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3.xml" ContentType="application/vnd.openxmlformats-officedocument.drawingml.chartshapes+xml"/>
  <Override PartName="/ppt/notesSlides/notesSlide3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4.xml" ContentType="application/vnd.openxmlformats-officedocument.drawingml.chartshapes+xml"/>
  <Override PartName="/ppt/notesSlides/notesSlide4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5" r:id="rId3"/>
    <p:sldMasterId id="2147483698" r:id="rId4"/>
    <p:sldMasterId id="2147483710" r:id="rId5"/>
    <p:sldMasterId id="2147483722" r:id="rId6"/>
    <p:sldMasterId id="2147483736" r:id="rId7"/>
    <p:sldMasterId id="2147483749" r:id="rId8"/>
  </p:sldMasterIdLst>
  <p:notesMasterIdLst>
    <p:notesMasterId r:id="rId57"/>
  </p:notesMasterIdLst>
  <p:sldIdLst>
    <p:sldId id="256" r:id="rId9"/>
    <p:sldId id="317" r:id="rId10"/>
    <p:sldId id="280" r:id="rId11"/>
    <p:sldId id="307" r:id="rId12"/>
    <p:sldId id="262" r:id="rId13"/>
    <p:sldId id="279" r:id="rId14"/>
    <p:sldId id="278" r:id="rId15"/>
    <p:sldId id="258" r:id="rId16"/>
    <p:sldId id="260" r:id="rId17"/>
    <p:sldId id="261" r:id="rId18"/>
    <p:sldId id="273" r:id="rId19"/>
    <p:sldId id="274" r:id="rId20"/>
    <p:sldId id="272" r:id="rId21"/>
    <p:sldId id="314" r:id="rId22"/>
    <p:sldId id="315" r:id="rId23"/>
    <p:sldId id="313" r:id="rId24"/>
    <p:sldId id="282" r:id="rId25"/>
    <p:sldId id="283" r:id="rId26"/>
    <p:sldId id="284" r:id="rId27"/>
    <p:sldId id="271" r:id="rId28"/>
    <p:sldId id="285" r:id="rId29"/>
    <p:sldId id="281" r:id="rId30"/>
    <p:sldId id="286" r:id="rId31"/>
    <p:sldId id="287" r:id="rId32"/>
    <p:sldId id="275" r:id="rId33"/>
    <p:sldId id="289" r:id="rId34"/>
    <p:sldId id="288" r:id="rId35"/>
    <p:sldId id="291" r:id="rId36"/>
    <p:sldId id="293" r:id="rId37"/>
    <p:sldId id="294" r:id="rId38"/>
    <p:sldId id="300" r:id="rId39"/>
    <p:sldId id="311" r:id="rId40"/>
    <p:sldId id="277" r:id="rId41"/>
    <p:sldId id="302" r:id="rId42"/>
    <p:sldId id="303" r:id="rId43"/>
    <p:sldId id="308" r:id="rId44"/>
    <p:sldId id="290" r:id="rId45"/>
    <p:sldId id="305" r:id="rId46"/>
    <p:sldId id="318" r:id="rId47"/>
    <p:sldId id="319" r:id="rId48"/>
    <p:sldId id="309" r:id="rId49"/>
    <p:sldId id="310" r:id="rId50"/>
    <p:sldId id="321" r:id="rId51"/>
    <p:sldId id="266" r:id="rId52"/>
    <p:sldId id="306" r:id="rId53"/>
    <p:sldId id="312" r:id="rId54"/>
    <p:sldId id="320" r:id="rId55"/>
    <p:sldId id="264" r:id="rId5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77157" autoAdjust="0"/>
  </p:normalViewPr>
  <p:slideViewPr>
    <p:cSldViewPr snapToGrid="0">
      <p:cViewPr varScale="1">
        <p:scale>
          <a:sx n="79" d="100"/>
          <a:sy n="79" d="100"/>
        </p:scale>
        <p:origin x="1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632887546377614E-2"/>
          <c:y val="7.7103018372703405E-2"/>
          <c:w val="0.92881574990470683"/>
          <c:h val="0.84087775085806582"/>
        </c:manualLayout>
      </c:layout>
      <c:barChart>
        <c:barDir val="bar"/>
        <c:grouping val="clustered"/>
        <c:varyColors val="0"/>
        <c:ser>
          <c:idx val="0"/>
          <c:order val="0"/>
          <c:tx>
            <c:strRef>
              <c:f>Sheet1!$B$28</c:f>
              <c:strCache>
                <c:ptCount val="1"/>
                <c:pt idx="0">
                  <c:v>MEAN</c:v>
                </c:pt>
              </c:strCache>
            </c:strRef>
          </c:tx>
          <c:spPr>
            <a:solidFill>
              <a:schemeClr val="tx2">
                <a:lumMod val="60000"/>
                <a:lumOff val="40000"/>
              </a:schemeClr>
            </a:solidFill>
            <a:ln w="6349">
              <a:solidFill>
                <a:schemeClr val="accent1"/>
              </a:solid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Sheet1!$A$29:$A$35</c:f>
              <c:strCache>
                <c:ptCount val="7"/>
                <c:pt idx="0">
                  <c:v>Convenient</c:v>
                </c:pt>
                <c:pt idx="1">
                  <c:v>Comfortable with format</c:v>
                </c:pt>
                <c:pt idx="2">
                  <c:v>Instructions clear</c:v>
                </c:pt>
                <c:pt idx="3">
                  <c:v>Felt like part of class</c:v>
                </c:pt>
                <c:pt idx="4">
                  <c:v>Overall satisfaction</c:v>
                </c:pt>
                <c:pt idx="5">
                  <c:v>Handouts accessible</c:v>
                </c:pt>
                <c:pt idx="6">
                  <c:v>Documentation easy</c:v>
                </c:pt>
              </c:strCache>
            </c:strRef>
          </c:cat>
          <c:val>
            <c:numRef>
              <c:f>Sheet1!$B$29:$B$35</c:f>
              <c:numCache>
                <c:formatCode>0.00</c:formatCode>
                <c:ptCount val="7"/>
                <c:pt idx="0">
                  <c:v>5.64</c:v>
                </c:pt>
                <c:pt idx="1">
                  <c:v>5.56</c:v>
                </c:pt>
                <c:pt idx="2">
                  <c:v>5.4</c:v>
                </c:pt>
                <c:pt idx="3">
                  <c:v>5.21</c:v>
                </c:pt>
                <c:pt idx="4">
                  <c:v>5.24</c:v>
                </c:pt>
                <c:pt idx="5">
                  <c:v>5.32</c:v>
                </c:pt>
                <c:pt idx="6">
                  <c:v>5.22</c:v>
                </c:pt>
              </c:numCache>
            </c:numRef>
          </c:val>
        </c:ser>
        <c:dLbls>
          <c:showLegendKey val="0"/>
          <c:showVal val="0"/>
          <c:showCatName val="0"/>
          <c:showSerName val="0"/>
          <c:showPercent val="0"/>
          <c:showBubbleSize val="0"/>
        </c:dLbls>
        <c:gapWidth val="190"/>
        <c:axId val="391579608"/>
        <c:axId val="391581960"/>
      </c:barChart>
      <c:catAx>
        <c:axId val="391579608"/>
        <c:scaling>
          <c:orientation val="minMax"/>
        </c:scaling>
        <c:delete val="1"/>
        <c:axPos val="l"/>
        <c:numFmt formatCode="General" sourceLinked="1"/>
        <c:majorTickMark val="out"/>
        <c:minorTickMark val="none"/>
        <c:tickLblPos val="nextTo"/>
        <c:crossAx val="391581960"/>
        <c:crosses val="autoZero"/>
        <c:auto val="1"/>
        <c:lblAlgn val="ctr"/>
        <c:lblOffset val="100"/>
        <c:noMultiLvlLbl val="0"/>
      </c:catAx>
      <c:valAx>
        <c:axId val="391581960"/>
        <c:scaling>
          <c:orientation val="minMax"/>
          <c:max val="6"/>
          <c:min val="0"/>
        </c:scaling>
        <c:delete val="0"/>
        <c:axPos val="b"/>
        <c:majorGridlines>
          <c:spPr>
            <a:ln w="9524"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1579608"/>
        <c:crosses val="autoZero"/>
        <c:crossBetween val="between"/>
      </c:valAx>
      <c:spPr>
        <a:noFill/>
        <a:ln w="25397">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Education Level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Sheet4!$A$34:$A$37</c:f>
              <c:strCache>
                <c:ptCount val="4"/>
                <c:pt idx="0">
                  <c:v>High School or less</c:v>
                </c:pt>
                <c:pt idx="1">
                  <c:v>Some College</c:v>
                </c:pt>
                <c:pt idx="2">
                  <c:v>College Degree</c:v>
                </c:pt>
                <c:pt idx="3">
                  <c:v>Graduate</c:v>
                </c:pt>
              </c:strCache>
            </c:strRef>
          </c:cat>
          <c:val>
            <c:numRef>
              <c:f>Sheet4!$B$34:$B$37</c:f>
              <c:numCache>
                <c:formatCode>General</c:formatCode>
                <c:ptCount val="4"/>
                <c:pt idx="0">
                  <c:v>27</c:v>
                </c:pt>
                <c:pt idx="1">
                  <c:v>68</c:v>
                </c:pt>
                <c:pt idx="2">
                  <c:v>30</c:v>
                </c:pt>
                <c:pt idx="3">
                  <c:v>47</c:v>
                </c:pt>
              </c:numCache>
            </c:numRef>
          </c:val>
        </c:ser>
        <c:dLbls>
          <c:showLegendKey val="0"/>
          <c:showVal val="0"/>
          <c:showCatName val="0"/>
          <c:showSerName val="0"/>
          <c:showPercent val="0"/>
          <c:showBubbleSize val="0"/>
        </c:dLbls>
        <c:gapWidth val="219"/>
        <c:overlap val="-27"/>
        <c:axId val="472342752"/>
        <c:axId val="472343144"/>
      </c:barChart>
      <c:catAx>
        <c:axId val="47234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343144"/>
        <c:crosses val="autoZero"/>
        <c:auto val="1"/>
        <c:lblAlgn val="ctr"/>
        <c:lblOffset val="100"/>
        <c:noMultiLvlLbl val="0"/>
      </c:catAx>
      <c:valAx>
        <c:axId val="472343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342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487923560116772E-2"/>
          <c:y val="0.16712962962962963"/>
          <c:w val="0.9221994160842254"/>
          <c:h val="0.73111111111111116"/>
        </c:manualLayout>
      </c:layout>
      <c:barChart>
        <c:barDir val="bar"/>
        <c:grouping val="clustered"/>
        <c:varyColors val="0"/>
        <c:ser>
          <c:idx val="0"/>
          <c:order val="0"/>
          <c:spPr>
            <a:solidFill>
              <a:schemeClr val="accent1"/>
            </a:solidFill>
            <a:ln>
              <a:noFill/>
            </a:ln>
            <a:effectLst/>
          </c:spPr>
          <c:invertIfNegative val="0"/>
          <c:dLbls>
            <c:dLbl>
              <c:idx val="0"/>
              <c:layout/>
              <c:tx>
                <c:rich>
                  <a:bodyPr/>
                  <a:lstStyle/>
                  <a:p>
                    <a:r>
                      <a:rPr lang="en-US" dirty="0" smtClean="0"/>
                      <a:t>4.50</a:t>
                    </a:r>
                  </a:p>
                </c:rich>
              </c:tx>
              <c:showLegendKey val="0"/>
              <c:showVal val="0"/>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998"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Sheet1!$A$39:$A$41</c:f>
              <c:strCache>
                <c:ptCount val="3"/>
                <c:pt idx="0">
                  <c:v>I could hear educators well</c:v>
                </c:pt>
                <c:pt idx="1">
                  <c:v>Setting up technology</c:v>
                </c:pt>
                <c:pt idx="2">
                  <c:v>Picture</c:v>
                </c:pt>
              </c:strCache>
            </c:strRef>
          </c:cat>
          <c:val>
            <c:numRef>
              <c:f>Sheet1!$B$39:$B$41</c:f>
              <c:numCache>
                <c:formatCode>General</c:formatCode>
                <c:ptCount val="3"/>
                <c:pt idx="0">
                  <c:v>4.5</c:v>
                </c:pt>
                <c:pt idx="1">
                  <c:v>4.8600000000000003</c:v>
                </c:pt>
                <c:pt idx="2">
                  <c:v>4.84</c:v>
                </c:pt>
              </c:numCache>
            </c:numRef>
          </c:val>
        </c:ser>
        <c:dLbls>
          <c:showLegendKey val="0"/>
          <c:showVal val="0"/>
          <c:showCatName val="0"/>
          <c:showSerName val="0"/>
          <c:showPercent val="0"/>
          <c:showBubbleSize val="0"/>
        </c:dLbls>
        <c:gapWidth val="182"/>
        <c:axId val="391580784"/>
        <c:axId val="391580392"/>
      </c:barChart>
      <c:catAx>
        <c:axId val="391580784"/>
        <c:scaling>
          <c:orientation val="minMax"/>
        </c:scaling>
        <c:delete val="1"/>
        <c:axPos val="l"/>
        <c:numFmt formatCode="General" sourceLinked="1"/>
        <c:majorTickMark val="out"/>
        <c:minorTickMark val="none"/>
        <c:tickLblPos val="nextTo"/>
        <c:crossAx val="391580392"/>
        <c:crosses val="autoZero"/>
        <c:auto val="1"/>
        <c:lblAlgn val="ctr"/>
        <c:lblOffset val="100"/>
        <c:noMultiLvlLbl val="0"/>
      </c:catAx>
      <c:valAx>
        <c:axId val="391580392"/>
        <c:scaling>
          <c:orientation val="minMax"/>
          <c:min val="4"/>
        </c:scaling>
        <c:delete val="0"/>
        <c:axPos val="b"/>
        <c:majorGridlines>
          <c:spPr>
            <a:ln w="9513"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98" b="0" i="0" u="none" strike="noStrike" kern="1200" baseline="0">
                <a:solidFill>
                  <a:schemeClr val="tx1">
                    <a:lumMod val="65000"/>
                    <a:lumOff val="35000"/>
                  </a:schemeClr>
                </a:solidFill>
                <a:latin typeface="+mn-lt"/>
                <a:ea typeface="+mn-ea"/>
                <a:cs typeface="+mn-cs"/>
              </a:defRPr>
            </a:pPr>
            <a:endParaRPr lang="en-US"/>
          </a:p>
        </c:txPr>
        <c:crossAx val="391580784"/>
        <c:crosses val="autoZero"/>
        <c:crossBetween val="between"/>
        <c:majorUnit val="0.2"/>
      </c:valAx>
      <c:spPr>
        <a:noFill/>
        <a:ln w="25369">
          <a:noFill/>
        </a:ln>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Sheet1!$B$32</c:f>
              <c:strCache>
                <c:ptCount val="1"/>
                <c:pt idx="0">
                  <c:v>Baseline</c:v>
                </c:pt>
              </c:strCache>
            </c:strRef>
          </c:tx>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Sheet1!$A$33:$A$38</c:f>
              <c:strCache>
                <c:ptCount val="6"/>
                <c:pt idx="0">
                  <c:v>Activity*</c:v>
                </c:pt>
                <c:pt idx="1">
                  <c:v>Reduce Risk**</c:v>
                </c:pt>
                <c:pt idx="2">
                  <c:v>Healthy Eating</c:v>
                </c:pt>
                <c:pt idx="3">
                  <c:v>Foundational**</c:v>
                </c:pt>
                <c:pt idx="4">
                  <c:v>BG Monitoring**</c:v>
                </c:pt>
                <c:pt idx="5">
                  <c:v>Medication**</c:v>
                </c:pt>
              </c:strCache>
            </c:strRef>
          </c:cat>
          <c:val>
            <c:numRef>
              <c:f>Sheet1!$B$33:$B$38</c:f>
              <c:numCache>
                <c:formatCode>General</c:formatCode>
                <c:ptCount val="6"/>
                <c:pt idx="0">
                  <c:v>1.77</c:v>
                </c:pt>
                <c:pt idx="1">
                  <c:v>2.5299999999999998</c:v>
                </c:pt>
                <c:pt idx="2">
                  <c:v>2.98</c:v>
                </c:pt>
                <c:pt idx="3">
                  <c:v>1.53</c:v>
                </c:pt>
                <c:pt idx="4">
                  <c:v>1.66</c:v>
                </c:pt>
                <c:pt idx="5">
                  <c:v>3.51</c:v>
                </c:pt>
              </c:numCache>
            </c:numRef>
          </c:val>
        </c:ser>
        <c:ser>
          <c:idx val="1"/>
          <c:order val="1"/>
          <c:tx>
            <c:strRef>
              <c:f>Sheet1!$C$32</c:f>
              <c:strCache>
                <c:ptCount val="1"/>
                <c:pt idx="0">
                  <c:v>Completion</c:v>
                </c:pt>
              </c:strCache>
            </c:strRef>
          </c:tx>
          <c:spPr>
            <a:solidFill>
              <a:schemeClr val="accent2"/>
            </a:solidFill>
            <a:ln>
              <a:noFill/>
            </a:ln>
            <a:effectLst/>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Sheet1!$A$33:$A$38</c:f>
              <c:strCache>
                <c:ptCount val="6"/>
                <c:pt idx="0">
                  <c:v>Activity*</c:v>
                </c:pt>
                <c:pt idx="1">
                  <c:v>Reduce Risk**</c:v>
                </c:pt>
                <c:pt idx="2">
                  <c:v>Healthy Eating</c:v>
                </c:pt>
                <c:pt idx="3">
                  <c:v>Foundational**</c:v>
                </c:pt>
                <c:pt idx="4">
                  <c:v>BG Monitoring**</c:v>
                </c:pt>
                <c:pt idx="5">
                  <c:v>Medication**</c:v>
                </c:pt>
              </c:strCache>
            </c:strRef>
          </c:cat>
          <c:val>
            <c:numRef>
              <c:f>Sheet1!$C$33:$C$38</c:f>
              <c:numCache>
                <c:formatCode>0.00</c:formatCode>
                <c:ptCount val="6"/>
                <c:pt idx="0" formatCode="General">
                  <c:v>1.92</c:v>
                </c:pt>
                <c:pt idx="1">
                  <c:v>3.2</c:v>
                </c:pt>
                <c:pt idx="2" formatCode="General">
                  <c:v>3.45</c:v>
                </c:pt>
                <c:pt idx="3">
                  <c:v>2.2999999999999998</c:v>
                </c:pt>
                <c:pt idx="4" formatCode="General">
                  <c:v>2.04</c:v>
                </c:pt>
                <c:pt idx="5" formatCode="General">
                  <c:v>4.99</c:v>
                </c:pt>
              </c:numCache>
            </c:numRef>
          </c:val>
        </c:ser>
        <c:dLbls>
          <c:showLegendKey val="0"/>
          <c:showVal val="0"/>
          <c:showCatName val="0"/>
          <c:showSerName val="0"/>
          <c:showPercent val="0"/>
          <c:showBubbleSize val="0"/>
        </c:dLbls>
        <c:gapWidth val="182"/>
        <c:axId val="390909792"/>
        <c:axId val="390908616"/>
      </c:barChart>
      <c:catAx>
        <c:axId val="390909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390908616"/>
        <c:crosses val="autoZero"/>
        <c:auto val="1"/>
        <c:lblAlgn val="ctr"/>
        <c:lblOffset val="100"/>
        <c:noMultiLvlLbl val="0"/>
      </c:catAx>
      <c:valAx>
        <c:axId val="390908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90909792"/>
        <c:crosses val="autoZero"/>
        <c:crossBetween val="between"/>
      </c:valAx>
      <c:spPr>
        <a:noFill/>
        <a:ln w="25400">
          <a:noFill/>
        </a:ln>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a:solidFill>
                  <a:schemeClr val="tx1"/>
                </a:solidFill>
              </a:rPr>
              <a:t>Remote Site Provider </a:t>
            </a:r>
            <a:r>
              <a:rPr lang="en-US" sz="2400" smtClean="0">
                <a:solidFill>
                  <a:schemeClr val="tx1"/>
                </a:solidFill>
              </a:rPr>
              <a:t>Satisfaction (n=72)</a:t>
            </a:r>
            <a:endParaRPr lang="en-US" sz="2400">
              <a:solidFill>
                <a:schemeClr val="tx1"/>
              </a:solidFill>
            </a:endParaRPr>
          </a:p>
        </c:rich>
      </c:tx>
      <c:layout>
        <c:manualLayout>
          <c:xMode val="edge"/>
          <c:yMode val="edge"/>
          <c:x val="0.24180512160134168"/>
          <c:y val="6.7910262203126548E-3"/>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1240873784344838E-2"/>
          <c:y val="0.11158796829784978"/>
          <c:w val="0.93820857111937872"/>
          <c:h val="0.78411684129942094"/>
        </c:manualLayout>
      </c:layout>
      <c:barChart>
        <c:barDir val="bar"/>
        <c:grouping val="stacked"/>
        <c:varyColors val="0"/>
        <c:ser>
          <c:idx val="0"/>
          <c:order val="0"/>
          <c:tx>
            <c:strRef>
              <c:f>Sheet1!$C$1</c:f>
              <c:strCache>
                <c:ptCount val="1"/>
                <c:pt idx="0">
                  <c:v>Agree</c:v>
                </c:pt>
              </c:strCache>
            </c:strRef>
          </c:tx>
          <c:spPr>
            <a:solidFill>
              <a:schemeClr val="accent1">
                <a:lumMod val="75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12"/>
                <c:lvl>
                  <c:pt idx="0">
                    <c:v>The class was convenient for me to organize.</c:v>
                  </c:pt>
                  <c:pt idx="1">
                    <c:v>I was comfortable with the format of this class.</c:v>
                  </c:pt>
                  <c:pt idx="2">
                    <c:v>The handouts for patients were accessible.</c:v>
                  </c:pt>
                  <c:pt idx="3">
                    <c:v>Instructions for organizing the class were clear.</c:v>
                  </c:pt>
                  <c:pt idx="4">
                    <c:v>Setting up the technology was convenient.</c:v>
                  </c:pt>
                  <c:pt idx="5">
                    <c:v>The picture on the video was easy to see.</c:v>
                  </c:pt>
                  <c:pt idx="6">
                    <c:v>I could hear the educators well.</c:v>
                  </c:pt>
                  <c:pt idx="7">
                    <c:v>The educators made us feel like part of the class.</c:v>
                  </c:pt>
                  <c:pt idx="8">
                    <c:v>Pre-assessment instructions were clear.</c:v>
                  </c:pt>
                  <c:pt idx="9">
                    <c:v>Pre-assessment documentation was easy.</c:v>
                  </c:pt>
                  <c:pt idx="10">
                    <c:v>Documentation for class participation was easy to accomplish.</c:v>
                  </c:pt>
                  <c:pt idx="11">
                    <c:v>Would you organize another class in this format?</c:v>
                  </c:pt>
                </c:lvl>
                <c:lvl>
                  <c:pt idx="0">
                    <c:v>Q1</c:v>
                  </c:pt>
                  <c:pt idx="1">
                    <c:v>Q2</c:v>
                  </c:pt>
                  <c:pt idx="2">
                    <c:v>Q3</c:v>
                  </c:pt>
                  <c:pt idx="3">
                    <c:v>Q4</c:v>
                  </c:pt>
                  <c:pt idx="4">
                    <c:v>Q5</c:v>
                  </c:pt>
                  <c:pt idx="5">
                    <c:v>Q6</c:v>
                  </c:pt>
                  <c:pt idx="6">
                    <c:v>Q7</c:v>
                  </c:pt>
                  <c:pt idx="7">
                    <c:v>Q8</c:v>
                  </c:pt>
                  <c:pt idx="8">
                    <c:v>Q9</c:v>
                  </c:pt>
                  <c:pt idx="9">
                    <c:v>Q10</c:v>
                  </c:pt>
                  <c:pt idx="10">
                    <c:v>Q11</c:v>
                  </c:pt>
                  <c:pt idx="11">
                    <c:v>Q14</c:v>
                  </c:pt>
                </c:lvl>
              </c:multiLvlStrCache>
            </c:multiLvlStrRef>
          </c:cat>
          <c:val>
            <c:numRef>
              <c:f>Sheet1!$C$2:$C$13</c:f>
              <c:numCache>
                <c:formatCode>0.0%</c:formatCode>
                <c:ptCount val="12"/>
                <c:pt idx="0">
                  <c:v>0.971830985915493</c:v>
                </c:pt>
                <c:pt idx="1">
                  <c:v>0.97199999999999998</c:v>
                </c:pt>
                <c:pt idx="2">
                  <c:v>0.92957746478873238</c:v>
                </c:pt>
                <c:pt idx="3">
                  <c:v>0.971830985915493</c:v>
                </c:pt>
                <c:pt idx="4">
                  <c:v>0.86567164179104472</c:v>
                </c:pt>
                <c:pt idx="5">
                  <c:v>0.94285714285714284</c:v>
                </c:pt>
                <c:pt idx="6">
                  <c:v>0.9285714285714286</c:v>
                </c:pt>
                <c:pt idx="7">
                  <c:v>1</c:v>
                </c:pt>
                <c:pt idx="8">
                  <c:v>0.971830985915493</c:v>
                </c:pt>
                <c:pt idx="9">
                  <c:v>0.9859154929577465</c:v>
                </c:pt>
                <c:pt idx="10">
                  <c:v>0.9859154929577465</c:v>
                </c:pt>
                <c:pt idx="11">
                  <c:v>0.98550724637681164</c:v>
                </c:pt>
              </c:numCache>
            </c:numRef>
          </c:val>
        </c:ser>
        <c:dLbls>
          <c:showLegendKey val="0"/>
          <c:showVal val="0"/>
          <c:showCatName val="0"/>
          <c:showSerName val="0"/>
          <c:showPercent val="0"/>
          <c:showBubbleSize val="0"/>
        </c:dLbls>
        <c:gapWidth val="150"/>
        <c:overlap val="100"/>
        <c:axId val="391271432"/>
        <c:axId val="390907440"/>
      </c:barChart>
      <c:catAx>
        <c:axId val="391271432"/>
        <c:scaling>
          <c:orientation val="minMax"/>
        </c:scaling>
        <c:delete val="1"/>
        <c:axPos val="l"/>
        <c:numFmt formatCode="General" sourceLinked="1"/>
        <c:majorTickMark val="none"/>
        <c:minorTickMark val="none"/>
        <c:tickLblPos val="nextTo"/>
        <c:crossAx val="390907440"/>
        <c:crosses val="autoZero"/>
        <c:auto val="1"/>
        <c:lblAlgn val="ctr"/>
        <c:lblOffset val="100"/>
        <c:noMultiLvlLbl val="0"/>
      </c:catAx>
      <c:valAx>
        <c:axId val="39090744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1271432"/>
        <c:crosses val="autoZero"/>
        <c:crossBetween val="between"/>
        <c:majorUnit val="1"/>
      </c:valAx>
      <c:spPr>
        <a:noFill/>
        <a:ln>
          <a:noFill/>
        </a:ln>
        <a:effectLst/>
      </c:spPr>
    </c:plotArea>
    <c:legend>
      <c:legendPos val="b"/>
      <c:layout>
        <c:manualLayout>
          <c:xMode val="edge"/>
          <c:yMode val="edge"/>
          <c:x val="0.44897880271956903"/>
          <c:y val="0.90498485214716939"/>
          <c:w val="0.10518008324344037"/>
          <c:h val="5.73494143408293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a:solidFill>
                  <a:schemeClr val="tx1"/>
                </a:solidFill>
              </a:rPr>
              <a:t>Patient Satisfaction</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Sheet1!$F$1</c:f>
              <c:strCache>
                <c:ptCount val="1"/>
                <c:pt idx="0">
                  <c:v>DCOE (n=429)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Sheet1!$E$2:$E$9</c:f>
              <c:strCache>
                <c:ptCount val="8"/>
                <c:pt idx="0">
                  <c:v>Comfortable taking class</c:v>
                </c:pt>
                <c:pt idx="1">
                  <c:v>Convenient</c:v>
                </c:pt>
                <c:pt idx="2">
                  <c:v>Understood</c:v>
                </c:pt>
                <c:pt idx="3">
                  <c:v>Felt part of class</c:v>
                </c:pt>
                <c:pt idx="4">
                  <c:v>Video</c:v>
                </c:pt>
                <c:pt idx="5">
                  <c:v>Audio</c:v>
                </c:pt>
                <c:pt idx="6">
                  <c:v>Comfortable asking questions</c:v>
                </c:pt>
                <c:pt idx="7">
                  <c:v>Satisfied Overall</c:v>
                </c:pt>
              </c:strCache>
            </c:strRef>
          </c:cat>
          <c:val>
            <c:numRef>
              <c:f>Sheet1!$F$2:$F$9</c:f>
              <c:numCache>
                <c:formatCode>0.0%</c:formatCode>
                <c:ptCount val="8"/>
                <c:pt idx="0">
                  <c:v>0.965034965034965</c:v>
                </c:pt>
                <c:pt idx="1">
                  <c:v>0.92307692307692313</c:v>
                </c:pt>
                <c:pt idx="2">
                  <c:v>0.97202797202797198</c:v>
                </c:pt>
                <c:pt idx="3">
                  <c:v>0.96969696969696972</c:v>
                </c:pt>
                <c:pt idx="4">
                  <c:v>0.96270396270396275</c:v>
                </c:pt>
                <c:pt idx="5">
                  <c:v>0.97202797202797198</c:v>
                </c:pt>
                <c:pt idx="6">
                  <c:v>0.96969696969696972</c:v>
                </c:pt>
                <c:pt idx="7">
                  <c:v>0.97202797202797198</c:v>
                </c:pt>
              </c:numCache>
            </c:numRef>
          </c:val>
        </c:ser>
        <c:ser>
          <c:idx val="1"/>
          <c:order val="1"/>
          <c:tx>
            <c:strRef>
              <c:f>Sheet1!$G$1</c:f>
              <c:strCache>
                <c:ptCount val="1"/>
                <c:pt idx="0">
                  <c:v>Originating Sites (n=227)</c:v>
                </c:pt>
              </c:strCache>
            </c:strRef>
          </c:tx>
          <c:spPr>
            <a:solidFill>
              <a:schemeClr val="tx1">
                <a:lumMod val="50000"/>
                <a:lumOff val="50000"/>
              </a:schemeClr>
            </a:solidFill>
            <a:ln>
              <a:noFill/>
            </a:ln>
            <a:effectLst/>
          </c:spPr>
          <c:invertIfNegative val="0"/>
          <c:dPt>
            <c:idx val="0"/>
            <c:invertIfNegative val="0"/>
            <c:bubble3D val="0"/>
            <c:spPr>
              <a:solidFill>
                <a:schemeClr val="accent2"/>
              </a:solidFill>
              <a:ln>
                <a:noFill/>
              </a:ln>
              <a:effectLst/>
            </c:spPr>
          </c:dPt>
          <c:dPt>
            <c:idx val="1"/>
            <c:invertIfNegative val="0"/>
            <c:bubble3D val="0"/>
            <c:spPr>
              <a:solidFill>
                <a:schemeClr val="accent2"/>
              </a:solidFill>
              <a:ln>
                <a:noFill/>
              </a:ln>
              <a:effectLst/>
            </c:spPr>
          </c:dPt>
          <c:dPt>
            <c:idx val="2"/>
            <c:invertIfNegative val="0"/>
            <c:bubble3D val="0"/>
            <c:spPr>
              <a:solidFill>
                <a:schemeClr val="accent2"/>
              </a:solidFill>
              <a:ln>
                <a:noFill/>
              </a:ln>
              <a:effectLst/>
            </c:spPr>
          </c:dPt>
          <c:dPt>
            <c:idx val="3"/>
            <c:invertIfNegative val="0"/>
            <c:bubble3D val="0"/>
            <c:spPr>
              <a:solidFill>
                <a:schemeClr val="accent2"/>
              </a:solidFill>
              <a:ln>
                <a:noFill/>
              </a:ln>
              <a:effectLst/>
            </c:spPr>
          </c:dPt>
          <c:dPt>
            <c:idx val="4"/>
            <c:invertIfNegative val="0"/>
            <c:bubble3D val="0"/>
            <c:spPr>
              <a:solidFill>
                <a:schemeClr val="accent2"/>
              </a:solidFill>
              <a:ln>
                <a:noFill/>
              </a:ln>
              <a:effectLst/>
            </c:spPr>
          </c:dPt>
          <c:dPt>
            <c:idx val="5"/>
            <c:invertIfNegative val="0"/>
            <c:bubble3D val="0"/>
            <c:spPr>
              <a:solidFill>
                <a:schemeClr val="accent2"/>
              </a:solidFill>
              <a:ln>
                <a:noFill/>
              </a:ln>
              <a:effectLst/>
            </c:spPr>
          </c:dPt>
          <c:dPt>
            <c:idx val="6"/>
            <c:invertIfNegative val="0"/>
            <c:bubble3D val="0"/>
            <c:spPr>
              <a:solidFill>
                <a:schemeClr val="accent2"/>
              </a:solidFill>
              <a:ln>
                <a:noFill/>
              </a:ln>
              <a:effectLst/>
            </c:spPr>
          </c:dPt>
          <c:dPt>
            <c:idx val="7"/>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Sheet1!$E$2:$E$9</c:f>
              <c:strCache>
                <c:ptCount val="8"/>
                <c:pt idx="0">
                  <c:v>Comfortable taking class</c:v>
                </c:pt>
                <c:pt idx="1">
                  <c:v>Convenient</c:v>
                </c:pt>
                <c:pt idx="2">
                  <c:v>Understood</c:v>
                </c:pt>
                <c:pt idx="3">
                  <c:v>Felt part of class</c:v>
                </c:pt>
                <c:pt idx="4">
                  <c:v>Video</c:v>
                </c:pt>
                <c:pt idx="5">
                  <c:v>Audio</c:v>
                </c:pt>
                <c:pt idx="6">
                  <c:v>Comfortable asking questions</c:v>
                </c:pt>
                <c:pt idx="7">
                  <c:v>Satisfied Overall</c:v>
                </c:pt>
              </c:strCache>
            </c:strRef>
          </c:cat>
          <c:val>
            <c:numRef>
              <c:f>Sheet1!$G$2:$G$9</c:f>
              <c:numCache>
                <c:formatCode>0.0%</c:formatCode>
                <c:ptCount val="8"/>
                <c:pt idx="0">
                  <c:v>0.986784140969163</c:v>
                </c:pt>
                <c:pt idx="1">
                  <c:v>0.97356828193832601</c:v>
                </c:pt>
                <c:pt idx="2">
                  <c:v>0.986784140969163</c:v>
                </c:pt>
                <c:pt idx="3">
                  <c:v>0.98237885462555063</c:v>
                </c:pt>
                <c:pt idx="4">
                  <c:v>0.99118942731277537</c:v>
                </c:pt>
                <c:pt idx="5">
                  <c:v>0.96916299559471364</c:v>
                </c:pt>
                <c:pt idx="6">
                  <c:v>0.95594713656387664</c:v>
                </c:pt>
                <c:pt idx="7">
                  <c:v>0.99118942731277537</c:v>
                </c:pt>
              </c:numCache>
            </c:numRef>
          </c:val>
        </c:ser>
        <c:dLbls>
          <c:showLegendKey val="0"/>
          <c:showVal val="0"/>
          <c:showCatName val="0"/>
          <c:showSerName val="0"/>
          <c:showPercent val="0"/>
          <c:showBubbleSize val="0"/>
        </c:dLbls>
        <c:gapWidth val="182"/>
        <c:axId val="391121848"/>
        <c:axId val="391123808"/>
      </c:barChart>
      <c:catAx>
        <c:axId val="391121848"/>
        <c:scaling>
          <c:orientation val="minMax"/>
        </c:scaling>
        <c:delete val="1"/>
        <c:axPos val="l"/>
        <c:numFmt formatCode="General" sourceLinked="1"/>
        <c:majorTickMark val="none"/>
        <c:minorTickMark val="none"/>
        <c:tickLblPos val="nextTo"/>
        <c:crossAx val="391123808"/>
        <c:crosses val="autoZero"/>
        <c:auto val="1"/>
        <c:lblAlgn val="ctr"/>
        <c:lblOffset val="100"/>
        <c:noMultiLvlLbl val="0"/>
      </c:catAx>
      <c:valAx>
        <c:axId val="391123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1121848"/>
        <c:crosses val="autoZero"/>
        <c:crossBetween val="between"/>
      </c:valAx>
      <c:spPr>
        <a:noFill/>
        <a:ln>
          <a:noFill/>
        </a:ln>
        <a:effectLst/>
      </c:spPr>
    </c:plotArea>
    <c:legend>
      <c:legendPos val="b"/>
      <c:layout>
        <c:manualLayout>
          <c:xMode val="edge"/>
          <c:yMode val="edge"/>
          <c:x val="0.20075992168318985"/>
          <c:y val="0.9081299915189962"/>
          <c:w val="0.59848015663362031"/>
          <c:h val="5.484078710420919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Sheet1!$A$13</c:f>
              <c:strCache>
                <c:ptCount val="1"/>
                <c:pt idx="0">
                  <c:v>Would take another class in this format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Sheet1!$B$12:$C$12</c:f>
              <c:strCache>
                <c:ptCount val="2"/>
                <c:pt idx="0">
                  <c:v>DCOE (n=429)</c:v>
                </c:pt>
                <c:pt idx="1">
                  <c:v>Originating Sites (n=227)</c:v>
                </c:pt>
              </c:strCache>
            </c:strRef>
          </c:cat>
          <c:val>
            <c:numRef>
              <c:f>Sheet1!$B$13:$C$13</c:f>
              <c:numCache>
                <c:formatCode>0.0%</c:formatCode>
                <c:ptCount val="2"/>
                <c:pt idx="0">
                  <c:v>0.94638694638694643</c:v>
                </c:pt>
                <c:pt idx="1">
                  <c:v>0.97356828193832601</c:v>
                </c:pt>
              </c:numCache>
            </c:numRef>
          </c:val>
        </c:ser>
        <c:dLbls>
          <c:showLegendKey val="0"/>
          <c:showVal val="0"/>
          <c:showCatName val="0"/>
          <c:showSerName val="0"/>
          <c:showPercent val="0"/>
          <c:showBubbleSize val="0"/>
        </c:dLbls>
        <c:gapWidth val="219"/>
        <c:overlap val="-27"/>
        <c:axId val="391123024"/>
        <c:axId val="391122240"/>
      </c:barChart>
      <c:catAx>
        <c:axId val="39112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91122240"/>
        <c:crosses val="autoZero"/>
        <c:auto val="1"/>
        <c:lblAlgn val="ctr"/>
        <c:lblOffset val="100"/>
        <c:noMultiLvlLbl val="0"/>
      </c:catAx>
      <c:valAx>
        <c:axId val="391122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12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1600" b="1" dirty="0" smtClean="0"/>
              <a:t>Gender</a:t>
            </a:r>
            <a:endParaRPr lang="en-US" sz="1600" b="1" dirty="0"/>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Sheet4!$A$3</c:f>
              <c:strCache>
                <c:ptCount val="1"/>
                <c:pt idx="0">
                  <c:v>female</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Sheet4!$B$2:$C$2</c:f>
              <c:strCache>
                <c:ptCount val="2"/>
                <c:pt idx="0">
                  <c:v>DCOE</c:v>
                </c:pt>
                <c:pt idx="1">
                  <c:v>Randolph</c:v>
                </c:pt>
              </c:strCache>
            </c:strRef>
          </c:cat>
          <c:val>
            <c:numRef>
              <c:f>Sheet4!$B$3:$C$3</c:f>
              <c:numCache>
                <c:formatCode>General</c:formatCode>
                <c:ptCount val="2"/>
                <c:pt idx="0">
                  <c:v>55</c:v>
                </c:pt>
                <c:pt idx="1">
                  <c:v>30</c:v>
                </c:pt>
              </c:numCache>
            </c:numRef>
          </c:val>
        </c:ser>
        <c:ser>
          <c:idx val="1"/>
          <c:order val="1"/>
          <c:tx>
            <c:strRef>
              <c:f>Sheet4!$A$4</c:f>
              <c:strCache>
                <c:ptCount val="1"/>
                <c:pt idx="0">
                  <c:v>male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Sheet4!$B$2:$C$2</c:f>
              <c:strCache>
                <c:ptCount val="2"/>
                <c:pt idx="0">
                  <c:v>DCOE</c:v>
                </c:pt>
                <c:pt idx="1">
                  <c:v>Randolph</c:v>
                </c:pt>
              </c:strCache>
            </c:strRef>
          </c:cat>
          <c:val>
            <c:numRef>
              <c:f>Sheet4!$B$4:$C$4</c:f>
              <c:numCache>
                <c:formatCode>General</c:formatCode>
                <c:ptCount val="2"/>
                <c:pt idx="0">
                  <c:v>72</c:v>
                </c:pt>
                <c:pt idx="1">
                  <c:v>24</c:v>
                </c:pt>
              </c:numCache>
            </c:numRef>
          </c:val>
        </c:ser>
        <c:dLbls>
          <c:showLegendKey val="0"/>
          <c:showVal val="0"/>
          <c:showCatName val="0"/>
          <c:showSerName val="0"/>
          <c:showPercent val="0"/>
          <c:showBubbleSize val="0"/>
        </c:dLbls>
        <c:gapWidth val="219"/>
        <c:overlap val="100"/>
        <c:axId val="472150648"/>
        <c:axId val="472151040"/>
      </c:barChart>
      <c:catAx>
        <c:axId val="47215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72151040"/>
        <c:crosses val="autoZero"/>
        <c:auto val="1"/>
        <c:lblAlgn val="ctr"/>
        <c:lblOffset val="100"/>
        <c:noMultiLvlLbl val="0"/>
      </c:catAx>
      <c:valAx>
        <c:axId val="47215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2150648"/>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Type of Diabetes</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0"/>
              <c:layout>
                <c:manualLayout>
                  <c:x val="-0.1036235409633282"/>
                  <c:y val="0.1430131942275526"/>
                </c:manualLayout>
              </c:layout>
              <c:tx>
                <c:rich>
                  <a:bodyPr/>
                  <a:lstStyle/>
                  <a:p>
                    <a:fld id="{048B0D53-DECD-46D9-80C1-6A491EEE9BEC}" type="PERCENTAGE">
                      <a:rPr lang="en-US"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1"/>
              <c:layout/>
              <c:tx>
                <c:rich>
                  <a:bodyPr/>
                  <a:lstStyle/>
                  <a:p>
                    <a:fld id="{30FB3057-4D00-41BB-B5FA-99E97310B90F}" type="PERCENTAGE">
                      <a:rPr lang="en-US" baseline="0" smtClean="0"/>
                      <a:pPr/>
                      <a:t>[PERCENTAGE]</a:t>
                    </a:fld>
                    <a:endParaRPr lang="en-US"/>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6.6860589420144709E-2"/>
                  <c:y val="4.7463692038495188E-2"/>
                </c:manualLayout>
              </c:layout>
              <c:tx>
                <c:rich>
                  <a:bodyPr/>
                  <a:lstStyle/>
                  <a:p>
                    <a:fld id="{C4BBF6A8-FC7E-404D-A400-0C5A2DAACCAE}" type="PERCENTAGE">
                      <a:rPr lang="en-US"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0.11687374582308697"/>
                  <c:y val="0.1489473555252088"/>
                </c:manualLayout>
              </c:layout>
              <c:tx>
                <c:rich>
                  <a:bodyPr/>
                  <a:lstStyle/>
                  <a:p>
                    <a:fld id="{E0126942-F526-4120-9286-2DE9A5E3BF15}" type="PERCENTAGE">
                      <a:rPr lang="en-US" baseline="0" smtClean="0"/>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Sheet4!$A$20:$A$23</c:f>
              <c:strCache>
                <c:ptCount val="4"/>
                <c:pt idx="0">
                  <c:v>Pre-diabetes</c:v>
                </c:pt>
                <c:pt idx="1">
                  <c:v>T2DM</c:v>
                </c:pt>
                <c:pt idx="2">
                  <c:v>T1DM</c:v>
                </c:pt>
                <c:pt idx="3">
                  <c:v>Unsure/Other</c:v>
                </c:pt>
              </c:strCache>
            </c:strRef>
          </c:cat>
          <c:val>
            <c:numRef>
              <c:f>Sheet4!$B$20:$B$23</c:f>
              <c:numCache>
                <c:formatCode>General</c:formatCode>
                <c:ptCount val="4"/>
                <c:pt idx="0">
                  <c:v>34</c:v>
                </c:pt>
                <c:pt idx="1">
                  <c:v>110</c:v>
                </c:pt>
                <c:pt idx="2">
                  <c:v>6</c:v>
                </c:pt>
                <c:pt idx="3">
                  <c:v>33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656697560414071"/>
          <c:y val="0.2980789420550069"/>
          <c:w val="0.29815126852612078"/>
          <c:h val="0.395865905881528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Race/Ethnicity</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Sheet4!$A$27:$A$30</c:f>
              <c:strCache>
                <c:ptCount val="4"/>
                <c:pt idx="0">
                  <c:v>African American</c:v>
                </c:pt>
                <c:pt idx="1">
                  <c:v>Caucasian</c:v>
                </c:pt>
                <c:pt idx="2">
                  <c:v>Hispanic</c:v>
                </c:pt>
                <c:pt idx="3">
                  <c:v>Other</c:v>
                </c:pt>
              </c:strCache>
            </c:strRef>
          </c:cat>
          <c:val>
            <c:numRef>
              <c:f>Sheet4!$B$27:$B$30</c:f>
              <c:numCache>
                <c:formatCode>General</c:formatCode>
                <c:ptCount val="4"/>
                <c:pt idx="0">
                  <c:v>43</c:v>
                </c:pt>
                <c:pt idx="1">
                  <c:v>67</c:v>
                </c:pt>
                <c:pt idx="2">
                  <c:v>48</c:v>
                </c:pt>
                <c:pt idx="3">
                  <c:v>25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FE253-117B-4797-BEB9-65E5A07EB01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4269588-8F53-4723-9921-4EE8063F8977}">
      <dgm:prSet phldrT="[Text]"/>
      <dgm:spPr/>
      <dgm:t>
        <a:bodyPr/>
        <a:lstStyle/>
        <a:p>
          <a:r>
            <a:rPr lang="en-US" dirty="0" smtClean="0"/>
            <a:t>DSME</a:t>
          </a:r>
          <a:endParaRPr lang="en-US" dirty="0"/>
        </a:p>
      </dgm:t>
    </dgm:pt>
    <dgm:pt modelId="{D8F13FF9-D5DA-49A4-9096-1503DEE8A749}" type="parTrans" cxnId="{5D956086-E566-4719-A4EA-D8CF896E0A43}">
      <dgm:prSet/>
      <dgm:spPr/>
      <dgm:t>
        <a:bodyPr/>
        <a:lstStyle/>
        <a:p>
          <a:endParaRPr lang="en-US"/>
        </a:p>
      </dgm:t>
    </dgm:pt>
    <dgm:pt modelId="{D1E07AC2-D2C8-46F2-A665-8A8E830D2C7F}" type="sibTrans" cxnId="{5D956086-E566-4719-A4EA-D8CF896E0A43}">
      <dgm:prSet/>
      <dgm:spPr/>
      <dgm:t>
        <a:bodyPr/>
        <a:lstStyle/>
        <a:p>
          <a:endParaRPr lang="en-US"/>
        </a:p>
      </dgm:t>
    </dgm:pt>
    <dgm:pt modelId="{477501B6-2A65-4C45-A401-C4CE84FD2D7A}">
      <dgm:prSet phldrT="[Text]"/>
      <dgm:spPr/>
      <dgm:t>
        <a:bodyPr/>
        <a:lstStyle/>
        <a:p>
          <a:r>
            <a:rPr lang="en-US" dirty="0" smtClean="0"/>
            <a:t>DCOE</a:t>
          </a:r>
          <a:endParaRPr lang="en-US" dirty="0"/>
        </a:p>
      </dgm:t>
    </dgm:pt>
    <dgm:pt modelId="{E64B5EC8-5F1E-4A08-AA7B-8A45EAEE2105}" type="parTrans" cxnId="{2051DFD1-5529-4D02-8C2C-AB4896D45DF4}">
      <dgm:prSet/>
      <dgm:spPr/>
      <dgm:t>
        <a:bodyPr/>
        <a:lstStyle/>
        <a:p>
          <a:endParaRPr lang="en-US"/>
        </a:p>
      </dgm:t>
    </dgm:pt>
    <dgm:pt modelId="{8CA564EF-996A-4ACB-8832-A0E152A91551}" type="sibTrans" cxnId="{2051DFD1-5529-4D02-8C2C-AB4896D45DF4}">
      <dgm:prSet/>
      <dgm:spPr/>
      <dgm:t>
        <a:bodyPr/>
        <a:lstStyle/>
        <a:p>
          <a:endParaRPr lang="en-US"/>
        </a:p>
      </dgm:t>
    </dgm:pt>
    <dgm:pt modelId="{3930292C-2037-44AF-A1CB-9D23DD115037}">
      <dgm:prSet phldrT="[Text]"/>
      <dgm:spPr/>
      <dgm:t>
        <a:bodyPr/>
        <a:lstStyle/>
        <a:p>
          <a:r>
            <a:rPr lang="en-US" dirty="0" smtClean="0"/>
            <a:t>DMs</a:t>
          </a:r>
          <a:endParaRPr lang="en-US" dirty="0"/>
        </a:p>
      </dgm:t>
    </dgm:pt>
    <dgm:pt modelId="{C958CFC3-4E3C-4FB8-A5F4-6A93FDEE8492}" type="parTrans" cxnId="{A229D724-2A2F-4F94-9DCB-9CF330C4C3DC}">
      <dgm:prSet/>
      <dgm:spPr/>
      <dgm:t>
        <a:bodyPr/>
        <a:lstStyle/>
        <a:p>
          <a:endParaRPr lang="en-US"/>
        </a:p>
      </dgm:t>
    </dgm:pt>
    <dgm:pt modelId="{21D2C64A-6402-4B92-B06C-97C5D04C0715}" type="sibTrans" cxnId="{A229D724-2A2F-4F94-9DCB-9CF330C4C3DC}">
      <dgm:prSet/>
      <dgm:spPr/>
      <dgm:t>
        <a:bodyPr/>
        <a:lstStyle/>
        <a:p>
          <a:endParaRPr lang="en-US"/>
        </a:p>
      </dgm:t>
    </dgm:pt>
    <dgm:pt modelId="{D490C795-0385-477C-92E4-F57763294112}">
      <dgm:prSet phldrT="[Text]"/>
      <dgm:spPr/>
      <dgm:t>
        <a:bodyPr/>
        <a:lstStyle/>
        <a:p>
          <a:r>
            <a:rPr lang="en-US" dirty="0" smtClean="0"/>
            <a:t>MIST</a:t>
          </a:r>
          <a:endParaRPr lang="en-US" dirty="0"/>
        </a:p>
      </dgm:t>
    </dgm:pt>
    <dgm:pt modelId="{55CE576E-3E3B-4C05-9456-2241C0D57C5C}" type="parTrans" cxnId="{84DB52E6-135C-4894-BBF8-AA9A659976FD}">
      <dgm:prSet/>
      <dgm:spPr/>
      <dgm:t>
        <a:bodyPr/>
        <a:lstStyle/>
        <a:p>
          <a:endParaRPr lang="en-US"/>
        </a:p>
      </dgm:t>
    </dgm:pt>
    <dgm:pt modelId="{8395E9A5-F14B-4DDA-8FA5-0DEDD5C9B4BD}" type="sibTrans" cxnId="{84DB52E6-135C-4894-BBF8-AA9A659976FD}">
      <dgm:prSet/>
      <dgm:spPr/>
      <dgm:t>
        <a:bodyPr/>
        <a:lstStyle/>
        <a:p>
          <a:endParaRPr lang="en-US"/>
        </a:p>
      </dgm:t>
    </dgm:pt>
    <dgm:pt modelId="{3D764746-F793-4656-815A-BB84FA03FD12}" type="pres">
      <dgm:prSet presAssocID="{229FE253-117B-4797-BEB9-65E5A07EB01F}" presName="Name0" presStyleCnt="0">
        <dgm:presLayoutVars>
          <dgm:chMax val="1"/>
          <dgm:chPref val="1"/>
          <dgm:dir/>
          <dgm:animOne val="branch"/>
          <dgm:animLvl val="lvl"/>
        </dgm:presLayoutVars>
      </dgm:prSet>
      <dgm:spPr/>
      <dgm:t>
        <a:bodyPr/>
        <a:lstStyle/>
        <a:p>
          <a:endParaRPr lang="en-US"/>
        </a:p>
      </dgm:t>
    </dgm:pt>
    <dgm:pt modelId="{4245675E-B179-43D4-8A94-58B1E29DEA0C}" type="pres">
      <dgm:prSet presAssocID="{E4269588-8F53-4723-9921-4EE8063F8977}" presName="singleCycle" presStyleCnt="0"/>
      <dgm:spPr/>
    </dgm:pt>
    <dgm:pt modelId="{B8613C2A-48A2-4DCF-B045-9AA1F1C16C03}" type="pres">
      <dgm:prSet presAssocID="{E4269588-8F53-4723-9921-4EE8063F8977}" presName="singleCenter" presStyleLbl="node1" presStyleIdx="0" presStyleCnt="4" custLinFactNeighborX="-904" custLinFactNeighborY="-1205">
        <dgm:presLayoutVars>
          <dgm:chMax val="7"/>
          <dgm:chPref val="7"/>
        </dgm:presLayoutVars>
      </dgm:prSet>
      <dgm:spPr/>
      <dgm:t>
        <a:bodyPr/>
        <a:lstStyle/>
        <a:p>
          <a:endParaRPr lang="en-US"/>
        </a:p>
      </dgm:t>
    </dgm:pt>
    <dgm:pt modelId="{020C2F4B-6D47-4B0D-814D-9B38824C2DD9}" type="pres">
      <dgm:prSet presAssocID="{E64B5EC8-5F1E-4A08-AA7B-8A45EAEE2105}" presName="Name56" presStyleLbl="parChTrans1D2" presStyleIdx="0" presStyleCnt="3"/>
      <dgm:spPr/>
      <dgm:t>
        <a:bodyPr/>
        <a:lstStyle/>
        <a:p>
          <a:endParaRPr lang="en-US"/>
        </a:p>
      </dgm:t>
    </dgm:pt>
    <dgm:pt modelId="{64ED5DC3-E5AD-46CF-B0E5-6AA583921C55}" type="pres">
      <dgm:prSet presAssocID="{477501B6-2A65-4C45-A401-C4CE84FD2D7A}" presName="text0" presStyleLbl="node1" presStyleIdx="1" presStyleCnt="4">
        <dgm:presLayoutVars>
          <dgm:bulletEnabled val="1"/>
        </dgm:presLayoutVars>
      </dgm:prSet>
      <dgm:spPr/>
      <dgm:t>
        <a:bodyPr/>
        <a:lstStyle/>
        <a:p>
          <a:endParaRPr lang="en-US"/>
        </a:p>
      </dgm:t>
    </dgm:pt>
    <dgm:pt modelId="{72028BF1-08AF-48E0-BA87-A012B25CB39F}" type="pres">
      <dgm:prSet presAssocID="{C958CFC3-4E3C-4FB8-A5F4-6A93FDEE8492}" presName="Name56" presStyleLbl="parChTrans1D2" presStyleIdx="1" presStyleCnt="3"/>
      <dgm:spPr/>
      <dgm:t>
        <a:bodyPr/>
        <a:lstStyle/>
        <a:p>
          <a:endParaRPr lang="en-US"/>
        </a:p>
      </dgm:t>
    </dgm:pt>
    <dgm:pt modelId="{9B10A45F-2093-4DFA-9AA2-A33D02BA2FF0}" type="pres">
      <dgm:prSet presAssocID="{3930292C-2037-44AF-A1CB-9D23DD115037}" presName="text0" presStyleLbl="node1" presStyleIdx="2" presStyleCnt="4">
        <dgm:presLayoutVars>
          <dgm:bulletEnabled val="1"/>
        </dgm:presLayoutVars>
      </dgm:prSet>
      <dgm:spPr/>
      <dgm:t>
        <a:bodyPr/>
        <a:lstStyle/>
        <a:p>
          <a:endParaRPr lang="en-US"/>
        </a:p>
      </dgm:t>
    </dgm:pt>
    <dgm:pt modelId="{8DB5DD45-392C-4660-A412-118FCC957903}" type="pres">
      <dgm:prSet presAssocID="{55CE576E-3E3B-4C05-9456-2241C0D57C5C}" presName="Name56" presStyleLbl="parChTrans1D2" presStyleIdx="2" presStyleCnt="3"/>
      <dgm:spPr/>
      <dgm:t>
        <a:bodyPr/>
        <a:lstStyle/>
        <a:p>
          <a:endParaRPr lang="en-US"/>
        </a:p>
      </dgm:t>
    </dgm:pt>
    <dgm:pt modelId="{F70DD203-FD4E-4927-9C5E-C1192DC956C7}" type="pres">
      <dgm:prSet presAssocID="{D490C795-0385-477C-92E4-F57763294112}" presName="text0" presStyleLbl="node1" presStyleIdx="3" presStyleCnt="4">
        <dgm:presLayoutVars>
          <dgm:bulletEnabled val="1"/>
        </dgm:presLayoutVars>
      </dgm:prSet>
      <dgm:spPr/>
      <dgm:t>
        <a:bodyPr/>
        <a:lstStyle/>
        <a:p>
          <a:endParaRPr lang="en-US"/>
        </a:p>
      </dgm:t>
    </dgm:pt>
  </dgm:ptLst>
  <dgm:cxnLst>
    <dgm:cxn modelId="{2051DFD1-5529-4D02-8C2C-AB4896D45DF4}" srcId="{E4269588-8F53-4723-9921-4EE8063F8977}" destId="{477501B6-2A65-4C45-A401-C4CE84FD2D7A}" srcOrd="0" destOrd="0" parTransId="{E64B5EC8-5F1E-4A08-AA7B-8A45EAEE2105}" sibTransId="{8CA564EF-996A-4ACB-8832-A0E152A91551}"/>
    <dgm:cxn modelId="{5D956086-E566-4719-A4EA-D8CF896E0A43}" srcId="{229FE253-117B-4797-BEB9-65E5A07EB01F}" destId="{E4269588-8F53-4723-9921-4EE8063F8977}" srcOrd="0" destOrd="0" parTransId="{D8F13FF9-D5DA-49A4-9096-1503DEE8A749}" sibTransId="{D1E07AC2-D2C8-46F2-A665-8A8E830D2C7F}"/>
    <dgm:cxn modelId="{FFFF16AF-BCA8-4F10-BD60-63E6461D1B76}" type="presOf" srcId="{D490C795-0385-477C-92E4-F57763294112}" destId="{F70DD203-FD4E-4927-9C5E-C1192DC956C7}" srcOrd="0" destOrd="0" presId="urn:microsoft.com/office/officeart/2008/layout/RadialCluster"/>
    <dgm:cxn modelId="{84DB52E6-135C-4894-BBF8-AA9A659976FD}" srcId="{E4269588-8F53-4723-9921-4EE8063F8977}" destId="{D490C795-0385-477C-92E4-F57763294112}" srcOrd="2" destOrd="0" parTransId="{55CE576E-3E3B-4C05-9456-2241C0D57C5C}" sibTransId="{8395E9A5-F14B-4DDA-8FA5-0DEDD5C9B4BD}"/>
    <dgm:cxn modelId="{1FA5360F-B64E-471F-A0F5-CAF070CF2AAA}" type="presOf" srcId="{C958CFC3-4E3C-4FB8-A5F4-6A93FDEE8492}" destId="{72028BF1-08AF-48E0-BA87-A012B25CB39F}" srcOrd="0" destOrd="0" presId="urn:microsoft.com/office/officeart/2008/layout/RadialCluster"/>
    <dgm:cxn modelId="{A229D724-2A2F-4F94-9DCB-9CF330C4C3DC}" srcId="{E4269588-8F53-4723-9921-4EE8063F8977}" destId="{3930292C-2037-44AF-A1CB-9D23DD115037}" srcOrd="1" destOrd="0" parTransId="{C958CFC3-4E3C-4FB8-A5F4-6A93FDEE8492}" sibTransId="{21D2C64A-6402-4B92-B06C-97C5D04C0715}"/>
    <dgm:cxn modelId="{0E5351DE-A324-49C0-B801-AAB498E1890C}" type="presOf" srcId="{E4269588-8F53-4723-9921-4EE8063F8977}" destId="{B8613C2A-48A2-4DCF-B045-9AA1F1C16C03}" srcOrd="0" destOrd="0" presId="urn:microsoft.com/office/officeart/2008/layout/RadialCluster"/>
    <dgm:cxn modelId="{B49B9FAC-75B0-4B7E-8DAB-9CD371509CB3}" type="presOf" srcId="{55CE576E-3E3B-4C05-9456-2241C0D57C5C}" destId="{8DB5DD45-392C-4660-A412-118FCC957903}" srcOrd="0" destOrd="0" presId="urn:microsoft.com/office/officeart/2008/layout/RadialCluster"/>
    <dgm:cxn modelId="{8DD91A7F-5AEE-43E1-B846-222D43FB625B}" type="presOf" srcId="{3930292C-2037-44AF-A1CB-9D23DD115037}" destId="{9B10A45F-2093-4DFA-9AA2-A33D02BA2FF0}" srcOrd="0" destOrd="0" presId="urn:microsoft.com/office/officeart/2008/layout/RadialCluster"/>
    <dgm:cxn modelId="{E1616307-71D3-40C3-9589-5B6992155FEF}" type="presOf" srcId="{477501B6-2A65-4C45-A401-C4CE84FD2D7A}" destId="{64ED5DC3-E5AD-46CF-B0E5-6AA583921C55}" srcOrd="0" destOrd="0" presId="urn:microsoft.com/office/officeart/2008/layout/RadialCluster"/>
    <dgm:cxn modelId="{BBDBA09F-AC29-4931-B508-E1319654475A}" type="presOf" srcId="{229FE253-117B-4797-BEB9-65E5A07EB01F}" destId="{3D764746-F793-4656-815A-BB84FA03FD12}" srcOrd="0" destOrd="0" presId="urn:microsoft.com/office/officeart/2008/layout/RadialCluster"/>
    <dgm:cxn modelId="{497C697B-E3E4-45E6-B881-22D0053BDAA4}" type="presOf" srcId="{E64B5EC8-5F1E-4A08-AA7B-8A45EAEE2105}" destId="{020C2F4B-6D47-4B0D-814D-9B38824C2DD9}" srcOrd="0" destOrd="0" presId="urn:microsoft.com/office/officeart/2008/layout/RadialCluster"/>
    <dgm:cxn modelId="{B4EC1A28-08C6-4619-9723-0CCA2EC50172}" type="presParOf" srcId="{3D764746-F793-4656-815A-BB84FA03FD12}" destId="{4245675E-B179-43D4-8A94-58B1E29DEA0C}" srcOrd="0" destOrd="0" presId="urn:microsoft.com/office/officeart/2008/layout/RadialCluster"/>
    <dgm:cxn modelId="{8C918065-A7CC-470A-908D-AB034BCFA049}" type="presParOf" srcId="{4245675E-B179-43D4-8A94-58B1E29DEA0C}" destId="{B8613C2A-48A2-4DCF-B045-9AA1F1C16C03}" srcOrd="0" destOrd="0" presId="urn:microsoft.com/office/officeart/2008/layout/RadialCluster"/>
    <dgm:cxn modelId="{5262C366-C2C1-44CE-8685-2EBA8BDF59C0}" type="presParOf" srcId="{4245675E-B179-43D4-8A94-58B1E29DEA0C}" destId="{020C2F4B-6D47-4B0D-814D-9B38824C2DD9}" srcOrd="1" destOrd="0" presId="urn:microsoft.com/office/officeart/2008/layout/RadialCluster"/>
    <dgm:cxn modelId="{6DD1BDD8-8470-4D85-B13E-0FC9A0F54291}" type="presParOf" srcId="{4245675E-B179-43D4-8A94-58B1E29DEA0C}" destId="{64ED5DC3-E5AD-46CF-B0E5-6AA583921C55}" srcOrd="2" destOrd="0" presId="urn:microsoft.com/office/officeart/2008/layout/RadialCluster"/>
    <dgm:cxn modelId="{74451A01-117C-474E-A69A-00B15A367792}" type="presParOf" srcId="{4245675E-B179-43D4-8A94-58B1E29DEA0C}" destId="{72028BF1-08AF-48E0-BA87-A012B25CB39F}" srcOrd="3" destOrd="0" presId="urn:microsoft.com/office/officeart/2008/layout/RadialCluster"/>
    <dgm:cxn modelId="{B24E97E4-2A31-4235-8CBB-E13A9E33945B}" type="presParOf" srcId="{4245675E-B179-43D4-8A94-58B1E29DEA0C}" destId="{9B10A45F-2093-4DFA-9AA2-A33D02BA2FF0}" srcOrd="4" destOrd="0" presId="urn:microsoft.com/office/officeart/2008/layout/RadialCluster"/>
    <dgm:cxn modelId="{D1914F4C-6C20-4C7B-BC55-CDE13DC78855}" type="presParOf" srcId="{4245675E-B179-43D4-8A94-58B1E29DEA0C}" destId="{8DB5DD45-392C-4660-A412-118FCC957903}" srcOrd="5" destOrd="0" presId="urn:microsoft.com/office/officeart/2008/layout/RadialCluster"/>
    <dgm:cxn modelId="{7554CFAF-D78D-4369-96AF-580DB5C1FC72}" type="presParOf" srcId="{4245675E-B179-43D4-8A94-58B1E29DEA0C}" destId="{F70DD203-FD4E-4927-9C5E-C1192DC956C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13C2A-48A2-4DCF-B045-9AA1F1C16C03}">
      <dsp:nvSpPr>
        <dsp:cNvPr id="0" name=""/>
        <dsp:cNvSpPr/>
      </dsp:nvSpPr>
      <dsp:spPr>
        <a:xfrm>
          <a:off x="2148150" y="1845567"/>
          <a:ext cx="1219200" cy="1219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DSME</a:t>
          </a:r>
          <a:endParaRPr lang="en-US" sz="2600" kern="1200" dirty="0"/>
        </a:p>
      </dsp:txBody>
      <dsp:txXfrm>
        <a:off x="2207666" y="1905083"/>
        <a:ext cx="1100168" cy="1100168"/>
      </dsp:txXfrm>
    </dsp:sp>
    <dsp:sp modelId="{020C2F4B-6D47-4B0D-814D-9B38824C2DD9}">
      <dsp:nvSpPr>
        <dsp:cNvPr id="0" name=""/>
        <dsp:cNvSpPr/>
      </dsp:nvSpPr>
      <dsp:spPr>
        <a:xfrm rot="16263682">
          <a:off x="2371441" y="1440530"/>
          <a:ext cx="810211" cy="0"/>
        </a:xfrm>
        <a:custGeom>
          <a:avLst/>
          <a:gdLst/>
          <a:ahLst/>
          <a:cxnLst/>
          <a:rect l="0" t="0" r="0" b="0"/>
          <a:pathLst>
            <a:path>
              <a:moveTo>
                <a:pt x="0" y="0"/>
              </a:moveTo>
              <a:lnTo>
                <a:pt x="81021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ED5DC3-E5AD-46CF-B0E5-6AA583921C55}">
      <dsp:nvSpPr>
        <dsp:cNvPr id="0" name=""/>
        <dsp:cNvSpPr/>
      </dsp:nvSpPr>
      <dsp:spPr>
        <a:xfrm>
          <a:off x="2383186" y="218630"/>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DCOE</a:t>
          </a:r>
          <a:endParaRPr lang="en-US" sz="1700" kern="1200" dirty="0"/>
        </a:p>
      </dsp:txBody>
      <dsp:txXfrm>
        <a:off x="2423062" y="258506"/>
        <a:ext cx="737112" cy="737112"/>
      </dsp:txXfrm>
    </dsp:sp>
    <dsp:sp modelId="{72028BF1-08AF-48E0-BA87-A012B25CB39F}">
      <dsp:nvSpPr>
        <dsp:cNvPr id="0" name=""/>
        <dsp:cNvSpPr/>
      </dsp:nvSpPr>
      <dsp:spPr>
        <a:xfrm rot="1839574">
          <a:off x="3315501" y="3005678"/>
          <a:ext cx="741815" cy="0"/>
        </a:xfrm>
        <a:custGeom>
          <a:avLst/>
          <a:gdLst/>
          <a:ahLst/>
          <a:cxnLst/>
          <a:rect l="0" t="0" r="0" b="0"/>
          <a:pathLst>
            <a:path>
              <a:moveTo>
                <a:pt x="0" y="0"/>
              </a:moveTo>
              <a:lnTo>
                <a:pt x="7418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10A45F-2093-4DFA-9AA2-A33D02BA2FF0}">
      <dsp:nvSpPr>
        <dsp:cNvPr id="0" name=""/>
        <dsp:cNvSpPr/>
      </dsp:nvSpPr>
      <dsp:spPr>
        <a:xfrm>
          <a:off x="4005468" y="3028505"/>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a:lnSpc>
              <a:spcPct val="90000"/>
            </a:lnSpc>
            <a:spcBef>
              <a:spcPct val="0"/>
            </a:spcBef>
            <a:spcAft>
              <a:spcPct val="35000"/>
            </a:spcAft>
          </a:pPr>
          <a:r>
            <a:rPr lang="en-US" sz="2300" kern="1200" dirty="0" smtClean="0"/>
            <a:t>DMs</a:t>
          </a:r>
          <a:endParaRPr lang="en-US" sz="2300" kern="1200" dirty="0"/>
        </a:p>
      </dsp:txBody>
      <dsp:txXfrm>
        <a:off x="4045344" y="3068381"/>
        <a:ext cx="737112" cy="737112"/>
      </dsp:txXfrm>
    </dsp:sp>
    <dsp:sp modelId="{8DB5DD45-392C-4660-A412-118FCC957903}">
      <dsp:nvSpPr>
        <dsp:cNvPr id="0" name=""/>
        <dsp:cNvSpPr/>
      </dsp:nvSpPr>
      <dsp:spPr>
        <a:xfrm rot="8896831">
          <a:off x="1527690" y="3008221"/>
          <a:ext cx="670538" cy="0"/>
        </a:xfrm>
        <a:custGeom>
          <a:avLst/>
          <a:gdLst/>
          <a:ahLst/>
          <a:cxnLst/>
          <a:rect l="0" t="0" r="0" b="0"/>
          <a:pathLst>
            <a:path>
              <a:moveTo>
                <a:pt x="0" y="0"/>
              </a:moveTo>
              <a:lnTo>
                <a:pt x="67053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DD203-FD4E-4927-9C5E-C1192DC956C7}">
      <dsp:nvSpPr>
        <dsp:cNvPr id="0" name=""/>
        <dsp:cNvSpPr/>
      </dsp:nvSpPr>
      <dsp:spPr>
        <a:xfrm>
          <a:off x="760904" y="3028505"/>
          <a:ext cx="816864" cy="816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MIST</a:t>
          </a:r>
          <a:endParaRPr lang="en-US" sz="2000" kern="1200" dirty="0"/>
        </a:p>
      </dsp:txBody>
      <dsp:txXfrm>
        <a:off x="800780" y="3068381"/>
        <a:ext cx="737112" cy="73711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drawing1.xml><?xml version="1.0" encoding="utf-8"?>
<c:userShapes xmlns:c="http://schemas.openxmlformats.org/drawingml/2006/chart">
  <cdr:relSizeAnchor xmlns:cdr="http://schemas.openxmlformats.org/drawingml/2006/chartDrawing">
    <cdr:from>
      <cdr:x>0.0399</cdr:x>
      <cdr:y>0.04803</cdr:y>
    </cdr:from>
    <cdr:to>
      <cdr:x>0.47106</cdr:x>
      <cdr:y>0.09983</cdr:y>
    </cdr:to>
    <cdr:sp macro="" textlink="">
      <cdr:nvSpPr>
        <cdr:cNvPr id="2" name="TextBox 1"/>
        <cdr:cNvSpPr txBox="1"/>
      </cdr:nvSpPr>
      <cdr:spPr>
        <a:xfrm xmlns:a="http://schemas.openxmlformats.org/drawingml/2006/main">
          <a:off x="240432" y="190678"/>
          <a:ext cx="2598235" cy="20566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Documentation easy</a:t>
          </a:r>
          <a:endParaRPr lang="en-US" sz="1600" b="1" dirty="0">
            <a:solidFill>
              <a:schemeClr val="tx1"/>
            </a:solidFill>
          </a:endParaRPr>
        </a:p>
      </cdr:txBody>
    </cdr:sp>
  </cdr:relSizeAnchor>
  <cdr:relSizeAnchor xmlns:cdr="http://schemas.openxmlformats.org/drawingml/2006/chartDrawing">
    <cdr:from>
      <cdr:x>0.03878</cdr:x>
      <cdr:y>0.28788</cdr:y>
    </cdr:from>
    <cdr:to>
      <cdr:x>0.42293</cdr:x>
      <cdr:y>0.37418</cdr:y>
    </cdr:to>
    <cdr:sp macro="" textlink="">
      <cdr:nvSpPr>
        <cdr:cNvPr id="3" name="TextBox 4"/>
        <cdr:cNvSpPr txBox="1"/>
      </cdr:nvSpPr>
      <cdr:spPr>
        <a:xfrm xmlns:a="http://schemas.openxmlformats.org/drawingml/2006/main">
          <a:off x="233705" y="1143000"/>
          <a:ext cx="2314946" cy="3426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smtClean="0"/>
            <a:t>Overall</a:t>
          </a:r>
          <a:r>
            <a:rPr lang="en-US" sz="1600" dirty="0" smtClean="0"/>
            <a:t> </a:t>
          </a:r>
          <a:r>
            <a:rPr lang="en-US" sz="1600" b="1" dirty="0" smtClean="0"/>
            <a:t>Satisfaction</a:t>
          </a:r>
          <a:endParaRPr lang="en-US" sz="1600" b="1" dirty="0"/>
        </a:p>
      </cdr:txBody>
    </cdr:sp>
  </cdr:relSizeAnchor>
  <cdr:relSizeAnchor xmlns:cdr="http://schemas.openxmlformats.org/drawingml/2006/chartDrawing">
    <cdr:from>
      <cdr:x>0.04497</cdr:x>
      <cdr:y>0.39477</cdr:y>
    </cdr:from>
    <cdr:to>
      <cdr:x>0.5</cdr:x>
      <cdr:y>0.4717</cdr:y>
    </cdr:to>
    <cdr:sp macro="" textlink="">
      <cdr:nvSpPr>
        <cdr:cNvPr id="4" name="TextBox 1"/>
        <cdr:cNvSpPr txBox="1"/>
      </cdr:nvSpPr>
      <cdr:spPr>
        <a:xfrm xmlns:a="http://schemas.openxmlformats.org/drawingml/2006/main">
          <a:off x="270996" y="1567361"/>
          <a:ext cx="2742079" cy="305438"/>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Felt like part of the class</a:t>
          </a:r>
          <a:endParaRPr lang="en-US" sz="1600" b="1" dirty="0"/>
        </a:p>
      </cdr:txBody>
    </cdr:sp>
  </cdr:relSizeAnchor>
  <cdr:relSizeAnchor xmlns:cdr="http://schemas.openxmlformats.org/drawingml/2006/chartDrawing">
    <cdr:from>
      <cdr:x>0.03878</cdr:x>
      <cdr:y>0.53086</cdr:y>
    </cdr:from>
    <cdr:to>
      <cdr:x>0.27809</cdr:x>
      <cdr:y>0.59086</cdr:y>
    </cdr:to>
    <cdr:sp macro="" textlink="">
      <cdr:nvSpPr>
        <cdr:cNvPr id="5" name="TextBox 1"/>
        <cdr:cNvSpPr txBox="1"/>
      </cdr:nvSpPr>
      <cdr:spPr>
        <a:xfrm xmlns:a="http://schemas.openxmlformats.org/drawingml/2006/main">
          <a:off x="233705" y="2107687"/>
          <a:ext cx="1442118" cy="238221"/>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Instructions clear</a:t>
          </a:r>
          <a:endParaRPr lang="en-US" sz="1600" b="1" dirty="0"/>
        </a:p>
      </cdr:txBody>
    </cdr:sp>
  </cdr:relSizeAnchor>
  <cdr:relSizeAnchor xmlns:cdr="http://schemas.openxmlformats.org/drawingml/2006/chartDrawing">
    <cdr:from>
      <cdr:x>0.03878</cdr:x>
      <cdr:y>0.16722</cdr:y>
    </cdr:from>
    <cdr:to>
      <cdr:x>0.29139</cdr:x>
      <cdr:y>0.22213</cdr:y>
    </cdr:to>
    <cdr:sp macro="" textlink="">
      <cdr:nvSpPr>
        <cdr:cNvPr id="6" name="TextBox 1"/>
        <cdr:cNvSpPr txBox="1"/>
      </cdr:nvSpPr>
      <cdr:spPr>
        <a:xfrm xmlns:a="http://schemas.openxmlformats.org/drawingml/2006/main">
          <a:off x="233705" y="663911"/>
          <a:ext cx="1522266" cy="218011"/>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solidFill>
                <a:schemeClr val="tx1"/>
              </a:solidFill>
            </a:rPr>
            <a:t>Handouts accessible</a:t>
          </a:r>
          <a:endParaRPr lang="en-US" sz="1600" b="1" dirty="0">
            <a:solidFill>
              <a:schemeClr val="tx1"/>
            </a:solidFill>
          </a:endParaRPr>
        </a:p>
      </cdr:txBody>
    </cdr:sp>
  </cdr:relSizeAnchor>
  <cdr:relSizeAnchor xmlns:cdr="http://schemas.openxmlformats.org/drawingml/2006/chartDrawing">
    <cdr:from>
      <cdr:x>0.03676</cdr:x>
      <cdr:y>0.64932</cdr:y>
    </cdr:from>
    <cdr:to>
      <cdr:x>0.34264</cdr:x>
      <cdr:y>0.71576</cdr:y>
    </cdr:to>
    <cdr:sp macro="" textlink="">
      <cdr:nvSpPr>
        <cdr:cNvPr id="7" name="TextBox 1"/>
        <cdr:cNvSpPr txBox="1"/>
      </cdr:nvSpPr>
      <cdr:spPr>
        <a:xfrm xmlns:a="http://schemas.openxmlformats.org/drawingml/2006/main">
          <a:off x="221513" y="2578017"/>
          <a:ext cx="1843279" cy="263789"/>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Comfortable with format</a:t>
          </a:r>
          <a:endParaRPr lang="en-US" sz="1600" b="1" dirty="0"/>
        </a:p>
      </cdr:txBody>
    </cdr:sp>
  </cdr:relSizeAnchor>
  <cdr:relSizeAnchor xmlns:cdr="http://schemas.openxmlformats.org/drawingml/2006/chartDrawing">
    <cdr:from>
      <cdr:x>0.03676</cdr:x>
      <cdr:y>0.77243</cdr:y>
    </cdr:from>
    <cdr:to>
      <cdr:x>0.16047</cdr:x>
      <cdr:y>0.84069</cdr:y>
    </cdr:to>
    <cdr:sp macro="" textlink="">
      <cdr:nvSpPr>
        <cdr:cNvPr id="8" name="TextBox 1"/>
        <cdr:cNvSpPr txBox="1"/>
      </cdr:nvSpPr>
      <cdr:spPr>
        <a:xfrm xmlns:a="http://schemas.openxmlformats.org/drawingml/2006/main">
          <a:off x="221513" y="3066808"/>
          <a:ext cx="745495" cy="271015"/>
        </a:xfrm>
        <a:prstGeom xmlns:a="http://schemas.openxmlformats.org/drawingml/2006/main" prst="rect">
          <a:avLst/>
        </a:prstGeom>
        <a:noFill xmlns:a="http://schemas.openxmlformats.org/drawingml/2006/main"/>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Convenient</a:t>
          </a:r>
          <a:endParaRPr lang="en-US"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0.03937</cdr:x>
      <cdr:y>0.08824</cdr:y>
    </cdr:from>
    <cdr:to>
      <cdr:x>0.67982</cdr:x>
      <cdr:y>0.20945</cdr:y>
    </cdr:to>
    <cdr:sp macro="" textlink="">
      <cdr:nvSpPr>
        <cdr:cNvPr id="2" name="TextBox 1"/>
        <cdr:cNvSpPr txBox="1"/>
      </cdr:nvSpPr>
      <cdr:spPr>
        <a:xfrm xmlns:a="http://schemas.openxmlformats.org/drawingml/2006/main">
          <a:off x="284162" y="228600"/>
          <a:ext cx="4622996" cy="3140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The picture on the video was easy to see</a:t>
          </a:r>
          <a:r>
            <a:rPr lang="en-US" sz="1100" dirty="0" smtClean="0"/>
            <a:t>.</a:t>
          </a:r>
          <a:endParaRPr lang="en-US" sz="1100" dirty="0"/>
        </a:p>
      </cdr:txBody>
    </cdr:sp>
  </cdr:relSizeAnchor>
  <cdr:relSizeAnchor xmlns:cdr="http://schemas.openxmlformats.org/drawingml/2006/chartDrawing">
    <cdr:from>
      <cdr:x>0.0419</cdr:x>
      <cdr:y>0.33457</cdr:y>
    </cdr:from>
    <cdr:to>
      <cdr:x>0.78347</cdr:x>
      <cdr:y>0.44568</cdr:y>
    </cdr:to>
    <cdr:sp macro="" textlink="">
      <cdr:nvSpPr>
        <cdr:cNvPr id="3" name="TextBox 2"/>
        <cdr:cNvSpPr txBox="1"/>
      </cdr:nvSpPr>
      <cdr:spPr>
        <a:xfrm xmlns:a="http://schemas.openxmlformats.org/drawingml/2006/main">
          <a:off x="284162" y="841315"/>
          <a:ext cx="5029200" cy="279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Setting up the technology for the class was convenient</a:t>
          </a:r>
          <a:r>
            <a:rPr lang="en-US" sz="1100" b="1" dirty="0" smtClean="0"/>
            <a:t>.</a:t>
          </a:r>
          <a:endParaRPr lang="en-US" sz="1100" b="1" dirty="0"/>
        </a:p>
      </cdr:txBody>
    </cdr:sp>
  </cdr:relSizeAnchor>
  <cdr:relSizeAnchor xmlns:cdr="http://schemas.openxmlformats.org/drawingml/2006/chartDrawing">
    <cdr:from>
      <cdr:x>0.0419</cdr:x>
      <cdr:y>0.57576</cdr:y>
    </cdr:from>
    <cdr:to>
      <cdr:x>0.46887</cdr:x>
      <cdr:y>0.69697</cdr:y>
    </cdr:to>
    <cdr:sp macro="" textlink="">
      <cdr:nvSpPr>
        <cdr:cNvPr id="4" name="TextBox 3"/>
        <cdr:cNvSpPr txBox="1"/>
      </cdr:nvSpPr>
      <cdr:spPr>
        <a:xfrm xmlns:a="http://schemas.openxmlformats.org/drawingml/2006/main">
          <a:off x="284162" y="1447800"/>
          <a:ext cx="28956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I could hear the educators well</a:t>
          </a:r>
          <a:r>
            <a:rPr lang="en-US" sz="1100" dirty="0" smtClean="0"/>
            <a:t>.</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0.35101</cdr:x>
      <cdr:y>0.0836</cdr:y>
    </cdr:from>
    <cdr:to>
      <cdr:x>0.46397</cdr:x>
      <cdr:y>0.24658</cdr:y>
    </cdr:to>
    <cdr:sp macro="" textlink="">
      <cdr:nvSpPr>
        <cdr:cNvPr id="2" name="TextBox 1"/>
        <cdr:cNvSpPr txBox="1"/>
      </cdr:nvSpPr>
      <cdr:spPr>
        <a:xfrm xmlns:a="http://schemas.openxmlformats.org/drawingml/2006/main">
          <a:off x="2841325" y="4690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0.0345</cdr:x>
      <cdr:y>0.09128</cdr:y>
    </cdr:from>
    <cdr:to>
      <cdr:x>0.14746</cdr:x>
      <cdr:y>0.12972</cdr:y>
    </cdr:to>
    <cdr:sp macro="" textlink="">
      <cdr:nvSpPr>
        <cdr:cNvPr id="3" name="TextBox 2"/>
        <cdr:cNvSpPr txBox="1"/>
      </cdr:nvSpPr>
      <cdr:spPr>
        <a:xfrm xmlns:a="http://schemas.openxmlformats.org/drawingml/2006/main">
          <a:off x="279280" y="512134"/>
          <a:ext cx="914400" cy="215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0.09631</cdr:x>
      <cdr:y>0.10358</cdr:y>
    </cdr:from>
    <cdr:to>
      <cdr:x>0.20927</cdr:x>
      <cdr:y>0.26657</cdr:y>
    </cdr:to>
    <cdr:sp macro="" textlink="">
      <cdr:nvSpPr>
        <cdr:cNvPr id="4" name="TextBox 3"/>
        <cdr:cNvSpPr txBox="1"/>
      </cdr:nvSpPr>
      <cdr:spPr>
        <a:xfrm xmlns:a="http://schemas.openxmlformats.org/drawingml/2006/main">
          <a:off x="779612" y="58114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0.08778</cdr:x>
      <cdr:y>0.15433</cdr:y>
    </cdr:from>
    <cdr:to>
      <cdr:x>0.20075</cdr:x>
      <cdr:y>0.31731</cdr:y>
    </cdr:to>
    <cdr:sp macro="" textlink="">
      <cdr:nvSpPr>
        <cdr:cNvPr id="5" name="TextBox 4"/>
        <cdr:cNvSpPr txBox="1"/>
      </cdr:nvSpPr>
      <cdr:spPr>
        <a:xfrm xmlns:a="http://schemas.openxmlformats.org/drawingml/2006/main">
          <a:off x="710601" y="86581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0.05581</cdr:x>
      <cdr:y>0.22813</cdr:y>
    </cdr:from>
    <cdr:to>
      <cdr:x>0.16878</cdr:x>
      <cdr:y>0.39111</cdr:y>
    </cdr:to>
    <cdr:sp macro="" textlink="">
      <cdr:nvSpPr>
        <cdr:cNvPr id="6" name="TextBox 5"/>
        <cdr:cNvSpPr txBox="1"/>
      </cdr:nvSpPr>
      <cdr:spPr>
        <a:xfrm xmlns:a="http://schemas.openxmlformats.org/drawingml/2006/main">
          <a:off x="451808" y="127988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0.13894</cdr:x>
      <cdr:y>0.29425</cdr:y>
    </cdr:from>
    <cdr:to>
      <cdr:x>0.2519</cdr:x>
      <cdr:y>0.45723</cdr:y>
    </cdr:to>
    <cdr:sp macro="" textlink="">
      <cdr:nvSpPr>
        <cdr:cNvPr id="7" name="TextBox 6"/>
        <cdr:cNvSpPr txBox="1"/>
      </cdr:nvSpPr>
      <cdr:spPr>
        <a:xfrm xmlns:a="http://schemas.openxmlformats.org/drawingml/2006/main">
          <a:off x="1124669" y="165082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0.32756</cdr:x>
      <cdr:y>0.35575</cdr:y>
    </cdr:from>
    <cdr:to>
      <cdr:x>0.44052</cdr:x>
      <cdr:y>0.51873</cdr:y>
    </cdr:to>
    <cdr:sp macro="" textlink="">
      <cdr:nvSpPr>
        <cdr:cNvPr id="8" name="TextBox 7"/>
        <cdr:cNvSpPr txBox="1"/>
      </cdr:nvSpPr>
      <cdr:spPr>
        <a:xfrm xmlns:a="http://schemas.openxmlformats.org/drawingml/2006/main">
          <a:off x="2651544" y="199587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0.30944</cdr:x>
      <cdr:y>0.5</cdr:y>
    </cdr:from>
    <cdr:to>
      <cdr:x>0.42241</cdr:x>
      <cdr:y>0.66298</cdr:y>
    </cdr:to>
    <cdr:sp macro="" textlink="">
      <cdr:nvSpPr>
        <cdr:cNvPr id="9" name="TextBox 8"/>
        <cdr:cNvSpPr txBox="1"/>
      </cdr:nvSpPr>
      <cdr:spPr>
        <a:xfrm xmlns:a="http://schemas.openxmlformats.org/drawingml/2006/main">
          <a:off x="2504895" y="280517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0.22112</cdr:x>
      <cdr:y>0.58946</cdr:y>
    </cdr:from>
    <cdr:to>
      <cdr:x>0.33408</cdr:x>
      <cdr:y>0.75245</cdr:y>
    </cdr:to>
    <cdr:sp macro="" textlink="">
      <cdr:nvSpPr>
        <cdr:cNvPr id="10" name="TextBox 9"/>
        <cdr:cNvSpPr txBox="1"/>
      </cdr:nvSpPr>
      <cdr:spPr>
        <a:xfrm xmlns:a="http://schemas.openxmlformats.org/drawingml/2006/main">
          <a:off x="1789922" y="33070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0.16132</cdr:x>
      <cdr:y>0.55717</cdr:y>
    </cdr:from>
    <cdr:to>
      <cdr:x>0.27428</cdr:x>
      <cdr:y>0.72016</cdr:y>
    </cdr:to>
    <cdr:sp macro="" textlink="">
      <cdr:nvSpPr>
        <cdr:cNvPr id="11" name="TextBox 10"/>
        <cdr:cNvSpPr txBox="1"/>
      </cdr:nvSpPr>
      <cdr:spPr>
        <a:xfrm xmlns:a="http://schemas.openxmlformats.org/drawingml/2006/main">
          <a:off x="1305824" y="312593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0.29772</cdr:x>
      <cdr:y>0.67711</cdr:y>
    </cdr:from>
    <cdr:to>
      <cdr:x>0.41068</cdr:x>
      <cdr:y>0.84009</cdr:y>
    </cdr:to>
    <cdr:sp macro="" textlink="">
      <cdr:nvSpPr>
        <cdr:cNvPr id="12" name="TextBox 11"/>
        <cdr:cNvSpPr txBox="1"/>
      </cdr:nvSpPr>
      <cdr:spPr>
        <a:xfrm xmlns:a="http://schemas.openxmlformats.org/drawingml/2006/main">
          <a:off x="2410005" y="379879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0.42925</cdr:x>
      <cdr:y>0.66494</cdr:y>
    </cdr:from>
    <cdr:to>
      <cdr:x>0.54221</cdr:x>
      <cdr:y>0.82792</cdr:y>
    </cdr:to>
    <cdr:sp macro="" textlink="">
      <cdr:nvSpPr>
        <cdr:cNvPr id="13" name="TextBox 12"/>
        <cdr:cNvSpPr txBox="1"/>
      </cdr:nvSpPr>
      <cdr:spPr>
        <a:xfrm xmlns:a="http://schemas.openxmlformats.org/drawingml/2006/main">
          <a:off x="3474678" y="373054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0.22794</cdr:x>
      <cdr:y>0.76629</cdr:y>
    </cdr:from>
    <cdr:to>
      <cdr:x>0.3409</cdr:x>
      <cdr:y>0.92927</cdr:y>
    </cdr:to>
    <cdr:sp macro="" textlink="">
      <cdr:nvSpPr>
        <cdr:cNvPr id="14" name="TextBox 13"/>
        <cdr:cNvSpPr txBox="1"/>
      </cdr:nvSpPr>
      <cdr:spPr>
        <a:xfrm xmlns:a="http://schemas.openxmlformats.org/drawingml/2006/main">
          <a:off x="1845161" y="4299131"/>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0.25403</cdr:x>
      <cdr:y>0.83702</cdr:y>
    </cdr:from>
    <cdr:to>
      <cdr:x>0.36699</cdr:x>
      <cdr:y>1</cdr:y>
    </cdr:to>
    <cdr:sp macro="" textlink="">
      <cdr:nvSpPr>
        <cdr:cNvPr id="15" name="TextBox 14"/>
        <cdr:cNvSpPr txBox="1"/>
      </cdr:nvSpPr>
      <cdr:spPr>
        <a:xfrm xmlns:a="http://schemas.openxmlformats.org/drawingml/2006/main">
          <a:off x="2056322" y="469594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0.03395</cdr:x>
      <cdr:y>0.20803</cdr:y>
    </cdr:from>
    <cdr:to>
      <cdr:x>0.29153</cdr:x>
      <cdr:y>0.26297</cdr:y>
    </cdr:to>
    <cdr:sp macro="" textlink="">
      <cdr:nvSpPr>
        <cdr:cNvPr id="2" name="TextBox 1"/>
        <cdr:cNvSpPr txBox="1"/>
      </cdr:nvSpPr>
      <cdr:spPr>
        <a:xfrm xmlns:a="http://schemas.openxmlformats.org/drawingml/2006/main">
          <a:off x="273133" y="1141601"/>
          <a:ext cx="2072038" cy="3014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rPr>
            <a:t>Comfortable asking questions</a:t>
          </a:r>
          <a:endParaRPr lang="en-US" sz="1800" dirty="0">
            <a:solidFill>
              <a:schemeClr val="bg1"/>
            </a:solidFill>
          </a:endParaRPr>
        </a:p>
      </cdr:txBody>
    </cdr:sp>
  </cdr:relSizeAnchor>
  <cdr:relSizeAnchor xmlns:cdr="http://schemas.openxmlformats.org/drawingml/2006/chartDrawing">
    <cdr:from>
      <cdr:x>0.03395</cdr:x>
      <cdr:y>0.40283</cdr:y>
    </cdr:from>
    <cdr:to>
      <cdr:x>0.36425</cdr:x>
      <cdr:y>0.45166</cdr:y>
    </cdr:to>
    <cdr:sp macro="" textlink="">
      <cdr:nvSpPr>
        <cdr:cNvPr id="3" name="TextBox 2"/>
        <cdr:cNvSpPr txBox="1"/>
      </cdr:nvSpPr>
      <cdr:spPr>
        <a:xfrm xmlns:a="http://schemas.openxmlformats.org/drawingml/2006/main">
          <a:off x="273133" y="2210541"/>
          <a:ext cx="2657015" cy="2679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rPr>
            <a:t>The picture was easy to see</a:t>
          </a:r>
          <a:endParaRPr lang="en-US" sz="1800" dirty="0">
            <a:solidFill>
              <a:schemeClr val="bg1"/>
            </a:solidFill>
          </a:endParaRPr>
        </a:p>
      </cdr:txBody>
    </cdr:sp>
  </cdr:relSizeAnchor>
  <cdr:relSizeAnchor xmlns:cdr="http://schemas.openxmlformats.org/drawingml/2006/chartDrawing">
    <cdr:from>
      <cdr:x>0.03395</cdr:x>
      <cdr:y>0.5</cdr:y>
    </cdr:from>
    <cdr:to>
      <cdr:x>0.14607</cdr:x>
      <cdr:y>0.559</cdr:y>
    </cdr:to>
    <cdr:sp macro="" textlink="">
      <cdr:nvSpPr>
        <cdr:cNvPr id="4" name="TextBox 3"/>
        <cdr:cNvSpPr txBox="1"/>
      </cdr:nvSpPr>
      <cdr:spPr>
        <a:xfrm xmlns:a="http://schemas.openxmlformats.org/drawingml/2006/main">
          <a:off x="273133" y="2743779"/>
          <a:ext cx="901921" cy="3237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rPr>
            <a:t>Felt part of class</a:t>
          </a:r>
          <a:endParaRPr lang="en-US" sz="1800" dirty="0">
            <a:solidFill>
              <a:schemeClr val="bg1"/>
            </a:solidFill>
          </a:endParaRPr>
        </a:p>
      </cdr:txBody>
    </cdr:sp>
  </cdr:relSizeAnchor>
  <cdr:relSizeAnchor xmlns:cdr="http://schemas.openxmlformats.org/drawingml/2006/chartDrawing">
    <cdr:from>
      <cdr:x>0.03395</cdr:x>
      <cdr:y>0.59157</cdr:y>
    </cdr:from>
    <cdr:to>
      <cdr:x>0.27859</cdr:x>
      <cdr:y>0.64188</cdr:y>
    </cdr:to>
    <cdr:sp macro="" textlink="">
      <cdr:nvSpPr>
        <cdr:cNvPr id="5" name="TextBox 4"/>
        <cdr:cNvSpPr txBox="1"/>
      </cdr:nvSpPr>
      <cdr:spPr>
        <a:xfrm xmlns:a="http://schemas.openxmlformats.org/drawingml/2006/main">
          <a:off x="273133" y="3246296"/>
          <a:ext cx="1967945" cy="2760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rPr>
            <a:t>Understood the information</a:t>
          </a:r>
          <a:endParaRPr lang="en-US" sz="1800" dirty="0">
            <a:solidFill>
              <a:schemeClr val="bg1"/>
            </a:solidFill>
          </a:endParaRPr>
        </a:p>
      </cdr:txBody>
    </cdr:sp>
  </cdr:relSizeAnchor>
  <cdr:relSizeAnchor xmlns:cdr="http://schemas.openxmlformats.org/drawingml/2006/chartDrawing">
    <cdr:from>
      <cdr:x>0.03395</cdr:x>
      <cdr:y>0.68819</cdr:y>
    </cdr:from>
    <cdr:to>
      <cdr:x>0.14607</cdr:x>
      <cdr:y>0.74312</cdr:y>
    </cdr:to>
    <cdr:sp macro="" textlink="">
      <cdr:nvSpPr>
        <cdr:cNvPr id="6" name="TextBox 5"/>
        <cdr:cNvSpPr txBox="1"/>
      </cdr:nvSpPr>
      <cdr:spPr>
        <a:xfrm xmlns:a="http://schemas.openxmlformats.org/drawingml/2006/main">
          <a:off x="273133" y="3776504"/>
          <a:ext cx="901921" cy="30143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rPr>
            <a:t>Convenient</a:t>
          </a:r>
          <a:endParaRPr lang="en-US" sz="1800" dirty="0">
            <a:solidFill>
              <a:schemeClr val="bg1"/>
            </a:solidFill>
          </a:endParaRPr>
        </a:p>
      </cdr:txBody>
    </cdr:sp>
  </cdr:relSizeAnchor>
  <cdr:relSizeAnchor xmlns:cdr="http://schemas.openxmlformats.org/drawingml/2006/chartDrawing">
    <cdr:from>
      <cdr:x>0.03395</cdr:x>
      <cdr:y>0.7833</cdr:y>
    </cdr:from>
    <cdr:to>
      <cdr:x>0.34153</cdr:x>
      <cdr:y>0.83976</cdr:y>
    </cdr:to>
    <cdr:sp macro="" textlink="">
      <cdr:nvSpPr>
        <cdr:cNvPr id="7" name="TextBox 6"/>
        <cdr:cNvSpPr txBox="1"/>
      </cdr:nvSpPr>
      <cdr:spPr>
        <a:xfrm xmlns:a="http://schemas.openxmlformats.org/drawingml/2006/main">
          <a:off x="273133" y="4298392"/>
          <a:ext cx="2474250" cy="30982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bg1"/>
              </a:solidFill>
            </a:rPr>
            <a:t>Comfortable taking class</a:t>
          </a:r>
          <a:endParaRPr lang="en-US" sz="1800"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CF12F9F-1CDD-49A5-AA64-3FD819221B36}" type="datetimeFigureOut">
              <a:rPr lang="en-US" smtClean="0"/>
              <a:t>11/21/2017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2E573BF8-175B-4721-9BF3-EEFB32BCF6FA}" type="slidenum">
              <a:rPr lang="en-US" smtClean="0"/>
              <a:t>‹#›</a:t>
            </a:fld>
            <a:endParaRPr lang="en-US"/>
          </a:p>
        </p:txBody>
      </p:sp>
    </p:spTree>
    <p:extLst>
      <p:ext uri="{BB962C8B-B14F-4D97-AF65-F5344CB8AC3E}">
        <p14:creationId xmlns:p14="http://schemas.microsoft.com/office/powerpoint/2010/main" val="318030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73BF8-175B-4721-9BF3-EEFB32BCF6FA}" type="slidenum">
              <a:rPr lang="en-US" smtClean="0"/>
              <a:t>1</a:t>
            </a:fld>
            <a:endParaRPr lang="en-US"/>
          </a:p>
        </p:txBody>
      </p:sp>
    </p:spTree>
    <p:extLst>
      <p:ext uri="{BB962C8B-B14F-4D97-AF65-F5344CB8AC3E}">
        <p14:creationId xmlns:p14="http://schemas.microsoft.com/office/powerpoint/2010/main" val="201025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saw in our exercise earlier, there are a large number of</a:t>
            </a:r>
            <a:r>
              <a:rPr lang="en-US" baseline="0" dirty="0" smtClean="0"/>
              <a:t> individuals touched by diabetes.</a:t>
            </a:r>
          </a:p>
          <a:p>
            <a:endParaRPr lang="en-US" baseline="0" dirty="0" smtClean="0"/>
          </a:p>
          <a:p>
            <a:r>
              <a:rPr lang="en-US" baseline="0" dirty="0" smtClean="0"/>
              <a:t>It is a costly disorder, both directly (hospitalizations, medications to treat diabetes and the complications of diabetes, provider office visits) and indirectly (absenteeism, reduced productivity, inability to work due to disability, and early mortality)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 &amp; Human</a:t>
            </a:r>
            <a:r>
              <a:rPr lang="en-US" sz="1200" kern="1200" baseline="0" dirty="0" smtClean="0">
                <a:solidFill>
                  <a:schemeClr val="tx1"/>
                </a:solidFill>
                <a:effectLst/>
                <a:latin typeface="+mn-lt"/>
                <a:ea typeface="+mn-ea"/>
                <a:cs typeface="+mn-cs"/>
              </a:rPr>
              <a:t> Services report on Texas for </a:t>
            </a:r>
            <a:r>
              <a:rPr lang="en-US" sz="1200" kern="1200" dirty="0" smtClean="0">
                <a:solidFill>
                  <a:schemeClr val="tx1"/>
                </a:solidFill>
                <a:effectLst/>
                <a:latin typeface="+mn-lt"/>
                <a:ea typeface="+mn-ea"/>
                <a:cs typeface="+mn-cs"/>
              </a:rPr>
              <a:t>Calendar Year (CY) 2011. Diabetes in Texas was responsible for an estimated $18.5 billion in costs during CY2011: $12.3 billion in direct medical costs and $6.2 billion in indirect costs.  </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11</a:t>
            </a:fld>
            <a:endParaRPr lang="en-US"/>
          </a:p>
        </p:txBody>
      </p:sp>
    </p:spTree>
    <p:extLst>
      <p:ext uri="{BB962C8B-B14F-4D97-AF65-F5344CB8AC3E}">
        <p14:creationId xmlns:p14="http://schemas.microsoft.com/office/powerpoint/2010/main" val="190182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bit closer to home…</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12</a:t>
            </a:fld>
            <a:endParaRPr lang="en-US"/>
          </a:p>
        </p:txBody>
      </p:sp>
    </p:spTree>
    <p:extLst>
      <p:ext uri="{BB962C8B-B14F-4D97-AF65-F5344CB8AC3E}">
        <p14:creationId xmlns:p14="http://schemas.microsoft.com/office/powerpoint/2010/main" val="151329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13</a:t>
            </a:fld>
            <a:endParaRPr lang="en-US"/>
          </a:p>
        </p:txBody>
      </p:sp>
    </p:spTree>
    <p:extLst>
      <p:ext uri="{BB962C8B-B14F-4D97-AF65-F5344CB8AC3E}">
        <p14:creationId xmlns:p14="http://schemas.microsoft.com/office/powerpoint/2010/main" val="2137292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a:t>
            </a:r>
            <a:r>
              <a:rPr lang="en-US" baseline="0" dirty="0" smtClean="0"/>
              <a:t> education is not a “cookie cutter” program. In other words one size does not fit all</a:t>
            </a:r>
          </a:p>
          <a:p>
            <a:r>
              <a:rPr lang="en-US" baseline="0" dirty="0" smtClean="0"/>
              <a:t>A common misconception in diabetes is that everyone needs the same thing. </a:t>
            </a:r>
          </a:p>
          <a:p>
            <a:r>
              <a:rPr lang="en-US" baseline="0" dirty="0" smtClean="0"/>
              <a:t>A common misconception in education or health care is that giving someone facts, telling an individual what they need to do, translates into an action that improves health.</a:t>
            </a:r>
          </a:p>
          <a:p>
            <a:r>
              <a:rPr lang="en-US" baseline="0" dirty="0" smtClean="0"/>
              <a:t>If that were true, none of us would be overweight, fast food businesses would not exist, and I wouldn’t have a job.</a:t>
            </a:r>
          </a:p>
          <a:p>
            <a:r>
              <a:rPr lang="en-US" baseline="0" dirty="0" smtClean="0"/>
              <a:t>Each individual with diabetes has different needs, lives in a different environment, responds differently to medications, etc.</a:t>
            </a:r>
          </a:p>
          <a:p>
            <a:r>
              <a:rPr lang="en-US" baseline="0" dirty="0" smtClean="0"/>
              <a:t>Another misconception is that diabetes education is a one time deal. It is not. It is a life long learning process as situations change, bodily needs change, and treatments change.</a:t>
            </a:r>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14</a:t>
            </a:fld>
            <a:endParaRPr lang="en-US"/>
          </a:p>
        </p:txBody>
      </p:sp>
    </p:spTree>
    <p:extLst>
      <p:ext uri="{BB962C8B-B14F-4D97-AF65-F5344CB8AC3E}">
        <p14:creationId xmlns:p14="http://schemas.microsoft.com/office/powerpoint/2010/main" val="137341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does diabetes education look like?  </a:t>
            </a:r>
          </a:p>
          <a:p>
            <a:endParaRPr lang="en-US" baseline="0" dirty="0" smtClean="0"/>
          </a:p>
          <a:p>
            <a:r>
              <a:rPr lang="en-US" baseline="0" dirty="0" smtClean="0"/>
              <a:t>If the program is recognized, it </a:t>
            </a:r>
            <a:r>
              <a:rPr lang="en-US" dirty="0" smtClean="0"/>
              <a:t>is overseen by a Quality Coordinator who is responsible</a:t>
            </a:r>
            <a:r>
              <a:rPr lang="en-US" baseline="0" dirty="0" smtClean="0"/>
              <a:t> for managing, monitoring and maintaining the program.</a:t>
            </a:r>
          </a:p>
          <a:p>
            <a:endParaRPr lang="en-US" baseline="0" dirty="0" smtClean="0"/>
          </a:p>
          <a:p>
            <a:r>
              <a:rPr lang="en-US" baseline="0" dirty="0" smtClean="0"/>
              <a:t>Interdisciplinary team is ideal to provide the education and support.  Each member in addition to the expertise they bring to the table in their field, also should stay up on the latest research and developments in diabetes. For a recognized program, they are expected to complete 15 continuing education hours in a diabetes related topic each year.</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you see a list of the topics</a:t>
            </a:r>
            <a:r>
              <a:rPr lang="en-US" baseline="0" dirty="0" smtClean="0"/>
              <a:t> that should be covered during diabetes education.  This cannot be done in a couple of hours.  Typical recognized programs are up to 10 hours long.  At WHASC, we provide 10 hours of initial education over 4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Most insurances and Medicare will pay for that initial 10 hours education and 2 hours annually for subsequent refresher education or as needed for documented changes in treatment.  </a:t>
            </a:r>
          </a:p>
          <a:p>
            <a:r>
              <a:rPr lang="en-US" baseline="0" dirty="0" smtClean="0"/>
              <a:t>There is a significant difference between incidental education that happens at a provider visit and a diabetes education and support program or service.</a:t>
            </a:r>
          </a:p>
          <a:p>
            <a:endParaRPr lang="en-US" baseline="0" dirty="0" smtClean="0"/>
          </a:p>
          <a:p>
            <a:r>
              <a:rPr lang="en-US" baseline="0" dirty="0" smtClean="0"/>
              <a:t>That was where those 10 FTEs came in on the original recommendation.</a:t>
            </a:r>
          </a:p>
        </p:txBody>
      </p:sp>
      <p:sp>
        <p:nvSpPr>
          <p:cNvPr id="4" name="Slide Number Placeholder 3"/>
          <p:cNvSpPr>
            <a:spLocks noGrp="1"/>
          </p:cNvSpPr>
          <p:nvPr>
            <p:ph type="sldNum" sz="quarter" idx="10"/>
          </p:nvPr>
        </p:nvSpPr>
        <p:spPr/>
        <p:txBody>
          <a:bodyPr/>
          <a:lstStyle/>
          <a:p>
            <a:fld id="{2E573BF8-175B-4721-9BF3-EEFB32BCF6FA}" type="slidenum">
              <a:rPr lang="en-US" smtClean="0"/>
              <a:t>15</a:t>
            </a:fld>
            <a:endParaRPr lang="en-US"/>
          </a:p>
        </p:txBody>
      </p:sp>
    </p:spTree>
    <p:extLst>
      <p:ext uri="{BB962C8B-B14F-4D97-AF65-F5344CB8AC3E}">
        <p14:creationId xmlns:p14="http://schemas.microsoft.com/office/powerpoint/2010/main" val="1858271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Back to the no-brainer.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DCOE could provide a standardized DSME program that is recognized by the American Diabetes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we talked to the ADA to see what our options were for broadcasting our DSMES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16</a:t>
            </a:fld>
            <a:endParaRPr lang="en-US"/>
          </a:p>
        </p:txBody>
      </p:sp>
    </p:spTree>
    <p:extLst>
      <p:ext uri="{BB962C8B-B14F-4D97-AF65-F5344CB8AC3E}">
        <p14:creationId xmlns:p14="http://schemas.microsoft.com/office/powerpoint/2010/main" val="124141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come to find out, the ADA already had guidelines in place for DSME</a:t>
            </a:r>
            <a:r>
              <a:rPr lang="en-US" baseline="0" dirty="0" smtClean="0"/>
              <a:t> via Telehealth.</a:t>
            </a:r>
          </a:p>
          <a:p>
            <a:endParaRPr lang="en-US" baseline="0" dirty="0" smtClean="0"/>
          </a:p>
          <a:p>
            <a:r>
              <a:rPr lang="en-US" baseline="0" dirty="0" smtClean="0"/>
              <a:t>The guidance is reflective of the current definition by Medicare for Telehealth, but is still restrictive when you look at all the options we have for telehealth today.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Telemedicine unfortunately means different things to different people.  In the strictest interpretation, the encounter must be real time, face to face in order to code as such and get reimbursed.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Research however supports a variety of modalities, timing, and structures to be effective.  </a:t>
            </a:r>
            <a:endParaRPr lang="en-US" dirty="0" smtClean="0"/>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17</a:t>
            </a:fld>
            <a:endParaRPr lang="en-US"/>
          </a:p>
        </p:txBody>
      </p:sp>
    </p:spTree>
    <p:extLst>
      <p:ext uri="{BB962C8B-B14F-4D97-AF65-F5344CB8AC3E}">
        <p14:creationId xmlns:p14="http://schemas.microsoft.com/office/powerpoint/2010/main" val="3823763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Originating Site</a:t>
            </a:r>
          </a:p>
          <a:p>
            <a:pPr lvl="1"/>
            <a:r>
              <a:rPr lang="en-US" dirty="0" smtClean="0"/>
              <a:t>Location of the </a:t>
            </a:r>
            <a:r>
              <a:rPr lang="en-US" i="1" u="sng" dirty="0" smtClean="0"/>
              <a:t>patient</a:t>
            </a:r>
            <a:r>
              <a:rPr lang="en-US" dirty="0" smtClean="0"/>
              <a:t> </a:t>
            </a:r>
          </a:p>
          <a:p>
            <a:pPr lvl="1"/>
            <a:r>
              <a:rPr lang="en-US" dirty="0" smtClean="0"/>
              <a:t>Does </a:t>
            </a:r>
            <a:r>
              <a:rPr lang="en-US" i="1" dirty="0" smtClean="0"/>
              <a:t>not</a:t>
            </a:r>
            <a:r>
              <a:rPr lang="en-US" dirty="0" smtClean="0"/>
              <a:t> have to be ADA/AADE recognized and may bill for third party insurance</a:t>
            </a:r>
          </a:p>
          <a:p>
            <a:r>
              <a:rPr lang="en-US" dirty="0" smtClean="0"/>
              <a:t>Distant Site</a:t>
            </a:r>
          </a:p>
          <a:p>
            <a:pPr lvl="1"/>
            <a:r>
              <a:rPr lang="en-US" dirty="0" smtClean="0"/>
              <a:t>Location of the </a:t>
            </a:r>
            <a:r>
              <a:rPr lang="en-US" i="1" u="sng" dirty="0" smtClean="0"/>
              <a:t>educator</a:t>
            </a:r>
            <a:r>
              <a:rPr lang="en-US" dirty="0" smtClean="0"/>
              <a:t> </a:t>
            </a:r>
          </a:p>
          <a:p>
            <a:pPr lvl="1"/>
            <a:r>
              <a:rPr lang="en-US" dirty="0" smtClean="0"/>
              <a:t>Distant site </a:t>
            </a:r>
            <a:r>
              <a:rPr lang="en-US" i="1" dirty="0" smtClean="0"/>
              <a:t>has</a:t>
            </a:r>
            <a:r>
              <a:rPr lang="en-US" dirty="0" smtClean="0"/>
              <a:t> to be ADA/AADE recognized</a:t>
            </a:r>
          </a:p>
          <a:p>
            <a:pPr lvl="2"/>
            <a:r>
              <a:rPr lang="en-US" dirty="0" smtClean="0"/>
              <a:t>DCOE DSME recognized by ADA since 2007</a:t>
            </a:r>
          </a:p>
          <a:p>
            <a:pPr lvl="2"/>
            <a:r>
              <a:rPr lang="en-US" dirty="0" smtClean="0"/>
              <a:t>Reimbursement same as if provided in person</a:t>
            </a:r>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18</a:t>
            </a:fld>
            <a:endParaRPr lang="en-US"/>
          </a:p>
        </p:txBody>
      </p:sp>
    </p:spTree>
    <p:extLst>
      <p:ext uri="{BB962C8B-B14F-4D97-AF65-F5344CB8AC3E}">
        <p14:creationId xmlns:p14="http://schemas.microsoft.com/office/powerpoint/2010/main" val="1687369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73BF8-175B-4721-9BF3-EEFB32BCF6FA}" type="slidenum">
              <a:rPr lang="en-US" smtClean="0"/>
              <a:t>19</a:t>
            </a:fld>
            <a:endParaRPr lang="en-US"/>
          </a:p>
        </p:txBody>
      </p:sp>
    </p:spTree>
    <p:extLst>
      <p:ext uri="{BB962C8B-B14F-4D97-AF65-F5344CB8AC3E}">
        <p14:creationId xmlns:p14="http://schemas.microsoft.com/office/powerpoint/2010/main" val="261432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that “no brainer” of an idea seemed like it might just fill the patient education gap by providing a standardized education program throughout the AFMS.</a:t>
            </a:r>
            <a:endParaRPr lang="en-US" dirty="0" smtClean="0"/>
          </a:p>
          <a:p>
            <a:endParaRPr lang="en-US" dirty="0" smtClean="0"/>
          </a:p>
          <a:p>
            <a:r>
              <a:rPr lang="en-US" dirty="0" smtClean="0"/>
              <a:t>We just needed all the pieces</a:t>
            </a:r>
            <a:r>
              <a:rPr lang="en-US" baseline="0" dirty="0" smtClean="0"/>
              <a:t>…</a:t>
            </a:r>
          </a:p>
          <a:p>
            <a:r>
              <a:rPr lang="en-US" baseline="0" dirty="0" smtClean="0"/>
              <a:t>The patients are there, but need a way to coordinate classes locally – schedule patients, arrange for classroom, check them in, etc.</a:t>
            </a:r>
          </a:p>
          <a:p>
            <a:endParaRPr lang="en-US" baseline="0" dirty="0" smtClean="0"/>
          </a:p>
          <a:p>
            <a:r>
              <a:rPr lang="en-US" baseline="0" dirty="0" smtClean="0"/>
              <a:t>We have the ADA recognized program, but what source can we use for transmission?</a:t>
            </a:r>
          </a:p>
          <a:p>
            <a:endParaRPr lang="en-US" baseline="0" dirty="0" smtClean="0"/>
          </a:p>
        </p:txBody>
      </p:sp>
      <p:sp>
        <p:nvSpPr>
          <p:cNvPr id="4" name="Slide Number Placeholder 3"/>
          <p:cNvSpPr>
            <a:spLocks noGrp="1"/>
          </p:cNvSpPr>
          <p:nvPr>
            <p:ph type="sldNum" sz="quarter" idx="10"/>
          </p:nvPr>
        </p:nvSpPr>
        <p:spPr/>
        <p:txBody>
          <a:bodyPr/>
          <a:lstStyle/>
          <a:p>
            <a:fld id="{2E573BF8-175B-4721-9BF3-EEFB32BCF6FA}" type="slidenum">
              <a:rPr lang="en-US" smtClean="0"/>
              <a:t>20</a:t>
            </a:fld>
            <a:endParaRPr lang="en-US"/>
          </a:p>
        </p:txBody>
      </p:sp>
    </p:spTree>
    <p:extLst>
      <p:ext uri="{BB962C8B-B14F-4D97-AF65-F5344CB8AC3E}">
        <p14:creationId xmlns:p14="http://schemas.microsoft.com/office/powerpoint/2010/main" val="140480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a:t>
            </a:fld>
            <a:endParaRPr lang="en-US"/>
          </a:p>
        </p:txBody>
      </p:sp>
    </p:spTree>
    <p:extLst>
      <p:ext uri="{BB962C8B-B14F-4D97-AF65-F5344CB8AC3E}">
        <p14:creationId xmlns:p14="http://schemas.microsoft.com/office/powerpoint/2010/main" val="1910394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Air Force</a:t>
            </a:r>
            <a:r>
              <a:rPr lang="en-US" baseline="0" dirty="0" smtClean="0"/>
              <a:t> medical systems, there are nurses who have been identified as Disease Managers to help the PCMH team identify and manage their chronic disease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Not that 2-5 all reflect aspects of a DSMES program, especially number 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thought, great, we can become a tool in their tool box and assist them by providing a standardized program.</a:t>
            </a:r>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21</a:t>
            </a:fld>
            <a:endParaRPr lang="en-US"/>
          </a:p>
        </p:txBody>
      </p:sp>
    </p:spTree>
    <p:extLst>
      <p:ext uri="{BB962C8B-B14F-4D97-AF65-F5344CB8AC3E}">
        <p14:creationId xmlns:p14="http://schemas.microsoft.com/office/powerpoint/2010/main" val="1648554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identified potential facilitators at</a:t>
            </a:r>
            <a:r>
              <a:rPr lang="en-US" baseline="0" dirty="0" smtClean="0"/>
              <a:t> the MTFs, now how to get the education to them?</a:t>
            </a:r>
            <a:endParaRPr lang="en-US" dirty="0" smtClean="0"/>
          </a:p>
        </p:txBody>
      </p:sp>
      <p:sp>
        <p:nvSpPr>
          <p:cNvPr id="4" name="Slide Number Placeholder 3"/>
          <p:cNvSpPr>
            <a:spLocks noGrp="1"/>
          </p:cNvSpPr>
          <p:nvPr>
            <p:ph type="sldNum" sz="quarter" idx="10"/>
          </p:nvPr>
        </p:nvSpPr>
        <p:spPr/>
        <p:txBody>
          <a:bodyPr/>
          <a:lstStyle/>
          <a:p>
            <a:fld id="{2E573BF8-175B-4721-9BF3-EEFB32BCF6FA}" type="slidenum">
              <a:rPr lang="en-US" smtClean="0"/>
              <a:t>22</a:t>
            </a:fld>
            <a:endParaRPr lang="en-US"/>
          </a:p>
        </p:txBody>
      </p:sp>
    </p:spTree>
    <p:extLst>
      <p:ext uri="{BB962C8B-B14F-4D97-AF65-F5344CB8AC3E}">
        <p14:creationId xmlns:p14="http://schemas.microsoft.com/office/powerpoint/2010/main" val="3162742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tLang="en-US" dirty="0" smtClean="0">
                <a:solidFill>
                  <a:srgbClr val="000000"/>
                </a:solidFill>
                <a:ea typeface="ヒラギノ角ゴ Pro W3" pitchFamily="2" charset="-128"/>
              </a:rPr>
              <a:t>Air Technology Network (ATN) is located at Wright-Patterson AFB, Ohio</a:t>
            </a:r>
          </a:p>
          <a:p>
            <a:pPr lvl="1"/>
            <a:r>
              <a:rPr lang="en-US" altLang="en-US" dirty="0" smtClean="0">
                <a:solidFill>
                  <a:srgbClr val="000000"/>
                </a:solidFill>
                <a:ea typeface="ヒラギノ角ゴ Pro W3" pitchFamily="2" charset="-128"/>
              </a:rPr>
              <a:t>Mission is to promote, manage and deliver instructional broadcasting for DoD distance learning programs and other interactive television (ITV) users</a:t>
            </a:r>
            <a:endParaRPr lang="en-US" dirty="0" smtClean="0"/>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23</a:t>
            </a:fld>
            <a:endParaRPr lang="en-US"/>
          </a:p>
        </p:txBody>
      </p:sp>
    </p:spTree>
    <p:extLst>
      <p:ext uri="{BB962C8B-B14F-4D97-AF65-F5344CB8AC3E}">
        <p14:creationId xmlns:p14="http://schemas.microsoft.com/office/powerpoint/2010/main" val="877874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Okay, we now</a:t>
            </a:r>
            <a:r>
              <a:rPr lang="en-US" baseline="0" dirty="0" smtClean="0"/>
              <a:t> we have all the pieces, but will it work?</a:t>
            </a:r>
            <a:endParaRPr lang="en-US" dirty="0" smtClean="0"/>
          </a:p>
        </p:txBody>
      </p:sp>
      <p:sp>
        <p:nvSpPr>
          <p:cNvPr id="4" name="Slide Number Placeholder 3"/>
          <p:cNvSpPr>
            <a:spLocks noGrp="1"/>
          </p:cNvSpPr>
          <p:nvPr>
            <p:ph type="sldNum" sz="quarter" idx="10"/>
          </p:nvPr>
        </p:nvSpPr>
        <p:spPr/>
        <p:txBody>
          <a:bodyPr/>
          <a:lstStyle/>
          <a:p>
            <a:fld id="{2E573BF8-175B-4721-9BF3-EEFB32BCF6FA}" type="slidenum">
              <a:rPr lang="en-US" smtClean="0"/>
              <a:t>24</a:t>
            </a:fld>
            <a:endParaRPr lang="en-US"/>
          </a:p>
        </p:txBody>
      </p:sp>
    </p:spTree>
    <p:extLst>
      <p:ext uri="{BB962C8B-B14F-4D97-AF65-F5344CB8AC3E}">
        <p14:creationId xmlns:p14="http://schemas.microsoft.com/office/powerpoint/2010/main" val="308643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we validated they had a MIST classroom,</a:t>
            </a:r>
            <a:r>
              <a:rPr lang="en-US" baseline="0" dirty="0" smtClean="0"/>
              <a:t> the DMs agreed that we would provide education for their patients sitting at Randolph Clinic and they would help us evaluate and improve the program.</a:t>
            </a:r>
          </a:p>
          <a:p>
            <a:endParaRPr lang="en-US" baseline="0" dirty="0" smtClean="0"/>
          </a:p>
          <a:p>
            <a:r>
              <a:rPr lang="en-US" baseline="0" dirty="0" smtClean="0"/>
              <a:t>This in turn led to a:</a:t>
            </a:r>
          </a:p>
          <a:p>
            <a:r>
              <a:rPr lang="en-US" dirty="0" smtClean="0"/>
              <a:t>Curriculum Review</a:t>
            </a:r>
          </a:p>
          <a:p>
            <a:r>
              <a:rPr lang="en-US" dirty="0" smtClean="0"/>
              <a:t>Identifying Assessment</a:t>
            </a:r>
            <a:r>
              <a:rPr lang="en-US" baseline="0" dirty="0" smtClean="0"/>
              <a:t> Tools for evaluation of the patient needs and effectiveness of the program</a:t>
            </a:r>
            <a:endParaRPr lang="en-US" dirty="0" smtClean="0"/>
          </a:p>
          <a:p>
            <a:r>
              <a:rPr lang="en-US" dirty="0" smtClean="0"/>
              <a:t>Documentation Tool</a:t>
            </a:r>
          </a:p>
          <a:p>
            <a:r>
              <a:rPr lang="en-US" dirty="0" smtClean="0"/>
              <a:t>As well as Training for DMs</a:t>
            </a:r>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25</a:t>
            </a:fld>
            <a:endParaRPr lang="en-US"/>
          </a:p>
        </p:txBody>
      </p:sp>
    </p:spTree>
    <p:extLst>
      <p:ext uri="{BB962C8B-B14F-4D97-AF65-F5344CB8AC3E}">
        <p14:creationId xmlns:p14="http://schemas.microsoft.com/office/powerpoint/2010/main" val="3624279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defRPr/>
            </a:pPr>
            <a:r>
              <a:rPr lang="en-US" altLang="en-US" dirty="0" smtClean="0">
                <a:solidFill>
                  <a:srgbClr val="000000"/>
                </a:solidFill>
                <a:ea typeface="ヒラギノ角ゴ Pro W3" pitchFamily="2" charset="-128"/>
              </a:rPr>
              <a:t>Originating</a:t>
            </a:r>
            <a:r>
              <a:rPr lang="en-US" altLang="en-US" baseline="0" dirty="0" smtClean="0">
                <a:solidFill>
                  <a:srgbClr val="000000"/>
                </a:solidFill>
                <a:ea typeface="ヒラギノ角ゴ Pro W3" pitchFamily="2" charset="-128"/>
              </a:rPr>
              <a:t> site:</a:t>
            </a:r>
          </a:p>
          <a:p>
            <a:pPr lvl="1" eaLnBrk="1" hangingPunct="1">
              <a:defRPr/>
            </a:pPr>
            <a:endParaRPr lang="en-US" altLang="en-US" dirty="0" smtClean="0">
              <a:solidFill>
                <a:srgbClr val="000000"/>
              </a:solidFill>
              <a:ea typeface="ヒラギノ角ゴ Pro W3" pitchFamily="2" charset="-128"/>
            </a:endParaRPr>
          </a:p>
          <a:p>
            <a:pPr lvl="1" eaLnBrk="1" hangingPunct="1">
              <a:defRPr/>
            </a:pPr>
            <a:r>
              <a:rPr lang="en-US" altLang="en-US" dirty="0" smtClean="0">
                <a:solidFill>
                  <a:srgbClr val="000000"/>
                </a:solidFill>
                <a:ea typeface="ヒラギノ角ゴ Pro W3" pitchFamily="2" charset="-128"/>
              </a:rPr>
              <a:t>Location of TV within conference room</a:t>
            </a:r>
          </a:p>
          <a:p>
            <a:pPr lvl="1" eaLnBrk="1" hangingPunct="1">
              <a:defRPr/>
            </a:pPr>
            <a:r>
              <a:rPr lang="en-US" altLang="en-US" dirty="0" smtClean="0">
                <a:solidFill>
                  <a:srgbClr val="000000"/>
                </a:solidFill>
                <a:ea typeface="ヒラギノ角ゴ Pro W3" pitchFamily="2" charset="-128"/>
              </a:rPr>
              <a:t>Quality of picture, especially when using whiteboard</a:t>
            </a:r>
          </a:p>
          <a:p>
            <a:pPr lvl="1" eaLnBrk="1" hangingPunct="1">
              <a:defRPr/>
            </a:pPr>
            <a:r>
              <a:rPr lang="en-US" altLang="en-US" dirty="0" smtClean="0">
                <a:solidFill>
                  <a:srgbClr val="000000"/>
                </a:solidFill>
                <a:ea typeface="ヒラギノ角ゴ Pro W3" pitchFamily="2" charset="-128"/>
              </a:rPr>
              <a:t>Loss of audio or video</a:t>
            </a:r>
          </a:p>
          <a:p>
            <a:pPr lvl="1" eaLnBrk="1" hangingPunct="1">
              <a:defRPr/>
            </a:pPr>
            <a:r>
              <a:rPr lang="en-US" altLang="en-US" dirty="0" smtClean="0">
                <a:solidFill>
                  <a:srgbClr val="000000"/>
                </a:solidFill>
                <a:ea typeface="ヒラギノ角ゴ Pro W3" pitchFamily="2" charset="-128"/>
              </a:rPr>
              <a:t>Microphone issues</a:t>
            </a:r>
          </a:p>
          <a:p>
            <a:pPr lvl="1" eaLnBrk="1" hangingPunct="1">
              <a:defRPr/>
            </a:pPr>
            <a:r>
              <a:rPr lang="en-US" altLang="en-US" dirty="0" smtClean="0">
                <a:solidFill>
                  <a:srgbClr val="000000"/>
                </a:solidFill>
                <a:ea typeface="ヒラギノ角ゴ Pro W3" pitchFamily="2" charset="-128"/>
              </a:rPr>
              <a:t>Changes in equipment/lack of technical support</a:t>
            </a:r>
          </a:p>
          <a:p>
            <a:pPr marL="457200" lvl="1" indent="0" eaLnBrk="1" hangingPunct="1">
              <a:buFont typeface="Arial" panose="020B0604020202020204" pitchFamily="34" charset="0"/>
              <a:buNone/>
              <a:defRPr/>
            </a:pPr>
            <a:endParaRPr lang="en-US" altLang="en-US" dirty="0" smtClean="0">
              <a:solidFill>
                <a:srgbClr val="000000"/>
              </a:solidFill>
              <a:ea typeface="ヒラギノ角ゴ Pro W3" pitchFamily="2" charset="-128"/>
            </a:endParaRPr>
          </a:p>
          <a:p>
            <a:pPr lvl="1" eaLnBrk="1" hangingPunct="1">
              <a:defRPr/>
            </a:pPr>
            <a:r>
              <a:rPr lang="en-US" altLang="en-US" dirty="0" smtClean="0">
                <a:solidFill>
                  <a:srgbClr val="000000"/>
                </a:solidFill>
                <a:ea typeface="ヒラギノ角ゴ Pro W3" pitchFamily="2" charset="-128"/>
              </a:rPr>
              <a:t>Reserving the conference room</a:t>
            </a:r>
          </a:p>
          <a:p>
            <a:pPr lvl="1" eaLnBrk="1" hangingPunct="1">
              <a:defRPr/>
            </a:pPr>
            <a:r>
              <a:rPr lang="en-US" altLang="en-US" dirty="0" smtClean="0">
                <a:solidFill>
                  <a:srgbClr val="000000"/>
                </a:solidFill>
                <a:ea typeface="ヒラギノ角ゴ Pro W3" pitchFamily="2" charset="-128"/>
              </a:rPr>
              <a:t>Learning how to operate the MIST equipment</a:t>
            </a:r>
          </a:p>
          <a:p>
            <a:pPr lvl="1" eaLnBrk="1" hangingPunct="1">
              <a:defRPr/>
            </a:pPr>
            <a:r>
              <a:rPr lang="en-US" altLang="en-US" dirty="0" smtClean="0">
                <a:solidFill>
                  <a:srgbClr val="000000"/>
                </a:solidFill>
                <a:ea typeface="ヒラギノ角ゴ Pro W3" pitchFamily="2" charset="-128"/>
              </a:rPr>
              <a:t>Computer unavailable in room</a:t>
            </a:r>
          </a:p>
          <a:p>
            <a:pPr lvl="1" eaLnBrk="1" hangingPunct="1">
              <a:defRPr/>
            </a:pPr>
            <a:r>
              <a:rPr lang="en-US" altLang="en-US" dirty="0" smtClean="0">
                <a:solidFill>
                  <a:srgbClr val="000000"/>
                </a:solidFill>
                <a:ea typeface="ヒラギノ角ゴ Pro W3" pitchFamily="2" charset="-128"/>
              </a:rPr>
              <a:t>Delayed documentation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26</a:t>
            </a:fld>
            <a:endParaRPr lang="en-US"/>
          </a:p>
        </p:txBody>
      </p:sp>
    </p:spTree>
    <p:extLst>
      <p:ext uri="{BB962C8B-B14F-4D97-AF65-F5344CB8AC3E}">
        <p14:creationId xmlns:p14="http://schemas.microsoft.com/office/powerpoint/2010/main" val="480475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altLang="en-US" dirty="0" smtClean="0">
                <a:solidFill>
                  <a:srgbClr val="000000"/>
                </a:solidFill>
                <a:ea typeface="ヒラギノ角ゴ Pro W3" pitchFamily="2" charset="-128"/>
              </a:rPr>
              <a:t>Getting faculty buy-in</a:t>
            </a:r>
          </a:p>
          <a:p>
            <a:pPr eaLnBrk="1" hangingPunct="1">
              <a:defRPr/>
            </a:pPr>
            <a:r>
              <a:rPr lang="en-US" altLang="en-US" dirty="0" smtClean="0">
                <a:solidFill>
                  <a:srgbClr val="000000"/>
                </a:solidFill>
                <a:ea typeface="ヒラギノ角ゴ Pro W3" pitchFamily="2" charset="-128"/>
              </a:rPr>
              <a:t>Scheduling classes</a:t>
            </a:r>
          </a:p>
          <a:p>
            <a:pPr lvl="1" eaLnBrk="1" hangingPunct="1">
              <a:defRPr/>
            </a:pPr>
            <a:r>
              <a:rPr lang="en-US" altLang="en-US" dirty="0" smtClean="0">
                <a:solidFill>
                  <a:srgbClr val="000000"/>
                </a:solidFill>
                <a:ea typeface="ヒラギノ角ゴ Pro W3" pitchFamily="2" charset="-128"/>
              </a:rPr>
              <a:t>VTC room—location, conflicts</a:t>
            </a:r>
          </a:p>
          <a:p>
            <a:pPr lvl="1" eaLnBrk="1" hangingPunct="1">
              <a:defRPr/>
            </a:pPr>
            <a:r>
              <a:rPr lang="en-US" altLang="en-US" dirty="0" smtClean="0">
                <a:solidFill>
                  <a:srgbClr val="000000"/>
                </a:solidFill>
                <a:ea typeface="ヒラギノ角ゴ Pro W3" pitchFamily="2" charset="-128"/>
              </a:rPr>
              <a:t>Coordination with Randolph for attendance</a:t>
            </a:r>
          </a:p>
          <a:p>
            <a:pPr eaLnBrk="1" hangingPunct="1">
              <a:defRPr/>
            </a:pPr>
            <a:r>
              <a:rPr lang="en-US" altLang="en-US" dirty="0" smtClean="0">
                <a:solidFill>
                  <a:srgbClr val="000000"/>
                </a:solidFill>
                <a:ea typeface="ヒラギノ角ゴ Pro W3" pitchFamily="2" charset="-128"/>
              </a:rPr>
              <a:t>Comfort in front of camera</a:t>
            </a:r>
          </a:p>
          <a:p>
            <a:pPr lvl="1" eaLnBrk="1" hangingPunct="1">
              <a:defRPr/>
            </a:pPr>
            <a:r>
              <a:rPr lang="en-US" altLang="en-US" dirty="0" smtClean="0">
                <a:solidFill>
                  <a:srgbClr val="000000"/>
                </a:solidFill>
                <a:ea typeface="ヒラギノ角ゴ Pro W3" pitchFamily="2" charset="-128"/>
              </a:rPr>
              <a:t>Remembering to look at camera</a:t>
            </a:r>
          </a:p>
          <a:p>
            <a:pPr lvl="1" eaLnBrk="1" hangingPunct="1">
              <a:defRPr/>
            </a:pPr>
            <a:r>
              <a:rPr lang="en-US" altLang="en-US" dirty="0" smtClean="0">
                <a:solidFill>
                  <a:srgbClr val="000000"/>
                </a:solidFill>
                <a:ea typeface="ヒラギノ角ゴ Pro W3" pitchFamily="2" charset="-128"/>
              </a:rPr>
              <a:t>Soliciting input from distant audience </a:t>
            </a:r>
          </a:p>
          <a:p>
            <a:pPr lvl="1" eaLnBrk="1" hangingPunct="1">
              <a:defRPr/>
            </a:pPr>
            <a:r>
              <a:rPr lang="en-US" altLang="en-US" dirty="0" smtClean="0">
                <a:solidFill>
                  <a:srgbClr val="000000"/>
                </a:solidFill>
                <a:ea typeface="ヒラギノ角ゴ Pro W3" pitchFamily="2" charset="-128"/>
              </a:rPr>
              <a:t>VTC to satellite link, technical issues</a:t>
            </a:r>
          </a:p>
          <a:p>
            <a:pPr lvl="2" eaLnBrk="1" hangingPunct="1">
              <a:defRPr/>
            </a:pPr>
            <a:r>
              <a:rPr lang="en-US" altLang="en-US" dirty="0" smtClean="0">
                <a:solidFill>
                  <a:srgbClr val="000000"/>
                </a:solidFill>
                <a:ea typeface="ヒラギノ角ゴ Pro W3" pitchFamily="2" charset="-128"/>
              </a:rPr>
              <a:t>Power outages</a:t>
            </a:r>
          </a:p>
          <a:p>
            <a:pPr lvl="2" eaLnBrk="1" hangingPunct="1">
              <a:defRPr/>
            </a:pPr>
            <a:r>
              <a:rPr lang="en-US" altLang="en-US" dirty="0" smtClean="0">
                <a:solidFill>
                  <a:srgbClr val="000000"/>
                </a:solidFill>
                <a:ea typeface="ヒラギノ角ゴ Pro W3" pitchFamily="2" charset="-128"/>
              </a:rPr>
              <a:t>High circuit volume, audio and visual loss</a:t>
            </a:r>
          </a:p>
          <a:p>
            <a:pPr lvl="2" eaLnBrk="1" hangingPunct="1">
              <a:defRPr/>
            </a:pPr>
            <a:r>
              <a:rPr lang="en-US" altLang="en-US" dirty="0" smtClean="0">
                <a:solidFill>
                  <a:srgbClr val="000000"/>
                </a:solidFill>
                <a:ea typeface="ヒラギノ角ゴ Pro W3" pitchFamily="2" charset="-128"/>
              </a:rPr>
              <a:t>Overhead mikes—difficulty hearing speaker, picks up background noise</a:t>
            </a:r>
          </a:p>
          <a:p>
            <a:pPr lvl="1" eaLnBrk="1" hangingPunct="1">
              <a:defRPr/>
            </a:pPr>
            <a:r>
              <a:rPr lang="en-US" altLang="en-US" dirty="0" smtClean="0">
                <a:solidFill>
                  <a:srgbClr val="000000"/>
                </a:solidFill>
                <a:ea typeface="ヒラギノ角ゴ Pro W3" pitchFamily="2" charset="-128"/>
              </a:rPr>
              <a:t>Time lag for 2-way conversation (3-6 seconds</a:t>
            </a:r>
            <a:r>
              <a:rPr lang="en-US" altLang="en-US" dirty="0" smtClean="0">
                <a:solidFill>
                  <a:srgbClr val="000000"/>
                </a:solidFill>
                <a:ea typeface="ヒラギノ角ゴ Pro W3" pitchFamily="2" charset="-128"/>
              </a:rPr>
              <a:t>) [emphasize length</a:t>
            </a:r>
            <a:r>
              <a:rPr lang="en-US" altLang="en-US" baseline="0" dirty="0" smtClean="0">
                <a:solidFill>
                  <a:srgbClr val="000000"/>
                </a:solidFill>
                <a:ea typeface="ヒラギノ角ゴ Pro W3" pitchFamily="2" charset="-128"/>
              </a:rPr>
              <a:t> of time by pausing 3 sec]</a:t>
            </a:r>
            <a:endParaRPr lang="en-US" altLang="en-US" dirty="0" smtClean="0">
              <a:solidFill>
                <a:srgbClr val="000000"/>
              </a:solidFill>
              <a:ea typeface="ヒラギノ角ゴ Pro W3" pitchFamily="2" charset="-128"/>
            </a:endParaRPr>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27</a:t>
            </a:fld>
            <a:endParaRPr lang="en-US"/>
          </a:p>
        </p:txBody>
      </p:sp>
    </p:spTree>
    <p:extLst>
      <p:ext uri="{BB962C8B-B14F-4D97-AF65-F5344CB8AC3E}">
        <p14:creationId xmlns:p14="http://schemas.microsoft.com/office/powerpoint/2010/main" val="3144938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73BF8-175B-4721-9BF3-EEFB32BCF6FA}" type="slidenum">
              <a:rPr lang="en-US" smtClean="0"/>
              <a:t>28</a:t>
            </a:fld>
            <a:endParaRPr lang="en-US"/>
          </a:p>
        </p:txBody>
      </p:sp>
    </p:spTree>
    <p:extLst>
      <p:ext uri="{BB962C8B-B14F-4D97-AF65-F5344CB8AC3E}">
        <p14:creationId xmlns:p14="http://schemas.microsoft.com/office/powerpoint/2010/main" val="3107584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29</a:t>
            </a:fld>
            <a:endParaRPr lang="en-US"/>
          </a:p>
        </p:txBody>
      </p:sp>
    </p:spTree>
    <p:extLst>
      <p:ext uri="{BB962C8B-B14F-4D97-AF65-F5344CB8AC3E}">
        <p14:creationId xmlns:p14="http://schemas.microsoft.com/office/powerpoint/2010/main" val="4272832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73BF8-175B-4721-9BF3-EEFB32BCF6FA}" type="slidenum">
              <a:rPr lang="en-US" smtClean="0"/>
              <a:t>30</a:t>
            </a:fld>
            <a:endParaRPr lang="en-US"/>
          </a:p>
        </p:txBody>
      </p:sp>
    </p:spTree>
    <p:extLst>
      <p:ext uri="{BB962C8B-B14F-4D97-AF65-F5344CB8AC3E}">
        <p14:creationId xmlns:p14="http://schemas.microsoft.com/office/powerpoint/2010/main" val="13065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attended my colleague, Connie Morrow’s presentation earlier, she covered the initiatives we implemented for professional education to promote standardization of care.  All efforts targeted the healthcare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education, we initially looked at a Hub &amp; Spoke Model, but it proved cost prohibitive as it would require at least 10 FTEs as well as travel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did develop a series of scripted </a:t>
            </a:r>
            <a:r>
              <a:rPr lang="en-US" baseline="0" dirty="0" err="1" smtClean="0"/>
              <a:t>powerpoint</a:t>
            </a:r>
            <a:r>
              <a:rPr lang="en-US" baseline="0" dirty="0" smtClean="0"/>
              <a:t> presentations that could be utilized to provide education at a local area. These proved helpful, but effectiveness varied according to the level of the educator’s expertise, comfort with the material, and the time that could be dedicated to providing the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while the Navy Health Promotion office did adopt our </a:t>
            </a:r>
            <a:r>
              <a:rPr lang="en-US" baseline="0" dirty="0" err="1" smtClean="0"/>
              <a:t>powerpoints</a:t>
            </a:r>
            <a:r>
              <a:rPr lang="en-US" baseline="0" dirty="0" smtClean="0"/>
              <a:t> as their diabetes education template, the varied experience levels of the educators and resource availability did not provide the desired standardization.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we still had a ways to go providing standardized education programs. </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4</a:t>
            </a:fld>
            <a:endParaRPr lang="en-US"/>
          </a:p>
        </p:txBody>
      </p:sp>
    </p:spTree>
    <p:extLst>
      <p:ext uri="{BB962C8B-B14F-4D97-AF65-F5344CB8AC3E}">
        <p14:creationId xmlns:p14="http://schemas.microsoft.com/office/powerpoint/2010/main" val="3286225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Ways we have addressed:</a:t>
            </a:r>
          </a:p>
          <a:p>
            <a:endParaRPr lang="en-US" dirty="0" smtClean="0"/>
          </a:p>
          <a:p>
            <a:r>
              <a:rPr lang="en-US" dirty="0" smtClean="0"/>
              <a:t>Questions:  DM would ask the questions, encourage</a:t>
            </a:r>
            <a:r>
              <a:rPr lang="en-US" baseline="0" dirty="0" smtClean="0"/>
              <a:t> them to talk, place mike conveniently</a:t>
            </a:r>
          </a:p>
          <a:p>
            <a:endParaRPr lang="en-US" baseline="0" dirty="0" smtClean="0"/>
          </a:p>
          <a:p>
            <a:r>
              <a:rPr lang="en-US" baseline="0" dirty="0" smtClean="0"/>
              <a:t>Hear well:  Challenge was the soft spoken faculty.  Studio will have collar microphones.</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31</a:t>
            </a:fld>
            <a:endParaRPr lang="en-US"/>
          </a:p>
        </p:txBody>
      </p:sp>
    </p:spTree>
    <p:extLst>
      <p:ext uri="{BB962C8B-B14F-4D97-AF65-F5344CB8AC3E}">
        <p14:creationId xmlns:p14="http://schemas.microsoft.com/office/powerpoint/2010/main" val="753774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32</a:t>
            </a:fld>
            <a:endParaRPr lang="en-US"/>
          </a:p>
        </p:txBody>
      </p:sp>
    </p:spTree>
    <p:extLst>
      <p:ext uri="{BB962C8B-B14F-4D97-AF65-F5344CB8AC3E}">
        <p14:creationId xmlns:p14="http://schemas.microsoft.com/office/powerpoint/2010/main" val="3624816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33</a:t>
            </a:fld>
            <a:endParaRPr lang="en-US"/>
          </a:p>
        </p:txBody>
      </p:sp>
    </p:spTree>
    <p:extLst>
      <p:ext uri="{BB962C8B-B14F-4D97-AF65-F5344CB8AC3E}">
        <p14:creationId xmlns:p14="http://schemas.microsoft.com/office/powerpoint/2010/main" val="404409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34</a:t>
            </a:fld>
            <a:endParaRPr lang="en-US"/>
          </a:p>
        </p:txBody>
      </p:sp>
    </p:spTree>
    <p:extLst>
      <p:ext uri="{BB962C8B-B14F-4D97-AF65-F5344CB8AC3E}">
        <p14:creationId xmlns:p14="http://schemas.microsoft.com/office/powerpoint/2010/main" val="3923869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Fortunately some saw</a:t>
            </a:r>
            <a:r>
              <a:rPr lang="en-US" baseline="0" dirty="0" smtClean="0"/>
              <a:t> the potential of our project.</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35</a:t>
            </a:fld>
            <a:endParaRPr lang="en-US"/>
          </a:p>
        </p:txBody>
      </p:sp>
    </p:spTree>
    <p:extLst>
      <p:ext uri="{BB962C8B-B14F-4D97-AF65-F5344CB8AC3E}">
        <p14:creationId xmlns:p14="http://schemas.microsoft.com/office/powerpoint/2010/main" val="619496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January 2017, we received some publicity about our program.  And were looking forward to expanding.</a:t>
            </a:r>
          </a:p>
          <a:p>
            <a:endParaRPr lang="en-US" baseline="0" dirty="0" smtClean="0"/>
          </a:p>
          <a:p>
            <a:r>
              <a:rPr lang="en-US" baseline="0" dirty="0" smtClean="0"/>
              <a:t>We were hitting snags with equipment installation.  It didn’t help that the facility had a big inspection coming up and then the move to our new building was being finalized…why put new equipment in the old building.</a:t>
            </a:r>
          </a:p>
          <a:p>
            <a:endParaRPr lang="en-US" baseline="0" dirty="0" smtClean="0"/>
          </a:p>
          <a:p>
            <a:r>
              <a:rPr lang="en-US" baseline="0" dirty="0" smtClean="0"/>
              <a:t>So on we were on hold.</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36</a:t>
            </a:fld>
            <a:endParaRPr lang="en-US"/>
          </a:p>
        </p:txBody>
      </p:sp>
    </p:spTree>
    <p:extLst>
      <p:ext uri="{BB962C8B-B14F-4D97-AF65-F5344CB8AC3E}">
        <p14:creationId xmlns:p14="http://schemas.microsoft.com/office/powerpoint/2010/main" val="1660505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this time we were approved for a “Proof</a:t>
            </a:r>
            <a:r>
              <a:rPr lang="en-US" baseline="0" dirty="0" smtClean="0"/>
              <a:t> of Concept”  The Surgeon General’s office provided funding for 2 FTEs beginning July 2017.  </a:t>
            </a:r>
          </a:p>
          <a:p>
            <a:endParaRPr lang="en-US" baseline="0" dirty="0" smtClean="0"/>
          </a:p>
          <a:p>
            <a:r>
              <a:rPr lang="en-US" baseline="0" dirty="0" smtClean="0"/>
              <a:t>We started soliciting other sites to help us look at our program and how we could improve.  We still needed to work out how to get referrals from facilities outside our catchment area, coordinate with the disease managers, and ensure appropriate timely documentation.</a:t>
            </a:r>
          </a:p>
          <a:p>
            <a:endParaRPr lang="en-US" baseline="0" dirty="0" smtClean="0"/>
          </a:p>
          <a:p>
            <a:r>
              <a:rPr lang="en-US" baseline="0" dirty="0" smtClean="0"/>
              <a:t>Added CCNAS and Laughlin AFB</a:t>
            </a:r>
          </a:p>
          <a:p>
            <a:endParaRPr lang="en-US" baseline="0" dirty="0" smtClean="0"/>
          </a:p>
          <a:p>
            <a:r>
              <a:rPr lang="en-US" baseline="0" dirty="0" smtClean="0"/>
              <a:t>Our research director Jana Wardian also </a:t>
            </a:r>
            <a:r>
              <a:rPr lang="en-US" baseline="0" dirty="0" smtClean="0"/>
              <a:t>identified </a:t>
            </a:r>
            <a:r>
              <a:rPr lang="en-US" baseline="0" dirty="0" smtClean="0"/>
              <a:t>research </a:t>
            </a:r>
            <a:r>
              <a:rPr lang="en-US" baseline="0" dirty="0" smtClean="0"/>
              <a:t>grant possibilities </a:t>
            </a:r>
            <a:r>
              <a:rPr lang="en-US" baseline="0" dirty="0" smtClean="0"/>
              <a:t>and </a:t>
            </a:r>
            <a:r>
              <a:rPr lang="en-US" baseline="0" dirty="0" smtClean="0"/>
              <a:t>submitted </a:t>
            </a:r>
            <a:r>
              <a:rPr lang="en-US" baseline="0" dirty="0" smtClean="0"/>
              <a:t>proposals.  If approved, we will receive additional staff to help broadcast the offerings as well as collect data to support continuation of the program</a:t>
            </a:r>
            <a:r>
              <a:rPr lang="en-US" baseline="0" dirty="0" smtClean="0"/>
              <a:t>.</a:t>
            </a:r>
          </a:p>
          <a:p>
            <a:r>
              <a:rPr lang="en-US" baseline="0" dirty="0" smtClean="0"/>
              <a:t>Currently, our WHASC Science &amp; Technology will be funding 3 positions to support research efforts at about $860,000 over 3 years.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37</a:t>
            </a:fld>
            <a:endParaRPr lang="en-US"/>
          </a:p>
        </p:txBody>
      </p:sp>
    </p:spTree>
    <p:extLst>
      <p:ext uri="{BB962C8B-B14F-4D97-AF65-F5344CB8AC3E}">
        <p14:creationId xmlns:p14="http://schemas.microsoft.com/office/powerpoint/2010/main" val="3868494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a:t>
            </a:r>
            <a:r>
              <a:rPr lang="en-US" baseline="0" dirty="0" smtClean="0"/>
              <a:t> waiting on one final connection to the Broadcast Center Network at Wright Pat.  Just waiting on the contracting wheels to turn.</a:t>
            </a:r>
          </a:p>
          <a:p>
            <a:endParaRPr lang="en-US" baseline="0" dirty="0" smtClean="0"/>
          </a:p>
          <a:p>
            <a:r>
              <a:rPr lang="en-US" baseline="0" dirty="0" smtClean="0"/>
              <a:t>As I mentioned before there are new DSMES guidelines in place, so we are looking at our curriculum and updating as needed.</a:t>
            </a:r>
          </a:p>
          <a:p>
            <a:endParaRPr lang="en-US" baseline="0" dirty="0" smtClean="0"/>
          </a:p>
          <a:p>
            <a:r>
              <a:rPr lang="en-US" baseline="0" dirty="0" smtClean="0"/>
              <a:t>We are developing a training program for the disease managers which we will probably provide via both MIST and DCS depending on the audience.</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38</a:t>
            </a:fld>
            <a:endParaRPr lang="en-US"/>
          </a:p>
        </p:txBody>
      </p:sp>
    </p:spTree>
    <p:extLst>
      <p:ext uri="{BB962C8B-B14F-4D97-AF65-F5344CB8AC3E}">
        <p14:creationId xmlns:p14="http://schemas.microsoft.com/office/powerpoint/2010/main" val="27989854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40</a:t>
            </a:fld>
            <a:endParaRPr lang="en-US"/>
          </a:p>
        </p:txBody>
      </p:sp>
    </p:spTree>
    <p:extLst>
      <p:ext uri="{BB962C8B-B14F-4D97-AF65-F5344CB8AC3E}">
        <p14:creationId xmlns:p14="http://schemas.microsoft.com/office/powerpoint/2010/main" val="27074672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Interim data</a:t>
            </a:r>
            <a:r>
              <a:rPr lang="en-US" baseline="0" dirty="0" smtClean="0"/>
              <a:t> for 2017</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41</a:t>
            </a:fld>
            <a:endParaRPr lang="en-US"/>
          </a:p>
        </p:txBody>
      </p:sp>
    </p:spTree>
    <p:extLst>
      <p:ext uri="{BB962C8B-B14F-4D97-AF65-F5344CB8AC3E}">
        <p14:creationId xmlns:p14="http://schemas.microsoft.com/office/powerpoint/2010/main" val="348106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I was sitting in a conference of</a:t>
            </a:r>
            <a:r>
              <a:rPr lang="en-US" baseline="0" dirty="0" smtClean="0"/>
              <a:t> the American Association of Diabetes Educators and listened to a presentation on providing diabetes education via a televised broadcast to outlying clinics in a large metropolitan area in the Great Lakes area. A light bulb went on. Why couldn’t we use something like this in the DoD? We currently communicate via satellite all over the world, even at the most isolated forward bases. </a:t>
            </a:r>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5</a:t>
            </a:fld>
            <a:endParaRPr lang="en-US"/>
          </a:p>
        </p:txBody>
      </p:sp>
    </p:spTree>
    <p:extLst>
      <p:ext uri="{BB962C8B-B14F-4D97-AF65-F5344CB8AC3E}">
        <p14:creationId xmlns:p14="http://schemas.microsoft.com/office/powerpoint/2010/main" val="1033951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42</a:t>
            </a:fld>
            <a:endParaRPr lang="en-US"/>
          </a:p>
        </p:txBody>
      </p:sp>
    </p:spTree>
    <p:extLst>
      <p:ext uri="{BB962C8B-B14F-4D97-AF65-F5344CB8AC3E}">
        <p14:creationId xmlns:p14="http://schemas.microsoft.com/office/powerpoint/2010/main" val="2929026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believe…..</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44</a:t>
            </a:fld>
            <a:endParaRPr lang="en-US"/>
          </a:p>
        </p:txBody>
      </p:sp>
    </p:spTree>
    <p:extLst>
      <p:ext uri="{BB962C8B-B14F-4D97-AF65-F5344CB8AC3E}">
        <p14:creationId xmlns:p14="http://schemas.microsoft.com/office/powerpoint/2010/main" val="12710907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73BF8-175B-4721-9BF3-EEFB32BCF6FA}" type="slidenum">
              <a:rPr lang="en-US" smtClean="0"/>
              <a:t>45</a:t>
            </a:fld>
            <a:endParaRPr lang="en-US"/>
          </a:p>
        </p:txBody>
      </p:sp>
    </p:spTree>
    <p:extLst>
      <p:ext uri="{BB962C8B-B14F-4D97-AF65-F5344CB8AC3E}">
        <p14:creationId xmlns:p14="http://schemas.microsoft.com/office/powerpoint/2010/main" val="62813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73BF8-175B-4721-9BF3-EEFB32BCF6FA}" type="slidenum">
              <a:rPr lang="en-US" smtClean="0"/>
              <a:t>46</a:t>
            </a:fld>
            <a:endParaRPr lang="en-US"/>
          </a:p>
        </p:txBody>
      </p:sp>
    </p:spTree>
    <p:extLst>
      <p:ext uri="{BB962C8B-B14F-4D97-AF65-F5344CB8AC3E}">
        <p14:creationId xmlns:p14="http://schemas.microsoft.com/office/powerpoint/2010/main" val="1839486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47</a:t>
            </a:fld>
            <a:endParaRPr lang="en-US"/>
          </a:p>
        </p:txBody>
      </p:sp>
    </p:spTree>
    <p:extLst>
      <p:ext uri="{BB962C8B-B14F-4D97-AF65-F5344CB8AC3E}">
        <p14:creationId xmlns:p14="http://schemas.microsoft.com/office/powerpoint/2010/main" val="1783924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573BF8-175B-4721-9BF3-EEFB32BCF6FA}" type="slidenum">
              <a:rPr lang="en-US" smtClean="0"/>
              <a:t>48</a:t>
            </a:fld>
            <a:endParaRPr lang="en-US"/>
          </a:p>
        </p:txBody>
      </p:sp>
    </p:spTree>
    <p:extLst>
      <p:ext uri="{BB962C8B-B14F-4D97-AF65-F5344CB8AC3E}">
        <p14:creationId xmlns:p14="http://schemas.microsoft.com/office/powerpoint/2010/main" val="3886715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a number of small medical treatment facilities throughout the DoD that are located in areas with limited healthcare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DCOE has a Diabetes Self-Management Education Course recognized by the American Diabetes Association.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AF/DoD has the technology.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Seemed like a no-brainer,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6</a:t>
            </a:fld>
            <a:endParaRPr lang="en-US"/>
          </a:p>
        </p:txBody>
      </p:sp>
    </p:spTree>
    <p:extLst>
      <p:ext uri="{BB962C8B-B14F-4D97-AF65-F5344CB8AC3E}">
        <p14:creationId xmlns:p14="http://schemas.microsoft.com/office/powerpoint/2010/main" val="48311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as we all realize, things in the DoD</a:t>
            </a:r>
            <a:r>
              <a:rPr lang="en-US" baseline="0" dirty="0" smtClean="0"/>
              <a:t> don’t come that easily.  </a:t>
            </a:r>
            <a:r>
              <a:rPr lang="en-US" dirty="0" smtClean="0"/>
              <a:t>So</a:t>
            </a:r>
            <a:r>
              <a:rPr lang="en-US" baseline="0" dirty="0" smtClean="0"/>
              <a:t> how to make this work.  Today, I want to share some of our experiences, challenges, and successes, that we encountered to make this happen. </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7</a:t>
            </a:fld>
            <a:endParaRPr lang="en-US"/>
          </a:p>
        </p:txBody>
      </p:sp>
    </p:spTree>
    <p:extLst>
      <p:ext uri="{BB962C8B-B14F-4D97-AF65-F5344CB8AC3E}">
        <p14:creationId xmlns:p14="http://schemas.microsoft.com/office/powerpoint/2010/main" val="3053494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to understand the value of Diabetes Self-Management Education, I want to provide you a crash course in Diabetes.</a:t>
            </a:r>
          </a:p>
          <a:p>
            <a:endParaRPr lang="en-US" dirty="0" smtClean="0"/>
          </a:p>
          <a:p>
            <a:r>
              <a:rPr lang="en-US" dirty="0" smtClean="0"/>
              <a:t>We’ve been sitting for awhile, so I would like everyone to stand up.</a:t>
            </a:r>
            <a:r>
              <a:rPr lang="en-US" baseline="0" dirty="0" smtClean="0"/>
              <a:t> Stretch a little bit, get the kinks out.</a:t>
            </a:r>
          </a:p>
          <a:p>
            <a:endParaRPr lang="en-US" baseline="0" dirty="0" smtClean="0"/>
          </a:p>
          <a:p>
            <a:r>
              <a:rPr lang="en-US" baseline="0" dirty="0" smtClean="0"/>
              <a:t>Now </a:t>
            </a:r>
          </a:p>
          <a:p>
            <a:r>
              <a:rPr lang="en-US" baseline="0" dirty="0" smtClean="0"/>
              <a:t>If you have no idea of what diabetes is, you’ve never seen a commercial, read an article in a paper or magazine or known of someone with diabetes, please sit down.</a:t>
            </a:r>
          </a:p>
          <a:p>
            <a:endParaRPr lang="en-US" baseline="0" dirty="0" smtClean="0"/>
          </a:p>
          <a:p>
            <a:r>
              <a:rPr lang="en-US" dirty="0" smtClean="0"/>
              <a:t>Remain standing if you actually know of someone who has diabetes.</a:t>
            </a:r>
          </a:p>
          <a:p>
            <a:endParaRPr lang="en-US" dirty="0" smtClean="0"/>
          </a:p>
          <a:p>
            <a:r>
              <a:rPr lang="en-US" dirty="0" smtClean="0"/>
              <a:t>Remain standing if that someone is a close friend</a:t>
            </a:r>
            <a:r>
              <a:rPr lang="en-US" baseline="0" dirty="0" smtClean="0"/>
              <a:t> or family member.</a:t>
            </a:r>
          </a:p>
          <a:p>
            <a:endParaRPr lang="en-US" baseline="0" dirty="0" smtClean="0"/>
          </a:p>
          <a:p>
            <a:r>
              <a:rPr lang="en-US" baseline="0" dirty="0" smtClean="0"/>
              <a:t>Remain standing that someone is you or a family member.</a:t>
            </a:r>
          </a:p>
          <a:p>
            <a:endParaRPr lang="en-US" baseline="0" dirty="0" smtClean="0"/>
          </a:p>
          <a:p>
            <a:r>
              <a:rPr lang="en-US" baseline="0" dirty="0" smtClean="0"/>
              <a:t>Diabetes tends to touch us all.</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8</a:t>
            </a:fld>
            <a:endParaRPr lang="en-US"/>
          </a:p>
        </p:txBody>
      </p:sp>
    </p:spTree>
    <p:extLst>
      <p:ext uri="{BB962C8B-B14F-4D97-AF65-F5344CB8AC3E}">
        <p14:creationId xmlns:p14="http://schemas.microsoft.com/office/powerpoint/2010/main" val="48461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Diabetes</a:t>
            </a:r>
            <a:r>
              <a:rPr lang="en-US" baseline="0" dirty="0" smtClean="0"/>
              <a:t> is a metabolic disorder where the body is unable to produce and or utilize the insulin needed to process glucose for energy.</a:t>
            </a:r>
          </a:p>
          <a:p>
            <a:endParaRPr lang="en-US" baseline="0" dirty="0" smtClean="0"/>
          </a:p>
          <a:p>
            <a:r>
              <a:rPr lang="en-US" baseline="0" dirty="0" smtClean="0"/>
              <a:t>Diabetes has many faces.  It is not a one size fits all, nor is the treatment or management one size fits all.</a:t>
            </a:r>
          </a:p>
          <a:p>
            <a:endParaRPr lang="en-US" baseline="0" dirty="0" smtClean="0"/>
          </a:p>
          <a:p>
            <a:r>
              <a:rPr lang="en-US" baseline="0" dirty="0" smtClean="0"/>
              <a:t>Diagnosis is pretty straight forward. </a:t>
            </a:r>
          </a:p>
          <a:p>
            <a:endParaRPr lang="en-US" baseline="0" dirty="0" smtClean="0"/>
          </a:p>
          <a:p>
            <a:r>
              <a:rPr lang="en-US" baseline="0" dirty="0" smtClean="0"/>
              <a:t>A normal blood glucose is 70-100</a:t>
            </a:r>
          </a:p>
          <a:p>
            <a:r>
              <a:rPr lang="en-US" baseline="0" dirty="0" smtClean="0"/>
              <a:t>Fasting blood glucose of 100-125 or an A1C of 5.7-6.4 diagnoses Prediabetes</a:t>
            </a:r>
          </a:p>
          <a:p>
            <a:r>
              <a:rPr lang="en-US" baseline="0" dirty="0" smtClean="0"/>
              <a:t>Fasting blood glucose of 126 or greater or an A1C </a:t>
            </a:r>
            <a:r>
              <a:rPr lang="en-US" u="sng" baseline="0" dirty="0" smtClean="0"/>
              <a:t>&gt;</a:t>
            </a:r>
            <a:r>
              <a:rPr lang="en-US" baseline="0" dirty="0" smtClean="0"/>
              <a:t>6.5 diagnoses diabetes</a:t>
            </a:r>
          </a:p>
          <a:p>
            <a:r>
              <a:rPr lang="en-US" baseline="0" dirty="0" smtClean="0"/>
              <a:t>A random blood glucose of 200 or greater, with symptoms, can also be used but is usually followed up with a fasting glucose.</a:t>
            </a:r>
          </a:p>
          <a:p>
            <a:endParaRPr lang="en-US" baseline="0" dirty="0" smtClean="0"/>
          </a:p>
          <a:p>
            <a:r>
              <a:rPr lang="en-US" baseline="0" dirty="0" smtClean="0"/>
              <a:t>Typically, diabetes is designated as Type 1, Type 2, Gestational, and Other.  </a:t>
            </a:r>
          </a:p>
        </p:txBody>
      </p:sp>
      <p:sp>
        <p:nvSpPr>
          <p:cNvPr id="4" name="Slide Number Placeholder 3"/>
          <p:cNvSpPr>
            <a:spLocks noGrp="1"/>
          </p:cNvSpPr>
          <p:nvPr>
            <p:ph type="sldNum" sz="quarter" idx="10"/>
          </p:nvPr>
        </p:nvSpPr>
        <p:spPr/>
        <p:txBody>
          <a:bodyPr/>
          <a:lstStyle/>
          <a:p>
            <a:fld id="{2E573BF8-175B-4721-9BF3-EEFB32BCF6FA}" type="slidenum">
              <a:rPr lang="en-US" smtClean="0"/>
              <a:t>9</a:t>
            </a:fld>
            <a:endParaRPr lang="en-US"/>
          </a:p>
        </p:txBody>
      </p:sp>
    </p:spTree>
    <p:extLst>
      <p:ext uri="{BB962C8B-B14F-4D97-AF65-F5344CB8AC3E}">
        <p14:creationId xmlns:p14="http://schemas.microsoft.com/office/powerpoint/2010/main" val="299570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best way to manage diabetes is to prevent it in the first place.</a:t>
            </a:r>
          </a:p>
          <a:p>
            <a:endParaRPr lang="en-US" dirty="0" smtClean="0"/>
          </a:p>
          <a:p>
            <a:r>
              <a:rPr lang="en-US" dirty="0" smtClean="0"/>
              <a:t>Diabetes is a progressive disorder.  It will progress,</a:t>
            </a:r>
            <a:r>
              <a:rPr lang="en-US" baseline="0" dirty="0" smtClean="0"/>
              <a:t> which can be very frustrating for patient and provider alike, but how fast it progresses is dependent on how well the individual manages their diabetes.</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Diabetes Prevention Program (DPP) was a major multicenter clinical research study that was published in winter of 2002. The DPP showed that by maintaining an active lifestyle and healthy weight, one can prevent or at least delay the onset of Type 2 diabetes.</a:t>
            </a:r>
          </a:p>
          <a:p>
            <a:endParaRPr lang="en-US" baseline="0" dirty="0" smtClean="0"/>
          </a:p>
          <a:p>
            <a:r>
              <a:rPr lang="en-US" dirty="0" smtClean="0"/>
              <a:t>Regardless</a:t>
            </a:r>
            <a:r>
              <a:rPr lang="en-US" baseline="0" dirty="0" smtClean="0"/>
              <a:t> of the type of diabetes, be it 1 or 2, the principle treatment strategies are education, medication, and, especially for Type 2’s, lifestyle modifications.  Type 1 will always require insulin.  Healthy lifestyles are important for quality of life.</a:t>
            </a:r>
          </a:p>
          <a:p>
            <a:endParaRPr lang="en-US" baseline="0" dirty="0" smtClean="0"/>
          </a:p>
          <a:p>
            <a:r>
              <a:rPr lang="en-US" baseline="0" dirty="0" smtClean="0"/>
              <a:t>There are many professional organizations, including the </a:t>
            </a:r>
            <a:r>
              <a:rPr lang="en-US" baseline="0" dirty="0" err="1" smtClean="0"/>
              <a:t>VADoD</a:t>
            </a:r>
            <a:r>
              <a:rPr lang="en-US" baseline="0" dirty="0" smtClean="0"/>
              <a:t>, that define what diabetes care and management should be. </a:t>
            </a:r>
            <a:endParaRPr lang="en-US" dirty="0" smtClean="0"/>
          </a:p>
          <a:p>
            <a:r>
              <a:rPr lang="en-US" dirty="0" smtClean="0"/>
              <a:t>At</a:t>
            </a:r>
            <a:r>
              <a:rPr lang="en-US" baseline="0" dirty="0" smtClean="0"/>
              <a:t> the DCOE, we primarily use the </a:t>
            </a:r>
            <a:r>
              <a:rPr lang="en-US" baseline="0" dirty="0" err="1" smtClean="0"/>
              <a:t>VADoD</a:t>
            </a:r>
            <a:r>
              <a:rPr lang="en-US" baseline="0" dirty="0" smtClean="0"/>
              <a:t>,  and American Diabetes Association guidelines for management. And the ADA and American Association of Diabetes Educators guidelines for education.</a:t>
            </a:r>
            <a:endParaRPr lang="en-US" dirty="0"/>
          </a:p>
        </p:txBody>
      </p:sp>
      <p:sp>
        <p:nvSpPr>
          <p:cNvPr id="4" name="Slide Number Placeholder 3"/>
          <p:cNvSpPr>
            <a:spLocks noGrp="1"/>
          </p:cNvSpPr>
          <p:nvPr>
            <p:ph type="sldNum" sz="quarter" idx="10"/>
          </p:nvPr>
        </p:nvSpPr>
        <p:spPr/>
        <p:txBody>
          <a:bodyPr/>
          <a:lstStyle/>
          <a:p>
            <a:fld id="{2E573BF8-175B-4721-9BF3-EEFB32BCF6FA}" type="slidenum">
              <a:rPr lang="en-US" smtClean="0"/>
              <a:t>10</a:t>
            </a:fld>
            <a:endParaRPr lang="en-US"/>
          </a:p>
        </p:txBody>
      </p:sp>
    </p:spTree>
    <p:extLst>
      <p:ext uri="{BB962C8B-B14F-4D97-AF65-F5344CB8AC3E}">
        <p14:creationId xmlns:p14="http://schemas.microsoft.com/office/powerpoint/2010/main" val="418893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2"/>
            <a:ext cx="7772400" cy="1470025"/>
          </a:xfrm>
        </p:spPr>
        <p:txBody>
          <a:bodyPr/>
          <a:lstStyle>
            <a:lvl1pPr algn="r">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7086600" cy="1752600"/>
          </a:xfrm>
        </p:spPr>
        <p:txBody>
          <a:bodyPr/>
          <a:lstStyle>
            <a:lvl1pPr marL="0" indent="0" algn="r">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0AECE06E-53FF-41D1-B90F-7256A13A615D}" type="datetime1">
              <a:rPr lang="en-US" smtClean="0"/>
              <a:t>11/21/2017</a:t>
            </a:fld>
            <a:endParaRPr lang="en-US"/>
          </a:p>
        </p:txBody>
      </p:sp>
      <p:sp>
        <p:nvSpPr>
          <p:cNvPr id="5" name="Footer Placeholder 4"/>
          <p:cNvSpPr>
            <a:spLocks noGrp="1"/>
          </p:cNvSpPr>
          <p:nvPr>
            <p:ph type="ftr" sz="quarter" idx="11"/>
          </p:nvPr>
        </p:nvSpPr>
        <p:spPr>
          <a:xfrm>
            <a:off x="5562600" y="6019802"/>
            <a:ext cx="2895600" cy="365125"/>
          </a:xfrm>
          <a:prstGeom prst="rect">
            <a:avLst/>
          </a:prstGeom>
        </p:spPr>
        <p:txBody>
          <a:bodyPr/>
          <a:lstStyle>
            <a:lvl1pPr algn="r">
              <a:defRPr>
                <a:solidFill>
                  <a:schemeClr val="tx1">
                    <a:lumMod val="50000"/>
                    <a:lumOff val="50000"/>
                  </a:schemeClr>
                </a:solidFill>
                <a:latin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3775337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5088"/>
            <a:ext cx="7010400" cy="87471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49251" y="1168402"/>
            <a:ext cx="8318500" cy="243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9251" y="3751263"/>
            <a:ext cx="8318500" cy="243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373213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p:spPr>
        <p:txBody>
          <a:bodyPr wrap="none" anchor="ctr"/>
          <a:lstStyle/>
          <a:p>
            <a:endParaRPr lang="en-US" sz="1800"/>
          </a:p>
        </p:txBody>
      </p:sp>
      <p:sp>
        <p:nvSpPr>
          <p:cNvPr id="4" name="Text Box 3"/>
          <p:cNvSpPr txBox="1">
            <a:spLocks noChangeArrowheads="1"/>
          </p:cNvSpPr>
          <p:nvPr/>
        </p:nvSpPr>
        <p:spPr bwMode="auto">
          <a:xfrm>
            <a:off x="1270000" y="1233490"/>
            <a:ext cx="6553200" cy="396875"/>
          </a:xfrm>
          <a:prstGeom prst="rect">
            <a:avLst/>
          </a:prstGeom>
          <a:noFill/>
          <a:ln w="9525">
            <a:noFill/>
            <a:miter lim="800000"/>
            <a:headEnd/>
            <a:tailEnd/>
          </a:ln>
        </p:spPr>
        <p:txBody>
          <a:bodyPr>
            <a:spAutoFit/>
          </a:bodyPr>
          <a:lstStyle/>
          <a:p>
            <a:pPr>
              <a:spcBef>
                <a:spcPct val="50000"/>
              </a:spcBef>
            </a:pPr>
            <a:r>
              <a:rPr lang="en-US" sz="2000" b="1" i="1">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p:spPr>
        <p:txBody>
          <a:bodyPr wrap="none" anchor="ctr"/>
          <a:lstStyle/>
          <a:p>
            <a:endParaRPr lang="en-US" sz="1800"/>
          </a:p>
        </p:txBody>
      </p:sp>
      <p:pic>
        <p:nvPicPr>
          <p:cNvPr id="6" name="Picture 13" descr="afsymbo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9101"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4"/>
            <a:ext cx="6323078" cy="646331"/>
          </a:xfrm>
          <a:prstGeom prst="rect">
            <a:avLst/>
          </a:prstGeom>
          <a:noFill/>
          <a:ln w="9525">
            <a:noFill/>
            <a:miter lim="800000"/>
            <a:headEnd/>
            <a:tailEnd/>
          </a:ln>
        </p:spPr>
        <p:txBody>
          <a:bodyPr wrap="none">
            <a:spAutoFit/>
          </a:bodyPr>
          <a:lstStyle/>
          <a:p>
            <a:r>
              <a:rPr lang="en-US" sz="3600" b="1" i="1"/>
              <a:t>Headquarters U.S. Air Force</a:t>
            </a:r>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a:lvl1pPr>
          </a:lstStyle>
          <a:p>
            <a:fld id="{4520ADC3-1B38-4B9C-A216-C4A8664E9D77}" type="datetime1">
              <a:rPr lang="en-US" smtClean="0"/>
              <a:t>11/21/2017</a:t>
            </a:fld>
            <a:endParaRPr lang="en-US"/>
          </a:p>
        </p:txBody>
      </p:sp>
      <p:sp>
        <p:nvSpPr>
          <p:cNvPr id="9" name="Rectangle 7"/>
          <p:cNvSpPr>
            <a:spLocks noGrp="1" noChangeArrowheads="1"/>
          </p:cNvSpPr>
          <p:nvPr>
            <p:ph type="sldNum" sz="quarter" idx="11"/>
          </p:nvPr>
        </p:nvSpPr>
        <p:spPr/>
        <p:txBody>
          <a:bodyPr/>
          <a:lstStyle>
            <a:lvl1pPr>
              <a:defRPr/>
            </a:lvl1pPr>
          </a:lstStyle>
          <a:p>
            <a:fld id="{F4BEFC60-3399-410F-9EE4-2031B6A014BC}" type="slidenum">
              <a:rPr lang="en-US" smtClean="0"/>
              <a:pPr/>
              <a:t>‹#›</a:t>
            </a:fld>
            <a:endParaRPr lang="en-US"/>
          </a:p>
        </p:txBody>
      </p:sp>
    </p:spTree>
    <p:extLst>
      <p:ext uri="{BB962C8B-B14F-4D97-AF65-F5344CB8AC3E}">
        <p14:creationId xmlns:p14="http://schemas.microsoft.com/office/powerpoint/2010/main" val="205661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EDC0A30D-22C9-4F87-968F-5E24929B4245}"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spTree>
    <p:extLst>
      <p:ext uri="{BB962C8B-B14F-4D97-AF65-F5344CB8AC3E}">
        <p14:creationId xmlns:p14="http://schemas.microsoft.com/office/powerpoint/2010/main" val="335195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fld id="{2B000D90-3C7E-46A8-BCED-F34A7FAA65FE}"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3023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4"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fld id="{B70B147A-9886-45AC-8AD1-9AD4535A1540}"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142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fld id="{5F31ACDC-8DFB-4067-93E2-794D4361D732}" type="datetime1">
              <a:rPr lang="en-US" smtClean="0"/>
              <a:t>11/21/2017</a:t>
            </a:fld>
            <a:endParaRPr lang="en-US"/>
          </a:p>
        </p:txBody>
      </p:sp>
      <p:sp>
        <p:nvSpPr>
          <p:cNvPr id="8"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249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fld id="{57CF9D9E-3451-495D-9781-D3BB9F118825}" type="datetime1">
              <a:rPr lang="en-US" smtClean="0"/>
              <a:t>11/21/2017</a:t>
            </a:fld>
            <a:endParaRPr lang="en-US"/>
          </a:p>
        </p:txBody>
      </p:sp>
      <p:sp>
        <p:nvSpPr>
          <p:cNvPr id="4"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707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fld id="{8A0187F3-D569-4F6B-89BF-E1E234B77BAD}" type="datetime1">
              <a:rPr lang="en-US" smtClean="0"/>
              <a:t>11/21/2017</a:t>
            </a:fld>
            <a:endParaRPr lang="en-US"/>
          </a:p>
        </p:txBody>
      </p:sp>
      <p:sp>
        <p:nvSpPr>
          <p:cNvPr id="3"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79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B9E2C171-6E23-4631-B148-A06D520BD3E4}"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9436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433B0FC3-EA03-4450-849A-085C30CA1A02}"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5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027"/>
          <p:cNvSpPr>
            <a:spLocks noGrp="1" noChangeArrowheads="1"/>
          </p:cNvSpPr>
          <p:nvPr>
            <p:ph type="dt" sz="half" idx="10"/>
          </p:nvPr>
        </p:nvSpPr>
        <p:spPr>
          <a:ln/>
        </p:spPr>
        <p:txBody>
          <a:bodyPr/>
          <a:lstStyle>
            <a:lvl1pPr>
              <a:defRPr/>
            </a:lvl1pPr>
          </a:lstStyle>
          <a:p>
            <a:fld id="{1C71A796-E69F-40FB-9EE1-BB034AAF9F99}"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33088237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6758AEDD-6E9E-4031-BC5D-0453BDE535A4}"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rot="5400000">
            <a:off x="2876195" y="-2952394"/>
            <a:ext cx="3429003" cy="933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94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73276CF2-BB0C-43D4-8706-12F000056F61}"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F4BEFC60-3399-410F-9EE4-2031B6A014BC}" type="slidenum">
              <a:rPr lang="en-US" smtClean="0"/>
              <a:pPr/>
              <a:t>‹#›</a:t>
            </a:fld>
            <a:endParaRPr lang="en-US"/>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rot="5400000">
            <a:off x="2876195" y="-2952394"/>
            <a:ext cx="3429003" cy="933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601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81EDC8D-C33C-4488-8EB4-486A1BCBC193}" type="datetime1">
              <a:rPr lang="en-US" smtClean="0"/>
              <a:t>11/21/2017</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BEFC60-3399-410F-9EE4-2031B6A014BC}"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938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5088"/>
            <a:ext cx="8382000" cy="8747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168402"/>
            <a:ext cx="8318500" cy="243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9251" y="3751263"/>
            <a:ext cx="8318500" cy="243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23685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18274" name="Rectangle 2"/>
          <p:cNvSpPr>
            <a:spLocks noGrp="1" noChangeArrowheads="1"/>
          </p:cNvSpPr>
          <p:nvPr>
            <p:ph type="ctrTitle"/>
          </p:nvPr>
        </p:nvSpPr>
        <p:spPr>
          <a:xfrm>
            <a:off x="685800" y="990602"/>
            <a:ext cx="7772400" cy="1470025"/>
          </a:xfrm>
        </p:spPr>
        <p:txBody>
          <a:bodyPr lIns="91440" rIns="91440" bIns="45720"/>
          <a:lstStyle>
            <a:lvl1pPr>
              <a:defRPr/>
            </a:lvl1pPr>
          </a:lstStyle>
          <a:p>
            <a:r>
              <a:rPr lang="en-US" smtClean="0"/>
              <a:t>Click to edit Master title style</a:t>
            </a:r>
            <a:endParaRPr lang="en-US"/>
          </a:p>
        </p:txBody>
      </p:sp>
      <p:sp>
        <p:nvSpPr>
          <p:cNvPr id="1718275" name="Rectangle 3"/>
          <p:cNvSpPr>
            <a:spLocks noGrp="1" noChangeArrowheads="1"/>
          </p:cNvSpPr>
          <p:nvPr>
            <p:ph type="subTitle" idx="1"/>
          </p:nvPr>
        </p:nvSpPr>
        <p:spPr>
          <a:xfrm>
            <a:off x="1371600" y="2895600"/>
            <a:ext cx="6400800" cy="1752600"/>
          </a:xfrm>
        </p:spPr>
        <p:txBody>
          <a:bodyPr/>
          <a:lstStyle>
            <a:lvl1pPr marL="0" indent="0" algn="ctr">
              <a:buFontTx/>
              <a:buNone/>
              <a:defRPr/>
            </a:lvl1pPr>
          </a:lstStyle>
          <a:p>
            <a:r>
              <a:rPr lang="en-US" smtClean="0"/>
              <a:t>Click to edit Master subtitle style</a:t>
            </a:r>
            <a:endParaRPr lang="en-US"/>
          </a:p>
        </p:txBody>
      </p:sp>
      <p:sp>
        <p:nvSpPr>
          <p:cNvPr id="1718276" name="Line 4"/>
          <p:cNvSpPr>
            <a:spLocks noChangeShapeType="1"/>
          </p:cNvSpPr>
          <p:nvPr/>
        </p:nvSpPr>
        <p:spPr bwMode="auto">
          <a:xfrm>
            <a:off x="0" y="2597150"/>
            <a:ext cx="9144000" cy="0"/>
          </a:xfrm>
          <a:prstGeom prst="line">
            <a:avLst/>
          </a:prstGeom>
          <a:noFill/>
          <a:ln w="38100">
            <a:solidFill>
              <a:srgbClr val="CCFFCC"/>
            </a:solidFill>
            <a:round/>
            <a:headEnd/>
            <a:tailEnd/>
          </a:ln>
          <a:effectLst/>
        </p:spPr>
        <p:txBody>
          <a:bodyPr wrap="none" anchor="ctr"/>
          <a:lstStyle/>
          <a:p>
            <a:endParaRPr lang="en-US" sz="1800"/>
          </a:p>
        </p:txBody>
      </p:sp>
      <p:sp>
        <p:nvSpPr>
          <p:cNvPr id="1718279" name="Text Box 7"/>
          <p:cNvSpPr txBox="1">
            <a:spLocks noChangeArrowheads="1"/>
          </p:cNvSpPr>
          <p:nvPr/>
        </p:nvSpPr>
        <p:spPr bwMode="auto">
          <a:xfrm>
            <a:off x="7943851" y="6591300"/>
            <a:ext cx="1122363" cy="228600"/>
          </a:xfrm>
          <a:prstGeom prst="rect">
            <a:avLst/>
          </a:prstGeom>
          <a:noFill/>
          <a:ln w="9525">
            <a:noFill/>
            <a:miter lim="800000"/>
            <a:headEnd/>
            <a:tailEnd/>
          </a:ln>
          <a:effectLst/>
        </p:spPr>
        <p:txBody>
          <a:bodyPr>
            <a:spAutoFit/>
          </a:bodyPr>
          <a:lstStyle/>
          <a:p>
            <a:pPr algn="r"/>
            <a:fld id="{55B9E484-8878-42C8-9FC6-2F2511D2C46A}"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898284974"/>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6253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7797950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168402"/>
            <a:ext cx="408305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1168402"/>
            <a:ext cx="408305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9595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496755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7221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fld id="{DA5A7F03-AEC2-4F4D-937E-E8FA2FF9D9A6}"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392371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37655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333818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40961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426692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4" y="65090"/>
            <a:ext cx="2103437"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1" y="65090"/>
            <a:ext cx="6157913"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2630058"/>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5088"/>
            <a:ext cx="8382000" cy="8747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168402"/>
            <a:ext cx="8318500" cy="243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9251" y="3751263"/>
            <a:ext cx="8318500" cy="243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3844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22370" name="Rectangle 2"/>
          <p:cNvSpPr>
            <a:spLocks noGrp="1" noChangeArrowheads="1"/>
          </p:cNvSpPr>
          <p:nvPr>
            <p:ph type="ctrTitle"/>
          </p:nvPr>
        </p:nvSpPr>
        <p:spPr>
          <a:xfrm>
            <a:off x="685800" y="990602"/>
            <a:ext cx="7772400" cy="1470025"/>
          </a:xfrm>
        </p:spPr>
        <p:txBody>
          <a:bodyPr lIns="91440" rIns="91440" bIns="45720"/>
          <a:lstStyle>
            <a:lvl1pPr>
              <a:defRPr/>
            </a:lvl1pPr>
          </a:lstStyle>
          <a:p>
            <a:r>
              <a:rPr lang="en-US" smtClean="0"/>
              <a:t>Click to edit Master title style</a:t>
            </a:r>
            <a:endParaRPr lang="en-US"/>
          </a:p>
        </p:txBody>
      </p:sp>
      <p:sp>
        <p:nvSpPr>
          <p:cNvPr id="1722371" name="Rectangle 3"/>
          <p:cNvSpPr>
            <a:spLocks noGrp="1" noChangeArrowheads="1"/>
          </p:cNvSpPr>
          <p:nvPr>
            <p:ph type="subTitle" idx="1"/>
          </p:nvPr>
        </p:nvSpPr>
        <p:spPr>
          <a:xfrm>
            <a:off x="1371600" y="2895600"/>
            <a:ext cx="6400800" cy="1752600"/>
          </a:xfrm>
        </p:spPr>
        <p:txBody>
          <a:bodyPr/>
          <a:lstStyle>
            <a:lvl1pPr algn="ctr">
              <a:defRPr/>
            </a:lvl1pPr>
          </a:lstStyle>
          <a:p>
            <a:r>
              <a:rPr lang="en-US" smtClean="0"/>
              <a:t>Click to edit Master subtitle style</a:t>
            </a:r>
            <a:endParaRPr lang="en-US"/>
          </a:p>
        </p:txBody>
      </p:sp>
      <p:sp>
        <p:nvSpPr>
          <p:cNvPr id="1722372" name="Line 4"/>
          <p:cNvSpPr>
            <a:spLocks noChangeShapeType="1"/>
          </p:cNvSpPr>
          <p:nvPr/>
        </p:nvSpPr>
        <p:spPr bwMode="auto">
          <a:xfrm>
            <a:off x="0" y="2597150"/>
            <a:ext cx="9144000" cy="0"/>
          </a:xfrm>
          <a:prstGeom prst="line">
            <a:avLst/>
          </a:prstGeom>
          <a:noFill/>
          <a:ln w="38100">
            <a:solidFill>
              <a:srgbClr val="CCFFCC"/>
            </a:solidFill>
            <a:round/>
            <a:headEnd/>
            <a:tailEnd/>
          </a:ln>
          <a:effectLst/>
        </p:spPr>
        <p:txBody>
          <a:bodyPr wrap="none" anchor="ctr"/>
          <a:lstStyle/>
          <a:p>
            <a:endParaRPr lang="en-US" sz="1800"/>
          </a:p>
        </p:txBody>
      </p:sp>
      <p:sp>
        <p:nvSpPr>
          <p:cNvPr id="1722375" name="Text Box 7"/>
          <p:cNvSpPr txBox="1">
            <a:spLocks noChangeArrowheads="1"/>
          </p:cNvSpPr>
          <p:nvPr/>
        </p:nvSpPr>
        <p:spPr bwMode="auto">
          <a:xfrm>
            <a:off x="7943851" y="6591300"/>
            <a:ext cx="1122363" cy="228600"/>
          </a:xfrm>
          <a:prstGeom prst="rect">
            <a:avLst/>
          </a:prstGeom>
          <a:noFill/>
          <a:ln w="9525">
            <a:noFill/>
            <a:miter lim="800000"/>
            <a:headEnd/>
            <a:tailEnd/>
          </a:ln>
          <a:effectLst/>
        </p:spPr>
        <p:txBody>
          <a:bodyPr>
            <a:spAutoFit/>
          </a:bodyPr>
          <a:lstStyle/>
          <a:p>
            <a:pPr algn="r"/>
            <a:fld id="{72FDF88F-1BC1-493D-A8BF-3E9315BFF2A6}"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2285673046"/>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263747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6969511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168402"/>
            <a:ext cx="408305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1168402"/>
            <a:ext cx="408305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411487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4"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fld id="{B1C6A066-CD33-4BC7-B84C-F40B01E45FF3}"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3278262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495367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7049955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8570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876237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9559182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759095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4" y="65090"/>
            <a:ext cx="2103437"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1" y="65090"/>
            <a:ext cx="6157913"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108687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60322" name="Rectangle 2"/>
          <p:cNvSpPr>
            <a:spLocks noGrp="1" noChangeArrowheads="1"/>
          </p:cNvSpPr>
          <p:nvPr>
            <p:ph type="ctrTitle"/>
          </p:nvPr>
        </p:nvSpPr>
        <p:spPr>
          <a:xfrm>
            <a:off x="685800" y="990602"/>
            <a:ext cx="7772400" cy="1470025"/>
          </a:xfrm>
        </p:spPr>
        <p:txBody>
          <a:bodyPr lIns="91440" rIns="91440" bIns="45720"/>
          <a:lstStyle>
            <a:lvl1pPr>
              <a:defRPr/>
            </a:lvl1pPr>
          </a:lstStyle>
          <a:p>
            <a:r>
              <a:rPr lang="en-US" smtClean="0"/>
              <a:t>Click to edit Master title style</a:t>
            </a:r>
            <a:endParaRPr lang="en-US"/>
          </a:p>
        </p:txBody>
      </p:sp>
      <p:sp>
        <p:nvSpPr>
          <p:cNvPr id="2360323" name="Rectangle 3"/>
          <p:cNvSpPr>
            <a:spLocks noGrp="1" noChangeArrowheads="1"/>
          </p:cNvSpPr>
          <p:nvPr>
            <p:ph type="subTitle" idx="1"/>
          </p:nvPr>
        </p:nvSpPr>
        <p:spPr>
          <a:xfrm>
            <a:off x="1371600" y="2895600"/>
            <a:ext cx="6400800" cy="1752600"/>
          </a:xfrm>
        </p:spPr>
        <p:txBody>
          <a:bodyPr/>
          <a:lstStyle>
            <a:lvl1pPr marL="0" indent="0" algn="ctr">
              <a:buFontTx/>
              <a:buNone/>
              <a:defRPr/>
            </a:lvl1pPr>
          </a:lstStyle>
          <a:p>
            <a:r>
              <a:rPr lang="en-US" smtClean="0"/>
              <a:t>Click to edit Master subtitle style</a:t>
            </a:r>
            <a:endParaRPr lang="en-US"/>
          </a:p>
        </p:txBody>
      </p:sp>
      <p:sp>
        <p:nvSpPr>
          <p:cNvPr id="2360324" name="Line 4"/>
          <p:cNvSpPr>
            <a:spLocks noChangeShapeType="1"/>
          </p:cNvSpPr>
          <p:nvPr/>
        </p:nvSpPr>
        <p:spPr bwMode="auto">
          <a:xfrm>
            <a:off x="0" y="2597150"/>
            <a:ext cx="9144000" cy="0"/>
          </a:xfrm>
          <a:prstGeom prst="line">
            <a:avLst/>
          </a:prstGeom>
          <a:noFill/>
          <a:ln w="38100">
            <a:solidFill>
              <a:srgbClr val="CCFFCC"/>
            </a:solidFill>
            <a:round/>
            <a:headEnd/>
            <a:tailEnd/>
          </a:ln>
          <a:effectLst/>
        </p:spPr>
        <p:txBody>
          <a:bodyPr wrap="none" anchor="ctr"/>
          <a:lstStyle/>
          <a:p>
            <a:endParaRPr lang="en-US" sz="1800"/>
          </a:p>
        </p:txBody>
      </p:sp>
      <p:sp>
        <p:nvSpPr>
          <p:cNvPr id="2360325" name="Text Box 5"/>
          <p:cNvSpPr txBox="1">
            <a:spLocks noChangeArrowheads="1"/>
          </p:cNvSpPr>
          <p:nvPr/>
        </p:nvSpPr>
        <p:spPr bwMode="auto">
          <a:xfrm>
            <a:off x="7943851" y="6591300"/>
            <a:ext cx="1122363" cy="228600"/>
          </a:xfrm>
          <a:prstGeom prst="rect">
            <a:avLst/>
          </a:prstGeom>
          <a:noFill/>
          <a:ln w="9525">
            <a:noFill/>
            <a:miter lim="800000"/>
            <a:headEnd/>
            <a:tailEnd/>
          </a:ln>
          <a:effectLst/>
        </p:spPr>
        <p:txBody>
          <a:bodyPr>
            <a:spAutoFit/>
          </a:bodyPr>
          <a:lstStyle/>
          <a:p>
            <a:pPr algn="r"/>
            <a:fld id="{9706AEBE-BC6C-43F4-B267-02BFB3A262FB}"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417092469"/>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896131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98819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fld id="{C881A597-9970-49C3-BECD-F662AEAA0FAA}" type="datetime1">
              <a:rPr lang="en-US" smtClean="0"/>
              <a:t>11/21/2017</a:t>
            </a:fld>
            <a:endParaRPr lang="en-US"/>
          </a:p>
        </p:txBody>
      </p:sp>
      <p:sp>
        <p:nvSpPr>
          <p:cNvPr id="8"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7029553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168402"/>
            <a:ext cx="408305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4700" y="1168402"/>
            <a:ext cx="4083050" cy="5014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089841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78815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339532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82980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254750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3735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31189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4" y="65090"/>
            <a:ext cx="2103437"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9251" y="65090"/>
            <a:ext cx="6157913"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5470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0178"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endParaRPr lang="en-US" sz="1800"/>
          </a:p>
        </p:txBody>
      </p:sp>
      <p:sp>
        <p:nvSpPr>
          <p:cNvPr id="50179" name="Text Box 3"/>
          <p:cNvSpPr txBox="1">
            <a:spLocks noChangeArrowheads="1"/>
          </p:cNvSpPr>
          <p:nvPr/>
        </p:nvSpPr>
        <p:spPr bwMode="auto">
          <a:xfrm>
            <a:off x="1270000" y="1233490"/>
            <a:ext cx="6553200" cy="396875"/>
          </a:xfrm>
          <a:prstGeom prst="rect">
            <a:avLst/>
          </a:prstGeom>
          <a:noFill/>
          <a:ln w="9525">
            <a:noFill/>
            <a:miter lim="800000"/>
            <a:headEnd/>
            <a:tailEnd/>
          </a:ln>
          <a:effectLst/>
        </p:spPr>
        <p:txBody>
          <a:bodyPr>
            <a:spAutoFit/>
          </a:bodyPr>
          <a:lstStyle/>
          <a:p>
            <a:pPr>
              <a:spcBef>
                <a:spcPct val="50000"/>
              </a:spcBef>
            </a:pPr>
            <a:r>
              <a:rPr lang="en-US" sz="2000" b="1" i="1">
                <a:latin typeface="Century Schoolbook" pitchFamily="18" charset="0"/>
              </a:rPr>
              <a:t>I n t e g r i t y  -  S e r v i c e  -  E x c e l l e n c e</a:t>
            </a:r>
          </a:p>
        </p:txBody>
      </p:sp>
      <p:sp>
        <p:nvSpPr>
          <p:cNvPr id="50181"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endParaRPr lang="en-US" sz="1800"/>
          </a:p>
        </p:txBody>
      </p:sp>
      <p:sp>
        <p:nvSpPr>
          <p:cNvPr id="50182" name="Rectangle 6"/>
          <p:cNvSpPr>
            <a:spLocks noGrp="1" noChangeArrowheads="1"/>
          </p:cNvSpPr>
          <p:nvPr>
            <p:ph type="dt" sz="half" idx="2"/>
          </p:nvPr>
        </p:nvSpPr>
        <p:spPr/>
        <p:txBody>
          <a:bodyPr/>
          <a:lstStyle>
            <a:lvl1pPr>
              <a:defRPr/>
            </a:lvl1pPr>
          </a:lstStyle>
          <a:p>
            <a:fld id="{861EDFFA-975D-40B6-9E97-D902AF9EB8D7}" type="datetime1">
              <a:rPr lang="en-US" smtClean="0"/>
              <a:t>11/21/2017</a:t>
            </a:fld>
            <a:endParaRPr lang="en-US"/>
          </a:p>
        </p:txBody>
      </p:sp>
      <p:sp>
        <p:nvSpPr>
          <p:cNvPr id="50183" name="Rectangle 7"/>
          <p:cNvSpPr>
            <a:spLocks noGrp="1" noChangeArrowheads="1"/>
          </p:cNvSpPr>
          <p:nvPr>
            <p:ph type="sldNum" sz="quarter" idx="4"/>
          </p:nvPr>
        </p:nvSpPr>
        <p:spPr/>
        <p:txBody>
          <a:bodyPr/>
          <a:lstStyle>
            <a:lvl1pPr>
              <a:defRPr/>
            </a:lvl1pPr>
          </a:lstStyle>
          <a:p>
            <a:fld id="{648C17FC-E9F4-4CA5-ADCC-544762C85307}" type="slidenum">
              <a:rPr lang="en-US" smtClean="0"/>
              <a:pPr/>
              <a:t>‹#›</a:t>
            </a:fld>
            <a:endParaRPr lang="en-US"/>
          </a:p>
        </p:txBody>
      </p:sp>
      <p:pic>
        <p:nvPicPr>
          <p:cNvPr id="50189" name="Picture 13" descr="afsymbol"/>
          <p:cNvPicPr>
            <a:picLocks noChangeAspect="1" noChangeArrowheads="1"/>
          </p:cNvPicPr>
          <p:nvPr/>
        </p:nvPicPr>
        <p:blipFill>
          <a:blip r:embed="rId2" cstate="print"/>
          <a:srcRect/>
          <a:stretch>
            <a:fillRect/>
          </a:stretch>
        </p:blipFill>
        <p:spPr bwMode="auto">
          <a:xfrm>
            <a:off x="419101" y="3698875"/>
            <a:ext cx="3305175" cy="2605088"/>
          </a:xfrm>
          <a:prstGeom prst="rect">
            <a:avLst/>
          </a:prstGeom>
          <a:noFill/>
        </p:spPr>
      </p:pic>
      <p:sp>
        <p:nvSpPr>
          <p:cNvPr id="50190" name="Text Box 14"/>
          <p:cNvSpPr txBox="1">
            <a:spLocks noChangeArrowheads="1"/>
          </p:cNvSpPr>
          <p:nvPr/>
        </p:nvSpPr>
        <p:spPr bwMode="auto">
          <a:xfrm>
            <a:off x="1406525" y="500064"/>
            <a:ext cx="6323078" cy="646331"/>
          </a:xfrm>
          <a:prstGeom prst="rect">
            <a:avLst/>
          </a:prstGeom>
          <a:noFill/>
          <a:ln w="9525">
            <a:noFill/>
            <a:miter lim="800000"/>
            <a:headEnd/>
            <a:tailEnd/>
          </a:ln>
          <a:effectLst/>
        </p:spPr>
        <p:txBody>
          <a:bodyPr wrap="none">
            <a:spAutoFit/>
          </a:bodyPr>
          <a:lstStyle/>
          <a:p>
            <a:r>
              <a:rPr lang="en-US" sz="3600" b="1" i="1"/>
              <a:t>Headquarters U.S. Air Force</a:t>
            </a:r>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smtClean="0"/>
              <a:t>Click to edit Master title style</a:t>
            </a:r>
            <a:endParaRPr lang="en-US"/>
          </a:p>
        </p:txBody>
      </p:sp>
    </p:spTree>
    <p:extLst>
      <p:ext uri="{BB962C8B-B14F-4D97-AF65-F5344CB8AC3E}">
        <p14:creationId xmlns:p14="http://schemas.microsoft.com/office/powerpoint/2010/main" val="20329669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1683D9-D4D6-467F-8658-730EF978ECB7}" type="datetime1">
              <a:rPr lang="en-US" smtClean="0"/>
              <a:t>11/21/2017</a:t>
            </a:fld>
            <a:endParaRPr lang="en-US"/>
          </a:p>
        </p:txBody>
      </p:sp>
      <p:sp>
        <p:nvSpPr>
          <p:cNvPr id="5" name="Slide Number Placeholder 4"/>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309072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fld id="{D810301E-3CEB-448D-8DB8-32AA8AE77A14}" type="datetime1">
              <a:rPr lang="en-US" smtClean="0"/>
              <a:t>11/21/2017</a:t>
            </a:fld>
            <a:endParaRPr lang="en-US"/>
          </a:p>
        </p:txBody>
      </p:sp>
      <p:sp>
        <p:nvSpPr>
          <p:cNvPr id="4"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2549982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FFB7788-A416-401C-87FD-A720DF2A6601}" type="datetime1">
              <a:rPr lang="en-US" smtClean="0"/>
              <a:t>11/21/2017</a:t>
            </a:fld>
            <a:endParaRPr lang="en-US"/>
          </a:p>
        </p:txBody>
      </p:sp>
      <p:sp>
        <p:nvSpPr>
          <p:cNvPr id="5" name="Slide Number Placeholder 4"/>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26227740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4"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8CA4339-C467-496A-BBFF-E53C679BC067}" type="datetime1">
              <a:rPr lang="en-US" smtClean="0"/>
              <a:t>11/21/2017</a:t>
            </a:fld>
            <a:endParaRPr lang="en-US"/>
          </a:p>
        </p:txBody>
      </p:sp>
      <p:sp>
        <p:nvSpPr>
          <p:cNvPr id="6" name="Slide Number Placeholder 5"/>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2999824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ABD6B2C-BEB1-489A-B74A-155F61997020}" type="datetime1">
              <a:rPr lang="en-US" smtClean="0"/>
              <a:t>11/21/2017</a:t>
            </a:fld>
            <a:endParaRPr lang="en-US"/>
          </a:p>
        </p:txBody>
      </p:sp>
      <p:sp>
        <p:nvSpPr>
          <p:cNvPr id="8" name="Slide Number Placeholder 7"/>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2326290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D6DE4A1-F1D0-443C-BB7F-C24324C73EBE}" type="datetime1">
              <a:rPr lang="en-US" smtClean="0"/>
              <a:t>11/21/2017</a:t>
            </a:fld>
            <a:endParaRPr lang="en-US"/>
          </a:p>
        </p:txBody>
      </p:sp>
      <p:sp>
        <p:nvSpPr>
          <p:cNvPr id="4" name="Slide Number Placeholder 3"/>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688356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480AAA-2F44-4108-B531-77B35EEC147A}" type="datetime1">
              <a:rPr lang="en-US" smtClean="0"/>
              <a:t>11/21/2017</a:t>
            </a:fld>
            <a:endParaRPr lang="en-US"/>
          </a:p>
        </p:txBody>
      </p:sp>
      <p:sp>
        <p:nvSpPr>
          <p:cNvPr id="3" name="Slide Number Placeholder 2"/>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3820917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95094C0-C320-4718-AE70-3981227496F8}" type="datetime1">
              <a:rPr lang="en-US" smtClean="0"/>
              <a:t>11/21/2017</a:t>
            </a:fld>
            <a:endParaRPr lang="en-US"/>
          </a:p>
        </p:txBody>
      </p:sp>
      <p:sp>
        <p:nvSpPr>
          <p:cNvPr id="6" name="Slide Number Placeholder 5"/>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28737993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E87C5B1-5ABB-4B36-8E0B-44A892E9265C}" type="datetime1">
              <a:rPr lang="en-US" smtClean="0"/>
              <a:t>11/21/2017</a:t>
            </a:fld>
            <a:endParaRPr lang="en-US"/>
          </a:p>
        </p:txBody>
      </p:sp>
      <p:sp>
        <p:nvSpPr>
          <p:cNvPr id="6" name="Slide Number Placeholder 5"/>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1009814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CA76CD-7A46-414A-93C6-1F0DDD91913A}" type="datetime1">
              <a:rPr lang="en-US" smtClean="0"/>
              <a:t>11/21/2017</a:t>
            </a:fld>
            <a:endParaRPr lang="en-US"/>
          </a:p>
        </p:txBody>
      </p:sp>
      <p:sp>
        <p:nvSpPr>
          <p:cNvPr id="5" name="Slide Number Placeholder 4"/>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534962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88E517-2964-44E3-91DA-55106F36077F}" type="datetime1">
              <a:rPr lang="en-US" smtClean="0"/>
              <a:t>11/21/2017</a:t>
            </a:fld>
            <a:endParaRPr lang="en-US"/>
          </a:p>
        </p:txBody>
      </p:sp>
      <p:sp>
        <p:nvSpPr>
          <p:cNvPr id="5" name="Slide Number Placeholder 4"/>
          <p:cNvSpPr>
            <a:spLocks noGrp="1"/>
          </p:cNvSpPr>
          <p:nvPr>
            <p:ph type="sldNum" sz="quarter" idx="11"/>
          </p:nvPr>
        </p:nvSpPr>
        <p:spPr/>
        <p:txBody>
          <a:bodyPr/>
          <a:lstStyle>
            <a:lvl1pPr>
              <a:defRPr/>
            </a:lvl1pPr>
          </a:lstStyle>
          <a:p>
            <a:fld id="{648C17FC-E9F4-4CA5-ADCC-544762C85307}" type="slidenum">
              <a:rPr lang="en-US" smtClean="0"/>
              <a:pPr/>
              <a:t>‹#›</a:t>
            </a:fld>
            <a:endParaRPr lang="en-US"/>
          </a:p>
        </p:txBody>
      </p:sp>
    </p:spTree>
    <p:extLst>
      <p:ext uri="{BB962C8B-B14F-4D97-AF65-F5344CB8AC3E}">
        <p14:creationId xmlns:p14="http://schemas.microsoft.com/office/powerpoint/2010/main" val="14694723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744934D-72B2-4276-B667-8C266B317F7F}" type="datetime1">
              <a:rPr lang="en-US" altLang="en-US" smtClean="0"/>
              <a:t>11/21/2017</a:t>
            </a:fld>
            <a:endParaRPr lang="en-US" alt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1307F7E1-06FC-43D2-9D53-AF2045734F3C}" type="slidenum">
              <a:rPr lang="en-US" altLang="en-US"/>
              <a:pPr>
                <a:defRPr/>
              </a:pPr>
              <a:t>‹#›</a:t>
            </a:fld>
            <a:endParaRPr lang="en-US" altLang="en-US"/>
          </a:p>
        </p:txBody>
      </p:sp>
    </p:spTree>
    <p:extLst>
      <p:ext uri="{BB962C8B-B14F-4D97-AF65-F5344CB8AC3E}">
        <p14:creationId xmlns:p14="http://schemas.microsoft.com/office/powerpoint/2010/main" val="371026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fld id="{7751BD65-C04F-4356-B4CB-D2B2796937CD}" type="datetime1">
              <a:rPr lang="en-US" smtClean="0"/>
              <a:t>11/21/2017</a:t>
            </a:fld>
            <a:endParaRPr lang="en-US"/>
          </a:p>
        </p:txBody>
      </p:sp>
      <p:sp>
        <p:nvSpPr>
          <p:cNvPr id="3"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22870943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5088"/>
            <a:ext cx="8382000" cy="8747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168402"/>
            <a:ext cx="8318500" cy="243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9251" y="3751263"/>
            <a:ext cx="8318500" cy="243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86388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sz="1800">
              <a:solidFill>
                <a:prstClr val="black"/>
              </a:solidFill>
            </a:endParaRPr>
          </a:p>
        </p:txBody>
      </p:sp>
      <p:sp>
        <p:nvSpPr>
          <p:cNvPr id="4" name="Text Box 3"/>
          <p:cNvSpPr txBox="1">
            <a:spLocks noChangeArrowheads="1"/>
          </p:cNvSpPr>
          <p:nvPr/>
        </p:nvSpPr>
        <p:spPr bwMode="auto">
          <a:xfrm>
            <a:off x="1270000" y="1233490"/>
            <a:ext cx="6553200" cy="396875"/>
          </a:xfrm>
          <a:prstGeom prst="rect">
            <a:avLst/>
          </a:prstGeom>
          <a:noFill/>
          <a:ln w="9525">
            <a:noFill/>
            <a:miter lim="800000"/>
            <a:headEnd/>
            <a:tailEnd/>
          </a:ln>
          <a:effectLst/>
        </p:spPr>
        <p:txBody>
          <a:bodyPr>
            <a:spAutoFit/>
          </a:bodyPr>
          <a:lstStyle/>
          <a:p>
            <a:pPr>
              <a:spcBef>
                <a:spcPct val="50000"/>
              </a:spcBef>
              <a:defRPr/>
            </a:pPr>
            <a:r>
              <a:rPr lang="en-US" sz="2000" b="1" i="1">
                <a:solidFill>
                  <a:prstClr val="black"/>
                </a:solidFill>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sz="1800">
              <a:solidFill>
                <a:prstClr val="black"/>
              </a:solidFill>
            </a:endParaRPr>
          </a:p>
        </p:txBody>
      </p:sp>
      <p:pic>
        <p:nvPicPr>
          <p:cNvPr id="6" name="Picture 13" descr="afsymbol"/>
          <p:cNvPicPr>
            <a:picLocks noChangeAspect="1" noChangeArrowheads="1"/>
          </p:cNvPicPr>
          <p:nvPr/>
        </p:nvPicPr>
        <p:blipFill>
          <a:blip r:embed="rId2" cstate="print"/>
          <a:srcRect/>
          <a:stretch>
            <a:fillRect/>
          </a:stretch>
        </p:blipFill>
        <p:spPr bwMode="auto">
          <a:xfrm>
            <a:off x="419101"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406525" y="500064"/>
            <a:ext cx="6323078" cy="646331"/>
          </a:xfrm>
          <a:prstGeom prst="rect">
            <a:avLst/>
          </a:prstGeom>
          <a:noFill/>
          <a:ln w="9525">
            <a:noFill/>
            <a:miter lim="800000"/>
            <a:headEnd/>
            <a:tailEnd/>
          </a:ln>
          <a:effectLst/>
        </p:spPr>
        <p:txBody>
          <a:bodyPr wrap="none">
            <a:spAutoFit/>
          </a:bodyPr>
          <a:lstStyle/>
          <a:p>
            <a:pPr>
              <a:defRPr/>
            </a:pPr>
            <a:r>
              <a:rPr lang="en-US" sz="3600" b="1" i="1">
                <a:solidFill>
                  <a:prstClr val="black"/>
                </a:solidFill>
              </a:rPr>
              <a:t>Headquarters U.S. Air Force</a:t>
            </a:r>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a:lvl1pPr>
          </a:lstStyle>
          <a:p>
            <a:fld id="{934A9D43-3BC7-4B49-A1E5-5E7EA2A8CEDF}" type="datetime1">
              <a:rPr lang="en-US" smtClean="0"/>
              <a:t>11/21/2017</a:t>
            </a:fld>
            <a:endParaRPr lang="en-US"/>
          </a:p>
        </p:txBody>
      </p:sp>
      <p:sp>
        <p:nvSpPr>
          <p:cNvPr id="9" name="Rectangle 7"/>
          <p:cNvSpPr>
            <a:spLocks noGrp="1" noChangeArrowheads="1"/>
          </p:cNvSpPr>
          <p:nvPr>
            <p:ph type="sldNum" sz="quarter" idx="11"/>
          </p:nvPr>
        </p:nvSpPr>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31332862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59A03D51-145B-4143-8FAB-7F28414F208E}"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2889674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fld id="{564D784D-BD91-499F-AC34-5626856009BA}"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6860016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4"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fld id="{AEE5F67F-00F1-4F24-BEBE-F4C44B694429}"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7917359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fld id="{B106AC6C-ACA9-4D01-BD78-9BA82F7B80DA}" type="datetime1">
              <a:rPr lang="en-US" smtClean="0"/>
              <a:t>11/21/2017</a:t>
            </a:fld>
            <a:endParaRPr lang="en-US"/>
          </a:p>
        </p:txBody>
      </p:sp>
      <p:sp>
        <p:nvSpPr>
          <p:cNvPr id="8"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28086722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fld id="{3C97F90D-E1AD-4804-B9E4-8A4B9894FE45}" type="datetime1">
              <a:rPr lang="en-US" smtClean="0"/>
              <a:t>11/21/2017</a:t>
            </a:fld>
            <a:endParaRPr lang="en-US"/>
          </a:p>
        </p:txBody>
      </p:sp>
      <p:sp>
        <p:nvSpPr>
          <p:cNvPr id="4"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849076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fld id="{8B24D002-3EA4-4051-980D-82ABDF1F78DE}" type="datetime1">
              <a:rPr lang="en-US" smtClean="0"/>
              <a:t>11/21/2017</a:t>
            </a:fld>
            <a:endParaRPr lang="en-US"/>
          </a:p>
        </p:txBody>
      </p:sp>
      <p:sp>
        <p:nvSpPr>
          <p:cNvPr id="3"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4486432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8FA153BD-BC60-4451-9475-2F6F71FE44B9}"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836296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E1212BC6-855D-4DAF-ADEA-C2082F590D88}"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30142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8699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95402"/>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0ABEE673-B053-48C6-B866-6EED6BA8BA02}"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15231782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1F8CE2EC-0AFD-4F85-B745-6F507CA4E3AC}"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28227783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C92AF4A1-572B-45D0-98B2-2CCAC72A9A75}"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0AD988B4-8912-4634-BAF0-997C217F1D9C}" type="slidenum">
              <a:rPr lang="en-US" smtClean="0"/>
              <a:pPr/>
              <a:t>‹#›</a:t>
            </a:fld>
            <a:endParaRPr lang="en-US"/>
          </a:p>
        </p:txBody>
      </p:sp>
    </p:spTree>
    <p:extLst>
      <p:ext uri="{BB962C8B-B14F-4D97-AF65-F5344CB8AC3E}">
        <p14:creationId xmlns:p14="http://schemas.microsoft.com/office/powerpoint/2010/main" val="29031751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7FBB5F-ED45-4F22-935C-9CA20BB65798}" type="datetime1">
              <a:rPr lang="en-US" smtClean="0"/>
              <a:t>11/21/2017</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AD988B4-8912-4634-BAF0-997C217F1D9C}" type="slidenum">
              <a:rPr lang="en-US" smtClean="0"/>
              <a:pPr/>
              <a:t>‹#›</a:t>
            </a:fld>
            <a:endParaRPr lang="en-US"/>
          </a:p>
        </p:txBody>
      </p:sp>
    </p:spTree>
    <p:extLst>
      <p:ext uri="{BB962C8B-B14F-4D97-AF65-F5344CB8AC3E}">
        <p14:creationId xmlns:p14="http://schemas.microsoft.com/office/powerpoint/2010/main" val="3570111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p:spPr>
        <p:txBody>
          <a:bodyPr wrap="none" anchor="ctr"/>
          <a:lstStyle/>
          <a:p>
            <a:pPr algn="ctr" eaLnBrk="0" fontAlgn="base" hangingPunct="0">
              <a:spcBef>
                <a:spcPct val="0"/>
              </a:spcBef>
              <a:spcAft>
                <a:spcPct val="0"/>
              </a:spcAft>
            </a:pPr>
            <a:endParaRPr lang="en-US" sz="2000">
              <a:solidFill>
                <a:prstClr val="black"/>
              </a:solidFill>
              <a:ea typeface="Arial Unicode MS" pitchFamily="34" charset="-128"/>
              <a:cs typeface="Arial Unicode MS" pitchFamily="34" charset="-128"/>
            </a:endParaRPr>
          </a:p>
        </p:txBody>
      </p:sp>
      <p:sp>
        <p:nvSpPr>
          <p:cNvPr id="4" name="Text Box 3"/>
          <p:cNvSpPr txBox="1">
            <a:spLocks noChangeArrowheads="1"/>
          </p:cNvSpPr>
          <p:nvPr/>
        </p:nvSpPr>
        <p:spPr bwMode="auto">
          <a:xfrm>
            <a:off x="1270000" y="1233490"/>
            <a:ext cx="6553200" cy="396875"/>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2000" b="1" i="1">
                <a:solidFill>
                  <a:prstClr val="black"/>
                </a:solidFill>
                <a:latin typeface="Century Schoolbook" pitchFamily="18" charset="0"/>
                <a:ea typeface="Arial Unicode MS" pitchFamily="34" charset="-128"/>
                <a:cs typeface="Arial Unicode MS" pitchFamily="34" charset="-128"/>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p:spPr>
        <p:txBody>
          <a:bodyPr wrap="none" anchor="ctr"/>
          <a:lstStyle/>
          <a:p>
            <a:pPr algn="ctr" eaLnBrk="0" fontAlgn="base" hangingPunct="0">
              <a:spcBef>
                <a:spcPct val="0"/>
              </a:spcBef>
              <a:spcAft>
                <a:spcPct val="0"/>
              </a:spcAft>
            </a:pPr>
            <a:endParaRPr lang="en-US" sz="2000">
              <a:solidFill>
                <a:prstClr val="black"/>
              </a:solidFill>
              <a:ea typeface="Arial Unicode MS" pitchFamily="34" charset="-128"/>
              <a:cs typeface="Arial Unicode MS" pitchFamily="34" charset="-128"/>
            </a:endParaRPr>
          </a:p>
        </p:txBody>
      </p:sp>
      <p:pic>
        <p:nvPicPr>
          <p:cNvPr id="6" name="Picture 13" descr="afsymbo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9101"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385062" y="500064"/>
            <a:ext cx="6323078" cy="646331"/>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3600" b="1" i="1">
                <a:solidFill>
                  <a:prstClr val="black"/>
                </a:solidFill>
                <a:ea typeface="Arial Unicode MS" pitchFamily="34" charset="-128"/>
                <a:cs typeface="Arial Unicode MS" pitchFamily="34" charset="-128"/>
              </a:rPr>
              <a:t>Headquarters U.S. Air Force</a:t>
            </a:r>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a:lvl1pPr>
          </a:lstStyle>
          <a:p>
            <a:fld id="{7401455A-0C49-4087-8075-3D81A7B8770A}" type="datetime1">
              <a:rPr lang="en-US" smtClean="0"/>
              <a:t>11/21/2017</a:t>
            </a:fld>
            <a:endParaRPr lang="en-US"/>
          </a:p>
        </p:txBody>
      </p:sp>
      <p:sp>
        <p:nvSpPr>
          <p:cNvPr id="9" name="Rectangle 7"/>
          <p:cNvSpPr>
            <a:spLocks noGrp="1" noChangeArrowheads="1"/>
          </p:cNvSpPr>
          <p:nvPr>
            <p:ph type="sldNum" sz="quarter" idx="11"/>
          </p:nvPr>
        </p:nvSpPr>
        <p:spPr/>
        <p:txBody>
          <a:bodyPr/>
          <a:lstStyle>
            <a:lvl1pPr>
              <a:defRPr/>
            </a:lvl1pPr>
          </a:lstStyle>
          <a:p>
            <a:fld id="{9609A8FB-E0F6-4F8F-8060-6AE6940E1AE1}" type="slidenum">
              <a:rPr lang="en-US" smtClean="0"/>
              <a:pPr/>
              <a:t>‹#›</a:t>
            </a:fld>
            <a:endParaRPr lang="en-US"/>
          </a:p>
        </p:txBody>
      </p:sp>
    </p:spTree>
    <p:extLst>
      <p:ext uri="{BB962C8B-B14F-4D97-AF65-F5344CB8AC3E}">
        <p14:creationId xmlns:p14="http://schemas.microsoft.com/office/powerpoint/2010/main" val="5483327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6EA2FD12-2728-4D8B-BBE0-BE16BACAF3B4}"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spTree>
    <p:extLst>
      <p:ext uri="{BB962C8B-B14F-4D97-AF65-F5344CB8AC3E}">
        <p14:creationId xmlns:p14="http://schemas.microsoft.com/office/powerpoint/2010/main" val="36437409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fld id="{EADAE8FA-3387-4F27-BF85-57861F60068B}"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187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4"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fld id="{EB6F8475-3783-4324-9FD5-3BF83E869BE2}"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7189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fld id="{032751BD-0200-4725-B329-9FE24D219EE6}" type="datetime1">
              <a:rPr lang="en-US" smtClean="0"/>
              <a:t>11/21/2017</a:t>
            </a:fld>
            <a:endParaRPr lang="en-US"/>
          </a:p>
        </p:txBody>
      </p:sp>
      <p:sp>
        <p:nvSpPr>
          <p:cNvPr id="8"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9"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9709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a:ln/>
        </p:spPr>
        <p:txBody>
          <a:bodyPr/>
          <a:lstStyle>
            <a:lvl1pPr>
              <a:defRPr/>
            </a:lvl1pPr>
          </a:lstStyle>
          <a:p>
            <a:fld id="{A2E437A1-BFED-4B01-8282-07D8026C38A2}" type="datetime1">
              <a:rPr lang="en-US" smtClean="0"/>
              <a:t>11/21/2017</a:t>
            </a:fld>
            <a:endParaRPr lang="en-US"/>
          </a:p>
        </p:txBody>
      </p:sp>
      <p:sp>
        <p:nvSpPr>
          <p:cNvPr id="4"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8729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fld id="{168121D8-4F6D-427C-93A7-15F5D9E0124C}" type="datetime1">
              <a:rPr lang="en-US" smtClean="0"/>
              <a:t>11/21/2017</a:t>
            </a:fld>
            <a:endParaRPr lang="en-US"/>
          </a:p>
        </p:txBody>
      </p:sp>
      <p:sp>
        <p:nvSpPr>
          <p:cNvPr id="3"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188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22C9E875-02F8-4E7B-8BF7-1468ECE9A44A}"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35C61B7B-F178-4D11-B47C-4E2A720D5757}" type="slidenum">
              <a:rPr lang="en-US" smtClean="0"/>
              <a:t>‹#›</a:t>
            </a:fld>
            <a:endParaRPr lang="en-US"/>
          </a:p>
        </p:txBody>
      </p:sp>
    </p:spTree>
    <p:extLst>
      <p:ext uri="{BB962C8B-B14F-4D97-AF65-F5344CB8AC3E}">
        <p14:creationId xmlns:p14="http://schemas.microsoft.com/office/powerpoint/2010/main" val="18177363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78A37AE2-9B10-4F6F-812D-11BEFB77677C}"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926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fld id="{33311BEA-A112-4C19-B271-45CD3725F59D}" type="datetime1">
              <a:rPr lang="en-US" smtClean="0"/>
              <a:t>11/21/2017</a:t>
            </a:fld>
            <a:endParaRPr lang="en-US"/>
          </a:p>
        </p:txBody>
      </p:sp>
      <p:sp>
        <p:nvSpPr>
          <p:cNvPr id="6"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838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D49D6945-5979-498B-95FA-4B3E97E4F838}"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rot="5400000">
            <a:off x="2876195" y="-2952394"/>
            <a:ext cx="3429003" cy="933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6509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32A12990-9727-44DF-94E5-E98D35FDE33D}" type="datetime1">
              <a:rPr lang="en-US" smtClean="0"/>
              <a:t>11/21/2017</a:t>
            </a:fld>
            <a:endParaRPr lang="en-US"/>
          </a:p>
        </p:txBody>
      </p:sp>
      <p:sp>
        <p:nvSpPr>
          <p:cNvPr id="5" name="Rectangle 1028"/>
          <p:cNvSpPr>
            <a:spLocks noGrp="1" noChangeArrowheads="1"/>
          </p:cNvSpPr>
          <p:nvPr>
            <p:ph type="sldNum" sz="quarter" idx="11"/>
          </p:nvPr>
        </p:nvSpPr>
        <p:spPr>
          <a:ln/>
        </p:spPr>
        <p:txBody>
          <a:bodyPr/>
          <a:lstStyle>
            <a:lvl1pPr>
              <a:defRPr/>
            </a:lvl1pPr>
          </a:lstStyle>
          <a:p>
            <a:fld id="{9609A8FB-E0F6-4F8F-8060-6AE6940E1AE1}" type="slidenum">
              <a:rPr lang="en-US" smtClean="0"/>
              <a:pPr/>
              <a:t>‹#›</a:t>
            </a:fld>
            <a:endParaRPr lang="en-US"/>
          </a:p>
        </p:txBody>
      </p:sp>
      <p:pic>
        <p:nvPicPr>
          <p:cNvPr id="6"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rot="5400000">
            <a:off x="2876195" y="-2952394"/>
            <a:ext cx="3429003" cy="9333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0201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81AABFA-95BA-451E-9A7D-004F7E08FD59}" type="datetime1">
              <a:rPr lang="en-US" smtClean="0"/>
              <a:t>11/21/2017</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defRPr>
                <a:latin typeface="Arial" pitchFamily="34" charset="0"/>
              </a:defRPr>
            </a:lvl1pPr>
          </a:lstStyle>
          <a:p>
            <a:pPr algn="ctr" eaLnBrk="0" fontAlgn="base" hangingPunct="0">
              <a:spcBef>
                <a:spcPct val="0"/>
              </a:spcBef>
              <a:spcAft>
                <a:spcPct val="0"/>
              </a:spcAft>
            </a:pPr>
            <a:endParaRPr lang="en-US" sz="2000">
              <a:solidFill>
                <a:prstClr val="black"/>
              </a:solidFill>
              <a:ea typeface="Arial Unicode MS" pitchFamily="34" charset="-128"/>
              <a:cs typeface="Arial Unicode MS" pitchFamily="34" charset="-128"/>
            </a:endParaRPr>
          </a:p>
        </p:txBody>
      </p:sp>
      <p:sp>
        <p:nvSpPr>
          <p:cNvPr id="6" name="Slide Number Placeholder 5"/>
          <p:cNvSpPr>
            <a:spLocks noGrp="1"/>
          </p:cNvSpPr>
          <p:nvPr>
            <p:ph type="sldNum" sz="quarter" idx="12"/>
          </p:nvPr>
        </p:nvSpPr>
        <p:spPr/>
        <p:txBody>
          <a:bodyPr/>
          <a:lstStyle>
            <a:lvl1pPr>
              <a:defRPr/>
            </a:lvl1pPr>
          </a:lstStyle>
          <a:p>
            <a:fld id="{9609A8FB-E0F6-4F8F-8060-6AE6940E1AE1}" type="slidenum">
              <a:rPr lang="en-US" smtClean="0"/>
              <a:pPr/>
              <a:t>‹#›</a:t>
            </a:fld>
            <a:endParaRPr lang="en-US"/>
          </a:p>
        </p:txBody>
      </p:sp>
      <p:pic>
        <p:nvPicPr>
          <p:cNvPr id="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2959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5088"/>
            <a:ext cx="8382000" cy="8747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9251" y="1168402"/>
            <a:ext cx="8318500" cy="243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9251" y="3751263"/>
            <a:ext cx="8318500" cy="2432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8473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1.png"/><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3.pn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pitchFamily="34" charset="0"/>
              </a:defRPr>
            </a:lvl1pPr>
          </a:lstStyle>
          <a:p>
            <a:fld id="{7BFB80E3-87EB-419C-8DCA-26AFB40BADE8}" type="datetime1">
              <a:rPr lang="en-US" smtClean="0"/>
              <a:t>11/21/2017</a:t>
            </a:fld>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pitchFamily="34" charset="0"/>
              </a:defRPr>
            </a:lvl1pPr>
          </a:lstStyle>
          <a:p>
            <a:fld id="{35C61B7B-F178-4D11-B47C-4E2A720D5757}" type="slidenum">
              <a:rPr lang="en-US" smtClean="0"/>
              <a:t>‹#›</a:t>
            </a:fld>
            <a:endParaRPr lang="en-US"/>
          </a:p>
        </p:txBody>
      </p:sp>
      <p:sp>
        <p:nvSpPr>
          <p:cNvPr id="1029" name="Rectangle 1030"/>
          <p:cNvSpPr>
            <a:spLocks noGrp="1" noChangeArrowheads="1"/>
          </p:cNvSpPr>
          <p:nvPr>
            <p:ph type="title"/>
          </p:nvPr>
        </p:nvSpPr>
        <p:spPr bwMode="auto">
          <a:xfrm>
            <a:off x="381000" y="762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0" name="Line 1035"/>
          <p:cNvSpPr>
            <a:spLocks noChangeShapeType="1"/>
          </p:cNvSpPr>
          <p:nvPr/>
        </p:nvSpPr>
        <p:spPr bwMode="auto">
          <a:xfrm>
            <a:off x="381000" y="6451600"/>
            <a:ext cx="8382000" cy="0"/>
          </a:xfrm>
          <a:prstGeom prst="line">
            <a:avLst/>
          </a:prstGeom>
          <a:noFill/>
          <a:ln w="57150">
            <a:solidFill>
              <a:srgbClr val="0C2D83"/>
            </a:solidFill>
            <a:round/>
            <a:headEnd/>
            <a:tailEnd/>
          </a:ln>
        </p:spPr>
        <p:txBody>
          <a:bodyPr wrap="none" anchor="ctr"/>
          <a:lstStyle/>
          <a:p>
            <a:endParaRPr lang="en-US" sz="1800"/>
          </a:p>
        </p:txBody>
      </p:sp>
      <p:sp>
        <p:nvSpPr>
          <p:cNvPr id="1031" name="Line 1036"/>
          <p:cNvSpPr>
            <a:spLocks noChangeShapeType="1"/>
          </p:cNvSpPr>
          <p:nvPr/>
        </p:nvSpPr>
        <p:spPr bwMode="auto">
          <a:xfrm>
            <a:off x="381000" y="1231900"/>
            <a:ext cx="8382000" cy="0"/>
          </a:xfrm>
          <a:prstGeom prst="line">
            <a:avLst/>
          </a:prstGeom>
          <a:noFill/>
          <a:ln w="57150">
            <a:solidFill>
              <a:srgbClr val="0C2D83"/>
            </a:solidFill>
            <a:round/>
            <a:headEnd/>
            <a:tailEnd/>
          </a:ln>
        </p:spPr>
        <p:txBody>
          <a:bodyPr wrap="none" anchor="ctr"/>
          <a:lstStyle/>
          <a:p>
            <a:endParaRPr lang="en-US" sz="1800"/>
          </a:p>
        </p:txBody>
      </p:sp>
      <p:sp>
        <p:nvSpPr>
          <p:cNvPr id="1033" name="Rectangle 1040"/>
          <p:cNvSpPr>
            <a:spLocks noGrp="1" noChangeArrowheads="1"/>
          </p:cNvSpPr>
          <p:nvPr>
            <p:ph type="body" idx="1"/>
          </p:nvPr>
        </p:nvSpPr>
        <p:spPr bwMode="auto">
          <a:xfrm>
            <a:off x="276226"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pic>
        <p:nvPicPr>
          <p:cNvPr id="11" name="Picture 10" descr="Z:\Diabetes Center of Excellence (DCOE)\DCOE Logo.tif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96201" y="582215"/>
            <a:ext cx="1058735"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1037" descr="afsymbol"/>
          <p:cNvPicPr>
            <a:picLocks noChangeAspect="1" noChangeArrowheads="1"/>
          </p:cNvPicPr>
          <p:nvPr/>
        </p:nvPicPr>
        <p:blipFill>
          <a:blip r:embed="rId14" cstate="print"/>
          <a:srcRect/>
          <a:stretch>
            <a:fillRect/>
          </a:stretch>
        </p:blipFill>
        <p:spPr bwMode="auto">
          <a:xfrm>
            <a:off x="7848601" y="83153"/>
            <a:ext cx="673101" cy="531019"/>
          </a:xfrm>
          <a:prstGeom prst="rect">
            <a:avLst/>
          </a:prstGeom>
          <a:noFill/>
          <a:ln w="9525">
            <a:noFill/>
            <a:miter lim="800000"/>
            <a:headEnd/>
            <a:tailEnd/>
          </a:ln>
        </p:spPr>
      </p:pic>
      <p:sp>
        <p:nvSpPr>
          <p:cNvPr id="12" name="TextBox 11"/>
          <p:cNvSpPr txBox="1"/>
          <p:nvPr/>
        </p:nvSpPr>
        <p:spPr>
          <a:xfrm>
            <a:off x="1752601" y="6488668"/>
            <a:ext cx="5417899" cy="369332"/>
          </a:xfrm>
          <a:prstGeom prst="rect">
            <a:avLst/>
          </a:prstGeom>
          <a:noFill/>
        </p:spPr>
        <p:txBody>
          <a:bodyPr wrap="square" rtlCol="0">
            <a:spAutoFit/>
          </a:bodyPr>
          <a:lstStyle/>
          <a:p>
            <a:pPr algn="ctr"/>
            <a:r>
              <a:rPr lang="en-US" sz="1800" dirty="0" smtClean="0">
                <a:solidFill>
                  <a:schemeClr val="accent1">
                    <a:lumMod val="50000"/>
                  </a:schemeClr>
                </a:solidFill>
              </a:rPr>
              <a:t>Outreach  </a:t>
            </a:r>
            <a:r>
              <a:rPr lang="en-US" sz="1800" dirty="0" smtClean="0">
                <a:solidFill>
                  <a:schemeClr val="accent1">
                    <a:lumMod val="50000"/>
                  </a:schemeClr>
                </a:solidFill>
                <a:latin typeface="Wingdings"/>
                <a:ea typeface="Wingdings"/>
                <a:cs typeface="Wingdings"/>
                <a:sym typeface="Wingdings"/>
              </a:rPr>
              <a:t></a:t>
            </a:r>
            <a:r>
              <a:rPr lang="en-US" sz="1800" dirty="0" smtClean="0">
                <a:solidFill>
                  <a:schemeClr val="accent1">
                    <a:lumMod val="50000"/>
                  </a:schemeClr>
                </a:solidFill>
              </a:rPr>
              <a:t>  Clinical  </a:t>
            </a:r>
            <a:r>
              <a:rPr lang="en-US" sz="1800" dirty="0" smtClean="0">
                <a:solidFill>
                  <a:schemeClr val="accent1">
                    <a:lumMod val="50000"/>
                  </a:schemeClr>
                </a:solidFill>
                <a:latin typeface="Wingdings"/>
                <a:ea typeface="Wingdings"/>
                <a:cs typeface="Wingdings"/>
                <a:sym typeface="Wingdings"/>
              </a:rPr>
              <a:t></a:t>
            </a:r>
            <a:r>
              <a:rPr lang="en-US" sz="1800" dirty="0" smtClean="0">
                <a:solidFill>
                  <a:schemeClr val="accent1">
                    <a:lumMod val="50000"/>
                  </a:schemeClr>
                </a:solidFill>
              </a:rPr>
              <a:t>  Research  </a:t>
            </a:r>
            <a:r>
              <a:rPr lang="en-US" sz="1800" dirty="0" smtClean="0">
                <a:solidFill>
                  <a:schemeClr val="accent1">
                    <a:lumMod val="50000"/>
                  </a:schemeClr>
                </a:solidFill>
                <a:latin typeface="Wingdings"/>
                <a:ea typeface="Wingdings"/>
                <a:cs typeface="Wingdings"/>
                <a:sym typeface="Wingdings"/>
              </a:rPr>
              <a:t></a:t>
            </a:r>
            <a:r>
              <a:rPr lang="en-US" sz="1800" dirty="0" smtClean="0">
                <a:solidFill>
                  <a:schemeClr val="accent1">
                    <a:lumMod val="50000"/>
                  </a:schemeClr>
                </a:solidFill>
              </a:rPr>
              <a:t>  Excellence</a:t>
            </a:r>
            <a:endParaRPr lang="en-US" sz="1800" dirty="0">
              <a:solidFill>
                <a:schemeClr val="accent1">
                  <a:lumMod val="50000"/>
                </a:schemeClr>
              </a:solidFill>
            </a:endParaRPr>
          </a:p>
        </p:txBody>
      </p:sp>
    </p:spTree>
    <p:extLst>
      <p:ext uri="{BB962C8B-B14F-4D97-AF65-F5344CB8AC3E}">
        <p14:creationId xmlns:p14="http://schemas.microsoft.com/office/powerpoint/2010/main" val="2950435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6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pitchFamily="34" charset="0"/>
              </a:defRPr>
            </a:lvl1pPr>
          </a:lstStyle>
          <a:p>
            <a:fld id="{6C486E2A-BEDC-46F2-B6B3-93D8928A20A1}" type="datetime1">
              <a:rPr lang="en-US" smtClean="0"/>
              <a:t>11/21/2017</a:t>
            </a:fld>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pitchFamily="34" charset="0"/>
              </a:defRPr>
            </a:lvl1pPr>
          </a:lstStyle>
          <a:p>
            <a:fld id="{F4BEFC60-3399-410F-9EE4-2031B6A014BC}" type="slidenum">
              <a:rPr lang="en-US" smtClean="0"/>
              <a:pPr/>
              <a:t>‹#›</a:t>
            </a:fld>
            <a:endParaRPr lang="en-US"/>
          </a:p>
        </p:txBody>
      </p:sp>
      <p:sp>
        <p:nvSpPr>
          <p:cNvPr id="1028" name="Text Box 1029"/>
          <p:cNvSpPr txBox="1">
            <a:spLocks noChangeArrowheads="1"/>
          </p:cNvSpPr>
          <p:nvPr/>
        </p:nvSpPr>
        <p:spPr bwMode="auto">
          <a:xfrm>
            <a:off x="1295400" y="6491288"/>
            <a:ext cx="6553200" cy="336550"/>
          </a:xfrm>
          <a:prstGeom prst="rect">
            <a:avLst/>
          </a:prstGeom>
          <a:noFill/>
          <a:ln w="9525">
            <a:noFill/>
            <a:miter lim="800000"/>
            <a:headEnd/>
            <a:tailEnd/>
          </a:ln>
        </p:spPr>
        <p:txBody>
          <a:bodyPr>
            <a:spAutoFit/>
          </a:bodyPr>
          <a:lstStyle/>
          <a:p>
            <a:pPr>
              <a:spcBef>
                <a:spcPct val="50000"/>
              </a:spcBef>
            </a:pPr>
            <a:r>
              <a:rPr lang="en-US" sz="1600" b="1" i="1">
                <a:latin typeface="Century Schoolbook" pitchFamily="18" charset="0"/>
              </a:rPr>
              <a:t>I n t e g r i t y  -  S e r v i c e  -  E x c e l l e n c e</a:t>
            </a:r>
          </a:p>
        </p:txBody>
      </p:sp>
      <p:sp>
        <p:nvSpPr>
          <p:cNvPr id="1029"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Line 1035"/>
          <p:cNvSpPr>
            <a:spLocks noChangeShapeType="1"/>
          </p:cNvSpPr>
          <p:nvPr/>
        </p:nvSpPr>
        <p:spPr bwMode="auto">
          <a:xfrm>
            <a:off x="381000" y="6451600"/>
            <a:ext cx="8382000" cy="0"/>
          </a:xfrm>
          <a:prstGeom prst="line">
            <a:avLst/>
          </a:prstGeom>
          <a:noFill/>
          <a:ln w="57150">
            <a:solidFill>
              <a:srgbClr val="0C2D83"/>
            </a:solidFill>
            <a:round/>
            <a:headEnd/>
            <a:tailEnd/>
          </a:ln>
        </p:spPr>
        <p:txBody>
          <a:bodyPr wrap="none" anchor="ctr"/>
          <a:lstStyle/>
          <a:p>
            <a:endParaRPr lang="en-US" sz="1800"/>
          </a:p>
        </p:txBody>
      </p:sp>
      <p:sp>
        <p:nvSpPr>
          <p:cNvPr id="1031" name="Line 1036"/>
          <p:cNvSpPr>
            <a:spLocks noChangeShapeType="1"/>
          </p:cNvSpPr>
          <p:nvPr/>
        </p:nvSpPr>
        <p:spPr bwMode="auto">
          <a:xfrm>
            <a:off x="381000" y="1231900"/>
            <a:ext cx="8382000" cy="0"/>
          </a:xfrm>
          <a:prstGeom prst="line">
            <a:avLst/>
          </a:prstGeom>
          <a:noFill/>
          <a:ln w="57150">
            <a:solidFill>
              <a:srgbClr val="0C2D83"/>
            </a:solidFill>
            <a:round/>
            <a:headEnd/>
            <a:tailEnd/>
          </a:ln>
        </p:spPr>
        <p:txBody>
          <a:bodyPr wrap="none" anchor="ctr"/>
          <a:lstStyle/>
          <a:p>
            <a:endParaRPr lang="en-US" sz="1800"/>
          </a:p>
        </p:txBody>
      </p:sp>
      <p:pic>
        <p:nvPicPr>
          <p:cNvPr id="1032" name="Picture 1037" descr="afsymbol"/>
          <p:cNvPicPr>
            <a:picLocks noChangeAspect="1" noChangeArrowheads="1"/>
          </p:cNvPicPr>
          <p:nvPr/>
        </p:nvPicPr>
        <p:blipFill>
          <a:blip r:embed="rId15" cstate="print"/>
          <a:srcRect/>
          <a:stretch>
            <a:fillRect/>
          </a:stretch>
        </p:blipFill>
        <p:spPr bwMode="auto">
          <a:xfrm>
            <a:off x="392114" y="90490"/>
            <a:ext cx="1346200" cy="1062037"/>
          </a:xfrm>
          <a:prstGeom prst="rect">
            <a:avLst/>
          </a:prstGeom>
          <a:noFill/>
          <a:ln w="9525">
            <a:noFill/>
            <a:miter lim="800000"/>
            <a:headEnd/>
            <a:tailEnd/>
          </a:ln>
        </p:spPr>
      </p:pic>
      <p:sp>
        <p:nvSpPr>
          <p:cNvPr id="1033" name="Rectangle 1040"/>
          <p:cNvSpPr>
            <a:spLocks noGrp="1" noChangeArrowheads="1"/>
          </p:cNvSpPr>
          <p:nvPr>
            <p:ph type="body" idx="1"/>
          </p:nvPr>
        </p:nvSpPr>
        <p:spPr bwMode="auto">
          <a:xfrm>
            <a:off x="276226"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pic>
        <p:nvPicPr>
          <p:cNvPr id="10"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3490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6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717250" name="Rectangle 2"/>
          <p:cNvSpPr>
            <a:spLocks noGrp="1" noChangeArrowheads="1"/>
          </p:cNvSpPr>
          <p:nvPr>
            <p:ph type="body" idx="1"/>
          </p:nvPr>
        </p:nvSpPr>
        <p:spPr bwMode="auto">
          <a:xfrm>
            <a:off x="349251" y="1168402"/>
            <a:ext cx="8318500" cy="5014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717251" name="Line 3"/>
          <p:cNvSpPr>
            <a:spLocks noChangeShapeType="1"/>
          </p:cNvSpPr>
          <p:nvPr/>
        </p:nvSpPr>
        <p:spPr bwMode="auto">
          <a:xfrm>
            <a:off x="0" y="1017588"/>
            <a:ext cx="9144000" cy="0"/>
          </a:xfrm>
          <a:prstGeom prst="line">
            <a:avLst/>
          </a:prstGeom>
          <a:noFill/>
          <a:ln w="38100">
            <a:solidFill>
              <a:srgbClr val="CCFFCC"/>
            </a:solidFill>
            <a:round/>
            <a:headEnd/>
            <a:tailEnd/>
          </a:ln>
          <a:effectLst/>
        </p:spPr>
        <p:txBody>
          <a:bodyPr wrap="none" anchor="ctr"/>
          <a:lstStyle/>
          <a:p>
            <a:endParaRPr lang="en-US" sz="1800"/>
          </a:p>
        </p:txBody>
      </p:sp>
      <p:sp>
        <p:nvSpPr>
          <p:cNvPr id="1717252" name="Rectangle 4"/>
          <p:cNvSpPr>
            <a:spLocks noGrp="1" noChangeArrowheads="1"/>
          </p:cNvSpPr>
          <p:nvPr>
            <p:ph type="title"/>
          </p:nvPr>
        </p:nvSpPr>
        <p:spPr bwMode="auto">
          <a:xfrm>
            <a:off x="381000" y="65088"/>
            <a:ext cx="8382000" cy="874712"/>
          </a:xfrm>
          <a:prstGeom prst="rect">
            <a:avLst/>
          </a:prstGeom>
          <a:noFill/>
          <a:ln w="9525">
            <a:noFill/>
            <a:miter lim="800000"/>
            <a:headEnd/>
            <a:tailEnd/>
          </a:ln>
          <a:effectLst/>
        </p:spPr>
        <p:txBody>
          <a:bodyPr vert="horz" wrap="square" lIns="45720" tIns="45720" rIns="45720" bIns="64008" numCol="1" anchor="b" anchorCtr="0" compatLnSpc="1">
            <a:prstTxWarp prst="textNoShape">
              <a:avLst/>
            </a:prstTxWarp>
          </a:bodyPr>
          <a:lstStyle/>
          <a:p>
            <a:pPr lvl="0"/>
            <a:r>
              <a:rPr lang="en-US" smtClean="0"/>
              <a:t>Click to edit Master title style</a:t>
            </a:r>
            <a:endParaRPr lang="en-US" dirty="0" smtClean="0"/>
          </a:p>
        </p:txBody>
      </p:sp>
      <p:sp>
        <p:nvSpPr>
          <p:cNvPr id="1717253" name="Text Box 5"/>
          <p:cNvSpPr txBox="1">
            <a:spLocks noChangeArrowheads="1"/>
          </p:cNvSpPr>
          <p:nvPr/>
        </p:nvSpPr>
        <p:spPr bwMode="auto">
          <a:xfrm>
            <a:off x="7943851" y="6591300"/>
            <a:ext cx="1122363" cy="228600"/>
          </a:xfrm>
          <a:prstGeom prst="rect">
            <a:avLst/>
          </a:prstGeom>
          <a:noFill/>
          <a:ln w="9525">
            <a:noFill/>
            <a:miter lim="800000"/>
            <a:headEnd/>
            <a:tailEnd/>
          </a:ln>
          <a:effectLst/>
        </p:spPr>
        <p:txBody>
          <a:bodyPr>
            <a:spAutoFit/>
          </a:bodyPr>
          <a:lstStyle/>
          <a:p>
            <a:pPr algn="r"/>
            <a:fld id="{BF2CFA4B-BF24-408E-BBD3-8EF28CE013A3}"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3212578868"/>
      </p:ext>
    </p:extLst>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timing>
    <p:tnLst>
      <p:par>
        <p:cTn id="1" dur="indefinite" restart="never" nodeType="tmRoot"/>
      </p:par>
    </p:tnLst>
  </p:timing>
  <p:hf hdr="0" ftr="0" dt="0"/>
  <p:txStyles>
    <p:title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pitchFamily="34" charset="0"/>
        </a:defRPr>
      </a:lvl2pPr>
      <a:lvl3pPr algn="ctr" rtl="0" eaLnBrk="1" fontAlgn="base" hangingPunct="1">
        <a:lnSpc>
          <a:spcPct val="85000"/>
        </a:lnSpc>
        <a:spcBef>
          <a:spcPct val="0"/>
        </a:spcBef>
        <a:spcAft>
          <a:spcPct val="0"/>
        </a:spcAft>
        <a:defRPr sz="3200" b="1">
          <a:solidFill>
            <a:schemeClr val="tx2"/>
          </a:solidFill>
          <a:latin typeface="Arial" pitchFamily="34" charset="0"/>
        </a:defRPr>
      </a:lvl3pPr>
      <a:lvl4pPr algn="ctr" rtl="0" eaLnBrk="1" fontAlgn="base" hangingPunct="1">
        <a:lnSpc>
          <a:spcPct val="85000"/>
        </a:lnSpc>
        <a:spcBef>
          <a:spcPct val="0"/>
        </a:spcBef>
        <a:spcAft>
          <a:spcPct val="0"/>
        </a:spcAft>
        <a:defRPr sz="3200" b="1">
          <a:solidFill>
            <a:schemeClr val="tx2"/>
          </a:solidFill>
          <a:latin typeface="Arial" pitchFamily="34" charset="0"/>
        </a:defRPr>
      </a:lvl4pPr>
      <a:lvl5pPr algn="ctr" rtl="0" eaLnBrk="1" fontAlgn="base" hangingPunct="1">
        <a:lnSpc>
          <a:spcPct val="85000"/>
        </a:lnSpc>
        <a:spcBef>
          <a:spcPct val="0"/>
        </a:spcBef>
        <a:spcAft>
          <a:spcPct val="0"/>
        </a:spcAft>
        <a:defRPr sz="3200" b="1">
          <a:solidFill>
            <a:schemeClr val="tx2"/>
          </a:solidFill>
          <a:latin typeface="Arial" pitchFamily="34" charset="0"/>
        </a:defRPr>
      </a:lvl5pPr>
      <a:lvl6pPr marL="457200" algn="ctr" rtl="0" eaLnBrk="1" fontAlgn="base" hangingPunct="1">
        <a:lnSpc>
          <a:spcPct val="85000"/>
        </a:lnSpc>
        <a:spcBef>
          <a:spcPct val="0"/>
        </a:spcBef>
        <a:spcAft>
          <a:spcPct val="0"/>
        </a:spcAft>
        <a:defRPr sz="3200" b="1">
          <a:solidFill>
            <a:schemeClr val="tx2"/>
          </a:solidFill>
          <a:latin typeface="Arial" pitchFamily="34" charset="0"/>
        </a:defRPr>
      </a:lvl6pPr>
      <a:lvl7pPr marL="914400" algn="ctr" rtl="0" eaLnBrk="1" fontAlgn="base" hangingPunct="1">
        <a:lnSpc>
          <a:spcPct val="85000"/>
        </a:lnSpc>
        <a:spcBef>
          <a:spcPct val="0"/>
        </a:spcBef>
        <a:spcAft>
          <a:spcPct val="0"/>
        </a:spcAft>
        <a:defRPr sz="3200" b="1">
          <a:solidFill>
            <a:schemeClr val="tx2"/>
          </a:solidFill>
          <a:latin typeface="Arial" pitchFamily="34" charset="0"/>
        </a:defRPr>
      </a:lvl7pPr>
      <a:lvl8pPr marL="1371600" algn="ctr" rtl="0" eaLnBrk="1" fontAlgn="base" hangingPunct="1">
        <a:lnSpc>
          <a:spcPct val="85000"/>
        </a:lnSpc>
        <a:spcBef>
          <a:spcPct val="0"/>
        </a:spcBef>
        <a:spcAft>
          <a:spcPct val="0"/>
        </a:spcAft>
        <a:defRPr sz="3200" b="1">
          <a:solidFill>
            <a:schemeClr val="tx2"/>
          </a:solidFill>
          <a:latin typeface="Arial" pitchFamily="34" charset="0"/>
        </a:defRPr>
      </a:lvl8pPr>
      <a:lvl9pPr marL="1828800" algn="ctr" rtl="0" eaLnBrk="1" fontAlgn="base" hangingPunct="1">
        <a:lnSpc>
          <a:spcPct val="85000"/>
        </a:lnSpc>
        <a:spcBef>
          <a:spcPct val="0"/>
        </a:spcBef>
        <a:spcAft>
          <a:spcPct val="0"/>
        </a:spcAft>
        <a:defRPr sz="3200" b="1">
          <a:solidFill>
            <a:schemeClr val="tx2"/>
          </a:solidFill>
          <a:latin typeface="Arial" pitchFamily="34" charset="0"/>
        </a:defRPr>
      </a:lvl9pPr>
    </p:titleStyle>
    <p:bodyStyle>
      <a:lvl1pPr marL="227013" indent="-227013" algn="l" rtl="0" eaLnBrk="1" fontAlgn="base" hangingPunct="1">
        <a:spcBef>
          <a:spcPct val="15000"/>
        </a:spcBef>
        <a:spcAft>
          <a:spcPct val="15000"/>
        </a:spcAft>
        <a:buClr>
          <a:schemeClr val="tx2"/>
        </a:buClr>
        <a:buChar char="•"/>
        <a:defRPr sz="2600">
          <a:solidFill>
            <a:schemeClr val="tx1"/>
          </a:solidFill>
          <a:latin typeface="+mn-lt"/>
          <a:ea typeface="+mn-ea"/>
          <a:cs typeface="+mn-cs"/>
        </a:defRPr>
      </a:lvl1pPr>
      <a:lvl2pPr marL="687388" indent="-346075" algn="l" rtl="0" eaLnBrk="1" fontAlgn="base" hangingPunct="1">
        <a:spcBef>
          <a:spcPct val="15000"/>
        </a:spcBef>
        <a:spcAft>
          <a:spcPct val="15000"/>
        </a:spcAft>
        <a:buClr>
          <a:schemeClr val="tx2"/>
        </a:buClr>
        <a:buFont typeface="Arial" pitchFamily="34" charset="0"/>
        <a:buChar char="–"/>
        <a:defRPr sz="2400">
          <a:solidFill>
            <a:schemeClr val="tx1"/>
          </a:solidFill>
          <a:latin typeface="+mn-lt"/>
        </a:defRPr>
      </a:lvl2pPr>
      <a:lvl3pPr marL="1147763" indent="-346075" algn="l" rtl="0" eaLnBrk="1" fontAlgn="base" hangingPunct="1">
        <a:spcBef>
          <a:spcPct val="15000"/>
        </a:spcBef>
        <a:spcAft>
          <a:spcPct val="15000"/>
        </a:spcAft>
        <a:buClr>
          <a:schemeClr val="tx2"/>
        </a:buClr>
        <a:buFont typeface="Wingdings" pitchFamily="2" charset="2"/>
        <a:buChar char="§"/>
        <a:defRPr sz="2200">
          <a:solidFill>
            <a:schemeClr val="tx1"/>
          </a:solidFill>
          <a:latin typeface="+mn-lt"/>
        </a:defRPr>
      </a:lvl3pPr>
      <a:lvl4pPr marL="1652588" indent="-390525" algn="l" rtl="0" eaLnBrk="1" fontAlgn="base" hangingPunct="1">
        <a:spcBef>
          <a:spcPct val="15000"/>
        </a:spcBef>
        <a:spcAft>
          <a:spcPct val="15000"/>
        </a:spcAft>
        <a:buClr>
          <a:schemeClr val="tx2"/>
        </a:buClr>
        <a:buFont typeface="Arial" pitchFamily="34" charset="0"/>
        <a:buChar char="—"/>
        <a:defRPr sz="2000">
          <a:solidFill>
            <a:schemeClr val="tx1"/>
          </a:solidFill>
          <a:latin typeface="+mn-lt"/>
        </a:defRPr>
      </a:lvl4pPr>
      <a:lvl5pPr marL="19954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5pPr>
      <a:lvl6pPr marL="24526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6pPr>
      <a:lvl7pPr marL="29098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7pPr>
      <a:lvl8pPr marL="33670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8pPr>
      <a:lvl9pPr marL="38242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1721346" name="Rectangle 2"/>
          <p:cNvSpPr>
            <a:spLocks noGrp="1" noChangeArrowheads="1"/>
          </p:cNvSpPr>
          <p:nvPr>
            <p:ph type="body" idx="1"/>
          </p:nvPr>
        </p:nvSpPr>
        <p:spPr bwMode="auto">
          <a:xfrm>
            <a:off x="349251" y="1168402"/>
            <a:ext cx="8318500" cy="5014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21347" name="Line 3"/>
          <p:cNvSpPr>
            <a:spLocks noChangeShapeType="1"/>
          </p:cNvSpPr>
          <p:nvPr/>
        </p:nvSpPr>
        <p:spPr bwMode="auto">
          <a:xfrm>
            <a:off x="0" y="1017588"/>
            <a:ext cx="9144000" cy="0"/>
          </a:xfrm>
          <a:prstGeom prst="line">
            <a:avLst/>
          </a:prstGeom>
          <a:noFill/>
          <a:ln w="38100">
            <a:solidFill>
              <a:srgbClr val="CCFFCC"/>
            </a:solidFill>
            <a:round/>
            <a:headEnd/>
            <a:tailEnd/>
          </a:ln>
          <a:effectLst/>
        </p:spPr>
        <p:txBody>
          <a:bodyPr wrap="none" anchor="ctr"/>
          <a:lstStyle/>
          <a:p>
            <a:endParaRPr lang="en-US" sz="1800"/>
          </a:p>
        </p:txBody>
      </p:sp>
      <p:sp>
        <p:nvSpPr>
          <p:cNvPr id="1721348" name="Rectangle 4"/>
          <p:cNvSpPr>
            <a:spLocks noGrp="1" noChangeArrowheads="1"/>
          </p:cNvSpPr>
          <p:nvPr>
            <p:ph type="title"/>
          </p:nvPr>
        </p:nvSpPr>
        <p:spPr bwMode="auto">
          <a:xfrm>
            <a:off x="381000" y="65088"/>
            <a:ext cx="8382000" cy="874712"/>
          </a:xfrm>
          <a:prstGeom prst="rect">
            <a:avLst/>
          </a:prstGeom>
          <a:noFill/>
          <a:ln w="9525">
            <a:noFill/>
            <a:miter lim="800000"/>
            <a:headEnd/>
            <a:tailEnd/>
          </a:ln>
          <a:effectLst/>
        </p:spPr>
        <p:txBody>
          <a:bodyPr vert="horz" wrap="square" lIns="45720" tIns="45720" rIns="45720" bIns="64008" numCol="1" anchor="b" anchorCtr="0" compatLnSpc="1">
            <a:prstTxWarp prst="textNoShape">
              <a:avLst/>
            </a:prstTxWarp>
          </a:bodyPr>
          <a:lstStyle/>
          <a:p>
            <a:pPr lvl="0"/>
            <a:r>
              <a:rPr lang="en-US" smtClean="0"/>
              <a:t>Click to edit Master title style</a:t>
            </a:r>
          </a:p>
        </p:txBody>
      </p:sp>
      <p:sp>
        <p:nvSpPr>
          <p:cNvPr id="1721349" name="Text Box 5"/>
          <p:cNvSpPr txBox="1">
            <a:spLocks noChangeArrowheads="1"/>
          </p:cNvSpPr>
          <p:nvPr/>
        </p:nvSpPr>
        <p:spPr bwMode="auto">
          <a:xfrm>
            <a:off x="7945438" y="6597650"/>
            <a:ext cx="1122362" cy="228600"/>
          </a:xfrm>
          <a:prstGeom prst="rect">
            <a:avLst/>
          </a:prstGeom>
          <a:noFill/>
          <a:ln w="9525">
            <a:noFill/>
            <a:miter lim="800000"/>
            <a:headEnd/>
            <a:tailEnd/>
          </a:ln>
          <a:effectLst/>
        </p:spPr>
        <p:txBody>
          <a:bodyPr>
            <a:spAutoFit/>
          </a:bodyPr>
          <a:lstStyle/>
          <a:p>
            <a:pPr algn="r"/>
            <a:fld id="{348EF67E-51BD-4C34-9C40-E77323D31D71}"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4093319105"/>
      </p:ext>
    </p:extLst>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timing>
    <p:tnLst>
      <p:par>
        <p:cTn id="1" dur="indefinite" restart="never" nodeType="tmRoot"/>
      </p:par>
    </p:tnLst>
  </p:timing>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Arial" pitchFamily="34" charset="0"/>
        </a:defRPr>
      </a:lvl2pPr>
      <a:lvl3pPr algn="ctr" rtl="0" eaLnBrk="1" fontAlgn="base" hangingPunct="1">
        <a:spcBef>
          <a:spcPct val="0"/>
        </a:spcBef>
        <a:spcAft>
          <a:spcPct val="0"/>
        </a:spcAft>
        <a:defRPr sz="3200" b="1">
          <a:solidFill>
            <a:schemeClr val="tx2"/>
          </a:solidFill>
          <a:latin typeface="Arial" pitchFamily="34" charset="0"/>
        </a:defRPr>
      </a:lvl3pPr>
      <a:lvl4pPr algn="ctr" rtl="0" eaLnBrk="1" fontAlgn="base" hangingPunct="1">
        <a:spcBef>
          <a:spcPct val="0"/>
        </a:spcBef>
        <a:spcAft>
          <a:spcPct val="0"/>
        </a:spcAft>
        <a:defRPr sz="3200" b="1">
          <a:solidFill>
            <a:schemeClr val="tx2"/>
          </a:solidFill>
          <a:latin typeface="Arial" pitchFamily="34" charset="0"/>
        </a:defRPr>
      </a:lvl4pPr>
      <a:lvl5pPr algn="ctr" rtl="0" eaLnBrk="1" fontAlgn="base" hangingPunct="1">
        <a:spcBef>
          <a:spcPct val="0"/>
        </a:spcBef>
        <a:spcAft>
          <a:spcPct val="0"/>
        </a:spcAft>
        <a:defRPr sz="3200" b="1">
          <a:solidFill>
            <a:schemeClr val="tx2"/>
          </a:solidFill>
          <a:latin typeface="Arial" pitchFamily="34" charset="0"/>
        </a:defRPr>
      </a:lvl5pPr>
      <a:lvl6pPr marL="457200" algn="ctr" rtl="0" eaLnBrk="1" fontAlgn="base" hangingPunct="1">
        <a:spcBef>
          <a:spcPct val="0"/>
        </a:spcBef>
        <a:spcAft>
          <a:spcPct val="0"/>
        </a:spcAft>
        <a:defRPr sz="3200" b="1">
          <a:solidFill>
            <a:schemeClr val="tx2"/>
          </a:solidFill>
          <a:latin typeface="Arial" pitchFamily="34" charset="0"/>
        </a:defRPr>
      </a:lvl6pPr>
      <a:lvl7pPr marL="914400" algn="ctr" rtl="0" eaLnBrk="1" fontAlgn="base" hangingPunct="1">
        <a:spcBef>
          <a:spcPct val="0"/>
        </a:spcBef>
        <a:spcAft>
          <a:spcPct val="0"/>
        </a:spcAft>
        <a:defRPr sz="3200" b="1">
          <a:solidFill>
            <a:schemeClr val="tx2"/>
          </a:solidFill>
          <a:latin typeface="Arial" pitchFamily="34" charset="0"/>
        </a:defRPr>
      </a:lvl7pPr>
      <a:lvl8pPr marL="1371600" algn="ctr" rtl="0" eaLnBrk="1" fontAlgn="base" hangingPunct="1">
        <a:spcBef>
          <a:spcPct val="0"/>
        </a:spcBef>
        <a:spcAft>
          <a:spcPct val="0"/>
        </a:spcAft>
        <a:defRPr sz="3200" b="1">
          <a:solidFill>
            <a:schemeClr val="tx2"/>
          </a:solidFill>
          <a:latin typeface="Arial" pitchFamily="34" charset="0"/>
        </a:defRPr>
      </a:lvl8pPr>
      <a:lvl9pPr marL="1828800" algn="ctr" rtl="0" eaLnBrk="1" fontAlgn="base" hangingPunct="1">
        <a:spcBef>
          <a:spcPct val="0"/>
        </a:spcBef>
        <a:spcAft>
          <a:spcPct val="0"/>
        </a:spcAft>
        <a:defRPr sz="3200" b="1">
          <a:solidFill>
            <a:schemeClr val="tx2"/>
          </a:solidFill>
          <a:latin typeface="Arial" pitchFamily="34" charset="0"/>
        </a:defRPr>
      </a:lvl9pPr>
    </p:titleStyle>
    <p:bodyStyle>
      <a:lvl1pPr algn="l" rtl="0" eaLnBrk="1" fontAlgn="base" hangingPunct="1">
        <a:spcBef>
          <a:spcPct val="15000"/>
        </a:spcBef>
        <a:spcAft>
          <a:spcPct val="15000"/>
        </a:spcAft>
        <a:buClr>
          <a:schemeClr val="tx2"/>
        </a:buClr>
        <a:defRPr sz="2600">
          <a:solidFill>
            <a:schemeClr val="tx1"/>
          </a:solidFill>
          <a:latin typeface="+mn-lt"/>
          <a:ea typeface="+mn-ea"/>
          <a:cs typeface="+mn-cs"/>
        </a:defRPr>
      </a:lvl1pPr>
      <a:lvl2pPr marL="347663" indent="-346075" algn="l" rtl="0" eaLnBrk="1" fontAlgn="base" hangingPunct="1">
        <a:spcBef>
          <a:spcPct val="15000"/>
        </a:spcBef>
        <a:spcAft>
          <a:spcPct val="15000"/>
        </a:spcAft>
        <a:buClr>
          <a:schemeClr val="tx2"/>
        </a:buClr>
        <a:buChar char="•"/>
        <a:defRPr sz="2400">
          <a:solidFill>
            <a:schemeClr val="tx1"/>
          </a:solidFill>
          <a:latin typeface="+mn-lt"/>
        </a:defRPr>
      </a:lvl2pPr>
      <a:lvl3pPr marL="808038" indent="-346075" algn="l" rtl="0" eaLnBrk="1" fontAlgn="base" hangingPunct="1">
        <a:spcBef>
          <a:spcPct val="15000"/>
        </a:spcBef>
        <a:spcAft>
          <a:spcPct val="15000"/>
        </a:spcAft>
        <a:buClr>
          <a:schemeClr val="tx2"/>
        </a:buClr>
        <a:buFont typeface="Arial" pitchFamily="34" charset="0"/>
        <a:buChar char="–"/>
        <a:defRPr sz="2200">
          <a:solidFill>
            <a:schemeClr val="tx1"/>
          </a:solidFill>
          <a:latin typeface="+mn-lt"/>
        </a:defRPr>
      </a:lvl3pPr>
      <a:lvl4pPr marL="1312863" indent="-390525" algn="l" rtl="0" eaLnBrk="1" fontAlgn="base" hangingPunct="1">
        <a:spcBef>
          <a:spcPct val="15000"/>
        </a:spcBef>
        <a:spcAft>
          <a:spcPct val="15000"/>
        </a:spcAft>
        <a:buClr>
          <a:schemeClr val="tx2"/>
        </a:buClr>
        <a:buFont typeface="Wingdings" pitchFamily="2" charset="2"/>
        <a:buChar char="§"/>
        <a:defRPr sz="2000">
          <a:solidFill>
            <a:schemeClr val="tx1"/>
          </a:solidFill>
          <a:latin typeface="+mn-lt"/>
        </a:defRPr>
      </a:lvl4pPr>
      <a:lvl5pPr marL="1655763"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5pPr>
      <a:lvl6pPr marL="2112963"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6pPr>
      <a:lvl7pPr marL="2570163"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7pPr>
      <a:lvl8pPr marL="3027363"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8pPr>
      <a:lvl9pPr marL="3484563"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2359298" name="Rectangle 2"/>
          <p:cNvSpPr>
            <a:spLocks noGrp="1" noChangeArrowheads="1"/>
          </p:cNvSpPr>
          <p:nvPr>
            <p:ph type="body" idx="1"/>
          </p:nvPr>
        </p:nvSpPr>
        <p:spPr bwMode="auto">
          <a:xfrm>
            <a:off x="349251" y="1168402"/>
            <a:ext cx="8318500" cy="5014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9299" name="Line 3"/>
          <p:cNvSpPr>
            <a:spLocks noChangeShapeType="1"/>
          </p:cNvSpPr>
          <p:nvPr/>
        </p:nvSpPr>
        <p:spPr bwMode="auto">
          <a:xfrm>
            <a:off x="0" y="1017588"/>
            <a:ext cx="9144000" cy="0"/>
          </a:xfrm>
          <a:prstGeom prst="line">
            <a:avLst/>
          </a:prstGeom>
          <a:noFill/>
          <a:ln w="38100">
            <a:solidFill>
              <a:srgbClr val="CCFFCC"/>
            </a:solidFill>
            <a:round/>
            <a:headEnd/>
            <a:tailEnd/>
          </a:ln>
          <a:effectLst/>
        </p:spPr>
        <p:txBody>
          <a:bodyPr wrap="none" anchor="ctr"/>
          <a:lstStyle/>
          <a:p>
            <a:endParaRPr lang="en-US" sz="1800"/>
          </a:p>
        </p:txBody>
      </p:sp>
      <p:sp>
        <p:nvSpPr>
          <p:cNvPr id="2359300" name="Rectangle 4"/>
          <p:cNvSpPr>
            <a:spLocks noGrp="1" noChangeArrowheads="1"/>
          </p:cNvSpPr>
          <p:nvPr>
            <p:ph type="title"/>
          </p:nvPr>
        </p:nvSpPr>
        <p:spPr bwMode="auto">
          <a:xfrm>
            <a:off x="381000" y="65088"/>
            <a:ext cx="8382000" cy="874712"/>
          </a:xfrm>
          <a:prstGeom prst="rect">
            <a:avLst/>
          </a:prstGeom>
          <a:noFill/>
          <a:ln w="9525">
            <a:noFill/>
            <a:miter lim="800000"/>
            <a:headEnd/>
            <a:tailEnd/>
          </a:ln>
          <a:effectLst/>
        </p:spPr>
        <p:txBody>
          <a:bodyPr vert="horz" wrap="square" lIns="45720" tIns="45720" rIns="45720" bIns="64008" numCol="1" anchor="b" anchorCtr="0" compatLnSpc="1">
            <a:prstTxWarp prst="textNoShape">
              <a:avLst/>
            </a:prstTxWarp>
          </a:bodyPr>
          <a:lstStyle/>
          <a:p>
            <a:pPr lvl="0"/>
            <a:r>
              <a:rPr lang="en-US" smtClean="0"/>
              <a:t>Click to edit Master title style</a:t>
            </a:r>
          </a:p>
        </p:txBody>
      </p:sp>
      <p:sp>
        <p:nvSpPr>
          <p:cNvPr id="2359301" name="Text Box 5"/>
          <p:cNvSpPr txBox="1">
            <a:spLocks noChangeArrowheads="1"/>
          </p:cNvSpPr>
          <p:nvPr/>
        </p:nvSpPr>
        <p:spPr bwMode="auto">
          <a:xfrm>
            <a:off x="7943851" y="6591300"/>
            <a:ext cx="1122363" cy="228600"/>
          </a:xfrm>
          <a:prstGeom prst="rect">
            <a:avLst/>
          </a:prstGeom>
          <a:noFill/>
          <a:ln w="9525">
            <a:noFill/>
            <a:miter lim="800000"/>
            <a:headEnd/>
            <a:tailEnd/>
          </a:ln>
          <a:effectLst/>
        </p:spPr>
        <p:txBody>
          <a:bodyPr>
            <a:spAutoFit/>
          </a:bodyPr>
          <a:lstStyle/>
          <a:p>
            <a:pPr algn="r"/>
            <a:fld id="{FB8CB0E3-1E1B-4FA0-8F8E-B7A8CDFAF861}"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3578580260"/>
      </p:ext>
    </p:extLst>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timing>
    <p:tnLst>
      <p:par>
        <p:cTn id="1" dur="indefinite" restart="never" nodeType="tmRoot"/>
      </p:par>
    </p:tnLst>
  </p:timing>
  <p:hf hdr="0" ftr="0" dt="0"/>
  <p:txStyles>
    <p:titleStyle>
      <a:lvl1pPr algn="ctr" rtl="0" eaLnBrk="1" fontAlgn="base" hangingPunct="1">
        <a:lnSpc>
          <a:spcPct val="85000"/>
        </a:lnSpc>
        <a:spcBef>
          <a:spcPct val="0"/>
        </a:spcBef>
        <a:spcAft>
          <a:spcPct val="0"/>
        </a:spcAft>
        <a:defRPr sz="3200" b="1">
          <a:solidFill>
            <a:schemeClr val="tx2"/>
          </a:solidFill>
          <a:latin typeface="+mj-lt"/>
          <a:ea typeface="+mj-ea"/>
          <a:cs typeface="+mj-cs"/>
        </a:defRPr>
      </a:lvl1pPr>
      <a:lvl2pPr algn="ctr" rtl="0" eaLnBrk="1" fontAlgn="base" hangingPunct="1">
        <a:lnSpc>
          <a:spcPct val="85000"/>
        </a:lnSpc>
        <a:spcBef>
          <a:spcPct val="0"/>
        </a:spcBef>
        <a:spcAft>
          <a:spcPct val="0"/>
        </a:spcAft>
        <a:defRPr sz="3200" b="1">
          <a:solidFill>
            <a:schemeClr val="tx2"/>
          </a:solidFill>
          <a:latin typeface="Arial" pitchFamily="34" charset="0"/>
        </a:defRPr>
      </a:lvl2pPr>
      <a:lvl3pPr algn="ctr" rtl="0" eaLnBrk="1" fontAlgn="base" hangingPunct="1">
        <a:lnSpc>
          <a:spcPct val="85000"/>
        </a:lnSpc>
        <a:spcBef>
          <a:spcPct val="0"/>
        </a:spcBef>
        <a:spcAft>
          <a:spcPct val="0"/>
        </a:spcAft>
        <a:defRPr sz="3200" b="1">
          <a:solidFill>
            <a:schemeClr val="tx2"/>
          </a:solidFill>
          <a:latin typeface="Arial" pitchFamily="34" charset="0"/>
        </a:defRPr>
      </a:lvl3pPr>
      <a:lvl4pPr algn="ctr" rtl="0" eaLnBrk="1" fontAlgn="base" hangingPunct="1">
        <a:lnSpc>
          <a:spcPct val="85000"/>
        </a:lnSpc>
        <a:spcBef>
          <a:spcPct val="0"/>
        </a:spcBef>
        <a:spcAft>
          <a:spcPct val="0"/>
        </a:spcAft>
        <a:defRPr sz="3200" b="1">
          <a:solidFill>
            <a:schemeClr val="tx2"/>
          </a:solidFill>
          <a:latin typeface="Arial" pitchFamily="34" charset="0"/>
        </a:defRPr>
      </a:lvl4pPr>
      <a:lvl5pPr algn="ctr" rtl="0" eaLnBrk="1" fontAlgn="base" hangingPunct="1">
        <a:lnSpc>
          <a:spcPct val="85000"/>
        </a:lnSpc>
        <a:spcBef>
          <a:spcPct val="0"/>
        </a:spcBef>
        <a:spcAft>
          <a:spcPct val="0"/>
        </a:spcAft>
        <a:defRPr sz="3200" b="1">
          <a:solidFill>
            <a:schemeClr val="tx2"/>
          </a:solidFill>
          <a:latin typeface="Arial" pitchFamily="34" charset="0"/>
        </a:defRPr>
      </a:lvl5pPr>
      <a:lvl6pPr marL="457200" algn="ctr" rtl="0" eaLnBrk="1" fontAlgn="base" hangingPunct="1">
        <a:lnSpc>
          <a:spcPct val="85000"/>
        </a:lnSpc>
        <a:spcBef>
          <a:spcPct val="0"/>
        </a:spcBef>
        <a:spcAft>
          <a:spcPct val="0"/>
        </a:spcAft>
        <a:defRPr sz="3200" b="1">
          <a:solidFill>
            <a:schemeClr val="tx2"/>
          </a:solidFill>
          <a:latin typeface="Arial" pitchFamily="34" charset="0"/>
        </a:defRPr>
      </a:lvl6pPr>
      <a:lvl7pPr marL="914400" algn="ctr" rtl="0" eaLnBrk="1" fontAlgn="base" hangingPunct="1">
        <a:lnSpc>
          <a:spcPct val="85000"/>
        </a:lnSpc>
        <a:spcBef>
          <a:spcPct val="0"/>
        </a:spcBef>
        <a:spcAft>
          <a:spcPct val="0"/>
        </a:spcAft>
        <a:defRPr sz="3200" b="1">
          <a:solidFill>
            <a:schemeClr val="tx2"/>
          </a:solidFill>
          <a:latin typeface="Arial" pitchFamily="34" charset="0"/>
        </a:defRPr>
      </a:lvl7pPr>
      <a:lvl8pPr marL="1371600" algn="ctr" rtl="0" eaLnBrk="1" fontAlgn="base" hangingPunct="1">
        <a:lnSpc>
          <a:spcPct val="85000"/>
        </a:lnSpc>
        <a:spcBef>
          <a:spcPct val="0"/>
        </a:spcBef>
        <a:spcAft>
          <a:spcPct val="0"/>
        </a:spcAft>
        <a:defRPr sz="3200" b="1">
          <a:solidFill>
            <a:schemeClr val="tx2"/>
          </a:solidFill>
          <a:latin typeface="Arial" pitchFamily="34" charset="0"/>
        </a:defRPr>
      </a:lvl8pPr>
      <a:lvl9pPr marL="1828800" algn="ctr" rtl="0" eaLnBrk="1" fontAlgn="base" hangingPunct="1">
        <a:lnSpc>
          <a:spcPct val="85000"/>
        </a:lnSpc>
        <a:spcBef>
          <a:spcPct val="0"/>
        </a:spcBef>
        <a:spcAft>
          <a:spcPct val="0"/>
        </a:spcAft>
        <a:defRPr sz="3200" b="1">
          <a:solidFill>
            <a:schemeClr val="tx2"/>
          </a:solidFill>
          <a:latin typeface="Arial" pitchFamily="34" charset="0"/>
        </a:defRPr>
      </a:lvl9pPr>
    </p:titleStyle>
    <p:bodyStyle>
      <a:lvl1pPr marL="227013" indent="-227013" algn="l" rtl="0" eaLnBrk="1" fontAlgn="base" hangingPunct="1">
        <a:spcBef>
          <a:spcPct val="15000"/>
        </a:spcBef>
        <a:spcAft>
          <a:spcPct val="15000"/>
        </a:spcAft>
        <a:buClr>
          <a:schemeClr val="tx2"/>
        </a:buClr>
        <a:buChar char="•"/>
        <a:defRPr sz="2600">
          <a:solidFill>
            <a:schemeClr val="tx1"/>
          </a:solidFill>
          <a:latin typeface="+mn-lt"/>
          <a:ea typeface="+mn-ea"/>
          <a:cs typeface="+mn-cs"/>
        </a:defRPr>
      </a:lvl1pPr>
      <a:lvl2pPr marL="687388" indent="-346075" algn="l" rtl="0" eaLnBrk="1" fontAlgn="base" hangingPunct="1">
        <a:spcBef>
          <a:spcPct val="15000"/>
        </a:spcBef>
        <a:spcAft>
          <a:spcPct val="15000"/>
        </a:spcAft>
        <a:buClr>
          <a:schemeClr val="tx2"/>
        </a:buClr>
        <a:buFont typeface="Arial" pitchFamily="34" charset="0"/>
        <a:buChar char="–"/>
        <a:defRPr sz="2400">
          <a:solidFill>
            <a:schemeClr val="tx1"/>
          </a:solidFill>
          <a:latin typeface="+mn-lt"/>
        </a:defRPr>
      </a:lvl2pPr>
      <a:lvl3pPr marL="1147763" indent="-346075" algn="l" rtl="0" eaLnBrk="1" fontAlgn="base" hangingPunct="1">
        <a:spcBef>
          <a:spcPct val="15000"/>
        </a:spcBef>
        <a:spcAft>
          <a:spcPct val="15000"/>
        </a:spcAft>
        <a:buClr>
          <a:schemeClr val="tx2"/>
        </a:buClr>
        <a:buFont typeface="Wingdings" pitchFamily="2" charset="2"/>
        <a:buChar char="§"/>
        <a:defRPr sz="2200">
          <a:solidFill>
            <a:schemeClr val="tx1"/>
          </a:solidFill>
          <a:latin typeface="+mn-lt"/>
        </a:defRPr>
      </a:lvl3pPr>
      <a:lvl4pPr marL="1652588" indent="-390525" algn="l" rtl="0" eaLnBrk="1" fontAlgn="base" hangingPunct="1">
        <a:spcBef>
          <a:spcPct val="15000"/>
        </a:spcBef>
        <a:spcAft>
          <a:spcPct val="15000"/>
        </a:spcAft>
        <a:buClr>
          <a:schemeClr val="tx2"/>
        </a:buClr>
        <a:buFont typeface="Arial" pitchFamily="34" charset="0"/>
        <a:buChar char="—"/>
        <a:defRPr sz="2000">
          <a:solidFill>
            <a:schemeClr val="tx1"/>
          </a:solidFill>
          <a:latin typeface="+mn-lt"/>
        </a:defRPr>
      </a:lvl4pPr>
      <a:lvl5pPr marL="19954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5pPr>
      <a:lvl6pPr marL="24526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6pPr>
      <a:lvl7pPr marL="29098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7pPr>
      <a:lvl8pPr marL="33670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8pPr>
      <a:lvl9pPr marL="3824288" indent="-228600" algn="l" rtl="0" eaLnBrk="1" fontAlgn="base" hangingPunct="1">
        <a:spcBef>
          <a:spcPct val="15000"/>
        </a:spcBef>
        <a:spcAft>
          <a:spcPct val="15000"/>
        </a:spcAft>
        <a:buClr>
          <a:schemeClr val="tx2"/>
        </a:buClr>
        <a:buFont typeface="Arial" pitchFamily="34" charset="0"/>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defRPr>
            </a:lvl1pPr>
          </a:lstStyle>
          <a:p>
            <a:fld id="{B4F83D9E-F110-4ABD-AFC2-CAC5DEF44105}" type="datetime1">
              <a:rPr lang="en-US" smtClean="0"/>
              <a:t>11/21/2017</a:t>
            </a:fld>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defRPr>
            </a:lvl1pPr>
          </a:lstStyle>
          <a:p>
            <a:fld id="{648C17FC-E9F4-4CA5-ADCC-544762C85307}" type="slidenum">
              <a:rPr lang="en-US" smtClean="0"/>
              <a:pPr/>
              <a:t>‹#›</a:t>
            </a:fld>
            <a:endParaRPr lang="en-US"/>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spcBef>
                <a:spcPct val="50000"/>
              </a:spcBef>
            </a:pPr>
            <a:r>
              <a:rPr lang="en-US" sz="1600" b="1" i="1">
                <a:latin typeface="Century Schoolbook" pitchFamily="18" charset="0"/>
              </a:rPr>
              <a:t>I n t e g r i t y  -  S e r v i c e  -  E x c e l l e n c e</a:t>
            </a:r>
          </a:p>
        </p:txBody>
      </p:sp>
      <p:sp>
        <p:nvSpPr>
          <p:cNvPr id="49158"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endParaRPr lang="en-US" sz="1800"/>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endParaRPr lang="en-US" sz="1800"/>
          </a:p>
        </p:txBody>
      </p:sp>
      <p:pic>
        <p:nvPicPr>
          <p:cNvPr id="49165" name="Picture 1037" descr="afsymbol"/>
          <p:cNvPicPr>
            <a:picLocks noChangeAspect="1" noChangeArrowheads="1"/>
          </p:cNvPicPr>
          <p:nvPr/>
        </p:nvPicPr>
        <p:blipFill>
          <a:blip r:embed="rId15" cstate="print"/>
          <a:srcRect/>
          <a:stretch>
            <a:fillRect/>
          </a:stretch>
        </p:blipFill>
        <p:spPr bwMode="auto">
          <a:xfrm>
            <a:off x="392114" y="90490"/>
            <a:ext cx="1346200" cy="1062037"/>
          </a:xfrm>
          <a:prstGeom prst="rect">
            <a:avLst/>
          </a:prstGeom>
          <a:noFill/>
        </p:spPr>
      </p:pic>
      <p:sp>
        <p:nvSpPr>
          <p:cNvPr id="49168" name="Rectangle 1040"/>
          <p:cNvSpPr>
            <a:spLocks noGrp="1" noChangeArrowheads="1"/>
          </p:cNvSpPr>
          <p:nvPr>
            <p:ph type="body" idx="1"/>
          </p:nvPr>
        </p:nvSpPr>
        <p:spPr bwMode="auto">
          <a:xfrm>
            <a:off x="276226" y="1504950"/>
            <a:ext cx="8397875" cy="474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extLst>
      <p:ext uri="{BB962C8B-B14F-4D97-AF65-F5344CB8AC3E}">
        <p14:creationId xmlns:p14="http://schemas.microsoft.com/office/powerpoint/2010/main" val="333549384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defRPr>
            </a:lvl1pPr>
          </a:lstStyle>
          <a:p>
            <a:fld id="{6D3A643F-625C-4B8F-AB36-E2AFB4BE01AB}" type="datetime1">
              <a:rPr lang="en-US" smtClean="0"/>
              <a:t>11/21/2017</a:t>
            </a:fld>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defRPr>
            </a:lvl1pPr>
          </a:lstStyle>
          <a:p>
            <a:fld id="{0AD988B4-8912-4634-BAF0-997C217F1D9C}" type="slidenum">
              <a:rPr lang="en-US" smtClean="0"/>
              <a:pPr/>
              <a:t>‹#›</a:t>
            </a:fld>
            <a:endParaRPr lang="en-US"/>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spcBef>
                <a:spcPct val="50000"/>
              </a:spcBef>
              <a:defRPr/>
            </a:pPr>
            <a:r>
              <a:rPr lang="en-US" sz="1600" b="1" i="1">
                <a:solidFill>
                  <a:prstClr val="black"/>
                </a:solidFill>
                <a:latin typeface="Century Schoolbook" pitchFamily="18" charset="0"/>
              </a:rPr>
              <a:t>I n t e g r i t y  -  S e r v i c e  -  E x c e l l e n c e</a:t>
            </a:r>
          </a:p>
        </p:txBody>
      </p:sp>
      <p:sp>
        <p:nvSpPr>
          <p:cNvPr id="3077"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sz="1800">
              <a:solidFill>
                <a:prstClr val="black"/>
              </a:solidFill>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sz="1800">
              <a:solidFill>
                <a:prstClr val="black"/>
              </a:solidFill>
            </a:endParaRPr>
          </a:p>
        </p:txBody>
      </p:sp>
      <p:pic>
        <p:nvPicPr>
          <p:cNvPr id="3080" name="Picture 1037" descr="afsymbol"/>
          <p:cNvPicPr>
            <a:picLocks noChangeAspect="1" noChangeArrowheads="1"/>
          </p:cNvPicPr>
          <p:nvPr/>
        </p:nvPicPr>
        <p:blipFill>
          <a:blip r:embed="rId14" cstate="print"/>
          <a:srcRect/>
          <a:stretch>
            <a:fillRect/>
          </a:stretch>
        </p:blipFill>
        <p:spPr bwMode="auto">
          <a:xfrm>
            <a:off x="392114" y="90490"/>
            <a:ext cx="1346200" cy="1062037"/>
          </a:xfrm>
          <a:prstGeom prst="rect">
            <a:avLst/>
          </a:prstGeom>
          <a:noFill/>
          <a:ln w="9525">
            <a:noFill/>
            <a:miter lim="800000"/>
            <a:headEnd/>
            <a:tailEnd/>
          </a:ln>
        </p:spPr>
      </p:pic>
      <p:sp>
        <p:nvSpPr>
          <p:cNvPr id="3081" name="Rectangle 1040"/>
          <p:cNvSpPr>
            <a:spLocks noGrp="1" noChangeArrowheads="1"/>
          </p:cNvSpPr>
          <p:nvPr>
            <p:ph type="body" idx="1"/>
          </p:nvPr>
        </p:nvSpPr>
        <p:spPr bwMode="auto">
          <a:xfrm>
            <a:off x="276226"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extLst>
      <p:ext uri="{BB962C8B-B14F-4D97-AF65-F5344CB8AC3E}">
        <p14:creationId xmlns:p14="http://schemas.microsoft.com/office/powerpoint/2010/main" val="55395327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pitchFamily="34" charset="0"/>
              </a:defRPr>
            </a:lvl1pPr>
          </a:lstStyle>
          <a:p>
            <a:pPr eaLnBrk="0" fontAlgn="base" hangingPunct="0">
              <a:spcBef>
                <a:spcPct val="0"/>
              </a:spcBef>
              <a:spcAft>
                <a:spcPct val="0"/>
              </a:spcAft>
            </a:pPr>
            <a:fld id="{919AA8D1-B10C-40CD-958E-5547D1AEA134}" type="datetime1">
              <a:rPr lang="en-US" smtClean="0">
                <a:ea typeface="Arial Unicode MS" pitchFamily="34" charset="-128"/>
                <a:cs typeface="Arial Unicode MS" pitchFamily="34" charset="-128"/>
              </a:rPr>
              <a:t>11/21/2017</a:t>
            </a:fld>
            <a:endParaRPr lang="en-US">
              <a:ea typeface="Arial Unicode MS" pitchFamily="34" charset="-128"/>
              <a:cs typeface="Arial Unicode MS" pitchFamily="34" charset="-128"/>
            </a:endParaRP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969696"/>
                </a:solidFill>
                <a:latin typeface="Arial" pitchFamily="34" charset="0"/>
              </a:defRPr>
            </a:lvl1pPr>
          </a:lstStyle>
          <a:p>
            <a:pPr eaLnBrk="0" fontAlgn="base" hangingPunct="0">
              <a:spcBef>
                <a:spcPct val="0"/>
              </a:spcBef>
              <a:spcAft>
                <a:spcPct val="0"/>
              </a:spcAft>
            </a:pPr>
            <a:fld id="{9609A8FB-E0F6-4F8F-8060-6AE6940E1AE1}" type="slidenum">
              <a:rPr lang="en-US" smtClean="0">
                <a:ea typeface="Arial Unicode MS" pitchFamily="34" charset="-128"/>
                <a:cs typeface="Arial Unicode MS" pitchFamily="34" charset="-128"/>
              </a:rPr>
              <a:pPr eaLnBrk="0" fontAlgn="base" hangingPunct="0">
                <a:spcBef>
                  <a:spcPct val="0"/>
                </a:spcBef>
                <a:spcAft>
                  <a:spcPct val="0"/>
                </a:spcAft>
              </a:pPr>
              <a:t>‹#›</a:t>
            </a:fld>
            <a:endParaRPr lang="en-US">
              <a:ea typeface="Arial Unicode MS" pitchFamily="34" charset="-128"/>
              <a:cs typeface="Arial Unicode MS" pitchFamily="34" charset="-128"/>
            </a:endParaRPr>
          </a:p>
        </p:txBody>
      </p:sp>
      <p:sp>
        <p:nvSpPr>
          <p:cNvPr id="1028" name="Text Box 1029"/>
          <p:cNvSpPr txBox="1">
            <a:spLocks noChangeArrowheads="1"/>
          </p:cNvSpPr>
          <p:nvPr/>
        </p:nvSpPr>
        <p:spPr bwMode="auto">
          <a:xfrm>
            <a:off x="1295400" y="6491288"/>
            <a:ext cx="6553200" cy="336550"/>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1600" b="1" i="1">
                <a:solidFill>
                  <a:prstClr val="black"/>
                </a:solidFill>
                <a:latin typeface="Century Schoolbook" pitchFamily="18" charset="0"/>
                <a:ea typeface="Arial Unicode MS" pitchFamily="34" charset="-128"/>
                <a:cs typeface="Arial Unicode MS" pitchFamily="34" charset="-128"/>
              </a:rPr>
              <a:t>I n t e g r i t y  -  S e r v i c e  -  E x c e l l e n c e</a:t>
            </a:r>
          </a:p>
        </p:txBody>
      </p:sp>
      <p:sp>
        <p:nvSpPr>
          <p:cNvPr id="1029"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Line 1035"/>
          <p:cNvSpPr>
            <a:spLocks noChangeShapeType="1"/>
          </p:cNvSpPr>
          <p:nvPr/>
        </p:nvSpPr>
        <p:spPr bwMode="auto">
          <a:xfrm>
            <a:off x="381000" y="6451600"/>
            <a:ext cx="8382000" cy="0"/>
          </a:xfrm>
          <a:prstGeom prst="line">
            <a:avLst/>
          </a:prstGeom>
          <a:noFill/>
          <a:ln w="57150">
            <a:solidFill>
              <a:srgbClr val="0C2D83"/>
            </a:solidFill>
            <a:round/>
            <a:headEnd/>
            <a:tailEnd/>
          </a:ln>
        </p:spPr>
        <p:txBody>
          <a:bodyPr wrap="none" anchor="ctr"/>
          <a:lstStyle/>
          <a:p>
            <a:pPr algn="ctr" eaLnBrk="0" fontAlgn="base" hangingPunct="0">
              <a:spcBef>
                <a:spcPct val="0"/>
              </a:spcBef>
              <a:spcAft>
                <a:spcPct val="0"/>
              </a:spcAft>
            </a:pPr>
            <a:endParaRPr lang="en-US" sz="2000">
              <a:solidFill>
                <a:prstClr val="black"/>
              </a:solidFill>
              <a:ea typeface="Arial Unicode MS" pitchFamily="34" charset="-128"/>
              <a:cs typeface="Arial Unicode MS" pitchFamily="34" charset="-128"/>
            </a:endParaRPr>
          </a:p>
        </p:txBody>
      </p:sp>
      <p:sp>
        <p:nvSpPr>
          <p:cNvPr id="1031" name="Line 1036"/>
          <p:cNvSpPr>
            <a:spLocks noChangeShapeType="1"/>
          </p:cNvSpPr>
          <p:nvPr/>
        </p:nvSpPr>
        <p:spPr bwMode="auto">
          <a:xfrm>
            <a:off x="381000" y="1231900"/>
            <a:ext cx="8382000" cy="0"/>
          </a:xfrm>
          <a:prstGeom prst="line">
            <a:avLst/>
          </a:prstGeom>
          <a:noFill/>
          <a:ln w="57150">
            <a:solidFill>
              <a:srgbClr val="0C2D83"/>
            </a:solidFill>
            <a:round/>
            <a:headEnd/>
            <a:tailEnd/>
          </a:ln>
        </p:spPr>
        <p:txBody>
          <a:bodyPr wrap="none" anchor="ctr"/>
          <a:lstStyle/>
          <a:p>
            <a:pPr algn="ctr" eaLnBrk="0" fontAlgn="base" hangingPunct="0">
              <a:spcBef>
                <a:spcPct val="0"/>
              </a:spcBef>
              <a:spcAft>
                <a:spcPct val="0"/>
              </a:spcAft>
            </a:pPr>
            <a:endParaRPr lang="en-US" sz="2000">
              <a:solidFill>
                <a:prstClr val="black"/>
              </a:solidFill>
              <a:ea typeface="Arial Unicode MS" pitchFamily="34" charset="-128"/>
              <a:cs typeface="Arial Unicode MS" pitchFamily="34" charset="-128"/>
            </a:endParaRPr>
          </a:p>
        </p:txBody>
      </p:sp>
      <p:pic>
        <p:nvPicPr>
          <p:cNvPr id="1032" name="Picture 1037" descr="afsymbol"/>
          <p:cNvPicPr>
            <a:picLocks noChangeAspect="1" noChangeArrowheads="1"/>
          </p:cNvPicPr>
          <p:nvPr/>
        </p:nvPicPr>
        <p:blipFill>
          <a:blip r:embed="rId15" cstate="print"/>
          <a:srcRect/>
          <a:stretch>
            <a:fillRect/>
          </a:stretch>
        </p:blipFill>
        <p:spPr bwMode="auto">
          <a:xfrm>
            <a:off x="392114" y="90490"/>
            <a:ext cx="1346200" cy="1062037"/>
          </a:xfrm>
          <a:prstGeom prst="rect">
            <a:avLst/>
          </a:prstGeom>
          <a:noFill/>
          <a:ln w="9525">
            <a:noFill/>
            <a:miter lim="800000"/>
            <a:headEnd/>
            <a:tailEnd/>
          </a:ln>
        </p:spPr>
      </p:pic>
      <p:sp>
        <p:nvSpPr>
          <p:cNvPr id="1033" name="Rectangle 1040"/>
          <p:cNvSpPr>
            <a:spLocks noGrp="1" noChangeArrowheads="1"/>
          </p:cNvSpPr>
          <p:nvPr>
            <p:ph type="body" idx="1"/>
          </p:nvPr>
        </p:nvSpPr>
        <p:spPr bwMode="auto">
          <a:xfrm>
            <a:off x="276226" y="1504950"/>
            <a:ext cx="8397875" cy="4743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pic>
        <p:nvPicPr>
          <p:cNvPr id="10" name="Picture 3"/>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5336"/>
          <a:stretch/>
        </p:blipFill>
        <p:spPr bwMode="auto">
          <a:xfrm>
            <a:off x="1" y="2357"/>
            <a:ext cx="252412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6550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itchFamily="2" charset="2"/>
        <a:buChar char="n"/>
        <a:defRPr sz="26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2.emf"/><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Microsoft_Excel_97-2003_Worksheet1.xls"/></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irforcemedicine.af.mil/MTF/Randolph/News-Events/Article/1051495/wing-pioneers-innovative-diabetes-education-program/"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c.gov/diabetes/pdfs/data/statistics/national-diabetes-statistics-report.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airforcemedicine.af.mil/MTF/Randolph/News-Events/Article/1051495/wing-pioneers-innovative-diabetes-education-program/" TargetMode="External"/><Relationship Id="rId5" Type="http://schemas.openxmlformats.org/officeDocument/2006/relationships/hyperlink" Target="http://hhsc.state.tx.us/reports/2012/direct-indirect-costs-diabetes-texas.pdf" TargetMode="External"/><Relationship Id="rId4" Type="http://schemas.openxmlformats.org/officeDocument/2006/relationships/hyperlink" Target="http://www.diabetes.org/" TargetMode="External"/></Relationships>
</file>

<file path=ppt/slides/_rels/slide4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Utilizing the MIST to Provide Diabetes Patient Education</a:t>
            </a:r>
            <a:endParaRPr lang="en-US" dirty="0"/>
          </a:p>
        </p:txBody>
      </p:sp>
      <p:sp>
        <p:nvSpPr>
          <p:cNvPr id="3" name="Subtitle 2"/>
          <p:cNvSpPr>
            <a:spLocks noGrp="1"/>
          </p:cNvSpPr>
          <p:nvPr>
            <p:ph type="subTitle" idx="1"/>
          </p:nvPr>
        </p:nvSpPr>
        <p:spPr/>
        <p:txBody>
          <a:bodyPr/>
          <a:lstStyle/>
          <a:p>
            <a:r>
              <a:rPr lang="en-US" dirty="0" smtClean="0"/>
              <a:t>Nina </a:t>
            </a:r>
            <a:r>
              <a:rPr lang="en-US" dirty="0" smtClean="0"/>
              <a:t>Watson </a:t>
            </a:r>
            <a:r>
              <a:rPr lang="en-US" dirty="0" smtClean="0"/>
              <a:t>MSN, RN, CDE</a:t>
            </a:r>
          </a:p>
          <a:p>
            <a:r>
              <a:rPr lang="en-US" dirty="0" smtClean="0"/>
              <a:t>Diabetes Center of Excellence</a:t>
            </a:r>
          </a:p>
          <a:p>
            <a:r>
              <a:rPr lang="en-US" dirty="0" smtClean="0"/>
              <a:t>Wilford Hall Ambulatory Surgical Center,        </a:t>
            </a:r>
            <a:r>
              <a:rPr lang="en-US" dirty="0" smtClean="0"/>
              <a:t>Joint Base </a:t>
            </a:r>
            <a:r>
              <a:rPr lang="en-US" dirty="0" smtClean="0"/>
              <a:t>San Antonio, TX</a:t>
            </a:r>
            <a:endParaRPr lang="en-US" dirty="0"/>
          </a:p>
        </p:txBody>
      </p:sp>
      <p:sp>
        <p:nvSpPr>
          <p:cNvPr id="4" name="Slide Number Placeholder 3"/>
          <p:cNvSpPr>
            <a:spLocks noGrp="1"/>
          </p:cNvSpPr>
          <p:nvPr>
            <p:ph type="sldNum" sz="quarter" idx="12"/>
          </p:nvPr>
        </p:nvSpPr>
        <p:spPr/>
        <p:txBody>
          <a:bodyPr/>
          <a:lstStyle/>
          <a:p>
            <a:fld id="{35C61B7B-F178-4D11-B47C-4E2A720D5757}" type="slidenum">
              <a:rPr lang="en-US" smtClean="0"/>
              <a:t>1</a:t>
            </a:fld>
            <a:endParaRPr lang="en-US"/>
          </a:p>
        </p:txBody>
      </p:sp>
    </p:spTree>
    <p:extLst>
      <p:ext uri="{BB962C8B-B14F-4D97-AF65-F5344CB8AC3E}">
        <p14:creationId xmlns:p14="http://schemas.microsoft.com/office/powerpoint/2010/main" val="11953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5" y="1504950"/>
            <a:ext cx="8473880" cy="4743450"/>
          </a:xfrm>
        </p:spPr>
        <p:txBody>
          <a:bodyPr/>
          <a:lstStyle/>
          <a:p>
            <a:r>
              <a:rPr lang="en-US" dirty="0" smtClean="0"/>
              <a:t>Prevention</a:t>
            </a:r>
            <a:r>
              <a:rPr lang="en-US" dirty="0"/>
              <a:t>!!</a:t>
            </a:r>
          </a:p>
          <a:p>
            <a:pPr lvl="1"/>
            <a:r>
              <a:rPr lang="en-US" dirty="0"/>
              <a:t>Healthy weight</a:t>
            </a:r>
          </a:p>
          <a:p>
            <a:pPr lvl="1"/>
            <a:r>
              <a:rPr lang="en-US" dirty="0"/>
              <a:t>Active </a:t>
            </a:r>
            <a:r>
              <a:rPr lang="en-US" dirty="0" smtClean="0"/>
              <a:t>Lifestyle</a:t>
            </a:r>
          </a:p>
          <a:p>
            <a:pPr marL="406400" lvl="1" indent="0">
              <a:buNone/>
            </a:pPr>
            <a:endParaRPr lang="en-US" dirty="0" smtClean="0"/>
          </a:p>
          <a:p>
            <a:r>
              <a:rPr lang="en-US" dirty="0" smtClean="0"/>
              <a:t>Treatment</a:t>
            </a:r>
            <a:r>
              <a:rPr lang="en-US" dirty="0"/>
              <a:t>/ Management</a:t>
            </a:r>
          </a:p>
          <a:p>
            <a:pPr lvl="1"/>
            <a:r>
              <a:rPr lang="en-US" dirty="0"/>
              <a:t>Diabetes self-management education and support (DSMES)</a:t>
            </a:r>
          </a:p>
          <a:p>
            <a:pPr lvl="1"/>
            <a:r>
              <a:rPr lang="en-US" dirty="0"/>
              <a:t>Lifestyle</a:t>
            </a:r>
          </a:p>
          <a:p>
            <a:pPr lvl="1"/>
            <a:r>
              <a:rPr lang="en-US" dirty="0"/>
              <a:t>Medication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222" y="1504950"/>
            <a:ext cx="1865118" cy="20246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7284" y="4462081"/>
            <a:ext cx="3009900" cy="1941871"/>
          </a:xfrm>
          <a:prstGeom prst="rect">
            <a:avLst/>
          </a:prstGeom>
        </p:spPr>
      </p:pic>
      <p:sp>
        <p:nvSpPr>
          <p:cNvPr id="2" name="Slide Number Placeholder 1"/>
          <p:cNvSpPr>
            <a:spLocks noGrp="1"/>
          </p:cNvSpPr>
          <p:nvPr>
            <p:ph type="sldNum" sz="quarter" idx="11"/>
          </p:nvPr>
        </p:nvSpPr>
        <p:spPr/>
        <p:txBody>
          <a:bodyPr/>
          <a:lstStyle/>
          <a:p>
            <a:fld id="{35C61B7B-F178-4D11-B47C-4E2A720D5757}" type="slidenum">
              <a:rPr lang="en-US" smtClean="0"/>
              <a:t>10</a:t>
            </a:fld>
            <a:endParaRPr lang="en-US"/>
          </a:p>
        </p:txBody>
      </p:sp>
    </p:spTree>
    <p:extLst>
      <p:ext uri="{BB962C8B-B14F-4D97-AF65-F5344CB8AC3E}">
        <p14:creationId xmlns:p14="http://schemas.microsoft.com/office/powerpoint/2010/main" val="364653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p:cNvSpPr>
            <a:spLocks noGrp="1"/>
          </p:cNvSpPr>
          <p:nvPr>
            <p:ph idx="1"/>
          </p:nvPr>
        </p:nvSpPr>
        <p:spPr/>
        <p:txBody>
          <a:bodyPr/>
          <a:lstStyle/>
          <a:p>
            <a:r>
              <a:rPr lang="en-US" altLang="en-US" dirty="0" smtClean="0">
                <a:solidFill>
                  <a:srgbClr val="000000"/>
                </a:solidFill>
                <a:ea typeface="ヒラギノ角ゴ Pro W3" pitchFamily="2" charset="-128"/>
              </a:rPr>
              <a:t>Prevalence</a:t>
            </a:r>
          </a:p>
          <a:p>
            <a:pPr lvl="1"/>
            <a:r>
              <a:rPr lang="en-US" altLang="en-US" dirty="0" smtClean="0">
                <a:solidFill>
                  <a:srgbClr val="000000"/>
                </a:solidFill>
                <a:ea typeface="ヒラギノ角ゴ Pro W3" pitchFamily="2" charset="-128"/>
              </a:rPr>
              <a:t>&gt;30 million with diabetes in the US (9.4%)</a:t>
            </a:r>
          </a:p>
          <a:p>
            <a:pPr lvl="1"/>
            <a:r>
              <a:rPr lang="en-US" altLang="en-US" dirty="0" smtClean="0">
                <a:solidFill>
                  <a:srgbClr val="000000"/>
                </a:solidFill>
                <a:ea typeface="ヒラギノ角ゴ Pro W3" pitchFamily="2" charset="-128"/>
              </a:rPr>
              <a:t>24% unaware they have it</a:t>
            </a:r>
          </a:p>
          <a:p>
            <a:pPr lvl="1"/>
            <a:r>
              <a:rPr lang="en-US" altLang="en-US" dirty="0" smtClean="0">
                <a:solidFill>
                  <a:srgbClr val="000000"/>
                </a:solidFill>
                <a:ea typeface="ヒラギノ角ゴ Pro W3" pitchFamily="2" charset="-128"/>
              </a:rPr>
              <a:t>Medical costs 2x as high</a:t>
            </a:r>
          </a:p>
          <a:p>
            <a:pPr lvl="1"/>
            <a:r>
              <a:rPr lang="en-US" altLang="en-US" dirty="0" smtClean="0">
                <a:solidFill>
                  <a:srgbClr val="000000"/>
                </a:solidFill>
                <a:ea typeface="ヒラギノ角ゴ Pro W3" pitchFamily="2" charset="-128"/>
              </a:rPr>
              <a:t>Risk of death 50% higher</a:t>
            </a:r>
            <a:endParaRPr lang="en-US" altLang="en-US" dirty="0">
              <a:solidFill>
                <a:srgbClr val="000000"/>
              </a:solidFill>
              <a:ea typeface="ヒラギノ角ゴ Pro W3" pitchFamily="2"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580" y="2683345"/>
            <a:ext cx="3420886" cy="3257278"/>
          </a:xfrm>
          <a:prstGeom prst="rect">
            <a:avLst/>
          </a:prstGeom>
        </p:spPr>
      </p:pic>
      <p:sp>
        <p:nvSpPr>
          <p:cNvPr id="3" name="TextBox 2"/>
          <p:cNvSpPr txBox="1"/>
          <p:nvPr/>
        </p:nvSpPr>
        <p:spPr>
          <a:xfrm>
            <a:off x="365478" y="6094511"/>
            <a:ext cx="8308623" cy="307777"/>
          </a:xfrm>
          <a:prstGeom prst="rect">
            <a:avLst/>
          </a:prstGeom>
          <a:noFill/>
        </p:spPr>
        <p:txBody>
          <a:bodyPr wrap="square" rtlCol="0">
            <a:spAutoFit/>
          </a:bodyPr>
          <a:lstStyle/>
          <a:p>
            <a:r>
              <a:rPr lang="en-US" sz="1400" dirty="0"/>
              <a:t>https://www.cdc.gov/diabetes/pdfs/data/statistics/national-diabetes-statistics-report.pdf</a:t>
            </a:r>
          </a:p>
        </p:txBody>
      </p:sp>
      <p:sp>
        <p:nvSpPr>
          <p:cNvPr id="4" name="Slide Number Placeholder 3"/>
          <p:cNvSpPr>
            <a:spLocks noGrp="1"/>
          </p:cNvSpPr>
          <p:nvPr>
            <p:ph type="sldNum" sz="quarter" idx="11"/>
          </p:nvPr>
        </p:nvSpPr>
        <p:spPr/>
        <p:txBody>
          <a:bodyPr/>
          <a:lstStyle/>
          <a:p>
            <a:fld id="{35C61B7B-F178-4D11-B47C-4E2A720D5757}" type="slidenum">
              <a:rPr lang="en-US" smtClean="0"/>
              <a:t>11</a:t>
            </a:fld>
            <a:endParaRPr lang="en-US"/>
          </a:p>
        </p:txBody>
      </p:sp>
    </p:spTree>
    <p:extLst>
      <p:ext uri="{BB962C8B-B14F-4D97-AF65-F5344CB8AC3E}">
        <p14:creationId xmlns:p14="http://schemas.microsoft.com/office/powerpoint/2010/main" val="189050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p:cNvSpPr>
            <a:spLocks noGrp="1"/>
          </p:cNvSpPr>
          <p:nvPr>
            <p:ph idx="1"/>
          </p:nvPr>
        </p:nvSpPr>
        <p:spPr/>
        <p:txBody>
          <a:bodyPr/>
          <a:lstStyle/>
          <a:p>
            <a:r>
              <a:rPr lang="en-US" altLang="en-US" dirty="0" smtClean="0">
                <a:solidFill>
                  <a:schemeClr val="tx1">
                    <a:lumMod val="65000"/>
                    <a:lumOff val="35000"/>
                  </a:schemeClr>
                </a:solidFill>
                <a:ea typeface="ヒラギノ角ゴ Pro W3" pitchFamily="2" charset="-128"/>
              </a:rPr>
              <a:t>Prevalence</a:t>
            </a:r>
          </a:p>
          <a:p>
            <a:pPr lvl="1"/>
            <a:r>
              <a:rPr lang="en-US" altLang="en-US" dirty="0" smtClean="0">
                <a:solidFill>
                  <a:schemeClr val="tx1">
                    <a:lumMod val="65000"/>
                    <a:lumOff val="35000"/>
                  </a:schemeClr>
                </a:solidFill>
                <a:ea typeface="ヒラギノ角ゴ Pro W3" pitchFamily="2" charset="-128"/>
              </a:rPr>
              <a:t>&gt;30 million with diabetes in the US</a:t>
            </a:r>
          </a:p>
          <a:p>
            <a:pPr lvl="1"/>
            <a:r>
              <a:rPr lang="en-US" altLang="en-US" dirty="0" smtClean="0">
                <a:solidFill>
                  <a:schemeClr val="tx1">
                    <a:lumMod val="65000"/>
                    <a:lumOff val="35000"/>
                  </a:schemeClr>
                </a:solidFill>
                <a:ea typeface="ヒラギノ角ゴ Pro W3" pitchFamily="2" charset="-128"/>
              </a:rPr>
              <a:t>25% unaware they have it</a:t>
            </a:r>
          </a:p>
          <a:p>
            <a:pPr lvl="1"/>
            <a:r>
              <a:rPr lang="en-US" altLang="en-US" dirty="0" smtClean="0">
                <a:solidFill>
                  <a:schemeClr val="tx1">
                    <a:lumMod val="65000"/>
                    <a:lumOff val="35000"/>
                  </a:schemeClr>
                </a:solidFill>
                <a:ea typeface="ヒラギノ角ゴ Pro W3" pitchFamily="2" charset="-128"/>
              </a:rPr>
              <a:t>Medical costs 2x as high</a:t>
            </a:r>
          </a:p>
          <a:p>
            <a:pPr lvl="1"/>
            <a:r>
              <a:rPr lang="en-US" altLang="en-US" dirty="0" smtClean="0">
                <a:solidFill>
                  <a:schemeClr val="tx1">
                    <a:lumMod val="65000"/>
                    <a:lumOff val="35000"/>
                  </a:schemeClr>
                </a:solidFill>
                <a:ea typeface="ヒラギノ角ゴ Pro W3" pitchFamily="2" charset="-128"/>
              </a:rPr>
              <a:t>Risk of death 50% higher</a:t>
            </a:r>
          </a:p>
          <a:p>
            <a:pPr lvl="1"/>
            <a:endParaRPr lang="en-US" altLang="en-US" dirty="0">
              <a:solidFill>
                <a:schemeClr val="tx1">
                  <a:lumMod val="65000"/>
                  <a:lumOff val="35000"/>
                </a:schemeClr>
              </a:solidFill>
              <a:ea typeface="ヒラギノ角ゴ Pro W3" pitchFamily="2" charset="-128"/>
            </a:endParaRPr>
          </a:p>
          <a:p>
            <a:r>
              <a:rPr lang="en-US" altLang="en-US" dirty="0" smtClean="0">
                <a:solidFill>
                  <a:srgbClr val="000000"/>
                </a:solidFill>
                <a:ea typeface="ヒラギノ角ゴ Pro W3" pitchFamily="2" charset="-128"/>
              </a:rPr>
              <a:t>&gt;156,000 </a:t>
            </a:r>
            <a:r>
              <a:rPr lang="en-US" altLang="en-US" dirty="0">
                <a:solidFill>
                  <a:srgbClr val="000000"/>
                </a:solidFill>
                <a:ea typeface="ヒラギノ角ゴ Pro W3" pitchFamily="2" charset="-128"/>
              </a:rPr>
              <a:t>people with diabetes in the </a:t>
            </a:r>
            <a:r>
              <a:rPr lang="en-US" altLang="en-US" dirty="0" smtClean="0">
                <a:solidFill>
                  <a:srgbClr val="000000"/>
                </a:solidFill>
                <a:ea typeface="ヒラギノ角ゴ Pro W3" pitchFamily="2" charset="-128"/>
              </a:rPr>
              <a:t>DoD (6.7%)</a:t>
            </a:r>
            <a:endParaRPr lang="en-US" altLang="en-US" dirty="0">
              <a:solidFill>
                <a:srgbClr val="000000"/>
              </a:solidFill>
              <a:ea typeface="ヒラギノ角ゴ Pro W3" pitchFamily="2" charset="-128"/>
            </a:endParaRPr>
          </a:p>
          <a:p>
            <a:pPr lvl="1"/>
            <a:r>
              <a:rPr lang="en-US" altLang="en-US" dirty="0" smtClean="0">
                <a:solidFill>
                  <a:srgbClr val="000000"/>
                </a:solidFill>
                <a:ea typeface="ヒラギノ角ゴ Pro W3" pitchFamily="2" charset="-128"/>
              </a:rPr>
              <a:t>Air Force &gt; 58,000 (7.8%)</a:t>
            </a:r>
          </a:p>
          <a:p>
            <a:pPr lvl="1"/>
            <a:r>
              <a:rPr lang="en-US" altLang="en-US" dirty="0" smtClean="0">
                <a:solidFill>
                  <a:srgbClr val="000000"/>
                </a:solidFill>
                <a:ea typeface="ヒラギノ角ゴ Pro W3" pitchFamily="2" charset="-128"/>
              </a:rPr>
              <a:t>Army &gt; 60,000 (6.9%)</a:t>
            </a:r>
          </a:p>
          <a:p>
            <a:pPr lvl="1"/>
            <a:r>
              <a:rPr lang="en-US" altLang="en-US" dirty="0" smtClean="0">
                <a:solidFill>
                  <a:srgbClr val="000000"/>
                </a:solidFill>
                <a:ea typeface="ヒラギノ角ゴ Pro W3" pitchFamily="2" charset="-128"/>
              </a:rPr>
              <a:t>Navy &gt;37,000 (6.7%)</a:t>
            </a:r>
          </a:p>
          <a:p>
            <a:pPr eaLnBrk="1" hangingPunct="1"/>
            <a:endParaRPr lang="en-US" altLang="en-US" dirty="0" smtClean="0">
              <a:solidFill>
                <a:srgbClr val="000000"/>
              </a:solidFill>
              <a:ea typeface="ヒラギノ角ゴ Pro W3" pitchFamily="2" charset="-128"/>
            </a:endParaRPr>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755" y="1810279"/>
            <a:ext cx="2414346" cy="2298876"/>
          </a:xfrm>
          <a:prstGeom prst="rect">
            <a:avLst/>
          </a:prstGeom>
        </p:spPr>
      </p:pic>
      <p:sp>
        <p:nvSpPr>
          <p:cNvPr id="3" name="Slide Number Placeholder 2"/>
          <p:cNvSpPr>
            <a:spLocks noGrp="1"/>
          </p:cNvSpPr>
          <p:nvPr>
            <p:ph type="sldNum" sz="quarter" idx="11"/>
          </p:nvPr>
        </p:nvSpPr>
        <p:spPr/>
        <p:txBody>
          <a:bodyPr/>
          <a:lstStyle/>
          <a:p>
            <a:fld id="{35C61B7B-F178-4D11-B47C-4E2A720D5757}" type="slidenum">
              <a:rPr lang="en-US" smtClean="0"/>
              <a:t>12</a:t>
            </a:fld>
            <a:endParaRPr lang="en-US"/>
          </a:p>
        </p:txBody>
      </p:sp>
    </p:spTree>
    <p:extLst>
      <p:ext uri="{BB962C8B-B14F-4D97-AF65-F5344CB8AC3E}">
        <p14:creationId xmlns:p14="http://schemas.microsoft.com/office/powerpoint/2010/main" val="2740639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p:cNvSpPr>
            <a:spLocks noGrp="1"/>
          </p:cNvSpPr>
          <p:nvPr>
            <p:ph idx="1"/>
          </p:nvPr>
        </p:nvSpPr>
        <p:spPr>
          <a:xfrm>
            <a:off x="381000" y="1504950"/>
            <a:ext cx="8293101" cy="4743450"/>
          </a:xfrm>
        </p:spPr>
        <p:txBody>
          <a:bodyPr/>
          <a:lstStyle/>
          <a:p>
            <a:r>
              <a:rPr lang="en-US" altLang="en-US" dirty="0" smtClean="0">
                <a:solidFill>
                  <a:srgbClr val="000000"/>
                </a:solidFill>
                <a:ea typeface="ヒラギノ角ゴ Pro W3" pitchFamily="2" charset="-128"/>
              </a:rPr>
              <a:t>Bulk </a:t>
            </a:r>
            <a:r>
              <a:rPr lang="en-US" altLang="en-US" dirty="0">
                <a:solidFill>
                  <a:srgbClr val="000000"/>
                </a:solidFill>
                <a:ea typeface="ヒラギノ角ゴ Pro W3" pitchFamily="2" charset="-128"/>
              </a:rPr>
              <a:t>of diabetes care </a:t>
            </a:r>
            <a:r>
              <a:rPr lang="en-US" altLang="en-US" dirty="0" smtClean="0">
                <a:solidFill>
                  <a:srgbClr val="000000"/>
                </a:solidFill>
                <a:ea typeface="ヒラギノ角ゴ Pro W3" pitchFamily="2" charset="-128"/>
              </a:rPr>
              <a:t>in the US Air Force provided by </a:t>
            </a:r>
            <a:r>
              <a:rPr lang="en-US" altLang="en-US" dirty="0">
                <a:solidFill>
                  <a:srgbClr val="000000"/>
                </a:solidFill>
                <a:ea typeface="ヒラギノ角ゴ Pro W3" pitchFamily="2" charset="-128"/>
              </a:rPr>
              <a:t>Primary </a:t>
            </a:r>
            <a:r>
              <a:rPr lang="en-US" altLang="en-US" dirty="0" smtClean="0">
                <a:solidFill>
                  <a:srgbClr val="000000"/>
                </a:solidFill>
                <a:ea typeface="ヒラギノ角ゴ Pro W3" pitchFamily="2" charset="-128"/>
              </a:rPr>
              <a:t>Care</a:t>
            </a:r>
          </a:p>
          <a:p>
            <a:pPr lvl="1"/>
            <a:r>
              <a:rPr lang="en-US" altLang="en-US" dirty="0">
                <a:solidFill>
                  <a:srgbClr val="000000"/>
                </a:solidFill>
                <a:ea typeface="ヒラギノ角ゴ Pro W3" pitchFamily="2" charset="-128"/>
              </a:rPr>
              <a:t>9 endocrinologists</a:t>
            </a:r>
          </a:p>
          <a:p>
            <a:pPr lvl="1"/>
            <a:r>
              <a:rPr lang="en-US" altLang="en-US" dirty="0">
                <a:solidFill>
                  <a:srgbClr val="000000"/>
                </a:solidFill>
                <a:ea typeface="ヒラギノ角ゴ Pro W3" pitchFamily="2" charset="-128"/>
              </a:rPr>
              <a:t>~10 CDEs in dedicated </a:t>
            </a:r>
            <a:r>
              <a:rPr lang="en-US" altLang="en-US" dirty="0" smtClean="0">
                <a:solidFill>
                  <a:srgbClr val="000000"/>
                </a:solidFill>
                <a:ea typeface="ヒラギノ角ゴ Pro W3" pitchFamily="2" charset="-128"/>
              </a:rPr>
              <a:t>positions</a:t>
            </a:r>
            <a:endParaRPr lang="en-US" altLang="en-US" dirty="0">
              <a:solidFill>
                <a:srgbClr val="000000"/>
              </a:solidFill>
              <a:ea typeface="ヒラギノ角ゴ Pro W3" pitchFamily="2" charset="-128"/>
            </a:endParaRPr>
          </a:p>
          <a:p>
            <a:pPr lvl="1"/>
            <a:r>
              <a:rPr lang="en-US" altLang="en-US" dirty="0">
                <a:solidFill>
                  <a:srgbClr val="000000"/>
                </a:solidFill>
                <a:ea typeface="ヒラギノ角ゴ Pro W3" pitchFamily="2" charset="-128"/>
              </a:rPr>
              <a:t>Varying levels of </a:t>
            </a:r>
            <a:r>
              <a:rPr lang="en-US" altLang="en-US" dirty="0" smtClean="0">
                <a:solidFill>
                  <a:srgbClr val="000000"/>
                </a:solidFill>
                <a:ea typeface="ヒラギノ角ゴ Pro W3" pitchFamily="2" charset="-128"/>
              </a:rPr>
              <a:t>expertise/interest</a:t>
            </a:r>
          </a:p>
          <a:p>
            <a:pPr lvl="2"/>
            <a:r>
              <a:rPr lang="en-US" altLang="en-US" dirty="0" smtClean="0">
                <a:solidFill>
                  <a:srgbClr val="000000"/>
                </a:solidFill>
                <a:ea typeface="ヒラギノ角ゴ Pro W3" pitchFamily="2" charset="-128"/>
              </a:rPr>
              <a:t>Diabetes Champions</a:t>
            </a:r>
          </a:p>
          <a:p>
            <a:pPr lvl="2"/>
            <a:r>
              <a:rPr lang="en-US" altLang="en-US" dirty="0" smtClean="0">
                <a:solidFill>
                  <a:srgbClr val="000000"/>
                </a:solidFill>
                <a:ea typeface="ヒラギノ角ゴ Pro W3" pitchFamily="2" charset="-128"/>
              </a:rPr>
              <a:t>Disease Managers</a:t>
            </a:r>
            <a:endParaRPr lang="en-US" altLang="en-US" dirty="0">
              <a:solidFill>
                <a:srgbClr val="000000"/>
              </a:solidFill>
              <a:ea typeface="ヒラギノ角ゴ Pro W3" pitchFamily="2" charset="-128"/>
            </a:endParaRPr>
          </a:p>
          <a:p>
            <a:pPr lvl="1"/>
            <a:r>
              <a:rPr lang="en-US" altLang="en-US" dirty="0">
                <a:solidFill>
                  <a:srgbClr val="000000"/>
                </a:solidFill>
                <a:ea typeface="ヒラギノ角ゴ Pro W3" pitchFamily="2" charset="-128"/>
              </a:rPr>
              <a:t>Inconsistent levels of </a:t>
            </a:r>
            <a:r>
              <a:rPr lang="en-US" altLang="en-US" dirty="0" smtClean="0">
                <a:solidFill>
                  <a:srgbClr val="000000"/>
                </a:solidFill>
                <a:ea typeface="ヒラギノ角ゴ Pro W3" pitchFamily="2" charset="-128"/>
              </a:rPr>
              <a:t>                                  care/education</a:t>
            </a:r>
            <a:endParaRPr lang="en-US" altLang="en-US" dirty="0">
              <a:solidFill>
                <a:srgbClr val="000000"/>
              </a:solidFill>
              <a:ea typeface="ヒラギノ角ゴ Pro W3" pitchFamily="2" charset="-128"/>
            </a:endParaRPr>
          </a:p>
          <a:p>
            <a:endParaRPr lang="en-US" dirty="0"/>
          </a:p>
          <a:p>
            <a:pPr marL="406400" lvl="1" indent="0">
              <a:buNone/>
            </a:pPr>
            <a:endParaRPr lang="en-US" altLang="en-US" dirty="0" smtClean="0">
              <a:solidFill>
                <a:srgbClr val="000000"/>
              </a:solidFill>
              <a:ea typeface="ヒラギノ角ゴ Pro W3" pitchFamily="2" charset="-128"/>
            </a:endParaRPr>
          </a:p>
          <a:p>
            <a:pPr lvl="1"/>
            <a:endParaRPr lang="en-US" altLang="en-US" dirty="0" smtClean="0">
              <a:solidFill>
                <a:srgbClr val="000000"/>
              </a:solidFill>
              <a:ea typeface="ヒラギノ角ゴ Pro W3" pitchFamily="2" charset="-12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1951" y="3876675"/>
            <a:ext cx="2680583" cy="2529728"/>
          </a:xfrm>
          <a:prstGeom prst="rect">
            <a:avLst/>
          </a:prstGeom>
        </p:spPr>
      </p:pic>
      <p:sp>
        <p:nvSpPr>
          <p:cNvPr id="2" name="Slide Number Placeholder 1"/>
          <p:cNvSpPr>
            <a:spLocks noGrp="1"/>
          </p:cNvSpPr>
          <p:nvPr>
            <p:ph type="sldNum" sz="quarter" idx="11"/>
          </p:nvPr>
        </p:nvSpPr>
        <p:spPr/>
        <p:txBody>
          <a:bodyPr/>
          <a:lstStyle/>
          <a:p>
            <a:fld id="{35C61B7B-F178-4D11-B47C-4E2A720D5757}" type="slidenum">
              <a:rPr lang="en-US" smtClean="0"/>
              <a:t>13</a:t>
            </a:fld>
            <a:endParaRPr lang="en-US"/>
          </a:p>
        </p:txBody>
      </p:sp>
    </p:spTree>
    <p:extLst>
      <p:ext uri="{BB962C8B-B14F-4D97-AF65-F5344CB8AC3E}">
        <p14:creationId xmlns:p14="http://schemas.microsoft.com/office/powerpoint/2010/main" val="719715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Self-Management Education and Support (DSMES)</a:t>
            </a:r>
            <a:endParaRPr lang="en-US" dirty="0"/>
          </a:p>
        </p:txBody>
      </p:sp>
      <p:sp>
        <p:nvSpPr>
          <p:cNvPr id="3" name="Content Placeholder 2"/>
          <p:cNvSpPr>
            <a:spLocks noGrp="1"/>
          </p:cNvSpPr>
          <p:nvPr>
            <p:ph idx="1"/>
          </p:nvPr>
        </p:nvSpPr>
        <p:spPr>
          <a:xfrm>
            <a:off x="404749" y="1219200"/>
            <a:ext cx="8397875" cy="4943856"/>
          </a:xfrm>
        </p:spPr>
        <p:txBody>
          <a:bodyPr/>
          <a:lstStyle/>
          <a:p>
            <a:r>
              <a:rPr lang="en-US" dirty="0" smtClean="0"/>
              <a:t>Critical element of care for all people with diabetes and those at risk for developing diabetes</a:t>
            </a:r>
          </a:p>
          <a:p>
            <a:r>
              <a:rPr lang="en-US" dirty="0" smtClean="0"/>
              <a:t>Facilitates knowledge, skills and ability necessary for diabetes self-care</a:t>
            </a:r>
          </a:p>
          <a:p>
            <a:r>
              <a:rPr lang="en-US" dirty="0" smtClean="0"/>
              <a:t>Assist implementing and sustaining behaviors needed to self-manage </a:t>
            </a:r>
          </a:p>
          <a:p>
            <a:pPr>
              <a:buFont typeface="Webdings" panose="05030102010509060703" pitchFamily="18" charset="2"/>
              <a:buChar char=""/>
            </a:pPr>
            <a:r>
              <a:rPr lang="en-US" dirty="0" smtClean="0"/>
              <a:t>Individualized / </a:t>
            </a:r>
            <a:r>
              <a:rPr lang="en-US" dirty="0" smtClean="0"/>
              <a:t>patient-centered</a:t>
            </a:r>
            <a:endParaRPr lang="en-US" dirty="0" smtClean="0"/>
          </a:p>
          <a:p>
            <a:pPr lvl="1">
              <a:buFont typeface="Webdings" panose="05030102010509060703" pitchFamily="18" charset="2"/>
              <a:buChar char=""/>
            </a:pPr>
            <a:r>
              <a:rPr lang="en-US" dirty="0" smtClean="0"/>
              <a:t>Priorities </a:t>
            </a:r>
          </a:p>
          <a:p>
            <a:pPr lvl="1">
              <a:buFont typeface="Webdings" panose="05030102010509060703" pitchFamily="18" charset="2"/>
              <a:buChar char=""/>
            </a:pPr>
            <a:r>
              <a:rPr lang="en-US" dirty="0" smtClean="0"/>
              <a:t>Concerns</a:t>
            </a:r>
          </a:p>
          <a:p>
            <a:pPr>
              <a:buFont typeface="Webdings" panose="05030102010509060703" pitchFamily="18" charset="2"/>
              <a:buChar char=""/>
            </a:pPr>
            <a:r>
              <a:rPr lang="en-US" dirty="0" smtClean="0"/>
              <a:t>On-going, </a:t>
            </a:r>
            <a:r>
              <a:rPr lang="en-US" dirty="0" smtClean="0"/>
              <a:t>lifetime </a:t>
            </a:r>
            <a:r>
              <a:rPr lang="en-US" dirty="0" smtClean="0"/>
              <a:t>need</a:t>
            </a:r>
          </a:p>
          <a:p>
            <a:pPr>
              <a:buFont typeface="Webdings" panose="05030102010509060703" pitchFamily="18" charset="2"/>
              <a:buChar char=""/>
            </a:pPr>
            <a:endParaRPr lang="en-US" dirty="0" smtClean="0"/>
          </a:p>
          <a:p>
            <a:pPr marL="406400" lvl="1" indent="0">
              <a:buNone/>
            </a:pPr>
            <a:endParaRPr lang="en-US" dirty="0"/>
          </a:p>
        </p:txBody>
      </p:sp>
      <p:sp>
        <p:nvSpPr>
          <p:cNvPr id="4" name="TextBox 3"/>
          <p:cNvSpPr txBox="1"/>
          <p:nvPr/>
        </p:nvSpPr>
        <p:spPr>
          <a:xfrm>
            <a:off x="381000" y="6144768"/>
            <a:ext cx="8421624" cy="276999"/>
          </a:xfrm>
          <a:prstGeom prst="rect">
            <a:avLst/>
          </a:prstGeom>
          <a:noFill/>
        </p:spPr>
        <p:txBody>
          <a:bodyPr wrap="square" rtlCol="0">
            <a:spAutoFit/>
          </a:bodyPr>
          <a:lstStyle/>
          <a:p>
            <a:r>
              <a:rPr lang="en-US" sz="1200"/>
              <a:t>2017 National Standards for Diabetes Self-Management Education and Support. </a:t>
            </a:r>
            <a:r>
              <a:rPr lang="en-US" sz="1200" i="1"/>
              <a:t>The Diabetes Educator</a:t>
            </a:r>
            <a:r>
              <a:rPr lang="en-US" sz="1200"/>
              <a:t>, </a:t>
            </a:r>
            <a:r>
              <a:rPr lang="en-US" sz="1200" i="1"/>
              <a:t>43</a:t>
            </a:r>
            <a:r>
              <a:rPr lang="en-US" sz="1200"/>
              <a:t>(5), 449-464</a:t>
            </a:r>
            <a:endParaRPr lang="en-US" sz="1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881" y="3986784"/>
            <a:ext cx="1685605" cy="1899273"/>
          </a:xfrm>
          <a:prstGeom prst="rect">
            <a:avLst/>
          </a:prstGeom>
        </p:spPr>
      </p:pic>
      <p:sp>
        <p:nvSpPr>
          <p:cNvPr id="5" name="Slide Number Placeholder 4"/>
          <p:cNvSpPr>
            <a:spLocks noGrp="1"/>
          </p:cNvSpPr>
          <p:nvPr>
            <p:ph type="sldNum" sz="quarter" idx="11"/>
          </p:nvPr>
        </p:nvSpPr>
        <p:spPr/>
        <p:txBody>
          <a:bodyPr/>
          <a:lstStyle/>
          <a:p>
            <a:fld id="{35C61B7B-F178-4D11-B47C-4E2A720D5757}" type="slidenum">
              <a:rPr lang="en-US" smtClean="0"/>
              <a:t>14</a:t>
            </a:fld>
            <a:endParaRPr lang="en-US"/>
          </a:p>
        </p:txBody>
      </p:sp>
    </p:spTree>
    <p:extLst>
      <p:ext uri="{BB962C8B-B14F-4D97-AF65-F5344CB8AC3E}">
        <p14:creationId xmlns:p14="http://schemas.microsoft.com/office/powerpoint/2010/main" val="175699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4869"/>
          <a:stretch/>
        </p:blipFill>
        <p:spPr>
          <a:xfrm>
            <a:off x="6748272" y="4198295"/>
            <a:ext cx="1925829" cy="2196410"/>
          </a:xfrm>
          <a:prstGeom prst="rect">
            <a:avLst/>
          </a:prstGeom>
        </p:spPr>
      </p:pic>
      <p:sp>
        <p:nvSpPr>
          <p:cNvPr id="2" name="Title 1"/>
          <p:cNvSpPr>
            <a:spLocks noGrp="1"/>
          </p:cNvSpPr>
          <p:nvPr>
            <p:ph type="title"/>
          </p:nvPr>
        </p:nvSpPr>
        <p:spPr/>
        <p:txBody>
          <a:bodyPr/>
          <a:lstStyle/>
          <a:p>
            <a:r>
              <a:rPr lang="en-US" dirty="0" smtClean="0"/>
              <a:t>Components of a DSMES Program</a:t>
            </a:r>
            <a:endParaRPr lang="en-US" dirty="0"/>
          </a:p>
        </p:txBody>
      </p:sp>
      <p:sp>
        <p:nvSpPr>
          <p:cNvPr id="3" name="Content Placeholder 2"/>
          <p:cNvSpPr>
            <a:spLocks noGrp="1"/>
          </p:cNvSpPr>
          <p:nvPr>
            <p:ph idx="1"/>
          </p:nvPr>
        </p:nvSpPr>
        <p:spPr/>
        <p:txBody>
          <a:bodyPr/>
          <a:lstStyle/>
          <a:p>
            <a:r>
              <a:rPr lang="en-US" dirty="0" smtClean="0"/>
              <a:t>Curriculum</a:t>
            </a:r>
          </a:p>
          <a:p>
            <a:pPr lvl="1"/>
            <a:r>
              <a:rPr lang="en-US" dirty="0" smtClean="0"/>
              <a:t>Diabetes pathophysiology and treatment options</a:t>
            </a:r>
          </a:p>
          <a:p>
            <a:pPr lvl="1"/>
            <a:r>
              <a:rPr lang="en-US" dirty="0" smtClean="0"/>
              <a:t>Healthy eating</a:t>
            </a:r>
          </a:p>
          <a:p>
            <a:pPr lvl="1"/>
            <a:r>
              <a:rPr lang="en-US" dirty="0" smtClean="0"/>
              <a:t>Physical activity</a:t>
            </a:r>
          </a:p>
          <a:p>
            <a:pPr lvl="1"/>
            <a:r>
              <a:rPr lang="en-US" dirty="0" smtClean="0"/>
              <a:t>Medication usage</a:t>
            </a:r>
          </a:p>
          <a:p>
            <a:pPr lvl="1"/>
            <a:r>
              <a:rPr lang="en-US" dirty="0" smtClean="0"/>
              <a:t>Monitoring and using patient-generated health data</a:t>
            </a:r>
          </a:p>
          <a:p>
            <a:pPr lvl="1"/>
            <a:r>
              <a:rPr lang="en-US" dirty="0" smtClean="0"/>
              <a:t>Preventing, detecting, and treating acute              and chronic complications</a:t>
            </a:r>
          </a:p>
          <a:p>
            <a:pPr lvl="1"/>
            <a:r>
              <a:rPr lang="en-US" dirty="0" smtClean="0"/>
              <a:t>Healthy coping</a:t>
            </a:r>
          </a:p>
          <a:p>
            <a:pPr lvl="1"/>
            <a:r>
              <a:rPr lang="en-US" dirty="0" smtClean="0"/>
              <a:t>Problem solving</a:t>
            </a:r>
          </a:p>
        </p:txBody>
      </p:sp>
      <p:sp>
        <p:nvSpPr>
          <p:cNvPr id="5" name="Slide Number Placeholder 4"/>
          <p:cNvSpPr>
            <a:spLocks noGrp="1"/>
          </p:cNvSpPr>
          <p:nvPr>
            <p:ph type="sldNum" sz="quarter" idx="11"/>
          </p:nvPr>
        </p:nvSpPr>
        <p:spPr/>
        <p:txBody>
          <a:bodyPr/>
          <a:lstStyle/>
          <a:p>
            <a:fld id="{35C61B7B-F178-4D11-B47C-4E2A720D5757}" type="slidenum">
              <a:rPr lang="en-US" smtClean="0"/>
              <a:t>15</a:t>
            </a:fld>
            <a:endParaRPr lang="en-US"/>
          </a:p>
        </p:txBody>
      </p:sp>
    </p:spTree>
    <p:extLst>
      <p:ext uri="{BB962C8B-B14F-4D97-AF65-F5344CB8AC3E}">
        <p14:creationId xmlns:p14="http://schemas.microsoft.com/office/powerpoint/2010/main" val="75586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547" y="1717869"/>
            <a:ext cx="4244019" cy="4244019"/>
          </a:xfrm>
          <a:prstGeom prst="rect">
            <a:avLst/>
          </a:prstGeom>
        </p:spPr>
      </p:pic>
      <p:sp>
        <p:nvSpPr>
          <p:cNvPr id="3" name="Slide Number Placeholder 2"/>
          <p:cNvSpPr>
            <a:spLocks noGrp="1"/>
          </p:cNvSpPr>
          <p:nvPr>
            <p:ph type="sldNum" sz="quarter" idx="11"/>
          </p:nvPr>
        </p:nvSpPr>
        <p:spPr/>
        <p:txBody>
          <a:bodyPr/>
          <a:lstStyle/>
          <a:p>
            <a:fld id="{35C61B7B-F178-4D11-B47C-4E2A720D5757}" type="slidenum">
              <a:rPr lang="en-US" smtClean="0"/>
              <a:t>16</a:t>
            </a:fld>
            <a:endParaRPr lang="en-US"/>
          </a:p>
        </p:txBody>
      </p:sp>
    </p:spTree>
    <p:extLst>
      <p:ext uri="{BB962C8B-B14F-4D97-AF65-F5344CB8AC3E}">
        <p14:creationId xmlns:p14="http://schemas.microsoft.com/office/powerpoint/2010/main" val="152785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235AA9"/>
                </a:solidFill>
                <a:ea typeface="ヒラギノ角ゴ Pro W3" pitchFamily="2" charset="-128"/>
              </a:rPr>
              <a:t>DSME via Telehealth</a:t>
            </a:r>
            <a:endParaRPr lang="en-US" dirty="0"/>
          </a:p>
        </p:txBody>
      </p:sp>
      <p:sp>
        <p:nvSpPr>
          <p:cNvPr id="3" name="Content Placeholder 2"/>
          <p:cNvSpPr>
            <a:spLocks noGrp="1"/>
          </p:cNvSpPr>
          <p:nvPr>
            <p:ph idx="1"/>
          </p:nvPr>
        </p:nvSpPr>
        <p:spPr>
          <a:xfrm>
            <a:off x="276227" y="1504950"/>
            <a:ext cx="5286374" cy="4743450"/>
          </a:xfrm>
        </p:spPr>
        <p:txBody>
          <a:bodyPr/>
          <a:lstStyle/>
          <a:p>
            <a:r>
              <a:rPr lang="en-US" altLang="en-US" dirty="0">
                <a:solidFill>
                  <a:srgbClr val="000000"/>
                </a:solidFill>
                <a:ea typeface="ヒラギノ角ゴ Pro W3" pitchFamily="2" charset="-128"/>
              </a:rPr>
              <a:t>An interactive real time telecommunications system is required. The patient and provider must be able to see and hear each other.*</a:t>
            </a:r>
          </a:p>
          <a:p>
            <a:r>
              <a:rPr lang="en-US" altLang="en-US" dirty="0">
                <a:solidFill>
                  <a:srgbClr val="000000"/>
                </a:solidFill>
                <a:ea typeface="ヒラギノ角ゴ Pro W3" pitchFamily="2" charset="-128"/>
              </a:rPr>
              <a:t>Patient must be present and participate in the telecommunication</a:t>
            </a:r>
          </a:p>
          <a:p>
            <a:endParaRPr lang="en-US" dirty="0"/>
          </a:p>
        </p:txBody>
      </p:sp>
      <p:sp>
        <p:nvSpPr>
          <p:cNvPr id="4" name="TextBox 1"/>
          <p:cNvSpPr txBox="1">
            <a:spLocks noChangeArrowheads="1"/>
          </p:cNvSpPr>
          <p:nvPr/>
        </p:nvSpPr>
        <p:spPr bwMode="auto">
          <a:xfrm>
            <a:off x="381000" y="5755216"/>
            <a:ext cx="518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000">
                <a:solidFill>
                  <a:schemeClr val="tx1"/>
                </a:solidFill>
                <a:latin typeface="Arial" panose="020B0604020202020204" pitchFamily="34" charset="0"/>
                <a:ea typeface="ヒラギノ角ゴ Pro W3" pitchFamily="2" charset="-128"/>
              </a:defRPr>
            </a:lvl1pPr>
            <a:lvl2pPr marL="742950" indent="-285750">
              <a:spcBef>
                <a:spcPct val="20000"/>
              </a:spcBef>
              <a:buFont typeface="Arial" panose="020B0604020202020204" pitchFamily="34" charset="0"/>
              <a:buChar char="–"/>
              <a:defRPr sz="2500">
                <a:solidFill>
                  <a:schemeClr val="tx1"/>
                </a:solidFill>
                <a:latin typeface="Arial" panose="020B0604020202020204" pitchFamily="34" charset="0"/>
                <a:ea typeface="ヒラギノ角ゴ Pro W3" pitchFamily="2" charset="-128"/>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ea typeface="ヒラギノ角ゴ Pro W3" pitchFamily="2"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9pPr>
          </a:lstStyle>
          <a:p>
            <a:pPr>
              <a:spcBef>
                <a:spcPct val="0"/>
              </a:spcBef>
              <a:buFontTx/>
              <a:buNone/>
            </a:pPr>
            <a:r>
              <a:rPr lang="en-US" altLang="en-US" sz="1800" dirty="0">
                <a:solidFill>
                  <a:schemeClr val="accent1">
                    <a:lumMod val="50000"/>
                  </a:schemeClr>
                </a:solidFill>
              </a:rPr>
              <a:t>ADA Education Recognition Program Guidelines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651" y="2618756"/>
            <a:ext cx="3136460" cy="3136460"/>
          </a:xfrm>
          <a:prstGeom prst="rect">
            <a:avLst/>
          </a:prstGeom>
        </p:spPr>
      </p:pic>
      <p:sp>
        <p:nvSpPr>
          <p:cNvPr id="6" name="Slide Number Placeholder 5"/>
          <p:cNvSpPr>
            <a:spLocks noGrp="1"/>
          </p:cNvSpPr>
          <p:nvPr>
            <p:ph type="sldNum" sz="quarter" idx="11"/>
          </p:nvPr>
        </p:nvSpPr>
        <p:spPr/>
        <p:txBody>
          <a:bodyPr/>
          <a:lstStyle/>
          <a:p>
            <a:fld id="{35C61B7B-F178-4D11-B47C-4E2A720D5757}" type="slidenum">
              <a:rPr lang="en-US" smtClean="0"/>
              <a:t>17</a:t>
            </a:fld>
            <a:endParaRPr lang="en-US"/>
          </a:p>
        </p:txBody>
      </p:sp>
    </p:spTree>
    <p:extLst>
      <p:ext uri="{BB962C8B-B14F-4D97-AF65-F5344CB8AC3E}">
        <p14:creationId xmlns:p14="http://schemas.microsoft.com/office/powerpoint/2010/main" val="2988880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5" y="1504950"/>
            <a:ext cx="3821642" cy="4743450"/>
          </a:xfrm>
        </p:spPr>
        <p:txBody>
          <a:bodyPr/>
          <a:lstStyle/>
          <a:p>
            <a:r>
              <a:rPr lang="en-US" dirty="0" smtClean="0"/>
              <a:t>Originating Site</a:t>
            </a:r>
          </a:p>
          <a:p>
            <a:pPr marL="406400" lvl="1" indent="0">
              <a:buNone/>
            </a:pPr>
            <a:r>
              <a:rPr lang="en-US" dirty="0" smtClean="0"/>
              <a:t>Location of the </a:t>
            </a:r>
            <a:r>
              <a:rPr lang="en-US" i="1" u="sng" dirty="0" smtClean="0"/>
              <a:t>patient</a:t>
            </a:r>
            <a:r>
              <a:rPr lang="en-US" dirty="0" smtClean="0"/>
              <a:t> </a:t>
            </a:r>
          </a:p>
          <a:p>
            <a:endParaRPr lang="en-US" dirty="0" smtClean="0"/>
          </a:p>
          <a:p>
            <a:endParaRPr lang="en-US" dirty="0"/>
          </a:p>
          <a:p>
            <a:endParaRPr lang="en-US" dirty="0" smtClean="0"/>
          </a:p>
        </p:txBody>
      </p:sp>
      <p:sp>
        <p:nvSpPr>
          <p:cNvPr id="8" name="Content Placeholder 7"/>
          <p:cNvSpPr>
            <a:spLocks noGrp="1"/>
          </p:cNvSpPr>
          <p:nvPr>
            <p:ph sz="half" idx="2"/>
          </p:nvPr>
        </p:nvSpPr>
        <p:spPr/>
        <p:txBody>
          <a:bodyPr/>
          <a:lstStyle/>
          <a:p>
            <a:r>
              <a:rPr lang="en-US" dirty="0"/>
              <a:t>Distant Site</a:t>
            </a:r>
          </a:p>
          <a:p>
            <a:pPr marL="406400" lvl="1" indent="0">
              <a:buNone/>
            </a:pPr>
            <a:r>
              <a:rPr lang="en-US" dirty="0"/>
              <a:t>Location of the </a:t>
            </a:r>
            <a:r>
              <a:rPr lang="en-US" i="1" u="sng" dirty="0"/>
              <a:t>educator</a:t>
            </a:r>
            <a:r>
              <a:rPr lang="en-US" dirty="0"/>
              <a:t> </a:t>
            </a:r>
          </a:p>
        </p:txBody>
      </p:sp>
      <p:grpSp>
        <p:nvGrpSpPr>
          <p:cNvPr id="4" name="Group 3"/>
          <p:cNvGrpSpPr>
            <a:grpSpLocks/>
          </p:cNvGrpSpPr>
          <p:nvPr/>
        </p:nvGrpSpPr>
        <p:grpSpPr bwMode="auto">
          <a:xfrm>
            <a:off x="790222" y="3251550"/>
            <a:ext cx="3105051" cy="2313873"/>
            <a:chOff x="5165725" y="3694113"/>
            <a:chExt cx="4400550" cy="3290887"/>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725" y="3694113"/>
              <a:ext cx="4400550"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print">
              <a:clrChange>
                <a:clrFrom>
                  <a:srgbClr val="4A575C"/>
                </a:clrFrom>
                <a:clrTo>
                  <a:srgbClr val="4A575C">
                    <a:alpha val="0"/>
                  </a:srgbClr>
                </a:clrTo>
              </a:clrChange>
              <a:extLst>
                <a:ext uri="{28A0092B-C50C-407E-A947-70E740481C1C}">
                  <a14:useLocalDpi xmlns:a14="http://schemas.microsoft.com/office/drawing/2010/main" val="0"/>
                </a:ext>
              </a:extLst>
            </a:blip>
            <a:srcRect r="70708" b="60847"/>
            <a:stretch>
              <a:fillRect/>
            </a:stretch>
          </p:blipFill>
          <p:spPr bwMode="auto">
            <a:xfrm rot="60000">
              <a:off x="6207276" y="4224373"/>
              <a:ext cx="1146031" cy="11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8"/>
          <p:cNvPicPr>
            <a:picLocks noChangeAspect="1"/>
          </p:cNvPicPr>
          <p:nvPr/>
        </p:nvPicPr>
        <p:blipFill>
          <a:blip r:embed="rId5"/>
          <a:stretch>
            <a:fillRect/>
          </a:stretch>
        </p:blipFill>
        <p:spPr>
          <a:xfrm>
            <a:off x="4927719" y="3251550"/>
            <a:ext cx="3090291" cy="2313873"/>
          </a:xfrm>
          <a:prstGeom prst="rect">
            <a:avLst/>
          </a:prstGeom>
        </p:spPr>
      </p:pic>
      <p:sp>
        <p:nvSpPr>
          <p:cNvPr id="10" name="Title 1"/>
          <p:cNvSpPr>
            <a:spLocks noGrp="1"/>
          </p:cNvSpPr>
          <p:nvPr>
            <p:ph type="title"/>
          </p:nvPr>
        </p:nvSpPr>
        <p:spPr>
          <a:xfrm>
            <a:off x="381000" y="76200"/>
            <a:ext cx="6934200" cy="1143000"/>
          </a:xfrm>
        </p:spPr>
        <p:txBody>
          <a:bodyPr/>
          <a:lstStyle/>
          <a:p>
            <a:r>
              <a:rPr lang="en-US" altLang="en-US" dirty="0">
                <a:solidFill>
                  <a:srgbClr val="235AA9"/>
                </a:solidFill>
                <a:ea typeface="ヒラギノ角ゴ Pro W3" pitchFamily="2" charset="-128"/>
              </a:rPr>
              <a:t>DSME via Telehealth</a:t>
            </a:r>
            <a:endParaRPr lang="en-US" dirty="0"/>
          </a:p>
        </p:txBody>
      </p:sp>
      <p:sp>
        <p:nvSpPr>
          <p:cNvPr id="2" name="Slide Number Placeholder 1"/>
          <p:cNvSpPr>
            <a:spLocks noGrp="1"/>
          </p:cNvSpPr>
          <p:nvPr>
            <p:ph type="sldNum" sz="quarter" idx="11"/>
          </p:nvPr>
        </p:nvSpPr>
        <p:spPr/>
        <p:txBody>
          <a:bodyPr/>
          <a:lstStyle/>
          <a:p>
            <a:fld id="{35C61B7B-F178-4D11-B47C-4E2A720D5757}" type="slidenum">
              <a:rPr lang="en-US" smtClean="0"/>
              <a:t>18</a:t>
            </a:fld>
            <a:endParaRPr lang="en-US"/>
          </a:p>
        </p:txBody>
      </p:sp>
    </p:spTree>
    <p:extLst>
      <p:ext uri="{BB962C8B-B14F-4D97-AF65-F5344CB8AC3E}">
        <p14:creationId xmlns:p14="http://schemas.microsoft.com/office/powerpoint/2010/main" val="17901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230489"/>
            <a:ext cx="4089400" cy="4950178"/>
          </a:xfrm>
        </p:spPr>
        <p:txBody>
          <a:bodyPr/>
          <a:lstStyle/>
          <a:p>
            <a:pPr marL="0" indent="0">
              <a:buNone/>
            </a:pPr>
            <a:r>
              <a:rPr lang="en-US" altLang="en-US" sz="1800" dirty="0">
                <a:solidFill>
                  <a:srgbClr val="000000"/>
                </a:solidFill>
                <a:ea typeface="ヒラギノ角ゴ Pro W3" pitchFamily="2" charset="-128"/>
              </a:rPr>
              <a:t>Diabetes education via telemedicine and in person was </a:t>
            </a:r>
            <a:r>
              <a:rPr lang="en-US" altLang="en-US" sz="2000" i="1" dirty="0">
                <a:solidFill>
                  <a:srgbClr val="7030A0"/>
                </a:solidFill>
                <a:ea typeface="ヒラギノ角ゴ Pro W3" pitchFamily="2" charset="-128"/>
              </a:rPr>
              <a:t>equally effective </a:t>
            </a:r>
            <a:r>
              <a:rPr lang="en-US" altLang="en-US" sz="2000" dirty="0">
                <a:solidFill>
                  <a:srgbClr val="000000"/>
                </a:solidFill>
                <a:ea typeface="ヒラギノ角ゴ Pro W3" pitchFamily="2" charset="-128"/>
              </a:rPr>
              <a:t>in </a:t>
            </a:r>
            <a:r>
              <a:rPr lang="en-US" altLang="en-US" sz="2000" i="1" dirty="0">
                <a:solidFill>
                  <a:srgbClr val="7030A0"/>
                </a:solidFill>
                <a:ea typeface="ヒラギノ角ゴ Pro W3" pitchFamily="2" charset="-128"/>
              </a:rPr>
              <a:t>improving glycemic control</a:t>
            </a:r>
            <a:r>
              <a:rPr lang="en-US" altLang="en-US" sz="2000" dirty="0">
                <a:solidFill>
                  <a:srgbClr val="000000"/>
                </a:solidFill>
                <a:ea typeface="ヒラギノ角ゴ Pro W3" pitchFamily="2" charset="-128"/>
              </a:rPr>
              <a:t>, </a:t>
            </a:r>
            <a:r>
              <a:rPr lang="en-US" altLang="en-US" sz="1800" dirty="0">
                <a:solidFill>
                  <a:srgbClr val="000000"/>
                </a:solidFill>
                <a:ea typeface="ヒラギノ角ゴ Pro W3" pitchFamily="2" charset="-128"/>
              </a:rPr>
              <a:t>and both methods were </a:t>
            </a:r>
            <a:r>
              <a:rPr lang="en-US" altLang="en-US" sz="2000" i="1" dirty="0">
                <a:solidFill>
                  <a:srgbClr val="7030A0"/>
                </a:solidFill>
                <a:ea typeface="ヒラギノ角ゴ Pro W3" pitchFamily="2" charset="-128"/>
              </a:rPr>
              <a:t>well accepted by patients</a:t>
            </a:r>
            <a:r>
              <a:rPr lang="en-US" altLang="en-US" sz="2000" dirty="0">
                <a:solidFill>
                  <a:srgbClr val="000000"/>
                </a:solidFill>
                <a:ea typeface="ヒラギノ角ゴ Pro W3" pitchFamily="2" charset="-128"/>
              </a:rPr>
              <a:t>.  </a:t>
            </a:r>
            <a:r>
              <a:rPr lang="en-US" altLang="en-US" sz="1800" dirty="0">
                <a:solidFill>
                  <a:srgbClr val="000000"/>
                </a:solidFill>
                <a:ea typeface="ヒラギノ角ゴ Pro W3" pitchFamily="2" charset="-128"/>
              </a:rPr>
              <a:t>Diabetes-related stress reduction was observed in both groups.</a:t>
            </a:r>
          </a:p>
          <a:p>
            <a:pPr marL="0" indent="0">
              <a:buNone/>
            </a:pPr>
            <a:r>
              <a:rPr lang="en-US" altLang="en-US" sz="1400" dirty="0" err="1">
                <a:ea typeface="ヒラギノ角ゴ Pro W3" pitchFamily="2" charset="-128"/>
              </a:rPr>
              <a:t>Izquierdo</a:t>
            </a:r>
            <a:r>
              <a:rPr lang="en-US" altLang="en-US" sz="1400" dirty="0">
                <a:ea typeface="ヒラギノ角ゴ Pro W3" pitchFamily="2" charset="-128"/>
              </a:rPr>
              <a:t>, Knudson, Meyer, Kearns, </a:t>
            </a:r>
            <a:r>
              <a:rPr lang="en-US" altLang="en-US" sz="1400" dirty="0" err="1">
                <a:ea typeface="ヒラギノ角ゴ Pro W3" pitchFamily="2" charset="-128"/>
              </a:rPr>
              <a:t>Ploutz</a:t>
            </a:r>
            <a:r>
              <a:rPr lang="en-US" altLang="en-US" sz="1400" dirty="0">
                <a:ea typeface="ヒラギノ角ゴ Pro W3" pitchFamily="2" charset="-128"/>
              </a:rPr>
              <a:t>-Snyder, &amp; Weinstock (2003) </a:t>
            </a:r>
          </a:p>
          <a:p>
            <a:pPr marL="0" indent="0">
              <a:buNone/>
            </a:pPr>
            <a:endParaRPr lang="en-US" altLang="en-US" sz="900" dirty="0">
              <a:ea typeface="ヒラギノ角ゴ Pro W3" pitchFamily="2" charset="-128"/>
            </a:endParaRPr>
          </a:p>
          <a:p>
            <a:pPr marL="0" indent="0">
              <a:buNone/>
            </a:pPr>
            <a:r>
              <a:rPr lang="en-US" altLang="en-US" sz="1800" dirty="0">
                <a:solidFill>
                  <a:srgbClr val="000000"/>
                </a:solidFill>
                <a:ea typeface="ヒラギノ角ゴ Pro W3" pitchFamily="2" charset="-128"/>
              </a:rPr>
              <a:t>Multi component telehealth strategies</a:t>
            </a:r>
            <a:r>
              <a:rPr lang="en-US" altLang="en-US" sz="1800" i="1" dirty="0">
                <a:solidFill>
                  <a:srgbClr val="000000"/>
                </a:solidFill>
                <a:ea typeface="ヒラギノ角ゴ Pro W3" pitchFamily="2" charset="-128"/>
              </a:rPr>
              <a:t> </a:t>
            </a:r>
            <a:r>
              <a:rPr lang="en-US" altLang="en-US" sz="2000" i="1" dirty="0">
                <a:solidFill>
                  <a:srgbClr val="7030A0"/>
                </a:solidFill>
                <a:ea typeface="ヒラギノ角ゴ Pro W3" pitchFamily="2" charset="-128"/>
              </a:rPr>
              <a:t>effectively</a:t>
            </a:r>
            <a:r>
              <a:rPr lang="en-US" altLang="en-US" sz="2000" i="1" dirty="0">
                <a:solidFill>
                  <a:srgbClr val="000000"/>
                </a:solidFill>
                <a:ea typeface="ヒラギノ角ゴ Pro W3" pitchFamily="2" charset="-128"/>
              </a:rPr>
              <a:t> </a:t>
            </a:r>
            <a:r>
              <a:rPr lang="en-US" altLang="en-US" sz="1800" dirty="0">
                <a:solidFill>
                  <a:srgbClr val="000000"/>
                </a:solidFill>
                <a:ea typeface="ヒラギノ角ゴ Pro W3" pitchFamily="2" charset="-128"/>
              </a:rPr>
              <a:t>utilized to </a:t>
            </a:r>
            <a:r>
              <a:rPr lang="en-US" altLang="en-US" sz="2000" i="1" dirty="0">
                <a:solidFill>
                  <a:srgbClr val="7030A0"/>
                </a:solidFill>
                <a:ea typeface="ヒラギノ角ゴ Pro W3" pitchFamily="2" charset="-128"/>
              </a:rPr>
              <a:t>conduct remote DSME </a:t>
            </a:r>
            <a:r>
              <a:rPr lang="en-US" altLang="en-US" sz="1800" dirty="0">
                <a:solidFill>
                  <a:srgbClr val="000000"/>
                </a:solidFill>
                <a:ea typeface="ヒラギノ角ゴ Pro W3" pitchFamily="2" charset="-128"/>
              </a:rPr>
              <a:t>to rural, underserved, and clinically diverse primary care setting.</a:t>
            </a:r>
          </a:p>
          <a:p>
            <a:pPr marL="0" indent="0">
              <a:buNone/>
            </a:pPr>
            <a:r>
              <a:rPr lang="en-US" altLang="en-US" sz="1400" dirty="0">
                <a:ea typeface="ヒラギノ角ゴ Pro W3" pitchFamily="2" charset="-128"/>
              </a:rPr>
              <a:t>Davis, Hitch, Salaam, Herman, Zimmer-</a:t>
            </a:r>
            <a:r>
              <a:rPr lang="en-US" altLang="en-US" sz="1400" dirty="0" err="1">
                <a:ea typeface="ヒラギノ角ゴ Pro W3" pitchFamily="2" charset="-128"/>
              </a:rPr>
              <a:t>Galler</a:t>
            </a:r>
            <a:r>
              <a:rPr lang="en-US" altLang="en-US" sz="1400" dirty="0">
                <a:ea typeface="ヒラギノ角ゴ Pro W3" pitchFamily="2" charset="-128"/>
              </a:rPr>
              <a:t>, &amp; Mayer-Davis (2010) </a:t>
            </a:r>
          </a:p>
          <a:p>
            <a:endParaRPr lang="en-US" dirty="0"/>
          </a:p>
        </p:txBody>
      </p:sp>
      <p:sp>
        <p:nvSpPr>
          <p:cNvPr id="4" name="Content Placeholder 3"/>
          <p:cNvSpPr>
            <a:spLocks noGrp="1"/>
          </p:cNvSpPr>
          <p:nvPr>
            <p:ph sz="half" idx="2"/>
          </p:nvPr>
        </p:nvSpPr>
        <p:spPr>
          <a:xfrm>
            <a:off x="4775200" y="1230489"/>
            <a:ext cx="3944056" cy="5017911"/>
          </a:xfrm>
        </p:spPr>
        <p:txBody>
          <a:bodyPr/>
          <a:lstStyle/>
          <a:p>
            <a:pPr marL="0" indent="0">
              <a:buNone/>
            </a:pPr>
            <a:r>
              <a:rPr lang="en-US" altLang="en-US" sz="1800" dirty="0">
                <a:solidFill>
                  <a:srgbClr val="000000"/>
                </a:solidFill>
                <a:ea typeface="ヒラギノ角ゴ Pro W3" pitchFamily="2" charset="-128"/>
              </a:rPr>
              <a:t>Literature review (852 publications) suggests that both  teleconsultation and videoconferencing are </a:t>
            </a:r>
            <a:r>
              <a:rPr lang="en-US" altLang="en-US" sz="2000" i="1" dirty="0">
                <a:solidFill>
                  <a:srgbClr val="7030A0"/>
                </a:solidFill>
                <a:ea typeface="ヒラギノ角ゴ Pro W3" pitchFamily="2" charset="-128"/>
              </a:rPr>
              <a:t>practical, cost-effective, </a:t>
            </a:r>
            <a:r>
              <a:rPr lang="en-US" altLang="en-US" sz="1800" dirty="0">
                <a:solidFill>
                  <a:srgbClr val="000000"/>
                </a:solidFill>
                <a:ea typeface="ヒラギノ角ゴ Pro W3" pitchFamily="2" charset="-128"/>
              </a:rPr>
              <a:t>and</a:t>
            </a:r>
            <a:r>
              <a:rPr lang="en-US" altLang="en-US" sz="1800" i="1" dirty="0">
                <a:solidFill>
                  <a:srgbClr val="7030A0"/>
                </a:solidFill>
                <a:ea typeface="ヒラギノ角ゴ Pro W3" pitchFamily="2" charset="-128"/>
              </a:rPr>
              <a:t> </a:t>
            </a:r>
            <a:r>
              <a:rPr lang="en-US" altLang="en-US" sz="2000" i="1" dirty="0">
                <a:solidFill>
                  <a:srgbClr val="7030A0"/>
                </a:solidFill>
                <a:ea typeface="ヒラギノ角ゴ Pro W3" pitchFamily="2" charset="-128"/>
              </a:rPr>
              <a:t>reliable</a:t>
            </a:r>
            <a:r>
              <a:rPr lang="en-US" altLang="en-US" sz="1800" dirty="0">
                <a:solidFill>
                  <a:srgbClr val="000000"/>
                </a:solidFill>
                <a:ea typeface="ヒラギノ角ゴ Pro W3" pitchFamily="2" charset="-128"/>
              </a:rPr>
              <a:t> ways of delivering a worthwhile health care service to people with diabetes.</a:t>
            </a:r>
          </a:p>
          <a:p>
            <a:pPr marL="0" indent="0">
              <a:buNone/>
            </a:pPr>
            <a:r>
              <a:rPr lang="en-US" altLang="en-US" sz="1400" dirty="0" err="1">
                <a:ea typeface="ヒラギノ角ゴ Pro W3" pitchFamily="2" charset="-128"/>
              </a:rPr>
              <a:t>Verhoeven</a:t>
            </a:r>
            <a:r>
              <a:rPr lang="en-US" altLang="en-US" sz="1400" dirty="0">
                <a:ea typeface="ヒラギノ角ゴ Pro W3" pitchFamily="2" charset="-128"/>
              </a:rPr>
              <a:t>, van </a:t>
            </a:r>
            <a:r>
              <a:rPr lang="en-US" altLang="en-US" sz="1400" dirty="0" err="1">
                <a:ea typeface="ヒラギノ角ゴ Pro W3" pitchFamily="2" charset="-128"/>
              </a:rPr>
              <a:t>Gemert-Pijnen</a:t>
            </a:r>
            <a:r>
              <a:rPr lang="en-US" altLang="en-US" sz="1400" dirty="0">
                <a:ea typeface="ヒラギノ角ゴ Pro W3" pitchFamily="2" charset="-128"/>
              </a:rPr>
              <a:t>, Dijkstra, </a:t>
            </a:r>
            <a:r>
              <a:rPr lang="en-US" altLang="en-US" sz="1400" dirty="0" err="1">
                <a:ea typeface="ヒラギノ角ゴ Pro W3" pitchFamily="2" charset="-128"/>
              </a:rPr>
              <a:t>Nijland</a:t>
            </a:r>
            <a:r>
              <a:rPr lang="en-US" altLang="en-US" sz="1400" dirty="0">
                <a:ea typeface="ヒラギノ角ゴ Pro W3" pitchFamily="2" charset="-128"/>
              </a:rPr>
              <a:t>, </a:t>
            </a:r>
            <a:r>
              <a:rPr lang="en-US" altLang="en-US" sz="1400" dirty="0" err="1">
                <a:ea typeface="ヒラギノ角ゴ Pro W3" pitchFamily="2" charset="-128"/>
              </a:rPr>
              <a:t>Seydel</a:t>
            </a:r>
            <a:r>
              <a:rPr lang="en-US" altLang="en-US" sz="1400" dirty="0">
                <a:ea typeface="ヒラギノ角ゴ Pro W3" pitchFamily="2" charset="-128"/>
              </a:rPr>
              <a:t>, &amp; </a:t>
            </a:r>
            <a:r>
              <a:rPr lang="en-US" altLang="en-US" sz="1400" dirty="0" err="1">
                <a:ea typeface="ヒラギノ角ゴ Pro W3" pitchFamily="2" charset="-128"/>
              </a:rPr>
              <a:t>Steehouder</a:t>
            </a:r>
            <a:r>
              <a:rPr lang="en-US" altLang="en-US" sz="1400" dirty="0">
                <a:ea typeface="ヒラギノ角ゴ Pro W3" pitchFamily="2" charset="-128"/>
              </a:rPr>
              <a:t> (2007</a:t>
            </a:r>
            <a:r>
              <a:rPr lang="en-US" altLang="en-US" sz="1400" dirty="0" smtClean="0">
                <a:ea typeface="ヒラギノ角ゴ Pro W3" pitchFamily="2" charset="-128"/>
              </a:rPr>
              <a:t>)</a:t>
            </a:r>
          </a:p>
          <a:p>
            <a:pPr marL="0" indent="0">
              <a:buNone/>
            </a:pPr>
            <a:endParaRPr lang="en-US" altLang="en-US" sz="1400" dirty="0">
              <a:ea typeface="ヒラギノ角ゴ Pro W3" pitchFamily="2" charset="-128"/>
            </a:endParaRPr>
          </a:p>
          <a:p>
            <a:pPr marL="0" indent="0">
              <a:buNone/>
            </a:pPr>
            <a:r>
              <a:rPr lang="en-US" altLang="en-US" sz="1800" dirty="0">
                <a:solidFill>
                  <a:srgbClr val="000000"/>
                </a:solidFill>
                <a:ea typeface="ヒラギノ角ゴ Pro W3" pitchFamily="2" charset="-128"/>
              </a:rPr>
              <a:t>Literature review (58 publications) supports DSME-T as  </a:t>
            </a:r>
            <a:r>
              <a:rPr lang="en-US" altLang="en-US" sz="2000" i="1" dirty="0">
                <a:solidFill>
                  <a:srgbClr val="573A7E"/>
                </a:solidFill>
                <a:ea typeface="ヒラギノ角ゴ Pro W3" pitchFamily="2" charset="-128"/>
              </a:rPr>
              <a:t>useful, appropriate, </a:t>
            </a:r>
            <a:r>
              <a:rPr lang="en-US" altLang="en-US" sz="1800" dirty="0">
                <a:solidFill>
                  <a:srgbClr val="000000"/>
                </a:solidFill>
                <a:ea typeface="ヒラギノ角ゴ Pro W3" pitchFamily="2" charset="-128"/>
              </a:rPr>
              <a:t>and </a:t>
            </a:r>
            <a:r>
              <a:rPr lang="en-US" altLang="en-US" sz="2000" i="1" dirty="0">
                <a:solidFill>
                  <a:srgbClr val="573A7E"/>
                </a:solidFill>
                <a:ea typeface="ヒラギノ角ゴ Pro W3" pitchFamily="2" charset="-128"/>
              </a:rPr>
              <a:t>acceptable to patients and providers.</a:t>
            </a:r>
          </a:p>
          <a:p>
            <a:pPr marL="0" indent="0">
              <a:buNone/>
            </a:pPr>
            <a:r>
              <a:rPr lang="en-US" altLang="en-US" sz="1400" dirty="0" err="1">
                <a:ea typeface="ヒラギノ角ゴ Pro W3" pitchFamily="2" charset="-128"/>
              </a:rPr>
              <a:t>Fitzner</a:t>
            </a:r>
            <a:r>
              <a:rPr lang="en-US" altLang="en-US" sz="1400" dirty="0">
                <a:ea typeface="ヒラギノ角ゴ Pro W3" pitchFamily="2" charset="-128"/>
              </a:rPr>
              <a:t> &amp; Moss (2013)</a:t>
            </a:r>
            <a:endParaRPr lang="en-US" altLang="en-US" sz="1400" dirty="0">
              <a:solidFill>
                <a:schemeClr val="tx2"/>
              </a:solidFill>
              <a:ea typeface="ヒラギノ角ゴ Pro W3" pitchFamily="2" charset="-128"/>
            </a:endParaRPr>
          </a:p>
          <a:p>
            <a:endParaRPr lang="en-US" dirty="0"/>
          </a:p>
        </p:txBody>
      </p:sp>
      <p:sp>
        <p:nvSpPr>
          <p:cNvPr id="6" name="Title 1"/>
          <p:cNvSpPr>
            <a:spLocks noGrp="1"/>
          </p:cNvSpPr>
          <p:nvPr>
            <p:ph type="title"/>
          </p:nvPr>
        </p:nvSpPr>
        <p:spPr/>
        <p:txBody>
          <a:bodyPr/>
          <a:lstStyle/>
          <a:p>
            <a:r>
              <a:rPr lang="en-US" altLang="en-US" dirty="0">
                <a:solidFill>
                  <a:srgbClr val="235AA9"/>
                </a:solidFill>
                <a:ea typeface="ヒラギノ角ゴ Pro W3" pitchFamily="2" charset="-128"/>
              </a:rPr>
              <a:t>DSME via Telehealth</a:t>
            </a:r>
            <a:endParaRPr lang="en-US" dirty="0"/>
          </a:p>
        </p:txBody>
      </p:sp>
      <p:sp>
        <p:nvSpPr>
          <p:cNvPr id="2" name="Slide Number Placeholder 1"/>
          <p:cNvSpPr>
            <a:spLocks noGrp="1"/>
          </p:cNvSpPr>
          <p:nvPr>
            <p:ph type="sldNum" sz="quarter" idx="11"/>
          </p:nvPr>
        </p:nvSpPr>
        <p:spPr/>
        <p:txBody>
          <a:bodyPr/>
          <a:lstStyle/>
          <a:p>
            <a:fld id="{35C61B7B-F178-4D11-B47C-4E2A720D5757}" type="slidenum">
              <a:rPr lang="en-US" smtClean="0"/>
              <a:t>19</a:t>
            </a:fld>
            <a:endParaRPr lang="en-US"/>
          </a:p>
        </p:txBody>
      </p:sp>
    </p:spTree>
    <p:extLst>
      <p:ext uri="{BB962C8B-B14F-4D97-AF65-F5344CB8AC3E}">
        <p14:creationId xmlns:p14="http://schemas.microsoft.com/office/powerpoint/2010/main" val="117331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sz="half" idx="1"/>
          </p:nvPr>
        </p:nvSpPr>
        <p:spPr/>
        <p:txBody>
          <a:bodyPr/>
          <a:lstStyle/>
          <a:p>
            <a:pPr marL="0" indent="0">
              <a:buNone/>
            </a:pPr>
            <a:r>
              <a:rPr lang="en-US" dirty="0" smtClean="0"/>
              <a:t>DSME MIST Team</a:t>
            </a:r>
          </a:p>
          <a:p>
            <a:pPr marL="0" indent="0">
              <a:buNone/>
            </a:pPr>
            <a:r>
              <a:rPr lang="en-US" dirty="0"/>
              <a:t>	</a:t>
            </a:r>
            <a:r>
              <a:rPr lang="en-US" sz="2400" dirty="0" smtClean="0"/>
              <a:t>Dave Beavers</a:t>
            </a:r>
          </a:p>
          <a:p>
            <a:pPr marL="0" indent="0">
              <a:buNone/>
            </a:pPr>
            <a:r>
              <a:rPr lang="en-US" dirty="0" smtClean="0"/>
              <a:t>DCOE Support</a:t>
            </a:r>
          </a:p>
          <a:p>
            <a:pPr marL="0" indent="0">
              <a:spcBef>
                <a:spcPts val="600"/>
              </a:spcBef>
              <a:buNone/>
            </a:pPr>
            <a:r>
              <a:rPr lang="en-US" dirty="0"/>
              <a:t>	</a:t>
            </a:r>
            <a:r>
              <a:rPr lang="en-US" sz="2400" dirty="0" smtClean="0"/>
              <a:t>Connie Morrow</a:t>
            </a:r>
          </a:p>
          <a:p>
            <a:pPr marL="0" indent="0">
              <a:spcBef>
                <a:spcPts val="600"/>
              </a:spcBef>
              <a:buNone/>
            </a:pPr>
            <a:r>
              <a:rPr lang="en-US" sz="2400" dirty="0"/>
              <a:t>	</a:t>
            </a:r>
            <a:r>
              <a:rPr lang="en-US" sz="2400" dirty="0" smtClean="0"/>
              <a:t>Ellen Cobb</a:t>
            </a:r>
          </a:p>
          <a:p>
            <a:pPr marL="0" indent="0">
              <a:spcBef>
                <a:spcPts val="600"/>
              </a:spcBef>
              <a:buNone/>
            </a:pPr>
            <a:r>
              <a:rPr lang="en-US" sz="2400" dirty="0"/>
              <a:t>	</a:t>
            </a:r>
            <a:r>
              <a:rPr lang="en-US" sz="2400" dirty="0" smtClean="0"/>
              <a:t>Jana Wardian</a:t>
            </a:r>
          </a:p>
          <a:p>
            <a:pPr marL="0" indent="0">
              <a:spcBef>
                <a:spcPts val="600"/>
              </a:spcBef>
              <a:buNone/>
            </a:pPr>
            <a:r>
              <a:rPr lang="en-US" sz="2400" dirty="0"/>
              <a:t>	</a:t>
            </a:r>
            <a:r>
              <a:rPr lang="en-US" sz="2400" dirty="0" smtClean="0"/>
              <a:t>Tom Sauerwein</a:t>
            </a:r>
          </a:p>
          <a:p>
            <a:pPr marL="0" indent="0">
              <a:spcBef>
                <a:spcPts val="600"/>
              </a:spcBef>
              <a:buNone/>
            </a:pPr>
            <a:r>
              <a:rPr lang="en-US" sz="2400" dirty="0"/>
              <a:t>	</a:t>
            </a:r>
            <a:r>
              <a:rPr lang="en-US" sz="2400" dirty="0" smtClean="0"/>
              <a:t>Austin Hoover</a:t>
            </a:r>
          </a:p>
          <a:p>
            <a:pPr marL="0" indent="0">
              <a:buNone/>
            </a:pPr>
            <a:endParaRPr lang="en-US" dirty="0"/>
          </a:p>
        </p:txBody>
      </p:sp>
      <p:sp>
        <p:nvSpPr>
          <p:cNvPr id="4" name="Content Placeholder 3"/>
          <p:cNvSpPr>
            <a:spLocks noGrp="1"/>
          </p:cNvSpPr>
          <p:nvPr>
            <p:ph sz="half" idx="2"/>
          </p:nvPr>
        </p:nvSpPr>
        <p:spPr/>
        <p:txBody>
          <a:bodyPr/>
          <a:lstStyle/>
          <a:p>
            <a:pPr marL="0" indent="0">
              <a:buNone/>
            </a:pPr>
            <a:r>
              <a:rPr lang="en-US" dirty="0" smtClean="0"/>
              <a:t>Disease Management</a:t>
            </a:r>
          </a:p>
          <a:p>
            <a:pPr marL="406400" lvl="1" indent="0">
              <a:buNone/>
            </a:pPr>
            <a:r>
              <a:rPr lang="en-US" dirty="0" smtClean="0"/>
              <a:t>Randolph AFB</a:t>
            </a:r>
            <a:endParaRPr lang="en-US" dirty="0" smtClean="0"/>
          </a:p>
          <a:p>
            <a:pPr marL="406400" lvl="1" indent="0">
              <a:buNone/>
            </a:pPr>
            <a:r>
              <a:rPr lang="en-US" dirty="0" smtClean="0"/>
              <a:t>	Doris Acuna</a:t>
            </a:r>
          </a:p>
          <a:p>
            <a:pPr marL="406400" lvl="1" indent="0">
              <a:buNone/>
            </a:pPr>
            <a:r>
              <a:rPr lang="en-US" dirty="0" smtClean="0"/>
              <a:t>	Debbie Mason</a:t>
            </a:r>
          </a:p>
          <a:p>
            <a:pPr marL="406400" lvl="1" indent="0">
              <a:buNone/>
            </a:pPr>
            <a:r>
              <a:rPr lang="en-US" dirty="0"/>
              <a:t>	</a:t>
            </a:r>
            <a:r>
              <a:rPr lang="en-US" dirty="0" smtClean="0"/>
              <a:t>Jennifer Wilhelm</a:t>
            </a:r>
          </a:p>
          <a:p>
            <a:pPr marL="406400" lvl="1" indent="0">
              <a:buNone/>
            </a:pPr>
            <a:r>
              <a:rPr lang="en-US" dirty="0" smtClean="0"/>
              <a:t>	Charles </a:t>
            </a:r>
            <a:r>
              <a:rPr lang="en-US" dirty="0" smtClean="0"/>
              <a:t>Foulk</a:t>
            </a:r>
            <a:endParaRPr lang="en-US" dirty="0" smtClean="0"/>
          </a:p>
          <a:p>
            <a:pPr marL="406400" lvl="1" indent="0">
              <a:buNone/>
            </a:pPr>
            <a:r>
              <a:rPr lang="en-US" dirty="0" smtClean="0"/>
              <a:t>Corpus </a:t>
            </a:r>
            <a:r>
              <a:rPr lang="en-US" dirty="0" smtClean="0"/>
              <a:t>Christi NAS</a:t>
            </a:r>
            <a:endParaRPr lang="en-US" dirty="0" smtClean="0"/>
          </a:p>
          <a:p>
            <a:pPr marL="406400" lvl="1" indent="0">
              <a:buNone/>
            </a:pPr>
            <a:r>
              <a:rPr lang="en-US" dirty="0" smtClean="0"/>
              <a:t>	Christine Yuhas</a:t>
            </a:r>
          </a:p>
          <a:p>
            <a:pPr marL="406400" lvl="1" indent="0">
              <a:buNone/>
            </a:pPr>
            <a:r>
              <a:rPr lang="en-US" dirty="0" smtClean="0"/>
              <a:t>Laughlin AFB</a:t>
            </a:r>
            <a:endParaRPr lang="en-US" dirty="0" smtClean="0"/>
          </a:p>
          <a:p>
            <a:pPr marL="406400" lvl="1" indent="0">
              <a:buNone/>
            </a:pPr>
            <a:r>
              <a:rPr lang="en-US" dirty="0" smtClean="0"/>
              <a:t>	Pinky Martinez</a:t>
            </a:r>
            <a:endParaRPr lang="en-US" dirty="0"/>
          </a:p>
        </p:txBody>
      </p:sp>
      <p:sp>
        <p:nvSpPr>
          <p:cNvPr id="5" name="Slide Number Placeholder 4"/>
          <p:cNvSpPr>
            <a:spLocks noGrp="1"/>
          </p:cNvSpPr>
          <p:nvPr>
            <p:ph type="sldNum" sz="quarter" idx="11"/>
          </p:nvPr>
        </p:nvSpPr>
        <p:spPr/>
        <p:txBody>
          <a:bodyPr/>
          <a:lstStyle/>
          <a:p>
            <a:fld id="{35C61B7B-F178-4D11-B47C-4E2A720D5757}" type="slidenum">
              <a:rPr lang="en-US" smtClean="0"/>
              <a:t>2</a:t>
            </a:fld>
            <a:endParaRPr lang="en-US"/>
          </a:p>
        </p:txBody>
      </p:sp>
    </p:spTree>
    <p:extLst>
      <p:ext uri="{BB962C8B-B14F-4D97-AF65-F5344CB8AC3E}">
        <p14:creationId xmlns:p14="http://schemas.microsoft.com/office/powerpoint/2010/main" val="2183162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8992"/>
          <a:stretch/>
        </p:blipFill>
        <p:spPr>
          <a:xfrm>
            <a:off x="3550802" y="2307606"/>
            <a:ext cx="1881071" cy="2209800"/>
          </a:xfrm>
          <a:prstGeom prst="rect">
            <a:avLst/>
          </a:prstGeom>
        </p:spPr>
      </p:pic>
      <p:sp>
        <p:nvSpPr>
          <p:cNvPr id="7" name="Oval 6"/>
          <p:cNvSpPr/>
          <p:nvPr/>
        </p:nvSpPr>
        <p:spPr bwMode="auto">
          <a:xfrm>
            <a:off x="809260" y="402186"/>
            <a:ext cx="2470022" cy="2354546"/>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Diabetes Patients</a:t>
            </a:r>
          </a:p>
        </p:txBody>
      </p:sp>
      <p:sp>
        <p:nvSpPr>
          <p:cNvPr id="8" name="Oval 7"/>
          <p:cNvSpPr/>
          <p:nvPr/>
        </p:nvSpPr>
        <p:spPr bwMode="auto">
          <a:xfrm>
            <a:off x="5431873" y="4517406"/>
            <a:ext cx="2806904" cy="1239928"/>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rPr>
              <a:t>Technology source?</a:t>
            </a:r>
            <a:endParaRPr kumimoji="0" lang="en-US" sz="60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592255" y="3713059"/>
            <a:ext cx="2687027" cy="2416518"/>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ADA Recognized DSME Program</a:t>
            </a:r>
          </a:p>
        </p:txBody>
      </p:sp>
      <p:sp>
        <p:nvSpPr>
          <p:cNvPr id="10" name="Oval 9"/>
          <p:cNvSpPr/>
          <p:nvPr/>
        </p:nvSpPr>
        <p:spPr bwMode="auto">
          <a:xfrm>
            <a:off x="5431873" y="1554208"/>
            <a:ext cx="3008991" cy="1434270"/>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Healthcare</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rPr>
              <a:t>Bridge?</a:t>
            </a:r>
            <a:endParaRPr kumimoji="0" lang="en-US" sz="2800" b="1" i="0" u="none" strike="noStrike" cap="none" normalizeH="0" baseline="0" dirty="0" smtClean="0">
              <a:ln>
                <a:noFill/>
              </a:ln>
              <a:solidFill>
                <a:schemeClr val="bg1"/>
              </a:solidFill>
              <a:effectLst/>
              <a:latin typeface="Arial" charset="0"/>
            </a:endParaRPr>
          </a:p>
        </p:txBody>
      </p:sp>
      <p:sp>
        <p:nvSpPr>
          <p:cNvPr id="2" name="Slide Number Placeholder 1"/>
          <p:cNvSpPr>
            <a:spLocks noGrp="1"/>
          </p:cNvSpPr>
          <p:nvPr>
            <p:ph type="sldNum" sz="quarter" idx="11"/>
          </p:nvPr>
        </p:nvSpPr>
        <p:spPr/>
        <p:txBody>
          <a:bodyPr/>
          <a:lstStyle/>
          <a:p>
            <a:fld id="{35C61B7B-F178-4D11-B47C-4E2A720D5757}" type="slidenum">
              <a:rPr lang="en-US" smtClean="0"/>
              <a:t>20</a:t>
            </a:fld>
            <a:endParaRPr lang="en-US"/>
          </a:p>
        </p:txBody>
      </p:sp>
    </p:spTree>
    <p:extLst>
      <p:ext uri="{BB962C8B-B14F-4D97-AF65-F5344CB8AC3E}">
        <p14:creationId xmlns:p14="http://schemas.microsoft.com/office/powerpoint/2010/main" val="231719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auto">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Healthcare</a:t>
            </a:r>
          </a:p>
          <a:p>
            <a:pPr marL="0" marR="0" indent="0" algn="ctr" defTabSz="914400" rtl="0" eaLnBrk="0" fontAlgn="base" latinLnBrk="0" hangingPunct="0">
              <a:lnSpc>
                <a:spcPct val="100000"/>
              </a:lnSpc>
              <a:spcBef>
                <a:spcPct val="0"/>
              </a:spcBef>
              <a:spcAft>
                <a:spcPct val="0"/>
              </a:spcAft>
              <a:buClrTx/>
              <a:buSzTx/>
              <a:buFontTx/>
              <a:buNone/>
              <a:tabLst/>
            </a:pPr>
            <a:r>
              <a:rPr lang="en-US" sz="2800" b="1" dirty="0" smtClean="0">
                <a:solidFill>
                  <a:schemeClr val="bg1"/>
                </a:solidFill>
                <a:latin typeface="Arial" charset="0"/>
              </a:rPr>
              <a:t>Bridge?</a:t>
            </a:r>
            <a:endParaRPr kumimoji="0" lang="en-US" sz="2800" b="1" i="0" u="none" strike="noStrike" cap="none" normalizeH="0" baseline="0" dirty="0" smtClean="0">
              <a:ln>
                <a:noFill/>
              </a:ln>
              <a:solidFill>
                <a:schemeClr val="bg1"/>
              </a:solidFill>
              <a:effectLst/>
              <a:latin typeface="Arial" charset="0"/>
            </a:endParaRPr>
          </a:p>
        </p:txBody>
      </p:sp>
      <p:sp>
        <p:nvSpPr>
          <p:cNvPr id="8" name="Content Placeholder 7"/>
          <p:cNvSpPr>
            <a:spLocks noGrp="1"/>
          </p:cNvSpPr>
          <p:nvPr>
            <p:ph idx="1"/>
          </p:nvPr>
        </p:nvSpPr>
        <p:spPr/>
        <p:txBody>
          <a:bodyPr/>
          <a:lstStyle/>
          <a:p>
            <a:pPr marL="0" indent="0">
              <a:buNone/>
            </a:pPr>
            <a:r>
              <a:rPr lang="en-US" altLang="en-US" sz="4000" dirty="0">
                <a:solidFill>
                  <a:srgbClr val="235AA9"/>
                </a:solidFill>
                <a:ea typeface="ヒラギノ角ゴ Pro W3" pitchFamily="2" charset="-128"/>
              </a:rPr>
              <a:t>Disease </a:t>
            </a:r>
            <a:r>
              <a:rPr lang="en-US" altLang="en-US" sz="4000" dirty="0" smtClean="0">
                <a:solidFill>
                  <a:srgbClr val="235AA9"/>
                </a:solidFill>
                <a:ea typeface="ヒラギノ角ゴ Pro W3" pitchFamily="2" charset="-128"/>
              </a:rPr>
              <a:t>Managers</a:t>
            </a:r>
          </a:p>
          <a:p>
            <a:pPr marL="914400" lvl="1" indent="-457200">
              <a:buFont typeface="+mj-lt"/>
              <a:buAutoNum type="arabicParenR"/>
              <a:defRPr/>
            </a:pPr>
            <a:r>
              <a:rPr lang="en-US" altLang="en-US" dirty="0">
                <a:solidFill>
                  <a:srgbClr val="000000"/>
                </a:solidFill>
                <a:ea typeface="ヒラギノ角ゴ Pro W3" pitchFamily="2" charset="-128"/>
              </a:rPr>
              <a:t>Population identification</a:t>
            </a:r>
          </a:p>
          <a:p>
            <a:pPr marL="914400" lvl="1" indent="-457200">
              <a:buFont typeface="+mj-lt"/>
              <a:buAutoNum type="arabicParenR"/>
              <a:defRPr/>
            </a:pPr>
            <a:r>
              <a:rPr lang="en-US" altLang="en-US" dirty="0">
                <a:solidFill>
                  <a:srgbClr val="000000"/>
                </a:solidFill>
                <a:ea typeface="ヒラギノ角ゴ Pro W3" pitchFamily="2" charset="-128"/>
              </a:rPr>
              <a:t>Evidence-based clinical practice guidelines to reduce practice variation and improve care</a:t>
            </a:r>
            <a:r>
              <a:rPr lang="en-US" altLang="en-US" dirty="0">
                <a:solidFill>
                  <a:srgbClr val="0070C0"/>
                </a:solidFill>
                <a:ea typeface="ヒラギノ角ゴ Pro W3" pitchFamily="2" charset="-128"/>
              </a:rPr>
              <a:t>*</a:t>
            </a:r>
          </a:p>
          <a:p>
            <a:pPr marL="914400" lvl="1" indent="-457200">
              <a:buFont typeface="+mj-lt"/>
              <a:buAutoNum type="arabicParenR"/>
              <a:defRPr/>
            </a:pPr>
            <a:r>
              <a:rPr lang="en-US" altLang="en-US" dirty="0">
                <a:solidFill>
                  <a:srgbClr val="000000"/>
                </a:solidFill>
                <a:ea typeface="ヒラギノ角ゴ Pro W3" pitchFamily="2" charset="-128"/>
              </a:rPr>
              <a:t>Collaborative practice models</a:t>
            </a:r>
            <a:r>
              <a:rPr lang="en-US" altLang="en-US" dirty="0">
                <a:solidFill>
                  <a:srgbClr val="0070C0"/>
                </a:solidFill>
                <a:ea typeface="ヒラギノ角ゴ Pro W3" pitchFamily="2" charset="-128"/>
              </a:rPr>
              <a:t>*</a:t>
            </a:r>
            <a:endParaRPr lang="en-US" altLang="en-US" dirty="0">
              <a:solidFill>
                <a:srgbClr val="000000"/>
              </a:solidFill>
              <a:ea typeface="ヒラギノ角ゴ Pro W3" pitchFamily="2" charset="-128"/>
            </a:endParaRPr>
          </a:p>
          <a:p>
            <a:pPr marL="914400" lvl="1" indent="-457200">
              <a:buFont typeface="+mj-lt"/>
              <a:buAutoNum type="arabicParenR"/>
              <a:defRPr/>
            </a:pPr>
            <a:r>
              <a:rPr lang="en-US" altLang="en-US" dirty="0">
                <a:solidFill>
                  <a:srgbClr val="0070C0"/>
                </a:solidFill>
                <a:ea typeface="ヒラギノ角ゴ Pro W3" pitchFamily="2" charset="-128"/>
              </a:rPr>
              <a:t>Patient self-management education**</a:t>
            </a:r>
          </a:p>
          <a:p>
            <a:pPr marL="914400" lvl="1" indent="-457200">
              <a:buFont typeface="+mj-lt"/>
              <a:buAutoNum type="arabicParenR"/>
              <a:defRPr/>
            </a:pPr>
            <a:r>
              <a:rPr lang="en-US" altLang="en-US" dirty="0">
                <a:solidFill>
                  <a:srgbClr val="000000"/>
                </a:solidFill>
                <a:ea typeface="ヒラギノ角ゴ Pro W3" pitchFamily="2" charset="-128"/>
              </a:rPr>
              <a:t>Process and outcome measurement, evaluation, and management</a:t>
            </a:r>
            <a:r>
              <a:rPr lang="en-US" altLang="en-US" dirty="0">
                <a:solidFill>
                  <a:srgbClr val="0070C0"/>
                </a:solidFill>
                <a:ea typeface="ヒラギノ角ゴ Pro W3" pitchFamily="2" charset="-128"/>
              </a:rPr>
              <a:t>*</a:t>
            </a:r>
          </a:p>
          <a:p>
            <a:pPr marL="914400" lvl="1" indent="-457200">
              <a:buFont typeface="+mj-lt"/>
              <a:buAutoNum type="arabicParenR"/>
              <a:defRPr/>
            </a:pPr>
            <a:r>
              <a:rPr lang="en-US" altLang="en-US" dirty="0">
                <a:solidFill>
                  <a:srgbClr val="000000"/>
                </a:solidFill>
                <a:ea typeface="ヒラギノ角ゴ Pro W3" pitchFamily="2" charset="-128"/>
              </a:rPr>
              <a:t>Feedback and reporting to stakeholders</a:t>
            </a:r>
          </a:p>
          <a:p>
            <a:endParaRPr lang="en-US" dirty="0"/>
          </a:p>
        </p:txBody>
      </p:sp>
      <p:sp>
        <p:nvSpPr>
          <p:cNvPr id="2" name="Slide Number Placeholder 1"/>
          <p:cNvSpPr>
            <a:spLocks noGrp="1"/>
          </p:cNvSpPr>
          <p:nvPr>
            <p:ph type="sldNum" sz="quarter" idx="11"/>
          </p:nvPr>
        </p:nvSpPr>
        <p:spPr/>
        <p:txBody>
          <a:bodyPr/>
          <a:lstStyle/>
          <a:p>
            <a:fld id="{35C61B7B-F178-4D11-B47C-4E2A720D5757}" type="slidenum">
              <a:rPr lang="en-US" smtClean="0"/>
              <a:t>21</a:t>
            </a:fld>
            <a:endParaRPr lang="en-US"/>
          </a:p>
        </p:txBody>
      </p:sp>
    </p:spTree>
    <p:extLst>
      <p:ext uri="{BB962C8B-B14F-4D97-AF65-F5344CB8AC3E}">
        <p14:creationId xmlns:p14="http://schemas.microsoft.com/office/powerpoint/2010/main" val="1178240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8992"/>
          <a:stretch/>
        </p:blipFill>
        <p:spPr>
          <a:xfrm>
            <a:off x="3532024" y="2457622"/>
            <a:ext cx="1881071" cy="2209800"/>
          </a:xfrm>
          <a:prstGeom prst="rect">
            <a:avLst/>
          </a:prstGeom>
        </p:spPr>
      </p:pic>
      <p:sp>
        <p:nvSpPr>
          <p:cNvPr id="7" name="Oval 6"/>
          <p:cNvSpPr/>
          <p:nvPr/>
        </p:nvSpPr>
        <p:spPr bwMode="auto">
          <a:xfrm>
            <a:off x="809188" y="593951"/>
            <a:ext cx="2470022" cy="2354546"/>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Diabetes Patients</a:t>
            </a:r>
          </a:p>
        </p:txBody>
      </p:sp>
      <p:sp>
        <p:nvSpPr>
          <p:cNvPr id="8" name="Oval 7"/>
          <p:cNvSpPr/>
          <p:nvPr/>
        </p:nvSpPr>
        <p:spPr bwMode="auto">
          <a:xfrm>
            <a:off x="5413095" y="4675450"/>
            <a:ext cx="2806904" cy="1239928"/>
          </a:xfrm>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smtClean="0">
                <a:solidFill>
                  <a:schemeClr val="bg1"/>
                </a:solidFill>
                <a:latin typeface="Arial" charset="0"/>
              </a:rPr>
              <a:t>Technology source?</a:t>
            </a:r>
            <a:endParaRPr kumimoji="0" lang="en-US" sz="60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664339" y="3679193"/>
            <a:ext cx="2687027" cy="2416518"/>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ADA Recognized DSME Program</a:t>
            </a:r>
          </a:p>
        </p:txBody>
      </p:sp>
      <p:sp>
        <p:nvSpPr>
          <p:cNvPr id="11" name="Oval 10"/>
          <p:cNvSpPr/>
          <p:nvPr/>
        </p:nvSpPr>
        <p:spPr bwMode="auto">
          <a:xfrm>
            <a:off x="5665909" y="1414957"/>
            <a:ext cx="2651842" cy="2354546"/>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Disease Managers</a:t>
            </a:r>
          </a:p>
        </p:txBody>
      </p:sp>
      <p:sp>
        <p:nvSpPr>
          <p:cNvPr id="2" name="Slide Number Placeholder 1"/>
          <p:cNvSpPr>
            <a:spLocks noGrp="1"/>
          </p:cNvSpPr>
          <p:nvPr>
            <p:ph type="sldNum" sz="quarter" idx="11"/>
          </p:nvPr>
        </p:nvSpPr>
        <p:spPr/>
        <p:txBody>
          <a:bodyPr/>
          <a:lstStyle/>
          <a:p>
            <a:fld id="{35C61B7B-F178-4D11-B47C-4E2A720D5757}" type="slidenum">
              <a:rPr lang="en-US" smtClean="0"/>
              <a:t>22</a:t>
            </a:fld>
            <a:endParaRPr lang="en-US"/>
          </a:p>
        </p:txBody>
      </p:sp>
    </p:spTree>
    <p:extLst>
      <p:ext uri="{BB962C8B-B14F-4D97-AF65-F5344CB8AC3E}">
        <p14:creationId xmlns:p14="http://schemas.microsoft.com/office/powerpoint/2010/main" val="144918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044" y="1504950"/>
            <a:ext cx="8008057" cy="4743450"/>
          </a:xfrm>
        </p:spPr>
        <p:txBody>
          <a:bodyPr/>
          <a:lstStyle/>
          <a:p>
            <a:pPr>
              <a:buBlip>
                <a:blip r:embed="rId3"/>
              </a:buBlip>
            </a:pPr>
            <a:r>
              <a:rPr lang="en-US" altLang="en-US" sz="2800" dirty="0">
                <a:solidFill>
                  <a:srgbClr val="000000"/>
                </a:solidFill>
                <a:ea typeface="ヒラギノ角ゴ Pro W3" pitchFamily="2" charset="-128"/>
              </a:rPr>
              <a:t>Skype and other web-based conference software </a:t>
            </a:r>
            <a:endParaRPr lang="en-US" altLang="en-US" sz="2800" dirty="0" smtClean="0">
              <a:solidFill>
                <a:srgbClr val="000000"/>
              </a:solidFill>
              <a:ea typeface="ヒラギノ角ゴ Pro W3" pitchFamily="2" charset="-128"/>
            </a:endParaRPr>
          </a:p>
          <a:p>
            <a:pPr>
              <a:buBlip>
                <a:blip r:embed="rId3"/>
              </a:buBlip>
            </a:pPr>
            <a:r>
              <a:rPr lang="en-US" altLang="en-US" sz="2800" dirty="0" smtClean="0">
                <a:solidFill>
                  <a:srgbClr val="000000"/>
                </a:solidFill>
                <a:ea typeface="ヒラギノ角ゴ Pro W3" pitchFamily="2" charset="-128"/>
              </a:rPr>
              <a:t>Video </a:t>
            </a:r>
            <a:r>
              <a:rPr lang="en-US" altLang="en-US" sz="2800" dirty="0">
                <a:solidFill>
                  <a:srgbClr val="000000"/>
                </a:solidFill>
                <a:ea typeface="ヒラギノ角ゴ Pro W3" pitchFamily="2" charset="-128"/>
              </a:rPr>
              <a:t>Tele-Conference (VTC)</a:t>
            </a:r>
          </a:p>
          <a:p>
            <a:pPr lvl="1">
              <a:buBlip>
                <a:blip r:embed="rId3"/>
              </a:buBlip>
            </a:pPr>
            <a:r>
              <a:rPr lang="en-US" altLang="en-US" dirty="0">
                <a:solidFill>
                  <a:srgbClr val="000000"/>
                </a:solidFill>
                <a:ea typeface="ヒラギノ角ゴ Pro W3" pitchFamily="2" charset="-128"/>
              </a:rPr>
              <a:t>Not available at all MTFs</a:t>
            </a:r>
          </a:p>
          <a:p>
            <a:pPr>
              <a:buBlip>
                <a:blip r:embed="rId4"/>
              </a:buBlip>
            </a:pPr>
            <a:r>
              <a:rPr lang="en-US" altLang="en-US" sz="2800" dirty="0">
                <a:solidFill>
                  <a:srgbClr val="000000"/>
                </a:solidFill>
                <a:ea typeface="ヒラギノ角ゴ Pro W3" pitchFamily="2" charset="-128"/>
              </a:rPr>
              <a:t>Medical Interagency Satellite Training Program – </a:t>
            </a:r>
            <a:r>
              <a:rPr lang="en-US" altLang="en-US" sz="2800" dirty="0" smtClean="0">
                <a:solidFill>
                  <a:srgbClr val="000000"/>
                </a:solidFill>
                <a:ea typeface="ヒラギノ角ゴ Pro W3" pitchFamily="2" charset="-128"/>
              </a:rPr>
              <a:t>MIST</a:t>
            </a:r>
          </a:p>
          <a:p>
            <a:pPr lvl="1">
              <a:buBlip>
                <a:blip r:embed="rId4"/>
              </a:buBlip>
            </a:pPr>
            <a:r>
              <a:rPr lang="en-US" altLang="en-US" dirty="0">
                <a:solidFill>
                  <a:srgbClr val="000000"/>
                </a:solidFill>
                <a:ea typeface="ヒラギノ角ゴ Pro W3" pitchFamily="2" charset="-128"/>
              </a:rPr>
              <a:t>VTC interim</a:t>
            </a:r>
          </a:p>
          <a:p>
            <a:pPr lvl="1">
              <a:buBlip>
                <a:blip r:embed="rId4"/>
              </a:buBlip>
            </a:pPr>
            <a:r>
              <a:rPr lang="en-US" altLang="en-US" dirty="0" smtClean="0">
                <a:solidFill>
                  <a:srgbClr val="000000"/>
                </a:solidFill>
                <a:ea typeface="ヒラギノ角ゴ Pro W3" pitchFamily="2" charset="-128"/>
              </a:rPr>
              <a:t>Studio at WHASC</a:t>
            </a:r>
          </a:p>
        </p:txBody>
      </p:sp>
      <p:sp>
        <p:nvSpPr>
          <p:cNvPr id="4" name="Title 3"/>
          <p:cNvSpPr>
            <a:spLocks noGrp="1"/>
          </p:cNvSpPr>
          <p:nvPr>
            <p:ph type="title"/>
          </p:nvPr>
        </p:nvSpPr>
        <p:spPr bwMode="auto">
          <a:prstGeom prst="ellipse">
            <a:avLst/>
          </a:prstGeom>
          <a:solidFill>
            <a:srgbClr val="92D050"/>
          </a:solidFill>
          <a:ln w="12700" cap="flat" cmpd="sng" algn="ctr">
            <a:noFill/>
            <a:prstDash val="solid"/>
            <a:round/>
            <a:headEnd type="none" w="med" len="med"/>
            <a:tailEnd type="none" w="med" len="med"/>
          </a:ln>
          <a:effectLst/>
        </p:spPr>
        <p:txBody>
          <a:bodyPr vert="horz" wrap="square" lIns="91440" tIns="9144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b="1" dirty="0" smtClean="0">
                <a:solidFill>
                  <a:schemeClr val="bg1"/>
                </a:solidFill>
                <a:latin typeface="Arial" charset="0"/>
              </a:rPr>
              <a:t>Technology source?</a:t>
            </a:r>
            <a:endParaRPr kumimoji="0" lang="en-US" sz="3200" b="1" i="0" u="none" strike="noStrike" cap="none" normalizeH="0" baseline="0" dirty="0" smtClean="0">
              <a:ln>
                <a:noFill/>
              </a:ln>
              <a:solidFill>
                <a:schemeClr val="bg1"/>
              </a:solidFill>
              <a:effectLst/>
              <a:latin typeface="Arial" charset="0"/>
            </a:endParaRPr>
          </a:p>
        </p:txBody>
      </p:sp>
      <p:pic>
        <p:nvPicPr>
          <p:cNvPr id="5" name="Picture 3"/>
          <p:cNvPicPr>
            <a:picLocks noChangeAspect="1" noChangeArrowheads="1"/>
          </p:cNvPicPr>
          <p:nvPr/>
        </p:nvPicPr>
        <p:blipFill>
          <a:blip r:embed="rId5">
            <a:clrChange>
              <a:clrFrom>
                <a:srgbClr val="B97A57"/>
              </a:clrFrom>
              <a:clrTo>
                <a:srgbClr val="B97A57">
                  <a:alpha val="0"/>
                </a:srgbClr>
              </a:clrTo>
            </a:clrChange>
            <a:extLst>
              <a:ext uri="{28A0092B-C50C-407E-A947-70E740481C1C}">
                <a14:useLocalDpi xmlns:a14="http://schemas.microsoft.com/office/drawing/2010/main" val="0"/>
              </a:ext>
            </a:extLst>
          </a:blip>
          <a:srcRect/>
          <a:stretch>
            <a:fillRect/>
          </a:stretch>
        </p:blipFill>
        <p:spPr bwMode="auto">
          <a:xfrm>
            <a:off x="5074208" y="4116387"/>
            <a:ext cx="19812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fld id="{35C61B7B-F178-4D11-B47C-4E2A720D5757}" type="slidenum">
              <a:rPr lang="en-US" smtClean="0"/>
              <a:t>23</a:t>
            </a:fld>
            <a:endParaRPr lang="en-US"/>
          </a:p>
        </p:txBody>
      </p:sp>
    </p:spTree>
    <p:extLst>
      <p:ext uri="{BB962C8B-B14F-4D97-AF65-F5344CB8AC3E}">
        <p14:creationId xmlns:p14="http://schemas.microsoft.com/office/powerpoint/2010/main" val="421097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8992"/>
          <a:stretch/>
        </p:blipFill>
        <p:spPr>
          <a:xfrm>
            <a:off x="3376925" y="2333444"/>
            <a:ext cx="1881071" cy="2209800"/>
          </a:xfrm>
          <a:prstGeom prst="rect">
            <a:avLst/>
          </a:prstGeom>
        </p:spPr>
      </p:pic>
      <p:sp>
        <p:nvSpPr>
          <p:cNvPr id="7" name="Oval 6"/>
          <p:cNvSpPr/>
          <p:nvPr/>
        </p:nvSpPr>
        <p:spPr bwMode="auto">
          <a:xfrm>
            <a:off x="938611" y="406533"/>
            <a:ext cx="2470022" cy="2354546"/>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Diabetes Patients</a:t>
            </a:r>
          </a:p>
        </p:txBody>
      </p:sp>
      <p:sp>
        <p:nvSpPr>
          <p:cNvPr id="8" name="Oval 7"/>
          <p:cNvSpPr/>
          <p:nvPr/>
        </p:nvSpPr>
        <p:spPr bwMode="auto">
          <a:xfrm>
            <a:off x="5257996" y="3937991"/>
            <a:ext cx="2651842" cy="2348139"/>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400" b="1" dirty="0" smtClean="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2400" b="1" smtClean="0">
                <a:solidFill>
                  <a:schemeClr val="bg1"/>
                </a:solidFill>
                <a:latin typeface="Arial" charset="0"/>
              </a:rPr>
              <a:t>Technology source</a:t>
            </a:r>
            <a:endParaRPr kumimoji="0" lang="en-US" sz="2400" b="1"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721606" y="3780092"/>
            <a:ext cx="2687027" cy="2416518"/>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rPr>
              <a:t>ADA Recognized DSME Program</a:t>
            </a:r>
            <a:endParaRPr kumimoji="0" lang="en-US" sz="2400" b="1" i="0" u="none" strike="noStrike" cap="none" normalizeH="0" baseline="0" dirty="0" smtClean="0">
              <a:ln>
                <a:noFill/>
              </a:ln>
              <a:solidFill>
                <a:schemeClr val="bg1"/>
              </a:solidFill>
              <a:effectLst/>
              <a:latin typeface="Arial" charset="0"/>
            </a:endParaRPr>
          </a:p>
        </p:txBody>
      </p:sp>
      <p:sp>
        <p:nvSpPr>
          <p:cNvPr id="10" name="Oval 9"/>
          <p:cNvSpPr/>
          <p:nvPr/>
        </p:nvSpPr>
        <p:spPr bwMode="auto">
          <a:xfrm>
            <a:off x="5724041" y="1344951"/>
            <a:ext cx="2651842" cy="2354546"/>
          </a:xfrm>
          <a:prstGeom prst="ellipse">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rPr>
              <a:t>Disease Managers</a:t>
            </a:r>
          </a:p>
        </p:txBody>
      </p:sp>
      <p:sp>
        <p:nvSpPr>
          <p:cNvPr id="2" name="Slide Number Placeholder 1"/>
          <p:cNvSpPr>
            <a:spLocks noGrp="1"/>
          </p:cNvSpPr>
          <p:nvPr>
            <p:ph type="sldNum" sz="quarter" idx="11"/>
          </p:nvPr>
        </p:nvSpPr>
        <p:spPr/>
        <p:txBody>
          <a:bodyPr/>
          <a:lstStyle/>
          <a:p>
            <a:fld id="{35C61B7B-F178-4D11-B47C-4E2A720D5757}" type="slidenum">
              <a:rPr lang="en-US" smtClean="0"/>
              <a:t>24</a:t>
            </a:fld>
            <a:endParaRPr lang="en-US"/>
          </a:p>
        </p:txBody>
      </p:sp>
    </p:spTree>
    <p:extLst>
      <p:ext uri="{BB962C8B-B14F-4D97-AF65-F5344CB8AC3E}">
        <p14:creationId xmlns:p14="http://schemas.microsoft.com/office/powerpoint/2010/main" val="3415522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76200"/>
            <a:ext cx="7735711" cy="1143000"/>
          </a:xfrm>
        </p:spPr>
        <p:txBody>
          <a:bodyPr/>
          <a:lstStyle/>
          <a:p>
            <a:r>
              <a:rPr lang="en-US" dirty="0" smtClean="0"/>
              <a:t>Implementation-</a:t>
            </a:r>
            <a:r>
              <a:rPr lang="en-US" dirty="0" smtClean="0">
                <a:solidFill>
                  <a:srgbClr val="C00000"/>
                </a:solidFill>
              </a:rPr>
              <a:t>Pilot </a:t>
            </a:r>
            <a:r>
              <a:rPr lang="en-US" dirty="0">
                <a:solidFill>
                  <a:srgbClr val="C00000"/>
                </a:solidFill>
              </a:rPr>
              <a:t>Study </a:t>
            </a:r>
            <a:r>
              <a:rPr lang="en-US" sz="2800" dirty="0">
                <a:solidFill>
                  <a:srgbClr val="C00000"/>
                </a:solidFill>
              </a:rPr>
              <a:t>(2016</a:t>
            </a:r>
            <a:r>
              <a:rPr lang="en-US" sz="2800" dirty="0" smtClean="0">
                <a:solidFill>
                  <a:srgbClr val="C00000"/>
                </a:solidFill>
              </a:rPr>
              <a:t>)</a:t>
            </a:r>
            <a:endParaRPr lang="en-US" sz="2800" dirty="0"/>
          </a:p>
        </p:txBody>
      </p:sp>
      <p:sp>
        <p:nvSpPr>
          <p:cNvPr id="3" name="Content Placeholder 2"/>
          <p:cNvSpPr>
            <a:spLocks noGrp="1"/>
          </p:cNvSpPr>
          <p:nvPr>
            <p:ph sz="half" idx="2"/>
          </p:nvPr>
        </p:nvSpPr>
        <p:spPr>
          <a:xfrm>
            <a:off x="742245" y="1459793"/>
            <a:ext cx="4122737" cy="4743450"/>
          </a:xfrm>
        </p:spPr>
        <p:txBody>
          <a:bodyPr/>
          <a:lstStyle/>
          <a:p>
            <a:pPr marL="0" indent="0">
              <a:buNone/>
            </a:pPr>
            <a:r>
              <a:rPr lang="en-US" dirty="0" smtClean="0"/>
              <a:t>Partnered with Randolph AFB Disease Managers</a:t>
            </a:r>
          </a:p>
          <a:p>
            <a:r>
              <a:rPr lang="en-US" dirty="0" smtClean="0"/>
              <a:t>Provide DSMES to Patients at Randolph</a:t>
            </a:r>
          </a:p>
          <a:p>
            <a:r>
              <a:rPr lang="en-US" dirty="0" smtClean="0"/>
              <a:t>DMs help to evaluate and improve the program</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2017" y="1729140"/>
            <a:ext cx="3075181" cy="3960460"/>
          </a:xfrm>
          <a:prstGeom prst="rect">
            <a:avLst/>
          </a:prstGeom>
        </p:spPr>
      </p:pic>
      <p:sp>
        <p:nvSpPr>
          <p:cNvPr id="4" name="Slide Number Placeholder 3"/>
          <p:cNvSpPr>
            <a:spLocks noGrp="1"/>
          </p:cNvSpPr>
          <p:nvPr>
            <p:ph type="sldNum" sz="quarter" idx="11"/>
          </p:nvPr>
        </p:nvSpPr>
        <p:spPr/>
        <p:txBody>
          <a:bodyPr/>
          <a:lstStyle/>
          <a:p>
            <a:fld id="{35C61B7B-F178-4D11-B47C-4E2A720D5757}" type="slidenum">
              <a:rPr lang="en-US" smtClean="0"/>
              <a:t>25</a:t>
            </a:fld>
            <a:endParaRPr lang="en-US"/>
          </a:p>
        </p:txBody>
      </p:sp>
    </p:spTree>
    <p:extLst>
      <p:ext uri="{BB962C8B-B14F-4D97-AF65-F5344CB8AC3E}">
        <p14:creationId xmlns:p14="http://schemas.microsoft.com/office/powerpoint/2010/main" val="3671375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Originating </a:t>
            </a:r>
            <a:r>
              <a:rPr lang="en-US" dirty="0"/>
              <a:t>S</a:t>
            </a:r>
            <a:r>
              <a:rPr lang="en-US" dirty="0" smtClean="0"/>
              <a:t>ite</a:t>
            </a:r>
            <a:endParaRPr lang="en-US" dirty="0"/>
          </a:p>
        </p:txBody>
      </p:sp>
      <p:sp>
        <p:nvSpPr>
          <p:cNvPr id="3" name="Content Placeholder 2"/>
          <p:cNvSpPr>
            <a:spLocks noGrp="1"/>
          </p:cNvSpPr>
          <p:nvPr>
            <p:ph idx="1"/>
          </p:nvPr>
        </p:nvSpPr>
        <p:spPr>
          <a:xfrm>
            <a:off x="486737" y="1580239"/>
            <a:ext cx="8369730" cy="4743450"/>
          </a:xfrm>
        </p:spPr>
        <p:txBody>
          <a:bodyPr/>
          <a:lstStyle/>
          <a:p>
            <a:r>
              <a:rPr lang="en-US" dirty="0" smtClean="0"/>
              <a:t>Leadership/Clinic support</a:t>
            </a:r>
          </a:p>
          <a:p>
            <a:r>
              <a:rPr lang="en-US" dirty="0" smtClean="0"/>
              <a:t>Venue/MIST Classroom</a:t>
            </a:r>
          </a:p>
          <a:p>
            <a:r>
              <a:rPr lang="en-US" dirty="0"/>
              <a:t>Broadcast </a:t>
            </a:r>
            <a:r>
              <a:rPr lang="en-US" dirty="0" smtClean="0"/>
              <a:t>issues</a:t>
            </a:r>
          </a:p>
          <a:p>
            <a:pPr lvl="1"/>
            <a:r>
              <a:rPr lang="en-US" dirty="0" smtClean="0"/>
              <a:t>Location of TV screen</a:t>
            </a:r>
          </a:p>
          <a:p>
            <a:pPr lvl="1"/>
            <a:r>
              <a:rPr lang="en-US" dirty="0" smtClean="0"/>
              <a:t>Quality of picture</a:t>
            </a:r>
          </a:p>
          <a:p>
            <a:pPr lvl="1"/>
            <a:r>
              <a:rPr lang="en-US" dirty="0" smtClean="0"/>
              <a:t>Technical difficulties</a:t>
            </a:r>
          </a:p>
          <a:p>
            <a:pPr lvl="1"/>
            <a:r>
              <a:rPr lang="en-US" dirty="0" smtClean="0"/>
              <a:t>Lack of tech support</a:t>
            </a:r>
          </a:p>
          <a:p>
            <a:pPr lvl="1"/>
            <a:r>
              <a:rPr lang="en-US" dirty="0" smtClean="0"/>
              <a:t>Patient flow</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862" y="2035912"/>
            <a:ext cx="2020675" cy="2818310"/>
          </a:xfrm>
          <a:prstGeom prst="rect">
            <a:avLst/>
          </a:prstGeom>
        </p:spPr>
      </p:pic>
      <p:sp>
        <p:nvSpPr>
          <p:cNvPr id="4" name="Slide Number Placeholder 3"/>
          <p:cNvSpPr>
            <a:spLocks noGrp="1"/>
          </p:cNvSpPr>
          <p:nvPr>
            <p:ph type="sldNum" sz="quarter" idx="11"/>
          </p:nvPr>
        </p:nvSpPr>
        <p:spPr/>
        <p:txBody>
          <a:bodyPr/>
          <a:lstStyle/>
          <a:p>
            <a:fld id="{35C61B7B-F178-4D11-B47C-4E2A720D5757}" type="slidenum">
              <a:rPr lang="en-US" smtClean="0"/>
              <a:t>26</a:t>
            </a:fld>
            <a:endParaRPr lang="en-US"/>
          </a:p>
        </p:txBody>
      </p:sp>
    </p:spTree>
    <p:extLst>
      <p:ext uri="{BB962C8B-B14F-4D97-AF65-F5344CB8AC3E}">
        <p14:creationId xmlns:p14="http://schemas.microsoft.com/office/powerpoint/2010/main" val="1970070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WHASC</a:t>
            </a:r>
            <a:endParaRPr lang="en-US" dirty="0"/>
          </a:p>
        </p:txBody>
      </p:sp>
      <p:sp>
        <p:nvSpPr>
          <p:cNvPr id="5" name="Content Placeholder 4"/>
          <p:cNvSpPr>
            <a:spLocks noGrp="1"/>
          </p:cNvSpPr>
          <p:nvPr>
            <p:ph idx="1"/>
          </p:nvPr>
        </p:nvSpPr>
        <p:spPr>
          <a:xfrm>
            <a:off x="667280" y="1504950"/>
            <a:ext cx="6361640" cy="4743450"/>
          </a:xfrm>
        </p:spPr>
        <p:txBody>
          <a:bodyPr/>
          <a:lstStyle/>
          <a:p>
            <a:r>
              <a:rPr lang="en-US" dirty="0" smtClean="0"/>
              <a:t>Faculty buy-in</a:t>
            </a:r>
          </a:p>
          <a:p>
            <a:r>
              <a:rPr lang="en-US" dirty="0" smtClean="0"/>
              <a:t>Scheduling </a:t>
            </a:r>
          </a:p>
          <a:p>
            <a:r>
              <a:rPr lang="en-US" dirty="0" smtClean="0"/>
              <a:t>VTC venue</a:t>
            </a:r>
          </a:p>
          <a:p>
            <a:pPr lvl="1"/>
            <a:r>
              <a:rPr lang="en-US" dirty="0" smtClean="0"/>
              <a:t>Poor images</a:t>
            </a:r>
          </a:p>
          <a:p>
            <a:pPr lvl="1"/>
            <a:r>
              <a:rPr lang="en-US" dirty="0" smtClean="0"/>
              <a:t>Camera position</a:t>
            </a:r>
          </a:p>
          <a:p>
            <a:pPr lvl="1"/>
            <a:r>
              <a:rPr lang="en-US" dirty="0" smtClean="0"/>
              <a:t>Power outages</a:t>
            </a:r>
          </a:p>
          <a:p>
            <a:pPr lvl="1"/>
            <a:r>
              <a:rPr lang="en-US" dirty="0" smtClean="0"/>
              <a:t>High circuit volume, audio/visual loss</a:t>
            </a:r>
          </a:p>
          <a:p>
            <a:pPr lvl="1"/>
            <a:r>
              <a:rPr lang="en-US" dirty="0" smtClean="0"/>
              <a:t>Background noise</a:t>
            </a:r>
          </a:p>
          <a:p>
            <a:r>
              <a:rPr lang="en-US" dirty="0" smtClean="0"/>
              <a:t>Time lag for 2-way conversation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8057" y="1811089"/>
            <a:ext cx="2757664" cy="2065586"/>
          </a:xfrm>
          <a:prstGeom prst="rect">
            <a:avLst/>
          </a:prstGeom>
        </p:spPr>
      </p:pic>
      <p:sp>
        <p:nvSpPr>
          <p:cNvPr id="3" name="Slide Number Placeholder 2"/>
          <p:cNvSpPr>
            <a:spLocks noGrp="1"/>
          </p:cNvSpPr>
          <p:nvPr>
            <p:ph type="sldNum" sz="quarter" idx="11"/>
          </p:nvPr>
        </p:nvSpPr>
        <p:spPr/>
        <p:txBody>
          <a:bodyPr/>
          <a:lstStyle/>
          <a:p>
            <a:fld id="{35C61B7B-F178-4D11-B47C-4E2A720D5757}" type="slidenum">
              <a:rPr lang="en-US" smtClean="0"/>
              <a:t>27</a:t>
            </a:fld>
            <a:endParaRPr lang="en-US"/>
          </a:p>
        </p:txBody>
      </p:sp>
    </p:spTree>
    <p:extLst>
      <p:ext uri="{BB962C8B-B14F-4D97-AF65-F5344CB8AC3E}">
        <p14:creationId xmlns:p14="http://schemas.microsoft.com/office/powerpoint/2010/main" val="2641599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43"/>
            <a:ext cx="6934200" cy="1143000"/>
          </a:xfrm>
        </p:spPr>
        <p:txBody>
          <a:bodyPr/>
          <a:lstStyle/>
          <a:p>
            <a:r>
              <a:rPr lang="en-US" altLang="en-US" dirty="0">
                <a:solidFill>
                  <a:schemeClr val="accent1"/>
                </a:solidFill>
                <a:ea typeface="ヒラギノ角ゴ Pro W3" pitchFamily="2" charset="-128"/>
              </a:rPr>
              <a:t>Provider </a:t>
            </a:r>
            <a:r>
              <a:rPr lang="en-US" altLang="en-US" dirty="0" smtClean="0">
                <a:solidFill>
                  <a:schemeClr val="accent1"/>
                </a:solidFill>
                <a:ea typeface="ヒラギノ角ゴ Pro W3" pitchFamily="2" charset="-128"/>
              </a:rPr>
              <a:t>Experience</a:t>
            </a:r>
            <a:endParaRPr lang="en-US" dirty="0">
              <a:solidFill>
                <a:schemeClr val="accent1"/>
              </a:solidFill>
            </a:endParaRPr>
          </a:p>
        </p:txBody>
      </p:sp>
      <p:graphicFrame>
        <p:nvGraphicFramePr>
          <p:cNvPr id="3" name="Chart 4"/>
          <p:cNvGraphicFramePr>
            <a:graphicFrameLocks noGrp="1"/>
          </p:cNvGraphicFramePr>
          <p:nvPr>
            <p:ph idx="1"/>
            <p:extLst>
              <p:ext uri="{D42A27DB-BD31-4B8C-83A1-F6EECF244321}">
                <p14:modId xmlns:p14="http://schemas.microsoft.com/office/powerpoint/2010/main" val="2660787495"/>
              </p:ext>
            </p:extLst>
          </p:nvPr>
        </p:nvGraphicFramePr>
        <p:xfrm>
          <a:off x="1529822" y="1123245"/>
          <a:ext cx="6026150" cy="3970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p:cNvSpPr txBox="1">
            <a:spLocks noChangeArrowheads="1"/>
          </p:cNvSpPr>
          <p:nvPr/>
        </p:nvSpPr>
        <p:spPr bwMode="auto">
          <a:xfrm>
            <a:off x="381000" y="5306395"/>
            <a:ext cx="85315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000">
                <a:solidFill>
                  <a:schemeClr val="tx1"/>
                </a:solidFill>
                <a:latin typeface="Arial" panose="020B0604020202020204" pitchFamily="34" charset="0"/>
                <a:ea typeface="ヒラギノ角ゴ Pro W3" pitchFamily="2" charset="-128"/>
              </a:defRPr>
            </a:lvl1pPr>
            <a:lvl2pPr marL="742950" indent="-285750">
              <a:spcBef>
                <a:spcPct val="20000"/>
              </a:spcBef>
              <a:buFont typeface="Arial" panose="020B0604020202020204" pitchFamily="34" charset="0"/>
              <a:buChar char="–"/>
              <a:defRPr sz="2500">
                <a:solidFill>
                  <a:schemeClr val="tx1"/>
                </a:solidFill>
                <a:latin typeface="Arial" panose="020B0604020202020204" pitchFamily="34" charset="0"/>
                <a:ea typeface="ヒラギノ角ゴ Pro W3" pitchFamily="2" charset="-128"/>
              </a:defRPr>
            </a:lvl2pPr>
            <a:lvl3pPr marL="1143000" indent="-228600">
              <a:spcBef>
                <a:spcPct val="20000"/>
              </a:spcBef>
              <a:buFont typeface="Arial" panose="020B0604020202020204" pitchFamily="34" charset="0"/>
              <a:buChar char="•"/>
              <a:defRPr sz="2300">
                <a:solidFill>
                  <a:schemeClr val="tx1"/>
                </a:solidFill>
                <a:latin typeface="Arial" panose="020B0604020202020204" pitchFamily="34" charset="0"/>
                <a:ea typeface="ヒラギノ角ゴ Pro W3" pitchFamily="2"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ヒラギノ角ゴ Pro W3" pitchFamily="2" charset="-128"/>
              </a:defRPr>
            </a:lvl9pPr>
          </a:lstStyle>
          <a:p>
            <a:pPr>
              <a:spcBef>
                <a:spcPct val="0"/>
              </a:spcBef>
            </a:pPr>
            <a:r>
              <a:rPr lang="en-US" altLang="en-US" sz="2400" dirty="0"/>
              <a:t>Overall satisfaction was high: 5.24 on 6pt scale</a:t>
            </a:r>
          </a:p>
          <a:p>
            <a:pPr>
              <a:spcBef>
                <a:spcPct val="0"/>
              </a:spcBef>
            </a:pPr>
            <a:r>
              <a:rPr lang="en-US" altLang="en-US" sz="2400" dirty="0"/>
              <a:t>All 25 responses stated they would organize another class in this format</a:t>
            </a:r>
          </a:p>
        </p:txBody>
      </p:sp>
      <p:sp>
        <p:nvSpPr>
          <p:cNvPr id="4" name="Slide Number Placeholder 3"/>
          <p:cNvSpPr>
            <a:spLocks noGrp="1"/>
          </p:cNvSpPr>
          <p:nvPr>
            <p:ph type="sldNum" sz="quarter" idx="11"/>
          </p:nvPr>
        </p:nvSpPr>
        <p:spPr/>
        <p:txBody>
          <a:bodyPr/>
          <a:lstStyle/>
          <a:p>
            <a:fld id="{35C61B7B-F178-4D11-B47C-4E2A720D5757}" type="slidenum">
              <a:rPr lang="en-US" smtClean="0"/>
              <a:t>28</a:t>
            </a:fld>
            <a:endParaRPr lang="en-US"/>
          </a:p>
        </p:txBody>
      </p:sp>
    </p:spTree>
    <p:extLst>
      <p:ext uri="{BB962C8B-B14F-4D97-AF65-F5344CB8AC3E}">
        <p14:creationId xmlns:p14="http://schemas.microsoft.com/office/powerpoint/2010/main" val="2165070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ea typeface="ヒラギノ角ゴ Pro W3" pitchFamily="2" charset="-128"/>
              </a:rPr>
              <a:t>Provider </a:t>
            </a:r>
            <a:r>
              <a:rPr lang="en-US" altLang="en-US" dirty="0" smtClean="0">
                <a:solidFill>
                  <a:schemeClr val="accent1"/>
                </a:solidFill>
                <a:ea typeface="ヒラギノ角ゴ Pro W3" pitchFamily="2" charset="-128"/>
              </a:rPr>
              <a:t>Issues</a:t>
            </a:r>
            <a:endParaRPr lang="en-US" dirty="0">
              <a:solidFill>
                <a:schemeClr val="accent1"/>
              </a:solidFill>
            </a:endParaRPr>
          </a:p>
        </p:txBody>
      </p:sp>
      <p:sp>
        <p:nvSpPr>
          <p:cNvPr id="5" name="Content Placeholder 4"/>
          <p:cNvSpPr>
            <a:spLocks noGrp="1"/>
          </p:cNvSpPr>
          <p:nvPr>
            <p:ph idx="1"/>
          </p:nvPr>
        </p:nvSpPr>
        <p:spPr>
          <a:xfrm>
            <a:off x="582083" y="4541661"/>
            <a:ext cx="8075789" cy="1802694"/>
          </a:xfrm>
        </p:spPr>
        <p:txBody>
          <a:bodyPr/>
          <a:lstStyle/>
          <a:p>
            <a:pPr>
              <a:spcBef>
                <a:spcPct val="0"/>
              </a:spcBef>
            </a:pPr>
            <a:r>
              <a:rPr lang="en-US" altLang="en-US" sz="2800" dirty="0">
                <a:solidFill>
                  <a:schemeClr val="tx2"/>
                </a:solidFill>
              </a:rPr>
              <a:t>Some issues with audio/video reported. </a:t>
            </a:r>
          </a:p>
          <a:p>
            <a:pPr>
              <a:spcBef>
                <a:spcPct val="0"/>
              </a:spcBef>
            </a:pPr>
            <a:r>
              <a:rPr lang="en-US" altLang="en-US" sz="2800" dirty="0">
                <a:solidFill>
                  <a:schemeClr val="tx2"/>
                </a:solidFill>
              </a:rPr>
              <a:t>Four reports of difficulties in setting up technology early in the process.  They are now resolved.</a:t>
            </a:r>
          </a:p>
        </p:txBody>
      </p:sp>
      <p:graphicFrame>
        <p:nvGraphicFramePr>
          <p:cNvPr id="3" name="Chart 4"/>
          <p:cNvGraphicFramePr>
            <a:graphicFrameLocks/>
          </p:cNvGraphicFramePr>
          <p:nvPr>
            <p:extLst>
              <p:ext uri="{D42A27DB-BD31-4B8C-83A1-F6EECF244321}">
                <p14:modId xmlns:p14="http://schemas.microsoft.com/office/powerpoint/2010/main" val="3665153984"/>
              </p:ext>
            </p:extLst>
          </p:nvPr>
        </p:nvGraphicFramePr>
        <p:xfrm>
          <a:off x="1114778" y="1473906"/>
          <a:ext cx="7010400"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fld id="{35C61B7B-F178-4D11-B47C-4E2A720D5757}" type="slidenum">
              <a:rPr lang="en-US" smtClean="0"/>
              <a:t>29</a:t>
            </a:fld>
            <a:endParaRPr lang="en-US"/>
          </a:p>
        </p:txBody>
      </p:sp>
    </p:spTree>
    <p:extLst>
      <p:ext uri="{BB962C8B-B14F-4D97-AF65-F5344CB8AC3E}">
        <p14:creationId xmlns:p14="http://schemas.microsoft.com/office/powerpoint/2010/main" val="346350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85423" y="1313039"/>
            <a:ext cx="5757333" cy="4743450"/>
          </a:xfrm>
        </p:spPr>
        <p:txBody>
          <a:bodyPr/>
          <a:lstStyle/>
          <a:p>
            <a:pPr marL="0" indent="0">
              <a:buNone/>
            </a:pPr>
            <a:r>
              <a:rPr lang="en-US" altLang="en-US" dirty="0">
                <a:solidFill>
                  <a:srgbClr val="000000"/>
                </a:solidFill>
                <a:ea typeface="ヒラギノ角ゴ Pro W3" pitchFamily="2" charset="-128"/>
              </a:rPr>
              <a:t>Air Force Medical Operations Agency (AFMOA) conducted enterprise wide AFSO21 (Air Force Smart Operations for the 21</a:t>
            </a:r>
            <a:r>
              <a:rPr lang="en-US" altLang="en-US" baseline="30000" dirty="0">
                <a:solidFill>
                  <a:srgbClr val="000000"/>
                </a:solidFill>
                <a:ea typeface="ヒラギノ角ゴ Pro W3" pitchFamily="2" charset="-128"/>
              </a:rPr>
              <a:t>st</a:t>
            </a:r>
            <a:r>
              <a:rPr lang="en-US" altLang="en-US" dirty="0">
                <a:solidFill>
                  <a:srgbClr val="000000"/>
                </a:solidFill>
                <a:ea typeface="ヒラギノ角ゴ Pro W3" pitchFamily="2" charset="-128"/>
              </a:rPr>
              <a:t> Century) on diabetes care and </a:t>
            </a:r>
            <a:r>
              <a:rPr lang="en-US" altLang="en-US" dirty="0" smtClean="0">
                <a:solidFill>
                  <a:srgbClr val="000000"/>
                </a:solidFill>
                <a:ea typeface="ヒラギノ角ゴ Pro W3" pitchFamily="2" charset="-128"/>
              </a:rPr>
              <a:t>education [2010]</a:t>
            </a:r>
            <a:endParaRPr lang="en-US" altLang="en-US" dirty="0">
              <a:solidFill>
                <a:srgbClr val="000000"/>
              </a:solidFill>
              <a:ea typeface="ヒラギノ角ゴ Pro W3" pitchFamily="2" charset="-128"/>
            </a:endParaRPr>
          </a:p>
          <a:p>
            <a:pPr lvl="1"/>
            <a:r>
              <a:rPr lang="en-US" altLang="en-US" dirty="0">
                <a:solidFill>
                  <a:srgbClr val="000000"/>
                </a:solidFill>
                <a:ea typeface="ヒラギノ角ゴ Pro W3" pitchFamily="2" charset="-128"/>
              </a:rPr>
              <a:t>Diabetes care non-standardized and fragmented</a:t>
            </a:r>
          </a:p>
          <a:p>
            <a:pPr lvl="1"/>
            <a:r>
              <a:rPr lang="en-US" altLang="en-US" dirty="0">
                <a:solidFill>
                  <a:srgbClr val="000000"/>
                </a:solidFill>
                <a:ea typeface="ヒラギノ角ゴ Pro W3" pitchFamily="2" charset="-128"/>
              </a:rPr>
              <a:t>Diabetes Center of Excellence (DCOE) tasked with addressing/standardizing care and education</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2695" y="2302580"/>
            <a:ext cx="2606369" cy="2495197"/>
          </a:xfrm>
          <a:prstGeom prst="rect">
            <a:avLst/>
          </a:prstGeom>
        </p:spPr>
      </p:pic>
      <p:sp>
        <p:nvSpPr>
          <p:cNvPr id="2" name="Slide Number Placeholder 1"/>
          <p:cNvSpPr>
            <a:spLocks noGrp="1"/>
          </p:cNvSpPr>
          <p:nvPr>
            <p:ph type="sldNum" sz="quarter" idx="11"/>
          </p:nvPr>
        </p:nvSpPr>
        <p:spPr/>
        <p:txBody>
          <a:bodyPr/>
          <a:lstStyle/>
          <a:p>
            <a:fld id="{35C61B7B-F178-4D11-B47C-4E2A720D5757}" type="slidenum">
              <a:rPr lang="en-US" smtClean="0"/>
              <a:t>3</a:t>
            </a:fld>
            <a:endParaRPr lang="en-US"/>
          </a:p>
        </p:txBody>
      </p:sp>
    </p:spTree>
    <p:extLst>
      <p:ext uri="{BB962C8B-B14F-4D97-AF65-F5344CB8AC3E}">
        <p14:creationId xmlns:p14="http://schemas.microsoft.com/office/powerpoint/2010/main" val="2557072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accent1"/>
                </a:solidFill>
                <a:ea typeface="ヒラギノ角ゴ Pro W3" pitchFamily="2" charset="-128"/>
              </a:rPr>
              <a:t>Patient Experience:</a:t>
            </a:r>
            <a:br>
              <a:rPr lang="en-US" altLang="en-US" dirty="0">
                <a:solidFill>
                  <a:schemeClr val="accent1"/>
                </a:solidFill>
                <a:ea typeface="ヒラギノ角ゴ Pro W3" pitchFamily="2" charset="-128"/>
              </a:rPr>
            </a:br>
            <a:r>
              <a:rPr lang="en-US" altLang="en-US" dirty="0">
                <a:solidFill>
                  <a:schemeClr val="accent1"/>
                </a:solidFill>
                <a:ea typeface="ヒラギノ角ゴ Pro W3" pitchFamily="2" charset="-128"/>
              </a:rPr>
              <a:t>No Significant Differences</a:t>
            </a:r>
            <a:endParaRPr lang="en-US" dirty="0">
              <a:solidFill>
                <a:schemeClr val="accent1"/>
              </a:solidFill>
            </a:endParaRPr>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20801" y="1507242"/>
            <a:ext cx="6960400" cy="4498447"/>
          </a:xfrm>
        </p:spPr>
      </p:pic>
      <p:sp>
        <p:nvSpPr>
          <p:cNvPr id="3" name="Slide Number Placeholder 2"/>
          <p:cNvSpPr>
            <a:spLocks noGrp="1"/>
          </p:cNvSpPr>
          <p:nvPr>
            <p:ph type="sldNum" sz="quarter" idx="11"/>
          </p:nvPr>
        </p:nvSpPr>
        <p:spPr/>
        <p:txBody>
          <a:bodyPr/>
          <a:lstStyle/>
          <a:p>
            <a:fld id="{35C61B7B-F178-4D11-B47C-4E2A720D5757}" type="slidenum">
              <a:rPr lang="en-US" smtClean="0"/>
              <a:t>30</a:t>
            </a:fld>
            <a:endParaRPr lang="en-US"/>
          </a:p>
        </p:txBody>
      </p:sp>
    </p:spTree>
    <p:extLst>
      <p:ext uri="{BB962C8B-B14F-4D97-AF65-F5344CB8AC3E}">
        <p14:creationId xmlns:p14="http://schemas.microsoft.com/office/powerpoint/2010/main" val="1471224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3"/>
          <p:cNvGraphicFramePr>
            <a:graphicFrameLocks/>
          </p:cNvGraphicFramePr>
          <p:nvPr>
            <p:extLst>
              <p:ext uri="{D42A27DB-BD31-4B8C-83A1-F6EECF244321}">
                <p14:modId xmlns:p14="http://schemas.microsoft.com/office/powerpoint/2010/main" val="1107512242"/>
              </p:ext>
            </p:extLst>
          </p:nvPr>
        </p:nvGraphicFramePr>
        <p:xfrm>
          <a:off x="1447800" y="1392238"/>
          <a:ext cx="6702425" cy="4668837"/>
        </p:xfrm>
        <a:graphic>
          <a:graphicData uri="http://schemas.openxmlformats.org/presentationml/2006/ole">
            <mc:AlternateContent xmlns:mc="http://schemas.openxmlformats.org/markup-compatibility/2006">
              <mc:Choice xmlns:v="urn:schemas-microsoft-com:vml" Requires="v">
                <p:oleObj spid="_x0000_s10264" name="Worksheet" r:id="rId4" imgW="6705600" imgH="4676865" progId="Excel.Sheet.8">
                  <p:embed/>
                </p:oleObj>
              </mc:Choice>
              <mc:Fallback>
                <p:oleObj name="Worksheet" r:id="rId4" imgW="6705600" imgH="4676865" progId="Excel.Sheet.8">
                  <p:embed/>
                  <p:pic>
                    <p:nvPicPr>
                      <p:cNvPr id="0" name=""/>
                      <p:cNvPicPr>
                        <a:picLocks noChangeArrowheads="1"/>
                      </p:cNvPicPr>
                      <p:nvPr/>
                    </p:nvPicPr>
                    <p:blipFill>
                      <a:blip r:embed="rId5"/>
                      <a:srcRect/>
                      <a:stretch>
                        <a:fillRect/>
                      </a:stretch>
                    </p:blipFill>
                    <p:spPr bwMode="auto">
                      <a:xfrm>
                        <a:off x="1447800" y="1392238"/>
                        <a:ext cx="6702425" cy="466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altLang="en-US" dirty="0">
                <a:solidFill>
                  <a:schemeClr val="tx2"/>
                </a:solidFill>
                <a:ea typeface="ヒラギノ角ゴ Pro W3" pitchFamily="2" charset="-128"/>
              </a:rPr>
              <a:t>Significant Differences in          Patient Experience (n=289)</a:t>
            </a:r>
            <a:endParaRPr lang="en-US" dirty="0">
              <a:solidFill>
                <a:schemeClr val="tx2"/>
              </a:solidFill>
            </a:endParaRPr>
          </a:p>
        </p:txBody>
      </p:sp>
      <p:sp>
        <p:nvSpPr>
          <p:cNvPr id="3" name="TextBox 2"/>
          <p:cNvSpPr txBox="1"/>
          <p:nvPr/>
        </p:nvSpPr>
        <p:spPr>
          <a:xfrm>
            <a:off x="1686297" y="4714504"/>
            <a:ext cx="2446317" cy="369332"/>
          </a:xfrm>
          <a:prstGeom prst="rect">
            <a:avLst/>
          </a:prstGeom>
          <a:noFill/>
        </p:spPr>
        <p:txBody>
          <a:bodyPr wrap="square" rtlCol="0">
            <a:spAutoFit/>
          </a:bodyPr>
          <a:lstStyle/>
          <a:p>
            <a:r>
              <a:rPr lang="en-US" b="1" dirty="0" smtClean="0"/>
              <a:t>Convenient**</a:t>
            </a:r>
            <a:endParaRPr lang="en-US" b="1" dirty="0"/>
          </a:p>
        </p:txBody>
      </p:sp>
      <p:sp>
        <p:nvSpPr>
          <p:cNvPr id="4" name="Slide Number Placeholder 3"/>
          <p:cNvSpPr>
            <a:spLocks noGrp="1"/>
          </p:cNvSpPr>
          <p:nvPr>
            <p:ph type="sldNum" sz="quarter" idx="11"/>
          </p:nvPr>
        </p:nvSpPr>
        <p:spPr/>
        <p:txBody>
          <a:bodyPr/>
          <a:lstStyle/>
          <a:p>
            <a:fld id="{35C61B7B-F178-4D11-B47C-4E2A720D5757}" type="slidenum">
              <a:rPr lang="en-US" smtClean="0"/>
              <a:t>31</a:t>
            </a:fld>
            <a:endParaRPr lang="en-US"/>
          </a:p>
        </p:txBody>
      </p:sp>
    </p:spTree>
    <p:extLst>
      <p:ext uri="{BB962C8B-B14F-4D97-AF65-F5344CB8AC3E}">
        <p14:creationId xmlns:p14="http://schemas.microsoft.com/office/powerpoint/2010/main" val="2591709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96" y="135925"/>
            <a:ext cx="7886700" cy="1050325"/>
          </a:xfrm>
        </p:spPr>
        <p:txBody>
          <a:bodyPr>
            <a:noAutofit/>
          </a:bodyPr>
          <a:lstStyle/>
          <a:p>
            <a:r>
              <a:rPr lang="en-US" sz="3600" b="1" dirty="0" smtClean="0"/>
              <a:t>Knowledge at Baseline</a:t>
            </a:r>
            <a:r>
              <a:rPr lang="en-US" sz="3600" dirty="0"/>
              <a:t> </a:t>
            </a:r>
            <a:r>
              <a:rPr lang="en-US" sz="3600" dirty="0" smtClean="0"/>
              <a:t>and </a:t>
            </a:r>
            <a:r>
              <a:rPr lang="en-US" sz="3600" b="1" dirty="0" smtClean="0"/>
              <a:t>Completion</a:t>
            </a:r>
            <a:endParaRPr lang="en-US" sz="2400" b="1" dirty="0"/>
          </a:p>
        </p:txBody>
      </p:sp>
      <p:sp>
        <p:nvSpPr>
          <p:cNvPr id="9" name="TextBox 8"/>
          <p:cNvSpPr txBox="1"/>
          <p:nvPr/>
        </p:nvSpPr>
        <p:spPr>
          <a:xfrm>
            <a:off x="414896" y="5664254"/>
            <a:ext cx="2473241" cy="830997"/>
          </a:xfrm>
          <a:prstGeom prst="rect">
            <a:avLst/>
          </a:prstGeom>
          <a:noFill/>
        </p:spPr>
        <p:txBody>
          <a:bodyPr wrap="none" rtlCol="0">
            <a:spAutoFit/>
          </a:bodyPr>
          <a:lstStyle/>
          <a:p>
            <a:r>
              <a:rPr lang="en-US" sz="1600" dirty="0" smtClean="0"/>
              <a:t>N=76</a:t>
            </a:r>
          </a:p>
          <a:p>
            <a:r>
              <a:rPr lang="en-US" sz="1600" dirty="0" smtClean="0"/>
              <a:t>*=p&lt;0.05; **=p&lt;0.01</a:t>
            </a:r>
          </a:p>
          <a:p>
            <a:r>
              <a:rPr lang="en-US" sz="1600" dirty="0" smtClean="0"/>
              <a:t>No differences by gender</a:t>
            </a:r>
            <a:endParaRPr lang="en-US" sz="1600"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91033804"/>
              </p:ext>
            </p:extLst>
          </p:nvPr>
        </p:nvGraphicFramePr>
        <p:xfrm>
          <a:off x="670560" y="1316736"/>
          <a:ext cx="8022336" cy="497433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1"/>
          </p:nvPr>
        </p:nvSpPr>
        <p:spPr/>
        <p:txBody>
          <a:bodyPr/>
          <a:lstStyle/>
          <a:p>
            <a:fld id="{35C61B7B-F178-4D11-B47C-4E2A720D5757}" type="slidenum">
              <a:rPr lang="en-US" smtClean="0"/>
              <a:t>32</a:t>
            </a:fld>
            <a:endParaRPr lang="en-US"/>
          </a:p>
        </p:txBody>
      </p:sp>
    </p:spTree>
    <p:extLst>
      <p:ext uri="{BB962C8B-B14F-4D97-AF65-F5344CB8AC3E}">
        <p14:creationId xmlns:p14="http://schemas.microsoft.com/office/powerpoint/2010/main" val="3277263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Appears to Work!</a:t>
            </a:r>
            <a:endParaRPr lang="en-US" dirty="0"/>
          </a:p>
        </p:txBody>
      </p:sp>
      <p:sp>
        <p:nvSpPr>
          <p:cNvPr id="3" name="Content Placeholder 2"/>
          <p:cNvSpPr>
            <a:spLocks noGrp="1"/>
          </p:cNvSpPr>
          <p:nvPr>
            <p:ph idx="1"/>
          </p:nvPr>
        </p:nvSpPr>
        <p:spPr>
          <a:xfrm>
            <a:off x="134112" y="1219022"/>
            <a:ext cx="5522976" cy="5018635"/>
          </a:xfrm>
        </p:spPr>
        <p:txBody>
          <a:bodyPr/>
          <a:lstStyle/>
          <a:p>
            <a:pPr lvl="1"/>
            <a:r>
              <a:rPr lang="en-US" dirty="0" smtClean="0"/>
              <a:t>Presented findings at the American Association of Diabetes Educator Annual Meeting August 2016</a:t>
            </a:r>
          </a:p>
          <a:p>
            <a:pPr lvl="1"/>
            <a:r>
              <a:rPr lang="en-US" dirty="0" smtClean="0"/>
              <a:t>Began </a:t>
            </a:r>
            <a:r>
              <a:rPr lang="en-US" dirty="0" smtClean="0"/>
              <a:t>process to stand-up MIST studio </a:t>
            </a:r>
          </a:p>
          <a:p>
            <a:pPr lvl="2"/>
            <a:r>
              <a:rPr lang="en-US" dirty="0" smtClean="0"/>
              <a:t>DETN</a:t>
            </a:r>
          </a:p>
          <a:p>
            <a:pPr lvl="3"/>
            <a:r>
              <a:rPr lang="en-US" sz="2000" dirty="0" smtClean="0"/>
              <a:t>Equipment</a:t>
            </a:r>
          </a:p>
          <a:p>
            <a:pPr lvl="3"/>
            <a:r>
              <a:rPr lang="en-US" sz="2000" dirty="0" smtClean="0"/>
              <a:t>Training</a:t>
            </a:r>
          </a:p>
          <a:p>
            <a:pPr lvl="1"/>
            <a:r>
              <a:rPr lang="en-US" dirty="0" smtClean="0"/>
              <a:t>WHASC </a:t>
            </a:r>
          </a:p>
          <a:p>
            <a:pPr lvl="2"/>
            <a:r>
              <a:rPr lang="en-US" dirty="0"/>
              <a:t>B</a:t>
            </a:r>
            <a:r>
              <a:rPr lang="en-US" dirty="0" smtClean="0"/>
              <a:t>ureaucracy </a:t>
            </a:r>
          </a:p>
          <a:p>
            <a:pPr lvl="2"/>
            <a:r>
              <a:rPr lang="en-US" dirty="0" smtClean="0"/>
              <a:t>Move to new building</a:t>
            </a:r>
          </a:p>
          <a:p>
            <a:pPr lvl="2"/>
            <a:r>
              <a:rPr lang="en-US" dirty="0" smtClean="0"/>
              <a:t>Contracting issues</a:t>
            </a:r>
            <a:endParaRPr lang="en-US" dirty="0"/>
          </a:p>
          <a:p>
            <a:pPr marL="803275" lvl="2" indent="0">
              <a:buNone/>
            </a:pPr>
            <a:endParaRPr lang="en-US" dirty="0"/>
          </a:p>
          <a:p>
            <a:pPr lvl="2"/>
            <a:endParaRPr lang="en-US" dirty="0" smtClean="0"/>
          </a:p>
          <a:p>
            <a:pPr lvl="2"/>
            <a:endParaRPr lang="en-US" dirty="0"/>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tretch/>
        </p:blipFill>
        <p:spPr bwMode="auto">
          <a:xfrm>
            <a:off x="5350935" y="1495249"/>
            <a:ext cx="3123008" cy="4753149"/>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35C61B7B-F178-4D11-B47C-4E2A720D5757}" type="slidenum">
              <a:rPr lang="en-US" smtClean="0"/>
              <a:t>33</a:t>
            </a:fld>
            <a:endParaRPr lang="en-US"/>
          </a:p>
        </p:txBody>
      </p:sp>
    </p:spTree>
    <p:extLst>
      <p:ext uri="{BB962C8B-B14F-4D97-AF65-F5344CB8AC3E}">
        <p14:creationId xmlns:p14="http://schemas.microsoft.com/office/powerpoint/2010/main" val="3579033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76226" y="1504950"/>
            <a:ext cx="5074709" cy="4743450"/>
          </a:xfrm>
        </p:spPr>
        <p:txBody>
          <a:bodyPr/>
          <a:lstStyle/>
          <a:p>
            <a:pPr lvl="2"/>
            <a:endParaRPr lang="en-US" dirty="0" smtClean="0"/>
          </a:p>
          <a:p>
            <a:pPr lvl="2"/>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580" y="1731078"/>
            <a:ext cx="3293996" cy="4150434"/>
          </a:xfrm>
          <a:prstGeom prst="rect">
            <a:avLst/>
          </a:prstGeom>
        </p:spPr>
      </p:pic>
      <p:sp>
        <p:nvSpPr>
          <p:cNvPr id="4" name="Slide Number Placeholder 3"/>
          <p:cNvSpPr>
            <a:spLocks noGrp="1"/>
          </p:cNvSpPr>
          <p:nvPr>
            <p:ph type="sldNum" sz="quarter" idx="11"/>
          </p:nvPr>
        </p:nvSpPr>
        <p:spPr/>
        <p:txBody>
          <a:bodyPr/>
          <a:lstStyle/>
          <a:p>
            <a:fld id="{35C61B7B-F178-4D11-B47C-4E2A720D5757}" type="slidenum">
              <a:rPr lang="en-US" smtClean="0"/>
              <a:t>34</a:t>
            </a:fld>
            <a:endParaRPr lang="en-US"/>
          </a:p>
        </p:txBody>
      </p:sp>
    </p:spTree>
    <p:extLst>
      <p:ext uri="{BB962C8B-B14F-4D97-AF65-F5344CB8AC3E}">
        <p14:creationId xmlns:p14="http://schemas.microsoft.com/office/powerpoint/2010/main" val="763785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Rescue</a:t>
            </a:r>
            <a:endParaRPr lang="en-US" dirty="0"/>
          </a:p>
        </p:txBody>
      </p:sp>
      <p:sp>
        <p:nvSpPr>
          <p:cNvPr id="3" name="Content Placeholder 2"/>
          <p:cNvSpPr>
            <a:spLocks noGrp="1"/>
          </p:cNvSpPr>
          <p:nvPr>
            <p:ph idx="1"/>
          </p:nvPr>
        </p:nvSpPr>
        <p:spPr>
          <a:xfrm>
            <a:off x="490715" y="1504950"/>
            <a:ext cx="7163151" cy="4743450"/>
          </a:xfrm>
        </p:spPr>
        <p:txBody>
          <a:bodyPr/>
          <a:lstStyle/>
          <a:p>
            <a:r>
              <a:rPr lang="en-US" dirty="0" smtClean="0"/>
              <a:t>External support</a:t>
            </a:r>
          </a:p>
          <a:p>
            <a:pPr lvl="1"/>
            <a:r>
              <a:rPr lang="en-US" dirty="0" smtClean="0"/>
              <a:t>DETN</a:t>
            </a:r>
          </a:p>
          <a:p>
            <a:pPr lvl="1"/>
            <a:r>
              <a:rPr lang="en-US" dirty="0" smtClean="0"/>
              <a:t>AFMOA</a:t>
            </a:r>
          </a:p>
          <a:p>
            <a:pPr lvl="1"/>
            <a:r>
              <a:rPr lang="en-US" dirty="0" smtClean="0"/>
              <a:t>AF Surgeon General Office</a:t>
            </a:r>
          </a:p>
          <a:p>
            <a:pPr lvl="1"/>
            <a:endParaRPr lang="en-US" sz="1600" dirty="0"/>
          </a:p>
          <a:p>
            <a:r>
              <a:rPr lang="en-US" dirty="0" smtClean="0"/>
              <a:t>Internal support</a:t>
            </a:r>
          </a:p>
          <a:p>
            <a:pPr lvl="1"/>
            <a:r>
              <a:rPr lang="en-US" dirty="0" smtClean="0"/>
              <a:t>DCOE Medical Director</a:t>
            </a:r>
          </a:p>
          <a:p>
            <a:pPr lvl="1"/>
            <a:r>
              <a:rPr lang="en-US" dirty="0" smtClean="0"/>
              <a:t>Commander</a:t>
            </a:r>
          </a:p>
          <a:p>
            <a:pPr lvl="1"/>
            <a:r>
              <a:rPr lang="en-US" dirty="0" smtClean="0"/>
              <a:t>Project Coordinators</a:t>
            </a:r>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587822" y="3260372"/>
            <a:ext cx="2988028" cy="2988028"/>
          </a:xfrm>
          <a:prstGeom prst="rect">
            <a:avLst/>
          </a:prstGeom>
          <a:noFill/>
          <a:ln w="9525">
            <a:noFill/>
            <a:miter lim="800000"/>
            <a:headEnd/>
            <a:tailEnd/>
          </a:ln>
        </p:spPr>
      </p:pic>
      <p:sp>
        <p:nvSpPr>
          <p:cNvPr id="5" name="Slide Number Placeholder 4"/>
          <p:cNvSpPr>
            <a:spLocks noGrp="1"/>
          </p:cNvSpPr>
          <p:nvPr>
            <p:ph type="sldNum" sz="quarter" idx="11"/>
          </p:nvPr>
        </p:nvSpPr>
        <p:spPr/>
        <p:txBody>
          <a:bodyPr/>
          <a:lstStyle/>
          <a:p>
            <a:fld id="{35C61B7B-F178-4D11-B47C-4E2A720D5757}" type="slidenum">
              <a:rPr lang="en-US" smtClean="0"/>
              <a:t>35</a:t>
            </a:fld>
            <a:endParaRPr lang="en-US"/>
          </a:p>
        </p:txBody>
      </p:sp>
    </p:spTree>
    <p:extLst>
      <p:ext uri="{BB962C8B-B14F-4D97-AF65-F5344CB8AC3E}">
        <p14:creationId xmlns:p14="http://schemas.microsoft.com/office/powerpoint/2010/main" val="3692233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hlinkClick r:id="rId3"/>
              </a:rPr>
              <a:t>http://www.airforcemedicine.af.mil/MTF/Randolph/News-Events/Article/1051495/wing-pioneers-innovative-diabetes-education-program</a:t>
            </a:r>
            <a:r>
              <a:rPr lang="en-US" sz="2000" dirty="0" smtClean="0">
                <a:hlinkClick r:id="rId3"/>
              </a:rPr>
              <a:t>/</a:t>
            </a:r>
            <a:endParaRPr lang="en-US" sz="2000" dirty="0"/>
          </a:p>
        </p:txBody>
      </p:sp>
      <p:pic>
        <p:nvPicPr>
          <p:cNvPr id="9" name="Picture 3" descr="Dr. Tom Sauerwein, director of the 59th Medical Wing’s Diabetes Center of Excellence, teaches patients to self-manage diabetes during a classroom session at the Wilford Hall Ambulatory Surgical Center, Joint Base San Antonio-Lackland, Texas. The DCOE is a premier Air Force Medical Service specialty clinic dedicated to providing standardized diabetes care to beneficiaries across the military health care system. The clinical component provides diabetes management, diabetes education, and diabetes prevention programs through referral care to more than 50,000 TRICARE beneficiaries. (U.S. Air Force photo/Staff Sgt. Jason Huddlesto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381000" y="2814307"/>
            <a:ext cx="4014923" cy="267209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3111335" y="1364188"/>
            <a:ext cx="5645894" cy="5493812"/>
          </a:xfrm>
          <a:prstGeom prst="rect">
            <a:avLst/>
          </a:prstGeom>
        </p:spPr>
        <p:txBody>
          <a:bodyPr wrap="square">
            <a:spAutoFit/>
          </a:bodyPr>
          <a:lstStyle/>
          <a:p>
            <a:pPr marL="0" indent="0">
              <a:buNone/>
            </a:pPr>
            <a:r>
              <a:rPr lang="en-US" sz="1800" dirty="0" smtClean="0"/>
              <a:t>The </a:t>
            </a:r>
            <a:r>
              <a:rPr lang="en-US" sz="1800" dirty="0"/>
              <a:t>DCOE, part of the 59th Medical Operations Group, began piloting a satellite-based real-time interactive DSME program in 2016, providing up to 10 hours of ADA-recognized educational material directly to patients via the MIST platform, </a:t>
            </a:r>
            <a:r>
              <a:rPr lang="en-US" sz="1800" dirty="0" smtClean="0"/>
              <a:t>  </a:t>
            </a:r>
          </a:p>
          <a:p>
            <a:pPr marL="0" indent="0">
              <a:spcBef>
                <a:spcPts val="0"/>
              </a:spcBef>
              <a:buNone/>
            </a:pPr>
            <a:r>
              <a:rPr lang="en-US" sz="1800" dirty="0"/>
              <a:t> </a:t>
            </a:r>
            <a:r>
              <a:rPr lang="en-US" sz="1800" dirty="0" smtClean="0"/>
              <a:t>                    and </a:t>
            </a:r>
            <a:r>
              <a:rPr lang="en-US" sz="1800" dirty="0"/>
              <a:t>an in-person class at the Wilford </a:t>
            </a:r>
            <a:r>
              <a:rPr lang="en-US" sz="1800" dirty="0" smtClean="0"/>
              <a:t> </a:t>
            </a:r>
          </a:p>
          <a:p>
            <a:pPr marL="0" indent="0">
              <a:spcBef>
                <a:spcPts val="0"/>
              </a:spcBef>
              <a:buNone/>
            </a:pPr>
            <a:r>
              <a:rPr lang="en-US" sz="1800" dirty="0" smtClean="0"/>
              <a:t>                     Hall </a:t>
            </a:r>
            <a:r>
              <a:rPr lang="en-US" sz="1800" dirty="0"/>
              <a:t>Ambulatory Surgical Center. The </a:t>
            </a:r>
            <a:endParaRPr lang="en-US" sz="1800" dirty="0" smtClean="0"/>
          </a:p>
          <a:p>
            <a:pPr marL="0" indent="0">
              <a:spcBef>
                <a:spcPts val="0"/>
              </a:spcBef>
              <a:buNone/>
            </a:pPr>
            <a:r>
              <a:rPr lang="en-US" sz="1800" dirty="0"/>
              <a:t> </a:t>
            </a:r>
            <a:r>
              <a:rPr lang="en-US" sz="1800" dirty="0" smtClean="0"/>
              <a:t>                    program</a:t>
            </a:r>
            <a:r>
              <a:rPr lang="en-US" sz="1800" dirty="0"/>
              <a:t>, a series of four 2.5-hour </a:t>
            </a:r>
            <a:r>
              <a:rPr lang="en-US" sz="1800" dirty="0" smtClean="0"/>
              <a:t> </a:t>
            </a:r>
          </a:p>
          <a:p>
            <a:pPr marL="0" indent="0">
              <a:spcBef>
                <a:spcPts val="0"/>
              </a:spcBef>
              <a:buNone/>
            </a:pPr>
            <a:r>
              <a:rPr lang="en-US" sz="1800" dirty="0"/>
              <a:t> </a:t>
            </a:r>
            <a:r>
              <a:rPr lang="en-US" sz="1800" dirty="0" smtClean="0"/>
              <a:t>                    classes</a:t>
            </a:r>
            <a:r>
              <a:rPr lang="en-US" sz="1800" dirty="0"/>
              <a:t>, delivers the components of </a:t>
            </a:r>
            <a:endParaRPr lang="en-US" sz="1800" dirty="0" smtClean="0"/>
          </a:p>
          <a:p>
            <a:pPr marL="0" indent="0">
              <a:spcBef>
                <a:spcPts val="0"/>
              </a:spcBef>
              <a:buNone/>
            </a:pPr>
            <a:r>
              <a:rPr lang="en-US" sz="1800" dirty="0"/>
              <a:t> </a:t>
            </a:r>
            <a:r>
              <a:rPr lang="en-US" sz="1800" dirty="0" smtClean="0"/>
              <a:t>                    diabetes </a:t>
            </a:r>
            <a:r>
              <a:rPr lang="en-US" sz="1800" dirty="0"/>
              <a:t>education as defined by the </a:t>
            </a:r>
            <a:endParaRPr lang="en-US" sz="1800" dirty="0" smtClean="0"/>
          </a:p>
          <a:p>
            <a:pPr marL="0" indent="0">
              <a:spcBef>
                <a:spcPts val="0"/>
              </a:spcBef>
              <a:buNone/>
            </a:pPr>
            <a:r>
              <a:rPr lang="en-US" sz="1800" dirty="0"/>
              <a:t> </a:t>
            </a:r>
            <a:r>
              <a:rPr lang="en-US" sz="1800" dirty="0" smtClean="0"/>
              <a:t>                    ADA.</a:t>
            </a:r>
            <a:r>
              <a:rPr lang="en-US" sz="1800" dirty="0"/>
              <a:t/>
            </a:r>
            <a:br>
              <a:rPr lang="en-US" sz="1800" dirty="0"/>
            </a:br>
            <a:r>
              <a:rPr lang="en-US" sz="1800" dirty="0" smtClean="0"/>
              <a:t>                     Many </a:t>
            </a:r>
            <a:r>
              <a:rPr lang="en-US" sz="1800" dirty="0"/>
              <a:t>military treatment facilities do </a:t>
            </a:r>
            <a:endParaRPr lang="en-US" sz="1800" dirty="0" smtClean="0"/>
          </a:p>
          <a:p>
            <a:pPr marL="0" indent="0">
              <a:spcBef>
                <a:spcPts val="0"/>
              </a:spcBef>
              <a:buNone/>
            </a:pPr>
            <a:r>
              <a:rPr lang="en-US" sz="1800" dirty="0"/>
              <a:t> </a:t>
            </a:r>
            <a:r>
              <a:rPr lang="en-US" sz="1800" dirty="0" smtClean="0"/>
              <a:t>                    not </a:t>
            </a:r>
            <a:r>
              <a:rPr lang="en-US" sz="1800" dirty="0"/>
              <a:t>have the resources to provide </a:t>
            </a:r>
            <a:endParaRPr lang="en-US" sz="1800" dirty="0" smtClean="0"/>
          </a:p>
          <a:p>
            <a:pPr marL="0" indent="0">
              <a:spcBef>
                <a:spcPts val="0"/>
              </a:spcBef>
              <a:buNone/>
            </a:pPr>
            <a:r>
              <a:rPr lang="en-US" sz="1800" dirty="0"/>
              <a:t> </a:t>
            </a:r>
            <a:r>
              <a:rPr lang="en-US" sz="1800" dirty="0" smtClean="0"/>
              <a:t>                    DSME </a:t>
            </a:r>
            <a:r>
              <a:rPr lang="en-US" sz="1800" dirty="0"/>
              <a:t>to patients, Dr. Wardian said. </a:t>
            </a:r>
          </a:p>
          <a:p>
            <a:pPr marL="0" indent="0">
              <a:spcBef>
                <a:spcPts val="0"/>
              </a:spcBef>
              <a:buNone/>
            </a:pPr>
            <a:r>
              <a:rPr lang="en-US" sz="1800" dirty="0" smtClean="0"/>
              <a:t>                     “</a:t>
            </a:r>
            <a:r>
              <a:rPr lang="en-US" sz="1800" dirty="0"/>
              <a:t>We developed the current DSME via telehealth model to allow disease managers to provide ADA recognized DSME in their clinics,” said Dr. Jana Wardian, DCOE research director</a:t>
            </a:r>
            <a:r>
              <a:rPr lang="en-US" sz="1800" dirty="0" smtClean="0"/>
              <a:t>.</a:t>
            </a:r>
            <a:r>
              <a:rPr lang="en-US" sz="1800" dirty="0"/>
              <a:t/>
            </a:r>
            <a:br>
              <a:rPr lang="en-US" sz="1800" dirty="0"/>
            </a:br>
            <a:endParaRPr lang="en-US" sz="1800" dirty="0"/>
          </a:p>
        </p:txBody>
      </p:sp>
      <p:sp>
        <p:nvSpPr>
          <p:cNvPr id="11" name="Rectangle 2"/>
          <p:cNvSpPr>
            <a:spLocks noChangeArrowheads="1"/>
          </p:cNvSpPr>
          <p:nvPr/>
        </p:nvSpPr>
        <p:spPr bwMode="auto">
          <a:xfrm>
            <a:off x="381000" y="1442708"/>
            <a:ext cx="2647208" cy="1033926"/>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2218" bIns="33327" numCol="1" anchor="ctr" anchorCtr="0" compatLnSpc="1">
            <a:prstTxWarp prst="textNoShape">
              <a:avLst/>
            </a:prstTxWarp>
            <a:spAutoFit/>
          </a:bodyPr>
          <a:lstStyle/>
          <a:p>
            <a:pPr algn="ctr" eaLnBrk="0" fontAlgn="base" hangingPunct="0">
              <a:spcBef>
                <a:spcPct val="0"/>
              </a:spcBef>
              <a:spcAft>
                <a:spcPct val="0"/>
              </a:spcAft>
            </a:pPr>
            <a:r>
              <a:rPr lang="en-US" altLang="en-US" sz="900" b="1" i="1" dirty="0">
                <a:solidFill>
                  <a:srgbClr val="929292"/>
                </a:solidFill>
                <a:latin typeface="Orbitron"/>
                <a:cs typeface="Arial" panose="020B0604020202020204" pitchFamily="34" charset="0"/>
              </a:rPr>
              <a:t>59TH MEDICAL WING NEWS</a:t>
            </a:r>
            <a:endParaRPr lang="en-US" altLang="en-US" sz="1000" b="1" dirty="0">
              <a:solidFill>
                <a:srgbClr val="444444"/>
              </a:solidFill>
              <a:latin typeface="Orbitron"/>
              <a:cs typeface="Arial" panose="020B0604020202020204" pitchFamily="34" charset="0"/>
            </a:endParaRPr>
          </a:p>
          <a:p>
            <a:pPr algn="ctr" eaLnBrk="0" fontAlgn="base" hangingPunct="0">
              <a:spcBef>
                <a:spcPct val="0"/>
              </a:spcBef>
              <a:spcAft>
                <a:spcPct val="0"/>
              </a:spcAft>
            </a:pPr>
            <a:endParaRPr lang="en-US" altLang="en-US" sz="1000" b="1" dirty="0">
              <a:solidFill>
                <a:srgbClr val="444444"/>
              </a:solidFill>
              <a:latin typeface="Helvetica Neue Bold"/>
              <a:cs typeface="Arial" panose="020B0604020202020204" pitchFamily="34" charset="0"/>
            </a:endParaRPr>
          </a:p>
          <a:p>
            <a:pPr algn="ctr" eaLnBrk="0" fontAlgn="base" hangingPunct="0">
              <a:spcBef>
                <a:spcPct val="0"/>
              </a:spcBef>
              <a:spcAft>
                <a:spcPct val="0"/>
              </a:spcAft>
            </a:pPr>
            <a:r>
              <a:rPr lang="en-US" altLang="en-US" sz="1000" b="1" dirty="0">
                <a:solidFill>
                  <a:schemeClr val="bg1"/>
                </a:solidFill>
                <a:latin typeface="Helvetica Neue Bold"/>
                <a:cs typeface="Arial" panose="020B0604020202020204" pitchFamily="34" charset="0"/>
              </a:rPr>
              <a:t>Wing pioneers innovative diabetes education program</a:t>
            </a:r>
          </a:p>
          <a:p>
            <a:pPr algn="ctr" eaLnBrk="0" fontAlgn="base" hangingPunct="0">
              <a:spcBef>
                <a:spcPct val="0"/>
              </a:spcBef>
              <a:spcAft>
                <a:spcPct val="0"/>
              </a:spcAft>
            </a:pPr>
            <a:r>
              <a:rPr lang="en-US" altLang="en-US" sz="700" i="1" dirty="0">
                <a:solidFill>
                  <a:srgbClr val="000000"/>
                </a:solidFill>
                <a:latin typeface="Helvetica" panose="020B0604020202020204" pitchFamily="34" charset="0"/>
              </a:rPr>
              <a:t>By Staff Sgt. Kevin </a:t>
            </a:r>
            <a:r>
              <a:rPr lang="en-US" altLang="en-US" sz="700" i="1" dirty="0" err="1">
                <a:solidFill>
                  <a:srgbClr val="000000"/>
                </a:solidFill>
                <a:latin typeface="Helvetica" panose="020B0604020202020204" pitchFamily="34" charset="0"/>
              </a:rPr>
              <a:t>Iinuma</a:t>
            </a:r>
            <a:r>
              <a:rPr lang="en-US" altLang="en-US" sz="700" i="1" dirty="0">
                <a:solidFill>
                  <a:srgbClr val="000000"/>
                </a:solidFill>
                <a:latin typeface="Helvetica" panose="020B0604020202020204" pitchFamily="34" charset="0"/>
              </a:rPr>
              <a:t>, 59th Medical Wing Public Affairs </a:t>
            </a:r>
            <a:r>
              <a:rPr lang="en-US" altLang="en-US" sz="900" b="1" i="1" dirty="0">
                <a:solidFill>
                  <a:srgbClr val="929292"/>
                </a:solidFill>
                <a:latin typeface="Helvetica" panose="020B0604020202020204" pitchFamily="34" charset="0"/>
              </a:rPr>
              <a:t>/ Published January 17, 2017</a:t>
            </a:r>
            <a:r>
              <a:rPr lang="en-US" altLang="en-US" sz="700" i="1" dirty="0">
                <a:solidFill>
                  <a:srgbClr val="000000"/>
                </a:solidFill>
                <a:latin typeface="Helvetica" panose="020B0604020202020204" pitchFamily="34" charset="0"/>
              </a:rPr>
              <a:t> </a:t>
            </a:r>
            <a:endParaRPr lang="en-US" altLang="en-US" sz="800" dirty="0">
              <a:latin typeface="Helvetica" panose="020B0604020202020204" pitchFamily="34" charset="0"/>
            </a:endParaRPr>
          </a:p>
          <a:p>
            <a:pPr algn="ctr" eaLnBrk="0" fontAlgn="base" hangingPunct="0">
              <a:spcBef>
                <a:spcPct val="0"/>
              </a:spcBef>
              <a:spcAft>
                <a:spcPct val="0"/>
              </a:spcAft>
            </a:pPr>
            <a:r>
              <a:rPr lang="en-US" altLang="en-US" sz="800" dirty="0">
                <a:latin typeface="Helvetica" panose="020B0604020202020204" pitchFamily="34" charset="0"/>
              </a:rPr>
              <a:t>  </a:t>
            </a:r>
            <a:endParaRPr lang="en-US" altLang="en-US" sz="23600" dirty="0">
              <a:latin typeface="Helvetica" panose="020B0604020202020204" pitchFamily="34" charset="0"/>
            </a:endParaRPr>
          </a:p>
        </p:txBody>
      </p:sp>
      <p:sp>
        <p:nvSpPr>
          <p:cNvPr id="3" name="TextBox 2"/>
          <p:cNvSpPr txBox="1"/>
          <p:nvPr/>
        </p:nvSpPr>
        <p:spPr>
          <a:xfrm>
            <a:off x="437648" y="5486401"/>
            <a:ext cx="2350325" cy="954107"/>
          </a:xfrm>
          <a:prstGeom prst="rect">
            <a:avLst/>
          </a:prstGeom>
          <a:noFill/>
        </p:spPr>
        <p:txBody>
          <a:bodyPr wrap="square" rtlCol="0">
            <a:spAutoFit/>
          </a:bodyPr>
          <a:lstStyle/>
          <a:p>
            <a:r>
              <a:rPr lang="en-US" sz="1400" dirty="0"/>
              <a:t>Dr. Tom </a:t>
            </a:r>
            <a:r>
              <a:rPr lang="en-US" sz="1400" dirty="0" smtClean="0"/>
              <a:t>Sauerwein teaches </a:t>
            </a:r>
            <a:r>
              <a:rPr lang="en-US" sz="1400" dirty="0"/>
              <a:t>patients to self-manage diabetes during a classroom session</a:t>
            </a:r>
          </a:p>
        </p:txBody>
      </p:sp>
      <p:sp>
        <p:nvSpPr>
          <p:cNvPr id="4" name="Slide Number Placeholder 3"/>
          <p:cNvSpPr>
            <a:spLocks noGrp="1"/>
          </p:cNvSpPr>
          <p:nvPr>
            <p:ph type="sldNum" sz="quarter" idx="11"/>
          </p:nvPr>
        </p:nvSpPr>
        <p:spPr/>
        <p:txBody>
          <a:bodyPr/>
          <a:lstStyle/>
          <a:p>
            <a:fld id="{35C61B7B-F178-4D11-B47C-4E2A720D5757}" type="slidenum">
              <a:rPr lang="en-US" smtClean="0"/>
              <a:t>36</a:t>
            </a:fld>
            <a:endParaRPr lang="en-US"/>
          </a:p>
        </p:txBody>
      </p:sp>
    </p:spTree>
    <p:extLst>
      <p:ext uri="{BB962C8B-B14F-4D97-AF65-F5344CB8AC3E}">
        <p14:creationId xmlns:p14="http://schemas.microsoft.com/office/powerpoint/2010/main" val="3647246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of Concept</a:t>
            </a:r>
            <a:endParaRPr lang="en-US" dirty="0"/>
          </a:p>
        </p:txBody>
      </p:sp>
      <p:sp>
        <p:nvSpPr>
          <p:cNvPr id="5" name="Content Placeholder 4"/>
          <p:cNvSpPr>
            <a:spLocks noGrp="1"/>
          </p:cNvSpPr>
          <p:nvPr>
            <p:ph sz="half" idx="2"/>
          </p:nvPr>
        </p:nvSpPr>
        <p:spPr>
          <a:xfrm>
            <a:off x="508000" y="1388533"/>
            <a:ext cx="8166101" cy="4859867"/>
          </a:xfrm>
        </p:spPr>
        <p:txBody>
          <a:bodyPr/>
          <a:lstStyle/>
          <a:p>
            <a:r>
              <a:rPr lang="en-US" dirty="0"/>
              <a:t>2 FTEs provided by AFSG office</a:t>
            </a:r>
          </a:p>
          <a:p>
            <a:r>
              <a:rPr lang="en-US" dirty="0" smtClean="0"/>
              <a:t>Sites added</a:t>
            </a:r>
          </a:p>
          <a:p>
            <a:pPr lvl="1"/>
            <a:r>
              <a:rPr lang="en-US" dirty="0" smtClean="0"/>
              <a:t>Corpus Christi Naval Air Station</a:t>
            </a:r>
          </a:p>
          <a:p>
            <a:pPr lvl="1"/>
            <a:r>
              <a:rPr lang="en-US" dirty="0" smtClean="0"/>
              <a:t>Laughlin AFB </a:t>
            </a:r>
          </a:p>
          <a:p>
            <a:r>
              <a:rPr lang="en-US" dirty="0" smtClean="0"/>
              <a:t>Study funding</a:t>
            </a:r>
            <a:endParaRPr lang="en-US" dirty="0" smtClean="0"/>
          </a:p>
          <a:p>
            <a:pPr lvl="1"/>
            <a:r>
              <a:rPr lang="en-US" dirty="0" smtClean="0"/>
              <a:t>Additional staff</a:t>
            </a:r>
          </a:p>
          <a:p>
            <a:pPr lvl="1"/>
            <a:r>
              <a:rPr lang="en-US" dirty="0" smtClean="0"/>
              <a:t>Data collection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9268" y="3566601"/>
            <a:ext cx="3391949" cy="2540688"/>
          </a:xfrm>
          <a:prstGeom prst="rect">
            <a:avLst/>
          </a:prstGeom>
        </p:spPr>
      </p:pic>
      <p:sp>
        <p:nvSpPr>
          <p:cNvPr id="3" name="Slide Number Placeholder 2"/>
          <p:cNvSpPr>
            <a:spLocks noGrp="1"/>
          </p:cNvSpPr>
          <p:nvPr>
            <p:ph type="sldNum" sz="quarter" idx="11"/>
          </p:nvPr>
        </p:nvSpPr>
        <p:spPr/>
        <p:txBody>
          <a:bodyPr/>
          <a:lstStyle/>
          <a:p>
            <a:fld id="{35C61B7B-F178-4D11-B47C-4E2A720D5757}" type="slidenum">
              <a:rPr lang="en-US" smtClean="0"/>
              <a:t>37</a:t>
            </a:fld>
            <a:endParaRPr lang="en-US"/>
          </a:p>
        </p:txBody>
      </p:sp>
    </p:spTree>
    <p:extLst>
      <p:ext uri="{BB962C8B-B14F-4D97-AF65-F5344CB8AC3E}">
        <p14:creationId xmlns:p14="http://schemas.microsoft.com/office/powerpoint/2010/main" val="18783257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a:t>
            </a:r>
            <a:endParaRPr lang="en-US" dirty="0"/>
          </a:p>
        </p:txBody>
      </p:sp>
      <p:sp>
        <p:nvSpPr>
          <p:cNvPr id="6" name="Content Placeholder 5"/>
          <p:cNvSpPr>
            <a:spLocks noGrp="1"/>
          </p:cNvSpPr>
          <p:nvPr>
            <p:ph sz="half" idx="1"/>
          </p:nvPr>
        </p:nvSpPr>
        <p:spPr/>
        <p:txBody>
          <a:bodyPr/>
          <a:lstStyle/>
          <a:p>
            <a:r>
              <a:rPr lang="en-US" dirty="0" smtClean="0"/>
              <a:t>1 FTE hired</a:t>
            </a:r>
          </a:p>
          <a:p>
            <a:r>
              <a:rPr lang="en-US" dirty="0" smtClean="0"/>
              <a:t>2 sites added</a:t>
            </a:r>
          </a:p>
          <a:p>
            <a:r>
              <a:rPr lang="en-US" dirty="0" smtClean="0"/>
              <a:t>Waiting on final connection</a:t>
            </a:r>
          </a:p>
          <a:p>
            <a:r>
              <a:rPr lang="en-US" dirty="0" smtClean="0"/>
              <a:t>New DSMES guidelines</a:t>
            </a:r>
          </a:p>
          <a:p>
            <a:r>
              <a:rPr lang="en-US" dirty="0"/>
              <a:t>T</a:t>
            </a:r>
            <a:r>
              <a:rPr lang="en-US" dirty="0" smtClean="0"/>
              <a:t>raining for disease managers</a:t>
            </a:r>
          </a:p>
          <a:p>
            <a:pPr lvl="1"/>
            <a:endParaRPr lang="en-US" dirty="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76741" y="1885245"/>
            <a:ext cx="4280236" cy="3206046"/>
          </a:xfrm>
          <a:prstGeom prst="rect">
            <a:avLst/>
          </a:prstGeom>
          <a:noFill/>
          <a:ln w="9525">
            <a:noFill/>
            <a:miter lim="800000"/>
            <a:headEnd/>
            <a:tailEnd/>
          </a:ln>
        </p:spPr>
      </p:pic>
      <p:sp>
        <p:nvSpPr>
          <p:cNvPr id="3" name="Slide Number Placeholder 2"/>
          <p:cNvSpPr>
            <a:spLocks noGrp="1"/>
          </p:cNvSpPr>
          <p:nvPr>
            <p:ph type="sldNum" sz="quarter" idx="11"/>
          </p:nvPr>
        </p:nvSpPr>
        <p:spPr/>
        <p:txBody>
          <a:bodyPr/>
          <a:lstStyle/>
          <a:p>
            <a:fld id="{35C61B7B-F178-4D11-B47C-4E2A720D5757}" type="slidenum">
              <a:rPr lang="en-US" smtClean="0"/>
              <a:t>38</a:t>
            </a:fld>
            <a:endParaRPr lang="en-US"/>
          </a:p>
        </p:txBody>
      </p:sp>
    </p:spTree>
    <p:extLst>
      <p:ext uri="{BB962C8B-B14F-4D97-AF65-F5344CB8AC3E}">
        <p14:creationId xmlns:p14="http://schemas.microsoft.com/office/powerpoint/2010/main" val="575200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Our Studio</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76969" y="1219200"/>
            <a:ext cx="4549570" cy="341217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81000" y="3149319"/>
            <a:ext cx="4345379" cy="3259033"/>
          </a:xfr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2728" t="6927" r="17533" b="34662"/>
          <a:stretch/>
        </p:blipFill>
        <p:spPr>
          <a:xfrm>
            <a:off x="5723905" y="4777003"/>
            <a:ext cx="2224607" cy="1631349"/>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8181" t="5368" b="10303"/>
          <a:stretch/>
        </p:blipFill>
        <p:spPr>
          <a:xfrm>
            <a:off x="515498" y="384981"/>
            <a:ext cx="3526973" cy="2429470"/>
          </a:xfrm>
          <a:prstGeom prst="rect">
            <a:avLst/>
          </a:prstGeom>
        </p:spPr>
      </p:pic>
      <p:sp>
        <p:nvSpPr>
          <p:cNvPr id="9" name="Slide Number Placeholder 8"/>
          <p:cNvSpPr>
            <a:spLocks noGrp="1"/>
          </p:cNvSpPr>
          <p:nvPr>
            <p:ph type="sldNum" sz="quarter" idx="11"/>
          </p:nvPr>
        </p:nvSpPr>
        <p:spPr/>
        <p:txBody>
          <a:bodyPr/>
          <a:lstStyle/>
          <a:p>
            <a:fld id="{35C61B7B-F178-4D11-B47C-4E2A720D5757}" type="slidenum">
              <a:rPr lang="en-US" smtClean="0"/>
              <a:t>39</a:t>
            </a:fld>
            <a:endParaRPr lang="en-US"/>
          </a:p>
        </p:txBody>
      </p:sp>
    </p:spTree>
    <p:extLst>
      <p:ext uri="{BB962C8B-B14F-4D97-AF65-F5344CB8AC3E}">
        <p14:creationId xmlns:p14="http://schemas.microsoft.com/office/powerpoint/2010/main" val="406302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Efforts to Standardize:</a:t>
            </a:r>
            <a:endParaRPr lang="en-US" dirty="0"/>
          </a:p>
        </p:txBody>
      </p:sp>
      <p:sp>
        <p:nvSpPr>
          <p:cNvPr id="3" name="Content Placeholder 2"/>
          <p:cNvSpPr>
            <a:spLocks noGrp="1"/>
          </p:cNvSpPr>
          <p:nvPr>
            <p:ph idx="1"/>
          </p:nvPr>
        </p:nvSpPr>
        <p:spPr/>
        <p:txBody>
          <a:bodyPr/>
          <a:lstStyle/>
          <a:p>
            <a:r>
              <a:rPr lang="en-US" dirty="0" smtClean="0"/>
              <a:t>Diabetes care:</a:t>
            </a:r>
          </a:p>
          <a:p>
            <a:pPr lvl="1"/>
            <a:r>
              <a:rPr lang="en-US" dirty="0"/>
              <a:t>Diabetes Champion Course</a:t>
            </a:r>
          </a:p>
          <a:p>
            <a:pPr lvl="1"/>
            <a:r>
              <a:rPr lang="en-US" dirty="0" smtClean="0"/>
              <a:t>Diabetes ECHO</a:t>
            </a:r>
          </a:p>
          <a:p>
            <a:pPr lvl="1"/>
            <a:r>
              <a:rPr lang="en-US" dirty="0" smtClean="0"/>
              <a:t>Diabetes Central</a:t>
            </a:r>
          </a:p>
          <a:p>
            <a:pPr lvl="1"/>
            <a:r>
              <a:rPr lang="en-US" dirty="0" smtClean="0"/>
              <a:t>Diabetes webinars</a:t>
            </a:r>
          </a:p>
          <a:p>
            <a:endParaRPr lang="en-US" dirty="0" smtClean="0"/>
          </a:p>
          <a:p>
            <a:r>
              <a:rPr lang="en-US" dirty="0" smtClean="0"/>
              <a:t>Education</a:t>
            </a:r>
          </a:p>
          <a:p>
            <a:pPr lvl="1"/>
            <a:r>
              <a:rPr lang="en-US" dirty="0" smtClean="0"/>
              <a:t>Hub &amp; </a:t>
            </a:r>
            <a:r>
              <a:rPr lang="en-US" dirty="0"/>
              <a:t>S</a:t>
            </a:r>
            <a:r>
              <a:rPr lang="en-US" dirty="0" smtClean="0"/>
              <a:t>poke Model</a:t>
            </a:r>
          </a:p>
          <a:p>
            <a:pPr lvl="1"/>
            <a:r>
              <a:rPr lang="en-US" dirty="0" smtClean="0"/>
              <a:t>Scripted slide set on AF Knowledge Exchange</a:t>
            </a:r>
            <a:r>
              <a:rPr lang="en-US" dirty="0"/>
              <a:t>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301" y="2630310"/>
            <a:ext cx="3553866" cy="2054579"/>
          </a:xfrm>
          <a:prstGeom prst="rect">
            <a:avLst/>
          </a:prstGeom>
        </p:spPr>
      </p:pic>
      <p:sp>
        <p:nvSpPr>
          <p:cNvPr id="5" name="Slide Number Placeholder 4"/>
          <p:cNvSpPr>
            <a:spLocks noGrp="1"/>
          </p:cNvSpPr>
          <p:nvPr>
            <p:ph type="sldNum" sz="quarter" idx="11"/>
          </p:nvPr>
        </p:nvSpPr>
        <p:spPr/>
        <p:txBody>
          <a:bodyPr/>
          <a:lstStyle/>
          <a:p>
            <a:fld id="{35C61B7B-F178-4D11-B47C-4E2A720D5757}" type="slidenum">
              <a:rPr lang="en-US" smtClean="0"/>
              <a:t>4</a:t>
            </a:fld>
            <a:endParaRPr lang="en-US"/>
          </a:p>
        </p:txBody>
      </p:sp>
    </p:spTree>
    <p:extLst>
      <p:ext uri="{BB962C8B-B14F-4D97-AF65-F5344CB8AC3E}">
        <p14:creationId xmlns:p14="http://schemas.microsoft.com/office/powerpoint/2010/main" val="3490469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73432715"/>
              </p:ext>
            </p:extLst>
          </p:nvPr>
        </p:nvGraphicFramePr>
        <p:xfrm>
          <a:off x="417716" y="1305700"/>
          <a:ext cx="8094812" cy="539482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580185" y="1707306"/>
            <a:ext cx="3429657" cy="307777"/>
          </a:xfrm>
          <a:prstGeom prst="rect">
            <a:avLst/>
          </a:prstGeom>
        </p:spPr>
        <p:txBody>
          <a:bodyPr wrap="none">
            <a:spAutoFit/>
          </a:bodyPr>
          <a:lstStyle/>
          <a:p>
            <a:r>
              <a:rPr lang="en-US" sz="1400" dirty="0"/>
              <a:t>The class was convenient for me to organize.</a:t>
            </a:r>
          </a:p>
        </p:txBody>
      </p:sp>
      <p:sp>
        <p:nvSpPr>
          <p:cNvPr id="8" name="Rectangle 7"/>
          <p:cNvSpPr/>
          <p:nvPr/>
        </p:nvSpPr>
        <p:spPr>
          <a:xfrm>
            <a:off x="615548" y="2107211"/>
            <a:ext cx="3595984" cy="307777"/>
          </a:xfrm>
          <a:prstGeom prst="rect">
            <a:avLst/>
          </a:prstGeom>
        </p:spPr>
        <p:txBody>
          <a:bodyPr wrap="none">
            <a:spAutoFit/>
          </a:bodyPr>
          <a:lstStyle/>
          <a:p>
            <a:r>
              <a:rPr lang="en-US" sz="1400" dirty="0"/>
              <a:t>I was comfortable with the format of this class.</a:t>
            </a:r>
          </a:p>
        </p:txBody>
      </p:sp>
      <p:sp>
        <p:nvSpPr>
          <p:cNvPr id="9" name="Rectangle 8"/>
          <p:cNvSpPr/>
          <p:nvPr/>
        </p:nvSpPr>
        <p:spPr>
          <a:xfrm>
            <a:off x="560308" y="2455604"/>
            <a:ext cx="3299429" cy="307777"/>
          </a:xfrm>
          <a:prstGeom prst="rect">
            <a:avLst/>
          </a:prstGeom>
        </p:spPr>
        <p:txBody>
          <a:bodyPr wrap="none">
            <a:spAutoFit/>
          </a:bodyPr>
          <a:lstStyle/>
          <a:p>
            <a:r>
              <a:rPr lang="en-US" sz="1400" dirty="0"/>
              <a:t>The handouts for patients were accessible.</a:t>
            </a:r>
          </a:p>
        </p:txBody>
      </p:sp>
      <p:sp>
        <p:nvSpPr>
          <p:cNvPr id="10" name="Rectangle 9"/>
          <p:cNvSpPr/>
          <p:nvPr/>
        </p:nvSpPr>
        <p:spPr>
          <a:xfrm>
            <a:off x="580185" y="2799529"/>
            <a:ext cx="3586303" cy="307777"/>
          </a:xfrm>
          <a:prstGeom prst="rect">
            <a:avLst/>
          </a:prstGeom>
        </p:spPr>
        <p:txBody>
          <a:bodyPr wrap="none">
            <a:spAutoFit/>
          </a:bodyPr>
          <a:lstStyle/>
          <a:p>
            <a:r>
              <a:rPr lang="en-US" sz="1400" dirty="0"/>
              <a:t>Instructions for organizing the class were clear.</a:t>
            </a:r>
          </a:p>
        </p:txBody>
      </p:sp>
      <p:sp>
        <p:nvSpPr>
          <p:cNvPr id="11" name="Rectangle 10"/>
          <p:cNvSpPr/>
          <p:nvPr/>
        </p:nvSpPr>
        <p:spPr>
          <a:xfrm>
            <a:off x="580185" y="3142042"/>
            <a:ext cx="3279231" cy="307777"/>
          </a:xfrm>
          <a:prstGeom prst="rect">
            <a:avLst/>
          </a:prstGeom>
        </p:spPr>
        <p:txBody>
          <a:bodyPr wrap="none">
            <a:spAutoFit/>
          </a:bodyPr>
          <a:lstStyle/>
          <a:p>
            <a:r>
              <a:rPr lang="en-US" sz="1400" dirty="0"/>
              <a:t>Setting up the technology was convenient.</a:t>
            </a:r>
          </a:p>
        </p:txBody>
      </p:sp>
      <p:sp>
        <p:nvSpPr>
          <p:cNvPr id="12" name="Rectangle 11"/>
          <p:cNvSpPr/>
          <p:nvPr/>
        </p:nvSpPr>
        <p:spPr>
          <a:xfrm>
            <a:off x="615548" y="3502963"/>
            <a:ext cx="3188950" cy="307777"/>
          </a:xfrm>
          <a:prstGeom prst="rect">
            <a:avLst/>
          </a:prstGeom>
        </p:spPr>
        <p:txBody>
          <a:bodyPr wrap="none">
            <a:spAutoFit/>
          </a:bodyPr>
          <a:lstStyle/>
          <a:p>
            <a:r>
              <a:rPr lang="en-US" sz="1400" dirty="0"/>
              <a:t>The picture on the video was easy to see.</a:t>
            </a:r>
          </a:p>
        </p:txBody>
      </p:sp>
      <p:sp>
        <p:nvSpPr>
          <p:cNvPr id="13" name="Rectangle 12"/>
          <p:cNvSpPr/>
          <p:nvPr/>
        </p:nvSpPr>
        <p:spPr>
          <a:xfrm>
            <a:off x="615548" y="3863884"/>
            <a:ext cx="2473947" cy="307777"/>
          </a:xfrm>
          <a:prstGeom prst="rect">
            <a:avLst/>
          </a:prstGeom>
        </p:spPr>
        <p:txBody>
          <a:bodyPr wrap="none">
            <a:spAutoFit/>
          </a:bodyPr>
          <a:lstStyle/>
          <a:p>
            <a:r>
              <a:rPr lang="en-US" sz="1400" dirty="0"/>
              <a:t>I could hear the educators well.</a:t>
            </a:r>
          </a:p>
        </p:txBody>
      </p:sp>
      <p:sp>
        <p:nvSpPr>
          <p:cNvPr id="14" name="Rectangle 13"/>
          <p:cNvSpPr/>
          <p:nvPr/>
        </p:nvSpPr>
        <p:spPr>
          <a:xfrm>
            <a:off x="514601" y="4190814"/>
            <a:ext cx="5296619" cy="307777"/>
          </a:xfrm>
          <a:prstGeom prst="rect">
            <a:avLst/>
          </a:prstGeom>
        </p:spPr>
        <p:txBody>
          <a:bodyPr wrap="square">
            <a:spAutoFit/>
          </a:bodyPr>
          <a:lstStyle/>
          <a:p>
            <a:r>
              <a:rPr lang="en-US" sz="1400" dirty="0"/>
              <a:t>The educators made us feel like part of the class.</a:t>
            </a:r>
          </a:p>
        </p:txBody>
      </p:sp>
      <p:sp>
        <p:nvSpPr>
          <p:cNvPr id="15" name="Rectangle 14"/>
          <p:cNvSpPr/>
          <p:nvPr/>
        </p:nvSpPr>
        <p:spPr>
          <a:xfrm>
            <a:off x="615548" y="4559365"/>
            <a:ext cx="3056414" cy="307777"/>
          </a:xfrm>
          <a:prstGeom prst="rect">
            <a:avLst/>
          </a:prstGeom>
        </p:spPr>
        <p:txBody>
          <a:bodyPr wrap="none">
            <a:spAutoFit/>
          </a:bodyPr>
          <a:lstStyle/>
          <a:p>
            <a:r>
              <a:rPr lang="en-US" sz="1400" dirty="0"/>
              <a:t>Pre-assessment instructions were clear.</a:t>
            </a:r>
          </a:p>
        </p:txBody>
      </p:sp>
      <p:sp>
        <p:nvSpPr>
          <p:cNvPr id="16" name="Rectangle 15"/>
          <p:cNvSpPr/>
          <p:nvPr/>
        </p:nvSpPr>
        <p:spPr>
          <a:xfrm>
            <a:off x="615548" y="4901818"/>
            <a:ext cx="3208507" cy="307777"/>
          </a:xfrm>
          <a:prstGeom prst="rect">
            <a:avLst/>
          </a:prstGeom>
        </p:spPr>
        <p:txBody>
          <a:bodyPr wrap="none">
            <a:spAutoFit/>
          </a:bodyPr>
          <a:lstStyle/>
          <a:p>
            <a:r>
              <a:rPr lang="en-US" sz="1400" dirty="0"/>
              <a:t>Pre-assessment documentation was easy.</a:t>
            </a:r>
          </a:p>
        </p:txBody>
      </p:sp>
      <p:sp>
        <p:nvSpPr>
          <p:cNvPr id="17" name="Rectangle 16"/>
          <p:cNvSpPr/>
          <p:nvPr/>
        </p:nvSpPr>
        <p:spPr>
          <a:xfrm>
            <a:off x="615548" y="5258739"/>
            <a:ext cx="5094726" cy="307777"/>
          </a:xfrm>
          <a:prstGeom prst="rect">
            <a:avLst/>
          </a:prstGeom>
        </p:spPr>
        <p:txBody>
          <a:bodyPr wrap="square">
            <a:spAutoFit/>
          </a:bodyPr>
          <a:lstStyle/>
          <a:p>
            <a:r>
              <a:rPr lang="en-US" sz="1400" dirty="0"/>
              <a:t>Documentation for class participation was easy to accomplish.</a:t>
            </a:r>
          </a:p>
        </p:txBody>
      </p:sp>
      <p:sp>
        <p:nvSpPr>
          <p:cNvPr id="18" name="Rectangle 17"/>
          <p:cNvSpPr/>
          <p:nvPr/>
        </p:nvSpPr>
        <p:spPr>
          <a:xfrm>
            <a:off x="615548" y="5642722"/>
            <a:ext cx="5465662" cy="307777"/>
          </a:xfrm>
          <a:prstGeom prst="rect">
            <a:avLst/>
          </a:prstGeom>
        </p:spPr>
        <p:txBody>
          <a:bodyPr wrap="square">
            <a:spAutoFit/>
          </a:bodyPr>
          <a:lstStyle/>
          <a:p>
            <a:r>
              <a:rPr lang="en-US" sz="1400" dirty="0"/>
              <a:t>Would you organize another class in this format?</a:t>
            </a:r>
          </a:p>
        </p:txBody>
      </p:sp>
      <p:sp>
        <p:nvSpPr>
          <p:cNvPr id="19" name="Title 1"/>
          <p:cNvSpPr txBox="1">
            <a:spLocks/>
          </p:cNvSpPr>
          <p:nvPr/>
        </p:nvSpPr>
        <p:spPr bwMode="auto">
          <a:xfrm>
            <a:off x="424214" y="762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algn="l"/>
            <a:r>
              <a:rPr lang="en-US" kern="0" dirty="0" smtClean="0"/>
              <a:t>Interim data</a:t>
            </a:r>
            <a:endParaRPr lang="en-US" kern="0" dirty="0"/>
          </a:p>
        </p:txBody>
      </p:sp>
      <p:sp>
        <p:nvSpPr>
          <p:cNvPr id="2" name="Slide Number Placeholder 1"/>
          <p:cNvSpPr>
            <a:spLocks noGrp="1"/>
          </p:cNvSpPr>
          <p:nvPr>
            <p:ph type="sldNum" sz="quarter" idx="11"/>
          </p:nvPr>
        </p:nvSpPr>
        <p:spPr/>
        <p:txBody>
          <a:bodyPr/>
          <a:lstStyle/>
          <a:p>
            <a:fld id="{35C61B7B-F178-4D11-B47C-4E2A720D5757}" type="slidenum">
              <a:rPr lang="en-US" smtClean="0"/>
              <a:t>40</a:t>
            </a:fld>
            <a:endParaRPr lang="en-US"/>
          </a:p>
        </p:txBody>
      </p:sp>
    </p:spTree>
    <p:extLst>
      <p:ext uri="{BB962C8B-B14F-4D97-AF65-F5344CB8AC3E}">
        <p14:creationId xmlns:p14="http://schemas.microsoft.com/office/powerpoint/2010/main" val="982938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072579485"/>
              </p:ext>
            </p:extLst>
          </p:nvPr>
        </p:nvGraphicFramePr>
        <p:xfrm>
          <a:off x="766118" y="1191491"/>
          <a:ext cx="8044250" cy="548755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039251" y="1790384"/>
            <a:ext cx="1069524" cy="369332"/>
          </a:xfrm>
          <a:prstGeom prst="rect">
            <a:avLst/>
          </a:prstGeom>
          <a:noFill/>
        </p:spPr>
        <p:txBody>
          <a:bodyPr wrap="none" rtlCol="0">
            <a:spAutoFit/>
          </a:bodyPr>
          <a:lstStyle/>
          <a:p>
            <a:r>
              <a:rPr lang="en-US" dirty="0" smtClean="0">
                <a:solidFill>
                  <a:schemeClr val="bg1"/>
                </a:solidFill>
              </a:rPr>
              <a:t>Satisfied</a:t>
            </a:r>
            <a:endParaRPr lang="en-US" dirty="0">
              <a:solidFill>
                <a:schemeClr val="bg1"/>
              </a:solidFill>
            </a:endParaRPr>
          </a:p>
        </p:txBody>
      </p:sp>
      <p:sp>
        <p:nvSpPr>
          <p:cNvPr id="9" name="TextBox 8"/>
          <p:cNvSpPr txBox="1"/>
          <p:nvPr/>
        </p:nvSpPr>
        <p:spPr>
          <a:xfrm>
            <a:off x="1039251" y="2814028"/>
            <a:ext cx="2852063" cy="369332"/>
          </a:xfrm>
          <a:prstGeom prst="rect">
            <a:avLst/>
          </a:prstGeom>
          <a:noFill/>
        </p:spPr>
        <p:txBody>
          <a:bodyPr wrap="none" rtlCol="0">
            <a:spAutoFit/>
          </a:bodyPr>
          <a:lstStyle/>
          <a:p>
            <a:r>
              <a:rPr lang="en-US" dirty="0" smtClean="0">
                <a:solidFill>
                  <a:schemeClr val="bg1"/>
                </a:solidFill>
              </a:rPr>
              <a:t>I could hear the educators</a:t>
            </a:r>
            <a:endParaRPr lang="en-US" dirty="0">
              <a:solidFill>
                <a:schemeClr val="bg1"/>
              </a:solidFill>
            </a:endParaRPr>
          </a:p>
        </p:txBody>
      </p:sp>
      <p:sp>
        <p:nvSpPr>
          <p:cNvPr id="5" name="Title 1"/>
          <p:cNvSpPr txBox="1">
            <a:spLocks/>
          </p:cNvSpPr>
          <p:nvPr/>
        </p:nvSpPr>
        <p:spPr bwMode="auto">
          <a:xfrm>
            <a:off x="424214" y="762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a:lstStyle>
          <a:p>
            <a:pPr algn="l"/>
            <a:r>
              <a:rPr lang="en-US" kern="0" dirty="0" smtClean="0"/>
              <a:t>Interim data</a:t>
            </a:r>
            <a:endParaRPr lang="en-US" kern="0" dirty="0"/>
          </a:p>
        </p:txBody>
      </p:sp>
      <p:sp>
        <p:nvSpPr>
          <p:cNvPr id="2" name="Slide Number Placeholder 1"/>
          <p:cNvSpPr>
            <a:spLocks noGrp="1"/>
          </p:cNvSpPr>
          <p:nvPr>
            <p:ph type="sldNum" sz="quarter" idx="12"/>
          </p:nvPr>
        </p:nvSpPr>
        <p:spPr/>
        <p:txBody>
          <a:bodyPr/>
          <a:lstStyle/>
          <a:p>
            <a:fld id="{35C61B7B-F178-4D11-B47C-4E2A720D5757}" type="slidenum">
              <a:rPr lang="en-US" smtClean="0"/>
              <a:t>41</a:t>
            </a:fld>
            <a:endParaRPr lang="en-US"/>
          </a:p>
        </p:txBody>
      </p:sp>
    </p:spTree>
    <p:extLst>
      <p:ext uri="{BB962C8B-B14F-4D97-AF65-F5344CB8AC3E}">
        <p14:creationId xmlns:p14="http://schemas.microsoft.com/office/powerpoint/2010/main" val="1723211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85198"/>
          </a:xfrm>
        </p:spPr>
        <p:txBody>
          <a:bodyPr>
            <a:normAutofit fontScale="90000"/>
          </a:bodyPr>
          <a:lstStyle/>
          <a:p>
            <a:r>
              <a:rPr lang="en-US" sz="3200" dirty="0" smtClean="0"/>
              <a:t>Would you take another class in this format?</a:t>
            </a:r>
            <a:endParaRPr lang="en-US" sz="3200" dirty="0"/>
          </a:p>
        </p:txBody>
      </p:sp>
      <p:graphicFrame>
        <p:nvGraphicFramePr>
          <p:cNvPr id="4" name="Content Placeholder 3"/>
          <p:cNvGraphicFramePr>
            <a:graphicFrameLocks noGrp="1"/>
          </p:cNvGraphicFramePr>
          <p:nvPr>
            <p:ph idx="1"/>
            <p:extLst/>
          </p:nvPr>
        </p:nvGraphicFramePr>
        <p:xfrm>
          <a:off x="628650" y="1253331"/>
          <a:ext cx="7886700" cy="35658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8650" y="5022141"/>
            <a:ext cx="7886700" cy="1200329"/>
          </a:xfrm>
          <a:prstGeom prst="rect">
            <a:avLst/>
          </a:prstGeom>
          <a:noFill/>
        </p:spPr>
        <p:txBody>
          <a:bodyPr wrap="square" rtlCol="0">
            <a:spAutoFit/>
          </a:bodyPr>
          <a:lstStyle/>
          <a:p>
            <a:r>
              <a:rPr lang="en-US" dirty="0" smtClean="0"/>
              <a:t>Only 15 patient encounters reported they would not take another class in this format.</a:t>
            </a:r>
          </a:p>
          <a:p>
            <a:r>
              <a:rPr lang="en-US" dirty="0" smtClean="0"/>
              <a:t>Only 3 of these were in class one. So, it’s apparent that 12 patient </a:t>
            </a:r>
            <a:r>
              <a:rPr lang="en-US" dirty="0" smtClean="0"/>
              <a:t>encounters </a:t>
            </a:r>
            <a:r>
              <a:rPr lang="en-US" dirty="0" smtClean="0"/>
              <a:t>reflect they took more than one class.</a:t>
            </a:r>
            <a:endParaRPr lang="en-US" dirty="0"/>
          </a:p>
        </p:txBody>
      </p:sp>
      <p:sp>
        <p:nvSpPr>
          <p:cNvPr id="3" name="Slide Number Placeholder 2"/>
          <p:cNvSpPr>
            <a:spLocks noGrp="1"/>
          </p:cNvSpPr>
          <p:nvPr>
            <p:ph type="sldNum" sz="quarter" idx="11"/>
          </p:nvPr>
        </p:nvSpPr>
        <p:spPr/>
        <p:txBody>
          <a:bodyPr/>
          <a:lstStyle/>
          <a:p>
            <a:fld id="{35C61B7B-F178-4D11-B47C-4E2A720D5757}" type="slidenum">
              <a:rPr lang="en-US" smtClean="0"/>
              <a:t>42</a:t>
            </a:fld>
            <a:endParaRPr lang="en-US"/>
          </a:p>
        </p:txBody>
      </p:sp>
    </p:spTree>
    <p:extLst>
      <p:ext uri="{BB962C8B-B14F-4D97-AF65-F5344CB8AC3E}">
        <p14:creationId xmlns:p14="http://schemas.microsoft.com/office/powerpoint/2010/main" val="1085107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the Future</a:t>
            </a:r>
            <a:endParaRPr lang="en-US" dirty="0"/>
          </a:p>
        </p:txBody>
      </p:sp>
      <p:sp>
        <p:nvSpPr>
          <p:cNvPr id="3" name="Content Placeholder 2"/>
          <p:cNvSpPr>
            <a:spLocks noGrp="1"/>
          </p:cNvSpPr>
          <p:nvPr>
            <p:ph idx="1"/>
          </p:nvPr>
        </p:nvSpPr>
        <p:spPr>
          <a:xfrm>
            <a:off x="522514" y="1504950"/>
            <a:ext cx="8151587" cy="4743450"/>
          </a:xfrm>
        </p:spPr>
        <p:txBody>
          <a:bodyPr/>
          <a:lstStyle/>
          <a:p>
            <a:r>
              <a:rPr lang="en-US" dirty="0" smtClean="0"/>
              <a:t>March 2018 </a:t>
            </a:r>
          </a:p>
          <a:p>
            <a:r>
              <a:rPr lang="en-US" dirty="0" smtClean="0"/>
              <a:t>Diabetes Prevention Program</a:t>
            </a:r>
          </a:p>
          <a:p>
            <a:pPr lvl="1"/>
            <a:r>
              <a:rPr lang="en-US" dirty="0" smtClean="0"/>
              <a:t>CDC Recognition </a:t>
            </a:r>
          </a:p>
          <a:p>
            <a:pPr lvl="1"/>
            <a:r>
              <a:rPr lang="en-US" dirty="0" smtClean="0"/>
              <a:t>1 year program</a:t>
            </a:r>
          </a:p>
          <a:p>
            <a:pPr lvl="2"/>
            <a:r>
              <a:rPr lang="en-US" sz="2400" dirty="0" smtClean="0"/>
              <a:t>12 weekly sessions</a:t>
            </a:r>
          </a:p>
          <a:p>
            <a:pPr lvl="2"/>
            <a:r>
              <a:rPr lang="en-US" sz="2400" dirty="0" smtClean="0"/>
              <a:t>9 monthly sessions</a:t>
            </a:r>
          </a:p>
          <a:p>
            <a:r>
              <a:rPr lang="en-US" dirty="0" smtClean="0"/>
              <a:t>Other MIST utilization</a:t>
            </a:r>
          </a:p>
          <a:p>
            <a:pPr lvl="1"/>
            <a:r>
              <a:rPr lang="en-US" dirty="0" smtClean="0"/>
              <a:t>Training for Disease Managers </a:t>
            </a:r>
          </a:p>
          <a:p>
            <a:pPr lvl="1"/>
            <a:r>
              <a:rPr lang="en-US" dirty="0" smtClean="0"/>
              <a:t>Other professional education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510" y="2786993"/>
            <a:ext cx="3640591" cy="1969500"/>
          </a:xfrm>
          <a:prstGeom prst="rect">
            <a:avLst/>
          </a:prstGeom>
        </p:spPr>
      </p:pic>
      <p:sp>
        <p:nvSpPr>
          <p:cNvPr id="4" name="Slide Number Placeholder 3"/>
          <p:cNvSpPr>
            <a:spLocks noGrp="1"/>
          </p:cNvSpPr>
          <p:nvPr>
            <p:ph type="sldNum" sz="quarter" idx="11"/>
          </p:nvPr>
        </p:nvSpPr>
        <p:spPr/>
        <p:txBody>
          <a:bodyPr/>
          <a:lstStyle/>
          <a:p>
            <a:fld id="{35C61B7B-F178-4D11-B47C-4E2A720D5757}" type="slidenum">
              <a:rPr lang="en-US" smtClean="0"/>
              <a:t>43</a:t>
            </a:fld>
            <a:endParaRPr lang="en-US"/>
          </a:p>
        </p:txBody>
      </p:sp>
    </p:spTree>
    <p:extLst>
      <p:ext uri="{BB962C8B-B14F-4D97-AF65-F5344CB8AC3E}">
        <p14:creationId xmlns:p14="http://schemas.microsoft.com/office/powerpoint/2010/main" val="20697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a:xfrm>
            <a:off x="381000" y="1504950"/>
            <a:ext cx="3403952" cy="4743450"/>
          </a:xfrm>
        </p:spPr>
        <p:txBody>
          <a:bodyPr/>
          <a:lstStyle/>
          <a:p>
            <a:pPr marL="0" indent="0">
              <a:buNone/>
            </a:pPr>
            <a:r>
              <a:rPr lang="en-US" dirty="0" smtClean="0"/>
              <a:t>Diabetes Self-Management Education and Support Services  can be effectively provided to our DoD beneficiaries via Telehealth </a:t>
            </a:r>
            <a:endParaRPr lang="en-US" dirty="0"/>
          </a:p>
        </p:txBody>
      </p:sp>
      <p:graphicFrame>
        <p:nvGraphicFramePr>
          <p:cNvPr id="5" name="Diagram 4"/>
          <p:cNvGraphicFramePr/>
          <p:nvPr>
            <p:extLst>
              <p:ext uri="{D42A27DB-BD31-4B8C-83A1-F6EECF244321}">
                <p14:modId xmlns:p14="http://schemas.microsoft.com/office/powerpoint/2010/main" val="986494690"/>
              </p:ext>
            </p:extLst>
          </p:nvPr>
        </p:nvGraphicFramePr>
        <p:xfrm>
          <a:off x="3459162" y="1844675"/>
          <a:ext cx="558323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fld id="{35C61B7B-F178-4D11-B47C-4E2A720D5757}" type="slidenum">
              <a:rPr lang="en-US" smtClean="0"/>
              <a:t>44</a:t>
            </a:fld>
            <a:endParaRPr lang="en-US"/>
          </a:p>
        </p:txBody>
      </p:sp>
    </p:spTree>
    <p:extLst>
      <p:ext uri="{BB962C8B-B14F-4D97-AF65-F5344CB8AC3E}">
        <p14:creationId xmlns:p14="http://schemas.microsoft.com/office/powerpoint/2010/main" val="562343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8519" t="2479" r="6243" b="-187"/>
          <a:stretch/>
        </p:blipFill>
        <p:spPr>
          <a:xfrm rot="570835">
            <a:off x="2982723" y="1669558"/>
            <a:ext cx="3754287" cy="4303460"/>
          </a:xfrm>
          <a:prstGeom prst="rect">
            <a:avLst/>
          </a:prstGeom>
        </p:spPr>
      </p:pic>
      <p:sp>
        <p:nvSpPr>
          <p:cNvPr id="3" name="Slide Number Placeholder 2"/>
          <p:cNvSpPr>
            <a:spLocks noGrp="1"/>
          </p:cNvSpPr>
          <p:nvPr>
            <p:ph type="sldNum" sz="quarter" idx="11"/>
          </p:nvPr>
        </p:nvSpPr>
        <p:spPr/>
        <p:txBody>
          <a:bodyPr/>
          <a:lstStyle/>
          <a:p>
            <a:fld id="{35C61B7B-F178-4D11-B47C-4E2A720D5757}" type="slidenum">
              <a:rPr lang="en-US" smtClean="0"/>
              <a:t>45</a:t>
            </a:fld>
            <a:endParaRPr lang="en-US"/>
          </a:p>
        </p:txBody>
      </p:sp>
    </p:spTree>
    <p:extLst>
      <p:ext uri="{BB962C8B-B14F-4D97-AF65-F5344CB8AC3E}">
        <p14:creationId xmlns:p14="http://schemas.microsoft.com/office/powerpoint/2010/main" val="2988561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81000" y="1219200"/>
            <a:ext cx="8397875" cy="4743450"/>
          </a:xfrm>
        </p:spPr>
        <p:txBody>
          <a:bodyPr/>
          <a:lstStyle/>
          <a:p>
            <a:r>
              <a:rPr lang="en-US" sz="2000" dirty="0">
                <a:hlinkClick r:id="rId3"/>
              </a:rPr>
              <a:t>https://</a:t>
            </a:r>
            <a:r>
              <a:rPr lang="en-US" sz="2000" dirty="0" smtClean="0">
                <a:hlinkClick r:id="rId3"/>
              </a:rPr>
              <a:t>www.cdc.gov/diabetes/pdfs/data/statistics/national-diabetes-statistics-report.pdf</a:t>
            </a:r>
            <a:endParaRPr lang="en-US" sz="2000" dirty="0" smtClean="0"/>
          </a:p>
          <a:p>
            <a:r>
              <a:rPr lang="en-US" sz="2000" dirty="0" smtClean="0">
                <a:hlinkClick r:id="rId4"/>
              </a:rPr>
              <a:t>http</a:t>
            </a:r>
            <a:r>
              <a:rPr lang="en-US" sz="2000" dirty="0">
                <a:hlinkClick r:id="rId4"/>
              </a:rPr>
              <a:t>://</a:t>
            </a:r>
            <a:r>
              <a:rPr lang="en-US" sz="2000" dirty="0" smtClean="0">
                <a:hlinkClick r:id="rId4"/>
              </a:rPr>
              <a:t>www.diabetes.org</a:t>
            </a:r>
            <a:endParaRPr lang="en-US" sz="2000" dirty="0" smtClean="0"/>
          </a:p>
          <a:p>
            <a:r>
              <a:rPr lang="en-US" sz="2000" dirty="0">
                <a:hlinkClick r:id="rId5"/>
              </a:rPr>
              <a:t>http://</a:t>
            </a:r>
            <a:r>
              <a:rPr lang="en-US" sz="2000" dirty="0" smtClean="0">
                <a:hlinkClick r:id="rId5"/>
              </a:rPr>
              <a:t>hhsc.state.tx.us/reports/2012/direct-indirect-costs-diabetes-texas.pdf</a:t>
            </a:r>
            <a:endParaRPr lang="en-US" sz="2000" dirty="0" smtClean="0"/>
          </a:p>
          <a:p>
            <a:r>
              <a:rPr lang="en-US" sz="2000" dirty="0"/>
              <a:t>Beck, J., Greenwood, D. A., Blanton, L., Bollinger, S. T., Butcher, M. K., Condon, J. E., ... &amp; Kolb, L. E. (2017). 2017 National Standards for Diabetes Self-Management Education and Support. </a:t>
            </a:r>
            <a:r>
              <a:rPr lang="en-US" sz="2000" i="1" dirty="0"/>
              <a:t>The Diabetes Educator</a:t>
            </a:r>
            <a:r>
              <a:rPr lang="en-US" sz="2000" dirty="0"/>
              <a:t>, </a:t>
            </a:r>
            <a:r>
              <a:rPr lang="en-US" sz="2000" i="1" dirty="0"/>
              <a:t>43</a:t>
            </a:r>
            <a:r>
              <a:rPr lang="en-US" sz="2000" dirty="0"/>
              <a:t>(5), 449-464</a:t>
            </a:r>
            <a:r>
              <a:rPr lang="en-US" sz="2000" dirty="0" smtClean="0"/>
              <a:t>.</a:t>
            </a:r>
          </a:p>
          <a:p>
            <a:r>
              <a:rPr lang="en-US" sz="2000" dirty="0">
                <a:hlinkClick r:id="rId6"/>
              </a:rPr>
              <a:t>http://www.airforcemedicine.af.mil/MTF/Randolph/News-Events/Article/1051495/wing-pioneers-innovative-diabetes-education-program/</a:t>
            </a:r>
            <a:endParaRPr lang="en-US" sz="2000" dirty="0" smtClean="0"/>
          </a:p>
          <a:p>
            <a:endParaRPr lang="en-US" sz="2000" dirty="0"/>
          </a:p>
        </p:txBody>
      </p:sp>
      <p:sp>
        <p:nvSpPr>
          <p:cNvPr id="4" name="Slide Number Placeholder 3"/>
          <p:cNvSpPr>
            <a:spLocks noGrp="1"/>
          </p:cNvSpPr>
          <p:nvPr>
            <p:ph type="sldNum" sz="quarter" idx="11"/>
          </p:nvPr>
        </p:nvSpPr>
        <p:spPr/>
        <p:txBody>
          <a:bodyPr/>
          <a:lstStyle/>
          <a:p>
            <a:fld id="{35C61B7B-F178-4D11-B47C-4E2A720D5757}" type="slidenum">
              <a:rPr lang="en-US" smtClean="0"/>
              <a:t>46</a:t>
            </a:fld>
            <a:endParaRPr lang="en-US"/>
          </a:p>
        </p:txBody>
      </p:sp>
    </p:spTree>
    <p:extLst>
      <p:ext uri="{BB962C8B-B14F-4D97-AF65-F5344CB8AC3E}">
        <p14:creationId xmlns:p14="http://schemas.microsoft.com/office/powerpoint/2010/main" val="3898312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48" y="89997"/>
            <a:ext cx="4202295" cy="694931"/>
          </a:xfrm>
          <a:solidFill>
            <a:schemeClr val="accent1">
              <a:lumMod val="60000"/>
              <a:lumOff val="40000"/>
            </a:schemeClr>
          </a:solidFill>
        </p:spPr>
        <p:txBody>
          <a:bodyPr>
            <a:normAutofit fontScale="90000"/>
          </a:bodyPr>
          <a:lstStyle/>
          <a:p>
            <a:r>
              <a:rPr lang="en-US" sz="3200" dirty="0" smtClean="0"/>
              <a:t>Demographics (n=183)</a:t>
            </a:r>
            <a:endParaRPr lang="en-US" sz="3200" dirty="0"/>
          </a:p>
        </p:txBody>
      </p:sp>
      <p:graphicFrame>
        <p:nvGraphicFramePr>
          <p:cNvPr id="4" name="Chart 3"/>
          <p:cNvGraphicFramePr>
            <a:graphicFrameLocks/>
          </p:cNvGraphicFramePr>
          <p:nvPr>
            <p:extLst>
              <p:ext uri="{D42A27DB-BD31-4B8C-83A1-F6EECF244321}">
                <p14:modId xmlns:p14="http://schemas.microsoft.com/office/powerpoint/2010/main" val="418522884"/>
              </p:ext>
            </p:extLst>
          </p:nvPr>
        </p:nvGraphicFramePr>
        <p:xfrm>
          <a:off x="77638" y="784928"/>
          <a:ext cx="4494362" cy="2644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4572000" y="0"/>
          <a:ext cx="457200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0" y="3429000"/>
          <a:ext cx="4572000" cy="3429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4649638" y="3515264"/>
          <a:ext cx="4365712" cy="3342736"/>
        </p:xfrm>
        <a:graphic>
          <a:graphicData uri="http://schemas.openxmlformats.org/drawingml/2006/chart">
            <c:chart xmlns:c="http://schemas.openxmlformats.org/drawingml/2006/chart" xmlns:r="http://schemas.openxmlformats.org/officeDocument/2006/relationships" r:id="rId6"/>
          </a:graphicData>
        </a:graphic>
      </p:graphicFrame>
      <p:sp>
        <p:nvSpPr>
          <p:cNvPr id="3" name="Slide Number Placeholder 2"/>
          <p:cNvSpPr>
            <a:spLocks noGrp="1"/>
          </p:cNvSpPr>
          <p:nvPr>
            <p:ph type="sldNum" sz="quarter" idx="11"/>
          </p:nvPr>
        </p:nvSpPr>
        <p:spPr/>
        <p:txBody>
          <a:bodyPr/>
          <a:lstStyle/>
          <a:p>
            <a:fld id="{35C61B7B-F178-4D11-B47C-4E2A720D5757}" type="slidenum">
              <a:rPr lang="en-US" smtClean="0"/>
              <a:t>47</a:t>
            </a:fld>
            <a:endParaRPr lang="en-US"/>
          </a:p>
        </p:txBody>
      </p:sp>
    </p:spTree>
    <p:extLst>
      <p:ext uri="{BB962C8B-B14F-4D97-AF65-F5344CB8AC3E}">
        <p14:creationId xmlns:p14="http://schemas.microsoft.com/office/powerpoint/2010/main" val="1363141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247" y="1637441"/>
            <a:ext cx="3019425" cy="1514475"/>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81100" y="3959220"/>
            <a:ext cx="3908425" cy="2777039"/>
          </a:xfrm>
          <a:prstGeom prst="rect">
            <a:avLst/>
          </a:prstGeom>
          <a:no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2922" y="3123106"/>
            <a:ext cx="1428750" cy="14287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1872224"/>
            <a:ext cx="1600200" cy="286702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539" y="1553277"/>
            <a:ext cx="1847850" cy="2466975"/>
          </a:xfrm>
          <a:prstGeom prst="rect">
            <a:avLst/>
          </a:prstGeom>
        </p:spPr>
      </p:pic>
      <p:pic>
        <p:nvPicPr>
          <p:cNvPr id="11" name="Content Placeholder 3"/>
          <p:cNvPicPr>
            <a:picLocks noChangeAspect="1"/>
          </p:cNvPicPr>
          <p:nvPr/>
        </p:nvPicPr>
        <p:blipFill rotWithShape="1">
          <a:blip r:embed="rId8">
            <a:extLst>
              <a:ext uri="{28A0092B-C50C-407E-A947-70E740481C1C}">
                <a14:useLocalDpi xmlns:a14="http://schemas.microsoft.com/office/drawing/2010/main" val="0"/>
              </a:ext>
            </a:extLst>
          </a:blip>
          <a:srcRect r="40676"/>
          <a:stretch/>
        </p:blipFill>
        <p:spPr bwMode="auto">
          <a:xfrm>
            <a:off x="6377048" y="4541359"/>
            <a:ext cx="2463919" cy="1752562"/>
          </a:xfrm>
          <a:prstGeom prst="rect">
            <a:avLst/>
          </a:prstGeom>
          <a:noFill/>
          <a:ln w="9525">
            <a:noFill/>
            <a:miter lim="800000"/>
            <a:headEnd/>
            <a:tailEnd/>
          </a:ln>
        </p:spPr>
      </p:pic>
      <p:sp>
        <p:nvSpPr>
          <p:cNvPr id="3" name="Slide Number Placeholder 2"/>
          <p:cNvSpPr>
            <a:spLocks noGrp="1"/>
          </p:cNvSpPr>
          <p:nvPr>
            <p:ph type="sldNum" sz="quarter" idx="11"/>
          </p:nvPr>
        </p:nvSpPr>
        <p:spPr/>
        <p:txBody>
          <a:bodyPr/>
          <a:lstStyle/>
          <a:p>
            <a:fld id="{35C61B7B-F178-4D11-B47C-4E2A720D5757}" type="slidenum">
              <a:rPr lang="en-US" smtClean="0"/>
              <a:t>48</a:t>
            </a:fld>
            <a:endParaRPr lang="en-US"/>
          </a:p>
        </p:txBody>
      </p:sp>
    </p:spTree>
    <p:extLst>
      <p:ext uri="{BB962C8B-B14F-4D97-AF65-F5344CB8AC3E}">
        <p14:creationId xmlns:p14="http://schemas.microsoft.com/office/powerpoint/2010/main" val="118356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10061"/>
          <a:stretch/>
        </p:blipFill>
        <p:spPr>
          <a:xfrm>
            <a:off x="3023118" y="1570399"/>
            <a:ext cx="2799185" cy="4171117"/>
          </a:xfrm>
        </p:spPr>
      </p:pic>
      <p:sp>
        <p:nvSpPr>
          <p:cNvPr id="3" name="Slide Number Placeholder 2"/>
          <p:cNvSpPr>
            <a:spLocks noGrp="1"/>
          </p:cNvSpPr>
          <p:nvPr>
            <p:ph type="sldNum" sz="quarter" idx="11"/>
          </p:nvPr>
        </p:nvSpPr>
        <p:spPr/>
        <p:txBody>
          <a:bodyPr/>
          <a:lstStyle/>
          <a:p>
            <a:fld id="{35C61B7B-F178-4D11-B47C-4E2A720D5757}" type="slidenum">
              <a:rPr lang="en-US" smtClean="0"/>
              <a:t>5</a:t>
            </a:fld>
            <a:endParaRPr lang="en-US"/>
          </a:p>
        </p:txBody>
      </p:sp>
    </p:spTree>
    <p:extLst>
      <p:ext uri="{BB962C8B-B14F-4D97-AF65-F5344CB8AC3E}">
        <p14:creationId xmlns:p14="http://schemas.microsoft.com/office/powerpoint/2010/main" val="2368321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949" y="2142833"/>
            <a:ext cx="4268584" cy="3144415"/>
          </a:xfrm>
          <a:prstGeom prst="rect">
            <a:avLst/>
          </a:prstGeom>
        </p:spPr>
      </p:pic>
      <p:sp>
        <p:nvSpPr>
          <p:cNvPr id="3" name="Slide Number Placeholder 2"/>
          <p:cNvSpPr>
            <a:spLocks noGrp="1"/>
          </p:cNvSpPr>
          <p:nvPr>
            <p:ph type="sldNum" sz="quarter" idx="11"/>
          </p:nvPr>
        </p:nvSpPr>
        <p:spPr/>
        <p:txBody>
          <a:bodyPr/>
          <a:lstStyle/>
          <a:p>
            <a:fld id="{35C61B7B-F178-4D11-B47C-4E2A720D5757}" type="slidenum">
              <a:rPr lang="en-US" smtClean="0"/>
              <a:t>6</a:t>
            </a:fld>
            <a:endParaRPr lang="en-US"/>
          </a:p>
        </p:txBody>
      </p:sp>
    </p:spTree>
    <p:extLst>
      <p:ext uri="{BB962C8B-B14F-4D97-AF65-F5344CB8AC3E}">
        <p14:creationId xmlns:p14="http://schemas.microsoft.com/office/powerpoint/2010/main" val="3661949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683" y="2029215"/>
            <a:ext cx="4275267" cy="3202324"/>
          </a:xfrm>
          <a:prstGeom prst="rect">
            <a:avLst/>
          </a:prstGeom>
        </p:spPr>
      </p:pic>
      <p:sp>
        <p:nvSpPr>
          <p:cNvPr id="4" name="Slide Number Placeholder 3"/>
          <p:cNvSpPr>
            <a:spLocks noGrp="1"/>
          </p:cNvSpPr>
          <p:nvPr>
            <p:ph type="sldNum" sz="quarter" idx="11"/>
          </p:nvPr>
        </p:nvSpPr>
        <p:spPr/>
        <p:txBody>
          <a:bodyPr/>
          <a:lstStyle/>
          <a:p>
            <a:fld id="{35C61B7B-F178-4D11-B47C-4E2A720D5757}" type="slidenum">
              <a:rPr lang="en-US" smtClean="0"/>
              <a:t>7</a:t>
            </a:fld>
            <a:endParaRPr lang="en-US"/>
          </a:p>
        </p:txBody>
      </p:sp>
    </p:spTree>
    <p:extLst>
      <p:ext uri="{BB962C8B-B14F-4D97-AF65-F5344CB8AC3E}">
        <p14:creationId xmlns:p14="http://schemas.microsoft.com/office/powerpoint/2010/main" val="220742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8373256" cy="5104615"/>
          </a:xfrm>
          <a:prstGeom prst="rect">
            <a:avLst/>
          </a:prstGeom>
        </p:spPr>
      </p:pic>
      <p:sp>
        <p:nvSpPr>
          <p:cNvPr id="10242" name="Title 3"/>
          <p:cNvSpPr>
            <a:spLocks noGrp="1"/>
          </p:cNvSpPr>
          <p:nvPr>
            <p:ph type="title"/>
          </p:nvPr>
        </p:nvSpPr>
        <p:spPr/>
        <p:txBody>
          <a:bodyPr/>
          <a:lstStyle/>
          <a:p>
            <a:pPr eaLnBrk="1" hangingPunct="1"/>
            <a:r>
              <a:rPr lang="en-US" altLang="en-US" dirty="0" smtClean="0">
                <a:solidFill>
                  <a:srgbClr val="235AA9"/>
                </a:solidFill>
                <a:ea typeface="ヒラギノ角ゴ Pro W3" pitchFamily="2" charset="-128"/>
              </a:rPr>
              <a:t>Prevalence of Diabetes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1219200"/>
            <a:ext cx="8373256" cy="5256552"/>
          </a:xfrm>
          <a:prstGeom prst="rect">
            <a:avLst/>
          </a:prstGeom>
        </p:spPr>
      </p:pic>
      <p:sp>
        <p:nvSpPr>
          <p:cNvPr id="3" name="Slide Number Placeholder 2"/>
          <p:cNvSpPr>
            <a:spLocks noGrp="1"/>
          </p:cNvSpPr>
          <p:nvPr>
            <p:ph type="sldNum" sz="quarter" idx="11"/>
          </p:nvPr>
        </p:nvSpPr>
        <p:spPr/>
        <p:txBody>
          <a:bodyPr/>
          <a:lstStyle/>
          <a:p>
            <a:fld id="{35C61B7B-F178-4D11-B47C-4E2A720D5757}" type="slidenum">
              <a:rPr lang="en-US" smtClean="0"/>
              <a:t>8</a:t>
            </a:fld>
            <a:endParaRPr lang="en-US"/>
          </a:p>
        </p:txBody>
      </p:sp>
    </p:spTree>
    <p:extLst>
      <p:ext uri="{BB962C8B-B14F-4D97-AF65-F5344CB8AC3E}">
        <p14:creationId xmlns:p14="http://schemas.microsoft.com/office/powerpoint/2010/main" val="713538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Course in Diabetes</a:t>
            </a:r>
            <a:endParaRPr lang="en-US" dirty="0"/>
          </a:p>
        </p:txBody>
      </p:sp>
      <p:sp>
        <p:nvSpPr>
          <p:cNvPr id="6" name="Text Placeholder 5"/>
          <p:cNvSpPr>
            <a:spLocks noGrp="1"/>
          </p:cNvSpPr>
          <p:nvPr>
            <p:ph type="body" idx="1"/>
          </p:nvPr>
        </p:nvSpPr>
        <p:spPr>
          <a:xfrm>
            <a:off x="457200" y="1417638"/>
            <a:ext cx="4040188" cy="639762"/>
          </a:xfrm>
        </p:spPr>
        <p:txBody>
          <a:bodyPr/>
          <a:lstStyle/>
          <a:p>
            <a:r>
              <a:rPr lang="en-US" dirty="0" smtClean="0"/>
              <a:t>Diagnosis</a:t>
            </a:r>
            <a:endParaRPr lang="en-US" dirty="0"/>
          </a:p>
        </p:txBody>
      </p:sp>
      <p:sp>
        <p:nvSpPr>
          <p:cNvPr id="3" name="Content Placeholder 2"/>
          <p:cNvSpPr>
            <a:spLocks noGrp="1"/>
          </p:cNvSpPr>
          <p:nvPr>
            <p:ph sz="half" idx="2"/>
          </p:nvPr>
        </p:nvSpPr>
        <p:spPr/>
        <p:txBody>
          <a:bodyPr/>
          <a:lstStyle/>
          <a:p>
            <a:r>
              <a:rPr lang="en-US" dirty="0" smtClean="0"/>
              <a:t>Prediabetes</a:t>
            </a:r>
          </a:p>
          <a:p>
            <a:pPr lvl="1"/>
            <a:r>
              <a:rPr lang="en-US" dirty="0" smtClean="0"/>
              <a:t>Fasting blood glucose </a:t>
            </a:r>
          </a:p>
          <a:p>
            <a:pPr lvl="1"/>
            <a:r>
              <a:rPr lang="en-US" dirty="0" smtClean="0"/>
              <a:t>A1C</a:t>
            </a:r>
            <a:endParaRPr lang="en-US" dirty="0"/>
          </a:p>
          <a:p>
            <a:r>
              <a:rPr lang="en-US" dirty="0" smtClean="0"/>
              <a:t>Diabetes</a:t>
            </a:r>
          </a:p>
          <a:p>
            <a:pPr lvl="1"/>
            <a:r>
              <a:rPr lang="en-US" dirty="0" smtClean="0"/>
              <a:t>Fasting blood glucose</a:t>
            </a:r>
          </a:p>
          <a:p>
            <a:pPr lvl="1"/>
            <a:r>
              <a:rPr lang="en-US" dirty="0" smtClean="0"/>
              <a:t>A1C</a:t>
            </a:r>
          </a:p>
        </p:txBody>
      </p:sp>
      <p:sp>
        <p:nvSpPr>
          <p:cNvPr id="7" name="Text Placeholder 6"/>
          <p:cNvSpPr>
            <a:spLocks noGrp="1"/>
          </p:cNvSpPr>
          <p:nvPr>
            <p:ph type="body" sz="quarter" idx="3"/>
          </p:nvPr>
        </p:nvSpPr>
        <p:spPr>
          <a:xfrm>
            <a:off x="4645026" y="1417638"/>
            <a:ext cx="4041775" cy="639762"/>
          </a:xfrm>
        </p:spPr>
        <p:txBody>
          <a:bodyPr/>
          <a:lstStyle/>
          <a:p>
            <a:r>
              <a:rPr lang="en-US" dirty="0" smtClean="0"/>
              <a:t>Types of Diabetes</a:t>
            </a:r>
            <a:endParaRPr lang="en-US" dirty="0"/>
          </a:p>
        </p:txBody>
      </p:sp>
      <p:sp>
        <p:nvSpPr>
          <p:cNvPr id="8" name="Content Placeholder 7"/>
          <p:cNvSpPr>
            <a:spLocks noGrp="1"/>
          </p:cNvSpPr>
          <p:nvPr>
            <p:ph sz="quarter" idx="4"/>
          </p:nvPr>
        </p:nvSpPr>
        <p:spPr/>
        <p:txBody>
          <a:bodyPr/>
          <a:lstStyle/>
          <a:p>
            <a:r>
              <a:rPr lang="en-US" dirty="0" smtClean="0"/>
              <a:t>Type 1</a:t>
            </a:r>
          </a:p>
          <a:p>
            <a:pPr lvl="1"/>
            <a:r>
              <a:rPr lang="en-US" dirty="0" smtClean="0"/>
              <a:t>Autoimmune </a:t>
            </a:r>
          </a:p>
          <a:p>
            <a:pPr lvl="1"/>
            <a:r>
              <a:rPr lang="en-US" dirty="0" smtClean="0"/>
              <a:t>Insulin required</a:t>
            </a:r>
            <a:endParaRPr lang="en-US" dirty="0"/>
          </a:p>
          <a:p>
            <a:pPr lvl="1"/>
            <a:r>
              <a:rPr lang="en-US" dirty="0" smtClean="0"/>
              <a:t>Lifestyle</a:t>
            </a:r>
          </a:p>
          <a:p>
            <a:r>
              <a:rPr lang="en-US" dirty="0" smtClean="0"/>
              <a:t>Type 2</a:t>
            </a:r>
          </a:p>
          <a:p>
            <a:pPr lvl="1"/>
            <a:r>
              <a:rPr lang="en-US" dirty="0" smtClean="0"/>
              <a:t>Genetic/lifestyle</a:t>
            </a:r>
          </a:p>
          <a:p>
            <a:pPr lvl="1"/>
            <a:r>
              <a:rPr lang="en-US" dirty="0" smtClean="0"/>
              <a:t>Lifestyle</a:t>
            </a:r>
          </a:p>
          <a:p>
            <a:pPr lvl="1"/>
            <a:r>
              <a:rPr lang="en-US" dirty="0" smtClean="0"/>
              <a:t>Medications</a:t>
            </a:r>
          </a:p>
          <a:p>
            <a:pPr lvl="2"/>
            <a:r>
              <a:rPr lang="en-US" dirty="0" smtClean="0"/>
              <a:t>Oral</a:t>
            </a:r>
          </a:p>
          <a:p>
            <a:pPr lvl="2"/>
            <a:r>
              <a:rPr lang="en-US" dirty="0" smtClean="0"/>
              <a:t>Injections</a:t>
            </a:r>
            <a:endParaRPr lang="en-US" dirty="0"/>
          </a:p>
        </p:txBody>
      </p:sp>
      <p:sp>
        <p:nvSpPr>
          <p:cNvPr id="4" name="Slide Number Placeholder 3"/>
          <p:cNvSpPr>
            <a:spLocks noGrp="1"/>
          </p:cNvSpPr>
          <p:nvPr>
            <p:ph type="sldNum" sz="quarter" idx="11"/>
          </p:nvPr>
        </p:nvSpPr>
        <p:spPr/>
        <p:txBody>
          <a:bodyPr/>
          <a:lstStyle/>
          <a:p>
            <a:fld id="{35C61B7B-F178-4D11-B47C-4E2A720D5757}" type="slidenum">
              <a:rPr lang="en-US" smtClean="0"/>
              <a:t>9</a:t>
            </a:fld>
            <a:endParaRPr lang="en-US"/>
          </a:p>
        </p:txBody>
      </p:sp>
    </p:spTree>
    <p:extLst>
      <p:ext uri="{BB962C8B-B14F-4D97-AF65-F5344CB8AC3E}">
        <p14:creationId xmlns:p14="http://schemas.microsoft.com/office/powerpoint/2010/main" val="258022752"/>
      </p:ext>
    </p:extLst>
  </p:cSld>
  <p:clrMapOvr>
    <a:masterClrMapping/>
  </p:clrMapOvr>
</p:sld>
</file>

<file path=ppt/theme/theme1.xml><?xml version="1.0" encoding="utf-8"?>
<a:theme xmlns:a="http://schemas.openxmlformats.org/drawingml/2006/main" name="DCC 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abetes Champion 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ample for Formatting_2">
  <a:themeElements>
    <a:clrScheme name="Custom 3">
      <a:dk1>
        <a:sysClr val="windowText" lastClr="000000"/>
      </a:dk1>
      <a:lt1>
        <a:sysClr val="window" lastClr="FFFFFF"/>
      </a:lt1>
      <a:dk2>
        <a:srgbClr val="D8D8D8"/>
      </a:dk2>
      <a:lt2>
        <a:srgbClr val="FFFFFF"/>
      </a:lt2>
      <a:accent1>
        <a:srgbClr val="CEB966"/>
      </a:accent1>
      <a:accent2>
        <a:srgbClr val="9CB084"/>
      </a:accent2>
      <a:accent3>
        <a:srgbClr val="6BB1C9"/>
      </a:accent3>
      <a:accent4>
        <a:srgbClr val="6585CF"/>
      </a:accent4>
      <a:accent5>
        <a:srgbClr val="7E6BC9"/>
      </a:accent5>
      <a:accent6>
        <a:srgbClr val="A379BB"/>
      </a:accent6>
      <a:hlink>
        <a:srgbClr val="FFC000"/>
      </a:hlink>
      <a:folHlink>
        <a:srgbClr val="932968"/>
      </a:folHlink>
    </a:clrScheme>
    <a:fontScheme name="Sample for Formatting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Sample for Formatting_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for Formatting_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for Formatting_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for Formatting_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for Formatting_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for Formatting_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for Formatting_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for Formatting_2 8">
        <a:dk1>
          <a:srgbClr val="000000"/>
        </a:dk1>
        <a:lt1>
          <a:srgbClr val="FFFFFF"/>
        </a:lt1>
        <a:dk2>
          <a:srgbClr val="003366"/>
        </a:dk2>
        <a:lt2>
          <a:srgbClr val="FFFF00"/>
        </a:lt2>
        <a:accent1>
          <a:srgbClr val="FFFFFF"/>
        </a:accent1>
        <a:accent2>
          <a:srgbClr val="FFFF00"/>
        </a:accent2>
        <a:accent3>
          <a:srgbClr val="AAADB8"/>
        </a:accent3>
        <a:accent4>
          <a:srgbClr val="DADADA"/>
        </a:accent4>
        <a:accent5>
          <a:srgbClr val="FFFFFF"/>
        </a:accent5>
        <a:accent6>
          <a:srgbClr val="E7E700"/>
        </a:accent6>
        <a:hlink>
          <a:srgbClr val="0000FF"/>
        </a:hlink>
        <a:folHlink>
          <a:srgbClr val="FD9900"/>
        </a:folHlink>
      </a:clrScheme>
      <a:clrMap bg1="dk2" tx1="lt1" bg2="dk1" tx2="lt2" accent1="accent1" accent2="accent2" accent3="accent3" accent4="accent4" accent5="accent5" accent6="accent6" hlink="hlink" folHlink="folHlink"/>
    </a:extraClrScheme>
    <a:extraClrScheme>
      <a:clrScheme name="Sample for Formatting_2 9">
        <a:dk1>
          <a:srgbClr val="000000"/>
        </a:dk1>
        <a:lt1>
          <a:srgbClr val="FFFFFF"/>
        </a:lt1>
        <a:dk2>
          <a:srgbClr val="000066"/>
        </a:dk2>
        <a:lt2>
          <a:srgbClr val="FFFF00"/>
        </a:lt2>
        <a:accent1>
          <a:srgbClr val="FFFFFF"/>
        </a:accent1>
        <a:accent2>
          <a:srgbClr val="FFFF00"/>
        </a:accent2>
        <a:accent3>
          <a:srgbClr val="AAAAB8"/>
        </a:accent3>
        <a:accent4>
          <a:srgbClr val="DADADA"/>
        </a:accent4>
        <a:accent5>
          <a:srgbClr val="FFFFFF"/>
        </a:accent5>
        <a:accent6>
          <a:srgbClr val="E7E700"/>
        </a:accent6>
        <a:hlink>
          <a:srgbClr val="0000FF"/>
        </a:hlink>
        <a:folHlink>
          <a:srgbClr val="FD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ample for Formatting_2">
  <a:themeElements>
    <a:clrScheme name="2_Sample for Formatting_2 9">
      <a:dk1>
        <a:srgbClr val="000000"/>
      </a:dk1>
      <a:lt1>
        <a:srgbClr val="FFFFFF"/>
      </a:lt1>
      <a:dk2>
        <a:srgbClr val="000066"/>
      </a:dk2>
      <a:lt2>
        <a:srgbClr val="FFFF00"/>
      </a:lt2>
      <a:accent1>
        <a:srgbClr val="FFFFFF"/>
      </a:accent1>
      <a:accent2>
        <a:srgbClr val="FFFF00"/>
      </a:accent2>
      <a:accent3>
        <a:srgbClr val="AAAAB8"/>
      </a:accent3>
      <a:accent4>
        <a:srgbClr val="DADADA"/>
      </a:accent4>
      <a:accent5>
        <a:srgbClr val="FFFFFF"/>
      </a:accent5>
      <a:accent6>
        <a:srgbClr val="E7E700"/>
      </a:accent6>
      <a:hlink>
        <a:srgbClr val="0000FF"/>
      </a:hlink>
      <a:folHlink>
        <a:srgbClr val="FD9900"/>
      </a:folHlink>
    </a:clrScheme>
    <a:fontScheme name="2_Sample for Formatting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2_Sample for Formatting_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ample for Formatting_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ample for Formatting_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ample for Formatting_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ample for Formatting_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ample for Formatting_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ample for Formatting_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Sample for Formatting_2 8">
        <a:dk1>
          <a:srgbClr val="000000"/>
        </a:dk1>
        <a:lt1>
          <a:srgbClr val="FFFFFF"/>
        </a:lt1>
        <a:dk2>
          <a:srgbClr val="003366"/>
        </a:dk2>
        <a:lt2>
          <a:srgbClr val="FFFF00"/>
        </a:lt2>
        <a:accent1>
          <a:srgbClr val="FFFFFF"/>
        </a:accent1>
        <a:accent2>
          <a:srgbClr val="FFFF00"/>
        </a:accent2>
        <a:accent3>
          <a:srgbClr val="AAADB8"/>
        </a:accent3>
        <a:accent4>
          <a:srgbClr val="DADADA"/>
        </a:accent4>
        <a:accent5>
          <a:srgbClr val="FFFFFF"/>
        </a:accent5>
        <a:accent6>
          <a:srgbClr val="E7E700"/>
        </a:accent6>
        <a:hlink>
          <a:srgbClr val="0000FF"/>
        </a:hlink>
        <a:folHlink>
          <a:srgbClr val="FD9900"/>
        </a:folHlink>
      </a:clrScheme>
      <a:clrMap bg1="dk2" tx1="lt1" bg2="dk1" tx2="lt2" accent1="accent1" accent2="accent2" accent3="accent3" accent4="accent4" accent5="accent5" accent6="accent6" hlink="hlink" folHlink="folHlink"/>
    </a:extraClrScheme>
    <a:extraClrScheme>
      <a:clrScheme name="2_Sample for Formatting_2 9">
        <a:dk1>
          <a:srgbClr val="000000"/>
        </a:dk1>
        <a:lt1>
          <a:srgbClr val="FFFFFF"/>
        </a:lt1>
        <a:dk2>
          <a:srgbClr val="000066"/>
        </a:dk2>
        <a:lt2>
          <a:srgbClr val="FFFF00"/>
        </a:lt2>
        <a:accent1>
          <a:srgbClr val="FFFFFF"/>
        </a:accent1>
        <a:accent2>
          <a:srgbClr val="FFFF00"/>
        </a:accent2>
        <a:accent3>
          <a:srgbClr val="AAAAB8"/>
        </a:accent3>
        <a:accent4>
          <a:srgbClr val="DADADA"/>
        </a:accent4>
        <a:accent5>
          <a:srgbClr val="FFFFFF"/>
        </a:accent5>
        <a:accent6>
          <a:srgbClr val="E7E700"/>
        </a:accent6>
        <a:hlink>
          <a:srgbClr val="0000FF"/>
        </a:hlink>
        <a:folHlink>
          <a:srgbClr val="FD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ample for Formatting_2">
  <a:themeElements>
    <a:clrScheme name="1_Sample for Formatting_2 9">
      <a:dk1>
        <a:srgbClr val="000000"/>
      </a:dk1>
      <a:lt1>
        <a:srgbClr val="FFFFFF"/>
      </a:lt1>
      <a:dk2>
        <a:srgbClr val="000066"/>
      </a:dk2>
      <a:lt2>
        <a:srgbClr val="FFFF00"/>
      </a:lt2>
      <a:accent1>
        <a:srgbClr val="FFFFFF"/>
      </a:accent1>
      <a:accent2>
        <a:srgbClr val="FFFF00"/>
      </a:accent2>
      <a:accent3>
        <a:srgbClr val="AAAAB8"/>
      </a:accent3>
      <a:accent4>
        <a:srgbClr val="DADADA"/>
      </a:accent4>
      <a:accent5>
        <a:srgbClr val="FFFFFF"/>
      </a:accent5>
      <a:accent6>
        <a:srgbClr val="E7E700"/>
      </a:accent6>
      <a:hlink>
        <a:srgbClr val="0000FF"/>
      </a:hlink>
      <a:folHlink>
        <a:srgbClr val="FD9900"/>
      </a:folHlink>
    </a:clrScheme>
    <a:fontScheme name="1_Sample for Formatting_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FFFF00"/>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1_Sample for Formatting_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ample for Formatting_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ample for Formatting_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ample for Formatting_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ample for Formatting_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ample for Formatting_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ample for Formatting_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ample for Formatting_2 8">
        <a:dk1>
          <a:srgbClr val="000000"/>
        </a:dk1>
        <a:lt1>
          <a:srgbClr val="FFFFFF"/>
        </a:lt1>
        <a:dk2>
          <a:srgbClr val="003366"/>
        </a:dk2>
        <a:lt2>
          <a:srgbClr val="FFFF00"/>
        </a:lt2>
        <a:accent1>
          <a:srgbClr val="FFFFFF"/>
        </a:accent1>
        <a:accent2>
          <a:srgbClr val="FFFF00"/>
        </a:accent2>
        <a:accent3>
          <a:srgbClr val="AAADB8"/>
        </a:accent3>
        <a:accent4>
          <a:srgbClr val="DADADA"/>
        </a:accent4>
        <a:accent5>
          <a:srgbClr val="FFFFFF"/>
        </a:accent5>
        <a:accent6>
          <a:srgbClr val="E7E700"/>
        </a:accent6>
        <a:hlink>
          <a:srgbClr val="0000FF"/>
        </a:hlink>
        <a:folHlink>
          <a:srgbClr val="FD9900"/>
        </a:folHlink>
      </a:clrScheme>
      <a:clrMap bg1="dk2" tx1="lt1" bg2="dk1" tx2="lt2" accent1="accent1" accent2="accent2" accent3="accent3" accent4="accent4" accent5="accent5" accent6="accent6" hlink="hlink" folHlink="folHlink"/>
    </a:extraClrScheme>
    <a:extraClrScheme>
      <a:clrScheme name="1_Sample for Formatting_2 9">
        <a:dk1>
          <a:srgbClr val="000000"/>
        </a:dk1>
        <a:lt1>
          <a:srgbClr val="FFFFFF"/>
        </a:lt1>
        <a:dk2>
          <a:srgbClr val="000066"/>
        </a:dk2>
        <a:lt2>
          <a:srgbClr val="FFFF00"/>
        </a:lt2>
        <a:accent1>
          <a:srgbClr val="FFFFFF"/>
        </a:accent1>
        <a:accent2>
          <a:srgbClr val="FFFF00"/>
        </a:accent2>
        <a:accent3>
          <a:srgbClr val="AAAAB8"/>
        </a:accent3>
        <a:accent4>
          <a:srgbClr val="DADADA"/>
        </a:accent4>
        <a:accent5>
          <a:srgbClr val="FFFFFF"/>
        </a:accent5>
        <a:accent6>
          <a:srgbClr val="E7E700"/>
        </a:accent6>
        <a:hlink>
          <a:srgbClr val="0000FF"/>
        </a:hlink>
        <a:folHlink>
          <a:srgbClr val="FD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ir Forc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9972"/>
      </a:hlink>
      <a:folHlink>
        <a:srgbClr val="595959"/>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A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iabetes Champion 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DCC 11 Resource lecture in process</Template>
  <TotalTime>2509</TotalTime>
  <Words>3762</Words>
  <Application>Microsoft Office PowerPoint</Application>
  <PresentationFormat>On-screen Show (4:3)</PresentationFormat>
  <Paragraphs>599</Paragraphs>
  <Slides>48</Slides>
  <Notes>45</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48</vt:i4>
      </vt:variant>
    </vt:vector>
  </HeadingPairs>
  <TitlesOfParts>
    <vt:vector size="67" baseType="lpstr">
      <vt:lpstr>Arial Unicode MS</vt:lpstr>
      <vt:lpstr>Arial</vt:lpstr>
      <vt:lpstr>Calibri</vt:lpstr>
      <vt:lpstr>Century Schoolbook</vt:lpstr>
      <vt:lpstr>Helvetica</vt:lpstr>
      <vt:lpstr>Helvetica Neue Bold</vt:lpstr>
      <vt:lpstr>Orbitron</vt:lpstr>
      <vt:lpstr>Webdings</vt:lpstr>
      <vt:lpstr>Wingdings</vt:lpstr>
      <vt:lpstr>ヒラギノ角ゴ Pro W3</vt:lpstr>
      <vt:lpstr>DCC Course</vt:lpstr>
      <vt:lpstr>Diabetes Champion Course</vt:lpstr>
      <vt:lpstr>Sample for Formatting_2</vt:lpstr>
      <vt:lpstr>2_Sample for Formatting_2</vt:lpstr>
      <vt:lpstr>1_Sample for Formatting_2</vt:lpstr>
      <vt:lpstr>Air Force</vt:lpstr>
      <vt:lpstr>ThemeAF</vt:lpstr>
      <vt:lpstr>1_Diabetes Champion Course</vt:lpstr>
      <vt:lpstr>Worksheet</vt:lpstr>
      <vt:lpstr>Utilizing the MIST to Provide Diabetes Patient Education</vt:lpstr>
      <vt:lpstr>Acknowledgements</vt:lpstr>
      <vt:lpstr>PowerPoint Presentation</vt:lpstr>
      <vt:lpstr>Efforts to Standardize:</vt:lpstr>
      <vt:lpstr>PowerPoint Presentation</vt:lpstr>
      <vt:lpstr>PowerPoint Presentation</vt:lpstr>
      <vt:lpstr>PowerPoint Presentation</vt:lpstr>
      <vt:lpstr>Prevalence of Diabetes</vt:lpstr>
      <vt:lpstr>Crash Course in Diabetes</vt:lpstr>
      <vt:lpstr>PowerPoint Presentation</vt:lpstr>
      <vt:lpstr>PowerPoint Presentation</vt:lpstr>
      <vt:lpstr>PowerPoint Presentation</vt:lpstr>
      <vt:lpstr>PowerPoint Presentation</vt:lpstr>
      <vt:lpstr>Diabetes Self-Management Education and Support (DSMES)</vt:lpstr>
      <vt:lpstr>Components of a DSMES Program</vt:lpstr>
      <vt:lpstr>PowerPoint Presentation</vt:lpstr>
      <vt:lpstr>DSME via Telehealth</vt:lpstr>
      <vt:lpstr>DSME via Telehealth</vt:lpstr>
      <vt:lpstr>DSME via Telehealth</vt:lpstr>
      <vt:lpstr>PowerPoint Presentation</vt:lpstr>
      <vt:lpstr>Healthcare Bridge?</vt:lpstr>
      <vt:lpstr>PowerPoint Presentation</vt:lpstr>
      <vt:lpstr>Technology source?</vt:lpstr>
      <vt:lpstr>PowerPoint Presentation</vt:lpstr>
      <vt:lpstr>Implementation-Pilot Study (2016)</vt:lpstr>
      <vt:lpstr>Challenges: Originating Site</vt:lpstr>
      <vt:lpstr>Challenges at WHASC</vt:lpstr>
      <vt:lpstr>Provider Experience</vt:lpstr>
      <vt:lpstr>Provider Issues</vt:lpstr>
      <vt:lpstr>Patient Experience: No Significant Differences</vt:lpstr>
      <vt:lpstr>Significant Differences in          Patient Experience (n=289)</vt:lpstr>
      <vt:lpstr>Knowledge at Baseline and Completion</vt:lpstr>
      <vt:lpstr>It Appears to Work!</vt:lpstr>
      <vt:lpstr>PowerPoint Presentation</vt:lpstr>
      <vt:lpstr>To the Rescue</vt:lpstr>
      <vt:lpstr>http://www.airforcemedicine.af.mil/MTF/Randolph/News-Events/Article/1051495/wing-pioneers-innovative-diabetes-education-program/</vt:lpstr>
      <vt:lpstr>Proof of Concept</vt:lpstr>
      <vt:lpstr>Currently</vt:lpstr>
      <vt:lpstr>Our Studio</vt:lpstr>
      <vt:lpstr>PowerPoint Presentation</vt:lpstr>
      <vt:lpstr>PowerPoint Presentation</vt:lpstr>
      <vt:lpstr>Would you take another class in this format?</vt:lpstr>
      <vt:lpstr>Looking to the Future</vt:lpstr>
      <vt:lpstr>In Summary</vt:lpstr>
      <vt:lpstr>Questions</vt:lpstr>
      <vt:lpstr>References</vt:lpstr>
      <vt:lpstr>Demographics (n=183)</vt:lpstr>
      <vt:lpstr>PowerPoint Presentation</vt:lpstr>
    </vt:vector>
  </TitlesOfParts>
  <Company>DHA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the MIST to Provide Patient Education</dc:title>
  <dc:creator>WATSON, NINA A CTR USAF AETC SGME</dc:creator>
  <cp:lastModifiedBy>WATSON, NINA A CTR USAF AETC SGME</cp:lastModifiedBy>
  <cp:revision>92</cp:revision>
  <cp:lastPrinted>2017-11-16T20:41:25Z</cp:lastPrinted>
  <dcterms:created xsi:type="dcterms:W3CDTF">2017-10-27T17:27:20Z</dcterms:created>
  <dcterms:modified xsi:type="dcterms:W3CDTF">2017-11-21T20:45:09Z</dcterms:modified>
</cp:coreProperties>
</file>