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7" r:id="rId4"/>
    <p:sldMasterId id="2147483850" r:id="rId5"/>
    <p:sldMasterId id="2147483862" r:id="rId6"/>
  </p:sldMasterIdLst>
  <p:notesMasterIdLst>
    <p:notesMasterId r:id="rId45"/>
  </p:notesMasterIdLst>
  <p:handoutMasterIdLst>
    <p:handoutMasterId r:id="rId46"/>
  </p:handoutMasterIdLst>
  <p:sldIdLst>
    <p:sldId id="427" r:id="rId7"/>
    <p:sldId id="300" r:id="rId8"/>
    <p:sldId id="385" r:id="rId9"/>
    <p:sldId id="418" r:id="rId10"/>
    <p:sldId id="438" r:id="rId11"/>
    <p:sldId id="440" r:id="rId12"/>
    <p:sldId id="441" r:id="rId13"/>
    <p:sldId id="442" r:id="rId14"/>
    <p:sldId id="257" r:id="rId15"/>
    <p:sldId id="446" r:id="rId16"/>
    <p:sldId id="443" r:id="rId17"/>
    <p:sldId id="447" r:id="rId18"/>
    <p:sldId id="445" r:id="rId19"/>
    <p:sldId id="444" r:id="rId20"/>
    <p:sldId id="411" r:id="rId21"/>
    <p:sldId id="356" r:id="rId22"/>
    <p:sldId id="297" r:id="rId23"/>
    <p:sldId id="358" r:id="rId24"/>
    <p:sldId id="803" r:id="rId25"/>
    <p:sldId id="272" r:id="rId26"/>
    <p:sldId id="301" r:id="rId27"/>
    <p:sldId id="783" r:id="rId28"/>
    <p:sldId id="794" r:id="rId29"/>
    <p:sldId id="802" r:id="rId30"/>
    <p:sldId id="798" r:id="rId31"/>
    <p:sldId id="799" r:id="rId32"/>
    <p:sldId id="801" r:id="rId33"/>
    <p:sldId id="795" r:id="rId34"/>
    <p:sldId id="433" r:id="rId35"/>
    <p:sldId id="435" r:id="rId36"/>
    <p:sldId id="448" r:id="rId37"/>
    <p:sldId id="453" r:id="rId38"/>
    <p:sldId id="452" r:id="rId39"/>
    <p:sldId id="451" r:id="rId40"/>
    <p:sldId id="450" r:id="rId41"/>
    <p:sldId id="402" r:id="rId42"/>
    <p:sldId id="437" r:id="rId43"/>
    <p:sldId id="263" r:id="rId44"/>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Langan" initials="J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2" autoAdjust="0"/>
  </p:normalViewPr>
  <p:slideViewPr>
    <p:cSldViewPr snapToGrid="0">
      <p:cViewPr varScale="1">
        <p:scale>
          <a:sx n="72" d="100"/>
          <a:sy n="72" d="100"/>
        </p:scale>
        <p:origin x="135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1938" y="-96"/>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D685A1-4226-455A-8F7F-8A10721D9706}"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A1C5C490-B4AC-4612-8C55-CE13A61EFA4A}">
      <dgm:prSet/>
      <dgm:spPr/>
      <dgm:t>
        <a:bodyPr/>
        <a:lstStyle/>
        <a:p>
          <a:r>
            <a:rPr lang="en-US" dirty="0"/>
            <a:t>August 2020 – Approval by LID Membership of High-Water Outlet project with 74% approval vote.</a:t>
          </a:r>
        </a:p>
      </dgm:t>
    </dgm:pt>
    <dgm:pt modelId="{C8866B0C-BDB0-4A76-BDC0-BCC814FDA64A}" type="parTrans" cxnId="{4213D7EF-5126-4B6D-B3B3-9D9C907381D1}">
      <dgm:prSet/>
      <dgm:spPr/>
      <dgm:t>
        <a:bodyPr/>
        <a:lstStyle/>
        <a:p>
          <a:endParaRPr lang="en-US"/>
        </a:p>
      </dgm:t>
    </dgm:pt>
    <dgm:pt modelId="{44EDA5E4-DBA1-4A6D-B811-6CD6CCA0C0A7}" type="sibTrans" cxnId="{4213D7EF-5126-4B6D-B3B3-9D9C907381D1}">
      <dgm:prSet/>
      <dgm:spPr/>
      <dgm:t>
        <a:bodyPr/>
        <a:lstStyle/>
        <a:p>
          <a:endParaRPr lang="en-US"/>
        </a:p>
      </dgm:t>
    </dgm:pt>
    <dgm:pt modelId="{5195C0EC-4617-43D4-8E1E-488057927A14}">
      <dgm:prSet/>
      <dgm:spPr/>
      <dgm:t>
        <a:bodyPr/>
        <a:lstStyle/>
        <a:p>
          <a:r>
            <a:rPr lang="en-US" dirty="0"/>
            <a:t>Board has Worked to complete preliminary design and route, wetland delineation, surveys, soil borings, groundwater monitoring</a:t>
          </a:r>
        </a:p>
      </dgm:t>
    </dgm:pt>
    <dgm:pt modelId="{5610C33D-30D2-436E-A101-E3319FC77EE7}" type="parTrans" cxnId="{7C4858FC-22D4-4096-815D-70BF35AA7E81}">
      <dgm:prSet/>
      <dgm:spPr/>
      <dgm:t>
        <a:bodyPr/>
        <a:lstStyle/>
        <a:p>
          <a:endParaRPr lang="en-US"/>
        </a:p>
      </dgm:t>
    </dgm:pt>
    <dgm:pt modelId="{B3E5D857-69A6-4D3B-8D3F-878D08C2439A}" type="sibTrans" cxnId="{7C4858FC-22D4-4096-815D-70BF35AA7E81}">
      <dgm:prSet/>
      <dgm:spPr/>
      <dgm:t>
        <a:bodyPr/>
        <a:lstStyle/>
        <a:p>
          <a:endParaRPr lang="en-US"/>
        </a:p>
      </dgm:t>
    </dgm:pt>
    <dgm:pt modelId="{50148DE5-3B38-4365-8D7A-7870051278CD}">
      <dgm:prSet/>
      <dgm:spPr/>
      <dgm:t>
        <a:bodyPr/>
        <a:lstStyle/>
        <a:p>
          <a:r>
            <a:rPr lang="en-US" dirty="0"/>
            <a:t>Meetings with DNR have been held regularly to provide updates and discuss technical details</a:t>
          </a:r>
        </a:p>
      </dgm:t>
    </dgm:pt>
    <dgm:pt modelId="{4F1D61AE-C3D3-41DD-ADD5-8080AF57541F}" type="parTrans" cxnId="{D005A587-A3E1-4E79-9534-5A22996BFB1E}">
      <dgm:prSet/>
      <dgm:spPr/>
      <dgm:t>
        <a:bodyPr/>
        <a:lstStyle/>
        <a:p>
          <a:endParaRPr lang="en-US"/>
        </a:p>
      </dgm:t>
    </dgm:pt>
    <dgm:pt modelId="{85C68B26-6092-4A5A-AE3C-FA55B8D65C31}" type="sibTrans" cxnId="{D005A587-A3E1-4E79-9534-5A22996BFB1E}">
      <dgm:prSet/>
      <dgm:spPr/>
      <dgm:t>
        <a:bodyPr/>
        <a:lstStyle/>
        <a:p>
          <a:endParaRPr lang="en-US"/>
        </a:p>
      </dgm:t>
    </dgm:pt>
    <dgm:pt modelId="{E19059EC-81E0-4178-9D2F-790B40062071}" type="pres">
      <dgm:prSet presAssocID="{89D685A1-4226-455A-8F7F-8A10721D9706}" presName="linear" presStyleCnt="0">
        <dgm:presLayoutVars>
          <dgm:animLvl val="lvl"/>
          <dgm:resizeHandles val="exact"/>
        </dgm:presLayoutVars>
      </dgm:prSet>
      <dgm:spPr/>
    </dgm:pt>
    <dgm:pt modelId="{C81ABF51-53C6-403D-AFAE-9D665338CCA8}" type="pres">
      <dgm:prSet presAssocID="{A1C5C490-B4AC-4612-8C55-CE13A61EFA4A}" presName="parentText" presStyleLbl="node1" presStyleIdx="0" presStyleCnt="3">
        <dgm:presLayoutVars>
          <dgm:chMax val="0"/>
          <dgm:bulletEnabled val="1"/>
        </dgm:presLayoutVars>
      </dgm:prSet>
      <dgm:spPr/>
    </dgm:pt>
    <dgm:pt modelId="{5E18CC79-808F-47E8-A1C4-7DAA9A2438D2}" type="pres">
      <dgm:prSet presAssocID="{44EDA5E4-DBA1-4A6D-B811-6CD6CCA0C0A7}" presName="spacer" presStyleCnt="0"/>
      <dgm:spPr/>
    </dgm:pt>
    <dgm:pt modelId="{3C2F1801-5F85-455A-ADD1-585FDC231B12}" type="pres">
      <dgm:prSet presAssocID="{5195C0EC-4617-43D4-8E1E-488057927A14}" presName="parentText" presStyleLbl="node1" presStyleIdx="1" presStyleCnt="3" custScaleY="113028">
        <dgm:presLayoutVars>
          <dgm:chMax val="0"/>
          <dgm:bulletEnabled val="1"/>
        </dgm:presLayoutVars>
      </dgm:prSet>
      <dgm:spPr/>
    </dgm:pt>
    <dgm:pt modelId="{0EDBA040-A118-4BBF-B624-D0B58C2241D0}" type="pres">
      <dgm:prSet presAssocID="{B3E5D857-69A6-4D3B-8D3F-878D08C2439A}" presName="spacer" presStyleCnt="0"/>
      <dgm:spPr/>
    </dgm:pt>
    <dgm:pt modelId="{B2BAB383-8D6E-47D0-8B5C-EA3EE37F7150}" type="pres">
      <dgm:prSet presAssocID="{50148DE5-3B38-4365-8D7A-7870051278CD}" presName="parentText" presStyleLbl="node1" presStyleIdx="2" presStyleCnt="3">
        <dgm:presLayoutVars>
          <dgm:chMax val="0"/>
          <dgm:bulletEnabled val="1"/>
        </dgm:presLayoutVars>
      </dgm:prSet>
      <dgm:spPr/>
    </dgm:pt>
  </dgm:ptLst>
  <dgm:cxnLst>
    <dgm:cxn modelId="{C0D7F54A-2306-406C-934F-F8928697CCED}" type="presOf" srcId="{50148DE5-3B38-4365-8D7A-7870051278CD}" destId="{B2BAB383-8D6E-47D0-8B5C-EA3EE37F7150}" srcOrd="0" destOrd="0" presId="urn:microsoft.com/office/officeart/2005/8/layout/vList2"/>
    <dgm:cxn modelId="{68ADF650-7BD2-4E73-A758-9DDAD0E57776}" type="presOf" srcId="{5195C0EC-4617-43D4-8E1E-488057927A14}" destId="{3C2F1801-5F85-455A-ADD1-585FDC231B12}" srcOrd="0" destOrd="0" presId="urn:microsoft.com/office/officeart/2005/8/layout/vList2"/>
    <dgm:cxn modelId="{D005A587-A3E1-4E79-9534-5A22996BFB1E}" srcId="{89D685A1-4226-455A-8F7F-8A10721D9706}" destId="{50148DE5-3B38-4365-8D7A-7870051278CD}" srcOrd="2" destOrd="0" parTransId="{4F1D61AE-C3D3-41DD-ADD5-8080AF57541F}" sibTransId="{85C68B26-6092-4A5A-AE3C-FA55B8D65C31}"/>
    <dgm:cxn modelId="{39C34D9F-7670-4B3F-BC85-01E284E57ACE}" type="presOf" srcId="{A1C5C490-B4AC-4612-8C55-CE13A61EFA4A}" destId="{C81ABF51-53C6-403D-AFAE-9D665338CCA8}" srcOrd="0" destOrd="0" presId="urn:microsoft.com/office/officeart/2005/8/layout/vList2"/>
    <dgm:cxn modelId="{B2C984D7-6908-4497-B1CA-58E107BF06C6}" type="presOf" srcId="{89D685A1-4226-455A-8F7F-8A10721D9706}" destId="{E19059EC-81E0-4178-9D2F-790B40062071}" srcOrd="0" destOrd="0" presId="urn:microsoft.com/office/officeart/2005/8/layout/vList2"/>
    <dgm:cxn modelId="{4213D7EF-5126-4B6D-B3B3-9D9C907381D1}" srcId="{89D685A1-4226-455A-8F7F-8A10721D9706}" destId="{A1C5C490-B4AC-4612-8C55-CE13A61EFA4A}" srcOrd="0" destOrd="0" parTransId="{C8866B0C-BDB0-4A76-BDC0-BCC814FDA64A}" sibTransId="{44EDA5E4-DBA1-4A6D-B811-6CD6CCA0C0A7}"/>
    <dgm:cxn modelId="{7C4858FC-22D4-4096-815D-70BF35AA7E81}" srcId="{89D685A1-4226-455A-8F7F-8A10721D9706}" destId="{5195C0EC-4617-43D4-8E1E-488057927A14}" srcOrd="1" destOrd="0" parTransId="{5610C33D-30D2-436E-A101-E3319FC77EE7}" sibTransId="{B3E5D857-69A6-4D3B-8D3F-878D08C2439A}"/>
    <dgm:cxn modelId="{F8668CB4-E4BF-4B8F-A729-319EB7F1A4FB}" type="presParOf" srcId="{E19059EC-81E0-4178-9D2F-790B40062071}" destId="{C81ABF51-53C6-403D-AFAE-9D665338CCA8}" srcOrd="0" destOrd="0" presId="urn:microsoft.com/office/officeart/2005/8/layout/vList2"/>
    <dgm:cxn modelId="{D835A0B5-7E97-4C2A-AAA3-7B9C18613119}" type="presParOf" srcId="{E19059EC-81E0-4178-9D2F-790B40062071}" destId="{5E18CC79-808F-47E8-A1C4-7DAA9A2438D2}" srcOrd="1" destOrd="0" presId="urn:microsoft.com/office/officeart/2005/8/layout/vList2"/>
    <dgm:cxn modelId="{30353A44-49CF-42FE-AF3C-2003E4345F92}" type="presParOf" srcId="{E19059EC-81E0-4178-9D2F-790B40062071}" destId="{3C2F1801-5F85-455A-ADD1-585FDC231B12}" srcOrd="2" destOrd="0" presId="urn:microsoft.com/office/officeart/2005/8/layout/vList2"/>
    <dgm:cxn modelId="{176D2F7A-C414-4884-AE79-FF22E2DCE561}" type="presParOf" srcId="{E19059EC-81E0-4178-9D2F-790B40062071}" destId="{0EDBA040-A118-4BBF-B624-D0B58C2241D0}" srcOrd="3" destOrd="0" presId="urn:microsoft.com/office/officeart/2005/8/layout/vList2"/>
    <dgm:cxn modelId="{7B3181A7-BEF3-4C1C-927A-7358254F1580}" type="presParOf" srcId="{E19059EC-81E0-4178-9D2F-790B40062071}" destId="{B2BAB383-8D6E-47D0-8B5C-EA3EE37F715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666FEF-E508-4B16-B170-E86A7CD77162}"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E2AB4060-DAFA-48BE-9CFE-906BD4F3946E}">
      <dgm:prSet custT="1"/>
      <dgm:spPr/>
      <dgm:t>
        <a:bodyPr/>
        <a:lstStyle/>
        <a:p>
          <a:pPr>
            <a:lnSpc>
              <a:spcPct val="100000"/>
            </a:lnSpc>
            <a:defRPr b="1"/>
          </a:pPr>
          <a:r>
            <a:rPr lang="en-US" sz="1200" dirty="0"/>
            <a:t>Feasibility Study</a:t>
          </a:r>
        </a:p>
      </dgm:t>
    </dgm:pt>
    <dgm:pt modelId="{3E8B168F-B09D-45A5-8A17-EE12C92B8ABC}" type="parTrans" cxnId="{BE2A9C75-DF59-433B-80ED-6E1A5D5BAEF2}">
      <dgm:prSet/>
      <dgm:spPr/>
      <dgm:t>
        <a:bodyPr/>
        <a:lstStyle/>
        <a:p>
          <a:endParaRPr lang="en-US"/>
        </a:p>
      </dgm:t>
    </dgm:pt>
    <dgm:pt modelId="{02C8FB9E-25C1-46A9-8772-A892375A66FE}" type="sibTrans" cxnId="{BE2A9C75-DF59-433B-80ED-6E1A5D5BAEF2}">
      <dgm:prSet/>
      <dgm:spPr/>
      <dgm:t>
        <a:bodyPr/>
        <a:lstStyle/>
        <a:p>
          <a:endParaRPr lang="en-US"/>
        </a:p>
      </dgm:t>
    </dgm:pt>
    <dgm:pt modelId="{380AEC31-6EAA-4570-847C-0131F8F03061}">
      <dgm:prSet custT="1"/>
      <dgm:spPr/>
      <dgm:t>
        <a:bodyPr/>
        <a:lstStyle/>
        <a:p>
          <a:pPr>
            <a:lnSpc>
              <a:spcPct val="100000"/>
            </a:lnSpc>
            <a:defRPr b="1"/>
          </a:pPr>
          <a:r>
            <a:rPr lang="en-US" sz="1200" dirty="0"/>
            <a:t>Preliminary Design (30%)</a:t>
          </a:r>
        </a:p>
      </dgm:t>
    </dgm:pt>
    <dgm:pt modelId="{B6B1A4F2-5796-4774-9BA2-DCDB7D72DFFC}" type="parTrans" cxnId="{FB2611C6-36B4-4BFD-A98A-877D5C974BA0}">
      <dgm:prSet/>
      <dgm:spPr/>
      <dgm:t>
        <a:bodyPr/>
        <a:lstStyle/>
        <a:p>
          <a:endParaRPr lang="en-US"/>
        </a:p>
      </dgm:t>
    </dgm:pt>
    <dgm:pt modelId="{16E4D534-2698-4C91-B88F-CD0CFB803E35}" type="sibTrans" cxnId="{FB2611C6-36B4-4BFD-A98A-877D5C974BA0}">
      <dgm:prSet/>
      <dgm:spPr/>
      <dgm:t>
        <a:bodyPr/>
        <a:lstStyle/>
        <a:p>
          <a:endParaRPr lang="en-US"/>
        </a:p>
      </dgm:t>
    </dgm:pt>
    <dgm:pt modelId="{1B4BC058-CB1A-4EA8-A97A-74D7895E836D}">
      <dgm:prSet custT="1"/>
      <dgm:spPr/>
      <dgm:t>
        <a:bodyPr/>
        <a:lstStyle/>
        <a:p>
          <a:pPr>
            <a:lnSpc>
              <a:spcPct val="100000"/>
            </a:lnSpc>
          </a:pPr>
          <a:r>
            <a:rPr lang="en-US" sz="1200" dirty="0"/>
            <a:t>Right of way needs</a:t>
          </a:r>
        </a:p>
      </dgm:t>
    </dgm:pt>
    <dgm:pt modelId="{1B247D5D-F23D-4EA5-B7EB-4ABD5D355A48}" type="parTrans" cxnId="{F75FAD24-757D-4BCF-96DB-301F3D6A1A88}">
      <dgm:prSet/>
      <dgm:spPr/>
      <dgm:t>
        <a:bodyPr/>
        <a:lstStyle/>
        <a:p>
          <a:endParaRPr lang="en-US"/>
        </a:p>
      </dgm:t>
    </dgm:pt>
    <dgm:pt modelId="{D09DBD16-964C-43F5-96E4-D1A52DDE9572}" type="sibTrans" cxnId="{F75FAD24-757D-4BCF-96DB-301F3D6A1A88}">
      <dgm:prSet/>
      <dgm:spPr/>
      <dgm:t>
        <a:bodyPr/>
        <a:lstStyle/>
        <a:p>
          <a:endParaRPr lang="en-US"/>
        </a:p>
      </dgm:t>
    </dgm:pt>
    <dgm:pt modelId="{4BC3F546-1D79-49CC-8FD2-2E3B27ED5B78}">
      <dgm:prSet custT="1"/>
      <dgm:spPr/>
      <dgm:t>
        <a:bodyPr/>
        <a:lstStyle/>
        <a:p>
          <a:pPr>
            <a:lnSpc>
              <a:spcPct val="100000"/>
            </a:lnSpc>
          </a:pPr>
          <a:r>
            <a:rPr lang="en-US" sz="1200" dirty="0"/>
            <a:t>Preliminary permit coordination</a:t>
          </a:r>
        </a:p>
      </dgm:t>
    </dgm:pt>
    <dgm:pt modelId="{D1815F1C-DA93-4705-A681-8D797C0A3285}" type="parTrans" cxnId="{E04EA540-ACC6-4CA1-AFDF-FE2720738B11}">
      <dgm:prSet/>
      <dgm:spPr/>
      <dgm:t>
        <a:bodyPr/>
        <a:lstStyle/>
        <a:p>
          <a:endParaRPr lang="en-US"/>
        </a:p>
      </dgm:t>
    </dgm:pt>
    <dgm:pt modelId="{C4B43C62-05DA-4132-94F4-15D21070B069}" type="sibTrans" cxnId="{E04EA540-ACC6-4CA1-AFDF-FE2720738B11}">
      <dgm:prSet/>
      <dgm:spPr/>
      <dgm:t>
        <a:bodyPr/>
        <a:lstStyle/>
        <a:p>
          <a:endParaRPr lang="en-US"/>
        </a:p>
      </dgm:t>
    </dgm:pt>
    <dgm:pt modelId="{0FCD98A7-CEE9-46D0-B961-CADFA197BC5F}">
      <dgm:prSet custT="1"/>
      <dgm:spPr/>
      <dgm:t>
        <a:bodyPr/>
        <a:lstStyle/>
        <a:p>
          <a:pPr>
            <a:lnSpc>
              <a:spcPct val="100000"/>
            </a:lnSpc>
          </a:pPr>
          <a:r>
            <a:rPr lang="en-US" sz="1200" dirty="0"/>
            <a:t>Budget</a:t>
          </a:r>
        </a:p>
      </dgm:t>
    </dgm:pt>
    <dgm:pt modelId="{6C219D9F-2226-4E02-B6DF-38E573B19138}" type="parTrans" cxnId="{10CDF500-6C5E-44FC-BAB5-2746380D7C0D}">
      <dgm:prSet/>
      <dgm:spPr/>
      <dgm:t>
        <a:bodyPr/>
        <a:lstStyle/>
        <a:p>
          <a:endParaRPr lang="en-US"/>
        </a:p>
      </dgm:t>
    </dgm:pt>
    <dgm:pt modelId="{51412BDD-47CE-4711-9107-4A1159945706}" type="sibTrans" cxnId="{10CDF500-6C5E-44FC-BAB5-2746380D7C0D}">
      <dgm:prSet/>
      <dgm:spPr/>
      <dgm:t>
        <a:bodyPr/>
        <a:lstStyle/>
        <a:p>
          <a:endParaRPr lang="en-US"/>
        </a:p>
      </dgm:t>
    </dgm:pt>
    <dgm:pt modelId="{F22E1A37-08E7-4E49-8FA9-1FC4E2DC1FDA}">
      <dgm:prSet custT="1"/>
      <dgm:spPr/>
      <dgm:t>
        <a:bodyPr/>
        <a:lstStyle/>
        <a:p>
          <a:pPr>
            <a:lnSpc>
              <a:spcPct val="100000"/>
            </a:lnSpc>
            <a:defRPr b="1"/>
          </a:pPr>
          <a:r>
            <a:rPr lang="en-US" sz="1200" dirty="0"/>
            <a:t>Ditch Outlet Petition</a:t>
          </a:r>
        </a:p>
      </dgm:t>
    </dgm:pt>
    <dgm:pt modelId="{CA90CE8B-7610-4EC4-B14E-0DEE1DD2CFE9}" type="parTrans" cxnId="{8CC5ACA7-0982-4C53-A6C6-D2D5586EB16A}">
      <dgm:prSet/>
      <dgm:spPr/>
      <dgm:t>
        <a:bodyPr/>
        <a:lstStyle/>
        <a:p>
          <a:endParaRPr lang="en-US"/>
        </a:p>
      </dgm:t>
    </dgm:pt>
    <dgm:pt modelId="{BB7E02F6-93FD-4632-9F28-3C9305570984}" type="sibTrans" cxnId="{8CC5ACA7-0982-4C53-A6C6-D2D5586EB16A}">
      <dgm:prSet/>
      <dgm:spPr/>
      <dgm:t>
        <a:bodyPr/>
        <a:lstStyle/>
        <a:p>
          <a:endParaRPr lang="en-US"/>
        </a:p>
      </dgm:t>
    </dgm:pt>
    <dgm:pt modelId="{B1967D6A-8767-45AA-AD7D-38666DB03CB9}">
      <dgm:prSet custT="1"/>
      <dgm:spPr/>
      <dgm:t>
        <a:bodyPr/>
        <a:lstStyle/>
        <a:p>
          <a:pPr>
            <a:lnSpc>
              <a:spcPct val="100000"/>
            </a:lnSpc>
          </a:pPr>
          <a:endParaRPr lang="en-US" sz="1400" dirty="0">
            <a:solidFill>
              <a:srgbClr val="0070C0"/>
            </a:solidFill>
          </a:endParaRPr>
        </a:p>
      </dgm:t>
    </dgm:pt>
    <dgm:pt modelId="{F3EDDAF1-5262-449F-A598-94C3182A16A8}" type="parTrans" cxnId="{EED71C47-DB59-41B3-8D5C-906AC1F14C37}">
      <dgm:prSet/>
      <dgm:spPr/>
      <dgm:t>
        <a:bodyPr/>
        <a:lstStyle/>
        <a:p>
          <a:endParaRPr lang="en-US"/>
        </a:p>
      </dgm:t>
    </dgm:pt>
    <dgm:pt modelId="{A8B6236D-F773-4DBF-BC96-E89575BD9FCE}" type="sibTrans" cxnId="{EED71C47-DB59-41B3-8D5C-906AC1F14C37}">
      <dgm:prSet/>
      <dgm:spPr/>
      <dgm:t>
        <a:bodyPr/>
        <a:lstStyle/>
        <a:p>
          <a:endParaRPr lang="en-US"/>
        </a:p>
      </dgm:t>
    </dgm:pt>
    <dgm:pt modelId="{A8C040CA-BD99-4B44-94C1-73A5D06A9C7A}">
      <dgm:prSet custT="1"/>
      <dgm:spPr/>
      <dgm:t>
        <a:bodyPr/>
        <a:lstStyle/>
        <a:p>
          <a:pPr>
            <a:lnSpc>
              <a:spcPct val="100000"/>
            </a:lnSpc>
          </a:pPr>
          <a:r>
            <a:rPr lang="en-US" sz="1200" dirty="0"/>
            <a:t>Petition approval and conditions</a:t>
          </a:r>
        </a:p>
      </dgm:t>
    </dgm:pt>
    <dgm:pt modelId="{28D02009-A45D-4072-9DA1-C0072E104A34}" type="parTrans" cxnId="{6DA2E261-FE63-401A-BD72-A5C02ECC8937}">
      <dgm:prSet/>
      <dgm:spPr/>
      <dgm:t>
        <a:bodyPr/>
        <a:lstStyle/>
        <a:p>
          <a:endParaRPr lang="en-US"/>
        </a:p>
      </dgm:t>
    </dgm:pt>
    <dgm:pt modelId="{312D75E5-F7B5-4C85-9DC5-1ACA0DDB8B8A}" type="sibTrans" cxnId="{6DA2E261-FE63-401A-BD72-A5C02ECC8937}">
      <dgm:prSet/>
      <dgm:spPr/>
      <dgm:t>
        <a:bodyPr/>
        <a:lstStyle/>
        <a:p>
          <a:endParaRPr lang="en-US"/>
        </a:p>
      </dgm:t>
    </dgm:pt>
    <dgm:pt modelId="{7E4A59FE-1002-4DD7-93EF-4D7B6D3C8CD6}">
      <dgm:prSet custT="1"/>
      <dgm:spPr/>
      <dgm:t>
        <a:bodyPr/>
        <a:lstStyle/>
        <a:p>
          <a:pPr>
            <a:lnSpc>
              <a:spcPct val="100000"/>
            </a:lnSpc>
          </a:pPr>
          <a:r>
            <a:rPr lang="en-US" sz="1200" dirty="0"/>
            <a:t>Operating Plan</a:t>
          </a:r>
        </a:p>
      </dgm:t>
    </dgm:pt>
    <dgm:pt modelId="{3D4FE632-8D6E-4673-92EA-4D2EE7888364}" type="parTrans" cxnId="{27A844DD-6B47-4B5D-9449-F820950BB645}">
      <dgm:prSet/>
      <dgm:spPr/>
      <dgm:t>
        <a:bodyPr/>
        <a:lstStyle/>
        <a:p>
          <a:endParaRPr lang="en-US"/>
        </a:p>
      </dgm:t>
    </dgm:pt>
    <dgm:pt modelId="{611C1A6D-8EE0-4D84-822D-F1DECAA164CF}" type="sibTrans" cxnId="{27A844DD-6B47-4B5D-9449-F820950BB645}">
      <dgm:prSet/>
      <dgm:spPr/>
      <dgm:t>
        <a:bodyPr/>
        <a:lstStyle/>
        <a:p>
          <a:endParaRPr lang="en-US"/>
        </a:p>
      </dgm:t>
    </dgm:pt>
    <dgm:pt modelId="{8B8DCC8B-89B5-4B76-AC71-C0043A83F352}">
      <dgm:prSet custT="1"/>
      <dgm:spPr/>
      <dgm:t>
        <a:bodyPr/>
        <a:lstStyle/>
        <a:p>
          <a:pPr>
            <a:lnSpc>
              <a:spcPct val="100000"/>
            </a:lnSpc>
            <a:defRPr b="1"/>
          </a:pPr>
          <a:r>
            <a:rPr lang="en-US" sz="1200" dirty="0"/>
            <a:t>Preliminary Design (60%)</a:t>
          </a:r>
        </a:p>
      </dgm:t>
    </dgm:pt>
    <dgm:pt modelId="{77143FF5-3FC8-415B-B3BA-1D6778C7DF13}" type="parTrans" cxnId="{03EFB830-6FB0-489C-9321-EF35E0035BA6}">
      <dgm:prSet/>
      <dgm:spPr/>
      <dgm:t>
        <a:bodyPr/>
        <a:lstStyle/>
        <a:p>
          <a:endParaRPr lang="en-US"/>
        </a:p>
      </dgm:t>
    </dgm:pt>
    <dgm:pt modelId="{949BCDC6-1E83-4F65-AE98-FD58C6E59FCA}" type="sibTrans" cxnId="{03EFB830-6FB0-489C-9321-EF35E0035BA6}">
      <dgm:prSet/>
      <dgm:spPr/>
      <dgm:t>
        <a:bodyPr/>
        <a:lstStyle/>
        <a:p>
          <a:endParaRPr lang="en-US"/>
        </a:p>
      </dgm:t>
    </dgm:pt>
    <dgm:pt modelId="{D83CC019-334A-4497-A3F8-9B4F1DB7383E}">
      <dgm:prSet custT="1"/>
      <dgm:spPr/>
      <dgm:t>
        <a:bodyPr/>
        <a:lstStyle/>
        <a:p>
          <a:pPr>
            <a:lnSpc>
              <a:spcPct val="100000"/>
            </a:lnSpc>
          </a:pPr>
          <a:r>
            <a:rPr lang="en-US" sz="1200" dirty="0"/>
            <a:t>Permitting</a:t>
          </a:r>
        </a:p>
      </dgm:t>
    </dgm:pt>
    <dgm:pt modelId="{5EE08AFA-A929-410C-A9D7-EE450E5BDBCB}" type="parTrans" cxnId="{F4C55355-6481-4DC4-BB28-C67A9898BF50}">
      <dgm:prSet/>
      <dgm:spPr/>
      <dgm:t>
        <a:bodyPr/>
        <a:lstStyle/>
        <a:p>
          <a:endParaRPr lang="en-US"/>
        </a:p>
      </dgm:t>
    </dgm:pt>
    <dgm:pt modelId="{766A939D-2E79-4353-AB3F-5566C13DA277}" type="sibTrans" cxnId="{F4C55355-6481-4DC4-BB28-C67A9898BF50}">
      <dgm:prSet/>
      <dgm:spPr/>
      <dgm:t>
        <a:bodyPr/>
        <a:lstStyle/>
        <a:p>
          <a:endParaRPr lang="en-US"/>
        </a:p>
      </dgm:t>
    </dgm:pt>
    <dgm:pt modelId="{EA58AF09-0C37-423B-9714-975048A68817}">
      <dgm:prSet custT="1"/>
      <dgm:spPr/>
      <dgm:t>
        <a:bodyPr/>
        <a:lstStyle/>
        <a:p>
          <a:pPr>
            <a:lnSpc>
              <a:spcPct val="100000"/>
            </a:lnSpc>
          </a:pPr>
          <a:r>
            <a:rPr lang="en-US" sz="1200" dirty="0"/>
            <a:t>Right of way</a:t>
          </a:r>
        </a:p>
      </dgm:t>
    </dgm:pt>
    <dgm:pt modelId="{75F19A72-EA2E-4AD1-B618-7A34557034FB}" type="parTrans" cxnId="{ADDB4018-8CB0-48AD-830F-39E822F882DD}">
      <dgm:prSet/>
      <dgm:spPr/>
      <dgm:t>
        <a:bodyPr/>
        <a:lstStyle/>
        <a:p>
          <a:endParaRPr lang="en-US"/>
        </a:p>
      </dgm:t>
    </dgm:pt>
    <dgm:pt modelId="{5749AA6A-29B4-4C12-83A9-1D92C86EA455}" type="sibTrans" cxnId="{ADDB4018-8CB0-48AD-830F-39E822F882DD}">
      <dgm:prSet/>
      <dgm:spPr/>
      <dgm:t>
        <a:bodyPr/>
        <a:lstStyle/>
        <a:p>
          <a:endParaRPr lang="en-US"/>
        </a:p>
      </dgm:t>
    </dgm:pt>
    <dgm:pt modelId="{4825E30F-B460-4FFD-8D8A-BC712CFB5629}">
      <dgm:prSet custT="1"/>
      <dgm:spPr/>
      <dgm:t>
        <a:bodyPr/>
        <a:lstStyle/>
        <a:p>
          <a:pPr>
            <a:lnSpc>
              <a:spcPct val="100000"/>
            </a:lnSpc>
            <a:defRPr b="1"/>
          </a:pPr>
          <a:r>
            <a:rPr lang="en-US" sz="1200" dirty="0"/>
            <a:t>Final Design</a:t>
          </a:r>
        </a:p>
      </dgm:t>
    </dgm:pt>
    <dgm:pt modelId="{F62E997B-9C9B-41EF-8AA8-CFDF7B793071}" type="parTrans" cxnId="{D2035BA9-330E-4411-96A3-273F745D6BED}">
      <dgm:prSet/>
      <dgm:spPr/>
      <dgm:t>
        <a:bodyPr/>
        <a:lstStyle/>
        <a:p>
          <a:endParaRPr lang="en-US"/>
        </a:p>
      </dgm:t>
    </dgm:pt>
    <dgm:pt modelId="{45B64021-790B-4AC5-98E4-AA051DCBBCD0}" type="sibTrans" cxnId="{D2035BA9-330E-4411-96A3-273F745D6BED}">
      <dgm:prSet/>
      <dgm:spPr/>
      <dgm:t>
        <a:bodyPr/>
        <a:lstStyle/>
        <a:p>
          <a:endParaRPr lang="en-US"/>
        </a:p>
      </dgm:t>
    </dgm:pt>
    <dgm:pt modelId="{5E668248-430B-499F-85D9-CEC36A44A8DB}">
      <dgm:prSet custT="1"/>
      <dgm:spPr/>
      <dgm:t>
        <a:bodyPr/>
        <a:lstStyle/>
        <a:p>
          <a:pPr>
            <a:lnSpc>
              <a:spcPct val="100000"/>
            </a:lnSpc>
            <a:defRPr b="1"/>
          </a:pPr>
          <a:r>
            <a:rPr lang="en-US" sz="1200" dirty="0"/>
            <a:t>Bidding &amp; Contract Award</a:t>
          </a:r>
        </a:p>
      </dgm:t>
    </dgm:pt>
    <dgm:pt modelId="{A56F3A62-E399-459F-ACD8-8F0597404576}" type="parTrans" cxnId="{9D8549C3-364D-44FF-B2F3-F90CF49BA98F}">
      <dgm:prSet/>
      <dgm:spPr/>
      <dgm:t>
        <a:bodyPr/>
        <a:lstStyle/>
        <a:p>
          <a:endParaRPr lang="en-US"/>
        </a:p>
      </dgm:t>
    </dgm:pt>
    <dgm:pt modelId="{35C1479C-7BBA-4561-B66B-BE9C6D765C66}" type="sibTrans" cxnId="{9D8549C3-364D-44FF-B2F3-F90CF49BA98F}">
      <dgm:prSet/>
      <dgm:spPr/>
      <dgm:t>
        <a:bodyPr/>
        <a:lstStyle/>
        <a:p>
          <a:endParaRPr lang="en-US"/>
        </a:p>
      </dgm:t>
    </dgm:pt>
    <dgm:pt modelId="{1BB9766C-B4D8-4E64-9809-DBD6868DC750}">
      <dgm:prSet custT="1"/>
      <dgm:spPr/>
      <dgm:t>
        <a:bodyPr/>
        <a:lstStyle/>
        <a:p>
          <a:pPr>
            <a:lnSpc>
              <a:spcPct val="100000"/>
            </a:lnSpc>
            <a:defRPr b="1"/>
          </a:pPr>
          <a:r>
            <a:rPr lang="en-US" sz="1200" dirty="0"/>
            <a:t>Construction</a:t>
          </a:r>
        </a:p>
      </dgm:t>
    </dgm:pt>
    <dgm:pt modelId="{D04A5511-7D67-4904-8C22-DAD95B6330BA}" type="parTrans" cxnId="{4CE2B31A-4354-4FC5-8800-072299AD72CA}">
      <dgm:prSet/>
      <dgm:spPr/>
      <dgm:t>
        <a:bodyPr/>
        <a:lstStyle/>
        <a:p>
          <a:endParaRPr lang="en-US"/>
        </a:p>
      </dgm:t>
    </dgm:pt>
    <dgm:pt modelId="{A03F7D7D-596C-464A-9619-96D164CF22F9}" type="sibTrans" cxnId="{4CE2B31A-4354-4FC5-8800-072299AD72CA}">
      <dgm:prSet/>
      <dgm:spPr/>
      <dgm:t>
        <a:bodyPr/>
        <a:lstStyle/>
        <a:p>
          <a:endParaRPr lang="en-US"/>
        </a:p>
      </dgm:t>
    </dgm:pt>
    <dgm:pt modelId="{108F9FF4-517E-4F27-8DC3-748E037918E5}">
      <dgm:prSet custT="1"/>
      <dgm:spPr/>
      <dgm:t>
        <a:bodyPr/>
        <a:lstStyle/>
        <a:p>
          <a:pPr>
            <a:lnSpc>
              <a:spcPct val="100000"/>
            </a:lnSpc>
            <a:defRPr b="1"/>
          </a:pPr>
          <a:r>
            <a:rPr lang="en-US" sz="1200" dirty="0"/>
            <a:t>Operation</a:t>
          </a:r>
        </a:p>
      </dgm:t>
    </dgm:pt>
    <dgm:pt modelId="{D1EC584B-EEC9-4673-977B-106D737D819C}" type="parTrans" cxnId="{09C1C9D3-7DBD-4633-A10D-4BD7EEF22A87}">
      <dgm:prSet/>
      <dgm:spPr/>
      <dgm:t>
        <a:bodyPr/>
        <a:lstStyle/>
        <a:p>
          <a:endParaRPr lang="en-US"/>
        </a:p>
      </dgm:t>
    </dgm:pt>
    <dgm:pt modelId="{235C4E78-5ACF-4C02-A039-49C60313E6D7}" type="sibTrans" cxnId="{09C1C9D3-7DBD-4633-A10D-4BD7EEF22A87}">
      <dgm:prSet/>
      <dgm:spPr/>
      <dgm:t>
        <a:bodyPr/>
        <a:lstStyle/>
        <a:p>
          <a:endParaRPr lang="en-US"/>
        </a:p>
      </dgm:t>
    </dgm:pt>
    <dgm:pt modelId="{5E34A1E5-282A-4A9E-A07A-315DC6B033AE}">
      <dgm:prSet custT="1"/>
      <dgm:spPr/>
      <dgm:t>
        <a:bodyPr/>
        <a:lstStyle/>
        <a:p>
          <a:pPr>
            <a:lnSpc>
              <a:spcPct val="100000"/>
            </a:lnSpc>
          </a:pPr>
          <a:r>
            <a:rPr lang="en-US" sz="1200" dirty="0"/>
            <a:t>Multiple options studied</a:t>
          </a:r>
        </a:p>
      </dgm:t>
    </dgm:pt>
    <dgm:pt modelId="{940FE63B-872A-4B4B-A4CE-E1465A8AE5D6}" type="parTrans" cxnId="{D9F3BF1C-8FBD-4C1E-8046-76D58ED0AA59}">
      <dgm:prSet/>
      <dgm:spPr/>
      <dgm:t>
        <a:bodyPr/>
        <a:lstStyle/>
        <a:p>
          <a:endParaRPr lang="en-US"/>
        </a:p>
      </dgm:t>
    </dgm:pt>
    <dgm:pt modelId="{B05AFDFD-B12F-4042-965C-8238F501110D}" type="sibTrans" cxnId="{D9F3BF1C-8FBD-4C1E-8046-76D58ED0AA59}">
      <dgm:prSet/>
      <dgm:spPr/>
      <dgm:t>
        <a:bodyPr/>
        <a:lstStyle/>
        <a:p>
          <a:endParaRPr lang="en-US"/>
        </a:p>
      </dgm:t>
    </dgm:pt>
    <dgm:pt modelId="{DC6F3A7B-F50E-4746-A7F6-5FF5843C97BD}">
      <dgm:prSet custT="1"/>
      <dgm:spPr/>
      <dgm:t>
        <a:bodyPr/>
        <a:lstStyle/>
        <a:p>
          <a:pPr>
            <a:lnSpc>
              <a:spcPct val="100000"/>
            </a:lnSpc>
          </a:pPr>
          <a:r>
            <a:rPr lang="en-US" sz="1200" dirty="0"/>
            <a:t>Most feasible option identified</a:t>
          </a:r>
        </a:p>
      </dgm:t>
    </dgm:pt>
    <dgm:pt modelId="{99BC609D-72F9-41FD-9F32-6B5398D42A95}" type="parTrans" cxnId="{0579D743-2384-4CF5-A3ED-27ABF18FEA90}">
      <dgm:prSet/>
      <dgm:spPr/>
      <dgm:t>
        <a:bodyPr/>
        <a:lstStyle/>
        <a:p>
          <a:endParaRPr lang="en-US"/>
        </a:p>
      </dgm:t>
    </dgm:pt>
    <dgm:pt modelId="{ABF3BA3B-372D-46AD-BFD3-10755DA6832A}" type="sibTrans" cxnId="{0579D743-2384-4CF5-A3ED-27ABF18FEA90}">
      <dgm:prSet/>
      <dgm:spPr/>
      <dgm:t>
        <a:bodyPr/>
        <a:lstStyle/>
        <a:p>
          <a:endParaRPr lang="en-US"/>
        </a:p>
      </dgm:t>
    </dgm:pt>
    <dgm:pt modelId="{3B22F9A7-C42C-4F20-9FE0-80DDAA4D6511}">
      <dgm:prSet/>
      <dgm:spPr/>
      <dgm:t>
        <a:bodyPr/>
        <a:lstStyle/>
        <a:p>
          <a:pPr>
            <a:lnSpc>
              <a:spcPct val="100000"/>
            </a:lnSpc>
          </a:pPr>
          <a:endParaRPr lang="en-US" sz="1100" dirty="0"/>
        </a:p>
      </dgm:t>
    </dgm:pt>
    <dgm:pt modelId="{3746E278-B2BE-4CF9-8A63-B96AB9646232}" type="parTrans" cxnId="{19A112FF-02B5-44AE-88EB-42F4ABA42EF9}">
      <dgm:prSet/>
      <dgm:spPr/>
      <dgm:t>
        <a:bodyPr/>
        <a:lstStyle/>
        <a:p>
          <a:endParaRPr lang="en-US"/>
        </a:p>
      </dgm:t>
    </dgm:pt>
    <dgm:pt modelId="{4E713C11-305A-4523-BC6A-625F95EF6257}" type="sibTrans" cxnId="{19A112FF-02B5-44AE-88EB-42F4ABA42EF9}">
      <dgm:prSet/>
      <dgm:spPr/>
      <dgm:t>
        <a:bodyPr/>
        <a:lstStyle/>
        <a:p>
          <a:endParaRPr lang="en-US"/>
        </a:p>
      </dgm:t>
    </dgm:pt>
    <dgm:pt modelId="{074460E0-E8ED-43E7-8BB2-73E0191E1DF8}" type="pres">
      <dgm:prSet presAssocID="{41666FEF-E508-4B16-B170-E86A7CD77162}" presName="root" presStyleCnt="0">
        <dgm:presLayoutVars>
          <dgm:dir/>
          <dgm:resizeHandles val="exact"/>
        </dgm:presLayoutVars>
      </dgm:prSet>
      <dgm:spPr/>
    </dgm:pt>
    <dgm:pt modelId="{9EB0BD71-CED1-42CB-8C93-8790B69046CF}" type="pres">
      <dgm:prSet presAssocID="{E2AB4060-DAFA-48BE-9CFE-906BD4F3946E}" presName="compNode" presStyleCnt="0"/>
      <dgm:spPr/>
    </dgm:pt>
    <dgm:pt modelId="{F3B95773-BFDC-4099-B554-BCB9AE099264}" type="pres">
      <dgm:prSet presAssocID="{E2AB4060-DAFA-48BE-9CFE-906BD4F3946E}"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inoculars outline"/>
        </a:ext>
      </dgm:extLst>
    </dgm:pt>
    <dgm:pt modelId="{0983B8CE-3E82-4B2C-A34A-D448F79CAFA9}" type="pres">
      <dgm:prSet presAssocID="{E2AB4060-DAFA-48BE-9CFE-906BD4F3946E}" presName="iconSpace" presStyleCnt="0"/>
      <dgm:spPr/>
    </dgm:pt>
    <dgm:pt modelId="{B0DBD2C2-3443-41C8-B568-2CFEFE37E7DF}" type="pres">
      <dgm:prSet presAssocID="{E2AB4060-DAFA-48BE-9CFE-906BD4F3946E}" presName="parTx" presStyleLbl="revTx" presStyleIdx="0" presStyleCnt="16">
        <dgm:presLayoutVars>
          <dgm:chMax val="0"/>
          <dgm:chPref val="0"/>
        </dgm:presLayoutVars>
      </dgm:prSet>
      <dgm:spPr/>
    </dgm:pt>
    <dgm:pt modelId="{81BB04DB-E73E-4F49-8100-E77100CAFEF3}" type="pres">
      <dgm:prSet presAssocID="{E2AB4060-DAFA-48BE-9CFE-906BD4F3946E}" presName="txSpace" presStyleCnt="0"/>
      <dgm:spPr/>
    </dgm:pt>
    <dgm:pt modelId="{F300D5A9-D35F-4B12-AFF6-EB7F43E29127}" type="pres">
      <dgm:prSet presAssocID="{E2AB4060-DAFA-48BE-9CFE-906BD4F3946E}" presName="desTx" presStyleLbl="revTx" presStyleIdx="1" presStyleCnt="16">
        <dgm:presLayoutVars/>
      </dgm:prSet>
      <dgm:spPr/>
    </dgm:pt>
    <dgm:pt modelId="{19185622-29C3-4301-B00B-47A5A937C4EE}" type="pres">
      <dgm:prSet presAssocID="{02C8FB9E-25C1-46A9-8772-A892375A66FE}" presName="sibTrans" presStyleCnt="0"/>
      <dgm:spPr/>
    </dgm:pt>
    <dgm:pt modelId="{A0B8E29F-D07C-4208-88FC-F564A938FF9D}" type="pres">
      <dgm:prSet presAssocID="{380AEC31-6EAA-4570-847C-0131F8F03061}" presName="compNode" presStyleCnt="0"/>
      <dgm:spPr/>
    </dgm:pt>
    <dgm:pt modelId="{33A2CA2C-FEE7-4135-964D-5562295FE814}" type="pres">
      <dgm:prSet presAssocID="{380AEC31-6EAA-4570-847C-0131F8F03061}" presName="iconRect" presStyleLbl="node1" presStyleIdx="1" presStyleCnt="8" custLinFactX="1000000" custLinFactNeighborX="1069202" custLinFactNeighborY="3577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dozer"/>
        </a:ext>
      </dgm:extLst>
    </dgm:pt>
    <dgm:pt modelId="{E61BABC5-150D-4E2C-8E98-517151E5D074}" type="pres">
      <dgm:prSet presAssocID="{380AEC31-6EAA-4570-847C-0131F8F03061}" presName="iconSpace" presStyleCnt="0"/>
      <dgm:spPr/>
    </dgm:pt>
    <dgm:pt modelId="{C12F7E00-3367-4ABE-BF04-84FE0ADBEC4A}" type="pres">
      <dgm:prSet presAssocID="{380AEC31-6EAA-4570-847C-0131F8F03061}" presName="parTx" presStyleLbl="revTx" presStyleIdx="2" presStyleCnt="16" custScaleX="124644">
        <dgm:presLayoutVars>
          <dgm:chMax val="0"/>
          <dgm:chPref val="0"/>
        </dgm:presLayoutVars>
      </dgm:prSet>
      <dgm:spPr/>
    </dgm:pt>
    <dgm:pt modelId="{5810A3C7-C472-4DE6-B4DF-A06BD8FB0C6B}" type="pres">
      <dgm:prSet presAssocID="{380AEC31-6EAA-4570-847C-0131F8F03061}" presName="txSpace" presStyleCnt="0"/>
      <dgm:spPr/>
    </dgm:pt>
    <dgm:pt modelId="{32AE36FD-0F27-4FBE-A5B5-350259899E60}" type="pres">
      <dgm:prSet presAssocID="{380AEC31-6EAA-4570-847C-0131F8F03061}" presName="desTx" presStyleLbl="revTx" presStyleIdx="3" presStyleCnt="16" custScaleX="122307">
        <dgm:presLayoutVars/>
      </dgm:prSet>
      <dgm:spPr/>
    </dgm:pt>
    <dgm:pt modelId="{83BABB6F-94F2-470C-89DD-9069094FD2F0}" type="pres">
      <dgm:prSet presAssocID="{16E4D534-2698-4C91-B88F-CD0CFB803E35}" presName="sibTrans" presStyleCnt="0"/>
      <dgm:spPr/>
    </dgm:pt>
    <dgm:pt modelId="{FD2E7B94-695B-4030-A58E-E025419BC894}" type="pres">
      <dgm:prSet presAssocID="{F22E1A37-08E7-4E49-8FA9-1FC4E2DC1FDA}" presName="compNode" presStyleCnt="0"/>
      <dgm:spPr/>
    </dgm:pt>
    <dgm:pt modelId="{42518BB4-7E78-4053-BDD9-B0E856B38407}" type="pres">
      <dgm:prSet presAssocID="{F22E1A37-08E7-4E49-8FA9-1FC4E2DC1FDA}"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ntract with solid fill"/>
        </a:ext>
      </dgm:extLst>
    </dgm:pt>
    <dgm:pt modelId="{EB8333D0-0711-4441-9254-23D9BEEE3410}" type="pres">
      <dgm:prSet presAssocID="{F22E1A37-08E7-4E49-8FA9-1FC4E2DC1FDA}" presName="iconSpace" presStyleCnt="0"/>
      <dgm:spPr/>
    </dgm:pt>
    <dgm:pt modelId="{BDE5A30A-AFBC-48C8-A09B-D47E0A441F82}" type="pres">
      <dgm:prSet presAssocID="{F22E1A37-08E7-4E49-8FA9-1FC4E2DC1FDA}" presName="parTx" presStyleLbl="revTx" presStyleIdx="4" presStyleCnt="16">
        <dgm:presLayoutVars>
          <dgm:chMax val="0"/>
          <dgm:chPref val="0"/>
        </dgm:presLayoutVars>
      </dgm:prSet>
      <dgm:spPr/>
    </dgm:pt>
    <dgm:pt modelId="{959AE5FC-D2F4-47F8-8FC2-6E2BBBE25A60}" type="pres">
      <dgm:prSet presAssocID="{F22E1A37-08E7-4E49-8FA9-1FC4E2DC1FDA}" presName="txSpace" presStyleCnt="0"/>
      <dgm:spPr/>
    </dgm:pt>
    <dgm:pt modelId="{AFE00733-BB49-47BC-847D-8FBF3BA5A827}" type="pres">
      <dgm:prSet presAssocID="{F22E1A37-08E7-4E49-8FA9-1FC4E2DC1FDA}" presName="desTx" presStyleLbl="revTx" presStyleIdx="5" presStyleCnt="16" custScaleX="175188" custLinFactNeighborX="7604" custLinFactNeighborY="-18001">
        <dgm:presLayoutVars/>
      </dgm:prSet>
      <dgm:spPr/>
    </dgm:pt>
    <dgm:pt modelId="{FAAC9991-D0CC-422B-B960-FB63D6278802}" type="pres">
      <dgm:prSet presAssocID="{BB7E02F6-93FD-4632-9F28-3C9305570984}" presName="sibTrans" presStyleCnt="0"/>
      <dgm:spPr/>
    </dgm:pt>
    <dgm:pt modelId="{824BFC5C-FE60-46BE-A3E7-21E20BDE863E}" type="pres">
      <dgm:prSet presAssocID="{8B8DCC8B-89B5-4B76-AC71-C0043A83F352}" presName="compNode" presStyleCnt="0"/>
      <dgm:spPr/>
    </dgm:pt>
    <dgm:pt modelId="{D9829B4F-9A7E-4DC2-975D-C897B0CB891A}" type="pres">
      <dgm:prSet presAssocID="{8B8DCC8B-89B5-4B76-AC71-C0043A83F35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lueprint outline"/>
        </a:ext>
      </dgm:extLst>
    </dgm:pt>
    <dgm:pt modelId="{509BEEFF-8AB7-4580-B9D1-30B8F30AE9C9}" type="pres">
      <dgm:prSet presAssocID="{8B8DCC8B-89B5-4B76-AC71-C0043A83F352}" presName="iconSpace" presStyleCnt="0"/>
      <dgm:spPr/>
    </dgm:pt>
    <dgm:pt modelId="{C913FF61-C2F4-484E-AF72-A8B9435599E5}" type="pres">
      <dgm:prSet presAssocID="{8B8DCC8B-89B5-4B76-AC71-C0043A83F352}" presName="parTx" presStyleLbl="revTx" presStyleIdx="6" presStyleCnt="16" custScaleX="131618">
        <dgm:presLayoutVars>
          <dgm:chMax val="0"/>
          <dgm:chPref val="0"/>
        </dgm:presLayoutVars>
      </dgm:prSet>
      <dgm:spPr/>
    </dgm:pt>
    <dgm:pt modelId="{E2824E4F-336A-408F-AD25-FA866C378503}" type="pres">
      <dgm:prSet presAssocID="{8B8DCC8B-89B5-4B76-AC71-C0043A83F352}" presName="txSpace" presStyleCnt="0"/>
      <dgm:spPr/>
    </dgm:pt>
    <dgm:pt modelId="{88F1D0FC-D64C-4F37-9FEA-064FA7790B1E}" type="pres">
      <dgm:prSet presAssocID="{8B8DCC8B-89B5-4B76-AC71-C0043A83F352}" presName="desTx" presStyleLbl="revTx" presStyleIdx="7" presStyleCnt="16" custScaleX="134259">
        <dgm:presLayoutVars/>
      </dgm:prSet>
      <dgm:spPr/>
    </dgm:pt>
    <dgm:pt modelId="{E620D97C-57E0-4E82-93D7-F499E40630B8}" type="pres">
      <dgm:prSet presAssocID="{949BCDC6-1E83-4F65-AE98-FD58C6E59FCA}" presName="sibTrans" presStyleCnt="0"/>
      <dgm:spPr/>
    </dgm:pt>
    <dgm:pt modelId="{D6A31E09-D66F-456B-AE61-B0694065C785}" type="pres">
      <dgm:prSet presAssocID="{4825E30F-B460-4FFD-8D8A-BC712CFB5629}" presName="compNode" presStyleCnt="0"/>
      <dgm:spPr/>
    </dgm:pt>
    <dgm:pt modelId="{5E7B60A1-03D3-4645-B6E7-F1A20BD87D30}" type="pres">
      <dgm:prSet presAssocID="{4825E30F-B460-4FFD-8D8A-BC712CFB5629}" presName="iconRect" presStyleLbl="node1" presStyleIdx="4" presStyleCnt="8" custLinFactX="-632721" custLinFactNeighborX="-700000" custLinFactNeighborY="-25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lueprint outline"/>
        </a:ext>
      </dgm:extLst>
    </dgm:pt>
    <dgm:pt modelId="{F49F0852-CA77-498F-A6A1-237D5E93756E}" type="pres">
      <dgm:prSet presAssocID="{4825E30F-B460-4FFD-8D8A-BC712CFB5629}" presName="iconSpace" presStyleCnt="0"/>
      <dgm:spPr/>
    </dgm:pt>
    <dgm:pt modelId="{2C141BB7-7B50-45BD-99CA-261E126CADB1}" type="pres">
      <dgm:prSet presAssocID="{4825E30F-B460-4FFD-8D8A-BC712CFB5629}" presName="parTx" presStyleLbl="revTx" presStyleIdx="8" presStyleCnt="16">
        <dgm:presLayoutVars>
          <dgm:chMax val="0"/>
          <dgm:chPref val="0"/>
        </dgm:presLayoutVars>
      </dgm:prSet>
      <dgm:spPr/>
    </dgm:pt>
    <dgm:pt modelId="{73DA8444-3A37-4C81-B6F3-DAA39ED411D8}" type="pres">
      <dgm:prSet presAssocID="{4825E30F-B460-4FFD-8D8A-BC712CFB5629}" presName="txSpace" presStyleCnt="0"/>
      <dgm:spPr/>
    </dgm:pt>
    <dgm:pt modelId="{5B5B8B86-5B60-4E19-9B21-DE649F8B86B6}" type="pres">
      <dgm:prSet presAssocID="{4825E30F-B460-4FFD-8D8A-BC712CFB5629}" presName="desTx" presStyleLbl="revTx" presStyleIdx="9" presStyleCnt="16">
        <dgm:presLayoutVars/>
      </dgm:prSet>
      <dgm:spPr/>
    </dgm:pt>
    <dgm:pt modelId="{88400CD1-B776-4D22-94DD-557553E498EA}" type="pres">
      <dgm:prSet presAssocID="{45B64021-790B-4AC5-98E4-AA051DCBBCD0}" presName="sibTrans" presStyleCnt="0"/>
      <dgm:spPr/>
    </dgm:pt>
    <dgm:pt modelId="{5D458998-A247-4BBC-8791-1FB8C965C410}" type="pres">
      <dgm:prSet presAssocID="{5E668248-430B-499F-85D9-CEC36A44A8DB}" presName="compNode" presStyleCnt="0"/>
      <dgm:spPr/>
    </dgm:pt>
    <dgm:pt modelId="{443E9253-D82C-4FC2-9025-4C9B1083D7CD}" type="pres">
      <dgm:prSet presAssocID="{5E668248-430B-499F-85D9-CEC36A44A8DB}" presName="iconRect" presStyleLbl="node1" presStyleIdx="5"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Dollar with solid fill"/>
        </a:ext>
      </dgm:extLst>
    </dgm:pt>
    <dgm:pt modelId="{96DE643B-2BCB-4AC2-AC3D-EC18B482CB3F}" type="pres">
      <dgm:prSet presAssocID="{5E668248-430B-499F-85D9-CEC36A44A8DB}" presName="iconSpace" presStyleCnt="0"/>
      <dgm:spPr/>
    </dgm:pt>
    <dgm:pt modelId="{4F24A0F8-E266-46F8-B87C-BC1477C12036}" type="pres">
      <dgm:prSet presAssocID="{5E668248-430B-499F-85D9-CEC36A44A8DB}" presName="parTx" presStyleLbl="revTx" presStyleIdx="10" presStyleCnt="16">
        <dgm:presLayoutVars>
          <dgm:chMax val="0"/>
          <dgm:chPref val="0"/>
        </dgm:presLayoutVars>
      </dgm:prSet>
      <dgm:spPr/>
    </dgm:pt>
    <dgm:pt modelId="{5297A105-7F63-4AD7-BC26-357A10CB8257}" type="pres">
      <dgm:prSet presAssocID="{5E668248-430B-499F-85D9-CEC36A44A8DB}" presName="txSpace" presStyleCnt="0"/>
      <dgm:spPr/>
    </dgm:pt>
    <dgm:pt modelId="{5F93B873-CE04-4607-9833-4391E27355F0}" type="pres">
      <dgm:prSet presAssocID="{5E668248-430B-499F-85D9-CEC36A44A8DB}" presName="desTx" presStyleLbl="revTx" presStyleIdx="11" presStyleCnt="16">
        <dgm:presLayoutVars/>
      </dgm:prSet>
      <dgm:spPr/>
    </dgm:pt>
    <dgm:pt modelId="{DC65474D-8636-485D-8894-F9F3E8A71609}" type="pres">
      <dgm:prSet presAssocID="{35C1479C-7BBA-4561-B66B-BE9C6D765C66}" presName="sibTrans" presStyleCnt="0"/>
      <dgm:spPr/>
    </dgm:pt>
    <dgm:pt modelId="{6EFFDD4E-643A-4E13-9013-C02CD5CABB0F}" type="pres">
      <dgm:prSet presAssocID="{1BB9766C-B4D8-4E64-9809-DBD6868DC750}" presName="compNode" presStyleCnt="0"/>
      <dgm:spPr/>
    </dgm:pt>
    <dgm:pt modelId="{B81187A1-907D-4C7B-9144-F27887979E09}" type="pres">
      <dgm:prSet presAssocID="{1BB9766C-B4D8-4E64-9809-DBD6868DC750}" presName="iconRect" presStyleLbl="node1" presStyleIdx="6" presStyleCnt="8" custLinFactX="215724" custLinFactY="500000" custLinFactNeighborX="300000" custLinFactNeighborY="569655"/>
      <dgm:spPr>
        <a:prstGeom prst="rect">
          <a:avLst/>
        </a:prstGeom>
        <a:solidFill>
          <a:schemeClr val="bg1"/>
        </a:solidFill>
        <a:ln>
          <a:noFill/>
        </a:ln>
      </dgm:spPr>
    </dgm:pt>
    <dgm:pt modelId="{A1F7C8DE-C54D-4C7B-A27B-9A4579D3F444}" type="pres">
      <dgm:prSet presAssocID="{1BB9766C-B4D8-4E64-9809-DBD6868DC750}" presName="iconSpace" presStyleCnt="0"/>
      <dgm:spPr/>
    </dgm:pt>
    <dgm:pt modelId="{FBC10FA4-9DE9-4AB0-86F8-0D92EDF6EFF2}" type="pres">
      <dgm:prSet presAssocID="{1BB9766C-B4D8-4E64-9809-DBD6868DC750}" presName="parTx" presStyleLbl="revTx" presStyleIdx="12" presStyleCnt="16" custScaleX="133188">
        <dgm:presLayoutVars>
          <dgm:chMax val="0"/>
          <dgm:chPref val="0"/>
        </dgm:presLayoutVars>
      </dgm:prSet>
      <dgm:spPr/>
    </dgm:pt>
    <dgm:pt modelId="{6DBF9CB3-4AF6-4750-8401-1596C87B20BE}" type="pres">
      <dgm:prSet presAssocID="{1BB9766C-B4D8-4E64-9809-DBD6868DC750}" presName="txSpace" presStyleCnt="0"/>
      <dgm:spPr/>
    </dgm:pt>
    <dgm:pt modelId="{4F0084E8-000A-48B4-AA98-95E2AF6F958A}" type="pres">
      <dgm:prSet presAssocID="{1BB9766C-B4D8-4E64-9809-DBD6868DC750}" presName="desTx" presStyleLbl="revTx" presStyleIdx="13" presStyleCnt="16">
        <dgm:presLayoutVars/>
      </dgm:prSet>
      <dgm:spPr/>
    </dgm:pt>
    <dgm:pt modelId="{A31956D8-2702-44E3-A1F5-7970D038B2A6}" type="pres">
      <dgm:prSet presAssocID="{A03F7D7D-596C-464A-9619-96D164CF22F9}" presName="sibTrans" presStyleCnt="0"/>
      <dgm:spPr/>
    </dgm:pt>
    <dgm:pt modelId="{50E71733-BE86-4C79-B4F4-6CF492D0F37C}" type="pres">
      <dgm:prSet presAssocID="{108F9FF4-517E-4F27-8DC3-748E037918E5}" presName="compNode" presStyleCnt="0"/>
      <dgm:spPr/>
    </dgm:pt>
    <dgm:pt modelId="{DC846E0A-1374-47F0-A37B-E6BB82C2BB2B}" type="pres">
      <dgm:prSet presAssocID="{108F9FF4-517E-4F27-8DC3-748E037918E5}" presName="iconRect" presStyleLbl="node1" presStyleIdx="7"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Leaky Tap with solid fill"/>
        </a:ext>
      </dgm:extLst>
    </dgm:pt>
    <dgm:pt modelId="{ADFF226F-3B23-43EC-AED5-ECB138EF70F9}" type="pres">
      <dgm:prSet presAssocID="{108F9FF4-517E-4F27-8DC3-748E037918E5}" presName="iconSpace" presStyleCnt="0"/>
      <dgm:spPr/>
    </dgm:pt>
    <dgm:pt modelId="{D71CE9B1-4448-49D6-8DCE-D512E543528A}" type="pres">
      <dgm:prSet presAssocID="{108F9FF4-517E-4F27-8DC3-748E037918E5}" presName="parTx" presStyleLbl="revTx" presStyleIdx="14" presStyleCnt="16">
        <dgm:presLayoutVars>
          <dgm:chMax val="0"/>
          <dgm:chPref val="0"/>
        </dgm:presLayoutVars>
      </dgm:prSet>
      <dgm:spPr/>
    </dgm:pt>
    <dgm:pt modelId="{FE23E973-38D4-4FF7-A142-A363088DD071}" type="pres">
      <dgm:prSet presAssocID="{108F9FF4-517E-4F27-8DC3-748E037918E5}" presName="txSpace" presStyleCnt="0"/>
      <dgm:spPr/>
    </dgm:pt>
    <dgm:pt modelId="{06CA0CB0-C10A-4C5B-8D57-2C35CD73A55C}" type="pres">
      <dgm:prSet presAssocID="{108F9FF4-517E-4F27-8DC3-748E037918E5}" presName="desTx" presStyleLbl="revTx" presStyleIdx="15" presStyleCnt="16">
        <dgm:presLayoutVars/>
      </dgm:prSet>
      <dgm:spPr/>
    </dgm:pt>
  </dgm:ptLst>
  <dgm:cxnLst>
    <dgm:cxn modelId="{86654C00-8393-4432-94B2-FEE2E8143401}" type="presOf" srcId="{B1967D6A-8767-45AA-AD7D-38666DB03CB9}" destId="{AFE00733-BB49-47BC-847D-8FBF3BA5A827}" srcOrd="0" destOrd="0" presId="urn:microsoft.com/office/officeart/2018/5/layout/CenteredIconLabelDescriptionList"/>
    <dgm:cxn modelId="{10CDF500-6C5E-44FC-BAB5-2746380D7C0D}" srcId="{380AEC31-6EAA-4570-847C-0131F8F03061}" destId="{0FCD98A7-CEE9-46D0-B961-CADFA197BC5F}" srcOrd="2" destOrd="0" parTransId="{6C219D9F-2226-4E02-B6DF-38E573B19138}" sibTransId="{51412BDD-47CE-4711-9107-4A1159945706}"/>
    <dgm:cxn modelId="{B7C1C602-9FFF-4896-9093-384652628514}" type="presOf" srcId="{DC6F3A7B-F50E-4746-A7F6-5FF5843C97BD}" destId="{F300D5A9-D35F-4B12-AFF6-EB7F43E29127}" srcOrd="0" destOrd="1" presId="urn:microsoft.com/office/officeart/2018/5/layout/CenteredIconLabelDescriptionList"/>
    <dgm:cxn modelId="{ADDB4018-8CB0-48AD-830F-39E822F882DD}" srcId="{8B8DCC8B-89B5-4B76-AC71-C0043A83F352}" destId="{EA58AF09-0C37-423B-9714-975048A68817}" srcOrd="1" destOrd="0" parTransId="{75F19A72-EA2E-4AD1-B618-7A34557034FB}" sibTransId="{5749AA6A-29B4-4C12-83A9-1D92C86EA455}"/>
    <dgm:cxn modelId="{A292841A-95D7-4403-96E3-2A99954AAEF2}" type="presOf" srcId="{380AEC31-6EAA-4570-847C-0131F8F03061}" destId="{C12F7E00-3367-4ABE-BF04-84FE0ADBEC4A}" srcOrd="0" destOrd="0" presId="urn:microsoft.com/office/officeart/2018/5/layout/CenteredIconLabelDescriptionList"/>
    <dgm:cxn modelId="{4CE2B31A-4354-4FC5-8800-072299AD72CA}" srcId="{41666FEF-E508-4B16-B170-E86A7CD77162}" destId="{1BB9766C-B4D8-4E64-9809-DBD6868DC750}" srcOrd="6" destOrd="0" parTransId="{D04A5511-7D67-4904-8C22-DAD95B6330BA}" sibTransId="{A03F7D7D-596C-464A-9619-96D164CF22F9}"/>
    <dgm:cxn modelId="{D9F3BF1C-8FBD-4C1E-8046-76D58ED0AA59}" srcId="{E2AB4060-DAFA-48BE-9CFE-906BD4F3946E}" destId="{5E34A1E5-282A-4A9E-A07A-315DC6B033AE}" srcOrd="0" destOrd="0" parTransId="{940FE63B-872A-4B4B-A4CE-E1465A8AE5D6}" sibTransId="{B05AFDFD-B12F-4042-965C-8238F501110D}"/>
    <dgm:cxn modelId="{F75FAD24-757D-4BCF-96DB-301F3D6A1A88}" srcId="{380AEC31-6EAA-4570-847C-0131F8F03061}" destId="{1B4BC058-CB1A-4EA8-A97A-74D7895E836D}" srcOrd="0" destOrd="0" parTransId="{1B247D5D-F23D-4EA5-B7EB-4ABD5D355A48}" sibTransId="{D09DBD16-964C-43F5-96E4-D1A52DDE9572}"/>
    <dgm:cxn modelId="{714F712D-A11F-401B-A6C3-95264EB7A122}" type="presOf" srcId="{5E34A1E5-282A-4A9E-A07A-315DC6B033AE}" destId="{F300D5A9-D35F-4B12-AFF6-EB7F43E29127}" srcOrd="0" destOrd="0" presId="urn:microsoft.com/office/officeart/2018/5/layout/CenteredIconLabelDescriptionList"/>
    <dgm:cxn modelId="{03EFB830-6FB0-489C-9321-EF35E0035BA6}" srcId="{41666FEF-E508-4B16-B170-E86A7CD77162}" destId="{8B8DCC8B-89B5-4B76-AC71-C0043A83F352}" srcOrd="3" destOrd="0" parTransId="{77143FF5-3FC8-415B-B3BA-1D6778C7DF13}" sibTransId="{949BCDC6-1E83-4F65-AE98-FD58C6E59FCA}"/>
    <dgm:cxn modelId="{96F35F34-0321-4BFB-A300-EAFD468E2877}" type="presOf" srcId="{3B22F9A7-C42C-4F20-9FE0-80DDAA4D6511}" destId="{F300D5A9-D35F-4B12-AFF6-EB7F43E29127}" srcOrd="0" destOrd="2" presId="urn:microsoft.com/office/officeart/2018/5/layout/CenteredIconLabelDescriptionList"/>
    <dgm:cxn modelId="{0F86D83B-2987-4DDC-8C56-414202EB62E0}" type="presOf" srcId="{7E4A59FE-1002-4DD7-93EF-4D7B6D3C8CD6}" destId="{AFE00733-BB49-47BC-847D-8FBF3BA5A827}" srcOrd="0" destOrd="2" presId="urn:microsoft.com/office/officeart/2018/5/layout/CenteredIconLabelDescriptionList"/>
    <dgm:cxn modelId="{9C0EB83F-DF97-40A8-BCA3-F9C49AA60334}" type="presOf" srcId="{5E668248-430B-499F-85D9-CEC36A44A8DB}" destId="{4F24A0F8-E266-46F8-B87C-BC1477C12036}" srcOrd="0" destOrd="0" presId="urn:microsoft.com/office/officeart/2018/5/layout/CenteredIconLabelDescriptionList"/>
    <dgm:cxn modelId="{E04EA540-ACC6-4CA1-AFDF-FE2720738B11}" srcId="{380AEC31-6EAA-4570-847C-0131F8F03061}" destId="{4BC3F546-1D79-49CC-8FD2-2E3B27ED5B78}" srcOrd="1" destOrd="0" parTransId="{D1815F1C-DA93-4705-A681-8D797C0A3285}" sibTransId="{C4B43C62-05DA-4132-94F4-15D21070B069}"/>
    <dgm:cxn modelId="{6DA2E261-FE63-401A-BD72-A5C02ECC8937}" srcId="{F22E1A37-08E7-4E49-8FA9-1FC4E2DC1FDA}" destId="{A8C040CA-BD99-4B44-94C1-73A5D06A9C7A}" srcOrd="1" destOrd="0" parTransId="{28D02009-A45D-4072-9DA1-C0072E104A34}" sibTransId="{312D75E5-F7B5-4C85-9DC5-1ACA0DDB8B8A}"/>
    <dgm:cxn modelId="{0579D743-2384-4CF5-A3ED-27ABF18FEA90}" srcId="{E2AB4060-DAFA-48BE-9CFE-906BD4F3946E}" destId="{DC6F3A7B-F50E-4746-A7F6-5FF5843C97BD}" srcOrd="1" destOrd="0" parTransId="{99BC609D-72F9-41FD-9F32-6B5398D42A95}" sibTransId="{ABF3BA3B-372D-46AD-BFD3-10755DA6832A}"/>
    <dgm:cxn modelId="{EED71C47-DB59-41B3-8D5C-906AC1F14C37}" srcId="{F22E1A37-08E7-4E49-8FA9-1FC4E2DC1FDA}" destId="{B1967D6A-8767-45AA-AD7D-38666DB03CB9}" srcOrd="0" destOrd="0" parTransId="{F3EDDAF1-5262-449F-A598-94C3182A16A8}" sibTransId="{A8B6236D-F773-4DBF-BC96-E89575BD9FCE}"/>
    <dgm:cxn modelId="{8CD77149-ED4D-46E1-9FAD-0DE9A2A1D4AD}" type="presOf" srcId="{4825E30F-B460-4FFD-8D8A-BC712CFB5629}" destId="{2C141BB7-7B50-45BD-99CA-261E126CADB1}" srcOrd="0" destOrd="0" presId="urn:microsoft.com/office/officeart/2018/5/layout/CenteredIconLabelDescriptionList"/>
    <dgm:cxn modelId="{4929D36E-D2C7-4501-AB06-F7FBDE0BDB1F}" type="presOf" srcId="{8B8DCC8B-89B5-4B76-AC71-C0043A83F352}" destId="{C913FF61-C2F4-484E-AF72-A8B9435599E5}" srcOrd="0" destOrd="0" presId="urn:microsoft.com/office/officeart/2018/5/layout/CenteredIconLabelDescriptionList"/>
    <dgm:cxn modelId="{E948F84E-6E94-42FD-AA8F-43B75EC74FF4}" type="presOf" srcId="{0FCD98A7-CEE9-46D0-B961-CADFA197BC5F}" destId="{32AE36FD-0F27-4FBE-A5B5-350259899E60}" srcOrd="0" destOrd="2" presId="urn:microsoft.com/office/officeart/2018/5/layout/CenteredIconLabelDescriptionList"/>
    <dgm:cxn modelId="{F4C55355-6481-4DC4-BB28-C67A9898BF50}" srcId="{8B8DCC8B-89B5-4B76-AC71-C0043A83F352}" destId="{D83CC019-334A-4497-A3F8-9B4F1DB7383E}" srcOrd="0" destOrd="0" parTransId="{5EE08AFA-A929-410C-A9D7-EE450E5BDBCB}" sibTransId="{766A939D-2E79-4353-AB3F-5566C13DA277}"/>
    <dgm:cxn modelId="{BE2A9C75-DF59-433B-80ED-6E1A5D5BAEF2}" srcId="{41666FEF-E508-4B16-B170-E86A7CD77162}" destId="{E2AB4060-DAFA-48BE-9CFE-906BD4F3946E}" srcOrd="0" destOrd="0" parTransId="{3E8B168F-B09D-45A5-8A17-EE12C92B8ABC}" sibTransId="{02C8FB9E-25C1-46A9-8772-A892375A66FE}"/>
    <dgm:cxn modelId="{E70EFE79-667B-4A32-A708-4E54C4759BDF}" type="presOf" srcId="{41666FEF-E508-4B16-B170-E86A7CD77162}" destId="{074460E0-E8ED-43E7-8BB2-73E0191E1DF8}" srcOrd="0" destOrd="0" presId="urn:microsoft.com/office/officeart/2018/5/layout/CenteredIconLabelDescriptionList"/>
    <dgm:cxn modelId="{C925448F-58F0-44B3-91BD-9A80E88326A4}" type="presOf" srcId="{1BB9766C-B4D8-4E64-9809-DBD6868DC750}" destId="{FBC10FA4-9DE9-4AB0-86F8-0D92EDF6EFF2}" srcOrd="0" destOrd="0" presId="urn:microsoft.com/office/officeart/2018/5/layout/CenteredIconLabelDescriptionList"/>
    <dgm:cxn modelId="{F180B494-470F-43C3-ABE1-1999F52B11DF}" type="presOf" srcId="{F22E1A37-08E7-4E49-8FA9-1FC4E2DC1FDA}" destId="{BDE5A30A-AFBC-48C8-A09B-D47E0A441F82}" srcOrd="0" destOrd="0" presId="urn:microsoft.com/office/officeart/2018/5/layout/CenteredIconLabelDescriptionList"/>
    <dgm:cxn modelId="{8CC5ACA7-0982-4C53-A6C6-D2D5586EB16A}" srcId="{41666FEF-E508-4B16-B170-E86A7CD77162}" destId="{F22E1A37-08E7-4E49-8FA9-1FC4E2DC1FDA}" srcOrd="2" destOrd="0" parTransId="{CA90CE8B-7610-4EC4-B14E-0DEE1DD2CFE9}" sibTransId="{BB7E02F6-93FD-4632-9F28-3C9305570984}"/>
    <dgm:cxn modelId="{D2035BA9-330E-4411-96A3-273F745D6BED}" srcId="{41666FEF-E508-4B16-B170-E86A7CD77162}" destId="{4825E30F-B460-4FFD-8D8A-BC712CFB5629}" srcOrd="4" destOrd="0" parTransId="{F62E997B-9C9B-41EF-8AA8-CFDF7B793071}" sibTransId="{45B64021-790B-4AC5-98E4-AA051DCBBCD0}"/>
    <dgm:cxn modelId="{B3880EB4-9664-453A-A5B2-FAA8000E817E}" type="presOf" srcId="{4BC3F546-1D79-49CC-8FD2-2E3B27ED5B78}" destId="{32AE36FD-0F27-4FBE-A5B5-350259899E60}" srcOrd="0" destOrd="1" presId="urn:microsoft.com/office/officeart/2018/5/layout/CenteredIconLabelDescriptionList"/>
    <dgm:cxn modelId="{9D8549C3-364D-44FF-B2F3-F90CF49BA98F}" srcId="{41666FEF-E508-4B16-B170-E86A7CD77162}" destId="{5E668248-430B-499F-85D9-CEC36A44A8DB}" srcOrd="5" destOrd="0" parTransId="{A56F3A62-E399-459F-ACD8-8F0597404576}" sibTransId="{35C1479C-7BBA-4561-B66B-BE9C6D765C66}"/>
    <dgm:cxn modelId="{60651FC4-CB34-4ECF-9A51-380D2BB0DAF9}" type="presOf" srcId="{EA58AF09-0C37-423B-9714-975048A68817}" destId="{88F1D0FC-D64C-4F37-9FEA-064FA7790B1E}" srcOrd="0" destOrd="1" presId="urn:microsoft.com/office/officeart/2018/5/layout/CenteredIconLabelDescriptionList"/>
    <dgm:cxn modelId="{281311C5-A19C-4FE7-AE37-761AAE1DF5D0}" type="presOf" srcId="{A8C040CA-BD99-4B44-94C1-73A5D06A9C7A}" destId="{AFE00733-BB49-47BC-847D-8FBF3BA5A827}" srcOrd="0" destOrd="1" presId="urn:microsoft.com/office/officeart/2018/5/layout/CenteredIconLabelDescriptionList"/>
    <dgm:cxn modelId="{FB2611C6-36B4-4BFD-A98A-877D5C974BA0}" srcId="{41666FEF-E508-4B16-B170-E86A7CD77162}" destId="{380AEC31-6EAA-4570-847C-0131F8F03061}" srcOrd="1" destOrd="0" parTransId="{B6B1A4F2-5796-4774-9BA2-DCDB7D72DFFC}" sibTransId="{16E4D534-2698-4C91-B88F-CD0CFB803E35}"/>
    <dgm:cxn modelId="{09C1C9D3-7DBD-4633-A10D-4BD7EEF22A87}" srcId="{41666FEF-E508-4B16-B170-E86A7CD77162}" destId="{108F9FF4-517E-4F27-8DC3-748E037918E5}" srcOrd="7" destOrd="0" parTransId="{D1EC584B-EEC9-4673-977B-106D737D819C}" sibTransId="{235C4E78-5ACF-4C02-A039-49C60313E6D7}"/>
    <dgm:cxn modelId="{27A844DD-6B47-4B5D-9449-F820950BB645}" srcId="{F22E1A37-08E7-4E49-8FA9-1FC4E2DC1FDA}" destId="{7E4A59FE-1002-4DD7-93EF-4D7B6D3C8CD6}" srcOrd="2" destOrd="0" parTransId="{3D4FE632-8D6E-4673-92EA-4D2EE7888364}" sibTransId="{611C1A6D-8EE0-4D84-822D-F1DECAA164CF}"/>
    <dgm:cxn modelId="{E0A73DE3-52AB-4C24-BC58-BAE77FAB04C4}" type="presOf" srcId="{D83CC019-334A-4497-A3F8-9B4F1DB7383E}" destId="{88F1D0FC-D64C-4F37-9FEA-064FA7790B1E}" srcOrd="0" destOrd="0" presId="urn:microsoft.com/office/officeart/2018/5/layout/CenteredIconLabelDescriptionList"/>
    <dgm:cxn modelId="{607BC8EC-7274-40CB-B5B9-A686EE7979EB}" type="presOf" srcId="{E2AB4060-DAFA-48BE-9CFE-906BD4F3946E}" destId="{B0DBD2C2-3443-41C8-B568-2CFEFE37E7DF}" srcOrd="0" destOrd="0" presId="urn:microsoft.com/office/officeart/2018/5/layout/CenteredIconLabelDescriptionList"/>
    <dgm:cxn modelId="{519136F1-36EF-41BF-ADC9-6F7D4A9F66D9}" type="presOf" srcId="{1B4BC058-CB1A-4EA8-A97A-74D7895E836D}" destId="{32AE36FD-0F27-4FBE-A5B5-350259899E60}" srcOrd="0" destOrd="0" presId="urn:microsoft.com/office/officeart/2018/5/layout/CenteredIconLabelDescriptionList"/>
    <dgm:cxn modelId="{0BEF8AFD-A507-4332-AB55-6102A2155F8D}" type="presOf" srcId="{108F9FF4-517E-4F27-8DC3-748E037918E5}" destId="{D71CE9B1-4448-49D6-8DCE-D512E543528A}" srcOrd="0" destOrd="0" presId="urn:microsoft.com/office/officeart/2018/5/layout/CenteredIconLabelDescriptionList"/>
    <dgm:cxn modelId="{19A112FF-02B5-44AE-88EB-42F4ABA42EF9}" srcId="{E2AB4060-DAFA-48BE-9CFE-906BD4F3946E}" destId="{3B22F9A7-C42C-4F20-9FE0-80DDAA4D6511}" srcOrd="2" destOrd="0" parTransId="{3746E278-B2BE-4CF9-8A63-B96AB9646232}" sibTransId="{4E713C11-305A-4523-BC6A-625F95EF6257}"/>
    <dgm:cxn modelId="{111299A1-E2C3-426F-8348-ADAC08825DD6}" type="presParOf" srcId="{074460E0-E8ED-43E7-8BB2-73E0191E1DF8}" destId="{9EB0BD71-CED1-42CB-8C93-8790B69046CF}" srcOrd="0" destOrd="0" presId="urn:microsoft.com/office/officeart/2018/5/layout/CenteredIconLabelDescriptionList"/>
    <dgm:cxn modelId="{04BF7AD2-B744-4C19-A67D-86BDD6DBB336}" type="presParOf" srcId="{9EB0BD71-CED1-42CB-8C93-8790B69046CF}" destId="{F3B95773-BFDC-4099-B554-BCB9AE099264}" srcOrd="0" destOrd="0" presId="urn:microsoft.com/office/officeart/2018/5/layout/CenteredIconLabelDescriptionList"/>
    <dgm:cxn modelId="{2A441EBD-0BEA-494F-A866-FCAA6794E50D}" type="presParOf" srcId="{9EB0BD71-CED1-42CB-8C93-8790B69046CF}" destId="{0983B8CE-3E82-4B2C-A34A-D448F79CAFA9}" srcOrd="1" destOrd="0" presId="urn:microsoft.com/office/officeart/2018/5/layout/CenteredIconLabelDescriptionList"/>
    <dgm:cxn modelId="{8554A189-F216-4376-9C8B-004F84541FF8}" type="presParOf" srcId="{9EB0BD71-CED1-42CB-8C93-8790B69046CF}" destId="{B0DBD2C2-3443-41C8-B568-2CFEFE37E7DF}" srcOrd="2" destOrd="0" presId="urn:microsoft.com/office/officeart/2018/5/layout/CenteredIconLabelDescriptionList"/>
    <dgm:cxn modelId="{D719C0EF-984F-434C-9CA2-2B95710EFC59}" type="presParOf" srcId="{9EB0BD71-CED1-42CB-8C93-8790B69046CF}" destId="{81BB04DB-E73E-4F49-8100-E77100CAFEF3}" srcOrd="3" destOrd="0" presId="urn:microsoft.com/office/officeart/2018/5/layout/CenteredIconLabelDescriptionList"/>
    <dgm:cxn modelId="{A8731BEC-1D53-4040-9A51-7C789D559FEE}" type="presParOf" srcId="{9EB0BD71-CED1-42CB-8C93-8790B69046CF}" destId="{F300D5A9-D35F-4B12-AFF6-EB7F43E29127}" srcOrd="4" destOrd="0" presId="urn:microsoft.com/office/officeart/2018/5/layout/CenteredIconLabelDescriptionList"/>
    <dgm:cxn modelId="{A582D399-216E-445E-87DA-991C9D7C16A9}" type="presParOf" srcId="{074460E0-E8ED-43E7-8BB2-73E0191E1DF8}" destId="{19185622-29C3-4301-B00B-47A5A937C4EE}" srcOrd="1" destOrd="0" presId="urn:microsoft.com/office/officeart/2018/5/layout/CenteredIconLabelDescriptionList"/>
    <dgm:cxn modelId="{66262835-DF7C-471F-84A0-CF7B3838EFF5}" type="presParOf" srcId="{074460E0-E8ED-43E7-8BB2-73E0191E1DF8}" destId="{A0B8E29F-D07C-4208-88FC-F564A938FF9D}" srcOrd="2" destOrd="0" presId="urn:microsoft.com/office/officeart/2018/5/layout/CenteredIconLabelDescriptionList"/>
    <dgm:cxn modelId="{14817377-07BC-4DFD-AC8F-AAAA4D6A32AB}" type="presParOf" srcId="{A0B8E29F-D07C-4208-88FC-F564A938FF9D}" destId="{33A2CA2C-FEE7-4135-964D-5562295FE814}" srcOrd="0" destOrd="0" presId="urn:microsoft.com/office/officeart/2018/5/layout/CenteredIconLabelDescriptionList"/>
    <dgm:cxn modelId="{D901D5D9-A24C-4108-8621-E3E9EB65EC1F}" type="presParOf" srcId="{A0B8E29F-D07C-4208-88FC-F564A938FF9D}" destId="{E61BABC5-150D-4E2C-8E98-517151E5D074}" srcOrd="1" destOrd="0" presId="urn:microsoft.com/office/officeart/2018/5/layout/CenteredIconLabelDescriptionList"/>
    <dgm:cxn modelId="{4B9D4A45-BD4A-44E0-ACA5-10F7F9AD14D0}" type="presParOf" srcId="{A0B8E29F-D07C-4208-88FC-F564A938FF9D}" destId="{C12F7E00-3367-4ABE-BF04-84FE0ADBEC4A}" srcOrd="2" destOrd="0" presId="urn:microsoft.com/office/officeart/2018/5/layout/CenteredIconLabelDescriptionList"/>
    <dgm:cxn modelId="{600EC6D1-1B87-4C50-92D6-79161F0E084A}" type="presParOf" srcId="{A0B8E29F-D07C-4208-88FC-F564A938FF9D}" destId="{5810A3C7-C472-4DE6-B4DF-A06BD8FB0C6B}" srcOrd="3" destOrd="0" presId="urn:microsoft.com/office/officeart/2018/5/layout/CenteredIconLabelDescriptionList"/>
    <dgm:cxn modelId="{7F20FD12-3558-4254-A0B2-EB0136BB3384}" type="presParOf" srcId="{A0B8E29F-D07C-4208-88FC-F564A938FF9D}" destId="{32AE36FD-0F27-4FBE-A5B5-350259899E60}" srcOrd="4" destOrd="0" presId="urn:microsoft.com/office/officeart/2018/5/layout/CenteredIconLabelDescriptionList"/>
    <dgm:cxn modelId="{64ABD3E7-23DF-4EAA-BC28-8833713A45A1}" type="presParOf" srcId="{074460E0-E8ED-43E7-8BB2-73E0191E1DF8}" destId="{83BABB6F-94F2-470C-89DD-9069094FD2F0}" srcOrd="3" destOrd="0" presId="urn:microsoft.com/office/officeart/2018/5/layout/CenteredIconLabelDescriptionList"/>
    <dgm:cxn modelId="{8EF966DD-1DE6-4B5B-AABB-BF1111DF03D5}" type="presParOf" srcId="{074460E0-E8ED-43E7-8BB2-73E0191E1DF8}" destId="{FD2E7B94-695B-4030-A58E-E025419BC894}" srcOrd="4" destOrd="0" presId="urn:microsoft.com/office/officeart/2018/5/layout/CenteredIconLabelDescriptionList"/>
    <dgm:cxn modelId="{E3984866-5F36-40A1-905D-141D698512C6}" type="presParOf" srcId="{FD2E7B94-695B-4030-A58E-E025419BC894}" destId="{42518BB4-7E78-4053-BDD9-B0E856B38407}" srcOrd="0" destOrd="0" presId="urn:microsoft.com/office/officeart/2018/5/layout/CenteredIconLabelDescriptionList"/>
    <dgm:cxn modelId="{10DA8F65-8BA2-4FBC-9865-948881B64E70}" type="presParOf" srcId="{FD2E7B94-695B-4030-A58E-E025419BC894}" destId="{EB8333D0-0711-4441-9254-23D9BEEE3410}" srcOrd="1" destOrd="0" presId="urn:microsoft.com/office/officeart/2018/5/layout/CenteredIconLabelDescriptionList"/>
    <dgm:cxn modelId="{718D9164-9FF6-4339-A715-FF6A9B43DC43}" type="presParOf" srcId="{FD2E7B94-695B-4030-A58E-E025419BC894}" destId="{BDE5A30A-AFBC-48C8-A09B-D47E0A441F82}" srcOrd="2" destOrd="0" presId="urn:microsoft.com/office/officeart/2018/5/layout/CenteredIconLabelDescriptionList"/>
    <dgm:cxn modelId="{30D0B66D-7233-4358-95B1-0054511ADBAC}" type="presParOf" srcId="{FD2E7B94-695B-4030-A58E-E025419BC894}" destId="{959AE5FC-D2F4-47F8-8FC2-6E2BBBE25A60}" srcOrd="3" destOrd="0" presId="urn:microsoft.com/office/officeart/2018/5/layout/CenteredIconLabelDescriptionList"/>
    <dgm:cxn modelId="{59295854-059B-4715-A353-02E4A66F024D}" type="presParOf" srcId="{FD2E7B94-695B-4030-A58E-E025419BC894}" destId="{AFE00733-BB49-47BC-847D-8FBF3BA5A827}" srcOrd="4" destOrd="0" presId="urn:microsoft.com/office/officeart/2018/5/layout/CenteredIconLabelDescriptionList"/>
    <dgm:cxn modelId="{C3DD9169-74E2-462C-8E09-4E01889CA140}" type="presParOf" srcId="{074460E0-E8ED-43E7-8BB2-73E0191E1DF8}" destId="{FAAC9991-D0CC-422B-B960-FB63D6278802}" srcOrd="5" destOrd="0" presId="urn:microsoft.com/office/officeart/2018/5/layout/CenteredIconLabelDescriptionList"/>
    <dgm:cxn modelId="{217A2979-7BD0-4A08-8429-90706F14514F}" type="presParOf" srcId="{074460E0-E8ED-43E7-8BB2-73E0191E1DF8}" destId="{824BFC5C-FE60-46BE-A3E7-21E20BDE863E}" srcOrd="6" destOrd="0" presId="urn:microsoft.com/office/officeart/2018/5/layout/CenteredIconLabelDescriptionList"/>
    <dgm:cxn modelId="{05E97D37-1154-470A-A959-3F351C10F994}" type="presParOf" srcId="{824BFC5C-FE60-46BE-A3E7-21E20BDE863E}" destId="{D9829B4F-9A7E-4DC2-975D-C897B0CB891A}" srcOrd="0" destOrd="0" presId="urn:microsoft.com/office/officeart/2018/5/layout/CenteredIconLabelDescriptionList"/>
    <dgm:cxn modelId="{B5302449-0AD6-4B05-9389-A80C538AC727}" type="presParOf" srcId="{824BFC5C-FE60-46BE-A3E7-21E20BDE863E}" destId="{509BEEFF-8AB7-4580-B9D1-30B8F30AE9C9}" srcOrd="1" destOrd="0" presId="urn:microsoft.com/office/officeart/2018/5/layout/CenteredIconLabelDescriptionList"/>
    <dgm:cxn modelId="{8A7822AA-987B-4151-BEBB-2AF6749FB1E5}" type="presParOf" srcId="{824BFC5C-FE60-46BE-A3E7-21E20BDE863E}" destId="{C913FF61-C2F4-484E-AF72-A8B9435599E5}" srcOrd="2" destOrd="0" presId="urn:microsoft.com/office/officeart/2018/5/layout/CenteredIconLabelDescriptionList"/>
    <dgm:cxn modelId="{14C75DE3-A4A6-45D8-9F16-1664C6011A66}" type="presParOf" srcId="{824BFC5C-FE60-46BE-A3E7-21E20BDE863E}" destId="{E2824E4F-336A-408F-AD25-FA866C378503}" srcOrd="3" destOrd="0" presId="urn:microsoft.com/office/officeart/2018/5/layout/CenteredIconLabelDescriptionList"/>
    <dgm:cxn modelId="{73F5079A-C23D-4B63-8733-1B0A8AE9CF32}" type="presParOf" srcId="{824BFC5C-FE60-46BE-A3E7-21E20BDE863E}" destId="{88F1D0FC-D64C-4F37-9FEA-064FA7790B1E}" srcOrd="4" destOrd="0" presId="urn:microsoft.com/office/officeart/2018/5/layout/CenteredIconLabelDescriptionList"/>
    <dgm:cxn modelId="{D25A73B9-D450-4CED-93D7-9825C6297969}" type="presParOf" srcId="{074460E0-E8ED-43E7-8BB2-73E0191E1DF8}" destId="{E620D97C-57E0-4E82-93D7-F499E40630B8}" srcOrd="7" destOrd="0" presId="urn:microsoft.com/office/officeart/2018/5/layout/CenteredIconLabelDescriptionList"/>
    <dgm:cxn modelId="{D46DFD4B-0386-4662-8DD0-3C3253435289}" type="presParOf" srcId="{074460E0-E8ED-43E7-8BB2-73E0191E1DF8}" destId="{D6A31E09-D66F-456B-AE61-B0694065C785}" srcOrd="8" destOrd="0" presId="urn:microsoft.com/office/officeart/2018/5/layout/CenteredIconLabelDescriptionList"/>
    <dgm:cxn modelId="{50448C8C-86C7-4BFE-BF07-B6EFA82ABCED}" type="presParOf" srcId="{D6A31E09-D66F-456B-AE61-B0694065C785}" destId="{5E7B60A1-03D3-4645-B6E7-F1A20BD87D30}" srcOrd="0" destOrd="0" presId="urn:microsoft.com/office/officeart/2018/5/layout/CenteredIconLabelDescriptionList"/>
    <dgm:cxn modelId="{0A4BB3D6-DF3B-4394-9980-F004A68EFBE4}" type="presParOf" srcId="{D6A31E09-D66F-456B-AE61-B0694065C785}" destId="{F49F0852-CA77-498F-A6A1-237D5E93756E}" srcOrd="1" destOrd="0" presId="urn:microsoft.com/office/officeart/2018/5/layout/CenteredIconLabelDescriptionList"/>
    <dgm:cxn modelId="{657F5057-FF29-43A7-9BE3-3F92745A7368}" type="presParOf" srcId="{D6A31E09-D66F-456B-AE61-B0694065C785}" destId="{2C141BB7-7B50-45BD-99CA-261E126CADB1}" srcOrd="2" destOrd="0" presId="urn:microsoft.com/office/officeart/2018/5/layout/CenteredIconLabelDescriptionList"/>
    <dgm:cxn modelId="{2FE84FD8-7E03-4DBB-BAB4-3703B8B60AB2}" type="presParOf" srcId="{D6A31E09-D66F-456B-AE61-B0694065C785}" destId="{73DA8444-3A37-4C81-B6F3-DAA39ED411D8}" srcOrd="3" destOrd="0" presId="urn:microsoft.com/office/officeart/2018/5/layout/CenteredIconLabelDescriptionList"/>
    <dgm:cxn modelId="{0D4B1D25-F586-4B2F-A084-0B167A2622C8}" type="presParOf" srcId="{D6A31E09-D66F-456B-AE61-B0694065C785}" destId="{5B5B8B86-5B60-4E19-9B21-DE649F8B86B6}" srcOrd="4" destOrd="0" presId="urn:microsoft.com/office/officeart/2018/5/layout/CenteredIconLabelDescriptionList"/>
    <dgm:cxn modelId="{6063E419-34E2-43D4-B708-A48D2CA10596}" type="presParOf" srcId="{074460E0-E8ED-43E7-8BB2-73E0191E1DF8}" destId="{88400CD1-B776-4D22-94DD-557553E498EA}" srcOrd="9" destOrd="0" presId="urn:microsoft.com/office/officeart/2018/5/layout/CenteredIconLabelDescriptionList"/>
    <dgm:cxn modelId="{FC1D677F-604D-4738-B596-1EEF5E92F931}" type="presParOf" srcId="{074460E0-E8ED-43E7-8BB2-73E0191E1DF8}" destId="{5D458998-A247-4BBC-8791-1FB8C965C410}" srcOrd="10" destOrd="0" presId="urn:microsoft.com/office/officeart/2018/5/layout/CenteredIconLabelDescriptionList"/>
    <dgm:cxn modelId="{49DF8884-AC55-455C-BEB3-29194537EEAB}" type="presParOf" srcId="{5D458998-A247-4BBC-8791-1FB8C965C410}" destId="{443E9253-D82C-4FC2-9025-4C9B1083D7CD}" srcOrd="0" destOrd="0" presId="urn:microsoft.com/office/officeart/2018/5/layout/CenteredIconLabelDescriptionList"/>
    <dgm:cxn modelId="{829946DC-B977-468F-805D-9608315B06D8}" type="presParOf" srcId="{5D458998-A247-4BBC-8791-1FB8C965C410}" destId="{96DE643B-2BCB-4AC2-AC3D-EC18B482CB3F}" srcOrd="1" destOrd="0" presId="urn:microsoft.com/office/officeart/2018/5/layout/CenteredIconLabelDescriptionList"/>
    <dgm:cxn modelId="{4779631F-4D78-46CD-8D32-B7E7ED4D3B87}" type="presParOf" srcId="{5D458998-A247-4BBC-8791-1FB8C965C410}" destId="{4F24A0F8-E266-46F8-B87C-BC1477C12036}" srcOrd="2" destOrd="0" presId="urn:microsoft.com/office/officeart/2018/5/layout/CenteredIconLabelDescriptionList"/>
    <dgm:cxn modelId="{18123A70-0F8C-42BB-8084-07D1E3C4B1E9}" type="presParOf" srcId="{5D458998-A247-4BBC-8791-1FB8C965C410}" destId="{5297A105-7F63-4AD7-BC26-357A10CB8257}" srcOrd="3" destOrd="0" presId="urn:microsoft.com/office/officeart/2018/5/layout/CenteredIconLabelDescriptionList"/>
    <dgm:cxn modelId="{434E1466-9180-4B67-A624-67DA72C991F2}" type="presParOf" srcId="{5D458998-A247-4BBC-8791-1FB8C965C410}" destId="{5F93B873-CE04-4607-9833-4391E27355F0}" srcOrd="4" destOrd="0" presId="urn:microsoft.com/office/officeart/2018/5/layout/CenteredIconLabelDescriptionList"/>
    <dgm:cxn modelId="{4C2AB60A-1459-4022-9D0A-E05990E0B93B}" type="presParOf" srcId="{074460E0-E8ED-43E7-8BB2-73E0191E1DF8}" destId="{DC65474D-8636-485D-8894-F9F3E8A71609}" srcOrd="11" destOrd="0" presId="urn:microsoft.com/office/officeart/2018/5/layout/CenteredIconLabelDescriptionList"/>
    <dgm:cxn modelId="{E5D9057C-1247-491D-9EFC-319B9506C47F}" type="presParOf" srcId="{074460E0-E8ED-43E7-8BB2-73E0191E1DF8}" destId="{6EFFDD4E-643A-4E13-9013-C02CD5CABB0F}" srcOrd="12" destOrd="0" presId="urn:microsoft.com/office/officeart/2018/5/layout/CenteredIconLabelDescriptionList"/>
    <dgm:cxn modelId="{A52843AE-EC9F-47AE-A967-1DBCE6C316E6}" type="presParOf" srcId="{6EFFDD4E-643A-4E13-9013-C02CD5CABB0F}" destId="{B81187A1-907D-4C7B-9144-F27887979E09}" srcOrd="0" destOrd="0" presId="urn:microsoft.com/office/officeart/2018/5/layout/CenteredIconLabelDescriptionList"/>
    <dgm:cxn modelId="{32BA53D9-2608-487E-8F85-11AB251018D8}" type="presParOf" srcId="{6EFFDD4E-643A-4E13-9013-C02CD5CABB0F}" destId="{A1F7C8DE-C54D-4C7B-A27B-9A4579D3F444}" srcOrd="1" destOrd="0" presId="urn:microsoft.com/office/officeart/2018/5/layout/CenteredIconLabelDescriptionList"/>
    <dgm:cxn modelId="{F381E829-5D6C-4D94-BBA6-36C0D582A0C9}" type="presParOf" srcId="{6EFFDD4E-643A-4E13-9013-C02CD5CABB0F}" destId="{FBC10FA4-9DE9-4AB0-86F8-0D92EDF6EFF2}" srcOrd="2" destOrd="0" presId="urn:microsoft.com/office/officeart/2018/5/layout/CenteredIconLabelDescriptionList"/>
    <dgm:cxn modelId="{023BB335-27F3-48F9-954D-BE869172EEC1}" type="presParOf" srcId="{6EFFDD4E-643A-4E13-9013-C02CD5CABB0F}" destId="{6DBF9CB3-4AF6-4750-8401-1596C87B20BE}" srcOrd="3" destOrd="0" presId="urn:microsoft.com/office/officeart/2018/5/layout/CenteredIconLabelDescriptionList"/>
    <dgm:cxn modelId="{C1A01FB3-A24A-4F77-9509-F1836AD9AFE8}" type="presParOf" srcId="{6EFFDD4E-643A-4E13-9013-C02CD5CABB0F}" destId="{4F0084E8-000A-48B4-AA98-95E2AF6F958A}" srcOrd="4" destOrd="0" presId="urn:microsoft.com/office/officeart/2018/5/layout/CenteredIconLabelDescriptionList"/>
    <dgm:cxn modelId="{E85DF0B0-3600-421E-90AE-F3CD69DC4094}" type="presParOf" srcId="{074460E0-E8ED-43E7-8BB2-73E0191E1DF8}" destId="{A31956D8-2702-44E3-A1F5-7970D038B2A6}" srcOrd="13" destOrd="0" presId="urn:microsoft.com/office/officeart/2018/5/layout/CenteredIconLabelDescriptionList"/>
    <dgm:cxn modelId="{A779EDC8-FFD7-4AC8-A62B-7390943898F8}" type="presParOf" srcId="{074460E0-E8ED-43E7-8BB2-73E0191E1DF8}" destId="{50E71733-BE86-4C79-B4F4-6CF492D0F37C}" srcOrd="14" destOrd="0" presId="urn:microsoft.com/office/officeart/2018/5/layout/CenteredIconLabelDescriptionList"/>
    <dgm:cxn modelId="{AE585D6F-959F-4DE7-820D-37ACCF63AD01}" type="presParOf" srcId="{50E71733-BE86-4C79-B4F4-6CF492D0F37C}" destId="{DC846E0A-1374-47F0-A37B-E6BB82C2BB2B}" srcOrd="0" destOrd="0" presId="urn:microsoft.com/office/officeart/2018/5/layout/CenteredIconLabelDescriptionList"/>
    <dgm:cxn modelId="{DE7CB98C-FC79-4521-9E97-F7B049BE5755}" type="presParOf" srcId="{50E71733-BE86-4C79-B4F4-6CF492D0F37C}" destId="{ADFF226F-3B23-43EC-AED5-ECB138EF70F9}" srcOrd="1" destOrd="0" presId="urn:microsoft.com/office/officeart/2018/5/layout/CenteredIconLabelDescriptionList"/>
    <dgm:cxn modelId="{0CA0BC17-2CD8-4335-9BAA-72DAB1FFF750}" type="presParOf" srcId="{50E71733-BE86-4C79-B4F4-6CF492D0F37C}" destId="{D71CE9B1-4448-49D6-8DCE-D512E543528A}" srcOrd="2" destOrd="0" presId="urn:microsoft.com/office/officeart/2018/5/layout/CenteredIconLabelDescriptionList"/>
    <dgm:cxn modelId="{54E582EB-8FCA-4A92-8DBA-A33A97B785AE}" type="presParOf" srcId="{50E71733-BE86-4C79-B4F4-6CF492D0F37C}" destId="{FE23E973-38D4-4FF7-A142-A363088DD071}" srcOrd="3" destOrd="0" presId="urn:microsoft.com/office/officeart/2018/5/layout/CenteredIconLabelDescriptionList"/>
    <dgm:cxn modelId="{597C0CCC-4B32-4A01-86EF-415305ED8029}" type="presParOf" srcId="{50E71733-BE86-4C79-B4F4-6CF492D0F37C}" destId="{06CA0CB0-C10A-4C5B-8D57-2C35CD73A55C}" srcOrd="4" destOrd="0" presId="urn:microsoft.com/office/officeart/2018/5/layout/CenteredIconLabelDescrip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725AC-5282-4955-9500-731B10508D16}"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C823F07-0E8A-4EC1-BC6E-69ED8451CFBE}">
      <dgm:prSet custT="1"/>
      <dgm:spPr/>
      <dgm:t>
        <a:bodyPr/>
        <a:lstStyle/>
        <a:p>
          <a:r>
            <a:rPr lang="en-US" sz="2000" dirty="0"/>
            <a:t>Feasibility Studies</a:t>
          </a:r>
        </a:p>
      </dgm:t>
    </dgm:pt>
    <dgm:pt modelId="{208776AA-1B55-4DBB-A74D-0DB62A55C163}" type="parTrans" cxnId="{B2C9161D-8AD7-4451-AB0A-A0910BF06B9D}">
      <dgm:prSet/>
      <dgm:spPr/>
      <dgm:t>
        <a:bodyPr/>
        <a:lstStyle/>
        <a:p>
          <a:endParaRPr lang="en-US"/>
        </a:p>
      </dgm:t>
    </dgm:pt>
    <dgm:pt modelId="{6F489E1B-C323-4013-AD93-3DB26CBB607D}" type="sibTrans" cxnId="{B2C9161D-8AD7-4451-AB0A-A0910BF06B9D}">
      <dgm:prSet/>
      <dgm:spPr/>
      <dgm:t>
        <a:bodyPr/>
        <a:lstStyle/>
        <a:p>
          <a:endParaRPr lang="en-US"/>
        </a:p>
      </dgm:t>
    </dgm:pt>
    <dgm:pt modelId="{1CB3559D-F3B6-4D35-91D8-268EF3D67CCB}">
      <dgm:prSet/>
      <dgm:spPr/>
      <dgm:t>
        <a:bodyPr/>
        <a:lstStyle/>
        <a:p>
          <a:r>
            <a:rPr lang="en-US" dirty="0"/>
            <a:t>Multiple options and routes were studied</a:t>
          </a:r>
        </a:p>
      </dgm:t>
    </dgm:pt>
    <dgm:pt modelId="{DB070112-2B93-4B98-BB4F-5FB3A7471458}" type="parTrans" cxnId="{83075755-7EAB-415C-AEB1-999089A744E0}">
      <dgm:prSet/>
      <dgm:spPr/>
      <dgm:t>
        <a:bodyPr/>
        <a:lstStyle/>
        <a:p>
          <a:endParaRPr lang="en-US"/>
        </a:p>
      </dgm:t>
    </dgm:pt>
    <dgm:pt modelId="{34A1FF45-8D36-4ADB-9E6A-C9D833AC94D7}" type="sibTrans" cxnId="{83075755-7EAB-415C-AEB1-999089A744E0}">
      <dgm:prSet/>
      <dgm:spPr/>
      <dgm:t>
        <a:bodyPr/>
        <a:lstStyle/>
        <a:p>
          <a:endParaRPr lang="en-US"/>
        </a:p>
      </dgm:t>
    </dgm:pt>
    <dgm:pt modelId="{23AF2335-9E62-4B28-AD97-F181BB99FC63}">
      <dgm:prSet/>
      <dgm:spPr/>
      <dgm:t>
        <a:bodyPr/>
        <a:lstStyle/>
        <a:p>
          <a:r>
            <a:rPr lang="en-US" dirty="0"/>
            <a:t>Outlet to TCD 41 is the most feasible</a:t>
          </a:r>
        </a:p>
      </dgm:t>
    </dgm:pt>
    <dgm:pt modelId="{D229CC5E-7ED4-4CE9-9961-247F6FE58A2D}" type="parTrans" cxnId="{DDACE958-8366-488C-99FA-5DF6E3F58434}">
      <dgm:prSet/>
      <dgm:spPr/>
      <dgm:t>
        <a:bodyPr/>
        <a:lstStyle/>
        <a:p>
          <a:endParaRPr lang="en-US"/>
        </a:p>
      </dgm:t>
    </dgm:pt>
    <dgm:pt modelId="{220B65A9-1253-4355-9A1A-7CD67DCA04C6}" type="sibTrans" cxnId="{DDACE958-8366-488C-99FA-5DF6E3F58434}">
      <dgm:prSet/>
      <dgm:spPr/>
      <dgm:t>
        <a:bodyPr/>
        <a:lstStyle/>
        <a:p>
          <a:endParaRPr lang="en-US"/>
        </a:p>
      </dgm:t>
    </dgm:pt>
    <dgm:pt modelId="{DA5984D2-9415-4313-ACD9-68CE4074FD31}">
      <dgm:prSet custT="1"/>
      <dgm:spPr/>
      <dgm:t>
        <a:bodyPr/>
        <a:lstStyle/>
        <a:p>
          <a:r>
            <a:rPr lang="en-US" sz="2000" dirty="0"/>
            <a:t>Preliminary Permit Coordination</a:t>
          </a:r>
        </a:p>
      </dgm:t>
    </dgm:pt>
    <dgm:pt modelId="{E397B176-49BB-4A61-8D3F-7411EE93DAD8}" type="parTrans" cxnId="{E4E0EAD8-02FA-4E21-ACC7-10EE38698292}">
      <dgm:prSet/>
      <dgm:spPr/>
      <dgm:t>
        <a:bodyPr/>
        <a:lstStyle/>
        <a:p>
          <a:endParaRPr lang="en-US"/>
        </a:p>
      </dgm:t>
    </dgm:pt>
    <dgm:pt modelId="{07A3891A-0633-4A99-8C63-C3270BD45B70}" type="sibTrans" cxnId="{E4E0EAD8-02FA-4E21-ACC7-10EE38698292}">
      <dgm:prSet/>
      <dgm:spPr/>
      <dgm:t>
        <a:bodyPr/>
        <a:lstStyle/>
        <a:p>
          <a:endParaRPr lang="en-US"/>
        </a:p>
      </dgm:t>
    </dgm:pt>
    <dgm:pt modelId="{85D47ED6-DDB0-45DD-8262-A4B85E805A8B}">
      <dgm:prSet/>
      <dgm:spPr/>
      <dgm:t>
        <a:bodyPr/>
        <a:lstStyle/>
        <a:p>
          <a:r>
            <a:rPr lang="en-US" b="1" dirty="0"/>
            <a:t>MnDOT</a:t>
          </a:r>
          <a:r>
            <a:rPr lang="en-US" dirty="0"/>
            <a:t>: Project is permittable &amp; LSLID can hold the permit; permit application following advanced design after petition approval</a:t>
          </a:r>
        </a:p>
      </dgm:t>
    </dgm:pt>
    <dgm:pt modelId="{2C5A9902-CA5E-4179-A5F8-AC1601DA4138}" type="parTrans" cxnId="{F4D8952A-A931-4A34-87F2-3689DC7F79E9}">
      <dgm:prSet/>
      <dgm:spPr/>
      <dgm:t>
        <a:bodyPr/>
        <a:lstStyle/>
        <a:p>
          <a:endParaRPr lang="en-US"/>
        </a:p>
      </dgm:t>
    </dgm:pt>
    <dgm:pt modelId="{D49F46BC-76ED-489D-B9AA-500A8C4B6210}" type="sibTrans" cxnId="{F4D8952A-A931-4A34-87F2-3689DC7F79E9}">
      <dgm:prSet/>
      <dgm:spPr/>
      <dgm:t>
        <a:bodyPr/>
        <a:lstStyle/>
        <a:p>
          <a:endParaRPr lang="en-US"/>
        </a:p>
      </dgm:t>
    </dgm:pt>
    <dgm:pt modelId="{63FCFE25-21BC-4DB3-8219-BC1727986317}">
      <dgm:prSet/>
      <dgm:spPr/>
      <dgm:t>
        <a:bodyPr/>
        <a:lstStyle/>
        <a:p>
          <a:r>
            <a:rPr lang="en-US" b="1" dirty="0"/>
            <a:t>Morrison County:</a:t>
          </a:r>
        </a:p>
      </dgm:t>
    </dgm:pt>
    <dgm:pt modelId="{EAECB0F0-EF5C-4CA4-9464-6F1924832D79}" type="parTrans" cxnId="{C035B500-2215-4E41-B282-E28F4E440236}">
      <dgm:prSet/>
      <dgm:spPr/>
      <dgm:t>
        <a:bodyPr/>
        <a:lstStyle/>
        <a:p>
          <a:endParaRPr lang="en-US"/>
        </a:p>
      </dgm:t>
    </dgm:pt>
    <dgm:pt modelId="{E5CE088F-0D4D-4CB3-8032-57AAC10CDC18}" type="sibTrans" cxnId="{C035B500-2215-4E41-B282-E28F4E440236}">
      <dgm:prSet/>
      <dgm:spPr/>
      <dgm:t>
        <a:bodyPr/>
        <a:lstStyle/>
        <a:p>
          <a:endParaRPr lang="en-US"/>
        </a:p>
      </dgm:t>
    </dgm:pt>
    <dgm:pt modelId="{C92596BF-6D48-4815-8FDF-5D35A39E6B67}">
      <dgm:prSet/>
      <dgm:spPr/>
      <dgm:t>
        <a:bodyPr/>
        <a:lstStyle/>
        <a:p>
          <a:r>
            <a:rPr lang="en-US" dirty="0"/>
            <a:t>Zoning- </a:t>
          </a:r>
        </a:p>
      </dgm:t>
    </dgm:pt>
    <dgm:pt modelId="{CB27E50A-5C94-43A9-A4FE-72D6B2AB197F}" type="parTrans" cxnId="{4A8F38A4-0322-4E5F-824D-2D80FF31A730}">
      <dgm:prSet/>
      <dgm:spPr/>
      <dgm:t>
        <a:bodyPr/>
        <a:lstStyle/>
        <a:p>
          <a:endParaRPr lang="en-US"/>
        </a:p>
      </dgm:t>
    </dgm:pt>
    <dgm:pt modelId="{28652E0A-0393-4C95-BAFB-5CF81C99C2FC}" type="sibTrans" cxnId="{4A8F38A4-0322-4E5F-824D-2D80FF31A730}">
      <dgm:prSet/>
      <dgm:spPr/>
      <dgm:t>
        <a:bodyPr/>
        <a:lstStyle/>
        <a:p>
          <a:endParaRPr lang="en-US"/>
        </a:p>
      </dgm:t>
    </dgm:pt>
    <dgm:pt modelId="{ABAC5D75-4BD7-410A-8132-FACD380E0033}">
      <dgm:prSet/>
      <dgm:spPr/>
      <dgm:t>
        <a:bodyPr/>
        <a:lstStyle/>
        <a:p>
          <a:r>
            <a:rPr lang="en-US" dirty="0"/>
            <a:t>Pump station design conforms with zoning requirements</a:t>
          </a:r>
        </a:p>
      </dgm:t>
    </dgm:pt>
    <dgm:pt modelId="{35120F5B-7A52-4B5A-B525-809E7D16E045}" type="parTrans" cxnId="{336C9CFE-288B-4EA5-B711-4E759769A474}">
      <dgm:prSet/>
      <dgm:spPr/>
      <dgm:t>
        <a:bodyPr/>
        <a:lstStyle/>
        <a:p>
          <a:endParaRPr lang="en-US"/>
        </a:p>
      </dgm:t>
    </dgm:pt>
    <dgm:pt modelId="{BE84A625-AD63-4012-BFC7-EE501B4F5C11}" type="sibTrans" cxnId="{336C9CFE-288B-4EA5-B711-4E759769A474}">
      <dgm:prSet/>
      <dgm:spPr/>
      <dgm:t>
        <a:bodyPr/>
        <a:lstStyle/>
        <a:p>
          <a:endParaRPr lang="en-US"/>
        </a:p>
      </dgm:t>
    </dgm:pt>
    <dgm:pt modelId="{6E61466A-EF8E-46FF-8905-09650475B65B}">
      <dgm:prSet/>
      <dgm:spPr/>
      <dgm:t>
        <a:bodyPr/>
        <a:lstStyle/>
        <a:p>
          <a:r>
            <a:rPr lang="en-US" dirty="0"/>
            <a:t>Requested formal permit application after ditch outlet petition approval</a:t>
          </a:r>
        </a:p>
      </dgm:t>
    </dgm:pt>
    <dgm:pt modelId="{9F80B9CB-092E-4CB9-807C-E765B39773FD}" type="parTrans" cxnId="{766B868A-5DAF-433C-91BB-6E20150C617B}">
      <dgm:prSet/>
      <dgm:spPr/>
      <dgm:t>
        <a:bodyPr/>
        <a:lstStyle/>
        <a:p>
          <a:endParaRPr lang="en-US"/>
        </a:p>
      </dgm:t>
    </dgm:pt>
    <dgm:pt modelId="{30FD69DB-8912-47FA-8F0C-62F63EB585AE}" type="sibTrans" cxnId="{766B868A-5DAF-433C-91BB-6E20150C617B}">
      <dgm:prSet/>
      <dgm:spPr/>
      <dgm:t>
        <a:bodyPr/>
        <a:lstStyle/>
        <a:p>
          <a:endParaRPr lang="en-US"/>
        </a:p>
      </dgm:t>
    </dgm:pt>
    <dgm:pt modelId="{29CE374A-BEF5-4B84-BC3B-178C7FDBF9C3}">
      <dgm:prSet/>
      <dgm:spPr/>
      <dgm:t>
        <a:bodyPr/>
        <a:lstStyle/>
        <a:p>
          <a:r>
            <a:rPr lang="en-US" dirty="0"/>
            <a:t>Highway Department-</a:t>
          </a:r>
        </a:p>
      </dgm:t>
    </dgm:pt>
    <dgm:pt modelId="{981FD698-C005-4985-AFEB-D274C3F7756D}" type="parTrans" cxnId="{F83D9AD2-BFF5-43D1-8992-D1BC651FA961}">
      <dgm:prSet/>
      <dgm:spPr/>
      <dgm:t>
        <a:bodyPr/>
        <a:lstStyle/>
        <a:p>
          <a:endParaRPr lang="en-US"/>
        </a:p>
      </dgm:t>
    </dgm:pt>
    <dgm:pt modelId="{55ACE22B-B004-45BF-A06E-2E5C223B25BF}" type="sibTrans" cxnId="{F83D9AD2-BFF5-43D1-8992-D1BC651FA961}">
      <dgm:prSet/>
      <dgm:spPr/>
      <dgm:t>
        <a:bodyPr/>
        <a:lstStyle/>
        <a:p>
          <a:endParaRPr lang="en-US"/>
        </a:p>
      </dgm:t>
    </dgm:pt>
    <dgm:pt modelId="{025F00FC-DD12-4E1A-A5AC-6B563831A6BB}">
      <dgm:prSet/>
      <dgm:spPr/>
      <dgm:t>
        <a:bodyPr/>
        <a:lstStyle/>
        <a:p>
          <a:r>
            <a:rPr lang="en-US" dirty="0"/>
            <a:t>Will allow use of road of way, including road crossings</a:t>
          </a:r>
        </a:p>
      </dgm:t>
    </dgm:pt>
    <dgm:pt modelId="{2D394707-A38C-4044-A49D-97F54FED110D}" type="parTrans" cxnId="{34353B2A-4748-4A3B-929F-2C838A687491}">
      <dgm:prSet/>
      <dgm:spPr/>
      <dgm:t>
        <a:bodyPr/>
        <a:lstStyle/>
        <a:p>
          <a:endParaRPr lang="en-US"/>
        </a:p>
      </dgm:t>
    </dgm:pt>
    <dgm:pt modelId="{6D084A76-BE90-4EB4-B250-EA94BD4189EA}" type="sibTrans" cxnId="{34353B2A-4748-4A3B-929F-2C838A687491}">
      <dgm:prSet/>
      <dgm:spPr/>
      <dgm:t>
        <a:bodyPr/>
        <a:lstStyle/>
        <a:p>
          <a:endParaRPr lang="en-US"/>
        </a:p>
      </dgm:t>
    </dgm:pt>
    <dgm:pt modelId="{0055B89E-0CEC-4AA0-837B-5880B9BBD923}">
      <dgm:prSet/>
      <dgm:spPr/>
      <dgm:t>
        <a:bodyPr/>
        <a:lstStyle/>
        <a:p>
          <a:r>
            <a:rPr lang="en-US" b="1" dirty="0"/>
            <a:t>Wetlands:</a:t>
          </a:r>
        </a:p>
      </dgm:t>
    </dgm:pt>
    <dgm:pt modelId="{FAC55DC1-9CA0-4873-81A2-D12516450489}" type="parTrans" cxnId="{4A1AFBC3-FC52-4052-8A2E-F73CD8ED89A5}">
      <dgm:prSet/>
      <dgm:spPr/>
      <dgm:t>
        <a:bodyPr/>
        <a:lstStyle/>
        <a:p>
          <a:endParaRPr lang="en-US"/>
        </a:p>
      </dgm:t>
    </dgm:pt>
    <dgm:pt modelId="{D956C98F-7B44-44A0-9FAE-AF0AA4BA2A03}" type="sibTrans" cxnId="{4A1AFBC3-FC52-4052-8A2E-F73CD8ED89A5}">
      <dgm:prSet/>
      <dgm:spPr/>
      <dgm:t>
        <a:bodyPr/>
        <a:lstStyle/>
        <a:p>
          <a:endParaRPr lang="en-US"/>
        </a:p>
      </dgm:t>
    </dgm:pt>
    <dgm:pt modelId="{7A86469A-AE3D-444D-84CE-77A8CCFC007F}">
      <dgm:prSet/>
      <dgm:spPr/>
      <dgm:t>
        <a:bodyPr/>
        <a:lstStyle/>
        <a:p>
          <a:r>
            <a:rPr lang="en-US" dirty="0"/>
            <a:t>Wetlands have been delineated and approved by Technical Evaluation Panel (TEP)</a:t>
          </a:r>
        </a:p>
      </dgm:t>
    </dgm:pt>
    <dgm:pt modelId="{930BF3C5-03B0-4044-A5DF-80DA388FEC98}" type="parTrans" cxnId="{982DF00F-CC16-4575-BA74-E4EB318138C1}">
      <dgm:prSet/>
      <dgm:spPr/>
      <dgm:t>
        <a:bodyPr/>
        <a:lstStyle/>
        <a:p>
          <a:endParaRPr lang="en-US"/>
        </a:p>
      </dgm:t>
    </dgm:pt>
    <dgm:pt modelId="{9EC1D044-B234-4FF0-9846-7541CE2D833A}" type="sibTrans" cxnId="{982DF00F-CC16-4575-BA74-E4EB318138C1}">
      <dgm:prSet/>
      <dgm:spPr/>
      <dgm:t>
        <a:bodyPr/>
        <a:lstStyle/>
        <a:p>
          <a:endParaRPr lang="en-US"/>
        </a:p>
      </dgm:t>
    </dgm:pt>
    <dgm:pt modelId="{3BED858D-D8B7-4C1A-8ADF-EAFCF16A9F89}">
      <dgm:prSet/>
      <dgm:spPr/>
      <dgm:t>
        <a:bodyPr/>
        <a:lstStyle/>
        <a:p>
          <a:r>
            <a:rPr lang="en-US" dirty="0"/>
            <a:t>SWCDs, BWSR, DNR</a:t>
          </a:r>
        </a:p>
      </dgm:t>
    </dgm:pt>
    <dgm:pt modelId="{2F090364-6489-464C-B861-29009E9CD85E}" type="parTrans" cxnId="{7158B6EC-B74B-47E8-9B32-06365DEC0FF3}">
      <dgm:prSet/>
      <dgm:spPr/>
      <dgm:t>
        <a:bodyPr/>
        <a:lstStyle/>
        <a:p>
          <a:endParaRPr lang="en-US"/>
        </a:p>
      </dgm:t>
    </dgm:pt>
    <dgm:pt modelId="{D0127374-FF0B-4B2A-9234-EBF2EC9A4534}" type="sibTrans" cxnId="{7158B6EC-B74B-47E8-9B32-06365DEC0FF3}">
      <dgm:prSet/>
      <dgm:spPr/>
      <dgm:t>
        <a:bodyPr/>
        <a:lstStyle/>
        <a:p>
          <a:endParaRPr lang="en-US"/>
        </a:p>
      </dgm:t>
    </dgm:pt>
    <dgm:pt modelId="{71C69BB0-D821-4A39-87C6-79E828072E71}">
      <dgm:prSet/>
      <dgm:spPr/>
      <dgm:t>
        <a:bodyPr/>
        <a:lstStyle/>
        <a:p>
          <a:r>
            <a:rPr lang="en-US" dirty="0"/>
            <a:t>US Army Corps of Engineers</a:t>
          </a:r>
        </a:p>
      </dgm:t>
    </dgm:pt>
    <dgm:pt modelId="{630B606C-6346-4750-9462-BEA5A1308CAC}" type="parTrans" cxnId="{731A8165-135A-4F19-BD33-7DCCBFAC4178}">
      <dgm:prSet/>
      <dgm:spPr/>
      <dgm:t>
        <a:bodyPr/>
        <a:lstStyle/>
        <a:p>
          <a:endParaRPr lang="en-US"/>
        </a:p>
      </dgm:t>
    </dgm:pt>
    <dgm:pt modelId="{86C17B6A-3B23-424A-A366-1D5F358C001C}" type="sibTrans" cxnId="{731A8165-135A-4F19-BD33-7DCCBFAC4178}">
      <dgm:prSet/>
      <dgm:spPr/>
      <dgm:t>
        <a:bodyPr/>
        <a:lstStyle/>
        <a:p>
          <a:endParaRPr lang="en-US"/>
        </a:p>
      </dgm:t>
    </dgm:pt>
    <dgm:pt modelId="{6BBA6778-B6CC-4AD6-8324-175DFF4140F4}">
      <dgm:prSet/>
      <dgm:spPr/>
      <dgm:t>
        <a:bodyPr/>
        <a:lstStyle/>
        <a:p>
          <a:r>
            <a:rPr lang="en-US" dirty="0"/>
            <a:t>Design will address wetland impacts; to be completed following ditch petition approval</a:t>
          </a:r>
        </a:p>
      </dgm:t>
    </dgm:pt>
    <dgm:pt modelId="{9227BB84-E989-441A-9B19-DBBCB9D6247B}" type="parTrans" cxnId="{13E22978-39F4-4C1A-800E-CC3440027307}">
      <dgm:prSet/>
      <dgm:spPr/>
      <dgm:t>
        <a:bodyPr/>
        <a:lstStyle/>
        <a:p>
          <a:endParaRPr lang="en-US"/>
        </a:p>
      </dgm:t>
    </dgm:pt>
    <dgm:pt modelId="{6F3E3071-C6C2-44B8-A1FB-C3B9FEC68C42}" type="sibTrans" cxnId="{13E22978-39F4-4C1A-800E-CC3440027307}">
      <dgm:prSet/>
      <dgm:spPr/>
      <dgm:t>
        <a:bodyPr/>
        <a:lstStyle/>
        <a:p>
          <a:endParaRPr lang="en-US"/>
        </a:p>
      </dgm:t>
    </dgm:pt>
    <dgm:pt modelId="{7B573060-DCC2-4B44-8107-30327EDC0206}">
      <dgm:prSet/>
      <dgm:spPr/>
      <dgm:t>
        <a:bodyPr/>
        <a:lstStyle/>
        <a:p>
          <a:r>
            <a:rPr lang="en-US" b="1" dirty="0"/>
            <a:t>DNR</a:t>
          </a:r>
          <a:r>
            <a:rPr lang="en-US" dirty="0"/>
            <a:t>: Reviewed preliminary plans</a:t>
          </a:r>
          <a:r>
            <a:rPr lang="en-US" dirty="0">
              <a:sym typeface="Wingdings" panose="05000000000000000000" pitchFamily="2" charset="2"/>
            </a:rPr>
            <a:t></a:t>
          </a:r>
          <a:r>
            <a:rPr lang="en-US" dirty="0"/>
            <a:t> no issues; permit application following advanced design after petition approval</a:t>
          </a:r>
        </a:p>
      </dgm:t>
    </dgm:pt>
    <dgm:pt modelId="{E9D6B37F-EBE1-4564-A39D-8FE70D310A7D}" type="parTrans" cxnId="{11D6FF14-977B-458D-89FC-DE81036817B6}">
      <dgm:prSet/>
      <dgm:spPr/>
      <dgm:t>
        <a:bodyPr/>
        <a:lstStyle/>
        <a:p>
          <a:endParaRPr lang="en-US"/>
        </a:p>
      </dgm:t>
    </dgm:pt>
    <dgm:pt modelId="{372D231C-E5E1-4FA8-A312-1CBD041F2EDE}" type="sibTrans" cxnId="{11D6FF14-977B-458D-89FC-DE81036817B6}">
      <dgm:prSet/>
      <dgm:spPr/>
      <dgm:t>
        <a:bodyPr/>
        <a:lstStyle/>
        <a:p>
          <a:endParaRPr lang="en-US"/>
        </a:p>
      </dgm:t>
    </dgm:pt>
    <dgm:pt modelId="{382CA07F-BA10-4A9B-A377-6B5A79308A84}" type="pres">
      <dgm:prSet presAssocID="{E2A725AC-5282-4955-9500-731B10508D16}" presName="linear" presStyleCnt="0">
        <dgm:presLayoutVars>
          <dgm:dir/>
          <dgm:animLvl val="lvl"/>
          <dgm:resizeHandles val="exact"/>
        </dgm:presLayoutVars>
      </dgm:prSet>
      <dgm:spPr/>
    </dgm:pt>
    <dgm:pt modelId="{2B8E1A1B-15F8-4EB1-87C7-75DFE1A4C49C}" type="pres">
      <dgm:prSet presAssocID="{CC823F07-0E8A-4EC1-BC6E-69ED8451CFBE}" presName="parentLin" presStyleCnt="0"/>
      <dgm:spPr/>
    </dgm:pt>
    <dgm:pt modelId="{AD5C1D9C-FB10-4269-AE3B-AC0A8C9A5588}" type="pres">
      <dgm:prSet presAssocID="{CC823F07-0E8A-4EC1-BC6E-69ED8451CFBE}" presName="parentLeftMargin" presStyleLbl="node1" presStyleIdx="0" presStyleCnt="2"/>
      <dgm:spPr/>
    </dgm:pt>
    <dgm:pt modelId="{2A31487A-8685-40D2-BB61-9DDF2622E0E4}" type="pres">
      <dgm:prSet presAssocID="{CC823F07-0E8A-4EC1-BC6E-69ED8451CFBE}" presName="parentText" presStyleLbl="node1" presStyleIdx="0" presStyleCnt="2" custLinFactNeighborY="2129">
        <dgm:presLayoutVars>
          <dgm:chMax val="0"/>
          <dgm:bulletEnabled val="1"/>
        </dgm:presLayoutVars>
      </dgm:prSet>
      <dgm:spPr/>
    </dgm:pt>
    <dgm:pt modelId="{3094F04A-C208-44E3-ABFA-B1D5A3EC18EF}" type="pres">
      <dgm:prSet presAssocID="{CC823F07-0E8A-4EC1-BC6E-69ED8451CFBE}" presName="negativeSpace" presStyleCnt="0"/>
      <dgm:spPr/>
    </dgm:pt>
    <dgm:pt modelId="{087CDD3F-86C7-4DAB-833A-78D1ADD1F6F8}" type="pres">
      <dgm:prSet presAssocID="{CC823F07-0E8A-4EC1-BC6E-69ED8451CFBE}" presName="childText" presStyleLbl="conFgAcc1" presStyleIdx="0" presStyleCnt="2">
        <dgm:presLayoutVars>
          <dgm:bulletEnabled val="1"/>
        </dgm:presLayoutVars>
      </dgm:prSet>
      <dgm:spPr/>
    </dgm:pt>
    <dgm:pt modelId="{071FC8CC-13DA-49A6-85C7-8E4F71875992}" type="pres">
      <dgm:prSet presAssocID="{6F489E1B-C323-4013-AD93-3DB26CBB607D}" presName="spaceBetweenRectangles" presStyleCnt="0"/>
      <dgm:spPr/>
    </dgm:pt>
    <dgm:pt modelId="{E18E0207-5187-4B75-A821-08AB4CEF9FB7}" type="pres">
      <dgm:prSet presAssocID="{DA5984D2-9415-4313-ACD9-68CE4074FD31}" presName="parentLin" presStyleCnt="0"/>
      <dgm:spPr/>
    </dgm:pt>
    <dgm:pt modelId="{6ABFE3EB-3E62-4824-9707-DE2DE5EA71EF}" type="pres">
      <dgm:prSet presAssocID="{DA5984D2-9415-4313-ACD9-68CE4074FD31}" presName="parentLeftMargin" presStyleLbl="node1" presStyleIdx="0" presStyleCnt="2"/>
      <dgm:spPr/>
    </dgm:pt>
    <dgm:pt modelId="{3E0B1891-B1C7-4A5A-BB3E-C1ADA0A241CE}" type="pres">
      <dgm:prSet presAssocID="{DA5984D2-9415-4313-ACD9-68CE4074FD31}" presName="parentText" presStyleLbl="node1" presStyleIdx="1" presStyleCnt="2">
        <dgm:presLayoutVars>
          <dgm:chMax val="0"/>
          <dgm:bulletEnabled val="1"/>
        </dgm:presLayoutVars>
      </dgm:prSet>
      <dgm:spPr/>
    </dgm:pt>
    <dgm:pt modelId="{AE7AF638-BF58-40B3-BAAE-A821FAD9AFE7}" type="pres">
      <dgm:prSet presAssocID="{DA5984D2-9415-4313-ACD9-68CE4074FD31}" presName="negativeSpace" presStyleCnt="0"/>
      <dgm:spPr/>
    </dgm:pt>
    <dgm:pt modelId="{1A111645-493B-41E7-9B19-B879EB6729F9}" type="pres">
      <dgm:prSet presAssocID="{DA5984D2-9415-4313-ACD9-68CE4074FD31}" presName="childText" presStyleLbl="conFgAcc1" presStyleIdx="1" presStyleCnt="2" custLinFactNeighborX="-1532" custLinFactNeighborY="-4258">
        <dgm:presLayoutVars>
          <dgm:bulletEnabled val="1"/>
        </dgm:presLayoutVars>
      </dgm:prSet>
      <dgm:spPr/>
    </dgm:pt>
  </dgm:ptLst>
  <dgm:cxnLst>
    <dgm:cxn modelId="{C035B500-2215-4E41-B282-E28F4E440236}" srcId="{DA5984D2-9415-4313-ACD9-68CE4074FD31}" destId="{63FCFE25-21BC-4DB3-8219-BC1727986317}" srcOrd="2" destOrd="0" parTransId="{EAECB0F0-EF5C-4CA4-9464-6F1924832D79}" sibTransId="{E5CE088F-0D4D-4CB3-8032-57AAC10CDC18}"/>
    <dgm:cxn modelId="{982DF00F-CC16-4575-BA74-E4EB318138C1}" srcId="{0055B89E-0CEC-4AA0-837B-5880B9BBD923}" destId="{7A86469A-AE3D-444D-84CE-77A8CCFC007F}" srcOrd="0" destOrd="0" parTransId="{930BF3C5-03B0-4044-A5DF-80DA388FEC98}" sibTransId="{9EC1D044-B234-4FF0-9846-7541CE2D833A}"/>
    <dgm:cxn modelId="{11D6FF14-977B-458D-89FC-DE81036817B6}" srcId="{DA5984D2-9415-4313-ACD9-68CE4074FD31}" destId="{7B573060-DCC2-4B44-8107-30327EDC0206}" srcOrd="1" destOrd="0" parTransId="{E9D6B37F-EBE1-4564-A39D-8FE70D310A7D}" sibTransId="{372D231C-E5E1-4FA8-A312-1CBD041F2EDE}"/>
    <dgm:cxn modelId="{D02FC119-9884-432C-998A-FA357F6E5486}" type="presOf" srcId="{6BBA6778-B6CC-4AD6-8324-175DFF4140F4}" destId="{1A111645-493B-41E7-9B19-B879EB6729F9}" srcOrd="0" destOrd="12" presId="urn:microsoft.com/office/officeart/2005/8/layout/list1"/>
    <dgm:cxn modelId="{B2C9161D-8AD7-4451-AB0A-A0910BF06B9D}" srcId="{E2A725AC-5282-4955-9500-731B10508D16}" destId="{CC823F07-0E8A-4EC1-BC6E-69ED8451CFBE}" srcOrd="0" destOrd="0" parTransId="{208776AA-1B55-4DBB-A74D-0DB62A55C163}" sibTransId="{6F489E1B-C323-4013-AD93-3DB26CBB607D}"/>
    <dgm:cxn modelId="{34353B2A-4748-4A3B-929F-2C838A687491}" srcId="{29CE374A-BEF5-4B84-BC3B-178C7FDBF9C3}" destId="{025F00FC-DD12-4E1A-A5AC-6B563831A6BB}" srcOrd="0" destOrd="0" parTransId="{2D394707-A38C-4044-A49D-97F54FED110D}" sibTransId="{6D084A76-BE90-4EB4-B250-EA94BD4189EA}"/>
    <dgm:cxn modelId="{F4D8952A-A931-4A34-87F2-3689DC7F79E9}" srcId="{DA5984D2-9415-4313-ACD9-68CE4074FD31}" destId="{85D47ED6-DDB0-45DD-8262-A4B85E805A8B}" srcOrd="0" destOrd="0" parTransId="{2C5A9902-CA5E-4179-A5F8-AC1601DA4138}" sibTransId="{D49F46BC-76ED-489D-B9AA-500A8C4B6210}"/>
    <dgm:cxn modelId="{6B4B4331-7B28-454C-BFC2-9C4BC832403A}" type="presOf" srcId="{1CB3559D-F3B6-4D35-91D8-268EF3D67CCB}" destId="{087CDD3F-86C7-4DAB-833A-78D1ADD1F6F8}" srcOrd="0" destOrd="0" presId="urn:microsoft.com/office/officeart/2005/8/layout/list1"/>
    <dgm:cxn modelId="{71EDB73B-08B5-4F28-A1DE-AA24EB1F9387}" type="presOf" srcId="{23AF2335-9E62-4B28-AD97-F181BB99FC63}" destId="{087CDD3F-86C7-4DAB-833A-78D1ADD1F6F8}" srcOrd="0" destOrd="1" presId="urn:microsoft.com/office/officeart/2005/8/layout/list1"/>
    <dgm:cxn modelId="{6F544360-0A31-40CB-BA92-D4A94E1956F8}" type="presOf" srcId="{DA5984D2-9415-4313-ACD9-68CE4074FD31}" destId="{6ABFE3EB-3E62-4824-9707-DE2DE5EA71EF}" srcOrd="0" destOrd="0" presId="urn:microsoft.com/office/officeart/2005/8/layout/list1"/>
    <dgm:cxn modelId="{731A8165-135A-4F19-BD33-7DCCBFAC4178}" srcId="{7A86469A-AE3D-444D-84CE-77A8CCFC007F}" destId="{71C69BB0-D821-4A39-87C6-79E828072E71}" srcOrd="1" destOrd="0" parTransId="{630B606C-6346-4750-9462-BEA5A1308CAC}" sibTransId="{86C17B6A-3B23-424A-A366-1D5F358C001C}"/>
    <dgm:cxn modelId="{EAAB986C-A17C-4A5A-8F00-A2FCB9745BC2}" type="presOf" srcId="{6E61466A-EF8E-46FF-8905-09650475B65B}" destId="{1A111645-493B-41E7-9B19-B879EB6729F9}" srcOrd="0" destOrd="5" presId="urn:microsoft.com/office/officeart/2005/8/layout/list1"/>
    <dgm:cxn modelId="{8CE28070-444B-45A4-88D0-C68D194A5B59}" type="presOf" srcId="{C92596BF-6D48-4815-8FDF-5D35A39E6B67}" destId="{1A111645-493B-41E7-9B19-B879EB6729F9}" srcOrd="0" destOrd="3" presId="urn:microsoft.com/office/officeart/2005/8/layout/list1"/>
    <dgm:cxn modelId="{17DF0151-1FAA-4BAD-B63B-CEB9EDD04EB7}" type="presOf" srcId="{3BED858D-D8B7-4C1A-8ADF-EAFCF16A9F89}" destId="{1A111645-493B-41E7-9B19-B879EB6729F9}" srcOrd="0" destOrd="10" presId="urn:microsoft.com/office/officeart/2005/8/layout/list1"/>
    <dgm:cxn modelId="{83075755-7EAB-415C-AEB1-999089A744E0}" srcId="{CC823F07-0E8A-4EC1-BC6E-69ED8451CFBE}" destId="{1CB3559D-F3B6-4D35-91D8-268EF3D67CCB}" srcOrd="0" destOrd="0" parTransId="{DB070112-2B93-4B98-BB4F-5FB3A7471458}" sibTransId="{34A1FF45-8D36-4ADB-9E6A-C9D833AC94D7}"/>
    <dgm:cxn modelId="{13E22978-39F4-4C1A-800E-CC3440027307}" srcId="{0055B89E-0CEC-4AA0-837B-5880B9BBD923}" destId="{6BBA6778-B6CC-4AD6-8324-175DFF4140F4}" srcOrd="1" destOrd="0" parTransId="{9227BB84-E989-441A-9B19-DBBCB9D6247B}" sibTransId="{6F3E3071-C6C2-44B8-A1FB-C3B9FEC68C42}"/>
    <dgm:cxn modelId="{DDACE958-8366-488C-99FA-5DF6E3F58434}" srcId="{CC823F07-0E8A-4EC1-BC6E-69ED8451CFBE}" destId="{23AF2335-9E62-4B28-AD97-F181BB99FC63}" srcOrd="1" destOrd="0" parTransId="{D229CC5E-7ED4-4CE9-9961-247F6FE58A2D}" sibTransId="{220B65A9-1253-4355-9A1A-7CD67DCA04C6}"/>
    <dgm:cxn modelId="{CBC4BA89-F0B5-43EF-B4B5-C6B2CFE20535}" type="presOf" srcId="{0055B89E-0CEC-4AA0-837B-5880B9BBD923}" destId="{1A111645-493B-41E7-9B19-B879EB6729F9}" srcOrd="0" destOrd="8" presId="urn:microsoft.com/office/officeart/2005/8/layout/list1"/>
    <dgm:cxn modelId="{0552518A-D7EE-486D-8DEB-B485E9DFC00A}" type="presOf" srcId="{63FCFE25-21BC-4DB3-8219-BC1727986317}" destId="{1A111645-493B-41E7-9B19-B879EB6729F9}" srcOrd="0" destOrd="2" presId="urn:microsoft.com/office/officeart/2005/8/layout/list1"/>
    <dgm:cxn modelId="{766B868A-5DAF-433C-91BB-6E20150C617B}" srcId="{C92596BF-6D48-4815-8FDF-5D35A39E6B67}" destId="{6E61466A-EF8E-46FF-8905-09650475B65B}" srcOrd="1" destOrd="0" parTransId="{9F80B9CB-092E-4CB9-807C-E765B39773FD}" sibTransId="{30FD69DB-8912-47FA-8F0C-62F63EB585AE}"/>
    <dgm:cxn modelId="{4BB3628B-330A-4A1A-8E86-D62689C391EC}" type="presOf" srcId="{025F00FC-DD12-4E1A-A5AC-6B563831A6BB}" destId="{1A111645-493B-41E7-9B19-B879EB6729F9}" srcOrd="0" destOrd="7" presId="urn:microsoft.com/office/officeart/2005/8/layout/list1"/>
    <dgm:cxn modelId="{CD9BC08E-B223-4272-B37A-1705E43025CF}" type="presOf" srcId="{29CE374A-BEF5-4B84-BC3B-178C7FDBF9C3}" destId="{1A111645-493B-41E7-9B19-B879EB6729F9}" srcOrd="0" destOrd="6" presId="urn:microsoft.com/office/officeart/2005/8/layout/list1"/>
    <dgm:cxn modelId="{4A8F38A4-0322-4E5F-824D-2D80FF31A730}" srcId="{63FCFE25-21BC-4DB3-8219-BC1727986317}" destId="{C92596BF-6D48-4815-8FDF-5D35A39E6B67}" srcOrd="0" destOrd="0" parTransId="{CB27E50A-5C94-43A9-A4FE-72D6B2AB197F}" sibTransId="{28652E0A-0393-4C95-BAFB-5CF81C99C2FC}"/>
    <dgm:cxn modelId="{FC29E0BC-4296-422A-89A4-D009FFDE1940}" type="presOf" srcId="{85D47ED6-DDB0-45DD-8262-A4B85E805A8B}" destId="{1A111645-493B-41E7-9B19-B879EB6729F9}" srcOrd="0" destOrd="0" presId="urn:microsoft.com/office/officeart/2005/8/layout/list1"/>
    <dgm:cxn modelId="{7D422EBE-7EB4-4560-95C8-FFEA46604FC9}" type="presOf" srcId="{CC823F07-0E8A-4EC1-BC6E-69ED8451CFBE}" destId="{2A31487A-8685-40D2-BB61-9DDF2622E0E4}" srcOrd="1" destOrd="0" presId="urn:microsoft.com/office/officeart/2005/8/layout/list1"/>
    <dgm:cxn modelId="{4A1AFBC3-FC52-4052-8A2E-F73CD8ED89A5}" srcId="{DA5984D2-9415-4313-ACD9-68CE4074FD31}" destId="{0055B89E-0CEC-4AA0-837B-5880B9BBD923}" srcOrd="3" destOrd="0" parTransId="{FAC55DC1-9CA0-4873-81A2-D12516450489}" sibTransId="{D956C98F-7B44-44A0-9FAE-AF0AA4BA2A03}"/>
    <dgm:cxn modelId="{00B371C4-979A-4FA3-9298-7477BC6797DD}" type="presOf" srcId="{DA5984D2-9415-4313-ACD9-68CE4074FD31}" destId="{3E0B1891-B1C7-4A5A-BB3E-C1ADA0A241CE}" srcOrd="1" destOrd="0" presId="urn:microsoft.com/office/officeart/2005/8/layout/list1"/>
    <dgm:cxn modelId="{63658DD2-67BA-4F40-9C5E-B77AA947E476}" type="presOf" srcId="{7A86469A-AE3D-444D-84CE-77A8CCFC007F}" destId="{1A111645-493B-41E7-9B19-B879EB6729F9}" srcOrd="0" destOrd="9" presId="urn:microsoft.com/office/officeart/2005/8/layout/list1"/>
    <dgm:cxn modelId="{F83D9AD2-BFF5-43D1-8992-D1BC651FA961}" srcId="{63FCFE25-21BC-4DB3-8219-BC1727986317}" destId="{29CE374A-BEF5-4B84-BC3B-178C7FDBF9C3}" srcOrd="1" destOrd="0" parTransId="{981FD698-C005-4985-AFEB-D274C3F7756D}" sibTransId="{55ACE22B-B004-45BF-A06E-2E5C223B25BF}"/>
    <dgm:cxn modelId="{FEF788D7-7496-4239-BF17-5EB21E881696}" type="presOf" srcId="{71C69BB0-D821-4A39-87C6-79E828072E71}" destId="{1A111645-493B-41E7-9B19-B879EB6729F9}" srcOrd="0" destOrd="11" presId="urn:microsoft.com/office/officeart/2005/8/layout/list1"/>
    <dgm:cxn modelId="{957CEAD7-756D-4241-81E9-3724E2305992}" type="presOf" srcId="{ABAC5D75-4BD7-410A-8132-FACD380E0033}" destId="{1A111645-493B-41E7-9B19-B879EB6729F9}" srcOrd="0" destOrd="4" presId="urn:microsoft.com/office/officeart/2005/8/layout/list1"/>
    <dgm:cxn modelId="{E4E0EAD8-02FA-4E21-ACC7-10EE38698292}" srcId="{E2A725AC-5282-4955-9500-731B10508D16}" destId="{DA5984D2-9415-4313-ACD9-68CE4074FD31}" srcOrd="1" destOrd="0" parTransId="{E397B176-49BB-4A61-8D3F-7411EE93DAD8}" sibTransId="{07A3891A-0633-4A99-8C63-C3270BD45B70}"/>
    <dgm:cxn modelId="{E05059DA-F6DD-4F65-B325-D624E8174832}" type="presOf" srcId="{E2A725AC-5282-4955-9500-731B10508D16}" destId="{382CA07F-BA10-4A9B-A377-6B5A79308A84}" srcOrd="0" destOrd="0" presId="urn:microsoft.com/office/officeart/2005/8/layout/list1"/>
    <dgm:cxn modelId="{A8A22FE5-8A6F-4E80-82A5-C027BD79B97E}" type="presOf" srcId="{7B573060-DCC2-4B44-8107-30327EDC0206}" destId="{1A111645-493B-41E7-9B19-B879EB6729F9}" srcOrd="0" destOrd="1" presId="urn:microsoft.com/office/officeart/2005/8/layout/list1"/>
    <dgm:cxn modelId="{1053CDE7-5FE8-4F33-8D72-2DABE2D84497}" type="presOf" srcId="{CC823F07-0E8A-4EC1-BC6E-69ED8451CFBE}" destId="{AD5C1D9C-FB10-4269-AE3B-AC0A8C9A5588}" srcOrd="0" destOrd="0" presId="urn:microsoft.com/office/officeart/2005/8/layout/list1"/>
    <dgm:cxn modelId="{7158B6EC-B74B-47E8-9B32-06365DEC0FF3}" srcId="{7A86469A-AE3D-444D-84CE-77A8CCFC007F}" destId="{3BED858D-D8B7-4C1A-8ADF-EAFCF16A9F89}" srcOrd="0" destOrd="0" parTransId="{2F090364-6489-464C-B861-29009E9CD85E}" sibTransId="{D0127374-FF0B-4B2A-9234-EBF2EC9A4534}"/>
    <dgm:cxn modelId="{336C9CFE-288B-4EA5-B711-4E759769A474}" srcId="{C92596BF-6D48-4815-8FDF-5D35A39E6B67}" destId="{ABAC5D75-4BD7-410A-8132-FACD380E0033}" srcOrd="0" destOrd="0" parTransId="{35120F5B-7A52-4B5A-B525-809E7D16E045}" sibTransId="{BE84A625-AD63-4012-BFC7-EE501B4F5C11}"/>
    <dgm:cxn modelId="{917D909D-E7AD-4AD2-99F8-0DAAA672AE88}" type="presParOf" srcId="{382CA07F-BA10-4A9B-A377-6B5A79308A84}" destId="{2B8E1A1B-15F8-4EB1-87C7-75DFE1A4C49C}" srcOrd="0" destOrd="0" presId="urn:microsoft.com/office/officeart/2005/8/layout/list1"/>
    <dgm:cxn modelId="{B27C3CAE-EE0F-480A-AD4F-58BC1A88727B}" type="presParOf" srcId="{2B8E1A1B-15F8-4EB1-87C7-75DFE1A4C49C}" destId="{AD5C1D9C-FB10-4269-AE3B-AC0A8C9A5588}" srcOrd="0" destOrd="0" presId="urn:microsoft.com/office/officeart/2005/8/layout/list1"/>
    <dgm:cxn modelId="{E7EF077D-2D84-4A4A-ACA3-A0A533B080A0}" type="presParOf" srcId="{2B8E1A1B-15F8-4EB1-87C7-75DFE1A4C49C}" destId="{2A31487A-8685-40D2-BB61-9DDF2622E0E4}" srcOrd="1" destOrd="0" presId="urn:microsoft.com/office/officeart/2005/8/layout/list1"/>
    <dgm:cxn modelId="{837C9910-02FC-4C03-A318-ADE9B6F16399}" type="presParOf" srcId="{382CA07F-BA10-4A9B-A377-6B5A79308A84}" destId="{3094F04A-C208-44E3-ABFA-B1D5A3EC18EF}" srcOrd="1" destOrd="0" presId="urn:microsoft.com/office/officeart/2005/8/layout/list1"/>
    <dgm:cxn modelId="{98A9B01A-7EC0-4B90-90A4-3DF1013CD246}" type="presParOf" srcId="{382CA07F-BA10-4A9B-A377-6B5A79308A84}" destId="{087CDD3F-86C7-4DAB-833A-78D1ADD1F6F8}" srcOrd="2" destOrd="0" presId="urn:microsoft.com/office/officeart/2005/8/layout/list1"/>
    <dgm:cxn modelId="{0801DEAD-5774-48F5-8E65-8A9135F83868}" type="presParOf" srcId="{382CA07F-BA10-4A9B-A377-6B5A79308A84}" destId="{071FC8CC-13DA-49A6-85C7-8E4F71875992}" srcOrd="3" destOrd="0" presId="urn:microsoft.com/office/officeart/2005/8/layout/list1"/>
    <dgm:cxn modelId="{181392F9-25F4-4826-AF95-CCDCCE18DCDF}" type="presParOf" srcId="{382CA07F-BA10-4A9B-A377-6B5A79308A84}" destId="{E18E0207-5187-4B75-A821-08AB4CEF9FB7}" srcOrd="4" destOrd="0" presId="urn:microsoft.com/office/officeart/2005/8/layout/list1"/>
    <dgm:cxn modelId="{5C25EA62-9D7C-4641-A0C6-B00F6682E880}" type="presParOf" srcId="{E18E0207-5187-4B75-A821-08AB4CEF9FB7}" destId="{6ABFE3EB-3E62-4824-9707-DE2DE5EA71EF}" srcOrd="0" destOrd="0" presId="urn:microsoft.com/office/officeart/2005/8/layout/list1"/>
    <dgm:cxn modelId="{CBAF5CF1-88CD-4B81-99F9-124D98EB5627}" type="presParOf" srcId="{E18E0207-5187-4B75-A821-08AB4CEF9FB7}" destId="{3E0B1891-B1C7-4A5A-BB3E-C1ADA0A241CE}" srcOrd="1" destOrd="0" presId="urn:microsoft.com/office/officeart/2005/8/layout/list1"/>
    <dgm:cxn modelId="{ED74D382-D7F7-4CAF-BFB9-1C695382E7B1}" type="presParOf" srcId="{382CA07F-BA10-4A9B-A377-6B5A79308A84}" destId="{AE7AF638-BF58-40B3-BAAE-A821FAD9AFE7}" srcOrd="5" destOrd="0" presId="urn:microsoft.com/office/officeart/2005/8/layout/list1"/>
    <dgm:cxn modelId="{31FB354B-CA34-4609-B6E6-CDFC146D09C3}" type="presParOf" srcId="{382CA07F-BA10-4A9B-A377-6B5A79308A84}" destId="{1A111645-493B-41E7-9B19-B879EB6729F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ABF51-53C6-403D-AFAE-9D665338CCA8}">
      <dsp:nvSpPr>
        <dsp:cNvPr id="0" name=""/>
        <dsp:cNvSpPr/>
      </dsp:nvSpPr>
      <dsp:spPr>
        <a:xfrm>
          <a:off x="0" y="189933"/>
          <a:ext cx="4038600" cy="1349156"/>
        </a:xfrm>
        <a:prstGeom prst="round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August 2020 – Approval by LID Membership of High-Water Outlet project with 74% approval vote.</a:t>
          </a:r>
        </a:p>
      </dsp:txBody>
      <dsp:txXfrm>
        <a:off x="65860" y="255793"/>
        <a:ext cx="3906880" cy="1217436"/>
      </dsp:txXfrm>
    </dsp:sp>
    <dsp:sp modelId="{3C2F1801-5F85-455A-ADD1-585FDC231B12}">
      <dsp:nvSpPr>
        <dsp:cNvPr id="0" name=""/>
        <dsp:cNvSpPr/>
      </dsp:nvSpPr>
      <dsp:spPr>
        <a:xfrm>
          <a:off x="0" y="1596689"/>
          <a:ext cx="4038600" cy="1524924"/>
        </a:xfrm>
        <a:prstGeom prst="round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Board has Worked to complete preliminary design and route, wetland delineation, surveys, soil borings, groundwater monitoring</a:t>
          </a:r>
        </a:p>
      </dsp:txBody>
      <dsp:txXfrm>
        <a:off x="74441" y="1671130"/>
        <a:ext cx="3889718" cy="1376042"/>
      </dsp:txXfrm>
    </dsp:sp>
    <dsp:sp modelId="{B2BAB383-8D6E-47D0-8B5C-EA3EE37F7150}">
      <dsp:nvSpPr>
        <dsp:cNvPr id="0" name=""/>
        <dsp:cNvSpPr/>
      </dsp:nvSpPr>
      <dsp:spPr>
        <a:xfrm>
          <a:off x="0" y="3179214"/>
          <a:ext cx="4038600" cy="1349156"/>
        </a:xfrm>
        <a:prstGeom prst="round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Meetings with DNR have been held regularly to provide updates and discuss technical details</a:t>
          </a:r>
        </a:p>
      </dsp:txBody>
      <dsp:txXfrm>
        <a:off x="65860" y="3245074"/>
        <a:ext cx="3906880" cy="1217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95773-BFDC-4099-B554-BCB9AE099264}">
      <dsp:nvSpPr>
        <dsp:cNvPr id="0" name=""/>
        <dsp:cNvSpPr/>
      </dsp:nvSpPr>
      <dsp:spPr>
        <a:xfrm>
          <a:off x="263622" y="423375"/>
          <a:ext cx="271525" cy="2715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DBD2C2-3443-41C8-B568-2CFEFE37E7DF}">
      <dsp:nvSpPr>
        <dsp:cNvPr id="0" name=""/>
        <dsp:cNvSpPr/>
      </dsp:nvSpPr>
      <dsp:spPr>
        <a:xfrm>
          <a:off x="11491" y="801212"/>
          <a:ext cx="775787" cy="529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b="1"/>
          </a:pPr>
          <a:r>
            <a:rPr lang="en-US" sz="1200" kern="1200" dirty="0"/>
            <a:t>Feasibility Study</a:t>
          </a:r>
        </a:p>
      </dsp:txBody>
      <dsp:txXfrm>
        <a:off x="11491" y="801212"/>
        <a:ext cx="775787" cy="529334"/>
      </dsp:txXfrm>
    </dsp:sp>
    <dsp:sp modelId="{F300D5A9-D35F-4B12-AFF6-EB7F43E29127}">
      <dsp:nvSpPr>
        <dsp:cNvPr id="0" name=""/>
        <dsp:cNvSpPr/>
      </dsp:nvSpPr>
      <dsp:spPr>
        <a:xfrm>
          <a:off x="11491" y="1379995"/>
          <a:ext cx="775787" cy="1515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Multiple options studied</a:t>
          </a:r>
        </a:p>
        <a:p>
          <a:pPr marL="0" lvl="0" indent="0" algn="ctr" defTabSz="533400">
            <a:lnSpc>
              <a:spcPct val="100000"/>
            </a:lnSpc>
            <a:spcBef>
              <a:spcPct val="0"/>
            </a:spcBef>
            <a:spcAft>
              <a:spcPct val="35000"/>
            </a:spcAft>
            <a:buNone/>
          </a:pPr>
          <a:r>
            <a:rPr lang="en-US" sz="1200" kern="1200" dirty="0"/>
            <a:t>Most feasible option identified</a:t>
          </a:r>
        </a:p>
        <a:p>
          <a:pPr marL="0" lvl="0" indent="0" algn="ctr" defTabSz="488950">
            <a:lnSpc>
              <a:spcPct val="100000"/>
            </a:lnSpc>
            <a:spcBef>
              <a:spcPct val="0"/>
            </a:spcBef>
            <a:spcAft>
              <a:spcPct val="35000"/>
            </a:spcAft>
            <a:buNone/>
          </a:pPr>
          <a:endParaRPr lang="en-US" sz="1100" kern="1200" dirty="0"/>
        </a:p>
      </dsp:txBody>
      <dsp:txXfrm>
        <a:off x="11491" y="1379995"/>
        <a:ext cx="775787" cy="1515748"/>
      </dsp:txXfrm>
    </dsp:sp>
    <dsp:sp modelId="{33A2CA2C-FEE7-4135-964D-5562295FE814}">
      <dsp:nvSpPr>
        <dsp:cNvPr id="0" name=""/>
        <dsp:cNvSpPr/>
      </dsp:nvSpPr>
      <dsp:spPr>
        <a:xfrm>
          <a:off x="6889176" y="520511"/>
          <a:ext cx="271525" cy="2715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2F7E00-3367-4ABE-BF04-84FE0ADBEC4A}">
      <dsp:nvSpPr>
        <dsp:cNvPr id="0" name=""/>
        <dsp:cNvSpPr/>
      </dsp:nvSpPr>
      <dsp:spPr>
        <a:xfrm>
          <a:off x="923041" y="801212"/>
          <a:ext cx="966972" cy="529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b="1"/>
          </a:pPr>
          <a:r>
            <a:rPr lang="en-US" sz="1200" kern="1200" dirty="0"/>
            <a:t>Preliminary Design (30%)</a:t>
          </a:r>
        </a:p>
      </dsp:txBody>
      <dsp:txXfrm>
        <a:off x="923041" y="801212"/>
        <a:ext cx="966972" cy="529334"/>
      </dsp:txXfrm>
    </dsp:sp>
    <dsp:sp modelId="{32AE36FD-0F27-4FBE-A5B5-350259899E60}">
      <dsp:nvSpPr>
        <dsp:cNvPr id="0" name=""/>
        <dsp:cNvSpPr/>
      </dsp:nvSpPr>
      <dsp:spPr>
        <a:xfrm>
          <a:off x="932106" y="1379995"/>
          <a:ext cx="948842" cy="1515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Right of way needs</a:t>
          </a:r>
        </a:p>
        <a:p>
          <a:pPr marL="0" lvl="0" indent="0" algn="ctr" defTabSz="533400">
            <a:lnSpc>
              <a:spcPct val="100000"/>
            </a:lnSpc>
            <a:spcBef>
              <a:spcPct val="0"/>
            </a:spcBef>
            <a:spcAft>
              <a:spcPct val="35000"/>
            </a:spcAft>
            <a:buNone/>
          </a:pPr>
          <a:r>
            <a:rPr lang="en-US" sz="1200" kern="1200" dirty="0"/>
            <a:t>Preliminary permit coordination</a:t>
          </a:r>
        </a:p>
        <a:p>
          <a:pPr marL="0" lvl="0" indent="0" algn="ctr" defTabSz="533400">
            <a:lnSpc>
              <a:spcPct val="100000"/>
            </a:lnSpc>
            <a:spcBef>
              <a:spcPct val="0"/>
            </a:spcBef>
            <a:spcAft>
              <a:spcPct val="35000"/>
            </a:spcAft>
            <a:buNone/>
          </a:pPr>
          <a:r>
            <a:rPr lang="en-US" sz="1200" kern="1200" dirty="0"/>
            <a:t>Budget</a:t>
          </a:r>
        </a:p>
      </dsp:txBody>
      <dsp:txXfrm>
        <a:off x="932106" y="1379995"/>
        <a:ext cx="948842" cy="1515748"/>
      </dsp:txXfrm>
    </dsp:sp>
    <dsp:sp modelId="{42518BB4-7E78-4053-BDD9-B0E856B38407}">
      <dsp:nvSpPr>
        <dsp:cNvPr id="0" name=""/>
        <dsp:cNvSpPr/>
      </dsp:nvSpPr>
      <dsp:spPr>
        <a:xfrm>
          <a:off x="2569557" y="423375"/>
          <a:ext cx="271525" cy="2715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E5A30A-AFBC-48C8-A09B-D47E0A441F82}">
      <dsp:nvSpPr>
        <dsp:cNvPr id="0" name=""/>
        <dsp:cNvSpPr/>
      </dsp:nvSpPr>
      <dsp:spPr>
        <a:xfrm>
          <a:off x="2317426" y="801212"/>
          <a:ext cx="775787" cy="529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b="1"/>
          </a:pPr>
          <a:r>
            <a:rPr lang="en-US" sz="1200" kern="1200" dirty="0"/>
            <a:t>Ditch Outlet Petition</a:t>
          </a:r>
        </a:p>
      </dsp:txBody>
      <dsp:txXfrm>
        <a:off x="2317426" y="801212"/>
        <a:ext cx="775787" cy="529334"/>
      </dsp:txXfrm>
    </dsp:sp>
    <dsp:sp modelId="{AFE00733-BB49-47BC-847D-8FBF3BA5A827}">
      <dsp:nvSpPr>
        <dsp:cNvPr id="0" name=""/>
        <dsp:cNvSpPr/>
      </dsp:nvSpPr>
      <dsp:spPr>
        <a:xfrm>
          <a:off x="2084767" y="1107145"/>
          <a:ext cx="1359086" cy="1515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endParaRPr lang="en-US" sz="1400" kern="1200" dirty="0">
            <a:solidFill>
              <a:srgbClr val="0070C0"/>
            </a:solidFill>
          </a:endParaRPr>
        </a:p>
        <a:p>
          <a:pPr marL="0" lvl="0" indent="0" algn="ctr" defTabSz="533400">
            <a:lnSpc>
              <a:spcPct val="100000"/>
            </a:lnSpc>
            <a:spcBef>
              <a:spcPct val="0"/>
            </a:spcBef>
            <a:spcAft>
              <a:spcPct val="35000"/>
            </a:spcAft>
            <a:buNone/>
          </a:pPr>
          <a:r>
            <a:rPr lang="en-US" sz="1200" kern="1200" dirty="0"/>
            <a:t>Petition approval and conditions</a:t>
          </a:r>
        </a:p>
        <a:p>
          <a:pPr marL="0" lvl="0" indent="0" algn="ctr" defTabSz="533400">
            <a:lnSpc>
              <a:spcPct val="100000"/>
            </a:lnSpc>
            <a:spcBef>
              <a:spcPct val="0"/>
            </a:spcBef>
            <a:spcAft>
              <a:spcPct val="35000"/>
            </a:spcAft>
            <a:buNone/>
          </a:pPr>
          <a:r>
            <a:rPr lang="en-US" sz="1200" kern="1200" dirty="0"/>
            <a:t>Operating Plan</a:t>
          </a:r>
        </a:p>
      </dsp:txBody>
      <dsp:txXfrm>
        <a:off x="2084767" y="1107145"/>
        <a:ext cx="1359086" cy="1515748"/>
      </dsp:txXfrm>
    </dsp:sp>
    <dsp:sp modelId="{D9829B4F-9A7E-4DC2-975D-C897B0CB891A}">
      <dsp:nvSpPr>
        <dsp:cNvPr id="0" name=""/>
        <dsp:cNvSpPr/>
      </dsp:nvSpPr>
      <dsp:spPr>
        <a:xfrm>
          <a:off x="3905645" y="423375"/>
          <a:ext cx="271525" cy="2715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13FF61-C2F4-484E-AF72-A8B9435599E5}">
      <dsp:nvSpPr>
        <dsp:cNvPr id="0" name=""/>
        <dsp:cNvSpPr/>
      </dsp:nvSpPr>
      <dsp:spPr>
        <a:xfrm>
          <a:off x="3530869" y="801212"/>
          <a:ext cx="1021075" cy="529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b="1"/>
          </a:pPr>
          <a:r>
            <a:rPr lang="en-US" sz="1200" kern="1200" dirty="0"/>
            <a:t>Preliminary Design (60%)</a:t>
          </a:r>
        </a:p>
      </dsp:txBody>
      <dsp:txXfrm>
        <a:off x="3530869" y="801212"/>
        <a:ext cx="1021075" cy="529334"/>
      </dsp:txXfrm>
    </dsp:sp>
    <dsp:sp modelId="{88F1D0FC-D64C-4F37-9FEA-064FA7790B1E}">
      <dsp:nvSpPr>
        <dsp:cNvPr id="0" name=""/>
        <dsp:cNvSpPr/>
      </dsp:nvSpPr>
      <dsp:spPr>
        <a:xfrm>
          <a:off x="3520625" y="1379995"/>
          <a:ext cx="1041564" cy="1515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Permitting</a:t>
          </a:r>
        </a:p>
        <a:p>
          <a:pPr marL="0" lvl="0" indent="0" algn="ctr" defTabSz="533400">
            <a:lnSpc>
              <a:spcPct val="100000"/>
            </a:lnSpc>
            <a:spcBef>
              <a:spcPct val="0"/>
            </a:spcBef>
            <a:spcAft>
              <a:spcPct val="35000"/>
            </a:spcAft>
            <a:buNone/>
          </a:pPr>
          <a:r>
            <a:rPr lang="en-US" sz="1200" kern="1200" dirty="0"/>
            <a:t>Right of way</a:t>
          </a:r>
        </a:p>
      </dsp:txBody>
      <dsp:txXfrm>
        <a:off x="3520625" y="1379995"/>
        <a:ext cx="1041564" cy="1515748"/>
      </dsp:txXfrm>
    </dsp:sp>
    <dsp:sp modelId="{5E7B60A1-03D3-4645-B6E7-F1A20BD87D30}">
      <dsp:nvSpPr>
        <dsp:cNvPr id="0" name=""/>
        <dsp:cNvSpPr/>
      </dsp:nvSpPr>
      <dsp:spPr>
        <a:xfrm>
          <a:off x="1331405" y="422688"/>
          <a:ext cx="271525" cy="2715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141BB7-7B50-45BD-99CA-261E126CADB1}">
      <dsp:nvSpPr>
        <dsp:cNvPr id="0" name=""/>
        <dsp:cNvSpPr/>
      </dsp:nvSpPr>
      <dsp:spPr>
        <a:xfrm>
          <a:off x="4697952" y="801212"/>
          <a:ext cx="775787" cy="529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b="1"/>
          </a:pPr>
          <a:r>
            <a:rPr lang="en-US" sz="1200" kern="1200" dirty="0"/>
            <a:t>Final Design</a:t>
          </a:r>
        </a:p>
      </dsp:txBody>
      <dsp:txXfrm>
        <a:off x="4697952" y="801212"/>
        <a:ext cx="775787" cy="529334"/>
      </dsp:txXfrm>
    </dsp:sp>
    <dsp:sp modelId="{5B5B8B86-5B60-4E19-9B21-DE649F8B86B6}">
      <dsp:nvSpPr>
        <dsp:cNvPr id="0" name=""/>
        <dsp:cNvSpPr/>
      </dsp:nvSpPr>
      <dsp:spPr>
        <a:xfrm>
          <a:off x="4697952" y="1379995"/>
          <a:ext cx="775787" cy="1515748"/>
        </a:xfrm>
        <a:prstGeom prst="rect">
          <a:avLst/>
        </a:prstGeom>
        <a:noFill/>
        <a:ln>
          <a:noFill/>
        </a:ln>
        <a:effectLst/>
      </dsp:spPr>
      <dsp:style>
        <a:lnRef idx="0">
          <a:scrgbClr r="0" g="0" b="0"/>
        </a:lnRef>
        <a:fillRef idx="0">
          <a:scrgbClr r="0" g="0" b="0"/>
        </a:fillRef>
        <a:effectRef idx="0">
          <a:scrgbClr r="0" g="0" b="0"/>
        </a:effectRef>
        <a:fontRef idx="minor"/>
      </dsp:style>
    </dsp:sp>
    <dsp:sp modelId="{443E9253-D82C-4FC2-9025-4C9B1083D7CD}">
      <dsp:nvSpPr>
        <dsp:cNvPr id="0" name=""/>
        <dsp:cNvSpPr/>
      </dsp:nvSpPr>
      <dsp:spPr>
        <a:xfrm>
          <a:off x="5861633" y="423375"/>
          <a:ext cx="271525" cy="2715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24A0F8-E266-46F8-B87C-BC1477C12036}">
      <dsp:nvSpPr>
        <dsp:cNvPr id="0" name=""/>
        <dsp:cNvSpPr/>
      </dsp:nvSpPr>
      <dsp:spPr>
        <a:xfrm>
          <a:off x="5609502" y="801212"/>
          <a:ext cx="775787" cy="529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b="1"/>
          </a:pPr>
          <a:r>
            <a:rPr lang="en-US" sz="1200" kern="1200" dirty="0"/>
            <a:t>Bidding &amp; Contract Award</a:t>
          </a:r>
        </a:p>
      </dsp:txBody>
      <dsp:txXfrm>
        <a:off x="5609502" y="801212"/>
        <a:ext cx="775787" cy="529334"/>
      </dsp:txXfrm>
    </dsp:sp>
    <dsp:sp modelId="{5F93B873-CE04-4607-9833-4391E27355F0}">
      <dsp:nvSpPr>
        <dsp:cNvPr id="0" name=""/>
        <dsp:cNvSpPr/>
      </dsp:nvSpPr>
      <dsp:spPr>
        <a:xfrm>
          <a:off x="5609502" y="1379995"/>
          <a:ext cx="775787" cy="1515748"/>
        </a:xfrm>
        <a:prstGeom prst="rect">
          <a:avLst/>
        </a:prstGeom>
        <a:noFill/>
        <a:ln>
          <a:noFill/>
        </a:ln>
        <a:effectLst/>
      </dsp:spPr>
      <dsp:style>
        <a:lnRef idx="0">
          <a:scrgbClr r="0" g="0" b="0"/>
        </a:lnRef>
        <a:fillRef idx="0">
          <a:scrgbClr r="0" g="0" b="0"/>
        </a:fillRef>
        <a:effectRef idx="0">
          <a:scrgbClr r="0" g="0" b="0"/>
        </a:effectRef>
        <a:fontRef idx="minor"/>
      </dsp:style>
    </dsp:sp>
    <dsp:sp modelId="{B81187A1-907D-4C7B-9144-F27887979E09}">
      <dsp:nvSpPr>
        <dsp:cNvPr id="0" name=""/>
        <dsp:cNvSpPr/>
      </dsp:nvSpPr>
      <dsp:spPr>
        <a:xfrm>
          <a:off x="8205824" y="3047593"/>
          <a:ext cx="271525" cy="271525"/>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C10FA4-9DE9-4AB0-86F8-0D92EDF6EFF2}">
      <dsp:nvSpPr>
        <dsp:cNvPr id="0" name=""/>
        <dsp:cNvSpPr/>
      </dsp:nvSpPr>
      <dsp:spPr>
        <a:xfrm>
          <a:off x="6521052" y="801212"/>
          <a:ext cx="1033255" cy="529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b="1"/>
          </a:pPr>
          <a:r>
            <a:rPr lang="en-US" sz="1200" kern="1200" dirty="0"/>
            <a:t>Construction</a:t>
          </a:r>
        </a:p>
      </dsp:txBody>
      <dsp:txXfrm>
        <a:off x="6521052" y="801212"/>
        <a:ext cx="1033255" cy="529334"/>
      </dsp:txXfrm>
    </dsp:sp>
    <dsp:sp modelId="{4F0084E8-000A-48B4-AA98-95E2AF6F958A}">
      <dsp:nvSpPr>
        <dsp:cNvPr id="0" name=""/>
        <dsp:cNvSpPr/>
      </dsp:nvSpPr>
      <dsp:spPr>
        <a:xfrm>
          <a:off x="6649786" y="1379995"/>
          <a:ext cx="775787" cy="1515748"/>
        </a:xfrm>
        <a:prstGeom prst="rect">
          <a:avLst/>
        </a:prstGeom>
        <a:noFill/>
        <a:ln>
          <a:noFill/>
        </a:ln>
        <a:effectLst/>
      </dsp:spPr>
      <dsp:style>
        <a:lnRef idx="0">
          <a:scrgbClr r="0" g="0" b="0"/>
        </a:lnRef>
        <a:fillRef idx="0">
          <a:scrgbClr r="0" g="0" b="0"/>
        </a:fillRef>
        <a:effectRef idx="0">
          <a:scrgbClr r="0" g="0" b="0"/>
        </a:effectRef>
        <a:fontRef idx="minor"/>
      </dsp:style>
    </dsp:sp>
    <dsp:sp modelId="{DC846E0A-1374-47F0-A37B-E6BB82C2BB2B}">
      <dsp:nvSpPr>
        <dsp:cNvPr id="0" name=""/>
        <dsp:cNvSpPr/>
      </dsp:nvSpPr>
      <dsp:spPr>
        <a:xfrm>
          <a:off x="7942201" y="423375"/>
          <a:ext cx="271525" cy="27152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1CE9B1-4448-49D6-8DCE-D512E543528A}">
      <dsp:nvSpPr>
        <dsp:cNvPr id="0" name=""/>
        <dsp:cNvSpPr/>
      </dsp:nvSpPr>
      <dsp:spPr>
        <a:xfrm>
          <a:off x="7690071" y="801212"/>
          <a:ext cx="775787" cy="529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b="1"/>
          </a:pPr>
          <a:r>
            <a:rPr lang="en-US" sz="1200" kern="1200" dirty="0"/>
            <a:t>Operation</a:t>
          </a:r>
        </a:p>
      </dsp:txBody>
      <dsp:txXfrm>
        <a:off x="7690071" y="801212"/>
        <a:ext cx="775787" cy="529334"/>
      </dsp:txXfrm>
    </dsp:sp>
    <dsp:sp modelId="{06CA0CB0-C10A-4C5B-8D57-2C35CD73A55C}">
      <dsp:nvSpPr>
        <dsp:cNvPr id="0" name=""/>
        <dsp:cNvSpPr/>
      </dsp:nvSpPr>
      <dsp:spPr>
        <a:xfrm>
          <a:off x="7690071" y="1379995"/>
          <a:ext cx="775787" cy="15157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CDD3F-86C7-4DAB-833A-78D1ADD1F6F8}">
      <dsp:nvSpPr>
        <dsp:cNvPr id="0" name=""/>
        <dsp:cNvSpPr/>
      </dsp:nvSpPr>
      <dsp:spPr>
        <a:xfrm>
          <a:off x="0" y="230244"/>
          <a:ext cx="8704280" cy="680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549" tIns="249936" rIns="67554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Multiple options and routes were studied</a:t>
          </a:r>
        </a:p>
        <a:p>
          <a:pPr marL="114300" lvl="1" indent="-114300" algn="l" defTabSz="533400">
            <a:lnSpc>
              <a:spcPct val="90000"/>
            </a:lnSpc>
            <a:spcBef>
              <a:spcPct val="0"/>
            </a:spcBef>
            <a:spcAft>
              <a:spcPct val="15000"/>
            </a:spcAft>
            <a:buChar char="•"/>
          </a:pPr>
          <a:r>
            <a:rPr lang="en-US" sz="1200" kern="1200" dirty="0"/>
            <a:t>Outlet to TCD 41 is the most feasible</a:t>
          </a:r>
        </a:p>
      </dsp:txBody>
      <dsp:txXfrm>
        <a:off x="0" y="230244"/>
        <a:ext cx="8704280" cy="680400"/>
      </dsp:txXfrm>
    </dsp:sp>
    <dsp:sp modelId="{2A31487A-8685-40D2-BB61-9DDF2622E0E4}">
      <dsp:nvSpPr>
        <dsp:cNvPr id="0" name=""/>
        <dsp:cNvSpPr/>
      </dsp:nvSpPr>
      <dsp:spPr>
        <a:xfrm>
          <a:off x="435214" y="60666"/>
          <a:ext cx="6092996"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301" tIns="0" rIns="230301" bIns="0" numCol="1" spcCol="1270" anchor="ctr" anchorCtr="0">
          <a:noAutofit/>
        </a:bodyPr>
        <a:lstStyle/>
        <a:p>
          <a:pPr marL="0" lvl="0" indent="0" algn="l" defTabSz="889000">
            <a:lnSpc>
              <a:spcPct val="90000"/>
            </a:lnSpc>
            <a:spcBef>
              <a:spcPct val="0"/>
            </a:spcBef>
            <a:spcAft>
              <a:spcPct val="35000"/>
            </a:spcAft>
            <a:buNone/>
          </a:pPr>
          <a:r>
            <a:rPr lang="en-US" sz="2000" kern="1200" dirty="0"/>
            <a:t>Feasibility Studies</a:t>
          </a:r>
        </a:p>
      </dsp:txBody>
      <dsp:txXfrm>
        <a:off x="452507" y="77959"/>
        <a:ext cx="6058410" cy="319654"/>
      </dsp:txXfrm>
    </dsp:sp>
    <dsp:sp modelId="{1A111645-493B-41E7-9B19-B879EB6729F9}">
      <dsp:nvSpPr>
        <dsp:cNvPr id="0" name=""/>
        <dsp:cNvSpPr/>
      </dsp:nvSpPr>
      <dsp:spPr>
        <a:xfrm>
          <a:off x="0" y="1145022"/>
          <a:ext cx="8704280" cy="302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549" tIns="249936" rIns="675549"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MnDOT</a:t>
          </a:r>
          <a:r>
            <a:rPr lang="en-US" sz="1200" kern="1200" dirty="0"/>
            <a:t>: Project is permittable &amp; LSLID can hold the permit; permit application following advanced design after petition approval</a:t>
          </a:r>
        </a:p>
        <a:p>
          <a:pPr marL="114300" lvl="1" indent="-114300" algn="l" defTabSz="533400">
            <a:lnSpc>
              <a:spcPct val="90000"/>
            </a:lnSpc>
            <a:spcBef>
              <a:spcPct val="0"/>
            </a:spcBef>
            <a:spcAft>
              <a:spcPct val="15000"/>
            </a:spcAft>
            <a:buChar char="•"/>
          </a:pPr>
          <a:r>
            <a:rPr lang="en-US" sz="1200" b="1" kern="1200" dirty="0"/>
            <a:t>DNR</a:t>
          </a:r>
          <a:r>
            <a:rPr lang="en-US" sz="1200" kern="1200" dirty="0"/>
            <a:t>: Reviewed preliminary plans</a:t>
          </a:r>
          <a:r>
            <a:rPr lang="en-US" sz="1200" kern="1200" dirty="0">
              <a:sym typeface="Wingdings" panose="05000000000000000000" pitchFamily="2" charset="2"/>
            </a:rPr>
            <a:t></a:t>
          </a:r>
          <a:r>
            <a:rPr lang="en-US" sz="1200" kern="1200" dirty="0"/>
            <a:t> no issues; permit application following advanced design after petition approval</a:t>
          </a:r>
        </a:p>
        <a:p>
          <a:pPr marL="114300" lvl="1" indent="-114300" algn="l" defTabSz="533400">
            <a:lnSpc>
              <a:spcPct val="90000"/>
            </a:lnSpc>
            <a:spcBef>
              <a:spcPct val="0"/>
            </a:spcBef>
            <a:spcAft>
              <a:spcPct val="15000"/>
            </a:spcAft>
            <a:buChar char="•"/>
          </a:pPr>
          <a:r>
            <a:rPr lang="en-US" sz="1200" b="1" kern="1200" dirty="0"/>
            <a:t>Morrison County:</a:t>
          </a:r>
        </a:p>
        <a:p>
          <a:pPr marL="228600" lvl="2" indent="-114300" algn="l" defTabSz="533400">
            <a:lnSpc>
              <a:spcPct val="90000"/>
            </a:lnSpc>
            <a:spcBef>
              <a:spcPct val="0"/>
            </a:spcBef>
            <a:spcAft>
              <a:spcPct val="15000"/>
            </a:spcAft>
            <a:buChar char="•"/>
          </a:pPr>
          <a:r>
            <a:rPr lang="en-US" sz="1200" kern="1200" dirty="0"/>
            <a:t>Zoning- </a:t>
          </a:r>
        </a:p>
        <a:p>
          <a:pPr marL="342900" lvl="3" indent="-114300" algn="l" defTabSz="533400">
            <a:lnSpc>
              <a:spcPct val="90000"/>
            </a:lnSpc>
            <a:spcBef>
              <a:spcPct val="0"/>
            </a:spcBef>
            <a:spcAft>
              <a:spcPct val="15000"/>
            </a:spcAft>
            <a:buChar char="•"/>
          </a:pPr>
          <a:r>
            <a:rPr lang="en-US" sz="1200" kern="1200" dirty="0"/>
            <a:t>Pump station design conforms with zoning requirements</a:t>
          </a:r>
        </a:p>
        <a:p>
          <a:pPr marL="342900" lvl="3" indent="-114300" algn="l" defTabSz="533400">
            <a:lnSpc>
              <a:spcPct val="90000"/>
            </a:lnSpc>
            <a:spcBef>
              <a:spcPct val="0"/>
            </a:spcBef>
            <a:spcAft>
              <a:spcPct val="15000"/>
            </a:spcAft>
            <a:buChar char="•"/>
          </a:pPr>
          <a:r>
            <a:rPr lang="en-US" sz="1200" kern="1200" dirty="0"/>
            <a:t>Requested formal permit application after ditch outlet petition approval</a:t>
          </a:r>
        </a:p>
        <a:p>
          <a:pPr marL="228600" lvl="2" indent="-114300" algn="l" defTabSz="533400">
            <a:lnSpc>
              <a:spcPct val="90000"/>
            </a:lnSpc>
            <a:spcBef>
              <a:spcPct val="0"/>
            </a:spcBef>
            <a:spcAft>
              <a:spcPct val="15000"/>
            </a:spcAft>
            <a:buChar char="•"/>
          </a:pPr>
          <a:r>
            <a:rPr lang="en-US" sz="1200" kern="1200" dirty="0"/>
            <a:t>Highway Department-</a:t>
          </a:r>
        </a:p>
        <a:p>
          <a:pPr marL="342900" lvl="3" indent="-114300" algn="l" defTabSz="533400">
            <a:lnSpc>
              <a:spcPct val="90000"/>
            </a:lnSpc>
            <a:spcBef>
              <a:spcPct val="0"/>
            </a:spcBef>
            <a:spcAft>
              <a:spcPct val="15000"/>
            </a:spcAft>
            <a:buChar char="•"/>
          </a:pPr>
          <a:r>
            <a:rPr lang="en-US" sz="1200" kern="1200" dirty="0"/>
            <a:t>Will allow use of road of way, including road crossings</a:t>
          </a:r>
        </a:p>
        <a:p>
          <a:pPr marL="114300" lvl="1" indent="-114300" algn="l" defTabSz="533400">
            <a:lnSpc>
              <a:spcPct val="90000"/>
            </a:lnSpc>
            <a:spcBef>
              <a:spcPct val="0"/>
            </a:spcBef>
            <a:spcAft>
              <a:spcPct val="15000"/>
            </a:spcAft>
            <a:buChar char="•"/>
          </a:pPr>
          <a:r>
            <a:rPr lang="en-US" sz="1200" b="1" kern="1200" dirty="0"/>
            <a:t>Wetlands:</a:t>
          </a:r>
        </a:p>
        <a:p>
          <a:pPr marL="228600" lvl="2" indent="-114300" algn="l" defTabSz="533400">
            <a:lnSpc>
              <a:spcPct val="90000"/>
            </a:lnSpc>
            <a:spcBef>
              <a:spcPct val="0"/>
            </a:spcBef>
            <a:spcAft>
              <a:spcPct val="15000"/>
            </a:spcAft>
            <a:buChar char="•"/>
          </a:pPr>
          <a:r>
            <a:rPr lang="en-US" sz="1200" kern="1200" dirty="0"/>
            <a:t>Wetlands have been delineated and approved by Technical Evaluation Panel (TEP)</a:t>
          </a:r>
        </a:p>
        <a:p>
          <a:pPr marL="342900" lvl="3" indent="-114300" algn="l" defTabSz="533400">
            <a:lnSpc>
              <a:spcPct val="90000"/>
            </a:lnSpc>
            <a:spcBef>
              <a:spcPct val="0"/>
            </a:spcBef>
            <a:spcAft>
              <a:spcPct val="15000"/>
            </a:spcAft>
            <a:buChar char="•"/>
          </a:pPr>
          <a:r>
            <a:rPr lang="en-US" sz="1200" kern="1200" dirty="0"/>
            <a:t>SWCDs, BWSR, DNR</a:t>
          </a:r>
        </a:p>
        <a:p>
          <a:pPr marL="342900" lvl="3" indent="-114300" algn="l" defTabSz="533400">
            <a:lnSpc>
              <a:spcPct val="90000"/>
            </a:lnSpc>
            <a:spcBef>
              <a:spcPct val="0"/>
            </a:spcBef>
            <a:spcAft>
              <a:spcPct val="15000"/>
            </a:spcAft>
            <a:buChar char="•"/>
          </a:pPr>
          <a:r>
            <a:rPr lang="en-US" sz="1200" kern="1200" dirty="0"/>
            <a:t>US Army Corps of Engineers</a:t>
          </a:r>
        </a:p>
        <a:p>
          <a:pPr marL="228600" lvl="2" indent="-114300" algn="l" defTabSz="533400">
            <a:lnSpc>
              <a:spcPct val="90000"/>
            </a:lnSpc>
            <a:spcBef>
              <a:spcPct val="0"/>
            </a:spcBef>
            <a:spcAft>
              <a:spcPct val="15000"/>
            </a:spcAft>
            <a:buChar char="•"/>
          </a:pPr>
          <a:r>
            <a:rPr lang="en-US" sz="1200" kern="1200" dirty="0"/>
            <a:t>Design will address wetland impacts; to be completed following ditch petition approval</a:t>
          </a:r>
        </a:p>
      </dsp:txBody>
      <dsp:txXfrm>
        <a:off x="0" y="1145022"/>
        <a:ext cx="8704280" cy="3024000"/>
      </dsp:txXfrm>
    </dsp:sp>
    <dsp:sp modelId="{3E0B1891-B1C7-4A5A-BB3E-C1ADA0A241CE}">
      <dsp:nvSpPr>
        <dsp:cNvPr id="0" name=""/>
        <dsp:cNvSpPr/>
      </dsp:nvSpPr>
      <dsp:spPr>
        <a:xfrm>
          <a:off x="435214" y="975444"/>
          <a:ext cx="6092996"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301" tIns="0" rIns="230301" bIns="0" numCol="1" spcCol="1270" anchor="ctr" anchorCtr="0">
          <a:noAutofit/>
        </a:bodyPr>
        <a:lstStyle/>
        <a:p>
          <a:pPr marL="0" lvl="0" indent="0" algn="l" defTabSz="889000">
            <a:lnSpc>
              <a:spcPct val="90000"/>
            </a:lnSpc>
            <a:spcBef>
              <a:spcPct val="0"/>
            </a:spcBef>
            <a:spcAft>
              <a:spcPct val="35000"/>
            </a:spcAft>
            <a:buNone/>
          </a:pPr>
          <a:r>
            <a:rPr lang="en-US" sz="2000" kern="1200" dirty="0"/>
            <a:t>Preliminary Permit Coordination</a:t>
          </a:r>
        </a:p>
      </dsp:txBody>
      <dsp:txXfrm>
        <a:off x="452507" y="992737"/>
        <a:ext cx="6058410"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F52DA746-C4BB-4CEF-AF60-B79F8EDFEB22}" type="datetime1">
              <a:rPr lang="en-US" smtClean="0"/>
              <a:t>8/8/2021</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22B60983-4B3E-47DC-B632-CBD4F3CEEA9B}" type="slidenum">
              <a:rPr lang="en-US" smtClean="0"/>
              <a:t>‹#›</a:t>
            </a:fld>
            <a:endParaRPr lang="en-US"/>
          </a:p>
        </p:txBody>
      </p:sp>
    </p:spTree>
    <p:extLst>
      <p:ext uri="{BB962C8B-B14F-4D97-AF65-F5344CB8AC3E}">
        <p14:creationId xmlns:p14="http://schemas.microsoft.com/office/powerpoint/2010/main" val="208535140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1"/>
          </a:xfrm>
          <a:prstGeom prst="rect">
            <a:avLst/>
          </a:prstGeom>
        </p:spPr>
        <p:txBody>
          <a:bodyPr vert="horz" lIns="96645" tIns="48323" rIns="96645" bIns="48323" rtlCol="0"/>
          <a:lstStyle>
            <a:lvl1pPr algn="l">
              <a:defRPr sz="1200"/>
            </a:lvl1pPr>
          </a:lstStyle>
          <a:p>
            <a:endParaRPr lang="en-US"/>
          </a:p>
        </p:txBody>
      </p:sp>
      <p:sp>
        <p:nvSpPr>
          <p:cNvPr id="3" name="Date Placeholder 2"/>
          <p:cNvSpPr>
            <a:spLocks noGrp="1"/>
          </p:cNvSpPr>
          <p:nvPr>
            <p:ph type="dt" idx="1"/>
          </p:nvPr>
        </p:nvSpPr>
        <p:spPr>
          <a:xfrm>
            <a:off x="5438462" y="1"/>
            <a:ext cx="4160520" cy="367031"/>
          </a:xfrm>
          <a:prstGeom prst="rect">
            <a:avLst/>
          </a:prstGeom>
        </p:spPr>
        <p:txBody>
          <a:bodyPr vert="horz" lIns="96645" tIns="48323" rIns="96645" bIns="48323" rtlCol="0"/>
          <a:lstStyle>
            <a:lvl1pPr algn="r">
              <a:defRPr sz="1200"/>
            </a:lvl1pPr>
          </a:lstStyle>
          <a:p>
            <a:fld id="{A6040B3E-8886-4647-840A-FDAA68633098}" type="datetime1">
              <a:rPr lang="en-US" smtClean="0"/>
              <a:t>8/8/2021</a:t>
            </a:fld>
            <a:endParaRPr lang="en-US"/>
          </a:p>
        </p:txBody>
      </p:sp>
      <p:sp>
        <p:nvSpPr>
          <p:cNvPr id="4" name="Slide Image Placeholder 3"/>
          <p:cNvSpPr>
            <a:spLocks noGrp="1" noRot="1" noChangeAspect="1"/>
          </p:cNvSpPr>
          <p:nvPr>
            <p:ph type="sldImg" idx="2"/>
          </p:nvPr>
        </p:nvSpPr>
        <p:spPr>
          <a:xfrm>
            <a:off x="3154363" y="914400"/>
            <a:ext cx="3292475" cy="2470150"/>
          </a:xfrm>
          <a:prstGeom prst="rect">
            <a:avLst/>
          </a:prstGeom>
          <a:noFill/>
          <a:ln w="12700">
            <a:solidFill>
              <a:prstClr val="black"/>
            </a:solidFill>
          </a:ln>
        </p:spPr>
        <p:txBody>
          <a:bodyPr vert="horz" lIns="96645" tIns="48323" rIns="96645" bIns="48323" rtlCol="0" anchor="ctr"/>
          <a:lstStyle/>
          <a:p>
            <a:endParaRPr lang="en-US"/>
          </a:p>
        </p:txBody>
      </p:sp>
      <p:sp>
        <p:nvSpPr>
          <p:cNvPr id="5" name="Notes Placeholder 4"/>
          <p:cNvSpPr>
            <a:spLocks noGrp="1"/>
          </p:cNvSpPr>
          <p:nvPr>
            <p:ph type="body" sz="quarter" idx="3"/>
          </p:nvPr>
        </p:nvSpPr>
        <p:spPr>
          <a:xfrm>
            <a:off x="960121" y="3520442"/>
            <a:ext cx="7680960" cy="2880360"/>
          </a:xfrm>
          <a:prstGeom prst="rect">
            <a:avLst/>
          </a:prstGeom>
        </p:spPr>
        <p:txBody>
          <a:bodyPr vert="horz" lIns="96645" tIns="48323" rIns="96645" bIns="483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3"/>
            <a:ext cx="4160520" cy="367030"/>
          </a:xfrm>
          <a:prstGeom prst="rect">
            <a:avLst/>
          </a:prstGeom>
        </p:spPr>
        <p:txBody>
          <a:bodyPr vert="horz" lIns="96645" tIns="48323" rIns="96645" bIns="48323" rtlCol="0" anchor="b"/>
          <a:lstStyle>
            <a:lvl1pPr algn="l">
              <a:defRPr sz="1200"/>
            </a:lvl1pPr>
          </a:lstStyle>
          <a:p>
            <a:endParaRPr lang="en-US"/>
          </a:p>
        </p:txBody>
      </p:sp>
      <p:sp>
        <p:nvSpPr>
          <p:cNvPr id="7" name="Slide Number Placeholder 6"/>
          <p:cNvSpPr>
            <a:spLocks noGrp="1"/>
          </p:cNvSpPr>
          <p:nvPr>
            <p:ph type="sldNum" sz="quarter" idx="5"/>
          </p:nvPr>
        </p:nvSpPr>
        <p:spPr>
          <a:xfrm>
            <a:off x="5438462" y="6948173"/>
            <a:ext cx="4160520" cy="367030"/>
          </a:xfrm>
          <a:prstGeom prst="rect">
            <a:avLst/>
          </a:prstGeom>
        </p:spPr>
        <p:txBody>
          <a:bodyPr vert="horz" lIns="96645" tIns="48323" rIns="96645" bIns="48323" rtlCol="0" anchor="b"/>
          <a:lstStyle>
            <a:lvl1pPr algn="r">
              <a:defRPr sz="1200"/>
            </a:lvl1pPr>
          </a:lstStyle>
          <a:p>
            <a:fld id="{2D6CD5FC-B534-4B61-BEF9-CCF7DBC30C40}" type="slidenum">
              <a:rPr lang="en-US" smtClean="0"/>
              <a:t>‹#›</a:t>
            </a:fld>
            <a:endParaRPr lang="en-US"/>
          </a:p>
        </p:txBody>
      </p:sp>
    </p:spTree>
    <p:extLst>
      <p:ext uri="{BB962C8B-B14F-4D97-AF65-F5344CB8AC3E}">
        <p14:creationId xmlns:p14="http://schemas.microsoft.com/office/powerpoint/2010/main" val="135735602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003D9C2-1F3A-4C64-96DD-9541BF1E231F}" type="datetime1">
              <a:rPr lang="en-US" smtClean="0"/>
              <a:t>8/8/2021</a:t>
            </a:fld>
            <a:endParaRPr lang="en-US" dirty="0"/>
          </a:p>
        </p:txBody>
      </p:sp>
      <p:sp>
        <p:nvSpPr>
          <p:cNvPr id="5" name="Slide Number Placeholder 4"/>
          <p:cNvSpPr>
            <a:spLocks noGrp="1"/>
          </p:cNvSpPr>
          <p:nvPr>
            <p:ph type="sldNum" sz="quarter" idx="11"/>
          </p:nvPr>
        </p:nvSpPr>
        <p:spPr/>
        <p:txBody>
          <a:bodyPr/>
          <a:lstStyle/>
          <a:p>
            <a:fld id="{2D6CD5FC-B534-4B61-BEF9-CCF7DBC30C40}" type="slidenum">
              <a:rPr lang="en-US" smtClean="0"/>
              <a:t>1</a:t>
            </a:fld>
            <a:endParaRPr lang="en-US" dirty="0"/>
          </a:p>
        </p:txBody>
      </p:sp>
    </p:spTree>
    <p:extLst>
      <p:ext uri="{BB962C8B-B14F-4D97-AF65-F5344CB8AC3E}">
        <p14:creationId xmlns:p14="http://schemas.microsoft.com/office/powerpoint/2010/main" val="2782617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Timing caveats</a:t>
            </a:r>
          </a:p>
          <a:p>
            <a:r>
              <a:rPr lang="en-US" sz="2400" dirty="0"/>
              <a:t>DNR grants</a:t>
            </a:r>
          </a:p>
          <a:p>
            <a:endParaRPr lang="en-US" dirty="0"/>
          </a:p>
        </p:txBody>
      </p:sp>
      <p:sp>
        <p:nvSpPr>
          <p:cNvPr id="4" name="Date Placeholder 3"/>
          <p:cNvSpPr>
            <a:spLocks noGrp="1"/>
          </p:cNvSpPr>
          <p:nvPr>
            <p:ph type="dt" idx="10"/>
          </p:nvPr>
        </p:nvSpPr>
        <p:spPr/>
        <p:txBody>
          <a:bodyPr/>
          <a:lstStyle/>
          <a:p>
            <a:fld id="{2B7A6D0D-FE8C-4FFC-BBE2-05F629BD3D5B}" type="datetime1">
              <a:rPr lang="en-US" smtClean="0"/>
              <a:t>8/8/2021</a:t>
            </a:fld>
            <a:endParaRPr lang="en-US" dirty="0"/>
          </a:p>
        </p:txBody>
      </p:sp>
      <p:sp>
        <p:nvSpPr>
          <p:cNvPr id="5" name="Slide Number Placeholder 4"/>
          <p:cNvSpPr>
            <a:spLocks noGrp="1"/>
          </p:cNvSpPr>
          <p:nvPr>
            <p:ph type="sldNum" sz="quarter" idx="11"/>
          </p:nvPr>
        </p:nvSpPr>
        <p:spPr/>
        <p:txBody>
          <a:bodyPr/>
          <a:lstStyle/>
          <a:p>
            <a:fld id="{2D6CD5FC-B534-4B61-BEF9-CCF7DBC30C40}" type="slidenum">
              <a:rPr lang="en-US" smtClean="0"/>
              <a:t>30</a:t>
            </a:fld>
            <a:endParaRPr lang="en-US" dirty="0"/>
          </a:p>
        </p:txBody>
      </p:sp>
    </p:spTree>
    <p:extLst>
      <p:ext uri="{BB962C8B-B14F-4D97-AF65-F5344CB8AC3E}">
        <p14:creationId xmlns:p14="http://schemas.microsoft.com/office/powerpoint/2010/main" val="266461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
        <p:nvSpPr>
          <p:cNvPr id="4" name="Date Placeholder 3"/>
          <p:cNvSpPr>
            <a:spLocks noGrp="1"/>
          </p:cNvSpPr>
          <p:nvPr>
            <p:ph type="dt" idx="10"/>
          </p:nvPr>
        </p:nvSpPr>
        <p:spPr/>
        <p:txBody>
          <a:bodyPr/>
          <a:lstStyle/>
          <a:p>
            <a:fld id="{7785E244-EFEC-4474-9BD1-0DB5B2FCAD64}" type="datetime1">
              <a:rPr lang="en-US" smtClean="0"/>
              <a:t>8/8/2021</a:t>
            </a:fld>
            <a:endParaRPr lang="en-US"/>
          </a:p>
        </p:txBody>
      </p:sp>
      <p:sp>
        <p:nvSpPr>
          <p:cNvPr id="5" name="Slide Number Placeholder 4"/>
          <p:cNvSpPr>
            <a:spLocks noGrp="1"/>
          </p:cNvSpPr>
          <p:nvPr>
            <p:ph type="sldNum" sz="quarter" idx="11"/>
          </p:nvPr>
        </p:nvSpPr>
        <p:spPr/>
        <p:txBody>
          <a:bodyPr/>
          <a:lstStyle/>
          <a:p>
            <a:fld id="{2D6CD5FC-B534-4B61-BEF9-CCF7DBC30C40}" type="slidenum">
              <a:rPr lang="en-US" smtClean="0"/>
              <a:t>36</a:t>
            </a:fld>
            <a:endParaRPr lang="en-US"/>
          </a:p>
        </p:txBody>
      </p:sp>
    </p:spTree>
    <p:extLst>
      <p:ext uri="{BB962C8B-B14F-4D97-AF65-F5344CB8AC3E}">
        <p14:creationId xmlns:p14="http://schemas.microsoft.com/office/powerpoint/2010/main" val="4136654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
        <p:nvSpPr>
          <p:cNvPr id="4" name="Date Placeholder 3"/>
          <p:cNvSpPr>
            <a:spLocks noGrp="1"/>
          </p:cNvSpPr>
          <p:nvPr>
            <p:ph type="dt" idx="10"/>
          </p:nvPr>
        </p:nvSpPr>
        <p:spPr/>
        <p:txBody>
          <a:bodyPr/>
          <a:lstStyle/>
          <a:p>
            <a:fld id="{BC2AC66F-8D93-457C-BF41-B01426A9A494}" type="datetime1">
              <a:rPr lang="en-US" smtClean="0"/>
              <a:t>8/8/2021</a:t>
            </a:fld>
            <a:endParaRPr lang="en-US"/>
          </a:p>
        </p:txBody>
      </p:sp>
      <p:sp>
        <p:nvSpPr>
          <p:cNvPr id="5" name="Slide Number Placeholder 4"/>
          <p:cNvSpPr>
            <a:spLocks noGrp="1"/>
          </p:cNvSpPr>
          <p:nvPr>
            <p:ph type="sldNum" sz="quarter" idx="11"/>
          </p:nvPr>
        </p:nvSpPr>
        <p:spPr/>
        <p:txBody>
          <a:bodyPr/>
          <a:lstStyle/>
          <a:p>
            <a:fld id="{2D6CD5FC-B534-4B61-BEF9-CCF7DBC30C40}" type="slidenum">
              <a:rPr lang="en-US" smtClean="0"/>
              <a:t>38</a:t>
            </a:fld>
            <a:endParaRPr lang="en-US"/>
          </a:p>
        </p:txBody>
      </p:sp>
    </p:spTree>
    <p:extLst>
      <p:ext uri="{BB962C8B-B14F-4D97-AF65-F5344CB8AC3E}">
        <p14:creationId xmlns:p14="http://schemas.microsoft.com/office/powerpoint/2010/main" val="171282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121" y="3520442"/>
            <a:ext cx="7680960" cy="3139665"/>
          </a:xfrm>
        </p:spPr>
        <p:txBody>
          <a:bodyPr/>
          <a:lstStyle/>
          <a:p>
            <a:r>
              <a:rPr lang="en-US" sz="1600" dirty="0"/>
              <a:t>Note – </a:t>
            </a:r>
            <a:r>
              <a:rPr lang="en-US" sz="1600" b="1" dirty="0"/>
              <a:t>You must check-in and register prior to voting</a:t>
            </a:r>
            <a:r>
              <a:rPr lang="en-US" sz="1600" dirty="0"/>
              <a:t>. If you have not checked in see DON at the back of the room.  Use your secrecy envelope for your Voting cards.  All secrecy envelopes should be stamped prior to putting it in the ballot box located in the back of the room.  You may put your secrecy envelope in the ballot box up to agenda item number 10  when we will call for the vote.  Out of a total of 314 possible votes,  we have received ________ mail in voting cards.</a:t>
            </a:r>
          </a:p>
          <a:p>
            <a:endParaRPr lang="en-US" sz="800" dirty="0"/>
          </a:p>
          <a:p>
            <a:r>
              <a:rPr lang="en-US" sz="1600" dirty="0"/>
              <a:t>Each property was handed a pink index card which we will use for voting on the minutes and treasurers report.  You can also use it to jot down a question or comment.  Be sure to give us your name, email or phone number if you want us to respond.</a:t>
            </a:r>
          </a:p>
          <a:p>
            <a:endParaRPr lang="en-US" sz="800" dirty="0"/>
          </a:p>
          <a:p>
            <a:r>
              <a:rPr lang="en-US" sz="1600" dirty="0"/>
              <a:t>One more thing – there is a sign up sheet at the back of the room  for you to subscribe to our newsletter   PLEASE print clearly.  Also note list of those that already have subscribed.</a:t>
            </a:r>
          </a:p>
        </p:txBody>
      </p:sp>
      <p:sp>
        <p:nvSpPr>
          <p:cNvPr id="4" name="Slide Number Placeholder 3"/>
          <p:cNvSpPr>
            <a:spLocks noGrp="1"/>
          </p:cNvSpPr>
          <p:nvPr>
            <p:ph type="sldNum" sz="quarter" idx="10"/>
          </p:nvPr>
        </p:nvSpPr>
        <p:spPr/>
        <p:txBody>
          <a:bodyPr/>
          <a:lstStyle/>
          <a:p>
            <a:fld id="{2D6CD5FC-B534-4B61-BEF9-CCF7DBC30C40}" type="slidenum">
              <a:rPr lang="en-US" smtClean="0"/>
              <a:t>2</a:t>
            </a:fld>
            <a:endParaRPr lang="en-US" dirty="0"/>
          </a:p>
        </p:txBody>
      </p:sp>
      <p:sp>
        <p:nvSpPr>
          <p:cNvPr id="5" name="Date Placeholder 4"/>
          <p:cNvSpPr>
            <a:spLocks noGrp="1"/>
          </p:cNvSpPr>
          <p:nvPr>
            <p:ph type="dt" idx="11"/>
          </p:nvPr>
        </p:nvSpPr>
        <p:spPr/>
        <p:txBody>
          <a:bodyPr/>
          <a:lstStyle/>
          <a:p>
            <a:fld id="{865ED947-872B-4495-AEBD-B3F3DDA0D30D}" type="datetime1">
              <a:rPr lang="en-US" smtClean="0"/>
              <a:t>8/8/2021</a:t>
            </a:fld>
            <a:endParaRPr lang="en-US" dirty="0"/>
          </a:p>
        </p:txBody>
      </p:sp>
    </p:spTree>
    <p:extLst>
      <p:ext uri="{BB962C8B-B14F-4D97-AF65-F5344CB8AC3E}">
        <p14:creationId xmlns:p14="http://schemas.microsoft.com/office/powerpoint/2010/main" val="17421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121" y="3520442"/>
            <a:ext cx="7680960" cy="3385325"/>
          </a:xfrm>
        </p:spPr>
        <p:txBody>
          <a:bodyPr/>
          <a:lstStyle/>
          <a:p>
            <a:r>
              <a:rPr lang="en-US" sz="1400" dirty="0"/>
              <a:t>Bob - Introductions</a:t>
            </a:r>
            <a:br>
              <a:rPr lang="en-US" sz="1400" dirty="0"/>
            </a:br>
            <a:r>
              <a:rPr lang="en-US" sz="1400" dirty="0"/>
              <a:t>LSLID Board Members:  Rick, Fred, Cindy, Don (in rear of room)</a:t>
            </a:r>
          </a:p>
          <a:p>
            <a:endParaRPr lang="en-US" sz="800" dirty="0"/>
          </a:p>
          <a:p>
            <a:r>
              <a:rPr lang="en-US" sz="1400" dirty="0"/>
              <a:t>Morrison County Board Members:</a:t>
            </a:r>
          </a:p>
          <a:p>
            <a:r>
              <a:rPr lang="en-US" sz="1400" dirty="0"/>
              <a:t>Jeffrey </a:t>
            </a:r>
            <a:r>
              <a:rPr lang="en-US" sz="1400" dirty="0" err="1"/>
              <a:t>Jelinski</a:t>
            </a:r>
            <a:endParaRPr lang="en-US" sz="1400" dirty="0"/>
          </a:p>
          <a:p>
            <a:r>
              <a:rPr lang="en-US" sz="1400" dirty="0"/>
              <a:t>Mike LeMieur (Commissioner for our district)</a:t>
            </a:r>
          </a:p>
          <a:p>
            <a:r>
              <a:rPr lang="en-US" sz="1400" dirty="0"/>
              <a:t>Greg Blaine</a:t>
            </a:r>
          </a:p>
          <a:p>
            <a:endParaRPr lang="en-US" sz="800" dirty="0"/>
          </a:p>
          <a:p>
            <a:r>
              <a:rPr lang="en-US" sz="1400" dirty="0"/>
              <a:t>Deb Gruber, County Administrator</a:t>
            </a:r>
          </a:p>
          <a:p>
            <a:r>
              <a:rPr lang="en-US" sz="1400" dirty="0"/>
              <a:t>Shannon Wettstein, Soil and Water???</a:t>
            </a:r>
          </a:p>
          <a:p>
            <a:r>
              <a:rPr lang="en-US" sz="1400" dirty="0"/>
              <a:t>Chelsey Robinson, County Auditor</a:t>
            </a:r>
          </a:p>
          <a:p>
            <a:endParaRPr lang="en-US" sz="1400" dirty="0"/>
          </a:p>
          <a:p>
            <a:r>
              <a:rPr lang="en-US" sz="1400" dirty="0"/>
              <a:t>Brian Ross and Paul Strong, WSN</a:t>
            </a:r>
          </a:p>
          <a:p>
            <a:endParaRPr lang="en-US" sz="800" dirty="0"/>
          </a:p>
          <a:p>
            <a:r>
              <a:rPr lang="en-US" sz="1400" dirty="0"/>
              <a:t>Sheriff Deputy Name??</a:t>
            </a:r>
          </a:p>
          <a:p>
            <a:endParaRPr lang="en-US" sz="800" dirty="0"/>
          </a:p>
          <a:p>
            <a:r>
              <a:rPr lang="en-US" sz="1400" dirty="0"/>
              <a:t>Next – Cindy to review agenda</a:t>
            </a:r>
            <a:endParaRPr lang="en-US" dirty="0"/>
          </a:p>
        </p:txBody>
      </p:sp>
      <p:sp>
        <p:nvSpPr>
          <p:cNvPr id="4" name="Date Placeholder 3"/>
          <p:cNvSpPr>
            <a:spLocks noGrp="1"/>
          </p:cNvSpPr>
          <p:nvPr>
            <p:ph type="dt" idx="10"/>
          </p:nvPr>
        </p:nvSpPr>
        <p:spPr/>
        <p:txBody>
          <a:bodyPr/>
          <a:lstStyle/>
          <a:p>
            <a:fld id="{1475FC21-4DBB-4378-AE0A-793D21CC584E}" type="datetime1">
              <a:rPr lang="en-US" smtClean="0"/>
              <a:t>8/8/2021</a:t>
            </a:fld>
            <a:endParaRPr lang="en-US"/>
          </a:p>
        </p:txBody>
      </p:sp>
      <p:sp>
        <p:nvSpPr>
          <p:cNvPr id="5" name="Slide Number Placeholder 4"/>
          <p:cNvSpPr>
            <a:spLocks noGrp="1"/>
          </p:cNvSpPr>
          <p:nvPr>
            <p:ph type="sldNum" sz="quarter" idx="11"/>
          </p:nvPr>
        </p:nvSpPr>
        <p:spPr/>
        <p:txBody>
          <a:bodyPr/>
          <a:lstStyle/>
          <a:p>
            <a:fld id="{2D6CD5FC-B534-4B61-BEF9-CCF7DBC30C40}" type="slidenum">
              <a:rPr lang="en-US" smtClean="0"/>
              <a:t>3</a:t>
            </a:fld>
            <a:endParaRPr lang="en-US"/>
          </a:p>
        </p:txBody>
      </p:sp>
    </p:spTree>
    <p:extLst>
      <p:ext uri="{BB962C8B-B14F-4D97-AF65-F5344CB8AC3E}">
        <p14:creationId xmlns:p14="http://schemas.microsoft.com/office/powerpoint/2010/main" val="89866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121" y="3520441"/>
            <a:ext cx="7680960" cy="3508155"/>
          </a:xfrm>
        </p:spPr>
        <p:txBody>
          <a:bodyPr/>
          <a:lstStyle/>
          <a:p>
            <a:r>
              <a:rPr lang="en-US" sz="2000" dirty="0"/>
              <a:t>Read through the code of conduct.</a:t>
            </a:r>
          </a:p>
          <a:p>
            <a:endParaRPr lang="en-US" sz="800" dirty="0"/>
          </a:p>
          <a:p>
            <a:r>
              <a:rPr lang="en-US" sz="2000" dirty="0"/>
              <a:t>We will be trying to keep the agenda moving in the interest of time. If you have a question, please raise your hand for acknowledgement.  Please do not shout out questions or comments.  We have time reserved on the agenda for your comments. We handed our FAQ’s which may answer some of your questions</a:t>
            </a:r>
          </a:p>
          <a:p>
            <a:endParaRPr lang="en-US" sz="800" dirty="0"/>
          </a:p>
          <a:p>
            <a:r>
              <a:rPr lang="en-US" sz="2000" b="1" dirty="0"/>
              <a:t>Please note that we will be using the gavel to get attention back to the meeting and reduce noise in the audience.</a:t>
            </a:r>
          </a:p>
          <a:p>
            <a:endParaRPr lang="en-US" sz="800" dirty="0"/>
          </a:p>
          <a:p>
            <a:r>
              <a:rPr lang="en-US" sz="2000" dirty="0"/>
              <a:t>Thanks for your help in keeping the meeting orderly.</a:t>
            </a:r>
          </a:p>
        </p:txBody>
      </p:sp>
      <p:sp>
        <p:nvSpPr>
          <p:cNvPr id="4" name="Date Placeholder 3"/>
          <p:cNvSpPr>
            <a:spLocks noGrp="1"/>
          </p:cNvSpPr>
          <p:nvPr>
            <p:ph type="dt" idx="10"/>
          </p:nvPr>
        </p:nvSpPr>
        <p:spPr/>
        <p:txBody>
          <a:bodyPr/>
          <a:lstStyle/>
          <a:p>
            <a:fld id="{AA478044-F1D2-4477-BEC7-A4838DEB4DCF}" type="datetime1">
              <a:rPr lang="en-US" smtClean="0"/>
              <a:t>8/8/2021</a:t>
            </a:fld>
            <a:endParaRPr lang="en-US"/>
          </a:p>
        </p:txBody>
      </p:sp>
      <p:sp>
        <p:nvSpPr>
          <p:cNvPr id="5" name="Slide Number Placeholder 4"/>
          <p:cNvSpPr>
            <a:spLocks noGrp="1"/>
          </p:cNvSpPr>
          <p:nvPr>
            <p:ph type="sldNum" sz="quarter" idx="11"/>
          </p:nvPr>
        </p:nvSpPr>
        <p:spPr/>
        <p:txBody>
          <a:bodyPr/>
          <a:lstStyle/>
          <a:p>
            <a:fld id="{2D6CD5FC-B534-4B61-BEF9-CCF7DBC30C40}" type="slidenum">
              <a:rPr lang="en-US" smtClean="0"/>
              <a:t>4</a:t>
            </a:fld>
            <a:endParaRPr lang="en-US"/>
          </a:p>
        </p:txBody>
      </p:sp>
    </p:spTree>
    <p:extLst>
      <p:ext uri="{BB962C8B-B14F-4D97-AF65-F5344CB8AC3E}">
        <p14:creationId xmlns:p14="http://schemas.microsoft.com/office/powerpoint/2010/main" val="320448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24300"/>
          </a:xfrm>
        </p:spPr>
        <p:txBody>
          <a:bodyPr/>
          <a:lstStyle/>
          <a:p>
            <a:r>
              <a:rPr lang="en-US" sz="1600" dirty="0"/>
              <a:t>Many of you are most likely familiar with the lake which is located just east of Highway 10.</a:t>
            </a:r>
          </a:p>
          <a:p>
            <a:r>
              <a:rPr lang="en-US" sz="1600" dirty="0"/>
              <a:t>There are 300…… and they are of various sizes, age, seasonal and permanent, and at various elevations.</a:t>
            </a:r>
          </a:p>
          <a:p>
            <a:r>
              <a:rPr lang="en-US" sz="1600" dirty="0"/>
              <a:t>Closed basin</a:t>
            </a:r>
          </a:p>
          <a:p>
            <a:r>
              <a:rPr lang="en-US" sz="1600" dirty="0"/>
              <a:t>Increasing water level</a:t>
            </a:r>
          </a:p>
          <a:p>
            <a:r>
              <a:rPr lang="en-US" sz="1600" dirty="0"/>
              <a:t>7 feet</a:t>
            </a:r>
          </a:p>
          <a:p>
            <a:r>
              <a:rPr lang="en-US" sz="1600" dirty="0"/>
              <a:t>2.3 over OHW.  To explain what this means, imagine that the OHW is at the base of a tree.  Now go up 2.3 feet and imagine how far the water may go back on the shoreline.</a:t>
            </a:r>
          </a:p>
          <a:p>
            <a:r>
              <a:rPr lang="en-US" sz="1600" dirty="0"/>
              <a:t>Rise in water</a:t>
            </a:r>
          </a:p>
          <a:p>
            <a:r>
              <a:rPr lang="en-US" sz="1600" dirty="0"/>
              <a:t>The LSLID has the support of the majority of property owners to develop a high Water Outlet Project.  Last August over 74% of the lake owners voted in favor of a project to construct an outlet.  </a:t>
            </a:r>
          </a:p>
        </p:txBody>
      </p:sp>
      <p:sp>
        <p:nvSpPr>
          <p:cNvPr id="4" name="Slide Number Placeholder 3"/>
          <p:cNvSpPr>
            <a:spLocks noGrp="1"/>
          </p:cNvSpPr>
          <p:nvPr>
            <p:ph type="sldNum" sz="quarter" idx="5"/>
          </p:nvPr>
        </p:nvSpPr>
        <p:spPr/>
        <p:txBody>
          <a:bodyPr/>
          <a:lstStyle/>
          <a:p>
            <a:fld id="{F9C8E8DA-587D-4475-AA19-DB6872BCB1D7}" type="slidenum">
              <a:rPr lang="en-US" smtClean="0"/>
              <a:t>9</a:t>
            </a:fld>
            <a:endParaRPr lang="en-US"/>
          </a:p>
        </p:txBody>
      </p:sp>
    </p:spTree>
    <p:extLst>
      <p:ext uri="{BB962C8B-B14F-4D97-AF65-F5344CB8AC3E}">
        <p14:creationId xmlns:p14="http://schemas.microsoft.com/office/powerpoint/2010/main" val="75893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21FDA2E-71AF-4812-A3A5-03855F279CFA}" type="datetime1">
              <a:rPr lang="en-US" smtClean="0"/>
              <a:t>8/8/2021</a:t>
            </a:fld>
            <a:endParaRPr lang="en-US"/>
          </a:p>
        </p:txBody>
      </p:sp>
      <p:sp>
        <p:nvSpPr>
          <p:cNvPr id="5" name="Slide Number Placeholder 4"/>
          <p:cNvSpPr>
            <a:spLocks noGrp="1"/>
          </p:cNvSpPr>
          <p:nvPr>
            <p:ph type="sldNum" sz="quarter" idx="11"/>
          </p:nvPr>
        </p:nvSpPr>
        <p:spPr/>
        <p:txBody>
          <a:bodyPr/>
          <a:lstStyle/>
          <a:p>
            <a:fld id="{2D6CD5FC-B534-4B61-BEF9-CCF7DBC30C40}" type="slidenum">
              <a:rPr lang="en-US" smtClean="0"/>
              <a:t>15</a:t>
            </a:fld>
            <a:endParaRPr lang="en-US"/>
          </a:p>
        </p:txBody>
      </p:sp>
    </p:spTree>
    <p:extLst>
      <p:ext uri="{BB962C8B-B14F-4D97-AF65-F5344CB8AC3E}">
        <p14:creationId xmlns:p14="http://schemas.microsoft.com/office/powerpoint/2010/main" val="249227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highlight>
                  <a:srgbClr val="FFFF00"/>
                </a:highlight>
              </a:rPr>
              <a:t>Mike will cover this slide…</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D8F2E0-680F-4A2C-9E2D-17A9B20B7F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74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highlight>
                  <a:srgbClr val="FFFF00"/>
                </a:highlight>
              </a:rPr>
              <a:t>Mike will cover this slide…</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D8F2E0-680F-4A2C-9E2D-17A9B20B7F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87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Brian talked through many of the technical tasks.</a:t>
            </a:r>
          </a:p>
          <a:p>
            <a:endParaRPr lang="en-US" sz="1800" dirty="0"/>
          </a:p>
          <a:p>
            <a:r>
              <a:rPr lang="en-US" sz="1800" dirty="0"/>
              <a:t>Let me highlight some of the financing steps.</a:t>
            </a:r>
          </a:p>
          <a:p>
            <a:endParaRPr lang="en-US" sz="1800" dirty="0"/>
          </a:p>
          <a:p>
            <a:pPr marL="228600" indent="-228600">
              <a:buAutoNum type="arabicParenR"/>
            </a:pPr>
            <a:r>
              <a:rPr lang="en-US" sz="1800" dirty="0"/>
              <a:t>Approval today</a:t>
            </a:r>
          </a:p>
          <a:p>
            <a:pPr marL="228600" indent="-228600">
              <a:buAutoNum type="arabicParenR"/>
            </a:pPr>
            <a:r>
              <a:rPr lang="en-US" sz="1800" dirty="0"/>
              <a:t>Approval of Budget at County Board</a:t>
            </a:r>
          </a:p>
          <a:p>
            <a:pPr marL="228600" indent="-228600">
              <a:buAutoNum type="arabicParenR"/>
            </a:pPr>
            <a:r>
              <a:rPr lang="en-US" sz="1800" dirty="0"/>
              <a:t>Approval to enter into the 429 process</a:t>
            </a:r>
          </a:p>
          <a:p>
            <a:pPr marL="228600" indent="-228600">
              <a:buAutoNum type="arabicParenR"/>
            </a:pPr>
            <a:r>
              <a:rPr lang="en-US" sz="1800" dirty="0"/>
              <a:t>Public Hearing </a:t>
            </a:r>
          </a:p>
          <a:p>
            <a:pPr marL="228600" indent="-228600">
              <a:buAutoNum type="arabicParenR"/>
            </a:pPr>
            <a:endParaRPr lang="en-US" dirty="0"/>
          </a:p>
        </p:txBody>
      </p:sp>
      <p:sp>
        <p:nvSpPr>
          <p:cNvPr id="4" name="Date Placeholder 3"/>
          <p:cNvSpPr>
            <a:spLocks noGrp="1"/>
          </p:cNvSpPr>
          <p:nvPr>
            <p:ph type="dt" idx="10"/>
          </p:nvPr>
        </p:nvSpPr>
        <p:spPr/>
        <p:txBody>
          <a:bodyPr/>
          <a:lstStyle/>
          <a:p>
            <a:fld id="{15817BFB-CC2E-4CDC-96D5-400F2814F0BF}" type="datetime1">
              <a:rPr lang="en-US" smtClean="0"/>
              <a:t>8/8/2021</a:t>
            </a:fld>
            <a:endParaRPr lang="en-US" dirty="0"/>
          </a:p>
        </p:txBody>
      </p:sp>
      <p:sp>
        <p:nvSpPr>
          <p:cNvPr id="5" name="Slide Number Placeholder 4"/>
          <p:cNvSpPr>
            <a:spLocks noGrp="1"/>
          </p:cNvSpPr>
          <p:nvPr>
            <p:ph type="sldNum" sz="quarter" idx="11"/>
          </p:nvPr>
        </p:nvSpPr>
        <p:spPr/>
        <p:txBody>
          <a:bodyPr/>
          <a:lstStyle/>
          <a:p>
            <a:fld id="{2D6CD5FC-B534-4B61-BEF9-CCF7DBC30C40}" type="slidenum">
              <a:rPr lang="en-US" smtClean="0"/>
              <a:t>29</a:t>
            </a:fld>
            <a:endParaRPr lang="en-US" dirty="0"/>
          </a:p>
        </p:txBody>
      </p:sp>
    </p:spTree>
    <p:extLst>
      <p:ext uri="{BB962C8B-B14F-4D97-AF65-F5344CB8AC3E}">
        <p14:creationId xmlns:p14="http://schemas.microsoft.com/office/powerpoint/2010/main" val="221427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8/5/2021</a:t>
            </a:r>
          </a:p>
        </p:txBody>
      </p:sp>
      <p:sp>
        <p:nvSpPr>
          <p:cNvPr id="5" name="Footer Placeholder 4"/>
          <p:cNvSpPr>
            <a:spLocks noGrp="1"/>
          </p:cNvSpPr>
          <p:nvPr>
            <p:ph type="ftr" sz="quarter" idx="11"/>
          </p:nvPr>
        </p:nvSpPr>
        <p:spPr/>
        <p:txBody>
          <a:bodyPr/>
          <a:lstStyle/>
          <a:p>
            <a:r>
              <a:rPr lang="en-US"/>
              <a:t>Informational Meeting</a:t>
            </a:r>
          </a:p>
        </p:txBody>
      </p:sp>
      <p:sp>
        <p:nvSpPr>
          <p:cNvPr id="6" name="Slide Number Placeholder 5"/>
          <p:cNvSpPr>
            <a:spLocks noGrp="1"/>
          </p:cNvSpPr>
          <p:nvPr>
            <p:ph type="sldNum" sz="quarter" idx="12"/>
          </p:nvPr>
        </p:nvSpPr>
        <p:spPr/>
        <p:txBody>
          <a:bodyPr/>
          <a:lstStyle/>
          <a:p>
            <a:fld id="{4B906028-905C-4E07-AD23-F91D8192534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8/5/2021</a:t>
            </a:r>
          </a:p>
        </p:txBody>
      </p:sp>
      <p:sp>
        <p:nvSpPr>
          <p:cNvPr id="5" name="Footer Placeholder 4"/>
          <p:cNvSpPr>
            <a:spLocks noGrp="1"/>
          </p:cNvSpPr>
          <p:nvPr>
            <p:ph type="ftr" sz="quarter" idx="11"/>
          </p:nvPr>
        </p:nvSpPr>
        <p:spPr/>
        <p:txBody>
          <a:bodyPr/>
          <a:lstStyle/>
          <a:p>
            <a:r>
              <a:rPr lang="en-US"/>
              <a:t>Informational Meeting</a:t>
            </a:r>
          </a:p>
        </p:txBody>
      </p:sp>
      <p:sp>
        <p:nvSpPr>
          <p:cNvPr id="6" name="Slide Number Placeholder 5"/>
          <p:cNvSpPr>
            <a:spLocks noGrp="1"/>
          </p:cNvSpPr>
          <p:nvPr>
            <p:ph type="sldNum" sz="quarter" idx="12"/>
          </p:nvPr>
        </p:nvSpPr>
        <p:spPr/>
        <p:txBody>
          <a:bodyPr/>
          <a:lstStyle/>
          <a:p>
            <a:fld id="{4B906028-905C-4E07-AD23-F91D819253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8/5/2021</a:t>
            </a:r>
          </a:p>
        </p:txBody>
      </p:sp>
      <p:sp>
        <p:nvSpPr>
          <p:cNvPr id="5" name="Footer Placeholder 4"/>
          <p:cNvSpPr>
            <a:spLocks noGrp="1"/>
          </p:cNvSpPr>
          <p:nvPr>
            <p:ph type="ftr" sz="quarter" idx="11"/>
          </p:nvPr>
        </p:nvSpPr>
        <p:spPr/>
        <p:txBody>
          <a:bodyPr/>
          <a:lstStyle/>
          <a:p>
            <a:r>
              <a:rPr lang="en-US"/>
              <a:t>Informational Meeting</a:t>
            </a:r>
          </a:p>
        </p:txBody>
      </p:sp>
      <p:sp>
        <p:nvSpPr>
          <p:cNvPr id="6" name="Slide Number Placeholder 5"/>
          <p:cNvSpPr>
            <a:spLocks noGrp="1"/>
          </p:cNvSpPr>
          <p:nvPr>
            <p:ph type="sldNum" sz="quarter" idx="12"/>
          </p:nvPr>
        </p:nvSpPr>
        <p:spPr/>
        <p:txBody>
          <a:bodyPr/>
          <a:lstStyle/>
          <a:p>
            <a:fld id="{4B906028-905C-4E07-AD23-F91D8192534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nsition Slide Op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647" y="3298019"/>
            <a:ext cx="8660459" cy="491246"/>
          </a:xfrm>
        </p:spPr>
        <p:txBody>
          <a:bodyPr>
            <a:noAutofit/>
          </a:bodyPr>
          <a:lstStyle>
            <a:lvl1pPr algn="r">
              <a:defRPr sz="4400" b="1" cap="all" baseline="0">
                <a:solidFill>
                  <a:schemeClr val="tx2"/>
                </a:solidFill>
              </a:defRPr>
            </a:lvl1pPr>
          </a:lstStyle>
          <a:p>
            <a:r>
              <a:rPr lang="en-US" dirty="0"/>
              <a:t>TRANSITION SLIDE</a:t>
            </a:r>
          </a:p>
        </p:txBody>
      </p:sp>
      <p:sp>
        <p:nvSpPr>
          <p:cNvPr id="7" name="Title 1"/>
          <p:cNvSpPr txBox="1">
            <a:spLocks/>
          </p:cNvSpPr>
          <p:nvPr/>
        </p:nvSpPr>
        <p:spPr>
          <a:xfrm>
            <a:off x="277647" y="-4618"/>
            <a:ext cx="6792617" cy="908643"/>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25" dirty="0">
              <a:latin typeface="Arial" panose="020B0604020202020204" pitchFamily="34" charset="0"/>
              <a:cs typeface="Arial" panose="020B0604020202020204" pitchFamily="34" charset="0"/>
            </a:endParaRPr>
          </a:p>
        </p:txBody>
      </p:sp>
      <p:sp>
        <p:nvSpPr>
          <p:cNvPr id="3" name="Rectangle 2"/>
          <p:cNvSpPr/>
          <p:nvPr userDrawn="1"/>
        </p:nvSpPr>
        <p:spPr>
          <a:xfrm>
            <a:off x="0" y="4066692"/>
            <a:ext cx="9144000" cy="557108"/>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6" name="Rectangle 5"/>
          <p:cNvSpPr/>
          <p:nvPr userDrawn="1"/>
        </p:nvSpPr>
        <p:spPr>
          <a:xfrm>
            <a:off x="0" y="4687409"/>
            <a:ext cx="9144000" cy="2153117"/>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056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Op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345" y="3200400"/>
            <a:ext cx="8660459" cy="491246"/>
          </a:xfrm>
        </p:spPr>
        <p:txBody>
          <a:bodyPr>
            <a:noAutofit/>
          </a:bodyPr>
          <a:lstStyle>
            <a:lvl1pPr algn="r">
              <a:defRPr sz="4400" b="1" cap="all" baseline="0">
                <a:solidFill>
                  <a:schemeClr val="tx2"/>
                </a:solidFill>
              </a:defRPr>
            </a:lvl1pPr>
          </a:lstStyle>
          <a:p>
            <a:r>
              <a:rPr lang="en-US" dirty="0"/>
              <a:t>TRANSITION SLIDE</a:t>
            </a:r>
          </a:p>
        </p:txBody>
      </p:sp>
      <p:sp>
        <p:nvSpPr>
          <p:cNvPr id="7" name="Title 1"/>
          <p:cNvSpPr txBox="1">
            <a:spLocks/>
          </p:cNvSpPr>
          <p:nvPr/>
        </p:nvSpPr>
        <p:spPr>
          <a:xfrm>
            <a:off x="277647" y="-4618"/>
            <a:ext cx="6792617" cy="908643"/>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25"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69" y="3914818"/>
            <a:ext cx="9161969" cy="539551"/>
          </a:xfrm>
          <a:prstGeom prst="rect">
            <a:avLst/>
          </a:prstGeom>
        </p:spPr>
      </p:pic>
    </p:spTree>
    <p:extLst>
      <p:ext uri="{BB962C8B-B14F-4D97-AF65-F5344CB8AC3E}">
        <p14:creationId xmlns:p14="http://schemas.microsoft.com/office/powerpoint/2010/main" val="31120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6C84-E6D7-4395-8A09-BDA854F449F3}"/>
              </a:ext>
            </a:extLst>
          </p:cNvPr>
          <p:cNvSpPr>
            <a:spLocks noGrp="1"/>
          </p:cNvSpPr>
          <p:nvPr>
            <p:ph type="ctrTitle"/>
          </p:nvPr>
        </p:nvSpPr>
        <p:spPr>
          <a:xfrm>
            <a:off x="416756" y="5042240"/>
            <a:ext cx="8310490" cy="606012"/>
          </a:xfrm>
        </p:spPr>
        <p:txBody>
          <a:bodyPr anchor="b">
            <a:normAutofit/>
          </a:bodyPr>
          <a:lstStyle>
            <a:lvl1pPr algn="l">
              <a:defRPr sz="2400" b="1" cap="all" baseline="0">
                <a:solidFill>
                  <a:schemeClr val="accent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55105E5-72E0-42B9-829F-02524A751DA9}"/>
              </a:ext>
            </a:extLst>
          </p:cNvPr>
          <p:cNvSpPr>
            <a:spLocks noGrp="1"/>
          </p:cNvSpPr>
          <p:nvPr>
            <p:ph type="subTitle" idx="1"/>
          </p:nvPr>
        </p:nvSpPr>
        <p:spPr>
          <a:xfrm>
            <a:off x="416755" y="5735637"/>
            <a:ext cx="6858000" cy="428966"/>
          </a:xfrm>
        </p:spPr>
        <p:txBody>
          <a:bodyPr>
            <a:normAutofit/>
          </a:bodyPr>
          <a:lstStyle>
            <a:lvl1pPr marL="0" indent="0" algn="l">
              <a:buNone/>
              <a:defRPr sz="1500" b="1" cap="all" baseline="0">
                <a:solidFill>
                  <a:schemeClr val="bg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00482AC8-A134-4834-B10E-4D2F52D684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5" y="6164605"/>
            <a:ext cx="9148945" cy="693397"/>
          </a:xfrm>
          <a:prstGeom prst="rect">
            <a:avLst/>
          </a:prstGeom>
        </p:spPr>
      </p:pic>
    </p:spTree>
    <p:extLst>
      <p:ext uri="{BB962C8B-B14F-4D97-AF65-F5344CB8AC3E}">
        <p14:creationId xmlns:p14="http://schemas.microsoft.com/office/powerpoint/2010/main" val="2491368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ntent-1-Logo">
    <p:spTree>
      <p:nvGrpSpPr>
        <p:cNvPr id="1" name=""/>
        <p:cNvGrpSpPr/>
        <p:nvPr/>
      </p:nvGrpSpPr>
      <p:grpSpPr>
        <a:xfrm>
          <a:off x="0" y="0"/>
          <a:ext cx="0" cy="0"/>
          <a:chOff x="0" y="0"/>
          <a:chExt cx="0" cy="0"/>
        </a:xfrm>
      </p:grpSpPr>
      <p:sp>
        <p:nvSpPr>
          <p:cNvPr id="2" name="Title 1"/>
          <p:cNvSpPr>
            <a:spLocks noGrp="1"/>
          </p:cNvSpPr>
          <p:nvPr>
            <p:ph type="title"/>
          </p:nvPr>
        </p:nvSpPr>
        <p:spPr>
          <a:xfrm>
            <a:off x="133349" y="190500"/>
            <a:ext cx="8237703" cy="495300"/>
          </a:xfrm>
        </p:spPr>
        <p:txBody>
          <a:bodyPr>
            <a:noAutofit/>
          </a:bodyPr>
          <a:lstStyle>
            <a:lvl1pPr>
              <a:defRPr sz="1800" b="1" cap="all" baseline="0">
                <a:solidFill>
                  <a:schemeClr val="accent2"/>
                </a:solidFill>
              </a:defRPr>
            </a:lvl1pPr>
          </a:lstStyle>
          <a:p>
            <a:r>
              <a:rPr lang="en-US"/>
              <a:t>Click to edit Master title style</a:t>
            </a:r>
            <a:endParaRPr lang="en-US" dirty="0"/>
          </a:p>
        </p:txBody>
      </p:sp>
      <p:sp>
        <p:nvSpPr>
          <p:cNvPr id="7" name="Title 1"/>
          <p:cNvSpPr txBox="1">
            <a:spLocks/>
          </p:cNvSpPr>
          <p:nvPr/>
        </p:nvSpPr>
        <p:spPr>
          <a:xfrm>
            <a:off x="277649" y="-4618"/>
            <a:ext cx="6792617" cy="908643"/>
          </a:xfrm>
          <a:prstGeom prst="rect">
            <a:avLst/>
          </a:prstGeom>
        </p:spPr>
        <p:txBody>
          <a:bodyPr vert="horz" lIns="28932" tIns="14467" rIns="28932" bIns="14467"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139"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451"/>
            <a:ext cx="9144000" cy="539551"/>
          </a:xfrm>
          <a:prstGeom prst="rect">
            <a:avLst/>
          </a:prstGeom>
        </p:spPr>
      </p:pic>
      <p:pic>
        <p:nvPicPr>
          <p:cNvPr id="6" name="Picture 5">
            <a:extLst>
              <a:ext uri="{FF2B5EF4-FFF2-40B4-BE49-F238E27FC236}">
                <a16:creationId xmlns:a16="http://schemas.microsoft.com/office/drawing/2014/main" id="{B7B08D87-62C6-4F7B-8AE1-A6665D0F4E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9517"/>
          <a:stretch/>
        </p:blipFill>
        <p:spPr>
          <a:xfrm>
            <a:off x="8433323" y="137686"/>
            <a:ext cx="564475" cy="548114"/>
          </a:xfrm>
          <a:prstGeom prst="rect">
            <a:avLst/>
          </a:prstGeom>
        </p:spPr>
      </p:pic>
      <p:sp>
        <p:nvSpPr>
          <p:cNvPr id="8" name="Content Placeholder 2">
            <a:extLst>
              <a:ext uri="{FF2B5EF4-FFF2-40B4-BE49-F238E27FC236}">
                <a16:creationId xmlns:a16="http://schemas.microsoft.com/office/drawing/2014/main" id="{E7281FD6-6487-474E-866B-B942BFF89B7C}"/>
              </a:ext>
            </a:extLst>
          </p:cNvPr>
          <p:cNvSpPr>
            <a:spLocks noGrp="1"/>
          </p:cNvSpPr>
          <p:nvPr>
            <p:ph idx="1" hasCustomPrompt="1"/>
          </p:nvPr>
        </p:nvSpPr>
        <p:spPr>
          <a:xfrm>
            <a:off x="133349" y="904025"/>
            <a:ext cx="8237703" cy="4425492"/>
          </a:xfrm>
        </p:spPr>
        <p:txBody>
          <a:bodyPr>
            <a:normAutofit/>
          </a:bodyPr>
          <a:lstStyle>
            <a:lvl1pPr marL="72329" indent="-72329">
              <a:buClr>
                <a:schemeClr val="bg2"/>
              </a:buClr>
              <a:buFont typeface="Wingdings" panose="05000000000000000000" pitchFamily="2" charset="2"/>
              <a:buChar char="§"/>
              <a:defRPr sz="1575">
                <a:solidFill>
                  <a:schemeClr val="tx1"/>
                </a:solidFill>
              </a:defRPr>
            </a:lvl1pPr>
            <a:lvl2pPr marL="216987" indent="-72329">
              <a:buClr>
                <a:schemeClr val="bg2"/>
              </a:buClr>
              <a:buFont typeface="Wingdings" panose="05000000000000000000" pitchFamily="2" charset="2"/>
              <a:buChar char="§"/>
              <a:defRPr sz="1350">
                <a:solidFill>
                  <a:schemeClr val="tx1"/>
                </a:solidFill>
              </a:defRPr>
            </a:lvl2pPr>
            <a:lvl3pPr marL="361644" indent="-72329">
              <a:buClr>
                <a:schemeClr val="bg2"/>
              </a:buClr>
              <a:buFont typeface="Wingdings" panose="05000000000000000000" pitchFamily="2" charset="2"/>
              <a:buChar char="§"/>
              <a:defRPr sz="1125">
                <a:solidFill>
                  <a:schemeClr val="tx1"/>
                </a:solidFill>
              </a:defRPr>
            </a:lvl3pPr>
            <a:lvl4pPr marL="506301" indent="-72329">
              <a:buClr>
                <a:schemeClr val="bg2"/>
              </a:buClr>
              <a:buFont typeface="Wingdings" panose="05000000000000000000" pitchFamily="2" charset="2"/>
              <a:buChar char="§"/>
              <a:defRPr sz="900">
                <a:solidFill>
                  <a:schemeClr val="tx1"/>
                </a:solidFill>
              </a:defRPr>
            </a:lvl4pPr>
            <a:lvl5pPr marL="650958" indent="-72329">
              <a:buClr>
                <a:schemeClr val="bg2"/>
              </a:buClr>
              <a:buFont typeface="Wingdings" panose="05000000000000000000" pitchFamily="2" charset="2"/>
              <a:buChar char="§"/>
              <a:defRPr sz="900">
                <a:solidFill>
                  <a:schemeClr val="tx1"/>
                </a:solidFill>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extLst>
      <p:ext uri="{BB962C8B-B14F-4D97-AF65-F5344CB8AC3E}">
        <p14:creationId xmlns:p14="http://schemas.microsoft.com/office/powerpoint/2010/main" val="212492891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Content-1-Logo">
    <p:spTree>
      <p:nvGrpSpPr>
        <p:cNvPr id="1" name=""/>
        <p:cNvGrpSpPr/>
        <p:nvPr/>
      </p:nvGrpSpPr>
      <p:grpSpPr>
        <a:xfrm>
          <a:off x="0" y="0"/>
          <a:ext cx="0" cy="0"/>
          <a:chOff x="0" y="0"/>
          <a:chExt cx="0" cy="0"/>
        </a:xfrm>
      </p:grpSpPr>
      <p:sp>
        <p:nvSpPr>
          <p:cNvPr id="2" name="Title 1"/>
          <p:cNvSpPr>
            <a:spLocks noGrp="1"/>
          </p:cNvSpPr>
          <p:nvPr>
            <p:ph type="title"/>
          </p:nvPr>
        </p:nvSpPr>
        <p:spPr>
          <a:xfrm>
            <a:off x="133349" y="190500"/>
            <a:ext cx="8237703" cy="495300"/>
          </a:xfrm>
        </p:spPr>
        <p:txBody>
          <a:bodyPr>
            <a:noAutofit/>
          </a:bodyPr>
          <a:lstStyle>
            <a:lvl1pPr>
              <a:defRPr sz="1800" b="1" cap="all" baseline="0">
                <a:solidFill>
                  <a:schemeClr val="accent2"/>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133349" y="904025"/>
            <a:ext cx="8237703" cy="4425492"/>
          </a:xfrm>
        </p:spPr>
        <p:txBody>
          <a:bodyPr>
            <a:normAutofit/>
          </a:bodyPr>
          <a:lstStyle>
            <a:lvl1pPr marL="72329" indent="-72329">
              <a:buClr>
                <a:schemeClr val="bg2"/>
              </a:buClr>
              <a:buFont typeface="Wingdings" panose="05000000000000000000" pitchFamily="2" charset="2"/>
              <a:buChar char="§"/>
              <a:defRPr sz="1575">
                <a:solidFill>
                  <a:schemeClr val="tx1"/>
                </a:solidFill>
              </a:defRPr>
            </a:lvl1pPr>
            <a:lvl2pPr marL="216987" indent="-72329">
              <a:buClr>
                <a:schemeClr val="bg2"/>
              </a:buClr>
              <a:buFont typeface="Wingdings" panose="05000000000000000000" pitchFamily="2" charset="2"/>
              <a:buChar char="§"/>
              <a:defRPr sz="1350">
                <a:solidFill>
                  <a:schemeClr val="tx1"/>
                </a:solidFill>
              </a:defRPr>
            </a:lvl2pPr>
            <a:lvl3pPr marL="361644" indent="-72329">
              <a:buClr>
                <a:schemeClr val="bg2"/>
              </a:buClr>
              <a:buFont typeface="Wingdings" panose="05000000000000000000" pitchFamily="2" charset="2"/>
              <a:buChar char="§"/>
              <a:defRPr sz="1125">
                <a:solidFill>
                  <a:schemeClr val="tx1"/>
                </a:solidFill>
              </a:defRPr>
            </a:lvl3pPr>
            <a:lvl4pPr marL="506301" indent="-72329">
              <a:buClr>
                <a:schemeClr val="bg2"/>
              </a:buClr>
              <a:buFont typeface="Wingdings" panose="05000000000000000000" pitchFamily="2" charset="2"/>
              <a:buChar char="§"/>
              <a:defRPr sz="900">
                <a:solidFill>
                  <a:schemeClr val="tx1"/>
                </a:solidFill>
              </a:defRPr>
            </a:lvl4pPr>
            <a:lvl5pPr marL="650958" indent="-72329">
              <a:buClr>
                <a:schemeClr val="bg2"/>
              </a:buClr>
              <a:buFont typeface="Wingdings" panose="05000000000000000000" pitchFamily="2" charset="2"/>
              <a:buChar char="§"/>
              <a:defRPr sz="900">
                <a:solidFill>
                  <a:schemeClr val="tx1"/>
                </a:solidFill>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7" name="Title 1"/>
          <p:cNvSpPr txBox="1">
            <a:spLocks/>
          </p:cNvSpPr>
          <p:nvPr/>
        </p:nvSpPr>
        <p:spPr>
          <a:xfrm>
            <a:off x="277649" y="-4618"/>
            <a:ext cx="6792617" cy="908643"/>
          </a:xfrm>
          <a:prstGeom prst="rect">
            <a:avLst/>
          </a:prstGeom>
        </p:spPr>
        <p:txBody>
          <a:bodyPr vert="horz" lIns="28932" tIns="14467" rIns="28932" bIns="14467"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139"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AE02721-E3C4-4245-ADDC-0864C1E98A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451"/>
            <a:ext cx="9144000" cy="539551"/>
          </a:xfrm>
          <a:prstGeom prst="rect">
            <a:avLst/>
          </a:prstGeom>
        </p:spPr>
      </p:pic>
    </p:spTree>
    <p:extLst>
      <p:ext uri="{BB962C8B-B14F-4D97-AF65-F5344CB8AC3E}">
        <p14:creationId xmlns:p14="http://schemas.microsoft.com/office/powerpoint/2010/main" val="188572656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1-Logo">
    <p:spTree>
      <p:nvGrpSpPr>
        <p:cNvPr id="1" name=""/>
        <p:cNvGrpSpPr/>
        <p:nvPr/>
      </p:nvGrpSpPr>
      <p:grpSpPr>
        <a:xfrm>
          <a:off x="0" y="0"/>
          <a:ext cx="0" cy="0"/>
          <a:chOff x="0" y="0"/>
          <a:chExt cx="0" cy="0"/>
        </a:xfrm>
      </p:grpSpPr>
      <p:sp>
        <p:nvSpPr>
          <p:cNvPr id="2" name="Title 1"/>
          <p:cNvSpPr>
            <a:spLocks noGrp="1"/>
          </p:cNvSpPr>
          <p:nvPr>
            <p:ph type="title"/>
          </p:nvPr>
        </p:nvSpPr>
        <p:spPr>
          <a:xfrm>
            <a:off x="133350" y="190500"/>
            <a:ext cx="8208793" cy="495300"/>
          </a:xfrm>
        </p:spPr>
        <p:txBody>
          <a:bodyPr>
            <a:noAutofit/>
          </a:bodyPr>
          <a:lstStyle>
            <a:lvl1pPr>
              <a:defRPr sz="1800" b="1" cap="all" baseline="0">
                <a:solidFill>
                  <a:schemeClr val="accent2"/>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277646" y="1447799"/>
            <a:ext cx="8237703" cy="4425492"/>
          </a:xfrm>
        </p:spPr>
        <p:txBody>
          <a:bodyPr>
            <a:normAutofit/>
          </a:bodyPr>
          <a:lstStyle>
            <a:lvl1pPr marL="72329" indent="-72329">
              <a:buClr>
                <a:schemeClr val="bg2"/>
              </a:buClr>
              <a:buFont typeface="Wingdings" panose="05000000000000000000" pitchFamily="2" charset="2"/>
              <a:buChar char="§"/>
              <a:defRPr sz="1575">
                <a:solidFill>
                  <a:schemeClr val="tx1"/>
                </a:solidFill>
              </a:defRPr>
            </a:lvl1pPr>
            <a:lvl2pPr marL="216987" indent="-72329">
              <a:buClr>
                <a:schemeClr val="bg2"/>
              </a:buClr>
              <a:buFont typeface="Wingdings" panose="05000000000000000000" pitchFamily="2" charset="2"/>
              <a:buChar char="§"/>
              <a:defRPr sz="1350">
                <a:solidFill>
                  <a:schemeClr val="tx1"/>
                </a:solidFill>
              </a:defRPr>
            </a:lvl2pPr>
            <a:lvl3pPr marL="361644" indent="-72329">
              <a:buClr>
                <a:schemeClr val="bg2"/>
              </a:buClr>
              <a:buFont typeface="Wingdings" panose="05000000000000000000" pitchFamily="2" charset="2"/>
              <a:buChar char="§"/>
              <a:defRPr sz="1125">
                <a:solidFill>
                  <a:schemeClr val="tx1"/>
                </a:solidFill>
              </a:defRPr>
            </a:lvl3pPr>
            <a:lvl4pPr marL="506301" indent="-72329">
              <a:buClr>
                <a:schemeClr val="bg2"/>
              </a:buClr>
              <a:buFont typeface="Wingdings" panose="05000000000000000000" pitchFamily="2" charset="2"/>
              <a:buChar char="§"/>
              <a:defRPr sz="900">
                <a:solidFill>
                  <a:schemeClr val="tx1"/>
                </a:solidFill>
              </a:defRPr>
            </a:lvl4pPr>
            <a:lvl5pPr marL="650958" indent="-72329">
              <a:buClr>
                <a:schemeClr val="bg2"/>
              </a:buClr>
              <a:buFont typeface="Wingdings" panose="05000000000000000000" pitchFamily="2" charset="2"/>
              <a:buChar char="§"/>
              <a:defRPr sz="900">
                <a:solidFill>
                  <a:schemeClr val="tx1"/>
                </a:solidFill>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7" name="Title 1"/>
          <p:cNvSpPr txBox="1">
            <a:spLocks/>
          </p:cNvSpPr>
          <p:nvPr/>
        </p:nvSpPr>
        <p:spPr>
          <a:xfrm>
            <a:off x="277649" y="-4618"/>
            <a:ext cx="6792617" cy="908643"/>
          </a:xfrm>
          <a:prstGeom prst="rect">
            <a:avLst/>
          </a:prstGeom>
        </p:spPr>
        <p:txBody>
          <a:bodyPr vert="horz" lIns="28932" tIns="14467" rIns="28932" bIns="14467"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139"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 y="724147"/>
            <a:ext cx="9143995" cy="539551"/>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59517"/>
          <a:stretch/>
        </p:blipFill>
        <p:spPr>
          <a:xfrm>
            <a:off x="8433323" y="137686"/>
            <a:ext cx="564475" cy="548114"/>
          </a:xfrm>
          <a:prstGeom prst="rect">
            <a:avLst/>
          </a:prstGeom>
        </p:spPr>
      </p:pic>
    </p:spTree>
    <p:extLst>
      <p:ext uri="{BB962C8B-B14F-4D97-AF65-F5344CB8AC3E}">
        <p14:creationId xmlns:p14="http://schemas.microsoft.com/office/powerpoint/2010/main" val="252676344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Content-1-Logo">
    <p:spTree>
      <p:nvGrpSpPr>
        <p:cNvPr id="1" name=""/>
        <p:cNvGrpSpPr/>
        <p:nvPr/>
      </p:nvGrpSpPr>
      <p:grpSpPr>
        <a:xfrm>
          <a:off x="0" y="0"/>
          <a:ext cx="0" cy="0"/>
          <a:chOff x="0" y="0"/>
          <a:chExt cx="0" cy="0"/>
        </a:xfrm>
      </p:grpSpPr>
      <p:sp>
        <p:nvSpPr>
          <p:cNvPr id="2" name="Title 1"/>
          <p:cNvSpPr>
            <a:spLocks noGrp="1"/>
          </p:cNvSpPr>
          <p:nvPr>
            <p:ph type="title"/>
          </p:nvPr>
        </p:nvSpPr>
        <p:spPr>
          <a:xfrm>
            <a:off x="133349" y="190500"/>
            <a:ext cx="8733003" cy="495300"/>
          </a:xfrm>
        </p:spPr>
        <p:txBody>
          <a:bodyPr>
            <a:noAutofit/>
          </a:bodyPr>
          <a:lstStyle>
            <a:lvl1pPr>
              <a:defRPr sz="1800" b="1" cap="all" baseline="0">
                <a:solidFill>
                  <a:schemeClr val="accent2"/>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277646" y="1447799"/>
            <a:ext cx="8237703" cy="4425492"/>
          </a:xfrm>
        </p:spPr>
        <p:txBody>
          <a:bodyPr>
            <a:normAutofit/>
          </a:bodyPr>
          <a:lstStyle>
            <a:lvl1pPr marL="72329" indent="-72329">
              <a:buClr>
                <a:schemeClr val="bg2"/>
              </a:buClr>
              <a:buFont typeface="Wingdings" panose="05000000000000000000" pitchFamily="2" charset="2"/>
              <a:buChar char="§"/>
              <a:defRPr sz="1575">
                <a:solidFill>
                  <a:schemeClr val="tx1"/>
                </a:solidFill>
              </a:defRPr>
            </a:lvl1pPr>
            <a:lvl2pPr marL="216987" indent="-72329">
              <a:buClr>
                <a:schemeClr val="bg2"/>
              </a:buClr>
              <a:buFont typeface="Wingdings" panose="05000000000000000000" pitchFamily="2" charset="2"/>
              <a:buChar char="§"/>
              <a:defRPr sz="1350">
                <a:solidFill>
                  <a:schemeClr val="tx1"/>
                </a:solidFill>
              </a:defRPr>
            </a:lvl2pPr>
            <a:lvl3pPr marL="361644" indent="-72329">
              <a:buClr>
                <a:schemeClr val="bg2"/>
              </a:buClr>
              <a:buFont typeface="Wingdings" panose="05000000000000000000" pitchFamily="2" charset="2"/>
              <a:buChar char="§"/>
              <a:defRPr sz="1125">
                <a:solidFill>
                  <a:schemeClr val="tx1"/>
                </a:solidFill>
              </a:defRPr>
            </a:lvl3pPr>
            <a:lvl4pPr marL="506301" indent="-72329">
              <a:buClr>
                <a:schemeClr val="bg2"/>
              </a:buClr>
              <a:buFont typeface="Wingdings" panose="05000000000000000000" pitchFamily="2" charset="2"/>
              <a:buChar char="§"/>
              <a:defRPr sz="900">
                <a:solidFill>
                  <a:schemeClr val="tx1"/>
                </a:solidFill>
              </a:defRPr>
            </a:lvl4pPr>
            <a:lvl5pPr marL="650958" indent="-72329">
              <a:buClr>
                <a:schemeClr val="bg2"/>
              </a:buClr>
              <a:buFont typeface="Wingdings" panose="05000000000000000000" pitchFamily="2" charset="2"/>
              <a:buChar char="§"/>
              <a:defRPr sz="900">
                <a:solidFill>
                  <a:schemeClr val="tx1"/>
                </a:solidFill>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7" name="Title 1"/>
          <p:cNvSpPr txBox="1">
            <a:spLocks/>
          </p:cNvSpPr>
          <p:nvPr/>
        </p:nvSpPr>
        <p:spPr>
          <a:xfrm>
            <a:off x="277649" y="-4618"/>
            <a:ext cx="6792617" cy="908643"/>
          </a:xfrm>
          <a:prstGeom prst="rect">
            <a:avLst/>
          </a:prstGeom>
        </p:spPr>
        <p:txBody>
          <a:bodyPr vert="horz" lIns="28932" tIns="14467" rIns="28932" bIns="14467"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139"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 y="724147"/>
            <a:ext cx="9143995" cy="539551"/>
          </a:xfrm>
          <a:prstGeom prst="rect">
            <a:avLst/>
          </a:prstGeom>
        </p:spPr>
      </p:pic>
    </p:spTree>
    <p:extLst>
      <p:ext uri="{BB962C8B-B14F-4D97-AF65-F5344CB8AC3E}">
        <p14:creationId xmlns:p14="http://schemas.microsoft.com/office/powerpoint/2010/main" val="190116419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Content-1-Logo">
    <p:spTree>
      <p:nvGrpSpPr>
        <p:cNvPr id="1" name=""/>
        <p:cNvGrpSpPr/>
        <p:nvPr/>
      </p:nvGrpSpPr>
      <p:grpSpPr>
        <a:xfrm>
          <a:off x="0" y="0"/>
          <a:ext cx="0" cy="0"/>
          <a:chOff x="0" y="0"/>
          <a:chExt cx="0" cy="0"/>
        </a:xfrm>
      </p:grpSpPr>
      <p:sp>
        <p:nvSpPr>
          <p:cNvPr id="2" name="Title 1"/>
          <p:cNvSpPr>
            <a:spLocks noGrp="1"/>
          </p:cNvSpPr>
          <p:nvPr>
            <p:ph type="title"/>
          </p:nvPr>
        </p:nvSpPr>
        <p:spPr>
          <a:xfrm>
            <a:off x="485337" y="162365"/>
            <a:ext cx="7870874" cy="495300"/>
          </a:xfrm>
        </p:spPr>
        <p:txBody>
          <a:bodyPr>
            <a:noAutofit/>
          </a:bodyPr>
          <a:lstStyle>
            <a:lvl1pPr>
              <a:defRPr sz="1800" b="1" cap="all" baseline="0">
                <a:solidFill>
                  <a:schemeClr val="accent2"/>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485336" y="923953"/>
            <a:ext cx="8237703" cy="4425492"/>
          </a:xfrm>
        </p:spPr>
        <p:txBody>
          <a:bodyPr>
            <a:normAutofit/>
          </a:bodyPr>
          <a:lstStyle>
            <a:lvl1pPr marL="72329" indent="-72329">
              <a:buClr>
                <a:schemeClr val="bg2"/>
              </a:buClr>
              <a:buFont typeface="Wingdings" panose="05000000000000000000" pitchFamily="2" charset="2"/>
              <a:buChar char="§"/>
              <a:defRPr sz="1575">
                <a:solidFill>
                  <a:schemeClr val="tx1"/>
                </a:solidFill>
              </a:defRPr>
            </a:lvl1pPr>
            <a:lvl2pPr marL="216987" indent="-72329">
              <a:buClr>
                <a:schemeClr val="bg2"/>
              </a:buClr>
              <a:buFont typeface="Wingdings" panose="05000000000000000000" pitchFamily="2" charset="2"/>
              <a:buChar char="§"/>
              <a:defRPr sz="1350">
                <a:solidFill>
                  <a:schemeClr val="tx1"/>
                </a:solidFill>
              </a:defRPr>
            </a:lvl2pPr>
            <a:lvl3pPr marL="361644" indent="-72329">
              <a:buClr>
                <a:schemeClr val="bg2"/>
              </a:buClr>
              <a:buFont typeface="Wingdings" panose="05000000000000000000" pitchFamily="2" charset="2"/>
              <a:buChar char="§"/>
              <a:defRPr sz="1125">
                <a:solidFill>
                  <a:schemeClr val="tx1"/>
                </a:solidFill>
              </a:defRPr>
            </a:lvl3pPr>
            <a:lvl4pPr marL="506301" indent="-72329">
              <a:buClr>
                <a:schemeClr val="bg2"/>
              </a:buClr>
              <a:buFont typeface="Wingdings" panose="05000000000000000000" pitchFamily="2" charset="2"/>
              <a:buChar char="§"/>
              <a:defRPr sz="900">
                <a:solidFill>
                  <a:schemeClr val="tx1"/>
                </a:solidFill>
              </a:defRPr>
            </a:lvl4pPr>
            <a:lvl5pPr marL="650958" indent="-72329">
              <a:buClr>
                <a:schemeClr val="bg2"/>
              </a:buClr>
              <a:buFont typeface="Wingdings" panose="05000000000000000000" pitchFamily="2" charset="2"/>
              <a:buChar char="§"/>
              <a:defRPr sz="900">
                <a:solidFill>
                  <a:schemeClr val="tx1"/>
                </a:solidFill>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7" name="Title 1"/>
          <p:cNvSpPr txBox="1">
            <a:spLocks/>
          </p:cNvSpPr>
          <p:nvPr/>
        </p:nvSpPr>
        <p:spPr>
          <a:xfrm>
            <a:off x="277649" y="-4618"/>
            <a:ext cx="6792617" cy="908643"/>
          </a:xfrm>
          <a:prstGeom prst="rect">
            <a:avLst/>
          </a:prstGeom>
        </p:spPr>
        <p:txBody>
          <a:bodyPr vert="horz" lIns="28932" tIns="14467" rIns="28932" bIns="14467"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139"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A749F9B-4FAD-46B1-AF2B-C24EFE44AB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43776"/>
          <a:stretch/>
        </p:blipFill>
        <p:spPr>
          <a:xfrm rot="16200000">
            <a:off x="-3231864" y="3235124"/>
            <a:ext cx="6868391" cy="404663"/>
          </a:xfrm>
          <a:prstGeom prst="rect">
            <a:avLst/>
          </a:prstGeom>
        </p:spPr>
      </p:pic>
      <p:pic>
        <p:nvPicPr>
          <p:cNvPr id="8" name="Picture 7">
            <a:extLst>
              <a:ext uri="{FF2B5EF4-FFF2-40B4-BE49-F238E27FC236}">
                <a16:creationId xmlns:a16="http://schemas.microsoft.com/office/drawing/2014/main" id="{43653E52-5515-4B61-9251-1CF233A715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9517"/>
          <a:stretch/>
        </p:blipFill>
        <p:spPr>
          <a:xfrm>
            <a:off x="8433323" y="137686"/>
            <a:ext cx="564475" cy="548114"/>
          </a:xfrm>
          <a:prstGeom prst="rect">
            <a:avLst/>
          </a:prstGeom>
        </p:spPr>
      </p:pic>
    </p:spTree>
    <p:extLst>
      <p:ext uri="{BB962C8B-B14F-4D97-AF65-F5344CB8AC3E}">
        <p14:creationId xmlns:p14="http://schemas.microsoft.com/office/powerpoint/2010/main" val="19038897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r>
              <a:rPr lang="en-US"/>
              <a:t>8/5/2021</a:t>
            </a:r>
          </a:p>
        </p:txBody>
      </p:sp>
      <p:sp>
        <p:nvSpPr>
          <p:cNvPr id="5" name="Footer Placeholder 4"/>
          <p:cNvSpPr>
            <a:spLocks noGrp="1"/>
          </p:cNvSpPr>
          <p:nvPr>
            <p:ph type="ftr" sz="quarter" idx="11"/>
          </p:nvPr>
        </p:nvSpPr>
        <p:spPr/>
        <p:txBody>
          <a:bodyPr/>
          <a:lstStyle/>
          <a:p>
            <a:r>
              <a:rPr kumimoji="0" lang="en-US"/>
              <a:t>Informational Meeting</a:t>
            </a: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Content-1-Logo">
    <p:spTree>
      <p:nvGrpSpPr>
        <p:cNvPr id="1" name=""/>
        <p:cNvGrpSpPr/>
        <p:nvPr/>
      </p:nvGrpSpPr>
      <p:grpSpPr>
        <a:xfrm>
          <a:off x="0" y="0"/>
          <a:ext cx="0" cy="0"/>
          <a:chOff x="0" y="0"/>
          <a:chExt cx="0" cy="0"/>
        </a:xfrm>
      </p:grpSpPr>
      <p:sp>
        <p:nvSpPr>
          <p:cNvPr id="2" name="Title 1"/>
          <p:cNvSpPr>
            <a:spLocks noGrp="1"/>
          </p:cNvSpPr>
          <p:nvPr>
            <p:ph type="title"/>
          </p:nvPr>
        </p:nvSpPr>
        <p:spPr>
          <a:xfrm>
            <a:off x="485336" y="162365"/>
            <a:ext cx="8461717" cy="495300"/>
          </a:xfrm>
        </p:spPr>
        <p:txBody>
          <a:bodyPr>
            <a:noAutofit/>
          </a:bodyPr>
          <a:lstStyle>
            <a:lvl1pPr>
              <a:defRPr sz="1800" b="1" cap="all" baseline="0">
                <a:solidFill>
                  <a:schemeClr val="accent2"/>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485336" y="923953"/>
            <a:ext cx="8237703" cy="4425492"/>
          </a:xfrm>
        </p:spPr>
        <p:txBody>
          <a:bodyPr>
            <a:normAutofit/>
          </a:bodyPr>
          <a:lstStyle>
            <a:lvl1pPr marL="72329" indent="-72329">
              <a:buClr>
                <a:schemeClr val="bg2"/>
              </a:buClr>
              <a:buFont typeface="Wingdings" panose="05000000000000000000" pitchFamily="2" charset="2"/>
              <a:buChar char="§"/>
              <a:defRPr sz="1575">
                <a:solidFill>
                  <a:schemeClr val="tx1"/>
                </a:solidFill>
              </a:defRPr>
            </a:lvl1pPr>
            <a:lvl2pPr marL="216987" indent="-72329">
              <a:buClr>
                <a:schemeClr val="bg2"/>
              </a:buClr>
              <a:buFont typeface="Wingdings" panose="05000000000000000000" pitchFamily="2" charset="2"/>
              <a:buChar char="§"/>
              <a:defRPr sz="1350">
                <a:solidFill>
                  <a:schemeClr val="tx1"/>
                </a:solidFill>
              </a:defRPr>
            </a:lvl2pPr>
            <a:lvl3pPr marL="361644" indent="-72329">
              <a:buClr>
                <a:schemeClr val="bg2"/>
              </a:buClr>
              <a:buFont typeface="Wingdings" panose="05000000000000000000" pitchFamily="2" charset="2"/>
              <a:buChar char="§"/>
              <a:defRPr sz="1125">
                <a:solidFill>
                  <a:schemeClr val="tx1"/>
                </a:solidFill>
              </a:defRPr>
            </a:lvl3pPr>
            <a:lvl4pPr marL="506301" indent="-72329">
              <a:buClr>
                <a:schemeClr val="bg2"/>
              </a:buClr>
              <a:buFont typeface="Wingdings" panose="05000000000000000000" pitchFamily="2" charset="2"/>
              <a:buChar char="§"/>
              <a:defRPr sz="900">
                <a:solidFill>
                  <a:schemeClr val="tx1"/>
                </a:solidFill>
              </a:defRPr>
            </a:lvl4pPr>
            <a:lvl5pPr marL="650958" indent="-72329">
              <a:buClr>
                <a:schemeClr val="bg2"/>
              </a:buClr>
              <a:buFont typeface="Wingdings" panose="05000000000000000000" pitchFamily="2" charset="2"/>
              <a:buChar char="§"/>
              <a:defRPr sz="900">
                <a:solidFill>
                  <a:schemeClr val="tx1"/>
                </a:solidFill>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7" name="Title 1"/>
          <p:cNvSpPr txBox="1">
            <a:spLocks/>
          </p:cNvSpPr>
          <p:nvPr/>
        </p:nvSpPr>
        <p:spPr>
          <a:xfrm>
            <a:off x="277649" y="-4618"/>
            <a:ext cx="6792617" cy="908643"/>
          </a:xfrm>
          <a:prstGeom prst="rect">
            <a:avLst/>
          </a:prstGeom>
        </p:spPr>
        <p:txBody>
          <a:bodyPr vert="horz" lIns="28932" tIns="14467" rIns="28932" bIns="14467"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139"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A749F9B-4FAD-46B1-AF2B-C24EFE44AB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43776"/>
          <a:stretch/>
        </p:blipFill>
        <p:spPr>
          <a:xfrm rot="16200000">
            <a:off x="-3231864" y="3235124"/>
            <a:ext cx="6868391" cy="404663"/>
          </a:xfrm>
          <a:prstGeom prst="rect">
            <a:avLst/>
          </a:prstGeom>
        </p:spPr>
      </p:pic>
    </p:spTree>
    <p:extLst>
      <p:ext uri="{BB962C8B-B14F-4D97-AF65-F5344CB8AC3E}">
        <p14:creationId xmlns:p14="http://schemas.microsoft.com/office/powerpoint/2010/main" val="98903595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4">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 r="43776"/>
          <a:stretch/>
        </p:blipFill>
        <p:spPr>
          <a:xfrm rot="16200000">
            <a:off x="-3231864" y="3235124"/>
            <a:ext cx="6868391" cy="404663"/>
          </a:xfrm>
          <a:prstGeom prst="rect">
            <a:avLst/>
          </a:prstGeom>
        </p:spPr>
      </p:pic>
      <p:sp>
        <p:nvSpPr>
          <p:cNvPr id="11" name="Content Placeholder 2"/>
          <p:cNvSpPr>
            <a:spLocks noGrp="1"/>
          </p:cNvSpPr>
          <p:nvPr>
            <p:ph idx="1" hasCustomPrompt="1"/>
          </p:nvPr>
        </p:nvSpPr>
        <p:spPr>
          <a:xfrm>
            <a:off x="824747" y="1064163"/>
            <a:ext cx="4943007" cy="5077691"/>
          </a:xfrm>
        </p:spPr>
        <p:txBody>
          <a:bodyPr>
            <a:normAutofit/>
          </a:bodyPr>
          <a:lstStyle>
            <a:lvl1pPr marL="72329" indent="-72329">
              <a:buClr>
                <a:schemeClr val="bg2"/>
              </a:buClr>
              <a:buFont typeface="Wingdings" panose="05000000000000000000" pitchFamily="2" charset="2"/>
              <a:buChar char="§"/>
              <a:defRPr sz="1575">
                <a:solidFill>
                  <a:schemeClr val="tx1"/>
                </a:solidFill>
              </a:defRPr>
            </a:lvl1pPr>
            <a:lvl2pPr marL="216987" indent="-72329">
              <a:buClr>
                <a:schemeClr val="bg2"/>
              </a:buClr>
              <a:buFont typeface="Wingdings" panose="05000000000000000000" pitchFamily="2" charset="2"/>
              <a:buChar char="§"/>
              <a:defRPr sz="1350">
                <a:solidFill>
                  <a:schemeClr val="tx1"/>
                </a:solidFill>
              </a:defRPr>
            </a:lvl2pPr>
            <a:lvl3pPr marL="361644" indent="-72329">
              <a:buClr>
                <a:schemeClr val="bg2"/>
              </a:buClr>
              <a:buFont typeface="Wingdings" panose="05000000000000000000" pitchFamily="2" charset="2"/>
              <a:buChar char="§"/>
              <a:defRPr sz="1125">
                <a:solidFill>
                  <a:schemeClr val="tx1"/>
                </a:solidFill>
              </a:defRPr>
            </a:lvl3pPr>
            <a:lvl4pPr marL="506301" indent="-72329">
              <a:buClr>
                <a:schemeClr val="bg2"/>
              </a:buClr>
              <a:buFont typeface="Wingdings" panose="05000000000000000000" pitchFamily="2" charset="2"/>
              <a:buChar char="§"/>
              <a:defRPr sz="900">
                <a:solidFill>
                  <a:schemeClr val="tx1"/>
                </a:solidFill>
              </a:defRPr>
            </a:lvl4pPr>
            <a:lvl5pPr marL="650958" indent="-72329">
              <a:buClr>
                <a:schemeClr val="bg2"/>
              </a:buClr>
              <a:buFont typeface="Wingdings" panose="05000000000000000000" pitchFamily="2" charset="2"/>
              <a:buChar char="§"/>
              <a:defRPr sz="900">
                <a:solidFill>
                  <a:schemeClr val="tx1"/>
                </a:solidFill>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grpSp>
        <p:nvGrpSpPr>
          <p:cNvPr id="2" name="Group 1"/>
          <p:cNvGrpSpPr/>
          <p:nvPr/>
        </p:nvGrpSpPr>
        <p:grpSpPr>
          <a:xfrm>
            <a:off x="5873076" y="-20480"/>
            <a:ext cx="3270925" cy="6885303"/>
            <a:chOff x="5873075" y="-20480"/>
            <a:chExt cx="3270925" cy="6885303"/>
          </a:xfrm>
        </p:grpSpPr>
        <p:sp>
          <p:nvSpPr>
            <p:cNvPr id="5" name="Rectangle 4"/>
            <p:cNvSpPr/>
            <p:nvPr/>
          </p:nvSpPr>
          <p:spPr>
            <a:xfrm>
              <a:off x="5944307" y="-20480"/>
              <a:ext cx="3199693" cy="6885303"/>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sp>
          <p:nvSpPr>
            <p:cNvPr id="6" name="Isosceles Triangle 5"/>
            <p:cNvSpPr/>
            <p:nvPr/>
          </p:nvSpPr>
          <p:spPr>
            <a:xfrm rot="5400000">
              <a:off x="5834359" y="211930"/>
              <a:ext cx="561382" cy="483950"/>
            </a:xfrm>
            <a:prstGeom prst="triangl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1350" dirty="0"/>
            </a:p>
          </p:txBody>
        </p:sp>
      </p:grpSp>
      <p:sp>
        <p:nvSpPr>
          <p:cNvPr id="8" name="Content Placeholder 2"/>
          <p:cNvSpPr>
            <a:spLocks noGrp="1"/>
          </p:cNvSpPr>
          <p:nvPr>
            <p:ph idx="10"/>
          </p:nvPr>
        </p:nvSpPr>
        <p:spPr>
          <a:xfrm>
            <a:off x="6217993" y="1094525"/>
            <a:ext cx="2652320" cy="4788493"/>
          </a:xfrm>
        </p:spPr>
        <p:txBody>
          <a:bodyPr>
            <a:normAutofit/>
          </a:bodyPr>
          <a:lstStyle>
            <a:lvl1pPr marL="0" indent="0" algn="ctr">
              <a:lnSpc>
                <a:spcPct val="100000"/>
              </a:lnSpc>
              <a:buClr>
                <a:schemeClr val="bg2"/>
              </a:buClr>
              <a:buFont typeface="Wingdings" panose="05000000000000000000" pitchFamily="2" charset="2"/>
              <a:buNone/>
              <a:defRPr sz="2100" b="1">
                <a:solidFill>
                  <a:schemeClr val="bg1"/>
                </a:solidFill>
              </a:defRPr>
            </a:lvl1pPr>
            <a:lvl2pPr marL="152156" indent="0">
              <a:lnSpc>
                <a:spcPct val="100000"/>
              </a:lnSpc>
              <a:buClr>
                <a:schemeClr val="bg2"/>
              </a:buClr>
              <a:buFont typeface="Wingdings" panose="05000000000000000000" pitchFamily="2" charset="2"/>
              <a:buNone/>
              <a:defRPr sz="1800">
                <a:solidFill>
                  <a:schemeClr val="bg1"/>
                </a:solidFill>
              </a:defRPr>
            </a:lvl2pPr>
            <a:lvl3pPr marL="345032" indent="0">
              <a:lnSpc>
                <a:spcPct val="100000"/>
              </a:lnSpc>
              <a:buClr>
                <a:schemeClr val="bg2"/>
              </a:buClr>
              <a:buFont typeface="Wingdings" panose="05000000000000000000" pitchFamily="2" charset="2"/>
              <a:buNone/>
              <a:defRPr sz="1500">
                <a:solidFill>
                  <a:schemeClr val="bg1"/>
                </a:solidFill>
              </a:defRPr>
            </a:lvl3pPr>
            <a:lvl4pPr marL="537908" indent="0">
              <a:lnSpc>
                <a:spcPct val="100000"/>
              </a:lnSpc>
              <a:buClr>
                <a:schemeClr val="bg2"/>
              </a:buClr>
              <a:buFont typeface="Wingdings" panose="05000000000000000000" pitchFamily="2" charset="2"/>
              <a:buNone/>
              <a:defRPr sz="1200">
                <a:solidFill>
                  <a:schemeClr val="bg1"/>
                </a:solidFill>
              </a:defRPr>
            </a:lvl4pPr>
            <a:lvl5pPr marL="730784" indent="0">
              <a:lnSpc>
                <a:spcPct val="100000"/>
              </a:lnSpc>
              <a:buClr>
                <a:schemeClr val="bg2"/>
              </a:buClr>
              <a:buFont typeface="Wingdings" panose="05000000000000000000" pitchFamily="2" charset="2"/>
              <a:buNone/>
              <a:defRPr sz="1200">
                <a:solidFill>
                  <a:schemeClr val="bg1"/>
                </a:solidFill>
              </a:defRPr>
            </a:lvl5pPr>
          </a:lstStyle>
          <a:p>
            <a:pPr lvl="0"/>
            <a:r>
              <a:rPr lang="en-US"/>
              <a:t>Click to edit Master text styles</a:t>
            </a:r>
          </a:p>
        </p:txBody>
      </p:sp>
      <p:sp>
        <p:nvSpPr>
          <p:cNvPr id="9" name="Title 1">
            <a:extLst>
              <a:ext uri="{FF2B5EF4-FFF2-40B4-BE49-F238E27FC236}">
                <a16:creationId xmlns:a16="http://schemas.microsoft.com/office/drawing/2014/main" id="{CC88D26D-BAB9-4FD6-B1A2-F507DCAACF75}"/>
              </a:ext>
            </a:extLst>
          </p:cNvPr>
          <p:cNvSpPr>
            <a:spLocks noGrp="1"/>
          </p:cNvSpPr>
          <p:nvPr>
            <p:ph type="title"/>
          </p:nvPr>
        </p:nvSpPr>
        <p:spPr>
          <a:xfrm>
            <a:off x="485336" y="162365"/>
            <a:ext cx="5282419" cy="495300"/>
          </a:xfrm>
        </p:spPr>
        <p:txBody>
          <a:bodyPr>
            <a:noAutofit/>
          </a:bodyPr>
          <a:lstStyle>
            <a:lvl1pPr>
              <a:defRPr sz="1800" b="1" cap="all" baseline="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757541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ontent-4">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118195" y="805327"/>
            <a:ext cx="5649561" cy="5077691"/>
          </a:xfrm>
        </p:spPr>
        <p:txBody>
          <a:bodyPr>
            <a:normAutofit/>
          </a:bodyPr>
          <a:lstStyle>
            <a:lvl1pPr marL="72329" indent="-72329">
              <a:buClr>
                <a:schemeClr val="bg2"/>
              </a:buClr>
              <a:buFont typeface="Wingdings" panose="05000000000000000000" pitchFamily="2" charset="2"/>
              <a:buChar char="§"/>
              <a:defRPr sz="1575">
                <a:solidFill>
                  <a:schemeClr val="tx1"/>
                </a:solidFill>
              </a:defRPr>
            </a:lvl1pPr>
            <a:lvl2pPr marL="216987" indent="-72329">
              <a:buClr>
                <a:schemeClr val="bg2"/>
              </a:buClr>
              <a:buFont typeface="Wingdings" panose="05000000000000000000" pitchFamily="2" charset="2"/>
              <a:buChar char="§"/>
              <a:defRPr sz="1350">
                <a:solidFill>
                  <a:schemeClr val="tx1"/>
                </a:solidFill>
              </a:defRPr>
            </a:lvl2pPr>
            <a:lvl3pPr marL="361644" indent="-72329">
              <a:buClr>
                <a:schemeClr val="bg2"/>
              </a:buClr>
              <a:buFont typeface="Wingdings" panose="05000000000000000000" pitchFamily="2" charset="2"/>
              <a:buChar char="§"/>
              <a:defRPr sz="1125">
                <a:solidFill>
                  <a:schemeClr val="tx1"/>
                </a:solidFill>
              </a:defRPr>
            </a:lvl3pPr>
            <a:lvl4pPr marL="506301" indent="-72329">
              <a:buClr>
                <a:schemeClr val="bg2"/>
              </a:buClr>
              <a:buFont typeface="Wingdings" panose="05000000000000000000" pitchFamily="2" charset="2"/>
              <a:buChar char="§"/>
              <a:defRPr sz="900">
                <a:solidFill>
                  <a:schemeClr val="tx1"/>
                </a:solidFill>
              </a:defRPr>
            </a:lvl4pPr>
            <a:lvl5pPr marL="650958" indent="-72329">
              <a:buClr>
                <a:schemeClr val="bg2"/>
              </a:buClr>
              <a:buFont typeface="Wingdings" panose="05000000000000000000" pitchFamily="2" charset="2"/>
              <a:buChar char="§"/>
              <a:defRPr sz="900">
                <a:solidFill>
                  <a:schemeClr val="tx1"/>
                </a:solidFill>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grpSp>
        <p:nvGrpSpPr>
          <p:cNvPr id="2" name="Group 1"/>
          <p:cNvGrpSpPr/>
          <p:nvPr/>
        </p:nvGrpSpPr>
        <p:grpSpPr>
          <a:xfrm>
            <a:off x="5873076" y="-20480"/>
            <a:ext cx="3270925" cy="6885303"/>
            <a:chOff x="5873075" y="-20480"/>
            <a:chExt cx="3270925" cy="6885303"/>
          </a:xfrm>
        </p:grpSpPr>
        <p:sp>
          <p:nvSpPr>
            <p:cNvPr id="5" name="Rectangle 4"/>
            <p:cNvSpPr/>
            <p:nvPr/>
          </p:nvSpPr>
          <p:spPr>
            <a:xfrm>
              <a:off x="5944307" y="-20480"/>
              <a:ext cx="3199693" cy="6885303"/>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sp>
          <p:nvSpPr>
            <p:cNvPr id="6" name="Isosceles Triangle 5"/>
            <p:cNvSpPr/>
            <p:nvPr/>
          </p:nvSpPr>
          <p:spPr>
            <a:xfrm rot="5400000">
              <a:off x="5834359" y="211930"/>
              <a:ext cx="561382" cy="483950"/>
            </a:xfrm>
            <a:prstGeom prst="triangl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1350" dirty="0"/>
            </a:p>
          </p:txBody>
        </p:sp>
      </p:grpSp>
      <p:sp>
        <p:nvSpPr>
          <p:cNvPr id="8" name="Content Placeholder 2"/>
          <p:cNvSpPr>
            <a:spLocks noGrp="1"/>
          </p:cNvSpPr>
          <p:nvPr>
            <p:ph idx="10"/>
          </p:nvPr>
        </p:nvSpPr>
        <p:spPr>
          <a:xfrm>
            <a:off x="6217993" y="1094525"/>
            <a:ext cx="2652320" cy="4788493"/>
          </a:xfrm>
        </p:spPr>
        <p:txBody>
          <a:bodyPr>
            <a:normAutofit/>
          </a:bodyPr>
          <a:lstStyle>
            <a:lvl1pPr marL="0" indent="0" algn="ctr">
              <a:lnSpc>
                <a:spcPct val="100000"/>
              </a:lnSpc>
              <a:buClr>
                <a:schemeClr val="bg2"/>
              </a:buClr>
              <a:buFont typeface="Wingdings" panose="05000000000000000000" pitchFamily="2" charset="2"/>
              <a:buNone/>
              <a:defRPr sz="2100" b="1">
                <a:solidFill>
                  <a:schemeClr val="bg1"/>
                </a:solidFill>
              </a:defRPr>
            </a:lvl1pPr>
            <a:lvl2pPr marL="152156" indent="0">
              <a:lnSpc>
                <a:spcPct val="100000"/>
              </a:lnSpc>
              <a:buClr>
                <a:schemeClr val="bg2"/>
              </a:buClr>
              <a:buFont typeface="Wingdings" panose="05000000000000000000" pitchFamily="2" charset="2"/>
              <a:buNone/>
              <a:defRPr sz="1800">
                <a:solidFill>
                  <a:schemeClr val="bg1"/>
                </a:solidFill>
              </a:defRPr>
            </a:lvl2pPr>
            <a:lvl3pPr marL="345032" indent="0">
              <a:lnSpc>
                <a:spcPct val="100000"/>
              </a:lnSpc>
              <a:buClr>
                <a:schemeClr val="bg2"/>
              </a:buClr>
              <a:buFont typeface="Wingdings" panose="05000000000000000000" pitchFamily="2" charset="2"/>
              <a:buNone/>
              <a:defRPr sz="1500">
                <a:solidFill>
                  <a:schemeClr val="bg1"/>
                </a:solidFill>
              </a:defRPr>
            </a:lvl3pPr>
            <a:lvl4pPr marL="537908" indent="0">
              <a:lnSpc>
                <a:spcPct val="100000"/>
              </a:lnSpc>
              <a:buClr>
                <a:schemeClr val="bg2"/>
              </a:buClr>
              <a:buFont typeface="Wingdings" panose="05000000000000000000" pitchFamily="2" charset="2"/>
              <a:buNone/>
              <a:defRPr sz="1200">
                <a:solidFill>
                  <a:schemeClr val="bg1"/>
                </a:solidFill>
              </a:defRPr>
            </a:lvl4pPr>
            <a:lvl5pPr marL="730784" indent="0">
              <a:lnSpc>
                <a:spcPct val="100000"/>
              </a:lnSpc>
              <a:buClr>
                <a:schemeClr val="bg2"/>
              </a:buClr>
              <a:buFont typeface="Wingdings" panose="05000000000000000000" pitchFamily="2" charset="2"/>
              <a:buNone/>
              <a:defRPr sz="1200">
                <a:solidFill>
                  <a:schemeClr val="bg1"/>
                </a:solidFill>
              </a:defRPr>
            </a:lvl5pPr>
          </a:lstStyle>
          <a:p>
            <a:pPr lvl="0"/>
            <a:r>
              <a:rPr lang="en-US"/>
              <a:t>Click to edit Master text styles</a:t>
            </a:r>
          </a:p>
        </p:txBody>
      </p:sp>
      <p:sp>
        <p:nvSpPr>
          <p:cNvPr id="9" name="Title 1">
            <a:extLst>
              <a:ext uri="{FF2B5EF4-FFF2-40B4-BE49-F238E27FC236}">
                <a16:creationId xmlns:a16="http://schemas.microsoft.com/office/drawing/2014/main" id="{CC88D26D-BAB9-4FD6-B1A2-F507DCAACF75}"/>
              </a:ext>
            </a:extLst>
          </p:cNvPr>
          <p:cNvSpPr>
            <a:spLocks noGrp="1"/>
          </p:cNvSpPr>
          <p:nvPr>
            <p:ph type="title"/>
          </p:nvPr>
        </p:nvSpPr>
        <p:spPr>
          <a:xfrm>
            <a:off x="98475" y="162365"/>
            <a:ext cx="5669280" cy="495300"/>
          </a:xfrm>
        </p:spPr>
        <p:txBody>
          <a:bodyPr>
            <a:noAutofit/>
          </a:bodyPr>
          <a:lstStyle>
            <a:lvl1pPr>
              <a:defRPr sz="1800" b="1" cap="all" baseline="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2014232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649" y="3298019"/>
            <a:ext cx="8660459" cy="491246"/>
          </a:xfrm>
        </p:spPr>
        <p:txBody>
          <a:bodyPr>
            <a:noAutofit/>
          </a:bodyPr>
          <a:lstStyle>
            <a:lvl1pPr algn="r">
              <a:defRPr sz="2475" b="1" cap="all" baseline="0">
                <a:solidFill>
                  <a:schemeClr val="accent2"/>
                </a:solidFill>
              </a:defRPr>
            </a:lvl1pPr>
          </a:lstStyle>
          <a:p>
            <a:r>
              <a:rPr lang="en-US" dirty="0"/>
              <a:t>TRANSITION SLIDE</a:t>
            </a:r>
          </a:p>
        </p:txBody>
      </p:sp>
      <p:sp>
        <p:nvSpPr>
          <p:cNvPr id="7" name="Title 1"/>
          <p:cNvSpPr txBox="1">
            <a:spLocks/>
          </p:cNvSpPr>
          <p:nvPr/>
        </p:nvSpPr>
        <p:spPr>
          <a:xfrm>
            <a:off x="277649" y="-4618"/>
            <a:ext cx="6792617" cy="908643"/>
          </a:xfrm>
          <a:prstGeom prst="rect">
            <a:avLst/>
          </a:prstGeom>
        </p:spPr>
        <p:txBody>
          <a:bodyPr vert="horz" lIns="28932" tIns="14467" rIns="28932" bIns="14467"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139" dirty="0">
              <a:latin typeface="Arial" panose="020B0604020202020204" pitchFamily="34" charset="0"/>
              <a:cs typeface="Arial" panose="020B0604020202020204" pitchFamily="34" charset="0"/>
            </a:endParaRPr>
          </a:p>
        </p:txBody>
      </p:sp>
      <p:sp>
        <p:nvSpPr>
          <p:cNvPr id="3" name="Rectangle 2"/>
          <p:cNvSpPr/>
          <p:nvPr/>
        </p:nvSpPr>
        <p:spPr>
          <a:xfrm>
            <a:off x="0" y="4066692"/>
            <a:ext cx="9144000" cy="557108"/>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013" dirty="0"/>
          </a:p>
        </p:txBody>
      </p:sp>
      <p:sp>
        <p:nvSpPr>
          <p:cNvPr id="6" name="Rectangle 5"/>
          <p:cNvSpPr/>
          <p:nvPr/>
        </p:nvSpPr>
        <p:spPr>
          <a:xfrm>
            <a:off x="0" y="4687413"/>
            <a:ext cx="9144000" cy="2153117"/>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1374256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6656-37AD-40DA-BAA4-167E3F07A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BB8F19-F2EC-4B7F-B0DA-6FFC314AD3C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AE4089-3716-4CA1-80B2-94DBF0B924D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70F20F-5F0B-4909-8C37-EBD1D71A1B57}"/>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EC59F3D-8F2C-45C6-96CC-320395BD18AC}"/>
              </a:ext>
            </a:extLst>
          </p:cNvPr>
          <p:cNvSpPr>
            <a:spLocks noGrp="1"/>
          </p:cNvSpPr>
          <p:nvPr>
            <p:ph type="ftr" sz="quarter" idx="11"/>
          </p:nvPr>
        </p:nvSpPr>
        <p:spPr/>
        <p:txBody>
          <a:bodyPr/>
          <a:lstStyle/>
          <a:p>
            <a:r>
              <a:rPr lang="en-US" dirty="0"/>
              <a:t>****DRAFT****</a:t>
            </a:r>
          </a:p>
        </p:txBody>
      </p:sp>
      <p:sp>
        <p:nvSpPr>
          <p:cNvPr id="7" name="Slide Number Placeholder 6">
            <a:extLst>
              <a:ext uri="{FF2B5EF4-FFF2-40B4-BE49-F238E27FC236}">
                <a16:creationId xmlns:a16="http://schemas.microsoft.com/office/drawing/2014/main" id="{402B1973-A853-4A46-86E5-2B98077A8B5A}"/>
              </a:ext>
            </a:extLst>
          </p:cNvPr>
          <p:cNvSpPr>
            <a:spLocks noGrp="1"/>
          </p:cNvSpPr>
          <p:nvPr>
            <p:ph type="sldNum" sz="quarter" idx="12"/>
          </p:nvPr>
        </p:nvSpPr>
        <p:spPr/>
        <p:txBody>
          <a:bodyPr/>
          <a:lstStyle/>
          <a:p>
            <a:fld id="{ED3BB63A-880A-4B90-AEA1-C1EC5D4AA05B}" type="slidenum">
              <a:rPr lang="en-US" smtClean="0"/>
              <a:t>‹#›</a:t>
            </a:fld>
            <a:endParaRPr lang="en-US" dirty="0"/>
          </a:p>
        </p:txBody>
      </p:sp>
    </p:spTree>
    <p:extLst>
      <p:ext uri="{BB962C8B-B14F-4D97-AF65-F5344CB8AC3E}">
        <p14:creationId xmlns:p14="http://schemas.microsoft.com/office/powerpoint/2010/main" val="413298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2"/>
            <a:ext cx="9144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8" y="2099733"/>
            <a:ext cx="6619244" cy="2677648"/>
          </a:xfrm>
          <a:effectLst>
            <a:outerShdw blurRad="50800" dist="38100" algn="l" rotWithShape="0">
              <a:prstClr val="black">
                <a:alpha val="40000"/>
              </a:prstClr>
            </a:outerShdw>
          </a:effectLst>
        </p:spPr>
        <p:txBody>
          <a:bodyPr anchor="b"/>
          <a:lstStyle>
            <a:lvl1pPr>
              <a:defRPr sz="3038"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866218" y="4777380"/>
            <a:ext cx="6619244" cy="861420"/>
          </a:xfrm>
          <a:effectLst>
            <a:outerShdw blurRad="50800" dist="38100" dir="2700000" algn="tl" rotWithShape="0">
              <a:prstClr val="black">
                <a:alpha val="40000"/>
              </a:prstClr>
            </a:outerShdw>
          </a:effectLst>
        </p:spPr>
        <p:txBody>
          <a:bodyPr anchor="t">
            <a:normAutofit/>
          </a:bodyPr>
          <a:lstStyle>
            <a:lvl1pPr marL="0" indent="0" algn="l">
              <a:buNone/>
              <a:defRPr sz="1350" b="1" cap="all">
                <a:solidFill>
                  <a:schemeClr val="bg2"/>
                </a:solidFill>
                <a:latin typeface="Arial" panose="020B0604020202020204"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7828359" y="0"/>
            <a:ext cx="514350" cy="1143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18" y="792485"/>
            <a:ext cx="1950014" cy="1020317"/>
          </a:xfrm>
          <a:prstGeom prst="rect">
            <a:avLst/>
          </a:prstGeom>
        </p:spPr>
      </p:pic>
    </p:spTree>
    <p:extLst>
      <p:ext uri="{BB962C8B-B14F-4D97-AF65-F5344CB8AC3E}">
        <p14:creationId xmlns:p14="http://schemas.microsoft.com/office/powerpoint/2010/main" val="403833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92881" indent="-192881">
              <a:buClr>
                <a:schemeClr val="bg2"/>
              </a:buClr>
              <a:buFont typeface="Wingdings" panose="05000000000000000000" pitchFamily="2" charset="2"/>
              <a:buChar char="§"/>
              <a:defRPr sz="1800" b="0">
                <a:latin typeface="Arial" panose="020B0604020202020204" pitchFamily="34" charset="0"/>
                <a:cs typeface="Arial" panose="020B0604020202020204" pitchFamily="34" charset="0"/>
              </a:defRPr>
            </a:lvl1pPr>
            <a:lvl2pPr marL="417910" indent="-160735">
              <a:buClr>
                <a:schemeClr val="bg2"/>
              </a:buClr>
              <a:buFont typeface="Wingdings" panose="05000000000000000000" pitchFamily="2" charset="2"/>
              <a:buChar char="§"/>
              <a:defRPr sz="1575" b="0">
                <a:latin typeface="Arial" panose="020B0604020202020204" pitchFamily="34" charset="0"/>
                <a:cs typeface="Arial" panose="020B0604020202020204" pitchFamily="34" charset="0"/>
              </a:defRPr>
            </a:lvl2pPr>
            <a:lvl3pPr marL="642938" indent="-128588">
              <a:buClr>
                <a:schemeClr val="bg2"/>
              </a:buClr>
              <a:buFont typeface="Wingdings" panose="05000000000000000000" pitchFamily="2" charset="2"/>
              <a:buChar char="§"/>
              <a:defRPr sz="1350" b="0">
                <a:latin typeface="Arial" panose="020B0604020202020204" pitchFamily="34" charset="0"/>
                <a:cs typeface="Arial" panose="020B0604020202020204" pitchFamily="34" charset="0"/>
              </a:defRPr>
            </a:lvl3pPr>
            <a:lvl4pPr marL="900113" indent="-128588">
              <a:buClr>
                <a:schemeClr val="bg2"/>
              </a:buClr>
              <a:buFont typeface="Wingdings" panose="05000000000000000000" pitchFamily="2" charset="2"/>
              <a:buChar char="§"/>
              <a:defRPr sz="1125" b="0">
                <a:latin typeface="Arial" panose="020B0604020202020204" pitchFamily="34" charset="0"/>
                <a:cs typeface="Arial" panose="020B0604020202020204" pitchFamily="34" charset="0"/>
              </a:defRPr>
            </a:lvl4pPr>
            <a:lvl5pPr marL="1157288" indent="-128588">
              <a:buClr>
                <a:schemeClr val="bg2"/>
              </a:buClr>
              <a:buFont typeface="Wingdings" panose="05000000000000000000" pitchFamily="2" charset="2"/>
              <a:buChar char="§"/>
              <a:defRPr sz="1125" b="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525783" y="897468"/>
            <a:ext cx="7280909" cy="706964"/>
          </a:xfrm>
        </p:spPr>
        <p:txBody>
          <a:bodyPr/>
          <a:lstStyle>
            <a:lvl1pPr>
              <a:defRPr sz="225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58508"/>
          <a:stretch/>
        </p:blipFill>
        <p:spPr>
          <a:xfrm>
            <a:off x="7913372" y="441030"/>
            <a:ext cx="361951" cy="456438"/>
          </a:xfrm>
          <a:prstGeom prst="rect">
            <a:avLst/>
          </a:prstGeom>
        </p:spPr>
      </p:pic>
    </p:spTree>
    <p:extLst>
      <p:ext uri="{BB962C8B-B14F-4D97-AF65-F5344CB8AC3E}">
        <p14:creationId xmlns:p14="http://schemas.microsoft.com/office/powerpoint/2010/main" val="54545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6217" y="2603505"/>
            <a:ext cx="3618869" cy="3416301"/>
          </a:xfrm>
        </p:spPr>
        <p:txBody>
          <a:bodyPr>
            <a:normAutofit/>
          </a:bodyPr>
          <a:lstStyle>
            <a:lvl1pPr marL="192881" indent="-192881">
              <a:buClr>
                <a:schemeClr val="bg2"/>
              </a:buClr>
              <a:buFont typeface="Wingdings" panose="05000000000000000000" pitchFamily="2" charset="2"/>
              <a:buChar char="§"/>
              <a:defRPr sz="1575">
                <a:latin typeface="Arial" panose="020B0604020202020204" pitchFamily="34" charset="0"/>
                <a:cs typeface="Arial" panose="020B0604020202020204" pitchFamily="34" charset="0"/>
              </a:defRPr>
            </a:lvl1pPr>
            <a:lvl2pPr marL="417910" indent="-160735">
              <a:buClr>
                <a:schemeClr val="bg2"/>
              </a:buClr>
              <a:buFont typeface="Wingdings" panose="05000000000000000000" pitchFamily="2" charset="2"/>
              <a:buChar char="§"/>
              <a:defRPr sz="1350">
                <a:latin typeface="Arial" panose="020B0604020202020204" pitchFamily="34" charset="0"/>
                <a:cs typeface="Arial" panose="020B0604020202020204" pitchFamily="34" charset="0"/>
              </a:defRPr>
            </a:lvl2pPr>
            <a:lvl3pPr marL="642938" indent="-128588">
              <a:buClr>
                <a:schemeClr val="bg2"/>
              </a:buClr>
              <a:buFont typeface="Wingdings" panose="05000000000000000000" pitchFamily="2" charset="2"/>
              <a:buChar char="§"/>
              <a:defRPr sz="1125">
                <a:latin typeface="Arial" panose="020B0604020202020204" pitchFamily="34" charset="0"/>
                <a:cs typeface="Arial" panose="020B0604020202020204" pitchFamily="34" charset="0"/>
              </a:defRPr>
            </a:lvl3pPr>
            <a:lvl4pPr marL="900113" indent="-128588">
              <a:buClr>
                <a:schemeClr val="bg2"/>
              </a:buClr>
              <a:buFont typeface="Wingdings" panose="05000000000000000000" pitchFamily="2" charset="2"/>
              <a:buChar char="§"/>
              <a:defRPr sz="1013">
                <a:latin typeface="Arial" panose="020B0604020202020204" pitchFamily="34" charset="0"/>
                <a:cs typeface="Arial" panose="020B0604020202020204" pitchFamily="34" charset="0"/>
              </a:defRPr>
            </a:lvl4pPr>
            <a:lvl5pPr marL="1157288" indent="-128588">
              <a:buClr>
                <a:schemeClr val="bg2"/>
              </a:buClr>
              <a:buFont typeface="Wingdings" panose="05000000000000000000" pitchFamily="2" charset="2"/>
              <a:buChar char="§"/>
              <a:defRPr sz="101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7" y="2603500"/>
            <a:ext cx="3618869" cy="3416300"/>
          </a:xfrm>
        </p:spPr>
        <p:txBody>
          <a:bodyPr>
            <a:normAutofit/>
          </a:bodyPr>
          <a:lstStyle>
            <a:lvl1pPr marL="192881" indent="-192881">
              <a:buClr>
                <a:schemeClr val="bg2"/>
              </a:buClr>
              <a:buFont typeface="Wingdings" panose="05000000000000000000" pitchFamily="2" charset="2"/>
              <a:buChar char="§"/>
              <a:defRPr sz="1575">
                <a:latin typeface="Arial" panose="020B0604020202020204" pitchFamily="34" charset="0"/>
                <a:cs typeface="Arial" panose="020B0604020202020204" pitchFamily="34" charset="0"/>
              </a:defRPr>
            </a:lvl1pPr>
            <a:lvl2pPr marL="417910" indent="-160735">
              <a:buClr>
                <a:schemeClr val="bg2"/>
              </a:buClr>
              <a:buFont typeface="Wingdings" panose="05000000000000000000" pitchFamily="2" charset="2"/>
              <a:buChar char="§"/>
              <a:defRPr sz="1350">
                <a:latin typeface="Arial" panose="020B0604020202020204" pitchFamily="34" charset="0"/>
                <a:cs typeface="Arial" panose="020B0604020202020204" pitchFamily="34" charset="0"/>
              </a:defRPr>
            </a:lvl2pPr>
            <a:lvl3pPr marL="642938" indent="-128588">
              <a:buClr>
                <a:schemeClr val="bg2"/>
              </a:buClr>
              <a:buFont typeface="Wingdings" panose="05000000000000000000" pitchFamily="2" charset="2"/>
              <a:buChar char="§"/>
              <a:defRPr sz="1125">
                <a:latin typeface="Arial" panose="020B0604020202020204" pitchFamily="34" charset="0"/>
                <a:cs typeface="Arial" panose="020B0604020202020204" pitchFamily="34" charset="0"/>
              </a:defRPr>
            </a:lvl3pPr>
            <a:lvl4pPr marL="900113" indent="-128588">
              <a:buClr>
                <a:schemeClr val="bg2"/>
              </a:buClr>
              <a:buFont typeface="Wingdings" panose="05000000000000000000" pitchFamily="2" charset="2"/>
              <a:buChar char="§"/>
              <a:defRPr sz="1013">
                <a:latin typeface="Arial" panose="020B0604020202020204" pitchFamily="34" charset="0"/>
                <a:cs typeface="Arial" panose="020B0604020202020204" pitchFamily="34" charset="0"/>
              </a:defRPr>
            </a:lvl4pPr>
            <a:lvl5pPr marL="1157288" indent="-128588">
              <a:buClr>
                <a:schemeClr val="bg2"/>
              </a:buClr>
              <a:buFont typeface="Wingdings" panose="05000000000000000000" pitchFamily="2" charset="2"/>
              <a:buChar char="§"/>
              <a:defRPr sz="101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txBox="1">
            <a:spLocks/>
          </p:cNvSpPr>
          <p:nvPr/>
        </p:nvSpPr>
        <p:spPr bwMode="gray">
          <a:xfrm>
            <a:off x="525783" y="897468"/>
            <a:ext cx="7280909" cy="706964"/>
          </a:xfrm>
          <a:prstGeom prst="rect">
            <a:avLst/>
          </a:prstGeom>
        </p:spPr>
        <p:txBody>
          <a:bodyPr vert="horz" lIns="51435" tIns="25718" rIns="51435" bIns="25718" rtlCol="0" anchor="ctr">
            <a:noAutofit/>
          </a:bodyPr>
          <a:lstStyle>
            <a:lvl1pPr algn="l" defTabSz="457200" rtl="0" eaLnBrk="1" latinLnBrk="0" hangingPunct="1">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50" dirty="0"/>
              <a:t>CLICK TO EDIT MASTER TITLE STYLE</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58508"/>
          <a:stretch/>
        </p:blipFill>
        <p:spPr>
          <a:xfrm>
            <a:off x="7913372" y="441030"/>
            <a:ext cx="361951" cy="456438"/>
          </a:xfrm>
          <a:prstGeom prst="rect">
            <a:avLst/>
          </a:prstGeom>
        </p:spPr>
      </p:pic>
    </p:spTree>
    <p:extLst>
      <p:ext uri="{BB962C8B-B14F-4D97-AF65-F5344CB8AC3E}">
        <p14:creationId xmlns:p14="http://schemas.microsoft.com/office/powerpoint/2010/main" val="587335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4">
    <p:spTree>
      <p:nvGrpSpPr>
        <p:cNvPr id="1" name=""/>
        <p:cNvGrpSpPr/>
        <p:nvPr/>
      </p:nvGrpSpPr>
      <p:grpSpPr>
        <a:xfrm>
          <a:off x="0" y="0"/>
          <a:ext cx="0" cy="0"/>
          <a:chOff x="0" y="0"/>
          <a:chExt cx="0" cy="0"/>
        </a:xfrm>
      </p:grpSpPr>
      <p:grpSp>
        <p:nvGrpSpPr>
          <p:cNvPr id="19" name="Group 18"/>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427618" y="5149556"/>
            <a:ext cx="8253805" cy="566738"/>
          </a:xfrm>
          <a:effectLst>
            <a:outerShdw blurRad="63500" sx="102000" sy="102000" algn="ctr" rotWithShape="0">
              <a:prstClr val="black">
                <a:alpha val="40000"/>
              </a:prstClr>
            </a:outerShdw>
          </a:effectLst>
        </p:spPr>
        <p:txBody>
          <a:bodyPr anchor="b">
            <a:noAutofit/>
          </a:bodyPr>
          <a:lstStyle>
            <a:lvl1pPr algn="ctr">
              <a:defRPr sz="18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44630" y="254126"/>
            <a:ext cx="8458200" cy="400911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dirty="0"/>
              <a:t>Click icon to add picture</a:t>
            </a:r>
          </a:p>
        </p:txBody>
      </p:sp>
    </p:spTree>
    <p:extLst>
      <p:ext uri="{BB962C8B-B14F-4D97-AF65-F5344CB8AC3E}">
        <p14:creationId xmlns:p14="http://schemas.microsoft.com/office/powerpoint/2010/main" val="3740082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3">
    <p:spTree>
      <p:nvGrpSpPr>
        <p:cNvPr id="1" name=""/>
        <p:cNvGrpSpPr/>
        <p:nvPr/>
      </p:nvGrpSpPr>
      <p:grpSpPr>
        <a:xfrm>
          <a:off x="0" y="0"/>
          <a:ext cx="0" cy="0"/>
          <a:chOff x="0" y="0"/>
          <a:chExt cx="0" cy="0"/>
        </a:xfrm>
      </p:grpSpPr>
      <p:grpSp>
        <p:nvGrpSpPr>
          <p:cNvPr id="13" name="Group 12"/>
          <p:cNvGrpSpPr/>
          <p:nvPr/>
        </p:nvGrpSpPr>
        <p:grpSpPr>
          <a:xfrm>
            <a:off x="2" y="-2372"/>
            <a:ext cx="7221071"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20" y="1597827"/>
            <a:ext cx="2382239" cy="3363642"/>
          </a:xfrm>
          <a:effectLst>
            <a:outerShdw blurRad="63500" sx="102000" sy="102000" algn="ctr" rotWithShape="0">
              <a:prstClr val="black">
                <a:alpha val="40000"/>
              </a:prstClr>
            </a:outerShdw>
          </a:effectLst>
        </p:spPr>
        <p:txBody>
          <a:bodyPr anchor="ctr"/>
          <a:lstStyle>
            <a:lvl1pPr algn="l">
              <a:defRPr sz="2250" b="1" cap="none">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Picture Placeholder 4"/>
          <p:cNvSpPr>
            <a:spLocks noGrp="1"/>
          </p:cNvSpPr>
          <p:nvPr>
            <p:ph type="pic" sz="quarter" idx="10"/>
          </p:nvPr>
        </p:nvSpPr>
        <p:spPr>
          <a:xfrm>
            <a:off x="3874534" y="402165"/>
            <a:ext cx="5155406" cy="5922962"/>
          </a:xfrm>
        </p:spPr>
        <p:txBody>
          <a:bodyPr/>
          <a:lstStyle/>
          <a:p>
            <a:r>
              <a:rPr lang="en-US" dirty="0"/>
              <a:t>Click icon to add picture</a:t>
            </a:r>
          </a:p>
        </p:txBody>
      </p:sp>
    </p:spTree>
    <p:extLst>
      <p:ext uri="{BB962C8B-B14F-4D97-AF65-F5344CB8AC3E}">
        <p14:creationId xmlns:p14="http://schemas.microsoft.com/office/powerpoint/2010/main" val="291613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8/5/2021</a:t>
            </a:r>
          </a:p>
        </p:txBody>
      </p:sp>
      <p:sp>
        <p:nvSpPr>
          <p:cNvPr id="5" name="Footer Placeholder 4"/>
          <p:cNvSpPr>
            <a:spLocks noGrp="1"/>
          </p:cNvSpPr>
          <p:nvPr>
            <p:ph type="ftr" sz="quarter" idx="11"/>
          </p:nvPr>
        </p:nvSpPr>
        <p:spPr/>
        <p:txBody>
          <a:bodyPr/>
          <a:lstStyle/>
          <a:p>
            <a:r>
              <a:rPr lang="en-US"/>
              <a:t>Informational Meeting</a:t>
            </a:r>
          </a:p>
        </p:txBody>
      </p:sp>
      <p:sp>
        <p:nvSpPr>
          <p:cNvPr id="6" name="Slide Number Placeholder 5"/>
          <p:cNvSpPr>
            <a:spLocks noGrp="1"/>
          </p:cNvSpPr>
          <p:nvPr>
            <p:ph type="sldNum" sz="quarter" idx="12"/>
          </p:nvPr>
        </p:nvSpPr>
        <p:spPr/>
        <p:txBody>
          <a:bodyPr/>
          <a:lstStyle/>
          <a:p>
            <a:fld id="{4B906028-905C-4E07-AD23-F91D8192534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or Transition Slide">
    <p:spTree>
      <p:nvGrpSpPr>
        <p:cNvPr id="1" name=""/>
        <p:cNvGrpSpPr/>
        <p:nvPr/>
      </p:nvGrpSpPr>
      <p:grpSpPr>
        <a:xfrm>
          <a:off x="0" y="0"/>
          <a:ext cx="0" cy="0"/>
          <a:chOff x="0" y="0"/>
          <a:chExt cx="0" cy="0"/>
        </a:xfrm>
      </p:grpSpPr>
      <p:grpSp>
        <p:nvGrpSpPr>
          <p:cNvPr id="7" name="Group 6"/>
          <p:cNvGrpSpPr/>
          <p:nvPr/>
        </p:nvGrpSpPr>
        <p:grpSpPr>
          <a:xfrm>
            <a:off x="0" y="-2372"/>
            <a:ext cx="9144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7289579" y="2631819"/>
            <a:ext cx="601434" cy="1087862"/>
          </a:xfrm>
          <a:prstGeom prst="rect">
            <a:avLst/>
          </a:prstGeom>
          <a:noFill/>
          <a:effectLst>
            <a:outerShdw blurRad="50800" dist="38100" algn="l" rotWithShape="0">
              <a:prstClr val="black">
                <a:alpha val="40000"/>
              </a:prstClr>
            </a:outerShdw>
          </a:effectLst>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6469" dirty="0">
                <a:solidFill>
                  <a:schemeClr val="bg2"/>
                </a:solidFill>
              </a:rPr>
              <a:t>”</a:t>
            </a:r>
          </a:p>
        </p:txBody>
      </p:sp>
      <p:sp>
        <p:nvSpPr>
          <p:cNvPr id="9" name="TextBox 8"/>
          <p:cNvSpPr txBox="1"/>
          <p:nvPr/>
        </p:nvSpPr>
        <p:spPr>
          <a:xfrm>
            <a:off x="673721" y="591097"/>
            <a:ext cx="601434" cy="1087862"/>
          </a:xfrm>
          <a:prstGeom prst="rect">
            <a:avLst/>
          </a:prstGeom>
          <a:noFill/>
          <a:effectLst>
            <a:outerShdw blurRad="50800" dist="38100" algn="l" rotWithShape="0">
              <a:prstClr val="black">
                <a:alpha val="40000"/>
              </a:prstClr>
            </a:outerShdw>
          </a:effectLst>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6469" dirty="0">
                <a:solidFill>
                  <a:schemeClr val="bg2"/>
                </a:solidFill>
              </a:rPr>
              <a:t>“</a:t>
            </a:r>
          </a:p>
        </p:txBody>
      </p:sp>
      <p:sp>
        <p:nvSpPr>
          <p:cNvPr id="2" name="Title 1"/>
          <p:cNvSpPr>
            <a:spLocks noGrp="1"/>
          </p:cNvSpPr>
          <p:nvPr>
            <p:ph type="title"/>
          </p:nvPr>
        </p:nvSpPr>
        <p:spPr>
          <a:xfrm>
            <a:off x="1186408" y="980522"/>
            <a:ext cx="6340430" cy="2698249"/>
          </a:xfrm>
        </p:spPr>
        <p:txBody>
          <a:bodyPr/>
          <a:lstStyle>
            <a:lvl1pPr>
              <a:defRPr sz="225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60" y="3678766"/>
            <a:ext cx="5794329" cy="342174"/>
          </a:xfrm>
        </p:spPr>
        <p:txBody>
          <a:bodyPr anchor="t">
            <a:normAutofit/>
          </a:bodyPr>
          <a:lstStyle>
            <a:lvl1pPr marL="0" indent="0">
              <a:buNone/>
              <a:defRPr lang="en-US" sz="788" b="0" i="1" kern="1200" cap="small" dirty="0">
                <a:solidFill>
                  <a:schemeClr val="bg1"/>
                </a:solidFill>
                <a:latin typeface="Arial" panose="020B0604020202020204" pitchFamily="34" charset="0"/>
                <a:ea typeface="+mn-ea"/>
                <a:cs typeface="Arial" panose="020B0604020202020204" pitchFamily="34" charset="0"/>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350" b="0">
                <a:solidFill>
                  <a:schemeClr val="bg2"/>
                </a:solidFill>
                <a:latin typeface="Arial" panose="020B0604020202020204" pitchFamily="34" charset="0"/>
                <a:cs typeface="Arial" panose="020B0604020202020204" pitchFamily="34" charset="0"/>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32" name="Rectangle 31"/>
          <p:cNvSpPr/>
          <p:nvPr/>
        </p:nvSpPr>
        <p:spPr>
          <a:xfrm>
            <a:off x="7828359" y="0"/>
            <a:ext cx="514350" cy="1143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r="58508"/>
          <a:stretch/>
        </p:blipFill>
        <p:spPr>
          <a:xfrm>
            <a:off x="7913372" y="441030"/>
            <a:ext cx="361951" cy="456438"/>
          </a:xfrm>
          <a:prstGeom prst="rect">
            <a:avLst/>
          </a:prstGeom>
        </p:spPr>
      </p:pic>
    </p:spTree>
    <p:extLst>
      <p:ext uri="{BB962C8B-B14F-4D97-AF65-F5344CB8AC3E}">
        <p14:creationId xmlns:p14="http://schemas.microsoft.com/office/powerpoint/2010/main" val="241014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8/5/2021</a:t>
            </a:r>
          </a:p>
        </p:txBody>
      </p:sp>
      <p:sp>
        <p:nvSpPr>
          <p:cNvPr id="6" name="Footer Placeholder 5"/>
          <p:cNvSpPr>
            <a:spLocks noGrp="1"/>
          </p:cNvSpPr>
          <p:nvPr>
            <p:ph type="ftr" sz="quarter" idx="11"/>
          </p:nvPr>
        </p:nvSpPr>
        <p:spPr/>
        <p:txBody>
          <a:bodyPr/>
          <a:lstStyle/>
          <a:p>
            <a:r>
              <a:rPr lang="en-US"/>
              <a:t>Informational Meeting</a:t>
            </a:r>
          </a:p>
        </p:txBody>
      </p:sp>
      <p:sp>
        <p:nvSpPr>
          <p:cNvPr id="7" name="Slide Number Placeholder 6"/>
          <p:cNvSpPr>
            <a:spLocks noGrp="1"/>
          </p:cNvSpPr>
          <p:nvPr>
            <p:ph type="sldNum" sz="quarter" idx="12"/>
          </p:nvPr>
        </p:nvSpPr>
        <p:spPr/>
        <p:txBody>
          <a:bodyPr/>
          <a:lstStyle/>
          <a:p>
            <a:fld id="{4B906028-905C-4E07-AD23-F91D819253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8/5/2021</a:t>
            </a:r>
          </a:p>
        </p:txBody>
      </p:sp>
      <p:sp>
        <p:nvSpPr>
          <p:cNvPr id="8" name="Footer Placeholder 7"/>
          <p:cNvSpPr>
            <a:spLocks noGrp="1"/>
          </p:cNvSpPr>
          <p:nvPr>
            <p:ph type="ftr" sz="quarter" idx="11"/>
          </p:nvPr>
        </p:nvSpPr>
        <p:spPr/>
        <p:txBody>
          <a:bodyPr/>
          <a:lstStyle/>
          <a:p>
            <a:r>
              <a:rPr lang="en-US"/>
              <a:t>Informational Meeting</a:t>
            </a:r>
          </a:p>
        </p:txBody>
      </p:sp>
      <p:sp>
        <p:nvSpPr>
          <p:cNvPr id="9" name="Slide Number Placeholder 8"/>
          <p:cNvSpPr>
            <a:spLocks noGrp="1"/>
          </p:cNvSpPr>
          <p:nvPr>
            <p:ph type="sldNum" sz="quarter" idx="12"/>
          </p:nvPr>
        </p:nvSpPr>
        <p:spPr/>
        <p:txBody>
          <a:bodyPr/>
          <a:lstStyle/>
          <a:p>
            <a:fld id="{4B906028-905C-4E07-AD23-F91D8192534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8/5/2021</a:t>
            </a:r>
          </a:p>
        </p:txBody>
      </p:sp>
      <p:sp>
        <p:nvSpPr>
          <p:cNvPr id="4" name="Footer Placeholder 3"/>
          <p:cNvSpPr>
            <a:spLocks noGrp="1"/>
          </p:cNvSpPr>
          <p:nvPr>
            <p:ph type="ftr" sz="quarter" idx="11"/>
          </p:nvPr>
        </p:nvSpPr>
        <p:spPr/>
        <p:txBody>
          <a:bodyPr/>
          <a:lstStyle/>
          <a:p>
            <a:r>
              <a:rPr lang="en-US"/>
              <a:t>Informational Meeting</a:t>
            </a:r>
          </a:p>
        </p:txBody>
      </p:sp>
      <p:sp>
        <p:nvSpPr>
          <p:cNvPr id="5" name="Slide Number Placeholder 4"/>
          <p:cNvSpPr>
            <a:spLocks noGrp="1"/>
          </p:cNvSpPr>
          <p:nvPr>
            <p:ph type="sldNum" sz="quarter" idx="12"/>
          </p:nvPr>
        </p:nvSpPr>
        <p:spPr/>
        <p:txBody>
          <a:bodyPr/>
          <a:lstStyle/>
          <a:p>
            <a:fld id="{4B906028-905C-4E07-AD23-F91D819253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8/5/2021</a:t>
            </a:r>
          </a:p>
        </p:txBody>
      </p:sp>
      <p:sp>
        <p:nvSpPr>
          <p:cNvPr id="3" name="Footer Placeholder 2"/>
          <p:cNvSpPr>
            <a:spLocks noGrp="1"/>
          </p:cNvSpPr>
          <p:nvPr>
            <p:ph type="ftr" sz="quarter" idx="11"/>
          </p:nvPr>
        </p:nvSpPr>
        <p:spPr/>
        <p:txBody>
          <a:bodyPr/>
          <a:lstStyle/>
          <a:p>
            <a:r>
              <a:rPr lang="en-US"/>
              <a:t>Informational Meeting</a:t>
            </a:r>
          </a:p>
        </p:txBody>
      </p:sp>
      <p:sp>
        <p:nvSpPr>
          <p:cNvPr id="4" name="Slide Number Placeholder 3"/>
          <p:cNvSpPr>
            <a:spLocks noGrp="1"/>
          </p:cNvSpPr>
          <p:nvPr>
            <p:ph type="sldNum" sz="quarter" idx="12"/>
          </p:nvPr>
        </p:nvSpPr>
        <p:spPr/>
        <p:txBody>
          <a:bodyPr/>
          <a:lstStyle/>
          <a:p>
            <a:fld id="{4B906028-905C-4E07-AD23-F91D819253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8/5/2021</a:t>
            </a:r>
          </a:p>
        </p:txBody>
      </p:sp>
      <p:sp>
        <p:nvSpPr>
          <p:cNvPr id="6" name="Footer Placeholder 5"/>
          <p:cNvSpPr>
            <a:spLocks noGrp="1"/>
          </p:cNvSpPr>
          <p:nvPr>
            <p:ph type="ftr" sz="quarter" idx="11"/>
          </p:nvPr>
        </p:nvSpPr>
        <p:spPr/>
        <p:txBody>
          <a:bodyPr/>
          <a:lstStyle/>
          <a:p>
            <a:r>
              <a:rPr lang="en-US"/>
              <a:t>Informational Meeting</a:t>
            </a:r>
          </a:p>
        </p:txBody>
      </p:sp>
      <p:sp>
        <p:nvSpPr>
          <p:cNvPr id="7" name="Slide Number Placeholder 6"/>
          <p:cNvSpPr>
            <a:spLocks noGrp="1"/>
          </p:cNvSpPr>
          <p:nvPr>
            <p:ph type="sldNum" sz="quarter" idx="12"/>
          </p:nvPr>
        </p:nvSpPr>
        <p:spPr/>
        <p:txBody>
          <a:bodyPr/>
          <a:lstStyle/>
          <a:p>
            <a:fld id="{4B906028-905C-4E07-AD23-F91D8192534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8/5/2021</a:t>
            </a:r>
          </a:p>
        </p:txBody>
      </p:sp>
      <p:sp>
        <p:nvSpPr>
          <p:cNvPr id="6" name="Footer Placeholder 5"/>
          <p:cNvSpPr>
            <a:spLocks noGrp="1"/>
          </p:cNvSpPr>
          <p:nvPr>
            <p:ph type="ftr" sz="quarter" idx="11"/>
          </p:nvPr>
        </p:nvSpPr>
        <p:spPr/>
        <p:txBody>
          <a:bodyPr/>
          <a:lstStyle/>
          <a:p>
            <a:r>
              <a:rPr lang="en-US"/>
              <a:t>Informational Meeting</a:t>
            </a:r>
          </a:p>
        </p:txBody>
      </p:sp>
      <p:sp>
        <p:nvSpPr>
          <p:cNvPr id="7" name="Slide Number Placeholder 6"/>
          <p:cNvSpPr>
            <a:spLocks noGrp="1"/>
          </p:cNvSpPr>
          <p:nvPr>
            <p:ph type="sldNum" sz="quarter" idx="12"/>
          </p:nvPr>
        </p:nvSpPr>
        <p:spPr/>
        <p:txBody>
          <a:bodyPr/>
          <a:lstStyle/>
          <a:p>
            <a:fld id="{4B906028-905C-4E07-AD23-F91D819253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a:t>8/5/2021</a:t>
            </a: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a:t>Informational Meeting</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B906028-905C-4E07-AD23-F91D819253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679" r:id="rId13"/>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38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380">
                <a:solidFill>
                  <a:schemeClr val="tx1">
                    <a:tint val="75000"/>
                  </a:schemeClr>
                </a:solidFill>
              </a:defRPr>
            </a:lvl1pPr>
          </a:lstStyle>
          <a:p>
            <a:r>
              <a:rPr lang="en-US" dirty="0"/>
              <a:t>****DRAFT****</a:t>
            </a:r>
          </a:p>
        </p:txBody>
      </p:sp>
      <p:sp>
        <p:nvSpPr>
          <p:cNvPr id="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380">
                <a:solidFill>
                  <a:schemeClr val="tx1">
                    <a:tint val="75000"/>
                  </a:schemeClr>
                </a:solidFill>
              </a:defRPr>
            </a:lvl1pPr>
          </a:lstStyle>
          <a:p>
            <a:fld id="{ED3BB63A-880A-4B90-AEA1-C1EC5D4AA05B}" type="slidenum">
              <a:rPr lang="en-US" smtClean="0"/>
              <a:t>‹#›</a:t>
            </a:fld>
            <a:endParaRPr lang="en-US" dirty="0"/>
          </a:p>
        </p:txBody>
      </p:sp>
    </p:spTree>
    <p:extLst>
      <p:ext uri="{BB962C8B-B14F-4D97-AF65-F5344CB8AC3E}">
        <p14:creationId xmlns:p14="http://schemas.microsoft.com/office/powerpoint/2010/main" val="1711052321"/>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sldNum="0" hdr="0" dt="0"/>
  <p:txStyles>
    <p:titleStyle>
      <a:lvl1pPr algn="l" defTabSz="289315" rtl="0" eaLnBrk="1" latinLnBrk="0" hangingPunct="1">
        <a:lnSpc>
          <a:spcPct val="90000"/>
        </a:lnSpc>
        <a:spcBef>
          <a:spcPct val="0"/>
        </a:spcBef>
        <a:buNone/>
        <a:defRPr sz="1392" kern="1200">
          <a:solidFill>
            <a:schemeClr val="tx1"/>
          </a:solidFill>
          <a:latin typeface="+mj-lt"/>
          <a:ea typeface="+mj-ea"/>
          <a:cs typeface="+mj-cs"/>
        </a:defRPr>
      </a:lvl1pPr>
    </p:titleStyle>
    <p:bodyStyle>
      <a:lvl1pPr marL="72329" indent="-72329" algn="l" defTabSz="289315" rtl="0" eaLnBrk="1" latinLnBrk="0" hangingPunct="1">
        <a:lnSpc>
          <a:spcPct val="90000"/>
        </a:lnSpc>
        <a:spcBef>
          <a:spcPts val="316"/>
        </a:spcBef>
        <a:buFont typeface="Arial" panose="020B0604020202020204" pitchFamily="34" charset="0"/>
        <a:buChar char="•"/>
        <a:defRPr sz="886" kern="1200">
          <a:solidFill>
            <a:schemeClr val="tx1"/>
          </a:solidFill>
          <a:latin typeface="+mn-lt"/>
          <a:ea typeface="+mn-ea"/>
          <a:cs typeface="+mn-cs"/>
        </a:defRPr>
      </a:lvl1pPr>
      <a:lvl2pPr marL="216987" indent="-72329" algn="l" defTabSz="289315" rtl="0" eaLnBrk="1" latinLnBrk="0" hangingPunct="1">
        <a:lnSpc>
          <a:spcPct val="90000"/>
        </a:lnSpc>
        <a:spcBef>
          <a:spcPts val="158"/>
        </a:spcBef>
        <a:buFont typeface="Arial" panose="020B0604020202020204" pitchFamily="34" charset="0"/>
        <a:buChar char="•"/>
        <a:defRPr sz="760" kern="1200">
          <a:solidFill>
            <a:schemeClr val="tx1"/>
          </a:solidFill>
          <a:latin typeface="+mn-lt"/>
          <a:ea typeface="+mn-ea"/>
          <a:cs typeface="+mn-cs"/>
        </a:defRPr>
      </a:lvl2pPr>
      <a:lvl3pPr marL="361644" indent="-72329" algn="l" defTabSz="289315" rtl="0" eaLnBrk="1" latinLnBrk="0" hangingPunct="1">
        <a:lnSpc>
          <a:spcPct val="90000"/>
        </a:lnSpc>
        <a:spcBef>
          <a:spcPts val="158"/>
        </a:spcBef>
        <a:buFont typeface="Arial" panose="020B0604020202020204" pitchFamily="34" charset="0"/>
        <a:buChar char="•"/>
        <a:defRPr sz="633" kern="1200">
          <a:solidFill>
            <a:schemeClr val="tx1"/>
          </a:solidFill>
          <a:latin typeface="+mn-lt"/>
          <a:ea typeface="+mn-ea"/>
          <a:cs typeface="+mn-cs"/>
        </a:defRPr>
      </a:lvl3pPr>
      <a:lvl4pPr marL="506301" indent="-72329" algn="l" defTabSz="289315"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4pPr>
      <a:lvl5pPr marL="650958" indent="-72329" algn="l" defTabSz="289315"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5pPr>
      <a:lvl6pPr marL="795616" indent="-72329" algn="l" defTabSz="289315"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273" indent="-72329" algn="l" defTabSz="289315"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931" indent="-72329" algn="l" defTabSz="289315"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588" indent="-72329" algn="l" defTabSz="289315"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en-US"/>
      </a:defPPr>
      <a:lvl1pPr marL="0" algn="l" defTabSz="289315" rtl="0" eaLnBrk="1" latinLnBrk="0" hangingPunct="1">
        <a:defRPr sz="570" kern="1200">
          <a:solidFill>
            <a:schemeClr val="tx1"/>
          </a:solidFill>
          <a:latin typeface="+mn-lt"/>
          <a:ea typeface="+mn-ea"/>
          <a:cs typeface="+mn-cs"/>
        </a:defRPr>
      </a:lvl1pPr>
      <a:lvl2pPr marL="144657" algn="l" defTabSz="289315" rtl="0" eaLnBrk="1" latinLnBrk="0" hangingPunct="1">
        <a:defRPr sz="570" kern="1200">
          <a:solidFill>
            <a:schemeClr val="tx1"/>
          </a:solidFill>
          <a:latin typeface="+mn-lt"/>
          <a:ea typeface="+mn-ea"/>
          <a:cs typeface="+mn-cs"/>
        </a:defRPr>
      </a:lvl2pPr>
      <a:lvl3pPr marL="289315" algn="l" defTabSz="289315" rtl="0" eaLnBrk="1" latinLnBrk="0" hangingPunct="1">
        <a:defRPr sz="570" kern="1200">
          <a:solidFill>
            <a:schemeClr val="tx1"/>
          </a:solidFill>
          <a:latin typeface="+mn-lt"/>
          <a:ea typeface="+mn-ea"/>
          <a:cs typeface="+mn-cs"/>
        </a:defRPr>
      </a:lvl3pPr>
      <a:lvl4pPr marL="433973" algn="l" defTabSz="289315" rtl="0" eaLnBrk="1" latinLnBrk="0" hangingPunct="1">
        <a:defRPr sz="570" kern="1200">
          <a:solidFill>
            <a:schemeClr val="tx1"/>
          </a:solidFill>
          <a:latin typeface="+mn-lt"/>
          <a:ea typeface="+mn-ea"/>
          <a:cs typeface="+mn-cs"/>
        </a:defRPr>
      </a:lvl4pPr>
      <a:lvl5pPr marL="578630" algn="l" defTabSz="289315" rtl="0" eaLnBrk="1" latinLnBrk="0" hangingPunct="1">
        <a:defRPr sz="570" kern="1200">
          <a:solidFill>
            <a:schemeClr val="tx1"/>
          </a:solidFill>
          <a:latin typeface="+mn-lt"/>
          <a:ea typeface="+mn-ea"/>
          <a:cs typeface="+mn-cs"/>
        </a:defRPr>
      </a:lvl5pPr>
      <a:lvl6pPr marL="723287" algn="l" defTabSz="289315" rtl="0" eaLnBrk="1" latinLnBrk="0" hangingPunct="1">
        <a:defRPr sz="570" kern="1200">
          <a:solidFill>
            <a:schemeClr val="tx1"/>
          </a:solidFill>
          <a:latin typeface="+mn-lt"/>
          <a:ea typeface="+mn-ea"/>
          <a:cs typeface="+mn-cs"/>
        </a:defRPr>
      </a:lvl6pPr>
      <a:lvl7pPr marL="867944" algn="l" defTabSz="289315" rtl="0" eaLnBrk="1" latinLnBrk="0" hangingPunct="1">
        <a:defRPr sz="570" kern="1200">
          <a:solidFill>
            <a:schemeClr val="tx1"/>
          </a:solidFill>
          <a:latin typeface="+mn-lt"/>
          <a:ea typeface="+mn-ea"/>
          <a:cs typeface="+mn-cs"/>
        </a:defRPr>
      </a:lvl7pPr>
      <a:lvl8pPr marL="1012601" algn="l" defTabSz="289315" rtl="0" eaLnBrk="1" latinLnBrk="0" hangingPunct="1">
        <a:defRPr sz="570" kern="1200">
          <a:solidFill>
            <a:schemeClr val="tx1"/>
          </a:solidFill>
          <a:latin typeface="+mn-lt"/>
          <a:ea typeface="+mn-ea"/>
          <a:cs typeface="+mn-cs"/>
        </a:defRPr>
      </a:lvl8pPr>
      <a:lvl9pPr marL="1157258" algn="l" defTabSz="289315" rtl="0" eaLnBrk="1" latinLnBrk="0" hangingPunct="1">
        <a:defRPr sz="5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2"/>
            <a:ext cx="9144000" cy="6867027"/>
            <a:chOff x="0" y="-2373"/>
            <a:chExt cx="12192000" cy="6867027"/>
          </a:xfrm>
        </p:grpSpPr>
        <p:sp>
          <p:nvSpPr>
            <p:cNvPr id="26" name="Rectangle 25"/>
            <p:cNvSpPr/>
            <p:nvPr/>
          </p:nvSpPr>
          <p:spPr>
            <a:xfrm>
              <a:off x="0" y="0"/>
              <a:ext cx="12192000" cy="6858000"/>
            </a:xfrm>
            <a:prstGeom prst="rect">
              <a:avLst/>
            </a:prstGeom>
            <a:blipFill>
              <a:blip r:embed="rId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7" y="973668"/>
            <a:ext cx="6571060" cy="706964"/>
          </a:xfrm>
          <a:prstGeom prst="rect">
            <a:avLst/>
          </a:prstGeom>
          <a:effectLst>
            <a:outerShdw blurRad="63500" sx="102000" sy="102000" algn="ctr" rotWithShape="0">
              <a:prstClr val="black">
                <a:alpha val="40000"/>
              </a:prstClr>
            </a:outerShdw>
          </a:effectLst>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03500"/>
            <a:ext cx="6571059"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8206" y="6394066"/>
            <a:ext cx="742949" cy="304799"/>
          </a:xfrm>
          <a:prstGeom prst="rect">
            <a:avLst/>
          </a:prstGeom>
        </p:spPr>
        <p:txBody>
          <a:bodyPr vert="horz" lIns="91440" tIns="45720" rIns="91440" bIns="45720" rtlCol="0" anchor="t"/>
          <a:lstStyle>
            <a:lvl1pPr algn="r">
              <a:defRPr sz="563" b="1" i="0">
                <a:solidFill>
                  <a:schemeClr val="accent1"/>
                </a:solidFill>
              </a:defRPr>
            </a:lvl1pPr>
          </a:lstStyle>
          <a:p>
            <a:fld id="{327B5C70-9851-4E40-B2DA-64584C85F0EB}" type="datetimeFigureOut">
              <a:rPr lang="en-US" smtClean="0"/>
              <a:t>8/8/2021</a:t>
            </a:fld>
            <a:endParaRPr lang="en-US" dirty="0"/>
          </a:p>
        </p:txBody>
      </p:sp>
      <p:sp>
        <p:nvSpPr>
          <p:cNvPr id="5" name="Footer Placeholder 4"/>
          <p:cNvSpPr>
            <a:spLocks noGrp="1"/>
          </p:cNvSpPr>
          <p:nvPr>
            <p:ph type="ftr" sz="quarter" idx="3"/>
          </p:nvPr>
        </p:nvSpPr>
        <p:spPr>
          <a:xfrm>
            <a:off x="396271" y="6391843"/>
            <a:ext cx="2894846" cy="304801"/>
          </a:xfrm>
          <a:prstGeom prst="rect">
            <a:avLst/>
          </a:prstGeom>
        </p:spPr>
        <p:txBody>
          <a:bodyPr vert="horz" lIns="91440" tIns="45720" rIns="91440" bIns="45720" rtlCol="0" anchor="b"/>
          <a:lstStyle>
            <a:lvl1pPr algn="l">
              <a:defRPr sz="563" b="1" i="0">
                <a:solidFill>
                  <a:schemeClr val="accent1"/>
                </a:solidFill>
                <a:latin typeface="+mn-lt"/>
              </a:defRPr>
            </a:lvl1pPr>
          </a:lstStyle>
          <a:p>
            <a:endParaRPr lang="en-US" dirty="0"/>
          </a:p>
        </p:txBody>
      </p:sp>
      <p:sp>
        <p:nvSpPr>
          <p:cNvPr id="22" name="Rectangle 21"/>
          <p:cNvSpPr/>
          <p:nvPr/>
        </p:nvSpPr>
        <p:spPr>
          <a:xfrm>
            <a:off x="7828359" y="0"/>
            <a:ext cx="514350" cy="1143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4408" y="295734"/>
            <a:ext cx="628649" cy="767687"/>
          </a:xfrm>
          <a:prstGeom prst="rect">
            <a:avLst/>
          </a:prstGeom>
        </p:spPr>
        <p:txBody>
          <a:bodyPr vert="horz" lIns="91440" tIns="45720" rIns="91440" bIns="45720" rtlCol="0" anchor="b"/>
          <a:lstStyle>
            <a:lvl1pPr algn="ctr">
              <a:defRPr sz="1575" b="0" i="0">
                <a:solidFill>
                  <a:schemeClr val="bg1"/>
                </a:solidFill>
                <a:latin typeface="+mn-lt"/>
              </a:defRPr>
            </a:lvl1pPr>
          </a:lstStyle>
          <a:p>
            <a:fld id="{FE84F0D3-FBEE-416C-BEC8-A817D54F0D44}" type="slidenum">
              <a:rPr lang="en-US" smtClean="0"/>
              <a:t>‹#›</a:t>
            </a:fld>
            <a:endParaRPr lang="en-US" dirty="0"/>
          </a:p>
        </p:txBody>
      </p:sp>
    </p:spTree>
    <p:extLst>
      <p:ext uri="{BB962C8B-B14F-4D97-AF65-F5344CB8AC3E}">
        <p14:creationId xmlns:p14="http://schemas.microsoft.com/office/powerpoint/2010/main" val="422523239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Lst>
  <p:txStyles>
    <p:titleStyle>
      <a:lvl1pPr algn="l" defTabSz="257175" rtl="0" eaLnBrk="1" latinLnBrk="0" hangingPunct="1">
        <a:spcBef>
          <a:spcPct val="0"/>
        </a:spcBef>
        <a:buNone/>
        <a:defRPr sz="2025" b="1"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92881" indent="-192881" algn="l" defTabSz="257175" rtl="0" eaLnBrk="1" latinLnBrk="0" hangingPunct="1">
        <a:spcBef>
          <a:spcPts val="563"/>
        </a:spcBef>
        <a:spcAft>
          <a:spcPts val="0"/>
        </a:spcAft>
        <a:buClr>
          <a:schemeClr val="bg2"/>
        </a:buClr>
        <a:buSzPct val="80000"/>
        <a:buFont typeface="Wingdings" panose="05000000000000000000" pitchFamily="2" charset="2"/>
        <a:buChar char="§"/>
        <a:defRPr sz="1575" b="0" i="0" kern="1200">
          <a:solidFill>
            <a:schemeClr val="tx1">
              <a:lumMod val="75000"/>
              <a:lumOff val="25000"/>
            </a:schemeClr>
          </a:solidFill>
          <a:latin typeface="+mn-lt"/>
          <a:ea typeface="+mn-ea"/>
          <a:cs typeface="+mn-cs"/>
        </a:defRPr>
      </a:lvl1pPr>
      <a:lvl2pPr marL="417910" indent="-160735" algn="l" defTabSz="257175" rtl="0" eaLnBrk="1" latinLnBrk="0" hangingPunct="1">
        <a:spcBef>
          <a:spcPts val="563"/>
        </a:spcBef>
        <a:spcAft>
          <a:spcPts val="0"/>
        </a:spcAft>
        <a:buClr>
          <a:schemeClr val="bg2"/>
        </a:buClr>
        <a:buSzPct val="80000"/>
        <a:buFont typeface="Wingdings" panose="05000000000000000000" pitchFamily="2" charset="2"/>
        <a:buChar char="§"/>
        <a:defRPr sz="1350" b="0" i="0" kern="1200">
          <a:solidFill>
            <a:schemeClr val="tx1">
              <a:lumMod val="75000"/>
              <a:lumOff val="25000"/>
            </a:schemeClr>
          </a:solidFill>
          <a:latin typeface="+mn-lt"/>
          <a:ea typeface="+mn-ea"/>
          <a:cs typeface="+mn-cs"/>
        </a:defRPr>
      </a:lvl2pPr>
      <a:lvl3pPr marL="642938" indent="-128588" algn="l" defTabSz="257175" rtl="0" eaLnBrk="1" latinLnBrk="0" hangingPunct="1">
        <a:spcBef>
          <a:spcPts val="563"/>
        </a:spcBef>
        <a:spcAft>
          <a:spcPts val="0"/>
        </a:spcAft>
        <a:buClr>
          <a:schemeClr val="bg2"/>
        </a:buClr>
        <a:buSzPct val="80000"/>
        <a:buFont typeface="Wingdings" panose="05000000000000000000" pitchFamily="2" charset="2"/>
        <a:buChar char="§"/>
        <a:defRPr sz="1125" b="0" i="0" kern="1200">
          <a:solidFill>
            <a:schemeClr val="tx1">
              <a:lumMod val="75000"/>
              <a:lumOff val="25000"/>
            </a:schemeClr>
          </a:solidFill>
          <a:latin typeface="+mn-lt"/>
          <a:ea typeface="+mn-ea"/>
          <a:cs typeface="+mn-cs"/>
        </a:defRPr>
      </a:lvl3pPr>
      <a:lvl4pPr marL="900113" indent="-128588" algn="l" defTabSz="257175" rtl="0" eaLnBrk="1" latinLnBrk="0" hangingPunct="1">
        <a:spcBef>
          <a:spcPts val="563"/>
        </a:spcBef>
        <a:spcAft>
          <a:spcPts val="0"/>
        </a:spcAft>
        <a:buClr>
          <a:schemeClr val="bg2"/>
        </a:buClr>
        <a:buSzPct val="80000"/>
        <a:buFont typeface="Wingdings" panose="05000000000000000000" pitchFamily="2" charset="2"/>
        <a:buChar char="§"/>
        <a:defRPr sz="1013" b="0" i="0" kern="1200">
          <a:solidFill>
            <a:schemeClr val="tx1">
              <a:lumMod val="75000"/>
              <a:lumOff val="25000"/>
            </a:schemeClr>
          </a:solidFill>
          <a:latin typeface="+mn-lt"/>
          <a:ea typeface="+mn-ea"/>
          <a:cs typeface="+mn-cs"/>
        </a:defRPr>
      </a:lvl4pPr>
      <a:lvl5pPr marL="1157288" indent="-128588" algn="l" defTabSz="257175" rtl="0" eaLnBrk="1" latinLnBrk="0" hangingPunct="1">
        <a:spcBef>
          <a:spcPts val="563"/>
        </a:spcBef>
        <a:spcAft>
          <a:spcPts val="0"/>
        </a:spcAft>
        <a:buClr>
          <a:schemeClr val="bg2"/>
        </a:buClr>
        <a:buSzPct val="80000"/>
        <a:buFont typeface="Wingdings" panose="05000000000000000000" pitchFamily="2" charset="2"/>
        <a:buChar char="§"/>
        <a:defRPr sz="1013" b="0" i="0" kern="1200">
          <a:solidFill>
            <a:schemeClr val="tx1">
              <a:lumMod val="75000"/>
              <a:lumOff val="25000"/>
            </a:schemeClr>
          </a:solidFill>
          <a:latin typeface="+mn-lt"/>
          <a:ea typeface="+mn-ea"/>
          <a:cs typeface="+mn-cs"/>
        </a:defRPr>
      </a:lvl5pPr>
      <a:lvl6pPr marL="1414463"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6pPr>
      <a:lvl7pPr marL="1671638"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7pPr>
      <a:lvl8pPr marL="1928813"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8pPr>
      <a:lvl9pPr marL="2185988"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diagramLayout" Target="../diagrams/layout2.xml"/><Relationship Id="rId7" Type="http://schemas.openxmlformats.org/officeDocument/2006/relationships/image" Target="../media/image27.pn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https://minnesotawaters.org/lakeshamineau/lid/"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LSLIDBD@gmail.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fred@homeinspectionsofmn.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a:lnSpc>
                <a:spcPct val="90000"/>
              </a:lnSpc>
            </a:pPr>
            <a:r>
              <a:rPr lang="en-US" sz="1900" b="1" dirty="0"/>
              <a:t>Lake Shamineau </a:t>
            </a:r>
            <a:br>
              <a:rPr lang="en-US" sz="1900" b="1" dirty="0"/>
            </a:br>
            <a:r>
              <a:rPr lang="en-US" sz="1900" b="1" dirty="0"/>
              <a:t>Lake Improvement District</a:t>
            </a:r>
            <a:br>
              <a:rPr lang="en-US" sz="1900" b="1" dirty="0"/>
            </a:br>
            <a:r>
              <a:rPr lang="en-US" sz="1900" b="1" dirty="0"/>
              <a:t>Informational Meeting – August 5, 2021</a:t>
            </a:r>
          </a:p>
        </p:txBody>
      </p:sp>
      <p:sp>
        <p:nvSpPr>
          <p:cNvPr id="13" name="Content Placeholder 3">
            <a:extLst>
              <a:ext uri="{FF2B5EF4-FFF2-40B4-BE49-F238E27FC236}">
                <a16:creationId xmlns:a16="http://schemas.microsoft.com/office/drawing/2014/main" id="{D2FD191F-794C-42E3-AD03-72BFD5DFBACA}"/>
              </a:ext>
            </a:extLst>
          </p:cNvPr>
          <p:cNvSpPr>
            <a:spLocks noGrp="1"/>
          </p:cNvSpPr>
          <p:nvPr>
            <p:ph sz="half" idx="1"/>
          </p:nvPr>
        </p:nvSpPr>
        <p:spPr>
          <a:xfrm>
            <a:off x="457200" y="1673352"/>
            <a:ext cx="4038600" cy="4718304"/>
          </a:xfrm>
        </p:spPr>
        <p:txBody>
          <a:bodyPr>
            <a:normAutofit/>
          </a:bodyPr>
          <a:lstStyle/>
          <a:p>
            <a:pPr marL="0" indent="0">
              <a:lnSpc>
                <a:spcPct val="90000"/>
              </a:lnSpc>
              <a:buNone/>
            </a:pPr>
            <a:r>
              <a:rPr lang="en-US" sz="2200" b="1" dirty="0"/>
              <a:t>Informational Meeting:</a:t>
            </a:r>
          </a:p>
          <a:p>
            <a:pPr marL="0" indent="0">
              <a:lnSpc>
                <a:spcPct val="90000"/>
              </a:lnSpc>
              <a:buNone/>
            </a:pPr>
            <a:r>
              <a:rPr lang="en-US" sz="2200" dirty="0"/>
              <a:t>Provide information to Property Owners regarding the Annual Meeting, voting and the West Outlet High-Water Project.</a:t>
            </a:r>
          </a:p>
          <a:p>
            <a:pPr marL="0" indent="0">
              <a:lnSpc>
                <a:spcPct val="90000"/>
              </a:lnSpc>
              <a:buNone/>
            </a:pPr>
            <a:endParaRPr lang="en-US" sz="800" b="1" dirty="0"/>
          </a:p>
          <a:p>
            <a:pPr marL="0" indent="0">
              <a:lnSpc>
                <a:spcPct val="90000"/>
              </a:lnSpc>
              <a:buNone/>
            </a:pPr>
            <a:r>
              <a:rPr lang="en-US" sz="2200" b="1" dirty="0"/>
              <a:t>High-Water Project Goal:</a:t>
            </a:r>
          </a:p>
          <a:p>
            <a:pPr marL="0" indent="0">
              <a:lnSpc>
                <a:spcPct val="90000"/>
              </a:lnSpc>
              <a:buNone/>
            </a:pPr>
            <a:r>
              <a:rPr lang="en-US" sz="2200" dirty="0"/>
              <a:t>Determine a solution to the high-water problem that is most feasible, cost-effective, and timely, and will minimize ongoing maintenance and future operating costs.</a:t>
            </a:r>
          </a:p>
        </p:txBody>
      </p:sp>
      <p:pic>
        <p:nvPicPr>
          <p:cNvPr id="8" name="Content Placeholder 7" descr="A close up of a sign&#10;&#10;Description automatically generated">
            <a:extLst>
              <a:ext uri="{FF2B5EF4-FFF2-40B4-BE49-F238E27FC236}">
                <a16:creationId xmlns:a16="http://schemas.microsoft.com/office/drawing/2014/main" id="{EE156B16-0AD9-4C6C-86C4-B40961D5976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987643"/>
            <a:ext cx="3539197" cy="3583997"/>
          </a:xfrm>
          <a:noFill/>
        </p:spPr>
      </p:pic>
      <p:sp>
        <p:nvSpPr>
          <p:cNvPr id="4" name="Date Placeholder 3"/>
          <p:cNvSpPr>
            <a:spLocks noGrp="1"/>
          </p:cNvSpPr>
          <p:nvPr>
            <p:ph type="dt" sz="half" idx="10"/>
          </p:nvPr>
        </p:nvSpPr>
        <p:spPr>
          <a:xfrm>
            <a:off x="457200" y="18288"/>
            <a:ext cx="2895600" cy="329184"/>
          </a:xfrm>
        </p:spPr>
        <p:txBody>
          <a:bodyPr anchor="ctr">
            <a:normAutofit/>
          </a:bodyPr>
          <a:lstStyle/>
          <a:p>
            <a:pPr eaLnBrk="1" latinLnBrk="0" hangingPunct="1">
              <a:spcAft>
                <a:spcPts val="600"/>
              </a:spcAft>
            </a:pPr>
            <a:r>
              <a:rPr lang="en-US" dirty="0"/>
              <a:t>8/5/2021</a:t>
            </a:r>
          </a:p>
        </p:txBody>
      </p:sp>
      <p:sp>
        <p:nvSpPr>
          <p:cNvPr id="5" name="Slide Number Placeholder 4"/>
          <p:cNvSpPr>
            <a:spLocks noGrp="1"/>
          </p:cNvSpPr>
          <p:nvPr>
            <p:ph type="sldNum" sz="quarter" idx="12"/>
          </p:nvPr>
        </p:nvSpPr>
        <p:spPr>
          <a:xfrm>
            <a:off x="7620000" y="18288"/>
            <a:ext cx="1066800" cy="329184"/>
          </a:xfrm>
        </p:spPr>
        <p:txBody>
          <a:bodyPr anchor="ctr">
            <a:normAutofit/>
          </a:bodyPr>
          <a:lstStyle/>
          <a:p>
            <a:pPr eaLnBrk="1" latinLnBrk="0" hangingPunct="1">
              <a:spcAft>
                <a:spcPts val="600"/>
              </a:spcAft>
            </a:pPr>
            <a:fld id="{D5BBC35B-A44B-4119-B8DA-DE9E3DFADA20}" type="slidenum">
              <a:rPr kumimoji="0" lang="en-US" smtClean="0"/>
              <a:pPr eaLnBrk="1" latinLnBrk="0" hangingPunct="1">
                <a:spcAft>
                  <a:spcPts val="600"/>
                </a:spcAft>
              </a:pPr>
              <a:t>1</a:t>
            </a:fld>
            <a:endParaRPr kumimoji="0" lang="en-US" dirty="0"/>
          </a:p>
        </p:txBody>
      </p:sp>
      <p:sp>
        <p:nvSpPr>
          <p:cNvPr id="3" name="Footer Placeholder 2">
            <a:extLst>
              <a:ext uri="{FF2B5EF4-FFF2-40B4-BE49-F238E27FC236}">
                <a16:creationId xmlns:a16="http://schemas.microsoft.com/office/drawing/2014/main" id="{B1608DC1-9B90-4004-863B-7E4093F20658}"/>
              </a:ext>
            </a:extLst>
          </p:cNvPr>
          <p:cNvSpPr>
            <a:spLocks noGrp="1"/>
          </p:cNvSpPr>
          <p:nvPr>
            <p:ph type="ftr" sz="quarter" idx="11"/>
          </p:nvPr>
        </p:nvSpPr>
        <p:spPr/>
        <p:txBody>
          <a:bodyPr/>
          <a:lstStyle/>
          <a:p>
            <a:r>
              <a:rPr lang="en-US" dirty="0"/>
              <a:t>Informational Meeting</a:t>
            </a:r>
          </a:p>
        </p:txBody>
      </p:sp>
    </p:spTree>
    <p:extLst>
      <p:ext uri="{BB962C8B-B14F-4D97-AF65-F5344CB8AC3E}">
        <p14:creationId xmlns:p14="http://schemas.microsoft.com/office/powerpoint/2010/main" val="169216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EE9F0D4-E1F7-499A-8ECD-E2C127063F8D}"/>
              </a:ext>
            </a:extLst>
          </p:cNvPr>
          <p:cNvSpPr>
            <a:spLocks noGrp="1"/>
          </p:cNvSpPr>
          <p:nvPr>
            <p:ph type="title"/>
          </p:nvPr>
        </p:nvSpPr>
        <p:spPr>
          <a:xfrm>
            <a:off x="457200" y="533400"/>
            <a:ext cx="8229600" cy="990600"/>
          </a:xfrm>
        </p:spPr>
        <p:txBody>
          <a:bodyPr/>
          <a:lstStyle/>
          <a:p>
            <a:r>
              <a:rPr lang="en-US" dirty="0"/>
              <a:t>High Water Outlet Project</a:t>
            </a:r>
          </a:p>
        </p:txBody>
      </p:sp>
      <p:pic>
        <p:nvPicPr>
          <p:cNvPr id="7" name="Picture 6" descr="A body of water with houses along it&#10;&#10;Description automatically generated with medium confidence">
            <a:extLst>
              <a:ext uri="{FF2B5EF4-FFF2-40B4-BE49-F238E27FC236}">
                <a16:creationId xmlns:a16="http://schemas.microsoft.com/office/drawing/2014/main" id="{38480266-3D3B-44BF-890B-C63725905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92" r="22213" b="2"/>
          <a:stretch/>
        </p:blipFill>
        <p:spPr>
          <a:xfrm>
            <a:off x="457200" y="1673352"/>
            <a:ext cx="4038600" cy="4718304"/>
          </a:xfrm>
          <a:prstGeom prst="rect">
            <a:avLst/>
          </a:prstGeom>
          <a:noFill/>
        </p:spPr>
      </p:pic>
      <p:sp>
        <p:nvSpPr>
          <p:cNvPr id="3" name="Content Placeholder 2">
            <a:extLst>
              <a:ext uri="{FF2B5EF4-FFF2-40B4-BE49-F238E27FC236}">
                <a16:creationId xmlns:a16="http://schemas.microsoft.com/office/drawing/2014/main" id="{C4F83956-E8F7-4224-931C-A9FD0A24F907}"/>
              </a:ext>
            </a:extLst>
          </p:cNvPr>
          <p:cNvSpPr>
            <a:spLocks noGrp="1"/>
          </p:cNvSpPr>
          <p:nvPr>
            <p:ph sz="half" idx="2"/>
          </p:nvPr>
        </p:nvSpPr>
        <p:spPr>
          <a:xfrm>
            <a:off x="4648200" y="1524000"/>
            <a:ext cx="4038600" cy="4867656"/>
          </a:xfrm>
        </p:spPr>
        <p:txBody>
          <a:bodyPr>
            <a:normAutofit lnSpcReduction="10000"/>
          </a:bodyPr>
          <a:lstStyle/>
          <a:p>
            <a:pPr>
              <a:lnSpc>
                <a:spcPct val="90000"/>
              </a:lnSpc>
            </a:pPr>
            <a:endParaRPr lang="en-US" sz="1700" dirty="0"/>
          </a:p>
          <a:p>
            <a:pPr>
              <a:lnSpc>
                <a:spcPct val="90000"/>
              </a:lnSpc>
            </a:pPr>
            <a:r>
              <a:rPr lang="en-US" sz="1700" dirty="0"/>
              <a:t>During Spring 2020, routes were analyzed for pumping water out of Lake Shamineau</a:t>
            </a:r>
          </a:p>
          <a:p>
            <a:pPr>
              <a:lnSpc>
                <a:spcPct val="90000"/>
              </a:lnSpc>
            </a:pPr>
            <a:r>
              <a:rPr lang="en-US" sz="1700" dirty="0"/>
              <a:t>Engineers provided guidance on options</a:t>
            </a:r>
          </a:p>
          <a:p>
            <a:pPr>
              <a:lnSpc>
                <a:spcPct val="90000"/>
              </a:lnSpc>
            </a:pPr>
            <a:r>
              <a:rPr lang="en-US" sz="1700" dirty="0"/>
              <a:t>Preliminary engineering and environmental analysis of alternatives was completed</a:t>
            </a:r>
          </a:p>
          <a:p>
            <a:pPr>
              <a:lnSpc>
                <a:spcPct val="90000"/>
              </a:lnSpc>
            </a:pPr>
            <a:r>
              <a:rPr lang="en-US" sz="1700" dirty="0"/>
              <a:t>West option through Ditch 41 was determined to be most feasible</a:t>
            </a:r>
          </a:p>
          <a:p>
            <a:pPr>
              <a:lnSpc>
                <a:spcPct val="90000"/>
              </a:lnSpc>
            </a:pPr>
            <a:r>
              <a:rPr lang="en-US" sz="1700" dirty="0"/>
              <a:t>If left to naturally overflow in uncontrolled fashion, water from Lake Shamineau would flow downstream within watershed area of Ditch 41 and Long Prairie River</a:t>
            </a:r>
          </a:p>
          <a:p>
            <a:pPr>
              <a:lnSpc>
                <a:spcPct val="90000"/>
              </a:lnSpc>
            </a:pPr>
            <a:r>
              <a:rPr lang="en-US" sz="1700" dirty="0"/>
              <a:t>Construction of Project will move water downstream in more controlled manner, water quality can be managed, and adverse impacts can be avoided</a:t>
            </a:r>
          </a:p>
          <a:p>
            <a:pPr>
              <a:lnSpc>
                <a:spcPct val="90000"/>
              </a:lnSpc>
            </a:pPr>
            <a:endParaRPr lang="en-US" sz="1500" dirty="0"/>
          </a:p>
        </p:txBody>
      </p:sp>
      <p:sp>
        <p:nvSpPr>
          <p:cNvPr id="4" name="Date Placeholder 3">
            <a:extLst>
              <a:ext uri="{FF2B5EF4-FFF2-40B4-BE49-F238E27FC236}">
                <a16:creationId xmlns:a16="http://schemas.microsoft.com/office/drawing/2014/main" id="{81916D40-7B78-4038-BFB4-CCD93C12DEFE}"/>
              </a:ext>
            </a:extLst>
          </p:cNvPr>
          <p:cNvSpPr>
            <a:spLocks noGrp="1"/>
          </p:cNvSpPr>
          <p:nvPr>
            <p:ph type="dt" sz="half" idx="10"/>
          </p:nvPr>
        </p:nvSpPr>
        <p:spPr>
          <a:xfrm>
            <a:off x="457200" y="18288"/>
            <a:ext cx="2895600" cy="329184"/>
          </a:xfrm>
        </p:spPr>
        <p:txBody>
          <a:bodyPr anchor="ctr">
            <a:normAutofit/>
          </a:bodyPr>
          <a:lstStyle/>
          <a:p>
            <a:pPr eaLnBrk="1" latinLnBrk="0" hangingPunct="1">
              <a:spcAft>
                <a:spcPts val="600"/>
              </a:spcAft>
            </a:pPr>
            <a:r>
              <a:rPr lang="en-US"/>
              <a:t>8/5/2021</a:t>
            </a:r>
          </a:p>
        </p:txBody>
      </p:sp>
      <p:sp>
        <p:nvSpPr>
          <p:cNvPr id="5" name="Slide Number Placeholder 4">
            <a:extLst>
              <a:ext uri="{FF2B5EF4-FFF2-40B4-BE49-F238E27FC236}">
                <a16:creationId xmlns:a16="http://schemas.microsoft.com/office/drawing/2014/main" id="{BAE7E5B6-1C9A-4D81-852B-DDC2087C758F}"/>
              </a:ext>
            </a:extLst>
          </p:cNvPr>
          <p:cNvSpPr>
            <a:spLocks noGrp="1"/>
          </p:cNvSpPr>
          <p:nvPr>
            <p:ph type="sldNum" sz="quarter" idx="12"/>
          </p:nvPr>
        </p:nvSpPr>
        <p:spPr>
          <a:xfrm>
            <a:off x="7620000" y="18288"/>
            <a:ext cx="1066800" cy="329184"/>
          </a:xfrm>
        </p:spPr>
        <p:txBody>
          <a:bodyPr anchor="ctr">
            <a:normAutofit/>
          </a:bodyPr>
          <a:lstStyle/>
          <a:p>
            <a:pPr eaLnBrk="1" latinLnBrk="0" hangingPunct="1">
              <a:spcAft>
                <a:spcPts val="600"/>
              </a:spcAft>
            </a:pPr>
            <a:fld id="{D5BBC35B-A44B-4119-B8DA-DE9E3DFADA20}" type="slidenum">
              <a:rPr kumimoji="0" lang="en-US" smtClean="0"/>
              <a:pPr eaLnBrk="1" latinLnBrk="0" hangingPunct="1">
                <a:spcAft>
                  <a:spcPts val="600"/>
                </a:spcAft>
              </a:pPr>
              <a:t>10</a:t>
            </a:fld>
            <a:endParaRPr kumimoji="0" lang="en-US"/>
          </a:p>
        </p:txBody>
      </p:sp>
      <p:sp>
        <p:nvSpPr>
          <p:cNvPr id="2" name="Footer Placeholder 1">
            <a:extLst>
              <a:ext uri="{FF2B5EF4-FFF2-40B4-BE49-F238E27FC236}">
                <a16:creationId xmlns:a16="http://schemas.microsoft.com/office/drawing/2014/main" id="{7F91805A-778A-431B-A862-DB4635B9CEA1}"/>
              </a:ext>
            </a:extLst>
          </p:cNvPr>
          <p:cNvSpPr>
            <a:spLocks noGrp="1"/>
          </p:cNvSpPr>
          <p:nvPr>
            <p:ph type="ftr" sz="quarter" idx="11"/>
          </p:nvPr>
        </p:nvSpPr>
        <p:spPr/>
        <p:txBody>
          <a:bodyPr/>
          <a:lstStyle/>
          <a:p>
            <a:r>
              <a:rPr lang="en-US"/>
              <a:t>Informational Meeting</a:t>
            </a:r>
          </a:p>
        </p:txBody>
      </p:sp>
    </p:spTree>
    <p:extLst>
      <p:ext uri="{BB962C8B-B14F-4D97-AF65-F5344CB8AC3E}">
        <p14:creationId xmlns:p14="http://schemas.microsoft.com/office/powerpoint/2010/main" val="429059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3DE8-7302-45A4-91A6-71C83146270D}"/>
              </a:ext>
            </a:extLst>
          </p:cNvPr>
          <p:cNvSpPr>
            <a:spLocks noGrp="1"/>
          </p:cNvSpPr>
          <p:nvPr>
            <p:ph type="title"/>
          </p:nvPr>
        </p:nvSpPr>
        <p:spPr>
          <a:xfrm>
            <a:off x="457200" y="533400"/>
            <a:ext cx="8229600" cy="990600"/>
          </a:xfrm>
        </p:spPr>
        <p:txBody>
          <a:bodyPr anchor="ctr">
            <a:normAutofit/>
          </a:bodyPr>
          <a:lstStyle/>
          <a:p>
            <a:r>
              <a:rPr lang="en-US" dirty="0"/>
              <a:t>High Water Outlet Project</a:t>
            </a:r>
          </a:p>
        </p:txBody>
      </p:sp>
      <p:pic>
        <p:nvPicPr>
          <p:cNvPr id="10" name="Content Placeholder 9" descr="A picture containing water, sky, outdoor, lake&#10;&#10;Description automatically generated">
            <a:extLst>
              <a:ext uri="{FF2B5EF4-FFF2-40B4-BE49-F238E27FC236}">
                <a16:creationId xmlns:a16="http://schemas.microsoft.com/office/drawing/2014/main" id="{88C490F3-9E2E-41D3-9428-6E2E56E4047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03715" y="1782072"/>
            <a:ext cx="4391807" cy="3293855"/>
          </a:xfrm>
        </p:spPr>
      </p:pic>
      <p:sp>
        <p:nvSpPr>
          <p:cNvPr id="4" name="Date Placeholder 3">
            <a:extLst>
              <a:ext uri="{FF2B5EF4-FFF2-40B4-BE49-F238E27FC236}">
                <a16:creationId xmlns:a16="http://schemas.microsoft.com/office/drawing/2014/main" id="{EF127138-96D8-47C9-99D9-F73496CE3FFA}"/>
              </a:ext>
            </a:extLst>
          </p:cNvPr>
          <p:cNvSpPr>
            <a:spLocks noGrp="1"/>
          </p:cNvSpPr>
          <p:nvPr>
            <p:ph type="dt" sz="half" idx="10"/>
          </p:nvPr>
        </p:nvSpPr>
        <p:spPr>
          <a:xfrm>
            <a:off x="457200" y="18288"/>
            <a:ext cx="2895600" cy="329184"/>
          </a:xfrm>
        </p:spPr>
        <p:txBody>
          <a:bodyPr anchor="ctr">
            <a:normAutofit/>
          </a:bodyPr>
          <a:lstStyle/>
          <a:p>
            <a:pPr eaLnBrk="1" latinLnBrk="0" hangingPunct="1">
              <a:spcAft>
                <a:spcPts val="600"/>
              </a:spcAft>
            </a:pPr>
            <a:r>
              <a:rPr lang="en-US"/>
              <a:t>8/5/2021</a:t>
            </a:r>
          </a:p>
        </p:txBody>
      </p:sp>
      <p:sp>
        <p:nvSpPr>
          <p:cNvPr id="5" name="Slide Number Placeholder 4">
            <a:extLst>
              <a:ext uri="{FF2B5EF4-FFF2-40B4-BE49-F238E27FC236}">
                <a16:creationId xmlns:a16="http://schemas.microsoft.com/office/drawing/2014/main" id="{5F2E4761-6FEE-4E6D-BDDD-F805FE244980}"/>
              </a:ext>
            </a:extLst>
          </p:cNvPr>
          <p:cNvSpPr>
            <a:spLocks noGrp="1"/>
          </p:cNvSpPr>
          <p:nvPr>
            <p:ph type="sldNum" sz="quarter" idx="12"/>
          </p:nvPr>
        </p:nvSpPr>
        <p:spPr>
          <a:xfrm>
            <a:off x="7620000" y="18288"/>
            <a:ext cx="1066800" cy="329184"/>
          </a:xfrm>
        </p:spPr>
        <p:txBody>
          <a:bodyPr anchor="ctr">
            <a:normAutofit/>
          </a:bodyPr>
          <a:lstStyle/>
          <a:p>
            <a:pPr eaLnBrk="1" latinLnBrk="0" hangingPunct="1">
              <a:spcAft>
                <a:spcPts val="600"/>
              </a:spcAft>
            </a:pPr>
            <a:fld id="{D5BBC35B-A44B-4119-B8DA-DE9E3DFADA20}" type="slidenum">
              <a:rPr kumimoji="0" lang="en-US" smtClean="0"/>
              <a:pPr eaLnBrk="1" latinLnBrk="0" hangingPunct="1">
                <a:spcAft>
                  <a:spcPts val="600"/>
                </a:spcAft>
              </a:pPr>
              <a:t>11</a:t>
            </a:fld>
            <a:endParaRPr kumimoji="0" lang="en-US"/>
          </a:p>
        </p:txBody>
      </p:sp>
      <p:graphicFrame>
        <p:nvGraphicFramePr>
          <p:cNvPr id="7" name="Content Placeholder 2">
            <a:extLst>
              <a:ext uri="{FF2B5EF4-FFF2-40B4-BE49-F238E27FC236}">
                <a16:creationId xmlns:a16="http://schemas.microsoft.com/office/drawing/2014/main" id="{658858D8-4502-4399-960E-5159457ACDF8}"/>
              </a:ext>
            </a:extLst>
          </p:cNvPr>
          <p:cNvGraphicFramePr>
            <a:graphicFrameLocks noGrp="1"/>
          </p:cNvGraphicFramePr>
          <p:nvPr>
            <p:ph sz="half" idx="2"/>
            <p:extLst>
              <p:ext uri="{D42A27DB-BD31-4B8C-83A1-F6EECF244321}">
                <p14:modId xmlns:p14="http://schemas.microsoft.com/office/powerpoint/2010/main" val="774030342"/>
              </p:ext>
            </p:extLst>
          </p:nvPr>
        </p:nvGraphicFramePr>
        <p:xfrm>
          <a:off x="288235" y="1606296"/>
          <a:ext cx="4038600" cy="471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02F1CDE7-C92C-466B-AF3B-06D73EC1015B}"/>
              </a:ext>
            </a:extLst>
          </p:cNvPr>
          <p:cNvSpPr>
            <a:spLocks noGrp="1"/>
          </p:cNvSpPr>
          <p:nvPr>
            <p:ph type="ftr" sz="quarter" idx="11"/>
          </p:nvPr>
        </p:nvSpPr>
        <p:spPr/>
        <p:txBody>
          <a:bodyPr/>
          <a:lstStyle/>
          <a:p>
            <a:r>
              <a:rPr lang="en-US"/>
              <a:t>Informational Meeting</a:t>
            </a:r>
          </a:p>
        </p:txBody>
      </p:sp>
    </p:spTree>
    <p:extLst>
      <p:ext uri="{BB962C8B-B14F-4D97-AF65-F5344CB8AC3E}">
        <p14:creationId xmlns:p14="http://schemas.microsoft.com/office/powerpoint/2010/main" val="3965261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AF2C-121C-41E8-B550-ECF3023916BC}"/>
              </a:ext>
            </a:extLst>
          </p:cNvPr>
          <p:cNvSpPr>
            <a:spLocks noGrp="1"/>
          </p:cNvSpPr>
          <p:nvPr>
            <p:ph type="title"/>
          </p:nvPr>
        </p:nvSpPr>
        <p:spPr/>
        <p:txBody>
          <a:bodyPr/>
          <a:lstStyle/>
          <a:p>
            <a:r>
              <a:rPr lang="en-US" dirty="0"/>
              <a:t>High Water Outlet Project</a:t>
            </a:r>
          </a:p>
        </p:txBody>
      </p:sp>
      <p:sp>
        <p:nvSpPr>
          <p:cNvPr id="3" name="Content Placeholder 2">
            <a:extLst>
              <a:ext uri="{FF2B5EF4-FFF2-40B4-BE49-F238E27FC236}">
                <a16:creationId xmlns:a16="http://schemas.microsoft.com/office/drawing/2014/main" id="{17ED50B4-705C-4D7A-8EC9-94D50C8EF445}"/>
              </a:ext>
            </a:extLst>
          </p:cNvPr>
          <p:cNvSpPr>
            <a:spLocks noGrp="1"/>
          </p:cNvSpPr>
          <p:nvPr>
            <p:ph idx="1"/>
          </p:nvPr>
        </p:nvSpPr>
        <p:spPr/>
        <p:txBody>
          <a:bodyPr>
            <a:normAutofit lnSpcReduction="10000"/>
          </a:bodyPr>
          <a:lstStyle/>
          <a:p>
            <a:r>
              <a:rPr lang="en-US" sz="2400" dirty="0"/>
              <a:t>Purpose of High-Water Project is to establish a maximum operating level</a:t>
            </a:r>
          </a:p>
          <a:p>
            <a:r>
              <a:rPr lang="en-US" sz="2400" dirty="0"/>
              <a:t>Project includes the installation of a lake outlet structure and pumping station at the west end of the lake</a:t>
            </a:r>
          </a:p>
          <a:p>
            <a:r>
              <a:rPr lang="en-US" sz="2400" dirty="0"/>
              <a:t>Water will then flow west, eventually to Ditch 41, flowing to the Long Prairie River (route will be reviewed later in presentation)</a:t>
            </a:r>
          </a:p>
          <a:p>
            <a:r>
              <a:rPr lang="en-US" sz="2400" dirty="0"/>
              <a:t>The LSLID has worked closely with property owners along the route, including those along Todd Co. Ditch 41, to ensure our project is not detrimental to their property</a:t>
            </a:r>
          </a:p>
          <a:p>
            <a:r>
              <a:rPr lang="en-US" sz="2400" dirty="0"/>
              <a:t>The LSLID has obtained agreements for easements with Morrison and Todd County property owners west of Highway 10.</a:t>
            </a:r>
          </a:p>
          <a:p>
            <a:endParaRPr lang="en-US" sz="2400" dirty="0"/>
          </a:p>
          <a:p>
            <a:endParaRPr lang="en-US" dirty="0"/>
          </a:p>
        </p:txBody>
      </p:sp>
      <p:sp>
        <p:nvSpPr>
          <p:cNvPr id="4" name="Date Placeholder 3">
            <a:extLst>
              <a:ext uri="{FF2B5EF4-FFF2-40B4-BE49-F238E27FC236}">
                <a16:creationId xmlns:a16="http://schemas.microsoft.com/office/drawing/2014/main" id="{15616726-E778-4389-8E80-BD0AAF640708}"/>
              </a:ext>
            </a:extLst>
          </p:cNvPr>
          <p:cNvSpPr>
            <a:spLocks noGrp="1"/>
          </p:cNvSpPr>
          <p:nvPr>
            <p:ph type="dt" sz="half" idx="10"/>
          </p:nvPr>
        </p:nvSpPr>
        <p:spPr/>
        <p:txBody>
          <a:bodyPr/>
          <a:lstStyle/>
          <a:p>
            <a:pPr eaLnBrk="1" latinLnBrk="0" hangingPunct="1"/>
            <a:r>
              <a:rPr lang="en-US"/>
              <a:t>8/5/2021</a:t>
            </a:r>
          </a:p>
        </p:txBody>
      </p:sp>
      <p:sp>
        <p:nvSpPr>
          <p:cNvPr id="5" name="Slide Number Placeholder 4">
            <a:extLst>
              <a:ext uri="{FF2B5EF4-FFF2-40B4-BE49-F238E27FC236}">
                <a16:creationId xmlns:a16="http://schemas.microsoft.com/office/drawing/2014/main" id="{E4E41A1A-0226-48DA-A3A6-1EE322223C9F}"/>
              </a:ext>
            </a:extLst>
          </p:cNvPr>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12</a:t>
            </a:fld>
            <a:endParaRPr kumimoji="0" lang="en-US"/>
          </a:p>
        </p:txBody>
      </p:sp>
      <p:sp>
        <p:nvSpPr>
          <p:cNvPr id="6" name="Footer Placeholder 5">
            <a:extLst>
              <a:ext uri="{FF2B5EF4-FFF2-40B4-BE49-F238E27FC236}">
                <a16:creationId xmlns:a16="http://schemas.microsoft.com/office/drawing/2014/main" id="{246CAD17-1007-417C-963E-02AA8F22B970}"/>
              </a:ext>
            </a:extLst>
          </p:cNvPr>
          <p:cNvSpPr>
            <a:spLocks noGrp="1"/>
          </p:cNvSpPr>
          <p:nvPr>
            <p:ph type="ftr" sz="quarter" idx="11"/>
          </p:nvPr>
        </p:nvSpPr>
        <p:spPr/>
        <p:txBody>
          <a:bodyPr/>
          <a:lstStyle/>
          <a:p>
            <a:r>
              <a:rPr kumimoji="0" lang="en-US"/>
              <a:t>Informational Meeting</a:t>
            </a:r>
          </a:p>
        </p:txBody>
      </p:sp>
    </p:spTree>
    <p:extLst>
      <p:ext uri="{BB962C8B-B14F-4D97-AF65-F5344CB8AC3E}">
        <p14:creationId xmlns:p14="http://schemas.microsoft.com/office/powerpoint/2010/main" val="406543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6FDE-4686-43DE-B77F-4D9DBFA5685D}"/>
              </a:ext>
            </a:extLst>
          </p:cNvPr>
          <p:cNvSpPr>
            <a:spLocks noGrp="1"/>
          </p:cNvSpPr>
          <p:nvPr>
            <p:ph type="title"/>
          </p:nvPr>
        </p:nvSpPr>
        <p:spPr>
          <a:xfrm>
            <a:off x="457200" y="533400"/>
            <a:ext cx="8229600" cy="990600"/>
          </a:xfrm>
        </p:spPr>
        <p:txBody>
          <a:bodyPr anchor="ctr">
            <a:normAutofit/>
          </a:bodyPr>
          <a:lstStyle/>
          <a:p>
            <a:r>
              <a:rPr lang="en-US" dirty="0"/>
              <a:t>High Water Outlet Project</a:t>
            </a:r>
          </a:p>
        </p:txBody>
      </p:sp>
      <p:sp>
        <p:nvSpPr>
          <p:cNvPr id="3" name="Content Placeholder 2">
            <a:extLst>
              <a:ext uri="{FF2B5EF4-FFF2-40B4-BE49-F238E27FC236}">
                <a16:creationId xmlns:a16="http://schemas.microsoft.com/office/drawing/2014/main" id="{705BFC70-FC52-44B0-93C7-70D0D4A3F5C1}"/>
              </a:ext>
            </a:extLst>
          </p:cNvPr>
          <p:cNvSpPr>
            <a:spLocks noGrp="1"/>
          </p:cNvSpPr>
          <p:nvPr>
            <p:ph sz="half" idx="1"/>
          </p:nvPr>
        </p:nvSpPr>
        <p:spPr>
          <a:xfrm>
            <a:off x="344557" y="1490870"/>
            <a:ext cx="4890052" cy="5367130"/>
          </a:xfrm>
        </p:spPr>
        <p:txBody>
          <a:bodyPr>
            <a:noAutofit/>
          </a:bodyPr>
          <a:lstStyle/>
          <a:p>
            <a:pPr>
              <a:lnSpc>
                <a:spcPct val="90000"/>
              </a:lnSpc>
            </a:pPr>
            <a:r>
              <a:rPr lang="en-US" sz="2000" dirty="0"/>
              <a:t>Route from the lake to the Long Prairie River includes flowing through Todd County Ditch 41</a:t>
            </a:r>
          </a:p>
          <a:p>
            <a:pPr>
              <a:lnSpc>
                <a:spcPct val="90000"/>
              </a:lnSpc>
            </a:pPr>
            <a:r>
              <a:rPr lang="en-US" sz="2000" dirty="0"/>
              <a:t>Petition to utilize Ditch 41 in Todd County has been submitted.</a:t>
            </a:r>
          </a:p>
          <a:p>
            <a:pPr>
              <a:lnSpc>
                <a:spcPct val="90000"/>
              </a:lnSpc>
            </a:pPr>
            <a:r>
              <a:rPr lang="en-US" sz="2000" dirty="0"/>
              <a:t>Petition was accepted, Informational Meeting held June 1.</a:t>
            </a:r>
          </a:p>
          <a:p>
            <a:pPr marL="182880" lvl="1">
              <a:lnSpc>
                <a:spcPct val="90000"/>
              </a:lnSpc>
            </a:pPr>
            <a:r>
              <a:rPr lang="en-US" sz="2000" dirty="0"/>
              <a:t>Todd County Public Hearing was held on June 29 to gain input on the petition.  At the Public Hearing, Houston presented data to show that the Ditch has capacity.</a:t>
            </a:r>
          </a:p>
          <a:p>
            <a:pPr>
              <a:lnSpc>
                <a:spcPct val="90000"/>
              </a:lnSpc>
            </a:pPr>
            <a:r>
              <a:rPr lang="en-US" sz="2000" dirty="0"/>
              <a:t>Todd County has contracted with an Engineering firm for a second opinion.  </a:t>
            </a:r>
          </a:p>
          <a:p>
            <a:pPr>
              <a:lnSpc>
                <a:spcPct val="90000"/>
              </a:lnSpc>
            </a:pPr>
            <a:r>
              <a:rPr lang="en-US" sz="2000" dirty="0"/>
              <a:t>A second Public Hearing to gain input from Todd County Ditch 41 landowners will be held on August 31 at 6 PM.</a:t>
            </a:r>
          </a:p>
        </p:txBody>
      </p:sp>
      <p:pic>
        <p:nvPicPr>
          <p:cNvPr id="7" name="Picture 6" descr="A picture containing outdoor, tree, water, house&#10;&#10;Description automatically generated">
            <a:extLst>
              <a:ext uri="{FF2B5EF4-FFF2-40B4-BE49-F238E27FC236}">
                <a16:creationId xmlns:a16="http://schemas.microsoft.com/office/drawing/2014/main" id="{6A8BD5A1-509E-4024-BB30-7599862798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48" r="33958" b="2"/>
          <a:stretch/>
        </p:blipFill>
        <p:spPr>
          <a:xfrm>
            <a:off x="5384793" y="1709928"/>
            <a:ext cx="3414650" cy="3989342"/>
          </a:xfrm>
          <a:prstGeom prst="rect">
            <a:avLst/>
          </a:prstGeom>
          <a:noFill/>
        </p:spPr>
      </p:pic>
      <p:sp>
        <p:nvSpPr>
          <p:cNvPr id="4" name="Date Placeholder 3">
            <a:extLst>
              <a:ext uri="{FF2B5EF4-FFF2-40B4-BE49-F238E27FC236}">
                <a16:creationId xmlns:a16="http://schemas.microsoft.com/office/drawing/2014/main" id="{C2A5261E-B420-4C5B-9706-5FC160B7506F}"/>
              </a:ext>
            </a:extLst>
          </p:cNvPr>
          <p:cNvSpPr>
            <a:spLocks noGrp="1"/>
          </p:cNvSpPr>
          <p:nvPr>
            <p:ph type="dt" sz="half" idx="10"/>
          </p:nvPr>
        </p:nvSpPr>
        <p:spPr>
          <a:xfrm>
            <a:off x="457200" y="18288"/>
            <a:ext cx="2895600" cy="329184"/>
          </a:xfrm>
        </p:spPr>
        <p:txBody>
          <a:bodyPr anchor="ctr">
            <a:normAutofit/>
          </a:bodyPr>
          <a:lstStyle/>
          <a:p>
            <a:pPr eaLnBrk="1" latinLnBrk="0" hangingPunct="1">
              <a:spcAft>
                <a:spcPts val="600"/>
              </a:spcAft>
            </a:pPr>
            <a:r>
              <a:rPr lang="en-US"/>
              <a:t>8/5/2021</a:t>
            </a:r>
          </a:p>
        </p:txBody>
      </p:sp>
      <p:sp>
        <p:nvSpPr>
          <p:cNvPr id="5" name="Slide Number Placeholder 4">
            <a:extLst>
              <a:ext uri="{FF2B5EF4-FFF2-40B4-BE49-F238E27FC236}">
                <a16:creationId xmlns:a16="http://schemas.microsoft.com/office/drawing/2014/main" id="{195B758F-FF4E-4685-A5E8-88C51AE43E21}"/>
              </a:ext>
            </a:extLst>
          </p:cNvPr>
          <p:cNvSpPr>
            <a:spLocks noGrp="1"/>
          </p:cNvSpPr>
          <p:nvPr>
            <p:ph type="sldNum" sz="quarter" idx="12"/>
          </p:nvPr>
        </p:nvSpPr>
        <p:spPr>
          <a:xfrm>
            <a:off x="7620000" y="18288"/>
            <a:ext cx="1066800" cy="329184"/>
          </a:xfrm>
        </p:spPr>
        <p:txBody>
          <a:bodyPr anchor="ctr">
            <a:normAutofit/>
          </a:bodyPr>
          <a:lstStyle/>
          <a:p>
            <a:pPr eaLnBrk="1" latinLnBrk="0" hangingPunct="1">
              <a:spcAft>
                <a:spcPts val="600"/>
              </a:spcAft>
            </a:pPr>
            <a:fld id="{D5BBC35B-A44B-4119-B8DA-DE9E3DFADA20}" type="slidenum">
              <a:rPr kumimoji="0" lang="en-US" smtClean="0"/>
              <a:pPr eaLnBrk="1" latinLnBrk="0" hangingPunct="1">
                <a:spcAft>
                  <a:spcPts val="600"/>
                </a:spcAft>
              </a:pPr>
              <a:t>13</a:t>
            </a:fld>
            <a:endParaRPr kumimoji="0" lang="en-US"/>
          </a:p>
        </p:txBody>
      </p:sp>
      <p:sp>
        <p:nvSpPr>
          <p:cNvPr id="6" name="Footer Placeholder 5">
            <a:extLst>
              <a:ext uri="{FF2B5EF4-FFF2-40B4-BE49-F238E27FC236}">
                <a16:creationId xmlns:a16="http://schemas.microsoft.com/office/drawing/2014/main" id="{8BC54D7E-4464-4C70-8E5B-5706F04898D8}"/>
              </a:ext>
            </a:extLst>
          </p:cNvPr>
          <p:cNvSpPr>
            <a:spLocks noGrp="1"/>
          </p:cNvSpPr>
          <p:nvPr>
            <p:ph type="ftr" sz="quarter" idx="11"/>
          </p:nvPr>
        </p:nvSpPr>
        <p:spPr/>
        <p:txBody>
          <a:bodyPr/>
          <a:lstStyle/>
          <a:p>
            <a:r>
              <a:rPr lang="en-US"/>
              <a:t>Informational Meeting</a:t>
            </a:r>
          </a:p>
        </p:txBody>
      </p:sp>
    </p:spTree>
    <p:extLst>
      <p:ext uri="{BB962C8B-B14F-4D97-AF65-F5344CB8AC3E}">
        <p14:creationId xmlns:p14="http://schemas.microsoft.com/office/powerpoint/2010/main" val="1031474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69D4-9D19-4259-969C-8546015C146C}"/>
              </a:ext>
            </a:extLst>
          </p:cNvPr>
          <p:cNvSpPr>
            <a:spLocks noGrp="1"/>
          </p:cNvSpPr>
          <p:nvPr>
            <p:ph type="title"/>
          </p:nvPr>
        </p:nvSpPr>
        <p:spPr/>
        <p:txBody>
          <a:bodyPr/>
          <a:lstStyle/>
          <a:p>
            <a:r>
              <a:rPr lang="en-US" dirty="0"/>
              <a:t>High Water Outlet Project</a:t>
            </a:r>
          </a:p>
        </p:txBody>
      </p:sp>
      <p:sp>
        <p:nvSpPr>
          <p:cNvPr id="3" name="Content Placeholder 2">
            <a:extLst>
              <a:ext uri="{FF2B5EF4-FFF2-40B4-BE49-F238E27FC236}">
                <a16:creationId xmlns:a16="http://schemas.microsoft.com/office/drawing/2014/main" id="{8DCBAEAB-B013-47B5-8829-D1B3619ED362}"/>
              </a:ext>
            </a:extLst>
          </p:cNvPr>
          <p:cNvSpPr>
            <a:spLocks noGrp="1"/>
          </p:cNvSpPr>
          <p:nvPr>
            <p:ph idx="1"/>
          </p:nvPr>
        </p:nvSpPr>
        <p:spPr/>
        <p:txBody>
          <a:bodyPr/>
          <a:lstStyle/>
          <a:p>
            <a:r>
              <a:rPr lang="en-US" dirty="0"/>
              <a:t>High-Water Outlet Project Timeline has been included in mailing to Property Owners and will be discussed at the end of this meeting.</a:t>
            </a:r>
          </a:p>
          <a:p>
            <a:r>
              <a:rPr lang="en-US" dirty="0"/>
              <a:t>The technical information regarding the High-Water Outlet Project will be presented next by Houston</a:t>
            </a:r>
          </a:p>
        </p:txBody>
      </p:sp>
      <p:sp>
        <p:nvSpPr>
          <p:cNvPr id="4" name="Date Placeholder 3">
            <a:extLst>
              <a:ext uri="{FF2B5EF4-FFF2-40B4-BE49-F238E27FC236}">
                <a16:creationId xmlns:a16="http://schemas.microsoft.com/office/drawing/2014/main" id="{B7387B16-8CCC-4761-AED6-D551D1FD744B}"/>
              </a:ext>
            </a:extLst>
          </p:cNvPr>
          <p:cNvSpPr>
            <a:spLocks noGrp="1"/>
          </p:cNvSpPr>
          <p:nvPr>
            <p:ph type="dt" sz="half" idx="10"/>
          </p:nvPr>
        </p:nvSpPr>
        <p:spPr/>
        <p:txBody>
          <a:bodyPr/>
          <a:lstStyle/>
          <a:p>
            <a:pPr eaLnBrk="1" latinLnBrk="0" hangingPunct="1"/>
            <a:r>
              <a:rPr lang="en-US"/>
              <a:t>8/5/2021</a:t>
            </a:r>
          </a:p>
        </p:txBody>
      </p:sp>
      <p:sp>
        <p:nvSpPr>
          <p:cNvPr id="5" name="Slide Number Placeholder 4">
            <a:extLst>
              <a:ext uri="{FF2B5EF4-FFF2-40B4-BE49-F238E27FC236}">
                <a16:creationId xmlns:a16="http://schemas.microsoft.com/office/drawing/2014/main" id="{251EB7CF-92A4-4A65-80E0-C6261E9BC206}"/>
              </a:ext>
            </a:extLst>
          </p:cNvPr>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14</a:t>
            </a:fld>
            <a:endParaRPr kumimoji="0" lang="en-US"/>
          </a:p>
        </p:txBody>
      </p:sp>
      <p:sp>
        <p:nvSpPr>
          <p:cNvPr id="6" name="Footer Placeholder 5">
            <a:extLst>
              <a:ext uri="{FF2B5EF4-FFF2-40B4-BE49-F238E27FC236}">
                <a16:creationId xmlns:a16="http://schemas.microsoft.com/office/drawing/2014/main" id="{FB26296F-C096-47DC-BD6C-30F5F6C1F234}"/>
              </a:ext>
            </a:extLst>
          </p:cNvPr>
          <p:cNvSpPr>
            <a:spLocks noGrp="1"/>
          </p:cNvSpPr>
          <p:nvPr>
            <p:ph type="ftr" sz="quarter" idx="11"/>
          </p:nvPr>
        </p:nvSpPr>
        <p:spPr/>
        <p:txBody>
          <a:bodyPr/>
          <a:lstStyle/>
          <a:p>
            <a:r>
              <a:rPr kumimoji="0" lang="en-US"/>
              <a:t>Informational Meeting</a:t>
            </a:r>
          </a:p>
        </p:txBody>
      </p:sp>
    </p:spTree>
    <p:extLst>
      <p:ext uri="{BB962C8B-B14F-4D97-AF65-F5344CB8AC3E}">
        <p14:creationId xmlns:p14="http://schemas.microsoft.com/office/powerpoint/2010/main" val="2026167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a:t>Lake Shamineau LID Informational Meeting</a:t>
            </a:r>
          </a:p>
        </p:txBody>
      </p:sp>
      <p:sp>
        <p:nvSpPr>
          <p:cNvPr id="2" name="Content Placeholder 1"/>
          <p:cNvSpPr>
            <a:spLocks noGrp="1"/>
          </p:cNvSpPr>
          <p:nvPr>
            <p:ph idx="1"/>
          </p:nvPr>
        </p:nvSpPr>
        <p:spPr>
          <a:xfrm>
            <a:off x="457200" y="1254370"/>
            <a:ext cx="8229600" cy="4752922"/>
          </a:xfrm>
        </p:spPr>
        <p:txBody>
          <a:bodyPr/>
          <a:lstStyle/>
          <a:p>
            <a:pPr marL="109728" indent="0">
              <a:buNone/>
            </a:pPr>
            <a:endParaRPr lang="en-US" sz="2800" b="1" dirty="0"/>
          </a:p>
          <a:p>
            <a:pPr marL="109728" indent="0">
              <a:buNone/>
            </a:pPr>
            <a:r>
              <a:rPr lang="en-US" sz="2800" b="1" dirty="0"/>
              <a:t>Preliminary Engineering Report:</a:t>
            </a:r>
          </a:p>
          <a:p>
            <a:pPr marL="109728" indent="0">
              <a:buNone/>
            </a:pPr>
            <a:endParaRPr lang="en-US" sz="2800" b="1" dirty="0"/>
          </a:p>
          <a:p>
            <a:pPr marL="393192" lvl="1" indent="0">
              <a:buNone/>
            </a:pPr>
            <a:r>
              <a:rPr lang="en-US" sz="2800" dirty="0"/>
              <a:t>Mike Opat, Project Manager</a:t>
            </a:r>
          </a:p>
          <a:p>
            <a:pPr marL="393192" lvl="1" indent="0">
              <a:buNone/>
            </a:pPr>
            <a:r>
              <a:rPr lang="en-US" sz="2800" dirty="0"/>
              <a:t>Houston Engineering</a:t>
            </a:r>
          </a:p>
          <a:p>
            <a:pPr marL="274320" lvl="1" indent="0">
              <a:buNone/>
            </a:pPr>
            <a:endParaRPr lang="en-US" dirty="0"/>
          </a:p>
          <a:p>
            <a:endParaRPr lang="en-US" dirty="0"/>
          </a:p>
        </p:txBody>
      </p:sp>
      <p:sp>
        <p:nvSpPr>
          <p:cNvPr id="5" name="Date Placeholder 4"/>
          <p:cNvSpPr>
            <a:spLocks noGrp="1"/>
          </p:cNvSpPr>
          <p:nvPr>
            <p:ph type="dt" sz="half" idx="10"/>
          </p:nvPr>
        </p:nvSpPr>
        <p:spPr/>
        <p:txBody>
          <a:bodyPr/>
          <a:lstStyle/>
          <a:p>
            <a:pPr eaLnBrk="1" latinLnBrk="0" hangingPunct="1"/>
            <a:r>
              <a:rPr lang="en-US"/>
              <a:t>8/5/2021</a:t>
            </a:r>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15</a:t>
            </a:fld>
            <a:endParaRPr kumimoji="0" lang="en-US"/>
          </a:p>
        </p:txBody>
      </p:sp>
      <p:sp>
        <p:nvSpPr>
          <p:cNvPr id="6" name="Footer Placeholder 5">
            <a:extLst>
              <a:ext uri="{FF2B5EF4-FFF2-40B4-BE49-F238E27FC236}">
                <a16:creationId xmlns:a16="http://schemas.microsoft.com/office/drawing/2014/main" id="{70E379DE-85AF-4A69-93AB-EE98FF3763E6}"/>
              </a:ext>
            </a:extLst>
          </p:cNvPr>
          <p:cNvSpPr>
            <a:spLocks noGrp="1"/>
          </p:cNvSpPr>
          <p:nvPr>
            <p:ph type="ftr" sz="quarter" idx="11"/>
          </p:nvPr>
        </p:nvSpPr>
        <p:spPr/>
        <p:txBody>
          <a:bodyPr/>
          <a:lstStyle/>
          <a:p>
            <a:r>
              <a:rPr kumimoji="0" lang="en-US"/>
              <a:t>Informational Meeting</a:t>
            </a:r>
          </a:p>
        </p:txBody>
      </p:sp>
    </p:spTree>
    <p:extLst>
      <p:ext uri="{BB962C8B-B14F-4D97-AF65-F5344CB8AC3E}">
        <p14:creationId xmlns:p14="http://schemas.microsoft.com/office/powerpoint/2010/main" val="3385692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E21E-7889-4925-BD64-223A27363523}"/>
              </a:ext>
            </a:extLst>
          </p:cNvPr>
          <p:cNvSpPr>
            <a:spLocks noGrp="1"/>
          </p:cNvSpPr>
          <p:nvPr>
            <p:ph type="title"/>
          </p:nvPr>
        </p:nvSpPr>
        <p:spPr>
          <a:xfrm>
            <a:off x="485337" y="979024"/>
            <a:ext cx="7870874" cy="371475"/>
          </a:xfrm>
        </p:spPr>
        <p:txBody>
          <a:bodyPr anchor="ctr">
            <a:normAutofit/>
          </a:bodyPr>
          <a:lstStyle/>
          <a:p>
            <a:r>
              <a:rPr lang="en-US" dirty="0"/>
              <a:t>LSLID project overview- approach &amp; timeline </a:t>
            </a:r>
          </a:p>
        </p:txBody>
      </p:sp>
      <p:graphicFrame>
        <p:nvGraphicFramePr>
          <p:cNvPr id="5" name="Content Placeholder 2">
            <a:extLst>
              <a:ext uri="{FF2B5EF4-FFF2-40B4-BE49-F238E27FC236}">
                <a16:creationId xmlns:a16="http://schemas.microsoft.com/office/drawing/2014/main" id="{A025A51D-4D68-4877-AFA3-5A30F0F8749E}"/>
              </a:ext>
            </a:extLst>
          </p:cNvPr>
          <p:cNvGraphicFramePr>
            <a:graphicFrameLocks noGrp="1"/>
          </p:cNvGraphicFramePr>
          <p:nvPr>
            <p:ph idx="1"/>
          </p:nvPr>
        </p:nvGraphicFramePr>
        <p:xfrm>
          <a:off x="556037" y="1897838"/>
          <a:ext cx="8477350" cy="3319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Blueprint with solid fill">
            <a:extLst>
              <a:ext uri="{FF2B5EF4-FFF2-40B4-BE49-F238E27FC236}">
                <a16:creationId xmlns:a16="http://schemas.microsoft.com/office/drawing/2014/main" id="{DB012367-194B-4D0B-B5A1-094E9803A8B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442129" y="2296330"/>
            <a:ext cx="315495" cy="315495"/>
          </a:xfrm>
          <a:prstGeom prst="rect">
            <a:avLst/>
          </a:prstGeom>
        </p:spPr>
      </p:pic>
      <p:sp>
        <p:nvSpPr>
          <p:cNvPr id="8" name="Arrow: Right 7">
            <a:extLst>
              <a:ext uri="{FF2B5EF4-FFF2-40B4-BE49-F238E27FC236}">
                <a16:creationId xmlns:a16="http://schemas.microsoft.com/office/drawing/2014/main" id="{5B6B8A39-0885-49BF-B01E-0189809BE291}"/>
              </a:ext>
            </a:extLst>
          </p:cNvPr>
          <p:cNvSpPr/>
          <p:nvPr/>
        </p:nvSpPr>
        <p:spPr>
          <a:xfrm>
            <a:off x="763326" y="1698592"/>
            <a:ext cx="7592885" cy="39849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Arrow: Right 9">
            <a:extLst>
              <a:ext uri="{FF2B5EF4-FFF2-40B4-BE49-F238E27FC236}">
                <a16:creationId xmlns:a16="http://schemas.microsoft.com/office/drawing/2014/main" id="{0346FCC9-65E7-4F9D-9339-AB91BC6FB7A6}"/>
              </a:ext>
            </a:extLst>
          </p:cNvPr>
          <p:cNvSpPr/>
          <p:nvPr/>
        </p:nvSpPr>
        <p:spPr>
          <a:xfrm>
            <a:off x="763325" y="1716101"/>
            <a:ext cx="2248232" cy="36347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101191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4614B-A468-4872-A5EE-206A65A370B8}"/>
              </a:ext>
            </a:extLst>
          </p:cNvPr>
          <p:cNvSpPr>
            <a:spLocks noGrp="1"/>
          </p:cNvSpPr>
          <p:nvPr>
            <p:ph type="title"/>
          </p:nvPr>
        </p:nvSpPr>
        <p:spPr>
          <a:xfrm>
            <a:off x="133349" y="1000125"/>
            <a:ext cx="8237703" cy="371475"/>
          </a:xfrm>
        </p:spPr>
        <p:txBody>
          <a:bodyPr anchor="ctr">
            <a:normAutofit/>
          </a:bodyPr>
          <a:lstStyle/>
          <a:p>
            <a:r>
              <a:rPr lang="en-US" dirty="0"/>
              <a:t>LSLID project overview </a:t>
            </a:r>
          </a:p>
        </p:txBody>
      </p:sp>
      <p:graphicFrame>
        <p:nvGraphicFramePr>
          <p:cNvPr id="5" name="Content Placeholder 2">
            <a:extLst>
              <a:ext uri="{FF2B5EF4-FFF2-40B4-BE49-F238E27FC236}">
                <a16:creationId xmlns:a16="http://schemas.microsoft.com/office/drawing/2014/main" id="{BF3ED2A5-D54C-4376-B849-F1B27887475A}"/>
              </a:ext>
            </a:extLst>
          </p:cNvPr>
          <p:cNvGraphicFramePr>
            <a:graphicFrameLocks noGrp="1"/>
          </p:cNvGraphicFramePr>
          <p:nvPr>
            <p:ph idx="1"/>
          </p:nvPr>
        </p:nvGraphicFramePr>
        <p:xfrm>
          <a:off x="133349" y="1371600"/>
          <a:ext cx="8704280" cy="4229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0067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4614B-A468-4872-A5EE-206A65A370B8}"/>
              </a:ext>
            </a:extLst>
          </p:cNvPr>
          <p:cNvSpPr>
            <a:spLocks noGrp="1"/>
          </p:cNvSpPr>
          <p:nvPr>
            <p:ph type="title"/>
          </p:nvPr>
        </p:nvSpPr>
        <p:spPr/>
        <p:txBody>
          <a:bodyPr/>
          <a:lstStyle/>
          <a:p>
            <a:r>
              <a:rPr lang="en-US" dirty="0"/>
              <a:t>LSLID project overview </a:t>
            </a:r>
          </a:p>
        </p:txBody>
      </p:sp>
      <p:sp>
        <p:nvSpPr>
          <p:cNvPr id="3" name="Content Placeholder 2">
            <a:extLst>
              <a:ext uri="{FF2B5EF4-FFF2-40B4-BE49-F238E27FC236}">
                <a16:creationId xmlns:a16="http://schemas.microsoft.com/office/drawing/2014/main" id="{512B8FA3-F3D0-4A45-9833-45F5B43FC73C}"/>
              </a:ext>
            </a:extLst>
          </p:cNvPr>
          <p:cNvSpPr>
            <a:spLocks noGrp="1"/>
          </p:cNvSpPr>
          <p:nvPr>
            <p:ph idx="1"/>
          </p:nvPr>
        </p:nvSpPr>
        <p:spPr>
          <a:xfrm>
            <a:off x="485335" y="1550215"/>
            <a:ext cx="3858065" cy="3319119"/>
          </a:xfrm>
        </p:spPr>
        <p:txBody>
          <a:bodyPr>
            <a:normAutofit/>
          </a:bodyPr>
          <a:lstStyle/>
          <a:p>
            <a:pPr marL="214313" indent="-214313">
              <a:spcBef>
                <a:spcPts val="450"/>
              </a:spcBef>
              <a:buFont typeface="Arial" panose="020B0604020202020204" pitchFamily="34" charset="0"/>
              <a:buChar char="•"/>
            </a:pPr>
            <a:r>
              <a:rPr lang="en-US" dirty="0">
                <a:solidFill>
                  <a:srgbClr val="4C4C4C"/>
                </a:solidFill>
              </a:rPr>
              <a:t>Lake Intake</a:t>
            </a:r>
          </a:p>
          <a:p>
            <a:pPr marL="214313" indent="-214313">
              <a:spcBef>
                <a:spcPts val="450"/>
              </a:spcBef>
              <a:buFont typeface="Arial" panose="020B0604020202020204" pitchFamily="34" charset="0"/>
              <a:buChar char="•"/>
            </a:pPr>
            <a:r>
              <a:rPr lang="en-US" dirty="0">
                <a:solidFill>
                  <a:srgbClr val="4C4C4C"/>
                </a:solidFill>
              </a:rPr>
              <a:t>Pump Station</a:t>
            </a:r>
          </a:p>
          <a:p>
            <a:pPr marL="557213" lvl="1" indent="-214313">
              <a:spcBef>
                <a:spcPts val="450"/>
              </a:spcBef>
              <a:buFont typeface="Arial" panose="020B0604020202020204" pitchFamily="34" charset="0"/>
              <a:buChar char="•"/>
            </a:pPr>
            <a:r>
              <a:rPr lang="en-US" dirty="0">
                <a:solidFill>
                  <a:srgbClr val="4C4C4C"/>
                </a:solidFill>
              </a:rPr>
              <a:t>Pump</a:t>
            </a:r>
          </a:p>
          <a:p>
            <a:pPr marL="557213" lvl="1" indent="-214313">
              <a:spcBef>
                <a:spcPts val="450"/>
              </a:spcBef>
              <a:buFont typeface="Arial" panose="020B0604020202020204" pitchFamily="34" charset="0"/>
              <a:buChar char="•"/>
            </a:pPr>
            <a:r>
              <a:rPr lang="en-US" dirty="0">
                <a:solidFill>
                  <a:srgbClr val="4C4C4C"/>
                </a:solidFill>
              </a:rPr>
              <a:t>AIS Filter</a:t>
            </a:r>
          </a:p>
          <a:p>
            <a:pPr marL="557213" lvl="1" indent="-214313">
              <a:spcBef>
                <a:spcPts val="450"/>
              </a:spcBef>
              <a:buFont typeface="Arial" panose="020B0604020202020204" pitchFamily="34" charset="0"/>
              <a:buChar char="•"/>
            </a:pPr>
            <a:r>
              <a:rPr lang="en-US" dirty="0">
                <a:solidFill>
                  <a:srgbClr val="4C4C4C"/>
                </a:solidFill>
              </a:rPr>
              <a:t>Building</a:t>
            </a:r>
          </a:p>
          <a:p>
            <a:pPr marL="214313" indent="-214313">
              <a:spcBef>
                <a:spcPts val="450"/>
              </a:spcBef>
              <a:buFont typeface="Arial" panose="020B0604020202020204" pitchFamily="34" charset="0"/>
              <a:buChar char="•"/>
            </a:pPr>
            <a:r>
              <a:rPr lang="en-US" dirty="0">
                <a:solidFill>
                  <a:srgbClr val="4C4C4C"/>
                </a:solidFill>
              </a:rPr>
              <a:t>Forcemain (Pipe)</a:t>
            </a:r>
          </a:p>
          <a:p>
            <a:pPr marL="214313" indent="-214313">
              <a:spcBef>
                <a:spcPts val="450"/>
              </a:spcBef>
              <a:buFont typeface="Arial" panose="020B0604020202020204" pitchFamily="34" charset="0"/>
              <a:buChar char="•"/>
            </a:pPr>
            <a:r>
              <a:rPr lang="en-US" dirty="0">
                <a:solidFill>
                  <a:srgbClr val="4C4C4C"/>
                </a:solidFill>
              </a:rPr>
              <a:t>Outlet</a:t>
            </a:r>
          </a:p>
          <a:p>
            <a:pPr marL="214313" indent="-214313">
              <a:spcBef>
                <a:spcPts val="450"/>
              </a:spcBef>
              <a:buFont typeface="Arial" panose="020B0604020202020204" pitchFamily="34" charset="0"/>
              <a:buChar char="•"/>
            </a:pPr>
            <a:r>
              <a:rPr lang="en-US" dirty="0">
                <a:solidFill>
                  <a:srgbClr val="4C4C4C"/>
                </a:solidFill>
              </a:rPr>
              <a:t>Downstream </a:t>
            </a:r>
          </a:p>
          <a:p>
            <a:pPr marL="557213" lvl="1" indent="-214313">
              <a:spcBef>
                <a:spcPts val="450"/>
              </a:spcBef>
              <a:buFont typeface="Arial" panose="020B0604020202020204" pitchFamily="34" charset="0"/>
              <a:buChar char="•"/>
            </a:pPr>
            <a:r>
              <a:rPr lang="en-US" dirty="0">
                <a:solidFill>
                  <a:srgbClr val="4C4C4C"/>
                </a:solidFill>
              </a:rPr>
              <a:t>“Blue Line Ditch”</a:t>
            </a:r>
          </a:p>
          <a:p>
            <a:pPr marL="557213" lvl="1" indent="-214313">
              <a:spcBef>
                <a:spcPts val="450"/>
              </a:spcBef>
              <a:buFont typeface="Arial" panose="020B0604020202020204" pitchFamily="34" charset="0"/>
              <a:buChar char="•"/>
            </a:pPr>
            <a:r>
              <a:rPr lang="en-US" dirty="0">
                <a:solidFill>
                  <a:srgbClr val="0070C0"/>
                </a:solidFill>
              </a:rPr>
              <a:t>Bypass Channel</a:t>
            </a:r>
          </a:p>
          <a:p>
            <a:pPr marL="557213" lvl="1" indent="-214313">
              <a:spcBef>
                <a:spcPts val="450"/>
              </a:spcBef>
              <a:buFont typeface="Arial" panose="020B0604020202020204" pitchFamily="34" charset="0"/>
              <a:buChar char="•"/>
            </a:pPr>
            <a:r>
              <a:rPr lang="en-US" dirty="0">
                <a:solidFill>
                  <a:srgbClr val="4C4C4C"/>
                </a:solidFill>
              </a:rPr>
              <a:t>Fisht Trap Creek/TCD 41</a:t>
            </a:r>
          </a:p>
          <a:p>
            <a:endParaRPr lang="en-US" dirty="0"/>
          </a:p>
        </p:txBody>
      </p:sp>
      <p:pic>
        <p:nvPicPr>
          <p:cNvPr id="5" name="Picture 4" descr="Map&#10;&#10;Description automatically generated">
            <a:extLst>
              <a:ext uri="{FF2B5EF4-FFF2-40B4-BE49-F238E27FC236}">
                <a16:creationId xmlns:a16="http://schemas.microsoft.com/office/drawing/2014/main" id="{13B0AAD4-D61C-4B6E-BAF0-051FE609B0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9" t="2741" r="3672" b="3654"/>
          <a:stretch/>
        </p:blipFill>
        <p:spPr>
          <a:xfrm>
            <a:off x="3873991" y="657665"/>
            <a:ext cx="4525216" cy="5869139"/>
          </a:xfrm>
          <a:prstGeom prst="rect">
            <a:avLst/>
          </a:prstGeom>
        </p:spPr>
      </p:pic>
    </p:spTree>
    <p:extLst>
      <p:ext uri="{BB962C8B-B14F-4D97-AF65-F5344CB8AC3E}">
        <p14:creationId xmlns:p14="http://schemas.microsoft.com/office/powerpoint/2010/main" val="1817250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9685-BF48-409D-A0E1-6E54FEA95E6C}"/>
              </a:ext>
            </a:extLst>
          </p:cNvPr>
          <p:cNvSpPr>
            <a:spLocks noGrp="1"/>
          </p:cNvSpPr>
          <p:nvPr>
            <p:ph type="title"/>
          </p:nvPr>
        </p:nvSpPr>
        <p:spPr/>
        <p:txBody>
          <a:bodyPr/>
          <a:lstStyle/>
          <a:p>
            <a:r>
              <a:rPr lang="en-US" dirty="0"/>
              <a:t>Pumpstation schematic</a:t>
            </a:r>
          </a:p>
        </p:txBody>
      </p:sp>
      <p:sp>
        <p:nvSpPr>
          <p:cNvPr id="3" name="Content Placeholder 2">
            <a:extLst>
              <a:ext uri="{FF2B5EF4-FFF2-40B4-BE49-F238E27FC236}">
                <a16:creationId xmlns:a16="http://schemas.microsoft.com/office/drawing/2014/main" id="{91E0A9D2-23D9-4C93-A5F2-4518CA2075F5}"/>
              </a:ext>
            </a:extLst>
          </p:cNvPr>
          <p:cNvSpPr>
            <a:spLocks noGrp="1"/>
          </p:cNvSpPr>
          <p:nvPr>
            <p:ph idx="1"/>
          </p:nvPr>
        </p:nvSpPr>
        <p:spPr/>
        <p:txBody>
          <a:bodyPr/>
          <a:lstStyle/>
          <a:p>
            <a:endParaRPr lang="en-US" dirty="0">
              <a:highlight>
                <a:srgbClr val="FFFF00"/>
              </a:highlight>
            </a:endParaRPr>
          </a:p>
        </p:txBody>
      </p:sp>
      <p:pic>
        <p:nvPicPr>
          <p:cNvPr id="5" name="Picture 4" descr="Diagram, schematic&#10;&#10;Description automatically generated">
            <a:extLst>
              <a:ext uri="{FF2B5EF4-FFF2-40B4-BE49-F238E27FC236}">
                <a16:creationId xmlns:a16="http://schemas.microsoft.com/office/drawing/2014/main" id="{BB98C4AC-825B-455B-9030-DE14D56F93B1}"/>
              </a:ext>
            </a:extLst>
          </p:cNvPr>
          <p:cNvPicPr>
            <a:picLocks noChangeAspect="1"/>
          </p:cNvPicPr>
          <p:nvPr/>
        </p:nvPicPr>
        <p:blipFill rotWithShape="1">
          <a:blip r:embed="rId2">
            <a:extLst>
              <a:ext uri="{28A0092B-C50C-407E-A947-70E740481C1C}">
                <a14:useLocalDpi xmlns:a14="http://schemas.microsoft.com/office/drawing/2010/main" val="0"/>
              </a:ext>
            </a:extLst>
          </a:blip>
          <a:srcRect l="23992" t="3286" r="1048" b="1143"/>
          <a:stretch/>
        </p:blipFill>
        <p:spPr>
          <a:xfrm>
            <a:off x="420961" y="800072"/>
            <a:ext cx="6854419" cy="5654643"/>
          </a:xfrm>
          <a:prstGeom prst="rect">
            <a:avLst/>
          </a:prstGeom>
        </p:spPr>
      </p:pic>
      <p:pic>
        <p:nvPicPr>
          <p:cNvPr id="7" name="Picture 6" descr="Map&#10;&#10;Description automatically generated">
            <a:extLst>
              <a:ext uri="{FF2B5EF4-FFF2-40B4-BE49-F238E27FC236}">
                <a16:creationId xmlns:a16="http://schemas.microsoft.com/office/drawing/2014/main" id="{21598F52-14C4-48ED-904D-225C18D432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03" t="3161" r="25403" b="1144"/>
          <a:stretch/>
        </p:blipFill>
        <p:spPr>
          <a:xfrm>
            <a:off x="5127738" y="1574390"/>
            <a:ext cx="3819315" cy="4171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11517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5072" y="316523"/>
            <a:ext cx="8030997" cy="495300"/>
          </a:xfrm>
        </p:spPr>
        <p:txBody>
          <a:bodyPr>
            <a:noAutofit/>
          </a:bodyPr>
          <a:lstStyle/>
          <a:p>
            <a:r>
              <a:rPr lang="en-US" sz="2800" b="1" dirty="0">
                <a:solidFill>
                  <a:schemeClr val="tx1"/>
                </a:solidFill>
              </a:rPr>
              <a:t>Lake Shamineau LID Informational Meeting 8/5/21</a:t>
            </a:r>
          </a:p>
        </p:txBody>
      </p:sp>
      <p:sp>
        <p:nvSpPr>
          <p:cNvPr id="9" name="Content Placeholder 8"/>
          <p:cNvSpPr>
            <a:spLocks noGrp="1"/>
          </p:cNvSpPr>
          <p:nvPr>
            <p:ph idx="1"/>
          </p:nvPr>
        </p:nvSpPr>
        <p:spPr>
          <a:xfrm>
            <a:off x="277646" y="1019908"/>
            <a:ext cx="8237703" cy="5655350"/>
          </a:xfrm>
        </p:spPr>
        <p:txBody>
          <a:bodyPr>
            <a:normAutofit/>
          </a:bodyPr>
          <a:lstStyle/>
          <a:p>
            <a:pPr marL="109728" indent="0">
              <a:spcBef>
                <a:spcPct val="0"/>
              </a:spcBef>
              <a:buNone/>
            </a:pPr>
            <a:r>
              <a:rPr lang="en-US" sz="2800" b="1" i="1" dirty="0">
                <a:solidFill>
                  <a:schemeClr val="tx2"/>
                </a:solidFill>
                <a:effectLst>
                  <a:outerShdw blurRad="31750" dist="25400" dir="5400000" algn="tl" rotWithShape="0">
                    <a:srgbClr val="000000">
                      <a:alpha val="25000"/>
                    </a:srgbClr>
                  </a:outerShdw>
                </a:effectLst>
              </a:rPr>
              <a:t>Meeting Agenda</a:t>
            </a:r>
          </a:p>
          <a:p>
            <a:pPr marL="566928" indent="-457200">
              <a:spcBef>
                <a:spcPct val="0"/>
              </a:spcBef>
              <a:buFont typeface="+mj-lt"/>
              <a:buAutoNum type="arabicPeriod"/>
            </a:pPr>
            <a:r>
              <a:rPr lang="en-US" sz="2800" b="1" dirty="0">
                <a:solidFill>
                  <a:schemeClr val="tx2"/>
                </a:solidFill>
                <a:effectLst>
                  <a:outerShdw blurRad="31750" dist="25400" dir="5400000" algn="tl" rotWithShape="0">
                    <a:srgbClr val="000000">
                      <a:alpha val="25000"/>
                    </a:srgbClr>
                  </a:outerShdw>
                </a:effectLst>
              </a:rPr>
              <a:t>Welcome and Introductions</a:t>
            </a:r>
          </a:p>
          <a:p>
            <a:pPr marL="566928" indent="-457200">
              <a:spcBef>
                <a:spcPct val="0"/>
              </a:spcBef>
              <a:buFont typeface="+mj-lt"/>
              <a:buAutoNum type="arabicPeriod"/>
            </a:pPr>
            <a:r>
              <a:rPr lang="en-US" sz="2800" b="1" dirty="0">
                <a:solidFill>
                  <a:schemeClr val="tx2"/>
                </a:solidFill>
                <a:effectLst>
                  <a:outerShdw blurRad="31750" dist="25400" dir="5400000" algn="tl" rotWithShape="0">
                    <a:srgbClr val="000000">
                      <a:alpha val="25000"/>
                    </a:srgbClr>
                  </a:outerShdw>
                </a:effectLst>
              </a:rPr>
              <a:t>Voting and Annual Meeting Information</a:t>
            </a:r>
          </a:p>
          <a:p>
            <a:pPr marL="566928" indent="-457200">
              <a:spcBef>
                <a:spcPct val="0"/>
              </a:spcBef>
              <a:buFont typeface="+mj-lt"/>
              <a:buAutoNum type="arabicPeriod"/>
            </a:pPr>
            <a:r>
              <a:rPr lang="en-US" sz="2800" b="1" dirty="0">
                <a:solidFill>
                  <a:schemeClr val="tx2"/>
                </a:solidFill>
                <a:effectLst>
                  <a:outerShdw blurRad="31750" dist="25400" dir="5400000" algn="tl" rotWithShape="0">
                    <a:srgbClr val="000000">
                      <a:alpha val="25000"/>
                    </a:srgbClr>
                  </a:outerShdw>
                </a:effectLst>
              </a:rPr>
              <a:t>High-Water Project Background</a:t>
            </a:r>
          </a:p>
          <a:p>
            <a:pPr marL="566928" indent="-457200">
              <a:spcBef>
                <a:spcPct val="0"/>
              </a:spcBef>
              <a:buFont typeface="+mj-lt"/>
              <a:buAutoNum type="arabicPeriod"/>
            </a:pPr>
            <a:r>
              <a:rPr lang="en-US" sz="2800" b="1" dirty="0">
                <a:solidFill>
                  <a:schemeClr val="tx2"/>
                </a:solidFill>
                <a:effectLst>
                  <a:outerShdw blurRad="31750" dist="25400" dir="5400000" algn="tl" rotWithShape="0">
                    <a:srgbClr val="000000">
                      <a:alpha val="25000"/>
                    </a:srgbClr>
                  </a:outerShdw>
                </a:effectLst>
              </a:rPr>
              <a:t>West Outlet Project Engineering (Houston Engineering)</a:t>
            </a:r>
          </a:p>
          <a:p>
            <a:pPr marL="566928" indent="-457200">
              <a:spcBef>
                <a:spcPct val="0"/>
              </a:spcBef>
              <a:buFont typeface="+mj-lt"/>
              <a:buAutoNum type="arabicPeriod"/>
            </a:pPr>
            <a:r>
              <a:rPr lang="en-US" sz="2800" b="1" dirty="0">
                <a:solidFill>
                  <a:schemeClr val="tx2"/>
                </a:solidFill>
                <a:effectLst>
                  <a:outerShdw blurRad="31750" dist="25400" dir="5400000" algn="tl" rotWithShape="0">
                    <a:srgbClr val="000000">
                      <a:alpha val="25000"/>
                    </a:srgbClr>
                  </a:outerShdw>
                </a:effectLst>
              </a:rPr>
              <a:t>Project Steps Est Costs and Est Timeline</a:t>
            </a:r>
          </a:p>
          <a:p>
            <a:pPr marL="566928" indent="-457200">
              <a:spcBef>
                <a:spcPct val="0"/>
              </a:spcBef>
              <a:buFont typeface="+mj-lt"/>
              <a:buAutoNum type="arabicPeriod"/>
            </a:pPr>
            <a:r>
              <a:rPr lang="en-US" sz="2800" b="1" dirty="0">
                <a:solidFill>
                  <a:schemeClr val="tx2"/>
                </a:solidFill>
                <a:effectLst>
                  <a:outerShdw blurRad="31750" dist="25400" dir="5400000" algn="tl" rotWithShape="0">
                    <a:srgbClr val="000000">
                      <a:alpha val="25000"/>
                    </a:srgbClr>
                  </a:outerShdw>
                </a:effectLst>
              </a:rPr>
              <a:t>Questions/Comments- </a:t>
            </a:r>
            <a:r>
              <a:rPr lang="en-US" sz="2000" b="1" i="1" dirty="0">
                <a:solidFill>
                  <a:schemeClr val="tx2"/>
                </a:solidFill>
                <a:effectLst>
                  <a:outerShdw blurRad="31750" dist="25400" dir="5400000" algn="tl" rotWithShape="0">
                    <a:srgbClr val="000000">
                      <a:alpha val="25000"/>
                    </a:srgbClr>
                  </a:outerShdw>
                </a:effectLst>
              </a:rPr>
              <a:t>Be concise and respectful.  Use Chat feature and limit your comments to the topic.</a:t>
            </a:r>
          </a:p>
          <a:p>
            <a:pPr marL="566928" indent="-457200">
              <a:spcBef>
                <a:spcPct val="0"/>
              </a:spcBef>
              <a:buFont typeface="+mj-lt"/>
              <a:buAutoNum type="arabicPeriod"/>
            </a:pPr>
            <a:r>
              <a:rPr lang="en-US" sz="2800" b="1" dirty="0">
                <a:solidFill>
                  <a:schemeClr val="tx2"/>
                </a:solidFill>
                <a:effectLst>
                  <a:outerShdw blurRad="31750" dist="25400" dir="5400000" algn="tl" rotWithShape="0">
                    <a:srgbClr val="000000">
                      <a:alpha val="25000"/>
                    </a:srgbClr>
                  </a:outerShdw>
                </a:effectLst>
              </a:rPr>
              <a:t>Next Steps</a:t>
            </a:r>
          </a:p>
          <a:p>
            <a:pPr marL="566928" indent="-457200">
              <a:spcBef>
                <a:spcPct val="0"/>
              </a:spcBef>
              <a:buFont typeface="+mj-lt"/>
              <a:buAutoNum type="arabicPeriod"/>
            </a:pPr>
            <a:r>
              <a:rPr lang="en-US" sz="2800" b="1" dirty="0">
                <a:solidFill>
                  <a:schemeClr val="tx2"/>
                </a:solidFill>
                <a:effectLst>
                  <a:outerShdw blurRad="31750" dist="25400" dir="5400000" algn="tl" rotWithShape="0">
                    <a:srgbClr val="000000">
                      <a:alpha val="25000"/>
                    </a:srgbClr>
                  </a:outerShdw>
                </a:effectLst>
              </a:rPr>
              <a:t>Adjourn</a:t>
            </a:r>
          </a:p>
          <a:p>
            <a:pPr marL="566928" indent="-457200">
              <a:spcBef>
                <a:spcPct val="0"/>
              </a:spcBef>
              <a:buFont typeface="+mj-lt"/>
              <a:buAutoNum type="arabicPeriod"/>
            </a:pPr>
            <a:endParaRPr lang="en-US" sz="2800" b="1" dirty="0">
              <a:solidFill>
                <a:schemeClr val="tx2"/>
              </a:solidFill>
              <a:effectLst>
                <a:outerShdw blurRad="31750" dist="25400" dir="5400000" algn="tl" rotWithShape="0">
                  <a:srgbClr val="000000">
                    <a:alpha val="25000"/>
                  </a:srgbClr>
                </a:outerShdw>
              </a:effectLst>
            </a:endParaRPr>
          </a:p>
          <a:p>
            <a:pPr marL="109728" indent="0">
              <a:spcBef>
                <a:spcPct val="0"/>
              </a:spcBef>
              <a:buNone/>
            </a:pPr>
            <a:r>
              <a:rPr lang="en-US" sz="2800" b="1" dirty="0">
                <a:solidFill>
                  <a:schemeClr val="tx2"/>
                </a:solidFill>
                <a:effectLst>
                  <a:outerShdw blurRad="31750" dist="25400" dir="5400000" algn="tl" rotWithShape="0">
                    <a:srgbClr val="000000">
                      <a:alpha val="25000"/>
                    </a:srgbClr>
                  </a:outerShdw>
                </a:effectLst>
              </a:rPr>
              <a:t>Note that meeting will be recorded</a:t>
            </a:r>
          </a:p>
          <a:p>
            <a:pPr marL="109728" indent="0">
              <a:spcBef>
                <a:spcPct val="0"/>
              </a:spcBef>
              <a:buNone/>
            </a:pPr>
            <a:endParaRPr lang="en-US" sz="800" b="1" dirty="0">
              <a:solidFill>
                <a:schemeClr val="tx2"/>
              </a:solidFill>
              <a:effectLst>
                <a:outerShdw blurRad="31750" dist="25400" dir="5400000" algn="tl" rotWithShape="0">
                  <a:srgbClr val="000000">
                    <a:alpha val="25000"/>
                  </a:srgbClr>
                </a:outerShdw>
              </a:effectLst>
            </a:endParaRPr>
          </a:p>
          <a:p>
            <a:pPr marL="0" indent="0">
              <a:buNone/>
            </a:pPr>
            <a:endParaRPr lang="en-US" dirty="0"/>
          </a:p>
          <a:p>
            <a:endParaRPr lang="en-US" dirty="0"/>
          </a:p>
        </p:txBody>
      </p:sp>
      <p:sp>
        <p:nvSpPr>
          <p:cNvPr id="3" name="Date Placeholder 2"/>
          <p:cNvSpPr>
            <a:spLocks noGrp="1"/>
          </p:cNvSpPr>
          <p:nvPr>
            <p:ph type="dt" sz="half" idx="10"/>
          </p:nvPr>
        </p:nvSpPr>
        <p:spPr/>
        <p:txBody>
          <a:bodyPr/>
          <a:lstStyle/>
          <a:p>
            <a:pPr eaLnBrk="1" latinLnBrk="0" hangingPunct="1"/>
            <a:r>
              <a:rPr lang="en-US" dirty="0"/>
              <a:t>8/5/2021</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a:t>
            </a:fld>
            <a:endParaRPr kumimoji="0" lang="en-US" dirty="0"/>
          </a:p>
        </p:txBody>
      </p:sp>
      <p:sp>
        <p:nvSpPr>
          <p:cNvPr id="4" name="Footer Placeholder 3">
            <a:extLst>
              <a:ext uri="{FF2B5EF4-FFF2-40B4-BE49-F238E27FC236}">
                <a16:creationId xmlns:a16="http://schemas.microsoft.com/office/drawing/2014/main" id="{3F0958BB-8926-476B-AA2A-6909C582012E}"/>
              </a:ext>
            </a:extLst>
          </p:cNvPr>
          <p:cNvSpPr>
            <a:spLocks noGrp="1"/>
          </p:cNvSpPr>
          <p:nvPr>
            <p:ph type="ftr" sz="quarter" idx="11"/>
          </p:nvPr>
        </p:nvSpPr>
        <p:spPr/>
        <p:txBody>
          <a:bodyPr/>
          <a:lstStyle/>
          <a:p>
            <a:r>
              <a:rPr kumimoji="0" lang="en-US" dirty="0"/>
              <a:t>Informational Meeting</a:t>
            </a:r>
          </a:p>
        </p:txBody>
      </p:sp>
    </p:spTree>
    <p:extLst>
      <p:ext uri="{BB962C8B-B14F-4D97-AF65-F5344CB8AC3E}">
        <p14:creationId xmlns:p14="http://schemas.microsoft.com/office/powerpoint/2010/main" val="420307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174E3DB-1124-4C43-A4D8-1B908D675E56}"/>
              </a:ext>
            </a:extLst>
          </p:cNvPr>
          <p:cNvSpPr>
            <a:spLocks noGrp="1"/>
          </p:cNvSpPr>
          <p:nvPr>
            <p:ph type="title"/>
          </p:nvPr>
        </p:nvSpPr>
        <p:spPr>
          <a:xfrm>
            <a:off x="485336" y="979024"/>
            <a:ext cx="8461717" cy="371475"/>
          </a:xfrm>
        </p:spPr>
        <p:txBody>
          <a:bodyPr/>
          <a:lstStyle/>
          <a:p>
            <a:r>
              <a:rPr lang="en-US" dirty="0"/>
              <a:t>Operating plan</a:t>
            </a:r>
          </a:p>
        </p:txBody>
      </p:sp>
      <p:sp>
        <p:nvSpPr>
          <p:cNvPr id="13" name="Content Placeholder 2">
            <a:extLst>
              <a:ext uri="{FF2B5EF4-FFF2-40B4-BE49-F238E27FC236}">
                <a16:creationId xmlns:a16="http://schemas.microsoft.com/office/drawing/2014/main" id="{9913D86F-543C-48AA-B6F6-E1C1E35A8AB0}"/>
              </a:ext>
            </a:extLst>
          </p:cNvPr>
          <p:cNvSpPr>
            <a:spLocks noGrp="1"/>
          </p:cNvSpPr>
          <p:nvPr>
            <p:ph idx="1"/>
          </p:nvPr>
        </p:nvSpPr>
        <p:spPr>
          <a:xfrm>
            <a:off x="485336" y="1550215"/>
            <a:ext cx="8237703" cy="4328762"/>
          </a:xfrm>
        </p:spPr>
        <p:txBody>
          <a:bodyPr>
            <a:normAutofit/>
          </a:bodyPr>
          <a:lstStyle/>
          <a:p>
            <a:pPr>
              <a:spcAft>
                <a:spcPts val="450"/>
              </a:spcAft>
            </a:pPr>
            <a:r>
              <a:rPr lang="en-US" sz="1800" b="1" dirty="0"/>
              <a:t>What is it? </a:t>
            </a:r>
          </a:p>
          <a:p>
            <a:pPr lvl="1">
              <a:spcAft>
                <a:spcPts val="450"/>
              </a:spcAft>
            </a:pPr>
            <a:r>
              <a:rPr lang="en-US" sz="1800" dirty="0"/>
              <a:t>The Operating Plan is a formal document that governs the operation of the LSLID High-Water Outlet project</a:t>
            </a:r>
          </a:p>
          <a:p>
            <a:pPr lvl="2">
              <a:spcAft>
                <a:spcPts val="900"/>
              </a:spcAft>
            </a:pPr>
            <a:r>
              <a:rPr lang="en-US" sz="1500" dirty="0"/>
              <a:t>States when pump can be turned on, including specific criteria for TCD 41</a:t>
            </a:r>
          </a:p>
          <a:p>
            <a:pPr lvl="2">
              <a:spcAft>
                <a:spcPts val="900"/>
              </a:spcAft>
            </a:pPr>
            <a:r>
              <a:rPr lang="en-US" sz="1500" dirty="0"/>
              <a:t>States when it must be turned off, including specific criteria for TCD 41</a:t>
            </a:r>
          </a:p>
          <a:p>
            <a:pPr lvl="2">
              <a:spcAft>
                <a:spcPts val="900"/>
              </a:spcAft>
            </a:pPr>
            <a:r>
              <a:rPr lang="en-US" sz="1500" dirty="0"/>
              <a:t>Specifies when and where downstream water flow conditions must be monitored, including specific locations along TCD 41</a:t>
            </a:r>
          </a:p>
          <a:p>
            <a:pPr lvl="1">
              <a:spcAft>
                <a:spcPts val="900"/>
              </a:spcAft>
            </a:pPr>
            <a:r>
              <a:rPr lang="en-US" sz="1800" dirty="0"/>
              <a:t>The Operating Plan will be a condition attached to the DNR permit for the project </a:t>
            </a:r>
          </a:p>
          <a:p>
            <a:pPr marL="144658" lvl="1" indent="0">
              <a:spcAft>
                <a:spcPts val="450"/>
              </a:spcAft>
              <a:buNone/>
            </a:pPr>
            <a:endParaRPr lang="en-US" sz="1800" dirty="0">
              <a:sym typeface="Wingdings" panose="05000000000000000000" pitchFamily="2" charset="2"/>
            </a:endParaRPr>
          </a:p>
          <a:p>
            <a:pPr lvl="1">
              <a:spcAft>
                <a:spcPts val="450"/>
              </a:spcAft>
            </a:pPr>
            <a:r>
              <a:rPr lang="en-US" sz="1800" dirty="0"/>
              <a:t>Operation is dependent upon downstream conditions, even if properties around the lake are flooding</a:t>
            </a:r>
          </a:p>
          <a:p>
            <a:pPr marL="144658" lvl="1" indent="0">
              <a:spcAft>
                <a:spcPts val="450"/>
              </a:spcAft>
              <a:buNone/>
            </a:pPr>
            <a:endParaRPr lang="en-US" sz="1575" dirty="0"/>
          </a:p>
          <a:p>
            <a:pPr>
              <a:spcAft>
                <a:spcPts val="450"/>
              </a:spcAft>
            </a:pPr>
            <a:endParaRPr lang="en-US" sz="1800" u="sng" dirty="0">
              <a:solidFill>
                <a:srgbClr val="0070C0"/>
              </a:solidFill>
            </a:endParaRPr>
          </a:p>
          <a:p>
            <a:pPr>
              <a:spcAft>
                <a:spcPts val="450"/>
              </a:spcAft>
            </a:pPr>
            <a:endParaRPr lang="en-US" sz="1800" u="sng" dirty="0">
              <a:solidFill>
                <a:srgbClr val="0070C0"/>
              </a:solidFill>
            </a:endParaRPr>
          </a:p>
          <a:p>
            <a:pPr marL="0" indent="0">
              <a:spcAft>
                <a:spcPts val="450"/>
              </a:spcAft>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343854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9913D86F-543C-48AA-B6F6-E1C1E35A8AB0}"/>
              </a:ext>
            </a:extLst>
          </p:cNvPr>
          <p:cNvSpPr>
            <a:spLocks noGrp="1"/>
          </p:cNvSpPr>
          <p:nvPr>
            <p:ph idx="1"/>
          </p:nvPr>
        </p:nvSpPr>
        <p:spPr>
          <a:xfrm>
            <a:off x="118195" y="1461244"/>
            <a:ext cx="5649561" cy="4239026"/>
          </a:xfrm>
        </p:spPr>
        <p:txBody>
          <a:bodyPr>
            <a:normAutofit/>
          </a:bodyPr>
          <a:lstStyle/>
          <a:p>
            <a:r>
              <a:rPr lang="en-US" dirty="0"/>
              <a:t>Key Points:</a:t>
            </a:r>
          </a:p>
          <a:p>
            <a:pPr lvl="1">
              <a:spcAft>
                <a:spcPts val="450"/>
              </a:spcAft>
            </a:pPr>
            <a:r>
              <a:rPr lang="en-US" sz="1575" dirty="0"/>
              <a:t>LSLID will be required to monitor downstream conditions both prior to and while operating the pump.</a:t>
            </a:r>
          </a:p>
          <a:p>
            <a:pPr lvl="2">
              <a:spcAft>
                <a:spcPts val="450"/>
              </a:spcAft>
            </a:pPr>
            <a:r>
              <a:rPr lang="en-US" sz="1575" dirty="0">
                <a:solidFill>
                  <a:srgbClr val="0070C0"/>
                </a:solidFill>
              </a:rPr>
              <a:t>Gauges/markers will be installed at key locations for the LSLID and the public to monitor</a:t>
            </a:r>
          </a:p>
          <a:p>
            <a:pPr lvl="3">
              <a:spcAft>
                <a:spcPts val="450"/>
              </a:spcAft>
            </a:pPr>
            <a:r>
              <a:rPr lang="en-US" sz="1350" dirty="0">
                <a:solidFill>
                  <a:srgbClr val="0070C0"/>
                </a:solidFill>
              </a:rPr>
              <a:t>Primary &amp; Secondary Gauges</a:t>
            </a:r>
          </a:p>
          <a:p>
            <a:pPr lvl="2">
              <a:spcAft>
                <a:spcPts val="450"/>
              </a:spcAft>
            </a:pPr>
            <a:r>
              <a:rPr lang="en-US" sz="1575" dirty="0"/>
              <a:t>Monitoring will occur more frequently as water levels approach critical elevations</a:t>
            </a:r>
          </a:p>
          <a:p>
            <a:pPr marL="144658" lvl="1" indent="0">
              <a:spcAft>
                <a:spcPts val="450"/>
              </a:spcAft>
              <a:buNone/>
            </a:pPr>
            <a:endParaRPr lang="en-US" sz="1575" dirty="0"/>
          </a:p>
          <a:p>
            <a:pPr lvl="1">
              <a:spcAft>
                <a:spcPts val="450"/>
              </a:spcAft>
            </a:pPr>
            <a:endParaRPr lang="en-US" sz="1575" dirty="0"/>
          </a:p>
          <a:p>
            <a:pPr marL="0" indent="0">
              <a:buNone/>
            </a:pPr>
            <a:endParaRPr lang="en-US" dirty="0"/>
          </a:p>
          <a:p>
            <a:endParaRPr lang="en-US" dirty="0"/>
          </a:p>
        </p:txBody>
      </p:sp>
      <p:pic>
        <p:nvPicPr>
          <p:cNvPr id="2" name="Picture 1">
            <a:extLst>
              <a:ext uri="{FF2B5EF4-FFF2-40B4-BE49-F238E27FC236}">
                <a16:creationId xmlns:a16="http://schemas.microsoft.com/office/drawing/2014/main" id="{0E916AC2-F258-462E-A8C5-CBF0550F6286}"/>
              </a:ext>
            </a:extLst>
          </p:cNvPr>
          <p:cNvPicPr>
            <a:picLocks noChangeAspect="1"/>
          </p:cNvPicPr>
          <p:nvPr/>
        </p:nvPicPr>
        <p:blipFill rotWithShape="1">
          <a:blip r:embed="rId2"/>
          <a:srcRect t="4748" r="1" b="5209"/>
          <a:stretch/>
        </p:blipFill>
        <p:spPr>
          <a:xfrm>
            <a:off x="6217993" y="1678143"/>
            <a:ext cx="2652320" cy="3591370"/>
          </a:xfrm>
          <a:prstGeom prst="rect">
            <a:avLst/>
          </a:prstGeom>
          <a:noFill/>
        </p:spPr>
      </p:pic>
      <p:sp>
        <p:nvSpPr>
          <p:cNvPr id="11" name="Title 1">
            <a:extLst>
              <a:ext uri="{FF2B5EF4-FFF2-40B4-BE49-F238E27FC236}">
                <a16:creationId xmlns:a16="http://schemas.microsoft.com/office/drawing/2014/main" id="{7174E3DB-1124-4C43-A4D8-1B908D675E56}"/>
              </a:ext>
            </a:extLst>
          </p:cNvPr>
          <p:cNvSpPr>
            <a:spLocks noGrp="1"/>
          </p:cNvSpPr>
          <p:nvPr>
            <p:ph type="title"/>
          </p:nvPr>
        </p:nvSpPr>
        <p:spPr>
          <a:xfrm>
            <a:off x="98475" y="979024"/>
            <a:ext cx="5669280" cy="371475"/>
          </a:xfrm>
        </p:spPr>
        <p:txBody>
          <a:bodyPr anchor="ctr">
            <a:normAutofit/>
          </a:bodyPr>
          <a:lstStyle/>
          <a:p>
            <a:r>
              <a:rPr lang="en-US" dirty="0"/>
              <a:t>Operating plan</a:t>
            </a:r>
          </a:p>
        </p:txBody>
      </p:sp>
    </p:spTree>
    <p:extLst>
      <p:ext uri="{BB962C8B-B14F-4D97-AF65-F5344CB8AC3E}">
        <p14:creationId xmlns:p14="http://schemas.microsoft.com/office/powerpoint/2010/main" val="3734098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28F978-08DC-4087-94F3-BC5553FC0D40}"/>
              </a:ext>
            </a:extLst>
          </p:cNvPr>
          <p:cNvSpPr>
            <a:spLocks noGrp="1"/>
          </p:cNvSpPr>
          <p:nvPr>
            <p:ph idx="1"/>
          </p:nvPr>
        </p:nvSpPr>
        <p:spPr>
          <a:xfrm>
            <a:off x="866216" y="2809875"/>
            <a:ext cx="6571059" cy="2754457"/>
          </a:xfrm>
        </p:spPr>
        <p:txBody>
          <a:bodyPr>
            <a:normAutofit/>
          </a:bodyPr>
          <a:lstStyle/>
          <a:p>
            <a:r>
              <a:rPr lang="en-US" dirty="0">
                <a:solidFill>
                  <a:srgbClr val="4C4C4C"/>
                </a:solidFill>
              </a:rPr>
              <a:t>Preliminary level design </a:t>
            </a:r>
            <a:r>
              <a:rPr lang="en-US" dirty="0">
                <a:solidFill>
                  <a:srgbClr val="4C4C4C"/>
                </a:solidFill>
                <a:sym typeface="Wingdings" panose="05000000000000000000" pitchFamily="2" charset="2"/>
              </a:rPr>
              <a:t> Preliminary level cost estimate</a:t>
            </a:r>
            <a:endParaRPr lang="en-US" dirty="0">
              <a:solidFill>
                <a:srgbClr val="4C4C4C"/>
              </a:solidFill>
            </a:endParaRPr>
          </a:p>
          <a:p>
            <a:pPr lvl="1"/>
            <a:r>
              <a:rPr lang="en-US" dirty="0">
                <a:solidFill>
                  <a:srgbClr val="4C4C4C"/>
                </a:solidFill>
              </a:rPr>
              <a:t>Currently at ~30% level design</a:t>
            </a:r>
            <a:endParaRPr lang="en-US" dirty="0">
              <a:solidFill>
                <a:srgbClr val="4C4C4C"/>
              </a:solidFill>
              <a:sym typeface="Wingdings" panose="05000000000000000000" pitchFamily="2" charset="2"/>
            </a:endParaRPr>
          </a:p>
          <a:p>
            <a:pPr lvl="1"/>
            <a:r>
              <a:rPr lang="en-US" dirty="0">
                <a:solidFill>
                  <a:srgbClr val="4C4C4C"/>
                </a:solidFill>
                <a:sym typeface="Wingdings" panose="05000000000000000000" pitchFamily="2" charset="2"/>
              </a:rPr>
              <a:t>Estimates will be refined as level of design increases</a:t>
            </a:r>
          </a:p>
          <a:p>
            <a:pPr lvl="1"/>
            <a:r>
              <a:rPr lang="en-US" dirty="0">
                <a:solidFill>
                  <a:srgbClr val="4C4C4C"/>
                </a:solidFill>
                <a:sym typeface="Wingdings" panose="05000000000000000000" pitchFamily="2" charset="2"/>
              </a:rPr>
              <a:t>Reference recently constructed similar projects (LMKP LID, etc)</a:t>
            </a:r>
          </a:p>
          <a:p>
            <a:pPr lvl="1"/>
            <a:r>
              <a:rPr lang="en-US" dirty="0">
                <a:solidFill>
                  <a:srgbClr val="4C4C4C"/>
                </a:solidFill>
                <a:sym typeface="Wingdings" panose="05000000000000000000" pitchFamily="2" charset="2"/>
              </a:rPr>
              <a:t>Focus on higher cost items (pumps, filters, etc)</a:t>
            </a:r>
          </a:p>
          <a:p>
            <a:pPr lvl="1"/>
            <a:r>
              <a:rPr lang="en-US" dirty="0">
                <a:solidFill>
                  <a:srgbClr val="4C4C4C"/>
                </a:solidFill>
                <a:sym typeface="Wingdings" panose="05000000000000000000" pitchFamily="2" charset="2"/>
              </a:rPr>
              <a:t>Estimates include a contingency in the budget to account for uncertainties involved with the concept level design and unknowns that might come up</a:t>
            </a:r>
          </a:p>
        </p:txBody>
      </p:sp>
      <p:sp>
        <p:nvSpPr>
          <p:cNvPr id="3" name="Title 2">
            <a:extLst>
              <a:ext uri="{FF2B5EF4-FFF2-40B4-BE49-F238E27FC236}">
                <a16:creationId xmlns:a16="http://schemas.microsoft.com/office/drawing/2014/main" id="{BBE425AE-36A3-4724-9083-9ABF8EEF6ACA}"/>
              </a:ext>
            </a:extLst>
          </p:cNvPr>
          <p:cNvSpPr>
            <a:spLocks noGrp="1"/>
          </p:cNvSpPr>
          <p:nvPr>
            <p:ph type="title"/>
          </p:nvPr>
        </p:nvSpPr>
        <p:spPr/>
        <p:txBody>
          <a:bodyPr/>
          <a:lstStyle/>
          <a:p>
            <a:r>
              <a:rPr lang="en-US" dirty="0"/>
              <a:t>Estimated Project Costs</a:t>
            </a:r>
          </a:p>
        </p:txBody>
      </p:sp>
    </p:spTree>
    <p:extLst>
      <p:ext uri="{BB962C8B-B14F-4D97-AF65-F5344CB8AC3E}">
        <p14:creationId xmlns:p14="http://schemas.microsoft.com/office/powerpoint/2010/main" val="416797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28F978-08DC-4087-94F3-BC5553FC0D40}"/>
              </a:ext>
            </a:extLst>
          </p:cNvPr>
          <p:cNvSpPr>
            <a:spLocks noGrp="1"/>
          </p:cNvSpPr>
          <p:nvPr>
            <p:ph idx="1"/>
          </p:nvPr>
        </p:nvSpPr>
        <p:spPr>
          <a:xfrm>
            <a:off x="880707" y="2641541"/>
            <a:ext cx="7348894" cy="3303098"/>
          </a:xfrm>
        </p:spPr>
        <p:txBody>
          <a:bodyPr>
            <a:normAutofit/>
          </a:bodyPr>
          <a:lstStyle/>
          <a:p>
            <a:pPr marL="257175" lvl="1" indent="0">
              <a:buNone/>
            </a:pPr>
            <a:endParaRPr lang="en-US" dirty="0">
              <a:solidFill>
                <a:srgbClr val="4C4C4C"/>
              </a:solidFill>
              <a:sym typeface="Wingdings" panose="05000000000000000000" pitchFamily="2" charset="2"/>
            </a:endParaRPr>
          </a:p>
          <a:p>
            <a:pPr lvl="1"/>
            <a:r>
              <a:rPr lang="en-US" dirty="0">
                <a:solidFill>
                  <a:srgbClr val="4C4C4C"/>
                </a:solidFill>
                <a:sym typeface="Wingdings" panose="05000000000000000000" pitchFamily="2" charset="2"/>
              </a:rPr>
              <a:t>Costs include estimates for all anticipated costs; including construction, engineering, right-of-way, permitting, utilities, legal, administration, etc.</a:t>
            </a:r>
          </a:p>
          <a:p>
            <a:pPr lvl="1"/>
            <a:r>
              <a:rPr lang="en-US" dirty="0">
                <a:solidFill>
                  <a:srgbClr val="4C4C4C"/>
                </a:solidFill>
                <a:sym typeface="Wingdings" panose="05000000000000000000" pitchFamily="2" charset="2"/>
              </a:rPr>
              <a:t>The construction estimates are based on recent bids submitted by contractors on similar projects.  A better picture of the actual cost of the LSLID project won’t be known until the project is let for bids.</a:t>
            </a:r>
          </a:p>
          <a:p>
            <a:pPr lvl="2"/>
            <a:r>
              <a:rPr lang="en-US" sz="1400" dirty="0">
                <a:solidFill>
                  <a:srgbClr val="4C4C4C"/>
                </a:solidFill>
                <a:sym typeface="Wingdings" panose="05000000000000000000" pitchFamily="2" charset="2"/>
              </a:rPr>
              <a:t>Actual costs could vary from estimates as market conditions, weather conditions, construction schedules, and other factors all impact the bids submitted by contractors.</a:t>
            </a:r>
          </a:p>
          <a:p>
            <a:pPr lvl="2"/>
            <a:endParaRPr lang="en-US" sz="1400" dirty="0">
              <a:solidFill>
                <a:srgbClr val="4C4C4C"/>
              </a:solidFill>
              <a:sym typeface="Wingdings" panose="05000000000000000000" pitchFamily="2" charset="2"/>
            </a:endParaRPr>
          </a:p>
          <a:p>
            <a:pPr lvl="1"/>
            <a:endParaRPr lang="en-US" dirty="0">
              <a:solidFill>
                <a:srgbClr val="4C4C4C"/>
              </a:solidFill>
              <a:sym typeface="Wingdings" panose="05000000000000000000" pitchFamily="2" charset="2"/>
            </a:endParaRPr>
          </a:p>
        </p:txBody>
      </p:sp>
      <p:sp>
        <p:nvSpPr>
          <p:cNvPr id="3" name="Title 2">
            <a:extLst>
              <a:ext uri="{FF2B5EF4-FFF2-40B4-BE49-F238E27FC236}">
                <a16:creationId xmlns:a16="http://schemas.microsoft.com/office/drawing/2014/main" id="{BBE425AE-36A3-4724-9083-9ABF8EEF6ACA}"/>
              </a:ext>
            </a:extLst>
          </p:cNvPr>
          <p:cNvSpPr>
            <a:spLocks noGrp="1"/>
          </p:cNvSpPr>
          <p:nvPr>
            <p:ph type="title"/>
          </p:nvPr>
        </p:nvSpPr>
        <p:spPr/>
        <p:txBody>
          <a:bodyPr/>
          <a:lstStyle/>
          <a:p>
            <a:r>
              <a:rPr lang="en-US" dirty="0"/>
              <a:t>Estimated Project Costs</a:t>
            </a:r>
          </a:p>
        </p:txBody>
      </p:sp>
    </p:spTree>
    <p:extLst>
      <p:ext uri="{BB962C8B-B14F-4D97-AF65-F5344CB8AC3E}">
        <p14:creationId xmlns:p14="http://schemas.microsoft.com/office/powerpoint/2010/main" val="1459035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28F978-08DC-4087-94F3-BC5553FC0D40}"/>
              </a:ext>
            </a:extLst>
          </p:cNvPr>
          <p:cNvSpPr>
            <a:spLocks noGrp="1"/>
          </p:cNvSpPr>
          <p:nvPr>
            <p:ph idx="1"/>
          </p:nvPr>
        </p:nvSpPr>
        <p:spPr>
          <a:xfrm>
            <a:off x="880707" y="2641542"/>
            <a:ext cx="7012228" cy="3184642"/>
          </a:xfrm>
        </p:spPr>
        <p:txBody>
          <a:bodyPr>
            <a:normAutofit/>
          </a:bodyPr>
          <a:lstStyle/>
          <a:p>
            <a:pPr lvl="1"/>
            <a:r>
              <a:rPr lang="en-US" dirty="0">
                <a:solidFill>
                  <a:schemeClr val="tx1"/>
                </a:solidFill>
                <a:sym typeface="Wingdings" panose="05000000000000000000" pitchFamily="2" charset="2"/>
              </a:rPr>
              <a:t>Estimated Total Construction Phase Costs: $3,350,000</a:t>
            </a:r>
          </a:p>
          <a:p>
            <a:pPr lvl="2"/>
            <a:r>
              <a:rPr lang="en-US" dirty="0">
                <a:solidFill>
                  <a:schemeClr val="tx1"/>
                </a:solidFill>
                <a:sym typeface="Wingdings" panose="05000000000000000000" pitchFamily="2" charset="2"/>
              </a:rPr>
              <a:t>Construction, right-of-way, legal, engineering, permitting, contingency, etc.</a:t>
            </a:r>
          </a:p>
          <a:p>
            <a:pPr lvl="2"/>
            <a:r>
              <a:rPr lang="en-US" dirty="0">
                <a:solidFill>
                  <a:schemeClr val="tx1"/>
                </a:solidFill>
                <a:sym typeface="Wingdings" panose="05000000000000000000" pitchFamily="2" charset="2"/>
              </a:rPr>
              <a:t>Included contingency amount: $394,500</a:t>
            </a:r>
          </a:p>
          <a:p>
            <a:pPr lvl="1"/>
            <a:r>
              <a:rPr lang="en-US" dirty="0">
                <a:solidFill>
                  <a:schemeClr val="tx1"/>
                </a:solidFill>
                <a:sym typeface="Wingdings" panose="05000000000000000000" pitchFamily="2" charset="2"/>
              </a:rPr>
              <a:t>Estimated cost is consistent with what was presented in August of 2020</a:t>
            </a:r>
          </a:p>
          <a:p>
            <a:pPr lvl="2"/>
            <a:r>
              <a:rPr lang="en-US" dirty="0">
                <a:solidFill>
                  <a:schemeClr val="tx1"/>
                </a:solidFill>
                <a:sym typeface="Wingdings" panose="05000000000000000000" pitchFamily="2" charset="2"/>
              </a:rPr>
              <a:t>Some items have increased &amp; some have decreased, but total remains unchanged</a:t>
            </a:r>
          </a:p>
          <a:p>
            <a:pPr marL="257175" lvl="1" indent="0">
              <a:buNone/>
            </a:pPr>
            <a:endParaRPr lang="en-US" dirty="0">
              <a:solidFill>
                <a:srgbClr val="4C4C4C"/>
              </a:solidFill>
              <a:sym typeface="Wingdings" panose="05000000000000000000" pitchFamily="2" charset="2"/>
            </a:endParaRPr>
          </a:p>
          <a:p>
            <a:pPr lvl="2"/>
            <a:endParaRPr lang="en-US" dirty="0">
              <a:solidFill>
                <a:srgbClr val="4C4C4C"/>
              </a:solidFill>
              <a:sym typeface="Wingdings" panose="05000000000000000000" pitchFamily="2" charset="2"/>
            </a:endParaRPr>
          </a:p>
          <a:p>
            <a:pPr lvl="1"/>
            <a:endParaRPr lang="en-US" dirty="0">
              <a:solidFill>
                <a:srgbClr val="4C4C4C"/>
              </a:solidFill>
              <a:sym typeface="Wingdings" panose="05000000000000000000" pitchFamily="2" charset="2"/>
            </a:endParaRPr>
          </a:p>
        </p:txBody>
      </p:sp>
      <p:sp>
        <p:nvSpPr>
          <p:cNvPr id="3" name="Title 2">
            <a:extLst>
              <a:ext uri="{FF2B5EF4-FFF2-40B4-BE49-F238E27FC236}">
                <a16:creationId xmlns:a16="http://schemas.microsoft.com/office/drawing/2014/main" id="{BBE425AE-36A3-4724-9083-9ABF8EEF6ACA}"/>
              </a:ext>
            </a:extLst>
          </p:cNvPr>
          <p:cNvSpPr>
            <a:spLocks noGrp="1"/>
          </p:cNvSpPr>
          <p:nvPr>
            <p:ph type="title"/>
          </p:nvPr>
        </p:nvSpPr>
        <p:spPr/>
        <p:txBody>
          <a:bodyPr/>
          <a:lstStyle/>
          <a:p>
            <a:r>
              <a:rPr lang="en-US" dirty="0"/>
              <a:t>Estimated Project Costs</a:t>
            </a:r>
          </a:p>
        </p:txBody>
      </p:sp>
    </p:spTree>
    <p:extLst>
      <p:ext uri="{BB962C8B-B14F-4D97-AF65-F5344CB8AC3E}">
        <p14:creationId xmlns:p14="http://schemas.microsoft.com/office/powerpoint/2010/main" val="65202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28F978-08DC-4087-94F3-BC5553FC0D40}"/>
              </a:ext>
            </a:extLst>
          </p:cNvPr>
          <p:cNvSpPr>
            <a:spLocks noGrp="1"/>
          </p:cNvSpPr>
          <p:nvPr>
            <p:ph idx="1"/>
          </p:nvPr>
        </p:nvSpPr>
        <p:spPr>
          <a:xfrm>
            <a:off x="171333" y="2654011"/>
            <a:ext cx="6571059" cy="3059951"/>
          </a:xfrm>
        </p:spPr>
        <p:txBody>
          <a:bodyPr>
            <a:normAutofit/>
          </a:bodyPr>
          <a:lstStyle/>
          <a:p>
            <a:r>
              <a:rPr lang="en-US" dirty="0">
                <a:solidFill>
                  <a:srgbClr val="4C4C4C"/>
                </a:solidFill>
              </a:rPr>
              <a:t>Key Cost Factors:</a:t>
            </a:r>
          </a:p>
          <a:p>
            <a:pPr lvl="1"/>
            <a:r>
              <a:rPr lang="en-US" u="sng" dirty="0">
                <a:solidFill>
                  <a:srgbClr val="4C4C4C"/>
                </a:solidFill>
                <a:sym typeface="Wingdings" panose="05000000000000000000" pitchFamily="2" charset="2"/>
              </a:rPr>
              <a:t>Dewatering:</a:t>
            </a:r>
            <a:r>
              <a:rPr lang="en-US" dirty="0">
                <a:solidFill>
                  <a:srgbClr val="4C4C4C"/>
                </a:solidFill>
                <a:sym typeface="Wingdings" panose="05000000000000000000" pitchFamily="2" charset="2"/>
              </a:rPr>
              <a:t> Required for intake installation, wet well construction, pipe installation; Costs will vary depending on contractor’s desired means and methods, weather conditions, ice, etc; costs from similar LMKP LID project used</a:t>
            </a:r>
          </a:p>
          <a:p>
            <a:pPr lvl="1"/>
            <a:r>
              <a:rPr lang="en-US" u="sng" dirty="0">
                <a:solidFill>
                  <a:srgbClr val="4C4C4C"/>
                </a:solidFill>
                <a:sym typeface="Wingdings" panose="05000000000000000000" pitchFamily="2" charset="2"/>
              </a:rPr>
              <a:t>Filtration:</a:t>
            </a:r>
            <a:r>
              <a:rPr lang="en-US" dirty="0">
                <a:solidFill>
                  <a:srgbClr val="4C4C4C"/>
                </a:solidFill>
                <a:sym typeface="Wingdings" panose="05000000000000000000" pitchFamily="2" charset="2"/>
              </a:rPr>
              <a:t> Mechanical filter provides potential for resale if DNR determines filters are not required in the future; Eurasian watermilfoil</a:t>
            </a:r>
          </a:p>
          <a:p>
            <a:pPr lvl="1"/>
            <a:r>
              <a:rPr lang="en-US" u="sng" dirty="0">
                <a:solidFill>
                  <a:srgbClr val="4C4C4C"/>
                </a:solidFill>
                <a:sym typeface="Wingdings" panose="05000000000000000000" pitchFamily="2" charset="2"/>
              </a:rPr>
              <a:t>System Capacity: </a:t>
            </a:r>
            <a:r>
              <a:rPr lang="en-US" dirty="0">
                <a:solidFill>
                  <a:srgbClr val="4C4C4C"/>
                </a:solidFill>
                <a:sym typeface="Wingdings" panose="05000000000000000000" pitchFamily="2" charset="2"/>
              </a:rPr>
              <a:t>Costs currently reflect a 10 cfs system and will be further refined during future design phases</a:t>
            </a:r>
          </a:p>
          <a:p>
            <a:pPr lvl="1"/>
            <a:endParaRPr lang="en-US" dirty="0">
              <a:solidFill>
                <a:srgbClr val="4C4C4C"/>
              </a:solidFill>
              <a:sym typeface="Wingdings" panose="05000000000000000000" pitchFamily="2" charset="2"/>
            </a:endParaRPr>
          </a:p>
        </p:txBody>
      </p:sp>
      <p:sp>
        <p:nvSpPr>
          <p:cNvPr id="3" name="Title 2">
            <a:extLst>
              <a:ext uri="{FF2B5EF4-FFF2-40B4-BE49-F238E27FC236}">
                <a16:creationId xmlns:a16="http://schemas.microsoft.com/office/drawing/2014/main" id="{BBE425AE-36A3-4724-9083-9ABF8EEF6ACA}"/>
              </a:ext>
            </a:extLst>
          </p:cNvPr>
          <p:cNvSpPr>
            <a:spLocks noGrp="1"/>
          </p:cNvSpPr>
          <p:nvPr>
            <p:ph type="title"/>
          </p:nvPr>
        </p:nvSpPr>
        <p:spPr/>
        <p:txBody>
          <a:bodyPr/>
          <a:lstStyle/>
          <a:p>
            <a:r>
              <a:rPr lang="en-US" dirty="0"/>
              <a:t>Estimated Project Costs</a:t>
            </a:r>
          </a:p>
        </p:txBody>
      </p:sp>
      <p:pic>
        <p:nvPicPr>
          <p:cNvPr id="5" name="Picture 4" descr="A picture containing water&#10;&#10;Description automatically generated">
            <a:extLst>
              <a:ext uri="{FF2B5EF4-FFF2-40B4-BE49-F238E27FC236}">
                <a16:creationId xmlns:a16="http://schemas.microsoft.com/office/drawing/2014/main" id="{A73C309E-C9D0-476B-A080-9E750DF3CEA6}"/>
              </a:ext>
            </a:extLst>
          </p:cNvPr>
          <p:cNvPicPr>
            <a:picLocks noChangeAspect="1"/>
          </p:cNvPicPr>
          <p:nvPr/>
        </p:nvPicPr>
        <p:blipFill rotWithShape="1">
          <a:blip r:embed="rId2">
            <a:extLst>
              <a:ext uri="{28A0092B-C50C-407E-A947-70E740481C1C}">
                <a14:useLocalDpi xmlns:a14="http://schemas.microsoft.com/office/drawing/2010/main" val="0"/>
              </a:ext>
            </a:extLst>
          </a:blip>
          <a:srcRect l="416" t="25475" r="577" b="4027"/>
          <a:stretch/>
        </p:blipFill>
        <p:spPr>
          <a:xfrm>
            <a:off x="6742393" y="2896319"/>
            <a:ext cx="2288078" cy="2081966"/>
          </a:xfrm>
          <a:prstGeom prst="rect">
            <a:avLst/>
          </a:prstGeom>
        </p:spPr>
      </p:pic>
      <p:sp>
        <p:nvSpPr>
          <p:cNvPr id="6" name="TextBox 5">
            <a:extLst>
              <a:ext uri="{FF2B5EF4-FFF2-40B4-BE49-F238E27FC236}">
                <a16:creationId xmlns:a16="http://schemas.microsoft.com/office/drawing/2014/main" id="{C16A816A-200C-4A46-978D-B252E34C2919}"/>
              </a:ext>
            </a:extLst>
          </p:cNvPr>
          <p:cNvSpPr txBox="1"/>
          <p:nvPr/>
        </p:nvSpPr>
        <p:spPr>
          <a:xfrm>
            <a:off x="6742392" y="4978285"/>
            <a:ext cx="2578894" cy="2077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4C4C4C"/>
                </a:solidFill>
                <a:effectLst/>
                <a:uLnTx/>
                <a:uFillTx/>
                <a:latin typeface="Arial"/>
                <a:ea typeface="+mn-ea"/>
                <a:cs typeface="+mn-cs"/>
              </a:rPr>
              <a:t>LMKP Intake Installation (https://www.lmkp-lid.com/)</a:t>
            </a:r>
          </a:p>
        </p:txBody>
      </p:sp>
    </p:spTree>
    <p:extLst>
      <p:ext uri="{BB962C8B-B14F-4D97-AF65-F5344CB8AC3E}">
        <p14:creationId xmlns:p14="http://schemas.microsoft.com/office/powerpoint/2010/main" val="3683330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28F978-08DC-4087-94F3-BC5553FC0D40}"/>
              </a:ext>
            </a:extLst>
          </p:cNvPr>
          <p:cNvSpPr>
            <a:spLocks noGrp="1"/>
          </p:cNvSpPr>
          <p:nvPr>
            <p:ph idx="1"/>
          </p:nvPr>
        </p:nvSpPr>
        <p:spPr>
          <a:xfrm>
            <a:off x="866216" y="2809875"/>
            <a:ext cx="6571059" cy="3096031"/>
          </a:xfrm>
        </p:spPr>
        <p:txBody>
          <a:bodyPr>
            <a:normAutofit/>
          </a:bodyPr>
          <a:lstStyle/>
          <a:p>
            <a:r>
              <a:rPr lang="en-US" dirty="0">
                <a:solidFill>
                  <a:srgbClr val="4C4C4C"/>
                </a:solidFill>
              </a:rPr>
              <a:t>Key Cost Factors:</a:t>
            </a:r>
          </a:p>
          <a:p>
            <a:pPr lvl="1"/>
            <a:r>
              <a:rPr lang="en-US" u="sng" dirty="0">
                <a:solidFill>
                  <a:srgbClr val="4C4C4C"/>
                </a:solidFill>
                <a:sym typeface="Wingdings" panose="05000000000000000000" pitchFamily="2" charset="2"/>
              </a:rPr>
              <a:t>Forcemain:</a:t>
            </a:r>
            <a:r>
              <a:rPr lang="en-US" dirty="0">
                <a:solidFill>
                  <a:srgbClr val="4C4C4C"/>
                </a:solidFill>
                <a:sym typeface="Wingdings" panose="05000000000000000000" pitchFamily="2" charset="2"/>
              </a:rPr>
              <a:t> Pipe prices are often impacted by petroleum prices and other variables, so actual costs will depend on conditions at the time of the bid</a:t>
            </a:r>
          </a:p>
          <a:p>
            <a:pPr lvl="1"/>
            <a:r>
              <a:rPr lang="en-US" u="sng" dirty="0">
                <a:solidFill>
                  <a:srgbClr val="4C4C4C"/>
                </a:solidFill>
                <a:sym typeface="Wingdings" panose="05000000000000000000" pitchFamily="2" charset="2"/>
              </a:rPr>
              <a:t>Pump Station Building:</a:t>
            </a:r>
            <a:r>
              <a:rPr lang="en-US" dirty="0">
                <a:solidFill>
                  <a:srgbClr val="4C4C4C"/>
                </a:solidFill>
                <a:sym typeface="Wingdings" panose="05000000000000000000" pitchFamily="2" charset="2"/>
              </a:rPr>
              <a:t> Will house filtration system and controls; Building allows for year around operation and will provide added sound abatement; Pump will be underground in a concrete structure</a:t>
            </a:r>
          </a:p>
        </p:txBody>
      </p:sp>
      <p:sp>
        <p:nvSpPr>
          <p:cNvPr id="3" name="Title 2">
            <a:extLst>
              <a:ext uri="{FF2B5EF4-FFF2-40B4-BE49-F238E27FC236}">
                <a16:creationId xmlns:a16="http://schemas.microsoft.com/office/drawing/2014/main" id="{BBE425AE-36A3-4724-9083-9ABF8EEF6ACA}"/>
              </a:ext>
            </a:extLst>
          </p:cNvPr>
          <p:cNvSpPr>
            <a:spLocks noGrp="1"/>
          </p:cNvSpPr>
          <p:nvPr>
            <p:ph type="title"/>
          </p:nvPr>
        </p:nvSpPr>
        <p:spPr/>
        <p:txBody>
          <a:bodyPr/>
          <a:lstStyle/>
          <a:p>
            <a:r>
              <a:rPr lang="en-US" dirty="0"/>
              <a:t>Estimated Project Costs</a:t>
            </a:r>
          </a:p>
        </p:txBody>
      </p:sp>
    </p:spTree>
    <p:extLst>
      <p:ext uri="{BB962C8B-B14F-4D97-AF65-F5344CB8AC3E}">
        <p14:creationId xmlns:p14="http://schemas.microsoft.com/office/powerpoint/2010/main" val="136452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28F978-08DC-4087-94F3-BC5553FC0D40}"/>
              </a:ext>
            </a:extLst>
          </p:cNvPr>
          <p:cNvSpPr>
            <a:spLocks noGrp="1"/>
          </p:cNvSpPr>
          <p:nvPr>
            <p:ph idx="1"/>
          </p:nvPr>
        </p:nvSpPr>
        <p:spPr>
          <a:xfrm>
            <a:off x="866216" y="2809875"/>
            <a:ext cx="6571059" cy="3096031"/>
          </a:xfrm>
        </p:spPr>
        <p:txBody>
          <a:bodyPr>
            <a:normAutofit/>
          </a:bodyPr>
          <a:lstStyle/>
          <a:p>
            <a:r>
              <a:rPr lang="en-US" dirty="0">
                <a:solidFill>
                  <a:srgbClr val="4C4C4C"/>
                </a:solidFill>
              </a:rPr>
              <a:t>Key Cost Factors:</a:t>
            </a:r>
          </a:p>
          <a:p>
            <a:pPr lvl="1"/>
            <a:r>
              <a:rPr lang="en-US" u="sng" dirty="0">
                <a:solidFill>
                  <a:srgbClr val="4C4C4C"/>
                </a:solidFill>
                <a:sym typeface="Wingdings" panose="05000000000000000000" pitchFamily="2" charset="2"/>
              </a:rPr>
              <a:t>Contingencies: </a:t>
            </a:r>
            <a:r>
              <a:rPr lang="en-US" dirty="0">
                <a:solidFill>
                  <a:srgbClr val="4C4C4C"/>
                </a:solidFill>
                <a:sym typeface="Wingdings" panose="05000000000000000000" pitchFamily="2" charset="2"/>
              </a:rPr>
              <a:t>The goal is to not spend any of the contingency funds.  Any funds not spent would translate to a lower bond amount.</a:t>
            </a:r>
          </a:p>
          <a:p>
            <a:pPr lvl="2"/>
            <a:r>
              <a:rPr lang="en-US" dirty="0">
                <a:solidFill>
                  <a:srgbClr val="4C4C4C"/>
                </a:solidFill>
                <a:sym typeface="Wingdings" panose="05000000000000000000" pitchFamily="2" charset="2"/>
              </a:rPr>
              <a:t>Including a contingency is good practice and mitigates delays and financial challenges</a:t>
            </a:r>
          </a:p>
          <a:p>
            <a:pPr lvl="1"/>
            <a:r>
              <a:rPr lang="en-US" dirty="0">
                <a:solidFill>
                  <a:srgbClr val="4C4C4C"/>
                </a:solidFill>
                <a:sym typeface="Wingdings" panose="05000000000000000000" pitchFamily="2" charset="2"/>
              </a:rPr>
              <a:t>Value engineering has been ongoing and will be considered during future design phases to identify potential cost savings (dewatering, filtration, route, etc.)</a:t>
            </a:r>
          </a:p>
          <a:p>
            <a:pPr lvl="1"/>
            <a:endParaRPr lang="en-US" dirty="0">
              <a:solidFill>
                <a:srgbClr val="4C4C4C"/>
              </a:solidFill>
              <a:sym typeface="Wingdings" panose="05000000000000000000" pitchFamily="2" charset="2"/>
            </a:endParaRPr>
          </a:p>
        </p:txBody>
      </p:sp>
      <p:sp>
        <p:nvSpPr>
          <p:cNvPr id="3" name="Title 2">
            <a:extLst>
              <a:ext uri="{FF2B5EF4-FFF2-40B4-BE49-F238E27FC236}">
                <a16:creationId xmlns:a16="http://schemas.microsoft.com/office/drawing/2014/main" id="{BBE425AE-36A3-4724-9083-9ABF8EEF6ACA}"/>
              </a:ext>
            </a:extLst>
          </p:cNvPr>
          <p:cNvSpPr>
            <a:spLocks noGrp="1"/>
          </p:cNvSpPr>
          <p:nvPr>
            <p:ph type="title"/>
          </p:nvPr>
        </p:nvSpPr>
        <p:spPr/>
        <p:txBody>
          <a:bodyPr/>
          <a:lstStyle/>
          <a:p>
            <a:r>
              <a:rPr lang="en-US" dirty="0"/>
              <a:t>Estimated Project Costs</a:t>
            </a:r>
          </a:p>
        </p:txBody>
      </p:sp>
    </p:spTree>
    <p:extLst>
      <p:ext uri="{BB962C8B-B14F-4D97-AF65-F5344CB8AC3E}">
        <p14:creationId xmlns:p14="http://schemas.microsoft.com/office/powerpoint/2010/main" val="830971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735721-A7C1-465B-A84A-EE037F01ECFA}"/>
              </a:ext>
            </a:extLst>
          </p:cNvPr>
          <p:cNvPicPr>
            <a:picLocks noChangeAspect="1"/>
          </p:cNvPicPr>
          <p:nvPr/>
        </p:nvPicPr>
        <p:blipFill rotWithShape="1">
          <a:blip r:embed="rId2">
            <a:extLst>
              <a:ext uri="{28A0092B-C50C-407E-A947-70E740481C1C}">
                <a14:useLocalDpi xmlns:a14="http://schemas.microsoft.com/office/drawing/2010/main" val="0"/>
              </a:ext>
            </a:extLst>
          </a:blip>
          <a:srcRect t="51925" b="10689"/>
          <a:stretch/>
        </p:blipFill>
        <p:spPr>
          <a:xfrm>
            <a:off x="0" y="3420859"/>
            <a:ext cx="9144000" cy="2579891"/>
          </a:xfrm>
          <a:prstGeom prst="rect">
            <a:avLst/>
          </a:prstGeom>
        </p:spPr>
      </p:pic>
      <p:sp>
        <p:nvSpPr>
          <p:cNvPr id="2" name="Content Placeholder 1">
            <a:extLst>
              <a:ext uri="{FF2B5EF4-FFF2-40B4-BE49-F238E27FC236}">
                <a16:creationId xmlns:a16="http://schemas.microsoft.com/office/drawing/2014/main" id="{14583955-B1E9-4EC1-BC16-714C92E05655}"/>
              </a:ext>
            </a:extLst>
          </p:cNvPr>
          <p:cNvSpPr>
            <a:spLocks noGrp="1"/>
          </p:cNvSpPr>
          <p:nvPr>
            <p:ph idx="1"/>
          </p:nvPr>
        </p:nvSpPr>
        <p:spPr>
          <a:xfrm>
            <a:off x="866217" y="2809875"/>
            <a:ext cx="7500544" cy="2754457"/>
          </a:xfrm>
        </p:spPr>
        <p:txBody>
          <a:bodyPr>
            <a:normAutofit fontScale="92500" lnSpcReduction="20000"/>
          </a:bodyPr>
          <a:lstStyle/>
          <a:p>
            <a:r>
              <a:rPr lang="en-US" dirty="0">
                <a:solidFill>
                  <a:srgbClr val="4C4C4C"/>
                </a:solidFill>
              </a:rPr>
              <a:t>After annual meeting:</a:t>
            </a:r>
          </a:p>
          <a:p>
            <a:pPr lvl="1"/>
            <a:r>
              <a:rPr lang="en-US" dirty="0">
                <a:solidFill>
                  <a:srgbClr val="4C4C4C"/>
                </a:solidFill>
              </a:rPr>
              <a:t>Continued stakeholder outreach</a:t>
            </a:r>
          </a:p>
          <a:p>
            <a:pPr lvl="1"/>
            <a:r>
              <a:rPr lang="en-US" dirty="0">
                <a:solidFill>
                  <a:srgbClr val="4C4C4C"/>
                </a:solidFill>
              </a:rPr>
              <a:t>TCD 41 petition process</a:t>
            </a:r>
          </a:p>
          <a:p>
            <a:pPr lvl="1"/>
            <a:r>
              <a:rPr lang="en-US" dirty="0">
                <a:solidFill>
                  <a:srgbClr val="4C4C4C"/>
                </a:solidFill>
              </a:rPr>
              <a:t>Continue with preliminary design (60%)</a:t>
            </a:r>
          </a:p>
          <a:p>
            <a:pPr lvl="1"/>
            <a:r>
              <a:rPr lang="en-US" dirty="0">
                <a:solidFill>
                  <a:srgbClr val="4C4C4C"/>
                </a:solidFill>
              </a:rPr>
              <a:t>EAW</a:t>
            </a:r>
          </a:p>
          <a:p>
            <a:pPr lvl="1"/>
            <a:r>
              <a:rPr lang="en-US" dirty="0">
                <a:solidFill>
                  <a:srgbClr val="4C4C4C"/>
                </a:solidFill>
              </a:rPr>
              <a:t>Permitting</a:t>
            </a:r>
          </a:p>
          <a:p>
            <a:pPr lvl="1"/>
            <a:r>
              <a:rPr lang="en-US" dirty="0">
                <a:solidFill>
                  <a:srgbClr val="4C4C4C"/>
                </a:solidFill>
              </a:rPr>
              <a:t>Final design</a:t>
            </a:r>
          </a:p>
          <a:p>
            <a:pPr lvl="2"/>
            <a:r>
              <a:rPr lang="en-US" dirty="0">
                <a:solidFill>
                  <a:srgbClr val="4C4C4C"/>
                </a:solidFill>
              </a:rPr>
              <a:t>Right of way acquisition</a:t>
            </a:r>
          </a:p>
          <a:p>
            <a:pPr lvl="1"/>
            <a:r>
              <a:rPr lang="en-US" dirty="0">
                <a:solidFill>
                  <a:srgbClr val="4C4C4C"/>
                </a:solidFill>
              </a:rPr>
              <a:t>Bidding</a:t>
            </a:r>
          </a:p>
          <a:p>
            <a:pPr lvl="1"/>
            <a:r>
              <a:rPr lang="en-US" dirty="0">
                <a:solidFill>
                  <a:srgbClr val="4C4C4C"/>
                </a:solidFill>
              </a:rPr>
              <a:t>Construction</a:t>
            </a:r>
          </a:p>
        </p:txBody>
      </p:sp>
      <p:sp>
        <p:nvSpPr>
          <p:cNvPr id="3" name="Title 2">
            <a:extLst>
              <a:ext uri="{FF2B5EF4-FFF2-40B4-BE49-F238E27FC236}">
                <a16:creationId xmlns:a16="http://schemas.microsoft.com/office/drawing/2014/main" id="{5CDCF324-0DE8-4669-8A24-A9094C608725}"/>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1569407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vert="horz" lIns="91440" tIns="45720" rIns="91440" bIns="45720" rtlCol="0" anchor="b">
            <a:normAutofit/>
          </a:bodyPr>
          <a:lstStyle/>
          <a:p>
            <a:r>
              <a:rPr lang="en-US" b="0" kern="1200" spc="-100" baseline="0" dirty="0">
                <a:latin typeface="+mj-lt"/>
                <a:ea typeface="+mj-ea"/>
                <a:cs typeface="+mj-cs"/>
              </a:rPr>
              <a:t>High Water Outlet Timeline</a:t>
            </a:r>
            <a:br>
              <a:rPr lang="en-US" b="0" kern="1200" spc="-100" baseline="0" dirty="0">
                <a:latin typeface="+mj-lt"/>
                <a:ea typeface="+mj-ea"/>
                <a:cs typeface="+mj-cs"/>
              </a:rPr>
            </a:br>
            <a:endParaRPr lang="en-US" b="0" i="1" kern="1200" spc="-100" baseline="0" dirty="0">
              <a:latin typeface="+mj-lt"/>
              <a:ea typeface="+mj-ea"/>
              <a:cs typeface="+mj-cs"/>
            </a:endParaRPr>
          </a:p>
        </p:txBody>
      </p:sp>
      <p:sp>
        <p:nvSpPr>
          <p:cNvPr id="7" name="Rectangle 1">
            <a:extLst>
              <a:ext uri="{FF2B5EF4-FFF2-40B4-BE49-F238E27FC236}">
                <a16:creationId xmlns:a16="http://schemas.microsoft.com/office/drawing/2014/main" id="{563E4C7D-BFF9-4C38-8212-6BDEA8C4691D}"/>
              </a:ext>
            </a:extLst>
          </p:cNvPr>
          <p:cNvSpPr>
            <a:spLocks noChangeArrowheads="1"/>
          </p:cNvSpPr>
          <p:nvPr/>
        </p:nvSpPr>
        <p:spPr bwMode="auto">
          <a:xfrm>
            <a:off x="457201" y="1802296"/>
            <a:ext cx="2139696" cy="457187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fontAlgn="base">
              <a:spcBef>
                <a:spcPct val="20000"/>
              </a:spcBef>
              <a:spcAft>
                <a:spcPct val="0"/>
              </a:spcAft>
              <a:buClr>
                <a:schemeClr val="accent1"/>
              </a:buClr>
              <a:buSzPct val="85000"/>
              <a:tabLst/>
            </a:pPr>
            <a:r>
              <a:rPr kumimoji="0" lang="en-US" altLang="en-US" sz="1600" b="0" i="0" u="none" strike="noStrike" kern="1200" cap="none" normalizeH="0" baseline="0" dirty="0">
                <a:ln>
                  <a:noFill/>
                </a:ln>
                <a:effectLst/>
                <a:latin typeface="+mn-lt"/>
                <a:ea typeface="+mn-ea"/>
                <a:cs typeface="+mn-cs"/>
              </a:rPr>
              <a:t>The chart provides an estimated timeline for project completion.</a:t>
            </a:r>
          </a:p>
          <a:p>
            <a:pPr marR="0" fontAlgn="base">
              <a:spcBef>
                <a:spcPct val="20000"/>
              </a:spcBef>
              <a:spcAft>
                <a:spcPct val="0"/>
              </a:spcAft>
              <a:buClr>
                <a:schemeClr val="accent1"/>
              </a:buClr>
              <a:buSzPct val="85000"/>
              <a:tabLst/>
            </a:pPr>
            <a:endParaRPr kumimoji="0" lang="en-US" altLang="en-US" sz="1600" b="0" i="0" u="none" strike="noStrike" kern="1200" cap="none" normalizeH="0" baseline="0" dirty="0">
              <a:ln>
                <a:noFill/>
              </a:ln>
              <a:effectLst/>
              <a:latin typeface="+mn-lt"/>
              <a:ea typeface="+mn-ea"/>
              <a:cs typeface="+mn-cs"/>
            </a:endParaRPr>
          </a:p>
          <a:p>
            <a:pPr marR="0" fontAlgn="base">
              <a:spcBef>
                <a:spcPct val="20000"/>
              </a:spcBef>
              <a:spcAft>
                <a:spcPct val="0"/>
              </a:spcAft>
              <a:buClr>
                <a:schemeClr val="accent1"/>
              </a:buClr>
              <a:buSzPct val="85000"/>
              <a:tabLst/>
            </a:pPr>
            <a:r>
              <a:rPr kumimoji="0" lang="en-US" altLang="en-US" sz="1600" b="0" i="0" u="none" strike="noStrike" kern="1200" cap="none" normalizeH="0" baseline="0" dirty="0">
                <a:ln>
                  <a:noFill/>
                </a:ln>
                <a:effectLst/>
                <a:latin typeface="+mn-lt"/>
                <a:ea typeface="+mn-ea"/>
                <a:cs typeface="+mn-cs"/>
              </a:rPr>
              <a:t>Note that the dates are estimated and the final timeline for construction will depend on the timing of the approval of the Todd County petition, completion of agency permitting, and lead times for construction materials. </a:t>
            </a:r>
          </a:p>
        </p:txBody>
      </p:sp>
      <p:sp>
        <p:nvSpPr>
          <p:cNvPr id="4" name="Date Placeholder 3"/>
          <p:cNvSpPr>
            <a:spLocks noGrp="1"/>
          </p:cNvSpPr>
          <p:nvPr>
            <p:ph type="dt" sz="half" idx="10"/>
          </p:nvPr>
        </p:nvSpPr>
        <p:spPr>
          <a:xfrm>
            <a:off x="457200" y="18288"/>
            <a:ext cx="2895600" cy="329184"/>
          </a:xfrm>
        </p:spPr>
        <p:txBody>
          <a:bodyPr vert="horz" lIns="91440" tIns="45720" rIns="91440" bIns="45720" rtlCol="0" anchor="ctr">
            <a:normAutofit/>
          </a:bodyPr>
          <a:lstStyle/>
          <a:p>
            <a:pPr>
              <a:spcAft>
                <a:spcPts val="600"/>
              </a:spcAft>
            </a:pPr>
            <a:r>
              <a:rPr lang="en-US" kern="1200" dirty="0">
                <a:latin typeface="+mn-lt"/>
                <a:ea typeface="+mn-ea"/>
                <a:cs typeface="+mn-cs"/>
              </a:rPr>
              <a:t>8/5/2021</a:t>
            </a:r>
          </a:p>
        </p:txBody>
      </p:sp>
      <p:sp>
        <p:nvSpPr>
          <p:cNvPr id="5" name="Slide Number Placeholder 4"/>
          <p:cNvSpPr>
            <a:spLocks noGrp="1"/>
          </p:cNvSpPr>
          <p:nvPr>
            <p:ph type="sldNum" sz="quarter" idx="12"/>
          </p:nvPr>
        </p:nvSpPr>
        <p:spPr>
          <a:xfrm>
            <a:off x="7620000" y="18288"/>
            <a:ext cx="1066800" cy="329184"/>
          </a:xfrm>
        </p:spPr>
        <p:txBody>
          <a:bodyPr vert="horz" lIns="91440" tIns="45720" rIns="91440" bIns="45720" rtlCol="0" anchor="ctr">
            <a:normAutofit/>
          </a:bodyPr>
          <a:lstStyle/>
          <a:p>
            <a:pPr>
              <a:spcAft>
                <a:spcPts val="600"/>
              </a:spcAft>
            </a:pPr>
            <a:fld id="{D5BBC35B-A44B-4119-B8DA-DE9E3DFADA20}" type="slidenum">
              <a:rPr kumimoji="0" lang="en-US" smtClean="0"/>
              <a:pPr>
                <a:spcAft>
                  <a:spcPts val="600"/>
                </a:spcAft>
              </a:pPr>
              <a:t>29</a:t>
            </a:fld>
            <a:endParaRPr kumimoji="0" lang="en-US" dirty="0"/>
          </a:p>
        </p:txBody>
      </p:sp>
      <p:graphicFrame>
        <p:nvGraphicFramePr>
          <p:cNvPr id="3" name="Content Placeholder 2">
            <a:extLst>
              <a:ext uri="{FF2B5EF4-FFF2-40B4-BE49-F238E27FC236}">
                <a16:creationId xmlns:a16="http://schemas.microsoft.com/office/drawing/2014/main" id="{AC542017-ECC5-41F5-B289-258228EC3758}"/>
              </a:ext>
            </a:extLst>
          </p:cNvPr>
          <p:cNvGraphicFramePr>
            <a:graphicFrameLocks noGrp="1"/>
          </p:cNvGraphicFramePr>
          <p:nvPr>
            <p:ph idx="1"/>
            <p:extLst>
              <p:ext uri="{D42A27DB-BD31-4B8C-83A1-F6EECF244321}">
                <p14:modId xmlns:p14="http://schemas.microsoft.com/office/powerpoint/2010/main" val="3789679721"/>
              </p:ext>
            </p:extLst>
          </p:nvPr>
        </p:nvGraphicFramePr>
        <p:xfrm>
          <a:off x="2971800" y="1019293"/>
          <a:ext cx="5715001" cy="5123420"/>
        </p:xfrm>
        <a:graphic>
          <a:graphicData uri="http://schemas.openxmlformats.org/drawingml/2006/table">
            <a:tbl>
              <a:tblPr firstRow="1" firstCol="1" bandRow="1">
                <a:solidFill>
                  <a:srgbClr val="F2F2F2">
                    <a:alpha val="45098"/>
                  </a:srgbClr>
                </a:solidFill>
                <a:tableStyleId>{5C22544A-7EE6-4342-B048-85BDC9FD1C3A}</a:tableStyleId>
              </a:tblPr>
              <a:tblGrid>
                <a:gridCol w="378637">
                  <a:extLst>
                    <a:ext uri="{9D8B030D-6E8A-4147-A177-3AD203B41FA5}">
                      <a16:colId xmlns:a16="http://schemas.microsoft.com/office/drawing/2014/main" val="296424349"/>
                    </a:ext>
                  </a:extLst>
                </a:gridCol>
                <a:gridCol w="1927460">
                  <a:extLst>
                    <a:ext uri="{9D8B030D-6E8A-4147-A177-3AD203B41FA5}">
                      <a16:colId xmlns:a16="http://schemas.microsoft.com/office/drawing/2014/main" val="57876940"/>
                    </a:ext>
                  </a:extLst>
                </a:gridCol>
                <a:gridCol w="2013123">
                  <a:extLst>
                    <a:ext uri="{9D8B030D-6E8A-4147-A177-3AD203B41FA5}">
                      <a16:colId xmlns:a16="http://schemas.microsoft.com/office/drawing/2014/main" val="2771876943"/>
                    </a:ext>
                  </a:extLst>
                </a:gridCol>
                <a:gridCol w="1395781">
                  <a:extLst>
                    <a:ext uri="{9D8B030D-6E8A-4147-A177-3AD203B41FA5}">
                      <a16:colId xmlns:a16="http://schemas.microsoft.com/office/drawing/2014/main" val="3960610947"/>
                    </a:ext>
                  </a:extLst>
                </a:gridCol>
              </a:tblGrid>
              <a:tr h="558254">
                <a:tc>
                  <a:txBody>
                    <a:bodyPr/>
                    <a:lstStyle/>
                    <a:p>
                      <a:pPr marL="0" marR="0">
                        <a:lnSpc>
                          <a:spcPct val="115000"/>
                        </a:lnSpc>
                        <a:spcBef>
                          <a:spcPts val="0"/>
                        </a:spcBef>
                        <a:spcAft>
                          <a:spcPts val="0"/>
                        </a:spcAft>
                      </a:pPr>
                      <a:r>
                        <a:rPr lang="en-US" sz="1300" b="0" cap="none" spc="0" dirty="0">
                          <a:solidFill>
                            <a:schemeClr val="bg1"/>
                          </a:solidFill>
                          <a:effectLst/>
                        </a:rPr>
                        <a:t> </a:t>
                      </a:r>
                      <a:endParaRPr lang="en-US" sz="1300" b="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nchor="ctr">
                    <a:lnL w="12700" cmpd="sng">
                      <a:noFill/>
                    </a:lnL>
                    <a:lnR w="12700" cmpd="sng">
                      <a:noFill/>
                    </a:lnR>
                    <a:lnT w="19050" cap="flat" cmpd="sng" algn="ctr">
                      <a:noFill/>
                      <a:prstDash val="solid"/>
                    </a:lnT>
                    <a:lnB w="38100" cmpd="sng">
                      <a:noFill/>
                    </a:lnB>
                    <a:solidFill>
                      <a:schemeClr val="tx1"/>
                    </a:solidFill>
                  </a:tcPr>
                </a:tc>
                <a:tc>
                  <a:txBody>
                    <a:bodyPr/>
                    <a:lstStyle/>
                    <a:p>
                      <a:pPr marL="0" marR="0" algn="ctr">
                        <a:lnSpc>
                          <a:spcPct val="115000"/>
                        </a:lnSpc>
                        <a:spcBef>
                          <a:spcPts val="0"/>
                        </a:spcBef>
                        <a:spcAft>
                          <a:spcPts val="0"/>
                        </a:spcAft>
                      </a:pPr>
                      <a:r>
                        <a:rPr lang="en-US" sz="1300" b="0" cap="none" spc="0" dirty="0">
                          <a:solidFill>
                            <a:schemeClr val="bg1"/>
                          </a:solidFill>
                          <a:effectLst/>
                        </a:rPr>
                        <a:t>Project Task</a:t>
                      </a:r>
                      <a:endParaRPr lang="en-US" sz="1300" b="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nchor="ctr">
                    <a:lnL w="12700" cmpd="sng">
                      <a:noFill/>
                    </a:lnL>
                    <a:lnR w="12700" cmpd="sng">
                      <a:noFill/>
                    </a:lnR>
                    <a:lnT w="19050" cap="flat" cmpd="sng" algn="ctr">
                      <a:noFill/>
                      <a:prstDash val="solid"/>
                    </a:lnT>
                    <a:lnB w="38100" cmpd="sng">
                      <a:noFill/>
                    </a:lnB>
                    <a:solidFill>
                      <a:schemeClr val="tx1"/>
                    </a:solidFill>
                  </a:tcPr>
                </a:tc>
                <a:tc>
                  <a:txBody>
                    <a:bodyPr/>
                    <a:lstStyle/>
                    <a:p>
                      <a:pPr marL="0" marR="0" algn="ctr">
                        <a:lnSpc>
                          <a:spcPct val="115000"/>
                        </a:lnSpc>
                        <a:spcBef>
                          <a:spcPts val="0"/>
                        </a:spcBef>
                        <a:spcAft>
                          <a:spcPts val="0"/>
                        </a:spcAft>
                      </a:pPr>
                      <a:r>
                        <a:rPr lang="en-US" sz="1300" b="0" cap="none" spc="0" dirty="0">
                          <a:solidFill>
                            <a:schemeClr val="bg1"/>
                          </a:solidFill>
                          <a:effectLst/>
                        </a:rPr>
                        <a:t>Description</a:t>
                      </a:r>
                      <a:endParaRPr lang="en-US" sz="1300" b="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nchor="ctr">
                    <a:lnL w="12700" cmpd="sng">
                      <a:noFill/>
                    </a:lnL>
                    <a:lnR w="12700" cmpd="sng">
                      <a:noFill/>
                    </a:lnR>
                    <a:lnT w="19050" cap="flat" cmpd="sng" algn="ctr">
                      <a:noFill/>
                      <a:prstDash val="solid"/>
                    </a:lnT>
                    <a:lnB w="38100" cmpd="sng">
                      <a:noFill/>
                    </a:lnB>
                    <a:solidFill>
                      <a:schemeClr val="tx1"/>
                    </a:solidFill>
                  </a:tcPr>
                </a:tc>
                <a:tc>
                  <a:txBody>
                    <a:bodyPr/>
                    <a:lstStyle/>
                    <a:p>
                      <a:pPr marL="0" marR="0" algn="ctr">
                        <a:lnSpc>
                          <a:spcPct val="115000"/>
                        </a:lnSpc>
                        <a:spcBef>
                          <a:spcPts val="0"/>
                        </a:spcBef>
                        <a:spcAft>
                          <a:spcPts val="0"/>
                        </a:spcAft>
                      </a:pPr>
                      <a:r>
                        <a:rPr lang="en-US" sz="1300" b="0" cap="none" spc="0" dirty="0">
                          <a:solidFill>
                            <a:schemeClr val="bg1"/>
                          </a:solidFill>
                          <a:effectLst/>
                        </a:rPr>
                        <a:t>Est. Completion Period</a:t>
                      </a:r>
                      <a:endParaRPr lang="en-US" sz="1300" b="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14282582"/>
                  </a:ext>
                </a:extLst>
              </a:tr>
              <a:tr h="495462">
                <a:tc>
                  <a:txBody>
                    <a:bodyPr/>
                    <a:lstStyle/>
                    <a:p>
                      <a:pPr marL="0" marR="0">
                        <a:lnSpc>
                          <a:spcPct val="115000"/>
                        </a:lnSpc>
                        <a:spcBef>
                          <a:spcPts val="0"/>
                        </a:spcBef>
                        <a:spcAft>
                          <a:spcPts val="0"/>
                        </a:spcAft>
                      </a:pPr>
                      <a:r>
                        <a:rPr lang="en-US" sz="1100" b="1" cap="none" spc="0" dirty="0">
                          <a:solidFill>
                            <a:schemeClr val="tx1"/>
                          </a:solidFill>
                          <a:effectLst/>
                        </a:rPr>
                        <a:t>1</a:t>
                      </a:r>
                      <a:endParaRPr lang="en-US"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marL="0" marR="0">
                        <a:lnSpc>
                          <a:spcPct val="115000"/>
                        </a:lnSpc>
                        <a:spcBef>
                          <a:spcPts val="0"/>
                        </a:spcBef>
                        <a:spcAft>
                          <a:spcPts val="0"/>
                        </a:spcAft>
                      </a:pPr>
                      <a:r>
                        <a:rPr lang="en-US" sz="1100" cap="none" spc="0" dirty="0">
                          <a:solidFill>
                            <a:schemeClr val="tx1"/>
                          </a:solidFill>
                          <a:effectLst/>
                        </a:rPr>
                        <a:t>Todd County Petition</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marL="0" marR="0">
                        <a:lnSpc>
                          <a:spcPct val="115000"/>
                        </a:lnSpc>
                        <a:spcBef>
                          <a:spcPts val="0"/>
                        </a:spcBef>
                        <a:spcAft>
                          <a:spcPts val="0"/>
                        </a:spcAft>
                      </a:pPr>
                      <a:r>
                        <a:rPr lang="en-US" sz="1100" cap="none" spc="0" dirty="0">
                          <a:solidFill>
                            <a:schemeClr val="tx1"/>
                          </a:solidFill>
                          <a:effectLst/>
                        </a:rPr>
                        <a:t>Approval of use of Todd Co Ditch 41</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marL="0" marR="0">
                        <a:lnSpc>
                          <a:spcPct val="115000"/>
                        </a:lnSpc>
                        <a:spcBef>
                          <a:spcPts val="0"/>
                        </a:spcBef>
                        <a:spcAft>
                          <a:spcPts val="0"/>
                        </a:spcAft>
                      </a:pPr>
                      <a:r>
                        <a:rPr lang="en-US" sz="1100" cap="none" spc="0" dirty="0">
                          <a:solidFill>
                            <a:schemeClr val="tx1"/>
                          </a:solidFill>
                          <a:effectLst/>
                        </a:rPr>
                        <a:t>September 2021</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509222083"/>
                  </a:ext>
                </a:extLst>
              </a:tr>
              <a:tr h="495462">
                <a:tc>
                  <a:txBody>
                    <a:bodyPr/>
                    <a:lstStyle/>
                    <a:p>
                      <a:pPr marL="0" marR="0">
                        <a:lnSpc>
                          <a:spcPct val="115000"/>
                        </a:lnSpc>
                        <a:spcBef>
                          <a:spcPts val="0"/>
                        </a:spcBef>
                        <a:spcAft>
                          <a:spcPts val="0"/>
                        </a:spcAft>
                      </a:pPr>
                      <a:r>
                        <a:rPr lang="en-US" sz="1100" b="1" cap="none" spc="0" dirty="0">
                          <a:solidFill>
                            <a:schemeClr val="tx1"/>
                          </a:solidFill>
                          <a:effectLst/>
                        </a:rPr>
                        <a:t>2</a:t>
                      </a:r>
                      <a:endParaRPr lang="en-US"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15000"/>
                        </a:lnSpc>
                        <a:spcBef>
                          <a:spcPts val="0"/>
                        </a:spcBef>
                        <a:spcAft>
                          <a:spcPts val="0"/>
                        </a:spcAft>
                      </a:pPr>
                      <a:r>
                        <a:rPr lang="en-US" sz="1100" cap="none" spc="0" dirty="0">
                          <a:solidFill>
                            <a:schemeClr val="tx1"/>
                          </a:solidFill>
                          <a:effectLst/>
                        </a:rPr>
                        <a:t>Environmental Assessment Worksheet</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15000"/>
                        </a:lnSpc>
                        <a:spcBef>
                          <a:spcPts val="0"/>
                        </a:spcBef>
                        <a:spcAft>
                          <a:spcPts val="0"/>
                        </a:spcAft>
                      </a:pPr>
                      <a:r>
                        <a:rPr lang="en-US" sz="1100" cap="none" spc="0" dirty="0">
                          <a:solidFill>
                            <a:schemeClr val="tx1"/>
                          </a:solidFill>
                          <a:effectLst/>
                        </a:rPr>
                        <a:t>EAW issuance</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15000"/>
                        </a:lnSpc>
                        <a:spcBef>
                          <a:spcPts val="0"/>
                        </a:spcBef>
                        <a:spcAft>
                          <a:spcPts val="0"/>
                        </a:spcAft>
                      </a:pPr>
                      <a:r>
                        <a:rPr lang="en-US" sz="1100" cap="none" spc="0" dirty="0">
                          <a:solidFill>
                            <a:schemeClr val="tx1"/>
                          </a:solidFill>
                          <a:effectLst/>
                        </a:rPr>
                        <a:t>October 2021</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750222541"/>
                  </a:ext>
                </a:extLst>
              </a:tr>
              <a:tr h="495462">
                <a:tc>
                  <a:txBody>
                    <a:bodyPr/>
                    <a:lstStyle/>
                    <a:p>
                      <a:pPr marL="0" marR="0">
                        <a:lnSpc>
                          <a:spcPct val="115000"/>
                        </a:lnSpc>
                        <a:spcBef>
                          <a:spcPts val="0"/>
                        </a:spcBef>
                        <a:spcAft>
                          <a:spcPts val="0"/>
                        </a:spcAft>
                      </a:pPr>
                      <a:r>
                        <a:rPr lang="en-US" sz="1100" b="1" cap="none" spc="0" dirty="0">
                          <a:solidFill>
                            <a:schemeClr val="tx1"/>
                          </a:solidFill>
                          <a:effectLst/>
                        </a:rPr>
                        <a:t>3</a:t>
                      </a:r>
                      <a:endParaRPr lang="en-US"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15000"/>
                        </a:lnSpc>
                        <a:spcBef>
                          <a:spcPts val="0"/>
                        </a:spcBef>
                        <a:spcAft>
                          <a:spcPts val="0"/>
                        </a:spcAft>
                      </a:pPr>
                      <a:r>
                        <a:rPr lang="en-US" sz="1100" cap="none" spc="0" dirty="0">
                          <a:solidFill>
                            <a:schemeClr val="tx1"/>
                          </a:solidFill>
                          <a:effectLst/>
                        </a:rPr>
                        <a:t>Detailed Design to 60%</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15000"/>
                        </a:lnSpc>
                        <a:spcBef>
                          <a:spcPts val="0"/>
                        </a:spcBef>
                        <a:spcAft>
                          <a:spcPts val="0"/>
                        </a:spcAft>
                      </a:pPr>
                      <a:r>
                        <a:rPr lang="en-US" sz="1100" cap="none" spc="0" dirty="0">
                          <a:solidFill>
                            <a:schemeClr val="tx1"/>
                          </a:solidFill>
                          <a:effectLst/>
                        </a:rPr>
                        <a:t>Further develop construction plans </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15000"/>
                        </a:lnSpc>
                        <a:spcBef>
                          <a:spcPts val="0"/>
                        </a:spcBef>
                        <a:spcAft>
                          <a:spcPts val="0"/>
                        </a:spcAft>
                      </a:pPr>
                      <a:r>
                        <a:rPr lang="en-US" sz="1100" cap="none" spc="0" dirty="0">
                          <a:solidFill>
                            <a:schemeClr val="tx1"/>
                          </a:solidFill>
                          <a:effectLst/>
                        </a:rPr>
                        <a:t>October 2021</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74983843"/>
                  </a:ext>
                </a:extLst>
              </a:tr>
              <a:tr h="495462">
                <a:tc>
                  <a:txBody>
                    <a:bodyPr/>
                    <a:lstStyle/>
                    <a:p>
                      <a:pPr marL="0" marR="0">
                        <a:lnSpc>
                          <a:spcPct val="115000"/>
                        </a:lnSpc>
                        <a:spcBef>
                          <a:spcPts val="0"/>
                        </a:spcBef>
                        <a:spcAft>
                          <a:spcPts val="0"/>
                        </a:spcAft>
                      </a:pPr>
                      <a:r>
                        <a:rPr lang="en-US" sz="1100" b="1" cap="none" spc="0" dirty="0">
                          <a:solidFill>
                            <a:schemeClr val="tx1"/>
                          </a:solidFill>
                          <a:effectLst/>
                        </a:rPr>
                        <a:t>4</a:t>
                      </a:r>
                      <a:endParaRPr lang="en-US"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15000"/>
                        </a:lnSpc>
                        <a:spcBef>
                          <a:spcPts val="0"/>
                        </a:spcBef>
                        <a:spcAft>
                          <a:spcPts val="0"/>
                        </a:spcAft>
                      </a:pPr>
                      <a:r>
                        <a:rPr lang="en-US" sz="1100" cap="none" spc="0" dirty="0">
                          <a:solidFill>
                            <a:schemeClr val="tx1"/>
                          </a:solidFill>
                          <a:effectLst/>
                        </a:rPr>
                        <a:t>429 Hearing </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15000"/>
                        </a:lnSpc>
                        <a:spcBef>
                          <a:spcPts val="0"/>
                        </a:spcBef>
                        <a:spcAft>
                          <a:spcPts val="0"/>
                        </a:spcAft>
                      </a:pPr>
                      <a:r>
                        <a:rPr lang="en-US" sz="1100" cap="none" spc="0" dirty="0">
                          <a:solidFill>
                            <a:schemeClr val="tx1"/>
                          </a:solidFill>
                          <a:effectLst/>
                        </a:rPr>
                        <a:t>Hold 429 Hearing for Project Approval</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15000"/>
                        </a:lnSpc>
                        <a:spcBef>
                          <a:spcPts val="0"/>
                        </a:spcBef>
                        <a:spcAft>
                          <a:spcPts val="0"/>
                        </a:spcAft>
                      </a:pPr>
                      <a:r>
                        <a:rPr lang="en-US" sz="1100" cap="none" spc="0" dirty="0">
                          <a:solidFill>
                            <a:schemeClr val="tx1"/>
                          </a:solidFill>
                          <a:effectLst/>
                        </a:rPr>
                        <a:t>November 2021</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696301599"/>
                  </a:ext>
                </a:extLst>
              </a:tr>
              <a:tr h="495462">
                <a:tc>
                  <a:txBody>
                    <a:bodyPr/>
                    <a:lstStyle/>
                    <a:p>
                      <a:pPr marL="0" marR="0">
                        <a:lnSpc>
                          <a:spcPct val="115000"/>
                        </a:lnSpc>
                        <a:spcBef>
                          <a:spcPts val="0"/>
                        </a:spcBef>
                        <a:spcAft>
                          <a:spcPts val="0"/>
                        </a:spcAft>
                      </a:pPr>
                      <a:r>
                        <a:rPr lang="en-US" sz="1100" b="1" cap="none" spc="0" dirty="0">
                          <a:solidFill>
                            <a:schemeClr val="tx1"/>
                          </a:solidFill>
                          <a:effectLst/>
                        </a:rPr>
                        <a:t>5</a:t>
                      </a:r>
                      <a:endParaRPr lang="en-US"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15000"/>
                        </a:lnSpc>
                        <a:spcBef>
                          <a:spcPts val="0"/>
                        </a:spcBef>
                        <a:spcAft>
                          <a:spcPts val="0"/>
                        </a:spcAft>
                      </a:pPr>
                      <a:r>
                        <a:rPr lang="en-US" sz="1100" cap="none" spc="0" dirty="0">
                          <a:solidFill>
                            <a:schemeClr val="tx1"/>
                          </a:solidFill>
                          <a:effectLst/>
                        </a:rPr>
                        <a:t>Permitting</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15000"/>
                        </a:lnSpc>
                        <a:spcBef>
                          <a:spcPts val="0"/>
                        </a:spcBef>
                        <a:spcAft>
                          <a:spcPts val="0"/>
                        </a:spcAft>
                      </a:pPr>
                      <a:r>
                        <a:rPr lang="en-US" sz="1100" cap="none" spc="0" dirty="0">
                          <a:solidFill>
                            <a:schemeClr val="tx1"/>
                          </a:solidFill>
                          <a:effectLst/>
                        </a:rPr>
                        <a:t>Approval from key agencies, landowners</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15000"/>
                        </a:lnSpc>
                        <a:spcBef>
                          <a:spcPts val="0"/>
                        </a:spcBef>
                        <a:spcAft>
                          <a:spcPts val="0"/>
                        </a:spcAft>
                      </a:pPr>
                      <a:r>
                        <a:rPr lang="en-US" sz="1100" cap="none" spc="0" dirty="0">
                          <a:solidFill>
                            <a:schemeClr val="tx1"/>
                          </a:solidFill>
                          <a:effectLst/>
                        </a:rPr>
                        <a:t>December 2021</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317461459"/>
                  </a:ext>
                </a:extLst>
              </a:tr>
              <a:tr h="495462">
                <a:tc>
                  <a:txBody>
                    <a:bodyPr/>
                    <a:lstStyle/>
                    <a:p>
                      <a:pPr marL="0" marR="0">
                        <a:lnSpc>
                          <a:spcPct val="115000"/>
                        </a:lnSpc>
                        <a:spcBef>
                          <a:spcPts val="0"/>
                        </a:spcBef>
                        <a:spcAft>
                          <a:spcPts val="0"/>
                        </a:spcAft>
                      </a:pPr>
                      <a:r>
                        <a:rPr lang="en-US" sz="1100" b="1" cap="none" spc="0" dirty="0">
                          <a:solidFill>
                            <a:schemeClr val="tx1"/>
                          </a:solidFill>
                          <a:effectLst/>
                        </a:rPr>
                        <a:t>6</a:t>
                      </a:r>
                      <a:endParaRPr lang="en-US"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15000"/>
                        </a:lnSpc>
                        <a:spcBef>
                          <a:spcPts val="0"/>
                        </a:spcBef>
                        <a:spcAft>
                          <a:spcPts val="0"/>
                        </a:spcAft>
                      </a:pPr>
                      <a:r>
                        <a:rPr lang="en-US" sz="1100" cap="none" spc="0" dirty="0">
                          <a:solidFill>
                            <a:schemeClr val="tx1"/>
                          </a:solidFill>
                          <a:effectLst/>
                        </a:rPr>
                        <a:t>Detail Design, Right of Way</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15000"/>
                        </a:lnSpc>
                        <a:spcBef>
                          <a:spcPts val="0"/>
                        </a:spcBef>
                        <a:spcAft>
                          <a:spcPts val="0"/>
                        </a:spcAft>
                      </a:pPr>
                      <a:r>
                        <a:rPr lang="en-US" sz="1100" cap="none" spc="0" dirty="0">
                          <a:solidFill>
                            <a:schemeClr val="tx1"/>
                          </a:solidFill>
                          <a:effectLst/>
                        </a:rPr>
                        <a:t>Plans, bid and contract documents</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15000"/>
                        </a:lnSpc>
                        <a:spcBef>
                          <a:spcPts val="0"/>
                        </a:spcBef>
                        <a:spcAft>
                          <a:spcPts val="0"/>
                        </a:spcAft>
                      </a:pPr>
                      <a:r>
                        <a:rPr lang="en-US" sz="1100" cap="none" spc="0" dirty="0">
                          <a:solidFill>
                            <a:schemeClr val="tx1"/>
                          </a:solidFill>
                          <a:effectLst/>
                        </a:rPr>
                        <a:t>January 2022</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829153563"/>
                  </a:ext>
                </a:extLst>
              </a:tr>
              <a:tr h="495462">
                <a:tc>
                  <a:txBody>
                    <a:bodyPr/>
                    <a:lstStyle/>
                    <a:p>
                      <a:pPr marL="0" marR="0">
                        <a:lnSpc>
                          <a:spcPct val="115000"/>
                        </a:lnSpc>
                        <a:spcBef>
                          <a:spcPts val="0"/>
                        </a:spcBef>
                        <a:spcAft>
                          <a:spcPts val="0"/>
                        </a:spcAft>
                      </a:pPr>
                      <a:r>
                        <a:rPr lang="en-US" sz="1100" b="1" cap="none" spc="0" dirty="0">
                          <a:solidFill>
                            <a:schemeClr val="tx1"/>
                          </a:solidFill>
                          <a:effectLst/>
                        </a:rPr>
                        <a:t>7</a:t>
                      </a:r>
                      <a:endParaRPr lang="en-US"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15000"/>
                        </a:lnSpc>
                        <a:spcBef>
                          <a:spcPts val="0"/>
                        </a:spcBef>
                        <a:spcAft>
                          <a:spcPts val="0"/>
                        </a:spcAft>
                      </a:pPr>
                      <a:r>
                        <a:rPr lang="en-US" sz="1100" cap="none" spc="0" dirty="0">
                          <a:solidFill>
                            <a:schemeClr val="tx1"/>
                          </a:solidFill>
                          <a:effectLst/>
                        </a:rPr>
                        <a:t>Bidding</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15000"/>
                        </a:lnSpc>
                        <a:spcBef>
                          <a:spcPts val="0"/>
                        </a:spcBef>
                        <a:spcAft>
                          <a:spcPts val="0"/>
                        </a:spcAft>
                      </a:pPr>
                      <a:r>
                        <a:rPr lang="en-US" sz="1100" cap="none" spc="0" dirty="0">
                          <a:solidFill>
                            <a:schemeClr val="tx1"/>
                          </a:solidFill>
                          <a:effectLst/>
                        </a:rPr>
                        <a:t>Issue bidding docs and select contractor</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15000"/>
                        </a:lnSpc>
                        <a:spcBef>
                          <a:spcPts val="0"/>
                        </a:spcBef>
                        <a:spcAft>
                          <a:spcPts val="0"/>
                        </a:spcAft>
                      </a:pPr>
                      <a:r>
                        <a:rPr lang="en-US" sz="1100" cap="none" spc="0" dirty="0">
                          <a:solidFill>
                            <a:schemeClr val="tx1"/>
                          </a:solidFill>
                          <a:effectLst/>
                        </a:rPr>
                        <a:t>February 2022</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642013650"/>
                  </a:ext>
                </a:extLst>
              </a:tr>
              <a:tr h="300735">
                <a:tc>
                  <a:txBody>
                    <a:bodyPr/>
                    <a:lstStyle/>
                    <a:p>
                      <a:pPr marL="0" marR="0">
                        <a:lnSpc>
                          <a:spcPct val="115000"/>
                        </a:lnSpc>
                        <a:spcBef>
                          <a:spcPts val="0"/>
                        </a:spcBef>
                        <a:spcAft>
                          <a:spcPts val="0"/>
                        </a:spcAft>
                      </a:pPr>
                      <a:r>
                        <a:rPr lang="en-US" sz="1100" b="1" cap="none" spc="0" dirty="0">
                          <a:solidFill>
                            <a:schemeClr val="tx1"/>
                          </a:solidFill>
                          <a:effectLst/>
                        </a:rPr>
                        <a:t>8</a:t>
                      </a:r>
                      <a:endParaRPr lang="en-US"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15000"/>
                        </a:lnSpc>
                        <a:spcBef>
                          <a:spcPts val="0"/>
                        </a:spcBef>
                        <a:spcAft>
                          <a:spcPts val="0"/>
                        </a:spcAft>
                      </a:pPr>
                      <a:r>
                        <a:rPr lang="en-US" sz="1100" cap="none" spc="0" dirty="0">
                          <a:solidFill>
                            <a:schemeClr val="tx1"/>
                          </a:solidFill>
                          <a:effectLst/>
                        </a:rPr>
                        <a:t>Bonding</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15000"/>
                        </a:lnSpc>
                        <a:spcBef>
                          <a:spcPts val="0"/>
                        </a:spcBef>
                        <a:spcAft>
                          <a:spcPts val="0"/>
                        </a:spcAft>
                      </a:pPr>
                      <a:r>
                        <a:rPr lang="en-US" sz="1100" cap="none" spc="0" dirty="0">
                          <a:solidFill>
                            <a:schemeClr val="tx1"/>
                          </a:solidFill>
                          <a:effectLst/>
                        </a:rPr>
                        <a:t>Issue bonds for construction</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15000"/>
                        </a:lnSpc>
                        <a:spcBef>
                          <a:spcPts val="0"/>
                        </a:spcBef>
                        <a:spcAft>
                          <a:spcPts val="0"/>
                        </a:spcAft>
                      </a:pPr>
                      <a:r>
                        <a:rPr lang="en-US" sz="1100" cap="none" spc="0" dirty="0">
                          <a:solidFill>
                            <a:schemeClr val="tx1"/>
                          </a:solidFill>
                          <a:effectLst/>
                        </a:rPr>
                        <a:t>February 2022</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709674895"/>
                  </a:ext>
                </a:extLst>
              </a:tr>
              <a:tr h="495462">
                <a:tc>
                  <a:txBody>
                    <a:bodyPr/>
                    <a:lstStyle/>
                    <a:p>
                      <a:pPr marL="0" marR="0">
                        <a:lnSpc>
                          <a:spcPct val="115000"/>
                        </a:lnSpc>
                        <a:spcBef>
                          <a:spcPts val="0"/>
                        </a:spcBef>
                        <a:spcAft>
                          <a:spcPts val="0"/>
                        </a:spcAft>
                      </a:pPr>
                      <a:r>
                        <a:rPr lang="en-US" sz="1100" b="1" cap="none" spc="0" dirty="0">
                          <a:solidFill>
                            <a:schemeClr val="tx1"/>
                          </a:solidFill>
                          <a:effectLst/>
                        </a:rPr>
                        <a:t>9</a:t>
                      </a:r>
                      <a:endParaRPr lang="en-US"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15000"/>
                        </a:lnSpc>
                        <a:spcBef>
                          <a:spcPts val="0"/>
                        </a:spcBef>
                        <a:spcAft>
                          <a:spcPts val="0"/>
                        </a:spcAft>
                      </a:pPr>
                      <a:r>
                        <a:rPr lang="en-US" sz="1100" cap="none" spc="0" dirty="0">
                          <a:solidFill>
                            <a:schemeClr val="tx1"/>
                          </a:solidFill>
                          <a:effectLst/>
                        </a:rPr>
                        <a:t>Construction</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15000"/>
                        </a:lnSpc>
                        <a:spcBef>
                          <a:spcPts val="0"/>
                        </a:spcBef>
                        <a:spcAft>
                          <a:spcPts val="0"/>
                        </a:spcAft>
                      </a:pPr>
                      <a:r>
                        <a:rPr lang="en-US" sz="1100" cap="none" spc="0" dirty="0">
                          <a:solidFill>
                            <a:schemeClr val="tx1"/>
                          </a:solidFill>
                          <a:effectLst/>
                        </a:rPr>
                        <a:t>Start construction of West Outlet</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15000"/>
                        </a:lnSpc>
                        <a:spcBef>
                          <a:spcPts val="0"/>
                        </a:spcBef>
                        <a:spcAft>
                          <a:spcPts val="0"/>
                        </a:spcAft>
                      </a:pPr>
                      <a:r>
                        <a:rPr lang="en-US" sz="1100" cap="none" spc="0" dirty="0">
                          <a:solidFill>
                            <a:schemeClr val="tx1"/>
                          </a:solidFill>
                          <a:effectLst/>
                        </a:rPr>
                        <a:t>Spring 2022</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438767179"/>
                  </a:ext>
                </a:extLst>
              </a:tr>
              <a:tr h="300735">
                <a:tc>
                  <a:txBody>
                    <a:bodyPr/>
                    <a:lstStyle/>
                    <a:p>
                      <a:pPr marL="0" marR="0">
                        <a:lnSpc>
                          <a:spcPct val="115000"/>
                        </a:lnSpc>
                        <a:spcBef>
                          <a:spcPts val="0"/>
                        </a:spcBef>
                        <a:spcAft>
                          <a:spcPts val="0"/>
                        </a:spcAft>
                      </a:pPr>
                      <a:r>
                        <a:rPr lang="en-US" sz="1100" b="1" cap="none" spc="0" dirty="0">
                          <a:solidFill>
                            <a:schemeClr val="tx1"/>
                          </a:solidFill>
                          <a:effectLst/>
                        </a:rPr>
                        <a:t>10</a:t>
                      </a:r>
                      <a:endParaRPr lang="en-US"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15000"/>
                        </a:lnSpc>
                        <a:spcBef>
                          <a:spcPts val="0"/>
                        </a:spcBef>
                        <a:spcAft>
                          <a:spcPts val="0"/>
                        </a:spcAft>
                      </a:pPr>
                      <a:r>
                        <a:rPr lang="en-US" sz="1100" cap="none" spc="0" dirty="0">
                          <a:solidFill>
                            <a:schemeClr val="tx1"/>
                          </a:solidFill>
                          <a:effectLst/>
                        </a:rPr>
                        <a:t>Pumping Begins</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15000"/>
                        </a:lnSpc>
                        <a:spcBef>
                          <a:spcPts val="0"/>
                        </a:spcBef>
                        <a:spcAft>
                          <a:spcPts val="0"/>
                        </a:spcAft>
                      </a:pPr>
                      <a:r>
                        <a:rPr lang="en-US" sz="1100" cap="none" spc="0" dirty="0">
                          <a:solidFill>
                            <a:schemeClr val="tx1"/>
                          </a:solidFill>
                          <a:effectLst/>
                        </a:rPr>
                        <a:t>Testing and Pumping</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15000"/>
                        </a:lnSpc>
                        <a:spcBef>
                          <a:spcPts val="0"/>
                        </a:spcBef>
                        <a:spcAft>
                          <a:spcPts val="0"/>
                        </a:spcAft>
                      </a:pPr>
                      <a:r>
                        <a:rPr lang="en-US" sz="1100" cap="none" spc="0" dirty="0">
                          <a:solidFill>
                            <a:schemeClr val="tx1"/>
                          </a:solidFill>
                          <a:effectLst/>
                        </a:rPr>
                        <a:t>Summer 2022</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98" marR="63498" marT="846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4098746743"/>
                  </a:ext>
                </a:extLst>
              </a:tr>
            </a:tbl>
          </a:graphicData>
        </a:graphic>
      </p:graphicFrame>
      <p:sp>
        <p:nvSpPr>
          <p:cNvPr id="6" name="Footer Placeholder 5">
            <a:extLst>
              <a:ext uri="{FF2B5EF4-FFF2-40B4-BE49-F238E27FC236}">
                <a16:creationId xmlns:a16="http://schemas.microsoft.com/office/drawing/2014/main" id="{474020CD-D13C-4FBD-A094-E1D980302050}"/>
              </a:ext>
            </a:extLst>
          </p:cNvPr>
          <p:cNvSpPr>
            <a:spLocks noGrp="1"/>
          </p:cNvSpPr>
          <p:nvPr>
            <p:ph type="ftr" sz="quarter" idx="11"/>
          </p:nvPr>
        </p:nvSpPr>
        <p:spPr/>
        <p:txBody>
          <a:bodyPr/>
          <a:lstStyle/>
          <a:p>
            <a:r>
              <a:rPr lang="en-US" dirty="0"/>
              <a:t>Informational Meeting</a:t>
            </a:r>
          </a:p>
        </p:txBody>
      </p:sp>
    </p:spTree>
    <p:extLst>
      <p:ext uri="{BB962C8B-B14F-4D97-AF65-F5344CB8AC3E}">
        <p14:creationId xmlns:p14="http://schemas.microsoft.com/office/powerpoint/2010/main" val="278215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b="1" dirty="0"/>
              <a:t>Lake Shamineau </a:t>
            </a:r>
            <a:br>
              <a:rPr lang="en-US" b="1" dirty="0"/>
            </a:br>
            <a:r>
              <a:rPr lang="en-US" b="1" dirty="0"/>
              <a:t>LID Informational Meeting</a:t>
            </a:r>
          </a:p>
        </p:txBody>
      </p:sp>
      <p:sp>
        <p:nvSpPr>
          <p:cNvPr id="2" name="Content Placeholder 1"/>
          <p:cNvSpPr>
            <a:spLocks noGrp="1"/>
          </p:cNvSpPr>
          <p:nvPr>
            <p:ph idx="1"/>
          </p:nvPr>
        </p:nvSpPr>
        <p:spPr>
          <a:xfrm>
            <a:off x="457200" y="1617784"/>
            <a:ext cx="8229600" cy="4389507"/>
          </a:xfrm>
        </p:spPr>
        <p:txBody>
          <a:bodyPr/>
          <a:lstStyle/>
          <a:p>
            <a:endParaRPr lang="en-US" dirty="0"/>
          </a:p>
          <a:p>
            <a:pPr marL="109728" indent="0">
              <a:buNone/>
            </a:pPr>
            <a:endParaRPr lang="en-US" dirty="0"/>
          </a:p>
          <a:p>
            <a:pPr marL="109728" indent="0" algn="ctr">
              <a:buNone/>
            </a:pPr>
            <a:r>
              <a:rPr lang="en-US" sz="3200" b="1" dirty="0"/>
              <a:t>Welcome and Introductions</a:t>
            </a:r>
          </a:p>
          <a:p>
            <a:pPr marL="109728" indent="0" algn="ctr">
              <a:buNone/>
            </a:pPr>
            <a:r>
              <a:rPr lang="en-US" sz="3200" b="1" dirty="0"/>
              <a:t> </a:t>
            </a:r>
          </a:p>
          <a:p>
            <a:pPr marL="109728" indent="0" algn="ctr">
              <a:buNone/>
            </a:pPr>
            <a:r>
              <a:rPr lang="en-US" sz="3200" b="1" dirty="0"/>
              <a:t>Rick Rosar</a:t>
            </a:r>
          </a:p>
          <a:p>
            <a:pPr marL="109728" indent="0" algn="ctr">
              <a:buNone/>
            </a:pPr>
            <a:r>
              <a:rPr lang="en-US" sz="3200" b="1" dirty="0"/>
              <a:t>LSLID Board Chair</a:t>
            </a:r>
          </a:p>
          <a:p>
            <a:pPr marL="109728" indent="0" algn="ctr">
              <a:buNone/>
            </a:pPr>
            <a:endParaRPr lang="en-US" dirty="0"/>
          </a:p>
        </p:txBody>
      </p:sp>
      <p:sp>
        <p:nvSpPr>
          <p:cNvPr id="5" name="Date Placeholder 4"/>
          <p:cNvSpPr>
            <a:spLocks noGrp="1"/>
          </p:cNvSpPr>
          <p:nvPr>
            <p:ph type="dt" sz="half" idx="10"/>
          </p:nvPr>
        </p:nvSpPr>
        <p:spPr/>
        <p:txBody>
          <a:bodyPr/>
          <a:lstStyle/>
          <a:p>
            <a:pPr eaLnBrk="1" latinLnBrk="0" hangingPunct="1"/>
            <a:r>
              <a:rPr lang="en-US" dirty="0"/>
              <a:t>8/5/2021</a:t>
            </a:r>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a:t>
            </a:fld>
            <a:endParaRPr kumimoji="0" lang="en-US" dirty="0"/>
          </a:p>
        </p:txBody>
      </p:sp>
      <p:sp>
        <p:nvSpPr>
          <p:cNvPr id="6" name="Footer Placeholder 5">
            <a:extLst>
              <a:ext uri="{FF2B5EF4-FFF2-40B4-BE49-F238E27FC236}">
                <a16:creationId xmlns:a16="http://schemas.microsoft.com/office/drawing/2014/main" id="{A4187C7A-C111-4741-A925-0D4D64559CB3}"/>
              </a:ext>
            </a:extLst>
          </p:cNvPr>
          <p:cNvSpPr>
            <a:spLocks noGrp="1"/>
          </p:cNvSpPr>
          <p:nvPr>
            <p:ph type="ftr" sz="quarter" idx="11"/>
          </p:nvPr>
        </p:nvSpPr>
        <p:spPr/>
        <p:txBody>
          <a:bodyPr/>
          <a:lstStyle/>
          <a:p>
            <a:r>
              <a:rPr kumimoji="0" lang="en-US" dirty="0"/>
              <a:t>Informational Meeting</a:t>
            </a:r>
          </a:p>
        </p:txBody>
      </p:sp>
    </p:spTree>
    <p:extLst>
      <p:ext uri="{BB962C8B-B14F-4D97-AF65-F5344CB8AC3E}">
        <p14:creationId xmlns:p14="http://schemas.microsoft.com/office/powerpoint/2010/main" val="1103664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High-Water Outlet Project</a:t>
            </a:r>
            <a:br>
              <a:rPr lang="en-US" dirty="0"/>
            </a:br>
            <a:endParaRPr lang="en-US" sz="2200" b="1" i="1" dirty="0">
              <a:solidFill>
                <a:schemeClr val="tx1"/>
              </a:solidFill>
            </a:endParaRPr>
          </a:p>
        </p:txBody>
      </p:sp>
      <p:sp>
        <p:nvSpPr>
          <p:cNvPr id="3" name="Content Placeholder 2"/>
          <p:cNvSpPr>
            <a:spLocks noGrp="1"/>
          </p:cNvSpPr>
          <p:nvPr>
            <p:ph idx="1"/>
          </p:nvPr>
        </p:nvSpPr>
        <p:spPr>
          <a:xfrm>
            <a:off x="457200" y="1378226"/>
            <a:ext cx="8229600" cy="5168348"/>
          </a:xfrm>
        </p:spPr>
        <p:txBody>
          <a:bodyPr>
            <a:normAutofit fontScale="92500"/>
          </a:bodyPr>
          <a:lstStyle/>
          <a:p>
            <a:pPr marL="0" indent="0">
              <a:buNone/>
            </a:pPr>
            <a:r>
              <a:rPr lang="en-US" sz="2600" b="1" dirty="0"/>
              <a:t>West-Outlet Project Budget</a:t>
            </a:r>
          </a:p>
          <a:p>
            <a:pPr>
              <a:buFont typeface="Wingdings" panose="05000000000000000000" pitchFamily="2" charset="2"/>
              <a:buChar char="Ø"/>
            </a:pPr>
            <a:r>
              <a:rPr lang="en-US" dirty="0"/>
              <a:t>The 2021 Budget included a Vote 4 at an estimated cost (as of July 2020) of $3,350,000 to establish a project to construct a High-Water Outlet. </a:t>
            </a:r>
            <a:r>
              <a:rPr lang="en-US" sz="2100" dirty="0">
                <a:effectLst/>
                <a:latin typeface="Calibri" panose="020F0502020204030204" pitchFamily="34" charset="0"/>
                <a:ea typeface="Calibri" panose="020F0502020204030204" pitchFamily="34" charset="0"/>
                <a:cs typeface="Times New Roman" panose="02020603050405020304" pitchFamily="18" charset="0"/>
              </a:rPr>
              <a:t>This budget item was approved in August 2020 with 74% voting in favor of the budget question. The legal counsel for the LSLID has advised that the LSLID will not need to hold another membership vote for the Lake Shamineau High Water Outlet Project.</a:t>
            </a:r>
          </a:p>
          <a:p>
            <a:pPr marL="182880" marR="0" lvl="0" indent="-182880" algn="l" defTabSz="914400" rtl="0" eaLnBrk="1" fontAlgn="auto" latinLnBrk="0" hangingPunct="1">
              <a:lnSpc>
                <a:spcPct val="100000"/>
              </a:lnSpc>
              <a:spcBef>
                <a:spcPct val="20000"/>
              </a:spcBef>
              <a:spcAft>
                <a:spcPts val="0"/>
              </a:spcAft>
              <a:buClr>
                <a:srgbClr val="93A299"/>
              </a:buClr>
              <a:buSzPct val="85000"/>
              <a:buFont typeface="Wingdings" panose="05000000000000000000" pitchFamily="2" charset="2"/>
              <a:buChar char="Ø"/>
              <a:tabLst/>
              <a:defRPr/>
            </a:pPr>
            <a:r>
              <a:rPr kumimoji="0" lang="en-US" sz="2400" b="0" i="0" u="none" strike="noStrike" kern="1200" cap="none" spc="0" normalizeH="0" baseline="0" noProof="0" dirty="0">
                <a:ln>
                  <a:noFill/>
                </a:ln>
                <a:solidFill>
                  <a:srgbClr val="292934"/>
                </a:solidFill>
                <a:effectLst/>
                <a:uLnTx/>
                <a:uFillTx/>
                <a:latin typeface="Arial"/>
                <a:ea typeface="+mn-ea"/>
                <a:cs typeface="+mn-cs"/>
              </a:rPr>
              <a:t>The 2022 Budget includes $257,000 for Pre-Construction and Operation Expenses</a:t>
            </a:r>
          </a:p>
          <a:p>
            <a:pPr>
              <a:buFont typeface="Wingdings" panose="05000000000000000000" pitchFamily="2" charset="2"/>
              <a:buChar char="Ø"/>
            </a:pPr>
            <a:r>
              <a:rPr lang="en-US" dirty="0"/>
              <a:t>The estimated total project costs do not include any possible DNR grants that may be available for of up to 50% of future costs including construction. The High-Water Outlet Project is on list of Flood Hazard Mitigation Needs </a:t>
            </a:r>
          </a:p>
          <a:p>
            <a:pPr>
              <a:buFont typeface="Wingdings" panose="05000000000000000000" pitchFamily="2" charset="2"/>
              <a:buChar char="Ø"/>
            </a:pPr>
            <a:r>
              <a:rPr lang="en-US" dirty="0"/>
              <a:t>The LSLID Board continues to pursue grant opportunities.</a:t>
            </a:r>
          </a:p>
        </p:txBody>
      </p:sp>
      <p:sp>
        <p:nvSpPr>
          <p:cNvPr id="4" name="Date Placeholder 3"/>
          <p:cNvSpPr>
            <a:spLocks noGrp="1"/>
          </p:cNvSpPr>
          <p:nvPr>
            <p:ph type="dt" sz="half" idx="10"/>
          </p:nvPr>
        </p:nvSpPr>
        <p:spPr/>
        <p:txBody>
          <a:bodyPr/>
          <a:lstStyle/>
          <a:p>
            <a:pPr eaLnBrk="1" latinLnBrk="0" hangingPunct="1"/>
            <a:r>
              <a:rPr lang="en-US" dirty="0"/>
              <a:t>8/5/2021</a:t>
            </a:r>
          </a:p>
        </p:txBody>
      </p:sp>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30</a:t>
            </a:fld>
            <a:endParaRPr kumimoji="0" lang="en-US" dirty="0"/>
          </a:p>
        </p:txBody>
      </p:sp>
      <p:sp>
        <p:nvSpPr>
          <p:cNvPr id="6" name="Footer Placeholder 5">
            <a:extLst>
              <a:ext uri="{FF2B5EF4-FFF2-40B4-BE49-F238E27FC236}">
                <a16:creationId xmlns:a16="http://schemas.microsoft.com/office/drawing/2014/main" id="{7244F29F-5833-4E00-940A-39570CC9842E}"/>
              </a:ext>
            </a:extLst>
          </p:cNvPr>
          <p:cNvSpPr>
            <a:spLocks noGrp="1"/>
          </p:cNvSpPr>
          <p:nvPr>
            <p:ph type="ftr" sz="quarter" idx="11"/>
          </p:nvPr>
        </p:nvSpPr>
        <p:spPr/>
        <p:txBody>
          <a:bodyPr/>
          <a:lstStyle/>
          <a:p>
            <a:r>
              <a:rPr kumimoji="0" lang="en-US" dirty="0"/>
              <a:t>Informational Meeting</a:t>
            </a:r>
          </a:p>
        </p:txBody>
      </p:sp>
    </p:spTree>
    <p:extLst>
      <p:ext uri="{BB962C8B-B14F-4D97-AF65-F5344CB8AC3E}">
        <p14:creationId xmlns:p14="http://schemas.microsoft.com/office/powerpoint/2010/main" val="2435971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8D9B2-4674-45B8-87E1-92C4575E218D}"/>
              </a:ext>
            </a:extLst>
          </p:cNvPr>
          <p:cNvSpPr>
            <a:spLocks noGrp="1"/>
          </p:cNvSpPr>
          <p:nvPr>
            <p:ph type="title"/>
          </p:nvPr>
        </p:nvSpPr>
        <p:spPr>
          <a:xfrm>
            <a:off x="457200" y="792080"/>
            <a:ext cx="2139696" cy="1261872"/>
          </a:xfrm>
        </p:spPr>
        <p:txBody>
          <a:bodyPr anchor="b">
            <a:normAutofit/>
          </a:bodyPr>
          <a:lstStyle/>
          <a:p>
            <a:r>
              <a:rPr lang="en-US" dirty="0"/>
              <a:t>High-Water Outlet Project</a:t>
            </a:r>
          </a:p>
        </p:txBody>
      </p:sp>
      <p:sp>
        <p:nvSpPr>
          <p:cNvPr id="3" name="Content Placeholder 2">
            <a:extLst>
              <a:ext uri="{FF2B5EF4-FFF2-40B4-BE49-F238E27FC236}">
                <a16:creationId xmlns:a16="http://schemas.microsoft.com/office/drawing/2014/main" id="{8E855F55-059B-4081-A869-E5A584ACE011}"/>
              </a:ext>
            </a:extLst>
          </p:cNvPr>
          <p:cNvSpPr>
            <a:spLocks noGrp="1"/>
          </p:cNvSpPr>
          <p:nvPr>
            <p:ph type="body" sz="half" idx="2"/>
          </p:nvPr>
        </p:nvSpPr>
        <p:spPr>
          <a:xfrm>
            <a:off x="457201" y="2130552"/>
            <a:ext cx="2139696" cy="4243615"/>
          </a:xfrm>
        </p:spPr>
        <p:txBody>
          <a:bodyPr>
            <a:normAutofit/>
          </a:bodyPr>
          <a:lstStyle/>
          <a:p>
            <a:r>
              <a:rPr lang="en-US" sz="1600" b="1" dirty="0"/>
              <a:t>Answers to Commonly Asked Questions:</a:t>
            </a:r>
          </a:p>
          <a:p>
            <a:endParaRPr lang="en-US" sz="1600" b="1" dirty="0"/>
          </a:p>
          <a:p>
            <a:r>
              <a:rPr lang="en-US" sz="1600" b="1" dirty="0"/>
              <a:t>How much has the water elevation changed?</a:t>
            </a:r>
          </a:p>
          <a:p>
            <a:endParaRPr lang="en-US" sz="1600" dirty="0"/>
          </a:p>
          <a:p>
            <a:r>
              <a:rPr lang="en-US" sz="1600" dirty="0"/>
              <a:t>According to the DNR elevation readings, since the Fall of 2020, the lake has gone down .72 feet or 8.64 inches</a:t>
            </a:r>
          </a:p>
          <a:p>
            <a:endParaRPr lang="en-US" dirty="0"/>
          </a:p>
        </p:txBody>
      </p:sp>
      <p:sp>
        <p:nvSpPr>
          <p:cNvPr id="4" name="Date Placeholder 3">
            <a:extLst>
              <a:ext uri="{FF2B5EF4-FFF2-40B4-BE49-F238E27FC236}">
                <a16:creationId xmlns:a16="http://schemas.microsoft.com/office/drawing/2014/main" id="{944377EE-3164-49E8-8F3D-5F1D15F52454}"/>
              </a:ext>
            </a:extLst>
          </p:cNvPr>
          <p:cNvSpPr>
            <a:spLocks noGrp="1"/>
          </p:cNvSpPr>
          <p:nvPr>
            <p:ph type="dt" sz="half" idx="10"/>
          </p:nvPr>
        </p:nvSpPr>
        <p:spPr>
          <a:xfrm>
            <a:off x="457200" y="18288"/>
            <a:ext cx="2895600" cy="329184"/>
          </a:xfrm>
        </p:spPr>
        <p:txBody>
          <a:bodyPr anchor="ctr">
            <a:normAutofit/>
          </a:bodyPr>
          <a:lstStyle/>
          <a:p>
            <a:pPr eaLnBrk="1" latinLnBrk="0" hangingPunct="1">
              <a:spcAft>
                <a:spcPts val="600"/>
              </a:spcAft>
            </a:pPr>
            <a:r>
              <a:rPr lang="en-US" dirty="0"/>
              <a:t>8/5/2021</a:t>
            </a:r>
          </a:p>
        </p:txBody>
      </p:sp>
      <p:sp>
        <p:nvSpPr>
          <p:cNvPr id="5" name="Footer Placeholder 4">
            <a:extLst>
              <a:ext uri="{FF2B5EF4-FFF2-40B4-BE49-F238E27FC236}">
                <a16:creationId xmlns:a16="http://schemas.microsoft.com/office/drawing/2014/main" id="{661B6D47-09FC-4973-A286-CC699D8DD50C}"/>
              </a:ext>
            </a:extLst>
          </p:cNvPr>
          <p:cNvSpPr>
            <a:spLocks noGrp="1"/>
          </p:cNvSpPr>
          <p:nvPr>
            <p:ph type="ftr" sz="quarter" idx="11"/>
          </p:nvPr>
        </p:nvSpPr>
        <p:spPr>
          <a:xfrm>
            <a:off x="3429000" y="18288"/>
            <a:ext cx="4114800" cy="329184"/>
          </a:xfrm>
        </p:spPr>
        <p:txBody>
          <a:bodyPr anchor="ctr">
            <a:normAutofit/>
          </a:bodyPr>
          <a:lstStyle/>
          <a:p>
            <a:pPr>
              <a:spcAft>
                <a:spcPts val="600"/>
              </a:spcAft>
            </a:pPr>
            <a:r>
              <a:rPr kumimoji="0" lang="en-US" dirty="0"/>
              <a:t>Informational Meeting</a:t>
            </a:r>
          </a:p>
        </p:txBody>
      </p:sp>
      <p:sp>
        <p:nvSpPr>
          <p:cNvPr id="6" name="Slide Number Placeholder 5">
            <a:extLst>
              <a:ext uri="{FF2B5EF4-FFF2-40B4-BE49-F238E27FC236}">
                <a16:creationId xmlns:a16="http://schemas.microsoft.com/office/drawing/2014/main" id="{76948B3D-6566-4493-9F6F-C5DAF5A47580}"/>
              </a:ext>
            </a:extLst>
          </p:cNvPr>
          <p:cNvSpPr>
            <a:spLocks noGrp="1"/>
          </p:cNvSpPr>
          <p:nvPr>
            <p:ph type="sldNum" sz="quarter" idx="12"/>
          </p:nvPr>
        </p:nvSpPr>
        <p:spPr>
          <a:xfrm>
            <a:off x="7620000" y="18288"/>
            <a:ext cx="1066800" cy="329184"/>
          </a:xfrm>
        </p:spPr>
        <p:txBody>
          <a:bodyPr anchor="ctr">
            <a:normAutofit/>
          </a:bodyPr>
          <a:lstStyle/>
          <a:p>
            <a:pPr eaLnBrk="1" latinLnBrk="0" hangingPunct="1">
              <a:spcAft>
                <a:spcPts val="600"/>
              </a:spcAft>
            </a:pPr>
            <a:fld id="{D5BBC35B-A44B-4119-B8DA-DE9E3DFADA20}" type="slidenum">
              <a:rPr kumimoji="0" lang="en-US" smtClean="0"/>
              <a:pPr eaLnBrk="1" latinLnBrk="0" hangingPunct="1">
                <a:spcAft>
                  <a:spcPts val="600"/>
                </a:spcAft>
              </a:pPr>
              <a:t>31</a:t>
            </a:fld>
            <a:endParaRPr kumimoji="0" lang="en-US" dirty="0"/>
          </a:p>
        </p:txBody>
      </p:sp>
      <p:graphicFrame>
        <p:nvGraphicFramePr>
          <p:cNvPr id="8" name="Table 7">
            <a:extLst>
              <a:ext uri="{FF2B5EF4-FFF2-40B4-BE49-F238E27FC236}">
                <a16:creationId xmlns:a16="http://schemas.microsoft.com/office/drawing/2014/main" id="{FEAA00B9-2AF8-4E11-9956-8BBC0F816AA5}"/>
              </a:ext>
            </a:extLst>
          </p:cNvPr>
          <p:cNvGraphicFramePr>
            <a:graphicFrameLocks noGrp="1"/>
          </p:cNvGraphicFramePr>
          <p:nvPr>
            <p:extLst>
              <p:ext uri="{D42A27DB-BD31-4B8C-83A1-F6EECF244321}">
                <p14:modId xmlns:p14="http://schemas.microsoft.com/office/powerpoint/2010/main" val="866659885"/>
              </p:ext>
            </p:extLst>
          </p:nvPr>
        </p:nvGraphicFramePr>
        <p:xfrm>
          <a:off x="3360925" y="671514"/>
          <a:ext cx="5325874" cy="5702651"/>
        </p:xfrm>
        <a:graphic>
          <a:graphicData uri="http://schemas.openxmlformats.org/drawingml/2006/table">
            <a:tbl>
              <a:tblPr/>
              <a:tblGrid>
                <a:gridCol w="857533">
                  <a:extLst>
                    <a:ext uri="{9D8B030D-6E8A-4147-A177-3AD203B41FA5}">
                      <a16:colId xmlns:a16="http://schemas.microsoft.com/office/drawing/2014/main" val="1501536644"/>
                    </a:ext>
                  </a:extLst>
                </a:gridCol>
                <a:gridCol w="651963">
                  <a:extLst>
                    <a:ext uri="{9D8B030D-6E8A-4147-A177-3AD203B41FA5}">
                      <a16:colId xmlns:a16="http://schemas.microsoft.com/office/drawing/2014/main" val="2911956935"/>
                    </a:ext>
                  </a:extLst>
                </a:gridCol>
                <a:gridCol w="1100307">
                  <a:extLst>
                    <a:ext uri="{9D8B030D-6E8A-4147-A177-3AD203B41FA5}">
                      <a16:colId xmlns:a16="http://schemas.microsoft.com/office/drawing/2014/main" val="3405341031"/>
                    </a:ext>
                  </a:extLst>
                </a:gridCol>
                <a:gridCol w="2716071">
                  <a:extLst>
                    <a:ext uri="{9D8B030D-6E8A-4147-A177-3AD203B41FA5}">
                      <a16:colId xmlns:a16="http://schemas.microsoft.com/office/drawing/2014/main" val="3307641837"/>
                    </a:ext>
                  </a:extLst>
                </a:gridCol>
              </a:tblGrid>
              <a:tr h="262907">
                <a:tc gridSpan="2">
                  <a:txBody>
                    <a:bodyPr/>
                    <a:lstStyle/>
                    <a:p>
                      <a:pPr algn="l" fontAlgn="b"/>
                      <a:r>
                        <a:rPr lang="en-US" sz="1400" b="1" i="0" u="none" strike="noStrike" dirty="0">
                          <a:solidFill>
                            <a:srgbClr val="000000"/>
                          </a:solidFill>
                          <a:effectLst/>
                          <a:latin typeface="Calibri" panose="020F0502020204030204" pitchFamily="34" charset="0"/>
                        </a:rPr>
                        <a:t>Lake Shamineau</a:t>
                      </a:r>
                    </a:p>
                  </a:txBody>
                  <a:tcPr marL="5500" marR="5500" marT="5500" marB="0" anchor="b">
                    <a:lnL>
                      <a:noFill/>
                    </a:lnL>
                    <a:lnR>
                      <a:noFill/>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500" marR="5500" marT="55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500" marR="5500" marT="5500" marB="0" anchor="b">
                    <a:lnL>
                      <a:noFill/>
                    </a:lnL>
                    <a:lnR>
                      <a:noFill/>
                    </a:lnR>
                    <a:lnT>
                      <a:noFill/>
                    </a:lnT>
                    <a:lnB>
                      <a:noFill/>
                    </a:lnB>
                  </a:tcPr>
                </a:tc>
                <a:extLst>
                  <a:ext uri="{0D108BD9-81ED-4DB2-BD59-A6C34878D82A}">
                    <a16:rowId xmlns:a16="http://schemas.microsoft.com/office/drawing/2014/main" val="4196386020"/>
                  </a:ext>
                </a:extLst>
              </a:tr>
              <a:tr h="262907">
                <a:tc gridSpan="4">
                  <a:txBody>
                    <a:bodyPr/>
                    <a:lstStyle/>
                    <a:p>
                      <a:pPr algn="l" fontAlgn="b"/>
                      <a:r>
                        <a:rPr lang="en-US" sz="1400" b="1" i="0" u="none" strike="noStrike" dirty="0">
                          <a:solidFill>
                            <a:srgbClr val="000000"/>
                          </a:solidFill>
                          <a:effectLst/>
                          <a:latin typeface="Calibri" panose="020F0502020204030204" pitchFamily="34" charset="0"/>
                        </a:rPr>
                        <a:t>Elevation Readings (</a:t>
                      </a:r>
                      <a:r>
                        <a:rPr lang="en-US" sz="1400" b="1" i="1" u="none" strike="noStrike" dirty="0">
                          <a:solidFill>
                            <a:srgbClr val="000000"/>
                          </a:solidFill>
                          <a:effectLst/>
                          <a:latin typeface="Calibri" panose="020F0502020204030204" pitchFamily="34" charset="0"/>
                        </a:rPr>
                        <a:t>data from MN DNR</a:t>
                      </a:r>
                      <a:r>
                        <a:rPr lang="en-US" sz="1400" b="1" i="0" u="none" strike="noStrike" dirty="0">
                          <a:solidFill>
                            <a:srgbClr val="000000"/>
                          </a:solidFill>
                          <a:effectLst/>
                          <a:latin typeface="Calibri" panose="020F0502020204030204" pitchFamily="34" charset="0"/>
                        </a:rPr>
                        <a:t>)</a:t>
                      </a:r>
                    </a:p>
                  </a:txBody>
                  <a:tcPr marL="5500" marR="5500" marT="550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9289620"/>
                  </a:ext>
                </a:extLst>
              </a:tr>
              <a:tr h="200155">
                <a:tc>
                  <a:txBody>
                    <a:bodyPr/>
                    <a:lstStyle/>
                    <a:p>
                      <a:pPr algn="ctr" fontAlgn="b"/>
                      <a:r>
                        <a:rPr lang="en-US" sz="1000" b="1" i="0" u="none" strike="noStrike" dirty="0">
                          <a:solidFill>
                            <a:srgbClr val="000000"/>
                          </a:solidFill>
                          <a:effectLst/>
                          <a:latin typeface="Calibri" panose="020F0502020204030204" pitchFamily="34" charset="0"/>
                        </a:rPr>
                        <a:t>Date</a:t>
                      </a:r>
                    </a:p>
                  </a:txBody>
                  <a:tcPr marL="5500" marR="5500" marT="55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00" b="1" i="0" u="none" strike="noStrike" dirty="0">
                          <a:solidFill>
                            <a:srgbClr val="000000"/>
                          </a:solidFill>
                          <a:effectLst/>
                          <a:latin typeface="Calibri" panose="020F0502020204030204" pitchFamily="34" charset="0"/>
                        </a:rPr>
                        <a:t>Elevation</a:t>
                      </a:r>
                    </a:p>
                  </a:txBody>
                  <a:tcPr marL="5500" marR="5500" marT="55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00" b="1" i="0" u="none" strike="noStrike" dirty="0">
                          <a:solidFill>
                            <a:srgbClr val="000000"/>
                          </a:solidFill>
                          <a:effectLst/>
                          <a:latin typeface="Calibri" panose="020F0502020204030204" pitchFamily="34" charset="0"/>
                        </a:rPr>
                        <a:t>Feet Above OHW</a:t>
                      </a:r>
                    </a:p>
                  </a:txBody>
                  <a:tcPr marL="5500" marR="5500" marT="55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00" b="1" i="0" u="none" strike="noStrike" dirty="0">
                          <a:solidFill>
                            <a:srgbClr val="000000"/>
                          </a:solidFill>
                          <a:effectLst/>
                          <a:latin typeface="Calibri" panose="020F0502020204030204" pitchFamily="34" charset="0"/>
                        </a:rPr>
                        <a:t>Notable Events</a:t>
                      </a:r>
                    </a:p>
                  </a:txBody>
                  <a:tcPr marL="5500" marR="5500" marT="55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48534154"/>
                  </a:ext>
                </a:extLst>
              </a:tr>
              <a:tr h="200155">
                <a:tc>
                  <a:txBody>
                    <a:bodyPr/>
                    <a:lstStyle/>
                    <a:p>
                      <a:pPr algn="ctr" fontAlgn="b"/>
                      <a:r>
                        <a:rPr lang="en-US" sz="1000" b="0" i="1" u="none" strike="noStrike" dirty="0">
                          <a:solidFill>
                            <a:srgbClr val="000000"/>
                          </a:solidFill>
                          <a:effectLst/>
                          <a:latin typeface="Calibri" panose="020F0502020204030204" pitchFamily="34" charset="0"/>
                        </a:rPr>
                        <a:t>9/6/1962</a:t>
                      </a:r>
                    </a:p>
                  </a:txBody>
                  <a:tcPr marL="5500" marR="5500" marT="55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dirty="0">
                          <a:solidFill>
                            <a:srgbClr val="000000"/>
                          </a:solidFill>
                          <a:effectLst/>
                          <a:latin typeface="Calibri" panose="020F0502020204030204" pitchFamily="34" charset="0"/>
                        </a:rPr>
                        <a:t>1270.55</a:t>
                      </a:r>
                    </a:p>
                  </a:txBody>
                  <a:tcPr marL="5500" marR="5500" marT="55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dirty="0">
                          <a:solidFill>
                            <a:srgbClr val="000000"/>
                          </a:solidFill>
                          <a:effectLst/>
                          <a:latin typeface="Calibri" panose="020F0502020204030204" pitchFamily="34" charset="0"/>
                        </a:rPr>
                        <a:t>-4.55</a:t>
                      </a:r>
                    </a:p>
                  </a:txBody>
                  <a:tcPr marL="5500" marR="5500" marT="55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1" u="none" strike="noStrike" dirty="0">
                          <a:solidFill>
                            <a:srgbClr val="000000"/>
                          </a:solidFill>
                          <a:effectLst/>
                          <a:latin typeface="Calibri" panose="020F0502020204030204" pitchFamily="34" charset="0"/>
                        </a:rPr>
                        <a:t>Lowest Recorded Reading</a:t>
                      </a:r>
                    </a:p>
                  </a:txBody>
                  <a:tcPr marL="5500" marR="5500" marT="55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29100926"/>
                  </a:ext>
                </a:extLst>
              </a:tr>
              <a:tr h="200155">
                <a:tc>
                  <a:txBody>
                    <a:bodyPr/>
                    <a:lstStyle/>
                    <a:p>
                      <a:pPr algn="ctr" fontAlgn="b"/>
                      <a:r>
                        <a:rPr lang="en-US" sz="1000" b="0" i="0" u="none" strike="noStrike" dirty="0">
                          <a:solidFill>
                            <a:srgbClr val="000000"/>
                          </a:solidFill>
                          <a:effectLst/>
                          <a:latin typeface="Calibri" panose="020F0502020204030204" pitchFamily="34" charset="0"/>
                        </a:rPr>
                        <a:t>4/24/2017</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1276.09</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0.99</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30091849"/>
                  </a:ext>
                </a:extLst>
              </a:tr>
              <a:tr h="200155">
                <a:tc>
                  <a:txBody>
                    <a:bodyPr/>
                    <a:lstStyle/>
                    <a:p>
                      <a:pPr algn="ctr" fontAlgn="b"/>
                      <a:r>
                        <a:rPr lang="en-US" sz="1000" b="0" i="0" u="none" strike="noStrike" dirty="0">
                          <a:solidFill>
                            <a:srgbClr val="000000"/>
                          </a:solidFill>
                          <a:effectLst/>
                          <a:latin typeface="Calibri" panose="020F0502020204030204" pitchFamily="34" charset="0"/>
                        </a:rPr>
                        <a:t>7/11/2017</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1275.92</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0.82</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6332620"/>
                  </a:ext>
                </a:extLst>
              </a:tr>
              <a:tr h="200155">
                <a:tc>
                  <a:txBody>
                    <a:bodyPr/>
                    <a:lstStyle/>
                    <a:p>
                      <a:pPr algn="ctr" fontAlgn="b"/>
                      <a:r>
                        <a:rPr lang="en-US" sz="1000" b="0" i="0" u="none" strike="noStrike" dirty="0">
                          <a:solidFill>
                            <a:srgbClr val="000000"/>
                          </a:solidFill>
                          <a:effectLst/>
                          <a:latin typeface="Calibri" panose="020F0502020204030204" pitchFamily="34" charset="0"/>
                        </a:rPr>
                        <a:t>8/26/2017</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1276.28</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1.18</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Positive Vote for High-Water Project</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38981206"/>
                  </a:ext>
                </a:extLst>
              </a:tr>
              <a:tr h="200155">
                <a:tc>
                  <a:txBody>
                    <a:bodyPr/>
                    <a:lstStyle/>
                    <a:p>
                      <a:pPr algn="ctr" fontAlgn="b"/>
                      <a:r>
                        <a:rPr lang="en-US" sz="1000" b="0" i="0" u="none" strike="noStrike" dirty="0">
                          <a:solidFill>
                            <a:srgbClr val="000000"/>
                          </a:solidFill>
                          <a:effectLst/>
                          <a:latin typeface="Calibri" panose="020F0502020204030204" pitchFamily="34" charset="0"/>
                        </a:rPr>
                        <a:t>10/14/2017</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1276.38</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1.28</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6238468"/>
                  </a:ext>
                </a:extLst>
              </a:tr>
              <a:tr h="200155">
                <a:tc>
                  <a:txBody>
                    <a:bodyPr/>
                    <a:lstStyle/>
                    <a:p>
                      <a:pPr algn="ctr" fontAlgn="b"/>
                      <a:r>
                        <a:rPr lang="en-US" sz="1000" b="0" i="0" u="none" strike="noStrike" dirty="0">
                          <a:solidFill>
                            <a:srgbClr val="000000"/>
                          </a:solidFill>
                          <a:effectLst/>
                          <a:latin typeface="Calibri" panose="020F0502020204030204" pitchFamily="34" charset="0"/>
                        </a:rPr>
                        <a:t>5/13/2018</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1276.51</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1.41</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3848316"/>
                  </a:ext>
                </a:extLst>
              </a:tr>
              <a:tr h="200155">
                <a:tc>
                  <a:txBody>
                    <a:bodyPr/>
                    <a:lstStyle/>
                    <a:p>
                      <a:pPr algn="ctr" fontAlgn="b"/>
                      <a:r>
                        <a:rPr lang="en-US" sz="1000" b="0" i="0" u="none" strike="noStrike" dirty="0">
                          <a:solidFill>
                            <a:srgbClr val="000000"/>
                          </a:solidFill>
                          <a:effectLst/>
                          <a:latin typeface="Calibri" panose="020F0502020204030204" pitchFamily="34" charset="0"/>
                        </a:rPr>
                        <a:t>7/1/2018</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1276.87</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1.77</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09587856"/>
                  </a:ext>
                </a:extLst>
              </a:tr>
              <a:tr h="200155">
                <a:tc>
                  <a:txBody>
                    <a:bodyPr/>
                    <a:lstStyle/>
                    <a:p>
                      <a:pPr algn="ctr" fontAlgn="b"/>
                      <a:r>
                        <a:rPr lang="en-US" sz="1000" b="0" i="0" u="none" strike="noStrike" dirty="0">
                          <a:solidFill>
                            <a:srgbClr val="000000"/>
                          </a:solidFill>
                          <a:effectLst/>
                          <a:latin typeface="Calibri" panose="020F0502020204030204" pitchFamily="34" charset="0"/>
                        </a:rPr>
                        <a:t>8/23/2018</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1276.37</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Positive Vote for High-Water Project</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81461860"/>
                  </a:ext>
                </a:extLst>
              </a:tr>
              <a:tr h="200155">
                <a:tc>
                  <a:txBody>
                    <a:bodyPr/>
                    <a:lstStyle/>
                    <a:p>
                      <a:pPr algn="ctr" fontAlgn="b"/>
                      <a:r>
                        <a:rPr lang="en-US" sz="1000" b="0" i="0" u="none" strike="noStrike" dirty="0">
                          <a:solidFill>
                            <a:srgbClr val="000000"/>
                          </a:solidFill>
                          <a:effectLst/>
                          <a:latin typeface="Calibri" panose="020F0502020204030204" pitchFamily="34" charset="0"/>
                        </a:rPr>
                        <a:t>10/5/2018</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1276.09</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0.99</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99595615"/>
                  </a:ext>
                </a:extLst>
              </a:tr>
              <a:tr h="200155">
                <a:tc>
                  <a:txBody>
                    <a:bodyPr/>
                    <a:lstStyle/>
                    <a:p>
                      <a:pPr algn="ctr" fontAlgn="b"/>
                      <a:r>
                        <a:rPr lang="en-US" sz="1000" b="0" i="0" u="none" strike="noStrike" dirty="0">
                          <a:solidFill>
                            <a:srgbClr val="000000"/>
                          </a:solidFill>
                          <a:effectLst/>
                          <a:latin typeface="Calibri" panose="020F0502020204030204" pitchFamily="34" charset="0"/>
                        </a:rPr>
                        <a:t>5/21/2019</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1276.84</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1.74</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8912231"/>
                  </a:ext>
                </a:extLst>
              </a:tr>
              <a:tr h="200155">
                <a:tc>
                  <a:txBody>
                    <a:bodyPr/>
                    <a:lstStyle/>
                    <a:p>
                      <a:pPr algn="ctr" fontAlgn="b"/>
                      <a:r>
                        <a:rPr lang="en-US" sz="1000" b="0" i="0" u="none" strike="noStrike" dirty="0">
                          <a:solidFill>
                            <a:srgbClr val="000000"/>
                          </a:solidFill>
                          <a:effectLst/>
                          <a:latin typeface="Calibri" panose="020F0502020204030204" pitchFamily="34" charset="0"/>
                        </a:rPr>
                        <a:t>7/1/2019</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1277.13</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2.03</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72636679"/>
                  </a:ext>
                </a:extLst>
              </a:tr>
              <a:tr h="200155">
                <a:tc>
                  <a:txBody>
                    <a:bodyPr/>
                    <a:lstStyle/>
                    <a:p>
                      <a:pPr algn="ctr" fontAlgn="b"/>
                      <a:r>
                        <a:rPr lang="en-US" sz="1000" b="0" i="0" u="none" strike="noStrike" dirty="0">
                          <a:solidFill>
                            <a:srgbClr val="000000"/>
                          </a:solidFill>
                          <a:effectLst/>
                          <a:latin typeface="Calibri" panose="020F0502020204030204" pitchFamily="34" charset="0"/>
                        </a:rPr>
                        <a:t>8/31/2019</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1276.82</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1.72</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Positive Vote for High-Water Project</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92897968"/>
                  </a:ext>
                </a:extLst>
              </a:tr>
              <a:tr h="200155">
                <a:tc>
                  <a:txBody>
                    <a:bodyPr/>
                    <a:lstStyle/>
                    <a:p>
                      <a:pPr algn="ctr" fontAlgn="b"/>
                      <a:r>
                        <a:rPr lang="en-US" sz="1000" b="0" i="0" u="none" strike="noStrike" dirty="0">
                          <a:solidFill>
                            <a:srgbClr val="000000"/>
                          </a:solidFill>
                          <a:effectLst/>
                          <a:latin typeface="Calibri" panose="020F0502020204030204" pitchFamily="34" charset="0"/>
                        </a:rPr>
                        <a:t>10/6/2019</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1277.52</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2.42</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8172058"/>
                  </a:ext>
                </a:extLst>
              </a:tr>
              <a:tr h="200155">
                <a:tc>
                  <a:txBody>
                    <a:bodyPr/>
                    <a:lstStyle/>
                    <a:p>
                      <a:pPr algn="ctr" fontAlgn="b"/>
                      <a:r>
                        <a:rPr lang="en-US" sz="1000" b="0" i="1" u="none" strike="noStrike" dirty="0">
                          <a:solidFill>
                            <a:srgbClr val="000000"/>
                          </a:solidFill>
                          <a:effectLst/>
                          <a:latin typeface="Calibri" panose="020F0502020204030204" pitchFamily="34" charset="0"/>
                        </a:rPr>
                        <a:t>5/26/2020</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1" u="none" strike="noStrike" dirty="0">
                          <a:solidFill>
                            <a:srgbClr val="000000"/>
                          </a:solidFill>
                          <a:effectLst/>
                          <a:latin typeface="Calibri" panose="020F0502020204030204" pitchFamily="34" charset="0"/>
                        </a:rPr>
                        <a:t>1278.08</a:t>
                      </a:r>
                    </a:p>
                  </a:txBody>
                  <a:tcPr marL="5500" marR="5500" marT="5500" marB="0" anchor="b">
                    <a:lnL>
                      <a:noFill/>
                    </a:lnL>
                    <a:lnR>
                      <a:noFill/>
                    </a:lnR>
                    <a:lnT>
                      <a:noFill/>
                    </a:lnT>
                    <a:lnB>
                      <a:noFill/>
                    </a:lnB>
                  </a:tcPr>
                </a:tc>
                <a:tc>
                  <a:txBody>
                    <a:bodyPr/>
                    <a:lstStyle/>
                    <a:p>
                      <a:pPr algn="ctr" fontAlgn="b"/>
                      <a:r>
                        <a:rPr lang="en-US" sz="1000" b="0" i="1" u="none" strike="noStrike" dirty="0">
                          <a:solidFill>
                            <a:srgbClr val="000000"/>
                          </a:solidFill>
                          <a:effectLst/>
                          <a:latin typeface="Calibri" panose="020F0502020204030204" pitchFamily="34" charset="0"/>
                        </a:rPr>
                        <a:t>2.98</a:t>
                      </a:r>
                    </a:p>
                  </a:txBody>
                  <a:tcPr marL="5500" marR="5500" marT="5500" marB="0" anchor="b">
                    <a:lnL>
                      <a:noFill/>
                    </a:lnL>
                    <a:lnR>
                      <a:noFill/>
                    </a:lnR>
                    <a:lnT>
                      <a:noFill/>
                    </a:lnT>
                    <a:lnB>
                      <a:noFill/>
                    </a:lnB>
                  </a:tcPr>
                </a:tc>
                <a:tc>
                  <a:txBody>
                    <a:bodyPr/>
                    <a:lstStyle/>
                    <a:p>
                      <a:pPr algn="l" fontAlgn="b"/>
                      <a:r>
                        <a:rPr lang="en-US" sz="1000" b="0" i="1" u="none" strike="noStrike" dirty="0">
                          <a:solidFill>
                            <a:srgbClr val="000000"/>
                          </a:solidFill>
                          <a:effectLst/>
                          <a:latin typeface="Calibri" panose="020F0502020204030204" pitchFamily="34" charset="0"/>
                        </a:rPr>
                        <a:t>Highest Recorded Lake Level</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81533901"/>
                  </a:ext>
                </a:extLst>
              </a:tr>
              <a:tr h="200155">
                <a:tc>
                  <a:txBody>
                    <a:bodyPr/>
                    <a:lstStyle/>
                    <a:p>
                      <a:pPr algn="ctr" fontAlgn="b"/>
                      <a:r>
                        <a:rPr lang="en-US" sz="1000" b="0" i="0" u="none" strike="noStrike" dirty="0">
                          <a:solidFill>
                            <a:srgbClr val="000000"/>
                          </a:solidFill>
                          <a:effectLst/>
                          <a:latin typeface="Calibri" panose="020F0502020204030204" pitchFamily="34" charset="0"/>
                        </a:rPr>
                        <a:t>7/21/2020</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1277.96</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2.86</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70624534"/>
                  </a:ext>
                </a:extLst>
              </a:tr>
              <a:tr h="200155">
                <a:tc>
                  <a:txBody>
                    <a:bodyPr/>
                    <a:lstStyle/>
                    <a:p>
                      <a:pPr algn="ctr" fontAlgn="b"/>
                      <a:r>
                        <a:rPr lang="en-US" sz="1000" b="0" i="0" u="none" strike="noStrike" dirty="0">
                          <a:solidFill>
                            <a:srgbClr val="000000"/>
                          </a:solidFill>
                          <a:effectLst/>
                          <a:latin typeface="Calibri" panose="020F0502020204030204" pitchFamily="34" charset="0"/>
                        </a:rPr>
                        <a:t>8/30/2020</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1277.76</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2.66</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Positive Vote for High-Water Project</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1963825"/>
                  </a:ext>
                </a:extLst>
              </a:tr>
              <a:tr h="200155">
                <a:tc>
                  <a:txBody>
                    <a:bodyPr/>
                    <a:lstStyle/>
                    <a:p>
                      <a:pPr algn="ctr" fontAlgn="b"/>
                      <a:r>
                        <a:rPr lang="en-US" sz="1000" b="0" i="0" u="none" strike="noStrike" dirty="0">
                          <a:solidFill>
                            <a:srgbClr val="000000"/>
                          </a:solidFill>
                          <a:effectLst/>
                          <a:latin typeface="Calibri" panose="020F0502020204030204" pitchFamily="34" charset="0"/>
                        </a:rPr>
                        <a:t>9/20/2020</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1277.52</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2.42</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78548806"/>
                  </a:ext>
                </a:extLst>
              </a:tr>
              <a:tr h="200155">
                <a:tc>
                  <a:txBody>
                    <a:bodyPr/>
                    <a:lstStyle/>
                    <a:p>
                      <a:pPr algn="ctr" fontAlgn="b"/>
                      <a:r>
                        <a:rPr lang="en-US" sz="1000" b="0" i="0" u="none" strike="noStrike" dirty="0">
                          <a:solidFill>
                            <a:srgbClr val="000000"/>
                          </a:solidFill>
                          <a:effectLst/>
                          <a:latin typeface="Calibri" panose="020F0502020204030204" pitchFamily="34" charset="0"/>
                        </a:rPr>
                        <a:t>4/14/2021</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1277.55</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2.45</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13635528"/>
                  </a:ext>
                </a:extLst>
              </a:tr>
              <a:tr h="200155">
                <a:tc>
                  <a:txBody>
                    <a:bodyPr/>
                    <a:lstStyle/>
                    <a:p>
                      <a:pPr algn="ctr" fontAlgn="b"/>
                      <a:r>
                        <a:rPr lang="en-US" sz="1000" b="0" i="0" u="none" strike="noStrike" dirty="0">
                          <a:solidFill>
                            <a:srgbClr val="000000"/>
                          </a:solidFill>
                          <a:effectLst/>
                          <a:latin typeface="Calibri" panose="020F0502020204030204" pitchFamily="34" charset="0"/>
                        </a:rPr>
                        <a:t>5/19/2021</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1277.44</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2.34</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5783953"/>
                  </a:ext>
                </a:extLst>
              </a:tr>
              <a:tr h="200155">
                <a:tc>
                  <a:txBody>
                    <a:bodyPr/>
                    <a:lstStyle/>
                    <a:p>
                      <a:pPr algn="ctr" fontAlgn="b"/>
                      <a:r>
                        <a:rPr lang="en-US" sz="1000" b="0" i="0" u="none" strike="noStrike" dirty="0">
                          <a:solidFill>
                            <a:srgbClr val="000000"/>
                          </a:solidFill>
                          <a:effectLst/>
                          <a:latin typeface="Calibri" panose="020F0502020204030204" pitchFamily="34" charset="0"/>
                        </a:rPr>
                        <a:t>5/27/2021</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1277.32</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2.22</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076200"/>
                  </a:ext>
                </a:extLst>
              </a:tr>
              <a:tr h="200155">
                <a:tc>
                  <a:txBody>
                    <a:bodyPr/>
                    <a:lstStyle/>
                    <a:p>
                      <a:pPr algn="ctr" fontAlgn="b"/>
                      <a:r>
                        <a:rPr lang="en-US" sz="1000" b="0" i="0" u="none" strike="noStrike" dirty="0">
                          <a:solidFill>
                            <a:srgbClr val="000000"/>
                          </a:solidFill>
                          <a:effectLst/>
                          <a:latin typeface="Calibri" panose="020F0502020204030204" pitchFamily="34" charset="0"/>
                        </a:rPr>
                        <a:t>7/8/2021</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1276.97</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1.87</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4849198"/>
                  </a:ext>
                </a:extLst>
              </a:tr>
              <a:tr h="200155">
                <a:tc>
                  <a:txBody>
                    <a:bodyPr/>
                    <a:lstStyle/>
                    <a:p>
                      <a:pPr algn="ctr" fontAlgn="b"/>
                      <a:r>
                        <a:rPr lang="en-US" sz="1000" b="0" i="0" u="none" strike="noStrike" dirty="0">
                          <a:solidFill>
                            <a:srgbClr val="000000"/>
                          </a:solidFill>
                          <a:effectLst/>
                          <a:latin typeface="Calibri" panose="020F0502020204030204" pitchFamily="34" charset="0"/>
                        </a:rPr>
                        <a:t>7/22/2021</a:t>
                      </a:r>
                    </a:p>
                  </a:txBody>
                  <a:tcPr marL="5500" marR="5500" marT="55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1276.78</a:t>
                      </a:r>
                    </a:p>
                  </a:txBody>
                  <a:tcPr marL="5500" marR="5500" marT="5500"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1.68</a:t>
                      </a:r>
                    </a:p>
                  </a:txBody>
                  <a:tcPr marL="5500" marR="5500" marT="550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5113579"/>
                  </a:ext>
                </a:extLst>
              </a:tr>
              <a:tr h="200155">
                <a:tc>
                  <a:txBody>
                    <a:bodyPr/>
                    <a:lstStyle/>
                    <a:p>
                      <a:pPr algn="ctr" fontAlgn="b"/>
                      <a:r>
                        <a:rPr lang="en-US" sz="1000" b="0" i="0" u="none" strike="noStrike" dirty="0">
                          <a:solidFill>
                            <a:srgbClr val="000000"/>
                          </a:solidFill>
                          <a:effectLst/>
                          <a:latin typeface="Calibri" panose="020F0502020204030204" pitchFamily="34" charset="0"/>
                        </a:rPr>
                        <a:t>7/29/2021</a:t>
                      </a:r>
                    </a:p>
                  </a:txBody>
                  <a:tcPr marL="5500" marR="5500" marT="55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1276.80 </a:t>
                      </a:r>
                    </a:p>
                  </a:txBody>
                  <a:tcPr marL="5500" marR="5500" marT="55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1.70</a:t>
                      </a:r>
                    </a:p>
                  </a:txBody>
                  <a:tcPr marL="5500" marR="5500" marT="55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500" marR="5500" marT="55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351164"/>
                  </a:ext>
                </a:extLst>
              </a:tr>
              <a:tr h="172962">
                <a:tc>
                  <a:txBody>
                    <a:bodyPr/>
                    <a:lstStyle/>
                    <a:p>
                      <a:pPr algn="ctr" fontAlgn="b"/>
                      <a:endParaRPr lang="en-US" sz="1000" b="0" i="0" u="none" strike="noStrike" dirty="0">
                        <a:solidFill>
                          <a:srgbClr val="000000"/>
                        </a:solidFill>
                        <a:effectLst/>
                        <a:latin typeface="Calibri" panose="020F0502020204030204" pitchFamily="34" charset="0"/>
                      </a:endParaRPr>
                    </a:p>
                  </a:txBody>
                  <a:tcPr marL="5500" marR="5500" marT="55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5500" marR="5500" marT="55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5500" marR="5500" marT="55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500" marR="5500" marT="55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85707872"/>
                  </a:ext>
                </a:extLst>
              </a:tr>
              <a:tr h="200155">
                <a:tc gridSpan="3">
                  <a:txBody>
                    <a:bodyPr/>
                    <a:lstStyle/>
                    <a:p>
                      <a:pPr algn="l" fontAlgn="b"/>
                      <a:r>
                        <a:rPr lang="en-US" sz="1000" b="0" i="0" u="none" strike="noStrike" dirty="0">
                          <a:solidFill>
                            <a:srgbClr val="000000"/>
                          </a:solidFill>
                          <a:effectLst/>
                          <a:latin typeface="Calibri" panose="020F0502020204030204" pitchFamily="34" charset="0"/>
                        </a:rPr>
                        <a:t>OHW = Ordinary High Water</a:t>
                      </a:r>
                    </a:p>
                  </a:txBody>
                  <a:tcPr marL="5500" marR="5500" marT="550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dirty="0">
                          <a:solidFill>
                            <a:srgbClr val="000000"/>
                          </a:solidFill>
                          <a:effectLst/>
                          <a:latin typeface="Calibri" panose="020F0502020204030204" pitchFamily="34" charset="0"/>
                        </a:rPr>
                        <a:t>The OHW Level for Lake Shamineau is 1275.10</a:t>
                      </a:r>
                    </a:p>
                  </a:txBody>
                  <a:tcPr marL="5500" marR="5500" marT="5500" marB="0" anchor="b">
                    <a:lnL>
                      <a:noFill/>
                    </a:lnL>
                    <a:lnR>
                      <a:noFill/>
                    </a:lnR>
                    <a:lnT>
                      <a:noFill/>
                    </a:lnT>
                    <a:lnB>
                      <a:noFill/>
                    </a:lnB>
                  </a:tcPr>
                </a:tc>
                <a:extLst>
                  <a:ext uri="{0D108BD9-81ED-4DB2-BD59-A6C34878D82A}">
                    <a16:rowId xmlns:a16="http://schemas.microsoft.com/office/drawing/2014/main" val="2774400528"/>
                  </a:ext>
                </a:extLst>
              </a:tr>
            </a:tbl>
          </a:graphicData>
        </a:graphic>
      </p:graphicFrame>
    </p:spTree>
    <p:extLst>
      <p:ext uri="{BB962C8B-B14F-4D97-AF65-F5344CB8AC3E}">
        <p14:creationId xmlns:p14="http://schemas.microsoft.com/office/powerpoint/2010/main" val="2719040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1EDE-9CA2-47E3-8D04-C49E3C4E9260}"/>
              </a:ext>
            </a:extLst>
          </p:cNvPr>
          <p:cNvSpPr>
            <a:spLocks noGrp="1"/>
          </p:cNvSpPr>
          <p:nvPr>
            <p:ph type="title"/>
          </p:nvPr>
        </p:nvSpPr>
        <p:spPr/>
        <p:txBody>
          <a:bodyPr/>
          <a:lstStyle/>
          <a:p>
            <a:r>
              <a:rPr lang="en-US" dirty="0"/>
              <a:t>High Water Project</a:t>
            </a:r>
          </a:p>
        </p:txBody>
      </p:sp>
      <p:sp>
        <p:nvSpPr>
          <p:cNvPr id="3" name="Content Placeholder 2">
            <a:extLst>
              <a:ext uri="{FF2B5EF4-FFF2-40B4-BE49-F238E27FC236}">
                <a16:creationId xmlns:a16="http://schemas.microsoft.com/office/drawing/2014/main" id="{A1591BF7-C3C0-482E-A2D5-954D53788906}"/>
              </a:ext>
            </a:extLst>
          </p:cNvPr>
          <p:cNvSpPr>
            <a:spLocks noGrp="1"/>
          </p:cNvSpPr>
          <p:nvPr>
            <p:ph idx="1"/>
          </p:nvPr>
        </p:nvSpPr>
        <p:spPr/>
        <p:txBody>
          <a:bodyPr/>
          <a:lstStyle/>
          <a:p>
            <a:pPr marL="0" indent="0">
              <a:buNone/>
            </a:pPr>
            <a:r>
              <a:rPr lang="en-US" b="1" dirty="0"/>
              <a:t>Answers to Commonly Asked Questions</a:t>
            </a:r>
          </a:p>
          <a:p>
            <a:pPr marL="0" indent="0">
              <a:buNone/>
            </a:pPr>
            <a:r>
              <a:rPr lang="en-US" dirty="0"/>
              <a:t>How much has been spent on Engineering Costs to Date?</a:t>
            </a:r>
          </a:p>
          <a:p>
            <a:pPr marL="0" indent="0">
              <a:buNone/>
            </a:pPr>
            <a:endParaRPr lang="en-US"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24C4DF83-5B96-48F4-9D90-081F77EF2A47}"/>
              </a:ext>
            </a:extLst>
          </p:cNvPr>
          <p:cNvSpPr>
            <a:spLocks noGrp="1"/>
          </p:cNvSpPr>
          <p:nvPr>
            <p:ph type="dt" sz="half" idx="10"/>
          </p:nvPr>
        </p:nvSpPr>
        <p:spPr/>
        <p:txBody>
          <a:bodyPr/>
          <a:lstStyle/>
          <a:p>
            <a:pPr eaLnBrk="1" latinLnBrk="0" hangingPunct="1"/>
            <a:r>
              <a:rPr lang="en-US" dirty="0"/>
              <a:t>8/5/2021</a:t>
            </a:r>
          </a:p>
        </p:txBody>
      </p:sp>
      <p:sp>
        <p:nvSpPr>
          <p:cNvPr id="5" name="Footer Placeholder 4">
            <a:extLst>
              <a:ext uri="{FF2B5EF4-FFF2-40B4-BE49-F238E27FC236}">
                <a16:creationId xmlns:a16="http://schemas.microsoft.com/office/drawing/2014/main" id="{811B12A2-7FA6-41B5-AA39-19029BAFC405}"/>
              </a:ext>
            </a:extLst>
          </p:cNvPr>
          <p:cNvSpPr>
            <a:spLocks noGrp="1"/>
          </p:cNvSpPr>
          <p:nvPr>
            <p:ph type="ftr" sz="quarter" idx="11"/>
          </p:nvPr>
        </p:nvSpPr>
        <p:spPr/>
        <p:txBody>
          <a:bodyPr/>
          <a:lstStyle/>
          <a:p>
            <a:r>
              <a:rPr kumimoji="0" lang="en-US" dirty="0"/>
              <a:t>Informational Meeting</a:t>
            </a:r>
          </a:p>
        </p:txBody>
      </p:sp>
      <p:sp>
        <p:nvSpPr>
          <p:cNvPr id="6" name="Slide Number Placeholder 5">
            <a:extLst>
              <a:ext uri="{FF2B5EF4-FFF2-40B4-BE49-F238E27FC236}">
                <a16:creationId xmlns:a16="http://schemas.microsoft.com/office/drawing/2014/main" id="{C1FF03B8-9E25-406E-A5FB-0DAD5D6C1596}"/>
              </a:ext>
            </a:extLst>
          </p:cNvPr>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32</a:t>
            </a:fld>
            <a:endParaRPr kumimoji="0" lang="en-US" dirty="0"/>
          </a:p>
        </p:txBody>
      </p:sp>
      <p:graphicFrame>
        <p:nvGraphicFramePr>
          <p:cNvPr id="7" name="Table 6">
            <a:extLst>
              <a:ext uri="{FF2B5EF4-FFF2-40B4-BE49-F238E27FC236}">
                <a16:creationId xmlns:a16="http://schemas.microsoft.com/office/drawing/2014/main" id="{99E6AD63-FFA9-49DA-96E3-30E3C27E6F9F}"/>
              </a:ext>
            </a:extLst>
          </p:cNvPr>
          <p:cNvGraphicFramePr>
            <a:graphicFrameLocks noGrp="1"/>
          </p:cNvGraphicFramePr>
          <p:nvPr>
            <p:extLst>
              <p:ext uri="{D42A27DB-BD31-4B8C-83A1-F6EECF244321}">
                <p14:modId xmlns:p14="http://schemas.microsoft.com/office/powerpoint/2010/main" val="2394496464"/>
              </p:ext>
            </p:extLst>
          </p:nvPr>
        </p:nvGraphicFramePr>
        <p:xfrm>
          <a:off x="999297" y="2764661"/>
          <a:ext cx="6800850" cy="3559939"/>
        </p:xfrm>
        <a:graphic>
          <a:graphicData uri="http://schemas.openxmlformats.org/drawingml/2006/table">
            <a:tbl>
              <a:tblPr firstRow="1" firstCol="1" bandRow="1"/>
              <a:tblGrid>
                <a:gridCol w="1024890">
                  <a:extLst>
                    <a:ext uri="{9D8B030D-6E8A-4147-A177-3AD203B41FA5}">
                      <a16:colId xmlns:a16="http://schemas.microsoft.com/office/drawing/2014/main" val="77140046"/>
                    </a:ext>
                  </a:extLst>
                </a:gridCol>
                <a:gridCol w="987425">
                  <a:extLst>
                    <a:ext uri="{9D8B030D-6E8A-4147-A177-3AD203B41FA5}">
                      <a16:colId xmlns:a16="http://schemas.microsoft.com/office/drawing/2014/main" val="404215017"/>
                    </a:ext>
                  </a:extLst>
                </a:gridCol>
                <a:gridCol w="1501775">
                  <a:extLst>
                    <a:ext uri="{9D8B030D-6E8A-4147-A177-3AD203B41FA5}">
                      <a16:colId xmlns:a16="http://schemas.microsoft.com/office/drawing/2014/main" val="2951282503"/>
                    </a:ext>
                  </a:extLst>
                </a:gridCol>
                <a:gridCol w="1286510">
                  <a:extLst>
                    <a:ext uri="{9D8B030D-6E8A-4147-A177-3AD203B41FA5}">
                      <a16:colId xmlns:a16="http://schemas.microsoft.com/office/drawing/2014/main" val="1054261015"/>
                    </a:ext>
                  </a:extLst>
                </a:gridCol>
                <a:gridCol w="1028700">
                  <a:extLst>
                    <a:ext uri="{9D8B030D-6E8A-4147-A177-3AD203B41FA5}">
                      <a16:colId xmlns:a16="http://schemas.microsoft.com/office/drawing/2014/main" val="2268258534"/>
                    </a:ext>
                  </a:extLst>
                </a:gridCol>
                <a:gridCol w="971550">
                  <a:extLst>
                    <a:ext uri="{9D8B030D-6E8A-4147-A177-3AD203B41FA5}">
                      <a16:colId xmlns:a16="http://schemas.microsoft.com/office/drawing/2014/main" val="526363688"/>
                    </a:ext>
                  </a:extLst>
                </a:gridCol>
              </a:tblGrid>
              <a:tr h="0">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Time Period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DNR </a:t>
                      </a:r>
                      <a:r>
                        <a:rPr lang="en-US" sz="16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Reimb</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Net Expense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629627513"/>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Houston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2017-2018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West Outlet Plan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$42,573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$42,573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995629"/>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425648"/>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WSN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2019-2020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Infiltration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$198,700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$133,700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104659"/>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692682"/>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Houston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2020-2021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West Outlet Project Eng.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Expenses To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$191,257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$140,257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609865"/>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700301"/>
                  </a:ext>
                </a:extLst>
              </a:tr>
              <a:tr h="0">
                <a:tc>
                  <a:txBody>
                    <a:bodyPr/>
                    <a:lstStyle/>
                    <a:p>
                      <a:pPr marL="0" marR="0">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r">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$432,530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r">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$316,530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04012169"/>
                  </a:ext>
                </a:extLst>
              </a:tr>
            </a:tbl>
          </a:graphicData>
        </a:graphic>
      </p:graphicFrame>
    </p:spTree>
    <p:extLst>
      <p:ext uri="{BB962C8B-B14F-4D97-AF65-F5344CB8AC3E}">
        <p14:creationId xmlns:p14="http://schemas.microsoft.com/office/powerpoint/2010/main" val="3444856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5050FF0C-6E85-4CCB-8F69-990E79810E89}"/>
              </a:ext>
            </a:extLst>
          </p:cNvPr>
          <p:cNvSpPr>
            <a:spLocks noGrp="1"/>
          </p:cNvSpPr>
          <p:nvPr>
            <p:ph type="title"/>
          </p:nvPr>
        </p:nvSpPr>
        <p:spPr>
          <a:xfrm>
            <a:off x="457200" y="838466"/>
            <a:ext cx="2139696" cy="954022"/>
          </a:xfrm>
        </p:spPr>
        <p:txBody>
          <a:bodyPr/>
          <a:lstStyle/>
          <a:p>
            <a:r>
              <a:rPr lang="en-US" dirty="0"/>
              <a:t>High-Water Outlet Project</a:t>
            </a:r>
          </a:p>
        </p:txBody>
      </p:sp>
      <p:pic>
        <p:nvPicPr>
          <p:cNvPr id="2050" name="Picture 1">
            <a:extLst>
              <a:ext uri="{FF2B5EF4-FFF2-40B4-BE49-F238E27FC236}">
                <a16:creationId xmlns:a16="http://schemas.microsoft.com/office/drawing/2014/main" id="{D06AD9FA-91F4-4366-9457-BD4CD9225C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71800" y="1555846"/>
            <a:ext cx="5953836" cy="42436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3" name="Text Placeholder 3">
            <a:extLst>
              <a:ext uri="{FF2B5EF4-FFF2-40B4-BE49-F238E27FC236}">
                <a16:creationId xmlns:a16="http://schemas.microsoft.com/office/drawing/2014/main" id="{FF85182A-3A09-4575-904F-B48249341106}"/>
              </a:ext>
            </a:extLst>
          </p:cNvPr>
          <p:cNvSpPr>
            <a:spLocks noGrp="1"/>
          </p:cNvSpPr>
          <p:nvPr>
            <p:ph type="body" sz="half" idx="2"/>
          </p:nvPr>
        </p:nvSpPr>
        <p:spPr>
          <a:xfrm>
            <a:off x="457200" y="1905265"/>
            <a:ext cx="2139696" cy="4469031"/>
          </a:xfrm>
        </p:spPr>
        <p:txBody>
          <a:bodyPr/>
          <a:lstStyle/>
          <a:p>
            <a:r>
              <a:rPr lang="en-US" b="1" dirty="0"/>
              <a:t>Answers to Commonly Asked Questions:</a:t>
            </a:r>
          </a:p>
          <a:p>
            <a:endParaRPr lang="en-US" b="1" dirty="0"/>
          </a:p>
          <a:p>
            <a:r>
              <a:rPr lang="en-US" b="1" dirty="0"/>
              <a:t>What are the climate trends that may be affecting lake levels?</a:t>
            </a:r>
          </a:p>
          <a:p>
            <a:endParaRPr lang="en-US" sz="800" b="1" dirty="0"/>
          </a:p>
          <a:p>
            <a:r>
              <a:rPr lang="en-US" dirty="0"/>
              <a:t>According the DNR, “Substantial warming during winter and at night, increased precipitation, and heavier downpours already have affected our natural resources… The decades ahead will bring even warmer winters and nights, and even larger rainfalls….”</a:t>
            </a:r>
          </a:p>
          <a:p>
            <a:endParaRPr lang="en-US" dirty="0"/>
          </a:p>
        </p:txBody>
      </p:sp>
      <p:sp>
        <p:nvSpPr>
          <p:cNvPr id="5" name="Date Placeholder 4">
            <a:extLst>
              <a:ext uri="{FF2B5EF4-FFF2-40B4-BE49-F238E27FC236}">
                <a16:creationId xmlns:a16="http://schemas.microsoft.com/office/drawing/2014/main" id="{B90982D5-50D2-4E71-9BA3-DC918FD3929F}"/>
              </a:ext>
            </a:extLst>
          </p:cNvPr>
          <p:cNvSpPr>
            <a:spLocks noGrp="1"/>
          </p:cNvSpPr>
          <p:nvPr>
            <p:ph type="dt" sz="half" idx="10"/>
          </p:nvPr>
        </p:nvSpPr>
        <p:spPr>
          <a:xfrm>
            <a:off x="457200" y="18288"/>
            <a:ext cx="2895600" cy="329184"/>
          </a:xfrm>
        </p:spPr>
        <p:txBody>
          <a:bodyPr anchor="ctr">
            <a:normAutofit/>
          </a:bodyPr>
          <a:lstStyle/>
          <a:p>
            <a:pPr>
              <a:spcAft>
                <a:spcPts val="600"/>
              </a:spcAft>
            </a:pPr>
            <a:r>
              <a:rPr lang="en-US"/>
              <a:t>8/5/2021</a:t>
            </a:r>
          </a:p>
        </p:txBody>
      </p:sp>
      <p:sp>
        <p:nvSpPr>
          <p:cNvPr id="6" name="Footer Placeholder 5">
            <a:extLst>
              <a:ext uri="{FF2B5EF4-FFF2-40B4-BE49-F238E27FC236}">
                <a16:creationId xmlns:a16="http://schemas.microsoft.com/office/drawing/2014/main" id="{1AB2C1F3-930C-4193-89BB-DBBB509484E6}"/>
              </a:ext>
            </a:extLst>
          </p:cNvPr>
          <p:cNvSpPr>
            <a:spLocks noGrp="1"/>
          </p:cNvSpPr>
          <p:nvPr>
            <p:ph type="ftr" sz="quarter" idx="11"/>
          </p:nvPr>
        </p:nvSpPr>
        <p:spPr>
          <a:xfrm>
            <a:off x="3429000" y="18288"/>
            <a:ext cx="4114800" cy="329184"/>
          </a:xfrm>
        </p:spPr>
        <p:txBody>
          <a:bodyPr anchor="ctr">
            <a:normAutofit/>
          </a:bodyPr>
          <a:lstStyle/>
          <a:p>
            <a:pPr>
              <a:spcAft>
                <a:spcPts val="600"/>
              </a:spcAft>
            </a:pPr>
            <a:r>
              <a:rPr lang="en-US"/>
              <a:t>Informational Meeting</a:t>
            </a:r>
          </a:p>
        </p:txBody>
      </p:sp>
      <p:sp>
        <p:nvSpPr>
          <p:cNvPr id="7" name="Slide Number Placeholder 6">
            <a:extLst>
              <a:ext uri="{FF2B5EF4-FFF2-40B4-BE49-F238E27FC236}">
                <a16:creationId xmlns:a16="http://schemas.microsoft.com/office/drawing/2014/main" id="{B653724A-CFF8-4E1D-801B-2BFF707D23A0}"/>
              </a:ext>
            </a:extLst>
          </p:cNvPr>
          <p:cNvSpPr>
            <a:spLocks noGrp="1"/>
          </p:cNvSpPr>
          <p:nvPr>
            <p:ph type="sldNum" sz="quarter" idx="12"/>
          </p:nvPr>
        </p:nvSpPr>
        <p:spPr>
          <a:xfrm>
            <a:off x="7620000" y="18288"/>
            <a:ext cx="1066800" cy="329184"/>
          </a:xfrm>
        </p:spPr>
        <p:txBody>
          <a:bodyPr anchor="ctr">
            <a:normAutofit/>
          </a:bodyPr>
          <a:lstStyle/>
          <a:p>
            <a:pPr>
              <a:spcAft>
                <a:spcPts val="600"/>
              </a:spcAft>
            </a:pPr>
            <a:fld id="{4B906028-905C-4E07-AD23-F91D8192534F}" type="slidenum">
              <a:rPr lang="en-US" smtClean="0"/>
              <a:pPr>
                <a:spcAft>
                  <a:spcPts val="600"/>
                </a:spcAft>
              </a:pPr>
              <a:t>33</a:t>
            </a:fld>
            <a:endParaRPr lang="en-US"/>
          </a:p>
        </p:txBody>
      </p:sp>
      <p:pic>
        <p:nvPicPr>
          <p:cNvPr id="12" name="Picture 3">
            <a:extLst>
              <a:ext uri="{FF2B5EF4-FFF2-40B4-BE49-F238E27FC236}">
                <a16:creationId xmlns:a16="http://schemas.microsoft.com/office/drawing/2014/main" id="{40944854-8C7A-4B04-93F4-C45A65049B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66030" y="1047466"/>
            <a:ext cx="6080078" cy="532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149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5B9DA1AD-451C-4A32-8781-9806E83BCA20}"/>
              </a:ext>
            </a:extLst>
          </p:cNvPr>
          <p:cNvSpPr>
            <a:spLocks noGrp="1"/>
          </p:cNvSpPr>
          <p:nvPr>
            <p:ph type="title"/>
          </p:nvPr>
        </p:nvSpPr>
        <p:spPr>
          <a:xfrm>
            <a:off x="457200" y="792080"/>
            <a:ext cx="2139696" cy="1261872"/>
          </a:xfrm>
        </p:spPr>
        <p:txBody>
          <a:bodyPr anchor="b">
            <a:normAutofit/>
          </a:bodyPr>
          <a:lstStyle/>
          <a:p>
            <a:r>
              <a:rPr lang="en-US" dirty="0"/>
              <a:t>High-Water Outlet Project</a:t>
            </a:r>
          </a:p>
        </p:txBody>
      </p:sp>
      <p:pic>
        <p:nvPicPr>
          <p:cNvPr id="1028" name="Picture 1">
            <a:extLst>
              <a:ext uri="{FF2B5EF4-FFF2-40B4-BE49-F238E27FC236}">
                <a16:creationId xmlns:a16="http://schemas.microsoft.com/office/drawing/2014/main" id="{5096B148-7B29-4B91-B95A-7ABC3EB459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71800" y="1812628"/>
            <a:ext cx="6052930" cy="42436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7" name="Text Placeholder 3">
            <a:extLst>
              <a:ext uri="{FF2B5EF4-FFF2-40B4-BE49-F238E27FC236}">
                <a16:creationId xmlns:a16="http://schemas.microsoft.com/office/drawing/2014/main" id="{20EDE802-14F5-4238-9ECB-1F7C5D6B4B54}"/>
              </a:ext>
            </a:extLst>
          </p:cNvPr>
          <p:cNvSpPr>
            <a:spLocks noGrp="1"/>
          </p:cNvSpPr>
          <p:nvPr>
            <p:ph type="body" sz="half" idx="2"/>
          </p:nvPr>
        </p:nvSpPr>
        <p:spPr>
          <a:xfrm>
            <a:off x="457201" y="2130552"/>
            <a:ext cx="2139696" cy="4243615"/>
          </a:xfrm>
        </p:spPr>
        <p:txBody>
          <a:bodyPr>
            <a:normAutofit/>
          </a:bodyPr>
          <a:lstStyle/>
          <a:p>
            <a:pPr>
              <a:lnSpc>
                <a:spcPct val="90000"/>
              </a:lnSpc>
            </a:pPr>
            <a:r>
              <a:rPr lang="en-US" sz="1300" b="1" dirty="0"/>
              <a:t>Answers to Commonly Asked Questions:</a:t>
            </a:r>
          </a:p>
          <a:p>
            <a:pPr>
              <a:lnSpc>
                <a:spcPct val="90000"/>
              </a:lnSpc>
            </a:pPr>
            <a:endParaRPr lang="en-US" sz="1300" b="1" dirty="0"/>
          </a:p>
          <a:p>
            <a:pPr>
              <a:lnSpc>
                <a:spcPct val="90000"/>
              </a:lnSpc>
            </a:pPr>
            <a:r>
              <a:rPr lang="en-US" sz="1300" b="1" dirty="0"/>
              <a:t>What are the climate trends that may be affecting lake levels?</a:t>
            </a:r>
          </a:p>
          <a:p>
            <a:pPr>
              <a:lnSpc>
                <a:spcPct val="90000"/>
              </a:lnSpc>
            </a:pPr>
            <a:endParaRPr lang="en-US" sz="1300" b="1" dirty="0"/>
          </a:p>
          <a:p>
            <a:pPr>
              <a:lnSpc>
                <a:spcPct val="90000"/>
              </a:lnSpc>
            </a:pPr>
            <a:r>
              <a:rPr lang="en-US" sz="1300" dirty="0"/>
              <a:t>According to the DNR, “Heavy rains are now more common in Minnesota and more intense than at any time on record.  Long-term observation sites have seen dramatic increases in 1-inch rains, 3-inch rains, and the size of the heaviest rainfall of the year…..Climate projections indicate these big rains will continue increasing into the future.”</a:t>
            </a:r>
          </a:p>
          <a:p>
            <a:pPr>
              <a:lnSpc>
                <a:spcPct val="90000"/>
              </a:lnSpc>
            </a:pPr>
            <a:endParaRPr lang="en-US" sz="1300" dirty="0"/>
          </a:p>
        </p:txBody>
      </p:sp>
      <p:sp>
        <p:nvSpPr>
          <p:cNvPr id="4" name="Date Placeholder 3">
            <a:extLst>
              <a:ext uri="{FF2B5EF4-FFF2-40B4-BE49-F238E27FC236}">
                <a16:creationId xmlns:a16="http://schemas.microsoft.com/office/drawing/2014/main" id="{094A178D-3F88-4BD8-A7D9-B3386527229D}"/>
              </a:ext>
            </a:extLst>
          </p:cNvPr>
          <p:cNvSpPr>
            <a:spLocks noGrp="1"/>
          </p:cNvSpPr>
          <p:nvPr>
            <p:ph type="dt" sz="half" idx="10"/>
          </p:nvPr>
        </p:nvSpPr>
        <p:spPr>
          <a:xfrm>
            <a:off x="457200" y="18288"/>
            <a:ext cx="2895600" cy="329184"/>
          </a:xfrm>
        </p:spPr>
        <p:txBody>
          <a:bodyPr anchor="ctr">
            <a:normAutofit/>
          </a:bodyPr>
          <a:lstStyle/>
          <a:p>
            <a:pPr eaLnBrk="1" latinLnBrk="0" hangingPunct="1">
              <a:spcAft>
                <a:spcPts val="600"/>
              </a:spcAft>
            </a:pPr>
            <a:r>
              <a:rPr lang="en-US"/>
              <a:t>8/5/2021</a:t>
            </a:r>
          </a:p>
        </p:txBody>
      </p:sp>
      <p:sp>
        <p:nvSpPr>
          <p:cNvPr id="5" name="Footer Placeholder 4">
            <a:extLst>
              <a:ext uri="{FF2B5EF4-FFF2-40B4-BE49-F238E27FC236}">
                <a16:creationId xmlns:a16="http://schemas.microsoft.com/office/drawing/2014/main" id="{26881C10-5B3A-4E25-A185-D25BE706E577}"/>
              </a:ext>
            </a:extLst>
          </p:cNvPr>
          <p:cNvSpPr>
            <a:spLocks noGrp="1"/>
          </p:cNvSpPr>
          <p:nvPr>
            <p:ph type="ftr" sz="quarter" idx="11"/>
          </p:nvPr>
        </p:nvSpPr>
        <p:spPr>
          <a:xfrm>
            <a:off x="3429000" y="18288"/>
            <a:ext cx="4114800" cy="329184"/>
          </a:xfrm>
        </p:spPr>
        <p:txBody>
          <a:bodyPr anchor="ctr">
            <a:normAutofit/>
          </a:bodyPr>
          <a:lstStyle/>
          <a:p>
            <a:pPr>
              <a:spcAft>
                <a:spcPts val="600"/>
              </a:spcAft>
            </a:pPr>
            <a:r>
              <a:rPr kumimoji="0" lang="en-US"/>
              <a:t>Informational Meeting</a:t>
            </a:r>
          </a:p>
        </p:txBody>
      </p:sp>
      <p:sp>
        <p:nvSpPr>
          <p:cNvPr id="6" name="Slide Number Placeholder 5">
            <a:extLst>
              <a:ext uri="{FF2B5EF4-FFF2-40B4-BE49-F238E27FC236}">
                <a16:creationId xmlns:a16="http://schemas.microsoft.com/office/drawing/2014/main" id="{D217DDFD-ABB8-40AE-BA50-E845207DA178}"/>
              </a:ext>
            </a:extLst>
          </p:cNvPr>
          <p:cNvSpPr>
            <a:spLocks noGrp="1"/>
          </p:cNvSpPr>
          <p:nvPr>
            <p:ph type="sldNum" sz="quarter" idx="12"/>
          </p:nvPr>
        </p:nvSpPr>
        <p:spPr>
          <a:xfrm>
            <a:off x="7620000" y="18288"/>
            <a:ext cx="1066800" cy="329184"/>
          </a:xfrm>
        </p:spPr>
        <p:txBody>
          <a:bodyPr anchor="ctr">
            <a:normAutofit/>
          </a:bodyPr>
          <a:lstStyle/>
          <a:p>
            <a:pPr eaLnBrk="1" latinLnBrk="0" hangingPunct="1">
              <a:spcAft>
                <a:spcPts val="600"/>
              </a:spcAft>
            </a:pPr>
            <a:fld id="{D5BBC35B-A44B-4119-B8DA-DE9E3DFADA20}" type="slidenum">
              <a:rPr kumimoji="0" lang="en-US" smtClean="0"/>
              <a:pPr eaLnBrk="1" latinLnBrk="0" hangingPunct="1">
                <a:spcAft>
                  <a:spcPts val="600"/>
                </a:spcAft>
              </a:pPr>
              <a:t>34</a:t>
            </a:fld>
            <a:endParaRPr kumimoji="0" lang="en-US"/>
          </a:p>
        </p:txBody>
      </p:sp>
    </p:spTree>
    <p:extLst>
      <p:ext uri="{BB962C8B-B14F-4D97-AF65-F5344CB8AC3E}">
        <p14:creationId xmlns:p14="http://schemas.microsoft.com/office/powerpoint/2010/main" val="4186200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1213-FE90-4E75-9671-93ED3336A794}"/>
              </a:ext>
            </a:extLst>
          </p:cNvPr>
          <p:cNvSpPr>
            <a:spLocks noGrp="1"/>
          </p:cNvSpPr>
          <p:nvPr>
            <p:ph type="title"/>
          </p:nvPr>
        </p:nvSpPr>
        <p:spPr/>
        <p:txBody>
          <a:bodyPr/>
          <a:lstStyle/>
          <a:p>
            <a:r>
              <a:rPr lang="en-US" dirty="0"/>
              <a:t>High Water Outlet Project</a:t>
            </a:r>
          </a:p>
        </p:txBody>
      </p:sp>
      <p:sp>
        <p:nvSpPr>
          <p:cNvPr id="3" name="Content Placeholder 2">
            <a:extLst>
              <a:ext uri="{FF2B5EF4-FFF2-40B4-BE49-F238E27FC236}">
                <a16:creationId xmlns:a16="http://schemas.microsoft.com/office/drawing/2014/main" id="{A1E5BA1F-EE40-4926-9BA5-3CD532718DAD}"/>
              </a:ext>
            </a:extLst>
          </p:cNvPr>
          <p:cNvSpPr>
            <a:spLocks noGrp="1"/>
          </p:cNvSpPr>
          <p:nvPr>
            <p:ph idx="1"/>
          </p:nvPr>
        </p:nvSpPr>
        <p:spPr/>
        <p:txBody>
          <a:bodyPr>
            <a:normAutofit lnSpcReduction="10000"/>
          </a:bodyPr>
          <a:lstStyle/>
          <a:p>
            <a:pPr marL="0" indent="0">
              <a:buNone/>
            </a:pPr>
            <a:r>
              <a:rPr lang="en-US" b="1" dirty="0"/>
              <a:t>Answers to Commonly Asked Questions</a:t>
            </a:r>
          </a:p>
          <a:p>
            <a:pPr marL="0" indent="0">
              <a:buNone/>
            </a:pPr>
            <a:endParaRPr lang="en-US" sz="800" b="1" dirty="0"/>
          </a:p>
          <a:p>
            <a:r>
              <a:rPr lang="en-US" b="1" dirty="0"/>
              <a:t>Why is the project taking so long?</a:t>
            </a:r>
          </a:p>
          <a:p>
            <a:pPr marL="274320" lvl="1" indent="0">
              <a:buNone/>
            </a:pPr>
            <a:r>
              <a:rPr lang="en-US" dirty="0"/>
              <a:t>It has taken time to obtain agreements from landowners for easements, in addition to complete the technical design and route plan.  These tasks were important to complete prior to submitting the Petition to utilize Todd County Ditch 41.  The LSLID has managed risk by responsibly completing tasks and gaining approvals prior to moving on to the next effort.</a:t>
            </a:r>
          </a:p>
          <a:p>
            <a:pPr marL="274320" lvl="1" indent="0">
              <a:buNone/>
            </a:pPr>
            <a:endParaRPr lang="en-US" sz="800" dirty="0"/>
          </a:p>
          <a:p>
            <a:r>
              <a:rPr lang="en-US" b="1" dirty="0"/>
              <a:t>Where can I find more information on the project?</a:t>
            </a:r>
          </a:p>
          <a:p>
            <a:pPr marL="274320" marR="0" lvl="1" indent="0">
              <a:lnSpc>
                <a:spcPct val="115000"/>
              </a:lnSpc>
              <a:spcAft>
                <a:spcPts val="0"/>
              </a:spcAft>
              <a:buNone/>
            </a:pPr>
            <a:r>
              <a:rPr lang="en-US" dirty="0"/>
              <a:t>the LID website includes information regarding engineering reports, financial information, and other information that may be of interest to property owners. </a:t>
            </a:r>
          </a:p>
          <a:p>
            <a:pPr marL="274320" lvl="1" indent="0">
              <a:lnSpc>
                <a:spcPct val="115000"/>
              </a:lnSpc>
              <a:buNone/>
            </a:pPr>
            <a:r>
              <a:rPr lang="en-US" sz="1800" b="1" dirty="0">
                <a:effectLst/>
                <a:latin typeface="Calibri" panose="020F0502020204030204" pitchFamily="34" charset="0"/>
                <a:ea typeface="Calibri" panose="020F0502020204030204" pitchFamily="34" charset="0"/>
              </a:rPr>
              <a:t>	</a:t>
            </a:r>
            <a:r>
              <a:rPr lang="en-US" b="1" dirty="0"/>
              <a:t>Website:  </a:t>
            </a:r>
            <a:r>
              <a:rPr lang="en-US" dirty="0">
                <a:hlinkClick r:id="rId2">
                  <a:extLst>
                    <a:ext uri="{A12FA001-AC4F-418D-AE19-62706E023703}">
                      <ahyp:hlinkClr xmlns:ahyp="http://schemas.microsoft.com/office/drawing/2018/hyperlinkcolor" val="tx"/>
                    </a:ext>
                  </a:extLst>
                </a:hlinkClick>
              </a:rPr>
              <a:t>https://minnesotawaters.org/lakeshamineau/lid/</a:t>
            </a:r>
            <a:endParaRPr lang="en-US" dirty="0"/>
          </a:p>
          <a:p>
            <a:pPr marL="274320" lvl="1" indent="0">
              <a:buNone/>
            </a:pPr>
            <a:endParaRPr lang="en-US" b="1" dirty="0"/>
          </a:p>
        </p:txBody>
      </p:sp>
      <p:sp>
        <p:nvSpPr>
          <p:cNvPr id="4" name="Date Placeholder 3">
            <a:extLst>
              <a:ext uri="{FF2B5EF4-FFF2-40B4-BE49-F238E27FC236}">
                <a16:creationId xmlns:a16="http://schemas.microsoft.com/office/drawing/2014/main" id="{F10F74AB-66D2-41C1-A91A-C29633EEF495}"/>
              </a:ext>
            </a:extLst>
          </p:cNvPr>
          <p:cNvSpPr>
            <a:spLocks noGrp="1"/>
          </p:cNvSpPr>
          <p:nvPr>
            <p:ph type="dt" sz="half" idx="10"/>
          </p:nvPr>
        </p:nvSpPr>
        <p:spPr/>
        <p:txBody>
          <a:bodyPr/>
          <a:lstStyle/>
          <a:p>
            <a:pPr eaLnBrk="1" latinLnBrk="0" hangingPunct="1"/>
            <a:r>
              <a:rPr lang="en-US"/>
              <a:t>8/5/2021</a:t>
            </a:r>
          </a:p>
        </p:txBody>
      </p:sp>
      <p:sp>
        <p:nvSpPr>
          <p:cNvPr id="5" name="Footer Placeholder 4">
            <a:extLst>
              <a:ext uri="{FF2B5EF4-FFF2-40B4-BE49-F238E27FC236}">
                <a16:creationId xmlns:a16="http://schemas.microsoft.com/office/drawing/2014/main" id="{373ABDD3-DC2D-4250-9E46-983311211F4E}"/>
              </a:ext>
            </a:extLst>
          </p:cNvPr>
          <p:cNvSpPr>
            <a:spLocks noGrp="1"/>
          </p:cNvSpPr>
          <p:nvPr>
            <p:ph type="ftr" sz="quarter" idx="11"/>
          </p:nvPr>
        </p:nvSpPr>
        <p:spPr/>
        <p:txBody>
          <a:bodyPr/>
          <a:lstStyle/>
          <a:p>
            <a:r>
              <a:rPr kumimoji="0" lang="en-US"/>
              <a:t>Informational Meeting</a:t>
            </a:r>
          </a:p>
        </p:txBody>
      </p:sp>
      <p:sp>
        <p:nvSpPr>
          <p:cNvPr id="6" name="Slide Number Placeholder 5">
            <a:extLst>
              <a:ext uri="{FF2B5EF4-FFF2-40B4-BE49-F238E27FC236}">
                <a16:creationId xmlns:a16="http://schemas.microsoft.com/office/drawing/2014/main" id="{4DEED36D-D3AA-4A01-86ED-8E6A0EE24717}"/>
              </a:ext>
            </a:extLst>
          </p:cNvPr>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35</a:t>
            </a:fld>
            <a:endParaRPr kumimoji="0" lang="en-US"/>
          </a:p>
        </p:txBody>
      </p:sp>
    </p:spTree>
    <p:extLst>
      <p:ext uri="{BB962C8B-B14F-4D97-AF65-F5344CB8AC3E}">
        <p14:creationId xmlns:p14="http://schemas.microsoft.com/office/powerpoint/2010/main" val="622970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a:solidFill>
                  <a:srgbClr val="FF0000"/>
                </a:solidFill>
              </a:rPr>
              <a:t>Lake Shamineau LID Informational Meeting</a:t>
            </a:r>
            <a:endParaRPr lang="en-US" b="1" dirty="0">
              <a:solidFill>
                <a:srgbClr val="FF0000"/>
              </a:solidFill>
            </a:endParaRPr>
          </a:p>
        </p:txBody>
      </p:sp>
      <p:sp>
        <p:nvSpPr>
          <p:cNvPr id="2" name="Content Placeholder 1"/>
          <p:cNvSpPr>
            <a:spLocks noGrp="1"/>
          </p:cNvSpPr>
          <p:nvPr>
            <p:ph idx="1"/>
          </p:nvPr>
        </p:nvSpPr>
        <p:spPr/>
        <p:txBody>
          <a:bodyPr>
            <a:normAutofit/>
          </a:bodyPr>
          <a:lstStyle/>
          <a:p>
            <a:pPr marL="109728" indent="0">
              <a:buNone/>
            </a:pPr>
            <a:r>
              <a:rPr lang="en-US" sz="2800" b="1" dirty="0"/>
              <a:t>Questions and Comments</a:t>
            </a:r>
          </a:p>
          <a:p>
            <a:r>
              <a:rPr lang="en-US" sz="2800" dirty="0"/>
              <a:t>Use Chat feature to indicate that you have a question or comment</a:t>
            </a:r>
          </a:p>
          <a:p>
            <a:r>
              <a:rPr lang="en-US" sz="2800" dirty="0"/>
              <a:t>Wait for Chair to recognize you </a:t>
            </a:r>
          </a:p>
          <a:p>
            <a:r>
              <a:rPr lang="en-US" sz="2800" dirty="0"/>
              <a:t>State your Name and Lake Address to the audience</a:t>
            </a:r>
          </a:p>
          <a:p>
            <a:r>
              <a:rPr lang="en-US" sz="2800" dirty="0"/>
              <a:t>Lake Owners will have priority for questions/comments</a:t>
            </a:r>
          </a:p>
          <a:p>
            <a:r>
              <a:rPr lang="en-US" sz="2800" dirty="0"/>
              <a:t>Be concise and respectful</a:t>
            </a:r>
          </a:p>
          <a:p>
            <a:r>
              <a:rPr lang="en-US" sz="2800" b="1" i="1" dirty="0"/>
              <a:t>Please limit your time to 2 minutes or less</a:t>
            </a:r>
          </a:p>
        </p:txBody>
      </p:sp>
      <p:sp>
        <p:nvSpPr>
          <p:cNvPr id="5" name="Date Placeholder 4"/>
          <p:cNvSpPr>
            <a:spLocks noGrp="1"/>
          </p:cNvSpPr>
          <p:nvPr>
            <p:ph type="dt" sz="half" idx="10"/>
          </p:nvPr>
        </p:nvSpPr>
        <p:spPr/>
        <p:txBody>
          <a:bodyPr/>
          <a:lstStyle/>
          <a:p>
            <a:pPr eaLnBrk="1" latinLnBrk="0" hangingPunct="1"/>
            <a:r>
              <a:rPr lang="en-US"/>
              <a:t>8/5/2021</a:t>
            </a:r>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36</a:t>
            </a:fld>
            <a:endParaRPr kumimoji="0" lang="en-US"/>
          </a:p>
        </p:txBody>
      </p:sp>
      <p:sp>
        <p:nvSpPr>
          <p:cNvPr id="6" name="Footer Placeholder 5">
            <a:extLst>
              <a:ext uri="{FF2B5EF4-FFF2-40B4-BE49-F238E27FC236}">
                <a16:creationId xmlns:a16="http://schemas.microsoft.com/office/drawing/2014/main" id="{4BF7CAC2-DEF4-4025-83E7-F99A14D6959C}"/>
              </a:ext>
            </a:extLst>
          </p:cNvPr>
          <p:cNvSpPr>
            <a:spLocks noGrp="1"/>
          </p:cNvSpPr>
          <p:nvPr>
            <p:ph type="ftr" sz="quarter" idx="11"/>
          </p:nvPr>
        </p:nvSpPr>
        <p:spPr/>
        <p:txBody>
          <a:bodyPr/>
          <a:lstStyle/>
          <a:p>
            <a:r>
              <a:rPr kumimoji="0" lang="en-US"/>
              <a:t>Informational Meeting</a:t>
            </a:r>
          </a:p>
        </p:txBody>
      </p:sp>
    </p:spTree>
    <p:extLst>
      <p:ext uri="{BB962C8B-B14F-4D97-AF65-F5344CB8AC3E}">
        <p14:creationId xmlns:p14="http://schemas.microsoft.com/office/powerpoint/2010/main" val="191351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E4630A-ADA5-47E2-8C50-C69E8C251A07}"/>
              </a:ext>
            </a:extLst>
          </p:cNvPr>
          <p:cNvSpPr>
            <a:spLocks noGrp="1"/>
          </p:cNvSpPr>
          <p:nvPr>
            <p:ph type="title"/>
          </p:nvPr>
        </p:nvSpPr>
        <p:spPr/>
        <p:txBody>
          <a:bodyPr/>
          <a:lstStyle/>
          <a:p>
            <a:r>
              <a:rPr lang="en-US" dirty="0"/>
              <a:t>LSLID Informational Meeting</a:t>
            </a:r>
          </a:p>
        </p:txBody>
      </p:sp>
      <p:sp>
        <p:nvSpPr>
          <p:cNvPr id="4" name="Content Placeholder 3">
            <a:extLst>
              <a:ext uri="{FF2B5EF4-FFF2-40B4-BE49-F238E27FC236}">
                <a16:creationId xmlns:a16="http://schemas.microsoft.com/office/drawing/2014/main" id="{F23CECCE-E0CA-4443-A253-B4FF349440C3}"/>
              </a:ext>
            </a:extLst>
          </p:cNvPr>
          <p:cNvSpPr>
            <a:spLocks noGrp="1"/>
          </p:cNvSpPr>
          <p:nvPr>
            <p:ph idx="1"/>
          </p:nvPr>
        </p:nvSpPr>
        <p:spPr/>
        <p:txBody>
          <a:bodyPr>
            <a:normAutofit/>
          </a:bodyPr>
          <a:lstStyle/>
          <a:p>
            <a:pPr marL="0" indent="0">
              <a:buNone/>
            </a:pPr>
            <a:r>
              <a:rPr lang="en-US" sz="3200" b="1" dirty="0"/>
              <a:t>Next Steps</a:t>
            </a:r>
          </a:p>
          <a:p>
            <a:pPr lvl="1"/>
            <a:r>
              <a:rPr lang="en-US" sz="2800" dirty="0"/>
              <a:t>A link to the recording of today’s meeting will be posted to the website</a:t>
            </a:r>
          </a:p>
          <a:p>
            <a:pPr lvl="1"/>
            <a:r>
              <a:rPr lang="en-US" sz="2800" dirty="0"/>
              <a:t>Voting Materials Mailed on August 2</a:t>
            </a:r>
          </a:p>
          <a:p>
            <a:pPr lvl="1"/>
            <a:r>
              <a:rPr lang="en-US" sz="2800" b="1" dirty="0"/>
              <a:t>ONLINE Annual Meeting Held on </a:t>
            </a:r>
          </a:p>
          <a:p>
            <a:pPr marL="274320" lvl="1" indent="0">
              <a:buNone/>
            </a:pPr>
            <a:r>
              <a:rPr lang="en-US" sz="2800" b="1" dirty="0"/>
              <a:t>	August 28</a:t>
            </a:r>
            <a:r>
              <a:rPr lang="en-US" sz="2800" b="1" baseline="30000" dirty="0"/>
              <a:t>th</a:t>
            </a:r>
            <a:r>
              <a:rPr lang="en-US" sz="2800" b="1" dirty="0"/>
              <a:t> at 9:30 AM</a:t>
            </a:r>
          </a:p>
          <a:p>
            <a:pPr lvl="1"/>
            <a:r>
              <a:rPr lang="en-US" sz="2800" b="1" dirty="0"/>
              <a:t>Voting open until August 30</a:t>
            </a:r>
          </a:p>
          <a:p>
            <a:pPr lvl="1"/>
            <a:r>
              <a:rPr lang="en-US" sz="2800" b="1" dirty="0"/>
              <a:t>Questions: </a:t>
            </a:r>
            <a:r>
              <a:rPr lang="en-US" sz="2400" dirty="0"/>
              <a:t>Send email to </a:t>
            </a:r>
            <a:r>
              <a:rPr lang="en-US" sz="2400" dirty="0">
                <a:hlinkClick r:id="rId2"/>
              </a:rPr>
              <a:t>LSLIDBD@gmail.com</a:t>
            </a:r>
            <a:endParaRPr lang="en-US" sz="2400" dirty="0"/>
          </a:p>
          <a:p>
            <a:pPr marL="274320" lvl="1" indent="0">
              <a:buNone/>
            </a:pPr>
            <a:endParaRPr lang="en-US" sz="2800" b="1" dirty="0"/>
          </a:p>
        </p:txBody>
      </p:sp>
      <p:sp>
        <p:nvSpPr>
          <p:cNvPr id="2" name="Date Placeholder 1">
            <a:extLst>
              <a:ext uri="{FF2B5EF4-FFF2-40B4-BE49-F238E27FC236}">
                <a16:creationId xmlns:a16="http://schemas.microsoft.com/office/drawing/2014/main" id="{7CE94D08-A25A-4A72-933E-FD76A45FDB57}"/>
              </a:ext>
            </a:extLst>
          </p:cNvPr>
          <p:cNvSpPr>
            <a:spLocks noGrp="1"/>
          </p:cNvSpPr>
          <p:nvPr>
            <p:ph type="dt" sz="half" idx="10"/>
          </p:nvPr>
        </p:nvSpPr>
        <p:spPr/>
        <p:txBody>
          <a:bodyPr/>
          <a:lstStyle/>
          <a:p>
            <a:pPr eaLnBrk="1" latinLnBrk="0" hangingPunct="1"/>
            <a:r>
              <a:rPr lang="en-US"/>
              <a:t>8/5/2021</a:t>
            </a:r>
          </a:p>
        </p:txBody>
      </p:sp>
      <p:sp>
        <p:nvSpPr>
          <p:cNvPr id="5" name="Slide Number Placeholder 4">
            <a:extLst>
              <a:ext uri="{FF2B5EF4-FFF2-40B4-BE49-F238E27FC236}">
                <a16:creationId xmlns:a16="http://schemas.microsoft.com/office/drawing/2014/main" id="{FFB39AB6-21A6-4588-92E5-E94331423A6B}"/>
              </a:ext>
            </a:extLst>
          </p:cNvPr>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37</a:t>
            </a:fld>
            <a:endParaRPr kumimoji="0" lang="en-US"/>
          </a:p>
        </p:txBody>
      </p:sp>
      <p:sp>
        <p:nvSpPr>
          <p:cNvPr id="6" name="Footer Placeholder 5">
            <a:extLst>
              <a:ext uri="{FF2B5EF4-FFF2-40B4-BE49-F238E27FC236}">
                <a16:creationId xmlns:a16="http://schemas.microsoft.com/office/drawing/2014/main" id="{3CE1DEB9-6EEC-42BE-BDF5-972C86B3E342}"/>
              </a:ext>
            </a:extLst>
          </p:cNvPr>
          <p:cNvSpPr>
            <a:spLocks noGrp="1"/>
          </p:cNvSpPr>
          <p:nvPr>
            <p:ph type="ftr" sz="quarter" idx="11"/>
          </p:nvPr>
        </p:nvSpPr>
        <p:spPr/>
        <p:txBody>
          <a:bodyPr/>
          <a:lstStyle/>
          <a:p>
            <a:r>
              <a:rPr kumimoji="0" lang="en-US"/>
              <a:t>Informational Meeting</a:t>
            </a:r>
          </a:p>
        </p:txBody>
      </p:sp>
    </p:spTree>
    <p:extLst>
      <p:ext uri="{BB962C8B-B14F-4D97-AF65-F5344CB8AC3E}">
        <p14:creationId xmlns:p14="http://schemas.microsoft.com/office/powerpoint/2010/main" val="4109472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774" y="1986455"/>
            <a:ext cx="8660459" cy="491246"/>
          </a:xfrm>
        </p:spPr>
        <p:txBody>
          <a:bodyPr/>
          <a:lstStyle/>
          <a:p>
            <a:pPr algn="ctr"/>
            <a:r>
              <a:rPr lang="en-US" sz="4800" dirty="0"/>
              <a:t>Meeting CONCLUSION</a:t>
            </a:r>
          </a:p>
        </p:txBody>
      </p:sp>
    </p:spTree>
    <p:extLst>
      <p:ext uri="{BB962C8B-B14F-4D97-AF65-F5344CB8AC3E}">
        <p14:creationId xmlns:p14="http://schemas.microsoft.com/office/powerpoint/2010/main" val="33187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t>Lake Shamineau LID Informational Meeting</a:t>
            </a:r>
          </a:p>
        </p:txBody>
      </p:sp>
      <p:sp>
        <p:nvSpPr>
          <p:cNvPr id="2" name="Content Placeholder 1"/>
          <p:cNvSpPr>
            <a:spLocks noGrp="1"/>
          </p:cNvSpPr>
          <p:nvPr>
            <p:ph idx="1"/>
          </p:nvPr>
        </p:nvSpPr>
        <p:spPr>
          <a:xfrm>
            <a:off x="457200" y="1488830"/>
            <a:ext cx="8229600" cy="4994031"/>
          </a:xfrm>
        </p:spPr>
        <p:txBody>
          <a:bodyPr>
            <a:normAutofit fontScale="70000" lnSpcReduction="20000"/>
          </a:bodyPr>
          <a:lstStyle/>
          <a:p>
            <a:pPr marL="228600">
              <a:lnSpc>
                <a:spcPct val="115000"/>
              </a:lnSpc>
              <a:spcBef>
                <a:spcPts val="0"/>
              </a:spcBef>
            </a:pPr>
            <a:r>
              <a:rPr lang="en-US" sz="2800" b="1" i="1" dirty="0">
                <a:latin typeface="Arial"/>
                <a:ea typeface="Calibri"/>
                <a:cs typeface="Times New Roman"/>
              </a:rPr>
              <a:t>Meeting Code of Conduct – </a:t>
            </a:r>
            <a:endParaRPr lang="en-US" sz="2000" dirty="0">
              <a:latin typeface="Calibri"/>
              <a:ea typeface="Calibri"/>
              <a:cs typeface="Times New Roman"/>
            </a:endParaRPr>
          </a:p>
          <a:p>
            <a:pPr marL="598932" lvl="1" indent="-342900">
              <a:spcBef>
                <a:spcPts val="0"/>
              </a:spcBef>
              <a:buFont typeface="Symbol"/>
              <a:buChar char=""/>
            </a:pPr>
            <a:r>
              <a:rPr lang="en-US" sz="3300" dirty="0">
                <a:latin typeface="Arial"/>
                <a:ea typeface="Times New Roman"/>
              </a:rPr>
              <a:t>Use chat feature to indicate that you have a question or comment</a:t>
            </a:r>
          </a:p>
          <a:p>
            <a:pPr marL="598932" lvl="1" indent="-342900">
              <a:spcBef>
                <a:spcPts val="0"/>
              </a:spcBef>
              <a:buFont typeface="Symbol"/>
              <a:buChar char=""/>
            </a:pPr>
            <a:r>
              <a:rPr lang="en-US" sz="3300" dirty="0">
                <a:latin typeface="Arial"/>
                <a:ea typeface="Times New Roman"/>
              </a:rPr>
              <a:t>Wait until question period for questions unless relevant to gain understanding of topic</a:t>
            </a:r>
          </a:p>
          <a:p>
            <a:pPr marL="598932" lvl="1" indent="-342900">
              <a:spcBef>
                <a:spcPts val="0"/>
              </a:spcBef>
              <a:buFont typeface="Symbol"/>
              <a:buChar char=""/>
            </a:pPr>
            <a:r>
              <a:rPr lang="en-US" sz="3300" dirty="0">
                <a:latin typeface="Arial"/>
                <a:ea typeface="Times New Roman"/>
              </a:rPr>
              <a:t>Participants should wait to be recognized by meeting organizer and speak one at a time  </a:t>
            </a:r>
            <a:endParaRPr lang="en-US" sz="3300" dirty="0">
              <a:latin typeface="Times New Roman"/>
              <a:ea typeface="Times New Roman"/>
            </a:endParaRPr>
          </a:p>
          <a:p>
            <a:pPr marL="598932" lvl="1" indent="-342900">
              <a:spcBef>
                <a:spcPts val="0"/>
              </a:spcBef>
              <a:buFont typeface="Symbol"/>
              <a:buChar char=""/>
            </a:pPr>
            <a:r>
              <a:rPr lang="en-US" sz="3300" b="1" i="1" dirty="0">
                <a:latin typeface="Arial"/>
                <a:ea typeface="Times New Roman"/>
              </a:rPr>
              <a:t>Mute all cell phones, mute your microphone and please be quiet</a:t>
            </a:r>
            <a:r>
              <a:rPr lang="en-US" sz="3300" dirty="0">
                <a:latin typeface="Arial"/>
                <a:ea typeface="Times New Roman"/>
              </a:rPr>
              <a:t> so the audience can hear the speakers</a:t>
            </a:r>
            <a:endParaRPr lang="en-US" sz="3300" dirty="0">
              <a:latin typeface="Times New Roman"/>
              <a:ea typeface="Times New Roman"/>
            </a:endParaRPr>
          </a:p>
          <a:p>
            <a:pPr marL="598932" lvl="1" indent="-342900">
              <a:spcBef>
                <a:spcPts val="0"/>
              </a:spcBef>
              <a:buFont typeface="Symbol"/>
              <a:buChar char=""/>
            </a:pPr>
            <a:r>
              <a:rPr lang="en-US" sz="3300" dirty="0">
                <a:latin typeface="Arial"/>
                <a:ea typeface="Times New Roman"/>
              </a:rPr>
              <a:t>Be respectful and wait your turn to speak. Be brief and please keep your questions to the topic under discussion.</a:t>
            </a:r>
            <a:endParaRPr lang="en-US" sz="3300" dirty="0">
              <a:latin typeface="Times New Roman"/>
              <a:ea typeface="Times New Roman"/>
            </a:endParaRPr>
          </a:p>
          <a:p>
            <a:pPr marL="598932" lvl="1" indent="-342900">
              <a:spcBef>
                <a:spcPts val="0"/>
              </a:spcBef>
              <a:buFont typeface="Symbol"/>
              <a:buChar char=""/>
            </a:pPr>
            <a:r>
              <a:rPr lang="en-US" sz="3300" dirty="0">
                <a:latin typeface="Arial"/>
                <a:ea typeface="Times New Roman"/>
              </a:rPr>
              <a:t>When asking questions, participants should state their name and their property address on Lake Shamineau. Property Owners will have priority for questions</a:t>
            </a:r>
            <a:endParaRPr lang="en-US" sz="3300" dirty="0">
              <a:latin typeface="Times New Roman"/>
              <a:ea typeface="Times New Roman"/>
            </a:endParaRPr>
          </a:p>
          <a:p>
            <a:pPr marL="598932" lvl="1" indent="-342900">
              <a:spcBef>
                <a:spcPts val="0"/>
              </a:spcBef>
              <a:buFont typeface="Symbol"/>
              <a:buChar char=""/>
            </a:pPr>
            <a:r>
              <a:rPr lang="en-US" sz="3300" dirty="0">
                <a:latin typeface="Arial"/>
                <a:ea typeface="Times New Roman"/>
              </a:rPr>
              <a:t>Should any participant become disrespectful or distracting, they will be asked to leave the meeting. </a:t>
            </a:r>
            <a:endParaRPr lang="en-US" sz="3300" dirty="0">
              <a:latin typeface="Times New Roman"/>
              <a:ea typeface="Times New Roman"/>
            </a:endParaRPr>
          </a:p>
          <a:p>
            <a:endParaRPr lang="en-US" dirty="0"/>
          </a:p>
        </p:txBody>
      </p:sp>
      <p:sp>
        <p:nvSpPr>
          <p:cNvPr id="5" name="Date Placeholder 4"/>
          <p:cNvSpPr>
            <a:spLocks noGrp="1"/>
          </p:cNvSpPr>
          <p:nvPr>
            <p:ph type="dt" sz="half" idx="10"/>
          </p:nvPr>
        </p:nvSpPr>
        <p:spPr/>
        <p:txBody>
          <a:bodyPr/>
          <a:lstStyle/>
          <a:p>
            <a:pPr eaLnBrk="1" latinLnBrk="0" hangingPunct="1"/>
            <a:r>
              <a:rPr lang="en-US"/>
              <a:t>8/5/2021</a:t>
            </a:r>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a:t>
            </a:fld>
            <a:endParaRPr kumimoji="0" lang="en-US"/>
          </a:p>
        </p:txBody>
      </p:sp>
      <p:sp>
        <p:nvSpPr>
          <p:cNvPr id="6" name="Footer Placeholder 5">
            <a:extLst>
              <a:ext uri="{FF2B5EF4-FFF2-40B4-BE49-F238E27FC236}">
                <a16:creationId xmlns:a16="http://schemas.microsoft.com/office/drawing/2014/main" id="{ABFACCD7-EEB3-4ED3-A1DF-EB0332C1958A}"/>
              </a:ext>
            </a:extLst>
          </p:cNvPr>
          <p:cNvSpPr>
            <a:spLocks noGrp="1"/>
          </p:cNvSpPr>
          <p:nvPr>
            <p:ph type="ftr" sz="quarter" idx="11"/>
          </p:nvPr>
        </p:nvSpPr>
        <p:spPr/>
        <p:txBody>
          <a:bodyPr/>
          <a:lstStyle/>
          <a:p>
            <a:r>
              <a:rPr kumimoji="0" lang="en-US"/>
              <a:t>Informational Meeting</a:t>
            </a:r>
          </a:p>
        </p:txBody>
      </p:sp>
    </p:spTree>
    <p:extLst>
      <p:ext uri="{BB962C8B-B14F-4D97-AF65-F5344CB8AC3E}">
        <p14:creationId xmlns:p14="http://schemas.microsoft.com/office/powerpoint/2010/main" val="258807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03B4-AED7-4463-92F7-BE0742BFD3E9}"/>
              </a:ext>
            </a:extLst>
          </p:cNvPr>
          <p:cNvSpPr>
            <a:spLocks noGrp="1"/>
          </p:cNvSpPr>
          <p:nvPr>
            <p:ph type="title"/>
          </p:nvPr>
        </p:nvSpPr>
        <p:spPr/>
        <p:txBody>
          <a:bodyPr/>
          <a:lstStyle/>
          <a:p>
            <a:r>
              <a:rPr lang="en-US" dirty="0"/>
              <a:t>LSLID Informational Meeting</a:t>
            </a:r>
          </a:p>
        </p:txBody>
      </p:sp>
      <p:sp>
        <p:nvSpPr>
          <p:cNvPr id="3" name="Content Placeholder 2">
            <a:extLst>
              <a:ext uri="{FF2B5EF4-FFF2-40B4-BE49-F238E27FC236}">
                <a16:creationId xmlns:a16="http://schemas.microsoft.com/office/drawing/2014/main" id="{3157A518-4720-49A9-A7A4-99E04CD375F4}"/>
              </a:ext>
            </a:extLst>
          </p:cNvPr>
          <p:cNvSpPr>
            <a:spLocks noGrp="1"/>
          </p:cNvSpPr>
          <p:nvPr>
            <p:ph idx="1"/>
          </p:nvPr>
        </p:nvSpPr>
        <p:spPr>
          <a:xfrm>
            <a:off x="457200" y="1382150"/>
            <a:ext cx="8229600" cy="5103055"/>
          </a:xfrm>
        </p:spPr>
        <p:txBody>
          <a:bodyPr>
            <a:normAutofit lnSpcReduction="10000"/>
          </a:bodyPr>
          <a:lstStyle/>
          <a:p>
            <a:pPr marL="0" indent="0">
              <a:buNone/>
            </a:pPr>
            <a:r>
              <a:rPr lang="en-US" sz="2800" b="1" dirty="0"/>
              <a:t>Voting and Annual Meeting Information</a:t>
            </a:r>
          </a:p>
          <a:p>
            <a:r>
              <a:rPr lang="en-US" dirty="0"/>
              <a:t>LSLID using Survey and Ballot Systems (SBS) to administer Voting Process</a:t>
            </a:r>
          </a:p>
          <a:p>
            <a:r>
              <a:rPr lang="en-US" dirty="0"/>
              <a:t>Voting Information mailed by SBS on August 4, 2021</a:t>
            </a:r>
          </a:p>
          <a:p>
            <a:pPr lvl="1"/>
            <a:r>
              <a:rPr lang="en-US" dirty="0"/>
              <a:t>Includes Letter, 2022 Budget Sheet, Candidate Information, Ballot and return envelope</a:t>
            </a:r>
          </a:p>
          <a:p>
            <a:r>
              <a:rPr lang="en-US" dirty="0"/>
              <a:t>Voting process includes opportunity for mailing ballots OR online voting which will open on Aug 5th.  NO in-person voting.</a:t>
            </a:r>
          </a:p>
          <a:p>
            <a:r>
              <a:rPr lang="en-US" dirty="0"/>
              <a:t>Paper Ballots need to be postmarked by August 30, 2021</a:t>
            </a:r>
          </a:p>
          <a:p>
            <a:r>
              <a:rPr lang="en-US" dirty="0"/>
              <a:t>Online Voting closes at Midnight on August 30, 2021</a:t>
            </a:r>
          </a:p>
          <a:p>
            <a:r>
              <a:rPr lang="en-US" dirty="0"/>
              <a:t>Online Tabulation of results will be available after 6 PM on September 8, 2021</a:t>
            </a:r>
          </a:p>
          <a:p>
            <a:endParaRPr lang="en-US" dirty="0"/>
          </a:p>
          <a:p>
            <a:pPr lvl="1"/>
            <a:endParaRPr lang="en-US" dirty="0"/>
          </a:p>
          <a:p>
            <a:pPr lvl="1"/>
            <a:endParaRPr lang="en-US" dirty="0"/>
          </a:p>
          <a:p>
            <a:pPr lvl="1"/>
            <a:endParaRPr lang="en-US" dirty="0"/>
          </a:p>
        </p:txBody>
      </p:sp>
      <p:sp>
        <p:nvSpPr>
          <p:cNvPr id="4" name="Date Placeholder 3">
            <a:extLst>
              <a:ext uri="{FF2B5EF4-FFF2-40B4-BE49-F238E27FC236}">
                <a16:creationId xmlns:a16="http://schemas.microsoft.com/office/drawing/2014/main" id="{87648C39-9774-462E-B86F-4603A16CA99C}"/>
              </a:ext>
            </a:extLst>
          </p:cNvPr>
          <p:cNvSpPr>
            <a:spLocks noGrp="1"/>
          </p:cNvSpPr>
          <p:nvPr>
            <p:ph type="dt" sz="half" idx="10"/>
          </p:nvPr>
        </p:nvSpPr>
        <p:spPr/>
        <p:txBody>
          <a:bodyPr/>
          <a:lstStyle/>
          <a:p>
            <a:pPr eaLnBrk="1" latinLnBrk="0" hangingPunct="1"/>
            <a:r>
              <a:rPr lang="en-US"/>
              <a:t>8/5/2021</a:t>
            </a:r>
          </a:p>
        </p:txBody>
      </p:sp>
      <p:sp>
        <p:nvSpPr>
          <p:cNvPr id="5" name="Slide Number Placeholder 4">
            <a:extLst>
              <a:ext uri="{FF2B5EF4-FFF2-40B4-BE49-F238E27FC236}">
                <a16:creationId xmlns:a16="http://schemas.microsoft.com/office/drawing/2014/main" id="{C4A411C2-38BF-4464-8472-E9D7F28ADBF1}"/>
              </a:ext>
            </a:extLst>
          </p:cNvPr>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a:t>
            </a:fld>
            <a:endParaRPr kumimoji="0" lang="en-US"/>
          </a:p>
        </p:txBody>
      </p:sp>
      <p:sp>
        <p:nvSpPr>
          <p:cNvPr id="6" name="Footer Placeholder 5">
            <a:extLst>
              <a:ext uri="{FF2B5EF4-FFF2-40B4-BE49-F238E27FC236}">
                <a16:creationId xmlns:a16="http://schemas.microsoft.com/office/drawing/2014/main" id="{585CE006-511D-4C13-A6B1-5B517766A4AC}"/>
              </a:ext>
            </a:extLst>
          </p:cNvPr>
          <p:cNvSpPr>
            <a:spLocks noGrp="1"/>
          </p:cNvSpPr>
          <p:nvPr>
            <p:ph type="ftr" sz="quarter" idx="11"/>
          </p:nvPr>
        </p:nvSpPr>
        <p:spPr/>
        <p:txBody>
          <a:bodyPr/>
          <a:lstStyle/>
          <a:p>
            <a:r>
              <a:rPr kumimoji="0" lang="en-US"/>
              <a:t>Informational Meeting</a:t>
            </a:r>
          </a:p>
        </p:txBody>
      </p:sp>
    </p:spTree>
    <p:extLst>
      <p:ext uri="{BB962C8B-B14F-4D97-AF65-F5344CB8AC3E}">
        <p14:creationId xmlns:p14="http://schemas.microsoft.com/office/powerpoint/2010/main" val="396388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73B3-46D2-43F5-A0DA-A1EDC5CDA74F}"/>
              </a:ext>
            </a:extLst>
          </p:cNvPr>
          <p:cNvSpPr>
            <a:spLocks noGrp="1"/>
          </p:cNvSpPr>
          <p:nvPr>
            <p:ph type="title"/>
          </p:nvPr>
        </p:nvSpPr>
        <p:spPr>
          <a:xfrm>
            <a:off x="457200" y="533400"/>
            <a:ext cx="8229600" cy="990600"/>
          </a:xfrm>
        </p:spPr>
        <p:txBody>
          <a:bodyPr anchor="ctr">
            <a:normAutofit/>
          </a:bodyPr>
          <a:lstStyle/>
          <a:p>
            <a:r>
              <a:rPr lang="en-US" dirty="0"/>
              <a:t>LSLID Informational Meeting</a:t>
            </a:r>
          </a:p>
        </p:txBody>
      </p:sp>
      <p:sp>
        <p:nvSpPr>
          <p:cNvPr id="3" name="Content Placeholder 2">
            <a:extLst>
              <a:ext uri="{FF2B5EF4-FFF2-40B4-BE49-F238E27FC236}">
                <a16:creationId xmlns:a16="http://schemas.microsoft.com/office/drawing/2014/main" id="{F69E7762-CECC-4477-9FA9-15881098777B}"/>
              </a:ext>
            </a:extLst>
          </p:cNvPr>
          <p:cNvSpPr>
            <a:spLocks noGrp="1"/>
          </p:cNvSpPr>
          <p:nvPr>
            <p:ph sz="half" idx="1"/>
          </p:nvPr>
        </p:nvSpPr>
        <p:spPr>
          <a:xfrm>
            <a:off x="457200" y="1673352"/>
            <a:ext cx="2792437" cy="4718304"/>
          </a:xfrm>
        </p:spPr>
        <p:txBody>
          <a:bodyPr>
            <a:normAutofit/>
          </a:bodyPr>
          <a:lstStyle/>
          <a:p>
            <a:r>
              <a:rPr lang="en-US" dirty="0"/>
              <a:t>Look for Voting Materials</a:t>
            </a:r>
          </a:p>
          <a:p>
            <a:endParaRPr lang="en-US" dirty="0"/>
          </a:p>
        </p:txBody>
      </p:sp>
      <p:pic>
        <p:nvPicPr>
          <p:cNvPr id="7" name="Content Placeholder 6">
            <a:extLst>
              <a:ext uri="{FF2B5EF4-FFF2-40B4-BE49-F238E27FC236}">
                <a16:creationId xmlns:a16="http://schemas.microsoft.com/office/drawing/2014/main" id="{AE285A15-F083-450B-BAFB-D6E8D28F196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249613" y="1993057"/>
            <a:ext cx="5437187" cy="4078386"/>
          </a:xfrm>
        </p:spPr>
      </p:pic>
      <p:sp>
        <p:nvSpPr>
          <p:cNvPr id="4" name="Date Placeholder 3">
            <a:extLst>
              <a:ext uri="{FF2B5EF4-FFF2-40B4-BE49-F238E27FC236}">
                <a16:creationId xmlns:a16="http://schemas.microsoft.com/office/drawing/2014/main" id="{E889599F-4E20-4E28-906A-580B9EC67DFC}"/>
              </a:ext>
            </a:extLst>
          </p:cNvPr>
          <p:cNvSpPr>
            <a:spLocks noGrp="1"/>
          </p:cNvSpPr>
          <p:nvPr>
            <p:ph type="dt" sz="half" idx="10"/>
          </p:nvPr>
        </p:nvSpPr>
        <p:spPr>
          <a:xfrm>
            <a:off x="457200" y="18288"/>
            <a:ext cx="2895600" cy="329184"/>
          </a:xfrm>
        </p:spPr>
        <p:txBody>
          <a:bodyPr anchor="ctr">
            <a:normAutofit/>
          </a:bodyPr>
          <a:lstStyle/>
          <a:p>
            <a:pPr eaLnBrk="1" latinLnBrk="0" hangingPunct="1">
              <a:spcAft>
                <a:spcPts val="600"/>
              </a:spcAft>
            </a:pPr>
            <a:r>
              <a:rPr lang="en-US"/>
              <a:t>8/5/2021</a:t>
            </a:r>
          </a:p>
        </p:txBody>
      </p:sp>
      <p:sp>
        <p:nvSpPr>
          <p:cNvPr id="5" name="Slide Number Placeholder 4">
            <a:extLst>
              <a:ext uri="{FF2B5EF4-FFF2-40B4-BE49-F238E27FC236}">
                <a16:creationId xmlns:a16="http://schemas.microsoft.com/office/drawing/2014/main" id="{1901540D-815C-4232-AE0F-5B4FFF37477E}"/>
              </a:ext>
            </a:extLst>
          </p:cNvPr>
          <p:cNvSpPr>
            <a:spLocks noGrp="1"/>
          </p:cNvSpPr>
          <p:nvPr>
            <p:ph type="sldNum" sz="quarter" idx="12"/>
          </p:nvPr>
        </p:nvSpPr>
        <p:spPr>
          <a:xfrm>
            <a:off x="7620000" y="18288"/>
            <a:ext cx="1066800" cy="329184"/>
          </a:xfrm>
        </p:spPr>
        <p:txBody>
          <a:bodyPr anchor="ctr">
            <a:normAutofit/>
          </a:bodyPr>
          <a:lstStyle/>
          <a:p>
            <a:pPr eaLnBrk="1" latinLnBrk="0" hangingPunct="1">
              <a:spcAft>
                <a:spcPts val="600"/>
              </a:spcAft>
            </a:pPr>
            <a:fld id="{D5BBC35B-A44B-4119-B8DA-DE9E3DFADA20}" type="slidenum">
              <a:rPr kumimoji="0" lang="en-US" smtClean="0"/>
              <a:pPr eaLnBrk="1" latinLnBrk="0" hangingPunct="1">
                <a:spcAft>
                  <a:spcPts val="600"/>
                </a:spcAft>
              </a:pPr>
              <a:t>6</a:t>
            </a:fld>
            <a:endParaRPr kumimoji="0" lang="en-US"/>
          </a:p>
        </p:txBody>
      </p:sp>
      <p:sp>
        <p:nvSpPr>
          <p:cNvPr id="6" name="Footer Placeholder 5">
            <a:extLst>
              <a:ext uri="{FF2B5EF4-FFF2-40B4-BE49-F238E27FC236}">
                <a16:creationId xmlns:a16="http://schemas.microsoft.com/office/drawing/2014/main" id="{ADF97E6B-B31C-4554-85FE-403FEF6065D2}"/>
              </a:ext>
            </a:extLst>
          </p:cNvPr>
          <p:cNvSpPr>
            <a:spLocks noGrp="1"/>
          </p:cNvSpPr>
          <p:nvPr>
            <p:ph type="ftr" sz="quarter" idx="11"/>
          </p:nvPr>
        </p:nvSpPr>
        <p:spPr/>
        <p:txBody>
          <a:bodyPr/>
          <a:lstStyle/>
          <a:p>
            <a:r>
              <a:rPr lang="en-US"/>
              <a:t>Informational Meeting</a:t>
            </a:r>
          </a:p>
        </p:txBody>
      </p:sp>
    </p:spTree>
    <p:extLst>
      <p:ext uri="{BB962C8B-B14F-4D97-AF65-F5344CB8AC3E}">
        <p14:creationId xmlns:p14="http://schemas.microsoft.com/office/powerpoint/2010/main" val="1689019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7C09-E684-4BE2-91A2-E4EEE6ED28A5}"/>
              </a:ext>
            </a:extLst>
          </p:cNvPr>
          <p:cNvSpPr>
            <a:spLocks noGrp="1"/>
          </p:cNvSpPr>
          <p:nvPr>
            <p:ph type="title"/>
          </p:nvPr>
        </p:nvSpPr>
        <p:spPr/>
        <p:txBody>
          <a:bodyPr/>
          <a:lstStyle/>
          <a:p>
            <a:r>
              <a:rPr lang="en-US" dirty="0"/>
              <a:t>LSLID Informational Meeting</a:t>
            </a:r>
          </a:p>
        </p:txBody>
      </p:sp>
      <p:sp>
        <p:nvSpPr>
          <p:cNvPr id="3" name="Content Placeholder 2">
            <a:extLst>
              <a:ext uri="{FF2B5EF4-FFF2-40B4-BE49-F238E27FC236}">
                <a16:creationId xmlns:a16="http://schemas.microsoft.com/office/drawing/2014/main" id="{2375BEE9-6009-4D28-B1B5-DBA428F2D726}"/>
              </a:ext>
            </a:extLst>
          </p:cNvPr>
          <p:cNvSpPr>
            <a:spLocks noGrp="1"/>
          </p:cNvSpPr>
          <p:nvPr>
            <p:ph idx="1"/>
          </p:nvPr>
        </p:nvSpPr>
        <p:spPr/>
        <p:txBody>
          <a:bodyPr/>
          <a:lstStyle/>
          <a:p>
            <a:pPr marL="0" indent="0">
              <a:buNone/>
            </a:pPr>
            <a:r>
              <a:rPr lang="en-US" sz="2800" b="1" dirty="0"/>
              <a:t>2021 Annual Meeting</a:t>
            </a:r>
          </a:p>
          <a:p>
            <a:r>
              <a:rPr lang="en-US" dirty="0"/>
              <a:t>Annual Meeting will be held online</a:t>
            </a:r>
          </a:p>
          <a:p>
            <a:r>
              <a:rPr lang="en-US" dirty="0"/>
              <a:t>Scheduled for August 28</a:t>
            </a:r>
            <a:r>
              <a:rPr lang="en-US" baseline="30000" dirty="0"/>
              <a:t>th</a:t>
            </a:r>
            <a:r>
              <a:rPr lang="en-US" dirty="0"/>
              <a:t> at 9:30 AM</a:t>
            </a:r>
          </a:p>
          <a:p>
            <a:r>
              <a:rPr lang="en-US" dirty="0"/>
              <a:t>Send email to </a:t>
            </a:r>
            <a:r>
              <a:rPr lang="en-US" dirty="0">
                <a:hlinkClick r:id="rId2"/>
              </a:rPr>
              <a:t>fred@homeinspectionsofmn.com</a:t>
            </a:r>
            <a:r>
              <a:rPr lang="en-US" dirty="0"/>
              <a:t> to receive invitation to the meeting</a:t>
            </a:r>
          </a:p>
          <a:p>
            <a:r>
              <a:rPr lang="en-US" dirty="0"/>
              <a:t>Meeting will be recorded</a:t>
            </a:r>
          </a:p>
          <a:p>
            <a:r>
              <a:rPr lang="en-US" dirty="0"/>
              <a:t>Voting will only be through mail-in ballots or online voting.</a:t>
            </a:r>
          </a:p>
          <a:p>
            <a:pPr marL="0" indent="0">
              <a:buNone/>
            </a:pPr>
            <a:endParaRPr lang="en-US" dirty="0"/>
          </a:p>
        </p:txBody>
      </p:sp>
      <p:sp>
        <p:nvSpPr>
          <p:cNvPr id="4" name="Date Placeholder 3">
            <a:extLst>
              <a:ext uri="{FF2B5EF4-FFF2-40B4-BE49-F238E27FC236}">
                <a16:creationId xmlns:a16="http://schemas.microsoft.com/office/drawing/2014/main" id="{11ACBAC3-B372-4D65-B644-E05E3B419A7B}"/>
              </a:ext>
            </a:extLst>
          </p:cNvPr>
          <p:cNvSpPr>
            <a:spLocks noGrp="1"/>
          </p:cNvSpPr>
          <p:nvPr>
            <p:ph type="dt" sz="half" idx="10"/>
          </p:nvPr>
        </p:nvSpPr>
        <p:spPr/>
        <p:txBody>
          <a:bodyPr/>
          <a:lstStyle/>
          <a:p>
            <a:pPr eaLnBrk="1" latinLnBrk="0" hangingPunct="1"/>
            <a:r>
              <a:rPr lang="en-US"/>
              <a:t>8/5/2021</a:t>
            </a:r>
          </a:p>
        </p:txBody>
      </p:sp>
      <p:sp>
        <p:nvSpPr>
          <p:cNvPr id="5" name="Slide Number Placeholder 4">
            <a:extLst>
              <a:ext uri="{FF2B5EF4-FFF2-40B4-BE49-F238E27FC236}">
                <a16:creationId xmlns:a16="http://schemas.microsoft.com/office/drawing/2014/main" id="{748F5E0B-691E-42F7-A5F0-2D98EFA8775A}"/>
              </a:ext>
            </a:extLst>
          </p:cNvPr>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a:t>
            </a:fld>
            <a:endParaRPr kumimoji="0" lang="en-US"/>
          </a:p>
        </p:txBody>
      </p:sp>
      <p:sp>
        <p:nvSpPr>
          <p:cNvPr id="6" name="Footer Placeholder 5">
            <a:extLst>
              <a:ext uri="{FF2B5EF4-FFF2-40B4-BE49-F238E27FC236}">
                <a16:creationId xmlns:a16="http://schemas.microsoft.com/office/drawing/2014/main" id="{86243C16-9613-45D1-B605-56C1218A6006}"/>
              </a:ext>
            </a:extLst>
          </p:cNvPr>
          <p:cNvSpPr>
            <a:spLocks noGrp="1"/>
          </p:cNvSpPr>
          <p:nvPr>
            <p:ph type="ftr" sz="quarter" idx="11"/>
          </p:nvPr>
        </p:nvSpPr>
        <p:spPr/>
        <p:txBody>
          <a:bodyPr/>
          <a:lstStyle/>
          <a:p>
            <a:r>
              <a:rPr kumimoji="0" lang="en-US"/>
              <a:t>Informational Meeting</a:t>
            </a:r>
          </a:p>
        </p:txBody>
      </p:sp>
    </p:spTree>
    <p:extLst>
      <p:ext uri="{BB962C8B-B14F-4D97-AF65-F5344CB8AC3E}">
        <p14:creationId xmlns:p14="http://schemas.microsoft.com/office/powerpoint/2010/main" val="212396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BDDD7-B4EA-4D22-AA74-E55FEC306218}"/>
              </a:ext>
            </a:extLst>
          </p:cNvPr>
          <p:cNvSpPr>
            <a:spLocks noGrp="1"/>
          </p:cNvSpPr>
          <p:nvPr>
            <p:ph type="title"/>
          </p:nvPr>
        </p:nvSpPr>
        <p:spPr/>
        <p:txBody>
          <a:bodyPr/>
          <a:lstStyle/>
          <a:p>
            <a:r>
              <a:rPr lang="en-US" dirty="0"/>
              <a:t>LSLID Informational Meeting</a:t>
            </a:r>
          </a:p>
        </p:txBody>
      </p:sp>
      <p:sp>
        <p:nvSpPr>
          <p:cNvPr id="3" name="Content Placeholder 2">
            <a:extLst>
              <a:ext uri="{FF2B5EF4-FFF2-40B4-BE49-F238E27FC236}">
                <a16:creationId xmlns:a16="http://schemas.microsoft.com/office/drawing/2014/main" id="{BC1028B1-F7DF-4E16-8977-F3B234F14220}"/>
              </a:ext>
            </a:extLst>
          </p:cNvPr>
          <p:cNvSpPr>
            <a:spLocks noGrp="1"/>
          </p:cNvSpPr>
          <p:nvPr>
            <p:ph idx="1"/>
          </p:nvPr>
        </p:nvSpPr>
        <p:spPr/>
        <p:txBody>
          <a:bodyPr>
            <a:normAutofit fontScale="92500" lnSpcReduction="20000"/>
          </a:bodyPr>
          <a:lstStyle/>
          <a:p>
            <a:pPr marL="0" indent="0">
              <a:buNone/>
            </a:pPr>
            <a:r>
              <a:rPr lang="en-US" sz="2800" dirty="0"/>
              <a:t>Voting Information</a:t>
            </a:r>
          </a:p>
          <a:p>
            <a:r>
              <a:rPr lang="en-US" sz="2800" b="1" dirty="0"/>
              <a:t>Election of Directors</a:t>
            </a:r>
          </a:p>
          <a:p>
            <a:pPr lvl="1"/>
            <a:r>
              <a:rPr lang="en-US" sz="2400" dirty="0"/>
              <a:t>Vote for 2 Permanent Residency Seats</a:t>
            </a:r>
          </a:p>
          <a:p>
            <a:pPr marL="274320" lvl="1" indent="0">
              <a:buNone/>
            </a:pPr>
            <a:endParaRPr lang="en-US" sz="800" dirty="0"/>
          </a:p>
          <a:p>
            <a:r>
              <a:rPr lang="en-US" sz="2800" b="1" dirty="0"/>
              <a:t>2022 Budget Information </a:t>
            </a:r>
          </a:p>
          <a:p>
            <a:pPr marL="731520" lvl="1" indent="-457200">
              <a:buFont typeface="+mj-lt"/>
              <a:buAutoNum type="arabicPeriod"/>
            </a:pPr>
            <a:r>
              <a:rPr lang="en-US" sz="2400" dirty="0"/>
              <a:t>Non-Project Operations Budget</a:t>
            </a:r>
          </a:p>
          <a:p>
            <a:pPr lvl="3"/>
            <a:r>
              <a:rPr lang="en-US" sz="2000" dirty="0"/>
              <a:t>Includes administrative and LID Operation Costs</a:t>
            </a:r>
          </a:p>
          <a:p>
            <a:pPr marL="731520" lvl="1" indent="-457200">
              <a:buFont typeface="+mj-lt"/>
              <a:buAutoNum type="arabicPeriod"/>
            </a:pPr>
            <a:r>
              <a:rPr lang="en-US" sz="2400" dirty="0"/>
              <a:t>Aquatic Invasive Species (AIS) Budget</a:t>
            </a:r>
          </a:p>
          <a:p>
            <a:pPr lvl="3"/>
            <a:r>
              <a:rPr lang="en-US" sz="2000" dirty="0"/>
              <a:t>Includes AIS control, surveys and ambassador program.</a:t>
            </a:r>
          </a:p>
          <a:p>
            <a:pPr marL="731520" lvl="1" indent="-457200">
              <a:buFont typeface="+mj-lt"/>
              <a:buAutoNum type="arabicPeriod"/>
            </a:pPr>
            <a:r>
              <a:rPr lang="en-US" sz="2400" dirty="0"/>
              <a:t>2022 Lake Shamineau High-Water Outlet Project Budget for Pre-Construction and Operations – </a:t>
            </a:r>
          </a:p>
          <a:p>
            <a:pPr lvl="3"/>
            <a:r>
              <a:rPr lang="en-US" sz="2000" dirty="0"/>
              <a:t>Includes Pre-construction expenses to finalize design, plans, bidding and right of way.  Also includes estimate for operational expenses for 2022 for electricity, maintenance and monitoring elevations.</a:t>
            </a:r>
          </a:p>
        </p:txBody>
      </p:sp>
      <p:sp>
        <p:nvSpPr>
          <p:cNvPr id="4" name="Date Placeholder 3">
            <a:extLst>
              <a:ext uri="{FF2B5EF4-FFF2-40B4-BE49-F238E27FC236}">
                <a16:creationId xmlns:a16="http://schemas.microsoft.com/office/drawing/2014/main" id="{708E4C42-676A-4DBD-BB17-E43058205615}"/>
              </a:ext>
            </a:extLst>
          </p:cNvPr>
          <p:cNvSpPr>
            <a:spLocks noGrp="1"/>
          </p:cNvSpPr>
          <p:nvPr>
            <p:ph type="dt" sz="half" idx="10"/>
          </p:nvPr>
        </p:nvSpPr>
        <p:spPr/>
        <p:txBody>
          <a:bodyPr/>
          <a:lstStyle/>
          <a:p>
            <a:pPr eaLnBrk="1" latinLnBrk="0" hangingPunct="1"/>
            <a:r>
              <a:rPr lang="en-US"/>
              <a:t>8/5/2021</a:t>
            </a:r>
          </a:p>
        </p:txBody>
      </p:sp>
      <p:sp>
        <p:nvSpPr>
          <p:cNvPr id="5" name="Slide Number Placeholder 4">
            <a:extLst>
              <a:ext uri="{FF2B5EF4-FFF2-40B4-BE49-F238E27FC236}">
                <a16:creationId xmlns:a16="http://schemas.microsoft.com/office/drawing/2014/main" id="{8AAD6533-599B-4A16-8234-E9629F3472CE}"/>
              </a:ext>
            </a:extLst>
          </p:cNvPr>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a:t>
            </a:fld>
            <a:endParaRPr kumimoji="0" lang="en-US"/>
          </a:p>
        </p:txBody>
      </p:sp>
      <p:sp>
        <p:nvSpPr>
          <p:cNvPr id="6" name="Footer Placeholder 5">
            <a:extLst>
              <a:ext uri="{FF2B5EF4-FFF2-40B4-BE49-F238E27FC236}">
                <a16:creationId xmlns:a16="http://schemas.microsoft.com/office/drawing/2014/main" id="{3A09BB19-9195-47A3-BD8B-DE41DFF04B84}"/>
              </a:ext>
            </a:extLst>
          </p:cNvPr>
          <p:cNvSpPr>
            <a:spLocks noGrp="1"/>
          </p:cNvSpPr>
          <p:nvPr>
            <p:ph type="ftr" sz="quarter" idx="11"/>
          </p:nvPr>
        </p:nvSpPr>
        <p:spPr/>
        <p:txBody>
          <a:bodyPr/>
          <a:lstStyle/>
          <a:p>
            <a:r>
              <a:rPr kumimoji="0" lang="en-US"/>
              <a:t>Informational Meeting</a:t>
            </a:r>
          </a:p>
        </p:txBody>
      </p:sp>
    </p:spTree>
    <p:extLst>
      <p:ext uri="{BB962C8B-B14F-4D97-AF65-F5344CB8AC3E}">
        <p14:creationId xmlns:p14="http://schemas.microsoft.com/office/powerpoint/2010/main" val="375754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3952-E192-420C-B458-F7CD6E0257A8}"/>
              </a:ext>
            </a:extLst>
          </p:cNvPr>
          <p:cNvSpPr>
            <a:spLocks noGrp="1"/>
          </p:cNvSpPr>
          <p:nvPr>
            <p:ph type="title"/>
          </p:nvPr>
        </p:nvSpPr>
        <p:spPr>
          <a:xfrm>
            <a:off x="457200" y="533400"/>
            <a:ext cx="8229600" cy="990600"/>
          </a:xfrm>
        </p:spPr>
        <p:txBody>
          <a:bodyPr anchor="ctr">
            <a:normAutofit/>
          </a:bodyPr>
          <a:lstStyle/>
          <a:p>
            <a:r>
              <a:rPr lang="en-US" b="1"/>
              <a:t>Lake Shamineau</a:t>
            </a:r>
          </a:p>
        </p:txBody>
      </p:sp>
      <p:sp>
        <p:nvSpPr>
          <p:cNvPr id="3" name="Content Placeholder 2">
            <a:extLst>
              <a:ext uri="{FF2B5EF4-FFF2-40B4-BE49-F238E27FC236}">
                <a16:creationId xmlns:a16="http://schemas.microsoft.com/office/drawing/2014/main" id="{358AE876-494A-4868-B7A8-ABEE19A38240}"/>
              </a:ext>
            </a:extLst>
          </p:cNvPr>
          <p:cNvSpPr>
            <a:spLocks noGrp="1"/>
          </p:cNvSpPr>
          <p:nvPr>
            <p:ph sz="half" idx="1"/>
          </p:nvPr>
        </p:nvSpPr>
        <p:spPr>
          <a:xfrm>
            <a:off x="331305" y="1673352"/>
            <a:ext cx="4757530" cy="4718304"/>
          </a:xfrm>
        </p:spPr>
        <p:txBody>
          <a:bodyPr>
            <a:normAutofit/>
          </a:bodyPr>
          <a:lstStyle/>
          <a:p>
            <a:pPr>
              <a:lnSpc>
                <a:spcPct val="90000"/>
              </a:lnSpc>
            </a:pPr>
            <a:r>
              <a:rPr lang="en-US" sz="1800" dirty="0"/>
              <a:t>Shamineau is a 1434-acre lake located east of Hwy 10 in Morrison County</a:t>
            </a:r>
          </a:p>
          <a:p>
            <a:pPr>
              <a:lnSpc>
                <a:spcPct val="90000"/>
              </a:lnSpc>
            </a:pPr>
            <a:r>
              <a:rPr lang="en-US" sz="1800" dirty="0"/>
              <a:t>There are approximately 300 homes, cabins and commercial properties on the lake</a:t>
            </a:r>
          </a:p>
          <a:p>
            <a:pPr>
              <a:lnSpc>
                <a:spcPct val="90000"/>
              </a:lnSpc>
            </a:pPr>
            <a:r>
              <a:rPr lang="en-US" sz="1800" dirty="0"/>
              <a:t>The lake is closed watershed basin with no outlet</a:t>
            </a:r>
          </a:p>
          <a:p>
            <a:pPr>
              <a:lnSpc>
                <a:spcPct val="90000"/>
              </a:lnSpc>
            </a:pPr>
            <a:r>
              <a:rPr lang="en-US" sz="1800" dirty="0"/>
              <a:t>There have been Increasing water levels for many years</a:t>
            </a:r>
          </a:p>
          <a:p>
            <a:pPr>
              <a:lnSpc>
                <a:spcPct val="90000"/>
              </a:lnSpc>
            </a:pPr>
            <a:r>
              <a:rPr lang="en-US" sz="1800" dirty="0"/>
              <a:t>Water has risen over 7 feet since 1962 </a:t>
            </a:r>
          </a:p>
          <a:p>
            <a:pPr>
              <a:lnSpc>
                <a:spcPct val="90000"/>
              </a:lnSpc>
            </a:pPr>
            <a:r>
              <a:rPr lang="en-US" sz="1800" dirty="0"/>
              <a:t>Lake is now 1.7 feet over the Ordinary High-Water Level (OHWL)</a:t>
            </a:r>
          </a:p>
          <a:p>
            <a:pPr>
              <a:lnSpc>
                <a:spcPct val="90000"/>
              </a:lnSpc>
            </a:pPr>
            <a:r>
              <a:rPr lang="en-US" sz="1800" dirty="0"/>
              <a:t>The rise in the water is caused by higher-than-normal precipitation and the lake having no natural outlet</a:t>
            </a:r>
          </a:p>
        </p:txBody>
      </p:sp>
      <p:pic>
        <p:nvPicPr>
          <p:cNvPr id="5" name="Picture 4" descr="A picture containing outdoor, tree, water, river&#10;&#10;Description automatically generated">
            <a:extLst>
              <a:ext uri="{FF2B5EF4-FFF2-40B4-BE49-F238E27FC236}">
                <a16:creationId xmlns:a16="http://schemas.microsoft.com/office/drawing/2014/main" id="{2E5BAD61-3173-4FA8-A980-466EEE9B8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62" r="13643" b="2"/>
          <a:stretch/>
        </p:blipFill>
        <p:spPr>
          <a:xfrm>
            <a:off x="5241558" y="1673352"/>
            <a:ext cx="3445242" cy="4025083"/>
          </a:xfrm>
          <a:prstGeom prst="rect">
            <a:avLst/>
          </a:prstGeom>
          <a:noFill/>
        </p:spPr>
      </p:pic>
      <p:sp>
        <p:nvSpPr>
          <p:cNvPr id="10" name="Date Placeholder 4">
            <a:extLst>
              <a:ext uri="{FF2B5EF4-FFF2-40B4-BE49-F238E27FC236}">
                <a16:creationId xmlns:a16="http://schemas.microsoft.com/office/drawing/2014/main" id="{FFF8F6D6-58D5-44DB-BA1B-D081015030B0}"/>
              </a:ext>
            </a:extLst>
          </p:cNvPr>
          <p:cNvSpPr>
            <a:spLocks noGrp="1"/>
          </p:cNvSpPr>
          <p:nvPr>
            <p:ph type="dt" sz="half" idx="10"/>
          </p:nvPr>
        </p:nvSpPr>
        <p:spPr>
          <a:xfrm>
            <a:off x="457200" y="18288"/>
            <a:ext cx="2895600" cy="329184"/>
          </a:xfrm>
        </p:spPr>
        <p:txBody>
          <a:bodyPr/>
          <a:lstStyle/>
          <a:p>
            <a:pPr>
              <a:spcAft>
                <a:spcPts val="600"/>
              </a:spcAft>
            </a:pPr>
            <a:r>
              <a:rPr lang="en-US"/>
              <a:t>8/5/2021</a:t>
            </a:r>
          </a:p>
        </p:txBody>
      </p:sp>
      <p:sp>
        <p:nvSpPr>
          <p:cNvPr id="12" name="Slide Number Placeholder 5">
            <a:extLst>
              <a:ext uri="{FF2B5EF4-FFF2-40B4-BE49-F238E27FC236}">
                <a16:creationId xmlns:a16="http://schemas.microsoft.com/office/drawing/2014/main" id="{D2B07C7A-E392-4664-AD12-F7DE07512B46}"/>
              </a:ext>
            </a:extLst>
          </p:cNvPr>
          <p:cNvSpPr>
            <a:spLocks noGrp="1"/>
          </p:cNvSpPr>
          <p:nvPr>
            <p:ph type="sldNum" sz="quarter" idx="12"/>
          </p:nvPr>
        </p:nvSpPr>
        <p:spPr>
          <a:xfrm>
            <a:off x="7620000" y="18288"/>
            <a:ext cx="1066800" cy="329184"/>
          </a:xfrm>
        </p:spPr>
        <p:txBody>
          <a:bodyPr/>
          <a:lstStyle/>
          <a:p>
            <a:pPr>
              <a:spcAft>
                <a:spcPts val="600"/>
              </a:spcAft>
            </a:pPr>
            <a:fld id="{4B906028-905C-4E07-AD23-F91D8192534F}" type="slidenum">
              <a:rPr lang="en-US" smtClean="0"/>
              <a:pPr>
                <a:spcAft>
                  <a:spcPts val="600"/>
                </a:spcAft>
              </a:pPr>
              <a:t>9</a:t>
            </a:fld>
            <a:endParaRPr lang="en-US"/>
          </a:p>
        </p:txBody>
      </p:sp>
      <p:sp>
        <p:nvSpPr>
          <p:cNvPr id="4" name="Footer Placeholder 3">
            <a:extLst>
              <a:ext uri="{FF2B5EF4-FFF2-40B4-BE49-F238E27FC236}">
                <a16:creationId xmlns:a16="http://schemas.microsoft.com/office/drawing/2014/main" id="{73FB3FF4-2043-4ED2-9098-7392C7BCBF78}"/>
              </a:ext>
            </a:extLst>
          </p:cNvPr>
          <p:cNvSpPr>
            <a:spLocks noGrp="1"/>
          </p:cNvSpPr>
          <p:nvPr>
            <p:ph type="ftr" sz="quarter" idx="11"/>
          </p:nvPr>
        </p:nvSpPr>
        <p:spPr/>
        <p:txBody>
          <a:bodyPr/>
          <a:lstStyle/>
          <a:p>
            <a:r>
              <a:rPr lang="en-US"/>
              <a:t>Informational Meeting</a:t>
            </a:r>
          </a:p>
        </p:txBody>
      </p:sp>
    </p:spTree>
    <p:extLst>
      <p:ext uri="{BB962C8B-B14F-4D97-AF65-F5344CB8AC3E}">
        <p14:creationId xmlns:p14="http://schemas.microsoft.com/office/powerpoint/2010/main" val="1730106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HEI-PPT-White20-Stnd">
  <a:themeElements>
    <a:clrScheme name="HEI Colors-1">
      <a:dk1>
        <a:srgbClr val="4C4C4C"/>
      </a:dk1>
      <a:lt1>
        <a:sysClr val="window" lastClr="FFFFFF"/>
      </a:lt1>
      <a:dk2>
        <a:srgbClr val="3E5D0C"/>
      </a:dk2>
      <a:lt2>
        <a:srgbClr val="73A79F"/>
      </a:lt2>
      <a:accent1>
        <a:srgbClr val="717073"/>
      </a:accent1>
      <a:accent2>
        <a:srgbClr val="78A12E"/>
      </a:accent2>
      <a:accent3>
        <a:srgbClr val="E7A614"/>
      </a:accent3>
      <a:accent4>
        <a:srgbClr val="9CC5CA"/>
      </a:accent4>
      <a:accent5>
        <a:srgbClr val="B4CC95"/>
      </a:accent5>
      <a:accent6>
        <a:srgbClr val="366D8E"/>
      </a:accent6>
      <a:hlink>
        <a:srgbClr val="0000FF"/>
      </a:hlink>
      <a:folHlink>
        <a:srgbClr val="800080"/>
      </a:folHlink>
    </a:clrScheme>
    <a:fontScheme name="HEI Fonts - 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I-PPT-White20-Stnd" id="{B79CF168-46A4-4F90-841F-8D76D32C6116}" vid="{EDEF80B1-9493-4B43-839D-E9F94228747A}"/>
    </a:ext>
  </a:extLst>
</a:theme>
</file>

<file path=ppt/theme/theme3.xml><?xml version="1.0" encoding="utf-8"?>
<a:theme xmlns:a="http://schemas.openxmlformats.org/drawingml/2006/main" name="HEI-PPT-White2-Wide">
  <a:themeElements>
    <a:clrScheme name="HEI Colors-1">
      <a:dk1>
        <a:srgbClr val="4C4C4C"/>
      </a:dk1>
      <a:lt1>
        <a:sysClr val="window" lastClr="FFFFFF"/>
      </a:lt1>
      <a:dk2>
        <a:srgbClr val="3E5D0C"/>
      </a:dk2>
      <a:lt2>
        <a:srgbClr val="73A79F"/>
      </a:lt2>
      <a:accent1>
        <a:srgbClr val="717073"/>
      </a:accent1>
      <a:accent2>
        <a:srgbClr val="78A12E"/>
      </a:accent2>
      <a:accent3>
        <a:srgbClr val="F8992F"/>
      </a:accent3>
      <a:accent4>
        <a:srgbClr val="9CC5CA"/>
      </a:accent4>
      <a:accent5>
        <a:srgbClr val="B4CC95"/>
      </a:accent5>
      <a:accent6>
        <a:srgbClr val="366D8E"/>
      </a:accent6>
      <a:hlink>
        <a:srgbClr val="0000FF"/>
      </a:hlink>
      <a:folHlink>
        <a:srgbClr val="800080"/>
      </a:folHlink>
    </a:clrScheme>
    <a:fontScheme name="HEI Fonts - ARIAL">
      <a:majorFont>
        <a:latin typeface="Arial"/>
        <a:ea typeface=""/>
        <a:cs typeface=""/>
      </a:majorFont>
      <a:minorFont>
        <a:latin typeface="Arial"/>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HEI-PPT-White2-Wide" id="{33133B5E-3FED-4CA2-A08E-1FD470B27726}" vid="{D0ED91F1-1110-4BAB-8E4C-6EB683E7F2F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Type xmlns="4b7287ab-2ef6-4aee-affa-456cf89c6361">Communication</Doc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9253332DD7234EB95FBCE753915AC7" ma:contentTypeVersion="1" ma:contentTypeDescription="Create a new document." ma:contentTypeScope="" ma:versionID="40b9a7d98e9a1e2b70f94ca6be999d15">
  <xsd:schema xmlns:xsd="http://www.w3.org/2001/XMLSchema" xmlns:xs="http://www.w3.org/2001/XMLSchema" xmlns:p="http://schemas.microsoft.com/office/2006/metadata/properties" xmlns:ns2="4b7287ab-2ef6-4aee-affa-456cf89c6361" targetNamespace="http://schemas.microsoft.com/office/2006/metadata/properties" ma:root="true" ma:fieldsID="7a6744f825090e4b451615212a7a5f61" ns2:_="">
    <xsd:import namespace="4b7287ab-2ef6-4aee-affa-456cf89c6361"/>
    <xsd:element name="properties">
      <xsd:complexType>
        <xsd:sequence>
          <xsd:element name="documentManagement">
            <xsd:complexType>
              <xsd:all>
                <xsd:element ref="ns2:Doc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7287ab-2ef6-4aee-affa-456cf89c6361" elementFormDefault="qualified">
    <xsd:import namespace="http://schemas.microsoft.com/office/2006/documentManagement/types"/>
    <xsd:import namespace="http://schemas.microsoft.com/office/infopath/2007/PartnerControls"/>
    <xsd:element name="DocType" ma:index="8" ma:displayName="Doc Type" ma:default="Communication" ma:format="Dropdown" ma:internalName="DocType">
      <xsd:simpleType>
        <xsd:restriction base="dms:Choice">
          <xsd:enumeration value="General"/>
          <xsd:enumeration value="Instructions"/>
          <xsd:enumeration value="Communic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BEE8AB-5398-4479-91DD-1569F5105D51}">
  <ds:schemaRefs>
    <ds:schemaRef ds:uri="http://schemas.microsoft.com/sharepoint/v3/contenttype/forms"/>
  </ds:schemaRefs>
</ds:datastoreItem>
</file>

<file path=customXml/itemProps2.xml><?xml version="1.0" encoding="utf-8"?>
<ds:datastoreItem xmlns:ds="http://schemas.openxmlformats.org/officeDocument/2006/customXml" ds:itemID="{31BD832F-B6FE-4348-A4C3-E1231795D73D}">
  <ds:schemaRefs>
    <ds:schemaRef ds:uri="http://schemas.openxmlformats.org/package/2006/metadata/core-properties"/>
    <ds:schemaRef ds:uri="http://schemas.microsoft.com/office/infopath/2007/PartnerControls"/>
    <ds:schemaRef ds:uri="http://schemas.microsoft.com/office/2006/metadata/properties"/>
    <ds:schemaRef ds:uri="4b7287ab-2ef6-4aee-affa-456cf89c6361"/>
    <ds:schemaRef ds:uri="http://schemas.microsoft.com/office/2006/documentManagement/types"/>
    <ds:schemaRef ds:uri="http://www.w3.org/XML/1998/namespace"/>
    <ds:schemaRef ds:uri="http://purl.org/dc/dcmitype/"/>
    <ds:schemaRef ds:uri="http://purl.org/dc/terms/"/>
    <ds:schemaRef ds:uri="http://purl.org/dc/elements/1.1/"/>
  </ds:schemaRefs>
</ds:datastoreItem>
</file>

<file path=customXml/itemProps3.xml><?xml version="1.0" encoding="utf-8"?>
<ds:datastoreItem xmlns:ds="http://schemas.openxmlformats.org/officeDocument/2006/customXml" ds:itemID="{4E7767A2-0253-41B1-AC03-6B3FA40EA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7287ab-2ef6-4aee-affa-456cf89c63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4586</TotalTime>
  <Words>3513</Words>
  <Application>Microsoft Office PowerPoint</Application>
  <PresentationFormat>On-screen Show (4:3)</PresentationFormat>
  <Paragraphs>621</Paragraphs>
  <Slides>38</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Calibri</vt:lpstr>
      <vt:lpstr>Symbol</vt:lpstr>
      <vt:lpstr>Times New Roman</vt:lpstr>
      <vt:lpstr>Wingdings</vt:lpstr>
      <vt:lpstr>Wingdings 3</vt:lpstr>
      <vt:lpstr>Clarity</vt:lpstr>
      <vt:lpstr>HEI-PPT-White20-Stnd</vt:lpstr>
      <vt:lpstr>HEI-PPT-White2-Wide</vt:lpstr>
      <vt:lpstr>Lake Shamineau  Lake Improvement District Informational Meeting – August 5, 2021</vt:lpstr>
      <vt:lpstr>Lake Shamineau LID Informational Meeting 8/5/21</vt:lpstr>
      <vt:lpstr>Lake Shamineau  LID Informational Meeting</vt:lpstr>
      <vt:lpstr>Lake Shamineau LID Informational Meeting</vt:lpstr>
      <vt:lpstr>LSLID Informational Meeting</vt:lpstr>
      <vt:lpstr>LSLID Informational Meeting</vt:lpstr>
      <vt:lpstr>LSLID Informational Meeting</vt:lpstr>
      <vt:lpstr>LSLID Informational Meeting</vt:lpstr>
      <vt:lpstr>Lake Shamineau</vt:lpstr>
      <vt:lpstr>High Water Outlet Project</vt:lpstr>
      <vt:lpstr>High Water Outlet Project</vt:lpstr>
      <vt:lpstr>High Water Outlet Project</vt:lpstr>
      <vt:lpstr>High Water Outlet Project</vt:lpstr>
      <vt:lpstr>High Water Outlet Project</vt:lpstr>
      <vt:lpstr>Lake Shamineau LID Informational Meeting</vt:lpstr>
      <vt:lpstr>LSLID project overview- approach &amp; timeline </vt:lpstr>
      <vt:lpstr>LSLID project overview </vt:lpstr>
      <vt:lpstr>LSLID project overview </vt:lpstr>
      <vt:lpstr>Pumpstation schematic</vt:lpstr>
      <vt:lpstr>Operating plan</vt:lpstr>
      <vt:lpstr>Operating plan</vt:lpstr>
      <vt:lpstr>Estimated Project Costs</vt:lpstr>
      <vt:lpstr>Estimated Project Costs</vt:lpstr>
      <vt:lpstr>Estimated Project Costs</vt:lpstr>
      <vt:lpstr>Estimated Project Costs</vt:lpstr>
      <vt:lpstr>Estimated Project Costs</vt:lpstr>
      <vt:lpstr>Estimated Project Costs</vt:lpstr>
      <vt:lpstr>Next Steps</vt:lpstr>
      <vt:lpstr>High Water Outlet Timeline </vt:lpstr>
      <vt:lpstr>High-Water Outlet Project </vt:lpstr>
      <vt:lpstr>High-Water Outlet Project</vt:lpstr>
      <vt:lpstr>High Water Project</vt:lpstr>
      <vt:lpstr>High-Water Outlet Project</vt:lpstr>
      <vt:lpstr>High-Water Outlet Project</vt:lpstr>
      <vt:lpstr>High Water Outlet Project</vt:lpstr>
      <vt:lpstr>Lake Shamineau LID Informational Meeting</vt:lpstr>
      <vt:lpstr>LSLID Informational Meeting</vt:lpstr>
      <vt:lpstr>Meeting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Shamineau  Lake Improvement District Informational Meeting – August 6, 2020</dc:title>
  <dc:creator>Cindy Kevern</dc:creator>
  <cp:lastModifiedBy>Cindy Kevern</cp:lastModifiedBy>
  <cp:revision>24</cp:revision>
  <cp:lastPrinted>2021-08-04T14:19:07Z</cp:lastPrinted>
  <dcterms:created xsi:type="dcterms:W3CDTF">2020-08-04T19:49:00Z</dcterms:created>
  <dcterms:modified xsi:type="dcterms:W3CDTF">2021-08-08T14:22:26Z</dcterms:modified>
</cp:coreProperties>
</file>