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804" r:id="rId2"/>
    <p:sldMasterId id="2147483816" r:id="rId3"/>
    <p:sldMasterId id="2147483829" r:id="rId4"/>
    <p:sldMasterId id="2147483841" r:id="rId5"/>
    <p:sldMasterId id="2147483853" r:id="rId6"/>
    <p:sldMasterId id="2147483865" r:id="rId7"/>
    <p:sldMasterId id="2147483877" r:id="rId8"/>
    <p:sldMasterId id="2147483939" r:id="rId9"/>
    <p:sldMasterId id="2147483951" r:id="rId10"/>
    <p:sldMasterId id="2147483975" r:id="rId11"/>
    <p:sldMasterId id="2147483987" r:id="rId12"/>
    <p:sldMasterId id="2147483999" r:id="rId13"/>
    <p:sldMasterId id="2147484011" r:id="rId14"/>
    <p:sldMasterId id="2147484023" r:id="rId15"/>
    <p:sldMasterId id="2147484035" r:id="rId16"/>
  </p:sldMasterIdLst>
  <p:notesMasterIdLst>
    <p:notesMasterId r:id="rId67"/>
  </p:notesMasterIdLst>
  <p:handoutMasterIdLst>
    <p:handoutMasterId r:id="rId68"/>
  </p:handoutMasterIdLst>
  <p:sldIdLst>
    <p:sldId id="532" r:id="rId17"/>
    <p:sldId id="561" r:id="rId18"/>
    <p:sldId id="520" r:id="rId19"/>
    <p:sldId id="511" r:id="rId20"/>
    <p:sldId id="513" r:id="rId21"/>
    <p:sldId id="518" r:id="rId22"/>
    <p:sldId id="524" r:id="rId23"/>
    <p:sldId id="514" r:id="rId24"/>
    <p:sldId id="525" r:id="rId25"/>
    <p:sldId id="516" r:id="rId26"/>
    <p:sldId id="730" r:id="rId27"/>
    <p:sldId id="519" r:id="rId28"/>
    <p:sldId id="521" r:id="rId29"/>
    <p:sldId id="537" r:id="rId30"/>
    <p:sldId id="522" r:id="rId31"/>
    <p:sldId id="545" r:id="rId32"/>
    <p:sldId id="544" r:id="rId33"/>
    <p:sldId id="526" r:id="rId34"/>
    <p:sldId id="527" r:id="rId35"/>
    <p:sldId id="523" r:id="rId36"/>
    <p:sldId id="530" r:id="rId37"/>
    <p:sldId id="533" r:id="rId38"/>
    <p:sldId id="534" r:id="rId39"/>
    <p:sldId id="543" r:id="rId40"/>
    <p:sldId id="540" r:id="rId41"/>
    <p:sldId id="541" r:id="rId42"/>
    <p:sldId id="542" r:id="rId43"/>
    <p:sldId id="553" r:id="rId44"/>
    <p:sldId id="546" r:id="rId45"/>
    <p:sldId id="549" r:id="rId46"/>
    <p:sldId id="528" r:id="rId47"/>
    <p:sldId id="548" r:id="rId48"/>
    <p:sldId id="547" r:id="rId49"/>
    <p:sldId id="551" r:id="rId50"/>
    <p:sldId id="737" r:id="rId51"/>
    <p:sldId id="738" r:id="rId52"/>
    <p:sldId id="733" r:id="rId53"/>
    <p:sldId id="731" r:id="rId54"/>
    <p:sldId id="554" r:id="rId55"/>
    <p:sldId id="550" r:id="rId56"/>
    <p:sldId id="536" r:id="rId57"/>
    <p:sldId id="734" r:id="rId58"/>
    <p:sldId id="552" r:id="rId59"/>
    <p:sldId id="735" r:id="rId60"/>
    <p:sldId id="736" r:id="rId61"/>
    <p:sldId id="558" r:id="rId62"/>
    <p:sldId id="560" r:id="rId63"/>
    <p:sldId id="557" r:id="rId64"/>
    <p:sldId id="559" r:id="rId65"/>
    <p:sldId id="562" r:id="rId66"/>
  </p:sldIdLst>
  <p:sldSz cx="9144000" cy="6858000" type="screen4x3"/>
  <p:notesSz cx="7010400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B6C5"/>
    <a:srgbClr val="3333FF"/>
    <a:srgbClr val="A0A0A0"/>
    <a:srgbClr val="BDBDBD"/>
    <a:srgbClr val="444444"/>
    <a:srgbClr val="D5D5D5"/>
    <a:srgbClr val="DDD4C3"/>
    <a:srgbClr val="E2C988"/>
    <a:srgbClr val="66FFCC"/>
    <a:srgbClr val="0000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5C5BA6-0AC8-410C-81D4-9B4778EF6424}" v="3" dt="2022-03-22T14:11:52.1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24" autoAdjust="0"/>
    <p:restoredTop sz="59577" autoAdjust="0"/>
  </p:normalViewPr>
  <p:slideViewPr>
    <p:cSldViewPr>
      <p:cViewPr varScale="1">
        <p:scale>
          <a:sx n="40" d="100"/>
          <a:sy n="40" d="100"/>
        </p:scale>
        <p:origin x="2328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66" Type="http://schemas.openxmlformats.org/officeDocument/2006/relationships/slide" Target="slides/slide50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5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slide" Target="slides/slide48.xml"/><Relationship Id="rId69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" Type="http://schemas.openxmlformats.org/officeDocument/2006/relationships/slideMaster" Target="slideMasters/slideMaster7.xml"/><Relationship Id="rId7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38475" cy="462120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40" y="1"/>
            <a:ext cx="3038475" cy="462120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3BEF0C53-5B29-4DC0-B33B-2E575784FF87}" type="datetimeFigureOut">
              <a:rPr lang="en-US" smtClean="0"/>
              <a:t>3/28/2022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772378"/>
            <a:ext cx="3038475" cy="462120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40" y="8772378"/>
            <a:ext cx="3038475" cy="462120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4CE429A0-499A-437A-BFDC-AA488C9B3D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2469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38475" cy="462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68" tIns="46584" rIns="93168" bIns="46584" numCol="1" anchor="t" anchorCtr="0" compatLnSpc="1">
            <a:prstTxWarp prst="textNoShape">
              <a:avLst/>
            </a:prstTxWarp>
          </a:bodyPr>
          <a:lstStyle>
            <a:lvl1pPr defTabSz="931768">
              <a:defRPr sz="1200" dirty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40" y="1"/>
            <a:ext cx="3038475" cy="462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68" tIns="46584" rIns="93168" bIns="46584" numCol="1" anchor="t" anchorCtr="0" compatLnSpc="1">
            <a:prstTxWarp prst="textNoShape">
              <a:avLst/>
            </a:prstTxWarp>
          </a:bodyPr>
          <a:lstStyle>
            <a:lvl1pPr algn="r" defTabSz="931768">
              <a:defRPr sz="1200" dirty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5388" y="692150"/>
            <a:ext cx="4619625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387768"/>
            <a:ext cx="5607050" cy="4155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68" tIns="46584" rIns="93168" bIns="465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8772378"/>
            <a:ext cx="3038475" cy="462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68" tIns="46584" rIns="93168" bIns="46584" numCol="1" anchor="b" anchorCtr="0" compatLnSpc="1">
            <a:prstTxWarp prst="textNoShape">
              <a:avLst/>
            </a:prstTxWarp>
          </a:bodyPr>
          <a:lstStyle>
            <a:lvl1pPr defTabSz="931768">
              <a:defRPr sz="1200" dirty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40" y="8772378"/>
            <a:ext cx="3038475" cy="462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68" tIns="46584" rIns="93168" bIns="46584" numCol="1" anchor="b" anchorCtr="0" compatLnSpc="1">
            <a:prstTxWarp prst="textNoShape">
              <a:avLst/>
            </a:prstTxWarp>
          </a:bodyPr>
          <a:lstStyle>
            <a:lvl1pPr algn="r" defTabSz="931768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F5D227C-E0D8-4441-BA98-9C3916F4B1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6137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5D227C-E0D8-4441-BA98-9C3916F4B17E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0039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5D227C-E0D8-4441-BA98-9C3916F4B17E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59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Making a choice to move from success to significance….</a:t>
            </a:r>
          </a:p>
          <a:p>
            <a:endParaRPr lang="en-US" dirty="0"/>
          </a:p>
          <a:p>
            <a:r>
              <a:rPr lang="en-US" dirty="0"/>
              <a:t>As Oprah would say……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5D227C-E0D8-4441-BA98-9C3916F4B17E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7532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 story…….</a:t>
            </a:r>
          </a:p>
          <a:p>
            <a:endParaRPr lang="en-US" dirty="0"/>
          </a:p>
          <a:p>
            <a:r>
              <a:rPr lang="en-US" dirty="0"/>
              <a:t>My regrets…..</a:t>
            </a:r>
          </a:p>
          <a:p>
            <a:endParaRPr lang="en-US" dirty="0"/>
          </a:p>
          <a:p>
            <a:r>
              <a:rPr lang="en-US" dirty="0"/>
              <a:t>Tie last regret to what I learned……  I needed to be more intentional in my life…… living more intentionally…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5D227C-E0D8-4441-BA98-9C3916F4B17E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804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intentional living?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5D227C-E0D8-4441-BA98-9C3916F4B17E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2014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 back to  my story…</a:t>
            </a:r>
          </a:p>
          <a:p>
            <a:endParaRPr lang="en-US" dirty="0"/>
          </a:p>
          <a:p>
            <a:r>
              <a:rPr lang="en-US" dirty="0"/>
              <a:t>I had great intentions… I wanted to add value.. I wanted to serve….. I wanted too…….</a:t>
            </a:r>
          </a:p>
          <a:p>
            <a:endParaRPr lang="en-US" dirty="0"/>
          </a:p>
          <a:p>
            <a:r>
              <a:rPr lang="en-US" dirty="0"/>
              <a:t>But wasn’t being intentional….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5D227C-E0D8-4441-BA98-9C3916F4B17E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8538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Tell my story going across the screens…. (pick one-three only)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5D227C-E0D8-4441-BA98-9C3916F4B17E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9015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5D227C-E0D8-4441-BA98-9C3916F4B17E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0655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Leads to a life that matters……</a:t>
            </a:r>
          </a:p>
          <a:p>
            <a:endParaRPr lang="en-US" dirty="0"/>
          </a:p>
          <a:p>
            <a:r>
              <a:rPr lang="en-US" dirty="0"/>
              <a:t>Good intention to intentional living….</a:t>
            </a:r>
          </a:p>
          <a:p>
            <a:endParaRPr lang="en-US" dirty="0"/>
          </a:p>
          <a:p>
            <a:r>
              <a:rPr lang="en-US" dirty="0"/>
              <a:t>Survive my life…. To find success in my life.. To significance in my life…..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5D227C-E0D8-4441-BA98-9C3916F4B17E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4209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“principle of the path”  - the intention is to……….</a:t>
            </a:r>
          </a:p>
          <a:p>
            <a:r>
              <a:rPr lang="en-US" dirty="0"/>
              <a:t>But things happen…… and you have to make course corrections in order to get your final direction.</a:t>
            </a:r>
          </a:p>
          <a:p>
            <a:endParaRPr lang="en-US" dirty="0"/>
          </a:p>
          <a:p>
            <a:r>
              <a:rPr lang="en-US" dirty="0"/>
              <a:t>Intentions don’t matter….. It is your course.. Charting your course….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5D227C-E0D8-4441-BA98-9C3916F4B17E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3046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5D227C-E0D8-4441-BA98-9C3916F4B17E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44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You have been remarkable in your success during COVID, now what?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Examples of significance….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Intentional effort to move from success to significance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video shows how focused you are on moving to significance… with members, your community…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You are doing this as an organization but the question I had to ask myself as I have been in organizations, is….. Am I doing this for myself?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5D227C-E0D8-4441-BA98-9C3916F4B17E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8884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Boundaries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5D227C-E0D8-4441-BA98-9C3916F4B17E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9068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5D227C-E0D8-4441-BA98-9C3916F4B17E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9381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5D227C-E0D8-4441-BA98-9C3916F4B17E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6598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Behavior never lies…</a:t>
            </a:r>
          </a:p>
          <a:p>
            <a:r>
              <a:rPr lang="en-US" dirty="0"/>
              <a:t>Show me your calendar and your</a:t>
            </a:r>
            <a:r>
              <a:rPr lang="en-US" baseline="0" dirty="0"/>
              <a:t> checkbook and I can tell you what is important to you</a:t>
            </a:r>
          </a:p>
          <a:p>
            <a:endParaRPr lang="en-US" baseline="0" dirty="0"/>
          </a:p>
          <a:p>
            <a:r>
              <a:rPr lang="en-US" baseline="0" dirty="0"/>
              <a:t>How would someone know if I am working on significance?  </a:t>
            </a:r>
          </a:p>
          <a:p>
            <a:r>
              <a:rPr lang="en-US" baseline="0" dirty="0"/>
              <a:t>Where do you spend your time?</a:t>
            </a:r>
          </a:p>
          <a:p>
            <a:r>
              <a:rPr lang="en-US" baseline="0" dirty="0"/>
              <a:t>Your money?</a:t>
            </a:r>
          </a:p>
          <a:p>
            <a:r>
              <a:rPr lang="en-US" baseline="0" dirty="0"/>
              <a:t>It says a lot…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5D227C-E0D8-4441-BA98-9C3916F4B17E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9258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5D227C-E0D8-4441-BA98-9C3916F4B17E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0219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5D227C-E0D8-4441-BA98-9C3916F4B17E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3689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5D227C-E0D8-4441-BA98-9C3916F4B17E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0754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5D227C-E0D8-4441-BA98-9C3916F4B17E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9442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5D227C-E0D8-4441-BA98-9C3916F4B17E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0294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5D227C-E0D8-4441-BA98-9C3916F4B17E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649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5D227C-E0D8-4441-BA98-9C3916F4B17E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0320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5D227C-E0D8-4441-BA98-9C3916F4B17E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4414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5D227C-E0D8-4441-BA98-9C3916F4B17E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4075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5D227C-E0D8-4441-BA98-9C3916F4B17E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7404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5D227C-E0D8-4441-BA98-9C3916F4B17E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287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5D227C-E0D8-4441-BA98-9C3916F4B17E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5456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5D227C-E0D8-4441-BA98-9C3916F4B17E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4775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5D227C-E0D8-4441-BA98-9C3916F4B17E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2746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5D227C-E0D8-4441-BA98-9C3916F4B17E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5559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5D227C-E0D8-4441-BA98-9C3916F4B17E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4793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5D227C-E0D8-4441-BA98-9C3916F4B17E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419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haven’t always known what this meant.  To be quite honest.  I always wanted to do the right things.  I always wanted to serve and help others.  I had good intentions!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5D227C-E0D8-4441-BA98-9C3916F4B17E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15951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5D227C-E0D8-4441-BA98-9C3916F4B17E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57699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5D227C-E0D8-4441-BA98-9C3916F4B17E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6696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5D227C-E0D8-4441-BA98-9C3916F4B17E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33460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5D227C-E0D8-4441-BA98-9C3916F4B17E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66662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5D227C-E0D8-4441-BA98-9C3916F4B17E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0577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5D227C-E0D8-4441-BA98-9C3916F4B17E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99925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5D227C-E0D8-4441-BA98-9C3916F4B17E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22852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5D227C-E0D8-4441-BA98-9C3916F4B17E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46652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5D227C-E0D8-4441-BA98-9C3916F4B17E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43009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5D227C-E0D8-4441-BA98-9C3916F4B17E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47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It’s a question we all have to ask ourselves…..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 had early success…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early success was all about me….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5D227C-E0D8-4441-BA98-9C3916F4B17E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46479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5D227C-E0D8-4441-BA98-9C3916F4B17E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527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 you move from success to significance?</a:t>
            </a:r>
          </a:p>
          <a:p>
            <a:endParaRPr lang="en-US" dirty="0"/>
          </a:p>
          <a:p>
            <a:r>
              <a:rPr lang="en-US" dirty="0"/>
              <a:t>By being intentional….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5D227C-E0D8-4441-BA98-9C3916F4B17E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650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5D227C-E0D8-4441-BA98-9C3916F4B17E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30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5D227C-E0D8-4441-BA98-9C3916F4B17E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856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5D227C-E0D8-4441-BA98-9C3916F4B17E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173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blackWhite">
          <a:xfrm>
            <a:off x="0" y="0"/>
            <a:ext cx="9140825" cy="1692275"/>
          </a:xfrm>
          <a:prstGeom prst="rect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/>
          </a:p>
        </p:txBody>
      </p:sp>
      <p:pic>
        <p:nvPicPr>
          <p:cNvPr id="5" name="Picture 10" descr="ibm_white_logo_300dpi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7889FB"/>
              </a:clrFrom>
              <a:clrTo>
                <a:srgbClr val="7889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282" b="-32936"/>
          <a:stretch>
            <a:fillRect/>
          </a:stretch>
        </p:blipFill>
        <p:spPr bwMode="invGray">
          <a:xfrm>
            <a:off x="7086600" y="936625"/>
            <a:ext cx="1447800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8"/>
          <p:cNvSpPr>
            <a:spLocks noChangeArrowheads="1"/>
          </p:cNvSpPr>
          <p:nvPr/>
        </p:nvSpPr>
        <p:spPr bwMode="blackWhite">
          <a:xfrm>
            <a:off x="0" y="5165725"/>
            <a:ext cx="9140825" cy="1692275"/>
          </a:xfrm>
          <a:prstGeom prst="rect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/>
          </a:p>
        </p:txBody>
      </p:sp>
      <p:sp>
        <p:nvSpPr>
          <p:cNvPr id="7" name="Rectangle 19"/>
          <p:cNvSpPr>
            <a:spLocks noChangeArrowheads="1"/>
          </p:cNvSpPr>
          <p:nvPr/>
        </p:nvSpPr>
        <p:spPr bwMode="black">
          <a:xfrm>
            <a:off x="3746500" y="6502400"/>
            <a:ext cx="16398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1400" i="1" dirty="0">
                <a:solidFill>
                  <a:srgbClr val="FFFFFF"/>
                </a:solidFill>
                <a:latin typeface="Arial" charset="0"/>
              </a:rPr>
              <a:t>IBM Confidential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2133600"/>
            <a:ext cx="7772400" cy="2133600"/>
          </a:xfrm>
          <a:ln w="9525"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99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 sz="2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648200"/>
            <a:ext cx="6400800" cy="457200"/>
          </a:xfrm>
        </p:spPr>
        <p:txBody>
          <a:bodyPr/>
          <a:lstStyle>
            <a:lvl1pPr marL="0" indent="0">
              <a:buFontTx/>
              <a:buNone/>
              <a:defRPr sz="1800" b="1">
                <a:solidFill>
                  <a:srgbClr val="777777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8158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629400" y="0"/>
            <a:ext cx="2514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 Page </a:t>
            </a:r>
            <a:fld id="{C8896F5C-2E38-4BFA-891C-3A9B638390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74974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757EF-45DA-459E-8AC8-84DA563DC86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08244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A7788-26EC-4188-BD4E-8CD5633ABD3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65882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A62494-B2F7-4D2F-BE69-50780AF9CB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16858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12082-49E5-4B12-A66E-BE65AF596EC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31534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7458C-1309-4210-9010-BD19C0ECAB9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3175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4FA60-67DC-4857-A198-8440BC8938E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47932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3E036-8A38-4060-9EA4-ED8910D3351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07546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A74489-F0B1-4851-A299-02E1EB93F86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60524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A46AB6-E03A-40D7-B2DA-F57BB3573BA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72144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B63B5-D863-4831-9336-2C66AA07A9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958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381000"/>
            <a:ext cx="2171700" cy="6324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381000"/>
            <a:ext cx="6362700" cy="6324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629400" y="0"/>
            <a:ext cx="2514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 Page </a:t>
            </a:r>
            <a:fld id="{6B6BCE4E-A6AA-4E4D-B99D-7EE18E6B13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39146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8C665-9CC7-4F08-A67E-F847DA8A587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0758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757EF-45DA-459E-8AC8-84DA563DC86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19876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A7788-26EC-4188-BD4E-8CD5633ABD3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88017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IBM-Digital-Sales-University-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6534150"/>
            <a:ext cx="1919288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2101320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IBM-Digital-Sales-University-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6534150"/>
            <a:ext cx="1919288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889385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IBM-Digital-Sales-University-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6534150"/>
            <a:ext cx="1919288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328588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IBM-Digital-Sales-University-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6534150"/>
            <a:ext cx="1919288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0375" y="1830388"/>
            <a:ext cx="3351213" cy="4489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63988" y="1830388"/>
            <a:ext cx="3352800" cy="4489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519522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IBM-Digital-Sales-University-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6534150"/>
            <a:ext cx="1919288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887407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IBM-Digital-Sales-University-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6534150"/>
            <a:ext cx="1919288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21057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IBM-Digital-Sales-University-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6534150"/>
            <a:ext cx="1919288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0126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- SM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3" descr="37-degree-pos-tri-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 b="24518"/>
          <a:stretch>
            <a:fillRect/>
          </a:stretch>
        </p:blipFill>
        <p:spPr bwMode="auto">
          <a:xfrm>
            <a:off x="3571875" y="1882775"/>
            <a:ext cx="5572125" cy="497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8" descr="blue-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400" y="684213"/>
            <a:ext cx="58737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4"/>
          <p:cNvSpPr>
            <a:spLocks noChangeShapeType="1"/>
          </p:cNvSpPr>
          <p:nvPr/>
        </p:nvSpPr>
        <p:spPr bwMode="auto">
          <a:xfrm flipV="1">
            <a:off x="274638" y="1050925"/>
            <a:ext cx="8594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black">
          <a:xfrm>
            <a:off x="182563" y="6462713"/>
            <a:ext cx="13716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eaLnBrk="0" hangingPunct="0">
              <a:defRPr sz="2200">
                <a:solidFill>
                  <a:schemeClr val="hlink"/>
                </a:solidFill>
                <a:latin typeface="Arial" pitchFamily="34" charset="0"/>
              </a:defRPr>
            </a:lvl1pPr>
            <a:lvl2pPr marL="742950" indent="-285750" eaLnBrk="0" hangingPunct="0">
              <a:defRPr sz="2200">
                <a:solidFill>
                  <a:schemeClr val="hlink"/>
                </a:solidFill>
                <a:latin typeface="Arial" pitchFamily="34" charset="0"/>
              </a:defRPr>
            </a:lvl2pPr>
            <a:lvl3pPr marL="1143000" indent="-228600" eaLnBrk="0" hangingPunct="0">
              <a:defRPr sz="2200">
                <a:solidFill>
                  <a:schemeClr val="hlink"/>
                </a:solidFill>
                <a:latin typeface="Arial" pitchFamily="34" charset="0"/>
              </a:defRPr>
            </a:lvl3pPr>
            <a:lvl4pPr marL="1600200" indent="-228600" eaLnBrk="0" hangingPunct="0">
              <a:defRPr sz="2200">
                <a:solidFill>
                  <a:schemeClr val="hlink"/>
                </a:solidFill>
                <a:latin typeface="Arial" pitchFamily="34" charset="0"/>
              </a:defRPr>
            </a:lvl4pPr>
            <a:lvl5pPr marL="2057400" indent="-228600" eaLnBrk="0" hangingPunct="0">
              <a:defRPr sz="2200">
                <a:solidFill>
                  <a:schemeClr val="hlink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900" dirty="0">
                <a:solidFill>
                  <a:srgbClr val="000000"/>
                </a:solidFill>
                <a:latin typeface="Calibri" panose="020F0502020204030204" pitchFamily="34" charset="0"/>
                <a:cs typeface="+mn-cs"/>
              </a:rPr>
              <a:t>© 2016 IBM Corporation</a:t>
            </a:r>
          </a:p>
        </p:txBody>
      </p:sp>
      <p:sp>
        <p:nvSpPr>
          <p:cNvPr id="68643" name="Rectangle 35"/>
          <p:cNvSpPr>
            <a:spLocks noGrp="1" noChangeArrowheads="1"/>
          </p:cNvSpPr>
          <p:nvPr>
            <p:ph type="ctrTitle"/>
          </p:nvPr>
        </p:nvSpPr>
        <p:spPr>
          <a:xfrm>
            <a:off x="139700" y="1235075"/>
            <a:ext cx="6900863" cy="2193925"/>
          </a:xfrm>
        </p:spPr>
        <p:txBody>
          <a:bodyPr anchor="b"/>
          <a:lstStyle>
            <a:lvl1pPr>
              <a:defRPr sz="350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en-US" noProof="0" dirty="0"/>
              <a:t>Click to edit Master title style</a:t>
            </a: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black">
          <a:xfrm>
            <a:off x="190499" y="746125"/>
            <a:ext cx="22002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eaLnBrk="0" hangingPunct="0">
              <a:defRPr sz="2200">
                <a:solidFill>
                  <a:schemeClr val="hlink"/>
                </a:solidFill>
                <a:latin typeface="Arial" pitchFamily="34" charset="0"/>
              </a:defRPr>
            </a:lvl1pPr>
            <a:lvl2pPr marL="742950" indent="-285750" eaLnBrk="0" hangingPunct="0">
              <a:defRPr sz="2200">
                <a:solidFill>
                  <a:schemeClr val="hlink"/>
                </a:solidFill>
                <a:latin typeface="Arial" pitchFamily="34" charset="0"/>
              </a:defRPr>
            </a:lvl2pPr>
            <a:lvl3pPr marL="1143000" indent="-228600" eaLnBrk="0" hangingPunct="0">
              <a:defRPr sz="2200">
                <a:solidFill>
                  <a:schemeClr val="hlink"/>
                </a:solidFill>
                <a:latin typeface="Arial" pitchFamily="34" charset="0"/>
              </a:defRPr>
            </a:lvl3pPr>
            <a:lvl4pPr marL="1600200" indent="-228600" eaLnBrk="0" hangingPunct="0">
              <a:defRPr sz="2200">
                <a:solidFill>
                  <a:schemeClr val="hlink"/>
                </a:solidFill>
                <a:latin typeface="Arial" pitchFamily="34" charset="0"/>
              </a:defRPr>
            </a:lvl4pPr>
            <a:lvl5pPr marL="2057400" indent="-228600" eaLnBrk="0" hangingPunct="0">
              <a:defRPr sz="2200">
                <a:solidFill>
                  <a:schemeClr val="hlink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400" b="0" dirty="0">
                <a:solidFill>
                  <a:schemeClr val="accent1"/>
                </a:solidFill>
                <a:latin typeface="Calibri" panose="020F0502020204030204" pitchFamily="34" charset="0"/>
                <a:cs typeface="+mn-cs"/>
              </a:rPr>
              <a:t>IBM</a:t>
            </a:r>
            <a:r>
              <a:rPr lang="en-US" alt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en-US" altLang="en-US" sz="1400" b="1" dirty="0">
                <a:solidFill>
                  <a:schemeClr val="tx2"/>
                </a:solidFill>
                <a:latin typeface="Calibri" panose="020F0502020204030204" pitchFamily="34" charset="0"/>
                <a:cs typeface="+mn-cs"/>
              </a:rPr>
              <a:t>Software</a:t>
            </a:r>
          </a:p>
        </p:txBody>
      </p:sp>
    </p:spTree>
    <p:extLst>
      <p:ext uri="{BB962C8B-B14F-4D97-AF65-F5344CB8AC3E}">
        <p14:creationId xmlns:p14="http://schemas.microsoft.com/office/powerpoint/2010/main" val="188733320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IBM-Digital-Sales-University-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6534150"/>
            <a:ext cx="1919288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167900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780853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237231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603875" y="769938"/>
            <a:ext cx="1712913" cy="5549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0375" y="769938"/>
            <a:ext cx="4991100" cy="5549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107688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4739F4-0F4E-4A12-A5AA-81BF5B0030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F80F9-B89A-442D-A380-7B3DAB0EFD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37172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7BFF47-AFD8-4098-B38C-D0E845D552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326A5-EF1A-4651-95F8-EEBBA38D159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46234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A1B24E-2247-4AD1-A39E-FA4185E3565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0C3C3-AFDD-4994-9A98-0F6B772EA4A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64756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0035B-3BA2-4395-8AD5-A0BD6A23A6E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ED951-D391-4363-95ED-1B4776DED5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41757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3E00E-8D1E-43C3-A382-5460B6CEF9C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4A7C9-1E71-492C-9B04-383276830BC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57661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512AF-7211-47BE-91F4-3697DD50995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037BC-108D-494A-B688-6A9C0080691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074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blackWhite">
          <a:xfrm>
            <a:off x="4" y="0"/>
            <a:ext cx="9140825" cy="1692275"/>
          </a:xfrm>
          <a:prstGeom prst="rect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5" name="Picture 10" descr="ibm_white_logo_300dpi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7889FB"/>
              </a:clrFrom>
              <a:clrTo>
                <a:srgbClr val="7889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282" b="-32936"/>
          <a:stretch>
            <a:fillRect/>
          </a:stretch>
        </p:blipFill>
        <p:spPr bwMode="invGray">
          <a:xfrm>
            <a:off x="7086600" y="936625"/>
            <a:ext cx="1447800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8"/>
          <p:cNvSpPr>
            <a:spLocks noChangeArrowheads="1"/>
          </p:cNvSpPr>
          <p:nvPr/>
        </p:nvSpPr>
        <p:spPr bwMode="blackWhite">
          <a:xfrm>
            <a:off x="4" y="5165875"/>
            <a:ext cx="9140825" cy="1692275"/>
          </a:xfrm>
          <a:prstGeom prst="rect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Rectangle 19"/>
          <p:cNvSpPr>
            <a:spLocks noChangeArrowheads="1"/>
          </p:cNvSpPr>
          <p:nvPr/>
        </p:nvSpPr>
        <p:spPr bwMode="black">
          <a:xfrm>
            <a:off x="3746506" y="6502400"/>
            <a:ext cx="16398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1400" i="1" dirty="0">
                <a:solidFill>
                  <a:srgbClr val="FFFFFF"/>
                </a:solidFill>
                <a:latin typeface="Arial" charset="0"/>
              </a:rPr>
              <a:t>IBM Confidential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2133600"/>
            <a:ext cx="7772400" cy="2133600"/>
          </a:xfrm>
          <a:ln w="9525"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99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 sz="2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648200"/>
            <a:ext cx="6400800" cy="457200"/>
          </a:xfrm>
        </p:spPr>
        <p:txBody>
          <a:bodyPr/>
          <a:lstStyle>
            <a:lvl1pPr marL="0" indent="0">
              <a:buFontTx/>
              <a:buNone/>
              <a:defRPr sz="1800" b="1">
                <a:solidFill>
                  <a:srgbClr val="777777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9225810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2B243-D233-46E0-8C08-7280A7F403D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FE643-13C3-4822-80F6-BAEC9EA2DDD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20624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CC83C-8F1F-48FB-9DD9-D6F58F2EE32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605DF-1CDA-4EC9-99DD-C7433A3C370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09663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A99E1-B6A6-4EF9-81D5-A6B39DD2D6C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F05AC-728E-472E-B1D4-4DDCAF95B59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7918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76CDB-F0F0-4CF5-AC91-457D486EFA9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B760F-B6C9-4E7F-8ED9-3D56B3C1F28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94915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DE32D-AF9D-4D42-872D-7B2335D0C0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0B32F-C1BF-4026-BBB3-C2806D29118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5432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401145-61EE-4144-BD61-A9B0511949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80769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3068C8-3D75-4B72-849C-DFEFE981F98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04338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38DC52-6426-4304-8425-263C9C6ACB9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93429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82C363-12CB-4E40-B5BD-3BE193B8DE1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34651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ED4CFA-86F8-4E74-BA00-42DD6BB5A4D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5711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IBM Confidential – Page </a:t>
            </a:r>
            <a:fld id="{63A160C9-C776-44FE-BD95-1A4401CEEB6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8902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971259-7D3E-4B12-A6E3-F8BB1956178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69531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855EC-F9CE-423B-8816-38237461770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28521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05DD01-F646-474F-B23A-D1FFFA4FFB5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16721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96F1F-3FE4-4626-8965-251220C8D1F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20068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80429F-5BFF-425F-A15B-58571EE345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04245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D63304-B407-4F61-8629-9067A609D22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59565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401145-61EE-4144-BD61-A9B0511949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01481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3068C8-3D75-4B72-849C-DFEFE981F98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57536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38DC52-6426-4304-8425-263C9C6ACB9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95990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82C363-12CB-4E40-B5BD-3BE193B8DE1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063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5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IBM Confidential – Page </a:t>
            </a:r>
            <a:fld id="{8BB64636-9623-4123-9A7E-D0CE143D210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88608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ED4CFA-86F8-4E74-BA00-42DD6BB5A4D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41061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971259-7D3E-4B12-A6E3-F8BB1956178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60608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855EC-F9CE-423B-8816-38237461770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04366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05DD01-F646-474F-B23A-D1FFFA4FFB5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20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96F1F-3FE4-4626-8965-251220C8D1F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00221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80429F-5BFF-425F-A15B-58571EE345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76364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D63304-B407-4F61-8629-9067A609D22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48163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451801-5BA5-4DDC-A128-16ABE4AC566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02624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C4BA6-5133-4114-8116-C498CCF9B0B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35541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2DE1E-8859-4686-87FA-0E795F508D4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1545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447800"/>
            <a:ext cx="42672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2672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IBM Confidential – Page </a:t>
            </a:r>
            <a:fld id="{4FB97FA5-8ED0-424B-A96E-1A9EB190496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65944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BFBD67-565B-4E1B-BEC7-982A51CFA58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2692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D26CE-0331-4847-8D63-309BA2F1632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34750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5E606-E896-4725-9AD6-6A8A775AB9B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14150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23637-273A-4F9A-9FB4-5A5FBAD0739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92597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283363-FB1E-4BC1-974C-92E6D24FF1E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89002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E3DF2-1610-4B1A-87C0-8E9A0FB7015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74667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4D91D-F29F-41BB-BE4B-D001E34CEAB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0387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A4C40-0494-47AD-B13E-FCBDD836D12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84739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D44FB-5A9F-4C0D-BEF8-2E47062B6344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32FE3-AE30-4F9C-A855-A891DA497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77227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D44FB-5A9F-4C0D-BEF8-2E47062B6344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32FE3-AE30-4F9C-A855-A891DA497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8657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IBM Confidential – Page </a:t>
            </a:r>
            <a:fld id="{552F812B-9BFE-4329-8A39-F7CC259EA18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5331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D44FB-5A9F-4C0D-BEF8-2E47062B6344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32FE3-AE30-4F9C-A855-A891DA497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964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D44FB-5A9F-4C0D-BEF8-2E47062B6344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32FE3-AE30-4F9C-A855-A891DA497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631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D44FB-5A9F-4C0D-BEF8-2E47062B6344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552F812B-9BFE-4329-8A39-F7CC259EA18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32412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D44FB-5A9F-4C0D-BEF8-2E47062B6344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32FE3-AE30-4F9C-A855-A891DA497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17807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D44FB-5A9F-4C0D-BEF8-2E47062B6344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32FE3-AE30-4F9C-A855-A891DA497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59237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D44FB-5A9F-4C0D-BEF8-2E47062B6344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7CA036B3-0F57-4F17-B9F4-2D8C759D6E5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55420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D44FB-5A9F-4C0D-BEF8-2E47062B6344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4CA92B60-DB15-444D-8B6A-FBA1B346A16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28224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D44FB-5A9F-4C0D-BEF8-2E47062B6344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Page </a:t>
            </a:r>
            <a:fld id="{C8896F5C-2E38-4BFA-891C-3A9B638390C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84518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D44FB-5A9F-4C0D-BEF8-2E47062B6344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Page </a:t>
            </a:r>
            <a:fld id="{6B6BCE4E-A6AA-4E4D-B99D-7EE18E6B132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2786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IBM Confidential – Page </a:t>
            </a:r>
            <a:fld id="{347618BD-0882-49B0-96CE-7C91D7B0A6D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1041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IBM Confidential – Page </a:t>
            </a:r>
            <a:fld id="{0740DB84-BADC-477E-9C3D-9603600242E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2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43866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IBM Confidential – Page </a:t>
            </a:r>
            <a:fld id="{7CA036B3-0F57-4F17-B9F4-2D8C759D6E5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8761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IBM Confidential – Page </a:t>
            </a:r>
            <a:fld id="{4CA92B60-DB15-444D-8B6A-FBA1B346A16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2452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IBM Confidential – Page </a:t>
            </a:r>
            <a:fld id="{C8896F5C-2E38-4BFA-891C-3A9B638390C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7052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381000"/>
            <a:ext cx="2171700" cy="6324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381000"/>
            <a:ext cx="6362700" cy="6324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IBM Confidential – Page </a:t>
            </a:r>
            <a:fld id="{6B6BCE4E-A6AA-4E4D-B99D-7EE18E6B132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7010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blackWhite">
          <a:xfrm>
            <a:off x="4" y="0"/>
            <a:ext cx="9140825" cy="1692275"/>
          </a:xfrm>
          <a:prstGeom prst="rect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5" name="Picture 10" descr="ibm_white_logo_300dpi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7889FB"/>
              </a:clrFrom>
              <a:clrTo>
                <a:srgbClr val="7889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282" b="-32936"/>
          <a:stretch>
            <a:fillRect/>
          </a:stretch>
        </p:blipFill>
        <p:spPr bwMode="invGray">
          <a:xfrm>
            <a:off x="7086600" y="936625"/>
            <a:ext cx="1447800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8"/>
          <p:cNvSpPr>
            <a:spLocks noChangeArrowheads="1"/>
          </p:cNvSpPr>
          <p:nvPr/>
        </p:nvSpPr>
        <p:spPr bwMode="blackWhite">
          <a:xfrm>
            <a:off x="4" y="5165741"/>
            <a:ext cx="9140825" cy="1692275"/>
          </a:xfrm>
          <a:prstGeom prst="rect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Rectangle 19"/>
          <p:cNvSpPr>
            <a:spLocks noChangeArrowheads="1"/>
          </p:cNvSpPr>
          <p:nvPr/>
        </p:nvSpPr>
        <p:spPr bwMode="black">
          <a:xfrm>
            <a:off x="3746506" y="6502400"/>
            <a:ext cx="16398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1400" i="1" dirty="0">
                <a:solidFill>
                  <a:srgbClr val="FFFFFF"/>
                </a:solidFill>
                <a:latin typeface="Arial" charset="0"/>
              </a:rPr>
              <a:t>IBM Confidential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2133600"/>
            <a:ext cx="7772400" cy="2133600"/>
          </a:xfrm>
          <a:ln w="9525"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99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 sz="2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648200"/>
            <a:ext cx="6400800" cy="457200"/>
          </a:xfrm>
        </p:spPr>
        <p:txBody>
          <a:bodyPr/>
          <a:lstStyle>
            <a:lvl1pPr marL="0" indent="0">
              <a:buFontTx/>
              <a:buNone/>
              <a:defRPr sz="1800" b="1">
                <a:solidFill>
                  <a:srgbClr val="777777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539236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IBM Confidential – Page </a:t>
            </a:r>
            <a:fld id="{63A160C9-C776-44FE-BD95-1A4401CEEB6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3522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IBM Confidential – Page </a:t>
            </a:r>
            <a:fld id="{8BB64636-9623-4123-9A7E-D0CE143D210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972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447800"/>
            <a:ext cx="42672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2672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IBM Confidential – Page </a:t>
            </a:r>
            <a:fld id="{4FB97FA5-8ED0-424B-A96E-1A9EB190496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5723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IBM Confidential – Page </a:t>
            </a:r>
            <a:fld id="{552F812B-9BFE-4329-8A39-F7CC259EA18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8609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IBM Confidential – Page </a:t>
            </a:r>
            <a:fld id="{347618BD-0882-49B0-96CE-7C91D7B0A6D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788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58018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IBM Confidential – Page </a:t>
            </a:r>
            <a:fld id="{0740DB84-BADC-477E-9C3D-9603600242E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153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IBM Confidential – Page </a:t>
            </a:r>
            <a:fld id="{7CA036B3-0F57-4F17-B9F4-2D8C759D6E5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0526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IBM Confidential – Page </a:t>
            </a:r>
            <a:fld id="{4CA92B60-DB15-444D-8B6A-FBA1B346A16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0061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IBM Confidential – Page </a:t>
            </a:r>
            <a:fld id="{C8896F5C-2E38-4BFA-891C-3A9B638390C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0874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381000"/>
            <a:ext cx="2171700" cy="6324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381000"/>
            <a:ext cx="6362700" cy="6324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IBM Confidential – Page </a:t>
            </a:r>
            <a:fld id="{6B6BCE4E-A6AA-4E4D-B99D-7EE18E6B132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8659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1E9629-8EBB-4BDA-ABB7-F8ECA424D057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1554163" y="6537325"/>
            <a:ext cx="5943600" cy="1841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2"/>
          </p:nvPr>
        </p:nvSpPr>
        <p:spPr>
          <a:xfrm>
            <a:off x="549275" y="6537325"/>
            <a:ext cx="1004888" cy="1841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8405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blackWhite">
          <a:xfrm>
            <a:off x="4" y="0"/>
            <a:ext cx="9140825" cy="1692275"/>
          </a:xfrm>
          <a:prstGeom prst="rect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5" name="Picture 10" descr="ibm_white_logo_300dpi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7889FB"/>
              </a:clrFrom>
              <a:clrTo>
                <a:srgbClr val="7889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282" b="-32936"/>
          <a:stretch>
            <a:fillRect/>
          </a:stretch>
        </p:blipFill>
        <p:spPr bwMode="invGray">
          <a:xfrm>
            <a:off x="7086600" y="936625"/>
            <a:ext cx="1447800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8"/>
          <p:cNvSpPr>
            <a:spLocks noChangeArrowheads="1"/>
          </p:cNvSpPr>
          <p:nvPr/>
        </p:nvSpPr>
        <p:spPr bwMode="blackWhite">
          <a:xfrm>
            <a:off x="4" y="5165997"/>
            <a:ext cx="9140825" cy="1692275"/>
          </a:xfrm>
          <a:prstGeom prst="rect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Rectangle 19"/>
          <p:cNvSpPr>
            <a:spLocks noChangeArrowheads="1"/>
          </p:cNvSpPr>
          <p:nvPr/>
        </p:nvSpPr>
        <p:spPr bwMode="black">
          <a:xfrm>
            <a:off x="3746506" y="6502400"/>
            <a:ext cx="16398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1400" i="1" dirty="0">
                <a:solidFill>
                  <a:srgbClr val="FFFFFF"/>
                </a:solidFill>
                <a:latin typeface="Arial" charset="0"/>
              </a:rPr>
              <a:t>IBM Confidential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2133600"/>
            <a:ext cx="7772400" cy="2133600"/>
          </a:xfrm>
          <a:ln w="9525"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99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 sz="2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648200"/>
            <a:ext cx="6400800" cy="457200"/>
          </a:xfrm>
        </p:spPr>
        <p:txBody>
          <a:bodyPr/>
          <a:lstStyle>
            <a:lvl1pPr marL="0" indent="0">
              <a:buFontTx/>
              <a:buNone/>
              <a:defRPr sz="1800" b="1">
                <a:solidFill>
                  <a:srgbClr val="777777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650922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r>
              <a:rPr lang="en-US" dirty="0"/>
              <a:t>IBM Confidential – Page </a:t>
            </a:r>
            <a:fld id="{D25A2C68-ABD6-472E-83B4-8DD77AA4EE7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0857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7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r>
              <a:rPr lang="en-US" dirty="0"/>
              <a:t>IBM Confidential – Page </a:t>
            </a:r>
            <a:fld id="{04AC0AF7-618E-4FCE-88F7-1E6C2CC9E4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0493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447800"/>
            <a:ext cx="42672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2672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r>
              <a:rPr lang="en-US" dirty="0"/>
              <a:t>IBM Confidential – Page </a:t>
            </a:r>
            <a:fld id="{8ECACE91-404F-42A1-9B3B-7BCF4B58AB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890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447800"/>
            <a:ext cx="42672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2672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38472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r>
              <a:rPr lang="en-US" dirty="0"/>
              <a:t>IBM Confidential – Page </a:t>
            </a:r>
            <a:fld id="{DF63B261-88B6-4B84-AE38-00DC141D8F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8217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r>
              <a:rPr lang="en-US" dirty="0"/>
              <a:t>IBM Confidential – Page </a:t>
            </a:r>
            <a:fld id="{9471311F-27B3-4FC1-AB31-6BE44A617D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327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r>
              <a:rPr lang="en-US" dirty="0"/>
              <a:t>IBM Confidential – Page </a:t>
            </a:r>
            <a:fld id="{AA561711-4AEC-4BA4-AFF5-9DD7BA5E8E0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2241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r>
              <a:rPr lang="en-US" dirty="0"/>
              <a:t>IBM Confidential – Page </a:t>
            </a:r>
            <a:fld id="{69557414-579C-407B-96CF-64D5B52C68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8346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r>
              <a:rPr lang="en-US" dirty="0"/>
              <a:t>IBM Confidential – Page </a:t>
            </a:r>
            <a:fld id="{F0DCC041-71BB-408A-8F45-413EC01665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0708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r>
              <a:rPr lang="en-US" dirty="0"/>
              <a:t>IBM Confidential – Page </a:t>
            </a:r>
            <a:fld id="{F0DF74D0-ADEE-44B3-A452-12C942DB95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5628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381000"/>
            <a:ext cx="2171700" cy="6324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381000"/>
            <a:ext cx="6362700" cy="6324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r>
              <a:rPr lang="en-US" dirty="0"/>
              <a:t>IBM Confidential – Page </a:t>
            </a:r>
            <a:fld id="{58BD4129-3562-4BB6-814D-77E57A132A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9231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blackWhite">
          <a:xfrm>
            <a:off x="0" y="0"/>
            <a:ext cx="9140825" cy="1692275"/>
          </a:xfrm>
          <a:prstGeom prst="rect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5" name="Picture 10" descr="ibm_white_logo_300dpi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7889FB"/>
              </a:clrFrom>
              <a:clrTo>
                <a:srgbClr val="7889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282" b="-32936"/>
          <a:stretch>
            <a:fillRect/>
          </a:stretch>
        </p:blipFill>
        <p:spPr bwMode="invGray">
          <a:xfrm>
            <a:off x="7086600" y="936625"/>
            <a:ext cx="1447800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8"/>
          <p:cNvSpPr>
            <a:spLocks noChangeArrowheads="1"/>
          </p:cNvSpPr>
          <p:nvPr/>
        </p:nvSpPr>
        <p:spPr bwMode="blackWhite">
          <a:xfrm>
            <a:off x="0" y="5165725"/>
            <a:ext cx="9140825" cy="1692275"/>
          </a:xfrm>
          <a:prstGeom prst="rect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Rectangle 19"/>
          <p:cNvSpPr>
            <a:spLocks noChangeArrowheads="1"/>
          </p:cNvSpPr>
          <p:nvPr/>
        </p:nvSpPr>
        <p:spPr bwMode="black">
          <a:xfrm>
            <a:off x="3746500" y="6502400"/>
            <a:ext cx="16398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1400" i="1" dirty="0">
                <a:solidFill>
                  <a:srgbClr val="FFFFFF"/>
                </a:solidFill>
                <a:latin typeface="Arial" charset="0"/>
              </a:rPr>
              <a:t>IBM Confidential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2133600"/>
            <a:ext cx="7772400" cy="2133600"/>
          </a:xfrm>
          <a:ln w="9525"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99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 sz="2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648200"/>
            <a:ext cx="6400800" cy="457200"/>
          </a:xfrm>
        </p:spPr>
        <p:txBody>
          <a:bodyPr/>
          <a:lstStyle>
            <a:lvl1pPr marL="0" indent="0">
              <a:buFontTx/>
              <a:buNone/>
              <a:defRPr sz="1800" b="1">
                <a:solidFill>
                  <a:srgbClr val="777777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488287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dirty="0"/>
              <a:t>IBM Confidential – Page </a:t>
            </a:r>
            <a:fld id="{D38CBB41-E774-4087-AE40-60AE75D03D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9908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dirty="0"/>
              <a:t>IBM Confidential – Page </a:t>
            </a:r>
            <a:fld id="{5DD46CE9-C5ED-453A-B07A-B4DA9CCEFCD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485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629400" y="0"/>
            <a:ext cx="2514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552F812B-9BFE-4329-8A39-F7CC259EA1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5998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447800"/>
            <a:ext cx="42672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2672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dirty="0"/>
              <a:t>IBM Confidential – Page </a:t>
            </a:r>
            <a:fld id="{9799DBEB-2B36-4B4D-A7E2-7A2C182CF6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2678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dirty="0"/>
              <a:t>IBM Confidential – Page </a:t>
            </a:r>
            <a:fld id="{79222CBD-2DEA-45CB-9814-4B22E239A4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1390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dirty="0"/>
              <a:t>IBM Confidential – Page </a:t>
            </a:r>
            <a:fld id="{0F45CD32-8629-4938-ACA9-0DF076DADA6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2665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dirty="0"/>
              <a:t>IBM Confidential – Page </a:t>
            </a:r>
            <a:fld id="{B3B582C8-CC96-4FFD-8089-07F46085CC1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56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dirty="0"/>
              <a:t>IBM Confidential – Page </a:t>
            </a:r>
            <a:fld id="{7869CF68-79EF-4050-A53F-3E40C815FC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6605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dirty="0"/>
              <a:t>IBM Confidential – Page </a:t>
            </a:r>
            <a:fld id="{8586DFBD-235E-4799-8479-E7F0BE445B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3772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dirty="0"/>
              <a:t>IBM Confidential – Page </a:t>
            </a:r>
            <a:fld id="{80D1C664-3960-4FAC-AE6A-DFBB7536FC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7813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381000"/>
            <a:ext cx="2171700" cy="6324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381000"/>
            <a:ext cx="6362700" cy="6324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dirty="0"/>
              <a:t>IBM Confidential – Page </a:t>
            </a:r>
            <a:fld id="{F95F5375-F09A-45E7-A884-8F1F88A298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5097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blackWhite">
          <a:xfrm>
            <a:off x="0" y="0"/>
            <a:ext cx="9140825" cy="1692275"/>
          </a:xfrm>
          <a:prstGeom prst="rect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5" name="Picture 10" descr="ibm_white_logo_300dpi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7889FB"/>
              </a:clrFrom>
              <a:clrTo>
                <a:srgbClr val="7889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282" b="-32936"/>
          <a:stretch>
            <a:fillRect/>
          </a:stretch>
        </p:blipFill>
        <p:spPr bwMode="invGray">
          <a:xfrm>
            <a:off x="7086600" y="936625"/>
            <a:ext cx="1447800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8"/>
          <p:cNvSpPr>
            <a:spLocks noChangeArrowheads="1"/>
          </p:cNvSpPr>
          <p:nvPr/>
        </p:nvSpPr>
        <p:spPr bwMode="blackWhite">
          <a:xfrm>
            <a:off x="0" y="5165725"/>
            <a:ext cx="9140825" cy="1692275"/>
          </a:xfrm>
          <a:prstGeom prst="rect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Rectangle 19"/>
          <p:cNvSpPr>
            <a:spLocks noChangeArrowheads="1"/>
          </p:cNvSpPr>
          <p:nvPr/>
        </p:nvSpPr>
        <p:spPr bwMode="black">
          <a:xfrm>
            <a:off x="3746500" y="6502400"/>
            <a:ext cx="16398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1400" i="1" dirty="0">
                <a:solidFill>
                  <a:srgbClr val="FFFFFF"/>
                </a:solidFill>
                <a:latin typeface="Arial" charset="0"/>
              </a:rPr>
              <a:t>IBM Confidential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2133600"/>
            <a:ext cx="7772400" cy="2133600"/>
          </a:xfrm>
          <a:ln w="9525"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99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 sz="2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648200"/>
            <a:ext cx="6400800" cy="457200"/>
          </a:xfrm>
        </p:spPr>
        <p:txBody>
          <a:bodyPr/>
          <a:lstStyle>
            <a:lvl1pPr marL="0" indent="0">
              <a:buFontTx/>
              <a:buNone/>
              <a:defRPr sz="1800" b="1">
                <a:solidFill>
                  <a:srgbClr val="777777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586441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dirty="0"/>
              <a:t>IBM Confidential – Page </a:t>
            </a:r>
            <a:fld id="{2F9D1F57-C7E0-4A1B-887B-84AA597BF3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312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697168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dirty="0"/>
              <a:t>IBM Confidential – Page </a:t>
            </a:r>
            <a:fld id="{4715AE5F-DF8F-4416-A426-45ADECC845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8946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447800"/>
            <a:ext cx="42672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2672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dirty="0"/>
              <a:t>IBM Confidential – Page </a:t>
            </a:r>
            <a:fld id="{92CCB48C-45E3-4FCE-94CB-3F14E7CD1E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3976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dirty="0"/>
              <a:t>IBM Confidential – Page </a:t>
            </a:r>
            <a:fld id="{BEE8D415-5F33-46BA-AFF2-03814FE87A6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7045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dirty="0"/>
              <a:t>IBM Confidential – Page </a:t>
            </a:r>
            <a:fld id="{82E30317-D940-406E-93C5-BCCE0AAF71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9857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dirty="0"/>
              <a:t>IBM Confidential – Page </a:t>
            </a:r>
            <a:fld id="{8E3E6DD4-2D73-46F3-BE46-1C09C572EB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4265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dirty="0"/>
              <a:t>IBM Confidential – Page </a:t>
            </a:r>
            <a:fld id="{49F54191-1B98-407E-B1CB-7B4C85DE2E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4793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dirty="0"/>
              <a:t>IBM Confidential – Page </a:t>
            </a:r>
            <a:fld id="{B387EF4F-6A0F-40FD-A394-22698AED64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0734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dirty="0"/>
              <a:t>IBM Confidential – Page </a:t>
            </a:r>
            <a:fld id="{E3E4ED60-93F0-4143-B0DD-9445D03C05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74544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381000"/>
            <a:ext cx="2171700" cy="6324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381000"/>
            <a:ext cx="6362700" cy="6324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dirty="0"/>
              <a:t>IBM Confidential – Page </a:t>
            </a:r>
            <a:fld id="{AC77998F-F231-4CBC-996E-F8DB62CAD3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2282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blackWhite">
          <a:xfrm>
            <a:off x="0" y="0"/>
            <a:ext cx="9140825" cy="1692275"/>
          </a:xfrm>
          <a:prstGeom prst="rect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5" name="Picture 10" descr="ibm_white_logo_300dpi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7889FB"/>
              </a:clrFrom>
              <a:clrTo>
                <a:srgbClr val="7889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282" b="-32936"/>
          <a:stretch>
            <a:fillRect/>
          </a:stretch>
        </p:blipFill>
        <p:spPr bwMode="invGray">
          <a:xfrm>
            <a:off x="7086600" y="936625"/>
            <a:ext cx="1447800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8"/>
          <p:cNvSpPr>
            <a:spLocks noChangeArrowheads="1"/>
          </p:cNvSpPr>
          <p:nvPr/>
        </p:nvSpPr>
        <p:spPr bwMode="blackWhite">
          <a:xfrm>
            <a:off x="0" y="5165725"/>
            <a:ext cx="9140825" cy="1692275"/>
          </a:xfrm>
          <a:prstGeom prst="rect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" name="Rectangle 19"/>
          <p:cNvSpPr>
            <a:spLocks noChangeArrowheads="1"/>
          </p:cNvSpPr>
          <p:nvPr/>
        </p:nvSpPr>
        <p:spPr bwMode="black">
          <a:xfrm>
            <a:off x="3746500" y="6502400"/>
            <a:ext cx="16398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1400" i="1" dirty="0">
                <a:solidFill>
                  <a:srgbClr val="FFFFFF"/>
                </a:solidFill>
                <a:latin typeface="Arial" charset="0"/>
              </a:rPr>
              <a:t>IBM Confidential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2133600"/>
            <a:ext cx="7772400" cy="2133600"/>
          </a:xfrm>
          <a:ln w="9525"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99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 sz="2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648200"/>
            <a:ext cx="6400800" cy="457200"/>
          </a:xfrm>
        </p:spPr>
        <p:txBody>
          <a:bodyPr/>
          <a:lstStyle>
            <a:lvl1pPr marL="0" indent="0">
              <a:buFontTx/>
              <a:buNone/>
              <a:defRPr sz="1800" b="1">
                <a:solidFill>
                  <a:srgbClr val="777777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58513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007878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IBM Confidential – Page </a:t>
            </a:r>
            <a:fld id="{D6A781FF-FB47-4DEE-87B8-27A975283A1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108330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7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IBM Confidential – Page </a:t>
            </a:r>
            <a:fld id="{A216FDE6-6136-4EB0-BEBC-B1C5A30A512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046507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447800"/>
            <a:ext cx="42672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2672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IBM Confidential – Page </a:t>
            </a:r>
            <a:fld id="{565780B5-37B6-477D-9904-4B306504227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24146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IBM Confidential – Page </a:t>
            </a:r>
            <a:fld id="{599EB8E5-DAA0-4FB3-821A-281F17EB13C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146451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IBM Confidential – Page </a:t>
            </a:r>
            <a:fld id="{8ADAF141-B171-4C18-9396-D6DF71DFE48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058436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IBM Confidential – Page </a:t>
            </a:r>
            <a:fld id="{0A357728-B153-4E33-956E-6AB52185784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215053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IBM Confidential – Page </a:t>
            </a:r>
            <a:fld id="{146A5C02-1C47-4433-9738-D554F598863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276933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IBM Confidential – Page </a:t>
            </a:r>
            <a:fld id="{D4F097C6-F8B5-4367-94AB-AE7CFB7655B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6075626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IBM Confidential – Page </a:t>
            </a:r>
            <a:fld id="{9A5B67A4-DB83-45B7-AAEA-37386AB3824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456852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381000"/>
            <a:ext cx="2171700" cy="6324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381000"/>
            <a:ext cx="6362700" cy="6324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IBM Confidential – Page </a:t>
            </a:r>
            <a:fld id="{6A0A65EF-97EC-4B41-B125-7A5CD66E6A8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11703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629400" y="0"/>
            <a:ext cx="2514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7CA036B3-0F57-4F17-B9F4-2D8C759D6E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42904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blackWhite">
          <a:xfrm>
            <a:off x="0" y="0"/>
            <a:ext cx="9140825" cy="1692275"/>
          </a:xfrm>
          <a:prstGeom prst="rect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5" name="Picture 10" descr="ibm_white_logo_300dpi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7889FB"/>
              </a:clrFrom>
              <a:clrTo>
                <a:srgbClr val="7889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282" b="-32936"/>
          <a:stretch>
            <a:fillRect/>
          </a:stretch>
        </p:blipFill>
        <p:spPr bwMode="invGray">
          <a:xfrm>
            <a:off x="7086600" y="936625"/>
            <a:ext cx="1447800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8"/>
          <p:cNvSpPr>
            <a:spLocks noChangeArrowheads="1"/>
          </p:cNvSpPr>
          <p:nvPr/>
        </p:nvSpPr>
        <p:spPr bwMode="blackWhite">
          <a:xfrm>
            <a:off x="0" y="5165725"/>
            <a:ext cx="9140825" cy="1692275"/>
          </a:xfrm>
          <a:prstGeom prst="rect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Rectangle 19"/>
          <p:cNvSpPr>
            <a:spLocks noChangeArrowheads="1"/>
          </p:cNvSpPr>
          <p:nvPr/>
        </p:nvSpPr>
        <p:spPr bwMode="black">
          <a:xfrm>
            <a:off x="3746500" y="6502400"/>
            <a:ext cx="16398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1400" i="1" dirty="0">
                <a:solidFill>
                  <a:srgbClr val="FFFFFF"/>
                </a:solidFill>
                <a:latin typeface="Arial" charset="0"/>
              </a:rPr>
              <a:t>IBM Confidential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2133600"/>
            <a:ext cx="7772400" cy="2133600"/>
          </a:xfrm>
          <a:ln w="9525"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99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 sz="2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648200"/>
            <a:ext cx="6400800" cy="457200"/>
          </a:xfrm>
        </p:spPr>
        <p:txBody>
          <a:bodyPr/>
          <a:lstStyle>
            <a:lvl1pPr marL="0" indent="0">
              <a:buFontTx/>
              <a:buNone/>
              <a:defRPr sz="1800" b="1">
                <a:solidFill>
                  <a:srgbClr val="777777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7988604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IBM Confidential – Page </a:t>
            </a:r>
            <a:fld id="{85077E10-562E-472E-B6AA-8F6D0885DBC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410420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6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IBM Confidential – Page </a:t>
            </a:r>
            <a:fld id="{21842EB1-963E-4770-A0CF-529B4934F8E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548963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447800"/>
            <a:ext cx="42672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2672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IBM Confidential – Page </a:t>
            </a:r>
            <a:fld id="{5A7B44CD-E487-4252-B1DE-1963D72BAD0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583052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IBM Confidential – Page </a:t>
            </a:r>
            <a:fld id="{FF1589C5-CD82-4151-94BC-B8044DBD0E4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0563591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IBM Confidential – Page </a:t>
            </a:r>
            <a:fld id="{8D17B0DE-067C-4A0C-8F9B-7F675421C1C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6313791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IBM Confidential – Page </a:t>
            </a:r>
            <a:fld id="{6F7C6BCC-6DF3-4A4B-9BB6-AA55665A5B9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7060434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IBM Confidential – Page </a:t>
            </a:r>
            <a:fld id="{A637E8E0-8CDD-4587-B711-1B6FD00C765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0472595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IBM Confidential – Page </a:t>
            </a:r>
            <a:fld id="{91102805-19E6-4578-B3A1-744173AB4A2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7122300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IBM Confidential – Page </a:t>
            </a:r>
            <a:fld id="{C1A4AA32-9E19-4212-913C-486497DBD7F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87725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629400" y="0"/>
            <a:ext cx="2514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4CA92B60-DB15-444D-8B6A-FBA1B346A16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01968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381000"/>
            <a:ext cx="2171700" cy="6324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381000"/>
            <a:ext cx="6362700" cy="6324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IBM Confidential – Page </a:t>
            </a:r>
            <a:fld id="{2C110818-F048-4ACE-8AA5-45B2C00D512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8546921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A62494-B2F7-4D2F-BE69-50780AF9CB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82307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12082-49E5-4B12-A66E-BE65AF596EC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86122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7458C-1309-4210-9010-BD19C0ECAB9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88467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4FA60-67DC-4857-A198-8440BC8938E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97076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3E036-8A38-4060-9EA4-ED8910D3351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42786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A74489-F0B1-4851-A299-02E1EB93F86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46073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A46AB6-E03A-40D7-B2DA-F57BB3573BA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10911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B63B5-D863-4831-9336-2C66AA07A9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31704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8C665-9CC7-4F08-A67E-F847DA8A587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936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image" Target="../media/image6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/>
        </p:nvSpPr>
        <p:spPr bwMode="blackWhite">
          <a:xfrm>
            <a:off x="0" y="0"/>
            <a:ext cx="9140825" cy="304800"/>
          </a:xfrm>
          <a:prstGeom prst="rect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/>
          </a:p>
        </p:txBody>
      </p:sp>
      <p:pic>
        <p:nvPicPr>
          <p:cNvPr id="1027" name="Picture 8" descr="ibm_white_logo_300dpi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7889FB"/>
              </a:clrFrom>
              <a:clrTo>
                <a:srgbClr val="7889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282" b="-32936"/>
          <a:stretch>
            <a:fillRect/>
          </a:stretch>
        </p:blipFill>
        <p:spPr bwMode="invGray">
          <a:xfrm>
            <a:off x="47625" y="47625"/>
            <a:ext cx="5715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17"/>
          <p:cNvSpPr>
            <a:spLocks noChangeArrowheads="1"/>
          </p:cNvSpPr>
          <p:nvPr/>
        </p:nvSpPr>
        <p:spPr bwMode="blackWhite">
          <a:xfrm>
            <a:off x="0" y="6781800"/>
            <a:ext cx="9140825" cy="76200"/>
          </a:xfrm>
          <a:prstGeom prst="rect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/>
          </a:p>
        </p:txBody>
      </p:sp>
      <p:sp>
        <p:nvSpPr>
          <p:cNvPr id="2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45475" cy="342900"/>
          </a:xfrm>
          <a:prstGeom prst="rect">
            <a:avLst/>
          </a:prstGeom>
          <a:noFill/>
          <a:ln w="19050" algn="ctr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1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447800"/>
            <a:ext cx="86868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2" name="Line 20"/>
          <p:cNvSpPr>
            <a:spLocks noChangeShapeType="1"/>
          </p:cNvSpPr>
          <p:nvPr/>
        </p:nvSpPr>
        <p:spPr bwMode="black">
          <a:xfrm>
            <a:off x="990600" y="6470650"/>
            <a:ext cx="0" cy="1920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938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tx1"/>
                </a:solidFill>
                <a:cs typeface="+mn-cs"/>
              </a:defRPr>
            </a:lvl1pPr>
          </a:lstStyle>
          <a:p>
            <a:pPr defTabSz="449263">
              <a:defRPr/>
            </a:pPr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tx1"/>
                </a:solidFill>
                <a:cs typeface="+mn-cs"/>
              </a:defRPr>
            </a:lvl1pPr>
          </a:lstStyle>
          <a:p>
            <a:pPr defTabSz="449263">
              <a:defRPr/>
            </a:pPr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tx1"/>
                </a:solidFill>
                <a:cs typeface="+mn-cs"/>
              </a:defRPr>
            </a:lvl1pPr>
          </a:lstStyle>
          <a:p>
            <a:pPr defTabSz="449263">
              <a:defRPr/>
            </a:pPr>
            <a:fld id="{AA2B4ACA-FEB2-46F4-B447-B15E1E7A4546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rPr>
              <a:pPr defTabSz="449263"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917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7"/>
          <p:cNvSpPr>
            <a:spLocks noChangeShapeType="1"/>
          </p:cNvSpPr>
          <p:nvPr/>
        </p:nvSpPr>
        <p:spPr bwMode="auto">
          <a:xfrm>
            <a:off x="457200" y="581025"/>
            <a:ext cx="82089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30622" tIns="65311" rIns="130622" bIns="65311"/>
          <a:lstStyle/>
          <a:p>
            <a:pPr eaLnBrk="0" hangingPunct="0"/>
            <a:endParaRPr lang="en-US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1029" name="Rectangle 6"/>
          <p:cNvSpPr>
            <a:spLocks noChangeArrowheads="1"/>
          </p:cNvSpPr>
          <p:nvPr/>
        </p:nvSpPr>
        <p:spPr bwMode="black">
          <a:xfrm>
            <a:off x="366713" y="6496050"/>
            <a:ext cx="30543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5" tIns="46033" rIns="92065" bIns="46033">
            <a:spAutoFit/>
          </a:bodyPr>
          <a:lstStyle>
            <a:lvl1pPr algn="l" defTabSz="6397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algn="l" defTabSz="6397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800">
                <a:solidFill>
                  <a:srgbClr val="000000"/>
                </a:solidFill>
              </a:rPr>
              <a:t>© 2013 International Business Machines Corporation</a:t>
            </a:r>
          </a:p>
        </p:txBody>
      </p:sp>
      <p:sp>
        <p:nvSpPr>
          <p:cNvPr id="1030" name="Text Box 39"/>
          <p:cNvSpPr txBox="1">
            <a:spLocks noChangeArrowheads="1"/>
          </p:cNvSpPr>
          <p:nvPr/>
        </p:nvSpPr>
        <p:spPr bwMode="auto">
          <a:xfrm>
            <a:off x="8091488" y="6450013"/>
            <a:ext cx="582612" cy="338137"/>
          </a:xfrm>
          <a:prstGeom prst="rect">
            <a:avLst/>
          </a:prstGeom>
          <a:noFill/>
          <a:ln>
            <a:noFill/>
          </a:ln>
        </p:spPr>
        <p:txBody>
          <a:bodyPr lIns="64008" tIns="32004" rIns="64008" bIns="320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064" name="Text Box 40"/>
          <p:cNvSpPr txBox="1">
            <a:spLocks noChangeArrowheads="1"/>
          </p:cNvSpPr>
          <p:nvPr/>
        </p:nvSpPr>
        <p:spPr bwMode="auto">
          <a:xfrm>
            <a:off x="8540750" y="6553200"/>
            <a:ext cx="409575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fld id="{DEDC7A21-69C8-49EE-BC0F-AFADA9E652B9}" type="slidenum">
              <a:rPr lang="en-US" altLang="en-US" sz="800">
                <a:solidFill>
                  <a:srgbClr val="000000"/>
                </a:solidFill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altLang="en-US" sz="800">
              <a:solidFill>
                <a:srgbClr val="000000"/>
              </a:solidFill>
            </a:endParaRPr>
          </a:p>
        </p:txBody>
      </p:sp>
      <p:pic>
        <p:nvPicPr>
          <p:cNvPr id="3078" name="Picture 47" descr="5300_IBMpos_bla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9" b="-6136"/>
          <a:stretch>
            <a:fillRect/>
          </a:stretch>
        </p:blipFill>
        <p:spPr bwMode="auto">
          <a:xfrm>
            <a:off x="8139113" y="319088"/>
            <a:ext cx="52387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29" t="24525" r="9030" b="52782"/>
          <a:stretch>
            <a:fillRect/>
          </a:stretch>
        </p:blipFill>
        <p:spPr bwMode="auto">
          <a:xfrm>
            <a:off x="0" y="2166938"/>
            <a:ext cx="9144000" cy="469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769938"/>
            <a:ext cx="67643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8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0375" y="1830388"/>
            <a:ext cx="6856413" cy="448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49649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entury" panose="02040604050505020304" pitchFamily="18" charset="0"/>
          <a:ea typeface="MS PGothic" panose="020B0600070205080204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entury" panose="02040604050505020304" pitchFamily="18" charset="0"/>
          <a:ea typeface="MS PGothic" panose="020B0600070205080204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entury" panose="02040604050505020304" pitchFamily="18" charset="0"/>
          <a:ea typeface="MS PGothic" panose="020B0600070205080204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entury" panose="02040604050505020304" pitchFamily="18" charset="0"/>
          <a:ea typeface="MS PGothic" panose="020B0600070205080204" pitchFamily="34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entury" panose="02040604050505020304" pitchFamily="18" charset="0"/>
          <a:ea typeface="MS PGothic" panose="020B0600070205080204" pitchFamily="34" charset="-128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entury" panose="02040604050505020304" pitchFamily="18" charset="0"/>
          <a:ea typeface="MS PGothic" panose="020B0600070205080204" pitchFamily="34" charset="-128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entury" panose="02040604050505020304" pitchFamily="18" charset="0"/>
          <a:ea typeface="MS PGothic" panose="020B0600070205080204" pitchFamily="34" charset="-128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entury" panose="02040604050505020304" pitchFamily="18" charset="0"/>
          <a:ea typeface="MS PGothic" panose="020B0600070205080204" pitchFamily="34" charset="-128"/>
        </a:defRPr>
      </a:lvl9pPr>
    </p:titleStyle>
    <p:bodyStyle>
      <a:lvl1pPr marL="171450" indent="-171450" algn="l" rtl="0" eaLnBrk="0" fontAlgn="base" hangingPunct="0">
        <a:spcBef>
          <a:spcPct val="0"/>
        </a:spcBef>
        <a:spcAft>
          <a:spcPct val="5000"/>
        </a:spcAft>
        <a:buClr>
          <a:schemeClr val="tx1"/>
        </a:buClr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73088" indent="-230188" algn="l" rtl="0" eaLnBrk="0" fontAlgn="base" hangingPunct="0">
        <a:spcBef>
          <a:spcPct val="0"/>
        </a:spcBef>
        <a:spcAft>
          <a:spcPct val="5000"/>
        </a:spcAft>
        <a:buClr>
          <a:schemeClr val="tx1"/>
        </a:buClr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884238" indent="-2032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48272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93992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fld id="{4423F9EA-3478-41A2-8362-571659D0D2FB}" type="datetimeFigureOut">
              <a:rPr lang="en-US">
                <a:solidFill>
                  <a:prstClr val="black">
                    <a:tint val="75000"/>
                  </a:prstClr>
                </a:solidFill>
                <a:ea typeface="MS PGothic" panose="020B0600070205080204" pitchFamily="34" charset="-128"/>
                <a:cs typeface="+mn-cs"/>
              </a:rPr>
              <a:pPr eaLnBrk="0" hangingPunct="0">
                <a:defRPr/>
              </a:pPr>
              <a:t>3/28/2022</a:t>
            </a:fld>
            <a:endParaRPr lang="en-US">
              <a:solidFill>
                <a:prstClr val="black">
                  <a:tint val="75000"/>
                </a:prstClr>
              </a:solidFill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fld id="{205E8787-F166-4B94-B460-4F60700CA501}" type="slidenum">
              <a:rPr lang="en-US">
                <a:solidFill>
                  <a:prstClr val="black">
                    <a:tint val="75000"/>
                  </a:prstClr>
                </a:solidFill>
                <a:ea typeface="MS PGothic" panose="020B0600070205080204" pitchFamily="34" charset="-128"/>
                <a:cs typeface="+mn-cs"/>
              </a:rPr>
              <a:pPr eaLnBrk="0" hangingPunct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956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tx1"/>
                </a:solidFill>
                <a:cs typeface="+mn-cs"/>
              </a:defRPr>
            </a:lvl1pPr>
          </a:lstStyle>
          <a:p>
            <a:pPr defTabSz="449263"/>
            <a:endParaRPr lang="en-US" altLang="en-US">
              <a:solidFill>
                <a:srgbClr val="000000"/>
              </a:solidFill>
              <a:latin typeface="Arial" pitchFamily="34" charset="0"/>
              <a:ea typeface="MS Gothic" pitchFamily="49" charset="-128"/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tx1"/>
                </a:solidFill>
                <a:cs typeface="+mn-cs"/>
              </a:defRPr>
            </a:lvl1pPr>
          </a:lstStyle>
          <a:p>
            <a:pPr algn="ctr" defTabSz="449263"/>
            <a:endParaRPr lang="en-US" altLang="en-US">
              <a:solidFill>
                <a:srgbClr val="000000"/>
              </a:solidFill>
              <a:latin typeface="Arial" pitchFamily="34" charset="0"/>
              <a:ea typeface="MS Gothic" pitchFamily="49" charset="-128"/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tx1"/>
                </a:solidFill>
                <a:cs typeface="+mn-cs"/>
              </a:defRPr>
            </a:lvl1pPr>
          </a:lstStyle>
          <a:p>
            <a:pPr defTabSz="449263"/>
            <a:fld id="{6A1A5C37-EAB7-4617-AD8C-45998029B4BD}" type="slidenum">
              <a:rPr lang="en-US" altLang="en-US" smtClean="0">
                <a:solidFill>
                  <a:srgbClr val="000000"/>
                </a:solidFill>
                <a:latin typeface="Arial" pitchFamily="34" charset="0"/>
                <a:ea typeface="MS Gothic" pitchFamily="49" charset="-128"/>
              </a:rPr>
              <a:pPr defTabSz="449263"/>
              <a:t>‹#›</a:t>
            </a:fld>
            <a:endParaRPr lang="en-US" altLang="en-US">
              <a:solidFill>
                <a:srgbClr val="000000"/>
              </a:solidFill>
              <a:latin typeface="Arial" pitchFamily="34" charset="0"/>
              <a:ea typeface="MS Gothic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3043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tx1"/>
                </a:solidFill>
                <a:cs typeface="+mn-cs"/>
              </a:defRPr>
            </a:lvl1pPr>
          </a:lstStyle>
          <a:p>
            <a:pPr defTabSz="449263"/>
            <a:endParaRPr lang="en-US" altLang="en-US">
              <a:solidFill>
                <a:srgbClr val="000000"/>
              </a:solidFill>
              <a:latin typeface="Arial" pitchFamily="34" charset="0"/>
              <a:ea typeface="MS Gothic" pitchFamily="49" charset="-128"/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tx1"/>
                </a:solidFill>
                <a:cs typeface="+mn-cs"/>
              </a:defRPr>
            </a:lvl1pPr>
          </a:lstStyle>
          <a:p>
            <a:pPr algn="ctr" defTabSz="449263"/>
            <a:endParaRPr lang="en-US" altLang="en-US">
              <a:solidFill>
                <a:srgbClr val="000000"/>
              </a:solidFill>
              <a:latin typeface="Arial" pitchFamily="34" charset="0"/>
              <a:ea typeface="MS Gothic" pitchFamily="49" charset="-128"/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tx1"/>
                </a:solidFill>
                <a:cs typeface="+mn-cs"/>
              </a:defRPr>
            </a:lvl1pPr>
          </a:lstStyle>
          <a:p>
            <a:pPr defTabSz="449263"/>
            <a:fld id="{6A1A5C37-EAB7-4617-AD8C-45998029B4BD}" type="slidenum">
              <a:rPr lang="en-US" altLang="en-US" smtClean="0">
                <a:solidFill>
                  <a:srgbClr val="000000"/>
                </a:solidFill>
                <a:latin typeface="Arial" pitchFamily="34" charset="0"/>
                <a:ea typeface="MS Gothic" pitchFamily="49" charset="-128"/>
              </a:rPr>
              <a:pPr defTabSz="449263"/>
              <a:t>‹#›</a:t>
            </a:fld>
            <a:endParaRPr lang="en-US" altLang="en-US">
              <a:solidFill>
                <a:srgbClr val="000000"/>
              </a:solidFill>
              <a:latin typeface="Arial" pitchFamily="34" charset="0"/>
              <a:ea typeface="MS Gothic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3670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16" r:id="rId5"/>
    <p:sldLayoutId id="2147484017" r:id="rId6"/>
    <p:sldLayoutId id="2147484018" r:id="rId7"/>
    <p:sldLayoutId id="2147484019" r:id="rId8"/>
    <p:sldLayoutId id="2147484020" r:id="rId9"/>
    <p:sldLayoutId id="2147484021" r:id="rId10"/>
    <p:sldLayoutId id="2147484022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tx1"/>
                </a:solidFill>
                <a:cs typeface="+mn-cs"/>
              </a:defRPr>
            </a:lvl1pPr>
          </a:lstStyle>
          <a:p>
            <a:pPr defTabSz="449263">
              <a:defRPr/>
            </a:pPr>
            <a:endParaRPr lang="en-US" altLang="en-US">
              <a:solidFill>
                <a:srgbClr val="000000"/>
              </a:solidFill>
              <a:latin typeface="Arial" pitchFamily="34" charset="0"/>
              <a:ea typeface="MS Gothic" pitchFamily="49" charset="-128"/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tx1"/>
                </a:solidFill>
                <a:cs typeface="+mn-cs"/>
              </a:defRPr>
            </a:lvl1pPr>
          </a:lstStyle>
          <a:p>
            <a:pPr defTabSz="449263">
              <a:defRPr/>
            </a:pPr>
            <a:endParaRPr lang="en-US" altLang="en-US">
              <a:solidFill>
                <a:srgbClr val="000000"/>
              </a:solidFill>
              <a:latin typeface="Arial" pitchFamily="34" charset="0"/>
              <a:ea typeface="MS Gothic" pitchFamily="49" charset="-128"/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tx1"/>
                </a:solidFill>
                <a:cs typeface="+mn-cs"/>
              </a:defRPr>
            </a:lvl1pPr>
          </a:lstStyle>
          <a:p>
            <a:pPr defTabSz="449263">
              <a:defRPr/>
            </a:pPr>
            <a:fld id="{9C249231-62E4-4090-8C50-AE0EEAD235CA}" type="slidenum">
              <a:rPr lang="en-US" altLang="en-US">
                <a:solidFill>
                  <a:srgbClr val="000000"/>
                </a:solidFill>
                <a:latin typeface="Arial" pitchFamily="34" charset="0"/>
                <a:ea typeface="MS Gothic" pitchFamily="49" charset="-128"/>
              </a:rPr>
              <a:pPr defTabSz="449263"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Arial" pitchFamily="34" charset="0"/>
              <a:ea typeface="MS Gothic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82734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737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/>
        </p:nvSpPr>
        <p:spPr bwMode="blackWhite">
          <a:xfrm>
            <a:off x="4" y="0"/>
            <a:ext cx="9140825" cy="304800"/>
          </a:xfrm>
          <a:prstGeom prst="rect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1027" name="Picture 8" descr="ibm_white_logo_300dpi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7889FB"/>
              </a:clrFrom>
              <a:clrTo>
                <a:srgbClr val="7889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282" b="-32936"/>
          <a:stretch>
            <a:fillRect/>
          </a:stretch>
        </p:blipFill>
        <p:spPr bwMode="invGray">
          <a:xfrm>
            <a:off x="47628" y="47625"/>
            <a:ext cx="5715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29400" y="0"/>
            <a:ext cx="251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 dirty="0">
                <a:solidFill>
                  <a:schemeClr val="bg1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IBM Confidential – Page </a:t>
            </a:r>
            <a:fld id="{48431182-C3B1-44CD-A121-A452CD27417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29" name="Rectangle 17"/>
          <p:cNvSpPr>
            <a:spLocks noChangeArrowheads="1"/>
          </p:cNvSpPr>
          <p:nvPr/>
        </p:nvSpPr>
        <p:spPr bwMode="blackWhite">
          <a:xfrm>
            <a:off x="4" y="6781800"/>
            <a:ext cx="9140825" cy="76200"/>
          </a:xfrm>
          <a:prstGeom prst="rect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45475" cy="342900"/>
          </a:xfrm>
          <a:prstGeom prst="rect">
            <a:avLst/>
          </a:prstGeom>
          <a:noFill/>
          <a:ln w="19050" algn="ctr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1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447800"/>
            <a:ext cx="86868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2" name="Line 20"/>
          <p:cNvSpPr>
            <a:spLocks noChangeShapeType="1"/>
          </p:cNvSpPr>
          <p:nvPr/>
        </p:nvSpPr>
        <p:spPr bwMode="black">
          <a:xfrm>
            <a:off x="990600" y="6470650"/>
            <a:ext cx="0" cy="1920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758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/>
        </p:nvSpPr>
        <p:spPr bwMode="blackWhite">
          <a:xfrm>
            <a:off x="4" y="0"/>
            <a:ext cx="9140825" cy="304800"/>
          </a:xfrm>
          <a:prstGeom prst="rect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1027" name="Picture 8" descr="ibm_white_logo_300dpi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7889FB"/>
              </a:clrFrom>
              <a:clrTo>
                <a:srgbClr val="7889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282" b="-32936"/>
          <a:stretch>
            <a:fillRect/>
          </a:stretch>
        </p:blipFill>
        <p:spPr bwMode="invGray">
          <a:xfrm>
            <a:off x="47628" y="47625"/>
            <a:ext cx="5715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29400" y="0"/>
            <a:ext cx="251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 dirty="0">
                <a:solidFill>
                  <a:schemeClr val="bg1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IBM Confidential – Page </a:t>
            </a:r>
            <a:fld id="{48431182-C3B1-44CD-A121-A452CD27417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29" name="Rectangle 17"/>
          <p:cNvSpPr>
            <a:spLocks noChangeArrowheads="1"/>
          </p:cNvSpPr>
          <p:nvPr/>
        </p:nvSpPr>
        <p:spPr bwMode="blackWhite">
          <a:xfrm>
            <a:off x="4" y="6781800"/>
            <a:ext cx="9140825" cy="76200"/>
          </a:xfrm>
          <a:prstGeom prst="rect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45475" cy="342900"/>
          </a:xfrm>
          <a:prstGeom prst="rect">
            <a:avLst/>
          </a:prstGeom>
          <a:noFill/>
          <a:ln w="19050" algn="ctr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1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447800"/>
            <a:ext cx="86868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2" name="Line 20"/>
          <p:cNvSpPr>
            <a:spLocks noChangeShapeType="1"/>
          </p:cNvSpPr>
          <p:nvPr/>
        </p:nvSpPr>
        <p:spPr bwMode="black">
          <a:xfrm>
            <a:off x="990600" y="6470650"/>
            <a:ext cx="0" cy="1920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984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/>
        </p:nvSpPr>
        <p:spPr bwMode="blackWhite">
          <a:xfrm>
            <a:off x="4" y="0"/>
            <a:ext cx="9140825" cy="304800"/>
          </a:xfrm>
          <a:prstGeom prst="rect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2051" name="Picture 8" descr="ibm_white_logo_300dpi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7889FB"/>
              </a:clrFrom>
              <a:clrTo>
                <a:srgbClr val="7889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282" b="-32936"/>
          <a:stretch>
            <a:fillRect/>
          </a:stretch>
        </p:blipFill>
        <p:spPr bwMode="invGray">
          <a:xfrm>
            <a:off x="47628" y="47625"/>
            <a:ext cx="5715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29400" y="0"/>
            <a:ext cx="251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r>
              <a:rPr lang="en-US" dirty="0"/>
              <a:t>IBM Confidential – Page </a:t>
            </a:r>
            <a:fld id="{45D74871-60A0-40B2-BA8A-A456A166F1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29" name="Rectangle 17"/>
          <p:cNvSpPr>
            <a:spLocks noChangeArrowheads="1"/>
          </p:cNvSpPr>
          <p:nvPr/>
        </p:nvSpPr>
        <p:spPr bwMode="blackWhite">
          <a:xfrm>
            <a:off x="4" y="6781800"/>
            <a:ext cx="9140825" cy="76200"/>
          </a:xfrm>
          <a:prstGeom prst="rect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4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45475" cy="342900"/>
          </a:xfrm>
          <a:prstGeom prst="rect">
            <a:avLst/>
          </a:prstGeom>
          <a:noFill/>
          <a:ln w="19050" algn="ctr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5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447800"/>
            <a:ext cx="86868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056" name="Line 20"/>
          <p:cNvSpPr>
            <a:spLocks noChangeShapeType="1"/>
          </p:cNvSpPr>
          <p:nvPr/>
        </p:nvSpPr>
        <p:spPr bwMode="black">
          <a:xfrm>
            <a:off x="990600" y="6470650"/>
            <a:ext cx="0" cy="1920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018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/>
        </p:nvSpPr>
        <p:spPr bwMode="blackWhite">
          <a:xfrm>
            <a:off x="0" y="0"/>
            <a:ext cx="9140825" cy="304800"/>
          </a:xfrm>
          <a:prstGeom prst="rect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4099" name="Picture 8" descr="ibm_white_logo_300dpi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7889FB"/>
              </a:clrFrom>
              <a:clrTo>
                <a:srgbClr val="7889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282" b="-32936"/>
          <a:stretch>
            <a:fillRect/>
          </a:stretch>
        </p:blipFill>
        <p:spPr bwMode="invGray">
          <a:xfrm>
            <a:off x="47625" y="47625"/>
            <a:ext cx="5715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29400" y="0"/>
            <a:ext cx="251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r>
              <a:rPr lang="en-US" dirty="0"/>
              <a:t>IBM Confidential – Page </a:t>
            </a:r>
            <a:fld id="{68DF504D-965F-4BE6-8BDC-FE8D78DCF5C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29" name="Rectangle 17"/>
          <p:cNvSpPr>
            <a:spLocks noChangeArrowheads="1"/>
          </p:cNvSpPr>
          <p:nvPr/>
        </p:nvSpPr>
        <p:spPr bwMode="blackWhite">
          <a:xfrm>
            <a:off x="0" y="6781800"/>
            <a:ext cx="9140825" cy="76200"/>
          </a:xfrm>
          <a:prstGeom prst="rect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102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45475" cy="342900"/>
          </a:xfrm>
          <a:prstGeom prst="rect">
            <a:avLst/>
          </a:prstGeom>
          <a:noFill/>
          <a:ln w="19050" algn="ctr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103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447800"/>
            <a:ext cx="86868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04" name="Line 20"/>
          <p:cNvSpPr>
            <a:spLocks noChangeShapeType="1"/>
          </p:cNvSpPr>
          <p:nvPr/>
        </p:nvSpPr>
        <p:spPr bwMode="black">
          <a:xfrm>
            <a:off x="990600" y="6470650"/>
            <a:ext cx="0" cy="1920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19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/>
        </p:nvSpPr>
        <p:spPr bwMode="blackWhite">
          <a:xfrm>
            <a:off x="0" y="0"/>
            <a:ext cx="9140825" cy="304800"/>
          </a:xfrm>
          <a:prstGeom prst="rect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2051" name="Picture 8" descr="ibm_white_logo_300dpi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7889FB"/>
              </a:clrFrom>
              <a:clrTo>
                <a:srgbClr val="7889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282" b="-32936"/>
          <a:stretch>
            <a:fillRect/>
          </a:stretch>
        </p:blipFill>
        <p:spPr bwMode="invGray">
          <a:xfrm>
            <a:off x="47625" y="47625"/>
            <a:ext cx="5715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29400" y="0"/>
            <a:ext cx="251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r>
              <a:rPr lang="en-US" dirty="0"/>
              <a:t>IBM Confidential – Page </a:t>
            </a:r>
            <a:fld id="{21726FDD-3EDF-4DBC-96AF-1FB6996B3D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29" name="Rectangle 17"/>
          <p:cNvSpPr>
            <a:spLocks noChangeArrowheads="1"/>
          </p:cNvSpPr>
          <p:nvPr/>
        </p:nvSpPr>
        <p:spPr bwMode="blackWhite">
          <a:xfrm>
            <a:off x="0" y="6781800"/>
            <a:ext cx="9140825" cy="76200"/>
          </a:xfrm>
          <a:prstGeom prst="rect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4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45475" cy="342900"/>
          </a:xfrm>
          <a:prstGeom prst="rect">
            <a:avLst/>
          </a:prstGeom>
          <a:noFill/>
          <a:ln w="19050" algn="ctr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5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447800"/>
            <a:ext cx="86868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056" name="Line 20"/>
          <p:cNvSpPr>
            <a:spLocks noChangeShapeType="1"/>
          </p:cNvSpPr>
          <p:nvPr/>
        </p:nvSpPr>
        <p:spPr bwMode="black">
          <a:xfrm>
            <a:off x="990600" y="6470650"/>
            <a:ext cx="0" cy="1920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85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/>
        </p:nvSpPr>
        <p:spPr bwMode="blackWhite">
          <a:xfrm>
            <a:off x="0" y="0"/>
            <a:ext cx="9140825" cy="304800"/>
          </a:xfrm>
          <a:prstGeom prst="rect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027" name="Picture 8" descr="ibm_white_logo_300dpi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7889FB"/>
              </a:clrFrom>
              <a:clrTo>
                <a:srgbClr val="7889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282" b="-32936"/>
          <a:stretch>
            <a:fillRect/>
          </a:stretch>
        </p:blipFill>
        <p:spPr bwMode="invGray">
          <a:xfrm>
            <a:off x="47625" y="47625"/>
            <a:ext cx="5715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29400" y="0"/>
            <a:ext cx="251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FFFFFF"/>
                </a:solidFill>
              </a:defRPr>
            </a:lvl1pPr>
          </a:lstStyle>
          <a:p>
            <a:r>
              <a:rPr lang="en-US" altLang="en-US" dirty="0">
                <a:latin typeface="Arial" charset="0"/>
              </a:rPr>
              <a:t>IBM Confidential – Page </a:t>
            </a:r>
            <a:fld id="{65B3F8FA-3588-4F88-BC36-18D9113113F0}" type="slidenum">
              <a:rPr lang="en-US" altLang="en-US" smtClean="0">
                <a:latin typeface="Arial" charset="0"/>
              </a:rPr>
              <a:pPr/>
              <a:t>‹#›</a:t>
            </a:fld>
            <a:endParaRPr lang="en-US" altLang="en-US" dirty="0">
              <a:latin typeface="Arial" charset="0"/>
            </a:endParaRPr>
          </a:p>
        </p:txBody>
      </p:sp>
      <p:sp>
        <p:nvSpPr>
          <p:cNvPr id="1029" name="Rectangle 17"/>
          <p:cNvSpPr>
            <a:spLocks noChangeArrowheads="1"/>
          </p:cNvSpPr>
          <p:nvPr/>
        </p:nvSpPr>
        <p:spPr bwMode="blackWhite">
          <a:xfrm>
            <a:off x="0" y="6781800"/>
            <a:ext cx="9140825" cy="76200"/>
          </a:xfrm>
          <a:prstGeom prst="rect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45475" cy="342900"/>
          </a:xfrm>
          <a:prstGeom prst="rect">
            <a:avLst/>
          </a:prstGeom>
          <a:noFill/>
          <a:ln w="19050" algn="ctr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1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447800"/>
            <a:ext cx="86868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2" name="Line 20"/>
          <p:cNvSpPr>
            <a:spLocks noChangeShapeType="1"/>
          </p:cNvSpPr>
          <p:nvPr/>
        </p:nvSpPr>
        <p:spPr bwMode="black">
          <a:xfrm>
            <a:off x="990600" y="6470650"/>
            <a:ext cx="0" cy="1920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128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/>
        </p:nvSpPr>
        <p:spPr bwMode="blackWhite">
          <a:xfrm>
            <a:off x="0" y="0"/>
            <a:ext cx="9140825" cy="304800"/>
          </a:xfrm>
          <a:prstGeom prst="rect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1027" name="Picture 8" descr="ibm_white_logo_300dpi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7889FB"/>
              </a:clrFrom>
              <a:clrTo>
                <a:srgbClr val="7889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282" b="-32936"/>
          <a:stretch>
            <a:fillRect/>
          </a:stretch>
        </p:blipFill>
        <p:spPr bwMode="invGray">
          <a:xfrm>
            <a:off x="47625" y="47625"/>
            <a:ext cx="5715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29400" y="0"/>
            <a:ext cx="251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FFFFFF"/>
                </a:solidFill>
              </a:defRPr>
            </a:lvl1pPr>
          </a:lstStyle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IBM Confidential – Page </a:t>
            </a:r>
            <a:fld id="{9361FA8F-B475-40A9-AA84-3BC0584E6DA1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9" name="Rectangle 17"/>
          <p:cNvSpPr>
            <a:spLocks noChangeArrowheads="1"/>
          </p:cNvSpPr>
          <p:nvPr/>
        </p:nvSpPr>
        <p:spPr bwMode="blackWhite">
          <a:xfrm>
            <a:off x="0" y="6781800"/>
            <a:ext cx="9140825" cy="76200"/>
          </a:xfrm>
          <a:prstGeom prst="rect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45475" cy="342900"/>
          </a:xfrm>
          <a:prstGeom prst="rect">
            <a:avLst/>
          </a:prstGeom>
          <a:noFill/>
          <a:ln w="19050" algn="ctr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1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447800"/>
            <a:ext cx="86868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2" name="Line 20"/>
          <p:cNvSpPr>
            <a:spLocks noChangeShapeType="1"/>
          </p:cNvSpPr>
          <p:nvPr/>
        </p:nvSpPr>
        <p:spPr bwMode="black">
          <a:xfrm>
            <a:off x="990600" y="6470650"/>
            <a:ext cx="0" cy="1920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352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tx1"/>
                </a:solidFill>
                <a:cs typeface="+mn-cs"/>
              </a:defRPr>
            </a:lvl1pPr>
          </a:lstStyle>
          <a:p>
            <a:pPr defTabSz="449263">
              <a:defRPr/>
            </a:pPr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tx1"/>
                </a:solidFill>
                <a:cs typeface="+mn-cs"/>
              </a:defRPr>
            </a:lvl1pPr>
          </a:lstStyle>
          <a:p>
            <a:pPr defTabSz="449263">
              <a:defRPr/>
            </a:pPr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tx1"/>
                </a:solidFill>
                <a:cs typeface="+mn-cs"/>
              </a:defRPr>
            </a:lvl1pPr>
          </a:lstStyle>
          <a:p>
            <a:pPr defTabSz="449263">
              <a:defRPr/>
            </a:pPr>
            <a:fld id="{AA2B4ACA-FEB2-46F4-B447-B15E1E7A4546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rPr>
              <a:pPr defTabSz="449263"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5067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1.xml"/><Relationship Id="rId5" Type="http://schemas.openxmlformats.org/officeDocument/2006/relationships/hyperlink" Target="http://www.shdavis.com/" TargetMode="External"/><Relationship Id="rId4" Type="http://schemas.openxmlformats.org/officeDocument/2006/relationships/hyperlink" Target="http://adgrads.blogspot.com/2012/02/two-helping-hands-quite-possibly.html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2.xml"/><Relationship Id="rId4" Type="http://schemas.openxmlformats.org/officeDocument/2006/relationships/hyperlink" Target="http://mythought-filledjourney.blogspot.com/2013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2.xml"/><Relationship Id="rId4" Type="http://schemas.openxmlformats.org/officeDocument/2006/relationships/hyperlink" Target="https://reevolution.earth/kb/2-what-is-stopping-you-being-you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5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52.xml"/><Relationship Id="rId4" Type="http://schemas.openxmlformats.org/officeDocument/2006/relationships/hyperlink" Target="http://www.thebluediamondgallery.com/wooden-tile/g/growth.html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5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52.xml"/><Relationship Id="rId4" Type="http://schemas.openxmlformats.org/officeDocument/2006/relationships/hyperlink" Target="https://www.flickr.com/photos/130132803@N07/18213113091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52.xml"/><Relationship Id="rId4" Type="http://schemas.openxmlformats.org/officeDocument/2006/relationships/hyperlink" Target="http://lifesjourneytoperfection.blogspot.com/2014/09/lds-sharing-time-september-2014-week-2.html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5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5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5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5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855EC-F9CE-423B-8816-382374617709}" type="slidenum">
              <a:rPr lang="en-US" altLang="en-US" smtClean="0">
                <a:solidFill>
                  <a:srgbClr val="000000"/>
                </a:solidFill>
              </a:rPr>
              <a:pPr/>
              <a:t>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14A7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49263">
              <a:lnSpc>
                <a:spcPct val="9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sz="3000">
              <a:solidFill>
                <a:srgbClr val="7889FB"/>
              </a:solidFill>
              <a:latin typeface="Arial" panose="020B0604020202020204" pitchFamily="34" charset="0"/>
              <a:ea typeface="MS Gothic" panose="020B0609070205080204" pitchFamily="49" charset="-128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178717" y="629301"/>
            <a:ext cx="8786565" cy="58540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00438" y="622951"/>
            <a:ext cx="5486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5400" b="1" dirty="0">
                <a:solidFill>
                  <a:srgbClr val="FFFF00"/>
                </a:solidFill>
                <a:latin typeface="Arial" pitchFamily="34" charset="0"/>
                <a:ea typeface="MS Gothic" pitchFamily="49" charset="-128"/>
                <a:cs typeface="Arial"/>
              </a:rPr>
              <a:t>Intentional</a:t>
            </a:r>
          </a:p>
          <a:p>
            <a:pPr algn="ctr" eaLnBrk="0" hangingPunct="0"/>
            <a:r>
              <a:rPr lang="en-US" sz="5400" b="1" dirty="0">
                <a:solidFill>
                  <a:srgbClr val="FFFF00"/>
                </a:solidFill>
                <a:latin typeface="Arial" pitchFamily="34" charset="0"/>
                <a:ea typeface="MS Gothic" pitchFamily="49" charset="-128"/>
                <a:cs typeface="Arial"/>
              </a:rPr>
              <a:t>Living:  Success to Significance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B00C17-EB96-4EC1-8D01-E948B65098A9}"/>
              </a:ext>
            </a:extLst>
          </p:cNvPr>
          <p:cNvSpPr txBox="1"/>
          <p:nvPr/>
        </p:nvSpPr>
        <p:spPr>
          <a:xfrm>
            <a:off x="405942" y="5410200"/>
            <a:ext cx="403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Susan Davis</a:t>
            </a:r>
          </a:p>
          <a:p>
            <a:r>
              <a:rPr lang="en-US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www.shdavis.com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/>
              <a:t>SH Davis Empowerment Group</a:t>
            </a:r>
          </a:p>
        </p:txBody>
      </p:sp>
    </p:spTree>
    <p:extLst>
      <p:ext uri="{BB962C8B-B14F-4D97-AF65-F5344CB8AC3E}">
        <p14:creationId xmlns:p14="http://schemas.microsoft.com/office/powerpoint/2010/main" val="3037668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828675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136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C3A01C-DE54-428A-98BC-473EBEB7EC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8" r="33216" b="9091"/>
          <a:stretch/>
        </p:blipFill>
        <p:spPr>
          <a:xfrm>
            <a:off x="2642616" y="857257"/>
            <a:ext cx="6501384" cy="514349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857250"/>
            <a:ext cx="7004405" cy="51435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CC442F-2D40-4DCD-BB83-2B0760DC4015}"/>
              </a:ext>
            </a:extLst>
          </p:cNvPr>
          <p:cNvSpPr txBox="1"/>
          <p:nvPr/>
        </p:nvSpPr>
        <p:spPr>
          <a:xfrm>
            <a:off x="358486" y="1699022"/>
            <a:ext cx="3017520" cy="2403101"/>
          </a:xfrm>
          <a:prstGeom prst="rect">
            <a:avLst/>
          </a:prstGeom>
        </p:spPr>
        <p:txBody>
          <a:bodyPr vert="horz" lIns="68580" tIns="34290" rIns="68580" bIns="34290" rtlCol="0" anchor="b">
            <a:normAutofit lnSpcReduction="10000"/>
          </a:bodyPr>
          <a:lstStyle/>
          <a:p>
            <a:pPr defTabSz="685800" fontAlgn="auto">
              <a:lnSpc>
                <a:spcPct val="90000"/>
              </a:lnSpc>
              <a:spcAft>
                <a:spcPts val="450"/>
              </a:spcAft>
            </a:pPr>
            <a:r>
              <a:rPr lang="en-US" sz="2700" i="1" dirty="0">
                <a:solidFill>
                  <a:prstClr val="white"/>
                </a:solidFill>
                <a:latin typeface="Calibri Light" panose="020F0302020204030204"/>
                <a:cs typeface="+mn-cs"/>
              </a:rPr>
              <a:t>“Don’t worry about being successful but work toward being significant and the success will follow.”</a:t>
            </a:r>
          </a:p>
          <a:p>
            <a:pPr defTabSz="685800" fontAlgn="auto">
              <a:lnSpc>
                <a:spcPct val="90000"/>
              </a:lnSpc>
              <a:spcAft>
                <a:spcPts val="450"/>
              </a:spcAft>
            </a:pPr>
            <a:endParaRPr lang="en-US" sz="2250" dirty="0">
              <a:solidFill>
                <a:prstClr val="white"/>
              </a:solidFill>
              <a:latin typeface="Calibri Light" panose="020F0302020204030204"/>
              <a:cs typeface="+mn-cs"/>
            </a:endParaRPr>
          </a:p>
          <a:p>
            <a:pPr defTabSz="685800" fontAlgn="auto">
              <a:lnSpc>
                <a:spcPct val="90000"/>
              </a:lnSpc>
              <a:spcAft>
                <a:spcPts val="450"/>
              </a:spcAft>
            </a:pPr>
            <a:r>
              <a:rPr lang="en-US" dirty="0">
                <a:solidFill>
                  <a:prstClr val="white"/>
                </a:solidFill>
                <a:latin typeface="Calibri Light" panose="020F0302020204030204"/>
                <a:cs typeface="+mn-cs"/>
              </a:rPr>
              <a:t>Oprah Winfrey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69941" y="1117343"/>
            <a:ext cx="109728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2" y="4267440"/>
            <a:ext cx="2983230" cy="13716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D245FD-D246-4B2B-BF69-6BA315BE1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28114" y="5624513"/>
            <a:ext cx="2057400" cy="273844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defTabSz="685800" fontAlgn="auto">
              <a:spcBef>
                <a:spcPts val="0"/>
              </a:spcBef>
              <a:spcAft>
                <a:spcPts val="450"/>
              </a:spcAft>
              <a:defRPr/>
            </a:pPr>
            <a:fld id="{EF932FE3-AE30-4F9C-A855-A891DA4974BE}" type="slidenum">
              <a:rPr lang="en-US">
                <a:solidFill>
                  <a:prstClr val="white"/>
                </a:solidFill>
                <a:latin typeface="Calibri" panose="020F0502020204030204"/>
                <a:cs typeface="+mn-cs"/>
              </a:rPr>
              <a:pPr defTabSz="685800" fontAlgn="auto">
                <a:spcBef>
                  <a:spcPts val="0"/>
                </a:spcBef>
                <a:spcAft>
                  <a:spcPts val="450"/>
                </a:spcAft>
                <a:defRPr/>
              </a:pPr>
              <a:t>11</a:t>
            </a:fld>
            <a:endParaRPr lang="en-US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1720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9CA3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066800"/>
            <a:ext cx="7744334" cy="43862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24400" y="838200"/>
            <a:ext cx="3657600" cy="5410200"/>
          </a:xfrm>
          <a:prstGeom prst="rect">
            <a:avLst/>
          </a:prstGeom>
          <a:solidFill>
            <a:srgbClr val="9C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861389" y="1148566"/>
            <a:ext cx="3886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94"/>
                </a:solidFill>
              </a:rPr>
              <a:t>When asked to describe regrets in their life…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60105" y="3131492"/>
            <a:ext cx="3200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80% describe  actions they DID NOT take, rather than ones they did!</a:t>
            </a:r>
          </a:p>
        </p:txBody>
      </p:sp>
      <p:sp>
        <p:nvSpPr>
          <p:cNvPr id="9" name="Rectangle 8"/>
          <p:cNvSpPr/>
          <p:nvPr/>
        </p:nvSpPr>
        <p:spPr>
          <a:xfrm>
            <a:off x="560232" y="5858474"/>
            <a:ext cx="8001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/>
              <a:t>“We must all suffer from one of two pains: the pain of discipline or the pain of regret. The difference is discipline weighs ounces while regret weighs tons.”</a:t>
            </a:r>
          </a:p>
          <a:p>
            <a:pPr algn="ctr"/>
            <a:r>
              <a:rPr lang="en-US" sz="1400" dirty="0"/>
              <a:t>Jim </a:t>
            </a:r>
            <a:r>
              <a:rPr lang="en-US" sz="1400" dirty="0" err="1"/>
              <a:t>Rohn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3666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20" y="0"/>
            <a:ext cx="914742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609600"/>
            <a:ext cx="60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Intentional Living is…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" y="1489903"/>
            <a:ext cx="5105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 life that brings you daily satisfaction and continual rewards for merely working to make a difference – small or large – in the lives of others.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71800" y="507864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John C. Maxwell</a:t>
            </a:r>
          </a:p>
        </p:txBody>
      </p:sp>
    </p:spTree>
    <p:extLst>
      <p:ext uri="{BB962C8B-B14F-4D97-AF65-F5344CB8AC3E}">
        <p14:creationId xmlns:p14="http://schemas.microsoft.com/office/powerpoint/2010/main" val="1319190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</p:spPr>
        <p:txBody>
          <a:bodyPr/>
          <a:lstStyle/>
          <a:p>
            <a:fld id="{57F983CB-0174-4985-94C3-522922DB3841}" type="slidenum">
              <a:rPr lang="en-US" altLang="en-US" smtClean="0">
                <a:solidFill>
                  <a:srgbClr val="000000"/>
                </a:solidFill>
              </a:rPr>
              <a:pPr/>
              <a:t>14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30723" name="Picture 5" descr="pathw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97068" y="2660812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What’s the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02674" y="3156704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Difference</a:t>
            </a:r>
          </a:p>
        </p:txBody>
      </p:sp>
      <p:sp>
        <p:nvSpPr>
          <p:cNvPr id="6" name="Rectangle 5"/>
          <p:cNvSpPr/>
          <p:nvPr/>
        </p:nvSpPr>
        <p:spPr>
          <a:xfrm>
            <a:off x="3466011" y="3657600"/>
            <a:ext cx="18867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/>
              <a:t>Between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95400" y="4303931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“Good Intentions”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77093" y="4857086"/>
            <a:ext cx="570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&amp;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61464" y="5396470"/>
            <a:ext cx="4201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“Intentional Living”</a:t>
            </a:r>
          </a:p>
        </p:txBody>
      </p:sp>
    </p:spTree>
    <p:extLst>
      <p:ext uri="{BB962C8B-B14F-4D97-AF65-F5344CB8AC3E}">
        <p14:creationId xmlns:p14="http://schemas.microsoft.com/office/powerpoint/2010/main" val="1433070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70644" y="677878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Good Intentions vs Intentional Living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200" y="2309002"/>
            <a:ext cx="1905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Desire</a:t>
            </a:r>
          </a:p>
          <a:p>
            <a:pPr algn="ctr"/>
            <a:r>
              <a:rPr lang="en-US" dirty="0"/>
              <a:t>Wish</a:t>
            </a:r>
          </a:p>
          <a:p>
            <a:pPr algn="ctr"/>
            <a:r>
              <a:rPr lang="en-US" dirty="0"/>
              <a:t>Someday</a:t>
            </a:r>
          </a:p>
          <a:p>
            <a:pPr algn="ctr"/>
            <a:r>
              <a:rPr lang="en-US" dirty="0"/>
              <a:t>Fantasy</a:t>
            </a:r>
          </a:p>
          <a:p>
            <a:pPr algn="ctr"/>
            <a:r>
              <a:rPr lang="en-US" dirty="0"/>
              <a:t>Hopefully</a:t>
            </a:r>
          </a:p>
          <a:p>
            <a:pPr algn="ctr"/>
            <a:r>
              <a:rPr lang="en-US" dirty="0"/>
              <a:t>Passive</a:t>
            </a:r>
          </a:p>
          <a:p>
            <a:pPr algn="ctr"/>
            <a:r>
              <a:rPr lang="en-US" dirty="0"/>
              <a:t>Occasional</a:t>
            </a:r>
          </a:p>
          <a:p>
            <a:pPr algn="ctr"/>
            <a:r>
              <a:rPr lang="en-US" dirty="0"/>
              <a:t>Emotion</a:t>
            </a:r>
          </a:p>
          <a:p>
            <a:pPr algn="ctr"/>
            <a:r>
              <a:rPr lang="en-US" dirty="0"/>
              <a:t>Somebody Should</a:t>
            </a:r>
          </a:p>
          <a:p>
            <a:pPr algn="ctr"/>
            <a:r>
              <a:rPr lang="en-US" dirty="0"/>
              <a:t>Survival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2017" y="5974474"/>
            <a:ext cx="675996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“The little things we do or fail to do often speak louder than the loudest statements of our intentions.”</a:t>
            </a:r>
            <a:r>
              <a:rPr lang="en-US" dirty="0"/>
              <a:t> </a:t>
            </a:r>
          </a:p>
          <a:p>
            <a:pPr algn="ctr"/>
            <a:r>
              <a:rPr lang="en-US" sz="1400" dirty="0"/>
              <a:t>Thomas J Watson, Jr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1470638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Good </a:t>
            </a:r>
          </a:p>
          <a:p>
            <a:pPr algn="ctr"/>
            <a:r>
              <a:rPr lang="en-US" sz="2000" b="1" u="sng" dirty="0"/>
              <a:t>Intentions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37470" y="1464559"/>
            <a:ext cx="2065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Intentional </a:t>
            </a:r>
          </a:p>
          <a:p>
            <a:pPr algn="ctr"/>
            <a:r>
              <a:rPr lang="en-US" sz="2000" b="1" u="sng" dirty="0"/>
              <a:t>Living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44528" y="1464559"/>
            <a:ext cx="2353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A Life </a:t>
            </a:r>
          </a:p>
          <a:p>
            <a:pPr algn="ctr"/>
            <a:r>
              <a:rPr lang="en-US" sz="2000" b="1" u="sng" dirty="0"/>
              <a:t>That Matters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570644" y="2142479"/>
            <a:ext cx="3772756" cy="3191521"/>
          </a:xfrm>
          <a:prstGeom prst="rightArrow">
            <a:avLst/>
          </a:prstGeom>
          <a:solidFill>
            <a:srgbClr val="66FFCC">
              <a:alpha val="1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5425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70644" y="677878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Good Intentions vs Intentional Living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200" y="2309002"/>
            <a:ext cx="1905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Desire</a:t>
            </a:r>
          </a:p>
          <a:p>
            <a:pPr algn="ctr"/>
            <a:r>
              <a:rPr lang="en-US" dirty="0"/>
              <a:t>Wish</a:t>
            </a:r>
          </a:p>
          <a:p>
            <a:pPr algn="ctr"/>
            <a:r>
              <a:rPr lang="en-US" dirty="0"/>
              <a:t>Someday</a:t>
            </a:r>
          </a:p>
          <a:p>
            <a:pPr algn="ctr"/>
            <a:r>
              <a:rPr lang="en-US" dirty="0"/>
              <a:t>Fantasy</a:t>
            </a:r>
          </a:p>
          <a:p>
            <a:pPr algn="ctr"/>
            <a:r>
              <a:rPr lang="en-US" dirty="0"/>
              <a:t>Hopefully</a:t>
            </a:r>
          </a:p>
          <a:p>
            <a:pPr algn="ctr"/>
            <a:r>
              <a:rPr lang="en-US" dirty="0"/>
              <a:t>Passive</a:t>
            </a:r>
          </a:p>
          <a:p>
            <a:pPr algn="ctr"/>
            <a:r>
              <a:rPr lang="en-US" dirty="0"/>
              <a:t>Occasional</a:t>
            </a:r>
          </a:p>
          <a:p>
            <a:pPr algn="ctr"/>
            <a:r>
              <a:rPr lang="en-US" dirty="0"/>
              <a:t>Emotion</a:t>
            </a:r>
          </a:p>
          <a:p>
            <a:pPr algn="ctr"/>
            <a:r>
              <a:rPr lang="en-US" dirty="0"/>
              <a:t>Somebody Should</a:t>
            </a:r>
          </a:p>
          <a:p>
            <a:pPr algn="ctr"/>
            <a:r>
              <a:rPr lang="en-US" dirty="0"/>
              <a:t>Survival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56051" y="2303326"/>
            <a:ext cx="1828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Action</a:t>
            </a:r>
          </a:p>
          <a:p>
            <a:pPr algn="ctr"/>
            <a:r>
              <a:rPr lang="en-US" dirty="0"/>
              <a:t>Purpose</a:t>
            </a:r>
          </a:p>
          <a:p>
            <a:pPr algn="ctr"/>
            <a:r>
              <a:rPr lang="en-US" dirty="0"/>
              <a:t>Today</a:t>
            </a:r>
          </a:p>
          <a:p>
            <a:pPr algn="ctr"/>
            <a:r>
              <a:rPr lang="en-US" dirty="0"/>
              <a:t>Strategy</a:t>
            </a:r>
          </a:p>
          <a:p>
            <a:pPr algn="ctr"/>
            <a:r>
              <a:rPr lang="en-US" dirty="0"/>
              <a:t>Definitely</a:t>
            </a:r>
          </a:p>
          <a:p>
            <a:pPr algn="ctr"/>
            <a:r>
              <a:rPr lang="en-US" dirty="0"/>
              <a:t>Active</a:t>
            </a:r>
          </a:p>
          <a:p>
            <a:pPr algn="ctr"/>
            <a:r>
              <a:rPr lang="en-US" dirty="0"/>
              <a:t>Continual</a:t>
            </a:r>
          </a:p>
          <a:p>
            <a:pPr algn="ctr"/>
            <a:r>
              <a:rPr lang="en-US" dirty="0"/>
              <a:t>Discipline</a:t>
            </a:r>
          </a:p>
          <a:p>
            <a:pPr algn="ctr"/>
            <a:r>
              <a:rPr lang="en-US" dirty="0"/>
              <a:t>I will</a:t>
            </a:r>
          </a:p>
          <a:p>
            <a:pPr algn="ctr"/>
            <a:r>
              <a:rPr lang="en-US" dirty="0"/>
              <a:t>Success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1470638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Good </a:t>
            </a:r>
          </a:p>
          <a:p>
            <a:pPr algn="ctr"/>
            <a:r>
              <a:rPr lang="en-US" sz="2000" b="1" u="sng" dirty="0"/>
              <a:t>Intentions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37470" y="1464559"/>
            <a:ext cx="2065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Intentional </a:t>
            </a:r>
          </a:p>
          <a:p>
            <a:pPr algn="ctr"/>
            <a:r>
              <a:rPr lang="en-US" sz="2000" b="1" u="sng" dirty="0"/>
              <a:t>Living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44528" y="1464559"/>
            <a:ext cx="2353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A Life </a:t>
            </a:r>
          </a:p>
          <a:p>
            <a:pPr algn="ctr"/>
            <a:r>
              <a:rPr lang="en-US" sz="2000" b="1" u="sng" dirty="0"/>
              <a:t>That Matters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570644" y="2142479"/>
            <a:ext cx="5982556" cy="3191521"/>
          </a:xfrm>
          <a:prstGeom prst="rightArrow">
            <a:avLst/>
          </a:prstGeom>
          <a:solidFill>
            <a:srgbClr val="66FFCC">
              <a:alpha val="1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192017" y="5974474"/>
            <a:ext cx="675996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“The little things we do or fail to do often speak louder than the loudest statements of our intentions.”</a:t>
            </a:r>
            <a:r>
              <a:rPr lang="en-US" dirty="0"/>
              <a:t> </a:t>
            </a:r>
          </a:p>
          <a:p>
            <a:pPr algn="ctr"/>
            <a:r>
              <a:rPr lang="en-US" sz="1400" dirty="0"/>
              <a:t>Thomas J Watson, Jr</a:t>
            </a:r>
          </a:p>
        </p:txBody>
      </p:sp>
    </p:spTree>
    <p:extLst>
      <p:ext uri="{BB962C8B-B14F-4D97-AF65-F5344CB8AC3E}">
        <p14:creationId xmlns:p14="http://schemas.microsoft.com/office/powerpoint/2010/main" val="364159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70644" y="677878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Good Intentions vs Intentional Living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200" y="2309002"/>
            <a:ext cx="1905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Desire</a:t>
            </a:r>
          </a:p>
          <a:p>
            <a:pPr algn="ctr"/>
            <a:r>
              <a:rPr lang="en-US" dirty="0"/>
              <a:t>Wish</a:t>
            </a:r>
          </a:p>
          <a:p>
            <a:pPr algn="ctr"/>
            <a:r>
              <a:rPr lang="en-US" dirty="0"/>
              <a:t>Someday</a:t>
            </a:r>
          </a:p>
          <a:p>
            <a:pPr algn="ctr"/>
            <a:r>
              <a:rPr lang="en-US" dirty="0"/>
              <a:t>Fantasy</a:t>
            </a:r>
          </a:p>
          <a:p>
            <a:pPr algn="ctr"/>
            <a:r>
              <a:rPr lang="en-US" dirty="0"/>
              <a:t>Hopefully</a:t>
            </a:r>
          </a:p>
          <a:p>
            <a:pPr algn="ctr"/>
            <a:r>
              <a:rPr lang="en-US" dirty="0"/>
              <a:t>Passive</a:t>
            </a:r>
          </a:p>
          <a:p>
            <a:pPr algn="ctr"/>
            <a:r>
              <a:rPr lang="en-US" dirty="0"/>
              <a:t>Occasional</a:t>
            </a:r>
          </a:p>
          <a:p>
            <a:pPr algn="ctr"/>
            <a:r>
              <a:rPr lang="en-US" dirty="0"/>
              <a:t>Emotion</a:t>
            </a:r>
          </a:p>
          <a:p>
            <a:pPr algn="ctr"/>
            <a:r>
              <a:rPr lang="en-US" dirty="0"/>
              <a:t>Somebody Should</a:t>
            </a:r>
          </a:p>
          <a:p>
            <a:pPr algn="ctr"/>
            <a:r>
              <a:rPr lang="en-US" dirty="0"/>
              <a:t>Survival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56051" y="2303326"/>
            <a:ext cx="1828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Action</a:t>
            </a:r>
          </a:p>
          <a:p>
            <a:pPr algn="ctr"/>
            <a:r>
              <a:rPr lang="en-US" dirty="0"/>
              <a:t>Purpose</a:t>
            </a:r>
          </a:p>
          <a:p>
            <a:pPr algn="ctr"/>
            <a:r>
              <a:rPr lang="en-US" dirty="0"/>
              <a:t>Today</a:t>
            </a:r>
          </a:p>
          <a:p>
            <a:pPr algn="ctr"/>
            <a:r>
              <a:rPr lang="en-US" dirty="0"/>
              <a:t>Strategy</a:t>
            </a:r>
          </a:p>
          <a:p>
            <a:pPr algn="ctr"/>
            <a:r>
              <a:rPr lang="en-US" dirty="0"/>
              <a:t>Definitely</a:t>
            </a:r>
          </a:p>
          <a:p>
            <a:pPr algn="ctr"/>
            <a:r>
              <a:rPr lang="en-US" dirty="0"/>
              <a:t>Active</a:t>
            </a:r>
          </a:p>
          <a:p>
            <a:pPr algn="ctr"/>
            <a:r>
              <a:rPr lang="en-US" dirty="0"/>
              <a:t>Continual</a:t>
            </a:r>
          </a:p>
          <a:p>
            <a:pPr algn="ctr"/>
            <a:r>
              <a:rPr lang="en-US" dirty="0"/>
              <a:t>Discipline</a:t>
            </a:r>
          </a:p>
          <a:p>
            <a:pPr algn="ctr"/>
            <a:r>
              <a:rPr lang="en-US" dirty="0"/>
              <a:t>I will</a:t>
            </a:r>
          </a:p>
          <a:p>
            <a:pPr algn="ctr"/>
            <a:r>
              <a:rPr lang="en-US" dirty="0"/>
              <a:t>Success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73597" y="2303326"/>
            <a:ext cx="20955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Results</a:t>
            </a:r>
          </a:p>
          <a:p>
            <a:pPr algn="ctr"/>
            <a:r>
              <a:rPr lang="en-US" dirty="0"/>
              <a:t>Fulfillment</a:t>
            </a:r>
          </a:p>
          <a:p>
            <a:pPr algn="ctr"/>
            <a:r>
              <a:rPr lang="en-US" dirty="0"/>
              <a:t>Every day</a:t>
            </a:r>
          </a:p>
          <a:p>
            <a:pPr algn="ctr"/>
            <a:r>
              <a:rPr lang="en-US" dirty="0"/>
              <a:t>Follow through</a:t>
            </a:r>
          </a:p>
          <a:p>
            <a:pPr algn="ctr"/>
            <a:r>
              <a:rPr lang="en-US" dirty="0"/>
              <a:t>Continually</a:t>
            </a:r>
          </a:p>
          <a:p>
            <a:pPr algn="ctr"/>
            <a:r>
              <a:rPr lang="en-US" dirty="0"/>
              <a:t>Proactive</a:t>
            </a:r>
          </a:p>
          <a:p>
            <a:pPr algn="ctr"/>
            <a:r>
              <a:rPr lang="en-US" dirty="0"/>
              <a:t>Habitual</a:t>
            </a:r>
          </a:p>
          <a:p>
            <a:pPr algn="ctr"/>
            <a:r>
              <a:rPr lang="en-US" dirty="0"/>
              <a:t>Lifestyle</a:t>
            </a:r>
          </a:p>
          <a:p>
            <a:pPr algn="ctr"/>
            <a:r>
              <a:rPr lang="en-US" dirty="0"/>
              <a:t>I do</a:t>
            </a:r>
          </a:p>
          <a:p>
            <a:pPr algn="ctr"/>
            <a:r>
              <a:rPr lang="en-US" dirty="0"/>
              <a:t>Significance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1470638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Good </a:t>
            </a:r>
          </a:p>
          <a:p>
            <a:pPr algn="ctr"/>
            <a:r>
              <a:rPr lang="en-US" sz="2000" b="1" u="sng" dirty="0"/>
              <a:t>Intentions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37470" y="1464559"/>
            <a:ext cx="2065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Intentional </a:t>
            </a:r>
          </a:p>
          <a:p>
            <a:pPr algn="ctr"/>
            <a:r>
              <a:rPr lang="en-US" sz="2000" b="1" u="sng" dirty="0"/>
              <a:t>Living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44528" y="1464559"/>
            <a:ext cx="2353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A Life </a:t>
            </a:r>
          </a:p>
          <a:p>
            <a:pPr algn="ctr"/>
            <a:r>
              <a:rPr lang="en-US" sz="2000" b="1" u="sng" dirty="0"/>
              <a:t>That Matters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570644" y="2142479"/>
            <a:ext cx="8192356" cy="3191521"/>
          </a:xfrm>
          <a:prstGeom prst="rightArrow">
            <a:avLst/>
          </a:prstGeom>
          <a:solidFill>
            <a:srgbClr val="66FFCC">
              <a:alpha val="1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192017" y="5974474"/>
            <a:ext cx="675996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“The little things we do or fail to do often speak louder than the loudest statements of our intentions.”</a:t>
            </a:r>
            <a:r>
              <a:rPr lang="en-US" dirty="0"/>
              <a:t> </a:t>
            </a:r>
          </a:p>
          <a:p>
            <a:pPr algn="ctr"/>
            <a:r>
              <a:rPr lang="en-US" sz="1400" dirty="0"/>
              <a:t>Thomas J Watson, Jr</a:t>
            </a:r>
          </a:p>
        </p:txBody>
      </p:sp>
    </p:spTree>
    <p:extLst>
      <p:ext uri="{BB962C8B-B14F-4D97-AF65-F5344CB8AC3E}">
        <p14:creationId xmlns:p14="http://schemas.microsoft.com/office/powerpoint/2010/main" val="7638123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7F983CB-0174-4985-94C3-522922DB3841}" type="slidenum">
              <a:rPr lang="en-US" altLang="en-US" smtClean="0">
                <a:solidFill>
                  <a:srgbClr val="000000"/>
                </a:solidFill>
              </a:rPr>
              <a:pPr/>
              <a:t>18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30723" name="Picture 5" descr="pathw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57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0022" name="TextBox 4"/>
          <p:cNvSpPr txBox="1">
            <a:spLocks noChangeArrowheads="1"/>
          </p:cNvSpPr>
          <p:nvPr/>
        </p:nvSpPr>
        <p:spPr bwMode="auto">
          <a:xfrm>
            <a:off x="5148263" y="2205038"/>
            <a:ext cx="3995737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Clr>
                <a:srgbClr val="333399"/>
              </a:buClr>
              <a:buFont typeface="Wingdings" panose="05000000000000000000" pitchFamily="2" charset="2"/>
              <a:buNone/>
            </a:pPr>
            <a:r>
              <a:rPr lang="en-US" altLang="en-US" sz="3600" b="1">
                <a:solidFill>
                  <a:srgbClr val="FF0000"/>
                </a:solidFill>
                <a:ea typeface="MS Gothic" panose="020B0609070205080204" pitchFamily="49" charset="-128"/>
              </a:rPr>
              <a:t>DIRECTION, not INTENTION determines DESTINATION</a:t>
            </a:r>
          </a:p>
        </p:txBody>
      </p:sp>
      <p:sp>
        <p:nvSpPr>
          <p:cNvPr id="30725" name="Text Box 7"/>
          <p:cNvSpPr txBox="1">
            <a:spLocks noChangeArrowheads="1"/>
          </p:cNvSpPr>
          <p:nvPr/>
        </p:nvSpPr>
        <p:spPr bwMode="auto">
          <a:xfrm>
            <a:off x="5076825" y="0"/>
            <a:ext cx="40671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CC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49263">
              <a:lnSpc>
                <a:spcPct val="90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3000" b="1" i="1">
                <a:solidFill>
                  <a:srgbClr val="0000CC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/>
              </a:rPr>
              <a:t>“I didn’t intend for that to happen!”</a:t>
            </a:r>
            <a:endParaRPr lang="en-US" altLang="en-US" sz="2600" b="1">
              <a:solidFill>
                <a:srgbClr val="0000CC"/>
              </a:solidFill>
              <a:latin typeface="Arial" panose="020B0604020202020204" pitchFamily="34" charset="0"/>
              <a:ea typeface="MS Gothic" panose="020B0609070205080204" pitchFamily="49" charset="-128"/>
              <a:cs typeface="Arial"/>
            </a:endParaRPr>
          </a:p>
        </p:txBody>
      </p:sp>
      <p:sp>
        <p:nvSpPr>
          <p:cNvPr id="30726" name="TextBox 1"/>
          <p:cNvSpPr txBox="1">
            <a:spLocks noChangeArrowheads="1"/>
          </p:cNvSpPr>
          <p:nvPr/>
        </p:nvSpPr>
        <p:spPr bwMode="auto">
          <a:xfrm>
            <a:off x="5076825" y="5392738"/>
            <a:ext cx="4067175" cy="1465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Clr>
                <a:srgbClr val="333399"/>
              </a:buClr>
              <a:buFont typeface="Wingdings" panose="05000000000000000000" pitchFamily="2" charset="2"/>
              <a:buNone/>
            </a:pPr>
            <a:r>
              <a:rPr lang="en-US" altLang="en-US" sz="2000" b="1" i="1">
                <a:solidFill>
                  <a:srgbClr val="0000CC"/>
                </a:solidFill>
                <a:ea typeface="MS Gothic" panose="020B0609070205080204" pitchFamily="49" charset="-128"/>
              </a:rPr>
              <a:t>“You attention affects your direction…Your direction determines your destination.”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buClr>
                <a:srgbClr val="333399"/>
              </a:buClr>
              <a:buFont typeface="Wingdings" panose="05000000000000000000" pitchFamily="2" charset="2"/>
              <a:buNone/>
            </a:pPr>
            <a:endParaRPr lang="en-US" altLang="en-US" sz="2000" b="1" i="1">
              <a:solidFill>
                <a:srgbClr val="0000CC"/>
              </a:solidFill>
              <a:ea typeface="MS Gothic" panose="020B0609070205080204" pitchFamily="49" charset="-128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buClr>
                <a:srgbClr val="333399"/>
              </a:buClr>
              <a:buFont typeface="Wingdings" panose="05000000000000000000" pitchFamily="2" charset="2"/>
              <a:buNone/>
            </a:pPr>
            <a:r>
              <a:rPr lang="en-US" altLang="en-US" sz="2000" b="1" i="1">
                <a:solidFill>
                  <a:srgbClr val="0000CC"/>
                </a:solidFill>
                <a:ea typeface="MS Gothic" panose="020B0609070205080204" pitchFamily="49" charset="-128"/>
              </a:rPr>
              <a:t>	-- Andy Stanley </a:t>
            </a:r>
          </a:p>
        </p:txBody>
      </p:sp>
    </p:spTree>
    <p:extLst>
      <p:ext uri="{BB962C8B-B14F-4D97-AF65-F5344CB8AC3E}">
        <p14:creationId xmlns:p14="http://schemas.microsoft.com/office/powerpoint/2010/main" val="221793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70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0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2" descr="pathw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57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 Box 6"/>
          <p:cNvSpPr txBox="1">
            <a:spLocks noChangeArrowheads="1"/>
          </p:cNvSpPr>
          <p:nvPr/>
        </p:nvSpPr>
        <p:spPr bwMode="auto">
          <a:xfrm>
            <a:off x="5580063" y="260350"/>
            <a:ext cx="3095625" cy="214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CC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49263">
              <a:lnSpc>
                <a:spcPct val="90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/>
              </a:rPr>
              <a:t>What types of things move you off the path to your desired destination?</a:t>
            </a:r>
          </a:p>
        </p:txBody>
      </p:sp>
      <p:sp>
        <p:nvSpPr>
          <p:cNvPr id="471047" name="Text Box 7"/>
          <p:cNvSpPr txBox="1">
            <a:spLocks noChangeArrowheads="1"/>
          </p:cNvSpPr>
          <p:nvPr/>
        </p:nvSpPr>
        <p:spPr bwMode="auto">
          <a:xfrm>
            <a:off x="5148263" y="2924175"/>
            <a:ext cx="3928099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CC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449263">
              <a:lnSpc>
                <a:spcPct val="90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3000" b="1" dirty="0">
                <a:solidFill>
                  <a:srgbClr val="0000CC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/>
              </a:rPr>
              <a:t>Unclear where I am going</a:t>
            </a:r>
          </a:p>
          <a:p>
            <a:pPr algn="ctr" defTabSz="449263">
              <a:lnSpc>
                <a:spcPct val="90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3000" b="1" dirty="0">
                <a:solidFill>
                  <a:srgbClr val="0000CC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/>
              </a:rPr>
              <a:t>Over committing</a:t>
            </a:r>
          </a:p>
          <a:p>
            <a:pPr algn="ctr" defTabSz="449263">
              <a:lnSpc>
                <a:spcPct val="90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3000" b="1" dirty="0">
                <a:solidFill>
                  <a:srgbClr val="0000CC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/>
              </a:rPr>
              <a:t>Not following through</a:t>
            </a:r>
          </a:p>
          <a:p>
            <a:pPr algn="ctr" defTabSz="449263">
              <a:lnSpc>
                <a:spcPct val="90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3000" b="1" dirty="0">
                <a:solidFill>
                  <a:srgbClr val="0000CC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/>
              </a:rPr>
              <a:t>Not taking care of today</a:t>
            </a:r>
          </a:p>
        </p:txBody>
      </p:sp>
    </p:spTree>
    <p:extLst>
      <p:ext uri="{BB962C8B-B14F-4D97-AF65-F5344CB8AC3E}">
        <p14:creationId xmlns:p14="http://schemas.microsoft.com/office/powerpoint/2010/main" val="72399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7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4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B8D02F1-241C-4C33-AF40-456C2C4621B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B1B6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40CA14-2EC4-4008-8823-927BA4206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2FE643-13C3-4822-80F6-BAEC9EA2DD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8E8967-C982-4629-A963-E1EAC2FF0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433" y="2638498"/>
            <a:ext cx="4399590" cy="23038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8EA790-4F82-40CC-97A2-47240013D8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56171"/>
            <a:ext cx="6172200" cy="13018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FAA0F7-21C3-4267-AF93-2D891877D4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317" y="367233"/>
            <a:ext cx="4399590" cy="21652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D86762-4D00-413B-943A-BAFF249B49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4167" y="1687161"/>
            <a:ext cx="4244046" cy="19026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C43032-5FF5-4032-9CF8-B3B2219581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1896" y="3695647"/>
            <a:ext cx="5262104" cy="17928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C370505-9B54-4DAB-B643-E3E3866DCF05}"/>
              </a:ext>
            </a:extLst>
          </p:cNvPr>
          <p:cNvSpPr txBox="1"/>
          <p:nvPr/>
        </p:nvSpPr>
        <p:spPr>
          <a:xfrm>
            <a:off x="4920124" y="-33582"/>
            <a:ext cx="38836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5400" b="1" dirty="0">
                <a:solidFill>
                  <a:srgbClr val="FFFF00"/>
                </a:solidFill>
                <a:latin typeface="Arial" pitchFamily="34" charset="0"/>
                <a:ea typeface="MS Gothic" pitchFamily="49" charset="-128"/>
                <a:cs typeface="Arial"/>
              </a:rPr>
              <a:t> Intentional</a:t>
            </a:r>
          </a:p>
          <a:p>
            <a:pPr algn="ctr" eaLnBrk="0" hangingPunct="0"/>
            <a:r>
              <a:rPr lang="en-US" sz="5400" b="1" dirty="0">
                <a:solidFill>
                  <a:srgbClr val="FFFF00"/>
                </a:solidFill>
                <a:latin typeface="Arial" pitchFamily="34" charset="0"/>
                <a:ea typeface="MS Gothic" pitchFamily="49" charset="-128"/>
                <a:cs typeface="Arial"/>
              </a:rPr>
              <a:t>Living</a:t>
            </a:r>
          </a:p>
        </p:txBody>
      </p:sp>
    </p:spTree>
    <p:extLst>
      <p:ext uri="{BB962C8B-B14F-4D97-AF65-F5344CB8AC3E}">
        <p14:creationId xmlns:p14="http://schemas.microsoft.com/office/powerpoint/2010/main" val="10962142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1409700" y="1295400"/>
            <a:ext cx="6477000" cy="1143000"/>
          </a:xfrm>
          <a:prstGeom prst="rect">
            <a:avLst/>
          </a:prstGeom>
        </p:spPr>
        <p:txBody>
          <a:bodyPr anchor="t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3400" kern="0" dirty="0"/>
              <a:t>Questions I Ask Myself When I Want to Live Intentionally</a:t>
            </a:r>
          </a:p>
        </p:txBody>
      </p:sp>
      <p:pic>
        <p:nvPicPr>
          <p:cNvPr id="4" name="Picture 6" descr="ANd9GcRnRKq16SOwKeqRbpbAaYpfEy0HgfIxFw4q8hqEyo4k4QN8bSWd8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67000"/>
            <a:ext cx="3902075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1345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dreamstime_xs_136933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9937" y="4114800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solidFill>
                  <a:srgbClr val="FFFF00"/>
                </a:solidFill>
              </a:rPr>
              <a:t>Question #1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9937" y="4924361"/>
            <a:ext cx="6248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Am I focusing on significant things in my life?</a:t>
            </a:r>
          </a:p>
        </p:txBody>
      </p:sp>
    </p:spTree>
    <p:extLst>
      <p:ext uri="{BB962C8B-B14F-4D97-AF65-F5344CB8AC3E}">
        <p14:creationId xmlns:p14="http://schemas.microsoft.com/office/powerpoint/2010/main" val="15659731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737233" y="6384935"/>
            <a:ext cx="2741613" cy="327025"/>
          </a:xfrm>
          <a:noFill/>
        </p:spPr>
        <p:txBody>
          <a:bodyPr/>
          <a:lstStyle>
            <a:lvl1pPr>
              <a:tabLst>
                <a:tab pos="0" algn="l"/>
                <a:tab pos="914309" algn="l"/>
                <a:tab pos="1828618" algn="l"/>
                <a:tab pos="2742926" algn="l"/>
                <a:tab pos="3657235" algn="l"/>
                <a:tab pos="4571544" algn="l"/>
                <a:tab pos="5485854" algn="l"/>
                <a:tab pos="6400160" algn="l"/>
                <a:tab pos="7314469" algn="l"/>
                <a:tab pos="8228778" algn="l"/>
                <a:tab pos="9143086" algn="l"/>
                <a:tab pos="10057395" algn="l"/>
              </a:tabLst>
              <a:defRPr sz="3000">
                <a:solidFill>
                  <a:srgbClr val="7889FB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914309" algn="l"/>
                <a:tab pos="1828618" algn="l"/>
                <a:tab pos="2742926" algn="l"/>
                <a:tab pos="3657235" algn="l"/>
                <a:tab pos="4571544" algn="l"/>
                <a:tab pos="5485854" algn="l"/>
                <a:tab pos="6400160" algn="l"/>
                <a:tab pos="7314469" algn="l"/>
                <a:tab pos="8228778" algn="l"/>
                <a:tab pos="9143086" algn="l"/>
                <a:tab pos="10057395" algn="l"/>
              </a:tabLst>
              <a:defRPr sz="3000">
                <a:solidFill>
                  <a:srgbClr val="7889FB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914309" algn="l"/>
                <a:tab pos="1828618" algn="l"/>
                <a:tab pos="2742926" algn="l"/>
                <a:tab pos="3657235" algn="l"/>
                <a:tab pos="4571544" algn="l"/>
                <a:tab pos="5485854" algn="l"/>
                <a:tab pos="6400160" algn="l"/>
                <a:tab pos="7314469" algn="l"/>
                <a:tab pos="8228778" algn="l"/>
                <a:tab pos="9143086" algn="l"/>
                <a:tab pos="10057395" algn="l"/>
              </a:tabLst>
              <a:defRPr sz="3000">
                <a:solidFill>
                  <a:srgbClr val="7889FB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914309" algn="l"/>
                <a:tab pos="1828618" algn="l"/>
                <a:tab pos="2742926" algn="l"/>
                <a:tab pos="3657235" algn="l"/>
                <a:tab pos="4571544" algn="l"/>
                <a:tab pos="5485854" algn="l"/>
                <a:tab pos="6400160" algn="l"/>
                <a:tab pos="7314469" algn="l"/>
                <a:tab pos="8228778" algn="l"/>
                <a:tab pos="9143086" algn="l"/>
                <a:tab pos="10057395" algn="l"/>
              </a:tabLst>
              <a:defRPr sz="3000">
                <a:solidFill>
                  <a:srgbClr val="7889FB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914309" algn="l"/>
                <a:tab pos="1828618" algn="l"/>
                <a:tab pos="2742926" algn="l"/>
                <a:tab pos="3657235" algn="l"/>
                <a:tab pos="4571544" algn="l"/>
                <a:tab pos="5485854" algn="l"/>
                <a:tab pos="6400160" algn="l"/>
                <a:tab pos="7314469" algn="l"/>
                <a:tab pos="8228778" algn="l"/>
                <a:tab pos="9143086" algn="l"/>
                <a:tab pos="10057395" algn="l"/>
              </a:tabLst>
              <a:defRPr sz="3000">
                <a:solidFill>
                  <a:srgbClr val="7889FB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349" indent="-228578" defTabSz="44921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309" algn="l"/>
                <a:tab pos="1828618" algn="l"/>
                <a:tab pos="2742926" algn="l"/>
                <a:tab pos="3657235" algn="l"/>
                <a:tab pos="4571544" algn="l"/>
                <a:tab pos="5485854" algn="l"/>
                <a:tab pos="6400160" algn="l"/>
                <a:tab pos="7314469" algn="l"/>
                <a:tab pos="8228778" algn="l"/>
                <a:tab pos="9143086" algn="l"/>
                <a:tab pos="10057395" algn="l"/>
              </a:tabLst>
              <a:defRPr sz="3000">
                <a:solidFill>
                  <a:srgbClr val="7889FB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504" indent="-228578" defTabSz="44921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309" algn="l"/>
                <a:tab pos="1828618" algn="l"/>
                <a:tab pos="2742926" algn="l"/>
                <a:tab pos="3657235" algn="l"/>
                <a:tab pos="4571544" algn="l"/>
                <a:tab pos="5485854" algn="l"/>
                <a:tab pos="6400160" algn="l"/>
                <a:tab pos="7314469" algn="l"/>
                <a:tab pos="8228778" algn="l"/>
                <a:tab pos="9143086" algn="l"/>
                <a:tab pos="10057395" algn="l"/>
              </a:tabLst>
              <a:defRPr sz="3000">
                <a:solidFill>
                  <a:srgbClr val="7889FB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8658" indent="-228578" defTabSz="44921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309" algn="l"/>
                <a:tab pos="1828618" algn="l"/>
                <a:tab pos="2742926" algn="l"/>
                <a:tab pos="3657235" algn="l"/>
                <a:tab pos="4571544" algn="l"/>
                <a:tab pos="5485854" algn="l"/>
                <a:tab pos="6400160" algn="l"/>
                <a:tab pos="7314469" algn="l"/>
                <a:tab pos="8228778" algn="l"/>
                <a:tab pos="9143086" algn="l"/>
                <a:tab pos="10057395" algn="l"/>
              </a:tabLst>
              <a:defRPr sz="3000">
                <a:solidFill>
                  <a:srgbClr val="7889FB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5814" indent="-228578" defTabSz="44921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309" algn="l"/>
                <a:tab pos="1828618" algn="l"/>
                <a:tab pos="2742926" algn="l"/>
                <a:tab pos="3657235" algn="l"/>
                <a:tab pos="4571544" algn="l"/>
                <a:tab pos="5485854" algn="l"/>
                <a:tab pos="6400160" algn="l"/>
                <a:tab pos="7314469" algn="l"/>
                <a:tab pos="8228778" algn="l"/>
                <a:tab pos="9143086" algn="l"/>
                <a:tab pos="10057395" algn="l"/>
              </a:tabLst>
              <a:defRPr sz="3000">
                <a:solidFill>
                  <a:srgbClr val="7889FB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fld id="{ABA68619-D562-4C5D-B446-753A2B206D2E}" type="slidenum">
              <a:rPr lang="en-US" altLang="en-US" smtClean="0"/>
              <a:pPr/>
              <a:t>22</a:t>
            </a:fld>
            <a:endParaRPr lang="en-US" altLang="en-US"/>
          </a:p>
        </p:txBody>
      </p:sp>
      <p:pic>
        <p:nvPicPr>
          <p:cNvPr id="58371" name="Picture 5" descr="dreamstime_xs_136933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14349" y="4524449"/>
            <a:ext cx="619125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3000">
                <a:solidFill>
                  <a:srgbClr val="7889FB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defRPr sz="3000">
                <a:solidFill>
                  <a:srgbClr val="7889FB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defRPr sz="3000">
                <a:solidFill>
                  <a:srgbClr val="7889FB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defRPr sz="3000">
                <a:solidFill>
                  <a:srgbClr val="7889FB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defRPr sz="3000">
                <a:solidFill>
                  <a:srgbClr val="7889FB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7889FB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7889FB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7889FB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7889FB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defTabSz="449215" eaLnBrk="0" hangingPunct="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FFFFFF"/>
                </a:solidFill>
                <a:cs typeface="Arial"/>
              </a:rPr>
              <a:t>What will you pay attention to?</a:t>
            </a:r>
          </a:p>
          <a:p>
            <a:pPr defTabSz="449215" eaLnBrk="0" hangingPunct="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FFFFFF"/>
                </a:solidFill>
                <a:cs typeface="Arial"/>
              </a:rPr>
              <a:t>What will you inhibit?</a:t>
            </a:r>
          </a:p>
        </p:txBody>
      </p:sp>
      <p:sp>
        <p:nvSpPr>
          <p:cNvPr id="3" name="Rectangle 2"/>
          <p:cNvSpPr/>
          <p:nvPr/>
        </p:nvSpPr>
        <p:spPr>
          <a:xfrm>
            <a:off x="120291" y="3755008"/>
            <a:ext cx="328968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4400" b="1" dirty="0">
                <a:solidFill>
                  <a:srgbClr val="FFCC00"/>
                </a:solidFill>
                <a:latin typeface="Arial"/>
                <a:ea typeface="MS Gothic" pitchFamily="49" charset="-128"/>
                <a:cs typeface="Arial"/>
              </a:rPr>
              <a:t>Boundaries</a:t>
            </a:r>
            <a:endParaRPr lang="en-US" sz="4400" b="1" dirty="0">
              <a:solidFill>
                <a:srgbClr val="000000"/>
              </a:solidFill>
              <a:latin typeface="Arial" pitchFamily="34" charset="0"/>
              <a:ea typeface="MS Gothic" pitchFamily="49" charset="-128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71798" y="6027003"/>
            <a:ext cx="54004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MS Gothic" pitchFamily="49" charset="-128"/>
                <a:cs typeface="Arial"/>
              </a:rPr>
              <a:t>What you are experiencing today is a result of what </a:t>
            </a:r>
            <a:r>
              <a:rPr lang="en-US" sz="1600" b="1" u="sng" dirty="0">
                <a:solidFill>
                  <a:srgbClr val="000000"/>
                </a:solidFill>
                <a:latin typeface="Arial" pitchFamily="34" charset="0"/>
                <a:ea typeface="MS Gothic" pitchFamily="49" charset="-128"/>
                <a:cs typeface="Arial"/>
              </a:rPr>
              <a:t>you created</a:t>
            </a:r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MS Gothic" pitchFamily="49" charset="-128"/>
                <a:cs typeface="Arial"/>
              </a:rPr>
              <a:t> and what </a:t>
            </a:r>
            <a:r>
              <a:rPr lang="en-US" sz="1600" b="1" u="sng" dirty="0">
                <a:solidFill>
                  <a:srgbClr val="000000"/>
                </a:solidFill>
                <a:latin typeface="Arial" pitchFamily="34" charset="0"/>
                <a:ea typeface="MS Gothic" pitchFamily="49" charset="-128"/>
                <a:cs typeface="Arial"/>
              </a:rPr>
              <a:t>you allowed</a:t>
            </a:r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MS Gothic" pitchFamily="49" charset="-128"/>
                <a:cs typeface="Arial"/>
              </a:rPr>
              <a:t>.</a:t>
            </a:r>
          </a:p>
          <a:p>
            <a:pPr algn="ctr" eaLnBrk="0" hangingPunct="0"/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MS Gothic" pitchFamily="49" charset="-128"/>
                <a:cs typeface="Arial"/>
              </a:rPr>
              <a:t>Dr. Henry Cloud</a:t>
            </a:r>
          </a:p>
        </p:txBody>
      </p:sp>
    </p:spTree>
    <p:extLst>
      <p:ext uri="{BB962C8B-B14F-4D97-AF65-F5344CB8AC3E}">
        <p14:creationId xmlns:p14="http://schemas.microsoft.com/office/powerpoint/2010/main" val="84079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DCD6D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3000" b="0" i="0" u="none" strike="noStrike" cap="none" normalizeH="0" baseline="0">
              <a:ln>
                <a:noFill/>
              </a:ln>
              <a:solidFill>
                <a:srgbClr val="7889FB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855EC-F9CE-423B-8816-382374617709}" type="slidenum">
              <a:rPr lang="en-US" altLang="en-US" smtClean="0">
                <a:solidFill>
                  <a:srgbClr val="000000"/>
                </a:solidFill>
              </a:rPr>
              <a:pPr/>
              <a:t>23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3450" y="1828800"/>
            <a:ext cx="7277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How would an outsider know what is significant in your life?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91000"/>
            <a:ext cx="9144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0030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5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3000" b="0" i="0" u="none" strike="noStrike" cap="none" normalizeH="0" baseline="0">
              <a:ln>
                <a:noFill/>
              </a:ln>
              <a:solidFill>
                <a:srgbClr val="7889FB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3" name="Oval 2"/>
          <p:cNvSpPr/>
          <p:nvPr/>
        </p:nvSpPr>
        <p:spPr>
          <a:xfrm>
            <a:off x="3081337" y="1625600"/>
            <a:ext cx="2722563" cy="2382837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025775" y="3884612"/>
            <a:ext cx="2722562" cy="2384425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323474" y="2743200"/>
            <a:ext cx="2722563" cy="2384425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728075" y="2743200"/>
            <a:ext cx="2722562" cy="2384425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42900" y="19692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solidFill>
                  <a:srgbClr val="3333FF"/>
                </a:solidFill>
              </a:rPr>
              <a:t>Question #2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2900" y="613584"/>
            <a:ext cx="624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333FF"/>
                </a:solidFill>
              </a:rPr>
              <a:t>Do I know my one thing?</a:t>
            </a:r>
          </a:p>
        </p:txBody>
      </p:sp>
    </p:spTree>
    <p:extLst>
      <p:ext uri="{BB962C8B-B14F-4D97-AF65-F5344CB8AC3E}">
        <p14:creationId xmlns:p14="http://schemas.microsoft.com/office/powerpoint/2010/main" val="20896622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3000" b="0" i="0" u="none" strike="noStrike" cap="none" normalizeH="0" baseline="0">
              <a:ln>
                <a:noFill/>
              </a:ln>
              <a:solidFill>
                <a:srgbClr val="7889FB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763962" y="2147887"/>
            <a:ext cx="1366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b="1" dirty="0"/>
              <a:t>You Love It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811337" y="3611562"/>
            <a:ext cx="13668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b="1"/>
              <a:t>You are Great It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541962" y="3611562"/>
            <a:ext cx="1365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b="1"/>
              <a:t>The World Needs It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763962" y="5076825"/>
            <a:ext cx="13668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b="1"/>
              <a:t>You Get Paid for 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2900" y="19692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solidFill>
                  <a:srgbClr val="000094"/>
                </a:solidFill>
              </a:rPr>
              <a:t>Question #2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2900" y="613584"/>
            <a:ext cx="624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94"/>
                </a:solidFill>
              </a:rPr>
              <a:t>Do I know my one thing?</a:t>
            </a:r>
          </a:p>
        </p:txBody>
      </p:sp>
      <p:sp>
        <p:nvSpPr>
          <p:cNvPr id="25" name="Oval 24"/>
          <p:cNvSpPr/>
          <p:nvPr/>
        </p:nvSpPr>
        <p:spPr>
          <a:xfrm>
            <a:off x="3081337" y="1625600"/>
            <a:ext cx="2722563" cy="2382837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025775" y="3884612"/>
            <a:ext cx="2722562" cy="2384425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323474" y="2743200"/>
            <a:ext cx="2722563" cy="2384425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728075" y="2743200"/>
            <a:ext cx="2722562" cy="2384425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25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3000" b="0" i="0" u="none" strike="noStrike" cap="none" normalizeH="0" baseline="0">
              <a:ln>
                <a:noFill/>
              </a:ln>
              <a:solidFill>
                <a:srgbClr val="7889FB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763962" y="2147887"/>
            <a:ext cx="1366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/>
              <a:t>You Love It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811337" y="3611562"/>
            <a:ext cx="13668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/>
              <a:t>You are Great It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541962" y="3611562"/>
            <a:ext cx="1365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/>
              <a:t>The World Needs It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763962" y="5076825"/>
            <a:ext cx="13668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/>
              <a:t>You Get Paid for 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2900" y="19692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solidFill>
                  <a:srgbClr val="000094"/>
                </a:solidFill>
              </a:rPr>
              <a:t>Question #2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2900" y="613584"/>
            <a:ext cx="624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94"/>
                </a:solidFill>
              </a:rPr>
              <a:t>Do I know my one thing?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46262" y="213500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Passion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19775" y="213500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Mission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46262" y="553827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Profession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19775" y="553827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Vocation</a:t>
            </a:r>
          </a:p>
        </p:txBody>
      </p:sp>
      <p:cxnSp>
        <p:nvCxnSpPr>
          <p:cNvPr id="25" name="Straight Arrow Connector 24"/>
          <p:cNvCxnSpPr/>
          <p:nvPr/>
        </p:nvCxnSpPr>
        <p:spPr bwMode="auto">
          <a:xfrm>
            <a:off x="2743200" y="2504340"/>
            <a:ext cx="838200" cy="772260"/>
          </a:xfrm>
          <a:prstGeom prst="straightConnector1">
            <a:avLst/>
          </a:prstGeom>
          <a:solidFill>
            <a:srgbClr val="66CC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Arrow Connector 26"/>
          <p:cNvCxnSpPr/>
          <p:nvPr/>
        </p:nvCxnSpPr>
        <p:spPr bwMode="auto">
          <a:xfrm flipH="1">
            <a:off x="5146675" y="2492374"/>
            <a:ext cx="789781" cy="796926"/>
          </a:xfrm>
          <a:prstGeom prst="straightConnector1">
            <a:avLst/>
          </a:prstGeom>
          <a:solidFill>
            <a:srgbClr val="66CC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Arrow Connector 28"/>
          <p:cNvCxnSpPr/>
          <p:nvPr/>
        </p:nvCxnSpPr>
        <p:spPr bwMode="auto">
          <a:xfrm flipV="1">
            <a:off x="2895600" y="4616449"/>
            <a:ext cx="741362" cy="921822"/>
          </a:xfrm>
          <a:prstGeom prst="straightConnector1">
            <a:avLst/>
          </a:prstGeom>
          <a:solidFill>
            <a:srgbClr val="66CC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Arrow Connector 30"/>
          <p:cNvCxnSpPr/>
          <p:nvPr/>
        </p:nvCxnSpPr>
        <p:spPr bwMode="auto">
          <a:xfrm flipH="1" flipV="1">
            <a:off x="5080793" y="4616449"/>
            <a:ext cx="994569" cy="846138"/>
          </a:xfrm>
          <a:prstGeom prst="straightConnector1">
            <a:avLst/>
          </a:prstGeom>
          <a:solidFill>
            <a:srgbClr val="66CC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Oval 31"/>
          <p:cNvSpPr/>
          <p:nvPr/>
        </p:nvSpPr>
        <p:spPr>
          <a:xfrm>
            <a:off x="3081337" y="1625600"/>
            <a:ext cx="2722563" cy="2382837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025775" y="3884612"/>
            <a:ext cx="2722562" cy="2384425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323474" y="2743200"/>
            <a:ext cx="2722563" cy="2384425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1728075" y="2743200"/>
            <a:ext cx="2722562" cy="2384425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9606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3000" b="0" i="0" u="none" strike="noStrike" cap="none" normalizeH="0" baseline="0">
              <a:ln>
                <a:noFill/>
              </a:ln>
              <a:solidFill>
                <a:srgbClr val="7889FB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763962" y="2147887"/>
            <a:ext cx="1366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/>
              <a:t>You Love It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811337" y="3611562"/>
            <a:ext cx="13668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/>
              <a:t>You are Great It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541962" y="3611562"/>
            <a:ext cx="1365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/>
              <a:t>The World Needs It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763962" y="5076825"/>
            <a:ext cx="13668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/>
              <a:t>You Get Paid for 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2900" y="19692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solidFill>
                  <a:srgbClr val="3333FF"/>
                </a:solidFill>
              </a:rPr>
              <a:t>Question #2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2900" y="613584"/>
            <a:ext cx="624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333FF"/>
                </a:solidFill>
              </a:rPr>
              <a:t>Do I know my one thing?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46262" y="213500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94"/>
                </a:solidFill>
              </a:rPr>
              <a:t>Passion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19775" y="213500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94"/>
                </a:solidFill>
              </a:rPr>
              <a:t>Mission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46262" y="553827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94"/>
                </a:solidFill>
              </a:rPr>
              <a:t>Profession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19775" y="553827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94"/>
                </a:solidFill>
              </a:rPr>
              <a:t>Vocation</a:t>
            </a:r>
          </a:p>
        </p:txBody>
      </p:sp>
      <p:cxnSp>
        <p:nvCxnSpPr>
          <p:cNvPr id="25" name="Straight Arrow Connector 24"/>
          <p:cNvCxnSpPr/>
          <p:nvPr/>
        </p:nvCxnSpPr>
        <p:spPr bwMode="auto">
          <a:xfrm>
            <a:off x="2743200" y="2504340"/>
            <a:ext cx="838200" cy="772260"/>
          </a:xfrm>
          <a:prstGeom prst="straightConnector1">
            <a:avLst/>
          </a:prstGeom>
          <a:solidFill>
            <a:srgbClr val="66CCFF"/>
          </a:solidFill>
          <a:ln w="9525" cap="flat" cmpd="sng" algn="ctr">
            <a:solidFill>
              <a:srgbClr val="000094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Arrow Connector 26"/>
          <p:cNvCxnSpPr/>
          <p:nvPr/>
        </p:nvCxnSpPr>
        <p:spPr bwMode="auto">
          <a:xfrm flipH="1">
            <a:off x="5146675" y="2492374"/>
            <a:ext cx="789781" cy="796926"/>
          </a:xfrm>
          <a:prstGeom prst="straightConnector1">
            <a:avLst/>
          </a:prstGeom>
          <a:solidFill>
            <a:srgbClr val="66CCFF"/>
          </a:solidFill>
          <a:ln w="9525" cap="flat" cmpd="sng" algn="ctr">
            <a:solidFill>
              <a:srgbClr val="000094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Arrow Connector 28"/>
          <p:cNvCxnSpPr/>
          <p:nvPr/>
        </p:nvCxnSpPr>
        <p:spPr bwMode="auto">
          <a:xfrm flipV="1">
            <a:off x="2895600" y="4616449"/>
            <a:ext cx="741362" cy="921822"/>
          </a:xfrm>
          <a:prstGeom prst="straightConnector1">
            <a:avLst/>
          </a:prstGeom>
          <a:solidFill>
            <a:srgbClr val="66CCFF"/>
          </a:solidFill>
          <a:ln w="9525" cap="flat" cmpd="sng" algn="ctr">
            <a:solidFill>
              <a:srgbClr val="000094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Arrow Connector 30"/>
          <p:cNvCxnSpPr/>
          <p:nvPr/>
        </p:nvCxnSpPr>
        <p:spPr bwMode="auto">
          <a:xfrm flipH="1" flipV="1">
            <a:off x="5080793" y="4616449"/>
            <a:ext cx="994569" cy="846138"/>
          </a:xfrm>
          <a:prstGeom prst="straightConnector1">
            <a:avLst/>
          </a:prstGeom>
          <a:solidFill>
            <a:srgbClr val="66CCFF"/>
          </a:solidFill>
          <a:ln w="9525" cap="flat" cmpd="sng" algn="ctr">
            <a:solidFill>
              <a:srgbClr val="000094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 flipV="1">
            <a:off x="4398962" y="2504340"/>
            <a:ext cx="3297238" cy="1431073"/>
          </a:xfrm>
          <a:prstGeom prst="straightConnector1">
            <a:avLst/>
          </a:prstGeom>
          <a:solidFill>
            <a:srgbClr val="66CC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7705724" y="1892209"/>
            <a:ext cx="14382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Your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One Thing</a:t>
            </a:r>
          </a:p>
          <a:p>
            <a:r>
              <a:rPr lang="en-US" sz="2400" b="1" i="1" dirty="0">
                <a:solidFill>
                  <a:srgbClr val="FF0000"/>
                </a:solidFill>
              </a:rPr>
              <a:t>(Purpose)</a:t>
            </a:r>
          </a:p>
        </p:txBody>
      </p:sp>
      <p:sp>
        <p:nvSpPr>
          <p:cNvPr id="14" name="Oval 13"/>
          <p:cNvSpPr/>
          <p:nvPr/>
        </p:nvSpPr>
        <p:spPr bwMode="auto">
          <a:xfrm>
            <a:off x="4226719" y="3824411"/>
            <a:ext cx="261938" cy="230188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3000" b="0" i="0" u="none" strike="noStrike" cap="none" normalizeH="0" baseline="0">
              <a:ln>
                <a:noFill/>
              </a:ln>
              <a:solidFill>
                <a:srgbClr val="7889FB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3081337" y="1625600"/>
            <a:ext cx="2722563" cy="2382837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025775" y="3884612"/>
            <a:ext cx="2722562" cy="2384425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323474" y="2743200"/>
            <a:ext cx="2722563" cy="2384425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728075" y="2743200"/>
            <a:ext cx="2722562" cy="2384425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3367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7335" y="152400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solidFill>
                  <a:srgbClr val="3333FF"/>
                </a:solidFill>
              </a:rPr>
              <a:t>Question #3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7335" y="751746"/>
            <a:ext cx="624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333FF"/>
                </a:solidFill>
              </a:rPr>
              <a:t>Am I watching my words?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66800" y="5934670"/>
            <a:ext cx="70104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“Every time you open your mouth you either pull people toward you or push them away…it’s your choice.”</a:t>
            </a:r>
          </a:p>
          <a:p>
            <a:pPr algn="ctr"/>
            <a:r>
              <a:rPr lang="en-US" sz="1400" dirty="0"/>
              <a:t>Perry Holley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6503" y="2676034"/>
            <a:ext cx="5225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B050"/>
                </a:solidFill>
              </a:rPr>
              <a:t>We -- Can -- Will -- Yes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6504" y="3862222"/>
            <a:ext cx="5225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Me-- Can’t -- Won’t -- No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28135" y="3352800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Or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5935" y="4941204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Stacking Rocks – Building a Wall – building a Cathedral </a:t>
            </a:r>
          </a:p>
        </p:txBody>
      </p:sp>
    </p:spTree>
    <p:extLst>
      <p:ext uri="{BB962C8B-B14F-4D97-AF65-F5344CB8AC3E}">
        <p14:creationId xmlns:p14="http://schemas.microsoft.com/office/powerpoint/2010/main" val="1191531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7335" y="152400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solidFill>
                  <a:srgbClr val="3333FF"/>
                </a:solidFill>
              </a:rPr>
              <a:t>Question #3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7335" y="751746"/>
            <a:ext cx="624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333FF"/>
                </a:solidFill>
              </a:rPr>
              <a:t>Am I watching my words?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5080" y="1105689"/>
            <a:ext cx="2389839" cy="43955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6503" y="2676034"/>
            <a:ext cx="5225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B050"/>
                </a:solidFill>
              </a:rPr>
              <a:t>We -- Can -- Will -- Yes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6504" y="3862222"/>
            <a:ext cx="5225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Me-- Can’t -- Won’t -- No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28135" y="3352800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Or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6800" y="5934670"/>
            <a:ext cx="70104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“Every time you open your mouth you either pull people toward you or push them away…it’s your choice.”</a:t>
            </a:r>
          </a:p>
          <a:p>
            <a:pPr algn="ctr"/>
            <a:r>
              <a:rPr lang="en-US" sz="1400" dirty="0"/>
              <a:t>Perry Holley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80335" y="4921137"/>
            <a:ext cx="3962400" cy="381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333FF"/>
                </a:solidFill>
              </a:rPr>
              <a:t>What Are You Doing?</a:t>
            </a:r>
          </a:p>
        </p:txBody>
      </p:sp>
    </p:spTree>
    <p:extLst>
      <p:ext uri="{BB962C8B-B14F-4D97-AF65-F5344CB8AC3E}">
        <p14:creationId xmlns:p14="http://schemas.microsoft.com/office/powerpoint/2010/main" val="3626321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939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629400" y="0"/>
            <a:ext cx="25146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Page </a:t>
            </a:r>
            <a:fld id="{0740DB84-BADC-477E-9C3D-9603600242E7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1219200"/>
            <a:ext cx="4953000" cy="4953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4785" y="1996350"/>
            <a:ext cx="2667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FF00"/>
                </a:solidFill>
              </a:rPr>
              <a:t>What does Intentional Living mean to you?</a:t>
            </a:r>
          </a:p>
        </p:txBody>
      </p:sp>
    </p:spTree>
    <p:extLst>
      <p:ext uri="{BB962C8B-B14F-4D97-AF65-F5344CB8AC3E}">
        <p14:creationId xmlns:p14="http://schemas.microsoft.com/office/powerpoint/2010/main" val="1117418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95AFDEE-B451-4BE6-9054-A0FF6736F1C5}" type="slidenum">
              <a:rPr lang="en-US" altLang="en-US" smtClean="0">
                <a:solidFill>
                  <a:srgbClr val="000000"/>
                </a:solidFill>
              </a:rPr>
              <a:pPr/>
              <a:t>30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17411" name="Picture 10" descr="landscapes-nature_003541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733800" y="189084"/>
            <a:ext cx="388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solidFill>
                  <a:srgbClr val="3333FF"/>
                </a:solidFill>
              </a:rPr>
              <a:t>Question #4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33800" y="798685"/>
            <a:ext cx="5410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333FF"/>
                </a:solidFill>
              </a:rPr>
              <a:t>Am I doing the small things </a:t>
            </a:r>
            <a:r>
              <a:rPr lang="en-US" sz="4000" b="1" u="sng" dirty="0">
                <a:solidFill>
                  <a:srgbClr val="3333FF"/>
                </a:solidFill>
              </a:rPr>
              <a:t>daily</a:t>
            </a:r>
            <a:r>
              <a:rPr lang="en-US" sz="4000" b="1" dirty="0">
                <a:solidFill>
                  <a:srgbClr val="3333FF"/>
                </a:solidFill>
              </a:rPr>
              <a:t> that I need to do?</a:t>
            </a:r>
          </a:p>
        </p:txBody>
      </p:sp>
    </p:spTree>
    <p:extLst>
      <p:ext uri="{BB962C8B-B14F-4D97-AF65-F5344CB8AC3E}">
        <p14:creationId xmlns:p14="http://schemas.microsoft.com/office/powerpoint/2010/main" val="42827231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95AFDEE-B451-4BE6-9054-A0FF6736F1C5}" type="slidenum">
              <a:rPr lang="en-US" altLang="en-US" smtClean="0">
                <a:solidFill>
                  <a:srgbClr val="000000"/>
                </a:solidFill>
              </a:rPr>
              <a:pPr/>
              <a:t>31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17411" name="Picture 10" descr="landscapes-nature_003541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ounded Rectangle 1"/>
          <p:cNvSpPr>
            <a:spLocks noChangeArrowheads="1"/>
          </p:cNvSpPr>
          <p:nvPr/>
        </p:nvSpPr>
        <p:spPr bwMode="auto">
          <a:xfrm>
            <a:off x="3851275" y="0"/>
            <a:ext cx="5292725" cy="3068638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2F2F2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5663B9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ea typeface="MS Gothic" panose="020B0609070205080204" pitchFamily="49" charset="-128"/>
              </a:rPr>
              <a:t>“Your only path to success is through a continuum of mundane, unsexy, unexciting, and sometimes difficult daily disciplines </a:t>
            </a:r>
            <a:r>
              <a:rPr lang="en-US" altLang="en-US" sz="2800" b="1" u="sng">
                <a:solidFill>
                  <a:srgbClr val="000000"/>
                </a:solidFill>
                <a:ea typeface="MS Gothic" panose="020B0609070205080204" pitchFamily="49" charset="-128"/>
              </a:rPr>
              <a:t>compounded</a:t>
            </a:r>
            <a:r>
              <a:rPr lang="en-US" altLang="en-US" sz="2800" b="1">
                <a:solidFill>
                  <a:srgbClr val="000000"/>
                </a:solidFill>
                <a:ea typeface="MS Gothic" panose="020B0609070205080204" pitchFamily="49" charset="-128"/>
              </a:rPr>
              <a:t> over time.”</a:t>
            </a:r>
          </a:p>
        </p:txBody>
      </p:sp>
      <p:sp>
        <p:nvSpPr>
          <p:cNvPr id="17413" name="Text Box 11"/>
          <p:cNvSpPr txBox="1">
            <a:spLocks noChangeArrowheads="1"/>
          </p:cNvSpPr>
          <p:nvPr/>
        </p:nvSpPr>
        <p:spPr bwMode="auto">
          <a:xfrm>
            <a:off x="6372225" y="2924175"/>
            <a:ext cx="1584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CC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49263">
              <a:lnSpc>
                <a:spcPct val="90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/>
              </a:rPr>
              <a:t>Darren Hardy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6200" y="3810000"/>
            <a:ext cx="4897437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CC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49263">
              <a:lnSpc>
                <a:spcPct val="90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3000" b="1" dirty="0">
                <a:solidFill>
                  <a:srgbClr val="FFFF00"/>
                </a:solidFill>
                <a:latin typeface="Arial" pitchFamily="34" charset="0"/>
                <a:ea typeface="MS Gothic" pitchFamily="49" charset="-128"/>
                <a:cs typeface="Arial"/>
              </a:rPr>
              <a:t>What are the daily disciplines that would lead to greater significance?</a:t>
            </a:r>
          </a:p>
        </p:txBody>
      </p:sp>
    </p:spTree>
    <p:extLst>
      <p:ext uri="{BB962C8B-B14F-4D97-AF65-F5344CB8AC3E}">
        <p14:creationId xmlns:p14="http://schemas.microsoft.com/office/powerpoint/2010/main" val="32005579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57D46DB-8774-462A-A480-A2A519F35417}" type="slidenum">
              <a:rPr lang="en-US" altLang="en-US" smtClean="0">
                <a:solidFill>
                  <a:srgbClr val="000000"/>
                </a:solidFill>
              </a:rPr>
              <a:pPr/>
              <a:t>32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34819" name="Picture 4" descr="landscapes-nature_003541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 Box 5"/>
          <p:cNvSpPr txBox="1">
            <a:spLocks noChangeArrowheads="1"/>
          </p:cNvSpPr>
          <p:nvPr/>
        </p:nvSpPr>
        <p:spPr bwMode="auto">
          <a:xfrm>
            <a:off x="3779838" y="1052513"/>
            <a:ext cx="4897437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CC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49263">
              <a:lnSpc>
                <a:spcPct val="90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3000" b="1" dirty="0">
                <a:solidFill>
                  <a:srgbClr val="000000"/>
                </a:solidFill>
                <a:latin typeface="Arial" pitchFamily="34" charset="0"/>
                <a:ea typeface="MS Gothic" pitchFamily="49" charset="-128"/>
                <a:cs typeface="Arial"/>
              </a:rPr>
              <a:t>What are the daily disciplines that would lead to greater significance?</a:t>
            </a:r>
          </a:p>
        </p:txBody>
      </p:sp>
      <p:sp>
        <p:nvSpPr>
          <p:cNvPr id="459782" name="Text Box 6"/>
          <p:cNvSpPr txBox="1">
            <a:spLocks noChangeArrowheads="1"/>
          </p:cNvSpPr>
          <p:nvPr/>
        </p:nvSpPr>
        <p:spPr bwMode="auto">
          <a:xfrm>
            <a:off x="0" y="2852738"/>
            <a:ext cx="7380288" cy="374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CC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19100" indent="-4191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76300" indent="-4191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33500" indent="-4191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90700" indent="-4191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47900" indent="-4191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05100" indent="-4191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62300" indent="-4191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19500" indent="-4191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76700" indent="-4191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449263">
              <a:lnSpc>
                <a:spcPct val="90000"/>
              </a:lnSpc>
              <a:spcBef>
                <a:spcPct val="50000"/>
              </a:spcBef>
              <a:buClr>
                <a:srgbClr val="000000"/>
              </a:buClr>
              <a:buFont typeface="Times New Roman" panose="02020603050405020304" pitchFamily="18" charset="0"/>
              <a:buAutoNum type="arabicPeriod"/>
            </a:pPr>
            <a:r>
              <a:rPr lang="en-US" altLang="en-US" sz="3000" b="1">
                <a:solidFill>
                  <a:srgbClr val="FFFF00"/>
                </a:solidFill>
                <a:ea typeface="MS Gothic" pitchFamily="49" charset="-128"/>
              </a:rPr>
              <a:t>Get up earlier</a:t>
            </a:r>
          </a:p>
          <a:p>
            <a:pPr defTabSz="449263">
              <a:lnSpc>
                <a:spcPct val="90000"/>
              </a:lnSpc>
              <a:spcBef>
                <a:spcPct val="50000"/>
              </a:spcBef>
              <a:buClr>
                <a:srgbClr val="000000"/>
              </a:buClr>
              <a:buFont typeface="Times New Roman" panose="02020603050405020304" pitchFamily="18" charset="0"/>
              <a:buAutoNum type="arabicPeriod"/>
            </a:pPr>
            <a:r>
              <a:rPr lang="en-US" altLang="en-US" sz="3000" b="1">
                <a:solidFill>
                  <a:srgbClr val="FFFF00"/>
                </a:solidFill>
                <a:ea typeface="MS Gothic" pitchFamily="49" charset="-128"/>
              </a:rPr>
              <a:t>Read More</a:t>
            </a:r>
          </a:p>
          <a:p>
            <a:pPr defTabSz="449263">
              <a:lnSpc>
                <a:spcPct val="90000"/>
              </a:lnSpc>
              <a:spcBef>
                <a:spcPct val="50000"/>
              </a:spcBef>
              <a:buClr>
                <a:srgbClr val="000000"/>
              </a:buClr>
              <a:buFont typeface="Times New Roman" panose="02020603050405020304" pitchFamily="18" charset="0"/>
              <a:buAutoNum type="arabicPeriod"/>
            </a:pPr>
            <a:r>
              <a:rPr lang="en-US" altLang="en-US" sz="3000" b="1">
                <a:solidFill>
                  <a:srgbClr val="FFFF00"/>
                </a:solidFill>
                <a:ea typeface="MS Gothic" pitchFamily="49" charset="-128"/>
              </a:rPr>
              <a:t>Write More</a:t>
            </a:r>
          </a:p>
          <a:p>
            <a:pPr defTabSz="449263">
              <a:lnSpc>
                <a:spcPct val="90000"/>
              </a:lnSpc>
              <a:spcBef>
                <a:spcPct val="50000"/>
              </a:spcBef>
              <a:buClr>
                <a:srgbClr val="000000"/>
              </a:buClr>
              <a:buFont typeface="Times New Roman" panose="02020603050405020304" pitchFamily="18" charset="0"/>
              <a:buAutoNum type="arabicPeriod"/>
            </a:pPr>
            <a:r>
              <a:rPr lang="en-US" altLang="en-US" sz="3000" b="1">
                <a:solidFill>
                  <a:srgbClr val="FFFF00"/>
                </a:solidFill>
                <a:ea typeface="MS Gothic" pitchFamily="49" charset="-128"/>
              </a:rPr>
              <a:t>Say “no” more</a:t>
            </a:r>
          </a:p>
          <a:p>
            <a:pPr defTabSz="449263">
              <a:lnSpc>
                <a:spcPct val="90000"/>
              </a:lnSpc>
              <a:spcBef>
                <a:spcPct val="50000"/>
              </a:spcBef>
              <a:buClr>
                <a:srgbClr val="000000"/>
              </a:buClr>
              <a:buFont typeface="Times New Roman" panose="02020603050405020304" pitchFamily="18" charset="0"/>
              <a:buAutoNum type="arabicPeriod"/>
            </a:pPr>
            <a:r>
              <a:rPr lang="en-US" altLang="en-US" sz="3000" b="1">
                <a:solidFill>
                  <a:srgbClr val="FFFF00"/>
                </a:solidFill>
                <a:ea typeface="MS Gothic" pitchFamily="49" charset="-128"/>
              </a:rPr>
              <a:t>Schedule everything</a:t>
            </a:r>
          </a:p>
          <a:p>
            <a:pPr defTabSz="449263">
              <a:lnSpc>
                <a:spcPct val="90000"/>
              </a:lnSpc>
              <a:spcBef>
                <a:spcPct val="50000"/>
              </a:spcBef>
              <a:buClr>
                <a:srgbClr val="000000"/>
              </a:buClr>
              <a:buFont typeface="Times New Roman" panose="02020603050405020304" pitchFamily="18" charset="0"/>
              <a:buAutoNum type="arabicPeriod"/>
            </a:pPr>
            <a:r>
              <a:rPr lang="en-US" altLang="en-US" sz="3000" b="1">
                <a:solidFill>
                  <a:srgbClr val="FFFF00"/>
                </a:solidFill>
                <a:ea typeface="MS Gothic" pitchFamily="49" charset="-128"/>
              </a:rPr>
              <a:t>Track what matters</a:t>
            </a:r>
          </a:p>
        </p:txBody>
      </p:sp>
    </p:spTree>
    <p:extLst>
      <p:ext uri="{BB962C8B-B14F-4D97-AF65-F5344CB8AC3E}">
        <p14:creationId xmlns:p14="http://schemas.microsoft.com/office/powerpoint/2010/main" val="159144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97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97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97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97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97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97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E2C98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3000" b="0" i="0" u="none" strike="noStrike" cap="none" normalizeH="0" baseline="0">
              <a:ln>
                <a:noFill/>
              </a:ln>
              <a:solidFill>
                <a:srgbClr val="7889FB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263594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solidFill>
                  <a:srgbClr val="3333FF"/>
                </a:solidFill>
              </a:rPr>
              <a:t>Question #5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796994"/>
            <a:ext cx="624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333FF"/>
                </a:solidFill>
              </a:rPr>
              <a:t>Do I know my why?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752599"/>
            <a:ext cx="3352800" cy="3352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0600" y="6245225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“People don’t buy what you do, they buy why you do it.”</a:t>
            </a:r>
          </a:p>
          <a:p>
            <a:pPr algn="ctr"/>
            <a:r>
              <a:rPr lang="en-US" dirty="0"/>
              <a:t>Simon Sinek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5561" y="2151727"/>
            <a:ext cx="4038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Helps you to focus</a:t>
            </a:r>
          </a:p>
          <a:p>
            <a:endParaRPr lang="en-US" sz="3200" b="1" dirty="0"/>
          </a:p>
          <a:p>
            <a:r>
              <a:rPr lang="en-US" sz="3200" b="1" dirty="0"/>
              <a:t>Gives you confidence</a:t>
            </a:r>
          </a:p>
          <a:p>
            <a:endParaRPr lang="en-US" sz="3200" b="1" dirty="0"/>
          </a:p>
          <a:p>
            <a:r>
              <a:rPr lang="en-US" sz="3200" b="1" dirty="0"/>
              <a:t>Increases your impact</a:t>
            </a:r>
          </a:p>
        </p:txBody>
      </p:sp>
    </p:spTree>
    <p:extLst>
      <p:ext uri="{BB962C8B-B14F-4D97-AF65-F5344CB8AC3E}">
        <p14:creationId xmlns:p14="http://schemas.microsoft.com/office/powerpoint/2010/main" val="8200373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DDD4C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3000" b="0" i="0" u="none" strike="noStrike" cap="none" normalizeH="0" baseline="0">
              <a:ln>
                <a:noFill/>
              </a:ln>
              <a:solidFill>
                <a:srgbClr val="7889FB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263594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solidFill>
                  <a:srgbClr val="3333FF"/>
                </a:solidFill>
              </a:rPr>
              <a:t>3 Questions to Find Your “Why”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0600" y="6352143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“My “why” wakes me up every single morning.”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057400"/>
            <a:ext cx="3662314" cy="2743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90276" y="2264638"/>
            <a:ext cx="4186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1. What do you </a:t>
            </a:r>
            <a:r>
              <a:rPr lang="en-US" sz="2800" b="1" u="sng" dirty="0"/>
              <a:t>CRY</a:t>
            </a:r>
            <a:r>
              <a:rPr lang="en-US" sz="2800" dirty="0"/>
              <a:t> about?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90276" y="3167390"/>
            <a:ext cx="4379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2. What do you </a:t>
            </a:r>
            <a:r>
              <a:rPr lang="en-US" sz="2800" b="1" u="sng" dirty="0"/>
              <a:t>SING</a:t>
            </a:r>
            <a:r>
              <a:rPr lang="en-US" sz="2800" dirty="0"/>
              <a:t> about?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90276" y="4071610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3. What do you </a:t>
            </a:r>
            <a:r>
              <a:rPr lang="en-US" sz="2800" b="1" u="sng" dirty="0"/>
              <a:t>DREAM</a:t>
            </a:r>
            <a:r>
              <a:rPr lang="en-US" sz="2800" dirty="0"/>
              <a:t> about?</a:t>
            </a:r>
          </a:p>
        </p:txBody>
      </p:sp>
    </p:spTree>
    <p:extLst>
      <p:ext uri="{BB962C8B-B14F-4D97-AF65-F5344CB8AC3E}">
        <p14:creationId xmlns:p14="http://schemas.microsoft.com/office/powerpoint/2010/main" val="29664687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BA46B1-5ABF-4B48-A25F-C0E0A8CF8B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68" r="-2" b="21545"/>
          <a:stretch/>
        </p:blipFill>
        <p:spPr>
          <a:xfrm rot="5400000">
            <a:off x="-1686315" y="2000396"/>
            <a:ext cx="6524936" cy="28572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1186B8-907E-41F3-8B08-0A44132B33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9" r="-2" b="36398"/>
          <a:stretch/>
        </p:blipFill>
        <p:spPr>
          <a:xfrm rot="5400000">
            <a:off x="1309011" y="2004894"/>
            <a:ext cx="6524936" cy="28482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6EC557-63CA-4B1B-A01D-2D162E21AF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9" r="17280" b="5"/>
          <a:stretch/>
        </p:blipFill>
        <p:spPr>
          <a:xfrm>
            <a:off x="6137509" y="166533"/>
            <a:ext cx="2867106" cy="3160653"/>
          </a:xfrm>
          <a:prstGeom prst="rect">
            <a:avLst/>
          </a:prstGeom>
        </p:spPr>
      </p:pic>
      <p:pic>
        <p:nvPicPr>
          <p:cNvPr id="11" name="Picture 10" descr="A picture containing person, clothes&#10;&#10;Description automatically generated">
            <a:extLst>
              <a:ext uri="{FF2B5EF4-FFF2-40B4-BE49-F238E27FC236}">
                <a16:creationId xmlns:a16="http://schemas.microsoft.com/office/drawing/2014/main" id="{6D45A1AD-EEA6-4B7F-8BA0-03A3C72C106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91"/>
          <a:stretch/>
        </p:blipFill>
        <p:spPr>
          <a:xfrm rot="5400000">
            <a:off x="5978698" y="3665551"/>
            <a:ext cx="3184727" cy="286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5293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Picture 1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154F51E-B51D-4042-B173-437753CDC9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3" r="3" b="3"/>
          <a:stretch/>
        </p:blipFill>
        <p:spPr>
          <a:xfrm>
            <a:off x="149054" y="171717"/>
            <a:ext cx="4353079" cy="3167426"/>
          </a:xfrm>
          <a:prstGeom prst="rect">
            <a:avLst/>
          </a:prstGeom>
        </p:spPr>
      </p:pic>
      <p:pic>
        <p:nvPicPr>
          <p:cNvPr id="12" name="Picture 11" descr="A picture containing person&#10;&#10;Description automatically generated">
            <a:extLst>
              <a:ext uri="{FF2B5EF4-FFF2-40B4-BE49-F238E27FC236}">
                <a16:creationId xmlns:a16="http://schemas.microsoft.com/office/drawing/2014/main" id="{A1B7C397-4373-4429-A1DD-FD52C3994D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7" r="31824" b="2"/>
          <a:stretch/>
        </p:blipFill>
        <p:spPr>
          <a:xfrm rot="5400000">
            <a:off x="5237022" y="-418776"/>
            <a:ext cx="3167426" cy="4348413"/>
          </a:xfrm>
          <a:prstGeom prst="rect">
            <a:avLst/>
          </a:prstGeom>
        </p:spPr>
      </p:pic>
      <p:pic>
        <p:nvPicPr>
          <p:cNvPr id="6" name="Picture 5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F3918A91-22D6-45DA-A52F-73E81CFA1A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4" r="3" b="3"/>
          <a:stretch/>
        </p:blipFill>
        <p:spPr>
          <a:xfrm rot="10800000">
            <a:off x="149054" y="3510858"/>
            <a:ext cx="4353079" cy="27899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EA44C5-9072-4C14-A5B0-F6F483A9A00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9" b="11344"/>
          <a:stretch/>
        </p:blipFill>
        <p:spPr>
          <a:xfrm>
            <a:off x="4646529" y="3510858"/>
            <a:ext cx="4348412" cy="278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0926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DDD4C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3000" b="0" i="0" u="none" strike="noStrike" cap="none" normalizeH="0" baseline="0">
              <a:ln>
                <a:noFill/>
              </a:ln>
              <a:solidFill>
                <a:srgbClr val="7889FB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263594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solidFill>
                  <a:srgbClr val="3333FF"/>
                </a:solidFill>
              </a:rPr>
              <a:t>Find Yourself, Lose Yourself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0600" y="6352143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“My “why” wakes me up every single morning.”</a:t>
            </a:r>
          </a:p>
        </p:txBody>
      </p:sp>
      <p:pic>
        <p:nvPicPr>
          <p:cNvPr id="13" name="Picture 12" descr="A picture containing text, nature, sunset, night sky&#10;&#10;Description automatically generated">
            <a:extLst>
              <a:ext uri="{FF2B5EF4-FFF2-40B4-BE49-F238E27FC236}">
                <a16:creationId xmlns:a16="http://schemas.microsoft.com/office/drawing/2014/main" id="{EAE2E72B-E97A-4866-8519-763CC713BF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219200" y="1086092"/>
            <a:ext cx="6477000" cy="36595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69718C7-1E59-42AD-A374-9AF69FBCE7F3}"/>
              </a:ext>
            </a:extLst>
          </p:cNvPr>
          <p:cNvSpPr txBox="1"/>
          <p:nvPr/>
        </p:nvSpPr>
        <p:spPr>
          <a:xfrm>
            <a:off x="609600" y="4892179"/>
            <a:ext cx="830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We find ourself by discovering our why!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We lose ourself by trading the path of significance by putting others first!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RESULT = People we help, find their self!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Cycle of legacy and significance begins!</a:t>
            </a:r>
          </a:p>
        </p:txBody>
      </p:sp>
    </p:spTree>
    <p:extLst>
      <p:ext uri="{BB962C8B-B14F-4D97-AF65-F5344CB8AC3E}">
        <p14:creationId xmlns:p14="http://schemas.microsoft.com/office/powerpoint/2010/main" val="32934649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DDD4C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3000" b="0" i="0" u="none" strike="noStrike" cap="none" normalizeH="0" baseline="0">
              <a:ln>
                <a:noFill/>
              </a:ln>
              <a:solidFill>
                <a:srgbClr val="7889FB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263594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solidFill>
                  <a:srgbClr val="3333FF"/>
                </a:solidFill>
              </a:rPr>
              <a:t>Mindset Shift!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F410E5CE-FCBE-409D-9695-9A3EA3D52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95057" y="1524000"/>
            <a:ext cx="8153886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315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D5D5D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3000" b="0" i="0" u="none" strike="noStrike" cap="none" normalizeH="0" baseline="0">
              <a:ln>
                <a:noFill/>
              </a:ln>
              <a:solidFill>
                <a:srgbClr val="7889FB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81039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solidFill>
                  <a:srgbClr val="3333FF"/>
                </a:solidFill>
              </a:rPr>
              <a:t>Question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716021"/>
            <a:ext cx="75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333FF"/>
                </a:solidFill>
              </a:rPr>
              <a:t>Do I have an intentional mindset?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857" y="2219325"/>
            <a:ext cx="2628900" cy="1733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9025" y="2219325"/>
            <a:ext cx="1885950" cy="24193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3243" y="2220243"/>
            <a:ext cx="2619375" cy="17430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31728" y="1819215"/>
            <a:ext cx="1717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Dating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13028" y="1819215"/>
            <a:ext cx="1717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Marriage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78909" y="1819215"/>
            <a:ext cx="1908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After Marriage</a:t>
            </a:r>
          </a:p>
        </p:txBody>
      </p:sp>
    </p:spTree>
    <p:extLst>
      <p:ext uri="{BB962C8B-B14F-4D97-AF65-F5344CB8AC3E}">
        <p14:creationId xmlns:p14="http://schemas.microsoft.com/office/powerpoint/2010/main" val="1409826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252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D5D5D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3000" b="0" i="0" u="none" strike="noStrike" cap="none" normalizeH="0" baseline="0">
              <a:ln>
                <a:noFill/>
              </a:ln>
              <a:solidFill>
                <a:srgbClr val="7889FB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81039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solidFill>
                  <a:srgbClr val="3333FF"/>
                </a:solidFill>
              </a:rPr>
              <a:t>Question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716021"/>
            <a:ext cx="75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333FF"/>
                </a:solidFill>
              </a:rPr>
              <a:t>Do I have an intentional mindset?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857" y="2219325"/>
            <a:ext cx="2628900" cy="1733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9025" y="2219325"/>
            <a:ext cx="1885950" cy="24193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3243" y="2220243"/>
            <a:ext cx="2619375" cy="17430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31728" y="1819215"/>
            <a:ext cx="1717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Dating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13028" y="1819215"/>
            <a:ext cx="1717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Marriage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78909" y="1819215"/>
            <a:ext cx="1908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After Marriage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8636" y="4333705"/>
            <a:ext cx="25241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Intentional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Above &amp; Beyond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That little extra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Looking my best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Behaving my best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Make her feel special</a:t>
            </a:r>
          </a:p>
        </p:txBody>
      </p:sp>
      <p:sp>
        <p:nvSpPr>
          <p:cNvPr id="15" name="Curved Up Arrow 14"/>
          <p:cNvSpPr/>
          <p:nvPr/>
        </p:nvSpPr>
        <p:spPr bwMode="auto">
          <a:xfrm rot="20735954">
            <a:off x="3006283" y="5159668"/>
            <a:ext cx="4361183" cy="828267"/>
          </a:xfrm>
          <a:prstGeom prst="curvedUpArrow">
            <a:avLst>
              <a:gd name="adj1" fmla="val 25000"/>
              <a:gd name="adj2" fmla="val 50000"/>
              <a:gd name="adj3" fmla="val 42210"/>
            </a:avLst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3000" b="0" i="0" u="none" strike="noStrike" cap="none" normalizeH="0" baseline="0">
              <a:ln>
                <a:noFill/>
              </a:ln>
              <a:solidFill>
                <a:srgbClr val="7889FB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10909" y="5573801"/>
            <a:ext cx="23221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What Happened?</a:t>
            </a:r>
          </a:p>
        </p:txBody>
      </p:sp>
    </p:spTree>
    <p:extLst>
      <p:ext uri="{BB962C8B-B14F-4D97-AF65-F5344CB8AC3E}">
        <p14:creationId xmlns:p14="http://schemas.microsoft.com/office/powerpoint/2010/main" val="30807743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8600" y="152400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solidFill>
                  <a:srgbClr val="3333FF"/>
                </a:solidFill>
              </a:rPr>
              <a:t>Question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" y="762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333FF"/>
                </a:solidFill>
              </a:rPr>
              <a:t>Am I making everyday count?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1219200" y="6410564"/>
            <a:ext cx="6477000" cy="34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CC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449263">
              <a:lnSpc>
                <a:spcPct val="90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i="1" dirty="0">
                <a:solidFill>
                  <a:srgbClr val="3333FF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/>
              </a:rPr>
              <a:t>“The secret of your success is found in your daily routine.”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2158767"/>
            <a:ext cx="4160594" cy="3124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3400" y="2597483"/>
            <a:ext cx="3657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Over 40% of your daily actions are not from decisions you are making, but from habits you have formed.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01421" y="4844252"/>
            <a:ext cx="17215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Duke University Study</a:t>
            </a:r>
          </a:p>
        </p:txBody>
      </p:sp>
    </p:spTree>
    <p:extLst>
      <p:ext uri="{BB962C8B-B14F-4D97-AF65-F5344CB8AC3E}">
        <p14:creationId xmlns:p14="http://schemas.microsoft.com/office/powerpoint/2010/main" val="110980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8600" y="152400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solidFill>
                  <a:srgbClr val="3333FF"/>
                </a:solidFill>
              </a:rPr>
              <a:t>Question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" y="7620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333FF"/>
                </a:solidFill>
              </a:rPr>
              <a:t>Do I have a Personal Plan for Growth?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1219200" y="6410564"/>
            <a:ext cx="6477000" cy="34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CC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449263">
              <a:lnSpc>
                <a:spcPct val="90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i="1" dirty="0">
                <a:solidFill>
                  <a:srgbClr val="3333FF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/>
              </a:rPr>
              <a:t>“The secret of your success is found in your daily routine.”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4343400" y="2334002"/>
            <a:ext cx="4160594" cy="27737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3400" y="2597483"/>
            <a:ext cx="3657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If you want to grow, you have to be intentional!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Irreducible Minimums</a:t>
            </a:r>
          </a:p>
        </p:txBody>
      </p:sp>
    </p:spTree>
    <p:extLst>
      <p:ext uri="{BB962C8B-B14F-4D97-AF65-F5344CB8AC3E}">
        <p14:creationId xmlns:p14="http://schemas.microsoft.com/office/powerpoint/2010/main" val="36231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855EC-F9CE-423B-8816-382374617709}" type="slidenum">
              <a:rPr lang="en-US" altLang="en-US" smtClean="0">
                <a:solidFill>
                  <a:srgbClr val="000000"/>
                </a:solidFill>
              </a:rPr>
              <a:pPr/>
              <a:t>43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55" y="1"/>
            <a:ext cx="917275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6066491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/>
              <a:t>“Make every day your masterpiece”</a:t>
            </a:r>
            <a:r>
              <a:rPr lang="en-US" sz="2800" b="1" dirty="0"/>
              <a:t> – </a:t>
            </a:r>
            <a:r>
              <a:rPr lang="en-US" sz="2000" b="1" dirty="0"/>
              <a:t>John Wooden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581400" y="1219200"/>
            <a:ext cx="5562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/>
              <a:t>Be here now</a:t>
            </a:r>
          </a:p>
          <a:p>
            <a:pPr marL="342900" indent="-342900">
              <a:buAutoNum type="arabicPeriod"/>
            </a:pPr>
            <a:r>
              <a:rPr lang="en-US" sz="2400" dirty="0"/>
              <a:t>Invest in relationships – build trust</a:t>
            </a:r>
          </a:p>
          <a:p>
            <a:pPr marL="342900" indent="-342900">
              <a:buAutoNum type="arabicPeriod"/>
            </a:pPr>
            <a:r>
              <a:rPr lang="en-US" sz="2400" dirty="0"/>
              <a:t>Help someone else learn &amp; grow</a:t>
            </a:r>
          </a:p>
          <a:p>
            <a:pPr marL="342900" indent="-342900">
              <a:buAutoNum type="arabicPeriod"/>
            </a:pPr>
            <a:r>
              <a:rPr lang="en-US" sz="2400" dirty="0"/>
              <a:t>Be the Chief Encouragement Officer</a:t>
            </a:r>
          </a:p>
          <a:p>
            <a:pPr marL="342900" indent="-342900">
              <a:buAutoNum type="arabicPeriod"/>
            </a:pPr>
            <a:r>
              <a:rPr lang="en-US" sz="2400" dirty="0"/>
              <a:t>Be grateful – thank someone</a:t>
            </a:r>
          </a:p>
          <a:p>
            <a:pPr marL="342900" indent="-342900">
              <a:buAutoNum type="arabicPeriod"/>
            </a:pPr>
            <a:r>
              <a:rPr lang="en-US" sz="2400" dirty="0"/>
              <a:t>Be preparing, not repairing</a:t>
            </a:r>
          </a:p>
          <a:p>
            <a:pPr marL="342900" indent="-342900">
              <a:buAutoNum type="arabicPeriod"/>
            </a:pPr>
            <a:r>
              <a:rPr lang="en-US" sz="2400" dirty="0"/>
              <a:t>Execute your development plan</a:t>
            </a:r>
          </a:p>
          <a:p>
            <a:pPr marL="342900" indent="-342900">
              <a:buAutoNum type="arabicPeriod"/>
            </a:pPr>
            <a:r>
              <a:rPr lang="en-US" sz="2400" dirty="0"/>
              <a:t>Start &amp; End your day with purpose</a:t>
            </a:r>
          </a:p>
          <a:p>
            <a:pPr marL="342900" indent="-342900">
              <a:buAutoNum type="arabicPeriod"/>
            </a:pPr>
            <a:r>
              <a:rPr lang="en-US" sz="2400" dirty="0"/>
              <a:t>Invest in your physical, spiritual &amp; mental health</a:t>
            </a:r>
          </a:p>
          <a:p>
            <a:pPr marL="342900" indent="-342900">
              <a:buAutoNum type="arabicPeriod"/>
            </a:pPr>
            <a:r>
              <a:rPr lang="en-US" sz="2400" dirty="0"/>
              <a:t>Schedule white space into your day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4722" y="280490"/>
            <a:ext cx="830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10 Ways to Make Every Day Your Masterpiece</a:t>
            </a:r>
          </a:p>
        </p:txBody>
      </p:sp>
    </p:spTree>
    <p:extLst>
      <p:ext uri="{BB962C8B-B14F-4D97-AF65-F5344CB8AC3E}">
        <p14:creationId xmlns:p14="http://schemas.microsoft.com/office/powerpoint/2010/main" val="28646903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p!!Rectangle">
            <a:extLst>
              <a:ext uri="{FF2B5EF4-FFF2-40B4-BE49-F238E27FC236}">
                <a16:creationId xmlns:a16="http://schemas.microsoft.com/office/drawing/2014/main" id="{2FB82883-1DC0-4BE1-A607-009095F33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6552" r="4447" b="-1"/>
          <a:stretch/>
        </p:blipFill>
        <p:spPr>
          <a:xfrm>
            <a:off x="20" y="136525"/>
            <a:ext cx="9143980" cy="6857990"/>
          </a:xfrm>
          <a:prstGeom prst="rect">
            <a:avLst/>
          </a:prstGeom>
        </p:spPr>
      </p:pic>
      <p:sp>
        <p:nvSpPr>
          <p:cNvPr id="14" name="m!!text rectangle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7711" y="4638503"/>
            <a:ext cx="6288577" cy="1332634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77340" y="4727173"/>
            <a:ext cx="5989320" cy="868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700" b="1">
                <a:latin typeface="+mj-lt"/>
                <a:ea typeface="+mj-ea"/>
                <a:cs typeface="+mj-cs"/>
              </a:rPr>
              <a:t>Significance Begins With Wanting to Make a Difference!</a:t>
            </a:r>
          </a:p>
        </p:txBody>
      </p:sp>
      <p:sp>
        <p:nvSpPr>
          <p:cNvPr id="16" name="m!!accent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62332" y="5628237"/>
            <a:ext cx="5419335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fld id="{98E855EC-F9CE-423B-8816-382374617709}" type="slidenum">
              <a:rPr lang="en-US" altLang="en-US" sz="1200">
                <a:solidFill>
                  <a:schemeClr val="bg1"/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600"/>
                </a:spcAft>
                <a:defRPr/>
              </a:pPr>
              <a:t>44</a:t>
            </a:fld>
            <a:endParaRPr lang="en-US" altLang="en-US" sz="120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EF5A9A-AAB4-4A4B-8BAA-1B40ED71CDF1}"/>
              </a:ext>
            </a:extLst>
          </p:cNvPr>
          <p:cNvSpPr txBox="1"/>
          <p:nvPr/>
        </p:nvSpPr>
        <p:spPr>
          <a:xfrm>
            <a:off x="1947336" y="5788483"/>
            <a:ext cx="5419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Significance compounds when you partner with others</a:t>
            </a:r>
          </a:p>
        </p:txBody>
      </p:sp>
    </p:spTree>
    <p:extLst>
      <p:ext uri="{BB962C8B-B14F-4D97-AF65-F5344CB8AC3E}">
        <p14:creationId xmlns:p14="http://schemas.microsoft.com/office/powerpoint/2010/main" val="6884781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77D1452-F0B7-431E-9A24-D3F7103D8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647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unded Rectangle 20">
            <a:extLst>
              <a:ext uri="{FF2B5EF4-FFF2-40B4-BE49-F238E27FC236}">
                <a16:creationId xmlns:a16="http://schemas.microsoft.com/office/drawing/2014/main" id="{A660F4F9-5DF5-4F15-BE6A-CD8648BB1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408" y="559407"/>
            <a:ext cx="4945891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524D00BC-6B0A-4D7C-A1F7-4A76436393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58107" y="2286000"/>
            <a:ext cx="4451390" cy="2336979"/>
          </a:xfrm>
          <a:prstGeom prst="rect">
            <a:avLst/>
          </a:prstGeom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96E671-EB48-4FB4-B4A0-33D8213D2958}"/>
              </a:ext>
            </a:extLst>
          </p:cNvPr>
          <p:cNvSpPr txBox="1"/>
          <p:nvPr/>
        </p:nvSpPr>
        <p:spPr>
          <a:xfrm>
            <a:off x="5988947" y="1447800"/>
            <a:ext cx="2750277" cy="3779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cs typeface="+mn-cs"/>
              </a:rPr>
              <a:t>Start Small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+mn-lt"/>
              <a:cs typeface="+mn-cs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cs typeface="+mn-cs"/>
              </a:rPr>
              <a:t>Believe BIG!  </a:t>
            </a:r>
            <a:endParaRPr lang="en-US" sz="1600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3701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A0A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3000" b="0" i="0" u="none" strike="noStrike" cap="none" normalizeH="0" baseline="0">
              <a:ln>
                <a:noFill/>
              </a:ln>
              <a:solidFill>
                <a:srgbClr val="7889FB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940" y="246483"/>
            <a:ext cx="5454120" cy="161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1815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A0A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3000" b="0" i="0" u="none" strike="noStrike" cap="none" normalizeH="0" baseline="0">
              <a:ln>
                <a:noFill/>
              </a:ln>
              <a:solidFill>
                <a:srgbClr val="7889FB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940" y="246483"/>
            <a:ext cx="5454120" cy="16150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2209800"/>
            <a:ext cx="2133785" cy="40968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7736" y="2219993"/>
            <a:ext cx="1228528" cy="40866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755" y="2209800"/>
            <a:ext cx="1746245" cy="403660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219200" y="2958372"/>
            <a:ext cx="7086600" cy="224676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From Pride in ME, and Disappointment in YOU</a:t>
            </a:r>
          </a:p>
          <a:p>
            <a:pPr algn="ctr"/>
            <a:r>
              <a:rPr lang="en-US" sz="2800" dirty="0"/>
              <a:t>To…</a:t>
            </a:r>
          </a:p>
          <a:p>
            <a:pPr algn="ctr"/>
            <a:r>
              <a:rPr lang="en-US" sz="2800" dirty="0"/>
              <a:t>Empathy for YOU, and Disgust in ME</a:t>
            </a:r>
          </a:p>
          <a:p>
            <a:pPr algn="ctr"/>
            <a:r>
              <a:rPr lang="en-US" sz="2800" dirty="0"/>
              <a:t>To…</a:t>
            </a:r>
          </a:p>
          <a:p>
            <a:pPr algn="ctr"/>
            <a:r>
              <a:rPr lang="en-US" sz="2800" dirty="0"/>
              <a:t>Pride in YOU and ME</a:t>
            </a:r>
          </a:p>
        </p:txBody>
      </p:sp>
    </p:spTree>
    <p:extLst>
      <p:ext uri="{BB962C8B-B14F-4D97-AF65-F5344CB8AC3E}">
        <p14:creationId xmlns:p14="http://schemas.microsoft.com/office/powerpoint/2010/main" val="6454698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A0A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3000" b="0" i="0" u="none" strike="noStrike" cap="none" normalizeH="0" baseline="0">
              <a:ln>
                <a:noFill/>
              </a:ln>
              <a:solidFill>
                <a:srgbClr val="7889FB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940" y="246483"/>
            <a:ext cx="5454120" cy="16150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2209800"/>
            <a:ext cx="2133785" cy="40968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7736" y="2219993"/>
            <a:ext cx="1228528" cy="40866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755" y="2209800"/>
            <a:ext cx="1746245" cy="40366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09600" y="5953713"/>
            <a:ext cx="2140459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Good Intentions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05200" y="5953713"/>
            <a:ext cx="2133600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Intentional Living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87207" y="5953555"/>
            <a:ext cx="2299902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A Life that Matters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19200" y="2958372"/>
            <a:ext cx="7086600" cy="224676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From Pride in ME, and Disappointment in YOU</a:t>
            </a:r>
          </a:p>
          <a:p>
            <a:pPr algn="ctr"/>
            <a:r>
              <a:rPr lang="en-US" sz="2800" dirty="0"/>
              <a:t>To…</a:t>
            </a:r>
          </a:p>
          <a:p>
            <a:pPr algn="ctr"/>
            <a:r>
              <a:rPr lang="en-US" sz="2800" dirty="0"/>
              <a:t>Empathy for YOU, and Disgust in ME</a:t>
            </a:r>
          </a:p>
          <a:p>
            <a:pPr algn="ctr"/>
            <a:r>
              <a:rPr lang="en-US" sz="2800" dirty="0"/>
              <a:t>To…</a:t>
            </a:r>
          </a:p>
          <a:p>
            <a:pPr algn="ctr"/>
            <a:r>
              <a:rPr lang="en-US" sz="2800" dirty="0"/>
              <a:t>Pride in YOU and ME</a:t>
            </a:r>
          </a:p>
        </p:txBody>
      </p:sp>
    </p:spTree>
    <p:extLst>
      <p:ext uri="{BB962C8B-B14F-4D97-AF65-F5344CB8AC3E}">
        <p14:creationId xmlns:p14="http://schemas.microsoft.com/office/powerpoint/2010/main" val="3408515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A0A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3000" b="0" i="0" u="none" strike="noStrike" cap="none" normalizeH="0" baseline="0">
              <a:ln>
                <a:noFill/>
              </a:ln>
              <a:solidFill>
                <a:srgbClr val="7889FB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940" y="246483"/>
            <a:ext cx="5454120" cy="16150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2209800"/>
            <a:ext cx="2133785" cy="40968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7736" y="2219993"/>
            <a:ext cx="1228528" cy="40866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755" y="2209800"/>
            <a:ext cx="1746245" cy="40366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27077" y="6210063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I Did It For ME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05200" y="6246406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I Did It For YOU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93940" y="6246405"/>
            <a:ext cx="2445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I Did It WITH You</a:t>
            </a:r>
          </a:p>
        </p:txBody>
      </p:sp>
    </p:spTree>
    <p:extLst>
      <p:ext uri="{BB962C8B-B14F-4D97-AF65-F5344CB8AC3E}">
        <p14:creationId xmlns:p14="http://schemas.microsoft.com/office/powerpoint/2010/main" val="1143671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E98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66800" y="1956101"/>
            <a:ext cx="3048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/>
              <a:t>What’s the difference between Success and Significance?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828800"/>
            <a:ext cx="4125340" cy="311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496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CD203B6-9D34-4C55-9CF4-916D797140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D86762-4D00-413B-943A-BAFF249B49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88" r="22692" b="1"/>
          <a:stretch/>
        </p:blipFill>
        <p:spPr>
          <a:xfrm>
            <a:off x="1722" y="10"/>
            <a:ext cx="5546899" cy="44708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8E8967-C982-4629-A963-E1EAC2FF0B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09" r="4646" b="1"/>
          <a:stretch/>
        </p:blipFill>
        <p:spPr>
          <a:xfrm>
            <a:off x="5624422" y="-2"/>
            <a:ext cx="3516789" cy="22287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C43032-5FF5-4032-9CF8-B3B2219581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750" r="18277" b="2"/>
          <a:stretch/>
        </p:blipFill>
        <p:spPr>
          <a:xfrm>
            <a:off x="5624503" y="2324139"/>
            <a:ext cx="3512199" cy="21333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8EA790-4F82-40CC-97A2-47240013D8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565" r="25633" b="1"/>
          <a:stretch/>
        </p:blipFill>
        <p:spPr>
          <a:xfrm>
            <a:off x="-2787" y="4566250"/>
            <a:ext cx="3470605" cy="2291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FAA0F7-21C3-4267-AF93-2D891877D44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824" r="1" b="6034"/>
          <a:stretch/>
        </p:blipFill>
        <p:spPr>
          <a:xfrm>
            <a:off x="3535440" y="4566250"/>
            <a:ext cx="5596755" cy="229175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40CA14-2EC4-4008-8823-927BA4206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1501" y="6356350"/>
            <a:ext cx="84384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2B2FE643-13C3-4822-80F6-BAEC9EA2DDD0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  <a:defRPr/>
              </a:pPr>
              <a:t>50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604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C0C0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629400" y="0"/>
            <a:ext cx="25146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 Page </a:t>
            </a:r>
            <a:fld id="{0740DB84-BADC-477E-9C3D-9603600242E7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440" y="1752600"/>
            <a:ext cx="6664294" cy="33383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09606" y="6019800"/>
            <a:ext cx="61247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No one stumbles upon Significance; you have to be intentional</a:t>
            </a:r>
          </a:p>
        </p:txBody>
      </p:sp>
    </p:spTree>
    <p:extLst>
      <p:ext uri="{BB962C8B-B14F-4D97-AF65-F5344CB8AC3E}">
        <p14:creationId xmlns:p14="http://schemas.microsoft.com/office/powerpoint/2010/main" val="1175991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828675"/>
            <a:ext cx="6934200" cy="52006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52600" y="2286000"/>
            <a:ext cx="6019800" cy="3743325"/>
          </a:xfrm>
          <a:prstGeom prst="rect">
            <a:avLst/>
          </a:prstGeom>
          <a:solidFill>
            <a:srgbClr val="000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607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828675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057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828675"/>
            <a:ext cx="6934200" cy="52006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52600" y="2286000"/>
            <a:ext cx="6019800" cy="3743325"/>
          </a:xfrm>
          <a:prstGeom prst="rect">
            <a:avLst/>
          </a:prstGeom>
          <a:solidFill>
            <a:srgbClr val="000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065894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CC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3000" b="0" i="0" u="none" strike="noStrike" cap="none" normalizeH="0" baseline="0" smtClean="0">
            <a:ln>
              <a:noFill/>
            </a:ln>
            <a:solidFill>
              <a:srgbClr val="7889FB"/>
            </a:solidFill>
            <a:effectLst/>
            <a:latin typeface="Arial" panose="020B0604020202020204" pitchFamily="34" charset="0"/>
            <a:ea typeface="MS Gothic" panose="020B0609070205080204" pitchFamily="4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CC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3000" b="0" i="0" u="none" strike="noStrike" cap="none" normalizeH="0" baseline="0" smtClean="0">
            <a:ln>
              <a:noFill/>
            </a:ln>
            <a:solidFill>
              <a:srgbClr val="7889FB"/>
            </a:solidFill>
            <a:effectLst/>
            <a:latin typeface="Arial" panose="020B0604020202020204" pitchFamily="34" charset="0"/>
            <a:ea typeface="MS Gothic" panose="020B0609070205080204" pitchFamily="49" charset="-128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2012 SWG Standard White">
  <a:themeElements>
    <a:clrScheme name="2_2012 SWG Standard White 3">
      <a:dk1>
        <a:srgbClr val="000000"/>
      </a:dk1>
      <a:lt1>
        <a:srgbClr val="FFFFFF"/>
      </a:lt1>
      <a:dk2>
        <a:srgbClr val="00B2EF"/>
      </a:dk2>
      <a:lt2>
        <a:srgbClr val="808080"/>
      </a:lt2>
      <a:accent1>
        <a:srgbClr val="00B0DA"/>
      </a:accent1>
      <a:accent2>
        <a:srgbClr val="00A6A0"/>
      </a:accent2>
      <a:accent3>
        <a:srgbClr val="FFFFFF"/>
      </a:accent3>
      <a:accent4>
        <a:srgbClr val="000000"/>
      </a:accent4>
      <a:accent5>
        <a:srgbClr val="AAD4EA"/>
      </a:accent5>
      <a:accent6>
        <a:srgbClr val="009691"/>
      </a:accent6>
      <a:hlink>
        <a:srgbClr val="8CC63F"/>
      </a:hlink>
      <a:folHlink>
        <a:srgbClr val="83D1F5"/>
      </a:folHlink>
    </a:clrScheme>
    <a:fontScheme name="2_2012 SWG Standard White">
      <a:majorFont>
        <a:latin typeface="Century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>
          <a:outerShdw dist="17961" dir="2700000" algn="ctr" rotWithShape="0">
            <a:schemeClr val="bg1">
              <a:gamma/>
              <a:shade val="60000"/>
              <a:invGamma/>
            </a:schemeClr>
          </a:outerShdw>
        </a:effectLst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S PGothic" panose="020B0600070205080204" pitchFamily="34" charset="-128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>
          <a:outerShdw dist="17961" dir="2700000" algn="ctr" rotWithShape="0">
            <a:schemeClr val="bg1">
              <a:gamma/>
              <a:shade val="60000"/>
              <a:invGamma/>
            </a:schemeClr>
          </a:outerShdw>
        </a:effectLst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S PGothic" panose="020B0600070205080204" pitchFamily="34" charset="-128"/>
            <a:cs typeface="Arial" panose="020B0604020202020204" pitchFamily="34" charset="0"/>
          </a:defRPr>
        </a:defPPr>
      </a:lstStyle>
    </a:lnDef>
  </a:objectDefaults>
  <a:extraClrSchemeLst>
    <a:extraClrScheme>
      <a:clrScheme name="2_2012 SWG Standard 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B3EF"/>
        </a:accent1>
        <a:accent2>
          <a:srgbClr val="71BFC5"/>
        </a:accent2>
        <a:accent3>
          <a:srgbClr val="FFFFFF"/>
        </a:accent3>
        <a:accent4>
          <a:srgbClr val="000000"/>
        </a:accent4>
        <a:accent5>
          <a:srgbClr val="AAD6F6"/>
        </a:accent5>
        <a:accent6>
          <a:srgbClr val="66ADB2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2012 SWG Standard White 2">
        <a:dk1>
          <a:srgbClr val="808080"/>
        </a:dk1>
        <a:lt1>
          <a:srgbClr val="FFFFFF"/>
        </a:lt1>
        <a:dk2>
          <a:srgbClr val="003F69"/>
        </a:dk2>
        <a:lt2>
          <a:srgbClr val="00B2EF"/>
        </a:lt2>
        <a:accent1>
          <a:srgbClr val="00B0DA"/>
        </a:accent1>
        <a:accent2>
          <a:srgbClr val="00A6A0"/>
        </a:accent2>
        <a:accent3>
          <a:srgbClr val="AAAFB9"/>
        </a:accent3>
        <a:accent4>
          <a:srgbClr val="DADADA"/>
        </a:accent4>
        <a:accent5>
          <a:srgbClr val="AAD4EA"/>
        </a:accent5>
        <a:accent6>
          <a:srgbClr val="009691"/>
        </a:accent6>
        <a:hlink>
          <a:srgbClr val="8CC63F"/>
        </a:hlink>
        <a:folHlink>
          <a:srgbClr val="83D1F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2012 SWG Standard White 3">
        <a:dk1>
          <a:srgbClr val="000000"/>
        </a:dk1>
        <a:lt1>
          <a:srgbClr val="FFFFFF"/>
        </a:lt1>
        <a:dk2>
          <a:srgbClr val="00B2EF"/>
        </a:dk2>
        <a:lt2>
          <a:srgbClr val="808080"/>
        </a:lt2>
        <a:accent1>
          <a:srgbClr val="00B0DA"/>
        </a:accent1>
        <a:accent2>
          <a:srgbClr val="00A6A0"/>
        </a:accent2>
        <a:accent3>
          <a:srgbClr val="FFFFFF"/>
        </a:accent3>
        <a:accent4>
          <a:srgbClr val="000000"/>
        </a:accent4>
        <a:accent5>
          <a:srgbClr val="AAD4EA"/>
        </a:accent5>
        <a:accent6>
          <a:srgbClr val="009691"/>
        </a:accent6>
        <a:hlink>
          <a:srgbClr val="8CC63F"/>
        </a:hlink>
        <a:folHlink>
          <a:srgbClr val="83D1F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2012 SWG Standard Whi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CC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3000" b="0" i="0" u="none" strike="noStrike" cap="none" normalizeH="0" baseline="0" smtClean="0">
            <a:ln>
              <a:noFill/>
            </a:ln>
            <a:solidFill>
              <a:srgbClr val="7889FB"/>
            </a:solidFill>
            <a:effectLst/>
            <a:latin typeface="Arial" panose="020B0604020202020204" pitchFamily="34" charset="0"/>
            <a:ea typeface="MS Gothic" panose="020B0609070205080204" pitchFamily="4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CC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3000" b="0" i="0" u="none" strike="noStrike" cap="none" normalizeH="0" baseline="0" smtClean="0">
            <a:ln>
              <a:noFill/>
            </a:ln>
            <a:solidFill>
              <a:srgbClr val="7889FB"/>
            </a:solidFill>
            <a:effectLst/>
            <a:latin typeface="Arial" panose="020B0604020202020204" pitchFamily="34" charset="0"/>
            <a:ea typeface="MS Gothic" panose="020B0609070205080204" pitchFamily="49" charset="-128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CC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3000" b="0" i="0" u="none" strike="noStrike" cap="none" normalizeH="0" baseline="0" smtClean="0">
            <a:ln>
              <a:noFill/>
            </a:ln>
            <a:solidFill>
              <a:srgbClr val="7889FB"/>
            </a:solidFill>
            <a:effectLst/>
            <a:latin typeface="Arial" panose="020B0604020202020204" pitchFamily="34" charset="0"/>
            <a:ea typeface="MS Gothic" panose="020B0609070205080204" pitchFamily="4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CC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3000" b="0" i="0" u="none" strike="noStrike" cap="none" normalizeH="0" baseline="0" smtClean="0">
            <a:ln>
              <a:noFill/>
            </a:ln>
            <a:solidFill>
              <a:srgbClr val="7889FB"/>
            </a:solidFill>
            <a:effectLst/>
            <a:latin typeface="Arial" panose="020B0604020202020204" pitchFamily="34" charset="0"/>
            <a:ea typeface="MS Gothic" panose="020B0609070205080204" pitchFamily="49" charset="-128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7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CC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3000" b="0" i="0" u="none" strike="noStrike" cap="none" normalizeH="0" baseline="0" smtClean="0">
            <a:ln>
              <a:noFill/>
            </a:ln>
            <a:solidFill>
              <a:srgbClr val="7889FB"/>
            </a:solidFill>
            <a:effectLst/>
            <a:latin typeface="Arial" panose="020B0604020202020204" pitchFamily="34" charset="0"/>
            <a:ea typeface="MS Gothic" panose="020B0609070205080204" pitchFamily="4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CC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3000" b="0" i="0" u="none" strike="noStrike" cap="none" normalizeH="0" baseline="0" smtClean="0">
            <a:ln>
              <a:noFill/>
            </a:ln>
            <a:solidFill>
              <a:srgbClr val="7889FB"/>
            </a:solidFill>
            <a:effectLst/>
            <a:latin typeface="Arial" panose="020B0604020202020204" pitchFamily="34" charset="0"/>
            <a:ea typeface="MS Gothic" panose="020B0609070205080204" pitchFamily="49" charset="-128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CC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3000" b="0" i="0" u="none" strike="noStrike" cap="none" normalizeH="0" baseline="0" smtClean="0">
            <a:ln>
              <a:noFill/>
            </a:ln>
            <a:solidFill>
              <a:srgbClr val="7889FB"/>
            </a:solidFill>
            <a:effectLst/>
            <a:latin typeface="Arial" panose="020B0604020202020204" pitchFamily="34" charset="0"/>
            <a:ea typeface="MS Gothic" panose="020B0609070205080204" pitchFamily="4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CC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3000" b="0" i="0" u="none" strike="noStrike" cap="none" normalizeH="0" baseline="0" smtClean="0">
            <a:ln>
              <a:noFill/>
            </a:ln>
            <a:solidFill>
              <a:srgbClr val="7889FB"/>
            </a:solidFill>
            <a:effectLst/>
            <a:latin typeface="Arial" panose="020B0604020202020204" pitchFamily="34" charset="0"/>
            <a:ea typeface="MS Gothic" panose="020B0609070205080204" pitchFamily="49" charset="-128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1650</Words>
  <Application>Microsoft Office PowerPoint</Application>
  <PresentationFormat>On-screen Show (4:3)</PresentationFormat>
  <Paragraphs>387</Paragraphs>
  <Slides>50</Slides>
  <Notes>50</Notes>
  <HiddenSlides>24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50</vt:i4>
      </vt:variant>
    </vt:vector>
  </HeadingPairs>
  <TitlesOfParts>
    <vt:vector size="72" baseType="lpstr">
      <vt:lpstr>Arial</vt:lpstr>
      <vt:lpstr>Calibri</vt:lpstr>
      <vt:lpstr>Calibri Light</vt:lpstr>
      <vt:lpstr>Century</vt:lpstr>
      <vt:lpstr>Times New Roman</vt:lpstr>
      <vt:lpstr>Wingdings</vt:lpstr>
      <vt:lpstr>BLANK</vt:lpstr>
      <vt:lpstr>1_BLANK</vt:lpstr>
      <vt:lpstr>2_BLANK</vt:lpstr>
      <vt:lpstr>15_BLANK</vt:lpstr>
      <vt:lpstr>27_BLANK</vt:lpstr>
      <vt:lpstr>26_BLANK</vt:lpstr>
      <vt:lpstr>16_BLANK</vt:lpstr>
      <vt:lpstr>3_BLANK</vt:lpstr>
      <vt:lpstr>1_Default Design</vt:lpstr>
      <vt:lpstr>2_Default Design</vt:lpstr>
      <vt:lpstr>2_2012 SWG Standard White</vt:lpstr>
      <vt:lpstr>3_2012 SWG Standard White</vt:lpstr>
      <vt:lpstr>4_Default Design</vt:lpstr>
      <vt:lpstr>5_Default Design</vt:lpstr>
      <vt:lpstr>7_Default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Davis, Susan</dc:creator>
  <cp:lastModifiedBy>Emily Nail</cp:lastModifiedBy>
  <cp:revision>2</cp:revision>
  <dcterms:created xsi:type="dcterms:W3CDTF">2022-03-28T21:34:46Z</dcterms:created>
  <dcterms:modified xsi:type="dcterms:W3CDTF">2022-03-28T21:54:27Z</dcterms:modified>
</cp:coreProperties>
</file>