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35"/>
  </p:notesMasterIdLst>
  <p:sldIdLst>
    <p:sldId id="277" r:id="rId5"/>
    <p:sldId id="300" r:id="rId6"/>
    <p:sldId id="270" r:id="rId7"/>
    <p:sldId id="299" r:id="rId8"/>
    <p:sldId id="412" r:id="rId9"/>
    <p:sldId id="413" r:id="rId10"/>
    <p:sldId id="448" r:id="rId11"/>
    <p:sldId id="449" r:id="rId12"/>
    <p:sldId id="428" r:id="rId13"/>
    <p:sldId id="429" r:id="rId14"/>
    <p:sldId id="443" r:id="rId15"/>
    <p:sldId id="444" r:id="rId16"/>
    <p:sldId id="446" r:id="rId17"/>
    <p:sldId id="450" r:id="rId18"/>
    <p:sldId id="447" r:id="rId19"/>
    <p:sldId id="430" r:id="rId20"/>
    <p:sldId id="431" r:id="rId21"/>
    <p:sldId id="432" r:id="rId22"/>
    <p:sldId id="433" r:id="rId23"/>
    <p:sldId id="426" r:id="rId24"/>
    <p:sldId id="434" r:id="rId25"/>
    <p:sldId id="435" r:id="rId26"/>
    <p:sldId id="425" r:id="rId27"/>
    <p:sldId id="437" r:id="rId28"/>
    <p:sldId id="438" r:id="rId29"/>
    <p:sldId id="439" r:id="rId30"/>
    <p:sldId id="440" r:id="rId31"/>
    <p:sldId id="441" r:id="rId32"/>
    <p:sldId id="442" r:id="rId33"/>
    <p:sldId id="309" r:id="rId34"/>
  </p:sldIdLst>
  <p:sldSz cx="13716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A279"/>
    <a:srgbClr val="005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05461-9675-30C0-DB24-6CE536F15442}" v="87" dt="2022-11-17T15:16:17.878"/>
    <p1510:client id="{836C65B2-AA71-DD47-390E-21E0FFF062B4}" v="21" dt="2022-11-17T14:28:04.222"/>
    <p1510:client id="{962908B8-082B-6C1F-8998-D477B4B200B3}" v="31" dt="2022-11-17T14:46:36.049"/>
    <p1510:client id="{99A1186E-7ACB-4FF4-A2C5-8A44F03F863A}" v="29" dt="2022-11-17T14:19:13.979"/>
    <p1510:client id="{C3E61C7D-ECDE-40A7-A36F-176EA03D73F9}" v="19" dt="2022-11-16T22:16:09.9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50" autoAdjust="0"/>
  </p:normalViewPr>
  <p:slideViewPr>
    <p:cSldViewPr snapToGrid="0">
      <p:cViewPr varScale="1">
        <p:scale>
          <a:sx n="58" d="100"/>
          <a:sy n="58" d="100"/>
        </p:scale>
        <p:origin x="1602" y="90"/>
      </p:cViewPr>
      <p:guideLst>
        <p:guide orient="horz" pos="2880"/>
        <p:guide pos="1620"/>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tableStyles" Target="tableStyles.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slide" Target="slides/slide3.xml" Id="rId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 Target="slides/slide25.xml" Id="rId29" /><Relationship Type="http://schemas.microsoft.com/office/2015/10/relationships/revisionInfo" Target="revisionInfo.xml" Id="rId41"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viewProps" Target="viewProps.xml" Id="rId37"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presProps" Target="presProps.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notesMaster" Target="notesMasters/notesMaster1.xml" Id="rId35" /><Relationship Type="http://schemas.openxmlformats.org/officeDocument/2006/relationships/slide" Target="slides/slide4.xml" Id="rId8"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theme" Target="theme/theme1.xml" Id="rId3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4132CC03-2DDB-4BC6-BE8B-6B97E609D795}" type="datetimeFigureOut">
              <a:rPr lang="en-US" smtClean="0"/>
              <a:t>11/23/2022</a:t>
            </a:fld>
            <a:endParaRPr lang="en-US"/>
          </a:p>
        </p:txBody>
      </p:sp>
      <p:sp>
        <p:nvSpPr>
          <p:cNvPr id="4" name="Slide Image Placeholder 3"/>
          <p:cNvSpPr>
            <a:spLocks noGrp="1" noRot="1" noChangeAspect="1"/>
          </p:cNvSpPr>
          <p:nvPr>
            <p:ph type="sldImg" idx="2"/>
          </p:nvPr>
        </p:nvSpPr>
        <p:spPr>
          <a:xfrm>
            <a:off x="6829425" y="1285875"/>
            <a:ext cx="462915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440B460B-D1C9-4A11-8BEA-2E3E57EE8568}" type="slidenum">
              <a:rPr lang="en-US" smtClean="0"/>
              <a:t>‹#›</a:t>
            </a:fld>
            <a:endParaRPr lang="en-US"/>
          </a:p>
        </p:txBody>
      </p:sp>
    </p:spTree>
    <p:extLst>
      <p:ext uri="{BB962C8B-B14F-4D97-AF65-F5344CB8AC3E}">
        <p14:creationId xmlns:p14="http://schemas.microsoft.com/office/powerpoint/2010/main" val="417888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200" b="1">
                <a:solidFill>
                  <a:srgbClr val="000000"/>
                </a:solidFill>
                <a:effectLst/>
                <a:latin typeface="+mn-lt"/>
                <a:ea typeface="Calibri" panose="020F0502020204030204" pitchFamily="34" charset="0"/>
                <a:cs typeface="Calibri"/>
              </a:rPr>
              <a:t>KLP</a:t>
            </a:r>
            <a:r>
              <a:rPr lang="en-US" sz="1200">
                <a:solidFill>
                  <a:srgbClr val="000000"/>
                </a:solidFill>
                <a:effectLst/>
                <a:latin typeface="+mn-lt"/>
                <a:ea typeface="Calibri" panose="020F0502020204030204" pitchFamily="34" charset="0"/>
                <a:cs typeface="Calibri"/>
              </a:rPr>
              <a:t>: You set the tone. If you believe safety is important, the audience will believe safety is important.</a:t>
            </a:r>
            <a:endParaRPr lang="en-US" sz="1200">
              <a:effectLst/>
              <a:latin typeface="+mn-lt"/>
              <a:ea typeface="Calibri" panose="020F0502020204030204" pitchFamily="34" charset="0"/>
              <a:cs typeface="Calibri"/>
            </a:endParaRPr>
          </a:p>
          <a:p>
            <a:pPr marL="0" marR="0" algn="just">
              <a:lnSpc>
                <a:spcPct val="107000"/>
              </a:lnSpc>
              <a:spcBef>
                <a:spcPts val="0"/>
              </a:spcBef>
              <a:spcAft>
                <a:spcPts val="0"/>
              </a:spcAft>
            </a:pPr>
            <a:r>
              <a:rPr lang="en-US" sz="1200">
                <a:solidFill>
                  <a:srgbClr val="000000"/>
                </a:solidFill>
                <a:effectLst/>
                <a:latin typeface="+mn-lt"/>
                <a:ea typeface="Calibri" panose="020F0502020204030204" pitchFamily="34" charset="0"/>
                <a:cs typeface="Calibri"/>
              </a:rPr>
              <a:t> </a:t>
            </a:r>
            <a:endParaRPr lang="en-US" sz="1200">
              <a:effectLst/>
              <a:latin typeface="+mn-lt"/>
              <a:ea typeface="Calibri" panose="020F0502020204030204" pitchFamily="34" charset="0"/>
              <a:cs typeface="Calibri"/>
            </a:endParaRPr>
          </a:p>
          <a:p>
            <a:pPr algn="just">
              <a:lnSpc>
                <a:spcPct val="107000"/>
              </a:lnSpc>
            </a:pPr>
            <a:r>
              <a:rPr lang="en-US" sz="1200">
                <a:solidFill>
                  <a:srgbClr val="000000"/>
                </a:solidFill>
                <a:effectLst/>
                <a:latin typeface="+mn-lt"/>
                <a:ea typeface="Calibri" panose="020F0502020204030204" pitchFamily="34" charset="0"/>
                <a:cs typeface="Calibri"/>
              </a:rPr>
              <a:t>The facilitator opens the session by welcoming everybody to the training and noting the monthly focus –</a:t>
            </a:r>
            <a:r>
              <a:rPr lang="en-US">
                <a:solidFill>
                  <a:srgbClr val="000000"/>
                </a:solidFill>
                <a:ea typeface="Calibri" panose="020F0502020204030204" pitchFamily="34" charset="0"/>
                <a:cs typeface="Calibri"/>
              </a:rPr>
              <a:t>  Confined Spaces</a:t>
            </a:r>
            <a:r>
              <a:rPr lang="en-US">
                <a:solidFill>
                  <a:srgbClr val="000000"/>
                </a:solidFill>
                <a:latin typeface="+mn-lt"/>
                <a:ea typeface="Calibri" panose="020F0502020204030204" pitchFamily="34" charset="0"/>
                <a:cs typeface="Calibri"/>
              </a:rPr>
              <a:t>.</a:t>
            </a:r>
            <a:endParaRPr lang="en-US" sz="120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200">
                <a:solidFill>
                  <a:srgbClr val="000000"/>
                </a:solidFill>
                <a:effectLst/>
                <a:latin typeface="+mn-lt"/>
                <a:ea typeface="Calibri" panose="020F0502020204030204" pitchFamily="34" charset="0"/>
                <a:cs typeface="Calibri"/>
              </a:rPr>
              <a:t> </a:t>
            </a:r>
            <a:endParaRPr lang="en-US" sz="1200">
              <a:effectLst/>
              <a:latin typeface="+mn-lt"/>
              <a:ea typeface="Calibri" panose="020F0502020204030204" pitchFamily="34" charset="0"/>
              <a:cs typeface="Calibri"/>
            </a:endParaRPr>
          </a:p>
          <a:p>
            <a:pPr algn="just"/>
            <a:r>
              <a:rPr lang="en-US" sz="1200" b="1">
                <a:effectLst/>
                <a:latin typeface="+mn-lt"/>
                <a:ea typeface="Calibri" panose="020F0502020204030204" pitchFamily="34" charset="0"/>
                <a:cs typeface="Calibri"/>
              </a:rPr>
              <a:t>F:</a:t>
            </a:r>
            <a:r>
              <a:rPr lang="en-US" sz="1200">
                <a:effectLst/>
                <a:latin typeface="+mn-lt"/>
                <a:ea typeface="Calibri" panose="020F0502020204030204" pitchFamily="34" charset="0"/>
                <a:cs typeface="Calibri"/>
              </a:rPr>
              <a:t> Today’s task is to </a:t>
            </a:r>
            <a:r>
              <a:rPr lang="en-US">
                <a:latin typeface="+mn-lt"/>
                <a:ea typeface="Calibri" panose="020F0502020204030204" pitchFamily="34" charset="0"/>
                <a:cs typeface="Calibri"/>
              </a:rPr>
              <a:t>attend </a:t>
            </a:r>
            <a:r>
              <a:rPr lang="en-US">
                <a:ea typeface="Calibri" panose="020F0502020204030204" pitchFamily="34" charset="0"/>
                <a:cs typeface="Calibri"/>
              </a:rPr>
              <a:t>Confined Spaces </a:t>
            </a:r>
            <a:r>
              <a:rPr lang="en-US">
                <a:latin typeface="+mn-lt"/>
                <a:ea typeface="Calibri" panose="020F0502020204030204" pitchFamily="34" charset="0"/>
                <a:cs typeface="Calibri"/>
              </a:rPr>
              <a:t>training</a:t>
            </a:r>
            <a:r>
              <a:rPr lang="en-US" i="1">
                <a:latin typeface="+mn-lt"/>
                <a:ea typeface="Calibri" panose="020F0502020204030204" pitchFamily="34" charset="0"/>
                <a:cs typeface="Calibri"/>
              </a:rPr>
              <a:t>.</a:t>
            </a:r>
            <a:r>
              <a:rPr lang="en-US" sz="1200">
                <a:effectLst/>
                <a:latin typeface="+mn-lt"/>
                <a:ea typeface="Calibri" panose="020F0502020204030204" pitchFamily="34" charset="0"/>
                <a:cs typeface="Calibri"/>
              </a:rPr>
              <a:t> Cell phones should be turned off or silenced during this training. If you need to take a call, please go to </a:t>
            </a:r>
            <a:r>
              <a:rPr lang="en-US" sz="1200" u="sng">
                <a:effectLst/>
                <a:latin typeface="+mn-lt"/>
                <a:ea typeface="Calibri" panose="020F0502020204030204" pitchFamily="34" charset="0"/>
                <a:cs typeface="Calibri"/>
              </a:rPr>
              <a:t>(designated area)</a:t>
            </a:r>
            <a:r>
              <a:rPr lang="en-US" sz="1200">
                <a:effectLst/>
                <a:latin typeface="+mn-lt"/>
                <a:ea typeface="Calibri" panose="020F0502020204030204" pitchFamily="34" charset="0"/>
                <a:cs typeface="Calibri"/>
              </a:rPr>
              <a:t>, take the call and return as soon as possible. {Address any other important announcements or business now.}</a:t>
            </a:r>
            <a:r>
              <a:rPr lang="en-US">
                <a:latin typeface="+mn-lt"/>
                <a:ea typeface="Calibri" panose="020F0502020204030204" pitchFamily="34" charset="0"/>
                <a:cs typeface="Calibri"/>
              </a:rPr>
              <a:t> </a:t>
            </a:r>
          </a:p>
          <a:p>
            <a:pPr algn="just"/>
            <a:endParaRPr lang="en-US">
              <a:latin typeface="+mn-lt"/>
              <a:ea typeface="Calibri" panose="020F0502020204030204" pitchFamily="34" charset="0"/>
              <a:cs typeface="Calibri"/>
            </a:endParaRPr>
          </a:p>
          <a:p>
            <a:pPr>
              <a:spcBef>
                <a:spcPct val="0"/>
              </a:spcBef>
            </a:pPr>
            <a:endParaRPr lang="en-US" altLang="en-US"/>
          </a:p>
        </p:txBody>
      </p:sp>
      <p:sp>
        <p:nvSpPr>
          <p:cNvPr id="4" name="Slide Number Placeholder 3"/>
          <p:cNvSpPr>
            <a:spLocks noGrp="1"/>
          </p:cNvSpPr>
          <p:nvPr>
            <p:ph type="sldNum" sz="quarter" idx="5"/>
          </p:nvPr>
        </p:nvSpPr>
        <p:spPr/>
        <p:txBody>
          <a:bodyPr/>
          <a:lstStyle/>
          <a:p>
            <a:fld id="{440B460B-D1C9-4A11-8BEA-2E3E57EE8568}" type="slidenum">
              <a:rPr lang="en-US" smtClean="0"/>
              <a:t>1</a:t>
            </a:fld>
            <a:endParaRPr lang="en-US"/>
          </a:p>
        </p:txBody>
      </p:sp>
    </p:spTree>
    <p:extLst>
      <p:ext uri="{BB962C8B-B14F-4D97-AF65-F5344CB8AC3E}">
        <p14:creationId xmlns:p14="http://schemas.microsoft.com/office/powerpoint/2010/main" val="1926243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latin typeface="Calibri"/>
                <a:ea typeface="Roboto"/>
                <a:cs typeface="Calibri"/>
              </a:rPr>
              <a:t> </a:t>
            </a:r>
            <a:r>
              <a:rPr lang="en-US"/>
              <a:t>Employers must inform employees of the locations and hazards of permit-required confined spaces. This is often done by posting signs around the space that state, “DANGER – PERMIT-REQUIRED CONFINED SPACE – AUTHORIZED ENTRANTS ONLY.” Only authorized and trained personnel with a permit from the entry supervisor may enter a permit-required confined space. </a:t>
            </a:r>
            <a:endParaRPr lang="en-US" sz="1800">
              <a:solidFill>
                <a:srgbClr val="202124"/>
              </a:solidFill>
              <a:ea typeface="Roboto"/>
            </a:endParaRPr>
          </a:p>
          <a:p>
            <a:pPr>
              <a:defRPr/>
            </a:pPr>
            <a:endParaRPr lang="en-US">
              <a:solidFill>
                <a:srgbClr val="000000"/>
              </a:solidFill>
              <a:ea typeface="Roboto"/>
              <a:cs typeface="Calibri"/>
            </a:endParaRPr>
          </a:p>
          <a:p>
            <a:pPr>
              <a:defRPr/>
            </a:pPr>
            <a:r>
              <a:rPr lang="en-US" b="1"/>
              <a:t>KLP</a:t>
            </a:r>
            <a:r>
              <a:rPr lang="en-US"/>
              <a:t>: Under certain circumstances, employees may enter a confined space without a permit if all hazards can be removed by isolating the confined space or the only hazard is atmospheric, which can be controlled by ventilation. In this instance, the employer must perform pre-entry atmospheric testing and provide continuous atmospheric monitoring thereafter. </a:t>
            </a:r>
            <a:endParaRPr lang="en-US">
              <a:ea typeface="Roboto"/>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kern="1200" noProof="0">
              <a:solidFill>
                <a:srgbClr val="202124"/>
              </a:solidFill>
              <a:effectLst/>
              <a:latin typeface="Roboto" panose="02000000000000000000" pitchFamily="2" charset="0"/>
              <a:ea typeface="+mn-ea"/>
              <a:cs typeface="+mn-cs"/>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10</a:t>
            </a:fld>
            <a:endParaRPr lang="en-US"/>
          </a:p>
        </p:txBody>
      </p:sp>
    </p:spTree>
    <p:extLst>
      <p:ext uri="{BB962C8B-B14F-4D97-AF65-F5344CB8AC3E}">
        <p14:creationId xmlns:p14="http://schemas.microsoft.com/office/powerpoint/2010/main" val="455202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latin typeface="Calibri"/>
                <a:ea typeface="Roboto"/>
                <a:cs typeface="Calibri"/>
              </a:rPr>
              <a:t> </a:t>
            </a:r>
            <a:r>
              <a:rPr lang="en-US"/>
              <a:t>An employer that allows employees to enter permit-required confined spaces must develop and implement a written program. The program should include: </a:t>
            </a:r>
            <a:endParaRPr lang="en-US">
              <a:ea typeface="Roboto"/>
            </a:endParaRPr>
          </a:p>
          <a:p>
            <a:pPr>
              <a:defRPr/>
            </a:pPr>
            <a:endParaRPr lang="en-US">
              <a:ea typeface="Roboto"/>
              <a:cs typeface="Calibri"/>
            </a:endParaRPr>
          </a:p>
          <a:p>
            <a:pPr>
              <a:defRPr/>
            </a:pPr>
            <a:r>
              <a:rPr lang="en-US">
                <a:solidFill>
                  <a:srgbClr val="000000"/>
                </a:solidFill>
                <a:latin typeface="Calibri" panose="020F0502020204030204"/>
                <a:ea typeface="Roboto"/>
                <a:cs typeface="Calibri" panose="020F0502020204030204"/>
              </a:rPr>
              <a:t>•</a:t>
            </a:r>
            <a:r>
              <a:rPr lang="en-US"/>
              <a:t>measures to prevent unauthorized entry; </a:t>
            </a:r>
            <a:endParaRPr lang="en-US">
              <a:ea typeface="Roboto"/>
            </a:endParaRPr>
          </a:p>
          <a:p>
            <a:pPr>
              <a:defRPr/>
            </a:pPr>
            <a:r>
              <a:rPr lang="en-US">
                <a:solidFill>
                  <a:srgbClr val="000000"/>
                </a:solidFill>
                <a:latin typeface="Calibri" panose="020F0502020204030204"/>
                <a:ea typeface="Roboto"/>
                <a:cs typeface="Calibri" panose="020F0502020204030204"/>
              </a:rPr>
              <a:t>•</a:t>
            </a:r>
            <a:r>
              <a:rPr lang="en-US"/>
              <a:t>a review of all confined space hazards; and </a:t>
            </a:r>
            <a:endParaRPr lang="en-US">
              <a:ea typeface="Roboto"/>
            </a:endParaRPr>
          </a:p>
          <a:p>
            <a:pPr>
              <a:defRPr/>
            </a:pPr>
            <a:r>
              <a:rPr lang="en-US">
                <a:solidFill>
                  <a:srgbClr val="000000"/>
                </a:solidFill>
                <a:latin typeface="Calibri" panose="020F0502020204030204"/>
                <a:ea typeface="Roboto"/>
                <a:cs typeface="Calibri" panose="020F0502020204030204"/>
              </a:rPr>
              <a:t>•</a:t>
            </a:r>
            <a:r>
              <a:rPr lang="en-US"/>
              <a:t>procedures and practices for safe entry into permit-required confined spaces including: </a:t>
            </a:r>
          </a:p>
          <a:p>
            <a:pPr>
              <a:defRPr/>
            </a:pPr>
            <a:r>
              <a:rPr lang="en-US"/>
              <a:t>           •creating acceptable entry conditions; </a:t>
            </a:r>
            <a:endParaRPr lang="en-US">
              <a:cs typeface="Calibri"/>
            </a:endParaRPr>
          </a:p>
          <a:p>
            <a:pPr>
              <a:defRPr/>
            </a:pPr>
            <a:r>
              <a:rPr lang="en-US"/>
              <a:t>           •allowing authorized personnel to observe the monitoring process;</a:t>
            </a:r>
            <a:endParaRPr lang="en-US">
              <a:cs typeface="Calibri" panose="020F0502020204030204"/>
            </a:endParaRPr>
          </a:p>
          <a:p>
            <a:pPr>
              <a:defRPr/>
            </a:pPr>
            <a:r>
              <a:rPr lang="en-US">
                <a:solidFill>
                  <a:srgbClr val="000000"/>
                </a:solidFill>
                <a:latin typeface="Calibri"/>
                <a:ea typeface="Roboto"/>
                <a:cs typeface="Calibri"/>
              </a:rPr>
              <a:t>           •</a:t>
            </a:r>
            <a:r>
              <a:rPr lang="en-US"/>
              <a:t>isolating permitted spaces; </a:t>
            </a:r>
            <a:endParaRPr lang="en-US">
              <a:ea typeface="Roboto"/>
            </a:endParaRPr>
          </a:p>
          <a:p>
            <a:pPr>
              <a:defRPr/>
            </a:pPr>
            <a:r>
              <a:rPr lang="en-US"/>
              <a:t>           •eliminating or controlling atmospheric hazards; </a:t>
            </a:r>
            <a:endParaRPr lang="en-US">
              <a:ea typeface="Roboto"/>
            </a:endParaRPr>
          </a:p>
          <a:p>
            <a:pPr>
              <a:defRPr/>
            </a:pPr>
            <a:r>
              <a:rPr lang="en-US"/>
              <a:t>           •providing barriers to protect entrants from external hazards; and </a:t>
            </a:r>
            <a:endParaRPr lang="en-US">
              <a:ea typeface="Roboto"/>
              <a:cs typeface="Calibri"/>
            </a:endParaRPr>
          </a:p>
          <a:p>
            <a:pPr>
              <a:defRPr/>
            </a:pPr>
            <a:r>
              <a:rPr lang="en-US"/>
              <a:t>           •verifying that conditions are acceptable throughout an authorized entry. </a:t>
            </a:r>
            <a:endParaRPr lang="en-US">
              <a:solidFill>
                <a:srgbClr val="000000"/>
              </a:solidFill>
              <a:latin typeface="Calibri"/>
              <a:ea typeface="Roboto"/>
              <a:cs typeface="Calibri"/>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11</a:t>
            </a:fld>
            <a:endParaRPr lang="en-US"/>
          </a:p>
        </p:txBody>
      </p:sp>
    </p:spTree>
    <p:extLst>
      <p:ext uri="{BB962C8B-B14F-4D97-AF65-F5344CB8AC3E}">
        <p14:creationId xmlns:p14="http://schemas.microsoft.com/office/powerpoint/2010/main" val="426766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latin typeface="Calibri"/>
                <a:ea typeface="Roboto"/>
                <a:cs typeface="Calibri"/>
              </a:rPr>
              <a:t> </a:t>
            </a:r>
            <a:r>
              <a:rPr lang="en-US" sz="1800">
                <a:solidFill>
                  <a:srgbClr val="202124"/>
                </a:solidFill>
                <a:ea typeface="Roboto"/>
              </a:rPr>
              <a:t>E</a:t>
            </a:r>
            <a:r>
              <a:rPr lang="en-US"/>
              <a:t>quipment needed for a permit required confined space such as:</a:t>
            </a:r>
            <a:endParaRPr lang="en-US">
              <a:solidFill>
                <a:srgbClr val="000000"/>
              </a:solidFill>
              <a:latin typeface="Calibri"/>
              <a:ea typeface="Roboto"/>
              <a:cs typeface="Calibri"/>
            </a:endParaRPr>
          </a:p>
          <a:p>
            <a:pPr>
              <a:defRPr/>
            </a:pPr>
            <a:r>
              <a:rPr lang="en-US" sz="2800">
                <a:solidFill>
                  <a:srgbClr val="202124"/>
                </a:solidFill>
                <a:latin typeface="Roboto"/>
                <a:ea typeface="Roboto"/>
                <a:cs typeface="Roboto"/>
              </a:rPr>
              <a:t>     </a:t>
            </a:r>
            <a:r>
              <a:rPr lang="en-US" sz="2800" i="1">
                <a:solidFill>
                  <a:srgbClr val="202124"/>
                </a:solidFill>
                <a:latin typeface="Roboto"/>
                <a:ea typeface="Roboto"/>
                <a:cs typeface="Roboto"/>
              </a:rPr>
              <a:t> </a:t>
            </a:r>
            <a:r>
              <a:rPr lang="en-US" sz="2800" b="1" i="1">
                <a:solidFill>
                  <a:srgbClr val="202124"/>
                </a:solidFill>
                <a:latin typeface="Roboto"/>
                <a:ea typeface="Roboto"/>
                <a:cs typeface="Roboto"/>
              </a:rPr>
              <a:t> </a:t>
            </a:r>
            <a:r>
              <a:rPr lang="en-US"/>
              <a:t>•testing and monitoring equipment; </a:t>
            </a: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r>
              <a:rPr lang="en-US"/>
              <a:t>        •ventilation equipment; </a:t>
            </a: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r>
              <a:rPr lang="en-US">
                <a:solidFill>
                  <a:srgbClr val="000000"/>
                </a:solidFill>
                <a:latin typeface="Calibri"/>
                <a:ea typeface="Roboto"/>
                <a:cs typeface="Calibri"/>
              </a:rPr>
              <a:t>        •</a:t>
            </a:r>
            <a:r>
              <a:rPr lang="en-US"/>
              <a:t>communications equipment; </a:t>
            </a:r>
            <a:endParaRPr lang="en-US">
              <a:ea typeface="Roboto" panose="02000000000000000000" pitchFamily="2" charset="0"/>
            </a:endParaRPr>
          </a:p>
          <a:p>
            <a:pPr>
              <a:defRPr/>
            </a:pPr>
            <a:r>
              <a:rPr lang="en-US"/>
              <a:t>        •personal protective equipment; </a:t>
            </a:r>
            <a:endParaRPr lang="en-US">
              <a:ea typeface="Roboto" panose="02000000000000000000" pitchFamily="2" charset="0"/>
            </a:endParaRPr>
          </a:p>
          <a:p>
            <a:pPr>
              <a:defRPr/>
            </a:pPr>
            <a:r>
              <a:rPr lang="en-US"/>
              <a:t>        • lighting equipment; </a:t>
            </a:r>
            <a:endParaRPr lang="en-US">
              <a:ea typeface="Roboto" panose="02000000000000000000" pitchFamily="2" charset="0"/>
            </a:endParaRPr>
          </a:p>
          <a:p>
            <a:pPr>
              <a:defRPr/>
            </a:pPr>
            <a:r>
              <a:rPr lang="en-US"/>
              <a:t>        •barriers or shields; </a:t>
            </a:r>
            <a:endParaRPr lang="en-US">
              <a:ea typeface="Roboto" panose="02000000000000000000" pitchFamily="2" charset="0"/>
            </a:endParaRPr>
          </a:p>
          <a:p>
            <a:pPr>
              <a:defRPr/>
            </a:pPr>
            <a:r>
              <a:rPr lang="en-US"/>
              <a:t>        •equipment needed for safe ingress and egress; and </a:t>
            </a:r>
            <a:endParaRPr lang="en-US">
              <a:ea typeface="Roboto" panose="02000000000000000000" pitchFamily="2" charset="0"/>
              <a:cs typeface="Calibri"/>
            </a:endParaRPr>
          </a:p>
          <a:p>
            <a:pPr>
              <a:defRPr/>
            </a:pPr>
            <a:r>
              <a:rPr lang="en-US"/>
              <a:t>        • any other needed equipment.</a:t>
            </a:r>
            <a:endParaRPr lang="en-US">
              <a:solidFill>
                <a:srgbClr val="000000"/>
              </a:solidFill>
              <a:latin typeface="Calibri"/>
              <a:ea typeface="Roboto" panose="02000000000000000000" pitchFamily="2" charset="0"/>
              <a:cs typeface="Calibri"/>
            </a:endParaRPr>
          </a:p>
          <a:p>
            <a:pPr>
              <a:defRPr/>
            </a:pPr>
            <a:endParaRPr lang="en-US">
              <a:solidFill>
                <a:srgbClr val="000000"/>
              </a:solidFill>
              <a:latin typeface="Calibri"/>
              <a:ea typeface="Roboto" panose="02000000000000000000" pitchFamily="2" charset="0"/>
              <a:cs typeface="Calibri"/>
            </a:endParaRPr>
          </a:p>
          <a:p>
            <a:pPr>
              <a:defRPr/>
            </a:pPr>
            <a:endParaRPr lang="en-US"/>
          </a:p>
          <a:p>
            <a:pPr>
              <a:defRPr/>
            </a:pPr>
            <a:r>
              <a:rPr lang="en-US" b="1"/>
              <a:t>F: </a:t>
            </a:r>
            <a:r>
              <a:rPr lang="en-US"/>
              <a:t>Explanation of how permitted spaces must be evaluated; </a:t>
            </a:r>
          </a:p>
          <a:p>
            <a:pPr>
              <a:defRPr/>
            </a:pPr>
            <a:endParaRPr lang="en-US"/>
          </a:p>
          <a:p>
            <a:pPr>
              <a:defRPr/>
            </a:pPr>
            <a:r>
              <a:rPr lang="en-US"/>
              <a:t>Assignments for attendants, supervisors, and rescuers; </a:t>
            </a:r>
          </a:p>
          <a:p>
            <a:pPr>
              <a:defRPr/>
            </a:pPr>
            <a:endParaRPr lang="en-US"/>
          </a:p>
          <a:p>
            <a:pPr>
              <a:defRPr/>
            </a:pPr>
            <a:r>
              <a:rPr lang="en-US"/>
              <a:t>Designations and definitions of roles of attendants, supervisors, and rescuers; </a:t>
            </a:r>
          </a:p>
          <a:p>
            <a:pPr>
              <a:defRPr/>
            </a:pPr>
            <a:endParaRPr lang="en-US"/>
          </a:p>
          <a:p>
            <a:pPr>
              <a:defRPr/>
            </a:pPr>
            <a:r>
              <a:rPr lang="en-US"/>
              <a:t>Rescue procedures; and </a:t>
            </a:r>
          </a:p>
          <a:p>
            <a:pPr>
              <a:defRPr/>
            </a:pPr>
            <a:endParaRPr lang="en-US"/>
          </a:p>
          <a:p>
            <a:pPr>
              <a:defRPr/>
            </a:pPr>
            <a:r>
              <a:rPr lang="en-US"/>
              <a:t>Descriptions of the processes for issuing, using, and canceling confined space permits. </a:t>
            </a:r>
          </a:p>
          <a:p>
            <a:pPr>
              <a:defRPr/>
            </a:pPr>
            <a:endParaRPr lang="en-US">
              <a:solidFill>
                <a:srgbClr val="000000"/>
              </a:solidFill>
              <a:latin typeface="Calibri"/>
              <a:ea typeface="Roboto" panose="02000000000000000000" pitchFamily="2" charset="0"/>
              <a:cs typeface="Calibri"/>
            </a:endParaRPr>
          </a:p>
          <a:p>
            <a:pPr>
              <a:defRPr/>
            </a:pPr>
            <a:endParaRPr lang="en-US">
              <a:solidFill>
                <a:srgbClr val="000000"/>
              </a:solidFill>
              <a:latin typeface="Calibri"/>
              <a:ea typeface="Roboto" panose="02000000000000000000" pitchFamily="2" charset="0"/>
              <a:cs typeface="Calibri"/>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12</a:t>
            </a:fld>
            <a:endParaRPr lang="en-US"/>
          </a:p>
        </p:txBody>
      </p:sp>
    </p:spTree>
    <p:extLst>
      <p:ext uri="{BB962C8B-B14F-4D97-AF65-F5344CB8AC3E}">
        <p14:creationId xmlns:p14="http://schemas.microsoft.com/office/powerpoint/2010/main" val="423863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latin typeface="Calibri"/>
                <a:ea typeface="Roboto"/>
                <a:cs typeface="Calibri"/>
              </a:rPr>
              <a:t> </a:t>
            </a:r>
            <a:r>
              <a:rPr lang="en-US" sz="1800" b="1">
                <a:solidFill>
                  <a:srgbClr val="202124"/>
                </a:solidFill>
                <a:ea typeface="Roboto"/>
              </a:rPr>
              <a:t>•Entrant-</a:t>
            </a:r>
            <a:r>
              <a:rPr lang="en-US"/>
              <a:t> An entrant is a person who enters the space to perform the work.</a:t>
            </a:r>
            <a:endParaRPr lang="en-US">
              <a:solidFill>
                <a:srgbClr val="000000"/>
              </a:solidFill>
              <a:latin typeface="Calibri"/>
              <a:ea typeface="Roboto" panose="02000000000000000000" pitchFamily="2" charset="0"/>
              <a:cs typeface="Calibri"/>
            </a:endParaRPr>
          </a:p>
          <a:p>
            <a:pPr>
              <a:defRPr/>
            </a:pPr>
            <a:r>
              <a:rPr lang="en-US">
                <a:solidFill>
                  <a:srgbClr val="000000"/>
                </a:solidFill>
                <a:latin typeface="Calibri"/>
                <a:ea typeface="Roboto"/>
                <a:cs typeface="Calibri"/>
              </a:rPr>
              <a:t>    </a:t>
            </a:r>
            <a:r>
              <a:rPr lang="en-US" b="1">
                <a:solidFill>
                  <a:srgbClr val="000000"/>
                </a:solidFill>
                <a:latin typeface="Calibri"/>
                <a:ea typeface="Roboto"/>
                <a:cs typeface="Calibri"/>
              </a:rPr>
              <a:t>•Attendant</a:t>
            </a:r>
            <a:r>
              <a:rPr lang="en-US">
                <a:solidFill>
                  <a:srgbClr val="000000"/>
                </a:solidFill>
                <a:latin typeface="Calibri"/>
                <a:ea typeface="Roboto"/>
                <a:cs typeface="Calibri"/>
              </a:rPr>
              <a:t>- </a:t>
            </a:r>
            <a:r>
              <a:rPr lang="en-US"/>
              <a:t>An attendant is the person on duty outside the space whose only function is to monitor the space as long as entrants are working inside. The attendant is responsible for knowing what is going on inside the space at all times to react in event of an emergency. </a:t>
            </a:r>
          </a:p>
          <a:p>
            <a:pPr>
              <a:defRPr/>
            </a:pPr>
            <a:r>
              <a:rPr lang="en-US">
                <a:cs typeface="Calibri"/>
              </a:rPr>
              <a:t>    •</a:t>
            </a:r>
            <a:r>
              <a:rPr lang="en-US" b="1">
                <a:cs typeface="Calibri"/>
              </a:rPr>
              <a:t>Entry Supervisor- </a:t>
            </a:r>
            <a:r>
              <a:rPr lang="en-US"/>
              <a:t>An entry supervisor is the person in charge of confined space entry and is responsible for all activities. To work safely in a confined space, the entrant must be able to communicate with the attendant on duty outside the space. A system of communication must be set up before beginning work.</a:t>
            </a:r>
            <a:endParaRPr lang="en-US">
              <a:cs typeface="Calibri"/>
            </a:endParaRPr>
          </a:p>
          <a:p>
            <a:pPr>
              <a:defRPr/>
            </a:pPr>
            <a:r>
              <a:rPr lang="en-US">
                <a:solidFill>
                  <a:srgbClr val="000000"/>
                </a:solidFill>
                <a:latin typeface="Calibri"/>
                <a:ea typeface="Roboto"/>
                <a:cs typeface="Calibri"/>
              </a:rPr>
              <a:t>    • </a:t>
            </a:r>
            <a:r>
              <a:rPr lang="en-US" b="1">
                <a:solidFill>
                  <a:srgbClr val="000000"/>
                </a:solidFill>
                <a:latin typeface="Calibri"/>
                <a:ea typeface="Roboto"/>
                <a:cs typeface="Calibri"/>
              </a:rPr>
              <a:t>Rescuers</a:t>
            </a:r>
            <a:r>
              <a:rPr lang="en-US">
                <a:solidFill>
                  <a:srgbClr val="000000"/>
                </a:solidFill>
                <a:latin typeface="Calibri"/>
                <a:ea typeface="Roboto"/>
                <a:cs typeface="Calibri"/>
              </a:rPr>
              <a:t>- </a:t>
            </a:r>
            <a:r>
              <a:rPr lang="en-US"/>
              <a:t>This personnel must be able and available to rescue the entrant by remote means (such as a winch) or to enter the space with sufficient gear (including personal protective equipment) to do the job safely. </a:t>
            </a:r>
            <a:endParaRPr lang="en-US">
              <a:solidFill>
                <a:srgbClr val="000000"/>
              </a:solidFill>
              <a:latin typeface="Calibri"/>
              <a:ea typeface="Roboto"/>
              <a:cs typeface="Calibri"/>
            </a:endParaRPr>
          </a:p>
          <a:p>
            <a:pPr>
              <a:defRPr/>
            </a:pPr>
            <a:endParaRPr lang="en-US">
              <a:solidFill>
                <a:srgbClr val="000000"/>
              </a:solidFill>
              <a:latin typeface="Calibri"/>
              <a:ea typeface="Roboto" panose="02000000000000000000" pitchFamily="2" charset="0"/>
              <a:cs typeface="Calibri"/>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13</a:t>
            </a:fld>
            <a:endParaRPr lang="en-US"/>
          </a:p>
        </p:txBody>
      </p:sp>
    </p:spTree>
    <p:extLst>
      <p:ext uri="{BB962C8B-B14F-4D97-AF65-F5344CB8AC3E}">
        <p14:creationId xmlns:p14="http://schemas.microsoft.com/office/powerpoint/2010/main" val="1557443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latin typeface="Calibri"/>
                <a:ea typeface="Roboto"/>
                <a:cs typeface="Calibri"/>
              </a:rPr>
              <a:t> </a:t>
            </a:r>
            <a:r>
              <a:rPr lang="en-US"/>
              <a:t>OSHA’s 29 CFR 1910.146 standard does not prohibit an employer from using a fire department rescue team for confined space rescue. However, employers must take the following precautions: </a:t>
            </a:r>
            <a:endParaRPr lang="en-US">
              <a:ea typeface="Roboto"/>
            </a:endParaRPr>
          </a:p>
          <a:p>
            <a:pPr>
              <a:defRPr/>
            </a:pPr>
            <a:r>
              <a:rPr lang="en-US"/>
              <a:t>        • The employer must evaluate the fire department rescue truck and personnel to determine that the rescue squad is properly trained and equipped to undertake a confined space rescue in the employer’s permit-required confined space. </a:t>
            </a:r>
            <a:endParaRPr lang="en-US">
              <a:ea typeface="Roboto"/>
              <a:cs typeface="Calibri"/>
            </a:endParaRPr>
          </a:p>
          <a:p>
            <a:pPr>
              <a:defRPr/>
            </a:pPr>
            <a:r>
              <a:rPr lang="en-US"/>
              <a:t>       • The employer must determine that the fire department rescue squad can respond and deploy promptly. </a:t>
            </a:r>
            <a:endParaRPr lang="en-US">
              <a:ea typeface="Roboto"/>
            </a:endParaRPr>
          </a:p>
          <a:p>
            <a:pPr>
              <a:defRPr/>
            </a:pPr>
            <a:r>
              <a:rPr lang="en-US"/>
              <a:t>       • Before beginning a permit-required confined space entry, the employer must determine that the rescue squad is available to respond if needed and prepared to abort the entry if the rescue personnel go out on another call.</a:t>
            </a:r>
            <a:endParaRPr lang="en-US">
              <a:solidFill>
                <a:srgbClr val="000000"/>
              </a:solidFill>
              <a:latin typeface="Calibri"/>
              <a:ea typeface="Roboto"/>
              <a:cs typeface="Calibri"/>
            </a:endParaRPr>
          </a:p>
          <a:p>
            <a:pPr>
              <a:defRPr/>
            </a:pPr>
            <a:endParaRPr lang="en-US">
              <a:solidFill>
                <a:srgbClr val="000000"/>
              </a:solidFill>
              <a:latin typeface="Calibri"/>
              <a:ea typeface="Roboto" panose="02000000000000000000" pitchFamily="2" charset="0"/>
              <a:cs typeface="Calibri"/>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14</a:t>
            </a:fld>
            <a:endParaRPr lang="en-US"/>
          </a:p>
        </p:txBody>
      </p:sp>
    </p:spTree>
    <p:extLst>
      <p:ext uri="{BB962C8B-B14F-4D97-AF65-F5344CB8AC3E}">
        <p14:creationId xmlns:p14="http://schemas.microsoft.com/office/powerpoint/2010/main" val="2151467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latin typeface="Calibri"/>
                <a:ea typeface="Roboto"/>
                <a:cs typeface="Calibri"/>
              </a:rPr>
              <a:t> </a:t>
            </a:r>
            <a:r>
              <a:rPr lang="en-US"/>
              <a:t>Entrants, attendants, entry supervisors, and rescuers must be trained in their duties before attempting a confined space entry. </a:t>
            </a:r>
            <a:endParaRPr lang="en-US" sz="1800" b="1">
              <a:solidFill>
                <a:srgbClr val="202124"/>
              </a:solidFill>
              <a:ea typeface="Roboto" panose="02000000000000000000" pitchFamily="2" charset="0"/>
            </a:endParaRPr>
          </a:p>
          <a:p>
            <a:pPr>
              <a:defRPr/>
            </a:pPr>
            <a:endParaRPr lang="en-US"/>
          </a:p>
          <a:p>
            <a:pPr>
              <a:defRPr/>
            </a:pPr>
            <a:r>
              <a:rPr lang="en-US"/>
              <a:t>The employer must ensure that all affected employees understand and can perform their tasks fully. </a:t>
            </a:r>
            <a:endParaRPr lang="en-US" sz="1800" b="1">
              <a:solidFill>
                <a:srgbClr val="202124"/>
              </a:solidFill>
              <a:ea typeface="Roboto" panose="02000000000000000000" pitchFamily="2" charset="0"/>
            </a:endParaRPr>
          </a:p>
          <a:p>
            <a:pPr>
              <a:defRPr/>
            </a:pPr>
            <a:endParaRPr lang="en-US"/>
          </a:p>
          <a:p>
            <a:pPr>
              <a:defRPr/>
            </a:pPr>
            <a:r>
              <a:rPr lang="en-US"/>
              <a:t>Rescuers must be trained in the hazards they are likely to encounter in the employer’s confined spaces. </a:t>
            </a:r>
            <a:endParaRPr lang="en-US" sz="1800" b="1">
              <a:solidFill>
                <a:srgbClr val="202124"/>
              </a:solidFill>
              <a:ea typeface="Roboto" panose="02000000000000000000" pitchFamily="2" charset="0"/>
            </a:endParaRPr>
          </a:p>
          <a:p>
            <a:pPr>
              <a:defRPr/>
            </a:pPr>
            <a:endParaRPr lang="en-US"/>
          </a:p>
          <a:p>
            <a:pPr>
              <a:defRPr/>
            </a:pPr>
            <a:r>
              <a:rPr lang="en-US"/>
              <a:t>Additional training is required if job duties change, new permit-required confined spaces are identified, or if affected employees show a lack of understanding or proficiency. </a:t>
            </a:r>
            <a:endParaRPr lang="en-US" sz="1800" b="1">
              <a:solidFill>
                <a:srgbClr val="202124"/>
              </a:solidFill>
              <a:ea typeface="Roboto" panose="02000000000000000000" pitchFamily="2" charset="0"/>
            </a:endParaRPr>
          </a:p>
          <a:p>
            <a:pPr>
              <a:defRPr/>
            </a:pPr>
            <a:endParaRPr lang="en-US"/>
          </a:p>
          <a:p>
            <a:pPr>
              <a:defRPr/>
            </a:pPr>
            <a:r>
              <a:rPr lang="en-US"/>
              <a:t>In addition, rescuers should be trained in first aid and cardiopulmonary resuscitation (CPR) and perform practical rescue exercises at least annually. </a:t>
            </a:r>
            <a:endParaRPr lang="en-US" sz="1800" b="1">
              <a:solidFill>
                <a:srgbClr val="202124"/>
              </a:solidFill>
              <a:ea typeface="Roboto" panose="02000000000000000000" pitchFamily="2" charset="0"/>
            </a:endParaRPr>
          </a:p>
          <a:p>
            <a:pPr>
              <a:defRPr/>
            </a:pPr>
            <a:endParaRPr lang="en-US"/>
          </a:p>
          <a:p>
            <a:pPr>
              <a:defRPr/>
            </a:pPr>
            <a:r>
              <a:rPr lang="en-US" b="1"/>
              <a:t>KLP</a:t>
            </a:r>
            <a:r>
              <a:rPr lang="en-US"/>
              <a:t>: All training must be documented, and records retained for three years from the date training occurred. </a:t>
            </a:r>
            <a:endParaRPr lang="en-US" sz="1800" b="1">
              <a:solidFill>
                <a:srgbClr val="202124"/>
              </a:solidFill>
              <a:latin typeface="Calibri"/>
              <a:ea typeface="Roboto" panose="02000000000000000000" pitchFamily="2" charset="0"/>
              <a:cs typeface="Calibri"/>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15</a:t>
            </a:fld>
            <a:endParaRPr lang="en-US"/>
          </a:p>
        </p:txBody>
      </p:sp>
    </p:spTree>
    <p:extLst>
      <p:ext uri="{BB962C8B-B14F-4D97-AF65-F5344CB8AC3E}">
        <p14:creationId xmlns:p14="http://schemas.microsoft.com/office/powerpoint/2010/main" val="3280490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rPr>
              <a:t> </a:t>
            </a:r>
            <a:r>
              <a:rPr lang="en-US"/>
              <a:t>Normal air contains about 20.8% oxygen by volume. Oxygen-deficient atmospheres have less than 19.5% oxygen by volume. Changes in normal concentrations are a serious hazard in confined spaces. (See Table 1) </a:t>
            </a:r>
            <a:endParaRPr lang="en-US" sz="2800">
              <a:solidFill>
                <a:srgbClr val="202124"/>
              </a:solidFill>
              <a:latin typeface="Roboto" panose="02000000000000000000" pitchFamily="2" charset="0"/>
              <a:ea typeface="Roboto"/>
              <a:cs typeface="Roboto"/>
            </a:endParaRPr>
          </a:p>
          <a:p>
            <a:pPr>
              <a:defRPr/>
            </a:pPr>
            <a:endParaRPr lang="en-US" b="0" i="0">
              <a:solidFill>
                <a:srgbClr val="000000"/>
              </a:solidFill>
              <a:effectLst/>
              <a:latin typeface="Calibri"/>
              <a:ea typeface="Roboto"/>
              <a:cs typeface="Calibri"/>
            </a:endParaRPr>
          </a:p>
          <a:p>
            <a:pPr>
              <a:defRPr/>
            </a:pPr>
            <a:r>
              <a:rPr lang="en-US"/>
              <a:t>Oxygen levels decrease as a result of: </a:t>
            </a:r>
            <a:endParaRPr lang="en-US">
              <a:ea typeface="Roboto"/>
            </a:endParaRPr>
          </a:p>
          <a:p>
            <a:pPr>
              <a:defRPr/>
            </a:pPr>
            <a:r>
              <a:rPr lang="en-US"/>
              <a:t>     • welding, cutting, or brazing;</a:t>
            </a:r>
            <a:endParaRPr lang="en-US">
              <a:ea typeface="Roboto"/>
              <a:cs typeface="Calibri"/>
            </a:endParaRPr>
          </a:p>
          <a:p>
            <a:pPr>
              <a:defRPr/>
            </a:pPr>
            <a:r>
              <a:rPr lang="en-US"/>
              <a:t>     • chemical reactions such as rusting; </a:t>
            </a:r>
            <a:endParaRPr lang="en-US">
              <a:cs typeface="Calibri"/>
            </a:endParaRPr>
          </a:p>
          <a:p>
            <a:pPr>
              <a:defRPr/>
            </a:pPr>
            <a:r>
              <a:rPr lang="en-US"/>
              <a:t>     • bacterial action such as fermentation; or </a:t>
            </a:r>
            <a:endParaRPr lang="en-US">
              <a:cs typeface="Calibri" panose="020F0502020204030204"/>
            </a:endParaRPr>
          </a:p>
          <a:p>
            <a:pPr>
              <a:defRPr/>
            </a:pPr>
            <a:r>
              <a:rPr lang="en-US"/>
              <a:t>     • displacement by other gases such as carbon dioxide or nitrogen.</a:t>
            </a:r>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kern="1200" noProof="0">
              <a:solidFill>
                <a:srgbClr val="000000"/>
              </a:solidFill>
              <a:effectLst/>
              <a:latin typeface="Calibri"/>
              <a:cs typeface="Calibri"/>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16</a:t>
            </a:fld>
            <a:endParaRPr lang="en-US"/>
          </a:p>
        </p:txBody>
      </p:sp>
    </p:spTree>
    <p:extLst>
      <p:ext uri="{BB962C8B-B14F-4D97-AF65-F5344CB8AC3E}">
        <p14:creationId xmlns:p14="http://schemas.microsoft.com/office/powerpoint/2010/main" val="880995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rPr>
              <a:t> </a:t>
            </a:r>
            <a:r>
              <a:rPr lang="en-US"/>
              <a:t>Oxygen-enriched atmospheres occur when oxygen levels exceed 23.5% by volume. At that point, the atmosphere becomes flammable, and materials such as clothing or hair will burn rapidly when ignited. Unattended or leaking oxygen lines or cylinders can increase oxygen concentration to an unsafe level. </a:t>
            </a:r>
            <a:endParaRPr lang="en-US" b="0" i="0" kern="1200" noProof="0">
              <a:solidFill>
                <a:srgbClr val="000000"/>
              </a:solidFill>
              <a:effectLst/>
              <a:latin typeface="Calibri"/>
              <a:cs typeface="Calibri"/>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17</a:t>
            </a:fld>
            <a:endParaRPr lang="en-US"/>
          </a:p>
        </p:txBody>
      </p:sp>
    </p:spTree>
    <p:extLst>
      <p:ext uri="{BB962C8B-B14F-4D97-AF65-F5344CB8AC3E}">
        <p14:creationId xmlns:p14="http://schemas.microsoft.com/office/powerpoint/2010/main" val="197946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rPr>
              <a:t> </a:t>
            </a:r>
            <a:r>
              <a:rPr lang="en-US"/>
              <a:t>Toxic atmospheres can be caused when: </a:t>
            </a:r>
          </a:p>
          <a:p>
            <a:pPr>
              <a:defRPr/>
            </a:pPr>
            <a:r>
              <a:rPr lang="en-US"/>
              <a:t>       • products stored in a confined space get absorbed into the walls and give off toxic gases during removal; </a:t>
            </a:r>
            <a:endParaRPr lang="en-US">
              <a:cs typeface="Calibri"/>
            </a:endParaRPr>
          </a:p>
          <a:p>
            <a:pPr>
              <a:defRPr/>
            </a:pPr>
            <a:r>
              <a:rPr lang="en-US"/>
              <a:t>       • welding, sanding, or degreasing occur in the confined space; and </a:t>
            </a:r>
            <a:endParaRPr lang="en-US">
              <a:cs typeface="Calibri"/>
            </a:endParaRPr>
          </a:p>
          <a:p>
            <a:pPr>
              <a:defRPr/>
            </a:pPr>
            <a:r>
              <a:rPr lang="en-US"/>
              <a:t>       • hazardous liquids, vapors, mists, solid materials, or dust are produced nearby, then enter and gather inside the confined space. </a:t>
            </a:r>
            <a:endParaRPr lang="en-US" b="0" i="0" kern="1200" noProof="0">
              <a:solidFill>
                <a:srgbClr val="000000"/>
              </a:solidFill>
              <a:effectLst/>
              <a:latin typeface="Calibri"/>
              <a:cs typeface="Calibri"/>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18</a:t>
            </a:fld>
            <a:endParaRPr lang="en-US"/>
          </a:p>
        </p:txBody>
      </p:sp>
    </p:spTree>
    <p:extLst>
      <p:ext uri="{BB962C8B-B14F-4D97-AF65-F5344CB8AC3E}">
        <p14:creationId xmlns:p14="http://schemas.microsoft.com/office/powerpoint/2010/main" val="2023957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rPr>
              <a:t> </a:t>
            </a:r>
            <a:r>
              <a:rPr lang="en-US"/>
              <a:t>Toxic gases can irritate the skin, eyes, nose, and throat. Some can prevent the body from using oxygen effectively, and all of them can injure or kill. Some of the most common toxic gases found in confined spaces are: </a:t>
            </a:r>
          </a:p>
          <a:p>
            <a:pPr>
              <a:defRPr/>
            </a:pPr>
            <a:r>
              <a:rPr lang="en-US"/>
              <a:t>• carbon monoxide, a colorless, tasteless, and odorless byproduct of combustion and </a:t>
            </a:r>
          </a:p>
          <a:p>
            <a:pPr>
              <a:defRPr/>
            </a:pPr>
            <a:r>
              <a:rPr lang="en-US"/>
              <a:t>• hydrogen sulfide, a colorless gas with the distinct smell of rotten eggs. </a:t>
            </a:r>
            <a:endParaRPr lang="en-US">
              <a:cs typeface="Calibri" panose="020F0502020204030204"/>
            </a:endParaRPr>
          </a:p>
          <a:p>
            <a:pPr>
              <a:defRPr/>
            </a:pPr>
            <a:endParaRPr lang="en-US"/>
          </a:p>
          <a:p>
            <a:pPr>
              <a:defRPr/>
            </a:pPr>
            <a:r>
              <a:rPr lang="en-US" b="1"/>
              <a:t>KLP</a:t>
            </a:r>
            <a:r>
              <a:rPr lang="en-US"/>
              <a:t>: Before employees begin work, employers should investigate any confined space to determine whether any of these conditions exist and take proper precautions to safeguard employees. </a:t>
            </a:r>
            <a:endParaRPr lang="en-US">
              <a:cs typeface="Calibri"/>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19</a:t>
            </a:fld>
            <a:endParaRPr lang="en-US"/>
          </a:p>
        </p:txBody>
      </p:sp>
    </p:spTree>
    <p:extLst>
      <p:ext uri="{BB962C8B-B14F-4D97-AF65-F5344CB8AC3E}">
        <p14:creationId xmlns:p14="http://schemas.microsoft.com/office/powerpoint/2010/main" val="217038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algn="just">
              <a:spcBef>
                <a:spcPts val="0"/>
              </a:spcBef>
              <a:spcAft>
                <a:spcPts val="0"/>
              </a:spcAft>
            </a:pPr>
            <a:r>
              <a:rPr lang="en-US" sz="1800">
                <a:solidFill>
                  <a:srgbClr val="000000"/>
                </a:solidFill>
                <a:effectLst/>
                <a:latin typeface="+mn-lt"/>
                <a:ea typeface="Times New Roman" panose="02020603050405020304" pitchFamily="18" charset="0"/>
                <a:cs typeface="Times New Roman" panose="02020603050405020304" pitchFamily="18" charset="0"/>
              </a:rPr>
              <a:t>P</a:t>
            </a:r>
            <a:r>
              <a:rPr lang="en-US" sz="1800" kern="1200">
                <a:solidFill>
                  <a:srgbClr val="000000"/>
                </a:solidFill>
                <a:effectLst/>
                <a:latin typeface="+mn-lt"/>
                <a:ea typeface="Times New Roman" panose="02020603050405020304" pitchFamily="18" charset="0"/>
                <a:cs typeface="Times New Roman" panose="02020603050405020304" pitchFamily="18" charset="0"/>
              </a:rPr>
              <a:t>rior to training, determine if any fire drills are planned and the response expected from the facility and muster points if alarms should go off. It is important to remind employees that should they need to leave the location at any time, they should inform the Facilitator because, in the event of a fire incident, we need to know their whereabouts. This is an opportunity right at the start of the day to brief the employees on HSE procedures in general for the running of the training course. [If your job site is outdoors, don’t overlook this safety moment. Adjust the plan in the event of a job site fire.]</a:t>
            </a:r>
            <a:endParaRPr lang="en-US" sz="1800">
              <a:effectLst/>
              <a:latin typeface="+mn-lt"/>
              <a:ea typeface="Times New Roman" panose="02020603050405020304" pitchFamily="18" charset="0"/>
            </a:endParaRPr>
          </a:p>
          <a:p>
            <a:pPr marL="0" marR="0" algn="just">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 </a:t>
            </a:r>
            <a:endParaRPr lang="en-US" sz="1800">
              <a:effectLst/>
              <a:latin typeface="+mn-lt"/>
              <a:ea typeface="Times New Roman" panose="02020603050405020304" pitchFamily="18" charset="0"/>
            </a:endParaRPr>
          </a:p>
          <a:p>
            <a:pPr marL="0" marR="0" algn="just">
              <a:spcBef>
                <a:spcPts val="0"/>
              </a:spcBef>
              <a:spcAft>
                <a:spcPts val="0"/>
              </a:spcAft>
            </a:pPr>
            <a:r>
              <a:rPr lang="en-US" sz="1800" b="1" kern="1200">
                <a:solidFill>
                  <a:srgbClr val="000000"/>
                </a:solidFill>
                <a:effectLst/>
                <a:latin typeface="+mn-lt"/>
                <a:ea typeface="Times New Roman" panose="02020603050405020304" pitchFamily="18" charset="0"/>
                <a:cs typeface="Times New Roman" panose="02020603050405020304" pitchFamily="18" charset="0"/>
              </a:rPr>
              <a:t>F:</a:t>
            </a:r>
            <a:r>
              <a:rPr lang="en-US" sz="1800" kern="1200">
                <a:solidFill>
                  <a:srgbClr val="000000"/>
                </a:solidFill>
                <a:effectLst/>
                <a:latin typeface="+mn-lt"/>
                <a:ea typeface="Times New Roman" panose="02020603050405020304" pitchFamily="18" charset="0"/>
                <a:cs typeface="Times New Roman" panose="02020603050405020304" pitchFamily="18" charset="0"/>
              </a:rPr>
              <a:t> Hello Team, I have verified with the HSE department and have confirmed that there are no Fire Drills or Emergency Drills scheduled for today. If we hear an alarm, we will follow site protocol for emergency response. </a:t>
            </a:r>
          </a:p>
          <a:p>
            <a:pPr marL="0" marR="0" algn="just">
              <a:spcBef>
                <a:spcPts val="0"/>
              </a:spcBef>
              <a:spcAft>
                <a:spcPts val="0"/>
              </a:spcAft>
            </a:pPr>
            <a:endParaRPr lang="en-US" sz="1800">
              <a:effectLst/>
              <a:latin typeface="+mn-lt"/>
              <a:ea typeface="Times New Roman" panose="02020603050405020304" pitchFamily="18" charset="0"/>
            </a:endParaRPr>
          </a:p>
          <a:p>
            <a:pPr marL="0" marR="0" algn="just">
              <a:spcBef>
                <a:spcPts val="0"/>
              </a:spcBef>
              <a:spcAft>
                <a:spcPts val="0"/>
              </a:spcAft>
            </a:pPr>
            <a:r>
              <a:rPr lang="en-US" sz="1800" b="1">
                <a:solidFill>
                  <a:srgbClr val="000000"/>
                </a:solidFill>
                <a:effectLst/>
                <a:latin typeface="+mn-lt"/>
                <a:ea typeface="Times New Roman" panose="02020603050405020304" pitchFamily="18" charset="0"/>
                <a:cs typeface="Times New Roman" panose="02020603050405020304" pitchFamily="18" charset="0"/>
              </a:rPr>
              <a:t>F: </a:t>
            </a:r>
            <a:r>
              <a:rPr lang="en-US" sz="1800">
                <a:solidFill>
                  <a:srgbClr val="000000"/>
                </a:solidFill>
                <a:effectLst/>
                <a:latin typeface="+mn-lt"/>
                <a:ea typeface="Times New Roman" panose="02020603050405020304" pitchFamily="18" charset="0"/>
                <a:cs typeface="Times New Roman" panose="02020603050405020304" pitchFamily="18" charset="0"/>
              </a:rPr>
              <a:t>{</a:t>
            </a:r>
            <a:r>
              <a:rPr lang="en-US" sz="1800" kern="1200">
                <a:solidFill>
                  <a:srgbClr val="000000"/>
                </a:solidFill>
                <a:effectLst/>
                <a:latin typeface="+mn-lt"/>
                <a:ea typeface="Times New Roman" panose="02020603050405020304" pitchFamily="18" charset="0"/>
                <a:cs typeface="Times New Roman" panose="02020603050405020304" pitchFamily="18" charset="0"/>
              </a:rPr>
              <a:t>Point out the fire exits and muster point} </a:t>
            </a:r>
          </a:p>
          <a:p>
            <a:pPr marL="0" marR="0" algn="just">
              <a:spcBef>
                <a:spcPts val="0"/>
              </a:spcBef>
              <a:spcAft>
                <a:spcPts val="0"/>
              </a:spcAft>
            </a:pPr>
            <a:endParaRPr lang="en-US" sz="1800">
              <a:effectLst/>
              <a:latin typeface="+mn-lt"/>
              <a:ea typeface="Times New Roman" panose="02020603050405020304" pitchFamily="18" charset="0"/>
            </a:endParaRPr>
          </a:p>
          <a:p>
            <a:pPr marL="0" marR="0" algn="just">
              <a:spcBef>
                <a:spcPts val="0"/>
              </a:spcBef>
              <a:spcAft>
                <a:spcPts val="0"/>
              </a:spcAft>
            </a:pPr>
            <a:r>
              <a:rPr lang="en-US" sz="1800" b="1">
                <a:solidFill>
                  <a:srgbClr val="000000"/>
                </a:solidFill>
                <a:effectLst/>
                <a:latin typeface="+mn-lt"/>
                <a:ea typeface="Times New Roman" panose="02020603050405020304" pitchFamily="18" charset="0"/>
                <a:cs typeface="Times New Roman" panose="02020603050405020304" pitchFamily="18" charset="0"/>
              </a:rPr>
              <a:t>F:</a:t>
            </a:r>
            <a:r>
              <a:rPr lang="en-US" sz="1800" kern="1200">
                <a:solidFill>
                  <a:srgbClr val="000000"/>
                </a:solidFill>
                <a:effectLst/>
                <a:latin typeface="+mn-lt"/>
                <a:ea typeface="Times New Roman" panose="02020603050405020304" pitchFamily="18" charset="0"/>
                <a:cs typeface="Times New Roman" panose="02020603050405020304" pitchFamily="18" charset="0"/>
              </a:rPr>
              <a:t> Once we are at the muster points, we will do a role call to account for all attendees. </a:t>
            </a:r>
            <a:endParaRPr lang="en-US" sz="1800">
              <a:effectLst/>
              <a:latin typeface="+mn-lt"/>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40B460B-D1C9-4A11-8BEA-2E3E57EE8568}" type="slidenum">
              <a:rPr lang="en-US" smtClean="0"/>
              <a:t>2</a:t>
            </a:fld>
            <a:endParaRPr lang="en-US"/>
          </a:p>
        </p:txBody>
      </p:sp>
    </p:spTree>
    <p:extLst>
      <p:ext uri="{BB962C8B-B14F-4D97-AF65-F5344CB8AC3E}">
        <p14:creationId xmlns:p14="http://schemas.microsoft.com/office/powerpoint/2010/main" val="4067414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 </a:t>
            </a:r>
            <a:r>
              <a:rPr lang="en-US" sz="2800" b="0" i="0">
                <a:solidFill>
                  <a:srgbClr val="202124"/>
                </a:solidFill>
                <a:effectLst/>
                <a:latin typeface="Roboto"/>
                <a:ea typeface="Roboto"/>
                <a:cs typeface="Roboto"/>
              </a:rPr>
              <a:t>Play Video (</a:t>
            </a:r>
            <a:r>
              <a:rPr lang="en-US" sz="2800">
                <a:solidFill>
                  <a:srgbClr val="202124"/>
                </a:solidFill>
                <a:latin typeface="Roboto"/>
                <a:ea typeface="Roboto"/>
                <a:cs typeface="Roboto"/>
              </a:rPr>
              <a:t>4 Minutes</a:t>
            </a:r>
            <a:r>
              <a:rPr lang="en-US" sz="2800" b="0" i="0">
                <a:solidFill>
                  <a:srgbClr val="202124"/>
                </a:solidFill>
                <a:effectLst/>
                <a:latin typeface="Roboto"/>
                <a:ea typeface="Roboto"/>
                <a:cs typeface="Roboto"/>
              </a:rPr>
              <a:t>)</a:t>
            </a:r>
            <a:r>
              <a:rPr lang="en-US" sz="2800">
                <a:solidFill>
                  <a:srgbClr val="202124"/>
                </a:solidFill>
                <a:latin typeface="Roboto"/>
                <a:ea typeface="Roboto"/>
                <a:cs typeface="Roboto"/>
              </a:rPr>
              <a:t> </a:t>
            </a:r>
            <a:endParaRPr lang="en-US" sz="2800" b="0" i="0">
              <a:solidFill>
                <a:srgbClr val="202124"/>
              </a:solidFill>
              <a:effectLst/>
              <a:latin typeface="Roboto" panose="02000000000000000000" pitchFamily="2" charset="0"/>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kern="1200" noProof="0">
              <a:solidFill>
                <a:srgbClr val="202124"/>
              </a:solidFill>
              <a:effectLst/>
              <a:latin typeface="Roboto" panose="02000000000000000000" pitchFamily="2" charset="0"/>
              <a:ea typeface="+mn-ea"/>
              <a:cs typeface="+mn-cs"/>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20</a:t>
            </a:fld>
            <a:endParaRPr lang="en-US"/>
          </a:p>
        </p:txBody>
      </p:sp>
    </p:spTree>
    <p:extLst>
      <p:ext uri="{BB962C8B-B14F-4D97-AF65-F5344CB8AC3E}">
        <p14:creationId xmlns:p14="http://schemas.microsoft.com/office/powerpoint/2010/main" val="3125003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rPr>
              <a:t> </a:t>
            </a:r>
            <a:r>
              <a:rPr lang="en-US"/>
              <a:t>Hazardous gases can be found at the top, middle, or bottom of a confined space and can vary in density. </a:t>
            </a:r>
            <a:endParaRPr lang="en-US">
              <a:ea typeface="Roboto" panose="02000000000000000000" pitchFamily="2" charset="0"/>
            </a:endParaRPr>
          </a:p>
          <a:p>
            <a:pPr>
              <a:defRPr/>
            </a:pPr>
            <a:r>
              <a:rPr lang="en-US"/>
              <a:t>    </a:t>
            </a:r>
            <a:endParaRPr lang="en-US">
              <a:ea typeface="Roboto" panose="02000000000000000000" pitchFamily="2" charset="0"/>
            </a:endParaRPr>
          </a:p>
          <a:p>
            <a:pPr>
              <a:defRPr/>
            </a:pPr>
            <a:r>
              <a:rPr lang="en-US"/>
              <a:t>Atmospheric testing must be performed at all three levels to determine which gases are present.</a:t>
            </a:r>
            <a:endParaRPr lang="en-US">
              <a:ea typeface="Roboto" panose="02000000000000000000" pitchFamily="2" charset="0"/>
              <a:cs typeface="Calibri"/>
            </a:endParaRPr>
          </a:p>
          <a:p>
            <a:pPr>
              <a:defRPr/>
            </a:pPr>
            <a:r>
              <a:rPr lang="en-US"/>
              <a:t>    </a:t>
            </a:r>
            <a:endParaRPr lang="en-US">
              <a:ea typeface="Roboto" panose="02000000000000000000" pitchFamily="2" charset="0"/>
            </a:endParaRPr>
          </a:p>
          <a:p>
            <a:pPr>
              <a:defRPr/>
            </a:pPr>
            <a:r>
              <a:rPr lang="en-US"/>
              <a:t>If a toxic or combustible gas or an oxygen-deficient or enriched atmosphere is present, employers must ventilate and retest the confined space before permitting entry.</a:t>
            </a:r>
            <a:endParaRPr lang="en-US">
              <a:ea typeface="Roboto" panose="02000000000000000000" pitchFamily="2" charset="0"/>
              <a:cs typeface="Calibri"/>
            </a:endParaRPr>
          </a:p>
          <a:p>
            <a:pPr>
              <a:defRPr/>
            </a:pPr>
            <a:r>
              <a:rPr lang="en-US"/>
              <a:t>    </a:t>
            </a:r>
            <a:endParaRPr lang="en-US">
              <a:ea typeface="Roboto" panose="02000000000000000000" pitchFamily="2" charset="0"/>
            </a:endParaRPr>
          </a:p>
          <a:p>
            <a:pPr>
              <a:defRPr/>
            </a:pPr>
            <a:r>
              <a:rPr lang="en-US" b="1"/>
              <a:t>KLP</a:t>
            </a:r>
            <a:r>
              <a:rPr lang="en-US"/>
              <a:t>: If ventilation is impossible and entry is necessary, employees must wear the proper respiratory protection for the detected contaminants. </a:t>
            </a:r>
            <a:endParaRPr lang="en-US">
              <a:solidFill>
                <a:srgbClr val="000000"/>
              </a:solidFill>
              <a:latin typeface="Calibri"/>
              <a:ea typeface="Roboto" panose="02000000000000000000" pitchFamily="2" charset="0"/>
              <a:cs typeface="Calibri"/>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21</a:t>
            </a:fld>
            <a:endParaRPr lang="en-US"/>
          </a:p>
        </p:txBody>
      </p:sp>
    </p:spTree>
    <p:extLst>
      <p:ext uri="{BB962C8B-B14F-4D97-AF65-F5344CB8AC3E}">
        <p14:creationId xmlns:p14="http://schemas.microsoft.com/office/powerpoint/2010/main" val="3682655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rPr>
              <a:t> </a:t>
            </a:r>
            <a:r>
              <a:rPr lang="en-US"/>
              <a:t>Several methods exist for ventilating a confined space. The method and equipment chosen depend on the size of the confined space openings, the gases to be removed, and the source of replacement air. </a:t>
            </a:r>
            <a:endParaRPr lang="en-US">
              <a:ea typeface="Roboto" panose="02000000000000000000" pitchFamily="2" charset="0"/>
            </a:endParaRPr>
          </a:p>
          <a:p>
            <a:pPr>
              <a:defRPr/>
            </a:pPr>
            <a:endParaRPr lang="en-US"/>
          </a:p>
          <a:p>
            <a:pPr>
              <a:defRPr/>
            </a:pPr>
            <a:r>
              <a:rPr lang="en-US"/>
              <a:t>Under certain conditions where flammable gases or vapors have displaced the oxygen level but are too rich to burn, forced air ventilation may dilute the gases until they are capable of exploding. The same is true if inert gases (for example carbon dioxide, nitrogen, or argon) exist in the confined space. </a:t>
            </a:r>
            <a:endParaRPr lang="en-US">
              <a:ea typeface="Roboto" panose="02000000000000000000" pitchFamily="2" charset="0"/>
              <a:cs typeface="Calibri"/>
            </a:endParaRPr>
          </a:p>
          <a:p>
            <a:pPr>
              <a:defRPr/>
            </a:pPr>
            <a:endParaRPr lang="en-US"/>
          </a:p>
          <a:p>
            <a:pPr>
              <a:defRPr/>
            </a:pPr>
            <a:r>
              <a:rPr lang="en-US"/>
              <a:t>Ventilate and retest the space before allowing entry. Ventilation should be continuous where possible because, in many confined spaces, the hazardous atmosphere will form again when the airflow is stopped. </a:t>
            </a:r>
            <a:endParaRPr lang="en-US">
              <a:solidFill>
                <a:srgbClr val="000000"/>
              </a:solidFill>
              <a:latin typeface="Calibri"/>
              <a:ea typeface="Roboto" panose="02000000000000000000" pitchFamily="2" charset="0"/>
              <a:cs typeface="Calibri"/>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22</a:t>
            </a:fld>
            <a:endParaRPr lang="en-US"/>
          </a:p>
        </p:txBody>
      </p:sp>
    </p:spTree>
    <p:extLst>
      <p:ext uri="{BB962C8B-B14F-4D97-AF65-F5344CB8AC3E}">
        <p14:creationId xmlns:p14="http://schemas.microsoft.com/office/powerpoint/2010/main" val="4064000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a:defRPr/>
            </a:pPr>
            <a:r>
              <a:rPr lang="en-US" sz="1800" b="1" i="0">
                <a:solidFill>
                  <a:srgbClr val="202124"/>
                </a:solidFill>
                <a:effectLst/>
                <a:latin typeface="+mn-lt"/>
              </a:rPr>
              <a:t>F:</a:t>
            </a:r>
            <a:r>
              <a:rPr lang="en-US" sz="1800" b="1">
                <a:solidFill>
                  <a:srgbClr val="202124"/>
                </a:solidFill>
              </a:rPr>
              <a:t> </a:t>
            </a:r>
            <a:r>
              <a:rPr lang="en-US" sz="1800">
                <a:solidFill>
                  <a:srgbClr val="202124"/>
                </a:solidFill>
              </a:rPr>
              <a:t>There are t</a:t>
            </a:r>
            <a:r>
              <a:rPr lang="en-US"/>
              <a:t>hree types of respirators allow employees to breathe safely without inhaling toxic gases or particles: </a:t>
            </a:r>
          </a:p>
          <a:p>
            <a:pPr>
              <a:defRPr/>
            </a:pPr>
            <a:r>
              <a:rPr lang="en-US">
                <a:cs typeface="Calibri"/>
              </a:rPr>
              <a:t>          •Air-Purifying Respirators (APRs)</a:t>
            </a:r>
            <a:endParaRPr lang="en-US" b="0">
              <a:cs typeface="Calibri"/>
            </a:endParaRPr>
          </a:p>
          <a:p>
            <a:pPr>
              <a:defRPr/>
            </a:pPr>
            <a:r>
              <a:rPr lang="en-US">
                <a:cs typeface="Calibri"/>
              </a:rPr>
              <a:t>          • Supplied-Air Respirators (SARs)</a:t>
            </a:r>
            <a:endParaRPr lang="en-US" b="0">
              <a:cs typeface="Calibri"/>
            </a:endParaRPr>
          </a:p>
          <a:p>
            <a:pPr>
              <a:defRPr/>
            </a:pPr>
            <a:r>
              <a:rPr lang="en-US">
                <a:cs typeface="Calibri" panose="020F0502020204030204"/>
              </a:rPr>
              <a:t>          • Self-Contained Breather Apparatus (SCBA)</a:t>
            </a:r>
          </a:p>
          <a:p>
            <a:pPr>
              <a:defRPr/>
            </a:pPr>
            <a:endParaRPr lang="en-US" sz="2800">
              <a:cs typeface="Calibri" panose="020F0502020204030204"/>
            </a:endParaRPr>
          </a:p>
          <a:p>
            <a:pPr>
              <a:defRPr/>
            </a:pPr>
            <a:endParaRPr lang="en-US" sz="2800">
              <a:cs typeface="Calibri" panose="020F0502020204030204"/>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23</a:t>
            </a:fld>
            <a:endParaRPr lang="en-US"/>
          </a:p>
        </p:txBody>
      </p:sp>
    </p:spTree>
    <p:extLst>
      <p:ext uri="{BB962C8B-B14F-4D97-AF65-F5344CB8AC3E}">
        <p14:creationId xmlns:p14="http://schemas.microsoft.com/office/powerpoint/2010/main" val="2882763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rPr>
              <a:t> </a:t>
            </a:r>
            <a:r>
              <a:rPr lang="en-US"/>
              <a:t>APRs are best used with gases or vapors that are detected by odor, taste, or irritation. These respirators use a filter or sorbent to remove airborne contaminants from the air before they are inhaled. </a:t>
            </a:r>
            <a:endParaRPr lang="en-US">
              <a:ea typeface="Roboto" panose="02000000000000000000" pitchFamily="2" charset="0"/>
            </a:endParaRPr>
          </a:p>
          <a:p>
            <a:pPr>
              <a:defRPr/>
            </a:pPr>
            <a:endParaRPr lang="en-US"/>
          </a:p>
          <a:p>
            <a:pPr>
              <a:defRPr/>
            </a:pPr>
            <a:r>
              <a:rPr lang="en-US"/>
              <a:t>However, some disadvantages exist to using APRs. These respirators require wearers to use more effort while breathing and must be medically surveilled to ensure a proper fit. </a:t>
            </a:r>
            <a:endParaRPr lang="en-US">
              <a:ea typeface="Roboto" panose="02000000000000000000" pitchFamily="2" charset="0"/>
              <a:cs typeface="Calibri"/>
            </a:endParaRPr>
          </a:p>
          <a:p>
            <a:pPr>
              <a:defRPr/>
            </a:pPr>
            <a:endParaRPr lang="en-US"/>
          </a:p>
          <a:p>
            <a:pPr>
              <a:defRPr/>
            </a:pPr>
            <a:r>
              <a:rPr lang="en-US"/>
              <a:t>In addition, the filter must be selected specifically to absorb or counteract the contaminants that are present. If overused, APRs may become saturated with particles or other contaminants. This can cause added breathing difficulties for wearers until the masks or filters are changed. </a:t>
            </a:r>
            <a:endParaRPr lang="en-US">
              <a:ea typeface="Roboto" panose="02000000000000000000" pitchFamily="2" charset="0"/>
            </a:endParaRPr>
          </a:p>
          <a:p>
            <a:pPr>
              <a:defRPr/>
            </a:pPr>
            <a:endParaRPr lang="en-US"/>
          </a:p>
          <a:p>
            <a:pPr>
              <a:defRPr/>
            </a:pPr>
            <a:r>
              <a:rPr lang="en-US"/>
              <a:t>Also, employers must develop regular cartridge or mask change schedules. </a:t>
            </a:r>
            <a:endParaRPr lang="en-US">
              <a:solidFill>
                <a:srgbClr val="000000"/>
              </a:solidFill>
              <a:latin typeface="Calibri"/>
              <a:ea typeface="Roboto" panose="02000000000000000000" pitchFamily="2" charset="0"/>
              <a:cs typeface="Calibri"/>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r>
              <a:rPr lang="en-US" sz="2800" b="1">
                <a:solidFill>
                  <a:srgbClr val="202124"/>
                </a:solidFill>
                <a:latin typeface="Calibri"/>
                <a:ea typeface="Roboto"/>
                <a:cs typeface="Calibri"/>
              </a:rPr>
              <a:t>KLP: </a:t>
            </a:r>
            <a:r>
              <a:rPr lang="en-US"/>
              <a:t>If there is room inside the confined space, powered air-purifying respirators (PAPRs), which use a fan to draw air through the filters, can be used. However, they do not supply oxygen, so they cannot be used in oxygen-deficient atmospheres. </a:t>
            </a:r>
            <a:endParaRPr lang="en-US" sz="2800" b="1">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24</a:t>
            </a:fld>
            <a:endParaRPr lang="en-US"/>
          </a:p>
        </p:txBody>
      </p:sp>
    </p:spTree>
    <p:extLst>
      <p:ext uri="{BB962C8B-B14F-4D97-AF65-F5344CB8AC3E}">
        <p14:creationId xmlns:p14="http://schemas.microsoft.com/office/powerpoint/2010/main" val="1340320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rPr>
              <a:t> </a:t>
            </a:r>
            <a:r>
              <a:rPr lang="en-US"/>
              <a:t>SARs supply air to the user from a source such as a compressor or compressed air cylinder. One of the major disadvantages of using SARs is that they have a maximum allowable hose length of 300 feet. The hose, which can become twisted and tangled, gives the employee only one path of entry and exit. </a:t>
            </a:r>
            <a:endParaRPr lang="en-US">
              <a:solidFill>
                <a:srgbClr val="000000"/>
              </a:solidFill>
              <a:latin typeface="Calibri" panose="020F0502020204030204"/>
              <a:ea typeface="Roboto" panose="02000000000000000000" pitchFamily="2" charset="0"/>
              <a:cs typeface="Calibri" panose="020F0502020204030204"/>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25</a:t>
            </a:fld>
            <a:endParaRPr lang="en-US"/>
          </a:p>
        </p:txBody>
      </p:sp>
    </p:spTree>
    <p:extLst>
      <p:ext uri="{BB962C8B-B14F-4D97-AF65-F5344CB8AC3E}">
        <p14:creationId xmlns:p14="http://schemas.microsoft.com/office/powerpoint/2010/main" val="1504317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rPr>
              <a:t> </a:t>
            </a:r>
            <a:r>
              <a:rPr lang="en-US"/>
              <a:t>SCBAs use a tank of breathable air carried by the employee. Although the SCBA has a limited wear time and is often heavy and bulky, it provides the highest level of respiratory protection available. </a:t>
            </a:r>
            <a:endParaRPr lang="en-US">
              <a:ea typeface="Roboto" panose="02000000000000000000" pitchFamily="2" charset="0"/>
            </a:endParaRPr>
          </a:p>
          <a:p>
            <a:pPr>
              <a:defRPr/>
            </a:pPr>
            <a:endParaRPr lang="en-US"/>
          </a:p>
          <a:p>
            <a:pPr>
              <a:defRPr/>
            </a:pPr>
            <a:r>
              <a:rPr lang="en-US"/>
              <a:t>It also allows the employee greater mobility while performing the job. This is the best type of respirator for work in a confined space if there is room to use one. </a:t>
            </a:r>
            <a:endParaRPr lang="en-US">
              <a:solidFill>
                <a:srgbClr val="000000"/>
              </a:solidFill>
              <a:latin typeface="Calibri" panose="020F0502020204030204"/>
              <a:ea typeface="Roboto" panose="02000000000000000000" pitchFamily="2" charset="0"/>
              <a:cs typeface="Calibri" panose="020F0502020204030204"/>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26</a:t>
            </a:fld>
            <a:endParaRPr lang="en-US"/>
          </a:p>
        </p:txBody>
      </p:sp>
    </p:spTree>
    <p:extLst>
      <p:ext uri="{BB962C8B-B14F-4D97-AF65-F5344CB8AC3E}">
        <p14:creationId xmlns:p14="http://schemas.microsoft.com/office/powerpoint/2010/main" val="293436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rPr>
              <a:t> </a:t>
            </a:r>
            <a:r>
              <a:rPr lang="en-US"/>
              <a:t>Isolation of a confined space is a process for removing the area from service by: </a:t>
            </a:r>
            <a:endParaRPr lang="en-US">
              <a:ea typeface="Roboto" panose="02000000000000000000" pitchFamily="2" charset="0"/>
            </a:endParaRPr>
          </a:p>
          <a:p>
            <a:pPr>
              <a:defRPr/>
            </a:pPr>
            <a:r>
              <a:rPr lang="en-US"/>
              <a:t>          • locking out electrical sources, preferably at disconnect switches away from the equipment;</a:t>
            </a:r>
            <a:endParaRPr lang="en-US">
              <a:ea typeface="Roboto" panose="02000000000000000000" pitchFamily="2" charset="0"/>
            </a:endParaRPr>
          </a:p>
          <a:p>
            <a:pPr>
              <a:defRPr/>
            </a:pPr>
            <a:r>
              <a:rPr lang="en-US"/>
              <a:t>          • blanking and bleeding pneumatic and hydraulic lines; </a:t>
            </a:r>
            <a:endParaRPr lang="en-US">
              <a:ea typeface="Roboto" panose="02000000000000000000" pitchFamily="2" charset="0"/>
            </a:endParaRPr>
          </a:p>
          <a:p>
            <a:pPr>
              <a:defRPr/>
            </a:pPr>
            <a:r>
              <a:rPr lang="en-US"/>
              <a:t>          • disconnecting belt and chain drives and mechanical linkages on shaft-driven equipment when possible; and </a:t>
            </a:r>
            <a:endParaRPr lang="en-US">
              <a:ea typeface="Roboto" panose="02000000000000000000" pitchFamily="2" charset="0"/>
            </a:endParaRPr>
          </a:p>
          <a:p>
            <a:pPr>
              <a:defRPr/>
            </a:pPr>
            <a:r>
              <a:rPr lang="en-US"/>
              <a:t>          • securing with latches, chains, chocks, blocks, or other devices all mechanical moving parts in a confined space</a:t>
            </a:r>
            <a:endParaRPr lang="en-US">
              <a:solidFill>
                <a:srgbClr val="000000"/>
              </a:solidFill>
              <a:latin typeface="Calibri" panose="020F0502020204030204"/>
              <a:ea typeface="Roboto" panose="02000000000000000000" pitchFamily="2" charset="0"/>
              <a:cs typeface="Calibri" panose="020F0502020204030204"/>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27</a:t>
            </a:fld>
            <a:endParaRPr lang="en-US"/>
          </a:p>
        </p:txBody>
      </p:sp>
    </p:spTree>
    <p:extLst>
      <p:ext uri="{BB962C8B-B14F-4D97-AF65-F5344CB8AC3E}">
        <p14:creationId xmlns:p14="http://schemas.microsoft.com/office/powerpoint/2010/main" val="2879918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sz="1800" b="1">
                <a:solidFill>
                  <a:srgbClr val="202124"/>
                </a:solidFill>
              </a:rPr>
              <a:t> </a:t>
            </a:r>
            <a:r>
              <a:rPr lang="en-US"/>
              <a:t>Employers should consider the following when evaluating a confined space:</a:t>
            </a:r>
            <a:endParaRPr lang="en-US">
              <a:solidFill>
                <a:srgbClr val="000000"/>
              </a:solidFill>
              <a:latin typeface="Calibri" panose="020F0502020204030204"/>
              <a:ea typeface="Roboto" panose="02000000000000000000" pitchFamily="2" charset="0"/>
              <a:cs typeface="Calibri" panose="020F0502020204030204"/>
            </a:endParaRPr>
          </a:p>
          <a:p>
            <a:pPr>
              <a:defRPr/>
            </a:pPr>
            <a:r>
              <a:rPr lang="en-US">
                <a:solidFill>
                  <a:srgbClr val="000000"/>
                </a:solidFill>
                <a:latin typeface="Calibri"/>
                <a:ea typeface="Roboto"/>
                <a:cs typeface="Calibri"/>
              </a:rPr>
              <a:t>          •</a:t>
            </a:r>
            <a:r>
              <a:rPr lang="en-US"/>
              <a:t> Temperature extremes can be harmful to employees. For example, if a space has been steam cleaned, it must cool before any employees enter. </a:t>
            </a:r>
            <a:endParaRPr lang="en-US">
              <a:solidFill>
                <a:srgbClr val="000000"/>
              </a:solidFill>
              <a:latin typeface="Calibri"/>
              <a:ea typeface="Roboto" panose="02000000000000000000" pitchFamily="2" charset="0"/>
              <a:cs typeface="Calibri"/>
            </a:endParaRPr>
          </a:p>
          <a:p>
            <a:pPr>
              <a:defRPr/>
            </a:pPr>
            <a:r>
              <a:rPr lang="en-US">
                <a:solidFill>
                  <a:srgbClr val="000000"/>
                </a:solidFill>
                <a:latin typeface="Calibri"/>
                <a:ea typeface="Roboto"/>
                <a:cs typeface="Calibri"/>
              </a:rPr>
              <a:t>          •</a:t>
            </a:r>
            <a:r>
              <a:rPr lang="en-US"/>
              <a:t>Engulfment hazards Loose material such as grain, sand, coal, and other materials can crust over in a bin, break loose under an employee’s weight, and trap employees during entry. </a:t>
            </a:r>
            <a:endParaRPr lang="en-US">
              <a:ea typeface="Roboto" panose="02000000000000000000" pitchFamily="2" charset="0"/>
            </a:endParaRPr>
          </a:p>
          <a:p>
            <a:pPr>
              <a:defRPr/>
            </a:pPr>
            <a:r>
              <a:rPr lang="en-US">
                <a:solidFill>
                  <a:srgbClr val="000000"/>
                </a:solidFill>
                <a:latin typeface="Calibri"/>
                <a:ea typeface="Roboto"/>
                <a:cs typeface="Calibri"/>
              </a:rPr>
              <a:t>          • </a:t>
            </a:r>
            <a:r>
              <a:rPr lang="en-US"/>
              <a:t>Noise Sound can become excessive in a confined space. In addition to possibly causing hearing damage, it can affect communication and cause warnings to go unheeded. </a:t>
            </a:r>
            <a:endParaRPr lang="en-US">
              <a:solidFill>
                <a:srgbClr val="000000"/>
              </a:solidFill>
              <a:latin typeface="Calibri"/>
              <a:ea typeface="Roboto" panose="02000000000000000000" pitchFamily="2" charset="0"/>
              <a:cs typeface="Calibri"/>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28</a:t>
            </a:fld>
            <a:endParaRPr lang="en-US"/>
          </a:p>
        </p:txBody>
      </p:sp>
    </p:spTree>
    <p:extLst>
      <p:ext uri="{BB962C8B-B14F-4D97-AF65-F5344CB8AC3E}">
        <p14:creationId xmlns:p14="http://schemas.microsoft.com/office/powerpoint/2010/main" val="3793486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dirty="0">
                <a:solidFill>
                  <a:srgbClr val="000000"/>
                </a:solidFill>
                <a:latin typeface="Calibri"/>
                <a:ea typeface="Roboto"/>
                <a:cs typeface="Calibri"/>
              </a:rPr>
              <a:t>          •</a:t>
            </a:r>
            <a:r>
              <a:rPr lang="en-US" dirty="0"/>
              <a:t> Wet surfaces: Slick or wet surfaces can cause slips and falls. It can also increase the chances of electric shock inside a confined space. </a:t>
            </a:r>
            <a:endParaRPr lang="en-US" dirty="0">
              <a:cs typeface="Calibri"/>
            </a:endParaRPr>
          </a:p>
          <a:p>
            <a:pPr>
              <a:defRPr/>
            </a:pPr>
            <a:r>
              <a:rPr lang="en-US" dirty="0">
                <a:cs typeface="Calibri"/>
              </a:rPr>
              <a:t>          •</a:t>
            </a:r>
            <a:r>
              <a:rPr lang="en-US" dirty="0"/>
              <a:t>Falling objects: Falling objects are a danger if work is being done above the entry of a confined space. </a:t>
            </a:r>
            <a:endParaRPr lang="en-US" dirty="0">
              <a:cs typeface="Calibri"/>
            </a:endParaRPr>
          </a:p>
          <a:p>
            <a:pPr>
              <a:defRPr/>
            </a:pPr>
            <a:r>
              <a:rPr lang="en-US" dirty="0">
                <a:cs typeface="Calibri"/>
              </a:rPr>
              <a:t>          •</a:t>
            </a:r>
            <a:r>
              <a:rPr lang="en-US" dirty="0"/>
              <a:t>Falls: All employees working four feet or more above a lower level must wear fall protection. </a:t>
            </a:r>
            <a:endParaRPr lang="en-US" dirty="0">
              <a:cs typeface="Calibri"/>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29</a:t>
            </a:fld>
            <a:endParaRPr lang="en-US"/>
          </a:p>
        </p:txBody>
      </p:sp>
    </p:spTree>
    <p:extLst>
      <p:ext uri="{BB962C8B-B14F-4D97-AF65-F5344CB8AC3E}">
        <p14:creationId xmlns:p14="http://schemas.microsoft.com/office/powerpoint/2010/main" val="170018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r>
              <a:rPr lang="en-US" sz="1800">
                <a:effectLst/>
                <a:latin typeface="Calibri" panose="020F0502020204030204" pitchFamily="34" charset="0"/>
                <a:ea typeface="Calibri" panose="020F0502020204030204" pitchFamily="34" charset="0"/>
                <a:cs typeface="Times New Roman" panose="02020603050405020304" pitchFamily="18" charset="0"/>
              </a:rPr>
              <a:t> {This is your moment! This is a chance to visibly “Walk the Talk”}</a:t>
            </a:r>
          </a:p>
          <a:p>
            <a:pPr marL="0" marR="0" algn="just">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Share:</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Your personal experience of safety and impact on the company</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Importance of making the most of this opportunity to think about the importance of HSE and discuss with employees</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Appreciate that you are a leader and that you make an impact</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Importance of taking personal responsibility to make a positive impact</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You get out of this training what you put into it</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HSE matters to our company</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The safety program is going to help people feel empowered and take the initiative to improve their own HSE performance through proactive attitudes and behaviors. </a:t>
            </a:r>
          </a:p>
          <a:p>
            <a:pPr marL="0" marR="0" lvl="0" indent="0" algn="just">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You may wish to share:</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 story of your experience in the safety program and how it is has changed the way in which you behave. </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Some lessons learned from an incident when you have been involved in the investigation, highlighting the devastating impact that accidents have on people’s lives, or you can describe your experience of being involved in an environmental incident. How did this affect the company, and more importantly, affect the lives of others not working for the company.</a:t>
            </a:r>
          </a:p>
          <a:p>
            <a:pPr marL="0" marR="0" algn="just">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F:</a:t>
            </a:r>
            <a:r>
              <a:rPr lang="en-US" sz="1800">
                <a:effectLst/>
                <a:latin typeface="Calibri" panose="020F0502020204030204" pitchFamily="34" charset="0"/>
                <a:ea typeface="Calibri" panose="020F0502020204030204" pitchFamily="34" charset="0"/>
                <a:cs typeface="Times New Roman" panose="02020603050405020304" pitchFamily="18" charset="0"/>
              </a:rPr>
              <a:t> Go around the room and ask everyone to give their name and what their position is. {Wait for their responses, smile, and nod as they participate. Be careful about timing here---if you ask an additional intro question of the participants and give a long-winded answer yourself, your participants will follow with long stories/explanations, and you can accidentally take up a lot of time.}</a:t>
            </a:r>
          </a:p>
          <a:p>
            <a:endParaRPr lang="en-US"/>
          </a:p>
        </p:txBody>
      </p:sp>
      <p:sp>
        <p:nvSpPr>
          <p:cNvPr id="4" name="Slide Number Placeholder 3"/>
          <p:cNvSpPr>
            <a:spLocks noGrp="1"/>
          </p:cNvSpPr>
          <p:nvPr>
            <p:ph type="sldNum" sz="quarter" idx="5"/>
          </p:nvPr>
        </p:nvSpPr>
        <p:spPr/>
        <p:txBody>
          <a:bodyPr/>
          <a:lstStyle/>
          <a:p>
            <a:fld id="{440B460B-D1C9-4A11-8BEA-2E3E57EE8568}" type="slidenum">
              <a:rPr lang="en-US" smtClean="0"/>
              <a:t>3</a:t>
            </a:fld>
            <a:endParaRPr lang="en-US"/>
          </a:p>
        </p:txBody>
      </p:sp>
    </p:spTree>
    <p:extLst>
      <p:ext uri="{BB962C8B-B14F-4D97-AF65-F5344CB8AC3E}">
        <p14:creationId xmlns:p14="http://schemas.microsoft.com/office/powerpoint/2010/main" val="3566004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440B460B-D1C9-4A11-8BEA-2E3E57EE8568}" type="slidenum">
              <a:rPr lang="en-US" smtClean="0"/>
              <a:t>30</a:t>
            </a:fld>
            <a:endParaRPr lang="en-US"/>
          </a:p>
        </p:txBody>
      </p:sp>
    </p:spTree>
    <p:extLst>
      <p:ext uri="{BB962C8B-B14F-4D97-AF65-F5344CB8AC3E}">
        <p14:creationId xmlns:p14="http://schemas.microsoft.com/office/powerpoint/2010/main" val="4141214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algn="ctr">
              <a:lnSpc>
                <a:spcPct val="107000"/>
              </a:lnSpc>
              <a:spcBef>
                <a:spcPts val="0"/>
              </a:spcBef>
              <a:spcAft>
                <a:spcPts val="0"/>
              </a:spcAft>
            </a:pPr>
            <a:endParaRPr lang="en-US" sz="1800" b="1" kern="0">
              <a:solidFill>
                <a:srgbClr val="2F5496"/>
              </a:solidFill>
              <a:effectLst/>
              <a:latin typeface="Calibri Light" panose="020F0302020204030204" pitchFamily="34" charset="0"/>
              <a:ea typeface="Times New Roman" panose="02020603050405020304" pitchFamily="18" charset="0"/>
              <a:cs typeface="Calibri Light"/>
            </a:endParaRPr>
          </a:p>
          <a:p>
            <a:pPr marL="0" marR="0" algn="just">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F:</a:t>
            </a:r>
            <a:r>
              <a:rPr lang="en-US" sz="1800">
                <a:effectLst/>
                <a:latin typeface="Calibri" panose="020F0502020204030204" pitchFamily="34" charset="0"/>
                <a:ea typeface="Calibri" panose="020F0502020204030204" pitchFamily="34" charset="0"/>
                <a:cs typeface="Times New Roman" panose="02020603050405020304" pitchFamily="18" charset="0"/>
              </a:rPr>
              <a:t> Each one of us is the last line of defense to protect workers from injury or the environment from damage, should management systems and collective protections fail. Supervisors and workers are the KEY to HSE. We can promote or destroy the HSE climate through our own behavior and how other workers perceive it.</a:t>
            </a:r>
          </a:p>
          <a:p>
            <a:pPr marL="0" marR="0" algn="just">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Supervisors and workers are responsible for enforcing safety rules. Regardless of our position, employment status, or background, everyone is responsible for HSE, and everyone can be a HSE leader by demonstrating positive attitudes and behavior.</a:t>
            </a:r>
          </a:p>
          <a:p>
            <a:pPr marL="0" marR="0">
              <a:lnSpc>
                <a:spcPct val="107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440B460B-D1C9-4A11-8BEA-2E3E57EE8568}" type="slidenum">
              <a:rPr lang="en-US" smtClean="0"/>
              <a:t>4</a:t>
            </a:fld>
            <a:endParaRPr lang="en-US"/>
          </a:p>
        </p:txBody>
      </p:sp>
    </p:spTree>
    <p:extLst>
      <p:ext uri="{BB962C8B-B14F-4D97-AF65-F5344CB8AC3E}">
        <p14:creationId xmlns:p14="http://schemas.microsoft.com/office/powerpoint/2010/main" val="263815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a:solidFill>
                  <a:srgbClr val="202124"/>
                </a:solidFill>
                <a:effectLst/>
                <a:latin typeface="+mn-lt"/>
              </a:rPr>
              <a:t>F: </a:t>
            </a:r>
            <a:r>
              <a:rPr lang="en-US" sz="2800" b="0" i="0">
                <a:solidFill>
                  <a:srgbClr val="202124"/>
                </a:solidFill>
                <a:effectLst/>
                <a:latin typeface="Roboto" panose="02000000000000000000" pitchFamily="2" charset="0"/>
              </a:rPr>
              <a:t>Play Video (8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kern="1200" noProof="0">
              <a:solidFill>
                <a:srgbClr val="202124"/>
              </a:solidFill>
              <a:effectLst/>
              <a:latin typeface="Roboto" panose="02000000000000000000" pitchFamily="2" charset="0"/>
              <a:ea typeface="+mn-ea"/>
              <a:cs typeface="+mn-cs"/>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5</a:t>
            </a:fld>
            <a:endParaRPr lang="en-US"/>
          </a:p>
        </p:txBody>
      </p:sp>
    </p:spTree>
    <p:extLst>
      <p:ext uri="{BB962C8B-B14F-4D97-AF65-F5344CB8AC3E}">
        <p14:creationId xmlns:p14="http://schemas.microsoft.com/office/powerpoint/2010/main" val="192380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a:defRPr/>
            </a:pPr>
            <a:r>
              <a:rPr lang="en-US" sz="1800" b="1">
                <a:solidFill>
                  <a:srgbClr val="202124"/>
                </a:solidFill>
                <a:cs typeface="Calibri"/>
              </a:rPr>
              <a:t>F:</a:t>
            </a:r>
            <a:r>
              <a:rPr lang="en-US" sz="1800" b="1" i="0">
                <a:solidFill>
                  <a:srgbClr val="202124"/>
                </a:solidFill>
                <a:effectLst/>
                <a:latin typeface="+mn-lt"/>
              </a:rPr>
              <a:t> </a:t>
            </a:r>
            <a:r>
              <a:rPr lang="en-US" sz="1800">
                <a:solidFill>
                  <a:srgbClr val="202124"/>
                </a:solidFill>
              </a:rPr>
              <a:t>Confined Spaces is an area that:</a:t>
            </a:r>
            <a:endParaRPr lang="en-US">
              <a:cs typeface="Calibri"/>
            </a:endParaRPr>
          </a:p>
          <a:p>
            <a:pPr>
              <a:defRPr/>
            </a:pPr>
            <a:r>
              <a:rPr lang="en-US" sz="1800">
                <a:solidFill>
                  <a:srgbClr val="202124"/>
                </a:solidFill>
                <a:cs typeface="Calibri" panose="020F0502020204030204"/>
              </a:rPr>
              <a:t>•       is large enough and configured so that an employee can bodily enter and perform assigned work;</a:t>
            </a:r>
            <a:endParaRPr lang="en-US" sz="1800" b="0" i="0">
              <a:solidFill>
                <a:srgbClr val="202124"/>
              </a:solidFill>
              <a:effectLst/>
              <a:latin typeface="+mn-lt"/>
              <a:cs typeface="Calibri" panose="020F0502020204030204"/>
            </a:endParaRPr>
          </a:p>
          <a:p>
            <a:pPr>
              <a:defRPr/>
            </a:pPr>
            <a:r>
              <a:rPr lang="en-US" sz="1800">
                <a:solidFill>
                  <a:srgbClr val="202124"/>
                </a:solidFill>
                <a:cs typeface="Calibri" panose="020F0502020204030204"/>
              </a:rPr>
              <a:t>•       has limited or restricted means for entry or exit, such as tanks, vessels, silos, storage bins, hoppers, vaults, or pits; and</a:t>
            </a:r>
          </a:p>
          <a:p>
            <a:pPr>
              <a:defRPr/>
            </a:pPr>
            <a:r>
              <a:rPr lang="en-US" sz="1800">
                <a:solidFill>
                  <a:srgbClr val="202124"/>
                </a:solidFill>
                <a:cs typeface="Calibri" panose="020F0502020204030204"/>
              </a:rPr>
              <a:t>•       is not designed for continuous employee occupancy</a:t>
            </a:r>
          </a:p>
          <a:p>
            <a:pPr>
              <a:defRPr/>
            </a:pPr>
            <a:endParaRPr lang="en-US" sz="1800">
              <a:solidFill>
                <a:srgbClr val="202124"/>
              </a:solidFill>
            </a:endParaRPr>
          </a:p>
          <a:p>
            <a:pPr>
              <a:defRPr/>
            </a:pPr>
            <a:r>
              <a:rPr lang="en-US" b="1"/>
              <a:t>F</a:t>
            </a:r>
            <a:r>
              <a:rPr lang="en-US"/>
              <a:t>: •Confined spaces are dangerous because they can be unsafe in design and may contain harmful substances, affect breathing, increase fire hazards, or limit an employee's ability to enter and exit easily. </a:t>
            </a:r>
            <a:endParaRPr lang="en-US">
              <a:cs typeface="Calibri"/>
            </a:endParaRPr>
          </a:p>
          <a:p>
            <a:pPr>
              <a:defRPr/>
            </a:pPr>
            <a:r>
              <a:rPr lang="en-US"/>
              <a:t>     •The Occupational Safety and Health Administration  (OSHA) outlines confined space safety requirements for general industry in 29 code Federal Regulations (CFR) 1910.146.</a:t>
            </a:r>
            <a:endParaRPr lang="en-US">
              <a:cs typeface="Calibri"/>
            </a:endParaRPr>
          </a:p>
          <a:p>
            <a:pPr>
              <a:defRPr/>
            </a:pPr>
            <a:r>
              <a:rPr lang="en-US"/>
              <a:t>     •Separate requirements for confined spaces in construction are found in 29 CFR 1926 Subpart AA.</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kern="1200">
              <a:solidFill>
                <a:srgbClr val="202124"/>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6</a:t>
            </a:fld>
            <a:endParaRPr lang="en-US"/>
          </a:p>
        </p:txBody>
      </p:sp>
    </p:spTree>
    <p:extLst>
      <p:ext uri="{BB962C8B-B14F-4D97-AF65-F5344CB8AC3E}">
        <p14:creationId xmlns:p14="http://schemas.microsoft.com/office/powerpoint/2010/main" val="426129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b="1">
                <a:solidFill>
                  <a:srgbClr val="000000"/>
                </a:solidFill>
                <a:latin typeface="Calibri"/>
                <a:ea typeface="Roboto"/>
                <a:cs typeface="Calibri"/>
              </a:rPr>
              <a:t> </a:t>
            </a:r>
            <a:r>
              <a:rPr lang="en-US"/>
              <a:t>The entry supervisor must sign all entry permits and post them at all entrances to the confined space, or otherwise make them available to entrants before anyone enters the space. </a:t>
            </a:r>
          </a:p>
          <a:p>
            <a:pPr>
              <a:defRPr/>
            </a:pPr>
            <a:endParaRPr lang="en-US"/>
          </a:p>
          <a:p>
            <a:pPr>
              <a:defRPr/>
            </a:pPr>
            <a:r>
              <a:rPr lang="en-US"/>
              <a:t>Permits must confirm that all pre-entry preparations have been completed. The permit must contain a time limit that does not exceed the time needed to do the task inside the confined space. </a:t>
            </a:r>
            <a:endParaRPr lang="en-US">
              <a:cs typeface="Calibri"/>
            </a:endParaRPr>
          </a:p>
          <a:p>
            <a:pPr>
              <a:defRPr/>
            </a:pPr>
            <a:endParaRPr lang="en-US" sz="2800" b="0" i="0">
              <a:solidFill>
                <a:srgbClr val="202124"/>
              </a:solidFill>
              <a:effectLst/>
              <a:latin typeface="Roboto" panose="02000000000000000000" pitchFamily="2" charset="0"/>
              <a:ea typeface="Roboto"/>
              <a:cs typeface="Roboto"/>
            </a:endParaRPr>
          </a:p>
          <a:p>
            <a:pPr>
              <a:defRPr/>
            </a:pPr>
            <a:r>
              <a:rPr lang="en-US"/>
              <a:t>Entry permits must include:</a:t>
            </a:r>
            <a:endParaRPr lang="en-US">
              <a:cs typeface="Calibri"/>
            </a:endParaRPr>
          </a:p>
          <a:p>
            <a:pPr>
              <a:defRPr/>
            </a:pPr>
            <a:r>
              <a:rPr lang="en-US">
                <a:solidFill>
                  <a:srgbClr val="000000"/>
                </a:solidFill>
                <a:latin typeface="Calibri"/>
                <a:cs typeface="Calibri"/>
              </a:rPr>
              <a:t>      •</a:t>
            </a:r>
            <a:r>
              <a:rPr lang="en-US"/>
              <a:t>the name of the permit-required confined space to be entered; </a:t>
            </a:r>
          </a:p>
          <a:p>
            <a:pPr>
              <a:defRPr/>
            </a:pPr>
            <a:r>
              <a:rPr lang="en-US"/>
              <a:t>      • the names of the entry supervisor, all entrants, and attendants involved; </a:t>
            </a:r>
            <a:endParaRPr lang="en-US">
              <a:cs typeface="Calibri"/>
            </a:endParaRPr>
          </a:p>
          <a:p>
            <a:pPr>
              <a:defRPr/>
            </a:pPr>
            <a:r>
              <a:rPr lang="en-US"/>
              <a:t>      • the atmospheric test results; </a:t>
            </a:r>
          </a:p>
          <a:p>
            <a:pPr>
              <a:defRPr/>
            </a:pPr>
            <a:r>
              <a:rPr lang="en-US"/>
              <a:t>      • the tester’s initials or signature; </a:t>
            </a:r>
            <a:endParaRPr lang="en-US">
              <a:cs typeface="Calibri"/>
            </a:endParaRPr>
          </a:p>
          <a:p>
            <a:pPr>
              <a:defRPr/>
            </a:pPr>
            <a:r>
              <a:rPr lang="en-US"/>
              <a:t>      • the entry supervisor’s signature; </a:t>
            </a:r>
          </a:p>
          <a:p>
            <a:pPr>
              <a:defRPr/>
            </a:pPr>
            <a:r>
              <a:rPr lang="en-US"/>
              <a:t>      • the purpose of entry; </a:t>
            </a:r>
          </a:p>
          <a:p>
            <a:pPr>
              <a:defRPr/>
            </a:pPr>
            <a:r>
              <a:rPr lang="en-US"/>
              <a:t>      • all known hazards; </a:t>
            </a:r>
            <a:endParaRPr lang="en-US">
              <a:cs typeface="Calibri"/>
            </a:endParaRPr>
          </a:p>
          <a:p>
            <a:pPr>
              <a:defRPr/>
            </a:pPr>
            <a:r>
              <a:rPr lang="en-US"/>
              <a:t>      • measures to isolate the space; </a:t>
            </a:r>
            <a:endParaRPr lang="en-US" b="0" i="0">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kern="1200" noProof="0">
              <a:solidFill>
                <a:srgbClr val="202124"/>
              </a:solidFill>
              <a:effectLst/>
              <a:latin typeface="Roboto" panose="02000000000000000000" pitchFamily="2" charset="0"/>
              <a:ea typeface="+mn-ea"/>
              <a:cs typeface="+mn-cs"/>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7</a:t>
            </a:fld>
            <a:endParaRPr lang="en-US"/>
          </a:p>
        </p:txBody>
      </p:sp>
    </p:spTree>
    <p:extLst>
      <p:ext uri="{BB962C8B-B14F-4D97-AF65-F5344CB8AC3E}">
        <p14:creationId xmlns:p14="http://schemas.microsoft.com/office/powerpoint/2010/main" val="356419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b="1">
                <a:solidFill>
                  <a:srgbClr val="000000"/>
                </a:solidFill>
                <a:latin typeface="Calibri"/>
                <a:ea typeface="Roboto"/>
                <a:cs typeface="Calibri"/>
              </a:rPr>
              <a:t> </a:t>
            </a:r>
            <a:r>
              <a:rPr lang="en-US"/>
              <a:t>• measures to eliminate or control hazards; </a:t>
            </a:r>
          </a:p>
          <a:p>
            <a:pPr>
              <a:defRPr/>
            </a:pPr>
            <a:r>
              <a:rPr lang="en-US"/>
              <a:t>    • the names and phone numbers of rescue and emergency personnel; </a:t>
            </a:r>
          </a:p>
          <a:p>
            <a:pPr>
              <a:defRPr/>
            </a:pPr>
            <a:r>
              <a:rPr lang="en-US"/>
              <a:t>    • the date and authorized duration of entry; </a:t>
            </a:r>
            <a:endParaRPr lang="en-US">
              <a:cs typeface="Calibri"/>
            </a:endParaRPr>
          </a:p>
          <a:p>
            <a:pPr>
              <a:defRPr/>
            </a:pPr>
            <a:r>
              <a:rPr lang="en-US"/>
              <a:t>    • acceptable entry conditions; </a:t>
            </a:r>
            <a:endParaRPr lang="en-US">
              <a:cs typeface="Calibri"/>
            </a:endParaRPr>
          </a:p>
          <a:p>
            <a:pPr>
              <a:defRPr/>
            </a:pPr>
            <a:r>
              <a:rPr lang="en-US"/>
              <a:t>    • communication procedures and equipment used to ensure communication during entry; </a:t>
            </a:r>
            <a:endParaRPr lang="en-US">
              <a:cs typeface="Calibri"/>
            </a:endParaRPr>
          </a:p>
          <a:p>
            <a:pPr>
              <a:defRPr/>
            </a:pPr>
            <a:r>
              <a:rPr lang="en-US"/>
              <a:t>    • additional permits, such as hot work permits, that authorize specific work in the confined space; </a:t>
            </a:r>
          </a:p>
          <a:p>
            <a:pPr>
              <a:defRPr/>
            </a:pPr>
            <a:r>
              <a:rPr lang="en-US"/>
              <a:t>    • special equipment and procedures needed for the entry; and </a:t>
            </a:r>
            <a:endParaRPr lang="en-US">
              <a:cs typeface="Calibri"/>
            </a:endParaRPr>
          </a:p>
          <a:p>
            <a:pPr>
              <a:defRPr/>
            </a:pPr>
            <a:r>
              <a:rPr lang="en-US"/>
              <a:t>    • any other information needed to ensure employee safety. </a:t>
            </a:r>
            <a:endParaRPr lang="en-US" b="0" i="0">
              <a:solidFill>
                <a:srgbClr val="000000"/>
              </a:solidFill>
              <a:effectLst/>
              <a:latin typeface="Calibri"/>
              <a:cs typeface="Calibri"/>
            </a:endParaRPr>
          </a:p>
          <a:p>
            <a:pPr marL="0" marR="0" lvl="0" indent="0" algn="l" defTabSz="914400">
              <a:lnSpc>
                <a:spcPct val="100000"/>
              </a:lnSpc>
              <a:spcBef>
                <a:spcPts val="0"/>
              </a:spcBef>
              <a:spcAft>
                <a:spcPts val="0"/>
              </a:spcAft>
              <a:buClrTx/>
              <a:buSzTx/>
              <a:buFontTx/>
              <a:buNone/>
              <a:tabLst/>
              <a:defRPr/>
            </a:pPr>
            <a:endParaRPr lang="en-US" b="0" i="0">
              <a:solidFill>
                <a:srgbClr val="000000"/>
              </a:solidFill>
              <a:effectLst/>
              <a:latin typeface="Calibri"/>
              <a:cs typeface="Calibri"/>
            </a:endParaRPr>
          </a:p>
          <a:p>
            <a:pPr>
              <a:defRPr/>
            </a:pPr>
            <a:r>
              <a:rPr lang="en-US" b="1"/>
              <a:t>KLP</a:t>
            </a:r>
            <a:r>
              <a:rPr lang="en-US"/>
              <a:t>: The entry supervisor must cancel the permit when the work is complete or new conditions arise. New conditions must be noted on the permit and used to revise the confined space entry program. Permits must be kept on file for at least one year.</a:t>
            </a:r>
            <a:endParaRPr lang="en-US">
              <a:cs typeface="Calibri"/>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US" sz="2800">
              <a:solidFill>
                <a:srgbClr val="202124"/>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8</a:t>
            </a:fld>
            <a:endParaRPr lang="en-US"/>
          </a:p>
        </p:txBody>
      </p:sp>
    </p:spTree>
    <p:extLst>
      <p:ext uri="{BB962C8B-B14F-4D97-AF65-F5344CB8AC3E}">
        <p14:creationId xmlns:p14="http://schemas.microsoft.com/office/powerpoint/2010/main" val="305367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9425" y="1285875"/>
            <a:ext cx="4629150" cy="3471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a:solidFill>
                <a:srgbClr val="202124"/>
              </a:solidFill>
              <a:effectLst/>
              <a:latin typeface="+mn-lt"/>
            </a:endParaRPr>
          </a:p>
          <a:p>
            <a:pPr>
              <a:defRPr/>
            </a:pPr>
            <a:r>
              <a:rPr lang="en-US" sz="1800" b="1" i="0">
                <a:solidFill>
                  <a:srgbClr val="202124"/>
                </a:solidFill>
                <a:effectLst/>
                <a:latin typeface="+mn-lt"/>
              </a:rPr>
              <a:t>F:</a:t>
            </a:r>
            <a:r>
              <a:rPr lang="en-US" b="1">
                <a:solidFill>
                  <a:srgbClr val="000000"/>
                </a:solidFill>
                <a:latin typeface="Calibri"/>
                <a:ea typeface="Roboto"/>
                <a:cs typeface="Calibri"/>
              </a:rPr>
              <a:t> </a:t>
            </a:r>
            <a:r>
              <a:rPr lang="en-US"/>
              <a:t>A permit-required confined space is a more hazardous area that has one or more additional characteristics:</a:t>
            </a:r>
          </a:p>
          <a:p>
            <a:pPr>
              <a:defRPr/>
            </a:pPr>
            <a:r>
              <a:rPr lang="en-US"/>
              <a:t>       • Contains or has a potential to contain a hazardous atmosphere;</a:t>
            </a:r>
            <a:endParaRPr lang="en-US">
              <a:cs typeface="Calibri"/>
            </a:endParaRPr>
          </a:p>
          <a:p>
            <a:pPr>
              <a:defRPr/>
            </a:pPr>
            <a:r>
              <a:rPr lang="en-US"/>
              <a:t>       • Contains a material that could engulf an employee;</a:t>
            </a:r>
            <a:endParaRPr lang="en-US">
              <a:cs typeface="Calibri"/>
            </a:endParaRPr>
          </a:p>
          <a:p>
            <a:pPr>
              <a:defRPr/>
            </a:pPr>
            <a:r>
              <a:rPr lang="en-US"/>
              <a:t>       • Has an inside layout that could trap or smother (asphyxiate) an employee, such as walls that lean inward or a floor that slopes downward to a smaller cross-section;</a:t>
            </a:r>
            <a:endParaRPr lang="en-US">
              <a:cs typeface="Calibri"/>
            </a:endParaRPr>
          </a:p>
          <a:p>
            <a:pPr>
              <a:defRPr/>
            </a:pPr>
            <a:r>
              <a:rPr lang="en-US"/>
              <a:t>       • Contains any other recognized serious safety or health hazard</a:t>
            </a:r>
            <a:endParaRPr lang="en-US">
              <a:cs typeface="Calibri"/>
            </a:endParaRPr>
          </a:p>
          <a:p>
            <a:pPr>
              <a:defRPr/>
            </a:pPr>
            <a:endParaRPr lang="en-US" sz="2800" b="0" i="0">
              <a:solidFill>
                <a:srgbClr val="202124"/>
              </a:solidFill>
              <a:effectLst/>
              <a:latin typeface="Roboto" panose="02000000000000000000" pitchFamily="2" charset="0"/>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kern="1200" noProof="0">
              <a:solidFill>
                <a:srgbClr val="202124"/>
              </a:solidFill>
              <a:effectLst/>
              <a:latin typeface="Roboto" panose="02000000000000000000" pitchFamily="2" charset="0"/>
              <a:ea typeface="+mn-ea"/>
              <a:cs typeface="+mn-cs"/>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9</a:t>
            </a:fld>
            <a:endParaRPr lang="en-US"/>
          </a:p>
        </p:txBody>
      </p:sp>
    </p:spTree>
    <p:extLst>
      <p:ext uri="{BB962C8B-B14F-4D97-AF65-F5344CB8AC3E}">
        <p14:creationId xmlns:p14="http://schemas.microsoft.com/office/powerpoint/2010/main" val="64899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0E3-D5C3-4C20-AB22-EE94C5241E88}"/>
              </a:ext>
            </a:extLst>
          </p:cNvPr>
          <p:cNvSpPr>
            <a:spLocks noGrp="1"/>
          </p:cNvSpPr>
          <p:nvPr>
            <p:ph type="ctrTitle"/>
          </p:nvPr>
        </p:nvSpPr>
        <p:spPr>
          <a:xfrm>
            <a:off x="1714500" y="1683545"/>
            <a:ext cx="10287000" cy="3581400"/>
          </a:xfrm>
        </p:spPr>
        <p:txBody>
          <a:bodyPr anchor="b"/>
          <a:lstStyle>
            <a:lvl1pPr algn="ctr">
              <a:defRPr sz="6750"/>
            </a:lvl1pPr>
          </a:lstStyle>
          <a:p>
            <a:r>
              <a:rPr lang="en-US"/>
              <a:t>Click to edit Master title style</a:t>
            </a:r>
          </a:p>
        </p:txBody>
      </p:sp>
      <p:sp>
        <p:nvSpPr>
          <p:cNvPr id="3" name="Subtitle 2">
            <a:extLst>
              <a:ext uri="{FF2B5EF4-FFF2-40B4-BE49-F238E27FC236}">
                <a16:creationId xmlns:a16="http://schemas.microsoft.com/office/drawing/2014/main" id="{3842D32B-54E4-42A5-AE30-8205E1F1A5F5}"/>
              </a:ext>
            </a:extLst>
          </p:cNvPr>
          <p:cNvSpPr>
            <a:spLocks noGrp="1"/>
          </p:cNvSpPr>
          <p:nvPr>
            <p:ph type="subTitle" idx="1"/>
          </p:nvPr>
        </p:nvSpPr>
        <p:spPr>
          <a:xfrm>
            <a:off x="1714500" y="5403057"/>
            <a:ext cx="10287000" cy="248364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p>
        </p:txBody>
      </p:sp>
      <p:sp>
        <p:nvSpPr>
          <p:cNvPr id="4" name="Date Placeholder 3">
            <a:extLst>
              <a:ext uri="{FF2B5EF4-FFF2-40B4-BE49-F238E27FC236}">
                <a16:creationId xmlns:a16="http://schemas.microsoft.com/office/drawing/2014/main" id="{36DD5A5E-F5C5-49BE-B4E3-3B240A6A7EDB}"/>
              </a:ext>
            </a:extLst>
          </p:cNvPr>
          <p:cNvSpPr>
            <a:spLocks noGrp="1"/>
          </p:cNvSpPr>
          <p:nvPr>
            <p:ph type="dt" sz="half" idx="10"/>
          </p:nvPr>
        </p:nvSpPr>
        <p:spPr/>
        <p:txBody>
          <a:bodyPr/>
          <a:lstStyle/>
          <a:p>
            <a:fld id="{1D8BD707-D9CF-40AE-B4C6-C98DA3205C09}" type="datetimeFigureOut">
              <a:rPr lang="en-US" smtClean="0"/>
              <a:t>11/23/2022</a:t>
            </a:fld>
            <a:endParaRPr lang="en-US"/>
          </a:p>
        </p:txBody>
      </p:sp>
      <p:sp>
        <p:nvSpPr>
          <p:cNvPr id="5" name="Footer Placeholder 4">
            <a:extLst>
              <a:ext uri="{FF2B5EF4-FFF2-40B4-BE49-F238E27FC236}">
                <a16:creationId xmlns:a16="http://schemas.microsoft.com/office/drawing/2014/main" id="{0BD6D8BF-C20B-4A8F-9DE9-50B6B9D8E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A8858-891A-438F-B3E7-20ADBA238BC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9121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39D8-AD60-43FB-96ED-AEB81C00B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87D5BE-D857-4846-9D82-30AE7F1ED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55FB3-E18B-4CD1-974C-F893873ACE68}"/>
              </a:ext>
            </a:extLst>
          </p:cNvPr>
          <p:cNvSpPr>
            <a:spLocks noGrp="1"/>
          </p:cNvSpPr>
          <p:nvPr>
            <p:ph type="dt" sz="half" idx="10"/>
          </p:nvPr>
        </p:nvSpPr>
        <p:spPr/>
        <p:txBody>
          <a:bodyPr/>
          <a:lstStyle/>
          <a:p>
            <a:fld id="{1D8BD707-D9CF-40AE-B4C6-C98DA3205C09}" type="datetimeFigureOut">
              <a:rPr lang="en-US" smtClean="0"/>
              <a:t>11/23/2022</a:t>
            </a:fld>
            <a:endParaRPr lang="en-US"/>
          </a:p>
        </p:txBody>
      </p:sp>
      <p:sp>
        <p:nvSpPr>
          <p:cNvPr id="5" name="Footer Placeholder 4">
            <a:extLst>
              <a:ext uri="{FF2B5EF4-FFF2-40B4-BE49-F238E27FC236}">
                <a16:creationId xmlns:a16="http://schemas.microsoft.com/office/drawing/2014/main" id="{1B95C851-B2C7-4430-AC45-0097ACF81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2922F-9F16-4DE6-B86E-851094AF887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527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F917E6-84AA-45E1-9A78-DC97176449E2}"/>
              </a:ext>
            </a:extLst>
          </p:cNvPr>
          <p:cNvSpPr>
            <a:spLocks noGrp="1"/>
          </p:cNvSpPr>
          <p:nvPr>
            <p:ph type="title" orient="vert"/>
          </p:nvPr>
        </p:nvSpPr>
        <p:spPr>
          <a:xfrm>
            <a:off x="9815512" y="547688"/>
            <a:ext cx="2957513"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601601-05C9-412F-8677-277D6E9B7E41}"/>
              </a:ext>
            </a:extLst>
          </p:cNvPr>
          <p:cNvSpPr>
            <a:spLocks noGrp="1"/>
          </p:cNvSpPr>
          <p:nvPr>
            <p:ph type="body" orient="vert" idx="1"/>
          </p:nvPr>
        </p:nvSpPr>
        <p:spPr>
          <a:xfrm>
            <a:off x="942975" y="547688"/>
            <a:ext cx="8701088"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A5102-EA2C-4477-AD49-CF81F2EB31B6}"/>
              </a:ext>
            </a:extLst>
          </p:cNvPr>
          <p:cNvSpPr>
            <a:spLocks noGrp="1"/>
          </p:cNvSpPr>
          <p:nvPr>
            <p:ph type="dt" sz="half" idx="10"/>
          </p:nvPr>
        </p:nvSpPr>
        <p:spPr/>
        <p:txBody>
          <a:bodyPr/>
          <a:lstStyle/>
          <a:p>
            <a:fld id="{1D8BD707-D9CF-40AE-B4C6-C98DA3205C09}" type="datetimeFigureOut">
              <a:rPr lang="en-US" smtClean="0"/>
              <a:t>11/23/2022</a:t>
            </a:fld>
            <a:endParaRPr lang="en-US"/>
          </a:p>
        </p:txBody>
      </p:sp>
      <p:sp>
        <p:nvSpPr>
          <p:cNvPr id="5" name="Footer Placeholder 4">
            <a:extLst>
              <a:ext uri="{FF2B5EF4-FFF2-40B4-BE49-F238E27FC236}">
                <a16:creationId xmlns:a16="http://schemas.microsoft.com/office/drawing/2014/main" id="{6BF4A52D-8F66-4E64-9724-DC6C79102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88509-3C43-463B-B3DE-BC814BF8B0DB}"/>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9496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28700" y="3188970"/>
            <a:ext cx="11658600" cy="10772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057400" y="5760720"/>
            <a:ext cx="9601200" cy="163121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157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365E-8FE6-4F63-847F-76B699F01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B0B95-476F-4C98-B623-BF53FFF1F9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36226-C2BC-4773-99D2-B27AC8FD365B}"/>
              </a:ext>
            </a:extLst>
          </p:cNvPr>
          <p:cNvSpPr>
            <a:spLocks noGrp="1"/>
          </p:cNvSpPr>
          <p:nvPr>
            <p:ph type="dt" sz="half" idx="10"/>
          </p:nvPr>
        </p:nvSpPr>
        <p:spPr/>
        <p:txBody>
          <a:bodyPr/>
          <a:lstStyle/>
          <a:p>
            <a:fld id="{1D8BD707-D9CF-40AE-B4C6-C98DA3205C09}" type="datetimeFigureOut">
              <a:rPr lang="en-US" smtClean="0"/>
              <a:t>11/23/2022</a:t>
            </a:fld>
            <a:endParaRPr lang="en-US"/>
          </a:p>
        </p:txBody>
      </p:sp>
      <p:sp>
        <p:nvSpPr>
          <p:cNvPr id="5" name="Footer Placeholder 4">
            <a:extLst>
              <a:ext uri="{FF2B5EF4-FFF2-40B4-BE49-F238E27FC236}">
                <a16:creationId xmlns:a16="http://schemas.microsoft.com/office/drawing/2014/main" id="{986A1B3E-8B62-4CC3-9B61-26002D1D3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C6715-621B-4D43-B3E7-AAE3DEE12F2F}"/>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9003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B46C-6CAA-41D0-8231-22D7DEF4D295}"/>
              </a:ext>
            </a:extLst>
          </p:cNvPr>
          <p:cNvSpPr>
            <a:spLocks noGrp="1"/>
          </p:cNvSpPr>
          <p:nvPr>
            <p:ph type="title"/>
          </p:nvPr>
        </p:nvSpPr>
        <p:spPr>
          <a:xfrm>
            <a:off x="935831" y="2564608"/>
            <a:ext cx="11830050" cy="4279106"/>
          </a:xfrm>
        </p:spPr>
        <p:txBody>
          <a:bodyPr anchor="b"/>
          <a:lstStyle>
            <a:lvl1pPr>
              <a:defRPr sz="6750"/>
            </a:lvl1pPr>
          </a:lstStyle>
          <a:p>
            <a:r>
              <a:rPr lang="en-US"/>
              <a:t>Click to edit Master title style</a:t>
            </a:r>
          </a:p>
        </p:txBody>
      </p:sp>
      <p:sp>
        <p:nvSpPr>
          <p:cNvPr id="3" name="Text Placeholder 2">
            <a:extLst>
              <a:ext uri="{FF2B5EF4-FFF2-40B4-BE49-F238E27FC236}">
                <a16:creationId xmlns:a16="http://schemas.microsoft.com/office/drawing/2014/main" id="{414E4B59-59BF-44A7-B00A-9E04D3E609A0}"/>
              </a:ext>
            </a:extLst>
          </p:cNvPr>
          <p:cNvSpPr>
            <a:spLocks noGrp="1"/>
          </p:cNvSpPr>
          <p:nvPr>
            <p:ph type="body" idx="1"/>
          </p:nvPr>
        </p:nvSpPr>
        <p:spPr>
          <a:xfrm>
            <a:off x="935831" y="6884195"/>
            <a:ext cx="11830050" cy="2250281"/>
          </a:xfrm>
        </p:spPr>
        <p:txBody>
          <a:bodyPr/>
          <a:lstStyle>
            <a:lvl1pPr marL="0" indent="0">
              <a:buNone/>
              <a:defRPr sz="2700">
                <a:solidFill>
                  <a:schemeClr val="tx1">
                    <a:tint val="75000"/>
                  </a:schemeClr>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F8DDC8-B2F6-4B15-876A-DCBADD4C1724}"/>
              </a:ext>
            </a:extLst>
          </p:cNvPr>
          <p:cNvSpPr>
            <a:spLocks noGrp="1"/>
          </p:cNvSpPr>
          <p:nvPr>
            <p:ph type="dt" sz="half" idx="10"/>
          </p:nvPr>
        </p:nvSpPr>
        <p:spPr/>
        <p:txBody>
          <a:bodyPr/>
          <a:lstStyle/>
          <a:p>
            <a:fld id="{1D8BD707-D9CF-40AE-B4C6-C98DA3205C09}" type="datetimeFigureOut">
              <a:rPr lang="en-US" smtClean="0"/>
              <a:t>11/23/2022</a:t>
            </a:fld>
            <a:endParaRPr lang="en-US"/>
          </a:p>
        </p:txBody>
      </p:sp>
      <p:sp>
        <p:nvSpPr>
          <p:cNvPr id="5" name="Footer Placeholder 4">
            <a:extLst>
              <a:ext uri="{FF2B5EF4-FFF2-40B4-BE49-F238E27FC236}">
                <a16:creationId xmlns:a16="http://schemas.microsoft.com/office/drawing/2014/main" id="{E38D9AE5-8303-4B61-9DC5-E850A331C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0BD59-2F02-4A12-BADA-7F4CC456C17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8716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264C-3360-45FE-B30D-F7036EF86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A8FAE-BDB0-43AD-93FD-8FDE49D8B475}"/>
              </a:ext>
            </a:extLst>
          </p:cNvPr>
          <p:cNvSpPr>
            <a:spLocks noGrp="1"/>
          </p:cNvSpPr>
          <p:nvPr>
            <p:ph sz="half" idx="1"/>
          </p:nvPr>
        </p:nvSpPr>
        <p:spPr>
          <a:xfrm>
            <a:off x="94297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848AFE-74BB-4014-9F59-D8BA672876B4}"/>
              </a:ext>
            </a:extLst>
          </p:cNvPr>
          <p:cNvSpPr>
            <a:spLocks noGrp="1"/>
          </p:cNvSpPr>
          <p:nvPr>
            <p:ph sz="half" idx="2"/>
          </p:nvPr>
        </p:nvSpPr>
        <p:spPr>
          <a:xfrm>
            <a:off x="694372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FE7132-CEBE-4B62-8F04-773FF5277D47}"/>
              </a:ext>
            </a:extLst>
          </p:cNvPr>
          <p:cNvSpPr>
            <a:spLocks noGrp="1"/>
          </p:cNvSpPr>
          <p:nvPr>
            <p:ph type="dt" sz="half" idx="10"/>
          </p:nvPr>
        </p:nvSpPr>
        <p:spPr/>
        <p:txBody>
          <a:bodyPr/>
          <a:lstStyle/>
          <a:p>
            <a:fld id="{1D8BD707-D9CF-40AE-B4C6-C98DA3205C09}" type="datetimeFigureOut">
              <a:rPr lang="en-US" smtClean="0"/>
              <a:t>11/23/2022</a:t>
            </a:fld>
            <a:endParaRPr lang="en-US"/>
          </a:p>
        </p:txBody>
      </p:sp>
      <p:sp>
        <p:nvSpPr>
          <p:cNvPr id="6" name="Footer Placeholder 5">
            <a:extLst>
              <a:ext uri="{FF2B5EF4-FFF2-40B4-BE49-F238E27FC236}">
                <a16:creationId xmlns:a16="http://schemas.microsoft.com/office/drawing/2014/main" id="{FB03248F-E278-4B39-A2B2-90EB01CFF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D1FCA4-F506-4D1F-8541-2D2D8F29E1EF}"/>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4321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AB5D-9B6B-4AE3-9D3C-E114EED360BF}"/>
              </a:ext>
            </a:extLst>
          </p:cNvPr>
          <p:cNvSpPr>
            <a:spLocks noGrp="1"/>
          </p:cNvSpPr>
          <p:nvPr>
            <p:ph type="title"/>
          </p:nvPr>
        </p:nvSpPr>
        <p:spPr>
          <a:xfrm>
            <a:off x="944762" y="547688"/>
            <a:ext cx="1183005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F576B9-E99C-4A52-BFD7-1B2F48B018E4}"/>
              </a:ext>
            </a:extLst>
          </p:cNvPr>
          <p:cNvSpPr>
            <a:spLocks noGrp="1"/>
          </p:cNvSpPr>
          <p:nvPr>
            <p:ph type="body" idx="1"/>
          </p:nvPr>
        </p:nvSpPr>
        <p:spPr>
          <a:xfrm>
            <a:off x="944762" y="2521745"/>
            <a:ext cx="5802510"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a:extLst>
              <a:ext uri="{FF2B5EF4-FFF2-40B4-BE49-F238E27FC236}">
                <a16:creationId xmlns:a16="http://schemas.microsoft.com/office/drawing/2014/main" id="{7FCA1DDA-664E-4534-BB08-82821A376B72}"/>
              </a:ext>
            </a:extLst>
          </p:cNvPr>
          <p:cNvSpPr>
            <a:spLocks noGrp="1"/>
          </p:cNvSpPr>
          <p:nvPr>
            <p:ph sz="half" idx="2"/>
          </p:nvPr>
        </p:nvSpPr>
        <p:spPr>
          <a:xfrm>
            <a:off x="944762" y="3757613"/>
            <a:ext cx="580251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8C294D-FB06-4768-8244-5231CA588658}"/>
              </a:ext>
            </a:extLst>
          </p:cNvPr>
          <p:cNvSpPr>
            <a:spLocks noGrp="1"/>
          </p:cNvSpPr>
          <p:nvPr>
            <p:ph type="body" sz="quarter" idx="3"/>
          </p:nvPr>
        </p:nvSpPr>
        <p:spPr>
          <a:xfrm>
            <a:off x="6943725" y="2521745"/>
            <a:ext cx="5831087"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a:extLst>
              <a:ext uri="{FF2B5EF4-FFF2-40B4-BE49-F238E27FC236}">
                <a16:creationId xmlns:a16="http://schemas.microsoft.com/office/drawing/2014/main" id="{B7DBC7C4-40F5-405A-9FB1-998ABC5C24F6}"/>
              </a:ext>
            </a:extLst>
          </p:cNvPr>
          <p:cNvSpPr>
            <a:spLocks noGrp="1"/>
          </p:cNvSpPr>
          <p:nvPr>
            <p:ph sz="quarter" idx="4"/>
          </p:nvPr>
        </p:nvSpPr>
        <p:spPr>
          <a:xfrm>
            <a:off x="6943725" y="3757613"/>
            <a:ext cx="5831087"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CF1248-486C-4128-BBF3-648363E5F44D}"/>
              </a:ext>
            </a:extLst>
          </p:cNvPr>
          <p:cNvSpPr>
            <a:spLocks noGrp="1"/>
          </p:cNvSpPr>
          <p:nvPr>
            <p:ph type="dt" sz="half" idx="10"/>
          </p:nvPr>
        </p:nvSpPr>
        <p:spPr/>
        <p:txBody>
          <a:bodyPr/>
          <a:lstStyle/>
          <a:p>
            <a:fld id="{1D8BD707-D9CF-40AE-B4C6-C98DA3205C09}" type="datetimeFigureOut">
              <a:rPr lang="en-US" smtClean="0"/>
              <a:t>11/23/2022</a:t>
            </a:fld>
            <a:endParaRPr lang="en-US"/>
          </a:p>
        </p:txBody>
      </p:sp>
      <p:sp>
        <p:nvSpPr>
          <p:cNvPr id="8" name="Footer Placeholder 7">
            <a:extLst>
              <a:ext uri="{FF2B5EF4-FFF2-40B4-BE49-F238E27FC236}">
                <a16:creationId xmlns:a16="http://schemas.microsoft.com/office/drawing/2014/main" id="{01971864-E90A-49B8-A9C1-9D6C79C2FC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1E2E2C-F24B-4D07-A085-C9BA8EF053A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8687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DC21-39CE-433B-8013-7E856C7B1E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8EA0FF-0213-4CAD-BD26-4EEDC09C7E23}"/>
              </a:ext>
            </a:extLst>
          </p:cNvPr>
          <p:cNvSpPr>
            <a:spLocks noGrp="1"/>
          </p:cNvSpPr>
          <p:nvPr>
            <p:ph type="dt" sz="half" idx="10"/>
          </p:nvPr>
        </p:nvSpPr>
        <p:spPr/>
        <p:txBody>
          <a:bodyPr/>
          <a:lstStyle/>
          <a:p>
            <a:fld id="{1D8BD707-D9CF-40AE-B4C6-C98DA3205C09}" type="datetimeFigureOut">
              <a:rPr lang="en-US" smtClean="0"/>
              <a:t>11/23/2022</a:t>
            </a:fld>
            <a:endParaRPr lang="en-US"/>
          </a:p>
        </p:txBody>
      </p:sp>
      <p:sp>
        <p:nvSpPr>
          <p:cNvPr id="4" name="Footer Placeholder 3">
            <a:extLst>
              <a:ext uri="{FF2B5EF4-FFF2-40B4-BE49-F238E27FC236}">
                <a16:creationId xmlns:a16="http://schemas.microsoft.com/office/drawing/2014/main" id="{DEC8B3AE-23CF-423C-9362-B593BF591E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C472E6-10F5-4F25-9787-5BFB51C9EC5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6250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EAA04-D15F-48D4-A97D-BEAC03A2C8C1}"/>
              </a:ext>
            </a:extLst>
          </p:cNvPr>
          <p:cNvSpPr>
            <a:spLocks noGrp="1"/>
          </p:cNvSpPr>
          <p:nvPr>
            <p:ph type="dt" sz="half" idx="10"/>
          </p:nvPr>
        </p:nvSpPr>
        <p:spPr/>
        <p:txBody>
          <a:bodyPr/>
          <a:lstStyle/>
          <a:p>
            <a:fld id="{1D8BD707-D9CF-40AE-B4C6-C98DA3205C09}" type="datetimeFigureOut">
              <a:rPr lang="en-US" smtClean="0"/>
              <a:t>11/23/2022</a:t>
            </a:fld>
            <a:endParaRPr lang="en-US"/>
          </a:p>
        </p:txBody>
      </p:sp>
      <p:sp>
        <p:nvSpPr>
          <p:cNvPr id="3" name="Footer Placeholder 2">
            <a:extLst>
              <a:ext uri="{FF2B5EF4-FFF2-40B4-BE49-F238E27FC236}">
                <a16:creationId xmlns:a16="http://schemas.microsoft.com/office/drawing/2014/main" id="{96C06134-5570-47F5-A5A7-162A6C8B8E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416C60-35B2-41D5-9BE8-329BB97C40C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4315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33DD-FDA6-4E46-B310-C04D1A5319EE}"/>
              </a:ext>
            </a:extLst>
          </p:cNvPr>
          <p:cNvSpPr>
            <a:spLocks noGrp="1"/>
          </p:cNvSpPr>
          <p:nvPr>
            <p:ph type="title"/>
          </p:nvPr>
        </p:nvSpPr>
        <p:spPr>
          <a:xfrm>
            <a:off x="944762" y="685800"/>
            <a:ext cx="4423767" cy="2400300"/>
          </a:xfrm>
        </p:spPr>
        <p:txBody>
          <a:bodyPr anchor="b"/>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F047A13-F0C6-4BC2-A23C-658EF285ABAE}"/>
              </a:ext>
            </a:extLst>
          </p:cNvPr>
          <p:cNvSpPr>
            <a:spLocks noGrp="1"/>
          </p:cNvSpPr>
          <p:nvPr>
            <p:ph idx="1"/>
          </p:nvPr>
        </p:nvSpPr>
        <p:spPr>
          <a:xfrm>
            <a:off x="5831087" y="1481138"/>
            <a:ext cx="6943725" cy="731043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FCEB82-8EC9-4893-B2CF-F89C379B3092}"/>
              </a:ext>
            </a:extLst>
          </p:cNvPr>
          <p:cNvSpPr>
            <a:spLocks noGrp="1"/>
          </p:cNvSpPr>
          <p:nvPr>
            <p:ph type="body" sz="half" idx="2"/>
          </p:nvPr>
        </p:nvSpPr>
        <p:spPr>
          <a:xfrm>
            <a:off x="944762" y="3086100"/>
            <a:ext cx="4423767"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a:extLst>
              <a:ext uri="{FF2B5EF4-FFF2-40B4-BE49-F238E27FC236}">
                <a16:creationId xmlns:a16="http://schemas.microsoft.com/office/drawing/2014/main" id="{9495C234-3CDB-46EC-977F-EBC1EA4706B3}"/>
              </a:ext>
            </a:extLst>
          </p:cNvPr>
          <p:cNvSpPr>
            <a:spLocks noGrp="1"/>
          </p:cNvSpPr>
          <p:nvPr>
            <p:ph type="dt" sz="half" idx="10"/>
          </p:nvPr>
        </p:nvSpPr>
        <p:spPr/>
        <p:txBody>
          <a:bodyPr/>
          <a:lstStyle/>
          <a:p>
            <a:fld id="{1D8BD707-D9CF-40AE-B4C6-C98DA3205C09}" type="datetimeFigureOut">
              <a:rPr lang="en-US" smtClean="0"/>
              <a:t>11/23/2022</a:t>
            </a:fld>
            <a:endParaRPr lang="en-US"/>
          </a:p>
        </p:txBody>
      </p:sp>
      <p:sp>
        <p:nvSpPr>
          <p:cNvPr id="6" name="Footer Placeholder 5">
            <a:extLst>
              <a:ext uri="{FF2B5EF4-FFF2-40B4-BE49-F238E27FC236}">
                <a16:creationId xmlns:a16="http://schemas.microsoft.com/office/drawing/2014/main" id="{20084F92-9C6A-42DE-8A8F-A5A8A371F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221D85-DC2C-433B-8FD7-6560F2C035C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5065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0193-0498-454B-9CE5-87A762846EF3}"/>
              </a:ext>
            </a:extLst>
          </p:cNvPr>
          <p:cNvSpPr>
            <a:spLocks noGrp="1"/>
          </p:cNvSpPr>
          <p:nvPr>
            <p:ph type="title"/>
          </p:nvPr>
        </p:nvSpPr>
        <p:spPr>
          <a:xfrm>
            <a:off x="944762" y="685800"/>
            <a:ext cx="4423767" cy="2400300"/>
          </a:xfrm>
        </p:spPr>
        <p:txBody>
          <a:bodyPr anchor="b"/>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28B87676-EC5F-4DF7-8FB4-E4A0955373B5}"/>
              </a:ext>
            </a:extLst>
          </p:cNvPr>
          <p:cNvSpPr>
            <a:spLocks noGrp="1"/>
          </p:cNvSpPr>
          <p:nvPr>
            <p:ph type="pic" idx="1"/>
          </p:nvPr>
        </p:nvSpPr>
        <p:spPr>
          <a:xfrm>
            <a:off x="5831087" y="1481138"/>
            <a:ext cx="6943725" cy="7310438"/>
          </a:xfrm>
        </p:spPr>
        <p:txBody>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endParaRPr lang="en-US"/>
          </a:p>
        </p:txBody>
      </p:sp>
      <p:sp>
        <p:nvSpPr>
          <p:cNvPr id="4" name="Text Placeholder 3">
            <a:extLst>
              <a:ext uri="{FF2B5EF4-FFF2-40B4-BE49-F238E27FC236}">
                <a16:creationId xmlns:a16="http://schemas.microsoft.com/office/drawing/2014/main" id="{6B411295-9DEE-4F43-A1D1-6DC9D042323C}"/>
              </a:ext>
            </a:extLst>
          </p:cNvPr>
          <p:cNvSpPr>
            <a:spLocks noGrp="1"/>
          </p:cNvSpPr>
          <p:nvPr>
            <p:ph type="body" sz="half" idx="2"/>
          </p:nvPr>
        </p:nvSpPr>
        <p:spPr>
          <a:xfrm>
            <a:off x="944762" y="3086100"/>
            <a:ext cx="4423767"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a:extLst>
              <a:ext uri="{FF2B5EF4-FFF2-40B4-BE49-F238E27FC236}">
                <a16:creationId xmlns:a16="http://schemas.microsoft.com/office/drawing/2014/main" id="{05B81145-0F61-47BB-9A17-18177264F33A}"/>
              </a:ext>
            </a:extLst>
          </p:cNvPr>
          <p:cNvSpPr>
            <a:spLocks noGrp="1"/>
          </p:cNvSpPr>
          <p:nvPr>
            <p:ph type="dt" sz="half" idx="10"/>
          </p:nvPr>
        </p:nvSpPr>
        <p:spPr/>
        <p:txBody>
          <a:bodyPr/>
          <a:lstStyle/>
          <a:p>
            <a:fld id="{1D8BD707-D9CF-40AE-B4C6-C98DA3205C09}" type="datetimeFigureOut">
              <a:rPr lang="en-US" smtClean="0"/>
              <a:t>11/23/2022</a:t>
            </a:fld>
            <a:endParaRPr lang="en-US"/>
          </a:p>
        </p:txBody>
      </p:sp>
      <p:sp>
        <p:nvSpPr>
          <p:cNvPr id="6" name="Footer Placeholder 5">
            <a:extLst>
              <a:ext uri="{FF2B5EF4-FFF2-40B4-BE49-F238E27FC236}">
                <a16:creationId xmlns:a16="http://schemas.microsoft.com/office/drawing/2014/main" id="{08FD627A-E5E4-4315-87DC-84FCF8688A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47916-A27D-47C7-AAF6-C9EC296462D0}"/>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2746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457C5-654B-4371-9F43-56D72E51A364}"/>
              </a:ext>
            </a:extLst>
          </p:cNvPr>
          <p:cNvSpPr>
            <a:spLocks noGrp="1"/>
          </p:cNvSpPr>
          <p:nvPr>
            <p:ph type="title"/>
          </p:nvPr>
        </p:nvSpPr>
        <p:spPr>
          <a:xfrm>
            <a:off x="942975" y="547688"/>
            <a:ext cx="1183005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297A7-52F3-48B4-9264-8CC8E49F379D}"/>
              </a:ext>
            </a:extLst>
          </p:cNvPr>
          <p:cNvSpPr>
            <a:spLocks noGrp="1"/>
          </p:cNvSpPr>
          <p:nvPr>
            <p:ph type="body" idx="1"/>
          </p:nvPr>
        </p:nvSpPr>
        <p:spPr>
          <a:xfrm>
            <a:off x="942975" y="2738438"/>
            <a:ext cx="1183005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4A40D-D0F8-464D-AD89-1608E4DC65FB}"/>
              </a:ext>
            </a:extLst>
          </p:cNvPr>
          <p:cNvSpPr>
            <a:spLocks noGrp="1"/>
          </p:cNvSpPr>
          <p:nvPr>
            <p:ph type="dt" sz="half" idx="2"/>
          </p:nvPr>
        </p:nvSpPr>
        <p:spPr>
          <a:xfrm>
            <a:off x="942975" y="9534526"/>
            <a:ext cx="3086100" cy="547688"/>
          </a:xfrm>
          <a:prstGeom prst="rect">
            <a:avLst/>
          </a:prstGeom>
        </p:spPr>
        <p:txBody>
          <a:bodyPr vert="horz" lIns="91440" tIns="45720" rIns="91440" bIns="45720" rtlCol="0" anchor="ctr"/>
          <a:lstStyle>
            <a:lvl1pPr algn="l">
              <a:defRPr sz="1350">
                <a:solidFill>
                  <a:schemeClr val="tx1">
                    <a:tint val="75000"/>
                  </a:schemeClr>
                </a:solidFill>
              </a:defRPr>
            </a:lvl1pPr>
          </a:lstStyle>
          <a:p>
            <a:fld id="{1D8BD707-D9CF-40AE-B4C6-C98DA3205C09}" type="datetimeFigureOut">
              <a:rPr lang="en-US" smtClean="0"/>
              <a:t>11/23/2022</a:t>
            </a:fld>
            <a:endParaRPr lang="en-US"/>
          </a:p>
        </p:txBody>
      </p:sp>
      <p:sp>
        <p:nvSpPr>
          <p:cNvPr id="5" name="Footer Placeholder 4">
            <a:extLst>
              <a:ext uri="{FF2B5EF4-FFF2-40B4-BE49-F238E27FC236}">
                <a16:creationId xmlns:a16="http://schemas.microsoft.com/office/drawing/2014/main" id="{9C088B49-B6B0-4E57-9886-AFAE31759DD9}"/>
              </a:ext>
            </a:extLst>
          </p:cNvPr>
          <p:cNvSpPr>
            <a:spLocks noGrp="1"/>
          </p:cNvSpPr>
          <p:nvPr>
            <p:ph type="ftr" sz="quarter" idx="3"/>
          </p:nvPr>
        </p:nvSpPr>
        <p:spPr>
          <a:xfrm>
            <a:off x="4543425" y="9534526"/>
            <a:ext cx="4629150" cy="547688"/>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9127B-1869-45FF-97C7-315801115887}"/>
              </a:ext>
            </a:extLst>
          </p:cNvPr>
          <p:cNvSpPr>
            <a:spLocks noGrp="1"/>
          </p:cNvSpPr>
          <p:nvPr>
            <p:ph type="sldNum" sz="quarter" idx="4"/>
          </p:nvPr>
        </p:nvSpPr>
        <p:spPr>
          <a:xfrm>
            <a:off x="9686925" y="9534526"/>
            <a:ext cx="3086100"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7915383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53359511@N00/6260892220"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wrwD7s9rUE?feature=oembed" TargetMode="Externa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exels.com/photo/photo-of-two-people-shakehands-205813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biz.libretexts.org/Courses/Lumen_Learning/Book:_Human_Resources_Management_(Lumen)/08:_Module_5:_Workforce_Planning/08.14:_Putting_It_Together:_Workforce_Plan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ublicdomainpictures.net/view-image.php?image=8178&amp;picture=rusty-keys&amp;large=1"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01G7uIjHoK4?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p:nvPr/>
        </p:nvSpPr>
        <p:spPr>
          <a:xfrm>
            <a:off x="0" y="1285875"/>
            <a:ext cx="13716000" cy="5832157"/>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6" name="object 6"/>
          <p:cNvSpPr txBox="1">
            <a:spLocks noGrp="1"/>
          </p:cNvSpPr>
          <p:nvPr>
            <p:ph type="title"/>
          </p:nvPr>
        </p:nvSpPr>
        <p:spPr>
          <a:xfrm>
            <a:off x="762001" y="3803845"/>
            <a:ext cx="12344399" cy="837729"/>
          </a:xfrm>
          <a:prstGeom prst="rect">
            <a:avLst/>
          </a:prstGeom>
        </p:spPr>
        <p:txBody>
          <a:bodyPr vert="horz" wrap="square" lIns="0" tIns="120491" rIns="0" bIns="0" rtlCol="0">
            <a:spAutoFit/>
          </a:bodyPr>
          <a:lstStyle/>
          <a:p>
            <a:pPr marL="9525" marR="3810">
              <a:lnSpc>
                <a:spcPts val="8775"/>
              </a:lnSpc>
              <a:spcBef>
                <a:spcPts val="949"/>
              </a:spcBef>
            </a:pPr>
            <a:r>
              <a:rPr lang="en-US" sz="7950" spc="570">
                <a:solidFill>
                  <a:srgbClr val="1B263C"/>
                </a:solidFill>
                <a:cs typeface="Calibri Light"/>
              </a:rPr>
              <a:t>Confined Spaces</a:t>
            </a:r>
            <a:endParaRPr lang="en-US" sz="7950" spc="570">
              <a:solidFill>
                <a:srgbClr val="1B263C"/>
              </a:solidFill>
            </a:endParaRPr>
          </a:p>
        </p:txBody>
      </p:sp>
      <p:pic>
        <p:nvPicPr>
          <p:cNvPr id="7" name="object 7"/>
          <p:cNvPicPr/>
          <p:nvPr/>
        </p:nvPicPr>
        <p:blipFill>
          <a:blip r:embed="rId3" cstate="print"/>
          <a:stretch>
            <a:fillRect/>
          </a:stretch>
        </p:blipFill>
        <p:spPr>
          <a:xfrm>
            <a:off x="805697" y="5590303"/>
            <a:ext cx="6257924" cy="221456"/>
          </a:xfrm>
          <a:prstGeom prst="rect">
            <a:avLst/>
          </a:prstGeom>
        </p:spPr>
      </p:pic>
      <p:sp>
        <p:nvSpPr>
          <p:cNvPr id="10" name="object 10"/>
          <p:cNvSpPr txBox="1"/>
          <p:nvPr/>
        </p:nvSpPr>
        <p:spPr>
          <a:xfrm>
            <a:off x="805696" y="6268465"/>
            <a:ext cx="3461504" cy="375744"/>
          </a:xfrm>
          <a:prstGeom prst="rect">
            <a:avLst/>
          </a:prstGeom>
        </p:spPr>
        <p:txBody>
          <a:bodyPr vert="horz" wrap="square" lIns="0" tIns="9525" rIns="0" bIns="0" rtlCol="0" anchor="t">
            <a:spAutoFit/>
          </a:bodyPr>
          <a:lstStyle/>
          <a:p>
            <a:pPr marL="9525">
              <a:spcBef>
                <a:spcPts val="75"/>
              </a:spcBef>
            </a:pPr>
            <a:r>
              <a:rPr lang="en-US" sz="3600" spc="26">
                <a:solidFill>
                  <a:srgbClr val="1B263C"/>
                </a:solidFill>
                <a:latin typeface="Tahoma"/>
                <a:cs typeface="Tahoma"/>
              </a:rPr>
              <a:t>November 2022</a:t>
            </a:r>
            <a:endParaRPr sz="3600">
              <a:latin typeface="Tahoma"/>
              <a:cs typeface="Tahom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t="-18000" b="-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1" y="1895576"/>
            <a:ext cx="11296872" cy="911631"/>
          </a:xfrm>
          <a:solidFill>
            <a:schemeClr val="tx2">
              <a:lumMod val="50000"/>
            </a:schemeClr>
          </a:solidFill>
        </p:spPr>
        <p:txBody>
          <a:bodyPr vert="horz" lIns="91440" tIns="45720" rIns="91440" bIns="45720" rtlCol="0" anchor="ctr">
            <a:normAutofit/>
          </a:bodyPr>
          <a:lstStyle/>
          <a:p>
            <a:r>
              <a:rPr lang="en-US" dirty="0">
                <a:solidFill>
                  <a:schemeClr val="bg1"/>
                </a:solidFill>
                <a:cs typeface="Calibri Light"/>
              </a:rPr>
              <a:t>Permit Required Confined Spaces Cont.</a:t>
            </a:r>
            <a:endParaRPr lang="en-US" dirty="0">
              <a:solidFill>
                <a:schemeClr val="bg1"/>
              </a:solidFill>
            </a:endParaRPr>
          </a:p>
        </p:txBody>
      </p:sp>
    </p:spTree>
    <p:extLst>
      <p:ext uri="{BB962C8B-B14F-4D97-AF65-F5344CB8AC3E}">
        <p14:creationId xmlns:p14="http://schemas.microsoft.com/office/powerpoint/2010/main" val="355661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1" y="252846"/>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cs typeface="Calibri Light"/>
              </a:rPr>
              <a:t>Written Program (Permit Required)</a:t>
            </a:r>
            <a:endParaRPr lang="en-US" dirty="0"/>
          </a:p>
        </p:txBody>
      </p:sp>
    </p:spTree>
    <p:extLst>
      <p:ext uri="{BB962C8B-B14F-4D97-AF65-F5344CB8AC3E}">
        <p14:creationId xmlns:p14="http://schemas.microsoft.com/office/powerpoint/2010/main" val="174224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1" y="252846"/>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cs typeface="Calibri Light"/>
              </a:rPr>
              <a:t>Written Program (Permit Required) </a:t>
            </a:r>
            <a:endParaRPr lang="en-US" dirty="0" err="1">
              <a:solidFill>
                <a:schemeClr val="bg1"/>
              </a:solidFill>
            </a:endParaRPr>
          </a:p>
        </p:txBody>
      </p:sp>
    </p:spTree>
    <p:extLst>
      <p:ext uri="{BB962C8B-B14F-4D97-AF65-F5344CB8AC3E}">
        <p14:creationId xmlns:p14="http://schemas.microsoft.com/office/powerpoint/2010/main" val="395969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1" y="-66131"/>
            <a:ext cx="9127830" cy="1166812"/>
          </a:xfrm>
          <a:solidFill>
            <a:schemeClr val="tx2">
              <a:lumMod val="50000"/>
            </a:schemeClr>
          </a:solidFill>
        </p:spPr>
        <p:txBody>
          <a:bodyPr vert="horz" lIns="91440" tIns="45720" rIns="91440" bIns="45720" rtlCol="0" anchor="ctr">
            <a:normAutofit/>
          </a:bodyPr>
          <a:lstStyle/>
          <a:p>
            <a:r>
              <a:rPr lang="en-US" dirty="0">
                <a:solidFill>
                  <a:schemeClr val="bg1"/>
                </a:solidFill>
                <a:cs typeface="Calibri Light"/>
              </a:rPr>
              <a:t>Confined Space Personnel </a:t>
            </a:r>
          </a:p>
        </p:txBody>
      </p:sp>
    </p:spTree>
    <p:extLst>
      <p:ext uri="{BB962C8B-B14F-4D97-AF65-F5344CB8AC3E}">
        <p14:creationId xmlns:p14="http://schemas.microsoft.com/office/powerpoint/2010/main" val="90921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1" y="252846"/>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cs typeface="Calibri Light"/>
              </a:rPr>
              <a:t>Use of Fire Department Rescue Squads</a:t>
            </a:r>
          </a:p>
        </p:txBody>
      </p:sp>
    </p:spTree>
    <p:extLst>
      <p:ext uri="{BB962C8B-B14F-4D97-AF65-F5344CB8AC3E}">
        <p14:creationId xmlns:p14="http://schemas.microsoft.com/office/powerpoint/2010/main" val="287085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1" y="252846"/>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cs typeface="Calibri Light"/>
              </a:rPr>
              <a:t>Training</a:t>
            </a:r>
          </a:p>
        </p:txBody>
      </p:sp>
    </p:spTree>
    <p:extLst>
      <p:ext uri="{BB962C8B-B14F-4D97-AF65-F5344CB8AC3E}">
        <p14:creationId xmlns:p14="http://schemas.microsoft.com/office/powerpoint/2010/main" val="6215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Diagram, table&#10;&#10;Description automatically generated">
            <a:extLst>
              <a:ext uri="{FF2B5EF4-FFF2-40B4-BE49-F238E27FC236}">
                <a16:creationId xmlns:a16="http://schemas.microsoft.com/office/drawing/2014/main" id="{6A6A3C6D-9D5C-7D73-BA11-1E5287CAFF1B}"/>
              </a:ext>
            </a:extLst>
          </p:cNvPr>
          <p:cNvPicPr>
            <a:picLocks noChangeAspect="1"/>
          </p:cNvPicPr>
          <p:nvPr/>
        </p:nvPicPr>
        <p:blipFill>
          <a:blip r:embed="rId3"/>
          <a:stretch>
            <a:fillRect/>
          </a:stretch>
        </p:blipFill>
        <p:spPr>
          <a:xfrm>
            <a:off x="3000" y="800101"/>
            <a:ext cx="13709999" cy="9488383"/>
          </a:xfrm>
          <a:prstGeom prst="rect">
            <a:avLst/>
          </a:prstGeom>
        </p:spPr>
      </p:pic>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9591" y="72659"/>
            <a:ext cx="12098110" cy="736332"/>
          </a:xfrm>
          <a:solidFill>
            <a:schemeClr val="tx2">
              <a:lumMod val="50000"/>
            </a:schemeClr>
          </a:solidFill>
        </p:spPr>
        <p:txBody>
          <a:bodyPr vert="horz" lIns="91440" tIns="45720" rIns="91440" bIns="45720" rtlCol="0" anchor="ctr">
            <a:normAutofit fontScale="90000"/>
          </a:bodyPr>
          <a:lstStyle/>
          <a:p>
            <a:r>
              <a:rPr lang="en-US" dirty="0">
                <a:solidFill>
                  <a:schemeClr val="bg1"/>
                </a:solidFill>
                <a:latin typeface="YouTube Sans"/>
              </a:rPr>
              <a:t>Atmospheric Hazards (Oxygen-Deficient)</a:t>
            </a:r>
            <a:endParaRPr lang="en-US" i="0" dirty="0">
              <a:solidFill>
                <a:schemeClr val="bg1"/>
              </a:solidFill>
              <a:effectLst/>
              <a:latin typeface="YouTube Sans"/>
            </a:endParaRPr>
          </a:p>
        </p:txBody>
      </p:sp>
    </p:spTree>
    <p:extLst>
      <p:ext uri="{BB962C8B-B14F-4D97-AF65-F5344CB8AC3E}">
        <p14:creationId xmlns:p14="http://schemas.microsoft.com/office/powerpoint/2010/main" val="157039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text, outdoor, can&#10;&#10;Description automatically generated">
            <a:extLst>
              <a:ext uri="{FF2B5EF4-FFF2-40B4-BE49-F238E27FC236}">
                <a16:creationId xmlns:a16="http://schemas.microsoft.com/office/drawing/2014/main" id="{012AFE91-61F0-5D69-D386-C20EBB2A5431}"/>
              </a:ext>
            </a:extLst>
          </p:cNvPr>
          <p:cNvPicPr>
            <a:picLocks noChangeAspect="1"/>
          </p:cNvPicPr>
          <p:nvPr/>
        </p:nvPicPr>
        <p:blipFill>
          <a:blip r:embed="rId3"/>
          <a:stretch>
            <a:fillRect/>
          </a:stretch>
        </p:blipFill>
        <p:spPr>
          <a:xfrm>
            <a:off x="3313" y="3927"/>
            <a:ext cx="13692807" cy="10279147"/>
          </a:xfrm>
          <a:prstGeom prst="rect">
            <a:avLst/>
          </a:prstGeom>
        </p:spPr>
      </p:pic>
      <p:sp>
        <p:nvSpPr>
          <p:cNvPr id="2" name="Title 1">
            <a:extLst>
              <a:ext uri="{FF2B5EF4-FFF2-40B4-BE49-F238E27FC236}">
                <a16:creationId xmlns:a16="http://schemas.microsoft.com/office/drawing/2014/main" id="{F7A46707-097C-40F8-9407-BC96B5DE9871}"/>
              </a:ext>
            </a:extLst>
          </p:cNvPr>
          <p:cNvSpPr>
            <a:spLocks noGrp="1"/>
          </p:cNvSpPr>
          <p:nvPr>
            <p:ph type="title" idx="4294967295"/>
          </p:nvPr>
        </p:nvSpPr>
        <p:spPr>
          <a:xfrm>
            <a:off x="0" y="134178"/>
            <a:ext cx="11934825" cy="1166813"/>
          </a:xfrm>
          <a:solidFill>
            <a:schemeClr val="tx2">
              <a:lumMod val="50000"/>
            </a:schemeClr>
          </a:solidFill>
        </p:spPr>
        <p:txBody>
          <a:bodyPr vert="horz" lIns="91440" tIns="45720" rIns="91440" bIns="45720" rtlCol="0" anchor="ctr">
            <a:normAutofit/>
          </a:bodyPr>
          <a:lstStyle/>
          <a:p>
            <a:r>
              <a:rPr lang="en-US" dirty="0">
                <a:solidFill>
                  <a:schemeClr val="bg1"/>
                </a:solidFill>
                <a:latin typeface="YouTube Sans"/>
              </a:rPr>
              <a:t>Atmospheric Hazards (Oxygen-Enriched)</a:t>
            </a:r>
            <a:endParaRPr lang="en-US" i="0" dirty="0">
              <a:solidFill>
                <a:schemeClr val="bg1"/>
              </a:solidFill>
              <a:effectLst/>
              <a:latin typeface="YouTube Sans"/>
            </a:endParaRPr>
          </a:p>
        </p:txBody>
      </p:sp>
    </p:spTree>
    <p:extLst>
      <p:ext uri="{BB962C8B-B14F-4D97-AF65-F5344CB8AC3E}">
        <p14:creationId xmlns:p14="http://schemas.microsoft.com/office/powerpoint/2010/main" val="343608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460664"/>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latin typeface="YouTube Sans"/>
              </a:rPr>
              <a:t>Toxic Atmospheres </a:t>
            </a:r>
            <a:endParaRPr lang="en-US" i="0" dirty="0">
              <a:solidFill>
                <a:schemeClr val="bg1"/>
              </a:solidFill>
              <a:effectLst/>
              <a:latin typeface="YouTube Sans"/>
            </a:endParaRPr>
          </a:p>
        </p:txBody>
      </p:sp>
    </p:spTree>
    <p:extLst>
      <p:ext uri="{BB962C8B-B14F-4D97-AF65-F5344CB8AC3E}">
        <p14:creationId xmlns:p14="http://schemas.microsoft.com/office/powerpoint/2010/main" val="117453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latin typeface="YouTube Sans"/>
              </a:rPr>
              <a:t>Toxic Gases </a:t>
            </a:r>
            <a:endParaRPr lang="en-US" i="0" dirty="0">
              <a:solidFill>
                <a:schemeClr val="bg1"/>
              </a:solidFill>
              <a:effectLst/>
              <a:latin typeface="YouTube Sans"/>
            </a:endParaRPr>
          </a:p>
        </p:txBody>
      </p:sp>
    </p:spTree>
    <p:extLst>
      <p:ext uri="{BB962C8B-B14F-4D97-AF65-F5344CB8AC3E}">
        <p14:creationId xmlns:p14="http://schemas.microsoft.com/office/powerpoint/2010/main" val="425263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571501"/>
            <a:ext cx="11830050" cy="1143000"/>
          </a:xfrm>
          <a:solidFill>
            <a:schemeClr val="tx2">
              <a:lumMod val="50000"/>
            </a:schemeClr>
          </a:solidFill>
        </p:spPr>
        <p:txBody>
          <a:bodyPr/>
          <a:lstStyle/>
          <a:p>
            <a:r>
              <a:rPr lang="en-US">
                <a:solidFill>
                  <a:schemeClr val="bg1"/>
                </a:solidFill>
              </a:rPr>
              <a:t>Housekeeping</a:t>
            </a:r>
          </a:p>
        </p:txBody>
      </p:sp>
      <p:sp>
        <p:nvSpPr>
          <p:cNvPr id="8" name="object 2">
            <a:extLst>
              <a:ext uri="{FF2B5EF4-FFF2-40B4-BE49-F238E27FC236}">
                <a16:creationId xmlns:a16="http://schemas.microsoft.com/office/drawing/2014/main" id="{6A78F345-D049-449B-9148-1E65B094D612}"/>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11" name="TextBox 10">
            <a:extLst>
              <a:ext uri="{FF2B5EF4-FFF2-40B4-BE49-F238E27FC236}">
                <a16:creationId xmlns:a16="http://schemas.microsoft.com/office/drawing/2014/main" id="{F08DD02F-9A4B-4B9B-ABF9-D2CED6579B22}"/>
              </a:ext>
            </a:extLst>
          </p:cNvPr>
          <p:cNvSpPr txBox="1"/>
          <p:nvPr/>
        </p:nvSpPr>
        <p:spPr>
          <a:xfrm>
            <a:off x="0" y="8331367"/>
            <a:ext cx="13716000" cy="707886"/>
          </a:xfrm>
          <a:prstGeom prst="rect">
            <a:avLst/>
          </a:prstGeom>
          <a:noFill/>
        </p:spPr>
        <p:txBody>
          <a:bodyPr wrap="square" rtlCol="0">
            <a:spAutoFit/>
          </a:bodyPr>
          <a:lstStyle/>
          <a:p>
            <a:pPr algn="ctr"/>
            <a:r>
              <a:rPr lang="en-US" sz="6000">
                <a:solidFill>
                  <a:schemeClr val="bg1"/>
                </a:solidFill>
              </a:rPr>
              <a:t>Muster Point</a:t>
            </a:r>
          </a:p>
        </p:txBody>
      </p:sp>
    </p:spTree>
    <p:extLst>
      <p:ext uri="{BB962C8B-B14F-4D97-AF65-F5344CB8AC3E}">
        <p14:creationId xmlns:p14="http://schemas.microsoft.com/office/powerpoint/2010/main" val="3001699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i="0" dirty="0">
                <a:solidFill>
                  <a:schemeClr val="bg1"/>
                </a:solidFill>
                <a:effectLst/>
                <a:latin typeface="YouTube Sans"/>
              </a:rPr>
              <a:t>Confined Space</a:t>
            </a:r>
            <a:r>
              <a:rPr lang="en-US" dirty="0">
                <a:solidFill>
                  <a:schemeClr val="bg1"/>
                </a:solidFill>
                <a:latin typeface="YouTube Sans"/>
              </a:rPr>
              <a:t> Hazard </a:t>
            </a:r>
            <a:r>
              <a:rPr lang="en-US" i="0" dirty="0">
                <a:solidFill>
                  <a:schemeClr val="bg1"/>
                </a:solidFill>
                <a:effectLst/>
                <a:latin typeface="YouTube Sans"/>
              </a:rPr>
              <a:t>Video</a:t>
            </a:r>
            <a:r>
              <a:rPr lang="en-US" dirty="0">
                <a:solidFill>
                  <a:schemeClr val="bg1"/>
                </a:solidFill>
                <a:latin typeface="YouTube Sans"/>
              </a:rPr>
              <a:t> </a:t>
            </a:r>
            <a:endParaRPr lang="en-US" i="0" dirty="0">
              <a:solidFill>
                <a:schemeClr val="bg1"/>
              </a:solidFill>
              <a:effectLst/>
              <a:latin typeface="YouTube Sans"/>
            </a:endParaRPr>
          </a:p>
        </p:txBody>
      </p:sp>
      <p:pic>
        <p:nvPicPr>
          <p:cNvPr id="4" name="Online Media 3" title="CONFINED SPACE HAZARDS TOOLBOX TALK | By Ally Safety">
            <a:hlinkClick r:id="" action="ppaction://media"/>
            <a:extLst>
              <a:ext uri="{FF2B5EF4-FFF2-40B4-BE49-F238E27FC236}">
                <a16:creationId xmlns:a16="http://schemas.microsoft.com/office/drawing/2014/main" id="{895A9082-68DA-5AB4-42C3-3C02391A71DB}"/>
              </a:ext>
            </a:extLst>
          </p:cNvPr>
          <p:cNvPicPr>
            <a:picLocks noRot="1" noChangeAspect="1"/>
          </p:cNvPicPr>
          <p:nvPr>
            <a:videoFile r:link="rId1"/>
          </p:nvPr>
        </p:nvPicPr>
        <p:blipFill>
          <a:blip r:embed="rId4"/>
          <a:stretch>
            <a:fillRect/>
          </a:stretch>
        </p:blipFill>
        <p:spPr>
          <a:xfrm>
            <a:off x="1898303" y="2260657"/>
            <a:ext cx="9919393" cy="5765685"/>
          </a:xfrm>
          <a:prstGeom prst="rect">
            <a:avLst/>
          </a:prstGeom>
        </p:spPr>
      </p:pic>
    </p:spTree>
    <p:extLst>
      <p:ext uri="{BB962C8B-B14F-4D97-AF65-F5344CB8AC3E}">
        <p14:creationId xmlns:p14="http://schemas.microsoft.com/office/powerpoint/2010/main" val="11559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lum/>
          </a:blip>
          <a:srcRect/>
          <a:stretch>
            <a:fillRect l="-10000" r="-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62345" y="2346614"/>
            <a:ext cx="11934825" cy="1166812"/>
          </a:xfrm>
          <a:solidFill>
            <a:schemeClr val="tx2">
              <a:lumMod val="50000"/>
            </a:schemeClr>
          </a:solidFill>
        </p:spPr>
        <p:txBody>
          <a:bodyPr vert="horz" lIns="91440" tIns="45720" rIns="91440" bIns="45720" rtlCol="0" anchor="ctr">
            <a:normAutofit/>
          </a:bodyPr>
          <a:lstStyle/>
          <a:p>
            <a:r>
              <a:rPr lang="en-US">
                <a:solidFill>
                  <a:schemeClr val="bg1"/>
                </a:solidFill>
                <a:latin typeface="YouTube Sans"/>
              </a:rPr>
              <a:t>Atmospheric Testing</a:t>
            </a:r>
            <a:endParaRPr lang="en-US" i="0">
              <a:solidFill>
                <a:schemeClr val="bg1"/>
              </a:solidFill>
              <a:effectLst/>
              <a:latin typeface="YouTube Sans"/>
            </a:endParaRPr>
          </a:p>
        </p:txBody>
      </p:sp>
    </p:spTree>
    <p:extLst>
      <p:ext uri="{BB962C8B-B14F-4D97-AF65-F5344CB8AC3E}">
        <p14:creationId xmlns:p14="http://schemas.microsoft.com/office/powerpoint/2010/main" val="213012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a:solidFill>
                  <a:schemeClr val="bg1"/>
                </a:solidFill>
                <a:latin typeface="YouTube Sans"/>
              </a:rPr>
              <a:t>Ventilation</a:t>
            </a:r>
            <a:endParaRPr lang="en-US" i="0">
              <a:solidFill>
                <a:schemeClr val="bg1"/>
              </a:solidFill>
              <a:effectLst/>
              <a:latin typeface="YouTube Sans"/>
            </a:endParaRPr>
          </a:p>
        </p:txBody>
      </p:sp>
    </p:spTree>
    <p:extLst>
      <p:ext uri="{BB962C8B-B14F-4D97-AF65-F5344CB8AC3E}">
        <p14:creationId xmlns:p14="http://schemas.microsoft.com/office/powerpoint/2010/main" val="44422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a:solidFill>
                  <a:schemeClr val="bg1"/>
                </a:solidFill>
                <a:cs typeface="Calibri Light"/>
              </a:rPr>
              <a:t>Types of Respiratory Protection</a:t>
            </a:r>
          </a:p>
        </p:txBody>
      </p:sp>
      <p:grpSp>
        <p:nvGrpSpPr>
          <p:cNvPr id="9" name="Group 8">
            <a:extLst>
              <a:ext uri="{FF2B5EF4-FFF2-40B4-BE49-F238E27FC236}">
                <a16:creationId xmlns:a16="http://schemas.microsoft.com/office/drawing/2014/main" id="{C9205E4A-A41D-2E02-39BE-44F3556F6FE1}"/>
              </a:ext>
            </a:extLst>
          </p:cNvPr>
          <p:cNvGrpSpPr/>
          <p:nvPr/>
        </p:nvGrpSpPr>
        <p:grpSpPr>
          <a:xfrm>
            <a:off x="1923399" y="2526294"/>
            <a:ext cx="9869201" cy="1369957"/>
            <a:chOff x="0" y="865730"/>
            <a:chExt cx="7631705" cy="719549"/>
          </a:xfrm>
        </p:grpSpPr>
        <p:sp>
          <p:nvSpPr>
            <p:cNvPr id="10" name="Rectangle: Rounded Corners 9">
              <a:extLst>
                <a:ext uri="{FF2B5EF4-FFF2-40B4-BE49-F238E27FC236}">
                  <a16:creationId xmlns:a16="http://schemas.microsoft.com/office/drawing/2014/main" id="{619ADFD8-0C20-81F1-9BB8-FB2F41044C1A}"/>
                </a:ext>
              </a:extLst>
            </p:cNvPr>
            <p:cNvSpPr/>
            <p:nvPr/>
          </p:nvSpPr>
          <p:spPr>
            <a:xfrm>
              <a:off x="0" y="865730"/>
              <a:ext cx="7631705" cy="719549"/>
            </a:xfrm>
            <a:prstGeom prst="roundRect">
              <a:avLst/>
            </a:prstGeom>
            <a:solidFill>
              <a:srgbClr val="B1A279"/>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id="{71D77F63-2730-2355-2EAF-30F4F4A55344}"/>
                </a:ext>
              </a:extLst>
            </p:cNvPr>
            <p:cNvSpPr txBox="1"/>
            <p:nvPr/>
          </p:nvSpPr>
          <p:spPr>
            <a:xfrm>
              <a:off x="35125" y="900855"/>
              <a:ext cx="7561455" cy="649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1" algn="ctr"/>
              <a:r>
                <a:rPr lang="en-US" sz="4800" dirty="0">
                  <a:latin typeface="TwCenMT-Regular"/>
                </a:rPr>
                <a:t>Air-Purifying Respirators (APRs)</a:t>
              </a:r>
            </a:p>
          </p:txBody>
        </p:sp>
      </p:grpSp>
      <p:grpSp>
        <p:nvGrpSpPr>
          <p:cNvPr id="3" name="Group 2">
            <a:extLst>
              <a:ext uri="{FF2B5EF4-FFF2-40B4-BE49-F238E27FC236}">
                <a16:creationId xmlns:a16="http://schemas.microsoft.com/office/drawing/2014/main" id="{5A3F3D31-3CCA-544F-6829-3D0DAE4B3E91}"/>
              </a:ext>
            </a:extLst>
          </p:cNvPr>
          <p:cNvGrpSpPr/>
          <p:nvPr/>
        </p:nvGrpSpPr>
        <p:grpSpPr>
          <a:xfrm>
            <a:off x="2051726" y="4458521"/>
            <a:ext cx="9695451" cy="1369958"/>
            <a:chOff x="0" y="865730"/>
            <a:chExt cx="7631705" cy="719549"/>
          </a:xfrm>
        </p:grpSpPr>
        <p:sp>
          <p:nvSpPr>
            <p:cNvPr id="4" name="Rectangle: Rounded Corners 3">
              <a:extLst>
                <a:ext uri="{FF2B5EF4-FFF2-40B4-BE49-F238E27FC236}">
                  <a16:creationId xmlns:a16="http://schemas.microsoft.com/office/drawing/2014/main" id="{ABEE5749-D2B7-BA1B-AE83-899256CE733B}"/>
                </a:ext>
              </a:extLst>
            </p:cNvPr>
            <p:cNvSpPr/>
            <p:nvPr/>
          </p:nvSpPr>
          <p:spPr>
            <a:xfrm>
              <a:off x="0" y="865730"/>
              <a:ext cx="7631705" cy="719549"/>
            </a:xfrm>
            <a:prstGeom prst="roundRect">
              <a:avLst/>
            </a:prstGeom>
            <a:solidFill>
              <a:srgbClr val="B1A279"/>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 name="Rectangle: Rounded Corners 4">
              <a:extLst>
                <a:ext uri="{FF2B5EF4-FFF2-40B4-BE49-F238E27FC236}">
                  <a16:creationId xmlns:a16="http://schemas.microsoft.com/office/drawing/2014/main" id="{4F8F1C40-5E1E-47CA-07C1-6035E5C499B0}"/>
                </a:ext>
              </a:extLst>
            </p:cNvPr>
            <p:cNvSpPr txBox="1"/>
            <p:nvPr/>
          </p:nvSpPr>
          <p:spPr>
            <a:xfrm>
              <a:off x="35125" y="900855"/>
              <a:ext cx="7561455" cy="649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a:r>
                <a:rPr lang="en-US" sz="4800" dirty="0">
                  <a:latin typeface="TwCenMT-Regular"/>
                </a:rPr>
                <a:t>Supplied-Air Respirators (SARs)</a:t>
              </a:r>
            </a:p>
          </p:txBody>
        </p:sp>
      </p:grpSp>
      <p:grpSp>
        <p:nvGrpSpPr>
          <p:cNvPr id="15" name="Group 14">
            <a:extLst>
              <a:ext uri="{FF2B5EF4-FFF2-40B4-BE49-F238E27FC236}">
                <a16:creationId xmlns:a16="http://schemas.microsoft.com/office/drawing/2014/main" id="{A9FD9729-550D-865D-8D67-0B3F9E71A01A}"/>
              </a:ext>
            </a:extLst>
          </p:cNvPr>
          <p:cNvGrpSpPr/>
          <p:nvPr/>
        </p:nvGrpSpPr>
        <p:grpSpPr>
          <a:xfrm>
            <a:off x="2097149" y="6390748"/>
            <a:ext cx="9695451" cy="1369958"/>
            <a:chOff x="0" y="865730"/>
            <a:chExt cx="7631705" cy="719549"/>
          </a:xfrm>
        </p:grpSpPr>
        <p:sp>
          <p:nvSpPr>
            <p:cNvPr id="16" name="Rectangle: Rounded Corners 15">
              <a:extLst>
                <a:ext uri="{FF2B5EF4-FFF2-40B4-BE49-F238E27FC236}">
                  <a16:creationId xmlns:a16="http://schemas.microsoft.com/office/drawing/2014/main" id="{07AE99FF-E6F3-9DEB-0680-E134EC156A62}"/>
                </a:ext>
              </a:extLst>
            </p:cNvPr>
            <p:cNvSpPr/>
            <p:nvPr/>
          </p:nvSpPr>
          <p:spPr>
            <a:xfrm>
              <a:off x="0" y="865730"/>
              <a:ext cx="7631705" cy="719549"/>
            </a:xfrm>
            <a:prstGeom prst="roundRect">
              <a:avLst/>
            </a:prstGeom>
            <a:solidFill>
              <a:srgbClr val="B1A279"/>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7" name="Rectangle: Rounded Corners 4">
              <a:extLst>
                <a:ext uri="{FF2B5EF4-FFF2-40B4-BE49-F238E27FC236}">
                  <a16:creationId xmlns:a16="http://schemas.microsoft.com/office/drawing/2014/main" id="{26EE5F39-3332-9E3A-59B2-CC1F7A618BBF}"/>
                </a:ext>
              </a:extLst>
            </p:cNvPr>
            <p:cNvSpPr txBox="1"/>
            <p:nvPr/>
          </p:nvSpPr>
          <p:spPr>
            <a:xfrm>
              <a:off x="51483" y="933601"/>
              <a:ext cx="7561455" cy="649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a:r>
                <a:rPr lang="en-US" altLang="en-US" sz="3600" dirty="0">
                  <a:latin typeface="TwCenMT-Regular"/>
                </a:rPr>
                <a:t>Self-Contained Breathing Apparatus (SCBA)</a:t>
              </a:r>
            </a:p>
          </p:txBody>
        </p:sp>
      </p:grpSp>
    </p:spTree>
    <p:extLst>
      <p:ext uri="{BB962C8B-B14F-4D97-AF65-F5344CB8AC3E}">
        <p14:creationId xmlns:p14="http://schemas.microsoft.com/office/powerpoint/2010/main" val="198973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t="-33000" b="-3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latin typeface="YouTube Sans"/>
              </a:rPr>
              <a:t>Air-Purifying Respirators (APRs)</a:t>
            </a:r>
            <a:endParaRPr lang="en-US" i="0" dirty="0">
              <a:solidFill>
                <a:schemeClr val="bg1"/>
              </a:solidFill>
              <a:effectLst/>
              <a:latin typeface="YouTube Sans"/>
            </a:endParaRPr>
          </a:p>
        </p:txBody>
      </p:sp>
    </p:spTree>
    <p:extLst>
      <p:ext uri="{BB962C8B-B14F-4D97-AF65-F5344CB8AC3E}">
        <p14:creationId xmlns:p14="http://schemas.microsoft.com/office/powerpoint/2010/main" val="209847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t="-26000" b="-2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latin typeface="YouTube Sans"/>
              </a:rPr>
              <a:t>Supplied-Air Respirators (SARs)</a:t>
            </a:r>
            <a:endParaRPr lang="en-US" dirty="0"/>
          </a:p>
        </p:txBody>
      </p:sp>
    </p:spTree>
    <p:extLst>
      <p:ext uri="{BB962C8B-B14F-4D97-AF65-F5344CB8AC3E}">
        <p14:creationId xmlns:p14="http://schemas.microsoft.com/office/powerpoint/2010/main" val="261307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4400" dirty="0">
                <a:solidFill>
                  <a:schemeClr val="bg1"/>
                </a:solidFill>
                <a:latin typeface="YouTube Sans"/>
              </a:rPr>
              <a:t>Self-Contained Breathing Apparatus (SCBA)</a:t>
            </a:r>
          </a:p>
        </p:txBody>
      </p:sp>
    </p:spTree>
    <p:extLst>
      <p:ext uri="{BB962C8B-B14F-4D97-AF65-F5344CB8AC3E}">
        <p14:creationId xmlns:p14="http://schemas.microsoft.com/office/powerpoint/2010/main" val="122868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569768"/>
            <a:ext cx="11934825" cy="1166812"/>
          </a:xfrm>
          <a:solidFill>
            <a:schemeClr val="tx2">
              <a:lumMod val="50000"/>
            </a:schemeClr>
          </a:solidFill>
        </p:spPr>
        <p:txBody>
          <a:bodyPr vert="horz" lIns="91440" tIns="45720" rIns="91440" bIns="45720" rtlCol="0" anchor="ctr">
            <a:normAutofit/>
          </a:bodyPr>
          <a:lstStyle/>
          <a:p>
            <a:r>
              <a:rPr lang="en-US" sz="4400" dirty="0">
                <a:solidFill>
                  <a:schemeClr val="bg1"/>
                </a:solidFill>
                <a:latin typeface="YouTube Sans"/>
              </a:rPr>
              <a:t>Isolation</a:t>
            </a:r>
          </a:p>
        </p:txBody>
      </p:sp>
    </p:spTree>
    <p:extLst>
      <p:ext uri="{BB962C8B-B14F-4D97-AF65-F5344CB8AC3E}">
        <p14:creationId xmlns:p14="http://schemas.microsoft.com/office/powerpoint/2010/main" val="224615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4400">
                <a:solidFill>
                  <a:schemeClr val="bg1"/>
                </a:solidFill>
                <a:latin typeface="YouTube Sans"/>
              </a:rPr>
              <a:t>General and Physical Hazards</a:t>
            </a:r>
          </a:p>
        </p:txBody>
      </p:sp>
    </p:spTree>
    <p:extLst>
      <p:ext uri="{BB962C8B-B14F-4D97-AF65-F5344CB8AC3E}">
        <p14:creationId xmlns:p14="http://schemas.microsoft.com/office/powerpoint/2010/main" val="14090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t="-28000" b="-2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4400">
                <a:solidFill>
                  <a:schemeClr val="bg1"/>
                </a:solidFill>
                <a:latin typeface="YouTube Sans"/>
              </a:rPr>
              <a:t>General and Physical Hazards Cont.</a:t>
            </a:r>
          </a:p>
        </p:txBody>
      </p:sp>
    </p:spTree>
    <p:extLst>
      <p:ext uri="{BB962C8B-B14F-4D97-AF65-F5344CB8AC3E}">
        <p14:creationId xmlns:p14="http://schemas.microsoft.com/office/powerpoint/2010/main" val="87750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571501"/>
            <a:ext cx="11830050" cy="1143000"/>
          </a:xfrm>
          <a:solidFill>
            <a:schemeClr val="tx2">
              <a:lumMod val="50000"/>
            </a:schemeClr>
          </a:solidFill>
        </p:spPr>
        <p:txBody>
          <a:bodyPr/>
          <a:lstStyle/>
          <a:p>
            <a:r>
              <a:rPr lang="en-US">
                <a:solidFill>
                  <a:schemeClr val="bg1"/>
                </a:solidFill>
              </a:rPr>
              <a:t>Presenter &amp; Introductions</a:t>
            </a:r>
          </a:p>
        </p:txBody>
      </p:sp>
      <p:sp>
        <p:nvSpPr>
          <p:cNvPr id="14" name="object 2">
            <a:extLst>
              <a:ext uri="{FF2B5EF4-FFF2-40B4-BE49-F238E27FC236}">
                <a16:creationId xmlns:a16="http://schemas.microsoft.com/office/drawing/2014/main" id="{DE2CE86B-427E-40AD-9677-D997434393C1}"/>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11" name="TextBox 10">
            <a:extLst>
              <a:ext uri="{FF2B5EF4-FFF2-40B4-BE49-F238E27FC236}">
                <a16:creationId xmlns:a16="http://schemas.microsoft.com/office/drawing/2014/main" id="{888A82A6-FEB9-4E83-870F-60625ACADEC6}"/>
              </a:ext>
            </a:extLst>
          </p:cNvPr>
          <p:cNvSpPr txBox="1"/>
          <p:nvPr/>
        </p:nvSpPr>
        <p:spPr>
          <a:xfrm>
            <a:off x="0" y="8331367"/>
            <a:ext cx="13716000" cy="707886"/>
          </a:xfrm>
          <a:prstGeom prst="rect">
            <a:avLst/>
          </a:prstGeom>
          <a:noFill/>
        </p:spPr>
        <p:txBody>
          <a:bodyPr wrap="square" rtlCol="0">
            <a:spAutoFit/>
          </a:bodyPr>
          <a:lstStyle/>
          <a:p>
            <a:pPr algn="ctr"/>
            <a:r>
              <a:rPr lang="en-US" sz="6000">
                <a:solidFill>
                  <a:schemeClr val="bg1"/>
                </a:solidFill>
              </a:rPr>
              <a:t>Safety begins with me!</a:t>
            </a:r>
          </a:p>
        </p:txBody>
      </p:sp>
    </p:spTree>
    <p:extLst>
      <p:ext uri="{BB962C8B-B14F-4D97-AF65-F5344CB8AC3E}">
        <p14:creationId xmlns:p14="http://schemas.microsoft.com/office/powerpoint/2010/main" val="31047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extLst>
              <a:ext uri="{837473B0-CC2E-450A-ABE3-18F120FF3D39}">
                <a1611:picAttrSrcUrl xmlns:a1611="http://schemas.microsoft.com/office/drawing/2016/11/main" r:id="rId4"/>
              </a:ext>
            </a:extLst>
          </a:blip>
          <a:srcRect/>
          <a:stretch>
            <a:fillRect l="-4000" t="9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One Team </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942975" y="2738438"/>
            <a:ext cx="11830050" cy="6527007"/>
          </a:xfrm>
        </p:spPr>
        <p:txBody>
          <a:bodyPr>
            <a:normAutofit/>
          </a:bodyPr>
          <a:lstStyle/>
          <a:p>
            <a:pPr marL="0" indent="0" algn="ctr">
              <a:buNone/>
            </a:pPr>
            <a:endParaRPr lang="en-US" sz="6600" b="1"/>
          </a:p>
          <a:p>
            <a:pPr marL="0" indent="0" algn="ctr">
              <a:buNone/>
            </a:pPr>
            <a:r>
              <a:rPr lang="en-US" sz="6600" b="1" dirty="0"/>
              <a:t>QUESTIONS?</a:t>
            </a:r>
          </a:p>
        </p:txBody>
      </p:sp>
    </p:spTree>
    <p:extLst>
      <p:ext uri="{BB962C8B-B14F-4D97-AF65-F5344CB8AC3E}">
        <p14:creationId xmlns:p14="http://schemas.microsoft.com/office/powerpoint/2010/main" val="360063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571501"/>
            <a:ext cx="11830050" cy="1143000"/>
          </a:xfrm>
          <a:solidFill>
            <a:schemeClr val="tx2">
              <a:lumMod val="50000"/>
            </a:schemeClr>
          </a:solidFill>
        </p:spPr>
        <p:txBody>
          <a:bodyPr/>
          <a:lstStyle/>
          <a:p>
            <a:r>
              <a:rPr lang="en-US">
                <a:solidFill>
                  <a:schemeClr val="bg1"/>
                </a:solidFill>
              </a:rPr>
              <a:t>Why am I here?</a:t>
            </a:r>
          </a:p>
        </p:txBody>
      </p:sp>
      <p:sp>
        <p:nvSpPr>
          <p:cNvPr id="6" name="object 2">
            <a:extLst>
              <a:ext uri="{FF2B5EF4-FFF2-40B4-BE49-F238E27FC236}">
                <a16:creationId xmlns:a16="http://schemas.microsoft.com/office/drawing/2014/main" id="{8ACDC184-64DF-4E76-9D52-4450B11C7887}"/>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8" name="TextBox 7">
            <a:extLst>
              <a:ext uri="{FF2B5EF4-FFF2-40B4-BE49-F238E27FC236}">
                <a16:creationId xmlns:a16="http://schemas.microsoft.com/office/drawing/2014/main" id="{83B6932F-899A-42A5-9326-D636FA87E8FF}"/>
              </a:ext>
            </a:extLst>
          </p:cNvPr>
          <p:cNvSpPr txBox="1"/>
          <p:nvPr/>
        </p:nvSpPr>
        <p:spPr>
          <a:xfrm>
            <a:off x="0" y="8331367"/>
            <a:ext cx="13716000" cy="707886"/>
          </a:xfrm>
          <a:prstGeom prst="rect">
            <a:avLst/>
          </a:prstGeom>
          <a:noFill/>
        </p:spPr>
        <p:txBody>
          <a:bodyPr wrap="square" rtlCol="0">
            <a:spAutoFit/>
          </a:bodyPr>
          <a:lstStyle/>
          <a:p>
            <a:pPr algn="ctr"/>
            <a:r>
              <a:rPr lang="en-US" sz="6000">
                <a:solidFill>
                  <a:schemeClr val="bg1"/>
                </a:solidFill>
              </a:rPr>
              <a:t>You are the KEY to SAFETY!</a:t>
            </a:r>
          </a:p>
        </p:txBody>
      </p:sp>
    </p:spTree>
    <p:extLst>
      <p:ext uri="{BB962C8B-B14F-4D97-AF65-F5344CB8AC3E}">
        <p14:creationId xmlns:p14="http://schemas.microsoft.com/office/powerpoint/2010/main" val="2150315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pPr algn="l"/>
            <a:r>
              <a:rPr lang="en-US" i="0">
                <a:solidFill>
                  <a:schemeClr val="bg1"/>
                </a:solidFill>
                <a:effectLst/>
                <a:latin typeface="YouTube Sans"/>
              </a:rPr>
              <a:t>Confined Space Video </a:t>
            </a:r>
          </a:p>
        </p:txBody>
      </p:sp>
      <p:pic>
        <p:nvPicPr>
          <p:cNvPr id="3" name="Online Media 2" title="IS THIS A CONFINED SPACE? | Identifying Confined Spaces">
            <a:hlinkClick r:id="" action="ppaction://media"/>
            <a:extLst>
              <a:ext uri="{FF2B5EF4-FFF2-40B4-BE49-F238E27FC236}">
                <a16:creationId xmlns:a16="http://schemas.microsoft.com/office/drawing/2014/main" id="{7B1D1C51-5E5A-C30E-8EB4-70E3688A639C}"/>
              </a:ext>
            </a:extLst>
          </p:cNvPr>
          <p:cNvPicPr>
            <a:picLocks noRot="1" noChangeAspect="1"/>
          </p:cNvPicPr>
          <p:nvPr>
            <a:videoFile r:link="rId1"/>
          </p:nvPr>
        </p:nvPicPr>
        <p:blipFill>
          <a:blip r:embed="rId4"/>
          <a:stretch>
            <a:fillRect/>
          </a:stretch>
        </p:blipFill>
        <p:spPr>
          <a:xfrm>
            <a:off x="2094525" y="2452136"/>
            <a:ext cx="9526950" cy="5382727"/>
          </a:xfrm>
          <a:prstGeom prst="rect">
            <a:avLst/>
          </a:prstGeom>
        </p:spPr>
      </p:pic>
    </p:spTree>
    <p:extLst>
      <p:ext uri="{BB962C8B-B14F-4D97-AF65-F5344CB8AC3E}">
        <p14:creationId xmlns:p14="http://schemas.microsoft.com/office/powerpoint/2010/main" val="330191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l="-49000" r="-4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631658" y="792079"/>
            <a:ext cx="11934825" cy="1166812"/>
          </a:xfrm>
          <a:solidFill>
            <a:schemeClr val="tx2">
              <a:lumMod val="50000"/>
            </a:schemeClr>
          </a:solidFill>
        </p:spPr>
        <p:txBody>
          <a:bodyPr vert="horz" lIns="91440" tIns="45720" rIns="91440" bIns="45720" rtlCol="0" anchor="ctr">
            <a:normAutofit/>
          </a:bodyPr>
          <a:lstStyle/>
          <a:p>
            <a:r>
              <a:rPr lang="en-US">
                <a:solidFill>
                  <a:schemeClr val="bg1"/>
                </a:solidFill>
                <a:cs typeface="Calibri Light"/>
              </a:rPr>
              <a:t>Confined Spaces Characteristics</a:t>
            </a:r>
            <a:endParaRPr lang="en-US">
              <a:solidFill>
                <a:schemeClr val="bg1"/>
              </a:solidFill>
            </a:endParaRPr>
          </a:p>
        </p:txBody>
      </p:sp>
    </p:spTree>
    <p:extLst>
      <p:ext uri="{BB962C8B-B14F-4D97-AF65-F5344CB8AC3E}">
        <p14:creationId xmlns:p14="http://schemas.microsoft.com/office/powerpoint/2010/main" val="279086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1" y="4368"/>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cs typeface="Calibri Light"/>
              </a:rPr>
              <a:t> Confined Spaces Entry Permit</a:t>
            </a:r>
            <a:endParaRPr lang="en-US" dirty="0">
              <a:solidFill>
                <a:schemeClr val="bg1"/>
              </a:solidFill>
            </a:endParaRPr>
          </a:p>
        </p:txBody>
      </p:sp>
    </p:spTree>
    <p:extLst>
      <p:ext uri="{BB962C8B-B14F-4D97-AF65-F5344CB8AC3E}">
        <p14:creationId xmlns:p14="http://schemas.microsoft.com/office/powerpoint/2010/main" val="387080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1" y="4368"/>
            <a:ext cx="11934825" cy="1166812"/>
          </a:xfrm>
          <a:solidFill>
            <a:schemeClr val="tx2">
              <a:lumMod val="50000"/>
            </a:schemeClr>
          </a:solidFill>
        </p:spPr>
        <p:txBody>
          <a:bodyPr vert="horz" lIns="91440" tIns="45720" rIns="91440" bIns="45720" rtlCol="0" anchor="ctr">
            <a:normAutofit/>
          </a:bodyPr>
          <a:lstStyle/>
          <a:p>
            <a:r>
              <a:rPr lang="en-US">
                <a:solidFill>
                  <a:schemeClr val="bg1"/>
                </a:solidFill>
                <a:cs typeface="Calibri Light"/>
              </a:rPr>
              <a:t> Confined Spaces Entry Permit Cont.</a:t>
            </a:r>
            <a:endParaRPr lang="en-US">
              <a:solidFill>
                <a:schemeClr val="bg1"/>
              </a:solidFill>
            </a:endParaRPr>
          </a:p>
        </p:txBody>
      </p:sp>
    </p:spTree>
    <p:extLst>
      <p:ext uri="{BB962C8B-B14F-4D97-AF65-F5344CB8AC3E}">
        <p14:creationId xmlns:p14="http://schemas.microsoft.com/office/powerpoint/2010/main" val="148521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l="-44000" r="-4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1" y="-66131"/>
            <a:ext cx="11392565" cy="895682"/>
          </a:xfrm>
          <a:solidFill>
            <a:schemeClr val="tx2">
              <a:lumMod val="50000"/>
            </a:schemeClr>
          </a:solidFill>
        </p:spPr>
        <p:txBody>
          <a:bodyPr vert="horz" lIns="91440" tIns="45720" rIns="91440" bIns="45720" rtlCol="0" anchor="ctr">
            <a:normAutofit/>
          </a:bodyPr>
          <a:lstStyle/>
          <a:p>
            <a:r>
              <a:rPr lang="en-US" dirty="0">
                <a:solidFill>
                  <a:schemeClr val="bg1"/>
                </a:solidFill>
                <a:cs typeface="Calibri Light"/>
              </a:rPr>
              <a:t>Permit Required Confined Spaces</a:t>
            </a:r>
            <a:endParaRPr lang="en-US" dirty="0">
              <a:solidFill>
                <a:schemeClr val="bg1"/>
              </a:solidFill>
            </a:endParaRPr>
          </a:p>
        </p:txBody>
      </p:sp>
    </p:spTree>
    <p:extLst>
      <p:ext uri="{BB962C8B-B14F-4D97-AF65-F5344CB8AC3E}">
        <p14:creationId xmlns:p14="http://schemas.microsoft.com/office/powerpoint/2010/main" val="234017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587CC3A53FA4B9FB68EB8C7692174" ma:contentTypeVersion="17" ma:contentTypeDescription="Create a new document." ma:contentTypeScope="" ma:versionID="f061a44ca322e31155f51543aee0234b">
  <xsd:schema xmlns:xsd="http://www.w3.org/2001/XMLSchema" xmlns:xs="http://www.w3.org/2001/XMLSchema" xmlns:p="http://schemas.microsoft.com/office/2006/metadata/properties" xmlns:ns2="a41e9a0b-00c1-48b2-8d8f-4588cf90c71f" xmlns:ns3="3a1ce64e-6397-4381-acbd-6dc28519c9d2" targetNamespace="http://schemas.microsoft.com/office/2006/metadata/properties" ma:root="true" ma:fieldsID="d1341be49274e57bd005a754ed057342" ns2:_="" ns3:_="">
    <xsd:import namespace="a41e9a0b-00c1-48b2-8d8f-4588cf90c71f"/>
    <xsd:import namespace="3a1ce64e-6397-4381-acbd-6dc28519c9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e9a0b-00c1-48b2-8d8f-4588cf90c7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47e9134-2d4b-4a05-8d3d-4b78cfc83c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1ce64e-6397-4381-acbd-6dc28519c9d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b5a023-6807-4ca6-b7b0-b2f5779b9f40}" ma:internalName="TaxCatchAll" ma:showField="CatchAllData" ma:web="3a1ce64e-6397-4381-acbd-6dc28519c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a1ce64e-6397-4381-acbd-6dc28519c9d2">
      <UserInfo>
        <DisplayName/>
        <AccountId xsi:nil="true"/>
        <AccountType/>
      </UserInfo>
    </SharedWithUsers>
    <TaxCatchAll xmlns="3a1ce64e-6397-4381-acbd-6dc28519c9d2" xsi:nil="true"/>
    <lcf76f155ced4ddcb4097134ff3c332f xmlns="a41e9a0b-00c1-48b2-8d8f-4588cf90c71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E7667E-6806-40DC-9B9D-FFE71711B853}"/>
</file>

<file path=customXml/itemProps2.xml><?xml version="1.0" encoding="utf-8"?>
<ds:datastoreItem xmlns:ds="http://schemas.openxmlformats.org/officeDocument/2006/customXml" ds:itemID="{61D398C4-79A3-450E-B6AD-46A544EEB5FA}">
  <ds:schemaRefs>
    <ds:schemaRef ds:uri="3a1ce64e-6397-4381-acbd-6dc28519c9d2"/>
    <ds:schemaRef ds:uri="a41e9a0b-00c1-48b2-8d8f-4588cf90c7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539FCD5-848A-4652-95C4-1ED31D8E59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3344</Words>
  <Application>Microsoft Office PowerPoint</Application>
  <PresentationFormat>Custom</PresentationFormat>
  <Paragraphs>294</Paragraphs>
  <Slides>30</Slides>
  <Notes>30</Notes>
  <HiddenSlides>0</HiddenSlides>
  <MMClips>2</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Confined Spaces</vt:lpstr>
      <vt:lpstr>Housekeeping</vt:lpstr>
      <vt:lpstr>Presenter &amp; Introductions</vt:lpstr>
      <vt:lpstr>Why am I here?</vt:lpstr>
      <vt:lpstr>Confined Space Video </vt:lpstr>
      <vt:lpstr>Confined Spaces Characteristics</vt:lpstr>
      <vt:lpstr> Confined Spaces Entry Permit</vt:lpstr>
      <vt:lpstr> Confined Spaces Entry Permit Cont.</vt:lpstr>
      <vt:lpstr>Permit Required Confined Spaces</vt:lpstr>
      <vt:lpstr>Permit Required Confined Spaces Cont.</vt:lpstr>
      <vt:lpstr>Written Program (Permit Required)</vt:lpstr>
      <vt:lpstr>Written Program (Permit Required) </vt:lpstr>
      <vt:lpstr>Confined Space Personnel </vt:lpstr>
      <vt:lpstr>Use of Fire Department Rescue Squads</vt:lpstr>
      <vt:lpstr>Training</vt:lpstr>
      <vt:lpstr>Atmospheric Hazards (Oxygen-Deficient)</vt:lpstr>
      <vt:lpstr>Atmospheric Hazards (Oxygen-Enriched)</vt:lpstr>
      <vt:lpstr>Toxic Atmospheres </vt:lpstr>
      <vt:lpstr>Toxic Gases </vt:lpstr>
      <vt:lpstr>Confined Space Hazard Video </vt:lpstr>
      <vt:lpstr>Atmospheric Testing</vt:lpstr>
      <vt:lpstr>Ventilation</vt:lpstr>
      <vt:lpstr>Types of Respiratory Protection</vt:lpstr>
      <vt:lpstr>Air-Purifying Respirators (APRs)</vt:lpstr>
      <vt:lpstr>Supplied-Air Respirators (SARs)</vt:lpstr>
      <vt:lpstr>Self-Contained Breathing Apparatus (SCBA)</vt:lpstr>
      <vt:lpstr>Isolation</vt:lpstr>
      <vt:lpstr>General and Physical Hazards</vt:lpstr>
      <vt:lpstr>General and Physical Hazards Cont.</vt:lpstr>
      <vt:lpstr>One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Brainstorm Presentation</dc:title>
  <dc:creator>KyleIronwood</dc:creator>
  <cp:keywords>DAEsM5AeIGY,BAEjHkGC8Ws</cp:keywords>
  <cp:lastModifiedBy>Cherie Goff</cp:lastModifiedBy>
  <cp:revision>97</cp:revision>
  <dcterms:created xsi:type="dcterms:W3CDTF">2021-10-20T17:35:54Z</dcterms:created>
  <dcterms:modified xsi:type="dcterms:W3CDTF">2022-11-23T09:30:39Z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2021-10-20T00:00:00Z</vt:filetime>
  </property>
  <property fmtid="{D5CDD505-2E9C-101B-9397-08002B2CF9AE}" pid="3" name="Creator">
    <vt:lpwstr>Canva</vt:lpwstr>
  </property>
  <property fmtid="{D5CDD505-2E9C-101B-9397-08002B2CF9AE}" pid="4" name="LastSaved">
    <vt:filetime>2021-10-20T00:00:00Z</vt:filetime>
  </property>
  <property fmtid="{D5CDD505-2E9C-101B-9397-08002B2CF9AE}" pid="5" name="ContentTypeId">
    <vt:lpwstr>0x010100231587CC3A53FA4B9FB68EB8C7692174</vt:lpwstr>
  </property>
  <property fmtid="{D5CDD505-2E9C-101B-9397-08002B2CF9AE}" pid="6" name="Order">
    <vt:r8>24070200</vt:r8>
  </property>
  <property fmtid="{D5CDD505-2E9C-101B-9397-08002B2CF9AE}" pid="7" name="xd_Signature">
    <vt:bool>false</vt:bool>
  </property>
  <property fmtid="{D5CDD505-2E9C-101B-9397-08002B2CF9AE}" pid="8" name="xd_ProgID">
    <vt:lpwstr/>
  </property>
  <property fmtid="{D5CDD505-2E9C-101B-9397-08002B2CF9AE}" pid="9" name="TriggerFlowInfo">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MediaServiceImageTags">
    <vt:lpwstr/>
  </property>
</Properties>
</file>