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4"/>
  </p:sldMasterIdLst>
  <p:notesMasterIdLst>
    <p:notesMasterId r:id="rId24"/>
  </p:notesMasterIdLst>
  <p:sldIdLst>
    <p:sldId id="277" r:id="rId5"/>
    <p:sldId id="300" r:id="rId6"/>
    <p:sldId id="270" r:id="rId7"/>
    <p:sldId id="299" r:id="rId8"/>
    <p:sldId id="498" r:id="rId9"/>
    <p:sldId id="493" r:id="rId10"/>
    <p:sldId id="487" r:id="rId11"/>
    <p:sldId id="488" r:id="rId12"/>
    <p:sldId id="491" r:id="rId13"/>
    <p:sldId id="490" r:id="rId14"/>
    <p:sldId id="496" r:id="rId15"/>
    <p:sldId id="494" r:id="rId16"/>
    <p:sldId id="497" r:id="rId17"/>
    <p:sldId id="495" r:id="rId18"/>
    <p:sldId id="489" r:id="rId19"/>
    <p:sldId id="486" r:id="rId20"/>
    <p:sldId id="492" r:id="rId21"/>
    <p:sldId id="499" r:id="rId22"/>
    <p:sldId id="309" r:id="rId23"/>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AAE62D-6DE2-410F-98A1-BC5476D7834F}" v="407" dt="2023-12-11T20:58:44.7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1" autoAdjust="0"/>
    <p:restoredTop sz="61105" autoAdjust="0"/>
  </p:normalViewPr>
  <p:slideViewPr>
    <p:cSldViewPr snapToGrid="0">
      <p:cViewPr varScale="1">
        <p:scale>
          <a:sx n="44" d="100"/>
          <a:sy n="44" d="100"/>
        </p:scale>
        <p:origin x="2214" y="60"/>
      </p:cViewPr>
      <p:guideLst>
        <p:guide orient="horz" pos="288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1/11/2024</a:t>
            </a:fld>
            <a:endParaRPr lang="en-US"/>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dirty="0">
                <a:solidFill>
                  <a:srgbClr val="000000"/>
                </a:solidFill>
                <a:effectLst/>
                <a:latin typeface="+mn-lt"/>
                <a:ea typeface="Calibri" panose="020F0502020204030204" pitchFamily="34" charset="0"/>
                <a:cs typeface="Calibri"/>
              </a:rPr>
              <a:t>KLP</a:t>
            </a:r>
            <a:r>
              <a:rPr lang="en-US" sz="1200" dirty="0">
                <a:solidFill>
                  <a:srgbClr val="000000"/>
                </a:solidFill>
                <a:effectLst/>
                <a:latin typeface="+mn-lt"/>
                <a:ea typeface="Calibri" panose="020F0502020204030204" pitchFamily="34" charset="0"/>
                <a:cs typeface="Calibri"/>
              </a:rPr>
              <a:t>: You set the tone. If you believe safety is important, the audience will believe safety is important.</a:t>
            </a:r>
            <a:endParaRPr lang="en-US" sz="1200" dirty="0">
              <a:effectLst/>
              <a:latin typeface="+mn-lt"/>
              <a:ea typeface="Calibri" panose="020F0502020204030204" pitchFamily="34" charset="0"/>
              <a:cs typeface="Calibri"/>
            </a:endParaRPr>
          </a:p>
          <a:p>
            <a:pPr marL="0" marR="0" algn="just">
              <a:lnSpc>
                <a:spcPct val="107000"/>
              </a:lnSpc>
              <a:spcBef>
                <a:spcPts val="0"/>
              </a:spcBef>
              <a:spcAft>
                <a:spcPts val="0"/>
              </a:spcAft>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lnSpc>
                <a:spcPct val="107000"/>
              </a:lnSpc>
            </a:pPr>
            <a:r>
              <a:rPr lang="en-US" sz="1200" dirty="0">
                <a:solidFill>
                  <a:srgbClr val="000000"/>
                </a:solidFill>
                <a:effectLst/>
                <a:latin typeface="+mn-lt"/>
                <a:ea typeface="Calibri" panose="020F0502020204030204" pitchFamily="34" charset="0"/>
                <a:cs typeface="Calibri"/>
              </a:rPr>
              <a:t>The facilitator opens the session by welcoming everybody to the training and noting the monthly focus –</a:t>
            </a:r>
            <a:r>
              <a:rPr lang="en-US" sz="1200" dirty="0">
                <a:solidFill>
                  <a:srgbClr val="000000"/>
                </a:solidFill>
                <a:latin typeface="+mn-lt"/>
                <a:ea typeface="Calibri" panose="020F0502020204030204" pitchFamily="34" charset="0"/>
                <a:cs typeface="Calibri"/>
              </a:rPr>
              <a:t>  </a:t>
            </a:r>
            <a:r>
              <a:rPr lang="en-US" sz="1200" b="1" dirty="0">
                <a:solidFill>
                  <a:srgbClr val="000000"/>
                </a:solidFill>
                <a:latin typeface="+mn-lt"/>
                <a:ea typeface="Calibri" panose="020F0502020204030204" pitchFamily="34" charset="0"/>
                <a:cs typeface="Calibri"/>
              </a:rPr>
              <a:t>Working Alone.</a:t>
            </a:r>
            <a:endParaRPr lang="en-US" sz="1200" b="1"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r>
              <a:rPr lang="en-US" sz="1200" b="1" dirty="0">
                <a:effectLst/>
                <a:latin typeface="+mn-lt"/>
                <a:ea typeface="Calibri" panose="020F0502020204030204" pitchFamily="34" charset="0"/>
                <a:cs typeface="Calibri"/>
              </a:rPr>
              <a:t>F:</a:t>
            </a:r>
            <a:r>
              <a:rPr lang="en-US" sz="1200" dirty="0">
                <a:effectLst/>
                <a:latin typeface="+mn-lt"/>
                <a:ea typeface="Calibri" panose="020F0502020204030204" pitchFamily="34" charset="0"/>
                <a:cs typeface="Calibri"/>
              </a:rPr>
              <a:t> </a:t>
            </a:r>
            <a:r>
              <a:rPr lang="en-US" sz="1200" kern="0" dirty="0">
                <a:effectLst/>
                <a:latin typeface="+mn-lt"/>
                <a:ea typeface="Calibri" panose="020F0502020204030204" pitchFamily="34" charset="0"/>
              </a:rPr>
              <a:t>Today’s task is to attend training on </a:t>
            </a:r>
            <a:r>
              <a:rPr lang="en-US" sz="1200" b="1" kern="0" dirty="0">
                <a:effectLst/>
                <a:latin typeface="+mn-lt"/>
                <a:ea typeface="Calibri" panose="020F0502020204030204" pitchFamily="34" charset="0"/>
              </a:rPr>
              <a:t>Working Alone</a:t>
            </a:r>
            <a:r>
              <a:rPr lang="en-US" sz="1200" kern="0" dirty="0">
                <a:effectLst/>
                <a:latin typeface="+mn-lt"/>
                <a:ea typeface="Calibri" panose="020F0502020204030204" pitchFamily="34" charset="0"/>
              </a:rPr>
              <a:t>. </a:t>
            </a:r>
            <a:r>
              <a:rPr lang="en-US" sz="1200" dirty="0">
                <a:effectLst/>
                <a:latin typeface="+mn-lt"/>
                <a:ea typeface="Calibri" panose="020F0502020204030204" pitchFamily="34" charset="0"/>
                <a:cs typeface="Calibri"/>
              </a:rPr>
              <a:t>Cell phones should be turned off or silenced during this training. If you need to take a call, please go to </a:t>
            </a:r>
            <a:r>
              <a:rPr lang="en-US" sz="1200" u="sng" dirty="0">
                <a:effectLst/>
                <a:latin typeface="+mn-lt"/>
                <a:ea typeface="Calibri" panose="020F0502020204030204" pitchFamily="34" charset="0"/>
                <a:cs typeface="Calibri"/>
              </a:rPr>
              <a:t>(designated area)</a:t>
            </a:r>
            <a:r>
              <a:rPr lang="en-US" sz="1200" dirty="0">
                <a:effectLst/>
                <a:latin typeface="+mn-lt"/>
                <a:ea typeface="Calibri" panose="020F0502020204030204" pitchFamily="34" charset="0"/>
                <a:cs typeface="Calibri"/>
              </a:rPr>
              <a:t>, take the call and return as soon as possible. {Address any other important announcements or business now.}</a:t>
            </a:r>
            <a:r>
              <a:rPr lang="en-US" sz="1200" dirty="0">
                <a:latin typeface="+mn-lt"/>
                <a:ea typeface="Calibri" panose="020F0502020204030204" pitchFamily="34" charset="0"/>
                <a:cs typeface="Calibri"/>
              </a:rPr>
              <a:t> </a:t>
            </a:r>
          </a:p>
          <a:p>
            <a:pPr algn="just"/>
            <a:endParaRPr lang="en-US" dirty="0">
              <a:latin typeface="+mn-lt"/>
              <a:ea typeface="Calibri" panose="020F0502020204030204" pitchFamily="34" charset="0"/>
              <a:cs typeface="Calibri"/>
            </a:endParaRPr>
          </a:p>
          <a:p>
            <a:pPr>
              <a:spcBef>
                <a:spcPct val="0"/>
              </a:spcBef>
            </a:pPr>
            <a:endParaRPr lang="en-US" alt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4D5156"/>
                </a:solidFill>
                <a:effectLst/>
                <a:latin typeface="+mn-lt"/>
              </a:rPr>
              <a:t>F: </a:t>
            </a:r>
            <a:r>
              <a:rPr lang="en-US" sz="1200" b="0" i="0" dirty="0">
                <a:solidFill>
                  <a:srgbClr val="4D5156"/>
                </a:solidFill>
                <a:effectLst/>
                <a:latin typeface="+mn-lt"/>
              </a:rPr>
              <a:t>Employers should also ensure the person working alone is medically fit and suitable to do so. They should consider factors such as any medical conditions which make the employee unsuitable for working alone and should seek medical advice if necessary. Employers should consider both routine work and foreseeable emergencies which may impose additional physical and mental burdens on the individual. </a:t>
            </a: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10</a:t>
            </a:fld>
            <a:endParaRPr lang="en-US"/>
          </a:p>
        </p:txBody>
      </p:sp>
    </p:spTree>
    <p:extLst>
      <p:ext uri="{BB962C8B-B14F-4D97-AF65-F5344CB8AC3E}">
        <p14:creationId xmlns:p14="http://schemas.microsoft.com/office/powerpoint/2010/main" val="180558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4D5156"/>
                </a:solidFill>
                <a:effectLst/>
                <a:latin typeface="+mn-lt"/>
              </a:rPr>
              <a:t>F: </a:t>
            </a:r>
            <a:r>
              <a:rPr lang="en-US" sz="1200" b="0" i="0" dirty="0">
                <a:solidFill>
                  <a:srgbClr val="4D5156"/>
                </a:solidFill>
                <a:effectLst/>
                <a:latin typeface="+mn-lt"/>
              </a:rPr>
              <a:t>It is extremely important to properly prepare prior to working alone. Before starting work, lone workers should ensure the following procedures are followed:</a:t>
            </a:r>
          </a:p>
          <a:p>
            <a:pPr marL="171450" indent="-171450">
              <a:buFont typeface="Arial" panose="020B0604020202020204" pitchFamily="34" charset="0"/>
              <a:buChar char="•"/>
            </a:pPr>
            <a:endParaRPr lang="en-US" sz="1200" b="0" i="0" dirty="0">
              <a:solidFill>
                <a:srgbClr val="4D5156"/>
              </a:solidFill>
              <a:effectLst/>
              <a:latin typeface="+mn-lt"/>
            </a:endParaRPr>
          </a:p>
          <a:p>
            <a:pPr marL="171450" indent="-171450">
              <a:buFont typeface="Arial" panose="020B0604020202020204" pitchFamily="34" charset="0"/>
              <a:buChar char="•"/>
            </a:pPr>
            <a:r>
              <a:rPr lang="en-US" sz="1200" b="0" i="0" dirty="0">
                <a:solidFill>
                  <a:srgbClr val="4D5156"/>
                </a:solidFill>
                <a:effectLst/>
                <a:latin typeface="+mn-lt"/>
              </a:rPr>
              <a:t>Notify others. They should let their manager or supervisor know when they will be working and what they will be doing, and ensure they have approval to work alone.  </a:t>
            </a:r>
          </a:p>
          <a:p>
            <a:pPr marL="171450" indent="-171450">
              <a:buFont typeface="Arial" panose="020B0604020202020204" pitchFamily="34" charset="0"/>
              <a:buChar char="•"/>
            </a:pPr>
            <a:r>
              <a:rPr lang="en-US" sz="1200" b="0" i="0" dirty="0">
                <a:solidFill>
                  <a:srgbClr val="4D5156"/>
                </a:solidFill>
                <a:effectLst/>
                <a:latin typeface="+mn-lt"/>
              </a:rPr>
              <a:t>Implement a buddy system and ask they buddy to check in on them periodically. </a:t>
            </a:r>
          </a:p>
          <a:p>
            <a:pPr marL="171450" indent="-171450">
              <a:buFont typeface="Arial" panose="020B0604020202020204" pitchFamily="34" charset="0"/>
              <a:buChar char="•"/>
            </a:pPr>
            <a:r>
              <a:rPr lang="en-US" sz="1200" b="0" i="0" dirty="0">
                <a:solidFill>
                  <a:srgbClr val="4D5156"/>
                </a:solidFill>
                <a:effectLst/>
                <a:latin typeface="+mn-lt"/>
              </a:rPr>
              <a:t>Ensure they have a way to contact emergency services in their workspace. </a:t>
            </a:r>
          </a:p>
          <a:p>
            <a:pPr marL="171450" indent="-171450">
              <a:buFont typeface="Arial" panose="020B0604020202020204" pitchFamily="34" charset="0"/>
              <a:buChar char="•"/>
            </a:pPr>
            <a:r>
              <a:rPr lang="en-US" sz="1200" b="0" i="0" dirty="0">
                <a:solidFill>
                  <a:srgbClr val="4D5156"/>
                </a:solidFill>
                <a:effectLst/>
                <a:latin typeface="+mn-lt"/>
              </a:rPr>
              <a:t>Assess the risks of the activity with their supervisor beforehand. </a:t>
            </a:r>
          </a:p>
          <a:p>
            <a:pPr marL="171450" indent="-171450">
              <a:buFont typeface="Arial" panose="020B0604020202020204" pitchFamily="34" charset="0"/>
              <a:buChar char="•"/>
            </a:pPr>
            <a:r>
              <a:rPr lang="en-US" sz="1200" b="0" i="0" dirty="0">
                <a:solidFill>
                  <a:srgbClr val="4D5156"/>
                </a:solidFill>
                <a:effectLst/>
                <a:latin typeface="+mn-lt"/>
              </a:rPr>
              <a:t>Do not perform tasks that are not appropriate for working alone. </a:t>
            </a:r>
          </a:p>
          <a:p>
            <a:pPr marL="171450" indent="-171450">
              <a:buFont typeface="Arial" panose="020B0604020202020204" pitchFamily="34" charset="0"/>
              <a:buChar char="•"/>
            </a:pPr>
            <a:r>
              <a:rPr lang="en-US" sz="1200" b="0" i="0" dirty="0">
                <a:solidFill>
                  <a:srgbClr val="4D5156"/>
                </a:solidFill>
                <a:effectLst/>
                <a:latin typeface="+mn-lt"/>
              </a:rPr>
              <a:t>Minimize the amount(s) of hazardous materials used. </a:t>
            </a:r>
          </a:p>
          <a:p>
            <a:pPr marL="171450" indent="-171450">
              <a:buFont typeface="Arial" panose="020B0604020202020204" pitchFamily="34" charset="0"/>
              <a:buChar char="•"/>
            </a:pPr>
            <a:r>
              <a:rPr lang="en-US" sz="1200" b="0" i="0" dirty="0">
                <a:solidFill>
                  <a:srgbClr val="4D5156"/>
                </a:solidFill>
                <a:effectLst/>
                <a:latin typeface="+mn-lt"/>
              </a:rPr>
              <a:t>Document their work plan and include emergency contacts.  </a:t>
            </a:r>
          </a:p>
          <a:p>
            <a:pPr marL="171450" indent="-171450">
              <a:buFont typeface="Arial" panose="020B0604020202020204" pitchFamily="34" charset="0"/>
              <a:buChar char="•"/>
            </a:pPr>
            <a:r>
              <a:rPr lang="en-US" sz="1200" b="0" i="0" dirty="0">
                <a:solidFill>
                  <a:srgbClr val="4D5156"/>
                </a:solidFill>
                <a:effectLst/>
                <a:latin typeface="+mn-lt"/>
              </a:rPr>
              <a:t>Be alert and aware of their surroundings. For example, avoid wearing ear buds or headphones as it reduces situational awareness. </a:t>
            </a:r>
          </a:p>
          <a:p>
            <a:pPr marL="171450" indent="-171450">
              <a:buFont typeface="Arial" panose="020B0604020202020204" pitchFamily="34" charset="0"/>
              <a:buChar char="•"/>
            </a:pPr>
            <a:r>
              <a:rPr lang="en-US" sz="1200" b="0" i="0" dirty="0">
                <a:solidFill>
                  <a:srgbClr val="4D5156"/>
                </a:solidFill>
                <a:effectLst/>
                <a:latin typeface="+mn-lt"/>
              </a:rPr>
              <a:t>Wear the required personal protective equipment (PPE) in the workplace, even after hours.  </a:t>
            </a:r>
          </a:p>
          <a:p>
            <a:pPr marL="171450" indent="-171450">
              <a:buFont typeface="Arial" panose="020B0604020202020204" pitchFamily="34" charset="0"/>
              <a:buChar char="•"/>
            </a:pPr>
            <a:r>
              <a:rPr lang="en-US" sz="1200" b="0" i="0" dirty="0">
                <a:solidFill>
                  <a:srgbClr val="4D5156"/>
                </a:solidFill>
                <a:effectLst/>
                <a:latin typeface="+mn-lt"/>
              </a:rPr>
              <a:t>Know the location of and maintain clear access to emergency equipment (e.g., first aid kit, safety shower, eye wash, fire extinguisher, spill kits). </a:t>
            </a:r>
          </a:p>
          <a:p>
            <a:pPr marL="171450" indent="-171450">
              <a:buFont typeface="Arial" panose="020B0604020202020204" pitchFamily="34" charset="0"/>
              <a:buChar char="•"/>
            </a:pPr>
            <a:r>
              <a:rPr lang="en-US" sz="1200" b="0" i="0" dirty="0">
                <a:solidFill>
                  <a:srgbClr val="4D5156"/>
                </a:solidFill>
                <a:effectLst/>
                <a:latin typeface="+mn-lt"/>
              </a:rPr>
              <a:t>Check alarm systems (e.g., oxygen sensors) frequently and immediately take action upon alarm activation. </a:t>
            </a:r>
          </a:p>
          <a:p>
            <a:pPr marL="171450" indent="-171450">
              <a:buFont typeface="Arial" panose="020B0604020202020204" pitchFamily="34" charset="0"/>
              <a:buChar char="•"/>
            </a:pPr>
            <a:r>
              <a:rPr lang="en-US" sz="1200" b="0" i="0" dirty="0">
                <a:solidFill>
                  <a:srgbClr val="4D5156"/>
                </a:solidFill>
                <a:effectLst/>
                <a:latin typeface="+mn-lt"/>
              </a:rPr>
              <a:t>Review plans for transportation and travel routes. Avoid walking in dark, secluded, deserted areas if possible. Request a safety escort when working after dark or in secluded areas, if necessary.</a:t>
            </a: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11</a:t>
            </a:fld>
            <a:endParaRPr lang="en-US"/>
          </a:p>
        </p:txBody>
      </p:sp>
    </p:spTree>
    <p:extLst>
      <p:ext uri="{BB962C8B-B14F-4D97-AF65-F5344CB8AC3E}">
        <p14:creationId xmlns:p14="http://schemas.microsoft.com/office/powerpoint/2010/main" val="259151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mn-lt"/>
              </a:rPr>
              <a:t>F: </a:t>
            </a:r>
            <a:r>
              <a:rPr lang="en-US" b="0" i="0" dirty="0">
                <a:solidFill>
                  <a:srgbClr val="4D5156"/>
                </a:solidFill>
                <a:effectLst/>
                <a:latin typeface="+mn-lt"/>
              </a:rPr>
              <a:t>Ideally, the risk assessment should identify foreseeable events that may lead to an emergency. </a:t>
            </a:r>
          </a:p>
          <a:p>
            <a:pPr marL="0" indent="0">
              <a:buNone/>
            </a:pPr>
            <a:endParaRPr lang="en-US" b="0"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In the case that there is an emergency, lone workers should be capable of responding correctly. Emergency procedures should be established, and employees trained in them. Information about emergency procedures and danger areas should be given to long workers who visit your premises.</a:t>
            </a:r>
          </a:p>
          <a:p>
            <a:pPr marL="0" indent="0">
              <a:buNone/>
            </a:pPr>
            <a:endParaRPr lang="en-US" b="0" i="0" dirty="0">
              <a:solidFill>
                <a:srgbClr val="4D5156"/>
              </a:solidFill>
              <a:effectLst/>
              <a:latin typeface="+mn-lt"/>
            </a:endParaRPr>
          </a:p>
          <a:p>
            <a:pPr marL="0" indent="0">
              <a:buFont typeface="Arial" panose="020B0604020202020204" pitchFamily="34" charset="0"/>
              <a:buNone/>
            </a:pPr>
            <a:r>
              <a:rPr lang="en-US" b="1" i="0" dirty="0">
                <a:solidFill>
                  <a:srgbClr val="4D5156"/>
                </a:solidFill>
                <a:effectLst/>
                <a:latin typeface="+mn-lt"/>
              </a:rPr>
              <a:t>F: </a:t>
            </a:r>
            <a:r>
              <a:rPr lang="en-US" b="0" i="0" dirty="0">
                <a:solidFill>
                  <a:srgbClr val="4D5156"/>
                </a:solidFill>
                <a:effectLst/>
                <a:latin typeface="+mn-lt"/>
              </a:rPr>
              <a:t>Lone workers should have access to adequate first-aid facilities and mobile workers should carry a first-aid kit suitable for treating minor injuries.</a:t>
            </a:r>
          </a:p>
          <a:p>
            <a:pPr marL="0" indent="0">
              <a:buNone/>
            </a:pPr>
            <a:endParaRPr lang="en-US" b="0" i="0" dirty="0">
              <a:solidFill>
                <a:srgbClr val="4D5156"/>
              </a:solidFill>
              <a:effectLst/>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12</a:t>
            </a:fld>
            <a:endParaRPr lang="en-US"/>
          </a:p>
        </p:txBody>
      </p:sp>
    </p:spTree>
    <p:extLst>
      <p:ext uri="{BB962C8B-B14F-4D97-AF65-F5344CB8AC3E}">
        <p14:creationId xmlns:p14="http://schemas.microsoft.com/office/powerpoint/2010/main" val="55183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sz="1200" b="0" i="0" dirty="0">
                <a:solidFill>
                  <a:srgbClr val="212121"/>
                </a:solidFill>
                <a:effectLst/>
                <a:latin typeface="+mn-lt"/>
              </a:rPr>
              <a:t>Although lone workers cannot be subject to constant supervision, it is still an employer’s duty to ensure their health and safety at work.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Supervision can help to ensure that employees understand the risks associated with their work and the necessary safety precautions are carried out. Supervisors can also provide guidance in situations of uncertainty.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Supervision of health and safety can often be carried out when checking the progress and quality of work. This could take the form of periodic site visits combined with discussions in which health and safety issues are raised.</a:t>
            </a:r>
          </a:p>
          <a:p>
            <a:pPr marL="0" indent="0">
              <a:buNone/>
            </a:pPr>
            <a:endParaRPr lang="en-US" sz="1200" b="0" i="0" dirty="0">
              <a:solidFill>
                <a:srgbClr val="212121"/>
              </a:solidFill>
              <a:effectLst/>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13</a:t>
            </a:fld>
            <a:endParaRPr lang="en-US"/>
          </a:p>
        </p:txBody>
      </p:sp>
    </p:spTree>
    <p:extLst>
      <p:ext uri="{BB962C8B-B14F-4D97-AF65-F5344CB8AC3E}">
        <p14:creationId xmlns:p14="http://schemas.microsoft.com/office/powerpoint/2010/main" val="388306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4D5156"/>
                </a:solidFill>
                <a:effectLst/>
                <a:latin typeface="+mn-lt"/>
              </a:rPr>
              <a:t>F: </a:t>
            </a:r>
            <a:r>
              <a:rPr lang="en-US" sz="1200" b="0" i="0" dirty="0">
                <a:solidFill>
                  <a:srgbClr val="4D5156"/>
                </a:solidFill>
                <a:effectLst/>
                <a:latin typeface="+mn-lt"/>
              </a:rPr>
              <a:t>If it is an option, implementing a buddy system can reduce the risk of certain tasks by ensuring a second person (the “buddy”) can provide assistance or get help if the person working alone is injured or incapacitated in the course of their work. </a:t>
            </a:r>
          </a:p>
          <a:p>
            <a:pPr marL="0" indent="0">
              <a:buNone/>
            </a:pPr>
            <a:endParaRPr lang="en-US" sz="1200" b="0" i="0" dirty="0">
              <a:solidFill>
                <a:srgbClr val="4D5156"/>
              </a:solidFill>
              <a:effectLst/>
              <a:latin typeface="+mn-lt"/>
            </a:endParaRPr>
          </a:p>
          <a:p>
            <a:pPr marL="0" indent="0">
              <a:buNone/>
            </a:pPr>
            <a:r>
              <a:rPr lang="en-US" sz="1200" b="1" i="0" dirty="0">
                <a:solidFill>
                  <a:srgbClr val="4D5156"/>
                </a:solidFill>
                <a:effectLst/>
                <a:latin typeface="+mn-lt"/>
              </a:rPr>
              <a:t>F: </a:t>
            </a:r>
            <a:r>
              <a:rPr lang="en-US" sz="1200" b="0" i="0" dirty="0">
                <a:solidFill>
                  <a:srgbClr val="4D5156"/>
                </a:solidFill>
                <a:effectLst/>
                <a:latin typeface="+mn-lt"/>
              </a:rPr>
              <a:t>There are several types of buddy systems that can provide a safer way to work alone:   </a:t>
            </a:r>
          </a:p>
          <a:p>
            <a:pPr marL="171450" indent="-171450">
              <a:buFont typeface="Arial" panose="020B0604020202020204" pitchFamily="34" charset="0"/>
              <a:buChar char="•"/>
            </a:pPr>
            <a:r>
              <a:rPr lang="en-US" sz="1200" b="0" i="0" dirty="0">
                <a:solidFill>
                  <a:srgbClr val="4D5156"/>
                </a:solidFill>
                <a:effectLst/>
                <a:latin typeface="+mn-lt"/>
              </a:rPr>
              <a:t>In-person buddy: A second person is within hearing range while maintaining physical distancing requirements.</a:t>
            </a:r>
          </a:p>
          <a:p>
            <a:pPr marL="171450" indent="-171450">
              <a:buFont typeface="Arial" panose="020B0604020202020204" pitchFamily="34" charset="0"/>
              <a:buChar char="•"/>
            </a:pPr>
            <a:r>
              <a:rPr lang="en-US" sz="1200" b="0" i="0" dirty="0">
                <a:solidFill>
                  <a:srgbClr val="4D5156"/>
                </a:solidFill>
                <a:effectLst/>
                <a:latin typeface="+mn-lt"/>
              </a:rPr>
              <a:t>Semi-in-person buddy: A second person is located nearby and checks in regularly (e.g., every 30 minutes) in person while maintaining physical distancing requirements. </a:t>
            </a:r>
          </a:p>
          <a:p>
            <a:pPr marL="171450" indent="-171450">
              <a:buFont typeface="Arial" panose="020B0604020202020204" pitchFamily="34" charset="0"/>
              <a:buChar char="•"/>
            </a:pPr>
            <a:r>
              <a:rPr lang="en-US" sz="1200" b="0" i="0" dirty="0">
                <a:solidFill>
                  <a:srgbClr val="4D5156"/>
                </a:solidFill>
                <a:effectLst/>
                <a:latin typeface="+mn-lt"/>
              </a:rPr>
              <a:t>Live or asynchronous remote buddy: The person working alone checks in regularly via video conferencing or phone, but not in-person. You should discuss the frequency of check-ins, and give instructions on actions they should take if you do not check in at the agreed-upon times. </a:t>
            </a: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14</a:t>
            </a:fld>
            <a:endParaRPr lang="en-US"/>
          </a:p>
        </p:txBody>
      </p:sp>
    </p:spTree>
    <p:extLst>
      <p:ext uri="{BB962C8B-B14F-4D97-AF65-F5344CB8AC3E}">
        <p14:creationId xmlns:p14="http://schemas.microsoft.com/office/powerpoint/2010/main" val="26610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solidFill>
                  <a:srgbClr val="4D5156"/>
                </a:solidFill>
                <a:effectLst/>
                <a:latin typeface="+mn-lt"/>
              </a:rPr>
              <a:t>F: </a:t>
            </a:r>
            <a:r>
              <a:rPr lang="en-US" b="0" i="0" dirty="0">
                <a:solidFill>
                  <a:srgbClr val="4D5156"/>
                </a:solidFill>
                <a:effectLst/>
                <a:latin typeface="+mn-lt"/>
              </a:rPr>
              <a:t>There are some high-risk activities where safety regulations require that at least one other person be present.</a:t>
            </a:r>
          </a:p>
          <a:p>
            <a:pPr marL="0" indent="0">
              <a:buNone/>
            </a:pPr>
            <a:endParaRPr lang="en-US" b="0"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Some examples hazards created by work functions that require more than one worker include: </a:t>
            </a:r>
          </a:p>
          <a:p>
            <a:pPr marL="171450" indent="-171450">
              <a:buFont typeface="Arial" panose="020B0604020202020204" pitchFamily="34" charset="0"/>
              <a:buChar char="•"/>
            </a:pPr>
            <a:r>
              <a:rPr lang="en-US" b="0" i="0" dirty="0">
                <a:solidFill>
                  <a:srgbClr val="4D5156"/>
                </a:solidFill>
                <a:effectLst/>
                <a:latin typeface="+mn-lt"/>
              </a:rPr>
              <a:t>Permit-required Confined Spaces </a:t>
            </a:r>
          </a:p>
          <a:p>
            <a:pPr marL="171450" indent="-171450">
              <a:buFont typeface="Arial" panose="020B0604020202020204" pitchFamily="34" charset="0"/>
              <a:buChar char="•"/>
            </a:pPr>
            <a:r>
              <a:rPr lang="en-US" b="0" i="0" dirty="0">
                <a:solidFill>
                  <a:srgbClr val="4D5156"/>
                </a:solidFill>
                <a:effectLst/>
                <a:latin typeface="+mn-lt"/>
              </a:rPr>
              <a:t>High energy materials (radioactive, high temperature)</a:t>
            </a:r>
          </a:p>
          <a:p>
            <a:pPr marL="171450" indent="-171450">
              <a:buFont typeface="Arial" panose="020B0604020202020204" pitchFamily="34" charset="0"/>
              <a:buChar char="•"/>
            </a:pPr>
            <a:r>
              <a:rPr lang="en-US" b="0" i="0" dirty="0">
                <a:solidFill>
                  <a:srgbClr val="4D5156"/>
                </a:solidFill>
                <a:effectLst/>
                <a:latin typeface="+mn-lt"/>
              </a:rPr>
              <a:t>Cryogenic (low temperature) materials/processes </a:t>
            </a:r>
          </a:p>
          <a:p>
            <a:pPr marL="171450" indent="-171450">
              <a:buFont typeface="Arial" panose="020B0604020202020204" pitchFamily="34" charset="0"/>
              <a:buChar char="•"/>
            </a:pPr>
            <a:r>
              <a:rPr lang="en-US" b="0" i="0" dirty="0">
                <a:solidFill>
                  <a:srgbClr val="4D5156"/>
                </a:solidFill>
                <a:effectLst/>
                <a:latin typeface="+mn-lt"/>
              </a:rPr>
              <a:t>Toxic gases, liquids or solids </a:t>
            </a:r>
          </a:p>
          <a:p>
            <a:pPr marL="171450" indent="-171450">
              <a:buFont typeface="Arial" panose="020B0604020202020204" pitchFamily="34" charset="0"/>
              <a:buChar char="•"/>
            </a:pPr>
            <a:r>
              <a:rPr lang="en-US" b="0" i="0" dirty="0">
                <a:solidFill>
                  <a:srgbClr val="4D5156"/>
                </a:solidFill>
                <a:effectLst/>
                <a:latin typeface="+mn-lt"/>
              </a:rPr>
              <a:t>Flammable liquids </a:t>
            </a:r>
          </a:p>
          <a:p>
            <a:pPr marL="171450" indent="-171450">
              <a:buFont typeface="Arial" panose="020B0604020202020204" pitchFamily="34" charset="0"/>
              <a:buChar char="•"/>
            </a:pPr>
            <a:r>
              <a:rPr lang="en-US" b="0" i="0" dirty="0">
                <a:solidFill>
                  <a:srgbClr val="4D5156"/>
                </a:solidFill>
                <a:effectLst/>
                <a:latin typeface="+mn-lt"/>
              </a:rPr>
              <a:t>High pressure or high voltage systems </a:t>
            </a:r>
          </a:p>
          <a:p>
            <a:pPr marL="171450" indent="-171450">
              <a:buFont typeface="Arial" panose="020B0604020202020204" pitchFamily="34" charset="0"/>
              <a:buChar char="•"/>
            </a:pPr>
            <a:r>
              <a:rPr lang="en-US" b="0" i="0" dirty="0">
                <a:solidFill>
                  <a:srgbClr val="4D5156"/>
                </a:solidFill>
                <a:effectLst/>
                <a:latin typeface="+mn-lt"/>
              </a:rPr>
              <a:t>Using fall arrest equipment and scaffolding </a:t>
            </a:r>
          </a:p>
          <a:p>
            <a:pPr marL="171450" indent="-171450">
              <a:buFont typeface="Arial" panose="020B0604020202020204" pitchFamily="34" charset="0"/>
              <a:buChar char="•"/>
            </a:pPr>
            <a:r>
              <a:rPr lang="en-US" b="0" i="0" dirty="0">
                <a:solidFill>
                  <a:srgbClr val="4D5156"/>
                </a:solidFill>
                <a:effectLst/>
                <a:latin typeface="+mn-lt"/>
              </a:rPr>
              <a:t>Equipment or machinery </a:t>
            </a:r>
          </a:p>
          <a:p>
            <a:pPr marL="171450" indent="-171450">
              <a:buFont typeface="Arial" panose="020B0604020202020204" pitchFamily="34" charset="0"/>
              <a:buChar char="•"/>
            </a:pPr>
            <a:r>
              <a:rPr lang="en-US" b="0" i="0" dirty="0">
                <a:solidFill>
                  <a:srgbClr val="4D5156"/>
                </a:solidFill>
                <a:effectLst/>
                <a:latin typeface="+mn-lt"/>
              </a:rPr>
              <a:t>Extreme weather conditions </a:t>
            </a:r>
          </a:p>
          <a:p>
            <a:pPr marL="171450" indent="-171450">
              <a:buFont typeface="Arial" panose="020B0604020202020204" pitchFamily="34" charset="0"/>
              <a:buChar char="•"/>
            </a:pPr>
            <a:r>
              <a:rPr lang="en-US" b="0" i="0" dirty="0">
                <a:solidFill>
                  <a:srgbClr val="4D5156"/>
                </a:solidFill>
                <a:effectLst/>
                <a:latin typeface="+mn-lt"/>
              </a:rPr>
              <a:t>Shop Machinery </a:t>
            </a:r>
          </a:p>
          <a:p>
            <a:pPr marL="171450" indent="-171450">
              <a:buFont typeface="Arial" panose="020B0604020202020204" pitchFamily="34" charset="0"/>
              <a:buChar char="•"/>
            </a:pPr>
            <a:r>
              <a:rPr lang="en-US" b="0" i="0" dirty="0">
                <a:solidFill>
                  <a:srgbClr val="4D5156"/>
                </a:solidFill>
                <a:effectLst/>
                <a:latin typeface="+mn-lt"/>
              </a:rPr>
              <a:t>Restraining or handling animals capable of causing injury </a:t>
            </a:r>
          </a:p>
          <a:p>
            <a:pPr marL="171450" indent="-171450">
              <a:buFont typeface="Arial" panose="020B0604020202020204" pitchFamily="34" charset="0"/>
              <a:buChar char="•"/>
            </a:pPr>
            <a:r>
              <a:rPr lang="en-US" b="0" i="0" dirty="0">
                <a:solidFill>
                  <a:srgbClr val="4D5156"/>
                </a:solidFill>
                <a:effectLst/>
                <a:latin typeface="+mn-lt"/>
              </a:rPr>
              <a:t>Services where cash or goods are handled that may attract criminals </a:t>
            </a:r>
          </a:p>
          <a:p>
            <a:pPr marL="171450" indent="-171450">
              <a:buFont typeface="Arial" panose="020B0604020202020204" pitchFamily="34" charset="0"/>
              <a:buChar char="•"/>
            </a:pPr>
            <a:r>
              <a:rPr lang="en-US" b="0" i="0" dirty="0">
                <a:solidFill>
                  <a:srgbClr val="4D5156"/>
                </a:solidFill>
                <a:effectLst/>
                <a:latin typeface="+mn-lt"/>
              </a:rPr>
              <a:t>Certain laboratory work </a:t>
            </a:r>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a:p>
        </p:txBody>
      </p:sp>
    </p:spTree>
    <p:extLst>
      <p:ext uri="{BB962C8B-B14F-4D97-AF65-F5344CB8AC3E}">
        <p14:creationId xmlns:p14="http://schemas.microsoft.com/office/powerpoint/2010/main" val="105829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sz="1200" b="0" i="0" dirty="0">
                <a:solidFill>
                  <a:srgbClr val="212121"/>
                </a:solidFill>
                <a:effectLst/>
                <a:latin typeface="+mn-lt"/>
              </a:rPr>
              <a:t>Training may be critical to avoid panic reactions to unusual situations. Training is particularly important where there is limited supervision to control, guide, and help in situations of uncertainty.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Lone workers need to be sufficiently experienced and to understand the risks and precautions fully. Limits should be set to what can and cannot be done while working alone.</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Ensure employees are competent to deal with circumstances which are new, unusual or beyond the scope of training, such as when to stop work and seek advice from a supervisor and how to handle potential workplace violence. </a:t>
            </a:r>
          </a:p>
          <a:p>
            <a:pPr marL="0" indent="0">
              <a:buNone/>
            </a:pPr>
            <a:endParaRPr lang="en-US" sz="1200" b="0" i="0" dirty="0">
              <a:solidFill>
                <a:srgbClr val="212121"/>
              </a:solidFill>
              <a:effectLst/>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16</a:t>
            </a:fld>
            <a:endParaRPr lang="en-US"/>
          </a:p>
        </p:txBody>
      </p:sp>
    </p:spTree>
    <p:extLst>
      <p:ext uri="{BB962C8B-B14F-4D97-AF65-F5344CB8AC3E}">
        <p14:creationId xmlns:p14="http://schemas.microsoft.com/office/powerpoint/2010/main" val="675440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sz="1200" b="0" i="0" dirty="0">
                <a:solidFill>
                  <a:srgbClr val="212121"/>
                </a:solidFill>
                <a:effectLst/>
                <a:latin typeface="+mn-lt"/>
              </a:rPr>
              <a:t>There are procedures that can be implemented to help keep lone workers safe, such as:</a:t>
            </a:r>
          </a:p>
          <a:p>
            <a:pPr marL="171450" indent="-171450">
              <a:buFont typeface="Arial" panose="020B0604020202020204" pitchFamily="34" charset="0"/>
              <a:buChar char="•"/>
            </a:pPr>
            <a:r>
              <a:rPr lang="en-US" sz="1200" b="0" i="0" dirty="0">
                <a:solidFill>
                  <a:srgbClr val="212121"/>
                </a:solidFill>
                <a:effectLst/>
                <a:latin typeface="+mn-lt"/>
              </a:rPr>
              <a:t>Supervisors periodically visiting and observing people working alone.</a:t>
            </a:r>
          </a:p>
          <a:p>
            <a:pPr marL="171450" indent="-171450">
              <a:buFont typeface="Arial" panose="020B0604020202020204" pitchFamily="34" charset="0"/>
              <a:buChar char="•"/>
            </a:pPr>
            <a:r>
              <a:rPr lang="en-US" sz="1200" b="0" i="0" dirty="0">
                <a:solidFill>
                  <a:srgbClr val="212121"/>
                </a:solidFill>
                <a:effectLst/>
                <a:latin typeface="+mn-lt"/>
              </a:rPr>
              <a:t>Keeping regular contact between the lone worker and supervision using either a telephone or radio.</a:t>
            </a:r>
          </a:p>
          <a:p>
            <a:pPr marL="171450" indent="-171450">
              <a:buFont typeface="Arial" panose="020B0604020202020204" pitchFamily="34" charset="0"/>
              <a:buChar char="•"/>
            </a:pPr>
            <a:r>
              <a:rPr lang="en-US" sz="1200" b="0" i="0" dirty="0">
                <a:solidFill>
                  <a:srgbClr val="212121"/>
                </a:solidFill>
                <a:effectLst/>
                <a:latin typeface="+mn-lt"/>
              </a:rPr>
              <a:t>Providing automatic warning devices that operate if specific signals are not received periodically from the lone worker, such as systems for security staff. There are several devices designed to raise the alarm in the event of an emergency, and which are operated manually or automatically by the absence of activity.</a:t>
            </a:r>
          </a:p>
          <a:p>
            <a:pPr marL="171450" indent="-171450">
              <a:buFont typeface="Arial" panose="020B0604020202020204" pitchFamily="34" charset="0"/>
              <a:buChar char="•"/>
            </a:pPr>
            <a:r>
              <a:rPr lang="en-US" sz="1200" b="0" i="0" dirty="0">
                <a:solidFill>
                  <a:srgbClr val="212121"/>
                </a:solidFill>
                <a:effectLst/>
                <a:latin typeface="+mn-lt"/>
              </a:rPr>
              <a:t>Establish code words to alert coworkers and supervisors that help is needed.</a:t>
            </a:r>
          </a:p>
          <a:p>
            <a:pPr marL="171450" indent="-171450">
              <a:buFont typeface="Arial" panose="020B0604020202020204" pitchFamily="34" charset="0"/>
              <a:buChar char="•"/>
            </a:pPr>
            <a:r>
              <a:rPr lang="en-US" sz="1200" b="0" i="0" dirty="0">
                <a:solidFill>
                  <a:srgbClr val="212121"/>
                </a:solidFill>
                <a:effectLst/>
                <a:latin typeface="+mn-lt"/>
              </a:rPr>
              <a:t>Check that a lone worker has returned to their base or home on completion of a task. </a:t>
            </a: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17</a:t>
            </a:fld>
            <a:endParaRPr lang="en-US"/>
          </a:p>
        </p:txBody>
      </p:sp>
    </p:spTree>
    <p:extLst>
      <p:ext uri="{BB962C8B-B14F-4D97-AF65-F5344CB8AC3E}">
        <p14:creationId xmlns:p14="http://schemas.microsoft.com/office/powerpoint/2010/main" val="223482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VIDEO – 2:41 Min​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(Click play to play clip)​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18</a:t>
            </a:fld>
            <a:endParaRPr lang="en-US"/>
          </a:p>
        </p:txBody>
      </p:sp>
    </p:spTree>
    <p:extLst>
      <p:ext uri="{BB962C8B-B14F-4D97-AF65-F5344CB8AC3E}">
        <p14:creationId xmlns:p14="http://schemas.microsoft.com/office/powerpoint/2010/main" val="2957516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19</a:t>
            </a:fld>
            <a:endParaRPr lang="en-US"/>
          </a:p>
        </p:txBody>
      </p:sp>
    </p:spTree>
    <p:extLst>
      <p:ext uri="{BB962C8B-B14F-4D97-AF65-F5344CB8AC3E}">
        <p14:creationId xmlns:p14="http://schemas.microsoft.com/office/powerpoint/2010/main" val="41412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P</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kern="1200"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 </a:t>
            </a:r>
            <a:r>
              <a:rPr lang="en-US" sz="1200" dirty="0">
                <a:solidFill>
                  <a:srgbClr val="000000"/>
                </a:solidFill>
                <a:effectLst/>
                <a:latin typeface="+mn-lt"/>
                <a:ea typeface="Times New Roman" panose="02020603050405020304" pitchFamily="18" charset="0"/>
                <a:cs typeface="Times New Roman" panose="02020603050405020304" pitchFamily="18" charset="0"/>
              </a:rPr>
              <a:t>{</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Point out the fire exits and muster point}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 </a:t>
            </a:r>
          </a:p>
          <a:p>
            <a:pPr marL="0" marR="0" lvl="0" indent="0" algn="just">
              <a:spcBef>
                <a:spcPts val="0"/>
              </a:spcBef>
              <a:spcAft>
                <a:spcPts val="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a:t>
            </a:r>
            <a:r>
              <a:rPr lang="en-US" sz="1200" dirty="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VIDEO – 1:08 Min​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200"/>
              </a:lnSpc>
              <a:spcBef>
                <a:spcPts val="0"/>
              </a:spcBef>
              <a:spcAft>
                <a:spcPts val="800"/>
              </a:spcAft>
            </a:pPr>
            <a:r>
              <a:rPr lang="en-US" sz="1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(Click play to play clip)​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a:p>
        </p:txBody>
      </p:sp>
    </p:spTree>
    <p:extLst>
      <p:ext uri="{BB962C8B-B14F-4D97-AF65-F5344CB8AC3E}">
        <p14:creationId xmlns:p14="http://schemas.microsoft.com/office/powerpoint/2010/main" val="133502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212121"/>
                </a:solidFill>
                <a:effectLst/>
                <a:latin typeface="+mn-lt"/>
              </a:rPr>
              <a:t>F: </a:t>
            </a:r>
            <a:r>
              <a:rPr lang="en-US" sz="1200" b="0" i="0" dirty="0">
                <a:solidFill>
                  <a:srgbClr val="212121"/>
                </a:solidFill>
                <a:effectLst/>
                <a:latin typeface="+mn-lt"/>
              </a:rPr>
              <a:t>“</a:t>
            </a:r>
            <a:r>
              <a:rPr lang="en-US" altLang="en-US" sz="1200" dirty="0">
                <a:latin typeface="+mn-lt"/>
              </a:rPr>
              <a:t>Working alone” is working anywhere a person is unable to get immediate assistance from colleagues or other people. In some cases, other people may be close by, such as a cleaner working by themselves in a city office building. In other cases, the employee could be in a remote location, such as a researcher undertaking field work by themselves in a park.</a:t>
            </a:r>
          </a:p>
          <a:p>
            <a:endParaRPr lang="en-US" altLang="en-US" sz="1200" dirty="0">
              <a:latin typeface="+mn-lt"/>
            </a:endParaRPr>
          </a:p>
          <a:p>
            <a:r>
              <a:rPr lang="en-US" altLang="en-US" sz="1200" b="1" dirty="0">
                <a:latin typeface="+mn-lt"/>
              </a:rPr>
              <a:t>F: </a:t>
            </a:r>
            <a:r>
              <a:rPr lang="en-US" altLang="en-US" sz="1200" dirty="0">
                <a:latin typeface="+mn-lt"/>
              </a:rPr>
              <a:t>There are many scenarios in many occupations where these circumstances could apply, for example:</a:t>
            </a:r>
          </a:p>
          <a:p>
            <a:pPr marL="171450" indent="-171450">
              <a:buFont typeface="Arial" panose="020B0604020202020204" pitchFamily="34" charset="0"/>
              <a:buChar char="•"/>
            </a:pPr>
            <a:r>
              <a:rPr lang="en-US" altLang="en-US" sz="1200" dirty="0">
                <a:latin typeface="+mn-lt"/>
              </a:rPr>
              <a:t>sales representatives, including real estate agents </a:t>
            </a:r>
          </a:p>
          <a:p>
            <a:pPr marL="171450" indent="-171450">
              <a:buFont typeface="Arial" panose="020B0604020202020204" pitchFamily="34" charset="0"/>
              <a:buChar char="•"/>
            </a:pPr>
            <a:r>
              <a:rPr lang="en-US" altLang="en-US" sz="1200" dirty="0">
                <a:latin typeface="+mn-lt"/>
              </a:rPr>
              <a:t>all-night convenience store and service station attendants </a:t>
            </a:r>
          </a:p>
          <a:p>
            <a:pPr marL="171450" indent="-171450">
              <a:buFont typeface="Arial" panose="020B0604020202020204" pitchFamily="34" charset="0"/>
              <a:buChar char="•"/>
            </a:pPr>
            <a:r>
              <a:rPr lang="en-US" altLang="en-US" sz="1200" dirty="0">
                <a:latin typeface="+mn-lt"/>
              </a:rPr>
              <a:t>transport freight and public transport drivers </a:t>
            </a:r>
          </a:p>
          <a:p>
            <a:pPr marL="171450" indent="-171450">
              <a:buFont typeface="Arial" panose="020B0604020202020204" pitchFamily="34" charset="0"/>
              <a:buChar char="•"/>
            </a:pPr>
            <a:r>
              <a:rPr lang="en-US" altLang="en-US" sz="1200" dirty="0">
                <a:latin typeface="+mn-lt"/>
              </a:rPr>
              <a:t>doctors, health and community workers </a:t>
            </a:r>
          </a:p>
          <a:p>
            <a:pPr marL="171450" indent="-171450">
              <a:buFont typeface="Arial" panose="020B0604020202020204" pitchFamily="34" charset="0"/>
              <a:buChar char="•"/>
            </a:pPr>
            <a:r>
              <a:rPr lang="en-US" altLang="en-US" sz="1200" dirty="0">
                <a:latin typeface="+mn-lt"/>
              </a:rPr>
              <a:t>rural and agricultural workers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Even individuals who work from home are considered “lone workers”.</a:t>
            </a:r>
          </a:p>
          <a:p>
            <a:pPr marL="0" indent="0">
              <a:buNone/>
            </a:pPr>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latin typeface="+mn-lt"/>
              </a:rPr>
              <a:t>www.worksafe.vic.gov.au</a:t>
            </a:r>
            <a:endParaRPr lang="en-US" altLang="en-US" sz="1200" dirty="0">
              <a:latin typeface="+mn-lt"/>
            </a:endParaRPr>
          </a:p>
          <a:p>
            <a:pPr marL="0" indent="0">
              <a:buNone/>
            </a:pP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270718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a:t>
            </a:r>
            <a:r>
              <a:rPr lang="en-US" sz="1200" b="0" i="0" dirty="0">
                <a:solidFill>
                  <a:srgbClr val="212121"/>
                </a:solidFill>
                <a:effectLst/>
                <a:latin typeface="+mn-lt"/>
              </a:rPr>
              <a:t> There is a difference between working alone and working in isolation.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1" dirty="0">
                <a:solidFill>
                  <a:srgbClr val="212121"/>
                </a:solidFill>
                <a:effectLst/>
                <a:latin typeface="+mn-lt"/>
              </a:rPr>
              <a:t>Working Alone </a:t>
            </a:r>
            <a:r>
              <a:rPr lang="en-US" sz="1200" b="0" i="0" dirty="0">
                <a:solidFill>
                  <a:srgbClr val="212121"/>
                </a:solidFill>
                <a:effectLst/>
                <a:latin typeface="+mn-lt"/>
              </a:rPr>
              <a:t>is the performance of any work function by a worker who:</a:t>
            </a:r>
          </a:p>
          <a:p>
            <a:pPr marL="171450" indent="-171450">
              <a:buFont typeface="Arial" panose="020B0604020202020204" pitchFamily="34" charset="0"/>
              <a:buChar char="•"/>
            </a:pPr>
            <a:r>
              <a:rPr lang="en-US" sz="1200" b="0" i="0" dirty="0">
                <a:solidFill>
                  <a:srgbClr val="212121"/>
                </a:solidFill>
                <a:effectLst/>
                <a:latin typeface="+mn-lt"/>
              </a:rPr>
              <a:t>Is the only worker for that employer at that workplace at any time </a:t>
            </a:r>
          </a:p>
          <a:p>
            <a:pPr marL="171450" indent="-171450">
              <a:buFont typeface="Arial" panose="020B0604020202020204" pitchFamily="34" charset="0"/>
              <a:buChar char="•"/>
            </a:pPr>
            <a:r>
              <a:rPr lang="en-US" sz="1200" b="0" i="0" dirty="0">
                <a:solidFill>
                  <a:srgbClr val="212121"/>
                </a:solidFill>
                <a:effectLst/>
                <a:latin typeface="+mn-lt"/>
              </a:rPr>
              <a:t>Is not directly supervised by the employer, or another person designated as a supervisor by the employer, at any time.</a:t>
            </a:r>
          </a:p>
          <a:p>
            <a:pPr marL="0" indent="0">
              <a:buNone/>
            </a:pPr>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12121"/>
                </a:solidFill>
                <a:effectLst/>
                <a:latin typeface="+mn-lt"/>
              </a:rPr>
              <a:t>F: </a:t>
            </a:r>
            <a:r>
              <a:rPr lang="en-US" sz="1200" b="0" i="1" dirty="0">
                <a:solidFill>
                  <a:srgbClr val="212121"/>
                </a:solidFill>
                <a:effectLst/>
                <a:latin typeface="+mn-lt"/>
              </a:rPr>
              <a:t>Working in Isolation </a:t>
            </a:r>
            <a:r>
              <a:rPr lang="en-US" sz="1200" b="0" i="0" dirty="0">
                <a:solidFill>
                  <a:srgbClr val="212121"/>
                </a:solidFill>
                <a:effectLst/>
                <a:latin typeface="+mn-lt"/>
              </a:rPr>
              <a:t>is working in circumstances where assistance is not readily available in the event of injury, ill health or emergency.</a:t>
            </a:r>
            <a:endParaRPr lang="en-US" sz="1200" b="0" i="0" dirty="0">
              <a:solidFill>
                <a:srgbClr val="4D5156"/>
              </a:solidFill>
              <a:effectLst/>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7</a:t>
            </a:fld>
            <a:endParaRPr lang="en-US"/>
          </a:p>
        </p:txBody>
      </p:sp>
    </p:spTree>
    <p:extLst>
      <p:ext uri="{BB962C8B-B14F-4D97-AF65-F5344CB8AC3E}">
        <p14:creationId xmlns:p14="http://schemas.microsoft.com/office/powerpoint/2010/main" val="321227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4D5156"/>
                </a:solidFill>
                <a:effectLst/>
                <a:latin typeface="+mn-lt"/>
              </a:rPr>
              <a:t>F: </a:t>
            </a:r>
            <a:r>
              <a:rPr lang="en-US" sz="1200" b="0" i="0" dirty="0">
                <a:solidFill>
                  <a:srgbClr val="4D5156"/>
                </a:solidFill>
                <a:effectLst/>
                <a:latin typeface="+mn-lt"/>
              </a:rPr>
              <a:t>Employers should determine if it is safe for an employee to be working alone. </a:t>
            </a:r>
          </a:p>
          <a:p>
            <a:pPr marL="0" indent="0">
              <a:buNone/>
            </a:pPr>
            <a:endParaRPr lang="en-US" sz="1200" b="0" i="0" dirty="0">
              <a:solidFill>
                <a:srgbClr val="4D5156"/>
              </a:solidFill>
              <a:effectLst/>
              <a:latin typeface="+mn-lt"/>
            </a:endParaRPr>
          </a:p>
          <a:p>
            <a:pPr marL="0" indent="0">
              <a:buNone/>
            </a:pPr>
            <a:r>
              <a:rPr lang="en-US" sz="1200" b="1" i="0" dirty="0">
                <a:solidFill>
                  <a:srgbClr val="4D5156"/>
                </a:solidFill>
                <a:effectLst/>
                <a:latin typeface="+mn-lt"/>
              </a:rPr>
              <a:t>F: </a:t>
            </a:r>
            <a:r>
              <a:rPr lang="en-US" sz="1200" b="0" i="0" dirty="0">
                <a:solidFill>
                  <a:srgbClr val="4D5156"/>
                </a:solidFill>
                <a:effectLst/>
                <a:latin typeface="+mn-lt"/>
              </a:rPr>
              <a:t>Employers </a:t>
            </a:r>
            <a:r>
              <a:rPr lang="en-US" sz="1200" b="0" i="0" dirty="0">
                <a:solidFill>
                  <a:srgbClr val="212121"/>
                </a:solidFill>
                <a:effectLst/>
                <a:latin typeface="+mn-lt"/>
              </a:rPr>
              <a:t>should assess and ask:</a:t>
            </a:r>
          </a:p>
          <a:p>
            <a:pPr marL="171450" indent="-171450">
              <a:buFont typeface="Arial" panose="020B0604020202020204" pitchFamily="34" charset="0"/>
              <a:buChar char="•"/>
            </a:pPr>
            <a:r>
              <a:rPr lang="en-US" sz="1200" b="0" i="0" dirty="0">
                <a:solidFill>
                  <a:srgbClr val="212121"/>
                </a:solidFill>
                <a:effectLst/>
                <a:latin typeface="+mn-lt"/>
              </a:rPr>
              <a:t>Does the workplace present a special risk to the lone worker?</a:t>
            </a:r>
          </a:p>
          <a:p>
            <a:pPr marL="171450" indent="-171450">
              <a:buFont typeface="Arial" panose="020B0604020202020204" pitchFamily="34" charset="0"/>
              <a:buChar char="•"/>
            </a:pPr>
            <a:r>
              <a:rPr lang="en-US" sz="1200" b="0" i="0" dirty="0">
                <a:solidFill>
                  <a:srgbClr val="212121"/>
                </a:solidFill>
                <a:effectLst/>
                <a:latin typeface="+mn-lt"/>
              </a:rPr>
              <a:t>Is there a safe way in and a way our for one person?</a:t>
            </a:r>
          </a:p>
          <a:p>
            <a:pPr marL="171450" indent="-171450">
              <a:buFont typeface="Arial" panose="020B0604020202020204" pitchFamily="34" charset="0"/>
              <a:buChar char="•"/>
            </a:pPr>
            <a:r>
              <a:rPr lang="en-US" sz="1200" b="0" i="0" dirty="0">
                <a:solidFill>
                  <a:srgbClr val="212121"/>
                </a:solidFill>
                <a:effectLst/>
                <a:latin typeface="+mn-lt"/>
              </a:rPr>
              <a:t>Can any temporary access equipment, such as portable ladders or trestles, be safety handles by one person</a:t>
            </a:r>
            <a:r>
              <a:rPr lang="en-US" sz="1200" b="0" i="0" dirty="0">
                <a:solidFill>
                  <a:srgbClr val="4D5156"/>
                </a:solidFill>
                <a:effectLst/>
                <a:latin typeface="+mn-lt"/>
              </a:rPr>
              <a:t>?</a:t>
            </a:r>
          </a:p>
          <a:p>
            <a:pPr marL="171450" indent="-171450">
              <a:buFont typeface="Arial" panose="020B0604020202020204" pitchFamily="34" charset="0"/>
              <a:buChar char="•"/>
            </a:pPr>
            <a:r>
              <a:rPr lang="en-US" sz="1200" b="0" i="0" dirty="0">
                <a:solidFill>
                  <a:srgbClr val="4D5156"/>
                </a:solidFill>
                <a:effectLst/>
                <a:latin typeface="+mn-lt"/>
              </a:rPr>
              <a:t>Can all the machinery and goods involved in the workplace be safely handled by one person?</a:t>
            </a:r>
          </a:p>
          <a:p>
            <a:pPr marL="171450" indent="-171450">
              <a:buFont typeface="Arial" panose="020B0604020202020204" pitchFamily="34" charset="0"/>
              <a:buChar char="•"/>
            </a:pPr>
            <a:r>
              <a:rPr lang="en-US" sz="1200" b="0" i="0" dirty="0">
                <a:solidFill>
                  <a:srgbClr val="4D5156"/>
                </a:solidFill>
                <a:effectLst/>
                <a:latin typeface="+mn-lt"/>
              </a:rPr>
              <a:t>Are there any chemicals or hazardous substances being used that may pose a risk to the worker?</a:t>
            </a:r>
          </a:p>
          <a:p>
            <a:pPr marL="171450" indent="-171450">
              <a:buFont typeface="Arial" panose="020B0604020202020204" pitchFamily="34" charset="0"/>
              <a:buChar char="•"/>
            </a:pPr>
            <a:r>
              <a:rPr lang="en-US" sz="1200" b="0" i="0" dirty="0">
                <a:solidFill>
                  <a:srgbClr val="4D5156"/>
                </a:solidFill>
                <a:effectLst/>
                <a:latin typeface="+mn-lt"/>
              </a:rPr>
              <a:t>Does the work involve lifting objects too large for one person?</a:t>
            </a:r>
          </a:p>
          <a:p>
            <a:pPr marL="171450" indent="-171450">
              <a:buFont typeface="Arial" panose="020B0604020202020204" pitchFamily="34" charset="0"/>
              <a:buChar char="•"/>
            </a:pPr>
            <a:r>
              <a:rPr lang="en-US" sz="1200" b="0" i="0" dirty="0">
                <a:solidFill>
                  <a:srgbClr val="4D5156"/>
                </a:solidFill>
                <a:effectLst/>
                <a:latin typeface="+mn-lt"/>
              </a:rPr>
              <a:t>Is more than one person needed to operate essential controls for the safe running of equipment or workplace transport?</a:t>
            </a:r>
          </a:p>
          <a:p>
            <a:pPr marL="171450" indent="-171450">
              <a:buFont typeface="Arial" panose="020B0604020202020204" pitchFamily="34" charset="0"/>
              <a:buChar char="•"/>
            </a:pPr>
            <a:r>
              <a:rPr lang="en-US" sz="1200" b="0" i="0" dirty="0">
                <a:solidFill>
                  <a:srgbClr val="4D5156"/>
                </a:solidFill>
                <a:effectLst/>
                <a:latin typeface="+mn-lt"/>
              </a:rPr>
              <a:t>Is there a risk of violence?</a:t>
            </a:r>
          </a:p>
          <a:p>
            <a:pPr marL="171450" indent="-171450">
              <a:buFont typeface="Arial" panose="020B0604020202020204" pitchFamily="34" charset="0"/>
              <a:buChar char="•"/>
            </a:pPr>
            <a:r>
              <a:rPr lang="en-US" sz="1200" b="0" i="0" dirty="0">
                <a:solidFill>
                  <a:srgbClr val="4D5156"/>
                </a:solidFill>
                <a:effectLst/>
                <a:latin typeface="+mn-lt"/>
              </a:rPr>
              <a:t>Are young, pregnant, or disabled workers at risk if they work alone?</a:t>
            </a:r>
          </a:p>
          <a:p>
            <a:pPr marL="171450" indent="-171450">
              <a:buFont typeface="Arial" panose="020B0604020202020204" pitchFamily="34" charset="0"/>
              <a:buChar char="•"/>
            </a:pPr>
            <a:r>
              <a:rPr lang="en-US" sz="1200" b="0" i="0" dirty="0">
                <a:solidFill>
                  <a:srgbClr val="4D5156"/>
                </a:solidFill>
                <a:effectLst/>
                <a:latin typeface="+mn-lt"/>
              </a:rPr>
              <a:t>If the lone worker’s first language is not English, are arrangements in place to ensure clear communication, especially in an emergency?</a:t>
            </a:r>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8</a:t>
            </a:fld>
            <a:endParaRPr lang="en-US"/>
          </a:p>
        </p:txBody>
      </p:sp>
    </p:spTree>
    <p:extLst>
      <p:ext uri="{BB962C8B-B14F-4D97-AF65-F5344CB8AC3E}">
        <p14:creationId xmlns:p14="http://schemas.microsoft.com/office/powerpoint/2010/main" val="143814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F: </a:t>
            </a:r>
            <a:r>
              <a:rPr lang="en-US" altLang="en-US" dirty="0"/>
              <a:t>When identifying potential situations that may cause harm to a lone worker, it is important to consider the task at hand and the hazards associated with that task. Possible situations which may impact on employees who work alone could include the environment itself, or how it might be changed. For example, a worker slipping on a wet floor.</a:t>
            </a:r>
          </a:p>
          <a:p>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Consider these scenarios:</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b="1" dirty="0"/>
              <a:t>F: </a:t>
            </a:r>
            <a:r>
              <a:rPr lang="en-US" altLang="en-US" dirty="0"/>
              <a:t>Night shift or work during hours of darkness pose their own possible hazards. This includes distance from building to parking lot</a:t>
            </a:r>
            <a:r>
              <a:rPr lang="en-US" altLang="en-US" u="sng" dirty="0"/>
              <a:t>,</a:t>
            </a:r>
            <a:r>
              <a:rPr lang="en-US" altLang="en-US" dirty="0"/>
              <a:t> availability to summon help due to a person-to-person incident</a:t>
            </a:r>
            <a:r>
              <a:rPr lang="en-US" altLang="en-US" u="sng" dirty="0"/>
              <a:t>,</a:t>
            </a:r>
            <a:r>
              <a:rPr lang="en-US" altLang="en-US" dirty="0"/>
              <a:t> and traffic problems. Often dark areas are possible ambush points.</a:t>
            </a:r>
          </a:p>
          <a:p>
            <a:endParaRPr lang="en-US" altLang="en-US" dirty="0"/>
          </a:p>
          <a:p>
            <a:r>
              <a:rPr lang="en-US" altLang="en-US" b="1" dirty="0"/>
              <a:t>F: </a:t>
            </a:r>
            <a:r>
              <a:rPr lang="en-US" altLang="en-US" dirty="0"/>
              <a:t>The Transportation Industry for trucking is subjected to seasonal concerns which could lead to accidents. Hijackings are also possible, as well as problems between trucks and motorists may happen to cause tempers to flare resulting in altercations.</a:t>
            </a:r>
          </a:p>
          <a:p>
            <a:endParaRPr lang="en-US" altLang="en-US" dirty="0"/>
          </a:p>
          <a:p>
            <a:r>
              <a:rPr lang="en-US" altLang="en-US" b="1" dirty="0"/>
              <a:t>F: </a:t>
            </a:r>
            <a:r>
              <a:rPr lang="en-US" altLang="en-US" dirty="0"/>
              <a:t>Utility Line Workers can be subjected to electrical hazards during all types of weather. Since downed lines and disruptions may be caused by bad weather, restoration may also have to be performed during the same conditions. Vehicular incidents may also occur if the line truck needs to park on the berm or close to intersections.</a:t>
            </a:r>
          </a:p>
          <a:p>
            <a:endParaRPr lang="en-US" altLang="en-US" dirty="0"/>
          </a:p>
          <a:p>
            <a:r>
              <a:rPr lang="en-US" altLang="en-US" b="1" dirty="0"/>
              <a:t>F: </a:t>
            </a:r>
            <a:r>
              <a:rPr lang="en-US" altLang="en-US" dirty="0"/>
              <a:t>Shipping and Receiving incidents may include driving forklifts off edges or on uneven terrain. Struck-by situations may also occur due to visibility problems</a:t>
            </a:r>
            <a:r>
              <a:rPr lang="en-US" altLang="en-US" u="sng" dirty="0"/>
              <a:t>. </a:t>
            </a:r>
            <a:r>
              <a:rPr lang="en-US" altLang="en-US" dirty="0"/>
              <a:t>Since shipping concerns moving a product “out,” cuts may occur during packaging or opening, lifting strains may also happen.</a:t>
            </a:r>
          </a:p>
          <a:p>
            <a:endParaRPr lang="en-US" altLang="en-US" dirty="0"/>
          </a:p>
          <a:p>
            <a:r>
              <a:rPr lang="en-US" altLang="en-US" b="1" dirty="0"/>
              <a:t>F: </a:t>
            </a:r>
            <a:r>
              <a:rPr lang="en-US" altLang="en-US" dirty="0"/>
              <a:t>Forklifts improperly powered for an environment may be a hazard, e.g. propane powered or gasoline powered inside an enclosed area (causing carbon monoxide build-up).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mn-lt"/>
            </a:endParaRPr>
          </a:p>
          <a:p>
            <a:pPr marL="0" indent="0">
              <a:buNone/>
            </a:pPr>
            <a:endParaRPr lang="en-US" b="0" i="0" dirty="0">
              <a:solidFill>
                <a:srgbClr val="4D515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9</a:t>
            </a:fld>
            <a:endParaRPr lang="en-US"/>
          </a:p>
        </p:txBody>
      </p:sp>
    </p:spTree>
    <p:extLst>
      <p:ext uri="{BB962C8B-B14F-4D97-AF65-F5344CB8AC3E}">
        <p14:creationId xmlns:p14="http://schemas.microsoft.com/office/powerpoint/2010/main" val="289225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683545"/>
            <a:ext cx="11658600" cy="35814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714500" y="5403057"/>
            <a:ext cx="10287000" cy="24836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86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244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547688"/>
            <a:ext cx="2957513"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6"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400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36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2564609"/>
            <a:ext cx="11830050" cy="4279106"/>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935832" y="6884197"/>
            <a:ext cx="11830050" cy="2250281"/>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096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020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547690"/>
            <a:ext cx="11830050" cy="1988345"/>
          </a:xfrm>
        </p:spPr>
        <p:txBody>
          <a:bodyPr/>
          <a:lstStyle/>
          <a:p>
            <a:r>
              <a:rPr lang="en-US"/>
              <a:t>Click to edit Master title style</a:t>
            </a:r>
          </a:p>
        </p:txBody>
      </p:sp>
      <p:sp>
        <p:nvSpPr>
          <p:cNvPr id="3" name="Text Placeholder 2"/>
          <p:cNvSpPr>
            <a:spLocks noGrp="1"/>
          </p:cNvSpPr>
          <p:nvPr>
            <p:ph type="body" idx="1"/>
          </p:nvPr>
        </p:nvSpPr>
        <p:spPr>
          <a:xfrm>
            <a:off x="944763" y="2521745"/>
            <a:ext cx="5802510"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44763"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26" y="2521745"/>
            <a:ext cx="5831087"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943726"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208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2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3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831087" y="1481140"/>
            <a:ext cx="6943725" cy="731043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292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5831087" y="1481140"/>
            <a:ext cx="6943725" cy="7310438"/>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908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547690"/>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9534527"/>
            <a:ext cx="3086100" cy="547688"/>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1/11/2024</a:t>
            </a:fld>
            <a:endParaRPr lang="en-US"/>
          </a:p>
        </p:txBody>
      </p:sp>
      <p:sp>
        <p:nvSpPr>
          <p:cNvPr id="5" name="Footer Placeholder 4"/>
          <p:cNvSpPr>
            <a:spLocks noGrp="1"/>
          </p:cNvSpPr>
          <p:nvPr>
            <p:ph type="ftr" sz="quarter" idx="3"/>
          </p:nvPr>
        </p:nvSpPr>
        <p:spPr>
          <a:xfrm>
            <a:off x="4543425" y="9534527"/>
            <a:ext cx="4629150" cy="547688"/>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9534527"/>
            <a:ext cx="3086100" cy="547688"/>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97741186"/>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ohioemployerlawblog.com/2018/11/do-you-know-pre-employment-medical.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eoplemattersglobal.com/news/employee-relations/non-fatal-work-injuries-rise-in-singapore-2329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exels.com/photo/cloudy-emergency-phone-forest-lonely-132829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miproximopaso.org/profile/summary/53-1043.00?redir=53-1031.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siapacificreport.nz/2021/04/03/chinese-workers-absconding-charge-dropped-but-still-to-be-deport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pixnio.com/people/male-men/working-together-build-construction-worke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technofaq.org/posts/2021/02/what-is-the-range-of-walkie-talkies-and-how-to-extend-it/"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P2MxIL0jopM?feature=oembed" TargetMode="Externa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VC-xdhXI6EM?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exels.com/video/a-man-alone-in-an-office-548309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exels.com/photo/2-man-on-construction-site-during-daytime-15930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alburywodongaexchange.com.a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flickr.com/photos/bjmccray/234051650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285875"/>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762001" y="3637117"/>
            <a:ext cx="12344399" cy="1171186"/>
          </a:xfrm>
          <a:prstGeom prst="rect">
            <a:avLst/>
          </a:prstGeom>
        </p:spPr>
        <p:txBody>
          <a:bodyPr vert="horz" wrap="square" lIns="0" tIns="120491" rIns="0" bIns="0" rtlCol="0">
            <a:spAutoFit/>
          </a:bodyPr>
          <a:lstStyle/>
          <a:p>
            <a:pPr marL="9525" marR="3810" algn="ctr">
              <a:lnSpc>
                <a:spcPts val="8775"/>
              </a:lnSpc>
              <a:spcBef>
                <a:spcPts val="949"/>
              </a:spcBef>
            </a:pPr>
            <a:r>
              <a:rPr lang="en-US" sz="6000" spc="570" dirty="0">
                <a:solidFill>
                  <a:srgbClr val="1B263C"/>
                </a:solidFill>
                <a:cs typeface="Calibri Light"/>
              </a:rPr>
              <a:t>Working Alone</a:t>
            </a:r>
            <a:endParaRPr lang="en-US" sz="6000" spc="570" dirty="0">
              <a:solidFill>
                <a:srgbClr val="1B263C"/>
              </a:solidFill>
            </a:endParaRP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dirty="0">
                <a:solidFill>
                  <a:srgbClr val="1B263C"/>
                </a:solidFill>
                <a:latin typeface="Tahoma"/>
                <a:cs typeface="Tahoma"/>
              </a:rPr>
              <a:t>January 2024</a:t>
            </a:r>
            <a:endParaRPr sz="3600" dirty="0">
              <a:latin typeface="Tahoma"/>
              <a:cs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Medically Fit to Work Alone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197562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Preparing to Work Alone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4772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Emergency Response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8" name="Rectangle: Rounded Corners 4">
            <a:extLst>
              <a:ext uri="{FF2B5EF4-FFF2-40B4-BE49-F238E27FC236}">
                <a16:creationId xmlns:a16="http://schemas.microsoft.com/office/drawing/2014/main" id="{D75F06AD-066A-C6C3-8D7A-6B3B6DA51E15}"/>
              </a:ext>
            </a:extLst>
          </p:cNvPr>
          <p:cNvSpPr txBox="1"/>
          <p:nvPr/>
        </p:nvSpPr>
        <p:spPr>
          <a:xfrm>
            <a:off x="691846" y="2284836"/>
            <a:ext cx="7682449" cy="713816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buNone/>
            </a:pPr>
            <a:endParaRPr lang="en-US" sz="3600" b="1" i="0" dirty="0">
              <a:solidFill>
                <a:schemeClr val="bg2">
                  <a:lumMod val="50000"/>
                </a:schemeClr>
              </a:solidFill>
              <a:effectLst/>
            </a:endParaRPr>
          </a:p>
          <a:p>
            <a:pPr marL="171450" indent="-171450">
              <a:buFont typeface="Arial" panose="020B0604020202020204" pitchFamily="34" charset="0"/>
              <a:buChar char="•"/>
            </a:pPr>
            <a:r>
              <a:rPr lang="en-US" sz="3600" b="1" i="0" dirty="0">
                <a:solidFill>
                  <a:schemeClr val="bg2">
                    <a:lumMod val="50000"/>
                  </a:schemeClr>
                </a:solidFill>
                <a:effectLst/>
              </a:rPr>
              <a:t> Emergency procedures should be established, and employees trained in them.</a:t>
            </a:r>
          </a:p>
          <a:p>
            <a:pPr marL="171450" indent="-171450">
              <a:buFont typeface="Arial" panose="020B0604020202020204" pitchFamily="34" charset="0"/>
              <a:buChar char="•"/>
            </a:pPr>
            <a:endParaRPr lang="en-US" sz="3600" b="1" i="0" dirty="0">
              <a:solidFill>
                <a:schemeClr val="bg2">
                  <a:lumMod val="50000"/>
                </a:schemeClr>
              </a:solidFill>
              <a:effectLst/>
            </a:endParaRPr>
          </a:p>
          <a:p>
            <a:pPr marL="171450" indent="-171450">
              <a:buFont typeface="Arial" panose="020B0604020202020204" pitchFamily="34" charset="0"/>
              <a:buChar char="•"/>
            </a:pPr>
            <a:r>
              <a:rPr lang="en-US" sz="3600" b="1" i="0" dirty="0">
                <a:solidFill>
                  <a:schemeClr val="bg2">
                    <a:lumMod val="50000"/>
                  </a:schemeClr>
                </a:solidFill>
                <a:effectLst/>
              </a:rPr>
              <a:t> Information about emergency procedures and danger areas should be given to long workers who visit your premises.</a:t>
            </a:r>
          </a:p>
          <a:p>
            <a:pPr marL="171450" indent="-171450">
              <a:buFont typeface="Arial" panose="020B0604020202020204" pitchFamily="34" charset="0"/>
              <a:buChar char="•"/>
            </a:pPr>
            <a:endParaRPr lang="en-US" sz="3600" b="1" i="0" dirty="0">
              <a:solidFill>
                <a:schemeClr val="bg2">
                  <a:lumMod val="50000"/>
                </a:schemeClr>
              </a:solidFill>
              <a:effectLst/>
            </a:endParaRPr>
          </a:p>
          <a:p>
            <a:pPr marL="171450" indent="-171450">
              <a:buFont typeface="Arial" panose="020B0604020202020204" pitchFamily="34" charset="0"/>
              <a:buChar char="•"/>
            </a:pPr>
            <a:r>
              <a:rPr lang="en-US" sz="3600" b="1" i="0" dirty="0">
                <a:solidFill>
                  <a:schemeClr val="bg2">
                    <a:lumMod val="50000"/>
                  </a:schemeClr>
                </a:solidFill>
                <a:effectLst/>
              </a:rPr>
              <a:t> Lone workers should have access to adequate first-aid facilities and mobile workers should carry a first-aid kit suitable for treating minor injuries.</a:t>
            </a:r>
          </a:p>
          <a:p>
            <a:pPr lvl="1" algn="ctr"/>
            <a:endParaRPr lang="en-US" altLang="en-US" sz="4000" b="1" dirty="0">
              <a:solidFill>
                <a:schemeClr val="bg2">
                  <a:lumMod val="50000"/>
                </a:schemeClr>
              </a:solidFill>
            </a:endParaRPr>
          </a:p>
        </p:txBody>
      </p:sp>
    </p:spTree>
    <p:extLst>
      <p:ext uri="{BB962C8B-B14F-4D97-AF65-F5344CB8AC3E}">
        <p14:creationId xmlns:p14="http://schemas.microsoft.com/office/powerpoint/2010/main" val="321925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Supervision of Lone Workers</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300287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The Buddy System</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5785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Hazards That Require More Than One Worker</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11" name="Rectangle: Rounded Corners 4">
            <a:extLst>
              <a:ext uri="{FF2B5EF4-FFF2-40B4-BE49-F238E27FC236}">
                <a16:creationId xmlns:a16="http://schemas.microsoft.com/office/drawing/2014/main" id="{9FBB12B2-C77A-A58C-4F93-C37A34D47251}"/>
              </a:ext>
            </a:extLst>
          </p:cNvPr>
          <p:cNvSpPr txBox="1"/>
          <p:nvPr/>
        </p:nvSpPr>
        <p:spPr>
          <a:xfrm>
            <a:off x="-304798" y="2072407"/>
            <a:ext cx="13668501" cy="756302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8700" lvl="1" indent="-571500">
              <a:buFont typeface="Arial" panose="020B0604020202020204" pitchFamily="34" charset="0"/>
              <a:buChar char="•"/>
            </a:pPr>
            <a:r>
              <a:rPr lang="en-US" altLang="en-US" sz="3600" b="1" dirty="0">
                <a:solidFill>
                  <a:schemeClr val="bg2">
                    <a:lumMod val="50000"/>
                  </a:schemeClr>
                </a:solidFill>
              </a:rPr>
              <a:t>Permit-required Confined Spaces </a:t>
            </a:r>
          </a:p>
          <a:p>
            <a:pPr marL="1028700" lvl="1" indent="-571500">
              <a:buFont typeface="Arial" panose="020B0604020202020204" pitchFamily="34" charset="0"/>
              <a:buChar char="•"/>
            </a:pPr>
            <a:r>
              <a:rPr lang="en-US" altLang="en-US" sz="3600" b="1" dirty="0">
                <a:solidFill>
                  <a:schemeClr val="bg2">
                    <a:lumMod val="50000"/>
                  </a:schemeClr>
                </a:solidFill>
              </a:rPr>
              <a:t>High energy materials (radioactive, high temperature)</a:t>
            </a:r>
          </a:p>
          <a:p>
            <a:pPr marL="1028700" lvl="1" indent="-571500">
              <a:buFont typeface="Arial" panose="020B0604020202020204" pitchFamily="34" charset="0"/>
              <a:buChar char="•"/>
            </a:pPr>
            <a:r>
              <a:rPr lang="en-US" altLang="en-US" sz="3600" b="1" dirty="0">
                <a:solidFill>
                  <a:schemeClr val="bg2">
                    <a:lumMod val="50000"/>
                  </a:schemeClr>
                </a:solidFill>
              </a:rPr>
              <a:t>Cryogenic (low temperature) materials/processes </a:t>
            </a:r>
          </a:p>
          <a:p>
            <a:pPr marL="1028700" lvl="1" indent="-571500">
              <a:buFont typeface="Arial" panose="020B0604020202020204" pitchFamily="34" charset="0"/>
              <a:buChar char="•"/>
            </a:pPr>
            <a:r>
              <a:rPr lang="en-US" altLang="en-US" sz="3600" b="1" dirty="0">
                <a:solidFill>
                  <a:schemeClr val="bg2">
                    <a:lumMod val="50000"/>
                  </a:schemeClr>
                </a:solidFill>
              </a:rPr>
              <a:t>Toxic gases, liquids or solids </a:t>
            </a:r>
          </a:p>
          <a:p>
            <a:pPr marL="1028700" lvl="1" indent="-571500">
              <a:buFont typeface="Arial" panose="020B0604020202020204" pitchFamily="34" charset="0"/>
              <a:buChar char="•"/>
            </a:pPr>
            <a:r>
              <a:rPr lang="en-US" altLang="en-US" sz="3600" b="1" dirty="0">
                <a:solidFill>
                  <a:schemeClr val="bg2">
                    <a:lumMod val="50000"/>
                  </a:schemeClr>
                </a:solidFill>
              </a:rPr>
              <a:t>Flammable liquids </a:t>
            </a:r>
          </a:p>
          <a:p>
            <a:pPr marL="1028700" lvl="1" indent="-571500">
              <a:buFont typeface="Arial" panose="020B0604020202020204" pitchFamily="34" charset="0"/>
              <a:buChar char="•"/>
            </a:pPr>
            <a:r>
              <a:rPr lang="en-US" altLang="en-US" sz="3600" b="1" dirty="0">
                <a:solidFill>
                  <a:schemeClr val="bg2">
                    <a:lumMod val="50000"/>
                  </a:schemeClr>
                </a:solidFill>
              </a:rPr>
              <a:t>High pressure or high voltage systems </a:t>
            </a:r>
          </a:p>
          <a:p>
            <a:pPr marL="1028700" lvl="1" indent="-571500">
              <a:buFont typeface="Arial" panose="020B0604020202020204" pitchFamily="34" charset="0"/>
              <a:buChar char="•"/>
            </a:pPr>
            <a:r>
              <a:rPr lang="en-US" altLang="en-US" sz="3600" b="1" dirty="0">
                <a:solidFill>
                  <a:schemeClr val="bg2">
                    <a:lumMod val="50000"/>
                  </a:schemeClr>
                </a:solidFill>
              </a:rPr>
              <a:t>Using fall arrest equipment and scaffolding </a:t>
            </a:r>
          </a:p>
          <a:p>
            <a:pPr marL="1028700" lvl="1" indent="-571500">
              <a:buFont typeface="Arial" panose="020B0604020202020204" pitchFamily="34" charset="0"/>
              <a:buChar char="•"/>
            </a:pPr>
            <a:r>
              <a:rPr lang="en-US" altLang="en-US" sz="3600" b="1" dirty="0">
                <a:solidFill>
                  <a:schemeClr val="bg2">
                    <a:lumMod val="50000"/>
                  </a:schemeClr>
                </a:solidFill>
              </a:rPr>
              <a:t>Equipment or machinery </a:t>
            </a:r>
          </a:p>
          <a:p>
            <a:pPr marL="1028700" lvl="1" indent="-571500">
              <a:buFont typeface="Arial" panose="020B0604020202020204" pitchFamily="34" charset="0"/>
              <a:buChar char="•"/>
            </a:pPr>
            <a:r>
              <a:rPr lang="en-US" altLang="en-US" sz="3600" b="1" dirty="0">
                <a:solidFill>
                  <a:schemeClr val="bg2">
                    <a:lumMod val="50000"/>
                  </a:schemeClr>
                </a:solidFill>
              </a:rPr>
              <a:t>Extreme weather conditions </a:t>
            </a:r>
          </a:p>
          <a:p>
            <a:pPr marL="1028700" lvl="1" indent="-571500">
              <a:buFont typeface="Arial" panose="020B0604020202020204" pitchFamily="34" charset="0"/>
              <a:buChar char="•"/>
            </a:pPr>
            <a:r>
              <a:rPr lang="en-US" altLang="en-US" sz="3600" b="1" dirty="0">
                <a:solidFill>
                  <a:schemeClr val="bg2">
                    <a:lumMod val="50000"/>
                  </a:schemeClr>
                </a:solidFill>
              </a:rPr>
              <a:t>Shop Machinery </a:t>
            </a:r>
          </a:p>
          <a:p>
            <a:pPr marL="1028700" lvl="1" indent="-571500">
              <a:buFont typeface="Arial" panose="020B0604020202020204" pitchFamily="34" charset="0"/>
              <a:buChar char="•"/>
            </a:pPr>
            <a:r>
              <a:rPr lang="en-US" altLang="en-US" sz="3600" b="1" dirty="0">
                <a:solidFill>
                  <a:schemeClr val="bg2">
                    <a:lumMod val="50000"/>
                  </a:schemeClr>
                </a:solidFill>
              </a:rPr>
              <a:t>Restraining or handling animals capable of causing injury </a:t>
            </a:r>
          </a:p>
          <a:p>
            <a:pPr marL="1028700" lvl="1" indent="-571500">
              <a:buFont typeface="Arial" panose="020B0604020202020204" pitchFamily="34" charset="0"/>
              <a:buChar char="•"/>
            </a:pPr>
            <a:r>
              <a:rPr lang="en-US" altLang="en-US" sz="3600" b="1" dirty="0">
                <a:solidFill>
                  <a:schemeClr val="bg2">
                    <a:lumMod val="50000"/>
                  </a:schemeClr>
                </a:solidFill>
              </a:rPr>
              <a:t>Services where cash or goods are handled that may attract criminals </a:t>
            </a:r>
          </a:p>
          <a:p>
            <a:pPr marL="1028700" lvl="1" indent="-571500">
              <a:buFont typeface="Arial" panose="020B0604020202020204" pitchFamily="34" charset="0"/>
              <a:buChar char="•"/>
            </a:pPr>
            <a:r>
              <a:rPr lang="en-US" altLang="en-US" sz="3600" b="1" dirty="0">
                <a:solidFill>
                  <a:schemeClr val="bg2">
                    <a:lumMod val="50000"/>
                  </a:schemeClr>
                </a:solidFill>
              </a:rPr>
              <a:t>Certain laboratory work </a:t>
            </a:r>
          </a:p>
        </p:txBody>
      </p:sp>
    </p:spTree>
    <p:extLst>
      <p:ext uri="{BB962C8B-B14F-4D97-AF65-F5344CB8AC3E}">
        <p14:creationId xmlns:p14="http://schemas.microsoft.com/office/powerpoint/2010/main" val="30298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Training</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4" name="Group 3">
            <a:extLst>
              <a:ext uri="{FF2B5EF4-FFF2-40B4-BE49-F238E27FC236}">
                <a16:creationId xmlns:a16="http://schemas.microsoft.com/office/drawing/2014/main" id="{AAF9C389-A71C-D668-9963-A2413CCF161C}"/>
              </a:ext>
            </a:extLst>
          </p:cNvPr>
          <p:cNvGrpSpPr/>
          <p:nvPr/>
        </p:nvGrpSpPr>
        <p:grpSpPr>
          <a:xfrm>
            <a:off x="4431006" y="6332178"/>
            <a:ext cx="9063323" cy="3486026"/>
            <a:chOff x="0" y="876092"/>
            <a:chExt cx="7824996" cy="719549"/>
          </a:xfrm>
        </p:grpSpPr>
        <p:sp>
          <p:nvSpPr>
            <p:cNvPr id="5" name="Rectangle: Rounded Corners 4">
              <a:extLst>
                <a:ext uri="{FF2B5EF4-FFF2-40B4-BE49-F238E27FC236}">
                  <a16:creationId xmlns:a16="http://schemas.microsoft.com/office/drawing/2014/main" id="{E90E2374-0CD0-D223-4B9F-9D86A599097D}"/>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6" name="Rectangle: Rounded Corners 4">
              <a:extLst>
                <a:ext uri="{FF2B5EF4-FFF2-40B4-BE49-F238E27FC236}">
                  <a16:creationId xmlns:a16="http://schemas.microsoft.com/office/drawing/2014/main" id="{778D9209-0ACD-60BC-F7BA-6107B7368436}"/>
                </a:ext>
              </a:extLst>
            </p:cNvPr>
            <p:cNvSpPr txBox="1"/>
            <p:nvPr/>
          </p:nvSpPr>
          <p:spPr>
            <a:xfrm>
              <a:off x="263541" y="911217"/>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buNone/>
              </a:pPr>
              <a:r>
                <a:rPr lang="en-US" sz="3600" b="1" i="0" dirty="0">
                  <a:solidFill>
                    <a:schemeClr val="tx1"/>
                  </a:solidFill>
                  <a:effectLst/>
                  <a:latin typeface="+mn-lt"/>
                </a:rPr>
                <a:t>Ensure employees are competent to deal with circumstances which are new, unusual or beyond the scope of training, such as when to stop work and seek advice from a supervisor and how to handle potential workplace violence. </a:t>
              </a:r>
            </a:p>
          </p:txBody>
        </p:sp>
      </p:grpSp>
    </p:spTree>
    <p:extLst>
      <p:ext uri="{BB962C8B-B14F-4D97-AF65-F5344CB8AC3E}">
        <p14:creationId xmlns:p14="http://schemas.microsoft.com/office/powerpoint/2010/main" val="8322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Keeping Lone Workers Safe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102874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Working Alone </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pic>
        <p:nvPicPr>
          <p:cNvPr id="5" name="Online Media 4" title="Lone Workers">
            <a:hlinkClick r:id="" action="ppaction://media"/>
            <a:extLst>
              <a:ext uri="{FF2B5EF4-FFF2-40B4-BE49-F238E27FC236}">
                <a16:creationId xmlns:a16="http://schemas.microsoft.com/office/drawing/2014/main" id="{330C4E99-7D2A-DD4E-4CCA-985E61F4BB40}"/>
              </a:ext>
            </a:extLst>
          </p:cNvPr>
          <p:cNvPicPr>
            <a:picLocks noRot="1" noChangeAspect="1"/>
          </p:cNvPicPr>
          <p:nvPr>
            <a:videoFile r:link="rId1"/>
          </p:nvPr>
        </p:nvPicPr>
        <p:blipFill>
          <a:blip r:embed="rId4"/>
          <a:stretch>
            <a:fillRect/>
          </a:stretch>
        </p:blipFill>
        <p:spPr>
          <a:xfrm>
            <a:off x="596977" y="2316439"/>
            <a:ext cx="12522046" cy="7074956"/>
          </a:xfrm>
          <a:prstGeom prst="rect">
            <a:avLst/>
          </a:prstGeom>
        </p:spPr>
      </p:pic>
    </p:spTree>
    <p:extLst>
      <p:ext uri="{BB962C8B-B14F-4D97-AF65-F5344CB8AC3E}">
        <p14:creationId xmlns:p14="http://schemas.microsoft.com/office/powerpoint/2010/main" val="412585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38149"/>
            <a:ext cx="11934825" cy="1166812"/>
          </a:xfrm>
          <a:solidFill>
            <a:schemeClr val="bg2">
              <a:lumMod val="50000"/>
            </a:schemeClr>
          </a:solidFill>
        </p:spPr>
        <p:txBody>
          <a:bodyPr vert="horz" lIns="91440" tIns="45720" rIns="91440" bIns="45720" rtlCol="0" anchor="ctr">
            <a:normAutofit/>
          </a:bodyPr>
          <a:lstStyle/>
          <a:p>
            <a:r>
              <a:rPr lang="en-US" sz="4950" dirty="0"/>
              <a:t>One</a:t>
            </a:r>
            <a:r>
              <a:rPr lang="en-US" dirty="0"/>
              <a:t> </a:t>
            </a:r>
            <a:r>
              <a:rPr lang="en-US" sz="4950" dirty="0"/>
              <a:t>Team</a:t>
            </a:r>
            <a:r>
              <a:rPr lang="en-US" dirty="0"/>
              <a:t> </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122045" y="3588544"/>
            <a:ext cx="11830050" cy="6527007"/>
          </a:xfrm>
        </p:spPr>
        <p:txBody>
          <a:bodyPr>
            <a:normAutofit/>
          </a:bodyPr>
          <a:lstStyle/>
          <a:p>
            <a:pPr marL="0" indent="0" algn="ctr">
              <a:buNone/>
            </a:pPr>
            <a:endParaRPr lang="en-US" sz="6600" b="1" dirty="0">
              <a:solidFill>
                <a:schemeClr val="bg1"/>
              </a:solidFill>
            </a:endParaRPr>
          </a:p>
          <a:p>
            <a:pPr marL="0" indent="0" algn="ctr">
              <a:buNone/>
            </a:pPr>
            <a:r>
              <a:rPr lang="en-US" sz="6600" b="1" dirty="0">
                <a:solidFill>
                  <a:schemeClr val="bg1"/>
                </a:solidFill>
              </a:rPr>
              <a:t>QUESTIONS?</a:t>
            </a:r>
          </a:p>
        </p:txBody>
      </p:sp>
    </p:spTree>
    <p:extLst>
      <p:ext uri="{BB962C8B-B14F-4D97-AF65-F5344CB8AC3E}">
        <p14:creationId xmlns:p14="http://schemas.microsoft.com/office/powerpoint/2010/main" val="36006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412475"/>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72718"/>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l="-8000" t="-6000" r="-8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32962"/>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Working Alone </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pic>
        <p:nvPicPr>
          <p:cNvPr id="4" name="Online Media 3" title="Working Alone - Safety First Safety Basics">
            <a:hlinkClick r:id="" action="ppaction://media"/>
            <a:extLst>
              <a:ext uri="{FF2B5EF4-FFF2-40B4-BE49-F238E27FC236}">
                <a16:creationId xmlns:a16="http://schemas.microsoft.com/office/drawing/2014/main" id="{8732AA19-E8D9-3530-6FED-2DD5E05C61A2}"/>
              </a:ext>
            </a:extLst>
          </p:cNvPr>
          <p:cNvPicPr>
            <a:picLocks noRot="1" noChangeAspect="1"/>
          </p:cNvPicPr>
          <p:nvPr>
            <a:videoFile r:link="rId1"/>
          </p:nvPr>
        </p:nvPicPr>
        <p:blipFill>
          <a:blip r:embed="rId4"/>
          <a:stretch>
            <a:fillRect/>
          </a:stretch>
        </p:blipFill>
        <p:spPr>
          <a:xfrm>
            <a:off x="620189" y="2329554"/>
            <a:ext cx="12475621" cy="7048726"/>
          </a:xfrm>
          <a:prstGeom prst="rect">
            <a:avLst/>
          </a:prstGeom>
        </p:spPr>
      </p:pic>
    </p:spTree>
    <p:extLst>
      <p:ext uri="{BB962C8B-B14F-4D97-AF65-F5344CB8AC3E}">
        <p14:creationId xmlns:p14="http://schemas.microsoft.com/office/powerpoint/2010/main" val="37628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extLst>
              <a:ext uri="{837473B0-CC2E-450A-ABE3-18F120FF3D39}">
                <a1611:picAttrSrcUrl xmlns:a1611="http://schemas.microsoft.com/office/drawing/2016/11/main" r:id="rId4"/>
              </a:ext>
            </a:extLst>
          </a:blip>
          <a:srcRect/>
          <a:stretch>
            <a:fillRect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Working Alone</a:t>
            </a:r>
          </a:p>
        </p:txBody>
      </p:sp>
      <p:sp>
        <p:nvSpPr>
          <p:cNvPr id="11" name="Rectangle: Rounded Corners 10">
            <a:extLst>
              <a:ext uri="{FF2B5EF4-FFF2-40B4-BE49-F238E27FC236}">
                <a16:creationId xmlns:a16="http://schemas.microsoft.com/office/drawing/2014/main" id="{177A642A-2A5D-6E84-BFF8-AAAA63A16E6B}"/>
              </a:ext>
            </a:extLst>
          </p:cNvPr>
          <p:cNvSpPr/>
          <p:nvPr/>
        </p:nvSpPr>
        <p:spPr>
          <a:xfrm>
            <a:off x="5296077" y="2664272"/>
            <a:ext cx="7030634" cy="2593527"/>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600" b="1" dirty="0">
                <a:solidFill>
                  <a:schemeClr val="tx1"/>
                </a:solidFill>
              </a:rPr>
              <a:t>“</a:t>
            </a:r>
            <a:r>
              <a:rPr lang="en-US" altLang="en-US" sz="3600" b="1" dirty="0"/>
              <a:t>Working alone” is working anywhere a person is unable to get immediate assistance from colleagues or other people. </a:t>
            </a:r>
            <a:endParaRPr lang="en-US" sz="3600" b="1" dirty="0"/>
          </a:p>
        </p:txBody>
      </p:sp>
    </p:spTree>
    <p:extLst>
      <p:ext uri="{BB962C8B-B14F-4D97-AF65-F5344CB8AC3E}">
        <p14:creationId xmlns:p14="http://schemas.microsoft.com/office/powerpoint/2010/main" val="221031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Working Alone vs. Working in Isolation</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35245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extLst>
              <a:ext uri="{837473B0-CC2E-450A-ABE3-18F120FF3D39}">
                <a1611:picAttrSrcUrl xmlns:a1611="http://schemas.microsoft.com/office/drawing/2016/11/main" r:id="rId4"/>
              </a:ext>
            </a:extLst>
          </a:blip>
          <a:srcRect/>
          <a:stretch>
            <a:fillRect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Hazard Assessment </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5" name="Group 4">
            <a:extLst>
              <a:ext uri="{FF2B5EF4-FFF2-40B4-BE49-F238E27FC236}">
                <a16:creationId xmlns:a16="http://schemas.microsoft.com/office/drawing/2014/main" id="{DD5F1791-7A1A-C5F0-55C4-F977790917B8}"/>
              </a:ext>
            </a:extLst>
          </p:cNvPr>
          <p:cNvGrpSpPr/>
          <p:nvPr/>
        </p:nvGrpSpPr>
        <p:grpSpPr>
          <a:xfrm>
            <a:off x="6858001" y="2565309"/>
            <a:ext cx="6335485" cy="3247673"/>
            <a:chOff x="-250778" y="876092"/>
            <a:chExt cx="7882484" cy="754519"/>
          </a:xfrm>
        </p:grpSpPr>
        <p:sp>
          <p:nvSpPr>
            <p:cNvPr id="6" name="Rectangle: Rounded Corners 5">
              <a:extLst>
                <a:ext uri="{FF2B5EF4-FFF2-40B4-BE49-F238E27FC236}">
                  <a16:creationId xmlns:a16="http://schemas.microsoft.com/office/drawing/2014/main" id="{4A4D8D5A-97AA-8F29-8466-E709BF84746C}"/>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7" name="Rectangle: Rounded Corners 4">
              <a:extLst>
                <a:ext uri="{FF2B5EF4-FFF2-40B4-BE49-F238E27FC236}">
                  <a16:creationId xmlns:a16="http://schemas.microsoft.com/office/drawing/2014/main" id="{42D07416-34F8-52E5-61B6-A397A79B8ADA}"/>
                </a:ext>
              </a:extLst>
            </p:cNvPr>
            <p:cNvSpPr txBox="1"/>
            <p:nvPr/>
          </p:nvSpPr>
          <p:spPr>
            <a:xfrm>
              <a:off x="-250778" y="981312"/>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3600" b="1" dirty="0">
                  <a:solidFill>
                    <a:schemeClr val="tx1"/>
                  </a:solidFill>
                </a:rPr>
                <a:t>Employers should determine if it is safe for an employee to be working alone. </a:t>
              </a:r>
            </a:p>
            <a:p>
              <a:pPr lvl="1" algn="ctr"/>
              <a:endParaRPr lang="en-US" altLang="en-US" sz="3600" b="1" dirty="0">
                <a:solidFill>
                  <a:schemeClr val="tx1"/>
                </a:solidFill>
              </a:endParaRPr>
            </a:p>
          </p:txBody>
        </p:sp>
      </p:grpSp>
    </p:spTree>
    <p:extLst>
      <p:ext uri="{BB962C8B-B14F-4D97-AF65-F5344CB8AC3E}">
        <p14:creationId xmlns:p14="http://schemas.microsoft.com/office/powerpoint/2010/main" val="76764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Potentially Hazardous Work Alone Situations</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4" name="Group 3">
            <a:extLst>
              <a:ext uri="{FF2B5EF4-FFF2-40B4-BE49-F238E27FC236}">
                <a16:creationId xmlns:a16="http://schemas.microsoft.com/office/drawing/2014/main" id="{2DFFBA8F-7D5A-2876-D919-FD2133107903}"/>
              </a:ext>
            </a:extLst>
          </p:cNvPr>
          <p:cNvGrpSpPr/>
          <p:nvPr/>
        </p:nvGrpSpPr>
        <p:grpSpPr>
          <a:xfrm>
            <a:off x="1853399" y="7477753"/>
            <a:ext cx="10316830" cy="2340451"/>
            <a:chOff x="0" y="876092"/>
            <a:chExt cx="7631706" cy="719549"/>
          </a:xfrm>
        </p:grpSpPr>
        <p:sp>
          <p:nvSpPr>
            <p:cNvPr id="5" name="Rectangle: Rounded Corners 4">
              <a:extLst>
                <a:ext uri="{FF2B5EF4-FFF2-40B4-BE49-F238E27FC236}">
                  <a16:creationId xmlns:a16="http://schemas.microsoft.com/office/drawing/2014/main" id="{BD56301F-6DDF-70EB-5729-19BACB96AAAA}"/>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6" name="Rectangle: Rounded Corners 4">
              <a:extLst>
                <a:ext uri="{FF2B5EF4-FFF2-40B4-BE49-F238E27FC236}">
                  <a16:creationId xmlns:a16="http://schemas.microsoft.com/office/drawing/2014/main" id="{901778C8-8605-2A3D-5337-8F63AD3BD65A}"/>
                </a:ext>
              </a:extLst>
            </p:cNvPr>
            <p:cNvSpPr txBox="1"/>
            <p:nvPr/>
          </p:nvSpPr>
          <p:spPr>
            <a:xfrm>
              <a:off x="0" y="911217"/>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3600" b="1" dirty="0">
                  <a:solidFill>
                    <a:schemeClr val="tx1"/>
                  </a:solidFill>
                </a:rPr>
                <a:t>When identifying potential situations that may cause harm to a lone worker, it is important to consider the task at hand and the hazards associated with that task. </a:t>
              </a:r>
            </a:p>
          </p:txBody>
        </p:sp>
      </p:grpSp>
    </p:spTree>
    <p:extLst>
      <p:ext uri="{BB962C8B-B14F-4D97-AF65-F5344CB8AC3E}">
        <p14:creationId xmlns:p14="http://schemas.microsoft.com/office/powerpoint/2010/main" val="2732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TaxCatchAll xmlns="3a1ce64e-6397-4381-acbd-6dc28519c9d2" xsi:nil="true"/>
    <lcf76f155ced4ddcb4097134ff3c332f xmlns="a41e9a0b-00c1-48b2-8d8f-4588cf90c71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7" ma:contentTypeDescription="Create a new document." ma:contentTypeScope="" ma:versionID="f061a44ca322e31155f51543aee0234b">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d1341be49274e57bd005a754ed057342"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e9134-2d4b-4a05-8d3d-4b78cfc83c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b5a023-6807-4ca6-b7b0-b2f5779b9f40}" ma:internalName="TaxCatchAll" ma:showField="CatchAllData" ma:web="3a1ce64e-6397-4381-acbd-6dc28519c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D398C4-79A3-450E-B6AD-46A544EEB5FA}">
  <ds:schemaRefs>
    <ds:schemaRef ds:uri="http://schemas.openxmlformats.org/package/2006/metadata/core-properties"/>
    <ds:schemaRef ds:uri="a41e9a0b-00c1-48b2-8d8f-4588cf90c71f"/>
    <ds:schemaRef ds:uri="http://schemas.microsoft.com/office/2006/metadata/properties"/>
    <ds:schemaRef ds:uri="http://purl.org/dc/terms/"/>
    <ds:schemaRef ds:uri="3a1ce64e-6397-4381-acbd-6dc28519c9d2"/>
    <ds:schemaRef ds:uri="http://schemas.microsoft.com/office/2006/documentManagement/typ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5670E891-AAA8-42D0-8A6D-A63268E447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e9a0b-00c1-48b2-8d8f-4588cf90c71f"/>
    <ds:schemaRef ds:uri="3a1ce64e-6397-4381-acbd-6dc28519c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39FCD5-848A-4652-95C4-1ED31D8E59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40455</TotalTime>
  <Words>2802</Words>
  <Application>Microsoft Office PowerPoint</Application>
  <PresentationFormat>Custom</PresentationFormat>
  <Paragraphs>207</Paragraphs>
  <Slides>19</Slides>
  <Notes>19</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Working Alone</vt:lpstr>
      <vt:lpstr>Housekeeping</vt:lpstr>
      <vt:lpstr>Presenter &amp; Introductions</vt:lpstr>
      <vt:lpstr>Why am I here?</vt:lpstr>
      <vt:lpstr>Working Alone </vt:lpstr>
      <vt:lpstr>Working Alone</vt:lpstr>
      <vt:lpstr>Working Alone vs. Working in Isolation</vt:lpstr>
      <vt:lpstr>Hazard Assessment </vt:lpstr>
      <vt:lpstr>Potentially Hazardous Work Alone Situations</vt:lpstr>
      <vt:lpstr>Medically Fit to Work Alone</vt:lpstr>
      <vt:lpstr>Preparing to Work Alone</vt:lpstr>
      <vt:lpstr>Emergency Response</vt:lpstr>
      <vt:lpstr>Supervision of Lone Workers</vt:lpstr>
      <vt:lpstr>The Buddy System</vt:lpstr>
      <vt:lpstr>Hazards That Require More Than One Worker</vt:lpstr>
      <vt:lpstr>Training</vt:lpstr>
      <vt:lpstr>Keeping Lone Workers Safe</vt:lpstr>
      <vt:lpstr>Working Alone </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lastModifiedBy>Molly Escagne</cp:lastModifiedBy>
  <cp:revision>21</cp:revision>
  <dcterms:created xsi:type="dcterms:W3CDTF">2021-10-20T17:35:54Z</dcterms:created>
  <dcterms:modified xsi:type="dcterms:W3CDTF">2024-01-11T23:54:42Z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