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26"/>
  </p:notesMasterIdLst>
  <p:sldIdLst>
    <p:sldId id="277" r:id="rId5"/>
    <p:sldId id="300" r:id="rId6"/>
    <p:sldId id="270" r:id="rId7"/>
    <p:sldId id="299" r:id="rId8"/>
    <p:sldId id="348" r:id="rId9"/>
    <p:sldId id="349" r:id="rId10"/>
    <p:sldId id="390" r:id="rId11"/>
    <p:sldId id="377" r:id="rId12"/>
    <p:sldId id="378" r:id="rId13"/>
    <p:sldId id="379" r:id="rId14"/>
    <p:sldId id="350" r:id="rId15"/>
    <p:sldId id="380" r:id="rId16"/>
    <p:sldId id="381" r:id="rId17"/>
    <p:sldId id="383" r:id="rId18"/>
    <p:sldId id="385" r:id="rId19"/>
    <p:sldId id="388" r:id="rId20"/>
    <p:sldId id="387" r:id="rId21"/>
    <p:sldId id="386" r:id="rId22"/>
    <p:sldId id="384" r:id="rId23"/>
    <p:sldId id="389" r:id="rId24"/>
    <p:sldId id="309" r:id="rId25"/>
  </p:sldIdLst>
  <p:sldSz cx="13716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A279"/>
    <a:srgbClr val="005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4" autoAdjust="0"/>
    <p:restoredTop sz="68523" autoAdjust="0"/>
  </p:normalViewPr>
  <p:slideViewPr>
    <p:cSldViewPr snapToGrid="0">
      <p:cViewPr varScale="1">
        <p:scale>
          <a:sx n="51" d="100"/>
          <a:sy n="51" d="100"/>
        </p:scale>
        <p:origin x="2658" y="78"/>
      </p:cViewPr>
      <p:guideLst>
        <p:guide orient="horz" pos="2880"/>
        <p:guide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4132CC03-2DDB-4BC6-BE8B-6B97E609D795}" type="datetimeFigureOut">
              <a:rPr lang="en-US" smtClean="0"/>
              <a:t>6/21/2022</a:t>
            </a:fld>
            <a:endParaRPr lang="en-US"/>
          </a:p>
        </p:txBody>
      </p:sp>
      <p:sp>
        <p:nvSpPr>
          <p:cNvPr id="4" name="Slide Image Placeholder 3"/>
          <p:cNvSpPr>
            <a:spLocks noGrp="1" noRot="1" noChangeAspect="1"/>
          </p:cNvSpPr>
          <p:nvPr>
            <p:ph type="sldImg" idx="2"/>
          </p:nvPr>
        </p:nvSpPr>
        <p:spPr>
          <a:xfrm>
            <a:off x="6829425" y="1285875"/>
            <a:ext cx="462915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440B460B-D1C9-4A11-8BEA-2E3E57EE8568}" type="slidenum">
              <a:rPr lang="en-US" smtClean="0"/>
              <a:t>‹#›</a:t>
            </a:fld>
            <a:endParaRPr lang="en-US"/>
          </a:p>
        </p:txBody>
      </p:sp>
    </p:spTree>
    <p:extLst>
      <p:ext uri="{BB962C8B-B14F-4D97-AF65-F5344CB8AC3E}">
        <p14:creationId xmlns:p14="http://schemas.microsoft.com/office/powerpoint/2010/main" val="417888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200" b="1" dirty="0">
                <a:solidFill>
                  <a:srgbClr val="000000"/>
                </a:solidFill>
                <a:effectLst/>
                <a:latin typeface="+mn-lt"/>
                <a:ea typeface="Calibri" panose="020F0502020204030204" pitchFamily="34" charset="0"/>
                <a:cs typeface="Calibri"/>
              </a:rPr>
              <a:t>KLP</a:t>
            </a:r>
            <a:r>
              <a:rPr lang="en-US" sz="1200" dirty="0">
                <a:solidFill>
                  <a:srgbClr val="000000"/>
                </a:solidFill>
                <a:effectLst/>
                <a:latin typeface="+mn-lt"/>
                <a:ea typeface="Calibri" panose="020F0502020204030204" pitchFamily="34" charset="0"/>
                <a:cs typeface="Calibri"/>
              </a:rPr>
              <a:t>: You set the tone. If you believe safety is important, the audience will believe safety is important.</a:t>
            </a:r>
            <a:endParaRPr lang="en-US" sz="1200" dirty="0">
              <a:effectLst/>
              <a:latin typeface="+mn-lt"/>
              <a:ea typeface="Calibri" panose="020F0502020204030204" pitchFamily="34" charset="0"/>
              <a:cs typeface="Calibri"/>
            </a:endParaRPr>
          </a:p>
          <a:p>
            <a:pPr marL="0" marR="0" algn="just">
              <a:lnSpc>
                <a:spcPct val="107000"/>
              </a:lnSpc>
              <a:spcBef>
                <a:spcPts val="0"/>
              </a:spcBef>
              <a:spcAft>
                <a:spcPts val="0"/>
              </a:spcAft>
            </a:pPr>
            <a:r>
              <a:rPr lang="en-US" sz="1200" dirty="0">
                <a:solidFill>
                  <a:srgbClr val="000000"/>
                </a:solidFill>
                <a:effectLst/>
                <a:latin typeface="+mn-lt"/>
                <a:ea typeface="Calibri" panose="020F0502020204030204" pitchFamily="34" charset="0"/>
                <a:cs typeface="Calibri"/>
              </a:rPr>
              <a:t> </a:t>
            </a:r>
            <a:endParaRPr lang="en-US" sz="1200" dirty="0">
              <a:effectLst/>
              <a:latin typeface="+mn-lt"/>
              <a:ea typeface="Calibri" panose="020F0502020204030204" pitchFamily="34" charset="0"/>
              <a:cs typeface="Calibri"/>
            </a:endParaRPr>
          </a:p>
          <a:p>
            <a:pPr algn="just">
              <a:lnSpc>
                <a:spcPct val="107000"/>
              </a:lnSpc>
            </a:pPr>
            <a:r>
              <a:rPr lang="en-US" sz="1200" dirty="0">
                <a:solidFill>
                  <a:srgbClr val="000000"/>
                </a:solidFill>
                <a:effectLst/>
                <a:latin typeface="+mn-lt"/>
                <a:ea typeface="Calibri" panose="020F0502020204030204" pitchFamily="34" charset="0"/>
                <a:cs typeface="Calibri"/>
              </a:rPr>
              <a:t>The facilitator opens the session by welcoming everybody to the training and noting the monthly focus –  </a:t>
            </a:r>
            <a:r>
              <a:rPr lang="en-US" dirty="0">
                <a:solidFill>
                  <a:srgbClr val="000000"/>
                </a:solidFill>
                <a:latin typeface="+mn-lt"/>
                <a:ea typeface="Calibri" panose="020F0502020204030204" pitchFamily="34" charset="0"/>
                <a:cs typeface="Calibri"/>
              </a:rPr>
              <a:t>Fire Safety.</a:t>
            </a:r>
            <a:endParaRPr lang="en-US" sz="12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200" dirty="0">
                <a:solidFill>
                  <a:srgbClr val="000000"/>
                </a:solidFill>
                <a:effectLst/>
                <a:latin typeface="+mn-lt"/>
                <a:ea typeface="Calibri" panose="020F0502020204030204" pitchFamily="34" charset="0"/>
                <a:cs typeface="Calibri"/>
              </a:rPr>
              <a:t> </a:t>
            </a:r>
            <a:endParaRPr lang="en-US" sz="1200" dirty="0">
              <a:effectLst/>
              <a:latin typeface="+mn-lt"/>
              <a:ea typeface="Calibri" panose="020F0502020204030204" pitchFamily="34" charset="0"/>
              <a:cs typeface="Calibri"/>
            </a:endParaRPr>
          </a:p>
          <a:p>
            <a:pPr algn="just"/>
            <a:r>
              <a:rPr lang="en-US" sz="1200" b="1" dirty="0">
                <a:effectLst/>
                <a:latin typeface="+mn-lt"/>
                <a:ea typeface="Calibri" panose="020F0502020204030204" pitchFamily="34" charset="0"/>
                <a:cs typeface="Calibri"/>
              </a:rPr>
              <a:t>F:</a:t>
            </a:r>
            <a:r>
              <a:rPr lang="en-US" sz="1200" dirty="0">
                <a:effectLst/>
                <a:latin typeface="+mn-lt"/>
                <a:ea typeface="Calibri" panose="020F0502020204030204" pitchFamily="34" charset="0"/>
                <a:cs typeface="Calibri"/>
              </a:rPr>
              <a:t> Today’s task is to </a:t>
            </a:r>
            <a:r>
              <a:rPr lang="en-US" dirty="0">
                <a:latin typeface="+mn-lt"/>
                <a:ea typeface="Calibri" panose="020F0502020204030204" pitchFamily="34" charset="0"/>
                <a:cs typeface="Calibri"/>
              </a:rPr>
              <a:t>attend fire safety and extinguisher training</a:t>
            </a:r>
            <a:r>
              <a:rPr lang="en-US" i="1" dirty="0">
                <a:latin typeface="+mn-lt"/>
                <a:ea typeface="Calibri" panose="020F0502020204030204" pitchFamily="34" charset="0"/>
                <a:cs typeface="Calibri"/>
              </a:rPr>
              <a:t>.</a:t>
            </a:r>
            <a:r>
              <a:rPr lang="en-US" sz="1200" dirty="0">
                <a:effectLst/>
                <a:latin typeface="+mn-lt"/>
                <a:ea typeface="Calibri" panose="020F0502020204030204" pitchFamily="34" charset="0"/>
                <a:cs typeface="Calibri"/>
              </a:rPr>
              <a:t> Cell phones should be turned off or silenced during this training. If you need to take a call, please go to </a:t>
            </a:r>
            <a:r>
              <a:rPr lang="en-US" sz="1200" u="sng" dirty="0">
                <a:effectLst/>
                <a:latin typeface="+mn-lt"/>
                <a:ea typeface="Calibri" panose="020F0502020204030204" pitchFamily="34" charset="0"/>
                <a:cs typeface="Calibri"/>
              </a:rPr>
              <a:t>(designated area)</a:t>
            </a:r>
            <a:r>
              <a:rPr lang="en-US" sz="1200" dirty="0">
                <a:effectLst/>
                <a:latin typeface="+mn-lt"/>
                <a:ea typeface="Calibri" panose="020F0502020204030204" pitchFamily="34" charset="0"/>
                <a:cs typeface="Calibri"/>
              </a:rPr>
              <a:t>, take the call and return as soon as possible. {Address any other important announcements or business now.}</a:t>
            </a:r>
            <a:r>
              <a:rPr lang="en-US" dirty="0">
                <a:latin typeface="+mn-lt"/>
                <a:ea typeface="Calibri" panose="020F0502020204030204" pitchFamily="34" charset="0"/>
                <a:cs typeface="Calibri"/>
              </a:rPr>
              <a:t> </a:t>
            </a:r>
          </a:p>
          <a:p>
            <a:pPr algn="just"/>
            <a:endParaRPr lang="en-US" dirty="0">
              <a:latin typeface="+mn-lt"/>
              <a:ea typeface="Calibri" panose="020F0502020204030204" pitchFamily="34" charset="0"/>
              <a:cs typeface="Calibri"/>
            </a:endParaRPr>
          </a:p>
          <a:p>
            <a:pPr algn="l"/>
            <a:r>
              <a:rPr lang="en-US" b="1" i="0" dirty="0">
                <a:solidFill>
                  <a:srgbClr val="202124"/>
                </a:solidFill>
                <a:effectLst/>
                <a:latin typeface="+mn-lt"/>
              </a:rPr>
              <a:t>F: </a:t>
            </a:r>
            <a:r>
              <a:rPr lang="en-US" sz="1200" b="0" i="0" u="none" strike="noStrike" baseline="0" dirty="0">
                <a:solidFill>
                  <a:srgbClr val="30305D"/>
                </a:solidFill>
                <a:latin typeface="+mn-lt"/>
              </a:rPr>
              <a:t>Portable fire extinguishers should only be used for the </a:t>
            </a:r>
            <a:r>
              <a:rPr lang="en-US" sz="1200" b="0" i="0" u="none" strike="noStrike" baseline="0" dirty="0">
                <a:solidFill>
                  <a:srgbClr val="F58220"/>
                </a:solidFill>
                <a:latin typeface="+mn-lt"/>
              </a:rPr>
              <a:t>beginning stage </a:t>
            </a:r>
            <a:r>
              <a:rPr lang="en-US" sz="1200" b="0" i="0" u="none" strike="noStrike" baseline="0" dirty="0">
                <a:solidFill>
                  <a:srgbClr val="30305D"/>
                </a:solidFill>
                <a:latin typeface="+mn-lt"/>
              </a:rPr>
              <a:t>of a fire.</a:t>
            </a:r>
          </a:p>
          <a:p>
            <a:pPr algn="l"/>
            <a:endParaRPr lang="en-US" sz="1200" b="0" i="0" u="none" strike="noStrike" baseline="0" dirty="0">
              <a:solidFill>
                <a:srgbClr val="30305D"/>
              </a:solidFill>
              <a:latin typeface="+mn-lt"/>
            </a:endParaRPr>
          </a:p>
          <a:p>
            <a:pPr algn="l"/>
            <a:r>
              <a:rPr lang="en-US" sz="1200" b="1" i="0" dirty="0">
                <a:solidFill>
                  <a:srgbClr val="202124"/>
                </a:solidFill>
                <a:effectLst/>
                <a:latin typeface="+mn-lt"/>
              </a:rPr>
              <a:t>F: </a:t>
            </a:r>
            <a:r>
              <a:rPr lang="en-US" sz="1200" b="0" i="0" u="none" strike="noStrike" baseline="0" dirty="0">
                <a:solidFill>
                  <a:srgbClr val="30305D"/>
                </a:solidFill>
                <a:latin typeface="+mn-lt"/>
              </a:rPr>
              <a:t>If your company wants you to fight fires in the beginning stage, you must receive </a:t>
            </a:r>
            <a:r>
              <a:rPr lang="en-US" sz="1200" b="0" i="0" u="none" strike="noStrike" baseline="0" dirty="0">
                <a:solidFill>
                  <a:srgbClr val="94BF3C"/>
                </a:solidFill>
                <a:latin typeface="+mn-lt"/>
              </a:rPr>
              <a:t>fire extinguisher training </a:t>
            </a:r>
            <a:r>
              <a:rPr lang="en-US" sz="1200" b="0" i="0" u="none" strike="noStrike" baseline="0" dirty="0">
                <a:solidFill>
                  <a:srgbClr val="30305D"/>
                </a:solidFill>
                <a:latin typeface="+mn-lt"/>
              </a:rPr>
              <a:t>when you are hired and once a year after that.</a:t>
            </a:r>
          </a:p>
          <a:p>
            <a:pPr algn="l"/>
            <a:endParaRPr lang="en-US" sz="1200" b="0" i="0" u="none" strike="noStrike" baseline="0" dirty="0">
              <a:solidFill>
                <a:srgbClr val="30305D"/>
              </a:solidFill>
              <a:latin typeface="+mn-lt"/>
            </a:endParaRPr>
          </a:p>
          <a:p>
            <a:pPr algn="l"/>
            <a:r>
              <a:rPr lang="en-US" sz="1200" b="1" i="0" dirty="0">
                <a:solidFill>
                  <a:srgbClr val="202124"/>
                </a:solidFill>
                <a:effectLst/>
                <a:latin typeface="+mn-lt"/>
              </a:rPr>
              <a:t>F: </a:t>
            </a:r>
            <a:r>
              <a:rPr lang="en-US" sz="1200" b="0" i="0" u="none" strike="noStrike" baseline="0" dirty="0">
                <a:solidFill>
                  <a:srgbClr val="30305D"/>
                </a:solidFill>
                <a:latin typeface="+mn-lt"/>
              </a:rPr>
              <a:t>You </a:t>
            </a:r>
            <a:r>
              <a:rPr lang="en-US" sz="1200" b="0" i="0" u="none" strike="noStrike" baseline="0" dirty="0">
                <a:solidFill>
                  <a:srgbClr val="94BF3C"/>
                </a:solidFill>
                <a:latin typeface="+mn-lt"/>
              </a:rPr>
              <a:t>must be trained </a:t>
            </a:r>
            <a:r>
              <a:rPr lang="en-US" sz="1200" b="0" i="0" u="none" strike="noStrike" baseline="0" dirty="0">
                <a:solidFill>
                  <a:srgbClr val="30305D"/>
                </a:solidFill>
                <a:latin typeface="+mn-lt"/>
              </a:rPr>
              <a:t>on how to:</a:t>
            </a:r>
          </a:p>
          <a:p>
            <a:pPr marL="285750" indent="-285750" algn="l">
              <a:buFont typeface="Arial" panose="020B0604020202020204" pitchFamily="34" charset="0"/>
              <a:buChar char="•"/>
            </a:pPr>
            <a:r>
              <a:rPr lang="en-US" sz="1200" b="0" i="0" u="none" strike="noStrike" baseline="0" dirty="0">
                <a:solidFill>
                  <a:srgbClr val="30305D"/>
                </a:solidFill>
                <a:latin typeface="+mn-lt"/>
              </a:rPr>
              <a:t>Figure out how severe a fire is</a:t>
            </a:r>
          </a:p>
          <a:p>
            <a:pPr marL="285750" indent="-285750" algn="l">
              <a:buFont typeface="Arial" panose="020B0604020202020204" pitchFamily="34" charset="0"/>
              <a:buChar char="•"/>
            </a:pPr>
            <a:r>
              <a:rPr lang="en-US" sz="1200" b="0" i="0" u="none" strike="noStrike" baseline="0" dirty="0">
                <a:solidFill>
                  <a:srgbClr val="30305D"/>
                </a:solidFill>
                <a:latin typeface="+mn-lt"/>
              </a:rPr>
              <a:t>Choose the correct type of extinguisher</a:t>
            </a:r>
          </a:p>
          <a:p>
            <a:pPr marL="285750" indent="-285750" algn="l">
              <a:buFont typeface="Arial" panose="020B0604020202020204" pitchFamily="34" charset="0"/>
              <a:buChar char="•"/>
            </a:pPr>
            <a:r>
              <a:rPr lang="en-US" sz="1200" b="0" i="0" u="none" strike="noStrike" baseline="0" dirty="0">
                <a:solidFill>
                  <a:srgbClr val="30305D"/>
                </a:solidFill>
                <a:latin typeface="+mn-lt"/>
              </a:rPr>
              <a:t>Use an extinguisher in an emergency situation</a:t>
            </a:r>
          </a:p>
        </p:txBody>
      </p:sp>
      <p:sp>
        <p:nvSpPr>
          <p:cNvPr id="4" name="Slide Number Placeholder 3"/>
          <p:cNvSpPr>
            <a:spLocks noGrp="1"/>
          </p:cNvSpPr>
          <p:nvPr>
            <p:ph type="sldNum" sz="quarter" idx="5"/>
          </p:nvPr>
        </p:nvSpPr>
        <p:spPr/>
        <p:txBody>
          <a:bodyPr/>
          <a:lstStyle/>
          <a:p>
            <a:fld id="{440B460B-D1C9-4A11-8BEA-2E3E57EE8568}" type="slidenum">
              <a:rPr lang="en-US" smtClean="0"/>
              <a:t>1</a:t>
            </a:fld>
            <a:endParaRPr lang="en-US"/>
          </a:p>
        </p:txBody>
      </p:sp>
    </p:spTree>
    <p:extLst>
      <p:ext uri="{BB962C8B-B14F-4D97-AF65-F5344CB8AC3E}">
        <p14:creationId xmlns:p14="http://schemas.microsoft.com/office/powerpoint/2010/main" val="1926243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02124"/>
                </a:solidFill>
                <a:effectLst/>
                <a:latin typeface="+mn-lt"/>
              </a:rPr>
              <a:t>F: </a:t>
            </a:r>
            <a:r>
              <a:rPr lang="en-US" sz="1800" dirty="0">
                <a:latin typeface="+mn-lt"/>
              </a:rPr>
              <a:t>Fire extinguishers are classified using the National Fire Protection Association (NFPA) classification system. The letters A, B, C, D, and K indicate the type of extinguisher.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rPr>
              <a:t>F: </a:t>
            </a:r>
            <a:r>
              <a:rPr kumimoji="0" lang="en-US" sz="1800" b="0"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rPr>
              <a:t>Class A extinguishers cool materials below their ignition temperature and soak fibers to prevent re-ignition. Extinguishers with an A rating are designed to extinguish fires involving these ordinary combustible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rPr>
              <a:t>F: </a:t>
            </a:r>
            <a:r>
              <a:rPr kumimoji="0" lang="en-US" sz="1800" b="0"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rPr>
              <a:t>Class B extinguishers remove oxygen from the fire to stop vapors from reaching the ignition source, stopping the chemical chain reaction. Extinguishers with a B rating are designed to extinguish fires involving flammable and combustible liquids. Do not attempt to extinguish a fire involving flammable gas unless there is reasonable assurance the source of fuel can be promptly shut off.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rPr>
              <a:t>F: </a:t>
            </a:r>
            <a:r>
              <a:rPr kumimoji="0" lang="en-US" sz="1800" b="0"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rPr>
              <a:t>Class C extinguishers use an extinguishing agent that is not capable of conducting electrical currents. Extinguishers with a C rating are designed for use with fires involving energized electrical 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rPr>
              <a:t>F: </a:t>
            </a:r>
            <a:r>
              <a:rPr kumimoji="0" lang="en-US" sz="1800" b="0"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rPr>
              <a:t>Class D fires involve combustible metals, such as magnesium, titanium, and sodium. Extinguishers with a D rating are designed to extinguish fires involving combustible metals. Different metals need different types of extinguishers, although dry sand, sodium chloride, and soda ash are common; these dry powders are not the same as dry chemical extinguishers on other fires.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rPr>
              <a:t>F: </a:t>
            </a:r>
            <a:r>
              <a:rPr kumimoji="0" lang="en-US" sz="1800" b="0"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rPr>
              <a:t>Class K extinguishers Apply sodium bicarbonate dry chemical or potassium bicarbonate dry chemical to burning cooking oil. Extinguishers with a K rating are normally required where deep-fryers and/or griddles are utilized to prepare large quantities of food. An example would be a commercial kitchen similar to those found in restaurants and cafeterias.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mn-lt"/>
                <a:ea typeface="Tahoma" panose="020B0604030504040204" pitchFamily="34" charset="0"/>
                <a:cs typeface="Times New Roman" panose="02020603050405020304" pitchFamily="18" charset="0"/>
              </a:rPr>
              <a:t>{Play video on the next slide}</a:t>
            </a:r>
            <a:endParaRPr lang="en-US" sz="18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0305D"/>
              </a:solidFill>
              <a:effectLst/>
              <a:uLnTx/>
              <a:uFillTx/>
              <a:latin typeface="Futura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10</a:t>
            </a:fld>
            <a:endParaRPr lang="en-US"/>
          </a:p>
        </p:txBody>
      </p:sp>
    </p:spTree>
    <p:extLst>
      <p:ext uri="{BB962C8B-B14F-4D97-AF65-F5344CB8AC3E}">
        <p14:creationId xmlns:p14="http://schemas.microsoft.com/office/powerpoint/2010/main" val="4017141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VIDEO - 6 Min</a:t>
            </a:r>
          </a:p>
        </p:txBody>
      </p:sp>
      <p:sp>
        <p:nvSpPr>
          <p:cNvPr id="4" name="Slide Number Placeholder 3"/>
          <p:cNvSpPr>
            <a:spLocks noGrp="1"/>
          </p:cNvSpPr>
          <p:nvPr>
            <p:ph type="sldNum" sz="quarter" idx="5"/>
          </p:nvPr>
        </p:nvSpPr>
        <p:spPr/>
        <p:txBody>
          <a:bodyPr/>
          <a:lstStyle/>
          <a:p>
            <a:fld id="{440B460B-D1C9-4A11-8BEA-2E3E57EE8568}" type="slidenum">
              <a:rPr lang="en-US" smtClean="0"/>
              <a:t>11</a:t>
            </a:fld>
            <a:endParaRPr lang="en-US"/>
          </a:p>
        </p:txBody>
      </p:sp>
    </p:spTree>
    <p:extLst>
      <p:ext uri="{BB962C8B-B14F-4D97-AF65-F5344CB8AC3E}">
        <p14:creationId xmlns:p14="http://schemas.microsoft.com/office/powerpoint/2010/main" val="531820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a:t>
            </a:r>
            <a:r>
              <a:rPr lang="en-US" sz="1800" dirty="0">
                <a:effectLst/>
                <a:latin typeface="+mn-lt"/>
                <a:ea typeface="Calibri" panose="020F0502020204030204" pitchFamily="34" charset="0"/>
                <a:cs typeface="Times New Roman" panose="02020603050405020304" pitchFamily="18" charset="0"/>
              </a:rPr>
              <a:t>Ask the class the following questions:}</a:t>
            </a:r>
          </a:p>
          <a:p>
            <a:pPr marL="0" marR="0" algn="l">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400" b="1" dirty="0">
                <a:latin typeface="+mn-lt"/>
              </a:rPr>
              <a:t>F: </a:t>
            </a:r>
            <a:r>
              <a:rPr lang="en-US" sz="4400" dirty="0">
                <a:latin typeface="+mn-lt"/>
              </a:rPr>
              <a:t>Extinguishers have a short use period of about   (BLANK)    seconds. </a:t>
            </a:r>
            <a:r>
              <a:rPr lang="en-US" sz="4400" dirty="0">
                <a:effectLst/>
                <a:latin typeface="+mn-lt"/>
                <a:ea typeface="Calibri" panose="020F0502020204030204" pitchFamily="34" charset="0"/>
                <a:cs typeface="Times New Roman" panose="02020603050405020304" pitchFamily="18" charset="0"/>
              </a:rPr>
              <a:t>(Wait for participation, then click mouse to trigger animation)</a:t>
            </a:r>
            <a:r>
              <a:rPr lang="en-US" sz="44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b="0" i="0" u="none" strike="noStrike" baseline="0" dirty="0">
              <a:solidFill>
                <a:srgbClr val="202124"/>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b="1" dirty="0">
                <a:latin typeface="+mn-lt"/>
              </a:rPr>
              <a:t>F: </a:t>
            </a:r>
            <a:r>
              <a:rPr lang="en-US" sz="3600" dirty="0">
                <a:latin typeface="+mn-lt"/>
              </a:rPr>
              <a:t>What is the P.A.S.S. method? </a:t>
            </a:r>
            <a:r>
              <a:rPr lang="en-US" sz="3600" dirty="0">
                <a:effectLst/>
                <a:latin typeface="+mn-lt"/>
                <a:ea typeface="Calibri" panose="020F0502020204030204" pitchFamily="34" charset="0"/>
                <a:cs typeface="Times New Roman" panose="02020603050405020304" pitchFamily="18" charset="0"/>
              </a:rPr>
              <a:t>(Wait for participation, then click mouse to trigger animation)</a:t>
            </a:r>
            <a:r>
              <a:rPr lang="en-US" sz="3600" dirty="0">
                <a:latin typeface="+mn-lt"/>
              </a:rPr>
              <a:t> </a:t>
            </a:r>
          </a:p>
          <a:p>
            <a:endParaRPr lang="en-US" sz="3600" dirty="0">
              <a:latin typeface="+mn-lt"/>
            </a:endParaRPr>
          </a:p>
          <a:p>
            <a:pPr marL="0" lvl="0" indent="0">
              <a:buFont typeface="Arial" panose="020B0604020202020204" pitchFamily="34" charset="0"/>
              <a:buNone/>
            </a:pPr>
            <a:r>
              <a:rPr lang="en-US" sz="3600" b="1" dirty="0">
                <a:latin typeface="+mn-lt"/>
              </a:rPr>
              <a:t>F: </a:t>
            </a:r>
            <a:r>
              <a:rPr lang="en-US" sz="3600" dirty="0">
                <a:latin typeface="+mn-lt"/>
              </a:rPr>
              <a:t>Pull the pin to ready the extinguisher for discharge</a:t>
            </a:r>
          </a:p>
          <a:p>
            <a:pPr marL="0" lvl="0" indent="0">
              <a:buFont typeface="Arial" panose="020B0604020202020204" pitchFamily="34" charset="0"/>
              <a:buNone/>
            </a:pPr>
            <a:endParaRPr lang="en-US" sz="3600" dirty="0">
              <a:latin typeface="+mn-lt"/>
            </a:endParaRPr>
          </a:p>
          <a:p>
            <a:pPr marL="0" lvl="0" indent="0">
              <a:buFont typeface="Arial" panose="020B0604020202020204" pitchFamily="34" charset="0"/>
              <a:buNone/>
            </a:pPr>
            <a:r>
              <a:rPr lang="en-US" sz="3600" b="1" dirty="0">
                <a:latin typeface="+mn-lt"/>
              </a:rPr>
              <a:t>F: </a:t>
            </a:r>
            <a:r>
              <a:rPr lang="en-US" sz="3600" dirty="0">
                <a:latin typeface="+mn-lt"/>
              </a:rPr>
              <a:t>Aim low and point the extinguisher at the base of the fire</a:t>
            </a:r>
          </a:p>
          <a:p>
            <a:pPr marL="0" lvl="0" indent="0">
              <a:buFont typeface="Arial" panose="020B0604020202020204" pitchFamily="34" charset="0"/>
              <a:buNone/>
            </a:pPr>
            <a:endParaRPr lang="en-US" sz="3600" dirty="0">
              <a:latin typeface="+mn-lt"/>
            </a:endParaRPr>
          </a:p>
          <a:p>
            <a:pPr marL="0" lvl="0" indent="0">
              <a:buFont typeface="Arial" panose="020B0604020202020204" pitchFamily="34" charset="0"/>
              <a:buNone/>
            </a:pPr>
            <a:r>
              <a:rPr lang="en-US" sz="3600" b="1" dirty="0">
                <a:latin typeface="+mn-lt"/>
              </a:rPr>
              <a:t>F: </a:t>
            </a:r>
            <a:r>
              <a:rPr lang="en-US" sz="3600" dirty="0">
                <a:latin typeface="+mn-lt"/>
              </a:rPr>
              <a:t>Squeeze the lever to discharge the extinguisher</a:t>
            </a:r>
          </a:p>
          <a:p>
            <a:pPr marL="0" lvl="0" indent="0">
              <a:buFont typeface="Arial" panose="020B0604020202020204" pitchFamily="34" charset="0"/>
              <a:buNone/>
            </a:pPr>
            <a:endParaRPr lang="en-US" sz="3600" dirty="0">
              <a:latin typeface="+mn-lt"/>
            </a:endParaRPr>
          </a:p>
          <a:p>
            <a:pPr marL="0" lvl="0" indent="0">
              <a:buFont typeface="Arial" panose="020B0604020202020204" pitchFamily="34" charset="0"/>
              <a:buNone/>
            </a:pPr>
            <a:r>
              <a:rPr lang="en-US" sz="3600" b="1" dirty="0">
                <a:latin typeface="+mn-lt"/>
              </a:rPr>
              <a:t>F: </a:t>
            </a:r>
            <a:r>
              <a:rPr lang="en-US" sz="3600" dirty="0">
                <a:latin typeface="+mn-lt"/>
              </a:rPr>
              <a:t>Sweep back and forth as you move closer to the fire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b="0" i="0" u="none" strike="noStrike" baseline="0" dirty="0">
              <a:solidFill>
                <a:srgbClr val="30305D"/>
              </a:solidFill>
              <a:latin typeface="Futura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dirty="0"/>
          </a:p>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12</a:t>
            </a:fld>
            <a:endParaRPr lang="en-US"/>
          </a:p>
        </p:txBody>
      </p:sp>
    </p:spTree>
    <p:extLst>
      <p:ext uri="{BB962C8B-B14F-4D97-AF65-F5344CB8AC3E}">
        <p14:creationId xmlns:p14="http://schemas.microsoft.com/office/powerpoint/2010/main" val="2119142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02124"/>
                </a:solidFill>
                <a:effectLst/>
                <a:latin typeface="Roboto" panose="02000000000000000000" pitchFamily="2" charset="0"/>
              </a:rPr>
              <a:t>F: </a:t>
            </a:r>
            <a:r>
              <a:rPr lang="en-US" b="0" i="0" dirty="0">
                <a:solidFill>
                  <a:srgbClr val="202124"/>
                </a:solidFill>
                <a:effectLst/>
                <a:latin typeface="Roboto" panose="02000000000000000000" pitchFamily="2" charset="0"/>
              </a:rPr>
              <a:t>Remember to keep the fire extinguisher pointed at the base of the fire until the fire appears to be out. Never turn your back on a fire even if it appears to be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0305D"/>
              </a:solidFill>
              <a:effectLst/>
              <a:uLnTx/>
              <a:uFillTx/>
              <a:latin typeface="Futura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13</a:t>
            </a:fld>
            <a:endParaRPr lang="en-US"/>
          </a:p>
        </p:txBody>
      </p:sp>
    </p:spTree>
    <p:extLst>
      <p:ext uri="{BB962C8B-B14F-4D97-AF65-F5344CB8AC3E}">
        <p14:creationId xmlns:p14="http://schemas.microsoft.com/office/powerpoint/2010/main" val="3442999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100" b="1" dirty="0">
                <a:effectLst/>
                <a:latin typeface="+mn-lt"/>
                <a:ea typeface="Times New Roman" panose="02020603050405020304" pitchFamily="18" charset="0"/>
                <a:cs typeface="Calibri" panose="020F0502020204030204" pitchFamily="34" charset="0"/>
              </a:rPr>
              <a:t>F: </a:t>
            </a:r>
            <a:r>
              <a:rPr lang="en-US" sz="1100" dirty="0">
                <a:effectLst/>
                <a:latin typeface="+mn-lt"/>
                <a:ea typeface="Times New Roman" panose="02020603050405020304" pitchFamily="18" charset="0"/>
                <a:cs typeface="Calibri" panose="020F0502020204030204" pitchFamily="34" charset="0"/>
              </a:rPr>
              <a:t>It is your job to recognize when you should fight a fire and when you should evacuate the area. All workers should have a clear understanding of the organization’s fire safety plan. Guidance to employees should include when it might be appropriate and helpful to fight a small fire with a portable fire extinguisher and when it is the right decision to evacuate immediately.</a:t>
            </a:r>
            <a:endParaRPr lang="en-US" sz="11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100" dirty="0">
                <a:effectLst/>
                <a:latin typeface="+mn-lt"/>
                <a:ea typeface="Times New Roman" panose="02020603050405020304" pitchFamily="18" charset="0"/>
                <a:cs typeface="Calibri" panose="020F0502020204030204" pitchFamily="34" charset="0"/>
              </a:rPr>
              <a:t> (Click mouse to trigger animation)  </a:t>
            </a:r>
          </a:p>
          <a:p>
            <a:pPr marL="0" marR="0" algn="just">
              <a:lnSpc>
                <a:spcPct val="107000"/>
              </a:lnSpc>
              <a:spcBef>
                <a:spcPts val="0"/>
              </a:spcBef>
              <a:spcAft>
                <a:spcPts val="800"/>
              </a:spcAft>
            </a:pPr>
            <a:endParaRPr lang="en-US" sz="11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100" b="1" dirty="0">
                <a:effectLst/>
                <a:latin typeface="+mn-lt"/>
                <a:ea typeface="Times New Roman" panose="02020603050405020304" pitchFamily="18" charset="0"/>
                <a:cs typeface="Calibri" panose="020F0502020204030204" pitchFamily="34" charset="0"/>
              </a:rPr>
              <a:t>F: </a:t>
            </a:r>
            <a:r>
              <a:rPr lang="en-US" sz="1100" dirty="0">
                <a:effectLst/>
                <a:latin typeface="+mn-lt"/>
                <a:ea typeface="Times New Roman" panose="02020603050405020304" pitchFamily="18" charset="0"/>
                <a:cs typeface="Calibri" panose="020F0502020204030204" pitchFamily="34" charset="0"/>
              </a:rPr>
              <a:t>OSHA requires that the Employer develop a fire protection program that must be followed throughout all phases of construction and demolition work, and they must also provide firefighting equipment. </a:t>
            </a:r>
          </a:p>
          <a:p>
            <a:pPr marL="0" marR="0" algn="just">
              <a:lnSpc>
                <a:spcPct val="107000"/>
              </a:lnSpc>
              <a:spcBef>
                <a:spcPts val="0"/>
              </a:spcBef>
              <a:spcAft>
                <a:spcPts val="800"/>
              </a:spcAft>
            </a:pPr>
            <a:endParaRPr lang="en-US" sz="11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100" b="1" dirty="0">
                <a:effectLst/>
                <a:latin typeface="+mn-lt"/>
                <a:ea typeface="Times New Roman" panose="02020603050405020304" pitchFamily="18" charset="0"/>
                <a:cs typeface="Calibri" panose="020F0502020204030204" pitchFamily="34" charset="0"/>
              </a:rPr>
              <a:t>F: </a:t>
            </a:r>
            <a:r>
              <a:rPr lang="en-US" sz="1100" dirty="0">
                <a:effectLst/>
                <a:latin typeface="+mn-lt"/>
                <a:ea typeface="Times New Roman" panose="02020603050405020304" pitchFamily="18" charset="0"/>
                <a:cs typeface="Calibri" panose="020F0502020204030204" pitchFamily="34" charset="0"/>
              </a:rPr>
              <a:t>Portable fire extinguishers are labeled with color-coded letters and/or pictograms that indicate the type of fire they are designed to extinguish. It is critically important that the right type of extinguisher be used on the specific class of fire to avoid personal injury and damage to property. Using the wrong type of fire extinguisher could be ineffective, result in electrical shock, cause an explosion, or even spread the fire. Employees who are trained and authorized to use portable fire extinguishers must know how to conduct a risk assessment to determine whether it is safe to fight a fire or if the best course of action is to evacuate. </a:t>
            </a:r>
            <a:endParaRPr lang="en-US" sz="11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100" dirty="0">
                <a:effectLst/>
                <a:latin typeface="+mn-lt"/>
                <a:ea typeface="Times New Roman" panose="02020603050405020304" pitchFamily="18" charset="0"/>
                <a:cs typeface="Calibri" panose="020F0502020204030204" pitchFamily="34" charset="0"/>
              </a:rPr>
              <a:t> (Click mouse to trigger animation)  </a:t>
            </a:r>
          </a:p>
          <a:p>
            <a:pPr marL="0" marR="0" algn="just">
              <a:lnSpc>
                <a:spcPct val="107000"/>
              </a:lnSpc>
              <a:spcBef>
                <a:spcPts val="0"/>
              </a:spcBef>
              <a:spcAft>
                <a:spcPts val="800"/>
              </a:spcAft>
            </a:pPr>
            <a:endParaRPr lang="en-US" sz="11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100" b="1" dirty="0">
                <a:effectLst/>
                <a:latin typeface="+mn-lt"/>
                <a:ea typeface="Times New Roman" panose="02020603050405020304" pitchFamily="18" charset="0"/>
                <a:cs typeface="Calibri" panose="020F0502020204030204" pitchFamily="34" charset="0"/>
              </a:rPr>
              <a:t>F: </a:t>
            </a:r>
            <a:r>
              <a:rPr lang="en-US" sz="1100" dirty="0">
                <a:effectLst/>
                <a:latin typeface="+mn-lt"/>
                <a:ea typeface="Times New Roman" panose="02020603050405020304" pitchFamily="18" charset="0"/>
                <a:cs typeface="Calibri" panose="020F0502020204030204" pitchFamily="34" charset="0"/>
              </a:rPr>
              <a:t>OSHA requires that where the Employer provides portable fire extinguishers, they must also provide an education program, such as this one, to familiarize employees with the general principles of fire extinguisher use and the hazards involved with incipient stage firefighting.</a:t>
            </a:r>
          </a:p>
          <a:p>
            <a:pPr marL="0" marR="0" algn="just">
              <a:lnSpc>
                <a:spcPct val="107000"/>
              </a:lnSpc>
              <a:spcBef>
                <a:spcPts val="0"/>
              </a:spcBef>
              <a:spcAft>
                <a:spcPts val="800"/>
              </a:spcAft>
            </a:pPr>
            <a:endParaRPr lang="en-US" sz="11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100" b="1" dirty="0">
                <a:effectLst/>
                <a:latin typeface="+mn-lt"/>
                <a:ea typeface="Times New Roman" panose="02020603050405020304" pitchFamily="18" charset="0"/>
                <a:cs typeface="Calibri" panose="020F0502020204030204" pitchFamily="34" charset="0"/>
              </a:rPr>
              <a:t>F: </a:t>
            </a:r>
            <a:r>
              <a:rPr lang="en-US" sz="1100" dirty="0">
                <a:effectLst/>
                <a:latin typeface="+mn-lt"/>
                <a:ea typeface="Times New Roman" panose="02020603050405020304" pitchFamily="18" charset="0"/>
                <a:cs typeface="Calibri" panose="020F0502020204030204" pitchFamily="34" charset="0"/>
              </a:rPr>
              <a:t>Before attempting to extinguish any fire, consider these questions first.</a:t>
            </a:r>
          </a:p>
          <a:p>
            <a:pPr marL="0" marR="0" algn="just">
              <a:lnSpc>
                <a:spcPct val="107000"/>
              </a:lnSpc>
              <a:spcBef>
                <a:spcPts val="0"/>
              </a:spcBef>
              <a:spcAft>
                <a:spcPts val="800"/>
              </a:spcAft>
            </a:pPr>
            <a:endParaRPr lang="en-US" sz="11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mn-lt"/>
                <a:ea typeface="Calibri" panose="020F0502020204030204" pitchFamily="34" charset="0"/>
                <a:cs typeface="Times New Roman" panose="02020603050405020304" pitchFamily="18" charset="0"/>
              </a:rPr>
              <a:t>How big is the fire? </a:t>
            </a:r>
          </a:p>
          <a:p>
            <a:pPr marL="742950" marR="0" lvl="1" indent="-285750">
              <a:lnSpc>
                <a:spcPct val="107000"/>
              </a:lnSpc>
              <a:spcBef>
                <a:spcPts val="0"/>
              </a:spcBef>
              <a:spcAft>
                <a:spcPts val="0"/>
              </a:spcAft>
              <a:buFont typeface="+mj-lt"/>
              <a:buAutoNum type="alphaLcPeriod"/>
            </a:pPr>
            <a:r>
              <a:rPr lang="en-US" sz="1100" dirty="0">
                <a:effectLst/>
                <a:latin typeface="+mn-lt"/>
                <a:ea typeface="Calibri" panose="020F0502020204030204" pitchFamily="34" charset="0"/>
                <a:cs typeface="Times New Roman" panose="02020603050405020304" pitchFamily="18" charset="0"/>
              </a:rPr>
              <a:t>Only attempt to put out a fire if it is contained to a small area, is in the early stages of developing, and has not started to spread quickly, also known as an incipient stage fire.</a:t>
            </a:r>
          </a:p>
          <a:p>
            <a:pPr marL="342900" marR="0" lvl="0" indent="-342900">
              <a:lnSpc>
                <a:spcPct val="107000"/>
              </a:lnSpc>
              <a:spcBef>
                <a:spcPts val="0"/>
              </a:spcBef>
              <a:spcAft>
                <a:spcPts val="0"/>
              </a:spcAft>
              <a:buFont typeface="+mj-lt"/>
              <a:buAutoNum type="arabicPeriod"/>
            </a:pPr>
            <a:r>
              <a:rPr lang="en-US" sz="1100" dirty="0">
                <a:effectLst/>
                <a:latin typeface="+mn-lt"/>
                <a:ea typeface="Calibri" panose="020F0502020204030204" pitchFamily="34" charset="0"/>
                <a:cs typeface="Times New Roman" panose="02020603050405020304" pitchFamily="18" charset="0"/>
              </a:rPr>
              <a:t>Is the atmosphere safe? </a:t>
            </a:r>
          </a:p>
          <a:p>
            <a:pPr marL="742950" marR="0" lvl="1" indent="-285750">
              <a:lnSpc>
                <a:spcPct val="107000"/>
              </a:lnSpc>
              <a:spcBef>
                <a:spcPts val="0"/>
              </a:spcBef>
              <a:spcAft>
                <a:spcPts val="0"/>
              </a:spcAft>
              <a:buFont typeface="+mj-lt"/>
              <a:buAutoNum type="alphaLcPeriod"/>
            </a:pPr>
            <a:r>
              <a:rPr lang="en-US" sz="1100" dirty="0">
                <a:effectLst/>
                <a:latin typeface="+mn-lt"/>
                <a:ea typeface="Calibri" panose="020F0502020204030204" pitchFamily="34" charset="0"/>
                <a:cs typeface="Times New Roman" panose="02020603050405020304" pitchFamily="18" charset="0"/>
              </a:rPr>
              <a:t>If you can see a lot of smoke, feel hot temperatures, have limited visibility, or know there are hazardous materials in the area, then do not attempt to stay and fight the fire.</a:t>
            </a:r>
          </a:p>
          <a:p>
            <a:pPr marL="342900" marR="0" lvl="0" indent="-342900">
              <a:lnSpc>
                <a:spcPct val="107000"/>
              </a:lnSpc>
              <a:spcBef>
                <a:spcPts val="0"/>
              </a:spcBef>
              <a:spcAft>
                <a:spcPts val="0"/>
              </a:spcAft>
              <a:buFont typeface="+mj-lt"/>
              <a:buAutoNum type="arabicPeriod"/>
            </a:pPr>
            <a:r>
              <a:rPr lang="en-US" sz="1100" dirty="0">
                <a:effectLst/>
                <a:latin typeface="+mn-lt"/>
                <a:ea typeface="Calibri" panose="020F0502020204030204" pitchFamily="34" charset="0"/>
                <a:cs typeface="Times New Roman" panose="02020603050405020304" pitchFamily="18" charset="0"/>
              </a:rPr>
              <a:t>Where is the escape route? </a:t>
            </a:r>
          </a:p>
          <a:p>
            <a:pPr marL="742950" marR="0" lvl="1" indent="-285750">
              <a:lnSpc>
                <a:spcPct val="107000"/>
              </a:lnSpc>
              <a:spcBef>
                <a:spcPts val="0"/>
              </a:spcBef>
              <a:spcAft>
                <a:spcPts val="0"/>
              </a:spcAft>
              <a:buFont typeface="+mj-lt"/>
              <a:buAutoNum type="alphaLcPeriod"/>
            </a:pPr>
            <a:r>
              <a:rPr lang="en-US" sz="1100" dirty="0">
                <a:effectLst/>
                <a:latin typeface="+mn-lt"/>
                <a:ea typeface="Calibri" panose="020F0502020204030204" pitchFamily="34" charset="0"/>
                <a:cs typeface="Times New Roman" panose="02020603050405020304" pitchFamily="18" charset="0"/>
              </a:rPr>
              <a:t>If you attempt to fight a fire, an escape route should be behind you. Do not use a fire extinguisher if your means of evacuation is not clear or compromised.</a:t>
            </a:r>
          </a:p>
          <a:p>
            <a:pPr marL="342900" marR="0" lvl="0" indent="-342900">
              <a:lnSpc>
                <a:spcPct val="107000"/>
              </a:lnSpc>
              <a:spcBef>
                <a:spcPts val="0"/>
              </a:spcBef>
              <a:spcAft>
                <a:spcPts val="0"/>
              </a:spcAft>
              <a:buFont typeface="+mj-lt"/>
              <a:buAutoNum type="arabicPeriod"/>
            </a:pPr>
            <a:r>
              <a:rPr lang="en-US" sz="1100" dirty="0">
                <a:effectLst/>
                <a:latin typeface="+mn-lt"/>
                <a:ea typeface="Calibri" panose="020F0502020204030204" pitchFamily="34" charset="0"/>
                <a:cs typeface="Times New Roman" panose="02020603050405020304" pitchFamily="18" charset="0"/>
              </a:rPr>
              <a:t>Is the correct fire extinguisher available? </a:t>
            </a:r>
          </a:p>
          <a:p>
            <a:pPr marL="742950" marR="0" lvl="1" indent="-285750">
              <a:lnSpc>
                <a:spcPct val="107000"/>
              </a:lnSpc>
              <a:spcBef>
                <a:spcPts val="0"/>
              </a:spcBef>
              <a:spcAft>
                <a:spcPts val="0"/>
              </a:spcAft>
              <a:buFont typeface="+mj-lt"/>
              <a:buAutoNum type="alphaLcPeriod"/>
            </a:pPr>
            <a:r>
              <a:rPr lang="en-US" sz="1100" dirty="0">
                <a:effectLst/>
                <a:latin typeface="+mn-lt"/>
                <a:ea typeface="Calibri" panose="020F0502020204030204" pitchFamily="34" charset="0"/>
                <a:cs typeface="Times New Roman" panose="02020603050405020304" pitchFamily="18" charset="0"/>
              </a:rPr>
              <a:t>Make sure the fire extinguisher you have on hand matches the type of fuel that is burning.</a:t>
            </a:r>
          </a:p>
          <a:p>
            <a:pPr marL="342900" marR="0" lvl="0" indent="-342900">
              <a:lnSpc>
                <a:spcPct val="107000"/>
              </a:lnSpc>
              <a:spcBef>
                <a:spcPts val="0"/>
              </a:spcBef>
              <a:spcAft>
                <a:spcPts val="0"/>
              </a:spcAft>
              <a:buFont typeface="+mj-lt"/>
              <a:buAutoNum type="arabicPeriod"/>
            </a:pPr>
            <a:r>
              <a:rPr lang="en-US" sz="1100" dirty="0">
                <a:effectLst/>
                <a:latin typeface="+mn-lt"/>
                <a:ea typeface="Calibri" panose="020F0502020204030204" pitchFamily="34" charset="0"/>
                <a:cs typeface="Times New Roman" panose="02020603050405020304" pitchFamily="18" charset="0"/>
              </a:rPr>
              <a:t>Are you calm and in control? </a:t>
            </a:r>
          </a:p>
          <a:p>
            <a:pPr marL="742950" marR="0" lvl="1" indent="-285750">
              <a:lnSpc>
                <a:spcPct val="107000"/>
              </a:lnSpc>
              <a:spcBef>
                <a:spcPts val="0"/>
              </a:spcBef>
              <a:spcAft>
                <a:spcPts val="800"/>
              </a:spcAft>
              <a:buFont typeface="+mj-lt"/>
              <a:buAutoNum type="alphaLcPeriod"/>
            </a:pPr>
            <a:r>
              <a:rPr lang="en-US" sz="1100" dirty="0">
                <a:effectLst/>
                <a:latin typeface="+mn-lt"/>
                <a:ea typeface="Calibri" panose="020F0502020204030204" pitchFamily="34" charset="0"/>
                <a:cs typeface="Times New Roman" panose="02020603050405020304" pitchFamily="18" charset="0"/>
              </a:rPr>
              <a:t>If you feel panicked, overwhelmed, or unsure of the situation, do not attempt to fight the fire.</a:t>
            </a:r>
          </a:p>
          <a:p>
            <a:pPr marL="742950" marR="0" lvl="1" indent="-285750">
              <a:lnSpc>
                <a:spcPct val="107000"/>
              </a:lnSpc>
              <a:spcBef>
                <a:spcPts val="0"/>
              </a:spcBef>
              <a:spcAft>
                <a:spcPts val="800"/>
              </a:spcAft>
              <a:buFont typeface="+mj-lt"/>
              <a:buAutoNum type="alphaLcPeriod"/>
            </a:pPr>
            <a:endParaRPr lang="en-US" sz="11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100" b="1" dirty="0">
                <a:effectLst/>
                <a:latin typeface="+mn-lt"/>
                <a:ea typeface="Times New Roman" panose="02020603050405020304" pitchFamily="18" charset="0"/>
                <a:cs typeface="Calibri" panose="020F0502020204030204" pitchFamily="34" charset="0"/>
              </a:rPr>
              <a:t>F: </a:t>
            </a:r>
            <a:r>
              <a:rPr lang="en-US" sz="1100" dirty="0">
                <a:effectLst/>
                <a:latin typeface="+mn-lt"/>
                <a:ea typeface="Times New Roman" panose="02020603050405020304" pitchFamily="18" charset="0"/>
                <a:cs typeface="Calibri" panose="020F0502020204030204" pitchFamily="34" charset="0"/>
              </a:rPr>
              <a:t>After successfully extinguishing any fire:</a:t>
            </a:r>
            <a:endParaRPr lang="en-US" sz="1100" dirty="0">
              <a:effectLst/>
              <a:latin typeface="+mn-lt"/>
              <a:ea typeface="Calibri" panose="020F0502020204030204" pitchFamily="34" charset="0"/>
              <a:cs typeface="Times New Roman" panose="02020603050405020304" pitchFamily="18" charset="0"/>
            </a:endParaRPr>
          </a:p>
          <a:p>
            <a:pPr marL="342900" marR="0" lvl="0" indent="-342900" algn="just">
              <a:lnSpc>
                <a:spcPts val="1200"/>
              </a:lnSpc>
              <a:spcBef>
                <a:spcPts val="0"/>
              </a:spcBef>
              <a:spcAft>
                <a:spcPts val="800"/>
              </a:spcAft>
              <a:buFont typeface="Arial" panose="020B0604020202020204" pitchFamily="34" charset="0"/>
              <a:buChar char="•"/>
              <a:tabLst>
                <a:tab pos="457200" algn="l"/>
              </a:tabLst>
            </a:pPr>
            <a:r>
              <a:rPr lang="en-US" sz="1100" dirty="0">
                <a:solidFill>
                  <a:srgbClr val="444444"/>
                </a:solidFill>
                <a:effectLst/>
                <a:latin typeface="+mn-lt"/>
                <a:ea typeface="Calibri" panose="020F0502020204030204" pitchFamily="34" charset="0"/>
                <a:cs typeface="Calibri" panose="020F0502020204030204" pitchFamily="34" charset="0"/>
              </a:rPr>
              <a:t>Maintain a reliable escape route until it is confirmed that the fire is completely out.</a:t>
            </a:r>
            <a:endParaRPr lang="en-US" sz="1100" dirty="0">
              <a:effectLst/>
              <a:latin typeface="+mn-lt"/>
              <a:ea typeface="Calibri" panose="020F0502020204030204" pitchFamily="34" charset="0"/>
              <a:cs typeface="Times New Roman" panose="02020603050405020304" pitchFamily="18" charset="0"/>
            </a:endParaRPr>
          </a:p>
          <a:p>
            <a:pPr marL="342900" marR="0" lvl="0" indent="-342900" algn="just">
              <a:lnSpc>
                <a:spcPts val="1200"/>
              </a:lnSpc>
              <a:spcBef>
                <a:spcPts val="0"/>
              </a:spcBef>
              <a:spcAft>
                <a:spcPts val="800"/>
              </a:spcAft>
              <a:buFont typeface="Arial" panose="020B0604020202020204" pitchFamily="34" charset="0"/>
              <a:buChar char="•"/>
              <a:tabLst>
                <a:tab pos="457200" algn="l"/>
              </a:tabLst>
            </a:pPr>
            <a:r>
              <a:rPr lang="en-US" sz="1100" dirty="0">
                <a:solidFill>
                  <a:srgbClr val="444444"/>
                </a:solidFill>
                <a:effectLst/>
                <a:latin typeface="+mn-lt"/>
                <a:ea typeface="Calibri" panose="020F0502020204030204" pitchFamily="34" charset="0"/>
                <a:cs typeface="Calibri" panose="020F0502020204030204" pitchFamily="34" charset="0"/>
              </a:rPr>
              <a:t>Monitor conditions for at least 30 minutes to ensure the fire does not reignite.</a:t>
            </a:r>
            <a:endParaRPr lang="en-US" sz="1100" dirty="0">
              <a:effectLst/>
              <a:latin typeface="+mn-lt"/>
              <a:ea typeface="Calibri" panose="020F0502020204030204" pitchFamily="34" charset="0"/>
              <a:cs typeface="Times New Roman" panose="02020603050405020304" pitchFamily="18" charset="0"/>
            </a:endParaRPr>
          </a:p>
          <a:p>
            <a:pPr marL="342900" marR="0" lvl="0" indent="-342900" algn="just">
              <a:lnSpc>
                <a:spcPts val="1200"/>
              </a:lnSpc>
              <a:spcBef>
                <a:spcPts val="0"/>
              </a:spcBef>
              <a:spcAft>
                <a:spcPts val="800"/>
              </a:spcAft>
              <a:buFont typeface="Arial" panose="020B0604020202020204" pitchFamily="34" charset="0"/>
              <a:buChar char="•"/>
              <a:tabLst>
                <a:tab pos="457200" algn="l"/>
              </a:tabLst>
            </a:pPr>
            <a:r>
              <a:rPr lang="en-US" sz="1100" dirty="0">
                <a:solidFill>
                  <a:srgbClr val="444444"/>
                </a:solidFill>
                <a:effectLst/>
                <a:latin typeface="+mn-lt"/>
                <a:ea typeface="Calibri" panose="020F0502020204030204" pitchFamily="34" charset="0"/>
                <a:cs typeface="Calibri" panose="020F0502020204030204" pitchFamily="34" charset="0"/>
              </a:rPr>
              <a:t>Avoid exposure to the extinguishing agent because some fire extinguisher chemicals can irritate your skin or respiratory system.</a:t>
            </a:r>
            <a:endParaRPr lang="en-US" sz="1100" dirty="0">
              <a:effectLst/>
              <a:latin typeface="+mn-lt"/>
              <a:ea typeface="Calibri" panose="020F0502020204030204" pitchFamily="34" charset="0"/>
              <a:cs typeface="Times New Roman" panose="02020603050405020304" pitchFamily="18" charset="0"/>
            </a:endParaRPr>
          </a:p>
          <a:p>
            <a:pPr marL="342900" marR="0" lvl="0" indent="-342900" algn="just">
              <a:lnSpc>
                <a:spcPts val="1200"/>
              </a:lnSpc>
              <a:spcBef>
                <a:spcPts val="0"/>
              </a:spcBef>
              <a:spcAft>
                <a:spcPts val="800"/>
              </a:spcAft>
              <a:buFont typeface="Arial" panose="020B0604020202020204" pitchFamily="34" charset="0"/>
              <a:buChar char="•"/>
              <a:tabLst>
                <a:tab pos="457200" algn="l"/>
              </a:tabLst>
            </a:pPr>
            <a:r>
              <a:rPr lang="en-US" sz="1100" dirty="0">
                <a:solidFill>
                  <a:srgbClr val="444444"/>
                </a:solidFill>
                <a:effectLst/>
                <a:latin typeface="+mn-lt"/>
                <a:ea typeface="Calibri" panose="020F0502020204030204" pitchFamily="34" charset="0"/>
                <a:cs typeface="Calibri" panose="020F0502020204030204" pitchFamily="34" charset="0"/>
              </a:rPr>
              <a:t>Once the fire extinguisher is empty, evacuate immediately even if you were unable to put the fire out. If indoors, close the door behind you to help confine the fire. Ensure emergency services has been notified and all other employees have also evacuated the area or the building.</a:t>
            </a:r>
          </a:p>
          <a:p>
            <a:pPr marL="342900" marR="0" lvl="0" indent="-342900" algn="just">
              <a:lnSpc>
                <a:spcPts val="1200"/>
              </a:lnSpc>
              <a:spcBef>
                <a:spcPts val="0"/>
              </a:spcBef>
              <a:spcAft>
                <a:spcPts val="800"/>
              </a:spcAft>
              <a:buFont typeface="Arial" panose="020B0604020202020204" pitchFamily="34" charset="0"/>
              <a:buChar char="•"/>
              <a:tabLst>
                <a:tab pos="457200" algn="l"/>
              </a:tabLst>
            </a:pPr>
            <a:endParaRPr lang="en-US" sz="11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100" b="1" dirty="0">
                <a:effectLst/>
                <a:latin typeface="+mn-lt"/>
                <a:ea typeface="Times New Roman" panose="02020603050405020304" pitchFamily="18" charset="0"/>
                <a:cs typeface="Calibri" panose="020F0502020204030204" pitchFamily="34" charset="0"/>
              </a:rPr>
              <a:t>F:</a:t>
            </a:r>
            <a:r>
              <a:rPr lang="en-US" sz="1100" dirty="0">
                <a:effectLst/>
                <a:latin typeface="+mn-lt"/>
                <a:ea typeface="Times New Roman" panose="02020603050405020304" pitchFamily="18" charset="0"/>
                <a:cs typeface="Calibri" panose="020F0502020204030204" pitchFamily="34" charset="0"/>
              </a:rPr>
              <a:t> If no one on site attempts to extinguish the fire, then all employees should evacuate the area immediately. If indoors, everyone should exit the building, no matter how far away from the fire they are located.</a:t>
            </a:r>
          </a:p>
          <a:p>
            <a:pPr marL="0" marR="0" algn="just">
              <a:lnSpc>
                <a:spcPct val="107000"/>
              </a:lnSpc>
              <a:spcBef>
                <a:spcPts val="0"/>
              </a:spcBef>
              <a:spcAft>
                <a:spcPts val="800"/>
              </a:spcAft>
            </a:pPr>
            <a:endParaRPr lang="en-US" sz="11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100" b="1" dirty="0">
                <a:effectLst/>
                <a:latin typeface="+mn-lt"/>
                <a:ea typeface="Times New Roman" panose="02020603050405020304" pitchFamily="18" charset="0"/>
                <a:cs typeface="Calibri" panose="020F0502020204030204" pitchFamily="34" charset="0"/>
              </a:rPr>
              <a:t>F:  </a:t>
            </a:r>
            <a:r>
              <a:rPr lang="en-US" sz="1100" dirty="0">
                <a:effectLst/>
                <a:latin typeface="+mn-lt"/>
                <a:ea typeface="Times New Roman" panose="02020603050405020304" pitchFamily="18" charset="0"/>
                <a:cs typeface="Calibri" panose="020F0502020204030204" pitchFamily="34" charset="0"/>
              </a:rPr>
              <a:t>Your main responsibility during an emergency is self-rescue. If you are unsure of how to properly fight the fire or if you judge that the fire is beyond the incipient stage: </a:t>
            </a:r>
            <a:endParaRPr lang="en-US" sz="1100" dirty="0">
              <a:effectLst/>
              <a:latin typeface="+mn-lt"/>
              <a:ea typeface="Calibri" panose="020F0502020204030204" pitchFamily="34" charset="0"/>
              <a:cs typeface="Times New Roman" panose="02020603050405020304" pitchFamily="18" charset="0"/>
            </a:endParaRPr>
          </a:p>
          <a:p>
            <a:pPr marL="342900" marR="0" lvl="0" indent="-342900" algn="just">
              <a:lnSpc>
                <a:spcPts val="1200"/>
              </a:lnSpc>
              <a:spcBef>
                <a:spcPts val="0"/>
              </a:spcBef>
              <a:spcAft>
                <a:spcPts val="800"/>
              </a:spcAft>
              <a:buFont typeface="Arial" panose="020B0604020202020204" pitchFamily="34" charset="0"/>
              <a:buChar char="•"/>
              <a:tabLst>
                <a:tab pos="457200" algn="l"/>
              </a:tabLst>
            </a:pPr>
            <a:r>
              <a:rPr lang="en-US" sz="1100" dirty="0">
                <a:solidFill>
                  <a:srgbClr val="444444"/>
                </a:solidFill>
                <a:effectLst/>
                <a:latin typeface="+mn-lt"/>
                <a:ea typeface="Calibri" panose="020F0502020204030204" pitchFamily="34" charset="0"/>
                <a:cs typeface="Calibri" panose="020F0502020204030204" pitchFamily="34" charset="0"/>
              </a:rPr>
              <a:t>Evacuate the immediate area of the fire.</a:t>
            </a:r>
            <a:endParaRPr lang="en-US" sz="1100" dirty="0">
              <a:effectLst/>
              <a:latin typeface="+mn-lt"/>
              <a:ea typeface="Calibri" panose="020F0502020204030204" pitchFamily="34" charset="0"/>
              <a:cs typeface="Times New Roman" panose="02020603050405020304" pitchFamily="18" charset="0"/>
            </a:endParaRPr>
          </a:p>
          <a:p>
            <a:pPr marL="342900" marR="0" lvl="0" indent="-342900" algn="just">
              <a:lnSpc>
                <a:spcPts val="1200"/>
              </a:lnSpc>
              <a:spcBef>
                <a:spcPts val="0"/>
              </a:spcBef>
              <a:spcAft>
                <a:spcPts val="800"/>
              </a:spcAft>
              <a:buFont typeface="Arial" panose="020B0604020202020204" pitchFamily="34" charset="0"/>
              <a:buChar char="•"/>
              <a:tabLst>
                <a:tab pos="457200" algn="l"/>
              </a:tabLst>
            </a:pPr>
            <a:r>
              <a:rPr lang="en-US" sz="1100" dirty="0">
                <a:solidFill>
                  <a:srgbClr val="444444"/>
                </a:solidFill>
                <a:effectLst/>
                <a:latin typeface="+mn-lt"/>
                <a:ea typeface="Calibri" panose="020F0502020204030204" pitchFamily="34" charset="0"/>
                <a:cs typeface="Calibri" panose="020F0502020204030204" pitchFamily="34" charset="0"/>
              </a:rPr>
              <a:t>Activate the fire alarm system and call 911 or notify emergency services.</a:t>
            </a:r>
            <a:endParaRPr lang="en-US" sz="1100" dirty="0">
              <a:effectLst/>
              <a:latin typeface="+mn-lt"/>
              <a:ea typeface="Calibri" panose="020F0502020204030204" pitchFamily="34" charset="0"/>
              <a:cs typeface="Times New Roman" panose="02020603050405020304" pitchFamily="18" charset="0"/>
            </a:endParaRPr>
          </a:p>
          <a:p>
            <a:pPr marL="342900" marR="0" lvl="0" indent="-342900" algn="just">
              <a:lnSpc>
                <a:spcPts val="1200"/>
              </a:lnSpc>
              <a:spcBef>
                <a:spcPts val="0"/>
              </a:spcBef>
              <a:spcAft>
                <a:spcPts val="800"/>
              </a:spcAft>
              <a:buFont typeface="Arial" panose="020B0604020202020204" pitchFamily="34" charset="0"/>
              <a:buChar char="•"/>
              <a:tabLst>
                <a:tab pos="457200" algn="l"/>
              </a:tabLst>
            </a:pPr>
            <a:r>
              <a:rPr lang="en-US" sz="1100" dirty="0">
                <a:solidFill>
                  <a:srgbClr val="444444"/>
                </a:solidFill>
                <a:effectLst/>
                <a:latin typeface="+mn-lt"/>
                <a:ea typeface="Calibri" panose="020F0502020204030204" pitchFamily="34" charset="0"/>
                <a:cs typeface="Calibri" panose="020F0502020204030204" pitchFamily="34" charset="0"/>
              </a:rPr>
              <a:t>Evacuate the building.</a:t>
            </a:r>
            <a:endParaRPr lang="en-US" sz="1100" dirty="0">
              <a:effectLst/>
              <a:latin typeface="+mn-lt"/>
              <a:ea typeface="Calibri" panose="020F0502020204030204" pitchFamily="34" charset="0"/>
              <a:cs typeface="Times New Roman" panose="02020603050405020304" pitchFamily="18" charset="0"/>
            </a:endParaRPr>
          </a:p>
          <a:p>
            <a:pPr marL="342900" marR="0" lvl="0" indent="-342900" algn="just">
              <a:lnSpc>
                <a:spcPts val="1200"/>
              </a:lnSpc>
              <a:spcBef>
                <a:spcPts val="0"/>
              </a:spcBef>
              <a:spcAft>
                <a:spcPts val="800"/>
              </a:spcAft>
              <a:buFont typeface="Arial" panose="020B0604020202020204" pitchFamily="34" charset="0"/>
              <a:buChar char="•"/>
              <a:tabLst>
                <a:tab pos="457200" algn="l"/>
              </a:tabLst>
            </a:pPr>
            <a:r>
              <a:rPr lang="en-US" sz="1100" dirty="0">
                <a:solidFill>
                  <a:srgbClr val="444444"/>
                </a:solidFill>
                <a:effectLst/>
                <a:latin typeface="+mn-lt"/>
                <a:ea typeface="Calibri" panose="020F0502020204030204" pitchFamily="34" charset="0"/>
                <a:cs typeface="Calibri" panose="020F0502020204030204" pitchFamily="34" charset="0"/>
              </a:rPr>
              <a:t>Remain outside until notified by the fire department that the building is safe to re-enter.</a:t>
            </a:r>
            <a:endParaRPr lang="en-US" sz="1100" dirty="0">
              <a:effectLst/>
              <a:latin typeface="+mn-lt"/>
              <a:ea typeface="Calibri" panose="020F0502020204030204" pitchFamily="34" charset="0"/>
              <a:cs typeface="Times New Roman" panose="02020603050405020304" pitchFamily="18" charset="0"/>
            </a:endParaRPr>
          </a:p>
          <a:p>
            <a:pPr marL="0" marR="0" algn="just">
              <a:lnSpc>
                <a:spcPts val="1200"/>
              </a:lnSpc>
              <a:spcBef>
                <a:spcPts val="0"/>
              </a:spcBef>
              <a:spcAft>
                <a:spcPts val="800"/>
              </a:spcAft>
            </a:pPr>
            <a:r>
              <a:rPr lang="en-US" sz="1100" dirty="0">
                <a:solidFill>
                  <a:srgbClr val="444444"/>
                </a:solidFill>
                <a:effectLst/>
                <a:latin typeface="+mn-lt"/>
                <a:ea typeface="Calibri" panose="020F0502020204030204" pitchFamily="34" charset="0"/>
                <a:cs typeface="Calibri" panose="020F0502020204030204" pitchFamily="34" charset="0"/>
              </a:rPr>
              <a:t> </a:t>
            </a:r>
            <a:endParaRPr lang="en-US" sz="1100" dirty="0">
              <a:effectLst/>
              <a:latin typeface="+mn-lt"/>
              <a:ea typeface="Calibri" panose="020F0502020204030204" pitchFamily="34" charset="0"/>
              <a:cs typeface="Times New Roman" panose="02020603050405020304" pitchFamily="18" charset="0"/>
            </a:endParaRPr>
          </a:p>
          <a:p>
            <a:pPr marL="0" marR="0" algn="just">
              <a:lnSpc>
                <a:spcPts val="1200"/>
              </a:lnSpc>
              <a:spcBef>
                <a:spcPts val="0"/>
              </a:spcBef>
              <a:spcAft>
                <a:spcPts val="800"/>
              </a:spcAft>
            </a:pPr>
            <a:r>
              <a:rPr lang="en-US" sz="1100" dirty="0">
                <a:solidFill>
                  <a:srgbClr val="444444"/>
                </a:solidFill>
                <a:effectLst/>
                <a:latin typeface="+mn-lt"/>
                <a:ea typeface="Calibri" panose="020F0502020204030204" pitchFamily="34" charset="0"/>
                <a:cs typeface="Calibri" panose="020F0502020204030204" pitchFamily="34" charset="0"/>
              </a:rPr>
              <a:t> </a:t>
            </a:r>
            <a:endParaRPr lang="en-US" sz="1100" dirty="0">
              <a:effectLst/>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b="0" dirty="0">
              <a:latin typeface="+mn-lt"/>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14</a:t>
            </a:fld>
            <a:endParaRPr lang="en-US"/>
          </a:p>
        </p:txBody>
      </p:sp>
    </p:spTree>
    <p:extLst>
      <p:ext uri="{BB962C8B-B14F-4D97-AF65-F5344CB8AC3E}">
        <p14:creationId xmlns:p14="http://schemas.microsoft.com/office/powerpoint/2010/main" val="2155943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202124"/>
                </a:solidFill>
                <a:effectLst/>
                <a:latin typeface="+mn-lt"/>
              </a:rPr>
              <a:t>F: </a:t>
            </a:r>
            <a:r>
              <a:rPr lang="en-US" sz="1200" b="0" i="0" dirty="0">
                <a:solidFill>
                  <a:srgbClr val="202124"/>
                </a:solidFill>
                <a:effectLst/>
                <a:latin typeface="+mn-lt"/>
              </a:rPr>
              <a:t>NFPA 10 requires extinguishers be inspected when they are initially installed and once a month after that. You should inspect extinguishers more frequently if they are installed in locations where they are more prone to rust, impact or tampering.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02124"/>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202124"/>
                </a:solidFill>
                <a:effectLst/>
                <a:latin typeface="+mn-lt"/>
              </a:rPr>
              <a:t>F: </a:t>
            </a:r>
            <a:r>
              <a:rPr lang="en-US" sz="1200" b="0" i="0" kern="1200" dirty="0">
                <a:solidFill>
                  <a:srgbClr val="202124"/>
                </a:solidFill>
                <a:effectLst/>
                <a:latin typeface="+mn-lt"/>
                <a:ea typeface="+mn-ea"/>
                <a:cs typeface="+mn-cs"/>
              </a:rPr>
              <a:t>Fire extinguishers must be inspected or given a "quick check" every 30 days. For most extinguishers, this is a job that you can easily do by locating the extinguishers in your workplace and check the following: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rgbClr val="202124"/>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202124"/>
                </a:solidFill>
                <a:effectLst/>
                <a:latin typeface="+mn-lt"/>
                <a:ea typeface="+mn-ea"/>
                <a:cs typeface="+mn-cs"/>
              </a:rPr>
              <a:t>Make sure it is located in its designated 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202124"/>
                </a:solidFill>
                <a:effectLst/>
                <a:latin typeface="+mn-lt"/>
                <a:ea typeface="+mn-ea"/>
                <a:cs typeface="+mn-cs"/>
              </a:rPr>
              <a:t>Make sure the extinguisher is visible or that there is signage indicating where the extinguisher is located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202124"/>
                </a:solidFill>
                <a:effectLst/>
                <a:latin typeface="+mn-lt"/>
                <a:ea typeface="+mn-ea"/>
                <a:cs typeface="+mn-cs"/>
              </a:rPr>
              <a:t>Make sure you can easily access the extinguisher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202124"/>
                </a:solidFill>
                <a:effectLst/>
                <a:latin typeface="+mn-lt"/>
                <a:ea typeface="+mn-ea"/>
                <a:cs typeface="+mn-cs"/>
              </a:rPr>
              <a:t>Look for obvious signs of physical damage, such as corrosion, leakage, or dents.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202124"/>
                </a:solidFill>
                <a:effectLst/>
                <a:latin typeface="+mn-lt"/>
                <a:ea typeface="+mn-ea"/>
                <a:cs typeface="+mn-cs"/>
              </a:rPr>
              <a:t>Check the pressure gauge to make sure the indicator is in the operating range.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202124"/>
                </a:solidFill>
                <a:effectLst/>
                <a:latin typeface="+mn-lt"/>
                <a:ea typeface="+mn-ea"/>
                <a:cs typeface="+mn-cs"/>
              </a:rPr>
              <a:t>Make sure the pull-pin is not missing and the pull pin seal is intact. Verify the date of the last professional inspection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202124"/>
                </a:solidFill>
                <a:effectLst/>
                <a:latin typeface="+mn-lt"/>
                <a:ea typeface="+mn-ea"/>
                <a:cs typeface="+mn-cs"/>
              </a:rPr>
              <a:t>Ensure the pressure gauge is in the operable range or position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202124"/>
                </a:solidFill>
                <a:effectLst/>
                <a:latin typeface="+mn-lt"/>
                <a:ea typeface="+mn-ea"/>
                <a:cs typeface="+mn-cs"/>
              </a:rPr>
              <a:t>Make sure it is full, this can be done by just lifting the extinguisher or you can weigh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202124"/>
                </a:solidFill>
                <a:effectLst/>
                <a:latin typeface="+mn-lt"/>
                <a:ea typeface="+mn-ea"/>
                <a:cs typeface="+mn-cs"/>
              </a:rPr>
              <a:t>For wheeled extinguishers, make sure the condition of tires, wheels, carriage, hose, and nozzle are acceptable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202124"/>
                </a:solidFill>
                <a:effectLst/>
                <a:latin typeface="+mn-lt"/>
                <a:ea typeface="+mn-ea"/>
                <a:cs typeface="+mn-cs"/>
              </a:rPr>
              <a:t>For non-rechargeable extinguishers, operate the push-to-test pressure indicators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212529"/>
                </a:solidFill>
                <a:effectLst/>
                <a:latin typeface="+mn-lt"/>
              </a:rPr>
              <a:t>F</a:t>
            </a:r>
            <a:r>
              <a:rPr lang="en-US" sz="1200" b="0" i="0" dirty="0">
                <a:solidFill>
                  <a:srgbClr val="212529"/>
                </a:solidFill>
                <a:effectLst/>
                <a:latin typeface="+mn-lt"/>
              </a:rPr>
              <a:t>: You are not required to be certified in order to perform an inspection; any knowledgeable, competent person should be able to do it.</a:t>
            </a:r>
            <a:endParaRPr 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0305D"/>
              </a:solidFill>
              <a:effectLst/>
              <a:uLnTx/>
              <a:uFillTx/>
              <a:latin typeface="Futura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15</a:t>
            </a:fld>
            <a:endParaRPr lang="en-US"/>
          </a:p>
        </p:txBody>
      </p:sp>
    </p:spTree>
    <p:extLst>
      <p:ext uri="{BB962C8B-B14F-4D97-AF65-F5344CB8AC3E}">
        <p14:creationId xmlns:p14="http://schemas.microsoft.com/office/powerpoint/2010/main" val="3488587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VIDEO - 2 Min</a:t>
            </a:r>
          </a:p>
        </p:txBody>
      </p:sp>
      <p:sp>
        <p:nvSpPr>
          <p:cNvPr id="4" name="Slide Number Placeholder 3"/>
          <p:cNvSpPr>
            <a:spLocks noGrp="1"/>
          </p:cNvSpPr>
          <p:nvPr>
            <p:ph type="sldNum" sz="quarter" idx="5"/>
          </p:nvPr>
        </p:nvSpPr>
        <p:spPr/>
        <p:txBody>
          <a:bodyPr/>
          <a:lstStyle/>
          <a:p>
            <a:fld id="{440B460B-D1C9-4A11-8BEA-2E3E57EE8568}" type="slidenum">
              <a:rPr lang="en-US" smtClean="0"/>
              <a:t>16</a:t>
            </a:fld>
            <a:endParaRPr lang="en-US"/>
          </a:p>
        </p:txBody>
      </p:sp>
    </p:spTree>
    <p:extLst>
      <p:ext uri="{BB962C8B-B14F-4D97-AF65-F5344CB8AC3E}">
        <p14:creationId xmlns:p14="http://schemas.microsoft.com/office/powerpoint/2010/main" val="2904740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i="0" dirty="0">
                <a:solidFill>
                  <a:srgbClr val="202124"/>
                </a:solidFill>
                <a:effectLst/>
                <a:latin typeface="+mn-lt"/>
              </a:rPr>
              <a:t>F: </a:t>
            </a:r>
            <a:r>
              <a:rPr lang="en-US" b="0" i="0" dirty="0">
                <a:solidFill>
                  <a:srgbClr val="202124"/>
                </a:solidFill>
                <a:effectLst/>
                <a:latin typeface="+mn-lt"/>
              </a:rPr>
              <a:t>Like any mechanical device, fire extinguishers must be maintained on a regular basis to insure their proper operation. You, the owner or occupant of the property where fire extinguishers are located, are responsible for arranging your fire extinguishers' maintenance.</a:t>
            </a:r>
            <a:r>
              <a:rPr lang="en-US" b="1" i="0" dirty="0">
                <a:solidFill>
                  <a:srgbClr val="202124"/>
                </a:solidFill>
                <a:effectLst/>
                <a:latin typeface="+mn-lt"/>
              </a:rPr>
              <a:t> </a:t>
            </a:r>
            <a:r>
              <a:rPr lang="en-US" b="0" i="0" dirty="0">
                <a:solidFill>
                  <a:srgbClr val="000000"/>
                </a:solidFill>
                <a:effectLst/>
                <a:latin typeface="Roboto Condensed" panose="02000000000000000000" pitchFamily="2" charset="0"/>
              </a:rPr>
              <a:t> This is a thorough examination of the fire extinguisher's mechanical parts; fire extinguishing agent and the expellant gas. Your fire equipment professional is the ideal person to perform the annual maintenance because they have the appropriate servicing manuals, tools, recharge materials, parts, lubricants, and the necessary training and experience.</a:t>
            </a:r>
            <a:endParaRPr kumimoji="0" lang="en-US" sz="1800" b="0" i="0" u="none" strike="noStrike" kern="1200" cap="none" spc="0" normalizeH="0" baseline="0" noProof="0" dirty="0">
              <a:ln>
                <a:noFill/>
              </a:ln>
              <a:solidFill>
                <a:srgbClr val="30305D"/>
              </a:solidFill>
              <a:effectLst/>
              <a:uLnTx/>
              <a:uFillTx/>
              <a:latin typeface="Futura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17</a:t>
            </a:fld>
            <a:endParaRPr lang="en-US"/>
          </a:p>
        </p:txBody>
      </p:sp>
    </p:spTree>
    <p:extLst>
      <p:ext uri="{BB962C8B-B14F-4D97-AF65-F5344CB8AC3E}">
        <p14:creationId xmlns:p14="http://schemas.microsoft.com/office/powerpoint/2010/main" val="3572080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02124"/>
                </a:solidFill>
                <a:effectLst/>
                <a:latin typeface="+mn-lt"/>
              </a:rPr>
              <a:t>F: </a:t>
            </a:r>
            <a:r>
              <a:rPr lang="en-US" b="0" i="0" dirty="0">
                <a:solidFill>
                  <a:srgbClr val="212529"/>
                </a:solidFill>
                <a:effectLst/>
                <a:latin typeface="+mn-lt"/>
              </a:rPr>
              <a:t>Records of the monthly inspections need to be maintained by either putting a tag or label on the extinguisher or by having it recorded on paper or electronic files. </a:t>
            </a:r>
          </a:p>
          <a:p>
            <a:pPr algn="l"/>
            <a:endParaRPr lang="en-US" b="0" i="0" dirty="0">
              <a:solidFill>
                <a:srgbClr val="212529"/>
              </a:solidFill>
              <a:effectLst/>
              <a:latin typeface="+mn-lt"/>
            </a:endParaRPr>
          </a:p>
          <a:p>
            <a:pPr algn="l"/>
            <a:r>
              <a:rPr lang="en-US" b="1" i="0" dirty="0">
                <a:solidFill>
                  <a:srgbClr val="202124"/>
                </a:solidFill>
                <a:effectLst/>
                <a:latin typeface="+mn-lt"/>
              </a:rPr>
              <a:t>F: </a:t>
            </a:r>
            <a:r>
              <a:rPr lang="en-US" b="0" i="0" dirty="0">
                <a:solidFill>
                  <a:srgbClr val="212529"/>
                </a:solidFill>
                <a:effectLst/>
                <a:latin typeface="+mn-lt"/>
              </a:rPr>
              <a:t>The following items need to be recorded: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202124"/>
                </a:solidFill>
                <a:effectLst/>
                <a:latin typeface="+mn-lt"/>
                <a:ea typeface="+mn-ea"/>
                <a:cs typeface="+mn-cs"/>
              </a:rPr>
              <a:t>The month and year of the inspection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202124"/>
                </a:solidFill>
                <a:effectLst/>
                <a:latin typeface="+mn-lt"/>
                <a:ea typeface="+mn-ea"/>
                <a:cs typeface="+mn-cs"/>
              </a:rPr>
              <a:t>The person conducting the inspection</a:t>
            </a:r>
          </a:p>
          <a:p>
            <a:pPr algn="l"/>
            <a:endParaRPr lang="en-US" b="0" i="0" dirty="0">
              <a:solidFill>
                <a:srgbClr val="212529"/>
              </a:solidFill>
              <a:effectLst/>
              <a:latin typeface="+mn-lt"/>
            </a:endParaRPr>
          </a:p>
          <a:p>
            <a:pPr algn="l"/>
            <a:r>
              <a:rPr lang="en-US" b="1" i="0" dirty="0">
                <a:solidFill>
                  <a:srgbClr val="202124"/>
                </a:solidFill>
                <a:effectLst/>
                <a:latin typeface="+mn-lt"/>
              </a:rPr>
              <a:t>F: </a:t>
            </a:r>
            <a:r>
              <a:rPr lang="en-US" b="0" i="0" dirty="0">
                <a:solidFill>
                  <a:srgbClr val="212529"/>
                </a:solidFill>
                <a:effectLst/>
                <a:latin typeface="+mn-lt"/>
              </a:rPr>
              <a:t>These records need to be maintained for at least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endParaRPr>
          </a:p>
          <a:p>
            <a:pPr algn="l"/>
            <a:r>
              <a:rPr lang="en-US" sz="1800" b="1" i="0" dirty="0">
                <a:solidFill>
                  <a:srgbClr val="202124"/>
                </a:solidFill>
                <a:effectLst/>
                <a:latin typeface="+mn-lt"/>
              </a:rPr>
              <a:t>F: </a:t>
            </a:r>
            <a:r>
              <a:rPr lang="en-US" sz="2800" b="0" i="0" dirty="0">
                <a:solidFill>
                  <a:srgbClr val="212529"/>
                </a:solidFill>
                <a:effectLst/>
                <a:latin typeface="+mn-lt"/>
              </a:rPr>
              <a:t>Each fire extinguisher shall have a tag or label securely attached that indicates that maintenance was performed. </a:t>
            </a:r>
          </a:p>
          <a:p>
            <a:pPr algn="l"/>
            <a:endParaRPr lang="en-US" sz="2800" b="0" i="0" dirty="0">
              <a:solidFill>
                <a:srgbClr val="212529"/>
              </a:solidFill>
              <a:effectLst/>
              <a:latin typeface="+mn-lt"/>
            </a:endParaRPr>
          </a:p>
          <a:p>
            <a:pPr algn="l"/>
            <a:r>
              <a:rPr lang="en-US" sz="2800" b="1" i="0" dirty="0">
                <a:solidFill>
                  <a:srgbClr val="202124"/>
                </a:solidFill>
                <a:effectLst/>
                <a:latin typeface="+mn-lt"/>
              </a:rPr>
              <a:t>F: </a:t>
            </a:r>
            <a:r>
              <a:rPr lang="en-US" sz="2800" b="0" i="0" dirty="0">
                <a:solidFill>
                  <a:srgbClr val="212529"/>
                </a:solidFill>
                <a:effectLst/>
                <a:latin typeface="+mn-lt"/>
              </a:rPr>
              <a:t>The tag or label needs to identify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202124"/>
                </a:solidFill>
                <a:effectLst/>
                <a:latin typeface="+mn-lt"/>
                <a:ea typeface="+mn-ea"/>
                <a:cs typeface="+mn-cs"/>
              </a:rPr>
              <a:t>Month and year maintenance was performed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202124"/>
                </a:solidFill>
                <a:effectLst/>
                <a:latin typeface="+mn-lt"/>
                <a:ea typeface="+mn-ea"/>
                <a:cs typeface="+mn-cs"/>
              </a:rPr>
              <a:t>Person performing the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202124"/>
                </a:solidFill>
                <a:effectLst/>
                <a:latin typeface="+mn-lt"/>
                <a:ea typeface="+mn-ea"/>
                <a:cs typeface="+mn-cs"/>
              </a:rPr>
              <a:t>Name of the agency performing the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0305D"/>
              </a:solidFill>
              <a:effectLst/>
              <a:uLnTx/>
              <a:uFillTx/>
              <a:latin typeface="Futura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18</a:t>
            </a:fld>
            <a:endParaRPr lang="en-US"/>
          </a:p>
        </p:txBody>
      </p:sp>
    </p:spTree>
    <p:extLst>
      <p:ext uri="{BB962C8B-B14F-4D97-AF65-F5344CB8AC3E}">
        <p14:creationId xmlns:p14="http://schemas.microsoft.com/office/powerpoint/2010/main" val="3152851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02124"/>
                </a:solidFill>
                <a:effectLst/>
                <a:latin typeface="Roboto" panose="02000000000000000000" pitchFamily="2" charset="0"/>
              </a:rPr>
              <a:t>F: </a:t>
            </a:r>
            <a:r>
              <a:rPr lang="en-US" b="0" i="0" dirty="0">
                <a:solidFill>
                  <a:srgbClr val="202124"/>
                </a:solidFill>
                <a:effectLst/>
                <a:latin typeface="Roboto" panose="02000000000000000000" pitchFamily="2" charset="0"/>
              </a:rPr>
              <a:t>Fire extinguishers can be an important tool in preventing a small fire from growing larger. However, they should not be used to combat large or rapidly spreading fires. The most important thing to do during a fire is to get yourself to safety then call the proper authorities to combat the fire. A building and the property inside are not worth putting yourself or anyone at risk trying to put it out with a fire extinguisher. It is important to understand how to use a fire extinguisher and the limitations they have.</a:t>
            </a:r>
            <a:endParaRPr kumimoji="0" lang="en-US" sz="1800" b="0" i="0" u="none" strike="noStrike" kern="1200" cap="none" spc="0" normalizeH="0" baseline="0" noProof="0" dirty="0">
              <a:ln>
                <a:noFill/>
              </a:ln>
              <a:solidFill>
                <a:srgbClr val="30305D"/>
              </a:solidFill>
              <a:effectLst/>
              <a:uLnTx/>
              <a:uFillTx/>
              <a:latin typeface="Futura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19</a:t>
            </a:fld>
            <a:endParaRPr lang="en-US"/>
          </a:p>
        </p:txBody>
      </p:sp>
    </p:spTree>
    <p:extLst>
      <p:ext uri="{BB962C8B-B14F-4D97-AF65-F5344CB8AC3E}">
        <p14:creationId xmlns:p14="http://schemas.microsoft.com/office/powerpoint/2010/main" val="269975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b="1" dirty="0">
                <a:solidFill>
                  <a:srgbClr val="000000"/>
                </a:solidFill>
                <a:effectLst/>
                <a:latin typeface="+mn-lt"/>
                <a:ea typeface="Times New Roman" panose="02020603050405020304" pitchFamily="18" charset="0"/>
                <a:cs typeface="Times New Roman" panose="02020603050405020304" pitchFamily="18" charset="0"/>
              </a:rPr>
              <a:t>F: </a:t>
            </a:r>
            <a:r>
              <a:rPr lang="en-US" sz="1800" dirty="0">
                <a:solidFill>
                  <a:srgbClr val="000000"/>
                </a:solidFill>
                <a:effectLst/>
                <a:latin typeface="+mn-lt"/>
                <a:ea typeface="Times New Roman" panose="02020603050405020304" pitchFamily="18" charset="0"/>
                <a:cs typeface="Times New Roman" panose="02020603050405020304" pitchFamily="18" charset="0"/>
              </a:rPr>
              <a:t>P</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rior to training, determine if any fire drills are planned and the response expected from the facility and muster points if alarms should go off. It is important to remind employees that should they need to leave the location at any time, they should inform the Facilitator because, in the event of a fire incident, we need to know their whereabouts. This is an opportunity right at the start of the day to brief the employees on HSE procedures in general for the running of the training course. [If your job site is outdoors, don’t overlook this safety moment. Adjust the plan in the event of a job site fire.]</a:t>
            </a:r>
            <a:endParaRPr lang="en-US" sz="1800" dirty="0">
              <a:effectLst/>
              <a:latin typeface="+mn-lt"/>
              <a:ea typeface="Times New Roman" panose="02020603050405020304" pitchFamily="18" charset="0"/>
            </a:endParaRPr>
          </a:p>
          <a:p>
            <a:pPr marL="0" marR="0" algn="just">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 </a:t>
            </a:r>
            <a:endParaRPr lang="en-US" sz="1800" dirty="0">
              <a:effectLst/>
              <a:latin typeface="+mn-lt"/>
              <a:ea typeface="Times New Roman" panose="02020603050405020304" pitchFamily="18" charset="0"/>
            </a:endParaRPr>
          </a:p>
          <a:p>
            <a:pPr marL="0" marR="0" algn="just">
              <a:spcBef>
                <a:spcPts val="0"/>
              </a:spcBef>
              <a:spcAft>
                <a:spcPts val="0"/>
              </a:spcAft>
            </a:pPr>
            <a:r>
              <a:rPr lang="en-US" sz="1800" b="1" kern="1200" dirty="0">
                <a:solidFill>
                  <a:srgbClr val="000000"/>
                </a:solidFill>
                <a:effectLst/>
                <a:latin typeface="+mn-lt"/>
                <a:ea typeface="Times New Roman" panose="02020603050405020304" pitchFamily="18" charset="0"/>
                <a:cs typeface="Times New Roman" panose="02020603050405020304" pitchFamily="18" charset="0"/>
              </a:rPr>
              <a:t>F:</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Hello Team, I have verified with the HSE department and have confirmed that there are no Fire Drills or Emergency Drills scheduled for today. If we hear an alarm, we will follow site protocol for emergency response. </a:t>
            </a:r>
          </a:p>
          <a:p>
            <a:pPr marL="0" marR="0" algn="just">
              <a:spcBef>
                <a:spcPts val="0"/>
              </a:spcBef>
              <a:spcAft>
                <a:spcPts val="0"/>
              </a:spcAft>
            </a:pPr>
            <a:endParaRPr lang="en-US" sz="1800" dirty="0">
              <a:effectLst/>
              <a:latin typeface="+mn-lt"/>
              <a:ea typeface="Times New Roman" panose="02020603050405020304" pitchFamily="18" charset="0"/>
            </a:endParaRPr>
          </a:p>
          <a:p>
            <a:pPr marL="0" marR="0" algn="just">
              <a:spcBef>
                <a:spcPts val="0"/>
              </a:spcBef>
              <a:spcAft>
                <a:spcPts val="0"/>
              </a:spcAft>
            </a:pPr>
            <a:r>
              <a:rPr lang="en-US" sz="1800" b="1" dirty="0">
                <a:solidFill>
                  <a:srgbClr val="000000"/>
                </a:solidFill>
                <a:effectLst/>
                <a:latin typeface="+mn-lt"/>
                <a:ea typeface="Times New Roman" panose="02020603050405020304" pitchFamily="18" charset="0"/>
                <a:cs typeface="Times New Roman" panose="02020603050405020304" pitchFamily="18" charset="0"/>
              </a:rPr>
              <a:t>F: </a:t>
            </a:r>
            <a:r>
              <a:rPr lang="en-US" sz="1800" dirty="0">
                <a:solidFill>
                  <a:srgbClr val="000000"/>
                </a:solidFill>
                <a:effectLst/>
                <a:latin typeface="+mn-lt"/>
                <a:ea typeface="Times New Roman" panose="02020603050405020304" pitchFamily="18" charset="0"/>
                <a:cs typeface="Times New Roman" panose="02020603050405020304" pitchFamily="18" charset="0"/>
              </a:rPr>
              <a:t>{</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Point out the fire exits and muster point} </a:t>
            </a:r>
          </a:p>
          <a:p>
            <a:pPr marL="0" marR="0" algn="just">
              <a:spcBef>
                <a:spcPts val="0"/>
              </a:spcBef>
              <a:spcAft>
                <a:spcPts val="0"/>
              </a:spcAft>
            </a:pPr>
            <a:endParaRPr lang="en-US" sz="1800" dirty="0">
              <a:effectLst/>
              <a:latin typeface="+mn-lt"/>
              <a:ea typeface="Times New Roman" panose="02020603050405020304" pitchFamily="18" charset="0"/>
            </a:endParaRPr>
          </a:p>
          <a:p>
            <a:pPr marL="0" marR="0" algn="just">
              <a:spcBef>
                <a:spcPts val="0"/>
              </a:spcBef>
              <a:spcAft>
                <a:spcPts val="0"/>
              </a:spcAft>
            </a:pPr>
            <a:r>
              <a:rPr lang="en-US" sz="1800" b="1" dirty="0">
                <a:solidFill>
                  <a:srgbClr val="000000"/>
                </a:solidFill>
                <a:effectLst/>
                <a:latin typeface="+mn-lt"/>
                <a:ea typeface="Times New Roman" panose="02020603050405020304" pitchFamily="18" charset="0"/>
                <a:cs typeface="Times New Roman" panose="02020603050405020304" pitchFamily="18" charset="0"/>
              </a:rPr>
              <a:t>F:</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Once we are at the muster points, we will do a role call to account for all attendees. </a:t>
            </a:r>
            <a:endParaRPr lang="en-US" sz="1800" dirty="0">
              <a:effectLst/>
              <a:latin typeface="+mn-l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2</a:t>
            </a:fld>
            <a:endParaRPr lang="en-US"/>
          </a:p>
        </p:txBody>
      </p:sp>
    </p:spTree>
    <p:extLst>
      <p:ext uri="{BB962C8B-B14F-4D97-AF65-F5344CB8AC3E}">
        <p14:creationId xmlns:p14="http://schemas.microsoft.com/office/powerpoint/2010/main" val="4067414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a:t>
            </a:r>
            <a:r>
              <a:rPr lang="en-US" sz="1800" dirty="0">
                <a:effectLst/>
                <a:latin typeface="+mn-lt"/>
                <a:ea typeface="Calibri" panose="020F0502020204030204" pitchFamily="34" charset="0"/>
                <a:cs typeface="Times New Roman" panose="02020603050405020304" pitchFamily="18" charset="0"/>
              </a:rPr>
              <a:t>Ask the class the following questions:}</a:t>
            </a:r>
          </a:p>
          <a:p>
            <a:pPr marL="0" marR="0" algn="l">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400" b="1" dirty="0">
                <a:latin typeface="+mn-lt"/>
              </a:rPr>
              <a:t>F: </a:t>
            </a:r>
            <a:r>
              <a:rPr lang="en-US" sz="4400" dirty="0">
                <a:latin typeface="+mn-lt"/>
              </a:rPr>
              <a:t>How often should a fire extinguisher be inspected? </a:t>
            </a:r>
            <a:r>
              <a:rPr lang="en-US" sz="4400" dirty="0">
                <a:effectLst/>
                <a:latin typeface="+mn-lt"/>
                <a:ea typeface="Calibri" panose="020F0502020204030204" pitchFamily="34" charset="0"/>
                <a:cs typeface="Times New Roman" panose="02020603050405020304" pitchFamily="18" charset="0"/>
              </a:rPr>
              <a:t>(Wait for participation, then click mouse to trigger animation)</a:t>
            </a:r>
            <a:r>
              <a:rPr lang="en-US" sz="4400" dirty="0">
                <a:latin typeface="+mn-lt"/>
              </a:rPr>
              <a:t> </a:t>
            </a:r>
          </a:p>
          <a:p>
            <a:r>
              <a:rPr lang="en-US" sz="4400" b="1" dirty="0">
                <a:latin typeface="+mn-lt"/>
              </a:rPr>
              <a:t>Answer: Monthly </a:t>
            </a:r>
          </a:p>
          <a:p>
            <a:endParaRPr lang="en-US" sz="44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400" b="1" dirty="0">
                <a:latin typeface="+mn-lt"/>
              </a:rPr>
              <a:t>F: </a:t>
            </a:r>
            <a:r>
              <a:rPr lang="en-US" sz="4400" dirty="0">
                <a:latin typeface="+mn-lt"/>
              </a:rPr>
              <a:t>How often should a fire extinguisher receive maintenance? </a:t>
            </a:r>
            <a:r>
              <a:rPr lang="en-US" sz="4400" dirty="0">
                <a:effectLst/>
                <a:latin typeface="+mn-lt"/>
                <a:ea typeface="Calibri" panose="020F0502020204030204" pitchFamily="34" charset="0"/>
                <a:cs typeface="Times New Roman" panose="02020603050405020304" pitchFamily="18" charset="0"/>
              </a:rPr>
              <a:t>(Wait for participation, then click mouse to trigger animation)</a:t>
            </a:r>
            <a:r>
              <a:rPr lang="en-US" sz="44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latin typeface="+mn-lt"/>
              </a:rPr>
              <a:t>Answer: Annually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b="0" i="0" u="none" strike="noStrike" baseline="0" dirty="0">
              <a:solidFill>
                <a:srgbClr val="30305D"/>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400" b="1" dirty="0">
                <a:latin typeface="+mn-lt"/>
              </a:rPr>
              <a:t>F: </a:t>
            </a:r>
            <a:r>
              <a:rPr kumimoji="0" lang="en-US" sz="4400" b="0" i="0" u="none" strike="noStrike" kern="1200" cap="none" spc="0" normalizeH="0" baseline="0" noProof="0" dirty="0">
                <a:ln>
                  <a:noFill/>
                </a:ln>
                <a:solidFill>
                  <a:prstClr val="black"/>
                </a:solidFill>
                <a:effectLst/>
                <a:uLnTx/>
                <a:uFillTx/>
                <a:latin typeface="+mn-lt"/>
                <a:ea typeface="+mn-ea"/>
                <a:cs typeface="+mn-cs"/>
              </a:rPr>
              <a:t>Who determines if an employee should fight a fire? </a:t>
            </a:r>
            <a:r>
              <a:rPr lang="en-US" sz="4400" dirty="0">
                <a:effectLst/>
                <a:latin typeface="+mn-lt"/>
                <a:ea typeface="Calibri" panose="020F0502020204030204" pitchFamily="34" charset="0"/>
                <a:cs typeface="Times New Roman" panose="02020603050405020304" pitchFamily="18" charset="0"/>
              </a:rPr>
              <a:t>(Wait for participation, then click mouse to trigger animation)</a:t>
            </a:r>
            <a:r>
              <a:rPr lang="en-US" sz="44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latin typeface="+mn-lt"/>
              </a:rPr>
              <a:t>Answer: The Employee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b="0" i="0" u="none" strike="noStrike" baseline="0" dirty="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dirty="0"/>
          </a:p>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20</a:t>
            </a:fld>
            <a:endParaRPr lang="en-US"/>
          </a:p>
        </p:txBody>
      </p:sp>
    </p:spTree>
    <p:extLst>
      <p:ext uri="{BB962C8B-B14F-4D97-AF65-F5344CB8AC3E}">
        <p14:creationId xmlns:p14="http://schemas.microsoft.com/office/powerpoint/2010/main" val="3739359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21</a:t>
            </a:fld>
            <a:endParaRPr lang="en-US"/>
          </a:p>
        </p:txBody>
      </p:sp>
    </p:spTree>
    <p:extLst>
      <p:ext uri="{BB962C8B-B14F-4D97-AF65-F5344CB8AC3E}">
        <p14:creationId xmlns:p14="http://schemas.microsoft.com/office/powerpoint/2010/main" val="4141214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is your moment! This is a chance to visibly “Walk the Talk”}</a:t>
            </a:r>
          </a:p>
          <a:p>
            <a:pPr marL="0" marR="0" algn="just">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a:t>
            </a:r>
          </a:p>
          <a:p>
            <a:pPr marL="342900" marR="0" lvl="0" indent="-342900" algn="just">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 personal experience of safety and impact on the company</a:t>
            </a:r>
          </a:p>
          <a:p>
            <a:pPr marL="342900" marR="0" lvl="0" indent="-342900" algn="just">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Importance of making the most of this opportunity to think about the importance of HSE and discuss with employees</a:t>
            </a:r>
          </a:p>
          <a:p>
            <a:pPr marL="342900" marR="0" lvl="0" indent="-342900" algn="just">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Appreciate that you are a leader and that you make an impact</a:t>
            </a:r>
          </a:p>
          <a:p>
            <a:pPr marL="342900" marR="0" lvl="0" indent="-342900" algn="just">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Importance of taking personal responsibility to make a positive impact</a:t>
            </a:r>
          </a:p>
          <a:p>
            <a:pPr marL="342900" marR="0" lvl="0" indent="-342900" algn="just">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get out of this training what you put into it</a:t>
            </a:r>
          </a:p>
          <a:p>
            <a:pPr marL="342900" marR="0" lvl="0" indent="-342900" algn="just">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HSE matters to our company</a:t>
            </a:r>
          </a:p>
          <a:p>
            <a:pPr marL="342900" marR="0" lvl="0" indent="-342900" algn="just">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safety program is going to help people feel empowered and take the initiative to improve their own HSE performance through proactive attitudes and behaviors. </a:t>
            </a:r>
          </a:p>
          <a:p>
            <a:pPr marL="0" marR="0" lvl="0" indent="0" algn="just">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share:</a:t>
            </a:r>
          </a:p>
          <a:p>
            <a:pPr marL="342900" marR="0" lvl="0" indent="-342900" algn="just">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 story of your experience in the safety program and how it is has changed the way in which you behave. </a:t>
            </a:r>
          </a:p>
          <a:p>
            <a:pPr marL="342900" marR="0" lvl="0" indent="-342900" algn="just">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lessons learned from an incident when you have been involved in the investigation, highlighting the devastating impact that accidents have on people’s lives, or you can describe your experience of being involved in an environmental incident. How did this affect the company, and more importantly, affect the lives of others not working for the company.</a:t>
            </a:r>
          </a:p>
          <a:p>
            <a:pPr marL="0" marR="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t>
            </a:r>
            <a:r>
              <a:rPr lang="en-US" sz="1800" dirty="0">
                <a:effectLst/>
                <a:latin typeface="Calibri" panose="020F0502020204030204" pitchFamily="34" charset="0"/>
                <a:ea typeface="Calibri" panose="020F0502020204030204" pitchFamily="34" charset="0"/>
                <a:cs typeface="Times New Roman" panose="02020603050405020304" pitchFamily="18" charset="0"/>
              </a:rPr>
              <a:t> Go around the room and ask everyone to give their name and what their position is. {Wait for their responses, smile, and nod as they participate. Be careful about timing here---if you ask an additional intro question of the participants and give a long-winded answer yourself, your participants will follow with long stories/explanations, and you can accidentally take up a lot of time.}</a:t>
            </a:r>
          </a:p>
          <a:p>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3</a:t>
            </a:fld>
            <a:endParaRPr lang="en-US"/>
          </a:p>
        </p:txBody>
      </p:sp>
    </p:spTree>
    <p:extLst>
      <p:ext uri="{BB962C8B-B14F-4D97-AF65-F5344CB8AC3E}">
        <p14:creationId xmlns:p14="http://schemas.microsoft.com/office/powerpoint/2010/main" val="356600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0"/>
              </a:spcAft>
            </a:pPr>
            <a: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Slide 6: Why am I here? (1 Minute)</a:t>
            </a:r>
          </a:p>
          <a:p>
            <a:pPr marL="0" marR="0" algn="just">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t>
            </a:r>
            <a:r>
              <a:rPr lang="en-US" sz="1800" dirty="0">
                <a:effectLst/>
                <a:latin typeface="Calibri" panose="020F0502020204030204" pitchFamily="34" charset="0"/>
                <a:ea typeface="Calibri" panose="020F0502020204030204" pitchFamily="34" charset="0"/>
                <a:cs typeface="Times New Roman" panose="02020603050405020304" pitchFamily="18" charset="0"/>
              </a:rPr>
              <a:t> Each one of us is the last line of defense to protect workers from injury or the environment from damage, should management systems and collective protections fail. Supervisors and workers are the KEY to HSE. We can promote or destroy the HSE climate through our own behavior and how other workers perceive it.</a:t>
            </a:r>
          </a:p>
          <a:p>
            <a:pPr marL="0" marR="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Supervisors and workers are responsible for enforcing safety rules. Regardless of our position, employment status, or background, everyone is responsible for HSE, and everyone can be a HSE leader by demonstrating positive attitudes and behavior.</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4</a:t>
            </a:fld>
            <a:endParaRPr lang="en-US"/>
          </a:p>
        </p:txBody>
      </p:sp>
    </p:spTree>
    <p:extLst>
      <p:ext uri="{BB962C8B-B14F-4D97-AF65-F5344CB8AC3E}">
        <p14:creationId xmlns:p14="http://schemas.microsoft.com/office/powerpoint/2010/main" val="2638150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02124"/>
                </a:solidFill>
                <a:effectLst/>
                <a:latin typeface="+mn-lt"/>
              </a:rPr>
              <a:t>F: </a:t>
            </a:r>
            <a:r>
              <a:rPr lang="en-US" b="0" i="0" dirty="0">
                <a:solidFill>
                  <a:srgbClr val="202124"/>
                </a:solidFill>
                <a:effectLst/>
                <a:latin typeface="+mn-lt"/>
              </a:rPr>
              <a:t>The basic fire theory says that a fire needs four main elements in order to start: heat, fuel, oxygen, and a chain reaction. This theory is known as the fire tetrahedron.</a:t>
            </a:r>
            <a:endParaRPr lang="en-US" b="0" i="0" dirty="0">
              <a:solidFill>
                <a:srgbClr val="202124"/>
              </a:solidFill>
              <a:effectLst/>
              <a:latin typeface="+mn-lt"/>
              <a:ea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02124"/>
              </a:solidFill>
              <a:effectLst/>
              <a:uLnTx/>
              <a:uFillTx/>
              <a:latin typeface="+mn-lt"/>
              <a:ea typeface="Tahoma" panose="020B0604030504040204" pitchFamily="34" charset="0"/>
              <a:cs typeface="Tahoma" panose="020B0604030504040204" pitchFamily="34" charset="0"/>
            </a:endParaRPr>
          </a:p>
          <a:p>
            <a:pPr algn="l" fontAlgn="base"/>
            <a:r>
              <a:rPr lang="en-US" b="1" i="0" dirty="0">
                <a:solidFill>
                  <a:srgbClr val="202124"/>
                </a:solidFill>
                <a:effectLst/>
                <a:latin typeface="+mn-lt"/>
              </a:rPr>
              <a:t>F: </a:t>
            </a:r>
            <a:r>
              <a:rPr lang="en-US" b="0" i="0" dirty="0">
                <a:solidFill>
                  <a:srgbClr val="000000"/>
                </a:solidFill>
                <a:effectLst/>
                <a:latin typeface="+mn-lt"/>
              </a:rPr>
              <a:t>There must be Oxygen to sustain combustion, Heat to raise the material to its ignition temperature, Fuel to support the combustion and a Chemical Reaction between the other three elements.</a:t>
            </a:r>
            <a:endParaRPr lang="en-US" b="0" i="0" dirty="0">
              <a:solidFill>
                <a:srgbClr val="000000"/>
              </a:solidFill>
              <a:effectLst/>
              <a:latin typeface="+mn-lt"/>
              <a:ea typeface="Roboto Condensed"/>
            </a:endParaRPr>
          </a:p>
          <a:p>
            <a:pPr algn="l" fontAlgn="base"/>
            <a:endParaRPr lang="en-US" b="0" i="0" dirty="0">
              <a:solidFill>
                <a:srgbClr val="000000"/>
              </a:solidFill>
              <a:effectLst/>
              <a:latin typeface="+mn-lt"/>
            </a:endParaRPr>
          </a:p>
          <a:p>
            <a:pPr algn="l" fontAlgn="base"/>
            <a:r>
              <a:rPr lang="en-US" b="1" i="0" dirty="0">
                <a:solidFill>
                  <a:srgbClr val="202124"/>
                </a:solidFill>
                <a:effectLst/>
                <a:latin typeface="+mn-lt"/>
              </a:rPr>
              <a:t>F: </a:t>
            </a:r>
            <a:r>
              <a:rPr lang="en-US" b="0" i="0" dirty="0">
                <a:solidFill>
                  <a:srgbClr val="000000"/>
                </a:solidFill>
                <a:effectLst/>
                <a:latin typeface="+mn-lt"/>
              </a:rPr>
              <a:t>The concept of Fire Prevention is based upon keeping these four elements separate.</a:t>
            </a:r>
          </a:p>
        </p:txBody>
      </p:sp>
      <p:sp>
        <p:nvSpPr>
          <p:cNvPr id="4" name="Slide Number Placeholder 3"/>
          <p:cNvSpPr>
            <a:spLocks noGrp="1"/>
          </p:cNvSpPr>
          <p:nvPr>
            <p:ph type="sldNum" sz="quarter" idx="5"/>
          </p:nvPr>
        </p:nvSpPr>
        <p:spPr/>
        <p:txBody>
          <a:bodyPr/>
          <a:lstStyle/>
          <a:p>
            <a:fld id="{440B460B-D1C9-4A11-8BEA-2E3E57EE8568}" type="slidenum">
              <a:rPr lang="en-US" smtClean="0"/>
              <a:t>5</a:t>
            </a:fld>
            <a:endParaRPr lang="en-US"/>
          </a:p>
        </p:txBody>
      </p:sp>
    </p:spTree>
    <p:extLst>
      <p:ext uri="{BB962C8B-B14F-4D97-AF65-F5344CB8AC3E}">
        <p14:creationId xmlns:p14="http://schemas.microsoft.com/office/powerpoint/2010/main" val="977367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02124"/>
                </a:solidFill>
                <a:effectLst/>
                <a:latin typeface="+mn-lt"/>
              </a:rPr>
              <a:t>F: </a:t>
            </a:r>
            <a:r>
              <a:rPr lang="en-US" sz="1800" b="0" i="0" u="none" strike="noStrike" baseline="0" dirty="0">
                <a:solidFill>
                  <a:srgbClr val="94BF3C"/>
                </a:solidFill>
                <a:latin typeface="+mn-lt"/>
              </a:rPr>
              <a:t>Fire prevention </a:t>
            </a:r>
            <a:r>
              <a:rPr lang="en-US" sz="1800" b="0" i="0" u="none" strike="noStrike" baseline="0" dirty="0">
                <a:solidFill>
                  <a:srgbClr val="30305D"/>
                </a:solidFill>
                <a:latin typeface="+mn-lt"/>
              </a:rPr>
              <a:t>stops a fire before it starts. Here are some proactive actions you can take to prevent fires:</a:t>
            </a:r>
          </a:p>
          <a:p>
            <a:pPr algn="l"/>
            <a:endParaRPr lang="en-US" sz="1800" b="0" i="0" u="none" strike="noStrike" baseline="0" dirty="0">
              <a:solidFill>
                <a:srgbClr val="30305D"/>
              </a:solidFill>
              <a:latin typeface="+mn-lt"/>
            </a:endParaRPr>
          </a:p>
          <a:p>
            <a:pPr marL="285750" indent="-285750" algn="l">
              <a:buFont typeface="Arial" panose="020B0604020202020204" pitchFamily="34" charset="0"/>
              <a:buChar char="•"/>
            </a:pPr>
            <a:r>
              <a:rPr lang="en-US" sz="1800" b="0" i="0" u="none" strike="noStrike" baseline="0" dirty="0">
                <a:solidFill>
                  <a:srgbClr val="30305D"/>
                </a:solidFill>
                <a:latin typeface="+mn-lt"/>
              </a:rPr>
              <a:t>Know the hazards of the chemicals you work with.</a:t>
            </a:r>
          </a:p>
          <a:p>
            <a:pPr marL="285750" indent="-285750" algn="l">
              <a:buFont typeface="Arial" panose="020B0604020202020204" pitchFamily="34" charset="0"/>
              <a:buChar char="•"/>
            </a:pPr>
            <a:r>
              <a:rPr lang="en-US" sz="1800" b="0" i="0" u="none" strike="noStrike" baseline="0" dirty="0">
                <a:solidFill>
                  <a:srgbClr val="30305D"/>
                </a:solidFill>
                <a:latin typeface="+mn-lt"/>
              </a:rPr>
              <a:t>Keep fire lanes open and unobstructed.</a:t>
            </a:r>
          </a:p>
          <a:p>
            <a:pPr marL="285750" indent="-285750" algn="l">
              <a:buFont typeface="Arial" panose="020B0604020202020204" pitchFamily="34" charset="0"/>
              <a:buChar char="•"/>
            </a:pPr>
            <a:r>
              <a:rPr lang="en-US" sz="1800" b="0" i="0" u="none" strike="noStrike" baseline="0" dirty="0">
                <a:solidFill>
                  <a:srgbClr val="30305D"/>
                </a:solidFill>
                <a:latin typeface="+mn-lt"/>
              </a:rPr>
              <a:t>Know where firefighting equipment is located.</a:t>
            </a:r>
          </a:p>
          <a:p>
            <a:pPr marL="285750" indent="-285750" algn="l">
              <a:buFont typeface="Arial" panose="020B0604020202020204" pitchFamily="34" charset="0"/>
              <a:buChar char="•"/>
            </a:pPr>
            <a:r>
              <a:rPr lang="en-US" sz="1800" b="0" i="0" u="none" strike="noStrike" baseline="0" dirty="0">
                <a:solidFill>
                  <a:srgbClr val="30305D"/>
                </a:solidFill>
                <a:latin typeface="+mn-lt"/>
              </a:rPr>
              <a:t>Clean up chemical and oil spills immediately.</a:t>
            </a:r>
          </a:p>
          <a:p>
            <a:pPr marL="0" indent="0" algn="l">
              <a:buFont typeface="Arial" panose="020B0604020202020204" pitchFamily="34" charset="0"/>
              <a:buNone/>
            </a:pPr>
            <a:endParaRPr kumimoji="0" lang="en-US" sz="1800" b="0"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6</a:t>
            </a:fld>
            <a:endParaRPr lang="en-US"/>
          </a:p>
        </p:txBody>
      </p:sp>
    </p:spTree>
    <p:extLst>
      <p:ext uri="{BB962C8B-B14F-4D97-AF65-F5344CB8AC3E}">
        <p14:creationId xmlns:p14="http://schemas.microsoft.com/office/powerpoint/2010/main" val="406157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dirty="0">
                <a:solidFill>
                  <a:srgbClr val="202124"/>
                </a:solidFill>
                <a:effectLst/>
                <a:latin typeface="+mn-lt"/>
              </a:rPr>
              <a:t>F:  </a:t>
            </a:r>
            <a:r>
              <a:rPr lang="en-US" sz="1800" b="0" i="0" u="none" strike="noStrike" baseline="0" dirty="0">
                <a:solidFill>
                  <a:srgbClr val="8CABC0"/>
                </a:solidFill>
                <a:latin typeface="+mn-lt"/>
              </a:rPr>
              <a:t>Fire detection systems </a:t>
            </a:r>
            <a:r>
              <a:rPr lang="en-US" sz="1800" b="0" i="0" u="none" strike="noStrike" baseline="0" dirty="0">
                <a:solidFill>
                  <a:srgbClr val="30305D"/>
                </a:solidFill>
                <a:latin typeface="+mn-lt"/>
              </a:rPr>
              <a:t>are the first line of defense in any fire protection program. Automatic fire detection systems alert you to the presence of heat, smoke, and flames. </a:t>
            </a:r>
          </a:p>
          <a:p>
            <a:pPr algn="l"/>
            <a:endParaRPr kumimoji="0" lang="en-US" sz="1800" b="0"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endParaRPr>
          </a:p>
          <a:p>
            <a:pPr algn="l"/>
            <a:r>
              <a:rPr lang="en-US" sz="1800" b="1" i="0" kern="1200" noProof="0" dirty="0">
                <a:solidFill>
                  <a:srgbClr val="202124"/>
                </a:solidFill>
                <a:effectLst/>
                <a:latin typeface="+mn-lt"/>
                <a:ea typeface="+mn-ea"/>
                <a:cs typeface="+mn-cs"/>
              </a:rPr>
              <a:t>F: </a:t>
            </a:r>
            <a:r>
              <a:rPr lang="en-US" sz="1800" b="0" i="0" kern="1200" noProof="0" dirty="0">
                <a:solidFill>
                  <a:srgbClr val="202124"/>
                </a:solidFill>
                <a:effectLst/>
                <a:latin typeface="+mn-lt"/>
                <a:ea typeface="+mn-ea"/>
                <a:cs typeface="+mn-cs"/>
              </a:rPr>
              <a:t>When </a:t>
            </a:r>
            <a:r>
              <a:rPr kumimoji="0" lang="en-US" sz="1800" b="0"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rPr>
              <a:t>available </a:t>
            </a:r>
            <a:r>
              <a:rPr lang="en-US" sz="1800" b="0" i="0" u="none" strike="noStrike" baseline="0" dirty="0">
                <a:solidFill>
                  <a:srgbClr val="C10000"/>
                </a:solidFill>
                <a:latin typeface="+mn-lt"/>
              </a:rPr>
              <a:t>automatic sprinkler systems </a:t>
            </a:r>
            <a:r>
              <a:rPr lang="en-US" sz="1800" b="0" i="0" u="none" strike="noStrike" baseline="0" dirty="0">
                <a:solidFill>
                  <a:srgbClr val="30305D"/>
                </a:solidFill>
                <a:latin typeface="+mn-lt"/>
              </a:rPr>
              <a:t>are one of the most dependable ways to fight a fire. They detect a fire, sound an alarm, and spray water toward the fire and heat, they are not necessarily designed to put out fires, but they help keep the flames from spreading and allow workers time to evacuate. </a:t>
            </a:r>
          </a:p>
          <a:p>
            <a:pPr algn="l"/>
            <a:endParaRPr kumimoji="0" lang="en-US" sz="1800" b="0"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endParaRPr>
          </a:p>
          <a:p>
            <a:pPr algn="l"/>
            <a:r>
              <a:rPr kumimoji="0" lang="en-US" sz="1800" b="1"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rPr>
              <a:t>F: </a:t>
            </a:r>
            <a:r>
              <a:rPr kumimoji="0" lang="en-US" sz="1800" b="0"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rPr>
              <a:t>Today </a:t>
            </a:r>
            <a:r>
              <a:rPr kumimoji="0" lang="en-US" sz="1800" b="0" i="0" u="none" strike="noStrike" kern="1200" cap="none" spc="0" normalizeH="0" baseline="0" noProof="0" dirty="0">
                <a:ln>
                  <a:noFill/>
                </a:ln>
                <a:solidFill>
                  <a:srgbClr val="30305D"/>
                </a:solidFill>
                <a:effectLst/>
                <a:uLnTx/>
                <a:uFillTx/>
                <a:latin typeface="Calibri" panose="020F0502020204030204" pitchFamily="34" charset="0"/>
                <a:ea typeface="Tahoma" panose="020B0604030504040204" pitchFamily="34" charset="0"/>
                <a:cs typeface="Calibri" panose="020F0502020204030204" pitchFamily="34" charset="0"/>
              </a:rPr>
              <a:t>we will focus on another way to put out fires, portable fire extinguishers. But first, lets talk a little more about the different types of fires.</a:t>
            </a:r>
          </a:p>
        </p:txBody>
      </p:sp>
      <p:sp>
        <p:nvSpPr>
          <p:cNvPr id="4" name="Slide Number Placeholder 3"/>
          <p:cNvSpPr>
            <a:spLocks noGrp="1"/>
          </p:cNvSpPr>
          <p:nvPr>
            <p:ph type="sldNum" sz="quarter" idx="5"/>
          </p:nvPr>
        </p:nvSpPr>
        <p:spPr/>
        <p:txBody>
          <a:bodyPr/>
          <a:lstStyle/>
          <a:p>
            <a:fld id="{440B460B-D1C9-4A11-8BEA-2E3E57EE8568}" type="slidenum">
              <a:rPr lang="en-US" smtClean="0"/>
              <a:t>7</a:t>
            </a:fld>
            <a:endParaRPr lang="en-US"/>
          </a:p>
        </p:txBody>
      </p:sp>
    </p:spTree>
    <p:extLst>
      <p:ext uri="{BB962C8B-B14F-4D97-AF65-F5344CB8AC3E}">
        <p14:creationId xmlns:p14="http://schemas.microsoft.com/office/powerpoint/2010/main" val="3418842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02124"/>
                </a:solidFill>
                <a:effectLst/>
                <a:latin typeface="+mn-lt"/>
              </a:rPr>
              <a:t>F: </a:t>
            </a:r>
            <a:r>
              <a:rPr lang="en-US" sz="1800" b="0" i="0" u="none" strike="noStrike" baseline="0" dirty="0">
                <a:solidFill>
                  <a:srgbClr val="94BF3C"/>
                </a:solidFill>
                <a:latin typeface="+mn-lt"/>
              </a:rPr>
              <a:t>Did you know that there are different types of fires? </a:t>
            </a:r>
            <a:r>
              <a:rPr lang="en-US" sz="1800" b="0" i="0" u="none" strike="noStrike" baseline="0" dirty="0">
                <a:solidFill>
                  <a:srgbClr val="C10000"/>
                </a:solidFill>
                <a:latin typeface="+mn-lt"/>
              </a:rPr>
              <a:t>Fire classification </a:t>
            </a:r>
            <a:r>
              <a:rPr lang="en-US" sz="1800" b="0" i="0" u="none" strike="noStrike" baseline="0" dirty="0">
                <a:solidFill>
                  <a:srgbClr val="30305D"/>
                </a:solidFill>
                <a:latin typeface="+mn-lt"/>
              </a:rPr>
              <a:t>is based on the type of fuel used to feed a fire. Knowing the type of fuel that started the fire will help you choose the correct fire extinguisher.</a:t>
            </a:r>
            <a:endParaRPr lang="en-US" sz="1800" b="0" i="0" u="none" strike="noStrike" baseline="0" dirty="0">
              <a:solidFill>
                <a:srgbClr val="94BF3C"/>
              </a:solidFill>
              <a:latin typeface="+mn-lt"/>
            </a:endParaRPr>
          </a:p>
          <a:p>
            <a:pPr algn="l"/>
            <a:endParaRPr lang="en-US" sz="1800" b="0" i="0" u="none" strike="noStrike" baseline="0" dirty="0">
              <a:solidFill>
                <a:srgbClr val="94BF3C"/>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94BF3C"/>
                </a:solidFill>
                <a:latin typeface="+mn-lt"/>
              </a:rPr>
              <a:t>F: </a:t>
            </a:r>
            <a:r>
              <a:rPr lang="en-US" sz="1800" b="0" i="0" u="none" strike="noStrike" baseline="0" dirty="0">
                <a:solidFill>
                  <a:srgbClr val="94BF3C"/>
                </a:solidFill>
                <a:latin typeface="+mn-lt"/>
              </a:rPr>
              <a:t>Do you know how many different types of fires there are? </a:t>
            </a:r>
            <a:r>
              <a:rPr lang="en-US" sz="1800" b="0" i="0" dirty="0">
                <a:solidFill>
                  <a:srgbClr val="202124"/>
                </a:solidFill>
                <a:effectLst/>
                <a:latin typeface="+mn-lt"/>
              </a:rPr>
              <a:t>{Smile and nod as they participate}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202124"/>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94BF3C"/>
                </a:solidFill>
                <a:latin typeface="+mn-lt"/>
              </a:rPr>
              <a:t>F: </a:t>
            </a:r>
            <a:r>
              <a:rPr lang="en-US" sz="1800" b="0" i="0" u="none" strike="noStrike" baseline="0" dirty="0">
                <a:solidFill>
                  <a:srgbClr val="94BF3C"/>
                </a:solidFill>
                <a:latin typeface="+mn-lt"/>
              </a:rPr>
              <a:t>There are 5! </a:t>
            </a:r>
          </a:p>
          <a:p>
            <a:pPr algn="l"/>
            <a:endParaRPr lang="en-US" sz="1800" b="0" i="0" u="none" strike="noStrike" baseline="0" dirty="0">
              <a:solidFill>
                <a:srgbClr val="94BF3C"/>
              </a:solidFill>
              <a:latin typeface="+mn-lt"/>
            </a:endParaRPr>
          </a:p>
          <a:p>
            <a:r>
              <a:rPr lang="en-US" sz="1800" b="1" i="0" u="none" strike="noStrike" baseline="0" dirty="0">
                <a:solidFill>
                  <a:srgbClr val="94BF3C"/>
                </a:solidFill>
                <a:latin typeface="+mn-lt"/>
              </a:rPr>
              <a:t>F: </a:t>
            </a:r>
            <a:r>
              <a:rPr lang="en-US" sz="1800" b="0" i="0" u="none" strike="noStrike" baseline="0" dirty="0">
                <a:solidFill>
                  <a:srgbClr val="94BF3C"/>
                </a:solidFill>
                <a:latin typeface="+mn-lt"/>
              </a:rPr>
              <a:t>Who here can list the different classifications? </a:t>
            </a:r>
            <a:r>
              <a:rPr lang="en-US" sz="1800" b="0" i="0" dirty="0">
                <a:solidFill>
                  <a:srgbClr val="202124"/>
                </a:solidFill>
                <a:effectLst/>
                <a:latin typeface="+mn-lt"/>
              </a:rPr>
              <a:t>{Smile and nod as they participate}</a:t>
            </a:r>
          </a:p>
          <a:p>
            <a:endParaRPr lang="en-US" sz="1800" b="0" i="0" dirty="0">
              <a:solidFill>
                <a:srgbClr val="202124"/>
              </a:solidFill>
              <a:effectLst/>
              <a:latin typeface="+mn-lt"/>
            </a:endParaRPr>
          </a:p>
          <a:p>
            <a:r>
              <a:rPr lang="en-US" sz="1800" dirty="0">
                <a:effectLst/>
                <a:latin typeface="+mn-lt"/>
                <a:ea typeface="Calibri" panose="020F0502020204030204" pitchFamily="34" charset="0"/>
                <a:cs typeface="Times New Roman" panose="02020603050405020304" pitchFamily="18" charset="0"/>
              </a:rPr>
              <a:t>(Click mouse to trigger animation)</a:t>
            </a:r>
            <a:r>
              <a:rPr lang="en-US" sz="1800" dirty="0">
                <a:latin typeface="+mn-lt"/>
              </a:rPr>
              <a:t> </a:t>
            </a:r>
            <a:r>
              <a:rPr lang="en-US" sz="1800" b="0" i="0" dirty="0">
                <a:solidFill>
                  <a:srgbClr val="202124"/>
                </a:solidFill>
                <a:effectLst/>
                <a:latin typeface="+mn-lt"/>
              </a:rPr>
              <a:t> </a:t>
            </a:r>
            <a:endParaRPr lang="en-US" sz="1800" b="0" i="0" u="none" strike="noStrike" baseline="0" dirty="0">
              <a:solidFill>
                <a:srgbClr val="30305D"/>
              </a:solidFill>
              <a:latin typeface="+mn-lt"/>
            </a:endParaRPr>
          </a:p>
          <a:p>
            <a:pPr marL="0" indent="0" algn="l">
              <a:buFont typeface="Arial" panose="020B0604020202020204" pitchFamily="34" charset="0"/>
              <a:buNone/>
            </a:pPr>
            <a:endParaRPr lang="en-US" sz="1800" b="0" i="0" u="none" strike="noStrike" baseline="0" dirty="0">
              <a:solidFill>
                <a:srgbClr val="30305D"/>
              </a:solidFill>
              <a:latin typeface="+mn-lt"/>
            </a:endParaRPr>
          </a:p>
          <a:p>
            <a:pPr marL="285750" indent="-285750" algn="l">
              <a:buFont typeface="Arial" panose="020B0604020202020204" pitchFamily="34" charset="0"/>
              <a:buChar char="•"/>
            </a:pPr>
            <a:r>
              <a:rPr lang="en-US" sz="1800" b="0" i="0" u="none" strike="noStrike" baseline="0" dirty="0">
                <a:solidFill>
                  <a:srgbClr val="30305D"/>
                </a:solidFill>
                <a:latin typeface="+mn-lt"/>
              </a:rPr>
              <a:t>Class A</a:t>
            </a:r>
          </a:p>
          <a:p>
            <a:pPr marL="285750" indent="-285750" algn="l">
              <a:buFont typeface="Arial" panose="020B0604020202020204" pitchFamily="34" charset="0"/>
              <a:buChar char="•"/>
            </a:pPr>
            <a:r>
              <a:rPr lang="en-US" sz="1800" b="0" i="0" u="none" strike="noStrike" baseline="0" dirty="0">
                <a:solidFill>
                  <a:srgbClr val="30305D"/>
                </a:solidFill>
                <a:latin typeface="+mn-lt"/>
              </a:rPr>
              <a:t>Class B</a:t>
            </a:r>
          </a:p>
          <a:p>
            <a:pPr marL="285750" indent="-285750" algn="l">
              <a:buFont typeface="Arial" panose="020B0604020202020204" pitchFamily="34" charset="0"/>
              <a:buChar char="•"/>
            </a:pPr>
            <a:r>
              <a:rPr lang="en-US" sz="1800" b="0" i="0" u="none" strike="noStrike" baseline="0" dirty="0">
                <a:solidFill>
                  <a:srgbClr val="30305D"/>
                </a:solidFill>
                <a:latin typeface="+mn-lt"/>
              </a:rPr>
              <a:t>Class C</a:t>
            </a:r>
          </a:p>
          <a:p>
            <a:pPr marL="285750" indent="-285750" algn="l">
              <a:buFont typeface="Arial" panose="020B0604020202020204" pitchFamily="34" charset="0"/>
              <a:buChar char="•"/>
            </a:pPr>
            <a:r>
              <a:rPr lang="en-US" sz="1800" b="0" i="0" u="none" strike="noStrike" baseline="0" dirty="0">
                <a:solidFill>
                  <a:srgbClr val="30305D"/>
                </a:solidFill>
                <a:latin typeface="+mn-lt"/>
              </a:rPr>
              <a:t>Class D</a:t>
            </a:r>
          </a:p>
          <a:p>
            <a:pPr marL="285750" indent="-285750" algn="l">
              <a:buFont typeface="Arial" panose="020B0604020202020204" pitchFamily="34" charset="0"/>
              <a:buChar char="•"/>
            </a:pPr>
            <a:r>
              <a:rPr lang="en-US" sz="1800" b="0" i="0" u="none" strike="noStrike" baseline="0" dirty="0">
                <a:solidFill>
                  <a:srgbClr val="30305D"/>
                </a:solidFill>
                <a:latin typeface="+mn-lt"/>
              </a:rPr>
              <a:t>Class K</a:t>
            </a:r>
          </a:p>
          <a:p>
            <a:pPr marL="285750" indent="-285750" algn="l">
              <a:buFont typeface="Arial" panose="020B0604020202020204" pitchFamily="34" charset="0"/>
              <a:buChar char="•"/>
            </a:pPr>
            <a:endParaRPr lang="en-US" sz="1800" b="0" i="0" u="none" strike="noStrike" baseline="0" dirty="0">
              <a:solidFill>
                <a:srgbClr val="30305D"/>
              </a:solidFill>
              <a:latin typeface="+mn-lt"/>
            </a:endParaRPr>
          </a:p>
          <a:p>
            <a:pPr algn="l" fontAlgn="base"/>
            <a:r>
              <a:rPr lang="en-US" sz="2800" b="1" i="0" u="none" strike="noStrike" baseline="0" dirty="0">
                <a:solidFill>
                  <a:srgbClr val="94BF3C"/>
                </a:solidFill>
                <a:latin typeface="+mn-lt"/>
              </a:rPr>
              <a:t>F: </a:t>
            </a:r>
            <a:r>
              <a:rPr lang="en-US" sz="2800" b="0" i="0" u="none" strike="noStrike" baseline="0" dirty="0">
                <a:solidFill>
                  <a:srgbClr val="94BF3C"/>
                </a:solidFill>
                <a:latin typeface="+mn-lt"/>
              </a:rPr>
              <a:t>Fire classification is based on the type of fuel used to feed a fire. Knowing the type of fuel that started the fire will help you choose the correct extinguisher. </a:t>
            </a:r>
            <a:r>
              <a:rPr lang="en-US" sz="2800" b="0" i="0" dirty="0">
                <a:solidFill>
                  <a:srgbClr val="000000"/>
                </a:solidFill>
                <a:effectLst/>
                <a:latin typeface="+mn-lt"/>
              </a:rPr>
              <a:t>Some type of fire extinguishing agents can be used on more than one class of fire. Others have warnings where it would be dangerous for the operator to use a particular fire extinguisher agent.</a:t>
            </a:r>
          </a:p>
          <a:p>
            <a:br>
              <a:rPr lang="en-US" sz="2800" dirty="0">
                <a:latin typeface="+mn-lt"/>
              </a:rPr>
            </a:br>
            <a:endParaRPr lang="en-US" sz="1800" b="0" i="0" u="none" strike="noStrike" baseline="0" dirty="0">
              <a:solidFill>
                <a:srgbClr val="30305D"/>
              </a:solidFill>
              <a:latin typeface="+mn-lt"/>
            </a:endParaRPr>
          </a:p>
          <a:p>
            <a:pPr marL="285750" indent="-285750" algn="l">
              <a:buFont typeface="Arial" panose="020B0604020202020204" pitchFamily="34" charset="0"/>
              <a:buChar char="•"/>
            </a:pPr>
            <a:endParaRPr kumimoji="0" lang="en-US" sz="1800" b="0" i="0" u="none" strike="noStrike" kern="1200" cap="none" spc="0" normalizeH="0" baseline="0" noProof="0" dirty="0">
              <a:ln>
                <a:noFill/>
              </a:ln>
              <a:solidFill>
                <a:srgbClr val="30305D"/>
              </a:solidFill>
              <a:effectLst/>
              <a:uLnTx/>
              <a:uFillTx/>
              <a:latin typeface="Futura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8</a:t>
            </a:fld>
            <a:endParaRPr lang="en-US"/>
          </a:p>
        </p:txBody>
      </p:sp>
    </p:spTree>
    <p:extLst>
      <p:ext uri="{BB962C8B-B14F-4D97-AF65-F5344CB8AC3E}">
        <p14:creationId xmlns:p14="http://schemas.microsoft.com/office/powerpoint/2010/main" val="1047002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02124"/>
                </a:solidFill>
                <a:effectLst/>
                <a:latin typeface="+mn-lt"/>
              </a:rPr>
              <a:t>F: </a:t>
            </a:r>
            <a:r>
              <a:rPr lang="en-US" sz="1800" dirty="0">
                <a:latin typeface="+mn-lt"/>
              </a:rPr>
              <a:t>Class A fires are fires in ordinary combustibles such as wood, paper, cloth, trash, and plastics.</a:t>
            </a:r>
          </a:p>
          <a:p>
            <a:endParaRPr kumimoji="0" lang="en-US" sz="1800" b="0"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endParaRPr>
          </a:p>
          <a:p>
            <a:r>
              <a:rPr lang="en-US" sz="2800" b="1" i="0" dirty="0">
                <a:solidFill>
                  <a:srgbClr val="202124"/>
                </a:solidFill>
                <a:effectLst/>
                <a:latin typeface="+mn-lt"/>
              </a:rPr>
              <a:t>F: </a:t>
            </a:r>
            <a:r>
              <a:rPr lang="en-US" sz="2800" b="0" i="0" dirty="0">
                <a:solidFill>
                  <a:srgbClr val="000000"/>
                </a:solidFill>
                <a:effectLst/>
                <a:latin typeface="+mn-lt"/>
              </a:rPr>
              <a:t>Class B fires are fires in </a:t>
            </a:r>
            <a:r>
              <a:rPr lang="en-US" sz="2800" b="0" i="0" dirty="0">
                <a:effectLst/>
                <a:latin typeface="+mn-lt"/>
              </a:rPr>
              <a:t>flammable liquids</a:t>
            </a:r>
            <a:r>
              <a:rPr lang="en-US" sz="2800" b="0" i="0" dirty="0">
                <a:solidFill>
                  <a:srgbClr val="000000"/>
                </a:solidFill>
                <a:effectLst/>
                <a:latin typeface="+mn-lt"/>
              </a:rPr>
              <a:t> such as </a:t>
            </a:r>
            <a:r>
              <a:rPr lang="en-US" sz="2800" b="0" i="0" dirty="0">
                <a:effectLst/>
                <a:latin typeface="+mn-lt"/>
              </a:rPr>
              <a:t>gasoline, petroleum oil</a:t>
            </a:r>
            <a:r>
              <a:rPr lang="en-US" sz="2800" b="0" i="0" dirty="0">
                <a:solidFill>
                  <a:srgbClr val="000000"/>
                </a:solidFill>
                <a:effectLst/>
                <a:latin typeface="+mn-lt"/>
              </a:rPr>
              <a:t> and </a:t>
            </a:r>
            <a:r>
              <a:rPr lang="en-US" sz="2800" b="0" i="0" dirty="0">
                <a:effectLst/>
                <a:latin typeface="+mn-lt"/>
              </a:rPr>
              <a:t>paint. </a:t>
            </a:r>
            <a:r>
              <a:rPr lang="en-US" sz="2800" b="0" i="0" dirty="0">
                <a:solidFill>
                  <a:srgbClr val="000000"/>
                </a:solidFill>
                <a:effectLst/>
                <a:latin typeface="+mn-lt"/>
              </a:rPr>
              <a:t>Class B Fires also include flammable gases such as </a:t>
            </a:r>
            <a:r>
              <a:rPr lang="en-US" sz="2800" b="0" i="0" dirty="0">
                <a:effectLst/>
                <a:latin typeface="+mn-lt"/>
              </a:rPr>
              <a:t>propane</a:t>
            </a:r>
            <a:r>
              <a:rPr lang="en-US" sz="2800" b="0" i="0" dirty="0">
                <a:solidFill>
                  <a:srgbClr val="000000"/>
                </a:solidFill>
                <a:effectLst/>
                <a:latin typeface="+mn-lt"/>
              </a:rPr>
              <a:t> and </a:t>
            </a:r>
            <a:r>
              <a:rPr lang="en-US" sz="2800" b="0" i="0" dirty="0">
                <a:effectLst/>
                <a:latin typeface="+mn-lt"/>
              </a:rPr>
              <a:t>butane</a:t>
            </a:r>
            <a:r>
              <a:rPr lang="en-US" sz="2800" b="0" i="0" dirty="0">
                <a:solidFill>
                  <a:srgbClr val="000000"/>
                </a:solidFill>
                <a:effectLst/>
                <a:latin typeface="+mn-lt"/>
              </a:rPr>
              <a:t>, but never include fires involving cooking oils and grease.</a:t>
            </a:r>
          </a:p>
          <a:p>
            <a:endParaRPr kumimoji="0" lang="en-US" sz="28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endParaRPr>
          </a:p>
          <a:p>
            <a:r>
              <a:rPr lang="en-US" sz="2800" b="1" i="0" dirty="0">
                <a:solidFill>
                  <a:srgbClr val="202124"/>
                </a:solidFill>
                <a:effectLst/>
                <a:latin typeface="+mn-lt"/>
              </a:rPr>
              <a:t>F: </a:t>
            </a:r>
            <a:r>
              <a:rPr lang="en-US" sz="2800" b="0" i="0" dirty="0">
                <a:solidFill>
                  <a:srgbClr val="202124"/>
                </a:solidFill>
                <a:effectLst/>
                <a:latin typeface="+mn-lt"/>
              </a:rPr>
              <a:t>Class C fires are fires involving energized electrical equipment such as motors, transformers, and appliances. Remove the power and the Class C fire becomes one of the other classes of fire.</a:t>
            </a:r>
          </a:p>
          <a:p>
            <a:endParaRPr kumimoji="0" lang="en-US" sz="2800" b="1" i="0" u="none" strike="noStrike" kern="1200" cap="none" spc="0" normalizeH="0" baseline="0" noProof="0" dirty="0">
              <a:ln>
                <a:noFill/>
              </a:ln>
              <a:solidFill>
                <a:srgbClr val="202124"/>
              </a:solidFill>
              <a:effectLst/>
              <a:uLnTx/>
              <a:uFillTx/>
              <a:latin typeface="+mn-lt"/>
              <a:ea typeface="Tahoma" panose="020B0604030504040204" pitchFamily="34" charset="0"/>
              <a:cs typeface="Tahoma" panose="020B0604030504040204" pitchFamily="34" charset="0"/>
            </a:endParaRPr>
          </a:p>
          <a:p>
            <a:r>
              <a:rPr lang="en-US" sz="1800" b="1" i="0" dirty="0">
                <a:solidFill>
                  <a:srgbClr val="202124"/>
                </a:solidFill>
                <a:effectLst/>
                <a:latin typeface="+mn-lt"/>
              </a:rPr>
              <a:t>F: </a:t>
            </a:r>
            <a:r>
              <a:rPr lang="en-US" sz="1800" b="0" i="0" dirty="0">
                <a:solidFill>
                  <a:srgbClr val="202124"/>
                </a:solidFill>
                <a:effectLst/>
                <a:latin typeface="+mn-lt"/>
              </a:rPr>
              <a:t>Class D fires are fires in combustible metals such as potassium, sodium, aluminum and magnesium.</a:t>
            </a:r>
            <a:endParaRPr kumimoji="0" lang="en-US" sz="2800" b="0" i="0" u="none" strike="noStrike" kern="1200" cap="none" spc="0" normalizeH="0" baseline="0" noProof="0" dirty="0">
              <a:ln>
                <a:noFill/>
              </a:ln>
              <a:solidFill>
                <a:srgbClr val="202124"/>
              </a:solidFill>
              <a:effectLst/>
              <a:uLnTx/>
              <a:uFillTx/>
              <a:latin typeface="+mn-lt"/>
              <a:ea typeface="Tahoma" panose="020B0604030504040204" pitchFamily="34" charset="0"/>
              <a:cs typeface="Tahoma" panose="020B0604030504040204" pitchFamily="34" charset="0"/>
            </a:endParaRPr>
          </a:p>
          <a:p>
            <a:endParaRPr kumimoji="0" lang="en-US" sz="2800" b="1" i="0" u="none" strike="noStrike" kern="1200" cap="none" spc="0" normalizeH="0" baseline="0" noProof="0" dirty="0">
              <a:ln>
                <a:noFill/>
              </a:ln>
              <a:solidFill>
                <a:srgbClr val="202124"/>
              </a:solidFill>
              <a:effectLst/>
              <a:uLnTx/>
              <a:uFillTx/>
              <a:latin typeface="+mn-lt"/>
              <a:ea typeface="Tahoma" panose="020B0604030504040204" pitchFamily="34" charset="0"/>
              <a:cs typeface="Tahoma" panose="020B0604030504040204" pitchFamily="34" charset="0"/>
            </a:endParaRPr>
          </a:p>
          <a:p>
            <a:r>
              <a:rPr lang="en-US" sz="1800" b="1" i="0" dirty="0">
                <a:solidFill>
                  <a:srgbClr val="202124"/>
                </a:solidFill>
                <a:effectLst/>
                <a:latin typeface="+mn-lt"/>
              </a:rPr>
              <a:t>F: </a:t>
            </a:r>
            <a:r>
              <a:rPr lang="en-US" sz="1800" b="0" i="0" dirty="0">
                <a:solidFill>
                  <a:srgbClr val="202124"/>
                </a:solidFill>
                <a:effectLst/>
                <a:latin typeface="+mn-lt"/>
              </a:rPr>
              <a:t>Class K fires are fires in cooking oils and greases such as animal fats and vegetable fats.</a:t>
            </a:r>
            <a:endParaRPr kumimoji="0" lang="en-US" sz="1800" b="0" i="0" u="none" strike="noStrike" kern="1200" cap="none" spc="0" normalizeH="0" baseline="0" noProof="0" dirty="0">
              <a:ln>
                <a:noFill/>
              </a:ln>
              <a:solidFill>
                <a:srgbClr val="30305D"/>
              </a:solidFill>
              <a:effectLst/>
              <a:uLnTx/>
              <a:uFillTx/>
              <a:latin typeface="+mn-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9</a:t>
            </a:fld>
            <a:endParaRPr lang="en-US"/>
          </a:p>
        </p:txBody>
      </p:sp>
    </p:spTree>
    <p:extLst>
      <p:ext uri="{BB962C8B-B14F-4D97-AF65-F5344CB8AC3E}">
        <p14:creationId xmlns:p14="http://schemas.microsoft.com/office/powerpoint/2010/main" val="27986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0E3-D5C3-4C20-AB22-EE94C5241E88}"/>
              </a:ext>
            </a:extLst>
          </p:cNvPr>
          <p:cNvSpPr>
            <a:spLocks noGrp="1"/>
          </p:cNvSpPr>
          <p:nvPr>
            <p:ph type="ctrTitle"/>
          </p:nvPr>
        </p:nvSpPr>
        <p:spPr>
          <a:xfrm>
            <a:off x="1714500" y="1683545"/>
            <a:ext cx="10287000" cy="3581400"/>
          </a:xfrm>
        </p:spPr>
        <p:txBody>
          <a:bodyPr anchor="b"/>
          <a:lstStyle>
            <a:lvl1pPr algn="ctr">
              <a:defRPr sz="6750"/>
            </a:lvl1pPr>
          </a:lstStyle>
          <a:p>
            <a:r>
              <a:rPr lang="en-US"/>
              <a:t>Click to edit Master title style</a:t>
            </a:r>
          </a:p>
        </p:txBody>
      </p:sp>
      <p:sp>
        <p:nvSpPr>
          <p:cNvPr id="3" name="Subtitle 2">
            <a:extLst>
              <a:ext uri="{FF2B5EF4-FFF2-40B4-BE49-F238E27FC236}">
                <a16:creationId xmlns:a16="http://schemas.microsoft.com/office/drawing/2014/main" id="{3842D32B-54E4-42A5-AE30-8205E1F1A5F5}"/>
              </a:ext>
            </a:extLst>
          </p:cNvPr>
          <p:cNvSpPr>
            <a:spLocks noGrp="1"/>
          </p:cNvSpPr>
          <p:nvPr>
            <p:ph type="subTitle" idx="1"/>
          </p:nvPr>
        </p:nvSpPr>
        <p:spPr>
          <a:xfrm>
            <a:off x="1714500" y="5403057"/>
            <a:ext cx="10287000" cy="2483643"/>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p>
        </p:txBody>
      </p:sp>
      <p:sp>
        <p:nvSpPr>
          <p:cNvPr id="4" name="Date Placeholder 3">
            <a:extLst>
              <a:ext uri="{FF2B5EF4-FFF2-40B4-BE49-F238E27FC236}">
                <a16:creationId xmlns:a16="http://schemas.microsoft.com/office/drawing/2014/main" id="{36DD5A5E-F5C5-49BE-B4E3-3B240A6A7EDB}"/>
              </a:ext>
            </a:extLst>
          </p:cNvPr>
          <p:cNvSpPr>
            <a:spLocks noGrp="1"/>
          </p:cNvSpPr>
          <p:nvPr>
            <p:ph type="dt" sz="half" idx="10"/>
          </p:nvPr>
        </p:nvSpPr>
        <p:spPr/>
        <p:txBody>
          <a:bodyPr/>
          <a:lstStyle/>
          <a:p>
            <a:fld id="{1D8BD707-D9CF-40AE-B4C6-C98DA3205C09}" type="datetimeFigureOut">
              <a:rPr lang="en-US" smtClean="0"/>
              <a:t>6/21/2022</a:t>
            </a:fld>
            <a:endParaRPr lang="en-US"/>
          </a:p>
        </p:txBody>
      </p:sp>
      <p:sp>
        <p:nvSpPr>
          <p:cNvPr id="5" name="Footer Placeholder 4">
            <a:extLst>
              <a:ext uri="{FF2B5EF4-FFF2-40B4-BE49-F238E27FC236}">
                <a16:creationId xmlns:a16="http://schemas.microsoft.com/office/drawing/2014/main" id="{0BD6D8BF-C20B-4A8F-9DE9-50B6B9D8E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A8858-891A-438F-B3E7-20ADBA238BCA}"/>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9121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39D8-AD60-43FB-96ED-AEB81C00BC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87D5BE-D857-4846-9D82-30AE7F1ED3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55FB3-E18B-4CD1-974C-F893873ACE68}"/>
              </a:ext>
            </a:extLst>
          </p:cNvPr>
          <p:cNvSpPr>
            <a:spLocks noGrp="1"/>
          </p:cNvSpPr>
          <p:nvPr>
            <p:ph type="dt" sz="half" idx="10"/>
          </p:nvPr>
        </p:nvSpPr>
        <p:spPr/>
        <p:txBody>
          <a:bodyPr/>
          <a:lstStyle/>
          <a:p>
            <a:fld id="{1D8BD707-D9CF-40AE-B4C6-C98DA3205C09}" type="datetimeFigureOut">
              <a:rPr lang="en-US" smtClean="0"/>
              <a:t>6/21/2022</a:t>
            </a:fld>
            <a:endParaRPr lang="en-US"/>
          </a:p>
        </p:txBody>
      </p:sp>
      <p:sp>
        <p:nvSpPr>
          <p:cNvPr id="5" name="Footer Placeholder 4">
            <a:extLst>
              <a:ext uri="{FF2B5EF4-FFF2-40B4-BE49-F238E27FC236}">
                <a16:creationId xmlns:a16="http://schemas.microsoft.com/office/drawing/2014/main" id="{1B95C851-B2C7-4430-AC45-0097ACF81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82922F-9F16-4DE6-B86E-851094AF887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5270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F917E6-84AA-45E1-9A78-DC97176449E2}"/>
              </a:ext>
            </a:extLst>
          </p:cNvPr>
          <p:cNvSpPr>
            <a:spLocks noGrp="1"/>
          </p:cNvSpPr>
          <p:nvPr>
            <p:ph type="title" orient="vert"/>
          </p:nvPr>
        </p:nvSpPr>
        <p:spPr>
          <a:xfrm>
            <a:off x="9815512" y="547688"/>
            <a:ext cx="2957513"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601601-05C9-412F-8677-277D6E9B7E41}"/>
              </a:ext>
            </a:extLst>
          </p:cNvPr>
          <p:cNvSpPr>
            <a:spLocks noGrp="1"/>
          </p:cNvSpPr>
          <p:nvPr>
            <p:ph type="body" orient="vert" idx="1"/>
          </p:nvPr>
        </p:nvSpPr>
        <p:spPr>
          <a:xfrm>
            <a:off x="942975" y="547688"/>
            <a:ext cx="8701088"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A5102-EA2C-4477-AD49-CF81F2EB31B6}"/>
              </a:ext>
            </a:extLst>
          </p:cNvPr>
          <p:cNvSpPr>
            <a:spLocks noGrp="1"/>
          </p:cNvSpPr>
          <p:nvPr>
            <p:ph type="dt" sz="half" idx="10"/>
          </p:nvPr>
        </p:nvSpPr>
        <p:spPr/>
        <p:txBody>
          <a:bodyPr/>
          <a:lstStyle/>
          <a:p>
            <a:fld id="{1D8BD707-D9CF-40AE-B4C6-C98DA3205C09}" type="datetimeFigureOut">
              <a:rPr lang="en-US" smtClean="0"/>
              <a:t>6/21/2022</a:t>
            </a:fld>
            <a:endParaRPr lang="en-US"/>
          </a:p>
        </p:txBody>
      </p:sp>
      <p:sp>
        <p:nvSpPr>
          <p:cNvPr id="5" name="Footer Placeholder 4">
            <a:extLst>
              <a:ext uri="{FF2B5EF4-FFF2-40B4-BE49-F238E27FC236}">
                <a16:creationId xmlns:a16="http://schemas.microsoft.com/office/drawing/2014/main" id="{6BF4A52D-8F66-4E64-9724-DC6C79102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288509-3C43-463B-B3DE-BC814BF8B0DB}"/>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94969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28700" y="3188970"/>
            <a:ext cx="11658600" cy="10772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057400" y="5760720"/>
            <a:ext cx="9601200" cy="163121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157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365E-8FE6-4F63-847F-76B699F01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EB0B95-476F-4C98-B623-BF53FFF1F9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36226-C2BC-4773-99D2-B27AC8FD365B}"/>
              </a:ext>
            </a:extLst>
          </p:cNvPr>
          <p:cNvSpPr>
            <a:spLocks noGrp="1"/>
          </p:cNvSpPr>
          <p:nvPr>
            <p:ph type="dt" sz="half" idx="10"/>
          </p:nvPr>
        </p:nvSpPr>
        <p:spPr/>
        <p:txBody>
          <a:bodyPr/>
          <a:lstStyle/>
          <a:p>
            <a:fld id="{1D8BD707-D9CF-40AE-B4C6-C98DA3205C09}" type="datetimeFigureOut">
              <a:rPr lang="en-US" smtClean="0"/>
              <a:t>6/21/2022</a:t>
            </a:fld>
            <a:endParaRPr lang="en-US"/>
          </a:p>
        </p:txBody>
      </p:sp>
      <p:sp>
        <p:nvSpPr>
          <p:cNvPr id="5" name="Footer Placeholder 4">
            <a:extLst>
              <a:ext uri="{FF2B5EF4-FFF2-40B4-BE49-F238E27FC236}">
                <a16:creationId xmlns:a16="http://schemas.microsoft.com/office/drawing/2014/main" id="{986A1B3E-8B62-4CC3-9B61-26002D1D3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6C6715-621B-4D43-B3E7-AAE3DEE12F2F}"/>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90032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B46C-6CAA-41D0-8231-22D7DEF4D295}"/>
              </a:ext>
            </a:extLst>
          </p:cNvPr>
          <p:cNvSpPr>
            <a:spLocks noGrp="1"/>
          </p:cNvSpPr>
          <p:nvPr>
            <p:ph type="title"/>
          </p:nvPr>
        </p:nvSpPr>
        <p:spPr>
          <a:xfrm>
            <a:off x="935831" y="2564608"/>
            <a:ext cx="11830050" cy="4279106"/>
          </a:xfrm>
        </p:spPr>
        <p:txBody>
          <a:bodyPr anchor="b"/>
          <a:lstStyle>
            <a:lvl1pPr>
              <a:defRPr sz="6750"/>
            </a:lvl1pPr>
          </a:lstStyle>
          <a:p>
            <a:r>
              <a:rPr lang="en-US"/>
              <a:t>Click to edit Master title style</a:t>
            </a:r>
          </a:p>
        </p:txBody>
      </p:sp>
      <p:sp>
        <p:nvSpPr>
          <p:cNvPr id="3" name="Text Placeholder 2">
            <a:extLst>
              <a:ext uri="{FF2B5EF4-FFF2-40B4-BE49-F238E27FC236}">
                <a16:creationId xmlns:a16="http://schemas.microsoft.com/office/drawing/2014/main" id="{414E4B59-59BF-44A7-B00A-9E04D3E609A0}"/>
              </a:ext>
            </a:extLst>
          </p:cNvPr>
          <p:cNvSpPr>
            <a:spLocks noGrp="1"/>
          </p:cNvSpPr>
          <p:nvPr>
            <p:ph type="body" idx="1"/>
          </p:nvPr>
        </p:nvSpPr>
        <p:spPr>
          <a:xfrm>
            <a:off x="935831" y="6884195"/>
            <a:ext cx="11830050" cy="2250281"/>
          </a:xfrm>
        </p:spPr>
        <p:txBody>
          <a:bodyPr/>
          <a:lstStyle>
            <a:lvl1pPr marL="0" indent="0">
              <a:buNone/>
              <a:defRPr sz="2700">
                <a:solidFill>
                  <a:schemeClr val="tx1">
                    <a:tint val="75000"/>
                  </a:schemeClr>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F8DDC8-B2F6-4B15-876A-DCBADD4C1724}"/>
              </a:ext>
            </a:extLst>
          </p:cNvPr>
          <p:cNvSpPr>
            <a:spLocks noGrp="1"/>
          </p:cNvSpPr>
          <p:nvPr>
            <p:ph type="dt" sz="half" idx="10"/>
          </p:nvPr>
        </p:nvSpPr>
        <p:spPr/>
        <p:txBody>
          <a:bodyPr/>
          <a:lstStyle/>
          <a:p>
            <a:fld id="{1D8BD707-D9CF-40AE-B4C6-C98DA3205C09}" type="datetimeFigureOut">
              <a:rPr lang="en-US" smtClean="0"/>
              <a:t>6/21/2022</a:t>
            </a:fld>
            <a:endParaRPr lang="en-US"/>
          </a:p>
        </p:txBody>
      </p:sp>
      <p:sp>
        <p:nvSpPr>
          <p:cNvPr id="5" name="Footer Placeholder 4">
            <a:extLst>
              <a:ext uri="{FF2B5EF4-FFF2-40B4-BE49-F238E27FC236}">
                <a16:creationId xmlns:a16="http://schemas.microsoft.com/office/drawing/2014/main" id="{E38D9AE5-8303-4B61-9DC5-E850A331C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0BD59-2F02-4A12-BADA-7F4CC456C17C}"/>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87162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264C-3360-45FE-B30D-F7036EF86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A8FAE-BDB0-43AD-93FD-8FDE49D8B475}"/>
              </a:ext>
            </a:extLst>
          </p:cNvPr>
          <p:cNvSpPr>
            <a:spLocks noGrp="1"/>
          </p:cNvSpPr>
          <p:nvPr>
            <p:ph sz="half" idx="1"/>
          </p:nvPr>
        </p:nvSpPr>
        <p:spPr>
          <a:xfrm>
            <a:off x="942975" y="2738438"/>
            <a:ext cx="58293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848AFE-74BB-4014-9F59-D8BA672876B4}"/>
              </a:ext>
            </a:extLst>
          </p:cNvPr>
          <p:cNvSpPr>
            <a:spLocks noGrp="1"/>
          </p:cNvSpPr>
          <p:nvPr>
            <p:ph sz="half" idx="2"/>
          </p:nvPr>
        </p:nvSpPr>
        <p:spPr>
          <a:xfrm>
            <a:off x="6943725" y="2738438"/>
            <a:ext cx="58293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FE7132-CEBE-4B62-8F04-773FF5277D47}"/>
              </a:ext>
            </a:extLst>
          </p:cNvPr>
          <p:cNvSpPr>
            <a:spLocks noGrp="1"/>
          </p:cNvSpPr>
          <p:nvPr>
            <p:ph type="dt" sz="half" idx="10"/>
          </p:nvPr>
        </p:nvSpPr>
        <p:spPr/>
        <p:txBody>
          <a:bodyPr/>
          <a:lstStyle/>
          <a:p>
            <a:fld id="{1D8BD707-D9CF-40AE-B4C6-C98DA3205C09}" type="datetimeFigureOut">
              <a:rPr lang="en-US" smtClean="0"/>
              <a:t>6/21/2022</a:t>
            </a:fld>
            <a:endParaRPr lang="en-US"/>
          </a:p>
        </p:txBody>
      </p:sp>
      <p:sp>
        <p:nvSpPr>
          <p:cNvPr id="6" name="Footer Placeholder 5">
            <a:extLst>
              <a:ext uri="{FF2B5EF4-FFF2-40B4-BE49-F238E27FC236}">
                <a16:creationId xmlns:a16="http://schemas.microsoft.com/office/drawing/2014/main" id="{FB03248F-E278-4B39-A2B2-90EB01CFF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D1FCA4-F506-4D1F-8541-2D2D8F29E1EF}"/>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4321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AAB5D-9B6B-4AE3-9D3C-E114EED360BF}"/>
              </a:ext>
            </a:extLst>
          </p:cNvPr>
          <p:cNvSpPr>
            <a:spLocks noGrp="1"/>
          </p:cNvSpPr>
          <p:nvPr>
            <p:ph type="title"/>
          </p:nvPr>
        </p:nvSpPr>
        <p:spPr>
          <a:xfrm>
            <a:off x="944762" y="547688"/>
            <a:ext cx="1183005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F576B9-E99C-4A52-BFD7-1B2F48B018E4}"/>
              </a:ext>
            </a:extLst>
          </p:cNvPr>
          <p:cNvSpPr>
            <a:spLocks noGrp="1"/>
          </p:cNvSpPr>
          <p:nvPr>
            <p:ph type="body" idx="1"/>
          </p:nvPr>
        </p:nvSpPr>
        <p:spPr>
          <a:xfrm>
            <a:off x="944762" y="2521745"/>
            <a:ext cx="5802510"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a:extLst>
              <a:ext uri="{FF2B5EF4-FFF2-40B4-BE49-F238E27FC236}">
                <a16:creationId xmlns:a16="http://schemas.microsoft.com/office/drawing/2014/main" id="{7FCA1DDA-664E-4534-BB08-82821A376B72}"/>
              </a:ext>
            </a:extLst>
          </p:cNvPr>
          <p:cNvSpPr>
            <a:spLocks noGrp="1"/>
          </p:cNvSpPr>
          <p:nvPr>
            <p:ph sz="half" idx="2"/>
          </p:nvPr>
        </p:nvSpPr>
        <p:spPr>
          <a:xfrm>
            <a:off x="944762" y="3757613"/>
            <a:ext cx="5802510"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8C294D-FB06-4768-8244-5231CA588658}"/>
              </a:ext>
            </a:extLst>
          </p:cNvPr>
          <p:cNvSpPr>
            <a:spLocks noGrp="1"/>
          </p:cNvSpPr>
          <p:nvPr>
            <p:ph type="body" sz="quarter" idx="3"/>
          </p:nvPr>
        </p:nvSpPr>
        <p:spPr>
          <a:xfrm>
            <a:off x="6943725" y="2521745"/>
            <a:ext cx="5831087"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a:extLst>
              <a:ext uri="{FF2B5EF4-FFF2-40B4-BE49-F238E27FC236}">
                <a16:creationId xmlns:a16="http://schemas.microsoft.com/office/drawing/2014/main" id="{B7DBC7C4-40F5-405A-9FB1-998ABC5C24F6}"/>
              </a:ext>
            </a:extLst>
          </p:cNvPr>
          <p:cNvSpPr>
            <a:spLocks noGrp="1"/>
          </p:cNvSpPr>
          <p:nvPr>
            <p:ph sz="quarter" idx="4"/>
          </p:nvPr>
        </p:nvSpPr>
        <p:spPr>
          <a:xfrm>
            <a:off x="6943725" y="3757613"/>
            <a:ext cx="5831087"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CF1248-486C-4128-BBF3-648363E5F44D}"/>
              </a:ext>
            </a:extLst>
          </p:cNvPr>
          <p:cNvSpPr>
            <a:spLocks noGrp="1"/>
          </p:cNvSpPr>
          <p:nvPr>
            <p:ph type="dt" sz="half" idx="10"/>
          </p:nvPr>
        </p:nvSpPr>
        <p:spPr/>
        <p:txBody>
          <a:bodyPr/>
          <a:lstStyle/>
          <a:p>
            <a:fld id="{1D8BD707-D9CF-40AE-B4C6-C98DA3205C09}" type="datetimeFigureOut">
              <a:rPr lang="en-US" smtClean="0"/>
              <a:t>6/21/2022</a:t>
            </a:fld>
            <a:endParaRPr lang="en-US"/>
          </a:p>
        </p:txBody>
      </p:sp>
      <p:sp>
        <p:nvSpPr>
          <p:cNvPr id="8" name="Footer Placeholder 7">
            <a:extLst>
              <a:ext uri="{FF2B5EF4-FFF2-40B4-BE49-F238E27FC236}">
                <a16:creationId xmlns:a16="http://schemas.microsoft.com/office/drawing/2014/main" id="{01971864-E90A-49B8-A9C1-9D6C79C2FC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1E2E2C-F24B-4D07-A085-C9BA8EF053AC}"/>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8687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BDC21-39CE-433B-8013-7E856C7B1E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8EA0FF-0213-4CAD-BD26-4EEDC09C7E23}"/>
              </a:ext>
            </a:extLst>
          </p:cNvPr>
          <p:cNvSpPr>
            <a:spLocks noGrp="1"/>
          </p:cNvSpPr>
          <p:nvPr>
            <p:ph type="dt" sz="half" idx="10"/>
          </p:nvPr>
        </p:nvSpPr>
        <p:spPr/>
        <p:txBody>
          <a:bodyPr/>
          <a:lstStyle/>
          <a:p>
            <a:fld id="{1D8BD707-D9CF-40AE-B4C6-C98DA3205C09}" type="datetimeFigureOut">
              <a:rPr lang="en-US" smtClean="0"/>
              <a:t>6/21/2022</a:t>
            </a:fld>
            <a:endParaRPr lang="en-US"/>
          </a:p>
        </p:txBody>
      </p:sp>
      <p:sp>
        <p:nvSpPr>
          <p:cNvPr id="4" name="Footer Placeholder 3">
            <a:extLst>
              <a:ext uri="{FF2B5EF4-FFF2-40B4-BE49-F238E27FC236}">
                <a16:creationId xmlns:a16="http://schemas.microsoft.com/office/drawing/2014/main" id="{DEC8B3AE-23CF-423C-9362-B593BF591E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C472E6-10F5-4F25-9787-5BFB51C9EC5A}"/>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6250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EAA04-D15F-48D4-A97D-BEAC03A2C8C1}"/>
              </a:ext>
            </a:extLst>
          </p:cNvPr>
          <p:cNvSpPr>
            <a:spLocks noGrp="1"/>
          </p:cNvSpPr>
          <p:nvPr>
            <p:ph type="dt" sz="half" idx="10"/>
          </p:nvPr>
        </p:nvSpPr>
        <p:spPr/>
        <p:txBody>
          <a:bodyPr/>
          <a:lstStyle/>
          <a:p>
            <a:fld id="{1D8BD707-D9CF-40AE-B4C6-C98DA3205C09}" type="datetimeFigureOut">
              <a:rPr lang="en-US" smtClean="0"/>
              <a:t>6/21/2022</a:t>
            </a:fld>
            <a:endParaRPr lang="en-US"/>
          </a:p>
        </p:txBody>
      </p:sp>
      <p:sp>
        <p:nvSpPr>
          <p:cNvPr id="3" name="Footer Placeholder 2">
            <a:extLst>
              <a:ext uri="{FF2B5EF4-FFF2-40B4-BE49-F238E27FC236}">
                <a16:creationId xmlns:a16="http://schemas.microsoft.com/office/drawing/2014/main" id="{96C06134-5570-47F5-A5A7-162A6C8B8E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416C60-35B2-41D5-9BE8-329BB97C40C1}"/>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4315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33DD-FDA6-4E46-B310-C04D1A5319EE}"/>
              </a:ext>
            </a:extLst>
          </p:cNvPr>
          <p:cNvSpPr>
            <a:spLocks noGrp="1"/>
          </p:cNvSpPr>
          <p:nvPr>
            <p:ph type="title"/>
          </p:nvPr>
        </p:nvSpPr>
        <p:spPr>
          <a:xfrm>
            <a:off x="944762" y="685800"/>
            <a:ext cx="4423767" cy="2400300"/>
          </a:xfrm>
        </p:spPr>
        <p:txBody>
          <a:bodyPr anchor="b"/>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F047A13-F0C6-4BC2-A23C-658EF285ABAE}"/>
              </a:ext>
            </a:extLst>
          </p:cNvPr>
          <p:cNvSpPr>
            <a:spLocks noGrp="1"/>
          </p:cNvSpPr>
          <p:nvPr>
            <p:ph idx="1"/>
          </p:nvPr>
        </p:nvSpPr>
        <p:spPr>
          <a:xfrm>
            <a:off x="5831087" y="1481138"/>
            <a:ext cx="6943725" cy="7310438"/>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FCEB82-8EC9-4893-B2CF-F89C379B3092}"/>
              </a:ext>
            </a:extLst>
          </p:cNvPr>
          <p:cNvSpPr>
            <a:spLocks noGrp="1"/>
          </p:cNvSpPr>
          <p:nvPr>
            <p:ph type="body" sz="half" idx="2"/>
          </p:nvPr>
        </p:nvSpPr>
        <p:spPr>
          <a:xfrm>
            <a:off x="944762" y="3086100"/>
            <a:ext cx="4423767"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a:extLst>
              <a:ext uri="{FF2B5EF4-FFF2-40B4-BE49-F238E27FC236}">
                <a16:creationId xmlns:a16="http://schemas.microsoft.com/office/drawing/2014/main" id="{9495C234-3CDB-46EC-977F-EBC1EA4706B3}"/>
              </a:ext>
            </a:extLst>
          </p:cNvPr>
          <p:cNvSpPr>
            <a:spLocks noGrp="1"/>
          </p:cNvSpPr>
          <p:nvPr>
            <p:ph type="dt" sz="half" idx="10"/>
          </p:nvPr>
        </p:nvSpPr>
        <p:spPr/>
        <p:txBody>
          <a:bodyPr/>
          <a:lstStyle/>
          <a:p>
            <a:fld id="{1D8BD707-D9CF-40AE-B4C6-C98DA3205C09}" type="datetimeFigureOut">
              <a:rPr lang="en-US" smtClean="0"/>
              <a:t>6/21/2022</a:t>
            </a:fld>
            <a:endParaRPr lang="en-US"/>
          </a:p>
        </p:txBody>
      </p:sp>
      <p:sp>
        <p:nvSpPr>
          <p:cNvPr id="6" name="Footer Placeholder 5">
            <a:extLst>
              <a:ext uri="{FF2B5EF4-FFF2-40B4-BE49-F238E27FC236}">
                <a16:creationId xmlns:a16="http://schemas.microsoft.com/office/drawing/2014/main" id="{20084F92-9C6A-42DE-8A8F-A5A8A371F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221D85-DC2C-433B-8FD7-6560F2C035C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5065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0193-0498-454B-9CE5-87A762846EF3}"/>
              </a:ext>
            </a:extLst>
          </p:cNvPr>
          <p:cNvSpPr>
            <a:spLocks noGrp="1"/>
          </p:cNvSpPr>
          <p:nvPr>
            <p:ph type="title"/>
          </p:nvPr>
        </p:nvSpPr>
        <p:spPr>
          <a:xfrm>
            <a:off x="944762" y="685800"/>
            <a:ext cx="4423767" cy="2400300"/>
          </a:xfrm>
        </p:spPr>
        <p:txBody>
          <a:bodyPr anchor="b"/>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28B87676-EC5F-4DF7-8FB4-E4A0955373B5}"/>
              </a:ext>
            </a:extLst>
          </p:cNvPr>
          <p:cNvSpPr>
            <a:spLocks noGrp="1"/>
          </p:cNvSpPr>
          <p:nvPr>
            <p:ph type="pic" idx="1"/>
          </p:nvPr>
        </p:nvSpPr>
        <p:spPr>
          <a:xfrm>
            <a:off x="5831087" y="1481138"/>
            <a:ext cx="6943725" cy="7310438"/>
          </a:xfrm>
        </p:spPr>
        <p:txBody>
          <a:bodyPr/>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endParaRPr lang="en-US"/>
          </a:p>
        </p:txBody>
      </p:sp>
      <p:sp>
        <p:nvSpPr>
          <p:cNvPr id="4" name="Text Placeholder 3">
            <a:extLst>
              <a:ext uri="{FF2B5EF4-FFF2-40B4-BE49-F238E27FC236}">
                <a16:creationId xmlns:a16="http://schemas.microsoft.com/office/drawing/2014/main" id="{6B411295-9DEE-4F43-A1D1-6DC9D042323C}"/>
              </a:ext>
            </a:extLst>
          </p:cNvPr>
          <p:cNvSpPr>
            <a:spLocks noGrp="1"/>
          </p:cNvSpPr>
          <p:nvPr>
            <p:ph type="body" sz="half" idx="2"/>
          </p:nvPr>
        </p:nvSpPr>
        <p:spPr>
          <a:xfrm>
            <a:off x="944762" y="3086100"/>
            <a:ext cx="4423767"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a:extLst>
              <a:ext uri="{FF2B5EF4-FFF2-40B4-BE49-F238E27FC236}">
                <a16:creationId xmlns:a16="http://schemas.microsoft.com/office/drawing/2014/main" id="{05B81145-0F61-47BB-9A17-18177264F33A}"/>
              </a:ext>
            </a:extLst>
          </p:cNvPr>
          <p:cNvSpPr>
            <a:spLocks noGrp="1"/>
          </p:cNvSpPr>
          <p:nvPr>
            <p:ph type="dt" sz="half" idx="10"/>
          </p:nvPr>
        </p:nvSpPr>
        <p:spPr/>
        <p:txBody>
          <a:bodyPr/>
          <a:lstStyle/>
          <a:p>
            <a:fld id="{1D8BD707-D9CF-40AE-B4C6-C98DA3205C09}" type="datetimeFigureOut">
              <a:rPr lang="en-US" smtClean="0"/>
              <a:t>6/21/2022</a:t>
            </a:fld>
            <a:endParaRPr lang="en-US"/>
          </a:p>
        </p:txBody>
      </p:sp>
      <p:sp>
        <p:nvSpPr>
          <p:cNvPr id="6" name="Footer Placeholder 5">
            <a:extLst>
              <a:ext uri="{FF2B5EF4-FFF2-40B4-BE49-F238E27FC236}">
                <a16:creationId xmlns:a16="http://schemas.microsoft.com/office/drawing/2014/main" id="{08FD627A-E5E4-4315-87DC-84FCF8688A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947916-A27D-47C7-AAF6-C9EC296462D0}"/>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2746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457C5-654B-4371-9F43-56D72E51A364}"/>
              </a:ext>
            </a:extLst>
          </p:cNvPr>
          <p:cNvSpPr>
            <a:spLocks noGrp="1"/>
          </p:cNvSpPr>
          <p:nvPr>
            <p:ph type="title"/>
          </p:nvPr>
        </p:nvSpPr>
        <p:spPr>
          <a:xfrm>
            <a:off x="942975" y="547688"/>
            <a:ext cx="1183005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297A7-52F3-48B4-9264-8CC8E49F379D}"/>
              </a:ext>
            </a:extLst>
          </p:cNvPr>
          <p:cNvSpPr>
            <a:spLocks noGrp="1"/>
          </p:cNvSpPr>
          <p:nvPr>
            <p:ph type="body" idx="1"/>
          </p:nvPr>
        </p:nvSpPr>
        <p:spPr>
          <a:xfrm>
            <a:off x="942975" y="2738438"/>
            <a:ext cx="1183005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4A40D-D0F8-464D-AD89-1608E4DC65FB}"/>
              </a:ext>
            </a:extLst>
          </p:cNvPr>
          <p:cNvSpPr>
            <a:spLocks noGrp="1"/>
          </p:cNvSpPr>
          <p:nvPr>
            <p:ph type="dt" sz="half" idx="2"/>
          </p:nvPr>
        </p:nvSpPr>
        <p:spPr>
          <a:xfrm>
            <a:off x="942975" y="9534526"/>
            <a:ext cx="3086100" cy="547688"/>
          </a:xfrm>
          <a:prstGeom prst="rect">
            <a:avLst/>
          </a:prstGeom>
        </p:spPr>
        <p:txBody>
          <a:bodyPr vert="horz" lIns="91440" tIns="45720" rIns="91440" bIns="45720" rtlCol="0" anchor="ctr"/>
          <a:lstStyle>
            <a:lvl1pPr algn="l">
              <a:defRPr sz="1350">
                <a:solidFill>
                  <a:schemeClr val="tx1">
                    <a:tint val="75000"/>
                  </a:schemeClr>
                </a:solidFill>
              </a:defRPr>
            </a:lvl1pPr>
          </a:lstStyle>
          <a:p>
            <a:fld id="{1D8BD707-D9CF-40AE-B4C6-C98DA3205C09}" type="datetimeFigureOut">
              <a:rPr lang="en-US" smtClean="0"/>
              <a:t>6/21/2022</a:t>
            </a:fld>
            <a:endParaRPr lang="en-US"/>
          </a:p>
        </p:txBody>
      </p:sp>
      <p:sp>
        <p:nvSpPr>
          <p:cNvPr id="5" name="Footer Placeholder 4">
            <a:extLst>
              <a:ext uri="{FF2B5EF4-FFF2-40B4-BE49-F238E27FC236}">
                <a16:creationId xmlns:a16="http://schemas.microsoft.com/office/drawing/2014/main" id="{9C088B49-B6B0-4E57-9886-AFAE31759DD9}"/>
              </a:ext>
            </a:extLst>
          </p:cNvPr>
          <p:cNvSpPr>
            <a:spLocks noGrp="1"/>
          </p:cNvSpPr>
          <p:nvPr>
            <p:ph type="ftr" sz="quarter" idx="3"/>
          </p:nvPr>
        </p:nvSpPr>
        <p:spPr>
          <a:xfrm>
            <a:off x="4543425" y="9534526"/>
            <a:ext cx="4629150" cy="547688"/>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9127B-1869-45FF-97C7-315801115887}"/>
              </a:ext>
            </a:extLst>
          </p:cNvPr>
          <p:cNvSpPr>
            <a:spLocks noGrp="1"/>
          </p:cNvSpPr>
          <p:nvPr>
            <p:ph type="sldNum" sz="quarter" idx="4"/>
          </p:nvPr>
        </p:nvSpPr>
        <p:spPr>
          <a:xfrm>
            <a:off x="9686925" y="9534526"/>
            <a:ext cx="3086100"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7915383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ONUIEMSbrog?start=12&amp;feature=oembed" TargetMode="External"/><Relationship Id="rId6" Type="http://schemas.openxmlformats.org/officeDocument/2006/relationships/image" Target="../media/image12.jpeg"/><Relationship Id="rId5" Type="http://schemas.openxmlformats.org/officeDocument/2006/relationships/hyperlink" Target="https://freepngimg.com/png/13581-fire-flames-high-quality-png"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png"/><Relationship Id="rId7"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hyperlink" Target="https://freepngimg.com/png/13581-fire-flames-high-quality-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ag.ndsu.edu/publications/crops/crop-harvest-fire-prevention-checklis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ampbellpropertymanagement.com/blog/2018/09/24/think-rules-and-regulations-do-not-need-to-be-recorded-think-again-recent-legislative-changes-affecting-homeowners-association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cnM8qO9naM4?feature=oembed" TargetMode="External"/><Relationship Id="rId6" Type="http://schemas.openxmlformats.org/officeDocument/2006/relationships/image" Target="../media/image20.jpeg"/><Relationship Id="rId5" Type="http://schemas.openxmlformats.org/officeDocument/2006/relationships/hyperlink" Target="https://freepngimg.com/png/13581-fire-flames-high-quality-png"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summitpersonnel.com.au/fire-protection-preven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lickr.com/photos/53359511@N00/6260892220"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png"/><Relationship Id="rId7" Type="http://schemas.openxmlformats.org/officeDocument/2006/relationships/image" Target="../media/image15.gi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hyperlink" Target="https://freepngimg.com/png/13581-fire-flames-high-quality-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biz.libretexts.org/Courses/Lumen_Learning/Book:_Human_Resources_Management_(Lumen)/08:_Module_5:_Workforce_Planning/08.14:_Putting_It_Together:_Workforce_Plan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pexels.com/photo/photo-of-two-people-shakehands-20581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ublicdomainpictures.net/view-image.php?image=8178&amp;picture=rusty-keys&amp;large=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feelslikehomeblog.com/2015/10/fire-safety-resources-for-homeschoole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electronics-lab.com/meet-innovative-smoke-alarm-detectors-x-sen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feelslikehomeblog.com/2015/10/fire-safety-resources-for-homeschoole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p:nvPr/>
        </p:nvSpPr>
        <p:spPr>
          <a:xfrm>
            <a:off x="0" y="1285875"/>
            <a:ext cx="13716000" cy="5832157"/>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6" name="object 6"/>
          <p:cNvSpPr txBox="1">
            <a:spLocks noGrp="1"/>
          </p:cNvSpPr>
          <p:nvPr>
            <p:ph type="title"/>
          </p:nvPr>
        </p:nvSpPr>
        <p:spPr>
          <a:xfrm>
            <a:off x="762001" y="3597619"/>
            <a:ext cx="12344399" cy="1250182"/>
          </a:xfrm>
          <a:prstGeom prst="rect">
            <a:avLst/>
          </a:prstGeom>
        </p:spPr>
        <p:txBody>
          <a:bodyPr vert="horz" wrap="square" lIns="0" tIns="120491" rIns="0" bIns="0" rtlCol="0">
            <a:spAutoFit/>
          </a:bodyPr>
          <a:lstStyle/>
          <a:p>
            <a:pPr marL="9525" marR="3810">
              <a:lnSpc>
                <a:spcPts val="8775"/>
              </a:lnSpc>
              <a:spcBef>
                <a:spcPts val="949"/>
              </a:spcBef>
            </a:pPr>
            <a:r>
              <a:rPr lang="en-US" sz="7950" spc="570" dirty="0">
                <a:solidFill>
                  <a:srgbClr val="1B263C"/>
                </a:solidFill>
              </a:rPr>
              <a:t>Fire Extinguishers</a:t>
            </a:r>
          </a:p>
        </p:txBody>
      </p:sp>
      <p:pic>
        <p:nvPicPr>
          <p:cNvPr id="7" name="object 7"/>
          <p:cNvPicPr/>
          <p:nvPr/>
        </p:nvPicPr>
        <p:blipFill>
          <a:blip r:embed="rId3" cstate="print"/>
          <a:stretch>
            <a:fillRect/>
          </a:stretch>
        </p:blipFill>
        <p:spPr>
          <a:xfrm>
            <a:off x="805697" y="5590303"/>
            <a:ext cx="6257924" cy="221456"/>
          </a:xfrm>
          <a:prstGeom prst="rect">
            <a:avLst/>
          </a:prstGeom>
        </p:spPr>
      </p:pic>
      <p:sp>
        <p:nvSpPr>
          <p:cNvPr id="10" name="object 10"/>
          <p:cNvSpPr txBox="1"/>
          <p:nvPr/>
        </p:nvSpPr>
        <p:spPr>
          <a:xfrm>
            <a:off x="805696" y="6268465"/>
            <a:ext cx="3461504" cy="563616"/>
          </a:xfrm>
          <a:prstGeom prst="rect">
            <a:avLst/>
          </a:prstGeom>
        </p:spPr>
        <p:txBody>
          <a:bodyPr vert="horz" wrap="square" lIns="0" tIns="9525" rIns="0" bIns="0" rtlCol="0" anchor="t">
            <a:spAutoFit/>
          </a:bodyPr>
          <a:lstStyle/>
          <a:p>
            <a:pPr marL="9525">
              <a:spcBef>
                <a:spcPts val="75"/>
              </a:spcBef>
            </a:pPr>
            <a:r>
              <a:rPr lang="en-US" sz="3600" spc="26" dirty="0">
                <a:solidFill>
                  <a:srgbClr val="1B263C"/>
                </a:solidFill>
                <a:latin typeface="Tahoma"/>
                <a:cs typeface="Tahoma"/>
              </a:rPr>
              <a:t>June 2022</a:t>
            </a:r>
            <a:endParaRPr sz="3600" dirty="0">
              <a:latin typeface="Tahoma"/>
              <a:cs typeface="Tahom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D24135-109F-0AF0-FBD0-4837493D5C4F}"/>
              </a:ext>
            </a:extLst>
          </p:cNvPr>
          <p:cNvPicPr>
            <a:picLocks noChangeAspect="1"/>
          </p:cNvPicPr>
          <p:nvPr/>
        </p:nvPicPr>
        <p:blipFill>
          <a:blip r:embed="rId3"/>
          <a:stretch>
            <a:fillRect/>
          </a:stretch>
        </p:blipFill>
        <p:spPr>
          <a:xfrm>
            <a:off x="1193726" y="1726104"/>
            <a:ext cx="10895161" cy="8511294"/>
          </a:xfrm>
          <a:prstGeom prst="rect">
            <a:avLst/>
          </a:prstGeom>
        </p:spPr>
      </p:pic>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Fire Classification - Continued </a:t>
            </a:r>
          </a:p>
        </p:txBody>
      </p:sp>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457201" y="2247900"/>
            <a:ext cx="12368212" cy="7620000"/>
          </a:xfrm>
        </p:spPr>
        <p:txBody>
          <a:bodyPr>
            <a:normAutofit/>
          </a:bodyPr>
          <a:lstStyle/>
          <a:p>
            <a:pPr lvl="1"/>
            <a:endParaRPr lang="en-US" sz="5250" dirty="0"/>
          </a:p>
          <a:p>
            <a:endParaRPr lang="en-US" sz="4800" dirty="0"/>
          </a:p>
        </p:txBody>
      </p:sp>
    </p:spTree>
    <p:extLst>
      <p:ext uri="{BB962C8B-B14F-4D97-AF65-F5344CB8AC3E}">
        <p14:creationId xmlns:p14="http://schemas.microsoft.com/office/powerpoint/2010/main" val="249958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7000"/>
            <a:lum/>
            <a:extLst>
              <a:ext uri="{837473B0-CC2E-450A-ABE3-18F120FF3D39}">
                <a1611:picAttrSrcUrl xmlns:a1611="http://schemas.microsoft.com/office/drawing/2016/11/main" r:id="rId5"/>
              </a:ext>
            </a:extLst>
          </a:blip>
          <a:srcRect/>
          <a:stretch>
            <a:fillRect l="-50000" t="-24000" r="-51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D128-1B66-42C4-92EC-D50E97BF7271}"/>
              </a:ext>
            </a:extLst>
          </p:cNvPr>
          <p:cNvSpPr>
            <a:spLocks noGrp="1"/>
          </p:cNvSpPr>
          <p:nvPr>
            <p:ph type="title"/>
          </p:nvPr>
        </p:nvSpPr>
        <p:spPr>
          <a:xfrm>
            <a:off x="0" y="571501"/>
            <a:ext cx="11830050" cy="1066800"/>
          </a:xfrm>
          <a:solidFill>
            <a:schemeClr val="tx2">
              <a:lumMod val="50000"/>
            </a:schemeClr>
          </a:solidFill>
        </p:spPr>
        <p:txBody>
          <a:bodyPr vert="horz" lIns="91440" tIns="45720" rIns="91440" bIns="45720" rtlCol="0" anchor="ctr">
            <a:normAutofit/>
          </a:bodyPr>
          <a:lstStyle/>
          <a:p>
            <a:pPr algn="l"/>
            <a:r>
              <a:rPr lang="en-US" b="0" i="0" dirty="0">
                <a:solidFill>
                  <a:schemeClr val="bg1"/>
                </a:solidFill>
                <a:effectLst/>
              </a:rPr>
              <a:t>Fire Extinguisher Training Video</a:t>
            </a:r>
          </a:p>
        </p:txBody>
      </p:sp>
      <p:pic>
        <p:nvPicPr>
          <p:cNvPr id="8" name="Online Media 7" title="Free Fire Extinguisher Training Video  - OSHA - Updated for 2020">
            <a:hlinkClick r:id="" action="ppaction://media"/>
            <a:extLst>
              <a:ext uri="{FF2B5EF4-FFF2-40B4-BE49-F238E27FC236}">
                <a16:creationId xmlns:a16="http://schemas.microsoft.com/office/drawing/2014/main" id="{0D7EFF40-536B-BFF9-F8A6-439C9BFC6828}"/>
              </a:ext>
            </a:extLst>
          </p:cNvPr>
          <p:cNvPicPr>
            <a:picLocks noGrp="1" noRot="1" noChangeAspect="1"/>
          </p:cNvPicPr>
          <p:nvPr>
            <p:ph idx="1"/>
            <a:videoFile r:link="rId1"/>
          </p:nvPr>
        </p:nvPicPr>
        <p:blipFill>
          <a:blip r:embed="rId6"/>
          <a:stretch>
            <a:fillRect/>
          </a:stretch>
        </p:blipFill>
        <p:spPr>
          <a:xfrm>
            <a:off x="1982539" y="2792225"/>
            <a:ext cx="9266827" cy="5235668"/>
          </a:xfrm>
          <a:prstGeom prst="rect">
            <a:avLst/>
          </a:prstGeom>
        </p:spPr>
      </p:pic>
    </p:spTree>
    <p:extLst>
      <p:ext uri="{BB962C8B-B14F-4D97-AF65-F5344CB8AC3E}">
        <p14:creationId xmlns:p14="http://schemas.microsoft.com/office/powerpoint/2010/main" val="19233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extLst>
              <a:ext uri="{837473B0-CC2E-450A-ABE3-18F120FF3D39}">
                <a1611:picAttrSrcUrl xmlns:a1611="http://schemas.microsoft.com/office/drawing/2016/11/main" r:id="rId4"/>
              </a:ext>
            </a:extLst>
          </a:blip>
          <a:srcRect/>
          <a:stretch>
            <a:fillRect l="-51000" t="-31000" r="-51000" b="10000"/>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1262409-2D89-3088-F441-025CF99AD8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634" y="8258586"/>
            <a:ext cx="2720884" cy="18774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D89D128-1B66-42C4-92EC-D50E97BF7271}"/>
              </a:ext>
            </a:extLst>
          </p:cNvPr>
          <p:cNvSpPr>
            <a:spLocks noGrp="1"/>
          </p:cNvSpPr>
          <p:nvPr>
            <p:ph type="title"/>
          </p:nvPr>
        </p:nvSpPr>
        <p:spPr>
          <a:xfrm>
            <a:off x="0" y="571501"/>
            <a:ext cx="11830050" cy="1066800"/>
          </a:xfrm>
          <a:solidFill>
            <a:schemeClr val="tx2">
              <a:lumMod val="50000"/>
            </a:schemeClr>
          </a:solidFill>
        </p:spPr>
        <p:txBody>
          <a:bodyPr vert="horz" lIns="91440" tIns="45720" rIns="91440" bIns="45720" rtlCol="0" anchor="ctr">
            <a:normAutofit/>
          </a:bodyPr>
          <a:lstStyle/>
          <a:p>
            <a:pPr algn="l"/>
            <a:r>
              <a:rPr lang="en-US" b="0" i="0" dirty="0">
                <a:solidFill>
                  <a:schemeClr val="bg1"/>
                </a:solidFill>
                <a:effectLst/>
                <a:latin typeface="Roboto" panose="02000000000000000000" pitchFamily="2" charset="0"/>
              </a:rPr>
              <a:t>Check your knowledge </a:t>
            </a:r>
          </a:p>
        </p:txBody>
      </p:sp>
      <p:sp>
        <p:nvSpPr>
          <p:cNvPr id="4" name="Content Placeholder 3">
            <a:extLst>
              <a:ext uri="{FF2B5EF4-FFF2-40B4-BE49-F238E27FC236}">
                <a16:creationId xmlns:a16="http://schemas.microsoft.com/office/drawing/2014/main" id="{8BAA425B-81AF-16D5-AD5A-CD6A5E67E2AB}"/>
              </a:ext>
            </a:extLst>
          </p:cNvPr>
          <p:cNvSpPr>
            <a:spLocks noGrp="1"/>
          </p:cNvSpPr>
          <p:nvPr>
            <p:ph idx="1"/>
          </p:nvPr>
        </p:nvSpPr>
        <p:spPr>
          <a:xfrm>
            <a:off x="539776" y="2095541"/>
            <a:ext cx="12686047" cy="6979445"/>
          </a:xfrm>
        </p:spPr>
        <p:txBody>
          <a:bodyPr>
            <a:normAutofit/>
          </a:bodyPr>
          <a:lstStyle/>
          <a:p>
            <a:r>
              <a:rPr lang="en-US" sz="3600" dirty="0"/>
              <a:t>Extinguishers have a short use period of about              seconds.</a:t>
            </a:r>
          </a:p>
          <a:p>
            <a:pPr marL="0" indent="0">
              <a:buNone/>
            </a:pPr>
            <a:endParaRPr lang="en-US" sz="3600" dirty="0"/>
          </a:p>
          <a:p>
            <a:r>
              <a:rPr lang="en-US" sz="3600" dirty="0"/>
              <a:t>What is the P.A.S.S. method? </a:t>
            </a:r>
          </a:p>
        </p:txBody>
      </p:sp>
      <p:cxnSp>
        <p:nvCxnSpPr>
          <p:cNvPr id="6" name="Straight Connector 5">
            <a:extLst>
              <a:ext uri="{FF2B5EF4-FFF2-40B4-BE49-F238E27FC236}">
                <a16:creationId xmlns:a16="http://schemas.microsoft.com/office/drawing/2014/main" id="{E647793D-6F5F-C9B2-FB45-6B4BED228360}"/>
              </a:ext>
            </a:extLst>
          </p:cNvPr>
          <p:cNvCxnSpPr>
            <a:cxnSpLocks/>
          </p:cNvCxnSpPr>
          <p:nvPr/>
        </p:nvCxnSpPr>
        <p:spPr>
          <a:xfrm>
            <a:off x="9771681" y="2730664"/>
            <a:ext cx="11698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FAA63D-C23C-6965-C76F-5C6BE5FC83E5}"/>
              </a:ext>
            </a:extLst>
          </p:cNvPr>
          <p:cNvSpPr txBox="1"/>
          <p:nvPr/>
        </p:nvSpPr>
        <p:spPr>
          <a:xfrm>
            <a:off x="9916237" y="2084333"/>
            <a:ext cx="880782" cy="646331"/>
          </a:xfrm>
          <a:prstGeom prst="rect">
            <a:avLst/>
          </a:prstGeom>
          <a:noFill/>
        </p:spPr>
        <p:txBody>
          <a:bodyPr wrap="square">
            <a:spAutoFit/>
          </a:bodyPr>
          <a:lstStyle/>
          <a:p>
            <a:r>
              <a:rPr lang="en-US" sz="3600" dirty="0">
                <a:solidFill>
                  <a:srgbClr val="FF0000"/>
                </a:solidFill>
              </a:rPr>
              <a:t>30</a:t>
            </a:r>
          </a:p>
        </p:txBody>
      </p:sp>
      <p:sp>
        <p:nvSpPr>
          <p:cNvPr id="13" name="TextBox 12">
            <a:extLst>
              <a:ext uri="{FF2B5EF4-FFF2-40B4-BE49-F238E27FC236}">
                <a16:creationId xmlns:a16="http://schemas.microsoft.com/office/drawing/2014/main" id="{308AE7E2-E9BC-929B-AA5E-75CDA9FDC6EB}"/>
              </a:ext>
            </a:extLst>
          </p:cNvPr>
          <p:cNvSpPr txBox="1"/>
          <p:nvPr/>
        </p:nvSpPr>
        <p:spPr>
          <a:xfrm>
            <a:off x="1087987" y="4476917"/>
            <a:ext cx="11303592" cy="646331"/>
          </a:xfrm>
          <a:prstGeom prst="rect">
            <a:avLst/>
          </a:prstGeom>
          <a:noFill/>
        </p:spPr>
        <p:txBody>
          <a:bodyPr wrap="square">
            <a:spAutoFit/>
          </a:bodyPr>
          <a:lstStyle/>
          <a:p>
            <a:pPr marL="571500" lvl="0" indent="-571500">
              <a:buFont typeface="Arial" panose="020B0604020202020204" pitchFamily="34" charset="0"/>
              <a:buChar char="•"/>
            </a:pPr>
            <a:r>
              <a:rPr lang="en-US" sz="3600" dirty="0"/>
              <a:t>Pull the pin to ready the extinguisher for discharge.</a:t>
            </a:r>
          </a:p>
        </p:txBody>
      </p:sp>
      <p:sp>
        <p:nvSpPr>
          <p:cNvPr id="15" name="TextBox 14">
            <a:extLst>
              <a:ext uri="{FF2B5EF4-FFF2-40B4-BE49-F238E27FC236}">
                <a16:creationId xmlns:a16="http://schemas.microsoft.com/office/drawing/2014/main" id="{9F908F10-5CE4-3EB8-78E5-020618D5E64C}"/>
              </a:ext>
            </a:extLst>
          </p:cNvPr>
          <p:cNvSpPr txBox="1"/>
          <p:nvPr/>
        </p:nvSpPr>
        <p:spPr>
          <a:xfrm>
            <a:off x="1087987" y="5324915"/>
            <a:ext cx="11589627" cy="646331"/>
          </a:xfrm>
          <a:prstGeom prst="rect">
            <a:avLst/>
          </a:prstGeom>
          <a:noFill/>
        </p:spPr>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Aim low and point the extinguisher at the base of the fire.</a:t>
            </a:r>
          </a:p>
        </p:txBody>
      </p:sp>
      <p:sp>
        <p:nvSpPr>
          <p:cNvPr id="17" name="TextBox 16">
            <a:extLst>
              <a:ext uri="{FF2B5EF4-FFF2-40B4-BE49-F238E27FC236}">
                <a16:creationId xmlns:a16="http://schemas.microsoft.com/office/drawing/2014/main" id="{85FFD3E1-3FEE-6BC3-65FA-B5B406059655}"/>
              </a:ext>
            </a:extLst>
          </p:cNvPr>
          <p:cNvSpPr txBox="1"/>
          <p:nvPr/>
        </p:nvSpPr>
        <p:spPr>
          <a:xfrm>
            <a:off x="1087986" y="6269335"/>
            <a:ext cx="10742063" cy="646331"/>
          </a:xfrm>
          <a:prstGeom prst="rect">
            <a:avLst/>
          </a:prstGeom>
          <a:noFill/>
        </p:spPr>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Squeeze the lever to discharge the extinguisher.</a:t>
            </a:r>
          </a:p>
        </p:txBody>
      </p:sp>
      <p:sp>
        <p:nvSpPr>
          <p:cNvPr id="19" name="TextBox 18">
            <a:extLst>
              <a:ext uri="{FF2B5EF4-FFF2-40B4-BE49-F238E27FC236}">
                <a16:creationId xmlns:a16="http://schemas.microsoft.com/office/drawing/2014/main" id="{F5995F94-9FB9-AD6F-057F-149B5AF688FA}"/>
              </a:ext>
            </a:extLst>
          </p:cNvPr>
          <p:cNvSpPr txBox="1"/>
          <p:nvPr/>
        </p:nvSpPr>
        <p:spPr>
          <a:xfrm>
            <a:off x="1087986" y="7314166"/>
            <a:ext cx="11186672" cy="646331"/>
          </a:xfrm>
          <a:prstGeom prst="rect">
            <a:avLst/>
          </a:prstGeom>
          <a:noFill/>
        </p:spPr>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Sweep back and forth as you move closer to the fire.</a:t>
            </a:r>
          </a:p>
        </p:txBody>
      </p:sp>
      <p:pic>
        <p:nvPicPr>
          <p:cNvPr id="1028" name="Picture 4">
            <a:extLst>
              <a:ext uri="{FF2B5EF4-FFF2-40B4-BE49-F238E27FC236}">
                <a16:creationId xmlns:a16="http://schemas.microsoft.com/office/drawing/2014/main" id="{9D1C8EDE-532E-DBD3-3B3E-D08908854C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8430" y="8236827"/>
            <a:ext cx="2719334" cy="18763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F798739-AA3D-24FF-28A3-F1387FBD70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676" y="8205295"/>
            <a:ext cx="2811224" cy="19397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B3765D0-8A1A-46F1-9DF1-538D9250F2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4812" y="8202667"/>
            <a:ext cx="2720884" cy="187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10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7000"/>
            <a:lum/>
            <a:extLst>
              <a:ext uri="{837473B0-CC2E-450A-ABE3-18F120FF3D39}">
                <a1611:picAttrSrcUrl xmlns:a1611="http://schemas.microsoft.com/office/drawing/2016/11/main" r:id="rId4"/>
              </a:ext>
            </a:extLst>
          </a:blip>
          <a:srcRect/>
          <a:stretch>
            <a:fillRect l="4000" t="58000" r="4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Fire Extinguisher Use </a:t>
            </a:r>
          </a:p>
        </p:txBody>
      </p:sp>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457201" y="2247900"/>
            <a:ext cx="12368212" cy="7620000"/>
          </a:xfrm>
        </p:spPr>
        <p:txBody>
          <a:bodyPr>
            <a:normAutofit/>
          </a:bodyPr>
          <a:lstStyle/>
          <a:p>
            <a:pPr lvl="1"/>
            <a:endParaRPr lang="en-US" sz="5250" dirty="0"/>
          </a:p>
          <a:p>
            <a:endParaRPr lang="en-US" sz="4800" dirty="0"/>
          </a:p>
        </p:txBody>
      </p:sp>
      <p:sp>
        <p:nvSpPr>
          <p:cNvPr id="6" name="TextBox 5">
            <a:extLst>
              <a:ext uri="{FF2B5EF4-FFF2-40B4-BE49-F238E27FC236}">
                <a16:creationId xmlns:a16="http://schemas.microsoft.com/office/drawing/2014/main" id="{67A2E43B-4EA9-3CB2-40BD-4DD3AC7C0960}"/>
              </a:ext>
            </a:extLst>
          </p:cNvPr>
          <p:cNvSpPr txBox="1"/>
          <p:nvPr/>
        </p:nvSpPr>
        <p:spPr>
          <a:xfrm>
            <a:off x="751668" y="2681206"/>
            <a:ext cx="11779277" cy="2368854"/>
          </a:xfrm>
          <a:prstGeom prst="rect">
            <a:avLst/>
          </a:prstGeom>
          <a:noFill/>
        </p:spPr>
        <p:txBody>
          <a:bodyPr wrap="square">
            <a:spAutoFit/>
          </a:bodyPr>
          <a:lstStyle/>
          <a:p>
            <a:pPr marL="257175" indent="-257175" defTabSz="1028700">
              <a:lnSpc>
                <a:spcPct val="90000"/>
              </a:lnSpc>
              <a:spcBef>
                <a:spcPts val="1125"/>
              </a:spcBef>
              <a:buFont typeface="Arial" panose="020B0604020202020204" pitchFamily="34" charset="0"/>
              <a:buChar char="•"/>
            </a:pPr>
            <a:r>
              <a:rPr lang="en-US" sz="3600" dirty="0"/>
              <a:t>Keep the fire extinguisher pointed at the base of the fire until the fire appears to be out.</a:t>
            </a:r>
          </a:p>
          <a:p>
            <a:pPr defTabSz="1028700">
              <a:lnSpc>
                <a:spcPct val="90000"/>
              </a:lnSpc>
              <a:spcBef>
                <a:spcPts val="1125"/>
              </a:spcBef>
            </a:pPr>
            <a:endParaRPr lang="en-US" sz="3600" dirty="0"/>
          </a:p>
          <a:p>
            <a:pPr marL="257175" indent="-257175" defTabSz="1028700">
              <a:lnSpc>
                <a:spcPct val="90000"/>
              </a:lnSpc>
              <a:spcBef>
                <a:spcPts val="1125"/>
              </a:spcBef>
              <a:buFont typeface="Arial" panose="020B0604020202020204" pitchFamily="34" charset="0"/>
              <a:buChar char="•"/>
            </a:pPr>
            <a:r>
              <a:rPr lang="en-US" sz="3600" b="1" dirty="0"/>
              <a:t>Never</a:t>
            </a:r>
            <a:r>
              <a:rPr lang="en-US" sz="3600" dirty="0"/>
              <a:t> turn your back on a fire even if it appears to be out.</a:t>
            </a:r>
          </a:p>
        </p:txBody>
      </p:sp>
    </p:spTree>
    <p:extLst>
      <p:ext uri="{BB962C8B-B14F-4D97-AF65-F5344CB8AC3E}">
        <p14:creationId xmlns:p14="http://schemas.microsoft.com/office/powerpoint/2010/main" val="123986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837473B0-CC2E-450A-ABE3-18F120FF3D39}">
                <a1611:picAttrSrcUrl xmlns:a1611="http://schemas.microsoft.com/office/drawing/2016/11/main" r:id="rId4"/>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Should YOU fight the fire?</a:t>
            </a:r>
          </a:p>
        </p:txBody>
      </p:sp>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457201" y="2247900"/>
            <a:ext cx="11934825" cy="7620000"/>
          </a:xfrm>
        </p:spPr>
        <p:txBody>
          <a:bodyPr>
            <a:normAutofit/>
          </a:bodyPr>
          <a:lstStyle/>
          <a:p>
            <a:pPr lvl="1"/>
            <a:endParaRPr lang="en-US" sz="5250" dirty="0"/>
          </a:p>
          <a:p>
            <a:endParaRPr lang="en-US" sz="4800" dirty="0"/>
          </a:p>
        </p:txBody>
      </p:sp>
      <p:sp>
        <p:nvSpPr>
          <p:cNvPr id="7" name="TextBox 6">
            <a:extLst>
              <a:ext uri="{FF2B5EF4-FFF2-40B4-BE49-F238E27FC236}">
                <a16:creationId xmlns:a16="http://schemas.microsoft.com/office/drawing/2014/main" id="{85988262-764B-C018-C6E7-C2BDD5FCBE2A}"/>
              </a:ext>
            </a:extLst>
          </p:cNvPr>
          <p:cNvSpPr txBox="1"/>
          <p:nvPr/>
        </p:nvSpPr>
        <p:spPr>
          <a:xfrm>
            <a:off x="0" y="2651762"/>
            <a:ext cx="13716000" cy="2062101"/>
          </a:xfrm>
          <a:prstGeom prst="rect">
            <a:avLst/>
          </a:prstGeom>
          <a:solidFill>
            <a:schemeClr val="tx2">
              <a:lumMod val="50000"/>
            </a:schemeClr>
          </a:solidFill>
        </p:spPr>
        <p:txBody>
          <a:bodyPr wrap="square">
            <a:spAutoFit/>
          </a:bodyPr>
          <a:lstStyle/>
          <a:p>
            <a:pPr algn="just"/>
            <a:r>
              <a:rPr lang="en-US" sz="3200" b="1" i="0" dirty="0">
                <a:solidFill>
                  <a:srgbClr val="FFFFFF"/>
                </a:solidFill>
                <a:effectLst/>
                <a:latin typeface="Open Sans [Custom]"/>
              </a:rPr>
              <a:t>OSHA Standard 1926.150(a)(1)</a:t>
            </a:r>
            <a:r>
              <a:rPr lang="en-US" sz="3200" b="0" i="0" dirty="0">
                <a:solidFill>
                  <a:srgbClr val="FFFFFF"/>
                </a:solidFill>
                <a:effectLst/>
                <a:latin typeface="Exo [Custom]"/>
              </a:rPr>
              <a:t> </a:t>
            </a:r>
            <a:r>
              <a:rPr lang="en-US" sz="3200" b="0" i="1" dirty="0">
                <a:solidFill>
                  <a:srgbClr val="FFFFFF"/>
                </a:solidFill>
                <a:effectLst/>
                <a:latin typeface="Exo [Custom]"/>
              </a:rPr>
              <a:t>The employer shall be responsible for the development of a fire protection program to be followed throughout all phases of the construction and demolition work and shall provide for the firefighting equipment.</a:t>
            </a:r>
            <a:endParaRPr lang="en-US" sz="3200" dirty="0"/>
          </a:p>
        </p:txBody>
      </p:sp>
      <p:sp>
        <p:nvSpPr>
          <p:cNvPr id="8" name="TextBox 7">
            <a:extLst>
              <a:ext uri="{FF2B5EF4-FFF2-40B4-BE49-F238E27FC236}">
                <a16:creationId xmlns:a16="http://schemas.microsoft.com/office/drawing/2014/main" id="{8AFC17B0-DBA9-9DCC-A780-1F477AFF561E}"/>
              </a:ext>
            </a:extLst>
          </p:cNvPr>
          <p:cNvSpPr txBox="1"/>
          <p:nvPr/>
        </p:nvSpPr>
        <p:spPr>
          <a:xfrm>
            <a:off x="0" y="5573137"/>
            <a:ext cx="13716000" cy="2554545"/>
          </a:xfrm>
          <a:prstGeom prst="rect">
            <a:avLst/>
          </a:prstGeom>
          <a:solidFill>
            <a:schemeClr val="tx2">
              <a:lumMod val="50000"/>
            </a:schemeClr>
          </a:solidFill>
        </p:spPr>
        <p:txBody>
          <a:bodyPr wrap="square">
            <a:spAutoFit/>
          </a:bodyPr>
          <a:lstStyle/>
          <a:p>
            <a:pPr algn="just"/>
            <a:r>
              <a:rPr lang="en-US" sz="3200" b="1" dirty="0">
                <a:solidFill>
                  <a:srgbClr val="FFFFFF"/>
                </a:solidFill>
                <a:latin typeface="Open Sans [Custom]"/>
              </a:rPr>
              <a:t>OSHA Standard 1910.157(g)(1) </a:t>
            </a:r>
            <a:r>
              <a:rPr lang="en-US" sz="3200" i="1" dirty="0">
                <a:solidFill>
                  <a:srgbClr val="FFFFFF"/>
                </a:solidFill>
                <a:latin typeface="Exo [Custom]"/>
              </a:rPr>
              <a:t>Where the employer has provided portable fire extinguishers for employee use in the workplace, the employer shall also provide an educational program to familiarize employees with the general principles of fire extinguisher use and the hazards involved with incipient stage fire fighting.</a:t>
            </a:r>
          </a:p>
        </p:txBody>
      </p:sp>
    </p:spTree>
    <p:extLst>
      <p:ext uri="{BB962C8B-B14F-4D97-AF65-F5344CB8AC3E}">
        <p14:creationId xmlns:p14="http://schemas.microsoft.com/office/powerpoint/2010/main" val="199325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l="-25000" r="-2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Fire Extinguisher Inspection </a:t>
            </a:r>
          </a:p>
        </p:txBody>
      </p:sp>
    </p:spTree>
    <p:extLst>
      <p:ext uri="{BB962C8B-B14F-4D97-AF65-F5344CB8AC3E}">
        <p14:creationId xmlns:p14="http://schemas.microsoft.com/office/powerpoint/2010/main" val="325680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7000"/>
            <a:lum/>
            <a:extLst>
              <a:ext uri="{837473B0-CC2E-450A-ABE3-18F120FF3D39}">
                <a1611:picAttrSrcUrl xmlns:a1611="http://schemas.microsoft.com/office/drawing/2016/11/main" r:id="rId5"/>
              </a:ext>
            </a:extLst>
          </a:blip>
          <a:srcRect/>
          <a:stretch>
            <a:fillRect l="-50000" t="-24000" r="-51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D128-1B66-42C4-92EC-D50E97BF7271}"/>
              </a:ext>
            </a:extLst>
          </p:cNvPr>
          <p:cNvSpPr>
            <a:spLocks noGrp="1"/>
          </p:cNvSpPr>
          <p:nvPr>
            <p:ph type="title"/>
          </p:nvPr>
        </p:nvSpPr>
        <p:spPr>
          <a:xfrm>
            <a:off x="0" y="571501"/>
            <a:ext cx="11830050" cy="1066800"/>
          </a:xfrm>
          <a:solidFill>
            <a:schemeClr val="tx2">
              <a:lumMod val="50000"/>
            </a:schemeClr>
          </a:solidFill>
        </p:spPr>
        <p:txBody>
          <a:bodyPr vert="horz" lIns="91440" tIns="45720" rIns="91440" bIns="45720" rtlCol="0" anchor="ctr">
            <a:normAutofit/>
          </a:bodyPr>
          <a:lstStyle/>
          <a:p>
            <a:pPr algn="l"/>
            <a:r>
              <a:rPr lang="en-US" b="0" i="0" dirty="0">
                <a:solidFill>
                  <a:schemeClr val="bg1"/>
                </a:solidFill>
                <a:effectLst/>
              </a:rPr>
              <a:t>Fire Extinguisher Inspection Video</a:t>
            </a:r>
          </a:p>
        </p:txBody>
      </p:sp>
      <p:pic>
        <p:nvPicPr>
          <p:cNvPr id="5" name="Online Media 4" title="How to Inspect a Fire Extinguisher">
            <a:hlinkClick r:id="" action="ppaction://media"/>
            <a:extLst>
              <a:ext uri="{FF2B5EF4-FFF2-40B4-BE49-F238E27FC236}">
                <a16:creationId xmlns:a16="http://schemas.microsoft.com/office/drawing/2014/main" id="{F3430AF9-D950-7903-01EB-D57572623FA2}"/>
              </a:ext>
            </a:extLst>
          </p:cNvPr>
          <p:cNvPicPr>
            <a:picLocks noGrp="1" noRot="1" noChangeAspect="1"/>
          </p:cNvPicPr>
          <p:nvPr>
            <p:ph idx="1"/>
            <a:videoFile r:link="rId1"/>
          </p:nvPr>
        </p:nvPicPr>
        <p:blipFill>
          <a:blip r:embed="rId6"/>
          <a:stretch>
            <a:fillRect/>
          </a:stretch>
        </p:blipFill>
        <p:spPr>
          <a:xfrm>
            <a:off x="2499256" y="2680852"/>
            <a:ext cx="8717487" cy="4925296"/>
          </a:xfrm>
          <a:prstGeom prst="rect">
            <a:avLst/>
          </a:prstGeom>
        </p:spPr>
      </p:pic>
    </p:spTree>
    <p:extLst>
      <p:ext uri="{BB962C8B-B14F-4D97-AF65-F5344CB8AC3E}">
        <p14:creationId xmlns:p14="http://schemas.microsoft.com/office/powerpoint/2010/main" val="111382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l="-25000" r="-2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Fire Extinguisher Maintenance</a:t>
            </a:r>
          </a:p>
        </p:txBody>
      </p:sp>
    </p:spTree>
    <p:extLst>
      <p:ext uri="{BB962C8B-B14F-4D97-AF65-F5344CB8AC3E}">
        <p14:creationId xmlns:p14="http://schemas.microsoft.com/office/powerpoint/2010/main" val="82172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l="-2000" t="-7000" r="1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Recordkeeping</a:t>
            </a:r>
          </a:p>
        </p:txBody>
      </p:sp>
    </p:spTree>
    <p:extLst>
      <p:ext uri="{BB962C8B-B14F-4D97-AF65-F5344CB8AC3E}">
        <p14:creationId xmlns:p14="http://schemas.microsoft.com/office/powerpoint/2010/main" val="349264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extLst>
              <a:ext uri="{837473B0-CC2E-450A-ABE3-18F120FF3D39}">
                <a1611:picAttrSrcUrl xmlns:a1611="http://schemas.microsoft.com/office/drawing/2016/11/main" r:id="rId4"/>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Final Thoughts </a:t>
            </a:r>
          </a:p>
        </p:txBody>
      </p:sp>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457201" y="2019300"/>
            <a:ext cx="11934825" cy="7620000"/>
          </a:xfrm>
        </p:spPr>
        <p:txBody>
          <a:bodyPr>
            <a:normAutofit/>
          </a:bodyPr>
          <a:lstStyle/>
          <a:p>
            <a:pPr lvl="1"/>
            <a:endParaRPr lang="en-US" sz="5250" dirty="0"/>
          </a:p>
          <a:p>
            <a:endParaRPr lang="en-US" sz="4800" dirty="0"/>
          </a:p>
        </p:txBody>
      </p:sp>
      <p:sp>
        <p:nvSpPr>
          <p:cNvPr id="6" name="TextBox 5">
            <a:extLst>
              <a:ext uri="{FF2B5EF4-FFF2-40B4-BE49-F238E27FC236}">
                <a16:creationId xmlns:a16="http://schemas.microsoft.com/office/drawing/2014/main" id="{67A2E43B-4EA9-3CB2-40BD-4DD3AC7C0960}"/>
              </a:ext>
            </a:extLst>
          </p:cNvPr>
          <p:cNvSpPr txBox="1"/>
          <p:nvPr/>
        </p:nvSpPr>
        <p:spPr>
          <a:xfrm>
            <a:off x="252919" y="2604361"/>
            <a:ext cx="12557395" cy="6921895"/>
          </a:xfrm>
          <a:prstGeom prst="rect">
            <a:avLst/>
          </a:prstGeom>
          <a:noFill/>
        </p:spPr>
        <p:txBody>
          <a:bodyPr wrap="square">
            <a:spAutoFit/>
          </a:bodyPr>
          <a:lstStyle/>
          <a:p>
            <a:pPr algn="just" defTabSz="1028700">
              <a:lnSpc>
                <a:spcPct val="90000"/>
              </a:lnSpc>
              <a:spcBef>
                <a:spcPts val="1125"/>
              </a:spcBef>
            </a:pPr>
            <a:r>
              <a:rPr lang="en-US" sz="3600" b="0" i="0" dirty="0">
                <a:solidFill>
                  <a:srgbClr val="202124"/>
                </a:solidFill>
                <a:effectLst/>
              </a:rPr>
              <a:t>Fire extinguishers can be an important tool in preventing a small fire from growing larger. However, they should not be used to combat large or rapidly spreading fires. </a:t>
            </a:r>
          </a:p>
          <a:p>
            <a:pPr algn="just" defTabSz="1028700">
              <a:lnSpc>
                <a:spcPct val="90000"/>
              </a:lnSpc>
              <a:spcBef>
                <a:spcPts val="1125"/>
              </a:spcBef>
            </a:pPr>
            <a:endParaRPr lang="en-US" sz="3600" dirty="0">
              <a:solidFill>
                <a:srgbClr val="202124"/>
              </a:solidFill>
            </a:endParaRPr>
          </a:p>
          <a:p>
            <a:pPr algn="just" defTabSz="1028700">
              <a:lnSpc>
                <a:spcPct val="90000"/>
              </a:lnSpc>
              <a:spcBef>
                <a:spcPts val="1125"/>
              </a:spcBef>
            </a:pPr>
            <a:r>
              <a:rPr lang="en-US" sz="3600" b="0" i="0" dirty="0">
                <a:solidFill>
                  <a:srgbClr val="202124"/>
                </a:solidFill>
                <a:effectLst/>
              </a:rPr>
              <a:t>The most important thing to do during a fire is to get yourself to safety then call the proper authorities to combat the fire. </a:t>
            </a:r>
          </a:p>
          <a:p>
            <a:pPr algn="just" defTabSz="1028700">
              <a:lnSpc>
                <a:spcPct val="90000"/>
              </a:lnSpc>
              <a:spcBef>
                <a:spcPts val="1125"/>
              </a:spcBef>
            </a:pPr>
            <a:endParaRPr lang="en-US" sz="3600" dirty="0">
              <a:solidFill>
                <a:srgbClr val="202124"/>
              </a:solidFill>
            </a:endParaRPr>
          </a:p>
          <a:p>
            <a:pPr algn="just" defTabSz="1028700">
              <a:lnSpc>
                <a:spcPct val="90000"/>
              </a:lnSpc>
              <a:spcBef>
                <a:spcPts val="1125"/>
              </a:spcBef>
            </a:pPr>
            <a:r>
              <a:rPr lang="en-US" sz="3600" b="0" i="0" dirty="0">
                <a:solidFill>
                  <a:srgbClr val="202124"/>
                </a:solidFill>
                <a:effectLst/>
              </a:rPr>
              <a:t>A building and the property inside are not worth putting yourself or anyone at risk trying to put it out with a fire extinguisher. </a:t>
            </a:r>
          </a:p>
          <a:p>
            <a:pPr algn="just" defTabSz="1028700">
              <a:lnSpc>
                <a:spcPct val="90000"/>
              </a:lnSpc>
              <a:spcBef>
                <a:spcPts val="1125"/>
              </a:spcBef>
            </a:pPr>
            <a:endParaRPr lang="en-US" sz="3600" dirty="0">
              <a:solidFill>
                <a:srgbClr val="202124"/>
              </a:solidFill>
            </a:endParaRPr>
          </a:p>
          <a:p>
            <a:pPr algn="just" defTabSz="1028700">
              <a:lnSpc>
                <a:spcPct val="90000"/>
              </a:lnSpc>
              <a:spcBef>
                <a:spcPts val="1125"/>
              </a:spcBef>
            </a:pPr>
            <a:r>
              <a:rPr lang="en-US" sz="3600" b="0" i="0" dirty="0">
                <a:solidFill>
                  <a:srgbClr val="202124"/>
                </a:solidFill>
                <a:effectLst/>
              </a:rPr>
              <a:t>It is important to understand how to use a fire extinguisher and the limitations they have.</a:t>
            </a:r>
            <a:endParaRPr lang="en-US" sz="3600" dirty="0"/>
          </a:p>
        </p:txBody>
      </p:sp>
    </p:spTree>
    <p:extLst>
      <p:ext uri="{BB962C8B-B14F-4D97-AF65-F5344CB8AC3E}">
        <p14:creationId xmlns:p14="http://schemas.microsoft.com/office/powerpoint/2010/main" val="50455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96EEF-245F-4927-A916-A5CD229FAB95}"/>
              </a:ext>
            </a:extLst>
          </p:cNvPr>
          <p:cNvSpPr>
            <a:spLocks noGrp="1"/>
          </p:cNvSpPr>
          <p:nvPr>
            <p:ph type="title"/>
          </p:nvPr>
        </p:nvSpPr>
        <p:spPr>
          <a:xfrm>
            <a:off x="0" y="571501"/>
            <a:ext cx="11830050" cy="1143000"/>
          </a:xfrm>
          <a:solidFill>
            <a:schemeClr val="tx2">
              <a:lumMod val="50000"/>
            </a:schemeClr>
          </a:solidFill>
        </p:spPr>
        <p:txBody>
          <a:bodyPr/>
          <a:lstStyle/>
          <a:p>
            <a:r>
              <a:rPr lang="en-US">
                <a:solidFill>
                  <a:schemeClr val="bg1"/>
                </a:solidFill>
              </a:rPr>
              <a:t>Housekeeping</a:t>
            </a:r>
          </a:p>
        </p:txBody>
      </p:sp>
      <p:sp>
        <p:nvSpPr>
          <p:cNvPr id="8" name="object 2">
            <a:extLst>
              <a:ext uri="{FF2B5EF4-FFF2-40B4-BE49-F238E27FC236}">
                <a16:creationId xmlns:a16="http://schemas.microsoft.com/office/drawing/2014/main" id="{6A78F345-D049-449B-9148-1E65B094D612}"/>
              </a:ext>
            </a:extLst>
          </p:cNvPr>
          <p:cNvSpPr/>
          <p:nvPr/>
        </p:nvSpPr>
        <p:spPr>
          <a:xfrm>
            <a:off x="0" y="7962900"/>
            <a:ext cx="13716000" cy="1752599"/>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11" name="TextBox 10">
            <a:extLst>
              <a:ext uri="{FF2B5EF4-FFF2-40B4-BE49-F238E27FC236}">
                <a16:creationId xmlns:a16="http://schemas.microsoft.com/office/drawing/2014/main" id="{F08DD02F-9A4B-4B9B-ABF9-D2CED6579B22}"/>
              </a:ext>
            </a:extLst>
          </p:cNvPr>
          <p:cNvSpPr txBox="1"/>
          <p:nvPr/>
        </p:nvSpPr>
        <p:spPr>
          <a:xfrm>
            <a:off x="0" y="8420101"/>
            <a:ext cx="13716000" cy="1015663"/>
          </a:xfrm>
          <a:prstGeom prst="rect">
            <a:avLst/>
          </a:prstGeom>
          <a:noFill/>
        </p:spPr>
        <p:txBody>
          <a:bodyPr wrap="square" rtlCol="0">
            <a:spAutoFit/>
          </a:bodyPr>
          <a:lstStyle/>
          <a:p>
            <a:pPr algn="ctr"/>
            <a:r>
              <a:rPr lang="en-US" sz="6000">
                <a:solidFill>
                  <a:schemeClr val="bg1"/>
                </a:solidFill>
              </a:rPr>
              <a:t>Muster Point</a:t>
            </a:r>
          </a:p>
        </p:txBody>
      </p:sp>
    </p:spTree>
    <p:extLst>
      <p:ext uri="{BB962C8B-B14F-4D97-AF65-F5344CB8AC3E}">
        <p14:creationId xmlns:p14="http://schemas.microsoft.com/office/powerpoint/2010/main" val="3001699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extLst>
              <a:ext uri="{837473B0-CC2E-450A-ABE3-18F120FF3D39}">
                <a1611:picAttrSrcUrl xmlns:a1611="http://schemas.microsoft.com/office/drawing/2016/11/main" r:id="rId4"/>
              </a:ext>
            </a:extLst>
          </a:blip>
          <a:srcRect/>
          <a:stretch>
            <a:fillRect l="-51000" t="-31000" r="-51000" b="10000"/>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1262409-2D89-3088-F441-025CF99AD8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634" y="8258586"/>
            <a:ext cx="2720884" cy="18774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D89D128-1B66-42C4-92EC-D50E97BF7271}"/>
              </a:ext>
            </a:extLst>
          </p:cNvPr>
          <p:cNvSpPr>
            <a:spLocks noGrp="1"/>
          </p:cNvSpPr>
          <p:nvPr>
            <p:ph type="title"/>
          </p:nvPr>
        </p:nvSpPr>
        <p:spPr>
          <a:xfrm>
            <a:off x="0" y="571501"/>
            <a:ext cx="11830050" cy="1066800"/>
          </a:xfrm>
          <a:solidFill>
            <a:schemeClr val="tx2">
              <a:lumMod val="50000"/>
            </a:schemeClr>
          </a:solidFill>
        </p:spPr>
        <p:txBody>
          <a:bodyPr vert="horz" lIns="91440" tIns="45720" rIns="91440" bIns="45720" rtlCol="0" anchor="ctr">
            <a:normAutofit/>
          </a:bodyPr>
          <a:lstStyle/>
          <a:p>
            <a:pPr algn="l"/>
            <a:r>
              <a:rPr lang="en-US" b="0" i="0" dirty="0">
                <a:solidFill>
                  <a:schemeClr val="bg1"/>
                </a:solidFill>
                <a:effectLst/>
                <a:latin typeface="Roboto" panose="02000000000000000000" pitchFamily="2" charset="0"/>
              </a:rPr>
              <a:t>Check your knowledge </a:t>
            </a:r>
          </a:p>
        </p:txBody>
      </p:sp>
      <p:sp>
        <p:nvSpPr>
          <p:cNvPr id="4" name="Content Placeholder 3">
            <a:extLst>
              <a:ext uri="{FF2B5EF4-FFF2-40B4-BE49-F238E27FC236}">
                <a16:creationId xmlns:a16="http://schemas.microsoft.com/office/drawing/2014/main" id="{8BAA425B-81AF-16D5-AD5A-CD6A5E67E2AB}"/>
              </a:ext>
            </a:extLst>
          </p:cNvPr>
          <p:cNvSpPr>
            <a:spLocks noGrp="1"/>
          </p:cNvSpPr>
          <p:nvPr>
            <p:ph idx="1"/>
          </p:nvPr>
        </p:nvSpPr>
        <p:spPr>
          <a:xfrm>
            <a:off x="539776" y="2095541"/>
            <a:ext cx="12686047" cy="6979445"/>
          </a:xfrm>
        </p:spPr>
        <p:txBody>
          <a:bodyPr>
            <a:normAutofit/>
          </a:bodyPr>
          <a:lstStyle/>
          <a:p>
            <a:r>
              <a:rPr lang="en-US" sz="3600" dirty="0"/>
              <a:t>How often should a fire extinguisher be inspected? </a:t>
            </a:r>
          </a:p>
          <a:p>
            <a:endParaRPr lang="en-US" sz="3600" dirty="0"/>
          </a:p>
          <a:p>
            <a:r>
              <a:rPr lang="en-US" sz="3600" dirty="0"/>
              <a:t>How often should a fire extinguisher receive maintenance? </a:t>
            </a:r>
          </a:p>
        </p:txBody>
      </p:sp>
      <p:sp>
        <p:nvSpPr>
          <p:cNvPr id="13" name="TextBox 12">
            <a:extLst>
              <a:ext uri="{FF2B5EF4-FFF2-40B4-BE49-F238E27FC236}">
                <a16:creationId xmlns:a16="http://schemas.microsoft.com/office/drawing/2014/main" id="{308AE7E2-E9BC-929B-AA5E-75CDA9FDC6EB}"/>
              </a:ext>
            </a:extLst>
          </p:cNvPr>
          <p:cNvSpPr txBox="1"/>
          <p:nvPr/>
        </p:nvSpPr>
        <p:spPr>
          <a:xfrm>
            <a:off x="965905" y="2658055"/>
            <a:ext cx="2569613" cy="646331"/>
          </a:xfrm>
          <a:prstGeom prst="rect">
            <a:avLst/>
          </a:prstGeom>
          <a:noFill/>
        </p:spPr>
        <p:txBody>
          <a:bodyPr wrap="square">
            <a:spAutoFit/>
          </a:bodyPr>
          <a:lstStyle/>
          <a:p>
            <a:pPr lvl="0"/>
            <a:r>
              <a:rPr lang="en-US" sz="3600" dirty="0">
                <a:solidFill>
                  <a:srgbClr val="FF0000"/>
                </a:solidFill>
              </a:rPr>
              <a:t>Monthly</a:t>
            </a:r>
          </a:p>
        </p:txBody>
      </p:sp>
      <p:sp>
        <p:nvSpPr>
          <p:cNvPr id="15" name="TextBox 14">
            <a:extLst>
              <a:ext uri="{FF2B5EF4-FFF2-40B4-BE49-F238E27FC236}">
                <a16:creationId xmlns:a16="http://schemas.microsoft.com/office/drawing/2014/main" id="{9F908F10-5CE4-3EB8-78E5-020618D5E64C}"/>
              </a:ext>
            </a:extLst>
          </p:cNvPr>
          <p:cNvSpPr txBox="1"/>
          <p:nvPr/>
        </p:nvSpPr>
        <p:spPr>
          <a:xfrm>
            <a:off x="1063186" y="3977544"/>
            <a:ext cx="11589627" cy="64633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Annually </a:t>
            </a:r>
          </a:p>
        </p:txBody>
      </p:sp>
      <p:sp>
        <p:nvSpPr>
          <p:cNvPr id="17" name="TextBox 16">
            <a:extLst>
              <a:ext uri="{FF2B5EF4-FFF2-40B4-BE49-F238E27FC236}">
                <a16:creationId xmlns:a16="http://schemas.microsoft.com/office/drawing/2014/main" id="{85FFD3E1-3FEE-6BC3-65FA-B5B406059655}"/>
              </a:ext>
            </a:extLst>
          </p:cNvPr>
          <p:cNvSpPr txBox="1"/>
          <p:nvPr/>
        </p:nvSpPr>
        <p:spPr>
          <a:xfrm>
            <a:off x="539776" y="4853898"/>
            <a:ext cx="10692464" cy="590931"/>
          </a:xfrm>
          <a:prstGeom prst="rect">
            <a:avLst/>
          </a:prstGeom>
          <a:noFill/>
        </p:spPr>
        <p:txBody>
          <a:bodyPr wrap="square">
            <a:spAutoFit/>
          </a:bodyPr>
          <a:lstStyle/>
          <a:p>
            <a:pPr marL="257175" indent="-257175" defTabSz="1028700">
              <a:lnSpc>
                <a:spcPct val="90000"/>
              </a:lnSpc>
              <a:spcBef>
                <a:spcPts val="1125"/>
              </a:spcBef>
              <a:buFont typeface="Arial" panose="020B0604020202020204" pitchFamily="34" charset="0"/>
              <a:buChar char="•"/>
              <a:defRPr/>
            </a:pPr>
            <a:r>
              <a:rPr lang="en-US" sz="3600" dirty="0"/>
              <a:t>Who determines if an employee should fight a fire?</a:t>
            </a:r>
          </a:p>
        </p:txBody>
      </p:sp>
      <p:sp>
        <p:nvSpPr>
          <p:cNvPr id="19" name="TextBox 18">
            <a:extLst>
              <a:ext uri="{FF2B5EF4-FFF2-40B4-BE49-F238E27FC236}">
                <a16:creationId xmlns:a16="http://schemas.microsoft.com/office/drawing/2014/main" id="{F5995F94-9FB9-AD6F-057F-149B5AF688FA}"/>
              </a:ext>
            </a:extLst>
          </p:cNvPr>
          <p:cNvSpPr txBox="1"/>
          <p:nvPr/>
        </p:nvSpPr>
        <p:spPr>
          <a:xfrm>
            <a:off x="965905" y="5476413"/>
            <a:ext cx="11186672" cy="64633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The Employee</a:t>
            </a:r>
          </a:p>
        </p:txBody>
      </p:sp>
      <p:pic>
        <p:nvPicPr>
          <p:cNvPr id="1028" name="Picture 4">
            <a:extLst>
              <a:ext uri="{FF2B5EF4-FFF2-40B4-BE49-F238E27FC236}">
                <a16:creationId xmlns:a16="http://schemas.microsoft.com/office/drawing/2014/main" id="{9D1C8EDE-532E-DBD3-3B3E-D08908854C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8430" y="8236827"/>
            <a:ext cx="2719334" cy="18763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F798739-AA3D-24FF-28A3-F1387FBD70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676" y="8205295"/>
            <a:ext cx="2811224" cy="19397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B3765D0-8A1A-46F1-9DF1-538D9250F2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4812" y="8202667"/>
            <a:ext cx="2720884" cy="187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15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extLst>
              <a:ext uri="{837473B0-CC2E-450A-ABE3-18F120FF3D39}">
                <a1611:picAttrSrcUrl xmlns:a1611="http://schemas.microsoft.com/office/drawing/2016/11/main" r:id="rId4"/>
              </a:ext>
            </a:extLst>
          </a:blip>
          <a:srcRect/>
          <a:stretch>
            <a:fillRect l="-4000" t="9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a:solidFill>
                  <a:schemeClr val="bg1"/>
                </a:solidFill>
              </a:rPr>
              <a:t>One Team </a:t>
            </a:r>
          </a:p>
        </p:txBody>
      </p:sp>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942975" y="2738438"/>
            <a:ext cx="11830050" cy="6527007"/>
          </a:xfrm>
        </p:spPr>
        <p:txBody>
          <a:bodyPr>
            <a:normAutofit/>
          </a:bodyPr>
          <a:lstStyle/>
          <a:p>
            <a:pPr marL="0" indent="0" algn="ctr">
              <a:buNone/>
            </a:pPr>
            <a:endParaRPr lang="en-US" sz="6600" b="1" dirty="0"/>
          </a:p>
          <a:p>
            <a:pPr marL="0" indent="0" algn="ctr">
              <a:buNone/>
            </a:pPr>
            <a:r>
              <a:rPr lang="en-US" sz="6600" b="1" dirty="0"/>
              <a:t>QUESTIONS?</a:t>
            </a:r>
          </a:p>
        </p:txBody>
      </p:sp>
    </p:spTree>
    <p:extLst>
      <p:ext uri="{BB962C8B-B14F-4D97-AF65-F5344CB8AC3E}">
        <p14:creationId xmlns:p14="http://schemas.microsoft.com/office/powerpoint/2010/main" val="360063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extLst>
              <a:ext uri="{837473B0-CC2E-450A-ABE3-18F120FF3D39}">
                <a1611:picAttrSrcUrl xmlns:a1611="http://schemas.microsoft.com/office/drawing/2016/11/main" r:id="rId4"/>
              </a:ext>
            </a:extLst>
          </a:blip>
          <a:srcRect/>
          <a:stretch>
            <a:fillRect l="-6000" r="-6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96EEF-245F-4927-A916-A5CD229FAB95}"/>
              </a:ext>
            </a:extLst>
          </p:cNvPr>
          <p:cNvSpPr>
            <a:spLocks noGrp="1"/>
          </p:cNvSpPr>
          <p:nvPr>
            <p:ph type="title"/>
          </p:nvPr>
        </p:nvSpPr>
        <p:spPr>
          <a:xfrm>
            <a:off x="0" y="571501"/>
            <a:ext cx="11830050" cy="1143000"/>
          </a:xfrm>
          <a:solidFill>
            <a:schemeClr val="tx2">
              <a:lumMod val="50000"/>
            </a:schemeClr>
          </a:solidFill>
        </p:spPr>
        <p:txBody>
          <a:bodyPr/>
          <a:lstStyle/>
          <a:p>
            <a:r>
              <a:rPr lang="en-US">
                <a:solidFill>
                  <a:schemeClr val="bg1"/>
                </a:solidFill>
              </a:rPr>
              <a:t>Presenter &amp; Introductions</a:t>
            </a:r>
          </a:p>
        </p:txBody>
      </p:sp>
      <p:sp>
        <p:nvSpPr>
          <p:cNvPr id="14" name="object 2">
            <a:extLst>
              <a:ext uri="{FF2B5EF4-FFF2-40B4-BE49-F238E27FC236}">
                <a16:creationId xmlns:a16="http://schemas.microsoft.com/office/drawing/2014/main" id="{DE2CE86B-427E-40AD-9677-D997434393C1}"/>
              </a:ext>
            </a:extLst>
          </p:cNvPr>
          <p:cNvSpPr/>
          <p:nvPr/>
        </p:nvSpPr>
        <p:spPr>
          <a:xfrm>
            <a:off x="0" y="7962900"/>
            <a:ext cx="13716000" cy="1752599"/>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11" name="TextBox 10">
            <a:extLst>
              <a:ext uri="{FF2B5EF4-FFF2-40B4-BE49-F238E27FC236}">
                <a16:creationId xmlns:a16="http://schemas.microsoft.com/office/drawing/2014/main" id="{888A82A6-FEB9-4E83-870F-60625ACADEC6}"/>
              </a:ext>
            </a:extLst>
          </p:cNvPr>
          <p:cNvSpPr txBox="1"/>
          <p:nvPr/>
        </p:nvSpPr>
        <p:spPr>
          <a:xfrm>
            <a:off x="0" y="8420101"/>
            <a:ext cx="13716000" cy="1015663"/>
          </a:xfrm>
          <a:prstGeom prst="rect">
            <a:avLst/>
          </a:prstGeom>
          <a:noFill/>
        </p:spPr>
        <p:txBody>
          <a:bodyPr wrap="square" rtlCol="0">
            <a:spAutoFit/>
          </a:bodyPr>
          <a:lstStyle/>
          <a:p>
            <a:pPr algn="ctr"/>
            <a:r>
              <a:rPr lang="en-US" sz="6000">
                <a:solidFill>
                  <a:schemeClr val="bg1"/>
                </a:solidFill>
              </a:rPr>
              <a:t>Safety begins with me!</a:t>
            </a:r>
          </a:p>
        </p:txBody>
      </p:sp>
    </p:spTree>
    <p:extLst>
      <p:ext uri="{BB962C8B-B14F-4D97-AF65-F5344CB8AC3E}">
        <p14:creationId xmlns:p14="http://schemas.microsoft.com/office/powerpoint/2010/main" val="310472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l="-6000" r="-6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96EEF-245F-4927-A916-A5CD229FAB95}"/>
              </a:ext>
            </a:extLst>
          </p:cNvPr>
          <p:cNvSpPr>
            <a:spLocks noGrp="1"/>
          </p:cNvSpPr>
          <p:nvPr>
            <p:ph type="title"/>
          </p:nvPr>
        </p:nvSpPr>
        <p:spPr>
          <a:xfrm>
            <a:off x="0" y="571501"/>
            <a:ext cx="11830050" cy="1143000"/>
          </a:xfrm>
          <a:solidFill>
            <a:schemeClr val="tx2">
              <a:lumMod val="50000"/>
            </a:schemeClr>
          </a:solidFill>
        </p:spPr>
        <p:txBody>
          <a:bodyPr/>
          <a:lstStyle/>
          <a:p>
            <a:r>
              <a:rPr lang="en-US">
                <a:solidFill>
                  <a:schemeClr val="bg1"/>
                </a:solidFill>
              </a:rPr>
              <a:t>Why am I here?</a:t>
            </a:r>
          </a:p>
        </p:txBody>
      </p:sp>
      <p:sp>
        <p:nvSpPr>
          <p:cNvPr id="6" name="object 2">
            <a:extLst>
              <a:ext uri="{FF2B5EF4-FFF2-40B4-BE49-F238E27FC236}">
                <a16:creationId xmlns:a16="http://schemas.microsoft.com/office/drawing/2014/main" id="{8ACDC184-64DF-4E76-9D52-4450B11C7887}"/>
              </a:ext>
            </a:extLst>
          </p:cNvPr>
          <p:cNvSpPr/>
          <p:nvPr/>
        </p:nvSpPr>
        <p:spPr>
          <a:xfrm>
            <a:off x="0" y="7962900"/>
            <a:ext cx="13716000" cy="1752599"/>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8" name="TextBox 7">
            <a:extLst>
              <a:ext uri="{FF2B5EF4-FFF2-40B4-BE49-F238E27FC236}">
                <a16:creationId xmlns:a16="http://schemas.microsoft.com/office/drawing/2014/main" id="{83B6932F-899A-42A5-9326-D636FA87E8FF}"/>
              </a:ext>
            </a:extLst>
          </p:cNvPr>
          <p:cNvSpPr txBox="1"/>
          <p:nvPr/>
        </p:nvSpPr>
        <p:spPr>
          <a:xfrm>
            <a:off x="0" y="8420101"/>
            <a:ext cx="13716000" cy="1015663"/>
          </a:xfrm>
          <a:prstGeom prst="rect">
            <a:avLst/>
          </a:prstGeom>
          <a:noFill/>
        </p:spPr>
        <p:txBody>
          <a:bodyPr wrap="square" rtlCol="0">
            <a:spAutoFit/>
          </a:bodyPr>
          <a:lstStyle/>
          <a:p>
            <a:pPr algn="ctr"/>
            <a:r>
              <a:rPr lang="en-US" sz="6000">
                <a:solidFill>
                  <a:schemeClr val="bg1"/>
                </a:solidFill>
              </a:rPr>
              <a:t>You are the KEY to SAFETY!</a:t>
            </a:r>
          </a:p>
        </p:txBody>
      </p:sp>
    </p:spTree>
    <p:extLst>
      <p:ext uri="{BB962C8B-B14F-4D97-AF65-F5344CB8AC3E}">
        <p14:creationId xmlns:p14="http://schemas.microsoft.com/office/powerpoint/2010/main" val="2150315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Fire Theory</a:t>
            </a:r>
          </a:p>
        </p:txBody>
      </p:sp>
      <p:sp>
        <p:nvSpPr>
          <p:cNvPr id="5" name="Content Placeholder 4">
            <a:extLst>
              <a:ext uri="{FF2B5EF4-FFF2-40B4-BE49-F238E27FC236}">
                <a16:creationId xmlns:a16="http://schemas.microsoft.com/office/drawing/2014/main" id="{5611AF01-1A9D-4192-B3C8-00B902609B0F}"/>
              </a:ext>
            </a:extLst>
          </p:cNvPr>
          <p:cNvSpPr>
            <a:spLocks noGrp="1"/>
          </p:cNvSpPr>
          <p:nvPr>
            <p:ph idx="1"/>
          </p:nvPr>
        </p:nvSpPr>
        <p:spPr>
          <a:xfrm>
            <a:off x="942975" y="2738438"/>
            <a:ext cx="12145496" cy="3716150"/>
          </a:xfrm>
        </p:spPr>
        <p:txBody>
          <a:bodyPr>
            <a:noAutofit/>
          </a:bodyPr>
          <a:lstStyle/>
          <a:p>
            <a:pPr marL="0" indent="0" algn="just">
              <a:buNone/>
            </a:pPr>
            <a:r>
              <a:rPr lang="en-US" sz="4000" dirty="0"/>
              <a:t>The basic fire theory says that a fire needs four main elements in order to start: heat, fuel, oxygen, and a chain reaction. </a:t>
            </a:r>
          </a:p>
          <a:p>
            <a:pPr marL="0" indent="0" algn="just">
              <a:buNone/>
            </a:pPr>
            <a:endParaRPr lang="en-US" sz="4000" dirty="0"/>
          </a:p>
        </p:txBody>
      </p:sp>
      <p:sp>
        <p:nvSpPr>
          <p:cNvPr id="7" name="TextBox 6">
            <a:extLst>
              <a:ext uri="{FF2B5EF4-FFF2-40B4-BE49-F238E27FC236}">
                <a16:creationId xmlns:a16="http://schemas.microsoft.com/office/drawing/2014/main" id="{189EBA1C-479A-93A3-4791-AC221BB3FC1F}"/>
              </a:ext>
            </a:extLst>
          </p:cNvPr>
          <p:cNvSpPr txBox="1"/>
          <p:nvPr/>
        </p:nvSpPr>
        <p:spPr>
          <a:xfrm>
            <a:off x="942975" y="3966762"/>
            <a:ext cx="11830050" cy="5016758"/>
          </a:xfrm>
          <a:prstGeom prst="rect">
            <a:avLst/>
          </a:prstGeom>
          <a:noFill/>
        </p:spPr>
        <p:txBody>
          <a:bodyPr wrap="square">
            <a:spAutoFit/>
          </a:bodyPr>
          <a:lstStyle/>
          <a:p>
            <a:pPr marL="0" indent="0" algn="just">
              <a:buNone/>
            </a:pPr>
            <a:endParaRPr lang="en-US" sz="4000" dirty="0"/>
          </a:p>
          <a:p>
            <a:pPr marL="0" indent="0" algn="just">
              <a:buNone/>
            </a:pPr>
            <a:endParaRPr lang="en-US" sz="4000" dirty="0"/>
          </a:p>
          <a:p>
            <a:pPr marL="0" indent="0" algn="just">
              <a:buNone/>
            </a:pPr>
            <a:endParaRPr lang="en-US" sz="4000" dirty="0"/>
          </a:p>
          <a:p>
            <a:pPr marL="0" indent="0" algn="just">
              <a:buNone/>
            </a:pPr>
            <a:endParaRPr lang="en-US" sz="4000" dirty="0"/>
          </a:p>
          <a:p>
            <a:pPr marL="0" indent="0" algn="just">
              <a:buNone/>
            </a:pPr>
            <a:endParaRPr lang="en-US" sz="4000" dirty="0"/>
          </a:p>
          <a:p>
            <a:pPr marL="0" indent="0" algn="ctr">
              <a:buNone/>
            </a:pPr>
            <a:endParaRPr lang="en-US" sz="4000" dirty="0"/>
          </a:p>
          <a:p>
            <a:pPr marL="0" indent="0" algn="ctr">
              <a:buNone/>
            </a:pPr>
            <a:endParaRPr lang="en-US" sz="4000" dirty="0"/>
          </a:p>
          <a:p>
            <a:pPr marL="0" indent="0" algn="ctr">
              <a:buNone/>
            </a:pPr>
            <a:r>
              <a:rPr lang="en-US" sz="4000" dirty="0"/>
              <a:t>This theory is known as the fire tetrahedron.</a:t>
            </a:r>
          </a:p>
        </p:txBody>
      </p:sp>
      <p:pic>
        <p:nvPicPr>
          <p:cNvPr id="12" name="Picture 11" descr="A picture containing shape&#10;&#10;Description automatically generated">
            <a:extLst>
              <a:ext uri="{FF2B5EF4-FFF2-40B4-BE49-F238E27FC236}">
                <a16:creationId xmlns:a16="http://schemas.microsoft.com/office/drawing/2014/main" id="{7EDF5A21-FD7C-1591-3209-03034806B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233" y="3966762"/>
            <a:ext cx="5077534" cy="4458322"/>
          </a:xfrm>
          <a:prstGeom prst="rect">
            <a:avLst/>
          </a:prstGeom>
        </p:spPr>
      </p:pic>
    </p:spTree>
    <p:extLst>
      <p:ext uri="{BB962C8B-B14F-4D97-AF65-F5344CB8AC3E}">
        <p14:creationId xmlns:p14="http://schemas.microsoft.com/office/powerpoint/2010/main" val="40451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extLst>
              <a:ext uri="{837473B0-CC2E-450A-ABE3-18F120FF3D39}">
                <a1611:picAttrSrcUrl xmlns:a1611="http://schemas.microsoft.com/office/drawing/2016/11/main" r:id="rId4"/>
              </a:ext>
            </a:extLst>
          </a:blip>
          <a:srcRect/>
          <a:stretch>
            <a:fillRect t="-50000" b="-5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Fire Prevention</a:t>
            </a:r>
          </a:p>
        </p:txBody>
      </p:sp>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457201" y="2247900"/>
            <a:ext cx="12368212" cy="7620000"/>
          </a:xfrm>
        </p:spPr>
        <p:txBody>
          <a:bodyPr>
            <a:normAutofit/>
          </a:bodyPr>
          <a:lstStyle/>
          <a:p>
            <a:pPr lvl="1"/>
            <a:endParaRPr lang="en-US" sz="5250" dirty="0"/>
          </a:p>
          <a:p>
            <a:endParaRPr lang="en-US" sz="4800" dirty="0"/>
          </a:p>
        </p:txBody>
      </p:sp>
      <p:sp>
        <p:nvSpPr>
          <p:cNvPr id="4" name="Content Placeholder 2">
            <a:extLst>
              <a:ext uri="{FF2B5EF4-FFF2-40B4-BE49-F238E27FC236}">
                <a16:creationId xmlns:a16="http://schemas.microsoft.com/office/drawing/2014/main" id="{FE181E7D-0BF3-4898-964C-EC89C0203743}"/>
              </a:ext>
            </a:extLst>
          </p:cNvPr>
          <p:cNvSpPr txBox="1">
            <a:spLocks/>
          </p:cNvSpPr>
          <p:nvPr/>
        </p:nvSpPr>
        <p:spPr>
          <a:xfrm>
            <a:off x="1018668" y="2823354"/>
            <a:ext cx="12368212" cy="2048055"/>
          </a:xfrm>
          <a:prstGeom prst="rect">
            <a:avLst/>
          </a:prstGeom>
        </p:spPr>
        <p:txBody>
          <a:bodyPr vert="horz" lIns="91440" tIns="45720" rIns="91440" bIns="45720" rtlCol="0" anchor="t">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buNone/>
            </a:pPr>
            <a:r>
              <a:rPr lang="en-US" sz="3600" dirty="0"/>
              <a:t>Fire prevention stops a fire before it starts. Here are some proactive actions you can take to prevent fires:</a:t>
            </a:r>
          </a:p>
        </p:txBody>
      </p:sp>
      <p:sp>
        <p:nvSpPr>
          <p:cNvPr id="6" name="TextBox 5">
            <a:extLst>
              <a:ext uri="{FF2B5EF4-FFF2-40B4-BE49-F238E27FC236}">
                <a16:creationId xmlns:a16="http://schemas.microsoft.com/office/drawing/2014/main" id="{6F09873F-729F-4D03-6A22-33CC6C9ECB89}"/>
              </a:ext>
            </a:extLst>
          </p:cNvPr>
          <p:cNvSpPr txBox="1"/>
          <p:nvPr/>
        </p:nvSpPr>
        <p:spPr>
          <a:xfrm>
            <a:off x="1285337" y="4280770"/>
            <a:ext cx="11540076" cy="2509918"/>
          </a:xfrm>
          <a:prstGeom prst="rect">
            <a:avLst/>
          </a:prstGeom>
          <a:noFill/>
        </p:spPr>
        <p:txBody>
          <a:bodyPr wrap="square">
            <a:spAutoFit/>
          </a:bodyPr>
          <a:lstStyle/>
          <a:p>
            <a:pPr marL="685800" indent="-685800" defTabSz="1028700">
              <a:lnSpc>
                <a:spcPct val="90000"/>
              </a:lnSpc>
              <a:spcBef>
                <a:spcPts val="1125"/>
              </a:spcBef>
              <a:buFont typeface="Arial" panose="020B0604020202020204" pitchFamily="34" charset="0"/>
              <a:buChar char="•"/>
            </a:pPr>
            <a:r>
              <a:rPr lang="en-US" sz="3600" dirty="0"/>
              <a:t>Know the hazards of the chemicals you work with.</a:t>
            </a:r>
          </a:p>
          <a:p>
            <a:pPr marL="685800" indent="-685800" defTabSz="1028700">
              <a:lnSpc>
                <a:spcPct val="90000"/>
              </a:lnSpc>
              <a:spcBef>
                <a:spcPts val="1125"/>
              </a:spcBef>
              <a:buFont typeface="Arial" panose="020B0604020202020204" pitchFamily="34" charset="0"/>
              <a:buChar char="•"/>
            </a:pPr>
            <a:r>
              <a:rPr lang="en-US" sz="3600" dirty="0"/>
              <a:t>Keep fire lanes open and unobstructed.</a:t>
            </a:r>
          </a:p>
          <a:p>
            <a:pPr marL="685800" indent="-685800" defTabSz="1028700">
              <a:lnSpc>
                <a:spcPct val="90000"/>
              </a:lnSpc>
              <a:spcBef>
                <a:spcPts val="1125"/>
              </a:spcBef>
              <a:buFont typeface="Arial" panose="020B0604020202020204" pitchFamily="34" charset="0"/>
              <a:buChar char="•"/>
            </a:pPr>
            <a:r>
              <a:rPr lang="en-US" sz="3600" dirty="0"/>
              <a:t>Know where firefighting equipment is located.</a:t>
            </a:r>
          </a:p>
          <a:p>
            <a:pPr marL="685800" indent="-685800" defTabSz="1028700">
              <a:lnSpc>
                <a:spcPct val="90000"/>
              </a:lnSpc>
              <a:spcBef>
                <a:spcPts val="1125"/>
              </a:spcBef>
              <a:buFont typeface="Arial" panose="020B0604020202020204" pitchFamily="34" charset="0"/>
              <a:buChar char="•"/>
            </a:pPr>
            <a:r>
              <a:rPr lang="en-US" sz="3600" dirty="0"/>
              <a:t>Clean up chemical and oil spills immediately.</a:t>
            </a:r>
          </a:p>
        </p:txBody>
      </p:sp>
    </p:spTree>
    <p:extLst>
      <p:ext uri="{BB962C8B-B14F-4D97-AF65-F5344CB8AC3E}">
        <p14:creationId xmlns:p14="http://schemas.microsoft.com/office/powerpoint/2010/main" val="222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extLst>
              <a:ext uri="{837473B0-CC2E-450A-ABE3-18F120FF3D39}">
                <a1611:picAttrSrcUrl xmlns:a1611="http://schemas.microsoft.com/office/drawing/2016/11/main" r:id="rId4"/>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Fire Protection </a:t>
            </a:r>
          </a:p>
        </p:txBody>
      </p:sp>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457201" y="2247900"/>
            <a:ext cx="12368212" cy="7620000"/>
          </a:xfrm>
        </p:spPr>
        <p:txBody>
          <a:bodyPr>
            <a:normAutofit/>
          </a:bodyPr>
          <a:lstStyle/>
          <a:p>
            <a:pPr lvl="1"/>
            <a:endParaRPr lang="en-US" sz="5250" dirty="0"/>
          </a:p>
          <a:p>
            <a:endParaRPr lang="en-US" sz="4800" dirty="0"/>
          </a:p>
        </p:txBody>
      </p:sp>
      <p:sp>
        <p:nvSpPr>
          <p:cNvPr id="4" name="Content Placeholder 2">
            <a:extLst>
              <a:ext uri="{FF2B5EF4-FFF2-40B4-BE49-F238E27FC236}">
                <a16:creationId xmlns:a16="http://schemas.microsoft.com/office/drawing/2014/main" id="{FE181E7D-0BF3-4898-964C-EC89C0203743}"/>
              </a:ext>
            </a:extLst>
          </p:cNvPr>
          <p:cNvSpPr txBox="1">
            <a:spLocks/>
          </p:cNvSpPr>
          <p:nvPr/>
        </p:nvSpPr>
        <p:spPr>
          <a:xfrm>
            <a:off x="1018668" y="2823354"/>
            <a:ext cx="12368212" cy="2048055"/>
          </a:xfrm>
          <a:prstGeom prst="rect">
            <a:avLst/>
          </a:prstGeom>
        </p:spPr>
        <p:txBody>
          <a:bodyPr vert="horz" lIns="91440" tIns="45720" rIns="91440" bIns="45720" rtlCol="0" anchor="t">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lgn="l">
              <a:buNone/>
            </a:pPr>
            <a:r>
              <a:rPr lang="en-US" sz="3600" dirty="0"/>
              <a:t>Fire detection systems are the first line of defense in any fire protection program. Automatic fire detection systems alert you to the presence of heat, smoke, and flames. </a:t>
            </a:r>
          </a:p>
        </p:txBody>
      </p:sp>
    </p:spTree>
    <p:extLst>
      <p:ext uri="{BB962C8B-B14F-4D97-AF65-F5344CB8AC3E}">
        <p14:creationId xmlns:p14="http://schemas.microsoft.com/office/powerpoint/2010/main" val="37753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extLst>
              <a:ext uri="{837473B0-CC2E-450A-ABE3-18F120FF3D39}">
                <a1611:picAttrSrcUrl xmlns:a1611="http://schemas.microsoft.com/office/drawing/2016/11/main" r:id="rId4"/>
              </a:ext>
            </a:extLst>
          </a:blip>
          <a:srcRect/>
          <a:stretch>
            <a:fillRect t="-50000" b="-5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Fire Classification</a:t>
            </a:r>
          </a:p>
        </p:txBody>
      </p:sp>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457201" y="2247900"/>
            <a:ext cx="12368212" cy="7620000"/>
          </a:xfrm>
        </p:spPr>
        <p:txBody>
          <a:bodyPr>
            <a:normAutofit/>
          </a:bodyPr>
          <a:lstStyle/>
          <a:p>
            <a:pPr lvl="1"/>
            <a:endParaRPr lang="en-US" sz="5250" dirty="0"/>
          </a:p>
          <a:p>
            <a:endParaRPr lang="en-US" sz="4800" dirty="0"/>
          </a:p>
        </p:txBody>
      </p:sp>
      <p:sp>
        <p:nvSpPr>
          <p:cNvPr id="4" name="Content Placeholder 2">
            <a:extLst>
              <a:ext uri="{FF2B5EF4-FFF2-40B4-BE49-F238E27FC236}">
                <a16:creationId xmlns:a16="http://schemas.microsoft.com/office/drawing/2014/main" id="{FE181E7D-0BF3-4898-964C-EC89C0203743}"/>
              </a:ext>
            </a:extLst>
          </p:cNvPr>
          <p:cNvSpPr txBox="1">
            <a:spLocks/>
          </p:cNvSpPr>
          <p:nvPr/>
        </p:nvSpPr>
        <p:spPr>
          <a:xfrm>
            <a:off x="673894" y="2815281"/>
            <a:ext cx="12368212" cy="2048055"/>
          </a:xfrm>
          <a:prstGeom prst="rect">
            <a:avLst/>
          </a:prstGeom>
        </p:spPr>
        <p:txBody>
          <a:bodyPr vert="horz" lIns="91440" tIns="45720" rIns="91440" bIns="45720" rtlCol="0" anchor="t">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buNone/>
            </a:pPr>
            <a:r>
              <a:rPr lang="en-US" sz="3600" dirty="0"/>
              <a:t>Not all fires are the same. Different fuels create different fires and require different types of fire extinguisher agents.</a:t>
            </a:r>
          </a:p>
        </p:txBody>
      </p:sp>
      <p:sp>
        <p:nvSpPr>
          <p:cNvPr id="6" name="TextBox 5">
            <a:extLst>
              <a:ext uri="{FF2B5EF4-FFF2-40B4-BE49-F238E27FC236}">
                <a16:creationId xmlns:a16="http://schemas.microsoft.com/office/drawing/2014/main" id="{6F09873F-729F-4D03-6A22-33CC6C9ECB89}"/>
              </a:ext>
            </a:extLst>
          </p:cNvPr>
          <p:cNvSpPr txBox="1"/>
          <p:nvPr/>
        </p:nvSpPr>
        <p:spPr>
          <a:xfrm>
            <a:off x="1087962" y="4386370"/>
            <a:ext cx="11540076" cy="646331"/>
          </a:xfrm>
          <a:prstGeom prst="rect">
            <a:avLst/>
          </a:prstGeom>
          <a:noFill/>
        </p:spPr>
        <p:txBody>
          <a:bodyPr wrap="square">
            <a:spAutoFit/>
          </a:bodyPr>
          <a:lstStyle/>
          <a:p>
            <a:pPr marL="685800" indent="-685800" defTabSz="1028700">
              <a:lnSpc>
                <a:spcPct val="90000"/>
              </a:lnSpc>
              <a:spcBef>
                <a:spcPts val="1125"/>
              </a:spcBef>
              <a:buFont typeface="Arial" panose="020B0604020202020204" pitchFamily="34" charset="0"/>
              <a:buChar char="•"/>
            </a:pPr>
            <a:r>
              <a:rPr lang="en-US" sz="4000" dirty="0"/>
              <a:t>Class A</a:t>
            </a:r>
          </a:p>
        </p:txBody>
      </p:sp>
      <p:sp>
        <p:nvSpPr>
          <p:cNvPr id="7" name="TextBox 6">
            <a:extLst>
              <a:ext uri="{FF2B5EF4-FFF2-40B4-BE49-F238E27FC236}">
                <a16:creationId xmlns:a16="http://schemas.microsoft.com/office/drawing/2014/main" id="{94E48BD7-1503-2410-30A6-2DCD127D4115}"/>
              </a:ext>
            </a:extLst>
          </p:cNvPr>
          <p:cNvSpPr txBox="1"/>
          <p:nvPr/>
        </p:nvSpPr>
        <p:spPr>
          <a:xfrm>
            <a:off x="1087962" y="5158015"/>
            <a:ext cx="11540076" cy="646331"/>
          </a:xfrm>
          <a:prstGeom prst="rect">
            <a:avLst/>
          </a:prstGeom>
          <a:noFill/>
        </p:spPr>
        <p:txBody>
          <a:bodyPr wrap="square">
            <a:spAutoFit/>
          </a:bodyPr>
          <a:lstStyle/>
          <a:p>
            <a:pPr marL="685800" indent="-685800" defTabSz="1028700">
              <a:lnSpc>
                <a:spcPct val="90000"/>
              </a:lnSpc>
              <a:spcBef>
                <a:spcPts val="1125"/>
              </a:spcBef>
              <a:buFont typeface="Arial" panose="020B0604020202020204" pitchFamily="34" charset="0"/>
              <a:buChar char="•"/>
            </a:pPr>
            <a:r>
              <a:rPr lang="en-US" sz="4000" dirty="0"/>
              <a:t>Class B</a:t>
            </a:r>
          </a:p>
        </p:txBody>
      </p:sp>
      <p:sp>
        <p:nvSpPr>
          <p:cNvPr id="8" name="TextBox 7">
            <a:extLst>
              <a:ext uri="{FF2B5EF4-FFF2-40B4-BE49-F238E27FC236}">
                <a16:creationId xmlns:a16="http://schemas.microsoft.com/office/drawing/2014/main" id="{02E24992-9A03-4D81-BF48-76E69D809A3D}"/>
              </a:ext>
            </a:extLst>
          </p:cNvPr>
          <p:cNvSpPr txBox="1"/>
          <p:nvPr/>
        </p:nvSpPr>
        <p:spPr>
          <a:xfrm>
            <a:off x="1087962" y="6065601"/>
            <a:ext cx="11540076" cy="646331"/>
          </a:xfrm>
          <a:prstGeom prst="rect">
            <a:avLst/>
          </a:prstGeom>
          <a:noFill/>
        </p:spPr>
        <p:txBody>
          <a:bodyPr wrap="square">
            <a:spAutoFit/>
          </a:bodyPr>
          <a:lstStyle/>
          <a:p>
            <a:pPr marL="685800" indent="-685800" defTabSz="1028700">
              <a:lnSpc>
                <a:spcPct val="90000"/>
              </a:lnSpc>
              <a:spcBef>
                <a:spcPts val="1125"/>
              </a:spcBef>
              <a:buFont typeface="Arial" panose="020B0604020202020204" pitchFamily="34" charset="0"/>
              <a:buChar char="•"/>
            </a:pPr>
            <a:r>
              <a:rPr lang="en-US" sz="4000" dirty="0"/>
              <a:t>Class C</a:t>
            </a:r>
          </a:p>
        </p:txBody>
      </p:sp>
      <p:sp>
        <p:nvSpPr>
          <p:cNvPr id="9" name="TextBox 8">
            <a:extLst>
              <a:ext uri="{FF2B5EF4-FFF2-40B4-BE49-F238E27FC236}">
                <a16:creationId xmlns:a16="http://schemas.microsoft.com/office/drawing/2014/main" id="{B5EC7C5D-9C69-214F-91BC-A8AD479AAC82}"/>
              </a:ext>
            </a:extLst>
          </p:cNvPr>
          <p:cNvSpPr txBox="1"/>
          <p:nvPr/>
        </p:nvSpPr>
        <p:spPr>
          <a:xfrm>
            <a:off x="1087962" y="6848170"/>
            <a:ext cx="11540076" cy="646331"/>
          </a:xfrm>
          <a:prstGeom prst="rect">
            <a:avLst/>
          </a:prstGeom>
          <a:noFill/>
        </p:spPr>
        <p:txBody>
          <a:bodyPr wrap="square">
            <a:spAutoFit/>
          </a:bodyPr>
          <a:lstStyle/>
          <a:p>
            <a:pPr marL="685800" indent="-685800" defTabSz="1028700">
              <a:lnSpc>
                <a:spcPct val="90000"/>
              </a:lnSpc>
              <a:spcBef>
                <a:spcPts val="1125"/>
              </a:spcBef>
              <a:buFont typeface="Arial" panose="020B0604020202020204" pitchFamily="34" charset="0"/>
              <a:buChar char="•"/>
            </a:pPr>
            <a:r>
              <a:rPr lang="en-US" sz="4000" dirty="0"/>
              <a:t>Class D</a:t>
            </a:r>
          </a:p>
        </p:txBody>
      </p:sp>
      <p:sp>
        <p:nvSpPr>
          <p:cNvPr id="10" name="TextBox 9">
            <a:extLst>
              <a:ext uri="{FF2B5EF4-FFF2-40B4-BE49-F238E27FC236}">
                <a16:creationId xmlns:a16="http://schemas.microsoft.com/office/drawing/2014/main" id="{62BDE12A-EAEA-1E56-CBA2-F6E3BD670315}"/>
              </a:ext>
            </a:extLst>
          </p:cNvPr>
          <p:cNvSpPr txBox="1"/>
          <p:nvPr/>
        </p:nvSpPr>
        <p:spPr>
          <a:xfrm>
            <a:off x="1087962" y="7660535"/>
            <a:ext cx="11540076" cy="646331"/>
          </a:xfrm>
          <a:prstGeom prst="rect">
            <a:avLst/>
          </a:prstGeom>
          <a:noFill/>
        </p:spPr>
        <p:txBody>
          <a:bodyPr wrap="square">
            <a:spAutoFit/>
          </a:bodyPr>
          <a:lstStyle/>
          <a:p>
            <a:pPr marL="685800" indent="-685800" defTabSz="1028700">
              <a:lnSpc>
                <a:spcPct val="90000"/>
              </a:lnSpc>
              <a:spcBef>
                <a:spcPts val="1125"/>
              </a:spcBef>
              <a:buFont typeface="Arial" panose="020B0604020202020204" pitchFamily="34" charset="0"/>
              <a:buChar char="•"/>
            </a:pPr>
            <a:r>
              <a:rPr lang="en-US" sz="4000" dirty="0"/>
              <a:t>Class K</a:t>
            </a:r>
          </a:p>
        </p:txBody>
      </p:sp>
    </p:spTree>
    <p:extLst>
      <p:ext uri="{BB962C8B-B14F-4D97-AF65-F5344CB8AC3E}">
        <p14:creationId xmlns:p14="http://schemas.microsoft.com/office/powerpoint/2010/main" val="115883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530E3C9-8C43-C064-F6B0-E655B5151EE6}"/>
              </a:ext>
            </a:extLst>
          </p:cNvPr>
          <p:cNvPicPr>
            <a:picLocks noChangeAspect="1"/>
          </p:cNvPicPr>
          <p:nvPr/>
        </p:nvPicPr>
        <p:blipFill>
          <a:blip r:embed="rId3"/>
          <a:stretch>
            <a:fillRect/>
          </a:stretch>
        </p:blipFill>
        <p:spPr>
          <a:xfrm>
            <a:off x="1388351" y="1784358"/>
            <a:ext cx="10939297" cy="8502642"/>
          </a:xfrm>
          <a:prstGeom prst="rect">
            <a:avLst/>
          </a:prstGeom>
        </p:spPr>
      </p:pic>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Fire Classification - Continued </a:t>
            </a:r>
          </a:p>
        </p:txBody>
      </p:sp>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457201" y="2247900"/>
            <a:ext cx="12368212" cy="7620000"/>
          </a:xfrm>
        </p:spPr>
        <p:txBody>
          <a:bodyPr>
            <a:normAutofit/>
          </a:bodyPr>
          <a:lstStyle/>
          <a:p>
            <a:pPr lvl="1"/>
            <a:endParaRPr lang="en-US" sz="5250" dirty="0"/>
          </a:p>
          <a:p>
            <a:endParaRPr lang="en-US" sz="4800" dirty="0"/>
          </a:p>
        </p:txBody>
      </p:sp>
    </p:spTree>
    <p:extLst>
      <p:ext uri="{BB962C8B-B14F-4D97-AF65-F5344CB8AC3E}">
        <p14:creationId xmlns:p14="http://schemas.microsoft.com/office/powerpoint/2010/main" val="291943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587CC3A53FA4B9FB68EB8C7692174" ma:contentTypeVersion="16" ma:contentTypeDescription="Create a new document." ma:contentTypeScope="" ma:versionID="e759118ad878f655b109421fb90bf9b2">
  <xsd:schema xmlns:xsd="http://www.w3.org/2001/XMLSchema" xmlns:xs="http://www.w3.org/2001/XMLSchema" xmlns:p="http://schemas.microsoft.com/office/2006/metadata/properties" xmlns:ns2="a41e9a0b-00c1-48b2-8d8f-4588cf90c71f" xmlns:ns3="3a1ce64e-6397-4381-acbd-6dc28519c9d2" targetNamespace="http://schemas.microsoft.com/office/2006/metadata/properties" ma:root="true" ma:fieldsID="c667a5720460b04e14920b9f82b6aaf4" ns2:_="" ns3:_="">
    <xsd:import namespace="a41e9a0b-00c1-48b2-8d8f-4588cf90c71f"/>
    <xsd:import namespace="3a1ce64e-6397-4381-acbd-6dc28519c9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e9a0b-00c1-48b2-8d8f-4588cf90c7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47e9134-2d4b-4a05-8d3d-4b78cfc83c1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1ce64e-6397-4381-acbd-6dc28519c9d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eb5a023-6807-4ca6-b7b0-b2f5779b9f40}" ma:internalName="TaxCatchAll" ma:showField="CatchAllData" ma:web="3a1ce64e-6397-4381-acbd-6dc28519c9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a1ce64e-6397-4381-acbd-6dc28519c9d2">
      <UserInfo>
        <DisplayName/>
        <AccountId xsi:nil="true"/>
        <AccountType/>
      </UserInfo>
    </SharedWithUsers>
    <TaxCatchAll xmlns="3a1ce64e-6397-4381-acbd-6dc28519c9d2" xsi:nil="true"/>
    <lcf76f155ced4ddcb4097134ff3c332f xmlns="a41e9a0b-00c1-48b2-8d8f-4588cf90c71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A489535-C579-4292-BC20-CF7FE296D5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1e9a0b-00c1-48b2-8d8f-4588cf90c71f"/>
    <ds:schemaRef ds:uri="3a1ce64e-6397-4381-acbd-6dc28519c9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39FCD5-848A-4652-95C4-1ED31D8E5995}">
  <ds:schemaRefs>
    <ds:schemaRef ds:uri="http://schemas.microsoft.com/sharepoint/v3/contenttype/forms"/>
  </ds:schemaRefs>
</ds:datastoreItem>
</file>

<file path=customXml/itemProps3.xml><?xml version="1.0" encoding="utf-8"?>
<ds:datastoreItem xmlns:ds="http://schemas.openxmlformats.org/officeDocument/2006/customXml" ds:itemID="{61D398C4-79A3-450E-B6AD-46A544EEB5FA}">
  <ds:schemaRefs>
    <ds:schemaRef ds:uri="3a1ce64e-6397-4381-acbd-6dc28519c9d2"/>
    <ds:schemaRef ds:uri="a41e9a0b-00c1-48b2-8d8f-4588cf90c71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7438</TotalTime>
  <Words>3797</Words>
  <Application>Microsoft Office PowerPoint</Application>
  <PresentationFormat>Custom</PresentationFormat>
  <Paragraphs>293</Paragraphs>
  <Slides>21</Slides>
  <Notes>21</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Calibri</vt:lpstr>
      <vt:lpstr>Calibri Light</vt:lpstr>
      <vt:lpstr>Exo [Custom]</vt:lpstr>
      <vt:lpstr>FuturaLT</vt:lpstr>
      <vt:lpstr>Open Sans [Custom]</vt:lpstr>
      <vt:lpstr>Roboto</vt:lpstr>
      <vt:lpstr>Roboto Condensed</vt:lpstr>
      <vt:lpstr>Symbol</vt:lpstr>
      <vt:lpstr>Tahoma</vt:lpstr>
      <vt:lpstr>Office Theme</vt:lpstr>
      <vt:lpstr>Fire Extinguishers</vt:lpstr>
      <vt:lpstr>Housekeeping</vt:lpstr>
      <vt:lpstr>Presenter &amp; Introductions</vt:lpstr>
      <vt:lpstr>Why am I here?</vt:lpstr>
      <vt:lpstr>Fire Theory</vt:lpstr>
      <vt:lpstr>Fire Prevention</vt:lpstr>
      <vt:lpstr>Fire Protection </vt:lpstr>
      <vt:lpstr>Fire Classification</vt:lpstr>
      <vt:lpstr>Fire Classification - Continued </vt:lpstr>
      <vt:lpstr>Fire Classification - Continued </vt:lpstr>
      <vt:lpstr>Fire Extinguisher Training Video</vt:lpstr>
      <vt:lpstr>Check your knowledge </vt:lpstr>
      <vt:lpstr>Fire Extinguisher Use </vt:lpstr>
      <vt:lpstr>Should YOU fight the fire?</vt:lpstr>
      <vt:lpstr>Fire Extinguisher Inspection </vt:lpstr>
      <vt:lpstr>Fire Extinguisher Inspection Video</vt:lpstr>
      <vt:lpstr>Fire Extinguisher Maintenance</vt:lpstr>
      <vt:lpstr>Recordkeeping</vt:lpstr>
      <vt:lpstr>Final Thoughts </vt:lpstr>
      <vt:lpstr>Check your knowledge </vt:lpstr>
      <vt:lpstr>One Team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Brainstorm Presentation</dc:title>
  <dc:creator>KyleIronwood</dc:creator>
  <cp:keywords>DAEsM5AeIGY,BAEjHkGC8Ws</cp:keywords>
  <cp:lastModifiedBy>Kyle Heslin</cp:lastModifiedBy>
  <cp:revision>81</cp:revision>
  <dcterms:created xsi:type="dcterms:W3CDTF">2021-10-20T17:35:54Z</dcterms:created>
  <dcterms:modified xsi:type="dcterms:W3CDTF">2022-06-21T18:24:24Z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2021-10-20T00:00:00Z</vt:filetime>
  </property>
  <property fmtid="{D5CDD505-2E9C-101B-9397-08002B2CF9AE}" pid="3" name="Creator">
    <vt:lpwstr>Canva</vt:lpwstr>
  </property>
  <property fmtid="{D5CDD505-2E9C-101B-9397-08002B2CF9AE}" pid="4" name="LastSaved">
    <vt:filetime>2021-10-20T00:00:00Z</vt:filetime>
  </property>
  <property fmtid="{D5CDD505-2E9C-101B-9397-08002B2CF9AE}" pid="5" name="ContentTypeId">
    <vt:lpwstr>0x010100231587CC3A53FA4B9FB68EB8C7692174</vt:lpwstr>
  </property>
  <property fmtid="{D5CDD505-2E9C-101B-9397-08002B2CF9AE}" pid="6" name="Order">
    <vt:r8>24070200</vt:r8>
  </property>
  <property fmtid="{D5CDD505-2E9C-101B-9397-08002B2CF9AE}" pid="7" name="xd_Signature">
    <vt:bool>false</vt:bool>
  </property>
  <property fmtid="{D5CDD505-2E9C-101B-9397-08002B2CF9AE}" pid="8" name="xd_ProgID">
    <vt:lpwstr/>
  </property>
  <property fmtid="{D5CDD505-2E9C-101B-9397-08002B2CF9AE}" pid="9" name="TriggerFlowInfo">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MediaServiceImageTags">
    <vt:lpwstr/>
  </property>
</Properties>
</file>