
<file path=[Content_Types].xml><?xml version="1.0" encoding="utf-8"?>
<Types xmlns="http://schemas.openxmlformats.org/package/2006/content-types">
  <Default Extension="1"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media/image11.jpg" ContentType="image/png"/>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80" r:id="rId4"/>
  </p:sldMasterIdLst>
  <p:notesMasterIdLst>
    <p:notesMasterId r:id="rId20"/>
  </p:notesMasterIdLst>
  <p:sldIdLst>
    <p:sldId id="277" r:id="rId5"/>
    <p:sldId id="300" r:id="rId6"/>
    <p:sldId id="270" r:id="rId7"/>
    <p:sldId id="299" r:id="rId8"/>
    <p:sldId id="486" r:id="rId9"/>
    <p:sldId id="490" r:id="rId10"/>
    <p:sldId id="495" r:id="rId11"/>
    <p:sldId id="492" r:id="rId12"/>
    <p:sldId id="491" r:id="rId13"/>
    <p:sldId id="493" r:id="rId14"/>
    <p:sldId id="489" r:id="rId15"/>
    <p:sldId id="488" r:id="rId16"/>
    <p:sldId id="496" r:id="rId17"/>
    <p:sldId id="497" r:id="rId18"/>
    <p:sldId id="309" r:id="rId19"/>
  </p:sldIdLst>
  <p:sldSz cx="13716000" cy="10287000"/>
  <p:notesSz cx="18288000" cy="10287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userDrawn="1">
          <p15:clr>
            <a:srgbClr val="A4A3A4"/>
          </p15:clr>
        </p15:guide>
        <p15:guide id="2" pos="162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1A279"/>
    <a:srgbClr val="005B9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02587EE-B616-4002-BC22-55C8B73C4FB2}" v="2" dt="2024-05-01T15:14:49.471"/>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321" autoAdjust="0"/>
    <p:restoredTop sz="68978" autoAdjust="0"/>
  </p:normalViewPr>
  <p:slideViewPr>
    <p:cSldViewPr snapToGrid="0">
      <p:cViewPr varScale="1">
        <p:scale>
          <a:sx n="50" d="100"/>
          <a:sy n="50" d="100"/>
        </p:scale>
        <p:origin x="2688" y="60"/>
      </p:cViewPr>
      <p:guideLst>
        <p:guide orient="horz" pos="2880"/>
        <p:guide pos="162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7924800" cy="5159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10358438" y="0"/>
            <a:ext cx="7924800" cy="515938"/>
          </a:xfrm>
          <a:prstGeom prst="rect">
            <a:avLst/>
          </a:prstGeom>
        </p:spPr>
        <p:txBody>
          <a:bodyPr vert="horz" lIns="91440" tIns="45720" rIns="91440" bIns="45720" rtlCol="0"/>
          <a:lstStyle>
            <a:lvl1pPr algn="r">
              <a:defRPr sz="1200"/>
            </a:lvl1pPr>
          </a:lstStyle>
          <a:p>
            <a:fld id="{4132CC03-2DDB-4BC6-BE8B-6B97E609D795}" type="datetimeFigureOut">
              <a:rPr lang="en-US" smtClean="0"/>
              <a:t>6/7/2024</a:t>
            </a:fld>
            <a:endParaRPr lang="en-US"/>
          </a:p>
        </p:txBody>
      </p:sp>
      <p:sp>
        <p:nvSpPr>
          <p:cNvPr id="4" name="Slide Image Placeholder 3"/>
          <p:cNvSpPr>
            <a:spLocks noGrp="1" noRot="1" noChangeAspect="1"/>
          </p:cNvSpPr>
          <p:nvPr>
            <p:ph type="sldImg" idx="2"/>
          </p:nvPr>
        </p:nvSpPr>
        <p:spPr>
          <a:xfrm>
            <a:off x="6829425" y="1285875"/>
            <a:ext cx="4629150" cy="3471863"/>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1828800" y="4951413"/>
            <a:ext cx="14630400" cy="4049712"/>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771063"/>
            <a:ext cx="7924800" cy="51593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10358438" y="9771063"/>
            <a:ext cx="7924800" cy="515937"/>
          </a:xfrm>
          <a:prstGeom prst="rect">
            <a:avLst/>
          </a:prstGeom>
        </p:spPr>
        <p:txBody>
          <a:bodyPr vert="horz" lIns="91440" tIns="45720" rIns="91440" bIns="45720" rtlCol="0" anchor="b"/>
          <a:lstStyle>
            <a:lvl1pPr algn="r">
              <a:defRPr sz="1200"/>
            </a:lvl1pPr>
          </a:lstStyle>
          <a:p>
            <a:fld id="{440B460B-D1C9-4A11-8BEA-2E3E57EE8568}" type="slidenum">
              <a:rPr lang="en-US" smtClean="0"/>
              <a:t>‹#›</a:t>
            </a:fld>
            <a:endParaRPr lang="en-US"/>
          </a:p>
        </p:txBody>
      </p:sp>
    </p:spTree>
    <p:extLst>
      <p:ext uri="{BB962C8B-B14F-4D97-AF65-F5344CB8AC3E}">
        <p14:creationId xmlns:p14="http://schemas.microsoft.com/office/powerpoint/2010/main" val="41788817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29425" y="1285875"/>
            <a:ext cx="4629150" cy="3471863"/>
          </a:xfrm>
        </p:spPr>
      </p:sp>
      <p:sp>
        <p:nvSpPr>
          <p:cNvPr id="3" name="Notes Placeholder 2"/>
          <p:cNvSpPr>
            <a:spLocks noGrp="1"/>
          </p:cNvSpPr>
          <p:nvPr>
            <p:ph type="body" idx="1"/>
          </p:nvPr>
        </p:nvSpPr>
        <p:spPr/>
        <p:txBody>
          <a:bodyPr/>
          <a:lstStyle/>
          <a:p>
            <a:pPr marL="0" marR="0" algn="l">
              <a:lnSpc>
                <a:spcPct val="107000"/>
              </a:lnSpc>
              <a:spcBef>
                <a:spcPts val="0"/>
              </a:spcBef>
              <a:spcAft>
                <a:spcPts val="0"/>
              </a:spcAft>
            </a:pPr>
            <a:r>
              <a:rPr lang="en-US" sz="1200" b="1" dirty="0">
                <a:solidFill>
                  <a:srgbClr val="000000"/>
                </a:solidFill>
                <a:effectLst/>
                <a:latin typeface="+mn-lt"/>
                <a:ea typeface="Calibri" panose="020F0502020204030204" pitchFamily="34" charset="0"/>
                <a:cs typeface="Calibri"/>
              </a:rPr>
              <a:t>KLP</a:t>
            </a:r>
            <a:r>
              <a:rPr lang="en-US" sz="1200" dirty="0">
                <a:solidFill>
                  <a:srgbClr val="000000"/>
                </a:solidFill>
                <a:effectLst/>
                <a:latin typeface="+mn-lt"/>
                <a:ea typeface="Calibri" panose="020F0502020204030204" pitchFamily="34" charset="0"/>
                <a:cs typeface="Calibri"/>
              </a:rPr>
              <a:t>: You set the tone. If you believe safety is important, the audience will believe safety is important.</a:t>
            </a:r>
            <a:endParaRPr lang="en-US" sz="1200" dirty="0">
              <a:effectLst/>
              <a:latin typeface="+mn-lt"/>
              <a:ea typeface="Calibri" panose="020F0502020204030204" pitchFamily="34" charset="0"/>
              <a:cs typeface="Calibri"/>
            </a:endParaRPr>
          </a:p>
          <a:p>
            <a:pPr marL="0" marR="0" algn="just">
              <a:lnSpc>
                <a:spcPct val="107000"/>
              </a:lnSpc>
              <a:spcBef>
                <a:spcPts val="0"/>
              </a:spcBef>
              <a:spcAft>
                <a:spcPts val="0"/>
              </a:spcAft>
            </a:pPr>
            <a:r>
              <a:rPr lang="en-US" sz="1200" dirty="0">
                <a:solidFill>
                  <a:srgbClr val="000000"/>
                </a:solidFill>
                <a:effectLst/>
                <a:latin typeface="+mn-lt"/>
                <a:ea typeface="Calibri" panose="020F0502020204030204" pitchFamily="34" charset="0"/>
                <a:cs typeface="Calibri"/>
              </a:rPr>
              <a:t> </a:t>
            </a:r>
            <a:endParaRPr lang="en-US" sz="1200" dirty="0">
              <a:effectLst/>
              <a:latin typeface="+mn-lt"/>
              <a:ea typeface="Calibri" panose="020F0502020204030204" pitchFamily="34" charset="0"/>
              <a:cs typeface="Calibri"/>
            </a:endParaRPr>
          </a:p>
          <a:p>
            <a:pPr algn="just">
              <a:lnSpc>
                <a:spcPct val="107000"/>
              </a:lnSpc>
            </a:pPr>
            <a:r>
              <a:rPr lang="en-US" sz="1200" dirty="0">
                <a:solidFill>
                  <a:srgbClr val="000000"/>
                </a:solidFill>
                <a:effectLst/>
                <a:latin typeface="+mn-lt"/>
                <a:ea typeface="Calibri" panose="020F0502020204030204" pitchFamily="34" charset="0"/>
                <a:cs typeface="Calibri"/>
              </a:rPr>
              <a:t>The facilitator opens the session by welcoming everybody to the training and noting the monthly focus –</a:t>
            </a:r>
            <a:r>
              <a:rPr lang="en-US" sz="1200" dirty="0">
                <a:solidFill>
                  <a:srgbClr val="000000"/>
                </a:solidFill>
                <a:latin typeface="+mn-lt"/>
                <a:ea typeface="Calibri" panose="020F0502020204030204" pitchFamily="34" charset="0"/>
                <a:cs typeface="Calibri"/>
              </a:rPr>
              <a:t>  </a:t>
            </a:r>
            <a:r>
              <a:rPr lang="en-US" b="0" i="0" dirty="0">
                <a:solidFill>
                  <a:srgbClr val="333333"/>
                </a:solidFill>
                <a:effectLst/>
                <a:latin typeface="Helvetica Neue"/>
              </a:rPr>
              <a:t>Workplace Violence and Harassment</a:t>
            </a:r>
          </a:p>
          <a:p>
            <a:pPr algn="just">
              <a:lnSpc>
                <a:spcPct val="107000"/>
              </a:lnSpc>
            </a:pPr>
            <a:r>
              <a:rPr lang="en-US" sz="1200" dirty="0">
                <a:solidFill>
                  <a:srgbClr val="000000"/>
                </a:solidFill>
                <a:effectLst/>
                <a:latin typeface="+mn-lt"/>
                <a:ea typeface="Calibri" panose="020F0502020204030204" pitchFamily="34" charset="0"/>
                <a:cs typeface="Calibri"/>
              </a:rPr>
              <a:t> </a:t>
            </a:r>
            <a:endParaRPr lang="en-US" sz="1200" dirty="0">
              <a:effectLst/>
              <a:latin typeface="+mn-lt"/>
              <a:ea typeface="Calibri" panose="020F0502020204030204" pitchFamily="34" charset="0"/>
              <a:cs typeface="Calibri"/>
            </a:endParaRPr>
          </a:p>
          <a:p>
            <a:pPr algn="just"/>
            <a:r>
              <a:rPr lang="en-US" sz="1200" b="1" dirty="0">
                <a:effectLst/>
                <a:latin typeface="+mn-lt"/>
                <a:ea typeface="Calibri" panose="020F0502020204030204" pitchFamily="34" charset="0"/>
                <a:cs typeface="Calibri"/>
              </a:rPr>
              <a:t>F:</a:t>
            </a:r>
            <a:r>
              <a:rPr lang="en-US" sz="1200" dirty="0">
                <a:effectLst/>
                <a:latin typeface="+mn-lt"/>
                <a:ea typeface="Calibri" panose="020F0502020204030204" pitchFamily="34" charset="0"/>
                <a:cs typeface="Calibri"/>
              </a:rPr>
              <a:t> </a:t>
            </a:r>
            <a:r>
              <a:rPr lang="en-US" sz="1200" kern="0" dirty="0">
                <a:effectLst/>
                <a:latin typeface="+mn-lt"/>
                <a:ea typeface="Calibri" panose="020F0502020204030204" pitchFamily="34" charset="0"/>
              </a:rPr>
              <a:t>Today’s task is to attend training on </a:t>
            </a:r>
            <a:r>
              <a:rPr lang="en-US" b="0" i="0" dirty="0">
                <a:solidFill>
                  <a:srgbClr val="333333"/>
                </a:solidFill>
                <a:effectLst/>
                <a:latin typeface="Helvetica Neue"/>
              </a:rPr>
              <a:t>Workplace Violence and Harassment</a:t>
            </a:r>
            <a:r>
              <a:rPr lang="en-US" sz="1200" kern="0" dirty="0">
                <a:effectLst/>
                <a:latin typeface="+mn-lt"/>
                <a:ea typeface="Calibri" panose="020F0502020204030204" pitchFamily="34" charset="0"/>
              </a:rPr>
              <a:t>. </a:t>
            </a:r>
            <a:r>
              <a:rPr lang="en-US" sz="1200" dirty="0">
                <a:effectLst/>
                <a:latin typeface="+mn-lt"/>
                <a:ea typeface="Calibri" panose="020F0502020204030204" pitchFamily="34" charset="0"/>
                <a:cs typeface="Calibri"/>
              </a:rPr>
              <a:t>Cell phones should be turned off or silenced during this training. If you need to take a call, please go to </a:t>
            </a:r>
            <a:r>
              <a:rPr lang="en-US" sz="1200" u="sng" dirty="0">
                <a:effectLst/>
                <a:latin typeface="+mn-lt"/>
                <a:ea typeface="Calibri" panose="020F0502020204030204" pitchFamily="34" charset="0"/>
                <a:cs typeface="Calibri"/>
              </a:rPr>
              <a:t>(designated area)</a:t>
            </a:r>
            <a:r>
              <a:rPr lang="en-US" sz="1200" dirty="0">
                <a:effectLst/>
                <a:latin typeface="+mn-lt"/>
                <a:ea typeface="Calibri" panose="020F0502020204030204" pitchFamily="34" charset="0"/>
                <a:cs typeface="Calibri"/>
              </a:rPr>
              <a:t>, take the call and return as soon as possible. {Address any other important announcements or business now.}</a:t>
            </a:r>
            <a:r>
              <a:rPr lang="en-US" sz="1200" dirty="0">
                <a:latin typeface="+mn-lt"/>
                <a:ea typeface="Calibri" panose="020F0502020204030204" pitchFamily="34" charset="0"/>
                <a:cs typeface="Calibri"/>
              </a:rPr>
              <a:t> </a:t>
            </a:r>
          </a:p>
          <a:p>
            <a:pPr algn="just"/>
            <a:endParaRPr lang="en-US" dirty="0">
              <a:latin typeface="+mn-lt"/>
              <a:ea typeface="Calibri" panose="020F0502020204030204" pitchFamily="34" charset="0"/>
              <a:cs typeface="Calibri"/>
            </a:endParaRPr>
          </a:p>
          <a:p>
            <a:pPr>
              <a:spcBef>
                <a:spcPct val="0"/>
              </a:spcBef>
            </a:pPr>
            <a:endParaRPr lang="en-US" altLang="en-US" dirty="0"/>
          </a:p>
        </p:txBody>
      </p:sp>
      <p:sp>
        <p:nvSpPr>
          <p:cNvPr id="4" name="Slide Number Placeholder 3"/>
          <p:cNvSpPr>
            <a:spLocks noGrp="1"/>
          </p:cNvSpPr>
          <p:nvPr>
            <p:ph type="sldNum" sz="quarter" idx="5"/>
          </p:nvPr>
        </p:nvSpPr>
        <p:spPr/>
        <p:txBody>
          <a:bodyPr/>
          <a:lstStyle/>
          <a:p>
            <a:fld id="{440B460B-D1C9-4A11-8BEA-2E3E57EE8568}" type="slidenum">
              <a:rPr lang="en-US" smtClean="0"/>
              <a:t>1</a:t>
            </a:fld>
            <a:endParaRPr lang="en-US"/>
          </a:p>
        </p:txBody>
      </p:sp>
    </p:spTree>
    <p:extLst>
      <p:ext uri="{BB962C8B-B14F-4D97-AF65-F5344CB8AC3E}">
        <p14:creationId xmlns:p14="http://schemas.microsoft.com/office/powerpoint/2010/main" val="19262439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8ABAE4-7153-320D-ADE9-4FC4DD6AA9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6428AC-AD48-5C1B-1F0A-85B99422589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DAAAF73-7DA6-8A46-271A-B7245BB11CE4}"/>
              </a:ext>
            </a:extLst>
          </p:cNvPr>
          <p:cNvSpPr>
            <a:spLocks noGrp="1"/>
          </p:cNvSpPr>
          <p:nvPr>
            <p:ph type="body" idx="1"/>
          </p:nvPr>
        </p:nvSpPr>
        <p:spPr/>
        <p:txBody>
          <a:bodyPr/>
          <a:lstStyle/>
          <a:p>
            <a:r>
              <a:rPr lang="en-US" sz="1200" b="1" dirty="0">
                <a:solidFill>
                  <a:schemeClr val="accent1">
                    <a:lumMod val="50000"/>
                  </a:schemeClr>
                </a:solidFill>
                <a:latin typeface="+mn-lt"/>
              </a:rPr>
              <a:t>F: </a:t>
            </a:r>
            <a:r>
              <a:rPr lang="en-US" sz="1200" dirty="0">
                <a:solidFill>
                  <a:schemeClr val="accent1">
                    <a:lumMod val="50000"/>
                  </a:schemeClr>
                </a:solidFill>
                <a:latin typeface="+mn-lt"/>
              </a:rPr>
              <a:t>Let’s take a deeper look at each type of harassment and how it can affect the workplace.</a:t>
            </a:r>
          </a:p>
          <a:p>
            <a:pPr marL="0" indent="0" algn="l">
              <a:buFont typeface="Arial" pitchFamily="34" charset="0"/>
              <a:buNone/>
            </a:pPr>
            <a:endParaRPr lang="en-US" sz="1200" dirty="0">
              <a:solidFill>
                <a:schemeClr val="accent1">
                  <a:lumMod val="50000"/>
                </a:schemeClr>
              </a:solidFill>
              <a:latin typeface="+mn-lt"/>
            </a:endParaRPr>
          </a:p>
          <a:p>
            <a:pPr marL="0" indent="0" algn="l">
              <a:buFont typeface="Arial" pitchFamily="34" charset="0"/>
              <a:buNone/>
            </a:pPr>
            <a:r>
              <a:rPr lang="en-US" sz="1200" b="1" dirty="0">
                <a:solidFill>
                  <a:schemeClr val="accent1">
                    <a:lumMod val="50000"/>
                  </a:schemeClr>
                </a:solidFill>
                <a:latin typeface="+mn-lt"/>
              </a:rPr>
              <a:t>F: </a:t>
            </a:r>
            <a:r>
              <a:rPr lang="en-US" sz="1200" dirty="0">
                <a:solidFill>
                  <a:schemeClr val="accent1">
                    <a:lumMod val="50000"/>
                  </a:schemeClr>
                </a:solidFill>
                <a:latin typeface="+mn-lt"/>
              </a:rPr>
              <a:t>Sexual Harassment includes </a:t>
            </a:r>
            <a:r>
              <a:rPr lang="en-US" sz="1200" b="0" i="0" dirty="0">
                <a:solidFill>
                  <a:schemeClr val="accent1">
                    <a:lumMod val="50000"/>
                  </a:schemeClr>
                </a:solidFill>
                <a:effectLst/>
                <a:latin typeface="+mn-lt"/>
              </a:rPr>
              <a:t>unwelcome sexual advances, requests for sexual favors, and other verbal or physical harassment of a sexual nature.</a:t>
            </a:r>
            <a:endParaRPr lang="en-US" sz="1200" dirty="0">
              <a:solidFill>
                <a:schemeClr val="accent1">
                  <a:lumMod val="50000"/>
                </a:schemeClr>
              </a:solidFill>
              <a:latin typeface="+mn-lt"/>
            </a:endParaRPr>
          </a:p>
          <a:p>
            <a:pPr marL="0" indent="0" algn="l">
              <a:buFont typeface="Arial" pitchFamily="34" charset="0"/>
              <a:buNone/>
            </a:pPr>
            <a:endParaRPr lang="en-US" sz="1200" dirty="0">
              <a:solidFill>
                <a:schemeClr val="accent1">
                  <a:lumMod val="50000"/>
                </a:schemeClr>
              </a:solidFill>
              <a:latin typeface="+mn-lt"/>
            </a:endParaRPr>
          </a:p>
          <a:p>
            <a:pPr marL="0" indent="0" algn="l">
              <a:buFont typeface="Arial" pitchFamily="34" charset="0"/>
              <a:buNone/>
            </a:pPr>
            <a:r>
              <a:rPr lang="en-US" sz="1200" b="1" dirty="0">
                <a:solidFill>
                  <a:schemeClr val="accent1">
                    <a:lumMod val="50000"/>
                  </a:schemeClr>
                </a:solidFill>
                <a:latin typeface="+mn-lt"/>
              </a:rPr>
              <a:t>F: </a:t>
            </a:r>
            <a:r>
              <a:rPr lang="en-US" sz="1200" dirty="0">
                <a:solidFill>
                  <a:schemeClr val="accent1">
                    <a:lumMod val="50000"/>
                  </a:schemeClr>
                </a:solidFill>
                <a:latin typeface="+mn-lt"/>
              </a:rPr>
              <a:t>Quid Pro Quo Harassment is based around power dynamics. Examples of Quid Pro Quo harassment can include a supervisor threatening an employee’s integrity or exchanging a favor for a promotion or to prevent from being fired.</a:t>
            </a:r>
          </a:p>
          <a:p>
            <a:pPr marL="0" indent="0" algn="l">
              <a:buFont typeface="Arial" pitchFamily="34" charset="0"/>
              <a:buNone/>
            </a:pPr>
            <a:endParaRPr lang="en-US" sz="1200" dirty="0">
              <a:solidFill>
                <a:schemeClr val="accent1">
                  <a:lumMod val="50000"/>
                </a:schemeClr>
              </a:solidFill>
              <a:latin typeface="+mn-lt"/>
            </a:endParaRPr>
          </a:p>
          <a:p>
            <a:pPr marL="0" indent="0" algn="l">
              <a:buFont typeface="Arial" pitchFamily="34" charset="0"/>
              <a:buNone/>
            </a:pPr>
            <a:r>
              <a:rPr lang="en-US" sz="1200" b="1" dirty="0">
                <a:solidFill>
                  <a:schemeClr val="accent1">
                    <a:lumMod val="50000"/>
                  </a:schemeClr>
                </a:solidFill>
                <a:latin typeface="+mn-lt"/>
              </a:rPr>
              <a:t>F: </a:t>
            </a:r>
            <a:r>
              <a:rPr lang="en-US" sz="1200" dirty="0">
                <a:solidFill>
                  <a:schemeClr val="accent1">
                    <a:lumMod val="50000"/>
                  </a:schemeClr>
                </a:solidFill>
                <a:latin typeface="+mn-lt"/>
              </a:rPr>
              <a:t>Third-party Harassment</a:t>
            </a:r>
            <a:r>
              <a:rPr lang="en-US" sz="1200" b="0" i="0" dirty="0">
                <a:solidFill>
                  <a:schemeClr val="accent1">
                    <a:lumMod val="50000"/>
                  </a:schemeClr>
                </a:solidFill>
                <a:effectLst/>
                <a:highlight>
                  <a:srgbClr val="FFFFFF"/>
                </a:highlight>
                <a:latin typeface="+mn-lt"/>
              </a:rPr>
              <a:t> is a type of harassment done by any individual who is not a worker in a company. This can happen when a non-worker harasses an employee in a given work setting. This can include clients, vendors, customers, or independent contractors. </a:t>
            </a:r>
            <a:endParaRPr lang="en-US" sz="1200" dirty="0">
              <a:solidFill>
                <a:schemeClr val="accent1">
                  <a:lumMod val="50000"/>
                </a:schemeClr>
              </a:solidFill>
              <a:latin typeface="+mn-lt"/>
            </a:endParaRPr>
          </a:p>
          <a:p>
            <a:pPr marL="0" indent="0" algn="l">
              <a:buFont typeface="Arial" pitchFamily="34" charset="0"/>
              <a:buNone/>
            </a:pPr>
            <a:endParaRPr lang="en-US" sz="1200" dirty="0">
              <a:solidFill>
                <a:schemeClr val="accent1">
                  <a:lumMod val="50000"/>
                </a:schemeClr>
              </a:solidFill>
              <a:latin typeface="+mn-lt"/>
            </a:endParaRPr>
          </a:p>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lang="en-US" sz="1200" b="1" dirty="0">
                <a:solidFill>
                  <a:schemeClr val="accent1">
                    <a:lumMod val="50000"/>
                  </a:schemeClr>
                </a:solidFill>
                <a:latin typeface="+mn-lt"/>
              </a:rPr>
              <a:t>F: </a:t>
            </a:r>
            <a:r>
              <a:rPr lang="en-US" sz="1200" dirty="0">
                <a:solidFill>
                  <a:schemeClr val="accent1">
                    <a:lumMod val="50000"/>
                  </a:schemeClr>
                </a:solidFill>
                <a:latin typeface="+mn-lt"/>
              </a:rPr>
              <a:t>A Hostile Work Environment is something that is created either by a boss or coworker, typically by engaging in spreading rumors, lies, and false statements to attack others’ competence, integrity and/or personal life. Hostile work environments also can be contributed to from bullying, degrading comments, sexual propositions or touching, or vulgar language. </a:t>
            </a:r>
          </a:p>
          <a:p>
            <a:pPr marL="0" indent="0" algn="l">
              <a:buFont typeface="Arial" pitchFamily="34" charset="0"/>
              <a:buNone/>
            </a:pPr>
            <a:endParaRPr lang="en-US" sz="1200" dirty="0">
              <a:solidFill>
                <a:schemeClr val="accent1">
                  <a:lumMod val="50000"/>
                </a:schemeClr>
              </a:solidFill>
              <a:latin typeface="+mn-lt"/>
            </a:endParaRPr>
          </a:p>
          <a:p>
            <a:pPr marL="0" indent="0" algn="l">
              <a:buFont typeface="Arial" pitchFamily="34" charset="0"/>
              <a:buNone/>
            </a:pPr>
            <a:r>
              <a:rPr lang="en-US" sz="1200" b="1" dirty="0">
                <a:solidFill>
                  <a:schemeClr val="accent1">
                    <a:lumMod val="50000"/>
                  </a:schemeClr>
                </a:solidFill>
                <a:latin typeface="+mn-lt"/>
              </a:rPr>
              <a:t>F: </a:t>
            </a:r>
            <a:r>
              <a:rPr lang="en-US" sz="1200" b="0" dirty="0">
                <a:solidFill>
                  <a:schemeClr val="accent1">
                    <a:lumMod val="50000"/>
                  </a:schemeClr>
                </a:solidFill>
                <a:latin typeface="+mn-lt"/>
              </a:rPr>
              <a:t>Offensive conduct </a:t>
            </a:r>
            <a:r>
              <a:rPr lang="en-US" sz="1200" dirty="0">
                <a:solidFill>
                  <a:schemeClr val="accent1">
                    <a:lumMod val="50000"/>
                  </a:schemeClr>
                </a:solidFill>
                <a:latin typeface="+mn-lt"/>
              </a:rPr>
              <a:t>can include behaviors such as speaking openly about a subject or topic that can facilitate an offensive environment for others. For example, a group of employees is openly talking with each other about their sex lives in the presence of another employee that feels uncomfortable about the topic. </a:t>
            </a:r>
            <a:endParaRPr lang="en-US" sz="1200" b="1" dirty="0">
              <a:solidFill>
                <a:schemeClr val="accent1">
                  <a:lumMod val="50000"/>
                </a:schemeClr>
              </a:solidFill>
              <a:latin typeface="+mn-lt"/>
            </a:endParaRPr>
          </a:p>
          <a:p>
            <a:pPr marL="0" indent="0" algn="l">
              <a:buFont typeface="Arial" pitchFamily="34" charset="0"/>
              <a:buNone/>
            </a:pPr>
            <a:endParaRPr lang="en-US" sz="1200" dirty="0">
              <a:solidFill>
                <a:schemeClr val="accent1">
                  <a:lumMod val="50000"/>
                </a:schemeClr>
              </a:solidFill>
              <a:latin typeface="+mn-lt"/>
            </a:endParaRPr>
          </a:p>
          <a:p>
            <a:pPr marL="0" indent="0" algn="l">
              <a:buFont typeface="Arial" pitchFamily="34" charset="0"/>
              <a:buNone/>
            </a:pPr>
            <a:r>
              <a:rPr lang="en-US" sz="1200" b="1" dirty="0">
                <a:solidFill>
                  <a:schemeClr val="accent1">
                    <a:lumMod val="50000"/>
                  </a:schemeClr>
                </a:solidFill>
                <a:latin typeface="+mn-lt"/>
              </a:rPr>
              <a:t>F: </a:t>
            </a:r>
            <a:r>
              <a:rPr lang="en-US" sz="1200" dirty="0">
                <a:solidFill>
                  <a:schemeClr val="accent1">
                    <a:lumMod val="50000"/>
                  </a:schemeClr>
                </a:solidFill>
                <a:latin typeface="+mn-lt"/>
              </a:rPr>
              <a:t>Offensive conduct can also include, but is not limited to:</a:t>
            </a:r>
          </a:p>
          <a:p>
            <a:pPr marL="171450" indent="-171450" algn="l">
              <a:buFont typeface="Arial" panose="020B0604020202020204" pitchFamily="34" charset="0"/>
              <a:buChar char="•"/>
            </a:pPr>
            <a:r>
              <a:rPr lang="en-US" sz="1200" b="0" i="0" dirty="0">
                <a:solidFill>
                  <a:schemeClr val="accent1">
                    <a:lumMod val="50000"/>
                  </a:schemeClr>
                </a:solidFill>
                <a:effectLst/>
                <a:latin typeface="+mn-lt"/>
              </a:rPr>
              <a:t>Offensive jokes</a:t>
            </a:r>
          </a:p>
          <a:p>
            <a:pPr marL="171450" indent="-171450" algn="l">
              <a:buFont typeface="Arial" panose="020B0604020202020204" pitchFamily="34" charset="0"/>
              <a:buChar char="•"/>
            </a:pPr>
            <a:r>
              <a:rPr lang="en-US" sz="1200" b="0" i="0" dirty="0">
                <a:solidFill>
                  <a:schemeClr val="accent1">
                    <a:lumMod val="50000"/>
                  </a:schemeClr>
                </a:solidFill>
                <a:effectLst/>
                <a:latin typeface="+mn-lt"/>
              </a:rPr>
              <a:t>Slurs</a:t>
            </a:r>
          </a:p>
          <a:p>
            <a:pPr marL="171450" indent="-171450" algn="l">
              <a:buFont typeface="Arial" panose="020B0604020202020204" pitchFamily="34" charset="0"/>
              <a:buChar char="•"/>
            </a:pPr>
            <a:r>
              <a:rPr lang="en-US" sz="1200" b="0" i="0" dirty="0">
                <a:solidFill>
                  <a:schemeClr val="accent1">
                    <a:lumMod val="50000"/>
                  </a:schemeClr>
                </a:solidFill>
                <a:effectLst/>
                <a:latin typeface="+mn-lt"/>
              </a:rPr>
              <a:t>Epithets or name calling</a:t>
            </a:r>
          </a:p>
          <a:p>
            <a:pPr marL="171450" indent="-171450" algn="l">
              <a:buFont typeface="Arial" panose="020B0604020202020204" pitchFamily="34" charset="0"/>
              <a:buChar char="•"/>
            </a:pPr>
            <a:r>
              <a:rPr lang="en-US" sz="1200" b="0" i="0" dirty="0">
                <a:solidFill>
                  <a:schemeClr val="accent1">
                    <a:lumMod val="50000"/>
                  </a:schemeClr>
                </a:solidFill>
                <a:effectLst/>
                <a:latin typeface="+mn-lt"/>
              </a:rPr>
              <a:t>Physical assaults or threats</a:t>
            </a:r>
          </a:p>
          <a:p>
            <a:pPr marL="171450" indent="-171450" algn="l">
              <a:buFont typeface="Arial" panose="020B0604020202020204" pitchFamily="34" charset="0"/>
              <a:buChar char="•"/>
            </a:pPr>
            <a:r>
              <a:rPr lang="en-US" sz="1200" b="0" i="0" dirty="0">
                <a:solidFill>
                  <a:schemeClr val="accent1">
                    <a:lumMod val="50000"/>
                  </a:schemeClr>
                </a:solidFill>
                <a:effectLst/>
                <a:latin typeface="+mn-lt"/>
              </a:rPr>
              <a:t>Intimidation</a:t>
            </a:r>
          </a:p>
          <a:p>
            <a:pPr marL="171450" indent="-171450" algn="l">
              <a:buFont typeface="Arial" panose="020B0604020202020204" pitchFamily="34" charset="0"/>
              <a:buChar char="•"/>
            </a:pPr>
            <a:r>
              <a:rPr lang="en-US" sz="1200" b="0" i="0" dirty="0">
                <a:solidFill>
                  <a:schemeClr val="accent1">
                    <a:lumMod val="50000"/>
                  </a:schemeClr>
                </a:solidFill>
                <a:effectLst/>
                <a:latin typeface="+mn-lt"/>
              </a:rPr>
              <a:t>Ridicule or mockery</a:t>
            </a:r>
          </a:p>
          <a:p>
            <a:pPr marL="171450" indent="-171450" algn="l">
              <a:buFont typeface="Arial" panose="020B0604020202020204" pitchFamily="34" charset="0"/>
              <a:buChar char="•"/>
            </a:pPr>
            <a:r>
              <a:rPr lang="en-US" sz="1200" b="0" i="0" dirty="0">
                <a:solidFill>
                  <a:schemeClr val="accent1">
                    <a:lumMod val="50000"/>
                  </a:schemeClr>
                </a:solidFill>
                <a:effectLst/>
                <a:latin typeface="+mn-lt"/>
              </a:rPr>
              <a:t>Insults or put-downs</a:t>
            </a:r>
          </a:p>
          <a:p>
            <a:pPr marL="171450" indent="-171450" algn="l">
              <a:buFont typeface="Arial" panose="020B0604020202020204" pitchFamily="34" charset="0"/>
              <a:buChar char="•"/>
            </a:pPr>
            <a:r>
              <a:rPr lang="en-US" sz="1200" b="0" i="0" dirty="0">
                <a:solidFill>
                  <a:schemeClr val="accent1">
                    <a:lumMod val="50000"/>
                  </a:schemeClr>
                </a:solidFill>
                <a:effectLst/>
                <a:latin typeface="+mn-lt"/>
              </a:rPr>
              <a:t>Offensive objects or pictures</a:t>
            </a:r>
          </a:p>
          <a:p>
            <a:pPr marL="0" indent="0">
              <a:buNone/>
            </a:pPr>
            <a:endParaRPr lang="en-US" b="0" i="1" dirty="0">
              <a:solidFill>
                <a:srgbClr val="4D5156"/>
              </a:solidFill>
              <a:effectLst/>
              <a:latin typeface="+mn-lt"/>
            </a:endParaRPr>
          </a:p>
          <a:p>
            <a:pPr marL="0" indent="0">
              <a:buNone/>
            </a:pPr>
            <a:r>
              <a:rPr lang="en-US" b="0" i="1" dirty="0">
                <a:solidFill>
                  <a:srgbClr val="4D5156"/>
                </a:solidFill>
                <a:effectLst/>
                <a:latin typeface="+mn-lt"/>
              </a:rPr>
              <a:t>(https://www.eeoc.gov/harassment)</a:t>
            </a:r>
          </a:p>
          <a:p>
            <a:pPr marL="0" indent="0">
              <a:buNone/>
            </a:pPr>
            <a:endParaRPr lang="en-US" b="0" i="1" dirty="0">
              <a:solidFill>
                <a:srgbClr val="4D5156"/>
              </a:solidFill>
              <a:effectLst/>
              <a:latin typeface="+mn-lt"/>
            </a:endParaRPr>
          </a:p>
          <a:p>
            <a:pPr marL="0" indent="0">
              <a:buNone/>
            </a:pPr>
            <a:r>
              <a:rPr lang="en-US" b="0" i="1" dirty="0">
                <a:solidFill>
                  <a:srgbClr val="4D5156"/>
                </a:solidFill>
                <a:effectLst/>
                <a:latin typeface="+mn-lt"/>
              </a:rPr>
              <a:t>(https://www.eeoc.gov/sexual-harassment)</a:t>
            </a:r>
          </a:p>
        </p:txBody>
      </p:sp>
      <p:sp>
        <p:nvSpPr>
          <p:cNvPr id="4" name="Slide Number Placeholder 3">
            <a:extLst>
              <a:ext uri="{FF2B5EF4-FFF2-40B4-BE49-F238E27FC236}">
                <a16:creationId xmlns:a16="http://schemas.microsoft.com/office/drawing/2014/main" id="{0B3EA2DF-7CE7-4AF0-BA79-E9D6AD4A6FBD}"/>
              </a:ext>
            </a:extLst>
          </p:cNvPr>
          <p:cNvSpPr>
            <a:spLocks noGrp="1"/>
          </p:cNvSpPr>
          <p:nvPr>
            <p:ph type="sldNum" sz="quarter" idx="5"/>
          </p:nvPr>
        </p:nvSpPr>
        <p:spPr/>
        <p:txBody>
          <a:bodyPr/>
          <a:lstStyle/>
          <a:p>
            <a:fld id="{440B460B-D1C9-4A11-8BEA-2E3E57EE8568}" type="slidenum">
              <a:rPr lang="en-US" smtClean="0"/>
              <a:t>10</a:t>
            </a:fld>
            <a:endParaRPr lang="en-US"/>
          </a:p>
        </p:txBody>
      </p:sp>
    </p:spTree>
    <p:extLst>
      <p:ext uri="{BB962C8B-B14F-4D97-AF65-F5344CB8AC3E}">
        <p14:creationId xmlns:p14="http://schemas.microsoft.com/office/powerpoint/2010/main" val="17749413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E86FC2-7EC7-CE19-3FB6-FD3E82C06B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0B1C13-8A30-CA6E-3B89-24CF63058F9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BECE61E-EA32-BC9E-3A0F-778468FCC353}"/>
              </a:ext>
            </a:extLst>
          </p:cNvPr>
          <p:cNvSpPr>
            <a:spLocks noGrp="1"/>
          </p:cNvSpPr>
          <p:nvPr>
            <p:ph type="body" idx="1"/>
          </p:nvPr>
        </p:nvSpPr>
        <p:spPr/>
        <p:txBody>
          <a:bodyPr/>
          <a:lstStyle/>
          <a:p>
            <a:pPr marL="0" indent="0">
              <a:buNone/>
            </a:pPr>
            <a:r>
              <a:rPr lang="en-US" b="1" i="0" dirty="0">
                <a:solidFill>
                  <a:srgbClr val="4D5156"/>
                </a:solidFill>
                <a:effectLst/>
                <a:latin typeface="Roboto" panose="02000000000000000000" pitchFamily="2" charset="0"/>
              </a:rPr>
              <a:t>F: </a:t>
            </a:r>
            <a:r>
              <a:rPr lang="en-US" b="0" i="0" dirty="0">
                <a:solidFill>
                  <a:srgbClr val="4D5156"/>
                </a:solidFill>
                <a:effectLst/>
                <a:latin typeface="Roboto" panose="02000000000000000000" pitchFamily="2" charset="0"/>
              </a:rPr>
              <a:t>Violence and harassment in the workplace can have a massively negative impact on workers’ emotional wellbeing and work performance. </a:t>
            </a:r>
          </a:p>
          <a:p>
            <a:pPr marL="0" indent="0">
              <a:buNone/>
            </a:pPr>
            <a:endParaRPr lang="en-US" b="0" i="0" dirty="0">
              <a:solidFill>
                <a:srgbClr val="4D5156"/>
              </a:solidFill>
              <a:effectLst/>
              <a:latin typeface="Roboto" panose="02000000000000000000" pitchFamily="2" charset="0"/>
            </a:endParaRPr>
          </a:p>
          <a:p>
            <a:pPr marL="0" indent="0">
              <a:buNone/>
            </a:pPr>
            <a:r>
              <a:rPr lang="en-US" b="1" i="0" dirty="0">
                <a:solidFill>
                  <a:srgbClr val="4D5156"/>
                </a:solidFill>
                <a:effectLst/>
                <a:latin typeface="Roboto" panose="02000000000000000000" pitchFamily="2" charset="0"/>
              </a:rPr>
              <a:t>F: </a:t>
            </a:r>
            <a:r>
              <a:rPr lang="en-US" b="0" i="0" dirty="0">
                <a:solidFill>
                  <a:srgbClr val="4D5156"/>
                </a:solidFill>
                <a:effectLst/>
                <a:latin typeface="Roboto" panose="02000000000000000000" pitchFamily="2" charset="0"/>
              </a:rPr>
              <a:t>Hostile work environments cause unnecessary stress to employees and invokes the fear of losing their job or being hurt at work. </a:t>
            </a:r>
          </a:p>
          <a:p>
            <a:pPr marL="0" indent="0">
              <a:buNone/>
            </a:pPr>
            <a:endParaRPr lang="en-US" b="0" i="0" dirty="0">
              <a:solidFill>
                <a:srgbClr val="4D5156"/>
              </a:solidFill>
              <a:effectLst/>
              <a:latin typeface="Roboto" panose="02000000000000000000" pitchFamily="2" charset="0"/>
            </a:endParaRPr>
          </a:p>
          <a:p>
            <a:pPr marL="0" indent="0">
              <a:buNone/>
            </a:pPr>
            <a:r>
              <a:rPr lang="en-US" b="1" i="0" dirty="0">
                <a:solidFill>
                  <a:srgbClr val="4D5156"/>
                </a:solidFill>
                <a:effectLst/>
                <a:latin typeface="Roboto" panose="02000000000000000000" pitchFamily="2" charset="0"/>
              </a:rPr>
              <a:t>F: </a:t>
            </a:r>
            <a:r>
              <a:rPr lang="en-US" b="0" i="0" dirty="0">
                <a:solidFill>
                  <a:srgbClr val="4D5156"/>
                </a:solidFill>
                <a:effectLst/>
                <a:latin typeface="Roboto" panose="02000000000000000000" pitchFamily="2" charset="0"/>
              </a:rPr>
              <a:t>Hostile work environments lead employees to withdraw from the workplace and avoid interacting with others. </a:t>
            </a:r>
          </a:p>
        </p:txBody>
      </p:sp>
      <p:sp>
        <p:nvSpPr>
          <p:cNvPr id="4" name="Slide Number Placeholder 3">
            <a:extLst>
              <a:ext uri="{FF2B5EF4-FFF2-40B4-BE49-F238E27FC236}">
                <a16:creationId xmlns:a16="http://schemas.microsoft.com/office/drawing/2014/main" id="{B99DD56E-A85E-117A-8E6A-8CAB823C7B99}"/>
              </a:ext>
            </a:extLst>
          </p:cNvPr>
          <p:cNvSpPr>
            <a:spLocks noGrp="1"/>
          </p:cNvSpPr>
          <p:nvPr>
            <p:ph type="sldNum" sz="quarter" idx="5"/>
          </p:nvPr>
        </p:nvSpPr>
        <p:spPr/>
        <p:txBody>
          <a:bodyPr/>
          <a:lstStyle/>
          <a:p>
            <a:fld id="{440B460B-D1C9-4A11-8BEA-2E3E57EE8568}" type="slidenum">
              <a:rPr lang="en-US" smtClean="0"/>
              <a:t>11</a:t>
            </a:fld>
            <a:endParaRPr lang="en-US"/>
          </a:p>
        </p:txBody>
      </p:sp>
    </p:spTree>
    <p:extLst>
      <p:ext uri="{BB962C8B-B14F-4D97-AF65-F5344CB8AC3E}">
        <p14:creationId xmlns:p14="http://schemas.microsoft.com/office/powerpoint/2010/main" val="26601009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EF756D-DC20-C9E0-AF84-A7297F2E1F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AA2EC09-0BEE-0224-C945-F6AB88B5B74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F7FA033-F8F9-06A4-3FD4-68DF814953C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4D5156"/>
                </a:solidFill>
                <a:effectLst/>
                <a:latin typeface="Roboto" panose="02000000000000000000" pitchFamily="2" charset="0"/>
              </a:rPr>
              <a:t>F: </a:t>
            </a:r>
            <a:r>
              <a:rPr lang="en-US" b="0" i="0" dirty="0">
                <a:solidFill>
                  <a:srgbClr val="4D5156"/>
                </a:solidFill>
                <a:effectLst/>
                <a:latin typeface="Roboto" panose="02000000000000000000" pitchFamily="2" charset="0"/>
              </a:rPr>
              <a:t>Employers should set clear expectations that workplace violence and harassment are not tolerated.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4D5156"/>
              </a:solidFill>
              <a:effectLst/>
              <a:latin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4D5156"/>
                </a:solidFill>
                <a:effectLst/>
                <a:latin typeface="Roboto" panose="02000000000000000000" pitchFamily="2" charset="0"/>
              </a:rPr>
              <a:t>F: </a:t>
            </a:r>
            <a:r>
              <a:rPr lang="en-US" b="0" i="0" dirty="0">
                <a:solidFill>
                  <a:srgbClr val="4D5156"/>
                </a:solidFill>
                <a:effectLst/>
                <a:latin typeface="Roboto" panose="02000000000000000000" pitchFamily="2" charset="0"/>
              </a:rPr>
              <a:t>Employers should establish a clear path for reporting violence and harassment, including a process for reporting members of management should the supervisor be accused. When inappropriate behavior is reported, employers should take immediate steps to stop the behavior.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4D5156"/>
              </a:solidFill>
              <a:effectLst/>
              <a:latin typeface="Roboto" panose="02000000000000000000" pitchFamily="2" charset="0"/>
            </a:endParaRPr>
          </a:p>
          <a:p>
            <a:pPr marL="0" indent="0">
              <a:buNone/>
            </a:pPr>
            <a:r>
              <a:rPr lang="en-US" b="1" i="0" dirty="0">
                <a:solidFill>
                  <a:srgbClr val="4D5156"/>
                </a:solidFill>
                <a:effectLst/>
                <a:latin typeface="Roboto" panose="02000000000000000000" pitchFamily="2" charset="0"/>
              </a:rPr>
              <a:t>F: </a:t>
            </a:r>
            <a:r>
              <a:rPr lang="en-US" b="0" i="0" dirty="0">
                <a:solidFill>
                  <a:srgbClr val="4D5156"/>
                </a:solidFill>
                <a:effectLst/>
                <a:latin typeface="Roboto" panose="02000000000000000000" pitchFamily="2" charset="0"/>
              </a:rPr>
              <a:t>Employers should also assess their worksites and identify methods for reducing the likelihood of violence, such as implementing engineering and/or administrative controls.</a:t>
            </a:r>
          </a:p>
          <a:p>
            <a:pPr marL="0" indent="0">
              <a:buNone/>
            </a:pPr>
            <a:endParaRPr lang="en-US" b="0" i="0" dirty="0">
              <a:solidFill>
                <a:srgbClr val="4D5156"/>
              </a:solidFill>
              <a:effectLst/>
              <a:latin typeface="Roboto" panose="02000000000000000000" pitchFamily="2" charset="0"/>
            </a:endParaRPr>
          </a:p>
        </p:txBody>
      </p:sp>
      <p:sp>
        <p:nvSpPr>
          <p:cNvPr id="4" name="Slide Number Placeholder 3">
            <a:extLst>
              <a:ext uri="{FF2B5EF4-FFF2-40B4-BE49-F238E27FC236}">
                <a16:creationId xmlns:a16="http://schemas.microsoft.com/office/drawing/2014/main" id="{74169C6D-A9A2-9D1B-E0FC-C902B53A3A38}"/>
              </a:ext>
            </a:extLst>
          </p:cNvPr>
          <p:cNvSpPr>
            <a:spLocks noGrp="1"/>
          </p:cNvSpPr>
          <p:nvPr>
            <p:ph type="sldNum" sz="quarter" idx="5"/>
          </p:nvPr>
        </p:nvSpPr>
        <p:spPr/>
        <p:txBody>
          <a:bodyPr/>
          <a:lstStyle/>
          <a:p>
            <a:fld id="{440B460B-D1C9-4A11-8BEA-2E3E57EE8568}" type="slidenum">
              <a:rPr lang="en-US" smtClean="0"/>
              <a:t>12</a:t>
            </a:fld>
            <a:endParaRPr lang="en-US"/>
          </a:p>
        </p:txBody>
      </p:sp>
    </p:spTree>
    <p:extLst>
      <p:ext uri="{BB962C8B-B14F-4D97-AF65-F5344CB8AC3E}">
        <p14:creationId xmlns:p14="http://schemas.microsoft.com/office/powerpoint/2010/main" val="17908785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51EF39-A537-C7E6-1B8A-F71F976F3B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4F6FCC0-1931-0A95-CA11-F671943607E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98A4219-61B5-DB2B-A1D4-CD96F647B2A0}"/>
              </a:ext>
            </a:extLst>
          </p:cNvPr>
          <p:cNvSpPr>
            <a:spLocks noGrp="1"/>
          </p:cNvSpPr>
          <p:nvPr>
            <p:ph type="body" idx="1"/>
          </p:nvPr>
        </p:nvSpPr>
        <p:spPr/>
        <p:txBody>
          <a:bodyPr/>
          <a:lstStyle/>
          <a:p>
            <a:pPr marL="0" indent="0">
              <a:buNone/>
            </a:pPr>
            <a:r>
              <a:rPr lang="en-US" b="1" i="0" dirty="0">
                <a:solidFill>
                  <a:srgbClr val="4D5156"/>
                </a:solidFill>
                <a:effectLst/>
                <a:latin typeface="Roboto" panose="02000000000000000000" pitchFamily="2" charset="0"/>
              </a:rPr>
              <a:t>F: </a:t>
            </a:r>
            <a:r>
              <a:rPr lang="en-US" b="0" i="0" dirty="0">
                <a:solidFill>
                  <a:srgbClr val="5F6368"/>
                </a:solidFill>
                <a:effectLst/>
                <a:latin typeface="Roboto" panose="02000000000000000000" pitchFamily="2" charset="0"/>
              </a:rPr>
              <a:t>Engineering controls</a:t>
            </a:r>
            <a:r>
              <a:rPr lang="en-US" b="0" i="0" dirty="0">
                <a:solidFill>
                  <a:srgbClr val="4D5156"/>
                </a:solidFill>
                <a:effectLst/>
                <a:latin typeface="Roboto" panose="02000000000000000000" pitchFamily="2" charset="0"/>
              </a:rPr>
              <a:t> are physical changes to the workplace that isolate workers from hazards.</a:t>
            </a:r>
          </a:p>
          <a:p>
            <a:pPr marL="0" indent="0">
              <a:buNone/>
            </a:pPr>
            <a:endParaRPr lang="en-US" b="0" i="0" dirty="0">
              <a:solidFill>
                <a:srgbClr val="4D5156"/>
              </a:solidFill>
              <a:effectLst/>
              <a:latin typeface="Roboto" panose="02000000000000000000" pitchFamily="2" charset="0"/>
            </a:endParaRPr>
          </a:p>
          <a:p>
            <a:pPr marL="0" indent="0">
              <a:buNone/>
            </a:pPr>
            <a:r>
              <a:rPr lang="en-US" b="1" i="0" dirty="0">
                <a:solidFill>
                  <a:srgbClr val="4D5156"/>
                </a:solidFill>
                <a:effectLst/>
                <a:latin typeface="Roboto" panose="02000000000000000000" pitchFamily="2" charset="0"/>
              </a:rPr>
              <a:t>F: </a:t>
            </a:r>
            <a:r>
              <a:rPr lang="en-US" b="0" i="0" dirty="0">
                <a:solidFill>
                  <a:srgbClr val="4D5156"/>
                </a:solidFill>
                <a:effectLst/>
                <a:latin typeface="Roboto" panose="02000000000000000000" pitchFamily="2" charset="0"/>
              </a:rPr>
              <a:t>Some engineering controls that can be implemented that can reduce injuries caused from workplace violence are:</a:t>
            </a:r>
          </a:p>
          <a:p>
            <a:pPr marL="171450" indent="-171450">
              <a:buFont typeface="Arial" panose="020B0604020202020204" pitchFamily="34" charset="0"/>
              <a:buChar char="•"/>
            </a:pPr>
            <a:r>
              <a:rPr lang="en-US" b="0" i="0" dirty="0">
                <a:solidFill>
                  <a:srgbClr val="4D5156"/>
                </a:solidFill>
                <a:effectLst/>
                <a:latin typeface="Roboto" panose="02000000000000000000" pitchFamily="2" charset="0"/>
              </a:rPr>
              <a:t>Installing security cameras in high-risk areas</a:t>
            </a:r>
          </a:p>
          <a:p>
            <a:pPr marL="171450" indent="-171450">
              <a:buFont typeface="Arial" panose="020B0604020202020204" pitchFamily="34" charset="0"/>
              <a:buChar char="•"/>
            </a:pPr>
            <a:r>
              <a:rPr lang="en-US" b="0" i="0" dirty="0">
                <a:solidFill>
                  <a:srgbClr val="4D5156"/>
                </a:solidFill>
                <a:effectLst/>
                <a:latin typeface="Roboto" panose="02000000000000000000" pitchFamily="2" charset="0"/>
              </a:rPr>
              <a:t>Installing alarm systems or other security devices</a:t>
            </a:r>
          </a:p>
          <a:p>
            <a:pPr marL="171450" indent="-171450">
              <a:buFont typeface="Arial" panose="020B0604020202020204" pitchFamily="34" charset="0"/>
              <a:buChar char="•"/>
            </a:pPr>
            <a:r>
              <a:rPr lang="en-US" b="0" i="0" dirty="0">
                <a:solidFill>
                  <a:srgbClr val="4D5156"/>
                </a:solidFill>
                <a:effectLst/>
                <a:latin typeface="Roboto" panose="02000000000000000000" pitchFamily="2" charset="0"/>
              </a:rPr>
              <a:t>Installing metal detectors to pick up on weapons or other metal contraband</a:t>
            </a:r>
          </a:p>
          <a:p>
            <a:pPr marL="171450" indent="-171450">
              <a:buFont typeface="Arial" panose="020B0604020202020204" pitchFamily="34" charset="0"/>
              <a:buChar char="•"/>
            </a:pPr>
            <a:r>
              <a:rPr lang="en-US" b="0" i="0" dirty="0">
                <a:solidFill>
                  <a:srgbClr val="4D5156"/>
                </a:solidFill>
                <a:effectLst/>
                <a:latin typeface="Roboto" panose="02000000000000000000" pitchFamily="2" charset="0"/>
              </a:rPr>
              <a:t>Establish safe rooms to use during emergencies</a:t>
            </a:r>
          </a:p>
          <a:p>
            <a:pPr marL="171450" indent="-171450">
              <a:buFont typeface="Arial" panose="020B0604020202020204" pitchFamily="34" charset="0"/>
              <a:buChar char="•"/>
            </a:pPr>
            <a:r>
              <a:rPr lang="en-US" b="0" i="0" dirty="0">
                <a:solidFill>
                  <a:srgbClr val="4D5156"/>
                </a:solidFill>
                <a:effectLst/>
                <a:latin typeface="Roboto" panose="02000000000000000000" pitchFamily="2" charset="0"/>
              </a:rPr>
              <a:t>Installing bullet-resistant glass around reception area or around cash registers</a:t>
            </a:r>
          </a:p>
          <a:p>
            <a:pPr marL="0" indent="0">
              <a:buFont typeface="Arial" panose="020B0604020202020204" pitchFamily="34" charset="0"/>
              <a:buNone/>
            </a:pPr>
            <a:endParaRPr lang="en-US" b="0" i="0" dirty="0">
              <a:solidFill>
                <a:srgbClr val="4D5156"/>
              </a:solidFill>
              <a:effectLst/>
              <a:latin typeface="Roboto" panose="02000000000000000000" pitchFamily="2" charset="0"/>
            </a:endParaRPr>
          </a:p>
        </p:txBody>
      </p:sp>
      <p:sp>
        <p:nvSpPr>
          <p:cNvPr id="4" name="Slide Number Placeholder 3">
            <a:extLst>
              <a:ext uri="{FF2B5EF4-FFF2-40B4-BE49-F238E27FC236}">
                <a16:creationId xmlns:a16="http://schemas.microsoft.com/office/drawing/2014/main" id="{2363A287-B069-7BD0-2C43-5061861CFCC0}"/>
              </a:ext>
            </a:extLst>
          </p:cNvPr>
          <p:cNvSpPr>
            <a:spLocks noGrp="1"/>
          </p:cNvSpPr>
          <p:nvPr>
            <p:ph type="sldNum" sz="quarter" idx="5"/>
          </p:nvPr>
        </p:nvSpPr>
        <p:spPr/>
        <p:txBody>
          <a:bodyPr/>
          <a:lstStyle/>
          <a:p>
            <a:fld id="{440B460B-D1C9-4A11-8BEA-2E3E57EE8568}" type="slidenum">
              <a:rPr lang="en-US" smtClean="0"/>
              <a:t>13</a:t>
            </a:fld>
            <a:endParaRPr lang="en-US"/>
          </a:p>
        </p:txBody>
      </p:sp>
    </p:spTree>
    <p:extLst>
      <p:ext uri="{BB962C8B-B14F-4D97-AF65-F5344CB8AC3E}">
        <p14:creationId xmlns:p14="http://schemas.microsoft.com/office/powerpoint/2010/main" val="12642288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9F2D9D-70D7-59C9-24BC-C91327E42B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2C7B0C-0140-908F-8A12-5A4690FA00C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AEFFC61-1E0E-8F1A-9F04-84D7D65EBD7F}"/>
              </a:ext>
            </a:extLst>
          </p:cNvPr>
          <p:cNvSpPr>
            <a:spLocks noGrp="1"/>
          </p:cNvSpPr>
          <p:nvPr>
            <p:ph type="body" idx="1"/>
          </p:nvPr>
        </p:nvSpPr>
        <p:spPr/>
        <p:txBody>
          <a:bodyPr/>
          <a:lstStyle/>
          <a:p>
            <a:pPr marL="0" indent="0">
              <a:buNone/>
            </a:pPr>
            <a:r>
              <a:rPr lang="en-US" b="1" i="0" dirty="0">
                <a:solidFill>
                  <a:srgbClr val="4D5156"/>
                </a:solidFill>
                <a:effectLst/>
                <a:latin typeface="Roboto" panose="02000000000000000000" pitchFamily="2" charset="0"/>
              </a:rPr>
              <a:t>F: </a:t>
            </a:r>
            <a:r>
              <a:rPr lang="en-US" b="0" i="0" dirty="0">
                <a:solidFill>
                  <a:srgbClr val="202124"/>
                </a:solidFill>
                <a:effectLst/>
                <a:latin typeface="Google Sans"/>
              </a:rPr>
              <a:t>Administrative controls are </a:t>
            </a:r>
            <a:r>
              <a:rPr lang="en-US" b="0" i="0" dirty="0">
                <a:solidFill>
                  <a:srgbClr val="040C28"/>
                </a:solidFill>
                <a:effectLst/>
                <a:latin typeface="Google Sans"/>
              </a:rPr>
              <a:t>changes in work procedures to reduce the duration, frequency, and severity of exposure to hazardous situations. These are things like policies and procedure that set expectations for employees and clarity on the company’s processes. </a:t>
            </a:r>
          </a:p>
          <a:p>
            <a:pPr marL="0" indent="0">
              <a:buNone/>
            </a:pPr>
            <a:endParaRPr lang="en-US" b="0" i="0" dirty="0">
              <a:solidFill>
                <a:srgbClr val="040C28"/>
              </a:solidFill>
              <a:effectLst/>
              <a:latin typeface="Google Sans"/>
            </a:endParaRPr>
          </a:p>
          <a:p>
            <a:pPr marL="0" indent="0">
              <a:buNone/>
            </a:pPr>
            <a:r>
              <a:rPr lang="en-US" b="1" i="0" dirty="0">
                <a:solidFill>
                  <a:srgbClr val="040C28"/>
                </a:solidFill>
                <a:effectLst/>
                <a:latin typeface="Google Sans"/>
              </a:rPr>
              <a:t>F: </a:t>
            </a:r>
            <a:r>
              <a:rPr lang="en-US" b="0" i="0" dirty="0">
                <a:solidFill>
                  <a:srgbClr val="040C28"/>
                </a:solidFill>
                <a:effectLst/>
                <a:latin typeface="Google Sans"/>
              </a:rPr>
              <a:t>Implementing and communicating a Zero-Tolerance Policy that applies to the entire organization, establishing an effective complaint or grievance process, and providing anti-harassment training to managers and employees are effective administrative controls that can help reduce the likelihood of assault from occurring. </a:t>
            </a:r>
          </a:p>
          <a:p>
            <a:pPr marL="0" indent="0">
              <a:buNone/>
            </a:pPr>
            <a:endParaRPr lang="en-US" b="0" i="0" dirty="0">
              <a:solidFill>
                <a:srgbClr val="040C28"/>
              </a:solidFill>
              <a:effectLst/>
              <a:latin typeface="Google Sans"/>
            </a:endParaRPr>
          </a:p>
          <a:p>
            <a:pPr marL="0" indent="0">
              <a:buNone/>
            </a:pPr>
            <a:endParaRPr lang="en-US" b="0" i="0" dirty="0">
              <a:solidFill>
                <a:srgbClr val="040C28"/>
              </a:solidFill>
              <a:effectLst/>
              <a:latin typeface="Google Sans"/>
            </a:endParaRPr>
          </a:p>
        </p:txBody>
      </p:sp>
      <p:sp>
        <p:nvSpPr>
          <p:cNvPr id="4" name="Slide Number Placeholder 3">
            <a:extLst>
              <a:ext uri="{FF2B5EF4-FFF2-40B4-BE49-F238E27FC236}">
                <a16:creationId xmlns:a16="http://schemas.microsoft.com/office/drawing/2014/main" id="{47F3A3C4-8785-9CAC-F1B1-A2768A3A12C9}"/>
              </a:ext>
            </a:extLst>
          </p:cNvPr>
          <p:cNvSpPr>
            <a:spLocks noGrp="1"/>
          </p:cNvSpPr>
          <p:nvPr>
            <p:ph type="sldNum" sz="quarter" idx="5"/>
          </p:nvPr>
        </p:nvSpPr>
        <p:spPr/>
        <p:txBody>
          <a:bodyPr/>
          <a:lstStyle/>
          <a:p>
            <a:fld id="{440B460B-D1C9-4A11-8BEA-2E3E57EE8568}" type="slidenum">
              <a:rPr lang="en-US" smtClean="0"/>
              <a:t>14</a:t>
            </a:fld>
            <a:endParaRPr lang="en-US"/>
          </a:p>
        </p:txBody>
      </p:sp>
    </p:spTree>
    <p:extLst>
      <p:ext uri="{BB962C8B-B14F-4D97-AF65-F5344CB8AC3E}">
        <p14:creationId xmlns:p14="http://schemas.microsoft.com/office/powerpoint/2010/main" val="5511227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29425" y="1285875"/>
            <a:ext cx="4629150" cy="3471863"/>
          </a:xfrm>
        </p:spPr>
      </p:sp>
      <p:sp>
        <p:nvSpPr>
          <p:cNvPr id="3" name="Notes Placeholder 2"/>
          <p:cNvSpPr>
            <a:spLocks noGrp="1"/>
          </p:cNvSpPr>
          <p:nvPr>
            <p:ph type="body" idx="1"/>
          </p:nvPr>
        </p:nvSpPr>
        <p:spPr/>
        <p:txBody>
          <a:bodyPr/>
          <a:lstStyle/>
          <a:p>
            <a:pPr marL="0" marR="0" algn="l">
              <a:lnSpc>
                <a:spcPct val="107000"/>
              </a:lnSpc>
              <a:spcBef>
                <a:spcPts val="0"/>
              </a:spcBef>
              <a:spcAft>
                <a:spcPts val="800"/>
              </a:spcAft>
            </a:pPr>
            <a:endParaRPr lang="en-US" dirty="0"/>
          </a:p>
        </p:txBody>
      </p:sp>
      <p:sp>
        <p:nvSpPr>
          <p:cNvPr id="4" name="Slide Number Placeholder 3"/>
          <p:cNvSpPr>
            <a:spLocks noGrp="1"/>
          </p:cNvSpPr>
          <p:nvPr>
            <p:ph type="sldNum" sz="quarter" idx="5"/>
          </p:nvPr>
        </p:nvSpPr>
        <p:spPr/>
        <p:txBody>
          <a:bodyPr/>
          <a:lstStyle/>
          <a:p>
            <a:fld id="{440B460B-D1C9-4A11-8BEA-2E3E57EE8568}" type="slidenum">
              <a:rPr lang="en-US" smtClean="0"/>
              <a:t>15</a:t>
            </a:fld>
            <a:endParaRPr lang="en-US"/>
          </a:p>
        </p:txBody>
      </p:sp>
    </p:spTree>
    <p:extLst>
      <p:ext uri="{BB962C8B-B14F-4D97-AF65-F5344CB8AC3E}">
        <p14:creationId xmlns:p14="http://schemas.microsoft.com/office/powerpoint/2010/main" val="41412140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29425" y="1285875"/>
            <a:ext cx="4629150" cy="3471863"/>
          </a:xfrm>
        </p:spPr>
      </p:sp>
      <p:sp>
        <p:nvSpPr>
          <p:cNvPr id="3" name="Notes Placeholder 2"/>
          <p:cNvSpPr>
            <a:spLocks noGrp="1"/>
          </p:cNvSpPr>
          <p:nvPr>
            <p:ph type="body" idx="1"/>
          </p:nvPr>
        </p:nvSpPr>
        <p:spPr/>
        <p:txBody>
          <a:bodyPr/>
          <a:lstStyle/>
          <a:p>
            <a:pPr marL="0" marR="0" algn="just">
              <a:spcBef>
                <a:spcPts val="0"/>
              </a:spcBef>
              <a:spcAft>
                <a:spcPts val="0"/>
              </a:spcAft>
            </a:pPr>
            <a:r>
              <a:rPr lang="en-US" sz="1200" dirty="0">
                <a:solidFill>
                  <a:srgbClr val="000000"/>
                </a:solidFill>
                <a:effectLst/>
                <a:latin typeface="+mn-lt"/>
                <a:ea typeface="Times New Roman" panose="02020603050405020304" pitchFamily="18" charset="0"/>
                <a:cs typeface="Times New Roman" panose="02020603050405020304" pitchFamily="18" charset="0"/>
              </a:rPr>
              <a:t>P</a:t>
            </a:r>
            <a:r>
              <a:rPr lang="en-US" sz="1200" kern="1200" dirty="0">
                <a:solidFill>
                  <a:srgbClr val="000000"/>
                </a:solidFill>
                <a:effectLst/>
                <a:latin typeface="+mn-lt"/>
                <a:ea typeface="Times New Roman" panose="02020603050405020304" pitchFamily="18" charset="0"/>
                <a:cs typeface="Times New Roman" panose="02020603050405020304" pitchFamily="18" charset="0"/>
              </a:rPr>
              <a:t>rior to training, determine if any fire drills are planned and the response expected from the facility and muster points if alarms should go off. It is important to remind employees that should they need to leave the location at any time, they should inform the Facilitator because, in the event of a fire incident, we need to know their whereabouts. This is an opportunity right at the start of the day to brief the employees on HSE procedures in general for the running of the training course. [If your job site is outdoors, don’t overlook this safety moment. Adjust the plan in the event of a job site fire.]</a:t>
            </a:r>
            <a:endParaRPr lang="en-US" sz="1200" dirty="0">
              <a:effectLst/>
              <a:latin typeface="+mn-lt"/>
              <a:ea typeface="Times New Roman" panose="02020603050405020304" pitchFamily="18" charset="0"/>
            </a:endParaRPr>
          </a:p>
          <a:p>
            <a:pPr marL="0" marR="0" algn="just">
              <a:spcBef>
                <a:spcPts val="0"/>
              </a:spcBef>
              <a:spcAft>
                <a:spcPts val="0"/>
              </a:spcAft>
            </a:pPr>
            <a:r>
              <a:rPr lang="en-US" sz="1200" kern="1200" dirty="0">
                <a:solidFill>
                  <a:srgbClr val="000000"/>
                </a:solidFill>
                <a:effectLst/>
                <a:latin typeface="+mn-lt"/>
                <a:ea typeface="Times New Roman" panose="02020603050405020304" pitchFamily="18" charset="0"/>
                <a:cs typeface="Times New Roman" panose="02020603050405020304" pitchFamily="18" charset="0"/>
              </a:rPr>
              <a:t> </a:t>
            </a:r>
            <a:endParaRPr lang="en-US" sz="1200" dirty="0">
              <a:effectLst/>
              <a:latin typeface="+mn-lt"/>
              <a:ea typeface="Times New Roman" panose="02020603050405020304" pitchFamily="18" charset="0"/>
            </a:endParaRPr>
          </a:p>
          <a:p>
            <a:pPr marL="0" marR="0" algn="just">
              <a:spcBef>
                <a:spcPts val="0"/>
              </a:spcBef>
              <a:spcAft>
                <a:spcPts val="0"/>
              </a:spcAft>
            </a:pPr>
            <a:r>
              <a:rPr lang="en-US" sz="1200" b="1" kern="1200" dirty="0">
                <a:solidFill>
                  <a:srgbClr val="000000"/>
                </a:solidFill>
                <a:effectLst/>
                <a:latin typeface="+mn-lt"/>
                <a:ea typeface="Times New Roman" panose="02020603050405020304" pitchFamily="18" charset="0"/>
                <a:cs typeface="Times New Roman" panose="02020603050405020304" pitchFamily="18" charset="0"/>
              </a:rPr>
              <a:t>F:</a:t>
            </a:r>
            <a:r>
              <a:rPr lang="en-US" sz="1200" kern="1200" dirty="0">
                <a:solidFill>
                  <a:srgbClr val="000000"/>
                </a:solidFill>
                <a:effectLst/>
                <a:latin typeface="+mn-lt"/>
                <a:ea typeface="Times New Roman" panose="02020603050405020304" pitchFamily="18" charset="0"/>
                <a:cs typeface="Times New Roman" panose="02020603050405020304" pitchFamily="18" charset="0"/>
              </a:rPr>
              <a:t> Hello Team, I have verified with the HSE department and have confirmed that there are no Fire Drills or Emergency Drills scheduled for today. If we hear an alarm, we will follow site protocol for emergency response. </a:t>
            </a:r>
          </a:p>
          <a:p>
            <a:pPr marL="0" marR="0" algn="just">
              <a:spcBef>
                <a:spcPts val="0"/>
              </a:spcBef>
              <a:spcAft>
                <a:spcPts val="0"/>
              </a:spcAft>
            </a:pPr>
            <a:endParaRPr lang="en-US" sz="1200" dirty="0">
              <a:effectLst/>
              <a:latin typeface="+mn-lt"/>
              <a:ea typeface="Times New Roman" panose="02020603050405020304" pitchFamily="18" charset="0"/>
            </a:endParaRPr>
          </a:p>
          <a:p>
            <a:pPr marL="0" marR="0" algn="just">
              <a:spcBef>
                <a:spcPts val="0"/>
              </a:spcBef>
              <a:spcAft>
                <a:spcPts val="0"/>
              </a:spcAft>
            </a:pPr>
            <a:r>
              <a:rPr lang="en-US" sz="1200" b="1" dirty="0">
                <a:solidFill>
                  <a:srgbClr val="000000"/>
                </a:solidFill>
                <a:effectLst/>
                <a:latin typeface="+mn-lt"/>
                <a:ea typeface="Times New Roman" panose="02020603050405020304" pitchFamily="18" charset="0"/>
                <a:cs typeface="Times New Roman" panose="02020603050405020304" pitchFamily="18" charset="0"/>
              </a:rPr>
              <a:t>F: </a:t>
            </a:r>
            <a:r>
              <a:rPr lang="en-US" sz="1200" dirty="0">
                <a:solidFill>
                  <a:srgbClr val="000000"/>
                </a:solidFill>
                <a:effectLst/>
                <a:latin typeface="+mn-lt"/>
                <a:ea typeface="Times New Roman" panose="02020603050405020304" pitchFamily="18" charset="0"/>
                <a:cs typeface="Times New Roman" panose="02020603050405020304" pitchFamily="18" charset="0"/>
              </a:rPr>
              <a:t>{</a:t>
            </a:r>
            <a:r>
              <a:rPr lang="en-US" sz="1200" kern="1200" dirty="0">
                <a:solidFill>
                  <a:srgbClr val="000000"/>
                </a:solidFill>
                <a:effectLst/>
                <a:latin typeface="+mn-lt"/>
                <a:ea typeface="Times New Roman" panose="02020603050405020304" pitchFamily="18" charset="0"/>
                <a:cs typeface="Times New Roman" panose="02020603050405020304" pitchFamily="18" charset="0"/>
              </a:rPr>
              <a:t>Point out the fire exits and muster point} </a:t>
            </a:r>
          </a:p>
          <a:p>
            <a:pPr marL="0" marR="0" algn="just">
              <a:spcBef>
                <a:spcPts val="0"/>
              </a:spcBef>
              <a:spcAft>
                <a:spcPts val="0"/>
              </a:spcAft>
            </a:pPr>
            <a:endParaRPr lang="en-US" sz="1200" dirty="0">
              <a:effectLst/>
              <a:latin typeface="+mn-lt"/>
              <a:ea typeface="Times New Roman" panose="02020603050405020304" pitchFamily="18" charset="0"/>
            </a:endParaRPr>
          </a:p>
          <a:p>
            <a:pPr marL="0" marR="0" algn="just">
              <a:spcBef>
                <a:spcPts val="0"/>
              </a:spcBef>
              <a:spcAft>
                <a:spcPts val="0"/>
              </a:spcAft>
            </a:pPr>
            <a:r>
              <a:rPr lang="en-US" sz="1200" b="1" dirty="0">
                <a:solidFill>
                  <a:srgbClr val="000000"/>
                </a:solidFill>
                <a:effectLst/>
                <a:latin typeface="+mn-lt"/>
                <a:ea typeface="Times New Roman" panose="02020603050405020304" pitchFamily="18" charset="0"/>
                <a:cs typeface="Times New Roman" panose="02020603050405020304" pitchFamily="18" charset="0"/>
              </a:rPr>
              <a:t>F:</a:t>
            </a:r>
            <a:r>
              <a:rPr lang="en-US" sz="1200" kern="1200" dirty="0">
                <a:solidFill>
                  <a:srgbClr val="000000"/>
                </a:solidFill>
                <a:effectLst/>
                <a:latin typeface="+mn-lt"/>
                <a:ea typeface="Times New Roman" panose="02020603050405020304" pitchFamily="18" charset="0"/>
                <a:cs typeface="Times New Roman" panose="02020603050405020304" pitchFamily="18" charset="0"/>
              </a:rPr>
              <a:t> Once we are at the muster points, we will do a role call to account for all attendees. </a:t>
            </a:r>
            <a:endParaRPr lang="en-US" sz="1200" dirty="0">
              <a:effectLst/>
              <a:latin typeface="+mn-lt"/>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440B460B-D1C9-4A11-8BEA-2E3E57EE8568}" type="slidenum">
              <a:rPr lang="en-US" smtClean="0"/>
              <a:t>2</a:t>
            </a:fld>
            <a:endParaRPr lang="en-US"/>
          </a:p>
        </p:txBody>
      </p:sp>
    </p:spTree>
    <p:extLst>
      <p:ext uri="{BB962C8B-B14F-4D97-AF65-F5344CB8AC3E}">
        <p14:creationId xmlns:p14="http://schemas.microsoft.com/office/powerpoint/2010/main" val="40674142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29425" y="1285875"/>
            <a:ext cx="4629150" cy="3471863"/>
          </a:xfrm>
        </p:spPr>
      </p:sp>
      <p:sp>
        <p:nvSpPr>
          <p:cNvPr id="3" name="Notes Placeholder 2"/>
          <p:cNvSpPr>
            <a:spLocks noGrp="1"/>
          </p:cNvSpPr>
          <p:nvPr>
            <p:ph type="body" idx="1"/>
          </p:nvPr>
        </p:nvSpPr>
        <p:spPr/>
        <p:txBody>
          <a:bodyPr/>
          <a:lstStyle/>
          <a:p>
            <a:pPr marL="0" marR="0" algn="just">
              <a:lnSpc>
                <a:spcPct val="107000"/>
              </a:lnSpc>
              <a:spcBef>
                <a:spcPts val="0"/>
              </a:spcBef>
              <a:spcAft>
                <a:spcPts val="0"/>
              </a:spcAft>
            </a:pPr>
            <a:r>
              <a:rPr lang="en-US" sz="1200" b="1" dirty="0">
                <a:solidFill>
                  <a:srgbClr val="000000"/>
                </a:solidFill>
                <a:effectLst/>
                <a:latin typeface="+mn-lt"/>
                <a:ea typeface="Times New Roman" panose="02020603050405020304" pitchFamily="18" charset="0"/>
                <a:cs typeface="Times New Roman" panose="02020603050405020304" pitchFamily="18" charset="0"/>
              </a:rPr>
              <a:t>F:</a:t>
            </a:r>
            <a:r>
              <a:rPr lang="en-US" sz="1200" dirty="0">
                <a:effectLst/>
                <a:latin typeface="+mn-lt"/>
                <a:ea typeface="Calibri" panose="020F0502020204030204" pitchFamily="34" charset="0"/>
                <a:cs typeface="Times New Roman" panose="02020603050405020304" pitchFamily="18" charset="0"/>
              </a:rPr>
              <a:t> {This is your moment! This is a chance to visibly “Walk the Talk”}</a:t>
            </a:r>
          </a:p>
          <a:p>
            <a:pPr marL="0" marR="0" algn="just">
              <a:lnSpc>
                <a:spcPct val="107000"/>
              </a:lnSpc>
              <a:spcBef>
                <a:spcPts val="0"/>
              </a:spcBef>
              <a:spcAft>
                <a:spcPts val="0"/>
              </a:spcAft>
            </a:pPr>
            <a:endParaRPr lang="en-US" sz="1200" dirty="0">
              <a:effectLst/>
              <a:latin typeface="+mn-lt"/>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en-US" sz="1200" dirty="0">
                <a:effectLst/>
                <a:latin typeface="+mn-lt"/>
                <a:ea typeface="Calibri" panose="020F0502020204030204" pitchFamily="34" charset="0"/>
                <a:cs typeface="Times New Roman" panose="02020603050405020304" pitchFamily="18" charset="0"/>
              </a:rPr>
              <a:t>Share:</a:t>
            </a:r>
          </a:p>
          <a:p>
            <a:pPr marL="342900" marR="0" lvl="0" indent="-342900" algn="just">
              <a:spcBef>
                <a:spcPts val="0"/>
              </a:spcBef>
              <a:spcAft>
                <a:spcPts val="0"/>
              </a:spcAft>
              <a:buFont typeface="Arial" panose="020B0604020202020204" pitchFamily="34" charset="0"/>
              <a:buChar char="•"/>
              <a:tabLst>
                <a:tab pos="457200" algn="l"/>
              </a:tabLst>
            </a:pPr>
            <a:r>
              <a:rPr lang="en-US" sz="1200" dirty="0">
                <a:effectLst/>
                <a:latin typeface="+mn-lt"/>
                <a:ea typeface="Calibri" panose="020F0502020204030204" pitchFamily="34" charset="0"/>
                <a:cs typeface="Times New Roman" panose="02020603050405020304" pitchFamily="18" charset="0"/>
              </a:rPr>
              <a:t>Your personal experience of safety and impact on the company</a:t>
            </a:r>
          </a:p>
          <a:p>
            <a:pPr marL="342900" marR="0" lvl="0" indent="-342900" algn="just">
              <a:spcBef>
                <a:spcPts val="0"/>
              </a:spcBef>
              <a:spcAft>
                <a:spcPts val="0"/>
              </a:spcAft>
              <a:buFont typeface="Arial" panose="020B0604020202020204" pitchFamily="34" charset="0"/>
              <a:buChar char="•"/>
              <a:tabLst>
                <a:tab pos="457200" algn="l"/>
              </a:tabLst>
            </a:pPr>
            <a:r>
              <a:rPr lang="en-US" sz="1200" dirty="0">
                <a:effectLst/>
                <a:latin typeface="+mn-lt"/>
                <a:ea typeface="Calibri" panose="020F0502020204030204" pitchFamily="34" charset="0"/>
                <a:cs typeface="Times New Roman" panose="02020603050405020304" pitchFamily="18" charset="0"/>
              </a:rPr>
              <a:t>Importance of making the most of this opportunity to think about the importance of HSE and discuss with employees</a:t>
            </a:r>
          </a:p>
          <a:p>
            <a:pPr marL="342900" marR="0" lvl="0" indent="-342900" algn="just">
              <a:spcBef>
                <a:spcPts val="0"/>
              </a:spcBef>
              <a:spcAft>
                <a:spcPts val="0"/>
              </a:spcAft>
              <a:buFont typeface="Arial" panose="020B0604020202020204" pitchFamily="34" charset="0"/>
              <a:buChar char="•"/>
              <a:tabLst>
                <a:tab pos="457200" algn="l"/>
              </a:tabLst>
            </a:pPr>
            <a:r>
              <a:rPr lang="en-US" sz="1200" dirty="0">
                <a:effectLst/>
                <a:latin typeface="+mn-lt"/>
                <a:ea typeface="Calibri" panose="020F0502020204030204" pitchFamily="34" charset="0"/>
                <a:cs typeface="Times New Roman" panose="02020603050405020304" pitchFamily="18" charset="0"/>
              </a:rPr>
              <a:t>Appreciate that you are a leader and that you make an impact</a:t>
            </a:r>
          </a:p>
          <a:p>
            <a:pPr marL="342900" marR="0" lvl="0" indent="-342900" algn="just">
              <a:spcBef>
                <a:spcPts val="0"/>
              </a:spcBef>
              <a:spcAft>
                <a:spcPts val="0"/>
              </a:spcAft>
              <a:buFont typeface="Arial" panose="020B0604020202020204" pitchFamily="34" charset="0"/>
              <a:buChar char="•"/>
              <a:tabLst>
                <a:tab pos="457200" algn="l"/>
              </a:tabLst>
            </a:pPr>
            <a:r>
              <a:rPr lang="en-US" sz="1200" dirty="0">
                <a:effectLst/>
                <a:latin typeface="+mn-lt"/>
                <a:ea typeface="Calibri" panose="020F0502020204030204" pitchFamily="34" charset="0"/>
                <a:cs typeface="Times New Roman" panose="02020603050405020304" pitchFamily="18" charset="0"/>
              </a:rPr>
              <a:t>Importance of taking personal responsibility to make a positive impact</a:t>
            </a:r>
          </a:p>
          <a:p>
            <a:pPr marL="342900" marR="0" lvl="0" indent="-342900" algn="just">
              <a:spcBef>
                <a:spcPts val="0"/>
              </a:spcBef>
              <a:spcAft>
                <a:spcPts val="0"/>
              </a:spcAft>
              <a:buFont typeface="Arial" panose="020B0604020202020204" pitchFamily="34" charset="0"/>
              <a:buChar char="•"/>
              <a:tabLst>
                <a:tab pos="457200" algn="l"/>
              </a:tabLst>
            </a:pPr>
            <a:r>
              <a:rPr lang="en-US" sz="1200" dirty="0">
                <a:effectLst/>
                <a:latin typeface="+mn-lt"/>
                <a:ea typeface="Calibri" panose="020F0502020204030204" pitchFamily="34" charset="0"/>
                <a:cs typeface="Times New Roman" panose="02020603050405020304" pitchFamily="18" charset="0"/>
              </a:rPr>
              <a:t>You get out of this training what you put into it</a:t>
            </a:r>
          </a:p>
          <a:p>
            <a:pPr marL="342900" marR="0" lvl="0" indent="-342900" algn="just">
              <a:spcBef>
                <a:spcPts val="0"/>
              </a:spcBef>
              <a:spcAft>
                <a:spcPts val="0"/>
              </a:spcAft>
              <a:buFont typeface="Arial" panose="020B0604020202020204" pitchFamily="34" charset="0"/>
              <a:buChar char="•"/>
              <a:tabLst>
                <a:tab pos="457200" algn="l"/>
              </a:tabLst>
            </a:pPr>
            <a:r>
              <a:rPr lang="en-US" sz="1200" dirty="0">
                <a:effectLst/>
                <a:latin typeface="+mn-lt"/>
                <a:ea typeface="Calibri" panose="020F0502020204030204" pitchFamily="34" charset="0"/>
                <a:cs typeface="Times New Roman" panose="02020603050405020304" pitchFamily="18" charset="0"/>
              </a:rPr>
              <a:t>HSE matters to our company</a:t>
            </a:r>
          </a:p>
          <a:p>
            <a:pPr marL="342900" marR="0" lvl="0" indent="-342900" algn="just">
              <a:spcBef>
                <a:spcPts val="0"/>
              </a:spcBef>
              <a:spcAft>
                <a:spcPts val="0"/>
              </a:spcAft>
              <a:buFont typeface="Arial" panose="020B0604020202020204" pitchFamily="34" charset="0"/>
              <a:buChar char="•"/>
              <a:tabLst>
                <a:tab pos="457200" algn="l"/>
              </a:tabLst>
            </a:pPr>
            <a:r>
              <a:rPr lang="en-US" sz="1200" dirty="0">
                <a:effectLst/>
                <a:latin typeface="+mn-lt"/>
                <a:ea typeface="Calibri" panose="020F0502020204030204" pitchFamily="34" charset="0"/>
                <a:cs typeface="Times New Roman" panose="02020603050405020304" pitchFamily="18" charset="0"/>
              </a:rPr>
              <a:t>The safety program is going to help people feel empowered and take the initiative to improve their own HSE performance through proactive attitudes and behaviors. </a:t>
            </a:r>
          </a:p>
          <a:p>
            <a:pPr marL="0" marR="0" lvl="0" indent="0" algn="just">
              <a:spcBef>
                <a:spcPts val="0"/>
              </a:spcBef>
              <a:spcAft>
                <a:spcPts val="0"/>
              </a:spcAft>
              <a:buFont typeface="Symbol" panose="05050102010706020507" pitchFamily="18" charset="2"/>
              <a:buNone/>
            </a:pPr>
            <a:endParaRPr lang="en-US" sz="1200" dirty="0">
              <a:effectLst/>
              <a:latin typeface="+mn-lt"/>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en-US" sz="1200" dirty="0">
                <a:effectLst/>
                <a:latin typeface="+mn-lt"/>
                <a:ea typeface="Calibri" panose="020F0502020204030204" pitchFamily="34" charset="0"/>
                <a:cs typeface="Times New Roman" panose="02020603050405020304" pitchFamily="18" charset="0"/>
              </a:rPr>
              <a:t>You may wish to share:</a:t>
            </a:r>
          </a:p>
          <a:p>
            <a:pPr marL="342900" marR="0" lvl="0" indent="-342900" algn="just">
              <a:spcBef>
                <a:spcPts val="0"/>
              </a:spcBef>
              <a:spcAft>
                <a:spcPts val="0"/>
              </a:spcAft>
              <a:buFont typeface="Arial" panose="020B0604020202020204" pitchFamily="34" charset="0"/>
              <a:buChar char="•"/>
              <a:tabLst>
                <a:tab pos="457200" algn="l"/>
              </a:tabLst>
            </a:pPr>
            <a:r>
              <a:rPr lang="en-US" sz="1200" dirty="0">
                <a:effectLst/>
                <a:latin typeface="+mn-lt"/>
                <a:ea typeface="Calibri" panose="020F0502020204030204" pitchFamily="34" charset="0"/>
                <a:cs typeface="Times New Roman" panose="02020603050405020304" pitchFamily="18" charset="0"/>
              </a:rPr>
              <a:t>A story of your experience in the safety program and how it is has changed the way in which you behave. </a:t>
            </a:r>
          </a:p>
          <a:p>
            <a:pPr marL="342900" marR="0" lvl="0" indent="-342900" algn="just">
              <a:spcBef>
                <a:spcPts val="0"/>
              </a:spcBef>
              <a:spcAft>
                <a:spcPts val="0"/>
              </a:spcAft>
              <a:buFont typeface="Arial" panose="020B0604020202020204" pitchFamily="34" charset="0"/>
              <a:buChar char="•"/>
              <a:tabLst>
                <a:tab pos="457200" algn="l"/>
              </a:tabLst>
            </a:pPr>
            <a:r>
              <a:rPr lang="en-US" sz="1200" dirty="0">
                <a:effectLst/>
                <a:latin typeface="+mn-lt"/>
                <a:ea typeface="Calibri" panose="020F0502020204030204" pitchFamily="34" charset="0"/>
                <a:cs typeface="Times New Roman" panose="02020603050405020304" pitchFamily="18" charset="0"/>
              </a:rPr>
              <a:t>Some lessons learned from an incident when you have been involved in the investigation, highlighting the devastating impact that accidents have on people’s lives, or you can describe your experience of being involved in an environmental incident. How did this affect the company, and more importantly, affect the lives of others not working for the company.</a:t>
            </a:r>
          </a:p>
          <a:p>
            <a:pPr marL="0" marR="0" algn="just">
              <a:lnSpc>
                <a:spcPct val="107000"/>
              </a:lnSpc>
              <a:spcBef>
                <a:spcPts val="0"/>
              </a:spcBef>
              <a:spcAft>
                <a:spcPts val="0"/>
              </a:spcAft>
            </a:pPr>
            <a:r>
              <a:rPr lang="en-US" sz="1200" dirty="0">
                <a:effectLst/>
                <a:latin typeface="+mn-lt"/>
                <a:ea typeface="Calibri" panose="020F0502020204030204" pitchFamily="34" charset="0"/>
                <a:cs typeface="Times New Roman" panose="02020603050405020304" pitchFamily="18" charset="0"/>
              </a:rPr>
              <a:t> </a:t>
            </a:r>
          </a:p>
          <a:p>
            <a:pPr marL="0" marR="0" algn="just">
              <a:lnSpc>
                <a:spcPct val="107000"/>
              </a:lnSpc>
              <a:spcBef>
                <a:spcPts val="0"/>
              </a:spcBef>
              <a:spcAft>
                <a:spcPts val="0"/>
              </a:spcAft>
            </a:pPr>
            <a:r>
              <a:rPr lang="en-US" sz="1200" b="1" dirty="0">
                <a:effectLst/>
                <a:latin typeface="+mn-lt"/>
                <a:ea typeface="Calibri" panose="020F0502020204030204" pitchFamily="34" charset="0"/>
                <a:cs typeface="Times New Roman" panose="02020603050405020304" pitchFamily="18" charset="0"/>
              </a:rPr>
              <a:t>F:</a:t>
            </a:r>
            <a:r>
              <a:rPr lang="en-US" sz="1200" dirty="0">
                <a:effectLst/>
                <a:latin typeface="+mn-lt"/>
                <a:ea typeface="Calibri" panose="020F0502020204030204" pitchFamily="34" charset="0"/>
                <a:cs typeface="Times New Roman" panose="02020603050405020304" pitchFamily="18" charset="0"/>
              </a:rPr>
              <a:t> Go around the room and ask everyone to give their name and what their position is. {Wait for their responses, smile, and nod as they participate. Be careful about timing here---if you ask an additional intro question of the participants and give a long-winded answer yourself, your participants will follow with long stories/explanations, and you can accidentally take up a lot of time.}</a:t>
            </a:r>
          </a:p>
          <a:p>
            <a:endParaRPr lang="en-US" dirty="0"/>
          </a:p>
        </p:txBody>
      </p:sp>
      <p:sp>
        <p:nvSpPr>
          <p:cNvPr id="4" name="Slide Number Placeholder 3"/>
          <p:cNvSpPr>
            <a:spLocks noGrp="1"/>
          </p:cNvSpPr>
          <p:nvPr>
            <p:ph type="sldNum" sz="quarter" idx="5"/>
          </p:nvPr>
        </p:nvSpPr>
        <p:spPr/>
        <p:txBody>
          <a:bodyPr/>
          <a:lstStyle/>
          <a:p>
            <a:fld id="{440B460B-D1C9-4A11-8BEA-2E3E57EE8568}" type="slidenum">
              <a:rPr lang="en-US" smtClean="0"/>
              <a:t>3</a:t>
            </a:fld>
            <a:endParaRPr lang="en-US"/>
          </a:p>
        </p:txBody>
      </p:sp>
    </p:spTree>
    <p:extLst>
      <p:ext uri="{BB962C8B-B14F-4D97-AF65-F5344CB8AC3E}">
        <p14:creationId xmlns:p14="http://schemas.microsoft.com/office/powerpoint/2010/main" val="35660041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29425" y="1285875"/>
            <a:ext cx="4629150" cy="3471863"/>
          </a:xfrm>
        </p:spPr>
      </p:sp>
      <p:sp>
        <p:nvSpPr>
          <p:cNvPr id="3" name="Notes Placeholder 2"/>
          <p:cNvSpPr>
            <a:spLocks noGrp="1"/>
          </p:cNvSpPr>
          <p:nvPr>
            <p:ph type="body" idx="1"/>
          </p:nvPr>
        </p:nvSpPr>
        <p:spPr/>
        <p:txBody>
          <a:bodyPr/>
          <a:lstStyle/>
          <a:p>
            <a:pPr marL="0" marR="0" algn="just">
              <a:lnSpc>
                <a:spcPct val="107000"/>
              </a:lnSpc>
              <a:spcBef>
                <a:spcPts val="0"/>
              </a:spcBef>
              <a:spcAft>
                <a:spcPts val="0"/>
              </a:spcAft>
            </a:pPr>
            <a:r>
              <a:rPr lang="en-US" sz="1200" b="1" dirty="0">
                <a:effectLst/>
                <a:latin typeface="Calibri" panose="020F0502020204030204" pitchFamily="34" charset="0"/>
                <a:ea typeface="Calibri" panose="020F0502020204030204" pitchFamily="34" charset="0"/>
                <a:cs typeface="Times New Roman" panose="02020603050405020304" pitchFamily="18" charset="0"/>
              </a:rPr>
              <a:t>F:</a:t>
            </a:r>
            <a:r>
              <a:rPr lang="en-US" sz="1200" dirty="0">
                <a:effectLst/>
                <a:latin typeface="Calibri" panose="020F0502020204030204" pitchFamily="34" charset="0"/>
                <a:ea typeface="Calibri" panose="020F0502020204030204" pitchFamily="34" charset="0"/>
                <a:cs typeface="Times New Roman" panose="02020603050405020304" pitchFamily="18" charset="0"/>
              </a:rPr>
              <a:t> Each one of us is the last line of defense to protect workers from injury or the environment from damage, should management systems and collective protections fail. Supervisors and workers are the KEY to HSE. We can promote or destroy the HSE climate through our own behavior and how other workers perceive it.</a:t>
            </a:r>
          </a:p>
          <a:p>
            <a:pPr marL="0" marR="0" algn="just">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gn="just">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Supervisors and workers are responsible for enforcing safety rules. Regardless of our position, employment status, or background, everyone is responsible for HSE, and everyone can be a HSE leader by demonstrating positive attitudes and behavior.</a:t>
            </a:r>
          </a:p>
          <a:p>
            <a:pPr marL="0" marR="0">
              <a:lnSpc>
                <a:spcPct val="107000"/>
              </a:lnSpc>
              <a:spcBef>
                <a:spcPts val="0"/>
              </a:spcBef>
              <a:spcAft>
                <a:spcPts val="800"/>
              </a:spcAft>
            </a:pPr>
            <a:endParaRPr lang="en-US" dirty="0"/>
          </a:p>
        </p:txBody>
      </p:sp>
      <p:sp>
        <p:nvSpPr>
          <p:cNvPr id="4" name="Slide Number Placeholder 3"/>
          <p:cNvSpPr>
            <a:spLocks noGrp="1"/>
          </p:cNvSpPr>
          <p:nvPr>
            <p:ph type="sldNum" sz="quarter" idx="5"/>
          </p:nvPr>
        </p:nvSpPr>
        <p:spPr/>
        <p:txBody>
          <a:bodyPr/>
          <a:lstStyle/>
          <a:p>
            <a:fld id="{440B460B-D1C9-4A11-8BEA-2E3E57EE8568}" type="slidenum">
              <a:rPr lang="en-US" smtClean="0"/>
              <a:t>4</a:t>
            </a:fld>
            <a:endParaRPr lang="en-US"/>
          </a:p>
        </p:txBody>
      </p:sp>
    </p:spTree>
    <p:extLst>
      <p:ext uri="{BB962C8B-B14F-4D97-AF65-F5344CB8AC3E}">
        <p14:creationId xmlns:p14="http://schemas.microsoft.com/office/powerpoint/2010/main" val="26381505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b="1" i="0" dirty="0">
                <a:solidFill>
                  <a:srgbClr val="212121"/>
                </a:solidFill>
                <a:effectLst/>
                <a:latin typeface="+mn-lt"/>
              </a:rPr>
              <a:t>F: </a:t>
            </a:r>
            <a:r>
              <a:rPr lang="en-US" sz="1200" b="0" i="0" dirty="0">
                <a:solidFill>
                  <a:srgbClr val="212121"/>
                </a:solidFill>
                <a:effectLst/>
                <a:latin typeface="+mn-lt"/>
              </a:rPr>
              <a:t>OSHA defines workplace violence as “</a:t>
            </a:r>
            <a:r>
              <a:rPr lang="en-US" b="0" i="0" dirty="0">
                <a:solidFill>
                  <a:srgbClr val="212121"/>
                </a:solidFill>
                <a:effectLst/>
                <a:latin typeface="+mn-lt"/>
              </a:rPr>
              <a:t>any act or threat of physical violence, harassment, intimidation, or other threatening disruptive behavior that occurs at the work site</a:t>
            </a:r>
            <a:r>
              <a:rPr lang="en-US" sz="1200" b="0" i="0" dirty="0">
                <a:solidFill>
                  <a:srgbClr val="212121"/>
                </a:solidFill>
                <a:effectLst/>
                <a:latin typeface="+mn-lt"/>
              </a:rPr>
              <a:t>.”</a:t>
            </a:r>
          </a:p>
          <a:p>
            <a:pPr marL="0" indent="0">
              <a:buNone/>
            </a:pPr>
            <a:endParaRPr lang="en-US" sz="1200" b="0" i="0" dirty="0">
              <a:solidFill>
                <a:srgbClr val="212121"/>
              </a:solidFill>
              <a:effectLst/>
              <a:latin typeface="+mn-lt"/>
            </a:endParaRPr>
          </a:p>
          <a:p>
            <a:pPr marL="0" indent="0">
              <a:buNone/>
            </a:pPr>
            <a:r>
              <a:rPr lang="en-US" sz="1200" b="1" i="0" dirty="0">
                <a:solidFill>
                  <a:srgbClr val="212121"/>
                </a:solidFill>
                <a:effectLst/>
                <a:latin typeface="+mn-lt"/>
              </a:rPr>
              <a:t>F: </a:t>
            </a:r>
            <a:r>
              <a:rPr lang="en-US" sz="1200" b="0" i="0" dirty="0">
                <a:solidFill>
                  <a:srgbClr val="212121"/>
                </a:solidFill>
                <a:effectLst/>
                <a:latin typeface="+mn-lt"/>
              </a:rPr>
              <a:t>Workplace violence can present itself in several ways and can range from threats and verbal abuse to physical assault and even homicide. Workplace violence can include but is not limited to:</a:t>
            </a:r>
          </a:p>
          <a:p>
            <a:pPr marL="171450" indent="-171450">
              <a:buFont typeface="Arial" panose="020B0604020202020204" pitchFamily="34" charset="0"/>
              <a:buChar char="•"/>
            </a:pPr>
            <a:r>
              <a:rPr lang="en-US" sz="1200" b="0" i="0" dirty="0">
                <a:solidFill>
                  <a:srgbClr val="212121"/>
                </a:solidFill>
                <a:effectLst/>
                <a:latin typeface="+mn-lt"/>
              </a:rPr>
              <a:t>Threats or obscene phone calls</a:t>
            </a:r>
          </a:p>
          <a:p>
            <a:pPr marL="171450" indent="-171450">
              <a:buFont typeface="Arial" panose="020B0604020202020204" pitchFamily="34" charset="0"/>
              <a:buChar char="•"/>
            </a:pPr>
            <a:r>
              <a:rPr lang="en-US" sz="1200" b="0" i="0" dirty="0">
                <a:solidFill>
                  <a:srgbClr val="212121"/>
                </a:solidFill>
                <a:effectLst/>
                <a:latin typeface="+mn-lt"/>
              </a:rPr>
              <a:t>Beatings</a:t>
            </a:r>
          </a:p>
          <a:p>
            <a:pPr marL="171450" indent="-171450">
              <a:buFont typeface="Arial" panose="020B0604020202020204" pitchFamily="34" charset="0"/>
              <a:buChar char="•"/>
            </a:pPr>
            <a:r>
              <a:rPr lang="en-US" sz="1200" b="0" i="0" dirty="0">
                <a:solidFill>
                  <a:srgbClr val="212121"/>
                </a:solidFill>
                <a:effectLst/>
                <a:latin typeface="+mn-lt"/>
              </a:rPr>
              <a:t>Shootings</a:t>
            </a:r>
          </a:p>
          <a:p>
            <a:pPr marL="171450" indent="-171450">
              <a:buFont typeface="Arial" panose="020B0604020202020204" pitchFamily="34" charset="0"/>
              <a:buChar char="•"/>
            </a:pPr>
            <a:r>
              <a:rPr lang="en-US" sz="1200" b="0" i="0" dirty="0">
                <a:solidFill>
                  <a:srgbClr val="212121"/>
                </a:solidFill>
                <a:effectLst/>
                <a:latin typeface="+mn-lt"/>
              </a:rPr>
              <a:t>Harassment of any nature</a:t>
            </a:r>
          </a:p>
          <a:p>
            <a:pPr marL="171450" indent="-171450">
              <a:buFont typeface="Arial" panose="020B0604020202020204" pitchFamily="34" charset="0"/>
              <a:buChar char="•"/>
            </a:pPr>
            <a:r>
              <a:rPr lang="en-US" sz="1200" b="0" i="0" dirty="0">
                <a:solidFill>
                  <a:srgbClr val="212121"/>
                </a:solidFill>
                <a:effectLst/>
                <a:latin typeface="+mn-lt"/>
              </a:rPr>
              <a:t>Following others</a:t>
            </a:r>
          </a:p>
          <a:p>
            <a:pPr marL="171450" indent="-171450">
              <a:buFont typeface="Arial" panose="020B0604020202020204" pitchFamily="34" charset="0"/>
              <a:buChar char="•"/>
            </a:pPr>
            <a:r>
              <a:rPr lang="en-US" sz="1200" b="0" i="0" dirty="0">
                <a:solidFill>
                  <a:srgbClr val="212121"/>
                </a:solidFill>
                <a:effectLst/>
                <a:latin typeface="+mn-lt"/>
              </a:rPr>
              <a:t>Shouting and swearing at others</a:t>
            </a:r>
          </a:p>
          <a:p>
            <a:pPr marL="0" indent="0">
              <a:buNone/>
            </a:pPr>
            <a:endParaRPr lang="en-US" sz="1200" b="0" i="0" dirty="0">
              <a:solidFill>
                <a:srgbClr val="212121"/>
              </a:solidFill>
              <a:effectLst/>
              <a:latin typeface="+mn-lt"/>
            </a:endParaRPr>
          </a:p>
          <a:p>
            <a:pPr marL="0" indent="0">
              <a:buNone/>
            </a:pPr>
            <a:r>
              <a:rPr lang="en-US" sz="1200" b="1" i="0" dirty="0">
                <a:solidFill>
                  <a:srgbClr val="212121"/>
                </a:solidFill>
                <a:effectLst/>
                <a:latin typeface="+mn-lt"/>
              </a:rPr>
              <a:t>F: </a:t>
            </a:r>
            <a:r>
              <a:rPr lang="en-US" sz="1200" b="0" i="0" dirty="0">
                <a:solidFill>
                  <a:srgbClr val="212121"/>
                </a:solidFill>
                <a:effectLst/>
                <a:latin typeface="+mn-lt"/>
              </a:rPr>
              <a:t>The workplace is not just limited to the main work office; it can include parking lots, field locations, and can include while traveling to and from work assignments. For some occupations, it can include the patient or customers’ home that the work is taking place at. </a:t>
            </a:r>
          </a:p>
          <a:p>
            <a:pPr marL="0" indent="0">
              <a:buNone/>
            </a:pPr>
            <a:endParaRPr lang="en-US" sz="1200" b="0" i="0" dirty="0">
              <a:solidFill>
                <a:srgbClr val="212121"/>
              </a:solidFill>
              <a:effectLst/>
              <a:latin typeface="+mn-lt"/>
            </a:endParaRPr>
          </a:p>
          <a:p>
            <a:pPr marL="0" indent="0">
              <a:buNone/>
            </a:pPr>
            <a:r>
              <a:rPr lang="en-US" sz="1200" b="1" i="0" dirty="0">
                <a:solidFill>
                  <a:srgbClr val="212121"/>
                </a:solidFill>
                <a:effectLst/>
                <a:latin typeface="+mn-lt"/>
              </a:rPr>
              <a:t>F: </a:t>
            </a:r>
            <a:r>
              <a:rPr lang="en-US" b="0" i="0" dirty="0">
                <a:solidFill>
                  <a:srgbClr val="212121"/>
                </a:solidFill>
                <a:effectLst/>
                <a:latin typeface="+mn-lt"/>
              </a:rPr>
              <a:t>According to the Bureau of Labor Statistics Census of Fatal Occupational Injuries (CFOI), of the 5,333 fatal workplace injuries that occurred in the United States in 2019, 761 were cases of intentional injury by another person.</a:t>
            </a:r>
          </a:p>
          <a:p>
            <a:pPr marL="0" indent="0">
              <a:buNone/>
            </a:pPr>
            <a:endParaRPr lang="en-US" sz="1200" b="0" i="0" dirty="0">
              <a:solidFill>
                <a:srgbClr val="212121"/>
              </a:solidFill>
              <a:effectLst/>
              <a:latin typeface="+mn-lt"/>
            </a:endParaRPr>
          </a:p>
          <a:p>
            <a:pPr marL="0" indent="0">
              <a:buNone/>
            </a:pPr>
            <a:r>
              <a:rPr lang="en-US" b="0" i="1" dirty="0">
                <a:solidFill>
                  <a:srgbClr val="4D5156"/>
                </a:solidFill>
                <a:effectLst/>
                <a:latin typeface="+mn-lt"/>
              </a:rPr>
              <a:t>(https://www.osha.gov/workplace-violence)</a:t>
            </a:r>
          </a:p>
        </p:txBody>
      </p:sp>
      <p:sp>
        <p:nvSpPr>
          <p:cNvPr id="4" name="Slide Number Placeholder 3"/>
          <p:cNvSpPr>
            <a:spLocks noGrp="1"/>
          </p:cNvSpPr>
          <p:nvPr>
            <p:ph type="sldNum" sz="quarter" idx="5"/>
          </p:nvPr>
        </p:nvSpPr>
        <p:spPr/>
        <p:txBody>
          <a:bodyPr/>
          <a:lstStyle/>
          <a:p>
            <a:fld id="{440B460B-D1C9-4A11-8BEA-2E3E57EE8568}" type="slidenum">
              <a:rPr lang="en-US" smtClean="0"/>
              <a:t>5</a:t>
            </a:fld>
            <a:endParaRPr lang="en-US"/>
          </a:p>
        </p:txBody>
      </p:sp>
    </p:spTree>
    <p:extLst>
      <p:ext uri="{BB962C8B-B14F-4D97-AF65-F5344CB8AC3E}">
        <p14:creationId xmlns:p14="http://schemas.microsoft.com/office/powerpoint/2010/main" val="6754401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F2391B-C43B-F405-8FDD-5823BD2EB6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B1CEE1-8C7B-D2D2-2CC4-0063F3558C6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ED2D8D9-0697-1A04-624D-B68020EE16B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4D5156"/>
                </a:solidFill>
                <a:effectLst/>
                <a:latin typeface="+mn-lt"/>
              </a:rPr>
              <a:t>F: </a:t>
            </a:r>
            <a:r>
              <a:rPr lang="en-US" b="0" i="0" dirty="0">
                <a:solidFill>
                  <a:srgbClr val="4D5156"/>
                </a:solidFill>
                <a:effectLst/>
                <a:latin typeface="+mn-lt"/>
              </a:rPr>
              <a:t>Workplace violence and harassment is not limited to one occupation or industry. </a:t>
            </a:r>
            <a:r>
              <a:rPr lang="en-US" dirty="0">
                <a:latin typeface="+mn-lt"/>
              </a:rPr>
              <a:t>A 2014 Workplace</a:t>
            </a:r>
            <a:r>
              <a:rPr lang="en-US" baseline="0" dirty="0">
                <a:latin typeface="+mn-lt"/>
              </a:rPr>
              <a:t> Bullying Institute survey shows that 27% of Americans have suffered serious bullying and abusive conduct at work (defined as repeated abusive conduct that is threatening, intimidating, humiliating, work sabotage or work abuse),”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latin typeface="+mn-lt"/>
              </a:rPr>
              <a:t>F: </a:t>
            </a:r>
            <a:r>
              <a:rPr lang="en-US" baseline="0" dirty="0">
                <a:latin typeface="+mn-lt"/>
              </a:rPr>
              <a:t>Work factors that can increase the risk of work violence can include: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latin typeface="+mn-lt"/>
              </a:rPr>
              <a:t>Exchanging money with the public</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latin typeface="+mn-lt"/>
              </a:rPr>
              <a:t>Working with volatile, unstable people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latin typeface="+mn-lt"/>
              </a:rPr>
              <a:t>Working alone in isolated areas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latin typeface="+mn-lt"/>
              </a:rPr>
              <a:t>Providing services and care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latin typeface="+mn-lt"/>
              </a:rPr>
              <a:t>Working wear alcohol is served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latin typeface="+mn-lt"/>
              </a:rPr>
              <a:t>The time of day and location of the work, such as working late at night or in areas with high crime rates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aseline="0" dirty="0">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baseline="0" dirty="0">
                <a:latin typeface="+mn-lt"/>
              </a:rPr>
              <a:t>F: </a:t>
            </a:r>
            <a:r>
              <a:rPr lang="en-US" baseline="0" dirty="0">
                <a:latin typeface="+mn-lt"/>
              </a:rPr>
              <a:t>Some occupations with an increased risk of work violence can include delivery drivers, healthcare professionals, public service workers, customer service agents, and law enforcement personnel.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1" baseline="0" dirty="0">
                <a:latin typeface="+mn-lt"/>
              </a:rPr>
              <a:t>(Beth P. Zoller, legal editor for </a:t>
            </a:r>
            <a:r>
              <a:rPr lang="en-US" i="1" baseline="0" dirty="0" err="1">
                <a:latin typeface="+mn-lt"/>
              </a:rPr>
              <a:t>XpertHR</a:t>
            </a:r>
            <a:r>
              <a:rPr lang="en-US" i="1" baseline="0" dirty="0">
                <a:latin typeface="+mn-lt"/>
              </a:rPr>
              <a:t> as cited in </a:t>
            </a:r>
            <a:r>
              <a:rPr lang="en-US" i="1" dirty="0">
                <a:latin typeface="+mn-lt"/>
              </a:rPr>
              <a:t>Workers’ Compensation Report, Vol . 25, No. 10, April 8, 2014.)</a:t>
            </a:r>
          </a:p>
          <a:p>
            <a:pPr marL="0" indent="0">
              <a:buNone/>
            </a:pPr>
            <a:r>
              <a:rPr lang="en-US" b="0" i="1" dirty="0">
                <a:solidFill>
                  <a:srgbClr val="4D5156"/>
                </a:solidFill>
                <a:effectLst/>
                <a:latin typeface="+mn-lt"/>
              </a:rPr>
              <a:t>(https://www.osha.gov/workplace-violence)</a:t>
            </a:r>
          </a:p>
        </p:txBody>
      </p:sp>
      <p:sp>
        <p:nvSpPr>
          <p:cNvPr id="4" name="Slide Number Placeholder 3">
            <a:extLst>
              <a:ext uri="{FF2B5EF4-FFF2-40B4-BE49-F238E27FC236}">
                <a16:creationId xmlns:a16="http://schemas.microsoft.com/office/drawing/2014/main" id="{EB2F5E0A-D085-21A2-BB24-2F4E6B4101A3}"/>
              </a:ext>
            </a:extLst>
          </p:cNvPr>
          <p:cNvSpPr>
            <a:spLocks noGrp="1"/>
          </p:cNvSpPr>
          <p:nvPr>
            <p:ph type="sldNum" sz="quarter" idx="5"/>
          </p:nvPr>
        </p:nvSpPr>
        <p:spPr/>
        <p:txBody>
          <a:bodyPr/>
          <a:lstStyle/>
          <a:p>
            <a:fld id="{440B460B-D1C9-4A11-8BEA-2E3E57EE8568}" type="slidenum">
              <a:rPr lang="en-US" smtClean="0"/>
              <a:t>6</a:t>
            </a:fld>
            <a:endParaRPr lang="en-US"/>
          </a:p>
        </p:txBody>
      </p:sp>
    </p:spTree>
    <p:extLst>
      <p:ext uri="{BB962C8B-B14F-4D97-AF65-F5344CB8AC3E}">
        <p14:creationId xmlns:p14="http://schemas.microsoft.com/office/powerpoint/2010/main" val="6038195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31940F-9289-91F1-B1DC-0E515CB9FC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9CDDA7-3726-5A2F-D187-433718B51DB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5F4BDDE-E46C-C526-519B-CF9523EEBD8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4D5156"/>
                </a:solidFill>
                <a:effectLst/>
                <a:latin typeface="+mn-lt"/>
              </a:rPr>
              <a:t>F: </a:t>
            </a:r>
            <a:r>
              <a:rPr lang="en-US" b="0" i="0" dirty="0">
                <a:solidFill>
                  <a:srgbClr val="4D5156"/>
                </a:solidFill>
                <a:effectLst/>
                <a:latin typeface="+mn-lt"/>
              </a:rPr>
              <a:t>There are several risk signals that can lead to violence or harassment that managers, supervisors, and employees alike should be aware of.</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i="0" dirty="0">
              <a:solidFill>
                <a:srgbClr val="4D5156"/>
              </a:solidFill>
              <a:effectLst/>
              <a:latin typeface="+mn-lt"/>
            </a:endParaRPr>
          </a:p>
          <a:p>
            <a:r>
              <a:rPr lang="en-US" b="1" i="0" dirty="0">
                <a:solidFill>
                  <a:srgbClr val="4D5156"/>
                </a:solidFill>
                <a:effectLst/>
                <a:latin typeface="+mn-lt"/>
              </a:rPr>
              <a:t>F: </a:t>
            </a:r>
            <a:r>
              <a:rPr lang="en-US" dirty="0">
                <a:latin typeface="+mn-lt"/>
              </a:rPr>
              <a:t>Some possible risk signals to watch for in the workplace may include:</a:t>
            </a:r>
          </a:p>
          <a:p>
            <a:pPr marL="171450" indent="-171450">
              <a:buFont typeface="Arial" panose="020B0604020202020204" pitchFamily="34" charset="0"/>
              <a:buChar char="•"/>
            </a:pPr>
            <a:r>
              <a:rPr lang="en-US" dirty="0">
                <a:latin typeface="+mn-lt"/>
              </a:rPr>
              <a:t>Verbally expressed anger or frustration</a:t>
            </a:r>
          </a:p>
          <a:p>
            <a:pPr marL="171450" indent="-171450">
              <a:buFont typeface="Arial" panose="020B0604020202020204" pitchFamily="34" charset="0"/>
              <a:buChar char="•"/>
            </a:pPr>
            <a:r>
              <a:rPr lang="en-US" dirty="0">
                <a:latin typeface="+mn-lt"/>
              </a:rPr>
              <a:t>Body language and/or threatening gestures</a:t>
            </a:r>
          </a:p>
          <a:p>
            <a:pPr marL="171450" indent="-171450">
              <a:buFont typeface="Arial" panose="020B0604020202020204" pitchFamily="34" charset="0"/>
              <a:buChar char="•"/>
            </a:pPr>
            <a:r>
              <a:rPr lang="en-US" dirty="0">
                <a:latin typeface="+mn-lt"/>
              </a:rPr>
              <a:t>Signs of alcohol or substance abuse</a:t>
            </a:r>
          </a:p>
          <a:p>
            <a:pPr marL="171450" indent="-171450">
              <a:buFont typeface="Arial" panose="020B0604020202020204" pitchFamily="34" charset="0"/>
              <a:buChar char="•"/>
            </a:pPr>
            <a:r>
              <a:rPr lang="en-US" dirty="0">
                <a:latin typeface="+mn-lt"/>
              </a:rPr>
              <a:t>The presence of a weapon such as a knife or firearm.</a:t>
            </a:r>
          </a:p>
          <a:p>
            <a:pPr marL="0" indent="0">
              <a:buNone/>
            </a:pPr>
            <a:endParaRPr lang="en-US" b="0" i="0" dirty="0">
              <a:solidFill>
                <a:srgbClr val="4D5156"/>
              </a:solidFill>
              <a:effectLst/>
              <a:latin typeface="+mn-lt"/>
            </a:endParaRPr>
          </a:p>
          <a:p>
            <a:pPr marL="0" indent="0">
              <a:buNone/>
            </a:pPr>
            <a:r>
              <a:rPr lang="en-US" b="1" i="0" dirty="0">
                <a:solidFill>
                  <a:srgbClr val="4D5156"/>
                </a:solidFill>
                <a:effectLst/>
                <a:latin typeface="+mn-lt"/>
              </a:rPr>
              <a:t>F: </a:t>
            </a:r>
            <a:r>
              <a:rPr lang="en-US" b="0" i="0" dirty="0">
                <a:solidFill>
                  <a:srgbClr val="4D5156"/>
                </a:solidFill>
                <a:effectLst/>
                <a:latin typeface="+mn-lt"/>
              </a:rPr>
              <a:t>If any of the above behaviors are witnessed, it is important to report it to your supervisor as soon as possible. </a:t>
            </a:r>
          </a:p>
        </p:txBody>
      </p:sp>
      <p:sp>
        <p:nvSpPr>
          <p:cNvPr id="4" name="Slide Number Placeholder 3">
            <a:extLst>
              <a:ext uri="{FF2B5EF4-FFF2-40B4-BE49-F238E27FC236}">
                <a16:creationId xmlns:a16="http://schemas.microsoft.com/office/drawing/2014/main" id="{4E53F270-64E7-8A16-75D7-7974A518FBCA}"/>
              </a:ext>
            </a:extLst>
          </p:cNvPr>
          <p:cNvSpPr>
            <a:spLocks noGrp="1"/>
          </p:cNvSpPr>
          <p:nvPr>
            <p:ph type="sldNum" sz="quarter" idx="5"/>
          </p:nvPr>
        </p:nvSpPr>
        <p:spPr/>
        <p:txBody>
          <a:bodyPr/>
          <a:lstStyle/>
          <a:p>
            <a:fld id="{440B460B-D1C9-4A11-8BEA-2E3E57EE8568}" type="slidenum">
              <a:rPr lang="en-US" smtClean="0"/>
              <a:t>7</a:t>
            </a:fld>
            <a:endParaRPr lang="en-US"/>
          </a:p>
        </p:txBody>
      </p:sp>
    </p:spTree>
    <p:extLst>
      <p:ext uri="{BB962C8B-B14F-4D97-AF65-F5344CB8AC3E}">
        <p14:creationId xmlns:p14="http://schemas.microsoft.com/office/powerpoint/2010/main" val="30187561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62C4DF-E0CC-B2CD-34FE-D716373DD00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558B756-3C67-041D-F27B-5F86C8623A4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6A36663-90FF-B93F-3D13-AF0038C779D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4D5156"/>
                </a:solidFill>
                <a:effectLst/>
                <a:latin typeface="+mn-lt"/>
              </a:rPr>
              <a:t>F: </a:t>
            </a:r>
            <a:r>
              <a:rPr lang="en-US" b="0" i="0" dirty="0">
                <a:solidFill>
                  <a:srgbClr val="4D5156"/>
                </a:solidFill>
                <a:effectLst/>
                <a:latin typeface="+mn-lt"/>
              </a:rPr>
              <a:t>Assaults can arise in the form of either physical assault or verbal assault. </a:t>
            </a:r>
          </a:p>
          <a:p>
            <a:pPr marL="0" indent="0">
              <a:buNone/>
            </a:pPr>
            <a:endParaRPr lang="en-US" b="1" i="0" dirty="0">
              <a:solidFill>
                <a:srgbClr val="4D5156"/>
              </a:solidFill>
              <a:effectLst/>
              <a:latin typeface="+mn-lt"/>
            </a:endParaRPr>
          </a:p>
          <a:p>
            <a:pPr marL="0" indent="0">
              <a:buNone/>
            </a:pPr>
            <a:r>
              <a:rPr lang="en-US" b="1" i="0" dirty="0">
                <a:solidFill>
                  <a:srgbClr val="4D5156"/>
                </a:solidFill>
                <a:effectLst/>
                <a:latin typeface="+mn-lt"/>
              </a:rPr>
              <a:t>F: </a:t>
            </a:r>
            <a:r>
              <a:rPr lang="en-US" b="0" i="0" dirty="0">
                <a:solidFill>
                  <a:srgbClr val="4D5156"/>
                </a:solidFill>
                <a:effectLst/>
                <a:latin typeface="+mn-lt"/>
              </a:rPr>
              <a:t>Physical</a:t>
            </a:r>
            <a:r>
              <a:rPr lang="en-US" b="1" i="0" dirty="0">
                <a:solidFill>
                  <a:srgbClr val="4D5156"/>
                </a:solidFill>
                <a:effectLst/>
                <a:latin typeface="+mn-lt"/>
              </a:rPr>
              <a:t> </a:t>
            </a:r>
            <a:r>
              <a:rPr lang="en-US" b="0" i="0" dirty="0">
                <a:solidFill>
                  <a:srgbClr val="4D5156"/>
                </a:solidFill>
                <a:effectLst/>
                <a:latin typeface="+mn-lt"/>
              </a:rPr>
              <a:t>assault is the illegal act of causing physical harm or unwanted physical contact to another person, or, in some legal definitions, the threat or attempt to do so. Physical assault can include actions such as hitting, slapping, punching, pushing, poking, and kicking. </a:t>
            </a:r>
          </a:p>
          <a:p>
            <a:pPr marL="0" indent="0">
              <a:buNone/>
            </a:pPr>
            <a:endParaRPr lang="en-US" b="0" i="0" dirty="0">
              <a:solidFill>
                <a:srgbClr val="4D5156"/>
              </a:solidFill>
              <a:effectLst/>
              <a:latin typeface="+mn-lt"/>
            </a:endParaRPr>
          </a:p>
          <a:p>
            <a:pPr marL="0" indent="0">
              <a:buNone/>
            </a:pPr>
            <a:r>
              <a:rPr lang="en-US" b="1" i="0" dirty="0">
                <a:solidFill>
                  <a:srgbClr val="4D5156"/>
                </a:solidFill>
                <a:effectLst/>
                <a:latin typeface="+mn-lt"/>
              </a:rPr>
              <a:t>F: </a:t>
            </a:r>
            <a:r>
              <a:rPr lang="en-US" b="0" i="0" dirty="0">
                <a:solidFill>
                  <a:srgbClr val="4D5156"/>
                </a:solidFill>
                <a:effectLst/>
                <a:latin typeface="+mn-lt"/>
              </a:rPr>
              <a:t>Verbal assault i</a:t>
            </a:r>
            <a:r>
              <a:rPr lang="en-US" b="0" i="0" dirty="0">
                <a:solidFill>
                  <a:srgbClr val="202124"/>
                </a:solidFill>
                <a:effectLst/>
                <a:latin typeface="+mn-lt"/>
              </a:rPr>
              <a:t>nvolves </a:t>
            </a:r>
            <a:r>
              <a:rPr lang="en-US" b="0" i="0" dirty="0">
                <a:solidFill>
                  <a:srgbClr val="040C28"/>
                </a:solidFill>
                <a:effectLst/>
                <a:latin typeface="+mn-lt"/>
              </a:rPr>
              <a:t>using threatening language or engaging in verbal conduct that causes the victim to fear imminent bodily harm or physical contact.</a:t>
            </a:r>
            <a:endParaRPr lang="en-US" b="0" i="0" dirty="0">
              <a:solidFill>
                <a:srgbClr val="4D5156"/>
              </a:solidFill>
              <a:effectLst/>
              <a:latin typeface="+mn-lt"/>
            </a:endParaRPr>
          </a:p>
        </p:txBody>
      </p:sp>
      <p:sp>
        <p:nvSpPr>
          <p:cNvPr id="4" name="Slide Number Placeholder 3">
            <a:extLst>
              <a:ext uri="{FF2B5EF4-FFF2-40B4-BE49-F238E27FC236}">
                <a16:creationId xmlns:a16="http://schemas.microsoft.com/office/drawing/2014/main" id="{DFD42E26-AEF7-F259-65C2-A1AC1C30496F}"/>
              </a:ext>
            </a:extLst>
          </p:cNvPr>
          <p:cNvSpPr>
            <a:spLocks noGrp="1"/>
          </p:cNvSpPr>
          <p:nvPr>
            <p:ph type="sldNum" sz="quarter" idx="5"/>
          </p:nvPr>
        </p:nvSpPr>
        <p:spPr/>
        <p:txBody>
          <a:bodyPr/>
          <a:lstStyle/>
          <a:p>
            <a:fld id="{440B460B-D1C9-4A11-8BEA-2E3E57EE8568}" type="slidenum">
              <a:rPr lang="en-US" smtClean="0"/>
              <a:t>8</a:t>
            </a:fld>
            <a:endParaRPr lang="en-US"/>
          </a:p>
        </p:txBody>
      </p:sp>
    </p:spTree>
    <p:extLst>
      <p:ext uri="{BB962C8B-B14F-4D97-AF65-F5344CB8AC3E}">
        <p14:creationId xmlns:p14="http://schemas.microsoft.com/office/powerpoint/2010/main" val="29666416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7C2FA0-1383-882F-9C36-A42BE615E43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BAAF32E-5D7B-18DB-77E2-6A031B09D19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6436564-6D2D-A817-7977-6C78AA9A3EFF}"/>
              </a:ext>
            </a:extLst>
          </p:cNvPr>
          <p:cNvSpPr>
            <a:spLocks noGrp="1"/>
          </p:cNvSpPr>
          <p:nvPr>
            <p:ph type="body" idx="1"/>
          </p:nvPr>
        </p:nvSpPr>
        <p:spPr/>
        <p:txBody>
          <a:bodyPr/>
          <a:lstStyle/>
          <a:p>
            <a:pPr algn="l"/>
            <a:r>
              <a:rPr lang="en-US" sz="1200" b="1" dirty="0">
                <a:solidFill>
                  <a:schemeClr val="tx1"/>
                </a:solidFill>
                <a:latin typeface="+mn-lt"/>
              </a:rPr>
              <a:t>F: </a:t>
            </a:r>
            <a:r>
              <a:rPr lang="en-US" sz="1200" dirty="0">
                <a:solidFill>
                  <a:schemeClr val="tx1"/>
                </a:solidFill>
                <a:latin typeface="+mn-lt"/>
              </a:rPr>
              <a:t>Harassment is unwelcome conduct based on race, color, religion, sex (including pregnancy), national origin, age, disability or genetic information. </a:t>
            </a:r>
          </a:p>
          <a:p>
            <a:pPr algn="l"/>
            <a:endParaRPr lang="en-US" sz="1200" dirty="0">
              <a:solidFill>
                <a:schemeClr val="tx1"/>
              </a:solidFill>
              <a:latin typeface="+mn-lt"/>
            </a:endParaRPr>
          </a:p>
          <a:p>
            <a:pPr algn="l"/>
            <a:r>
              <a:rPr lang="en-US" sz="1200" b="1" dirty="0">
                <a:solidFill>
                  <a:schemeClr val="tx1"/>
                </a:solidFill>
                <a:latin typeface="+mn-lt"/>
              </a:rPr>
              <a:t>F: </a:t>
            </a:r>
            <a:r>
              <a:rPr lang="en-US" sz="1200" dirty="0">
                <a:solidFill>
                  <a:schemeClr val="tx1"/>
                </a:solidFill>
                <a:latin typeface="+mn-lt"/>
              </a:rPr>
              <a:t>Harassment becomes unlawful where: </a:t>
            </a:r>
          </a:p>
          <a:p>
            <a:pPr marL="228600" indent="-228600" algn="l">
              <a:buFont typeface="Arial" panose="020B0604020202020204" pitchFamily="34" charset="0"/>
              <a:buChar char="•"/>
            </a:pPr>
            <a:r>
              <a:rPr lang="en-US" sz="1200" dirty="0">
                <a:solidFill>
                  <a:schemeClr val="tx1"/>
                </a:solidFill>
                <a:latin typeface="+mn-lt"/>
              </a:rPr>
              <a:t>enduring the offensive conduct becomes a condition of continued employment, or </a:t>
            </a:r>
          </a:p>
          <a:p>
            <a:pPr marL="228600" indent="-228600" algn="l">
              <a:buFont typeface="Arial" panose="020B0604020202020204" pitchFamily="34" charset="0"/>
              <a:buChar char="•"/>
            </a:pPr>
            <a:r>
              <a:rPr lang="en-US" sz="1200" dirty="0">
                <a:solidFill>
                  <a:schemeClr val="tx1"/>
                </a:solidFill>
                <a:latin typeface="+mn-lt"/>
              </a:rPr>
              <a:t>the conduct is severe or pervasive enough to create a work environment that a reasonable person would consider intimidating, hostile, or abusive.</a:t>
            </a:r>
          </a:p>
          <a:p>
            <a:r>
              <a:rPr lang="en-US" dirty="0">
                <a:latin typeface="+mn-lt"/>
              </a:rPr>
              <a:t>         </a:t>
            </a:r>
          </a:p>
          <a:p>
            <a:r>
              <a:rPr lang="en-US" b="1" dirty="0">
                <a:latin typeface="+mn-lt"/>
              </a:rPr>
              <a:t>F: </a:t>
            </a:r>
            <a:r>
              <a:rPr lang="en-US" dirty="0">
                <a:latin typeface="+mn-lt"/>
              </a:rPr>
              <a:t>Harassment takes many forms, some with which we may be familiar and those with which we’re not-so-familiar. Harassment in the workplace can include:</a:t>
            </a:r>
          </a:p>
          <a:p>
            <a:pPr marL="342900" indent="-342900" algn="l">
              <a:buFont typeface="Arial" pitchFamily="34" charset="0"/>
              <a:buChar char="•"/>
            </a:pPr>
            <a:r>
              <a:rPr lang="en-US" dirty="0">
                <a:solidFill>
                  <a:schemeClr val="tx1"/>
                </a:solidFill>
                <a:latin typeface="+mn-lt"/>
              </a:rPr>
              <a:t>Sexual Harassment</a:t>
            </a:r>
          </a:p>
          <a:p>
            <a:pPr marL="342900" indent="-342900" algn="l">
              <a:buFont typeface="Arial" pitchFamily="34" charset="0"/>
              <a:buChar char="•"/>
            </a:pPr>
            <a:r>
              <a:rPr lang="en-US" dirty="0">
                <a:solidFill>
                  <a:schemeClr val="tx1"/>
                </a:solidFill>
                <a:latin typeface="+mn-lt"/>
              </a:rPr>
              <a:t>Quid Pro Quo Harassment</a:t>
            </a:r>
          </a:p>
          <a:p>
            <a:pPr marL="342900" indent="-342900" algn="l">
              <a:buFont typeface="Arial" pitchFamily="34" charset="0"/>
              <a:buChar char="•"/>
            </a:pPr>
            <a:r>
              <a:rPr lang="en-US">
                <a:solidFill>
                  <a:schemeClr val="tx1"/>
                </a:solidFill>
                <a:latin typeface="+mn-lt"/>
              </a:rPr>
              <a:t>Creating a Hostile </a:t>
            </a:r>
            <a:r>
              <a:rPr lang="en-US" dirty="0">
                <a:solidFill>
                  <a:schemeClr val="tx1"/>
                </a:solidFill>
                <a:latin typeface="+mn-lt"/>
              </a:rPr>
              <a:t>Work Environment</a:t>
            </a:r>
          </a:p>
          <a:p>
            <a:pPr marL="342900" indent="-342900" algn="l">
              <a:buFont typeface="Arial" pitchFamily="34" charset="0"/>
              <a:buChar char="•"/>
            </a:pPr>
            <a:r>
              <a:rPr lang="en-US" dirty="0">
                <a:solidFill>
                  <a:schemeClr val="tx1"/>
                </a:solidFill>
                <a:latin typeface="+mn-lt"/>
              </a:rPr>
              <a:t>Third-party Harassment</a:t>
            </a:r>
          </a:p>
          <a:p>
            <a:pPr marL="0" indent="0">
              <a:buNone/>
            </a:pPr>
            <a:endParaRPr lang="en-US" b="0" i="0" dirty="0">
              <a:solidFill>
                <a:srgbClr val="4D5156"/>
              </a:solidFill>
              <a:effectLst/>
              <a:latin typeface="+mn-lt"/>
            </a:endParaRPr>
          </a:p>
          <a:p>
            <a:pPr marL="0" indent="0">
              <a:buNone/>
            </a:pPr>
            <a:r>
              <a:rPr lang="en-US" b="0" i="1" dirty="0">
                <a:solidFill>
                  <a:srgbClr val="4D5156"/>
                </a:solidFill>
                <a:effectLst/>
                <a:latin typeface="+mn-lt"/>
              </a:rPr>
              <a:t>(https://www.eeoc.gov/harassment)</a:t>
            </a:r>
          </a:p>
        </p:txBody>
      </p:sp>
      <p:sp>
        <p:nvSpPr>
          <p:cNvPr id="4" name="Slide Number Placeholder 3">
            <a:extLst>
              <a:ext uri="{FF2B5EF4-FFF2-40B4-BE49-F238E27FC236}">
                <a16:creationId xmlns:a16="http://schemas.microsoft.com/office/drawing/2014/main" id="{D9E748A9-8D71-26C6-DD7E-1EF929D55D72}"/>
              </a:ext>
            </a:extLst>
          </p:cNvPr>
          <p:cNvSpPr>
            <a:spLocks noGrp="1"/>
          </p:cNvSpPr>
          <p:nvPr>
            <p:ph type="sldNum" sz="quarter" idx="5"/>
          </p:nvPr>
        </p:nvSpPr>
        <p:spPr/>
        <p:txBody>
          <a:bodyPr/>
          <a:lstStyle/>
          <a:p>
            <a:fld id="{440B460B-D1C9-4A11-8BEA-2E3E57EE8568}" type="slidenum">
              <a:rPr lang="en-US" smtClean="0"/>
              <a:t>9</a:t>
            </a:fld>
            <a:endParaRPr lang="en-US"/>
          </a:p>
        </p:txBody>
      </p:sp>
    </p:spTree>
    <p:extLst>
      <p:ext uri="{BB962C8B-B14F-4D97-AF65-F5344CB8AC3E}">
        <p14:creationId xmlns:p14="http://schemas.microsoft.com/office/powerpoint/2010/main" val="31222751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28700" y="1683545"/>
            <a:ext cx="11658600" cy="3581400"/>
          </a:xfrm>
        </p:spPr>
        <p:txBody>
          <a:bodyPr anchor="b"/>
          <a:lstStyle>
            <a:lvl1pPr algn="ctr">
              <a:defRPr sz="8000"/>
            </a:lvl1pPr>
          </a:lstStyle>
          <a:p>
            <a:r>
              <a:rPr lang="en-US"/>
              <a:t>Click to edit Master title style</a:t>
            </a:r>
          </a:p>
        </p:txBody>
      </p:sp>
      <p:sp>
        <p:nvSpPr>
          <p:cNvPr id="3" name="Subtitle 2"/>
          <p:cNvSpPr>
            <a:spLocks noGrp="1"/>
          </p:cNvSpPr>
          <p:nvPr>
            <p:ph type="subTitle" idx="1"/>
          </p:nvPr>
        </p:nvSpPr>
        <p:spPr>
          <a:xfrm>
            <a:off x="1714500" y="5403057"/>
            <a:ext cx="10287000" cy="2483643"/>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6/7/2024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5638653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6/7/2024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4824430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815513" y="547688"/>
            <a:ext cx="2957513" cy="871775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42976" y="547688"/>
            <a:ext cx="8701088"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6/7/2024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8540042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6/7/2024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5236049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35832" y="2564609"/>
            <a:ext cx="11830050" cy="4279106"/>
          </a:xfrm>
        </p:spPr>
        <p:txBody>
          <a:bodyPr anchor="b"/>
          <a:lstStyle>
            <a:lvl1pPr>
              <a:defRPr sz="8000"/>
            </a:lvl1pPr>
          </a:lstStyle>
          <a:p>
            <a:r>
              <a:rPr lang="en-US"/>
              <a:t>Click to edit Master title style</a:t>
            </a:r>
          </a:p>
        </p:txBody>
      </p:sp>
      <p:sp>
        <p:nvSpPr>
          <p:cNvPr id="3" name="Text Placeholder 2"/>
          <p:cNvSpPr>
            <a:spLocks noGrp="1"/>
          </p:cNvSpPr>
          <p:nvPr>
            <p:ph type="body" idx="1"/>
          </p:nvPr>
        </p:nvSpPr>
        <p:spPr>
          <a:xfrm>
            <a:off x="935832" y="6884197"/>
            <a:ext cx="11830050" cy="2250281"/>
          </a:xfrm>
        </p:spPr>
        <p:txBody>
          <a:bodyPr/>
          <a:lstStyle>
            <a:lvl1pPr marL="0" indent="0">
              <a:buNone/>
              <a:defRPr sz="3200">
                <a:solidFill>
                  <a:schemeClr val="tx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6/7/2024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4709632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42975" y="2738438"/>
            <a:ext cx="58293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943725" y="2738438"/>
            <a:ext cx="58293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dirty="0"/>
              <a:t>6/7/2024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7602043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44762" y="547690"/>
            <a:ext cx="11830050" cy="1988345"/>
          </a:xfrm>
        </p:spPr>
        <p:txBody>
          <a:bodyPr/>
          <a:lstStyle/>
          <a:p>
            <a:r>
              <a:rPr lang="en-US"/>
              <a:t>Click to edit Master title style</a:t>
            </a:r>
          </a:p>
        </p:txBody>
      </p:sp>
      <p:sp>
        <p:nvSpPr>
          <p:cNvPr id="3" name="Text Placeholder 2"/>
          <p:cNvSpPr>
            <a:spLocks noGrp="1"/>
          </p:cNvSpPr>
          <p:nvPr>
            <p:ph type="body" idx="1"/>
          </p:nvPr>
        </p:nvSpPr>
        <p:spPr>
          <a:xfrm>
            <a:off x="944763" y="2521745"/>
            <a:ext cx="5802510" cy="1235868"/>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944763" y="3757613"/>
            <a:ext cx="5802510"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943726" y="2521745"/>
            <a:ext cx="5831087" cy="1235868"/>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943726" y="3757613"/>
            <a:ext cx="5831087"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dirty="0"/>
              <a:t>6/7/2024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5320806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6/7/2024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4498228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6/7/2024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485353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44762" y="685800"/>
            <a:ext cx="4423767" cy="2400300"/>
          </a:xfrm>
        </p:spPr>
        <p:txBody>
          <a:bodyPr anchor="b"/>
          <a:lstStyle>
            <a:lvl1pPr>
              <a:defRPr sz="4267"/>
            </a:lvl1pPr>
          </a:lstStyle>
          <a:p>
            <a:r>
              <a:rPr lang="en-US"/>
              <a:t>Click to edit Master title style</a:t>
            </a:r>
          </a:p>
        </p:txBody>
      </p:sp>
      <p:sp>
        <p:nvSpPr>
          <p:cNvPr id="3" name="Content Placeholder 2"/>
          <p:cNvSpPr>
            <a:spLocks noGrp="1"/>
          </p:cNvSpPr>
          <p:nvPr>
            <p:ph idx="1"/>
          </p:nvPr>
        </p:nvSpPr>
        <p:spPr>
          <a:xfrm>
            <a:off x="5831087" y="1481140"/>
            <a:ext cx="6943725" cy="7310438"/>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44762" y="3086100"/>
            <a:ext cx="4423767" cy="5717382"/>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6/7/2024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5129239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44762" y="685800"/>
            <a:ext cx="4423767" cy="2400300"/>
          </a:xfrm>
        </p:spPr>
        <p:txBody>
          <a:bodyPr anchor="b"/>
          <a:lstStyle>
            <a:lvl1pPr>
              <a:defRPr sz="4267"/>
            </a:lvl1pPr>
          </a:lstStyle>
          <a:p>
            <a:r>
              <a:rPr lang="en-US"/>
              <a:t>Click to edit Master title style</a:t>
            </a:r>
          </a:p>
        </p:txBody>
      </p:sp>
      <p:sp>
        <p:nvSpPr>
          <p:cNvPr id="3" name="Picture Placeholder 2"/>
          <p:cNvSpPr>
            <a:spLocks noGrp="1" noChangeAspect="1"/>
          </p:cNvSpPr>
          <p:nvPr>
            <p:ph type="pic" idx="1"/>
          </p:nvPr>
        </p:nvSpPr>
        <p:spPr>
          <a:xfrm>
            <a:off x="5831087" y="1481140"/>
            <a:ext cx="6943725" cy="7310438"/>
          </a:xfrm>
        </p:spPr>
        <p:txBody>
          <a:bodyPr anchor="t"/>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944762" y="3086100"/>
            <a:ext cx="4423767" cy="5717382"/>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6/7/2024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5490883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42975" y="547690"/>
            <a:ext cx="1183005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42975" y="2738438"/>
            <a:ext cx="1183005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942975" y="9534527"/>
            <a:ext cx="3086100" cy="547688"/>
          </a:xfrm>
          <a:prstGeom prst="rect">
            <a:avLst/>
          </a:prstGeom>
        </p:spPr>
        <p:txBody>
          <a:bodyPr vert="horz" lIns="91440" tIns="45720" rIns="91440" bIns="45720" rtlCol="0" anchor="ctr"/>
          <a:lstStyle>
            <a:lvl1pPr algn="l">
              <a:defRPr sz="1600">
                <a:solidFill>
                  <a:schemeClr val="tx1">
                    <a:tint val="75000"/>
                  </a:schemeClr>
                </a:solidFill>
              </a:defRPr>
            </a:lvl1pPr>
          </a:lstStyle>
          <a:p>
            <a:fld id="{C764DE79-268F-4C1A-8933-263129D2AF90}" type="datetimeFigureOut">
              <a:rPr lang="en-US" dirty="0"/>
              <a:t>6/7/2024</a:t>
            </a:fld>
            <a:endParaRPr lang="en-US"/>
          </a:p>
        </p:txBody>
      </p:sp>
      <p:sp>
        <p:nvSpPr>
          <p:cNvPr id="5" name="Footer Placeholder 4"/>
          <p:cNvSpPr>
            <a:spLocks noGrp="1"/>
          </p:cNvSpPr>
          <p:nvPr>
            <p:ph type="ftr" sz="quarter" idx="3"/>
          </p:nvPr>
        </p:nvSpPr>
        <p:spPr>
          <a:xfrm>
            <a:off x="4543425" y="9534527"/>
            <a:ext cx="4629150" cy="547688"/>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9686925" y="9534527"/>
            <a:ext cx="3086100" cy="547688"/>
          </a:xfrm>
          <a:prstGeom prst="rect">
            <a:avLst/>
          </a:prstGeom>
        </p:spPr>
        <p:txBody>
          <a:bodyPr vert="horz" lIns="91440" tIns="45720" rIns="91440" bIns="45720" rtlCol="0" anchor="ctr"/>
          <a:lstStyle>
            <a:lvl1pPr algn="r">
              <a:defRPr sz="1600">
                <a:solidFill>
                  <a:schemeClr val="tx1">
                    <a:tint val="75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1697741186"/>
      </p:ext>
    </p:extLst>
  </p:cSld>
  <p:clrMap bg1="dk1" tx1="lt1" bg2="dk2" tx2="lt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hyperlink" Target="https://calaborlawnews.com/lawsuit/california-harassment-labor-law.php"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hyperlink" Target="https://www.betterpaydayloans.com.au/2021/02/how-to-prevent-workplace-bullying.html"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2.1"/><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hyperlink" Target="https://www.rawpixel.com/image/192846/premium-photo-image-bullying-adolescent-asian-ethnicity"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hyperlink" Target="http://www.salvisjuribus.it/sistemi-di-videosorveglianza-quali-le-garanzie-per-i-cittadini/"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hyperlink" Target="https://www.picpedia.org/highway-signs/p/policies.html"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s://www.flickr.com/photos/53359511@N00/6260892220"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hyperlink" Target="https://www.pngall.com/angry-person-png/"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https://www.emergency-live.com/it/curiosita/chi-odia-paga-tutelarsi-dalla-violenza-verbale-oggi-e-piu-facile/"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hyperlink" Target="https://publicdomainpictures.net/view-image.php?image=70074&amp;picture=fist"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hyperlink" Target="https://agselaw.com/4-facts-you-must-know-about-sexual-harassment-in-the-workplace/"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object 2"/>
          <p:cNvSpPr/>
          <p:nvPr/>
        </p:nvSpPr>
        <p:spPr>
          <a:xfrm>
            <a:off x="0" y="1285875"/>
            <a:ext cx="13716000" cy="5832157"/>
          </a:xfrm>
          <a:custGeom>
            <a:avLst/>
            <a:gdLst/>
            <a:ahLst/>
            <a:cxnLst/>
            <a:rect l="l" t="t" r="r" b="b"/>
            <a:pathLst>
              <a:path w="18288000" h="7776209">
                <a:moveTo>
                  <a:pt x="0" y="7775887"/>
                </a:moveTo>
                <a:lnTo>
                  <a:pt x="18287998" y="7775887"/>
                </a:lnTo>
                <a:lnTo>
                  <a:pt x="18287998" y="0"/>
                </a:lnTo>
                <a:lnTo>
                  <a:pt x="0" y="0"/>
                </a:lnTo>
                <a:lnTo>
                  <a:pt x="0" y="7775887"/>
                </a:lnTo>
                <a:close/>
              </a:path>
            </a:pathLst>
          </a:custGeom>
          <a:solidFill>
            <a:srgbClr val="B0A278"/>
          </a:solidFill>
        </p:spPr>
        <p:txBody>
          <a:bodyPr wrap="square" lIns="0" tIns="0" rIns="0" bIns="0" rtlCol="0"/>
          <a:lstStyle/>
          <a:p>
            <a:endParaRPr sz="1350"/>
          </a:p>
        </p:txBody>
      </p:sp>
      <p:sp>
        <p:nvSpPr>
          <p:cNvPr id="6" name="object 6"/>
          <p:cNvSpPr txBox="1">
            <a:spLocks noGrp="1"/>
          </p:cNvSpPr>
          <p:nvPr>
            <p:ph type="title"/>
          </p:nvPr>
        </p:nvSpPr>
        <p:spPr>
          <a:xfrm>
            <a:off x="762001" y="3072860"/>
            <a:ext cx="12344399" cy="2299700"/>
          </a:xfrm>
          <a:prstGeom prst="rect">
            <a:avLst/>
          </a:prstGeom>
        </p:spPr>
        <p:txBody>
          <a:bodyPr vert="horz" wrap="square" lIns="0" tIns="120491" rIns="0" bIns="0" rtlCol="0">
            <a:spAutoFit/>
          </a:bodyPr>
          <a:lstStyle/>
          <a:p>
            <a:pPr marL="9525" marR="3810" algn="ctr">
              <a:lnSpc>
                <a:spcPts val="8775"/>
              </a:lnSpc>
              <a:spcBef>
                <a:spcPts val="949"/>
              </a:spcBef>
            </a:pPr>
            <a:r>
              <a:rPr lang="en-US" sz="6000" spc="570" dirty="0">
                <a:solidFill>
                  <a:srgbClr val="1B263C"/>
                </a:solidFill>
                <a:cs typeface="Calibri Light"/>
              </a:rPr>
              <a:t>Workplace Violence and Harassment</a:t>
            </a:r>
            <a:endParaRPr lang="en-US" sz="6000" spc="570" dirty="0">
              <a:solidFill>
                <a:srgbClr val="1B263C"/>
              </a:solidFill>
            </a:endParaRPr>
          </a:p>
        </p:txBody>
      </p:sp>
      <p:pic>
        <p:nvPicPr>
          <p:cNvPr id="7" name="object 7"/>
          <p:cNvPicPr/>
          <p:nvPr/>
        </p:nvPicPr>
        <p:blipFill>
          <a:blip r:embed="rId3" cstate="print"/>
          <a:stretch>
            <a:fillRect/>
          </a:stretch>
        </p:blipFill>
        <p:spPr>
          <a:xfrm>
            <a:off x="805697" y="5590303"/>
            <a:ext cx="6257924" cy="221456"/>
          </a:xfrm>
          <a:prstGeom prst="rect">
            <a:avLst/>
          </a:prstGeom>
        </p:spPr>
      </p:pic>
      <p:sp>
        <p:nvSpPr>
          <p:cNvPr id="10" name="object 10"/>
          <p:cNvSpPr txBox="1"/>
          <p:nvPr/>
        </p:nvSpPr>
        <p:spPr>
          <a:xfrm>
            <a:off x="805696" y="6268465"/>
            <a:ext cx="3461504" cy="563616"/>
          </a:xfrm>
          <a:prstGeom prst="rect">
            <a:avLst/>
          </a:prstGeom>
        </p:spPr>
        <p:txBody>
          <a:bodyPr vert="horz" wrap="square" lIns="0" tIns="9525" rIns="0" bIns="0" rtlCol="0" anchor="t">
            <a:spAutoFit/>
          </a:bodyPr>
          <a:lstStyle/>
          <a:p>
            <a:pPr marL="9525">
              <a:spcBef>
                <a:spcPts val="75"/>
              </a:spcBef>
            </a:pPr>
            <a:r>
              <a:rPr lang="en-US" sz="3600" spc="26" dirty="0">
                <a:solidFill>
                  <a:srgbClr val="1B263C"/>
                </a:solidFill>
                <a:latin typeface="Tahoma"/>
                <a:cs typeface="Tahoma"/>
              </a:rPr>
              <a:t>June 2024</a:t>
            </a:r>
            <a:endParaRPr sz="3600" dirty="0">
              <a:latin typeface="Tahoma"/>
              <a:cs typeface="Tahoma"/>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5000"/>
            <a:lum/>
            <a:extLst>
              <a:ext uri="{837473B0-CC2E-450A-ABE3-18F120FF3D39}">
                <a1611:picAttrSrcUrl xmlns:a1611="http://schemas.microsoft.com/office/drawing/2016/11/main" r:id="rId4"/>
              </a:ext>
            </a:extLst>
          </a:blip>
          <a:srcRect/>
          <a:stretch>
            <a:fillRect l="-19000" r="-19000"/>
          </a:stretch>
        </a:blipFill>
        <a:effectLst/>
      </p:bgPr>
    </p:bg>
    <p:spTree>
      <p:nvGrpSpPr>
        <p:cNvPr id="1" name="">
          <a:extLst>
            <a:ext uri="{FF2B5EF4-FFF2-40B4-BE49-F238E27FC236}">
              <a16:creationId xmlns:a16="http://schemas.microsoft.com/office/drawing/2014/main" id="{41BFC530-D27B-6CF9-E061-88A6FBE553D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17D8457-C48E-1A44-418F-6489268B6551}"/>
              </a:ext>
            </a:extLst>
          </p:cNvPr>
          <p:cNvSpPr>
            <a:spLocks noGrp="1"/>
          </p:cNvSpPr>
          <p:nvPr>
            <p:ph type="title"/>
          </p:nvPr>
        </p:nvSpPr>
        <p:spPr>
          <a:xfrm>
            <a:off x="0" y="468796"/>
            <a:ext cx="11934825" cy="1166812"/>
          </a:xfrm>
          <a:solidFill>
            <a:schemeClr val="bg2">
              <a:lumMod val="50000"/>
            </a:schemeClr>
          </a:solidFill>
          <a:effectLst>
            <a:outerShdw blurRad="50800" dist="38100" dir="2700000" algn="tl" rotWithShape="0">
              <a:prstClr val="black">
                <a:alpha val="40000"/>
              </a:prstClr>
            </a:outerShdw>
          </a:effectLst>
        </p:spPr>
        <p:txBody>
          <a:bodyPr vert="horz" lIns="91440" tIns="45720" rIns="91440" bIns="45720" rtlCol="0" anchor="ctr">
            <a:normAutofit/>
          </a:bodyPr>
          <a:lstStyle/>
          <a:p>
            <a:r>
              <a:rPr lang="en-US" sz="4950" dirty="0"/>
              <a:t>Types of Harassment </a:t>
            </a:r>
          </a:p>
        </p:txBody>
      </p:sp>
      <p:sp>
        <p:nvSpPr>
          <p:cNvPr id="3" name="Content Placeholder 4">
            <a:extLst>
              <a:ext uri="{FF2B5EF4-FFF2-40B4-BE49-F238E27FC236}">
                <a16:creationId xmlns:a16="http://schemas.microsoft.com/office/drawing/2014/main" id="{1B627F0B-F48E-60A2-C7D4-600709539F78}"/>
              </a:ext>
            </a:extLst>
          </p:cNvPr>
          <p:cNvSpPr txBox="1">
            <a:spLocks/>
          </p:cNvSpPr>
          <p:nvPr/>
        </p:nvSpPr>
        <p:spPr>
          <a:xfrm>
            <a:off x="47499" y="5853917"/>
            <a:ext cx="13668501" cy="3247673"/>
          </a:xfrm>
          <a:prstGeom prst="rect">
            <a:avLst/>
          </a:prstGeom>
        </p:spPr>
        <p:txBody>
          <a:bodyPr vert="horz" lIns="91440" tIns="45720" rIns="91440" bIns="45720" rtlCol="0">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buFont typeface="Arial" panose="020B0604020202020204" pitchFamily="34" charset="0"/>
              <a:buNone/>
            </a:pPr>
            <a:endParaRPr lang="en-US" sz="4000" b="1"/>
          </a:p>
        </p:txBody>
      </p:sp>
      <p:grpSp>
        <p:nvGrpSpPr>
          <p:cNvPr id="6" name="Group 5">
            <a:extLst>
              <a:ext uri="{FF2B5EF4-FFF2-40B4-BE49-F238E27FC236}">
                <a16:creationId xmlns:a16="http://schemas.microsoft.com/office/drawing/2014/main" id="{38BDCFAA-80AC-1419-5843-DDF39F8011BC}"/>
              </a:ext>
            </a:extLst>
          </p:cNvPr>
          <p:cNvGrpSpPr/>
          <p:nvPr/>
        </p:nvGrpSpPr>
        <p:grpSpPr>
          <a:xfrm>
            <a:off x="6473813" y="5371676"/>
            <a:ext cx="6723757" cy="3729914"/>
            <a:chOff x="0" y="876092"/>
            <a:chExt cx="8007235" cy="719549"/>
          </a:xfrm>
        </p:grpSpPr>
        <p:sp>
          <p:nvSpPr>
            <p:cNvPr id="7" name="Rectangle: Rounded Corners 6">
              <a:extLst>
                <a:ext uri="{FF2B5EF4-FFF2-40B4-BE49-F238E27FC236}">
                  <a16:creationId xmlns:a16="http://schemas.microsoft.com/office/drawing/2014/main" id="{00D6822A-ACAF-3598-049A-ADCE989664D3}"/>
                </a:ext>
              </a:extLst>
            </p:cNvPr>
            <p:cNvSpPr/>
            <p:nvPr/>
          </p:nvSpPr>
          <p:spPr>
            <a:xfrm>
              <a:off x="0" y="876092"/>
              <a:ext cx="7631706" cy="719549"/>
            </a:xfrm>
            <a:prstGeom prst="roundRect">
              <a:avLst/>
            </a:prstGeom>
            <a:solidFill>
              <a:schemeClr val="bg2">
                <a:lumMod val="50000"/>
              </a:schemeClr>
            </a:solidFill>
            <a:ln w="25400" cap="flat" cmpd="sng" algn="ctr">
              <a:solidFill>
                <a:srgbClr val="FFFFFF">
                  <a:hueOff val="0"/>
                  <a:satOff val="0"/>
                  <a:lumOff val="0"/>
                  <a:alphaOff val="0"/>
                </a:srgbClr>
              </a:solidFill>
              <a:prstDash val="solid"/>
            </a:ln>
            <a:effectLst>
              <a:outerShdw blurRad="50800" dist="38100" dir="5400000" algn="t" rotWithShape="0">
                <a:prstClr val="black">
                  <a:alpha val="40000"/>
                </a:prstClr>
              </a:outerShdw>
            </a:effectLst>
          </p:spPr>
          <p:style>
            <a:lnRef idx="2">
              <a:scrgbClr r="0" g="0" b="0"/>
            </a:lnRef>
            <a:fillRef idx="1">
              <a:scrgbClr r="0" g="0" b="0"/>
            </a:fillRef>
            <a:effectRef idx="0">
              <a:scrgbClr r="0" g="0" b="0"/>
            </a:effectRef>
            <a:fontRef idx="minor">
              <a:schemeClr val="lt1"/>
            </a:fontRef>
          </p:style>
          <p:txBody>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en-US"/>
            </a:p>
          </p:txBody>
        </p:sp>
        <p:sp>
          <p:nvSpPr>
            <p:cNvPr id="8" name="Rectangle: Rounded Corners 4">
              <a:extLst>
                <a:ext uri="{FF2B5EF4-FFF2-40B4-BE49-F238E27FC236}">
                  <a16:creationId xmlns:a16="http://schemas.microsoft.com/office/drawing/2014/main" id="{1A5DBF4C-35F0-EA5F-08D0-5F3DEE42CCB3}"/>
                </a:ext>
              </a:extLst>
            </p:cNvPr>
            <p:cNvSpPr txBox="1"/>
            <p:nvPr/>
          </p:nvSpPr>
          <p:spPr>
            <a:xfrm>
              <a:off x="445778" y="911217"/>
              <a:ext cx="7561457" cy="649299"/>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342900" indent="-342900" algn="l">
                <a:buFont typeface="Arial" pitchFamily="34" charset="0"/>
                <a:buChar char="•"/>
              </a:pPr>
              <a:r>
                <a:rPr lang="en-US" sz="4000" dirty="0">
                  <a:solidFill>
                    <a:schemeClr val="tx1"/>
                  </a:solidFill>
                </a:rPr>
                <a:t>Sexual Harassment</a:t>
              </a:r>
            </a:p>
            <a:p>
              <a:pPr marL="342900" indent="-342900" algn="l">
                <a:buFont typeface="Arial" pitchFamily="34" charset="0"/>
                <a:buChar char="•"/>
              </a:pPr>
              <a:r>
                <a:rPr lang="en-US" sz="4000" dirty="0">
                  <a:solidFill>
                    <a:schemeClr val="tx1"/>
                  </a:solidFill>
                </a:rPr>
                <a:t>Quid Pro Quo Harassment</a:t>
              </a:r>
            </a:p>
            <a:p>
              <a:pPr marL="342900" indent="-342900" algn="l">
                <a:buFont typeface="Arial" pitchFamily="34" charset="0"/>
                <a:buChar char="•"/>
              </a:pPr>
              <a:r>
                <a:rPr lang="en-US" sz="4000" dirty="0">
                  <a:solidFill>
                    <a:schemeClr val="tx1"/>
                  </a:solidFill>
                </a:rPr>
                <a:t>Hostile Work Environment</a:t>
              </a:r>
            </a:p>
            <a:p>
              <a:pPr marL="342900" indent="-342900" algn="l">
                <a:buFont typeface="Arial" pitchFamily="34" charset="0"/>
                <a:buChar char="•"/>
              </a:pPr>
              <a:r>
                <a:rPr lang="en-US" sz="4000" dirty="0">
                  <a:solidFill>
                    <a:schemeClr val="tx1"/>
                  </a:solidFill>
                </a:rPr>
                <a:t>Third-party Harassment</a:t>
              </a:r>
            </a:p>
          </p:txBody>
        </p:sp>
      </p:grpSp>
    </p:spTree>
    <p:extLst>
      <p:ext uri="{BB962C8B-B14F-4D97-AF65-F5344CB8AC3E}">
        <p14:creationId xmlns:p14="http://schemas.microsoft.com/office/powerpoint/2010/main" val="3267946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5000"/>
            <a:lum/>
            <a:extLst>
              <a:ext uri="{837473B0-CC2E-450A-ABE3-18F120FF3D39}">
                <a1611:picAttrSrcUrl xmlns:a1611="http://schemas.microsoft.com/office/drawing/2016/11/main" r:id="rId4"/>
              </a:ext>
            </a:extLst>
          </a:blip>
          <a:srcRect/>
          <a:stretch>
            <a:fillRect l="-4000" r="-4000"/>
          </a:stretch>
        </a:blipFill>
        <a:effectLst/>
      </p:bgPr>
    </p:bg>
    <p:spTree>
      <p:nvGrpSpPr>
        <p:cNvPr id="1" name="">
          <a:extLst>
            <a:ext uri="{FF2B5EF4-FFF2-40B4-BE49-F238E27FC236}">
              <a16:creationId xmlns:a16="http://schemas.microsoft.com/office/drawing/2014/main" id="{12A2B405-9E94-26C8-CE82-1A3D39CD345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E06721C-73F7-5647-A63B-7E09962026EE}"/>
              </a:ext>
            </a:extLst>
          </p:cNvPr>
          <p:cNvSpPr>
            <a:spLocks noGrp="1"/>
          </p:cNvSpPr>
          <p:nvPr>
            <p:ph type="title"/>
          </p:nvPr>
        </p:nvSpPr>
        <p:spPr>
          <a:xfrm>
            <a:off x="0" y="468796"/>
            <a:ext cx="11934825" cy="1166812"/>
          </a:xfrm>
          <a:solidFill>
            <a:schemeClr val="bg2">
              <a:lumMod val="50000"/>
            </a:schemeClr>
          </a:solidFill>
          <a:effectLst>
            <a:outerShdw blurRad="50800" dist="38100" dir="2700000" algn="tl" rotWithShape="0">
              <a:prstClr val="black">
                <a:alpha val="40000"/>
              </a:prstClr>
            </a:outerShdw>
          </a:effectLst>
        </p:spPr>
        <p:txBody>
          <a:bodyPr vert="horz" lIns="91440" tIns="45720" rIns="91440" bIns="45720" rtlCol="0" anchor="ctr">
            <a:normAutofit/>
          </a:bodyPr>
          <a:lstStyle/>
          <a:p>
            <a:r>
              <a:rPr lang="en-US" sz="4950" dirty="0"/>
              <a:t>Impact on Employees</a:t>
            </a:r>
          </a:p>
        </p:txBody>
      </p:sp>
      <p:sp>
        <p:nvSpPr>
          <p:cNvPr id="3" name="Content Placeholder 4">
            <a:extLst>
              <a:ext uri="{FF2B5EF4-FFF2-40B4-BE49-F238E27FC236}">
                <a16:creationId xmlns:a16="http://schemas.microsoft.com/office/drawing/2014/main" id="{40211761-5629-8CF4-95E4-FB93E5089C99}"/>
              </a:ext>
            </a:extLst>
          </p:cNvPr>
          <p:cNvSpPr txBox="1">
            <a:spLocks/>
          </p:cNvSpPr>
          <p:nvPr/>
        </p:nvSpPr>
        <p:spPr>
          <a:xfrm>
            <a:off x="47499" y="5853917"/>
            <a:ext cx="13668501" cy="3247673"/>
          </a:xfrm>
          <a:prstGeom prst="rect">
            <a:avLst/>
          </a:prstGeom>
        </p:spPr>
        <p:txBody>
          <a:bodyPr vert="horz" lIns="91440" tIns="45720" rIns="91440" bIns="45720" rtlCol="0">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buFont typeface="Arial" panose="020B0604020202020204" pitchFamily="34" charset="0"/>
              <a:buNone/>
            </a:pPr>
            <a:endParaRPr lang="en-US" sz="4000" b="1"/>
          </a:p>
        </p:txBody>
      </p:sp>
    </p:spTree>
    <p:extLst>
      <p:ext uri="{BB962C8B-B14F-4D97-AF65-F5344CB8AC3E}">
        <p14:creationId xmlns:p14="http://schemas.microsoft.com/office/powerpoint/2010/main" val="2440525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5000"/>
            <a:lum/>
            <a:extLst>
              <a:ext uri="{837473B0-CC2E-450A-ABE3-18F120FF3D39}">
                <a1611:picAttrSrcUrl xmlns:a1611="http://schemas.microsoft.com/office/drawing/2016/11/main" r:id="rId4"/>
              </a:ext>
            </a:extLst>
          </a:blip>
          <a:srcRect/>
          <a:stretch>
            <a:fillRect t="-7000" b="-7000"/>
          </a:stretch>
        </a:blipFill>
        <a:effectLst/>
      </p:bgPr>
    </p:bg>
    <p:spTree>
      <p:nvGrpSpPr>
        <p:cNvPr id="1" name="">
          <a:extLst>
            <a:ext uri="{FF2B5EF4-FFF2-40B4-BE49-F238E27FC236}">
              <a16:creationId xmlns:a16="http://schemas.microsoft.com/office/drawing/2014/main" id="{951A174A-7094-186E-5ADC-309DA38D605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C893A2A-1060-8485-1A15-7CA436F8410C}"/>
              </a:ext>
            </a:extLst>
          </p:cNvPr>
          <p:cNvSpPr>
            <a:spLocks noGrp="1"/>
          </p:cNvSpPr>
          <p:nvPr>
            <p:ph type="title"/>
          </p:nvPr>
        </p:nvSpPr>
        <p:spPr>
          <a:xfrm>
            <a:off x="0" y="468796"/>
            <a:ext cx="11934825" cy="1166812"/>
          </a:xfrm>
          <a:solidFill>
            <a:schemeClr val="bg2">
              <a:lumMod val="50000"/>
            </a:schemeClr>
          </a:solidFill>
          <a:effectLst>
            <a:outerShdw blurRad="50800" dist="38100" dir="2700000" algn="tl" rotWithShape="0">
              <a:prstClr val="black">
                <a:alpha val="40000"/>
              </a:prstClr>
            </a:outerShdw>
          </a:effectLst>
        </p:spPr>
        <p:txBody>
          <a:bodyPr vert="horz" lIns="91440" tIns="45720" rIns="91440" bIns="45720" rtlCol="0" anchor="ctr">
            <a:normAutofit/>
          </a:bodyPr>
          <a:lstStyle/>
          <a:p>
            <a:r>
              <a:rPr lang="en-US" sz="4950" dirty="0"/>
              <a:t>Prevention</a:t>
            </a:r>
          </a:p>
        </p:txBody>
      </p:sp>
      <p:sp>
        <p:nvSpPr>
          <p:cNvPr id="3" name="Content Placeholder 4">
            <a:extLst>
              <a:ext uri="{FF2B5EF4-FFF2-40B4-BE49-F238E27FC236}">
                <a16:creationId xmlns:a16="http://schemas.microsoft.com/office/drawing/2014/main" id="{C3ED18E4-2929-B4BB-281F-85A463CC52C6}"/>
              </a:ext>
            </a:extLst>
          </p:cNvPr>
          <p:cNvSpPr txBox="1">
            <a:spLocks/>
          </p:cNvSpPr>
          <p:nvPr/>
        </p:nvSpPr>
        <p:spPr>
          <a:xfrm>
            <a:off x="47499" y="5853917"/>
            <a:ext cx="13668501" cy="3247673"/>
          </a:xfrm>
          <a:prstGeom prst="rect">
            <a:avLst/>
          </a:prstGeom>
        </p:spPr>
        <p:txBody>
          <a:bodyPr vert="horz" lIns="91440" tIns="45720" rIns="91440" bIns="45720" rtlCol="0">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buFont typeface="Arial" panose="020B0604020202020204" pitchFamily="34" charset="0"/>
              <a:buNone/>
            </a:pPr>
            <a:endParaRPr lang="en-US" sz="4000" b="1"/>
          </a:p>
        </p:txBody>
      </p:sp>
    </p:spTree>
    <p:extLst>
      <p:ext uri="{BB962C8B-B14F-4D97-AF65-F5344CB8AC3E}">
        <p14:creationId xmlns:p14="http://schemas.microsoft.com/office/powerpoint/2010/main" val="699273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5000"/>
            <a:lum/>
            <a:extLst>
              <a:ext uri="{837473B0-CC2E-450A-ABE3-18F120FF3D39}">
                <a1611:picAttrSrcUrl xmlns:a1611="http://schemas.microsoft.com/office/drawing/2016/11/main" r:id="rId4"/>
              </a:ext>
            </a:extLst>
          </a:blip>
          <a:srcRect/>
          <a:stretch>
            <a:fillRect l="-6000" r="-6000"/>
          </a:stretch>
        </a:blipFill>
        <a:effectLst/>
      </p:bgPr>
    </p:bg>
    <p:spTree>
      <p:nvGrpSpPr>
        <p:cNvPr id="1" name="">
          <a:extLst>
            <a:ext uri="{FF2B5EF4-FFF2-40B4-BE49-F238E27FC236}">
              <a16:creationId xmlns:a16="http://schemas.microsoft.com/office/drawing/2014/main" id="{5EDB1FEF-4916-A838-95A0-EE71B78ED40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D4B4A6C-FE95-7272-43AB-8B8FD917FF1F}"/>
              </a:ext>
            </a:extLst>
          </p:cNvPr>
          <p:cNvSpPr>
            <a:spLocks noGrp="1"/>
          </p:cNvSpPr>
          <p:nvPr>
            <p:ph type="title"/>
          </p:nvPr>
        </p:nvSpPr>
        <p:spPr>
          <a:xfrm>
            <a:off x="0" y="468796"/>
            <a:ext cx="11934825" cy="1166812"/>
          </a:xfrm>
          <a:solidFill>
            <a:schemeClr val="bg2">
              <a:lumMod val="50000"/>
            </a:schemeClr>
          </a:solidFill>
          <a:effectLst>
            <a:outerShdw blurRad="50800" dist="38100" dir="2700000" algn="tl" rotWithShape="0">
              <a:prstClr val="black">
                <a:alpha val="40000"/>
              </a:prstClr>
            </a:outerShdw>
          </a:effectLst>
        </p:spPr>
        <p:txBody>
          <a:bodyPr vert="horz" lIns="91440" tIns="45720" rIns="91440" bIns="45720" rtlCol="0" anchor="ctr">
            <a:normAutofit/>
          </a:bodyPr>
          <a:lstStyle/>
          <a:p>
            <a:r>
              <a:rPr lang="en-US" sz="4950" dirty="0"/>
              <a:t>Engineering Controls</a:t>
            </a:r>
          </a:p>
        </p:txBody>
      </p:sp>
      <p:sp>
        <p:nvSpPr>
          <p:cNvPr id="3" name="Content Placeholder 4">
            <a:extLst>
              <a:ext uri="{FF2B5EF4-FFF2-40B4-BE49-F238E27FC236}">
                <a16:creationId xmlns:a16="http://schemas.microsoft.com/office/drawing/2014/main" id="{D50C953F-925F-E7F1-9D59-DAB586E59E46}"/>
              </a:ext>
            </a:extLst>
          </p:cNvPr>
          <p:cNvSpPr txBox="1">
            <a:spLocks/>
          </p:cNvSpPr>
          <p:nvPr/>
        </p:nvSpPr>
        <p:spPr>
          <a:xfrm>
            <a:off x="47499" y="5853917"/>
            <a:ext cx="13668501" cy="3247673"/>
          </a:xfrm>
          <a:prstGeom prst="rect">
            <a:avLst/>
          </a:prstGeom>
        </p:spPr>
        <p:txBody>
          <a:bodyPr vert="horz" lIns="91440" tIns="45720" rIns="91440" bIns="45720" rtlCol="0">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buFont typeface="Arial" panose="020B0604020202020204" pitchFamily="34" charset="0"/>
              <a:buNone/>
            </a:pPr>
            <a:endParaRPr lang="en-US" sz="4000" b="1"/>
          </a:p>
        </p:txBody>
      </p:sp>
      <p:grpSp>
        <p:nvGrpSpPr>
          <p:cNvPr id="6" name="Group 5">
            <a:extLst>
              <a:ext uri="{FF2B5EF4-FFF2-40B4-BE49-F238E27FC236}">
                <a16:creationId xmlns:a16="http://schemas.microsoft.com/office/drawing/2014/main" id="{27C59383-BB0F-915B-06D1-05812BA355DE}"/>
              </a:ext>
            </a:extLst>
          </p:cNvPr>
          <p:cNvGrpSpPr/>
          <p:nvPr/>
        </p:nvGrpSpPr>
        <p:grpSpPr>
          <a:xfrm>
            <a:off x="6456817" y="2233295"/>
            <a:ext cx="6916283" cy="6358255"/>
            <a:chOff x="-223291" y="876092"/>
            <a:chExt cx="7854997" cy="719549"/>
          </a:xfrm>
        </p:grpSpPr>
        <p:sp>
          <p:nvSpPr>
            <p:cNvPr id="7" name="Rectangle: Rounded Corners 6">
              <a:extLst>
                <a:ext uri="{FF2B5EF4-FFF2-40B4-BE49-F238E27FC236}">
                  <a16:creationId xmlns:a16="http://schemas.microsoft.com/office/drawing/2014/main" id="{E79BEA6D-E670-3F11-8D4F-3646A9C655B7}"/>
                </a:ext>
              </a:extLst>
            </p:cNvPr>
            <p:cNvSpPr/>
            <p:nvPr/>
          </p:nvSpPr>
          <p:spPr>
            <a:xfrm>
              <a:off x="0" y="876092"/>
              <a:ext cx="7631706" cy="719549"/>
            </a:xfrm>
            <a:prstGeom prst="roundRect">
              <a:avLst/>
            </a:prstGeom>
            <a:solidFill>
              <a:schemeClr val="bg2">
                <a:lumMod val="50000"/>
              </a:schemeClr>
            </a:solidFill>
            <a:ln w="25400" cap="flat" cmpd="sng" algn="ctr">
              <a:solidFill>
                <a:srgbClr val="FFFFFF">
                  <a:hueOff val="0"/>
                  <a:satOff val="0"/>
                  <a:lumOff val="0"/>
                  <a:alphaOff val="0"/>
                </a:srgbClr>
              </a:solidFill>
              <a:prstDash val="solid"/>
            </a:ln>
            <a:effectLst>
              <a:outerShdw blurRad="50800" dist="38100" dir="5400000" algn="t" rotWithShape="0">
                <a:prstClr val="black">
                  <a:alpha val="40000"/>
                </a:prstClr>
              </a:outerShdw>
            </a:effectLst>
          </p:spPr>
          <p:style>
            <a:lnRef idx="2">
              <a:scrgbClr r="0" g="0" b="0"/>
            </a:lnRef>
            <a:fillRef idx="1">
              <a:scrgbClr r="0" g="0" b="0"/>
            </a:fillRef>
            <a:effectRef idx="0">
              <a:scrgbClr r="0" g="0" b="0"/>
            </a:effectRef>
            <a:fontRef idx="minor">
              <a:schemeClr val="lt1"/>
            </a:fontRef>
          </p:style>
          <p:txBody>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en-US"/>
            </a:p>
          </p:txBody>
        </p:sp>
        <p:sp>
          <p:nvSpPr>
            <p:cNvPr id="8" name="Rectangle: Rounded Corners 4">
              <a:extLst>
                <a:ext uri="{FF2B5EF4-FFF2-40B4-BE49-F238E27FC236}">
                  <a16:creationId xmlns:a16="http://schemas.microsoft.com/office/drawing/2014/main" id="{9A26D84B-FAC2-5807-313A-69DBD322A108}"/>
                </a:ext>
              </a:extLst>
            </p:cNvPr>
            <p:cNvSpPr txBox="1"/>
            <p:nvPr/>
          </p:nvSpPr>
          <p:spPr>
            <a:xfrm>
              <a:off x="-223291" y="946342"/>
              <a:ext cx="7561455" cy="649299"/>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914400" lvl="1" indent="-457200">
                <a:buFont typeface="Arial" panose="020B0604020202020204" pitchFamily="34" charset="0"/>
                <a:buChar char="•"/>
              </a:pPr>
              <a:r>
                <a:rPr lang="en-US" altLang="en-US" sz="2800" b="1" dirty="0">
                  <a:solidFill>
                    <a:schemeClr val="tx1"/>
                  </a:solidFill>
                </a:rPr>
                <a:t>Installing security cameras in high-risk areas</a:t>
              </a:r>
            </a:p>
            <a:p>
              <a:pPr marL="914400" lvl="1" indent="-457200">
                <a:buFont typeface="Arial" panose="020B0604020202020204" pitchFamily="34" charset="0"/>
                <a:buChar char="•"/>
              </a:pPr>
              <a:r>
                <a:rPr lang="en-US" altLang="en-US" sz="2800" b="1" dirty="0">
                  <a:solidFill>
                    <a:schemeClr val="tx1"/>
                  </a:solidFill>
                </a:rPr>
                <a:t>Installing alarm systems or other security devices</a:t>
              </a:r>
            </a:p>
            <a:p>
              <a:pPr marL="914400" lvl="1" indent="-457200">
                <a:buFont typeface="Arial" panose="020B0604020202020204" pitchFamily="34" charset="0"/>
                <a:buChar char="•"/>
              </a:pPr>
              <a:r>
                <a:rPr lang="en-US" altLang="en-US" sz="2800" b="1" dirty="0">
                  <a:solidFill>
                    <a:schemeClr val="tx1"/>
                  </a:solidFill>
                </a:rPr>
                <a:t>Installing metal detectors to pick up on weapons or other metal contraband</a:t>
              </a:r>
            </a:p>
            <a:p>
              <a:pPr marL="914400" lvl="1" indent="-457200">
                <a:buFont typeface="Arial" panose="020B0604020202020204" pitchFamily="34" charset="0"/>
                <a:buChar char="•"/>
              </a:pPr>
              <a:r>
                <a:rPr lang="en-US" altLang="en-US" sz="2800" b="1" dirty="0">
                  <a:solidFill>
                    <a:schemeClr val="tx1"/>
                  </a:solidFill>
                </a:rPr>
                <a:t>Establish safe rooms to use during emergencies</a:t>
              </a:r>
            </a:p>
            <a:p>
              <a:pPr marL="914400" lvl="1" indent="-457200">
                <a:buFont typeface="Arial" panose="020B0604020202020204" pitchFamily="34" charset="0"/>
                <a:buChar char="•"/>
              </a:pPr>
              <a:r>
                <a:rPr lang="en-US" altLang="en-US" sz="2800" b="1" dirty="0">
                  <a:solidFill>
                    <a:schemeClr val="tx1"/>
                  </a:solidFill>
                </a:rPr>
                <a:t>Installing bullet-resistant glass around reception area or around cash registers</a:t>
              </a:r>
            </a:p>
            <a:p>
              <a:pPr marL="914400" lvl="1" indent="-457200" algn="ctr">
                <a:buFont typeface="Arial" panose="020B0604020202020204" pitchFamily="34" charset="0"/>
                <a:buChar char="•"/>
              </a:pPr>
              <a:endParaRPr lang="en-US" altLang="en-US" sz="2800" b="1" dirty="0">
                <a:solidFill>
                  <a:schemeClr val="tx1"/>
                </a:solidFill>
              </a:endParaRPr>
            </a:p>
          </p:txBody>
        </p:sp>
      </p:grpSp>
    </p:spTree>
    <p:extLst>
      <p:ext uri="{BB962C8B-B14F-4D97-AF65-F5344CB8AC3E}">
        <p14:creationId xmlns:p14="http://schemas.microsoft.com/office/powerpoint/2010/main" val="4166025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5000"/>
            <a:lum/>
            <a:extLst>
              <a:ext uri="{837473B0-CC2E-450A-ABE3-18F120FF3D39}">
                <a1611:picAttrSrcUrl xmlns:a1611="http://schemas.microsoft.com/office/drawing/2016/11/main" r:id="rId4"/>
              </a:ext>
            </a:extLst>
          </a:blip>
          <a:srcRect/>
          <a:stretch>
            <a:fillRect l="-7000" r="-7000"/>
          </a:stretch>
        </a:blipFill>
        <a:effectLst/>
      </p:bgPr>
    </p:bg>
    <p:spTree>
      <p:nvGrpSpPr>
        <p:cNvPr id="1" name="">
          <a:extLst>
            <a:ext uri="{FF2B5EF4-FFF2-40B4-BE49-F238E27FC236}">
              <a16:creationId xmlns:a16="http://schemas.microsoft.com/office/drawing/2014/main" id="{67602EB7-A29B-722C-563D-EFDE8F2910D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C2E1251-4291-7C4A-DD8A-4D0EFF52A271}"/>
              </a:ext>
            </a:extLst>
          </p:cNvPr>
          <p:cNvSpPr>
            <a:spLocks noGrp="1"/>
          </p:cNvSpPr>
          <p:nvPr>
            <p:ph type="title"/>
          </p:nvPr>
        </p:nvSpPr>
        <p:spPr>
          <a:xfrm>
            <a:off x="0" y="468796"/>
            <a:ext cx="11934825" cy="1166812"/>
          </a:xfrm>
          <a:solidFill>
            <a:schemeClr val="bg2">
              <a:lumMod val="50000"/>
            </a:schemeClr>
          </a:solidFill>
          <a:effectLst>
            <a:outerShdw blurRad="50800" dist="38100" dir="2700000" algn="tl" rotWithShape="0">
              <a:prstClr val="black">
                <a:alpha val="40000"/>
              </a:prstClr>
            </a:outerShdw>
          </a:effectLst>
        </p:spPr>
        <p:txBody>
          <a:bodyPr vert="horz" lIns="91440" tIns="45720" rIns="91440" bIns="45720" rtlCol="0" anchor="ctr">
            <a:normAutofit/>
          </a:bodyPr>
          <a:lstStyle/>
          <a:p>
            <a:r>
              <a:rPr lang="en-US" sz="4950" dirty="0"/>
              <a:t>Administrative Controls</a:t>
            </a:r>
          </a:p>
        </p:txBody>
      </p:sp>
      <p:sp>
        <p:nvSpPr>
          <p:cNvPr id="3" name="Content Placeholder 4">
            <a:extLst>
              <a:ext uri="{FF2B5EF4-FFF2-40B4-BE49-F238E27FC236}">
                <a16:creationId xmlns:a16="http://schemas.microsoft.com/office/drawing/2014/main" id="{21DC91EA-B2AB-3B43-BA85-374ACF6D9ECE}"/>
              </a:ext>
            </a:extLst>
          </p:cNvPr>
          <p:cNvSpPr txBox="1">
            <a:spLocks/>
          </p:cNvSpPr>
          <p:nvPr/>
        </p:nvSpPr>
        <p:spPr>
          <a:xfrm>
            <a:off x="47499" y="5853917"/>
            <a:ext cx="13668501" cy="3247673"/>
          </a:xfrm>
          <a:prstGeom prst="rect">
            <a:avLst/>
          </a:prstGeom>
        </p:spPr>
        <p:txBody>
          <a:bodyPr vert="horz" lIns="91440" tIns="45720" rIns="91440" bIns="45720" rtlCol="0">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buFont typeface="Arial" panose="020B0604020202020204" pitchFamily="34" charset="0"/>
              <a:buNone/>
            </a:pPr>
            <a:endParaRPr lang="en-US" sz="4000" b="1"/>
          </a:p>
        </p:txBody>
      </p:sp>
    </p:spTree>
    <p:extLst>
      <p:ext uri="{BB962C8B-B14F-4D97-AF65-F5344CB8AC3E}">
        <p14:creationId xmlns:p14="http://schemas.microsoft.com/office/powerpoint/2010/main" val="1824072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2000"/>
            <a:lum/>
          </a:blip>
          <a:srcRect/>
          <a:stretch>
            <a:fillRect l="-6000" r="-6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46707-097C-40F8-9407-BC96B5DE9871}"/>
              </a:ext>
            </a:extLst>
          </p:cNvPr>
          <p:cNvSpPr>
            <a:spLocks noGrp="1"/>
          </p:cNvSpPr>
          <p:nvPr>
            <p:ph type="title"/>
          </p:nvPr>
        </p:nvSpPr>
        <p:spPr>
          <a:xfrm>
            <a:off x="0" y="438149"/>
            <a:ext cx="11934825" cy="1166812"/>
          </a:xfrm>
          <a:solidFill>
            <a:schemeClr val="bg2">
              <a:lumMod val="50000"/>
            </a:schemeClr>
          </a:solidFill>
        </p:spPr>
        <p:txBody>
          <a:bodyPr vert="horz" lIns="91440" tIns="45720" rIns="91440" bIns="45720" rtlCol="0" anchor="ctr">
            <a:normAutofit/>
          </a:bodyPr>
          <a:lstStyle/>
          <a:p>
            <a:r>
              <a:rPr lang="en-US" sz="4950" dirty="0"/>
              <a:t>One</a:t>
            </a:r>
            <a:r>
              <a:rPr lang="en-US" dirty="0"/>
              <a:t> </a:t>
            </a:r>
            <a:r>
              <a:rPr lang="en-US" sz="4950" dirty="0"/>
              <a:t>Team</a:t>
            </a:r>
            <a:r>
              <a:rPr lang="en-US" dirty="0"/>
              <a:t> </a:t>
            </a:r>
          </a:p>
        </p:txBody>
      </p:sp>
      <p:sp>
        <p:nvSpPr>
          <p:cNvPr id="3" name="Content Placeholder 2">
            <a:extLst>
              <a:ext uri="{FF2B5EF4-FFF2-40B4-BE49-F238E27FC236}">
                <a16:creationId xmlns:a16="http://schemas.microsoft.com/office/drawing/2014/main" id="{04490B0E-8794-4CC8-AABA-D462D874D568}"/>
              </a:ext>
            </a:extLst>
          </p:cNvPr>
          <p:cNvSpPr>
            <a:spLocks noGrp="1"/>
          </p:cNvSpPr>
          <p:nvPr>
            <p:ph idx="1"/>
          </p:nvPr>
        </p:nvSpPr>
        <p:spPr>
          <a:xfrm>
            <a:off x="1122045" y="3588544"/>
            <a:ext cx="11830050" cy="6527007"/>
          </a:xfrm>
        </p:spPr>
        <p:txBody>
          <a:bodyPr>
            <a:normAutofit/>
          </a:bodyPr>
          <a:lstStyle/>
          <a:p>
            <a:pPr marL="0" indent="0" algn="ctr">
              <a:buNone/>
            </a:pPr>
            <a:endParaRPr lang="en-US" sz="6600" b="1" dirty="0">
              <a:solidFill>
                <a:schemeClr val="bg1"/>
              </a:solidFill>
            </a:endParaRPr>
          </a:p>
          <a:p>
            <a:pPr marL="0" indent="0" algn="ctr">
              <a:buNone/>
            </a:pPr>
            <a:r>
              <a:rPr lang="en-US" sz="6600" b="1" dirty="0">
                <a:solidFill>
                  <a:schemeClr val="bg1"/>
                </a:solidFill>
              </a:rPr>
              <a:t>QUESTIONS?</a:t>
            </a:r>
          </a:p>
        </p:txBody>
      </p:sp>
    </p:spTree>
    <p:extLst>
      <p:ext uri="{BB962C8B-B14F-4D97-AF65-F5344CB8AC3E}">
        <p14:creationId xmlns:p14="http://schemas.microsoft.com/office/powerpoint/2010/main" val="3600634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0000"/>
            <a:lum/>
            <a:extLst>
              <a:ext uri="{837473B0-CC2E-450A-ABE3-18F120FF3D39}">
                <a1611:picAttrSrcUrl xmlns:a1611="http://schemas.microsoft.com/office/drawing/2016/11/main" r:id="rId4"/>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9396EEF-245F-4927-A916-A5CD229FAB95}"/>
              </a:ext>
            </a:extLst>
          </p:cNvPr>
          <p:cNvSpPr>
            <a:spLocks noGrp="1"/>
          </p:cNvSpPr>
          <p:nvPr>
            <p:ph type="title"/>
          </p:nvPr>
        </p:nvSpPr>
        <p:spPr>
          <a:xfrm>
            <a:off x="0" y="412475"/>
            <a:ext cx="11830050" cy="1143000"/>
          </a:xfrm>
          <a:solidFill>
            <a:schemeClr val="bg2">
              <a:lumMod val="50000"/>
            </a:schemeClr>
          </a:solidFill>
          <a:effectLst>
            <a:outerShdw blurRad="50800" dist="38100" dir="2700000" algn="tl" rotWithShape="0">
              <a:prstClr val="black">
                <a:alpha val="40000"/>
              </a:prstClr>
            </a:outerShdw>
          </a:effectLst>
        </p:spPr>
        <p:txBody>
          <a:bodyPr>
            <a:normAutofit/>
          </a:bodyPr>
          <a:lstStyle/>
          <a:p>
            <a:r>
              <a:rPr lang="en-US" sz="4950" dirty="0"/>
              <a:t>Housekeeping</a:t>
            </a:r>
          </a:p>
        </p:txBody>
      </p:sp>
      <p:sp>
        <p:nvSpPr>
          <p:cNvPr id="8" name="object 2">
            <a:extLst>
              <a:ext uri="{FF2B5EF4-FFF2-40B4-BE49-F238E27FC236}">
                <a16:creationId xmlns:a16="http://schemas.microsoft.com/office/drawing/2014/main" id="{6A78F345-D049-449B-9148-1E65B094D612}"/>
              </a:ext>
            </a:extLst>
          </p:cNvPr>
          <p:cNvSpPr/>
          <p:nvPr/>
        </p:nvSpPr>
        <p:spPr>
          <a:xfrm>
            <a:off x="0" y="7962900"/>
            <a:ext cx="13716000" cy="1752599"/>
          </a:xfrm>
          <a:custGeom>
            <a:avLst/>
            <a:gdLst/>
            <a:ahLst/>
            <a:cxnLst/>
            <a:rect l="l" t="t" r="r" b="b"/>
            <a:pathLst>
              <a:path w="18288000" h="7776209">
                <a:moveTo>
                  <a:pt x="0" y="7775887"/>
                </a:moveTo>
                <a:lnTo>
                  <a:pt x="18287998" y="7775887"/>
                </a:lnTo>
                <a:lnTo>
                  <a:pt x="18287998" y="0"/>
                </a:lnTo>
                <a:lnTo>
                  <a:pt x="0" y="0"/>
                </a:lnTo>
                <a:lnTo>
                  <a:pt x="0" y="7775887"/>
                </a:lnTo>
                <a:close/>
              </a:path>
            </a:pathLst>
          </a:custGeom>
          <a:solidFill>
            <a:srgbClr val="B0A278"/>
          </a:solidFill>
        </p:spPr>
        <p:txBody>
          <a:bodyPr wrap="square" lIns="0" tIns="0" rIns="0" bIns="0" rtlCol="0"/>
          <a:lstStyle/>
          <a:p>
            <a:endParaRPr sz="1350"/>
          </a:p>
        </p:txBody>
      </p:sp>
      <p:sp>
        <p:nvSpPr>
          <p:cNvPr id="11" name="TextBox 10">
            <a:extLst>
              <a:ext uri="{FF2B5EF4-FFF2-40B4-BE49-F238E27FC236}">
                <a16:creationId xmlns:a16="http://schemas.microsoft.com/office/drawing/2014/main" id="{F08DD02F-9A4B-4B9B-ABF9-D2CED6579B22}"/>
              </a:ext>
            </a:extLst>
          </p:cNvPr>
          <p:cNvSpPr txBox="1"/>
          <p:nvPr/>
        </p:nvSpPr>
        <p:spPr>
          <a:xfrm>
            <a:off x="0" y="8331367"/>
            <a:ext cx="13716000" cy="707886"/>
          </a:xfrm>
          <a:prstGeom prst="rect">
            <a:avLst/>
          </a:prstGeom>
          <a:noFill/>
        </p:spPr>
        <p:txBody>
          <a:bodyPr wrap="square" rtlCol="0">
            <a:spAutoFit/>
          </a:bodyPr>
          <a:lstStyle/>
          <a:p>
            <a:pPr algn="ctr"/>
            <a:r>
              <a:rPr lang="en-US" sz="6000">
                <a:solidFill>
                  <a:schemeClr val="bg1"/>
                </a:solidFill>
              </a:rPr>
              <a:t>Muster Point</a:t>
            </a:r>
          </a:p>
        </p:txBody>
      </p:sp>
    </p:spTree>
    <p:extLst>
      <p:ext uri="{BB962C8B-B14F-4D97-AF65-F5344CB8AC3E}">
        <p14:creationId xmlns:p14="http://schemas.microsoft.com/office/powerpoint/2010/main" val="30016991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8000"/>
            <a:lum/>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9396EEF-245F-4927-A916-A5CD229FAB95}"/>
              </a:ext>
            </a:extLst>
          </p:cNvPr>
          <p:cNvSpPr>
            <a:spLocks noGrp="1"/>
          </p:cNvSpPr>
          <p:nvPr>
            <p:ph type="title"/>
          </p:nvPr>
        </p:nvSpPr>
        <p:spPr>
          <a:xfrm>
            <a:off x="0" y="372718"/>
            <a:ext cx="11830050" cy="1143000"/>
          </a:xfrm>
          <a:solidFill>
            <a:schemeClr val="bg2">
              <a:lumMod val="50000"/>
            </a:schemeClr>
          </a:solidFill>
          <a:effectLst>
            <a:outerShdw blurRad="50800" dist="38100" dir="2700000" algn="tl" rotWithShape="0">
              <a:prstClr val="black">
                <a:alpha val="40000"/>
              </a:prstClr>
            </a:outerShdw>
          </a:effectLst>
        </p:spPr>
        <p:txBody>
          <a:bodyPr>
            <a:normAutofit/>
          </a:bodyPr>
          <a:lstStyle/>
          <a:p>
            <a:r>
              <a:rPr lang="en-US" sz="4950" dirty="0"/>
              <a:t>Presenter &amp; Introductions</a:t>
            </a:r>
          </a:p>
        </p:txBody>
      </p:sp>
      <p:sp>
        <p:nvSpPr>
          <p:cNvPr id="14" name="object 2">
            <a:extLst>
              <a:ext uri="{FF2B5EF4-FFF2-40B4-BE49-F238E27FC236}">
                <a16:creationId xmlns:a16="http://schemas.microsoft.com/office/drawing/2014/main" id="{DE2CE86B-427E-40AD-9677-D997434393C1}"/>
              </a:ext>
            </a:extLst>
          </p:cNvPr>
          <p:cNvSpPr/>
          <p:nvPr/>
        </p:nvSpPr>
        <p:spPr>
          <a:xfrm>
            <a:off x="0" y="7962900"/>
            <a:ext cx="13716000" cy="1752599"/>
          </a:xfrm>
          <a:custGeom>
            <a:avLst/>
            <a:gdLst/>
            <a:ahLst/>
            <a:cxnLst/>
            <a:rect l="l" t="t" r="r" b="b"/>
            <a:pathLst>
              <a:path w="18288000" h="7776209">
                <a:moveTo>
                  <a:pt x="0" y="7775887"/>
                </a:moveTo>
                <a:lnTo>
                  <a:pt x="18287998" y="7775887"/>
                </a:lnTo>
                <a:lnTo>
                  <a:pt x="18287998" y="0"/>
                </a:lnTo>
                <a:lnTo>
                  <a:pt x="0" y="0"/>
                </a:lnTo>
                <a:lnTo>
                  <a:pt x="0" y="7775887"/>
                </a:lnTo>
                <a:close/>
              </a:path>
            </a:pathLst>
          </a:custGeom>
          <a:solidFill>
            <a:srgbClr val="B0A278"/>
          </a:solidFill>
        </p:spPr>
        <p:txBody>
          <a:bodyPr wrap="square" lIns="0" tIns="0" rIns="0" bIns="0" rtlCol="0"/>
          <a:lstStyle/>
          <a:p>
            <a:endParaRPr sz="1350"/>
          </a:p>
        </p:txBody>
      </p:sp>
      <p:sp>
        <p:nvSpPr>
          <p:cNvPr id="11" name="TextBox 10">
            <a:extLst>
              <a:ext uri="{FF2B5EF4-FFF2-40B4-BE49-F238E27FC236}">
                <a16:creationId xmlns:a16="http://schemas.microsoft.com/office/drawing/2014/main" id="{888A82A6-FEB9-4E83-870F-60625ACADEC6}"/>
              </a:ext>
            </a:extLst>
          </p:cNvPr>
          <p:cNvSpPr txBox="1"/>
          <p:nvPr/>
        </p:nvSpPr>
        <p:spPr>
          <a:xfrm>
            <a:off x="0" y="8331367"/>
            <a:ext cx="13716000" cy="707886"/>
          </a:xfrm>
          <a:prstGeom prst="rect">
            <a:avLst/>
          </a:prstGeom>
          <a:noFill/>
        </p:spPr>
        <p:txBody>
          <a:bodyPr wrap="square" rtlCol="0">
            <a:spAutoFit/>
          </a:bodyPr>
          <a:lstStyle/>
          <a:p>
            <a:pPr algn="ctr"/>
            <a:r>
              <a:rPr lang="en-US" sz="6000">
                <a:solidFill>
                  <a:schemeClr val="bg1"/>
                </a:solidFill>
              </a:rPr>
              <a:t>Safety begins with me!</a:t>
            </a:r>
          </a:p>
        </p:txBody>
      </p:sp>
    </p:spTree>
    <p:extLst>
      <p:ext uri="{BB962C8B-B14F-4D97-AF65-F5344CB8AC3E}">
        <p14:creationId xmlns:p14="http://schemas.microsoft.com/office/powerpoint/2010/main" val="3104724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8000"/>
            <a:lum/>
          </a:blip>
          <a:srcRect/>
          <a:stretch>
            <a:fillRect l="-8000" t="-6000" r="-8000" b="-6000"/>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9396EEF-245F-4927-A916-A5CD229FAB95}"/>
              </a:ext>
            </a:extLst>
          </p:cNvPr>
          <p:cNvSpPr>
            <a:spLocks noGrp="1"/>
          </p:cNvSpPr>
          <p:nvPr>
            <p:ph type="title"/>
          </p:nvPr>
        </p:nvSpPr>
        <p:spPr>
          <a:xfrm>
            <a:off x="0" y="332962"/>
            <a:ext cx="11830050" cy="1143000"/>
          </a:xfrm>
          <a:solidFill>
            <a:schemeClr val="bg2">
              <a:lumMod val="50000"/>
            </a:schemeClr>
          </a:solidFill>
          <a:effectLst>
            <a:outerShdw blurRad="50800" dist="38100" dir="2700000" algn="tl" rotWithShape="0">
              <a:prstClr val="black">
                <a:alpha val="40000"/>
              </a:prstClr>
            </a:outerShdw>
          </a:effectLst>
        </p:spPr>
        <p:txBody>
          <a:bodyPr>
            <a:normAutofit/>
          </a:bodyPr>
          <a:lstStyle/>
          <a:p>
            <a:r>
              <a:rPr lang="en-US" sz="4950" dirty="0"/>
              <a:t>Why am I here?</a:t>
            </a:r>
          </a:p>
        </p:txBody>
      </p:sp>
      <p:sp>
        <p:nvSpPr>
          <p:cNvPr id="6" name="object 2">
            <a:extLst>
              <a:ext uri="{FF2B5EF4-FFF2-40B4-BE49-F238E27FC236}">
                <a16:creationId xmlns:a16="http://schemas.microsoft.com/office/drawing/2014/main" id="{8ACDC184-64DF-4E76-9D52-4450B11C7887}"/>
              </a:ext>
            </a:extLst>
          </p:cNvPr>
          <p:cNvSpPr/>
          <p:nvPr/>
        </p:nvSpPr>
        <p:spPr>
          <a:xfrm>
            <a:off x="0" y="7962900"/>
            <a:ext cx="13716000" cy="1752599"/>
          </a:xfrm>
          <a:custGeom>
            <a:avLst/>
            <a:gdLst/>
            <a:ahLst/>
            <a:cxnLst/>
            <a:rect l="l" t="t" r="r" b="b"/>
            <a:pathLst>
              <a:path w="18288000" h="7776209">
                <a:moveTo>
                  <a:pt x="0" y="7775887"/>
                </a:moveTo>
                <a:lnTo>
                  <a:pt x="18287998" y="7775887"/>
                </a:lnTo>
                <a:lnTo>
                  <a:pt x="18287998" y="0"/>
                </a:lnTo>
                <a:lnTo>
                  <a:pt x="0" y="0"/>
                </a:lnTo>
                <a:lnTo>
                  <a:pt x="0" y="7775887"/>
                </a:lnTo>
                <a:close/>
              </a:path>
            </a:pathLst>
          </a:custGeom>
          <a:solidFill>
            <a:srgbClr val="B0A278"/>
          </a:solidFill>
        </p:spPr>
        <p:txBody>
          <a:bodyPr wrap="square" lIns="0" tIns="0" rIns="0" bIns="0" rtlCol="0"/>
          <a:lstStyle/>
          <a:p>
            <a:endParaRPr sz="1350"/>
          </a:p>
        </p:txBody>
      </p:sp>
      <p:sp>
        <p:nvSpPr>
          <p:cNvPr id="8" name="TextBox 7">
            <a:extLst>
              <a:ext uri="{FF2B5EF4-FFF2-40B4-BE49-F238E27FC236}">
                <a16:creationId xmlns:a16="http://schemas.microsoft.com/office/drawing/2014/main" id="{83B6932F-899A-42A5-9326-D636FA87E8FF}"/>
              </a:ext>
            </a:extLst>
          </p:cNvPr>
          <p:cNvSpPr txBox="1"/>
          <p:nvPr/>
        </p:nvSpPr>
        <p:spPr>
          <a:xfrm>
            <a:off x="0" y="8331367"/>
            <a:ext cx="13716000" cy="707886"/>
          </a:xfrm>
          <a:prstGeom prst="rect">
            <a:avLst/>
          </a:prstGeom>
          <a:noFill/>
        </p:spPr>
        <p:txBody>
          <a:bodyPr wrap="square" rtlCol="0">
            <a:spAutoFit/>
          </a:bodyPr>
          <a:lstStyle/>
          <a:p>
            <a:pPr algn="ctr"/>
            <a:r>
              <a:rPr lang="en-US" sz="6000">
                <a:solidFill>
                  <a:schemeClr val="bg1"/>
                </a:solidFill>
              </a:rPr>
              <a:t>You are the KEY to SAFETY!</a:t>
            </a:r>
          </a:p>
        </p:txBody>
      </p:sp>
    </p:spTree>
    <p:extLst>
      <p:ext uri="{BB962C8B-B14F-4D97-AF65-F5344CB8AC3E}">
        <p14:creationId xmlns:p14="http://schemas.microsoft.com/office/powerpoint/2010/main" val="21503153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5000"/>
            <a:lum/>
            <a:extLst>
              <a:ext uri="{837473B0-CC2E-450A-ABE3-18F120FF3D39}">
                <a1611:picAttrSrcUrl xmlns:a1611="http://schemas.microsoft.com/office/drawing/2016/11/main" r:id="rId4"/>
              </a:ext>
            </a:extLst>
          </a:blip>
          <a:srcRect/>
          <a:stretch>
            <a:fillRect l="-30000" r="-30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46707-097C-40F8-9407-BC96B5DE9871}"/>
              </a:ext>
            </a:extLst>
          </p:cNvPr>
          <p:cNvSpPr>
            <a:spLocks noGrp="1"/>
          </p:cNvSpPr>
          <p:nvPr>
            <p:ph type="title"/>
          </p:nvPr>
        </p:nvSpPr>
        <p:spPr>
          <a:xfrm>
            <a:off x="0" y="468796"/>
            <a:ext cx="11934825" cy="1166812"/>
          </a:xfrm>
          <a:solidFill>
            <a:schemeClr val="bg2">
              <a:lumMod val="50000"/>
            </a:schemeClr>
          </a:solidFill>
          <a:effectLst>
            <a:outerShdw blurRad="50800" dist="38100" dir="2700000" algn="tl" rotWithShape="0">
              <a:prstClr val="black">
                <a:alpha val="40000"/>
              </a:prstClr>
            </a:outerShdw>
          </a:effectLst>
        </p:spPr>
        <p:txBody>
          <a:bodyPr vert="horz" lIns="91440" tIns="45720" rIns="91440" bIns="45720" rtlCol="0" anchor="ctr">
            <a:normAutofit/>
          </a:bodyPr>
          <a:lstStyle/>
          <a:p>
            <a:r>
              <a:rPr lang="en-US" sz="4950" dirty="0"/>
              <a:t>Workplace Violence</a:t>
            </a:r>
          </a:p>
        </p:txBody>
      </p:sp>
      <p:sp>
        <p:nvSpPr>
          <p:cNvPr id="3" name="Content Placeholder 4">
            <a:extLst>
              <a:ext uri="{FF2B5EF4-FFF2-40B4-BE49-F238E27FC236}">
                <a16:creationId xmlns:a16="http://schemas.microsoft.com/office/drawing/2014/main" id="{1EA4EF72-2B67-E2CF-6225-73885C928587}"/>
              </a:ext>
            </a:extLst>
          </p:cNvPr>
          <p:cNvSpPr txBox="1">
            <a:spLocks/>
          </p:cNvSpPr>
          <p:nvPr/>
        </p:nvSpPr>
        <p:spPr>
          <a:xfrm>
            <a:off x="47499" y="5853917"/>
            <a:ext cx="13668501" cy="3247673"/>
          </a:xfrm>
          <a:prstGeom prst="rect">
            <a:avLst/>
          </a:prstGeom>
        </p:spPr>
        <p:txBody>
          <a:bodyPr vert="horz" lIns="91440" tIns="45720" rIns="91440" bIns="45720" rtlCol="0">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buFont typeface="Arial" panose="020B0604020202020204" pitchFamily="34" charset="0"/>
              <a:buNone/>
            </a:pPr>
            <a:endParaRPr lang="en-US" sz="4000" b="1"/>
          </a:p>
        </p:txBody>
      </p:sp>
      <p:sp>
        <p:nvSpPr>
          <p:cNvPr id="5" name="TextBox 4">
            <a:extLst>
              <a:ext uri="{FF2B5EF4-FFF2-40B4-BE49-F238E27FC236}">
                <a16:creationId xmlns:a16="http://schemas.microsoft.com/office/drawing/2014/main" id="{6991BF70-0A97-8492-3471-322E201BD2EE}"/>
              </a:ext>
            </a:extLst>
          </p:cNvPr>
          <p:cNvSpPr txBox="1"/>
          <p:nvPr/>
        </p:nvSpPr>
        <p:spPr>
          <a:xfrm>
            <a:off x="375557" y="1935301"/>
            <a:ext cx="8572499" cy="3170099"/>
          </a:xfrm>
          <a:prstGeom prst="rect">
            <a:avLst/>
          </a:prstGeom>
          <a:noFill/>
        </p:spPr>
        <p:txBody>
          <a:bodyPr wrap="square">
            <a:spAutoFit/>
          </a:bodyPr>
          <a:lstStyle/>
          <a:p>
            <a:pPr marL="0" indent="0">
              <a:buNone/>
            </a:pPr>
            <a:r>
              <a:rPr lang="en-US" sz="4000" b="0" i="0" dirty="0">
                <a:solidFill>
                  <a:srgbClr val="212121"/>
                </a:solidFill>
                <a:effectLst/>
              </a:rPr>
              <a:t>OSHA defines workplace violence as “any act or threat of physical violence, harassment, intimidation, or other threatening disruptive behavior that occurs at the work site.”</a:t>
            </a:r>
          </a:p>
        </p:txBody>
      </p:sp>
    </p:spTree>
    <p:extLst>
      <p:ext uri="{BB962C8B-B14F-4D97-AF65-F5344CB8AC3E}">
        <p14:creationId xmlns:p14="http://schemas.microsoft.com/office/powerpoint/2010/main" val="832285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5000"/>
            <a:lum/>
            <a:extLst>
              <a:ext uri="{837473B0-CC2E-450A-ABE3-18F120FF3D39}">
                <a1611:picAttrSrcUrl xmlns:a1611="http://schemas.microsoft.com/office/drawing/2016/11/main" r:id="rId4"/>
              </a:ext>
            </a:extLst>
          </a:blip>
          <a:srcRect/>
          <a:stretch>
            <a:fillRect l="-17000" r="-17000"/>
          </a:stretch>
        </a:blipFill>
        <a:effectLst/>
      </p:bgPr>
    </p:bg>
    <p:spTree>
      <p:nvGrpSpPr>
        <p:cNvPr id="1" name="">
          <a:extLst>
            <a:ext uri="{FF2B5EF4-FFF2-40B4-BE49-F238E27FC236}">
              <a16:creationId xmlns:a16="http://schemas.microsoft.com/office/drawing/2014/main" id="{EB2A2D13-9B7C-095F-8639-21592E7D64C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2931165-FA36-7DEE-C14C-A41BB6DFB8EF}"/>
              </a:ext>
            </a:extLst>
          </p:cNvPr>
          <p:cNvSpPr>
            <a:spLocks noGrp="1"/>
          </p:cNvSpPr>
          <p:nvPr>
            <p:ph type="title"/>
          </p:nvPr>
        </p:nvSpPr>
        <p:spPr>
          <a:xfrm>
            <a:off x="0" y="468796"/>
            <a:ext cx="11934825" cy="1166812"/>
          </a:xfrm>
          <a:solidFill>
            <a:schemeClr val="bg2">
              <a:lumMod val="50000"/>
            </a:schemeClr>
          </a:solidFill>
          <a:effectLst>
            <a:outerShdw blurRad="50800" dist="38100" dir="2700000" algn="tl" rotWithShape="0">
              <a:prstClr val="black">
                <a:alpha val="40000"/>
              </a:prstClr>
            </a:outerShdw>
          </a:effectLst>
        </p:spPr>
        <p:txBody>
          <a:bodyPr vert="horz" lIns="91440" tIns="45720" rIns="91440" bIns="45720" rtlCol="0" anchor="ctr">
            <a:normAutofit/>
          </a:bodyPr>
          <a:lstStyle/>
          <a:p>
            <a:r>
              <a:rPr lang="en-US" sz="4950" dirty="0"/>
              <a:t>Workers at Risk</a:t>
            </a:r>
          </a:p>
        </p:txBody>
      </p:sp>
      <p:sp>
        <p:nvSpPr>
          <p:cNvPr id="3" name="Content Placeholder 4">
            <a:extLst>
              <a:ext uri="{FF2B5EF4-FFF2-40B4-BE49-F238E27FC236}">
                <a16:creationId xmlns:a16="http://schemas.microsoft.com/office/drawing/2014/main" id="{A1804468-7F0F-2B0F-A8CF-F91A395F3AC6}"/>
              </a:ext>
            </a:extLst>
          </p:cNvPr>
          <p:cNvSpPr txBox="1">
            <a:spLocks/>
          </p:cNvSpPr>
          <p:nvPr/>
        </p:nvSpPr>
        <p:spPr>
          <a:xfrm>
            <a:off x="47499" y="5853917"/>
            <a:ext cx="13668501" cy="3247673"/>
          </a:xfrm>
          <a:prstGeom prst="rect">
            <a:avLst/>
          </a:prstGeom>
        </p:spPr>
        <p:txBody>
          <a:bodyPr vert="horz" lIns="91440" tIns="45720" rIns="91440" bIns="45720" rtlCol="0">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buFont typeface="Arial" panose="020B0604020202020204" pitchFamily="34" charset="0"/>
              <a:buNone/>
            </a:pPr>
            <a:endParaRPr lang="en-US" sz="4000" b="1"/>
          </a:p>
        </p:txBody>
      </p:sp>
    </p:spTree>
    <p:extLst>
      <p:ext uri="{BB962C8B-B14F-4D97-AF65-F5344CB8AC3E}">
        <p14:creationId xmlns:p14="http://schemas.microsoft.com/office/powerpoint/2010/main" val="2658774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5000"/>
            <a:lum/>
            <a:extLst>
              <a:ext uri="{837473B0-CC2E-450A-ABE3-18F120FF3D39}">
                <a1611:picAttrSrcUrl xmlns:a1611="http://schemas.microsoft.com/office/drawing/2016/11/main" r:id="rId4"/>
              </a:ext>
            </a:extLst>
          </a:blip>
          <a:srcRect/>
          <a:stretch>
            <a:fillRect l="-7000" r="-7000"/>
          </a:stretch>
        </a:blipFill>
        <a:effectLst/>
      </p:bgPr>
    </p:bg>
    <p:spTree>
      <p:nvGrpSpPr>
        <p:cNvPr id="1" name="">
          <a:extLst>
            <a:ext uri="{FF2B5EF4-FFF2-40B4-BE49-F238E27FC236}">
              <a16:creationId xmlns:a16="http://schemas.microsoft.com/office/drawing/2014/main" id="{3EC45D70-1541-37D4-7FC4-8446C9329DF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DBA3F2B-8ABC-D28A-B877-208934F276D2}"/>
              </a:ext>
            </a:extLst>
          </p:cNvPr>
          <p:cNvSpPr>
            <a:spLocks noGrp="1"/>
          </p:cNvSpPr>
          <p:nvPr>
            <p:ph type="title"/>
          </p:nvPr>
        </p:nvSpPr>
        <p:spPr>
          <a:xfrm>
            <a:off x="0" y="468796"/>
            <a:ext cx="11934825" cy="1166812"/>
          </a:xfrm>
          <a:solidFill>
            <a:schemeClr val="bg2">
              <a:lumMod val="50000"/>
            </a:schemeClr>
          </a:solidFill>
          <a:effectLst>
            <a:outerShdw blurRad="50800" dist="38100" dir="2700000" algn="tl" rotWithShape="0">
              <a:prstClr val="black">
                <a:alpha val="40000"/>
              </a:prstClr>
            </a:outerShdw>
          </a:effectLst>
        </p:spPr>
        <p:txBody>
          <a:bodyPr vert="horz" lIns="91440" tIns="45720" rIns="91440" bIns="45720" rtlCol="0" anchor="ctr">
            <a:normAutofit/>
          </a:bodyPr>
          <a:lstStyle/>
          <a:p>
            <a:r>
              <a:rPr lang="en-US" sz="4950" dirty="0"/>
              <a:t>Risk Signals</a:t>
            </a:r>
          </a:p>
        </p:txBody>
      </p:sp>
    </p:spTree>
    <p:extLst>
      <p:ext uri="{BB962C8B-B14F-4D97-AF65-F5344CB8AC3E}">
        <p14:creationId xmlns:p14="http://schemas.microsoft.com/office/powerpoint/2010/main" val="2377806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5000"/>
            <a:lum/>
          </a:blip>
          <a:srcRect/>
          <a:stretch>
            <a:fillRect l="-7000" r="-7000"/>
          </a:stretch>
        </a:blipFill>
        <a:effectLst/>
      </p:bgPr>
    </p:bg>
    <p:spTree>
      <p:nvGrpSpPr>
        <p:cNvPr id="1" name="">
          <a:extLst>
            <a:ext uri="{FF2B5EF4-FFF2-40B4-BE49-F238E27FC236}">
              <a16:creationId xmlns:a16="http://schemas.microsoft.com/office/drawing/2014/main" id="{4244521E-3584-4472-E804-E635B935555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C6C32FB-43DE-197D-D653-C1072C5087BD}"/>
              </a:ext>
            </a:extLst>
          </p:cNvPr>
          <p:cNvSpPr>
            <a:spLocks noGrp="1"/>
          </p:cNvSpPr>
          <p:nvPr>
            <p:ph type="title"/>
          </p:nvPr>
        </p:nvSpPr>
        <p:spPr>
          <a:xfrm>
            <a:off x="0" y="468796"/>
            <a:ext cx="11934825" cy="1166812"/>
          </a:xfrm>
          <a:solidFill>
            <a:schemeClr val="bg2">
              <a:lumMod val="50000"/>
            </a:schemeClr>
          </a:solidFill>
          <a:effectLst>
            <a:outerShdw blurRad="50800" dist="38100" dir="2700000" algn="tl" rotWithShape="0">
              <a:prstClr val="black">
                <a:alpha val="40000"/>
              </a:prstClr>
            </a:outerShdw>
          </a:effectLst>
        </p:spPr>
        <p:txBody>
          <a:bodyPr vert="horz" lIns="91440" tIns="45720" rIns="91440" bIns="45720" rtlCol="0" anchor="ctr">
            <a:normAutofit/>
          </a:bodyPr>
          <a:lstStyle/>
          <a:p>
            <a:r>
              <a:rPr lang="en-US" sz="4950" dirty="0"/>
              <a:t>Assault</a:t>
            </a:r>
          </a:p>
        </p:txBody>
      </p:sp>
      <p:grpSp>
        <p:nvGrpSpPr>
          <p:cNvPr id="6" name="Group 5">
            <a:extLst>
              <a:ext uri="{FF2B5EF4-FFF2-40B4-BE49-F238E27FC236}">
                <a16:creationId xmlns:a16="http://schemas.microsoft.com/office/drawing/2014/main" id="{B43C7F39-6E30-5F54-823F-C6DFE5A3A9AD}"/>
              </a:ext>
            </a:extLst>
          </p:cNvPr>
          <p:cNvGrpSpPr/>
          <p:nvPr/>
        </p:nvGrpSpPr>
        <p:grpSpPr>
          <a:xfrm>
            <a:off x="4143406" y="5673395"/>
            <a:ext cx="4588663" cy="1332561"/>
            <a:chOff x="-223291" y="876092"/>
            <a:chExt cx="7854997" cy="719549"/>
          </a:xfrm>
        </p:grpSpPr>
        <p:sp>
          <p:nvSpPr>
            <p:cNvPr id="7" name="Rectangle: Rounded Corners 6">
              <a:extLst>
                <a:ext uri="{FF2B5EF4-FFF2-40B4-BE49-F238E27FC236}">
                  <a16:creationId xmlns:a16="http://schemas.microsoft.com/office/drawing/2014/main" id="{60F27785-6670-4C61-781A-C9D56E304F49}"/>
                </a:ext>
              </a:extLst>
            </p:cNvPr>
            <p:cNvSpPr/>
            <p:nvPr/>
          </p:nvSpPr>
          <p:spPr>
            <a:xfrm>
              <a:off x="0" y="876092"/>
              <a:ext cx="7631706" cy="719549"/>
            </a:xfrm>
            <a:prstGeom prst="roundRect">
              <a:avLst/>
            </a:prstGeom>
            <a:solidFill>
              <a:schemeClr val="bg2">
                <a:lumMod val="50000"/>
              </a:schemeClr>
            </a:solidFill>
            <a:ln w="25400" cap="flat" cmpd="sng" algn="ctr">
              <a:solidFill>
                <a:srgbClr val="FFFFFF">
                  <a:hueOff val="0"/>
                  <a:satOff val="0"/>
                  <a:lumOff val="0"/>
                  <a:alphaOff val="0"/>
                </a:srgbClr>
              </a:solidFill>
              <a:prstDash val="solid"/>
            </a:ln>
            <a:effectLst>
              <a:outerShdw blurRad="50800" dist="38100" dir="5400000" algn="t" rotWithShape="0">
                <a:prstClr val="black">
                  <a:alpha val="40000"/>
                </a:prstClr>
              </a:outerShdw>
            </a:effectLst>
          </p:spPr>
          <p:style>
            <a:lnRef idx="2">
              <a:scrgbClr r="0" g="0" b="0"/>
            </a:lnRef>
            <a:fillRef idx="1">
              <a:scrgbClr r="0" g="0" b="0"/>
            </a:fillRef>
            <a:effectRef idx="0">
              <a:scrgbClr r="0" g="0" b="0"/>
            </a:effectRef>
            <a:fontRef idx="minor">
              <a:schemeClr val="lt1"/>
            </a:fontRef>
          </p:style>
          <p:txBody>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en-US"/>
            </a:p>
          </p:txBody>
        </p:sp>
        <p:sp>
          <p:nvSpPr>
            <p:cNvPr id="8" name="Rectangle: Rounded Corners 4">
              <a:extLst>
                <a:ext uri="{FF2B5EF4-FFF2-40B4-BE49-F238E27FC236}">
                  <a16:creationId xmlns:a16="http://schemas.microsoft.com/office/drawing/2014/main" id="{276E6D8D-F330-F6E9-9A74-2FC5FD0F2478}"/>
                </a:ext>
              </a:extLst>
            </p:cNvPr>
            <p:cNvSpPr txBox="1"/>
            <p:nvPr/>
          </p:nvSpPr>
          <p:spPr>
            <a:xfrm>
              <a:off x="-223291" y="921378"/>
              <a:ext cx="7561455" cy="649299"/>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1" algn="ctr"/>
              <a:r>
                <a:rPr lang="en-US" altLang="en-US" sz="4000" b="1" dirty="0">
                  <a:solidFill>
                    <a:schemeClr val="tx1"/>
                  </a:solidFill>
                </a:rPr>
                <a:t>Physical Assault</a:t>
              </a:r>
            </a:p>
          </p:txBody>
        </p:sp>
      </p:grpSp>
      <p:grpSp>
        <p:nvGrpSpPr>
          <p:cNvPr id="9" name="Group 8">
            <a:extLst>
              <a:ext uri="{FF2B5EF4-FFF2-40B4-BE49-F238E27FC236}">
                <a16:creationId xmlns:a16="http://schemas.microsoft.com/office/drawing/2014/main" id="{F67ACDCB-6108-7BCA-59FE-C541D2547585}"/>
              </a:ext>
            </a:extLst>
          </p:cNvPr>
          <p:cNvGrpSpPr/>
          <p:nvPr/>
        </p:nvGrpSpPr>
        <p:grpSpPr>
          <a:xfrm>
            <a:off x="4143406" y="3632620"/>
            <a:ext cx="4588663" cy="1332561"/>
            <a:chOff x="-223291" y="876092"/>
            <a:chExt cx="7854997" cy="719549"/>
          </a:xfrm>
        </p:grpSpPr>
        <p:sp>
          <p:nvSpPr>
            <p:cNvPr id="10" name="Rectangle: Rounded Corners 9">
              <a:extLst>
                <a:ext uri="{FF2B5EF4-FFF2-40B4-BE49-F238E27FC236}">
                  <a16:creationId xmlns:a16="http://schemas.microsoft.com/office/drawing/2014/main" id="{012E0203-9B5B-63B1-1007-B8966CA58D4F}"/>
                </a:ext>
              </a:extLst>
            </p:cNvPr>
            <p:cNvSpPr/>
            <p:nvPr/>
          </p:nvSpPr>
          <p:spPr>
            <a:xfrm>
              <a:off x="0" y="876092"/>
              <a:ext cx="7631706" cy="719549"/>
            </a:xfrm>
            <a:prstGeom prst="roundRect">
              <a:avLst/>
            </a:prstGeom>
            <a:solidFill>
              <a:schemeClr val="bg2">
                <a:lumMod val="50000"/>
              </a:schemeClr>
            </a:solidFill>
            <a:ln w="25400" cap="flat" cmpd="sng" algn="ctr">
              <a:solidFill>
                <a:srgbClr val="FFFFFF">
                  <a:hueOff val="0"/>
                  <a:satOff val="0"/>
                  <a:lumOff val="0"/>
                  <a:alphaOff val="0"/>
                </a:srgbClr>
              </a:solidFill>
              <a:prstDash val="solid"/>
            </a:ln>
            <a:effectLst>
              <a:outerShdw blurRad="50800" dist="38100" dir="5400000" algn="t" rotWithShape="0">
                <a:prstClr val="black">
                  <a:alpha val="40000"/>
                </a:prstClr>
              </a:outerShdw>
            </a:effectLst>
          </p:spPr>
          <p:style>
            <a:lnRef idx="2">
              <a:scrgbClr r="0" g="0" b="0"/>
            </a:lnRef>
            <a:fillRef idx="1">
              <a:scrgbClr r="0" g="0" b="0"/>
            </a:fillRef>
            <a:effectRef idx="0">
              <a:scrgbClr r="0" g="0" b="0"/>
            </a:effectRef>
            <a:fontRef idx="minor">
              <a:schemeClr val="lt1"/>
            </a:fontRef>
          </p:style>
          <p:txBody>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en-US"/>
            </a:p>
          </p:txBody>
        </p:sp>
        <p:sp>
          <p:nvSpPr>
            <p:cNvPr id="11" name="Rectangle: Rounded Corners 4">
              <a:extLst>
                <a:ext uri="{FF2B5EF4-FFF2-40B4-BE49-F238E27FC236}">
                  <a16:creationId xmlns:a16="http://schemas.microsoft.com/office/drawing/2014/main" id="{1DD9BD8A-D574-3188-809F-B66A5CCE24DF}"/>
                </a:ext>
              </a:extLst>
            </p:cNvPr>
            <p:cNvSpPr txBox="1"/>
            <p:nvPr/>
          </p:nvSpPr>
          <p:spPr>
            <a:xfrm>
              <a:off x="-223291" y="921378"/>
              <a:ext cx="7561455" cy="649299"/>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1" algn="ctr"/>
              <a:r>
                <a:rPr lang="en-US" altLang="en-US" sz="4000" b="1" dirty="0">
                  <a:solidFill>
                    <a:schemeClr val="tx1"/>
                  </a:solidFill>
                </a:rPr>
                <a:t>Verbal Assault</a:t>
              </a:r>
            </a:p>
          </p:txBody>
        </p:sp>
      </p:grpSp>
    </p:spTree>
    <p:extLst>
      <p:ext uri="{BB962C8B-B14F-4D97-AF65-F5344CB8AC3E}">
        <p14:creationId xmlns:p14="http://schemas.microsoft.com/office/powerpoint/2010/main" val="3144544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5000"/>
            <a:lum/>
            <a:extLst>
              <a:ext uri="{837473B0-CC2E-450A-ABE3-18F120FF3D39}">
                <a1611:picAttrSrcUrl xmlns:a1611="http://schemas.microsoft.com/office/drawing/2016/11/main" r:id="rId4"/>
              </a:ext>
            </a:extLst>
          </a:blip>
          <a:srcRect/>
          <a:stretch>
            <a:fillRect l="-2000" r="-2000"/>
          </a:stretch>
        </a:blipFill>
        <a:effectLst/>
      </p:bgPr>
    </p:bg>
    <p:spTree>
      <p:nvGrpSpPr>
        <p:cNvPr id="1" name="">
          <a:extLst>
            <a:ext uri="{FF2B5EF4-FFF2-40B4-BE49-F238E27FC236}">
              <a16:creationId xmlns:a16="http://schemas.microsoft.com/office/drawing/2014/main" id="{2960D4F2-2F44-D010-77EC-A23CB8EF9D3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0D80DC2-2352-2610-7401-509C04AD5322}"/>
              </a:ext>
            </a:extLst>
          </p:cNvPr>
          <p:cNvSpPr>
            <a:spLocks noGrp="1"/>
          </p:cNvSpPr>
          <p:nvPr>
            <p:ph type="title"/>
          </p:nvPr>
        </p:nvSpPr>
        <p:spPr>
          <a:xfrm>
            <a:off x="0" y="468796"/>
            <a:ext cx="11934825" cy="1166812"/>
          </a:xfrm>
          <a:solidFill>
            <a:schemeClr val="bg2">
              <a:lumMod val="50000"/>
            </a:schemeClr>
          </a:solidFill>
          <a:effectLst>
            <a:outerShdw blurRad="50800" dist="38100" dir="2700000" algn="tl" rotWithShape="0">
              <a:prstClr val="black">
                <a:alpha val="40000"/>
              </a:prstClr>
            </a:outerShdw>
          </a:effectLst>
        </p:spPr>
        <p:txBody>
          <a:bodyPr vert="horz" lIns="91440" tIns="45720" rIns="91440" bIns="45720" rtlCol="0" anchor="ctr">
            <a:normAutofit/>
          </a:bodyPr>
          <a:lstStyle/>
          <a:p>
            <a:r>
              <a:rPr lang="en-US" sz="4950" dirty="0"/>
              <a:t>Harassment </a:t>
            </a:r>
          </a:p>
        </p:txBody>
      </p:sp>
      <p:sp>
        <p:nvSpPr>
          <p:cNvPr id="3" name="Content Placeholder 4">
            <a:extLst>
              <a:ext uri="{FF2B5EF4-FFF2-40B4-BE49-F238E27FC236}">
                <a16:creationId xmlns:a16="http://schemas.microsoft.com/office/drawing/2014/main" id="{EA954EEB-C028-868D-F720-09DCC7E6210A}"/>
              </a:ext>
            </a:extLst>
          </p:cNvPr>
          <p:cNvSpPr txBox="1">
            <a:spLocks/>
          </p:cNvSpPr>
          <p:nvPr/>
        </p:nvSpPr>
        <p:spPr>
          <a:xfrm>
            <a:off x="47499" y="5853917"/>
            <a:ext cx="13668501" cy="3247673"/>
          </a:xfrm>
          <a:prstGeom prst="rect">
            <a:avLst/>
          </a:prstGeom>
        </p:spPr>
        <p:txBody>
          <a:bodyPr vert="horz" lIns="91440" tIns="45720" rIns="91440" bIns="45720" rtlCol="0">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buFont typeface="Arial" panose="020B0604020202020204" pitchFamily="34" charset="0"/>
              <a:buNone/>
            </a:pPr>
            <a:endParaRPr lang="en-US" sz="4000" b="1"/>
          </a:p>
        </p:txBody>
      </p:sp>
      <p:grpSp>
        <p:nvGrpSpPr>
          <p:cNvPr id="6" name="Group 5">
            <a:extLst>
              <a:ext uri="{FF2B5EF4-FFF2-40B4-BE49-F238E27FC236}">
                <a16:creationId xmlns:a16="http://schemas.microsoft.com/office/drawing/2014/main" id="{5A8F8287-4BA4-55BE-FFF6-39CD5AFC7B4F}"/>
              </a:ext>
            </a:extLst>
          </p:cNvPr>
          <p:cNvGrpSpPr/>
          <p:nvPr/>
        </p:nvGrpSpPr>
        <p:grpSpPr>
          <a:xfrm>
            <a:off x="768385" y="5613309"/>
            <a:ext cx="8070815" cy="3488281"/>
            <a:chOff x="-153040" y="876092"/>
            <a:chExt cx="7784746" cy="719549"/>
          </a:xfrm>
        </p:grpSpPr>
        <p:sp>
          <p:nvSpPr>
            <p:cNvPr id="7" name="Rectangle: Rounded Corners 6">
              <a:extLst>
                <a:ext uri="{FF2B5EF4-FFF2-40B4-BE49-F238E27FC236}">
                  <a16:creationId xmlns:a16="http://schemas.microsoft.com/office/drawing/2014/main" id="{488D3245-3EAB-215B-7B88-FD2D1CD48300}"/>
                </a:ext>
              </a:extLst>
            </p:cNvPr>
            <p:cNvSpPr/>
            <p:nvPr/>
          </p:nvSpPr>
          <p:spPr>
            <a:xfrm>
              <a:off x="0" y="876092"/>
              <a:ext cx="7631706" cy="719549"/>
            </a:xfrm>
            <a:prstGeom prst="roundRect">
              <a:avLst/>
            </a:prstGeom>
            <a:solidFill>
              <a:schemeClr val="bg2">
                <a:lumMod val="50000"/>
              </a:schemeClr>
            </a:solidFill>
            <a:ln w="25400" cap="flat" cmpd="sng" algn="ctr">
              <a:solidFill>
                <a:srgbClr val="FFFFFF">
                  <a:hueOff val="0"/>
                  <a:satOff val="0"/>
                  <a:lumOff val="0"/>
                  <a:alphaOff val="0"/>
                </a:srgbClr>
              </a:solidFill>
              <a:prstDash val="solid"/>
            </a:ln>
            <a:effectLst>
              <a:outerShdw blurRad="50800" dist="38100" dir="5400000" algn="t" rotWithShape="0">
                <a:prstClr val="black">
                  <a:alpha val="40000"/>
                </a:prstClr>
              </a:outerShdw>
            </a:effectLst>
          </p:spPr>
          <p:style>
            <a:lnRef idx="2">
              <a:scrgbClr r="0" g="0" b="0"/>
            </a:lnRef>
            <a:fillRef idx="1">
              <a:scrgbClr r="0" g="0" b="0"/>
            </a:fillRef>
            <a:effectRef idx="0">
              <a:scrgbClr r="0" g="0" b="0"/>
            </a:effectRef>
            <a:fontRef idx="minor">
              <a:schemeClr val="lt1"/>
            </a:fontRef>
          </p:style>
          <p:txBody>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en-US"/>
            </a:p>
          </p:txBody>
        </p:sp>
        <p:sp>
          <p:nvSpPr>
            <p:cNvPr id="8" name="Rectangle: Rounded Corners 4">
              <a:extLst>
                <a:ext uri="{FF2B5EF4-FFF2-40B4-BE49-F238E27FC236}">
                  <a16:creationId xmlns:a16="http://schemas.microsoft.com/office/drawing/2014/main" id="{68402A2F-F581-209F-16DF-77194640763E}"/>
                </a:ext>
              </a:extLst>
            </p:cNvPr>
            <p:cNvSpPr txBox="1"/>
            <p:nvPr/>
          </p:nvSpPr>
          <p:spPr>
            <a:xfrm>
              <a:off x="-153040" y="904715"/>
              <a:ext cx="7561455" cy="649299"/>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1" algn="ctr"/>
              <a:r>
                <a:rPr lang="en-US" altLang="en-US" sz="4000" b="1" dirty="0">
                  <a:solidFill>
                    <a:schemeClr val="tx1"/>
                  </a:solidFill>
                </a:rPr>
                <a:t>Harassment is unwelcome conduct based on race, color, religion, sex (including pregnancy), national origin, age, disability or genetic information. </a:t>
              </a:r>
            </a:p>
          </p:txBody>
        </p:sp>
      </p:grpSp>
    </p:spTree>
    <p:extLst>
      <p:ext uri="{BB962C8B-B14F-4D97-AF65-F5344CB8AC3E}">
        <p14:creationId xmlns:p14="http://schemas.microsoft.com/office/powerpoint/2010/main" val="3710045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3E4F19A7-A959-40BB-972C-4880BAF8EB0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3a1ce64e-6397-4381-acbd-6dc28519c9d2">
      <UserInfo>
        <DisplayName/>
        <AccountId xsi:nil="true"/>
        <AccountType/>
      </UserInfo>
    </SharedWithUsers>
    <TaxCatchAll xmlns="3a1ce64e-6397-4381-acbd-6dc28519c9d2" xsi:nil="true"/>
    <lcf76f155ced4ddcb4097134ff3c332f xmlns="a41e9a0b-00c1-48b2-8d8f-4588cf90c71f">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31587CC3A53FA4B9FB68EB8C7692174" ma:contentTypeVersion="18" ma:contentTypeDescription="Create a new document." ma:contentTypeScope="" ma:versionID="107defef82f3be784b13faef6d9cc4b7">
  <xsd:schema xmlns:xsd="http://www.w3.org/2001/XMLSchema" xmlns:xs="http://www.w3.org/2001/XMLSchema" xmlns:p="http://schemas.microsoft.com/office/2006/metadata/properties" xmlns:ns2="a41e9a0b-00c1-48b2-8d8f-4588cf90c71f" xmlns:ns3="3a1ce64e-6397-4381-acbd-6dc28519c9d2" targetNamespace="http://schemas.microsoft.com/office/2006/metadata/properties" ma:root="true" ma:fieldsID="492db80c902d1b33381d0c78bf5be878" ns2:_="" ns3:_="">
    <xsd:import namespace="a41e9a0b-00c1-48b2-8d8f-4588cf90c71f"/>
    <xsd:import namespace="3a1ce64e-6397-4381-acbd-6dc28519c9d2"/>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41e9a0b-00c1-48b2-8d8f-4588cf90c71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147e9134-2d4b-4a05-8d3d-4b78cfc83c1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a1ce64e-6397-4381-acbd-6dc28519c9d2"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7eb5a023-6807-4ca6-b7b0-b2f5779b9f40}" ma:internalName="TaxCatchAll" ma:showField="CatchAllData" ma:web="3a1ce64e-6397-4381-acbd-6dc28519c9d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539FCD5-848A-4652-95C4-1ED31D8E5995}">
  <ds:schemaRefs>
    <ds:schemaRef ds:uri="http://schemas.microsoft.com/sharepoint/v3/contenttype/forms"/>
  </ds:schemaRefs>
</ds:datastoreItem>
</file>

<file path=customXml/itemProps2.xml><?xml version="1.0" encoding="utf-8"?>
<ds:datastoreItem xmlns:ds="http://schemas.openxmlformats.org/officeDocument/2006/customXml" ds:itemID="{61D398C4-79A3-450E-B6AD-46A544EEB5FA}">
  <ds:schemaRefs>
    <ds:schemaRef ds:uri="http://purl.org/dc/elements/1.1/"/>
    <ds:schemaRef ds:uri="http://schemas.openxmlformats.org/package/2006/metadata/core-properties"/>
    <ds:schemaRef ds:uri="http://schemas.microsoft.com/office/2006/metadata/properties"/>
    <ds:schemaRef ds:uri="http://schemas.microsoft.com/office/2006/documentManagement/types"/>
    <ds:schemaRef ds:uri="http://www.w3.org/XML/1998/namespace"/>
    <ds:schemaRef ds:uri="3a1ce64e-6397-4381-acbd-6dc28519c9d2"/>
    <ds:schemaRef ds:uri="http://purl.org/dc/terms/"/>
    <ds:schemaRef ds:uri="http://schemas.microsoft.com/office/infopath/2007/PartnerControls"/>
    <ds:schemaRef ds:uri="a41e9a0b-00c1-48b2-8d8f-4588cf90c71f"/>
    <ds:schemaRef ds:uri="http://purl.org/dc/dcmitype/"/>
  </ds:schemaRefs>
</ds:datastoreItem>
</file>

<file path=customXml/itemProps3.xml><?xml version="1.0" encoding="utf-8"?>
<ds:datastoreItem xmlns:ds="http://schemas.openxmlformats.org/officeDocument/2006/customXml" ds:itemID="{4C79250A-050C-4262-8685-D5D0FEFC561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41e9a0b-00c1-48b2-8d8f-4588cf90c71f"/>
    <ds:schemaRef ds:uri="3a1ce64e-6397-4381-acbd-6dc28519c9d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40941</TotalTime>
  <Words>2209</Words>
  <Application>Microsoft Office PowerPoint</Application>
  <PresentationFormat>Custom</PresentationFormat>
  <Paragraphs>182</Paragraphs>
  <Slides>15</Slides>
  <Notes>15</Notes>
  <HiddenSlides>0</HiddenSlides>
  <MMClips>0</MMClip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Office Theme</vt:lpstr>
      <vt:lpstr>Workplace Violence and Harassment</vt:lpstr>
      <vt:lpstr>Housekeeping</vt:lpstr>
      <vt:lpstr>Presenter &amp; Introductions</vt:lpstr>
      <vt:lpstr>Why am I here?</vt:lpstr>
      <vt:lpstr>Workplace Violence</vt:lpstr>
      <vt:lpstr>Workers at Risk</vt:lpstr>
      <vt:lpstr>Risk Signals</vt:lpstr>
      <vt:lpstr>Assault</vt:lpstr>
      <vt:lpstr>Harassment </vt:lpstr>
      <vt:lpstr>Types of Harassment </vt:lpstr>
      <vt:lpstr>Impact on Employees</vt:lpstr>
      <vt:lpstr>Prevention</vt:lpstr>
      <vt:lpstr>Engineering Controls</vt:lpstr>
      <vt:lpstr>Administrative Controls</vt:lpstr>
      <vt:lpstr>One Team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Brainstorm Presentation</dc:title>
  <dc:creator>KyleIronwood</dc:creator>
  <cp:keywords>DAEsM5AeIGY,BAEjHkGC8Ws</cp:keywords>
  <cp:lastModifiedBy>Molly Escagne</cp:lastModifiedBy>
  <cp:revision>21</cp:revision>
  <dcterms:created xsi:type="dcterms:W3CDTF">2021-10-20T17:35:54Z</dcterms:created>
  <dcterms:modified xsi:type="dcterms:W3CDTF">2024-06-07T21:12:07Z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2021-10-20T00:00:00Z</vt:filetime>
  </property>
  <property fmtid="{D5CDD505-2E9C-101B-9397-08002B2CF9AE}" pid="3" name="Creator">
    <vt:lpwstr>Canva</vt:lpwstr>
  </property>
  <property fmtid="{D5CDD505-2E9C-101B-9397-08002B2CF9AE}" pid="4" name="LastSaved">
    <vt:filetime>2021-10-20T00:00:00Z</vt:filetime>
  </property>
  <property fmtid="{D5CDD505-2E9C-101B-9397-08002B2CF9AE}" pid="5" name="ContentTypeId">
    <vt:lpwstr>0x010100231587CC3A53FA4B9FB68EB8C7692174</vt:lpwstr>
  </property>
  <property fmtid="{D5CDD505-2E9C-101B-9397-08002B2CF9AE}" pid="6" name="Order">
    <vt:r8>24070200</vt:r8>
  </property>
  <property fmtid="{D5CDD505-2E9C-101B-9397-08002B2CF9AE}" pid="7" name="xd_Signature">
    <vt:bool>false</vt:bool>
  </property>
  <property fmtid="{D5CDD505-2E9C-101B-9397-08002B2CF9AE}" pid="8" name="xd_ProgID">
    <vt:lpwstr/>
  </property>
  <property fmtid="{D5CDD505-2E9C-101B-9397-08002B2CF9AE}" pid="9" name="TriggerFlowInfo">
    <vt:lpwstr/>
  </property>
  <property fmtid="{D5CDD505-2E9C-101B-9397-08002B2CF9AE}" pid="10" name="ComplianceAssetId">
    <vt:lpwstr/>
  </property>
  <property fmtid="{D5CDD505-2E9C-101B-9397-08002B2CF9AE}" pid="11" name="TemplateUrl">
    <vt:lpwstr/>
  </property>
  <property fmtid="{D5CDD505-2E9C-101B-9397-08002B2CF9AE}" pid="12" name="_ExtendedDescription">
    <vt:lpwstr/>
  </property>
  <property fmtid="{D5CDD505-2E9C-101B-9397-08002B2CF9AE}" pid="13" name="MediaServiceImageTags">
    <vt:lpwstr/>
  </property>
</Properties>
</file>