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8"/>
    <p:restoredTop sz="94694"/>
  </p:normalViewPr>
  <p:slideViewPr>
    <p:cSldViewPr snapToGrid="0">
      <p:cViewPr>
        <p:scale>
          <a:sx n="59" d="100"/>
          <a:sy n="59" d="100"/>
        </p:scale>
        <p:origin x="87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cglynn" userId="188c86e6afa7fb6d" providerId="LiveId" clId="{BCE98A5C-0B98-4D5B-9AC6-04FBFF0E01FA}"/>
    <pc:docChg chg="modSld">
      <pc:chgData name="Lisa Mcglynn" userId="188c86e6afa7fb6d" providerId="LiveId" clId="{BCE98A5C-0B98-4D5B-9AC6-04FBFF0E01FA}" dt="2023-04-17T13:38:15.980" v="75" actId="14100"/>
      <pc:docMkLst>
        <pc:docMk/>
      </pc:docMkLst>
      <pc:sldChg chg="modSp mod">
        <pc:chgData name="Lisa Mcglynn" userId="188c86e6afa7fb6d" providerId="LiveId" clId="{BCE98A5C-0B98-4D5B-9AC6-04FBFF0E01FA}" dt="2023-04-17T13:38:15.980" v="75" actId="14100"/>
        <pc:sldMkLst>
          <pc:docMk/>
          <pc:sldMk cId="3704107996" sldId="256"/>
        </pc:sldMkLst>
        <pc:spChg chg="mod">
          <ac:chgData name="Lisa Mcglynn" userId="188c86e6afa7fb6d" providerId="LiveId" clId="{BCE98A5C-0B98-4D5B-9AC6-04FBFF0E01FA}" dt="2023-04-17T13:38:15.980" v="75" actId="14100"/>
          <ac:spMkLst>
            <pc:docMk/>
            <pc:sldMk cId="3704107996" sldId="256"/>
            <ac:spMk id="4" creationId="{B9CBF816-953E-8246-1E1D-35E023DC609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E0881-C708-ED44-AD3C-ADFAF9834032}" type="datetimeFigureOut">
              <a:rPr lang="en-US" smtClean="0"/>
              <a:t>4/17/2023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E99B6-F4FB-784D-91BF-DF1FB0B2A7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23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FDCEF-0D50-09D5-BA66-F17F96E7C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B9DF29-F380-1928-F59D-D585C4E70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3A838-9637-6A5E-E012-AF2CB2963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64BD7-1BF1-F20B-EF8B-BF4BBCF40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6DC4B-D932-F158-447B-09DAA043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77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6EBCB-D749-A6BF-730B-254F6EF4C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A5E09-6ED7-A51C-679B-F01C147EA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A2201-69B3-E17A-4822-1EC365182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84F7A-5D42-AF02-DD6A-A1639077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6291C-67A3-B5A4-3981-6128080E2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0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CF54DF-A689-9A44-9E68-BC1E516CCF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FE0DED-2F90-F159-93A0-AE9B234D0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5EF0F-2D62-92FC-65D0-8E9D4242E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C519D-4781-4CFB-0194-985D43C8C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49A91-70D9-4941-6BAF-1A7B30864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3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1255E-55B2-CCCA-1DCE-365A748DA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831AB-98F3-8746-041F-21C45E71E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0587B-1B58-1323-E5D8-7A17E9218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96914-C5B8-2225-6A45-E1B5912DC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A789A-2B23-EA45-4132-309601330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7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F8475-72F4-A47A-74B3-84E4C088A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00D14-FD15-3326-A391-775DA8543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17242-B944-A0ED-91F2-45BC72E4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BB371-06CD-CC22-C3AD-D84755A8D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64D73-CC2D-DF47-8B7C-56836906F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2E493-EF68-A504-2D33-1B4E9A45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61340-2E89-F09C-B8FB-F25B7B883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33C47-6913-A99B-7F10-5A7FF4BE9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A5065-801D-EC23-81C0-4ABABFB59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FE7F3-0AED-21DD-04CD-0787A621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9022F-5132-405F-EA7B-28153701C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4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0587D-4178-8D79-0042-400401640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E2546-E12B-C5D8-8FD3-3BD8D20D8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26F07-1634-91E2-DE76-6470A8B31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E089D-FB14-F4DB-AFEE-A0C8CF62C0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BE1D7C-15F5-E363-1853-9BA96AA0F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91C25E-AFA5-524E-EC90-5D9D88BD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8AC29-40AF-331A-F811-25576CFCA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040C5B-7402-AB86-2B9C-DEA47E60E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9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F9A02-9414-D1EC-2C82-EE8405F91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2597F8-EE7C-3F2C-813E-6CF3FD05B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9C16B6-5A2C-625C-C542-F5FD3A22C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9EB26-507B-AECD-54D1-B639F0CF2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3C90A-8046-FFCB-F881-2BEB4F596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230E9B-A878-3584-8812-CC390A2F6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7ACCFF-8906-B1FB-D525-8A51EEE35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5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0BA8D-ADE7-85E8-EAB6-D6CAAECB6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10AEA-D532-48FA-9426-C3F22090A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B7BDE7-9CCA-4483-6A24-97AD73243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05AE1-8984-4E8C-20EC-F63D70A7F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F5F58-98BF-C874-081D-E750DB9A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48A58-9362-CDEB-D5B9-C76B373B6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3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4F4C3-E744-AEA0-3844-9F1523349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D18C1E-DDBB-268C-CCE2-188AEAF2A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AE4FCE-B99E-0212-C05E-304C1EBCF2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9CC2B8-FB03-7765-B392-0BE58D860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BC65B-4580-C3CF-77B1-39D585320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A9424D-CEFB-87B6-0D8B-BB7482D99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2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194459-5DB6-3DAF-2B91-4ADBF71D8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A5EDD-92DE-3379-356F-DEBFE401E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B447D-6882-C427-FC92-259AFA9A5A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4/10/23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324DA-F093-9986-850C-004F70DDA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69635-DD96-7A01-7CE7-08A70ACD6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9C646-7406-804A-BDFE-19BD63695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1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9D36D6-2AC5-46A1-A849-4C82D5264A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A3809E-0DB1-3A19-6DEB-0F90565AC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4955" y="552182"/>
            <a:ext cx="5998840" cy="3343135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5200"/>
              <a:t>St Johns County Comprehensive Plan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00F12A-BE7A-3996-2BCA-F13A76888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4955" y="4067032"/>
            <a:ext cx="5998840" cy="206706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Timeline and Actions for the St. Johns County Civic Roundtable</a:t>
            </a:r>
          </a:p>
        </p:txBody>
      </p:sp>
      <p:pic>
        <p:nvPicPr>
          <p:cNvPr id="5" name="Picture 4" descr="Person writing on a notepad">
            <a:extLst>
              <a:ext uri="{FF2B5EF4-FFF2-40B4-BE49-F238E27FC236}">
                <a16:creationId xmlns:a16="http://schemas.microsoft.com/office/drawing/2014/main" id="{7EB30822-28FD-D691-6A04-5C1D97D7CB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843" r="17458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9CBF816-953E-8246-1E1D-35E023DC609B}"/>
              </a:ext>
            </a:extLst>
          </p:cNvPr>
          <p:cNvSpPr txBox="1"/>
          <p:nvPr/>
        </p:nvSpPr>
        <p:spPr>
          <a:xfrm>
            <a:off x="7239451" y="6157856"/>
            <a:ext cx="4949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Beth Tate</a:t>
            </a:r>
          </a:p>
          <a:p>
            <a:r>
              <a:rPr lang="en-US" dirty="0"/>
              <a:t>Vice Chair, St. Johns County Civic Roundtable</a:t>
            </a:r>
          </a:p>
        </p:txBody>
      </p:sp>
    </p:spTree>
    <p:extLst>
      <p:ext uri="{BB962C8B-B14F-4D97-AF65-F5344CB8AC3E}">
        <p14:creationId xmlns:p14="http://schemas.microsoft.com/office/powerpoint/2010/main" val="3704107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CED4D40-4B67-4331-AC48-79B82B4A4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CD907A-F391-5C90-0D2C-BB3C673B9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17576"/>
            <a:ext cx="10909640" cy="12493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Discussion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670CEDEF-4F34-412E-84EE-329C1E936A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1733454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Customer review outline">
            <a:extLst>
              <a:ext uri="{FF2B5EF4-FFF2-40B4-BE49-F238E27FC236}">
                <a16:creationId xmlns:a16="http://schemas.microsoft.com/office/drawing/2014/main" id="{48F60325-15AE-9CF0-8BBD-722B6074CA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01299" y="2633472"/>
            <a:ext cx="3586353" cy="3586353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881AF7-503C-6B53-C726-73E878CFD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1D0518-75A2-F788-D5FC-036BE16A2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44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D7999E-CF1F-60C7-46C0-A4867E2F9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4200"/>
              <a:t>March 21 Update from Growth Management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5630E-260C-90D8-47A3-CB7517EBB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/>
              <a:t>Plan must be evaluated every 7 years</a:t>
            </a:r>
          </a:p>
          <a:p>
            <a:pPr lvl="1"/>
            <a:r>
              <a:rPr lang="en-US" sz="2200"/>
              <a:t>Letter of determination due to State by 8/2024</a:t>
            </a:r>
          </a:p>
          <a:p>
            <a:pPr lvl="1"/>
            <a:r>
              <a:rPr lang="en-US" sz="2200"/>
              <a:t>Comprehensive plan transmittal due 1 year later, 7/2025</a:t>
            </a:r>
          </a:p>
          <a:p>
            <a:r>
              <a:rPr lang="en-US" sz="2200"/>
              <a:t>An update is recommended by Growth Management</a:t>
            </a:r>
          </a:p>
          <a:p>
            <a:pPr lvl="1"/>
            <a:r>
              <a:rPr lang="en-US" sz="2200"/>
              <a:t>State regulations</a:t>
            </a:r>
          </a:p>
          <a:p>
            <a:pPr lvl="1"/>
            <a:r>
              <a:rPr lang="en-US" sz="2200"/>
              <a:t>Population increases and other changes in the county have impacted all required elements</a:t>
            </a:r>
          </a:p>
          <a:p>
            <a:pPr lvl="1"/>
            <a:endParaRPr lang="en-US" sz="22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8CD3D-C33D-1986-0758-5AED6A26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2CAF2-1D2C-2CCA-AD71-28E9CE2B8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42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23ED7A-7FDA-DCAF-E970-B11C3242E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Process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F55DA-1992-7B05-882C-D96B9E006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/>
              <a:t>Board of Commissioners direction on whether to update</a:t>
            </a:r>
          </a:p>
          <a:p>
            <a:r>
              <a:rPr lang="en-US" sz="2200"/>
              <a:t>A “Broad Process Review”</a:t>
            </a:r>
          </a:p>
          <a:p>
            <a:pPr lvl="1"/>
            <a:r>
              <a:rPr lang="en-US" sz="2200"/>
              <a:t>Legal – what is required</a:t>
            </a:r>
          </a:p>
          <a:p>
            <a:pPr lvl="1"/>
            <a:r>
              <a:rPr lang="en-US" sz="2200"/>
              <a:t>Policy – approach to goals/objective/policies and other elements</a:t>
            </a:r>
          </a:p>
          <a:p>
            <a:r>
              <a:rPr lang="en-US" sz="2200"/>
              <a:t>Internal review of each element</a:t>
            </a:r>
          </a:p>
          <a:p>
            <a:pPr lvl="1"/>
            <a:r>
              <a:rPr lang="en-US" sz="2200"/>
              <a:t>Updates to goals ,objectives, policies for each element</a:t>
            </a:r>
          </a:p>
          <a:p>
            <a:pPr lvl="1"/>
            <a:r>
              <a:rPr lang="en-US" sz="2200"/>
              <a:t>Update Map Series</a:t>
            </a:r>
          </a:p>
          <a:p>
            <a:r>
              <a:rPr lang="en-US" sz="2200"/>
              <a:t>Draft Comprehensive Plan Update for public review.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E3241-8AB3-088A-E16A-54E0E4926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A51B6-281C-823A-15F9-810C7BA01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9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CB7E2A-960D-5EE1-788E-79712C8E9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After Draft for Public Review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2BDF8-2545-0528-DE77-6F0C041E5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/>
              <a:t>Public Review and Comment – suggested 30 days, Commissioners agreed to 60 days</a:t>
            </a:r>
          </a:p>
          <a:p>
            <a:pPr lvl="1"/>
            <a:r>
              <a:rPr lang="en-US" sz="2200"/>
              <a:t>Submit comments via web/email/mail</a:t>
            </a:r>
          </a:p>
          <a:p>
            <a:pPr lvl="1"/>
            <a:r>
              <a:rPr lang="en-US" sz="2200"/>
              <a:t>Public comment meetings (proposed 5 Town Halls, one in each district)</a:t>
            </a:r>
          </a:p>
          <a:p>
            <a:pPr lvl="1"/>
            <a:r>
              <a:rPr lang="en-US" sz="2200"/>
              <a:t>Established public review</a:t>
            </a:r>
          </a:p>
          <a:p>
            <a:r>
              <a:rPr lang="en-US" sz="2200"/>
              <a:t>Staff analysis of public comments</a:t>
            </a:r>
          </a:p>
          <a:p>
            <a:pPr lvl="1"/>
            <a:r>
              <a:rPr lang="en-US" sz="2200"/>
              <a:t>Categorization</a:t>
            </a:r>
          </a:p>
          <a:p>
            <a:pPr lvl="1"/>
            <a:r>
              <a:rPr lang="en-US" sz="2200"/>
              <a:t>Quantification</a:t>
            </a:r>
          </a:p>
          <a:p>
            <a:r>
              <a:rPr lang="en-US" sz="2200"/>
              <a:t>Update the draft in response to public comments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3BD77-1F1B-2717-50A9-A85B82A9B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BD898-A762-998B-D6C9-D4C9E42DC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00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428FDC-0294-5870-10B4-724D1702D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Final Comprehensive Plan Update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D184C-689C-9A5A-5F8D-0DFAE2FFE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/>
              <a:t>Board of Commissioners review</a:t>
            </a:r>
          </a:p>
          <a:p>
            <a:pPr lvl="1"/>
            <a:r>
              <a:rPr lang="en-US" sz="2200"/>
              <a:t>Public Hearings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4014D-9514-3DC5-E64E-3FFE4B3FC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7E782-2049-1BD8-20CE-DD570F669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24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32196A-9863-3185-138A-ED0248B70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Milestones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7E593-4ED1-C1CD-7A40-AC66BE6EE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/>
              <a:t>August 2024 – Letter of determination to the Florida Department of Economic Opportunity</a:t>
            </a:r>
          </a:p>
          <a:p>
            <a:r>
              <a:rPr lang="en-US" sz="2200"/>
              <a:t>June 2025 – Latest date for transmittal (PZA Hearing)</a:t>
            </a:r>
          </a:p>
          <a:p>
            <a:r>
              <a:rPr lang="en-US" sz="2200"/>
              <a:t>July 2025 – Latest date for transmittal (BOCC Hearing)</a:t>
            </a:r>
          </a:p>
          <a:p>
            <a:r>
              <a:rPr lang="en-US" sz="2200"/>
              <a:t>State requires 60-day review after transmittal</a:t>
            </a:r>
          </a:p>
          <a:p>
            <a:r>
              <a:rPr lang="en-US" sz="2200"/>
              <a:t>Adoption Hearings </a:t>
            </a:r>
          </a:p>
          <a:p>
            <a:pPr lvl="1"/>
            <a:r>
              <a:rPr lang="en-US" sz="2200"/>
              <a:t>Approximately October 2025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107F9-0EC2-83B0-F111-F09611929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F4005-A762-2E18-D13B-63FC4CFC3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7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0C4837-A662-B532-07C7-4E823F555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Direction to Staff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19400-5284-3C58-7FF2-3EBC2BE6B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en-US" sz="2200"/>
              <a:t>Proceed with comprehensive plan review process with 3 specific directions</a:t>
            </a:r>
          </a:p>
          <a:p>
            <a:pPr lvl="1"/>
            <a:r>
              <a:rPr lang="en-US" sz="2200"/>
              <a:t>Engage an Independent Faciliator to proceed with the process of working with all the stakeholders</a:t>
            </a:r>
          </a:p>
          <a:p>
            <a:pPr lvl="1"/>
            <a:r>
              <a:rPr lang="en-US" sz="2200"/>
              <a:t>Extend the comment period from thirty to sixty days</a:t>
            </a:r>
          </a:p>
          <a:p>
            <a:pPr lvl="1"/>
            <a:r>
              <a:rPr lang="en-US" sz="2200"/>
              <a:t>Conduct at least five town hall meetings, one in each district prior to any final action by the Board on the Comprehensive Plan recommendations</a:t>
            </a:r>
          </a:p>
          <a:p>
            <a:pPr marL="457200" lvl="1" indent="0">
              <a:buNone/>
            </a:pPr>
            <a:endParaRPr lang="en-US" sz="220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6C8A3-F40B-FAE3-9197-B12DDF78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147A9-2785-BBBB-38ED-FB04A13C8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2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4098FB-D74E-B714-D54C-B13CCB7B5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en-US" sz="4200"/>
              <a:t>Elements of the Comprehensive Plan</a:t>
            </a: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ADF6C-5B73-EB8C-FB7A-D8E9E79E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en-US" sz="2200"/>
              <a:t>Land Use</a:t>
            </a:r>
          </a:p>
          <a:p>
            <a:r>
              <a:rPr lang="en-US" sz="2200"/>
              <a:t>Transportation</a:t>
            </a:r>
          </a:p>
          <a:p>
            <a:r>
              <a:rPr lang="en-US" sz="2200"/>
              <a:t>Housing</a:t>
            </a:r>
          </a:p>
          <a:p>
            <a:r>
              <a:rPr lang="en-US" sz="2200"/>
              <a:t>Infrastructure</a:t>
            </a:r>
          </a:p>
          <a:p>
            <a:r>
              <a:rPr lang="en-US" sz="2200"/>
              <a:t>Coastal Conservation</a:t>
            </a:r>
          </a:p>
          <a:p>
            <a:r>
              <a:rPr lang="en-US" sz="2200"/>
              <a:t>Recreation and Open Space</a:t>
            </a:r>
          </a:p>
          <a:p>
            <a:r>
              <a:rPr lang="en-US" sz="2200"/>
              <a:t>Intergovernmental Coordination</a:t>
            </a:r>
          </a:p>
          <a:p>
            <a:r>
              <a:rPr lang="en-US" sz="2200"/>
              <a:t>Capital Improvement</a:t>
            </a:r>
          </a:p>
          <a:p>
            <a:r>
              <a:rPr lang="en-US" sz="2200"/>
              <a:t>Property Rights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F3FC9-9472-EE69-65AA-5B2521387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6CDF9-CC8A-CDB9-3F56-46F0290A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81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285B52-0D16-66B2-3494-62C58B836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 dirty="0"/>
              <a:t>Proposed Actions for the Roundtable</a:t>
            </a:r>
          </a:p>
        </p:txBody>
      </p:sp>
      <p:pic>
        <p:nvPicPr>
          <p:cNvPr id="5" name="Picture 4" descr="Conference room table">
            <a:extLst>
              <a:ext uri="{FF2B5EF4-FFF2-40B4-BE49-F238E27FC236}">
                <a16:creationId xmlns:a16="http://schemas.microsoft.com/office/drawing/2014/main" id="{6D150001-DCEE-063F-46EB-0FF564F35D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89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D1312-4E96-40E2-FCD5-86F889DD7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en-US" sz="1700" dirty="0"/>
              <a:t>Update the Long-Range Plan/Vision Points for the Civic Roundtable</a:t>
            </a:r>
          </a:p>
          <a:p>
            <a:pPr lvl="1"/>
            <a:r>
              <a:rPr lang="en-US" sz="1700" dirty="0"/>
              <a:t>Align the Vision Points to the elements of the Comprehensive Plan</a:t>
            </a:r>
          </a:p>
          <a:p>
            <a:r>
              <a:rPr lang="en-US" sz="1700" dirty="0"/>
              <a:t> Help prepare the community for the Town Hall meetings</a:t>
            </a:r>
          </a:p>
          <a:p>
            <a:pPr lvl="1"/>
            <a:r>
              <a:rPr lang="en-US" sz="1700" dirty="0"/>
              <a:t>Volunteers to help lead discussions on elements of the Comprehensive Plan </a:t>
            </a:r>
          </a:p>
          <a:p>
            <a:pPr lvl="1"/>
            <a:r>
              <a:rPr lang="en-US" sz="1700" dirty="0"/>
              <a:t>Conduct community meetings in each district</a:t>
            </a:r>
          </a:p>
          <a:p>
            <a:pPr lvl="1"/>
            <a:r>
              <a:rPr lang="en-US" sz="1700" dirty="0"/>
              <a:t>Focus in each District on the elements of the plan most crucial to that District</a:t>
            </a:r>
          </a:p>
          <a:p>
            <a:r>
              <a:rPr lang="en-US" sz="1700" dirty="0"/>
              <a:t>Roundtable Leadership to attend each of the Town Hall Meetings</a:t>
            </a:r>
          </a:p>
          <a:p>
            <a:pPr lvl="1"/>
            <a:r>
              <a:rPr lang="en-US" sz="1700" dirty="0"/>
              <a:t>Help present the Round Table positions </a:t>
            </a:r>
          </a:p>
          <a:p>
            <a:pPr lvl="1"/>
            <a:endParaRPr lang="en-US" sz="1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C38E-5BCF-AF1E-0CA6-40D7C0C40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4/10/23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2F7645-D199-D343-6895-DD8D41F6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9C646-7406-804A-BDFE-19BD636952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69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442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St Johns County Comprehensive Plan Update</vt:lpstr>
      <vt:lpstr>March 21 Update from Growth Management</vt:lpstr>
      <vt:lpstr>Process</vt:lpstr>
      <vt:lpstr>After Draft for Public Review</vt:lpstr>
      <vt:lpstr>Final Comprehensive Plan Update</vt:lpstr>
      <vt:lpstr>Milestones</vt:lpstr>
      <vt:lpstr>Direction to Staff</vt:lpstr>
      <vt:lpstr>Elements of the Comprehensive Plan</vt:lpstr>
      <vt:lpstr>Proposed Actions for the Roundtable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Johns County Comprehensive Plan Update</dc:title>
  <dc:creator>Beth Tate</dc:creator>
  <cp:lastModifiedBy>Lisa Mcglynn</cp:lastModifiedBy>
  <cp:revision>2</cp:revision>
  <dcterms:created xsi:type="dcterms:W3CDTF">2023-04-10T12:05:59Z</dcterms:created>
  <dcterms:modified xsi:type="dcterms:W3CDTF">2023-04-17T13:38:31Z</dcterms:modified>
</cp:coreProperties>
</file>