
<file path=[Content_Types].xml><?xml version="1.0" encoding="utf-8"?>
<Types xmlns="http://schemas.openxmlformats.org/package/2006/content-types">
  <Default Extension="png" ContentType="image/png"/>
  <Default Extension="tmp"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76" r:id="rId2"/>
    <p:sldId id="286" r:id="rId3"/>
    <p:sldId id="289" r:id="rId4"/>
    <p:sldId id="284" r:id="rId5"/>
    <p:sldId id="287" r:id="rId6"/>
    <p:sldId id="354" r:id="rId7"/>
    <p:sldId id="346" r:id="rId8"/>
    <p:sldId id="285" r:id="rId9"/>
    <p:sldId id="302" r:id="rId10"/>
    <p:sldId id="317" r:id="rId11"/>
    <p:sldId id="351" r:id="rId12"/>
    <p:sldId id="316" r:id="rId13"/>
    <p:sldId id="350" r:id="rId14"/>
    <p:sldId id="352" r:id="rId15"/>
    <p:sldId id="300" r:id="rId16"/>
    <p:sldId id="299" r:id="rId17"/>
    <p:sldId id="348" r:id="rId18"/>
    <p:sldId id="298" r:id="rId19"/>
    <p:sldId id="318" r:id="rId20"/>
    <p:sldId id="292" r:id="rId21"/>
    <p:sldId id="347" r:id="rId22"/>
    <p:sldId id="357" r:id="rId23"/>
    <p:sldId id="322" r:id="rId24"/>
    <p:sldId id="321" r:id="rId25"/>
    <p:sldId id="353" r:id="rId26"/>
    <p:sldId id="320" r:id="rId27"/>
    <p:sldId id="319" r:id="rId28"/>
    <p:sldId id="331" r:id="rId29"/>
    <p:sldId id="329" r:id="rId30"/>
    <p:sldId id="328" r:id="rId31"/>
    <p:sldId id="327" r:id="rId32"/>
    <p:sldId id="326" r:id="rId33"/>
    <p:sldId id="325" r:id="rId34"/>
    <p:sldId id="324" r:id="rId35"/>
    <p:sldId id="332" r:id="rId36"/>
    <p:sldId id="355" r:id="rId37"/>
    <p:sldId id="345" r:id="rId38"/>
    <p:sldId id="336" r:id="rId39"/>
    <p:sldId id="335" r:id="rId40"/>
    <p:sldId id="313" r:id="rId41"/>
    <p:sldId id="301" r:id="rId42"/>
    <p:sldId id="312" r:id="rId43"/>
    <p:sldId id="311" r:id="rId44"/>
    <p:sldId id="290" r:id="rId45"/>
    <p:sldId id="344" r:id="rId46"/>
    <p:sldId id="339" r:id="rId47"/>
    <p:sldId id="333" r:id="rId48"/>
    <p:sldId id="341" r:id="rId49"/>
    <p:sldId id="340" r:id="rId50"/>
    <p:sldId id="314" r:id="rId51"/>
    <p:sldId id="297" r:id="rId52"/>
    <p:sldId id="295" r:id="rId53"/>
    <p:sldId id="294" r:id="rId54"/>
    <p:sldId id="304" r:id="rId55"/>
    <p:sldId id="349" r:id="rId56"/>
    <p:sldId id="296" r:id="rId57"/>
    <p:sldId id="342" r:id="rId58"/>
    <p:sldId id="293" r:id="rId59"/>
    <p:sldId id="343"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guet, Liz" initials="LG" lastIdx="3" clrIdx="0">
    <p:extLst>
      <p:ext uri="{19B8F6BF-5375-455C-9EA6-DF929625EA0E}">
        <p15:presenceInfo xmlns:p15="http://schemas.microsoft.com/office/powerpoint/2012/main" userId="Goguet, L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7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62475-5358-4B91-8C33-9A244043C4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6B9C19D-6196-4BE2-823A-CC664CEB27D6}">
      <dgm:prSet custT="1"/>
      <dgm:spPr/>
      <dgm:t>
        <a:bodyPr/>
        <a:lstStyle/>
        <a:p>
          <a:r>
            <a:rPr lang="en-US" sz="4000" dirty="0"/>
            <a:t>On the Agenda</a:t>
          </a:r>
          <a:r>
            <a:rPr lang="en-US" sz="1900" dirty="0"/>
            <a:t/>
          </a:r>
          <a:br>
            <a:rPr lang="en-US" sz="1900" dirty="0"/>
          </a:br>
          <a:r>
            <a:rPr lang="en-US" sz="1900" dirty="0"/>
            <a:t/>
          </a:r>
          <a:br>
            <a:rPr lang="en-US" sz="1900" dirty="0"/>
          </a:br>
          <a:endParaRPr lang="en-US" sz="1900" dirty="0"/>
        </a:p>
      </dgm:t>
    </dgm:pt>
    <dgm:pt modelId="{4425E33D-CC9B-42AD-8488-67AF177A4854}" type="parTrans" cxnId="{56079707-7114-4C69-BC8F-4E992E5C8A24}">
      <dgm:prSet/>
      <dgm:spPr/>
      <dgm:t>
        <a:bodyPr/>
        <a:lstStyle/>
        <a:p>
          <a:endParaRPr lang="en-US"/>
        </a:p>
      </dgm:t>
    </dgm:pt>
    <dgm:pt modelId="{21B63830-034A-4D66-BA80-59105334694C}" type="sibTrans" cxnId="{56079707-7114-4C69-BC8F-4E992E5C8A24}">
      <dgm:prSet/>
      <dgm:spPr/>
      <dgm:t>
        <a:bodyPr/>
        <a:lstStyle/>
        <a:p>
          <a:endParaRPr lang="en-US"/>
        </a:p>
      </dgm:t>
    </dgm:pt>
    <dgm:pt modelId="{C3346E4B-43C6-469D-9665-725629B6B5E6}">
      <dgm:prSet/>
      <dgm:spPr/>
      <dgm:t>
        <a:bodyPr/>
        <a:lstStyle/>
        <a:p>
          <a:r>
            <a:rPr lang="en-US" b="1" dirty="0"/>
            <a:t>WHAT </a:t>
          </a:r>
          <a:r>
            <a:rPr lang="en-US" dirty="0"/>
            <a:t>compliance is and </a:t>
          </a:r>
          <a:r>
            <a:rPr lang="en-US" b="1" dirty="0"/>
            <a:t>WHY </a:t>
          </a:r>
          <a:r>
            <a:rPr lang="en-US" dirty="0"/>
            <a:t>it is important! &gt;&gt; Me talking about my feelings on compliance! </a:t>
          </a:r>
          <a:br>
            <a:rPr lang="en-US" dirty="0"/>
          </a:br>
          <a:endParaRPr lang="en-US" dirty="0"/>
        </a:p>
      </dgm:t>
    </dgm:pt>
    <dgm:pt modelId="{25EAEB7D-B006-43B0-AF46-4FE95B8E0CDB}" type="parTrans" cxnId="{6F04BF97-C000-4F11-81F1-B08BB70F4BCE}">
      <dgm:prSet/>
      <dgm:spPr/>
      <dgm:t>
        <a:bodyPr/>
        <a:lstStyle/>
        <a:p>
          <a:endParaRPr lang="en-US"/>
        </a:p>
      </dgm:t>
    </dgm:pt>
    <dgm:pt modelId="{BD925DA6-72DE-4EAF-B1BB-C770605B8657}" type="sibTrans" cxnId="{6F04BF97-C000-4F11-81F1-B08BB70F4BCE}">
      <dgm:prSet/>
      <dgm:spPr/>
      <dgm:t>
        <a:bodyPr/>
        <a:lstStyle/>
        <a:p>
          <a:endParaRPr lang="en-US"/>
        </a:p>
      </dgm:t>
    </dgm:pt>
    <dgm:pt modelId="{3099B11D-FF94-41DF-8549-D324BFE6F12A}">
      <dgm:prSet/>
      <dgm:spPr/>
      <dgm:t>
        <a:bodyPr/>
        <a:lstStyle/>
        <a:p>
          <a:r>
            <a:rPr lang="en-US" dirty="0"/>
            <a:t>What are the Administrative Rules and New Hampshire State Laws which govern EMS providers?</a:t>
          </a:r>
          <a:br>
            <a:rPr lang="en-US" dirty="0"/>
          </a:br>
          <a:endParaRPr lang="en-US" dirty="0"/>
        </a:p>
      </dgm:t>
    </dgm:pt>
    <dgm:pt modelId="{5AF9578B-B243-4D1A-BF46-208277AD0F8F}" type="parTrans" cxnId="{ADF3F6A1-1712-4A4A-9E68-78BF469D549A}">
      <dgm:prSet/>
      <dgm:spPr/>
      <dgm:t>
        <a:bodyPr/>
        <a:lstStyle/>
        <a:p>
          <a:endParaRPr lang="en-US"/>
        </a:p>
      </dgm:t>
    </dgm:pt>
    <dgm:pt modelId="{5D51C5A4-FC7F-40C2-9059-EE6553EB828B}" type="sibTrans" cxnId="{ADF3F6A1-1712-4A4A-9E68-78BF469D549A}">
      <dgm:prSet/>
      <dgm:spPr/>
      <dgm:t>
        <a:bodyPr/>
        <a:lstStyle/>
        <a:p>
          <a:endParaRPr lang="en-US"/>
        </a:p>
      </dgm:t>
    </dgm:pt>
    <dgm:pt modelId="{73295F35-B0AA-4685-A191-24506B952E55}">
      <dgm:prSet/>
      <dgm:spPr/>
      <dgm:t>
        <a:bodyPr/>
        <a:lstStyle/>
        <a:p>
          <a:r>
            <a:rPr lang="en-US" dirty="0"/>
            <a:t>What happens when a provider or unit has a potential violation? </a:t>
          </a:r>
          <a:br>
            <a:rPr lang="en-US" dirty="0"/>
          </a:br>
          <a:endParaRPr lang="en-US" dirty="0"/>
        </a:p>
      </dgm:t>
    </dgm:pt>
    <dgm:pt modelId="{AA59CA07-760D-4260-BF34-76261A609EEF}" type="parTrans" cxnId="{47768796-08C8-4E4C-87C7-B246DBF83E8F}">
      <dgm:prSet/>
      <dgm:spPr/>
      <dgm:t>
        <a:bodyPr/>
        <a:lstStyle/>
        <a:p>
          <a:endParaRPr lang="en-US"/>
        </a:p>
      </dgm:t>
    </dgm:pt>
    <dgm:pt modelId="{CB4B81EC-A493-4F44-95C4-0D015456E211}" type="sibTrans" cxnId="{47768796-08C8-4E4C-87C7-B246DBF83E8F}">
      <dgm:prSet/>
      <dgm:spPr/>
      <dgm:t>
        <a:bodyPr/>
        <a:lstStyle/>
        <a:p>
          <a:endParaRPr lang="en-US"/>
        </a:p>
      </dgm:t>
    </dgm:pt>
    <dgm:pt modelId="{C7B4C5C0-5B38-4FC5-9CA4-EBC3E922C371}">
      <dgm:prSet/>
      <dgm:spPr/>
      <dgm:t>
        <a:bodyPr/>
        <a:lstStyle/>
        <a:p>
          <a:r>
            <a:rPr lang="en-US" dirty="0"/>
            <a:t>How investigations are performed / overview of the process / steps of an Administrative Investigation</a:t>
          </a:r>
          <a:br>
            <a:rPr lang="en-US" dirty="0"/>
          </a:br>
          <a:endParaRPr lang="en-US" dirty="0"/>
        </a:p>
      </dgm:t>
    </dgm:pt>
    <dgm:pt modelId="{A22536AD-48ED-44AF-B919-377FA01FA43E}" type="parTrans" cxnId="{137DF44F-3822-4E77-83BA-FAA4D9AC55E4}">
      <dgm:prSet/>
      <dgm:spPr/>
      <dgm:t>
        <a:bodyPr/>
        <a:lstStyle/>
        <a:p>
          <a:endParaRPr lang="en-US"/>
        </a:p>
      </dgm:t>
    </dgm:pt>
    <dgm:pt modelId="{21DE621D-48D8-400D-B14B-CE428B906E5A}" type="sibTrans" cxnId="{137DF44F-3822-4E77-83BA-FAA4D9AC55E4}">
      <dgm:prSet/>
      <dgm:spPr/>
      <dgm:t>
        <a:bodyPr/>
        <a:lstStyle/>
        <a:p>
          <a:endParaRPr lang="en-US"/>
        </a:p>
      </dgm:t>
    </dgm:pt>
    <dgm:pt modelId="{1423C1EC-641A-4709-A816-9D5FFC2CD97A}">
      <dgm:prSet/>
      <dgm:spPr/>
      <dgm:t>
        <a:bodyPr/>
        <a:lstStyle/>
        <a:p>
          <a:r>
            <a:rPr lang="en-US" dirty="0"/>
            <a:t>Criminal History Background Checks / Denials of Provider Applications </a:t>
          </a:r>
          <a:br>
            <a:rPr lang="en-US" dirty="0"/>
          </a:br>
          <a:endParaRPr lang="en-US" dirty="0"/>
        </a:p>
      </dgm:t>
    </dgm:pt>
    <dgm:pt modelId="{8EA5A783-3CA7-4BA6-BB3B-BE65CE569F0F}" type="parTrans" cxnId="{7A4A52B4-FE3B-4EA9-BD0C-062676770934}">
      <dgm:prSet/>
      <dgm:spPr/>
      <dgm:t>
        <a:bodyPr/>
        <a:lstStyle/>
        <a:p>
          <a:endParaRPr lang="en-US"/>
        </a:p>
      </dgm:t>
    </dgm:pt>
    <dgm:pt modelId="{08A36249-E38D-4AF6-AB97-099E4C73CB5D}" type="sibTrans" cxnId="{7A4A52B4-FE3B-4EA9-BD0C-062676770934}">
      <dgm:prSet/>
      <dgm:spPr/>
      <dgm:t>
        <a:bodyPr/>
        <a:lstStyle/>
        <a:p>
          <a:endParaRPr lang="en-US"/>
        </a:p>
      </dgm:t>
    </dgm:pt>
    <dgm:pt modelId="{20F79242-5390-4012-821D-6050E6058879}">
      <dgm:prSet/>
      <dgm:spPr/>
      <dgm:t>
        <a:bodyPr/>
        <a:lstStyle/>
        <a:p>
          <a:r>
            <a:rPr lang="en-US" dirty="0"/>
            <a:t>Findings (aka Orders) of the Commissioner of Safety (Robert Quinn)</a:t>
          </a:r>
          <a:br>
            <a:rPr lang="en-US" dirty="0"/>
          </a:br>
          <a:endParaRPr lang="en-US" dirty="0"/>
        </a:p>
      </dgm:t>
    </dgm:pt>
    <dgm:pt modelId="{B17F20CE-E124-4639-AD47-FFA85480FBEA}" type="parTrans" cxnId="{EEA52582-C794-4482-9AE5-5E2365849C31}">
      <dgm:prSet/>
      <dgm:spPr/>
      <dgm:t>
        <a:bodyPr/>
        <a:lstStyle/>
        <a:p>
          <a:endParaRPr lang="en-US"/>
        </a:p>
      </dgm:t>
    </dgm:pt>
    <dgm:pt modelId="{D7D5125F-8948-4C52-9A3E-4C9A4E514C93}" type="sibTrans" cxnId="{EEA52582-C794-4482-9AE5-5E2365849C31}">
      <dgm:prSet/>
      <dgm:spPr/>
      <dgm:t>
        <a:bodyPr/>
        <a:lstStyle/>
        <a:p>
          <a:endParaRPr lang="en-US"/>
        </a:p>
      </dgm:t>
    </dgm:pt>
    <dgm:pt modelId="{9C79B4EB-B901-4FB6-965A-95E41F62858D}">
      <dgm:prSet/>
      <dgm:spPr/>
      <dgm:t>
        <a:bodyPr/>
        <a:lstStyle/>
        <a:p>
          <a:r>
            <a:rPr lang="en-US" dirty="0"/>
            <a:t>Appeal Process – your rights! </a:t>
          </a:r>
          <a:br>
            <a:rPr lang="en-US" dirty="0"/>
          </a:br>
          <a:endParaRPr lang="en-US" dirty="0"/>
        </a:p>
      </dgm:t>
    </dgm:pt>
    <dgm:pt modelId="{4AB86EA9-E547-4A74-B456-04B7F9A77891}" type="parTrans" cxnId="{C6818D7E-9DC1-4287-B7B7-342E7C522590}">
      <dgm:prSet/>
      <dgm:spPr/>
      <dgm:t>
        <a:bodyPr/>
        <a:lstStyle/>
        <a:p>
          <a:endParaRPr lang="en-US"/>
        </a:p>
      </dgm:t>
    </dgm:pt>
    <dgm:pt modelId="{FDB2CAF8-07EF-4ED7-B9B7-9C2ADEE3B4C5}" type="sibTrans" cxnId="{C6818D7E-9DC1-4287-B7B7-342E7C522590}">
      <dgm:prSet/>
      <dgm:spPr/>
      <dgm:t>
        <a:bodyPr/>
        <a:lstStyle/>
        <a:p>
          <a:endParaRPr lang="en-US"/>
        </a:p>
      </dgm:t>
    </dgm:pt>
    <dgm:pt modelId="{D4711269-DEEE-4D14-9C2B-B8067F8AC738}">
      <dgm:prSet/>
      <dgm:spPr/>
      <dgm:t>
        <a:bodyPr/>
        <a:lstStyle/>
        <a:p>
          <a:r>
            <a:rPr lang="en-US" dirty="0"/>
            <a:t>How to Submit a Complaint – we accept anonymous complaints! </a:t>
          </a:r>
        </a:p>
      </dgm:t>
    </dgm:pt>
    <dgm:pt modelId="{8091B6B6-CCF0-4088-B079-22D1F34FAC12}" type="parTrans" cxnId="{11F763F7-9568-412B-8D9D-96D031D32E28}">
      <dgm:prSet/>
      <dgm:spPr/>
      <dgm:t>
        <a:bodyPr/>
        <a:lstStyle/>
        <a:p>
          <a:endParaRPr lang="en-US"/>
        </a:p>
      </dgm:t>
    </dgm:pt>
    <dgm:pt modelId="{2AAE482B-C538-45CB-B7DB-AFDD59E00606}" type="sibTrans" cxnId="{11F763F7-9568-412B-8D9D-96D031D32E28}">
      <dgm:prSet/>
      <dgm:spPr/>
      <dgm:t>
        <a:bodyPr/>
        <a:lstStyle/>
        <a:p>
          <a:endParaRPr lang="en-US"/>
        </a:p>
      </dgm:t>
    </dgm:pt>
    <dgm:pt modelId="{8DCD4270-7D82-4369-99EC-F6CCF8B7E5A0}">
      <dgm:prSet/>
      <dgm:spPr/>
      <dgm:t>
        <a:bodyPr/>
        <a:lstStyle/>
        <a:p>
          <a:endParaRPr lang="en-US" dirty="0"/>
        </a:p>
      </dgm:t>
    </dgm:pt>
    <dgm:pt modelId="{05F1882F-D746-407F-8444-B1820555F78A}" type="parTrans" cxnId="{4816A35F-02E8-49AF-B6C2-44E5CEF1310C}">
      <dgm:prSet/>
      <dgm:spPr/>
      <dgm:t>
        <a:bodyPr/>
        <a:lstStyle/>
        <a:p>
          <a:endParaRPr lang="en-US"/>
        </a:p>
      </dgm:t>
    </dgm:pt>
    <dgm:pt modelId="{5C23691C-F615-4F1D-9D9C-BD5A7699A299}" type="sibTrans" cxnId="{4816A35F-02E8-49AF-B6C2-44E5CEF1310C}">
      <dgm:prSet/>
      <dgm:spPr/>
      <dgm:t>
        <a:bodyPr/>
        <a:lstStyle/>
        <a:p>
          <a:endParaRPr lang="en-US"/>
        </a:p>
      </dgm:t>
    </dgm:pt>
    <dgm:pt modelId="{79220CBA-1CE9-4C51-8ACF-254706E2C600}" type="pres">
      <dgm:prSet presAssocID="{30B62475-5358-4B91-8C33-9A244043C489}" presName="Name0" presStyleCnt="0">
        <dgm:presLayoutVars>
          <dgm:dir/>
          <dgm:animLvl val="lvl"/>
          <dgm:resizeHandles val="exact"/>
        </dgm:presLayoutVars>
      </dgm:prSet>
      <dgm:spPr/>
      <dgm:t>
        <a:bodyPr/>
        <a:lstStyle/>
        <a:p>
          <a:endParaRPr lang="en-US"/>
        </a:p>
      </dgm:t>
    </dgm:pt>
    <dgm:pt modelId="{CB89EF10-CB7A-4B06-98C5-47851ADD9B2E}" type="pres">
      <dgm:prSet presAssocID="{46B9C19D-6196-4BE2-823A-CC664CEB27D6}" presName="composite" presStyleCnt="0"/>
      <dgm:spPr/>
    </dgm:pt>
    <dgm:pt modelId="{51100DCC-99E7-429A-B228-44BA8A3E12F2}" type="pres">
      <dgm:prSet presAssocID="{46B9C19D-6196-4BE2-823A-CC664CEB27D6}" presName="parTx" presStyleLbl="alignNode1" presStyleIdx="0" presStyleCnt="1" custLinFactNeighborX="-1369" custLinFactNeighborY="-30913">
        <dgm:presLayoutVars>
          <dgm:chMax val="0"/>
          <dgm:chPref val="0"/>
          <dgm:bulletEnabled val="1"/>
        </dgm:presLayoutVars>
      </dgm:prSet>
      <dgm:spPr/>
      <dgm:t>
        <a:bodyPr/>
        <a:lstStyle/>
        <a:p>
          <a:endParaRPr lang="en-US"/>
        </a:p>
      </dgm:t>
    </dgm:pt>
    <dgm:pt modelId="{CC5FF6E5-8340-4959-A690-6768C33EA4A4}" type="pres">
      <dgm:prSet presAssocID="{46B9C19D-6196-4BE2-823A-CC664CEB27D6}" presName="desTx" presStyleLbl="alignAccFollowNode1" presStyleIdx="0" presStyleCnt="1" custLinFactNeighborX="-5615" custLinFactNeighborY="-8439">
        <dgm:presLayoutVars>
          <dgm:bulletEnabled val="1"/>
        </dgm:presLayoutVars>
      </dgm:prSet>
      <dgm:spPr/>
      <dgm:t>
        <a:bodyPr/>
        <a:lstStyle/>
        <a:p>
          <a:endParaRPr lang="en-US"/>
        </a:p>
      </dgm:t>
    </dgm:pt>
  </dgm:ptLst>
  <dgm:cxnLst>
    <dgm:cxn modelId="{F57DC15A-E851-4997-85DF-E6AC4B800F06}" type="presOf" srcId="{20F79242-5390-4012-821D-6050E6058879}" destId="{CC5FF6E5-8340-4959-A690-6768C33EA4A4}" srcOrd="0" destOrd="6" presId="urn:microsoft.com/office/officeart/2005/8/layout/hList1"/>
    <dgm:cxn modelId="{298A215A-C90E-4F34-8CAF-99C112D549FC}" type="presOf" srcId="{C7B4C5C0-5B38-4FC5-9CA4-EBC3E922C371}" destId="{CC5FF6E5-8340-4959-A690-6768C33EA4A4}" srcOrd="0" destOrd="4" presId="urn:microsoft.com/office/officeart/2005/8/layout/hList1"/>
    <dgm:cxn modelId="{ADF3F6A1-1712-4A4A-9E68-78BF469D549A}" srcId="{46B9C19D-6196-4BE2-823A-CC664CEB27D6}" destId="{3099B11D-FF94-41DF-8549-D324BFE6F12A}" srcOrd="2" destOrd="0" parTransId="{5AF9578B-B243-4D1A-BF46-208277AD0F8F}" sibTransId="{5D51C5A4-FC7F-40C2-9059-EE6553EB828B}"/>
    <dgm:cxn modelId="{333E2FCC-FF88-48E2-86C5-B35227C4C887}" type="presOf" srcId="{1423C1EC-641A-4709-A816-9D5FFC2CD97A}" destId="{CC5FF6E5-8340-4959-A690-6768C33EA4A4}" srcOrd="0" destOrd="5" presId="urn:microsoft.com/office/officeart/2005/8/layout/hList1"/>
    <dgm:cxn modelId="{C6818D7E-9DC1-4287-B7B7-342E7C522590}" srcId="{46B9C19D-6196-4BE2-823A-CC664CEB27D6}" destId="{9C79B4EB-B901-4FB6-965A-95E41F62858D}" srcOrd="7" destOrd="0" parTransId="{4AB86EA9-E547-4A74-B456-04B7F9A77891}" sibTransId="{FDB2CAF8-07EF-4ED7-B9B7-9C2ADEE3B4C5}"/>
    <dgm:cxn modelId="{56079707-7114-4C69-BC8F-4E992E5C8A24}" srcId="{30B62475-5358-4B91-8C33-9A244043C489}" destId="{46B9C19D-6196-4BE2-823A-CC664CEB27D6}" srcOrd="0" destOrd="0" parTransId="{4425E33D-CC9B-42AD-8488-67AF177A4854}" sibTransId="{21B63830-034A-4D66-BA80-59105334694C}"/>
    <dgm:cxn modelId="{34F109FD-BA41-441F-9D71-9A36DC98E9D1}" type="presOf" srcId="{C3346E4B-43C6-469D-9665-725629B6B5E6}" destId="{CC5FF6E5-8340-4959-A690-6768C33EA4A4}" srcOrd="0" destOrd="1" presId="urn:microsoft.com/office/officeart/2005/8/layout/hList1"/>
    <dgm:cxn modelId="{E3CA5867-6209-4A6F-9AB9-43818EDC841A}" type="presOf" srcId="{9C79B4EB-B901-4FB6-965A-95E41F62858D}" destId="{CC5FF6E5-8340-4959-A690-6768C33EA4A4}" srcOrd="0" destOrd="7" presId="urn:microsoft.com/office/officeart/2005/8/layout/hList1"/>
    <dgm:cxn modelId="{4816A35F-02E8-49AF-B6C2-44E5CEF1310C}" srcId="{46B9C19D-6196-4BE2-823A-CC664CEB27D6}" destId="{8DCD4270-7D82-4369-99EC-F6CCF8B7E5A0}" srcOrd="0" destOrd="0" parTransId="{05F1882F-D746-407F-8444-B1820555F78A}" sibTransId="{5C23691C-F615-4F1D-9D9C-BD5A7699A299}"/>
    <dgm:cxn modelId="{549AC0A4-DC9D-4069-879F-51DAE30A9C4D}" type="presOf" srcId="{3099B11D-FF94-41DF-8549-D324BFE6F12A}" destId="{CC5FF6E5-8340-4959-A690-6768C33EA4A4}" srcOrd="0" destOrd="2" presId="urn:microsoft.com/office/officeart/2005/8/layout/hList1"/>
    <dgm:cxn modelId="{7A4A52B4-FE3B-4EA9-BD0C-062676770934}" srcId="{46B9C19D-6196-4BE2-823A-CC664CEB27D6}" destId="{1423C1EC-641A-4709-A816-9D5FFC2CD97A}" srcOrd="5" destOrd="0" parTransId="{8EA5A783-3CA7-4BA6-BB3B-BE65CE569F0F}" sibTransId="{08A36249-E38D-4AF6-AB97-099E4C73CB5D}"/>
    <dgm:cxn modelId="{11F763F7-9568-412B-8D9D-96D031D32E28}" srcId="{46B9C19D-6196-4BE2-823A-CC664CEB27D6}" destId="{D4711269-DEEE-4D14-9C2B-B8067F8AC738}" srcOrd="8" destOrd="0" parTransId="{8091B6B6-CCF0-4088-B079-22D1F34FAC12}" sibTransId="{2AAE482B-C538-45CB-B7DB-AFDD59E00606}"/>
    <dgm:cxn modelId="{47768796-08C8-4E4C-87C7-B246DBF83E8F}" srcId="{46B9C19D-6196-4BE2-823A-CC664CEB27D6}" destId="{73295F35-B0AA-4685-A191-24506B952E55}" srcOrd="3" destOrd="0" parTransId="{AA59CA07-760D-4260-BF34-76261A609EEF}" sibTransId="{CB4B81EC-A493-4F44-95C4-0D015456E211}"/>
    <dgm:cxn modelId="{EEA52582-C794-4482-9AE5-5E2365849C31}" srcId="{46B9C19D-6196-4BE2-823A-CC664CEB27D6}" destId="{20F79242-5390-4012-821D-6050E6058879}" srcOrd="6" destOrd="0" parTransId="{B17F20CE-E124-4639-AD47-FFA85480FBEA}" sibTransId="{D7D5125F-8948-4C52-9A3E-4C9A4E514C93}"/>
    <dgm:cxn modelId="{1FCDA1DC-0919-4468-9E20-A1D6D2636C6E}" type="presOf" srcId="{73295F35-B0AA-4685-A191-24506B952E55}" destId="{CC5FF6E5-8340-4959-A690-6768C33EA4A4}" srcOrd="0" destOrd="3" presId="urn:microsoft.com/office/officeart/2005/8/layout/hList1"/>
    <dgm:cxn modelId="{B46E121B-EA43-4E9E-826E-F7D0EDBD2CE8}" type="presOf" srcId="{30B62475-5358-4B91-8C33-9A244043C489}" destId="{79220CBA-1CE9-4C51-8ACF-254706E2C600}" srcOrd="0" destOrd="0" presId="urn:microsoft.com/office/officeart/2005/8/layout/hList1"/>
    <dgm:cxn modelId="{DFEF8CF2-1065-4467-85AF-6543DAAC2399}" type="presOf" srcId="{8DCD4270-7D82-4369-99EC-F6CCF8B7E5A0}" destId="{CC5FF6E5-8340-4959-A690-6768C33EA4A4}" srcOrd="0" destOrd="0" presId="urn:microsoft.com/office/officeart/2005/8/layout/hList1"/>
    <dgm:cxn modelId="{137DF44F-3822-4E77-83BA-FAA4D9AC55E4}" srcId="{46B9C19D-6196-4BE2-823A-CC664CEB27D6}" destId="{C7B4C5C0-5B38-4FC5-9CA4-EBC3E922C371}" srcOrd="4" destOrd="0" parTransId="{A22536AD-48ED-44AF-B919-377FA01FA43E}" sibTransId="{21DE621D-48D8-400D-B14B-CE428B906E5A}"/>
    <dgm:cxn modelId="{6F04BF97-C000-4F11-81F1-B08BB70F4BCE}" srcId="{46B9C19D-6196-4BE2-823A-CC664CEB27D6}" destId="{C3346E4B-43C6-469D-9665-725629B6B5E6}" srcOrd="1" destOrd="0" parTransId="{25EAEB7D-B006-43B0-AF46-4FE95B8E0CDB}" sibTransId="{BD925DA6-72DE-4EAF-B1BB-C770605B8657}"/>
    <dgm:cxn modelId="{763A1984-770F-452B-ADEC-00A1852AA31E}" type="presOf" srcId="{D4711269-DEEE-4D14-9C2B-B8067F8AC738}" destId="{CC5FF6E5-8340-4959-A690-6768C33EA4A4}" srcOrd="0" destOrd="8" presId="urn:microsoft.com/office/officeart/2005/8/layout/hList1"/>
    <dgm:cxn modelId="{22D984E5-B817-4C7A-B0F4-DCB3EED72478}" type="presOf" srcId="{46B9C19D-6196-4BE2-823A-CC664CEB27D6}" destId="{51100DCC-99E7-429A-B228-44BA8A3E12F2}" srcOrd="0" destOrd="0" presId="urn:microsoft.com/office/officeart/2005/8/layout/hList1"/>
    <dgm:cxn modelId="{A5A48B43-7617-4576-AA09-ADFAA5418E3E}" type="presParOf" srcId="{79220CBA-1CE9-4C51-8ACF-254706E2C600}" destId="{CB89EF10-CB7A-4B06-98C5-47851ADD9B2E}" srcOrd="0" destOrd="0" presId="urn:microsoft.com/office/officeart/2005/8/layout/hList1"/>
    <dgm:cxn modelId="{DD39613F-6A52-471F-BB19-B9FAB02C5633}" type="presParOf" srcId="{CB89EF10-CB7A-4B06-98C5-47851ADD9B2E}" destId="{51100DCC-99E7-429A-B228-44BA8A3E12F2}" srcOrd="0" destOrd="0" presId="urn:microsoft.com/office/officeart/2005/8/layout/hList1"/>
    <dgm:cxn modelId="{F5403E52-AEF0-4781-836A-5A8F0563AE3B}" type="presParOf" srcId="{CB89EF10-CB7A-4B06-98C5-47851ADD9B2E}" destId="{CC5FF6E5-8340-4959-A690-6768C33EA4A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7129B8-8A1E-4437-9F40-80284943073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31C26F8-7B8A-4CDA-A000-DC53D300C397}">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pPr rtl="0"/>
          <a:r>
            <a:rPr lang="en-US" b="1" dirty="0"/>
            <a:t>How to submit a complaint </a:t>
          </a:r>
          <a:endParaRPr lang="en-US" dirty="0"/>
        </a:p>
      </dgm:t>
    </dgm:pt>
    <dgm:pt modelId="{8BD56E9E-09A0-48CB-BCBF-435BA1FFD9E7}" type="parTrans" cxnId="{C7E20774-B083-497D-B861-DFE7B5190F58}">
      <dgm:prSet/>
      <dgm:spPr/>
      <dgm:t>
        <a:bodyPr/>
        <a:lstStyle/>
        <a:p>
          <a:endParaRPr lang="en-US"/>
        </a:p>
      </dgm:t>
    </dgm:pt>
    <dgm:pt modelId="{033A5A58-F88D-49FB-8C52-E1AADA6B820D}" type="sibTrans" cxnId="{C7E20774-B083-497D-B861-DFE7B5190F58}">
      <dgm:prSet/>
      <dgm:spPr/>
      <dgm:t>
        <a:bodyPr/>
        <a:lstStyle/>
        <a:p>
          <a:endParaRPr lang="en-US"/>
        </a:p>
      </dgm:t>
    </dgm:pt>
    <dgm:pt modelId="{BA48AB36-99E5-4680-AFFA-61ADF2D6967D}" type="pres">
      <dgm:prSet presAssocID="{027129B8-8A1E-4437-9F40-80284943073A}" presName="compositeShape" presStyleCnt="0">
        <dgm:presLayoutVars>
          <dgm:chMax val="7"/>
          <dgm:dir/>
          <dgm:resizeHandles val="exact"/>
        </dgm:presLayoutVars>
      </dgm:prSet>
      <dgm:spPr/>
      <dgm:t>
        <a:bodyPr/>
        <a:lstStyle/>
        <a:p>
          <a:endParaRPr lang="en-US"/>
        </a:p>
      </dgm:t>
    </dgm:pt>
    <dgm:pt modelId="{1A262EF7-9461-481C-BD1C-EB920EDF83CC}" type="pres">
      <dgm:prSet presAssocID="{E31C26F8-7B8A-4CDA-A000-DC53D300C397}" presName="circ1TxSh" presStyleLbl="vennNode1" presStyleIdx="0" presStyleCnt="1" custScaleX="762900" custLinFactNeighborX="2724" custLinFactNeighborY="-17310"/>
      <dgm:spPr/>
      <dgm:t>
        <a:bodyPr/>
        <a:lstStyle/>
        <a:p>
          <a:endParaRPr lang="en-US"/>
        </a:p>
      </dgm:t>
    </dgm:pt>
  </dgm:ptLst>
  <dgm:cxnLst>
    <dgm:cxn modelId="{9EA85D95-4BFA-4530-8CF1-CA97DD4F39B3}" type="presOf" srcId="{E31C26F8-7B8A-4CDA-A000-DC53D300C397}" destId="{1A262EF7-9461-481C-BD1C-EB920EDF83CC}" srcOrd="0" destOrd="0" presId="urn:microsoft.com/office/officeart/2005/8/layout/venn1"/>
    <dgm:cxn modelId="{BE762DB9-8F12-4F52-8ABC-18CBABE0C435}" type="presOf" srcId="{027129B8-8A1E-4437-9F40-80284943073A}" destId="{BA48AB36-99E5-4680-AFFA-61ADF2D6967D}" srcOrd="0" destOrd="0" presId="urn:microsoft.com/office/officeart/2005/8/layout/venn1"/>
    <dgm:cxn modelId="{C7E20774-B083-497D-B861-DFE7B5190F58}" srcId="{027129B8-8A1E-4437-9F40-80284943073A}" destId="{E31C26F8-7B8A-4CDA-A000-DC53D300C397}" srcOrd="0" destOrd="0" parTransId="{8BD56E9E-09A0-48CB-BCBF-435BA1FFD9E7}" sibTransId="{033A5A58-F88D-49FB-8C52-E1AADA6B820D}"/>
    <dgm:cxn modelId="{D285F624-E3FB-45D1-8EB2-196D398F59B4}" type="presParOf" srcId="{BA48AB36-99E5-4680-AFFA-61ADF2D6967D}" destId="{1A262EF7-9461-481C-BD1C-EB920EDF83CC}"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1748C2-8E96-4428-B227-BD5A98C1F36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F58189B-AF63-45C3-8524-48D8D262E811}">
      <dgm:prSet custT="1"/>
      <dgm:spPr/>
      <dgm:t>
        <a:bodyPr/>
        <a:lstStyle/>
        <a:p>
          <a:pPr rtl="0"/>
          <a:r>
            <a:rPr lang="en-US" sz="4000" dirty="0"/>
            <a:t>WHAT IS THE DIFFERENCE BETWEEN </a:t>
          </a:r>
        </a:p>
      </dgm:t>
    </dgm:pt>
    <dgm:pt modelId="{2FEA828F-3DDB-4652-9612-D4C93FA3F8BD}" type="parTrans" cxnId="{5E5C99B4-B594-4CE0-97C9-8F1E12542BBF}">
      <dgm:prSet/>
      <dgm:spPr/>
      <dgm:t>
        <a:bodyPr/>
        <a:lstStyle/>
        <a:p>
          <a:endParaRPr lang="en-US" sz="4000"/>
        </a:p>
      </dgm:t>
    </dgm:pt>
    <dgm:pt modelId="{10570632-32E0-4A2E-BA71-C95771B6B78B}" type="sibTrans" cxnId="{5E5C99B4-B594-4CE0-97C9-8F1E12542BBF}">
      <dgm:prSet/>
      <dgm:spPr/>
      <dgm:t>
        <a:bodyPr/>
        <a:lstStyle/>
        <a:p>
          <a:endParaRPr lang="en-US" sz="4000"/>
        </a:p>
      </dgm:t>
    </dgm:pt>
    <dgm:pt modelId="{FDC49C9B-938D-4A84-8189-CF7B01491F8A}">
      <dgm:prSet custT="1"/>
      <dgm:spPr/>
      <dgm:t>
        <a:bodyPr/>
        <a:lstStyle/>
        <a:p>
          <a:pPr rtl="0"/>
          <a:r>
            <a:rPr lang="en-US" sz="4000" dirty="0"/>
            <a:t>AN ADMINISTRATIVE RULE AND </a:t>
          </a:r>
        </a:p>
        <a:p>
          <a:pPr rtl="0"/>
          <a:r>
            <a:rPr lang="en-US" sz="4000" dirty="0"/>
            <a:t>LAW (RSA) ?</a:t>
          </a:r>
        </a:p>
      </dgm:t>
    </dgm:pt>
    <dgm:pt modelId="{D4DF8878-3A11-47E2-B48A-9DCC0B3C30C7}" type="parTrans" cxnId="{212CD731-30F4-40E0-A96E-2FEFC916C3C3}">
      <dgm:prSet/>
      <dgm:spPr/>
      <dgm:t>
        <a:bodyPr/>
        <a:lstStyle/>
        <a:p>
          <a:endParaRPr lang="en-US" sz="4000"/>
        </a:p>
      </dgm:t>
    </dgm:pt>
    <dgm:pt modelId="{81649A82-6B99-4AB3-9081-3BB2B94EF044}" type="sibTrans" cxnId="{212CD731-30F4-40E0-A96E-2FEFC916C3C3}">
      <dgm:prSet/>
      <dgm:spPr/>
      <dgm:t>
        <a:bodyPr/>
        <a:lstStyle/>
        <a:p>
          <a:endParaRPr lang="en-US" sz="4000"/>
        </a:p>
      </dgm:t>
    </dgm:pt>
    <dgm:pt modelId="{AEE6D078-FA84-4B89-BDAB-D84FB7733A5B}" type="pres">
      <dgm:prSet presAssocID="{F61748C2-8E96-4428-B227-BD5A98C1F36C}" presName="Name0" presStyleCnt="0">
        <dgm:presLayoutVars>
          <dgm:dir/>
          <dgm:resizeHandles val="exact"/>
        </dgm:presLayoutVars>
      </dgm:prSet>
      <dgm:spPr/>
      <dgm:t>
        <a:bodyPr/>
        <a:lstStyle/>
        <a:p>
          <a:endParaRPr lang="en-US"/>
        </a:p>
      </dgm:t>
    </dgm:pt>
    <dgm:pt modelId="{E7A1095F-152A-4309-B8FB-E83DC2F0436D}" type="pres">
      <dgm:prSet presAssocID="{F61748C2-8E96-4428-B227-BD5A98C1F36C}" presName="arrow" presStyleLbl="bgShp" presStyleIdx="0" presStyleCnt="1"/>
      <dgm:spPr/>
    </dgm:pt>
    <dgm:pt modelId="{80F25F04-F7E4-4BAC-B2C7-F90948AB358B}" type="pres">
      <dgm:prSet presAssocID="{F61748C2-8E96-4428-B227-BD5A98C1F36C}" presName="points" presStyleCnt="0"/>
      <dgm:spPr/>
    </dgm:pt>
    <dgm:pt modelId="{43FF88F2-F11B-47FF-AAE9-E0B0FA8B8559}" type="pres">
      <dgm:prSet presAssocID="{5F58189B-AF63-45C3-8524-48D8D262E811}" presName="compositeA" presStyleCnt="0"/>
      <dgm:spPr/>
    </dgm:pt>
    <dgm:pt modelId="{30E7C0D9-64AC-4A96-A8FB-164FE7AF8DCC}" type="pres">
      <dgm:prSet presAssocID="{5F58189B-AF63-45C3-8524-48D8D262E811}" presName="textA" presStyleLbl="revTx" presStyleIdx="0" presStyleCnt="2">
        <dgm:presLayoutVars>
          <dgm:bulletEnabled val="1"/>
        </dgm:presLayoutVars>
      </dgm:prSet>
      <dgm:spPr/>
      <dgm:t>
        <a:bodyPr/>
        <a:lstStyle/>
        <a:p>
          <a:endParaRPr lang="en-US"/>
        </a:p>
      </dgm:t>
    </dgm:pt>
    <dgm:pt modelId="{C075A32C-364A-4890-ABE1-C987BA285B7F}" type="pres">
      <dgm:prSet presAssocID="{5F58189B-AF63-45C3-8524-48D8D262E811}" presName="circleA" presStyleLbl="node1" presStyleIdx="0" presStyleCnt="2"/>
      <dgm:spPr/>
    </dgm:pt>
    <dgm:pt modelId="{47CC10C6-E88C-46EA-8086-E7C929085C4B}" type="pres">
      <dgm:prSet presAssocID="{5F58189B-AF63-45C3-8524-48D8D262E811}" presName="spaceA" presStyleCnt="0"/>
      <dgm:spPr/>
    </dgm:pt>
    <dgm:pt modelId="{D20D5CB8-CEF3-42A0-9485-D4497A7B6049}" type="pres">
      <dgm:prSet presAssocID="{10570632-32E0-4A2E-BA71-C95771B6B78B}" presName="space" presStyleCnt="0"/>
      <dgm:spPr/>
    </dgm:pt>
    <dgm:pt modelId="{A79EDC66-BE7A-4669-A410-462CFF67CDEC}" type="pres">
      <dgm:prSet presAssocID="{FDC49C9B-938D-4A84-8189-CF7B01491F8A}" presName="compositeB" presStyleCnt="0"/>
      <dgm:spPr/>
    </dgm:pt>
    <dgm:pt modelId="{1C21532B-4C87-4F29-B328-E08D1A2E7EF4}" type="pres">
      <dgm:prSet presAssocID="{FDC49C9B-938D-4A84-8189-CF7B01491F8A}" presName="textB" presStyleLbl="revTx" presStyleIdx="1" presStyleCnt="2">
        <dgm:presLayoutVars>
          <dgm:bulletEnabled val="1"/>
        </dgm:presLayoutVars>
      </dgm:prSet>
      <dgm:spPr/>
      <dgm:t>
        <a:bodyPr/>
        <a:lstStyle/>
        <a:p>
          <a:endParaRPr lang="en-US"/>
        </a:p>
      </dgm:t>
    </dgm:pt>
    <dgm:pt modelId="{E07637BB-8849-401A-BE1E-8443595AFC7C}" type="pres">
      <dgm:prSet presAssocID="{FDC49C9B-938D-4A84-8189-CF7B01491F8A}" presName="circleB" presStyleLbl="node1" presStyleIdx="1" presStyleCnt="2"/>
      <dgm:spPr/>
    </dgm:pt>
    <dgm:pt modelId="{57CCFD77-D5E8-4003-ACCE-9AA23980C380}" type="pres">
      <dgm:prSet presAssocID="{FDC49C9B-938D-4A84-8189-CF7B01491F8A}" presName="spaceB" presStyleCnt="0"/>
      <dgm:spPr/>
    </dgm:pt>
  </dgm:ptLst>
  <dgm:cxnLst>
    <dgm:cxn modelId="{BF05FB28-C7A4-4430-9C9F-E24EF8B97520}" type="presOf" srcId="{F61748C2-8E96-4428-B227-BD5A98C1F36C}" destId="{AEE6D078-FA84-4B89-BDAB-D84FB7733A5B}" srcOrd="0" destOrd="0" presId="urn:microsoft.com/office/officeart/2005/8/layout/hProcess11"/>
    <dgm:cxn modelId="{D50EE3B8-03B2-49EA-B4C3-AF103D3DC686}" type="presOf" srcId="{5F58189B-AF63-45C3-8524-48D8D262E811}" destId="{30E7C0D9-64AC-4A96-A8FB-164FE7AF8DCC}" srcOrd="0" destOrd="0" presId="urn:microsoft.com/office/officeart/2005/8/layout/hProcess11"/>
    <dgm:cxn modelId="{212CD731-30F4-40E0-A96E-2FEFC916C3C3}" srcId="{F61748C2-8E96-4428-B227-BD5A98C1F36C}" destId="{FDC49C9B-938D-4A84-8189-CF7B01491F8A}" srcOrd="1" destOrd="0" parTransId="{D4DF8878-3A11-47E2-B48A-9DCC0B3C30C7}" sibTransId="{81649A82-6B99-4AB3-9081-3BB2B94EF044}"/>
    <dgm:cxn modelId="{4B2083FD-6DFC-4AF7-AE70-58AC2FB9BDB6}" type="presOf" srcId="{FDC49C9B-938D-4A84-8189-CF7B01491F8A}" destId="{1C21532B-4C87-4F29-B328-E08D1A2E7EF4}" srcOrd="0" destOrd="0" presId="urn:microsoft.com/office/officeart/2005/8/layout/hProcess11"/>
    <dgm:cxn modelId="{5E5C99B4-B594-4CE0-97C9-8F1E12542BBF}" srcId="{F61748C2-8E96-4428-B227-BD5A98C1F36C}" destId="{5F58189B-AF63-45C3-8524-48D8D262E811}" srcOrd="0" destOrd="0" parTransId="{2FEA828F-3DDB-4652-9612-D4C93FA3F8BD}" sibTransId="{10570632-32E0-4A2E-BA71-C95771B6B78B}"/>
    <dgm:cxn modelId="{9187AE61-ACC3-4FBC-9D11-44BA53761F47}" type="presParOf" srcId="{AEE6D078-FA84-4B89-BDAB-D84FB7733A5B}" destId="{E7A1095F-152A-4309-B8FB-E83DC2F0436D}" srcOrd="0" destOrd="0" presId="urn:microsoft.com/office/officeart/2005/8/layout/hProcess11"/>
    <dgm:cxn modelId="{FA581817-573D-4B26-9364-3DE42D01DFB1}" type="presParOf" srcId="{AEE6D078-FA84-4B89-BDAB-D84FB7733A5B}" destId="{80F25F04-F7E4-4BAC-B2C7-F90948AB358B}" srcOrd="1" destOrd="0" presId="urn:microsoft.com/office/officeart/2005/8/layout/hProcess11"/>
    <dgm:cxn modelId="{0F52B921-905D-479E-B5F1-E63B35E82EFA}" type="presParOf" srcId="{80F25F04-F7E4-4BAC-B2C7-F90948AB358B}" destId="{43FF88F2-F11B-47FF-AAE9-E0B0FA8B8559}" srcOrd="0" destOrd="0" presId="urn:microsoft.com/office/officeart/2005/8/layout/hProcess11"/>
    <dgm:cxn modelId="{CBD669F8-1BED-4C57-959D-F63AC47AE7DA}" type="presParOf" srcId="{43FF88F2-F11B-47FF-AAE9-E0B0FA8B8559}" destId="{30E7C0D9-64AC-4A96-A8FB-164FE7AF8DCC}" srcOrd="0" destOrd="0" presId="urn:microsoft.com/office/officeart/2005/8/layout/hProcess11"/>
    <dgm:cxn modelId="{ECC65850-B849-408E-A523-14102E22B6C6}" type="presParOf" srcId="{43FF88F2-F11B-47FF-AAE9-E0B0FA8B8559}" destId="{C075A32C-364A-4890-ABE1-C987BA285B7F}" srcOrd="1" destOrd="0" presId="urn:microsoft.com/office/officeart/2005/8/layout/hProcess11"/>
    <dgm:cxn modelId="{D017588C-7502-4038-8DDC-33AC5CCBFE4C}" type="presParOf" srcId="{43FF88F2-F11B-47FF-AAE9-E0B0FA8B8559}" destId="{47CC10C6-E88C-46EA-8086-E7C929085C4B}" srcOrd="2" destOrd="0" presId="urn:microsoft.com/office/officeart/2005/8/layout/hProcess11"/>
    <dgm:cxn modelId="{ED5789F3-B1A2-408C-9D56-B9EAF7D2F81C}" type="presParOf" srcId="{80F25F04-F7E4-4BAC-B2C7-F90948AB358B}" destId="{D20D5CB8-CEF3-42A0-9485-D4497A7B6049}" srcOrd="1" destOrd="0" presId="urn:microsoft.com/office/officeart/2005/8/layout/hProcess11"/>
    <dgm:cxn modelId="{5B64EEF4-7ED2-42A1-B102-D80B9DF0D6DD}" type="presParOf" srcId="{80F25F04-F7E4-4BAC-B2C7-F90948AB358B}" destId="{A79EDC66-BE7A-4669-A410-462CFF67CDEC}" srcOrd="2" destOrd="0" presId="urn:microsoft.com/office/officeart/2005/8/layout/hProcess11"/>
    <dgm:cxn modelId="{43A9248C-56C1-4BF9-B211-15D6CDA78A7C}" type="presParOf" srcId="{A79EDC66-BE7A-4669-A410-462CFF67CDEC}" destId="{1C21532B-4C87-4F29-B328-E08D1A2E7EF4}" srcOrd="0" destOrd="0" presId="urn:microsoft.com/office/officeart/2005/8/layout/hProcess11"/>
    <dgm:cxn modelId="{37196B01-BA14-4527-BC24-6EBE824B682B}" type="presParOf" srcId="{A79EDC66-BE7A-4669-A410-462CFF67CDEC}" destId="{E07637BB-8849-401A-BE1E-8443595AFC7C}" srcOrd="1" destOrd="0" presId="urn:microsoft.com/office/officeart/2005/8/layout/hProcess11"/>
    <dgm:cxn modelId="{1BE2965D-4396-4524-B0C6-50CD343F8CA6}" type="presParOf" srcId="{A79EDC66-BE7A-4669-A410-462CFF67CDEC}" destId="{57CCFD77-D5E8-4003-ACCE-9AA23980C380}"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FD4E7-583A-4D3B-962D-37D73C06E1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5D9096-EA07-4DEF-9082-600C40E985E1}">
      <dgm:prSet/>
      <dgm:spPr/>
      <dgm:t>
        <a:bodyPr/>
        <a:lstStyle/>
        <a:p>
          <a:pPr rtl="0"/>
          <a:r>
            <a:rPr lang="en-US" b="1" dirty="0"/>
            <a:t>DOS Administrative      Rules (Saf-C 5900)</a:t>
          </a:r>
        </a:p>
      </dgm:t>
    </dgm:pt>
    <dgm:pt modelId="{10A8BD46-7E68-49CC-A1EF-FD6833626F6D}" type="parTrans" cxnId="{C26F175D-EE53-4695-B3CC-33E661254B97}">
      <dgm:prSet/>
      <dgm:spPr/>
      <dgm:t>
        <a:bodyPr/>
        <a:lstStyle/>
        <a:p>
          <a:endParaRPr lang="en-US"/>
        </a:p>
      </dgm:t>
    </dgm:pt>
    <dgm:pt modelId="{946EC397-55A4-47F8-B28D-06106E3F894A}" type="sibTrans" cxnId="{C26F175D-EE53-4695-B3CC-33E661254B97}">
      <dgm:prSet/>
      <dgm:spPr/>
      <dgm:t>
        <a:bodyPr/>
        <a:lstStyle/>
        <a:p>
          <a:endParaRPr lang="en-US"/>
        </a:p>
      </dgm:t>
    </dgm:pt>
    <dgm:pt modelId="{F7FD87E7-6B16-4B55-BBAB-6E41435D8527}" type="pres">
      <dgm:prSet presAssocID="{010FD4E7-583A-4D3B-962D-37D73C06E182}" presName="linear" presStyleCnt="0">
        <dgm:presLayoutVars>
          <dgm:animLvl val="lvl"/>
          <dgm:resizeHandles val="exact"/>
        </dgm:presLayoutVars>
      </dgm:prSet>
      <dgm:spPr/>
      <dgm:t>
        <a:bodyPr/>
        <a:lstStyle/>
        <a:p>
          <a:endParaRPr lang="en-US"/>
        </a:p>
      </dgm:t>
    </dgm:pt>
    <dgm:pt modelId="{6DE530BA-6035-4E5D-BF9F-9439775C665B}" type="pres">
      <dgm:prSet presAssocID="{205D9096-EA07-4DEF-9082-600C40E985E1}" presName="parentText" presStyleLbl="node1" presStyleIdx="0" presStyleCnt="1" custLinFactNeighborX="-7413" custLinFactNeighborY="-15814">
        <dgm:presLayoutVars>
          <dgm:chMax val="0"/>
          <dgm:bulletEnabled val="1"/>
        </dgm:presLayoutVars>
      </dgm:prSet>
      <dgm:spPr/>
      <dgm:t>
        <a:bodyPr/>
        <a:lstStyle/>
        <a:p>
          <a:endParaRPr lang="en-US"/>
        </a:p>
      </dgm:t>
    </dgm:pt>
  </dgm:ptLst>
  <dgm:cxnLst>
    <dgm:cxn modelId="{9F35A537-48FF-420A-8082-F11F27ECEECC}" type="presOf" srcId="{010FD4E7-583A-4D3B-962D-37D73C06E182}" destId="{F7FD87E7-6B16-4B55-BBAB-6E41435D8527}" srcOrd="0" destOrd="0" presId="urn:microsoft.com/office/officeart/2005/8/layout/vList2"/>
    <dgm:cxn modelId="{8E391555-9F82-4A38-8AA0-B3F97F0C75F4}" type="presOf" srcId="{205D9096-EA07-4DEF-9082-600C40E985E1}" destId="{6DE530BA-6035-4E5D-BF9F-9439775C665B}" srcOrd="0" destOrd="0" presId="urn:microsoft.com/office/officeart/2005/8/layout/vList2"/>
    <dgm:cxn modelId="{C26F175D-EE53-4695-B3CC-33E661254B97}" srcId="{010FD4E7-583A-4D3B-962D-37D73C06E182}" destId="{205D9096-EA07-4DEF-9082-600C40E985E1}" srcOrd="0" destOrd="0" parTransId="{10A8BD46-7E68-49CC-A1EF-FD6833626F6D}" sibTransId="{946EC397-55A4-47F8-B28D-06106E3F894A}"/>
    <dgm:cxn modelId="{49842920-285F-40F7-8F75-DFF7A6536F8D}" type="presParOf" srcId="{F7FD87E7-6B16-4B55-BBAB-6E41435D8527}" destId="{6DE530BA-6035-4E5D-BF9F-9439775C665B}"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0FD4E7-583A-4D3B-962D-37D73C06E1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FD87E7-6B16-4B55-BBAB-6E41435D8527}" type="pres">
      <dgm:prSet presAssocID="{010FD4E7-583A-4D3B-962D-37D73C06E182}" presName="linear" presStyleCnt="0">
        <dgm:presLayoutVars>
          <dgm:animLvl val="lvl"/>
          <dgm:resizeHandles val="exact"/>
        </dgm:presLayoutVars>
      </dgm:prSet>
      <dgm:spPr/>
      <dgm:t>
        <a:bodyPr/>
        <a:lstStyle/>
        <a:p>
          <a:endParaRPr lang="en-US"/>
        </a:p>
      </dgm:t>
    </dgm:pt>
  </dgm:ptLst>
  <dgm:cxnLst>
    <dgm:cxn modelId="{9F35A537-48FF-420A-8082-F11F27ECEECC}" type="presOf" srcId="{010FD4E7-583A-4D3B-962D-37D73C06E182}" destId="{F7FD87E7-6B16-4B55-BBAB-6E41435D852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FF3BE6-5F83-4C3F-AB9A-57BF7E05C00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2CD3276-0F59-44DA-AC09-2B8F61B55DFB}">
      <dgm:prSet custT="1"/>
      <dgm:spPr/>
      <dgm:t>
        <a:bodyPr/>
        <a:lstStyle/>
        <a:p>
          <a:pPr rtl="0"/>
          <a:r>
            <a:rPr lang="en-US" sz="3200" dirty="0"/>
            <a:t>An easier way to remember the difference between RSA and Administrative Rule(Saf-C): </a:t>
          </a:r>
        </a:p>
      </dgm:t>
    </dgm:pt>
    <dgm:pt modelId="{E0148B29-DF7A-4B6B-8BE5-3797EAE6CD4B}" type="parTrans" cxnId="{FD343137-10EF-4BD2-8B00-F870CF58031D}">
      <dgm:prSet/>
      <dgm:spPr/>
      <dgm:t>
        <a:bodyPr/>
        <a:lstStyle/>
        <a:p>
          <a:endParaRPr lang="en-US"/>
        </a:p>
      </dgm:t>
    </dgm:pt>
    <dgm:pt modelId="{A74EC28E-B068-431B-9EC5-709CE5CC6DC1}" type="sibTrans" cxnId="{FD343137-10EF-4BD2-8B00-F870CF58031D}">
      <dgm:prSet/>
      <dgm:spPr/>
      <dgm:t>
        <a:bodyPr/>
        <a:lstStyle/>
        <a:p>
          <a:endParaRPr lang="en-US"/>
        </a:p>
      </dgm:t>
    </dgm:pt>
    <dgm:pt modelId="{498934C3-863F-41F2-AD07-4685A77E6971}" type="pres">
      <dgm:prSet presAssocID="{F2FF3BE6-5F83-4C3F-AB9A-57BF7E05C00B}" presName="linear" presStyleCnt="0">
        <dgm:presLayoutVars>
          <dgm:animLvl val="lvl"/>
          <dgm:resizeHandles val="exact"/>
        </dgm:presLayoutVars>
      </dgm:prSet>
      <dgm:spPr/>
      <dgm:t>
        <a:bodyPr/>
        <a:lstStyle/>
        <a:p>
          <a:endParaRPr lang="en-US"/>
        </a:p>
      </dgm:t>
    </dgm:pt>
    <dgm:pt modelId="{8E6944F1-0D44-4D0D-95C1-FA87F116AE76}" type="pres">
      <dgm:prSet presAssocID="{C2CD3276-0F59-44DA-AC09-2B8F61B55DFB}" presName="parentText" presStyleLbl="node1" presStyleIdx="0" presStyleCnt="1" custLinFactNeighborX="-72872" custLinFactNeighborY="-23554">
        <dgm:presLayoutVars>
          <dgm:chMax val="0"/>
          <dgm:bulletEnabled val="1"/>
        </dgm:presLayoutVars>
      </dgm:prSet>
      <dgm:spPr/>
      <dgm:t>
        <a:bodyPr/>
        <a:lstStyle/>
        <a:p>
          <a:endParaRPr lang="en-US"/>
        </a:p>
      </dgm:t>
    </dgm:pt>
  </dgm:ptLst>
  <dgm:cxnLst>
    <dgm:cxn modelId="{5F82592F-C62D-46EB-A1BB-05D252CCB66F}" type="presOf" srcId="{F2FF3BE6-5F83-4C3F-AB9A-57BF7E05C00B}" destId="{498934C3-863F-41F2-AD07-4685A77E6971}" srcOrd="0" destOrd="0" presId="urn:microsoft.com/office/officeart/2005/8/layout/vList2"/>
    <dgm:cxn modelId="{A0CFDA1D-26B9-4F5E-9B91-2AF45A2C3199}" type="presOf" srcId="{C2CD3276-0F59-44DA-AC09-2B8F61B55DFB}" destId="{8E6944F1-0D44-4D0D-95C1-FA87F116AE76}" srcOrd="0" destOrd="0" presId="urn:microsoft.com/office/officeart/2005/8/layout/vList2"/>
    <dgm:cxn modelId="{FD343137-10EF-4BD2-8B00-F870CF58031D}" srcId="{F2FF3BE6-5F83-4C3F-AB9A-57BF7E05C00B}" destId="{C2CD3276-0F59-44DA-AC09-2B8F61B55DFB}" srcOrd="0" destOrd="0" parTransId="{E0148B29-DF7A-4B6B-8BE5-3797EAE6CD4B}" sibTransId="{A74EC28E-B068-431B-9EC5-709CE5CC6DC1}"/>
    <dgm:cxn modelId="{6E1528A6-B0D8-4D15-8879-A4A7B18F57B2}" type="presParOf" srcId="{498934C3-863F-41F2-AD07-4685A77E6971}" destId="{8E6944F1-0D44-4D0D-95C1-FA87F116AE76}"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220149-D2E5-4162-8ECD-25AC9D2F477D}"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n-US"/>
        </a:p>
      </dgm:t>
    </dgm:pt>
    <dgm:pt modelId="{969F0465-21B9-48B8-AC16-1F8736CA4457}">
      <dgm:prSet/>
      <dgm:spPr/>
      <dgm:t>
        <a:bodyPr/>
        <a:lstStyle/>
        <a:p>
          <a:pPr rtl="0"/>
          <a:r>
            <a:rPr lang="en-US" dirty="0"/>
            <a:t>So, you have a VIOLATION…., now what?</a:t>
          </a:r>
        </a:p>
      </dgm:t>
    </dgm:pt>
    <dgm:pt modelId="{8E44DA97-D87D-42A6-8EFA-A14D5E2BF288}" type="parTrans" cxnId="{DC3D825D-EE54-43AA-AB41-153DA3ACA752}">
      <dgm:prSet/>
      <dgm:spPr/>
      <dgm:t>
        <a:bodyPr/>
        <a:lstStyle/>
        <a:p>
          <a:endParaRPr lang="en-US"/>
        </a:p>
      </dgm:t>
    </dgm:pt>
    <dgm:pt modelId="{2E868182-2F2B-4CC7-A10D-1BE437BB3FB6}" type="sibTrans" cxnId="{DC3D825D-EE54-43AA-AB41-153DA3ACA752}">
      <dgm:prSet/>
      <dgm:spPr/>
      <dgm:t>
        <a:bodyPr/>
        <a:lstStyle/>
        <a:p>
          <a:endParaRPr lang="en-US"/>
        </a:p>
      </dgm:t>
    </dgm:pt>
    <dgm:pt modelId="{10889A1E-159D-4B99-BA72-8D38F5A40EFD}" type="pres">
      <dgm:prSet presAssocID="{84220149-D2E5-4162-8ECD-25AC9D2F477D}" presName="CompostProcess" presStyleCnt="0">
        <dgm:presLayoutVars>
          <dgm:dir/>
          <dgm:resizeHandles val="exact"/>
        </dgm:presLayoutVars>
      </dgm:prSet>
      <dgm:spPr/>
      <dgm:t>
        <a:bodyPr/>
        <a:lstStyle/>
        <a:p>
          <a:endParaRPr lang="en-US"/>
        </a:p>
      </dgm:t>
    </dgm:pt>
    <dgm:pt modelId="{BBC32B98-7C52-45E6-A458-A68AAF8A6F76}" type="pres">
      <dgm:prSet presAssocID="{84220149-D2E5-4162-8ECD-25AC9D2F477D}" presName="arrow" presStyleLbl="bgShp" presStyleIdx="0" presStyleCnt="1"/>
      <dgm:spPr/>
    </dgm:pt>
    <dgm:pt modelId="{23CE9AC0-1081-4A20-B626-3DB648394E5C}" type="pres">
      <dgm:prSet presAssocID="{84220149-D2E5-4162-8ECD-25AC9D2F477D}" presName="linearProcess" presStyleCnt="0"/>
      <dgm:spPr/>
    </dgm:pt>
    <dgm:pt modelId="{A49DCA08-0CFA-46AE-BE84-BED35ED1A1CD}" type="pres">
      <dgm:prSet presAssocID="{969F0465-21B9-48B8-AC16-1F8736CA4457}" presName="textNode" presStyleLbl="node1" presStyleIdx="0" presStyleCnt="1" custScaleY="179687" custLinFactNeighborX="408" custLinFactNeighborY="-4688">
        <dgm:presLayoutVars>
          <dgm:bulletEnabled val="1"/>
        </dgm:presLayoutVars>
      </dgm:prSet>
      <dgm:spPr/>
      <dgm:t>
        <a:bodyPr/>
        <a:lstStyle/>
        <a:p>
          <a:endParaRPr lang="en-US"/>
        </a:p>
      </dgm:t>
    </dgm:pt>
  </dgm:ptLst>
  <dgm:cxnLst>
    <dgm:cxn modelId="{C7543852-7228-4EB7-9C2F-48B956FD4820}" type="presOf" srcId="{84220149-D2E5-4162-8ECD-25AC9D2F477D}" destId="{10889A1E-159D-4B99-BA72-8D38F5A40EFD}" srcOrd="0" destOrd="0" presId="urn:microsoft.com/office/officeart/2005/8/layout/hProcess9"/>
    <dgm:cxn modelId="{DC3D825D-EE54-43AA-AB41-153DA3ACA752}" srcId="{84220149-D2E5-4162-8ECD-25AC9D2F477D}" destId="{969F0465-21B9-48B8-AC16-1F8736CA4457}" srcOrd="0" destOrd="0" parTransId="{8E44DA97-D87D-42A6-8EFA-A14D5E2BF288}" sibTransId="{2E868182-2F2B-4CC7-A10D-1BE437BB3FB6}"/>
    <dgm:cxn modelId="{910C19F0-54B2-40BC-8DC1-02407A173099}" type="presOf" srcId="{969F0465-21B9-48B8-AC16-1F8736CA4457}" destId="{A49DCA08-0CFA-46AE-BE84-BED35ED1A1CD}" srcOrd="0" destOrd="0" presId="urn:microsoft.com/office/officeart/2005/8/layout/hProcess9"/>
    <dgm:cxn modelId="{4E7EA686-CA6D-4717-852B-CF52E8909621}" type="presParOf" srcId="{10889A1E-159D-4B99-BA72-8D38F5A40EFD}" destId="{BBC32B98-7C52-45E6-A458-A68AAF8A6F76}" srcOrd="0" destOrd="0" presId="urn:microsoft.com/office/officeart/2005/8/layout/hProcess9"/>
    <dgm:cxn modelId="{55CEA61C-A374-4F03-9E99-DEFC78BFAEC2}" type="presParOf" srcId="{10889A1E-159D-4B99-BA72-8D38F5A40EFD}" destId="{23CE9AC0-1081-4A20-B626-3DB648394E5C}" srcOrd="1" destOrd="0" presId="urn:microsoft.com/office/officeart/2005/8/layout/hProcess9"/>
    <dgm:cxn modelId="{1EED420F-C8E5-4A6D-B2ED-AF4F231B001D}" type="presParOf" srcId="{23CE9AC0-1081-4A20-B626-3DB648394E5C}" destId="{A49DCA08-0CFA-46AE-BE84-BED35ED1A1CD}" srcOrd="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762A03-63BF-427E-9100-AF44F4C348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02E9727-77C1-4167-8754-9B4B919898A2}">
      <dgm:prSet custT="1"/>
      <dgm:spPr/>
      <dgm:t>
        <a:bodyPr/>
        <a:lstStyle/>
        <a:p>
          <a:pPr rtl="0"/>
          <a:r>
            <a:rPr lang="en-US" sz="2000" b="0" dirty="0"/>
            <a:t>Evidentiary standard used in a burden of proof analysis – “By a preponderance of the evidence…”</a:t>
          </a:r>
        </a:p>
      </dgm:t>
    </dgm:pt>
    <dgm:pt modelId="{2A8AE2D9-6C0E-443F-BBBA-9469F75C38F3}" type="parTrans" cxnId="{65D04973-A50C-48C9-87CC-A5B4CBC21DD1}">
      <dgm:prSet/>
      <dgm:spPr/>
      <dgm:t>
        <a:bodyPr/>
        <a:lstStyle/>
        <a:p>
          <a:endParaRPr lang="en-US"/>
        </a:p>
      </dgm:t>
    </dgm:pt>
    <dgm:pt modelId="{4FF5AFC1-057D-4412-A956-6FB78E52145D}" type="sibTrans" cxnId="{65D04973-A50C-48C9-87CC-A5B4CBC21DD1}">
      <dgm:prSet/>
      <dgm:spPr/>
      <dgm:t>
        <a:bodyPr/>
        <a:lstStyle/>
        <a:p>
          <a:endParaRPr lang="en-US"/>
        </a:p>
      </dgm:t>
    </dgm:pt>
    <dgm:pt modelId="{AE196DAA-B33A-438A-B5D5-50016D8DAED6}" type="pres">
      <dgm:prSet presAssocID="{91762A03-63BF-427E-9100-AF44F4C3480C}" presName="linear" presStyleCnt="0">
        <dgm:presLayoutVars>
          <dgm:animLvl val="lvl"/>
          <dgm:resizeHandles val="exact"/>
        </dgm:presLayoutVars>
      </dgm:prSet>
      <dgm:spPr/>
      <dgm:t>
        <a:bodyPr/>
        <a:lstStyle/>
        <a:p>
          <a:endParaRPr lang="en-US"/>
        </a:p>
      </dgm:t>
    </dgm:pt>
    <dgm:pt modelId="{9F207228-64A7-4FE8-A6AF-6248736D9321}" type="pres">
      <dgm:prSet presAssocID="{802E9727-77C1-4167-8754-9B4B919898A2}" presName="parentText" presStyleLbl="node1" presStyleIdx="0" presStyleCnt="1" custLinFactNeighborX="252" custLinFactNeighborY="-6115">
        <dgm:presLayoutVars>
          <dgm:chMax val="0"/>
          <dgm:bulletEnabled val="1"/>
        </dgm:presLayoutVars>
      </dgm:prSet>
      <dgm:spPr/>
      <dgm:t>
        <a:bodyPr/>
        <a:lstStyle/>
        <a:p>
          <a:endParaRPr lang="en-US"/>
        </a:p>
      </dgm:t>
    </dgm:pt>
  </dgm:ptLst>
  <dgm:cxnLst>
    <dgm:cxn modelId="{65D04973-A50C-48C9-87CC-A5B4CBC21DD1}" srcId="{91762A03-63BF-427E-9100-AF44F4C3480C}" destId="{802E9727-77C1-4167-8754-9B4B919898A2}" srcOrd="0" destOrd="0" parTransId="{2A8AE2D9-6C0E-443F-BBBA-9469F75C38F3}" sibTransId="{4FF5AFC1-057D-4412-A956-6FB78E52145D}"/>
    <dgm:cxn modelId="{92CDD117-A65A-4378-BCF3-114A6EF99DDA}" type="presOf" srcId="{91762A03-63BF-427E-9100-AF44F4C3480C}" destId="{AE196DAA-B33A-438A-B5D5-50016D8DAED6}" srcOrd="0" destOrd="0" presId="urn:microsoft.com/office/officeart/2005/8/layout/vList2"/>
    <dgm:cxn modelId="{F0B824BC-1896-44E6-AE62-19967C08656F}" type="presOf" srcId="{802E9727-77C1-4167-8754-9B4B919898A2}" destId="{9F207228-64A7-4FE8-A6AF-6248736D9321}" srcOrd="0" destOrd="0" presId="urn:microsoft.com/office/officeart/2005/8/layout/vList2"/>
    <dgm:cxn modelId="{CC3FD76D-778D-4C87-BDA0-40AEAE83A30F}" type="presParOf" srcId="{AE196DAA-B33A-438A-B5D5-50016D8DAED6}" destId="{9F207228-64A7-4FE8-A6AF-6248736D932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487EF4-82BA-42A6-89A6-F1B18F59EF5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93177EE-B4D3-4D96-83BD-E79C06E450CD}">
      <dgm:prSet>
        <dgm:style>
          <a:lnRef idx="0">
            <a:schemeClr val="accent1"/>
          </a:lnRef>
          <a:fillRef idx="3">
            <a:schemeClr val="accent1"/>
          </a:fillRef>
          <a:effectRef idx="3">
            <a:schemeClr val="accent1"/>
          </a:effectRef>
          <a:fontRef idx="minor">
            <a:schemeClr val="lt1"/>
          </a:fontRef>
        </dgm:style>
      </dgm:prSet>
      <dgm:spPr>
        <a:ln/>
      </dgm:spPr>
      <dgm:t>
        <a:bodyPr/>
        <a:lstStyle/>
        <a:p>
          <a:pPr rtl="0"/>
          <a:r>
            <a:rPr lang="en-US" b="1" dirty="0">
              <a:solidFill>
                <a:schemeClr val="tx1"/>
              </a:solidFill>
            </a:rPr>
            <a:t>The Investigative Interview… </a:t>
          </a:r>
        </a:p>
      </dgm:t>
    </dgm:pt>
    <dgm:pt modelId="{E11E8448-17CD-48D9-95BD-758CDEA53019}" type="parTrans" cxnId="{D99156D8-4B8B-4521-AAB9-5BFED26D85F3}">
      <dgm:prSet/>
      <dgm:spPr/>
      <dgm:t>
        <a:bodyPr/>
        <a:lstStyle/>
        <a:p>
          <a:endParaRPr lang="en-US"/>
        </a:p>
      </dgm:t>
    </dgm:pt>
    <dgm:pt modelId="{B80305DD-B70D-4333-BC20-3A8A429F2404}" type="sibTrans" cxnId="{D99156D8-4B8B-4521-AAB9-5BFED26D85F3}">
      <dgm:prSet/>
      <dgm:spPr/>
      <dgm:t>
        <a:bodyPr/>
        <a:lstStyle/>
        <a:p>
          <a:endParaRPr lang="en-US"/>
        </a:p>
      </dgm:t>
    </dgm:pt>
    <dgm:pt modelId="{28C40820-3658-422E-95F0-C88DF99C7AED}" type="pres">
      <dgm:prSet presAssocID="{17487EF4-82BA-42A6-89A6-F1B18F59EF52}" presName="linear" presStyleCnt="0">
        <dgm:presLayoutVars>
          <dgm:animLvl val="lvl"/>
          <dgm:resizeHandles val="exact"/>
        </dgm:presLayoutVars>
      </dgm:prSet>
      <dgm:spPr/>
      <dgm:t>
        <a:bodyPr/>
        <a:lstStyle/>
        <a:p>
          <a:endParaRPr lang="en-US"/>
        </a:p>
      </dgm:t>
    </dgm:pt>
    <dgm:pt modelId="{F03789E6-719B-44FC-ADA3-E4A811F8C232}" type="pres">
      <dgm:prSet presAssocID="{293177EE-B4D3-4D96-83BD-E79C06E450CD}" presName="parentText" presStyleLbl="node1" presStyleIdx="0" presStyleCnt="1" custLinFactNeighborX="1606" custLinFactNeighborY="17318">
        <dgm:presLayoutVars>
          <dgm:chMax val="0"/>
          <dgm:bulletEnabled val="1"/>
        </dgm:presLayoutVars>
      </dgm:prSet>
      <dgm:spPr/>
      <dgm:t>
        <a:bodyPr/>
        <a:lstStyle/>
        <a:p>
          <a:endParaRPr lang="en-US"/>
        </a:p>
      </dgm:t>
    </dgm:pt>
  </dgm:ptLst>
  <dgm:cxnLst>
    <dgm:cxn modelId="{EA1CDC22-1598-4DAC-A0DE-8AF49E6E5049}" type="presOf" srcId="{17487EF4-82BA-42A6-89A6-F1B18F59EF52}" destId="{28C40820-3658-422E-95F0-C88DF99C7AED}" srcOrd="0" destOrd="0" presId="urn:microsoft.com/office/officeart/2005/8/layout/vList2"/>
    <dgm:cxn modelId="{D99156D8-4B8B-4521-AAB9-5BFED26D85F3}" srcId="{17487EF4-82BA-42A6-89A6-F1B18F59EF52}" destId="{293177EE-B4D3-4D96-83BD-E79C06E450CD}" srcOrd="0" destOrd="0" parTransId="{E11E8448-17CD-48D9-95BD-758CDEA53019}" sibTransId="{B80305DD-B70D-4333-BC20-3A8A429F2404}"/>
    <dgm:cxn modelId="{91BF5E14-4E9B-4C6A-B730-BB251C644807}" type="presOf" srcId="{293177EE-B4D3-4D96-83BD-E79C06E450CD}" destId="{F03789E6-719B-44FC-ADA3-E4A811F8C232}" srcOrd="0" destOrd="0" presId="urn:microsoft.com/office/officeart/2005/8/layout/vList2"/>
    <dgm:cxn modelId="{CE4BFBD3-DA55-4923-9811-4FB90AC85834}" type="presParOf" srcId="{28C40820-3658-422E-95F0-C88DF99C7AED}" destId="{F03789E6-719B-44FC-ADA3-E4A811F8C232}"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1D49F7-E37E-41F9-936E-F7FBAB3DBB6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654774A-9DE8-49D8-9874-FBAD0F7078DF}">
      <dgm:prSet custT="1"/>
      <dgm:spPr/>
      <dgm:t>
        <a:bodyPr/>
        <a:lstStyle/>
        <a:p>
          <a:pPr rtl="0"/>
          <a:endParaRPr lang="en-US" sz="2000" dirty="0"/>
        </a:p>
        <a:p>
          <a:pPr rtl="0"/>
          <a:r>
            <a:rPr lang="en-US" sz="2000" dirty="0"/>
            <a:t>   Investigations have 4 possible Findings per Saf-C 5922.01 </a:t>
          </a:r>
          <a:r>
            <a:rPr lang="en-US" sz="2000" u="sng" dirty="0"/>
            <a:t>Definitions</a:t>
          </a:r>
          <a:r>
            <a:rPr lang="en-US" sz="2000" dirty="0"/>
            <a:t>. </a:t>
          </a:r>
          <a:r>
            <a:rPr lang="en-US" sz="900" dirty="0"/>
            <a:t/>
          </a:r>
          <a:br>
            <a:rPr lang="en-US" sz="900" dirty="0"/>
          </a:br>
          <a:r>
            <a:rPr lang="en-US" sz="900" dirty="0"/>
            <a:t/>
          </a:r>
          <a:br>
            <a:rPr lang="en-US" sz="900" dirty="0"/>
          </a:br>
          <a:endParaRPr lang="en-US" sz="900" dirty="0"/>
        </a:p>
      </dgm:t>
    </dgm:pt>
    <dgm:pt modelId="{7BB85981-2065-4051-A73E-294F1DAD32F7}" type="parTrans" cxnId="{30E874A0-75CD-4C21-B1A1-CBCBCA1D06C2}">
      <dgm:prSet/>
      <dgm:spPr/>
      <dgm:t>
        <a:bodyPr/>
        <a:lstStyle/>
        <a:p>
          <a:endParaRPr lang="en-US"/>
        </a:p>
      </dgm:t>
    </dgm:pt>
    <dgm:pt modelId="{D5388353-6430-47D4-A432-577FD8C4CDAA}" type="sibTrans" cxnId="{30E874A0-75CD-4C21-B1A1-CBCBCA1D06C2}">
      <dgm:prSet/>
      <dgm:spPr/>
      <dgm:t>
        <a:bodyPr/>
        <a:lstStyle/>
        <a:p>
          <a:endParaRPr lang="en-US"/>
        </a:p>
      </dgm:t>
    </dgm:pt>
    <dgm:pt modelId="{B5BBA87C-E52A-4F48-9D87-8489E6723F00}" type="pres">
      <dgm:prSet presAssocID="{4D1D49F7-E37E-41F9-936E-F7FBAB3DBB60}" presName="linear" presStyleCnt="0">
        <dgm:presLayoutVars>
          <dgm:animLvl val="lvl"/>
          <dgm:resizeHandles val="exact"/>
        </dgm:presLayoutVars>
      </dgm:prSet>
      <dgm:spPr/>
      <dgm:t>
        <a:bodyPr/>
        <a:lstStyle/>
        <a:p>
          <a:endParaRPr lang="en-US"/>
        </a:p>
      </dgm:t>
    </dgm:pt>
    <dgm:pt modelId="{D79947F0-C7C1-4945-B42B-0D6787B63757}" type="pres">
      <dgm:prSet presAssocID="{D654774A-9DE8-49D8-9874-FBAD0F7078DF}" presName="parentText" presStyleLbl="node1" presStyleIdx="0" presStyleCnt="1" custLinFactNeighborX="2628" custLinFactNeighborY="2604">
        <dgm:presLayoutVars>
          <dgm:chMax val="0"/>
          <dgm:bulletEnabled val="1"/>
        </dgm:presLayoutVars>
      </dgm:prSet>
      <dgm:spPr/>
      <dgm:t>
        <a:bodyPr/>
        <a:lstStyle/>
        <a:p>
          <a:endParaRPr lang="en-US"/>
        </a:p>
      </dgm:t>
    </dgm:pt>
  </dgm:ptLst>
  <dgm:cxnLst>
    <dgm:cxn modelId="{AF201609-1C05-42BE-B1AB-F2557DE0BA78}" type="presOf" srcId="{4D1D49F7-E37E-41F9-936E-F7FBAB3DBB60}" destId="{B5BBA87C-E52A-4F48-9D87-8489E6723F00}" srcOrd="0" destOrd="0" presId="urn:microsoft.com/office/officeart/2005/8/layout/vList2"/>
    <dgm:cxn modelId="{23ECC778-83AC-49AA-86A5-2AF8C51C77BB}" type="presOf" srcId="{D654774A-9DE8-49D8-9874-FBAD0F7078DF}" destId="{D79947F0-C7C1-4945-B42B-0D6787B63757}" srcOrd="0" destOrd="0" presId="urn:microsoft.com/office/officeart/2005/8/layout/vList2"/>
    <dgm:cxn modelId="{30E874A0-75CD-4C21-B1A1-CBCBCA1D06C2}" srcId="{4D1D49F7-E37E-41F9-936E-F7FBAB3DBB60}" destId="{D654774A-9DE8-49D8-9874-FBAD0F7078DF}" srcOrd="0" destOrd="0" parTransId="{7BB85981-2065-4051-A73E-294F1DAD32F7}" sibTransId="{D5388353-6430-47D4-A432-577FD8C4CDAA}"/>
    <dgm:cxn modelId="{8A3BAC6C-D624-4D3B-995A-87AFF3C102B8}" type="presParOf" srcId="{B5BBA87C-E52A-4F48-9D87-8489E6723F00}" destId="{D79947F0-C7C1-4945-B42B-0D6787B6375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00DCC-99E7-429A-B228-44BA8A3E12F2}">
      <dsp:nvSpPr>
        <dsp:cNvPr id="0" name=""/>
        <dsp:cNvSpPr/>
      </dsp:nvSpPr>
      <dsp:spPr>
        <a:xfrm>
          <a:off x="0" y="0"/>
          <a:ext cx="9963020" cy="14727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kern="1200" dirty="0"/>
            <a:t>On the Agenda</a:t>
          </a:r>
          <a:r>
            <a:rPr lang="en-US" sz="1900" kern="1200" dirty="0"/>
            <a:t/>
          </a:r>
          <a:br>
            <a:rPr lang="en-US" sz="1900" kern="1200" dirty="0"/>
          </a:br>
          <a:r>
            <a:rPr lang="en-US" sz="1900" kern="1200" dirty="0"/>
            <a:t/>
          </a:r>
          <a:br>
            <a:rPr lang="en-US" sz="1900" kern="1200" dirty="0"/>
          </a:br>
          <a:endParaRPr lang="en-US" sz="1900" kern="1200" dirty="0"/>
        </a:p>
      </dsp:txBody>
      <dsp:txXfrm>
        <a:off x="0" y="0"/>
        <a:ext cx="9963020" cy="1472739"/>
      </dsp:txXfrm>
    </dsp:sp>
    <dsp:sp modelId="{CC5FF6E5-8340-4959-A690-6768C33EA4A4}">
      <dsp:nvSpPr>
        <dsp:cNvPr id="0" name=""/>
        <dsp:cNvSpPr/>
      </dsp:nvSpPr>
      <dsp:spPr>
        <a:xfrm>
          <a:off x="0" y="1195783"/>
          <a:ext cx="9963020" cy="43865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b="1" kern="1200" dirty="0"/>
            <a:t>WHAT </a:t>
          </a:r>
          <a:r>
            <a:rPr lang="en-US" sz="1700" kern="1200" dirty="0"/>
            <a:t>compliance is and </a:t>
          </a:r>
          <a:r>
            <a:rPr lang="en-US" sz="1700" b="1" kern="1200" dirty="0"/>
            <a:t>WHY </a:t>
          </a:r>
          <a:r>
            <a:rPr lang="en-US" sz="1700" kern="1200" dirty="0"/>
            <a:t>it is important! &gt;&gt; Me talking about my feelings on compliance! </a:t>
          </a:r>
          <a:br>
            <a:rPr lang="en-US" sz="1700" kern="1200" dirty="0"/>
          </a:br>
          <a:endParaRPr lang="en-US" sz="1700" kern="1200" dirty="0"/>
        </a:p>
        <a:p>
          <a:pPr marL="171450" lvl="1" indent="-171450" algn="l" defTabSz="755650">
            <a:lnSpc>
              <a:spcPct val="90000"/>
            </a:lnSpc>
            <a:spcBef>
              <a:spcPct val="0"/>
            </a:spcBef>
            <a:spcAft>
              <a:spcPct val="15000"/>
            </a:spcAft>
            <a:buChar char="••"/>
          </a:pPr>
          <a:r>
            <a:rPr lang="en-US" sz="1700" kern="1200" dirty="0"/>
            <a:t>What are the Administrative Rules and New Hampshire State Laws which govern EMS providers?</a:t>
          </a:r>
          <a:br>
            <a:rPr lang="en-US" sz="1700" kern="1200" dirty="0"/>
          </a:br>
          <a:endParaRPr lang="en-US" sz="1700" kern="1200" dirty="0"/>
        </a:p>
        <a:p>
          <a:pPr marL="171450" lvl="1" indent="-171450" algn="l" defTabSz="755650">
            <a:lnSpc>
              <a:spcPct val="90000"/>
            </a:lnSpc>
            <a:spcBef>
              <a:spcPct val="0"/>
            </a:spcBef>
            <a:spcAft>
              <a:spcPct val="15000"/>
            </a:spcAft>
            <a:buChar char="••"/>
          </a:pPr>
          <a:r>
            <a:rPr lang="en-US" sz="1700" kern="1200" dirty="0"/>
            <a:t>What happens when a provider or unit has a potential violation? </a:t>
          </a:r>
          <a:br>
            <a:rPr lang="en-US" sz="1700" kern="1200" dirty="0"/>
          </a:br>
          <a:endParaRPr lang="en-US" sz="1700" kern="1200" dirty="0"/>
        </a:p>
        <a:p>
          <a:pPr marL="171450" lvl="1" indent="-171450" algn="l" defTabSz="755650">
            <a:lnSpc>
              <a:spcPct val="90000"/>
            </a:lnSpc>
            <a:spcBef>
              <a:spcPct val="0"/>
            </a:spcBef>
            <a:spcAft>
              <a:spcPct val="15000"/>
            </a:spcAft>
            <a:buChar char="••"/>
          </a:pPr>
          <a:r>
            <a:rPr lang="en-US" sz="1700" kern="1200" dirty="0"/>
            <a:t>How investigations are performed / overview of the process / steps of an Administrative Investigation</a:t>
          </a:r>
          <a:br>
            <a:rPr lang="en-US" sz="1700" kern="1200" dirty="0"/>
          </a:br>
          <a:endParaRPr lang="en-US" sz="1700" kern="1200" dirty="0"/>
        </a:p>
        <a:p>
          <a:pPr marL="171450" lvl="1" indent="-171450" algn="l" defTabSz="755650">
            <a:lnSpc>
              <a:spcPct val="90000"/>
            </a:lnSpc>
            <a:spcBef>
              <a:spcPct val="0"/>
            </a:spcBef>
            <a:spcAft>
              <a:spcPct val="15000"/>
            </a:spcAft>
            <a:buChar char="••"/>
          </a:pPr>
          <a:r>
            <a:rPr lang="en-US" sz="1700" kern="1200" dirty="0"/>
            <a:t>Criminal History Background Checks / Denials of Provider Applications </a:t>
          </a:r>
          <a:br>
            <a:rPr lang="en-US" sz="1700" kern="1200" dirty="0"/>
          </a:br>
          <a:endParaRPr lang="en-US" sz="1700" kern="1200" dirty="0"/>
        </a:p>
        <a:p>
          <a:pPr marL="171450" lvl="1" indent="-171450" algn="l" defTabSz="755650">
            <a:lnSpc>
              <a:spcPct val="90000"/>
            </a:lnSpc>
            <a:spcBef>
              <a:spcPct val="0"/>
            </a:spcBef>
            <a:spcAft>
              <a:spcPct val="15000"/>
            </a:spcAft>
            <a:buChar char="••"/>
          </a:pPr>
          <a:r>
            <a:rPr lang="en-US" sz="1700" kern="1200" dirty="0"/>
            <a:t>Findings (aka Orders) of the Commissioner of Safety (Robert Quinn)</a:t>
          </a:r>
          <a:br>
            <a:rPr lang="en-US" sz="1700" kern="1200" dirty="0"/>
          </a:br>
          <a:endParaRPr lang="en-US" sz="1700" kern="1200" dirty="0"/>
        </a:p>
        <a:p>
          <a:pPr marL="171450" lvl="1" indent="-171450" algn="l" defTabSz="755650">
            <a:lnSpc>
              <a:spcPct val="90000"/>
            </a:lnSpc>
            <a:spcBef>
              <a:spcPct val="0"/>
            </a:spcBef>
            <a:spcAft>
              <a:spcPct val="15000"/>
            </a:spcAft>
            <a:buChar char="••"/>
          </a:pPr>
          <a:r>
            <a:rPr lang="en-US" sz="1700" kern="1200" dirty="0"/>
            <a:t>Appeal Process – your rights! </a:t>
          </a:r>
          <a:br>
            <a:rPr lang="en-US" sz="1700" kern="1200" dirty="0"/>
          </a:br>
          <a:endParaRPr lang="en-US" sz="1700" kern="1200" dirty="0"/>
        </a:p>
        <a:p>
          <a:pPr marL="171450" lvl="1" indent="-171450" algn="l" defTabSz="755650">
            <a:lnSpc>
              <a:spcPct val="90000"/>
            </a:lnSpc>
            <a:spcBef>
              <a:spcPct val="0"/>
            </a:spcBef>
            <a:spcAft>
              <a:spcPct val="15000"/>
            </a:spcAft>
            <a:buChar char="••"/>
          </a:pPr>
          <a:r>
            <a:rPr lang="en-US" sz="1700" kern="1200" dirty="0"/>
            <a:t>How to Submit a Complaint – we accept anonymous complaints! </a:t>
          </a:r>
        </a:p>
      </dsp:txBody>
      <dsp:txXfrm>
        <a:off x="0" y="1195783"/>
        <a:ext cx="9963020" cy="43865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62EF7-9461-481C-BD1C-EB920EDF83CC}">
      <dsp:nvSpPr>
        <dsp:cNvPr id="0" name=""/>
        <dsp:cNvSpPr/>
      </dsp:nvSpPr>
      <dsp:spPr>
        <a:xfrm>
          <a:off x="-2458042" y="0"/>
          <a:ext cx="8739881" cy="1145613"/>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rtl="0">
            <a:lnSpc>
              <a:spcPct val="90000"/>
            </a:lnSpc>
            <a:spcBef>
              <a:spcPct val="0"/>
            </a:spcBef>
            <a:spcAft>
              <a:spcPct val="35000"/>
            </a:spcAft>
          </a:pPr>
          <a:r>
            <a:rPr lang="en-US" sz="4300" b="1" kern="1200" dirty="0"/>
            <a:t>How to submit a complaint </a:t>
          </a:r>
          <a:endParaRPr lang="en-US" sz="4300" kern="1200" dirty="0"/>
        </a:p>
      </dsp:txBody>
      <dsp:txXfrm>
        <a:off x="-1178116" y="167771"/>
        <a:ext cx="6180029" cy="810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095F-152A-4309-B8FB-E83DC2F0436D}">
      <dsp:nvSpPr>
        <dsp:cNvPr id="0" name=""/>
        <dsp:cNvSpPr/>
      </dsp:nvSpPr>
      <dsp:spPr>
        <a:xfrm>
          <a:off x="0" y="397031"/>
          <a:ext cx="9816663" cy="52937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7C0D9-64AC-4A96-A8FB-164FE7AF8DCC}">
      <dsp:nvSpPr>
        <dsp:cNvPr id="0" name=""/>
        <dsp:cNvSpPr/>
      </dsp:nvSpPr>
      <dsp:spPr>
        <a:xfrm>
          <a:off x="107" y="0"/>
          <a:ext cx="4309649" cy="52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rtl="0">
            <a:lnSpc>
              <a:spcPct val="90000"/>
            </a:lnSpc>
            <a:spcBef>
              <a:spcPct val="0"/>
            </a:spcBef>
            <a:spcAft>
              <a:spcPct val="35000"/>
            </a:spcAft>
          </a:pPr>
          <a:r>
            <a:rPr lang="en-US" sz="4000" kern="1200" dirty="0"/>
            <a:t>WHAT IS THE DIFFERENCE BETWEEN </a:t>
          </a:r>
        </a:p>
      </dsp:txBody>
      <dsp:txXfrm>
        <a:off x="107" y="0"/>
        <a:ext cx="4309649" cy="529375"/>
      </dsp:txXfrm>
    </dsp:sp>
    <dsp:sp modelId="{C075A32C-364A-4890-ABE1-C987BA285B7F}">
      <dsp:nvSpPr>
        <dsp:cNvPr id="0" name=""/>
        <dsp:cNvSpPr/>
      </dsp:nvSpPr>
      <dsp:spPr>
        <a:xfrm>
          <a:off x="2088760" y="595547"/>
          <a:ext cx="132343" cy="132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1532B-4C87-4F29-B328-E08D1A2E7EF4}">
      <dsp:nvSpPr>
        <dsp:cNvPr id="0" name=""/>
        <dsp:cNvSpPr/>
      </dsp:nvSpPr>
      <dsp:spPr>
        <a:xfrm>
          <a:off x="4525239" y="794063"/>
          <a:ext cx="4309649" cy="52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t" anchorCtr="0">
          <a:noAutofit/>
        </a:bodyPr>
        <a:lstStyle/>
        <a:p>
          <a:pPr lvl="0" algn="ctr" defTabSz="1778000" rtl="0">
            <a:lnSpc>
              <a:spcPct val="90000"/>
            </a:lnSpc>
            <a:spcBef>
              <a:spcPct val="0"/>
            </a:spcBef>
            <a:spcAft>
              <a:spcPct val="35000"/>
            </a:spcAft>
          </a:pPr>
          <a:r>
            <a:rPr lang="en-US" sz="4000" kern="1200" dirty="0"/>
            <a:t>AN ADMINISTRATIVE RULE AND </a:t>
          </a:r>
        </a:p>
        <a:p>
          <a:pPr lvl="0" algn="ctr" defTabSz="1778000" rtl="0">
            <a:lnSpc>
              <a:spcPct val="90000"/>
            </a:lnSpc>
            <a:spcBef>
              <a:spcPct val="0"/>
            </a:spcBef>
            <a:spcAft>
              <a:spcPct val="35000"/>
            </a:spcAft>
          </a:pPr>
          <a:r>
            <a:rPr lang="en-US" sz="4000" kern="1200" dirty="0"/>
            <a:t>LAW (RSA) ?</a:t>
          </a:r>
        </a:p>
      </dsp:txBody>
      <dsp:txXfrm>
        <a:off x="4525239" y="794063"/>
        <a:ext cx="4309649" cy="529375"/>
      </dsp:txXfrm>
    </dsp:sp>
    <dsp:sp modelId="{E07637BB-8849-401A-BE1E-8443595AFC7C}">
      <dsp:nvSpPr>
        <dsp:cNvPr id="0" name=""/>
        <dsp:cNvSpPr/>
      </dsp:nvSpPr>
      <dsp:spPr>
        <a:xfrm>
          <a:off x="6613892" y="595547"/>
          <a:ext cx="132343" cy="132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530BA-6035-4E5D-BF9F-9439775C665B}">
      <dsp:nvSpPr>
        <dsp:cNvPr id="0" name=""/>
        <dsp:cNvSpPr/>
      </dsp:nvSpPr>
      <dsp:spPr>
        <a:xfrm>
          <a:off x="0" y="0"/>
          <a:ext cx="2204623"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t>DOS Administrative      Rules (Saf-C 5900)</a:t>
          </a:r>
        </a:p>
      </dsp:txBody>
      <dsp:txXfrm>
        <a:off x="53688" y="53688"/>
        <a:ext cx="2097247" cy="992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44F1-0D44-4D0D-95C1-FA87F116AE76}">
      <dsp:nvSpPr>
        <dsp:cNvPr id="0" name=""/>
        <dsp:cNvSpPr/>
      </dsp:nvSpPr>
      <dsp:spPr>
        <a:xfrm>
          <a:off x="0" y="0"/>
          <a:ext cx="9978500" cy="107356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An easier way to remember the difference between RSA and Administrative Rule(Saf-C): </a:t>
          </a:r>
        </a:p>
      </dsp:txBody>
      <dsp:txXfrm>
        <a:off x="52407" y="52407"/>
        <a:ext cx="9873686" cy="968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32B98-7C52-45E6-A458-A68AAF8A6F76}">
      <dsp:nvSpPr>
        <dsp:cNvPr id="0" name=""/>
        <dsp:cNvSpPr/>
      </dsp:nvSpPr>
      <dsp:spPr>
        <a:xfrm>
          <a:off x="623878" y="0"/>
          <a:ext cx="7070619" cy="1402670"/>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49DCA08-0CFA-46AE-BE84-BED35ED1A1CD}">
      <dsp:nvSpPr>
        <dsp:cNvPr id="0" name=""/>
        <dsp:cNvSpPr/>
      </dsp:nvSpPr>
      <dsp:spPr>
        <a:xfrm>
          <a:off x="0" y="170949"/>
          <a:ext cx="8318376" cy="100816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a:t>So, you have a VIOLATION…., now what?</a:t>
          </a:r>
        </a:p>
      </dsp:txBody>
      <dsp:txXfrm>
        <a:off x="49215" y="220164"/>
        <a:ext cx="8219946" cy="909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07228-64A7-4FE8-A6AF-6248736D9321}">
      <dsp:nvSpPr>
        <dsp:cNvPr id="0" name=""/>
        <dsp:cNvSpPr/>
      </dsp:nvSpPr>
      <dsp:spPr>
        <a:xfrm>
          <a:off x="0" y="0"/>
          <a:ext cx="10574915"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a:t>Evidentiary standard used in a burden of proof analysis – “By a preponderance of the evidence…”</a:t>
          </a:r>
        </a:p>
      </dsp:txBody>
      <dsp:txXfrm>
        <a:off x="42950" y="42950"/>
        <a:ext cx="10489015" cy="7939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789E6-719B-44FC-ADA3-E4A811F8C232}">
      <dsp:nvSpPr>
        <dsp:cNvPr id="0" name=""/>
        <dsp:cNvSpPr/>
      </dsp:nvSpPr>
      <dsp:spPr>
        <a:xfrm>
          <a:off x="0" y="14598"/>
          <a:ext cx="5966149" cy="575639"/>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a:solidFill>
                <a:schemeClr val="tx1"/>
              </a:solidFill>
            </a:rPr>
            <a:t>The Investigative Interview… </a:t>
          </a:r>
        </a:p>
      </dsp:txBody>
      <dsp:txXfrm>
        <a:off x="28100" y="42698"/>
        <a:ext cx="5909949"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947F0-C7C1-4945-B42B-0D6787B63757}">
      <dsp:nvSpPr>
        <dsp:cNvPr id="0" name=""/>
        <dsp:cNvSpPr/>
      </dsp:nvSpPr>
      <dsp:spPr>
        <a:xfrm>
          <a:off x="0" y="81653"/>
          <a:ext cx="7653528" cy="12168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en-US" sz="2000" kern="1200" dirty="0"/>
        </a:p>
        <a:p>
          <a:pPr lvl="0" algn="l" defTabSz="889000" rtl="0">
            <a:lnSpc>
              <a:spcPct val="90000"/>
            </a:lnSpc>
            <a:spcBef>
              <a:spcPct val="0"/>
            </a:spcBef>
            <a:spcAft>
              <a:spcPct val="35000"/>
            </a:spcAft>
          </a:pPr>
          <a:r>
            <a:rPr lang="en-US" sz="2000" kern="1200" dirty="0"/>
            <a:t>   Investigations have 4 possible Findings per Saf-C 5922.01 </a:t>
          </a:r>
          <a:r>
            <a:rPr lang="en-US" sz="2000" u="sng" kern="1200" dirty="0"/>
            <a:t>Definitions</a:t>
          </a:r>
          <a:r>
            <a:rPr lang="en-US" sz="2000" kern="1200" dirty="0"/>
            <a:t>. </a:t>
          </a:r>
          <a:r>
            <a:rPr lang="en-US" sz="900" kern="1200" dirty="0"/>
            <a:t/>
          </a:r>
          <a:br>
            <a:rPr lang="en-US" sz="900" kern="1200" dirty="0"/>
          </a:br>
          <a:r>
            <a:rPr lang="en-US" sz="900" kern="1200" dirty="0"/>
            <a:t/>
          </a:r>
          <a:br>
            <a:rPr lang="en-US" sz="900" kern="1200" dirty="0"/>
          </a:br>
          <a:endParaRPr lang="en-US" sz="900" kern="1200" dirty="0"/>
        </a:p>
      </dsp:txBody>
      <dsp:txXfrm>
        <a:off x="59399" y="141052"/>
        <a:ext cx="7534730"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6C5D6C-F3F1-4FDC-B70D-F5D290FA7A30}" type="datetimeFigureOut">
              <a:rPr lang="en-US" smtClean="0"/>
              <a:t>03/24/2023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4FBD6E1-BCDD-47CB-BF75-41B65F040132}" type="slidenum">
              <a:rPr lang="en-US" smtClean="0"/>
              <a:t>‹#›</a:t>
            </a:fld>
            <a:endParaRPr lang="en-US" dirty="0"/>
          </a:p>
        </p:txBody>
      </p:sp>
    </p:spTree>
    <p:extLst>
      <p:ext uri="{BB962C8B-B14F-4D97-AF65-F5344CB8AC3E}">
        <p14:creationId xmlns:p14="http://schemas.microsoft.com/office/powerpoint/2010/main" val="47977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9064A5B-B235-42C3-A68E-0FC651B641B1}" type="datetimeFigureOut">
              <a:rPr lang="en-US" smtClean="0"/>
              <a:t>03/24/2023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F81CB19-AA9C-420E-9D86-FAB9BEF18680}" type="slidenum">
              <a:rPr lang="en-US" smtClean="0"/>
              <a:t>‹#›</a:t>
            </a:fld>
            <a:endParaRPr lang="en-US" dirty="0"/>
          </a:p>
        </p:txBody>
      </p:sp>
    </p:spTree>
    <p:extLst>
      <p:ext uri="{BB962C8B-B14F-4D97-AF65-F5344CB8AC3E}">
        <p14:creationId xmlns:p14="http://schemas.microsoft.com/office/powerpoint/2010/main" val="424975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57009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158902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6545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410020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245912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127971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421560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298174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174643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167331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1828A-98E3-4DC9-BDF6-5B8EE20ADCC5}" type="datetimeFigureOut">
              <a:rPr lang="en-US" smtClean="0"/>
              <a:t>03/24/2023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70D204-CF95-4B3C-840F-00D6E4D1A493}" type="slidenum">
              <a:rPr lang="en-US" smtClean="0"/>
              <a:t>‹#›</a:t>
            </a:fld>
            <a:endParaRPr lang="en-US" dirty="0"/>
          </a:p>
        </p:txBody>
      </p:sp>
    </p:spTree>
    <p:extLst>
      <p:ext uri="{BB962C8B-B14F-4D97-AF65-F5344CB8AC3E}">
        <p14:creationId xmlns:p14="http://schemas.microsoft.com/office/powerpoint/2010/main" val="389730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1828A-98E3-4DC9-BDF6-5B8EE20ADCC5}" type="datetimeFigureOut">
              <a:rPr lang="en-US" smtClean="0"/>
              <a:t>03/24/2023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0D204-CF95-4B3C-840F-00D6E4D1A493}" type="slidenum">
              <a:rPr lang="en-US" smtClean="0"/>
              <a:t>‹#›</a:t>
            </a:fld>
            <a:endParaRPr lang="en-US" dirty="0"/>
          </a:p>
        </p:txBody>
      </p:sp>
    </p:spTree>
    <p:extLst>
      <p:ext uri="{BB962C8B-B14F-4D97-AF65-F5344CB8AC3E}">
        <p14:creationId xmlns:p14="http://schemas.microsoft.com/office/powerpoint/2010/main" val="2099579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1.wdp"/><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1.wdp"/><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microsoft.com/office/2007/relationships/hdphoto" Target="../media/hdphoto1.wdp"/><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6.xml"/><Relationship Id="rId3" Type="http://schemas.microsoft.com/office/2007/relationships/hdphoto" Target="../media/hdphoto1.wdp"/><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7.xml"/><Relationship Id="rId3" Type="http://schemas.microsoft.com/office/2007/relationships/hdphoto" Target="../media/hdphoto1.wdp"/><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fif"/><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tmp"/><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8.xml"/><Relationship Id="rId3" Type="http://schemas.microsoft.com/office/2007/relationships/hdphoto" Target="../media/hdphoto1.wdp"/><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9.xml"/><Relationship Id="rId3" Type="http://schemas.microsoft.com/office/2007/relationships/hdphoto" Target="../media/hdphoto1.wdp"/><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tm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tmp"/><Relationship Id="rId3" Type="http://schemas.microsoft.com/office/2007/relationships/hdphoto" Target="../media/hdphoto1.wdp"/><Relationship Id="rId7" Type="http://schemas.openxmlformats.org/officeDocument/2006/relationships/image" Target="../media/image6.tm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tmp"/><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10.xml"/><Relationship Id="rId3" Type="http://schemas.microsoft.com/office/2007/relationships/hdphoto" Target="../media/hdphoto1.wdp"/><Relationship Id="rId7" Type="http://schemas.openxmlformats.org/officeDocument/2006/relationships/diagramQuickStyle" Target="../diagrams/quickStyle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0.xml"/><Relationship Id="rId11" Type="http://schemas.openxmlformats.org/officeDocument/2006/relationships/hyperlink" Target="mailto:Elizabeth.a.goguet@dos.nh.gov" TargetMode="External"/><Relationship Id="rId5" Type="http://schemas.openxmlformats.org/officeDocument/2006/relationships/diagramData" Target="../diagrams/data10.xml"/><Relationship Id="rId10" Type="http://schemas.openxmlformats.org/officeDocument/2006/relationships/hyperlink" Target="https://nhfa-ems.com/ems-resources/submit-an-ems-complaint/" TargetMode="External"/><Relationship Id="rId4" Type="http://schemas.openxmlformats.org/officeDocument/2006/relationships/image" Target="../media/image2.png"/><Relationship Id="rId9" Type="http://schemas.microsoft.com/office/2007/relationships/diagramDrawing" Target="../diagrams/drawing10.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fi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1.wdp"/><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useBgFill="1">
        <p:nvSpPr>
          <p:cNvPr id="3" name="TextBox 2"/>
          <p:cNvSpPr txBox="1"/>
          <p:nvPr/>
        </p:nvSpPr>
        <p:spPr>
          <a:xfrm>
            <a:off x="644597" y="261651"/>
            <a:ext cx="10300771" cy="5755422"/>
          </a:xfrm>
          <a:prstGeom prst="rect">
            <a:avLst/>
          </a:prstGeom>
          <a:noFill/>
          <a:ln w="9525" cap="flat" cmpd="sng" algn="ctr">
            <a:solidFill>
              <a:schemeClr val="accent6"/>
            </a:solidFill>
            <a:prstDash val="solid"/>
            <a:round/>
            <a:headEnd type="none" w="med" len="med"/>
            <a:tailEnd type="none" w="med" len="med"/>
          </a:ln>
          <a:effectLst>
            <a:glow rad="228600">
              <a:schemeClr val="accent6">
                <a:satMod val="175000"/>
                <a:alpha val="40000"/>
              </a:schemeClr>
            </a:glow>
          </a:effectLst>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sz="4400" b="1" dirty="0">
                <a:solidFill>
                  <a:schemeClr val="bg1"/>
                </a:solidFill>
                <a:latin typeface="Yu Gothic UI" panose="020B0500000000000000" pitchFamily="34" charset="-128"/>
                <a:ea typeface="Yu Gothic UI" panose="020B0500000000000000" pitchFamily="34" charset="-128"/>
              </a:rPr>
              <a:t>                    </a:t>
            </a:r>
            <a:br>
              <a:rPr lang="en-US" sz="4400" b="1" dirty="0">
                <a:solidFill>
                  <a:schemeClr val="bg1"/>
                </a:solidFill>
                <a:latin typeface="Yu Gothic UI" panose="020B0500000000000000" pitchFamily="34" charset="-128"/>
                <a:ea typeface="Yu Gothic UI" panose="020B0500000000000000" pitchFamily="34" charset="-128"/>
              </a:rPr>
            </a:br>
            <a:r>
              <a:rPr lang="en-US" sz="4400" b="1" dirty="0">
                <a:solidFill>
                  <a:schemeClr val="tx1"/>
                </a:solidFill>
                <a:latin typeface="Yu Gothic UI" panose="020B0500000000000000" pitchFamily="34" charset="-128"/>
                <a:ea typeface="Yu Gothic UI" panose="020B0500000000000000" pitchFamily="34" charset="-128"/>
              </a:rPr>
              <a:t> Rules, Laws, and Investigations in EMS:</a:t>
            </a:r>
          </a:p>
          <a:p>
            <a:r>
              <a:rPr lang="en-US" sz="4400" b="1" dirty="0">
                <a:solidFill>
                  <a:schemeClr val="tx1"/>
                </a:solidFill>
                <a:latin typeface="Yu Gothic UI" panose="020B0500000000000000" pitchFamily="34" charset="-128"/>
                <a:ea typeface="Yu Gothic UI" panose="020B0500000000000000" pitchFamily="34" charset="-128"/>
              </a:rPr>
              <a:t>        Compliance Section Overview</a:t>
            </a:r>
          </a:p>
          <a:p>
            <a:endParaRPr lang="en-US" sz="4400" b="1" dirty="0">
              <a:solidFill>
                <a:schemeClr val="bg1"/>
              </a:solidFill>
              <a:latin typeface="Yu Gothic UI" panose="020B0500000000000000" pitchFamily="34" charset="-128"/>
              <a:ea typeface="Yu Gothic UI" panose="020B0500000000000000" pitchFamily="34" charset="-128"/>
            </a:endParaRPr>
          </a:p>
          <a:p>
            <a:endParaRPr lang="en-US" sz="2400" b="1" dirty="0">
              <a:solidFill>
                <a:schemeClr val="bg1"/>
              </a:solidFill>
              <a:latin typeface="Yu Gothic UI" panose="020B0500000000000000" pitchFamily="34" charset="-128"/>
              <a:ea typeface="Yu Gothic UI" panose="020B0500000000000000" pitchFamily="34" charset="-128"/>
            </a:endParaRPr>
          </a:p>
          <a:p>
            <a:endParaRPr lang="en-US" sz="2400" b="1" dirty="0">
              <a:solidFill>
                <a:schemeClr val="bg1"/>
              </a:solidFill>
              <a:latin typeface="Yu Gothic UI" panose="020B0500000000000000" pitchFamily="34" charset="-128"/>
              <a:ea typeface="Yu Gothic UI" panose="020B0500000000000000" pitchFamily="34" charset="-128"/>
            </a:endParaRPr>
          </a:p>
          <a:p>
            <a:endParaRPr lang="en-US" sz="2400" b="1" dirty="0">
              <a:solidFill>
                <a:schemeClr val="bg1"/>
              </a:solidFill>
              <a:latin typeface="Yu Gothic UI" panose="020B0500000000000000" pitchFamily="34" charset="-128"/>
              <a:ea typeface="Yu Gothic UI" panose="020B0500000000000000" pitchFamily="34" charset="-128"/>
            </a:endParaRPr>
          </a:p>
          <a:p>
            <a:endParaRPr lang="en-US" sz="2400" b="1" dirty="0">
              <a:solidFill>
                <a:schemeClr val="bg1"/>
              </a:solidFill>
              <a:latin typeface="Yu Gothic UI" panose="020B0500000000000000" pitchFamily="34" charset="-128"/>
              <a:ea typeface="Yu Gothic UI" panose="020B0500000000000000" pitchFamily="34" charset="-128"/>
            </a:endParaRPr>
          </a:p>
          <a:p>
            <a:endParaRPr lang="en-US" sz="2400" b="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en-US" sz="2400" b="1" dirty="0">
                <a:solidFill>
                  <a:schemeClr val="tx1">
                    <a:lumMod val="65000"/>
                    <a:lumOff val="35000"/>
                  </a:schemeClr>
                </a:solidFill>
                <a:latin typeface="Yu Gothic UI" panose="020B0500000000000000" pitchFamily="34" charset="-128"/>
                <a:ea typeface="Yu Gothic UI" panose="020B0500000000000000" pitchFamily="34" charset="-128"/>
              </a:rPr>
              <a:t>    Presented by:     Elizabeth Goguet, Compliance Coordinator </a:t>
            </a:r>
            <a:br>
              <a:rPr lang="en-US" sz="2400" b="1" dirty="0">
                <a:solidFill>
                  <a:schemeClr val="tx1">
                    <a:lumMod val="65000"/>
                    <a:lumOff val="35000"/>
                  </a:schemeClr>
                </a:solidFill>
                <a:latin typeface="Yu Gothic UI" panose="020B0500000000000000" pitchFamily="34" charset="-128"/>
                <a:ea typeface="Yu Gothic UI" panose="020B0500000000000000" pitchFamily="34" charset="-128"/>
              </a:rPr>
            </a:br>
            <a:r>
              <a:rPr lang="en-US" sz="2400" b="1" dirty="0">
                <a:solidFill>
                  <a:schemeClr val="tx1">
                    <a:lumMod val="65000"/>
                    <a:lumOff val="35000"/>
                  </a:schemeClr>
                </a:solidFill>
                <a:latin typeface="Yu Gothic UI" panose="020B0500000000000000" pitchFamily="34" charset="-128"/>
                <a:ea typeface="Yu Gothic UI" panose="020B0500000000000000" pitchFamily="34" charset="-128"/>
              </a:rPr>
              <a:t>                               Michael Munck, Investigator </a:t>
            </a:r>
            <a:r>
              <a:rPr lang="en-US" sz="2400" b="1" dirty="0">
                <a:solidFill>
                  <a:schemeClr val="bg1"/>
                </a:solidFill>
                <a:latin typeface="Yu Gothic UI" panose="020B0500000000000000" pitchFamily="34" charset="-128"/>
                <a:ea typeface="Yu Gothic UI" panose="020B0500000000000000" pitchFamily="34" charset="-128"/>
              </a:rPr>
              <a:t/>
            </a:r>
            <a:br>
              <a:rPr lang="en-US" sz="2400" b="1" dirty="0">
                <a:solidFill>
                  <a:schemeClr val="bg1"/>
                </a:solidFill>
                <a:latin typeface="Yu Gothic UI" panose="020B0500000000000000" pitchFamily="34" charset="-128"/>
                <a:ea typeface="Yu Gothic UI" panose="020B0500000000000000" pitchFamily="34" charset="-128"/>
              </a:rPr>
            </a:br>
            <a:endParaRPr lang="en-US" sz="2400" b="1" dirty="0">
              <a:solidFill>
                <a:schemeClr val="bg1"/>
              </a:solidFill>
              <a:latin typeface="Yu Gothic UI" panose="020B0500000000000000" pitchFamily="34" charset="-128"/>
              <a:ea typeface="Yu Gothic UI" panose="020B0500000000000000" pitchFamily="34" charset="-128"/>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839819562"/>
      </p:ext>
    </p:extLst>
  </p:cSld>
  <p:clrMapOvr>
    <a:masterClrMapping/>
  </p:clrMapOvr>
  <mc:AlternateContent xmlns:mc="http://schemas.openxmlformats.org/markup-compatibility/2006" xmlns:p14="http://schemas.microsoft.com/office/powerpoint/2010/main">
    <mc:Choice Requires="p14">
      <p:transition spd="slow" p14:dur="2000" advTm="2163"/>
    </mc:Choice>
    <mc:Fallback xmlns="">
      <p:transition spd="slow" advTm="21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4141683292"/>
              </p:ext>
            </p:extLst>
          </p:nvPr>
        </p:nvGraphicFramePr>
        <p:xfrm>
          <a:off x="139081" y="332685"/>
          <a:ext cx="2204623" cy="12741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2130640" y="1877827"/>
            <a:ext cx="8487053" cy="4431983"/>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dirty="0"/>
              <a:t>Administrative Rules hold the authority of the law, and are authorized by RSAs (laws) </a:t>
            </a:r>
            <a:br>
              <a:rPr lang="en-US" sz="2400" dirty="0"/>
            </a:br>
            <a:endParaRPr lang="en-US" sz="2400" dirty="0"/>
          </a:p>
          <a:p>
            <a:pPr marL="285750" indent="-285750">
              <a:buFont typeface="Arial" panose="020B0604020202020204" pitchFamily="34" charset="0"/>
              <a:buChar char="•"/>
            </a:pPr>
            <a:r>
              <a:rPr lang="en-US" sz="2400" b="1" dirty="0"/>
              <a:t>“Saf-C” </a:t>
            </a:r>
            <a:r>
              <a:rPr lang="en-US" sz="2400" dirty="0"/>
              <a:t>is the prefix assigned to the Department of Safety (DOS) </a:t>
            </a:r>
            <a:br>
              <a:rPr lang="en-US" sz="2400" dirty="0"/>
            </a:br>
            <a:endParaRPr lang="en-US" sz="2400" dirty="0"/>
          </a:p>
          <a:p>
            <a:pPr marL="285750" indent="-285750">
              <a:buFont typeface="Arial" panose="020B0604020202020204" pitchFamily="34" charset="0"/>
              <a:buChar char="•"/>
            </a:pPr>
            <a:r>
              <a:rPr lang="en-US" sz="2400" dirty="0"/>
              <a:t>The Administrative Rule Saf-C 5900, provides direction regarding the requirements of law or policy in the State of New Hampshire</a:t>
            </a:r>
          </a:p>
          <a:p>
            <a:endParaRPr lang="en-US" sz="2400" dirty="0"/>
          </a:p>
          <a:p>
            <a:pPr marL="285750" indent="-285750">
              <a:buFont typeface="Arial" panose="020B0604020202020204" pitchFamily="34" charset="0"/>
              <a:buChar char="•"/>
            </a:pPr>
            <a:r>
              <a:rPr lang="en-US" sz="2400" dirty="0"/>
              <a:t>Each State has their own set of administrative rules, which are passed by the Legislature</a:t>
            </a:r>
            <a:endParaRPr lang="en-US" dirty="0"/>
          </a:p>
          <a:p>
            <a:endParaRPr lang="en-US" dirty="0"/>
          </a:p>
        </p:txBody>
      </p:sp>
      <p:sp>
        <p:nvSpPr>
          <p:cNvPr id="3" name="TextBox 2"/>
          <p:cNvSpPr txBox="1"/>
          <p:nvPr/>
        </p:nvSpPr>
        <p:spPr>
          <a:xfrm>
            <a:off x="139081" y="2888194"/>
            <a:ext cx="1876150"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You should all become familiar with </a:t>
            </a:r>
            <a:r>
              <a:rPr lang="en-US" b="1" dirty="0"/>
              <a:t>Saf-C 5900 Emergency Medical Services Rule</a:t>
            </a:r>
            <a:r>
              <a:rPr lang="en-US" dirty="0"/>
              <a:t>, updated in May 2019.</a:t>
            </a:r>
          </a:p>
        </p:txBody>
      </p:sp>
      <p:sp>
        <p:nvSpPr>
          <p:cNvPr id="5" name="TextBox 4">
            <a:extLst>
              <a:ext uri="{FF2B5EF4-FFF2-40B4-BE49-F238E27FC236}">
                <a16:creationId xmlns:a16="http://schemas.microsoft.com/office/drawing/2014/main" id="{3ADC2975-12AF-5E75-8893-70BC475E81DD}"/>
              </a:ext>
            </a:extLst>
          </p:cNvPr>
          <p:cNvSpPr txBox="1"/>
          <p:nvPr/>
        </p:nvSpPr>
        <p:spPr>
          <a:xfrm>
            <a:off x="3009531" y="588266"/>
            <a:ext cx="6924582" cy="1323439"/>
          </a:xfrm>
          <a:prstGeom prst="rect">
            <a:avLst/>
          </a:prstGeom>
          <a:noFill/>
        </p:spPr>
        <p:txBody>
          <a:bodyPr wrap="square" rtlCol="0">
            <a:spAutoFit/>
          </a:bodyPr>
          <a:lstStyle/>
          <a:p>
            <a:endParaRPr lang="en-US" sz="2000" dirty="0"/>
          </a:p>
          <a:p>
            <a:r>
              <a:rPr lang="en-US" sz="2000" b="1" dirty="0">
                <a:solidFill>
                  <a:schemeClr val="accent1">
                    <a:lumMod val="50000"/>
                  </a:schemeClr>
                </a:solidFill>
              </a:rPr>
              <a:t>In the State of New Hampshire, Emergency Medical Services/Units and Providers are ALL governed by laws (RSA 153-A) and Administrative Rules (Saf-C 5900) </a:t>
            </a:r>
            <a:endParaRPr lang="en-US" sz="2000" dirty="0">
              <a:solidFill>
                <a:schemeClr val="accent1">
                  <a:lumMod val="50000"/>
                </a:schemeClr>
              </a:solidFill>
            </a:endParaRPr>
          </a:p>
        </p:txBody>
      </p:sp>
    </p:spTree>
    <p:extLst>
      <p:ext uri="{BB962C8B-B14F-4D97-AF65-F5344CB8AC3E}">
        <p14:creationId xmlns:p14="http://schemas.microsoft.com/office/powerpoint/2010/main" val="3285287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233398035"/>
              </p:ext>
            </p:extLst>
          </p:nvPr>
        </p:nvGraphicFramePr>
        <p:xfrm>
          <a:off x="139081" y="332684"/>
          <a:ext cx="2512107" cy="16578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0" y="12644"/>
            <a:ext cx="11978640" cy="7755969"/>
          </a:xfrm>
          <a:prstGeom prst="rect">
            <a:avLst/>
          </a:prstGeom>
          <a:noFill/>
        </p:spPr>
        <p:txBody>
          <a:bodyPr wrap="square" rtlCol="0">
            <a:spAutoFit/>
          </a:bodyPr>
          <a:lstStyle/>
          <a:p>
            <a:endParaRPr lang="en-US" dirty="0"/>
          </a:p>
          <a:p>
            <a:r>
              <a:rPr lang="en-US" dirty="0"/>
              <a:t>                                                 </a:t>
            </a:r>
            <a:r>
              <a:rPr lang="en-US" sz="2400" b="1" u="sng" dirty="0"/>
              <a:t>Saf-C 5900 EMS Administrative Rules give direction on:</a:t>
            </a:r>
            <a:r>
              <a:rPr lang="en-US" sz="2400" u="sng" dirty="0"/>
              <a:t/>
            </a:r>
            <a:br>
              <a:rPr lang="en-US" sz="2400" u="sng" dirty="0"/>
            </a:br>
            <a:r>
              <a:rPr lang="en-US" sz="2400" u="sng" dirty="0"/>
              <a:t> </a:t>
            </a:r>
            <a:r>
              <a:rPr lang="en-US" sz="2400" dirty="0"/>
              <a:t/>
            </a:r>
            <a:br>
              <a:rPr lang="en-US" sz="2400" dirty="0"/>
            </a:br>
            <a:r>
              <a:rPr lang="en-US" sz="2400" dirty="0"/>
              <a:t>-EMS Operating Standards (Saf-C 5902.01)</a:t>
            </a:r>
            <a:br>
              <a:rPr lang="en-US" sz="2400" dirty="0"/>
            </a:br>
            <a:r>
              <a:rPr lang="en-US" sz="2400" dirty="0"/>
              <a:t/>
            </a:r>
            <a:br>
              <a:rPr lang="en-US" sz="2400" dirty="0"/>
            </a:br>
            <a:r>
              <a:rPr lang="en-US" sz="2400" dirty="0"/>
              <a:t>-Medical Resource Hospital (Saf-C 5902.02)</a:t>
            </a:r>
            <a:br>
              <a:rPr lang="en-US" sz="2400" dirty="0"/>
            </a:br>
            <a:r>
              <a:rPr lang="en-US" sz="2400" dirty="0"/>
              <a:t/>
            </a:r>
            <a:br>
              <a:rPr lang="en-US" sz="2400" dirty="0"/>
            </a:br>
            <a:r>
              <a:rPr lang="en-US" sz="2400" dirty="0"/>
              <a:t>-Communications (Saf-C 5902.03)</a:t>
            </a:r>
            <a:br>
              <a:rPr lang="en-US" sz="2400" dirty="0"/>
            </a:br>
            <a:r>
              <a:rPr lang="en-US" sz="2400" dirty="0"/>
              <a:t/>
            </a:r>
            <a:br>
              <a:rPr lang="en-US" sz="2400" dirty="0"/>
            </a:br>
            <a:r>
              <a:rPr lang="en-US" sz="2400" dirty="0"/>
              <a:t>-Emergency Medical Care Provider Requirements (Saf-C 5902.06)</a:t>
            </a:r>
            <a:br>
              <a:rPr lang="en-US" sz="2400" dirty="0"/>
            </a:br>
            <a:r>
              <a:rPr lang="en-US" sz="2400" dirty="0"/>
              <a:t/>
            </a:r>
            <a:br>
              <a:rPr lang="en-US" sz="2400" dirty="0"/>
            </a:br>
            <a:r>
              <a:rPr lang="en-US" sz="2400" dirty="0"/>
              <a:t>-Required EMSIR Documentation (Saf-C 5902.08)</a:t>
            </a:r>
            <a:br>
              <a:rPr lang="en-US" sz="2400" dirty="0"/>
            </a:br>
            <a:r>
              <a:rPr lang="en-US" sz="2400" dirty="0"/>
              <a:t/>
            </a:r>
            <a:br>
              <a:rPr lang="en-US" sz="2400" dirty="0"/>
            </a:br>
            <a:r>
              <a:rPr lang="en-US" sz="2400" dirty="0"/>
              <a:t>-Unit Licensing Standards / Provider Licensing Requirements (Saf-C 5903.01 and Saf-C 5904.04)</a:t>
            </a:r>
            <a:br>
              <a:rPr lang="en-US" sz="2400" dirty="0"/>
            </a:br>
            <a:r>
              <a:rPr lang="en-US" sz="2400" dirty="0"/>
              <a:t/>
            </a:r>
            <a:br>
              <a:rPr lang="en-US" sz="2400" dirty="0"/>
            </a:br>
            <a:r>
              <a:rPr lang="en-US" sz="2400" dirty="0"/>
              <a:t>-Rules on how to proceed with complaints and Investigations (Saf-C 5922.01)</a:t>
            </a:r>
          </a:p>
          <a:p>
            <a:r>
              <a:rPr lang="en-US" sz="2400" dirty="0"/>
              <a:t/>
            </a:r>
            <a:br>
              <a:rPr lang="en-US" sz="2400" dirty="0"/>
            </a:br>
            <a:r>
              <a:rPr lang="en-US" sz="2400" i="1" dirty="0"/>
              <a:t>                                                                                                                       …. And many more! </a:t>
            </a:r>
          </a:p>
          <a:p>
            <a:r>
              <a:rPr lang="en-US" dirty="0"/>
              <a:t/>
            </a:r>
            <a:br>
              <a:rPr lang="en-US" dirty="0"/>
            </a:br>
            <a:r>
              <a:rPr lang="en-US" dirty="0"/>
              <a:t> </a:t>
            </a:r>
          </a:p>
          <a:p>
            <a:endParaRPr lang="en-US" dirty="0"/>
          </a:p>
        </p:txBody>
      </p:sp>
    </p:spTree>
    <p:extLst>
      <p:ext uri="{BB962C8B-B14F-4D97-AF65-F5344CB8AC3E}">
        <p14:creationId xmlns:p14="http://schemas.microsoft.com/office/powerpoint/2010/main" val="266419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TextBox 4"/>
          <p:cNvSpPr txBox="1"/>
          <p:nvPr/>
        </p:nvSpPr>
        <p:spPr>
          <a:xfrm>
            <a:off x="2094925" y="0"/>
            <a:ext cx="7165424" cy="523220"/>
          </a:xfrm>
          <a:prstGeom prst="rect">
            <a:avLst/>
          </a:prstGeom>
          <a:noFill/>
        </p:spPr>
        <p:txBody>
          <a:bodyPr wrap="none" rtlCol="0">
            <a:spAutoFit/>
          </a:bodyPr>
          <a:lstStyle/>
          <a:p>
            <a:pPr algn="ctr"/>
            <a:r>
              <a:rPr lang="en-US" sz="2800" b="1" dirty="0"/>
              <a:t>RSA – Revised Statutes Annotated (RSA 153-A) </a:t>
            </a:r>
          </a:p>
        </p:txBody>
      </p:sp>
      <p:sp>
        <p:nvSpPr>
          <p:cNvPr id="6" name="TextBox 5"/>
          <p:cNvSpPr txBox="1"/>
          <p:nvPr/>
        </p:nvSpPr>
        <p:spPr>
          <a:xfrm>
            <a:off x="557783" y="210026"/>
            <a:ext cx="10833657" cy="6647974"/>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RSA</a:t>
            </a:r>
            <a:r>
              <a:rPr lang="en-US" sz="2400" dirty="0"/>
              <a:t> stands for </a:t>
            </a:r>
            <a:r>
              <a:rPr lang="en-US" sz="2400" i="1" dirty="0"/>
              <a:t>“revised statutes annotated” </a:t>
            </a:r>
            <a:r>
              <a:rPr lang="en-US" sz="2400" dirty="0"/>
              <a:t>and is considered State law</a:t>
            </a:r>
            <a:br>
              <a:rPr lang="en-US" sz="2400" dirty="0"/>
            </a:br>
            <a:endParaRPr lang="en-US" sz="2400" dirty="0"/>
          </a:p>
          <a:p>
            <a:pPr marL="285750" indent="-285750">
              <a:buFont typeface="Arial" panose="020B0604020202020204" pitchFamily="34" charset="0"/>
              <a:buChar char="•"/>
            </a:pPr>
            <a:r>
              <a:rPr lang="en-US" sz="2400" dirty="0"/>
              <a:t>A </a:t>
            </a:r>
            <a:r>
              <a:rPr lang="en-US" sz="2400" b="1" dirty="0"/>
              <a:t>statute</a:t>
            </a:r>
            <a:r>
              <a:rPr lang="en-US" sz="2400" dirty="0"/>
              <a:t> is a formal, written enactment of legislative authority which governs the legal entities of a city, state, or country. These laws restrict or permit the functioning of some action and declare a policy</a:t>
            </a:r>
            <a:br>
              <a:rPr lang="en-US" sz="2400" dirty="0"/>
            </a:br>
            <a:endParaRPr lang="en-US" sz="2400" dirty="0"/>
          </a:p>
          <a:p>
            <a:pPr marL="285750" indent="-285750">
              <a:buFont typeface="Arial" panose="020B0604020202020204" pitchFamily="34" charset="0"/>
              <a:buChar char="•"/>
            </a:pPr>
            <a:r>
              <a:rPr lang="en-US" sz="2400" dirty="0"/>
              <a:t>Statutes are sometimes called “acts” (i.e., the Civil Rights Act of 1964)</a:t>
            </a:r>
            <a:br>
              <a:rPr lang="en-US" sz="2400" dirty="0"/>
            </a:br>
            <a:endParaRPr lang="en-US" sz="2400" dirty="0"/>
          </a:p>
          <a:p>
            <a:pPr marL="285750" indent="-285750">
              <a:buFont typeface="Arial" panose="020B0604020202020204" pitchFamily="34" charset="0"/>
              <a:buChar char="•"/>
            </a:pPr>
            <a:r>
              <a:rPr lang="en-US" sz="2400" dirty="0"/>
              <a:t>Statutes are </a:t>
            </a:r>
            <a:r>
              <a:rPr lang="en-US" sz="2400" b="1" i="1" dirty="0"/>
              <a:t>always</a:t>
            </a:r>
            <a:r>
              <a:rPr lang="en-US" sz="2400" i="1" dirty="0"/>
              <a:t> </a:t>
            </a:r>
            <a:r>
              <a:rPr lang="en-US" sz="2400" dirty="0"/>
              <a:t>laws passed by a legislature, whereas Federal Statutes are laws passed by Congress</a:t>
            </a:r>
            <a:br>
              <a:rPr lang="en-US" sz="2400" dirty="0"/>
            </a:br>
            <a:endParaRPr lang="en-US" sz="2400" dirty="0"/>
          </a:p>
          <a:p>
            <a:pPr marL="285750" indent="-285750">
              <a:buFont typeface="Arial" panose="020B0604020202020204" pitchFamily="34" charset="0"/>
              <a:buChar char="•"/>
            </a:pPr>
            <a:r>
              <a:rPr lang="en-US" sz="2400" dirty="0"/>
              <a:t>Every law </a:t>
            </a:r>
            <a:r>
              <a:rPr lang="en-US" sz="2400" b="1" i="1" dirty="0"/>
              <a:t>must </a:t>
            </a:r>
            <a:r>
              <a:rPr lang="en-US" sz="2400" dirty="0"/>
              <a:t>go through the legislative process to be enacted, repealed, or changed</a:t>
            </a:r>
            <a:br>
              <a:rPr lang="en-US" sz="2400" dirty="0"/>
            </a:br>
            <a:endParaRPr lang="en-US" sz="2400" dirty="0"/>
          </a:p>
          <a:p>
            <a:pPr marL="285750" indent="-285750">
              <a:buFont typeface="Arial" panose="020B0604020202020204" pitchFamily="34" charset="0"/>
              <a:buChar char="•"/>
            </a:pPr>
            <a:r>
              <a:rPr lang="en-US" sz="2400" dirty="0"/>
              <a:t>Parts of a statute are subdivided into a combination of smaller units, such as:</a:t>
            </a:r>
            <a:br>
              <a:rPr lang="en-US" sz="2400" dirty="0"/>
            </a:br>
            <a:r>
              <a:rPr lang="en-US" sz="2400" i="1" dirty="0"/>
              <a:t>subsections, chapters, clauses, paragraphs, or items </a:t>
            </a:r>
            <a:r>
              <a:rPr lang="en-US" b="1" dirty="0"/>
              <a:t/>
            </a:r>
            <a:br>
              <a:rPr lang="en-US" b="1" dirty="0"/>
            </a:br>
            <a:endParaRPr lang="en-US" b="1" dirty="0"/>
          </a:p>
        </p:txBody>
      </p:sp>
    </p:spTree>
    <p:extLst>
      <p:ext uri="{BB962C8B-B14F-4D97-AF65-F5344CB8AC3E}">
        <p14:creationId xmlns:p14="http://schemas.microsoft.com/office/powerpoint/2010/main" val="121834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201168" y="1810512"/>
            <a:ext cx="11768328" cy="3785652"/>
          </a:xfrm>
          <a:prstGeom prst="rect">
            <a:avLst/>
          </a:prstGeom>
          <a:noFill/>
        </p:spPr>
        <p:txBody>
          <a:bodyPr wrap="square" rtlCol="0">
            <a:spAutoFit/>
          </a:bodyPr>
          <a:lstStyle/>
          <a:p>
            <a:endParaRPr lang="en-US" sz="4000" b="1" dirty="0"/>
          </a:p>
          <a:p>
            <a:r>
              <a:rPr lang="en-US" sz="4000" b="1" dirty="0"/>
              <a:t>RSA</a:t>
            </a:r>
            <a:r>
              <a:rPr lang="en-US" sz="4000" dirty="0"/>
              <a:t> is State Law: tells us </a:t>
            </a:r>
            <a:r>
              <a:rPr lang="en-US" sz="4000" b="1" dirty="0"/>
              <a:t>WHAT </a:t>
            </a:r>
            <a:r>
              <a:rPr lang="en-US" sz="4000" dirty="0"/>
              <a:t>we </a:t>
            </a:r>
            <a:r>
              <a:rPr lang="en-US" sz="4000" b="1" dirty="0"/>
              <a:t>can</a:t>
            </a:r>
            <a:r>
              <a:rPr lang="en-US" sz="4000" dirty="0"/>
              <a:t> or </a:t>
            </a:r>
            <a:r>
              <a:rPr lang="en-US" sz="4000" b="1" dirty="0"/>
              <a:t>cannot</a:t>
            </a:r>
            <a:r>
              <a:rPr lang="en-US" sz="4000" dirty="0"/>
              <a:t> do</a:t>
            </a:r>
          </a:p>
          <a:p>
            <a:endParaRPr lang="en-US" sz="4000" dirty="0"/>
          </a:p>
          <a:p>
            <a:endParaRPr lang="en-US" sz="4000" dirty="0"/>
          </a:p>
          <a:p>
            <a:r>
              <a:rPr lang="en-US" sz="4000" b="1" dirty="0"/>
              <a:t>Saf-C </a:t>
            </a:r>
            <a:r>
              <a:rPr lang="en-US" sz="4000" dirty="0"/>
              <a:t>is an Administrative Rule: tells us </a:t>
            </a:r>
            <a:r>
              <a:rPr lang="en-US" sz="4000" b="1" dirty="0"/>
              <a:t>HOW </a:t>
            </a:r>
            <a:r>
              <a:rPr lang="en-US" sz="4000" dirty="0"/>
              <a:t>to do the things we do (provides direction). </a:t>
            </a:r>
          </a:p>
        </p:txBody>
      </p:sp>
      <p:graphicFrame>
        <p:nvGraphicFramePr>
          <p:cNvPr id="6" name="Diagram 5"/>
          <p:cNvGraphicFramePr/>
          <p:nvPr>
            <p:extLst>
              <p:ext uri="{D42A27DB-BD31-4B8C-83A1-F6EECF244321}">
                <p14:modId xmlns:p14="http://schemas.microsoft.com/office/powerpoint/2010/main" val="3143104093"/>
              </p:ext>
            </p:extLst>
          </p:nvPr>
        </p:nvGraphicFramePr>
        <p:xfrm>
          <a:off x="266331" y="150920"/>
          <a:ext cx="9978500" cy="1074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6087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TextBox 6"/>
          <p:cNvSpPr txBox="1"/>
          <p:nvPr/>
        </p:nvSpPr>
        <p:spPr>
          <a:xfrm>
            <a:off x="319597" y="2649968"/>
            <a:ext cx="1124800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           NH Title XII, Public Safety and Welfare, Chapter 153-A:13,</a:t>
            </a:r>
            <a:br>
              <a:rPr lang="en-US" sz="3200" dirty="0"/>
            </a:br>
            <a:r>
              <a:rPr lang="en-US" sz="3200" dirty="0"/>
              <a:t>                           Emergency Medical and Trauma Services: </a:t>
            </a:r>
            <a:br>
              <a:rPr lang="en-US" sz="3200" dirty="0"/>
            </a:br>
            <a:r>
              <a:rPr lang="en-US" sz="3200" dirty="0"/>
              <a:t>                                     </a:t>
            </a:r>
            <a:r>
              <a:rPr lang="en-US" sz="3200" b="1" dirty="0"/>
              <a:t>153-A:13, Revocation of License</a:t>
            </a:r>
            <a:endParaRPr lang="en-US" sz="3200" dirty="0"/>
          </a:p>
        </p:txBody>
      </p:sp>
      <p:sp>
        <p:nvSpPr>
          <p:cNvPr id="3" name="TextBox 2">
            <a:extLst>
              <a:ext uri="{FF2B5EF4-FFF2-40B4-BE49-F238E27FC236}">
                <a16:creationId xmlns:a16="http://schemas.microsoft.com/office/drawing/2014/main" id="{415AC4F0-D363-A526-547C-23A6889848DB}"/>
              </a:ext>
            </a:extLst>
          </p:cNvPr>
          <p:cNvSpPr txBox="1"/>
          <p:nvPr/>
        </p:nvSpPr>
        <p:spPr>
          <a:xfrm>
            <a:off x="206554" y="1403542"/>
            <a:ext cx="11778891" cy="646331"/>
          </a:xfrm>
          <a:prstGeom prst="rect">
            <a:avLst/>
          </a:prstGeom>
          <a:noFill/>
        </p:spPr>
        <p:txBody>
          <a:bodyPr wrap="square">
            <a:spAutoFit/>
          </a:bodyPr>
          <a:lstStyle/>
          <a:p>
            <a:r>
              <a:rPr lang="en-US" sz="3600" b="1" i="1" dirty="0"/>
              <a:t>The most important RSA as an EMS Service Unit or Provider: </a:t>
            </a:r>
          </a:p>
        </p:txBody>
      </p:sp>
    </p:spTree>
    <p:extLst>
      <p:ext uri="{BB962C8B-B14F-4D97-AF65-F5344CB8AC3E}">
        <p14:creationId xmlns:p14="http://schemas.microsoft.com/office/powerpoint/2010/main" val="295414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320040" y="219456"/>
            <a:ext cx="11761470" cy="707886"/>
          </a:xfrm>
          <a:prstGeom prst="rect">
            <a:avLst/>
          </a:prstGeom>
          <a:noFill/>
        </p:spPr>
        <p:txBody>
          <a:bodyPr wrap="square" rtlCol="0">
            <a:spAutoFit/>
          </a:bodyPr>
          <a:lstStyle/>
          <a:p>
            <a:r>
              <a:rPr lang="en-US" sz="2000" b="1" dirty="0"/>
              <a:t>New Hampshire Title XII, Public Safety and Welfare, Chapter 153-A:13, Emergency Medical and Trauma Services, RSA 153-A:13, I. Revocation of License</a:t>
            </a:r>
          </a:p>
        </p:txBody>
      </p:sp>
      <p:sp>
        <p:nvSpPr>
          <p:cNvPr id="3" name="TextBox 2"/>
          <p:cNvSpPr txBox="1"/>
          <p:nvPr/>
        </p:nvSpPr>
        <p:spPr>
          <a:xfrm>
            <a:off x="137161" y="1235119"/>
            <a:ext cx="188210951" cy="5139869"/>
          </a:xfrm>
          <a:prstGeom prst="rect">
            <a:avLst/>
          </a:prstGeom>
          <a:noFill/>
        </p:spPr>
        <p:txBody>
          <a:bodyPr wrap="square" rtlCol="0">
            <a:spAutoFit/>
          </a:bodyPr>
          <a:lstStyle/>
          <a:p>
            <a:r>
              <a:rPr lang="en-US" sz="1600" b="1" dirty="0"/>
              <a:t>I.</a:t>
            </a:r>
            <a:r>
              <a:rPr lang="en-US" sz="1600" dirty="0"/>
              <a:t> </a:t>
            </a:r>
            <a:r>
              <a:rPr lang="en-US" sz="1600" b="1" dirty="0"/>
              <a:t>The commissioner</a:t>
            </a:r>
            <a:r>
              <a:rPr lang="en-US" sz="1600" b="1" dirty="0">
                <a:solidFill>
                  <a:schemeClr val="bg1"/>
                </a:solidFill>
              </a:rPr>
              <a:t> </a:t>
            </a:r>
            <a:r>
              <a:rPr lang="en-US" sz="1600" b="1" dirty="0">
                <a:solidFill>
                  <a:srgbClr val="002060"/>
                </a:solidFill>
              </a:rPr>
              <a:t>may </a:t>
            </a:r>
            <a:r>
              <a:rPr lang="en-US" sz="1600" b="1" dirty="0"/>
              <a:t>deny an application for issuance or renewal of a license, or </a:t>
            </a:r>
            <a:r>
              <a:rPr lang="en-US" sz="1600" b="1" dirty="0">
                <a:solidFill>
                  <a:srgbClr val="002060"/>
                </a:solidFill>
              </a:rPr>
              <a:t>ISSUE A LETTER OF CONCERN</a:t>
            </a:r>
            <a:r>
              <a:rPr lang="en-US" sz="1600" b="1" dirty="0"/>
              <a:t>, suspend, or revoke </a:t>
            </a:r>
            <a:br>
              <a:rPr lang="en-US" sz="1600" b="1" dirty="0"/>
            </a:br>
            <a:r>
              <a:rPr lang="en-US" sz="1600" b="1" dirty="0"/>
              <a:t>a license, when the commissioner finds that the applicant is guilty of any of the following acts or offenses:</a:t>
            </a:r>
            <a:r>
              <a:rPr lang="en-US" sz="1200" b="1" dirty="0"/>
              <a:t/>
            </a:r>
            <a:br>
              <a:rPr lang="en-US" sz="1200" b="1" dirty="0"/>
            </a:br>
            <a:r>
              <a:rPr lang="en-US" sz="1200" dirty="0"/>
              <a:t/>
            </a:r>
            <a:br>
              <a:rPr lang="en-US" sz="1200" dirty="0"/>
            </a:br>
            <a:r>
              <a:rPr lang="en-US" sz="1200" b="1" dirty="0"/>
              <a:t>(a)</a:t>
            </a:r>
            <a:r>
              <a:rPr lang="en-US" sz="1200" dirty="0"/>
              <a:t> Negligence or incompetency in performing authorized services.</a:t>
            </a:r>
            <a:br>
              <a:rPr lang="en-US" sz="1200" dirty="0"/>
            </a:br>
            <a:r>
              <a:rPr lang="en-US" sz="1200" b="1" dirty="0"/>
              <a:t>(b)</a:t>
            </a:r>
            <a:r>
              <a:rPr lang="en-US" sz="1200" dirty="0"/>
              <a:t> Rendering treatment not authorized under this chapter.</a:t>
            </a:r>
            <a:br>
              <a:rPr lang="en-US" sz="1200" dirty="0"/>
            </a:br>
            <a:r>
              <a:rPr lang="en-US" sz="1200" b="1" dirty="0"/>
              <a:t>(c)</a:t>
            </a:r>
            <a:r>
              <a:rPr lang="en-US" sz="1200" dirty="0"/>
              <a:t> Fraud in procuring a license.</a:t>
            </a:r>
            <a:br>
              <a:rPr lang="en-US" sz="1200" dirty="0"/>
            </a:br>
            <a:r>
              <a:rPr lang="en-US" sz="1200" b="1" dirty="0"/>
              <a:t>(d)</a:t>
            </a:r>
            <a:r>
              <a:rPr lang="en-US" sz="1200" dirty="0"/>
              <a:t> Knowingly making misleading, deceptive, untrue, or fraudulent representations or engaging in unethical conduct</a:t>
            </a:r>
            <a:br>
              <a:rPr lang="en-US" sz="1200" dirty="0"/>
            </a:br>
            <a:r>
              <a:rPr lang="en-US" sz="1200" dirty="0"/>
              <a:t>including, but not limited to, conduct likely to deceive, defraud, or harm the public or demonstrating a willful or </a:t>
            </a:r>
            <a:br>
              <a:rPr lang="en-US" sz="1200" dirty="0"/>
            </a:br>
            <a:r>
              <a:rPr lang="en-US" sz="1200" dirty="0"/>
              <a:t>careless disregard for the health or safety of a client/patient or practice harmful or detrimental to the public. </a:t>
            </a:r>
            <a:br>
              <a:rPr lang="en-US" sz="1200" dirty="0"/>
            </a:br>
            <a:r>
              <a:rPr lang="en-US" sz="1200" dirty="0"/>
              <a:t>Proof of actual injury need not be established.</a:t>
            </a:r>
            <a:br>
              <a:rPr lang="en-US" sz="1200" dirty="0"/>
            </a:br>
            <a:r>
              <a:rPr lang="en-US" sz="1200" b="1" dirty="0"/>
              <a:t>(e)</a:t>
            </a:r>
            <a:r>
              <a:rPr lang="en-US" sz="1200" dirty="0"/>
              <a:t> The illegal use of drugs.</a:t>
            </a:r>
            <a:br>
              <a:rPr lang="en-US" sz="1200" dirty="0"/>
            </a:br>
            <a:r>
              <a:rPr lang="en-US" sz="1200" b="1" dirty="0"/>
              <a:t>(f)</a:t>
            </a:r>
            <a:r>
              <a:rPr lang="en-US" sz="1200" dirty="0"/>
              <a:t> Fraud in representations as to skills or ability.</a:t>
            </a:r>
            <a:br>
              <a:rPr lang="en-US" sz="1200" dirty="0"/>
            </a:br>
            <a:r>
              <a:rPr lang="en-US" sz="1200" b="1" dirty="0"/>
              <a:t>(g)</a:t>
            </a:r>
            <a:r>
              <a:rPr lang="en-US" sz="1200" dirty="0"/>
              <a:t> Willful or repeated violations of this chapter or of rules adopted pursuant to this chapter.</a:t>
            </a:r>
            <a:br>
              <a:rPr lang="en-US" sz="1200" dirty="0"/>
            </a:br>
            <a:r>
              <a:rPr lang="en-US" sz="1200" b="1" dirty="0"/>
              <a:t>(h)</a:t>
            </a:r>
            <a:r>
              <a:rPr lang="en-US" sz="1200" dirty="0"/>
              <a:t> Violating a statute of this state, another state, or the United States, without regard to its designation as either a felony or misdemeanor, which relates to the practice of an </a:t>
            </a:r>
            <a:br>
              <a:rPr lang="en-US" sz="1200" dirty="0"/>
            </a:br>
            <a:r>
              <a:rPr lang="en-US" sz="1200" dirty="0"/>
              <a:t>emergency medical care provider. A certified copy of the record of conviction or plea of guilty is prima facie evidence of a violation.</a:t>
            </a:r>
            <a:br>
              <a:rPr lang="en-US" sz="1200" dirty="0"/>
            </a:br>
            <a:r>
              <a:rPr lang="en-US" sz="1200" b="1" dirty="0"/>
              <a:t>(i)</a:t>
            </a:r>
            <a:r>
              <a:rPr lang="en-US" sz="1200" dirty="0"/>
              <a:t> Having a license or registration to practice as an emergency medical care provider revoked or suspended, or </a:t>
            </a:r>
            <a:br>
              <a:rPr lang="en-US" sz="1200" dirty="0"/>
            </a:br>
            <a:r>
              <a:rPr lang="en-US" sz="1200" dirty="0"/>
              <a:t>having other disciplinary action taken by a licensing or registering authority of another state, territory, country, or the National Registry of Emergency Medical Technicians. A certified </a:t>
            </a:r>
            <a:br>
              <a:rPr lang="en-US" sz="1200" dirty="0"/>
            </a:br>
            <a:r>
              <a:rPr lang="en-US" sz="1200" dirty="0"/>
              <a:t>copy of the record or order of suspension, revocation, or disciplinary action is prima facie evidence of such action.</a:t>
            </a:r>
            <a:br>
              <a:rPr lang="en-US" sz="1200" dirty="0"/>
            </a:br>
            <a:r>
              <a:rPr lang="en-US" sz="1200" b="1" dirty="0"/>
              <a:t>(j)</a:t>
            </a:r>
            <a:r>
              <a:rPr lang="en-US" sz="1200" dirty="0"/>
              <a:t> Negligent, unsafe, or illegal operation of an emergency medical service vehicle, or negligent or unsafe use or maintenance of the safety systems of an emergency medical service vehicle.</a:t>
            </a:r>
            <a:br>
              <a:rPr lang="en-US" sz="1200" dirty="0"/>
            </a:br>
            <a:r>
              <a:rPr lang="en-US" sz="1200" b="1" dirty="0"/>
              <a:t>(k)</a:t>
            </a:r>
            <a:r>
              <a:rPr lang="en-US" sz="1200" dirty="0"/>
              <a:t> Unauthorized disclosure of information regarding an individual who has received care or the services rendered to an individual.</a:t>
            </a:r>
            <a:br>
              <a:rPr lang="en-US" sz="1200" dirty="0"/>
            </a:br>
            <a:r>
              <a:rPr lang="en-US" sz="1200" b="1" dirty="0"/>
              <a:t>(l)</a:t>
            </a:r>
            <a:r>
              <a:rPr lang="en-US" sz="1200" dirty="0"/>
              <a:t> Delivering emergency medical care while drug or alcohol impaired.</a:t>
            </a:r>
            <a:br>
              <a:rPr lang="en-US" sz="1200" dirty="0"/>
            </a:br>
            <a:r>
              <a:rPr lang="en-US" sz="1200" dirty="0"/>
              <a:t/>
            </a:r>
            <a:br>
              <a:rPr lang="en-US" sz="1200" dirty="0"/>
            </a:br>
            <a:r>
              <a:rPr lang="en-US" sz="1200" b="1" dirty="0"/>
              <a:t>II.</a:t>
            </a:r>
            <a:r>
              <a:rPr lang="en-US" sz="1200" dirty="0"/>
              <a:t>A determination of mental incompetence by a court of competent jurisdiction automatically suspends a license for the duration of the license, unless the commissioner orders otherwise.</a:t>
            </a:r>
            <a:br>
              <a:rPr lang="en-US" sz="1200" dirty="0"/>
            </a:br>
            <a:r>
              <a:rPr lang="en-US" sz="1200" b="1" dirty="0"/>
              <a:t>III.</a:t>
            </a:r>
            <a:r>
              <a:rPr lang="en-US" sz="1200" dirty="0"/>
              <a:t>A denial, suspension, or revocation under this section shall be in accordance with RSA 541-A.</a:t>
            </a:r>
            <a:r>
              <a:rPr lang="en-US" sz="1200" i="1" dirty="0"/>
              <a:t>RSA 153-A:13</a:t>
            </a:r>
            <a:br>
              <a:rPr lang="en-US" sz="1200" i="1" dirty="0"/>
            </a:br>
            <a:endParaRPr lang="en-US" sz="1000" i="1" dirty="0"/>
          </a:p>
          <a:p>
            <a:r>
              <a:rPr lang="en-US" sz="1000" i="1" dirty="0"/>
              <a:t>Amended by 2021, 205:VII-1, eff. 10/9/2021.Amended by 2016, 149:3, eff. 1/1/2017.1999, 345:6, eff. July 1, 1999.</a:t>
            </a:r>
          </a:p>
          <a:p>
            <a:endParaRPr lang="en-US" sz="1200" dirty="0"/>
          </a:p>
        </p:txBody>
      </p:sp>
    </p:spTree>
    <p:extLst>
      <p:ext uri="{BB962C8B-B14F-4D97-AF65-F5344CB8AC3E}">
        <p14:creationId xmlns:p14="http://schemas.microsoft.com/office/powerpoint/2010/main" val="280296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196627" y="370565"/>
            <a:ext cx="11884883" cy="6709529"/>
          </a:xfrm>
          <a:prstGeom prst="rect">
            <a:avLst/>
          </a:prstGeom>
          <a:noFill/>
        </p:spPr>
        <p:txBody>
          <a:bodyPr wrap="square" rtlCol="0">
            <a:spAutoFit/>
          </a:bodyPr>
          <a:lstStyle/>
          <a:p>
            <a:r>
              <a:rPr lang="en-US" sz="3200" b="1" dirty="0"/>
              <a:t>RSA 153-A:13 I. (a) Negligence or incompetency in performing authorized services</a:t>
            </a:r>
            <a:r>
              <a:rPr lang="en-US" sz="2000" dirty="0"/>
              <a:t/>
            </a:r>
            <a:br>
              <a:rPr lang="en-US" sz="2000" dirty="0"/>
            </a:br>
            <a:r>
              <a:rPr lang="en-US" sz="2000" dirty="0"/>
              <a:t/>
            </a:r>
            <a:br>
              <a:rPr lang="en-US" sz="2000" dirty="0"/>
            </a:br>
            <a:r>
              <a:rPr lang="en-US" sz="2000" dirty="0"/>
              <a:t>                          </a:t>
            </a:r>
            <a:r>
              <a:rPr lang="en-US" sz="2000" b="1" dirty="0"/>
              <a:t>NEGLIGENCE</a:t>
            </a:r>
            <a:r>
              <a:rPr lang="en-US" sz="2000" dirty="0"/>
              <a:t> arises when there is </a:t>
            </a:r>
            <a:r>
              <a:rPr lang="en-US" sz="2000" b="1" dirty="0"/>
              <a:t>a duty to act but there is a breach of that duty </a:t>
            </a:r>
            <a:br>
              <a:rPr lang="en-US" sz="2000" b="1" dirty="0"/>
            </a:br>
            <a:r>
              <a:rPr lang="en-US" sz="2000" b="1" dirty="0"/>
              <a:t>                              That breach of duty causes an effect, leading to damages and/or injury</a:t>
            </a:r>
            <a:r>
              <a:rPr lang="en-US" sz="2000" dirty="0"/>
              <a:t/>
            </a:r>
            <a:br>
              <a:rPr lang="en-US" sz="2000" dirty="0"/>
            </a:br>
            <a:r>
              <a:rPr lang="en-US" sz="2000" dirty="0"/>
              <a:t/>
            </a:r>
            <a:br>
              <a:rPr lang="en-US" sz="2000" dirty="0"/>
            </a:br>
            <a:r>
              <a:rPr lang="en-US" sz="2000" b="1" i="1" dirty="0"/>
              <a:t>IN OTHER WORDS: </a:t>
            </a:r>
            <a:r>
              <a:rPr lang="en-US" sz="2000" i="1" dirty="0"/>
              <a:t>NEGLIGENCE IS A FAILURE TO MEET THE LEGAL DUTY (OR A BREACH OF YOUR STANDARD OF CARE) AND USUALLY INVOLVES A LACK OF PATIENT CARE WITH A RESULT OF INJURY OR SOME TYPE OF DAMAGES. </a:t>
            </a:r>
            <a:br>
              <a:rPr lang="en-US" sz="2000" i="1" dirty="0"/>
            </a:br>
            <a:r>
              <a:rPr lang="en-US" sz="2000" i="1" dirty="0"/>
              <a:t/>
            </a:r>
            <a:br>
              <a:rPr lang="en-US" sz="2000" i="1" dirty="0"/>
            </a:br>
            <a:r>
              <a:rPr lang="en-US" sz="2000" b="1" dirty="0"/>
              <a:t>INCOMPETENCY </a:t>
            </a:r>
            <a:r>
              <a:rPr lang="en-US" sz="2000" dirty="0"/>
              <a:t>Performing patient care which is medically inadequate or unsuitable, whether it is a provider’s scope of practice or not. </a:t>
            </a:r>
            <a:br>
              <a:rPr lang="en-US" sz="2000" dirty="0"/>
            </a:br>
            <a:r>
              <a:rPr lang="en-US" sz="2000" dirty="0"/>
              <a:t/>
            </a:r>
            <a:br>
              <a:rPr lang="en-US" sz="2000" dirty="0"/>
            </a:br>
            <a:r>
              <a:rPr lang="en-US" sz="2000" dirty="0"/>
              <a:t>A provider could have a violation of (a) and have been negligent and incompetent </a:t>
            </a:r>
            <a:r>
              <a:rPr lang="en-US" sz="2000" b="1" dirty="0"/>
              <a:t>OR</a:t>
            </a:r>
            <a:r>
              <a:rPr lang="en-US" sz="2000" dirty="0"/>
              <a:t> just one or the other. </a:t>
            </a:r>
            <a:br>
              <a:rPr lang="en-US" sz="2000" dirty="0"/>
            </a:br>
            <a:r>
              <a:rPr lang="en-US" sz="2000" dirty="0"/>
              <a:t>                                                                 This is why the law has “OR” written in it</a:t>
            </a:r>
            <a:br>
              <a:rPr lang="en-US" sz="2000" dirty="0"/>
            </a:br>
            <a:r>
              <a:rPr lang="en-US" sz="2000" i="1" dirty="0"/>
              <a:t/>
            </a:r>
            <a:br>
              <a:rPr lang="en-US" sz="2000" i="1" dirty="0"/>
            </a:br>
            <a:r>
              <a:rPr lang="en-US" sz="2000" b="1" i="1" dirty="0"/>
              <a:t>Scenario</a:t>
            </a:r>
            <a:r>
              <a:rPr lang="en-US" sz="2000" b="1" dirty="0"/>
              <a:t>: </a:t>
            </a:r>
            <a:r>
              <a:rPr lang="en-US" dirty="0"/>
              <a:t>The wrong dose and type of medication is administered to a patient who has an overdose and</a:t>
            </a:r>
            <a:br>
              <a:rPr lang="en-US" dirty="0"/>
            </a:br>
            <a:r>
              <a:rPr lang="en-US" dirty="0"/>
              <a:t>subsequently, an allergic reaction. This would constitute </a:t>
            </a:r>
            <a:r>
              <a:rPr lang="en-US" b="1" dirty="0"/>
              <a:t>negligence</a:t>
            </a:r>
            <a:r>
              <a:rPr lang="en-US" dirty="0"/>
              <a:t> since the provider had a duty to act in the  </a:t>
            </a:r>
            <a:br>
              <a:rPr lang="en-US" dirty="0"/>
            </a:br>
            <a:r>
              <a:rPr lang="en-US" dirty="0"/>
              <a:t>best interest of the patient by giving them the correct medications; but it is also </a:t>
            </a:r>
            <a:r>
              <a:rPr lang="en-US" b="1" dirty="0"/>
              <a:t>incompetency</a:t>
            </a:r>
            <a:r>
              <a:rPr lang="en-US" dirty="0"/>
              <a:t>, since the wrong </a:t>
            </a:r>
            <a:br>
              <a:rPr lang="en-US" dirty="0"/>
            </a:br>
            <a:r>
              <a:rPr lang="en-US" dirty="0"/>
              <a:t>type and dose of medication was given.</a:t>
            </a:r>
            <a:r>
              <a:rPr lang="en-US" sz="1600" dirty="0"/>
              <a:t/>
            </a:r>
            <a:br>
              <a:rPr lang="en-US" sz="1600" dirty="0"/>
            </a:br>
            <a:r>
              <a:rPr lang="en-US" sz="1600" dirty="0"/>
              <a:t/>
            </a:r>
            <a:br>
              <a:rPr lang="en-US" sz="1600" dirty="0"/>
            </a:br>
            <a:endParaRPr lang="en-US" sz="1600" dirty="0"/>
          </a:p>
        </p:txBody>
      </p:sp>
    </p:spTree>
    <p:extLst>
      <p:ext uri="{BB962C8B-B14F-4D97-AF65-F5344CB8AC3E}">
        <p14:creationId xmlns:p14="http://schemas.microsoft.com/office/powerpoint/2010/main" val="361082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TextBox 2"/>
          <p:cNvSpPr txBox="1"/>
          <p:nvPr/>
        </p:nvSpPr>
        <p:spPr>
          <a:xfrm>
            <a:off x="268981" y="254269"/>
            <a:ext cx="11812529" cy="6186309"/>
          </a:xfrm>
          <a:prstGeom prst="rect">
            <a:avLst/>
          </a:prstGeom>
          <a:noFill/>
        </p:spPr>
        <p:txBody>
          <a:bodyPr wrap="none" rtlCol="0">
            <a:spAutoFit/>
          </a:bodyPr>
          <a:lstStyle/>
          <a:p>
            <a:r>
              <a:rPr lang="en-US" sz="3600" dirty="0"/>
              <a:t>                        </a:t>
            </a:r>
            <a:r>
              <a:rPr lang="en-US" sz="3600" b="1" dirty="0"/>
              <a:t>Examples of Negligence in EMS</a:t>
            </a:r>
          </a:p>
          <a:p>
            <a:endParaRPr lang="en-US" sz="3600" dirty="0"/>
          </a:p>
          <a:p>
            <a:pPr marL="285750" indent="-285750">
              <a:buFont typeface="Arial" panose="020B0604020202020204" pitchFamily="34" charset="0"/>
              <a:buChar char="•"/>
            </a:pPr>
            <a:r>
              <a:rPr lang="en-US" sz="3600" dirty="0"/>
              <a:t>Ambulance got lost/delayed arrival on scene</a:t>
            </a:r>
            <a:br>
              <a:rPr lang="en-US" sz="3600" dirty="0"/>
            </a:br>
            <a:endParaRPr lang="en-US" sz="3600" dirty="0"/>
          </a:p>
          <a:p>
            <a:pPr marL="285750" indent="-285750">
              <a:buFont typeface="Arial" panose="020B0604020202020204" pitchFamily="34" charset="0"/>
              <a:buChar char="•"/>
            </a:pPr>
            <a:r>
              <a:rPr lang="en-US" sz="3600" dirty="0"/>
              <a:t>Broken/malfunctioning/missing medical equipment/supplies</a:t>
            </a:r>
            <a:br>
              <a:rPr lang="en-US" sz="3600" dirty="0"/>
            </a:br>
            <a:r>
              <a:rPr lang="en-US" sz="3600" dirty="0"/>
              <a:t> </a:t>
            </a:r>
          </a:p>
          <a:p>
            <a:pPr marL="285750" indent="-285750">
              <a:buFont typeface="Arial" panose="020B0604020202020204" pitchFamily="34" charset="0"/>
              <a:buChar char="•"/>
            </a:pPr>
            <a:r>
              <a:rPr lang="en-US" sz="3600" dirty="0"/>
              <a:t>Failure to comply with accepted standard of care for EMS</a:t>
            </a:r>
            <a:br>
              <a:rPr lang="en-US" sz="3600" dirty="0"/>
            </a:br>
            <a:r>
              <a:rPr lang="en-US" sz="3600" dirty="0"/>
              <a:t> </a:t>
            </a:r>
          </a:p>
          <a:p>
            <a:pPr marL="285750" indent="-285750">
              <a:buFont typeface="Arial" panose="020B0604020202020204" pitchFamily="34" charset="0"/>
              <a:buChar char="•"/>
            </a:pPr>
            <a:r>
              <a:rPr lang="en-US" sz="3600" dirty="0"/>
              <a:t>Medication error – wrong medication or dose</a:t>
            </a:r>
            <a:br>
              <a:rPr lang="en-US" sz="3600" dirty="0"/>
            </a:br>
            <a:endParaRPr lang="en-US" sz="3600" dirty="0"/>
          </a:p>
          <a:p>
            <a:pPr marL="285750" indent="-285750">
              <a:buFont typeface="Arial" panose="020B0604020202020204" pitchFamily="34" charset="0"/>
              <a:buChar char="•"/>
            </a:pPr>
            <a:r>
              <a:rPr lang="en-US" sz="3600" dirty="0"/>
              <a:t>Reckless or dangerous driving </a:t>
            </a:r>
          </a:p>
        </p:txBody>
      </p:sp>
    </p:spTree>
    <p:extLst>
      <p:ext uri="{BB962C8B-B14F-4D97-AF65-F5344CB8AC3E}">
        <p14:creationId xmlns:p14="http://schemas.microsoft.com/office/powerpoint/2010/main" val="73746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185736" y="1479503"/>
            <a:ext cx="10969944" cy="4854662"/>
          </a:xfrm>
          <a:prstGeom prst="rect">
            <a:avLst/>
          </a:prstGeom>
        </p:spPr>
        <p:txBody>
          <a:bodyPr wrap="square">
            <a:spAutoFit/>
          </a:bodyPr>
          <a:lstStyle/>
          <a:p>
            <a:pPr>
              <a:lnSpc>
                <a:spcPct val="107000"/>
              </a:lnSpc>
              <a:spcAft>
                <a:spcPts val="800"/>
              </a:spcAft>
            </a:pPr>
            <a:r>
              <a:rPr lang="en-US" sz="2000" i="1" dirty="0">
                <a:latin typeface="Calibri" panose="020F0502020204030204" pitchFamily="34" charset="0"/>
                <a:ea typeface="Calibri" panose="020F0502020204030204" pitchFamily="34" charset="0"/>
                <a:cs typeface="Times New Roman" panose="02020603050405020304" pitchFamily="18" charset="0"/>
              </a:rPr>
              <a:t>“Rendering Treatment not authorized….” </a:t>
            </a:r>
            <a:r>
              <a:rPr lang="en-US" sz="2000" dirty="0">
                <a:latin typeface="Calibri" panose="020F0502020204030204" pitchFamily="34" charset="0"/>
                <a:ea typeface="Calibri" panose="020F0502020204030204" pitchFamily="34" charset="0"/>
                <a:cs typeface="Times New Roman" panose="02020603050405020304" pitchFamily="18" charset="0"/>
              </a:rPr>
              <a:t>is a violation when a provider performs EMS care which is out of their scope of practice.</a:t>
            </a:r>
          </a:p>
          <a:p>
            <a:r>
              <a:rPr lang="en-US" sz="2000" dirty="0">
                <a:latin typeface="Calibri" panose="020F0502020204030204" pitchFamily="34" charset="0"/>
                <a:ea typeface="Calibri" panose="020F0502020204030204" pitchFamily="34" charset="0"/>
                <a:cs typeface="Times New Roman" panose="02020603050405020304" pitchFamily="18" charset="0"/>
              </a:rPr>
              <a:t>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“Scope of Practice” is what you are deemed competent to perform</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Be familiar with your scope of practice and the State of New Hampshire, Patient Care Protocols, V 8.1         				</a:t>
            </a:r>
            <a:r>
              <a:rPr lang="en-US" sz="2000" i="1" dirty="0">
                <a:latin typeface="Calibri" panose="020F0502020204030204" pitchFamily="34" charset="0"/>
                <a:ea typeface="Calibri" panose="020F0502020204030204" pitchFamily="34" charset="0"/>
                <a:cs typeface="Times New Roman" panose="02020603050405020304" pitchFamily="18" charset="0"/>
              </a:rPr>
              <a:t>(released, March 24, 2022)</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Pursuant to Saf-C 5906.08 </a:t>
            </a:r>
            <a:r>
              <a:rPr lang="en-US" sz="2000" u="sng" dirty="0">
                <a:latin typeface="Calibri" panose="020F0502020204030204" pitchFamily="34" charset="0"/>
                <a:ea typeface="Calibri" panose="020F0502020204030204" pitchFamily="34" charset="0"/>
                <a:cs typeface="Times New Roman" panose="02020603050405020304" pitchFamily="18" charset="0"/>
              </a:rPr>
              <a:t>Vehicle Equipment and Supplies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dirty="0">
                <a:latin typeface="Calibri" panose="020F0502020204030204" pitchFamily="34" charset="0"/>
                <a:ea typeface="Calibri" panose="020F0502020204030204" pitchFamily="34" charset="0"/>
                <a:cs typeface="Times New Roman" panose="02020603050405020304" pitchFamily="18" charset="0"/>
              </a:rPr>
              <a:t>all ambulances should have a copy of the most recent Patient Care Protocols. </a:t>
            </a:r>
          </a:p>
          <a:p>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Scenario</a:t>
            </a:r>
            <a:r>
              <a:rPr lang="en-US" sz="2000" dirty="0">
                <a:latin typeface="Calibri" panose="020F0502020204030204" pitchFamily="34" charset="0"/>
                <a:ea typeface="Calibri" panose="020F0502020204030204" pitchFamily="34" charset="0"/>
                <a:cs typeface="Times New Roman" panose="02020603050405020304" pitchFamily="18" charset="0"/>
              </a:rPr>
              <a:t>: An EMT obtains vascular access (that’s in an AEMT/Paramedic scope, not EMT) This violation</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could also impose monetary fines (See </a:t>
            </a:r>
            <a:r>
              <a:rPr lang="en-US" sz="2000" b="0" i="0" dirty="0">
                <a:solidFill>
                  <a:srgbClr val="000000"/>
                </a:solidFill>
                <a:effectLst/>
                <a:latin typeface="Calibri  "/>
              </a:rPr>
              <a:t>Saf-C 5908.02  Schedule of Fines).</a:t>
            </a:r>
          </a:p>
          <a:p>
            <a:r>
              <a:rPr lang="en-US" sz="2000" u="sng" dirty="0">
                <a:solidFill>
                  <a:srgbClr val="000000"/>
                </a:solidFill>
                <a:latin typeface="Calibri  "/>
              </a:rPr>
              <a:t/>
            </a:r>
            <a:br>
              <a:rPr lang="en-US" sz="2000" u="sng" dirty="0">
                <a:solidFill>
                  <a:srgbClr val="000000"/>
                </a:solidFill>
                <a:latin typeface="Calibri  "/>
              </a:rPr>
            </a:br>
            <a:r>
              <a:rPr lang="en-US" sz="2000" b="1" i="1" dirty="0">
                <a:solidFill>
                  <a:srgbClr val="000000"/>
                </a:solidFill>
                <a:latin typeface="Calibri  "/>
              </a:rPr>
              <a:t>Saf-C 5908.02</a:t>
            </a:r>
            <a:r>
              <a:rPr lang="en-US" sz="2000" b="1" i="1" dirty="0">
                <a:solidFill>
                  <a:srgbClr val="000000"/>
                </a:solidFill>
                <a:effectLst/>
                <a:latin typeface="Calibri  "/>
              </a:rPr>
              <a:t>(i) </a:t>
            </a:r>
            <a:r>
              <a:rPr lang="en-US" sz="2000" i="1" dirty="0">
                <a:solidFill>
                  <a:srgbClr val="000000"/>
                </a:solidFill>
                <a:latin typeface="Calibri  "/>
              </a:rPr>
              <a:t>R</a:t>
            </a:r>
            <a:r>
              <a:rPr lang="en-US" sz="2000" b="0" i="1" dirty="0">
                <a:solidFill>
                  <a:srgbClr val="000000"/>
                </a:solidFill>
                <a:effectLst/>
                <a:latin typeface="Calibri  "/>
              </a:rPr>
              <a:t>endering emergency medical care to any person beyond a provider's level of licensure a fine of $1,000.00 shall be imposed upon the provider.</a:t>
            </a:r>
            <a:endParaRPr lang="en-US" sz="2000" i="1" dirty="0">
              <a:latin typeface="Calibri  "/>
            </a:endParaRPr>
          </a:p>
        </p:txBody>
      </p:sp>
      <p:sp>
        <p:nvSpPr>
          <p:cNvPr id="3" name="TextBox 2"/>
          <p:cNvSpPr txBox="1"/>
          <p:nvPr/>
        </p:nvSpPr>
        <p:spPr>
          <a:xfrm>
            <a:off x="185736" y="157162"/>
            <a:ext cx="11244263" cy="1077218"/>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RSA 153-A:13 I. (b) Rendering treatment not authorized </a:t>
            </a:r>
            <a:br>
              <a:rPr lang="en-US" sz="3200" b="1" dirty="0">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under this chapter</a:t>
            </a:r>
            <a:endParaRPr lang="en-US" sz="3200" dirty="0"/>
          </a:p>
        </p:txBody>
      </p:sp>
    </p:spTree>
    <p:extLst>
      <p:ext uri="{BB962C8B-B14F-4D97-AF65-F5344CB8AC3E}">
        <p14:creationId xmlns:p14="http://schemas.microsoft.com/office/powerpoint/2010/main" val="75413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355765" y="150243"/>
            <a:ext cx="10584425" cy="6525248"/>
          </a:xfrm>
          <a:prstGeom prst="rect">
            <a:avLst/>
          </a:prstGeom>
        </p:spPr>
        <p:txBody>
          <a:bodyPr wrap="square">
            <a:sp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RSA 153-A:13 I. (c) Fraud in procuring a license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This violation occurs when a provider falsifies documentation as they obtain EMS licensure or when a provider gives deceptive or false information on their application for licensure, to include information on the application itself or documentation for continuing education credits (forged or false certifications).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Fraud</a:t>
            </a:r>
            <a:r>
              <a:rPr lang="en-US" dirty="0">
                <a:latin typeface="Calibri" panose="020F0502020204030204" pitchFamily="34" charset="0"/>
                <a:ea typeface="Calibri" panose="020F0502020204030204" pitchFamily="34" charset="0"/>
                <a:cs typeface="Times New Roman" panose="02020603050405020304" pitchFamily="18" charset="0"/>
              </a:rPr>
              <a:t>: A person or thing intends to deceive others; when someone unjustifiably claims to be something or is credited with accomplishments or qualities that they do not really have.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Procuring:</a:t>
            </a:r>
            <a:r>
              <a:rPr lang="en-US" dirty="0">
                <a:latin typeface="Calibri" panose="020F0502020204030204" pitchFamily="34" charset="0"/>
                <a:ea typeface="Calibri" panose="020F0502020204030204" pitchFamily="34" charset="0"/>
                <a:cs typeface="Times New Roman" panose="02020603050405020304" pitchFamily="18" charset="0"/>
              </a:rPr>
              <a:t> (to procure) which means to obtain.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u="sng" dirty="0">
                <a:latin typeface="Calibri" panose="020F0502020204030204" pitchFamily="34" charset="0"/>
                <a:ea typeface="Calibri" panose="020F0502020204030204" pitchFamily="34" charset="0"/>
                <a:cs typeface="Times New Roman" panose="02020603050405020304" pitchFamily="18" charset="0"/>
              </a:rPr>
              <a:t>A Few Tips </a:t>
            </a:r>
            <a:br>
              <a:rPr lang="en-US" b="1" u="sng"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-Accuracy and truthfulness </a:t>
            </a:r>
            <a:r>
              <a:rPr lang="en-US" i="1" dirty="0">
                <a:latin typeface="Calibri" panose="020F0502020204030204" pitchFamily="34" charset="0"/>
                <a:ea typeface="Calibri" panose="020F0502020204030204" pitchFamily="34" charset="0"/>
                <a:cs typeface="Times New Roman" panose="02020603050405020304" pitchFamily="18" charset="0"/>
              </a:rPr>
              <a:t>always</a:t>
            </a:r>
            <a:r>
              <a:rPr lang="en-US" dirty="0">
                <a:latin typeface="Calibri" panose="020F0502020204030204" pitchFamily="34" charset="0"/>
                <a:ea typeface="Calibri" panose="020F0502020204030204" pitchFamily="34" charset="0"/>
                <a:cs typeface="Times New Roman" panose="02020603050405020304" pitchFamily="18" charset="0"/>
              </a:rPr>
              <a:t> on all official documentation</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-Always notice the “fine print”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-Always read the attestation and certification statements carefully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(especially in provider applications)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-Always be sure of what you are signing</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Scenario: </a:t>
            </a:r>
            <a:r>
              <a:rPr lang="en-US" dirty="0">
                <a:latin typeface="Calibri" panose="020F0502020204030204" pitchFamily="34" charset="0"/>
                <a:ea typeface="Calibri" panose="020F0502020204030204" pitchFamily="34" charset="0"/>
                <a:cs typeface="Times New Roman" panose="02020603050405020304" pitchFamily="18" charset="0"/>
              </a:rPr>
              <a:t>A provider was not truthful regarding continuing education requirements for their NREMT recertification cycle. OR another example: On a NH Provider License Application, a provider attests that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they do not have any criminal convictions or suspensions/violations, but it turns out that they do!</a:t>
            </a:r>
            <a:endParaRPr lang="en-US" dirty="0"/>
          </a:p>
        </p:txBody>
      </p:sp>
    </p:spTree>
    <p:extLst>
      <p:ext uri="{BB962C8B-B14F-4D97-AF65-F5344CB8AC3E}">
        <p14:creationId xmlns:p14="http://schemas.microsoft.com/office/powerpoint/2010/main" val="397697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2" name="Diagram 1">
            <a:extLst>
              <a:ext uri="{FF2B5EF4-FFF2-40B4-BE49-F238E27FC236}">
                <a16:creationId xmlns:a16="http://schemas.microsoft.com/office/drawing/2014/main" id="{A87769F2-D4E0-3E8C-0E03-4C477D8DEE30}"/>
              </a:ext>
            </a:extLst>
          </p:cNvPr>
          <p:cNvGraphicFramePr/>
          <p:nvPr>
            <p:extLst>
              <p:ext uri="{D42A27DB-BD31-4B8C-83A1-F6EECF244321}">
                <p14:modId xmlns:p14="http://schemas.microsoft.com/office/powerpoint/2010/main" val="2342727044"/>
              </p:ext>
            </p:extLst>
          </p:nvPr>
        </p:nvGraphicFramePr>
        <p:xfrm>
          <a:off x="761205" y="372862"/>
          <a:ext cx="9963020" cy="60456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482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246888" y="64008"/>
            <a:ext cx="11567160" cy="6508128"/>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RSA 153-A:13 I. (d) Knowingly making misleading, deceptive, untrue, or fraudulent representations OR engaging in unethical conduct including, but not limited to, conduct likely to deceive, defraud, OR harm the public OR demonstrating a willful or careless disregard for the health or safety of a client/patient OR practice harmful OR detrimental to the public. </a:t>
            </a:r>
            <a:r>
              <a:rPr lang="en-US" sz="2400" b="1" u="sng" dirty="0">
                <a:latin typeface="Calibri" panose="020F0502020204030204" pitchFamily="34" charset="0"/>
                <a:ea typeface="Calibri" panose="020F0502020204030204" pitchFamily="34" charset="0"/>
                <a:cs typeface="Times New Roman" panose="02020603050405020304" pitchFamily="18" charset="0"/>
              </a:rPr>
              <a:t>Proof of actual injury need not be established</a:t>
            </a:r>
            <a:r>
              <a:rPr lang="en-US" sz="2400" u="sng" dirty="0">
                <a:latin typeface="Calibri" panose="020F0502020204030204" pitchFamily="34" charset="0"/>
                <a:ea typeface="Calibri" panose="020F0502020204030204" pitchFamily="34" charset="0"/>
                <a:cs typeface="Times New Roman" panose="02020603050405020304" pitchFamily="18" charset="0"/>
              </a:rPr>
              <a:t/>
            </a:r>
            <a:br>
              <a:rPr lang="en-US" sz="2400" u="sng" dirty="0">
                <a:latin typeface="Calibri" panose="020F0502020204030204" pitchFamily="34" charset="0"/>
                <a:ea typeface="Calibri" panose="020F0502020204030204" pitchFamily="34" charset="0"/>
                <a:cs typeface="Times New Roman" panose="02020603050405020304" pitchFamily="18" charset="0"/>
              </a:rPr>
            </a:br>
            <a:endParaRPr lang="en-US" sz="2400"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We refer to the violation of </a:t>
            </a:r>
            <a:r>
              <a:rPr lang="en-US" b="1" dirty="0">
                <a:latin typeface="Calibri" panose="020F0502020204030204" pitchFamily="34" charset="0"/>
                <a:ea typeface="Calibri" panose="020F0502020204030204" pitchFamily="34" charset="0"/>
                <a:cs typeface="Times New Roman" panose="02020603050405020304" pitchFamily="18" charset="0"/>
              </a:rPr>
              <a:t>RSA 153-A:13 </a:t>
            </a:r>
            <a:r>
              <a:rPr lang="en-US" dirty="0">
                <a:latin typeface="Calibri" panose="020F0502020204030204" pitchFamily="34" charset="0"/>
                <a:ea typeface="Calibri" panose="020F0502020204030204" pitchFamily="34" charset="0"/>
                <a:cs typeface="Times New Roman" panose="02020603050405020304" pitchFamily="18" charset="0"/>
              </a:rPr>
              <a:t>as</a:t>
            </a:r>
            <a:r>
              <a:rPr lang="en-US" b="1" dirty="0">
                <a:latin typeface="Calibri" panose="020F0502020204030204" pitchFamily="34" charset="0"/>
                <a:ea typeface="Calibri" panose="020F0502020204030204" pitchFamily="34" charset="0"/>
                <a:cs typeface="Times New Roman" panose="02020603050405020304" pitchFamily="18" charset="0"/>
              </a:rPr>
              <a:t> “Unethical Conduct” </a:t>
            </a:r>
            <a:r>
              <a:rPr lang="en-US" dirty="0">
                <a:latin typeface="Calibri" panose="020F0502020204030204" pitchFamily="34" charset="0"/>
                <a:ea typeface="Calibri" panose="020F0502020204030204" pitchFamily="34" charset="0"/>
                <a:cs typeface="Times New Roman" panose="02020603050405020304" pitchFamily="18" charset="0"/>
              </a:rPr>
              <a:t>which is a blanket statement for many different behaviors or actions which could constitute a violation under this statute.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 provider could have a violation of ALL of these parts of the statute</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OR</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 provider could have only one part of this statute apply to their violation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(i.e., “demonstrating a willful or careless disregard…”)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Discussion: </a:t>
            </a:r>
            <a:r>
              <a:rPr lang="en-US" dirty="0">
                <a:latin typeface="Calibri" panose="020F0502020204030204" pitchFamily="34" charset="0"/>
                <a:ea typeface="Calibri" panose="020F0502020204030204" pitchFamily="34" charset="0"/>
                <a:cs typeface="Times New Roman" panose="02020603050405020304" pitchFamily="18" charset="0"/>
              </a:rPr>
              <a:t>So what is unethical behavior? In our culture and society, being unethical means something is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“morally wrong” OR it could be a practice which is harmful or detrimental to others OR it could be conduct</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That is likely to deceive or harm others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9035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246888" y="64008"/>
            <a:ext cx="11567160" cy="903902"/>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9 Huge Difference between Ethics and Values with Table - Core Differen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970" y="2391539"/>
            <a:ext cx="5936429" cy="3897159"/>
          </a:xfrm>
          <a:prstGeom prst="rect">
            <a:avLst/>
          </a:prstGeom>
          <a:noFill/>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35" y="231832"/>
            <a:ext cx="2784348" cy="4585871"/>
          </a:xfrm>
          <a:prstGeom prst="rect">
            <a:avLst/>
          </a:prstGeom>
          <a:noFill/>
        </p:spPr>
        <p:txBody>
          <a:bodyPr wrap="square" rtlCol="0">
            <a:spAutoFit/>
          </a:bodyPr>
          <a:lstStyle/>
          <a:p>
            <a:r>
              <a:rPr lang="en-US" sz="1600" dirty="0"/>
              <a:t>Ethics = </a:t>
            </a:r>
            <a:r>
              <a:rPr lang="en-US" sz="1600" b="1" dirty="0"/>
              <a:t>a system of moral principles</a:t>
            </a:r>
            <a:r>
              <a:rPr lang="en-US" sz="1600" dirty="0"/>
              <a:t/>
            </a:r>
            <a:br>
              <a:rPr lang="en-US" sz="1600" dirty="0"/>
            </a:br>
            <a:r>
              <a:rPr lang="en-US" sz="1600" dirty="0"/>
              <a:t/>
            </a:r>
            <a:br>
              <a:rPr lang="en-US" sz="1600" dirty="0"/>
            </a:br>
            <a:r>
              <a:rPr lang="en-US" sz="1600" dirty="0"/>
              <a:t>       “</a:t>
            </a:r>
            <a:r>
              <a:rPr lang="en-US" sz="1600" i="1" dirty="0"/>
              <a:t>moral philosophy” </a:t>
            </a:r>
            <a:br>
              <a:rPr lang="en-US" sz="1600" i="1" dirty="0"/>
            </a:br>
            <a:endParaRPr lang="en-US" sz="1600" i="1" dirty="0"/>
          </a:p>
          <a:p>
            <a:endParaRPr lang="en-US" sz="1600" i="1" dirty="0"/>
          </a:p>
          <a:p>
            <a:r>
              <a:rPr lang="en-US" sz="1600" dirty="0"/>
              <a:t>     Ethics are external rules </a:t>
            </a:r>
          </a:p>
          <a:p>
            <a:endParaRPr lang="en-US" sz="1600" dirty="0"/>
          </a:p>
          <a:p>
            <a:r>
              <a:rPr lang="en-US" sz="1600" dirty="0"/>
              <a:t/>
            </a:r>
            <a:br>
              <a:rPr lang="en-US" sz="1600" dirty="0"/>
            </a:br>
            <a:r>
              <a:rPr lang="en-US" sz="1600" dirty="0"/>
              <a:t>Ethics affect how people make decisions and lead their lives </a:t>
            </a:r>
            <a:br>
              <a:rPr lang="en-US" sz="1600" dirty="0"/>
            </a:br>
            <a:endParaRPr lang="en-US" sz="1600" dirty="0"/>
          </a:p>
          <a:p>
            <a:endParaRPr lang="en-US" sz="1600" dirty="0"/>
          </a:p>
          <a:p>
            <a:r>
              <a:rPr lang="en-US" sz="1600" b="1" dirty="0"/>
              <a:t>Ethics – concern with what is good for individuals and society</a:t>
            </a:r>
          </a:p>
          <a:p>
            <a:endParaRPr lang="en-US" dirty="0"/>
          </a:p>
          <a:p>
            <a:endParaRPr lang="en-US" dirty="0"/>
          </a:p>
        </p:txBody>
      </p:sp>
      <p:sp>
        <p:nvSpPr>
          <p:cNvPr id="5" name="TextBox 4"/>
          <p:cNvSpPr txBox="1"/>
          <p:nvPr/>
        </p:nvSpPr>
        <p:spPr>
          <a:xfrm>
            <a:off x="9381744" y="1792224"/>
            <a:ext cx="184731" cy="369332"/>
          </a:xfrm>
          <a:prstGeom prst="rect">
            <a:avLst/>
          </a:prstGeom>
          <a:noFill/>
        </p:spPr>
        <p:txBody>
          <a:bodyPr wrap="none" rtlCol="0">
            <a:spAutoFit/>
          </a:bodyPr>
          <a:lstStyle/>
          <a:p>
            <a:endParaRPr lang="en-US" dirty="0"/>
          </a:p>
        </p:txBody>
      </p:sp>
      <p:sp>
        <p:nvSpPr>
          <p:cNvPr id="6" name="TextBox 5"/>
          <p:cNvSpPr txBox="1"/>
          <p:nvPr/>
        </p:nvSpPr>
        <p:spPr>
          <a:xfrm>
            <a:off x="9171432" y="2161556"/>
            <a:ext cx="2910078" cy="3539430"/>
          </a:xfrm>
          <a:prstGeom prst="rect">
            <a:avLst/>
          </a:prstGeom>
          <a:noFill/>
        </p:spPr>
        <p:txBody>
          <a:bodyPr wrap="square" rtlCol="0">
            <a:spAutoFit/>
          </a:bodyPr>
          <a:lstStyle/>
          <a:p>
            <a:r>
              <a:rPr lang="en-US" sz="1600" dirty="0"/>
              <a:t>Morals = </a:t>
            </a:r>
            <a:r>
              <a:rPr lang="en-US" sz="1600" b="1" dirty="0"/>
              <a:t>a bit more personal </a:t>
            </a:r>
            <a:r>
              <a:rPr lang="en-US" sz="1600" dirty="0"/>
              <a:t/>
            </a:r>
            <a:br>
              <a:rPr lang="en-US" sz="1600" dirty="0"/>
            </a:br>
            <a:r>
              <a:rPr lang="en-US" sz="1600" dirty="0"/>
              <a:t/>
            </a:r>
            <a:br>
              <a:rPr lang="en-US" sz="1600" dirty="0"/>
            </a:br>
            <a:r>
              <a:rPr lang="en-US" sz="1600" dirty="0"/>
              <a:t>         </a:t>
            </a:r>
            <a:r>
              <a:rPr lang="en-US" sz="1600" i="1" dirty="0"/>
              <a:t>“moral compass” </a:t>
            </a:r>
            <a:br>
              <a:rPr lang="en-US" sz="1600" i="1" dirty="0"/>
            </a:br>
            <a:r>
              <a:rPr lang="en-US" sz="1600" dirty="0"/>
              <a:t/>
            </a:r>
            <a:br>
              <a:rPr lang="en-US" sz="1600" dirty="0"/>
            </a:br>
            <a:r>
              <a:rPr lang="en-US" sz="1600" dirty="0"/>
              <a:t>Morals are </a:t>
            </a:r>
            <a:r>
              <a:rPr lang="en-US" sz="1600" b="1" dirty="0"/>
              <a:t>what you believe to be right and wrong</a:t>
            </a:r>
            <a:endParaRPr lang="en-US" sz="1600" dirty="0"/>
          </a:p>
          <a:p>
            <a:endParaRPr lang="en-US" sz="1600" dirty="0"/>
          </a:p>
          <a:p>
            <a:r>
              <a:rPr lang="en-US" sz="1600" dirty="0"/>
              <a:t>People</a:t>
            </a:r>
            <a:r>
              <a:rPr lang="en-US" sz="1600" i="1" dirty="0"/>
              <a:t> can </a:t>
            </a:r>
            <a:r>
              <a:rPr lang="en-US" sz="1600" dirty="0"/>
              <a:t>and </a:t>
            </a:r>
            <a:r>
              <a:rPr lang="en-US" sz="1600" i="1" dirty="0"/>
              <a:t>will </a:t>
            </a:r>
            <a:r>
              <a:rPr lang="en-US" sz="1600" dirty="0"/>
              <a:t>have different morals</a:t>
            </a:r>
          </a:p>
          <a:p>
            <a:endParaRPr lang="en-US" sz="1600" dirty="0"/>
          </a:p>
          <a:p>
            <a:r>
              <a:rPr lang="en-US" sz="1600" dirty="0"/>
              <a:t>Morals rarely change, our </a:t>
            </a:r>
            <a:br>
              <a:rPr lang="en-US" sz="1600" dirty="0"/>
            </a:br>
            <a:r>
              <a:rPr lang="en-US" sz="1600" dirty="0"/>
              <a:t>environment and experience will impact our morals and</a:t>
            </a:r>
          </a:p>
          <a:p>
            <a:r>
              <a:rPr lang="en-US" sz="1600" dirty="0"/>
              <a:t>principles. </a:t>
            </a:r>
          </a:p>
        </p:txBody>
      </p:sp>
      <p:sp>
        <p:nvSpPr>
          <p:cNvPr id="8" name="Rectangle 7"/>
          <p:cNvSpPr/>
          <p:nvPr/>
        </p:nvSpPr>
        <p:spPr>
          <a:xfrm>
            <a:off x="2351151" y="222564"/>
            <a:ext cx="9267444" cy="1754326"/>
          </a:xfrm>
          <a:prstGeom prst="rect">
            <a:avLst/>
          </a:prstGeom>
          <a:noFill/>
        </p:spPr>
        <p:txBody>
          <a:bodyPr wrap="squar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What’s the difference? </a:t>
            </a:r>
            <a:br>
              <a:rPr lang="en-US" sz="5400" b="0" cap="none" spc="0" dirty="0">
                <a:ln w="0"/>
                <a:solidFill>
                  <a:schemeClr val="accent1">
                    <a:lumMod val="50000"/>
                  </a:schemeClr>
                </a:solidFill>
                <a:effectLst>
                  <a:outerShdw blurRad="38100" dist="19050" dir="2700000" algn="tl" rotWithShape="0">
                    <a:schemeClr val="dk1">
                      <a:alpha val="40000"/>
                    </a:schemeClr>
                  </a:outerShdw>
                </a:effectLst>
              </a:rPr>
            </a:br>
            <a:r>
              <a:rPr lang="en-US" sz="5400" b="0" cap="none" spc="0" dirty="0">
                <a:ln w="0"/>
                <a:solidFill>
                  <a:schemeClr val="accent1">
                    <a:lumMod val="50000"/>
                  </a:schemeClr>
                </a:solidFill>
                <a:effectLst>
                  <a:outerShdw blurRad="38100" dist="19050" dir="2700000" algn="tl" rotWithShape="0">
                    <a:schemeClr val="dk1">
                      <a:alpha val="40000"/>
                    </a:schemeClr>
                  </a:outerShdw>
                </a:effectLst>
              </a:rPr>
              <a:t>Ethics and Morals</a:t>
            </a:r>
          </a:p>
        </p:txBody>
      </p:sp>
    </p:spTree>
    <p:extLst>
      <p:ext uri="{BB962C8B-B14F-4D97-AF65-F5344CB8AC3E}">
        <p14:creationId xmlns:p14="http://schemas.microsoft.com/office/powerpoint/2010/main" val="225130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TextBox 4"/>
          <p:cNvSpPr txBox="1"/>
          <p:nvPr/>
        </p:nvSpPr>
        <p:spPr>
          <a:xfrm>
            <a:off x="9381744" y="1792224"/>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9476C432-94DE-D5BB-4AA6-54D20C27633E}"/>
              </a:ext>
            </a:extLst>
          </p:cNvPr>
          <p:cNvSpPr txBox="1"/>
          <p:nvPr/>
        </p:nvSpPr>
        <p:spPr>
          <a:xfrm>
            <a:off x="1613594" y="335845"/>
            <a:ext cx="8609705" cy="6186309"/>
          </a:xfrm>
          <a:prstGeom prst="rect">
            <a:avLst/>
          </a:prstGeom>
          <a:solidFill>
            <a:schemeClr val="accent1"/>
          </a:solidFill>
          <a:ln>
            <a:noFill/>
          </a:ln>
          <a:effectLst>
            <a:glow rad="1397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3600" dirty="0"/>
              <a:t>            </a:t>
            </a:r>
            <a:br>
              <a:rPr lang="en-US" sz="3600" dirty="0"/>
            </a:br>
            <a:r>
              <a:rPr lang="en-US" sz="3600" dirty="0"/>
              <a:t>              Key Points to Acting Ethically </a:t>
            </a:r>
            <a:br>
              <a:rPr lang="en-US" sz="3600" dirty="0"/>
            </a:br>
            <a:r>
              <a:rPr lang="en-US" sz="3600" dirty="0"/>
              <a:t/>
            </a:r>
            <a:br>
              <a:rPr lang="en-US" sz="3600" dirty="0"/>
            </a:br>
            <a:endParaRPr lang="en-US" sz="3600" dirty="0"/>
          </a:p>
          <a:p>
            <a:pPr marL="228600" indent="-228600">
              <a:buAutoNum type="arabicPeriod"/>
            </a:pPr>
            <a:r>
              <a:rPr lang="en-US" sz="3600" dirty="0"/>
              <a:t> Do no harm;</a:t>
            </a:r>
            <a:br>
              <a:rPr lang="en-US" sz="3600" dirty="0"/>
            </a:br>
            <a:endParaRPr lang="en-US" sz="3600" dirty="0"/>
          </a:p>
          <a:p>
            <a:pPr marL="228600" indent="-228600">
              <a:buAutoNum type="arabicPeriod"/>
            </a:pPr>
            <a:r>
              <a:rPr lang="en-US" sz="3600" dirty="0"/>
              <a:t> Act in good faith;</a:t>
            </a:r>
            <a:br>
              <a:rPr lang="en-US" sz="3600" dirty="0"/>
            </a:br>
            <a:endParaRPr lang="en-US" sz="3600" dirty="0"/>
          </a:p>
          <a:p>
            <a:pPr marL="228600" indent="-228600">
              <a:buAutoNum type="arabicPeriod"/>
            </a:pPr>
            <a:r>
              <a:rPr lang="en-US" sz="3600" dirty="0"/>
              <a:t> </a:t>
            </a:r>
            <a:r>
              <a:rPr lang="en-US" sz="3600" i="1" dirty="0"/>
              <a:t>Always</a:t>
            </a:r>
            <a:r>
              <a:rPr lang="en-US" sz="3600" dirty="0"/>
              <a:t> act in the patient’s best interest.</a:t>
            </a:r>
          </a:p>
          <a:p>
            <a:endParaRPr lang="en-US" sz="3600" dirty="0"/>
          </a:p>
          <a:p>
            <a:endParaRPr lang="en-US" sz="3600" dirty="0"/>
          </a:p>
        </p:txBody>
      </p:sp>
    </p:spTree>
    <p:extLst>
      <p:ext uri="{BB962C8B-B14F-4D97-AF65-F5344CB8AC3E}">
        <p14:creationId xmlns:p14="http://schemas.microsoft.com/office/powerpoint/2010/main" val="19922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347472" y="243796"/>
            <a:ext cx="821372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RSA 153-A:13 I. (e) The illegal use of drugs</a:t>
            </a:r>
            <a:endParaRPr lang="en-US" sz="3600" b="1" dirty="0"/>
          </a:p>
        </p:txBody>
      </p:sp>
      <p:sp>
        <p:nvSpPr>
          <p:cNvPr id="3" name="TextBox 2"/>
          <p:cNvSpPr txBox="1"/>
          <p:nvPr/>
        </p:nvSpPr>
        <p:spPr>
          <a:xfrm>
            <a:off x="483271" y="1385992"/>
            <a:ext cx="10616184" cy="5078313"/>
          </a:xfrm>
          <a:prstGeom prst="rect">
            <a:avLst/>
          </a:prstGeom>
          <a:noFill/>
        </p:spPr>
        <p:txBody>
          <a:bodyPr wrap="square" rtlCol="0">
            <a:spAutoFit/>
          </a:bodyPr>
          <a:lstStyle/>
          <a:p>
            <a:endParaRPr lang="en-US" dirty="0"/>
          </a:p>
          <a:p>
            <a:r>
              <a:rPr lang="en-US" sz="2000" dirty="0"/>
              <a:t>This violation arises when a provider uses a medication incorrectly or out of their scope of practice;</a:t>
            </a:r>
          </a:p>
          <a:p>
            <a:r>
              <a:rPr lang="en-US" sz="2000" dirty="0"/>
              <a:t>it also applies if a provider steals/diverts medications or inappropriately uses medications</a:t>
            </a:r>
            <a:r>
              <a:rPr lang="en-US" dirty="0"/>
              <a:t/>
            </a:r>
            <a:br>
              <a:rPr lang="en-US" dirty="0"/>
            </a:br>
            <a:endParaRPr lang="en-US" dirty="0"/>
          </a:p>
          <a:p>
            <a:r>
              <a:rPr lang="en-US" dirty="0"/>
              <a:t/>
            </a:r>
            <a:br>
              <a:rPr lang="en-US" dirty="0"/>
            </a:br>
            <a:r>
              <a:rPr lang="en-US" dirty="0"/>
              <a:t>     </a:t>
            </a:r>
            <a:r>
              <a:rPr lang="en-US" b="1" dirty="0"/>
              <a:t>This violation can turn criminal, if an investigation is criminal, we have to notify law enforcement</a:t>
            </a:r>
            <a:r>
              <a:rPr lang="en-US" dirty="0"/>
              <a:t/>
            </a:r>
            <a:br>
              <a:rPr lang="en-US" dirty="0"/>
            </a:br>
            <a:endParaRPr lang="en-US" dirty="0"/>
          </a:p>
          <a:p>
            <a:endParaRPr lang="en-US" dirty="0"/>
          </a:p>
          <a:p>
            <a:r>
              <a:rPr lang="en-US" b="1" dirty="0"/>
              <a:t>Scenario:</a:t>
            </a:r>
            <a:r>
              <a:rPr lang="en-US" dirty="0"/>
              <a:t> A provider administered a controlled narcotic medication for a patient, but had 1mg left; instead of wasting the leftover narcotic, the provider takes what is remaining of the medication for themselves.  </a:t>
            </a:r>
          </a:p>
          <a:p>
            <a:r>
              <a:rPr lang="en-US" dirty="0"/>
              <a:t/>
            </a:r>
            <a:br>
              <a:rPr lang="en-US" dirty="0"/>
            </a:br>
            <a:r>
              <a:rPr lang="en-US" dirty="0"/>
              <a:t/>
            </a:r>
            <a:br>
              <a:rPr lang="en-US" dirty="0"/>
            </a:br>
            <a:r>
              <a:rPr lang="en-US" dirty="0"/>
              <a:t>This behavior would also lead to a violation of RSA 153-A:13 I. (l), since </a:t>
            </a:r>
            <a:r>
              <a:rPr lang="en-US" i="1" dirty="0"/>
              <a:t>a provider cannot practice patient care under the influence of drugs or alcohol, and diverting medications is a criminal act! </a:t>
            </a:r>
            <a:br>
              <a:rPr lang="en-US" i="1" dirty="0"/>
            </a:br>
            <a:r>
              <a:rPr lang="en-US" i="1" dirty="0"/>
              <a:t/>
            </a:r>
            <a:br>
              <a:rPr lang="en-US" i="1" dirty="0"/>
            </a:br>
            <a:r>
              <a:rPr lang="en-US" i="1" dirty="0"/>
              <a:t/>
            </a:r>
            <a:br>
              <a:rPr lang="en-US" i="1" dirty="0"/>
            </a:br>
            <a:r>
              <a:rPr lang="en-US" sz="1600" i="1" dirty="0"/>
              <a:t>*If we have to turn a case over to law enforcement, they would perform their investigation FIRST and based upon their findings, the Division would then take action.  </a:t>
            </a:r>
          </a:p>
        </p:txBody>
      </p:sp>
    </p:spTree>
    <p:extLst>
      <p:ext uri="{BB962C8B-B14F-4D97-AF65-F5344CB8AC3E}">
        <p14:creationId xmlns:p14="http://schemas.microsoft.com/office/powerpoint/2010/main" val="197022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260270" y="217438"/>
            <a:ext cx="9632509" cy="523220"/>
          </a:xfrm>
          <a:prstGeom prst="rect">
            <a:avLst/>
          </a:prstGeom>
        </p:spPr>
        <p:txBody>
          <a:bodyPr wrap="non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RSA 153-A:13 I. (f) Fraud in representations as to skills or ability</a:t>
            </a:r>
            <a:endParaRPr lang="en-US" sz="2800" b="1" dirty="0"/>
          </a:p>
        </p:txBody>
      </p:sp>
      <p:sp>
        <p:nvSpPr>
          <p:cNvPr id="3" name="TextBox 2"/>
          <p:cNvSpPr txBox="1"/>
          <p:nvPr/>
        </p:nvSpPr>
        <p:spPr>
          <a:xfrm>
            <a:off x="260269" y="1215609"/>
            <a:ext cx="11555909" cy="5170646"/>
          </a:xfrm>
          <a:prstGeom prst="rect">
            <a:avLst/>
          </a:prstGeom>
          <a:noFill/>
        </p:spPr>
        <p:txBody>
          <a:bodyPr wrap="square" rtlCol="0">
            <a:spAutoFit/>
          </a:bodyPr>
          <a:lstStyle/>
          <a:p>
            <a:r>
              <a:rPr lang="en-US" sz="2200" dirty="0"/>
              <a:t>                     </a:t>
            </a:r>
          </a:p>
          <a:p>
            <a:r>
              <a:rPr lang="en-US" sz="2200" dirty="0"/>
              <a:t> Representing oneself as a licensed provider (when they are not)</a:t>
            </a:r>
          </a:p>
          <a:p>
            <a:r>
              <a:rPr lang="en-US" sz="2200" dirty="0"/>
              <a:t>   Representing licensure level as something you are not (“I’m an AEMT,” but really, you are an EMT) </a:t>
            </a:r>
            <a:br>
              <a:rPr lang="en-US" sz="2200" dirty="0"/>
            </a:br>
            <a:r>
              <a:rPr lang="en-US" sz="2200" dirty="0"/>
              <a:t/>
            </a:r>
            <a:br>
              <a:rPr lang="en-US" sz="2200" dirty="0"/>
            </a:br>
            <a:r>
              <a:rPr lang="en-US" sz="2200" dirty="0"/>
              <a:t>                  </a:t>
            </a:r>
            <a:r>
              <a:rPr lang="en-US" sz="2000" dirty="0"/>
              <a:t>This violation will turn criminal: representing yourself as a provider when you are not </a:t>
            </a:r>
            <a:br>
              <a:rPr lang="en-US" sz="2000" dirty="0"/>
            </a:br>
            <a:r>
              <a:rPr lang="en-US" sz="2000" dirty="0"/>
              <a:t>                                 </a:t>
            </a:r>
            <a:r>
              <a:rPr lang="en-US" sz="2000" b="1" dirty="0"/>
              <a:t>is illegal (RSA 153-A:21 I.), </a:t>
            </a:r>
            <a:r>
              <a:rPr lang="en-US" sz="2000" dirty="0"/>
              <a:t>and it is also </a:t>
            </a:r>
            <a:r>
              <a:rPr lang="en-US" sz="2000" b="1" dirty="0"/>
              <a:t>“unethical,” RSA 153-A:13 I(d) </a:t>
            </a:r>
            <a:r>
              <a:rPr lang="en-US" sz="2000" dirty="0"/>
              <a:t/>
            </a:r>
            <a:br>
              <a:rPr lang="en-US" sz="2000" dirty="0"/>
            </a:br>
            <a:r>
              <a:rPr lang="en-US" sz="2000" dirty="0"/>
              <a:t/>
            </a:r>
            <a:br>
              <a:rPr lang="en-US" sz="2000" dirty="0"/>
            </a:br>
            <a:endParaRPr lang="en-US" sz="2000" dirty="0"/>
          </a:p>
          <a:p>
            <a:r>
              <a:rPr lang="en-US" sz="2000" i="1" dirty="0"/>
              <a:t/>
            </a:r>
            <a:br>
              <a:rPr lang="en-US" sz="2000" i="1" dirty="0"/>
            </a:br>
            <a:r>
              <a:rPr lang="en-US" sz="2000" b="1" i="1" dirty="0"/>
              <a:t>RSA 153-A:21 I. </a:t>
            </a:r>
            <a:r>
              <a:rPr lang="en-US" sz="2000" i="1" dirty="0"/>
              <a:t>“Any person providing emergency medical services who knowingly implies that such person is a licensed emergency medical care provider, or who uses any other term to indicate or imply that the person is a licensed emergency medical care provider, or who acts as an emergency medical care provider…. Shall be guilty of a misdemeanor for the first offense and a class B felony for subsequent offenses”</a:t>
            </a:r>
          </a:p>
          <a:p>
            <a:endParaRPr lang="en-US" sz="2000" dirty="0"/>
          </a:p>
          <a:p>
            <a:endParaRPr lang="en-US" sz="2000" dirty="0"/>
          </a:p>
          <a:p>
            <a:r>
              <a:rPr lang="en-US" sz="2000" b="1" dirty="0"/>
              <a:t>Scenario: </a:t>
            </a:r>
            <a:r>
              <a:rPr lang="en-US" sz="2000" dirty="0"/>
              <a:t>A provider claims to be licensed as an AEMT, when they are in fact a licensed EMT. </a:t>
            </a:r>
            <a:endParaRPr lang="en-US" dirty="0"/>
          </a:p>
        </p:txBody>
      </p:sp>
    </p:spTree>
    <p:extLst>
      <p:ext uri="{BB962C8B-B14F-4D97-AF65-F5344CB8AC3E}">
        <p14:creationId xmlns:p14="http://schemas.microsoft.com/office/powerpoint/2010/main" val="1351910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ectangle 1"/>
          <p:cNvSpPr>
            <a:spLocks noChangeArrowheads="1"/>
          </p:cNvSpPr>
          <p:nvPr/>
        </p:nvSpPr>
        <p:spPr bwMode="auto">
          <a:xfrm>
            <a:off x="449210" y="1719474"/>
            <a:ext cx="1070043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800" dirty="0"/>
              <a:t>New Hampshire - Good Samaritan Law - </a:t>
            </a:r>
            <a:r>
              <a:rPr lang="en-US" sz="2800" b="1" dirty="0"/>
              <a:t>RSA 508:12, </a:t>
            </a:r>
            <a:br>
              <a:rPr lang="en-US" sz="2800" b="1" dirty="0"/>
            </a:br>
            <a:r>
              <a:rPr lang="en-US" sz="2800" b="1" dirty="0"/>
              <a:t>Aid at Scene of Emergency or to Victim of Crime</a:t>
            </a:r>
            <a:r>
              <a:rPr lang="en-US" sz="2800" dirty="0"/>
              <a:t>. </a:t>
            </a:r>
            <a:r>
              <a:rPr lang="en-US" dirty="0"/>
              <a:t/>
            </a:r>
            <a:br>
              <a:rPr lang="en-US" dirty="0"/>
            </a:br>
            <a:endParaRPr lang="en-US" dirty="0"/>
          </a:p>
          <a:p>
            <a:r>
              <a:rPr lang="en-US" dirty="0"/>
              <a:t/>
            </a:r>
            <a:br>
              <a:rPr lang="en-US" dirty="0"/>
            </a:br>
            <a:r>
              <a:rPr lang="en-US" b="1" dirty="0"/>
              <a:t>I. </a:t>
            </a:r>
            <a:r>
              <a:rPr lang="en-US" dirty="0"/>
              <a:t>If any person in good faith renders emergency care at the place of the happening of an emergency </a:t>
            </a:r>
          </a:p>
          <a:p>
            <a:r>
              <a:rPr lang="en-US" dirty="0"/>
              <a:t>or to a victim of a crime or delinquent act or while in transit in an ambulance or rescue vehicle, to a </a:t>
            </a:r>
            <a:br>
              <a:rPr lang="en-US" dirty="0"/>
            </a:br>
            <a:r>
              <a:rPr lang="en-US" dirty="0"/>
              <a:t>person who is in urgent need of care as a result of the emergency or crime or a delinquent act, and </a:t>
            </a:r>
            <a:br>
              <a:rPr lang="en-US" dirty="0"/>
            </a:br>
            <a:r>
              <a:rPr lang="en-US" dirty="0"/>
              <a:t>if the acts of care are made in good faith and without willful or wanton negligence, </a:t>
            </a:r>
            <a:r>
              <a:rPr lang="en-US" b="1" dirty="0"/>
              <a:t>the person who </a:t>
            </a:r>
            <a:br>
              <a:rPr lang="en-US" b="1" dirty="0"/>
            </a:br>
            <a:r>
              <a:rPr lang="en-US" b="1" dirty="0"/>
              <a:t>renders the care is not liable in civil damages for his acts or omissions in rendering the care, </a:t>
            </a:r>
            <a:br>
              <a:rPr lang="en-US" b="1" dirty="0"/>
            </a:br>
            <a:r>
              <a:rPr lang="en-US" b="1" dirty="0"/>
              <a:t>as long as he receives no direct compensation for the care from or on behalf of the person </a:t>
            </a:r>
            <a:br>
              <a:rPr lang="en-US" b="1" dirty="0"/>
            </a:br>
            <a:r>
              <a:rPr lang="en-US" b="1" dirty="0"/>
              <a:t>cared for. </a:t>
            </a:r>
            <a:r>
              <a:rPr lang="en-US" dirty="0"/>
              <a:t>Any person rendering emergency care shall have the duty to place the injured person under </a:t>
            </a:r>
            <a:br>
              <a:rPr lang="en-US" dirty="0"/>
            </a:br>
            <a:r>
              <a:rPr lang="en-US" dirty="0"/>
              <a:t>the care of a physician, nurse, or other person qualified to care for such person as soon as possible </a:t>
            </a:r>
            <a:br>
              <a:rPr lang="en-US" dirty="0"/>
            </a:br>
            <a:r>
              <a:rPr lang="en-US" dirty="0"/>
              <a:t>and to obey the instructions of such qualified person.</a:t>
            </a:r>
            <a:br>
              <a:rPr lang="en-US" dirty="0"/>
            </a:br>
            <a:endParaRPr kumimoji="0" lang="en-US" altLang="en-US" sz="1800" b="0" i="1" u="none" strike="noStrike" cap="none" normalizeH="0" baseline="0" dirty="0">
              <a:ln>
                <a:noFill/>
              </a:ln>
              <a:solidFill>
                <a:schemeClr val="tx1"/>
              </a:solidFill>
              <a:effectLst/>
            </a:endParaRPr>
          </a:p>
        </p:txBody>
      </p:sp>
      <p:sp>
        <p:nvSpPr>
          <p:cNvPr id="2" name="TextBox 1"/>
          <p:cNvSpPr txBox="1"/>
          <p:nvPr/>
        </p:nvSpPr>
        <p:spPr>
          <a:xfrm>
            <a:off x="449210" y="563926"/>
            <a:ext cx="1149125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i="1" dirty="0"/>
              <a:t>Good Samaritan laws exist in most states and are meant to encourage people who witness emergency situations or crimes to help injured parties or victims.</a:t>
            </a:r>
            <a:endParaRPr lang="en-US" altLang="en-US" sz="1400" i="1" dirty="0"/>
          </a:p>
          <a:p>
            <a:endParaRPr lang="en-US" dirty="0"/>
          </a:p>
        </p:txBody>
      </p:sp>
    </p:spTree>
    <p:extLst>
      <p:ext uri="{BB962C8B-B14F-4D97-AF65-F5344CB8AC3E}">
        <p14:creationId xmlns:p14="http://schemas.microsoft.com/office/powerpoint/2010/main" val="1418078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205006" y="308225"/>
            <a:ext cx="10524744" cy="830997"/>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RSA 153-A:13, I. (g) Willful or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repeated violations </a:t>
            </a:r>
            <a:r>
              <a:rPr lang="en-US" sz="2400" b="1" dirty="0">
                <a:latin typeface="Calibri" panose="020F0502020204030204" pitchFamily="34" charset="0"/>
                <a:ea typeface="Calibri" panose="020F0502020204030204" pitchFamily="34" charset="0"/>
                <a:cs typeface="Times New Roman" panose="02020603050405020304" pitchFamily="18" charset="0"/>
              </a:rPr>
              <a:t>of this chapter or of rules adopted pursuant to this chapter</a:t>
            </a:r>
            <a:endParaRPr lang="en-US" sz="2400" b="1" dirty="0"/>
          </a:p>
        </p:txBody>
      </p:sp>
      <p:sp>
        <p:nvSpPr>
          <p:cNvPr id="3" name="TextBox 2"/>
          <p:cNvSpPr txBox="1"/>
          <p:nvPr/>
        </p:nvSpPr>
        <p:spPr>
          <a:xfrm>
            <a:off x="492978" y="1605791"/>
            <a:ext cx="10515600" cy="4708981"/>
          </a:xfrm>
          <a:prstGeom prst="rect">
            <a:avLst/>
          </a:prstGeom>
          <a:noFill/>
        </p:spPr>
        <p:txBody>
          <a:bodyPr wrap="square" rtlCol="0">
            <a:spAutoFit/>
          </a:bodyPr>
          <a:lstStyle/>
          <a:p>
            <a:r>
              <a:rPr lang="en-US" sz="2000" dirty="0"/>
              <a:t>       This violation occurs when a provider willfully (deliberately) repeats a violation or rule </a:t>
            </a:r>
          </a:p>
          <a:p>
            <a:endParaRPr lang="en-US" sz="2000" dirty="0"/>
          </a:p>
          <a:p>
            <a:endParaRPr lang="en-US" sz="2000" dirty="0"/>
          </a:p>
          <a:p>
            <a:r>
              <a:rPr lang="en-US" sz="2000" b="1" dirty="0"/>
              <a:t>Scenario: </a:t>
            </a:r>
            <a:r>
              <a:rPr lang="en-US" sz="2000" dirty="0"/>
              <a:t>A provider renders patient care with the knowledge that their license expired/lapsed. The provider goes to work anyway and performs 20 patient assessments. </a:t>
            </a:r>
            <a:br>
              <a:rPr lang="en-US" sz="2000" dirty="0"/>
            </a:br>
            <a:endParaRPr lang="en-US" sz="2000" dirty="0"/>
          </a:p>
          <a:p>
            <a:r>
              <a:rPr lang="en-US" sz="2000" dirty="0"/>
              <a:t>-The provider knew, or should have known, that they were in fact unlicensed </a:t>
            </a:r>
            <a:br>
              <a:rPr lang="en-US" sz="2000" dirty="0"/>
            </a:br>
            <a:r>
              <a:rPr lang="en-US" sz="2000" dirty="0"/>
              <a:t/>
            </a:r>
            <a:br>
              <a:rPr lang="en-US" sz="2000" dirty="0"/>
            </a:br>
            <a:r>
              <a:rPr lang="en-US" sz="2000" dirty="0"/>
              <a:t>-The  behavior is considered “willful” since they deliberately worked without a license</a:t>
            </a:r>
            <a:br>
              <a:rPr lang="en-US" sz="2000" dirty="0"/>
            </a:br>
            <a:endParaRPr lang="en-US" sz="2000" dirty="0"/>
          </a:p>
          <a:p>
            <a:r>
              <a:rPr lang="en-US" sz="2000" dirty="0"/>
              <a:t>-The behavior is considered “repeated” since they treated 20 patients</a:t>
            </a:r>
          </a:p>
          <a:p>
            <a:endParaRPr lang="en-US" sz="2000" dirty="0"/>
          </a:p>
          <a:p>
            <a:endParaRPr lang="en-US" sz="2000" dirty="0"/>
          </a:p>
          <a:p>
            <a:r>
              <a:rPr lang="en-US" sz="2000" dirty="0"/>
              <a:t>** Being in violation of this statute means that your </a:t>
            </a:r>
            <a:r>
              <a:rPr lang="en-US" sz="2000" b="1" dirty="0"/>
              <a:t>sanction</a:t>
            </a:r>
            <a:r>
              <a:rPr lang="en-US" sz="2000" dirty="0"/>
              <a:t> does not allow a </a:t>
            </a:r>
            <a:r>
              <a:rPr lang="en-US" sz="2000" b="1" dirty="0"/>
              <a:t>SUSPENSION</a:t>
            </a:r>
            <a:r>
              <a:rPr lang="en-US" sz="2000" dirty="0"/>
              <a:t>, </a:t>
            </a:r>
          </a:p>
          <a:p>
            <a:r>
              <a:rPr lang="en-US" sz="2000" dirty="0"/>
              <a:t>but a </a:t>
            </a:r>
            <a:r>
              <a:rPr lang="en-US" sz="2000" b="1" dirty="0"/>
              <a:t>REVOCATION,</a:t>
            </a:r>
            <a:r>
              <a:rPr lang="en-US" sz="2000" dirty="0"/>
              <a:t> which is a much harsher penalty for UP TO 5 years (verses one 1 for suspension)</a:t>
            </a:r>
          </a:p>
        </p:txBody>
      </p:sp>
    </p:spTree>
    <p:extLst>
      <p:ext uri="{BB962C8B-B14F-4D97-AF65-F5344CB8AC3E}">
        <p14:creationId xmlns:p14="http://schemas.microsoft.com/office/powerpoint/2010/main" val="3046202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324656" y="343477"/>
            <a:ext cx="10698480" cy="1569660"/>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RSA 153-A:13 I. (h) Violating a statute of this state, another state, or the United States, without regard to its designation as either a felony or misdemeanor, which relates to the practice of an emergency medical care provider. A certified copy of the record of conviction or plea of guilty is prima facie evidence of a violation</a:t>
            </a:r>
            <a:endParaRPr lang="en-US" sz="2400" b="1" dirty="0"/>
          </a:p>
        </p:txBody>
      </p:sp>
      <p:sp>
        <p:nvSpPr>
          <p:cNvPr id="3" name="TextBox 2"/>
          <p:cNvSpPr txBox="1"/>
          <p:nvPr/>
        </p:nvSpPr>
        <p:spPr>
          <a:xfrm>
            <a:off x="695237" y="2023441"/>
            <a:ext cx="10801525" cy="4339650"/>
          </a:xfrm>
          <a:prstGeom prst="rect">
            <a:avLst/>
          </a:prstGeom>
          <a:noFill/>
        </p:spPr>
        <p:txBody>
          <a:bodyPr wrap="square" rtlCol="0">
            <a:spAutoFit/>
          </a:bodyPr>
          <a:lstStyle/>
          <a:p>
            <a:r>
              <a:rPr lang="en-US" sz="2000" dirty="0"/>
              <a:t>         This violation may arise from the notification of a provider’s criminal record or convictions. </a:t>
            </a:r>
          </a:p>
          <a:p>
            <a:r>
              <a:rPr lang="en-US" sz="2000" dirty="0"/>
              <a:t/>
            </a:r>
            <a:br>
              <a:rPr lang="en-US" sz="2000" dirty="0"/>
            </a:br>
            <a:endParaRPr lang="en-US" sz="2000" dirty="0"/>
          </a:p>
          <a:p>
            <a:r>
              <a:rPr lang="en-US" sz="2000" dirty="0"/>
              <a:t>-We find out about this type of violations a myriad of ways</a:t>
            </a:r>
            <a:br>
              <a:rPr lang="en-US" sz="2000" dirty="0"/>
            </a:br>
            <a:endParaRPr lang="en-US" sz="2000" dirty="0"/>
          </a:p>
          <a:p>
            <a:r>
              <a:rPr lang="en-US" sz="2000" dirty="0"/>
              <a:t>-Neighboring States sometimes report sanctions/compliance issues or felonious crimes </a:t>
            </a:r>
            <a:br>
              <a:rPr lang="en-US" sz="2000" dirty="0"/>
            </a:br>
            <a:r>
              <a:rPr lang="en-US" sz="2000" dirty="0"/>
              <a:t/>
            </a:r>
            <a:br>
              <a:rPr lang="en-US" sz="2000" dirty="0"/>
            </a:br>
            <a:r>
              <a:rPr lang="en-US" sz="2000" dirty="0"/>
              <a:t>- If it’s out there, we can find out (internet, social media, or news)</a:t>
            </a:r>
          </a:p>
          <a:p>
            <a:endParaRPr lang="en-US" sz="2000" dirty="0"/>
          </a:p>
          <a:p>
            <a:endParaRPr lang="en-US" sz="2000" dirty="0"/>
          </a:p>
          <a:p>
            <a:r>
              <a:rPr lang="en-US" sz="2000" b="1" dirty="0"/>
              <a:t>Scenario: </a:t>
            </a:r>
            <a:r>
              <a:rPr lang="en-US" sz="2000" dirty="0"/>
              <a:t>You do not have a “duty to report” criminal convictions, (unless there is an apparent threat </a:t>
            </a:r>
            <a:br>
              <a:rPr lang="en-US" sz="2000" dirty="0"/>
            </a:br>
            <a:r>
              <a:rPr lang="en-US" sz="2000" dirty="0"/>
              <a:t>to the public), however, this does not mean that if we find out about criminal conviction(s), that we cannot launch an investigation into the matter.  </a:t>
            </a:r>
            <a:r>
              <a:rPr lang="en-US" sz="1600" dirty="0"/>
              <a:t/>
            </a:r>
            <a:br>
              <a:rPr lang="en-US" sz="1600" dirty="0"/>
            </a:br>
            <a:endParaRPr lang="en-US" sz="1600" dirty="0"/>
          </a:p>
        </p:txBody>
      </p:sp>
    </p:spTree>
    <p:extLst>
      <p:ext uri="{BB962C8B-B14F-4D97-AF65-F5344CB8AC3E}">
        <p14:creationId xmlns:p14="http://schemas.microsoft.com/office/powerpoint/2010/main" val="314907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Rectangle 2"/>
          <p:cNvSpPr/>
          <p:nvPr/>
        </p:nvSpPr>
        <p:spPr>
          <a:xfrm>
            <a:off x="363855" y="370941"/>
            <a:ext cx="11125772" cy="2308324"/>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RSA 153-A:13 I. (i) Having a license or registration to practice as an emergency medical care provider revoked or suspended, or having other disciplinary action taken by a licensing or registering authority of another state, territory, country, or the National Registry of Emergency Medical Technicians. A certified copy of the record or order of suspension, revocation, or disciplinary action is prima facie evidence of such action</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2" name="TextBox 1"/>
          <p:cNvSpPr txBox="1"/>
          <p:nvPr/>
        </p:nvSpPr>
        <p:spPr>
          <a:xfrm>
            <a:off x="702373" y="2087463"/>
            <a:ext cx="10599040" cy="4770537"/>
          </a:xfrm>
          <a:prstGeom prst="rect">
            <a:avLst/>
          </a:prstGeom>
          <a:noFill/>
        </p:spPr>
        <p:txBody>
          <a:bodyPr wrap="square" rtlCol="0">
            <a:spAutoFit/>
          </a:bodyPr>
          <a:lstStyle/>
          <a:p>
            <a:r>
              <a:rPr lang="en-US" sz="2000" dirty="0"/>
              <a:t/>
            </a:r>
            <a:br>
              <a:rPr lang="en-US" sz="2000" dirty="0"/>
            </a:br>
            <a:r>
              <a:rPr lang="en-US" sz="2000" dirty="0"/>
              <a:t>This statute is regarding having an NREMT Certification revoked/suspended, </a:t>
            </a:r>
            <a:r>
              <a:rPr lang="en-US" sz="2000" b="1" dirty="0"/>
              <a:t>OR</a:t>
            </a:r>
            <a:r>
              <a:rPr lang="en-US" sz="2000" dirty="0"/>
              <a:t> you have had “action taken” on a provider license from another State and have been sanctioned.</a:t>
            </a:r>
            <a:br>
              <a:rPr lang="en-US" sz="2000" dirty="0"/>
            </a:br>
            <a:r>
              <a:rPr lang="en-US" sz="2000" dirty="0"/>
              <a:t/>
            </a:r>
            <a:br>
              <a:rPr lang="en-US" sz="2000" dirty="0"/>
            </a:br>
            <a:r>
              <a:rPr lang="en-US" sz="2000" dirty="0"/>
              <a:t/>
            </a:r>
            <a:br>
              <a:rPr lang="en-US" sz="2000" dirty="0"/>
            </a:br>
            <a:r>
              <a:rPr lang="en-US" sz="2000" dirty="0"/>
              <a:t>                     The Division has authority to also take action pursuant to this statute, </a:t>
            </a:r>
            <a:br>
              <a:rPr lang="en-US" sz="2000" dirty="0"/>
            </a:br>
            <a:r>
              <a:rPr lang="en-US" sz="2000" dirty="0"/>
              <a:t>                      but </a:t>
            </a:r>
            <a:r>
              <a:rPr lang="en-US" sz="2000" i="1" dirty="0"/>
              <a:t>not on what the provider was already sanctioned for (the behaviors);</a:t>
            </a:r>
            <a:r>
              <a:rPr lang="en-US" sz="2000" dirty="0"/>
              <a:t/>
            </a:r>
            <a:br>
              <a:rPr lang="en-US" sz="2000" dirty="0"/>
            </a:br>
            <a:r>
              <a:rPr lang="en-US" sz="2000" dirty="0"/>
              <a:t>                      But the fact that a suspension/revocation occurred, is a potential violation </a:t>
            </a:r>
            <a:br>
              <a:rPr lang="en-US" sz="2000" dirty="0"/>
            </a:br>
            <a:r>
              <a:rPr lang="en-US" sz="2000" dirty="0"/>
              <a:t/>
            </a:r>
            <a:br>
              <a:rPr lang="en-US" sz="2000" dirty="0"/>
            </a:br>
            <a:r>
              <a:rPr lang="en-US" sz="2000" dirty="0"/>
              <a:t/>
            </a:r>
            <a:br>
              <a:rPr lang="en-US" sz="2000" dirty="0"/>
            </a:br>
            <a:r>
              <a:rPr lang="en-US" sz="2000" b="1" dirty="0"/>
              <a:t>Discussion: </a:t>
            </a:r>
            <a:r>
              <a:rPr lang="en-US" sz="2000" dirty="0"/>
              <a:t>We do not look to other states to report because New Hampshire is no longer a “compact state” and it is not a requirement that they report this to the Division.</a:t>
            </a:r>
            <a:br>
              <a:rPr lang="en-US" sz="2000" dirty="0"/>
            </a:br>
            <a:r>
              <a:rPr lang="en-US" sz="2000" dirty="0"/>
              <a:t>                        However, we have to take action under this statute if we are made aware                                                                  </a:t>
            </a:r>
          </a:p>
          <a:p>
            <a:endParaRPr lang="en-US" sz="2000" b="1" i="1" dirty="0"/>
          </a:p>
          <a:p>
            <a:r>
              <a:rPr lang="en-US" sz="2000" b="1" i="1" dirty="0">
                <a:solidFill>
                  <a:srgbClr val="00B050"/>
                </a:solidFill>
              </a:rPr>
              <a:t>                                                           </a:t>
            </a:r>
            <a:r>
              <a:rPr lang="en-US" sz="2400" b="1" i="1" dirty="0">
                <a:solidFill>
                  <a:srgbClr val="00B050"/>
                </a:solidFill>
              </a:rPr>
              <a:t>NREMT DOES NOTIFY US!!!</a:t>
            </a:r>
          </a:p>
        </p:txBody>
      </p:sp>
    </p:spTree>
    <p:extLst>
      <p:ext uri="{BB962C8B-B14F-4D97-AF65-F5344CB8AC3E}">
        <p14:creationId xmlns:p14="http://schemas.microsoft.com/office/powerpoint/2010/main" val="247513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320040" y="530021"/>
            <a:ext cx="10835640" cy="1200329"/>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RSA 153-A:13 I. (j) Negligent, unsafe, or illegal operation of an emergency medical service vehicle, or negligent or unsafe use or maintenance of the safety systems of an emergency medical service vehicle</a:t>
            </a:r>
            <a:endParaRPr lang="en-US" sz="2400" b="1" dirty="0"/>
          </a:p>
        </p:txBody>
      </p:sp>
      <p:sp>
        <p:nvSpPr>
          <p:cNvPr id="3" name="TextBox 2"/>
          <p:cNvSpPr txBox="1"/>
          <p:nvPr/>
        </p:nvSpPr>
        <p:spPr>
          <a:xfrm>
            <a:off x="428609" y="1824718"/>
            <a:ext cx="11077841" cy="4647426"/>
          </a:xfrm>
          <a:prstGeom prst="rect">
            <a:avLst/>
          </a:prstGeom>
          <a:noFill/>
        </p:spPr>
        <p:txBody>
          <a:bodyPr wrap="none" rtlCol="0">
            <a:spAutoFit/>
          </a:bodyPr>
          <a:lstStyle/>
          <a:p>
            <a:r>
              <a:rPr lang="en-US" sz="2000" dirty="0"/>
              <a:t> </a:t>
            </a:r>
            <a:br>
              <a:rPr lang="en-US" sz="2000" dirty="0"/>
            </a:br>
            <a:r>
              <a:rPr lang="en-US" sz="2000" dirty="0"/>
              <a:t>Operate an ambulance negligently or in a manner which is unsafe, you will be in violation of this statute. </a:t>
            </a:r>
            <a:br>
              <a:rPr lang="en-US" sz="2000" dirty="0"/>
            </a:b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
            </a:r>
            <a:br>
              <a:rPr lang="en-US" sz="2000" dirty="0"/>
            </a:br>
            <a:r>
              <a:rPr lang="en-US" sz="2000" b="1" dirty="0"/>
              <a:t>Scenario: </a:t>
            </a:r>
            <a:r>
              <a:rPr lang="en-US" sz="2000" dirty="0"/>
              <a:t>No lights and sirens, a community member reports to the Division they were “almost run </a:t>
            </a:r>
            <a:br>
              <a:rPr lang="en-US" sz="2000" dirty="0"/>
            </a:br>
            <a:r>
              <a:rPr lang="en-US" sz="2000" dirty="0"/>
              <a:t>over by an ambulance while going through a crosswalk…”  They took the service name down, recorded</a:t>
            </a:r>
            <a:br>
              <a:rPr lang="en-US" sz="2000" dirty="0"/>
            </a:br>
            <a:r>
              <a:rPr lang="en-US" sz="2000" dirty="0"/>
              <a:t>the date/time/location – street intersection, and reported it compliance.  </a:t>
            </a:r>
            <a:br>
              <a:rPr lang="en-US" sz="2000" dirty="0"/>
            </a:br>
            <a:endParaRPr lang="en-US" sz="1600" dirty="0"/>
          </a:p>
        </p:txBody>
      </p:sp>
      <p:pic>
        <p:nvPicPr>
          <p:cNvPr id="1028" name="Picture 4" descr="Ambulance Icon Images – Browse 151,473 Stock Photos, Vectors, and Video |  Adobe 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2444" y="3009531"/>
            <a:ext cx="3010831" cy="18752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98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TextBox 4"/>
          <p:cNvSpPr txBox="1"/>
          <p:nvPr/>
        </p:nvSpPr>
        <p:spPr>
          <a:xfrm>
            <a:off x="688197" y="99963"/>
            <a:ext cx="10259568" cy="6494085"/>
          </a:xfrm>
          <a:prstGeom prst="rect">
            <a:avLst/>
          </a:prstGeom>
          <a:gradFill>
            <a:gsLst>
              <a:gs pos="82000">
                <a:schemeClr val="accent6">
                  <a:satMod val="105000"/>
                  <a:tint val="67000"/>
                  <a:alpha val="58000"/>
                  <a:lumMod val="30000"/>
                  <a:lumOff val="70000"/>
                </a:schemeClr>
              </a:gs>
              <a:gs pos="50000">
                <a:schemeClr val="accent6">
                  <a:lumMod val="105000"/>
                  <a:satMod val="103000"/>
                  <a:tint val="73000"/>
                </a:schemeClr>
              </a:gs>
              <a:gs pos="100000">
                <a:schemeClr val="accent6">
                  <a:lumMod val="105000"/>
                  <a:satMod val="109000"/>
                  <a:tint val="81000"/>
                </a:schemeClr>
              </a:gs>
            </a:gsLs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n-US" sz="5200" b="1" dirty="0">
              <a:ln w="0"/>
              <a:solidFill>
                <a:schemeClr val="accent5">
                  <a:lumMod val="50000"/>
                </a:schemeClr>
              </a:solidFill>
              <a:effectLst>
                <a:outerShdw blurRad="38100" dist="19050" dir="2700000" algn="tl" rotWithShape="0">
                  <a:schemeClr val="dk1">
                    <a:alpha val="40000"/>
                  </a:scheme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ctr"/>
            <a:r>
              <a:rPr lang="en-US" sz="4400" b="1" dirty="0">
                <a:ln w="0"/>
                <a:solidFill>
                  <a:schemeClr val="accent5">
                    <a:lumMod val="50000"/>
                  </a:schemeClr>
                </a:solidFill>
                <a:effectLst>
                  <a:outerShdw blurRad="38100" dist="19050" dir="2700000" algn="tl" rotWithShape="0">
                    <a:schemeClr val="dk1">
                      <a:alpha val="40000"/>
                    </a:scheme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“The overall mission of everybody in public safety is the </a:t>
            </a:r>
            <a:r>
              <a:rPr lang="en-US" sz="4400" b="1" i="1" dirty="0">
                <a:ln w="0"/>
                <a:solidFill>
                  <a:schemeClr val="accent5">
                    <a:lumMod val="50000"/>
                  </a:schemeClr>
                </a:solidFill>
                <a:effectLst>
                  <a:outerShdw blurRad="38100" dist="19050" dir="2700000" algn="tl" rotWithShape="0">
                    <a:schemeClr val="dk1">
                      <a:alpha val="40000"/>
                    </a:scheme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preservation of life </a:t>
            </a:r>
            <a:r>
              <a:rPr lang="en-US" sz="4400" b="1" dirty="0">
                <a:ln w="0"/>
                <a:solidFill>
                  <a:schemeClr val="accent5">
                    <a:lumMod val="50000"/>
                  </a:schemeClr>
                </a:solidFill>
                <a:effectLst>
                  <a:outerShdw blurRad="38100" dist="19050" dir="2700000" algn="tl" rotWithShape="0">
                    <a:schemeClr val="dk1">
                      <a:alpha val="40000"/>
                    </a:scheme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and </a:t>
            </a:r>
            <a:r>
              <a:rPr lang="en-US" sz="4400" b="1" i="1" dirty="0">
                <a:ln w="0"/>
                <a:solidFill>
                  <a:schemeClr val="accent5">
                    <a:lumMod val="50000"/>
                  </a:schemeClr>
                </a:solidFill>
                <a:effectLst>
                  <a:outerShdw blurRad="38100" dist="19050" dir="2700000" algn="tl" rotWithShape="0">
                    <a:schemeClr val="dk1">
                      <a:alpha val="40000"/>
                    </a:scheme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every decision you make </a:t>
            </a:r>
            <a:r>
              <a:rPr lang="en-US" sz="4400" b="1" dirty="0">
                <a:ln w="0"/>
                <a:solidFill>
                  <a:schemeClr val="accent5">
                    <a:lumMod val="50000"/>
                  </a:schemeClr>
                </a:solidFill>
                <a:effectLst>
                  <a:outerShdw blurRad="38100" dist="19050" dir="2700000" algn="tl" rotWithShape="0">
                    <a:schemeClr val="dk1">
                      <a:alpha val="40000"/>
                    </a:scheme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has got to focus on the preservation of life”</a:t>
            </a:r>
          </a:p>
          <a:p>
            <a:endParaRPr lang="en-US" sz="5400" i="1" dirty="0"/>
          </a:p>
          <a:p>
            <a:endParaRPr lang="en-US" sz="5400" i="1" dirty="0"/>
          </a:p>
          <a:p>
            <a:pPr algn="ctr"/>
            <a:r>
              <a:rPr lang="en-US" sz="1600" i="1" dirty="0"/>
              <a:t>Gordon Graham, Founder of Lexipol, a company designed to standardize best practices in public safety , and an internationally recognized 33-year veteran (retired) of California law enforcement, and a practicing attorney with a background and formal education as a risk manager. </a:t>
            </a:r>
          </a:p>
          <a:p>
            <a:pPr algn="ctr"/>
            <a:r>
              <a:rPr lang="en-US" sz="1600" i="1" dirty="0"/>
              <a:t/>
            </a:r>
            <a:br>
              <a:rPr lang="en-US" sz="1600" i="1" dirty="0"/>
            </a:br>
            <a:r>
              <a:rPr lang="en-US" sz="1600" i="1" dirty="0"/>
              <a:t> </a:t>
            </a:r>
            <a:endParaRPr lang="en-US" sz="1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3474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405384" y="173954"/>
            <a:ext cx="10750296" cy="830997"/>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RSA 153-A:13 I. (k) Unauthorized disclosure of information regarding an individual who has received care or the services rendered to an individual</a:t>
            </a:r>
            <a:endParaRPr lang="en-US" sz="2400" b="1" dirty="0"/>
          </a:p>
        </p:txBody>
      </p:sp>
      <p:sp>
        <p:nvSpPr>
          <p:cNvPr id="3" name="TextBox 2"/>
          <p:cNvSpPr txBox="1"/>
          <p:nvPr/>
        </p:nvSpPr>
        <p:spPr>
          <a:xfrm>
            <a:off x="626281" y="1355450"/>
            <a:ext cx="11455229" cy="4955203"/>
          </a:xfrm>
          <a:prstGeom prst="rect">
            <a:avLst/>
          </a:prstGeom>
          <a:noFill/>
        </p:spPr>
        <p:txBody>
          <a:bodyPr wrap="square" rtlCol="0">
            <a:spAutoFit/>
          </a:bodyPr>
          <a:lstStyle/>
          <a:p>
            <a:r>
              <a:rPr lang="en-US" sz="2000" dirty="0"/>
              <a:t>   This violation occurs when a provider gives information for which they are not authorized to give</a:t>
            </a:r>
            <a:br>
              <a:rPr lang="en-US" sz="2000" dirty="0"/>
            </a:br>
            <a:r>
              <a:rPr lang="en-US" sz="2000" dirty="0"/>
              <a:t>           regarding a patient and their care (even inadvertent disclosure could be a violation).</a:t>
            </a:r>
            <a:br>
              <a:rPr lang="en-US" sz="2000" dirty="0"/>
            </a:br>
            <a:r>
              <a:rPr lang="en-US" sz="2000" dirty="0"/>
              <a:t/>
            </a:r>
            <a:br>
              <a:rPr lang="en-US" sz="2000" dirty="0"/>
            </a:br>
            <a:r>
              <a:rPr lang="en-US" sz="2000" dirty="0"/>
              <a:t>                </a:t>
            </a:r>
            <a:r>
              <a:rPr lang="en-US" sz="2000" b="1" dirty="0"/>
              <a:t>HIPAA (Health Insurance Portability and Accountability Act) is federal law! </a:t>
            </a:r>
            <a:br>
              <a:rPr lang="en-US" sz="2000" b="1" dirty="0"/>
            </a:br>
            <a:endParaRPr lang="en-US" sz="2000" b="1" dirty="0"/>
          </a:p>
          <a:p>
            <a:r>
              <a:rPr lang="en-US" sz="2000" b="1" dirty="0"/>
              <a:t/>
            </a:r>
            <a:br>
              <a:rPr lang="en-US" sz="2000" b="1" dirty="0"/>
            </a:br>
            <a:r>
              <a:rPr lang="en-US" sz="2000" b="1" dirty="0"/>
              <a:t>       </a:t>
            </a:r>
            <a:r>
              <a:rPr lang="en-US" sz="2000" dirty="0"/>
              <a:t>-PHI includes: personal identifiers or other personal health information, past or present</a:t>
            </a:r>
            <a:br>
              <a:rPr lang="en-US" sz="2000" dirty="0"/>
            </a:br>
            <a:endParaRPr lang="en-US" sz="2000" dirty="0"/>
          </a:p>
          <a:p>
            <a:r>
              <a:rPr lang="en-US" sz="2000" dirty="0"/>
              <a:t/>
            </a:r>
            <a:br>
              <a:rPr lang="en-US" sz="2000" dirty="0"/>
            </a:br>
            <a:r>
              <a:rPr lang="en-US" sz="2000" dirty="0"/>
              <a:t>        -Never discuss ANY services or care rendered/performed on ANY patient without consent</a:t>
            </a:r>
            <a:br>
              <a:rPr lang="en-US" sz="2000" dirty="0"/>
            </a:br>
            <a:r>
              <a:rPr lang="en-US" sz="2000" dirty="0"/>
              <a:t/>
            </a:r>
            <a:br>
              <a:rPr lang="en-US" sz="2000" dirty="0"/>
            </a:br>
            <a:r>
              <a:rPr lang="en-US" sz="2000" dirty="0"/>
              <a:t/>
            </a:r>
            <a:br>
              <a:rPr lang="en-US" sz="2000" dirty="0"/>
            </a:br>
            <a:r>
              <a:rPr lang="en-US" sz="2000" b="1" dirty="0"/>
              <a:t>Scenario: </a:t>
            </a:r>
            <a:r>
              <a:rPr lang="en-US" sz="2000" dirty="0"/>
              <a:t> A provider makes a Facebook post about “a woman they treated for a drug overdose…”</a:t>
            </a:r>
            <a:br>
              <a:rPr lang="en-US" sz="2000" dirty="0"/>
            </a:br>
            <a:r>
              <a:rPr lang="en-US" sz="2000" dirty="0"/>
              <a:t>Even if the name is not mentioned, this is a violation of this statute, because they have disclosed</a:t>
            </a:r>
            <a:br>
              <a:rPr lang="en-US" sz="2000" dirty="0"/>
            </a:br>
            <a:r>
              <a:rPr lang="en-US" sz="2000" dirty="0"/>
              <a:t>her present medical history (drug overdose).</a:t>
            </a:r>
            <a:r>
              <a:rPr lang="en-US" sz="1600" dirty="0"/>
              <a:t/>
            </a:r>
            <a:br>
              <a:rPr lang="en-US" sz="1600" dirty="0"/>
            </a:br>
            <a:endParaRPr lang="en-US" sz="1600" dirty="0"/>
          </a:p>
        </p:txBody>
      </p:sp>
      <p:sp>
        <p:nvSpPr>
          <p:cNvPr id="5" name="TextBox 4"/>
          <p:cNvSpPr txBox="1"/>
          <p:nvPr/>
        </p:nvSpPr>
        <p:spPr>
          <a:xfrm>
            <a:off x="1598361" y="6125987"/>
            <a:ext cx="8364341"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dirty="0"/>
              <a:t>Remember: the internet and social media should not be a place to discuss patient care!</a:t>
            </a:r>
          </a:p>
        </p:txBody>
      </p:sp>
    </p:spTree>
    <p:extLst>
      <p:ext uri="{BB962C8B-B14F-4D97-AF65-F5344CB8AC3E}">
        <p14:creationId xmlns:p14="http://schemas.microsoft.com/office/powerpoint/2010/main" val="1062357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397764" y="993206"/>
            <a:ext cx="11396472" cy="487506"/>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RSA 153-A:13 I. (l) Delivering emergency medical care while drug or alcohol impaired</a:t>
            </a:r>
          </a:p>
        </p:txBody>
      </p:sp>
      <p:sp>
        <p:nvSpPr>
          <p:cNvPr id="3" name="TextBox 2"/>
          <p:cNvSpPr txBox="1"/>
          <p:nvPr/>
        </p:nvSpPr>
        <p:spPr>
          <a:xfrm>
            <a:off x="1719309" y="2396994"/>
            <a:ext cx="8753382" cy="230832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3600" b="1" dirty="0"/>
              <a:t>Under no circumstances should anyone EVER provide patient care while intoxicated, impaired, or under the influence of alcohol and/or drugs.</a:t>
            </a:r>
          </a:p>
        </p:txBody>
      </p:sp>
    </p:spTree>
    <p:extLst>
      <p:ext uri="{BB962C8B-B14F-4D97-AF65-F5344CB8AC3E}">
        <p14:creationId xmlns:p14="http://schemas.microsoft.com/office/powerpoint/2010/main" val="122633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214313" y="327844"/>
            <a:ext cx="11658600" cy="5601533"/>
          </a:xfrm>
          <a:prstGeom prst="rect">
            <a:avLst/>
          </a:prstGeom>
          <a:noFill/>
        </p:spPr>
        <p:txBody>
          <a:bodyPr wrap="square" rtlCol="0">
            <a:spAutoFit/>
          </a:bodyPr>
          <a:lstStyle/>
          <a:p>
            <a:r>
              <a:rPr lang="en-US" sz="2000" dirty="0"/>
              <a:t/>
            </a:r>
            <a:br>
              <a:rPr lang="en-US" sz="2000" dirty="0"/>
            </a:br>
            <a:r>
              <a:rPr lang="en-US" sz="2000" b="1" dirty="0"/>
              <a:t>RSA 153-A: 13, II. </a:t>
            </a:r>
            <a:r>
              <a:rPr lang="en-US" sz="2000" dirty="0"/>
              <a:t>A determination of mental incompetence by a court of competent jurisdiction automatically suspends a license for the duration of the license, unless the commissioner orders otherwise</a:t>
            </a:r>
            <a:br>
              <a:rPr lang="en-US" sz="2000" dirty="0"/>
            </a:br>
            <a:endParaRPr lang="en-US" sz="2000" dirty="0"/>
          </a:p>
          <a:p>
            <a:r>
              <a:rPr lang="en-US" sz="2000" dirty="0"/>
              <a:t/>
            </a:r>
            <a:br>
              <a:rPr lang="en-US" sz="2000" dirty="0"/>
            </a:br>
            <a:r>
              <a:rPr lang="en-US" sz="2000" b="1" dirty="0"/>
              <a:t>RSA 153-A: 13, III. </a:t>
            </a:r>
            <a:r>
              <a:rPr lang="en-US" sz="2000" dirty="0"/>
              <a:t>A denial, suspension, or revocation under this section shall be in accordance with RSA 541-A</a:t>
            </a:r>
            <a:br>
              <a:rPr lang="en-US" sz="2000" dirty="0"/>
            </a:br>
            <a:endParaRPr lang="en-US" sz="2000" dirty="0"/>
          </a:p>
          <a:p>
            <a:endParaRPr lang="en-US" sz="2000" dirty="0"/>
          </a:p>
          <a:p>
            <a:endParaRPr lang="en-US" sz="2000" dirty="0"/>
          </a:p>
          <a:p>
            <a:r>
              <a:rPr lang="en-US" sz="2000" b="1" dirty="0"/>
              <a:t>Discussion: </a:t>
            </a:r>
            <a:r>
              <a:rPr lang="en-US" sz="2000" dirty="0"/>
              <a:t>If you are legally deemed “mentally incompetent” by a court, you will have a suspended license </a:t>
            </a:r>
            <a:r>
              <a:rPr lang="en-US" sz="2000" b="1" dirty="0"/>
              <a:t>BUT not without an opportunity to appeal that decision. </a:t>
            </a:r>
            <a:r>
              <a:rPr lang="en-US" sz="2000" dirty="0"/>
              <a:t/>
            </a:r>
            <a:br>
              <a:rPr lang="en-US" sz="2000" dirty="0"/>
            </a:br>
            <a:endParaRPr lang="en-US" sz="2000" dirty="0"/>
          </a:p>
          <a:p>
            <a:endParaRPr lang="en-US" sz="2000" dirty="0"/>
          </a:p>
          <a:p>
            <a:endParaRPr lang="en-US" sz="2000" dirty="0"/>
          </a:p>
          <a:p>
            <a:r>
              <a:rPr lang="en-US" sz="2000" dirty="0"/>
              <a:t/>
            </a:r>
            <a:br>
              <a:rPr lang="en-US" sz="2000" dirty="0"/>
            </a:br>
            <a:r>
              <a:rPr lang="en-US" sz="2000" i="1" dirty="0"/>
              <a:t>^ This means you always must have the opportunity for an adjudicative proceeding to try and have the license reinstated. We discuss this further when we talk about Hearings or “Adjudicative Proceedings” in future slides</a:t>
            </a:r>
          </a:p>
          <a:p>
            <a:endParaRPr lang="en-US" dirty="0"/>
          </a:p>
        </p:txBody>
      </p:sp>
    </p:spTree>
    <p:extLst>
      <p:ext uri="{BB962C8B-B14F-4D97-AF65-F5344CB8AC3E}">
        <p14:creationId xmlns:p14="http://schemas.microsoft.com/office/powerpoint/2010/main" val="2853357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399495" y="1305016"/>
            <a:ext cx="10756185" cy="5262979"/>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have an</a:t>
            </a:r>
            <a:r>
              <a:rPr lang="en-US" sz="2400" b="1" dirty="0"/>
              <a:t> alleged </a:t>
            </a:r>
            <a:r>
              <a:rPr lang="en-US" sz="2400" dirty="0"/>
              <a:t>violation of 153-A:13 I., then you will be placed under investigation. </a:t>
            </a:r>
            <a:br>
              <a:rPr lang="en-US" sz="2400" dirty="0"/>
            </a:br>
            <a:r>
              <a:rPr lang="en-US" sz="2400" dirty="0"/>
              <a:t/>
            </a:r>
            <a:br>
              <a:rPr lang="en-US" sz="2400" dirty="0"/>
            </a:br>
            <a:endParaRPr lang="en-US" sz="2400" dirty="0"/>
          </a:p>
          <a:p>
            <a:pPr marL="285750" indent="-285750">
              <a:buFont typeface="Arial" panose="020B0604020202020204" pitchFamily="34" charset="0"/>
              <a:buChar char="•"/>
            </a:pPr>
            <a:r>
              <a:rPr lang="en-US" sz="2400" dirty="0"/>
              <a:t>If you have a “sustained violation,” always remember that each violation has a corresponding “sanction” which is directed via Administrative Rule </a:t>
            </a:r>
            <a:br>
              <a:rPr lang="en-US" sz="2400" dirty="0"/>
            </a:b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sanction is defined as a </a:t>
            </a:r>
            <a:r>
              <a:rPr lang="en-US" sz="2400" i="1" dirty="0"/>
              <a:t>penalty</a:t>
            </a:r>
            <a:r>
              <a:rPr lang="en-US" sz="2400" dirty="0"/>
              <a:t> for disobeying a law or a rule and are also referred to as: p</a:t>
            </a:r>
            <a:r>
              <a:rPr lang="en-US" sz="2400" i="1" dirty="0"/>
              <a:t>unishment, discipline, or corrective action. </a:t>
            </a:r>
          </a:p>
          <a:p>
            <a:endParaRPr lang="en-US" sz="2400" i="1" dirty="0"/>
          </a:p>
          <a:p>
            <a:endParaRPr lang="en-US" sz="2400" i="1" dirty="0"/>
          </a:p>
          <a:p>
            <a:r>
              <a:rPr lang="en-US" sz="2400" i="1" dirty="0"/>
              <a:t>  *</a:t>
            </a:r>
            <a:r>
              <a:rPr lang="en-US" i="1" dirty="0"/>
              <a:t>Sanctions are determined by the Saf-C which gives instructions on how the sanction shall be applied </a:t>
            </a:r>
          </a:p>
        </p:txBody>
      </p:sp>
      <p:graphicFrame>
        <p:nvGraphicFramePr>
          <p:cNvPr id="5" name="Diagram 4"/>
          <p:cNvGraphicFramePr/>
          <p:nvPr>
            <p:extLst>
              <p:ext uri="{D42A27DB-BD31-4B8C-83A1-F6EECF244321}">
                <p14:modId xmlns:p14="http://schemas.microsoft.com/office/powerpoint/2010/main" val="3396884128"/>
              </p:ext>
            </p:extLst>
          </p:nvPr>
        </p:nvGraphicFramePr>
        <p:xfrm>
          <a:off x="168676" y="47349"/>
          <a:ext cx="8318376" cy="14026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36048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155448" y="315575"/>
            <a:ext cx="11539728" cy="892552"/>
          </a:xfrm>
          <a:prstGeom prst="rect">
            <a:avLst/>
          </a:prstGeom>
        </p:spPr>
        <p:txBody>
          <a:bodyPr wrap="square">
            <a:spAutoFit/>
          </a:bodyPr>
          <a:lstStyle/>
          <a:p>
            <a:r>
              <a:rPr lang="en-US" sz="2800" b="1" u="sng" dirty="0">
                <a:solidFill>
                  <a:schemeClr val="accent5">
                    <a:lumMod val="50000"/>
                  </a:schemeClr>
                </a:solidFill>
                <a:latin typeface="IBM Plex Sans"/>
              </a:rPr>
              <a:t>Saf-C 5922.04 </a:t>
            </a:r>
            <a:r>
              <a:rPr lang="en-US" sz="2400" b="1" dirty="0">
                <a:solidFill>
                  <a:schemeClr val="accent5">
                    <a:lumMod val="50000"/>
                  </a:schemeClr>
                </a:solidFill>
                <a:latin typeface="IBM Plex Sans"/>
              </a:rPr>
              <a:t>- Suspension of Unit, Provider, PEETE, EMS Instructor Coordinator License, Chair Van Company, or Wheelchair Vans for Hire</a:t>
            </a:r>
            <a:endParaRPr lang="en-US" sz="2400" b="1" dirty="0">
              <a:solidFill>
                <a:schemeClr val="accent5">
                  <a:lumMod val="50000"/>
                </a:schemeClr>
              </a:solidFill>
            </a:endParaRPr>
          </a:p>
        </p:txBody>
      </p:sp>
      <p:sp>
        <p:nvSpPr>
          <p:cNvPr id="6" name="Rectangle 5"/>
          <p:cNvSpPr/>
          <p:nvPr/>
        </p:nvSpPr>
        <p:spPr>
          <a:xfrm>
            <a:off x="849249" y="919013"/>
            <a:ext cx="9710928" cy="5629041"/>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b="1" dirty="0">
              <a:latin typeface="Calibri" panose="020F0502020204030204" pitchFamily="34" charset="0"/>
              <a:ea typeface="Calibri" panose="020F0502020204030204" pitchFamily="34" charset="0"/>
              <a:cs typeface="Times New Roman" panose="02020603050405020304" pitchFamily="18" charset="0"/>
            </a:endParaRPr>
          </a:p>
          <a:p>
            <a:r>
              <a:rPr lang="en-US" sz="1600" b="1" dirty="0">
                <a:latin typeface="Calibri" panose="020F0502020204030204" pitchFamily="34" charset="0"/>
                <a:ea typeface="Calibri" panose="020F0502020204030204" pitchFamily="34" charset="0"/>
                <a:cs typeface="Times New Roman" panose="02020603050405020304" pitchFamily="18" charset="0"/>
              </a:rPr>
              <a:t>(a)</a:t>
            </a:r>
            <a:r>
              <a:rPr lang="en-US" sz="1600" dirty="0">
                <a:latin typeface="Calibri" panose="020F0502020204030204" pitchFamily="34" charset="0"/>
                <a:ea typeface="Calibri" panose="020F0502020204030204" pitchFamily="34" charset="0"/>
                <a:cs typeface="Times New Roman" panose="02020603050405020304" pitchFamily="18" charset="0"/>
              </a:rPr>
              <a:t> Any suspension of a unit, provider, PEETE, EMS Instructor Coordinator's license, chair van company, or wheelchair van for hire </a:t>
            </a:r>
            <a:r>
              <a:rPr lang="en-US" sz="1600" b="1" dirty="0">
                <a:latin typeface="Calibri" panose="020F0502020204030204" pitchFamily="34" charset="0"/>
                <a:ea typeface="Calibri" panose="020F0502020204030204" pitchFamily="34" charset="0"/>
                <a:cs typeface="Times New Roman" panose="02020603050405020304" pitchFamily="18" charset="0"/>
              </a:rPr>
              <a:t>shall be assessed for a period of up to one calendar year.</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(b)</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All or any portion of the division's suspension imposed pursuant to (a) above may be deferred for a period of one year, conditioned upon good behavior and the completion of any requirements ordered as part of the suspension.</a:t>
            </a:r>
            <a:r>
              <a:rPr lang="en-US" sz="1600" dirty="0">
                <a:latin typeface="Calibri" panose="020F0502020204030204" pitchFamily="34" charset="0"/>
                <a:ea typeface="Calibri" panose="020F0502020204030204" pitchFamily="34" charset="0"/>
                <a:cs typeface="Times New Roman" panose="02020603050405020304" pitchFamily="18" charset="0"/>
              </a:rPr>
              <a:t> If any misconduct occurs during the period of deferred time or the unit or provider fails to comply with any requirements ordered, a hearing shall be conducted to determine if the deferred suspension shall be imposed, in addition to any further disciplinary action taken on any misconduct that occurred during the deferred period.</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(c)</a:t>
            </a:r>
            <a:r>
              <a:rPr lang="en-US" sz="1600" dirty="0">
                <a:latin typeface="Calibri" panose="020F0502020204030204" pitchFamily="34" charset="0"/>
                <a:ea typeface="Calibri" panose="020F0502020204030204" pitchFamily="34" charset="0"/>
                <a:cs typeface="Times New Roman" panose="02020603050405020304" pitchFamily="18" charset="0"/>
              </a:rPr>
              <a:t> The division's period of suspension imposed pursuant to (a) above may be rescinded upon the licensee's correction of the violation(s) that caused the suspension.</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(d)</a:t>
            </a:r>
            <a:r>
              <a:rPr lang="en-US" sz="1600" dirty="0">
                <a:latin typeface="Calibri" panose="020F0502020204030204" pitchFamily="34" charset="0"/>
                <a:ea typeface="Calibri" panose="020F0502020204030204" pitchFamily="34" charset="0"/>
                <a:cs typeface="Times New Roman" panose="02020603050405020304" pitchFamily="18" charset="0"/>
              </a:rPr>
              <a:t> Any suspension of a transport unit's license shall also result in the suspension of all vehicle licenses of the unit.</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(e)</a:t>
            </a:r>
            <a:r>
              <a:rPr lang="en-US" sz="1600" dirty="0">
                <a:latin typeface="Calibri" panose="020F0502020204030204" pitchFamily="34" charset="0"/>
                <a:ea typeface="Calibri" panose="020F0502020204030204" pitchFamily="34" charset="0"/>
                <a:cs typeface="Times New Roman" panose="02020603050405020304" pitchFamily="18" charset="0"/>
              </a:rPr>
              <a:t> If a licensee's license expires during the suspension period, the unit or provider may apply for a license in accordance with Saf-C 5903.02 following the expiration of the suspension period.</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(f)</a:t>
            </a:r>
            <a:r>
              <a:rPr lang="en-US" sz="1600" dirty="0">
                <a:latin typeface="Calibri" panose="020F0502020204030204" pitchFamily="34" charset="0"/>
                <a:ea typeface="Calibri" panose="020F0502020204030204" pitchFamily="34" charset="0"/>
                <a:cs typeface="Times New Roman" panose="02020603050405020304" pitchFamily="18" charset="0"/>
              </a:rPr>
              <a:t> After notice and an opportunity for a hearing pursuant to Saf-C 5903.13, the commissioner shall suspend a unit's license for:</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 Negligence or incompetence in the provision of emergency medical care as specified in RSA 153-A:13, I(a);</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Rendering unauthorized treatment as specified in RSA 153-A:13, I(b);</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(3)</a:t>
            </a:r>
            <a:r>
              <a:rPr lang="en-US" sz="1600" dirty="0">
                <a:latin typeface="Calibri" panose="020F0502020204030204" pitchFamily="34" charset="0"/>
                <a:ea typeface="Calibri" panose="020F0502020204030204" pitchFamily="34" charset="0"/>
                <a:cs typeface="Times New Roman" panose="02020603050405020304" pitchFamily="18" charset="0"/>
              </a:rPr>
              <a:t> Unethical conduct as specified in RSA 153-A:13, I(d);</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(4)</a:t>
            </a:r>
            <a:r>
              <a:rPr lang="en-US" sz="1600" dirty="0">
                <a:latin typeface="Calibri" panose="020F0502020204030204" pitchFamily="34" charset="0"/>
                <a:ea typeface="Calibri" panose="020F0502020204030204" pitchFamily="34" charset="0"/>
                <a:cs typeface="Times New Roman" panose="02020603050405020304" pitchFamily="18" charset="0"/>
              </a:rPr>
              <a:t> Fraud in representations as to skills or ability of the licensed level as specified in RSA 153-A:13, I …. And more!</a:t>
            </a:r>
            <a:endParaRPr lang="en-US" sz="1600" dirty="0"/>
          </a:p>
        </p:txBody>
      </p:sp>
    </p:spTree>
    <p:extLst>
      <p:ext uri="{BB962C8B-B14F-4D97-AF65-F5344CB8AC3E}">
        <p14:creationId xmlns:p14="http://schemas.microsoft.com/office/powerpoint/2010/main" val="957482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302388" y="764806"/>
            <a:ext cx="11587224" cy="4436920"/>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If a Service </a:t>
            </a:r>
            <a:r>
              <a:rPr lang="en-US" sz="2400" b="1" dirty="0">
                <a:latin typeface="Calibri" panose="020F0502020204030204" pitchFamily="34" charset="0"/>
                <a:ea typeface="Calibri" panose="020F0502020204030204" pitchFamily="34" charset="0"/>
                <a:cs typeface="Times New Roman" panose="02020603050405020304" pitchFamily="18" charset="0"/>
              </a:rPr>
              <a:t>UNIT </a:t>
            </a:r>
            <a:r>
              <a:rPr lang="en-US" sz="2400" dirty="0">
                <a:latin typeface="Calibri" panose="020F0502020204030204" pitchFamily="34" charset="0"/>
                <a:ea typeface="Calibri" panose="020F0502020204030204" pitchFamily="34" charset="0"/>
                <a:cs typeface="Times New Roman" panose="02020603050405020304" pitchFamily="18" charset="0"/>
              </a:rPr>
              <a:t>has a </a:t>
            </a:r>
            <a:r>
              <a:rPr lang="en-US" sz="2400" b="1" dirty="0">
                <a:latin typeface="Calibri" panose="020F0502020204030204" pitchFamily="34" charset="0"/>
                <a:ea typeface="Calibri" panose="020F0502020204030204" pitchFamily="34" charset="0"/>
                <a:cs typeface="Times New Roman" panose="02020603050405020304" pitchFamily="18" charset="0"/>
              </a:rPr>
              <a:t>SUSTAINED</a:t>
            </a:r>
            <a:r>
              <a:rPr lang="en-US" sz="2400" dirty="0">
                <a:latin typeface="Calibri" panose="020F0502020204030204" pitchFamily="34" charset="0"/>
                <a:ea typeface="Calibri" panose="020F0502020204030204" pitchFamily="34" charset="0"/>
                <a:cs typeface="Times New Roman" panose="02020603050405020304" pitchFamily="18" charset="0"/>
              </a:rPr>
              <a:t> violation of </a:t>
            </a:r>
            <a:r>
              <a:rPr lang="en-US" sz="2400" b="1" dirty="0">
                <a:latin typeface="Calibri" panose="020F0502020204030204" pitchFamily="34" charset="0"/>
                <a:ea typeface="Calibri" panose="020F0502020204030204" pitchFamily="34" charset="0"/>
                <a:cs typeface="Times New Roman" panose="02020603050405020304" pitchFamily="18" charset="0"/>
              </a:rPr>
              <a:t>RSA 153-A:13 I. </a:t>
            </a:r>
            <a:r>
              <a:rPr lang="en-US" sz="2000" b="1" dirty="0">
                <a:latin typeface="Calibri" panose="020F0502020204030204" pitchFamily="34" charset="0"/>
                <a:ea typeface="Calibri" panose="020F0502020204030204" pitchFamily="34" charset="0"/>
                <a:cs typeface="Times New Roman" panose="02020603050405020304" pitchFamily="18" charset="0"/>
              </a:rPr>
              <a:t>(a) “negligence or incompetency”  </a:t>
            </a:r>
            <a:r>
              <a:rPr lang="en-US" sz="2400" b="1" dirty="0">
                <a:latin typeface="Calibri" panose="020F0502020204030204" pitchFamily="34" charset="0"/>
                <a:ea typeface="Calibri" panose="020F0502020204030204" pitchFamily="34" charset="0"/>
                <a:cs typeface="Times New Roman" panose="02020603050405020304" pitchFamily="18" charset="0"/>
              </a:rPr>
              <a:t/>
            </a:r>
            <a:br>
              <a:rPr lang="en-US" sz="2400" b="1" dirty="0">
                <a:latin typeface="Calibri" panose="020F0502020204030204" pitchFamily="34" charset="0"/>
                <a:ea typeface="Calibri" panose="020F0502020204030204" pitchFamily="34" charset="0"/>
                <a:cs typeface="Times New Roman" panose="02020603050405020304" pitchFamily="18" charset="0"/>
              </a:rPr>
            </a:b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corresponding Saf-C which provides the sanction penalty assessment that the   Commissioner shall order will be listed as such: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Saf-C 5922.04 (f)(1) </a:t>
            </a:r>
            <a:br>
              <a:rPr lang="en-US" sz="2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endParaRPr lang="en-US" sz="24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 Unit’s license could only be </a:t>
            </a:r>
            <a:r>
              <a:rPr lang="en-US" sz="2400" b="1" dirty="0">
                <a:latin typeface="Calibri" panose="020F0502020204030204" pitchFamily="34" charset="0"/>
                <a:ea typeface="Calibri" panose="020F0502020204030204" pitchFamily="34" charset="0"/>
                <a:cs typeface="Times New Roman" panose="02020603050405020304" pitchFamily="18" charset="0"/>
              </a:rPr>
              <a:t>suspended for up to one year. </a:t>
            </a:r>
            <a:br>
              <a:rPr lang="en-US" sz="2400" b="1" dirty="0">
                <a:latin typeface="Calibri" panose="020F0502020204030204" pitchFamily="34" charset="0"/>
                <a:ea typeface="Calibri" panose="020F0502020204030204" pitchFamily="34" charset="0"/>
                <a:cs typeface="Times New Roman" panose="02020603050405020304" pitchFamily="18" charset="0"/>
              </a:rPr>
            </a:b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063911" y="5621601"/>
            <a:ext cx="9279592"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The Commissioner bases penalties using specific </a:t>
            </a:r>
            <a:r>
              <a:rPr lang="en-US" sz="2000" b="1" dirty="0">
                <a:latin typeface="Calibri" panose="020F0502020204030204" pitchFamily="34" charset="0"/>
                <a:ea typeface="Calibri" panose="020F0502020204030204" pitchFamily="34" charset="0"/>
                <a:cs typeface="Times New Roman" panose="02020603050405020304" pitchFamily="18" charset="0"/>
              </a:rPr>
              <a:t>criteria</a:t>
            </a:r>
            <a:r>
              <a:rPr lang="en-US" sz="2000" dirty="0">
                <a:latin typeface="Calibri" panose="020F0502020204030204" pitchFamily="34" charset="0"/>
                <a:ea typeface="Calibri" panose="020F0502020204030204" pitchFamily="34" charset="0"/>
                <a:cs typeface="Times New Roman" panose="02020603050405020304" pitchFamily="18" charset="0"/>
              </a:rPr>
              <a:t> which assists in determining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how a sanction will be imposed </a:t>
            </a:r>
            <a:r>
              <a:rPr lang="en-US" sz="20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000" dirty="0"/>
          </a:p>
        </p:txBody>
      </p:sp>
    </p:spTree>
    <p:extLst>
      <p:ext uri="{BB962C8B-B14F-4D97-AF65-F5344CB8AC3E}">
        <p14:creationId xmlns:p14="http://schemas.microsoft.com/office/powerpoint/2010/main" val="1480054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187287" y="1417343"/>
            <a:ext cx="11472524" cy="5336141"/>
          </a:xfrm>
          <a:prstGeom prst="rect">
            <a:avLst/>
          </a:prstGeom>
        </p:spPr>
        <p:txBody>
          <a:bodyPr wrap="square">
            <a:spAutoFit/>
          </a:bodyPr>
          <a:lstStyle/>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In imposing any sanctions under this part, the division shall consider the factors to determine the level of disciplinary sanction imposed and duration of disciplinary sanctions in order to prevent actual or potential harm to the public or any patient, and to deter licensees from engaging in misconduct in the future: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(a) The seriousness of the offense;</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(b) The licensee’s prior disciplinary record;</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(c) The licensee’s acknowledgement of his or her wrongdoing;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(d) The licensee’s willingness to cooperate with the division;</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(e) The potential harm to the public health and safety if the licensee retains his or her license; and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(f) Any mitigating or extenuating circumstances</a:t>
            </a:r>
          </a:p>
          <a:p>
            <a:pPr algn="ct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00820" y="379304"/>
            <a:ext cx="9790359" cy="584775"/>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Saf-C 5922.11 </a:t>
            </a:r>
            <a:r>
              <a:rPr lang="en-US" sz="3200" b="1" u="sng" dirty="0">
                <a:latin typeface="Calibri" panose="020F0502020204030204" pitchFamily="34" charset="0"/>
                <a:ea typeface="Calibri" panose="020F0502020204030204" pitchFamily="34" charset="0"/>
                <a:cs typeface="Times New Roman" panose="02020603050405020304" pitchFamily="18" charset="0"/>
              </a:rPr>
              <a:t>Criteria</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0670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187287" y="1417343"/>
            <a:ext cx="11472524" cy="5185907"/>
          </a:xfrm>
          <a:prstGeom prst="rect">
            <a:avLst/>
          </a:prstGeom>
        </p:spPr>
        <p:txBody>
          <a:bodyPr wrap="square">
            <a:spAutoFit/>
          </a:bodyPr>
          <a:lstStyle/>
          <a:p>
            <a:pPr marL="0" marR="0">
              <a:spcBef>
                <a:spcPts val="0"/>
              </a:spcBef>
              <a:spcAft>
                <a:spcPts val="0"/>
              </a:spcAft>
              <a:tabLst>
                <a:tab pos="384175" algn="l"/>
                <a:tab pos="685800" algn="l"/>
                <a:tab pos="987425" algn="l"/>
                <a:tab pos="1298575" algn="l"/>
                <a:tab pos="1600200" algn="l"/>
                <a:tab pos="1901825" algn="l"/>
                <a:tab pos="2670175"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Adopt Saf-C 5901.571 to read as follows:</a:t>
            </a:r>
            <a:br>
              <a:rPr lang="en-US" sz="1800" b="1" dirty="0">
                <a:effectLst/>
                <a:latin typeface="Times New Roman" panose="02020603050405020304" pitchFamily="18"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384175" algn="l"/>
                <a:tab pos="685800" algn="l"/>
                <a:tab pos="987425" algn="l"/>
                <a:tab pos="1298575" algn="l"/>
                <a:tab pos="1600200" algn="l"/>
                <a:tab pos="1901825" algn="l"/>
                <a:tab pos="2670175" algn="l"/>
              </a:tabLst>
            </a:pPr>
            <a:r>
              <a:rPr lang="en-US" sz="1800" dirty="0">
                <a:effectLst/>
                <a:latin typeface="Times New Roman" panose="02020603050405020304" pitchFamily="18" charset="0"/>
                <a:ea typeface="Times New Roman" panose="02020603050405020304" pitchFamily="18" charset="0"/>
              </a:rPr>
              <a:t>Saf-C 5901.571  “Letter of concern” means a disciplinary sanction in lieu of license suspension, imposed by the commissioner in accordance with the criteria provided in Saf-C 5922.11 following a sustained complaint of violation of RSA 153-A:13, I, which does not change the status of a license issued under this chapter or impact the privileges associated with such license, unless otherwise provided in this chapter.</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In May of 2022, The Division added into Administrative Rule the “Letter of Concern,” which is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another option for the Commissioner to use as a penalty assessment (Finding/Order)</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The LOC is “not reportable” meaning: those issued an LOC do not need to be reported to NREMT, NPDB,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CMS, or listed on the Division Licensing/Compliance Website.</a:t>
            </a:r>
          </a:p>
          <a:p>
            <a:pPr algn="ctr">
              <a:lnSpc>
                <a:spcPct val="107000"/>
              </a:lnSpc>
              <a:spcAft>
                <a:spcPts val="80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LOC’s can be also be appealed!</a:t>
            </a: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3857" y="395076"/>
            <a:ext cx="9790359" cy="584775"/>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Saf-C  5901.571 Letter of Concern (LOC)</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16291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274320" y="310896"/>
            <a:ext cx="5481011" cy="6001643"/>
          </a:xfrm>
          <a:prstGeom prst="rect">
            <a:avLst/>
          </a:prstGeom>
          <a:noFill/>
        </p:spPr>
        <p:txBody>
          <a:bodyPr wrap="square" rtlCol="0">
            <a:spAutoFit/>
          </a:bodyPr>
          <a:lstStyle/>
          <a:p>
            <a:r>
              <a:rPr lang="en-US" sz="2000" b="1" dirty="0"/>
              <a:t>        RSA 541-A:30, III. Immediate Suspension</a:t>
            </a:r>
          </a:p>
          <a:p>
            <a:endParaRPr lang="en-US" sz="2000" b="1" dirty="0"/>
          </a:p>
          <a:p>
            <a:pPr marL="285750" indent="-285750">
              <a:buFont typeface="Arial" panose="020B0604020202020204" pitchFamily="34" charset="0"/>
              <a:buChar char="•"/>
            </a:pPr>
            <a:r>
              <a:rPr lang="en-US" sz="1600" dirty="0"/>
              <a:t>The Commissioner has authority to immediately</a:t>
            </a:r>
            <a:br>
              <a:rPr lang="en-US" sz="1600" dirty="0"/>
            </a:br>
            <a:r>
              <a:rPr lang="en-US" sz="1600" dirty="0"/>
              <a:t>suspend a licensee’s license (or Service Unit) if their actions are deemed a threat to public safety. </a:t>
            </a:r>
          </a:p>
          <a:p>
            <a:endParaRPr lang="en-US" sz="1600" dirty="0"/>
          </a:p>
          <a:p>
            <a:pPr marL="285750" indent="-285750">
              <a:buFont typeface="Arial" panose="020B0604020202020204" pitchFamily="34" charset="0"/>
              <a:buChar char="•"/>
            </a:pPr>
            <a:r>
              <a:rPr lang="en-US" sz="1600" dirty="0"/>
              <a:t>In order for the 541-A suspension to be upheld, we go before the Bureau of Hearings to state our case. </a:t>
            </a:r>
            <a:br>
              <a:rPr lang="en-US" sz="1600" dirty="0"/>
            </a:br>
            <a:endParaRPr lang="en-US" sz="1600" dirty="0"/>
          </a:p>
          <a:p>
            <a:pPr marL="285750" indent="-285750">
              <a:buFont typeface="Arial" panose="020B0604020202020204" pitchFamily="34" charset="0"/>
              <a:buChar char="•"/>
            </a:pPr>
            <a:r>
              <a:rPr lang="en-US" sz="1600" dirty="0"/>
              <a:t>The Hearings Officer will listen to what we, the State has to provide for evidence, and also the respondent (the</a:t>
            </a:r>
            <a:br>
              <a:rPr lang="en-US" sz="1600" dirty="0"/>
            </a:br>
            <a:r>
              <a:rPr lang="en-US" sz="1600" dirty="0"/>
              <a:t>Individual who has been immediately suspended).</a:t>
            </a:r>
            <a:br>
              <a:rPr lang="en-US" sz="1600" dirty="0"/>
            </a:br>
            <a:endParaRPr lang="en-US" sz="1600" dirty="0"/>
          </a:p>
          <a:p>
            <a:pPr marL="285750" indent="-285750">
              <a:buFont typeface="Arial" panose="020B0604020202020204" pitchFamily="34" charset="0"/>
              <a:buChar char="•"/>
            </a:pPr>
            <a:r>
              <a:rPr lang="en-US" sz="1600" dirty="0"/>
              <a:t>Based upon the facts and evidence presented, the Hearing Officer then determines whether or not the suspension shall be upheld. </a:t>
            </a:r>
            <a:br>
              <a:rPr lang="en-US" sz="1600" dirty="0"/>
            </a:br>
            <a:endParaRPr lang="en-US" sz="1600" dirty="0"/>
          </a:p>
          <a:p>
            <a:endParaRPr lang="en-US" sz="1600" dirty="0"/>
          </a:p>
          <a:p>
            <a:r>
              <a:rPr lang="en-US" sz="1600" dirty="0"/>
              <a:t/>
            </a:r>
            <a:br>
              <a:rPr lang="en-US" sz="1600" dirty="0"/>
            </a:br>
            <a:r>
              <a:rPr lang="en-US" sz="1600" b="1" dirty="0"/>
              <a:t>**Saf-C 5922.10 Immediate Suspension</a:t>
            </a:r>
            <a:r>
              <a:rPr lang="en-US" sz="1600" dirty="0"/>
              <a:t/>
            </a:r>
            <a:br>
              <a:rPr lang="en-US" sz="1600" dirty="0"/>
            </a:br>
            <a:r>
              <a:rPr lang="en-US" sz="1400" i="1" dirty="0"/>
              <a:t>In accordance with RSA 541-A:30, III, if the division determines that public health, safety, or welfare requires emergency action, an immediate suspension of a license shall be ordered pending an adjudicative hearing…</a:t>
            </a:r>
            <a:endParaRPr lang="en-US" dirty="0"/>
          </a:p>
        </p:txBody>
      </p:sp>
      <p:pic>
        <p:nvPicPr>
          <p:cNvPr id="6" name="Picture 5" descr="Screen Clipping"/>
          <p:cNvPicPr>
            <a:picLocks noChangeAspect="1"/>
          </p:cNvPicPr>
          <p:nvPr/>
        </p:nvPicPr>
        <p:blipFill rotWithShape="1">
          <a:blip r:embed="rId5">
            <a:extLst>
              <a:ext uri="{28A0092B-C50C-407E-A947-70E740481C1C}">
                <a14:useLocalDpi xmlns:a14="http://schemas.microsoft.com/office/drawing/2010/main" val="0"/>
              </a:ext>
            </a:extLst>
          </a:blip>
          <a:srcRect l="3225"/>
          <a:stretch/>
        </p:blipFill>
        <p:spPr>
          <a:xfrm>
            <a:off x="5772110" y="166560"/>
            <a:ext cx="5175025" cy="6422978"/>
          </a:xfrm>
          <a:prstGeom prst="rect">
            <a:avLst/>
          </a:prstGeom>
          <a:effectLst>
            <a:innerShdw blurRad="63500" dist="50800" dir="16200000">
              <a:prstClr val="black">
                <a:alpha val="50000"/>
              </a:prstClr>
            </a:innerShdw>
          </a:effectLst>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895786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38206257"/>
              </p:ext>
            </p:extLst>
          </p:nvPr>
        </p:nvGraphicFramePr>
        <p:xfrm>
          <a:off x="703822" y="104516"/>
          <a:ext cx="10574915" cy="8961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0" y="1204602"/>
            <a:ext cx="12081510" cy="5262979"/>
          </a:xfrm>
          <a:prstGeom prst="rect">
            <a:avLst/>
          </a:prstGeom>
          <a:noFill/>
        </p:spPr>
        <p:txBody>
          <a:bodyPr wrap="square" rtlCol="0">
            <a:spAutoFit/>
          </a:bodyPr>
          <a:lstStyle/>
          <a:p>
            <a:pPr algn="ctr"/>
            <a:r>
              <a:rPr lang="en-US" sz="2400" dirty="0"/>
              <a:t>The preponderance of the evidence is </a:t>
            </a:r>
            <a:r>
              <a:rPr lang="en-US" sz="2400" b="1" dirty="0"/>
              <a:t>one type of evidentiary standard used in a burden of </a:t>
            </a:r>
            <a:br>
              <a:rPr lang="en-US" sz="2400" b="1" dirty="0"/>
            </a:br>
            <a:r>
              <a:rPr lang="en-US" sz="2400" b="1" dirty="0"/>
              <a:t>proof analysis. </a:t>
            </a:r>
            <a:r>
              <a:rPr lang="en-US" sz="2400" dirty="0"/>
              <a:t>Under the preponderance standard: </a:t>
            </a:r>
            <a:r>
              <a:rPr lang="en-US" sz="2400" b="1" dirty="0"/>
              <a:t>the burden of proof is met when the </a:t>
            </a:r>
            <a:br>
              <a:rPr lang="en-US" sz="2400" b="1" dirty="0"/>
            </a:br>
            <a:r>
              <a:rPr lang="en-US" sz="2400" b="1" dirty="0"/>
              <a:t>party with the burden convinces the fact finder that there is a greater than 50% chance </a:t>
            </a:r>
            <a:br>
              <a:rPr lang="en-US" sz="2400" b="1" dirty="0"/>
            </a:br>
            <a:r>
              <a:rPr lang="en-US" sz="2400" b="1" dirty="0"/>
              <a:t>that the claim is true. </a:t>
            </a:r>
            <a:r>
              <a:rPr lang="en-US" sz="2400" i="1" dirty="0"/>
              <a:t>So, we have to get to at least 51% in order to have a violation! </a:t>
            </a:r>
          </a:p>
          <a:p>
            <a:endParaRPr lang="en-US" sz="2400" b="1" dirty="0"/>
          </a:p>
          <a:p>
            <a:r>
              <a:rPr lang="en-US" sz="2400" b="1" dirty="0"/>
              <a:t>    IN CONTRAST….. </a:t>
            </a:r>
          </a:p>
          <a:p>
            <a:endParaRPr lang="en-US" sz="2400" dirty="0"/>
          </a:p>
          <a:p>
            <a:pPr algn="ctr"/>
            <a:r>
              <a:rPr lang="en-US" sz="2400" dirty="0"/>
              <a:t>Under US, criminal law, a defendant is considered innocent until proven guilty. </a:t>
            </a:r>
            <a:br>
              <a:rPr lang="en-US" sz="2400" dirty="0"/>
            </a:br>
            <a:r>
              <a:rPr lang="en-US" sz="2400" dirty="0"/>
              <a:t>If the judge or jury has a </a:t>
            </a:r>
            <a:r>
              <a:rPr lang="en-US" sz="2400" b="1" dirty="0"/>
              <a:t>reasonable doubt </a:t>
            </a:r>
            <a:r>
              <a:rPr lang="en-US" sz="2400" dirty="0"/>
              <a:t>about the defendant's guilt, </a:t>
            </a:r>
            <a:br>
              <a:rPr lang="en-US" sz="2400" dirty="0"/>
            </a:br>
            <a:r>
              <a:rPr lang="en-US" sz="2400" dirty="0"/>
              <a:t>the defendant cannot be convicted.  </a:t>
            </a:r>
            <a:br>
              <a:rPr lang="en-US" sz="2400" dirty="0"/>
            </a:br>
            <a:r>
              <a:rPr lang="en-US" sz="2400" dirty="0"/>
              <a:t>This is where we get the phrase: “beyond a reasonable doubt.” </a:t>
            </a:r>
            <a:br>
              <a:rPr lang="en-US" sz="2400" dirty="0"/>
            </a:br>
            <a:endParaRPr lang="en-US" sz="2400" dirty="0"/>
          </a:p>
          <a:p>
            <a:pPr algn="ctr"/>
            <a:endParaRPr lang="en-US" sz="2400" dirty="0"/>
          </a:p>
          <a:p>
            <a:r>
              <a:rPr lang="en-US" sz="2400" dirty="0"/>
              <a:t>              Reasonable doubt is </a:t>
            </a:r>
            <a:r>
              <a:rPr lang="en-US" sz="2400" b="1" dirty="0"/>
              <a:t>the highest standard of proof used in any court of law</a:t>
            </a:r>
            <a:r>
              <a:rPr lang="en-US" sz="2400" dirty="0"/>
              <a:t>.</a:t>
            </a:r>
          </a:p>
        </p:txBody>
      </p:sp>
    </p:spTree>
    <p:extLst>
      <p:ext uri="{BB962C8B-B14F-4D97-AF65-F5344CB8AC3E}">
        <p14:creationId xmlns:p14="http://schemas.microsoft.com/office/powerpoint/2010/main" val="281476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ectangle 4"/>
          <p:cNvSpPr/>
          <p:nvPr/>
        </p:nvSpPr>
        <p:spPr>
          <a:xfrm flipH="1">
            <a:off x="1056442" y="1806556"/>
            <a:ext cx="9587883" cy="34778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4400" b="1" dirty="0">
                <a:solidFill>
                  <a:schemeClr val="tx1"/>
                </a:solidFill>
              </a:rPr>
              <a:t>What is Compliance?</a:t>
            </a:r>
            <a:br>
              <a:rPr lang="en-US" sz="4400" b="1" dirty="0">
                <a:solidFill>
                  <a:schemeClr val="tx1"/>
                </a:solidFill>
              </a:rPr>
            </a:br>
            <a:r>
              <a:rPr lang="en-US" sz="4400" b="1" dirty="0">
                <a:solidFill>
                  <a:schemeClr val="tx1"/>
                </a:solidFill>
              </a:rPr>
              <a:t/>
            </a:r>
            <a:br>
              <a:rPr lang="en-US" sz="4400" b="1" dirty="0">
                <a:solidFill>
                  <a:schemeClr val="tx1"/>
                </a:solidFill>
              </a:rPr>
            </a:br>
            <a:r>
              <a:rPr lang="en-US" sz="4400" b="1" dirty="0">
                <a:solidFill>
                  <a:schemeClr val="tx1"/>
                </a:solidFill>
              </a:rPr>
              <a:t/>
            </a:r>
            <a:br>
              <a:rPr lang="en-US" sz="4400" b="1" dirty="0">
                <a:solidFill>
                  <a:schemeClr val="tx1"/>
                </a:solidFill>
              </a:rPr>
            </a:br>
            <a:r>
              <a:rPr lang="en-US" sz="4400" b="1" dirty="0">
                <a:solidFill>
                  <a:schemeClr val="tx1"/>
                </a:solidFill>
              </a:rPr>
              <a:t/>
            </a:r>
            <a:br>
              <a:rPr lang="en-US" sz="4400" b="1" dirty="0">
                <a:solidFill>
                  <a:schemeClr val="tx1"/>
                </a:solidFill>
              </a:rPr>
            </a:br>
            <a:r>
              <a:rPr lang="en-US" sz="4400" b="1" dirty="0">
                <a:solidFill>
                  <a:schemeClr val="tx1"/>
                </a:solidFill>
              </a:rPr>
              <a:t>Why do we need it? </a:t>
            </a:r>
          </a:p>
        </p:txBody>
      </p:sp>
      <p:pic>
        <p:nvPicPr>
          <p:cNvPr id="1026" name="Picture 2" descr="Facepalm, pregnant lady, shrug: Meet some of Apple's 72 new emojis">
            <a:extLst>
              <a:ext uri="{FF2B5EF4-FFF2-40B4-BE49-F238E27FC236}">
                <a16:creationId xmlns:a16="http://schemas.microsoft.com/office/drawing/2014/main" id="{DB2C68FA-8D8C-4181-C8F3-8568FCAF6C1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43" r="11634"/>
          <a:stretch/>
        </p:blipFill>
        <p:spPr bwMode="auto">
          <a:xfrm>
            <a:off x="4851647" y="2945973"/>
            <a:ext cx="1809149" cy="141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72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3000" b="-3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ectangle 4"/>
          <p:cNvSpPr/>
          <p:nvPr/>
        </p:nvSpPr>
        <p:spPr>
          <a:xfrm>
            <a:off x="109491" y="265967"/>
            <a:ext cx="1202924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Does anyone have any questions so far? </a:t>
            </a:r>
          </a:p>
        </p:txBody>
      </p:sp>
      <p:sp>
        <p:nvSpPr>
          <p:cNvPr id="2" name="TextBox 1"/>
          <p:cNvSpPr txBox="1"/>
          <p:nvPr/>
        </p:nvSpPr>
        <p:spPr>
          <a:xfrm>
            <a:off x="3500760" y="5928190"/>
            <a:ext cx="5246703" cy="76944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4400" dirty="0"/>
              <a:t>  ~ 10 minute break~</a:t>
            </a:r>
          </a:p>
        </p:txBody>
      </p:sp>
    </p:spTree>
    <p:extLst>
      <p:ext uri="{BB962C8B-B14F-4D97-AF65-F5344CB8AC3E}">
        <p14:creationId xmlns:p14="http://schemas.microsoft.com/office/powerpoint/2010/main" val="628957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955" y="628652"/>
            <a:ext cx="5138929" cy="1643442"/>
          </a:xfrm>
          <a:prstGeom prst="rect">
            <a:avLst/>
          </a:prstGeom>
          <a:ln>
            <a:noFill/>
          </a:ln>
          <a:effectLst>
            <a:outerShdw blurRad="533400" dist="27940" dir="5400000" sx="106000" sy="106000" algn="ctr">
              <a:srgbClr val="000000">
                <a:alpha val="88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1773881" y="3275819"/>
            <a:ext cx="8200407" cy="1569660"/>
          </a:xfrm>
          <a:prstGeom prst="rect">
            <a:avLst/>
          </a:prstGeom>
          <a:noFill/>
        </p:spPr>
        <p:txBody>
          <a:bodyPr wrap="square" rtlCol="0">
            <a:spAutoFit/>
          </a:bodyPr>
          <a:lstStyle/>
          <a:p>
            <a:r>
              <a:rPr lang="en-US" sz="3200" dirty="0"/>
              <a:t>    State of New Hampshire Administrative Rule</a:t>
            </a:r>
            <a:br>
              <a:rPr lang="en-US" sz="3200" dirty="0"/>
            </a:br>
            <a:r>
              <a:rPr lang="en-US" sz="3200" dirty="0"/>
              <a:t/>
            </a:r>
            <a:br>
              <a:rPr lang="en-US" sz="3200" dirty="0"/>
            </a:br>
            <a:r>
              <a:rPr lang="en-US" sz="3200" dirty="0"/>
              <a:t>   Saf-C 5922.02 Complaints and Investigations </a:t>
            </a:r>
          </a:p>
        </p:txBody>
      </p:sp>
    </p:spTree>
    <p:extLst>
      <p:ext uri="{BB962C8B-B14F-4D97-AF65-F5344CB8AC3E}">
        <p14:creationId xmlns:p14="http://schemas.microsoft.com/office/powerpoint/2010/main" val="2571955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530283" y="2358796"/>
            <a:ext cx="11548268" cy="2308324"/>
          </a:xfrm>
          <a:prstGeom prst="rect">
            <a:avLst/>
          </a:prstGeom>
          <a:noFill/>
        </p:spPr>
        <p:txBody>
          <a:bodyPr wrap="square" rtlCol="0">
            <a:spAutoFit/>
          </a:bodyPr>
          <a:lstStyle/>
          <a:p>
            <a:r>
              <a:rPr lang="en-US" sz="2400" b="1" dirty="0"/>
              <a:t>RSA 153-A:14 Investigations</a:t>
            </a:r>
            <a:br>
              <a:rPr lang="en-US" sz="2400" b="1" dirty="0"/>
            </a:br>
            <a:endParaRPr lang="en-US" sz="2400" b="1" dirty="0"/>
          </a:p>
          <a:p>
            <a:r>
              <a:rPr lang="en-US" sz="2400" dirty="0"/>
              <a:t>The director</a:t>
            </a:r>
            <a:r>
              <a:rPr lang="en-US" sz="2400" i="1" dirty="0"/>
              <a:t> shall </a:t>
            </a:r>
            <a:r>
              <a:rPr lang="en-US" sz="2400" dirty="0"/>
              <a:t>investigate any complaint regarding the actions of any licensee licensed </a:t>
            </a:r>
            <a:br>
              <a:rPr lang="en-US" sz="2400" dirty="0"/>
            </a:br>
            <a:r>
              <a:rPr lang="en-US" sz="2400" dirty="0"/>
              <a:t>under this chapter or when the director has reason to believe that any licensed or unlicensed individual or entity is in violation of this chapter or any rules adopted pursuant to this chapter</a:t>
            </a:r>
          </a:p>
        </p:txBody>
      </p:sp>
      <p:sp>
        <p:nvSpPr>
          <p:cNvPr id="3" name="TextBox 2">
            <a:extLst>
              <a:ext uri="{FF2B5EF4-FFF2-40B4-BE49-F238E27FC236}">
                <a16:creationId xmlns:a16="http://schemas.microsoft.com/office/drawing/2014/main" id="{D3D4F50F-F179-5690-08DB-2C833444B0EE}"/>
              </a:ext>
            </a:extLst>
          </p:cNvPr>
          <p:cNvSpPr txBox="1"/>
          <p:nvPr/>
        </p:nvSpPr>
        <p:spPr>
          <a:xfrm>
            <a:off x="639193" y="603682"/>
            <a:ext cx="10722807" cy="523220"/>
          </a:xfrm>
          <a:prstGeom prst="rect">
            <a:avLst/>
          </a:prstGeom>
          <a:noFill/>
        </p:spPr>
        <p:txBody>
          <a:bodyPr wrap="none" rtlCol="0">
            <a:spAutoFit/>
          </a:bodyPr>
          <a:lstStyle/>
          <a:p>
            <a:r>
              <a:rPr lang="en-US" sz="2800" dirty="0"/>
              <a:t>What gives the Division the authority to investigate Providers or Units? </a:t>
            </a:r>
          </a:p>
        </p:txBody>
      </p:sp>
    </p:spTree>
    <p:extLst>
      <p:ext uri="{BB962C8B-B14F-4D97-AF65-F5344CB8AC3E}">
        <p14:creationId xmlns:p14="http://schemas.microsoft.com/office/powerpoint/2010/main" val="3930170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r="1517" b="16181"/>
          <a:stretch/>
        </p:blipFill>
        <p:spPr>
          <a:xfrm>
            <a:off x="1846555" y="1102946"/>
            <a:ext cx="7590408" cy="5508165"/>
          </a:xfrm>
          <a:prstGeom prst="rect">
            <a:avLst/>
          </a:prstGeom>
        </p:spPr>
        <p:style>
          <a:lnRef idx="0">
            <a:schemeClr val="accent1"/>
          </a:lnRef>
          <a:fillRef idx="3">
            <a:schemeClr val="accent1"/>
          </a:fillRef>
          <a:effectRef idx="3">
            <a:schemeClr val="accent1"/>
          </a:effectRef>
          <a:fontRef idx="minor">
            <a:schemeClr val="lt1"/>
          </a:fontRef>
        </p:style>
      </p:pic>
      <p:sp>
        <p:nvSpPr>
          <p:cNvPr id="3" name="TextBox 2"/>
          <p:cNvSpPr txBox="1"/>
          <p:nvPr/>
        </p:nvSpPr>
        <p:spPr>
          <a:xfrm>
            <a:off x="632317" y="470263"/>
            <a:ext cx="951472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a:t>Saf-C 5922.02 – gives all of the instruction we have to follow as fact-finders</a:t>
            </a:r>
          </a:p>
        </p:txBody>
      </p:sp>
    </p:spTree>
    <p:extLst>
      <p:ext uri="{BB962C8B-B14F-4D97-AF65-F5344CB8AC3E}">
        <p14:creationId xmlns:p14="http://schemas.microsoft.com/office/powerpoint/2010/main" val="3132471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558" y="1237762"/>
            <a:ext cx="822087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83915" y="145757"/>
            <a:ext cx="883709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Notice of Investigation (NOI)</a:t>
            </a:r>
          </a:p>
        </p:txBody>
      </p:sp>
      <p:sp>
        <p:nvSpPr>
          <p:cNvPr id="6" name="TextBox 5"/>
          <p:cNvSpPr txBox="1"/>
          <p:nvPr/>
        </p:nvSpPr>
        <p:spPr>
          <a:xfrm>
            <a:off x="8859608" y="2101389"/>
            <a:ext cx="2898935" cy="2862322"/>
          </a:xfrm>
          <a:prstGeom prst="rect">
            <a:avLst/>
          </a:prstGeom>
          <a:noFill/>
        </p:spPr>
        <p:txBody>
          <a:bodyPr wrap="none" rtlCol="0">
            <a:spAutoFit/>
          </a:bodyPr>
          <a:lstStyle/>
          <a:p>
            <a:r>
              <a:rPr lang="en-US" sz="2000" dirty="0"/>
              <a:t>       NOIs </a:t>
            </a:r>
            <a:r>
              <a:rPr lang="en-US" sz="2000" b="1" dirty="0"/>
              <a:t>must</a:t>
            </a:r>
            <a:r>
              <a:rPr lang="en-US" sz="2000" dirty="0"/>
              <a:t> contain:</a:t>
            </a:r>
            <a:br>
              <a:rPr lang="en-US" sz="2000" dirty="0"/>
            </a:br>
            <a:endParaRPr lang="en-US" sz="2000" dirty="0"/>
          </a:p>
          <a:p>
            <a:pPr marL="285750" indent="-285750">
              <a:buFontTx/>
              <a:buChar char="-"/>
            </a:pPr>
            <a:r>
              <a:rPr lang="en-US" sz="2000" dirty="0"/>
              <a:t>Allegations of violation</a:t>
            </a:r>
            <a:br>
              <a:rPr lang="en-US" sz="2000" dirty="0"/>
            </a:br>
            <a:endParaRPr lang="en-US" sz="2000" dirty="0"/>
          </a:p>
          <a:p>
            <a:pPr marL="285750" indent="-285750">
              <a:buFontTx/>
              <a:buChar char="-"/>
            </a:pPr>
            <a:r>
              <a:rPr lang="en-US" sz="2000" dirty="0"/>
              <a:t>The date of violation</a:t>
            </a:r>
            <a:br>
              <a:rPr lang="en-US" sz="2000" dirty="0"/>
            </a:br>
            <a:endParaRPr lang="en-US" sz="2000" dirty="0"/>
          </a:p>
          <a:p>
            <a:pPr marL="285750" indent="-285750">
              <a:buFontTx/>
              <a:buChar char="-"/>
            </a:pPr>
            <a:r>
              <a:rPr lang="en-US" sz="2000" dirty="0"/>
              <a:t>Investigation process</a:t>
            </a:r>
            <a:br>
              <a:rPr lang="en-US" sz="2000" dirty="0"/>
            </a:br>
            <a:endParaRPr lang="en-US" sz="2000" dirty="0"/>
          </a:p>
          <a:p>
            <a:pPr marL="285750" indent="-285750">
              <a:buFontTx/>
              <a:buChar char="-"/>
            </a:pPr>
            <a:r>
              <a:rPr lang="en-US" sz="2000" dirty="0"/>
              <a:t>Information on appeals</a:t>
            </a:r>
          </a:p>
        </p:txBody>
      </p:sp>
    </p:spTree>
    <p:extLst>
      <p:ext uri="{BB962C8B-B14F-4D97-AF65-F5344CB8AC3E}">
        <p14:creationId xmlns:p14="http://schemas.microsoft.com/office/powerpoint/2010/main" val="1200490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TextBox 2"/>
          <p:cNvSpPr txBox="1"/>
          <p:nvPr/>
        </p:nvSpPr>
        <p:spPr>
          <a:xfrm>
            <a:off x="270021" y="1125681"/>
            <a:ext cx="11175858" cy="5940088"/>
          </a:xfrm>
          <a:prstGeom prst="rect">
            <a:avLst/>
          </a:prstGeom>
          <a:noFill/>
        </p:spPr>
        <p:txBody>
          <a:bodyPr wrap="square" rtlCol="0">
            <a:spAutoFit/>
          </a:bodyPr>
          <a:lstStyle/>
          <a:p>
            <a:endParaRPr lang="en-US" dirty="0"/>
          </a:p>
          <a:p>
            <a:r>
              <a:rPr lang="en-US" sz="3200" b="1" dirty="0"/>
              <a:t>Pursuant to 5922.02(k) </a:t>
            </a:r>
            <a:r>
              <a:rPr lang="en-US" sz="3200" i="1" dirty="0"/>
              <a:t>“Investigation information shall be confidential….”</a:t>
            </a:r>
            <a:br>
              <a:rPr lang="en-US" sz="3200" i="1" dirty="0"/>
            </a:br>
            <a:r>
              <a:rPr lang="en-US" sz="3200" dirty="0"/>
              <a:t/>
            </a:r>
            <a:br>
              <a:rPr lang="en-US" sz="3200" dirty="0"/>
            </a:br>
            <a:r>
              <a:rPr lang="en-US" sz="3200" dirty="0"/>
              <a:t>Investigation information can only be released by a request from: </a:t>
            </a:r>
            <a:br>
              <a:rPr lang="en-US" sz="3200" dirty="0"/>
            </a:br>
            <a:r>
              <a:rPr lang="en-US" sz="3200" dirty="0"/>
              <a:t/>
            </a:r>
            <a:br>
              <a:rPr lang="en-US" sz="3200" dirty="0"/>
            </a:br>
            <a:r>
              <a:rPr lang="en-US" sz="3200" dirty="0"/>
              <a:t>1. Department of Justice (DOJ);</a:t>
            </a:r>
            <a:br>
              <a:rPr lang="en-US" sz="3200" dirty="0"/>
            </a:br>
            <a:r>
              <a:rPr lang="en-US" sz="3200" dirty="0"/>
              <a:t/>
            </a:r>
            <a:br>
              <a:rPr lang="en-US" sz="3200" dirty="0"/>
            </a:br>
            <a:r>
              <a:rPr lang="en-US" sz="3200" dirty="0"/>
              <a:t>2. Court order or in adjudicative hearings (appeals);</a:t>
            </a:r>
            <a:br>
              <a:rPr lang="en-US" sz="3200" dirty="0"/>
            </a:br>
            <a:r>
              <a:rPr lang="en-US" sz="3200" dirty="0"/>
              <a:t/>
            </a:r>
            <a:br>
              <a:rPr lang="en-US" sz="3200" dirty="0"/>
            </a:br>
            <a:r>
              <a:rPr lang="en-US" sz="3200" dirty="0"/>
              <a:t>3. In a case of possible violation affecting public health.</a:t>
            </a:r>
          </a:p>
          <a:p>
            <a:pPr algn="ctr"/>
            <a:endParaRPr lang="en-US" sz="2400" dirty="0"/>
          </a:p>
          <a:p>
            <a:endParaRPr lang="en-US" dirty="0"/>
          </a:p>
        </p:txBody>
      </p:sp>
      <p:sp>
        <p:nvSpPr>
          <p:cNvPr id="5" name="TextBox 4"/>
          <p:cNvSpPr txBox="1"/>
          <p:nvPr/>
        </p:nvSpPr>
        <p:spPr>
          <a:xfrm>
            <a:off x="199000" y="62144"/>
            <a:ext cx="7759083"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5400" dirty="0">
                <a:ln w="0"/>
                <a:effectLst>
                  <a:outerShdw blurRad="38100" dist="19050" dir="2700000" algn="tl" rotWithShape="0">
                    <a:schemeClr val="dk1">
                      <a:alpha val="40000"/>
                    </a:schemeClr>
                  </a:outerShdw>
                </a:effectLst>
              </a:rPr>
              <a:t>    CONFIDENTIALITY</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Tree>
    <p:extLst>
      <p:ext uri="{BB962C8B-B14F-4D97-AF65-F5344CB8AC3E}">
        <p14:creationId xmlns:p14="http://schemas.microsoft.com/office/powerpoint/2010/main" val="1257426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27573909"/>
              </p:ext>
            </p:extLst>
          </p:nvPr>
        </p:nvGraphicFramePr>
        <p:xfrm>
          <a:off x="292608" y="137731"/>
          <a:ext cx="5966149" cy="5902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830937" y="610136"/>
            <a:ext cx="10024860" cy="6247864"/>
          </a:xfrm>
          <a:prstGeom prst="rect">
            <a:avLst/>
          </a:prstGeom>
          <a:noFill/>
        </p:spPr>
        <p:txBody>
          <a:bodyPr wrap="none" rtlCol="0">
            <a:spAutoFit/>
          </a:bodyPr>
          <a:lstStyle/>
          <a:p>
            <a:r>
              <a:rPr lang="en-US" dirty="0"/>
              <a:t>            </a:t>
            </a:r>
            <a:br>
              <a:rPr lang="en-US" dirty="0"/>
            </a:br>
            <a:r>
              <a:rPr lang="en-US" dirty="0"/>
              <a:t>           The interview will be considered “testimony” and New Hampshire is a “two-party-State” </a:t>
            </a:r>
            <a:br>
              <a:rPr lang="en-US" dirty="0"/>
            </a:br>
            <a:r>
              <a:rPr lang="en-US" dirty="0"/>
              <a:t>                                              We ALWAYS ask for consent before recording anything!</a:t>
            </a:r>
            <a:br>
              <a:rPr lang="en-US" dirty="0"/>
            </a:br>
            <a:r>
              <a:rPr lang="en-US" dirty="0"/>
              <a:t/>
            </a:r>
            <a:br>
              <a:rPr lang="en-US" dirty="0"/>
            </a:br>
            <a:r>
              <a:rPr lang="en-US" dirty="0"/>
              <a:t>                                                                       </a:t>
            </a:r>
            <a:r>
              <a:rPr lang="en-US" b="1" dirty="0"/>
              <a:t>Why record? </a:t>
            </a:r>
            <a:br>
              <a:rPr lang="en-US" b="1" dirty="0"/>
            </a:br>
            <a:r>
              <a:rPr lang="en-US" b="1" dirty="0"/>
              <a:t/>
            </a:r>
            <a:br>
              <a:rPr lang="en-US" b="1" dirty="0"/>
            </a:br>
            <a:r>
              <a:rPr lang="en-US" sz="1600" dirty="0"/>
              <a:t>1. To have an accurate record of what the provider/service/investigator states during the investigative interview</a:t>
            </a:r>
            <a:br>
              <a:rPr lang="en-US" sz="1600" dirty="0"/>
            </a:br>
            <a:r>
              <a:rPr lang="en-US" sz="1600" dirty="0"/>
              <a:t/>
            </a:r>
            <a:br>
              <a:rPr lang="en-US" sz="1600" dirty="0"/>
            </a:br>
            <a:r>
              <a:rPr lang="en-US" sz="1600" dirty="0"/>
              <a:t>2. Nothing can be taken out of context</a:t>
            </a:r>
            <a:br>
              <a:rPr lang="en-US" sz="1600" dirty="0"/>
            </a:br>
            <a:r>
              <a:rPr lang="en-US" sz="1600" dirty="0"/>
              <a:t/>
            </a:r>
            <a:br>
              <a:rPr lang="en-US" sz="1600" dirty="0"/>
            </a:br>
            <a:r>
              <a:rPr lang="en-US" sz="1600" dirty="0"/>
              <a:t>3. If the case should go to the Bureau of Hearings, we would have an accurate record of what was said</a:t>
            </a:r>
            <a:r>
              <a:rPr lang="en-US" dirty="0"/>
              <a:t/>
            </a:r>
            <a:br>
              <a:rPr lang="en-US" dirty="0"/>
            </a:br>
            <a:endParaRPr lang="en-US" dirty="0"/>
          </a:p>
          <a:p>
            <a:pPr marL="285750" indent="-285750">
              <a:buFont typeface="Arial" panose="020B0604020202020204" pitchFamily="34" charset="0"/>
              <a:buChar char="•"/>
            </a:pPr>
            <a:r>
              <a:rPr lang="en-US" sz="1600" dirty="0"/>
              <a:t>Interviews are “non-custodial” which means we cannot make you speak with us. However, it is usually in your </a:t>
            </a:r>
            <a:br>
              <a:rPr lang="en-US" sz="1600" dirty="0"/>
            </a:br>
            <a:r>
              <a:rPr lang="en-US" sz="1600" dirty="0"/>
              <a:t>best interest, since we need all of the facts from all sides. </a:t>
            </a:r>
            <a:br>
              <a:rPr lang="en-US" sz="1600" dirty="0"/>
            </a:br>
            <a:endParaRPr lang="en-US" sz="1600" dirty="0"/>
          </a:p>
          <a:p>
            <a:pPr marL="285750" indent="-285750">
              <a:buFont typeface="Arial" panose="020B0604020202020204" pitchFamily="34" charset="0"/>
              <a:buChar char="•"/>
            </a:pPr>
            <a:r>
              <a:rPr lang="en-US" sz="1600" dirty="0"/>
              <a:t>During the interview, if you need a break, we always allow it</a:t>
            </a:r>
            <a:br>
              <a:rPr lang="en-US" sz="1600" dirty="0"/>
            </a:br>
            <a:endParaRPr lang="en-US" sz="1600" dirty="0"/>
          </a:p>
          <a:p>
            <a:pPr marL="285750" indent="-285750">
              <a:buFont typeface="Arial" panose="020B0604020202020204" pitchFamily="34" charset="0"/>
              <a:buChar char="•"/>
            </a:pPr>
            <a:r>
              <a:rPr lang="en-US" sz="1600" dirty="0"/>
              <a:t>Everyone can bring legal counsel at their own expense; some providers bring union representation.</a:t>
            </a:r>
            <a:br>
              <a:rPr lang="en-US" sz="1600" dirty="0"/>
            </a:br>
            <a:r>
              <a:rPr lang="en-US" sz="1600" dirty="0"/>
              <a:t>If there is a sensitive issue being discussed and a provider feels they need moral support, we might allow non-legal </a:t>
            </a:r>
            <a:br>
              <a:rPr lang="en-US" sz="1600" dirty="0"/>
            </a:br>
            <a:r>
              <a:rPr lang="en-US" sz="1600" dirty="0"/>
              <a:t>counsel into the room, but that individual cannot be disruptive, or they will be asked to leave</a:t>
            </a:r>
            <a:br>
              <a:rPr lang="en-US" sz="1600" dirty="0"/>
            </a:br>
            <a:endParaRPr lang="en-US" sz="1600" dirty="0"/>
          </a:p>
          <a:p>
            <a:pPr marL="285750" indent="-285750">
              <a:buFont typeface="Arial" panose="020B0604020202020204" pitchFamily="34" charset="0"/>
              <a:buChar char="•"/>
            </a:pPr>
            <a:r>
              <a:rPr lang="en-US" sz="1600" dirty="0"/>
              <a:t>We usually perform interviews at the Fire Academy in Concord OR we go directly to the service or any applicable</a:t>
            </a:r>
            <a:br>
              <a:rPr lang="en-US" sz="1600" dirty="0"/>
            </a:br>
            <a:r>
              <a:rPr lang="en-US" sz="1600" dirty="0"/>
              <a:t>or affiliated hospitals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35656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820127048"/>
              </p:ext>
            </p:extLst>
          </p:nvPr>
        </p:nvGraphicFramePr>
        <p:xfrm>
          <a:off x="1847088" y="173736"/>
          <a:ext cx="7653528" cy="13167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512064" y="1645920"/>
            <a:ext cx="10042493" cy="4678204"/>
          </a:xfrm>
          <a:prstGeom prst="rect">
            <a:avLst/>
          </a:prstGeom>
          <a:noFill/>
        </p:spPr>
        <p:txBody>
          <a:bodyPr wrap="none" rtlCol="0">
            <a:spAutoFit/>
          </a:bodyPr>
          <a:lstStyle/>
          <a:p>
            <a:r>
              <a:rPr lang="en-US" sz="2800" dirty="0"/>
              <a:t>(a) </a:t>
            </a:r>
            <a:r>
              <a:rPr lang="en-US" sz="2800" b="1" dirty="0"/>
              <a:t>“Exonerated” </a:t>
            </a:r>
            <a:r>
              <a:rPr lang="en-US" sz="2800" dirty="0"/>
              <a:t>any allegation that is true, but was lawful;</a:t>
            </a:r>
            <a:br>
              <a:rPr lang="en-US" sz="2800" dirty="0"/>
            </a:br>
            <a:endParaRPr lang="en-US" sz="2800" dirty="0"/>
          </a:p>
          <a:p>
            <a:r>
              <a:rPr lang="en-US" sz="2800" dirty="0"/>
              <a:t>(b) </a:t>
            </a:r>
            <a:r>
              <a:rPr lang="en-US" sz="2800" b="1" dirty="0"/>
              <a:t>“Not Sustained” </a:t>
            </a:r>
            <a:r>
              <a:rPr lang="en-US" sz="2800" dirty="0"/>
              <a:t>any allegation for which there is insufficient </a:t>
            </a:r>
            <a:br>
              <a:rPr lang="en-US" sz="2800" dirty="0"/>
            </a:br>
            <a:r>
              <a:rPr lang="en-US" sz="2800" dirty="0"/>
              <a:t>       evidence to either prove or disprove;</a:t>
            </a:r>
            <a:br>
              <a:rPr lang="en-US" sz="2800" dirty="0"/>
            </a:br>
            <a:r>
              <a:rPr lang="en-US" sz="2800" dirty="0"/>
              <a:t/>
            </a:r>
            <a:br>
              <a:rPr lang="en-US" sz="2800" dirty="0"/>
            </a:br>
            <a:r>
              <a:rPr lang="en-US" sz="2800" dirty="0"/>
              <a:t>(c) </a:t>
            </a:r>
            <a:r>
              <a:rPr lang="en-US" sz="2800" b="1" dirty="0"/>
              <a:t>“Sustained” </a:t>
            </a:r>
            <a:r>
              <a:rPr lang="en-US" sz="2800" dirty="0"/>
              <a:t>any allegation for which there is sufficient evidence </a:t>
            </a:r>
            <a:br>
              <a:rPr lang="en-US" sz="2800" dirty="0"/>
            </a:br>
            <a:r>
              <a:rPr lang="en-US" sz="2800" dirty="0"/>
              <a:t>        to prove that it occurred; and</a:t>
            </a:r>
            <a:br>
              <a:rPr lang="en-US" sz="2800" dirty="0"/>
            </a:br>
            <a:r>
              <a:rPr lang="en-US" sz="2800" dirty="0"/>
              <a:t/>
            </a:r>
            <a:br>
              <a:rPr lang="en-US" sz="2800" dirty="0"/>
            </a:br>
            <a:r>
              <a:rPr lang="en-US" sz="2800" dirty="0"/>
              <a:t>(d) </a:t>
            </a:r>
            <a:r>
              <a:rPr lang="en-US" sz="2800" b="1" dirty="0"/>
              <a:t>“Unfounded” </a:t>
            </a:r>
            <a:r>
              <a:rPr lang="en-US" sz="2800" dirty="0"/>
              <a:t>any allegation that was investigated and found </a:t>
            </a:r>
            <a:br>
              <a:rPr lang="en-US" sz="2800" dirty="0"/>
            </a:br>
            <a:r>
              <a:rPr lang="en-US" sz="2800" dirty="0"/>
              <a:t>        to have no foundation or basis in fact</a:t>
            </a:r>
          </a:p>
          <a:p>
            <a:endParaRPr lang="en-US" dirty="0"/>
          </a:p>
        </p:txBody>
      </p:sp>
    </p:spTree>
    <p:extLst>
      <p:ext uri="{BB962C8B-B14F-4D97-AF65-F5344CB8AC3E}">
        <p14:creationId xmlns:p14="http://schemas.microsoft.com/office/powerpoint/2010/main" val="1931351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48" y="586334"/>
            <a:ext cx="3611880" cy="4650033"/>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4941" y="586333"/>
            <a:ext cx="3648456" cy="4650033"/>
          </a:xfrm>
          <a:prstGeom prst="rect">
            <a:avLst/>
          </a:prstGeom>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1010" y="561343"/>
            <a:ext cx="4179916" cy="4675023"/>
          </a:xfrm>
          <a:prstGeom prst="rect">
            <a:avLst/>
          </a:prstGeom>
        </p:spPr>
      </p:pic>
      <p:sp>
        <p:nvSpPr>
          <p:cNvPr id="7" name="TextBox 6"/>
          <p:cNvSpPr txBox="1"/>
          <p:nvPr/>
        </p:nvSpPr>
        <p:spPr>
          <a:xfrm>
            <a:off x="1371600" y="5602767"/>
            <a:ext cx="9347559"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200" dirty="0"/>
              <a:t>Example of Finding Letter – Order of the Commissioner</a:t>
            </a:r>
          </a:p>
        </p:txBody>
      </p:sp>
    </p:spTree>
    <p:extLst>
      <p:ext uri="{BB962C8B-B14F-4D97-AF65-F5344CB8AC3E}">
        <p14:creationId xmlns:p14="http://schemas.microsoft.com/office/powerpoint/2010/main" val="1908789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2716677" y="323287"/>
            <a:ext cx="6406114"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scene3d>
              <a:camera prst="orthographicFront"/>
              <a:lightRig rig="threePt" dir="t"/>
            </a:scene3d>
            <a:sp3d extrusionH="57150">
              <a:bevelT w="38100" h="38100" prst="angle"/>
            </a:sp3d>
          </a:bodyPr>
          <a:lstStyle/>
          <a:p>
            <a:pPr algn="ctr"/>
            <a:r>
              <a:rPr lang="en-US" sz="5400" b="1" dirty="0">
                <a:ln w="0"/>
                <a:solidFill>
                  <a:schemeClr val="tx1"/>
                </a:solidFill>
                <a:effectLst>
                  <a:outerShdw blurRad="38100" dist="19050" dir="2700000" algn="tl" rotWithShape="0">
                    <a:schemeClr val="dk1">
                      <a:alpha val="40000"/>
                    </a:schemeClr>
                  </a:outerShdw>
                </a:effectLst>
              </a:rPr>
              <a:t>Informal Settlements </a:t>
            </a:r>
          </a:p>
        </p:txBody>
      </p:sp>
      <p:sp>
        <p:nvSpPr>
          <p:cNvPr id="5" name="TextBox 4"/>
          <p:cNvSpPr txBox="1"/>
          <p:nvPr/>
        </p:nvSpPr>
        <p:spPr>
          <a:xfrm>
            <a:off x="495759" y="2214390"/>
            <a:ext cx="11281272" cy="2677656"/>
          </a:xfrm>
          <a:prstGeom prst="rect">
            <a:avLst/>
          </a:prstGeom>
          <a:noFill/>
        </p:spPr>
        <p:txBody>
          <a:bodyPr wrap="square" rtlCol="0">
            <a:spAutoFit/>
          </a:bodyPr>
          <a:lstStyle/>
          <a:p>
            <a:r>
              <a:rPr lang="en-US" sz="2800" dirty="0"/>
              <a:t>RSA 541-A:38 Informal Settlements – </a:t>
            </a:r>
          </a:p>
          <a:p>
            <a:endParaRPr lang="en-US" sz="2800" dirty="0"/>
          </a:p>
          <a:p>
            <a:r>
              <a:rPr lang="en-US" sz="2800" dirty="0"/>
              <a:t>Except to the extent precluded by law, informal settlement of matters by </a:t>
            </a:r>
            <a:br>
              <a:rPr lang="en-US" sz="2800" dirty="0"/>
            </a:br>
            <a:r>
              <a:rPr lang="en-US" sz="2800" dirty="0"/>
              <a:t>nonadjudicative processes is encouraged. This section does not require any </a:t>
            </a:r>
            <a:br>
              <a:rPr lang="en-US" sz="2800" dirty="0"/>
            </a:br>
            <a:r>
              <a:rPr lang="en-US" sz="2800" dirty="0"/>
              <a:t>party or other person to utilize informal procedures or to settle a matter </a:t>
            </a:r>
            <a:br>
              <a:rPr lang="en-US" sz="2800" dirty="0"/>
            </a:br>
            <a:r>
              <a:rPr lang="en-US" sz="2800" dirty="0"/>
              <a:t>pursuant to informal procedures. </a:t>
            </a:r>
          </a:p>
        </p:txBody>
      </p:sp>
      <p:sp>
        <p:nvSpPr>
          <p:cNvPr id="3" name="TextBox 2"/>
          <p:cNvSpPr txBox="1"/>
          <p:nvPr/>
        </p:nvSpPr>
        <p:spPr>
          <a:xfrm>
            <a:off x="3477014" y="5675153"/>
            <a:ext cx="4885440" cy="36933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a:t>We encourage settlement – but it is not required! </a:t>
            </a:r>
          </a:p>
        </p:txBody>
      </p:sp>
    </p:spTree>
    <p:extLst>
      <p:ext uri="{BB962C8B-B14F-4D97-AF65-F5344CB8AC3E}">
        <p14:creationId xmlns:p14="http://schemas.microsoft.com/office/powerpoint/2010/main" val="391131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17" y="107994"/>
            <a:ext cx="7348566" cy="31997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7825" y="107994"/>
            <a:ext cx="641258" cy="655508"/>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C31BC18A-2676-FAB8-80EC-0E5F6F43B0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5344" y="3429000"/>
            <a:ext cx="7476991" cy="3128262"/>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A3F5FD4E-6659-592C-5FBD-8318578C37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2581" y="3429000"/>
            <a:ext cx="1089754" cy="419136"/>
          </a:xfrm>
          <a:prstGeom prst="rect">
            <a:avLst/>
          </a:prstGeom>
        </p:spPr>
      </p:pic>
    </p:spTree>
    <p:extLst>
      <p:ext uri="{BB962C8B-B14F-4D97-AF65-F5344CB8AC3E}">
        <p14:creationId xmlns:p14="http://schemas.microsoft.com/office/powerpoint/2010/main" val="2761012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1362076" y="1398172"/>
            <a:ext cx="9544216" cy="5355312"/>
          </a:xfrm>
          <a:prstGeom prst="rect">
            <a:avLst/>
          </a:prstGeom>
          <a:noFill/>
        </p:spPr>
        <p:txBody>
          <a:bodyPr wrap="none" rtlCol="0">
            <a:spAutoFit/>
          </a:bodyPr>
          <a:lstStyle/>
          <a:p>
            <a:r>
              <a:rPr lang="en-US" dirty="0"/>
              <a:t>            There is always the opportunity to appeal any decision that the Commissioner Orders</a:t>
            </a:r>
            <a:br>
              <a:rPr lang="en-US" dirty="0"/>
            </a:br>
            <a:r>
              <a:rPr lang="en-US" dirty="0"/>
              <a:t/>
            </a:r>
            <a:br>
              <a:rPr lang="en-US" dirty="0"/>
            </a:br>
            <a:r>
              <a:rPr lang="en-US" dirty="0"/>
              <a:t>There are (10) ten business days to appeal an Order, which commences from the date on the order.</a:t>
            </a:r>
            <a:br>
              <a:rPr lang="en-US" dirty="0"/>
            </a:br>
            <a:r>
              <a:rPr lang="en-US" dirty="0"/>
              <a:t>                                                     </a:t>
            </a:r>
            <a:br>
              <a:rPr lang="en-US" dirty="0"/>
            </a:br>
            <a:r>
              <a:rPr lang="en-US" dirty="0"/>
              <a:t>                                          The finding will always list the deadline to appeal</a:t>
            </a:r>
            <a:br>
              <a:rPr lang="en-US" dirty="0"/>
            </a:br>
            <a:endParaRPr lang="en-US" dirty="0"/>
          </a:p>
          <a:p>
            <a:pPr algn="ctr"/>
            <a:r>
              <a:rPr lang="en-US" dirty="0"/>
              <a:t>The directions to go through this process are given in the finding letter and will look like this:  </a:t>
            </a:r>
            <a:br>
              <a:rPr lang="en-US" dirty="0"/>
            </a:br>
            <a:r>
              <a:rPr lang="en-US" dirty="0"/>
              <a:t/>
            </a:r>
            <a:br>
              <a:rPr lang="en-US" dirty="0"/>
            </a:br>
            <a:r>
              <a:rPr lang="en-US" dirty="0"/>
              <a:t>Department of Safety</a:t>
            </a:r>
            <a:br>
              <a:rPr lang="en-US" dirty="0"/>
            </a:br>
            <a:r>
              <a:rPr lang="en-US" dirty="0"/>
              <a:t>Bureau of Hearings</a:t>
            </a:r>
            <a:br>
              <a:rPr lang="en-US" dirty="0"/>
            </a:br>
            <a:r>
              <a:rPr lang="en-US" dirty="0"/>
              <a:t>33 Hazen Dr, Concord </a:t>
            </a:r>
            <a:br>
              <a:rPr lang="en-US" dirty="0"/>
            </a:br>
            <a:r>
              <a:rPr lang="en-US" dirty="0"/>
              <a:t>(603) 271 – 3486</a:t>
            </a:r>
          </a:p>
          <a:p>
            <a:pPr algn="ctr"/>
            <a:r>
              <a:rPr lang="en-US" dirty="0"/>
              <a:t>Safety-Hearings@dos.nh.gov</a:t>
            </a:r>
          </a:p>
          <a:p>
            <a:r>
              <a:rPr lang="en-US" dirty="0"/>
              <a:t/>
            </a:r>
            <a:br>
              <a:rPr lang="en-US" dirty="0"/>
            </a:br>
            <a:r>
              <a:rPr lang="en-US" dirty="0"/>
              <a:t>                                  </a:t>
            </a:r>
            <a:r>
              <a:rPr lang="en-US" b="1" dirty="0"/>
              <a:t>**Administrative Rules for the Bureau of Hearings: Saf-C 200</a:t>
            </a:r>
          </a:p>
          <a:p>
            <a:r>
              <a:rPr lang="en-US" dirty="0"/>
              <a:t/>
            </a:r>
            <a:br>
              <a:rPr lang="en-US" dirty="0"/>
            </a:br>
            <a:r>
              <a:rPr lang="en-US" b="1" dirty="0">
                <a:solidFill>
                  <a:schemeClr val="accent5">
                    <a:lumMod val="50000"/>
                  </a:schemeClr>
                </a:solidFill>
              </a:rPr>
              <a:t>Example: If the order is signed March 15, 2023, the last day to appeal will be March 29, 2023. </a:t>
            </a:r>
          </a:p>
          <a:p>
            <a:endParaRPr lang="en-US" dirty="0"/>
          </a:p>
          <a:p>
            <a:endParaRPr lang="en-US" dirty="0"/>
          </a:p>
        </p:txBody>
      </p:sp>
      <p:sp>
        <p:nvSpPr>
          <p:cNvPr id="3" name="Rectangle 2"/>
          <p:cNvSpPr/>
          <p:nvPr/>
        </p:nvSpPr>
        <p:spPr>
          <a:xfrm>
            <a:off x="3048604" y="226747"/>
            <a:ext cx="5808770"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Bureau of Hearings </a:t>
            </a:r>
          </a:p>
        </p:txBody>
      </p:sp>
    </p:spTree>
    <p:extLst>
      <p:ext uri="{BB962C8B-B14F-4D97-AF65-F5344CB8AC3E}">
        <p14:creationId xmlns:p14="http://schemas.microsoft.com/office/powerpoint/2010/main" val="1561860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196116" y="138847"/>
            <a:ext cx="7711214" cy="584775"/>
          </a:xfrm>
          <a:prstGeom prst="rect">
            <a:avLst/>
          </a:prstGeom>
          <a:noFill/>
        </p:spPr>
        <p:txBody>
          <a:bodyPr wrap="none" rtlCol="0">
            <a:spAutoFit/>
          </a:bodyPr>
          <a:lstStyle/>
          <a:p>
            <a:r>
              <a:rPr lang="en-US" sz="3200" dirty="0"/>
              <a:t>Let’s talk about criminal background checks…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598" y="1016532"/>
            <a:ext cx="8341949" cy="2916235"/>
          </a:xfrm>
          <a:prstGeom prst="rect">
            <a:avLst/>
          </a:prstGeom>
          <a:ln/>
        </p:spPr>
        <p:style>
          <a:lnRef idx="0">
            <a:schemeClr val="accent1"/>
          </a:lnRef>
          <a:fillRef idx="3">
            <a:schemeClr val="accent1"/>
          </a:fillRef>
          <a:effectRef idx="3">
            <a:schemeClr val="accent1"/>
          </a:effectRef>
          <a:fontRef idx="minor">
            <a:schemeClr val="lt1"/>
          </a:fontRef>
        </p:style>
      </p:pic>
      <p:sp>
        <p:nvSpPr>
          <p:cNvPr id="5" name="TextBox 4">
            <a:extLst>
              <a:ext uri="{FF2B5EF4-FFF2-40B4-BE49-F238E27FC236}">
                <a16:creationId xmlns:a16="http://schemas.microsoft.com/office/drawing/2014/main" id="{D6CE6FD2-37A2-B984-D8DB-7BE9DE0515DE}"/>
              </a:ext>
            </a:extLst>
          </p:cNvPr>
          <p:cNvSpPr txBox="1"/>
          <p:nvPr/>
        </p:nvSpPr>
        <p:spPr>
          <a:xfrm>
            <a:off x="503148" y="4225678"/>
            <a:ext cx="10277622" cy="1908215"/>
          </a:xfrm>
          <a:prstGeom prst="rect">
            <a:avLst/>
          </a:prstGeom>
          <a:noFill/>
        </p:spPr>
        <p:txBody>
          <a:bodyPr wrap="none" rtlCol="0">
            <a:spAutoFit/>
          </a:bodyPr>
          <a:lstStyle/>
          <a:p>
            <a:pPr algn="ctr"/>
            <a:r>
              <a:rPr lang="en-US" sz="2000" dirty="0"/>
              <a:t/>
            </a:r>
            <a:br>
              <a:rPr lang="en-US" sz="2000" dirty="0"/>
            </a:br>
            <a:r>
              <a:rPr lang="en-US" sz="2000" dirty="0"/>
              <a:t>When applying for licensure – </a:t>
            </a:r>
            <a:r>
              <a:rPr lang="en-US" sz="2000" b="1" dirty="0"/>
              <a:t>ALL new or lapsed /re-applying EMS provider license applications</a:t>
            </a:r>
            <a:br>
              <a:rPr lang="en-US" sz="2000" b="1" dirty="0"/>
            </a:br>
            <a:r>
              <a:rPr lang="en-US" sz="2000" b="1" dirty="0"/>
              <a:t> must complete a criminal background check! </a:t>
            </a:r>
          </a:p>
          <a:p>
            <a:pPr algn="ctr"/>
            <a:r>
              <a:rPr lang="en-US" sz="2000" dirty="0"/>
              <a:t/>
            </a:r>
            <a:br>
              <a:rPr lang="en-US" sz="2000" dirty="0"/>
            </a:br>
            <a:r>
              <a:rPr lang="en-US" sz="2000" b="1" dirty="0">
                <a:solidFill>
                  <a:srgbClr val="FF0000"/>
                </a:solidFill>
              </a:rPr>
              <a:t>The law requiring criminal background checks went into effect on January 1, 2017</a:t>
            </a:r>
            <a:r>
              <a:rPr lang="en-US" sz="1800" dirty="0"/>
              <a:t/>
            </a:r>
            <a:br>
              <a:rPr lang="en-US" sz="1800" dirty="0"/>
            </a:br>
            <a:endParaRPr lang="en-US" dirty="0"/>
          </a:p>
        </p:txBody>
      </p:sp>
    </p:spTree>
    <p:extLst>
      <p:ext uri="{BB962C8B-B14F-4D97-AF65-F5344CB8AC3E}">
        <p14:creationId xmlns:p14="http://schemas.microsoft.com/office/powerpoint/2010/main" val="871699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75255" y="316220"/>
            <a:ext cx="11693850" cy="6155531"/>
          </a:xfrm>
          <a:prstGeom prst="rect">
            <a:avLst/>
          </a:prstGeom>
          <a:noFill/>
        </p:spPr>
        <p:txBody>
          <a:bodyPr wrap="square" rtlCol="0">
            <a:spAutoFit/>
          </a:bodyPr>
          <a:lstStyle/>
          <a:p>
            <a:pPr algn="ctr"/>
            <a:r>
              <a:rPr lang="en-US" sz="2000" b="1" dirty="0"/>
              <a:t>    Statute RSA 153-A:10-a – Criminal History Record Checks for Provider Licensure and Relicensure </a:t>
            </a:r>
          </a:p>
          <a:p>
            <a:pPr algn="ctr"/>
            <a:r>
              <a:rPr lang="en-US" b="1" dirty="0"/>
              <a:t/>
            </a:r>
            <a:br>
              <a:rPr lang="en-US" b="1" dirty="0"/>
            </a:br>
            <a:endParaRPr lang="en-US" b="1" dirty="0"/>
          </a:p>
          <a:p>
            <a:pPr algn="ctr"/>
            <a:endParaRPr lang="en-US" sz="2000" dirty="0"/>
          </a:p>
          <a:p>
            <a:pPr marL="342900" indent="-342900" algn="ctr">
              <a:buFont typeface="Arial" panose="020B0604020202020204" pitchFamily="34" charset="0"/>
              <a:buChar char="•"/>
            </a:pPr>
            <a:r>
              <a:rPr lang="en-US" sz="2000" dirty="0"/>
              <a:t>The Criminal Background Check includes State Check and FBI / Fingerprints </a:t>
            </a:r>
            <a:br>
              <a:rPr lang="en-US" sz="2000" dirty="0"/>
            </a:br>
            <a:endParaRPr lang="en-US" sz="2000" dirty="0"/>
          </a:p>
          <a:p>
            <a:pPr marL="342900" indent="-342900" algn="ctr">
              <a:buFont typeface="Arial" panose="020B0604020202020204" pitchFamily="34" charset="0"/>
              <a:buChar char="•"/>
            </a:pPr>
            <a:endParaRPr lang="en-US" sz="2000" dirty="0"/>
          </a:p>
          <a:p>
            <a:pPr marL="342900" indent="-342900" algn="ctr">
              <a:buFont typeface="Arial" panose="020B0604020202020204" pitchFamily="34" charset="0"/>
              <a:buChar char="•"/>
            </a:pPr>
            <a:r>
              <a:rPr lang="en-US" sz="2000" dirty="0"/>
              <a:t>If an application is denied based upon the criminal record, the applicant will have an opportunity to appeal</a:t>
            </a:r>
            <a:br>
              <a:rPr lang="en-US" sz="2000" dirty="0"/>
            </a:br>
            <a:r>
              <a:rPr lang="en-US" sz="2000" dirty="0"/>
              <a:t>that decision at the Bureau of Hearings </a:t>
            </a:r>
            <a:br>
              <a:rPr lang="en-US" sz="2000" dirty="0"/>
            </a:br>
            <a:endParaRPr lang="en-US" sz="2000" dirty="0"/>
          </a:p>
          <a:p>
            <a:pPr marL="342900" indent="-342900" algn="ctr">
              <a:buFont typeface="Arial" panose="020B0604020202020204" pitchFamily="34" charset="0"/>
              <a:buChar char="•"/>
            </a:pPr>
            <a:endParaRPr lang="en-US" sz="2000" dirty="0"/>
          </a:p>
          <a:p>
            <a:pPr marL="342900" indent="-342900" algn="ctr">
              <a:buFont typeface="Arial" panose="020B0604020202020204" pitchFamily="34" charset="0"/>
              <a:buChar char="•"/>
            </a:pPr>
            <a:r>
              <a:rPr lang="en-US" sz="2000" dirty="0"/>
              <a:t>Compliance guides providers through the process of completing review of a criminal background check</a:t>
            </a:r>
            <a:br>
              <a:rPr lang="en-US" sz="2000" dirty="0"/>
            </a:br>
            <a:r>
              <a:rPr lang="en-US" sz="2000" dirty="0"/>
              <a:t>(if you have any convictions on your criminal record). </a:t>
            </a:r>
            <a:br>
              <a:rPr lang="en-US" sz="2000" dirty="0"/>
            </a:br>
            <a:r>
              <a:rPr lang="en-US" sz="2000" b="1" dirty="0"/>
              <a:t>In that process we may request: </a:t>
            </a:r>
            <a:r>
              <a:rPr lang="en-US" sz="2000" dirty="0"/>
              <a:t>Written Statement / Court Documentation / Letters of Recommendation / and any applicable Arrest Reports. </a:t>
            </a:r>
          </a:p>
          <a:p>
            <a:pPr algn="ctr"/>
            <a:endParaRPr lang="en-US" dirty="0"/>
          </a:p>
          <a:p>
            <a:pPr algn="ctr"/>
            <a:endParaRPr lang="en-US" dirty="0"/>
          </a:p>
          <a:p>
            <a:pPr algn="ctr"/>
            <a:r>
              <a:rPr lang="en-US" sz="2000" b="1" dirty="0"/>
              <a:t>Having a criminal background record does not mean an individual cannot become licensed</a:t>
            </a:r>
            <a:r>
              <a:rPr lang="en-US" sz="2400" dirty="0"/>
              <a:t/>
            </a:r>
            <a:br>
              <a:rPr lang="en-US" sz="2400" dirty="0"/>
            </a:br>
            <a:endParaRPr lang="en-US" sz="2400" dirty="0"/>
          </a:p>
          <a:p>
            <a:endParaRPr lang="en-US" dirty="0"/>
          </a:p>
        </p:txBody>
      </p:sp>
    </p:spTree>
    <p:extLst>
      <p:ext uri="{BB962C8B-B14F-4D97-AF65-F5344CB8AC3E}">
        <p14:creationId xmlns:p14="http://schemas.microsoft.com/office/powerpoint/2010/main" val="1276912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6170" y="5726117"/>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TextBox 2"/>
          <p:cNvSpPr txBox="1"/>
          <p:nvPr/>
        </p:nvSpPr>
        <p:spPr>
          <a:xfrm>
            <a:off x="449091" y="1287573"/>
            <a:ext cx="10696518" cy="470898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p>
          <a:p>
            <a:pPr algn="ctr"/>
            <a:r>
              <a:rPr lang="en-US" sz="3600" dirty="0"/>
              <a:t>In accordance with NH Statute, we DO NOT store Background Check Records</a:t>
            </a:r>
          </a:p>
          <a:p>
            <a:pPr algn="ctr"/>
            <a:endParaRPr lang="en-US" sz="3600" dirty="0"/>
          </a:p>
          <a:p>
            <a:pPr algn="ctr"/>
            <a:r>
              <a:rPr lang="en-US" sz="3600" dirty="0"/>
              <a:t>All documents concerning investigations are stored for </a:t>
            </a:r>
            <a:r>
              <a:rPr lang="en-US" sz="3600" b="1" dirty="0"/>
              <a:t>AT LEAST </a:t>
            </a:r>
            <a:r>
              <a:rPr lang="en-US" sz="3600" dirty="0"/>
              <a:t>(5) five years</a:t>
            </a:r>
            <a:br>
              <a:rPr lang="en-US" sz="3600" dirty="0"/>
            </a:br>
            <a:endParaRPr lang="en-US" sz="3600" dirty="0"/>
          </a:p>
          <a:p>
            <a:pPr algn="ctr"/>
            <a:r>
              <a:rPr lang="en-US" sz="2400" dirty="0"/>
              <a:t>(this includes documents in electronic format)</a:t>
            </a:r>
            <a:r>
              <a:rPr lang="en-US" sz="3600" dirty="0"/>
              <a:t/>
            </a:r>
            <a:br>
              <a:rPr lang="en-US" sz="3600" dirty="0"/>
            </a:br>
            <a:endParaRPr lang="en-US" sz="2400" dirty="0"/>
          </a:p>
          <a:p>
            <a:endParaRPr lang="en-US" dirty="0"/>
          </a:p>
        </p:txBody>
      </p:sp>
      <p:sp>
        <p:nvSpPr>
          <p:cNvPr id="5" name="TextBox 4"/>
          <p:cNvSpPr txBox="1"/>
          <p:nvPr/>
        </p:nvSpPr>
        <p:spPr>
          <a:xfrm>
            <a:off x="747741" y="152162"/>
            <a:ext cx="10696518" cy="1046440"/>
          </a:xfrm>
          <a:prstGeom prst="rect">
            <a:avLst/>
          </a:prstGeom>
          <a:noFill/>
        </p:spPr>
        <p:txBody>
          <a:bodyPr wrap="none" rtlCol="0">
            <a:spAutoFit/>
          </a:bodyPr>
          <a:lstStyle/>
          <a:p>
            <a:r>
              <a:rPr lang="en-US" sz="4400" dirty="0">
                <a:ln w="0"/>
                <a:effectLst>
                  <a:outerShdw blurRad="38100" dist="19050" dir="2700000" algn="tl" rotWithShape="0">
                    <a:schemeClr val="dk1">
                      <a:alpha val="40000"/>
                    </a:schemeClr>
                  </a:outerShdw>
                </a:effectLst>
              </a:rPr>
              <a:t>INVESTIGATIVE DOCUMENTATION RETENTION</a:t>
            </a:r>
          </a:p>
          <a:p>
            <a:endParaRPr lang="en-US" dirty="0"/>
          </a:p>
        </p:txBody>
      </p:sp>
    </p:spTree>
    <p:extLst>
      <p:ext uri="{BB962C8B-B14F-4D97-AF65-F5344CB8AC3E}">
        <p14:creationId xmlns:p14="http://schemas.microsoft.com/office/powerpoint/2010/main" val="1278664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7234" y="905255"/>
            <a:ext cx="5437409" cy="5611785"/>
          </a:xfrm>
          <a:prstGeom prst="rect">
            <a:avLst/>
          </a:prstGeom>
        </p:spPr>
        <p:style>
          <a:lnRef idx="2">
            <a:schemeClr val="accent3"/>
          </a:lnRef>
          <a:fillRef idx="1">
            <a:schemeClr val="lt1"/>
          </a:fillRef>
          <a:effectRef idx="0">
            <a:schemeClr val="accent3"/>
          </a:effectRef>
          <a:fontRef idx="minor">
            <a:schemeClr val="dk1"/>
          </a:fontRef>
        </p:style>
      </p:pic>
      <p:sp>
        <p:nvSpPr>
          <p:cNvPr id="3" name="TextBox 2"/>
          <p:cNvSpPr txBox="1"/>
          <p:nvPr/>
        </p:nvSpPr>
        <p:spPr>
          <a:xfrm>
            <a:off x="203356" y="1280160"/>
            <a:ext cx="4915006" cy="4708981"/>
          </a:xfrm>
          <a:prstGeom prst="rect">
            <a:avLst/>
          </a:prstGeom>
          <a:noFill/>
        </p:spPr>
        <p:txBody>
          <a:bodyPr wrap="square" rtlCol="0">
            <a:spAutoFit/>
          </a:bodyPr>
          <a:lstStyle/>
          <a:p>
            <a:r>
              <a:rPr lang="en-US" sz="2400" dirty="0"/>
              <a:t>We are required to report sanctions according to administrative rule: </a:t>
            </a:r>
            <a:br>
              <a:rPr lang="en-US" sz="2400" dirty="0"/>
            </a:br>
            <a:r>
              <a:rPr lang="en-US" sz="2400" dirty="0"/>
              <a:t>            </a:t>
            </a:r>
            <a:br>
              <a:rPr lang="en-US" sz="2400" dirty="0"/>
            </a:br>
            <a:r>
              <a:rPr lang="en-US" sz="2400" dirty="0"/>
              <a:t>              </a:t>
            </a:r>
            <a:r>
              <a:rPr lang="en-US" sz="2400" b="1" dirty="0"/>
              <a:t>Saf-C 5922.02(n)(o)</a:t>
            </a:r>
            <a:br>
              <a:rPr lang="en-US" sz="2400" b="1" dirty="0"/>
            </a:br>
            <a:endParaRPr lang="en-US" sz="2400" b="1" dirty="0"/>
          </a:p>
          <a:p>
            <a:r>
              <a:rPr lang="en-US" dirty="0"/>
              <a:t/>
            </a:r>
            <a:br>
              <a:rPr lang="en-US" dirty="0"/>
            </a:br>
            <a:r>
              <a:rPr lang="en-US" dirty="0"/>
              <a:t>If there is a sustained violation, according to rule, your name and the violation information would appear on the division website…indefinitely! </a:t>
            </a:r>
          </a:p>
          <a:p>
            <a:r>
              <a:rPr lang="en-US" dirty="0"/>
              <a:t/>
            </a:r>
            <a:br>
              <a:rPr lang="en-US" dirty="0"/>
            </a:br>
            <a:endParaRPr lang="en-US" dirty="0"/>
          </a:p>
          <a:p>
            <a:r>
              <a:rPr lang="en-US" dirty="0"/>
              <a:t>SUSTAINED sanctions are also reportable to:</a:t>
            </a:r>
            <a:br>
              <a:rPr lang="en-US" dirty="0"/>
            </a:br>
            <a:r>
              <a:rPr lang="en-US" dirty="0"/>
              <a:t>NREMT</a:t>
            </a:r>
            <a:br>
              <a:rPr lang="en-US" dirty="0"/>
            </a:br>
            <a:r>
              <a:rPr lang="en-US" dirty="0"/>
              <a:t>NPDB</a:t>
            </a:r>
            <a:br>
              <a:rPr lang="en-US" dirty="0"/>
            </a:br>
            <a:r>
              <a:rPr lang="en-US" dirty="0"/>
              <a:t>CMS</a:t>
            </a:r>
          </a:p>
        </p:txBody>
      </p:sp>
      <p:sp>
        <p:nvSpPr>
          <p:cNvPr id="5" name="TextBox 4"/>
          <p:cNvSpPr txBox="1"/>
          <p:nvPr/>
        </p:nvSpPr>
        <p:spPr>
          <a:xfrm>
            <a:off x="1664905" y="90574"/>
            <a:ext cx="7026334"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t>Required Reporting – THE WEBSITE</a:t>
            </a:r>
          </a:p>
        </p:txBody>
      </p:sp>
    </p:spTree>
    <p:extLst>
      <p:ext uri="{BB962C8B-B14F-4D97-AF65-F5344CB8AC3E}">
        <p14:creationId xmlns:p14="http://schemas.microsoft.com/office/powerpoint/2010/main" val="3355743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2091913" y="1134711"/>
            <a:ext cx="70882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b="1" dirty="0"/>
              <a:t>EMSIR Required Documentation Saf-C 5902.08</a:t>
            </a:r>
          </a:p>
        </p:txBody>
      </p:sp>
      <p:sp>
        <p:nvSpPr>
          <p:cNvPr id="3" name="TextBox 2"/>
          <p:cNvSpPr txBox="1"/>
          <p:nvPr/>
        </p:nvSpPr>
        <p:spPr>
          <a:xfrm>
            <a:off x="502920" y="2217224"/>
            <a:ext cx="10514782" cy="3970318"/>
          </a:xfrm>
          <a:prstGeom prst="rect">
            <a:avLst/>
          </a:prstGeom>
          <a:noFill/>
        </p:spPr>
        <p:txBody>
          <a:bodyPr wrap="square" rtlCol="0">
            <a:spAutoFit/>
          </a:bodyPr>
          <a:lstStyle/>
          <a:p>
            <a:pPr algn="ctr"/>
            <a:r>
              <a:rPr lang="en-US" sz="2800" b="1" dirty="0"/>
              <a:t>Saf-C 5902.08(b) </a:t>
            </a:r>
            <a:r>
              <a:rPr lang="en-US" sz="2800" dirty="0"/>
              <a:t>A provider from each of the responding EMS units shall complete an EMSIR for each incident, and each</a:t>
            </a:r>
            <a:br>
              <a:rPr lang="en-US" sz="2800" dirty="0"/>
            </a:br>
            <a:r>
              <a:rPr lang="en-US" sz="2800" dirty="0"/>
              <a:t>patient originating in this state, in which emergency medical care, transport, response, or transfer was: </a:t>
            </a:r>
            <a:br>
              <a:rPr lang="en-US" sz="2800" dirty="0"/>
            </a:br>
            <a:r>
              <a:rPr lang="en-US" sz="2800" dirty="0"/>
              <a:t/>
            </a:r>
            <a:br>
              <a:rPr lang="en-US" sz="2800" dirty="0"/>
            </a:br>
            <a:r>
              <a:rPr lang="en-US" sz="2800" dirty="0"/>
              <a:t>(1) Requested; </a:t>
            </a:r>
            <a:br>
              <a:rPr lang="en-US" sz="2800" dirty="0"/>
            </a:br>
            <a:r>
              <a:rPr lang="en-US" sz="2800" dirty="0"/>
              <a:t>(2) Rendered; </a:t>
            </a:r>
            <a:br>
              <a:rPr lang="en-US" sz="2800" dirty="0"/>
            </a:br>
            <a:r>
              <a:rPr lang="en-US" sz="2800" dirty="0"/>
              <a:t>(3) Refused; or</a:t>
            </a:r>
          </a:p>
          <a:p>
            <a:pPr algn="ctr"/>
            <a:r>
              <a:rPr lang="en-US" sz="2800" dirty="0"/>
              <a:t>(4) Canceled </a:t>
            </a:r>
          </a:p>
        </p:txBody>
      </p:sp>
      <p:sp>
        <p:nvSpPr>
          <p:cNvPr id="5" name="TextBox 4">
            <a:extLst>
              <a:ext uri="{FF2B5EF4-FFF2-40B4-BE49-F238E27FC236}">
                <a16:creationId xmlns:a16="http://schemas.microsoft.com/office/drawing/2014/main" id="{74536251-F683-1538-CFCA-8CAB69C055B7}"/>
              </a:ext>
            </a:extLst>
          </p:cNvPr>
          <p:cNvSpPr txBox="1"/>
          <p:nvPr/>
        </p:nvSpPr>
        <p:spPr>
          <a:xfrm>
            <a:off x="1530082" y="333093"/>
            <a:ext cx="8460458" cy="461665"/>
          </a:xfrm>
          <a:prstGeom prst="rect">
            <a:avLst/>
          </a:prstGeom>
          <a:noFill/>
        </p:spPr>
        <p:txBody>
          <a:bodyPr wrap="none" rtlCol="0">
            <a:spAutoFit/>
          </a:bodyPr>
          <a:lstStyle/>
          <a:p>
            <a:r>
              <a:rPr lang="en-US" sz="2400" dirty="0"/>
              <a:t>What is one way to avoid an investigation? Your documentation…. </a:t>
            </a:r>
          </a:p>
        </p:txBody>
      </p:sp>
    </p:spTree>
    <p:extLst>
      <p:ext uri="{BB962C8B-B14F-4D97-AF65-F5344CB8AC3E}">
        <p14:creationId xmlns:p14="http://schemas.microsoft.com/office/powerpoint/2010/main" val="2930931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2180490" y="353113"/>
            <a:ext cx="7088222"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b="1" dirty="0"/>
              <a:t>EMSIR Required Documentation Saf-C 5902.08</a:t>
            </a:r>
          </a:p>
        </p:txBody>
      </p:sp>
      <p:sp>
        <p:nvSpPr>
          <p:cNvPr id="3" name="TextBox 2"/>
          <p:cNvSpPr txBox="1"/>
          <p:nvPr/>
        </p:nvSpPr>
        <p:spPr>
          <a:xfrm>
            <a:off x="219456" y="1308885"/>
            <a:ext cx="10936224" cy="5262979"/>
          </a:xfrm>
          <a:prstGeom prst="rect">
            <a:avLst/>
          </a:prstGeom>
          <a:noFill/>
        </p:spPr>
        <p:txBody>
          <a:bodyPr wrap="square" rtlCol="0">
            <a:spAutoFit/>
          </a:bodyPr>
          <a:lstStyle/>
          <a:p>
            <a:pPr algn="ctr"/>
            <a:r>
              <a:rPr lang="en-US" sz="2400" dirty="0"/>
              <a:t>- Remember: TEMSIS/PCR is a </a:t>
            </a:r>
            <a:r>
              <a:rPr lang="en-US" sz="2400" i="1" dirty="0"/>
              <a:t>legal document and belongs to the patient</a:t>
            </a:r>
            <a:br>
              <a:rPr lang="en-US" sz="2400" i="1" dirty="0"/>
            </a:br>
            <a:endParaRPr lang="en-US" sz="2400" i="1" dirty="0"/>
          </a:p>
          <a:p>
            <a:pPr marL="285750" indent="-285750" algn="ctr">
              <a:buFontTx/>
              <a:buChar char="-"/>
            </a:pPr>
            <a:r>
              <a:rPr lang="en-US" sz="2400" dirty="0"/>
              <a:t>You must effectively document unusual circumstances with great detail; </a:t>
            </a:r>
            <a:br>
              <a:rPr lang="en-US" sz="2400" dirty="0"/>
            </a:br>
            <a:r>
              <a:rPr lang="en-US" sz="2400" dirty="0"/>
              <a:t>but also do the same in the cases where you think you do not need to </a:t>
            </a:r>
            <a:br>
              <a:rPr lang="en-US" sz="2400" dirty="0"/>
            </a:br>
            <a:endParaRPr lang="en-US" sz="2400" dirty="0"/>
          </a:p>
          <a:p>
            <a:pPr marL="285750" indent="-285750" algn="ctr">
              <a:buFontTx/>
              <a:buChar char="-"/>
            </a:pPr>
            <a:r>
              <a:rPr lang="en-US" sz="2400" dirty="0"/>
              <a:t>Have a template – be consistent – use the same process, where applicable</a:t>
            </a:r>
            <a:br>
              <a:rPr lang="en-US" sz="2400" dirty="0"/>
            </a:br>
            <a:endParaRPr lang="en-US" sz="2400" dirty="0"/>
          </a:p>
          <a:p>
            <a:pPr marL="342900" indent="-342900" algn="ctr">
              <a:buFontTx/>
              <a:buChar char="-"/>
            </a:pPr>
            <a:r>
              <a:rPr lang="en-US" sz="2400" dirty="0"/>
              <a:t>If a patient refuses care, have them sign a refusal, but also document the events clearly and </a:t>
            </a:r>
            <a:r>
              <a:rPr lang="en-US" sz="2400" b="1" dirty="0"/>
              <a:t>detail the events in your narrative</a:t>
            </a:r>
          </a:p>
          <a:p>
            <a:pPr marL="342900" indent="-342900" algn="ctr">
              <a:buFontTx/>
              <a:buChar char="-"/>
            </a:pPr>
            <a:r>
              <a:rPr lang="en-US" sz="2400" b="1" dirty="0"/>
              <a:t>Please don’t be afraid to use quotations (Yes, even profanity…)</a:t>
            </a:r>
          </a:p>
          <a:p>
            <a:pPr marL="342900" indent="-342900" algn="ctr">
              <a:buFontTx/>
              <a:buChar char="-"/>
            </a:pPr>
            <a:r>
              <a:rPr lang="en-US" sz="2400" b="1" dirty="0"/>
              <a:t/>
            </a:r>
            <a:br>
              <a:rPr lang="en-US" sz="2400" b="1" dirty="0"/>
            </a:br>
            <a:r>
              <a:rPr lang="en-US" sz="2400" i="1" u="sng" dirty="0"/>
              <a:t>If it is not documented, did it even happen?</a:t>
            </a:r>
            <a:br>
              <a:rPr lang="en-US" sz="2400" i="1" u="sng" dirty="0"/>
            </a:br>
            <a:endParaRPr lang="en-US" sz="2400" i="1" u="sng" dirty="0"/>
          </a:p>
          <a:p>
            <a:pPr marL="285750" indent="-285750" algn="ctr">
              <a:buFontTx/>
              <a:buChar char="-"/>
            </a:pPr>
            <a:r>
              <a:rPr lang="en-US" sz="2400" dirty="0"/>
              <a:t>If you have questions about how to best document something? Call compliance!</a:t>
            </a:r>
          </a:p>
        </p:txBody>
      </p:sp>
    </p:spTree>
    <p:extLst>
      <p:ext uri="{BB962C8B-B14F-4D97-AF65-F5344CB8AC3E}">
        <p14:creationId xmlns:p14="http://schemas.microsoft.com/office/powerpoint/2010/main" val="3412326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TextBox 2"/>
          <p:cNvSpPr txBox="1"/>
          <p:nvPr/>
        </p:nvSpPr>
        <p:spPr>
          <a:xfrm flipH="1">
            <a:off x="1300818" y="308119"/>
            <a:ext cx="9427774" cy="1569660"/>
          </a:xfrm>
          <a:prstGeom prst="rect">
            <a:avLst/>
          </a:prstGeom>
          <a:solidFill>
            <a:schemeClr val="accent1">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dirty="0">
                <a:ln w="0"/>
                <a:effectLst>
                  <a:outerShdw blurRad="38100" dist="19050" dir="2700000" algn="tl" rotWithShape="0">
                    <a:schemeClr val="dk1">
                      <a:alpha val="40000"/>
                    </a:schemeClr>
                  </a:outerShdw>
                </a:effectLst>
              </a:rPr>
              <a:t>Investigation Statistical Information</a:t>
            </a:r>
          </a:p>
          <a:p>
            <a:endParaRPr lang="en-US" sz="3200" dirty="0">
              <a:ln w="0"/>
              <a:effectLst>
                <a:outerShdw blurRad="38100" dist="19050" dir="2700000" algn="tl" rotWithShape="0">
                  <a:schemeClr val="dk1">
                    <a:alpha val="40000"/>
                  </a:schemeClr>
                </a:outerShdw>
              </a:effectLst>
            </a:endParaRPr>
          </a:p>
          <a:p>
            <a:r>
              <a:rPr lang="en-US" sz="3200" dirty="0">
                <a:ln w="0"/>
                <a:effectLst>
                  <a:outerShdw blurRad="38100" dist="19050" dir="2700000" algn="tl" rotWithShape="0">
                    <a:schemeClr val="dk1">
                      <a:alpha val="40000"/>
                    </a:schemeClr>
                  </a:outerShdw>
                </a:effectLst>
              </a:rPr>
              <a:t>2023 so far…</a:t>
            </a:r>
            <a:r>
              <a:rPr lang="en-US" dirty="0">
                <a:ln w="0"/>
                <a:effectLst>
                  <a:outerShdw blurRad="38100" dist="19050" dir="2700000" algn="tl" rotWithShape="0">
                    <a:schemeClr val="dk1">
                      <a:alpha val="40000"/>
                    </a:schemeClr>
                  </a:outerShdw>
                </a:effectLst>
              </a:rPr>
              <a:t>(as of March 13, 2023) </a:t>
            </a:r>
          </a:p>
        </p:txBody>
      </p:sp>
      <p:sp>
        <p:nvSpPr>
          <p:cNvPr id="5" name="TextBox 4"/>
          <p:cNvSpPr txBox="1"/>
          <p:nvPr/>
        </p:nvSpPr>
        <p:spPr>
          <a:xfrm>
            <a:off x="1351730" y="3146009"/>
            <a:ext cx="9265185" cy="3046988"/>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a:t>There has been (1) one Immediate Suspension or 541A so far this year.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are (5) five preliminary investigations – they will likely be </a:t>
            </a:r>
            <a:br>
              <a:rPr lang="en-US" sz="2400" dirty="0"/>
            </a:br>
            <a:r>
              <a:rPr lang="en-US" sz="2400" dirty="0"/>
              <a:t>“cleared without a finding” (CWOF) OR they could turn into an </a:t>
            </a:r>
            <a:br>
              <a:rPr lang="en-US" sz="2400" dirty="0"/>
            </a:br>
            <a:r>
              <a:rPr lang="en-US" sz="2400" dirty="0"/>
              <a:t>investigation </a:t>
            </a:r>
            <a:br>
              <a:rPr lang="en-US" sz="2400" dirty="0"/>
            </a:br>
            <a:endParaRPr lang="en-US" sz="2400" dirty="0"/>
          </a:p>
          <a:p>
            <a:pPr marL="342900" indent="-342900">
              <a:buFont typeface="Arial" panose="020B0604020202020204" pitchFamily="34" charset="0"/>
              <a:buChar char="•"/>
            </a:pPr>
            <a:r>
              <a:rPr lang="en-US" sz="2400" dirty="0"/>
              <a:t>There have been (0) zero appeals! </a:t>
            </a:r>
          </a:p>
        </p:txBody>
      </p:sp>
      <p:sp>
        <p:nvSpPr>
          <p:cNvPr id="7" name="TextBox 6"/>
          <p:cNvSpPr txBox="1"/>
          <p:nvPr/>
        </p:nvSpPr>
        <p:spPr>
          <a:xfrm>
            <a:off x="1351730" y="2327030"/>
            <a:ext cx="9803950" cy="523220"/>
          </a:xfrm>
          <a:prstGeom prst="rect">
            <a:avLst/>
          </a:prstGeom>
          <a:noFill/>
        </p:spPr>
        <p:txBody>
          <a:bodyPr wrap="square" rtlCol="0">
            <a:spAutoFit/>
          </a:bodyPr>
          <a:lstStyle/>
          <a:p>
            <a:r>
              <a:rPr lang="en-US" sz="2400" dirty="0"/>
              <a:t>Currently, The Division has (21) </a:t>
            </a:r>
            <a:r>
              <a:rPr lang="en-US" sz="2800" dirty="0"/>
              <a:t>twenty</a:t>
            </a:r>
            <a:r>
              <a:rPr lang="en-US" sz="2400" dirty="0"/>
              <a:t> one active cases in Compliance! </a:t>
            </a:r>
          </a:p>
        </p:txBody>
      </p:sp>
    </p:spTree>
    <p:extLst>
      <p:ext uri="{BB962C8B-B14F-4D97-AF65-F5344CB8AC3E}">
        <p14:creationId xmlns:p14="http://schemas.microsoft.com/office/powerpoint/2010/main" val="3276283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3145551490"/>
              </p:ext>
            </p:extLst>
          </p:nvPr>
        </p:nvGraphicFramePr>
        <p:xfrm>
          <a:off x="4015425" y="176799"/>
          <a:ext cx="3823797" cy="1145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880565" y="1439984"/>
            <a:ext cx="9706945" cy="4893647"/>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algn="ctr"/>
            <a:r>
              <a:rPr lang="en-US" sz="2400" dirty="0"/>
              <a:t>You can submit your complaint via the Division of FSTEMS website: </a:t>
            </a:r>
            <a:br>
              <a:rPr lang="en-US" sz="2400" dirty="0"/>
            </a:br>
            <a:r>
              <a:rPr lang="en-US" sz="2400" b="1" dirty="0"/>
              <a:t/>
            </a:r>
            <a:br>
              <a:rPr lang="en-US" sz="2400" b="1" dirty="0"/>
            </a:br>
            <a:r>
              <a:rPr lang="en-US" sz="2400" b="1" dirty="0">
                <a:hlinkClick r:id="rId10"/>
              </a:rPr>
              <a:t>https://nhfa-ems.com/ems-resources/submit-an-ems-complaint/</a:t>
            </a:r>
            <a:r>
              <a:rPr lang="en-US" sz="2400" b="1" dirty="0">
                <a:solidFill>
                  <a:srgbClr val="0070C0"/>
                </a:solidFill>
              </a:rPr>
              <a:t/>
            </a:r>
            <a:br>
              <a:rPr lang="en-US" sz="2400" b="1" dirty="0">
                <a:solidFill>
                  <a:srgbClr val="0070C0"/>
                </a:solidFill>
              </a:rPr>
            </a:br>
            <a:r>
              <a:rPr lang="en-US" sz="2400" b="1" dirty="0">
                <a:solidFill>
                  <a:srgbClr val="0070C0"/>
                </a:solidFill>
              </a:rPr>
              <a:t>  </a:t>
            </a:r>
            <a:br>
              <a:rPr lang="en-US" sz="2400" b="1" dirty="0">
                <a:solidFill>
                  <a:srgbClr val="0070C0"/>
                </a:solidFill>
              </a:rPr>
            </a:br>
            <a:r>
              <a:rPr lang="en-US" sz="2400" dirty="0"/>
              <a:t>Email: </a:t>
            </a:r>
            <a:r>
              <a:rPr lang="en-US" sz="2400" dirty="0">
                <a:hlinkClick r:id="rId11"/>
              </a:rPr>
              <a:t>Elizabeth.a.goguet@dos.nh.gov</a:t>
            </a:r>
            <a:r>
              <a:rPr lang="en-US" sz="2400" dirty="0"/>
              <a:t/>
            </a:r>
            <a:br>
              <a:rPr lang="en-US" sz="2400" dirty="0"/>
            </a:br>
            <a:endParaRPr lang="en-US" sz="2400" dirty="0"/>
          </a:p>
          <a:p>
            <a:pPr algn="ctr"/>
            <a:r>
              <a:rPr lang="en-US" sz="2400" b="1" dirty="0"/>
              <a:t>    </a:t>
            </a:r>
            <a:r>
              <a:rPr lang="en-US" sz="2400" dirty="0"/>
              <a:t>Call: 603-223-4251 (Goguet’s Direct phone)</a:t>
            </a:r>
            <a:br>
              <a:rPr lang="en-US" sz="2400" dirty="0"/>
            </a:br>
            <a:r>
              <a:rPr lang="en-US" sz="2400" dirty="0"/>
              <a:t/>
            </a:r>
            <a:br>
              <a:rPr lang="en-US" sz="2400" dirty="0"/>
            </a:br>
            <a:r>
              <a:rPr lang="en-US" sz="2400" b="1" dirty="0">
                <a:highlight>
                  <a:srgbClr val="00FFFF"/>
                </a:highlight>
              </a:rPr>
              <a:t>You can submit an anonymous complaint</a:t>
            </a:r>
            <a:r>
              <a:rPr lang="en-US" sz="2400" b="1" dirty="0">
                <a:highlight>
                  <a:srgbClr val="FFFF00"/>
                </a:highlight>
              </a:rPr>
              <a:t/>
            </a:r>
            <a:br>
              <a:rPr lang="en-US" sz="2400" b="1" dirty="0">
                <a:highlight>
                  <a:srgbClr val="FFFF00"/>
                </a:highlight>
              </a:rPr>
            </a:br>
            <a:endParaRPr lang="en-US" sz="2400" b="1" dirty="0">
              <a:highlight>
                <a:srgbClr val="FFFF00"/>
              </a:highlight>
            </a:endParaRPr>
          </a:p>
          <a:p>
            <a:pPr algn="ctr"/>
            <a:r>
              <a:rPr lang="en-US" sz="2400" b="1" dirty="0"/>
              <a:t>Finally, just remember, ALL Official Complaints MUST be in </a:t>
            </a:r>
            <a:br>
              <a:rPr lang="en-US" sz="2400" b="1" dirty="0"/>
            </a:br>
            <a:r>
              <a:rPr lang="en-US" sz="2400" b="1" dirty="0"/>
              <a:t>writing, in accordance with Administrative Rule, Saf-C 5922.02</a:t>
            </a:r>
            <a:r>
              <a:rPr lang="en-US" sz="2400" dirty="0">
                <a:solidFill>
                  <a:srgbClr val="92D050"/>
                </a:solidFill>
              </a:rPr>
              <a:t> </a:t>
            </a:r>
            <a:r>
              <a:rPr lang="en-US" sz="2400" dirty="0"/>
              <a:t> </a:t>
            </a:r>
          </a:p>
        </p:txBody>
      </p:sp>
    </p:spTree>
    <p:extLst>
      <p:ext uri="{BB962C8B-B14F-4D97-AF65-F5344CB8AC3E}">
        <p14:creationId xmlns:p14="http://schemas.microsoft.com/office/powerpoint/2010/main" val="3475646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Rectangle 2"/>
          <p:cNvSpPr/>
          <p:nvPr/>
        </p:nvSpPr>
        <p:spPr>
          <a:xfrm>
            <a:off x="0" y="2040374"/>
            <a:ext cx="8345225" cy="2308324"/>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chemeClr val="bg1">
                    <a:lumMod val="95000"/>
                  </a:schemeClr>
                </a:solidFill>
                <a:effectLst>
                  <a:outerShdw blurRad="12700" dist="38100" dir="2700000" algn="tl" rotWithShape="0">
                    <a:schemeClr val="bg1">
                      <a:lumMod val="50000"/>
                    </a:schemeClr>
                  </a:outerShdw>
                </a:effectLst>
              </a:rPr>
              <a:t>Thank you for attending! </a:t>
            </a:r>
            <a:br>
              <a:rPr lang="en-US" sz="4800" b="1" cap="none" spc="0" dirty="0">
                <a:ln w="9525">
                  <a:solidFill>
                    <a:schemeClr val="bg1"/>
                  </a:solidFill>
                  <a:prstDash val="solid"/>
                </a:ln>
                <a:solidFill>
                  <a:schemeClr val="bg1">
                    <a:lumMod val="95000"/>
                  </a:schemeClr>
                </a:solidFill>
                <a:effectLst>
                  <a:outerShdw blurRad="12700" dist="38100" dir="2700000" algn="tl" rotWithShape="0">
                    <a:schemeClr val="bg1">
                      <a:lumMod val="50000"/>
                    </a:schemeClr>
                  </a:outerShdw>
                </a:effectLst>
              </a:rPr>
            </a:br>
            <a:r>
              <a:rPr lang="en-US" sz="4800" b="1" cap="none" spc="0" dirty="0">
                <a:ln w="9525">
                  <a:solidFill>
                    <a:schemeClr val="bg1"/>
                  </a:solidFill>
                  <a:prstDash val="solid"/>
                </a:ln>
                <a:solidFill>
                  <a:schemeClr val="bg1">
                    <a:lumMod val="95000"/>
                  </a:schemeClr>
                </a:solidFill>
                <a:effectLst>
                  <a:outerShdw blurRad="12700" dist="38100" dir="2700000" algn="tl" rotWithShape="0">
                    <a:schemeClr val="bg1">
                      <a:lumMod val="50000"/>
                    </a:schemeClr>
                  </a:outerShdw>
                </a:effectLst>
              </a:rPr>
              <a:t/>
            </a:r>
            <a:br>
              <a:rPr lang="en-US" sz="4800" b="1" cap="none" spc="0" dirty="0">
                <a:ln w="9525">
                  <a:solidFill>
                    <a:schemeClr val="bg1"/>
                  </a:solidFill>
                  <a:prstDash val="solid"/>
                </a:ln>
                <a:solidFill>
                  <a:schemeClr val="bg1">
                    <a:lumMod val="95000"/>
                  </a:schemeClr>
                </a:solidFill>
                <a:effectLst>
                  <a:outerShdw blurRad="12700" dist="38100" dir="2700000" algn="tl" rotWithShape="0">
                    <a:schemeClr val="bg1">
                      <a:lumMod val="50000"/>
                    </a:schemeClr>
                  </a:outerShdw>
                </a:effectLst>
              </a:rPr>
            </a:br>
            <a:r>
              <a:rPr lang="en-US" sz="4800" b="1" cap="none" spc="0" dirty="0">
                <a:ln w="9525">
                  <a:solidFill>
                    <a:schemeClr val="bg1"/>
                  </a:solidFill>
                  <a:prstDash val="solid"/>
                </a:ln>
                <a:solidFill>
                  <a:schemeClr val="bg1">
                    <a:lumMod val="95000"/>
                  </a:schemeClr>
                </a:solidFill>
                <a:effectLst>
                  <a:outerShdw blurRad="12700" dist="38100" dir="2700000" algn="tl" rotWithShape="0">
                    <a:schemeClr val="bg1">
                      <a:lumMod val="50000"/>
                    </a:schemeClr>
                  </a:outerShdw>
                </a:effectLst>
              </a:rPr>
              <a:t>Any questions?</a:t>
            </a:r>
          </a:p>
        </p:txBody>
      </p:sp>
    </p:spTree>
    <p:extLst>
      <p:ext uri="{BB962C8B-B14F-4D97-AF65-F5344CB8AC3E}">
        <p14:creationId xmlns:p14="http://schemas.microsoft.com/office/powerpoint/2010/main" val="119668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759171" y="611326"/>
            <a:ext cx="10605515" cy="5170646"/>
          </a:xfrm>
          <a:prstGeom prst="rect">
            <a:avLst/>
          </a:prstGeom>
        </p:spPr>
        <p:txBody>
          <a:bodyPr wrap="square">
            <a:spAutoFit/>
          </a:bodyPr>
          <a:lstStyle/>
          <a:p>
            <a:pPr lvl="6"/>
            <a:r>
              <a:rPr lang="en-US" sz="3600" dirty="0">
                <a:solidFill>
                  <a:srgbClr val="202124"/>
                </a:solidFill>
                <a:latin typeface="Roboto"/>
              </a:rPr>
              <a:t/>
            </a:r>
            <a:br>
              <a:rPr lang="en-US" sz="3600" dirty="0">
                <a:solidFill>
                  <a:srgbClr val="202124"/>
                </a:solidFill>
                <a:latin typeface="Roboto"/>
              </a:rPr>
            </a:br>
            <a:endParaRPr lang="en-US" sz="3600" dirty="0">
              <a:solidFill>
                <a:srgbClr val="202124"/>
              </a:solidFill>
              <a:latin typeface="Roboto"/>
            </a:endParaRPr>
          </a:p>
          <a:p>
            <a:pPr lvl="6"/>
            <a:endParaRPr lang="en-US" sz="3600" dirty="0">
              <a:solidFill>
                <a:srgbClr val="202124"/>
              </a:solidFill>
              <a:latin typeface="Roboto"/>
            </a:endParaRPr>
          </a:p>
          <a:p>
            <a:r>
              <a:rPr lang="en-US" sz="4000" b="1" dirty="0">
                <a:solidFill>
                  <a:srgbClr val="202124"/>
                </a:solidFill>
                <a:latin typeface="Roboto"/>
              </a:rPr>
              <a:t>Describes a process for developing, implementing and maintaining ongoing monitoring to ensure all EMS providers, and service activities and behaviors, conform to applicable rules, laws, or protocols</a:t>
            </a:r>
            <a:r>
              <a:rPr lang="en-US" sz="4000" dirty="0">
                <a:solidFill>
                  <a:srgbClr val="202124"/>
                </a:solidFill>
                <a:latin typeface="Roboto"/>
              </a:rPr>
              <a:t>. </a:t>
            </a:r>
          </a:p>
          <a:p>
            <a:endParaRPr lang="en-US" dirty="0">
              <a:solidFill>
                <a:srgbClr val="202124"/>
              </a:solidFill>
              <a:latin typeface="Roboto"/>
            </a:endParaRPr>
          </a:p>
        </p:txBody>
      </p:sp>
      <p:sp>
        <p:nvSpPr>
          <p:cNvPr id="3" name="Rectangle 2"/>
          <p:cNvSpPr/>
          <p:nvPr/>
        </p:nvSpPr>
        <p:spPr>
          <a:xfrm>
            <a:off x="2228559" y="461879"/>
            <a:ext cx="6948505" cy="1015663"/>
          </a:xfrm>
          <a:prstGeom prst="rect">
            <a:avLst/>
          </a:prstGeom>
          <a:noFill/>
        </p:spPr>
        <p:txBody>
          <a:bodyPr wrap="none" lIns="91440" tIns="45720" rIns="91440" bIns="45720">
            <a:spAutoFit/>
          </a:bodyPr>
          <a:lstStyle/>
          <a:p>
            <a:pPr algn="ctr"/>
            <a:r>
              <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COMPLIANCE IN EMS</a:t>
            </a:r>
          </a:p>
        </p:txBody>
      </p:sp>
    </p:spTree>
    <p:extLst>
      <p:ext uri="{BB962C8B-B14F-4D97-AF65-F5344CB8AC3E}">
        <p14:creationId xmlns:p14="http://schemas.microsoft.com/office/powerpoint/2010/main" val="155744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1393794" y="3606240"/>
            <a:ext cx="8991942" cy="2308324"/>
          </a:xfrm>
          <a:prstGeom prst="rect">
            <a:avLst/>
          </a:prstGeom>
        </p:spPr>
        <p:txBody>
          <a:bodyPr wrap="square">
            <a:spAutoFit/>
          </a:bodyPr>
          <a:lstStyle/>
          <a:p>
            <a:pPr algn="ctr"/>
            <a:r>
              <a:rPr lang="en-US" sz="4800" b="1" dirty="0"/>
              <a:t>COMPLIANCE </a:t>
            </a:r>
            <a:r>
              <a:rPr lang="en-US" sz="4800" dirty="0"/>
              <a:t>WILL DEFINE AND REGULATE AN ORGANIZATION’S              </a:t>
            </a:r>
            <a:r>
              <a:rPr lang="en-US" sz="4800" i="1" dirty="0"/>
              <a:t>“HOW” </a:t>
            </a:r>
            <a:r>
              <a:rPr lang="en-US" sz="4800" dirty="0"/>
              <a:t>AND </a:t>
            </a:r>
            <a:r>
              <a:rPr lang="en-US" sz="4800" i="1" dirty="0"/>
              <a:t>“WHY”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8198" y="285861"/>
            <a:ext cx="3698000" cy="2448461"/>
          </a:xfrm>
          <a:prstGeom prst="roundRect">
            <a:avLst>
              <a:gd name="adj" fmla="val 4167"/>
            </a:avLst>
          </a:prstGeom>
          <a:solidFill>
            <a:srgbClr val="FFFFFF"/>
          </a:solidFill>
          <a:ln w="76200" cap="sq">
            <a:noFill/>
            <a:miter lim="800000"/>
          </a:ln>
          <a:effectLst>
            <a:glow rad="139700">
              <a:schemeClr val="accent6">
                <a:satMod val="175000"/>
                <a:alpha val="40000"/>
              </a:schemeClr>
            </a:glow>
            <a:outerShdw blurRad="190500" dist="228600" dir="2700000" algn="ctr">
              <a:srgbClr val="000000">
                <a:alpha val="30000"/>
              </a:srgbClr>
            </a:outerShdw>
            <a:reflection blurRad="12700" stA="2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3663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 name="TextBox 5"/>
          <p:cNvSpPr txBox="1"/>
          <p:nvPr/>
        </p:nvSpPr>
        <p:spPr>
          <a:xfrm>
            <a:off x="1179576" y="1663227"/>
            <a:ext cx="9299448"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If we utilize the resources of others (stakeholders, investors, creditors, donors, tax payer dollars), we need to assure them that we are in compliance with applicable rules, laws, and regulations. </a:t>
            </a:r>
            <a:br>
              <a:rPr lang="en-US" sz="2400" dirty="0"/>
            </a:br>
            <a:endParaRPr lang="en-US" sz="2400" dirty="0"/>
          </a:p>
          <a:p>
            <a:pPr marL="342900" indent="-342900">
              <a:buFont typeface="Arial" panose="020B0604020202020204" pitchFamily="34" charset="0"/>
              <a:buChar char="•"/>
            </a:pPr>
            <a:r>
              <a:rPr lang="en-US" sz="2400" dirty="0"/>
              <a:t>We </a:t>
            </a:r>
            <a:r>
              <a:rPr lang="en-US" sz="2400" i="1" dirty="0"/>
              <a:t>all</a:t>
            </a:r>
            <a:r>
              <a:rPr lang="en-US" sz="2400" dirty="0"/>
              <a:t> benefit from our community and the services provided by EMS and Fire, so we have a duty to comply with the rules and laws which govern EMS providers in the State of New Hampshire. </a:t>
            </a:r>
            <a:br>
              <a:rPr lang="en-US" sz="2400" dirty="0"/>
            </a:br>
            <a:endParaRPr lang="en-US" sz="2400" dirty="0"/>
          </a:p>
          <a:p>
            <a:pPr marL="342900" indent="-342900">
              <a:buFont typeface="Arial" panose="020B0604020202020204" pitchFamily="34" charset="0"/>
              <a:buChar char="•"/>
            </a:pPr>
            <a:r>
              <a:rPr lang="en-US" sz="2400" dirty="0"/>
              <a:t>Compliance will: help mitigate risk, improve educational standards, higher quality of patient care, more </a:t>
            </a:r>
            <a:r>
              <a:rPr lang="en-US" sz="2400"/>
              <a:t>job satisfaction. </a:t>
            </a:r>
            <a:r>
              <a:rPr lang="en-US" sz="2400" dirty="0"/>
              <a:t/>
            </a:r>
            <a:br>
              <a:rPr lang="en-US" sz="2400" dirty="0"/>
            </a:br>
            <a:endParaRPr lang="en-US" sz="2400" dirty="0"/>
          </a:p>
          <a:p>
            <a:pPr algn="ctr"/>
            <a:r>
              <a:rPr lang="en-US" sz="2400" dirty="0"/>
              <a:t>These are only </a:t>
            </a:r>
            <a:r>
              <a:rPr lang="en-US" sz="2400" i="1" dirty="0"/>
              <a:t>a few </a:t>
            </a:r>
            <a:r>
              <a:rPr lang="en-US" sz="2400" dirty="0"/>
              <a:t>reasons WHY compliance is vital to an organization</a:t>
            </a:r>
          </a:p>
        </p:txBody>
      </p:sp>
      <p:sp>
        <p:nvSpPr>
          <p:cNvPr id="2" name="Rectangle 1"/>
          <p:cNvSpPr/>
          <p:nvPr/>
        </p:nvSpPr>
        <p:spPr>
          <a:xfrm>
            <a:off x="846122" y="256032"/>
            <a:ext cx="10112660" cy="120032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Compliance is part of </a:t>
            </a:r>
            <a:r>
              <a:rPr lang="en-US" sz="3600" b="1" dirty="0">
                <a:ln w="0"/>
                <a:effectLst>
                  <a:outerShdw blurRad="38100" dist="19050" dir="2700000" algn="tl" rotWithShape="0">
                    <a:schemeClr val="dk1">
                      <a:alpha val="40000"/>
                    </a:schemeClr>
                  </a:outerShdw>
                </a:effectLst>
              </a:rPr>
              <a:t>your organization’s</a:t>
            </a:r>
            <a:r>
              <a:rPr lang="en-US" sz="3600" dirty="0">
                <a:ln w="0"/>
                <a:effectLst>
                  <a:outerShdw blurRad="38100" dist="19050" dir="2700000" algn="tl" rotWithShape="0">
                    <a:schemeClr val="dk1">
                      <a:alpha val="40000"/>
                    </a:schemeClr>
                  </a:outerShdw>
                </a:effectLst>
              </a:rPr>
              <a:t/>
            </a:r>
            <a:br>
              <a:rPr lang="en-US" sz="3600" dirty="0">
                <a:ln w="0"/>
                <a:effectLst>
                  <a:outerShdw blurRad="38100" dist="19050" dir="2700000" algn="tl" rotWithShape="0">
                    <a:schemeClr val="dk1">
                      <a:alpha val="40000"/>
                    </a:schemeClr>
                  </a:outerShdw>
                </a:effectLst>
              </a:rPr>
            </a:br>
            <a:r>
              <a:rPr lang="en-US" sz="3600" dirty="0">
                <a:ln w="0"/>
                <a:effectLst>
                  <a:outerShdw blurRad="38100" dist="19050" dir="2700000" algn="tl" rotWithShape="0">
                    <a:schemeClr val="dk1">
                      <a:alpha val="40000"/>
                    </a:schemeClr>
                  </a:outerShdw>
                </a:effectLst>
              </a:rPr>
              <a:t>duties to the community </a:t>
            </a:r>
            <a:r>
              <a:rPr lang="en-US" sz="3600" i="1" dirty="0">
                <a:ln w="0"/>
                <a:effectLst>
                  <a:outerShdw blurRad="38100" dist="19050" dir="2700000" algn="tl" rotWithShape="0">
                    <a:schemeClr val="dk1">
                      <a:alpha val="40000"/>
                    </a:schemeClr>
                  </a:outerShdw>
                </a:effectLst>
              </a:rPr>
              <a:t>and</a:t>
            </a:r>
            <a:r>
              <a:rPr lang="en-US" sz="3600" dirty="0">
                <a:ln w="0"/>
                <a:effectLst>
                  <a:outerShdw blurRad="38100" dist="19050" dir="2700000" algn="tl" rotWithShape="0">
                    <a:schemeClr val="dk1">
                      <a:alpha val="40000"/>
                    </a:schemeClr>
                  </a:outerShdw>
                </a:effectLst>
              </a:rPr>
              <a:t> your stakeholders</a:t>
            </a:r>
          </a:p>
        </p:txBody>
      </p:sp>
    </p:spTree>
    <p:extLst>
      <p:ext uri="{BB962C8B-B14F-4D97-AF65-F5344CB8AC3E}">
        <p14:creationId xmlns:p14="http://schemas.microsoft.com/office/powerpoint/2010/main" val="44691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extLst>
              <a:ext uri="{BEBA8EAE-BF5A-486C-A8C5-ECC9F3942E4B}">
                <a14:imgProps xmlns:a14="http://schemas.microsoft.com/office/drawing/2010/main">
                  <a14:imgLayer r:embed="rId3">
                    <a14:imgEffect>
                      <a14:artisticPaintStrokes/>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0" y="5621601"/>
            <a:ext cx="925830" cy="11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430468374"/>
              </p:ext>
            </p:extLst>
          </p:nvPr>
        </p:nvGraphicFramePr>
        <p:xfrm>
          <a:off x="1251719" y="2313432"/>
          <a:ext cx="9816663" cy="1323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87058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6654</Words>
  <Application>Microsoft Office PowerPoint</Application>
  <PresentationFormat>Widescreen</PresentationFormat>
  <Paragraphs>316</Paragraphs>
  <Slides>59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Malgun Gothic Semilight</vt:lpstr>
      <vt:lpstr>Yu Gothic UI</vt:lpstr>
      <vt:lpstr>Arial</vt:lpstr>
      <vt:lpstr>Calibri</vt:lpstr>
      <vt:lpstr>Calibri  </vt:lpstr>
      <vt:lpstr>Calibri Light</vt:lpstr>
      <vt:lpstr>IBM Plex Sans</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Goguet, Liz</dc:creator>
  <cp:lastModifiedBy>Edward Daniels</cp:lastModifiedBy>
  <cp:revision>569</cp:revision>
  <cp:lastPrinted>2022-03-21T13:49:19Z</cp:lastPrinted>
  <dcterms:created xsi:type="dcterms:W3CDTF">2021-12-28T13:36:28Z</dcterms:created>
  <dcterms:modified xsi:type="dcterms:W3CDTF">2023-03-24T13:13:40Z</dcterms:modified>
</cp:coreProperties>
</file>