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pos="288">
          <p15:clr>
            <a:srgbClr val="A4A3A4"/>
          </p15:clr>
        </p15:guide>
        <p15:guide id="4" pos="2544">
          <p15:clr>
            <a:srgbClr val="A4A3A4"/>
          </p15:clr>
        </p15:guide>
        <p15:guide id="5" pos="45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632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50000" autoAdjust="0"/>
  </p:normalViewPr>
  <p:slideViewPr>
    <p:cSldViewPr>
      <p:cViewPr varScale="1">
        <p:scale>
          <a:sx n="76" d="100"/>
          <a:sy n="76" d="100"/>
        </p:scale>
        <p:origin x="2016" y="96"/>
      </p:cViewPr>
      <p:guideLst>
        <p:guide orient="horz" pos="1872"/>
        <p:guide orient="horz" pos="288"/>
        <p:guide pos="288"/>
        <p:guide pos="2544"/>
        <p:guide pos="4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516" y="1113130"/>
            <a:ext cx="6412230" cy="52303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800" spc="-4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82" y="6534911"/>
            <a:ext cx="6412230" cy="167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 algn="ctr">
              <a:buNone/>
              <a:defRPr sz="2040"/>
            </a:lvl2pPr>
            <a:lvl3pPr marL="777240" indent="0" algn="ctr">
              <a:buNone/>
              <a:defRPr sz="2040"/>
            </a:lvl3pPr>
            <a:lvl4pPr marL="1165860" indent="0" algn="ctr">
              <a:buNone/>
              <a:defRPr sz="1700"/>
            </a:lvl4pPr>
            <a:lvl5pPr marL="1554480" indent="0" algn="ctr">
              <a:buNone/>
              <a:defRPr sz="1700"/>
            </a:lvl5pPr>
            <a:lvl6pPr marL="1943100" indent="0" algn="ctr">
              <a:buNone/>
              <a:defRPr sz="1700"/>
            </a:lvl6pPr>
            <a:lvl7pPr marL="2331720" indent="0" algn="ctr">
              <a:buNone/>
              <a:defRPr sz="1700"/>
            </a:lvl7pPr>
            <a:lvl8pPr marL="2720340" indent="0" algn="ctr">
              <a:buNone/>
              <a:defRPr sz="1700"/>
            </a:lvl8pPr>
            <a:lvl9pPr marL="3108960" indent="0" algn="ctr">
              <a:buNone/>
              <a:defRPr sz="17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92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5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04710"/>
            <a:ext cx="1675924" cy="844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04710"/>
            <a:ext cx="4930616" cy="844785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4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8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1113130"/>
            <a:ext cx="6412230" cy="52303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6531254"/>
            <a:ext cx="6412230" cy="167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516" y="2707077"/>
            <a:ext cx="3147822" cy="59009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3924" y="2707078"/>
            <a:ext cx="3147822" cy="59009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8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" y="3787423"/>
            <a:ext cx="3147822" cy="4954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3924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3924" y="3787423"/>
            <a:ext cx="3147822" cy="4954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1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4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4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0"/>
            <a:ext cx="2582379" cy="1005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75545" y="0"/>
            <a:ext cx="40805" cy="1005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" y="871727"/>
            <a:ext cx="2040255" cy="3352800"/>
          </a:xfrm>
        </p:spPr>
        <p:txBody>
          <a:bodyPr anchor="b">
            <a:norm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383" y="1072896"/>
            <a:ext cx="4138803" cy="77114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1465" y="4291584"/>
            <a:ext cx="2040255" cy="495604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6764" y="9474353"/>
            <a:ext cx="1669301" cy="535517"/>
          </a:xfrm>
        </p:spPr>
        <p:txBody>
          <a:bodyPr/>
          <a:lstStyle>
            <a:lvl1pPr algn="l">
              <a:defRPr/>
            </a:lvl1pPr>
          </a:lstStyle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60382" y="9474353"/>
            <a:ext cx="2963228" cy="53551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264400"/>
            <a:ext cx="7770376" cy="279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7208778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7443216"/>
            <a:ext cx="6447449" cy="1207008"/>
          </a:xfrm>
        </p:spPr>
        <p:txBody>
          <a:bodyPr tIns="0" bIns="0" anchor="b">
            <a:no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772391" cy="7208778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516" y="8663635"/>
            <a:ext cx="6451092" cy="8717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10"/>
              </a:spcAft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EF6E-7CC7-4862-8600-434371E4C947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6F87-0BCA-4A6A-B7ED-0AF2A73880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8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387840"/>
            <a:ext cx="7772401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290329"/>
            <a:ext cx="7772401" cy="96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5" y="2707077"/>
            <a:ext cx="6412231" cy="59009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517" y="9474353"/>
            <a:ext cx="1576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943" y="9474353"/>
            <a:ext cx="3074538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1543" y="9474353"/>
            <a:ext cx="836416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60877" y="2548839"/>
            <a:ext cx="63539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10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080" kern="1200" spc="-4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7724" indent="-77724" algn="l" defTabSz="777240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26441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81889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37337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92785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3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10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7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4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cavsoftball.com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djust643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14.jpg"/><Relationship Id="rId10" Type="http://schemas.openxmlformats.org/officeDocument/2006/relationships/image" Target="../media/image3.png"/><Relationship Id="rId4" Type="http://schemas.openxmlformats.org/officeDocument/2006/relationships/image" Target="../media/image13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54725"/>
              </p:ext>
            </p:extLst>
          </p:nvPr>
        </p:nvGraphicFramePr>
        <p:xfrm>
          <a:off x="460774" y="4398110"/>
          <a:ext cx="3470512" cy="100740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28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38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2018 Offensive Statistics - CCSD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05">
                <a:tc>
                  <a:txBody>
                    <a:bodyPr/>
                    <a:lstStyle/>
                    <a:p>
                      <a:r>
                        <a:rPr lang="en-US" sz="1000" b="1" dirty="0"/>
                        <a:t>Bats/Throws: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Right Handed / Right Handed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505">
                <a:tc>
                  <a:txBody>
                    <a:bodyPr/>
                    <a:lstStyle/>
                    <a:p>
                      <a:r>
                        <a:rPr lang="en-US" sz="1000" b="1" dirty="0"/>
                        <a:t>BA: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0.462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OBP: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0.517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505">
                <a:tc>
                  <a:txBody>
                    <a:bodyPr/>
                    <a:lstStyle/>
                    <a:p>
                      <a:r>
                        <a:rPr lang="en-US" sz="1000" b="1" dirty="0"/>
                        <a:t>BA/SRISP</a:t>
                      </a:r>
                      <a:r>
                        <a:rPr lang="en-US" sz="1000" dirty="0"/>
                        <a:t>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0.400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SLG: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0.769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505">
                <a:tc>
                  <a:txBody>
                    <a:bodyPr/>
                    <a:lstStyle/>
                    <a:p>
                      <a:r>
                        <a:rPr lang="en-US" sz="1000" b="1" dirty="0"/>
                        <a:t>Time H-F: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2.97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Time H-H: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12.75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015377"/>
              </p:ext>
            </p:extLst>
          </p:nvPr>
        </p:nvGraphicFramePr>
        <p:xfrm>
          <a:off x="460774" y="3398520"/>
          <a:ext cx="3425426" cy="7924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7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2018 Defensive Statistics - CCSD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1000" b="1" dirty="0"/>
                        <a:t>Position(s):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Center Field  /  Right Field  /  Left Field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1000" b="1" dirty="0"/>
                        <a:t>Fielding %: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.944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Put-Outs: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1000" b="1" dirty="0"/>
                        <a:t>Assists: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Double Plays: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317029"/>
              </p:ext>
            </p:extLst>
          </p:nvPr>
        </p:nvGraphicFramePr>
        <p:xfrm>
          <a:off x="476268" y="5622864"/>
          <a:ext cx="3425425" cy="188908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40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54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Athletic Achievements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20">
                <a:tc>
                  <a:txBody>
                    <a:bodyPr/>
                    <a:lstStyle/>
                    <a:p>
                      <a:r>
                        <a:rPr lang="en-US" sz="1000" b="1" dirty="0"/>
                        <a:t>2017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964">
                <a:tc>
                  <a:txBody>
                    <a:bodyPr/>
                    <a:lstStyle/>
                    <a:p>
                      <a:r>
                        <a:rPr lang="en-US" sz="1000" b="1" dirty="0"/>
                        <a:t>2016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/>
                        <a:t>16U Bat Company Bombers (Fall 2016)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532">
                <a:tc>
                  <a:txBody>
                    <a:bodyPr/>
                    <a:lstStyle/>
                    <a:p>
                      <a:r>
                        <a:rPr lang="en-US" sz="1000" b="1" dirty="0"/>
                        <a:t>2016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/>
                        <a:t>Clark High School – Varsity</a:t>
                      </a:r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Three Rivers League Champions</a:t>
                      </a:r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Awarded 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Team All League Three Rivers League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964">
                <a:tc>
                  <a:txBody>
                    <a:bodyPr/>
                    <a:lstStyle/>
                    <a:p>
                      <a:r>
                        <a:rPr lang="en-US" sz="1000" b="1" dirty="0"/>
                        <a:t>2016-17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16U Northwest Crimson Tide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20">
                <a:tc>
                  <a:txBody>
                    <a:bodyPr/>
                    <a:lstStyle/>
                    <a:p>
                      <a:r>
                        <a:rPr lang="en-US" sz="1000" b="1" dirty="0"/>
                        <a:t>2012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7432" marB="27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/>
                        <a:t>Clark High School – JV/Varsity</a:t>
                      </a:r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/>
                        <a:t>Awarded Offensive Player of the Year</a:t>
                      </a:r>
                      <a:endParaRPr lang="en-US" sz="1000" b="1" i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27432" marB="274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/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DB55B7D0-9DEE-45EB-B2C9-DC4E74117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640666"/>
              </p:ext>
            </p:extLst>
          </p:nvPr>
        </p:nvGraphicFramePr>
        <p:xfrm>
          <a:off x="4053516" y="3891742"/>
          <a:ext cx="3195239" cy="60405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6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079">
                  <a:extLst>
                    <a:ext uri="{9D8B030D-6E8A-4147-A177-3AD203B41FA5}">
                      <a16:colId xmlns:a16="http://schemas.microsoft.com/office/drawing/2014/main" val="59362399"/>
                    </a:ext>
                  </a:extLst>
                </a:gridCol>
                <a:gridCol w="1065080">
                  <a:extLst>
                    <a:ext uri="{9D8B030D-6E8A-4147-A177-3AD203B41FA5}">
                      <a16:colId xmlns:a16="http://schemas.microsoft.com/office/drawing/2014/main" val="235712610"/>
                    </a:ext>
                  </a:extLst>
                </a:gridCol>
              </a:tblGrid>
              <a:tr h="29925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Highlight Photos/Videos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Video #1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Video #2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Video #3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Video #4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Photo #5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Photo #6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82883901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97FA4D0-F3E8-4E3D-8436-0149582648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408838"/>
              </p:ext>
            </p:extLst>
          </p:nvPr>
        </p:nvGraphicFramePr>
        <p:xfrm>
          <a:off x="4038854" y="4577871"/>
          <a:ext cx="3191321" cy="2514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366">
                  <a:extLst>
                    <a:ext uri="{9D8B030D-6E8A-4147-A177-3AD203B41FA5}">
                      <a16:colId xmlns:a16="http://schemas.microsoft.com/office/drawing/2014/main" val="370040486"/>
                    </a:ext>
                  </a:extLst>
                </a:gridCol>
                <a:gridCol w="619355">
                  <a:extLst>
                    <a:ext uri="{9D8B030D-6E8A-4147-A177-3AD203B41FA5}">
                      <a16:colId xmlns:a16="http://schemas.microsoft.com/office/drawing/2014/main" val="4174362158"/>
                    </a:ext>
                  </a:extLst>
                </a:gridCol>
              </a:tblGrid>
              <a:tr h="3671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Upcing</a:t>
                      </a:r>
                      <a:r>
                        <a:rPr lang="en-US" sz="1400" dirty="0"/>
                        <a:t> Events 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sng" dirty="0"/>
                        <a:t>Date</a:t>
                      </a:r>
                      <a:endParaRPr lang="en-US" sz="105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sng" dirty="0"/>
                        <a:t>Event</a:t>
                      </a:r>
                      <a:endParaRPr lang="en-US" sz="110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sng" dirty="0"/>
                        <a:t>Team</a:t>
                      </a:r>
                      <a:endParaRPr lang="en-US" sz="105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433315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5/27-5/28 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Memorial Day Madness 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Wimington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, DE)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3082244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6/3-6/4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USA Super B regionals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(Vorhees, NJ)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42532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6/17-6/18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USA Fathers Day Frenzy</a:t>
                      </a:r>
                    </a:p>
                    <a:p>
                      <a:r>
                        <a:rPr lang="en-US" sz="1000" b="1" dirty="0"/>
                        <a:t>(Flemington)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66711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6/24-6/25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USA Beast of the East</a:t>
                      </a:r>
                    </a:p>
                    <a:p>
                      <a:r>
                        <a:rPr lang="en-US" sz="1000" b="1" dirty="0"/>
                        <a:t>(Hagerstown, MD)</a:t>
                      </a:r>
                      <a:endParaRPr lang="en-US" sz="1050" b="1" dirty="0"/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207480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6/28/7/1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TNT Summer Showcase</a:t>
                      </a:r>
                    </a:p>
                    <a:p>
                      <a:r>
                        <a:rPr lang="en-US" sz="1000" b="1" dirty="0"/>
                        <a:t>(Newtown, PA)</a:t>
                      </a:r>
                      <a:endParaRPr lang="en-US" sz="1050" b="1" dirty="0"/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519303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7/8-7/9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USSSA State Championship (Quakertown, PA)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79522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7/12-7/16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North American World Series 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(Ohio)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BC Militia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397267604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A943567-024C-47E8-8195-452174C3C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01846"/>
              </p:ext>
            </p:extLst>
          </p:nvPr>
        </p:nvGraphicFramePr>
        <p:xfrm>
          <a:off x="476268" y="1956032"/>
          <a:ext cx="3392462" cy="130231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77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2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High School Baseball Team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69">
                <a:tc>
                  <a:txBody>
                    <a:bodyPr/>
                    <a:lstStyle/>
                    <a:p>
                      <a:r>
                        <a:rPr lang="en-US" sz="1000" b="1" dirty="0"/>
                        <a:t>School</a:t>
                      </a:r>
                      <a:r>
                        <a:rPr lang="en-US" sz="1000" dirty="0"/>
                        <a:t>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Clark High School</a:t>
                      </a:r>
                    </a:p>
                    <a:p>
                      <a:r>
                        <a:rPr lang="en-US" sz="1000" baseline="0" dirty="0" err="1"/>
                        <a:t>Resing</a:t>
                      </a:r>
                      <a:r>
                        <a:rPr lang="en-US" sz="1000" baseline="0" dirty="0"/>
                        <a:t>, NJ 97015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841">
                <a:tc>
                  <a:txBody>
                    <a:bodyPr/>
                    <a:lstStyle/>
                    <a:p>
                      <a:r>
                        <a:rPr lang="en-US" sz="1000" b="1" baseline="0" dirty="0"/>
                        <a:t>Coach</a:t>
                      </a:r>
                      <a:r>
                        <a:rPr lang="en-US" sz="1000" b="1" dirty="0"/>
                        <a:t>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Dave </a:t>
                      </a:r>
                      <a:r>
                        <a:rPr lang="en-US" sz="1000" dirty="0" err="1"/>
                        <a:t>Jension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41">
                <a:tc>
                  <a:txBody>
                    <a:bodyPr/>
                    <a:lstStyle/>
                    <a:p>
                      <a:r>
                        <a:rPr lang="en-US" sz="1000" b="1" dirty="0"/>
                        <a:t>Contact: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en-US" sz="1000" u="sng" kern="1200" dirty="0">
                          <a:effectLst/>
                          <a:hlinkClick r:id="rId2"/>
                        </a:rPr>
                        <a:t>djension@gmail.com</a:t>
                      </a:r>
                      <a:r>
                        <a:rPr lang="en-US" sz="1000" dirty="0"/>
                        <a:t>  – 990-332-1600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41">
                <a:tc>
                  <a:txBody>
                    <a:bodyPr/>
                    <a:lstStyle/>
                    <a:p>
                      <a:r>
                        <a:rPr lang="en-US" sz="1000" b="1" dirty="0"/>
                        <a:t>Web Site: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linkClick r:id="rId3"/>
                        </a:rPr>
                        <a:t>www.clarksoftball.com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1248" y="2109662"/>
            <a:ext cx="533400" cy="533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716AA1B7-13E4-4A8A-91D5-690FD94E62DA}"/>
              </a:ext>
            </a:extLst>
          </p:cNvPr>
          <p:cNvSpPr/>
          <p:nvPr/>
        </p:nvSpPr>
        <p:spPr>
          <a:xfrm>
            <a:off x="749513" y="1567310"/>
            <a:ext cx="265491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Athletic Info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E41F7604-909B-4D2C-B079-A1DA23922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30615"/>
              </p:ext>
            </p:extLst>
          </p:nvPr>
        </p:nvGraphicFramePr>
        <p:xfrm>
          <a:off x="12496800" y="5119562"/>
          <a:ext cx="3175275" cy="12496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11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80">
                  <a:extLst>
                    <a:ext uri="{9D8B030D-6E8A-4147-A177-3AD203B41FA5}">
                      <a16:colId xmlns:a16="http://schemas.microsoft.com/office/drawing/2014/main" val="370040486"/>
                    </a:ext>
                  </a:extLst>
                </a:gridCol>
                <a:gridCol w="815101">
                  <a:extLst>
                    <a:ext uri="{9D8B030D-6E8A-4147-A177-3AD203B41FA5}">
                      <a16:colId xmlns:a16="http://schemas.microsoft.com/office/drawing/2014/main" val="4174362158"/>
                    </a:ext>
                  </a:extLst>
                </a:gridCol>
              </a:tblGrid>
              <a:tr h="3671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Past Events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/>
                        <a:t>Date</a:t>
                      </a:r>
                      <a:endParaRPr lang="en-US" sz="100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u="sng" dirty="0"/>
                        <a:t>Event</a:t>
                      </a:r>
                      <a:endParaRPr lang="en-US" sz="100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/>
                        <a:t>Team</a:t>
                      </a:r>
                      <a:endParaRPr lang="en-US" sz="1000" b="1" u="sng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433315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7/20-21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Worldcup</a:t>
                      </a:r>
                      <a:r>
                        <a:rPr lang="en-US" sz="1000" dirty="0"/>
                        <a:t> U17</a:t>
                      </a:r>
                      <a:endParaRPr lang="en-US" sz="1000" b="1" dirty="0"/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3082244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8/1-2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Statescup</a:t>
                      </a:r>
                      <a:r>
                        <a:rPr lang="en-US" sz="1000" dirty="0"/>
                        <a:t> U17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42532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7/20-21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Worldcup</a:t>
                      </a:r>
                      <a:r>
                        <a:rPr lang="en-US" sz="1000" dirty="0"/>
                        <a:t> U17</a:t>
                      </a:r>
                      <a:endParaRPr lang="en-US" sz="1000" b="1" dirty="0"/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66711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8/1-2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Statescup</a:t>
                      </a:r>
                      <a:r>
                        <a:rPr lang="en-US" sz="1000" dirty="0"/>
                        <a:t> U17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207480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7/20-21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Worldcup</a:t>
                      </a:r>
                      <a:r>
                        <a:rPr lang="en-US" sz="1000" dirty="0"/>
                        <a:t> U17</a:t>
                      </a:r>
                      <a:endParaRPr lang="en-US" sz="1000" b="1" dirty="0"/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519303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8/1-2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Statescup</a:t>
                      </a:r>
                      <a:r>
                        <a:rPr lang="en-US" sz="1000" dirty="0"/>
                        <a:t> U17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CCSD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795229656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1B1FC7AA-4304-457D-8DE4-8A07BD784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29302"/>
              </p:ext>
            </p:extLst>
          </p:nvPr>
        </p:nvGraphicFramePr>
        <p:xfrm>
          <a:off x="4043159" y="7174543"/>
          <a:ext cx="3195841" cy="174085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20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6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Service/Community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66">
                <a:tc>
                  <a:txBody>
                    <a:bodyPr/>
                    <a:lstStyle/>
                    <a:p>
                      <a:r>
                        <a:rPr lang="en-US" sz="1000" b="1" dirty="0"/>
                        <a:t>Community Involvement: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6">
                <a:tc>
                  <a:txBody>
                    <a:bodyPr/>
                    <a:lstStyle/>
                    <a:p>
                      <a:r>
                        <a:rPr lang="en-US" sz="1000" b="1" baseline="0" dirty="0"/>
                        <a:t>Leadership Skills: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66">
                <a:tc>
                  <a:txBody>
                    <a:bodyPr/>
                    <a:lstStyle/>
                    <a:p>
                      <a:r>
                        <a:rPr lang="en-US" sz="1000" b="1" dirty="0"/>
                        <a:t>Student-Athlete: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600">
                <a:tc>
                  <a:txBody>
                    <a:bodyPr/>
                    <a:lstStyle/>
                    <a:p>
                      <a:r>
                        <a:rPr lang="en-US" sz="1000" b="1" dirty="0"/>
                        <a:t>Testimonials: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658">
                <a:tc>
                  <a:txBody>
                    <a:bodyPr/>
                    <a:lstStyle/>
                    <a:p>
                      <a:r>
                        <a:rPr lang="en-US" sz="1000" b="1" dirty="0"/>
                        <a:t>Media Links: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/>
                </a:tc>
                <a:extLst>
                  <a:ext uri="{0D108BD9-81ED-4DB2-BD59-A6C34878D82A}">
                    <a16:rowId xmlns:a16="http://schemas.microsoft.com/office/drawing/2014/main" val="274555071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796901"/>
              </p:ext>
            </p:extLst>
          </p:nvPr>
        </p:nvGraphicFramePr>
        <p:xfrm>
          <a:off x="460775" y="7717304"/>
          <a:ext cx="3440917" cy="119568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78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Clubs/Extracurriculars/Hobbies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/>
                        <a:t>2017-18: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baseline="0" dirty="0"/>
                        <a:t> &amp;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Chair – CCSD Orchestra  - 9</a:t>
                      </a:r>
                      <a:r>
                        <a:rPr lang="en-US" sz="1000" baseline="30000" dirty="0"/>
                        <a:t>th</a:t>
                      </a:r>
                      <a:r>
                        <a:rPr lang="en-US" sz="1000" dirty="0"/>
                        <a:t> Grade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845">
                <a:tc>
                  <a:txBody>
                    <a:bodyPr/>
                    <a:lstStyle/>
                    <a:p>
                      <a:r>
                        <a:rPr lang="en-US" sz="1000" b="1" dirty="0"/>
                        <a:t>2016-17: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Chair – CCSD Orchestra -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8</a:t>
                      </a:r>
                      <a:r>
                        <a:rPr lang="en-US" sz="1000" baseline="30000" dirty="0"/>
                        <a:t>th</a:t>
                      </a:r>
                      <a:r>
                        <a:rPr lang="en-US" sz="1000" baseline="0" dirty="0"/>
                        <a:t> Grade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/>
                        <a:t>2015-16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Advanced Orchestra - 7</a:t>
                      </a:r>
                      <a:r>
                        <a:rPr lang="en-US" sz="1000" baseline="30000" dirty="0"/>
                        <a:t>th</a:t>
                      </a:r>
                      <a:r>
                        <a:rPr lang="en-US" sz="1000" dirty="0"/>
                        <a:t> Grade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/>
                        <a:t>2007-14: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Piano Lessons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b="1" dirty="0"/>
                        <a:t>2004-07: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Community</a:t>
                      </a:r>
                      <a:r>
                        <a:rPr lang="en-US" sz="1000" baseline="0" dirty="0"/>
                        <a:t> Theater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Text Box 1">
            <a:extLst>
              <a:ext uri="{FF2B5EF4-FFF2-40B4-BE49-F238E27FC236}">
                <a16:creationId xmlns:a16="http://schemas.microsoft.com/office/drawing/2014/main" id="{8F349CDE-52ED-4F46-B47B-247C1C62518A}"/>
              </a:ext>
            </a:extLst>
          </p:cNvPr>
          <p:cNvSpPr txBox="1"/>
          <p:nvPr/>
        </p:nvSpPr>
        <p:spPr>
          <a:xfrm>
            <a:off x="557646" y="940247"/>
            <a:ext cx="6656705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Class of 2025 – Grade 10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1200" i="1" dirty="0">
                <a:effectLst/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Abington High School, Abington, PA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6" name="Text Box 9">
            <a:extLst>
              <a:ext uri="{FF2B5EF4-FFF2-40B4-BE49-F238E27FC236}">
                <a16:creationId xmlns:a16="http://schemas.microsoft.com/office/drawing/2014/main" id="{C84E0DDD-F515-4207-8706-37CD2F36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03" y="457810"/>
            <a:ext cx="6671151" cy="59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Times New Roman" panose="02020603050405020304" pitchFamily="18" charset="0"/>
              </a:rPr>
              <a:t>Player name #</a:t>
            </a:r>
            <a:endParaRPr lang="en-US" sz="3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179D21CD-7DC5-4DE3-83EF-521B9B66C552}"/>
              </a:ext>
            </a:extLst>
          </p:cNvPr>
          <p:cNvSpPr/>
          <p:nvPr/>
        </p:nvSpPr>
        <p:spPr>
          <a:xfrm>
            <a:off x="6518633" y="-277658"/>
            <a:ext cx="1460244" cy="1202573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4BFF7A49-57D9-46F9-AB8B-CD94D957C7AE}"/>
              </a:ext>
            </a:extLst>
          </p:cNvPr>
          <p:cNvSpPr/>
          <p:nvPr/>
        </p:nvSpPr>
        <p:spPr>
          <a:xfrm>
            <a:off x="-846251" y="-277658"/>
            <a:ext cx="6366584" cy="1182701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861BE92-65DD-4DBD-B5B4-86624A173FB0}"/>
              </a:ext>
            </a:extLst>
          </p:cNvPr>
          <p:cNvSpPr/>
          <p:nvPr/>
        </p:nvSpPr>
        <p:spPr>
          <a:xfrm>
            <a:off x="4616588" y="132191"/>
            <a:ext cx="2165212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ATHLETIC PROFILE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pic>
        <p:nvPicPr>
          <p:cNvPr id="25" name="Picture 24" descr="/Users/larissasudom/Documents/__ETSY/_RESUMES/Icons/2_BLACK/4.png">
            <a:extLst>
              <a:ext uri="{FF2B5EF4-FFF2-40B4-BE49-F238E27FC236}">
                <a16:creationId xmlns:a16="http://schemas.microsoft.com/office/drawing/2014/main" id="{865E878A-F517-47E7-96EA-E5DE542D557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777">
            <a:off x="4770279" y="9516102"/>
            <a:ext cx="156210" cy="1022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7" name="Picture 26" descr="/Users/larissasudom/Documents/__ETSY/_RESUMES/Icons/2_BLACK/18.png">
            <a:extLst>
              <a:ext uri="{FF2B5EF4-FFF2-40B4-BE49-F238E27FC236}">
                <a16:creationId xmlns:a16="http://schemas.microsoft.com/office/drawing/2014/main" id="{AB59B52C-9538-4207-A303-4C66C6EFA42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3" y="9524037"/>
            <a:ext cx="136525" cy="13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/Users/larissasudom/Documents/__ETSY/_RESUMES/Icons/2_BLACK/23.png">
            <a:extLst>
              <a:ext uri="{FF2B5EF4-FFF2-40B4-BE49-F238E27FC236}">
                <a16:creationId xmlns:a16="http://schemas.microsoft.com/office/drawing/2014/main" id="{044E42EC-7233-4591-9AD8-735035FDA0D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19">
            <a:off x="1972384" y="9514497"/>
            <a:ext cx="151765" cy="12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 descr="/Users/larissasudom/Documents/__ETSY/_RESUMES/Icons/2_BLACK/20.png">
            <a:extLst>
              <a:ext uri="{FF2B5EF4-FFF2-40B4-BE49-F238E27FC236}">
                <a16:creationId xmlns:a16="http://schemas.microsoft.com/office/drawing/2014/main" id="{0B0475FC-189B-4B79-9646-08D7901D80AE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580">
            <a:off x="3400335" y="9490950"/>
            <a:ext cx="52968" cy="16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 descr="/Users/larissasudom/Documents/__ETSY/_RESUMES/Icons/2_BLACK/1.png">
            <a:extLst>
              <a:ext uri="{FF2B5EF4-FFF2-40B4-BE49-F238E27FC236}">
                <a16:creationId xmlns:a16="http://schemas.microsoft.com/office/drawing/2014/main" id="{FA32CFC2-9544-4185-AE50-15CECA5FFF14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9369" y="9472689"/>
            <a:ext cx="151765" cy="1765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183DBA6-0981-4033-B48B-D8B9332F4468}"/>
              </a:ext>
            </a:extLst>
          </p:cNvPr>
          <p:cNvSpPr txBox="1"/>
          <p:nvPr/>
        </p:nvSpPr>
        <p:spPr>
          <a:xfrm>
            <a:off x="6405004" y="9438301"/>
            <a:ext cx="918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555-555-1212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96054C-2E58-48C8-BEE9-84F87B47CE64}"/>
              </a:ext>
            </a:extLst>
          </p:cNvPr>
          <p:cNvSpPr txBox="1"/>
          <p:nvPr/>
        </p:nvSpPr>
        <p:spPr>
          <a:xfrm>
            <a:off x="4927609" y="9435807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2EE809-D5A4-4435-ADA2-1AE9847D0F4D}"/>
              </a:ext>
            </a:extLst>
          </p:cNvPr>
          <p:cNvSpPr txBox="1"/>
          <p:nvPr/>
        </p:nvSpPr>
        <p:spPr>
          <a:xfrm>
            <a:off x="3498949" y="9461140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DA05C1-7552-49F7-82C6-62BB070FF085}"/>
              </a:ext>
            </a:extLst>
          </p:cNvPr>
          <p:cNvSpPr txBox="1"/>
          <p:nvPr/>
        </p:nvSpPr>
        <p:spPr>
          <a:xfrm>
            <a:off x="2097500" y="9466798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757453-C9B1-452A-A9ED-A6DC72A6FD78}"/>
              </a:ext>
            </a:extLst>
          </p:cNvPr>
          <p:cNvSpPr txBox="1"/>
          <p:nvPr/>
        </p:nvSpPr>
        <p:spPr>
          <a:xfrm>
            <a:off x="677514" y="9453902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pic>
        <p:nvPicPr>
          <p:cNvPr id="5" name="Picture 4" descr="A silhouette of a person holding a baseball bat&#10;&#10;Description automatically generated">
            <a:extLst>
              <a:ext uri="{FF2B5EF4-FFF2-40B4-BE49-F238E27FC236}">
                <a16:creationId xmlns:a16="http://schemas.microsoft.com/office/drawing/2014/main" id="{B509E1BF-2B89-F2DF-DB87-ED5BD50A236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892" y="1042454"/>
            <a:ext cx="3315923" cy="22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5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E794E57-F2B6-4A13-8014-8CDA99F687A6}"/>
              </a:ext>
            </a:extLst>
          </p:cNvPr>
          <p:cNvSpPr/>
          <p:nvPr/>
        </p:nvSpPr>
        <p:spPr>
          <a:xfrm>
            <a:off x="485211" y="3375871"/>
            <a:ext cx="3314471" cy="5868871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Profile Snapshot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624218"/>
              </p:ext>
            </p:extLst>
          </p:nvPr>
        </p:nvGraphicFramePr>
        <p:xfrm>
          <a:off x="4025396" y="7805500"/>
          <a:ext cx="3227083" cy="149095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962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Academic Achievements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38">
                <a:tc>
                  <a:txBody>
                    <a:bodyPr/>
                    <a:lstStyle/>
                    <a:p>
                      <a:r>
                        <a:rPr lang="en-US" sz="1000" dirty="0"/>
                        <a:t>2017-18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Selected for 2017</a:t>
                      </a:r>
                      <a:r>
                        <a:rPr lang="en-US" sz="1000" baseline="0" dirty="0"/>
                        <a:t> Health Services Internship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38">
                <a:tc>
                  <a:txBody>
                    <a:bodyPr/>
                    <a:lstStyle/>
                    <a:p>
                      <a:r>
                        <a:rPr lang="en-US" sz="1000" dirty="0"/>
                        <a:t>2017-18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Selected for 2017 Volunteer</a:t>
                      </a:r>
                      <a:r>
                        <a:rPr lang="en-US" sz="1000" baseline="0" dirty="0"/>
                        <a:t> for CCSD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29">
                <a:tc>
                  <a:txBody>
                    <a:bodyPr/>
                    <a:lstStyle/>
                    <a:p>
                      <a:r>
                        <a:rPr lang="en-US" sz="1000" dirty="0"/>
                        <a:t>2017-18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Volunteer</a:t>
                      </a:r>
                      <a:r>
                        <a:rPr lang="en-US" sz="1000" baseline="0" dirty="0"/>
                        <a:t> Group for CCSD Anti-Smoking Campaign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838">
                <a:tc>
                  <a:txBody>
                    <a:bodyPr/>
                    <a:lstStyle/>
                    <a:p>
                      <a:r>
                        <a:rPr lang="en-US" sz="1000" dirty="0"/>
                        <a:t>2016-17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National Junior Honor Society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247">
                <a:tc>
                  <a:txBody>
                    <a:bodyPr/>
                    <a:lstStyle/>
                    <a:p>
                      <a:r>
                        <a:rPr lang="en-US" sz="1000" dirty="0"/>
                        <a:t>2016-17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“Student of the Year” Award in Science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838">
                <a:tc>
                  <a:txBody>
                    <a:bodyPr/>
                    <a:lstStyle/>
                    <a:p>
                      <a:r>
                        <a:rPr lang="en-US" sz="1000" dirty="0"/>
                        <a:t>2016-17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Citizenship Awards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5022B50-3AF5-409B-AC2B-620A4476F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508402"/>
              </p:ext>
            </p:extLst>
          </p:nvPr>
        </p:nvGraphicFramePr>
        <p:xfrm>
          <a:off x="3266332" y="2513556"/>
          <a:ext cx="4020857" cy="869678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02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2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Personal Goal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5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My goal is to play college softball at a competitive school where I will receive a quality education that will prepare me for a law degree, with teammates that inspire, support and love the game.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82A6C82-FC36-4CF2-BBA8-6B26FCFD9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448683"/>
              </p:ext>
            </p:extLst>
          </p:nvPr>
        </p:nvGraphicFramePr>
        <p:xfrm>
          <a:off x="457201" y="5780637"/>
          <a:ext cx="3366476" cy="187949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02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470">
                  <a:extLst>
                    <a:ext uri="{9D8B030D-6E8A-4147-A177-3AD203B41FA5}">
                      <a16:colId xmlns:a16="http://schemas.microsoft.com/office/drawing/2014/main" val="1042145082"/>
                    </a:ext>
                  </a:extLst>
                </a:gridCol>
              </a:tblGrid>
              <a:tr h="26642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Connect with Mikayla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19">
                <a:tc>
                  <a:txBody>
                    <a:bodyPr/>
                    <a:lstStyle/>
                    <a:p>
                      <a:r>
                        <a:rPr lang="en-US" sz="1000" b="1" dirty="0"/>
                        <a:t>Phone: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555-555-1212</a:t>
                      </a:r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86">
                <a:tc>
                  <a:txBody>
                    <a:bodyPr/>
                    <a:lstStyle/>
                    <a:p>
                      <a:r>
                        <a:rPr lang="en-US" sz="1000" b="1" dirty="0"/>
                        <a:t>Email: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anna@gmail.com</a:t>
                      </a:r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74">
                <a:tc>
                  <a:txBody>
                    <a:bodyPr/>
                    <a:lstStyle/>
                    <a:p>
                      <a:r>
                        <a:rPr lang="en-US" sz="1000" b="1" dirty="0"/>
                        <a:t>Address: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123 Main St, </a:t>
                      </a:r>
                      <a:r>
                        <a:rPr lang="en-US" sz="1000" dirty="0" err="1"/>
                        <a:t>Resing</a:t>
                      </a:r>
                      <a:r>
                        <a:rPr lang="en-US" sz="1000" dirty="0"/>
                        <a:t>, NJ 01234</a:t>
                      </a:r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232">
                <a:tc>
                  <a:txBody>
                    <a:bodyPr/>
                    <a:lstStyle/>
                    <a:p>
                      <a:r>
                        <a:rPr lang="en-US" sz="1000" b="1" dirty="0"/>
                        <a:t>Facebook: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Facebook.com/</a:t>
                      </a:r>
                      <a:r>
                        <a:rPr lang="en-US" sz="1050" dirty="0" err="1"/>
                        <a:t>johnbellis</a:t>
                      </a:r>
                      <a:endParaRPr lang="en-US" sz="1050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209932080"/>
                  </a:ext>
                </a:extLst>
              </a:tr>
              <a:tr h="191660">
                <a:tc>
                  <a:txBody>
                    <a:bodyPr/>
                    <a:lstStyle/>
                    <a:p>
                      <a:r>
                        <a:rPr lang="en-US" sz="1000" b="1" dirty="0"/>
                        <a:t>Twitter: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Twitter.com/</a:t>
                      </a:r>
                      <a:r>
                        <a:rPr lang="en-US" sz="1050" dirty="0" err="1"/>
                        <a:t>johnbellis</a:t>
                      </a:r>
                      <a:endParaRPr lang="en-US" sz="1050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3480471284"/>
                  </a:ext>
                </a:extLst>
              </a:tr>
              <a:tr h="263288">
                <a:tc>
                  <a:txBody>
                    <a:bodyPr/>
                    <a:lstStyle/>
                    <a:p>
                      <a:r>
                        <a:rPr lang="en-US" sz="1000" b="1" dirty="0"/>
                        <a:t>Instagram: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839087944"/>
                  </a:ext>
                </a:extLst>
              </a:tr>
              <a:tr h="2576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381390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C72C03E1-EFD9-463A-B913-7DDA0EF36ACC}"/>
              </a:ext>
            </a:extLst>
          </p:cNvPr>
          <p:cNvGrpSpPr/>
          <p:nvPr/>
        </p:nvGrpSpPr>
        <p:grpSpPr>
          <a:xfrm rot="5400000">
            <a:off x="3764268" y="6168832"/>
            <a:ext cx="292601" cy="6826552"/>
            <a:chOff x="85485" y="2418192"/>
            <a:chExt cx="292601" cy="6826552"/>
          </a:xfrm>
        </p:grpSpPr>
        <p:pic>
          <p:nvPicPr>
            <p:cNvPr id="29" name="Picture 28" descr="/Users/larissasudom/Documents/__ETSY/_RESUMES/Icons/2_BLACK/4.png">
              <a:extLst>
                <a:ext uri="{FF2B5EF4-FFF2-40B4-BE49-F238E27FC236}">
                  <a16:creationId xmlns:a16="http://schemas.microsoft.com/office/drawing/2014/main" id="{D44C2A03-B08C-419C-B813-56DE1F8EAEB7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96777">
              <a:off x="138792" y="4842535"/>
              <a:ext cx="156210" cy="102235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32" name="Picture 31" descr="/Users/larissasudom/Documents/__ETSY/_RESUMES/Icons/2_BLACK/18.png">
              <a:extLst>
                <a:ext uri="{FF2B5EF4-FFF2-40B4-BE49-F238E27FC236}">
                  <a16:creationId xmlns:a16="http://schemas.microsoft.com/office/drawing/2014/main" id="{61AA8B99-07C3-4C21-917E-BA4819BEFE45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73714" y="9108219"/>
              <a:ext cx="136525" cy="136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Picture 32" descr="/Users/larissasudom/Documents/__ETSY/_RESUMES/Icons/2_BLACK/23.png">
              <a:extLst>
                <a:ext uri="{FF2B5EF4-FFF2-40B4-BE49-F238E27FC236}">
                  <a16:creationId xmlns:a16="http://schemas.microsoft.com/office/drawing/2014/main" id="{33C23334-999E-471F-81AA-C70C527FCC4D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04019">
              <a:off x="149252" y="7632810"/>
              <a:ext cx="151765" cy="1219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 descr="/Users/larissasudom/Documents/__ETSY/_RESUMES/Icons/2_BLACK/20.png">
              <a:extLst>
                <a:ext uri="{FF2B5EF4-FFF2-40B4-BE49-F238E27FC236}">
                  <a16:creationId xmlns:a16="http://schemas.microsoft.com/office/drawing/2014/main" id="{A6E7CD6E-31D8-4896-B7E0-8E85506A3B53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356580">
              <a:off x="197277" y="6232084"/>
              <a:ext cx="52968" cy="16626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Picture 27" descr="/Users/larissasudom/Documents/__ETSY/_RESUMES/Icons/2_BLACK/1.png">
              <a:extLst>
                <a:ext uri="{FF2B5EF4-FFF2-40B4-BE49-F238E27FC236}">
                  <a16:creationId xmlns:a16="http://schemas.microsoft.com/office/drawing/2014/main" id="{12B2F000-D11D-4D73-830E-8528D357A750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749" y="3318520"/>
              <a:ext cx="151765" cy="17653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CC3AE0-B335-4F8C-9747-F0CF3C6B8A11}"/>
                </a:ext>
              </a:extLst>
            </p:cNvPr>
            <p:cNvSpPr txBox="1"/>
            <p:nvPr/>
          </p:nvSpPr>
          <p:spPr>
            <a:xfrm rot="16200000">
              <a:off x="-248332" y="2754502"/>
              <a:ext cx="918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555-555-1212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4867BE4-0427-4D68-870B-55BADFE130BF}"/>
                </a:ext>
              </a:extLst>
            </p:cNvPr>
            <p:cNvSpPr txBox="1"/>
            <p:nvPr/>
          </p:nvSpPr>
          <p:spPr>
            <a:xfrm rot="16200000">
              <a:off x="-375379" y="4091954"/>
              <a:ext cx="11833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</a:rPr>
                <a:t>anna@gmail.com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9A59EF5-5E80-4EAD-9CD6-E3540F75CCDA}"/>
                </a:ext>
              </a:extLst>
            </p:cNvPr>
            <p:cNvSpPr txBox="1"/>
            <p:nvPr/>
          </p:nvSpPr>
          <p:spPr>
            <a:xfrm rot="16200000">
              <a:off x="-350046" y="5520614"/>
              <a:ext cx="11833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</a:rPr>
                <a:t>anna@gmail.com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8A097FF-2946-4115-B9D5-0D66A1362120}"/>
                </a:ext>
              </a:extLst>
            </p:cNvPr>
            <p:cNvSpPr txBox="1"/>
            <p:nvPr/>
          </p:nvSpPr>
          <p:spPr>
            <a:xfrm rot="16200000">
              <a:off x="-344388" y="6922063"/>
              <a:ext cx="11833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</a:rPr>
                <a:t>anna@gmail.com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1DA3ED8-C25F-42AA-82DA-EB88D8F07625}"/>
                </a:ext>
              </a:extLst>
            </p:cNvPr>
            <p:cNvSpPr txBox="1"/>
            <p:nvPr/>
          </p:nvSpPr>
          <p:spPr>
            <a:xfrm rot="16200000">
              <a:off x="-357284" y="8342049"/>
              <a:ext cx="11833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</a:rPr>
                <a:t>anna@gmail.com</a:t>
              </a:r>
            </a:p>
          </p:txBody>
        </p:sp>
      </p:grpSp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/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CF26F0E0-48D0-4430-B018-769DEA30F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209686"/>
              </p:ext>
            </p:extLst>
          </p:nvPr>
        </p:nvGraphicFramePr>
        <p:xfrm>
          <a:off x="519724" y="7782018"/>
          <a:ext cx="3366476" cy="155109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02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469">
                  <a:extLst>
                    <a:ext uri="{9D8B030D-6E8A-4147-A177-3AD203B41FA5}">
                      <a16:colId xmlns:a16="http://schemas.microsoft.com/office/drawing/2014/main" val="1042145082"/>
                    </a:ext>
                  </a:extLst>
                </a:gridCol>
              </a:tblGrid>
              <a:tr h="2771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Parents Contact Info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94">
                <a:tc>
                  <a:txBody>
                    <a:bodyPr/>
                    <a:lstStyle/>
                    <a:p>
                      <a:r>
                        <a:rPr lang="en-US" sz="1000" b="1" dirty="0"/>
                        <a:t>Name: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3408513321"/>
                  </a:ext>
                </a:extLst>
              </a:tr>
              <a:tr h="253494">
                <a:tc>
                  <a:txBody>
                    <a:bodyPr/>
                    <a:lstStyle/>
                    <a:p>
                      <a:r>
                        <a:rPr lang="en-US" sz="1000" b="1" dirty="0"/>
                        <a:t>Phone: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62">
                <a:tc>
                  <a:txBody>
                    <a:bodyPr/>
                    <a:lstStyle/>
                    <a:p>
                      <a:r>
                        <a:rPr lang="en-US" sz="1000" b="1" dirty="0"/>
                        <a:t>Email: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0">
                <a:tc>
                  <a:txBody>
                    <a:bodyPr/>
                    <a:lstStyle/>
                    <a:p>
                      <a:r>
                        <a:rPr lang="en-US" sz="1000" b="1" dirty="0"/>
                        <a:t>Address: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256">
                <a:tc>
                  <a:txBody>
                    <a:bodyPr/>
                    <a:lstStyle/>
                    <a:p>
                      <a:r>
                        <a:rPr lang="en-US" sz="1000" b="1" dirty="0"/>
                        <a:t>Facebook</a:t>
                      </a:r>
                      <a:r>
                        <a:rPr lang="en-US" sz="1000" dirty="0"/>
                        <a:t>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20993208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005583"/>
              </p:ext>
            </p:extLst>
          </p:nvPr>
        </p:nvGraphicFramePr>
        <p:xfrm>
          <a:off x="4053506" y="3894959"/>
          <a:ext cx="3176382" cy="392611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79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472">
                  <a:extLst>
                    <a:ext uri="{9D8B030D-6E8A-4147-A177-3AD203B41FA5}">
                      <a16:colId xmlns:a16="http://schemas.microsoft.com/office/drawing/2014/main" val="4047356355"/>
                    </a:ext>
                  </a:extLst>
                </a:gridCol>
                <a:gridCol w="337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096">
                  <a:extLst>
                    <a:ext uri="{9D8B030D-6E8A-4147-A177-3AD203B41FA5}">
                      <a16:colId xmlns:a16="http://schemas.microsoft.com/office/drawing/2014/main" val="2943349169"/>
                    </a:ext>
                  </a:extLst>
                </a:gridCol>
                <a:gridCol w="794096">
                  <a:extLst>
                    <a:ext uri="{9D8B030D-6E8A-4147-A177-3AD203B41FA5}">
                      <a16:colId xmlns:a16="http://schemas.microsoft.com/office/drawing/2014/main" val="1724897764"/>
                    </a:ext>
                  </a:extLst>
                </a:gridCol>
              </a:tblGrid>
              <a:tr h="3176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2022-23</a:t>
                      </a:r>
                      <a:r>
                        <a:rPr lang="en-US" sz="1200" baseline="0" dirty="0"/>
                        <a:t> School Year</a:t>
                      </a:r>
                      <a:endParaRPr lang="en-US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434">
                <a:tc gridSpan="2">
                  <a:txBody>
                    <a:bodyPr/>
                    <a:lstStyle/>
                    <a:p>
                      <a:r>
                        <a:rPr lang="en-US" sz="1000" b="1" dirty="0"/>
                        <a:t>School: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Abington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Hogh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School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463">
                <a:tc gridSpan="2">
                  <a:txBody>
                    <a:bodyPr/>
                    <a:lstStyle/>
                    <a:p>
                      <a:r>
                        <a:rPr lang="en-US" sz="1000" b="1" dirty="0"/>
                        <a:t>Address: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900 Highland Road, Abington, PA 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4623"/>
                  </a:ext>
                </a:extLst>
              </a:tr>
              <a:tr h="233463">
                <a:tc gridSpan="2">
                  <a:txBody>
                    <a:bodyPr/>
                    <a:lstStyle/>
                    <a:p>
                      <a:r>
                        <a:rPr lang="en-US" sz="1000" b="1" dirty="0"/>
                        <a:t>Cumulative</a:t>
                      </a:r>
                      <a:r>
                        <a:rPr lang="en-US" sz="1000" b="1" baseline="0" dirty="0"/>
                        <a:t> </a:t>
                      </a:r>
                      <a:r>
                        <a:rPr lang="en-US" sz="1000" b="1" dirty="0"/>
                        <a:t>GPA: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4.12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184364"/>
                  </a:ext>
                </a:extLst>
              </a:tr>
              <a:tr h="233463">
                <a:tc gridSpan="2">
                  <a:txBody>
                    <a:bodyPr/>
                    <a:lstStyle/>
                    <a:p>
                      <a:r>
                        <a:rPr lang="en-US" sz="1000" b="1" dirty="0"/>
                        <a:t>School Size: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94211"/>
                  </a:ext>
                </a:extLst>
              </a:tr>
              <a:tr h="233463">
                <a:tc gridSpan="2">
                  <a:txBody>
                    <a:bodyPr/>
                    <a:lstStyle/>
                    <a:p>
                      <a:r>
                        <a:rPr lang="en-US" sz="1000" b="1" dirty="0"/>
                        <a:t>Class Size: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60164"/>
                  </a:ext>
                </a:extLst>
              </a:tr>
              <a:tr h="233463">
                <a:tc gridSpan="5">
                  <a:txBody>
                    <a:bodyPr/>
                    <a:lstStyle/>
                    <a:p>
                      <a:r>
                        <a:rPr lang="en-US" sz="1000" b="1" dirty="0"/>
                        <a:t>College Enrollment:       </a:t>
                      </a:r>
                      <a:r>
                        <a:rPr lang="en-US" sz="1000" dirty="0"/>
                        <a:t>2025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463">
                <a:tc gridSpan="5">
                  <a:txBody>
                    <a:bodyPr/>
                    <a:lstStyle/>
                    <a:p>
                      <a:r>
                        <a:rPr lang="en-US" sz="1000" b="1" dirty="0"/>
                        <a:t>Potential Major:             </a:t>
                      </a:r>
                      <a:r>
                        <a:rPr lang="en-US" sz="1000" dirty="0"/>
                        <a:t>Law / Criminal Law</a:t>
                      </a:r>
                      <a:endParaRPr lang="en-US" dirty="0"/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037852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r>
                        <a:rPr lang="en-US" sz="1000" b="1" dirty="0"/>
                        <a:t>SAT Total: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000" dirty="0"/>
                        <a:t>TBA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TBA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SAT Reading: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90551016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SAT Writing:</a:t>
                      </a:r>
                    </a:p>
                  </a:txBody>
                  <a:tcPr marL="45720" marR="45720" marT="0" marB="0" anchor="ctr"/>
                </a:tc>
                <a:tc gridSpan="2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SAT Math: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185692721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ACT:  </a:t>
                      </a:r>
                    </a:p>
                  </a:txBody>
                  <a:tcPr marL="45720" marR="45720" marT="0" marB="0" anchor="ctr"/>
                </a:tc>
                <a:tc gridSpan="2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767837981"/>
                  </a:ext>
                </a:extLst>
              </a:tr>
              <a:tr h="341802">
                <a:tc gridSpan="5"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Honors Classes: 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05987"/>
                  </a:ext>
                </a:extLst>
              </a:tr>
              <a:tr h="233463">
                <a:tc gridSpan="5"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/>
                        <a:t>AP Classes:   </a:t>
                      </a:r>
                      <a:r>
                        <a:rPr lang="en-US" sz="1000" baseline="0" dirty="0"/>
                        <a:t>AP US History / AP Physics / AP Lang-Comp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494937"/>
                  </a:ext>
                </a:extLst>
              </a:tr>
              <a:tr h="233463">
                <a:tc gridSpan="3">
                  <a:txBody>
                    <a:bodyPr/>
                    <a:lstStyle/>
                    <a:p>
                      <a:r>
                        <a:rPr lang="en-US" sz="1000" b="1" dirty="0"/>
                        <a:t>Guidance Counselor: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053256"/>
                  </a:ext>
                </a:extLst>
              </a:tr>
              <a:tr h="233463">
                <a:tc gridSpan="3">
                  <a:txBody>
                    <a:bodyPr/>
                    <a:lstStyle/>
                    <a:p>
                      <a:r>
                        <a:rPr lang="en-US" sz="1000" b="1" dirty="0"/>
                        <a:t>Email: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491317"/>
                  </a:ext>
                </a:extLst>
              </a:tr>
              <a:tr h="262684">
                <a:tc gridSpan="3">
                  <a:txBody>
                    <a:bodyPr/>
                    <a:lstStyle/>
                    <a:p>
                      <a:r>
                        <a:rPr lang="en-US" sz="1000" b="1" dirty="0"/>
                        <a:t>Phone: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95011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7C106808-C09C-45B8-B37E-8D159208AE4C}"/>
              </a:ext>
            </a:extLst>
          </p:cNvPr>
          <p:cNvSpPr/>
          <p:nvPr/>
        </p:nvSpPr>
        <p:spPr>
          <a:xfrm>
            <a:off x="4658899" y="3523685"/>
            <a:ext cx="196559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Academic Info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27126AC-FC1E-4515-998B-D09B8F897D51}"/>
              </a:ext>
            </a:extLst>
          </p:cNvPr>
          <p:cNvSpPr/>
          <p:nvPr/>
        </p:nvSpPr>
        <p:spPr>
          <a:xfrm>
            <a:off x="433208" y="3160681"/>
            <a:ext cx="336647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Profile Snapshot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AC2AD6A-2862-4BB6-B4B3-2FA929D64A0E}"/>
              </a:ext>
            </a:extLst>
          </p:cNvPr>
          <p:cNvSpPr/>
          <p:nvPr/>
        </p:nvSpPr>
        <p:spPr>
          <a:xfrm>
            <a:off x="1295399" y="5418232"/>
            <a:ext cx="166271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Contact Info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BEB1FBC-0E81-4FB7-BB62-35C2A638C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024196"/>
              </p:ext>
            </p:extLst>
          </p:nvPr>
        </p:nvGraphicFramePr>
        <p:xfrm>
          <a:off x="457200" y="3548965"/>
          <a:ext cx="3342482" cy="191602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6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15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About Mikayla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84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Bio:  </a:t>
                      </a:r>
                      <a:r>
                        <a:rPr lang="en-US" sz="1000" dirty="0"/>
                        <a:t>Work Hard - Train Hard – Sleep Hard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842">
                <a:tc>
                  <a:txBody>
                    <a:bodyPr/>
                    <a:lstStyle/>
                    <a:p>
                      <a:r>
                        <a:rPr lang="en-US" sz="1000" b="1" dirty="0"/>
                        <a:t>Age: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Grade: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842">
                <a:tc>
                  <a:txBody>
                    <a:bodyPr/>
                    <a:lstStyle/>
                    <a:p>
                      <a:r>
                        <a:rPr lang="en-US" sz="1000" b="1" dirty="0"/>
                        <a:t>Height: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Weight: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84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Position #1: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Position #2: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188524803"/>
                  </a:ext>
                </a:extLst>
              </a:tr>
              <a:tr h="193502">
                <a:tc>
                  <a:txBody>
                    <a:bodyPr/>
                    <a:lstStyle/>
                    <a:p>
                      <a:r>
                        <a:rPr lang="en-US" sz="1000" b="1" dirty="0"/>
                        <a:t>Years Played: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Dominant Hand: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Right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20 yd Speed: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Exit Speed: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834854658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4127613082"/>
                  </a:ext>
                </a:extLst>
              </a:tr>
              <a:tr h="220527">
                <a:tc gridSpan="4"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Other Sports Played:  </a:t>
                      </a: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2236264622"/>
                  </a:ext>
                </a:extLst>
              </a:tr>
            </a:tbl>
          </a:graphicData>
        </a:graphic>
      </p:graphicFrame>
      <p:sp>
        <p:nvSpPr>
          <p:cNvPr id="46" name="Text Box 9">
            <a:extLst>
              <a:ext uri="{FF2B5EF4-FFF2-40B4-BE49-F238E27FC236}">
                <a16:creationId xmlns:a16="http://schemas.microsoft.com/office/drawing/2014/main" id="{F93EAAD9-4045-4E0E-AAB2-FC7D0ECBF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5585"/>
            <a:ext cx="536326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Times New Roman" panose="02020603050405020304" pitchFamily="18" charset="0"/>
              </a:rPr>
              <a:t>Player name #</a:t>
            </a:r>
            <a:endParaRPr lang="en-US" sz="48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7" name="Text Box 1">
            <a:extLst>
              <a:ext uri="{FF2B5EF4-FFF2-40B4-BE49-F238E27FC236}">
                <a16:creationId xmlns:a16="http://schemas.microsoft.com/office/drawing/2014/main" id="{D8AAD433-CFBB-4511-8669-56969795DD57}"/>
              </a:ext>
            </a:extLst>
          </p:cNvPr>
          <p:cNvSpPr txBox="1"/>
          <p:nvPr/>
        </p:nvSpPr>
        <p:spPr>
          <a:xfrm>
            <a:off x="3396577" y="1131467"/>
            <a:ext cx="4147224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000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Class of 2025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000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Grade 10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000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Abington High School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000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Abington, PA</a:t>
            </a:r>
            <a:endParaRPr lang="en-US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8" name="Minus Sign 47">
            <a:extLst>
              <a:ext uri="{FF2B5EF4-FFF2-40B4-BE49-F238E27FC236}">
                <a16:creationId xmlns:a16="http://schemas.microsoft.com/office/drawing/2014/main" id="{A1141CB3-1965-4DDB-8629-BBEECBBECA98}"/>
              </a:ext>
            </a:extLst>
          </p:cNvPr>
          <p:cNvSpPr/>
          <p:nvPr/>
        </p:nvSpPr>
        <p:spPr>
          <a:xfrm>
            <a:off x="6527876" y="-286631"/>
            <a:ext cx="1460244" cy="1202573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inus Sign 48">
            <a:extLst>
              <a:ext uri="{FF2B5EF4-FFF2-40B4-BE49-F238E27FC236}">
                <a16:creationId xmlns:a16="http://schemas.microsoft.com/office/drawing/2014/main" id="{B562FF58-4FD9-4F2E-8C40-00B5304A69CB}"/>
              </a:ext>
            </a:extLst>
          </p:cNvPr>
          <p:cNvSpPr/>
          <p:nvPr/>
        </p:nvSpPr>
        <p:spPr>
          <a:xfrm>
            <a:off x="-857973" y="-266759"/>
            <a:ext cx="6343362" cy="1182701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5454224-0B3E-4785-95D7-D389BBB02AD2}"/>
              </a:ext>
            </a:extLst>
          </p:cNvPr>
          <p:cNvSpPr/>
          <p:nvPr/>
        </p:nvSpPr>
        <p:spPr>
          <a:xfrm>
            <a:off x="4431033" y="134893"/>
            <a:ext cx="2514599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ATHLETIC PROFILE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25A680-6062-17C1-78BE-3F94BDF2DA9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75" r="22685" b="10897"/>
          <a:stretch/>
        </p:blipFill>
        <p:spPr>
          <a:xfrm>
            <a:off x="5695259" y="1103758"/>
            <a:ext cx="1611632" cy="1353775"/>
          </a:xfrm>
          <a:prstGeom prst="rect">
            <a:avLst/>
          </a:prstGeom>
        </p:spPr>
      </p:pic>
      <p:pic>
        <p:nvPicPr>
          <p:cNvPr id="4" name="Graphic 3" descr="Address Book outline">
            <a:extLst>
              <a:ext uri="{FF2B5EF4-FFF2-40B4-BE49-F238E27FC236}">
                <a16:creationId xmlns:a16="http://schemas.microsoft.com/office/drawing/2014/main" id="{58F98FFB-D92F-74FB-16EA-4A3057F73D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7200" y="1033431"/>
            <a:ext cx="2009760" cy="20097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/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85BF01A-5DE0-41B4-9632-53F34E2BF3EF}"/>
              </a:ext>
            </a:extLst>
          </p:cNvPr>
          <p:cNvSpPr/>
          <p:nvPr/>
        </p:nvSpPr>
        <p:spPr>
          <a:xfrm>
            <a:off x="4492698" y="2299151"/>
            <a:ext cx="2133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Events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E10B92DF-21E8-4F25-903F-7779E746A847}"/>
              </a:ext>
            </a:extLst>
          </p:cNvPr>
          <p:cNvSpPr txBox="1"/>
          <p:nvPr/>
        </p:nvSpPr>
        <p:spPr>
          <a:xfrm>
            <a:off x="543406" y="1434510"/>
            <a:ext cx="6656705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Class of 2025 – Grade 10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Abington Hight School, Abington, PA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B44D029C-10D7-4B84-A55B-FB063B71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77" y="705848"/>
            <a:ext cx="665670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chemeClr val="accent2"/>
                </a:solidFill>
                <a:effectLst/>
                <a:latin typeface="Aller"/>
                <a:ea typeface="MS Mincho"/>
                <a:cs typeface="Times New Roman"/>
              </a:rPr>
              <a:t>Player name #</a:t>
            </a:r>
            <a:endParaRPr lang="en-US" sz="4800" dirty="0">
              <a:solidFill>
                <a:schemeClr val="accent2"/>
              </a:solidFill>
              <a:latin typeface="Cambria" panose="02040503050406030204" pitchFamily="18" charset="0"/>
              <a:ea typeface="MS Mincho"/>
              <a:cs typeface="Times New Roman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1D51C61-E362-4231-B3C7-EDF5B17C14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52642" y="2480851"/>
            <a:ext cx="3208947" cy="1860101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E5A1593-B8DA-4B8C-960E-C6385AEE53B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5000" y="4804285"/>
            <a:ext cx="2679861" cy="18227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1E0E47B-B2C0-4E18-A7CD-05283C0AE45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6765" y="4624136"/>
            <a:ext cx="1314716" cy="968473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338CEAD-AEF3-483B-92CD-6C8E3C50814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5569" y="5787390"/>
            <a:ext cx="1177106" cy="972185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09B042F-0AB8-42E9-991C-84786E09594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4048" y="7021435"/>
            <a:ext cx="2770505" cy="18537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2F62662-0816-45E0-9305-A58DD3D4E933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14015" y="6904355"/>
            <a:ext cx="972185" cy="972185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C01BF88-96D8-4305-9F45-284EB83797D1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4400" y="8020050"/>
            <a:ext cx="1091415" cy="972185"/>
          </a:xfrm>
          <a:prstGeom prst="rect">
            <a:avLst/>
          </a:prstGeom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219630BC-48BE-4660-97E2-D8697EB7D02C}"/>
              </a:ext>
            </a:extLst>
          </p:cNvPr>
          <p:cNvSpPr/>
          <p:nvPr/>
        </p:nvSpPr>
        <p:spPr>
          <a:xfrm>
            <a:off x="3728357" y="1908213"/>
            <a:ext cx="21336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Portfolio</a:t>
            </a:r>
          </a:p>
        </p:txBody>
      </p:sp>
      <p:sp>
        <p:nvSpPr>
          <p:cNvPr id="27" name="Text Box 121">
            <a:extLst>
              <a:ext uri="{FF2B5EF4-FFF2-40B4-BE49-F238E27FC236}">
                <a16:creationId xmlns:a16="http://schemas.microsoft.com/office/drawing/2014/main" id="{841EC054-3E17-41FD-A871-571CFD3B9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8" y="2420620"/>
            <a:ext cx="1525905" cy="6571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1. Photo 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Description </a:t>
            </a: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of the Photo</a:t>
            </a: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. Include Event, Date, Significance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2.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</a:t>
            </a:r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US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3.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</a:t>
            </a:r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  <a:endParaRPr lang="en-US" sz="1200" dirty="0">
              <a:solidFill>
                <a:schemeClr val="accent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4.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</a:t>
            </a:r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  <a:endParaRPr lang="en-US" sz="1200" dirty="0">
              <a:solidFill>
                <a:schemeClr val="accent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5.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</a:t>
            </a:r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  <a:endParaRPr lang="en-US" sz="1200" dirty="0">
              <a:solidFill>
                <a:schemeClr val="accent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fontAlgn="ctr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chemeClr val="accent2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6.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  <a:endParaRPr lang="en-US" sz="1200" dirty="0">
              <a:solidFill>
                <a:schemeClr val="accent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GB" sz="1200" b="1" dirty="0">
              <a:solidFill>
                <a:schemeClr val="accent2"/>
              </a:solidFill>
              <a:effectLst/>
              <a:latin typeface="Aller"/>
              <a:ea typeface="MS Mincho" panose="02020609040205080304" pitchFamily="49" charset="-128"/>
              <a:cs typeface="Aller-Bold"/>
            </a:endParaRPr>
          </a:p>
          <a:p>
            <a:r>
              <a:rPr lang="en-GB" sz="12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7. </a:t>
            </a:r>
            <a:r>
              <a:rPr lang="en-GB" sz="12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Aller-Bold"/>
              </a:rPr>
              <a:t>Photo Title</a:t>
            </a:r>
            <a:endParaRPr lang="en-US" sz="1200" b="1" dirty="0">
              <a:solidFill>
                <a:schemeClr val="accent2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fontAlgn="ctr">
              <a:lnSpc>
                <a:spcPts val="1095"/>
              </a:lnSpc>
            </a:pPr>
            <a:r>
              <a:rPr lang="en-GB" sz="900" dirty="0">
                <a:solidFill>
                  <a:schemeClr val="accent2"/>
                </a:solidFill>
                <a:latin typeface="Aller Light"/>
                <a:ea typeface="MS Mincho" panose="02020609040205080304" pitchFamily="49" charset="-128"/>
                <a:cs typeface="Aller-Light"/>
              </a:rPr>
              <a:t>Description of the Photo. Include Event, Date, Significance</a:t>
            </a:r>
            <a:endParaRPr lang="en-US" sz="1200" dirty="0">
              <a:solidFill>
                <a:schemeClr val="accent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8" name="Minus Sign 37">
            <a:extLst>
              <a:ext uri="{FF2B5EF4-FFF2-40B4-BE49-F238E27FC236}">
                <a16:creationId xmlns:a16="http://schemas.microsoft.com/office/drawing/2014/main" id="{7AFD15DE-2345-4423-9A39-F81E8F7DFA29}"/>
              </a:ext>
            </a:extLst>
          </p:cNvPr>
          <p:cNvSpPr/>
          <p:nvPr/>
        </p:nvSpPr>
        <p:spPr>
          <a:xfrm>
            <a:off x="6582578" y="-281927"/>
            <a:ext cx="1342222" cy="1202573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inus Sign 38">
            <a:extLst>
              <a:ext uri="{FF2B5EF4-FFF2-40B4-BE49-F238E27FC236}">
                <a16:creationId xmlns:a16="http://schemas.microsoft.com/office/drawing/2014/main" id="{A4268A58-582F-42BA-AE22-6E674BBEDD58}"/>
              </a:ext>
            </a:extLst>
          </p:cNvPr>
          <p:cNvSpPr/>
          <p:nvPr/>
        </p:nvSpPr>
        <p:spPr>
          <a:xfrm>
            <a:off x="-861075" y="-298853"/>
            <a:ext cx="6420573" cy="1182701"/>
          </a:xfrm>
          <a:prstGeom prst="mathMin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07EDE07-6EC6-4118-B45C-C76CE22B34BF}"/>
              </a:ext>
            </a:extLst>
          </p:cNvPr>
          <p:cNvSpPr/>
          <p:nvPr/>
        </p:nvSpPr>
        <p:spPr>
          <a:xfrm>
            <a:off x="4648200" y="119011"/>
            <a:ext cx="2208024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ATHLETIC PROFILE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9" name="Picture 18" descr="/Users/larissasudom/Documents/__ETSY/_RESUMES/Icons/2_BLACK/4.png">
            <a:extLst>
              <a:ext uri="{FF2B5EF4-FFF2-40B4-BE49-F238E27FC236}">
                <a16:creationId xmlns:a16="http://schemas.microsoft.com/office/drawing/2014/main" id="{4B0914BB-CA3E-4EEE-A915-46B4C9F6AF3F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777">
            <a:off x="4770279" y="9516102"/>
            <a:ext cx="156210" cy="1022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1" name="Picture 20" descr="/Users/larissasudom/Documents/__ETSY/_RESUMES/Icons/2_BLACK/18.png">
            <a:extLst>
              <a:ext uri="{FF2B5EF4-FFF2-40B4-BE49-F238E27FC236}">
                <a16:creationId xmlns:a16="http://schemas.microsoft.com/office/drawing/2014/main" id="{AE90F157-C801-4AF6-8034-F445466FA3D2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3" y="9524037"/>
            <a:ext cx="136525" cy="13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/Users/larissasudom/Documents/__ETSY/_RESUMES/Icons/2_BLACK/23.png">
            <a:extLst>
              <a:ext uri="{FF2B5EF4-FFF2-40B4-BE49-F238E27FC236}">
                <a16:creationId xmlns:a16="http://schemas.microsoft.com/office/drawing/2014/main" id="{DA051815-710B-46FB-A4E1-CDB57EDA48BE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19">
            <a:off x="1972384" y="9514497"/>
            <a:ext cx="151765" cy="12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/Users/larissasudom/Documents/__ETSY/_RESUMES/Icons/2_BLACK/20.png">
            <a:extLst>
              <a:ext uri="{FF2B5EF4-FFF2-40B4-BE49-F238E27FC236}">
                <a16:creationId xmlns:a16="http://schemas.microsoft.com/office/drawing/2014/main" id="{A204E452-D790-43C5-A2BB-C4413D12FB15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580">
            <a:off x="3400335" y="9490950"/>
            <a:ext cx="52968" cy="16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 descr="/Users/larissasudom/Documents/__ETSY/_RESUMES/Icons/2_BLACK/1.png">
            <a:extLst>
              <a:ext uri="{FF2B5EF4-FFF2-40B4-BE49-F238E27FC236}">
                <a16:creationId xmlns:a16="http://schemas.microsoft.com/office/drawing/2014/main" id="{AC2B74B4-A0FE-4217-8FC8-CE1433F8E445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9369" y="9472689"/>
            <a:ext cx="151765" cy="1765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1027B98-349D-4F60-BE0C-538602CDA62B}"/>
              </a:ext>
            </a:extLst>
          </p:cNvPr>
          <p:cNvSpPr txBox="1"/>
          <p:nvPr/>
        </p:nvSpPr>
        <p:spPr>
          <a:xfrm>
            <a:off x="6405004" y="9438301"/>
            <a:ext cx="918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555-555-1212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3B76FB6-7E68-47B6-BCF8-775F44F169E6}"/>
              </a:ext>
            </a:extLst>
          </p:cNvPr>
          <p:cNvSpPr txBox="1"/>
          <p:nvPr/>
        </p:nvSpPr>
        <p:spPr>
          <a:xfrm>
            <a:off x="4927609" y="9435807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464481-8422-482E-A445-29BA7299B10E}"/>
              </a:ext>
            </a:extLst>
          </p:cNvPr>
          <p:cNvSpPr txBox="1"/>
          <p:nvPr/>
        </p:nvSpPr>
        <p:spPr>
          <a:xfrm>
            <a:off x="3498949" y="9461140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BDCD6A-42C8-43D5-BE81-CEF71FC60B97}"/>
              </a:ext>
            </a:extLst>
          </p:cNvPr>
          <p:cNvSpPr txBox="1"/>
          <p:nvPr/>
        </p:nvSpPr>
        <p:spPr>
          <a:xfrm>
            <a:off x="2097500" y="9466798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526EFC-55AA-4967-90FC-770D9EC51EB1}"/>
              </a:ext>
            </a:extLst>
          </p:cNvPr>
          <p:cNvSpPr txBox="1"/>
          <p:nvPr/>
        </p:nvSpPr>
        <p:spPr>
          <a:xfrm>
            <a:off x="677514" y="9453902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</p:spTree>
    <p:extLst>
      <p:ext uri="{BB962C8B-B14F-4D97-AF65-F5344CB8AC3E}">
        <p14:creationId xmlns:p14="http://schemas.microsoft.com/office/powerpoint/2010/main" val="388976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>
            <a:spLocks/>
          </p:cNvSpPr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E10B92DF-21E8-4F25-903F-7779E746A847}"/>
              </a:ext>
            </a:extLst>
          </p:cNvPr>
          <p:cNvSpPr txBox="1">
            <a:spLocks/>
          </p:cNvSpPr>
          <p:nvPr/>
        </p:nvSpPr>
        <p:spPr>
          <a:xfrm>
            <a:off x="557848" y="1535638"/>
            <a:ext cx="6656705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Class of 2025 – Grade 10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i="1" dirty="0"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Abington High School – Abington, PA 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B44D029C-10D7-4B84-A55B-FB063B71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77" y="705848"/>
            <a:ext cx="665670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chemeClr val="accent2"/>
                </a:solidFill>
                <a:latin typeface="Aller"/>
                <a:ea typeface="MS Mincho" panose="02020609040205080304" pitchFamily="49" charset="-128"/>
                <a:cs typeface="Times New Roman" panose="02020603050405020304" pitchFamily="18" charset="0"/>
              </a:rPr>
              <a:t>Player name  </a:t>
            </a:r>
            <a:r>
              <a:rPr lang="en-US" sz="5400" b="1" dirty="0">
                <a:solidFill>
                  <a:schemeClr val="accent2"/>
                </a:solidFill>
                <a:effectLst/>
                <a:latin typeface="Aller"/>
                <a:ea typeface="MS Mincho" panose="02020609040205080304" pitchFamily="49" charset="-128"/>
                <a:cs typeface="Times New Roman" panose="02020603050405020304" pitchFamily="18" charset="0"/>
              </a:rPr>
              <a:t>#28</a:t>
            </a: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8" name="Minus Sign 37">
            <a:extLst>
              <a:ext uri="{FF2B5EF4-FFF2-40B4-BE49-F238E27FC236}">
                <a16:creationId xmlns:a16="http://schemas.microsoft.com/office/drawing/2014/main" id="{7AFD15DE-2345-4423-9A39-F81E8F7DFA29}"/>
              </a:ext>
            </a:extLst>
          </p:cNvPr>
          <p:cNvSpPr>
            <a:spLocks/>
          </p:cNvSpPr>
          <p:nvPr/>
        </p:nvSpPr>
        <p:spPr>
          <a:xfrm>
            <a:off x="6582578" y="-281927"/>
            <a:ext cx="1342222" cy="1202573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inus Sign 38">
            <a:extLst>
              <a:ext uri="{FF2B5EF4-FFF2-40B4-BE49-F238E27FC236}">
                <a16:creationId xmlns:a16="http://schemas.microsoft.com/office/drawing/2014/main" id="{A4268A58-582F-42BA-AE22-6E674BBEDD58}"/>
              </a:ext>
            </a:extLst>
          </p:cNvPr>
          <p:cNvSpPr>
            <a:spLocks/>
          </p:cNvSpPr>
          <p:nvPr/>
        </p:nvSpPr>
        <p:spPr>
          <a:xfrm>
            <a:off x="-861075" y="-298853"/>
            <a:ext cx="6420573" cy="1182701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07EDE07-6EC6-4118-B45C-C76CE22B34BF}"/>
              </a:ext>
            </a:extLst>
          </p:cNvPr>
          <p:cNvSpPr>
            <a:spLocks/>
          </p:cNvSpPr>
          <p:nvPr/>
        </p:nvSpPr>
        <p:spPr>
          <a:xfrm>
            <a:off x="4648200" y="119011"/>
            <a:ext cx="2208024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ATHLETIC PROFILE</a:t>
            </a:r>
            <a:endParaRPr lang="en-US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A975993-A386-4B5F-B45B-96B9783BBDCE}"/>
              </a:ext>
            </a:extLst>
          </p:cNvPr>
          <p:cNvCxnSpPr>
            <a:cxnSpLocks/>
          </p:cNvCxnSpPr>
          <p:nvPr/>
        </p:nvCxnSpPr>
        <p:spPr>
          <a:xfrm>
            <a:off x="490685" y="2286000"/>
            <a:ext cx="6657340" cy="0"/>
          </a:xfrm>
          <a:prstGeom prst="line">
            <a:avLst/>
          </a:prstGeom>
          <a:ln w="12700" cmpd="sng">
            <a:solidFill>
              <a:srgbClr val="B3B3B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 Box 17">
            <a:extLst>
              <a:ext uri="{FF2B5EF4-FFF2-40B4-BE49-F238E27FC236}">
                <a16:creationId xmlns:a16="http://schemas.microsoft.com/office/drawing/2014/main" id="{8D8B4BD9-9B57-4494-B318-C6953BB20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754" y="2520464"/>
            <a:ext cx="4782271" cy="522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Aller-Light"/>
              </a:rPr>
              <a:t>Dear </a:t>
            </a:r>
            <a:r>
              <a:rPr lang="en-US" sz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Aller-Light"/>
              </a:rPr>
              <a:t>[Coach’s Name],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Aller-Light"/>
              </a:rPr>
              <a:t> </a:t>
            </a:r>
            <a:endParaRPr lang="en-US" sz="1200" dirty="0">
              <a:solidFill>
                <a:srgbClr val="000000"/>
              </a:solidFill>
              <a:effectLst/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My name is [Your Name],  I am part of the class of [Your Graduating Class] at [Your High School] in [Your Hometown and State].  I am interested in [The Name of The University] and learning more about your program.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[Include information here about the research you did into their program]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I play [List your position or best events here and the name of your team]. Some of my best accomplishments to date are [list your top two or three best times, awards or recognitions]. You can view my complete online profile here [Link to your online profile if you have one]. Here is a link to my highlight tape [link to your online highlight tape]. Please feel free to contact my coach(s) [List the email and phone number for your high school and/or club team coach]. </a:t>
            </a: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Here is my schedule: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Date                 Location                Name of Event                        My Team Name</a:t>
            </a: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5/27-5/28    Wilmington, DE  </a:t>
            </a:r>
            <a:r>
              <a:rPr lang="en-US" sz="14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   </a:t>
            </a: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Memorial Day Madness)         </a:t>
            </a:r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118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6/3-6/4</a:t>
            </a: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        Vorhees, NJ             USA Super B regionals              </a:t>
            </a: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6/17-6/18</a:t>
            </a:r>
            <a:r>
              <a:rPr lang="en-US" sz="1200" dirty="0">
                <a:latin typeface="Arial" panose="020B0604020202020204" pitchFamily="34" charset="0"/>
              </a:rPr>
              <a:t>   </a:t>
            </a:r>
            <a:r>
              <a:rPr lang="en-US" sz="1200" b="1" dirty="0"/>
              <a:t>Flemington, NJ       USA Fathers Day Frenzy</a:t>
            </a:r>
            <a:r>
              <a:rPr lang="en-US" sz="1200" dirty="0">
                <a:latin typeface="Arial" panose="020B0604020202020204" pitchFamily="34" charset="0"/>
              </a:rPr>
              <a:t>         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6/24-6/25    Hagerstown, </a:t>
            </a:r>
            <a:r>
              <a:rPr lang="en-US" sz="1200" b="1" i="0" u="sng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MD</a:t>
            </a:r>
            <a:r>
              <a:rPr lang="en-US" sz="1200" b="1" i="0" u="sng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   </a:t>
            </a:r>
            <a:r>
              <a:rPr lang="en-US" sz="1200" b="1" i="0" strike="noStrike" kern="1200" dirty="0">
                <a:effectLst/>
                <a:latin typeface="Calibri" panose="020F0502020204030204" pitchFamily="34" charset="0"/>
              </a:rPr>
              <a:t>U</a:t>
            </a:r>
            <a:r>
              <a:rPr lang="en-US" sz="1200" b="1" i="0" u="sng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SA</a:t>
            </a: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 Beast of the East </a:t>
            </a:r>
            <a:r>
              <a:rPr lang="en-US" sz="1200" dirty="0">
                <a:latin typeface="Arial" panose="020B0604020202020204" pitchFamily="34" charset="0"/>
              </a:rPr>
              <a:t>           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6/28/7/1      Newtown, PA         TNT Summer Showcase</a:t>
            </a:r>
            <a:r>
              <a:rPr lang="en-US" sz="1200" dirty="0">
                <a:latin typeface="Arial" panose="020B0604020202020204" pitchFamily="34" charset="0"/>
              </a:rPr>
              <a:t>         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7/8-7/9         Quakertown, PA    USSSA State Championship  </a:t>
            </a:r>
            <a:r>
              <a:rPr lang="en-US" sz="1200" dirty="0">
                <a:latin typeface="Arial" panose="020B0604020202020204" pitchFamily="34" charset="0"/>
              </a:rPr>
              <a:t>  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7/12-7/16    Columbus, </a:t>
            </a:r>
            <a:r>
              <a:rPr lang="en-US" sz="1200" b="1" dirty="0">
                <a:solidFill>
                  <a:srgbClr val="011892"/>
                </a:solidFill>
                <a:latin typeface="Calibri" panose="020F0502020204030204" pitchFamily="34" charset="0"/>
              </a:rPr>
              <a:t>OH       </a:t>
            </a:r>
            <a:r>
              <a:rPr lang="en-US" sz="1200" b="1" i="0" u="none" strike="noStrike" kern="1200" dirty="0">
                <a:solidFill>
                  <a:srgbClr val="011892"/>
                </a:solidFill>
                <a:effectLst/>
                <a:latin typeface="Calibri" panose="020F0502020204030204" pitchFamily="34" charset="0"/>
              </a:rPr>
              <a:t>North American World Series  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lnSpc>
                <a:spcPts val="1095"/>
              </a:lnSpc>
            </a:pPr>
            <a:endParaRPr lang="en-US" sz="2400" dirty="0">
              <a:latin typeface="Arial" panose="020B0604020202020204" pitchFamily="34" charset="0"/>
            </a:endParaRPr>
          </a:p>
          <a:p>
            <a:pPr>
              <a:lnSpc>
                <a:spcPts val="1095"/>
              </a:lnSpc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[List your GPA and test scores here if you have taken them]. 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[Talk about what you like about the academic reputations of the school].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I will follow up with you next week.  I look forward to hearing back from you and learning more about your program.</a:t>
            </a: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Sincerely,</a:t>
            </a: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[Signature should stay  consistent]</a:t>
            </a: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Player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Midfielder | South Adams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ASD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| Adams, NY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GPA:  3.5 | SAT: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tbd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| ACT: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tbd</a:t>
            </a:r>
            <a:endParaRPr lang="en-US" sz="12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Athletic Profile: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www.allstarrecruits.com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/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johnbelles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(links to your Profile)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Video: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www.youtubeJohnburns.com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(links to your YouTube channel)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Phone:  555-111-1212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Facebook: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www.facebook.com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/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Johnburns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(links to your Facebook Profile)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Twitter: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www.twitter.com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/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Johnburns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(links to your Twitter Profile)</a:t>
            </a:r>
          </a:p>
          <a:p>
            <a:pPr>
              <a:lnSpc>
                <a:spcPts val="1095"/>
              </a:lnSpc>
            </a:pP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Instagram:  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www.instagram.com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/</a:t>
            </a:r>
            <a:r>
              <a:rPr lang="en-US" sz="1200" dirty="0" err="1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Johnburns</a:t>
            </a:r>
            <a:r>
              <a:rPr lang="en-US" sz="1200" dirty="0">
                <a:solidFill>
                  <a:srgbClr val="000000"/>
                </a:solidFill>
                <a:ea typeface="MS Mincho" panose="02020609040205080304" pitchFamily="49" charset="-128"/>
                <a:cs typeface="Aller-Light"/>
              </a:rPr>
              <a:t> (links to your Instagram Profile)</a:t>
            </a:r>
          </a:p>
          <a:p>
            <a:pPr>
              <a:lnSpc>
                <a:spcPts val="1095"/>
              </a:lnSpc>
            </a:pPr>
            <a:endParaRPr lang="en-US" sz="9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411F1D8-3D24-4255-81C4-CD9AE29EA33F}"/>
              </a:ext>
            </a:extLst>
          </p:cNvPr>
          <p:cNvCxnSpPr>
            <a:cxnSpLocks/>
          </p:cNvCxnSpPr>
          <p:nvPr/>
        </p:nvCxnSpPr>
        <p:spPr>
          <a:xfrm>
            <a:off x="557848" y="4572000"/>
            <a:ext cx="1525905" cy="0"/>
          </a:xfrm>
          <a:prstGeom prst="line">
            <a:avLst/>
          </a:prstGeom>
          <a:ln w="12700" cmpd="sng">
            <a:solidFill>
              <a:srgbClr val="B3B3B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 Box 121">
            <a:extLst>
              <a:ext uri="{FF2B5EF4-FFF2-40B4-BE49-F238E27FC236}">
                <a16:creationId xmlns:a16="http://schemas.microsoft.com/office/drawing/2014/main" id="{D5C0C443-CC63-4748-81D2-BB0CF20BE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86" y="3222587"/>
            <a:ext cx="1525905" cy="15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latin typeface="Aller-Light"/>
                <a:ea typeface="MS Mincho" panose="02020609040205080304" pitchFamily="49" charset="-128"/>
                <a:cs typeface="Aller-Light"/>
              </a:rPr>
              <a:t>February 1, 2019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0" name="Text Box 41">
            <a:extLst>
              <a:ext uri="{FF2B5EF4-FFF2-40B4-BE49-F238E27FC236}">
                <a16:creationId xmlns:a16="http://schemas.microsoft.com/office/drawing/2014/main" id="{1B960A7B-0E45-487A-941D-60000C5FB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61" y="3500082"/>
            <a:ext cx="1525905" cy="99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Coach Burns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000000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University of Recruit Me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123 Street Name,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Town/City,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 Light"/>
                <a:ea typeface="MS Mincho" panose="02020609040205080304" pitchFamily="49" charset="-128"/>
                <a:cs typeface="Aller-Light"/>
              </a:rPr>
              <a:t>State/County,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Post/Zip Code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2" name="Text Box 42">
            <a:extLst>
              <a:ext uri="{FF2B5EF4-FFF2-40B4-BE49-F238E27FC236}">
                <a16:creationId xmlns:a16="http://schemas.microsoft.com/office/drawing/2014/main" id="{96CBF4E9-7BCE-470E-A0F3-2B6278DB8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42" y="4626687"/>
            <a:ext cx="152590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Player name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000000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Class of 2025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000000"/>
                </a:solidFill>
                <a:latin typeface="Aller"/>
                <a:ea typeface="MS Mincho" panose="02020609040205080304" pitchFamily="49" charset="-128"/>
                <a:cs typeface="Aller-Bold"/>
              </a:rPr>
              <a:t>Grade 10</a:t>
            </a:r>
            <a:endParaRPr lang="en-US" sz="900" b="1" dirty="0">
              <a:solidFill>
                <a:srgbClr val="000000"/>
              </a:solidFill>
              <a:effectLst/>
              <a:latin typeface="Aller"/>
              <a:ea typeface="MS Mincho" panose="02020609040205080304" pitchFamily="49" charset="-128"/>
              <a:cs typeface="Aller-Bold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Aller"/>
                <a:ea typeface="MS Mincho" panose="02020609040205080304" pitchFamily="49" charset="-128"/>
                <a:cs typeface="Aller-Light"/>
              </a:rPr>
              <a:t>Abington High School	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latin typeface="Aller-Light"/>
                <a:ea typeface="MS Mincho" panose="02020609040205080304" pitchFamily="49" charset="-128"/>
                <a:cs typeface="Aller-Light"/>
              </a:rPr>
              <a:t>Address 1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Abington, PA 19001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 </a:t>
            </a:r>
            <a:r>
              <a:rPr lang="en-GB" sz="900" b="1" dirty="0">
                <a:solidFill>
                  <a:srgbClr val="000000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Phone</a:t>
            </a:r>
            <a:endParaRPr lang="en-US" sz="900" b="1" dirty="0">
              <a:solidFill>
                <a:srgbClr val="000000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 </a:t>
            </a:r>
            <a:r>
              <a:rPr lang="en-GB" sz="900" b="1" dirty="0">
                <a:solidFill>
                  <a:srgbClr val="000000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Email</a:t>
            </a: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b="1" dirty="0" err="1">
                <a:solidFill>
                  <a:srgbClr val="000000"/>
                </a:solidFill>
                <a:latin typeface="Aller"/>
                <a:ea typeface="MS Mincho" panose="02020609040205080304" pitchFamily="49" charset="-128"/>
                <a:cs typeface="Aller-Bold"/>
              </a:rPr>
              <a:t>Player@gmail</a:t>
            </a:r>
            <a:endParaRPr lang="en-US" sz="900" b="1" dirty="0">
              <a:solidFill>
                <a:srgbClr val="000000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 </a:t>
            </a:r>
            <a:r>
              <a:rPr lang="en-GB" sz="900" b="1" dirty="0">
                <a:solidFill>
                  <a:srgbClr val="000000"/>
                </a:solidFill>
                <a:effectLst/>
                <a:latin typeface="Aller"/>
                <a:ea typeface="MS Mincho" panose="02020609040205080304" pitchFamily="49" charset="-128"/>
                <a:cs typeface="Aller-Bold"/>
              </a:rPr>
              <a:t>Website</a:t>
            </a:r>
            <a:endParaRPr lang="en-US" sz="900" b="1" dirty="0">
              <a:solidFill>
                <a:srgbClr val="000000"/>
              </a:solidFill>
              <a:effectLst/>
              <a:latin typeface="Aller-Bold"/>
              <a:ea typeface="MS Mincho" panose="02020609040205080304" pitchFamily="49" charset="-128"/>
              <a:cs typeface="Aller-Bold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effectLst/>
                <a:latin typeface="Aller-Light"/>
                <a:ea typeface="MS Mincho" panose="02020609040205080304" pitchFamily="49" charset="-128"/>
                <a:cs typeface="Aller-Light"/>
              </a:rPr>
              <a:t>www.yourwebsite.com</a:t>
            </a:r>
            <a:endParaRPr lang="en-US" sz="900" dirty="0">
              <a:solidFill>
                <a:srgbClr val="000000"/>
              </a:solidFill>
              <a:effectLst/>
              <a:latin typeface="Aller-Light"/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Aller Light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F5C6F43-4487-4077-A206-4E43360E5C91}"/>
              </a:ext>
            </a:extLst>
          </p:cNvPr>
          <p:cNvCxnSpPr>
            <a:cxnSpLocks/>
          </p:cNvCxnSpPr>
          <p:nvPr/>
        </p:nvCxnSpPr>
        <p:spPr>
          <a:xfrm>
            <a:off x="534807" y="9144000"/>
            <a:ext cx="6657975" cy="0"/>
          </a:xfrm>
          <a:prstGeom prst="line">
            <a:avLst/>
          </a:prstGeom>
          <a:ln w="12700" cmpd="sng">
            <a:solidFill>
              <a:srgbClr val="B3B3B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/Users/larissasudom/Documents/__ETSY/_RESUMES/Icons/2_BLACK/4.png">
            <a:extLst>
              <a:ext uri="{FF2B5EF4-FFF2-40B4-BE49-F238E27FC236}">
                <a16:creationId xmlns:a16="http://schemas.microsoft.com/office/drawing/2014/main" id="{5532DB86-8834-4D1B-AEAC-E8CCA2A50FF6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777">
            <a:off x="4770279" y="9516102"/>
            <a:ext cx="156210" cy="1022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3" name="Picture 22" descr="/Users/larissasudom/Documents/__ETSY/_RESUMES/Icons/2_BLACK/18.png">
            <a:extLst>
              <a:ext uri="{FF2B5EF4-FFF2-40B4-BE49-F238E27FC236}">
                <a16:creationId xmlns:a16="http://schemas.microsoft.com/office/drawing/2014/main" id="{25AADCAF-0241-40D7-B3BD-416099A60DF0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3" y="9524037"/>
            <a:ext cx="136525" cy="13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/Users/larissasudom/Documents/__ETSY/_RESUMES/Icons/2_BLACK/23.png">
            <a:extLst>
              <a:ext uri="{FF2B5EF4-FFF2-40B4-BE49-F238E27FC236}">
                <a16:creationId xmlns:a16="http://schemas.microsoft.com/office/drawing/2014/main" id="{C050552F-AB1A-43AA-89A5-C00122326D3D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19">
            <a:off x="1972384" y="9514497"/>
            <a:ext cx="151765" cy="12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/Users/larissasudom/Documents/__ETSY/_RESUMES/Icons/2_BLACK/20.png">
            <a:extLst>
              <a:ext uri="{FF2B5EF4-FFF2-40B4-BE49-F238E27FC236}">
                <a16:creationId xmlns:a16="http://schemas.microsoft.com/office/drawing/2014/main" id="{58431301-4355-4D09-9F6C-86A0DE046AA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580">
            <a:off x="3400335" y="9490950"/>
            <a:ext cx="52968" cy="16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 descr="/Users/larissasudom/Documents/__ETSY/_RESUMES/Icons/2_BLACK/1.png">
            <a:extLst>
              <a:ext uri="{FF2B5EF4-FFF2-40B4-BE49-F238E27FC236}">
                <a16:creationId xmlns:a16="http://schemas.microsoft.com/office/drawing/2014/main" id="{D455A5EA-9126-4688-BDE5-7B94BA6C92F6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9369" y="9472689"/>
            <a:ext cx="151765" cy="1765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336B4BA-3B74-4710-803A-B0BB65804EBA}"/>
              </a:ext>
            </a:extLst>
          </p:cNvPr>
          <p:cNvSpPr txBox="1">
            <a:spLocks/>
          </p:cNvSpPr>
          <p:nvPr/>
        </p:nvSpPr>
        <p:spPr>
          <a:xfrm>
            <a:off x="6405004" y="9438301"/>
            <a:ext cx="918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555-555-1212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3D9DF6-CD7F-4D08-810C-94ED90F5BDA7}"/>
              </a:ext>
            </a:extLst>
          </p:cNvPr>
          <p:cNvSpPr txBox="1">
            <a:spLocks/>
          </p:cNvSpPr>
          <p:nvPr/>
        </p:nvSpPr>
        <p:spPr>
          <a:xfrm>
            <a:off x="4927609" y="9435807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71197F8-7816-4281-B43C-FAFEA8882926}"/>
              </a:ext>
            </a:extLst>
          </p:cNvPr>
          <p:cNvSpPr txBox="1">
            <a:spLocks/>
          </p:cNvSpPr>
          <p:nvPr/>
        </p:nvSpPr>
        <p:spPr>
          <a:xfrm>
            <a:off x="3498949" y="9461140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0C4926-96D4-4ADC-9DF4-0333F1CCCBF0}"/>
              </a:ext>
            </a:extLst>
          </p:cNvPr>
          <p:cNvSpPr txBox="1">
            <a:spLocks/>
          </p:cNvSpPr>
          <p:nvPr/>
        </p:nvSpPr>
        <p:spPr>
          <a:xfrm>
            <a:off x="2097500" y="9466798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DFFA9E-70F1-4510-AF5D-81DBF12268B0}"/>
              </a:ext>
            </a:extLst>
          </p:cNvPr>
          <p:cNvSpPr txBox="1">
            <a:spLocks/>
          </p:cNvSpPr>
          <p:nvPr/>
        </p:nvSpPr>
        <p:spPr>
          <a:xfrm>
            <a:off x="677514" y="9453902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</p:spTree>
    <p:extLst>
      <p:ext uri="{BB962C8B-B14F-4D97-AF65-F5344CB8AC3E}">
        <p14:creationId xmlns:p14="http://schemas.microsoft.com/office/powerpoint/2010/main" val="145029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/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B44D029C-10D7-4B84-A55B-FB063B71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95" y="508667"/>
            <a:ext cx="665670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Minus Sign 38">
            <a:extLst>
              <a:ext uri="{FF2B5EF4-FFF2-40B4-BE49-F238E27FC236}">
                <a16:creationId xmlns:a16="http://schemas.microsoft.com/office/drawing/2014/main" id="{A4268A58-582F-42BA-AE22-6E674BBEDD58}"/>
              </a:ext>
            </a:extLst>
          </p:cNvPr>
          <p:cNvSpPr/>
          <p:nvPr/>
        </p:nvSpPr>
        <p:spPr>
          <a:xfrm>
            <a:off x="-1371599" y="-298853"/>
            <a:ext cx="10515599" cy="1182701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8D8B4BD9-9B57-4494-B318-C6953BB20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72" y="2155094"/>
            <a:ext cx="6172200" cy="404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0000"/>
              </a:solidFill>
              <a:effectLst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Aller-Light"/>
              </a:rPr>
              <a:t> </a:t>
            </a:r>
            <a:endParaRPr lang="en-US" sz="9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782538AB-40C2-B042-9866-E75A6E6045B1}"/>
              </a:ext>
            </a:extLst>
          </p:cNvPr>
          <p:cNvSpPr txBox="1"/>
          <p:nvPr/>
        </p:nvSpPr>
        <p:spPr>
          <a:xfrm>
            <a:off x="491320" y="1269651"/>
            <a:ext cx="6656705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Below is a list of commonly used Stats. 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Use those applicable to your player.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CE8D3FC-5F24-7449-BF55-413B9B7B4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10079"/>
              </p:ext>
            </p:extLst>
          </p:nvPr>
        </p:nvGraphicFramePr>
        <p:xfrm>
          <a:off x="490685" y="1745370"/>
          <a:ext cx="6900715" cy="7474831"/>
        </p:xfrm>
        <a:graphic>
          <a:graphicData uri="http://schemas.openxmlformats.org/drawingml/2006/table">
            <a:tbl>
              <a:tblPr/>
              <a:tblGrid>
                <a:gridCol w="899822">
                  <a:extLst>
                    <a:ext uri="{9D8B030D-6E8A-4147-A177-3AD203B41FA5}">
                      <a16:colId xmlns:a16="http://schemas.microsoft.com/office/drawing/2014/main" val="894426351"/>
                    </a:ext>
                  </a:extLst>
                </a:gridCol>
                <a:gridCol w="6000893">
                  <a:extLst>
                    <a:ext uri="{9D8B030D-6E8A-4147-A177-3AD203B41FA5}">
                      <a16:colId xmlns:a16="http://schemas.microsoft.com/office/drawing/2014/main" val="3688393315"/>
                    </a:ext>
                  </a:extLst>
                </a:gridCol>
              </a:tblGrid>
              <a:tr h="206047"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Assists (A)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defensive player assisted on an out. Not counted if the play results in an error. Example: Batter hits a ball to the shortstop who throws to first base, where the batter is out. The shortstop gets an assist.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86378"/>
                  </a:ext>
                </a:extLst>
              </a:tr>
              <a:tr h="22311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At Bat (AB)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player has been up to bat. Not counting the times the plate appearance resulted in a walk, hit by pitch, sacrifice bunt, or sacrifice fly.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954492"/>
                  </a:ext>
                </a:extLst>
              </a:tr>
              <a:tr h="32624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Batting Average (AVG)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base hits per at bat. Naturally, a higher number is better.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(Base Hits) / (At Bats)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476381"/>
                  </a:ext>
                </a:extLst>
              </a:tr>
              <a:tr h="12830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Bats (B)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From the pitchers view, which side of the plate the batter stands.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727208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Base On Balls (BB)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batter is awarded first base as a result of four balls being pitched outside the strike zone.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Note: Intentional walks IBB are also included here.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846693"/>
                  </a:ext>
                </a:extLst>
              </a:tr>
              <a:tr h="22311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Bench (BCH)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Lineup position for player who showed up for the game but did not get any play time.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272278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Batters Faced (BF)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batters who made a plate appearance before the pitcher.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920892"/>
                  </a:ext>
                </a:extLst>
              </a:tr>
              <a:tr h="22311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Balks (BK)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Penalty for an illegal movement by the pitcher. The rule is designed to prevent pitchers from deliberately deceiving the runners. If called, baserunners advance one base.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523039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Complete Games (CG)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starting pitcher records all 27 outs. Game may end in a win or a loss.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484424"/>
                  </a:ext>
                </a:extLst>
              </a:tr>
              <a:tr h="32624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Catcher Interference (CI)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catcher intentionally or inadvertently physically hinders a batter from the opportunity to legally swing at a pitched ball, and for which the catcher is charged an error.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531487"/>
                  </a:ext>
                </a:extLst>
              </a:tr>
              <a:tr h="462670"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Caught Stealing (CS)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runner is caught stealing when, during an errorless play, he is: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thrown out while trying to steal a base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picked off a base while trying to advance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overslides while stealing and is put out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947746"/>
                  </a:ext>
                </a:extLst>
              </a:tr>
              <a:tr h="42938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Caught Stealing Percentage (CS%)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Percentage of players put out while trying to steal a base.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Caught Stealing / (Caught Stealing + Stolen Bases Allowed)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699259"/>
                  </a:ext>
                </a:extLst>
              </a:tr>
              <a:tr h="22311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Doubles (2B)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hits that resulted in the batter reaching second base.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545295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Double Plays (DP)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one continuing play results in two outs.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99312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Designated Player (DP)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Player designated to bat only for one of the 9 starting defensive players.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726960"/>
                  </a:ext>
                </a:extLst>
              </a:tr>
              <a:tr h="12830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Error (E)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fielder misplays a ball hit at him, which under normal circumstances would result in an out.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487979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Earned Runs (ER)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Any run that is directly attributable to the pitcher.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948253"/>
                  </a:ext>
                </a:extLst>
              </a:tr>
              <a:tr h="32624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Earned Run Average (ERA)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Represents the average number of runs given up by a pitcher during a game.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(Earned Runs x Innings Per Game) / (Innings Pitched)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487535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Extra Player (EP)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Player added to lineup who bats as a 10th player in the linuep.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689454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Fielding Percentage (FLD%)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attempts that resulted in an out compared to the number of total attempts.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(Putouts + Assists) / (Putouts + Assists + Errors)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858913"/>
                  </a:ext>
                </a:extLst>
              </a:tr>
              <a:tr h="32624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Flexible Player (FLEX)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Player chosen to play defense for the designated player.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460765"/>
                  </a:ext>
                </a:extLst>
              </a:tr>
              <a:tr h="12830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Games (G)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games the player has played in.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44163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Games Started (GS)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games a player was in the lineup when the first pitch was thrown.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416533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Hits or Hits Against (H)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hits a batter safely reaches a base on not including walks or sacrifices. For pitchers, the number of hits given up while pitching.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814119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Hit By Pitch (HBP)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batter is struck by a pitch.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713281"/>
                  </a:ext>
                </a:extLst>
              </a:tr>
              <a:tr h="239761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Home Runs (HR)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hits that resulted in a home run.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11610"/>
                  </a:ext>
                </a:extLst>
              </a:tr>
              <a:tr h="32624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Intentional Base On Balls (IBB)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pitcher intentionally throws four pitches far outside the strike zone to walk the batter.</a:t>
                      </a:r>
                      <a:b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Note: IBBs are included in the BB total.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769151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Innings Pitched/Played (INN)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Cumulative number of innings (including fractional innings) pitched/played by a pitcher/fielder. A full inning pitched is 3 outs. A pitcher relieved after one out is represented by .1. After two outs is .2.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357679"/>
                  </a:ext>
                </a:extLst>
              </a:tr>
              <a:tr h="128306"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Losses (L)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games a particular pitcher's performance resulted in a loss.</a:t>
                      </a:r>
                    </a:p>
                  </a:txBody>
                  <a:tcPr marL="13826" marR="13826" marT="6913" marB="6913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465784"/>
                  </a:ext>
                </a:extLst>
              </a:tr>
            </a:tbl>
          </a:graphicData>
        </a:graphic>
      </p:graphicFrame>
      <p:pic>
        <p:nvPicPr>
          <p:cNvPr id="9" name="Picture 8" descr="/Users/larissasudom/Documents/__ETSY/_RESUMES/Icons/2_BLACK/4.png">
            <a:extLst>
              <a:ext uri="{FF2B5EF4-FFF2-40B4-BE49-F238E27FC236}">
                <a16:creationId xmlns:a16="http://schemas.microsoft.com/office/drawing/2014/main" id="{85D818B2-B2AA-4A96-8A7B-7611CCA705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777">
            <a:off x="4770279" y="9516102"/>
            <a:ext cx="156210" cy="1022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9" descr="/Users/larissasudom/Documents/__ETSY/_RESUMES/Icons/2_BLACK/18.png">
            <a:extLst>
              <a:ext uri="{FF2B5EF4-FFF2-40B4-BE49-F238E27FC236}">
                <a16:creationId xmlns:a16="http://schemas.microsoft.com/office/drawing/2014/main" id="{86F69184-6671-40B6-B4B7-AD0D97573D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3" y="9524037"/>
            <a:ext cx="136525" cy="13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/Users/larissasudom/Documents/__ETSY/_RESUMES/Icons/2_BLACK/23.png">
            <a:extLst>
              <a:ext uri="{FF2B5EF4-FFF2-40B4-BE49-F238E27FC236}">
                <a16:creationId xmlns:a16="http://schemas.microsoft.com/office/drawing/2014/main" id="{6FD48036-D11D-4706-A9D0-715D0B6B78B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19">
            <a:off x="1972384" y="9514497"/>
            <a:ext cx="151765" cy="12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/Users/larissasudom/Documents/__ETSY/_RESUMES/Icons/2_BLACK/20.png">
            <a:extLst>
              <a:ext uri="{FF2B5EF4-FFF2-40B4-BE49-F238E27FC236}">
                <a16:creationId xmlns:a16="http://schemas.microsoft.com/office/drawing/2014/main" id="{1E1B7391-7344-47FB-8F04-2A3957D461C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580">
            <a:off x="3400335" y="9490950"/>
            <a:ext cx="52968" cy="16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/Users/larissasudom/Documents/__ETSY/_RESUMES/Icons/2_BLACK/1.png">
            <a:extLst>
              <a:ext uri="{FF2B5EF4-FFF2-40B4-BE49-F238E27FC236}">
                <a16:creationId xmlns:a16="http://schemas.microsoft.com/office/drawing/2014/main" id="{0A0B15F6-D66B-47D3-8599-057FCB265911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9369" y="9472689"/>
            <a:ext cx="151765" cy="1765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2C532CF-420D-4F71-9B0D-437CCD73808A}"/>
              </a:ext>
            </a:extLst>
          </p:cNvPr>
          <p:cNvSpPr txBox="1"/>
          <p:nvPr/>
        </p:nvSpPr>
        <p:spPr>
          <a:xfrm>
            <a:off x="6405004" y="9438301"/>
            <a:ext cx="918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555-555-1212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4676E5-74A2-4141-ABBF-EDE3E118A0B1}"/>
              </a:ext>
            </a:extLst>
          </p:cNvPr>
          <p:cNvSpPr txBox="1"/>
          <p:nvPr/>
        </p:nvSpPr>
        <p:spPr>
          <a:xfrm>
            <a:off x="4927609" y="9435807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FAFCC0-D102-4979-8D02-C536EEB8F2C8}"/>
              </a:ext>
            </a:extLst>
          </p:cNvPr>
          <p:cNvSpPr txBox="1"/>
          <p:nvPr/>
        </p:nvSpPr>
        <p:spPr>
          <a:xfrm>
            <a:off x="3498949" y="9461140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91591B-D930-455B-AFAB-2CAF4D23456C}"/>
              </a:ext>
            </a:extLst>
          </p:cNvPr>
          <p:cNvSpPr txBox="1"/>
          <p:nvPr/>
        </p:nvSpPr>
        <p:spPr>
          <a:xfrm>
            <a:off x="2097500" y="9466798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C07935-DFD5-45BC-ADD8-5EBC76D78A45}"/>
              </a:ext>
            </a:extLst>
          </p:cNvPr>
          <p:cNvSpPr txBox="1"/>
          <p:nvPr/>
        </p:nvSpPr>
        <p:spPr>
          <a:xfrm>
            <a:off x="677514" y="9453902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</p:spTree>
    <p:extLst>
      <p:ext uri="{BB962C8B-B14F-4D97-AF65-F5344CB8AC3E}">
        <p14:creationId xmlns:p14="http://schemas.microsoft.com/office/powerpoint/2010/main" val="274772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inus Sign 21">
            <a:extLst>
              <a:ext uri="{FF2B5EF4-FFF2-40B4-BE49-F238E27FC236}">
                <a16:creationId xmlns:a16="http://schemas.microsoft.com/office/drawing/2014/main" id="{C6EB3EE5-4DAC-4583-A25B-8BBE2125C2D8}"/>
              </a:ext>
            </a:extLst>
          </p:cNvPr>
          <p:cNvSpPr/>
          <p:nvPr/>
        </p:nvSpPr>
        <p:spPr>
          <a:xfrm flipV="1">
            <a:off x="-1371599" y="9389222"/>
            <a:ext cx="10515599" cy="1202573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 Box 9">
            <a:extLst>
              <a:ext uri="{FF2B5EF4-FFF2-40B4-BE49-F238E27FC236}">
                <a16:creationId xmlns:a16="http://schemas.microsoft.com/office/drawing/2014/main" id="{B44D029C-10D7-4B84-A55B-FB063B71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95" y="508667"/>
            <a:ext cx="665670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2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Minus Sign 38">
            <a:extLst>
              <a:ext uri="{FF2B5EF4-FFF2-40B4-BE49-F238E27FC236}">
                <a16:creationId xmlns:a16="http://schemas.microsoft.com/office/drawing/2014/main" id="{A4268A58-582F-42BA-AE22-6E674BBEDD58}"/>
              </a:ext>
            </a:extLst>
          </p:cNvPr>
          <p:cNvSpPr/>
          <p:nvPr/>
        </p:nvSpPr>
        <p:spPr>
          <a:xfrm>
            <a:off x="-1371599" y="-298853"/>
            <a:ext cx="10515599" cy="1182701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8D8B4BD9-9B57-4494-B318-C6953BB20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72" y="2155094"/>
            <a:ext cx="6172200" cy="404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 val="1"/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0000"/>
              </a:solidFill>
              <a:effectLst/>
              <a:ea typeface="MS Mincho" panose="02020609040205080304" pitchFamily="49" charset="-128"/>
              <a:cs typeface="Aller-Light"/>
            </a:endParaRPr>
          </a:p>
          <a:p>
            <a:pPr marL="0" marR="0">
              <a:lnSpc>
                <a:spcPts val="1095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Aller-Light"/>
              </a:rPr>
              <a:t> </a:t>
            </a:r>
            <a:endParaRPr lang="en-US" sz="900" dirty="0">
              <a:solidFill>
                <a:srgbClr val="000000"/>
              </a:solidFill>
              <a:ea typeface="MS Mincho" panose="02020609040205080304" pitchFamily="49" charset="-128"/>
              <a:cs typeface="Aller-Light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782538AB-40C2-B042-9866-E75A6E6045B1}"/>
              </a:ext>
            </a:extLst>
          </p:cNvPr>
          <p:cNvSpPr txBox="1"/>
          <p:nvPr/>
        </p:nvSpPr>
        <p:spPr>
          <a:xfrm>
            <a:off x="491320" y="1269651"/>
            <a:ext cx="6656705" cy="36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1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Below is a list of commonly used Stats.  </a:t>
            </a:r>
            <a:r>
              <a:rPr lang="en-US" sz="1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Use those applicable to your player.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6CC6D7-E1DE-304B-B7AB-3A96A6347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01548"/>
              </p:ext>
            </p:extLst>
          </p:nvPr>
        </p:nvGraphicFramePr>
        <p:xfrm>
          <a:off x="655994" y="1745370"/>
          <a:ext cx="6583005" cy="6345273"/>
        </p:xfrm>
        <a:graphic>
          <a:graphicData uri="http://schemas.openxmlformats.org/drawingml/2006/table">
            <a:tbl>
              <a:tblPr/>
              <a:tblGrid>
                <a:gridCol w="1020406">
                  <a:extLst>
                    <a:ext uri="{9D8B030D-6E8A-4147-A177-3AD203B41FA5}">
                      <a16:colId xmlns:a16="http://schemas.microsoft.com/office/drawing/2014/main" val="170573356"/>
                    </a:ext>
                  </a:extLst>
                </a:gridCol>
                <a:gridCol w="5562599">
                  <a:extLst>
                    <a:ext uri="{9D8B030D-6E8A-4147-A177-3AD203B41FA5}">
                      <a16:colId xmlns:a16="http://schemas.microsoft.com/office/drawing/2014/main" val="1572381336"/>
                    </a:ext>
                  </a:extLst>
                </a:gridCol>
              </a:tblGrid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(No)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players number for easy recognition by fans. Generally on the jersey of the player.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124975"/>
                  </a:ext>
                </a:extLst>
              </a:tr>
              <a:tr h="32817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Opponent Batting Average (OBA)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Percentage of hits against a pitcher.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(Hits) / (Batters Faced)-(Walks+HBP+Sac Flies+Sac Bunts+Catcher Interference)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214470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 Base Percentage (OBP)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Represents the number of times the player reaches base compared to the number of plate appearances. The higher the number the better.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(Hits + Walks + Times Hit by Pitch) / (At Bats + Walks + Times Hit by Pitch + Sacrifice Flys)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226142"/>
                  </a:ext>
                </a:extLst>
              </a:tr>
              <a:tr h="32817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 Base Plus Slugging (OPS)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On-base percentage plus slugging percentage.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See OBP, above, and SLG, below, for definitions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989772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Plate Appearances (PA)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batter faces a pitcher, regardless of outcome.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At Bats + Walks + Times Hit by Pitch + Sacrifice Bunts + Sacrifice Flys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881209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Passed Balls (PB)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ball thrown by the pitcher was not handled by a catcher and resulted in a base runner advancing.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626139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Pitch Count (PC)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total number of pitches a pitcher has thrown.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083887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Put Outs (PO)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defensive player was the final player in a play, which resulted in an out.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06539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Position (Posn)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Any one of nine available field locations.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505351"/>
                  </a:ext>
                </a:extLst>
              </a:tr>
              <a:tr h="171806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Reached On Error (ROE)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batter reaches base due to defensive error when under normal circumstances the batter would have clearly been out.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Counts as an at bat but not as a hit.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312016"/>
                  </a:ext>
                </a:extLst>
              </a:tr>
              <a:tr h="9234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Runs (R)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batter crosses home plate.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137790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Runs Batted In (RBI)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runners a batter moves across home plate resulting from his hit, walk or sacrifice.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98080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Sacrifice Bunts (SacB)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bunt results in the current base runner advancing a base and an out for the batter.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624258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Sacrifice Flies (SacF)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There must be fewer than 2 outs. The ball must be hit to the outfield. The batter is out - ball is caught on a fly. A runner on base scores on the play and the ball is caught. (The batter gets an RBI. The base runner gets a Run Scored. The Sacrifice Fly is not counted as an official At Bat. The Fielder gets credited with a Put Out.)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637536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Stolen Bases (SB)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base runner successfully advances to the next base without the help of the hitter.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959943"/>
                  </a:ext>
                </a:extLst>
              </a:tr>
              <a:tr h="32817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Stolen Bases Allowed (SBA)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catcher allows a base runner to steal a base.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528484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Shut Outs (SHO)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a starting pitcher leaves the game without surrendering a run and is given a win for his performance.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518322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Slugging Percentage (SLG)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number of bases a batter reaches divided by at bats.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882859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Strike Out (SO)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batter swings and misses on three pitches.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400319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Saves (SV)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relief pitcher finishes a game where the potential tying or winning run is on base, at home plate or in the on-deck circle. Also the number of times a relief pitcher pitches the final three innings of a win; or the number of times a reliever pitches one inning or more in which he protects a lead of three runs or less.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312646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Save Opportunities (SVO)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relief pitcher enters a game in which one of the three situations under the definition of a save presents itself.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16109"/>
                  </a:ext>
                </a:extLst>
              </a:tr>
              <a:tr h="9234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Throws (T)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Hand in which the player throws the ball while fielding or pitching.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38552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Bases (TB)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number of bases a batter has reached.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355909"/>
                  </a:ext>
                </a:extLst>
              </a:tr>
              <a:tr h="24935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 Chances (TC)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Putouts plus assists plus errors; total chances offered, not total chances accepted.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168580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Team (TEAM)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Team in which the player is currently on or was once a member of.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55113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Triple Plays (TP)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one continuing play results in three outs.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571307"/>
                  </a:ext>
                </a:extLst>
              </a:tr>
              <a:tr h="9234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Triples (TR)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hits that resulted in the batter reaching third base.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156170"/>
                  </a:ext>
                </a:extLst>
              </a:tr>
              <a:tr h="92343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Wins (W)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games that resulted in a win for a pitcher or a team.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745802"/>
                  </a:ext>
                </a:extLst>
              </a:tr>
              <a:tr h="328178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Walks &amp; Hits per Inning Pitched (WHIP)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Average number of walks and hits allowed by the pitcher per inning.</a:t>
                      </a:r>
                      <a:b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Formula: (Hits + Walks) / Innings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541662"/>
                  </a:ext>
                </a:extLst>
              </a:tr>
              <a:tr h="170529">
                <a:tc>
                  <a:txBody>
                    <a:bodyPr/>
                    <a:lstStyle/>
                    <a:p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Wild Pitches (WP)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Number of times a pitcher threw a ball, which was not handled by the catcher and resulted in a base runner advancing.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573161"/>
                  </a:ext>
                </a:extLst>
              </a:tr>
              <a:tr h="92343">
                <a:tc>
                  <a:txBody>
                    <a:bodyPr/>
                    <a:lstStyle/>
                    <a:p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Year (YEAR)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When the stats were recorded.</a:t>
                      </a:r>
                    </a:p>
                  </a:txBody>
                  <a:tcPr marL="12351" marR="12351" marT="6175" marB="6175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183125"/>
                  </a:ext>
                </a:extLst>
              </a:tr>
            </a:tbl>
          </a:graphicData>
        </a:graphic>
      </p:graphicFrame>
      <p:pic>
        <p:nvPicPr>
          <p:cNvPr id="9" name="Picture 8" descr="/Users/larissasudom/Documents/__ETSY/_RESUMES/Icons/2_BLACK/4.png">
            <a:extLst>
              <a:ext uri="{FF2B5EF4-FFF2-40B4-BE49-F238E27FC236}">
                <a16:creationId xmlns:a16="http://schemas.microsoft.com/office/drawing/2014/main" id="{47D39616-40D5-4358-8941-D5740289877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777">
            <a:off x="4770279" y="9516102"/>
            <a:ext cx="156210" cy="1022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9" descr="/Users/larissasudom/Documents/__ETSY/_RESUMES/Icons/2_BLACK/18.png">
            <a:extLst>
              <a:ext uri="{FF2B5EF4-FFF2-40B4-BE49-F238E27FC236}">
                <a16:creationId xmlns:a16="http://schemas.microsoft.com/office/drawing/2014/main" id="{7B4E3082-D83F-48D1-8077-022BFDFBBAA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93" y="9524037"/>
            <a:ext cx="136525" cy="13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/Users/larissasudom/Documents/__ETSY/_RESUMES/Icons/2_BLACK/23.png">
            <a:extLst>
              <a:ext uri="{FF2B5EF4-FFF2-40B4-BE49-F238E27FC236}">
                <a16:creationId xmlns:a16="http://schemas.microsoft.com/office/drawing/2014/main" id="{3B5BE1F0-E742-4567-8776-A893D477C76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19">
            <a:off x="1972384" y="9514497"/>
            <a:ext cx="151765" cy="12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/Users/larissasudom/Documents/__ETSY/_RESUMES/Icons/2_BLACK/20.png">
            <a:extLst>
              <a:ext uri="{FF2B5EF4-FFF2-40B4-BE49-F238E27FC236}">
                <a16:creationId xmlns:a16="http://schemas.microsoft.com/office/drawing/2014/main" id="{AE1A0F19-D1B2-45B0-A20B-0D8FD78FBA3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580">
            <a:off x="3400335" y="9490950"/>
            <a:ext cx="52968" cy="16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/Users/larissasudom/Documents/__ETSY/_RESUMES/Icons/2_BLACK/1.png">
            <a:extLst>
              <a:ext uri="{FF2B5EF4-FFF2-40B4-BE49-F238E27FC236}">
                <a16:creationId xmlns:a16="http://schemas.microsoft.com/office/drawing/2014/main" id="{5F1FA9FD-23DD-45E5-8E2C-8732B4599CBB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59369" y="9472689"/>
            <a:ext cx="151765" cy="1765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D82A3E2-3A58-4CE8-A758-812E5FFD038B}"/>
              </a:ext>
            </a:extLst>
          </p:cNvPr>
          <p:cNvSpPr txBox="1"/>
          <p:nvPr/>
        </p:nvSpPr>
        <p:spPr>
          <a:xfrm>
            <a:off x="6405004" y="9438301"/>
            <a:ext cx="9188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555-555-1212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A49248-24C4-4FD3-9AFE-C21A1CCCEACA}"/>
              </a:ext>
            </a:extLst>
          </p:cNvPr>
          <p:cNvSpPr txBox="1"/>
          <p:nvPr/>
        </p:nvSpPr>
        <p:spPr>
          <a:xfrm>
            <a:off x="4927609" y="9435807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3BA4A7-69B4-4A85-94B4-E6507ACFF538}"/>
              </a:ext>
            </a:extLst>
          </p:cNvPr>
          <p:cNvSpPr txBox="1"/>
          <p:nvPr/>
        </p:nvSpPr>
        <p:spPr>
          <a:xfrm>
            <a:off x="3498949" y="9461140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00E071-DF1F-45CF-9EBA-2B667D4F0FC1}"/>
              </a:ext>
            </a:extLst>
          </p:cNvPr>
          <p:cNvSpPr txBox="1"/>
          <p:nvPr/>
        </p:nvSpPr>
        <p:spPr>
          <a:xfrm>
            <a:off x="2097500" y="9466798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E45990-0344-4861-A630-F4F957E998CC}"/>
              </a:ext>
            </a:extLst>
          </p:cNvPr>
          <p:cNvSpPr txBox="1"/>
          <p:nvPr/>
        </p:nvSpPr>
        <p:spPr>
          <a:xfrm>
            <a:off x="677514" y="9453902"/>
            <a:ext cx="1183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</a:rPr>
              <a:t>anna@gmail.com</a:t>
            </a:r>
          </a:p>
        </p:txBody>
      </p:sp>
    </p:spTree>
    <p:extLst>
      <p:ext uri="{BB962C8B-B14F-4D97-AF65-F5344CB8AC3E}">
        <p14:creationId xmlns:p14="http://schemas.microsoft.com/office/powerpoint/2010/main" val="27007746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11892"/>
      </a:dk1>
      <a:lt1>
        <a:srgbClr val="FFFFFF"/>
      </a:lt1>
      <a:dk2>
        <a:srgbClr val="002060"/>
      </a:dk2>
      <a:lt2>
        <a:srgbClr val="EBEBEB"/>
      </a:lt2>
      <a:accent1>
        <a:srgbClr val="002060"/>
      </a:accent1>
      <a:accent2>
        <a:srgbClr val="D71E00"/>
      </a:accent2>
      <a:accent3>
        <a:srgbClr val="002D89"/>
      </a:accent3>
      <a:accent4>
        <a:srgbClr val="D71E00"/>
      </a:accent4>
      <a:accent5>
        <a:srgbClr val="D71E00"/>
      </a:accent5>
      <a:accent6>
        <a:srgbClr val="D71E00"/>
      </a:accent6>
      <a:hlink>
        <a:srgbClr val="002060"/>
      </a:hlink>
      <a:folHlink>
        <a:srgbClr val="00206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12769</TotalTime>
  <Words>3045</Words>
  <Application>Microsoft Office PowerPoint</Application>
  <PresentationFormat>Custom</PresentationFormat>
  <Paragraphs>462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MS Mincho</vt:lpstr>
      <vt:lpstr>Aller</vt:lpstr>
      <vt:lpstr>Aller Light</vt:lpstr>
      <vt:lpstr>Aller-Bold</vt:lpstr>
      <vt:lpstr>Aller-Light</vt:lpstr>
      <vt:lpstr>Arial</vt:lpstr>
      <vt:lpstr>Calibri</vt:lpstr>
      <vt:lpstr>Calibri Light</vt:lpstr>
      <vt:lpstr>Cambria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AllStarRecruits</dc:creator>
  <cp:lastModifiedBy>Tina</cp:lastModifiedBy>
  <cp:revision>319</cp:revision>
  <cp:lastPrinted>2023-06-23T14:48:36Z</cp:lastPrinted>
  <dcterms:created xsi:type="dcterms:W3CDTF">2011-09-21T16:27:59Z</dcterms:created>
  <dcterms:modified xsi:type="dcterms:W3CDTF">2024-02-06T19:42:51Z</dcterms:modified>
</cp:coreProperties>
</file>