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313" r:id="rId6"/>
    <p:sldId id="289" r:id="rId7"/>
    <p:sldId id="295" r:id="rId8"/>
    <p:sldId id="290" r:id="rId9"/>
    <p:sldId id="291" r:id="rId10"/>
    <p:sldId id="292" r:id="rId11"/>
    <p:sldId id="293" r:id="rId12"/>
    <p:sldId id="314" r:id="rId13"/>
    <p:sldId id="262" r:id="rId14"/>
    <p:sldId id="284" r:id="rId15"/>
    <p:sldId id="285" r:id="rId16"/>
    <p:sldId id="318" r:id="rId17"/>
    <p:sldId id="286" r:id="rId18"/>
    <p:sldId id="287" r:id="rId19"/>
    <p:sldId id="294" r:id="rId20"/>
    <p:sldId id="264" r:id="rId21"/>
    <p:sldId id="265" r:id="rId22"/>
    <p:sldId id="266" r:id="rId23"/>
    <p:sldId id="267" r:id="rId24"/>
    <p:sldId id="268" r:id="rId25"/>
    <p:sldId id="270" r:id="rId26"/>
    <p:sldId id="271" r:id="rId27"/>
    <p:sldId id="277" r:id="rId28"/>
    <p:sldId id="288" r:id="rId29"/>
    <p:sldId id="297" r:id="rId30"/>
    <p:sldId id="300" r:id="rId31"/>
    <p:sldId id="315" r:id="rId32"/>
    <p:sldId id="316" r:id="rId33"/>
    <p:sldId id="269" r:id="rId34"/>
    <p:sldId id="272" r:id="rId35"/>
    <p:sldId id="317" r:id="rId36"/>
    <p:sldId id="311" r:id="rId37"/>
    <p:sldId id="278" r:id="rId38"/>
    <p:sldId id="279" r:id="rId39"/>
    <p:sldId id="280" r:id="rId40"/>
    <p:sldId id="281" r:id="rId41"/>
    <p:sldId id="282" r:id="rId42"/>
    <p:sldId id="283" r:id="rId43"/>
    <p:sldId id="302" r:id="rId44"/>
    <p:sldId id="303" r:id="rId45"/>
    <p:sldId id="304" r:id="rId46"/>
    <p:sldId id="312" r:id="rId47"/>
    <p:sldId id="305" r:id="rId48"/>
    <p:sldId id="306" r:id="rId49"/>
    <p:sldId id="307" r:id="rId50"/>
    <p:sldId id="308" r:id="rId51"/>
    <p:sldId id="309" r:id="rId52"/>
    <p:sldId id="310" r:id="rId53"/>
    <p:sldId id="27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43" y="8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701A-4715-4EC9-9C87-15D052B46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EDC1FB-B2F7-40FC-B153-3B0CB6EA6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CC6A70-C091-413A-9134-7F93BC3C8A7C}"/>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5" name="Footer Placeholder 4">
            <a:extLst>
              <a:ext uri="{FF2B5EF4-FFF2-40B4-BE49-F238E27FC236}">
                <a16:creationId xmlns:a16="http://schemas.microsoft.com/office/drawing/2014/main" id="{C726D049-89EF-448C-A1FA-8F5353B97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6177E-0B10-44AE-8B7D-4384AFAA43F8}"/>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288600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AF24-DEAF-443B-B88A-99378DDB3B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CE768-D3FB-441A-AE94-22EA8A6E05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55B2E-B080-46C6-8027-5CBF8843C5B1}"/>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5" name="Footer Placeholder 4">
            <a:extLst>
              <a:ext uri="{FF2B5EF4-FFF2-40B4-BE49-F238E27FC236}">
                <a16:creationId xmlns:a16="http://schemas.microsoft.com/office/drawing/2014/main" id="{23F37D57-6064-4CBB-BF19-EC4D4D15F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A07BC-1233-45F8-AB61-5EB3EEEA5F64}"/>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153326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CCB0A-53C4-4C0E-88B8-5F09D9D557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1402B-948D-401B-993B-8260D2E232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F4058-A075-4165-8BCD-62254C40C723}"/>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5" name="Footer Placeholder 4">
            <a:extLst>
              <a:ext uri="{FF2B5EF4-FFF2-40B4-BE49-F238E27FC236}">
                <a16:creationId xmlns:a16="http://schemas.microsoft.com/office/drawing/2014/main" id="{3035573E-C3E4-4659-A704-8685F751E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4F419-2DA5-4112-A66D-B829096E684F}"/>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225223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4E34-9C5C-410C-AB13-30A26E36D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9C5AC-32E3-44D6-8B8A-AF010C7AF2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7E7DA-A6F2-4A03-9992-D54C7FA299A1}"/>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5" name="Footer Placeholder 4">
            <a:extLst>
              <a:ext uri="{FF2B5EF4-FFF2-40B4-BE49-F238E27FC236}">
                <a16:creationId xmlns:a16="http://schemas.microsoft.com/office/drawing/2014/main" id="{A6092DCA-A7FC-426A-90C4-0871BDC79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17EB6-1DFA-4691-8372-2701D1FFCA6D}"/>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61358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647B-850E-45FD-8D9D-E9A57FEB60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AB2040-9DAD-4F16-A613-47D4CB88B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DE7B9A-B8ED-42E6-9CAB-302C0DDFE290}"/>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5" name="Footer Placeholder 4">
            <a:extLst>
              <a:ext uri="{FF2B5EF4-FFF2-40B4-BE49-F238E27FC236}">
                <a16:creationId xmlns:a16="http://schemas.microsoft.com/office/drawing/2014/main" id="{4E25E150-1B68-4B7E-B046-26B5BF1E4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A8363-E25B-4572-9E00-F84247282965}"/>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40500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7C91-86CA-4033-9928-2F14F167E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0FF43-5653-452B-8963-8ED8FEA28B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39A5C5-78C1-491E-8565-14B1983EEA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78512-0B27-4BE8-B307-2D7C93968230}"/>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6" name="Footer Placeholder 5">
            <a:extLst>
              <a:ext uri="{FF2B5EF4-FFF2-40B4-BE49-F238E27FC236}">
                <a16:creationId xmlns:a16="http://schemas.microsoft.com/office/drawing/2014/main" id="{FB4380C2-372A-48CE-BE32-CD8E69D06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5D33C-DEF4-446F-AB9D-D212C3610EFD}"/>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74289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5106-9963-47E2-933E-2045B8E6F1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B719B5-995E-4C07-B9C0-9591518E8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4EEF04-B9FC-47DE-8412-3F0F281FF3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BC30C-C24D-4A40-BA7F-70740AD6A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356240-831D-4D02-96F6-3F915E58D4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56F3A-A286-4700-9C94-5B78AF9C22BE}"/>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8" name="Footer Placeholder 7">
            <a:extLst>
              <a:ext uri="{FF2B5EF4-FFF2-40B4-BE49-F238E27FC236}">
                <a16:creationId xmlns:a16="http://schemas.microsoft.com/office/drawing/2014/main" id="{FBAAFCC5-2703-4C1F-BE6C-11D528D859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CEC769-553B-4BCC-85A3-8B7335C2EF48}"/>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426942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ACB0-F570-4A92-AA91-37586E5119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B95A1D-0641-449F-829F-FDCDD09C787C}"/>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4" name="Footer Placeholder 3">
            <a:extLst>
              <a:ext uri="{FF2B5EF4-FFF2-40B4-BE49-F238E27FC236}">
                <a16:creationId xmlns:a16="http://schemas.microsoft.com/office/drawing/2014/main" id="{978CE9D2-099B-4E9E-952F-DCE76215D6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DF299-1FFA-40B9-8D54-E5FB11751B6B}"/>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281266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461F5-7371-493F-A13A-7CEB90AEBF89}"/>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3" name="Footer Placeholder 2">
            <a:extLst>
              <a:ext uri="{FF2B5EF4-FFF2-40B4-BE49-F238E27FC236}">
                <a16:creationId xmlns:a16="http://schemas.microsoft.com/office/drawing/2014/main" id="{CAC987C0-A22D-44C7-B289-B224BB975A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82B267-9847-491D-BDCF-1B4D4DFDDBB5}"/>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107267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A78A-A3C5-43BA-B2A5-FA6057EFEE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D7CDE-C851-4313-9683-23BB2696B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2D24FB-F08B-485E-A45C-698419056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62AF80-E656-4A4E-8485-629DAE1B270D}"/>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6" name="Footer Placeholder 5">
            <a:extLst>
              <a:ext uri="{FF2B5EF4-FFF2-40B4-BE49-F238E27FC236}">
                <a16:creationId xmlns:a16="http://schemas.microsoft.com/office/drawing/2014/main" id="{39954B14-1566-4531-80DB-D70DBA6FD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2FD04-7AAA-408A-B2E3-1152CE5F52A2}"/>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383035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AB50-933A-448E-A757-4F22219CB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C9DBC-A29F-4457-8E93-9F5A72024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3830D-0AC3-4C7F-86E3-6E9B0D715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246FD3-EA3A-4601-91F2-16E393DED7C6}"/>
              </a:ext>
            </a:extLst>
          </p:cNvPr>
          <p:cNvSpPr>
            <a:spLocks noGrp="1"/>
          </p:cNvSpPr>
          <p:nvPr>
            <p:ph type="dt" sz="half" idx="10"/>
          </p:nvPr>
        </p:nvSpPr>
        <p:spPr/>
        <p:txBody>
          <a:bodyPr/>
          <a:lstStyle/>
          <a:p>
            <a:fld id="{763FE506-A0E8-4840-AD36-8038A3E45B57}" type="datetimeFigureOut">
              <a:rPr lang="en-US" smtClean="0"/>
              <a:t>10/21/2020</a:t>
            </a:fld>
            <a:endParaRPr lang="en-US"/>
          </a:p>
        </p:txBody>
      </p:sp>
      <p:sp>
        <p:nvSpPr>
          <p:cNvPr id="6" name="Footer Placeholder 5">
            <a:extLst>
              <a:ext uri="{FF2B5EF4-FFF2-40B4-BE49-F238E27FC236}">
                <a16:creationId xmlns:a16="http://schemas.microsoft.com/office/drawing/2014/main" id="{2DB3C5D5-9F4D-4D91-B598-4CFE32F52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078E8-228A-491E-802C-1AD6D4D910CC}"/>
              </a:ext>
            </a:extLst>
          </p:cNvPr>
          <p:cNvSpPr>
            <a:spLocks noGrp="1"/>
          </p:cNvSpPr>
          <p:nvPr>
            <p:ph type="sldNum" sz="quarter" idx="12"/>
          </p:nvPr>
        </p:nvSpPr>
        <p:spPr/>
        <p:txBody>
          <a:bodyPr/>
          <a:lstStyle/>
          <a:p>
            <a:fld id="{59C3A5E5-7CA7-4D1E-A07D-785971024558}" type="slidenum">
              <a:rPr lang="en-US" smtClean="0"/>
              <a:t>‹#›</a:t>
            </a:fld>
            <a:endParaRPr lang="en-US"/>
          </a:p>
        </p:txBody>
      </p:sp>
    </p:spTree>
    <p:extLst>
      <p:ext uri="{BB962C8B-B14F-4D97-AF65-F5344CB8AC3E}">
        <p14:creationId xmlns:p14="http://schemas.microsoft.com/office/powerpoint/2010/main" val="390229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EB0C2-EC11-48CB-9032-A9DBB547A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0F9163-1DF6-40B9-AC17-2377E65796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ECAD9-EF20-4B73-9ACE-8C5BBF78E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FE506-A0E8-4840-AD36-8038A3E45B57}" type="datetimeFigureOut">
              <a:rPr lang="en-US" smtClean="0"/>
              <a:t>10/21/2020</a:t>
            </a:fld>
            <a:endParaRPr lang="en-US"/>
          </a:p>
        </p:txBody>
      </p:sp>
      <p:sp>
        <p:nvSpPr>
          <p:cNvPr id="5" name="Footer Placeholder 4">
            <a:extLst>
              <a:ext uri="{FF2B5EF4-FFF2-40B4-BE49-F238E27FC236}">
                <a16:creationId xmlns:a16="http://schemas.microsoft.com/office/drawing/2014/main" id="{C9EE36E0-B4F1-4220-A936-533066B84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029BA-BE1A-45EF-8ED1-C3EA4C57E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3A5E5-7CA7-4D1E-A07D-785971024558}" type="slidenum">
              <a:rPr lang="en-US" smtClean="0"/>
              <a:t>‹#›</a:t>
            </a:fld>
            <a:endParaRPr lang="en-US"/>
          </a:p>
        </p:txBody>
      </p:sp>
    </p:spTree>
    <p:extLst>
      <p:ext uri="{BB962C8B-B14F-4D97-AF65-F5344CB8AC3E}">
        <p14:creationId xmlns:p14="http://schemas.microsoft.com/office/powerpoint/2010/main" val="154110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gogreen1.go-online.ca.gov/"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it.onramp.dot.ca.gov/information-about-bee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t.onramp.dot.ca.gov/information-about-bee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ECFA-52E0-4048-8430-308517F68B34}"/>
              </a:ext>
            </a:extLst>
          </p:cNvPr>
          <p:cNvSpPr>
            <a:spLocks noGrp="1"/>
          </p:cNvSpPr>
          <p:nvPr>
            <p:ph type="ctrTitle"/>
          </p:nvPr>
        </p:nvSpPr>
        <p:spPr/>
        <p:txBody>
          <a:bodyPr/>
          <a:lstStyle/>
          <a:p>
            <a:r>
              <a:rPr lang="en-US" dirty="0"/>
              <a:t>EASY BEES</a:t>
            </a:r>
          </a:p>
        </p:txBody>
      </p:sp>
      <p:sp>
        <p:nvSpPr>
          <p:cNvPr id="3" name="Subtitle 2">
            <a:extLst>
              <a:ext uri="{FF2B5EF4-FFF2-40B4-BE49-F238E27FC236}">
                <a16:creationId xmlns:a16="http://schemas.microsoft.com/office/drawing/2014/main" id="{09983524-2B7A-4DA1-89B4-A7CAD8696267}"/>
              </a:ext>
            </a:extLst>
          </p:cNvPr>
          <p:cNvSpPr>
            <a:spLocks noGrp="1"/>
          </p:cNvSpPr>
          <p:nvPr>
            <p:ph type="subTitle" idx="1"/>
          </p:nvPr>
        </p:nvSpPr>
        <p:spPr>
          <a:xfrm>
            <a:off x="1647825" y="5240339"/>
            <a:ext cx="9144000" cy="608012"/>
          </a:xfrm>
        </p:spPr>
        <p:txBody>
          <a:bodyPr/>
          <a:lstStyle/>
          <a:p>
            <a:r>
              <a:rPr lang="en-US" dirty="0"/>
              <a:t>By </a:t>
            </a:r>
            <a:r>
              <a:rPr lang="en-US"/>
              <a:t>Vuong Hong, PE</a:t>
            </a:r>
            <a:endParaRPr lang="en-US" dirty="0"/>
          </a:p>
        </p:txBody>
      </p:sp>
    </p:spTree>
    <p:extLst>
      <p:ext uri="{BB962C8B-B14F-4D97-AF65-F5344CB8AC3E}">
        <p14:creationId xmlns:p14="http://schemas.microsoft.com/office/powerpoint/2010/main" val="32213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53579-C84A-42A5-BA61-ABCE8A218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91" y="801355"/>
            <a:ext cx="7174970" cy="5059606"/>
          </a:xfrm>
          <a:prstGeom prst="rect">
            <a:avLst/>
          </a:prstGeom>
        </p:spPr>
      </p:pic>
      <p:sp>
        <p:nvSpPr>
          <p:cNvPr id="4" name="TextBox 3">
            <a:extLst>
              <a:ext uri="{FF2B5EF4-FFF2-40B4-BE49-F238E27FC236}">
                <a16:creationId xmlns:a16="http://schemas.microsoft.com/office/drawing/2014/main" id="{C360B4AA-3FE3-4066-B4BE-1E3BD2BE6B69}"/>
              </a:ext>
            </a:extLst>
          </p:cNvPr>
          <p:cNvSpPr txBox="1"/>
          <p:nvPr/>
        </p:nvSpPr>
        <p:spPr>
          <a:xfrm>
            <a:off x="2975313" y="6114661"/>
            <a:ext cx="6994348" cy="369332"/>
          </a:xfrm>
          <a:prstGeom prst="rect">
            <a:avLst/>
          </a:prstGeom>
          <a:noFill/>
        </p:spPr>
        <p:txBody>
          <a:bodyPr wrap="square" rtlCol="0">
            <a:spAutoFit/>
          </a:bodyPr>
          <a:lstStyle/>
          <a:p>
            <a:r>
              <a:rPr lang="en-US" dirty="0"/>
              <a:t>Enter ID and Password and then hit Enter.</a:t>
            </a:r>
          </a:p>
        </p:txBody>
      </p:sp>
      <p:sp>
        <p:nvSpPr>
          <p:cNvPr id="5" name="Rectangle 4">
            <a:extLst>
              <a:ext uri="{FF2B5EF4-FFF2-40B4-BE49-F238E27FC236}">
                <a16:creationId xmlns:a16="http://schemas.microsoft.com/office/drawing/2014/main" id="{A89DA04A-E09A-4FFE-A3F0-E7878442E6B1}"/>
              </a:ext>
            </a:extLst>
          </p:cNvPr>
          <p:cNvSpPr/>
          <p:nvPr/>
        </p:nvSpPr>
        <p:spPr>
          <a:xfrm>
            <a:off x="4414627" y="4851918"/>
            <a:ext cx="1129004" cy="4338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A62EA05-57B3-4C83-AC8C-E41703E21073}"/>
              </a:ext>
            </a:extLst>
          </p:cNvPr>
          <p:cNvCxnSpPr>
            <a:cxnSpLocks/>
            <a:endCxn id="5" idx="0"/>
          </p:cNvCxnSpPr>
          <p:nvPr/>
        </p:nvCxnSpPr>
        <p:spPr>
          <a:xfrm flipH="1">
            <a:off x="4979129" y="3700490"/>
            <a:ext cx="928856" cy="11514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2E3BF0-8B1B-415F-915E-4E78A12FFF22}"/>
              </a:ext>
            </a:extLst>
          </p:cNvPr>
          <p:cNvSpPr txBox="1"/>
          <p:nvPr/>
        </p:nvSpPr>
        <p:spPr>
          <a:xfrm>
            <a:off x="5562291" y="3331158"/>
            <a:ext cx="2704631" cy="369332"/>
          </a:xfrm>
          <a:prstGeom prst="rect">
            <a:avLst/>
          </a:prstGeom>
          <a:solidFill>
            <a:srgbClr val="0070C0"/>
          </a:solidFill>
        </p:spPr>
        <p:txBody>
          <a:bodyPr wrap="square" rtlCol="0">
            <a:spAutoFit/>
          </a:bodyPr>
          <a:lstStyle/>
          <a:p>
            <a:r>
              <a:rPr lang="en-US" dirty="0">
                <a:solidFill>
                  <a:srgbClr val="FFC000"/>
                </a:solidFill>
              </a:rPr>
              <a:t>Enter ID and Password</a:t>
            </a:r>
          </a:p>
        </p:txBody>
      </p:sp>
      <p:sp>
        <p:nvSpPr>
          <p:cNvPr id="8" name="Rectangle 7">
            <a:extLst>
              <a:ext uri="{FF2B5EF4-FFF2-40B4-BE49-F238E27FC236}">
                <a16:creationId xmlns:a16="http://schemas.microsoft.com/office/drawing/2014/main" id="{53FBCF25-AAFF-4324-9FCC-1BF8AE325D35}"/>
              </a:ext>
            </a:extLst>
          </p:cNvPr>
          <p:cNvSpPr/>
          <p:nvPr/>
        </p:nvSpPr>
        <p:spPr>
          <a:xfrm>
            <a:off x="5907985" y="4888681"/>
            <a:ext cx="1129004" cy="4338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63AEBCC-E9D8-4B4D-A366-03C1EECFCAD4}"/>
              </a:ext>
            </a:extLst>
          </p:cNvPr>
          <p:cNvCxnSpPr>
            <a:cxnSpLocks/>
          </p:cNvCxnSpPr>
          <p:nvPr/>
        </p:nvCxnSpPr>
        <p:spPr>
          <a:xfrm flipH="1">
            <a:off x="6355277" y="3700490"/>
            <a:ext cx="117210" cy="11623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8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574F7-22D6-4127-97DF-D31A686A3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578" y="638175"/>
            <a:ext cx="7040209" cy="4893906"/>
          </a:xfrm>
          <a:prstGeom prst="rect">
            <a:avLst/>
          </a:prstGeom>
        </p:spPr>
      </p:pic>
      <p:sp>
        <p:nvSpPr>
          <p:cNvPr id="4" name="TextBox 3">
            <a:extLst>
              <a:ext uri="{FF2B5EF4-FFF2-40B4-BE49-F238E27FC236}">
                <a16:creationId xmlns:a16="http://schemas.microsoft.com/office/drawing/2014/main" id="{8A3D2DC5-05FE-4098-9BA6-1DCA0C1953DC}"/>
              </a:ext>
            </a:extLst>
          </p:cNvPr>
          <p:cNvSpPr txBox="1"/>
          <p:nvPr/>
        </p:nvSpPr>
        <p:spPr>
          <a:xfrm>
            <a:off x="3059289" y="6096000"/>
            <a:ext cx="6994348" cy="369332"/>
          </a:xfrm>
          <a:prstGeom prst="rect">
            <a:avLst/>
          </a:prstGeom>
          <a:noFill/>
        </p:spPr>
        <p:txBody>
          <a:bodyPr wrap="square" rtlCol="0">
            <a:spAutoFit/>
          </a:bodyPr>
          <a:lstStyle/>
          <a:p>
            <a:r>
              <a:rPr lang="en-US" dirty="0"/>
              <a:t>Hit F1 key.</a:t>
            </a:r>
          </a:p>
        </p:txBody>
      </p:sp>
      <p:sp>
        <p:nvSpPr>
          <p:cNvPr id="7" name="TextBox 6">
            <a:extLst>
              <a:ext uri="{FF2B5EF4-FFF2-40B4-BE49-F238E27FC236}">
                <a16:creationId xmlns:a16="http://schemas.microsoft.com/office/drawing/2014/main" id="{C128B5C5-E5B3-4CAA-85CE-53A7026469AE}"/>
              </a:ext>
            </a:extLst>
          </p:cNvPr>
          <p:cNvSpPr txBox="1"/>
          <p:nvPr/>
        </p:nvSpPr>
        <p:spPr>
          <a:xfrm>
            <a:off x="5562291" y="3331158"/>
            <a:ext cx="1267717" cy="369332"/>
          </a:xfrm>
          <a:prstGeom prst="rect">
            <a:avLst/>
          </a:prstGeom>
          <a:solidFill>
            <a:srgbClr val="0070C0"/>
          </a:solidFill>
        </p:spPr>
        <p:txBody>
          <a:bodyPr wrap="square" rtlCol="0">
            <a:spAutoFit/>
          </a:bodyPr>
          <a:lstStyle/>
          <a:p>
            <a:r>
              <a:rPr lang="en-US" dirty="0">
                <a:solidFill>
                  <a:srgbClr val="FFC000"/>
                </a:solidFill>
              </a:rPr>
              <a:t>Hit F1 key.</a:t>
            </a:r>
          </a:p>
        </p:txBody>
      </p:sp>
    </p:spTree>
    <p:extLst>
      <p:ext uri="{BB962C8B-B14F-4D97-AF65-F5344CB8AC3E}">
        <p14:creationId xmlns:p14="http://schemas.microsoft.com/office/powerpoint/2010/main" val="353363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8810B-1979-4C27-ABDD-112457EB59B1}"/>
              </a:ext>
            </a:extLst>
          </p:cNvPr>
          <p:cNvSpPr txBox="1"/>
          <p:nvPr/>
        </p:nvSpPr>
        <p:spPr>
          <a:xfrm>
            <a:off x="2220686" y="1427584"/>
            <a:ext cx="8630816" cy="1569660"/>
          </a:xfrm>
          <a:prstGeom prst="rect">
            <a:avLst/>
          </a:prstGeom>
          <a:noFill/>
        </p:spPr>
        <p:txBody>
          <a:bodyPr wrap="square" rtlCol="0">
            <a:spAutoFit/>
          </a:bodyPr>
          <a:lstStyle/>
          <a:p>
            <a:pPr algn="ctr"/>
            <a:r>
              <a:rPr lang="en-US" sz="9600" dirty="0">
                <a:solidFill>
                  <a:srgbClr val="0070C0"/>
                </a:solidFill>
              </a:rPr>
              <a:t>ESTIMATES</a:t>
            </a:r>
          </a:p>
        </p:txBody>
      </p:sp>
    </p:spTree>
    <p:extLst>
      <p:ext uri="{BB962C8B-B14F-4D97-AF65-F5344CB8AC3E}">
        <p14:creationId xmlns:p14="http://schemas.microsoft.com/office/powerpoint/2010/main" val="323440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F4EA0-596E-41BB-B96D-57D715572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2" y="609600"/>
            <a:ext cx="7991475" cy="5638800"/>
          </a:xfrm>
          <a:prstGeom prst="rect">
            <a:avLst/>
          </a:prstGeom>
        </p:spPr>
      </p:pic>
      <p:sp>
        <p:nvSpPr>
          <p:cNvPr id="8" name="Rectangle 7">
            <a:extLst>
              <a:ext uri="{FF2B5EF4-FFF2-40B4-BE49-F238E27FC236}">
                <a16:creationId xmlns:a16="http://schemas.microsoft.com/office/drawing/2014/main" id="{E16A2453-850E-4C98-8E33-F2C0B944EE82}"/>
              </a:ext>
            </a:extLst>
          </p:cNvPr>
          <p:cNvSpPr/>
          <p:nvPr/>
        </p:nvSpPr>
        <p:spPr>
          <a:xfrm>
            <a:off x="4441372" y="3200400"/>
            <a:ext cx="1129004" cy="4338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88D9655-B48C-44DA-96AC-6EDCCFC42561}"/>
              </a:ext>
            </a:extLst>
          </p:cNvPr>
          <p:cNvCxnSpPr>
            <a:cxnSpLocks/>
          </p:cNvCxnSpPr>
          <p:nvPr/>
        </p:nvCxnSpPr>
        <p:spPr>
          <a:xfrm flipH="1" flipV="1">
            <a:off x="5141167" y="3429000"/>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6E78ED-783B-494D-8DBA-285889D519DE}"/>
              </a:ext>
            </a:extLst>
          </p:cNvPr>
          <p:cNvSpPr txBox="1"/>
          <p:nvPr/>
        </p:nvSpPr>
        <p:spPr>
          <a:xfrm>
            <a:off x="5627605" y="4226897"/>
            <a:ext cx="3105848" cy="1477328"/>
          </a:xfrm>
          <a:prstGeom prst="rect">
            <a:avLst/>
          </a:prstGeom>
          <a:solidFill>
            <a:srgbClr val="0070C0"/>
          </a:solidFill>
        </p:spPr>
        <p:txBody>
          <a:bodyPr wrap="square" rtlCol="0">
            <a:spAutoFit/>
          </a:bodyPr>
          <a:lstStyle/>
          <a:p>
            <a:r>
              <a:rPr lang="en-US" dirty="0">
                <a:solidFill>
                  <a:srgbClr val="FFC000"/>
                </a:solidFill>
              </a:rPr>
              <a:t>Example: We want to copy</a:t>
            </a:r>
          </a:p>
          <a:p>
            <a:r>
              <a:rPr lang="en-US" dirty="0">
                <a:solidFill>
                  <a:srgbClr val="FFC000"/>
                </a:solidFill>
              </a:rPr>
              <a:t>Former project 4T9804A to new project TEST04.</a:t>
            </a:r>
          </a:p>
          <a:p>
            <a:r>
              <a:rPr lang="en-US" dirty="0">
                <a:solidFill>
                  <a:srgbClr val="FFC000"/>
                </a:solidFill>
              </a:rPr>
              <a:t>Enter “c” at the command and then change the file name.</a:t>
            </a:r>
          </a:p>
        </p:txBody>
      </p:sp>
    </p:spTree>
    <p:extLst>
      <p:ext uri="{BB962C8B-B14F-4D97-AF65-F5344CB8AC3E}">
        <p14:creationId xmlns:p14="http://schemas.microsoft.com/office/powerpoint/2010/main" val="2334045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A5B60D-DB5C-4DD8-8D25-5C707F3E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837" y="681037"/>
            <a:ext cx="7934325" cy="5495925"/>
          </a:xfrm>
          <a:prstGeom prst="rect">
            <a:avLst/>
          </a:prstGeom>
        </p:spPr>
      </p:pic>
      <p:sp>
        <p:nvSpPr>
          <p:cNvPr id="12" name="Rectangle 11">
            <a:extLst>
              <a:ext uri="{FF2B5EF4-FFF2-40B4-BE49-F238E27FC236}">
                <a16:creationId xmlns:a16="http://schemas.microsoft.com/office/drawing/2014/main" id="{693C6D01-7D47-44D3-89E3-41580FBD0BBD}"/>
              </a:ext>
            </a:extLst>
          </p:cNvPr>
          <p:cNvSpPr/>
          <p:nvPr/>
        </p:nvSpPr>
        <p:spPr>
          <a:xfrm>
            <a:off x="4376058" y="3256384"/>
            <a:ext cx="1110342" cy="3778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73285A9-A0B4-4732-9B6E-56B248E87424}"/>
              </a:ext>
            </a:extLst>
          </p:cNvPr>
          <p:cNvCxnSpPr>
            <a:cxnSpLocks/>
          </p:cNvCxnSpPr>
          <p:nvPr/>
        </p:nvCxnSpPr>
        <p:spPr>
          <a:xfrm flipH="1" flipV="1">
            <a:off x="5141167" y="3429000"/>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7BE0FB-99DB-4B57-9FD4-34389508B17F}"/>
              </a:ext>
            </a:extLst>
          </p:cNvPr>
          <p:cNvSpPr txBox="1"/>
          <p:nvPr/>
        </p:nvSpPr>
        <p:spPr>
          <a:xfrm>
            <a:off x="5627605" y="4226897"/>
            <a:ext cx="2203451" cy="646331"/>
          </a:xfrm>
          <a:prstGeom prst="rect">
            <a:avLst/>
          </a:prstGeom>
          <a:solidFill>
            <a:srgbClr val="0070C0"/>
          </a:solidFill>
        </p:spPr>
        <p:txBody>
          <a:bodyPr wrap="square" rtlCol="0">
            <a:spAutoFit/>
          </a:bodyPr>
          <a:lstStyle/>
          <a:p>
            <a:r>
              <a:rPr lang="en-US" dirty="0">
                <a:solidFill>
                  <a:srgbClr val="FFC000"/>
                </a:solidFill>
              </a:rPr>
              <a:t>Type in “c” and new filename. Hit “Enter”.</a:t>
            </a:r>
          </a:p>
        </p:txBody>
      </p:sp>
    </p:spTree>
    <p:extLst>
      <p:ext uri="{BB962C8B-B14F-4D97-AF65-F5344CB8AC3E}">
        <p14:creationId xmlns:p14="http://schemas.microsoft.com/office/powerpoint/2010/main" val="370758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B9646-49D4-420B-967B-8F1DF098E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787" y="652462"/>
            <a:ext cx="7972425" cy="5553075"/>
          </a:xfrm>
          <a:prstGeom prst="rect">
            <a:avLst/>
          </a:prstGeom>
        </p:spPr>
      </p:pic>
      <p:sp>
        <p:nvSpPr>
          <p:cNvPr id="4" name="Rectangle 3">
            <a:extLst>
              <a:ext uri="{FF2B5EF4-FFF2-40B4-BE49-F238E27FC236}">
                <a16:creationId xmlns:a16="http://schemas.microsoft.com/office/drawing/2014/main" id="{34B100FB-3738-4CF8-AC80-9F595D44B8CF}"/>
              </a:ext>
            </a:extLst>
          </p:cNvPr>
          <p:cNvSpPr/>
          <p:nvPr/>
        </p:nvSpPr>
        <p:spPr>
          <a:xfrm>
            <a:off x="4544008" y="3060441"/>
            <a:ext cx="942391" cy="3685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B1CA3478-60A9-4C0E-9D92-2194845826C5}"/>
              </a:ext>
            </a:extLst>
          </p:cNvPr>
          <p:cNvCxnSpPr>
            <a:cxnSpLocks/>
          </p:cNvCxnSpPr>
          <p:nvPr/>
        </p:nvCxnSpPr>
        <p:spPr>
          <a:xfrm flipH="1" flipV="1">
            <a:off x="5117439" y="3251090"/>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FABFC48-1843-42AF-AA6B-D1A63211101A}"/>
              </a:ext>
            </a:extLst>
          </p:cNvPr>
          <p:cNvSpPr txBox="1"/>
          <p:nvPr/>
        </p:nvSpPr>
        <p:spPr>
          <a:xfrm>
            <a:off x="5603877" y="4048987"/>
            <a:ext cx="2203451" cy="369332"/>
          </a:xfrm>
          <a:prstGeom prst="rect">
            <a:avLst/>
          </a:prstGeom>
          <a:solidFill>
            <a:srgbClr val="0070C0"/>
          </a:solidFill>
        </p:spPr>
        <p:txBody>
          <a:bodyPr wrap="square" rtlCol="0">
            <a:spAutoFit/>
          </a:bodyPr>
          <a:lstStyle/>
          <a:p>
            <a:r>
              <a:rPr lang="en-US" dirty="0">
                <a:solidFill>
                  <a:srgbClr val="FFC000"/>
                </a:solidFill>
              </a:rPr>
              <a:t>New EA ready to use</a:t>
            </a:r>
          </a:p>
        </p:txBody>
      </p:sp>
    </p:spTree>
    <p:extLst>
      <p:ext uri="{BB962C8B-B14F-4D97-AF65-F5344CB8AC3E}">
        <p14:creationId xmlns:p14="http://schemas.microsoft.com/office/powerpoint/2010/main" val="171343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9E57B-9A64-4B3B-B5A2-CAB302D29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569DA51D-610A-4FF7-8A73-DA66ED5509E9}"/>
              </a:ext>
            </a:extLst>
          </p:cNvPr>
          <p:cNvSpPr/>
          <p:nvPr/>
        </p:nvSpPr>
        <p:spPr>
          <a:xfrm>
            <a:off x="2168746" y="2747243"/>
            <a:ext cx="989044"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22C2542-5753-48BB-9A29-4E18C2C03732}"/>
              </a:ext>
            </a:extLst>
          </p:cNvPr>
          <p:cNvCxnSpPr>
            <a:cxnSpLocks/>
          </p:cNvCxnSpPr>
          <p:nvPr/>
        </p:nvCxnSpPr>
        <p:spPr>
          <a:xfrm flipH="1" flipV="1">
            <a:off x="2328516" y="2944988"/>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E9392C-B698-4DB6-870D-49EEF6CABDB3}"/>
              </a:ext>
            </a:extLst>
          </p:cNvPr>
          <p:cNvSpPr txBox="1"/>
          <p:nvPr/>
        </p:nvSpPr>
        <p:spPr>
          <a:xfrm>
            <a:off x="2814954" y="3742885"/>
            <a:ext cx="2203451" cy="1200329"/>
          </a:xfrm>
          <a:prstGeom prst="rect">
            <a:avLst/>
          </a:prstGeom>
          <a:solidFill>
            <a:srgbClr val="0070C0"/>
          </a:solidFill>
        </p:spPr>
        <p:txBody>
          <a:bodyPr wrap="square" rtlCol="0">
            <a:spAutoFit/>
          </a:bodyPr>
          <a:lstStyle/>
          <a:p>
            <a:r>
              <a:rPr lang="en-US" dirty="0">
                <a:solidFill>
                  <a:srgbClr val="FFC000"/>
                </a:solidFill>
              </a:rPr>
              <a:t>Use create/modify menu to create and enter the info’s of the new project</a:t>
            </a:r>
          </a:p>
        </p:txBody>
      </p:sp>
    </p:spTree>
    <p:extLst>
      <p:ext uri="{BB962C8B-B14F-4D97-AF65-F5344CB8AC3E}">
        <p14:creationId xmlns:p14="http://schemas.microsoft.com/office/powerpoint/2010/main" val="133924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FC6042-EC01-4163-86DF-2712E15F8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312" y="642937"/>
            <a:ext cx="7953375" cy="5572125"/>
          </a:xfrm>
          <a:prstGeom prst="rect">
            <a:avLst/>
          </a:prstGeom>
        </p:spPr>
      </p:pic>
      <p:sp>
        <p:nvSpPr>
          <p:cNvPr id="4" name="Rectangle 3">
            <a:extLst>
              <a:ext uri="{FF2B5EF4-FFF2-40B4-BE49-F238E27FC236}">
                <a16:creationId xmlns:a16="http://schemas.microsoft.com/office/drawing/2014/main" id="{E18602C7-177F-4659-8610-881C1DC5D04F}"/>
              </a:ext>
            </a:extLst>
          </p:cNvPr>
          <p:cNvSpPr/>
          <p:nvPr/>
        </p:nvSpPr>
        <p:spPr>
          <a:xfrm>
            <a:off x="4348066" y="3097763"/>
            <a:ext cx="989044"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E89049C-C53A-4825-939A-61D4543499CD}"/>
              </a:ext>
            </a:extLst>
          </p:cNvPr>
          <p:cNvCxnSpPr>
            <a:cxnSpLocks/>
          </p:cNvCxnSpPr>
          <p:nvPr/>
        </p:nvCxnSpPr>
        <p:spPr>
          <a:xfrm flipH="1" flipV="1">
            <a:off x="4507836" y="3295508"/>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B91467-CEFA-44A4-AA85-512686FFEFDE}"/>
              </a:ext>
            </a:extLst>
          </p:cNvPr>
          <p:cNvSpPr txBox="1"/>
          <p:nvPr/>
        </p:nvSpPr>
        <p:spPr>
          <a:xfrm>
            <a:off x="4994274" y="4093405"/>
            <a:ext cx="2203451" cy="1754326"/>
          </a:xfrm>
          <a:prstGeom prst="rect">
            <a:avLst/>
          </a:prstGeom>
          <a:solidFill>
            <a:srgbClr val="0070C0"/>
          </a:solidFill>
        </p:spPr>
        <p:txBody>
          <a:bodyPr wrap="square" rtlCol="0">
            <a:spAutoFit/>
          </a:bodyPr>
          <a:lstStyle/>
          <a:p>
            <a:r>
              <a:rPr lang="en-US" dirty="0">
                <a:solidFill>
                  <a:srgbClr val="FFC000"/>
                </a:solidFill>
              </a:rPr>
              <a:t>Use create/modify menu to change the info’s of copied project to match the info’s  of the new project</a:t>
            </a:r>
          </a:p>
        </p:txBody>
      </p:sp>
    </p:spTree>
    <p:extLst>
      <p:ext uri="{BB962C8B-B14F-4D97-AF65-F5344CB8AC3E}">
        <p14:creationId xmlns:p14="http://schemas.microsoft.com/office/powerpoint/2010/main" val="140435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BCEC8-DCAA-46F4-B77E-D6E520840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2" y="591618"/>
            <a:ext cx="7991475" cy="5572125"/>
          </a:xfrm>
          <a:prstGeom prst="rect">
            <a:avLst/>
          </a:prstGeom>
        </p:spPr>
      </p:pic>
      <p:sp>
        <p:nvSpPr>
          <p:cNvPr id="4" name="Rectangle 3">
            <a:extLst>
              <a:ext uri="{FF2B5EF4-FFF2-40B4-BE49-F238E27FC236}">
                <a16:creationId xmlns:a16="http://schemas.microsoft.com/office/drawing/2014/main" id="{44E82719-A903-4F6E-BCAD-20F073F3B13F}"/>
              </a:ext>
            </a:extLst>
          </p:cNvPr>
          <p:cNvSpPr/>
          <p:nvPr/>
        </p:nvSpPr>
        <p:spPr>
          <a:xfrm>
            <a:off x="3694923" y="2354425"/>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4DD8C5-FBD7-42DC-9A9E-0DD347044A3B}"/>
              </a:ext>
            </a:extLst>
          </p:cNvPr>
          <p:cNvSpPr/>
          <p:nvPr/>
        </p:nvSpPr>
        <p:spPr>
          <a:xfrm>
            <a:off x="8895184" y="1838131"/>
            <a:ext cx="799322" cy="5162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0B5610-4E5F-4DCC-A837-149AD813C2C6}"/>
              </a:ext>
            </a:extLst>
          </p:cNvPr>
          <p:cNvSpPr/>
          <p:nvPr/>
        </p:nvSpPr>
        <p:spPr>
          <a:xfrm>
            <a:off x="6789576" y="1838130"/>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8316B7-A91F-4276-BC90-03AFE8EBE305}"/>
              </a:ext>
            </a:extLst>
          </p:cNvPr>
          <p:cNvSpPr/>
          <p:nvPr/>
        </p:nvSpPr>
        <p:spPr>
          <a:xfrm>
            <a:off x="3694923" y="1838130"/>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B13D94-42CA-4710-9441-9AF5E5862A70}"/>
              </a:ext>
            </a:extLst>
          </p:cNvPr>
          <p:cNvSpPr/>
          <p:nvPr/>
        </p:nvSpPr>
        <p:spPr>
          <a:xfrm>
            <a:off x="7800392" y="2354425"/>
            <a:ext cx="1894114" cy="4820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9ED5D2F-8263-4DC9-BE7E-B40DF0B81776}"/>
              </a:ext>
            </a:extLst>
          </p:cNvPr>
          <p:cNvSpPr txBox="1"/>
          <p:nvPr/>
        </p:nvSpPr>
        <p:spPr>
          <a:xfrm>
            <a:off x="5627605" y="4226897"/>
            <a:ext cx="2203451" cy="646331"/>
          </a:xfrm>
          <a:prstGeom prst="rect">
            <a:avLst/>
          </a:prstGeom>
          <a:solidFill>
            <a:srgbClr val="0070C0"/>
          </a:solidFill>
        </p:spPr>
        <p:txBody>
          <a:bodyPr wrap="square" rtlCol="0">
            <a:spAutoFit/>
          </a:bodyPr>
          <a:lstStyle/>
          <a:p>
            <a:r>
              <a:rPr lang="en-US" dirty="0">
                <a:solidFill>
                  <a:srgbClr val="FFC000"/>
                </a:solidFill>
              </a:rPr>
              <a:t>Update all necessary info’s.</a:t>
            </a:r>
          </a:p>
        </p:txBody>
      </p:sp>
      <p:sp>
        <p:nvSpPr>
          <p:cNvPr id="11" name="Rectangle 10">
            <a:extLst>
              <a:ext uri="{FF2B5EF4-FFF2-40B4-BE49-F238E27FC236}">
                <a16:creationId xmlns:a16="http://schemas.microsoft.com/office/drawing/2014/main" id="{53EB45E5-1760-4071-B9D2-AF074C5C7313}"/>
              </a:ext>
            </a:extLst>
          </p:cNvPr>
          <p:cNvSpPr/>
          <p:nvPr/>
        </p:nvSpPr>
        <p:spPr>
          <a:xfrm>
            <a:off x="9005596" y="2992017"/>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ECDA-B3C8-4B8E-B927-B23055654E7F}"/>
              </a:ext>
            </a:extLst>
          </p:cNvPr>
          <p:cNvSpPr/>
          <p:nvPr/>
        </p:nvSpPr>
        <p:spPr>
          <a:xfrm>
            <a:off x="6756481" y="3016898"/>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9182B6-80F7-47E2-9437-0DA48B10CD85}"/>
              </a:ext>
            </a:extLst>
          </p:cNvPr>
          <p:cNvSpPr/>
          <p:nvPr/>
        </p:nvSpPr>
        <p:spPr>
          <a:xfrm>
            <a:off x="3421225" y="3016898"/>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A0E029-69BF-4D14-A3B9-ADF698A146AB}"/>
              </a:ext>
            </a:extLst>
          </p:cNvPr>
          <p:cNvSpPr/>
          <p:nvPr/>
        </p:nvSpPr>
        <p:spPr>
          <a:xfrm>
            <a:off x="5049107" y="3626499"/>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40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0465B-7480-47E9-B846-B7B6D718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837" y="623887"/>
            <a:ext cx="7934325" cy="5610225"/>
          </a:xfrm>
          <a:prstGeom prst="rect">
            <a:avLst/>
          </a:prstGeom>
        </p:spPr>
      </p:pic>
      <p:sp>
        <p:nvSpPr>
          <p:cNvPr id="5" name="Rectangle 4">
            <a:extLst>
              <a:ext uri="{FF2B5EF4-FFF2-40B4-BE49-F238E27FC236}">
                <a16:creationId xmlns:a16="http://schemas.microsoft.com/office/drawing/2014/main" id="{5E91389B-7B8D-4383-8B7D-E7588E3F53A1}"/>
              </a:ext>
            </a:extLst>
          </p:cNvPr>
          <p:cNvSpPr/>
          <p:nvPr/>
        </p:nvSpPr>
        <p:spPr>
          <a:xfrm>
            <a:off x="3694923" y="2354425"/>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274169-DAA8-43A8-9BD0-065B40C12300}"/>
              </a:ext>
            </a:extLst>
          </p:cNvPr>
          <p:cNvSpPr/>
          <p:nvPr/>
        </p:nvSpPr>
        <p:spPr>
          <a:xfrm>
            <a:off x="8895184" y="1838131"/>
            <a:ext cx="799322" cy="5162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2FC7E0B-D564-4A68-9DEB-B41D03916028}"/>
              </a:ext>
            </a:extLst>
          </p:cNvPr>
          <p:cNvCxnSpPr>
            <a:cxnSpLocks/>
          </p:cNvCxnSpPr>
          <p:nvPr/>
        </p:nvCxnSpPr>
        <p:spPr>
          <a:xfrm flipV="1">
            <a:off x="7941975" y="2354425"/>
            <a:ext cx="1108719" cy="113981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05CABD-C991-4FD8-AC71-9286F37185E3}"/>
              </a:ext>
            </a:extLst>
          </p:cNvPr>
          <p:cNvSpPr txBox="1"/>
          <p:nvPr/>
        </p:nvSpPr>
        <p:spPr>
          <a:xfrm>
            <a:off x="7675273" y="3525987"/>
            <a:ext cx="2203451" cy="646331"/>
          </a:xfrm>
          <a:prstGeom prst="rect">
            <a:avLst/>
          </a:prstGeom>
          <a:solidFill>
            <a:srgbClr val="0070C0"/>
          </a:solidFill>
        </p:spPr>
        <p:txBody>
          <a:bodyPr wrap="square" rtlCol="0">
            <a:spAutoFit/>
          </a:bodyPr>
          <a:lstStyle/>
          <a:p>
            <a:r>
              <a:rPr lang="en-US" dirty="0">
                <a:solidFill>
                  <a:srgbClr val="FFC000"/>
                </a:solidFill>
              </a:rPr>
              <a:t>Edit the info’s</a:t>
            </a:r>
          </a:p>
          <a:p>
            <a:r>
              <a:rPr lang="en-US" dirty="0">
                <a:solidFill>
                  <a:srgbClr val="FFC000"/>
                </a:solidFill>
              </a:rPr>
              <a:t>New EA </a:t>
            </a:r>
          </a:p>
        </p:txBody>
      </p:sp>
      <p:cxnSp>
        <p:nvCxnSpPr>
          <p:cNvPr id="10" name="Straight Arrow Connector 9">
            <a:extLst>
              <a:ext uri="{FF2B5EF4-FFF2-40B4-BE49-F238E27FC236}">
                <a16:creationId xmlns:a16="http://schemas.microsoft.com/office/drawing/2014/main" id="{E779631D-9450-41CE-B738-399D6F8C2EB9}"/>
              </a:ext>
            </a:extLst>
          </p:cNvPr>
          <p:cNvCxnSpPr>
            <a:cxnSpLocks/>
          </p:cNvCxnSpPr>
          <p:nvPr/>
        </p:nvCxnSpPr>
        <p:spPr>
          <a:xfrm flipH="1" flipV="1">
            <a:off x="3876468" y="2631103"/>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24226F-CB06-4EA0-A29A-8432CF6C3884}"/>
              </a:ext>
            </a:extLst>
          </p:cNvPr>
          <p:cNvSpPr txBox="1"/>
          <p:nvPr/>
        </p:nvSpPr>
        <p:spPr>
          <a:xfrm>
            <a:off x="4459354" y="3276085"/>
            <a:ext cx="2203451" cy="369332"/>
          </a:xfrm>
          <a:prstGeom prst="rect">
            <a:avLst/>
          </a:prstGeom>
          <a:solidFill>
            <a:srgbClr val="0070C0"/>
          </a:solidFill>
        </p:spPr>
        <p:txBody>
          <a:bodyPr wrap="square" rtlCol="0">
            <a:spAutoFit/>
          </a:bodyPr>
          <a:lstStyle/>
          <a:p>
            <a:r>
              <a:rPr lang="en-US" dirty="0">
                <a:solidFill>
                  <a:srgbClr val="FFC000"/>
                </a:solidFill>
              </a:rPr>
              <a:t>Enter “K” for modify</a:t>
            </a:r>
          </a:p>
        </p:txBody>
      </p:sp>
    </p:spTree>
    <p:extLst>
      <p:ext uri="{BB962C8B-B14F-4D97-AF65-F5344CB8AC3E}">
        <p14:creationId xmlns:p14="http://schemas.microsoft.com/office/powerpoint/2010/main" val="343731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48D9-99A1-4A06-A227-3B53522FD87C}"/>
              </a:ext>
            </a:extLst>
          </p:cNvPr>
          <p:cNvSpPr>
            <a:spLocks noGrp="1"/>
          </p:cNvSpPr>
          <p:nvPr>
            <p:ph type="title"/>
          </p:nvPr>
        </p:nvSpPr>
        <p:spPr/>
        <p:txBody>
          <a:bodyPr/>
          <a:lstStyle/>
          <a:p>
            <a:r>
              <a:rPr lang="en-US" dirty="0"/>
              <a:t>Do BEES by menu</a:t>
            </a:r>
          </a:p>
        </p:txBody>
      </p:sp>
      <p:sp>
        <p:nvSpPr>
          <p:cNvPr id="3" name="Content Placeholder 2">
            <a:extLst>
              <a:ext uri="{FF2B5EF4-FFF2-40B4-BE49-F238E27FC236}">
                <a16:creationId xmlns:a16="http://schemas.microsoft.com/office/drawing/2014/main" id="{D1A7C38C-C34E-4B82-9C55-1431B20A09C6}"/>
              </a:ext>
            </a:extLst>
          </p:cNvPr>
          <p:cNvSpPr>
            <a:spLocks noGrp="1"/>
          </p:cNvSpPr>
          <p:nvPr>
            <p:ph idx="1"/>
          </p:nvPr>
        </p:nvSpPr>
        <p:spPr>
          <a:xfrm>
            <a:off x="838199" y="1413164"/>
            <a:ext cx="10716491" cy="4763799"/>
          </a:xfrm>
        </p:spPr>
        <p:txBody>
          <a:bodyPr/>
          <a:lstStyle/>
          <a:p>
            <a:endParaRPr lang="en-US" dirty="0"/>
          </a:p>
        </p:txBody>
      </p:sp>
      <p:pic>
        <p:nvPicPr>
          <p:cNvPr id="6" name="Picture 5">
            <a:extLst>
              <a:ext uri="{FF2B5EF4-FFF2-40B4-BE49-F238E27FC236}">
                <a16:creationId xmlns:a16="http://schemas.microsoft.com/office/drawing/2014/main" id="{ACBEC316-E671-4636-BF34-D1C895460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390" y="1413164"/>
            <a:ext cx="6764919" cy="4763799"/>
          </a:xfrm>
          <a:prstGeom prst="rect">
            <a:avLst/>
          </a:prstGeom>
        </p:spPr>
      </p:pic>
    </p:spTree>
    <p:extLst>
      <p:ext uri="{BB962C8B-B14F-4D97-AF65-F5344CB8AC3E}">
        <p14:creationId xmlns:p14="http://schemas.microsoft.com/office/powerpoint/2010/main" val="12272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B107A-03C4-4448-B5D2-C39EE4BA3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837" y="647700"/>
            <a:ext cx="7934325" cy="5562600"/>
          </a:xfrm>
          <a:prstGeom prst="rect">
            <a:avLst/>
          </a:prstGeom>
        </p:spPr>
      </p:pic>
      <p:sp>
        <p:nvSpPr>
          <p:cNvPr id="5" name="Rectangle 4">
            <a:extLst>
              <a:ext uri="{FF2B5EF4-FFF2-40B4-BE49-F238E27FC236}">
                <a16:creationId xmlns:a16="http://schemas.microsoft.com/office/drawing/2014/main" id="{DDDCEB1F-A612-4CE2-B911-DD53FB6ED504}"/>
              </a:ext>
            </a:extLst>
          </p:cNvPr>
          <p:cNvSpPr/>
          <p:nvPr/>
        </p:nvSpPr>
        <p:spPr>
          <a:xfrm>
            <a:off x="6195527" y="3088432"/>
            <a:ext cx="989044"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1388140-32BF-4E6D-A081-2FB1466B06ED}"/>
              </a:ext>
            </a:extLst>
          </p:cNvPr>
          <p:cNvCxnSpPr>
            <a:cxnSpLocks/>
          </p:cNvCxnSpPr>
          <p:nvPr/>
        </p:nvCxnSpPr>
        <p:spPr>
          <a:xfrm flipH="1" flipV="1">
            <a:off x="6355297" y="3286177"/>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50DF38-CE99-42BB-9089-744DB081A9A4}"/>
              </a:ext>
            </a:extLst>
          </p:cNvPr>
          <p:cNvSpPr txBox="1"/>
          <p:nvPr/>
        </p:nvSpPr>
        <p:spPr>
          <a:xfrm>
            <a:off x="6841735" y="4084074"/>
            <a:ext cx="2203451" cy="369332"/>
          </a:xfrm>
          <a:prstGeom prst="rect">
            <a:avLst/>
          </a:prstGeom>
          <a:solidFill>
            <a:srgbClr val="0070C0"/>
          </a:solidFill>
        </p:spPr>
        <p:txBody>
          <a:bodyPr wrap="square" rtlCol="0">
            <a:spAutoFit/>
          </a:bodyPr>
          <a:lstStyle/>
          <a:p>
            <a:r>
              <a:rPr lang="en-US" dirty="0">
                <a:solidFill>
                  <a:srgbClr val="FFC000"/>
                </a:solidFill>
              </a:rPr>
              <a:t>Enter “b” to edit data</a:t>
            </a:r>
          </a:p>
        </p:txBody>
      </p:sp>
    </p:spTree>
    <p:extLst>
      <p:ext uri="{BB962C8B-B14F-4D97-AF65-F5344CB8AC3E}">
        <p14:creationId xmlns:p14="http://schemas.microsoft.com/office/powerpoint/2010/main" val="3957221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D38DEF-5DC9-408D-B6AF-DCB6EB2C0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89" y="615140"/>
            <a:ext cx="7189723" cy="5007895"/>
          </a:xfrm>
          <a:prstGeom prst="rect">
            <a:avLst/>
          </a:prstGeom>
        </p:spPr>
      </p:pic>
      <p:sp>
        <p:nvSpPr>
          <p:cNvPr id="19" name="TextBox 18">
            <a:extLst>
              <a:ext uri="{FF2B5EF4-FFF2-40B4-BE49-F238E27FC236}">
                <a16:creationId xmlns:a16="http://schemas.microsoft.com/office/drawing/2014/main" id="{ACE53D7C-AC8C-4A5C-9A83-02ECFC7BDC36}"/>
              </a:ext>
            </a:extLst>
          </p:cNvPr>
          <p:cNvSpPr txBox="1"/>
          <p:nvPr/>
        </p:nvSpPr>
        <p:spPr>
          <a:xfrm>
            <a:off x="2892489" y="6130212"/>
            <a:ext cx="7189723" cy="369332"/>
          </a:xfrm>
          <a:prstGeom prst="rect">
            <a:avLst/>
          </a:prstGeom>
          <a:noFill/>
        </p:spPr>
        <p:txBody>
          <a:bodyPr wrap="square" rtlCol="0">
            <a:spAutoFit/>
          </a:bodyPr>
          <a:lstStyle/>
          <a:p>
            <a:r>
              <a:rPr lang="en-US" dirty="0"/>
              <a:t>High light new EA numbers and then hit ctrl + C</a:t>
            </a:r>
          </a:p>
        </p:txBody>
      </p:sp>
      <p:sp>
        <p:nvSpPr>
          <p:cNvPr id="20" name="Rectangle 19">
            <a:extLst>
              <a:ext uri="{FF2B5EF4-FFF2-40B4-BE49-F238E27FC236}">
                <a16:creationId xmlns:a16="http://schemas.microsoft.com/office/drawing/2014/main" id="{ECF05EAC-408B-442D-BDC7-4EADE6B5B3E1}"/>
              </a:ext>
            </a:extLst>
          </p:cNvPr>
          <p:cNvSpPr/>
          <p:nvPr/>
        </p:nvSpPr>
        <p:spPr>
          <a:xfrm>
            <a:off x="3674539" y="1918652"/>
            <a:ext cx="1028090"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7FB7F0D-E9D5-47E2-A807-72C0F7802C53}"/>
              </a:ext>
            </a:extLst>
          </p:cNvPr>
          <p:cNvCxnSpPr>
            <a:cxnSpLocks/>
            <a:endCxn id="20" idx="2"/>
          </p:cNvCxnSpPr>
          <p:nvPr/>
        </p:nvCxnSpPr>
        <p:spPr>
          <a:xfrm flipH="1" flipV="1">
            <a:off x="4188584" y="2329199"/>
            <a:ext cx="441024" cy="10680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A1E8B6A-6C54-4376-9835-844445B7E4DF}"/>
              </a:ext>
            </a:extLst>
          </p:cNvPr>
          <p:cNvSpPr txBox="1"/>
          <p:nvPr/>
        </p:nvSpPr>
        <p:spPr>
          <a:xfrm>
            <a:off x="4362906" y="3429000"/>
            <a:ext cx="2476433" cy="923330"/>
          </a:xfrm>
          <a:prstGeom prst="rect">
            <a:avLst/>
          </a:prstGeom>
          <a:solidFill>
            <a:srgbClr val="0070C0"/>
          </a:solidFill>
        </p:spPr>
        <p:txBody>
          <a:bodyPr wrap="square" rtlCol="0">
            <a:spAutoFit/>
          </a:bodyPr>
          <a:lstStyle/>
          <a:p>
            <a:r>
              <a:rPr lang="en-US" dirty="0">
                <a:solidFill>
                  <a:srgbClr val="FFC000"/>
                </a:solidFill>
              </a:rPr>
              <a:t>Highlight new control number then hit ctrl +c to copy to clipboard.</a:t>
            </a:r>
          </a:p>
        </p:txBody>
      </p:sp>
      <p:cxnSp>
        <p:nvCxnSpPr>
          <p:cNvPr id="25" name="Straight Arrow Connector 24">
            <a:extLst>
              <a:ext uri="{FF2B5EF4-FFF2-40B4-BE49-F238E27FC236}">
                <a16:creationId xmlns:a16="http://schemas.microsoft.com/office/drawing/2014/main" id="{ACCDB7CA-96CA-4DCC-A81A-D63DEF75AFDD}"/>
              </a:ext>
            </a:extLst>
          </p:cNvPr>
          <p:cNvCxnSpPr>
            <a:cxnSpLocks/>
          </p:cNvCxnSpPr>
          <p:nvPr/>
        </p:nvCxnSpPr>
        <p:spPr>
          <a:xfrm>
            <a:off x="2674637" y="2976563"/>
            <a:ext cx="935131" cy="3762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AFCA75-0F6E-43C7-8465-7B1FE791DC35}"/>
              </a:ext>
            </a:extLst>
          </p:cNvPr>
          <p:cNvSpPr txBox="1"/>
          <p:nvPr/>
        </p:nvSpPr>
        <p:spPr>
          <a:xfrm>
            <a:off x="298013" y="1200915"/>
            <a:ext cx="2203451" cy="369332"/>
          </a:xfrm>
          <a:prstGeom prst="rect">
            <a:avLst/>
          </a:prstGeom>
          <a:solidFill>
            <a:srgbClr val="0070C0"/>
          </a:solidFill>
        </p:spPr>
        <p:txBody>
          <a:bodyPr wrap="square" rtlCol="0">
            <a:spAutoFit/>
          </a:bodyPr>
          <a:lstStyle/>
          <a:p>
            <a:r>
              <a:rPr lang="en-US" dirty="0">
                <a:solidFill>
                  <a:srgbClr val="FFC000"/>
                </a:solidFill>
              </a:rPr>
              <a:t>New EA</a:t>
            </a:r>
          </a:p>
        </p:txBody>
      </p:sp>
      <p:cxnSp>
        <p:nvCxnSpPr>
          <p:cNvPr id="28" name="Straight Arrow Connector 27">
            <a:extLst>
              <a:ext uri="{FF2B5EF4-FFF2-40B4-BE49-F238E27FC236}">
                <a16:creationId xmlns:a16="http://schemas.microsoft.com/office/drawing/2014/main" id="{89F33478-9D9E-42C8-BDF9-974F3B9450EB}"/>
              </a:ext>
            </a:extLst>
          </p:cNvPr>
          <p:cNvCxnSpPr>
            <a:cxnSpLocks/>
            <a:stCxn id="26" idx="3"/>
          </p:cNvCxnSpPr>
          <p:nvPr/>
        </p:nvCxnSpPr>
        <p:spPr>
          <a:xfrm>
            <a:off x="2501464" y="1385581"/>
            <a:ext cx="1173076" cy="7220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3279A8-91FB-43F0-9DC5-E55806A5AE2B}"/>
              </a:ext>
            </a:extLst>
          </p:cNvPr>
          <p:cNvSpPr txBox="1"/>
          <p:nvPr/>
        </p:nvSpPr>
        <p:spPr>
          <a:xfrm>
            <a:off x="471186" y="2551836"/>
            <a:ext cx="2203451" cy="923330"/>
          </a:xfrm>
          <a:prstGeom prst="rect">
            <a:avLst/>
          </a:prstGeom>
          <a:solidFill>
            <a:srgbClr val="0070C0"/>
          </a:solidFill>
        </p:spPr>
        <p:txBody>
          <a:bodyPr wrap="square" rtlCol="0">
            <a:spAutoFit/>
          </a:bodyPr>
          <a:lstStyle/>
          <a:p>
            <a:r>
              <a:rPr lang="en-US" dirty="0">
                <a:solidFill>
                  <a:srgbClr val="FFC000"/>
                </a:solidFill>
              </a:rPr>
              <a:t>Still old EA.</a:t>
            </a:r>
          </a:p>
          <a:p>
            <a:r>
              <a:rPr lang="en-US" dirty="0">
                <a:solidFill>
                  <a:srgbClr val="FFC000"/>
                </a:solidFill>
              </a:rPr>
              <a:t>We need to update those.</a:t>
            </a:r>
          </a:p>
        </p:txBody>
      </p:sp>
      <p:cxnSp>
        <p:nvCxnSpPr>
          <p:cNvPr id="34" name="Straight Connector 33">
            <a:extLst>
              <a:ext uri="{FF2B5EF4-FFF2-40B4-BE49-F238E27FC236}">
                <a16:creationId xmlns:a16="http://schemas.microsoft.com/office/drawing/2014/main" id="{6C023CB6-294D-402E-B522-CA9BFD25D7D3}"/>
              </a:ext>
            </a:extLst>
          </p:cNvPr>
          <p:cNvCxnSpPr/>
          <p:nvPr/>
        </p:nvCxnSpPr>
        <p:spPr>
          <a:xfrm>
            <a:off x="3610112" y="2329199"/>
            <a:ext cx="0" cy="20586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69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26A08-80EA-4399-AFF3-428C6BDB2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351" y="769125"/>
            <a:ext cx="6844811" cy="4848065"/>
          </a:xfrm>
          <a:prstGeom prst="rect">
            <a:avLst/>
          </a:prstGeom>
        </p:spPr>
      </p:pic>
      <p:sp>
        <p:nvSpPr>
          <p:cNvPr id="3" name="Rectangle 2">
            <a:extLst>
              <a:ext uri="{FF2B5EF4-FFF2-40B4-BE49-F238E27FC236}">
                <a16:creationId xmlns:a16="http://schemas.microsoft.com/office/drawing/2014/main" id="{C6E83107-744E-41BC-9AD1-175FA376E001}"/>
              </a:ext>
            </a:extLst>
          </p:cNvPr>
          <p:cNvSpPr/>
          <p:nvPr/>
        </p:nvSpPr>
        <p:spPr>
          <a:xfrm>
            <a:off x="4068147" y="2313992"/>
            <a:ext cx="177282" cy="28924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680E72-C370-4EA0-9A41-DB7185B124DE}"/>
              </a:ext>
            </a:extLst>
          </p:cNvPr>
          <p:cNvSpPr txBox="1"/>
          <p:nvPr/>
        </p:nvSpPr>
        <p:spPr>
          <a:xfrm>
            <a:off x="3368351" y="5840963"/>
            <a:ext cx="6844811" cy="646331"/>
          </a:xfrm>
          <a:prstGeom prst="rect">
            <a:avLst/>
          </a:prstGeom>
          <a:noFill/>
        </p:spPr>
        <p:txBody>
          <a:bodyPr wrap="square" rtlCol="0">
            <a:spAutoFit/>
          </a:bodyPr>
          <a:lstStyle/>
          <a:p>
            <a:r>
              <a:rPr lang="en-US" dirty="0"/>
              <a:t>Click on the top left corner of the lines we want to copy to. Hit Ctrl + V to paste the copied portion down.</a:t>
            </a:r>
          </a:p>
        </p:txBody>
      </p:sp>
      <p:cxnSp>
        <p:nvCxnSpPr>
          <p:cNvPr id="5" name="Straight Arrow Connector 4">
            <a:extLst>
              <a:ext uri="{FF2B5EF4-FFF2-40B4-BE49-F238E27FC236}">
                <a16:creationId xmlns:a16="http://schemas.microsoft.com/office/drawing/2014/main" id="{89BDEBC2-0676-49DA-91DC-5FA7C064B598}"/>
              </a:ext>
            </a:extLst>
          </p:cNvPr>
          <p:cNvCxnSpPr>
            <a:cxnSpLocks/>
          </p:cNvCxnSpPr>
          <p:nvPr/>
        </p:nvCxnSpPr>
        <p:spPr>
          <a:xfrm flipH="1" flipV="1">
            <a:off x="4175047" y="2446437"/>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4F795B0-8791-4FA6-9B3E-972DD9B55AD8}"/>
              </a:ext>
            </a:extLst>
          </p:cNvPr>
          <p:cNvSpPr txBox="1"/>
          <p:nvPr/>
        </p:nvSpPr>
        <p:spPr>
          <a:xfrm>
            <a:off x="4661485" y="3244334"/>
            <a:ext cx="2877650" cy="923330"/>
          </a:xfrm>
          <a:prstGeom prst="rect">
            <a:avLst/>
          </a:prstGeom>
          <a:solidFill>
            <a:srgbClr val="0070C0"/>
          </a:solidFill>
        </p:spPr>
        <p:txBody>
          <a:bodyPr wrap="square" rtlCol="0">
            <a:spAutoFit/>
          </a:bodyPr>
          <a:lstStyle/>
          <a:p>
            <a:r>
              <a:rPr lang="en-US" dirty="0">
                <a:solidFill>
                  <a:srgbClr val="FFC000"/>
                </a:solidFill>
              </a:rPr>
              <a:t>Click here and then hit ctrl + v. The highlighted will be copied down from here.</a:t>
            </a:r>
          </a:p>
        </p:txBody>
      </p:sp>
    </p:spTree>
    <p:extLst>
      <p:ext uri="{BB962C8B-B14F-4D97-AF65-F5344CB8AC3E}">
        <p14:creationId xmlns:p14="http://schemas.microsoft.com/office/powerpoint/2010/main" val="228955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57CCD9-AF01-4E4D-BF8A-9EA804DBB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464" y="414338"/>
            <a:ext cx="7972425" cy="5572125"/>
          </a:xfrm>
          <a:prstGeom prst="rect">
            <a:avLst/>
          </a:prstGeom>
        </p:spPr>
      </p:pic>
      <p:sp>
        <p:nvSpPr>
          <p:cNvPr id="3" name="Rectangle 2">
            <a:extLst>
              <a:ext uri="{FF2B5EF4-FFF2-40B4-BE49-F238E27FC236}">
                <a16:creationId xmlns:a16="http://schemas.microsoft.com/office/drawing/2014/main" id="{4A1377A6-E4EE-494F-AEA7-B93D537C76FA}"/>
              </a:ext>
            </a:extLst>
          </p:cNvPr>
          <p:cNvSpPr/>
          <p:nvPr/>
        </p:nvSpPr>
        <p:spPr>
          <a:xfrm>
            <a:off x="3200399" y="1828800"/>
            <a:ext cx="1268964" cy="9703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7ECC3DA-D3AE-4D4F-89A1-1FCE5192073C}"/>
              </a:ext>
            </a:extLst>
          </p:cNvPr>
          <p:cNvSpPr/>
          <p:nvPr/>
        </p:nvSpPr>
        <p:spPr>
          <a:xfrm>
            <a:off x="3200399" y="2552700"/>
            <a:ext cx="304801" cy="29051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806A3EB-3F61-4263-9EC5-256D2555A16B}"/>
              </a:ext>
            </a:extLst>
          </p:cNvPr>
          <p:cNvCxnSpPr/>
          <p:nvPr/>
        </p:nvCxnSpPr>
        <p:spPr>
          <a:xfrm flipV="1">
            <a:off x="3117850" y="2705100"/>
            <a:ext cx="222250" cy="584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D47E1A5-BFF7-43C3-8B76-BA6435E1652C}"/>
              </a:ext>
            </a:extLst>
          </p:cNvPr>
          <p:cNvSpPr txBox="1"/>
          <p:nvPr/>
        </p:nvSpPr>
        <p:spPr>
          <a:xfrm>
            <a:off x="2851149" y="3321050"/>
            <a:ext cx="2203451" cy="1200329"/>
          </a:xfrm>
          <a:prstGeom prst="rect">
            <a:avLst/>
          </a:prstGeom>
          <a:solidFill>
            <a:srgbClr val="0070C0"/>
          </a:solidFill>
        </p:spPr>
        <p:txBody>
          <a:bodyPr wrap="square" rtlCol="0">
            <a:spAutoFit/>
          </a:bodyPr>
          <a:lstStyle/>
          <a:p>
            <a:r>
              <a:rPr lang="en-US" dirty="0">
                <a:solidFill>
                  <a:srgbClr val="FFC000"/>
                </a:solidFill>
              </a:rPr>
              <a:t>1. Drag to highlight.</a:t>
            </a:r>
          </a:p>
          <a:p>
            <a:r>
              <a:rPr lang="en-US" dirty="0">
                <a:solidFill>
                  <a:srgbClr val="FFC000"/>
                </a:solidFill>
              </a:rPr>
              <a:t>2. Ctrl + c (copy)</a:t>
            </a:r>
          </a:p>
          <a:p>
            <a:r>
              <a:rPr lang="en-US" dirty="0">
                <a:solidFill>
                  <a:srgbClr val="FFC000"/>
                </a:solidFill>
              </a:rPr>
              <a:t>3.Click here</a:t>
            </a:r>
          </a:p>
          <a:p>
            <a:r>
              <a:rPr lang="en-US" dirty="0">
                <a:solidFill>
                  <a:srgbClr val="FFC000"/>
                </a:solidFill>
              </a:rPr>
              <a:t>4. Ctrl + v (paste)</a:t>
            </a:r>
          </a:p>
        </p:txBody>
      </p:sp>
    </p:spTree>
    <p:extLst>
      <p:ext uri="{BB962C8B-B14F-4D97-AF65-F5344CB8AC3E}">
        <p14:creationId xmlns:p14="http://schemas.microsoft.com/office/powerpoint/2010/main" val="418215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6FA935-A224-4EE5-BDB3-2F8D0D0DC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209" y="491125"/>
            <a:ext cx="7201183" cy="4998671"/>
          </a:xfrm>
          <a:prstGeom prst="rect">
            <a:avLst/>
          </a:prstGeom>
        </p:spPr>
      </p:pic>
      <p:sp>
        <p:nvSpPr>
          <p:cNvPr id="4" name="TextBox 3">
            <a:extLst>
              <a:ext uri="{FF2B5EF4-FFF2-40B4-BE49-F238E27FC236}">
                <a16:creationId xmlns:a16="http://schemas.microsoft.com/office/drawing/2014/main" id="{35B033A1-0551-4501-8851-2A963DF23D76}"/>
              </a:ext>
            </a:extLst>
          </p:cNvPr>
          <p:cNvSpPr txBox="1"/>
          <p:nvPr/>
        </p:nvSpPr>
        <p:spPr>
          <a:xfrm>
            <a:off x="2715209" y="5626360"/>
            <a:ext cx="7287207" cy="369332"/>
          </a:xfrm>
          <a:prstGeom prst="rect">
            <a:avLst/>
          </a:prstGeom>
          <a:noFill/>
        </p:spPr>
        <p:txBody>
          <a:bodyPr wrap="square" rtlCol="0">
            <a:spAutoFit/>
          </a:bodyPr>
          <a:lstStyle/>
          <a:p>
            <a:r>
              <a:rPr lang="en-US"/>
              <a:t> Repeat </a:t>
            </a:r>
            <a:r>
              <a:rPr lang="en-US" dirty="0"/>
              <a:t>these steps until we fill out the whole project.</a:t>
            </a:r>
          </a:p>
        </p:txBody>
      </p:sp>
      <p:cxnSp>
        <p:nvCxnSpPr>
          <p:cNvPr id="5" name="Straight Arrow Connector 4">
            <a:extLst>
              <a:ext uri="{FF2B5EF4-FFF2-40B4-BE49-F238E27FC236}">
                <a16:creationId xmlns:a16="http://schemas.microsoft.com/office/drawing/2014/main" id="{9AEB09A0-80E1-47B9-A329-AA69AF429ED8}"/>
              </a:ext>
            </a:extLst>
          </p:cNvPr>
          <p:cNvCxnSpPr>
            <a:cxnSpLocks/>
          </p:cNvCxnSpPr>
          <p:nvPr/>
        </p:nvCxnSpPr>
        <p:spPr>
          <a:xfrm flipH="1" flipV="1">
            <a:off x="4398982" y="3083139"/>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C72EB1-FB02-4195-90CC-16B38AB36469}"/>
              </a:ext>
            </a:extLst>
          </p:cNvPr>
          <p:cNvSpPr txBox="1"/>
          <p:nvPr/>
        </p:nvSpPr>
        <p:spPr>
          <a:xfrm>
            <a:off x="4885420" y="3881036"/>
            <a:ext cx="2203451" cy="646331"/>
          </a:xfrm>
          <a:prstGeom prst="rect">
            <a:avLst/>
          </a:prstGeom>
          <a:solidFill>
            <a:srgbClr val="0070C0"/>
          </a:solidFill>
        </p:spPr>
        <p:txBody>
          <a:bodyPr wrap="square" rtlCol="0">
            <a:spAutoFit/>
          </a:bodyPr>
          <a:lstStyle/>
          <a:p>
            <a:r>
              <a:rPr lang="en-US" dirty="0">
                <a:solidFill>
                  <a:srgbClr val="FFC000"/>
                </a:solidFill>
              </a:rPr>
              <a:t>Four lines were copied down.</a:t>
            </a:r>
          </a:p>
        </p:txBody>
      </p:sp>
    </p:spTree>
    <p:extLst>
      <p:ext uri="{BB962C8B-B14F-4D97-AF65-F5344CB8AC3E}">
        <p14:creationId xmlns:p14="http://schemas.microsoft.com/office/powerpoint/2010/main" val="44154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60BB0-FB62-43FD-A9F9-196774047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262" y="1228650"/>
            <a:ext cx="7991475" cy="5600700"/>
          </a:xfrm>
          <a:prstGeom prst="rect">
            <a:avLst/>
          </a:prstGeom>
        </p:spPr>
      </p:pic>
      <p:cxnSp>
        <p:nvCxnSpPr>
          <p:cNvPr id="3" name="Straight Arrow Connector 2">
            <a:extLst>
              <a:ext uri="{FF2B5EF4-FFF2-40B4-BE49-F238E27FC236}">
                <a16:creationId xmlns:a16="http://schemas.microsoft.com/office/drawing/2014/main" id="{9E7819C7-1CE5-4D51-BFD7-7F2F7DB40584}"/>
              </a:ext>
            </a:extLst>
          </p:cNvPr>
          <p:cNvCxnSpPr>
            <a:cxnSpLocks/>
          </p:cNvCxnSpPr>
          <p:nvPr/>
        </p:nvCxnSpPr>
        <p:spPr>
          <a:xfrm flipH="1" flipV="1">
            <a:off x="4697561" y="3633645"/>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1E006C5-A826-44A7-9012-1E309B41C82D}"/>
              </a:ext>
            </a:extLst>
          </p:cNvPr>
          <p:cNvSpPr txBox="1"/>
          <p:nvPr/>
        </p:nvSpPr>
        <p:spPr>
          <a:xfrm>
            <a:off x="5183999" y="4431542"/>
            <a:ext cx="2203451" cy="1477328"/>
          </a:xfrm>
          <a:prstGeom prst="rect">
            <a:avLst/>
          </a:prstGeom>
          <a:solidFill>
            <a:srgbClr val="0070C0"/>
          </a:solidFill>
        </p:spPr>
        <p:txBody>
          <a:bodyPr wrap="square" rtlCol="0">
            <a:spAutoFit/>
          </a:bodyPr>
          <a:lstStyle/>
          <a:p>
            <a:r>
              <a:rPr lang="en-US" dirty="0">
                <a:solidFill>
                  <a:srgbClr val="FFC000"/>
                </a:solidFill>
              </a:rPr>
              <a:t>Repeat the steps until all are updated.</a:t>
            </a:r>
          </a:p>
          <a:p>
            <a:r>
              <a:rPr lang="en-US" dirty="0">
                <a:solidFill>
                  <a:srgbClr val="FFC000"/>
                </a:solidFill>
              </a:rPr>
              <a:t>We also can use excel to do this steps with </a:t>
            </a:r>
            <a:r>
              <a:rPr lang="en-US" dirty="0" err="1">
                <a:solidFill>
                  <a:srgbClr val="FFC000"/>
                </a:solidFill>
              </a:rPr>
              <a:t>ctrl+c</a:t>
            </a:r>
            <a:r>
              <a:rPr lang="en-US" dirty="0">
                <a:solidFill>
                  <a:srgbClr val="FFC000"/>
                </a:solidFill>
              </a:rPr>
              <a:t> and </a:t>
            </a:r>
            <a:r>
              <a:rPr lang="en-US" dirty="0" err="1">
                <a:solidFill>
                  <a:srgbClr val="FFC000"/>
                </a:solidFill>
              </a:rPr>
              <a:t>ctrl+v</a:t>
            </a:r>
            <a:r>
              <a:rPr lang="en-US" dirty="0">
                <a:solidFill>
                  <a:srgbClr val="FFC000"/>
                </a:solidFill>
              </a:rPr>
              <a:t>.</a:t>
            </a:r>
          </a:p>
        </p:txBody>
      </p:sp>
    </p:spTree>
    <p:extLst>
      <p:ext uri="{BB962C8B-B14F-4D97-AF65-F5344CB8AC3E}">
        <p14:creationId xmlns:p14="http://schemas.microsoft.com/office/powerpoint/2010/main" val="2768075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EC441-3F72-4BA1-B8BD-A744D24CE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787" y="1388175"/>
            <a:ext cx="7972425" cy="5581650"/>
          </a:xfrm>
          <a:prstGeom prst="rect">
            <a:avLst/>
          </a:prstGeom>
        </p:spPr>
      </p:pic>
      <p:sp>
        <p:nvSpPr>
          <p:cNvPr id="3" name="Rectangle 2">
            <a:extLst>
              <a:ext uri="{FF2B5EF4-FFF2-40B4-BE49-F238E27FC236}">
                <a16:creationId xmlns:a16="http://schemas.microsoft.com/office/drawing/2014/main" id="{9C133D39-4050-4461-9E01-AE1F763A9A4B}"/>
              </a:ext>
            </a:extLst>
          </p:cNvPr>
          <p:cNvSpPr/>
          <p:nvPr/>
        </p:nvSpPr>
        <p:spPr>
          <a:xfrm>
            <a:off x="4629928" y="2461208"/>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F76F630-0C8E-4C6F-88D2-98904602C473}"/>
              </a:ext>
            </a:extLst>
          </p:cNvPr>
          <p:cNvCxnSpPr/>
          <p:nvPr/>
        </p:nvCxnSpPr>
        <p:spPr>
          <a:xfrm flipV="1">
            <a:off x="4667250" y="2871755"/>
            <a:ext cx="222250" cy="584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48752A-A327-4DCD-92A8-636A44DC68FC}"/>
              </a:ext>
            </a:extLst>
          </p:cNvPr>
          <p:cNvSpPr txBox="1"/>
          <p:nvPr/>
        </p:nvSpPr>
        <p:spPr>
          <a:xfrm>
            <a:off x="4400549" y="3487705"/>
            <a:ext cx="2203451" cy="923330"/>
          </a:xfrm>
          <a:prstGeom prst="rect">
            <a:avLst/>
          </a:prstGeom>
          <a:solidFill>
            <a:srgbClr val="0070C0"/>
          </a:solidFill>
        </p:spPr>
        <p:txBody>
          <a:bodyPr wrap="square" rtlCol="0">
            <a:spAutoFit/>
          </a:bodyPr>
          <a:lstStyle/>
          <a:p>
            <a:r>
              <a:rPr lang="en-US" dirty="0">
                <a:solidFill>
                  <a:srgbClr val="FFC000"/>
                </a:solidFill>
              </a:rPr>
              <a:t>To save the work,</a:t>
            </a:r>
          </a:p>
          <a:p>
            <a:r>
              <a:rPr lang="en-US" dirty="0">
                <a:solidFill>
                  <a:srgbClr val="FFC000"/>
                </a:solidFill>
              </a:rPr>
              <a:t>Enter “save” and hit Enter key.</a:t>
            </a:r>
          </a:p>
        </p:txBody>
      </p:sp>
    </p:spTree>
    <p:extLst>
      <p:ext uri="{BB962C8B-B14F-4D97-AF65-F5344CB8AC3E}">
        <p14:creationId xmlns:p14="http://schemas.microsoft.com/office/powerpoint/2010/main" val="351199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FCBC09-ECEE-4D8A-8988-45DE0C015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529" y="534761"/>
            <a:ext cx="7972425" cy="5657850"/>
          </a:xfrm>
          <a:prstGeom prst="rect">
            <a:avLst/>
          </a:prstGeom>
        </p:spPr>
      </p:pic>
      <p:sp>
        <p:nvSpPr>
          <p:cNvPr id="5" name="Rectangle 4">
            <a:extLst>
              <a:ext uri="{FF2B5EF4-FFF2-40B4-BE49-F238E27FC236}">
                <a16:creationId xmlns:a16="http://schemas.microsoft.com/office/drawing/2014/main" id="{C1EC2AEB-C9A6-4126-853F-ADBD63E87E28}"/>
              </a:ext>
            </a:extLst>
          </p:cNvPr>
          <p:cNvSpPr/>
          <p:nvPr/>
        </p:nvSpPr>
        <p:spPr>
          <a:xfrm>
            <a:off x="2090058" y="4842588"/>
            <a:ext cx="1968758" cy="4512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2490D54-5869-45E3-8948-894CB66F8633}"/>
              </a:ext>
            </a:extLst>
          </p:cNvPr>
          <p:cNvCxnSpPr>
            <a:cxnSpLocks/>
          </p:cNvCxnSpPr>
          <p:nvPr/>
        </p:nvCxnSpPr>
        <p:spPr>
          <a:xfrm flipH="1">
            <a:off x="4058816" y="5113442"/>
            <a:ext cx="1110084"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BB73F40-0281-438D-ADB1-A8D1D6F70C37}"/>
              </a:ext>
            </a:extLst>
          </p:cNvPr>
          <p:cNvSpPr txBox="1"/>
          <p:nvPr/>
        </p:nvSpPr>
        <p:spPr>
          <a:xfrm>
            <a:off x="5168900" y="4794259"/>
            <a:ext cx="2254250" cy="646331"/>
          </a:xfrm>
          <a:prstGeom prst="rect">
            <a:avLst/>
          </a:prstGeom>
          <a:solidFill>
            <a:srgbClr val="0070C0"/>
          </a:solidFill>
        </p:spPr>
        <p:txBody>
          <a:bodyPr wrap="square" rtlCol="0">
            <a:spAutoFit/>
          </a:bodyPr>
          <a:lstStyle/>
          <a:p>
            <a:r>
              <a:rPr lang="en-US" dirty="0">
                <a:solidFill>
                  <a:srgbClr val="FFC000"/>
                </a:solidFill>
              </a:rPr>
              <a:t>Message if save successful.</a:t>
            </a:r>
          </a:p>
        </p:txBody>
      </p:sp>
    </p:spTree>
    <p:extLst>
      <p:ext uri="{BB962C8B-B14F-4D97-AF65-F5344CB8AC3E}">
        <p14:creationId xmlns:p14="http://schemas.microsoft.com/office/powerpoint/2010/main" val="303251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1C71BF-45B6-4234-B954-0CD07EF57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805" y="326085"/>
            <a:ext cx="7934325" cy="5534025"/>
          </a:xfrm>
          <a:prstGeom prst="rect">
            <a:avLst/>
          </a:prstGeom>
        </p:spPr>
      </p:pic>
      <p:sp>
        <p:nvSpPr>
          <p:cNvPr id="3" name="Rectangle 2">
            <a:extLst>
              <a:ext uri="{FF2B5EF4-FFF2-40B4-BE49-F238E27FC236}">
                <a16:creationId xmlns:a16="http://schemas.microsoft.com/office/drawing/2014/main" id="{412C5F3C-EC1C-4FFD-98D4-264B0FF70219}"/>
              </a:ext>
            </a:extLst>
          </p:cNvPr>
          <p:cNvSpPr/>
          <p:nvPr/>
        </p:nvSpPr>
        <p:spPr>
          <a:xfrm>
            <a:off x="4603750" y="2159000"/>
            <a:ext cx="5080000" cy="10287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C7BFEB9-E01B-4C88-9132-02B4C819120C}"/>
              </a:ext>
            </a:extLst>
          </p:cNvPr>
          <p:cNvCxnSpPr>
            <a:cxnSpLocks/>
          </p:cNvCxnSpPr>
          <p:nvPr/>
        </p:nvCxnSpPr>
        <p:spPr>
          <a:xfrm flipH="1" flipV="1">
            <a:off x="4705350" y="2971544"/>
            <a:ext cx="752475" cy="4254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B37791-BEDA-4AC0-8DA6-66E478D72926}"/>
              </a:ext>
            </a:extLst>
          </p:cNvPr>
          <p:cNvSpPr txBox="1"/>
          <p:nvPr/>
        </p:nvSpPr>
        <p:spPr>
          <a:xfrm>
            <a:off x="4533899" y="3396993"/>
            <a:ext cx="5417295" cy="2308324"/>
          </a:xfrm>
          <a:prstGeom prst="rect">
            <a:avLst/>
          </a:prstGeom>
          <a:solidFill>
            <a:srgbClr val="0070C0"/>
          </a:solidFill>
        </p:spPr>
        <p:txBody>
          <a:bodyPr wrap="square" rtlCol="0">
            <a:spAutoFit/>
          </a:bodyPr>
          <a:lstStyle/>
          <a:p>
            <a:r>
              <a:rPr lang="en-US" dirty="0">
                <a:solidFill>
                  <a:srgbClr val="FFC000"/>
                </a:solidFill>
              </a:rPr>
              <a:t>Click and enter </a:t>
            </a:r>
          </a:p>
          <a:p>
            <a:r>
              <a:rPr lang="en-US" dirty="0">
                <a:solidFill>
                  <a:srgbClr val="FFC000"/>
                </a:solidFill>
              </a:rPr>
              <a:t>	“E” for establish new item</a:t>
            </a:r>
          </a:p>
          <a:p>
            <a:r>
              <a:rPr lang="en-US" dirty="0">
                <a:solidFill>
                  <a:srgbClr val="FFC000"/>
                </a:solidFill>
              </a:rPr>
              <a:t>	“M” for modify </a:t>
            </a:r>
          </a:p>
          <a:p>
            <a:r>
              <a:rPr lang="en-US" dirty="0">
                <a:solidFill>
                  <a:srgbClr val="FFC000"/>
                </a:solidFill>
              </a:rPr>
              <a:t>	“D” for delete</a:t>
            </a:r>
          </a:p>
          <a:p>
            <a:r>
              <a:rPr lang="en-US" dirty="0">
                <a:solidFill>
                  <a:srgbClr val="FFC000"/>
                </a:solidFill>
              </a:rPr>
              <a:t>For “M”, make necessary changes to unit, qty, section, cost.</a:t>
            </a:r>
          </a:p>
          <a:p>
            <a:r>
              <a:rPr lang="en-US" dirty="0">
                <a:solidFill>
                  <a:srgbClr val="FFC000"/>
                </a:solidFill>
              </a:rPr>
              <a:t>For “E”, copy a line than enter Item code, unit, qty, sec, and cost</a:t>
            </a:r>
          </a:p>
        </p:txBody>
      </p:sp>
      <p:sp>
        <p:nvSpPr>
          <p:cNvPr id="9" name="Oval 8">
            <a:extLst>
              <a:ext uri="{FF2B5EF4-FFF2-40B4-BE49-F238E27FC236}">
                <a16:creationId xmlns:a16="http://schemas.microsoft.com/office/drawing/2014/main" id="{54673333-9CB5-4797-A181-C1B471C3B29A}"/>
              </a:ext>
            </a:extLst>
          </p:cNvPr>
          <p:cNvSpPr/>
          <p:nvPr/>
        </p:nvSpPr>
        <p:spPr>
          <a:xfrm>
            <a:off x="4533900" y="2000250"/>
            <a:ext cx="304800" cy="1314450"/>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A259C7-9D60-4AB5-B9C1-CF10B0660B88}"/>
              </a:ext>
            </a:extLst>
          </p:cNvPr>
          <p:cNvSpPr/>
          <p:nvPr/>
        </p:nvSpPr>
        <p:spPr>
          <a:xfrm>
            <a:off x="9340850" y="2000250"/>
            <a:ext cx="495300" cy="133985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47CC569-44A2-4C03-BA4F-F1AEA1610898}"/>
              </a:ext>
            </a:extLst>
          </p:cNvPr>
          <p:cNvCxnSpPr>
            <a:cxnSpLocks/>
          </p:cNvCxnSpPr>
          <p:nvPr/>
        </p:nvCxnSpPr>
        <p:spPr>
          <a:xfrm>
            <a:off x="6683002" y="1807936"/>
            <a:ext cx="2803898" cy="68178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8BFBEE-C17E-4E1E-B3C2-982BBF0FB682}"/>
              </a:ext>
            </a:extLst>
          </p:cNvPr>
          <p:cNvSpPr txBox="1"/>
          <p:nvPr/>
        </p:nvSpPr>
        <p:spPr>
          <a:xfrm>
            <a:off x="6683002" y="1618991"/>
            <a:ext cx="2203451" cy="646331"/>
          </a:xfrm>
          <a:prstGeom prst="rect">
            <a:avLst/>
          </a:prstGeom>
          <a:solidFill>
            <a:srgbClr val="0070C0"/>
          </a:solidFill>
        </p:spPr>
        <p:txBody>
          <a:bodyPr wrap="square" rtlCol="0">
            <a:spAutoFit/>
          </a:bodyPr>
          <a:lstStyle/>
          <a:p>
            <a:r>
              <a:rPr lang="en-US" dirty="0">
                <a:solidFill>
                  <a:srgbClr val="FFC000"/>
                </a:solidFill>
              </a:rPr>
              <a:t>Three decimal numbers</a:t>
            </a:r>
          </a:p>
        </p:txBody>
      </p:sp>
    </p:spTree>
    <p:extLst>
      <p:ext uri="{BB962C8B-B14F-4D97-AF65-F5344CB8AC3E}">
        <p14:creationId xmlns:p14="http://schemas.microsoft.com/office/powerpoint/2010/main" val="403178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4DAC4A-6B9C-41E9-B7BF-B90141FAA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787" y="628650"/>
            <a:ext cx="7972425" cy="5600700"/>
          </a:xfrm>
          <a:prstGeom prst="rect">
            <a:avLst/>
          </a:prstGeom>
        </p:spPr>
      </p:pic>
      <p:sp>
        <p:nvSpPr>
          <p:cNvPr id="4" name="Rectangle 3">
            <a:extLst>
              <a:ext uri="{FF2B5EF4-FFF2-40B4-BE49-F238E27FC236}">
                <a16:creationId xmlns:a16="http://schemas.microsoft.com/office/drawing/2014/main" id="{4829367E-8170-48E7-A382-044FC87B5375}"/>
              </a:ext>
            </a:extLst>
          </p:cNvPr>
          <p:cNvSpPr/>
          <p:nvPr/>
        </p:nvSpPr>
        <p:spPr>
          <a:xfrm>
            <a:off x="2286001" y="4310742"/>
            <a:ext cx="578498"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FF9A3ED-388C-4889-8672-35B4F80A01FD}"/>
              </a:ext>
            </a:extLst>
          </p:cNvPr>
          <p:cNvCxnSpPr>
            <a:cxnSpLocks/>
          </p:cNvCxnSpPr>
          <p:nvPr/>
        </p:nvCxnSpPr>
        <p:spPr>
          <a:xfrm flipH="1" flipV="1">
            <a:off x="2864499" y="4529234"/>
            <a:ext cx="781050" cy="469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8188D70-5D00-4BD8-914C-91E2B25BF4E5}"/>
              </a:ext>
            </a:extLst>
          </p:cNvPr>
          <p:cNvSpPr txBox="1"/>
          <p:nvPr/>
        </p:nvSpPr>
        <p:spPr>
          <a:xfrm>
            <a:off x="3645549" y="4810189"/>
            <a:ext cx="2203451" cy="923330"/>
          </a:xfrm>
          <a:prstGeom prst="rect">
            <a:avLst/>
          </a:prstGeom>
          <a:solidFill>
            <a:srgbClr val="0070C0"/>
          </a:solidFill>
        </p:spPr>
        <p:txBody>
          <a:bodyPr wrap="square" rtlCol="0">
            <a:spAutoFit/>
          </a:bodyPr>
          <a:lstStyle/>
          <a:p>
            <a:r>
              <a:rPr lang="en-US" dirty="0">
                <a:solidFill>
                  <a:srgbClr val="FFC000"/>
                </a:solidFill>
              </a:rPr>
              <a:t>To copy one line at “C” to line above line “B”.</a:t>
            </a:r>
          </a:p>
        </p:txBody>
      </p:sp>
    </p:spTree>
    <p:extLst>
      <p:ext uri="{BB962C8B-B14F-4D97-AF65-F5344CB8AC3E}">
        <p14:creationId xmlns:p14="http://schemas.microsoft.com/office/powerpoint/2010/main" val="264429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9668A-F2E4-4A20-B555-D0F91F839B03}"/>
              </a:ext>
            </a:extLst>
          </p:cNvPr>
          <p:cNvSpPr/>
          <p:nvPr/>
        </p:nvSpPr>
        <p:spPr>
          <a:xfrm>
            <a:off x="1548246" y="709229"/>
            <a:ext cx="7491845" cy="4955203"/>
          </a:xfrm>
          <a:prstGeom prst="rect">
            <a:avLst/>
          </a:prstGeom>
        </p:spPr>
        <p:txBody>
          <a:bodyPr wrap="square">
            <a:spAutoFit/>
          </a:bodyPr>
          <a:lstStyle/>
          <a:p>
            <a:endParaRPr lang="en-US" dirty="0"/>
          </a:p>
          <a:p>
            <a:pPr marL="457200" indent="-457200">
              <a:buFont typeface="Arial" panose="020B0604020202020204" pitchFamily="34" charset="0"/>
              <a:buChar char="•"/>
            </a:pPr>
            <a:r>
              <a:rPr lang="en-US" sz="2800" dirty="0"/>
              <a:t>Using tables to establish or modify the BEES, we have to enter the item codes of all the items. It takes time to enter the item codes and if you make a mistake, it is very difficult to debug and fix the error(s). Sometimes we have to delete the file and enter the whole item codes again.</a:t>
            </a:r>
          </a:p>
          <a:p>
            <a:pPr marL="457200" indent="-457200">
              <a:buFont typeface="Arial" panose="020B0604020202020204" pitchFamily="34" charset="0"/>
              <a:buChar char="•"/>
            </a:pPr>
            <a:r>
              <a:rPr lang="en-US" sz="2800" dirty="0"/>
              <a:t>BEES does not give warnings or errors. It just does not give the estimating results.</a:t>
            </a:r>
          </a:p>
          <a:p>
            <a:pPr marL="457200" indent="-457200">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84145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E8D270-B2CA-4500-B697-5FBA74943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870" y="604837"/>
            <a:ext cx="7934325" cy="5648325"/>
          </a:xfrm>
          <a:prstGeom prst="rect">
            <a:avLst/>
          </a:prstGeom>
        </p:spPr>
      </p:pic>
      <p:sp>
        <p:nvSpPr>
          <p:cNvPr id="3" name="Rectangle 2">
            <a:extLst>
              <a:ext uri="{FF2B5EF4-FFF2-40B4-BE49-F238E27FC236}">
                <a16:creationId xmlns:a16="http://schemas.microsoft.com/office/drawing/2014/main" id="{648FFE2B-9723-44F8-AF04-9A2C5F2A609A}"/>
              </a:ext>
            </a:extLst>
          </p:cNvPr>
          <p:cNvSpPr/>
          <p:nvPr/>
        </p:nvSpPr>
        <p:spPr>
          <a:xfrm>
            <a:off x="4400549" y="4310742"/>
            <a:ext cx="1067189"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E692E7A1-8A67-406B-9372-B6CD2330A6F4}"/>
              </a:ext>
            </a:extLst>
          </p:cNvPr>
          <p:cNvCxnSpPr>
            <a:cxnSpLocks/>
          </p:cNvCxnSpPr>
          <p:nvPr/>
        </p:nvCxnSpPr>
        <p:spPr>
          <a:xfrm flipH="1" flipV="1">
            <a:off x="5294845" y="4717780"/>
            <a:ext cx="781050" cy="469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8AD202-60A3-475D-801A-2B76AF028ED4}"/>
              </a:ext>
            </a:extLst>
          </p:cNvPr>
          <p:cNvSpPr txBox="1"/>
          <p:nvPr/>
        </p:nvSpPr>
        <p:spPr>
          <a:xfrm>
            <a:off x="5760098" y="4810189"/>
            <a:ext cx="2203451" cy="369332"/>
          </a:xfrm>
          <a:prstGeom prst="rect">
            <a:avLst/>
          </a:prstGeom>
          <a:solidFill>
            <a:srgbClr val="0070C0"/>
          </a:solidFill>
        </p:spPr>
        <p:txBody>
          <a:bodyPr wrap="square" rtlCol="0">
            <a:spAutoFit/>
          </a:bodyPr>
          <a:lstStyle/>
          <a:p>
            <a:r>
              <a:rPr lang="en-US" dirty="0">
                <a:solidFill>
                  <a:srgbClr val="FFC000"/>
                </a:solidFill>
              </a:rPr>
              <a:t>Lines are duplicated</a:t>
            </a:r>
          </a:p>
        </p:txBody>
      </p:sp>
    </p:spTree>
    <p:extLst>
      <p:ext uri="{BB962C8B-B14F-4D97-AF65-F5344CB8AC3E}">
        <p14:creationId xmlns:p14="http://schemas.microsoft.com/office/powerpoint/2010/main" val="180793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7A5F43-E5EE-49C4-8963-AFBCD51C9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212" y="657225"/>
            <a:ext cx="8029575" cy="5543550"/>
          </a:xfrm>
          <a:prstGeom prst="rect">
            <a:avLst/>
          </a:prstGeom>
        </p:spPr>
      </p:pic>
      <p:cxnSp>
        <p:nvCxnSpPr>
          <p:cNvPr id="5" name="Straight Arrow Connector 4">
            <a:extLst>
              <a:ext uri="{FF2B5EF4-FFF2-40B4-BE49-F238E27FC236}">
                <a16:creationId xmlns:a16="http://schemas.microsoft.com/office/drawing/2014/main" id="{306AFB72-A47F-4FB5-8C64-AA31147B20DD}"/>
              </a:ext>
            </a:extLst>
          </p:cNvPr>
          <p:cNvCxnSpPr>
            <a:cxnSpLocks/>
          </p:cNvCxnSpPr>
          <p:nvPr/>
        </p:nvCxnSpPr>
        <p:spPr>
          <a:xfrm flipH="1">
            <a:off x="2759725" y="3429000"/>
            <a:ext cx="3015599" cy="5721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F935998-FDDF-4334-87BA-8507EBFDA8B0}"/>
              </a:ext>
            </a:extLst>
          </p:cNvPr>
          <p:cNvSpPr/>
          <p:nvPr/>
        </p:nvSpPr>
        <p:spPr>
          <a:xfrm>
            <a:off x="2286001" y="2352675"/>
            <a:ext cx="578498" cy="9675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660295E-38BC-4B1D-BE56-980224F8FB67}"/>
              </a:ext>
            </a:extLst>
          </p:cNvPr>
          <p:cNvCxnSpPr>
            <a:cxnSpLocks/>
          </p:cNvCxnSpPr>
          <p:nvPr/>
        </p:nvCxnSpPr>
        <p:spPr>
          <a:xfrm flipH="1" flipV="1">
            <a:off x="2864499" y="3039244"/>
            <a:ext cx="2911943" cy="27784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34EACA-4F2F-4E09-BE09-BFB3B85EC5D5}"/>
              </a:ext>
            </a:extLst>
          </p:cNvPr>
          <p:cNvSpPr txBox="1"/>
          <p:nvPr/>
        </p:nvSpPr>
        <p:spPr>
          <a:xfrm>
            <a:off x="5776442" y="3047479"/>
            <a:ext cx="2203451" cy="923330"/>
          </a:xfrm>
          <a:prstGeom prst="rect">
            <a:avLst/>
          </a:prstGeom>
          <a:solidFill>
            <a:srgbClr val="0070C0"/>
          </a:solidFill>
        </p:spPr>
        <p:txBody>
          <a:bodyPr wrap="square" rtlCol="0">
            <a:spAutoFit/>
          </a:bodyPr>
          <a:lstStyle/>
          <a:p>
            <a:r>
              <a:rPr lang="en-US" dirty="0">
                <a:solidFill>
                  <a:srgbClr val="FFC000"/>
                </a:solidFill>
              </a:rPr>
              <a:t>To copy group between “cc” to above line “B”.</a:t>
            </a:r>
          </a:p>
        </p:txBody>
      </p:sp>
      <p:sp>
        <p:nvSpPr>
          <p:cNvPr id="12" name="Rectangle 11">
            <a:extLst>
              <a:ext uri="{FF2B5EF4-FFF2-40B4-BE49-F238E27FC236}">
                <a16:creationId xmlns:a16="http://schemas.microsoft.com/office/drawing/2014/main" id="{F147E9BE-0431-4822-BFFC-AFFD81EBBFB2}"/>
              </a:ext>
            </a:extLst>
          </p:cNvPr>
          <p:cNvSpPr/>
          <p:nvPr/>
        </p:nvSpPr>
        <p:spPr>
          <a:xfrm>
            <a:off x="2284883" y="3559488"/>
            <a:ext cx="578498" cy="6840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797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558B3-57F9-43AD-AF68-CD8E8E602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212" y="638175"/>
            <a:ext cx="8029575" cy="5581650"/>
          </a:xfrm>
          <a:prstGeom prst="rect">
            <a:avLst/>
          </a:prstGeom>
        </p:spPr>
      </p:pic>
      <p:sp>
        <p:nvSpPr>
          <p:cNvPr id="4" name="Rectangle 3">
            <a:extLst>
              <a:ext uri="{FF2B5EF4-FFF2-40B4-BE49-F238E27FC236}">
                <a16:creationId xmlns:a16="http://schemas.microsoft.com/office/drawing/2014/main" id="{BCEBC629-240D-4E4A-AFD6-677D568D8291}"/>
              </a:ext>
            </a:extLst>
          </p:cNvPr>
          <p:cNvSpPr/>
          <p:nvPr/>
        </p:nvSpPr>
        <p:spPr>
          <a:xfrm>
            <a:off x="4476750" y="3829050"/>
            <a:ext cx="5133975" cy="7389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760CAF6-754C-4C2A-8ACA-748E50E9DB0B}"/>
              </a:ext>
            </a:extLst>
          </p:cNvPr>
          <p:cNvCxnSpPr>
            <a:cxnSpLocks/>
          </p:cNvCxnSpPr>
          <p:nvPr/>
        </p:nvCxnSpPr>
        <p:spPr>
          <a:xfrm flipV="1">
            <a:off x="2952750" y="4231031"/>
            <a:ext cx="1524000" cy="1021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02A9BC-A15A-40E4-835B-5B9A6C833DF4}"/>
              </a:ext>
            </a:extLst>
          </p:cNvPr>
          <p:cNvSpPr txBox="1"/>
          <p:nvPr/>
        </p:nvSpPr>
        <p:spPr>
          <a:xfrm>
            <a:off x="854724" y="3963853"/>
            <a:ext cx="2098026" cy="369332"/>
          </a:xfrm>
          <a:prstGeom prst="rect">
            <a:avLst/>
          </a:prstGeom>
          <a:solidFill>
            <a:srgbClr val="0070C0"/>
          </a:solidFill>
        </p:spPr>
        <p:txBody>
          <a:bodyPr wrap="square" rtlCol="0">
            <a:spAutoFit/>
          </a:bodyPr>
          <a:lstStyle/>
          <a:p>
            <a:r>
              <a:rPr lang="en-US" dirty="0">
                <a:solidFill>
                  <a:srgbClr val="FFC000"/>
                </a:solidFill>
              </a:rPr>
              <a:t>Results of “cc” copy</a:t>
            </a:r>
          </a:p>
        </p:txBody>
      </p:sp>
    </p:spTree>
    <p:extLst>
      <p:ext uri="{BB962C8B-B14F-4D97-AF65-F5344CB8AC3E}">
        <p14:creationId xmlns:p14="http://schemas.microsoft.com/office/powerpoint/2010/main" val="3507279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883273-1600-4C37-9D58-B8486DC08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312" y="657225"/>
            <a:ext cx="7953375" cy="5543550"/>
          </a:xfrm>
          <a:prstGeom prst="rect">
            <a:avLst/>
          </a:prstGeom>
        </p:spPr>
      </p:pic>
      <p:sp>
        <p:nvSpPr>
          <p:cNvPr id="6" name="Rectangle 5">
            <a:extLst>
              <a:ext uri="{FF2B5EF4-FFF2-40B4-BE49-F238E27FC236}">
                <a16:creationId xmlns:a16="http://schemas.microsoft.com/office/drawing/2014/main" id="{BEAFDBF9-05A8-49F0-8145-F497AA2AFE62}"/>
              </a:ext>
            </a:extLst>
          </p:cNvPr>
          <p:cNvSpPr/>
          <p:nvPr/>
        </p:nvSpPr>
        <p:spPr>
          <a:xfrm>
            <a:off x="3467878" y="1743658"/>
            <a:ext cx="1440672"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619D030-297E-4C80-95F2-E35AD10D863A}"/>
              </a:ext>
            </a:extLst>
          </p:cNvPr>
          <p:cNvCxnSpPr>
            <a:cxnSpLocks/>
          </p:cNvCxnSpPr>
          <p:nvPr/>
        </p:nvCxnSpPr>
        <p:spPr>
          <a:xfrm flipV="1">
            <a:off x="3505200" y="2154205"/>
            <a:ext cx="222250" cy="584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00B361-3542-4B43-971F-68A20BA772D4}"/>
              </a:ext>
            </a:extLst>
          </p:cNvPr>
          <p:cNvSpPr txBox="1"/>
          <p:nvPr/>
        </p:nvSpPr>
        <p:spPr>
          <a:xfrm>
            <a:off x="3238499" y="2770155"/>
            <a:ext cx="5487400" cy="646331"/>
          </a:xfrm>
          <a:prstGeom prst="rect">
            <a:avLst/>
          </a:prstGeom>
          <a:solidFill>
            <a:srgbClr val="0070C0"/>
          </a:solidFill>
        </p:spPr>
        <p:txBody>
          <a:bodyPr wrap="square" rtlCol="0">
            <a:spAutoFit/>
          </a:bodyPr>
          <a:lstStyle/>
          <a:p>
            <a:r>
              <a:rPr lang="en-US" dirty="0">
                <a:solidFill>
                  <a:srgbClr val="FFC000"/>
                </a:solidFill>
              </a:rPr>
              <a:t>To sort the item codes,</a:t>
            </a:r>
          </a:p>
          <a:p>
            <a:r>
              <a:rPr lang="en-US" dirty="0">
                <a:solidFill>
                  <a:srgbClr val="FFC000"/>
                </a:solidFill>
              </a:rPr>
              <a:t>Enter “SORT 5026 18 8” and hit Enter key.</a:t>
            </a:r>
          </a:p>
        </p:txBody>
      </p:sp>
    </p:spTree>
    <p:extLst>
      <p:ext uri="{BB962C8B-B14F-4D97-AF65-F5344CB8AC3E}">
        <p14:creationId xmlns:p14="http://schemas.microsoft.com/office/powerpoint/2010/main" val="718719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7475E2-4ED1-45FA-88AE-2B660888A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805" y="326085"/>
            <a:ext cx="7934325" cy="5534025"/>
          </a:xfrm>
          <a:prstGeom prst="rect">
            <a:avLst/>
          </a:prstGeom>
        </p:spPr>
      </p:pic>
      <p:sp>
        <p:nvSpPr>
          <p:cNvPr id="5" name="Rectangle 4">
            <a:extLst>
              <a:ext uri="{FF2B5EF4-FFF2-40B4-BE49-F238E27FC236}">
                <a16:creationId xmlns:a16="http://schemas.microsoft.com/office/drawing/2014/main" id="{392FB3D4-DB0C-4A74-850D-D8068FCE0EC5}"/>
              </a:ext>
            </a:extLst>
          </p:cNvPr>
          <p:cNvSpPr/>
          <p:nvPr/>
        </p:nvSpPr>
        <p:spPr>
          <a:xfrm>
            <a:off x="4534678" y="2159000"/>
            <a:ext cx="1194318" cy="24320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F264591-840F-4E0C-BC6B-433D9E385809}"/>
              </a:ext>
            </a:extLst>
          </p:cNvPr>
          <p:cNvCxnSpPr>
            <a:cxnSpLocks/>
          </p:cNvCxnSpPr>
          <p:nvPr/>
        </p:nvCxnSpPr>
        <p:spPr>
          <a:xfrm flipH="1" flipV="1">
            <a:off x="5537200" y="3251200"/>
            <a:ext cx="781050" cy="469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5AB6096-709B-4784-BEEF-F8610DCDD6BA}"/>
              </a:ext>
            </a:extLst>
          </p:cNvPr>
          <p:cNvSpPr txBox="1"/>
          <p:nvPr/>
        </p:nvSpPr>
        <p:spPr>
          <a:xfrm>
            <a:off x="6318250" y="3532155"/>
            <a:ext cx="5168900" cy="3139321"/>
          </a:xfrm>
          <a:prstGeom prst="rect">
            <a:avLst/>
          </a:prstGeom>
          <a:solidFill>
            <a:srgbClr val="0070C0"/>
          </a:solidFill>
        </p:spPr>
        <p:txBody>
          <a:bodyPr wrap="square" rtlCol="0">
            <a:spAutoFit/>
          </a:bodyPr>
          <a:lstStyle/>
          <a:p>
            <a:r>
              <a:rPr lang="en-US" dirty="0">
                <a:solidFill>
                  <a:srgbClr val="FFC000"/>
                </a:solidFill>
              </a:rPr>
              <a:t>Sorted item codes</a:t>
            </a:r>
          </a:p>
          <a:p>
            <a:r>
              <a:rPr lang="en-US" dirty="0">
                <a:solidFill>
                  <a:srgbClr val="FFC000"/>
                </a:solidFill>
              </a:rPr>
              <a:t>We can debug and fix the errors from the sorted list.</a:t>
            </a:r>
          </a:p>
          <a:p>
            <a:r>
              <a:rPr lang="en-US" dirty="0">
                <a:solidFill>
                  <a:srgbClr val="FFC000"/>
                </a:solidFill>
              </a:rPr>
              <a:t>For the same item code, only E then M, </a:t>
            </a:r>
          </a:p>
          <a:p>
            <a:r>
              <a:rPr lang="en-US" dirty="0">
                <a:solidFill>
                  <a:srgbClr val="FFC000"/>
                </a:solidFill>
              </a:rPr>
              <a:t>			E then D</a:t>
            </a:r>
          </a:p>
          <a:p>
            <a:r>
              <a:rPr lang="en-US" dirty="0">
                <a:solidFill>
                  <a:srgbClr val="FFC000"/>
                </a:solidFill>
              </a:rPr>
              <a:t>			M then D</a:t>
            </a:r>
          </a:p>
          <a:p>
            <a:r>
              <a:rPr lang="en-US" dirty="0">
                <a:solidFill>
                  <a:srgbClr val="FFC000"/>
                </a:solidFill>
              </a:rPr>
              <a:t>			D then E  are accepted.</a:t>
            </a:r>
          </a:p>
          <a:p>
            <a:r>
              <a:rPr lang="en-US" dirty="0">
                <a:solidFill>
                  <a:srgbClr val="FFC000"/>
                </a:solidFill>
              </a:rPr>
              <a:t>			D then D no change</a:t>
            </a:r>
          </a:p>
          <a:p>
            <a:r>
              <a:rPr lang="en-US" dirty="0">
                <a:solidFill>
                  <a:srgbClr val="FFC000"/>
                </a:solidFill>
              </a:rPr>
              <a:t>If in doubt, duplicate the item then “D” the top, “E” the bottom.</a:t>
            </a:r>
          </a:p>
          <a:p>
            <a:r>
              <a:rPr lang="en-US" dirty="0">
                <a:solidFill>
                  <a:srgbClr val="FFC000"/>
                </a:solidFill>
              </a:rPr>
              <a:t>Remember to save the changes.</a:t>
            </a:r>
          </a:p>
          <a:p>
            <a:endParaRPr lang="en-US" dirty="0">
              <a:solidFill>
                <a:srgbClr val="FFC000"/>
              </a:solidFill>
            </a:endParaRPr>
          </a:p>
        </p:txBody>
      </p:sp>
    </p:spTree>
    <p:extLst>
      <p:ext uri="{BB962C8B-B14F-4D97-AF65-F5344CB8AC3E}">
        <p14:creationId xmlns:p14="http://schemas.microsoft.com/office/powerpoint/2010/main" val="3909573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CF25B-CC14-40A9-B0D3-629C0C992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212" y="633412"/>
            <a:ext cx="8029575" cy="5591175"/>
          </a:xfrm>
          <a:prstGeom prst="rect">
            <a:avLst/>
          </a:prstGeom>
        </p:spPr>
      </p:pic>
      <p:sp>
        <p:nvSpPr>
          <p:cNvPr id="5" name="Rectangle 4">
            <a:extLst>
              <a:ext uri="{FF2B5EF4-FFF2-40B4-BE49-F238E27FC236}">
                <a16:creationId xmlns:a16="http://schemas.microsoft.com/office/drawing/2014/main" id="{530E74D4-DCE4-4F5F-8EC1-2C6E3C5D95FE}"/>
              </a:ext>
            </a:extLst>
          </p:cNvPr>
          <p:cNvSpPr/>
          <p:nvPr/>
        </p:nvSpPr>
        <p:spPr>
          <a:xfrm>
            <a:off x="4439428" y="2409824"/>
            <a:ext cx="1194318" cy="15335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8F6F7231-8160-40E9-AD85-E88C6142EE0F}"/>
              </a:ext>
            </a:extLst>
          </p:cNvPr>
          <p:cNvCxnSpPr>
            <a:cxnSpLocks/>
          </p:cNvCxnSpPr>
          <p:nvPr/>
        </p:nvCxnSpPr>
        <p:spPr>
          <a:xfrm flipH="1" flipV="1">
            <a:off x="5633747" y="3428999"/>
            <a:ext cx="1252034" cy="32385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6C3E83-3F9E-4433-A44C-4EF0A6B37AE2}"/>
              </a:ext>
            </a:extLst>
          </p:cNvPr>
          <p:cNvSpPr txBox="1"/>
          <p:nvPr/>
        </p:nvSpPr>
        <p:spPr>
          <a:xfrm>
            <a:off x="6885781" y="2011739"/>
            <a:ext cx="5168900" cy="3416320"/>
          </a:xfrm>
          <a:prstGeom prst="rect">
            <a:avLst/>
          </a:prstGeom>
          <a:solidFill>
            <a:srgbClr val="0070C0"/>
          </a:solidFill>
        </p:spPr>
        <p:txBody>
          <a:bodyPr wrap="square" rtlCol="0">
            <a:spAutoFit/>
          </a:bodyPr>
          <a:lstStyle/>
          <a:p>
            <a:r>
              <a:rPr lang="en-US" dirty="0">
                <a:solidFill>
                  <a:srgbClr val="FFC000"/>
                </a:solidFill>
              </a:rPr>
              <a:t>First, sort the item codes by enter (sort 5026 18 8) on the command line.</a:t>
            </a:r>
          </a:p>
          <a:p>
            <a:r>
              <a:rPr lang="en-US" dirty="0">
                <a:solidFill>
                  <a:srgbClr val="FFC000"/>
                </a:solidFill>
              </a:rPr>
              <a:t>We can debug and fix the errors from the sorted list.</a:t>
            </a:r>
          </a:p>
          <a:p>
            <a:r>
              <a:rPr lang="en-US" dirty="0">
                <a:solidFill>
                  <a:srgbClr val="FFC000"/>
                </a:solidFill>
              </a:rPr>
              <a:t>For the same item code, only E then M, </a:t>
            </a:r>
          </a:p>
          <a:p>
            <a:r>
              <a:rPr lang="en-US" dirty="0">
                <a:solidFill>
                  <a:srgbClr val="FFC000"/>
                </a:solidFill>
              </a:rPr>
              <a:t>			E then D</a:t>
            </a:r>
          </a:p>
          <a:p>
            <a:r>
              <a:rPr lang="en-US" dirty="0">
                <a:solidFill>
                  <a:srgbClr val="FFC000"/>
                </a:solidFill>
              </a:rPr>
              <a:t>			M then D</a:t>
            </a:r>
          </a:p>
          <a:p>
            <a:r>
              <a:rPr lang="en-US" dirty="0">
                <a:solidFill>
                  <a:srgbClr val="FFC000"/>
                </a:solidFill>
              </a:rPr>
              <a:t>			D then E  are accepted.</a:t>
            </a:r>
          </a:p>
          <a:p>
            <a:r>
              <a:rPr lang="en-US" dirty="0">
                <a:solidFill>
                  <a:srgbClr val="FFC000"/>
                </a:solidFill>
              </a:rPr>
              <a:t>			D then D no change</a:t>
            </a:r>
          </a:p>
          <a:p>
            <a:r>
              <a:rPr lang="en-US" dirty="0">
                <a:solidFill>
                  <a:srgbClr val="FFC000"/>
                </a:solidFill>
              </a:rPr>
              <a:t>If in doubt, duplicate the item then “D” the top, “E” the bottom.</a:t>
            </a:r>
          </a:p>
          <a:p>
            <a:r>
              <a:rPr lang="en-US" dirty="0">
                <a:solidFill>
                  <a:srgbClr val="FFC000"/>
                </a:solidFill>
              </a:rPr>
              <a:t>Remember to save the changes.</a:t>
            </a:r>
          </a:p>
          <a:p>
            <a:endParaRPr lang="en-US" dirty="0">
              <a:solidFill>
                <a:srgbClr val="FFC000"/>
              </a:solidFill>
            </a:endParaRPr>
          </a:p>
        </p:txBody>
      </p:sp>
    </p:spTree>
    <p:extLst>
      <p:ext uri="{BB962C8B-B14F-4D97-AF65-F5344CB8AC3E}">
        <p14:creationId xmlns:p14="http://schemas.microsoft.com/office/powerpoint/2010/main" val="246594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58717-F319-4EB3-81FD-5773BC88465F}"/>
              </a:ext>
            </a:extLst>
          </p:cNvPr>
          <p:cNvSpPr txBox="1"/>
          <p:nvPr/>
        </p:nvSpPr>
        <p:spPr>
          <a:xfrm>
            <a:off x="2463282" y="2080727"/>
            <a:ext cx="5952930" cy="1569660"/>
          </a:xfrm>
          <a:prstGeom prst="rect">
            <a:avLst/>
          </a:prstGeom>
          <a:noFill/>
        </p:spPr>
        <p:txBody>
          <a:bodyPr wrap="square" rtlCol="0">
            <a:spAutoFit/>
          </a:bodyPr>
          <a:lstStyle/>
          <a:p>
            <a:pPr algn="ctr"/>
            <a:r>
              <a:rPr lang="en-US" sz="9600" dirty="0">
                <a:solidFill>
                  <a:srgbClr val="C00000"/>
                </a:solidFill>
              </a:rPr>
              <a:t>REPORT</a:t>
            </a:r>
          </a:p>
        </p:txBody>
      </p:sp>
    </p:spTree>
    <p:extLst>
      <p:ext uri="{BB962C8B-B14F-4D97-AF65-F5344CB8AC3E}">
        <p14:creationId xmlns:p14="http://schemas.microsoft.com/office/powerpoint/2010/main" val="3378090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B73A5B-6944-4293-8B72-4D0CC851BB9F}"/>
              </a:ext>
            </a:extLst>
          </p:cNvPr>
          <p:cNvSpPr/>
          <p:nvPr/>
        </p:nvSpPr>
        <p:spPr>
          <a:xfrm>
            <a:off x="3627318" y="5866236"/>
            <a:ext cx="3481787" cy="369332"/>
          </a:xfrm>
          <a:prstGeom prst="rect">
            <a:avLst/>
          </a:prstGeom>
        </p:spPr>
        <p:txBody>
          <a:bodyPr wrap="none">
            <a:spAutoFit/>
          </a:bodyPr>
          <a:lstStyle/>
          <a:p>
            <a:r>
              <a:rPr lang="en-US" dirty="0">
                <a:hlinkClick r:id="rId2"/>
              </a:rPr>
              <a:t>https://gogreen1.go-online.ca.gov/</a:t>
            </a:r>
            <a:endParaRPr lang="en-US" dirty="0"/>
          </a:p>
        </p:txBody>
      </p:sp>
      <p:pic>
        <p:nvPicPr>
          <p:cNvPr id="7" name="Picture 6">
            <a:extLst>
              <a:ext uri="{FF2B5EF4-FFF2-40B4-BE49-F238E27FC236}">
                <a16:creationId xmlns:a16="http://schemas.microsoft.com/office/drawing/2014/main" id="{3355B026-B1AC-4C9A-BBD5-5AA3D8BAF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252" y="531845"/>
            <a:ext cx="7466685" cy="5122698"/>
          </a:xfrm>
          <a:prstGeom prst="rect">
            <a:avLst/>
          </a:prstGeom>
        </p:spPr>
      </p:pic>
      <p:cxnSp>
        <p:nvCxnSpPr>
          <p:cNvPr id="9" name="Straight Arrow Connector 8">
            <a:extLst>
              <a:ext uri="{FF2B5EF4-FFF2-40B4-BE49-F238E27FC236}">
                <a16:creationId xmlns:a16="http://schemas.microsoft.com/office/drawing/2014/main" id="{4A4A5710-11FB-423C-91D9-6F35AD8624DD}"/>
              </a:ext>
            </a:extLst>
          </p:cNvPr>
          <p:cNvCxnSpPr>
            <a:cxnSpLocks/>
          </p:cNvCxnSpPr>
          <p:nvPr/>
        </p:nvCxnSpPr>
        <p:spPr>
          <a:xfrm flipH="1" flipV="1">
            <a:off x="4977686" y="3093194"/>
            <a:ext cx="781050" cy="469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3CEFB4-BA3C-4DD1-A4DA-357A0C4FCBF9}"/>
              </a:ext>
            </a:extLst>
          </p:cNvPr>
          <p:cNvSpPr txBox="1"/>
          <p:nvPr/>
        </p:nvSpPr>
        <p:spPr>
          <a:xfrm>
            <a:off x="5758736" y="3563094"/>
            <a:ext cx="1211231" cy="369332"/>
          </a:xfrm>
          <a:prstGeom prst="rect">
            <a:avLst/>
          </a:prstGeom>
          <a:solidFill>
            <a:srgbClr val="0070C0"/>
          </a:solidFill>
        </p:spPr>
        <p:txBody>
          <a:bodyPr wrap="square" rtlCol="0">
            <a:spAutoFit/>
          </a:bodyPr>
          <a:lstStyle/>
          <a:p>
            <a:r>
              <a:rPr lang="en-US" dirty="0">
                <a:solidFill>
                  <a:srgbClr val="FFC000"/>
                </a:solidFill>
              </a:rPr>
              <a:t>Click here.</a:t>
            </a:r>
          </a:p>
        </p:txBody>
      </p:sp>
      <p:cxnSp>
        <p:nvCxnSpPr>
          <p:cNvPr id="11" name="Straight Arrow Connector 10">
            <a:extLst>
              <a:ext uri="{FF2B5EF4-FFF2-40B4-BE49-F238E27FC236}">
                <a16:creationId xmlns:a16="http://schemas.microsoft.com/office/drawing/2014/main" id="{48A9FD96-588E-49D6-A845-3B7147D25FFB}"/>
              </a:ext>
            </a:extLst>
          </p:cNvPr>
          <p:cNvCxnSpPr>
            <a:cxnSpLocks/>
          </p:cNvCxnSpPr>
          <p:nvPr/>
        </p:nvCxnSpPr>
        <p:spPr>
          <a:xfrm flipH="1" flipV="1">
            <a:off x="6969968" y="6124443"/>
            <a:ext cx="1265268" cy="33551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DE5C1DE-7055-472B-9EBB-A3200755E049}"/>
              </a:ext>
            </a:extLst>
          </p:cNvPr>
          <p:cNvSpPr txBox="1"/>
          <p:nvPr/>
        </p:nvSpPr>
        <p:spPr>
          <a:xfrm>
            <a:off x="8235236" y="6459961"/>
            <a:ext cx="2394664" cy="369332"/>
          </a:xfrm>
          <a:prstGeom prst="rect">
            <a:avLst/>
          </a:prstGeom>
          <a:solidFill>
            <a:srgbClr val="0070C0"/>
          </a:solidFill>
        </p:spPr>
        <p:txBody>
          <a:bodyPr wrap="square" rtlCol="0">
            <a:spAutoFit/>
          </a:bodyPr>
          <a:lstStyle/>
          <a:p>
            <a:r>
              <a:rPr lang="en-US" dirty="0">
                <a:solidFill>
                  <a:srgbClr val="FFC000"/>
                </a:solidFill>
              </a:rPr>
              <a:t>Link to this screen.</a:t>
            </a:r>
          </a:p>
        </p:txBody>
      </p:sp>
    </p:spTree>
    <p:extLst>
      <p:ext uri="{BB962C8B-B14F-4D97-AF65-F5344CB8AC3E}">
        <p14:creationId xmlns:p14="http://schemas.microsoft.com/office/powerpoint/2010/main" val="769560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B758F-7D36-4031-A97F-B045BA3A6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015" y="412926"/>
            <a:ext cx="7477125" cy="5648325"/>
          </a:xfrm>
          <a:prstGeom prst="rect">
            <a:avLst/>
          </a:prstGeom>
        </p:spPr>
      </p:pic>
      <p:cxnSp>
        <p:nvCxnSpPr>
          <p:cNvPr id="4" name="Straight Arrow Connector 3">
            <a:extLst>
              <a:ext uri="{FF2B5EF4-FFF2-40B4-BE49-F238E27FC236}">
                <a16:creationId xmlns:a16="http://schemas.microsoft.com/office/drawing/2014/main" id="{05B86A0A-042B-405C-ADFB-270DCE0124CE}"/>
              </a:ext>
            </a:extLst>
          </p:cNvPr>
          <p:cNvCxnSpPr>
            <a:cxnSpLocks/>
          </p:cNvCxnSpPr>
          <p:nvPr/>
        </p:nvCxnSpPr>
        <p:spPr>
          <a:xfrm flipH="1" flipV="1">
            <a:off x="6414600" y="2959100"/>
            <a:ext cx="781050" cy="469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E3E001-412B-4677-BE3C-3386DF288761}"/>
              </a:ext>
            </a:extLst>
          </p:cNvPr>
          <p:cNvSpPr txBox="1"/>
          <p:nvPr/>
        </p:nvSpPr>
        <p:spPr>
          <a:xfrm>
            <a:off x="7195650" y="3429000"/>
            <a:ext cx="3021370" cy="646331"/>
          </a:xfrm>
          <a:prstGeom prst="rect">
            <a:avLst/>
          </a:prstGeom>
          <a:solidFill>
            <a:srgbClr val="0070C0"/>
          </a:solidFill>
        </p:spPr>
        <p:txBody>
          <a:bodyPr wrap="square" rtlCol="0">
            <a:spAutoFit/>
          </a:bodyPr>
          <a:lstStyle/>
          <a:p>
            <a:r>
              <a:rPr lang="en-US" dirty="0">
                <a:solidFill>
                  <a:srgbClr val="FFC000"/>
                </a:solidFill>
              </a:rPr>
              <a:t>Enter “</a:t>
            </a:r>
            <a:r>
              <a:rPr lang="en-US" dirty="0" err="1">
                <a:solidFill>
                  <a:srgbClr val="FFC000"/>
                </a:solidFill>
              </a:rPr>
              <a:t>tronline</a:t>
            </a:r>
            <a:r>
              <a:rPr lang="en-US" dirty="0">
                <a:solidFill>
                  <a:srgbClr val="FFC000"/>
                </a:solidFill>
              </a:rPr>
              <a:t> “ for User Name and hit “Enter” key.</a:t>
            </a:r>
          </a:p>
        </p:txBody>
      </p:sp>
    </p:spTree>
    <p:extLst>
      <p:ext uri="{BB962C8B-B14F-4D97-AF65-F5344CB8AC3E}">
        <p14:creationId xmlns:p14="http://schemas.microsoft.com/office/powerpoint/2010/main" val="1928949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F3A3F-D626-4AD6-8FCA-01F2D45FA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726"/>
            <a:ext cx="12192000" cy="6572548"/>
          </a:xfrm>
          <a:prstGeom prst="rect">
            <a:avLst/>
          </a:prstGeom>
        </p:spPr>
      </p:pic>
      <p:cxnSp>
        <p:nvCxnSpPr>
          <p:cNvPr id="4" name="Straight Arrow Connector 3">
            <a:extLst>
              <a:ext uri="{FF2B5EF4-FFF2-40B4-BE49-F238E27FC236}">
                <a16:creationId xmlns:a16="http://schemas.microsoft.com/office/drawing/2014/main" id="{81ABC89A-8CA8-4B78-BDAB-8F83CB04DEF6}"/>
              </a:ext>
            </a:extLst>
          </p:cNvPr>
          <p:cNvCxnSpPr>
            <a:cxnSpLocks/>
          </p:cNvCxnSpPr>
          <p:nvPr/>
        </p:nvCxnSpPr>
        <p:spPr>
          <a:xfrm flipH="1" flipV="1">
            <a:off x="6227988" y="3761533"/>
            <a:ext cx="781050" cy="469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D24D34-054F-49A4-B34C-6B849394AD38}"/>
              </a:ext>
            </a:extLst>
          </p:cNvPr>
          <p:cNvSpPr txBox="1"/>
          <p:nvPr/>
        </p:nvSpPr>
        <p:spPr>
          <a:xfrm>
            <a:off x="7009038" y="4231433"/>
            <a:ext cx="3021370" cy="646331"/>
          </a:xfrm>
          <a:prstGeom prst="rect">
            <a:avLst/>
          </a:prstGeom>
          <a:solidFill>
            <a:srgbClr val="0070C0"/>
          </a:solidFill>
        </p:spPr>
        <p:txBody>
          <a:bodyPr wrap="square" rtlCol="0">
            <a:spAutoFit/>
          </a:bodyPr>
          <a:lstStyle/>
          <a:p>
            <a:r>
              <a:rPr lang="en-US" dirty="0">
                <a:solidFill>
                  <a:srgbClr val="FFC000"/>
                </a:solidFill>
              </a:rPr>
              <a:t>Enter BEES ID and password and hit “Enter” key.</a:t>
            </a:r>
          </a:p>
        </p:txBody>
      </p:sp>
    </p:spTree>
    <p:extLst>
      <p:ext uri="{BB962C8B-B14F-4D97-AF65-F5344CB8AC3E}">
        <p14:creationId xmlns:p14="http://schemas.microsoft.com/office/powerpoint/2010/main" val="391533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6881-DE3A-4BAE-BD24-F0D915E3CBF7}"/>
              </a:ext>
            </a:extLst>
          </p:cNvPr>
          <p:cNvSpPr>
            <a:spLocks noGrp="1"/>
          </p:cNvSpPr>
          <p:nvPr>
            <p:ph type="title"/>
          </p:nvPr>
        </p:nvSpPr>
        <p:spPr/>
        <p:txBody>
          <a:bodyPr/>
          <a:lstStyle/>
          <a:p>
            <a:r>
              <a:rPr lang="en-US" dirty="0"/>
              <a:t>Different way to do BEES</a:t>
            </a:r>
          </a:p>
        </p:txBody>
      </p:sp>
      <p:sp>
        <p:nvSpPr>
          <p:cNvPr id="3" name="Content Placeholder 2">
            <a:extLst>
              <a:ext uri="{FF2B5EF4-FFF2-40B4-BE49-F238E27FC236}">
                <a16:creationId xmlns:a16="http://schemas.microsoft.com/office/drawing/2014/main" id="{F2AB06CF-B65D-4402-993C-5F00EE0F7614}"/>
              </a:ext>
            </a:extLst>
          </p:cNvPr>
          <p:cNvSpPr>
            <a:spLocks noGrp="1"/>
          </p:cNvSpPr>
          <p:nvPr>
            <p:ph idx="1"/>
          </p:nvPr>
        </p:nvSpPr>
        <p:spPr/>
        <p:txBody>
          <a:bodyPr>
            <a:normAutofit fontScale="92500" lnSpcReduction="10000"/>
          </a:bodyPr>
          <a:lstStyle/>
          <a:p>
            <a:r>
              <a:rPr lang="en-US" dirty="0"/>
              <a:t>Copy and reuse the BEES codes from former completed similar project. We do not have to enter all item codes.</a:t>
            </a:r>
          </a:p>
          <a:p>
            <a:r>
              <a:rPr lang="en-US" dirty="0"/>
              <a:t>Change the quantity and unit price of the item codes we want to keep.</a:t>
            </a:r>
          </a:p>
          <a:p>
            <a:r>
              <a:rPr lang="en-US" dirty="0"/>
              <a:t>Delete the item codes we do not need.</a:t>
            </a:r>
          </a:p>
          <a:p>
            <a:r>
              <a:rPr lang="en-US" dirty="0"/>
              <a:t>The copied codes are errors freed because they are from a completed project.</a:t>
            </a:r>
          </a:p>
          <a:p>
            <a:r>
              <a:rPr lang="en-US" dirty="0"/>
              <a:t>Because the copied codes from a similar project, the item codes are almost the same so the changes are minimal. </a:t>
            </a:r>
          </a:p>
          <a:p>
            <a:r>
              <a:rPr lang="en-US" dirty="0"/>
              <a:t>Remind the users of the item codes he or she might forget.</a:t>
            </a:r>
          </a:p>
          <a:p>
            <a:r>
              <a:rPr lang="en-US" dirty="0"/>
              <a:t>Easy to debug and fix the errors.</a:t>
            </a:r>
          </a:p>
        </p:txBody>
      </p:sp>
    </p:spTree>
    <p:extLst>
      <p:ext uri="{BB962C8B-B14F-4D97-AF65-F5344CB8AC3E}">
        <p14:creationId xmlns:p14="http://schemas.microsoft.com/office/powerpoint/2010/main" val="4063675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21E7B-237B-490D-B5D2-BF5926538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48"/>
            <a:ext cx="12192000" cy="6747103"/>
          </a:xfrm>
          <a:prstGeom prst="rect">
            <a:avLst/>
          </a:prstGeom>
        </p:spPr>
      </p:pic>
      <p:cxnSp>
        <p:nvCxnSpPr>
          <p:cNvPr id="5" name="Straight Arrow Connector 4">
            <a:extLst>
              <a:ext uri="{FF2B5EF4-FFF2-40B4-BE49-F238E27FC236}">
                <a16:creationId xmlns:a16="http://schemas.microsoft.com/office/drawing/2014/main" id="{15DAE944-55F1-49A1-8DEA-E888762EFF90}"/>
              </a:ext>
            </a:extLst>
          </p:cNvPr>
          <p:cNvCxnSpPr>
            <a:cxnSpLocks/>
          </p:cNvCxnSpPr>
          <p:nvPr/>
        </p:nvCxnSpPr>
        <p:spPr>
          <a:xfrm flipV="1">
            <a:off x="8222018" y="2883159"/>
            <a:ext cx="567419" cy="16188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603EE0-DF21-47C1-AEF7-5BD2263179B7}"/>
              </a:ext>
            </a:extLst>
          </p:cNvPr>
          <p:cNvSpPr txBox="1"/>
          <p:nvPr/>
        </p:nvSpPr>
        <p:spPr>
          <a:xfrm>
            <a:off x="8222018" y="4502020"/>
            <a:ext cx="3021370" cy="369332"/>
          </a:xfrm>
          <a:prstGeom prst="rect">
            <a:avLst/>
          </a:prstGeom>
          <a:solidFill>
            <a:srgbClr val="0070C0"/>
          </a:solidFill>
        </p:spPr>
        <p:txBody>
          <a:bodyPr wrap="square" rtlCol="0">
            <a:spAutoFit/>
          </a:bodyPr>
          <a:lstStyle/>
          <a:p>
            <a:r>
              <a:rPr lang="en-US" dirty="0">
                <a:solidFill>
                  <a:srgbClr val="FFC000"/>
                </a:solidFill>
              </a:rPr>
              <a:t>Click on “Go” button</a:t>
            </a:r>
          </a:p>
        </p:txBody>
      </p:sp>
    </p:spTree>
    <p:extLst>
      <p:ext uri="{BB962C8B-B14F-4D97-AF65-F5344CB8AC3E}">
        <p14:creationId xmlns:p14="http://schemas.microsoft.com/office/powerpoint/2010/main" val="3782731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44989-51EF-4B05-AAF9-D4B8FDC64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503"/>
            <a:ext cx="12192000" cy="6616993"/>
          </a:xfrm>
          <a:prstGeom prst="rect">
            <a:avLst/>
          </a:prstGeom>
        </p:spPr>
      </p:pic>
      <p:cxnSp>
        <p:nvCxnSpPr>
          <p:cNvPr id="4" name="Straight Arrow Connector 3">
            <a:extLst>
              <a:ext uri="{FF2B5EF4-FFF2-40B4-BE49-F238E27FC236}">
                <a16:creationId xmlns:a16="http://schemas.microsoft.com/office/drawing/2014/main" id="{EEC3E3B2-C256-4207-9CAB-5E5837AC66EF}"/>
              </a:ext>
            </a:extLst>
          </p:cNvPr>
          <p:cNvCxnSpPr>
            <a:cxnSpLocks/>
          </p:cNvCxnSpPr>
          <p:nvPr/>
        </p:nvCxnSpPr>
        <p:spPr>
          <a:xfrm flipH="1" flipV="1">
            <a:off x="3937518" y="4114800"/>
            <a:ext cx="1643937" cy="14975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6F2D71-B5F1-447E-B848-C6D682E4931B}"/>
              </a:ext>
            </a:extLst>
          </p:cNvPr>
          <p:cNvSpPr txBox="1"/>
          <p:nvPr/>
        </p:nvSpPr>
        <p:spPr>
          <a:xfrm>
            <a:off x="5581455" y="5612363"/>
            <a:ext cx="3021370" cy="369332"/>
          </a:xfrm>
          <a:prstGeom prst="rect">
            <a:avLst/>
          </a:prstGeom>
          <a:solidFill>
            <a:srgbClr val="0070C0"/>
          </a:solidFill>
        </p:spPr>
        <p:txBody>
          <a:bodyPr wrap="square" rtlCol="0">
            <a:spAutoFit/>
          </a:bodyPr>
          <a:lstStyle/>
          <a:p>
            <a:r>
              <a:rPr lang="en-US" dirty="0">
                <a:solidFill>
                  <a:srgbClr val="FFC000"/>
                </a:solidFill>
              </a:rPr>
              <a:t>Click on “Go” button</a:t>
            </a:r>
          </a:p>
        </p:txBody>
      </p:sp>
    </p:spTree>
    <p:extLst>
      <p:ext uri="{BB962C8B-B14F-4D97-AF65-F5344CB8AC3E}">
        <p14:creationId xmlns:p14="http://schemas.microsoft.com/office/powerpoint/2010/main" val="1564935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A88116-19DE-4339-942F-2653618D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35" y="0"/>
            <a:ext cx="11930529" cy="6858000"/>
          </a:xfrm>
          <a:prstGeom prst="rect">
            <a:avLst/>
          </a:prstGeom>
        </p:spPr>
      </p:pic>
      <p:cxnSp>
        <p:nvCxnSpPr>
          <p:cNvPr id="10" name="Straight Arrow Connector 9">
            <a:extLst>
              <a:ext uri="{FF2B5EF4-FFF2-40B4-BE49-F238E27FC236}">
                <a16:creationId xmlns:a16="http://schemas.microsoft.com/office/drawing/2014/main" id="{150378A2-13D0-4EDB-8D06-419F9D332D35}"/>
              </a:ext>
            </a:extLst>
          </p:cNvPr>
          <p:cNvCxnSpPr>
            <a:cxnSpLocks/>
          </p:cNvCxnSpPr>
          <p:nvPr/>
        </p:nvCxnSpPr>
        <p:spPr>
          <a:xfrm flipH="1" flipV="1">
            <a:off x="4058815" y="1054360"/>
            <a:ext cx="1643937" cy="14975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943D26-7166-4C71-B957-DBD09D08157D}"/>
              </a:ext>
            </a:extLst>
          </p:cNvPr>
          <p:cNvSpPr txBox="1"/>
          <p:nvPr/>
        </p:nvSpPr>
        <p:spPr>
          <a:xfrm>
            <a:off x="5702752" y="2551923"/>
            <a:ext cx="3021370" cy="369332"/>
          </a:xfrm>
          <a:prstGeom prst="rect">
            <a:avLst/>
          </a:prstGeom>
          <a:solidFill>
            <a:srgbClr val="0070C0"/>
          </a:solidFill>
        </p:spPr>
        <p:txBody>
          <a:bodyPr wrap="square" rtlCol="0">
            <a:spAutoFit/>
          </a:bodyPr>
          <a:lstStyle/>
          <a:p>
            <a:r>
              <a:rPr lang="en-US" dirty="0">
                <a:solidFill>
                  <a:srgbClr val="FFC000"/>
                </a:solidFill>
              </a:rPr>
              <a:t>Click on “Save” button</a:t>
            </a:r>
          </a:p>
        </p:txBody>
      </p:sp>
    </p:spTree>
    <p:extLst>
      <p:ext uri="{BB962C8B-B14F-4D97-AF65-F5344CB8AC3E}">
        <p14:creationId xmlns:p14="http://schemas.microsoft.com/office/powerpoint/2010/main" val="3220927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02E3C-90B5-47D1-B01B-863CF2C48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0" y="7545"/>
            <a:ext cx="12192000" cy="6850455"/>
          </a:xfrm>
          <a:prstGeom prst="rect">
            <a:avLst/>
          </a:prstGeom>
        </p:spPr>
      </p:pic>
      <p:cxnSp>
        <p:nvCxnSpPr>
          <p:cNvPr id="4" name="Straight Arrow Connector 3">
            <a:extLst>
              <a:ext uri="{FF2B5EF4-FFF2-40B4-BE49-F238E27FC236}">
                <a16:creationId xmlns:a16="http://schemas.microsoft.com/office/drawing/2014/main" id="{EF914594-2980-44E9-8B2C-93A9456EFFEF}"/>
              </a:ext>
            </a:extLst>
          </p:cNvPr>
          <p:cNvCxnSpPr>
            <a:cxnSpLocks/>
          </p:cNvCxnSpPr>
          <p:nvPr/>
        </p:nvCxnSpPr>
        <p:spPr>
          <a:xfrm flipH="1" flipV="1">
            <a:off x="5581067" y="2733870"/>
            <a:ext cx="1643937" cy="14975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3DEF78-B0F9-414A-B9D6-2ACCC8D62840}"/>
              </a:ext>
            </a:extLst>
          </p:cNvPr>
          <p:cNvSpPr txBox="1"/>
          <p:nvPr/>
        </p:nvSpPr>
        <p:spPr>
          <a:xfrm>
            <a:off x="7225004" y="4231433"/>
            <a:ext cx="3021370" cy="1477328"/>
          </a:xfrm>
          <a:prstGeom prst="rect">
            <a:avLst/>
          </a:prstGeom>
          <a:solidFill>
            <a:srgbClr val="0070C0"/>
          </a:solidFill>
        </p:spPr>
        <p:txBody>
          <a:bodyPr wrap="square" rtlCol="0">
            <a:spAutoFit/>
          </a:bodyPr>
          <a:lstStyle/>
          <a:p>
            <a:r>
              <a:rPr lang="en-US" dirty="0">
                <a:solidFill>
                  <a:srgbClr val="FFC000"/>
                </a:solidFill>
              </a:rPr>
              <a:t>Enter:</a:t>
            </a:r>
          </a:p>
          <a:p>
            <a:pPr marL="342900" indent="-342900">
              <a:buAutoNum type="arabicPeriod"/>
            </a:pPr>
            <a:r>
              <a:rPr lang="en-US" dirty="0">
                <a:solidFill>
                  <a:srgbClr val="FFC000"/>
                </a:solidFill>
              </a:rPr>
              <a:t>Pages range</a:t>
            </a:r>
          </a:p>
          <a:p>
            <a:pPr marL="342900" indent="-342900">
              <a:buAutoNum type="arabicPeriod"/>
            </a:pPr>
            <a:r>
              <a:rPr lang="en-US" dirty="0">
                <a:solidFill>
                  <a:srgbClr val="FFC000"/>
                </a:solidFill>
              </a:rPr>
              <a:t>PDF file type</a:t>
            </a:r>
          </a:p>
          <a:p>
            <a:pPr marL="342900" indent="-342900">
              <a:buAutoNum type="arabicPeriod"/>
            </a:pPr>
            <a:r>
              <a:rPr lang="en-US" dirty="0">
                <a:solidFill>
                  <a:srgbClr val="FFC000"/>
                </a:solidFill>
              </a:rPr>
              <a:t>Landscape format</a:t>
            </a:r>
          </a:p>
          <a:p>
            <a:pPr marL="342900" indent="-342900">
              <a:buAutoNum type="arabicPeriod"/>
            </a:pPr>
            <a:r>
              <a:rPr lang="en-US" dirty="0">
                <a:solidFill>
                  <a:srgbClr val="FFC000"/>
                </a:solidFill>
              </a:rPr>
              <a:t>Click OK button</a:t>
            </a:r>
          </a:p>
        </p:txBody>
      </p:sp>
      <p:cxnSp>
        <p:nvCxnSpPr>
          <p:cNvPr id="6" name="Straight Arrow Connector 5">
            <a:extLst>
              <a:ext uri="{FF2B5EF4-FFF2-40B4-BE49-F238E27FC236}">
                <a16:creationId xmlns:a16="http://schemas.microsoft.com/office/drawing/2014/main" id="{6642119F-B3E8-456B-A4DD-D940CE16AC89}"/>
              </a:ext>
            </a:extLst>
          </p:cNvPr>
          <p:cNvCxnSpPr>
            <a:cxnSpLocks/>
          </p:cNvCxnSpPr>
          <p:nvPr/>
        </p:nvCxnSpPr>
        <p:spPr>
          <a:xfrm flipH="1" flipV="1">
            <a:off x="6296414" y="2723750"/>
            <a:ext cx="958576" cy="150768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2EFE536-B19C-42C6-B3C0-9BE2E6687F8D}"/>
              </a:ext>
            </a:extLst>
          </p:cNvPr>
          <p:cNvCxnSpPr>
            <a:cxnSpLocks/>
          </p:cNvCxnSpPr>
          <p:nvPr/>
        </p:nvCxnSpPr>
        <p:spPr>
          <a:xfrm flipH="1" flipV="1">
            <a:off x="4563837" y="3128631"/>
            <a:ext cx="2631183" cy="11028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DEA0268-AD51-4AEF-8C4D-D3FEA011A8E7}"/>
              </a:ext>
            </a:extLst>
          </p:cNvPr>
          <p:cNvCxnSpPr>
            <a:cxnSpLocks/>
          </p:cNvCxnSpPr>
          <p:nvPr/>
        </p:nvCxnSpPr>
        <p:spPr>
          <a:xfrm flipH="1" flipV="1">
            <a:off x="6224880" y="3558850"/>
            <a:ext cx="1000124" cy="6827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82E034-9A34-4B1D-B29E-AB00AA0B9BA8}"/>
              </a:ext>
            </a:extLst>
          </p:cNvPr>
          <p:cNvCxnSpPr>
            <a:cxnSpLocks/>
          </p:cNvCxnSpPr>
          <p:nvPr/>
        </p:nvCxnSpPr>
        <p:spPr>
          <a:xfrm flipH="1" flipV="1">
            <a:off x="6707836" y="2117602"/>
            <a:ext cx="547152" cy="21239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39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DB1F2-E78E-48CC-A985-E8FE5C8A5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737" y="1152525"/>
            <a:ext cx="5724525" cy="4552950"/>
          </a:xfrm>
          <a:prstGeom prst="rect">
            <a:avLst/>
          </a:prstGeom>
        </p:spPr>
      </p:pic>
      <p:sp>
        <p:nvSpPr>
          <p:cNvPr id="10" name="TextBox 9">
            <a:extLst>
              <a:ext uri="{FF2B5EF4-FFF2-40B4-BE49-F238E27FC236}">
                <a16:creationId xmlns:a16="http://schemas.microsoft.com/office/drawing/2014/main" id="{35691200-7707-41E9-BEA4-78BA152B7998}"/>
              </a:ext>
            </a:extLst>
          </p:cNvPr>
          <p:cNvSpPr txBox="1"/>
          <p:nvPr/>
        </p:nvSpPr>
        <p:spPr>
          <a:xfrm>
            <a:off x="8958262" y="4837923"/>
            <a:ext cx="3021370" cy="923330"/>
          </a:xfrm>
          <a:prstGeom prst="rect">
            <a:avLst/>
          </a:prstGeom>
          <a:solidFill>
            <a:srgbClr val="0070C0"/>
          </a:solidFill>
        </p:spPr>
        <p:txBody>
          <a:bodyPr wrap="square" rtlCol="0">
            <a:spAutoFit/>
          </a:bodyPr>
          <a:lstStyle/>
          <a:p>
            <a:r>
              <a:rPr lang="en-US" dirty="0">
                <a:solidFill>
                  <a:srgbClr val="FFC000"/>
                </a:solidFill>
              </a:rPr>
              <a:t>Click “Open” to see the result</a:t>
            </a:r>
          </a:p>
          <a:p>
            <a:r>
              <a:rPr lang="en-US" dirty="0">
                <a:solidFill>
                  <a:srgbClr val="FFC000"/>
                </a:solidFill>
              </a:rPr>
              <a:t>Or click “Save” to save the result.</a:t>
            </a:r>
          </a:p>
        </p:txBody>
      </p:sp>
      <p:cxnSp>
        <p:nvCxnSpPr>
          <p:cNvPr id="11" name="Straight Arrow Connector 10">
            <a:extLst>
              <a:ext uri="{FF2B5EF4-FFF2-40B4-BE49-F238E27FC236}">
                <a16:creationId xmlns:a16="http://schemas.microsoft.com/office/drawing/2014/main" id="{7BCA14F2-9AEB-4114-91F0-B1A2C5825C79}"/>
              </a:ext>
            </a:extLst>
          </p:cNvPr>
          <p:cNvCxnSpPr>
            <a:cxnSpLocks/>
          </p:cNvCxnSpPr>
          <p:nvPr/>
        </p:nvCxnSpPr>
        <p:spPr>
          <a:xfrm flipH="1" flipV="1">
            <a:off x="6232849" y="4749283"/>
            <a:ext cx="2695430" cy="4616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C68D6FF-D4D2-4768-A919-267E8EF7D762}"/>
              </a:ext>
            </a:extLst>
          </p:cNvPr>
          <p:cNvCxnSpPr>
            <a:cxnSpLocks/>
          </p:cNvCxnSpPr>
          <p:nvPr/>
        </p:nvCxnSpPr>
        <p:spPr>
          <a:xfrm flipH="1" flipV="1">
            <a:off x="6232849" y="5138737"/>
            <a:ext cx="2695430" cy="886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952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56576-90C3-4DD0-89D9-F6D2C9DEE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07"/>
            <a:ext cx="12192000" cy="6802186"/>
          </a:xfrm>
          <a:prstGeom prst="rect">
            <a:avLst/>
          </a:prstGeom>
        </p:spPr>
      </p:pic>
    </p:spTree>
    <p:extLst>
      <p:ext uri="{BB962C8B-B14F-4D97-AF65-F5344CB8AC3E}">
        <p14:creationId xmlns:p14="http://schemas.microsoft.com/office/powerpoint/2010/main" val="227105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8810B-1979-4C27-ABDD-112457EB59B1}"/>
              </a:ext>
            </a:extLst>
          </p:cNvPr>
          <p:cNvSpPr txBox="1"/>
          <p:nvPr/>
        </p:nvSpPr>
        <p:spPr>
          <a:xfrm>
            <a:off x="2220686" y="1427584"/>
            <a:ext cx="8630816" cy="1569660"/>
          </a:xfrm>
          <a:prstGeom prst="rect">
            <a:avLst/>
          </a:prstGeom>
          <a:noFill/>
        </p:spPr>
        <p:txBody>
          <a:bodyPr wrap="square" rtlCol="0">
            <a:spAutoFit/>
          </a:bodyPr>
          <a:lstStyle/>
          <a:p>
            <a:r>
              <a:rPr lang="en-US" sz="9600" dirty="0">
                <a:solidFill>
                  <a:srgbClr val="0070C0"/>
                </a:solidFill>
              </a:rPr>
              <a:t>SEGREGATION</a:t>
            </a:r>
          </a:p>
        </p:txBody>
      </p:sp>
    </p:spTree>
    <p:extLst>
      <p:ext uri="{BB962C8B-B14F-4D97-AF65-F5344CB8AC3E}">
        <p14:creationId xmlns:p14="http://schemas.microsoft.com/office/powerpoint/2010/main" val="2323993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4AE0F-3A14-4D96-AD69-3EEECE5E0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075" y="638175"/>
            <a:ext cx="7943850" cy="5581650"/>
          </a:xfrm>
          <a:prstGeom prst="rect">
            <a:avLst/>
          </a:prstGeom>
        </p:spPr>
      </p:pic>
      <p:sp>
        <p:nvSpPr>
          <p:cNvPr id="4" name="Rectangle 3">
            <a:extLst>
              <a:ext uri="{FF2B5EF4-FFF2-40B4-BE49-F238E27FC236}">
                <a16:creationId xmlns:a16="http://schemas.microsoft.com/office/drawing/2014/main" id="{E285A4E5-3CE3-4313-AC38-DDBA89DA026C}"/>
              </a:ext>
            </a:extLst>
          </p:cNvPr>
          <p:cNvSpPr/>
          <p:nvPr/>
        </p:nvSpPr>
        <p:spPr>
          <a:xfrm>
            <a:off x="4055315" y="4329404"/>
            <a:ext cx="2672055" cy="4105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61F1A14-EF51-40E5-9D88-4D0177F0CDFA}"/>
              </a:ext>
            </a:extLst>
          </p:cNvPr>
          <p:cNvCxnSpPr>
            <a:cxnSpLocks/>
          </p:cNvCxnSpPr>
          <p:nvPr/>
        </p:nvCxnSpPr>
        <p:spPr>
          <a:xfrm flipH="1" flipV="1">
            <a:off x="4949612" y="4736442"/>
            <a:ext cx="781050" cy="4699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116590-6CD0-4C52-8CFA-CC51EC1FA7D6}"/>
              </a:ext>
            </a:extLst>
          </p:cNvPr>
          <p:cNvSpPr txBox="1"/>
          <p:nvPr/>
        </p:nvSpPr>
        <p:spPr>
          <a:xfrm>
            <a:off x="5601478" y="5183398"/>
            <a:ext cx="4803144" cy="923330"/>
          </a:xfrm>
          <a:prstGeom prst="rect">
            <a:avLst/>
          </a:prstGeom>
          <a:solidFill>
            <a:srgbClr val="0070C0"/>
          </a:solidFill>
        </p:spPr>
        <p:txBody>
          <a:bodyPr wrap="square" rtlCol="0">
            <a:spAutoFit/>
          </a:bodyPr>
          <a:lstStyle/>
          <a:p>
            <a:r>
              <a:rPr lang="en-US" dirty="0">
                <a:solidFill>
                  <a:srgbClr val="FFC000"/>
                </a:solidFill>
              </a:rPr>
              <a:t>Create description for segregation</a:t>
            </a:r>
          </a:p>
          <a:p>
            <a:r>
              <a:rPr lang="en-US" dirty="0">
                <a:solidFill>
                  <a:srgbClr val="FFC000"/>
                </a:solidFill>
              </a:rPr>
              <a:t>ESAF: Establish Segregation A (system required) F (name of the segregation)</a:t>
            </a:r>
          </a:p>
        </p:txBody>
      </p:sp>
    </p:spTree>
    <p:extLst>
      <p:ext uri="{BB962C8B-B14F-4D97-AF65-F5344CB8AC3E}">
        <p14:creationId xmlns:p14="http://schemas.microsoft.com/office/powerpoint/2010/main" val="2413704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CE996-BA5C-43C6-A12E-BC4F5AD21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066" y="827603"/>
            <a:ext cx="7934325" cy="5572125"/>
          </a:xfrm>
          <a:prstGeom prst="rect">
            <a:avLst/>
          </a:prstGeom>
        </p:spPr>
      </p:pic>
      <p:sp>
        <p:nvSpPr>
          <p:cNvPr id="4" name="Rectangle 3">
            <a:extLst>
              <a:ext uri="{FF2B5EF4-FFF2-40B4-BE49-F238E27FC236}">
                <a16:creationId xmlns:a16="http://schemas.microsoft.com/office/drawing/2014/main" id="{0DD7FAD5-2296-4B39-9474-29E824D55592}"/>
              </a:ext>
            </a:extLst>
          </p:cNvPr>
          <p:cNvSpPr/>
          <p:nvPr/>
        </p:nvSpPr>
        <p:spPr>
          <a:xfrm>
            <a:off x="3526386" y="3618616"/>
            <a:ext cx="1673679" cy="11569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1E6819-A7E6-413E-888D-F8DC15D8C057}"/>
              </a:ext>
            </a:extLst>
          </p:cNvPr>
          <p:cNvSpPr txBox="1"/>
          <p:nvPr/>
        </p:nvSpPr>
        <p:spPr>
          <a:xfrm>
            <a:off x="317256" y="3852281"/>
            <a:ext cx="3008517" cy="923330"/>
          </a:xfrm>
          <a:prstGeom prst="rect">
            <a:avLst/>
          </a:prstGeom>
          <a:solidFill>
            <a:srgbClr val="0070C0"/>
          </a:solidFill>
        </p:spPr>
        <p:txBody>
          <a:bodyPr wrap="square" rtlCol="0">
            <a:spAutoFit/>
          </a:bodyPr>
          <a:lstStyle/>
          <a:p>
            <a:r>
              <a:rPr lang="en-US" dirty="0">
                <a:solidFill>
                  <a:srgbClr val="FFC000"/>
                </a:solidFill>
              </a:rPr>
              <a:t>F for Federal</a:t>
            </a:r>
          </a:p>
          <a:p>
            <a:r>
              <a:rPr lang="en-US" dirty="0">
                <a:solidFill>
                  <a:srgbClr val="FFC000"/>
                </a:solidFill>
              </a:rPr>
              <a:t>L for Los Angeles</a:t>
            </a:r>
          </a:p>
          <a:p>
            <a:r>
              <a:rPr lang="en-US" dirty="0">
                <a:solidFill>
                  <a:srgbClr val="FFC000"/>
                </a:solidFill>
              </a:rPr>
              <a:t>Blank for state fund</a:t>
            </a:r>
          </a:p>
        </p:txBody>
      </p:sp>
      <p:sp>
        <p:nvSpPr>
          <p:cNvPr id="9" name="Rectangle 8">
            <a:extLst>
              <a:ext uri="{FF2B5EF4-FFF2-40B4-BE49-F238E27FC236}">
                <a16:creationId xmlns:a16="http://schemas.microsoft.com/office/drawing/2014/main" id="{21CFFA2E-9F5A-4267-BDA3-16052E31F74B}"/>
              </a:ext>
            </a:extLst>
          </p:cNvPr>
          <p:cNvSpPr/>
          <p:nvPr/>
        </p:nvSpPr>
        <p:spPr>
          <a:xfrm>
            <a:off x="6708710" y="3685591"/>
            <a:ext cx="76511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3F5A740-9AEE-4FAC-8AED-F8067A660E6B}"/>
              </a:ext>
            </a:extLst>
          </p:cNvPr>
          <p:cNvCxnSpPr>
            <a:cxnSpLocks/>
          </p:cNvCxnSpPr>
          <p:nvPr/>
        </p:nvCxnSpPr>
        <p:spPr>
          <a:xfrm flipH="1">
            <a:off x="7498702" y="3375051"/>
            <a:ext cx="2345096" cy="4772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D733AB-D920-4915-9BFA-6C1E9709AEAB}"/>
              </a:ext>
            </a:extLst>
          </p:cNvPr>
          <p:cNvSpPr txBox="1"/>
          <p:nvPr/>
        </p:nvSpPr>
        <p:spPr>
          <a:xfrm>
            <a:off x="9601947" y="3044743"/>
            <a:ext cx="2423572" cy="369332"/>
          </a:xfrm>
          <a:prstGeom prst="rect">
            <a:avLst/>
          </a:prstGeom>
          <a:solidFill>
            <a:srgbClr val="0070C0"/>
          </a:solidFill>
        </p:spPr>
        <p:txBody>
          <a:bodyPr wrap="square" rtlCol="0">
            <a:spAutoFit/>
          </a:bodyPr>
          <a:lstStyle/>
          <a:p>
            <a:r>
              <a:rPr lang="en-US" dirty="0">
                <a:solidFill>
                  <a:srgbClr val="FFC000"/>
                </a:solidFill>
              </a:rPr>
              <a:t>Segregation by percent</a:t>
            </a:r>
          </a:p>
        </p:txBody>
      </p:sp>
      <p:sp>
        <p:nvSpPr>
          <p:cNvPr id="17" name="Rectangle 16">
            <a:extLst>
              <a:ext uri="{FF2B5EF4-FFF2-40B4-BE49-F238E27FC236}">
                <a16:creationId xmlns:a16="http://schemas.microsoft.com/office/drawing/2014/main" id="{1CBAA657-EF69-4799-93FE-FEAB280C8D8E}"/>
              </a:ext>
            </a:extLst>
          </p:cNvPr>
          <p:cNvSpPr/>
          <p:nvPr/>
        </p:nvSpPr>
        <p:spPr>
          <a:xfrm>
            <a:off x="6733592" y="4383724"/>
            <a:ext cx="76511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D7DC81B-EE88-4A71-90FC-BDF8099FEB16}"/>
              </a:ext>
            </a:extLst>
          </p:cNvPr>
          <p:cNvCxnSpPr>
            <a:cxnSpLocks/>
            <a:stCxn id="19" idx="1"/>
          </p:cNvCxnSpPr>
          <p:nvPr/>
        </p:nvCxnSpPr>
        <p:spPr>
          <a:xfrm flipH="1" flipV="1">
            <a:off x="8988100" y="4136517"/>
            <a:ext cx="753060" cy="744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EB47435-3682-4C12-A18E-1BA373A4DE0D}"/>
              </a:ext>
            </a:extLst>
          </p:cNvPr>
          <p:cNvSpPr txBox="1"/>
          <p:nvPr/>
        </p:nvSpPr>
        <p:spPr>
          <a:xfrm>
            <a:off x="9741160" y="3959295"/>
            <a:ext cx="2423572" cy="369332"/>
          </a:xfrm>
          <a:prstGeom prst="rect">
            <a:avLst/>
          </a:prstGeom>
          <a:solidFill>
            <a:srgbClr val="0070C0"/>
          </a:solidFill>
        </p:spPr>
        <p:txBody>
          <a:bodyPr wrap="square" rtlCol="0">
            <a:spAutoFit/>
          </a:bodyPr>
          <a:lstStyle/>
          <a:p>
            <a:r>
              <a:rPr lang="en-US" dirty="0">
                <a:solidFill>
                  <a:srgbClr val="FFC000"/>
                </a:solidFill>
              </a:rPr>
              <a:t>Segregation by cost</a:t>
            </a:r>
          </a:p>
        </p:txBody>
      </p:sp>
      <p:sp>
        <p:nvSpPr>
          <p:cNvPr id="20" name="Rectangle 19">
            <a:extLst>
              <a:ext uri="{FF2B5EF4-FFF2-40B4-BE49-F238E27FC236}">
                <a16:creationId xmlns:a16="http://schemas.microsoft.com/office/drawing/2014/main" id="{5858D958-876D-4D1E-A0C0-421202C714AA}"/>
              </a:ext>
            </a:extLst>
          </p:cNvPr>
          <p:cNvSpPr/>
          <p:nvPr/>
        </p:nvSpPr>
        <p:spPr>
          <a:xfrm>
            <a:off x="8224935" y="4033934"/>
            <a:ext cx="76511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E55B5B58-F436-4DD8-A4A2-C960435B1A2F}"/>
              </a:ext>
            </a:extLst>
          </p:cNvPr>
          <p:cNvCxnSpPr>
            <a:cxnSpLocks/>
            <a:stCxn id="22" idx="1"/>
          </p:cNvCxnSpPr>
          <p:nvPr/>
        </p:nvCxnSpPr>
        <p:spPr>
          <a:xfrm flipH="1" flipV="1">
            <a:off x="7473821" y="4652573"/>
            <a:ext cx="2128126" cy="4156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9F8D00-D580-46BA-B7C2-882D72D91215}"/>
              </a:ext>
            </a:extLst>
          </p:cNvPr>
          <p:cNvSpPr txBox="1"/>
          <p:nvPr/>
        </p:nvSpPr>
        <p:spPr>
          <a:xfrm>
            <a:off x="9601947" y="4883509"/>
            <a:ext cx="2423572" cy="369332"/>
          </a:xfrm>
          <a:prstGeom prst="rect">
            <a:avLst/>
          </a:prstGeom>
          <a:solidFill>
            <a:srgbClr val="0070C0"/>
          </a:solidFill>
        </p:spPr>
        <p:txBody>
          <a:bodyPr wrap="square" rtlCol="0">
            <a:spAutoFit/>
          </a:bodyPr>
          <a:lstStyle/>
          <a:p>
            <a:r>
              <a:rPr lang="en-US" dirty="0">
                <a:solidFill>
                  <a:srgbClr val="FFC000"/>
                </a:solidFill>
              </a:rPr>
              <a:t>Segregation by Quantity</a:t>
            </a:r>
          </a:p>
        </p:txBody>
      </p:sp>
    </p:spTree>
    <p:extLst>
      <p:ext uri="{BB962C8B-B14F-4D97-AF65-F5344CB8AC3E}">
        <p14:creationId xmlns:p14="http://schemas.microsoft.com/office/powerpoint/2010/main" val="1695192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A9D73-2159-44BD-AEE4-5D7D382BC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72" y="0"/>
            <a:ext cx="10584455" cy="6858000"/>
          </a:xfrm>
          <a:prstGeom prst="rect">
            <a:avLst/>
          </a:prstGeom>
        </p:spPr>
      </p:pic>
      <p:sp>
        <p:nvSpPr>
          <p:cNvPr id="4" name="Rectangle 3">
            <a:extLst>
              <a:ext uri="{FF2B5EF4-FFF2-40B4-BE49-F238E27FC236}">
                <a16:creationId xmlns:a16="http://schemas.microsoft.com/office/drawing/2014/main" id="{26F752AC-0BA8-4D26-8D16-E7EE030424EB}"/>
              </a:ext>
            </a:extLst>
          </p:cNvPr>
          <p:cNvSpPr/>
          <p:nvPr/>
        </p:nvSpPr>
        <p:spPr>
          <a:xfrm>
            <a:off x="5713445" y="3816220"/>
            <a:ext cx="76511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388073C-0226-4024-B950-1507D041DAE3}"/>
              </a:ext>
            </a:extLst>
          </p:cNvPr>
          <p:cNvCxnSpPr>
            <a:cxnSpLocks/>
          </p:cNvCxnSpPr>
          <p:nvPr/>
        </p:nvCxnSpPr>
        <p:spPr>
          <a:xfrm flipH="1">
            <a:off x="6503437" y="3505680"/>
            <a:ext cx="2345096" cy="4772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6B7EC0-E4F7-40F7-AA3A-C5413B5E0E5F}"/>
              </a:ext>
            </a:extLst>
          </p:cNvPr>
          <p:cNvSpPr txBox="1"/>
          <p:nvPr/>
        </p:nvSpPr>
        <p:spPr>
          <a:xfrm>
            <a:off x="8606682" y="2898373"/>
            <a:ext cx="2423572" cy="646331"/>
          </a:xfrm>
          <a:prstGeom prst="rect">
            <a:avLst/>
          </a:prstGeom>
          <a:solidFill>
            <a:srgbClr val="0070C0"/>
          </a:solidFill>
        </p:spPr>
        <p:txBody>
          <a:bodyPr wrap="square" rtlCol="0">
            <a:spAutoFit/>
          </a:bodyPr>
          <a:lstStyle/>
          <a:p>
            <a:r>
              <a:rPr lang="en-US" dirty="0">
                <a:solidFill>
                  <a:srgbClr val="FFC000"/>
                </a:solidFill>
              </a:rPr>
              <a:t>Segregation by percent</a:t>
            </a:r>
          </a:p>
          <a:p>
            <a:r>
              <a:rPr lang="en-US" dirty="0">
                <a:solidFill>
                  <a:srgbClr val="FFC000"/>
                </a:solidFill>
              </a:rPr>
              <a:t>Federal portion</a:t>
            </a:r>
          </a:p>
        </p:txBody>
      </p:sp>
      <p:sp>
        <p:nvSpPr>
          <p:cNvPr id="7" name="Rectangle 6">
            <a:extLst>
              <a:ext uri="{FF2B5EF4-FFF2-40B4-BE49-F238E27FC236}">
                <a16:creationId xmlns:a16="http://schemas.microsoft.com/office/drawing/2014/main" id="{14A65259-227F-4E39-AF18-A287E034DD0A}"/>
              </a:ext>
            </a:extLst>
          </p:cNvPr>
          <p:cNvSpPr/>
          <p:nvPr/>
        </p:nvSpPr>
        <p:spPr>
          <a:xfrm>
            <a:off x="7974563" y="4613521"/>
            <a:ext cx="76511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DFAFFC1-F0B7-49DB-AC50-1F5EB11694B9}"/>
              </a:ext>
            </a:extLst>
          </p:cNvPr>
          <p:cNvCxnSpPr>
            <a:cxnSpLocks/>
          </p:cNvCxnSpPr>
          <p:nvPr/>
        </p:nvCxnSpPr>
        <p:spPr>
          <a:xfrm flipH="1">
            <a:off x="8606682" y="3544704"/>
            <a:ext cx="132991" cy="1068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58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8810B-1979-4C27-ABDD-112457EB59B1}"/>
              </a:ext>
            </a:extLst>
          </p:cNvPr>
          <p:cNvSpPr txBox="1"/>
          <p:nvPr/>
        </p:nvSpPr>
        <p:spPr>
          <a:xfrm>
            <a:off x="1623527" y="2174033"/>
            <a:ext cx="9227975" cy="1569660"/>
          </a:xfrm>
          <a:prstGeom prst="rect">
            <a:avLst/>
          </a:prstGeom>
          <a:noFill/>
        </p:spPr>
        <p:txBody>
          <a:bodyPr wrap="square" rtlCol="0">
            <a:spAutoFit/>
          </a:bodyPr>
          <a:lstStyle/>
          <a:p>
            <a:r>
              <a:rPr lang="en-US" sz="9600" dirty="0">
                <a:solidFill>
                  <a:srgbClr val="0070C0"/>
                </a:solidFill>
              </a:rPr>
              <a:t>OPEN BEES MENU</a:t>
            </a:r>
          </a:p>
        </p:txBody>
      </p:sp>
    </p:spTree>
    <p:extLst>
      <p:ext uri="{BB962C8B-B14F-4D97-AF65-F5344CB8AC3E}">
        <p14:creationId xmlns:p14="http://schemas.microsoft.com/office/powerpoint/2010/main" val="2826780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57D2C-5913-4FD5-A765-DE438291F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99" y="0"/>
            <a:ext cx="10936201" cy="6858000"/>
          </a:xfrm>
          <a:prstGeom prst="rect">
            <a:avLst/>
          </a:prstGeom>
        </p:spPr>
      </p:pic>
      <p:sp>
        <p:nvSpPr>
          <p:cNvPr id="10" name="Rectangle 9">
            <a:extLst>
              <a:ext uri="{FF2B5EF4-FFF2-40B4-BE49-F238E27FC236}">
                <a16:creationId xmlns:a16="http://schemas.microsoft.com/office/drawing/2014/main" id="{9AF444EA-1FBE-4C2B-BCEE-4945B803E38E}"/>
              </a:ext>
            </a:extLst>
          </p:cNvPr>
          <p:cNvSpPr/>
          <p:nvPr/>
        </p:nvSpPr>
        <p:spPr>
          <a:xfrm>
            <a:off x="5682343" y="2453950"/>
            <a:ext cx="91440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5A40C09-62A9-4AFE-A8A4-F2CD87C7C799}"/>
              </a:ext>
            </a:extLst>
          </p:cNvPr>
          <p:cNvCxnSpPr>
            <a:cxnSpLocks/>
            <a:endCxn id="10" idx="3"/>
          </p:cNvCxnSpPr>
          <p:nvPr/>
        </p:nvCxnSpPr>
        <p:spPr>
          <a:xfrm flipH="1">
            <a:off x="6596743" y="2143410"/>
            <a:ext cx="2345098" cy="5064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4969A15-33D5-49BB-B72D-C840BB3FAE86}"/>
              </a:ext>
            </a:extLst>
          </p:cNvPr>
          <p:cNvSpPr txBox="1"/>
          <p:nvPr/>
        </p:nvSpPr>
        <p:spPr>
          <a:xfrm>
            <a:off x="8305908" y="1536103"/>
            <a:ext cx="2896465" cy="646331"/>
          </a:xfrm>
          <a:prstGeom prst="rect">
            <a:avLst/>
          </a:prstGeom>
          <a:solidFill>
            <a:srgbClr val="0070C0"/>
          </a:solidFill>
        </p:spPr>
        <p:txBody>
          <a:bodyPr wrap="square" rtlCol="0">
            <a:spAutoFit/>
          </a:bodyPr>
          <a:lstStyle/>
          <a:p>
            <a:r>
              <a:rPr lang="en-US" dirty="0">
                <a:solidFill>
                  <a:srgbClr val="FFC000"/>
                </a:solidFill>
              </a:rPr>
              <a:t>Segregation by Cost</a:t>
            </a:r>
          </a:p>
          <a:p>
            <a:r>
              <a:rPr lang="en-US" dirty="0">
                <a:solidFill>
                  <a:srgbClr val="FFC000"/>
                </a:solidFill>
              </a:rPr>
              <a:t>City portion</a:t>
            </a:r>
          </a:p>
        </p:txBody>
      </p:sp>
      <p:sp>
        <p:nvSpPr>
          <p:cNvPr id="13" name="Rectangle 12">
            <a:extLst>
              <a:ext uri="{FF2B5EF4-FFF2-40B4-BE49-F238E27FC236}">
                <a16:creationId xmlns:a16="http://schemas.microsoft.com/office/drawing/2014/main" id="{C6059B32-F544-4F64-8DF9-0B9646434FE6}"/>
              </a:ext>
            </a:extLst>
          </p:cNvPr>
          <p:cNvSpPr/>
          <p:nvPr/>
        </p:nvSpPr>
        <p:spPr>
          <a:xfrm>
            <a:off x="7943461" y="3251251"/>
            <a:ext cx="91440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84F666E5-B64E-4C5B-B927-2CD707067975}"/>
              </a:ext>
            </a:extLst>
          </p:cNvPr>
          <p:cNvCxnSpPr>
            <a:cxnSpLocks/>
          </p:cNvCxnSpPr>
          <p:nvPr/>
        </p:nvCxnSpPr>
        <p:spPr>
          <a:xfrm flipH="1">
            <a:off x="8699991" y="2182434"/>
            <a:ext cx="132992" cy="1068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B55AE75-8E4B-4BE5-A049-6C429166368C}"/>
              </a:ext>
            </a:extLst>
          </p:cNvPr>
          <p:cNvSpPr txBox="1"/>
          <p:nvPr/>
        </p:nvSpPr>
        <p:spPr>
          <a:xfrm>
            <a:off x="8532954" y="4194069"/>
            <a:ext cx="2896465" cy="646331"/>
          </a:xfrm>
          <a:prstGeom prst="rect">
            <a:avLst/>
          </a:prstGeom>
          <a:solidFill>
            <a:srgbClr val="0070C0"/>
          </a:solidFill>
        </p:spPr>
        <p:txBody>
          <a:bodyPr wrap="square" rtlCol="0">
            <a:spAutoFit/>
          </a:bodyPr>
          <a:lstStyle/>
          <a:p>
            <a:r>
              <a:rPr lang="en-US" dirty="0">
                <a:solidFill>
                  <a:srgbClr val="FFC000"/>
                </a:solidFill>
              </a:rPr>
              <a:t>Segregation by Quantity</a:t>
            </a:r>
          </a:p>
          <a:p>
            <a:r>
              <a:rPr lang="en-US" dirty="0">
                <a:solidFill>
                  <a:srgbClr val="FFC000"/>
                </a:solidFill>
              </a:rPr>
              <a:t>City portion</a:t>
            </a:r>
          </a:p>
        </p:txBody>
      </p:sp>
      <p:sp>
        <p:nvSpPr>
          <p:cNvPr id="25" name="Rectangle 24">
            <a:extLst>
              <a:ext uri="{FF2B5EF4-FFF2-40B4-BE49-F238E27FC236}">
                <a16:creationId xmlns:a16="http://schemas.microsoft.com/office/drawing/2014/main" id="{932A1584-9B49-4008-BF3A-1795FF29FE99}"/>
              </a:ext>
            </a:extLst>
          </p:cNvPr>
          <p:cNvSpPr/>
          <p:nvPr/>
        </p:nvSpPr>
        <p:spPr>
          <a:xfrm>
            <a:off x="7918583" y="3589716"/>
            <a:ext cx="914400" cy="3918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4CACD54F-150F-4DCA-A5F3-1283EC9FFA82}"/>
              </a:ext>
            </a:extLst>
          </p:cNvPr>
          <p:cNvCxnSpPr>
            <a:cxnSpLocks/>
          </p:cNvCxnSpPr>
          <p:nvPr/>
        </p:nvCxnSpPr>
        <p:spPr>
          <a:xfrm flipH="1" flipV="1">
            <a:off x="8832983" y="3900196"/>
            <a:ext cx="1281195" cy="29387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98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672DDA-3762-495C-9107-5BE0C81D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92" y="0"/>
            <a:ext cx="8833215" cy="6858000"/>
          </a:xfrm>
          <a:prstGeom prst="rect">
            <a:avLst/>
          </a:prstGeom>
        </p:spPr>
      </p:pic>
      <p:sp>
        <p:nvSpPr>
          <p:cNvPr id="4" name="TextBox 3">
            <a:extLst>
              <a:ext uri="{FF2B5EF4-FFF2-40B4-BE49-F238E27FC236}">
                <a16:creationId xmlns:a16="http://schemas.microsoft.com/office/drawing/2014/main" id="{882DF073-64CB-48DA-AEDA-F27AE680EAA6}"/>
              </a:ext>
            </a:extLst>
          </p:cNvPr>
          <p:cNvSpPr txBox="1"/>
          <p:nvPr/>
        </p:nvSpPr>
        <p:spPr>
          <a:xfrm>
            <a:off x="6857674" y="1013589"/>
            <a:ext cx="2896465" cy="646331"/>
          </a:xfrm>
          <a:prstGeom prst="rect">
            <a:avLst/>
          </a:prstGeom>
          <a:solidFill>
            <a:srgbClr val="0070C0"/>
          </a:solidFill>
        </p:spPr>
        <p:txBody>
          <a:bodyPr wrap="square" rtlCol="0">
            <a:spAutoFit/>
          </a:bodyPr>
          <a:lstStyle/>
          <a:p>
            <a:r>
              <a:rPr lang="en-US" dirty="0">
                <a:solidFill>
                  <a:srgbClr val="FFC000"/>
                </a:solidFill>
              </a:rPr>
              <a:t>Segregation by %, Cost &amp; Qty</a:t>
            </a:r>
          </a:p>
          <a:p>
            <a:r>
              <a:rPr lang="en-US" dirty="0">
                <a:solidFill>
                  <a:srgbClr val="FFC000"/>
                </a:solidFill>
              </a:rPr>
              <a:t>State Fund</a:t>
            </a:r>
          </a:p>
        </p:txBody>
      </p:sp>
      <p:sp>
        <p:nvSpPr>
          <p:cNvPr id="5" name="Rectangle 4">
            <a:extLst>
              <a:ext uri="{FF2B5EF4-FFF2-40B4-BE49-F238E27FC236}">
                <a16:creationId xmlns:a16="http://schemas.microsoft.com/office/drawing/2014/main" id="{6C2DD7A1-7E8C-4D88-A059-DFABE5E05448}"/>
              </a:ext>
            </a:extLst>
          </p:cNvPr>
          <p:cNvSpPr/>
          <p:nvPr/>
        </p:nvSpPr>
        <p:spPr>
          <a:xfrm>
            <a:off x="5377542" y="2182434"/>
            <a:ext cx="2928365" cy="6463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CF8899F-F77B-4E05-B9C3-2D5A30CB9B29}"/>
              </a:ext>
            </a:extLst>
          </p:cNvPr>
          <p:cNvCxnSpPr>
            <a:cxnSpLocks/>
          </p:cNvCxnSpPr>
          <p:nvPr/>
        </p:nvCxnSpPr>
        <p:spPr>
          <a:xfrm flipH="1">
            <a:off x="5910934" y="1156996"/>
            <a:ext cx="930790" cy="2146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E32E343-3BC7-45DE-8824-965655417808}"/>
              </a:ext>
            </a:extLst>
          </p:cNvPr>
          <p:cNvSpPr/>
          <p:nvPr/>
        </p:nvSpPr>
        <p:spPr>
          <a:xfrm>
            <a:off x="5570376" y="1371600"/>
            <a:ext cx="1096335" cy="4339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4398281-5CCA-4A2A-97BE-EBAD66BAED91}"/>
              </a:ext>
            </a:extLst>
          </p:cNvPr>
          <p:cNvCxnSpPr>
            <a:cxnSpLocks/>
          </p:cNvCxnSpPr>
          <p:nvPr/>
        </p:nvCxnSpPr>
        <p:spPr>
          <a:xfrm flipH="1">
            <a:off x="8305906" y="1659920"/>
            <a:ext cx="735457" cy="538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70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49B6D-30F3-4C9B-8257-46077CAE3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01" y="0"/>
            <a:ext cx="11947397" cy="6858000"/>
          </a:xfrm>
          <a:prstGeom prst="rect">
            <a:avLst/>
          </a:prstGeom>
        </p:spPr>
      </p:pic>
      <p:sp>
        <p:nvSpPr>
          <p:cNvPr id="5" name="TextBox 4">
            <a:extLst>
              <a:ext uri="{FF2B5EF4-FFF2-40B4-BE49-F238E27FC236}">
                <a16:creationId xmlns:a16="http://schemas.microsoft.com/office/drawing/2014/main" id="{11A3A80B-B878-4A9A-9273-016B5F58288E}"/>
              </a:ext>
            </a:extLst>
          </p:cNvPr>
          <p:cNvSpPr txBox="1"/>
          <p:nvPr/>
        </p:nvSpPr>
        <p:spPr>
          <a:xfrm>
            <a:off x="5691347" y="2870381"/>
            <a:ext cx="3060767" cy="369332"/>
          </a:xfrm>
          <a:prstGeom prst="rect">
            <a:avLst/>
          </a:prstGeom>
          <a:solidFill>
            <a:srgbClr val="0070C0"/>
          </a:solidFill>
        </p:spPr>
        <p:txBody>
          <a:bodyPr wrap="square" rtlCol="0">
            <a:spAutoFit/>
          </a:bodyPr>
          <a:lstStyle/>
          <a:p>
            <a:r>
              <a:rPr lang="en-US" dirty="0">
                <a:solidFill>
                  <a:srgbClr val="FFC000"/>
                </a:solidFill>
              </a:rPr>
              <a:t>Segregation Combined results</a:t>
            </a:r>
          </a:p>
        </p:txBody>
      </p:sp>
      <p:sp>
        <p:nvSpPr>
          <p:cNvPr id="6" name="Rectangle 5">
            <a:extLst>
              <a:ext uri="{FF2B5EF4-FFF2-40B4-BE49-F238E27FC236}">
                <a16:creationId xmlns:a16="http://schemas.microsoft.com/office/drawing/2014/main" id="{9A35EFAA-B826-40ED-B4FE-DCF4E7DF8D48}"/>
              </a:ext>
            </a:extLst>
          </p:cNvPr>
          <p:cNvSpPr/>
          <p:nvPr/>
        </p:nvSpPr>
        <p:spPr>
          <a:xfrm>
            <a:off x="3956181" y="4039226"/>
            <a:ext cx="3183400" cy="82202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3EFEF73-B875-40BE-9257-23E71A2E566F}"/>
              </a:ext>
            </a:extLst>
          </p:cNvPr>
          <p:cNvCxnSpPr>
            <a:cxnSpLocks/>
          </p:cNvCxnSpPr>
          <p:nvPr/>
        </p:nvCxnSpPr>
        <p:spPr>
          <a:xfrm flipH="1">
            <a:off x="7139580" y="3239713"/>
            <a:ext cx="632820" cy="81536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715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4AE905-030F-41DA-9430-F8E8AAB7C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37" y="236558"/>
            <a:ext cx="4277623" cy="5488012"/>
          </a:xfrm>
          <a:prstGeom prst="rect">
            <a:avLst/>
          </a:prstGeom>
        </p:spPr>
      </p:pic>
      <p:sp>
        <p:nvSpPr>
          <p:cNvPr id="4" name="Rectangle 3">
            <a:extLst>
              <a:ext uri="{FF2B5EF4-FFF2-40B4-BE49-F238E27FC236}">
                <a16:creationId xmlns:a16="http://schemas.microsoft.com/office/drawing/2014/main" id="{F9C770FC-3D6A-4F0A-A02A-3A049161EC69}"/>
              </a:ext>
            </a:extLst>
          </p:cNvPr>
          <p:cNvSpPr/>
          <p:nvPr/>
        </p:nvSpPr>
        <p:spPr>
          <a:xfrm>
            <a:off x="2831946" y="6252110"/>
            <a:ext cx="5199629"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3"/>
              </a:rPr>
              <a:t>https://it.onramp.dot.ca.gov/information-about-bees</a:t>
            </a:r>
            <a:endParaRPr lang="en-US" dirty="0"/>
          </a:p>
        </p:txBody>
      </p:sp>
    </p:spTree>
    <p:extLst>
      <p:ext uri="{BB962C8B-B14F-4D97-AF65-F5344CB8AC3E}">
        <p14:creationId xmlns:p14="http://schemas.microsoft.com/office/powerpoint/2010/main" val="23454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1CFFEA-4755-46A7-AFAF-C4A8F8A81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937" y="236558"/>
            <a:ext cx="4277623" cy="5488012"/>
          </a:xfrm>
          <a:prstGeom prst="rect">
            <a:avLst/>
          </a:prstGeom>
        </p:spPr>
      </p:pic>
      <p:sp>
        <p:nvSpPr>
          <p:cNvPr id="3" name="Rectangle 2">
            <a:extLst>
              <a:ext uri="{FF2B5EF4-FFF2-40B4-BE49-F238E27FC236}">
                <a16:creationId xmlns:a16="http://schemas.microsoft.com/office/drawing/2014/main" id="{08B0C07E-F3CD-4AC4-B8BE-274F6BE69341}"/>
              </a:ext>
            </a:extLst>
          </p:cNvPr>
          <p:cNvSpPr/>
          <p:nvPr/>
        </p:nvSpPr>
        <p:spPr>
          <a:xfrm>
            <a:off x="2831946" y="6252110"/>
            <a:ext cx="5199629" cy="369332"/>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hlinkClick r:id="rId3"/>
              </a:rPr>
              <a:t>https://it.onramp.dot.ca.gov/information-about-bees</a:t>
            </a:r>
            <a:endParaRPr lang="en-US" dirty="0"/>
          </a:p>
        </p:txBody>
      </p:sp>
      <p:cxnSp>
        <p:nvCxnSpPr>
          <p:cNvPr id="5" name="Straight Arrow Connector 4">
            <a:extLst>
              <a:ext uri="{FF2B5EF4-FFF2-40B4-BE49-F238E27FC236}">
                <a16:creationId xmlns:a16="http://schemas.microsoft.com/office/drawing/2014/main" id="{878ED4FD-7E3B-46BD-B4C1-ED29D9D24D0F}"/>
              </a:ext>
            </a:extLst>
          </p:cNvPr>
          <p:cNvCxnSpPr>
            <a:cxnSpLocks/>
            <a:stCxn id="6" idx="1"/>
          </p:cNvCxnSpPr>
          <p:nvPr/>
        </p:nvCxnSpPr>
        <p:spPr>
          <a:xfrm flipH="1">
            <a:off x="7016621" y="5619008"/>
            <a:ext cx="626394" cy="71220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16862A5-63B2-4E2A-96AA-AAA27B058ECA}"/>
              </a:ext>
            </a:extLst>
          </p:cNvPr>
          <p:cNvSpPr txBox="1"/>
          <p:nvPr/>
        </p:nvSpPr>
        <p:spPr>
          <a:xfrm>
            <a:off x="7643015" y="5434342"/>
            <a:ext cx="1864879" cy="369332"/>
          </a:xfrm>
          <a:prstGeom prst="rect">
            <a:avLst/>
          </a:prstGeom>
          <a:solidFill>
            <a:srgbClr val="0070C0"/>
          </a:solidFill>
        </p:spPr>
        <p:txBody>
          <a:bodyPr wrap="square" rtlCol="0">
            <a:spAutoFit/>
          </a:bodyPr>
          <a:lstStyle/>
          <a:p>
            <a:r>
              <a:rPr lang="en-US" dirty="0">
                <a:solidFill>
                  <a:srgbClr val="FFC000"/>
                </a:solidFill>
              </a:rPr>
              <a:t>Link for BEES info</a:t>
            </a:r>
          </a:p>
        </p:txBody>
      </p:sp>
    </p:spTree>
    <p:extLst>
      <p:ext uri="{BB962C8B-B14F-4D97-AF65-F5344CB8AC3E}">
        <p14:creationId xmlns:p14="http://schemas.microsoft.com/office/powerpoint/2010/main" val="413957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3462E-CC6B-4E74-94C8-35D9EA57C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0"/>
            <a:ext cx="12192000" cy="6831340"/>
          </a:xfrm>
          <a:prstGeom prst="rect">
            <a:avLst/>
          </a:prstGeom>
        </p:spPr>
      </p:pic>
      <p:sp>
        <p:nvSpPr>
          <p:cNvPr id="4" name="Rectangle 3">
            <a:extLst>
              <a:ext uri="{FF2B5EF4-FFF2-40B4-BE49-F238E27FC236}">
                <a16:creationId xmlns:a16="http://schemas.microsoft.com/office/drawing/2014/main" id="{7DBF35D2-7E21-43F4-9193-50F2A4933775}"/>
              </a:ext>
            </a:extLst>
          </p:cNvPr>
          <p:cNvSpPr/>
          <p:nvPr/>
        </p:nvSpPr>
        <p:spPr>
          <a:xfrm>
            <a:off x="802434" y="1063689"/>
            <a:ext cx="1129004" cy="4338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4B2935C-27E5-4BE7-8153-BA81C83BF27C}"/>
              </a:ext>
            </a:extLst>
          </p:cNvPr>
          <p:cNvCxnSpPr>
            <a:cxnSpLocks/>
          </p:cNvCxnSpPr>
          <p:nvPr/>
        </p:nvCxnSpPr>
        <p:spPr>
          <a:xfrm flipH="1" flipV="1">
            <a:off x="1366936" y="1330389"/>
            <a:ext cx="753139" cy="7661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189D582-E32A-476E-9793-347D6A9192AC}"/>
              </a:ext>
            </a:extLst>
          </p:cNvPr>
          <p:cNvSpPr txBox="1"/>
          <p:nvPr/>
        </p:nvSpPr>
        <p:spPr>
          <a:xfrm>
            <a:off x="1974379" y="2058436"/>
            <a:ext cx="3126258" cy="369332"/>
          </a:xfrm>
          <a:prstGeom prst="rect">
            <a:avLst/>
          </a:prstGeom>
          <a:solidFill>
            <a:srgbClr val="0070C0"/>
          </a:solidFill>
        </p:spPr>
        <p:txBody>
          <a:bodyPr wrap="square" rtlCol="0">
            <a:spAutoFit/>
          </a:bodyPr>
          <a:lstStyle/>
          <a:p>
            <a:r>
              <a:rPr lang="en-US" dirty="0">
                <a:solidFill>
                  <a:srgbClr val="FFC000"/>
                </a:solidFill>
              </a:rPr>
              <a:t>Double click icon “</a:t>
            </a:r>
            <a:r>
              <a:rPr lang="en-US" dirty="0" err="1">
                <a:solidFill>
                  <a:srgbClr val="FFC000"/>
                </a:solidFill>
              </a:rPr>
              <a:t>PowerTerm</a:t>
            </a:r>
            <a:r>
              <a:rPr lang="en-US" dirty="0">
                <a:solidFill>
                  <a:srgbClr val="FFC000"/>
                </a:solidFill>
              </a:rPr>
              <a:t>”</a:t>
            </a:r>
          </a:p>
        </p:txBody>
      </p:sp>
      <p:sp>
        <p:nvSpPr>
          <p:cNvPr id="7" name="TextBox 6">
            <a:extLst>
              <a:ext uri="{FF2B5EF4-FFF2-40B4-BE49-F238E27FC236}">
                <a16:creationId xmlns:a16="http://schemas.microsoft.com/office/drawing/2014/main" id="{CB92577E-B887-415E-8EDC-51579F0DE453}"/>
              </a:ext>
            </a:extLst>
          </p:cNvPr>
          <p:cNvSpPr txBox="1"/>
          <p:nvPr/>
        </p:nvSpPr>
        <p:spPr>
          <a:xfrm>
            <a:off x="3862271" y="307391"/>
            <a:ext cx="4255361" cy="646331"/>
          </a:xfrm>
          <a:prstGeom prst="rect">
            <a:avLst/>
          </a:prstGeom>
          <a:noFill/>
        </p:spPr>
        <p:txBody>
          <a:bodyPr wrap="square" rtlCol="0">
            <a:spAutoFit/>
          </a:bodyPr>
          <a:lstStyle/>
          <a:p>
            <a:r>
              <a:rPr lang="en-US" sz="3600" dirty="0">
                <a:solidFill>
                  <a:srgbClr val="FFC000"/>
                </a:solidFill>
              </a:rPr>
              <a:t>To open BEES menu</a:t>
            </a:r>
          </a:p>
        </p:txBody>
      </p:sp>
    </p:spTree>
    <p:extLst>
      <p:ext uri="{BB962C8B-B14F-4D97-AF65-F5344CB8AC3E}">
        <p14:creationId xmlns:p14="http://schemas.microsoft.com/office/powerpoint/2010/main" val="143242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A374A-6EBE-487E-BBBB-1BF5BCEC5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2" y="638175"/>
            <a:ext cx="7991475" cy="5581650"/>
          </a:xfrm>
          <a:prstGeom prst="rect">
            <a:avLst/>
          </a:prstGeom>
        </p:spPr>
      </p:pic>
      <p:sp>
        <p:nvSpPr>
          <p:cNvPr id="4" name="Rectangle 3">
            <a:extLst>
              <a:ext uri="{FF2B5EF4-FFF2-40B4-BE49-F238E27FC236}">
                <a16:creationId xmlns:a16="http://schemas.microsoft.com/office/drawing/2014/main" id="{CE809C31-D7CA-46CF-BEE7-2E0CCF907C21}"/>
              </a:ext>
            </a:extLst>
          </p:cNvPr>
          <p:cNvSpPr/>
          <p:nvPr/>
        </p:nvSpPr>
        <p:spPr>
          <a:xfrm>
            <a:off x="2341984" y="5075853"/>
            <a:ext cx="1129004" cy="4338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3D99693A-7018-45FF-A0B8-8AE80F3583FA}"/>
              </a:ext>
            </a:extLst>
          </p:cNvPr>
          <p:cNvCxnSpPr>
            <a:cxnSpLocks/>
            <a:stCxn id="6" idx="1"/>
          </p:cNvCxnSpPr>
          <p:nvPr/>
        </p:nvCxnSpPr>
        <p:spPr>
          <a:xfrm flipH="1" flipV="1">
            <a:off x="3041781" y="5304454"/>
            <a:ext cx="1624770" cy="2052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F00373-C146-479B-A899-8CC652560F2B}"/>
              </a:ext>
            </a:extLst>
          </p:cNvPr>
          <p:cNvSpPr txBox="1"/>
          <p:nvPr/>
        </p:nvSpPr>
        <p:spPr>
          <a:xfrm>
            <a:off x="4666551" y="5186560"/>
            <a:ext cx="2203451" cy="646331"/>
          </a:xfrm>
          <a:prstGeom prst="rect">
            <a:avLst/>
          </a:prstGeom>
          <a:solidFill>
            <a:srgbClr val="0070C0"/>
          </a:solidFill>
        </p:spPr>
        <p:txBody>
          <a:bodyPr wrap="square" rtlCol="0">
            <a:spAutoFit/>
          </a:bodyPr>
          <a:lstStyle/>
          <a:p>
            <a:r>
              <a:rPr lang="en-US" dirty="0">
                <a:solidFill>
                  <a:srgbClr val="FFC000"/>
                </a:solidFill>
              </a:rPr>
              <a:t>Enter “p” and then hit “Enter”.</a:t>
            </a:r>
          </a:p>
        </p:txBody>
      </p:sp>
    </p:spTree>
    <p:extLst>
      <p:ext uri="{BB962C8B-B14F-4D97-AF65-F5344CB8AC3E}">
        <p14:creationId xmlns:p14="http://schemas.microsoft.com/office/powerpoint/2010/main" val="376071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3407F4-F9ED-42D3-8B86-916379626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737" y="488497"/>
            <a:ext cx="8010525" cy="5619750"/>
          </a:xfrm>
          <a:prstGeom prst="rect">
            <a:avLst/>
          </a:prstGeom>
        </p:spPr>
      </p:pic>
      <p:sp>
        <p:nvSpPr>
          <p:cNvPr id="6" name="TextBox 5">
            <a:extLst>
              <a:ext uri="{FF2B5EF4-FFF2-40B4-BE49-F238E27FC236}">
                <a16:creationId xmlns:a16="http://schemas.microsoft.com/office/drawing/2014/main" id="{B522317D-BA0D-41E3-8939-07ACB11E0AD8}"/>
              </a:ext>
            </a:extLst>
          </p:cNvPr>
          <p:cNvSpPr txBox="1"/>
          <p:nvPr/>
        </p:nvSpPr>
        <p:spPr>
          <a:xfrm>
            <a:off x="5767564" y="3592415"/>
            <a:ext cx="2203451" cy="369332"/>
          </a:xfrm>
          <a:prstGeom prst="rect">
            <a:avLst/>
          </a:prstGeom>
          <a:solidFill>
            <a:srgbClr val="0070C0"/>
          </a:solidFill>
        </p:spPr>
        <p:txBody>
          <a:bodyPr wrap="square" rtlCol="0">
            <a:spAutoFit/>
          </a:bodyPr>
          <a:lstStyle/>
          <a:p>
            <a:r>
              <a:rPr lang="en-US" dirty="0">
                <a:solidFill>
                  <a:srgbClr val="FFC000"/>
                </a:solidFill>
              </a:rPr>
              <a:t>Hit F5 and then F1</a:t>
            </a:r>
          </a:p>
        </p:txBody>
      </p:sp>
    </p:spTree>
    <p:extLst>
      <p:ext uri="{BB962C8B-B14F-4D97-AF65-F5344CB8AC3E}">
        <p14:creationId xmlns:p14="http://schemas.microsoft.com/office/powerpoint/2010/main" val="888830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19928</TotalTime>
  <Words>1009</Words>
  <Application>Microsoft Office PowerPoint</Application>
  <PresentationFormat>Widescreen</PresentationFormat>
  <Paragraphs>122</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EASY BEES</vt:lpstr>
      <vt:lpstr>Do BEES by menu</vt:lpstr>
      <vt:lpstr>PowerPoint Presentation</vt:lpstr>
      <vt:lpstr>Different way to do BEES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BEES</dc:title>
  <dc:creator>Hong, Vuong B@DOT</dc:creator>
  <cp:lastModifiedBy>vuongbh8@gmail.com</cp:lastModifiedBy>
  <cp:revision>76</cp:revision>
  <dcterms:created xsi:type="dcterms:W3CDTF">2019-06-12T17:19:56Z</dcterms:created>
  <dcterms:modified xsi:type="dcterms:W3CDTF">2020-10-27T19:46:38Z</dcterms:modified>
</cp:coreProperties>
</file>