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323" r:id="rId3"/>
    <p:sldId id="329" r:id="rId4"/>
    <p:sldId id="336" r:id="rId5"/>
    <p:sldId id="332" r:id="rId6"/>
    <p:sldId id="377" r:id="rId7"/>
    <p:sldId id="335" r:id="rId8"/>
    <p:sldId id="338" r:id="rId9"/>
    <p:sldId id="334" r:id="rId10"/>
    <p:sldId id="340" r:id="rId11"/>
    <p:sldId id="33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59" autoAdjust="0"/>
  </p:normalViewPr>
  <p:slideViewPr>
    <p:cSldViewPr snapToGrid="0">
      <p:cViewPr varScale="1">
        <p:scale>
          <a:sx n="93" d="100"/>
          <a:sy n="93" d="100"/>
        </p:scale>
        <p:origin x="11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5995E-4446-4490-8F8A-A2543A3D2A8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959C28CD-4B3D-4B9E-990D-E694AED78E60}">
      <dgm:prSet custT="1"/>
      <dgm:spPr/>
      <dgm:t>
        <a:bodyPr/>
        <a:lstStyle/>
        <a:p>
          <a:r>
            <a:rPr lang="en-US" sz="2800" dirty="0"/>
            <a:t>Legacy Mainframe Systems</a:t>
          </a:r>
        </a:p>
      </dgm:t>
    </dgm:pt>
    <dgm:pt modelId="{A4873D63-22FF-46D3-BFBC-2F3A77DCF56B}" type="parTrans" cxnId="{97E45228-2340-4CE8-890A-DB1BB38BBCA4}">
      <dgm:prSet/>
      <dgm:spPr/>
      <dgm:t>
        <a:bodyPr/>
        <a:lstStyle/>
        <a:p>
          <a:endParaRPr lang="en-US"/>
        </a:p>
      </dgm:t>
    </dgm:pt>
    <dgm:pt modelId="{44A145F9-EE41-4B07-AD9F-36014CCFF854}" type="sibTrans" cxnId="{97E45228-2340-4CE8-890A-DB1BB38BBCA4}">
      <dgm:prSet/>
      <dgm:spPr/>
      <dgm:t>
        <a:bodyPr/>
        <a:lstStyle/>
        <a:p>
          <a:endParaRPr lang="en-US"/>
        </a:p>
      </dgm:t>
    </dgm:pt>
    <dgm:pt modelId="{F03CCE3E-1E14-43CE-8A15-AF7D4B9B3317}">
      <dgm:prSet custT="1"/>
      <dgm:spPr/>
      <dgm:t>
        <a:bodyPr/>
        <a:lstStyle/>
        <a:p>
          <a:pPr>
            <a:buFont typeface="Courier New" panose="02070309020205020404" pitchFamily="49" charset="0"/>
            <a:buChar char="o"/>
          </a:pPr>
          <a:r>
            <a:rPr lang="en-US" sz="2200" dirty="0"/>
            <a:t>Critical legacy mainframe systems lack flexibility to implement changes</a:t>
          </a:r>
        </a:p>
      </dgm:t>
    </dgm:pt>
    <dgm:pt modelId="{265530F9-9973-413E-A4C0-B228E211361E}" type="parTrans" cxnId="{DAC55485-848E-4533-800D-8A5334A18735}">
      <dgm:prSet/>
      <dgm:spPr/>
      <dgm:t>
        <a:bodyPr/>
        <a:lstStyle/>
        <a:p>
          <a:endParaRPr lang="en-US"/>
        </a:p>
      </dgm:t>
    </dgm:pt>
    <dgm:pt modelId="{85C07735-F47D-4168-8426-59FD8B8908FA}" type="sibTrans" cxnId="{DAC55485-848E-4533-800D-8A5334A18735}">
      <dgm:prSet/>
      <dgm:spPr/>
      <dgm:t>
        <a:bodyPr/>
        <a:lstStyle/>
        <a:p>
          <a:endParaRPr lang="en-US"/>
        </a:p>
      </dgm:t>
    </dgm:pt>
    <dgm:pt modelId="{12697B0A-E294-4B49-A75A-0088E7C4F011}">
      <dgm:prSet custT="1"/>
      <dgm:spPr/>
      <dgm:t>
        <a:bodyPr/>
        <a:lstStyle/>
        <a:p>
          <a:pPr>
            <a:buFont typeface="Courier New" panose="02070309020205020404" pitchFamily="49" charset="0"/>
            <a:buChar char="o"/>
          </a:pPr>
          <a:r>
            <a:rPr lang="en-US" sz="2200" dirty="0"/>
            <a:t>Systems are in critical path of the contract development process and continued use of these systems have significant risk to project delivery</a:t>
          </a:r>
          <a:endParaRPr lang="en-US" sz="2200" dirty="0">
            <a:solidFill>
              <a:schemeClr val="tx1"/>
            </a:solidFill>
          </a:endParaRPr>
        </a:p>
      </dgm:t>
    </dgm:pt>
    <dgm:pt modelId="{BB96ED64-6CE2-47D9-8A16-5AD2B210DE36}" type="parTrans" cxnId="{DDBD8ADD-3286-44CE-AF82-46FE2254A840}">
      <dgm:prSet/>
      <dgm:spPr/>
      <dgm:t>
        <a:bodyPr/>
        <a:lstStyle/>
        <a:p>
          <a:endParaRPr lang="en-US"/>
        </a:p>
      </dgm:t>
    </dgm:pt>
    <dgm:pt modelId="{A76FE6BB-8407-4ED5-ACB8-3C04B852D2FD}" type="sibTrans" cxnId="{DDBD8ADD-3286-44CE-AF82-46FE2254A840}">
      <dgm:prSet/>
      <dgm:spPr/>
      <dgm:t>
        <a:bodyPr/>
        <a:lstStyle/>
        <a:p>
          <a:endParaRPr lang="en-US"/>
        </a:p>
      </dgm:t>
    </dgm:pt>
    <dgm:pt modelId="{7A2E60B8-E174-4C77-B784-A30E63EB94AF}">
      <dgm:prSet custT="1"/>
      <dgm:spPr/>
      <dgm:t>
        <a:bodyPr/>
        <a:lstStyle/>
        <a:p>
          <a:pPr>
            <a:buFont typeface="Courier New" panose="02070309020205020404" pitchFamily="49" charset="0"/>
            <a:buChar char="o"/>
          </a:pPr>
          <a:r>
            <a:rPr lang="en-US" sz="2200" dirty="0"/>
            <a:t>Legacy system is not sustainable</a:t>
          </a:r>
        </a:p>
      </dgm:t>
    </dgm:pt>
    <dgm:pt modelId="{79601E51-2335-49D1-B9FF-0A741DFA4ABF}" type="parTrans" cxnId="{CD3776C5-1B22-4704-BBD4-3078ACC44ED1}">
      <dgm:prSet/>
      <dgm:spPr/>
      <dgm:t>
        <a:bodyPr/>
        <a:lstStyle/>
        <a:p>
          <a:endParaRPr lang="en-US"/>
        </a:p>
      </dgm:t>
    </dgm:pt>
    <dgm:pt modelId="{84DC84A4-13F8-4FD9-B467-9819C2F082ED}" type="sibTrans" cxnId="{CD3776C5-1B22-4704-BBD4-3078ACC44ED1}">
      <dgm:prSet/>
      <dgm:spPr/>
      <dgm:t>
        <a:bodyPr/>
        <a:lstStyle/>
        <a:p>
          <a:endParaRPr lang="en-US"/>
        </a:p>
      </dgm:t>
    </dgm:pt>
    <dgm:pt modelId="{4057EE26-D734-47A8-9EB1-69FEF894B05A}">
      <dgm:prSet custT="1"/>
      <dgm:spPr/>
      <dgm:t>
        <a:bodyPr/>
        <a:lstStyle/>
        <a:p>
          <a:pPr>
            <a:buFont typeface="Courier New" panose="02070309020205020404" pitchFamily="49" charset="0"/>
            <a:buChar char="o"/>
          </a:pPr>
          <a:r>
            <a:rPr lang="en-US" sz="2200" dirty="0"/>
            <a:t>40+ years system, difficult to maintain</a:t>
          </a:r>
        </a:p>
      </dgm:t>
    </dgm:pt>
    <dgm:pt modelId="{9652E523-7806-4377-8F41-F4F7C945A51C}" type="parTrans" cxnId="{91323F5E-5602-464A-ABAA-B9CB7D9A11A9}">
      <dgm:prSet/>
      <dgm:spPr/>
      <dgm:t>
        <a:bodyPr/>
        <a:lstStyle/>
        <a:p>
          <a:endParaRPr lang="en-US"/>
        </a:p>
      </dgm:t>
    </dgm:pt>
    <dgm:pt modelId="{AD34FAB3-2CBA-4321-8D20-EDA4451B3106}" type="sibTrans" cxnId="{91323F5E-5602-464A-ABAA-B9CB7D9A11A9}">
      <dgm:prSet/>
      <dgm:spPr/>
      <dgm:t>
        <a:bodyPr/>
        <a:lstStyle/>
        <a:p>
          <a:endParaRPr lang="en-US"/>
        </a:p>
      </dgm:t>
    </dgm:pt>
    <dgm:pt modelId="{E102BA9B-3123-4509-8D5B-F0F5A76602FB}" type="pres">
      <dgm:prSet presAssocID="{DCF5995E-4446-4490-8F8A-A2543A3D2A86}" presName="linear" presStyleCnt="0">
        <dgm:presLayoutVars>
          <dgm:animLvl val="lvl"/>
          <dgm:resizeHandles val="exact"/>
        </dgm:presLayoutVars>
      </dgm:prSet>
      <dgm:spPr/>
    </dgm:pt>
    <dgm:pt modelId="{6DC9E913-EC93-4171-8E1B-9CB5788A81DB}" type="pres">
      <dgm:prSet presAssocID="{959C28CD-4B3D-4B9E-990D-E694AED78E60}" presName="parentText" presStyleLbl="node1" presStyleIdx="0" presStyleCnt="1" custScaleY="106933" custLinFactNeighborX="-200" custLinFactNeighborY="-29931">
        <dgm:presLayoutVars>
          <dgm:chMax val="0"/>
          <dgm:bulletEnabled val="1"/>
        </dgm:presLayoutVars>
      </dgm:prSet>
      <dgm:spPr/>
    </dgm:pt>
    <dgm:pt modelId="{B10BB886-D04E-4951-BF56-B4D97C4EDDF0}" type="pres">
      <dgm:prSet presAssocID="{959C28CD-4B3D-4B9E-990D-E694AED78E60}" presName="childText" presStyleLbl="revTx" presStyleIdx="0" presStyleCnt="1" custLinFactNeighborY="-54506">
        <dgm:presLayoutVars>
          <dgm:bulletEnabled val="1"/>
        </dgm:presLayoutVars>
      </dgm:prSet>
      <dgm:spPr/>
    </dgm:pt>
  </dgm:ptLst>
  <dgm:cxnLst>
    <dgm:cxn modelId="{97E45228-2340-4CE8-890A-DB1BB38BBCA4}" srcId="{DCF5995E-4446-4490-8F8A-A2543A3D2A86}" destId="{959C28CD-4B3D-4B9E-990D-E694AED78E60}" srcOrd="0" destOrd="0" parTransId="{A4873D63-22FF-46D3-BFBC-2F3A77DCF56B}" sibTransId="{44A145F9-EE41-4B07-AD9F-36014CCFF854}"/>
    <dgm:cxn modelId="{91AEC539-2488-4059-AC79-BE02715A639A}" type="presOf" srcId="{F03CCE3E-1E14-43CE-8A15-AF7D4B9B3317}" destId="{B10BB886-D04E-4951-BF56-B4D97C4EDDF0}" srcOrd="0" destOrd="1" presId="urn:microsoft.com/office/officeart/2005/8/layout/vList2"/>
    <dgm:cxn modelId="{91323F5E-5602-464A-ABAA-B9CB7D9A11A9}" srcId="{959C28CD-4B3D-4B9E-990D-E694AED78E60}" destId="{4057EE26-D734-47A8-9EB1-69FEF894B05A}" srcOrd="0" destOrd="0" parTransId="{9652E523-7806-4377-8F41-F4F7C945A51C}" sibTransId="{AD34FAB3-2CBA-4321-8D20-EDA4451B3106}"/>
    <dgm:cxn modelId="{689B454F-578B-4CD3-967D-5B66A3BF4682}" type="presOf" srcId="{12697B0A-E294-4B49-A75A-0088E7C4F011}" destId="{B10BB886-D04E-4951-BF56-B4D97C4EDDF0}" srcOrd="0" destOrd="3" presId="urn:microsoft.com/office/officeart/2005/8/layout/vList2"/>
    <dgm:cxn modelId="{E7DA4759-380F-400A-8E25-369D486CBE5B}" type="presOf" srcId="{4057EE26-D734-47A8-9EB1-69FEF894B05A}" destId="{B10BB886-D04E-4951-BF56-B4D97C4EDDF0}" srcOrd="0" destOrd="0" presId="urn:microsoft.com/office/officeart/2005/8/layout/vList2"/>
    <dgm:cxn modelId="{1B594F80-B95C-4822-9175-1B7EF5CE8DCD}" type="presOf" srcId="{DCF5995E-4446-4490-8F8A-A2543A3D2A86}" destId="{E102BA9B-3123-4509-8D5B-F0F5A76602FB}" srcOrd="0" destOrd="0" presId="urn:microsoft.com/office/officeart/2005/8/layout/vList2"/>
    <dgm:cxn modelId="{DAC55485-848E-4533-800D-8A5334A18735}" srcId="{959C28CD-4B3D-4B9E-990D-E694AED78E60}" destId="{F03CCE3E-1E14-43CE-8A15-AF7D4B9B3317}" srcOrd="1" destOrd="0" parTransId="{265530F9-9973-413E-A4C0-B228E211361E}" sibTransId="{85C07735-F47D-4168-8426-59FD8B8908FA}"/>
    <dgm:cxn modelId="{C905B0A0-8160-42FD-87D0-E71D61716260}" type="presOf" srcId="{7A2E60B8-E174-4C77-B784-A30E63EB94AF}" destId="{B10BB886-D04E-4951-BF56-B4D97C4EDDF0}" srcOrd="0" destOrd="2" presId="urn:microsoft.com/office/officeart/2005/8/layout/vList2"/>
    <dgm:cxn modelId="{E07BD7AB-16FB-4C75-8BEE-43C257FEBFF9}" type="presOf" srcId="{959C28CD-4B3D-4B9E-990D-E694AED78E60}" destId="{6DC9E913-EC93-4171-8E1B-9CB5788A81DB}" srcOrd="0" destOrd="0" presId="urn:microsoft.com/office/officeart/2005/8/layout/vList2"/>
    <dgm:cxn modelId="{CD3776C5-1B22-4704-BBD4-3078ACC44ED1}" srcId="{959C28CD-4B3D-4B9E-990D-E694AED78E60}" destId="{7A2E60B8-E174-4C77-B784-A30E63EB94AF}" srcOrd="2" destOrd="0" parTransId="{79601E51-2335-49D1-B9FF-0A741DFA4ABF}" sibTransId="{84DC84A4-13F8-4FD9-B467-9819C2F082ED}"/>
    <dgm:cxn modelId="{DDBD8ADD-3286-44CE-AF82-46FE2254A840}" srcId="{959C28CD-4B3D-4B9E-990D-E694AED78E60}" destId="{12697B0A-E294-4B49-A75A-0088E7C4F011}" srcOrd="3" destOrd="0" parTransId="{BB96ED64-6CE2-47D9-8A16-5AD2B210DE36}" sibTransId="{A76FE6BB-8407-4ED5-ACB8-3C04B852D2FD}"/>
    <dgm:cxn modelId="{18D9DE88-68AB-45D3-AEA5-B2B3421857DE}" type="presParOf" srcId="{E102BA9B-3123-4509-8D5B-F0F5A76602FB}" destId="{6DC9E913-EC93-4171-8E1B-9CB5788A81DB}" srcOrd="0" destOrd="0" presId="urn:microsoft.com/office/officeart/2005/8/layout/vList2"/>
    <dgm:cxn modelId="{F063D375-657E-4314-885F-9D24E2A00297}" type="presParOf" srcId="{E102BA9B-3123-4509-8D5B-F0F5A76602FB}" destId="{B10BB886-D04E-4951-BF56-B4D97C4EDD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F5995E-4446-4490-8F8A-A2543A3D2A86}"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74F3A327-AFA1-4326-986C-1113F4B2885C}">
      <dgm:prSet custT="1"/>
      <dgm:spPr/>
      <dgm:t>
        <a:bodyPr/>
        <a:lstStyle/>
        <a:p>
          <a:r>
            <a:rPr lang="en-US" sz="2800" dirty="0"/>
            <a:t>AASHTOWare Project Modules </a:t>
          </a:r>
        </a:p>
      </dgm:t>
    </dgm:pt>
    <dgm:pt modelId="{32A17C9D-03FB-4B79-A7E5-515420C5B9E5}" type="parTrans" cxnId="{C61B332E-917F-4DD1-8938-72171C36943D}">
      <dgm:prSet/>
      <dgm:spPr/>
      <dgm:t>
        <a:bodyPr/>
        <a:lstStyle/>
        <a:p>
          <a:endParaRPr lang="en-US"/>
        </a:p>
      </dgm:t>
    </dgm:pt>
    <dgm:pt modelId="{76B3AAD3-8FC3-4CEA-963B-1A72C71BFFAB}" type="sibTrans" cxnId="{C61B332E-917F-4DD1-8938-72171C36943D}">
      <dgm:prSet/>
      <dgm:spPr/>
      <dgm:t>
        <a:bodyPr/>
        <a:lstStyle/>
        <a:p>
          <a:endParaRPr lang="en-US"/>
        </a:p>
      </dgm:t>
    </dgm:pt>
    <dgm:pt modelId="{C40EDB54-552C-458F-A47A-D7086D3A534B}">
      <dgm:prSet custT="1"/>
      <dgm:spPr/>
      <dgm:t>
        <a:bodyPr/>
        <a:lstStyle/>
        <a:p>
          <a:pPr>
            <a:buFont typeface="Courier New" panose="02070309020205020404" pitchFamily="49" charset="0"/>
            <a:buChar char="o"/>
          </a:pPr>
          <a:r>
            <a:rPr lang="en-US" sz="2200" dirty="0"/>
            <a:t>Modern cloud based enterprise system that provides web-based access</a:t>
          </a:r>
        </a:p>
      </dgm:t>
    </dgm:pt>
    <dgm:pt modelId="{05C78B7F-F00A-476A-8D5B-2EC2E08AE3FE}" type="parTrans" cxnId="{D2D3BB20-C7E4-4FC7-A965-82844DC9C52D}">
      <dgm:prSet/>
      <dgm:spPr/>
      <dgm:t>
        <a:bodyPr/>
        <a:lstStyle/>
        <a:p>
          <a:endParaRPr lang="en-US"/>
        </a:p>
      </dgm:t>
    </dgm:pt>
    <dgm:pt modelId="{AE2E1320-7A6E-4972-A50E-F6F947F5CA9B}" type="sibTrans" cxnId="{D2D3BB20-C7E4-4FC7-A965-82844DC9C52D}">
      <dgm:prSet/>
      <dgm:spPr/>
      <dgm:t>
        <a:bodyPr/>
        <a:lstStyle/>
        <a:p>
          <a:endParaRPr lang="en-US"/>
        </a:p>
      </dgm:t>
    </dgm:pt>
    <dgm:pt modelId="{5B57F926-E7A6-446D-9A6F-0820B29133FB}">
      <dgm:prSet custT="1"/>
      <dgm:spPr/>
      <dgm:t>
        <a:bodyPr/>
        <a:lstStyle/>
        <a:p>
          <a:pPr>
            <a:buFont typeface="Courier New" panose="02070309020205020404" pitchFamily="49" charset="0"/>
            <a:buChar char="o"/>
          </a:pPr>
          <a:r>
            <a:rPr lang="en-US" sz="2200" dirty="0"/>
            <a:t>Systems are sustainable with regular updates &amp; enhancement. </a:t>
          </a:r>
          <a:r>
            <a:rPr lang="en-US" sz="2200" dirty="0">
              <a:solidFill>
                <a:schemeClr val="tx1"/>
              </a:solidFill>
            </a:rPr>
            <a:t>Used by 40 other DOTs.</a:t>
          </a:r>
        </a:p>
      </dgm:t>
    </dgm:pt>
    <dgm:pt modelId="{6A7830E3-0323-41E4-801B-0B49D811A5B9}" type="parTrans" cxnId="{D8C57FB9-895A-40B5-8A07-43EE2DEF4864}">
      <dgm:prSet/>
      <dgm:spPr/>
      <dgm:t>
        <a:bodyPr/>
        <a:lstStyle/>
        <a:p>
          <a:endParaRPr lang="en-US"/>
        </a:p>
      </dgm:t>
    </dgm:pt>
    <dgm:pt modelId="{0DBC73DE-3EBB-4C32-B630-13F3A48DBEA3}" type="sibTrans" cxnId="{D8C57FB9-895A-40B5-8A07-43EE2DEF4864}">
      <dgm:prSet/>
      <dgm:spPr/>
      <dgm:t>
        <a:bodyPr/>
        <a:lstStyle/>
        <a:p>
          <a:endParaRPr lang="en-US"/>
        </a:p>
      </dgm:t>
    </dgm:pt>
    <dgm:pt modelId="{F099046A-EFB1-4837-9573-42EE451CF133}">
      <dgm:prSet custT="1"/>
      <dgm:spPr/>
      <dgm:t>
        <a:bodyPr/>
        <a:lstStyle/>
        <a:p>
          <a:pPr>
            <a:buFont typeface="Courier New" panose="02070309020205020404" pitchFamily="49" charset="0"/>
            <a:buChar char="o"/>
          </a:pPr>
          <a:r>
            <a:rPr lang="en-US" sz="2200" dirty="0" err="1"/>
            <a:t>AASHTOWare</a:t>
          </a:r>
          <a:r>
            <a:rPr lang="en-US" sz="2200" dirty="0"/>
            <a:t> Preconstruction offers similar functionality to BEES &amp; Bid</a:t>
          </a:r>
        </a:p>
      </dgm:t>
    </dgm:pt>
    <dgm:pt modelId="{7F0550F5-0FAD-44EA-AA2A-C667F0F27CDA}" type="parTrans" cxnId="{59BDE8DA-89A1-45F7-AC47-31A40B743C42}">
      <dgm:prSet/>
      <dgm:spPr/>
      <dgm:t>
        <a:bodyPr/>
        <a:lstStyle/>
        <a:p>
          <a:endParaRPr lang="en-US"/>
        </a:p>
      </dgm:t>
    </dgm:pt>
    <dgm:pt modelId="{E166AA9F-147B-4401-A2C7-25AC5441EF84}" type="sibTrans" cxnId="{59BDE8DA-89A1-45F7-AC47-31A40B743C42}">
      <dgm:prSet/>
      <dgm:spPr/>
      <dgm:t>
        <a:bodyPr/>
        <a:lstStyle/>
        <a:p>
          <a:endParaRPr lang="en-US"/>
        </a:p>
      </dgm:t>
    </dgm:pt>
    <dgm:pt modelId="{C20655E1-71C6-48C9-88B8-C47E8B3B4DF7}">
      <dgm:prSet custT="1"/>
      <dgm:spPr/>
      <dgm:t>
        <a:bodyPr/>
        <a:lstStyle/>
        <a:p>
          <a:pPr>
            <a:buFont typeface="Courier New" panose="02070309020205020404" pitchFamily="49" charset="0"/>
            <a:buChar char="o"/>
          </a:pPr>
          <a:r>
            <a:rPr lang="en-US" sz="2200" dirty="0"/>
            <a:t>AASHTOWare Preconstruction integrates with existing AASHTOWare systems BIDS, and BAMS/DSS</a:t>
          </a:r>
        </a:p>
      </dgm:t>
    </dgm:pt>
    <dgm:pt modelId="{9278A30E-5B21-4485-B7E9-B4A203422BBD}" type="parTrans" cxnId="{68CA5B1D-FB64-4254-A5D1-372E080152C8}">
      <dgm:prSet/>
      <dgm:spPr/>
      <dgm:t>
        <a:bodyPr/>
        <a:lstStyle/>
        <a:p>
          <a:endParaRPr lang="en-US"/>
        </a:p>
      </dgm:t>
    </dgm:pt>
    <dgm:pt modelId="{9DA6FB31-D3D0-4A57-8CD5-53687F93B81C}" type="sibTrans" cxnId="{68CA5B1D-FB64-4254-A5D1-372E080152C8}">
      <dgm:prSet/>
      <dgm:spPr/>
      <dgm:t>
        <a:bodyPr/>
        <a:lstStyle/>
        <a:p>
          <a:endParaRPr lang="en-US"/>
        </a:p>
      </dgm:t>
    </dgm:pt>
    <dgm:pt modelId="{2649B62B-00FB-4CE5-B97E-35222990CAB4}">
      <dgm:prSet custT="1"/>
      <dgm:spPr/>
      <dgm:t>
        <a:bodyPr/>
        <a:lstStyle/>
        <a:p>
          <a:pPr>
            <a:buFont typeface="Courier New" panose="02070309020205020404" pitchFamily="49" charset="0"/>
            <a:buChar char="o"/>
          </a:pPr>
          <a:r>
            <a:rPr lang="en-US" sz="2200" dirty="0"/>
            <a:t>Systems warrantied by AASHTO’s vendor/ software designer (InfoTech)</a:t>
          </a:r>
        </a:p>
      </dgm:t>
    </dgm:pt>
    <dgm:pt modelId="{745E714B-6153-4A68-BDE1-00F82FFA1F8D}" type="parTrans" cxnId="{53972E1C-1008-4FB0-BEFE-EF28F98EA859}">
      <dgm:prSet/>
      <dgm:spPr/>
      <dgm:t>
        <a:bodyPr/>
        <a:lstStyle/>
        <a:p>
          <a:endParaRPr lang="en-US"/>
        </a:p>
      </dgm:t>
    </dgm:pt>
    <dgm:pt modelId="{796D22B0-5B29-4647-B85E-C7A162935142}" type="sibTrans" cxnId="{53972E1C-1008-4FB0-BEFE-EF28F98EA859}">
      <dgm:prSet/>
      <dgm:spPr/>
      <dgm:t>
        <a:bodyPr/>
        <a:lstStyle/>
        <a:p>
          <a:endParaRPr lang="en-US"/>
        </a:p>
      </dgm:t>
    </dgm:pt>
    <dgm:pt modelId="{E102BA9B-3123-4509-8D5B-F0F5A76602FB}" type="pres">
      <dgm:prSet presAssocID="{DCF5995E-4446-4490-8F8A-A2543A3D2A86}" presName="linear" presStyleCnt="0">
        <dgm:presLayoutVars>
          <dgm:animLvl val="lvl"/>
          <dgm:resizeHandles val="exact"/>
        </dgm:presLayoutVars>
      </dgm:prSet>
      <dgm:spPr/>
    </dgm:pt>
    <dgm:pt modelId="{118D904F-2500-481E-BD3B-A962CF65D892}" type="pres">
      <dgm:prSet presAssocID="{74F3A327-AFA1-4326-986C-1113F4B2885C}" presName="parentText" presStyleLbl="node1" presStyleIdx="0" presStyleCnt="1" custScaleX="94257" custScaleY="165910" custLinFactNeighborX="5703" custLinFactNeighborY="-5445">
        <dgm:presLayoutVars>
          <dgm:chMax val="0"/>
          <dgm:bulletEnabled val="1"/>
        </dgm:presLayoutVars>
      </dgm:prSet>
      <dgm:spPr/>
    </dgm:pt>
    <dgm:pt modelId="{A8919957-EC2E-47A4-9682-5E841AD1C784}" type="pres">
      <dgm:prSet presAssocID="{74F3A327-AFA1-4326-986C-1113F4B2885C}" presName="childText" presStyleLbl="revTx" presStyleIdx="0" presStyleCnt="1" custScaleY="101832">
        <dgm:presLayoutVars>
          <dgm:bulletEnabled val="1"/>
        </dgm:presLayoutVars>
      </dgm:prSet>
      <dgm:spPr/>
    </dgm:pt>
  </dgm:ptLst>
  <dgm:cxnLst>
    <dgm:cxn modelId="{53972E1C-1008-4FB0-BEFE-EF28F98EA859}" srcId="{74F3A327-AFA1-4326-986C-1113F4B2885C}" destId="{2649B62B-00FB-4CE5-B97E-35222990CAB4}" srcOrd="1" destOrd="0" parTransId="{745E714B-6153-4A68-BDE1-00F82FFA1F8D}" sibTransId="{796D22B0-5B29-4647-B85E-C7A162935142}"/>
    <dgm:cxn modelId="{68CA5B1D-FB64-4254-A5D1-372E080152C8}" srcId="{74F3A327-AFA1-4326-986C-1113F4B2885C}" destId="{C20655E1-71C6-48C9-88B8-C47E8B3B4DF7}" srcOrd="4" destOrd="0" parTransId="{9278A30E-5B21-4485-B7E9-B4A203422BBD}" sibTransId="{9DA6FB31-D3D0-4A57-8CD5-53687F93B81C}"/>
    <dgm:cxn modelId="{D2D3BB20-C7E4-4FC7-A965-82844DC9C52D}" srcId="{74F3A327-AFA1-4326-986C-1113F4B2885C}" destId="{C40EDB54-552C-458F-A47A-D7086D3A534B}" srcOrd="0" destOrd="0" parTransId="{05C78B7F-F00A-476A-8D5B-2EC2E08AE3FE}" sibTransId="{AE2E1320-7A6E-4972-A50E-F6F947F5CA9B}"/>
    <dgm:cxn modelId="{C61B332E-917F-4DD1-8938-72171C36943D}" srcId="{DCF5995E-4446-4490-8F8A-A2543A3D2A86}" destId="{74F3A327-AFA1-4326-986C-1113F4B2885C}" srcOrd="0" destOrd="0" parTransId="{32A17C9D-03FB-4B79-A7E5-515420C5B9E5}" sibTransId="{76B3AAD3-8FC3-4CEA-963B-1A72C71BFFAB}"/>
    <dgm:cxn modelId="{F7FCCE6D-2473-4FE3-95CF-A1816E153E96}" type="presOf" srcId="{C20655E1-71C6-48C9-88B8-C47E8B3B4DF7}" destId="{A8919957-EC2E-47A4-9682-5E841AD1C784}" srcOrd="0" destOrd="4" presId="urn:microsoft.com/office/officeart/2005/8/layout/vList2"/>
    <dgm:cxn modelId="{CF415B53-BFC2-4D58-927B-19AF16426024}" type="presOf" srcId="{2649B62B-00FB-4CE5-B97E-35222990CAB4}" destId="{A8919957-EC2E-47A4-9682-5E841AD1C784}" srcOrd="0" destOrd="1" presId="urn:microsoft.com/office/officeart/2005/8/layout/vList2"/>
    <dgm:cxn modelId="{34CC8A7F-D539-480C-B021-1CAFED7FA047}" type="presOf" srcId="{5B57F926-E7A6-446D-9A6F-0820B29133FB}" destId="{A8919957-EC2E-47A4-9682-5E841AD1C784}" srcOrd="0" destOrd="2" presId="urn:microsoft.com/office/officeart/2005/8/layout/vList2"/>
    <dgm:cxn modelId="{1B594F80-B95C-4822-9175-1B7EF5CE8DCD}" type="presOf" srcId="{DCF5995E-4446-4490-8F8A-A2543A3D2A86}" destId="{E102BA9B-3123-4509-8D5B-F0F5A76602FB}" srcOrd="0" destOrd="0" presId="urn:microsoft.com/office/officeart/2005/8/layout/vList2"/>
    <dgm:cxn modelId="{D1041590-9EFE-4762-BDCA-88C454D36992}" type="presOf" srcId="{F099046A-EFB1-4837-9573-42EE451CF133}" destId="{A8919957-EC2E-47A4-9682-5E841AD1C784}" srcOrd="0" destOrd="3" presId="urn:microsoft.com/office/officeart/2005/8/layout/vList2"/>
    <dgm:cxn modelId="{5B59089F-9015-41F9-AD3C-B896F87A7C13}" type="presOf" srcId="{C40EDB54-552C-458F-A47A-D7086D3A534B}" destId="{A8919957-EC2E-47A4-9682-5E841AD1C784}" srcOrd="0" destOrd="0" presId="urn:microsoft.com/office/officeart/2005/8/layout/vList2"/>
    <dgm:cxn modelId="{78CB6DB5-B2A4-4CAD-BF1E-3F7C667B33C9}" type="presOf" srcId="{74F3A327-AFA1-4326-986C-1113F4B2885C}" destId="{118D904F-2500-481E-BD3B-A962CF65D892}" srcOrd="0" destOrd="0" presId="urn:microsoft.com/office/officeart/2005/8/layout/vList2"/>
    <dgm:cxn modelId="{D8C57FB9-895A-40B5-8A07-43EE2DEF4864}" srcId="{74F3A327-AFA1-4326-986C-1113F4B2885C}" destId="{5B57F926-E7A6-446D-9A6F-0820B29133FB}" srcOrd="2" destOrd="0" parTransId="{6A7830E3-0323-41E4-801B-0B49D811A5B9}" sibTransId="{0DBC73DE-3EBB-4C32-B630-13F3A48DBEA3}"/>
    <dgm:cxn modelId="{59BDE8DA-89A1-45F7-AC47-31A40B743C42}" srcId="{74F3A327-AFA1-4326-986C-1113F4B2885C}" destId="{F099046A-EFB1-4837-9573-42EE451CF133}" srcOrd="3" destOrd="0" parTransId="{7F0550F5-0FAD-44EA-AA2A-C667F0F27CDA}" sibTransId="{E166AA9F-147B-4401-A2C7-25AC5441EF84}"/>
    <dgm:cxn modelId="{43E8DFCF-F23B-4AE9-BB3C-9394EC79F29C}" type="presParOf" srcId="{E102BA9B-3123-4509-8D5B-F0F5A76602FB}" destId="{118D904F-2500-481E-BD3B-A962CF65D892}" srcOrd="0" destOrd="0" presId="urn:microsoft.com/office/officeart/2005/8/layout/vList2"/>
    <dgm:cxn modelId="{3BF73753-0AF5-4D44-8BC6-03FE69DEF0CA}" type="presParOf" srcId="{E102BA9B-3123-4509-8D5B-F0F5A76602FB}" destId="{A8919957-EC2E-47A4-9682-5E841AD1C784}"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9E913-EC93-4171-8E1B-9CB5788A81DB}">
      <dsp:nvSpPr>
        <dsp:cNvPr id="0" name=""/>
        <dsp:cNvSpPr/>
      </dsp:nvSpPr>
      <dsp:spPr>
        <a:xfrm>
          <a:off x="0" y="0"/>
          <a:ext cx="4958282" cy="13011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Legacy Mainframe Systems</a:t>
          </a:r>
        </a:p>
      </dsp:txBody>
      <dsp:txXfrm>
        <a:off x="63517" y="63517"/>
        <a:ext cx="4831248" cy="1174126"/>
      </dsp:txXfrm>
    </dsp:sp>
    <dsp:sp modelId="{B10BB886-D04E-4951-BF56-B4D97C4EDDF0}">
      <dsp:nvSpPr>
        <dsp:cNvPr id="0" name=""/>
        <dsp:cNvSpPr/>
      </dsp:nvSpPr>
      <dsp:spPr>
        <a:xfrm>
          <a:off x="0" y="1425415"/>
          <a:ext cx="4958282"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425" tIns="27940" rIns="156464" bIns="27940" numCol="1" spcCol="1270" anchor="t" anchorCtr="0">
          <a:noAutofit/>
        </a:bodyPr>
        <a:lstStyle/>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40+ years system, difficult to maintain</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Critical legacy mainframe systems lack flexibility to implement changes</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Legacy system is not sustainable</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Systems are in critical path of the contract development process and continued use of these systems have significant risk to project delivery</a:t>
          </a:r>
          <a:endParaRPr lang="en-US" sz="2200" kern="1200" dirty="0">
            <a:solidFill>
              <a:schemeClr val="tx1"/>
            </a:solidFill>
          </a:endParaRPr>
        </a:p>
      </dsp:txBody>
      <dsp:txXfrm>
        <a:off x="0" y="1425415"/>
        <a:ext cx="4958282" cy="2758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904F-2500-481E-BD3B-A962CF65D892}">
      <dsp:nvSpPr>
        <dsp:cNvPr id="0" name=""/>
        <dsp:cNvSpPr/>
      </dsp:nvSpPr>
      <dsp:spPr>
        <a:xfrm>
          <a:off x="323466" y="0"/>
          <a:ext cx="5308893" cy="13044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AASHTOWare Project Modules </a:t>
          </a:r>
        </a:p>
      </dsp:txBody>
      <dsp:txXfrm>
        <a:off x="387144" y="63678"/>
        <a:ext cx="5181537" cy="1177094"/>
      </dsp:txXfrm>
    </dsp:sp>
    <dsp:sp modelId="{A8919957-EC2E-47A4-9682-5E841AD1C784}">
      <dsp:nvSpPr>
        <dsp:cNvPr id="0" name=""/>
        <dsp:cNvSpPr/>
      </dsp:nvSpPr>
      <dsp:spPr>
        <a:xfrm>
          <a:off x="0" y="1306880"/>
          <a:ext cx="5632360" cy="4161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827" tIns="27940" rIns="156464" bIns="27940" numCol="1" spcCol="1270" anchor="t" anchorCtr="0">
          <a:noAutofit/>
        </a:bodyPr>
        <a:lstStyle/>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Modern cloud based enterprise system that provides web-based access</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Systems warrantied by AASHTO’s vendor/ software designer (InfoTech)</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Systems are sustainable with regular updates &amp; enhancement. </a:t>
          </a:r>
          <a:r>
            <a:rPr lang="en-US" sz="2200" kern="1200" dirty="0">
              <a:solidFill>
                <a:schemeClr val="tx1"/>
              </a:solidFill>
            </a:rPr>
            <a:t>Used by 40 other DOTs.</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err="1"/>
            <a:t>AASHTOWare</a:t>
          </a:r>
          <a:r>
            <a:rPr lang="en-US" sz="2200" kern="1200" dirty="0"/>
            <a:t> Preconstruction offers similar functionality to BEES &amp; Bid</a:t>
          </a:r>
        </a:p>
        <a:p>
          <a:pPr marL="228600" lvl="1" indent="-228600" algn="l" defTabSz="977900">
            <a:lnSpc>
              <a:spcPct val="90000"/>
            </a:lnSpc>
            <a:spcBef>
              <a:spcPct val="0"/>
            </a:spcBef>
            <a:spcAft>
              <a:spcPct val="20000"/>
            </a:spcAft>
            <a:buFont typeface="Courier New" panose="02070309020205020404" pitchFamily="49" charset="0"/>
            <a:buChar char="o"/>
          </a:pPr>
          <a:r>
            <a:rPr lang="en-US" sz="2200" kern="1200" dirty="0"/>
            <a:t>AASHTOWare Preconstruction integrates with existing AASHTOWare systems BIDS, and BAMS/DSS</a:t>
          </a:r>
        </a:p>
      </dsp:txBody>
      <dsp:txXfrm>
        <a:off x="0" y="1306880"/>
        <a:ext cx="5632360" cy="41610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3461C-5620-45E3-9978-C15E7048DB60}"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4E2EC-177D-4FD0-B936-7E9BFFFB6A76}" type="slidenum">
              <a:rPr lang="en-US" smtClean="0"/>
              <a:t>‹#›</a:t>
            </a:fld>
            <a:endParaRPr lang="en-US"/>
          </a:p>
        </p:txBody>
      </p:sp>
    </p:spTree>
    <p:extLst>
      <p:ext uri="{BB962C8B-B14F-4D97-AF65-F5344CB8AC3E}">
        <p14:creationId xmlns:p14="http://schemas.microsoft.com/office/powerpoint/2010/main" val="117348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406400" y="698500"/>
            <a:ext cx="6197600" cy="3486150"/>
          </a:xfrm>
          <a:ln/>
        </p:spPr>
      </p:sp>
      <p:sp>
        <p:nvSpPr>
          <p:cNvPr id="10240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5400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10</a:t>
            </a:fld>
            <a:endParaRPr lang="en-US"/>
          </a:p>
        </p:txBody>
      </p:sp>
    </p:spTree>
    <p:extLst>
      <p:ext uri="{BB962C8B-B14F-4D97-AF65-F5344CB8AC3E}">
        <p14:creationId xmlns:p14="http://schemas.microsoft.com/office/powerpoint/2010/main" val="114371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11</a:t>
            </a:fld>
            <a:endParaRPr lang="en-US"/>
          </a:p>
        </p:txBody>
      </p:sp>
    </p:spTree>
    <p:extLst>
      <p:ext uri="{BB962C8B-B14F-4D97-AF65-F5344CB8AC3E}">
        <p14:creationId xmlns:p14="http://schemas.microsoft.com/office/powerpoint/2010/main" val="144398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2</a:t>
            </a:fld>
            <a:endParaRPr lang="en-US"/>
          </a:p>
        </p:txBody>
      </p:sp>
    </p:spTree>
    <p:extLst>
      <p:ext uri="{BB962C8B-B14F-4D97-AF65-F5344CB8AC3E}">
        <p14:creationId xmlns:p14="http://schemas.microsoft.com/office/powerpoint/2010/main" val="179430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3</a:t>
            </a:fld>
            <a:endParaRPr lang="en-US"/>
          </a:p>
        </p:txBody>
      </p:sp>
    </p:spTree>
    <p:extLst>
      <p:ext uri="{BB962C8B-B14F-4D97-AF65-F5344CB8AC3E}">
        <p14:creationId xmlns:p14="http://schemas.microsoft.com/office/powerpoint/2010/main" val="247231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4</a:t>
            </a:fld>
            <a:endParaRPr lang="en-US"/>
          </a:p>
        </p:txBody>
      </p:sp>
    </p:spTree>
    <p:extLst>
      <p:ext uri="{BB962C8B-B14F-4D97-AF65-F5344CB8AC3E}">
        <p14:creationId xmlns:p14="http://schemas.microsoft.com/office/powerpoint/2010/main" val="515310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5</a:t>
            </a:fld>
            <a:endParaRPr lang="en-US"/>
          </a:p>
        </p:txBody>
      </p:sp>
    </p:spTree>
    <p:extLst>
      <p:ext uri="{BB962C8B-B14F-4D97-AF65-F5344CB8AC3E}">
        <p14:creationId xmlns:p14="http://schemas.microsoft.com/office/powerpoint/2010/main" val="63714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E4E2EC-177D-4FD0-B936-7E9BFFFB6A76}" type="slidenum">
              <a:rPr lang="en-US" smtClean="0"/>
              <a:t>6</a:t>
            </a:fld>
            <a:endParaRPr lang="en-US"/>
          </a:p>
        </p:txBody>
      </p:sp>
    </p:spTree>
    <p:extLst>
      <p:ext uri="{BB962C8B-B14F-4D97-AF65-F5344CB8AC3E}">
        <p14:creationId xmlns:p14="http://schemas.microsoft.com/office/powerpoint/2010/main" val="86427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7</a:t>
            </a:fld>
            <a:endParaRPr lang="en-US"/>
          </a:p>
        </p:txBody>
      </p:sp>
    </p:spTree>
    <p:extLst>
      <p:ext uri="{BB962C8B-B14F-4D97-AF65-F5344CB8AC3E}">
        <p14:creationId xmlns:p14="http://schemas.microsoft.com/office/powerpoint/2010/main" val="191269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another video. This video shows how our current BEES system work. This video is about 2 minutes long.</a:t>
            </a:r>
          </a:p>
        </p:txBody>
      </p:sp>
      <p:sp>
        <p:nvSpPr>
          <p:cNvPr id="4" name="Slide Number Placeholder 3"/>
          <p:cNvSpPr>
            <a:spLocks noGrp="1"/>
          </p:cNvSpPr>
          <p:nvPr>
            <p:ph type="sldNum" sz="quarter" idx="5"/>
          </p:nvPr>
        </p:nvSpPr>
        <p:spPr/>
        <p:txBody>
          <a:bodyPr/>
          <a:lstStyle/>
          <a:p>
            <a:fld id="{13E4E2EC-177D-4FD0-B936-7E9BFFFB6A76}" type="slidenum">
              <a:rPr lang="en-US" smtClean="0"/>
              <a:t>8</a:t>
            </a:fld>
            <a:endParaRPr lang="en-US"/>
          </a:p>
        </p:txBody>
      </p:sp>
    </p:spTree>
    <p:extLst>
      <p:ext uri="{BB962C8B-B14F-4D97-AF65-F5344CB8AC3E}">
        <p14:creationId xmlns:p14="http://schemas.microsoft.com/office/powerpoint/2010/main" val="2961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E4E2EC-177D-4FD0-B936-7E9BFFFB6A76}" type="slidenum">
              <a:rPr lang="en-US" smtClean="0"/>
              <a:t>9</a:t>
            </a:fld>
            <a:endParaRPr lang="en-US"/>
          </a:p>
        </p:txBody>
      </p:sp>
    </p:spTree>
    <p:extLst>
      <p:ext uri="{BB962C8B-B14F-4D97-AF65-F5344CB8AC3E}">
        <p14:creationId xmlns:p14="http://schemas.microsoft.com/office/powerpoint/2010/main" val="95071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FE29D-A485-4B56-A0F6-6B2A478338B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CE94B-0017-4331-908D-C783516B51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93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FE29D-A485-4B56-A0F6-6B2A478338B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293147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FE29D-A485-4B56-A0F6-6B2A478338B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610234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FE29D-A485-4B56-A0F6-6B2A478338B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252042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FE29D-A485-4B56-A0F6-6B2A478338BF}"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CE94B-0017-4331-908D-C783516B51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5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FE29D-A485-4B56-A0F6-6B2A478338BF}"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2727105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FE29D-A485-4B56-A0F6-6B2A478338BF}"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103794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FE29D-A485-4B56-A0F6-6B2A478338BF}"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291696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FFE29D-A485-4B56-A0F6-6B2A478338BF}" type="datetimeFigureOut">
              <a:rPr lang="en-US" smtClean="0"/>
              <a:t>11/7/2022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346199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FFFE29D-A485-4B56-A0F6-6B2A478338BF}" type="datetimeFigureOut">
              <a:rPr lang="en-US" smtClean="0"/>
              <a:t>11/7/2022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2CE94B-0017-4331-908D-C783516B5182}" type="slidenum">
              <a:rPr lang="en-US" smtClean="0"/>
              <a:t>‹#›</a:t>
            </a:fld>
            <a:endParaRPr lang="en-US"/>
          </a:p>
        </p:txBody>
      </p:sp>
    </p:spTree>
    <p:extLst>
      <p:ext uri="{BB962C8B-B14F-4D97-AF65-F5344CB8AC3E}">
        <p14:creationId xmlns:p14="http://schemas.microsoft.com/office/powerpoint/2010/main" val="3212009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FE29D-A485-4B56-A0F6-6B2A478338BF}"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CE94B-0017-4331-908D-C783516B5182}" type="slidenum">
              <a:rPr lang="en-US" smtClean="0"/>
              <a:t>‹#›</a:t>
            </a:fld>
            <a:endParaRPr lang="en-US"/>
          </a:p>
        </p:txBody>
      </p:sp>
    </p:spTree>
    <p:extLst>
      <p:ext uri="{BB962C8B-B14F-4D97-AF65-F5344CB8AC3E}">
        <p14:creationId xmlns:p14="http://schemas.microsoft.com/office/powerpoint/2010/main" val="265967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FFFE29D-A485-4B56-A0F6-6B2A478338BF}" type="datetimeFigureOut">
              <a:rPr lang="en-US" smtClean="0"/>
              <a:t>11/7/2022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2CE94B-0017-4331-908D-C783516B51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806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t.onramp.dot.c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0SEPg-j6B4?feature=oembed" TargetMode="External"/><Relationship Id="rId5" Type="http://schemas.openxmlformats.org/officeDocument/2006/relationships/image" Target="../media/image5.jpeg"/><Relationship Id="rId4" Type="http://schemas.openxmlformats.org/officeDocument/2006/relationships/hyperlink" Target="https://www.youtube.com/watch?v=c0SEPg-j6B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L5J5a78STKo?feature=oembed" TargetMode="External"/><Relationship Id="rId5" Type="http://schemas.openxmlformats.org/officeDocument/2006/relationships/image" Target="../media/image8.jpeg"/><Relationship Id="rId4" Type="http://schemas.openxmlformats.org/officeDocument/2006/relationships/hyperlink" Target="https://youtu.be/L5J5a78STKo"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3C8mQrUmOo0?feature=oembed" TargetMode="External"/><Relationship Id="rId5" Type="http://schemas.openxmlformats.org/officeDocument/2006/relationships/hyperlink" Target="https://www.youtube.com/watch?v=3C8mQrUmOo0"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1428621" y="3119263"/>
            <a:ext cx="9238815" cy="1705751"/>
          </a:xfrm>
        </p:spPr>
        <p:txBody>
          <a:bodyPr>
            <a:normAutofit fontScale="90000"/>
          </a:bodyPr>
          <a:lstStyle/>
          <a:p>
            <a:pPr algn="ctr"/>
            <a:br>
              <a:rPr lang="en-US" sz="3200" dirty="0">
                <a:solidFill>
                  <a:schemeClr val="accent1"/>
                </a:solidFill>
              </a:rPr>
            </a:br>
            <a:br>
              <a:rPr lang="en-US" sz="3200" dirty="0">
                <a:solidFill>
                  <a:schemeClr val="accent1"/>
                </a:solidFill>
              </a:rPr>
            </a:br>
            <a:br>
              <a:rPr lang="en-US" sz="3200" dirty="0">
                <a:solidFill>
                  <a:schemeClr val="accent1"/>
                </a:solidFill>
              </a:rPr>
            </a:br>
            <a:br>
              <a:rPr lang="en-US" sz="3200" dirty="0">
                <a:solidFill>
                  <a:schemeClr val="accent1"/>
                </a:solidFill>
              </a:rPr>
            </a:br>
            <a:br>
              <a:rPr lang="en-US" sz="3200" dirty="0">
                <a:solidFill>
                  <a:schemeClr val="accent1"/>
                </a:solidFill>
              </a:rPr>
            </a:br>
            <a:r>
              <a:rPr lang="en-US" sz="3200" dirty="0">
                <a:solidFill>
                  <a:schemeClr val="accent1"/>
                </a:solidFill>
              </a:rPr>
              <a:t>AASHTOWare Project Preconstruction Implementation</a:t>
            </a:r>
            <a:br>
              <a:rPr lang="en-US" sz="3200" dirty="0">
                <a:solidFill>
                  <a:schemeClr val="accent1"/>
                </a:solidFill>
              </a:rPr>
            </a:br>
            <a:br>
              <a:rPr lang="en-US" sz="2700" dirty="0">
                <a:solidFill>
                  <a:schemeClr val="accent1"/>
                </a:solidFill>
              </a:rPr>
            </a:br>
            <a:br>
              <a:rPr lang="en-US" sz="2700" dirty="0">
                <a:solidFill>
                  <a:schemeClr val="accent1"/>
                </a:solidFill>
              </a:rPr>
            </a:br>
            <a:r>
              <a:rPr lang="en-US" sz="2700" b="1" dirty="0">
                <a:solidFill>
                  <a:schemeClr val="accent1"/>
                </a:solidFill>
              </a:rPr>
              <a:t>PPM &amp; OE, </a:t>
            </a:r>
            <a:r>
              <a:rPr lang="en-US" sz="2700" dirty="0">
                <a:solidFill>
                  <a:schemeClr val="accent1"/>
                </a:solidFill>
              </a:rPr>
              <a:t>Division of Engineering Services</a:t>
            </a:r>
            <a:br>
              <a:rPr lang="en-US" sz="2700" dirty="0">
                <a:solidFill>
                  <a:schemeClr val="accent2"/>
                </a:solidFill>
              </a:rPr>
            </a:br>
            <a:br>
              <a:rPr lang="en-US" sz="2000" dirty="0"/>
            </a:br>
            <a:endParaRPr lang="en-US" sz="2000" dirty="0"/>
          </a:p>
        </p:txBody>
      </p:sp>
      <p:pic>
        <p:nvPicPr>
          <p:cNvPr id="20" name="Picture 19" descr="Logo">
            <a:hlinkClick r:id="rId3" tooltip="Home"/>
            <a:extLst>
              <a:ext uri="{FF2B5EF4-FFF2-40B4-BE49-F238E27FC236}">
                <a16:creationId xmlns:a16="http://schemas.microsoft.com/office/drawing/2014/main" id="{AE74A292-9476-450F-9FFF-582C7AD5B5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38843" y="4607179"/>
            <a:ext cx="2914313" cy="2187170"/>
          </a:xfrm>
          <a:prstGeom prst="rect">
            <a:avLst/>
          </a:prstGeom>
          <a:noFill/>
        </p:spPr>
      </p:pic>
      <p:pic>
        <p:nvPicPr>
          <p:cNvPr id="3" name="Picture 2" descr="Graphical user interface, text, application&#10;&#10;Description automatically generated">
            <a:extLst>
              <a:ext uri="{FF2B5EF4-FFF2-40B4-BE49-F238E27FC236}">
                <a16:creationId xmlns:a16="http://schemas.microsoft.com/office/drawing/2014/main" id="{EAA84F69-4E14-44A1-8AF5-BFEDB2BFE6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544" y="89188"/>
            <a:ext cx="4127712" cy="2286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0BA5665-9598-4383-8F19-52182CBB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C777A6-9696-47DF-BA90-40895EFCE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05B094-D180-41FA-B209-8388E9F7D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295CD9-EE88-4BBE-9307-98DC1DF5919C}"/>
              </a:ext>
            </a:extLst>
          </p:cNvPr>
          <p:cNvPicPr>
            <a:picLocks noChangeAspect="1"/>
          </p:cNvPicPr>
          <p:nvPr/>
        </p:nvPicPr>
        <p:blipFill>
          <a:blip r:embed="rId3"/>
          <a:stretch>
            <a:fillRect/>
          </a:stretch>
        </p:blipFill>
        <p:spPr>
          <a:xfrm>
            <a:off x="522732" y="518731"/>
            <a:ext cx="4310525" cy="5766589"/>
          </a:xfrm>
          <a:prstGeom prst="rect">
            <a:avLst/>
          </a:prstGeom>
        </p:spPr>
      </p:pic>
      <p:pic>
        <p:nvPicPr>
          <p:cNvPr id="8" name="Picture 7">
            <a:extLst>
              <a:ext uri="{FF2B5EF4-FFF2-40B4-BE49-F238E27FC236}">
                <a16:creationId xmlns:a16="http://schemas.microsoft.com/office/drawing/2014/main" id="{70961F23-842C-49B5-9A0C-C1D05D86B3ED}"/>
              </a:ext>
            </a:extLst>
          </p:cNvPr>
          <p:cNvPicPr>
            <a:picLocks noChangeAspect="1"/>
          </p:cNvPicPr>
          <p:nvPr/>
        </p:nvPicPr>
        <p:blipFill>
          <a:blip r:embed="rId4"/>
          <a:stretch>
            <a:fillRect/>
          </a:stretch>
        </p:blipFill>
        <p:spPr>
          <a:xfrm>
            <a:off x="6596742" y="508986"/>
            <a:ext cx="4386943" cy="5810522"/>
          </a:xfrm>
          <a:prstGeom prst="rect">
            <a:avLst/>
          </a:prstGeom>
        </p:spPr>
      </p:pic>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035A58E1-8250-493B-B884-70BDEFC0F627}" type="slidenum">
              <a:rPr kumimoji="0" lang="en-US" b="0" i="0" u="none" strike="noStrike" kern="1200" cap="none" spc="0" normalizeH="0" baseline="0" noProof="0" dirty="0">
                <a:ln>
                  <a:noFill/>
                </a:ln>
                <a:solidFill>
                  <a:srgbClr val="FFFFFF"/>
                </a:solidFill>
                <a:effectLst/>
                <a:uLnTx/>
                <a:uFillTx/>
                <a:latin typeface="+mn-lt"/>
                <a:ea typeface="+mn-ea"/>
                <a:cs typeface="+mn-cs"/>
              </a:rPr>
              <a:pPr marR="0" lvl="0" indent="0" fontAlgn="base">
                <a:spcBef>
                  <a:spcPct val="0"/>
                </a:spcBef>
                <a:spcAft>
                  <a:spcPts val="600"/>
                </a:spcAft>
                <a:buClrTx/>
                <a:buSzTx/>
                <a:buFontTx/>
                <a:buNone/>
                <a:tabLst/>
                <a:defRPr/>
              </a:pPr>
              <a:t>10</a:t>
            </a:fld>
            <a:endParaRPr kumimoji="0" lang="en-US"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val="393645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75D0D7-666A-472B-869F-6750A01F2915}"/>
              </a:ext>
            </a:extLst>
          </p:cNvPr>
          <p:cNvPicPr>
            <a:picLocks noChangeAspect="1"/>
          </p:cNvPicPr>
          <p:nvPr/>
        </p:nvPicPr>
        <p:blipFill>
          <a:blip r:embed="rId3"/>
          <a:stretch>
            <a:fillRect/>
          </a:stretch>
        </p:blipFill>
        <p:spPr>
          <a:xfrm>
            <a:off x="661921" y="535534"/>
            <a:ext cx="4454365" cy="5803734"/>
          </a:xfrm>
          <a:prstGeom prst="rect">
            <a:avLst/>
          </a:prstGeom>
        </p:spPr>
      </p:pic>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R="0" lvl="0" indent="0" fontAlgn="base">
              <a:spcBef>
                <a:spcPct val="0"/>
              </a:spcBef>
              <a:spcAft>
                <a:spcPts val="600"/>
              </a:spcAft>
              <a:buClrTx/>
              <a:buSzTx/>
              <a:buFontTx/>
              <a:buNone/>
              <a:tabLst/>
              <a:defRPr/>
            </a:pPr>
            <a:fld id="{035A58E1-8250-493B-B884-70BDEFC0F627}" type="slidenum">
              <a:rPr kumimoji="0" lang="en-US" b="0" i="0" u="none" strike="noStrike" cap="none" spc="0" normalizeH="0" baseline="0" noProof="0">
                <a:ln>
                  <a:noFill/>
                </a:ln>
                <a:effectLst/>
                <a:uLnTx/>
                <a:uFillTx/>
              </a:rPr>
              <a:pPr marR="0" lvl="0" indent="0" fontAlgn="base">
                <a:spcBef>
                  <a:spcPct val="0"/>
                </a:spcBef>
                <a:spcAft>
                  <a:spcPts val="600"/>
                </a:spcAft>
                <a:buClrTx/>
                <a:buSzTx/>
                <a:buFontTx/>
                <a:buNone/>
                <a:tabLst/>
                <a:defRPr/>
              </a:pPr>
              <a:t>11</a:t>
            </a:fld>
            <a:endParaRPr kumimoji="0" lang="en-US" b="0" i="0" u="none" strike="noStrike" cap="none" spc="0" normalizeH="0" baseline="0" noProof="0">
              <a:ln>
                <a:noFill/>
              </a:ln>
              <a:effectLst/>
              <a:uLnTx/>
              <a:uFillTx/>
            </a:endParaRPr>
          </a:p>
        </p:txBody>
      </p:sp>
      <p:sp>
        <p:nvSpPr>
          <p:cNvPr id="23" name="Content Placeholder 2">
            <a:extLst>
              <a:ext uri="{FF2B5EF4-FFF2-40B4-BE49-F238E27FC236}">
                <a16:creationId xmlns:a16="http://schemas.microsoft.com/office/drawing/2014/main" id="{5923EA0A-98DF-438E-8FE5-436E54DAD53A}"/>
              </a:ext>
            </a:extLst>
          </p:cNvPr>
          <p:cNvSpPr>
            <a:spLocks noGrp="1"/>
          </p:cNvSpPr>
          <p:nvPr>
            <p:ph idx="1"/>
          </p:nvPr>
        </p:nvSpPr>
        <p:spPr>
          <a:xfrm>
            <a:off x="5255139" y="926333"/>
            <a:ext cx="6274940" cy="4938851"/>
          </a:xfrm>
        </p:spPr>
        <p:txBody>
          <a:bodyPr anchor="ctr">
            <a:normAutofit/>
          </a:bodyPr>
          <a:lstStyle/>
          <a:p>
            <a:pPr lvl="0" algn="ctr"/>
            <a:r>
              <a:rPr lang="en-US" sz="4000" dirty="0"/>
              <a:t>Thank You</a:t>
            </a:r>
          </a:p>
        </p:txBody>
      </p:sp>
    </p:spTree>
    <p:extLst>
      <p:ext uri="{BB962C8B-B14F-4D97-AF65-F5344CB8AC3E}">
        <p14:creationId xmlns:p14="http://schemas.microsoft.com/office/powerpoint/2010/main" val="222721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FC00-4419-44F8-93E2-29AEF386E52A}"/>
              </a:ext>
            </a:extLst>
          </p:cNvPr>
          <p:cNvSpPr>
            <a:spLocks noGrp="1"/>
          </p:cNvSpPr>
          <p:nvPr>
            <p:ph type="title"/>
          </p:nvPr>
        </p:nvSpPr>
        <p:spPr>
          <a:xfrm>
            <a:off x="1277257" y="37610"/>
            <a:ext cx="10515600" cy="656215"/>
          </a:xfrm>
        </p:spPr>
        <p:txBody>
          <a:bodyPr>
            <a:normAutofit fontScale="90000"/>
          </a:bodyPr>
          <a:lstStyle/>
          <a:p>
            <a:r>
              <a:rPr lang="en-US" dirty="0">
                <a:solidFill>
                  <a:schemeClr val="accent1"/>
                </a:solidFill>
              </a:rPr>
              <a:t>Why AASHTOWare Project Preconstruction</a:t>
            </a:r>
          </a:p>
        </p:txBody>
      </p:sp>
      <p:graphicFrame>
        <p:nvGraphicFramePr>
          <p:cNvPr id="7" name="Content Placeholder 2">
            <a:extLst>
              <a:ext uri="{FF2B5EF4-FFF2-40B4-BE49-F238E27FC236}">
                <a16:creationId xmlns:a16="http://schemas.microsoft.com/office/drawing/2014/main" id="{9D1026CA-C457-4435-BCF1-FA8C26A71FCF}"/>
              </a:ext>
            </a:extLst>
          </p:cNvPr>
          <p:cNvGraphicFramePr>
            <a:graphicFrameLocks noGrp="1"/>
          </p:cNvGraphicFramePr>
          <p:nvPr>
            <p:ph idx="1"/>
          </p:nvPr>
        </p:nvGraphicFramePr>
        <p:xfrm>
          <a:off x="838200" y="693826"/>
          <a:ext cx="4958282" cy="5634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B3ABB4E1-01C1-404E-9686-F3FACF37D311}"/>
              </a:ext>
            </a:extLst>
          </p:cNvPr>
          <p:cNvSpPr>
            <a:spLocks noGrp="1"/>
          </p:cNvSpPr>
          <p:nvPr>
            <p:ph type="sldNum" sz="quarter" idx="12"/>
          </p:nvPr>
        </p:nvSpPr>
        <p:spPr/>
        <p:txBody>
          <a:bodyPr>
            <a:normAutofit/>
          </a:bodyPr>
          <a:lstStyle/>
          <a:p>
            <a:fld id="{035A58E1-8250-493B-B884-70BDEFC0F627}" type="slidenum">
              <a:rPr lang="en-US" smtClean="0"/>
              <a:pPr/>
              <a:t>2</a:t>
            </a:fld>
            <a:endParaRPr lang="en-US" dirty="0"/>
          </a:p>
        </p:txBody>
      </p:sp>
      <p:graphicFrame>
        <p:nvGraphicFramePr>
          <p:cNvPr id="8" name="Content Placeholder 2">
            <a:extLst>
              <a:ext uri="{FF2B5EF4-FFF2-40B4-BE49-F238E27FC236}">
                <a16:creationId xmlns:a16="http://schemas.microsoft.com/office/drawing/2014/main" id="{6D269F12-A1BB-495C-851C-170C65584DF8}"/>
              </a:ext>
            </a:extLst>
          </p:cNvPr>
          <p:cNvGraphicFramePr>
            <a:graphicFrameLocks/>
          </p:cNvGraphicFramePr>
          <p:nvPr>
            <p:extLst>
              <p:ext uri="{D42A27DB-BD31-4B8C-83A1-F6EECF244321}">
                <p14:modId xmlns:p14="http://schemas.microsoft.com/office/powerpoint/2010/main" val="2789526794"/>
              </p:ext>
            </p:extLst>
          </p:nvPr>
        </p:nvGraphicFramePr>
        <p:xfrm>
          <a:off x="6255657" y="693825"/>
          <a:ext cx="5632360" cy="54703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a:extLst>
              <a:ext uri="{FF2B5EF4-FFF2-40B4-BE49-F238E27FC236}">
                <a16:creationId xmlns:a16="http://schemas.microsoft.com/office/drawing/2014/main" id="{6A7C7F63-F0A5-49CE-915A-FA94A2CA0EF4}"/>
              </a:ext>
            </a:extLst>
          </p:cNvPr>
          <p:cNvSpPr txBox="1"/>
          <p:nvPr/>
        </p:nvSpPr>
        <p:spPr>
          <a:xfrm>
            <a:off x="5987026" y="1350040"/>
            <a:ext cx="537261" cy="369332"/>
          </a:xfrm>
          <a:prstGeom prst="rect">
            <a:avLst/>
          </a:prstGeom>
          <a:noFill/>
        </p:spPr>
        <p:txBody>
          <a:bodyPr wrap="square" rtlCol="0">
            <a:spAutoFit/>
          </a:bodyPr>
          <a:lstStyle/>
          <a:p>
            <a:r>
              <a:rPr lang="en-US" dirty="0"/>
              <a:t>vs</a:t>
            </a:r>
          </a:p>
        </p:txBody>
      </p:sp>
    </p:spTree>
    <p:extLst>
      <p:ext uri="{BB962C8B-B14F-4D97-AF65-F5344CB8AC3E}">
        <p14:creationId xmlns:p14="http://schemas.microsoft.com/office/powerpoint/2010/main" val="18667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035A58E1-8250-493B-B884-70BDEFC0F627}" type="slidenum">
              <a:rPr kumimoji="0" lang="en-US" sz="1050" b="0" i="0" u="none" strike="noStrike" kern="1200" cap="none" spc="0" normalizeH="0" baseline="0" noProof="0">
                <a:ln>
                  <a:noFill/>
                </a:ln>
                <a:solidFill>
                  <a:prstClr val="black">
                    <a:alpha val="80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3</a:t>
            </a:fld>
            <a:endParaRPr kumimoji="0" lang="en-US" sz="1050" b="0" i="0" u="none" strike="noStrike" kern="1200" cap="none" spc="0" normalizeH="0" baseline="0" noProof="0" dirty="0">
              <a:ln>
                <a:noFill/>
              </a:ln>
              <a:solidFill>
                <a:prstClr val="black">
                  <a:alpha val="80000"/>
                </a:prstClr>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02A3089D-A551-442E-83EE-93114ACEC414}"/>
              </a:ext>
            </a:extLst>
          </p:cNvPr>
          <p:cNvPicPr>
            <a:picLocks noChangeAspect="1"/>
          </p:cNvPicPr>
          <p:nvPr/>
        </p:nvPicPr>
        <p:blipFill>
          <a:blip r:embed="rId3"/>
          <a:stretch>
            <a:fillRect/>
          </a:stretch>
        </p:blipFill>
        <p:spPr>
          <a:xfrm>
            <a:off x="0" y="291718"/>
            <a:ext cx="12192000" cy="6106886"/>
          </a:xfrm>
          <a:prstGeom prst="rect">
            <a:avLst/>
          </a:prstGeom>
        </p:spPr>
      </p:pic>
      <p:sp>
        <p:nvSpPr>
          <p:cNvPr id="21" name="TextBox 20">
            <a:extLst>
              <a:ext uri="{FF2B5EF4-FFF2-40B4-BE49-F238E27FC236}">
                <a16:creationId xmlns:a16="http://schemas.microsoft.com/office/drawing/2014/main" id="{8919DBDC-FFB2-4A18-8ABC-745670917185}"/>
              </a:ext>
            </a:extLst>
          </p:cNvPr>
          <p:cNvSpPr txBox="1"/>
          <p:nvPr/>
        </p:nvSpPr>
        <p:spPr>
          <a:xfrm>
            <a:off x="6096000" y="548965"/>
            <a:ext cx="5334000" cy="461665"/>
          </a:xfrm>
          <a:prstGeom prst="rect">
            <a:avLst/>
          </a:prstGeom>
          <a:noFill/>
        </p:spPr>
        <p:txBody>
          <a:bodyPr wrap="square" rtlCol="0">
            <a:spAutoFit/>
          </a:bodyPr>
          <a:lstStyle/>
          <a:p>
            <a:r>
              <a:rPr lang="en-US" sz="2400" b="1" dirty="0" err="1">
                <a:solidFill>
                  <a:schemeClr val="accent2"/>
                </a:solidFill>
              </a:rPr>
              <a:t>AASHTOWare</a:t>
            </a:r>
            <a:r>
              <a:rPr lang="en-US" sz="2400" b="1" dirty="0">
                <a:solidFill>
                  <a:schemeClr val="accent2"/>
                </a:solidFill>
              </a:rPr>
              <a:t> Projects Enterprise System</a:t>
            </a:r>
          </a:p>
        </p:txBody>
      </p:sp>
    </p:spTree>
    <p:extLst>
      <p:ext uri="{BB962C8B-B14F-4D97-AF65-F5344CB8AC3E}">
        <p14:creationId xmlns:p14="http://schemas.microsoft.com/office/powerpoint/2010/main" val="103790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AD2-DDB2-4C22-BE54-578372B15DF3}"/>
              </a:ext>
            </a:extLst>
          </p:cNvPr>
          <p:cNvSpPr>
            <a:spLocks noGrp="1"/>
          </p:cNvSpPr>
          <p:nvPr>
            <p:ph type="title"/>
          </p:nvPr>
        </p:nvSpPr>
        <p:spPr>
          <a:xfrm>
            <a:off x="1175512" y="444699"/>
            <a:ext cx="9792208" cy="546100"/>
          </a:xfrm>
        </p:spPr>
        <p:txBody>
          <a:bodyPr>
            <a:normAutofit fontScale="90000"/>
          </a:bodyPr>
          <a:lstStyle/>
          <a:p>
            <a:r>
              <a:rPr lang="en-US" sz="4000" dirty="0">
                <a:solidFill>
                  <a:schemeClr val="accent1"/>
                </a:solidFill>
              </a:rPr>
              <a:t>Video: </a:t>
            </a:r>
            <a:r>
              <a:rPr lang="en-US" sz="4000" dirty="0" err="1">
                <a:solidFill>
                  <a:schemeClr val="accent1"/>
                </a:solidFill>
              </a:rPr>
              <a:t>AASHTOWare</a:t>
            </a:r>
            <a:r>
              <a:rPr lang="en-US" sz="4000" dirty="0">
                <a:solidFill>
                  <a:schemeClr val="accent1"/>
                </a:solidFill>
              </a:rPr>
              <a:t> Project Executive Summary</a:t>
            </a:r>
          </a:p>
        </p:txBody>
      </p:sp>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9504680" y="6221173"/>
            <a:ext cx="1463040" cy="274320"/>
          </a:xfrm>
        </p:spPr>
        <p:txBody>
          <a:bodyPr>
            <a:normAutofit/>
          </a:bodyPr>
          <a:lstStyle/>
          <a:p>
            <a:pPr marL="0" marR="0" lvl="0" indent="0" defTabSz="914400" rtl="0" eaLnBrk="0" fontAlgn="base" latinLnBrk="0" hangingPunct="0">
              <a:spcBef>
                <a:spcPct val="0"/>
              </a:spcBef>
              <a:spcAft>
                <a:spcPts val="600"/>
              </a:spcAft>
              <a:buClrTx/>
              <a:buSzTx/>
              <a:buFontTx/>
              <a:buNone/>
              <a:tabLst/>
              <a:defRPr/>
            </a:pPr>
            <a:fld id="{035A58E1-8250-493B-B884-70BDEFC0F627}" type="slidenum">
              <a:rPr kumimoji="0" lang="en-US" b="0" i="0" u="none" strike="noStrike" kern="1200" cap="none" spc="0" normalizeH="0" baseline="0" noProof="0">
                <a:ln>
                  <a:noFill/>
                </a:ln>
                <a:effectLst/>
                <a:uLnTx/>
                <a:uFillTx/>
                <a:latin typeface="Arial" charset="0"/>
                <a:ea typeface="+mn-ea"/>
                <a:cs typeface="+mn-cs"/>
              </a:rPr>
              <a:pPr marL="0" marR="0" lvl="0" indent="0" defTabSz="914400" rtl="0" eaLnBrk="0" fontAlgn="base" latinLnBrk="0" hangingPunct="0">
                <a:spcBef>
                  <a:spcPct val="0"/>
                </a:spcBef>
                <a:spcAft>
                  <a:spcPts val="600"/>
                </a:spcAft>
                <a:buClrTx/>
                <a:buSzTx/>
                <a:buFontTx/>
                <a:buNone/>
                <a:tabLst/>
                <a:defRPr/>
              </a:pPr>
              <a:t>4</a:t>
            </a:fld>
            <a:endParaRPr kumimoji="0" lang="en-US" b="0" i="0" u="none" strike="noStrike" kern="1200" cap="none" spc="0" normalizeH="0" baseline="0" noProof="0" dirty="0">
              <a:ln>
                <a:noFill/>
              </a:ln>
              <a:effectLst/>
              <a:uLnTx/>
              <a:uFillTx/>
              <a:latin typeface="Arial" charset="0"/>
              <a:ea typeface="+mn-ea"/>
              <a:cs typeface="+mn-cs"/>
            </a:endParaRPr>
          </a:p>
        </p:txBody>
      </p:sp>
      <p:sp>
        <p:nvSpPr>
          <p:cNvPr id="3" name="TextBox 2">
            <a:extLst>
              <a:ext uri="{FF2B5EF4-FFF2-40B4-BE49-F238E27FC236}">
                <a16:creationId xmlns:a16="http://schemas.microsoft.com/office/drawing/2014/main" id="{D449BEF5-E990-4D4B-AE3B-DC0223DA8E1F}"/>
              </a:ext>
            </a:extLst>
          </p:cNvPr>
          <p:cNvSpPr txBox="1"/>
          <p:nvPr/>
        </p:nvSpPr>
        <p:spPr>
          <a:xfrm>
            <a:off x="3322039" y="1141838"/>
            <a:ext cx="4805931" cy="369332"/>
          </a:xfrm>
          <a:prstGeom prst="rect">
            <a:avLst/>
          </a:prstGeom>
          <a:noFill/>
        </p:spPr>
        <p:txBody>
          <a:bodyPr wrap="none" rtlCol="0">
            <a:spAutoFit/>
          </a:bodyPr>
          <a:lstStyle/>
          <a:p>
            <a:r>
              <a:rPr lang="en-US" dirty="0">
                <a:hlinkClick r:id="rId4"/>
              </a:rPr>
              <a:t>https://www.youtube.com/watch?v=c0SEPg-j6B4</a:t>
            </a:r>
            <a:endParaRPr lang="en-US" dirty="0"/>
          </a:p>
        </p:txBody>
      </p:sp>
      <p:pic>
        <p:nvPicPr>
          <p:cNvPr id="8" name="Online Media 2" title="AASHTOWare Project Executive Overview">
            <a:hlinkClick r:id="" action="ppaction://media"/>
            <a:extLst>
              <a:ext uri="{FF2B5EF4-FFF2-40B4-BE49-F238E27FC236}">
                <a16:creationId xmlns:a16="http://schemas.microsoft.com/office/drawing/2014/main" id="{D167F62A-3901-4DA1-872B-646B0D373FF0}"/>
              </a:ext>
            </a:extLst>
          </p:cNvPr>
          <p:cNvPicPr>
            <a:picLocks noRot="1" noChangeAspect="1"/>
          </p:cNvPicPr>
          <p:nvPr>
            <a:videoFile r:link="rId1"/>
          </p:nvPr>
        </p:nvPicPr>
        <p:blipFill>
          <a:blip r:embed="rId5"/>
          <a:stretch>
            <a:fillRect/>
          </a:stretch>
        </p:blipFill>
        <p:spPr>
          <a:xfrm>
            <a:off x="2109770" y="1914184"/>
            <a:ext cx="7230470" cy="4085216"/>
          </a:xfrm>
          <a:prstGeom prst="rect">
            <a:avLst/>
          </a:prstGeom>
        </p:spPr>
      </p:pic>
    </p:spTree>
    <p:extLst>
      <p:ext uri="{BB962C8B-B14F-4D97-AF65-F5344CB8AC3E}">
        <p14:creationId xmlns:p14="http://schemas.microsoft.com/office/powerpoint/2010/main" val="169979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AD2-DDB2-4C22-BE54-578372B15DF3}"/>
              </a:ext>
            </a:extLst>
          </p:cNvPr>
          <p:cNvSpPr>
            <a:spLocks noGrp="1"/>
          </p:cNvSpPr>
          <p:nvPr>
            <p:ph type="title"/>
          </p:nvPr>
        </p:nvSpPr>
        <p:spPr>
          <a:xfrm>
            <a:off x="3028451" y="769815"/>
            <a:ext cx="6343650" cy="701708"/>
          </a:xfrm>
        </p:spPr>
        <p:txBody>
          <a:bodyPr anchor="ctr">
            <a:normAutofit fontScale="90000"/>
          </a:bodyPr>
          <a:lstStyle/>
          <a:p>
            <a:pPr algn="ctr"/>
            <a:r>
              <a:rPr lang="en-US" sz="3700" b="1" dirty="0">
                <a:solidFill>
                  <a:schemeClr val="accent1"/>
                </a:solidFill>
              </a:rPr>
              <a:t>Guiding Principles for implementing </a:t>
            </a:r>
            <a:r>
              <a:rPr lang="en-US" sz="3700" b="1" dirty="0" err="1">
                <a:solidFill>
                  <a:schemeClr val="accent1"/>
                </a:solidFill>
              </a:rPr>
              <a:t>AASHTOWare</a:t>
            </a:r>
            <a:r>
              <a:rPr lang="en-US" sz="3700" b="1" dirty="0">
                <a:solidFill>
                  <a:schemeClr val="accent1"/>
                </a:solidFill>
              </a:rPr>
              <a:t> Preconstruction</a:t>
            </a:r>
          </a:p>
        </p:txBody>
      </p:sp>
      <p:sp>
        <p:nvSpPr>
          <p:cNvPr id="3" name="Content Placeholder 2">
            <a:extLst>
              <a:ext uri="{FF2B5EF4-FFF2-40B4-BE49-F238E27FC236}">
                <a16:creationId xmlns:a16="http://schemas.microsoft.com/office/drawing/2014/main" id="{A7C5C80B-11AD-465F-99D8-10B6261F6505}"/>
              </a:ext>
            </a:extLst>
          </p:cNvPr>
          <p:cNvSpPr>
            <a:spLocks noGrp="1"/>
          </p:cNvSpPr>
          <p:nvPr>
            <p:ph idx="1"/>
          </p:nvPr>
        </p:nvSpPr>
        <p:spPr>
          <a:xfrm>
            <a:off x="3028451" y="1120669"/>
            <a:ext cx="6274940" cy="4938851"/>
          </a:xfrm>
        </p:spPr>
        <p:txBody>
          <a:bodyPr anchor="ctr">
            <a:normAutofit fontScale="85000" lnSpcReduction="20000"/>
          </a:bodyPr>
          <a:lstStyle/>
          <a:p>
            <a:pPr lvl="0"/>
            <a:endParaRPr lang="en-US" sz="1800" dirty="0"/>
          </a:p>
          <a:p>
            <a:pPr marL="201168" lvl="1" indent="0">
              <a:buNone/>
            </a:pPr>
            <a:endParaRPr lang="en-US" sz="2800" dirty="0">
              <a:solidFill>
                <a:schemeClr val="tx1"/>
              </a:solidFill>
              <a:highlight>
                <a:srgbClr val="FFFF00"/>
              </a:highlight>
            </a:endParaRPr>
          </a:p>
          <a:p>
            <a:pPr lvl="1">
              <a:buFont typeface="Courier New" panose="02070309020205020404" pitchFamily="49" charset="0"/>
              <a:buChar char="o"/>
            </a:pPr>
            <a:r>
              <a:rPr lang="en-US" sz="2800" dirty="0">
                <a:solidFill>
                  <a:schemeClr val="tx1"/>
                </a:solidFill>
              </a:rPr>
              <a:t>AASHTOWare Core Team – cross functional team bringing together the resources and skills from different programs and divisions (North Region, District 4, Central Region, District 8, Structure Office Engineer, DES Office Engineer, Office of Civil Rights, HQ Division of Construction, HQ Information Technology)</a:t>
            </a:r>
          </a:p>
          <a:p>
            <a:pPr lvl="1">
              <a:buFont typeface="Courier New" panose="02070309020205020404" pitchFamily="49" charset="0"/>
              <a:buChar char="o"/>
            </a:pPr>
            <a:endParaRPr lang="en-US" sz="2800" dirty="0">
              <a:solidFill>
                <a:schemeClr val="tx1"/>
              </a:solidFill>
            </a:endParaRPr>
          </a:p>
          <a:p>
            <a:pPr lvl="1">
              <a:buFont typeface="Courier New" panose="02070309020205020404" pitchFamily="49" charset="0"/>
              <a:buChar char="o"/>
            </a:pPr>
            <a:r>
              <a:rPr lang="en-US" sz="2800" dirty="0">
                <a:solidFill>
                  <a:schemeClr val="tx1"/>
                </a:solidFill>
              </a:rPr>
              <a:t>Minimize changes to off the shelf software – configure software for Caltrans requirements, with limited customization. Must ensure long-term system sustainability. </a:t>
            </a:r>
          </a:p>
          <a:p>
            <a:pPr lvl="1">
              <a:buFont typeface="Courier New" panose="02070309020205020404" pitchFamily="49" charset="0"/>
              <a:buChar char="o"/>
            </a:pPr>
            <a:endParaRPr lang="en-US" sz="2800" dirty="0">
              <a:solidFill>
                <a:schemeClr val="tx1"/>
              </a:solidFill>
            </a:endParaRPr>
          </a:p>
          <a:p>
            <a:pPr lvl="1">
              <a:buFont typeface="Courier New" panose="02070309020205020404" pitchFamily="49" charset="0"/>
              <a:buChar char="o"/>
            </a:pPr>
            <a:r>
              <a:rPr lang="en-US" sz="2800" dirty="0">
                <a:solidFill>
                  <a:schemeClr val="tx1"/>
                </a:solidFill>
              </a:rPr>
              <a:t>Implement in phases with DES OE leading Core Team</a:t>
            </a:r>
          </a:p>
        </p:txBody>
      </p:sp>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9900458" y="6459785"/>
            <a:ext cx="1312025" cy="365125"/>
          </a:xfrm>
        </p:spPr>
        <p:txBody>
          <a:bodyPr>
            <a:normAutofit/>
          </a:bodyPr>
          <a:lstStyle/>
          <a:p>
            <a:pPr marL="0" marR="0" lvl="0" indent="0" defTabSz="914400" rtl="0" eaLnBrk="0" fontAlgn="base" latinLnBrk="0" hangingPunct="0">
              <a:spcBef>
                <a:spcPct val="0"/>
              </a:spcBef>
              <a:spcAft>
                <a:spcPts val="600"/>
              </a:spcAft>
              <a:buClrTx/>
              <a:buSzTx/>
              <a:buFontTx/>
              <a:buNone/>
              <a:tabLst/>
              <a:defRPr/>
            </a:pPr>
            <a:fld id="{035A58E1-8250-493B-B884-70BDEFC0F627}" type="slidenum">
              <a:rPr kumimoji="0" lang="en-US" b="0" i="0" u="none" strike="noStrike" kern="1200" cap="none" spc="0" normalizeH="0" baseline="0" noProof="0">
                <a:ln>
                  <a:noFill/>
                </a:ln>
                <a:solidFill>
                  <a:schemeClr val="tx1">
                    <a:lumMod val="65000"/>
                    <a:lumOff val="35000"/>
                  </a:schemeClr>
                </a:solidFill>
                <a:effectLst/>
                <a:uLnTx/>
                <a:uFillTx/>
                <a:latin typeface="Arial" charset="0"/>
                <a:ea typeface="+mn-ea"/>
                <a:cs typeface="+mn-cs"/>
              </a:rPr>
              <a:pPr marL="0" marR="0" lvl="0" indent="0" defTabSz="914400" rtl="0" eaLnBrk="0" fontAlgn="base" latinLnBrk="0" hangingPunct="0">
                <a:spcBef>
                  <a:spcPct val="0"/>
                </a:spcBef>
                <a:spcAft>
                  <a:spcPts val="600"/>
                </a:spcAft>
                <a:buClrTx/>
                <a:buSzTx/>
                <a:buFontTx/>
                <a:buNone/>
                <a:tabLst/>
                <a:defRPr/>
              </a:pPr>
              <a:t>5</a:t>
            </a:fld>
            <a:endParaRPr kumimoji="0" lang="en-US" b="0" i="0" u="none" strike="noStrike" kern="1200" cap="none" spc="0" normalizeH="0" baseline="0" noProof="0">
              <a:ln>
                <a:noFill/>
              </a:ln>
              <a:solidFill>
                <a:schemeClr val="tx1">
                  <a:lumMod val="65000"/>
                  <a:lumOff val="35000"/>
                </a:schemeClr>
              </a:solidFill>
              <a:effectLst/>
              <a:uLnTx/>
              <a:uFillTx/>
              <a:latin typeface="Arial" charset="0"/>
              <a:ea typeface="+mn-ea"/>
              <a:cs typeface="+mn-cs"/>
            </a:endParaRPr>
          </a:p>
        </p:txBody>
      </p:sp>
    </p:spTree>
    <p:extLst>
      <p:ext uri="{BB962C8B-B14F-4D97-AF65-F5344CB8AC3E}">
        <p14:creationId xmlns:p14="http://schemas.microsoft.com/office/powerpoint/2010/main" val="14478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FC00-4419-44F8-93E2-29AEF386E52A}"/>
              </a:ext>
            </a:extLst>
          </p:cNvPr>
          <p:cNvSpPr>
            <a:spLocks noGrp="1"/>
          </p:cNvSpPr>
          <p:nvPr>
            <p:ph type="title"/>
          </p:nvPr>
        </p:nvSpPr>
        <p:spPr>
          <a:xfrm>
            <a:off x="457200" y="150024"/>
            <a:ext cx="3060700" cy="1740708"/>
          </a:xfrm>
          <a:solidFill>
            <a:schemeClr val="bg1"/>
          </a:solidFill>
        </p:spPr>
        <p:txBody>
          <a:bodyPr>
            <a:normAutofit/>
          </a:bodyPr>
          <a:lstStyle/>
          <a:p>
            <a:pPr algn="ctr"/>
            <a:r>
              <a:rPr lang="en-US" b="1" dirty="0">
                <a:solidFill>
                  <a:schemeClr val="accent1"/>
                </a:solidFill>
              </a:rPr>
              <a:t>Preconstruction Training</a:t>
            </a:r>
            <a:br>
              <a:rPr lang="en-US" b="1" dirty="0">
                <a:solidFill>
                  <a:schemeClr val="accent1"/>
                </a:solidFill>
              </a:rPr>
            </a:br>
            <a:endParaRPr lang="en-US" b="1" dirty="0">
              <a:solidFill>
                <a:schemeClr val="accent1"/>
              </a:solidFill>
            </a:endParaRPr>
          </a:p>
        </p:txBody>
      </p:sp>
      <p:sp>
        <p:nvSpPr>
          <p:cNvPr id="3" name="Content Placeholder 2">
            <a:extLst>
              <a:ext uri="{FF2B5EF4-FFF2-40B4-BE49-F238E27FC236}">
                <a16:creationId xmlns:a16="http://schemas.microsoft.com/office/drawing/2014/main" id="{0FFF3E4B-50D3-4853-AC46-5EF82F0B3B01}"/>
              </a:ext>
            </a:extLst>
          </p:cNvPr>
          <p:cNvSpPr>
            <a:spLocks noGrp="1"/>
          </p:cNvSpPr>
          <p:nvPr>
            <p:ph idx="1"/>
          </p:nvPr>
        </p:nvSpPr>
        <p:spPr/>
        <p:txBody>
          <a:bodyPr>
            <a:normAutofit/>
          </a:bodyPr>
          <a:lstStyle/>
          <a:p>
            <a:pPr marL="201168" lvl="1" indent="0">
              <a:buNone/>
            </a:pPr>
            <a:endParaRPr lang="en-US" sz="2000" dirty="0"/>
          </a:p>
          <a:p>
            <a:pPr marL="201168" lvl="1" indent="0">
              <a:buNone/>
            </a:pPr>
            <a:endParaRPr lang="en-US" sz="2000" dirty="0"/>
          </a:p>
          <a:p>
            <a:pPr marL="201168" lvl="1" indent="0">
              <a:buNone/>
            </a:pPr>
            <a:endParaRPr lang="en-US" sz="2000" dirty="0"/>
          </a:p>
          <a:p>
            <a:pPr lvl="1"/>
            <a:endParaRPr lang="en-US" sz="2200" dirty="0"/>
          </a:p>
        </p:txBody>
      </p:sp>
      <p:sp>
        <p:nvSpPr>
          <p:cNvPr id="5" name="Slide Number Placeholder 4">
            <a:extLst>
              <a:ext uri="{FF2B5EF4-FFF2-40B4-BE49-F238E27FC236}">
                <a16:creationId xmlns:a16="http://schemas.microsoft.com/office/drawing/2014/main" id="{B3ABB4E1-01C1-404E-9686-F3FACF37D311}"/>
              </a:ext>
            </a:extLst>
          </p:cNvPr>
          <p:cNvSpPr>
            <a:spLocks noGrp="1"/>
          </p:cNvSpPr>
          <p:nvPr>
            <p:ph type="sldNum" sz="quarter" idx="12"/>
          </p:nvPr>
        </p:nvSpPr>
        <p:spPr/>
        <p:txBody>
          <a:bodyPr>
            <a:normAutofit/>
          </a:bodyPr>
          <a:lstStyle/>
          <a:p>
            <a:fld id="{035A58E1-8250-493B-B884-70BDEFC0F627}" type="slidenum">
              <a:rPr lang="en-US" smtClean="0">
                <a:solidFill>
                  <a:schemeClr val="tx1"/>
                </a:solidFill>
              </a:rPr>
              <a:pPr/>
              <a:t>6</a:t>
            </a:fld>
            <a:endParaRPr lang="en-US" dirty="0">
              <a:solidFill>
                <a:schemeClr val="tx1"/>
              </a:solidFill>
            </a:endParaRPr>
          </a:p>
        </p:txBody>
      </p:sp>
      <p:sp>
        <p:nvSpPr>
          <p:cNvPr id="13" name="TextBox 12">
            <a:extLst>
              <a:ext uri="{FF2B5EF4-FFF2-40B4-BE49-F238E27FC236}">
                <a16:creationId xmlns:a16="http://schemas.microsoft.com/office/drawing/2014/main" id="{63939242-7297-45F5-9D3E-99FE6A6AE3B9}"/>
              </a:ext>
            </a:extLst>
          </p:cNvPr>
          <p:cNvSpPr txBox="1"/>
          <p:nvPr/>
        </p:nvSpPr>
        <p:spPr>
          <a:xfrm>
            <a:off x="527050" y="1890732"/>
            <a:ext cx="3060700" cy="1292662"/>
          </a:xfrm>
          <a:prstGeom prst="rect">
            <a:avLst/>
          </a:prstGeom>
          <a:noFill/>
        </p:spPr>
        <p:txBody>
          <a:bodyPr wrap="square" rtlCol="0">
            <a:spAutoFit/>
          </a:bodyPr>
          <a:lstStyle/>
          <a:p>
            <a:r>
              <a:rPr lang="en-US" sz="2000" dirty="0"/>
              <a:t>LMS Course Code: 102338 </a:t>
            </a:r>
          </a:p>
          <a:p>
            <a:r>
              <a:rPr lang="en-US" sz="2000" dirty="0"/>
              <a:t>How to use AASHTOWare </a:t>
            </a:r>
          </a:p>
          <a:p>
            <a:endParaRPr lang="en-US" sz="2000" dirty="0"/>
          </a:p>
          <a:p>
            <a:endParaRPr lang="en-US" dirty="0"/>
          </a:p>
        </p:txBody>
      </p:sp>
      <p:graphicFrame>
        <p:nvGraphicFramePr>
          <p:cNvPr id="7" name="Table 6">
            <a:extLst>
              <a:ext uri="{FF2B5EF4-FFF2-40B4-BE49-F238E27FC236}">
                <a16:creationId xmlns:a16="http://schemas.microsoft.com/office/drawing/2014/main" id="{B046FAE0-FEC8-4DD1-915A-D4CF38414515}"/>
              </a:ext>
            </a:extLst>
          </p:cNvPr>
          <p:cNvGraphicFramePr>
            <a:graphicFrameLocks noGrp="1"/>
          </p:cNvGraphicFramePr>
          <p:nvPr>
            <p:extLst>
              <p:ext uri="{D42A27DB-BD31-4B8C-83A1-F6EECF244321}">
                <p14:modId xmlns:p14="http://schemas.microsoft.com/office/powerpoint/2010/main" val="695485115"/>
              </p:ext>
            </p:extLst>
          </p:nvPr>
        </p:nvGraphicFramePr>
        <p:xfrm>
          <a:off x="4343399" y="163285"/>
          <a:ext cx="6291943" cy="6433453"/>
        </p:xfrm>
        <a:graphic>
          <a:graphicData uri="http://schemas.openxmlformats.org/drawingml/2006/table">
            <a:tbl>
              <a:tblPr/>
              <a:tblGrid>
                <a:gridCol w="3558676">
                  <a:extLst>
                    <a:ext uri="{9D8B030D-6E8A-4147-A177-3AD203B41FA5}">
                      <a16:colId xmlns:a16="http://schemas.microsoft.com/office/drawing/2014/main" val="2388946343"/>
                    </a:ext>
                  </a:extLst>
                </a:gridCol>
                <a:gridCol w="2733267">
                  <a:extLst>
                    <a:ext uri="{9D8B030D-6E8A-4147-A177-3AD203B41FA5}">
                      <a16:colId xmlns:a16="http://schemas.microsoft.com/office/drawing/2014/main" val="960072324"/>
                    </a:ext>
                  </a:extLst>
                </a:gridCol>
              </a:tblGrid>
              <a:tr h="374036">
                <a:tc>
                  <a:txBody>
                    <a:bodyPr/>
                    <a:lstStyle/>
                    <a:p>
                      <a:pPr algn="l" fontAlgn="b"/>
                      <a:r>
                        <a:rPr lang="en-US" sz="2000" b="1" i="0" u="none" strike="noStrike" dirty="0">
                          <a:solidFill>
                            <a:srgbClr val="000000"/>
                          </a:solidFill>
                          <a:effectLst/>
                          <a:latin typeface="Calibri" panose="020F0502020204030204" pitchFamily="34" charset="0"/>
                        </a:rPr>
                        <a:t>Report Date: 9/9/2022</a:t>
                      </a:r>
                    </a:p>
                  </a:txBody>
                  <a:tcPr marL="7082" marR="7082" marT="708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000" b="1" i="0" u="none" strike="noStrike" dirty="0">
                        <a:solidFill>
                          <a:srgbClr val="000000"/>
                        </a:solidFill>
                        <a:effectLst/>
                        <a:latin typeface="Calibri" panose="020F0502020204030204" pitchFamily="34" charset="0"/>
                      </a:endParaRPr>
                    </a:p>
                  </a:txBody>
                  <a:tcPr marL="7082" marR="7082" marT="708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975809"/>
                  </a:ext>
                </a:extLst>
              </a:tr>
              <a:tr h="577880">
                <a:tc>
                  <a:txBody>
                    <a:bodyPr/>
                    <a:lstStyle/>
                    <a:p>
                      <a:pPr algn="ctr" fontAlgn="t"/>
                      <a:r>
                        <a:rPr lang="en-US" sz="2000" b="1" i="0" u="none" strike="noStrike" dirty="0">
                          <a:solidFill>
                            <a:srgbClr val="000000"/>
                          </a:solidFill>
                          <a:effectLst/>
                          <a:latin typeface="Calibri" panose="020F0502020204030204" pitchFamily="34" charset="0"/>
                        </a:rPr>
                        <a:t>District</a:t>
                      </a:r>
                    </a:p>
                  </a:txBody>
                  <a:tcPr marL="7082" marR="7082" marT="708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t"/>
                      <a:r>
                        <a:rPr lang="en-US" sz="2000" b="1" i="0" u="none" strike="noStrike" dirty="0">
                          <a:solidFill>
                            <a:srgbClr val="000000"/>
                          </a:solidFill>
                          <a:effectLst/>
                          <a:latin typeface="Calibri" panose="020F0502020204030204" pitchFamily="34" charset="0"/>
                        </a:rPr>
                        <a:t>Total Trained</a:t>
                      </a:r>
                    </a:p>
                  </a:txBody>
                  <a:tcPr marL="7082" marR="7082" marT="70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02147264"/>
                  </a:ext>
                </a:extLst>
              </a:tr>
              <a:tr h="399830">
                <a:tc>
                  <a:txBody>
                    <a:bodyPr/>
                    <a:lstStyle/>
                    <a:p>
                      <a:pPr algn="ctr" fontAlgn="b"/>
                      <a:r>
                        <a:rPr lang="en-US" sz="2000" b="0" i="0" u="none" strike="noStrike">
                          <a:solidFill>
                            <a:srgbClr val="000000"/>
                          </a:solidFill>
                          <a:effectLst/>
                          <a:latin typeface="Calibri" panose="020F0502020204030204" pitchFamily="34" charset="0"/>
                        </a:rPr>
                        <a:t>1</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1776984"/>
                  </a:ext>
                </a:extLst>
              </a:tr>
              <a:tr h="399830">
                <a:tc>
                  <a:txBody>
                    <a:bodyPr/>
                    <a:lstStyle/>
                    <a:p>
                      <a:pPr algn="ctr" fontAlgn="b"/>
                      <a:r>
                        <a:rPr lang="en-US" sz="2000" b="0" i="0" u="none" strike="noStrike">
                          <a:solidFill>
                            <a:srgbClr val="000000"/>
                          </a:solidFill>
                          <a:effectLst/>
                          <a:latin typeface="Calibri" panose="020F0502020204030204" pitchFamily="34" charset="0"/>
                        </a:rPr>
                        <a:t>2</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4369219"/>
                  </a:ext>
                </a:extLst>
              </a:tr>
              <a:tr h="399830">
                <a:tc>
                  <a:txBody>
                    <a:bodyPr/>
                    <a:lstStyle/>
                    <a:p>
                      <a:pPr algn="ctr" fontAlgn="b"/>
                      <a:r>
                        <a:rPr lang="en-US" sz="2000" b="0" i="0" u="none" strike="noStrike">
                          <a:solidFill>
                            <a:srgbClr val="000000"/>
                          </a:solidFill>
                          <a:effectLst/>
                          <a:latin typeface="Calibri" panose="020F0502020204030204" pitchFamily="34" charset="0"/>
                        </a:rPr>
                        <a:t>3</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09699263"/>
                  </a:ext>
                </a:extLst>
              </a:tr>
              <a:tr h="399830">
                <a:tc>
                  <a:txBody>
                    <a:bodyPr/>
                    <a:lstStyle/>
                    <a:p>
                      <a:pPr algn="ctr" fontAlgn="b"/>
                      <a:r>
                        <a:rPr lang="en-US" sz="2000" b="0" i="0" u="none" strike="noStrike">
                          <a:solidFill>
                            <a:srgbClr val="000000"/>
                          </a:solidFill>
                          <a:effectLst/>
                          <a:latin typeface="Calibri" panose="020F0502020204030204" pitchFamily="34" charset="0"/>
                        </a:rPr>
                        <a:t>4</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77426354"/>
                  </a:ext>
                </a:extLst>
              </a:tr>
              <a:tr h="399830">
                <a:tc>
                  <a:txBody>
                    <a:bodyPr/>
                    <a:lstStyle/>
                    <a:p>
                      <a:pPr algn="ctr" fontAlgn="b"/>
                      <a:r>
                        <a:rPr lang="en-US" sz="2000" b="0" i="0" u="none" strike="noStrike">
                          <a:solidFill>
                            <a:srgbClr val="000000"/>
                          </a:solidFill>
                          <a:effectLst/>
                          <a:latin typeface="Calibri" panose="020F0502020204030204" pitchFamily="34" charset="0"/>
                        </a:rPr>
                        <a:t>5</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2013181"/>
                  </a:ext>
                </a:extLst>
              </a:tr>
              <a:tr h="399830">
                <a:tc>
                  <a:txBody>
                    <a:bodyPr/>
                    <a:lstStyle/>
                    <a:p>
                      <a:pPr algn="ctr" fontAlgn="b"/>
                      <a:r>
                        <a:rPr lang="en-US" sz="2000" b="0" i="0" u="none" strike="noStrike">
                          <a:solidFill>
                            <a:srgbClr val="000000"/>
                          </a:solidFill>
                          <a:effectLst/>
                          <a:latin typeface="Calibri" panose="020F0502020204030204" pitchFamily="34" charset="0"/>
                        </a:rPr>
                        <a:t>6</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07487041"/>
                  </a:ext>
                </a:extLst>
              </a:tr>
              <a:tr h="399830">
                <a:tc>
                  <a:txBody>
                    <a:bodyPr/>
                    <a:lstStyle/>
                    <a:p>
                      <a:pPr algn="ctr" fontAlgn="b"/>
                      <a:r>
                        <a:rPr lang="en-US" sz="2000" b="0" i="0" u="none" strike="noStrike">
                          <a:solidFill>
                            <a:srgbClr val="000000"/>
                          </a:solidFill>
                          <a:effectLst/>
                          <a:latin typeface="Calibri" panose="020F0502020204030204" pitchFamily="34" charset="0"/>
                        </a:rPr>
                        <a:t>7</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470923"/>
                  </a:ext>
                </a:extLst>
              </a:tr>
              <a:tr h="399830">
                <a:tc>
                  <a:txBody>
                    <a:bodyPr/>
                    <a:lstStyle/>
                    <a:p>
                      <a:pPr algn="ctr" fontAlgn="b"/>
                      <a:r>
                        <a:rPr lang="en-US" sz="2000" b="0" i="0" u="none" strike="noStrike">
                          <a:solidFill>
                            <a:srgbClr val="000000"/>
                          </a:solidFill>
                          <a:effectLst/>
                          <a:latin typeface="Calibri" panose="020F0502020204030204" pitchFamily="34" charset="0"/>
                        </a:rPr>
                        <a:t>8</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9078014"/>
                  </a:ext>
                </a:extLst>
              </a:tr>
              <a:tr h="399830">
                <a:tc>
                  <a:txBody>
                    <a:bodyPr/>
                    <a:lstStyle/>
                    <a:p>
                      <a:pPr algn="ctr" fontAlgn="b"/>
                      <a:r>
                        <a:rPr lang="en-US" sz="2000" b="0" i="0" u="none" strike="noStrike">
                          <a:solidFill>
                            <a:srgbClr val="000000"/>
                          </a:solidFill>
                          <a:effectLst/>
                          <a:latin typeface="Calibri" panose="020F0502020204030204" pitchFamily="34" charset="0"/>
                        </a:rPr>
                        <a:t>9</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4274336"/>
                  </a:ext>
                </a:extLst>
              </a:tr>
              <a:tr h="399830">
                <a:tc>
                  <a:txBody>
                    <a:bodyPr/>
                    <a:lstStyle/>
                    <a:p>
                      <a:pPr algn="ctr" fontAlgn="b"/>
                      <a:r>
                        <a:rPr lang="en-US" sz="2000" b="0" i="0" u="none" strike="noStrike">
                          <a:solidFill>
                            <a:srgbClr val="000000"/>
                          </a:solidFill>
                          <a:effectLst/>
                          <a:latin typeface="Calibri" panose="020F0502020204030204" pitchFamily="34" charset="0"/>
                        </a:rPr>
                        <a:t>10</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74577222"/>
                  </a:ext>
                </a:extLst>
              </a:tr>
              <a:tr h="399830">
                <a:tc>
                  <a:txBody>
                    <a:bodyPr/>
                    <a:lstStyle/>
                    <a:p>
                      <a:pPr algn="ctr" fontAlgn="b"/>
                      <a:r>
                        <a:rPr lang="en-US" sz="2000" b="0" i="0" u="none" strike="noStrike">
                          <a:solidFill>
                            <a:srgbClr val="000000"/>
                          </a:solidFill>
                          <a:effectLst/>
                          <a:latin typeface="Calibri" panose="020F0502020204030204" pitchFamily="34" charset="0"/>
                        </a:rPr>
                        <a:t>11</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70388941"/>
                  </a:ext>
                </a:extLst>
              </a:tr>
              <a:tr h="412726">
                <a:tc>
                  <a:txBody>
                    <a:bodyPr/>
                    <a:lstStyle/>
                    <a:p>
                      <a:pPr algn="ctr" fontAlgn="b"/>
                      <a:r>
                        <a:rPr lang="en-US" sz="2000" b="0" i="0" u="none" strike="noStrike">
                          <a:solidFill>
                            <a:srgbClr val="000000"/>
                          </a:solidFill>
                          <a:effectLst/>
                          <a:latin typeface="Calibri" panose="020F0502020204030204" pitchFamily="34" charset="0"/>
                        </a:rPr>
                        <a:t>12</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a:txBody>
                    <a:bodyPr/>
                    <a:lstStyle/>
                    <a:p>
                      <a:pPr algn="ctr" fontAlgn="b"/>
                      <a:r>
                        <a:rPr lang="en-US" sz="1800" b="0" i="0" u="none" strike="noStrike">
                          <a:solidFill>
                            <a:srgbClr val="000000"/>
                          </a:solidFill>
                          <a:effectLst/>
                          <a:latin typeface="Calibri" panose="020F0502020204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0944008"/>
                  </a:ext>
                </a:extLst>
              </a:tr>
              <a:tr h="412726">
                <a:tc>
                  <a:txBody>
                    <a:bodyPr/>
                    <a:lstStyle/>
                    <a:p>
                      <a:pPr algn="ctr" fontAlgn="b"/>
                      <a:r>
                        <a:rPr lang="en-US" sz="2000" b="1" i="0" u="none" strike="noStrike">
                          <a:solidFill>
                            <a:srgbClr val="000000"/>
                          </a:solidFill>
                          <a:effectLst/>
                          <a:latin typeface="Calibri" panose="020F0502020204030204" pitchFamily="34" charset="0"/>
                        </a:rPr>
                        <a:t>Totals:</a:t>
                      </a:r>
                    </a:p>
                  </a:txBody>
                  <a:tcPr marL="7082" marR="7082" marT="708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800" b="1" i="0" u="none" strike="noStrike" dirty="0">
                          <a:solidFill>
                            <a:srgbClr val="000000"/>
                          </a:solidFill>
                          <a:effectLst/>
                          <a:latin typeface="Calibri" panose="020F0502020204030204" pitchFamily="34" charset="0"/>
                        </a:rPr>
                        <a:t>1279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045002"/>
                  </a:ext>
                </a:extLst>
              </a:tr>
              <a:tr h="257955">
                <a:tc>
                  <a:txBody>
                    <a:bodyPr/>
                    <a:lstStyle/>
                    <a:p>
                      <a:pPr algn="l" fontAlgn="b"/>
                      <a:endParaRPr lang="en-US" sz="800" b="0" i="0" u="none" strike="noStrike">
                        <a:solidFill>
                          <a:srgbClr val="000000"/>
                        </a:solidFill>
                        <a:effectLst/>
                        <a:latin typeface="Calibri" panose="020F0502020204030204" pitchFamily="34" charset="0"/>
                      </a:endParaRPr>
                    </a:p>
                  </a:txBody>
                  <a:tcPr marL="7082" marR="7082" marT="708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082" marR="7082" marT="708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03694566"/>
                  </a:ext>
                </a:extLst>
              </a:tr>
            </a:tbl>
          </a:graphicData>
        </a:graphic>
      </p:graphicFrame>
    </p:spTree>
    <p:extLst>
      <p:ext uri="{BB962C8B-B14F-4D97-AF65-F5344CB8AC3E}">
        <p14:creationId xmlns:p14="http://schemas.microsoft.com/office/powerpoint/2010/main" val="29197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035A58E1-8250-493B-B884-70BDEFC0F627}" type="slidenum">
              <a:rPr kumimoji="0" lang="en-US" sz="1050" b="0" i="0" u="none" strike="noStrike" kern="1200" cap="none" spc="0" normalizeH="0" baseline="0" noProof="0">
                <a:ln>
                  <a:noFill/>
                </a:ln>
                <a:solidFill>
                  <a:prstClr val="black">
                    <a:alpha val="80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7</a:t>
            </a:fld>
            <a:endParaRPr kumimoji="0" lang="en-US" sz="1050" b="0" i="0" u="none" strike="noStrike" kern="1200" cap="none" spc="0" normalizeH="0" baseline="0" noProof="0" dirty="0">
              <a:ln>
                <a:noFill/>
              </a:ln>
              <a:solidFill>
                <a:prstClr val="black">
                  <a:alpha val="80000"/>
                </a:prstClr>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32F15B02-5D3F-4F7E-990F-07B2A3332A6E}"/>
              </a:ext>
            </a:extLst>
          </p:cNvPr>
          <p:cNvPicPr>
            <a:picLocks noChangeAspect="1"/>
          </p:cNvPicPr>
          <p:nvPr/>
        </p:nvPicPr>
        <p:blipFill>
          <a:blip r:embed="rId3"/>
          <a:stretch>
            <a:fillRect/>
          </a:stretch>
        </p:blipFill>
        <p:spPr>
          <a:xfrm>
            <a:off x="670831" y="655184"/>
            <a:ext cx="10682968" cy="2588759"/>
          </a:xfrm>
          <a:prstGeom prst="rect">
            <a:avLst/>
          </a:prstGeom>
        </p:spPr>
      </p:pic>
      <p:pic>
        <p:nvPicPr>
          <p:cNvPr id="10" name="Picture 9">
            <a:extLst>
              <a:ext uri="{FF2B5EF4-FFF2-40B4-BE49-F238E27FC236}">
                <a16:creationId xmlns:a16="http://schemas.microsoft.com/office/drawing/2014/main" id="{62FE7B7E-02A4-4051-85D5-FE4794C7DCDE}"/>
              </a:ext>
            </a:extLst>
          </p:cNvPr>
          <p:cNvPicPr>
            <a:picLocks noChangeAspect="1"/>
          </p:cNvPicPr>
          <p:nvPr/>
        </p:nvPicPr>
        <p:blipFill>
          <a:blip r:embed="rId4"/>
          <a:stretch>
            <a:fillRect/>
          </a:stretch>
        </p:blipFill>
        <p:spPr>
          <a:xfrm>
            <a:off x="2013858" y="3243943"/>
            <a:ext cx="8294916" cy="3048000"/>
          </a:xfrm>
          <a:prstGeom prst="rect">
            <a:avLst/>
          </a:prstGeom>
        </p:spPr>
      </p:pic>
      <p:sp>
        <p:nvSpPr>
          <p:cNvPr id="7" name="Title 1">
            <a:extLst>
              <a:ext uri="{FF2B5EF4-FFF2-40B4-BE49-F238E27FC236}">
                <a16:creationId xmlns:a16="http://schemas.microsoft.com/office/drawing/2014/main" id="{142F2BF9-C2C8-4941-913B-F5C44502268B}"/>
              </a:ext>
            </a:extLst>
          </p:cNvPr>
          <p:cNvSpPr>
            <a:spLocks noGrp="1"/>
          </p:cNvSpPr>
          <p:nvPr>
            <p:ph type="title"/>
          </p:nvPr>
        </p:nvSpPr>
        <p:spPr>
          <a:xfrm>
            <a:off x="-27213" y="69289"/>
            <a:ext cx="11381012" cy="585895"/>
          </a:xfrm>
        </p:spPr>
        <p:txBody>
          <a:bodyPr>
            <a:normAutofit fontScale="90000"/>
          </a:bodyPr>
          <a:lstStyle/>
          <a:p>
            <a:pPr algn="r"/>
            <a:r>
              <a:rPr lang="en-US" dirty="0">
                <a:solidFill>
                  <a:schemeClr val="accent1"/>
                </a:solidFill>
              </a:rPr>
              <a:t>Number of Project Added in AWPP by Each District</a:t>
            </a:r>
          </a:p>
        </p:txBody>
      </p:sp>
    </p:spTree>
    <p:extLst>
      <p:ext uri="{BB962C8B-B14F-4D97-AF65-F5344CB8AC3E}">
        <p14:creationId xmlns:p14="http://schemas.microsoft.com/office/powerpoint/2010/main" val="133835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AD2-DDB2-4C22-BE54-578372B15DF3}"/>
              </a:ext>
            </a:extLst>
          </p:cNvPr>
          <p:cNvSpPr>
            <a:spLocks noGrp="1"/>
          </p:cNvSpPr>
          <p:nvPr>
            <p:ph type="title"/>
          </p:nvPr>
        </p:nvSpPr>
        <p:spPr>
          <a:xfrm>
            <a:off x="-92529" y="415079"/>
            <a:ext cx="10346871" cy="585895"/>
          </a:xfrm>
        </p:spPr>
        <p:txBody>
          <a:bodyPr>
            <a:normAutofit fontScale="90000"/>
          </a:bodyPr>
          <a:lstStyle/>
          <a:p>
            <a:pPr algn="r"/>
            <a:r>
              <a:rPr lang="en-US" dirty="0">
                <a:solidFill>
                  <a:schemeClr val="accent1"/>
                </a:solidFill>
              </a:rPr>
              <a:t>Demonstration of Legacy system (BEES) </a:t>
            </a:r>
          </a:p>
        </p:txBody>
      </p:sp>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035A58E1-8250-493B-B884-70BDEFC0F627}" type="slidenum">
              <a:rPr kumimoji="0" lang="en-US" sz="1050" b="0" i="0" u="none" strike="noStrike" kern="1200" cap="none" spc="0" normalizeH="0" baseline="0" noProof="0">
                <a:ln>
                  <a:noFill/>
                </a:ln>
                <a:solidFill>
                  <a:prstClr val="black">
                    <a:alpha val="80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8</a:t>
            </a:fld>
            <a:endParaRPr kumimoji="0" lang="en-US" sz="1050" b="0" i="0" u="none" strike="noStrike" kern="1200" cap="none" spc="0" normalizeH="0" baseline="0" noProof="0" dirty="0">
              <a:ln>
                <a:noFill/>
              </a:ln>
              <a:solidFill>
                <a:prstClr val="black">
                  <a:alpha val="80000"/>
                </a:prstClr>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CEA66CBA-8ACC-410F-A332-77188DB6491E}"/>
              </a:ext>
            </a:extLst>
          </p:cNvPr>
          <p:cNvSpPr txBox="1">
            <a:spLocks/>
          </p:cNvSpPr>
          <p:nvPr/>
        </p:nvSpPr>
        <p:spPr>
          <a:xfrm>
            <a:off x="1430215" y="1405293"/>
            <a:ext cx="9741878" cy="332145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br>
              <a:rPr lang="en-US" dirty="0">
                <a:solidFill>
                  <a:schemeClr val="accent1"/>
                </a:solidFill>
              </a:rPr>
            </a:br>
            <a:endParaRPr lang="en-US" dirty="0">
              <a:solidFill>
                <a:schemeClr val="accent1"/>
              </a:solidFill>
            </a:endParaRPr>
          </a:p>
        </p:txBody>
      </p:sp>
      <p:sp>
        <p:nvSpPr>
          <p:cNvPr id="7" name="TextBox 6">
            <a:extLst>
              <a:ext uri="{FF2B5EF4-FFF2-40B4-BE49-F238E27FC236}">
                <a16:creationId xmlns:a16="http://schemas.microsoft.com/office/drawing/2014/main" id="{254E1B50-2051-44C0-A065-CFDDDA773CAC}"/>
              </a:ext>
            </a:extLst>
          </p:cNvPr>
          <p:cNvSpPr txBox="1"/>
          <p:nvPr/>
        </p:nvSpPr>
        <p:spPr>
          <a:xfrm>
            <a:off x="2702103" y="1100343"/>
            <a:ext cx="6143946" cy="369332"/>
          </a:xfrm>
          <a:prstGeom prst="rect">
            <a:avLst/>
          </a:prstGeom>
          <a:noFill/>
        </p:spPr>
        <p:txBody>
          <a:bodyPr wrap="square">
            <a:spAutoFit/>
          </a:bodyPr>
          <a:lstStyle/>
          <a:p>
            <a:pPr algn="ctr"/>
            <a:r>
              <a:rPr lang="en-US" dirty="0">
                <a:hlinkClick r:id="rId4"/>
              </a:rPr>
              <a:t>https://youtu.be/L5J5a78STKo</a:t>
            </a:r>
            <a:endParaRPr lang="en-US" dirty="0"/>
          </a:p>
        </p:txBody>
      </p:sp>
      <p:pic>
        <p:nvPicPr>
          <p:cNvPr id="8" name="Online Media 7" title="Demo BEES">
            <a:hlinkClick r:id="" action="ppaction://media"/>
            <a:extLst>
              <a:ext uri="{FF2B5EF4-FFF2-40B4-BE49-F238E27FC236}">
                <a16:creationId xmlns:a16="http://schemas.microsoft.com/office/drawing/2014/main" id="{D685A9C7-168D-4A11-A629-4E7D848A4F6D}"/>
              </a:ext>
            </a:extLst>
          </p:cNvPr>
          <p:cNvPicPr>
            <a:picLocks noRot="1" noChangeAspect="1"/>
          </p:cNvPicPr>
          <p:nvPr>
            <a:videoFile r:link="rId1"/>
          </p:nvPr>
        </p:nvPicPr>
        <p:blipFill>
          <a:blip r:embed="rId5"/>
          <a:stretch>
            <a:fillRect/>
          </a:stretch>
        </p:blipFill>
        <p:spPr>
          <a:xfrm>
            <a:off x="3226086" y="1799202"/>
            <a:ext cx="5907640" cy="4430730"/>
          </a:xfrm>
          <a:prstGeom prst="rect">
            <a:avLst/>
          </a:prstGeom>
        </p:spPr>
      </p:pic>
    </p:spTree>
    <p:extLst>
      <p:ext uri="{BB962C8B-B14F-4D97-AF65-F5344CB8AC3E}">
        <p14:creationId xmlns:p14="http://schemas.microsoft.com/office/powerpoint/2010/main" val="87349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EAD2-DDB2-4C22-BE54-578372B15DF3}"/>
              </a:ext>
            </a:extLst>
          </p:cNvPr>
          <p:cNvSpPr>
            <a:spLocks noGrp="1"/>
          </p:cNvSpPr>
          <p:nvPr>
            <p:ph type="title"/>
          </p:nvPr>
        </p:nvSpPr>
        <p:spPr>
          <a:xfrm>
            <a:off x="215268" y="408095"/>
            <a:ext cx="11527971" cy="555434"/>
          </a:xfrm>
        </p:spPr>
        <p:txBody>
          <a:bodyPr>
            <a:noAutofit/>
          </a:bodyPr>
          <a:lstStyle/>
          <a:p>
            <a:pPr algn="r"/>
            <a:r>
              <a:rPr lang="en-US" sz="4000" dirty="0">
                <a:solidFill>
                  <a:schemeClr val="accent1"/>
                </a:solidFill>
              </a:rPr>
              <a:t>Demonstration of AASHTOWare Project Preconstruction</a:t>
            </a:r>
          </a:p>
        </p:txBody>
      </p:sp>
      <p:sp>
        <p:nvSpPr>
          <p:cNvPr id="5" name="Slide Number Placeholder 4">
            <a:extLst>
              <a:ext uri="{FF2B5EF4-FFF2-40B4-BE49-F238E27FC236}">
                <a16:creationId xmlns:a16="http://schemas.microsoft.com/office/drawing/2014/main" id="{FC4B2939-C8F6-41F5-8BE7-221C3C802FD7}"/>
              </a:ext>
            </a:extLst>
          </p:cNvPr>
          <p:cNvSpPr>
            <a:spLocks noGrp="1"/>
          </p:cNvSpPr>
          <p:nvPr>
            <p:ph type="sldNum" sz="quarter" idx="12"/>
          </p:nvPr>
        </p:nvSpPr>
        <p:spPr>
          <a:xfrm>
            <a:off x="10571516" y="6033479"/>
            <a:ext cx="782283" cy="365125"/>
          </a:xfrm>
        </p:spPr>
        <p:txBody>
          <a:bodyPr>
            <a:normAutofit/>
          </a:bodyPr>
          <a:lstStyle/>
          <a:p>
            <a:pPr marL="0" marR="0" lvl="0" indent="0" algn="r" defTabSz="914400" rtl="0" eaLnBrk="0" fontAlgn="base" latinLnBrk="0" hangingPunct="0">
              <a:lnSpc>
                <a:spcPct val="100000"/>
              </a:lnSpc>
              <a:spcBef>
                <a:spcPct val="0"/>
              </a:spcBef>
              <a:spcAft>
                <a:spcPts val="600"/>
              </a:spcAft>
              <a:buClrTx/>
              <a:buSzTx/>
              <a:buFontTx/>
              <a:buNone/>
              <a:tabLst/>
              <a:defRPr/>
            </a:pPr>
            <a:fld id="{035A58E1-8250-493B-B884-70BDEFC0F627}" type="slidenum">
              <a:rPr kumimoji="0" lang="en-US" sz="1050" b="0" i="0" u="none" strike="noStrike" kern="1200" cap="none" spc="0" normalizeH="0" baseline="0" noProof="0">
                <a:ln>
                  <a:noFill/>
                </a:ln>
                <a:solidFill>
                  <a:prstClr val="black">
                    <a:alpha val="80000"/>
                  </a:prstClr>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ts val="600"/>
                </a:spcAft>
                <a:buClrTx/>
                <a:buSzTx/>
                <a:buFontTx/>
                <a:buNone/>
                <a:tabLst/>
                <a:defRPr/>
              </a:pPr>
              <a:t>9</a:t>
            </a:fld>
            <a:endParaRPr kumimoji="0" lang="en-US" sz="1050" b="0" i="0" u="none" strike="noStrike" kern="1200" cap="none" spc="0" normalizeH="0" baseline="0" noProof="0" dirty="0">
              <a:ln>
                <a:noFill/>
              </a:ln>
              <a:solidFill>
                <a:prstClr val="black">
                  <a:alpha val="80000"/>
                </a:prstClr>
              </a:solidFill>
              <a:effectLst/>
              <a:uLnTx/>
              <a:uFillTx/>
              <a:latin typeface="Arial" charset="0"/>
              <a:ea typeface="+mn-ea"/>
              <a:cs typeface="+mn-cs"/>
            </a:endParaRPr>
          </a:p>
        </p:txBody>
      </p:sp>
      <p:sp>
        <p:nvSpPr>
          <p:cNvPr id="4" name="Title 1">
            <a:extLst>
              <a:ext uri="{FF2B5EF4-FFF2-40B4-BE49-F238E27FC236}">
                <a16:creationId xmlns:a16="http://schemas.microsoft.com/office/drawing/2014/main" id="{CEA66CBA-8ACC-410F-A332-77188DB6491E}"/>
              </a:ext>
            </a:extLst>
          </p:cNvPr>
          <p:cNvSpPr txBox="1">
            <a:spLocks/>
          </p:cNvSpPr>
          <p:nvPr/>
        </p:nvSpPr>
        <p:spPr>
          <a:xfrm>
            <a:off x="1430216" y="1405293"/>
            <a:ext cx="9741878" cy="3321452"/>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br>
              <a:rPr lang="en-US" dirty="0">
                <a:solidFill>
                  <a:schemeClr val="accent1"/>
                </a:solidFill>
              </a:rPr>
            </a:br>
            <a:endParaRPr lang="en-US" dirty="0">
              <a:solidFill>
                <a:schemeClr val="accent1"/>
              </a:solidFill>
            </a:endParaRPr>
          </a:p>
        </p:txBody>
      </p:sp>
      <p:pic>
        <p:nvPicPr>
          <p:cNvPr id="7" name="Online Media 6" title="DEMO of AASHTOWare Project Preconstruction">
            <a:hlinkClick r:id="" action="ppaction://media"/>
            <a:extLst>
              <a:ext uri="{FF2B5EF4-FFF2-40B4-BE49-F238E27FC236}">
                <a16:creationId xmlns:a16="http://schemas.microsoft.com/office/drawing/2014/main" id="{2E5036D1-15C7-4212-99AD-D7862BB84844}"/>
              </a:ext>
            </a:extLst>
          </p:cNvPr>
          <p:cNvPicPr>
            <a:picLocks noRot="1" noChangeAspect="1"/>
          </p:cNvPicPr>
          <p:nvPr>
            <a:videoFile r:link="rId1"/>
          </p:nvPr>
        </p:nvPicPr>
        <p:blipFill>
          <a:blip r:embed="rId4"/>
          <a:stretch>
            <a:fillRect/>
          </a:stretch>
        </p:blipFill>
        <p:spPr>
          <a:xfrm>
            <a:off x="2282129" y="1831369"/>
            <a:ext cx="7627741" cy="4309673"/>
          </a:xfrm>
          <a:prstGeom prst="rect">
            <a:avLst/>
          </a:prstGeom>
        </p:spPr>
      </p:pic>
      <p:sp>
        <p:nvSpPr>
          <p:cNvPr id="8" name="TextBox 7">
            <a:extLst>
              <a:ext uri="{FF2B5EF4-FFF2-40B4-BE49-F238E27FC236}">
                <a16:creationId xmlns:a16="http://schemas.microsoft.com/office/drawing/2014/main" id="{AD001A13-A4FF-4DE8-95CA-624074EFBE39}"/>
              </a:ext>
            </a:extLst>
          </p:cNvPr>
          <p:cNvSpPr txBox="1"/>
          <p:nvPr/>
        </p:nvSpPr>
        <p:spPr>
          <a:xfrm>
            <a:off x="3047143" y="1064333"/>
            <a:ext cx="6097712" cy="369332"/>
          </a:xfrm>
          <a:prstGeom prst="rect">
            <a:avLst/>
          </a:prstGeom>
          <a:noFill/>
        </p:spPr>
        <p:txBody>
          <a:bodyPr wrap="square">
            <a:spAutoFit/>
          </a:bodyPr>
          <a:lstStyle/>
          <a:p>
            <a:r>
              <a:rPr lang="en-US" dirty="0">
                <a:hlinkClick r:id="rId5"/>
              </a:rPr>
              <a:t>https://www.youtube.com/watch?v=3C8mQrUmOo0</a:t>
            </a:r>
            <a:endParaRPr lang="en-US" dirty="0"/>
          </a:p>
        </p:txBody>
      </p:sp>
    </p:spTree>
    <p:extLst>
      <p:ext uri="{BB962C8B-B14F-4D97-AF65-F5344CB8AC3E}">
        <p14:creationId xmlns:p14="http://schemas.microsoft.com/office/powerpoint/2010/main" val="34706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2984</TotalTime>
  <Words>384</Words>
  <Application>Microsoft Office PowerPoint</Application>
  <PresentationFormat>Widescreen</PresentationFormat>
  <Paragraphs>88</Paragraphs>
  <Slides>11</Slides>
  <Notes>11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Retrospect</vt:lpstr>
      <vt:lpstr>     AASHTOWare Project Preconstruction Implementation   PPM &amp; OE, Division of Engineering Services  </vt:lpstr>
      <vt:lpstr>Why AASHTOWare Project Preconstruction</vt:lpstr>
      <vt:lpstr>PowerPoint Presentation</vt:lpstr>
      <vt:lpstr>Video: AASHTOWare Project Executive Summary</vt:lpstr>
      <vt:lpstr>Guiding Principles for implementing AASHTOWare Preconstruction</vt:lpstr>
      <vt:lpstr>Preconstruction Training </vt:lpstr>
      <vt:lpstr>Number of Project Added in AWPP by Each District</vt:lpstr>
      <vt:lpstr>Demonstration of Legacy system (BEES) </vt:lpstr>
      <vt:lpstr>Demonstration of AASHTOWare Project Preconstruction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Vora, Devang K@DOT</dc:creator>
  <cp:lastModifiedBy>Valenzuela, Pauline@DOT</cp:lastModifiedBy>
  <cp:revision>39</cp:revision>
  <dcterms:created xsi:type="dcterms:W3CDTF">2020-10-29T03:11:24Z</dcterms:created>
  <dcterms:modified xsi:type="dcterms:W3CDTF">2022-11-07T23:43:03Z</dcterms:modified>
</cp:coreProperties>
</file>