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17"/>
  </p:notesMasterIdLst>
  <p:handoutMasterIdLst>
    <p:handoutMasterId r:id="rId18"/>
  </p:handoutMasterIdLst>
  <p:sldIdLst>
    <p:sldId id="256" r:id="rId2"/>
    <p:sldId id="289"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802"/>
    <a:srgbClr val="1F1F1F"/>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400" autoAdjust="0"/>
  </p:normalViewPr>
  <p:slideViewPr>
    <p:cSldViewPr snapToGrid="0">
      <p:cViewPr>
        <p:scale>
          <a:sx n="100" d="100"/>
          <a:sy n="100" d="100"/>
        </p:scale>
        <p:origin x="936" y="-10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1" d="100"/>
          <a:sy n="91" d="100"/>
        </p:scale>
        <p:origin x="37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0C81E0-1A14-49B9-B601-26050BA0BA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053CBA-08F3-4976-AECF-AC0961A9EE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217010-7118-4652-B1A0-369581E0911B}" type="datetimeFigureOut">
              <a:rPr lang="en-US" smtClean="0"/>
              <a:t>11/8/2020</a:t>
            </a:fld>
            <a:endParaRPr lang="en-US"/>
          </a:p>
        </p:txBody>
      </p:sp>
      <p:sp>
        <p:nvSpPr>
          <p:cNvPr id="4" name="Footer Placeholder 3">
            <a:extLst>
              <a:ext uri="{FF2B5EF4-FFF2-40B4-BE49-F238E27FC236}">
                <a16:creationId xmlns:a16="http://schemas.microsoft.com/office/drawing/2014/main" id="{57AEFE00-A124-48A4-B486-E9B06C88F81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C5C104-C903-4805-AC52-8C2789A0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AB8927-59C6-4964-BE77-908B9BE89698}" type="slidenum">
              <a:rPr lang="en-US" smtClean="0"/>
              <a:t>‹#›</a:t>
            </a:fld>
            <a:endParaRPr lang="en-US"/>
          </a:p>
        </p:txBody>
      </p:sp>
    </p:spTree>
    <p:extLst>
      <p:ext uri="{BB962C8B-B14F-4D97-AF65-F5344CB8AC3E}">
        <p14:creationId xmlns:p14="http://schemas.microsoft.com/office/powerpoint/2010/main" val="237444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58948-B325-4E45-8798-BBFAD29FC61A}" type="datetimeFigureOut">
              <a:rPr lang="en-US" smtClean="0"/>
              <a:t>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1BD82-2A89-4995-9225-1213995864C3}" type="slidenum">
              <a:rPr lang="en-US" smtClean="0"/>
              <a:t>‹#›</a:t>
            </a:fld>
            <a:endParaRPr lang="en-US"/>
          </a:p>
        </p:txBody>
      </p:sp>
    </p:spTree>
    <p:extLst>
      <p:ext uri="{BB962C8B-B14F-4D97-AF65-F5344CB8AC3E}">
        <p14:creationId xmlns:p14="http://schemas.microsoft.com/office/powerpoint/2010/main" val="27533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EB1BD82-2A89-4995-9225-1213995864C3}" type="slidenum">
              <a:rPr lang="en-US" smtClean="0"/>
              <a:t>1</a:t>
            </a:fld>
            <a:endParaRPr lang="en-US"/>
          </a:p>
        </p:txBody>
      </p:sp>
    </p:spTree>
    <p:extLst>
      <p:ext uri="{BB962C8B-B14F-4D97-AF65-F5344CB8AC3E}">
        <p14:creationId xmlns:p14="http://schemas.microsoft.com/office/powerpoint/2010/main" val="2791988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50EEEE7-9747-4AA9-BD90-11BD7E506644}"/>
              </a:ext>
            </a:extLst>
          </p:cNvPr>
          <p:cNvSpPr>
            <a:spLocks noGrp="1"/>
          </p:cNvSpPr>
          <p:nvPr>
            <p:ph type="title" hasCustomPrompt="1"/>
          </p:nvPr>
        </p:nvSpPr>
        <p:spPr>
          <a:xfrm>
            <a:off x="326003" y="2584309"/>
            <a:ext cx="11648660" cy="1566272"/>
          </a:xfrm>
          <a:prstGeom prst="rect">
            <a:avLst/>
          </a:prstGeom>
        </p:spPr>
        <p:txBody>
          <a:bodyPr/>
          <a:lstStyle>
            <a:lvl1pPr algn="ctr">
              <a:defRPr>
                <a:latin typeface="Avenir Next LT Pro" panose="020B0504020202020204" pitchFamily="34" charset="0"/>
              </a:defRPr>
            </a:lvl1pPr>
          </a:lstStyle>
          <a:p>
            <a:r>
              <a:rPr lang="en-US" dirty="0"/>
              <a:t>Presentation Title</a:t>
            </a:r>
          </a:p>
        </p:txBody>
      </p:sp>
      <p:sp>
        <p:nvSpPr>
          <p:cNvPr id="26" name="Text Placeholder 25">
            <a:extLst>
              <a:ext uri="{FF2B5EF4-FFF2-40B4-BE49-F238E27FC236}">
                <a16:creationId xmlns:a16="http://schemas.microsoft.com/office/drawing/2014/main" id="{5AA7B3BF-93D5-44BE-91F1-B3846304473B}"/>
              </a:ext>
            </a:extLst>
          </p:cNvPr>
          <p:cNvSpPr>
            <a:spLocks noGrp="1"/>
          </p:cNvSpPr>
          <p:nvPr>
            <p:ph type="body" sz="quarter" idx="12" hasCustomPrompt="1"/>
          </p:nvPr>
        </p:nvSpPr>
        <p:spPr>
          <a:xfrm>
            <a:off x="326002" y="4898791"/>
            <a:ext cx="11465948" cy="366712"/>
          </a:xfrm>
          <a:prstGeom prst="rect">
            <a:avLst/>
          </a:prstGeom>
        </p:spPr>
        <p:txBody>
          <a:bodyPr/>
          <a:lstStyle>
            <a:lvl1pPr marL="0" indent="0" algn="r">
              <a:buNone/>
              <a:defRPr sz="2000">
                <a:solidFill>
                  <a:schemeClr val="tx1"/>
                </a:solidFill>
                <a:latin typeface="Avenir Next LT Pro Light" panose="020B0304020202020204" pitchFamily="34" charset="0"/>
              </a:defRPr>
            </a:lvl1pPr>
          </a:lstStyle>
          <a:p>
            <a:pPr lvl="0"/>
            <a:r>
              <a:rPr lang="en-US" dirty="0"/>
              <a:t>Presenter Name</a:t>
            </a:r>
          </a:p>
        </p:txBody>
      </p:sp>
      <p:sp>
        <p:nvSpPr>
          <p:cNvPr id="29" name="Text Placeholder 25">
            <a:extLst>
              <a:ext uri="{FF2B5EF4-FFF2-40B4-BE49-F238E27FC236}">
                <a16:creationId xmlns:a16="http://schemas.microsoft.com/office/drawing/2014/main" id="{057A0E40-D654-4E84-AE13-6ED91CB9E4F0}"/>
              </a:ext>
            </a:extLst>
          </p:cNvPr>
          <p:cNvSpPr>
            <a:spLocks noGrp="1"/>
          </p:cNvSpPr>
          <p:nvPr>
            <p:ph type="body" sz="quarter" idx="13" hasCustomPrompt="1"/>
          </p:nvPr>
        </p:nvSpPr>
        <p:spPr>
          <a:xfrm>
            <a:off x="326002" y="5799401"/>
            <a:ext cx="11465947" cy="366712"/>
          </a:xfrm>
          <a:prstGeom prst="rect">
            <a:avLst/>
          </a:prstGeom>
        </p:spPr>
        <p:txBody>
          <a:bodyPr/>
          <a:lstStyle>
            <a:lvl1pPr marL="0" indent="0" algn="r">
              <a:buNone/>
              <a:defRPr sz="2000">
                <a:solidFill>
                  <a:schemeClr val="tx1"/>
                </a:solidFill>
                <a:latin typeface="Avenir Next LT Pro Light" panose="020B0304020202020204" pitchFamily="34" charset="0"/>
              </a:defRPr>
            </a:lvl1pPr>
          </a:lstStyle>
          <a:p>
            <a:pPr lvl="0"/>
            <a:r>
              <a:rPr lang="en-US" dirty="0"/>
              <a:t>Presentation Time and Date</a:t>
            </a:r>
          </a:p>
        </p:txBody>
      </p:sp>
      <p:sp>
        <p:nvSpPr>
          <p:cNvPr id="6" name="Text Placeholder 25">
            <a:extLst>
              <a:ext uri="{FF2B5EF4-FFF2-40B4-BE49-F238E27FC236}">
                <a16:creationId xmlns:a16="http://schemas.microsoft.com/office/drawing/2014/main" id="{B9844713-A0AD-4156-9024-8571E0E0B20E}"/>
              </a:ext>
            </a:extLst>
          </p:cNvPr>
          <p:cNvSpPr>
            <a:spLocks noGrp="1"/>
          </p:cNvSpPr>
          <p:nvPr>
            <p:ph type="body" sz="quarter" idx="14" hasCustomPrompt="1"/>
          </p:nvPr>
        </p:nvSpPr>
        <p:spPr>
          <a:xfrm>
            <a:off x="326001" y="5349096"/>
            <a:ext cx="11465948" cy="366712"/>
          </a:xfrm>
          <a:prstGeom prst="rect">
            <a:avLst/>
          </a:prstGeom>
        </p:spPr>
        <p:txBody>
          <a:bodyPr/>
          <a:lstStyle>
            <a:lvl1pPr marL="0" indent="0" algn="r">
              <a:buNone/>
              <a:defRPr sz="2000">
                <a:solidFill>
                  <a:schemeClr val="tx1"/>
                </a:solidFill>
                <a:latin typeface="Avenir Next LT Pro Light" panose="020B0304020202020204" pitchFamily="34" charset="0"/>
              </a:defRPr>
            </a:lvl1pPr>
          </a:lstStyle>
          <a:p>
            <a:pPr lvl="0"/>
            <a:r>
              <a:rPr lang="en-US" dirty="0"/>
              <a:t>Presenter Affiliation</a:t>
            </a:r>
          </a:p>
        </p:txBody>
      </p:sp>
      <p:pic>
        <p:nvPicPr>
          <p:cNvPr id="7" name="Picture 6">
            <a:extLst>
              <a:ext uri="{FF2B5EF4-FFF2-40B4-BE49-F238E27FC236}">
                <a16:creationId xmlns:a16="http://schemas.microsoft.com/office/drawing/2014/main" id="{B3E8D2F9-6BD6-497A-9C66-0C365D8D61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586" r="-500" b="21103"/>
          <a:stretch/>
        </p:blipFill>
        <p:spPr>
          <a:xfrm>
            <a:off x="-38346" y="-8763"/>
            <a:ext cx="12299931" cy="2294763"/>
          </a:xfrm>
          <a:prstGeom prst="rect">
            <a:avLst/>
          </a:prstGeom>
        </p:spPr>
      </p:pic>
      <p:grpSp>
        <p:nvGrpSpPr>
          <p:cNvPr id="10" name="Group 9">
            <a:extLst>
              <a:ext uri="{FF2B5EF4-FFF2-40B4-BE49-F238E27FC236}">
                <a16:creationId xmlns:a16="http://schemas.microsoft.com/office/drawing/2014/main" id="{BA94C6D6-07EA-4F91-B62F-7C6EE7E078F0}"/>
              </a:ext>
            </a:extLst>
          </p:cNvPr>
          <p:cNvGrpSpPr/>
          <p:nvPr userDrawn="1"/>
        </p:nvGrpSpPr>
        <p:grpSpPr>
          <a:xfrm>
            <a:off x="678803" y="435242"/>
            <a:ext cx="3216577" cy="1332146"/>
            <a:chOff x="122375" y="2466130"/>
            <a:chExt cx="3216577" cy="1332146"/>
          </a:xfrm>
        </p:grpSpPr>
        <p:pic>
          <p:nvPicPr>
            <p:cNvPr id="11" name="Picture 3" descr="CT_logo_no_type">
              <a:extLst>
                <a:ext uri="{FF2B5EF4-FFF2-40B4-BE49-F238E27FC236}">
                  <a16:creationId xmlns:a16="http://schemas.microsoft.com/office/drawing/2014/main" id="{86CB65BB-0E4C-42F0-BFB0-67D37C248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620" y="2466130"/>
              <a:ext cx="676918" cy="3710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4">
              <a:extLst>
                <a:ext uri="{FF2B5EF4-FFF2-40B4-BE49-F238E27FC236}">
                  <a16:creationId xmlns:a16="http://schemas.microsoft.com/office/drawing/2014/main" id="{83866FBF-8C75-4CCE-82C2-E34007AB72CE}"/>
                </a:ext>
              </a:extLst>
            </p:cNvPr>
            <p:cNvSpPr txBox="1">
              <a:spLocks noChangeArrowheads="1"/>
            </p:cNvSpPr>
            <p:nvPr/>
          </p:nvSpPr>
          <p:spPr bwMode="auto">
            <a:xfrm>
              <a:off x="122375" y="2837193"/>
              <a:ext cx="3181408" cy="3145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FFFFF1"/>
                  </a:solidFill>
                  <a:effectLst/>
                  <a:latin typeface="Arial" panose="020B0604020202020204" pitchFamily="34" charset="0"/>
                </a:rPr>
                <a:t>INNOVATION</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14" name="Text Box 5">
              <a:extLst>
                <a:ext uri="{FF2B5EF4-FFF2-40B4-BE49-F238E27FC236}">
                  <a16:creationId xmlns:a16="http://schemas.microsoft.com/office/drawing/2014/main" id="{58AEB2D7-E214-48B6-83C3-802847160749}"/>
                </a:ext>
              </a:extLst>
            </p:cNvPr>
            <p:cNvSpPr txBox="1">
              <a:spLocks noChangeArrowheads="1"/>
            </p:cNvSpPr>
            <p:nvPr/>
          </p:nvSpPr>
          <p:spPr bwMode="auto">
            <a:xfrm>
              <a:off x="157544" y="3208255"/>
              <a:ext cx="3181408" cy="590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spc="330" normalizeH="0" dirty="0">
                  <a:ln>
                    <a:noFill/>
                  </a:ln>
                  <a:solidFill>
                    <a:srgbClr val="FFC000"/>
                  </a:solidFill>
                  <a:effectLst/>
                  <a:latin typeface="Arial" panose="020B0604020202020204" pitchFamily="34" charset="0"/>
                </a:rPr>
                <a:t>EXPO 2020</a:t>
              </a:r>
              <a:endParaRPr kumimoji="0" lang="en-US" altLang="en-US" sz="3200" b="0" i="0" u="none" strike="noStrike" cap="none" spc="330" normalizeH="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3575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F9CD-16B8-4948-B313-20CA48E5FD90}"/>
              </a:ext>
            </a:extLst>
          </p:cNvPr>
          <p:cNvSpPr>
            <a:spLocks noGrp="1"/>
          </p:cNvSpPr>
          <p:nvPr>
            <p:ph type="title"/>
          </p:nvPr>
        </p:nvSpPr>
        <p:spPr>
          <a:xfrm>
            <a:off x="838200" y="395052"/>
            <a:ext cx="10515600" cy="1325563"/>
          </a:xfrm>
          <a:prstGeom prst="rect">
            <a:avLst/>
          </a:prstGeom>
        </p:spPr>
        <p:txBody>
          <a:bodyPr/>
          <a:lstStyle>
            <a:lvl1pPr algn="ctr">
              <a:defRPr sz="4000">
                <a:latin typeface="Avenir Next LT Pro" panose="020B05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18E7478-06C2-42DF-B19E-87B5B8CD822F}"/>
              </a:ext>
            </a:extLst>
          </p:cNvPr>
          <p:cNvSpPr>
            <a:spLocks noGrp="1"/>
          </p:cNvSpPr>
          <p:nvPr>
            <p:ph idx="1"/>
          </p:nvPr>
        </p:nvSpPr>
        <p:spPr>
          <a:xfrm>
            <a:off x="838200" y="1825625"/>
            <a:ext cx="10515600" cy="4351338"/>
          </a:xfrm>
          <a:prstGeom prst="rect">
            <a:avLst/>
          </a:prstGeom>
        </p:spPr>
        <p:txBody>
          <a:bodyPr/>
          <a:lstStyle>
            <a:lvl1pPr algn="l">
              <a:defRPr sz="2400">
                <a:solidFill>
                  <a:schemeClr val="tx1"/>
                </a:solidFill>
                <a:latin typeface="Avenir Next LT Pro Light" panose="020B0304020202020204" pitchFamily="34" charset="0"/>
              </a:defRPr>
            </a:lvl1pPr>
            <a:lvl2pPr algn="l">
              <a:defRPr sz="2200">
                <a:solidFill>
                  <a:schemeClr val="tx1"/>
                </a:solidFill>
                <a:latin typeface="Avenir Next LT Pro Light" panose="020B0304020202020204" pitchFamily="34" charset="0"/>
              </a:defRPr>
            </a:lvl2pPr>
            <a:lvl3pPr algn="l">
              <a:defRPr>
                <a:solidFill>
                  <a:schemeClr val="tx1"/>
                </a:solidFill>
                <a:latin typeface="Avenir Next LT Pro Light" panose="020B0304020202020204" pitchFamily="34" charset="0"/>
              </a:defRPr>
            </a:lvl3pPr>
            <a:lvl4pPr algn="l">
              <a:defRPr>
                <a:solidFill>
                  <a:schemeClr val="tx1"/>
                </a:solidFill>
                <a:latin typeface="Avenir Next LT Pro Light" panose="020B0304020202020204" pitchFamily="34" charset="0"/>
              </a:defRPr>
            </a:lvl4pPr>
            <a:lvl5pPr algn="l">
              <a:defRPr>
                <a:solidFill>
                  <a:schemeClr val="tx1"/>
                </a:solidFill>
                <a:latin typeface="Avenir Next LT Pro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B5FB2590-5B59-4705-8F76-161AD046B358}"/>
              </a:ext>
            </a:extLst>
          </p:cNvPr>
          <p:cNvSpPr>
            <a:spLocks noGrp="1"/>
          </p:cNvSpPr>
          <p:nvPr>
            <p:ph type="ftr" sz="quarter" idx="10"/>
          </p:nvPr>
        </p:nvSpPr>
        <p:spPr>
          <a:xfrm>
            <a:off x="2949935" y="6386982"/>
            <a:ext cx="9091654" cy="365125"/>
          </a:xfrm>
        </p:spPr>
        <p:txBody>
          <a:bodyPr/>
          <a:lstStyle/>
          <a:p>
            <a:r>
              <a:rPr lang="en-US"/>
              <a:t>Presentation Name, Presenter Name, Date of Presentation</a:t>
            </a:r>
            <a:endParaRPr lang="en-US" dirty="0"/>
          </a:p>
        </p:txBody>
      </p:sp>
    </p:spTree>
    <p:extLst>
      <p:ext uri="{BB962C8B-B14F-4D97-AF65-F5344CB8AC3E}">
        <p14:creationId xmlns:p14="http://schemas.microsoft.com/office/powerpoint/2010/main" val="37540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32A4C1-CE1F-4376-A1D1-C34DD6C296F6}"/>
              </a:ext>
            </a:extLst>
          </p:cNvPr>
          <p:cNvSpPr/>
          <p:nvPr userDrawn="1"/>
        </p:nvSpPr>
        <p:spPr>
          <a:xfrm>
            <a:off x="0" y="1187450"/>
            <a:ext cx="12192000" cy="3632200"/>
          </a:xfrm>
          <a:prstGeom prst="rect">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E4E2F-BE67-453F-B613-B997BD7C7E1B}"/>
              </a:ext>
            </a:extLst>
          </p:cNvPr>
          <p:cNvSpPr>
            <a:spLocks noGrp="1"/>
          </p:cNvSpPr>
          <p:nvPr>
            <p:ph type="title"/>
          </p:nvPr>
        </p:nvSpPr>
        <p:spPr>
          <a:xfrm>
            <a:off x="831850" y="1187450"/>
            <a:ext cx="10515600" cy="2060575"/>
          </a:xfrm>
          <a:prstGeom prst="rect">
            <a:avLst/>
          </a:prstGeom>
        </p:spPr>
        <p:txBody>
          <a:bodyPr anchor="b"/>
          <a:lstStyle>
            <a:lvl1pPr algn="ctr">
              <a:defRPr sz="4800">
                <a:solidFill>
                  <a:schemeClr val="bg1">
                    <a:lumMod val="9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18374B9-1488-4D81-AC94-897B9BCB9B5F}"/>
              </a:ext>
            </a:extLst>
          </p:cNvPr>
          <p:cNvSpPr>
            <a:spLocks noGrp="1"/>
          </p:cNvSpPr>
          <p:nvPr>
            <p:ph type="body" idx="1"/>
          </p:nvPr>
        </p:nvSpPr>
        <p:spPr>
          <a:xfrm>
            <a:off x="831850" y="3275013"/>
            <a:ext cx="10515600" cy="1500187"/>
          </a:xfrm>
          <a:prstGeom prst="rect">
            <a:avLst/>
          </a:prstGeom>
        </p:spPr>
        <p:txBody>
          <a:bodyPr/>
          <a:lstStyle>
            <a:lvl1pPr marL="0" indent="0" algn="ctr">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Footer Placeholder 6">
            <a:extLst>
              <a:ext uri="{FF2B5EF4-FFF2-40B4-BE49-F238E27FC236}">
                <a16:creationId xmlns:a16="http://schemas.microsoft.com/office/drawing/2014/main" id="{40FD3CB2-4F4F-4C7D-B75C-7D808B596012}"/>
              </a:ext>
            </a:extLst>
          </p:cNvPr>
          <p:cNvSpPr>
            <a:spLocks noGrp="1"/>
          </p:cNvSpPr>
          <p:nvPr>
            <p:ph type="ftr" sz="quarter" idx="10"/>
          </p:nvPr>
        </p:nvSpPr>
        <p:spPr/>
        <p:txBody>
          <a:bodyPr/>
          <a:lstStyle/>
          <a:p>
            <a:r>
              <a:rPr lang="en-US"/>
              <a:t>Presentation Name, Presenter Name, Date of Presentation</a:t>
            </a:r>
            <a:endParaRPr lang="en-US" dirty="0"/>
          </a:p>
        </p:txBody>
      </p:sp>
    </p:spTree>
    <p:extLst>
      <p:ext uri="{BB962C8B-B14F-4D97-AF65-F5344CB8AC3E}">
        <p14:creationId xmlns:p14="http://schemas.microsoft.com/office/powerpoint/2010/main" val="58730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4385A-4309-4BFB-99A8-DBE53199C2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AEE347-C567-4ACE-A4C6-A78E78BD862F}"/>
              </a:ext>
            </a:extLst>
          </p:cNvPr>
          <p:cNvSpPr>
            <a:spLocks noGrp="1"/>
          </p:cNvSpPr>
          <p:nvPr>
            <p:ph sz="half" idx="1"/>
          </p:nvPr>
        </p:nvSpPr>
        <p:spPr>
          <a:xfrm>
            <a:off x="838200" y="1825625"/>
            <a:ext cx="5181600" cy="4351338"/>
          </a:xfrm>
          <a:prstGeom prst="rect">
            <a:avLst/>
          </a:prstGeom>
        </p:spPr>
        <p:txBody>
          <a:bodyPr/>
          <a:lstStyle>
            <a:lvl1pPr algn="l">
              <a:defRPr sz="2400">
                <a:solidFill>
                  <a:schemeClr val="tx1"/>
                </a:solidFill>
              </a:defRPr>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9DA2A30-DF9D-4869-9D61-8CFEF2C8C13F}"/>
              </a:ext>
            </a:extLst>
          </p:cNvPr>
          <p:cNvSpPr>
            <a:spLocks noGrp="1"/>
          </p:cNvSpPr>
          <p:nvPr>
            <p:ph sz="half" idx="2"/>
          </p:nvPr>
        </p:nvSpPr>
        <p:spPr>
          <a:xfrm>
            <a:off x="6172200" y="1825625"/>
            <a:ext cx="5181600" cy="4351338"/>
          </a:xfrm>
          <a:prstGeom prst="rect">
            <a:avLst/>
          </a:prstGeom>
        </p:spPr>
        <p:txBody>
          <a:bodyPr/>
          <a:lstStyle>
            <a:lvl1pPr algn="l">
              <a:defRPr sz="2400">
                <a:solidFill>
                  <a:schemeClr val="tx1"/>
                </a:solidFill>
              </a:defRPr>
            </a:lvl1pPr>
            <a:lvl2pPr algn="l">
              <a:defRPr sz="2200">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5415796-BF1E-48FE-ADF6-ADF7C35162E5}"/>
              </a:ext>
            </a:extLst>
          </p:cNvPr>
          <p:cNvSpPr>
            <a:spLocks noGrp="1"/>
          </p:cNvSpPr>
          <p:nvPr>
            <p:ph type="ftr" sz="quarter" idx="10"/>
          </p:nvPr>
        </p:nvSpPr>
        <p:spPr/>
        <p:txBody>
          <a:bodyPr/>
          <a:lstStyle/>
          <a:p>
            <a:r>
              <a:rPr lang="en-US"/>
              <a:t>Presentation Name, Presenter Name, Date of Presentation</a:t>
            </a:r>
            <a:endParaRPr lang="en-US" dirty="0"/>
          </a:p>
        </p:txBody>
      </p:sp>
    </p:spTree>
    <p:extLst>
      <p:ext uri="{BB962C8B-B14F-4D97-AF65-F5344CB8AC3E}">
        <p14:creationId xmlns:p14="http://schemas.microsoft.com/office/powerpoint/2010/main" val="308631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F18B-7FBD-4A0D-8474-F1CAD30B14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924950-2F66-4829-9959-FECFA494ACE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8CC0969-8A52-49D7-8D35-094DB96DA26A}"/>
              </a:ext>
            </a:extLst>
          </p:cNvPr>
          <p:cNvSpPr>
            <a:spLocks noGrp="1"/>
          </p:cNvSpPr>
          <p:nvPr>
            <p:ph sz="half" idx="2"/>
          </p:nvPr>
        </p:nvSpPr>
        <p:spPr>
          <a:xfrm>
            <a:off x="839788" y="2505075"/>
            <a:ext cx="5157787" cy="3684588"/>
          </a:xfrm>
          <a:prstGeom prst="rect">
            <a:avLst/>
          </a:prstGeom>
        </p:spPr>
        <p:txBody>
          <a:bodyPr/>
          <a:lstStyle>
            <a:lvl1pPr algn="l">
              <a:defRPr sz="2400">
                <a:solidFill>
                  <a:schemeClr val="tx1"/>
                </a:solidFill>
              </a:defRPr>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139D104-2632-4689-83BC-2098993E08D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03193-29F0-41AF-95AE-FA809D062122}"/>
              </a:ext>
            </a:extLst>
          </p:cNvPr>
          <p:cNvSpPr>
            <a:spLocks noGrp="1"/>
          </p:cNvSpPr>
          <p:nvPr>
            <p:ph sz="quarter" idx="4"/>
          </p:nvPr>
        </p:nvSpPr>
        <p:spPr>
          <a:xfrm>
            <a:off x="6172200" y="2505075"/>
            <a:ext cx="5183188" cy="3684588"/>
          </a:xfrm>
          <a:prstGeom prst="rect">
            <a:avLst/>
          </a:prstGeom>
        </p:spPr>
        <p:txBody>
          <a:bodyPr/>
          <a:lstStyle>
            <a:lvl1pPr algn="l">
              <a:defRPr sz="2400">
                <a:solidFill>
                  <a:schemeClr val="tx1"/>
                </a:solidFill>
              </a:defRPr>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C5D8686E-4DBF-400B-B34E-74E2CE52F0A4}"/>
              </a:ext>
            </a:extLst>
          </p:cNvPr>
          <p:cNvSpPr>
            <a:spLocks noGrp="1"/>
          </p:cNvSpPr>
          <p:nvPr>
            <p:ph type="ftr" sz="quarter" idx="10"/>
          </p:nvPr>
        </p:nvSpPr>
        <p:spPr/>
        <p:txBody>
          <a:bodyPr/>
          <a:lstStyle/>
          <a:p>
            <a:r>
              <a:rPr lang="en-US"/>
              <a:t>Presentation Name, Presenter Name, Date of Presentation</a:t>
            </a:r>
            <a:endParaRPr lang="en-US" dirty="0"/>
          </a:p>
        </p:txBody>
      </p:sp>
    </p:spTree>
    <p:extLst>
      <p:ext uri="{BB962C8B-B14F-4D97-AF65-F5344CB8AC3E}">
        <p14:creationId xmlns:p14="http://schemas.microsoft.com/office/powerpoint/2010/main" val="939272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2279-4D8B-4A19-9D9D-772EBE9EEA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Footer Placeholder 5">
            <a:extLst>
              <a:ext uri="{FF2B5EF4-FFF2-40B4-BE49-F238E27FC236}">
                <a16:creationId xmlns:a16="http://schemas.microsoft.com/office/drawing/2014/main" id="{40B10715-29AB-4404-A4FB-F99F4B3502D6}"/>
              </a:ext>
            </a:extLst>
          </p:cNvPr>
          <p:cNvSpPr>
            <a:spLocks noGrp="1"/>
          </p:cNvSpPr>
          <p:nvPr>
            <p:ph type="ftr" sz="quarter" idx="10"/>
          </p:nvPr>
        </p:nvSpPr>
        <p:spPr/>
        <p:txBody>
          <a:bodyPr/>
          <a:lstStyle/>
          <a:p>
            <a:r>
              <a:rPr lang="en-US"/>
              <a:t>Presentation Name, Presenter Name, Date of Presentation</a:t>
            </a:r>
            <a:endParaRPr lang="en-US" dirty="0"/>
          </a:p>
        </p:txBody>
      </p:sp>
    </p:spTree>
    <p:extLst>
      <p:ext uri="{BB962C8B-B14F-4D97-AF65-F5344CB8AC3E}">
        <p14:creationId xmlns:p14="http://schemas.microsoft.com/office/powerpoint/2010/main" val="2941524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3D57C2E-E7E3-4C9D-B307-27BA2FC41DD6}"/>
              </a:ext>
            </a:extLst>
          </p:cNvPr>
          <p:cNvSpPr>
            <a:spLocks noGrp="1"/>
          </p:cNvSpPr>
          <p:nvPr>
            <p:ph type="ftr" sz="quarter" idx="10"/>
          </p:nvPr>
        </p:nvSpPr>
        <p:spPr/>
        <p:txBody>
          <a:bodyPr/>
          <a:lstStyle/>
          <a:p>
            <a:r>
              <a:rPr lang="en-US"/>
              <a:t>Presentation Name, Presenter Name, Date of Presentation</a:t>
            </a:r>
            <a:endParaRPr lang="en-US" dirty="0"/>
          </a:p>
        </p:txBody>
      </p:sp>
    </p:spTree>
    <p:extLst>
      <p:ext uri="{BB962C8B-B14F-4D97-AF65-F5344CB8AC3E}">
        <p14:creationId xmlns:p14="http://schemas.microsoft.com/office/powerpoint/2010/main" val="126582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7230-F743-4EA0-82A9-87545DC200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5FB401-7D7D-4F4E-84D9-0A3E866AB089}"/>
              </a:ext>
            </a:extLst>
          </p:cNvPr>
          <p:cNvSpPr>
            <a:spLocks noGrp="1"/>
          </p:cNvSpPr>
          <p:nvPr>
            <p:ph idx="1"/>
          </p:nvPr>
        </p:nvSpPr>
        <p:spPr>
          <a:xfrm>
            <a:off x="5183188" y="987425"/>
            <a:ext cx="6172200" cy="4873625"/>
          </a:xfrm>
          <a:prstGeom prst="rect">
            <a:avLst/>
          </a:prstGeom>
        </p:spPr>
        <p:txBody>
          <a:bodyPr/>
          <a:lstStyle>
            <a:lvl1pPr algn="l">
              <a:defRPr sz="3200">
                <a:solidFill>
                  <a:schemeClr val="tx1"/>
                </a:solidFill>
              </a:defRPr>
            </a:lvl1pPr>
            <a:lvl2pPr algn="l">
              <a:defRPr sz="2800">
                <a:solidFill>
                  <a:schemeClr val="tx1"/>
                </a:solidFill>
              </a:defRPr>
            </a:lvl2pPr>
            <a:lvl3pPr algn="l">
              <a:defRPr sz="2400">
                <a:solidFill>
                  <a:schemeClr val="tx1"/>
                </a:solidFill>
              </a:defRPr>
            </a:lvl3pPr>
            <a:lvl4pPr algn="l">
              <a:defRPr sz="2000">
                <a:solidFill>
                  <a:schemeClr val="tx1"/>
                </a:solidFill>
              </a:defRPr>
            </a:lvl4pPr>
            <a:lvl5pPr algn="l">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33C46EC-B0B2-452F-A861-7292700027D8}"/>
              </a:ext>
            </a:extLst>
          </p:cNvPr>
          <p:cNvSpPr>
            <a:spLocks noGrp="1"/>
          </p:cNvSpPr>
          <p:nvPr>
            <p:ph type="body" sz="half" idx="2"/>
          </p:nvPr>
        </p:nvSpPr>
        <p:spPr>
          <a:xfrm>
            <a:off x="839788" y="2057400"/>
            <a:ext cx="3932237" cy="3811588"/>
          </a:xfrm>
          <a:prstGeom prst="rect">
            <a:avLst/>
          </a:prstGeom>
        </p:spPr>
        <p:txBody>
          <a:bodyPr/>
          <a:lstStyle>
            <a:lvl1pPr marL="0" indent="0" algn="l">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B7BC3D14-2069-4DB2-ADD7-A83C95CE37FE}"/>
              </a:ext>
            </a:extLst>
          </p:cNvPr>
          <p:cNvSpPr>
            <a:spLocks noGrp="1"/>
          </p:cNvSpPr>
          <p:nvPr>
            <p:ph type="ftr" sz="quarter" idx="10"/>
          </p:nvPr>
        </p:nvSpPr>
        <p:spPr/>
        <p:txBody>
          <a:bodyPr/>
          <a:lstStyle/>
          <a:p>
            <a:r>
              <a:rPr lang="en-US"/>
              <a:t>Presentation Name, Presenter Name, Date of Presentation</a:t>
            </a:r>
            <a:endParaRPr lang="en-US" dirty="0"/>
          </a:p>
        </p:txBody>
      </p:sp>
    </p:spTree>
    <p:extLst>
      <p:ext uri="{BB962C8B-B14F-4D97-AF65-F5344CB8AC3E}">
        <p14:creationId xmlns:p14="http://schemas.microsoft.com/office/powerpoint/2010/main" val="266722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E9A2-28C1-4435-996E-2D886BB9BF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0B90B2-9535-4F44-9AB7-A9B76EF3EC91}"/>
              </a:ext>
            </a:extLst>
          </p:cNvPr>
          <p:cNvSpPr>
            <a:spLocks noGrp="1"/>
          </p:cNvSpPr>
          <p:nvPr>
            <p:ph type="pic" idx="1"/>
          </p:nvPr>
        </p:nvSpPr>
        <p:spPr>
          <a:xfrm>
            <a:off x="5183188" y="987425"/>
            <a:ext cx="6172200" cy="4873625"/>
          </a:xfrm>
          <a:prstGeom prst="rect">
            <a:avLst/>
          </a:prstGeom>
        </p:spPr>
        <p:txBody>
          <a:bodyPr/>
          <a:lstStyle>
            <a:lvl1pPr marL="0" indent="0" algn="l">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BFD990D-3460-4868-A5AB-0ED3D24406C6}"/>
              </a:ext>
            </a:extLst>
          </p:cNvPr>
          <p:cNvSpPr>
            <a:spLocks noGrp="1"/>
          </p:cNvSpPr>
          <p:nvPr>
            <p:ph type="body" sz="half" idx="2"/>
          </p:nvPr>
        </p:nvSpPr>
        <p:spPr>
          <a:xfrm>
            <a:off x="839788" y="2057400"/>
            <a:ext cx="3932237" cy="3811588"/>
          </a:xfrm>
          <a:prstGeom prst="rect">
            <a:avLst/>
          </a:prstGeom>
        </p:spPr>
        <p:txBody>
          <a:bodyPr/>
          <a:lstStyle>
            <a:lvl1pPr marL="0" indent="0" algn="l">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BB882CC6-7FD9-40CE-A39A-510637113AC7}"/>
              </a:ext>
            </a:extLst>
          </p:cNvPr>
          <p:cNvSpPr>
            <a:spLocks noGrp="1"/>
          </p:cNvSpPr>
          <p:nvPr>
            <p:ph type="ftr" sz="quarter" idx="10"/>
          </p:nvPr>
        </p:nvSpPr>
        <p:spPr/>
        <p:txBody>
          <a:bodyPr/>
          <a:lstStyle/>
          <a:p>
            <a:r>
              <a:rPr lang="en-US"/>
              <a:t>Presentation Name, Presenter Name, Date of Presentation</a:t>
            </a:r>
            <a:endParaRPr lang="en-US" dirty="0"/>
          </a:p>
        </p:txBody>
      </p:sp>
    </p:spTree>
    <p:extLst>
      <p:ext uri="{BB962C8B-B14F-4D97-AF65-F5344CB8AC3E}">
        <p14:creationId xmlns:p14="http://schemas.microsoft.com/office/powerpoint/2010/main" val="408831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000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9FA40A1-AD7E-4282-B23D-A3B666077A7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281091"/>
            <a:ext cx="12192000" cy="576909"/>
          </a:xfrm>
          <a:prstGeom prst="rect">
            <a:avLst/>
          </a:prstGeom>
        </p:spPr>
      </p:pic>
      <p:sp>
        <p:nvSpPr>
          <p:cNvPr id="3" name="Footer Placeholder 2">
            <a:extLst>
              <a:ext uri="{FF2B5EF4-FFF2-40B4-BE49-F238E27FC236}">
                <a16:creationId xmlns:a16="http://schemas.microsoft.com/office/drawing/2014/main" id="{47993215-A5A1-497C-BC7B-30DD11343851}"/>
              </a:ext>
            </a:extLst>
          </p:cNvPr>
          <p:cNvSpPr>
            <a:spLocks noGrp="1"/>
          </p:cNvSpPr>
          <p:nvPr>
            <p:ph type="ftr" sz="quarter" idx="3"/>
          </p:nvPr>
        </p:nvSpPr>
        <p:spPr>
          <a:xfrm>
            <a:off x="4333461" y="6386982"/>
            <a:ext cx="7708127" cy="365125"/>
          </a:xfrm>
          <a:prstGeom prst="rect">
            <a:avLst/>
          </a:prstGeom>
        </p:spPr>
        <p:txBody>
          <a:bodyPr vert="horz" lIns="91440" tIns="45720" rIns="91440" bIns="45720" rtlCol="0" anchor="ctr"/>
          <a:lstStyle>
            <a:lvl1pPr algn="r">
              <a:defRPr sz="1600">
                <a:solidFill>
                  <a:schemeClr val="bg1"/>
                </a:solidFill>
              </a:defRPr>
            </a:lvl1pPr>
          </a:lstStyle>
          <a:p>
            <a:r>
              <a:rPr lang="en-US"/>
              <a:t>Presentation Name, Presenter Name, Date of Presentation</a:t>
            </a:r>
            <a:endParaRPr lang="en-US" dirty="0"/>
          </a:p>
        </p:txBody>
      </p:sp>
      <p:sp>
        <p:nvSpPr>
          <p:cNvPr id="4" name="TextBox 3">
            <a:extLst>
              <a:ext uri="{FF2B5EF4-FFF2-40B4-BE49-F238E27FC236}">
                <a16:creationId xmlns:a16="http://schemas.microsoft.com/office/drawing/2014/main" id="{8527F568-244A-4389-8B03-BAE4019E2ED5}"/>
              </a:ext>
            </a:extLst>
          </p:cNvPr>
          <p:cNvSpPr txBox="1"/>
          <p:nvPr userDrawn="1"/>
        </p:nvSpPr>
        <p:spPr>
          <a:xfrm>
            <a:off x="2170706" y="2902226"/>
            <a:ext cx="4373217" cy="646331"/>
          </a:xfrm>
          <a:prstGeom prst="rect">
            <a:avLst/>
          </a:prstGeom>
          <a:noFill/>
        </p:spPr>
        <p:txBody>
          <a:bodyPr wrap="square" rtlCol="0">
            <a:spAutoFit/>
          </a:bodyPr>
          <a:lstStyle/>
          <a:p>
            <a:endParaRPr lang="en-US" dirty="0"/>
          </a:p>
          <a:p>
            <a:endParaRPr lang="en-US" dirty="0"/>
          </a:p>
        </p:txBody>
      </p:sp>
    </p:spTree>
    <p:extLst>
      <p:ext uri="{BB962C8B-B14F-4D97-AF65-F5344CB8AC3E}">
        <p14:creationId xmlns:p14="http://schemas.microsoft.com/office/powerpoint/2010/main" val="30939274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A93EB-BB01-4EDC-9FB0-6F9985EAB20B}"/>
              </a:ext>
            </a:extLst>
          </p:cNvPr>
          <p:cNvSpPr>
            <a:spLocks noGrp="1"/>
          </p:cNvSpPr>
          <p:nvPr>
            <p:ph type="title"/>
          </p:nvPr>
        </p:nvSpPr>
        <p:spPr/>
        <p:txBody>
          <a:bodyPr/>
          <a:lstStyle/>
          <a:p>
            <a:r>
              <a:rPr lang="en-US" b="1" dirty="0"/>
              <a:t>Resource Check Pivot Table</a:t>
            </a:r>
            <a:br>
              <a:rPr lang="en-US" dirty="0"/>
            </a:br>
            <a:br>
              <a:rPr lang="en-US" sz="2800" dirty="0"/>
            </a:br>
            <a:r>
              <a:rPr lang="en-US" sz="2800" dirty="0"/>
              <a:t>A solution to promote the Open-Data Mindset</a:t>
            </a:r>
            <a:endParaRPr lang="en-US" dirty="0"/>
          </a:p>
        </p:txBody>
      </p:sp>
      <p:sp>
        <p:nvSpPr>
          <p:cNvPr id="3" name="Text Placeholder 2">
            <a:extLst>
              <a:ext uri="{FF2B5EF4-FFF2-40B4-BE49-F238E27FC236}">
                <a16:creationId xmlns:a16="http://schemas.microsoft.com/office/drawing/2014/main" id="{B540E849-4B45-4EC1-83A0-7E24B8AE12E3}"/>
              </a:ext>
            </a:extLst>
          </p:cNvPr>
          <p:cNvSpPr>
            <a:spLocks noGrp="1"/>
          </p:cNvSpPr>
          <p:nvPr>
            <p:ph type="body" sz="quarter" idx="12"/>
          </p:nvPr>
        </p:nvSpPr>
        <p:spPr/>
        <p:txBody>
          <a:bodyPr/>
          <a:lstStyle/>
          <a:p>
            <a:r>
              <a:rPr lang="en-US" dirty="0"/>
              <a:t>Cameron Muir</a:t>
            </a:r>
          </a:p>
        </p:txBody>
      </p:sp>
      <p:sp>
        <p:nvSpPr>
          <p:cNvPr id="4" name="Text Placeholder 3">
            <a:extLst>
              <a:ext uri="{FF2B5EF4-FFF2-40B4-BE49-F238E27FC236}">
                <a16:creationId xmlns:a16="http://schemas.microsoft.com/office/drawing/2014/main" id="{C904A8DC-CC31-4DC7-8CEE-8BB587B4BB62}"/>
              </a:ext>
            </a:extLst>
          </p:cNvPr>
          <p:cNvSpPr>
            <a:spLocks noGrp="1"/>
          </p:cNvSpPr>
          <p:nvPr>
            <p:ph type="body" sz="quarter" idx="13"/>
          </p:nvPr>
        </p:nvSpPr>
        <p:spPr/>
        <p:txBody>
          <a:bodyPr/>
          <a:lstStyle/>
          <a:p>
            <a:r>
              <a:rPr lang="en-US" dirty="0"/>
              <a:t>11/16/2020</a:t>
            </a:r>
          </a:p>
        </p:txBody>
      </p:sp>
      <p:sp>
        <p:nvSpPr>
          <p:cNvPr id="5" name="Text Placeholder 4">
            <a:extLst>
              <a:ext uri="{FF2B5EF4-FFF2-40B4-BE49-F238E27FC236}">
                <a16:creationId xmlns:a16="http://schemas.microsoft.com/office/drawing/2014/main" id="{B21A3E73-1E16-4096-92E6-DBCF5801313C}"/>
              </a:ext>
            </a:extLst>
          </p:cNvPr>
          <p:cNvSpPr>
            <a:spLocks noGrp="1"/>
          </p:cNvSpPr>
          <p:nvPr>
            <p:ph type="body" sz="quarter" idx="14"/>
          </p:nvPr>
        </p:nvSpPr>
        <p:spPr/>
        <p:txBody>
          <a:bodyPr/>
          <a:lstStyle/>
          <a:p>
            <a:r>
              <a:rPr lang="en-US" dirty="0"/>
              <a:t>Transportation Engineer and GIS Specialist, District 1</a:t>
            </a:r>
          </a:p>
        </p:txBody>
      </p:sp>
    </p:spTree>
    <p:extLst>
      <p:ext uri="{BB962C8B-B14F-4D97-AF65-F5344CB8AC3E}">
        <p14:creationId xmlns:p14="http://schemas.microsoft.com/office/powerpoint/2010/main" val="3098841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67546-6BBB-42C0-8EC6-89F958EEF281}"/>
              </a:ext>
            </a:extLst>
          </p:cNvPr>
          <p:cNvSpPr>
            <a:spLocks noGrp="1"/>
          </p:cNvSpPr>
          <p:nvPr>
            <p:ph sz="half" idx="1"/>
          </p:nvPr>
        </p:nvSpPr>
        <p:spPr>
          <a:xfrm>
            <a:off x="0" y="1276566"/>
            <a:ext cx="4746625" cy="4551921"/>
          </a:xfrm>
        </p:spPr>
        <p:txBody>
          <a:bodyPr/>
          <a:lstStyle/>
          <a:p>
            <a:pPr marL="457200" indent="-457200">
              <a:buFont typeface="+mj-lt"/>
              <a:buAutoNum type="arabicPeriod" startAt="13"/>
            </a:pPr>
            <a:r>
              <a:rPr lang="en-US" dirty="0"/>
              <a:t>Copy the data (white cells) from the “Resource” column to the “ETC” column, and Paste the data into the “PRSM Data” worksheet located in the Resource Pivot Check file. Paste the data into cell A2 so as to not overwrite the table headings (see image to the right for an example of successful pasting of data)</a:t>
            </a:r>
          </a:p>
          <a:p>
            <a:pPr marL="457200" indent="-457200">
              <a:buFont typeface="+mj-lt"/>
              <a:buAutoNum type="arabicPeriod" startAt="13"/>
            </a:pPr>
            <a:r>
              <a:rPr lang="en-US" dirty="0"/>
              <a:t>Repeat steps 9-13 for the K.100.05 excel file and paste data below the K.150 data.</a:t>
            </a:r>
          </a:p>
          <a:p>
            <a:pPr marL="457200" indent="-457200">
              <a:buFont typeface="+mj-lt"/>
              <a:buAutoNum type="arabicPeriod" startAt="13"/>
            </a:pPr>
            <a:endParaRPr lang="en-US" dirty="0"/>
          </a:p>
          <a:p>
            <a:pPr marL="457200" indent="-457200">
              <a:buFont typeface="+mj-lt"/>
              <a:buAutoNum type="arabicPeriod" startAt="13"/>
            </a:pPr>
            <a:endParaRPr lang="en-US" dirty="0"/>
          </a:p>
        </p:txBody>
      </p:sp>
      <p:pic>
        <p:nvPicPr>
          <p:cNvPr id="6" name="Picture 5">
            <a:extLst>
              <a:ext uri="{FF2B5EF4-FFF2-40B4-BE49-F238E27FC236}">
                <a16:creationId xmlns:a16="http://schemas.microsoft.com/office/drawing/2014/main" id="{822EF427-7978-46D3-9FAB-FFB27E3730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3061" y="1473561"/>
            <a:ext cx="7220081" cy="3910877"/>
          </a:xfrm>
          <a:prstGeom prst="rect">
            <a:avLst/>
          </a:prstGeom>
          <a:noFill/>
          <a:ln>
            <a:noFill/>
          </a:ln>
        </p:spPr>
      </p:pic>
      <p:sp>
        <p:nvSpPr>
          <p:cNvPr id="7" name="Title 1">
            <a:extLst>
              <a:ext uri="{FF2B5EF4-FFF2-40B4-BE49-F238E27FC236}">
                <a16:creationId xmlns:a16="http://schemas.microsoft.com/office/drawing/2014/main" id="{C8D8E4F9-7199-412B-A7B8-4A125C3FE8CB}"/>
              </a:ext>
            </a:extLst>
          </p:cNvPr>
          <p:cNvSpPr>
            <a:spLocks noGrp="1"/>
          </p:cNvSpPr>
          <p:nvPr>
            <p:ph type="title"/>
          </p:nvPr>
        </p:nvSpPr>
        <p:spPr>
          <a:xfrm>
            <a:off x="838200" y="395052"/>
            <a:ext cx="10515600" cy="1325563"/>
          </a:xfrm>
        </p:spPr>
        <p:txBody>
          <a:bodyPr/>
          <a:lstStyle/>
          <a:p>
            <a:r>
              <a:rPr lang="en-US" b="1" dirty="0"/>
              <a:t>Workaround Steps</a:t>
            </a:r>
          </a:p>
        </p:txBody>
      </p:sp>
      <p:sp>
        <p:nvSpPr>
          <p:cNvPr id="8" name="TextBox 7">
            <a:extLst>
              <a:ext uri="{FF2B5EF4-FFF2-40B4-BE49-F238E27FC236}">
                <a16:creationId xmlns:a16="http://schemas.microsoft.com/office/drawing/2014/main" id="{FED8C920-0CD7-4697-9FED-854A585942F2}"/>
              </a:ext>
            </a:extLst>
          </p:cNvPr>
          <p:cNvSpPr txBox="1"/>
          <p:nvPr/>
        </p:nvSpPr>
        <p:spPr>
          <a:xfrm>
            <a:off x="11874284" y="5933119"/>
            <a:ext cx="317716" cy="369332"/>
          </a:xfrm>
          <a:prstGeom prst="rect">
            <a:avLst/>
          </a:prstGeom>
          <a:noFill/>
        </p:spPr>
        <p:txBody>
          <a:bodyPr wrap="none" rtlCol="0">
            <a:spAutoFit/>
          </a:bodyPr>
          <a:lstStyle/>
          <a:p>
            <a:fld id="{CAB33362-1BC2-42FE-853F-451D0150121D}" type="slidenum">
              <a:rPr lang="en-US" smtClean="0"/>
              <a:t>10</a:t>
            </a:fld>
            <a:endParaRPr lang="en-US" dirty="0"/>
          </a:p>
        </p:txBody>
      </p:sp>
      <p:sp>
        <p:nvSpPr>
          <p:cNvPr id="9" name="Footer Placeholder 4">
            <a:extLst>
              <a:ext uri="{FF2B5EF4-FFF2-40B4-BE49-F238E27FC236}">
                <a16:creationId xmlns:a16="http://schemas.microsoft.com/office/drawing/2014/main" id="{373FA3E5-51A6-4D31-995C-81B9932B856B}"/>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221869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0D903B-977F-4C78-B934-638B356D8664}"/>
              </a:ext>
            </a:extLst>
          </p:cNvPr>
          <p:cNvSpPr>
            <a:spLocks noGrp="1"/>
          </p:cNvSpPr>
          <p:nvPr>
            <p:ph sz="half" idx="1"/>
          </p:nvPr>
        </p:nvSpPr>
        <p:spPr>
          <a:xfrm>
            <a:off x="726440" y="1175385"/>
            <a:ext cx="5181600" cy="5001578"/>
          </a:xfrm>
        </p:spPr>
        <p:txBody>
          <a:bodyPr/>
          <a:lstStyle/>
          <a:p>
            <a:r>
              <a:rPr lang="en-US" b="1" dirty="0"/>
              <a:t>Note: Steps 15 and 16 are unique to District 1, because resources used in the Materials Functional Unit are specifically monitored. These steps can be adapted to the names of the materials employees in other districts</a:t>
            </a:r>
          </a:p>
          <a:p>
            <a:pPr marL="457200" indent="-457200">
              <a:buFont typeface="+mj-lt"/>
              <a:buAutoNum type="arabicPeriod" startAt="15"/>
            </a:pPr>
            <a:endParaRPr lang="en-US" dirty="0"/>
          </a:p>
        </p:txBody>
      </p:sp>
      <p:sp>
        <p:nvSpPr>
          <p:cNvPr id="4" name="Content Placeholder 3">
            <a:extLst>
              <a:ext uri="{FF2B5EF4-FFF2-40B4-BE49-F238E27FC236}">
                <a16:creationId xmlns:a16="http://schemas.microsoft.com/office/drawing/2014/main" id="{B2325E4E-D72C-4BB4-9D88-90E9ECEE6C6E}"/>
              </a:ext>
            </a:extLst>
          </p:cNvPr>
          <p:cNvSpPr>
            <a:spLocks noGrp="1"/>
          </p:cNvSpPr>
          <p:nvPr>
            <p:ph sz="half" idx="2"/>
          </p:nvPr>
        </p:nvSpPr>
        <p:spPr>
          <a:xfrm>
            <a:off x="6172200" y="1175385"/>
            <a:ext cx="5181600" cy="4351338"/>
          </a:xfrm>
        </p:spPr>
        <p:txBody>
          <a:bodyPr/>
          <a:lstStyle/>
          <a:p>
            <a:pPr marL="457200" indent="-457200">
              <a:buFont typeface="+mj-lt"/>
              <a:buAutoNum type="arabicPeriod" startAt="15"/>
            </a:pPr>
            <a:r>
              <a:rPr lang="en-US" dirty="0"/>
              <a:t>In the “Resource” Column on the “PRSM Data” worksheet, filter for the Materials folks (currently GUIMARAES, ANDRE V and RAJBANSHI, ABNISH).</a:t>
            </a:r>
          </a:p>
          <a:p>
            <a:pPr marL="457200" indent="-457200">
              <a:buFont typeface="+mj-lt"/>
              <a:buAutoNum type="arabicPeriod" startAt="15"/>
            </a:pPr>
            <a:r>
              <a:rPr lang="en-US" dirty="0"/>
              <a:t>Enter “MAT CONS” in the “Unit Desc” column (see image below)</a:t>
            </a:r>
          </a:p>
          <a:p>
            <a:endParaRPr lang="en-US" dirty="0"/>
          </a:p>
        </p:txBody>
      </p:sp>
      <p:sp>
        <p:nvSpPr>
          <p:cNvPr id="6" name="Title 1">
            <a:extLst>
              <a:ext uri="{FF2B5EF4-FFF2-40B4-BE49-F238E27FC236}">
                <a16:creationId xmlns:a16="http://schemas.microsoft.com/office/drawing/2014/main" id="{241B22AB-800E-454A-ABE3-3AFE1EC57B8C}"/>
              </a:ext>
            </a:extLst>
          </p:cNvPr>
          <p:cNvSpPr>
            <a:spLocks noGrp="1"/>
          </p:cNvSpPr>
          <p:nvPr>
            <p:ph type="title"/>
          </p:nvPr>
        </p:nvSpPr>
        <p:spPr>
          <a:xfrm>
            <a:off x="838200" y="395052"/>
            <a:ext cx="10515600" cy="1325563"/>
          </a:xfrm>
        </p:spPr>
        <p:txBody>
          <a:bodyPr/>
          <a:lstStyle/>
          <a:p>
            <a:r>
              <a:rPr lang="en-US" b="1" dirty="0"/>
              <a:t>Workaround Steps</a:t>
            </a:r>
          </a:p>
        </p:txBody>
      </p:sp>
      <p:pic>
        <p:nvPicPr>
          <p:cNvPr id="7" name="Picture 6">
            <a:extLst>
              <a:ext uri="{FF2B5EF4-FFF2-40B4-BE49-F238E27FC236}">
                <a16:creationId xmlns:a16="http://schemas.microsoft.com/office/drawing/2014/main" id="{1ECC2793-B3F2-454E-8233-9BA6F223DD9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218" y="3972560"/>
            <a:ext cx="9993643" cy="1873808"/>
          </a:xfrm>
          <a:prstGeom prst="rect">
            <a:avLst/>
          </a:prstGeom>
          <a:noFill/>
          <a:ln>
            <a:noFill/>
          </a:ln>
        </p:spPr>
      </p:pic>
      <p:sp>
        <p:nvSpPr>
          <p:cNvPr id="8" name="TextBox 7">
            <a:extLst>
              <a:ext uri="{FF2B5EF4-FFF2-40B4-BE49-F238E27FC236}">
                <a16:creationId xmlns:a16="http://schemas.microsoft.com/office/drawing/2014/main" id="{4A077664-E37D-4EB8-82C5-9BDC24C20366}"/>
              </a:ext>
            </a:extLst>
          </p:cNvPr>
          <p:cNvSpPr txBox="1"/>
          <p:nvPr/>
        </p:nvSpPr>
        <p:spPr>
          <a:xfrm>
            <a:off x="11723872" y="5932009"/>
            <a:ext cx="317716" cy="369332"/>
          </a:xfrm>
          <a:prstGeom prst="rect">
            <a:avLst/>
          </a:prstGeom>
          <a:noFill/>
        </p:spPr>
        <p:txBody>
          <a:bodyPr wrap="none" rtlCol="0">
            <a:spAutoFit/>
          </a:bodyPr>
          <a:lstStyle/>
          <a:p>
            <a:fld id="{CAB33362-1BC2-42FE-853F-451D0150121D}" type="slidenum">
              <a:rPr lang="en-US" smtClean="0"/>
              <a:t>11</a:t>
            </a:fld>
            <a:endParaRPr lang="en-US" dirty="0"/>
          </a:p>
        </p:txBody>
      </p:sp>
      <p:sp>
        <p:nvSpPr>
          <p:cNvPr id="10" name="Footer Placeholder 4">
            <a:extLst>
              <a:ext uri="{FF2B5EF4-FFF2-40B4-BE49-F238E27FC236}">
                <a16:creationId xmlns:a16="http://schemas.microsoft.com/office/drawing/2014/main" id="{CE971CA9-747B-4C32-863C-6B5B1A59A348}"/>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3990901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DDB593-66FA-493C-BA90-34AAEECFA1C5}"/>
              </a:ext>
            </a:extLst>
          </p:cNvPr>
          <p:cNvSpPr>
            <a:spLocks noGrp="1"/>
          </p:cNvSpPr>
          <p:nvPr>
            <p:ph sz="half" idx="1"/>
          </p:nvPr>
        </p:nvSpPr>
        <p:spPr>
          <a:xfrm>
            <a:off x="679342" y="1008876"/>
            <a:ext cx="11203388" cy="4351338"/>
          </a:xfrm>
        </p:spPr>
        <p:txBody>
          <a:bodyPr/>
          <a:lstStyle/>
          <a:p>
            <a:pPr marL="457200" indent="-457200">
              <a:buFont typeface="+mj-lt"/>
              <a:buAutoNum type="arabicPeriod" startAt="17"/>
            </a:pPr>
            <a:r>
              <a:rPr lang="en-US" dirty="0"/>
              <a:t>On the "Resource Check" worksheet, fill in the yellow highlighted cell (K1) with your project 5-digit EA.  Be sure to not include the district prefix or phase.  E.g. for 01-0H160K, you would enter "0H160“</a:t>
            </a:r>
          </a:p>
          <a:p>
            <a:r>
              <a:rPr lang="en-US" dirty="0"/>
              <a:t>This will populate the "MONDO ALLOCATION" cells with the allocated resource hours for each District and Unit (see image below)</a:t>
            </a:r>
          </a:p>
        </p:txBody>
      </p:sp>
      <p:sp>
        <p:nvSpPr>
          <p:cNvPr id="6" name="Title 1">
            <a:extLst>
              <a:ext uri="{FF2B5EF4-FFF2-40B4-BE49-F238E27FC236}">
                <a16:creationId xmlns:a16="http://schemas.microsoft.com/office/drawing/2014/main" id="{FAE36658-2DFF-489B-B50A-5AD475E876FB}"/>
              </a:ext>
            </a:extLst>
          </p:cNvPr>
          <p:cNvSpPr>
            <a:spLocks noGrp="1"/>
          </p:cNvSpPr>
          <p:nvPr>
            <p:ph type="title"/>
          </p:nvPr>
        </p:nvSpPr>
        <p:spPr>
          <a:xfrm>
            <a:off x="838200" y="395052"/>
            <a:ext cx="10515600" cy="1325563"/>
          </a:xfrm>
        </p:spPr>
        <p:txBody>
          <a:bodyPr/>
          <a:lstStyle/>
          <a:p>
            <a:r>
              <a:rPr lang="en-US" b="1" dirty="0"/>
              <a:t>Workaround Steps</a:t>
            </a:r>
          </a:p>
        </p:txBody>
      </p:sp>
      <p:pic>
        <p:nvPicPr>
          <p:cNvPr id="7" name="Picture 6" descr="Machine generated alternative text:&#10;AutoSave @ Off) &#10;File &#10;Home &#10;Insert Page Layout Formulas &#10;Data &#10;Review &#10;View Developer &#10;Wrap Text &#10;Help Acrobat &#10;Resource Check Pivot2.xlsx - Excel &#10;Tell me what you want to do &#10;OYO Cut &#10;E] Copy • &#10;Paste &#10;Format Painter &#10;Arial &#10;1 &#10;10 &#10;Font &#10;Merge &amp; Center • &#10;General &#10;Number &#10;.00 &#10;Conditional Format as &#10;Formatting • Table • &#10;DateHvoerlink &#10;Good &#10;Normal &#10;Neutral &#10;Bad &#10;Calculation &#10;Insert &#10;_ 00 &#10;Muir, Cameron@DOT &#10;AutoSum &#10;Delete Format &#10;Clear • &#10;Cells &#10;OH160 &#10;16 &#10;10 &#10;11 &#10;12 &#10;13 &#10;14 &#10;15 &#10;16 &#10;18 &#10;20 &#10;Clipboard &#10;Dist &amp; unit &#10;ADMN &#10;MTCE &#10;PPM &#10;TPLN &#10;TROP &#10;CONS &#10;ENVM &#10;ESRV &#10;PRJD &#10;RWLS &#10;SURV &#10;MAT CONS &#10;+59 &#10;PPM &#10;SDSN &#10;Grand Total &#10;Alignment &#10;Styles &#10;EA (w/o district or phase see example &#10;Spent &#10;932.8 &#10;17.0 &#10;15.0 &#10;30.0 &#10;824.0 &#10;46.8 &#10;235.5 &#10;3.0 &#10;65.5 &#10;80.5 &#10;45 _ O &#10;5.0 &#10;35.5 &#10;0.0 &#10;0.0 &#10;0.0 &#10;1168.3 &#10;Leftover &#10;24.0 &#10;0.0 &#10;0.0 &#10;16.0 &#10;0.0 &#10;8.0 &#10;58.0 &#10;6.0 &#10;19.5 &#10;2.0 &#10;9.0 &#10;18.5 &#10;3.0 &#10;0.0 &#10;40.0 &#10;0.0 &#10;40.0 &#10;122.0 &#10;PRSM Allocation MONDO ALLOCATION &#10;956.8 &#10;17.0 &#10;15.0 &#10;46.0 &#10;824.0 &#10;54.8 &#10;293.5 ' &#10;9.0 &#10;85.0 &#10;82.5 &#10;10.0 &#10;63.5 &#10;8.0 &#10;35.5 &#10;40.0 &#10;40.0 &#10;1290.3 &#10;975.0 &#10;10.0 &#10;20.0 &#10;65.0 &#10;800.0 &#10;80.0 &#10;206.0 &#10;8.0 &#10;80.0 &#10;16.0 &#10;28.0 &#10;50.0 &#10;8.0 &#10;16.0 &#10;MONDO Leftover &#10;LEFTOVER BY DISTRICT &#10;42.2 &#10;-7.0 &#10;5.0 &#10;42.2 &#10;35.0 &#10;-24.0 &#10;33.2 &#10;-29.5 &#10;5.0 &#10;14.5 &#10;_64_5 &#10;-29.5 &#10;27.0 &#10;5.0 &#10;3.0 &#10;-19.5 ">
            <a:extLst>
              <a:ext uri="{FF2B5EF4-FFF2-40B4-BE49-F238E27FC236}">
                <a16:creationId xmlns:a16="http://schemas.microsoft.com/office/drawing/2014/main" id="{21DD50B3-0851-4B21-A21F-83A4D3BBF0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9541" y="2864205"/>
            <a:ext cx="8263338" cy="3355657"/>
          </a:xfrm>
          <a:prstGeom prst="rect">
            <a:avLst/>
          </a:prstGeom>
          <a:noFill/>
          <a:ln>
            <a:noFill/>
          </a:ln>
        </p:spPr>
      </p:pic>
      <p:sp>
        <p:nvSpPr>
          <p:cNvPr id="8" name="TextBox 7">
            <a:extLst>
              <a:ext uri="{FF2B5EF4-FFF2-40B4-BE49-F238E27FC236}">
                <a16:creationId xmlns:a16="http://schemas.microsoft.com/office/drawing/2014/main" id="{E43648B1-9FD8-46E8-AEAA-9AF2CF63ADF0}"/>
              </a:ext>
            </a:extLst>
          </p:cNvPr>
          <p:cNvSpPr txBox="1"/>
          <p:nvPr/>
        </p:nvSpPr>
        <p:spPr>
          <a:xfrm>
            <a:off x="11723872" y="5932009"/>
            <a:ext cx="317716" cy="369332"/>
          </a:xfrm>
          <a:prstGeom prst="rect">
            <a:avLst/>
          </a:prstGeom>
          <a:noFill/>
        </p:spPr>
        <p:txBody>
          <a:bodyPr wrap="none" rtlCol="0">
            <a:spAutoFit/>
          </a:bodyPr>
          <a:lstStyle/>
          <a:p>
            <a:fld id="{CAB33362-1BC2-42FE-853F-451D0150121D}" type="slidenum">
              <a:rPr lang="en-US" smtClean="0"/>
              <a:t>12</a:t>
            </a:fld>
            <a:endParaRPr lang="en-US" dirty="0"/>
          </a:p>
        </p:txBody>
      </p:sp>
      <p:sp>
        <p:nvSpPr>
          <p:cNvPr id="9" name="Footer Placeholder 4">
            <a:extLst>
              <a:ext uri="{FF2B5EF4-FFF2-40B4-BE49-F238E27FC236}">
                <a16:creationId xmlns:a16="http://schemas.microsoft.com/office/drawing/2014/main" id="{4A3990F4-9A24-425E-97F5-544FE201C6A8}"/>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1179050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78833-1FB8-4A70-A3FE-7584319FA0C2}"/>
              </a:ext>
            </a:extLst>
          </p:cNvPr>
          <p:cNvSpPr>
            <a:spLocks noGrp="1"/>
          </p:cNvSpPr>
          <p:nvPr>
            <p:ph sz="half" idx="1"/>
          </p:nvPr>
        </p:nvSpPr>
        <p:spPr>
          <a:xfrm>
            <a:off x="304800" y="1234278"/>
            <a:ext cx="4572000" cy="4351338"/>
          </a:xfrm>
        </p:spPr>
        <p:txBody>
          <a:bodyPr/>
          <a:lstStyle/>
          <a:p>
            <a:pPr marL="457200" indent="-457200">
              <a:buFont typeface="+mj-lt"/>
              <a:buAutoNum type="arabicPeriod" startAt="18"/>
            </a:pPr>
            <a:r>
              <a:rPr lang="en-US" dirty="0"/>
              <a:t>Click on “</a:t>
            </a:r>
            <a:r>
              <a:rPr lang="en-US" dirty="0" err="1"/>
              <a:t>Dist</a:t>
            </a:r>
            <a:r>
              <a:rPr lang="en-US" dirty="0"/>
              <a:t> &amp; Unit” (cell “A1”) in the Pivot Table.</a:t>
            </a:r>
          </a:p>
          <a:p>
            <a:pPr marL="457200" indent="-457200">
              <a:buFont typeface="+mj-lt"/>
              <a:buAutoNum type="arabicPeriod" startAt="18"/>
            </a:pPr>
            <a:r>
              <a:rPr lang="en-US" dirty="0"/>
              <a:t>At the top of excel click on “Analyze” Tab.  Then click the “Refresh” button on the tab (see image to the right)</a:t>
            </a:r>
          </a:p>
          <a:p>
            <a:r>
              <a:rPr lang="en-US" dirty="0"/>
              <a:t>Once the Pivot Table has refreshed, some values will be shown in red.  These values indicate: overspending, resource budget reached, or PRSM discrepancies with original allocation spreadsheet.</a:t>
            </a:r>
          </a:p>
          <a:p>
            <a:endParaRPr lang="en-US" dirty="0"/>
          </a:p>
          <a:p>
            <a:endParaRPr lang="en-US" dirty="0"/>
          </a:p>
        </p:txBody>
      </p:sp>
      <p:sp>
        <p:nvSpPr>
          <p:cNvPr id="6" name="Title 1">
            <a:extLst>
              <a:ext uri="{FF2B5EF4-FFF2-40B4-BE49-F238E27FC236}">
                <a16:creationId xmlns:a16="http://schemas.microsoft.com/office/drawing/2014/main" id="{998EB598-ED05-4330-A50F-C9E3A00E19EA}"/>
              </a:ext>
            </a:extLst>
          </p:cNvPr>
          <p:cNvSpPr>
            <a:spLocks noGrp="1"/>
          </p:cNvSpPr>
          <p:nvPr>
            <p:ph type="title"/>
          </p:nvPr>
        </p:nvSpPr>
        <p:spPr>
          <a:xfrm>
            <a:off x="838200" y="395052"/>
            <a:ext cx="10515600" cy="1325563"/>
          </a:xfrm>
        </p:spPr>
        <p:txBody>
          <a:bodyPr/>
          <a:lstStyle/>
          <a:p>
            <a:r>
              <a:rPr lang="en-US" b="1" dirty="0"/>
              <a:t>Workaround Steps</a:t>
            </a:r>
          </a:p>
        </p:txBody>
      </p:sp>
      <p:sp>
        <p:nvSpPr>
          <p:cNvPr id="7" name="TextBox 6">
            <a:extLst>
              <a:ext uri="{FF2B5EF4-FFF2-40B4-BE49-F238E27FC236}">
                <a16:creationId xmlns:a16="http://schemas.microsoft.com/office/drawing/2014/main" id="{1F04B5DC-93CD-4DAC-8057-8A0E5E4C1108}"/>
              </a:ext>
            </a:extLst>
          </p:cNvPr>
          <p:cNvSpPr txBox="1"/>
          <p:nvPr/>
        </p:nvSpPr>
        <p:spPr>
          <a:xfrm>
            <a:off x="11723872" y="5932009"/>
            <a:ext cx="317716" cy="369332"/>
          </a:xfrm>
          <a:prstGeom prst="rect">
            <a:avLst/>
          </a:prstGeom>
          <a:noFill/>
        </p:spPr>
        <p:txBody>
          <a:bodyPr wrap="none" rtlCol="0">
            <a:spAutoFit/>
          </a:bodyPr>
          <a:lstStyle/>
          <a:p>
            <a:fld id="{CAB33362-1BC2-42FE-853F-451D0150121D}" type="slidenum">
              <a:rPr lang="en-US" smtClean="0"/>
              <a:t>13</a:t>
            </a:fld>
            <a:endParaRPr lang="en-US" dirty="0"/>
          </a:p>
        </p:txBody>
      </p:sp>
      <p:sp>
        <p:nvSpPr>
          <p:cNvPr id="8" name="Footer Placeholder 4">
            <a:extLst>
              <a:ext uri="{FF2B5EF4-FFF2-40B4-BE49-F238E27FC236}">
                <a16:creationId xmlns:a16="http://schemas.microsoft.com/office/drawing/2014/main" id="{7ECAE534-12E5-4201-9844-07446F2BF2B5}"/>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pic>
        <p:nvPicPr>
          <p:cNvPr id="9" name="Picture 8">
            <a:extLst>
              <a:ext uri="{FF2B5EF4-FFF2-40B4-BE49-F238E27FC236}">
                <a16:creationId xmlns:a16="http://schemas.microsoft.com/office/drawing/2014/main" id="{63275EF5-6CBC-4B1D-82C9-16BD24A127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17831"/>
            <a:ext cx="7060013" cy="4868468"/>
          </a:xfrm>
          <a:prstGeom prst="rect">
            <a:avLst/>
          </a:prstGeom>
          <a:noFill/>
          <a:ln>
            <a:noFill/>
          </a:ln>
        </p:spPr>
      </p:pic>
    </p:spTree>
    <p:extLst>
      <p:ext uri="{BB962C8B-B14F-4D97-AF65-F5344CB8AC3E}">
        <p14:creationId xmlns:p14="http://schemas.microsoft.com/office/powerpoint/2010/main" val="866530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06338B-7252-45AF-91F7-82C40061997D}"/>
              </a:ext>
            </a:extLst>
          </p:cNvPr>
          <p:cNvSpPr>
            <a:spLocks noGrp="1"/>
          </p:cNvSpPr>
          <p:nvPr>
            <p:ph sz="half" idx="1"/>
          </p:nvPr>
        </p:nvSpPr>
        <p:spPr>
          <a:xfrm>
            <a:off x="756920" y="1378585"/>
            <a:ext cx="10825480" cy="4351338"/>
          </a:xfrm>
        </p:spPr>
        <p:txBody>
          <a:bodyPr/>
          <a:lstStyle/>
          <a:p>
            <a:r>
              <a:rPr lang="en-US" dirty="0"/>
              <a:t>Lastly, if any hours were reallocated (i.e. removed or added to your project) in your project, then provide the number of hours in the Adjustments (+/-) column.  If hours were </a:t>
            </a:r>
            <a:r>
              <a:rPr lang="en-US" b="1" dirty="0"/>
              <a:t>added</a:t>
            </a:r>
            <a:r>
              <a:rPr lang="en-US" dirty="0"/>
              <a:t> to your project, then insert the </a:t>
            </a:r>
            <a:r>
              <a:rPr lang="en-US" b="1" dirty="0"/>
              <a:t>positive number of hours</a:t>
            </a:r>
            <a:r>
              <a:rPr lang="en-US" dirty="0"/>
              <a:t> in the row that corresponds to the unit (e.g. TPLN, CONS, PRJD, etc.) that received the hours.  If hours were </a:t>
            </a:r>
            <a:r>
              <a:rPr lang="en-US" b="1" dirty="0"/>
              <a:t>removed</a:t>
            </a:r>
            <a:r>
              <a:rPr lang="en-US" dirty="0"/>
              <a:t> from your project, then insert the </a:t>
            </a:r>
            <a:r>
              <a:rPr lang="en-US" b="1" dirty="0"/>
              <a:t>negative number of hours</a:t>
            </a:r>
            <a:r>
              <a:rPr lang="en-US" dirty="0"/>
              <a:t> in the row that corresponds to the unit that hours were removed from.</a:t>
            </a:r>
          </a:p>
        </p:txBody>
      </p:sp>
      <p:sp>
        <p:nvSpPr>
          <p:cNvPr id="6" name="Title 1">
            <a:extLst>
              <a:ext uri="{FF2B5EF4-FFF2-40B4-BE49-F238E27FC236}">
                <a16:creationId xmlns:a16="http://schemas.microsoft.com/office/drawing/2014/main" id="{C4CC5E91-698D-46A7-A27D-8FEAF39E2628}"/>
              </a:ext>
            </a:extLst>
          </p:cNvPr>
          <p:cNvSpPr>
            <a:spLocks noGrp="1"/>
          </p:cNvSpPr>
          <p:nvPr>
            <p:ph type="title"/>
          </p:nvPr>
        </p:nvSpPr>
        <p:spPr>
          <a:xfrm>
            <a:off x="838200" y="395052"/>
            <a:ext cx="10515600" cy="1325563"/>
          </a:xfrm>
        </p:spPr>
        <p:txBody>
          <a:bodyPr/>
          <a:lstStyle/>
          <a:p>
            <a:r>
              <a:rPr lang="en-US" b="1" dirty="0"/>
              <a:t>Workaround Steps</a:t>
            </a:r>
          </a:p>
        </p:txBody>
      </p:sp>
      <p:sp>
        <p:nvSpPr>
          <p:cNvPr id="7" name="TextBox 6">
            <a:extLst>
              <a:ext uri="{FF2B5EF4-FFF2-40B4-BE49-F238E27FC236}">
                <a16:creationId xmlns:a16="http://schemas.microsoft.com/office/drawing/2014/main" id="{4472AB10-2F8F-4F5B-B41E-7ECCEA5948E0}"/>
              </a:ext>
            </a:extLst>
          </p:cNvPr>
          <p:cNvSpPr txBox="1"/>
          <p:nvPr/>
        </p:nvSpPr>
        <p:spPr>
          <a:xfrm>
            <a:off x="11723872" y="5932009"/>
            <a:ext cx="317716" cy="369332"/>
          </a:xfrm>
          <a:prstGeom prst="rect">
            <a:avLst/>
          </a:prstGeom>
          <a:noFill/>
        </p:spPr>
        <p:txBody>
          <a:bodyPr wrap="none" rtlCol="0">
            <a:spAutoFit/>
          </a:bodyPr>
          <a:lstStyle/>
          <a:p>
            <a:fld id="{CAB33362-1BC2-42FE-853F-451D0150121D}" type="slidenum">
              <a:rPr lang="en-US" smtClean="0"/>
              <a:t>14</a:t>
            </a:fld>
            <a:endParaRPr lang="en-US" dirty="0"/>
          </a:p>
        </p:txBody>
      </p:sp>
      <p:sp>
        <p:nvSpPr>
          <p:cNvPr id="8" name="Footer Placeholder 4">
            <a:extLst>
              <a:ext uri="{FF2B5EF4-FFF2-40B4-BE49-F238E27FC236}">
                <a16:creationId xmlns:a16="http://schemas.microsoft.com/office/drawing/2014/main" id="{74BFBB15-8334-4C2B-B93C-648CBD291830}"/>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303423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46FF7-4867-4D3F-AB27-537026D64052}"/>
              </a:ext>
            </a:extLst>
          </p:cNvPr>
          <p:cNvSpPr>
            <a:spLocks noGrp="1"/>
          </p:cNvSpPr>
          <p:nvPr>
            <p:ph type="title"/>
          </p:nvPr>
        </p:nvSpPr>
        <p:spPr/>
        <p:txBody>
          <a:bodyPr/>
          <a:lstStyle/>
          <a:p>
            <a:r>
              <a:rPr lang="en-US" b="1" dirty="0"/>
              <a:t>Workaround Solution File</a:t>
            </a:r>
            <a:endParaRPr lang="en-US" dirty="0"/>
          </a:p>
        </p:txBody>
      </p:sp>
      <p:graphicFrame>
        <p:nvGraphicFramePr>
          <p:cNvPr id="7" name="Object 6">
            <a:extLst>
              <a:ext uri="{FF2B5EF4-FFF2-40B4-BE49-F238E27FC236}">
                <a16:creationId xmlns:a16="http://schemas.microsoft.com/office/drawing/2014/main" id="{03C64A40-5037-4989-AB12-F7D607970768}"/>
              </a:ext>
            </a:extLst>
          </p:cNvPr>
          <p:cNvGraphicFramePr>
            <a:graphicFrameLocks noChangeAspect="1"/>
          </p:cNvGraphicFramePr>
          <p:nvPr>
            <p:extLst>
              <p:ext uri="{D42A27DB-BD31-4B8C-83A1-F6EECF244321}">
                <p14:modId xmlns:p14="http://schemas.microsoft.com/office/powerpoint/2010/main" val="3219403776"/>
              </p:ext>
            </p:extLst>
          </p:nvPr>
        </p:nvGraphicFramePr>
        <p:xfrm>
          <a:off x="1006475" y="1792217"/>
          <a:ext cx="9134475" cy="3022600"/>
        </p:xfrm>
        <a:graphic>
          <a:graphicData uri="http://schemas.openxmlformats.org/presentationml/2006/ole">
            <mc:AlternateContent xmlns:mc="http://schemas.openxmlformats.org/markup-compatibility/2006">
              <mc:Choice xmlns:v="urn:schemas-microsoft-com:vml" Requires="v">
                <p:oleObj spid="_x0000_s1032" name="Worksheet" r:id="rId3" imgW="12306499" imgH="4069139" progId="Excel.Sheet.12">
                  <p:embed/>
                </p:oleObj>
              </mc:Choice>
              <mc:Fallback>
                <p:oleObj name="Worksheet" r:id="rId3" imgW="12306499" imgH="4069139" progId="Excel.Sheet.12">
                  <p:embed/>
                  <p:pic>
                    <p:nvPicPr>
                      <p:cNvPr id="0" name=""/>
                      <p:cNvPicPr/>
                      <p:nvPr/>
                    </p:nvPicPr>
                    <p:blipFill>
                      <a:blip r:embed="rId4"/>
                      <a:stretch>
                        <a:fillRect/>
                      </a:stretch>
                    </p:blipFill>
                    <p:spPr>
                      <a:xfrm>
                        <a:off x="1006475" y="1792217"/>
                        <a:ext cx="9134475" cy="30226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E1CA69FE-A31E-483E-BA9B-1D8A152DC6AE}"/>
              </a:ext>
            </a:extLst>
          </p:cNvPr>
          <p:cNvSpPr txBox="1"/>
          <p:nvPr/>
        </p:nvSpPr>
        <p:spPr>
          <a:xfrm>
            <a:off x="838200" y="1321356"/>
            <a:ext cx="9899333" cy="369332"/>
          </a:xfrm>
          <a:prstGeom prst="rect">
            <a:avLst/>
          </a:prstGeom>
          <a:noFill/>
        </p:spPr>
        <p:txBody>
          <a:bodyPr wrap="square" rtlCol="0">
            <a:spAutoFit/>
          </a:bodyPr>
          <a:lstStyle/>
          <a:p>
            <a:r>
              <a:rPr lang="en-US" b="1" dirty="0"/>
              <a:t>Double click the image below to edit the file.  You can save a copy for yourself to configure.</a:t>
            </a:r>
          </a:p>
        </p:txBody>
      </p:sp>
      <p:sp>
        <p:nvSpPr>
          <p:cNvPr id="11" name="TextBox 10">
            <a:extLst>
              <a:ext uri="{FF2B5EF4-FFF2-40B4-BE49-F238E27FC236}">
                <a16:creationId xmlns:a16="http://schemas.microsoft.com/office/drawing/2014/main" id="{C66ED82F-B02A-4648-B8A5-51DE31261F68}"/>
              </a:ext>
            </a:extLst>
          </p:cNvPr>
          <p:cNvSpPr txBox="1"/>
          <p:nvPr/>
        </p:nvSpPr>
        <p:spPr>
          <a:xfrm>
            <a:off x="11723872" y="5932009"/>
            <a:ext cx="317716" cy="369332"/>
          </a:xfrm>
          <a:prstGeom prst="rect">
            <a:avLst/>
          </a:prstGeom>
          <a:noFill/>
        </p:spPr>
        <p:txBody>
          <a:bodyPr wrap="none" rtlCol="0">
            <a:spAutoFit/>
          </a:bodyPr>
          <a:lstStyle/>
          <a:p>
            <a:fld id="{CAB33362-1BC2-42FE-853F-451D0150121D}" type="slidenum">
              <a:rPr lang="en-US" smtClean="0"/>
              <a:t>15</a:t>
            </a:fld>
            <a:endParaRPr lang="en-US" dirty="0"/>
          </a:p>
        </p:txBody>
      </p:sp>
      <p:sp>
        <p:nvSpPr>
          <p:cNvPr id="12" name="Footer Placeholder 4">
            <a:extLst>
              <a:ext uri="{FF2B5EF4-FFF2-40B4-BE49-F238E27FC236}">
                <a16:creationId xmlns:a16="http://schemas.microsoft.com/office/drawing/2014/main" id="{7E34A767-7ACF-49A0-955D-09D214099C5A}"/>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
        <p:nvSpPr>
          <p:cNvPr id="13" name="Rectangle 12">
            <a:extLst>
              <a:ext uri="{FF2B5EF4-FFF2-40B4-BE49-F238E27FC236}">
                <a16:creationId xmlns:a16="http://schemas.microsoft.com/office/drawing/2014/main" id="{50FED4F4-EE30-4015-B675-08B00A019E22}"/>
              </a:ext>
            </a:extLst>
          </p:cNvPr>
          <p:cNvSpPr/>
          <p:nvPr/>
        </p:nvSpPr>
        <p:spPr>
          <a:xfrm>
            <a:off x="838200" y="4916346"/>
            <a:ext cx="10515599" cy="1200329"/>
          </a:xfrm>
          <a:prstGeom prst="rect">
            <a:avLst/>
          </a:prstGeom>
        </p:spPr>
        <p:txBody>
          <a:bodyPr wrap="square">
            <a:spAutoFit/>
          </a:bodyPr>
          <a:lstStyle/>
          <a:p>
            <a:r>
              <a:rPr lang="en-US" b="1" dirty="0"/>
              <a:t>Note: Formulas in the yellow bordered cells reference to the </a:t>
            </a:r>
            <a:r>
              <a:rPr lang="en-US" b="1" u="sng" dirty="0"/>
              <a:t>original</a:t>
            </a:r>
            <a:r>
              <a:rPr lang="en-US" b="1" dirty="0"/>
              <a:t> resource allocation spreadsheet for District 1.  You can configure these cells to pull data from your own original allocation spreadsheet for your district.  Alternatively, you can manually enter the values into the cells.</a:t>
            </a:r>
          </a:p>
        </p:txBody>
      </p:sp>
    </p:spTree>
    <p:extLst>
      <p:ext uri="{BB962C8B-B14F-4D97-AF65-F5344CB8AC3E}">
        <p14:creationId xmlns:p14="http://schemas.microsoft.com/office/powerpoint/2010/main" val="132731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3EDE-FEAB-4F45-903A-5A9BBF6A3B76}"/>
              </a:ext>
            </a:extLst>
          </p:cNvPr>
          <p:cNvSpPr>
            <a:spLocks noGrp="1"/>
          </p:cNvSpPr>
          <p:nvPr>
            <p:ph type="title"/>
          </p:nvPr>
        </p:nvSpPr>
        <p:spPr/>
        <p:txBody>
          <a:bodyPr/>
          <a:lstStyle/>
          <a:p>
            <a:pPr algn="ctr"/>
            <a:r>
              <a:rPr lang="en-US" b="1" dirty="0"/>
              <a:t>Disclaimer</a:t>
            </a:r>
          </a:p>
        </p:txBody>
      </p:sp>
      <p:sp>
        <p:nvSpPr>
          <p:cNvPr id="3" name="Content Placeholder 2">
            <a:extLst>
              <a:ext uri="{FF2B5EF4-FFF2-40B4-BE49-F238E27FC236}">
                <a16:creationId xmlns:a16="http://schemas.microsoft.com/office/drawing/2014/main" id="{C85F302D-345E-4E84-9ACA-CC80D19CEF85}"/>
              </a:ext>
            </a:extLst>
          </p:cNvPr>
          <p:cNvSpPr>
            <a:spLocks noGrp="1"/>
          </p:cNvSpPr>
          <p:nvPr>
            <p:ph sz="half" idx="1"/>
          </p:nvPr>
        </p:nvSpPr>
        <p:spPr>
          <a:xfrm>
            <a:off x="838200" y="1825625"/>
            <a:ext cx="10515600" cy="4351338"/>
          </a:xfrm>
        </p:spPr>
        <p:txBody>
          <a:bodyPr/>
          <a:lstStyle/>
          <a:p>
            <a:r>
              <a:rPr lang="en-US" dirty="0"/>
              <a:t>This presentation is designed to be a detailed walkthrough of the process to use the Resource Check Pivot Table.  A copy of the file template is located on the last slide</a:t>
            </a:r>
          </a:p>
        </p:txBody>
      </p:sp>
      <p:sp>
        <p:nvSpPr>
          <p:cNvPr id="6" name="Footer Placeholder 4">
            <a:extLst>
              <a:ext uri="{FF2B5EF4-FFF2-40B4-BE49-F238E27FC236}">
                <a16:creationId xmlns:a16="http://schemas.microsoft.com/office/drawing/2014/main" id="{D4D789C8-4D9E-437B-AAD0-D0B94DC8D23C}"/>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3227815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AD8B-8CE4-407D-9A26-041749259D56}"/>
              </a:ext>
            </a:extLst>
          </p:cNvPr>
          <p:cNvSpPr>
            <a:spLocks noGrp="1"/>
          </p:cNvSpPr>
          <p:nvPr>
            <p:ph type="title"/>
          </p:nvPr>
        </p:nvSpPr>
        <p:spPr/>
        <p:txBody>
          <a:bodyPr/>
          <a:lstStyle/>
          <a:p>
            <a:pPr algn="ctr"/>
            <a:r>
              <a:rPr lang="en-US" b="1" dirty="0"/>
              <a:t>Background</a:t>
            </a:r>
          </a:p>
        </p:txBody>
      </p:sp>
      <p:sp>
        <p:nvSpPr>
          <p:cNvPr id="3" name="Content Placeholder 2">
            <a:extLst>
              <a:ext uri="{FF2B5EF4-FFF2-40B4-BE49-F238E27FC236}">
                <a16:creationId xmlns:a16="http://schemas.microsoft.com/office/drawing/2014/main" id="{F8F0D822-0CE9-48C0-BC8F-E9187E35AC35}"/>
              </a:ext>
            </a:extLst>
          </p:cNvPr>
          <p:cNvSpPr>
            <a:spLocks noGrp="1"/>
          </p:cNvSpPr>
          <p:nvPr>
            <p:ph sz="half" idx="1"/>
          </p:nvPr>
        </p:nvSpPr>
        <p:spPr>
          <a:xfrm>
            <a:off x="838200" y="768984"/>
            <a:ext cx="10515600" cy="5448935"/>
          </a:xfrm>
        </p:spPr>
        <p:txBody>
          <a:bodyPr/>
          <a:lstStyle/>
          <a:p>
            <a:r>
              <a:rPr lang="en-US" b="1" dirty="0"/>
              <a:t>Problem:</a:t>
            </a:r>
          </a:p>
          <a:p>
            <a:r>
              <a:rPr lang="en-US" dirty="0"/>
              <a:t>Resources to complete a project are measured by hours of work. Before projects make it to the K phase, the resources for each functional unit are allocated in PRSM.  During the K phase, functional units use their allocated resources to complete their contribution to the PID.  The Advance Planning Senior is tasked with managing the resources for all the projects in the K phase, and often there are many projects.  The Advance Planning Senior relies on the PE’s to verify functional units have not overspent their resources for their projects.  This resource check consists of comparing the current usage of resources to the original allocated amount.  To complete this comparison, the PE needs the current usage, which is provided in PRSM.  The current usage is compared with the allocated amount, which is logged in a local spreadsheet.  Once the comparison is made, it is sent to the Advance Planning Senior for them to review and make decisions about resource allocation for the remainder of the K phase.  This process is completed on a monthly basis.</a:t>
            </a:r>
          </a:p>
        </p:txBody>
      </p:sp>
      <p:sp>
        <p:nvSpPr>
          <p:cNvPr id="6" name="TextBox 5">
            <a:extLst>
              <a:ext uri="{FF2B5EF4-FFF2-40B4-BE49-F238E27FC236}">
                <a16:creationId xmlns:a16="http://schemas.microsoft.com/office/drawing/2014/main" id="{A31585B1-23B8-41B3-945D-C1F779DF0329}"/>
              </a:ext>
            </a:extLst>
          </p:cNvPr>
          <p:cNvSpPr txBox="1"/>
          <p:nvPr/>
        </p:nvSpPr>
        <p:spPr>
          <a:xfrm>
            <a:off x="11874284" y="5933119"/>
            <a:ext cx="317716" cy="369332"/>
          </a:xfrm>
          <a:prstGeom prst="rect">
            <a:avLst/>
          </a:prstGeom>
          <a:noFill/>
        </p:spPr>
        <p:txBody>
          <a:bodyPr wrap="none" rtlCol="0">
            <a:spAutoFit/>
          </a:bodyPr>
          <a:lstStyle/>
          <a:p>
            <a:fld id="{CAB33362-1BC2-42FE-853F-451D0150121D}" type="slidenum">
              <a:rPr lang="en-US" smtClean="0"/>
              <a:t>3</a:t>
            </a:fld>
            <a:endParaRPr lang="en-US" dirty="0"/>
          </a:p>
        </p:txBody>
      </p:sp>
      <p:sp>
        <p:nvSpPr>
          <p:cNvPr id="8" name="Footer Placeholder 4">
            <a:extLst>
              <a:ext uri="{FF2B5EF4-FFF2-40B4-BE49-F238E27FC236}">
                <a16:creationId xmlns:a16="http://schemas.microsoft.com/office/drawing/2014/main" id="{1DE24FD3-AF9D-485D-80AD-CAF6A918F482}"/>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34349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AA71-21F5-4434-AD37-C3F7178E2DD5}"/>
              </a:ext>
            </a:extLst>
          </p:cNvPr>
          <p:cNvSpPr>
            <a:spLocks noGrp="1"/>
          </p:cNvSpPr>
          <p:nvPr>
            <p:ph type="title"/>
          </p:nvPr>
        </p:nvSpPr>
        <p:spPr/>
        <p:txBody>
          <a:bodyPr/>
          <a:lstStyle/>
          <a:p>
            <a:pPr algn="ctr"/>
            <a:r>
              <a:rPr lang="en-US" b="1" dirty="0"/>
              <a:t>Solution</a:t>
            </a:r>
          </a:p>
        </p:txBody>
      </p:sp>
      <p:sp>
        <p:nvSpPr>
          <p:cNvPr id="3" name="Content Placeholder 2">
            <a:extLst>
              <a:ext uri="{FF2B5EF4-FFF2-40B4-BE49-F238E27FC236}">
                <a16:creationId xmlns:a16="http://schemas.microsoft.com/office/drawing/2014/main" id="{7B571110-CEB9-4B5F-B83F-FE31D702E31E}"/>
              </a:ext>
            </a:extLst>
          </p:cNvPr>
          <p:cNvSpPr>
            <a:spLocks noGrp="1"/>
          </p:cNvSpPr>
          <p:nvPr>
            <p:ph sz="half" idx="1"/>
          </p:nvPr>
        </p:nvSpPr>
        <p:spPr/>
        <p:txBody>
          <a:bodyPr/>
          <a:lstStyle/>
          <a:p>
            <a:r>
              <a:rPr lang="en-US" b="1" dirty="0"/>
              <a:t>Best Solution</a:t>
            </a:r>
          </a:p>
          <a:p>
            <a:r>
              <a:rPr lang="en-US" dirty="0"/>
              <a:t>The best solution would be one that is able to automatically query and pull resource data from the PRSM database and compare it to the original allocated amount.  This comparison would be in the form of a chart, graph, or other visualization.</a:t>
            </a:r>
          </a:p>
        </p:txBody>
      </p:sp>
      <p:sp>
        <p:nvSpPr>
          <p:cNvPr id="6" name="Content Placeholder 2">
            <a:extLst>
              <a:ext uri="{FF2B5EF4-FFF2-40B4-BE49-F238E27FC236}">
                <a16:creationId xmlns:a16="http://schemas.microsoft.com/office/drawing/2014/main" id="{9CB57332-9AB1-489C-A89B-A59215ACF64B}"/>
              </a:ext>
            </a:extLst>
          </p:cNvPr>
          <p:cNvSpPr txBox="1">
            <a:spLocks/>
          </p:cNvSpPr>
          <p:nvPr/>
        </p:nvSpPr>
        <p:spPr>
          <a:xfrm>
            <a:off x="6096000" y="1825625"/>
            <a:ext cx="5181600" cy="435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Workaround</a:t>
            </a:r>
          </a:p>
          <a:p>
            <a:r>
              <a:rPr lang="en-US" dirty="0"/>
              <a:t>Due to the restrictive nature of PRSM, data is required to be manually downloaded.  Once the data is downloaded, it can be pasted into a solution that performs the resource check comparison automatically.</a:t>
            </a:r>
          </a:p>
        </p:txBody>
      </p:sp>
      <p:sp>
        <p:nvSpPr>
          <p:cNvPr id="7" name="TextBox 6">
            <a:extLst>
              <a:ext uri="{FF2B5EF4-FFF2-40B4-BE49-F238E27FC236}">
                <a16:creationId xmlns:a16="http://schemas.microsoft.com/office/drawing/2014/main" id="{DFBD8FAB-D5B4-477E-8755-225AEF112C13}"/>
              </a:ext>
            </a:extLst>
          </p:cNvPr>
          <p:cNvSpPr txBox="1"/>
          <p:nvPr/>
        </p:nvSpPr>
        <p:spPr>
          <a:xfrm>
            <a:off x="11874284" y="5933119"/>
            <a:ext cx="317716" cy="369332"/>
          </a:xfrm>
          <a:prstGeom prst="rect">
            <a:avLst/>
          </a:prstGeom>
          <a:noFill/>
        </p:spPr>
        <p:txBody>
          <a:bodyPr wrap="none" rtlCol="0">
            <a:spAutoFit/>
          </a:bodyPr>
          <a:lstStyle/>
          <a:p>
            <a:fld id="{CAB33362-1BC2-42FE-853F-451D0150121D}" type="slidenum">
              <a:rPr lang="en-US" smtClean="0"/>
              <a:t>4</a:t>
            </a:fld>
            <a:endParaRPr lang="en-US" dirty="0"/>
          </a:p>
        </p:txBody>
      </p:sp>
      <p:sp>
        <p:nvSpPr>
          <p:cNvPr id="8" name="Footer Placeholder 4">
            <a:extLst>
              <a:ext uri="{FF2B5EF4-FFF2-40B4-BE49-F238E27FC236}">
                <a16:creationId xmlns:a16="http://schemas.microsoft.com/office/drawing/2014/main" id="{11B1BFF9-6A5C-42A8-9D24-EAE57B608E24}"/>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153179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05F7-C083-4BBE-9888-073C7098ABFA}"/>
              </a:ext>
            </a:extLst>
          </p:cNvPr>
          <p:cNvSpPr>
            <a:spLocks noGrp="1"/>
          </p:cNvSpPr>
          <p:nvPr>
            <p:ph type="title"/>
          </p:nvPr>
        </p:nvSpPr>
        <p:spPr/>
        <p:txBody>
          <a:bodyPr/>
          <a:lstStyle/>
          <a:p>
            <a:pPr algn="ctr"/>
            <a:r>
              <a:rPr lang="en-US" b="1" dirty="0"/>
              <a:t> Workaround Solution</a:t>
            </a:r>
          </a:p>
        </p:txBody>
      </p:sp>
      <p:sp>
        <p:nvSpPr>
          <p:cNvPr id="3" name="Content Placeholder 2">
            <a:extLst>
              <a:ext uri="{FF2B5EF4-FFF2-40B4-BE49-F238E27FC236}">
                <a16:creationId xmlns:a16="http://schemas.microsoft.com/office/drawing/2014/main" id="{515F8C31-4C1E-44FE-9840-7667F5588E5B}"/>
              </a:ext>
            </a:extLst>
          </p:cNvPr>
          <p:cNvSpPr>
            <a:spLocks noGrp="1"/>
          </p:cNvSpPr>
          <p:nvPr>
            <p:ph sz="half" idx="1"/>
          </p:nvPr>
        </p:nvSpPr>
        <p:spPr>
          <a:xfrm>
            <a:off x="838200" y="1825625"/>
            <a:ext cx="10515600" cy="4351338"/>
          </a:xfrm>
        </p:spPr>
        <p:txBody>
          <a:bodyPr/>
          <a:lstStyle/>
          <a:p>
            <a:r>
              <a:rPr lang="en-US" dirty="0"/>
              <a:t>The workaround solution consists of an excel pivot table.  Data is downloaded from PRSM for a specific project.  The data is then pasted into the excel spreadsheet.  The data is parsed to fit the data format required by the pivot table.  Data is automatically pulled from a original allocation spreadsheet, and the pivot table is updated to complete the resource comparison.  The resource check pivot table spreadsheet is then sent each month to the Advance Planning Senior for each project.</a:t>
            </a:r>
          </a:p>
        </p:txBody>
      </p:sp>
      <p:sp>
        <p:nvSpPr>
          <p:cNvPr id="6" name="TextBox 5">
            <a:extLst>
              <a:ext uri="{FF2B5EF4-FFF2-40B4-BE49-F238E27FC236}">
                <a16:creationId xmlns:a16="http://schemas.microsoft.com/office/drawing/2014/main" id="{D3A1B1E6-F8BF-431C-A33F-33B13410C7DA}"/>
              </a:ext>
            </a:extLst>
          </p:cNvPr>
          <p:cNvSpPr txBox="1"/>
          <p:nvPr/>
        </p:nvSpPr>
        <p:spPr>
          <a:xfrm>
            <a:off x="11874284" y="5933119"/>
            <a:ext cx="317716" cy="369332"/>
          </a:xfrm>
          <a:prstGeom prst="rect">
            <a:avLst/>
          </a:prstGeom>
          <a:noFill/>
        </p:spPr>
        <p:txBody>
          <a:bodyPr wrap="none" rtlCol="0">
            <a:spAutoFit/>
          </a:bodyPr>
          <a:lstStyle/>
          <a:p>
            <a:fld id="{CAB33362-1BC2-42FE-853F-451D0150121D}" type="slidenum">
              <a:rPr lang="en-US" smtClean="0"/>
              <a:t>5</a:t>
            </a:fld>
            <a:endParaRPr lang="en-US" dirty="0"/>
          </a:p>
        </p:txBody>
      </p:sp>
      <p:sp>
        <p:nvSpPr>
          <p:cNvPr id="7" name="Footer Placeholder 4">
            <a:extLst>
              <a:ext uri="{FF2B5EF4-FFF2-40B4-BE49-F238E27FC236}">
                <a16:creationId xmlns:a16="http://schemas.microsoft.com/office/drawing/2014/main" id="{924D58C1-F453-421D-BE0A-9BFC50962432}"/>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11509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AD6A-637B-4762-9219-03D9486D6878}"/>
              </a:ext>
            </a:extLst>
          </p:cNvPr>
          <p:cNvSpPr>
            <a:spLocks noGrp="1"/>
          </p:cNvSpPr>
          <p:nvPr>
            <p:ph type="title"/>
          </p:nvPr>
        </p:nvSpPr>
        <p:spPr/>
        <p:txBody>
          <a:bodyPr/>
          <a:lstStyle/>
          <a:p>
            <a:r>
              <a:rPr lang="en-US" b="1" dirty="0"/>
              <a:t>Workaround Steps</a:t>
            </a:r>
          </a:p>
        </p:txBody>
      </p:sp>
      <p:sp>
        <p:nvSpPr>
          <p:cNvPr id="3" name="Content Placeholder 2">
            <a:extLst>
              <a:ext uri="{FF2B5EF4-FFF2-40B4-BE49-F238E27FC236}">
                <a16:creationId xmlns:a16="http://schemas.microsoft.com/office/drawing/2014/main" id="{08AA883D-D630-4E93-9474-923702567AB7}"/>
              </a:ext>
            </a:extLst>
          </p:cNvPr>
          <p:cNvSpPr>
            <a:spLocks noGrp="1"/>
          </p:cNvSpPr>
          <p:nvPr>
            <p:ph sz="half" idx="1"/>
          </p:nvPr>
        </p:nvSpPr>
        <p:spPr/>
        <p:txBody>
          <a:bodyPr/>
          <a:lstStyle/>
          <a:p>
            <a:pPr marL="457200" lvl="0" indent="-457200" fontAlgn="ctr">
              <a:buFont typeface="+mj-lt"/>
              <a:buAutoNum type="arabicPeriod"/>
            </a:pPr>
            <a:r>
              <a:rPr lang="en-US" dirty="0"/>
              <a:t>Open PRSM</a:t>
            </a:r>
          </a:p>
          <a:p>
            <a:pPr marL="457200" lvl="0" indent="-457200" fontAlgn="ctr">
              <a:buFont typeface="+mj-lt"/>
              <a:buAutoNum type="arabicPeriod"/>
            </a:pPr>
            <a:r>
              <a:rPr lang="en-US" dirty="0"/>
              <a:t>Go to the Project</a:t>
            </a:r>
          </a:p>
          <a:p>
            <a:pPr marL="457200" lvl="0" indent="-457200" fontAlgn="ctr">
              <a:buFont typeface="+mj-lt"/>
              <a:buAutoNum type="arabicPeriod"/>
            </a:pPr>
            <a:r>
              <a:rPr lang="en-US" dirty="0"/>
              <a:t>Expand the Task Tab</a:t>
            </a:r>
          </a:p>
          <a:p>
            <a:pPr marL="457200" lvl="0" indent="-457200" fontAlgn="ctr">
              <a:buFont typeface="+mj-lt"/>
              <a:buAutoNum type="arabicPeriod"/>
            </a:pPr>
            <a:r>
              <a:rPr lang="en-US" dirty="0"/>
              <a:t>In the Task Column (not the check box) Click on task K.150</a:t>
            </a:r>
          </a:p>
          <a:p>
            <a:endParaRPr lang="en-US" dirty="0"/>
          </a:p>
        </p:txBody>
      </p:sp>
      <p:sp>
        <p:nvSpPr>
          <p:cNvPr id="4" name="Content Placeholder 3">
            <a:extLst>
              <a:ext uri="{FF2B5EF4-FFF2-40B4-BE49-F238E27FC236}">
                <a16:creationId xmlns:a16="http://schemas.microsoft.com/office/drawing/2014/main" id="{A4CC40DE-E0C8-420F-ACDA-41D375EBBC0E}"/>
              </a:ext>
            </a:extLst>
          </p:cNvPr>
          <p:cNvSpPr>
            <a:spLocks noGrp="1"/>
          </p:cNvSpPr>
          <p:nvPr>
            <p:ph sz="half" idx="2"/>
          </p:nvPr>
        </p:nvSpPr>
        <p:spPr/>
        <p:txBody>
          <a:bodyPr/>
          <a:lstStyle/>
          <a:p>
            <a:pPr marL="457200" indent="-457200">
              <a:buFont typeface="+mj-lt"/>
              <a:buAutoNum type="arabicPeriod" startAt="5"/>
            </a:pPr>
            <a:r>
              <a:rPr lang="en-US" dirty="0"/>
              <a:t>Wait for the view to change</a:t>
            </a:r>
          </a:p>
          <a:p>
            <a:pPr marL="457200" indent="-457200">
              <a:buFont typeface="+mj-lt"/>
              <a:buAutoNum type="arabicPeriod" startAt="5"/>
            </a:pPr>
            <a:endParaRPr lang="en-US" dirty="0"/>
          </a:p>
          <a:p>
            <a:endParaRPr lang="en-US" dirty="0"/>
          </a:p>
        </p:txBody>
      </p:sp>
      <p:pic>
        <p:nvPicPr>
          <p:cNvPr id="6" name="Picture 5">
            <a:extLst>
              <a:ext uri="{FF2B5EF4-FFF2-40B4-BE49-F238E27FC236}">
                <a16:creationId xmlns:a16="http://schemas.microsoft.com/office/drawing/2014/main" id="{65629F85-745A-4192-8277-34B2294603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01294"/>
            <a:ext cx="4495800" cy="1495425"/>
          </a:xfrm>
          <a:prstGeom prst="rect">
            <a:avLst/>
          </a:prstGeom>
          <a:noFill/>
          <a:ln>
            <a:noFill/>
          </a:ln>
        </p:spPr>
      </p:pic>
      <p:pic>
        <p:nvPicPr>
          <p:cNvPr id="7" name="Picture 6">
            <a:extLst>
              <a:ext uri="{FF2B5EF4-FFF2-40B4-BE49-F238E27FC236}">
                <a16:creationId xmlns:a16="http://schemas.microsoft.com/office/drawing/2014/main" id="{84667632-6DA7-48B2-B7E7-C4978B8E37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19240" y="2385695"/>
            <a:ext cx="4572000" cy="2228850"/>
          </a:xfrm>
          <a:prstGeom prst="rect">
            <a:avLst/>
          </a:prstGeom>
          <a:noFill/>
          <a:ln>
            <a:noFill/>
          </a:ln>
        </p:spPr>
      </p:pic>
      <p:sp>
        <p:nvSpPr>
          <p:cNvPr id="8" name="TextBox 7">
            <a:extLst>
              <a:ext uri="{FF2B5EF4-FFF2-40B4-BE49-F238E27FC236}">
                <a16:creationId xmlns:a16="http://schemas.microsoft.com/office/drawing/2014/main" id="{F8FCD391-0532-4332-9035-2EBBD037B490}"/>
              </a:ext>
            </a:extLst>
          </p:cNvPr>
          <p:cNvSpPr txBox="1"/>
          <p:nvPr/>
        </p:nvSpPr>
        <p:spPr>
          <a:xfrm>
            <a:off x="11874284" y="5933119"/>
            <a:ext cx="317716" cy="369332"/>
          </a:xfrm>
          <a:prstGeom prst="rect">
            <a:avLst/>
          </a:prstGeom>
          <a:noFill/>
        </p:spPr>
        <p:txBody>
          <a:bodyPr wrap="none" rtlCol="0">
            <a:spAutoFit/>
          </a:bodyPr>
          <a:lstStyle/>
          <a:p>
            <a:fld id="{CAB33362-1BC2-42FE-853F-451D0150121D}" type="slidenum">
              <a:rPr lang="en-US" smtClean="0"/>
              <a:t>6</a:t>
            </a:fld>
            <a:endParaRPr lang="en-US" dirty="0"/>
          </a:p>
        </p:txBody>
      </p:sp>
      <p:sp>
        <p:nvSpPr>
          <p:cNvPr id="9" name="Footer Placeholder 4">
            <a:extLst>
              <a:ext uri="{FF2B5EF4-FFF2-40B4-BE49-F238E27FC236}">
                <a16:creationId xmlns:a16="http://schemas.microsoft.com/office/drawing/2014/main" id="{B02D271D-7511-449C-96BA-350F16B4F544}"/>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400022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A8696B-E298-4EBB-B3B4-8F0A4A3AA41B}"/>
              </a:ext>
            </a:extLst>
          </p:cNvPr>
          <p:cNvSpPr>
            <a:spLocks noGrp="1"/>
          </p:cNvSpPr>
          <p:nvPr>
            <p:ph sz="half" idx="1"/>
          </p:nvPr>
        </p:nvSpPr>
        <p:spPr>
          <a:xfrm>
            <a:off x="381043" y="1608931"/>
            <a:ext cx="5181600" cy="4351338"/>
          </a:xfrm>
        </p:spPr>
        <p:txBody>
          <a:bodyPr/>
          <a:lstStyle/>
          <a:p>
            <a:pPr marL="457200" indent="-457200">
              <a:buFont typeface="+mj-lt"/>
              <a:buAutoNum type="arabicPeriod" startAt="6"/>
            </a:pPr>
            <a:r>
              <a:rPr lang="en-US" dirty="0"/>
              <a:t>Click on the wee gear near the upper right of the view and export to excel.  The excel file will contain resource data for the K.150 task</a:t>
            </a:r>
          </a:p>
          <a:p>
            <a:pPr marL="457200" indent="-457200">
              <a:buFont typeface="+mj-lt"/>
              <a:buAutoNum type="arabicPeriod" startAt="6"/>
            </a:pPr>
            <a:endParaRPr lang="en-US" dirty="0"/>
          </a:p>
          <a:p>
            <a:pPr marL="457200" indent="-457200">
              <a:buFont typeface="+mj-lt"/>
              <a:buAutoNum type="arabicPeriod" startAt="6"/>
            </a:pPr>
            <a:endParaRPr lang="en-US" dirty="0"/>
          </a:p>
          <a:p>
            <a:pPr marL="457200" indent="-457200">
              <a:buFont typeface="+mj-lt"/>
              <a:buAutoNum type="arabicPeriod" startAt="6"/>
            </a:pPr>
            <a:endParaRPr lang="en-US" dirty="0"/>
          </a:p>
          <a:p>
            <a:pPr marL="457200" indent="-457200">
              <a:buFont typeface="+mj-lt"/>
              <a:buAutoNum type="arabicPeriod" startAt="6"/>
            </a:pPr>
            <a:endParaRPr lang="en-US" dirty="0"/>
          </a:p>
          <a:p>
            <a:pPr marL="457200" indent="-457200">
              <a:buFont typeface="+mj-lt"/>
              <a:buAutoNum type="arabicPeriod" startAt="6"/>
            </a:pPr>
            <a:r>
              <a:rPr lang="en-US" dirty="0"/>
              <a:t>Repeat steps 4-6 for task K.100.05.</a:t>
            </a:r>
          </a:p>
        </p:txBody>
      </p:sp>
      <p:sp>
        <p:nvSpPr>
          <p:cNvPr id="4" name="Content Placeholder 3">
            <a:extLst>
              <a:ext uri="{FF2B5EF4-FFF2-40B4-BE49-F238E27FC236}">
                <a16:creationId xmlns:a16="http://schemas.microsoft.com/office/drawing/2014/main" id="{300E2E92-AE20-4692-9102-D559580340A6}"/>
              </a:ext>
            </a:extLst>
          </p:cNvPr>
          <p:cNvSpPr>
            <a:spLocks noGrp="1"/>
          </p:cNvSpPr>
          <p:nvPr>
            <p:ph sz="half" idx="2"/>
          </p:nvPr>
        </p:nvSpPr>
        <p:spPr>
          <a:xfrm>
            <a:off x="5562643" y="1520745"/>
            <a:ext cx="4011212" cy="4527709"/>
          </a:xfrm>
        </p:spPr>
        <p:txBody>
          <a:bodyPr/>
          <a:lstStyle/>
          <a:p>
            <a:pPr marL="457200" indent="-457200">
              <a:buFont typeface="+mj-lt"/>
              <a:buAutoNum type="arabicPeriod" startAt="8"/>
            </a:pPr>
            <a:r>
              <a:rPr lang="en-US" dirty="0"/>
              <a:t>Open the Resource Check Pivot Table Excel file</a:t>
            </a:r>
          </a:p>
          <a:p>
            <a:pPr marL="457200" indent="-457200">
              <a:buFont typeface="+mj-lt"/>
              <a:buAutoNum type="arabicPeriod" startAt="8"/>
            </a:pPr>
            <a:r>
              <a:rPr lang="en-US" dirty="0"/>
              <a:t>In the K.150 excel file highlight the “E” and “F” columns (i.e. “Start” and “Finish” columns) and right click to “Insert” new columns.  Two new columns should show up to the right of the “Role” column. (see image on right)</a:t>
            </a:r>
          </a:p>
          <a:p>
            <a:pPr marL="457200" indent="-457200">
              <a:buFont typeface="+mj-lt"/>
              <a:buAutoNum type="arabicPeriod" startAt="8"/>
            </a:pPr>
            <a:endParaRPr lang="en-US" dirty="0"/>
          </a:p>
        </p:txBody>
      </p:sp>
      <p:sp>
        <p:nvSpPr>
          <p:cNvPr id="6" name="Title 1">
            <a:extLst>
              <a:ext uri="{FF2B5EF4-FFF2-40B4-BE49-F238E27FC236}">
                <a16:creationId xmlns:a16="http://schemas.microsoft.com/office/drawing/2014/main" id="{C7DAC607-A496-4DFD-A8E7-87B8B1711B71}"/>
              </a:ext>
            </a:extLst>
          </p:cNvPr>
          <p:cNvSpPr>
            <a:spLocks noGrp="1"/>
          </p:cNvSpPr>
          <p:nvPr>
            <p:ph type="title"/>
          </p:nvPr>
        </p:nvSpPr>
        <p:spPr>
          <a:xfrm>
            <a:off x="838200" y="365125"/>
            <a:ext cx="10515600" cy="1325563"/>
          </a:xfrm>
        </p:spPr>
        <p:txBody>
          <a:bodyPr/>
          <a:lstStyle/>
          <a:p>
            <a:r>
              <a:rPr lang="en-US" b="1" dirty="0"/>
              <a:t>Workaround Steps</a:t>
            </a:r>
          </a:p>
        </p:txBody>
      </p:sp>
      <p:pic>
        <p:nvPicPr>
          <p:cNvPr id="7" name="Picture 6">
            <a:extLst>
              <a:ext uri="{FF2B5EF4-FFF2-40B4-BE49-F238E27FC236}">
                <a16:creationId xmlns:a16="http://schemas.microsoft.com/office/drawing/2014/main" id="{2EF6D475-9D8B-4D20-8705-8E0CE5B4D2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317625" y="3429000"/>
            <a:ext cx="2238375" cy="1619250"/>
          </a:xfrm>
          <a:prstGeom prst="rect">
            <a:avLst/>
          </a:prstGeom>
          <a:noFill/>
          <a:ln>
            <a:noFill/>
          </a:ln>
        </p:spPr>
      </p:pic>
      <p:pic>
        <p:nvPicPr>
          <p:cNvPr id="8" name="Content Placeholder 5">
            <a:extLst>
              <a:ext uri="{FF2B5EF4-FFF2-40B4-BE49-F238E27FC236}">
                <a16:creationId xmlns:a16="http://schemas.microsoft.com/office/drawing/2014/main" id="{18C05081-A09A-4F5B-BE5E-7F41143F7C7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9573855" y="758808"/>
            <a:ext cx="2237102" cy="5201460"/>
          </a:xfrm>
          <a:prstGeom prst="rect">
            <a:avLst/>
          </a:prstGeom>
          <a:noFill/>
          <a:ln>
            <a:noFill/>
          </a:ln>
        </p:spPr>
      </p:pic>
      <p:sp>
        <p:nvSpPr>
          <p:cNvPr id="9" name="TextBox 8">
            <a:extLst>
              <a:ext uri="{FF2B5EF4-FFF2-40B4-BE49-F238E27FC236}">
                <a16:creationId xmlns:a16="http://schemas.microsoft.com/office/drawing/2014/main" id="{7999B3DC-C412-40B9-9A28-FD1FF75E6F87}"/>
              </a:ext>
            </a:extLst>
          </p:cNvPr>
          <p:cNvSpPr txBox="1"/>
          <p:nvPr/>
        </p:nvSpPr>
        <p:spPr>
          <a:xfrm>
            <a:off x="11874284" y="5933119"/>
            <a:ext cx="317716" cy="369332"/>
          </a:xfrm>
          <a:prstGeom prst="rect">
            <a:avLst/>
          </a:prstGeom>
          <a:noFill/>
        </p:spPr>
        <p:txBody>
          <a:bodyPr wrap="none" rtlCol="0">
            <a:spAutoFit/>
          </a:bodyPr>
          <a:lstStyle/>
          <a:p>
            <a:fld id="{CAB33362-1BC2-42FE-853F-451D0150121D}" type="slidenum">
              <a:rPr lang="en-US" smtClean="0"/>
              <a:t>7</a:t>
            </a:fld>
            <a:endParaRPr lang="en-US" dirty="0"/>
          </a:p>
        </p:txBody>
      </p:sp>
      <p:sp>
        <p:nvSpPr>
          <p:cNvPr id="10" name="Footer Placeholder 4">
            <a:extLst>
              <a:ext uri="{FF2B5EF4-FFF2-40B4-BE49-F238E27FC236}">
                <a16:creationId xmlns:a16="http://schemas.microsoft.com/office/drawing/2014/main" id="{02D1F7AB-6D98-4507-A222-7AD30E06760D}"/>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4704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7FF92-0A75-41C1-A917-71137ACAF130}"/>
              </a:ext>
            </a:extLst>
          </p:cNvPr>
          <p:cNvSpPr>
            <a:spLocks noGrp="1"/>
          </p:cNvSpPr>
          <p:nvPr>
            <p:ph sz="half" idx="1"/>
          </p:nvPr>
        </p:nvSpPr>
        <p:spPr/>
        <p:txBody>
          <a:bodyPr/>
          <a:lstStyle/>
          <a:p>
            <a:pPr marL="457200" indent="-457200">
              <a:buFont typeface="+mj-lt"/>
              <a:buAutoNum type="arabicPeriod" startAt="10"/>
            </a:pPr>
            <a:r>
              <a:rPr lang="en-US" dirty="0"/>
              <a:t>Highlight the data in the “Role” column (not the headings but the data in the white cells)</a:t>
            </a:r>
          </a:p>
          <a:p>
            <a:pPr marL="457200" indent="-457200">
              <a:buFont typeface="+mj-lt"/>
              <a:buAutoNum type="arabicPeriod" startAt="10"/>
            </a:pPr>
            <a:r>
              <a:rPr lang="en-US" dirty="0"/>
              <a:t>At the top of excel, click on the “Data” Tab then click on “Text to Columns.” (see image on right)</a:t>
            </a:r>
          </a:p>
          <a:p>
            <a:endParaRPr lang="en-US" dirty="0"/>
          </a:p>
          <a:p>
            <a:endParaRPr lang="en-US" dirty="0"/>
          </a:p>
        </p:txBody>
      </p:sp>
      <p:pic>
        <p:nvPicPr>
          <p:cNvPr id="9" name="Picture 8">
            <a:extLst>
              <a:ext uri="{FF2B5EF4-FFF2-40B4-BE49-F238E27FC236}">
                <a16:creationId xmlns:a16="http://schemas.microsoft.com/office/drawing/2014/main" id="{BF139D4F-4CEB-478F-B132-B683C992D0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77000" y="681037"/>
            <a:ext cx="4572000" cy="5476875"/>
          </a:xfrm>
          <a:prstGeom prst="rect">
            <a:avLst/>
          </a:prstGeom>
          <a:noFill/>
          <a:ln>
            <a:noFill/>
          </a:ln>
        </p:spPr>
      </p:pic>
      <p:sp>
        <p:nvSpPr>
          <p:cNvPr id="10" name="Title 1">
            <a:extLst>
              <a:ext uri="{FF2B5EF4-FFF2-40B4-BE49-F238E27FC236}">
                <a16:creationId xmlns:a16="http://schemas.microsoft.com/office/drawing/2014/main" id="{ED174DAB-E885-403A-A63C-A62CA2EBA4CE}"/>
              </a:ext>
            </a:extLst>
          </p:cNvPr>
          <p:cNvSpPr>
            <a:spLocks noGrp="1"/>
          </p:cNvSpPr>
          <p:nvPr>
            <p:ph type="title"/>
          </p:nvPr>
        </p:nvSpPr>
        <p:spPr>
          <a:xfrm>
            <a:off x="838200" y="365125"/>
            <a:ext cx="10515600" cy="1325563"/>
          </a:xfrm>
        </p:spPr>
        <p:txBody>
          <a:bodyPr/>
          <a:lstStyle/>
          <a:p>
            <a:r>
              <a:rPr lang="en-US" b="1" dirty="0"/>
              <a:t>Workaround Steps</a:t>
            </a:r>
          </a:p>
        </p:txBody>
      </p:sp>
      <p:sp>
        <p:nvSpPr>
          <p:cNvPr id="11" name="TextBox 10">
            <a:extLst>
              <a:ext uri="{FF2B5EF4-FFF2-40B4-BE49-F238E27FC236}">
                <a16:creationId xmlns:a16="http://schemas.microsoft.com/office/drawing/2014/main" id="{F0A1EBC4-245B-401D-BE56-4DC5ABB5480B}"/>
              </a:ext>
            </a:extLst>
          </p:cNvPr>
          <p:cNvSpPr txBox="1"/>
          <p:nvPr/>
        </p:nvSpPr>
        <p:spPr>
          <a:xfrm>
            <a:off x="11874284" y="5933119"/>
            <a:ext cx="317716" cy="369332"/>
          </a:xfrm>
          <a:prstGeom prst="rect">
            <a:avLst/>
          </a:prstGeom>
          <a:noFill/>
        </p:spPr>
        <p:txBody>
          <a:bodyPr wrap="none" rtlCol="0">
            <a:spAutoFit/>
          </a:bodyPr>
          <a:lstStyle/>
          <a:p>
            <a:fld id="{CAB33362-1BC2-42FE-853F-451D0150121D}" type="slidenum">
              <a:rPr lang="en-US" smtClean="0"/>
              <a:t>8</a:t>
            </a:fld>
            <a:endParaRPr lang="en-US" dirty="0"/>
          </a:p>
        </p:txBody>
      </p:sp>
      <p:sp>
        <p:nvSpPr>
          <p:cNvPr id="12" name="Footer Placeholder 4">
            <a:extLst>
              <a:ext uri="{FF2B5EF4-FFF2-40B4-BE49-F238E27FC236}">
                <a16:creationId xmlns:a16="http://schemas.microsoft.com/office/drawing/2014/main" id="{689837BE-E3E8-4DB3-9885-0BD20661C123}"/>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346152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FF2EC1-D528-4017-A677-96B8CC5B1552}"/>
              </a:ext>
            </a:extLst>
          </p:cNvPr>
          <p:cNvSpPr>
            <a:spLocks noGrp="1"/>
          </p:cNvSpPr>
          <p:nvPr>
            <p:ph sz="half" idx="1"/>
          </p:nvPr>
        </p:nvSpPr>
        <p:spPr>
          <a:xfrm>
            <a:off x="162560" y="1253331"/>
            <a:ext cx="4673600" cy="4351338"/>
          </a:xfrm>
        </p:spPr>
        <p:txBody>
          <a:bodyPr/>
          <a:lstStyle/>
          <a:p>
            <a:pPr marL="457200" indent="-457200">
              <a:buFont typeface="+mj-lt"/>
              <a:buAutoNum type="arabicPeriod" startAt="12"/>
            </a:pPr>
            <a:r>
              <a:rPr lang="en-US" dirty="0"/>
              <a:t>When prompted, select “Delimited” then “Next” then select “Comma” and “Other.”  In the Other box put a period “.” and hit “Finish.” Hit “yes” for the warning box.  The data from the “Role” column should be parsed into the three columns (see images to the right).</a:t>
            </a:r>
          </a:p>
          <a:p>
            <a:endParaRPr lang="en-US" dirty="0"/>
          </a:p>
        </p:txBody>
      </p:sp>
      <p:pic>
        <p:nvPicPr>
          <p:cNvPr id="6" name="Picture 5">
            <a:extLst>
              <a:ext uri="{FF2B5EF4-FFF2-40B4-BE49-F238E27FC236}">
                <a16:creationId xmlns:a16="http://schemas.microsoft.com/office/drawing/2014/main" id="{EC35C350-7FBE-48DD-A78F-ECEF291D0E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15560" y="164885"/>
            <a:ext cx="4180840" cy="2952718"/>
          </a:xfrm>
          <a:prstGeom prst="rect">
            <a:avLst/>
          </a:prstGeom>
          <a:noFill/>
          <a:ln>
            <a:noFill/>
          </a:ln>
        </p:spPr>
      </p:pic>
      <p:pic>
        <p:nvPicPr>
          <p:cNvPr id="8" name="Picture 7">
            <a:extLst>
              <a:ext uri="{FF2B5EF4-FFF2-40B4-BE49-F238E27FC236}">
                <a16:creationId xmlns:a16="http://schemas.microsoft.com/office/drawing/2014/main" id="{14F35C2B-3224-4708-AF2B-5AF0BC2CAC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80000" y="3203924"/>
            <a:ext cx="4216400" cy="2977833"/>
          </a:xfrm>
          <a:prstGeom prst="rect">
            <a:avLst/>
          </a:prstGeom>
          <a:noFill/>
          <a:ln>
            <a:noFill/>
          </a:ln>
        </p:spPr>
      </p:pic>
      <p:sp>
        <p:nvSpPr>
          <p:cNvPr id="9" name="Title 1">
            <a:extLst>
              <a:ext uri="{FF2B5EF4-FFF2-40B4-BE49-F238E27FC236}">
                <a16:creationId xmlns:a16="http://schemas.microsoft.com/office/drawing/2014/main" id="{6EB334C4-404F-4D91-9A3A-2FC2BBBFEF18}"/>
              </a:ext>
            </a:extLst>
          </p:cNvPr>
          <p:cNvSpPr>
            <a:spLocks noGrp="1"/>
          </p:cNvSpPr>
          <p:nvPr>
            <p:ph type="title"/>
          </p:nvPr>
        </p:nvSpPr>
        <p:spPr>
          <a:xfrm>
            <a:off x="-5080" y="229238"/>
            <a:ext cx="10515600" cy="1325563"/>
          </a:xfrm>
        </p:spPr>
        <p:txBody>
          <a:bodyPr/>
          <a:lstStyle/>
          <a:p>
            <a:r>
              <a:rPr lang="en-US" b="1" dirty="0"/>
              <a:t>Workaround Steps</a:t>
            </a:r>
          </a:p>
        </p:txBody>
      </p:sp>
      <p:pic>
        <p:nvPicPr>
          <p:cNvPr id="10" name="Picture 9">
            <a:extLst>
              <a:ext uri="{FF2B5EF4-FFF2-40B4-BE49-F238E27FC236}">
                <a16:creationId xmlns:a16="http://schemas.microsoft.com/office/drawing/2014/main" id="{C406B56D-D9E6-421F-842C-68B58FE19B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540240" y="365125"/>
            <a:ext cx="2409825" cy="5943600"/>
          </a:xfrm>
          <a:prstGeom prst="rect">
            <a:avLst/>
          </a:prstGeom>
          <a:noFill/>
          <a:ln>
            <a:noFill/>
          </a:ln>
        </p:spPr>
      </p:pic>
      <p:sp>
        <p:nvSpPr>
          <p:cNvPr id="11" name="TextBox 10">
            <a:extLst>
              <a:ext uri="{FF2B5EF4-FFF2-40B4-BE49-F238E27FC236}">
                <a16:creationId xmlns:a16="http://schemas.microsoft.com/office/drawing/2014/main" id="{878D0667-0FFF-4338-B4F9-C9EF480501A1}"/>
              </a:ext>
            </a:extLst>
          </p:cNvPr>
          <p:cNvSpPr txBox="1"/>
          <p:nvPr/>
        </p:nvSpPr>
        <p:spPr>
          <a:xfrm>
            <a:off x="11874284" y="5933119"/>
            <a:ext cx="317716" cy="369332"/>
          </a:xfrm>
          <a:prstGeom prst="rect">
            <a:avLst/>
          </a:prstGeom>
          <a:noFill/>
        </p:spPr>
        <p:txBody>
          <a:bodyPr wrap="none" rtlCol="0">
            <a:spAutoFit/>
          </a:bodyPr>
          <a:lstStyle/>
          <a:p>
            <a:fld id="{CAB33362-1BC2-42FE-853F-451D0150121D}" type="slidenum">
              <a:rPr lang="en-US" smtClean="0"/>
              <a:t>9</a:t>
            </a:fld>
            <a:endParaRPr lang="en-US" dirty="0"/>
          </a:p>
        </p:txBody>
      </p:sp>
      <p:sp>
        <p:nvSpPr>
          <p:cNvPr id="12" name="Footer Placeholder 4">
            <a:extLst>
              <a:ext uri="{FF2B5EF4-FFF2-40B4-BE49-F238E27FC236}">
                <a16:creationId xmlns:a16="http://schemas.microsoft.com/office/drawing/2014/main" id="{393C8D48-946C-460A-A8CC-CE1DF20BA95C}"/>
              </a:ext>
            </a:extLst>
          </p:cNvPr>
          <p:cNvSpPr>
            <a:spLocks noGrp="1"/>
          </p:cNvSpPr>
          <p:nvPr>
            <p:ph type="ftr" sz="quarter" idx="10"/>
          </p:nvPr>
        </p:nvSpPr>
        <p:spPr>
          <a:xfrm>
            <a:off x="4333461" y="6386982"/>
            <a:ext cx="7708127" cy="365125"/>
          </a:xfrm>
        </p:spPr>
        <p:txBody>
          <a:bodyPr/>
          <a:lstStyle/>
          <a:p>
            <a:r>
              <a:rPr lang="en-US" dirty="0"/>
              <a:t>Resource Check Pivot Table, Cameron Muir, 11/16/2020</a:t>
            </a:r>
          </a:p>
        </p:txBody>
      </p:sp>
    </p:spTree>
    <p:extLst>
      <p:ext uri="{BB962C8B-B14F-4D97-AF65-F5344CB8AC3E}">
        <p14:creationId xmlns:p14="http://schemas.microsoft.com/office/powerpoint/2010/main" val="4026999371"/>
      </p:ext>
    </p:extLst>
  </p:cSld>
  <p:clrMapOvr>
    <a:masterClrMapping/>
  </p:clrMapOvr>
</p:sld>
</file>

<file path=ppt/theme/theme1.xml><?xml version="1.0" encoding="utf-8"?>
<a:theme xmlns:a="http://schemas.openxmlformats.org/drawingml/2006/main" name="Innovation Expo -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lTrans Innovation Expo Presentation Template" id="{D07E3FCB-BB6A-4051-B142-4C4EADD1EE18}" vid="{FDF51600-391C-4AD3-BDBB-DCBC3C975D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11083</TotalTime>
  <Words>1333</Words>
  <Application>Microsoft Office PowerPoint</Application>
  <PresentationFormat>Widescreen</PresentationFormat>
  <Paragraphs>83</Paragraphs>
  <Slides>15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Avenir Next LT Pro</vt:lpstr>
      <vt:lpstr>Avenir Next LT Pro Light</vt:lpstr>
      <vt:lpstr>Calibri</vt:lpstr>
      <vt:lpstr>Innovation Expo - Content</vt:lpstr>
      <vt:lpstr>Microsoft Excel Worksheet</vt:lpstr>
      <vt:lpstr>Resource Check Pivot Table  A solution to promote the Open-Data Mindset</vt:lpstr>
      <vt:lpstr>Disclaimer</vt:lpstr>
      <vt:lpstr>Background</vt:lpstr>
      <vt:lpstr>Solution</vt:lpstr>
      <vt:lpstr> Workaround Solution</vt:lpstr>
      <vt:lpstr>Workaround Steps</vt:lpstr>
      <vt:lpstr>Workaround Steps</vt:lpstr>
      <vt:lpstr>Workaround Steps</vt:lpstr>
      <vt:lpstr>Workaround Steps</vt:lpstr>
      <vt:lpstr>Workaround Steps</vt:lpstr>
      <vt:lpstr>Workaround Steps</vt:lpstr>
      <vt:lpstr>Workaround Steps</vt:lpstr>
      <vt:lpstr>Workaround Steps</vt:lpstr>
      <vt:lpstr>Workaround Steps</vt:lpstr>
      <vt:lpstr>Workaround Solution File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the Unsheltered Situation  A Caltrans Approach to Safely and Efficiently Manage the Unsheltered within the Right-of-Way</dc:title>
  <dc:creator>Muir, Cameron@DOT</dc:creator>
  <cp:lastModifiedBy>Muir, Cameron@DOT</cp:lastModifiedBy>
  <cp:revision>90</cp:revision>
  <dcterms:created xsi:type="dcterms:W3CDTF">2020-10-28T01:00:27Z</dcterms:created>
  <dcterms:modified xsi:type="dcterms:W3CDTF">2020-11-09T09:30:45Z</dcterms:modified>
</cp:coreProperties>
</file>