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8" r:id="rId2"/>
    <p:sldId id="260" r:id="rId3"/>
    <p:sldId id="261" r:id="rId4"/>
    <p:sldId id="262" r:id="rId5"/>
    <p:sldId id="263" r:id="rId6"/>
    <p:sldId id="265" r:id="rId7"/>
    <p:sldId id="266" r:id="rId8"/>
    <p:sldId id="257" r:id="rId9"/>
    <p:sldId id="299" r:id="rId10"/>
    <p:sldId id="301" r:id="rId11"/>
    <p:sldId id="300" r:id="rId12"/>
    <p:sldId id="274" r:id="rId13"/>
    <p:sldId id="325" r:id="rId14"/>
    <p:sldId id="321" r:id="rId15"/>
    <p:sldId id="273" r:id="rId16"/>
    <p:sldId id="322" r:id="rId17"/>
    <p:sldId id="323" r:id="rId18"/>
    <p:sldId id="324" r:id="rId19"/>
    <p:sldId id="279" r:id="rId20"/>
    <p:sldId id="327" r:id="rId21"/>
    <p:sldId id="318" r:id="rId22"/>
    <p:sldId id="302" r:id="rId23"/>
    <p:sldId id="303" r:id="rId24"/>
    <p:sldId id="328" r:id="rId25"/>
    <p:sldId id="304" r:id="rId26"/>
    <p:sldId id="306" r:id="rId27"/>
    <p:sldId id="305" r:id="rId28"/>
    <p:sldId id="332" r:id="rId29"/>
    <p:sldId id="333" r:id="rId30"/>
    <p:sldId id="307" r:id="rId31"/>
    <p:sldId id="269" r:id="rId32"/>
    <p:sldId id="334" r:id="rId33"/>
    <p:sldId id="335" r:id="rId34"/>
    <p:sldId id="329" r:id="rId35"/>
    <p:sldId id="308" r:id="rId36"/>
    <p:sldId id="309" r:id="rId37"/>
    <p:sldId id="286" r:id="rId38"/>
    <p:sldId id="310" r:id="rId39"/>
    <p:sldId id="330" r:id="rId40"/>
    <p:sldId id="331" r:id="rId41"/>
    <p:sldId id="311" r:id="rId42"/>
    <p:sldId id="284" r:id="rId43"/>
    <p:sldId id="336" r:id="rId44"/>
    <p:sldId id="312" r:id="rId45"/>
    <p:sldId id="326" r:id="rId46"/>
    <p:sldId id="313" r:id="rId47"/>
    <p:sldId id="314" r:id="rId48"/>
    <p:sldId id="315" r:id="rId49"/>
    <p:sldId id="316" r:id="rId50"/>
    <p:sldId id="317" r:id="rId51"/>
    <p:sldId id="285" r:id="rId52"/>
    <p:sldId id="288" r:id="rId53"/>
    <p:sldId id="289" r:id="rId54"/>
    <p:sldId id="292" r:id="rId55"/>
    <p:sldId id="291" r:id="rId56"/>
    <p:sldId id="293" r:id="rId57"/>
    <p:sldId id="295" r:id="rId58"/>
  </p:sldIdLst>
  <p:sldSz cx="12192000" cy="6858000"/>
  <p:notesSz cx="7315200" cy="96012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75CE25-4D71-8747-3EE4-CCE6B1EC2DA7}" name="Suzette Farmer" initials="SF" userId="S::Sfarmer@acenursing.org::5060a098-64bb-4fe1-a7be-d26e91fe7314" providerId="AD"/>
  <p188:author id="{AFF94627-F3D1-72A0-B0D9-CCD434E4A283}" name="Keri Nunn-Ellison" initials="KNE" userId="S::kellison@acenursing.org::b15e5685-fd3c-4a33-82cd-f78cdd13da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0824" autoAdjust="0"/>
  </p:normalViewPr>
  <p:slideViewPr>
    <p:cSldViewPr snapToGrid="0">
      <p:cViewPr varScale="1">
        <p:scale>
          <a:sx n="27" d="100"/>
          <a:sy n="27" d="100"/>
        </p:scale>
        <p:origin x="1542" y="42"/>
      </p:cViewPr>
      <p:guideLst/>
    </p:cSldViewPr>
  </p:slideViewPr>
  <p:notesTextViewPr>
    <p:cViewPr>
      <p:scale>
        <a:sx n="1" d="1"/>
        <a:sy n="1" d="1"/>
      </p:scale>
      <p:origin x="0" y="0"/>
    </p:cViewPr>
  </p:notesTextViewPr>
  <p:sorterViewPr>
    <p:cViewPr>
      <p:scale>
        <a:sx n="100" d="100"/>
        <a:sy n="100" d="100"/>
      </p:scale>
      <p:origin x="0" y="-121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12.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6.png"/><Relationship Id="rId7" Type="http://schemas.openxmlformats.org/officeDocument/2006/relationships/image" Target="../media/image22.png"/><Relationship Id="rId12" Type="http://schemas.openxmlformats.org/officeDocument/2006/relationships/image" Target="../media/image7.sv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11" Type="http://schemas.openxmlformats.org/officeDocument/2006/relationships/image" Target="../media/image6.png"/><Relationship Id="rId5" Type="http://schemas.openxmlformats.org/officeDocument/2006/relationships/image" Target="../media/image58.png"/><Relationship Id="rId10" Type="http://schemas.openxmlformats.org/officeDocument/2006/relationships/image" Target="../media/image62.svg"/><Relationship Id="rId4" Type="http://schemas.openxmlformats.org/officeDocument/2006/relationships/image" Target="../media/image57.svg"/><Relationship Id="rId9" Type="http://schemas.openxmlformats.org/officeDocument/2006/relationships/image" Target="../media/image61.png"/></Relationships>
</file>

<file path=ppt/diagrams/_rels/data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66.svg"/></Relationships>
</file>

<file path=ppt/diagrams/_rels/data14.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diagrams/_rels/data2.xml.rels><?xml version="1.0" encoding="UTF-8" standalone="yes"?>
<Relationships xmlns="http://schemas.openxmlformats.org/package/2006/relationships"><Relationship Id="rId2" Type="http://schemas.openxmlformats.org/officeDocument/2006/relationships/hyperlink" Target="https://www.chea.org/accreditation-commission-education-nursing" TargetMode="External"/><Relationship Id="rId1" Type="http://schemas.openxmlformats.org/officeDocument/2006/relationships/hyperlink" Target="https://www2.ed.gov/admins/finaid/accred/accreditation_pg4.html"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6.png"/><Relationship Id="rId7" Type="http://schemas.openxmlformats.org/officeDocument/2006/relationships/image" Target="../media/image22.png"/><Relationship Id="rId12" Type="http://schemas.openxmlformats.org/officeDocument/2006/relationships/image" Target="../media/image7.sv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11" Type="http://schemas.openxmlformats.org/officeDocument/2006/relationships/image" Target="../media/image6.png"/><Relationship Id="rId5" Type="http://schemas.openxmlformats.org/officeDocument/2006/relationships/image" Target="../media/image58.png"/><Relationship Id="rId10" Type="http://schemas.openxmlformats.org/officeDocument/2006/relationships/image" Target="../media/image62.svg"/><Relationship Id="rId4" Type="http://schemas.openxmlformats.org/officeDocument/2006/relationships/image" Target="../media/image57.svg"/><Relationship Id="rId9" Type="http://schemas.openxmlformats.org/officeDocument/2006/relationships/image" Target="../media/image61.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66.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diagrams/_rels/drawing2.xml.rels><?xml version="1.0" encoding="UTF-8" standalone="yes"?>
<Relationships xmlns="http://schemas.openxmlformats.org/package/2006/relationships"><Relationship Id="rId2" Type="http://schemas.openxmlformats.org/officeDocument/2006/relationships/hyperlink" Target="https://www.chea.org/accreditation-commission-education-nursing" TargetMode="External"/><Relationship Id="rId1" Type="http://schemas.openxmlformats.org/officeDocument/2006/relationships/hyperlink" Target="https://www2.ed.gov/admins/finaid/accred/accreditation_pg4.html"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4EE445-EB3E-4DCB-878D-02DF7D5E8E18}"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6A6EF06F-51F4-4B6B-BC03-5A4F0B7CD036}">
      <dgm:prSet/>
      <dgm:spPr/>
      <dgm:t>
        <a:bodyPr/>
        <a:lstStyle/>
        <a:p>
          <a:r>
            <a:rPr lang="en-US" dirty="0"/>
            <a:t>Purpose and Process</a:t>
          </a:r>
        </a:p>
      </dgm:t>
    </dgm:pt>
    <dgm:pt modelId="{FA5F433C-51EA-4AFC-AFAE-46AFA287CC23}" type="parTrans" cxnId="{B94A07F7-C8AC-4C90-96F0-789B7F2CEAFB}">
      <dgm:prSet/>
      <dgm:spPr/>
      <dgm:t>
        <a:bodyPr/>
        <a:lstStyle/>
        <a:p>
          <a:endParaRPr lang="en-US"/>
        </a:p>
      </dgm:t>
    </dgm:pt>
    <dgm:pt modelId="{BF3CB639-3401-4AE7-872D-0A62305ADB87}" type="sibTrans" cxnId="{B94A07F7-C8AC-4C90-96F0-789B7F2CEAFB}">
      <dgm:prSet/>
      <dgm:spPr/>
      <dgm:t>
        <a:bodyPr/>
        <a:lstStyle/>
        <a:p>
          <a:endParaRPr lang="en-US"/>
        </a:p>
      </dgm:t>
    </dgm:pt>
    <dgm:pt modelId="{252C7D19-ECD3-4F7D-8CA6-9960513CBCDA}">
      <dgm:prSet/>
      <dgm:spPr/>
      <dgm:t>
        <a:bodyPr/>
        <a:lstStyle/>
        <a:p>
          <a:r>
            <a:rPr lang="en-US" dirty="0"/>
            <a:t>Purpose of the ACEN Standards and Criteria.</a:t>
          </a:r>
        </a:p>
        <a:p>
          <a:r>
            <a:rPr lang="en-US" dirty="0"/>
            <a:t>Process for revision of the Standards and Criteria.</a:t>
          </a:r>
        </a:p>
      </dgm:t>
    </dgm:pt>
    <dgm:pt modelId="{1245FA82-77E1-448E-8574-6179C906A105}" type="parTrans" cxnId="{EB85D5D8-F8C4-4619-B57D-4DC77B2EC434}">
      <dgm:prSet/>
      <dgm:spPr/>
      <dgm:t>
        <a:bodyPr/>
        <a:lstStyle/>
        <a:p>
          <a:endParaRPr lang="en-US"/>
        </a:p>
      </dgm:t>
    </dgm:pt>
    <dgm:pt modelId="{A86E036F-EF29-4073-8276-5A48B9834576}" type="sibTrans" cxnId="{EB85D5D8-F8C4-4619-B57D-4DC77B2EC434}">
      <dgm:prSet/>
      <dgm:spPr/>
      <dgm:t>
        <a:bodyPr/>
        <a:lstStyle/>
        <a:p>
          <a:endParaRPr lang="en-US"/>
        </a:p>
      </dgm:t>
    </dgm:pt>
    <dgm:pt modelId="{800958E6-53EC-4E84-99A9-C780DDE52423}">
      <dgm:prSet/>
      <dgm:spPr/>
      <dgm:t>
        <a:bodyPr/>
        <a:lstStyle/>
        <a:p>
          <a:r>
            <a:rPr lang="en-US" dirty="0"/>
            <a:t>Rationale</a:t>
          </a:r>
        </a:p>
      </dgm:t>
    </dgm:pt>
    <dgm:pt modelId="{1A2EAEEC-31B1-422E-A854-B0C4BC463CD1}" type="parTrans" cxnId="{930DE97E-5F87-4F9E-BC5B-FFA33DB19BC7}">
      <dgm:prSet/>
      <dgm:spPr/>
      <dgm:t>
        <a:bodyPr/>
        <a:lstStyle/>
        <a:p>
          <a:endParaRPr lang="en-US"/>
        </a:p>
      </dgm:t>
    </dgm:pt>
    <dgm:pt modelId="{CDFA02AC-9A61-4379-A694-DF0258C6A488}" type="sibTrans" cxnId="{930DE97E-5F87-4F9E-BC5B-FFA33DB19BC7}">
      <dgm:prSet/>
      <dgm:spPr/>
      <dgm:t>
        <a:bodyPr/>
        <a:lstStyle/>
        <a:p>
          <a:endParaRPr lang="en-US"/>
        </a:p>
      </dgm:t>
    </dgm:pt>
    <dgm:pt modelId="{F9AF0DC4-B5CE-431D-947E-1BC9BE86B5A6}">
      <dgm:prSet/>
      <dgm:spPr/>
      <dgm:t>
        <a:bodyPr/>
        <a:lstStyle/>
        <a:p>
          <a:r>
            <a:rPr lang="en-US" dirty="0"/>
            <a:t>Rationale for the 2023 revisions. </a:t>
          </a:r>
        </a:p>
      </dgm:t>
    </dgm:pt>
    <dgm:pt modelId="{5A02EDA7-2BAF-4B31-8DA3-1E962AD0AC95}" type="parTrans" cxnId="{9683A7AB-684E-4CD0-9E6F-BB1118F19C87}">
      <dgm:prSet/>
      <dgm:spPr/>
      <dgm:t>
        <a:bodyPr/>
        <a:lstStyle/>
        <a:p>
          <a:endParaRPr lang="en-US"/>
        </a:p>
      </dgm:t>
    </dgm:pt>
    <dgm:pt modelId="{7CDA6C15-D0D7-425A-B10A-54D11AF89602}" type="sibTrans" cxnId="{9683A7AB-684E-4CD0-9E6F-BB1118F19C87}">
      <dgm:prSet/>
      <dgm:spPr/>
      <dgm:t>
        <a:bodyPr/>
        <a:lstStyle/>
        <a:p>
          <a:endParaRPr lang="en-US"/>
        </a:p>
      </dgm:t>
    </dgm:pt>
    <dgm:pt modelId="{D3C221FB-07F2-4210-9266-E8AEB855D452}">
      <dgm:prSet/>
      <dgm:spPr/>
      <dgm:t>
        <a:bodyPr/>
        <a:lstStyle/>
        <a:p>
          <a:r>
            <a:rPr lang="en-US" dirty="0"/>
            <a:t>Overview</a:t>
          </a:r>
        </a:p>
      </dgm:t>
    </dgm:pt>
    <dgm:pt modelId="{0E3B32A5-9A69-4F38-AC7A-8764DB9A195A}" type="parTrans" cxnId="{B9298B63-DCC0-4166-A025-738D509BA650}">
      <dgm:prSet/>
      <dgm:spPr/>
      <dgm:t>
        <a:bodyPr/>
        <a:lstStyle/>
        <a:p>
          <a:endParaRPr lang="en-US"/>
        </a:p>
      </dgm:t>
    </dgm:pt>
    <dgm:pt modelId="{00DDA37C-045C-4FBC-BC47-C334FC554E3A}" type="sibTrans" cxnId="{B9298B63-DCC0-4166-A025-738D509BA650}">
      <dgm:prSet/>
      <dgm:spPr/>
      <dgm:t>
        <a:bodyPr/>
        <a:lstStyle/>
        <a:p>
          <a:endParaRPr lang="en-US"/>
        </a:p>
      </dgm:t>
    </dgm:pt>
    <dgm:pt modelId="{128FD95D-2242-4E45-AB23-D776C66F4F4F}">
      <dgm:prSet/>
      <dgm:spPr/>
      <dgm:t>
        <a:bodyPr/>
        <a:lstStyle/>
        <a:p>
          <a:r>
            <a:rPr lang="en-US" dirty="0"/>
            <a:t>Implications</a:t>
          </a:r>
        </a:p>
      </dgm:t>
    </dgm:pt>
    <dgm:pt modelId="{03EAEB82-324C-434D-BE56-4A2989F4D314}" type="parTrans" cxnId="{37EDC44C-9D21-41B2-A9FA-1E24494CC1D7}">
      <dgm:prSet/>
      <dgm:spPr/>
      <dgm:t>
        <a:bodyPr/>
        <a:lstStyle/>
        <a:p>
          <a:endParaRPr lang="en-US"/>
        </a:p>
      </dgm:t>
    </dgm:pt>
    <dgm:pt modelId="{7615A8CB-8C92-441A-81DE-01D94477687D}" type="sibTrans" cxnId="{37EDC44C-9D21-41B2-A9FA-1E24494CC1D7}">
      <dgm:prSet/>
      <dgm:spPr/>
      <dgm:t>
        <a:bodyPr/>
        <a:lstStyle/>
        <a:p>
          <a:endParaRPr lang="en-US"/>
        </a:p>
      </dgm:t>
    </dgm:pt>
    <dgm:pt modelId="{C55C2BE3-79CF-4C5D-A580-F319B52B9FE6}">
      <dgm:prSet/>
      <dgm:spPr/>
      <dgm:t>
        <a:bodyPr/>
        <a:lstStyle/>
        <a:p>
          <a:r>
            <a:rPr lang="en-US" dirty="0"/>
            <a:t>Maintaining accreditation compliance. </a:t>
          </a:r>
        </a:p>
      </dgm:t>
    </dgm:pt>
    <dgm:pt modelId="{A4C037F0-54FB-4B87-B2FB-AD4E60E059FC}" type="parTrans" cxnId="{67352042-F7E9-400D-8475-1ADD8FBC8277}">
      <dgm:prSet/>
      <dgm:spPr/>
      <dgm:t>
        <a:bodyPr/>
        <a:lstStyle/>
        <a:p>
          <a:endParaRPr lang="en-US"/>
        </a:p>
      </dgm:t>
    </dgm:pt>
    <dgm:pt modelId="{3FECE7F7-5677-46F9-893B-EA8F6DDDF1FD}" type="sibTrans" cxnId="{67352042-F7E9-400D-8475-1ADD8FBC8277}">
      <dgm:prSet/>
      <dgm:spPr/>
      <dgm:t>
        <a:bodyPr/>
        <a:lstStyle/>
        <a:p>
          <a:endParaRPr lang="en-US"/>
        </a:p>
      </dgm:t>
    </dgm:pt>
    <dgm:pt modelId="{053E4E6E-33C2-47E5-AE95-9B934442E9EF}">
      <dgm:prSet/>
      <dgm:spPr/>
      <dgm:t>
        <a:bodyPr/>
        <a:lstStyle/>
        <a:p>
          <a:r>
            <a:rPr lang="en-US" dirty="0"/>
            <a:t>Accreditation Standards 1 – 5. </a:t>
          </a:r>
        </a:p>
      </dgm:t>
    </dgm:pt>
    <dgm:pt modelId="{B8FD91A8-94D0-4759-9E30-DE5A1B910F16}" type="parTrans" cxnId="{ED0D82B8-4841-4D2A-A5E6-8254CC01A161}">
      <dgm:prSet/>
      <dgm:spPr/>
    </dgm:pt>
    <dgm:pt modelId="{AE446411-2CB6-46D4-B152-F315AD554A76}" type="sibTrans" cxnId="{ED0D82B8-4841-4D2A-A5E6-8254CC01A161}">
      <dgm:prSet/>
      <dgm:spPr/>
    </dgm:pt>
    <dgm:pt modelId="{733A04F0-DC1C-417D-8A3E-F8B339E4557B}" type="pres">
      <dgm:prSet presAssocID="{154EE445-EB3E-4DCB-878D-02DF7D5E8E18}" presName="Name0" presStyleCnt="0">
        <dgm:presLayoutVars>
          <dgm:dir/>
          <dgm:animLvl val="lvl"/>
          <dgm:resizeHandles val="exact"/>
        </dgm:presLayoutVars>
      </dgm:prSet>
      <dgm:spPr/>
    </dgm:pt>
    <dgm:pt modelId="{AD2C2612-4CF9-472C-83DD-F6098BCB96A6}" type="pres">
      <dgm:prSet presAssocID="{6A6EF06F-51F4-4B6B-BC03-5A4F0B7CD036}" presName="composite" presStyleCnt="0"/>
      <dgm:spPr/>
    </dgm:pt>
    <dgm:pt modelId="{F191E244-A700-4DC5-90BF-9CFA4FCED19D}" type="pres">
      <dgm:prSet presAssocID="{6A6EF06F-51F4-4B6B-BC03-5A4F0B7CD036}" presName="parTx" presStyleLbl="alignNode1" presStyleIdx="0" presStyleCnt="4">
        <dgm:presLayoutVars>
          <dgm:chMax val="0"/>
          <dgm:chPref val="0"/>
        </dgm:presLayoutVars>
      </dgm:prSet>
      <dgm:spPr/>
    </dgm:pt>
    <dgm:pt modelId="{24230F86-ED34-4878-ADC1-A873D54B7854}" type="pres">
      <dgm:prSet presAssocID="{6A6EF06F-51F4-4B6B-BC03-5A4F0B7CD036}" presName="desTx" presStyleLbl="alignAccFollowNode1" presStyleIdx="0" presStyleCnt="4">
        <dgm:presLayoutVars/>
      </dgm:prSet>
      <dgm:spPr/>
    </dgm:pt>
    <dgm:pt modelId="{51D0851C-FCC9-4D3B-80D3-F44496E949AE}" type="pres">
      <dgm:prSet presAssocID="{BF3CB639-3401-4AE7-872D-0A62305ADB87}" presName="space" presStyleCnt="0"/>
      <dgm:spPr/>
    </dgm:pt>
    <dgm:pt modelId="{41B0F314-847D-479C-9680-8FC91E04D7C2}" type="pres">
      <dgm:prSet presAssocID="{800958E6-53EC-4E84-99A9-C780DDE52423}" presName="composite" presStyleCnt="0"/>
      <dgm:spPr/>
    </dgm:pt>
    <dgm:pt modelId="{26DC1312-FB46-4EF6-9968-97243ED2CE58}" type="pres">
      <dgm:prSet presAssocID="{800958E6-53EC-4E84-99A9-C780DDE52423}" presName="parTx" presStyleLbl="alignNode1" presStyleIdx="1" presStyleCnt="4">
        <dgm:presLayoutVars>
          <dgm:chMax val="0"/>
          <dgm:chPref val="0"/>
        </dgm:presLayoutVars>
      </dgm:prSet>
      <dgm:spPr/>
    </dgm:pt>
    <dgm:pt modelId="{D664DDD9-3AD4-4195-B678-9CEC12FC09A1}" type="pres">
      <dgm:prSet presAssocID="{800958E6-53EC-4E84-99A9-C780DDE52423}" presName="desTx" presStyleLbl="alignAccFollowNode1" presStyleIdx="1" presStyleCnt="4">
        <dgm:presLayoutVars/>
      </dgm:prSet>
      <dgm:spPr/>
    </dgm:pt>
    <dgm:pt modelId="{DCDAB0DE-7FAE-4DB4-838A-F1B34F97FE78}" type="pres">
      <dgm:prSet presAssocID="{CDFA02AC-9A61-4379-A694-DF0258C6A488}" presName="space" presStyleCnt="0"/>
      <dgm:spPr/>
    </dgm:pt>
    <dgm:pt modelId="{CCA8FC15-196F-42CE-A02B-66BDA3C972E0}" type="pres">
      <dgm:prSet presAssocID="{D3C221FB-07F2-4210-9266-E8AEB855D452}" presName="composite" presStyleCnt="0"/>
      <dgm:spPr/>
    </dgm:pt>
    <dgm:pt modelId="{8BE16DBC-183C-409B-9105-87F585FB1B3F}" type="pres">
      <dgm:prSet presAssocID="{D3C221FB-07F2-4210-9266-E8AEB855D452}" presName="parTx" presStyleLbl="alignNode1" presStyleIdx="2" presStyleCnt="4">
        <dgm:presLayoutVars>
          <dgm:chMax val="0"/>
          <dgm:chPref val="0"/>
        </dgm:presLayoutVars>
      </dgm:prSet>
      <dgm:spPr/>
    </dgm:pt>
    <dgm:pt modelId="{BCAA4F17-AAAF-4A9D-B385-E6E96778AD43}" type="pres">
      <dgm:prSet presAssocID="{D3C221FB-07F2-4210-9266-E8AEB855D452}" presName="desTx" presStyleLbl="alignAccFollowNode1" presStyleIdx="2" presStyleCnt="4">
        <dgm:presLayoutVars/>
      </dgm:prSet>
      <dgm:spPr/>
    </dgm:pt>
    <dgm:pt modelId="{D40FDEC4-5CC5-4E4E-A8F3-15E0035C15D7}" type="pres">
      <dgm:prSet presAssocID="{00DDA37C-045C-4FBC-BC47-C334FC554E3A}" presName="space" presStyleCnt="0"/>
      <dgm:spPr/>
    </dgm:pt>
    <dgm:pt modelId="{39B39038-0BA1-4978-8E07-99990B5F0181}" type="pres">
      <dgm:prSet presAssocID="{128FD95D-2242-4E45-AB23-D776C66F4F4F}" presName="composite" presStyleCnt="0"/>
      <dgm:spPr/>
    </dgm:pt>
    <dgm:pt modelId="{240F7E7B-3C66-4974-97F1-077721CEDE4A}" type="pres">
      <dgm:prSet presAssocID="{128FD95D-2242-4E45-AB23-D776C66F4F4F}" presName="parTx" presStyleLbl="alignNode1" presStyleIdx="3" presStyleCnt="4">
        <dgm:presLayoutVars>
          <dgm:chMax val="0"/>
          <dgm:chPref val="0"/>
        </dgm:presLayoutVars>
      </dgm:prSet>
      <dgm:spPr/>
    </dgm:pt>
    <dgm:pt modelId="{A12EC7DA-C4FB-4861-A9FF-703387BD235F}" type="pres">
      <dgm:prSet presAssocID="{128FD95D-2242-4E45-AB23-D776C66F4F4F}" presName="desTx" presStyleLbl="alignAccFollowNode1" presStyleIdx="3" presStyleCnt="4">
        <dgm:presLayoutVars/>
      </dgm:prSet>
      <dgm:spPr/>
    </dgm:pt>
  </dgm:ptLst>
  <dgm:cxnLst>
    <dgm:cxn modelId="{97D1290E-4F6C-47B4-BD02-938743F7034A}" type="presOf" srcId="{252C7D19-ECD3-4F7D-8CA6-9960513CBCDA}" destId="{24230F86-ED34-4878-ADC1-A873D54B7854}" srcOrd="0" destOrd="0" presId="urn:microsoft.com/office/officeart/2016/7/layout/ChevronBlockProcess"/>
    <dgm:cxn modelId="{92AD195C-8A18-44FB-8674-E4F8E6E43E61}" type="presOf" srcId="{154EE445-EB3E-4DCB-878D-02DF7D5E8E18}" destId="{733A04F0-DC1C-417D-8A3E-F8B339E4557B}" srcOrd="0" destOrd="0" presId="urn:microsoft.com/office/officeart/2016/7/layout/ChevronBlockProcess"/>
    <dgm:cxn modelId="{67352042-F7E9-400D-8475-1ADD8FBC8277}" srcId="{128FD95D-2242-4E45-AB23-D776C66F4F4F}" destId="{C55C2BE3-79CF-4C5D-A580-F319B52B9FE6}" srcOrd="0" destOrd="0" parTransId="{A4C037F0-54FB-4B87-B2FB-AD4E60E059FC}" sibTransId="{3FECE7F7-5677-46F9-893B-EA8F6DDDF1FD}"/>
    <dgm:cxn modelId="{D00CE862-1862-4463-9BE8-268105DB5FD3}" type="presOf" srcId="{053E4E6E-33C2-47E5-AE95-9B934442E9EF}" destId="{BCAA4F17-AAAF-4A9D-B385-E6E96778AD43}" srcOrd="0" destOrd="0" presId="urn:microsoft.com/office/officeart/2016/7/layout/ChevronBlockProcess"/>
    <dgm:cxn modelId="{B9298B63-DCC0-4166-A025-738D509BA650}" srcId="{154EE445-EB3E-4DCB-878D-02DF7D5E8E18}" destId="{D3C221FB-07F2-4210-9266-E8AEB855D452}" srcOrd="2" destOrd="0" parTransId="{0E3B32A5-9A69-4F38-AC7A-8764DB9A195A}" sibTransId="{00DDA37C-045C-4FBC-BC47-C334FC554E3A}"/>
    <dgm:cxn modelId="{56F44E44-E76C-4FF5-8E77-053B36965A54}" type="presOf" srcId="{F9AF0DC4-B5CE-431D-947E-1BC9BE86B5A6}" destId="{D664DDD9-3AD4-4195-B678-9CEC12FC09A1}" srcOrd="0" destOrd="0" presId="urn:microsoft.com/office/officeart/2016/7/layout/ChevronBlockProcess"/>
    <dgm:cxn modelId="{427F7F67-00D2-42D2-A4C6-5CA9A46B5A0B}" type="presOf" srcId="{128FD95D-2242-4E45-AB23-D776C66F4F4F}" destId="{240F7E7B-3C66-4974-97F1-077721CEDE4A}" srcOrd="0" destOrd="0" presId="urn:microsoft.com/office/officeart/2016/7/layout/ChevronBlockProcess"/>
    <dgm:cxn modelId="{37EDC44C-9D21-41B2-A9FA-1E24494CC1D7}" srcId="{154EE445-EB3E-4DCB-878D-02DF7D5E8E18}" destId="{128FD95D-2242-4E45-AB23-D776C66F4F4F}" srcOrd="3" destOrd="0" parTransId="{03EAEB82-324C-434D-BE56-4A2989F4D314}" sibTransId="{7615A8CB-8C92-441A-81DE-01D94477687D}"/>
    <dgm:cxn modelId="{246D876D-DEEF-4D39-983F-CF95AB21A78B}" type="presOf" srcId="{D3C221FB-07F2-4210-9266-E8AEB855D452}" destId="{8BE16DBC-183C-409B-9105-87F585FB1B3F}" srcOrd="0" destOrd="0" presId="urn:microsoft.com/office/officeart/2016/7/layout/ChevronBlockProcess"/>
    <dgm:cxn modelId="{90D04274-7347-442E-8ADD-A4429CB90330}" type="presOf" srcId="{800958E6-53EC-4E84-99A9-C780DDE52423}" destId="{26DC1312-FB46-4EF6-9968-97243ED2CE58}" srcOrd="0" destOrd="0" presId="urn:microsoft.com/office/officeart/2016/7/layout/ChevronBlockProcess"/>
    <dgm:cxn modelId="{930DE97E-5F87-4F9E-BC5B-FFA33DB19BC7}" srcId="{154EE445-EB3E-4DCB-878D-02DF7D5E8E18}" destId="{800958E6-53EC-4E84-99A9-C780DDE52423}" srcOrd="1" destOrd="0" parTransId="{1A2EAEEC-31B1-422E-A854-B0C4BC463CD1}" sibTransId="{CDFA02AC-9A61-4379-A694-DF0258C6A488}"/>
    <dgm:cxn modelId="{FB2519A4-173D-4F25-AFDC-86C8A16E7A17}" type="presOf" srcId="{C55C2BE3-79CF-4C5D-A580-F319B52B9FE6}" destId="{A12EC7DA-C4FB-4861-A9FF-703387BD235F}" srcOrd="0" destOrd="0" presId="urn:microsoft.com/office/officeart/2016/7/layout/ChevronBlockProcess"/>
    <dgm:cxn modelId="{9683A7AB-684E-4CD0-9E6F-BB1118F19C87}" srcId="{800958E6-53EC-4E84-99A9-C780DDE52423}" destId="{F9AF0DC4-B5CE-431D-947E-1BC9BE86B5A6}" srcOrd="0" destOrd="0" parTransId="{5A02EDA7-2BAF-4B31-8DA3-1E962AD0AC95}" sibTransId="{7CDA6C15-D0D7-425A-B10A-54D11AF89602}"/>
    <dgm:cxn modelId="{9507C1B3-EC88-403D-962A-B07B5A148636}" type="presOf" srcId="{6A6EF06F-51F4-4B6B-BC03-5A4F0B7CD036}" destId="{F191E244-A700-4DC5-90BF-9CFA4FCED19D}" srcOrd="0" destOrd="0" presId="urn:microsoft.com/office/officeart/2016/7/layout/ChevronBlockProcess"/>
    <dgm:cxn modelId="{ED0D82B8-4841-4D2A-A5E6-8254CC01A161}" srcId="{D3C221FB-07F2-4210-9266-E8AEB855D452}" destId="{053E4E6E-33C2-47E5-AE95-9B934442E9EF}" srcOrd="0" destOrd="0" parTransId="{B8FD91A8-94D0-4759-9E30-DE5A1B910F16}" sibTransId="{AE446411-2CB6-46D4-B152-F315AD554A76}"/>
    <dgm:cxn modelId="{EB85D5D8-F8C4-4619-B57D-4DC77B2EC434}" srcId="{6A6EF06F-51F4-4B6B-BC03-5A4F0B7CD036}" destId="{252C7D19-ECD3-4F7D-8CA6-9960513CBCDA}" srcOrd="0" destOrd="0" parTransId="{1245FA82-77E1-448E-8574-6179C906A105}" sibTransId="{A86E036F-EF29-4073-8276-5A48B9834576}"/>
    <dgm:cxn modelId="{B94A07F7-C8AC-4C90-96F0-789B7F2CEAFB}" srcId="{154EE445-EB3E-4DCB-878D-02DF7D5E8E18}" destId="{6A6EF06F-51F4-4B6B-BC03-5A4F0B7CD036}" srcOrd="0" destOrd="0" parTransId="{FA5F433C-51EA-4AFC-AFAE-46AFA287CC23}" sibTransId="{BF3CB639-3401-4AE7-872D-0A62305ADB87}"/>
    <dgm:cxn modelId="{06DEF667-ABC7-4E51-9DBC-C7654A940582}" type="presParOf" srcId="{733A04F0-DC1C-417D-8A3E-F8B339E4557B}" destId="{AD2C2612-4CF9-472C-83DD-F6098BCB96A6}" srcOrd="0" destOrd="0" presId="urn:microsoft.com/office/officeart/2016/7/layout/ChevronBlockProcess"/>
    <dgm:cxn modelId="{8E0D1D66-73D1-486F-8DCB-E421D75CA1BC}" type="presParOf" srcId="{AD2C2612-4CF9-472C-83DD-F6098BCB96A6}" destId="{F191E244-A700-4DC5-90BF-9CFA4FCED19D}" srcOrd="0" destOrd="0" presId="urn:microsoft.com/office/officeart/2016/7/layout/ChevronBlockProcess"/>
    <dgm:cxn modelId="{DDA69248-FB88-4DDF-846E-C6787139C38F}" type="presParOf" srcId="{AD2C2612-4CF9-472C-83DD-F6098BCB96A6}" destId="{24230F86-ED34-4878-ADC1-A873D54B7854}" srcOrd="1" destOrd="0" presId="urn:microsoft.com/office/officeart/2016/7/layout/ChevronBlockProcess"/>
    <dgm:cxn modelId="{8540D086-35A6-4FFE-8623-6FDAFEA782D7}" type="presParOf" srcId="{733A04F0-DC1C-417D-8A3E-F8B339E4557B}" destId="{51D0851C-FCC9-4D3B-80D3-F44496E949AE}" srcOrd="1" destOrd="0" presId="urn:microsoft.com/office/officeart/2016/7/layout/ChevronBlockProcess"/>
    <dgm:cxn modelId="{B6682EB3-1425-4551-8E9D-197BEA9754EF}" type="presParOf" srcId="{733A04F0-DC1C-417D-8A3E-F8B339E4557B}" destId="{41B0F314-847D-479C-9680-8FC91E04D7C2}" srcOrd="2" destOrd="0" presId="urn:microsoft.com/office/officeart/2016/7/layout/ChevronBlockProcess"/>
    <dgm:cxn modelId="{326554CB-2264-45BC-99D9-C92F636FAD29}" type="presParOf" srcId="{41B0F314-847D-479C-9680-8FC91E04D7C2}" destId="{26DC1312-FB46-4EF6-9968-97243ED2CE58}" srcOrd="0" destOrd="0" presId="urn:microsoft.com/office/officeart/2016/7/layout/ChevronBlockProcess"/>
    <dgm:cxn modelId="{18CC4C69-068E-4E8B-A282-2F64F25D342B}" type="presParOf" srcId="{41B0F314-847D-479C-9680-8FC91E04D7C2}" destId="{D664DDD9-3AD4-4195-B678-9CEC12FC09A1}" srcOrd="1" destOrd="0" presId="urn:microsoft.com/office/officeart/2016/7/layout/ChevronBlockProcess"/>
    <dgm:cxn modelId="{8774FC8A-8BA9-4619-B017-6F8416442E5F}" type="presParOf" srcId="{733A04F0-DC1C-417D-8A3E-F8B339E4557B}" destId="{DCDAB0DE-7FAE-4DB4-838A-F1B34F97FE78}" srcOrd="3" destOrd="0" presId="urn:microsoft.com/office/officeart/2016/7/layout/ChevronBlockProcess"/>
    <dgm:cxn modelId="{887324E5-ADC7-4251-974E-70642FD8999A}" type="presParOf" srcId="{733A04F0-DC1C-417D-8A3E-F8B339E4557B}" destId="{CCA8FC15-196F-42CE-A02B-66BDA3C972E0}" srcOrd="4" destOrd="0" presId="urn:microsoft.com/office/officeart/2016/7/layout/ChevronBlockProcess"/>
    <dgm:cxn modelId="{F441BB4D-AD50-4F81-8B0A-0965FDE557CE}" type="presParOf" srcId="{CCA8FC15-196F-42CE-A02B-66BDA3C972E0}" destId="{8BE16DBC-183C-409B-9105-87F585FB1B3F}" srcOrd="0" destOrd="0" presId="urn:microsoft.com/office/officeart/2016/7/layout/ChevronBlockProcess"/>
    <dgm:cxn modelId="{4CEB8FC2-05B9-4CB8-AE9A-F5EBED94803F}" type="presParOf" srcId="{CCA8FC15-196F-42CE-A02B-66BDA3C972E0}" destId="{BCAA4F17-AAAF-4A9D-B385-E6E96778AD43}" srcOrd="1" destOrd="0" presId="urn:microsoft.com/office/officeart/2016/7/layout/ChevronBlockProcess"/>
    <dgm:cxn modelId="{F62C5DA2-C530-4F52-87A1-78503F2128E5}" type="presParOf" srcId="{733A04F0-DC1C-417D-8A3E-F8B339E4557B}" destId="{D40FDEC4-5CC5-4E4E-A8F3-15E0035C15D7}" srcOrd="5" destOrd="0" presId="urn:microsoft.com/office/officeart/2016/7/layout/ChevronBlockProcess"/>
    <dgm:cxn modelId="{86C50A3E-AADE-41A6-ABE5-E8400320E360}" type="presParOf" srcId="{733A04F0-DC1C-417D-8A3E-F8B339E4557B}" destId="{39B39038-0BA1-4978-8E07-99990B5F0181}" srcOrd="6" destOrd="0" presId="urn:microsoft.com/office/officeart/2016/7/layout/ChevronBlockProcess"/>
    <dgm:cxn modelId="{EAD1EEC8-F235-4ECC-B78B-C51EEB85E9A0}" type="presParOf" srcId="{39B39038-0BA1-4978-8E07-99990B5F0181}" destId="{240F7E7B-3C66-4974-97F1-077721CEDE4A}" srcOrd="0" destOrd="0" presId="urn:microsoft.com/office/officeart/2016/7/layout/ChevronBlockProcess"/>
    <dgm:cxn modelId="{A75E2046-DE92-4FAC-8EE4-226D6EBB52E1}" type="presParOf" srcId="{39B39038-0BA1-4978-8E07-99990B5F0181}" destId="{A12EC7DA-C4FB-4861-A9FF-703387BD235F}"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D2176E-39CE-482D-BC54-D2578D5C63E6}"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8EEE1178-D3EE-4F03-A475-A0F65BC311AE}">
      <dgm:prSet/>
      <dgm:spPr/>
      <dgm:t>
        <a:bodyPr/>
        <a:lstStyle/>
        <a:p>
          <a:pPr>
            <a:lnSpc>
              <a:spcPct val="100000"/>
            </a:lnSpc>
            <a:defRPr b="1"/>
          </a:pPr>
          <a:r>
            <a:rPr lang="en-US" dirty="0"/>
            <a:t>Identification of minimally required policies:</a:t>
          </a:r>
        </a:p>
        <a:p>
          <a:pPr>
            <a:lnSpc>
              <a:spcPct val="100000"/>
            </a:lnSpc>
            <a:defRPr b="1"/>
          </a:pPr>
          <a:r>
            <a:rPr lang="en-US" dirty="0"/>
            <a:t>	</a:t>
          </a:r>
          <a:r>
            <a:rPr lang="en-US" b="0" dirty="0"/>
            <a:t>Admission</a:t>
          </a:r>
        </a:p>
        <a:p>
          <a:pPr>
            <a:lnSpc>
              <a:spcPct val="100000"/>
            </a:lnSpc>
            <a:defRPr b="1"/>
          </a:pPr>
          <a:r>
            <a:rPr lang="en-US" b="0" dirty="0"/>
            <a:t>	Progression</a:t>
          </a:r>
        </a:p>
        <a:p>
          <a:pPr>
            <a:lnSpc>
              <a:spcPct val="100000"/>
            </a:lnSpc>
            <a:defRPr b="1"/>
          </a:pPr>
          <a:r>
            <a:rPr lang="en-US" b="0" dirty="0"/>
            <a:t>	Graduation</a:t>
          </a:r>
        </a:p>
        <a:p>
          <a:pPr>
            <a:lnSpc>
              <a:spcPct val="100000"/>
            </a:lnSpc>
            <a:defRPr b="1"/>
          </a:pPr>
          <a:r>
            <a:rPr lang="en-US" b="0" dirty="0"/>
            <a:t>	Formal 	Complaints 	and grievances 	procedures</a:t>
          </a:r>
        </a:p>
        <a:p>
          <a:pPr>
            <a:lnSpc>
              <a:spcPct val="100000"/>
            </a:lnSpc>
            <a:defRPr b="1"/>
          </a:pPr>
          <a:r>
            <a:rPr lang="en-US" b="0" dirty="0"/>
            <a:t>	Technology 	Requirements </a:t>
          </a:r>
        </a:p>
      </dgm:t>
    </dgm:pt>
    <dgm:pt modelId="{85B66D38-42CF-432C-8072-2D6B1957A34D}" type="parTrans" cxnId="{DEBE234E-34C6-4522-AA98-E008D583BBB1}">
      <dgm:prSet/>
      <dgm:spPr/>
      <dgm:t>
        <a:bodyPr/>
        <a:lstStyle/>
        <a:p>
          <a:endParaRPr lang="en-US"/>
        </a:p>
      </dgm:t>
    </dgm:pt>
    <dgm:pt modelId="{B7A48898-5587-4672-B781-67343167C871}" type="sibTrans" cxnId="{DEBE234E-34C6-4522-AA98-E008D583BBB1}">
      <dgm:prSet/>
      <dgm:spPr/>
      <dgm:t>
        <a:bodyPr/>
        <a:lstStyle/>
        <a:p>
          <a:endParaRPr lang="en-US"/>
        </a:p>
      </dgm:t>
    </dgm:pt>
    <dgm:pt modelId="{D990F34B-1D29-444F-BE11-FB7080622558}">
      <dgm:prSet custT="1"/>
      <dgm:spPr/>
      <dgm:t>
        <a:bodyPr/>
        <a:lstStyle/>
        <a:p>
          <a:pPr>
            <a:lnSpc>
              <a:spcPct val="100000"/>
            </a:lnSpc>
          </a:pPr>
          <a:r>
            <a:rPr lang="en-US" sz="1400" dirty="0"/>
            <a:t>May be at the governing organizing or program level.</a:t>
          </a:r>
        </a:p>
      </dgm:t>
    </dgm:pt>
    <dgm:pt modelId="{AB8AE586-F0AD-4F93-AFFF-210CDD942637}" type="parTrans" cxnId="{56F7358B-0312-4313-93DA-3FD30AF18104}">
      <dgm:prSet/>
      <dgm:spPr/>
      <dgm:t>
        <a:bodyPr/>
        <a:lstStyle/>
        <a:p>
          <a:endParaRPr lang="en-US"/>
        </a:p>
      </dgm:t>
    </dgm:pt>
    <dgm:pt modelId="{0393E9F3-4139-4E65-8B57-C718077B827C}" type="sibTrans" cxnId="{56F7358B-0312-4313-93DA-3FD30AF18104}">
      <dgm:prSet/>
      <dgm:spPr/>
      <dgm:t>
        <a:bodyPr/>
        <a:lstStyle/>
        <a:p>
          <a:endParaRPr lang="en-US"/>
        </a:p>
      </dgm:t>
    </dgm:pt>
    <dgm:pt modelId="{8C4E0A10-2CA5-493B-9946-77732AF79C91}">
      <dgm:prSet custT="1"/>
      <dgm:spPr/>
      <dgm:t>
        <a:bodyPr/>
        <a:lstStyle/>
        <a:p>
          <a:pPr>
            <a:lnSpc>
              <a:spcPct val="100000"/>
            </a:lnSpc>
          </a:pPr>
          <a:r>
            <a:rPr lang="en-US" sz="1400" dirty="0"/>
            <a:t>May have different titles (look at content of policy).</a:t>
          </a:r>
        </a:p>
      </dgm:t>
    </dgm:pt>
    <dgm:pt modelId="{F4557239-6804-498E-90AD-12F66AD63A95}" type="parTrans" cxnId="{D8081C8D-4E8E-4EAD-A063-548AA748CD2D}">
      <dgm:prSet/>
      <dgm:spPr/>
      <dgm:t>
        <a:bodyPr/>
        <a:lstStyle/>
        <a:p>
          <a:endParaRPr lang="en-US"/>
        </a:p>
      </dgm:t>
    </dgm:pt>
    <dgm:pt modelId="{70D160D6-7525-4D9A-B21C-53EA34F42937}" type="sibTrans" cxnId="{D8081C8D-4E8E-4EAD-A063-548AA748CD2D}">
      <dgm:prSet/>
      <dgm:spPr/>
      <dgm:t>
        <a:bodyPr/>
        <a:lstStyle/>
        <a:p>
          <a:endParaRPr lang="en-US"/>
        </a:p>
      </dgm:t>
    </dgm:pt>
    <dgm:pt modelId="{9B90430D-B57A-4E49-8E96-69FB68B0256E}">
      <dgm:prSet/>
      <dgm:spPr/>
      <dgm:t>
        <a:bodyPr/>
        <a:lstStyle/>
        <a:p>
          <a:pPr>
            <a:lnSpc>
              <a:spcPct val="100000"/>
            </a:lnSpc>
            <a:defRPr b="1"/>
          </a:pPr>
          <a:r>
            <a:rPr lang="en-US" dirty="0"/>
            <a:t>Student support services includes library services.</a:t>
          </a:r>
        </a:p>
      </dgm:t>
    </dgm:pt>
    <dgm:pt modelId="{8800AC68-FB3C-4763-A8F8-120E245581BA}" type="parTrans" cxnId="{B3AB0A69-138C-4CB9-9BB8-2C15ABAB9057}">
      <dgm:prSet/>
      <dgm:spPr/>
      <dgm:t>
        <a:bodyPr/>
        <a:lstStyle/>
        <a:p>
          <a:endParaRPr lang="en-US"/>
        </a:p>
      </dgm:t>
    </dgm:pt>
    <dgm:pt modelId="{08AE33B6-B81F-4E99-B03E-68CC6D0DCED8}" type="sibTrans" cxnId="{B3AB0A69-138C-4CB9-9BB8-2C15ABAB9057}">
      <dgm:prSet/>
      <dgm:spPr/>
      <dgm:t>
        <a:bodyPr/>
        <a:lstStyle/>
        <a:p>
          <a:endParaRPr lang="en-US"/>
        </a:p>
      </dgm:t>
    </dgm:pt>
    <dgm:pt modelId="{5CC1D020-E381-4DAE-9E82-B01D4C32ADC1}">
      <dgm:prSet/>
      <dgm:spPr/>
      <dgm:t>
        <a:bodyPr/>
        <a:lstStyle/>
        <a:p>
          <a:pPr>
            <a:lnSpc>
              <a:spcPct val="100000"/>
            </a:lnSpc>
            <a:defRPr b="1"/>
          </a:pPr>
          <a:r>
            <a:rPr lang="en-US"/>
            <a:t>Learning and technology resources are addressed in Standard 3 including: </a:t>
          </a:r>
        </a:p>
      </dgm:t>
    </dgm:pt>
    <dgm:pt modelId="{C1C3E71D-D5F5-401E-9E17-BA57C92D5B09}" type="parTrans" cxnId="{B2559C47-7960-4065-A508-78163287A2E2}">
      <dgm:prSet/>
      <dgm:spPr/>
      <dgm:t>
        <a:bodyPr/>
        <a:lstStyle/>
        <a:p>
          <a:endParaRPr lang="en-US"/>
        </a:p>
      </dgm:t>
    </dgm:pt>
    <dgm:pt modelId="{FBCA2E3E-7BD7-403D-B194-B20562CFCCE1}" type="sibTrans" cxnId="{B2559C47-7960-4065-A508-78163287A2E2}">
      <dgm:prSet/>
      <dgm:spPr/>
      <dgm:t>
        <a:bodyPr/>
        <a:lstStyle/>
        <a:p>
          <a:endParaRPr lang="en-US"/>
        </a:p>
      </dgm:t>
    </dgm:pt>
    <dgm:pt modelId="{F328516D-15E8-4C00-9039-F7F4E80ABDB3}">
      <dgm:prSet custT="1"/>
      <dgm:spPr/>
      <dgm:t>
        <a:bodyPr/>
        <a:lstStyle/>
        <a:p>
          <a:pPr>
            <a:lnSpc>
              <a:spcPct val="100000"/>
            </a:lnSpc>
          </a:pPr>
          <a:r>
            <a:rPr lang="en-US" sz="1400" dirty="0"/>
            <a:t>Faculty selection of learning and technology resources.</a:t>
          </a:r>
        </a:p>
      </dgm:t>
    </dgm:pt>
    <dgm:pt modelId="{1F70F923-9257-4786-8571-0FE782D51094}" type="parTrans" cxnId="{DC7B8A9C-5CE2-4EEE-86B9-8EF4E9B5A168}">
      <dgm:prSet/>
      <dgm:spPr/>
      <dgm:t>
        <a:bodyPr/>
        <a:lstStyle/>
        <a:p>
          <a:endParaRPr lang="en-US"/>
        </a:p>
      </dgm:t>
    </dgm:pt>
    <dgm:pt modelId="{78E8DDBB-94A7-4339-871F-E098C87EA51A}" type="sibTrans" cxnId="{DC7B8A9C-5CE2-4EEE-86B9-8EF4E9B5A168}">
      <dgm:prSet/>
      <dgm:spPr/>
      <dgm:t>
        <a:bodyPr/>
        <a:lstStyle/>
        <a:p>
          <a:endParaRPr lang="en-US"/>
        </a:p>
      </dgm:t>
    </dgm:pt>
    <dgm:pt modelId="{DA23C42C-38EC-44CB-8F76-A5AE8D96A820}">
      <dgm:prSet custT="1"/>
      <dgm:spPr/>
      <dgm:t>
        <a:bodyPr/>
        <a:lstStyle/>
        <a:p>
          <a:pPr>
            <a:lnSpc>
              <a:spcPct val="100000"/>
            </a:lnSpc>
          </a:pPr>
          <a:r>
            <a:rPr lang="en-US" sz="1400" dirty="0"/>
            <a:t>Relevance to the educational level provided.</a:t>
          </a:r>
        </a:p>
      </dgm:t>
    </dgm:pt>
    <dgm:pt modelId="{CEF37643-74B5-43D0-A1B1-CB66AB6FE032}" type="parTrans" cxnId="{F72F92EA-70C8-4FD4-82E3-AD467BC7FF00}">
      <dgm:prSet/>
      <dgm:spPr/>
      <dgm:t>
        <a:bodyPr/>
        <a:lstStyle/>
        <a:p>
          <a:endParaRPr lang="en-US"/>
        </a:p>
      </dgm:t>
    </dgm:pt>
    <dgm:pt modelId="{CE5DF358-40EF-4DA1-A0CA-83F2C48EA39D}" type="sibTrans" cxnId="{F72F92EA-70C8-4FD4-82E3-AD467BC7FF00}">
      <dgm:prSet/>
      <dgm:spPr/>
      <dgm:t>
        <a:bodyPr/>
        <a:lstStyle/>
        <a:p>
          <a:endParaRPr lang="en-US"/>
        </a:p>
      </dgm:t>
    </dgm:pt>
    <dgm:pt modelId="{36D06E9D-F7D1-403B-B403-66D2A2DD28D0}">
      <dgm:prSet custT="1"/>
      <dgm:spPr/>
      <dgm:t>
        <a:bodyPr/>
        <a:lstStyle/>
        <a:p>
          <a:pPr>
            <a:lnSpc>
              <a:spcPct val="100000"/>
            </a:lnSpc>
          </a:pPr>
          <a:r>
            <a:rPr lang="en-US" sz="1400" dirty="0"/>
            <a:t>Library holdings and/or resources.</a:t>
          </a:r>
        </a:p>
      </dgm:t>
    </dgm:pt>
    <dgm:pt modelId="{BE1240B6-1FEA-4266-B756-AE721AF7EC8D}" type="parTrans" cxnId="{5F5E21B7-7108-4DA3-936B-BE61275D9CC6}">
      <dgm:prSet/>
      <dgm:spPr/>
      <dgm:t>
        <a:bodyPr/>
        <a:lstStyle/>
        <a:p>
          <a:endParaRPr lang="en-US"/>
        </a:p>
      </dgm:t>
    </dgm:pt>
    <dgm:pt modelId="{F25C98A6-8438-4B7E-90B0-F3C18106C540}" type="sibTrans" cxnId="{5F5E21B7-7108-4DA3-936B-BE61275D9CC6}">
      <dgm:prSet/>
      <dgm:spPr/>
      <dgm:t>
        <a:bodyPr/>
        <a:lstStyle/>
        <a:p>
          <a:endParaRPr lang="en-US"/>
        </a:p>
      </dgm:t>
    </dgm:pt>
    <dgm:pt modelId="{99114BC9-4DF1-4A8C-9E81-EC7083B6EC14}" type="pres">
      <dgm:prSet presAssocID="{B4D2176E-39CE-482D-BC54-D2578D5C63E6}" presName="root" presStyleCnt="0">
        <dgm:presLayoutVars>
          <dgm:dir/>
          <dgm:resizeHandles val="exact"/>
        </dgm:presLayoutVars>
      </dgm:prSet>
      <dgm:spPr/>
    </dgm:pt>
    <dgm:pt modelId="{D366422B-EEA7-4F22-9418-05A65476EA65}" type="pres">
      <dgm:prSet presAssocID="{8EEE1178-D3EE-4F03-A475-A0F65BC311AE}" presName="compNode" presStyleCnt="0"/>
      <dgm:spPr/>
    </dgm:pt>
    <dgm:pt modelId="{409F99F2-94CA-4283-B057-09B65F0E096A}" type="pres">
      <dgm:prSet presAssocID="{8EEE1178-D3EE-4F03-A475-A0F65BC311AE}" presName="iconRect" presStyleLbl="node1" presStyleIdx="0" presStyleCnt="3" custLinFactNeighborX="58368" custLinFactNeighborY="1667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with solid fill"/>
        </a:ext>
      </dgm:extLst>
    </dgm:pt>
    <dgm:pt modelId="{B8F58220-25A4-4985-AC2D-0867538B7515}" type="pres">
      <dgm:prSet presAssocID="{8EEE1178-D3EE-4F03-A475-A0F65BC311AE}" presName="iconSpace" presStyleCnt="0"/>
      <dgm:spPr/>
    </dgm:pt>
    <dgm:pt modelId="{67AE72E3-990E-4C1D-888E-DC44AB8C2A09}" type="pres">
      <dgm:prSet presAssocID="{8EEE1178-D3EE-4F03-A475-A0F65BC311AE}" presName="parTx" presStyleLbl="revTx" presStyleIdx="0" presStyleCnt="6" custLinFactNeighborY="-3896">
        <dgm:presLayoutVars>
          <dgm:chMax val="0"/>
          <dgm:chPref val="0"/>
        </dgm:presLayoutVars>
      </dgm:prSet>
      <dgm:spPr/>
    </dgm:pt>
    <dgm:pt modelId="{89504A3B-030F-45CE-A0F6-2A220CAC7287}" type="pres">
      <dgm:prSet presAssocID="{8EEE1178-D3EE-4F03-A475-A0F65BC311AE}" presName="txSpace" presStyleCnt="0"/>
      <dgm:spPr/>
    </dgm:pt>
    <dgm:pt modelId="{0C8CC051-DED2-48C7-945C-EFE7D9BD1669}" type="pres">
      <dgm:prSet presAssocID="{8EEE1178-D3EE-4F03-A475-A0F65BC311AE}" presName="desTx" presStyleLbl="revTx" presStyleIdx="1" presStyleCnt="6" custLinFactNeighborX="-2108" custLinFactNeighborY="62152">
        <dgm:presLayoutVars/>
      </dgm:prSet>
      <dgm:spPr/>
    </dgm:pt>
    <dgm:pt modelId="{B3B0DB9B-F283-4B6C-A210-6F0CEF009ED2}" type="pres">
      <dgm:prSet presAssocID="{B7A48898-5587-4672-B781-67343167C871}" presName="sibTrans" presStyleCnt="0"/>
      <dgm:spPr/>
    </dgm:pt>
    <dgm:pt modelId="{9157CF56-A9D6-4CF5-89BA-8D4C36B675B7}" type="pres">
      <dgm:prSet presAssocID="{9B90430D-B57A-4E49-8E96-69FB68B0256E}" presName="compNode" presStyleCnt="0"/>
      <dgm:spPr/>
    </dgm:pt>
    <dgm:pt modelId="{B58D5A6C-8526-42FC-B18E-AD32DF1A6D86}" type="pres">
      <dgm:prSet presAssocID="{9B90430D-B57A-4E49-8E96-69FB68B0256E}" presName="iconRect" presStyleLbl="node1" presStyleIdx="1" presStyleCnt="3" custLinFactNeighborX="4694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on Shelf"/>
        </a:ext>
      </dgm:extLst>
    </dgm:pt>
    <dgm:pt modelId="{EB35D1DB-71A1-42E5-A2A1-3CED94FF2062}" type="pres">
      <dgm:prSet presAssocID="{9B90430D-B57A-4E49-8E96-69FB68B0256E}" presName="iconSpace" presStyleCnt="0"/>
      <dgm:spPr/>
    </dgm:pt>
    <dgm:pt modelId="{9F7F5461-8F8F-41A4-AE1C-E7A92FBC3D5F}" type="pres">
      <dgm:prSet presAssocID="{9B90430D-B57A-4E49-8E96-69FB68B0256E}" presName="parTx" presStyleLbl="revTx" presStyleIdx="2" presStyleCnt="6" custLinFactNeighborX="-10214" custLinFactNeighborY="688">
        <dgm:presLayoutVars>
          <dgm:chMax val="0"/>
          <dgm:chPref val="0"/>
        </dgm:presLayoutVars>
      </dgm:prSet>
      <dgm:spPr/>
    </dgm:pt>
    <dgm:pt modelId="{ABD8B2C6-A9DE-4604-9C3D-708B94AE7FF0}" type="pres">
      <dgm:prSet presAssocID="{9B90430D-B57A-4E49-8E96-69FB68B0256E}" presName="txSpace" presStyleCnt="0"/>
      <dgm:spPr/>
    </dgm:pt>
    <dgm:pt modelId="{40A7FB76-A6CB-4E63-815C-F0C27D172D1B}" type="pres">
      <dgm:prSet presAssocID="{9B90430D-B57A-4E49-8E96-69FB68B0256E}" presName="desTx" presStyleLbl="revTx" presStyleIdx="3" presStyleCnt="6">
        <dgm:presLayoutVars/>
      </dgm:prSet>
      <dgm:spPr/>
    </dgm:pt>
    <dgm:pt modelId="{8E5D4A36-6512-40B5-A5E7-E551F34188CF}" type="pres">
      <dgm:prSet presAssocID="{08AE33B6-B81F-4E99-B03E-68CC6D0DCED8}" presName="sibTrans" presStyleCnt="0"/>
      <dgm:spPr/>
    </dgm:pt>
    <dgm:pt modelId="{E5703215-9A80-4809-B2A2-8E98D3A3BDD8}" type="pres">
      <dgm:prSet presAssocID="{5CC1D020-E381-4DAE-9E82-B01D4C32ADC1}" presName="compNode" presStyleCnt="0"/>
      <dgm:spPr/>
    </dgm:pt>
    <dgm:pt modelId="{17134F25-C1AB-489E-B0E0-F1AD139688E7}" type="pres">
      <dgm:prSet presAssocID="{5CC1D020-E381-4DAE-9E82-B01D4C32ADC1}" presName="iconRect" presStyleLbl="node1" presStyleIdx="2" presStyleCnt="3" custLinFactNeighborX="43305" custLinFactNeighborY="882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mote learning science with solid fill"/>
        </a:ext>
      </dgm:extLst>
    </dgm:pt>
    <dgm:pt modelId="{6D2FD090-39D9-4AFA-84CD-20887305B484}" type="pres">
      <dgm:prSet presAssocID="{5CC1D020-E381-4DAE-9E82-B01D4C32ADC1}" presName="iconSpace" presStyleCnt="0"/>
      <dgm:spPr/>
    </dgm:pt>
    <dgm:pt modelId="{09C93972-3FE4-4A4C-87FB-986A24EE44FB}" type="pres">
      <dgm:prSet presAssocID="{5CC1D020-E381-4DAE-9E82-B01D4C32ADC1}" presName="parTx" presStyleLbl="revTx" presStyleIdx="4" presStyleCnt="6">
        <dgm:presLayoutVars>
          <dgm:chMax val="0"/>
          <dgm:chPref val="0"/>
        </dgm:presLayoutVars>
      </dgm:prSet>
      <dgm:spPr/>
    </dgm:pt>
    <dgm:pt modelId="{D34F318C-AE78-494C-B0A0-FA5A63BBFBCB}" type="pres">
      <dgm:prSet presAssocID="{5CC1D020-E381-4DAE-9E82-B01D4C32ADC1}" presName="txSpace" presStyleCnt="0"/>
      <dgm:spPr/>
    </dgm:pt>
    <dgm:pt modelId="{6F35581E-BEE5-4BE3-960A-657BCCFAEA35}" type="pres">
      <dgm:prSet presAssocID="{5CC1D020-E381-4DAE-9E82-B01D4C32ADC1}" presName="desTx" presStyleLbl="revTx" presStyleIdx="5" presStyleCnt="6" custLinFactY="-22744" custLinFactNeighborX="-4220" custLinFactNeighborY="-100000">
        <dgm:presLayoutVars/>
      </dgm:prSet>
      <dgm:spPr/>
    </dgm:pt>
  </dgm:ptLst>
  <dgm:cxnLst>
    <dgm:cxn modelId="{0896CA22-828F-4097-BD60-4ED6EBE27454}" type="presOf" srcId="{8EEE1178-D3EE-4F03-A475-A0F65BC311AE}" destId="{67AE72E3-990E-4C1D-888E-DC44AB8C2A09}" srcOrd="0" destOrd="0" presId="urn:microsoft.com/office/officeart/2018/2/layout/IconLabelDescriptionList"/>
    <dgm:cxn modelId="{92DB4924-3CAB-438E-8424-98194F942FC7}" type="presOf" srcId="{B4D2176E-39CE-482D-BC54-D2578D5C63E6}" destId="{99114BC9-4DF1-4A8C-9E81-EC7083B6EC14}" srcOrd="0" destOrd="0" presId="urn:microsoft.com/office/officeart/2018/2/layout/IconLabelDescriptionList"/>
    <dgm:cxn modelId="{31D08B44-D7BC-4149-8024-5CEFA4E7157A}" type="presOf" srcId="{9B90430D-B57A-4E49-8E96-69FB68B0256E}" destId="{9F7F5461-8F8F-41A4-AE1C-E7A92FBC3D5F}" srcOrd="0" destOrd="0" presId="urn:microsoft.com/office/officeart/2018/2/layout/IconLabelDescriptionList"/>
    <dgm:cxn modelId="{B2559C47-7960-4065-A508-78163287A2E2}" srcId="{B4D2176E-39CE-482D-BC54-D2578D5C63E6}" destId="{5CC1D020-E381-4DAE-9E82-B01D4C32ADC1}" srcOrd="2" destOrd="0" parTransId="{C1C3E71D-D5F5-401E-9E17-BA57C92D5B09}" sibTransId="{FBCA2E3E-7BD7-403D-B194-B20562CFCCE1}"/>
    <dgm:cxn modelId="{B3AB0A69-138C-4CB9-9BB8-2C15ABAB9057}" srcId="{B4D2176E-39CE-482D-BC54-D2578D5C63E6}" destId="{9B90430D-B57A-4E49-8E96-69FB68B0256E}" srcOrd="1" destOrd="0" parTransId="{8800AC68-FB3C-4763-A8F8-120E245581BA}" sibTransId="{08AE33B6-B81F-4E99-B03E-68CC6D0DCED8}"/>
    <dgm:cxn modelId="{DEBE234E-34C6-4522-AA98-E008D583BBB1}" srcId="{B4D2176E-39CE-482D-BC54-D2578D5C63E6}" destId="{8EEE1178-D3EE-4F03-A475-A0F65BC311AE}" srcOrd="0" destOrd="0" parTransId="{85B66D38-42CF-432C-8072-2D6B1957A34D}" sibTransId="{B7A48898-5587-4672-B781-67343167C871}"/>
    <dgm:cxn modelId="{7A2C074F-884E-4259-8551-CDCF6E01DD3E}" type="presOf" srcId="{36D06E9D-F7D1-403B-B403-66D2A2DD28D0}" destId="{6F35581E-BEE5-4BE3-960A-657BCCFAEA35}" srcOrd="0" destOrd="2" presId="urn:microsoft.com/office/officeart/2018/2/layout/IconLabelDescriptionList"/>
    <dgm:cxn modelId="{FAC2DF7A-4591-4BED-B8A0-FE9B301E9622}" type="presOf" srcId="{F328516D-15E8-4C00-9039-F7F4E80ABDB3}" destId="{6F35581E-BEE5-4BE3-960A-657BCCFAEA35}" srcOrd="0" destOrd="0" presId="urn:microsoft.com/office/officeart/2018/2/layout/IconLabelDescriptionList"/>
    <dgm:cxn modelId="{56F7358B-0312-4313-93DA-3FD30AF18104}" srcId="{8EEE1178-D3EE-4F03-A475-A0F65BC311AE}" destId="{D990F34B-1D29-444F-BE11-FB7080622558}" srcOrd="0" destOrd="0" parTransId="{AB8AE586-F0AD-4F93-AFFF-210CDD942637}" sibTransId="{0393E9F3-4139-4E65-8B57-C718077B827C}"/>
    <dgm:cxn modelId="{D8081C8D-4E8E-4EAD-A063-548AA748CD2D}" srcId="{8EEE1178-D3EE-4F03-A475-A0F65BC311AE}" destId="{8C4E0A10-2CA5-493B-9946-77732AF79C91}" srcOrd="1" destOrd="0" parTransId="{F4557239-6804-498E-90AD-12F66AD63A95}" sibTransId="{70D160D6-7525-4D9A-B21C-53EA34F42937}"/>
    <dgm:cxn modelId="{D9A3368E-27ED-49B1-A4AA-A0BFA402D8D0}" type="presOf" srcId="{D990F34B-1D29-444F-BE11-FB7080622558}" destId="{0C8CC051-DED2-48C7-945C-EFE7D9BD1669}" srcOrd="0" destOrd="0" presId="urn:microsoft.com/office/officeart/2018/2/layout/IconLabelDescriptionList"/>
    <dgm:cxn modelId="{DC7B8A9C-5CE2-4EEE-86B9-8EF4E9B5A168}" srcId="{5CC1D020-E381-4DAE-9E82-B01D4C32ADC1}" destId="{F328516D-15E8-4C00-9039-F7F4E80ABDB3}" srcOrd="0" destOrd="0" parTransId="{1F70F923-9257-4786-8571-0FE782D51094}" sibTransId="{78E8DDBB-94A7-4339-871F-E098C87EA51A}"/>
    <dgm:cxn modelId="{308DCBB3-091C-4F3F-8BF9-F2D5B0D158B9}" type="presOf" srcId="{8C4E0A10-2CA5-493B-9946-77732AF79C91}" destId="{0C8CC051-DED2-48C7-945C-EFE7D9BD1669}" srcOrd="0" destOrd="1" presId="urn:microsoft.com/office/officeart/2018/2/layout/IconLabelDescriptionList"/>
    <dgm:cxn modelId="{5F5E21B7-7108-4DA3-936B-BE61275D9CC6}" srcId="{5CC1D020-E381-4DAE-9E82-B01D4C32ADC1}" destId="{36D06E9D-F7D1-403B-B403-66D2A2DD28D0}" srcOrd="2" destOrd="0" parTransId="{BE1240B6-1FEA-4266-B756-AE721AF7EC8D}" sibTransId="{F25C98A6-8438-4B7E-90B0-F3C18106C540}"/>
    <dgm:cxn modelId="{4E2CA9DE-1215-4AD5-9BDA-A9D76EB32D68}" type="presOf" srcId="{5CC1D020-E381-4DAE-9E82-B01D4C32ADC1}" destId="{09C93972-3FE4-4A4C-87FB-986A24EE44FB}" srcOrd="0" destOrd="0" presId="urn:microsoft.com/office/officeart/2018/2/layout/IconLabelDescriptionList"/>
    <dgm:cxn modelId="{F72F92EA-70C8-4FD4-82E3-AD467BC7FF00}" srcId="{5CC1D020-E381-4DAE-9E82-B01D4C32ADC1}" destId="{DA23C42C-38EC-44CB-8F76-A5AE8D96A820}" srcOrd="1" destOrd="0" parTransId="{CEF37643-74B5-43D0-A1B1-CB66AB6FE032}" sibTransId="{CE5DF358-40EF-4DA1-A0CA-83F2C48EA39D}"/>
    <dgm:cxn modelId="{221DE4FC-C358-4462-8E81-1E16DE2933BD}" type="presOf" srcId="{DA23C42C-38EC-44CB-8F76-A5AE8D96A820}" destId="{6F35581E-BEE5-4BE3-960A-657BCCFAEA35}" srcOrd="0" destOrd="1" presId="urn:microsoft.com/office/officeart/2018/2/layout/IconLabelDescriptionList"/>
    <dgm:cxn modelId="{7FEDAC4A-599F-4171-9156-A1E230AA0C98}" type="presParOf" srcId="{99114BC9-4DF1-4A8C-9E81-EC7083B6EC14}" destId="{D366422B-EEA7-4F22-9418-05A65476EA65}" srcOrd="0" destOrd="0" presId="urn:microsoft.com/office/officeart/2018/2/layout/IconLabelDescriptionList"/>
    <dgm:cxn modelId="{468F77B3-D68E-4A69-A3DC-DDCBFBD53564}" type="presParOf" srcId="{D366422B-EEA7-4F22-9418-05A65476EA65}" destId="{409F99F2-94CA-4283-B057-09B65F0E096A}" srcOrd="0" destOrd="0" presId="urn:microsoft.com/office/officeart/2018/2/layout/IconLabelDescriptionList"/>
    <dgm:cxn modelId="{F06DCEA0-39AA-4D89-A207-A2357E4A1F93}" type="presParOf" srcId="{D366422B-EEA7-4F22-9418-05A65476EA65}" destId="{B8F58220-25A4-4985-AC2D-0867538B7515}" srcOrd="1" destOrd="0" presId="urn:microsoft.com/office/officeart/2018/2/layout/IconLabelDescriptionList"/>
    <dgm:cxn modelId="{FE3334BA-7E03-443C-B4B4-42C9770BE3C1}" type="presParOf" srcId="{D366422B-EEA7-4F22-9418-05A65476EA65}" destId="{67AE72E3-990E-4C1D-888E-DC44AB8C2A09}" srcOrd="2" destOrd="0" presId="urn:microsoft.com/office/officeart/2018/2/layout/IconLabelDescriptionList"/>
    <dgm:cxn modelId="{12B56E07-608C-4A96-8C89-5EEC967FF19F}" type="presParOf" srcId="{D366422B-EEA7-4F22-9418-05A65476EA65}" destId="{89504A3B-030F-45CE-A0F6-2A220CAC7287}" srcOrd="3" destOrd="0" presId="urn:microsoft.com/office/officeart/2018/2/layout/IconLabelDescriptionList"/>
    <dgm:cxn modelId="{69D36520-5501-4FED-A2F4-08B55426D407}" type="presParOf" srcId="{D366422B-EEA7-4F22-9418-05A65476EA65}" destId="{0C8CC051-DED2-48C7-945C-EFE7D9BD1669}" srcOrd="4" destOrd="0" presId="urn:microsoft.com/office/officeart/2018/2/layout/IconLabelDescriptionList"/>
    <dgm:cxn modelId="{6D71D8C6-27B8-47F7-891F-974FF14C3146}" type="presParOf" srcId="{99114BC9-4DF1-4A8C-9E81-EC7083B6EC14}" destId="{B3B0DB9B-F283-4B6C-A210-6F0CEF009ED2}" srcOrd="1" destOrd="0" presId="urn:microsoft.com/office/officeart/2018/2/layout/IconLabelDescriptionList"/>
    <dgm:cxn modelId="{499193E3-D0F8-4C00-B292-3F2D89055CA3}" type="presParOf" srcId="{99114BC9-4DF1-4A8C-9E81-EC7083B6EC14}" destId="{9157CF56-A9D6-4CF5-89BA-8D4C36B675B7}" srcOrd="2" destOrd="0" presId="urn:microsoft.com/office/officeart/2018/2/layout/IconLabelDescriptionList"/>
    <dgm:cxn modelId="{1A54D231-68C8-4C02-8CE1-404AE544C9A8}" type="presParOf" srcId="{9157CF56-A9D6-4CF5-89BA-8D4C36B675B7}" destId="{B58D5A6C-8526-42FC-B18E-AD32DF1A6D86}" srcOrd="0" destOrd="0" presId="urn:microsoft.com/office/officeart/2018/2/layout/IconLabelDescriptionList"/>
    <dgm:cxn modelId="{4CA2788D-F95F-43A4-8F86-C4A444945314}" type="presParOf" srcId="{9157CF56-A9D6-4CF5-89BA-8D4C36B675B7}" destId="{EB35D1DB-71A1-42E5-A2A1-3CED94FF2062}" srcOrd="1" destOrd="0" presId="urn:microsoft.com/office/officeart/2018/2/layout/IconLabelDescriptionList"/>
    <dgm:cxn modelId="{F0260C57-3248-4CCC-8520-D01B598B1D9A}" type="presParOf" srcId="{9157CF56-A9D6-4CF5-89BA-8D4C36B675B7}" destId="{9F7F5461-8F8F-41A4-AE1C-E7A92FBC3D5F}" srcOrd="2" destOrd="0" presId="urn:microsoft.com/office/officeart/2018/2/layout/IconLabelDescriptionList"/>
    <dgm:cxn modelId="{758FC573-BA9C-4E44-AA81-D990C27715F3}" type="presParOf" srcId="{9157CF56-A9D6-4CF5-89BA-8D4C36B675B7}" destId="{ABD8B2C6-A9DE-4604-9C3D-708B94AE7FF0}" srcOrd="3" destOrd="0" presId="urn:microsoft.com/office/officeart/2018/2/layout/IconLabelDescriptionList"/>
    <dgm:cxn modelId="{3C26DA73-FA00-4279-B2DC-D564E71FEA8F}" type="presParOf" srcId="{9157CF56-A9D6-4CF5-89BA-8D4C36B675B7}" destId="{40A7FB76-A6CB-4E63-815C-F0C27D172D1B}" srcOrd="4" destOrd="0" presId="urn:microsoft.com/office/officeart/2018/2/layout/IconLabelDescriptionList"/>
    <dgm:cxn modelId="{9EB7F582-0E42-4AE2-9A49-E8BEBAB8FA73}" type="presParOf" srcId="{99114BC9-4DF1-4A8C-9E81-EC7083B6EC14}" destId="{8E5D4A36-6512-40B5-A5E7-E551F34188CF}" srcOrd="3" destOrd="0" presId="urn:microsoft.com/office/officeart/2018/2/layout/IconLabelDescriptionList"/>
    <dgm:cxn modelId="{ED1F76D0-9DAF-43B3-BF2E-8D487C354123}" type="presParOf" srcId="{99114BC9-4DF1-4A8C-9E81-EC7083B6EC14}" destId="{E5703215-9A80-4809-B2A2-8E98D3A3BDD8}" srcOrd="4" destOrd="0" presId="urn:microsoft.com/office/officeart/2018/2/layout/IconLabelDescriptionList"/>
    <dgm:cxn modelId="{EE8FAD8E-C705-4168-9162-078FCE786352}" type="presParOf" srcId="{E5703215-9A80-4809-B2A2-8E98D3A3BDD8}" destId="{17134F25-C1AB-489E-B0E0-F1AD139688E7}" srcOrd="0" destOrd="0" presId="urn:microsoft.com/office/officeart/2018/2/layout/IconLabelDescriptionList"/>
    <dgm:cxn modelId="{565CE6CF-425A-4A85-BBA9-DFF021D45018}" type="presParOf" srcId="{E5703215-9A80-4809-B2A2-8E98D3A3BDD8}" destId="{6D2FD090-39D9-4AFA-84CD-20887305B484}" srcOrd="1" destOrd="0" presId="urn:microsoft.com/office/officeart/2018/2/layout/IconLabelDescriptionList"/>
    <dgm:cxn modelId="{8EDC5050-6999-4D97-B2DA-D613A55B07C5}" type="presParOf" srcId="{E5703215-9A80-4809-B2A2-8E98D3A3BDD8}" destId="{09C93972-3FE4-4A4C-87FB-986A24EE44FB}" srcOrd="2" destOrd="0" presId="urn:microsoft.com/office/officeart/2018/2/layout/IconLabelDescriptionList"/>
    <dgm:cxn modelId="{414AD482-7AB2-47E2-B94D-955D033D7F85}" type="presParOf" srcId="{E5703215-9A80-4809-B2A2-8E98D3A3BDD8}" destId="{D34F318C-AE78-494C-B0A0-FA5A63BBFBCB}" srcOrd="3" destOrd="0" presId="urn:microsoft.com/office/officeart/2018/2/layout/IconLabelDescriptionList"/>
    <dgm:cxn modelId="{30698896-E4A1-4E5F-93C7-488CB10AEF99}" type="presParOf" srcId="{E5703215-9A80-4809-B2A2-8E98D3A3BDD8}" destId="{6F35581E-BEE5-4BE3-960A-657BCCFAEA35}"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D179B6-DB45-4F13-8A11-FCB1054F381E}"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DD0FB1BA-3348-47AC-B1A4-C9E12241D3D2}">
      <dgm:prSet/>
      <dgm:spPr/>
      <dgm:t>
        <a:bodyPr/>
        <a:lstStyle/>
        <a:p>
          <a:r>
            <a:rPr lang="en-US"/>
            <a:t>Enhanced clarity about learning in skills and/or simulation settings as well as clinical/practicum learning environments and experiences.</a:t>
          </a:r>
        </a:p>
      </dgm:t>
    </dgm:pt>
    <dgm:pt modelId="{2F4D4FB2-7095-4F90-B95B-4A2529B30439}" type="parTrans" cxnId="{AFDEC8E6-FCAD-41CA-AB34-6FB74D662684}">
      <dgm:prSet/>
      <dgm:spPr/>
      <dgm:t>
        <a:bodyPr/>
        <a:lstStyle/>
        <a:p>
          <a:endParaRPr lang="en-US"/>
        </a:p>
      </dgm:t>
    </dgm:pt>
    <dgm:pt modelId="{5D564EA3-D581-49E4-8B93-BFE5BE409754}" type="sibTrans" cxnId="{AFDEC8E6-FCAD-41CA-AB34-6FB74D662684}">
      <dgm:prSet/>
      <dgm:spPr/>
      <dgm:t>
        <a:bodyPr/>
        <a:lstStyle/>
        <a:p>
          <a:endParaRPr lang="en-US"/>
        </a:p>
      </dgm:t>
    </dgm:pt>
    <dgm:pt modelId="{76D91CE1-E7F2-49A7-BB1D-498B58BE9E75}">
      <dgm:prSet/>
      <dgm:spPr/>
      <dgm:t>
        <a:bodyPr/>
        <a:lstStyle/>
        <a:p>
          <a:r>
            <a:rPr lang="en-US"/>
            <a:t>Emphasis on the role of the nurse at the educational level of student preparation including:</a:t>
          </a:r>
        </a:p>
      </dgm:t>
    </dgm:pt>
    <dgm:pt modelId="{CDFEFAF0-6593-4E60-A522-2B649369652F}" type="parTrans" cxnId="{192F7346-47FA-4D38-8DCB-CE22602C72F6}">
      <dgm:prSet/>
      <dgm:spPr/>
      <dgm:t>
        <a:bodyPr/>
        <a:lstStyle/>
        <a:p>
          <a:endParaRPr lang="en-US"/>
        </a:p>
      </dgm:t>
    </dgm:pt>
    <dgm:pt modelId="{54FD2835-E1CB-4A81-BBD3-6C5797637DE7}" type="sibTrans" cxnId="{192F7346-47FA-4D38-8DCB-CE22602C72F6}">
      <dgm:prSet/>
      <dgm:spPr/>
      <dgm:t>
        <a:bodyPr/>
        <a:lstStyle/>
        <a:p>
          <a:endParaRPr lang="en-US"/>
        </a:p>
      </dgm:t>
    </dgm:pt>
    <dgm:pt modelId="{6CE49B44-A091-49E3-B3A2-AC4AB0325B55}">
      <dgm:prSet/>
      <dgm:spPr/>
      <dgm:t>
        <a:bodyPr/>
        <a:lstStyle/>
        <a:p>
          <a:r>
            <a:rPr lang="en-US"/>
            <a:t>Diversity, equity, inclusion, and/or social determinants of health.</a:t>
          </a:r>
        </a:p>
      </dgm:t>
    </dgm:pt>
    <dgm:pt modelId="{3DFE40A4-071E-4BF6-9048-9DD5F37908BD}" type="parTrans" cxnId="{59791416-DDBA-4FE8-A4CE-B79CE69F495B}">
      <dgm:prSet/>
      <dgm:spPr/>
      <dgm:t>
        <a:bodyPr/>
        <a:lstStyle/>
        <a:p>
          <a:endParaRPr lang="en-US"/>
        </a:p>
      </dgm:t>
    </dgm:pt>
    <dgm:pt modelId="{B7BDD72B-9A41-4FB6-BD49-347C4E4B26F5}" type="sibTrans" cxnId="{59791416-DDBA-4FE8-A4CE-B79CE69F495B}">
      <dgm:prSet/>
      <dgm:spPr/>
      <dgm:t>
        <a:bodyPr/>
        <a:lstStyle/>
        <a:p>
          <a:endParaRPr lang="en-US"/>
        </a:p>
      </dgm:t>
    </dgm:pt>
    <dgm:pt modelId="{88D09221-6F71-45A0-9638-C1061A93A336}">
      <dgm:prSet/>
      <dgm:spPr/>
      <dgm:t>
        <a:bodyPr/>
        <a:lstStyle/>
        <a:p>
          <a:r>
            <a:rPr lang="en-US"/>
            <a:t>Evidence-based practice, research and/or scholarship.</a:t>
          </a:r>
        </a:p>
      </dgm:t>
    </dgm:pt>
    <dgm:pt modelId="{8FAAEC4E-523C-4CB2-8474-94FEABE384D8}" type="parTrans" cxnId="{901D57B5-207C-4A61-B080-97454736A2B1}">
      <dgm:prSet/>
      <dgm:spPr/>
      <dgm:t>
        <a:bodyPr/>
        <a:lstStyle/>
        <a:p>
          <a:endParaRPr lang="en-US"/>
        </a:p>
      </dgm:t>
    </dgm:pt>
    <dgm:pt modelId="{CEFBF6A0-A743-4AE3-B7E0-E95AEB9100A0}" type="sibTrans" cxnId="{901D57B5-207C-4A61-B080-97454736A2B1}">
      <dgm:prSet/>
      <dgm:spPr/>
      <dgm:t>
        <a:bodyPr/>
        <a:lstStyle/>
        <a:p>
          <a:endParaRPr lang="en-US"/>
        </a:p>
      </dgm:t>
    </dgm:pt>
    <dgm:pt modelId="{6A6D5AF3-A16D-4D6E-9D6E-5CCA255E9FB9}">
      <dgm:prSet/>
      <dgm:spPr/>
      <dgm:t>
        <a:bodyPr/>
        <a:lstStyle/>
        <a:p>
          <a:r>
            <a:rPr lang="en-US"/>
            <a:t>Information literacy.</a:t>
          </a:r>
        </a:p>
      </dgm:t>
    </dgm:pt>
    <dgm:pt modelId="{C03B0FAB-7F26-40ED-87B0-7ACFAA09A04A}" type="parTrans" cxnId="{BB8C48CC-A589-4AD5-B9C8-FBDD9EEBBE52}">
      <dgm:prSet/>
      <dgm:spPr/>
      <dgm:t>
        <a:bodyPr/>
        <a:lstStyle/>
        <a:p>
          <a:endParaRPr lang="en-US"/>
        </a:p>
      </dgm:t>
    </dgm:pt>
    <dgm:pt modelId="{C4ECE562-5D33-41A2-9594-93AB6E441EDE}" type="sibTrans" cxnId="{BB8C48CC-A589-4AD5-B9C8-FBDD9EEBBE52}">
      <dgm:prSet/>
      <dgm:spPr/>
      <dgm:t>
        <a:bodyPr/>
        <a:lstStyle/>
        <a:p>
          <a:endParaRPr lang="en-US"/>
        </a:p>
      </dgm:t>
    </dgm:pt>
    <dgm:pt modelId="{81F93736-C3EE-4BA2-8ED5-404EC68C707D}">
      <dgm:prSet/>
      <dgm:spPr/>
      <dgm:t>
        <a:bodyPr/>
        <a:lstStyle/>
        <a:p>
          <a:r>
            <a:rPr lang="en-US"/>
            <a:t>Interprofessional collaboration and delegation.</a:t>
          </a:r>
        </a:p>
      </dgm:t>
    </dgm:pt>
    <dgm:pt modelId="{E41221CF-3AAC-4093-BCBD-1CCC34E281A1}" type="parTrans" cxnId="{F1634FC9-0C42-4DF3-B1B9-82005F853AB4}">
      <dgm:prSet/>
      <dgm:spPr/>
      <dgm:t>
        <a:bodyPr/>
        <a:lstStyle/>
        <a:p>
          <a:endParaRPr lang="en-US"/>
        </a:p>
      </dgm:t>
    </dgm:pt>
    <dgm:pt modelId="{1FA75D54-BCFD-4E15-9B83-1B3846D8D515}" type="sibTrans" cxnId="{F1634FC9-0C42-4DF3-B1B9-82005F853AB4}">
      <dgm:prSet/>
      <dgm:spPr/>
      <dgm:t>
        <a:bodyPr/>
        <a:lstStyle/>
        <a:p>
          <a:endParaRPr lang="en-US"/>
        </a:p>
      </dgm:t>
    </dgm:pt>
    <dgm:pt modelId="{24F59D2D-273D-489E-8515-C360B81DE7E3}">
      <dgm:prSet/>
      <dgm:spPr/>
      <dgm:t>
        <a:bodyPr/>
        <a:lstStyle/>
        <a:p>
          <a:r>
            <a:rPr lang="en-US" dirty="0"/>
            <a:t>Professional identify and scope of practice.</a:t>
          </a:r>
        </a:p>
      </dgm:t>
    </dgm:pt>
    <dgm:pt modelId="{001430DC-34F5-433C-830B-96C8F438C096}" type="parTrans" cxnId="{B931B2AE-BB70-4389-9FB9-C4740911ED6C}">
      <dgm:prSet/>
      <dgm:spPr/>
      <dgm:t>
        <a:bodyPr/>
        <a:lstStyle/>
        <a:p>
          <a:endParaRPr lang="en-US"/>
        </a:p>
      </dgm:t>
    </dgm:pt>
    <dgm:pt modelId="{F233D76A-180F-407C-9465-1F5D290ED0D6}" type="sibTrans" cxnId="{B931B2AE-BB70-4389-9FB9-C4740911ED6C}">
      <dgm:prSet/>
      <dgm:spPr/>
      <dgm:t>
        <a:bodyPr/>
        <a:lstStyle/>
        <a:p>
          <a:endParaRPr lang="en-US"/>
        </a:p>
      </dgm:t>
    </dgm:pt>
    <dgm:pt modelId="{13217EA6-C86C-4204-A727-18EC8F1B237E}">
      <dgm:prSet/>
      <dgm:spPr/>
      <dgm:t>
        <a:bodyPr/>
        <a:lstStyle/>
        <a:p>
          <a:r>
            <a:rPr lang="en-US"/>
            <a:t>Criterion specific to the use of formative and summative student evaluation methods throughout the curriculum. </a:t>
          </a:r>
        </a:p>
      </dgm:t>
    </dgm:pt>
    <dgm:pt modelId="{F391381F-EADA-49F2-92C5-0266E154CF93}" type="parTrans" cxnId="{D7EBDCDD-4291-4DA7-8375-0D29535934E1}">
      <dgm:prSet/>
      <dgm:spPr/>
      <dgm:t>
        <a:bodyPr/>
        <a:lstStyle/>
        <a:p>
          <a:endParaRPr lang="en-US"/>
        </a:p>
      </dgm:t>
    </dgm:pt>
    <dgm:pt modelId="{BB4646C3-1946-4481-8004-B8CFD1BCE7CD}" type="sibTrans" cxnId="{D7EBDCDD-4291-4DA7-8375-0D29535934E1}">
      <dgm:prSet/>
      <dgm:spPr/>
      <dgm:t>
        <a:bodyPr/>
        <a:lstStyle/>
        <a:p>
          <a:endParaRPr lang="en-US"/>
        </a:p>
      </dgm:t>
    </dgm:pt>
    <dgm:pt modelId="{3214F98A-AA5B-49A8-B51F-186BB621B7FB}" type="pres">
      <dgm:prSet presAssocID="{03D179B6-DB45-4F13-8A11-FCB1054F381E}" presName="Name0" presStyleCnt="0">
        <dgm:presLayoutVars>
          <dgm:dir/>
          <dgm:animLvl val="lvl"/>
          <dgm:resizeHandles val="exact"/>
        </dgm:presLayoutVars>
      </dgm:prSet>
      <dgm:spPr/>
    </dgm:pt>
    <dgm:pt modelId="{8B43192C-2791-451B-BEC0-4CA7CBB31F5D}" type="pres">
      <dgm:prSet presAssocID="{DD0FB1BA-3348-47AC-B1A4-C9E12241D3D2}" presName="composite" presStyleCnt="0"/>
      <dgm:spPr/>
    </dgm:pt>
    <dgm:pt modelId="{C9A4AD28-15F7-4735-8424-0225C02EC775}" type="pres">
      <dgm:prSet presAssocID="{DD0FB1BA-3348-47AC-B1A4-C9E12241D3D2}" presName="parTx" presStyleLbl="alignNode1" presStyleIdx="0" presStyleCnt="3">
        <dgm:presLayoutVars>
          <dgm:chMax val="0"/>
          <dgm:chPref val="0"/>
          <dgm:bulletEnabled val="1"/>
        </dgm:presLayoutVars>
      </dgm:prSet>
      <dgm:spPr/>
    </dgm:pt>
    <dgm:pt modelId="{2E4E2973-F764-48CA-8D10-49F969809BAB}" type="pres">
      <dgm:prSet presAssocID="{DD0FB1BA-3348-47AC-B1A4-C9E12241D3D2}" presName="desTx" presStyleLbl="alignAccFollowNode1" presStyleIdx="0" presStyleCnt="3">
        <dgm:presLayoutVars>
          <dgm:bulletEnabled val="1"/>
        </dgm:presLayoutVars>
      </dgm:prSet>
      <dgm:spPr/>
    </dgm:pt>
    <dgm:pt modelId="{E0D3537F-99ED-4983-9FD2-9E8D7D4AB19C}" type="pres">
      <dgm:prSet presAssocID="{5D564EA3-D581-49E4-8B93-BFE5BE409754}" presName="space" presStyleCnt="0"/>
      <dgm:spPr/>
    </dgm:pt>
    <dgm:pt modelId="{2AC4DBC4-4F65-470E-9E63-DEF987F6179A}" type="pres">
      <dgm:prSet presAssocID="{76D91CE1-E7F2-49A7-BB1D-498B58BE9E75}" presName="composite" presStyleCnt="0"/>
      <dgm:spPr/>
    </dgm:pt>
    <dgm:pt modelId="{A7249E41-18CD-4583-9BC4-D2DD38F2C07E}" type="pres">
      <dgm:prSet presAssocID="{76D91CE1-E7F2-49A7-BB1D-498B58BE9E75}" presName="parTx" presStyleLbl="alignNode1" presStyleIdx="1" presStyleCnt="3">
        <dgm:presLayoutVars>
          <dgm:chMax val="0"/>
          <dgm:chPref val="0"/>
          <dgm:bulletEnabled val="1"/>
        </dgm:presLayoutVars>
      </dgm:prSet>
      <dgm:spPr/>
    </dgm:pt>
    <dgm:pt modelId="{861AC8D6-87DC-4B85-A136-6A29F3B2BFC8}" type="pres">
      <dgm:prSet presAssocID="{76D91CE1-E7F2-49A7-BB1D-498B58BE9E75}" presName="desTx" presStyleLbl="alignAccFollowNode1" presStyleIdx="1" presStyleCnt="3">
        <dgm:presLayoutVars>
          <dgm:bulletEnabled val="1"/>
        </dgm:presLayoutVars>
      </dgm:prSet>
      <dgm:spPr/>
    </dgm:pt>
    <dgm:pt modelId="{27DAA5B5-6D3C-4BFB-8F55-78E18A2EDE3F}" type="pres">
      <dgm:prSet presAssocID="{54FD2835-E1CB-4A81-BBD3-6C5797637DE7}" presName="space" presStyleCnt="0"/>
      <dgm:spPr/>
    </dgm:pt>
    <dgm:pt modelId="{1BB49012-CF1C-4293-8CDB-E9477227E1DC}" type="pres">
      <dgm:prSet presAssocID="{13217EA6-C86C-4204-A727-18EC8F1B237E}" presName="composite" presStyleCnt="0"/>
      <dgm:spPr/>
    </dgm:pt>
    <dgm:pt modelId="{125B6B2F-31A1-423A-BE2E-6CCD94D4BDD9}" type="pres">
      <dgm:prSet presAssocID="{13217EA6-C86C-4204-A727-18EC8F1B237E}" presName="parTx" presStyleLbl="alignNode1" presStyleIdx="2" presStyleCnt="3">
        <dgm:presLayoutVars>
          <dgm:chMax val="0"/>
          <dgm:chPref val="0"/>
          <dgm:bulletEnabled val="1"/>
        </dgm:presLayoutVars>
      </dgm:prSet>
      <dgm:spPr/>
    </dgm:pt>
    <dgm:pt modelId="{BCE284C2-EEAF-4A3D-A8C2-95B594B05ED4}" type="pres">
      <dgm:prSet presAssocID="{13217EA6-C86C-4204-A727-18EC8F1B237E}" presName="desTx" presStyleLbl="alignAccFollowNode1" presStyleIdx="2" presStyleCnt="3">
        <dgm:presLayoutVars>
          <dgm:bulletEnabled val="1"/>
        </dgm:presLayoutVars>
      </dgm:prSet>
      <dgm:spPr/>
    </dgm:pt>
  </dgm:ptLst>
  <dgm:cxnLst>
    <dgm:cxn modelId="{53DC3F0D-B511-4A4E-8B6B-3A0584EF0E65}" type="presOf" srcId="{DD0FB1BA-3348-47AC-B1A4-C9E12241D3D2}" destId="{C9A4AD28-15F7-4735-8424-0225C02EC775}" srcOrd="0" destOrd="0" presId="urn:microsoft.com/office/officeart/2005/8/layout/hList1"/>
    <dgm:cxn modelId="{05101A0F-7F50-4E49-9636-84A74BAC9F84}" type="presOf" srcId="{88D09221-6F71-45A0-9638-C1061A93A336}" destId="{861AC8D6-87DC-4B85-A136-6A29F3B2BFC8}" srcOrd="0" destOrd="1" presId="urn:microsoft.com/office/officeart/2005/8/layout/hList1"/>
    <dgm:cxn modelId="{59791416-DDBA-4FE8-A4CE-B79CE69F495B}" srcId="{76D91CE1-E7F2-49A7-BB1D-498B58BE9E75}" destId="{6CE49B44-A091-49E3-B3A2-AC4AB0325B55}" srcOrd="0" destOrd="0" parTransId="{3DFE40A4-071E-4BF6-9048-9DD5F37908BD}" sibTransId="{B7BDD72B-9A41-4FB6-BD49-347C4E4B26F5}"/>
    <dgm:cxn modelId="{24A35935-37AC-49B5-A756-2E0695DA5E3F}" type="presOf" srcId="{24F59D2D-273D-489E-8515-C360B81DE7E3}" destId="{861AC8D6-87DC-4B85-A136-6A29F3B2BFC8}" srcOrd="0" destOrd="4" presId="urn:microsoft.com/office/officeart/2005/8/layout/hList1"/>
    <dgm:cxn modelId="{BA03233F-A109-42AC-B248-7C652022BC0D}" type="presOf" srcId="{81F93736-C3EE-4BA2-8ED5-404EC68C707D}" destId="{861AC8D6-87DC-4B85-A136-6A29F3B2BFC8}" srcOrd="0" destOrd="3" presId="urn:microsoft.com/office/officeart/2005/8/layout/hList1"/>
    <dgm:cxn modelId="{3A2BB645-9833-4A36-ADEC-6C67102282E4}" type="presOf" srcId="{6CE49B44-A091-49E3-B3A2-AC4AB0325B55}" destId="{861AC8D6-87DC-4B85-A136-6A29F3B2BFC8}" srcOrd="0" destOrd="0" presId="urn:microsoft.com/office/officeart/2005/8/layout/hList1"/>
    <dgm:cxn modelId="{192F7346-47FA-4D38-8DCB-CE22602C72F6}" srcId="{03D179B6-DB45-4F13-8A11-FCB1054F381E}" destId="{76D91CE1-E7F2-49A7-BB1D-498B58BE9E75}" srcOrd="1" destOrd="0" parTransId="{CDFEFAF0-6593-4E60-A522-2B649369652F}" sibTransId="{54FD2835-E1CB-4A81-BBD3-6C5797637DE7}"/>
    <dgm:cxn modelId="{D95E7170-9A9D-40BC-B8BE-02EE794F026D}" type="presOf" srcId="{13217EA6-C86C-4204-A727-18EC8F1B237E}" destId="{125B6B2F-31A1-423A-BE2E-6CCD94D4BDD9}" srcOrd="0" destOrd="0" presId="urn:microsoft.com/office/officeart/2005/8/layout/hList1"/>
    <dgm:cxn modelId="{431EDB59-D61A-488B-BDEE-4DA09D81BF2B}" type="presOf" srcId="{6A6D5AF3-A16D-4D6E-9D6E-5CCA255E9FB9}" destId="{861AC8D6-87DC-4B85-A136-6A29F3B2BFC8}" srcOrd="0" destOrd="2" presId="urn:microsoft.com/office/officeart/2005/8/layout/hList1"/>
    <dgm:cxn modelId="{50263989-542B-4731-ABE9-2E986B4DF5C8}" type="presOf" srcId="{03D179B6-DB45-4F13-8A11-FCB1054F381E}" destId="{3214F98A-AA5B-49A8-B51F-186BB621B7FB}" srcOrd="0" destOrd="0" presId="urn:microsoft.com/office/officeart/2005/8/layout/hList1"/>
    <dgm:cxn modelId="{B931B2AE-BB70-4389-9FB9-C4740911ED6C}" srcId="{76D91CE1-E7F2-49A7-BB1D-498B58BE9E75}" destId="{24F59D2D-273D-489E-8515-C360B81DE7E3}" srcOrd="4" destOrd="0" parTransId="{001430DC-34F5-433C-830B-96C8F438C096}" sibTransId="{F233D76A-180F-407C-9465-1F5D290ED0D6}"/>
    <dgm:cxn modelId="{901D57B5-207C-4A61-B080-97454736A2B1}" srcId="{76D91CE1-E7F2-49A7-BB1D-498B58BE9E75}" destId="{88D09221-6F71-45A0-9638-C1061A93A336}" srcOrd="1" destOrd="0" parTransId="{8FAAEC4E-523C-4CB2-8474-94FEABE384D8}" sibTransId="{CEFBF6A0-A743-4AE3-B7E0-E95AEB9100A0}"/>
    <dgm:cxn modelId="{F1634FC9-0C42-4DF3-B1B9-82005F853AB4}" srcId="{76D91CE1-E7F2-49A7-BB1D-498B58BE9E75}" destId="{81F93736-C3EE-4BA2-8ED5-404EC68C707D}" srcOrd="3" destOrd="0" parTransId="{E41221CF-3AAC-4093-BCBD-1CCC34E281A1}" sibTransId="{1FA75D54-BCFD-4E15-9B83-1B3846D8D515}"/>
    <dgm:cxn modelId="{BB8C48CC-A589-4AD5-B9C8-FBDD9EEBBE52}" srcId="{76D91CE1-E7F2-49A7-BB1D-498B58BE9E75}" destId="{6A6D5AF3-A16D-4D6E-9D6E-5CCA255E9FB9}" srcOrd="2" destOrd="0" parTransId="{C03B0FAB-7F26-40ED-87B0-7ACFAA09A04A}" sibTransId="{C4ECE562-5D33-41A2-9594-93AB6E441EDE}"/>
    <dgm:cxn modelId="{0C932EDC-7D61-45EA-A2C4-CB217840689D}" type="presOf" srcId="{76D91CE1-E7F2-49A7-BB1D-498B58BE9E75}" destId="{A7249E41-18CD-4583-9BC4-D2DD38F2C07E}" srcOrd="0" destOrd="0" presId="urn:microsoft.com/office/officeart/2005/8/layout/hList1"/>
    <dgm:cxn modelId="{D7EBDCDD-4291-4DA7-8375-0D29535934E1}" srcId="{03D179B6-DB45-4F13-8A11-FCB1054F381E}" destId="{13217EA6-C86C-4204-A727-18EC8F1B237E}" srcOrd="2" destOrd="0" parTransId="{F391381F-EADA-49F2-92C5-0266E154CF93}" sibTransId="{BB4646C3-1946-4481-8004-B8CFD1BCE7CD}"/>
    <dgm:cxn modelId="{AFDEC8E6-FCAD-41CA-AB34-6FB74D662684}" srcId="{03D179B6-DB45-4F13-8A11-FCB1054F381E}" destId="{DD0FB1BA-3348-47AC-B1A4-C9E12241D3D2}" srcOrd="0" destOrd="0" parTransId="{2F4D4FB2-7095-4F90-B95B-4A2529B30439}" sibTransId="{5D564EA3-D581-49E4-8B93-BFE5BE409754}"/>
    <dgm:cxn modelId="{9A0A2D69-3F37-4834-BA3F-16368F751F7E}" type="presParOf" srcId="{3214F98A-AA5B-49A8-B51F-186BB621B7FB}" destId="{8B43192C-2791-451B-BEC0-4CA7CBB31F5D}" srcOrd="0" destOrd="0" presId="urn:microsoft.com/office/officeart/2005/8/layout/hList1"/>
    <dgm:cxn modelId="{2F277218-1248-4CF3-890B-0A3CBAFA4398}" type="presParOf" srcId="{8B43192C-2791-451B-BEC0-4CA7CBB31F5D}" destId="{C9A4AD28-15F7-4735-8424-0225C02EC775}" srcOrd="0" destOrd="0" presId="urn:microsoft.com/office/officeart/2005/8/layout/hList1"/>
    <dgm:cxn modelId="{B97CD028-83D8-4A50-9DF1-896A63CDA0A1}" type="presParOf" srcId="{8B43192C-2791-451B-BEC0-4CA7CBB31F5D}" destId="{2E4E2973-F764-48CA-8D10-49F969809BAB}" srcOrd="1" destOrd="0" presId="urn:microsoft.com/office/officeart/2005/8/layout/hList1"/>
    <dgm:cxn modelId="{7AD33A4C-76A6-4CF3-BF7B-65EBC39F99E6}" type="presParOf" srcId="{3214F98A-AA5B-49A8-B51F-186BB621B7FB}" destId="{E0D3537F-99ED-4983-9FD2-9E8D7D4AB19C}" srcOrd="1" destOrd="0" presId="urn:microsoft.com/office/officeart/2005/8/layout/hList1"/>
    <dgm:cxn modelId="{697A534A-48F4-4BE4-97E1-75C25E19A62B}" type="presParOf" srcId="{3214F98A-AA5B-49A8-B51F-186BB621B7FB}" destId="{2AC4DBC4-4F65-470E-9E63-DEF987F6179A}" srcOrd="2" destOrd="0" presId="urn:microsoft.com/office/officeart/2005/8/layout/hList1"/>
    <dgm:cxn modelId="{56EFF2A1-F507-4229-AEF6-77CAF14DD228}" type="presParOf" srcId="{2AC4DBC4-4F65-470E-9E63-DEF987F6179A}" destId="{A7249E41-18CD-4583-9BC4-D2DD38F2C07E}" srcOrd="0" destOrd="0" presId="urn:microsoft.com/office/officeart/2005/8/layout/hList1"/>
    <dgm:cxn modelId="{CF7CFFC4-F114-46AC-814A-24DA4C3BC8DC}" type="presParOf" srcId="{2AC4DBC4-4F65-470E-9E63-DEF987F6179A}" destId="{861AC8D6-87DC-4B85-A136-6A29F3B2BFC8}" srcOrd="1" destOrd="0" presId="urn:microsoft.com/office/officeart/2005/8/layout/hList1"/>
    <dgm:cxn modelId="{33C8AE97-1D86-4C64-B6A2-1B764EC6A89E}" type="presParOf" srcId="{3214F98A-AA5B-49A8-B51F-186BB621B7FB}" destId="{27DAA5B5-6D3C-4BFB-8F55-78E18A2EDE3F}" srcOrd="3" destOrd="0" presId="urn:microsoft.com/office/officeart/2005/8/layout/hList1"/>
    <dgm:cxn modelId="{90E8EC98-1272-48CF-9119-F008E1066FC2}" type="presParOf" srcId="{3214F98A-AA5B-49A8-B51F-186BB621B7FB}" destId="{1BB49012-CF1C-4293-8CDB-E9477227E1DC}" srcOrd="4" destOrd="0" presId="urn:microsoft.com/office/officeart/2005/8/layout/hList1"/>
    <dgm:cxn modelId="{9CCDEB01-DE83-43A1-820A-8ABC08C40CAC}" type="presParOf" srcId="{1BB49012-CF1C-4293-8CDB-E9477227E1DC}" destId="{125B6B2F-31A1-423A-BE2E-6CCD94D4BDD9}" srcOrd="0" destOrd="0" presId="urn:microsoft.com/office/officeart/2005/8/layout/hList1"/>
    <dgm:cxn modelId="{A84CDDB1-08D6-4E39-9DB0-3C69E45A51DA}" type="presParOf" srcId="{1BB49012-CF1C-4293-8CDB-E9477227E1DC}" destId="{BCE284C2-EEAF-4A3D-A8C2-95B594B05E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68ED6E-BA6F-4B09-8DE4-E21F276C6B8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3B8A827-DBA7-466C-B58D-0F1806DD9309}">
      <dgm:prSet custT="1"/>
      <dgm:spPr/>
      <dgm:t>
        <a:bodyPr/>
        <a:lstStyle/>
        <a:p>
          <a:pPr>
            <a:lnSpc>
              <a:spcPct val="100000"/>
            </a:lnSpc>
          </a:pPr>
          <a:r>
            <a:rPr lang="en-US" sz="1400" dirty="0"/>
            <a:t>Enhanced clarity that SPE is for regular summative </a:t>
          </a:r>
          <a:r>
            <a:rPr lang="en-US" sz="1400" u="sng" dirty="0"/>
            <a:t>program-level</a:t>
          </a:r>
          <a:r>
            <a:rPr lang="en-US" sz="1400" dirty="0"/>
            <a:t> assessment</a:t>
          </a:r>
          <a:r>
            <a:rPr lang="en-US" sz="1100" dirty="0"/>
            <a:t>.</a:t>
          </a:r>
        </a:p>
      </dgm:t>
    </dgm:pt>
    <dgm:pt modelId="{C424616E-6A16-4E90-BC4D-4D96DCFB0E5E}" type="parTrans" cxnId="{7074592A-A9E3-4EA4-8A8B-08CCB7E77505}">
      <dgm:prSet/>
      <dgm:spPr/>
      <dgm:t>
        <a:bodyPr/>
        <a:lstStyle/>
        <a:p>
          <a:endParaRPr lang="en-US"/>
        </a:p>
      </dgm:t>
    </dgm:pt>
    <dgm:pt modelId="{25D0891F-15B7-483F-BDD4-1B9B9F2A66B1}" type="sibTrans" cxnId="{7074592A-A9E3-4EA4-8A8B-08CCB7E77505}">
      <dgm:prSet/>
      <dgm:spPr/>
      <dgm:t>
        <a:bodyPr/>
        <a:lstStyle/>
        <a:p>
          <a:endParaRPr lang="en-US"/>
        </a:p>
      </dgm:t>
    </dgm:pt>
    <dgm:pt modelId="{707578E9-073C-4349-825A-2A98FC8C17D6}">
      <dgm:prSet custT="1"/>
      <dgm:spPr/>
      <dgm:t>
        <a:bodyPr/>
        <a:lstStyle/>
        <a:p>
          <a:pPr>
            <a:lnSpc>
              <a:spcPct val="100000"/>
            </a:lnSpc>
          </a:pPr>
          <a:r>
            <a:rPr lang="en-US" sz="1400" dirty="0"/>
            <a:t>Criterion statements written in a “faculty will:” format. </a:t>
          </a:r>
        </a:p>
      </dgm:t>
    </dgm:pt>
    <dgm:pt modelId="{4A7AF5B7-07DE-4884-9180-CD13DE9EA7F7}" type="parTrans" cxnId="{E09BEAC1-C532-47AC-B6E2-EFF37F759D13}">
      <dgm:prSet/>
      <dgm:spPr/>
      <dgm:t>
        <a:bodyPr/>
        <a:lstStyle/>
        <a:p>
          <a:endParaRPr lang="en-US"/>
        </a:p>
      </dgm:t>
    </dgm:pt>
    <dgm:pt modelId="{AE034A52-2831-45E3-B3F5-621E6437D041}" type="sibTrans" cxnId="{E09BEAC1-C532-47AC-B6E2-EFF37F759D13}">
      <dgm:prSet/>
      <dgm:spPr/>
      <dgm:t>
        <a:bodyPr/>
        <a:lstStyle/>
        <a:p>
          <a:endParaRPr lang="en-US"/>
        </a:p>
      </dgm:t>
    </dgm:pt>
    <dgm:pt modelId="{EEB2A2C4-1243-4C16-B2A2-16B7C55A2E4A}">
      <dgm:prSet custT="1"/>
      <dgm:spPr/>
      <dgm:t>
        <a:bodyPr/>
        <a:lstStyle/>
        <a:p>
          <a:pPr>
            <a:lnSpc>
              <a:spcPct val="100000"/>
            </a:lnSpc>
          </a:pPr>
          <a:r>
            <a:rPr lang="en-US" sz="1400" dirty="0"/>
            <a:t>Changes to annual assessment of licensure and/or certification examination pass rate (when required for practice).</a:t>
          </a:r>
        </a:p>
      </dgm:t>
    </dgm:pt>
    <dgm:pt modelId="{9242A138-7E2B-4BCA-9B3B-B88B2C54963D}" type="parTrans" cxnId="{2CDEBAFC-49BC-40EE-B2A3-F6F7EDD2A535}">
      <dgm:prSet/>
      <dgm:spPr/>
      <dgm:t>
        <a:bodyPr/>
        <a:lstStyle/>
        <a:p>
          <a:endParaRPr lang="en-US"/>
        </a:p>
      </dgm:t>
    </dgm:pt>
    <dgm:pt modelId="{4C424AE4-E9FB-4A6E-9185-15C8291F6685}" type="sibTrans" cxnId="{2CDEBAFC-49BC-40EE-B2A3-F6F7EDD2A535}">
      <dgm:prSet/>
      <dgm:spPr/>
      <dgm:t>
        <a:bodyPr/>
        <a:lstStyle/>
        <a:p>
          <a:endParaRPr lang="en-US"/>
        </a:p>
      </dgm:t>
    </dgm:pt>
    <dgm:pt modelId="{D0F76656-F08C-4F0F-A112-6845CA4355B3}">
      <dgm:prSet custT="1"/>
      <dgm:spPr/>
      <dgm:t>
        <a:bodyPr/>
        <a:lstStyle/>
        <a:p>
          <a:pPr>
            <a:lnSpc>
              <a:spcPct val="100000"/>
            </a:lnSpc>
          </a:pPr>
          <a:r>
            <a:rPr lang="en-US" sz="1400" dirty="0"/>
            <a:t>Change to definition of program completion.</a:t>
          </a:r>
        </a:p>
      </dgm:t>
    </dgm:pt>
    <dgm:pt modelId="{BAD6773C-3467-411E-82B6-DC2F7950DF34}" type="parTrans" cxnId="{52A54535-DC11-4AE8-8361-608F17DFA8AF}">
      <dgm:prSet/>
      <dgm:spPr/>
      <dgm:t>
        <a:bodyPr/>
        <a:lstStyle/>
        <a:p>
          <a:endParaRPr lang="en-US"/>
        </a:p>
      </dgm:t>
    </dgm:pt>
    <dgm:pt modelId="{3199F463-EE23-43F1-A53F-FCFDF9CB304C}" type="sibTrans" cxnId="{52A54535-DC11-4AE8-8361-608F17DFA8AF}">
      <dgm:prSet/>
      <dgm:spPr/>
      <dgm:t>
        <a:bodyPr/>
        <a:lstStyle/>
        <a:p>
          <a:endParaRPr lang="en-US"/>
        </a:p>
      </dgm:t>
    </dgm:pt>
    <dgm:pt modelId="{D84690C0-365F-4D57-A765-13321641CE98}">
      <dgm:prSet custT="1"/>
      <dgm:spPr/>
      <dgm:t>
        <a:bodyPr/>
        <a:lstStyle/>
        <a:p>
          <a:pPr>
            <a:lnSpc>
              <a:spcPct val="100000"/>
            </a:lnSpc>
          </a:pPr>
          <a:r>
            <a:rPr lang="en-US" sz="1200" dirty="0"/>
            <a:t>Data disaggregation (end-of-program SLO, and three program outcomes) is expected; however, if the program determines that disaggregation of these data would not be meaningful, the program should provide justification for not disaggregating.</a:t>
          </a:r>
        </a:p>
      </dgm:t>
    </dgm:pt>
    <dgm:pt modelId="{08622B4B-AC2A-43E3-9B91-E1597DB9387B}" type="parTrans" cxnId="{45F33AC5-1CC5-4303-8192-065D99A5406A}">
      <dgm:prSet/>
      <dgm:spPr/>
      <dgm:t>
        <a:bodyPr/>
        <a:lstStyle/>
        <a:p>
          <a:endParaRPr lang="en-US"/>
        </a:p>
      </dgm:t>
    </dgm:pt>
    <dgm:pt modelId="{FD7FFFA3-9196-495E-B20D-66CDB10E4E9B}" type="sibTrans" cxnId="{45F33AC5-1CC5-4303-8192-065D99A5406A}">
      <dgm:prSet/>
      <dgm:spPr/>
      <dgm:t>
        <a:bodyPr/>
        <a:lstStyle/>
        <a:p>
          <a:endParaRPr lang="en-US"/>
        </a:p>
      </dgm:t>
    </dgm:pt>
    <dgm:pt modelId="{E2DD3805-E490-45B2-9EFA-1B22F9D68E72}">
      <dgm:prSet custT="1"/>
      <dgm:spPr/>
      <dgm:t>
        <a:bodyPr/>
        <a:lstStyle/>
        <a:p>
          <a:pPr>
            <a:lnSpc>
              <a:spcPct val="100000"/>
            </a:lnSpc>
          </a:pPr>
          <a:r>
            <a:rPr lang="en-US" sz="1400" dirty="0"/>
            <a:t>Sharing the </a:t>
          </a:r>
          <a:r>
            <a:rPr lang="en-US" sz="1400" u="sng" dirty="0"/>
            <a:t>analysis </a:t>
          </a:r>
          <a:r>
            <a:rPr lang="en-US" sz="1400" dirty="0"/>
            <a:t>of end-of-program SLO and program outcomes data with communities of interest. </a:t>
          </a:r>
        </a:p>
      </dgm:t>
    </dgm:pt>
    <dgm:pt modelId="{247E17A0-383D-4545-8AA6-FB919B1658F7}" type="parTrans" cxnId="{C7B7975B-61F7-40BB-A4C6-274E9405CAB1}">
      <dgm:prSet/>
      <dgm:spPr/>
      <dgm:t>
        <a:bodyPr/>
        <a:lstStyle/>
        <a:p>
          <a:endParaRPr lang="en-US"/>
        </a:p>
      </dgm:t>
    </dgm:pt>
    <dgm:pt modelId="{F8301412-98D7-4C33-BB71-9F7FD26CB136}" type="sibTrans" cxnId="{C7B7975B-61F7-40BB-A4C6-274E9405CAB1}">
      <dgm:prSet/>
      <dgm:spPr/>
      <dgm:t>
        <a:bodyPr/>
        <a:lstStyle/>
        <a:p>
          <a:endParaRPr lang="en-US"/>
        </a:p>
      </dgm:t>
    </dgm:pt>
    <dgm:pt modelId="{08EBCD10-0890-4F2E-BF15-D6FBCCF798E3}" type="pres">
      <dgm:prSet presAssocID="{4168ED6E-BA6F-4B09-8DE4-E21F276C6B85}" presName="root" presStyleCnt="0">
        <dgm:presLayoutVars>
          <dgm:dir/>
          <dgm:resizeHandles val="exact"/>
        </dgm:presLayoutVars>
      </dgm:prSet>
      <dgm:spPr/>
    </dgm:pt>
    <dgm:pt modelId="{DF6BDFDB-D484-48C6-887B-1A2672F83955}" type="pres">
      <dgm:prSet presAssocID="{83B8A827-DBA7-466C-B58D-0F1806DD9309}" presName="compNode" presStyleCnt="0"/>
      <dgm:spPr/>
    </dgm:pt>
    <dgm:pt modelId="{6F76DB71-1E72-4F51-827B-A22E9C1D7A92}" type="pres">
      <dgm:prSet presAssocID="{83B8A827-DBA7-466C-B58D-0F1806DD930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ext>
      </dgm:extLst>
    </dgm:pt>
    <dgm:pt modelId="{30840F5C-E82C-4A9F-9509-FD3699A2560F}" type="pres">
      <dgm:prSet presAssocID="{83B8A827-DBA7-466C-B58D-0F1806DD9309}" presName="spaceRect" presStyleCnt="0"/>
      <dgm:spPr/>
    </dgm:pt>
    <dgm:pt modelId="{6921B5D3-2AF9-4585-A807-01DCDD946E16}" type="pres">
      <dgm:prSet presAssocID="{83B8A827-DBA7-466C-B58D-0F1806DD9309}" presName="textRect" presStyleLbl="revTx" presStyleIdx="0" presStyleCnt="6">
        <dgm:presLayoutVars>
          <dgm:chMax val="1"/>
          <dgm:chPref val="1"/>
        </dgm:presLayoutVars>
      </dgm:prSet>
      <dgm:spPr/>
    </dgm:pt>
    <dgm:pt modelId="{50DAEDCD-BFF7-4022-BDF0-E3801197841F}" type="pres">
      <dgm:prSet presAssocID="{25D0891F-15B7-483F-BDD4-1B9B9F2A66B1}" presName="sibTrans" presStyleCnt="0"/>
      <dgm:spPr/>
    </dgm:pt>
    <dgm:pt modelId="{D42EB61A-160B-4350-876D-CDB2DF176B69}" type="pres">
      <dgm:prSet presAssocID="{707578E9-073C-4349-825A-2A98FC8C17D6}" presName="compNode" presStyleCnt="0"/>
      <dgm:spPr/>
    </dgm:pt>
    <dgm:pt modelId="{DD6600EC-2B12-4345-AAAF-4B3A3FDE2CE1}" type="pres">
      <dgm:prSet presAssocID="{707578E9-073C-4349-825A-2A98FC8C17D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eacher with solid fill"/>
        </a:ext>
      </dgm:extLst>
    </dgm:pt>
    <dgm:pt modelId="{DE3E38BB-C600-4CB3-9BFF-26D2B68AC2A4}" type="pres">
      <dgm:prSet presAssocID="{707578E9-073C-4349-825A-2A98FC8C17D6}" presName="spaceRect" presStyleCnt="0"/>
      <dgm:spPr/>
    </dgm:pt>
    <dgm:pt modelId="{E0F2D4B4-0C84-4D70-B51B-74715123C65D}" type="pres">
      <dgm:prSet presAssocID="{707578E9-073C-4349-825A-2A98FC8C17D6}" presName="textRect" presStyleLbl="revTx" presStyleIdx="1" presStyleCnt="6">
        <dgm:presLayoutVars>
          <dgm:chMax val="1"/>
          <dgm:chPref val="1"/>
        </dgm:presLayoutVars>
      </dgm:prSet>
      <dgm:spPr/>
    </dgm:pt>
    <dgm:pt modelId="{E814C659-7712-4F3F-B528-0CED744FA846}" type="pres">
      <dgm:prSet presAssocID="{AE034A52-2831-45E3-B3F5-621E6437D041}" presName="sibTrans" presStyleCnt="0"/>
      <dgm:spPr/>
    </dgm:pt>
    <dgm:pt modelId="{88FB76A7-EE28-49E2-8EC3-CE071A2B94A3}" type="pres">
      <dgm:prSet presAssocID="{EEB2A2C4-1243-4C16-B2A2-16B7C55A2E4A}" presName="compNode" presStyleCnt="0"/>
      <dgm:spPr/>
    </dgm:pt>
    <dgm:pt modelId="{7952DB39-7095-4D31-B470-4581E159195C}" type="pres">
      <dgm:prSet presAssocID="{EEB2A2C4-1243-4C16-B2A2-16B7C55A2E4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mputer with solid fill"/>
        </a:ext>
      </dgm:extLst>
    </dgm:pt>
    <dgm:pt modelId="{D7903281-8985-4A7C-9617-BCFEC88FDCFD}" type="pres">
      <dgm:prSet presAssocID="{EEB2A2C4-1243-4C16-B2A2-16B7C55A2E4A}" presName="spaceRect" presStyleCnt="0"/>
      <dgm:spPr/>
    </dgm:pt>
    <dgm:pt modelId="{353ACD57-6CF8-4ED4-9E26-50603C5FCC90}" type="pres">
      <dgm:prSet presAssocID="{EEB2A2C4-1243-4C16-B2A2-16B7C55A2E4A}" presName="textRect" presStyleLbl="revTx" presStyleIdx="2" presStyleCnt="6">
        <dgm:presLayoutVars>
          <dgm:chMax val="1"/>
          <dgm:chPref val="1"/>
        </dgm:presLayoutVars>
      </dgm:prSet>
      <dgm:spPr/>
    </dgm:pt>
    <dgm:pt modelId="{546E6417-61BB-48A4-B12B-DC4D8C4326A5}" type="pres">
      <dgm:prSet presAssocID="{4C424AE4-E9FB-4A6E-9185-15C8291F6685}" presName="sibTrans" presStyleCnt="0"/>
      <dgm:spPr/>
    </dgm:pt>
    <dgm:pt modelId="{5394DC45-FE13-4010-8870-8E5C7494ADE7}" type="pres">
      <dgm:prSet presAssocID="{D0F76656-F08C-4F0F-A112-6845CA4355B3}" presName="compNode" presStyleCnt="0"/>
      <dgm:spPr/>
    </dgm:pt>
    <dgm:pt modelId="{0C9F37CF-E6E9-4C7C-AAD7-E2723C4B2139}" type="pres">
      <dgm:prSet presAssocID="{D0F76656-F08C-4F0F-A112-6845CA4355B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E7881143-94E8-4421-93BA-548FE6C25243}" type="pres">
      <dgm:prSet presAssocID="{D0F76656-F08C-4F0F-A112-6845CA4355B3}" presName="spaceRect" presStyleCnt="0"/>
      <dgm:spPr/>
    </dgm:pt>
    <dgm:pt modelId="{AD1C84B1-9903-4141-A5BF-78C6C692C599}" type="pres">
      <dgm:prSet presAssocID="{D0F76656-F08C-4F0F-A112-6845CA4355B3}" presName="textRect" presStyleLbl="revTx" presStyleIdx="3" presStyleCnt="6">
        <dgm:presLayoutVars>
          <dgm:chMax val="1"/>
          <dgm:chPref val="1"/>
        </dgm:presLayoutVars>
      </dgm:prSet>
      <dgm:spPr/>
    </dgm:pt>
    <dgm:pt modelId="{41E59E20-20F4-44FF-AC6A-167C98FF6322}" type="pres">
      <dgm:prSet presAssocID="{3199F463-EE23-43F1-A53F-FCFDF9CB304C}" presName="sibTrans" presStyleCnt="0"/>
      <dgm:spPr/>
    </dgm:pt>
    <dgm:pt modelId="{8EF9E104-5F60-46D1-9765-C14674C102AC}" type="pres">
      <dgm:prSet presAssocID="{D84690C0-365F-4D57-A765-13321641CE98}" presName="compNode" presStyleCnt="0"/>
      <dgm:spPr/>
    </dgm:pt>
    <dgm:pt modelId="{A86066CD-EE24-47BE-A603-43D2FCD59CDD}" type="pres">
      <dgm:prSet presAssocID="{D84690C0-365F-4D57-A765-13321641CE9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r chart with solid fill"/>
        </a:ext>
      </dgm:extLst>
    </dgm:pt>
    <dgm:pt modelId="{B69E1572-964E-4972-AEF9-EB6691A4EC3E}" type="pres">
      <dgm:prSet presAssocID="{D84690C0-365F-4D57-A765-13321641CE98}" presName="spaceRect" presStyleCnt="0"/>
      <dgm:spPr/>
    </dgm:pt>
    <dgm:pt modelId="{DCBFBA20-A266-4726-8357-454FCFE742E8}" type="pres">
      <dgm:prSet presAssocID="{D84690C0-365F-4D57-A765-13321641CE98}" presName="textRect" presStyleLbl="revTx" presStyleIdx="4" presStyleCnt="6">
        <dgm:presLayoutVars>
          <dgm:chMax val="1"/>
          <dgm:chPref val="1"/>
        </dgm:presLayoutVars>
      </dgm:prSet>
      <dgm:spPr/>
    </dgm:pt>
    <dgm:pt modelId="{EF773073-CA93-44E9-8992-86D265EF324E}" type="pres">
      <dgm:prSet presAssocID="{FD7FFFA3-9196-495E-B20D-66CDB10E4E9B}" presName="sibTrans" presStyleCnt="0"/>
      <dgm:spPr/>
    </dgm:pt>
    <dgm:pt modelId="{53CFF120-3A13-40D0-AB33-317C219CE4DE}" type="pres">
      <dgm:prSet presAssocID="{E2DD3805-E490-45B2-9EFA-1B22F9D68E72}" presName="compNode" presStyleCnt="0"/>
      <dgm:spPr/>
    </dgm:pt>
    <dgm:pt modelId="{6C1C3FC7-C448-4F56-BAE0-4A11AC6B2D68}" type="pres">
      <dgm:prSet presAssocID="{E2DD3805-E490-45B2-9EFA-1B22F9D68E7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eeting"/>
        </a:ext>
      </dgm:extLst>
    </dgm:pt>
    <dgm:pt modelId="{598C86A0-70DB-41EB-BB91-096287784916}" type="pres">
      <dgm:prSet presAssocID="{E2DD3805-E490-45B2-9EFA-1B22F9D68E72}" presName="spaceRect" presStyleCnt="0"/>
      <dgm:spPr/>
    </dgm:pt>
    <dgm:pt modelId="{96B16AFD-0197-4CD7-9C8D-6F3F2093EB4B}" type="pres">
      <dgm:prSet presAssocID="{E2DD3805-E490-45B2-9EFA-1B22F9D68E72}" presName="textRect" presStyleLbl="revTx" presStyleIdx="5" presStyleCnt="6">
        <dgm:presLayoutVars>
          <dgm:chMax val="1"/>
          <dgm:chPref val="1"/>
        </dgm:presLayoutVars>
      </dgm:prSet>
      <dgm:spPr/>
    </dgm:pt>
  </dgm:ptLst>
  <dgm:cxnLst>
    <dgm:cxn modelId="{E61A5121-F6F0-48FE-AAE7-D8DE564A0A83}" type="presOf" srcId="{D84690C0-365F-4D57-A765-13321641CE98}" destId="{DCBFBA20-A266-4726-8357-454FCFE742E8}" srcOrd="0" destOrd="0" presId="urn:microsoft.com/office/officeart/2018/2/layout/IconLabelList"/>
    <dgm:cxn modelId="{6A37CB21-BBC8-4913-BA76-FF1C46BBABCF}" type="presOf" srcId="{83B8A827-DBA7-466C-B58D-0F1806DD9309}" destId="{6921B5D3-2AF9-4585-A807-01DCDD946E16}" srcOrd="0" destOrd="0" presId="urn:microsoft.com/office/officeart/2018/2/layout/IconLabelList"/>
    <dgm:cxn modelId="{7074592A-A9E3-4EA4-8A8B-08CCB7E77505}" srcId="{4168ED6E-BA6F-4B09-8DE4-E21F276C6B85}" destId="{83B8A827-DBA7-466C-B58D-0F1806DD9309}" srcOrd="0" destOrd="0" parTransId="{C424616E-6A16-4E90-BC4D-4D96DCFB0E5E}" sibTransId="{25D0891F-15B7-483F-BDD4-1B9B9F2A66B1}"/>
    <dgm:cxn modelId="{52A54535-DC11-4AE8-8361-608F17DFA8AF}" srcId="{4168ED6E-BA6F-4B09-8DE4-E21F276C6B85}" destId="{D0F76656-F08C-4F0F-A112-6845CA4355B3}" srcOrd="3" destOrd="0" parTransId="{BAD6773C-3467-411E-82B6-DC2F7950DF34}" sibTransId="{3199F463-EE23-43F1-A53F-FCFDF9CB304C}"/>
    <dgm:cxn modelId="{C7B7975B-61F7-40BB-A4C6-274E9405CAB1}" srcId="{4168ED6E-BA6F-4B09-8DE4-E21F276C6B85}" destId="{E2DD3805-E490-45B2-9EFA-1B22F9D68E72}" srcOrd="5" destOrd="0" parTransId="{247E17A0-383D-4545-8AA6-FB919B1658F7}" sibTransId="{F8301412-98D7-4C33-BB71-9F7FD26CB136}"/>
    <dgm:cxn modelId="{DB57576F-27B1-44E7-B49F-5A903A476643}" type="presOf" srcId="{E2DD3805-E490-45B2-9EFA-1B22F9D68E72}" destId="{96B16AFD-0197-4CD7-9C8D-6F3F2093EB4B}" srcOrd="0" destOrd="0" presId="urn:microsoft.com/office/officeart/2018/2/layout/IconLabelList"/>
    <dgm:cxn modelId="{8B81A788-6F0F-44F3-BB54-BBDAA78EA6AC}" type="presOf" srcId="{707578E9-073C-4349-825A-2A98FC8C17D6}" destId="{E0F2D4B4-0C84-4D70-B51B-74715123C65D}" srcOrd="0" destOrd="0" presId="urn:microsoft.com/office/officeart/2018/2/layout/IconLabelList"/>
    <dgm:cxn modelId="{E09BEAC1-C532-47AC-B6E2-EFF37F759D13}" srcId="{4168ED6E-BA6F-4B09-8DE4-E21F276C6B85}" destId="{707578E9-073C-4349-825A-2A98FC8C17D6}" srcOrd="1" destOrd="0" parTransId="{4A7AF5B7-07DE-4884-9180-CD13DE9EA7F7}" sibTransId="{AE034A52-2831-45E3-B3F5-621E6437D041}"/>
    <dgm:cxn modelId="{45F33AC5-1CC5-4303-8192-065D99A5406A}" srcId="{4168ED6E-BA6F-4B09-8DE4-E21F276C6B85}" destId="{D84690C0-365F-4D57-A765-13321641CE98}" srcOrd="4" destOrd="0" parTransId="{08622B4B-AC2A-43E3-9B91-E1597DB9387B}" sibTransId="{FD7FFFA3-9196-495E-B20D-66CDB10E4E9B}"/>
    <dgm:cxn modelId="{9CA9E2D9-F975-49E4-B2D4-FE83445A4569}" type="presOf" srcId="{4168ED6E-BA6F-4B09-8DE4-E21F276C6B85}" destId="{08EBCD10-0890-4F2E-BF15-D6FBCCF798E3}" srcOrd="0" destOrd="0" presId="urn:microsoft.com/office/officeart/2018/2/layout/IconLabelList"/>
    <dgm:cxn modelId="{7F60EDEB-ADA7-4933-AC99-F2E951BEB73A}" type="presOf" srcId="{EEB2A2C4-1243-4C16-B2A2-16B7C55A2E4A}" destId="{353ACD57-6CF8-4ED4-9E26-50603C5FCC90}" srcOrd="0" destOrd="0" presId="urn:microsoft.com/office/officeart/2018/2/layout/IconLabelList"/>
    <dgm:cxn modelId="{2CDEBAFC-49BC-40EE-B2A3-F6F7EDD2A535}" srcId="{4168ED6E-BA6F-4B09-8DE4-E21F276C6B85}" destId="{EEB2A2C4-1243-4C16-B2A2-16B7C55A2E4A}" srcOrd="2" destOrd="0" parTransId="{9242A138-7E2B-4BCA-9B3B-B88B2C54963D}" sibTransId="{4C424AE4-E9FB-4A6E-9185-15C8291F6685}"/>
    <dgm:cxn modelId="{6EB64AFD-D07F-4C56-A96F-0996858F2CD6}" type="presOf" srcId="{D0F76656-F08C-4F0F-A112-6845CA4355B3}" destId="{AD1C84B1-9903-4141-A5BF-78C6C692C599}" srcOrd="0" destOrd="0" presId="urn:microsoft.com/office/officeart/2018/2/layout/IconLabelList"/>
    <dgm:cxn modelId="{4998BCD0-CB1F-4D23-AE04-99C471E8F3D6}" type="presParOf" srcId="{08EBCD10-0890-4F2E-BF15-D6FBCCF798E3}" destId="{DF6BDFDB-D484-48C6-887B-1A2672F83955}" srcOrd="0" destOrd="0" presId="urn:microsoft.com/office/officeart/2018/2/layout/IconLabelList"/>
    <dgm:cxn modelId="{B9ECFA63-66C2-44B2-A556-BDB051C86667}" type="presParOf" srcId="{DF6BDFDB-D484-48C6-887B-1A2672F83955}" destId="{6F76DB71-1E72-4F51-827B-A22E9C1D7A92}" srcOrd="0" destOrd="0" presId="urn:microsoft.com/office/officeart/2018/2/layout/IconLabelList"/>
    <dgm:cxn modelId="{F42EDE61-B0E0-4F6D-9644-F1612CAE0520}" type="presParOf" srcId="{DF6BDFDB-D484-48C6-887B-1A2672F83955}" destId="{30840F5C-E82C-4A9F-9509-FD3699A2560F}" srcOrd="1" destOrd="0" presId="urn:microsoft.com/office/officeart/2018/2/layout/IconLabelList"/>
    <dgm:cxn modelId="{BC049CF3-8F2D-422F-AFCA-FE08DB101610}" type="presParOf" srcId="{DF6BDFDB-D484-48C6-887B-1A2672F83955}" destId="{6921B5D3-2AF9-4585-A807-01DCDD946E16}" srcOrd="2" destOrd="0" presId="urn:microsoft.com/office/officeart/2018/2/layout/IconLabelList"/>
    <dgm:cxn modelId="{2B7E1B8D-9D7F-4EE9-89C1-A32CA6B84F64}" type="presParOf" srcId="{08EBCD10-0890-4F2E-BF15-D6FBCCF798E3}" destId="{50DAEDCD-BFF7-4022-BDF0-E3801197841F}" srcOrd="1" destOrd="0" presId="urn:microsoft.com/office/officeart/2018/2/layout/IconLabelList"/>
    <dgm:cxn modelId="{2B2AF8BE-0FBA-4CCD-A0F1-0BA6EAE7FA16}" type="presParOf" srcId="{08EBCD10-0890-4F2E-BF15-D6FBCCF798E3}" destId="{D42EB61A-160B-4350-876D-CDB2DF176B69}" srcOrd="2" destOrd="0" presId="urn:microsoft.com/office/officeart/2018/2/layout/IconLabelList"/>
    <dgm:cxn modelId="{2EE12F8E-A7D9-44D8-AD87-20B3AFD64A22}" type="presParOf" srcId="{D42EB61A-160B-4350-876D-CDB2DF176B69}" destId="{DD6600EC-2B12-4345-AAAF-4B3A3FDE2CE1}" srcOrd="0" destOrd="0" presId="urn:microsoft.com/office/officeart/2018/2/layout/IconLabelList"/>
    <dgm:cxn modelId="{B5F6014E-9985-4414-BE74-97DFE8E21054}" type="presParOf" srcId="{D42EB61A-160B-4350-876D-CDB2DF176B69}" destId="{DE3E38BB-C600-4CB3-9BFF-26D2B68AC2A4}" srcOrd="1" destOrd="0" presId="urn:microsoft.com/office/officeart/2018/2/layout/IconLabelList"/>
    <dgm:cxn modelId="{DDF50110-018B-4C1A-B62F-2C89BEA13074}" type="presParOf" srcId="{D42EB61A-160B-4350-876D-CDB2DF176B69}" destId="{E0F2D4B4-0C84-4D70-B51B-74715123C65D}" srcOrd="2" destOrd="0" presId="urn:microsoft.com/office/officeart/2018/2/layout/IconLabelList"/>
    <dgm:cxn modelId="{2849E51C-5F3B-4AB6-9BD9-F132925CEB4F}" type="presParOf" srcId="{08EBCD10-0890-4F2E-BF15-D6FBCCF798E3}" destId="{E814C659-7712-4F3F-B528-0CED744FA846}" srcOrd="3" destOrd="0" presId="urn:microsoft.com/office/officeart/2018/2/layout/IconLabelList"/>
    <dgm:cxn modelId="{56A33334-2D44-47DB-87EE-0594AB3450E1}" type="presParOf" srcId="{08EBCD10-0890-4F2E-BF15-D6FBCCF798E3}" destId="{88FB76A7-EE28-49E2-8EC3-CE071A2B94A3}" srcOrd="4" destOrd="0" presId="urn:microsoft.com/office/officeart/2018/2/layout/IconLabelList"/>
    <dgm:cxn modelId="{701CEAC2-3BDB-4BD5-9A16-B016B27FA8B6}" type="presParOf" srcId="{88FB76A7-EE28-49E2-8EC3-CE071A2B94A3}" destId="{7952DB39-7095-4D31-B470-4581E159195C}" srcOrd="0" destOrd="0" presId="urn:microsoft.com/office/officeart/2018/2/layout/IconLabelList"/>
    <dgm:cxn modelId="{5AB551C1-8E78-4611-8725-90788EA324BC}" type="presParOf" srcId="{88FB76A7-EE28-49E2-8EC3-CE071A2B94A3}" destId="{D7903281-8985-4A7C-9617-BCFEC88FDCFD}" srcOrd="1" destOrd="0" presId="urn:microsoft.com/office/officeart/2018/2/layout/IconLabelList"/>
    <dgm:cxn modelId="{B1553078-E21E-45F8-93FB-7EA32195EDB9}" type="presParOf" srcId="{88FB76A7-EE28-49E2-8EC3-CE071A2B94A3}" destId="{353ACD57-6CF8-4ED4-9E26-50603C5FCC90}" srcOrd="2" destOrd="0" presId="urn:microsoft.com/office/officeart/2018/2/layout/IconLabelList"/>
    <dgm:cxn modelId="{A38ADE5D-8DDA-4F0A-AFB4-BFBD2F860636}" type="presParOf" srcId="{08EBCD10-0890-4F2E-BF15-D6FBCCF798E3}" destId="{546E6417-61BB-48A4-B12B-DC4D8C4326A5}" srcOrd="5" destOrd="0" presId="urn:microsoft.com/office/officeart/2018/2/layout/IconLabelList"/>
    <dgm:cxn modelId="{722FF870-342C-4C01-92A4-0C2409396B22}" type="presParOf" srcId="{08EBCD10-0890-4F2E-BF15-D6FBCCF798E3}" destId="{5394DC45-FE13-4010-8870-8E5C7494ADE7}" srcOrd="6" destOrd="0" presId="urn:microsoft.com/office/officeart/2018/2/layout/IconLabelList"/>
    <dgm:cxn modelId="{0C0E3386-8F97-4252-A28E-65474580C548}" type="presParOf" srcId="{5394DC45-FE13-4010-8870-8E5C7494ADE7}" destId="{0C9F37CF-E6E9-4C7C-AAD7-E2723C4B2139}" srcOrd="0" destOrd="0" presId="urn:microsoft.com/office/officeart/2018/2/layout/IconLabelList"/>
    <dgm:cxn modelId="{A49A438C-C5CF-40CB-BC2F-852C646B915E}" type="presParOf" srcId="{5394DC45-FE13-4010-8870-8E5C7494ADE7}" destId="{E7881143-94E8-4421-93BA-548FE6C25243}" srcOrd="1" destOrd="0" presId="urn:microsoft.com/office/officeart/2018/2/layout/IconLabelList"/>
    <dgm:cxn modelId="{83A9D946-2298-4734-8795-0EE1E6CC201F}" type="presParOf" srcId="{5394DC45-FE13-4010-8870-8E5C7494ADE7}" destId="{AD1C84B1-9903-4141-A5BF-78C6C692C599}" srcOrd="2" destOrd="0" presId="urn:microsoft.com/office/officeart/2018/2/layout/IconLabelList"/>
    <dgm:cxn modelId="{A105985C-DCD9-45A9-AD53-D01A205D49C8}" type="presParOf" srcId="{08EBCD10-0890-4F2E-BF15-D6FBCCF798E3}" destId="{41E59E20-20F4-44FF-AC6A-167C98FF6322}" srcOrd="7" destOrd="0" presId="urn:microsoft.com/office/officeart/2018/2/layout/IconLabelList"/>
    <dgm:cxn modelId="{F9558342-53A7-4BC5-8169-2B1676F2C831}" type="presParOf" srcId="{08EBCD10-0890-4F2E-BF15-D6FBCCF798E3}" destId="{8EF9E104-5F60-46D1-9765-C14674C102AC}" srcOrd="8" destOrd="0" presId="urn:microsoft.com/office/officeart/2018/2/layout/IconLabelList"/>
    <dgm:cxn modelId="{1F8868E4-EC91-4163-91A7-D80824039FEE}" type="presParOf" srcId="{8EF9E104-5F60-46D1-9765-C14674C102AC}" destId="{A86066CD-EE24-47BE-A603-43D2FCD59CDD}" srcOrd="0" destOrd="0" presId="urn:microsoft.com/office/officeart/2018/2/layout/IconLabelList"/>
    <dgm:cxn modelId="{47F7A64C-E0D3-478F-A90F-BE285E4522EC}" type="presParOf" srcId="{8EF9E104-5F60-46D1-9765-C14674C102AC}" destId="{B69E1572-964E-4972-AEF9-EB6691A4EC3E}" srcOrd="1" destOrd="0" presId="urn:microsoft.com/office/officeart/2018/2/layout/IconLabelList"/>
    <dgm:cxn modelId="{6D0A22F2-D945-4D25-9791-278AAE4EF99B}" type="presParOf" srcId="{8EF9E104-5F60-46D1-9765-C14674C102AC}" destId="{DCBFBA20-A266-4726-8357-454FCFE742E8}" srcOrd="2" destOrd="0" presId="urn:microsoft.com/office/officeart/2018/2/layout/IconLabelList"/>
    <dgm:cxn modelId="{3C9E94FF-251A-48B8-9F08-ABF6CBB8A86B}" type="presParOf" srcId="{08EBCD10-0890-4F2E-BF15-D6FBCCF798E3}" destId="{EF773073-CA93-44E9-8992-86D265EF324E}" srcOrd="9" destOrd="0" presId="urn:microsoft.com/office/officeart/2018/2/layout/IconLabelList"/>
    <dgm:cxn modelId="{EB014432-8685-4DF2-A9B7-2226E804C3F3}" type="presParOf" srcId="{08EBCD10-0890-4F2E-BF15-D6FBCCF798E3}" destId="{53CFF120-3A13-40D0-AB33-317C219CE4DE}" srcOrd="10" destOrd="0" presId="urn:microsoft.com/office/officeart/2018/2/layout/IconLabelList"/>
    <dgm:cxn modelId="{89BE425B-210D-4B26-95F2-7036ACA9BF36}" type="presParOf" srcId="{53CFF120-3A13-40D0-AB33-317C219CE4DE}" destId="{6C1C3FC7-C448-4F56-BAE0-4A11AC6B2D68}" srcOrd="0" destOrd="0" presId="urn:microsoft.com/office/officeart/2018/2/layout/IconLabelList"/>
    <dgm:cxn modelId="{6DE33CB3-8DE7-4DB1-B039-AB0EDA559489}" type="presParOf" srcId="{53CFF120-3A13-40D0-AB33-317C219CE4DE}" destId="{598C86A0-70DB-41EB-BB91-096287784916}" srcOrd="1" destOrd="0" presId="urn:microsoft.com/office/officeart/2018/2/layout/IconLabelList"/>
    <dgm:cxn modelId="{4E0A31F3-C683-4583-BEB2-FACBEFC516A5}" type="presParOf" srcId="{53CFF120-3A13-40D0-AB33-317C219CE4DE}" destId="{96B16AFD-0197-4CD7-9C8D-6F3F2093EB4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5D043B-DC32-4537-81DE-8E5998A70B6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BFD473A-2D69-48E1-B77B-ADA399C52DC3}">
      <dgm:prSet/>
      <dgm:spPr/>
      <dgm:t>
        <a:bodyPr/>
        <a:lstStyle/>
        <a:p>
          <a:pPr>
            <a:lnSpc>
              <a:spcPct val="100000"/>
            </a:lnSpc>
          </a:pPr>
          <a:r>
            <a:rPr lang="en-US" b="1" dirty="0"/>
            <a:t>New definition </a:t>
          </a:r>
          <a:r>
            <a:rPr lang="en-US" dirty="0"/>
            <a:t>of program completion:</a:t>
          </a:r>
        </a:p>
      </dgm:t>
    </dgm:pt>
    <dgm:pt modelId="{5FAA86D4-5944-4A4D-86BC-B16816E6470D}" type="parTrans" cxnId="{190B40D1-835F-4693-9222-05FB7FD5D7DB}">
      <dgm:prSet/>
      <dgm:spPr/>
      <dgm:t>
        <a:bodyPr/>
        <a:lstStyle/>
        <a:p>
          <a:endParaRPr lang="en-US"/>
        </a:p>
      </dgm:t>
    </dgm:pt>
    <dgm:pt modelId="{0ABE64D4-EEEF-4771-B665-007F24F5F0BF}" type="sibTrans" cxnId="{190B40D1-835F-4693-9222-05FB7FD5D7DB}">
      <dgm:prSet/>
      <dgm:spPr/>
      <dgm:t>
        <a:bodyPr/>
        <a:lstStyle/>
        <a:p>
          <a:endParaRPr lang="en-US"/>
        </a:p>
      </dgm:t>
    </dgm:pt>
    <dgm:pt modelId="{45BDC49F-A594-47A9-9843-F3D68B927943}">
      <dgm:prSet custT="1"/>
      <dgm:spPr/>
      <dgm:t>
        <a:bodyPr/>
        <a:lstStyle/>
        <a:p>
          <a:pPr>
            <a:lnSpc>
              <a:spcPct val="100000"/>
            </a:lnSpc>
          </a:pPr>
          <a:r>
            <a:rPr lang="en-US" sz="1400" dirty="0"/>
            <a:t>Calculation of on-time completion begins with students’ enrollment in the first nursing course and at the time when a student can no longer receive 100% tuition refund*, until the student completes all requirements for conferral of the certificate, diploma, or degree being sought.</a:t>
          </a:r>
        </a:p>
      </dgm:t>
    </dgm:pt>
    <dgm:pt modelId="{CD6EBEBE-328E-4CF1-9215-CB516742A354}" type="parTrans" cxnId="{27E8CB09-C07E-4438-B0AE-47F505F60258}">
      <dgm:prSet/>
      <dgm:spPr/>
      <dgm:t>
        <a:bodyPr/>
        <a:lstStyle/>
        <a:p>
          <a:endParaRPr lang="en-US"/>
        </a:p>
      </dgm:t>
    </dgm:pt>
    <dgm:pt modelId="{5B68F025-C837-402F-8195-48447FE88F3C}" type="sibTrans" cxnId="{27E8CB09-C07E-4438-B0AE-47F505F60258}">
      <dgm:prSet/>
      <dgm:spPr/>
      <dgm:t>
        <a:bodyPr/>
        <a:lstStyle/>
        <a:p>
          <a:endParaRPr lang="en-US"/>
        </a:p>
      </dgm:t>
    </dgm:pt>
    <dgm:pt modelId="{6729ED07-1091-46A2-A12B-3F128BF91F20}">
      <dgm:prSet/>
      <dgm:spPr/>
      <dgm:t>
        <a:bodyPr/>
        <a:lstStyle/>
        <a:p>
          <a:pPr>
            <a:lnSpc>
              <a:spcPct val="100000"/>
            </a:lnSpc>
          </a:pPr>
          <a:r>
            <a:rPr lang="en-US" dirty="0"/>
            <a:t>Programs may continue to calculate and publish program completion rates at 150% or greater of the program length, or even an ultimate completion rate.  </a:t>
          </a:r>
        </a:p>
      </dgm:t>
    </dgm:pt>
    <dgm:pt modelId="{C988FAD5-0A14-41FA-8E5D-75A4A91A8BA1}" type="parTrans" cxnId="{58B37369-95A8-48D4-BDA6-7AB9B2AC72B7}">
      <dgm:prSet/>
      <dgm:spPr/>
      <dgm:t>
        <a:bodyPr/>
        <a:lstStyle/>
        <a:p>
          <a:endParaRPr lang="en-US"/>
        </a:p>
      </dgm:t>
    </dgm:pt>
    <dgm:pt modelId="{461A64DB-7C16-43B8-B21D-D958F7F4B672}" type="sibTrans" cxnId="{58B37369-95A8-48D4-BDA6-7AB9B2AC72B7}">
      <dgm:prSet/>
      <dgm:spPr/>
      <dgm:t>
        <a:bodyPr/>
        <a:lstStyle/>
        <a:p>
          <a:endParaRPr lang="en-US"/>
        </a:p>
      </dgm:t>
    </dgm:pt>
    <dgm:pt modelId="{74F50F4D-FC5C-4F2E-9C9E-59FBE2878049}">
      <dgm:prSet custT="1"/>
      <dgm:spPr/>
      <dgm:t>
        <a:bodyPr/>
        <a:lstStyle/>
        <a:p>
          <a:pPr>
            <a:lnSpc>
              <a:spcPct val="100000"/>
            </a:lnSpc>
          </a:pPr>
          <a:r>
            <a:rPr lang="en-US" sz="1100" dirty="0"/>
            <a:t>*</a:t>
          </a:r>
          <a:r>
            <a:rPr lang="en-US" sz="1400" dirty="0"/>
            <a:t>This may vary by governing organization policy, and it is sometimes referred to as a census date.   </a:t>
          </a:r>
        </a:p>
      </dgm:t>
    </dgm:pt>
    <dgm:pt modelId="{C3F536E0-7AA8-49B9-8D9B-20D029D1FE37}" type="parTrans" cxnId="{FF1C58AE-B800-42F3-BF67-5695564229B0}">
      <dgm:prSet/>
      <dgm:spPr/>
      <dgm:t>
        <a:bodyPr/>
        <a:lstStyle/>
        <a:p>
          <a:endParaRPr lang="en-US"/>
        </a:p>
      </dgm:t>
    </dgm:pt>
    <dgm:pt modelId="{E429D8B2-AF82-4C46-9AE6-919DA30C1152}" type="sibTrans" cxnId="{FF1C58AE-B800-42F3-BF67-5695564229B0}">
      <dgm:prSet/>
      <dgm:spPr/>
      <dgm:t>
        <a:bodyPr/>
        <a:lstStyle/>
        <a:p>
          <a:endParaRPr lang="en-US"/>
        </a:p>
      </dgm:t>
    </dgm:pt>
    <dgm:pt modelId="{4EBBCB92-18EF-4D97-A6A0-2E8407F69F62}" type="pres">
      <dgm:prSet presAssocID="{075D043B-DC32-4537-81DE-8E5998A70B6B}" presName="root" presStyleCnt="0">
        <dgm:presLayoutVars>
          <dgm:dir/>
          <dgm:resizeHandles val="exact"/>
        </dgm:presLayoutVars>
      </dgm:prSet>
      <dgm:spPr/>
    </dgm:pt>
    <dgm:pt modelId="{44DA77A2-FF99-4176-A9BB-C7CEBD5F8625}" type="pres">
      <dgm:prSet presAssocID="{BBFD473A-2D69-48E1-B77B-ADA399C52DC3}" presName="compNode" presStyleCnt="0"/>
      <dgm:spPr/>
    </dgm:pt>
    <dgm:pt modelId="{C74CF427-28B6-4A52-831D-20A3FCAE043C}" type="pres">
      <dgm:prSet presAssocID="{BBFD473A-2D69-48E1-B77B-ADA399C52DC3}" presName="bgRect" presStyleLbl="bgShp" presStyleIdx="0" presStyleCnt="2"/>
      <dgm:spPr/>
    </dgm:pt>
    <dgm:pt modelId="{924F11CD-8B73-42F9-BD65-839A113712EE}" type="pres">
      <dgm:prSet presAssocID="{BBFD473A-2D69-48E1-B77B-ADA399C52DC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EA4EC70A-3552-46B5-BDAB-C5DA78A15B9C}" type="pres">
      <dgm:prSet presAssocID="{BBFD473A-2D69-48E1-B77B-ADA399C52DC3}" presName="spaceRect" presStyleCnt="0"/>
      <dgm:spPr/>
    </dgm:pt>
    <dgm:pt modelId="{90348AAE-DBF9-4853-B1E6-539398142BF1}" type="pres">
      <dgm:prSet presAssocID="{BBFD473A-2D69-48E1-B77B-ADA399C52DC3}" presName="parTx" presStyleLbl="revTx" presStyleIdx="0" presStyleCnt="4">
        <dgm:presLayoutVars>
          <dgm:chMax val="0"/>
          <dgm:chPref val="0"/>
        </dgm:presLayoutVars>
      </dgm:prSet>
      <dgm:spPr/>
    </dgm:pt>
    <dgm:pt modelId="{6A7C155A-A692-4BEE-B4D7-ABD22967AFC6}" type="pres">
      <dgm:prSet presAssocID="{BBFD473A-2D69-48E1-B77B-ADA399C52DC3}" presName="desTx" presStyleLbl="revTx" presStyleIdx="1" presStyleCnt="4">
        <dgm:presLayoutVars/>
      </dgm:prSet>
      <dgm:spPr/>
    </dgm:pt>
    <dgm:pt modelId="{EB90C514-431B-4618-A78C-8AB51E97F19D}" type="pres">
      <dgm:prSet presAssocID="{0ABE64D4-EEEF-4771-B665-007F24F5F0BF}" presName="sibTrans" presStyleCnt="0"/>
      <dgm:spPr/>
    </dgm:pt>
    <dgm:pt modelId="{1B890E83-27A4-4F01-BCF2-42471EBF1C8C}" type="pres">
      <dgm:prSet presAssocID="{6729ED07-1091-46A2-A12B-3F128BF91F20}" presName="compNode" presStyleCnt="0"/>
      <dgm:spPr/>
    </dgm:pt>
    <dgm:pt modelId="{87F6E6FA-024C-478A-8750-863BAFC29028}" type="pres">
      <dgm:prSet presAssocID="{6729ED07-1091-46A2-A12B-3F128BF91F20}" presName="bgRect" presStyleLbl="bgShp" presStyleIdx="1" presStyleCnt="2"/>
      <dgm:spPr/>
    </dgm:pt>
    <dgm:pt modelId="{8FD70B93-CF29-4CB2-B466-B282832EA364}" type="pres">
      <dgm:prSet presAssocID="{6729ED07-1091-46A2-A12B-3F128BF91F2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A196E3FE-F6CE-4820-AA2A-3FE835D93AAD}" type="pres">
      <dgm:prSet presAssocID="{6729ED07-1091-46A2-A12B-3F128BF91F20}" presName="spaceRect" presStyleCnt="0"/>
      <dgm:spPr/>
    </dgm:pt>
    <dgm:pt modelId="{E74369AB-7E8A-4585-A303-6890F3F250F9}" type="pres">
      <dgm:prSet presAssocID="{6729ED07-1091-46A2-A12B-3F128BF91F20}" presName="parTx" presStyleLbl="revTx" presStyleIdx="2" presStyleCnt="4">
        <dgm:presLayoutVars>
          <dgm:chMax val="0"/>
          <dgm:chPref val="0"/>
        </dgm:presLayoutVars>
      </dgm:prSet>
      <dgm:spPr/>
    </dgm:pt>
    <dgm:pt modelId="{12C7CDD5-7BFB-40FE-8E7E-BA143D273AC1}" type="pres">
      <dgm:prSet presAssocID="{6729ED07-1091-46A2-A12B-3F128BF91F20}" presName="desTx" presStyleLbl="revTx" presStyleIdx="3" presStyleCnt="4" custScaleY="21441" custLinFactY="237127" custLinFactNeighborX="-2724" custLinFactNeighborY="300000">
        <dgm:presLayoutVars/>
      </dgm:prSet>
      <dgm:spPr/>
    </dgm:pt>
  </dgm:ptLst>
  <dgm:cxnLst>
    <dgm:cxn modelId="{28E10F01-4DDC-49B8-891A-9F98D7C32DC2}" type="presOf" srcId="{6729ED07-1091-46A2-A12B-3F128BF91F20}" destId="{E74369AB-7E8A-4585-A303-6890F3F250F9}" srcOrd="0" destOrd="0" presId="urn:microsoft.com/office/officeart/2018/2/layout/IconVerticalSolidList"/>
    <dgm:cxn modelId="{27E8CB09-C07E-4438-B0AE-47F505F60258}" srcId="{BBFD473A-2D69-48E1-B77B-ADA399C52DC3}" destId="{45BDC49F-A594-47A9-9843-F3D68B927943}" srcOrd="0" destOrd="0" parTransId="{CD6EBEBE-328E-4CF1-9215-CB516742A354}" sibTransId="{5B68F025-C837-402F-8195-48447FE88F3C}"/>
    <dgm:cxn modelId="{58B37369-95A8-48D4-BDA6-7AB9B2AC72B7}" srcId="{075D043B-DC32-4537-81DE-8E5998A70B6B}" destId="{6729ED07-1091-46A2-A12B-3F128BF91F20}" srcOrd="1" destOrd="0" parTransId="{C988FAD5-0A14-41FA-8E5D-75A4A91A8BA1}" sibTransId="{461A64DB-7C16-43B8-B21D-D958F7F4B672}"/>
    <dgm:cxn modelId="{26916677-66D5-4FAD-8985-6458495411A3}" type="presOf" srcId="{74F50F4D-FC5C-4F2E-9C9E-59FBE2878049}" destId="{12C7CDD5-7BFB-40FE-8E7E-BA143D273AC1}" srcOrd="0" destOrd="0" presId="urn:microsoft.com/office/officeart/2018/2/layout/IconVerticalSolidList"/>
    <dgm:cxn modelId="{B953DF9C-5184-4142-84FB-82AAD476B735}" type="presOf" srcId="{45BDC49F-A594-47A9-9843-F3D68B927943}" destId="{6A7C155A-A692-4BEE-B4D7-ABD22967AFC6}" srcOrd="0" destOrd="0" presId="urn:microsoft.com/office/officeart/2018/2/layout/IconVerticalSolidList"/>
    <dgm:cxn modelId="{FF1C58AE-B800-42F3-BF67-5695564229B0}" srcId="{6729ED07-1091-46A2-A12B-3F128BF91F20}" destId="{74F50F4D-FC5C-4F2E-9C9E-59FBE2878049}" srcOrd="0" destOrd="0" parTransId="{C3F536E0-7AA8-49B9-8D9B-20D029D1FE37}" sibTransId="{E429D8B2-AF82-4C46-9AE6-919DA30C1152}"/>
    <dgm:cxn modelId="{11FF38C5-C579-4A19-9D34-6F50142FD656}" type="presOf" srcId="{BBFD473A-2D69-48E1-B77B-ADA399C52DC3}" destId="{90348AAE-DBF9-4853-B1E6-539398142BF1}" srcOrd="0" destOrd="0" presId="urn:microsoft.com/office/officeart/2018/2/layout/IconVerticalSolidList"/>
    <dgm:cxn modelId="{190B40D1-835F-4693-9222-05FB7FD5D7DB}" srcId="{075D043B-DC32-4537-81DE-8E5998A70B6B}" destId="{BBFD473A-2D69-48E1-B77B-ADA399C52DC3}" srcOrd="0" destOrd="0" parTransId="{5FAA86D4-5944-4A4D-86BC-B16816E6470D}" sibTransId="{0ABE64D4-EEEF-4771-B665-007F24F5F0BF}"/>
    <dgm:cxn modelId="{D71069F8-1DFC-4CFD-908C-B9BA612D4A23}" type="presOf" srcId="{075D043B-DC32-4537-81DE-8E5998A70B6B}" destId="{4EBBCB92-18EF-4D97-A6A0-2E8407F69F62}" srcOrd="0" destOrd="0" presId="urn:microsoft.com/office/officeart/2018/2/layout/IconVerticalSolidList"/>
    <dgm:cxn modelId="{8F024E07-5432-415C-8640-964BFCED5010}" type="presParOf" srcId="{4EBBCB92-18EF-4D97-A6A0-2E8407F69F62}" destId="{44DA77A2-FF99-4176-A9BB-C7CEBD5F8625}" srcOrd="0" destOrd="0" presId="urn:microsoft.com/office/officeart/2018/2/layout/IconVerticalSolidList"/>
    <dgm:cxn modelId="{F47EBD8D-E702-4F5C-B324-4D21C7F5A1EB}" type="presParOf" srcId="{44DA77A2-FF99-4176-A9BB-C7CEBD5F8625}" destId="{C74CF427-28B6-4A52-831D-20A3FCAE043C}" srcOrd="0" destOrd="0" presId="urn:microsoft.com/office/officeart/2018/2/layout/IconVerticalSolidList"/>
    <dgm:cxn modelId="{C3603517-20E4-4165-B086-EA588B14FF88}" type="presParOf" srcId="{44DA77A2-FF99-4176-A9BB-C7CEBD5F8625}" destId="{924F11CD-8B73-42F9-BD65-839A113712EE}" srcOrd="1" destOrd="0" presId="urn:microsoft.com/office/officeart/2018/2/layout/IconVerticalSolidList"/>
    <dgm:cxn modelId="{E52A1C9A-EAEC-48F3-B32E-656024619458}" type="presParOf" srcId="{44DA77A2-FF99-4176-A9BB-C7CEBD5F8625}" destId="{EA4EC70A-3552-46B5-BDAB-C5DA78A15B9C}" srcOrd="2" destOrd="0" presId="urn:microsoft.com/office/officeart/2018/2/layout/IconVerticalSolidList"/>
    <dgm:cxn modelId="{8CEA10F2-ECA3-4272-8ECB-64AF6AAEA8E4}" type="presParOf" srcId="{44DA77A2-FF99-4176-A9BB-C7CEBD5F8625}" destId="{90348AAE-DBF9-4853-B1E6-539398142BF1}" srcOrd="3" destOrd="0" presId="urn:microsoft.com/office/officeart/2018/2/layout/IconVerticalSolidList"/>
    <dgm:cxn modelId="{B7FF8C2B-B3CD-4DB2-A51A-CB01F02E1EFF}" type="presParOf" srcId="{44DA77A2-FF99-4176-A9BB-C7CEBD5F8625}" destId="{6A7C155A-A692-4BEE-B4D7-ABD22967AFC6}" srcOrd="4" destOrd="0" presId="urn:microsoft.com/office/officeart/2018/2/layout/IconVerticalSolidList"/>
    <dgm:cxn modelId="{F76DB6DA-62EE-44F3-8C50-519095D74782}" type="presParOf" srcId="{4EBBCB92-18EF-4D97-A6A0-2E8407F69F62}" destId="{EB90C514-431B-4618-A78C-8AB51E97F19D}" srcOrd="1" destOrd="0" presId="urn:microsoft.com/office/officeart/2018/2/layout/IconVerticalSolidList"/>
    <dgm:cxn modelId="{BACC04DD-6EB5-490F-BE93-569515E8D3E9}" type="presParOf" srcId="{4EBBCB92-18EF-4D97-A6A0-2E8407F69F62}" destId="{1B890E83-27A4-4F01-BCF2-42471EBF1C8C}" srcOrd="2" destOrd="0" presId="urn:microsoft.com/office/officeart/2018/2/layout/IconVerticalSolidList"/>
    <dgm:cxn modelId="{A55CD31B-1497-405D-B8D6-0456F09ED52F}" type="presParOf" srcId="{1B890E83-27A4-4F01-BCF2-42471EBF1C8C}" destId="{87F6E6FA-024C-478A-8750-863BAFC29028}" srcOrd="0" destOrd="0" presId="urn:microsoft.com/office/officeart/2018/2/layout/IconVerticalSolidList"/>
    <dgm:cxn modelId="{D529E64F-1DB8-4F4D-A4F6-733A665C7DEA}" type="presParOf" srcId="{1B890E83-27A4-4F01-BCF2-42471EBF1C8C}" destId="{8FD70B93-CF29-4CB2-B466-B282832EA364}" srcOrd="1" destOrd="0" presId="urn:microsoft.com/office/officeart/2018/2/layout/IconVerticalSolidList"/>
    <dgm:cxn modelId="{33016115-82F7-4FE9-A82D-9E2A16AE988A}" type="presParOf" srcId="{1B890E83-27A4-4F01-BCF2-42471EBF1C8C}" destId="{A196E3FE-F6CE-4820-AA2A-3FE835D93AAD}" srcOrd="2" destOrd="0" presId="urn:microsoft.com/office/officeart/2018/2/layout/IconVerticalSolidList"/>
    <dgm:cxn modelId="{870C2EE3-8B91-4B86-ACBA-D48903C515D1}" type="presParOf" srcId="{1B890E83-27A4-4F01-BCF2-42471EBF1C8C}" destId="{E74369AB-7E8A-4585-A303-6890F3F250F9}" srcOrd="3" destOrd="0" presId="urn:microsoft.com/office/officeart/2018/2/layout/IconVerticalSolidList"/>
    <dgm:cxn modelId="{D08826F9-A7BE-40B8-8AE6-B38C35432F14}" type="presParOf" srcId="{1B890E83-27A4-4F01-BCF2-42471EBF1C8C}" destId="{12C7CDD5-7BFB-40FE-8E7E-BA143D273AC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3B4D7B-0FB4-4E46-AAB7-127A3408CB0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B3F63CA-96BC-4649-9468-D016755399EC}">
      <dgm:prSet custT="1"/>
      <dgm:spPr/>
      <dgm:t>
        <a:bodyPr/>
        <a:lstStyle/>
        <a:p>
          <a:pPr>
            <a:lnSpc>
              <a:spcPct val="100000"/>
            </a:lnSpc>
          </a:pPr>
          <a:r>
            <a:rPr lang="en-US" sz="1400" dirty="0"/>
            <a:t>The programs </a:t>
          </a:r>
          <a:r>
            <a:rPr lang="en-US" sz="1400" u="sng" dirty="0"/>
            <a:t>do not set an expected level of achievement </a:t>
          </a:r>
          <a:r>
            <a:rPr lang="en-US" sz="1400" dirty="0"/>
            <a:t>(ELA) for licensure/certification examination pass rate.</a:t>
          </a:r>
        </a:p>
      </dgm:t>
    </dgm:pt>
    <dgm:pt modelId="{1039D5E1-90D9-4CEA-8C72-6A950B3F0CF4}" type="parTrans" cxnId="{C1C1AA0D-0AD4-41C3-9BAE-7D90FA920CA4}">
      <dgm:prSet/>
      <dgm:spPr/>
      <dgm:t>
        <a:bodyPr/>
        <a:lstStyle/>
        <a:p>
          <a:endParaRPr lang="en-US"/>
        </a:p>
      </dgm:t>
    </dgm:pt>
    <dgm:pt modelId="{76A4D5A9-3E50-4F50-BB4A-C40650996709}" type="sibTrans" cxnId="{C1C1AA0D-0AD4-41C3-9BAE-7D90FA920CA4}">
      <dgm:prSet/>
      <dgm:spPr/>
      <dgm:t>
        <a:bodyPr/>
        <a:lstStyle/>
        <a:p>
          <a:pPr>
            <a:lnSpc>
              <a:spcPct val="100000"/>
            </a:lnSpc>
          </a:pPr>
          <a:endParaRPr lang="en-US"/>
        </a:p>
      </dgm:t>
    </dgm:pt>
    <dgm:pt modelId="{62453841-8346-4F45-9525-41A664DF1F34}">
      <dgm:prSet custT="1"/>
      <dgm:spPr/>
      <dgm:t>
        <a:bodyPr/>
        <a:lstStyle/>
        <a:p>
          <a:pPr>
            <a:lnSpc>
              <a:spcPct val="100000"/>
            </a:lnSpc>
          </a:pPr>
          <a:r>
            <a:rPr lang="en-US" sz="1400" dirty="0"/>
            <a:t>The program must meet </a:t>
          </a:r>
          <a:r>
            <a:rPr lang="en-US" sz="1400" u="sng" dirty="0"/>
            <a:t>one of the six benchmarks</a:t>
          </a:r>
          <a:r>
            <a:rPr lang="en-US" sz="1400" dirty="0"/>
            <a:t> as outlined in Criterion 5.3 during their annual pass rate assessment.</a:t>
          </a:r>
        </a:p>
      </dgm:t>
    </dgm:pt>
    <dgm:pt modelId="{42A12CE4-EE76-4BB8-950D-23A5980F52FB}" type="parTrans" cxnId="{C67E1390-3F32-4D67-B1E8-282F0C8F4C81}">
      <dgm:prSet/>
      <dgm:spPr/>
      <dgm:t>
        <a:bodyPr/>
        <a:lstStyle/>
        <a:p>
          <a:endParaRPr lang="en-US"/>
        </a:p>
      </dgm:t>
    </dgm:pt>
    <dgm:pt modelId="{43A68997-3D23-454B-805F-9AE75F86EE7B}" type="sibTrans" cxnId="{C67E1390-3F32-4D67-B1E8-282F0C8F4C81}">
      <dgm:prSet/>
      <dgm:spPr/>
      <dgm:t>
        <a:bodyPr/>
        <a:lstStyle/>
        <a:p>
          <a:pPr>
            <a:lnSpc>
              <a:spcPct val="100000"/>
            </a:lnSpc>
          </a:pPr>
          <a:endParaRPr lang="en-US"/>
        </a:p>
      </dgm:t>
    </dgm:pt>
    <dgm:pt modelId="{348E0FFC-0E1D-40DC-BC0E-1EB948A2B333}">
      <dgm:prSet custT="1"/>
      <dgm:spPr/>
      <dgm:t>
        <a:bodyPr/>
        <a:lstStyle/>
        <a:p>
          <a:pPr>
            <a:lnSpc>
              <a:spcPct val="100000"/>
            </a:lnSpc>
          </a:pPr>
          <a:r>
            <a:rPr lang="en-US" sz="1400" dirty="0"/>
            <a:t>The program </a:t>
          </a:r>
          <a:r>
            <a:rPr lang="en-US" sz="1400" i="1" dirty="0"/>
            <a:t>may meet a different benchmark each year</a:t>
          </a:r>
          <a:r>
            <a:rPr lang="en-US" sz="1900" dirty="0"/>
            <a:t>.</a:t>
          </a:r>
        </a:p>
      </dgm:t>
    </dgm:pt>
    <dgm:pt modelId="{05A2A0CA-95E3-42B1-B78A-2A82CE3B4927}" type="parTrans" cxnId="{8BECDE42-2DF2-48B4-A545-B8EED4D177E9}">
      <dgm:prSet/>
      <dgm:spPr/>
      <dgm:t>
        <a:bodyPr/>
        <a:lstStyle/>
        <a:p>
          <a:endParaRPr lang="en-US"/>
        </a:p>
      </dgm:t>
    </dgm:pt>
    <dgm:pt modelId="{A964C9FD-9085-45BF-8FD8-7463FE0013E3}" type="sibTrans" cxnId="{8BECDE42-2DF2-48B4-A545-B8EED4D177E9}">
      <dgm:prSet/>
      <dgm:spPr/>
      <dgm:t>
        <a:bodyPr/>
        <a:lstStyle/>
        <a:p>
          <a:pPr>
            <a:lnSpc>
              <a:spcPct val="100000"/>
            </a:lnSpc>
          </a:pPr>
          <a:endParaRPr lang="en-US"/>
        </a:p>
      </dgm:t>
    </dgm:pt>
    <dgm:pt modelId="{6E33CB34-6D4F-4647-BB53-4337FC4D0FB7}">
      <dgm:prSet custT="1"/>
      <dgm:spPr/>
      <dgm:t>
        <a:bodyPr/>
        <a:lstStyle/>
        <a:p>
          <a:pPr>
            <a:lnSpc>
              <a:spcPct val="100000"/>
            </a:lnSpc>
          </a:pPr>
          <a:r>
            <a:rPr lang="en-US" sz="1400" dirty="0"/>
            <a:t>The program may establish its own annual assessment timeframe.</a:t>
          </a:r>
        </a:p>
      </dgm:t>
    </dgm:pt>
    <dgm:pt modelId="{6D7E2346-E4B3-4B53-9DA4-4CD13B08E069}" type="parTrans" cxnId="{AEC104EE-5C31-42C8-BE56-5F4FCDE96C4C}">
      <dgm:prSet/>
      <dgm:spPr/>
      <dgm:t>
        <a:bodyPr/>
        <a:lstStyle/>
        <a:p>
          <a:endParaRPr lang="en-US"/>
        </a:p>
      </dgm:t>
    </dgm:pt>
    <dgm:pt modelId="{1CA371A9-ACCC-404C-9CE9-064AF43BC3DF}" type="sibTrans" cxnId="{AEC104EE-5C31-42C8-BE56-5F4FCDE96C4C}">
      <dgm:prSet/>
      <dgm:spPr/>
      <dgm:t>
        <a:bodyPr/>
        <a:lstStyle/>
        <a:p>
          <a:pPr>
            <a:lnSpc>
              <a:spcPct val="100000"/>
            </a:lnSpc>
          </a:pPr>
          <a:endParaRPr lang="en-US"/>
        </a:p>
      </dgm:t>
    </dgm:pt>
    <dgm:pt modelId="{E609361F-78A2-4C4A-9417-3B32E2963936}">
      <dgm:prSet custT="1"/>
      <dgm:spPr/>
      <dgm:t>
        <a:bodyPr/>
        <a:lstStyle/>
        <a:p>
          <a:pPr>
            <a:lnSpc>
              <a:spcPct val="100000"/>
            </a:lnSpc>
          </a:pPr>
          <a:r>
            <a:rPr lang="en-US" sz="1400" dirty="0"/>
            <a:t>All data should be from </a:t>
          </a:r>
          <a:r>
            <a:rPr lang="en-US" sz="1400" u="sng" dirty="0"/>
            <a:t>verifiable sources</a:t>
          </a:r>
          <a:r>
            <a:rPr lang="en-US" sz="1400" dirty="0"/>
            <a:t>.</a:t>
          </a:r>
        </a:p>
      </dgm:t>
    </dgm:pt>
    <dgm:pt modelId="{2DE588A3-404D-4DB0-9E38-E18EED50E3AE}" type="parTrans" cxnId="{74D920E7-39DA-4C31-9417-302D79075420}">
      <dgm:prSet/>
      <dgm:spPr/>
      <dgm:t>
        <a:bodyPr/>
        <a:lstStyle/>
        <a:p>
          <a:endParaRPr lang="en-US"/>
        </a:p>
      </dgm:t>
    </dgm:pt>
    <dgm:pt modelId="{0B0B6C82-E32A-443C-A9E1-48DE9E7B3F31}" type="sibTrans" cxnId="{74D920E7-39DA-4C31-9417-302D79075420}">
      <dgm:prSet/>
      <dgm:spPr/>
      <dgm:t>
        <a:bodyPr/>
        <a:lstStyle/>
        <a:p>
          <a:pPr>
            <a:lnSpc>
              <a:spcPct val="100000"/>
            </a:lnSpc>
          </a:pPr>
          <a:endParaRPr lang="en-US"/>
        </a:p>
      </dgm:t>
    </dgm:pt>
    <dgm:pt modelId="{D3BBC7D0-A14F-44D9-B092-E9A3335AE7B3}">
      <dgm:prSet custT="1"/>
      <dgm:spPr/>
      <dgm:t>
        <a:bodyPr/>
        <a:lstStyle/>
        <a:p>
          <a:pPr>
            <a:lnSpc>
              <a:spcPct val="100000"/>
            </a:lnSpc>
          </a:pPr>
          <a:r>
            <a:rPr lang="en-US" sz="1400" dirty="0"/>
            <a:t>Calculations should be based on the “n.” </a:t>
          </a:r>
        </a:p>
      </dgm:t>
    </dgm:pt>
    <dgm:pt modelId="{515442E4-D5C5-4A18-8CB1-F369BD11849F}" type="parTrans" cxnId="{56F46E56-2DB2-4383-AA89-1386EF98A01F}">
      <dgm:prSet/>
      <dgm:spPr/>
      <dgm:t>
        <a:bodyPr/>
        <a:lstStyle/>
        <a:p>
          <a:endParaRPr lang="en-US"/>
        </a:p>
      </dgm:t>
    </dgm:pt>
    <dgm:pt modelId="{148ECB02-3070-46E9-849C-D0DCE961567F}" type="sibTrans" cxnId="{56F46E56-2DB2-4383-AA89-1386EF98A01F}">
      <dgm:prSet/>
      <dgm:spPr/>
      <dgm:t>
        <a:bodyPr/>
        <a:lstStyle/>
        <a:p>
          <a:endParaRPr lang="en-US"/>
        </a:p>
      </dgm:t>
    </dgm:pt>
    <dgm:pt modelId="{F40C675C-5C91-4060-AE46-6374B565B243}" type="pres">
      <dgm:prSet presAssocID="{E53B4D7B-0FB4-4E46-AAB7-127A3408CB00}" presName="root" presStyleCnt="0">
        <dgm:presLayoutVars>
          <dgm:dir/>
          <dgm:resizeHandles val="exact"/>
        </dgm:presLayoutVars>
      </dgm:prSet>
      <dgm:spPr/>
    </dgm:pt>
    <dgm:pt modelId="{417A12CE-950A-411F-98D3-436746C8A0C6}" type="pres">
      <dgm:prSet presAssocID="{E53B4D7B-0FB4-4E46-AAB7-127A3408CB00}" presName="container" presStyleCnt="0">
        <dgm:presLayoutVars>
          <dgm:dir/>
          <dgm:resizeHandles val="exact"/>
        </dgm:presLayoutVars>
      </dgm:prSet>
      <dgm:spPr/>
    </dgm:pt>
    <dgm:pt modelId="{9C192721-76B1-4F02-BD79-4644206A8C01}" type="pres">
      <dgm:prSet presAssocID="{DB3F63CA-96BC-4649-9468-D016755399EC}" presName="compNode" presStyleCnt="0"/>
      <dgm:spPr/>
    </dgm:pt>
    <dgm:pt modelId="{21AD19F0-57DC-4ABE-A9CC-C071D4EB668D}" type="pres">
      <dgm:prSet presAssocID="{DB3F63CA-96BC-4649-9468-D016755399EC}" presName="iconBgRect" presStyleLbl="bgShp" presStyleIdx="0" presStyleCnt="6"/>
      <dgm:spPr/>
    </dgm:pt>
    <dgm:pt modelId="{CF010BD0-9A4C-4296-AB3B-1CA3681EAFE1}" type="pres">
      <dgm:prSet presAssocID="{DB3F63CA-96BC-4649-9468-D016755399E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CA4E5978-F2C8-4680-99DD-17EDCF903469}" type="pres">
      <dgm:prSet presAssocID="{DB3F63CA-96BC-4649-9468-D016755399EC}" presName="spaceRect" presStyleCnt="0"/>
      <dgm:spPr/>
    </dgm:pt>
    <dgm:pt modelId="{F40CF9A0-4FF0-4F8F-BA5B-798EF4170582}" type="pres">
      <dgm:prSet presAssocID="{DB3F63CA-96BC-4649-9468-D016755399EC}" presName="textRect" presStyleLbl="revTx" presStyleIdx="0" presStyleCnt="6">
        <dgm:presLayoutVars>
          <dgm:chMax val="1"/>
          <dgm:chPref val="1"/>
        </dgm:presLayoutVars>
      </dgm:prSet>
      <dgm:spPr/>
    </dgm:pt>
    <dgm:pt modelId="{30377031-B4E5-4295-AEC7-13DCD36AD822}" type="pres">
      <dgm:prSet presAssocID="{76A4D5A9-3E50-4F50-BB4A-C40650996709}" presName="sibTrans" presStyleLbl="sibTrans2D1" presStyleIdx="0" presStyleCnt="0"/>
      <dgm:spPr/>
    </dgm:pt>
    <dgm:pt modelId="{B00799D5-6A4C-477E-837C-946C6C129B20}" type="pres">
      <dgm:prSet presAssocID="{62453841-8346-4F45-9525-41A664DF1F34}" presName="compNode" presStyleCnt="0"/>
      <dgm:spPr/>
    </dgm:pt>
    <dgm:pt modelId="{51A50E8D-62EA-4901-8074-B6F1493C5EB8}" type="pres">
      <dgm:prSet presAssocID="{62453841-8346-4F45-9525-41A664DF1F34}" presName="iconBgRect" presStyleLbl="bgShp" presStyleIdx="1" presStyleCnt="6"/>
      <dgm:spPr/>
    </dgm:pt>
    <dgm:pt modelId="{1CBCE708-8B29-4569-80BE-3BDE0462FEB5}" type="pres">
      <dgm:prSet presAssocID="{62453841-8346-4F45-9525-41A664DF1F3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D95D7CED-E370-44EC-A356-2DF793102EB8}" type="pres">
      <dgm:prSet presAssocID="{62453841-8346-4F45-9525-41A664DF1F34}" presName="spaceRect" presStyleCnt="0"/>
      <dgm:spPr/>
    </dgm:pt>
    <dgm:pt modelId="{8EAB6682-74E9-4381-A9FF-2BCD7F903921}" type="pres">
      <dgm:prSet presAssocID="{62453841-8346-4F45-9525-41A664DF1F34}" presName="textRect" presStyleLbl="revTx" presStyleIdx="1" presStyleCnt="6">
        <dgm:presLayoutVars>
          <dgm:chMax val="1"/>
          <dgm:chPref val="1"/>
        </dgm:presLayoutVars>
      </dgm:prSet>
      <dgm:spPr/>
    </dgm:pt>
    <dgm:pt modelId="{3A7F547B-538F-4301-8D40-D1C6453B1FE4}" type="pres">
      <dgm:prSet presAssocID="{43A68997-3D23-454B-805F-9AE75F86EE7B}" presName="sibTrans" presStyleLbl="sibTrans2D1" presStyleIdx="0" presStyleCnt="0"/>
      <dgm:spPr/>
    </dgm:pt>
    <dgm:pt modelId="{86CF99E9-9F64-41FE-8F85-C047C6DB18B3}" type="pres">
      <dgm:prSet presAssocID="{348E0FFC-0E1D-40DC-BC0E-1EB948A2B333}" presName="compNode" presStyleCnt="0"/>
      <dgm:spPr/>
    </dgm:pt>
    <dgm:pt modelId="{89D5F8B1-306C-41AA-B42F-7096AD0D0CCC}" type="pres">
      <dgm:prSet presAssocID="{348E0FFC-0E1D-40DC-BC0E-1EB948A2B333}" presName="iconBgRect" presStyleLbl="bgShp" presStyleIdx="2" presStyleCnt="6"/>
      <dgm:spPr/>
    </dgm:pt>
    <dgm:pt modelId="{62546A2F-D9A4-4D31-9E56-15C0D2522D0C}" type="pres">
      <dgm:prSet presAssocID="{348E0FFC-0E1D-40DC-BC0E-1EB948A2B33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FDD403D8-AA18-40F4-ACD8-0142DF917B71}" type="pres">
      <dgm:prSet presAssocID="{348E0FFC-0E1D-40DC-BC0E-1EB948A2B333}" presName="spaceRect" presStyleCnt="0"/>
      <dgm:spPr/>
    </dgm:pt>
    <dgm:pt modelId="{212E132E-22C0-4437-9462-5C5F7DEF2677}" type="pres">
      <dgm:prSet presAssocID="{348E0FFC-0E1D-40DC-BC0E-1EB948A2B333}" presName="textRect" presStyleLbl="revTx" presStyleIdx="2" presStyleCnt="6">
        <dgm:presLayoutVars>
          <dgm:chMax val="1"/>
          <dgm:chPref val="1"/>
        </dgm:presLayoutVars>
      </dgm:prSet>
      <dgm:spPr/>
    </dgm:pt>
    <dgm:pt modelId="{55C60895-05F3-4A3E-AF37-45EEA786322F}" type="pres">
      <dgm:prSet presAssocID="{A964C9FD-9085-45BF-8FD8-7463FE0013E3}" presName="sibTrans" presStyleLbl="sibTrans2D1" presStyleIdx="0" presStyleCnt="0"/>
      <dgm:spPr/>
    </dgm:pt>
    <dgm:pt modelId="{94553BB0-75CC-41C2-8A4E-710F9BFE8BDD}" type="pres">
      <dgm:prSet presAssocID="{6E33CB34-6D4F-4647-BB53-4337FC4D0FB7}" presName="compNode" presStyleCnt="0"/>
      <dgm:spPr/>
    </dgm:pt>
    <dgm:pt modelId="{84CFCD65-F96D-4541-9D0E-9AD9F8BB1269}" type="pres">
      <dgm:prSet presAssocID="{6E33CB34-6D4F-4647-BB53-4337FC4D0FB7}" presName="iconBgRect" presStyleLbl="bgShp" presStyleIdx="3" presStyleCnt="6"/>
      <dgm:spPr/>
    </dgm:pt>
    <dgm:pt modelId="{AB8A4958-894E-4353-A520-C3C02B2BEE8F}" type="pres">
      <dgm:prSet presAssocID="{6E33CB34-6D4F-4647-BB53-4337FC4D0FB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FD47A685-02C6-40DB-9A55-36B28B76A510}" type="pres">
      <dgm:prSet presAssocID="{6E33CB34-6D4F-4647-BB53-4337FC4D0FB7}" presName="spaceRect" presStyleCnt="0"/>
      <dgm:spPr/>
    </dgm:pt>
    <dgm:pt modelId="{9582F704-3031-4B86-B5F0-67CCF397924E}" type="pres">
      <dgm:prSet presAssocID="{6E33CB34-6D4F-4647-BB53-4337FC4D0FB7}" presName="textRect" presStyleLbl="revTx" presStyleIdx="3" presStyleCnt="6">
        <dgm:presLayoutVars>
          <dgm:chMax val="1"/>
          <dgm:chPref val="1"/>
        </dgm:presLayoutVars>
      </dgm:prSet>
      <dgm:spPr/>
    </dgm:pt>
    <dgm:pt modelId="{F6E1CE7B-46B9-4C42-88DB-B0E263634195}" type="pres">
      <dgm:prSet presAssocID="{1CA371A9-ACCC-404C-9CE9-064AF43BC3DF}" presName="sibTrans" presStyleLbl="sibTrans2D1" presStyleIdx="0" presStyleCnt="0"/>
      <dgm:spPr/>
    </dgm:pt>
    <dgm:pt modelId="{254D7EE0-8254-458C-B114-6C82AED2B83B}" type="pres">
      <dgm:prSet presAssocID="{E609361F-78A2-4C4A-9417-3B32E2963936}" presName="compNode" presStyleCnt="0"/>
      <dgm:spPr/>
    </dgm:pt>
    <dgm:pt modelId="{AAFB61A3-3D40-4C22-8185-5C65CB95FAE4}" type="pres">
      <dgm:prSet presAssocID="{E609361F-78A2-4C4A-9417-3B32E2963936}" presName="iconBgRect" presStyleLbl="bgShp" presStyleIdx="4" presStyleCnt="6"/>
      <dgm:spPr/>
    </dgm:pt>
    <dgm:pt modelId="{B6DE2509-3A67-496E-B2F9-E61A7573F8C7}" type="pres">
      <dgm:prSet presAssocID="{E609361F-78A2-4C4A-9417-3B32E296393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ar chart"/>
        </a:ext>
      </dgm:extLst>
    </dgm:pt>
    <dgm:pt modelId="{DBF5DFB5-086F-4E33-8C78-3EA0E25BF1F0}" type="pres">
      <dgm:prSet presAssocID="{E609361F-78A2-4C4A-9417-3B32E2963936}" presName="spaceRect" presStyleCnt="0"/>
      <dgm:spPr/>
    </dgm:pt>
    <dgm:pt modelId="{C69D5D06-A831-4D29-B956-4B2023BEA95F}" type="pres">
      <dgm:prSet presAssocID="{E609361F-78A2-4C4A-9417-3B32E2963936}" presName="textRect" presStyleLbl="revTx" presStyleIdx="4" presStyleCnt="6">
        <dgm:presLayoutVars>
          <dgm:chMax val="1"/>
          <dgm:chPref val="1"/>
        </dgm:presLayoutVars>
      </dgm:prSet>
      <dgm:spPr/>
    </dgm:pt>
    <dgm:pt modelId="{233F5150-032B-4873-82CE-B669FEBC7683}" type="pres">
      <dgm:prSet presAssocID="{0B0B6C82-E32A-443C-A9E1-48DE9E7B3F31}" presName="sibTrans" presStyleLbl="sibTrans2D1" presStyleIdx="0" presStyleCnt="0"/>
      <dgm:spPr/>
    </dgm:pt>
    <dgm:pt modelId="{5DCBE75C-19CB-4311-B65A-6B1C938A2C34}" type="pres">
      <dgm:prSet presAssocID="{D3BBC7D0-A14F-44D9-B092-E9A3335AE7B3}" presName="compNode" presStyleCnt="0"/>
      <dgm:spPr/>
    </dgm:pt>
    <dgm:pt modelId="{6BF4E661-238B-4389-98B3-2DEB8809F987}" type="pres">
      <dgm:prSet presAssocID="{D3BBC7D0-A14F-44D9-B092-E9A3335AE7B3}" presName="iconBgRect" presStyleLbl="bgShp" presStyleIdx="5" presStyleCnt="6"/>
      <dgm:spPr/>
    </dgm:pt>
    <dgm:pt modelId="{7D953420-8BEF-4DDE-8FC1-672FB7507BD9}" type="pres">
      <dgm:prSet presAssocID="{D3BBC7D0-A14F-44D9-B092-E9A3335AE7B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alculator"/>
        </a:ext>
      </dgm:extLst>
    </dgm:pt>
    <dgm:pt modelId="{85018362-1BE3-4415-85F4-4CD384B18676}" type="pres">
      <dgm:prSet presAssocID="{D3BBC7D0-A14F-44D9-B092-E9A3335AE7B3}" presName="spaceRect" presStyleCnt="0"/>
      <dgm:spPr/>
    </dgm:pt>
    <dgm:pt modelId="{2204F2EB-6BE3-427F-8902-04323AAFA26C}" type="pres">
      <dgm:prSet presAssocID="{D3BBC7D0-A14F-44D9-B092-E9A3335AE7B3}" presName="textRect" presStyleLbl="revTx" presStyleIdx="5" presStyleCnt="6">
        <dgm:presLayoutVars>
          <dgm:chMax val="1"/>
          <dgm:chPref val="1"/>
        </dgm:presLayoutVars>
      </dgm:prSet>
      <dgm:spPr/>
    </dgm:pt>
  </dgm:ptLst>
  <dgm:cxnLst>
    <dgm:cxn modelId="{D2AD7B03-EC0B-4F03-B322-0508935B3429}" type="presOf" srcId="{1CA371A9-ACCC-404C-9CE9-064AF43BC3DF}" destId="{F6E1CE7B-46B9-4C42-88DB-B0E263634195}" srcOrd="0" destOrd="0" presId="urn:microsoft.com/office/officeart/2018/2/layout/IconCircleList"/>
    <dgm:cxn modelId="{C1C1AA0D-0AD4-41C3-9BAE-7D90FA920CA4}" srcId="{E53B4D7B-0FB4-4E46-AAB7-127A3408CB00}" destId="{DB3F63CA-96BC-4649-9468-D016755399EC}" srcOrd="0" destOrd="0" parTransId="{1039D5E1-90D9-4CEA-8C72-6A950B3F0CF4}" sibTransId="{76A4D5A9-3E50-4F50-BB4A-C40650996709}"/>
    <dgm:cxn modelId="{830DA118-F1C8-42A0-88B7-BE4BD1774844}" type="presOf" srcId="{E53B4D7B-0FB4-4E46-AAB7-127A3408CB00}" destId="{F40C675C-5C91-4060-AE46-6374B565B243}" srcOrd="0" destOrd="0" presId="urn:microsoft.com/office/officeart/2018/2/layout/IconCircleList"/>
    <dgm:cxn modelId="{E5E7491F-B0CC-43BD-BC91-353F8841183E}" type="presOf" srcId="{0B0B6C82-E32A-443C-A9E1-48DE9E7B3F31}" destId="{233F5150-032B-4873-82CE-B669FEBC7683}" srcOrd="0" destOrd="0" presId="urn:microsoft.com/office/officeart/2018/2/layout/IconCircleList"/>
    <dgm:cxn modelId="{E9AA072D-1A91-4F56-94AD-F8D46B803A26}" type="presOf" srcId="{DB3F63CA-96BC-4649-9468-D016755399EC}" destId="{F40CF9A0-4FF0-4F8F-BA5B-798EF4170582}" srcOrd="0" destOrd="0" presId="urn:microsoft.com/office/officeart/2018/2/layout/IconCircleList"/>
    <dgm:cxn modelId="{8672A05E-6723-4151-B8C8-90D0014A84AB}" type="presOf" srcId="{D3BBC7D0-A14F-44D9-B092-E9A3335AE7B3}" destId="{2204F2EB-6BE3-427F-8902-04323AAFA26C}" srcOrd="0" destOrd="0" presId="urn:microsoft.com/office/officeart/2018/2/layout/IconCircleList"/>
    <dgm:cxn modelId="{8BECDE42-2DF2-48B4-A545-B8EED4D177E9}" srcId="{E53B4D7B-0FB4-4E46-AAB7-127A3408CB00}" destId="{348E0FFC-0E1D-40DC-BC0E-1EB948A2B333}" srcOrd="2" destOrd="0" parTransId="{05A2A0CA-95E3-42B1-B78A-2A82CE3B4927}" sibTransId="{A964C9FD-9085-45BF-8FD8-7463FE0013E3}"/>
    <dgm:cxn modelId="{56F46E56-2DB2-4383-AA89-1386EF98A01F}" srcId="{E53B4D7B-0FB4-4E46-AAB7-127A3408CB00}" destId="{D3BBC7D0-A14F-44D9-B092-E9A3335AE7B3}" srcOrd="5" destOrd="0" parTransId="{515442E4-D5C5-4A18-8CB1-F369BD11849F}" sibTransId="{148ECB02-3070-46E9-849C-D0DCE961567F}"/>
    <dgm:cxn modelId="{DD543A7A-9838-414B-9D20-D50FEC52D4FE}" type="presOf" srcId="{A964C9FD-9085-45BF-8FD8-7463FE0013E3}" destId="{55C60895-05F3-4A3E-AF37-45EEA786322F}" srcOrd="0" destOrd="0" presId="urn:microsoft.com/office/officeart/2018/2/layout/IconCircleList"/>
    <dgm:cxn modelId="{92DCC07C-98CF-40C2-A1B9-0D1680C2FF42}" type="presOf" srcId="{348E0FFC-0E1D-40DC-BC0E-1EB948A2B333}" destId="{212E132E-22C0-4437-9462-5C5F7DEF2677}" srcOrd="0" destOrd="0" presId="urn:microsoft.com/office/officeart/2018/2/layout/IconCircleList"/>
    <dgm:cxn modelId="{C67E1390-3F32-4D67-B1E8-282F0C8F4C81}" srcId="{E53B4D7B-0FB4-4E46-AAB7-127A3408CB00}" destId="{62453841-8346-4F45-9525-41A664DF1F34}" srcOrd="1" destOrd="0" parTransId="{42A12CE4-EE76-4BB8-950D-23A5980F52FB}" sibTransId="{43A68997-3D23-454B-805F-9AE75F86EE7B}"/>
    <dgm:cxn modelId="{FBD749A3-3809-4AEF-A7CD-CF7AAB14BA1B}" type="presOf" srcId="{76A4D5A9-3E50-4F50-BB4A-C40650996709}" destId="{30377031-B4E5-4295-AEC7-13DCD36AD822}" srcOrd="0" destOrd="0" presId="urn:microsoft.com/office/officeart/2018/2/layout/IconCircleList"/>
    <dgm:cxn modelId="{C4BEEDAD-CC46-48A7-887F-B486AAA2020F}" type="presOf" srcId="{E609361F-78A2-4C4A-9417-3B32E2963936}" destId="{C69D5D06-A831-4D29-B956-4B2023BEA95F}" srcOrd="0" destOrd="0" presId="urn:microsoft.com/office/officeart/2018/2/layout/IconCircleList"/>
    <dgm:cxn modelId="{2F231EC1-144C-49B3-988E-E904DAA6E5B1}" type="presOf" srcId="{43A68997-3D23-454B-805F-9AE75F86EE7B}" destId="{3A7F547B-538F-4301-8D40-D1C6453B1FE4}" srcOrd="0" destOrd="0" presId="urn:microsoft.com/office/officeart/2018/2/layout/IconCircleList"/>
    <dgm:cxn modelId="{37E071C6-EE6A-4D2D-8523-45CEFD7BD002}" type="presOf" srcId="{6E33CB34-6D4F-4647-BB53-4337FC4D0FB7}" destId="{9582F704-3031-4B86-B5F0-67CCF397924E}" srcOrd="0" destOrd="0" presId="urn:microsoft.com/office/officeart/2018/2/layout/IconCircleList"/>
    <dgm:cxn modelId="{74D920E7-39DA-4C31-9417-302D79075420}" srcId="{E53B4D7B-0FB4-4E46-AAB7-127A3408CB00}" destId="{E609361F-78A2-4C4A-9417-3B32E2963936}" srcOrd="4" destOrd="0" parTransId="{2DE588A3-404D-4DB0-9E38-E18EED50E3AE}" sibTransId="{0B0B6C82-E32A-443C-A9E1-48DE9E7B3F31}"/>
    <dgm:cxn modelId="{B05CBCED-46BE-48F5-A82F-97E1803C78BC}" type="presOf" srcId="{62453841-8346-4F45-9525-41A664DF1F34}" destId="{8EAB6682-74E9-4381-A9FF-2BCD7F903921}" srcOrd="0" destOrd="0" presId="urn:microsoft.com/office/officeart/2018/2/layout/IconCircleList"/>
    <dgm:cxn modelId="{AEC104EE-5C31-42C8-BE56-5F4FCDE96C4C}" srcId="{E53B4D7B-0FB4-4E46-AAB7-127A3408CB00}" destId="{6E33CB34-6D4F-4647-BB53-4337FC4D0FB7}" srcOrd="3" destOrd="0" parTransId="{6D7E2346-E4B3-4B53-9DA4-4CD13B08E069}" sibTransId="{1CA371A9-ACCC-404C-9CE9-064AF43BC3DF}"/>
    <dgm:cxn modelId="{4307507C-F0A0-4740-98E0-047C1073D385}" type="presParOf" srcId="{F40C675C-5C91-4060-AE46-6374B565B243}" destId="{417A12CE-950A-411F-98D3-436746C8A0C6}" srcOrd="0" destOrd="0" presId="urn:microsoft.com/office/officeart/2018/2/layout/IconCircleList"/>
    <dgm:cxn modelId="{E243AEED-EB01-473A-B4A5-79E7AEA6C3D7}" type="presParOf" srcId="{417A12CE-950A-411F-98D3-436746C8A0C6}" destId="{9C192721-76B1-4F02-BD79-4644206A8C01}" srcOrd="0" destOrd="0" presId="urn:microsoft.com/office/officeart/2018/2/layout/IconCircleList"/>
    <dgm:cxn modelId="{EA4CB01B-A27E-4099-9B55-731D43452233}" type="presParOf" srcId="{9C192721-76B1-4F02-BD79-4644206A8C01}" destId="{21AD19F0-57DC-4ABE-A9CC-C071D4EB668D}" srcOrd="0" destOrd="0" presId="urn:microsoft.com/office/officeart/2018/2/layout/IconCircleList"/>
    <dgm:cxn modelId="{21558104-C354-41FC-B791-183648B59C3F}" type="presParOf" srcId="{9C192721-76B1-4F02-BD79-4644206A8C01}" destId="{CF010BD0-9A4C-4296-AB3B-1CA3681EAFE1}" srcOrd="1" destOrd="0" presId="urn:microsoft.com/office/officeart/2018/2/layout/IconCircleList"/>
    <dgm:cxn modelId="{CAA5B00A-6CB5-4346-9C41-C1BA561E17C2}" type="presParOf" srcId="{9C192721-76B1-4F02-BD79-4644206A8C01}" destId="{CA4E5978-F2C8-4680-99DD-17EDCF903469}" srcOrd="2" destOrd="0" presId="urn:microsoft.com/office/officeart/2018/2/layout/IconCircleList"/>
    <dgm:cxn modelId="{B7D51B02-120E-4F3D-A058-D41A734C0E21}" type="presParOf" srcId="{9C192721-76B1-4F02-BD79-4644206A8C01}" destId="{F40CF9A0-4FF0-4F8F-BA5B-798EF4170582}" srcOrd="3" destOrd="0" presId="urn:microsoft.com/office/officeart/2018/2/layout/IconCircleList"/>
    <dgm:cxn modelId="{849B562E-87F9-4198-B4C8-A1598361C762}" type="presParOf" srcId="{417A12CE-950A-411F-98D3-436746C8A0C6}" destId="{30377031-B4E5-4295-AEC7-13DCD36AD822}" srcOrd="1" destOrd="0" presId="urn:microsoft.com/office/officeart/2018/2/layout/IconCircleList"/>
    <dgm:cxn modelId="{570F5975-9981-4E7B-AB22-4827C0FFDE80}" type="presParOf" srcId="{417A12CE-950A-411F-98D3-436746C8A0C6}" destId="{B00799D5-6A4C-477E-837C-946C6C129B20}" srcOrd="2" destOrd="0" presId="urn:microsoft.com/office/officeart/2018/2/layout/IconCircleList"/>
    <dgm:cxn modelId="{3C8A8F2D-D350-464C-A285-AA76185D295A}" type="presParOf" srcId="{B00799D5-6A4C-477E-837C-946C6C129B20}" destId="{51A50E8D-62EA-4901-8074-B6F1493C5EB8}" srcOrd="0" destOrd="0" presId="urn:microsoft.com/office/officeart/2018/2/layout/IconCircleList"/>
    <dgm:cxn modelId="{D40C0E98-9628-4122-B931-9B8B604A78D4}" type="presParOf" srcId="{B00799D5-6A4C-477E-837C-946C6C129B20}" destId="{1CBCE708-8B29-4569-80BE-3BDE0462FEB5}" srcOrd="1" destOrd="0" presId="urn:microsoft.com/office/officeart/2018/2/layout/IconCircleList"/>
    <dgm:cxn modelId="{50309FCD-6BD6-4A2F-9060-813ED99C900B}" type="presParOf" srcId="{B00799D5-6A4C-477E-837C-946C6C129B20}" destId="{D95D7CED-E370-44EC-A356-2DF793102EB8}" srcOrd="2" destOrd="0" presId="urn:microsoft.com/office/officeart/2018/2/layout/IconCircleList"/>
    <dgm:cxn modelId="{6F1C557F-FF4B-4678-ACD3-64A4145FD3BA}" type="presParOf" srcId="{B00799D5-6A4C-477E-837C-946C6C129B20}" destId="{8EAB6682-74E9-4381-A9FF-2BCD7F903921}" srcOrd="3" destOrd="0" presId="urn:microsoft.com/office/officeart/2018/2/layout/IconCircleList"/>
    <dgm:cxn modelId="{DC632AC5-31D6-4C16-9DB3-CB86CEF896D2}" type="presParOf" srcId="{417A12CE-950A-411F-98D3-436746C8A0C6}" destId="{3A7F547B-538F-4301-8D40-D1C6453B1FE4}" srcOrd="3" destOrd="0" presId="urn:microsoft.com/office/officeart/2018/2/layout/IconCircleList"/>
    <dgm:cxn modelId="{ADCF09FD-9765-4452-8903-273F1D1C1235}" type="presParOf" srcId="{417A12CE-950A-411F-98D3-436746C8A0C6}" destId="{86CF99E9-9F64-41FE-8F85-C047C6DB18B3}" srcOrd="4" destOrd="0" presId="urn:microsoft.com/office/officeart/2018/2/layout/IconCircleList"/>
    <dgm:cxn modelId="{06078E07-505C-4BD8-93C8-0CCA7C21B781}" type="presParOf" srcId="{86CF99E9-9F64-41FE-8F85-C047C6DB18B3}" destId="{89D5F8B1-306C-41AA-B42F-7096AD0D0CCC}" srcOrd="0" destOrd="0" presId="urn:microsoft.com/office/officeart/2018/2/layout/IconCircleList"/>
    <dgm:cxn modelId="{41FB2C35-3EC0-4D50-87D2-68B6CE550FC1}" type="presParOf" srcId="{86CF99E9-9F64-41FE-8F85-C047C6DB18B3}" destId="{62546A2F-D9A4-4D31-9E56-15C0D2522D0C}" srcOrd="1" destOrd="0" presId="urn:microsoft.com/office/officeart/2018/2/layout/IconCircleList"/>
    <dgm:cxn modelId="{DA95F289-F376-434D-9206-6070221B0D31}" type="presParOf" srcId="{86CF99E9-9F64-41FE-8F85-C047C6DB18B3}" destId="{FDD403D8-AA18-40F4-ACD8-0142DF917B71}" srcOrd="2" destOrd="0" presId="urn:microsoft.com/office/officeart/2018/2/layout/IconCircleList"/>
    <dgm:cxn modelId="{BF19F00E-598A-4C87-A1C3-2EDC35100AEC}" type="presParOf" srcId="{86CF99E9-9F64-41FE-8F85-C047C6DB18B3}" destId="{212E132E-22C0-4437-9462-5C5F7DEF2677}" srcOrd="3" destOrd="0" presId="urn:microsoft.com/office/officeart/2018/2/layout/IconCircleList"/>
    <dgm:cxn modelId="{C457EAC1-D86B-4135-A375-093063F5DAC1}" type="presParOf" srcId="{417A12CE-950A-411F-98D3-436746C8A0C6}" destId="{55C60895-05F3-4A3E-AF37-45EEA786322F}" srcOrd="5" destOrd="0" presId="urn:microsoft.com/office/officeart/2018/2/layout/IconCircleList"/>
    <dgm:cxn modelId="{2663A7A2-055E-4F95-9466-33AEDBB8D305}" type="presParOf" srcId="{417A12CE-950A-411F-98D3-436746C8A0C6}" destId="{94553BB0-75CC-41C2-8A4E-710F9BFE8BDD}" srcOrd="6" destOrd="0" presId="urn:microsoft.com/office/officeart/2018/2/layout/IconCircleList"/>
    <dgm:cxn modelId="{621E662D-1349-4537-8186-F9F06A7B2A6C}" type="presParOf" srcId="{94553BB0-75CC-41C2-8A4E-710F9BFE8BDD}" destId="{84CFCD65-F96D-4541-9D0E-9AD9F8BB1269}" srcOrd="0" destOrd="0" presId="urn:microsoft.com/office/officeart/2018/2/layout/IconCircleList"/>
    <dgm:cxn modelId="{9E8C3BE5-1C9B-4AEC-8C86-EB946EB5767C}" type="presParOf" srcId="{94553BB0-75CC-41C2-8A4E-710F9BFE8BDD}" destId="{AB8A4958-894E-4353-A520-C3C02B2BEE8F}" srcOrd="1" destOrd="0" presId="urn:microsoft.com/office/officeart/2018/2/layout/IconCircleList"/>
    <dgm:cxn modelId="{28915F2D-BE6F-4135-B6A0-4A19067B6634}" type="presParOf" srcId="{94553BB0-75CC-41C2-8A4E-710F9BFE8BDD}" destId="{FD47A685-02C6-40DB-9A55-36B28B76A510}" srcOrd="2" destOrd="0" presId="urn:microsoft.com/office/officeart/2018/2/layout/IconCircleList"/>
    <dgm:cxn modelId="{DD866C61-7684-4F4E-8E7F-D432BF68F56E}" type="presParOf" srcId="{94553BB0-75CC-41C2-8A4E-710F9BFE8BDD}" destId="{9582F704-3031-4B86-B5F0-67CCF397924E}" srcOrd="3" destOrd="0" presId="urn:microsoft.com/office/officeart/2018/2/layout/IconCircleList"/>
    <dgm:cxn modelId="{CDFD9F51-6857-4E75-854C-44960942DA60}" type="presParOf" srcId="{417A12CE-950A-411F-98D3-436746C8A0C6}" destId="{F6E1CE7B-46B9-4C42-88DB-B0E263634195}" srcOrd="7" destOrd="0" presId="urn:microsoft.com/office/officeart/2018/2/layout/IconCircleList"/>
    <dgm:cxn modelId="{73B382DE-0E42-42A1-ACFB-A5F6A2697061}" type="presParOf" srcId="{417A12CE-950A-411F-98D3-436746C8A0C6}" destId="{254D7EE0-8254-458C-B114-6C82AED2B83B}" srcOrd="8" destOrd="0" presId="urn:microsoft.com/office/officeart/2018/2/layout/IconCircleList"/>
    <dgm:cxn modelId="{7580D6B2-48E2-4E0D-843D-A492543313C8}" type="presParOf" srcId="{254D7EE0-8254-458C-B114-6C82AED2B83B}" destId="{AAFB61A3-3D40-4C22-8185-5C65CB95FAE4}" srcOrd="0" destOrd="0" presId="urn:microsoft.com/office/officeart/2018/2/layout/IconCircleList"/>
    <dgm:cxn modelId="{01EB78B0-4ED3-4090-933D-272F23B79176}" type="presParOf" srcId="{254D7EE0-8254-458C-B114-6C82AED2B83B}" destId="{B6DE2509-3A67-496E-B2F9-E61A7573F8C7}" srcOrd="1" destOrd="0" presId="urn:microsoft.com/office/officeart/2018/2/layout/IconCircleList"/>
    <dgm:cxn modelId="{58584581-080F-43FE-8E32-5D294531DA65}" type="presParOf" srcId="{254D7EE0-8254-458C-B114-6C82AED2B83B}" destId="{DBF5DFB5-086F-4E33-8C78-3EA0E25BF1F0}" srcOrd="2" destOrd="0" presId="urn:microsoft.com/office/officeart/2018/2/layout/IconCircleList"/>
    <dgm:cxn modelId="{274E73BD-8564-4575-89F8-4AD7C5F2F884}" type="presParOf" srcId="{254D7EE0-8254-458C-B114-6C82AED2B83B}" destId="{C69D5D06-A831-4D29-B956-4B2023BEA95F}" srcOrd="3" destOrd="0" presId="urn:microsoft.com/office/officeart/2018/2/layout/IconCircleList"/>
    <dgm:cxn modelId="{807B351F-C046-4A75-BD40-AB78C52E4956}" type="presParOf" srcId="{417A12CE-950A-411F-98D3-436746C8A0C6}" destId="{233F5150-032B-4873-82CE-B669FEBC7683}" srcOrd="9" destOrd="0" presId="urn:microsoft.com/office/officeart/2018/2/layout/IconCircleList"/>
    <dgm:cxn modelId="{7E87E5E3-5CA2-4FDB-AD54-BC6A9B58C17E}" type="presParOf" srcId="{417A12CE-950A-411F-98D3-436746C8A0C6}" destId="{5DCBE75C-19CB-4311-B65A-6B1C938A2C34}" srcOrd="10" destOrd="0" presId="urn:microsoft.com/office/officeart/2018/2/layout/IconCircleList"/>
    <dgm:cxn modelId="{3056AD43-A81B-44BC-8580-0AF6C0B87828}" type="presParOf" srcId="{5DCBE75C-19CB-4311-B65A-6B1C938A2C34}" destId="{6BF4E661-238B-4389-98B3-2DEB8809F987}" srcOrd="0" destOrd="0" presId="urn:microsoft.com/office/officeart/2018/2/layout/IconCircleList"/>
    <dgm:cxn modelId="{EA2D105A-5978-4D8A-A2AD-B0FBB3C77664}" type="presParOf" srcId="{5DCBE75C-19CB-4311-B65A-6B1C938A2C34}" destId="{7D953420-8BEF-4DDE-8FC1-672FB7507BD9}" srcOrd="1" destOrd="0" presId="urn:microsoft.com/office/officeart/2018/2/layout/IconCircleList"/>
    <dgm:cxn modelId="{129BE3AE-557A-4A5D-BB51-25FCBB5ECF22}" type="presParOf" srcId="{5DCBE75C-19CB-4311-B65A-6B1C938A2C34}" destId="{85018362-1BE3-4415-85F4-4CD384B18676}" srcOrd="2" destOrd="0" presId="urn:microsoft.com/office/officeart/2018/2/layout/IconCircleList"/>
    <dgm:cxn modelId="{860B2077-6E8F-46D9-ADA4-1479C187701B}" type="presParOf" srcId="{5DCBE75C-19CB-4311-B65A-6B1C938A2C34}" destId="{2204F2EB-6BE3-427F-8902-04323AAFA26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11CA7B-95F4-4300-822E-3E2167F544A8}"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7CDD164A-4D3F-438A-B646-1435A952DEE0}">
      <dgm:prSet/>
      <dgm:spPr/>
      <dgm:t>
        <a:bodyPr/>
        <a:lstStyle/>
        <a:p>
          <a:r>
            <a:rPr lang="en-US"/>
            <a:t>United States Department of Education (USDE)</a:t>
          </a:r>
        </a:p>
      </dgm:t>
    </dgm:pt>
    <dgm:pt modelId="{A53CAD51-C2E7-47F5-BD48-1739889E008E}" type="parTrans" cxnId="{06907A39-A9B8-43A5-A4E2-3DE1CED2EF1F}">
      <dgm:prSet/>
      <dgm:spPr/>
      <dgm:t>
        <a:bodyPr/>
        <a:lstStyle/>
        <a:p>
          <a:endParaRPr lang="en-US"/>
        </a:p>
      </dgm:t>
    </dgm:pt>
    <dgm:pt modelId="{DCC94757-ECD5-423E-8DDC-5B2D63C72C60}" type="sibTrans" cxnId="{06907A39-A9B8-43A5-A4E2-3DE1CED2EF1F}">
      <dgm:prSet/>
      <dgm:spPr/>
      <dgm:t>
        <a:bodyPr/>
        <a:lstStyle/>
        <a:p>
          <a:endParaRPr lang="en-US"/>
        </a:p>
      </dgm:t>
    </dgm:pt>
    <dgm:pt modelId="{903935D9-3538-481B-AE7D-CBE23A790758}">
      <dgm:prSet/>
      <dgm:spPr/>
      <dgm:t>
        <a:bodyPr/>
        <a:lstStyle/>
        <a:p>
          <a:r>
            <a:rPr lang="en-US">
              <a:hlinkClick xmlns:r="http://schemas.openxmlformats.org/officeDocument/2006/relationships" r:id="rId1"/>
            </a:rPr>
            <a:t>https://www2.ed.gov/admins/finaid/accred/accreditation_pg4.html</a:t>
          </a:r>
          <a:r>
            <a:rPr lang="en-US"/>
            <a:t> </a:t>
          </a:r>
        </a:p>
      </dgm:t>
    </dgm:pt>
    <dgm:pt modelId="{66C8A989-A4DE-4032-A934-2518DE6E1713}" type="parTrans" cxnId="{7C0CF410-2606-4E6C-AA7D-D5AFAA7BD46D}">
      <dgm:prSet/>
      <dgm:spPr/>
      <dgm:t>
        <a:bodyPr/>
        <a:lstStyle/>
        <a:p>
          <a:endParaRPr lang="en-US"/>
        </a:p>
      </dgm:t>
    </dgm:pt>
    <dgm:pt modelId="{EBB98BF8-F8ED-492F-B36C-11717942A9F9}" type="sibTrans" cxnId="{7C0CF410-2606-4E6C-AA7D-D5AFAA7BD46D}">
      <dgm:prSet/>
      <dgm:spPr/>
      <dgm:t>
        <a:bodyPr/>
        <a:lstStyle/>
        <a:p>
          <a:endParaRPr lang="en-US"/>
        </a:p>
      </dgm:t>
    </dgm:pt>
    <dgm:pt modelId="{4D984F9B-AB32-414F-9495-A05121134233}">
      <dgm:prSet/>
      <dgm:spPr/>
      <dgm:t>
        <a:bodyPr/>
        <a:lstStyle/>
        <a:p>
          <a:r>
            <a:rPr lang="en-US"/>
            <a:t>The ACEN also serves as a Title IV gatekeeper (federal financial aid) for select nursing programs.   </a:t>
          </a:r>
        </a:p>
      </dgm:t>
    </dgm:pt>
    <dgm:pt modelId="{A74D48E9-53FE-4FA2-AEF7-63820C43D8AF}" type="parTrans" cxnId="{FB224C5E-862A-4255-B8E1-1880CEE846DF}">
      <dgm:prSet/>
      <dgm:spPr/>
      <dgm:t>
        <a:bodyPr/>
        <a:lstStyle/>
        <a:p>
          <a:endParaRPr lang="en-US"/>
        </a:p>
      </dgm:t>
    </dgm:pt>
    <dgm:pt modelId="{14B7ED7F-228D-44F9-926C-74DBB72536E9}" type="sibTrans" cxnId="{FB224C5E-862A-4255-B8E1-1880CEE846DF}">
      <dgm:prSet/>
      <dgm:spPr/>
      <dgm:t>
        <a:bodyPr/>
        <a:lstStyle/>
        <a:p>
          <a:endParaRPr lang="en-US"/>
        </a:p>
      </dgm:t>
    </dgm:pt>
    <dgm:pt modelId="{AB236B0D-7669-4934-992F-9A77EEE13B69}">
      <dgm:prSet/>
      <dgm:spPr/>
      <dgm:t>
        <a:bodyPr/>
        <a:lstStyle/>
        <a:p>
          <a:r>
            <a:rPr lang="en-US"/>
            <a:t>Council for Higher Education Accreditation (CHEA)</a:t>
          </a:r>
        </a:p>
      </dgm:t>
    </dgm:pt>
    <dgm:pt modelId="{FC159821-E866-4D86-A730-561E73000772}" type="parTrans" cxnId="{1F863132-F3C4-4B7E-A03D-BA237D5FE416}">
      <dgm:prSet/>
      <dgm:spPr/>
      <dgm:t>
        <a:bodyPr/>
        <a:lstStyle/>
        <a:p>
          <a:endParaRPr lang="en-US"/>
        </a:p>
      </dgm:t>
    </dgm:pt>
    <dgm:pt modelId="{4DB4A639-3E08-4CC8-8803-7F798D7857A1}" type="sibTrans" cxnId="{1F863132-F3C4-4B7E-A03D-BA237D5FE416}">
      <dgm:prSet/>
      <dgm:spPr/>
      <dgm:t>
        <a:bodyPr/>
        <a:lstStyle/>
        <a:p>
          <a:endParaRPr lang="en-US"/>
        </a:p>
      </dgm:t>
    </dgm:pt>
    <dgm:pt modelId="{F1954C89-EDE7-48B3-9BFE-E2A90B1C82F4}">
      <dgm:prSet/>
      <dgm:spPr/>
      <dgm:t>
        <a:bodyPr/>
        <a:lstStyle/>
        <a:p>
          <a:r>
            <a:rPr lang="en-US">
              <a:hlinkClick xmlns:r="http://schemas.openxmlformats.org/officeDocument/2006/relationships" r:id="rId2"/>
            </a:rPr>
            <a:t>https://www.chea.org/accreditation-commission-education-nursing</a:t>
          </a:r>
          <a:r>
            <a:rPr lang="en-US"/>
            <a:t> </a:t>
          </a:r>
        </a:p>
      </dgm:t>
    </dgm:pt>
    <dgm:pt modelId="{AE6B2A53-173F-4EAA-B929-C46A5EA9D3AD}" type="parTrans" cxnId="{DBDF8F38-B37F-460C-8B05-3AC940973798}">
      <dgm:prSet/>
      <dgm:spPr/>
      <dgm:t>
        <a:bodyPr/>
        <a:lstStyle/>
        <a:p>
          <a:endParaRPr lang="en-US"/>
        </a:p>
      </dgm:t>
    </dgm:pt>
    <dgm:pt modelId="{73391078-8575-4791-AAEE-2CEB9F8F785A}" type="sibTrans" cxnId="{DBDF8F38-B37F-460C-8B05-3AC940973798}">
      <dgm:prSet/>
      <dgm:spPr/>
      <dgm:t>
        <a:bodyPr/>
        <a:lstStyle/>
        <a:p>
          <a:endParaRPr lang="en-US"/>
        </a:p>
      </dgm:t>
    </dgm:pt>
    <dgm:pt modelId="{03393731-5260-4974-B845-0DE3AA0DA6A2}" type="pres">
      <dgm:prSet presAssocID="{DC11CA7B-95F4-4300-822E-3E2167F544A8}" presName="linear" presStyleCnt="0">
        <dgm:presLayoutVars>
          <dgm:dir/>
          <dgm:animLvl val="lvl"/>
          <dgm:resizeHandles val="exact"/>
        </dgm:presLayoutVars>
      </dgm:prSet>
      <dgm:spPr/>
    </dgm:pt>
    <dgm:pt modelId="{AEFF5B71-99D1-4730-82E4-9FB57B705ED4}" type="pres">
      <dgm:prSet presAssocID="{7CDD164A-4D3F-438A-B646-1435A952DEE0}" presName="parentLin" presStyleCnt="0"/>
      <dgm:spPr/>
    </dgm:pt>
    <dgm:pt modelId="{A83E3D6F-6096-43C7-8026-0530D4BF8A7C}" type="pres">
      <dgm:prSet presAssocID="{7CDD164A-4D3F-438A-B646-1435A952DEE0}" presName="parentLeftMargin" presStyleLbl="node1" presStyleIdx="0" presStyleCnt="2"/>
      <dgm:spPr/>
    </dgm:pt>
    <dgm:pt modelId="{E0E3668D-A88F-43F5-B031-048EB22FADE8}" type="pres">
      <dgm:prSet presAssocID="{7CDD164A-4D3F-438A-B646-1435A952DEE0}" presName="parentText" presStyleLbl="node1" presStyleIdx="0" presStyleCnt="2">
        <dgm:presLayoutVars>
          <dgm:chMax val="0"/>
          <dgm:bulletEnabled val="1"/>
        </dgm:presLayoutVars>
      </dgm:prSet>
      <dgm:spPr/>
    </dgm:pt>
    <dgm:pt modelId="{6F38552D-A2A9-4A13-AA10-9A2B5379F34C}" type="pres">
      <dgm:prSet presAssocID="{7CDD164A-4D3F-438A-B646-1435A952DEE0}" presName="negativeSpace" presStyleCnt="0"/>
      <dgm:spPr/>
    </dgm:pt>
    <dgm:pt modelId="{3DCB1BC7-8EE7-47BE-B956-30E4CD66F718}" type="pres">
      <dgm:prSet presAssocID="{7CDD164A-4D3F-438A-B646-1435A952DEE0}" presName="childText" presStyleLbl="conFgAcc1" presStyleIdx="0" presStyleCnt="2">
        <dgm:presLayoutVars>
          <dgm:bulletEnabled val="1"/>
        </dgm:presLayoutVars>
      </dgm:prSet>
      <dgm:spPr/>
    </dgm:pt>
    <dgm:pt modelId="{449C3152-5CA0-4564-AFA1-07962C103F45}" type="pres">
      <dgm:prSet presAssocID="{DCC94757-ECD5-423E-8DDC-5B2D63C72C60}" presName="spaceBetweenRectangles" presStyleCnt="0"/>
      <dgm:spPr/>
    </dgm:pt>
    <dgm:pt modelId="{855E8E13-FE22-4A36-83D1-92CCA04A329D}" type="pres">
      <dgm:prSet presAssocID="{AB236B0D-7669-4934-992F-9A77EEE13B69}" presName="parentLin" presStyleCnt="0"/>
      <dgm:spPr/>
    </dgm:pt>
    <dgm:pt modelId="{3C94D0F4-8D0E-421A-A3BC-92F3E374EAFE}" type="pres">
      <dgm:prSet presAssocID="{AB236B0D-7669-4934-992F-9A77EEE13B69}" presName="parentLeftMargin" presStyleLbl="node1" presStyleIdx="0" presStyleCnt="2"/>
      <dgm:spPr/>
    </dgm:pt>
    <dgm:pt modelId="{D3B5C9F3-D2FB-4574-B36E-1D0CFBD9BFD3}" type="pres">
      <dgm:prSet presAssocID="{AB236B0D-7669-4934-992F-9A77EEE13B69}" presName="parentText" presStyleLbl="node1" presStyleIdx="1" presStyleCnt="2">
        <dgm:presLayoutVars>
          <dgm:chMax val="0"/>
          <dgm:bulletEnabled val="1"/>
        </dgm:presLayoutVars>
      </dgm:prSet>
      <dgm:spPr/>
    </dgm:pt>
    <dgm:pt modelId="{3DA68081-50C9-4983-A304-0BA3D30E3A95}" type="pres">
      <dgm:prSet presAssocID="{AB236B0D-7669-4934-992F-9A77EEE13B69}" presName="negativeSpace" presStyleCnt="0"/>
      <dgm:spPr/>
    </dgm:pt>
    <dgm:pt modelId="{E22A2CA3-D7DB-4ADF-8C41-297990ED4C1C}" type="pres">
      <dgm:prSet presAssocID="{AB236B0D-7669-4934-992F-9A77EEE13B69}" presName="childText" presStyleLbl="conFgAcc1" presStyleIdx="1" presStyleCnt="2">
        <dgm:presLayoutVars>
          <dgm:bulletEnabled val="1"/>
        </dgm:presLayoutVars>
      </dgm:prSet>
      <dgm:spPr/>
    </dgm:pt>
  </dgm:ptLst>
  <dgm:cxnLst>
    <dgm:cxn modelId="{7C0CF410-2606-4E6C-AA7D-D5AFAA7BD46D}" srcId="{7CDD164A-4D3F-438A-B646-1435A952DEE0}" destId="{903935D9-3538-481B-AE7D-CBE23A790758}" srcOrd="0" destOrd="0" parTransId="{66C8A989-A4DE-4032-A934-2518DE6E1713}" sibTransId="{EBB98BF8-F8ED-492F-B36C-11717942A9F9}"/>
    <dgm:cxn modelId="{3745171C-1F15-4D5F-82FC-20F47434705E}" type="presOf" srcId="{7CDD164A-4D3F-438A-B646-1435A952DEE0}" destId="{E0E3668D-A88F-43F5-B031-048EB22FADE8}" srcOrd="1" destOrd="0" presId="urn:microsoft.com/office/officeart/2005/8/layout/list1"/>
    <dgm:cxn modelId="{1775E222-ACC9-43F6-9ECD-B54890A912BC}" type="presOf" srcId="{903935D9-3538-481B-AE7D-CBE23A790758}" destId="{3DCB1BC7-8EE7-47BE-B956-30E4CD66F718}" srcOrd="0" destOrd="0" presId="urn:microsoft.com/office/officeart/2005/8/layout/list1"/>
    <dgm:cxn modelId="{1F863132-F3C4-4B7E-A03D-BA237D5FE416}" srcId="{DC11CA7B-95F4-4300-822E-3E2167F544A8}" destId="{AB236B0D-7669-4934-992F-9A77EEE13B69}" srcOrd="1" destOrd="0" parTransId="{FC159821-E866-4D86-A730-561E73000772}" sibTransId="{4DB4A639-3E08-4CC8-8803-7F798D7857A1}"/>
    <dgm:cxn modelId="{DBDF8F38-B37F-460C-8B05-3AC940973798}" srcId="{AB236B0D-7669-4934-992F-9A77EEE13B69}" destId="{F1954C89-EDE7-48B3-9BFE-E2A90B1C82F4}" srcOrd="0" destOrd="0" parTransId="{AE6B2A53-173F-4EAA-B929-C46A5EA9D3AD}" sibTransId="{73391078-8575-4791-AAEE-2CEB9F8F785A}"/>
    <dgm:cxn modelId="{D57CF238-C258-43C0-9366-F98CF85B739F}" type="presOf" srcId="{4D984F9B-AB32-414F-9495-A05121134233}" destId="{3DCB1BC7-8EE7-47BE-B956-30E4CD66F718}" srcOrd="0" destOrd="1" presId="urn:microsoft.com/office/officeart/2005/8/layout/list1"/>
    <dgm:cxn modelId="{06907A39-A9B8-43A5-A4E2-3DE1CED2EF1F}" srcId="{DC11CA7B-95F4-4300-822E-3E2167F544A8}" destId="{7CDD164A-4D3F-438A-B646-1435A952DEE0}" srcOrd="0" destOrd="0" parTransId="{A53CAD51-C2E7-47F5-BD48-1739889E008E}" sibTransId="{DCC94757-ECD5-423E-8DDC-5B2D63C72C60}"/>
    <dgm:cxn modelId="{FB224C5E-862A-4255-B8E1-1880CEE846DF}" srcId="{903935D9-3538-481B-AE7D-CBE23A790758}" destId="{4D984F9B-AB32-414F-9495-A05121134233}" srcOrd="0" destOrd="0" parTransId="{A74D48E9-53FE-4FA2-AEF7-63820C43D8AF}" sibTransId="{14B7ED7F-228D-44F9-926C-74DBB72536E9}"/>
    <dgm:cxn modelId="{A1A1226F-C2DF-46EB-BD39-6B70A9CC44DF}" type="presOf" srcId="{7CDD164A-4D3F-438A-B646-1435A952DEE0}" destId="{A83E3D6F-6096-43C7-8026-0530D4BF8A7C}" srcOrd="0" destOrd="0" presId="urn:microsoft.com/office/officeart/2005/8/layout/list1"/>
    <dgm:cxn modelId="{BB332459-6046-4953-BA71-411E7EAAF86E}" type="presOf" srcId="{F1954C89-EDE7-48B3-9BFE-E2A90B1C82F4}" destId="{E22A2CA3-D7DB-4ADF-8C41-297990ED4C1C}" srcOrd="0" destOrd="0" presId="urn:microsoft.com/office/officeart/2005/8/layout/list1"/>
    <dgm:cxn modelId="{CB04258D-CD72-44F5-944D-D628BF726AEE}" type="presOf" srcId="{AB236B0D-7669-4934-992F-9A77EEE13B69}" destId="{3C94D0F4-8D0E-421A-A3BC-92F3E374EAFE}" srcOrd="0" destOrd="0" presId="urn:microsoft.com/office/officeart/2005/8/layout/list1"/>
    <dgm:cxn modelId="{E45369A7-ABE4-4F33-989C-E0C2884C647D}" type="presOf" srcId="{AB236B0D-7669-4934-992F-9A77EEE13B69}" destId="{D3B5C9F3-D2FB-4574-B36E-1D0CFBD9BFD3}" srcOrd="1" destOrd="0" presId="urn:microsoft.com/office/officeart/2005/8/layout/list1"/>
    <dgm:cxn modelId="{CB397BB4-5315-4DE9-AF13-EFCB87C20B56}" type="presOf" srcId="{DC11CA7B-95F4-4300-822E-3E2167F544A8}" destId="{03393731-5260-4974-B845-0DE3AA0DA6A2}" srcOrd="0" destOrd="0" presId="urn:microsoft.com/office/officeart/2005/8/layout/list1"/>
    <dgm:cxn modelId="{B59AE6C5-C206-4A0B-AD3B-8DA3A1BD8BB3}" type="presParOf" srcId="{03393731-5260-4974-B845-0DE3AA0DA6A2}" destId="{AEFF5B71-99D1-4730-82E4-9FB57B705ED4}" srcOrd="0" destOrd="0" presId="urn:microsoft.com/office/officeart/2005/8/layout/list1"/>
    <dgm:cxn modelId="{5BD263CA-1651-4DA2-B768-D6B8383594DB}" type="presParOf" srcId="{AEFF5B71-99D1-4730-82E4-9FB57B705ED4}" destId="{A83E3D6F-6096-43C7-8026-0530D4BF8A7C}" srcOrd="0" destOrd="0" presId="urn:microsoft.com/office/officeart/2005/8/layout/list1"/>
    <dgm:cxn modelId="{E9853FF1-2224-48C2-8CDF-2C0A225B3D3E}" type="presParOf" srcId="{AEFF5B71-99D1-4730-82E4-9FB57B705ED4}" destId="{E0E3668D-A88F-43F5-B031-048EB22FADE8}" srcOrd="1" destOrd="0" presId="urn:microsoft.com/office/officeart/2005/8/layout/list1"/>
    <dgm:cxn modelId="{39076A8D-219B-4A27-AEFC-5E135719FFD0}" type="presParOf" srcId="{03393731-5260-4974-B845-0DE3AA0DA6A2}" destId="{6F38552D-A2A9-4A13-AA10-9A2B5379F34C}" srcOrd="1" destOrd="0" presId="urn:microsoft.com/office/officeart/2005/8/layout/list1"/>
    <dgm:cxn modelId="{09AA0148-D340-43C3-B0EA-1DCB0CE64C5F}" type="presParOf" srcId="{03393731-5260-4974-B845-0DE3AA0DA6A2}" destId="{3DCB1BC7-8EE7-47BE-B956-30E4CD66F718}" srcOrd="2" destOrd="0" presId="urn:microsoft.com/office/officeart/2005/8/layout/list1"/>
    <dgm:cxn modelId="{26F30E47-3058-43B3-8A0C-A885F2EC6B5B}" type="presParOf" srcId="{03393731-5260-4974-B845-0DE3AA0DA6A2}" destId="{449C3152-5CA0-4564-AFA1-07962C103F45}" srcOrd="3" destOrd="0" presId="urn:microsoft.com/office/officeart/2005/8/layout/list1"/>
    <dgm:cxn modelId="{1A9D853C-9A9D-49EE-A359-84F066860908}" type="presParOf" srcId="{03393731-5260-4974-B845-0DE3AA0DA6A2}" destId="{855E8E13-FE22-4A36-83D1-92CCA04A329D}" srcOrd="4" destOrd="0" presId="urn:microsoft.com/office/officeart/2005/8/layout/list1"/>
    <dgm:cxn modelId="{0E21D765-53A7-4154-910D-679F258435E8}" type="presParOf" srcId="{855E8E13-FE22-4A36-83D1-92CCA04A329D}" destId="{3C94D0F4-8D0E-421A-A3BC-92F3E374EAFE}" srcOrd="0" destOrd="0" presId="urn:microsoft.com/office/officeart/2005/8/layout/list1"/>
    <dgm:cxn modelId="{676EE461-FEE0-4921-8AE6-F9DBF7ABBE2A}" type="presParOf" srcId="{855E8E13-FE22-4A36-83D1-92CCA04A329D}" destId="{D3B5C9F3-D2FB-4574-B36E-1D0CFBD9BFD3}" srcOrd="1" destOrd="0" presId="urn:microsoft.com/office/officeart/2005/8/layout/list1"/>
    <dgm:cxn modelId="{A4A5A7CA-BB6A-406F-9C84-4FB1D35E3BB5}" type="presParOf" srcId="{03393731-5260-4974-B845-0DE3AA0DA6A2}" destId="{3DA68081-50C9-4983-A304-0BA3D30E3A95}" srcOrd="5" destOrd="0" presId="urn:microsoft.com/office/officeart/2005/8/layout/list1"/>
    <dgm:cxn modelId="{16063172-4689-4323-89D2-B8741931AB9B}" type="presParOf" srcId="{03393731-5260-4974-B845-0DE3AA0DA6A2}" destId="{E22A2CA3-D7DB-4ADF-8C41-297990ED4C1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CAFA32-1387-4371-9A19-0348114AEF0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62C1188-A80B-4574-B3D1-01D8E7943453}">
      <dgm:prSet/>
      <dgm:spPr/>
      <dgm:t>
        <a:bodyPr/>
        <a:lstStyle/>
        <a:p>
          <a:pPr>
            <a:lnSpc>
              <a:spcPct val="100000"/>
            </a:lnSpc>
          </a:pPr>
          <a:r>
            <a:rPr lang="en-US"/>
            <a:t>Regular systematic review of Standards and Criteria.</a:t>
          </a:r>
        </a:p>
      </dgm:t>
    </dgm:pt>
    <dgm:pt modelId="{15B924EE-4C4B-4D65-A789-53BB06664F64}" type="parTrans" cxnId="{D366F968-6A63-48DF-8047-96A73240FF35}">
      <dgm:prSet/>
      <dgm:spPr/>
      <dgm:t>
        <a:bodyPr/>
        <a:lstStyle/>
        <a:p>
          <a:endParaRPr lang="en-US"/>
        </a:p>
      </dgm:t>
    </dgm:pt>
    <dgm:pt modelId="{F695E56F-827B-4BA9-A825-9ED8B8592196}" type="sibTrans" cxnId="{D366F968-6A63-48DF-8047-96A73240FF35}">
      <dgm:prSet/>
      <dgm:spPr/>
      <dgm:t>
        <a:bodyPr/>
        <a:lstStyle/>
        <a:p>
          <a:endParaRPr lang="en-US"/>
        </a:p>
      </dgm:t>
    </dgm:pt>
    <dgm:pt modelId="{8DE8E6E9-667E-4552-B992-CD348FE4EE64}">
      <dgm:prSet/>
      <dgm:spPr/>
      <dgm:t>
        <a:bodyPr/>
        <a:lstStyle/>
        <a:p>
          <a:pPr>
            <a:lnSpc>
              <a:spcPct val="100000"/>
            </a:lnSpc>
          </a:pPr>
          <a:r>
            <a:rPr lang="en-US" b="1" u="sng" dirty="0"/>
            <a:t>Ensure that the Standards and Criteria:</a:t>
          </a:r>
        </a:p>
      </dgm:t>
    </dgm:pt>
    <dgm:pt modelId="{211487B3-87F8-487D-8448-89671A32562C}" type="parTrans" cxnId="{552169ED-20EC-4E9A-9106-AF104A3C22B7}">
      <dgm:prSet/>
      <dgm:spPr/>
      <dgm:t>
        <a:bodyPr/>
        <a:lstStyle/>
        <a:p>
          <a:endParaRPr lang="en-US"/>
        </a:p>
      </dgm:t>
    </dgm:pt>
    <dgm:pt modelId="{F212B90C-91A0-40D8-9D1C-D30DA74CBEA3}" type="sibTrans" cxnId="{552169ED-20EC-4E9A-9106-AF104A3C22B7}">
      <dgm:prSet/>
      <dgm:spPr/>
      <dgm:t>
        <a:bodyPr/>
        <a:lstStyle/>
        <a:p>
          <a:endParaRPr lang="en-US"/>
        </a:p>
      </dgm:t>
    </dgm:pt>
    <dgm:pt modelId="{54116CE8-E201-4E9C-A63A-ABA2F50566DB}">
      <dgm:prSet/>
      <dgm:spPr/>
      <dgm:t>
        <a:bodyPr/>
        <a:lstStyle/>
        <a:p>
          <a:r>
            <a:rPr lang="en-US" dirty="0"/>
            <a:t>Evaluate quality education.</a:t>
          </a:r>
        </a:p>
      </dgm:t>
    </dgm:pt>
    <dgm:pt modelId="{82E3011F-6AA7-4F0F-991E-A1FE595D7831}" type="parTrans" cxnId="{840D5E9C-1A77-43B9-AB65-C5F7C05AF5B4}">
      <dgm:prSet/>
      <dgm:spPr/>
      <dgm:t>
        <a:bodyPr/>
        <a:lstStyle/>
        <a:p>
          <a:endParaRPr lang="en-US"/>
        </a:p>
      </dgm:t>
    </dgm:pt>
    <dgm:pt modelId="{5E52BCCD-4A6A-4054-A229-66EA17FBCD80}" type="sibTrans" cxnId="{840D5E9C-1A77-43B9-AB65-C5F7C05AF5B4}">
      <dgm:prSet/>
      <dgm:spPr/>
      <dgm:t>
        <a:bodyPr/>
        <a:lstStyle/>
        <a:p>
          <a:endParaRPr lang="en-US"/>
        </a:p>
      </dgm:t>
    </dgm:pt>
    <dgm:pt modelId="{340E3209-561F-4E86-944D-A85301793AB1}">
      <dgm:prSet/>
      <dgm:spPr/>
      <dgm:t>
        <a:bodyPr/>
        <a:lstStyle/>
        <a:p>
          <a:r>
            <a:rPr lang="en-US"/>
            <a:t>Demonstrate relevancy.</a:t>
          </a:r>
        </a:p>
      </dgm:t>
    </dgm:pt>
    <dgm:pt modelId="{13E69063-B6F3-4848-AD9A-11271F0C93BE}" type="parTrans" cxnId="{7B27BA9F-30C4-4CEC-946A-B773ACDF2EA7}">
      <dgm:prSet/>
      <dgm:spPr/>
      <dgm:t>
        <a:bodyPr/>
        <a:lstStyle/>
        <a:p>
          <a:endParaRPr lang="en-US"/>
        </a:p>
      </dgm:t>
    </dgm:pt>
    <dgm:pt modelId="{72DEBB54-E8BE-416F-830E-BE44D454037B}" type="sibTrans" cxnId="{7B27BA9F-30C4-4CEC-946A-B773ACDF2EA7}">
      <dgm:prSet/>
      <dgm:spPr/>
      <dgm:t>
        <a:bodyPr/>
        <a:lstStyle/>
        <a:p>
          <a:endParaRPr lang="en-US"/>
        </a:p>
      </dgm:t>
    </dgm:pt>
    <dgm:pt modelId="{554F3364-D5A8-4B24-B3C1-27A02A259EBE}">
      <dgm:prSet/>
      <dgm:spPr/>
      <dgm:t>
        <a:bodyPr/>
        <a:lstStyle/>
        <a:p>
          <a:pPr>
            <a:lnSpc>
              <a:spcPct val="100000"/>
            </a:lnSpc>
          </a:pPr>
          <a:r>
            <a:rPr lang="en-US" dirty="0"/>
            <a:t>Systematic review processes include meaningful opportunities for constituencies and stakeholders to have input.</a:t>
          </a:r>
        </a:p>
      </dgm:t>
    </dgm:pt>
    <dgm:pt modelId="{C5D0F8BD-9CFA-4E6C-B721-1CCB758D316A}" type="parTrans" cxnId="{D87AE5F4-58F7-410D-9E40-75D99E7DD8BC}">
      <dgm:prSet/>
      <dgm:spPr/>
      <dgm:t>
        <a:bodyPr/>
        <a:lstStyle/>
        <a:p>
          <a:endParaRPr lang="en-US"/>
        </a:p>
      </dgm:t>
    </dgm:pt>
    <dgm:pt modelId="{07304DE6-6DDE-42C1-8071-6F2AD82B7988}" type="sibTrans" cxnId="{D87AE5F4-58F7-410D-9E40-75D99E7DD8BC}">
      <dgm:prSet/>
      <dgm:spPr/>
      <dgm:t>
        <a:bodyPr/>
        <a:lstStyle/>
        <a:p>
          <a:endParaRPr lang="en-US"/>
        </a:p>
      </dgm:t>
    </dgm:pt>
    <dgm:pt modelId="{82CA3D39-6465-478B-BFC1-AD11DD4BB863}">
      <dgm:prSet/>
      <dgm:spPr/>
      <dgm:t>
        <a:bodyPr/>
        <a:lstStyle/>
        <a:p>
          <a:pPr>
            <a:lnSpc>
              <a:spcPct val="100000"/>
            </a:lnSpc>
          </a:pPr>
          <a:r>
            <a:rPr lang="en-US" dirty="0"/>
            <a:t>The Standards and Criteria are revised at least every five years.</a:t>
          </a:r>
        </a:p>
      </dgm:t>
    </dgm:pt>
    <dgm:pt modelId="{E9FDA990-C3CA-44C3-98DB-CC3CC74BA4FA}" type="parTrans" cxnId="{3C4938D1-7A34-447C-852F-9BD087C3A1CB}">
      <dgm:prSet/>
      <dgm:spPr/>
      <dgm:t>
        <a:bodyPr/>
        <a:lstStyle/>
        <a:p>
          <a:endParaRPr lang="en-US"/>
        </a:p>
      </dgm:t>
    </dgm:pt>
    <dgm:pt modelId="{EFB526A5-D4ED-4A50-995B-79F6E5339D89}" type="sibTrans" cxnId="{3C4938D1-7A34-447C-852F-9BD087C3A1CB}">
      <dgm:prSet/>
      <dgm:spPr/>
      <dgm:t>
        <a:bodyPr/>
        <a:lstStyle/>
        <a:p>
          <a:endParaRPr lang="en-US"/>
        </a:p>
      </dgm:t>
    </dgm:pt>
    <dgm:pt modelId="{2C2001E5-4B02-4E87-8471-4A0774353B17}" type="pres">
      <dgm:prSet presAssocID="{D6CAFA32-1387-4371-9A19-0348114AEF08}" presName="root" presStyleCnt="0">
        <dgm:presLayoutVars>
          <dgm:dir/>
          <dgm:resizeHandles val="exact"/>
        </dgm:presLayoutVars>
      </dgm:prSet>
      <dgm:spPr/>
    </dgm:pt>
    <dgm:pt modelId="{56E6BD19-A2C5-4416-938D-96041553E8EC}" type="pres">
      <dgm:prSet presAssocID="{E62C1188-A80B-4574-B3D1-01D8E7943453}" presName="compNode" presStyleCnt="0"/>
      <dgm:spPr/>
    </dgm:pt>
    <dgm:pt modelId="{C107206C-5508-4C8B-B590-3BD15D81D653}" type="pres">
      <dgm:prSet presAssocID="{E62C1188-A80B-4574-B3D1-01D8E7943453}" presName="bgRect" presStyleLbl="bgShp" presStyleIdx="0" presStyleCnt="3"/>
      <dgm:spPr/>
    </dgm:pt>
    <dgm:pt modelId="{C7F1C940-101D-436B-83FC-CBBCEE98AA4D}" type="pres">
      <dgm:prSet presAssocID="{E62C1188-A80B-4574-B3D1-01D8E7943453}" presName="iconRect" presStyleLbl="node1" presStyleIdx="0" presStyleCnt="3" custLinFactNeighborX="-405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nthly calendar with solid fill"/>
        </a:ext>
      </dgm:extLst>
    </dgm:pt>
    <dgm:pt modelId="{7223D0A4-ACCD-449B-9585-DCCB06BC3B7E}" type="pres">
      <dgm:prSet presAssocID="{E62C1188-A80B-4574-B3D1-01D8E7943453}" presName="spaceRect" presStyleCnt="0"/>
      <dgm:spPr/>
    </dgm:pt>
    <dgm:pt modelId="{50DA3E0F-11A6-45D9-A530-DB260F1F7112}" type="pres">
      <dgm:prSet presAssocID="{E62C1188-A80B-4574-B3D1-01D8E7943453}" presName="parTx" presStyleLbl="revTx" presStyleIdx="0" presStyleCnt="4">
        <dgm:presLayoutVars>
          <dgm:chMax val="0"/>
          <dgm:chPref val="0"/>
        </dgm:presLayoutVars>
      </dgm:prSet>
      <dgm:spPr/>
    </dgm:pt>
    <dgm:pt modelId="{A82315DB-A4AC-453C-8F29-9343FC934460}" type="pres">
      <dgm:prSet presAssocID="{E62C1188-A80B-4574-B3D1-01D8E7943453}" presName="desTx" presStyleLbl="revTx" presStyleIdx="1" presStyleCnt="4">
        <dgm:presLayoutVars/>
      </dgm:prSet>
      <dgm:spPr/>
    </dgm:pt>
    <dgm:pt modelId="{6B8DD4EA-5BDA-4E31-AB0A-DE9B95B59BF6}" type="pres">
      <dgm:prSet presAssocID="{F695E56F-827B-4BA9-A825-9ED8B8592196}" presName="sibTrans" presStyleCnt="0"/>
      <dgm:spPr/>
    </dgm:pt>
    <dgm:pt modelId="{EBE8929C-9A48-4EE2-8AF1-924D14A376F3}" type="pres">
      <dgm:prSet presAssocID="{554F3364-D5A8-4B24-B3C1-27A02A259EBE}" presName="compNode" presStyleCnt="0"/>
      <dgm:spPr/>
    </dgm:pt>
    <dgm:pt modelId="{C9661F18-968C-4418-985C-8010C244E1C6}" type="pres">
      <dgm:prSet presAssocID="{554F3364-D5A8-4B24-B3C1-27A02A259EBE}" presName="bgRect" presStyleLbl="bgShp" presStyleIdx="1" presStyleCnt="3"/>
      <dgm:spPr/>
    </dgm:pt>
    <dgm:pt modelId="{10969B20-7CC1-4BB3-BB7F-9DED05833B30}" type="pres">
      <dgm:prSet presAssocID="{554F3364-D5A8-4B24-B3C1-27A02A259EB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6989F0BD-0689-4C6D-B8FC-30E83A29E606}" type="pres">
      <dgm:prSet presAssocID="{554F3364-D5A8-4B24-B3C1-27A02A259EBE}" presName="spaceRect" presStyleCnt="0"/>
      <dgm:spPr/>
    </dgm:pt>
    <dgm:pt modelId="{B15FE522-EB1F-4D89-8419-F1BBD993D1A4}" type="pres">
      <dgm:prSet presAssocID="{554F3364-D5A8-4B24-B3C1-27A02A259EBE}" presName="parTx" presStyleLbl="revTx" presStyleIdx="2" presStyleCnt="4">
        <dgm:presLayoutVars>
          <dgm:chMax val="0"/>
          <dgm:chPref val="0"/>
        </dgm:presLayoutVars>
      </dgm:prSet>
      <dgm:spPr/>
    </dgm:pt>
    <dgm:pt modelId="{4D25325B-3A28-4D3B-B14D-BBCE388663B3}" type="pres">
      <dgm:prSet presAssocID="{07304DE6-6DDE-42C1-8071-6F2AD82B7988}" presName="sibTrans" presStyleCnt="0"/>
      <dgm:spPr/>
    </dgm:pt>
    <dgm:pt modelId="{E6EB7774-E6B3-4FDC-B95A-DD4C6AF5F51E}" type="pres">
      <dgm:prSet presAssocID="{82CA3D39-6465-478B-BFC1-AD11DD4BB863}" presName="compNode" presStyleCnt="0"/>
      <dgm:spPr/>
    </dgm:pt>
    <dgm:pt modelId="{5988E4F5-6837-44FD-9E7F-B793789267FC}" type="pres">
      <dgm:prSet presAssocID="{82CA3D39-6465-478B-BFC1-AD11DD4BB863}" presName="bgRect" presStyleLbl="bgShp" presStyleIdx="2" presStyleCnt="3"/>
      <dgm:spPr/>
    </dgm:pt>
    <dgm:pt modelId="{39EFB209-A355-42D6-9E5B-E30A7925962F}" type="pres">
      <dgm:prSet presAssocID="{82CA3D39-6465-478B-BFC1-AD11DD4BB86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ignature with solid fill"/>
        </a:ext>
      </dgm:extLst>
    </dgm:pt>
    <dgm:pt modelId="{37859793-7FA0-4717-8290-5418BFDAF10C}" type="pres">
      <dgm:prSet presAssocID="{82CA3D39-6465-478B-BFC1-AD11DD4BB863}" presName="spaceRect" presStyleCnt="0"/>
      <dgm:spPr/>
    </dgm:pt>
    <dgm:pt modelId="{D4D7DF8B-DC19-49CD-9059-8800EB2CE97E}" type="pres">
      <dgm:prSet presAssocID="{82CA3D39-6465-478B-BFC1-AD11DD4BB863}" presName="parTx" presStyleLbl="revTx" presStyleIdx="3" presStyleCnt="4">
        <dgm:presLayoutVars>
          <dgm:chMax val="0"/>
          <dgm:chPref val="0"/>
        </dgm:presLayoutVars>
      </dgm:prSet>
      <dgm:spPr/>
    </dgm:pt>
  </dgm:ptLst>
  <dgm:cxnLst>
    <dgm:cxn modelId="{2C515727-B65B-4FB0-B03F-7C75593CB3F4}" type="presOf" srcId="{54116CE8-E201-4E9C-A63A-ABA2F50566DB}" destId="{A82315DB-A4AC-453C-8F29-9343FC934460}" srcOrd="0" destOrd="1" presId="urn:microsoft.com/office/officeart/2018/2/layout/IconVerticalSolidList"/>
    <dgm:cxn modelId="{D366F968-6A63-48DF-8047-96A73240FF35}" srcId="{D6CAFA32-1387-4371-9A19-0348114AEF08}" destId="{E62C1188-A80B-4574-B3D1-01D8E7943453}" srcOrd="0" destOrd="0" parTransId="{15B924EE-4C4B-4D65-A789-53BB06664F64}" sibTransId="{F695E56F-827B-4BA9-A825-9ED8B8592196}"/>
    <dgm:cxn modelId="{E25DB46B-18A1-40A9-A2B9-43287849D44A}" type="presOf" srcId="{340E3209-561F-4E86-944D-A85301793AB1}" destId="{A82315DB-A4AC-453C-8F29-9343FC934460}" srcOrd="0" destOrd="2" presId="urn:microsoft.com/office/officeart/2018/2/layout/IconVerticalSolidList"/>
    <dgm:cxn modelId="{7D331C6C-E8E7-4DFD-8787-C1496A3710E9}" type="presOf" srcId="{82CA3D39-6465-478B-BFC1-AD11DD4BB863}" destId="{D4D7DF8B-DC19-49CD-9059-8800EB2CE97E}" srcOrd="0" destOrd="0" presId="urn:microsoft.com/office/officeart/2018/2/layout/IconVerticalSolidList"/>
    <dgm:cxn modelId="{840D5E9C-1A77-43B9-AB65-C5F7C05AF5B4}" srcId="{8DE8E6E9-667E-4552-B992-CD348FE4EE64}" destId="{54116CE8-E201-4E9C-A63A-ABA2F50566DB}" srcOrd="0" destOrd="0" parTransId="{82E3011F-6AA7-4F0F-991E-A1FE595D7831}" sibTransId="{5E52BCCD-4A6A-4054-A229-66EA17FBCD80}"/>
    <dgm:cxn modelId="{7B27BA9F-30C4-4CEC-946A-B773ACDF2EA7}" srcId="{8DE8E6E9-667E-4552-B992-CD348FE4EE64}" destId="{340E3209-561F-4E86-944D-A85301793AB1}" srcOrd="1" destOrd="0" parTransId="{13E69063-B6F3-4848-AD9A-11271F0C93BE}" sibTransId="{72DEBB54-E8BE-416F-830E-BE44D454037B}"/>
    <dgm:cxn modelId="{4A5CCCC1-CEA8-4408-B7EE-59832ED912DE}" type="presOf" srcId="{D6CAFA32-1387-4371-9A19-0348114AEF08}" destId="{2C2001E5-4B02-4E87-8471-4A0774353B17}" srcOrd="0" destOrd="0" presId="urn:microsoft.com/office/officeart/2018/2/layout/IconVerticalSolidList"/>
    <dgm:cxn modelId="{3C4938D1-7A34-447C-852F-9BD087C3A1CB}" srcId="{D6CAFA32-1387-4371-9A19-0348114AEF08}" destId="{82CA3D39-6465-478B-BFC1-AD11DD4BB863}" srcOrd="2" destOrd="0" parTransId="{E9FDA990-C3CA-44C3-98DB-CC3CC74BA4FA}" sibTransId="{EFB526A5-D4ED-4A50-995B-79F6E5339D89}"/>
    <dgm:cxn modelId="{CC874EE8-3CBD-4536-BCFB-816F4E9DE4C6}" type="presOf" srcId="{E62C1188-A80B-4574-B3D1-01D8E7943453}" destId="{50DA3E0F-11A6-45D9-A530-DB260F1F7112}" srcOrd="0" destOrd="0" presId="urn:microsoft.com/office/officeart/2018/2/layout/IconVerticalSolidList"/>
    <dgm:cxn modelId="{552169ED-20EC-4E9A-9106-AF104A3C22B7}" srcId="{E62C1188-A80B-4574-B3D1-01D8E7943453}" destId="{8DE8E6E9-667E-4552-B992-CD348FE4EE64}" srcOrd="0" destOrd="0" parTransId="{211487B3-87F8-487D-8448-89671A32562C}" sibTransId="{F212B90C-91A0-40D8-9D1C-D30DA74CBEA3}"/>
    <dgm:cxn modelId="{14D661F4-51E2-44D8-A00E-F3ED8BAA3451}" type="presOf" srcId="{8DE8E6E9-667E-4552-B992-CD348FE4EE64}" destId="{A82315DB-A4AC-453C-8F29-9343FC934460}" srcOrd="0" destOrd="0" presId="urn:microsoft.com/office/officeart/2018/2/layout/IconVerticalSolidList"/>
    <dgm:cxn modelId="{D87AE5F4-58F7-410D-9E40-75D99E7DD8BC}" srcId="{D6CAFA32-1387-4371-9A19-0348114AEF08}" destId="{554F3364-D5A8-4B24-B3C1-27A02A259EBE}" srcOrd="1" destOrd="0" parTransId="{C5D0F8BD-9CFA-4E6C-B721-1CCB758D316A}" sibTransId="{07304DE6-6DDE-42C1-8071-6F2AD82B7988}"/>
    <dgm:cxn modelId="{FCCD71F7-555C-4F4D-BEE2-2EDECB1F31D7}" type="presOf" srcId="{554F3364-D5A8-4B24-B3C1-27A02A259EBE}" destId="{B15FE522-EB1F-4D89-8419-F1BBD993D1A4}" srcOrd="0" destOrd="0" presId="urn:microsoft.com/office/officeart/2018/2/layout/IconVerticalSolidList"/>
    <dgm:cxn modelId="{0B397D18-41E3-4455-9C1A-8ABEBE357919}" type="presParOf" srcId="{2C2001E5-4B02-4E87-8471-4A0774353B17}" destId="{56E6BD19-A2C5-4416-938D-96041553E8EC}" srcOrd="0" destOrd="0" presId="urn:microsoft.com/office/officeart/2018/2/layout/IconVerticalSolidList"/>
    <dgm:cxn modelId="{640BCC8D-D937-498F-B90D-316C5D29FB20}" type="presParOf" srcId="{56E6BD19-A2C5-4416-938D-96041553E8EC}" destId="{C107206C-5508-4C8B-B590-3BD15D81D653}" srcOrd="0" destOrd="0" presId="urn:microsoft.com/office/officeart/2018/2/layout/IconVerticalSolidList"/>
    <dgm:cxn modelId="{EAE69C02-6DF1-4D4C-9C28-F0C4C72D2033}" type="presParOf" srcId="{56E6BD19-A2C5-4416-938D-96041553E8EC}" destId="{C7F1C940-101D-436B-83FC-CBBCEE98AA4D}" srcOrd="1" destOrd="0" presId="urn:microsoft.com/office/officeart/2018/2/layout/IconVerticalSolidList"/>
    <dgm:cxn modelId="{F7B6D7FE-4B6A-4471-973A-D32A83269773}" type="presParOf" srcId="{56E6BD19-A2C5-4416-938D-96041553E8EC}" destId="{7223D0A4-ACCD-449B-9585-DCCB06BC3B7E}" srcOrd="2" destOrd="0" presId="urn:microsoft.com/office/officeart/2018/2/layout/IconVerticalSolidList"/>
    <dgm:cxn modelId="{384FB939-C418-44A1-AB33-CCE53E21A9E9}" type="presParOf" srcId="{56E6BD19-A2C5-4416-938D-96041553E8EC}" destId="{50DA3E0F-11A6-45D9-A530-DB260F1F7112}" srcOrd="3" destOrd="0" presId="urn:microsoft.com/office/officeart/2018/2/layout/IconVerticalSolidList"/>
    <dgm:cxn modelId="{81A1FDFC-0EE5-41B2-92B9-9A2A8186B640}" type="presParOf" srcId="{56E6BD19-A2C5-4416-938D-96041553E8EC}" destId="{A82315DB-A4AC-453C-8F29-9343FC934460}" srcOrd="4" destOrd="0" presId="urn:microsoft.com/office/officeart/2018/2/layout/IconVerticalSolidList"/>
    <dgm:cxn modelId="{643BC52F-852E-4896-AFDA-F4F02069CD65}" type="presParOf" srcId="{2C2001E5-4B02-4E87-8471-4A0774353B17}" destId="{6B8DD4EA-5BDA-4E31-AB0A-DE9B95B59BF6}" srcOrd="1" destOrd="0" presId="urn:microsoft.com/office/officeart/2018/2/layout/IconVerticalSolidList"/>
    <dgm:cxn modelId="{D7A1AE31-3F14-485A-B039-89832242CF63}" type="presParOf" srcId="{2C2001E5-4B02-4E87-8471-4A0774353B17}" destId="{EBE8929C-9A48-4EE2-8AF1-924D14A376F3}" srcOrd="2" destOrd="0" presId="urn:microsoft.com/office/officeart/2018/2/layout/IconVerticalSolidList"/>
    <dgm:cxn modelId="{E4A9EC82-4EFE-4081-A9BC-6A520B7AF50F}" type="presParOf" srcId="{EBE8929C-9A48-4EE2-8AF1-924D14A376F3}" destId="{C9661F18-968C-4418-985C-8010C244E1C6}" srcOrd="0" destOrd="0" presId="urn:microsoft.com/office/officeart/2018/2/layout/IconVerticalSolidList"/>
    <dgm:cxn modelId="{70BAD560-0C58-4AE4-9610-5C4835FC2B20}" type="presParOf" srcId="{EBE8929C-9A48-4EE2-8AF1-924D14A376F3}" destId="{10969B20-7CC1-4BB3-BB7F-9DED05833B30}" srcOrd="1" destOrd="0" presId="urn:microsoft.com/office/officeart/2018/2/layout/IconVerticalSolidList"/>
    <dgm:cxn modelId="{2D9B312D-AC01-4B13-BCEC-E0A3A4B5FDA2}" type="presParOf" srcId="{EBE8929C-9A48-4EE2-8AF1-924D14A376F3}" destId="{6989F0BD-0689-4C6D-B8FC-30E83A29E606}" srcOrd="2" destOrd="0" presId="urn:microsoft.com/office/officeart/2018/2/layout/IconVerticalSolidList"/>
    <dgm:cxn modelId="{13BEF29C-DE22-4135-A6A1-448117C4479A}" type="presParOf" srcId="{EBE8929C-9A48-4EE2-8AF1-924D14A376F3}" destId="{B15FE522-EB1F-4D89-8419-F1BBD993D1A4}" srcOrd="3" destOrd="0" presId="urn:microsoft.com/office/officeart/2018/2/layout/IconVerticalSolidList"/>
    <dgm:cxn modelId="{19F13C2E-4717-4962-BF9A-5D9ED3C711E9}" type="presParOf" srcId="{2C2001E5-4B02-4E87-8471-4A0774353B17}" destId="{4D25325B-3A28-4D3B-B14D-BBCE388663B3}" srcOrd="3" destOrd="0" presId="urn:microsoft.com/office/officeart/2018/2/layout/IconVerticalSolidList"/>
    <dgm:cxn modelId="{758B7294-524F-4B07-AB27-FBE1F1FB002A}" type="presParOf" srcId="{2C2001E5-4B02-4E87-8471-4A0774353B17}" destId="{E6EB7774-E6B3-4FDC-B95A-DD4C6AF5F51E}" srcOrd="4" destOrd="0" presId="urn:microsoft.com/office/officeart/2018/2/layout/IconVerticalSolidList"/>
    <dgm:cxn modelId="{EE946818-8053-48DC-99DC-F81C831CF870}" type="presParOf" srcId="{E6EB7774-E6B3-4FDC-B95A-DD4C6AF5F51E}" destId="{5988E4F5-6837-44FD-9E7F-B793789267FC}" srcOrd="0" destOrd="0" presId="urn:microsoft.com/office/officeart/2018/2/layout/IconVerticalSolidList"/>
    <dgm:cxn modelId="{9180AF76-2426-4CDF-ACE1-6B1E0AA8A198}" type="presParOf" srcId="{E6EB7774-E6B3-4FDC-B95A-DD4C6AF5F51E}" destId="{39EFB209-A355-42D6-9E5B-E30A7925962F}" srcOrd="1" destOrd="0" presId="urn:microsoft.com/office/officeart/2018/2/layout/IconVerticalSolidList"/>
    <dgm:cxn modelId="{6713DEDF-325C-42BB-9DE0-33C0A6E6390E}" type="presParOf" srcId="{E6EB7774-E6B3-4FDC-B95A-DD4C6AF5F51E}" destId="{37859793-7FA0-4717-8290-5418BFDAF10C}" srcOrd="2" destOrd="0" presId="urn:microsoft.com/office/officeart/2018/2/layout/IconVerticalSolidList"/>
    <dgm:cxn modelId="{E8C00131-1F82-4EE6-8E25-92FD22CCFFE2}" type="presParOf" srcId="{E6EB7774-E6B3-4FDC-B95A-DD4C6AF5F51E}" destId="{D4D7DF8B-DC19-49CD-9059-8800EB2CE97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DE755E-950B-4513-BB42-9E3AAB308AF6}" type="doc">
      <dgm:prSet loTypeId="urn:microsoft.com/office/officeart/2017/3/layout/HorizontalLabelsTimeline" loCatId="process" qsTypeId="urn:microsoft.com/office/officeart/2005/8/quickstyle/simple1" qsCatId="simple" csTypeId="urn:microsoft.com/office/officeart/2005/8/colors/colorful5" csCatId="colorful" phldr="1"/>
      <dgm:spPr/>
      <dgm:t>
        <a:bodyPr/>
        <a:lstStyle/>
        <a:p>
          <a:endParaRPr lang="en-US"/>
        </a:p>
      </dgm:t>
    </dgm:pt>
    <dgm:pt modelId="{76AE8195-F520-4D6D-BD35-EF3C3F20707B}">
      <dgm:prSet/>
      <dgm:spPr/>
      <dgm:t>
        <a:bodyPr/>
        <a:lstStyle/>
        <a:p>
          <a:pPr>
            <a:defRPr b="1"/>
          </a:pPr>
          <a:r>
            <a:rPr lang="en-US"/>
            <a:t>May 2021</a:t>
          </a:r>
        </a:p>
      </dgm:t>
    </dgm:pt>
    <dgm:pt modelId="{D2E28BCC-4F6D-4C98-9A51-078FA3E0A618}" type="parTrans" cxnId="{7718DD5B-34F8-44A7-B7A7-045B004DD149}">
      <dgm:prSet/>
      <dgm:spPr/>
      <dgm:t>
        <a:bodyPr/>
        <a:lstStyle/>
        <a:p>
          <a:endParaRPr lang="en-US"/>
        </a:p>
      </dgm:t>
    </dgm:pt>
    <dgm:pt modelId="{B429BDEA-EC97-4875-BDF0-96F19145BA8E}" type="sibTrans" cxnId="{7718DD5B-34F8-44A7-B7A7-045B004DD149}">
      <dgm:prSet/>
      <dgm:spPr/>
      <dgm:t>
        <a:bodyPr/>
        <a:lstStyle/>
        <a:p>
          <a:endParaRPr lang="en-US"/>
        </a:p>
      </dgm:t>
    </dgm:pt>
    <dgm:pt modelId="{30511A9A-C8EE-4C4B-A688-5F6C931EA1F6}">
      <dgm:prSet/>
      <dgm:spPr/>
      <dgm:t>
        <a:bodyPr/>
        <a:lstStyle/>
        <a:p>
          <a:r>
            <a:rPr lang="en-US" dirty="0"/>
            <a:t>Call for volunteers (117)</a:t>
          </a:r>
        </a:p>
      </dgm:t>
    </dgm:pt>
    <dgm:pt modelId="{21964466-16CD-4CE0-AB77-02A468B9B055}" type="parTrans" cxnId="{922B25F1-940B-4BBE-8D6A-5B43236052C6}">
      <dgm:prSet/>
      <dgm:spPr/>
      <dgm:t>
        <a:bodyPr/>
        <a:lstStyle/>
        <a:p>
          <a:endParaRPr lang="en-US"/>
        </a:p>
      </dgm:t>
    </dgm:pt>
    <dgm:pt modelId="{430CB309-A473-4A64-8ADF-8427BF29988C}" type="sibTrans" cxnId="{922B25F1-940B-4BBE-8D6A-5B43236052C6}">
      <dgm:prSet/>
      <dgm:spPr/>
      <dgm:t>
        <a:bodyPr/>
        <a:lstStyle/>
        <a:p>
          <a:endParaRPr lang="en-US"/>
        </a:p>
      </dgm:t>
    </dgm:pt>
    <dgm:pt modelId="{10E037DF-A628-43F7-82C1-0E3BAEEA7E79}">
      <dgm:prSet/>
      <dgm:spPr/>
      <dgm:t>
        <a:bodyPr/>
        <a:lstStyle/>
        <a:p>
          <a:pPr>
            <a:defRPr b="1"/>
          </a:pPr>
          <a:r>
            <a:rPr lang="en-US" dirty="0"/>
            <a:t>August 2021</a:t>
          </a:r>
        </a:p>
      </dgm:t>
    </dgm:pt>
    <dgm:pt modelId="{3CF94947-43F6-430A-8B6E-909331EA1371}" type="parTrans" cxnId="{BE8FFB02-E17C-4BE8-B70B-DFABF3278AB1}">
      <dgm:prSet/>
      <dgm:spPr/>
      <dgm:t>
        <a:bodyPr/>
        <a:lstStyle/>
        <a:p>
          <a:endParaRPr lang="en-US"/>
        </a:p>
      </dgm:t>
    </dgm:pt>
    <dgm:pt modelId="{5F6B6A25-85F6-4ECF-A473-0C14320BA4EC}" type="sibTrans" cxnId="{BE8FFB02-E17C-4BE8-B70B-DFABF3278AB1}">
      <dgm:prSet/>
      <dgm:spPr/>
      <dgm:t>
        <a:bodyPr/>
        <a:lstStyle/>
        <a:p>
          <a:endParaRPr lang="en-US"/>
        </a:p>
      </dgm:t>
    </dgm:pt>
    <dgm:pt modelId="{63058317-AE68-4E2C-9DBE-519AAFD0316F}">
      <dgm:prSet/>
      <dgm:spPr/>
      <dgm:t>
        <a:bodyPr/>
        <a:lstStyle/>
        <a:p>
          <a:r>
            <a:rPr lang="en-US" dirty="0"/>
            <a:t>First meeting of workgroups</a:t>
          </a:r>
        </a:p>
      </dgm:t>
    </dgm:pt>
    <dgm:pt modelId="{32B223CC-118E-439A-8DCD-C6EAEB7B44B2}" type="parTrans" cxnId="{D9937C88-6480-4E68-9BCA-23137C40DE67}">
      <dgm:prSet/>
      <dgm:spPr/>
      <dgm:t>
        <a:bodyPr/>
        <a:lstStyle/>
        <a:p>
          <a:endParaRPr lang="en-US"/>
        </a:p>
      </dgm:t>
    </dgm:pt>
    <dgm:pt modelId="{9D54AF84-BE58-447A-8A7C-B3077EE4195C}" type="sibTrans" cxnId="{D9937C88-6480-4E68-9BCA-23137C40DE67}">
      <dgm:prSet/>
      <dgm:spPr/>
      <dgm:t>
        <a:bodyPr/>
        <a:lstStyle/>
        <a:p>
          <a:endParaRPr lang="en-US"/>
        </a:p>
      </dgm:t>
    </dgm:pt>
    <dgm:pt modelId="{1EDA343F-EE37-4488-8C1F-3594C62C4BD7}">
      <dgm:prSet/>
      <dgm:spPr/>
      <dgm:t>
        <a:bodyPr/>
        <a:lstStyle/>
        <a:p>
          <a:pPr>
            <a:defRPr b="1"/>
          </a:pPr>
          <a:r>
            <a:rPr lang="en-US" dirty="0"/>
            <a:t>February 2022</a:t>
          </a:r>
        </a:p>
      </dgm:t>
    </dgm:pt>
    <dgm:pt modelId="{27DC45C6-3339-4AC1-A283-5E43FF0B3221}" type="parTrans" cxnId="{A7A3260A-28FD-4CC4-AFAF-09E975413FEB}">
      <dgm:prSet/>
      <dgm:spPr/>
      <dgm:t>
        <a:bodyPr/>
        <a:lstStyle/>
        <a:p>
          <a:endParaRPr lang="en-US"/>
        </a:p>
      </dgm:t>
    </dgm:pt>
    <dgm:pt modelId="{4B742A24-AE96-4637-9DB7-BB9927B6744A}" type="sibTrans" cxnId="{A7A3260A-28FD-4CC4-AFAF-09E975413FEB}">
      <dgm:prSet/>
      <dgm:spPr/>
      <dgm:t>
        <a:bodyPr/>
        <a:lstStyle/>
        <a:p>
          <a:endParaRPr lang="en-US"/>
        </a:p>
      </dgm:t>
    </dgm:pt>
    <dgm:pt modelId="{CD7991D0-056A-4012-9A23-D420C43DBB9D}">
      <dgm:prSet/>
      <dgm:spPr/>
      <dgm:t>
        <a:bodyPr/>
        <a:lstStyle/>
        <a:p>
          <a:r>
            <a:rPr lang="en-US" dirty="0"/>
            <a:t>First call for public comments</a:t>
          </a:r>
        </a:p>
      </dgm:t>
    </dgm:pt>
    <dgm:pt modelId="{4618BBF4-0EA9-4A27-BB9B-5D608159BCED}" type="parTrans" cxnId="{FEACBC38-180A-4F4E-BEB4-6B2052B5066C}">
      <dgm:prSet/>
      <dgm:spPr/>
      <dgm:t>
        <a:bodyPr/>
        <a:lstStyle/>
        <a:p>
          <a:endParaRPr lang="en-US"/>
        </a:p>
      </dgm:t>
    </dgm:pt>
    <dgm:pt modelId="{2884DD14-43AC-4B52-96F3-60FE0BEF7CFB}" type="sibTrans" cxnId="{FEACBC38-180A-4F4E-BEB4-6B2052B5066C}">
      <dgm:prSet/>
      <dgm:spPr/>
      <dgm:t>
        <a:bodyPr/>
        <a:lstStyle/>
        <a:p>
          <a:endParaRPr lang="en-US"/>
        </a:p>
      </dgm:t>
    </dgm:pt>
    <dgm:pt modelId="{75445731-131D-498E-9FF3-779832964284}">
      <dgm:prSet/>
      <dgm:spPr/>
      <dgm:t>
        <a:bodyPr/>
        <a:lstStyle/>
        <a:p>
          <a:pPr>
            <a:defRPr b="1"/>
          </a:pPr>
          <a:r>
            <a:rPr lang="en-US" dirty="0"/>
            <a:t>April 2022</a:t>
          </a:r>
        </a:p>
      </dgm:t>
    </dgm:pt>
    <dgm:pt modelId="{BB27D1A4-143A-4B25-82D9-A8462E939012}" type="parTrans" cxnId="{02D0E13C-FDBC-4326-A56E-20A91046D553}">
      <dgm:prSet/>
      <dgm:spPr/>
      <dgm:t>
        <a:bodyPr/>
        <a:lstStyle/>
        <a:p>
          <a:endParaRPr lang="en-US"/>
        </a:p>
      </dgm:t>
    </dgm:pt>
    <dgm:pt modelId="{E4DF0E85-CD25-44AF-A046-62921961318A}" type="sibTrans" cxnId="{02D0E13C-FDBC-4326-A56E-20A91046D553}">
      <dgm:prSet/>
      <dgm:spPr/>
      <dgm:t>
        <a:bodyPr/>
        <a:lstStyle/>
        <a:p>
          <a:endParaRPr lang="en-US"/>
        </a:p>
      </dgm:t>
    </dgm:pt>
    <dgm:pt modelId="{9629C442-C0C9-4337-ABA3-46F4499A57A7}">
      <dgm:prSet/>
      <dgm:spPr/>
      <dgm:t>
        <a:bodyPr/>
        <a:lstStyle/>
        <a:p>
          <a:r>
            <a:rPr lang="en-US" dirty="0"/>
            <a:t>Second call for public comments</a:t>
          </a:r>
        </a:p>
      </dgm:t>
    </dgm:pt>
    <dgm:pt modelId="{176A0AF7-7D2A-45E8-AB40-9E5DEA1B0C01}" type="parTrans" cxnId="{E427BE9E-0150-4740-B4E4-736CB5D76549}">
      <dgm:prSet/>
      <dgm:spPr/>
      <dgm:t>
        <a:bodyPr/>
        <a:lstStyle/>
        <a:p>
          <a:endParaRPr lang="en-US"/>
        </a:p>
      </dgm:t>
    </dgm:pt>
    <dgm:pt modelId="{CC827F9E-4037-468B-9CA0-ED9A723E63D3}" type="sibTrans" cxnId="{E427BE9E-0150-4740-B4E4-736CB5D76549}">
      <dgm:prSet/>
      <dgm:spPr/>
      <dgm:t>
        <a:bodyPr/>
        <a:lstStyle/>
        <a:p>
          <a:endParaRPr lang="en-US"/>
        </a:p>
      </dgm:t>
    </dgm:pt>
    <dgm:pt modelId="{1CC213BC-3C41-406D-9D27-3771EFBF2C87}">
      <dgm:prSet/>
      <dgm:spPr/>
      <dgm:t>
        <a:bodyPr/>
        <a:lstStyle/>
        <a:p>
          <a:pPr>
            <a:defRPr b="1"/>
          </a:pPr>
          <a:r>
            <a:rPr lang="en-US"/>
            <a:t>July 2022</a:t>
          </a:r>
        </a:p>
      </dgm:t>
    </dgm:pt>
    <dgm:pt modelId="{DEBCA899-9F97-4385-A671-7E59C27E3927}" type="parTrans" cxnId="{20F22394-9AC2-4B0F-B046-D00C74F3BABC}">
      <dgm:prSet/>
      <dgm:spPr/>
      <dgm:t>
        <a:bodyPr/>
        <a:lstStyle/>
        <a:p>
          <a:endParaRPr lang="en-US"/>
        </a:p>
      </dgm:t>
    </dgm:pt>
    <dgm:pt modelId="{2A8C284D-E42B-4482-93EA-552C9EF4DCC3}" type="sibTrans" cxnId="{20F22394-9AC2-4B0F-B046-D00C74F3BABC}">
      <dgm:prSet/>
      <dgm:spPr/>
      <dgm:t>
        <a:bodyPr/>
        <a:lstStyle/>
        <a:p>
          <a:endParaRPr lang="en-US"/>
        </a:p>
      </dgm:t>
    </dgm:pt>
    <dgm:pt modelId="{C69538D2-E01E-4817-AA77-6D423A0A383F}">
      <dgm:prSet/>
      <dgm:spPr/>
      <dgm:t>
        <a:bodyPr/>
        <a:lstStyle/>
        <a:p>
          <a:r>
            <a:rPr lang="en-US" dirty="0"/>
            <a:t>Board of Commissioners vote</a:t>
          </a:r>
        </a:p>
      </dgm:t>
    </dgm:pt>
    <dgm:pt modelId="{91EB40B3-9A37-4701-9A01-E11051154D4D}" type="parTrans" cxnId="{E7F76CED-E8D3-462B-9A77-5F225B8EA849}">
      <dgm:prSet/>
      <dgm:spPr/>
      <dgm:t>
        <a:bodyPr/>
        <a:lstStyle/>
        <a:p>
          <a:endParaRPr lang="en-US"/>
        </a:p>
      </dgm:t>
    </dgm:pt>
    <dgm:pt modelId="{624E55C8-3890-4C29-BDDE-9F1EBA62B986}" type="sibTrans" cxnId="{E7F76CED-E8D3-462B-9A77-5F225B8EA849}">
      <dgm:prSet/>
      <dgm:spPr/>
      <dgm:t>
        <a:bodyPr/>
        <a:lstStyle/>
        <a:p>
          <a:endParaRPr lang="en-US"/>
        </a:p>
      </dgm:t>
    </dgm:pt>
    <dgm:pt modelId="{F55E51E6-D6F3-4E3D-BE5F-80596AD6D9B4}" type="pres">
      <dgm:prSet presAssocID="{7FDE755E-950B-4513-BB42-9E3AAB308AF6}" presName="root" presStyleCnt="0">
        <dgm:presLayoutVars>
          <dgm:chMax/>
          <dgm:chPref/>
          <dgm:animLvl val="lvl"/>
        </dgm:presLayoutVars>
      </dgm:prSet>
      <dgm:spPr/>
    </dgm:pt>
    <dgm:pt modelId="{0BFE9A9D-6D53-447B-83A7-255D9C827668}" type="pres">
      <dgm:prSet presAssocID="{7FDE755E-950B-4513-BB42-9E3AAB308AF6}" presName="divider" presStyleLbl="fgAcc1" presStyleIdx="0" presStyleCnt="1"/>
      <dgm:spPr/>
    </dgm:pt>
    <dgm:pt modelId="{5B9C2C69-23F2-441E-81B5-DA44C2B22777}" type="pres">
      <dgm:prSet presAssocID="{7FDE755E-950B-4513-BB42-9E3AAB308AF6}" presName="nodes" presStyleCnt="0">
        <dgm:presLayoutVars>
          <dgm:chMax/>
          <dgm:chPref/>
          <dgm:animLvl val="lvl"/>
        </dgm:presLayoutVars>
      </dgm:prSet>
      <dgm:spPr/>
    </dgm:pt>
    <dgm:pt modelId="{A736B40E-D7B7-46D7-9CA2-11FC79657A66}" type="pres">
      <dgm:prSet presAssocID="{76AE8195-F520-4D6D-BD35-EF3C3F20707B}" presName="composite" presStyleCnt="0"/>
      <dgm:spPr/>
    </dgm:pt>
    <dgm:pt modelId="{95EA88DA-BA6C-4E84-85F1-A1893811F41B}" type="pres">
      <dgm:prSet presAssocID="{76AE8195-F520-4D6D-BD35-EF3C3F20707B}" presName="L1TextContainer" presStyleLbl="alignNode1" presStyleIdx="0" presStyleCnt="5">
        <dgm:presLayoutVars>
          <dgm:chMax val="1"/>
          <dgm:chPref val="1"/>
          <dgm:bulletEnabled val="1"/>
        </dgm:presLayoutVars>
      </dgm:prSet>
      <dgm:spPr/>
    </dgm:pt>
    <dgm:pt modelId="{DED841E8-AA8C-4B04-9E11-5B2F7B1C1685}" type="pres">
      <dgm:prSet presAssocID="{76AE8195-F520-4D6D-BD35-EF3C3F20707B}" presName="L2TextContainerWrapper" presStyleCnt="0">
        <dgm:presLayoutVars>
          <dgm:bulletEnabled val="1"/>
        </dgm:presLayoutVars>
      </dgm:prSet>
      <dgm:spPr/>
    </dgm:pt>
    <dgm:pt modelId="{66E6B57C-A3EF-41D0-8BB0-EE8C43960DE9}" type="pres">
      <dgm:prSet presAssocID="{76AE8195-F520-4D6D-BD35-EF3C3F20707B}" presName="L2TextContainer" presStyleLbl="bgAccFollowNode1" presStyleIdx="0" presStyleCnt="5"/>
      <dgm:spPr/>
    </dgm:pt>
    <dgm:pt modelId="{7006E567-F9E9-47B0-A62F-E00B5196367E}" type="pres">
      <dgm:prSet presAssocID="{76AE8195-F520-4D6D-BD35-EF3C3F20707B}" presName="FlexibleEmptyPlaceHolder" presStyleCnt="0"/>
      <dgm:spPr/>
    </dgm:pt>
    <dgm:pt modelId="{3DBEBE84-41AF-48CD-866D-786C6130CE65}" type="pres">
      <dgm:prSet presAssocID="{76AE8195-F520-4D6D-BD35-EF3C3F20707B}" presName="ConnectLine" presStyleLbl="sibTrans1D1" presStyleIdx="0" presStyleCnt="5"/>
      <dgm:spPr/>
    </dgm:pt>
    <dgm:pt modelId="{5F1CDFB2-E977-4324-B4BA-A8A13C37C8FA}" type="pres">
      <dgm:prSet presAssocID="{76AE8195-F520-4D6D-BD35-EF3C3F20707B}" presName="ConnectorPoint" presStyleLbl="node1" presStyleIdx="0" presStyleCnt="5"/>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08276D9-E6B8-4179-96DE-35E2A68A9462}" type="pres">
      <dgm:prSet presAssocID="{76AE8195-F520-4D6D-BD35-EF3C3F20707B}" presName="EmptyPlaceHolder" presStyleCnt="0"/>
      <dgm:spPr/>
    </dgm:pt>
    <dgm:pt modelId="{5A9CA467-1677-4410-B532-73BC1A98B012}" type="pres">
      <dgm:prSet presAssocID="{B429BDEA-EC97-4875-BDF0-96F19145BA8E}" presName="spaceBetweenRectangles" presStyleCnt="0"/>
      <dgm:spPr/>
    </dgm:pt>
    <dgm:pt modelId="{813E75C7-4360-4E9D-8CF7-B762E97E7246}" type="pres">
      <dgm:prSet presAssocID="{10E037DF-A628-43F7-82C1-0E3BAEEA7E79}" presName="composite" presStyleCnt="0"/>
      <dgm:spPr/>
    </dgm:pt>
    <dgm:pt modelId="{25B2E50F-24A9-4E59-A8D0-2DDFE576B9DD}" type="pres">
      <dgm:prSet presAssocID="{10E037DF-A628-43F7-82C1-0E3BAEEA7E79}" presName="L1TextContainer" presStyleLbl="alignNode1" presStyleIdx="1" presStyleCnt="5">
        <dgm:presLayoutVars>
          <dgm:chMax val="1"/>
          <dgm:chPref val="1"/>
          <dgm:bulletEnabled val="1"/>
        </dgm:presLayoutVars>
      </dgm:prSet>
      <dgm:spPr/>
    </dgm:pt>
    <dgm:pt modelId="{5CDEBD94-89AF-44FB-93D1-BFE94F8E093A}" type="pres">
      <dgm:prSet presAssocID="{10E037DF-A628-43F7-82C1-0E3BAEEA7E79}" presName="L2TextContainerWrapper" presStyleCnt="0">
        <dgm:presLayoutVars>
          <dgm:bulletEnabled val="1"/>
        </dgm:presLayoutVars>
      </dgm:prSet>
      <dgm:spPr/>
    </dgm:pt>
    <dgm:pt modelId="{05F2BE8C-FAD0-4CC1-B64B-45C2BC622E5E}" type="pres">
      <dgm:prSet presAssocID="{10E037DF-A628-43F7-82C1-0E3BAEEA7E79}" presName="L2TextContainer" presStyleLbl="bgAccFollowNode1" presStyleIdx="1" presStyleCnt="5"/>
      <dgm:spPr/>
    </dgm:pt>
    <dgm:pt modelId="{A608505F-4931-4E7B-B2C4-5E8C8AF803F4}" type="pres">
      <dgm:prSet presAssocID="{10E037DF-A628-43F7-82C1-0E3BAEEA7E79}" presName="FlexibleEmptyPlaceHolder" presStyleCnt="0"/>
      <dgm:spPr/>
    </dgm:pt>
    <dgm:pt modelId="{24E8122D-2A5D-4E26-B0FD-21FD8069FBAD}" type="pres">
      <dgm:prSet presAssocID="{10E037DF-A628-43F7-82C1-0E3BAEEA7E79}" presName="ConnectLine" presStyleLbl="sibTrans1D1" presStyleIdx="1" presStyleCnt="5"/>
      <dgm:spPr/>
    </dgm:pt>
    <dgm:pt modelId="{E605D2C7-8FD6-4391-91FE-FBEBEC740151}" type="pres">
      <dgm:prSet presAssocID="{10E037DF-A628-43F7-82C1-0E3BAEEA7E79}" presName="ConnectorPoint" presStyleLbl="node1" presStyleIdx="1" presStyleCnt="5"/>
      <dgm:spPr>
        <a:solidFill>
          <a:schemeClr val="accent5">
            <a:hueOff val="-1351709"/>
            <a:satOff val="-3484"/>
            <a:lumOff val="-2353"/>
            <a:alphaOff val="0"/>
          </a:schemeClr>
        </a:solidFill>
        <a:ln w="6350" cap="flat" cmpd="sng" algn="ctr">
          <a:solidFill>
            <a:schemeClr val="lt1">
              <a:hueOff val="0"/>
              <a:satOff val="0"/>
              <a:lumOff val="0"/>
              <a:alphaOff val="0"/>
            </a:schemeClr>
          </a:solidFill>
          <a:prstDash val="solid"/>
          <a:miter lim="800000"/>
        </a:ln>
        <a:effectLst/>
      </dgm:spPr>
    </dgm:pt>
    <dgm:pt modelId="{6FD266B4-DABB-4B33-A0AC-3D03670F320C}" type="pres">
      <dgm:prSet presAssocID="{10E037DF-A628-43F7-82C1-0E3BAEEA7E79}" presName="EmptyPlaceHolder" presStyleCnt="0"/>
      <dgm:spPr/>
    </dgm:pt>
    <dgm:pt modelId="{1F79B40C-349A-4074-A4D2-9AE404CDACEC}" type="pres">
      <dgm:prSet presAssocID="{5F6B6A25-85F6-4ECF-A473-0C14320BA4EC}" presName="spaceBetweenRectangles" presStyleCnt="0"/>
      <dgm:spPr/>
    </dgm:pt>
    <dgm:pt modelId="{833900F4-3728-4A21-83E9-2025EF2F3A2B}" type="pres">
      <dgm:prSet presAssocID="{1EDA343F-EE37-4488-8C1F-3594C62C4BD7}" presName="composite" presStyleCnt="0"/>
      <dgm:spPr/>
    </dgm:pt>
    <dgm:pt modelId="{1050629F-B953-4BD0-BB2B-F41F90B54BA7}" type="pres">
      <dgm:prSet presAssocID="{1EDA343F-EE37-4488-8C1F-3594C62C4BD7}" presName="L1TextContainer" presStyleLbl="alignNode1" presStyleIdx="2" presStyleCnt="5">
        <dgm:presLayoutVars>
          <dgm:chMax val="1"/>
          <dgm:chPref val="1"/>
          <dgm:bulletEnabled val="1"/>
        </dgm:presLayoutVars>
      </dgm:prSet>
      <dgm:spPr/>
    </dgm:pt>
    <dgm:pt modelId="{CE829313-6941-45A2-91DA-2BC3F1D0CC5F}" type="pres">
      <dgm:prSet presAssocID="{1EDA343F-EE37-4488-8C1F-3594C62C4BD7}" presName="L2TextContainerWrapper" presStyleCnt="0">
        <dgm:presLayoutVars>
          <dgm:bulletEnabled val="1"/>
        </dgm:presLayoutVars>
      </dgm:prSet>
      <dgm:spPr/>
    </dgm:pt>
    <dgm:pt modelId="{AE1E7A3C-5809-457A-B76C-5C2D2D8C5117}" type="pres">
      <dgm:prSet presAssocID="{1EDA343F-EE37-4488-8C1F-3594C62C4BD7}" presName="L2TextContainer" presStyleLbl="bgAccFollowNode1" presStyleIdx="2" presStyleCnt="5"/>
      <dgm:spPr/>
    </dgm:pt>
    <dgm:pt modelId="{99216E05-6700-439C-AC18-A8D28CE07DAD}" type="pres">
      <dgm:prSet presAssocID="{1EDA343F-EE37-4488-8C1F-3594C62C4BD7}" presName="FlexibleEmptyPlaceHolder" presStyleCnt="0"/>
      <dgm:spPr/>
    </dgm:pt>
    <dgm:pt modelId="{CF739AED-DFC4-4C17-88C4-D6139642A820}" type="pres">
      <dgm:prSet presAssocID="{1EDA343F-EE37-4488-8C1F-3594C62C4BD7}" presName="ConnectLine" presStyleLbl="sibTrans1D1" presStyleIdx="2" presStyleCnt="5"/>
      <dgm:spPr/>
    </dgm:pt>
    <dgm:pt modelId="{5BDA6785-C284-4D04-9178-1C53E35D6731}" type="pres">
      <dgm:prSet presAssocID="{1EDA343F-EE37-4488-8C1F-3594C62C4BD7}" presName="ConnectorPoint" presStyleLbl="node1" presStyleIdx="2" presStyleCnt="5"/>
      <dgm:spPr>
        <a:solidFill>
          <a:schemeClr val="accent5">
            <a:hueOff val="-2703417"/>
            <a:satOff val="-6968"/>
            <a:lumOff val="-4706"/>
            <a:alphaOff val="0"/>
          </a:schemeClr>
        </a:solidFill>
        <a:ln w="6350" cap="flat" cmpd="sng" algn="ctr">
          <a:solidFill>
            <a:schemeClr val="lt1">
              <a:hueOff val="0"/>
              <a:satOff val="0"/>
              <a:lumOff val="0"/>
              <a:alphaOff val="0"/>
            </a:schemeClr>
          </a:solidFill>
          <a:prstDash val="solid"/>
          <a:miter lim="800000"/>
        </a:ln>
        <a:effectLst/>
      </dgm:spPr>
    </dgm:pt>
    <dgm:pt modelId="{1EB5E42D-E43B-4700-930B-0AB49B6BAFA6}" type="pres">
      <dgm:prSet presAssocID="{1EDA343F-EE37-4488-8C1F-3594C62C4BD7}" presName="EmptyPlaceHolder" presStyleCnt="0"/>
      <dgm:spPr/>
    </dgm:pt>
    <dgm:pt modelId="{34741EFC-2972-4891-AAB8-202199D38EDB}" type="pres">
      <dgm:prSet presAssocID="{4B742A24-AE96-4637-9DB7-BB9927B6744A}" presName="spaceBetweenRectangles" presStyleCnt="0"/>
      <dgm:spPr/>
    </dgm:pt>
    <dgm:pt modelId="{71E93DC1-CCF0-4BE4-B32B-E58C05D6BD2F}" type="pres">
      <dgm:prSet presAssocID="{75445731-131D-498E-9FF3-779832964284}" presName="composite" presStyleCnt="0"/>
      <dgm:spPr/>
    </dgm:pt>
    <dgm:pt modelId="{B99D0BFA-1C5D-4EC3-8C8A-8847D29E201A}" type="pres">
      <dgm:prSet presAssocID="{75445731-131D-498E-9FF3-779832964284}" presName="L1TextContainer" presStyleLbl="alignNode1" presStyleIdx="3" presStyleCnt="5">
        <dgm:presLayoutVars>
          <dgm:chMax val="1"/>
          <dgm:chPref val="1"/>
          <dgm:bulletEnabled val="1"/>
        </dgm:presLayoutVars>
      </dgm:prSet>
      <dgm:spPr/>
    </dgm:pt>
    <dgm:pt modelId="{A83ED746-F55E-4E3D-B1A6-52AA46879533}" type="pres">
      <dgm:prSet presAssocID="{75445731-131D-498E-9FF3-779832964284}" presName="L2TextContainerWrapper" presStyleCnt="0">
        <dgm:presLayoutVars>
          <dgm:bulletEnabled val="1"/>
        </dgm:presLayoutVars>
      </dgm:prSet>
      <dgm:spPr/>
    </dgm:pt>
    <dgm:pt modelId="{CBC09B20-C70B-4E56-8EB6-C6AE1CAF0340}" type="pres">
      <dgm:prSet presAssocID="{75445731-131D-498E-9FF3-779832964284}" presName="L2TextContainer" presStyleLbl="bgAccFollowNode1" presStyleIdx="3" presStyleCnt="5"/>
      <dgm:spPr/>
    </dgm:pt>
    <dgm:pt modelId="{14A3C73A-61FE-41DA-B3B7-D8FFF38879B7}" type="pres">
      <dgm:prSet presAssocID="{75445731-131D-498E-9FF3-779832964284}" presName="FlexibleEmptyPlaceHolder" presStyleCnt="0"/>
      <dgm:spPr/>
    </dgm:pt>
    <dgm:pt modelId="{96988484-41B8-4037-8310-EFDD14DCF7B8}" type="pres">
      <dgm:prSet presAssocID="{75445731-131D-498E-9FF3-779832964284}" presName="ConnectLine" presStyleLbl="sibTrans1D1" presStyleIdx="3" presStyleCnt="5"/>
      <dgm:spPr/>
    </dgm:pt>
    <dgm:pt modelId="{E3B2DDB1-90C9-4D9E-8B87-4CD0D6EB04DD}" type="pres">
      <dgm:prSet presAssocID="{75445731-131D-498E-9FF3-779832964284}" presName="ConnectorPoint" presStyleLbl="node1" presStyleIdx="3" presStyleCnt="5"/>
      <dgm:spPr>
        <a:solidFill>
          <a:schemeClr val="accent5">
            <a:hueOff val="-4055126"/>
            <a:satOff val="-10451"/>
            <a:lumOff val="-7059"/>
            <a:alphaOff val="0"/>
          </a:schemeClr>
        </a:solidFill>
        <a:ln w="6350" cap="flat" cmpd="sng" algn="ctr">
          <a:solidFill>
            <a:schemeClr val="lt1">
              <a:hueOff val="0"/>
              <a:satOff val="0"/>
              <a:lumOff val="0"/>
              <a:alphaOff val="0"/>
            </a:schemeClr>
          </a:solidFill>
          <a:prstDash val="solid"/>
          <a:miter lim="800000"/>
        </a:ln>
        <a:effectLst/>
      </dgm:spPr>
    </dgm:pt>
    <dgm:pt modelId="{5F18529B-BE09-49AB-A1F3-D4188287CB2E}" type="pres">
      <dgm:prSet presAssocID="{75445731-131D-498E-9FF3-779832964284}" presName="EmptyPlaceHolder" presStyleCnt="0"/>
      <dgm:spPr/>
    </dgm:pt>
    <dgm:pt modelId="{473F93F5-B99F-42BD-A7BE-1CEE06046020}" type="pres">
      <dgm:prSet presAssocID="{E4DF0E85-CD25-44AF-A046-62921961318A}" presName="spaceBetweenRectangles" presStyleCnt="0"/>
      <dgm:spPr/>
    </dgm:pt>
    <dgm:pt modelId="{00FD9138-F18E-4CBF-966A-C0FAE83D9C48}" type="pres">
      <dgm:prSet presAssocID="{1CC213BC-3C41-406D-9D27-3771EFBF2C87}" presName="composite" presStyleCnt="0"/>
      <dgm:spPr/>
    </dgm:pt>
    <dgm:pt modelId="{6B1EBDC1-5515-4F56-AA10-5CB313D1BCA6}" type="pres">
      <dgm:prSet presAssocID="{1CC213BC-3C41-406D-9D27-3771EFBF2C87}" presName="L1TextContainer" presStyleLbl="alignNode1" presStyleIdx="4" presStyleCnt="5">
        <dgm:presLayoutVars>
          <dgm:chMax val="1"/>
          <dgm:chPref val="1"/>
          <dgm:bulletEnabled val="1"/>
        </dgm:presLayoutVars>
      </dgm:prSet>
      <dgm:spPr/>
    </dgm:pt>
    <dgm:pt modelId="{9DE22E66-C518-4D5D-87F4-C02D47D22B2E}" type="pres">
      <dgm:prSet presAssocID="{1CC213BC-3C41-406D-9D27-3771EFBF2C87}" presName="L2TextContainerWrapper" presStyleCnt="0">
        <dgm:presLayoutVars>
          <dgm:bulletEnabled val="1"/>
        </dgm:presLayoutVars>
      </dgm:prSet>
      <dgm:spPr/>
    </dgm:pt>
    <dgm:pt modelId="{3E3C32EA-D85D-4E1D-A897-321A023ECDE6}" type="pres">
      <dgm:prSet presAssocID="{1CC213BC-3C41-406D-9D27-3771EFBF2C87}" presName="L2TextContainer" presStyleLbl="bgAccFollowNode1" presStyleIdx="4" presStyleCnt="5" custScaleY="90777"/>
      <dgm:spPr/>
    </dgm:pt>
    <dgm:pt modelId="{4A547616-2367-4B1D-AE8D-CFD182E39803}" type="pres">
      <dgm:prSet presAssocID="{1CC213BC-3C41-406D-9D27-3771EFBF2C87}" presName="FlexibleEmptyPlaceHolder" presStyleCnt="0"/>
      <dgm:spPr/>
    </dgm:pt>
    <dgm:pt modelId="{D317C161-E981-48A0-B9F4-08EC3835E0D1}" type="pres">
      <dgm:prSet presAssocID="{1CC213BC-3C41-406D-9D27-3771EFBF2C87}" presName="ConnectLine" presStyleLbl="sibTrans1D1" presStyleIdx="4" presStyleCnt="5"/>
      <dgm:spPr/>
    </dgm:pt>
    <dgm:pt modelId="{1440B4B8-1661-4021-838D-4302715600A6}" type="pres">
      <dgm:prSet presAssocID="{1CC213BC-3C41-406D-9D27-3771EFBF2C87}" presName="ConnectorPoint" presStyleLbl="node1" presStyleIdx="4" presStyleCnt="5"/>
      <dgm:spPr>
        <a:solidFill>
          <a:schemeClr val="accent5">
            <a:hueOff val="-5406834"/>
            <a:satOff val="-13935"/>
            <a:lumOff val="-9412"/>
            <a:alphaOff val="0"/>
          </a:schemeClr>
        </a:solidFill>
        <a:ln w="6350" cap="flat" cmpd="sng" algn="ctr">
          <a:solidFill>
            <a:schemeClr val="lt1">
              <a:hueOff val="0"/>
              <a:satOff val="0"/>
              <a:lumOff val="0"/>
              <a:alphaOff val="0"/>
            </a:schemeClr>
          </a:solidFill>
          <a:prstDash val="solid"/>
          <a:miter lim="800000"/>
        </a:ln>
        <a:effectLst/>
      </dgm:spPr>
    </dgm:pt>
    <dgm:pt modelId="{678DDB8C-B814-409C-A2C1-163F6E083B7C}" type="pres">
      <dgm:prSet presAssocID="{1CC213BC-3C41-406D-9D27-3771EFBF2C87}" presName="EmptyPlaceHolder" presStyleCnt="0"/>
      <dgm:spPr/>
    </dgm:pt>
  </dgm:ptLst>
  <dgm:cxnLst>
    <dgm:cxn modelId="{BE8FFB02-E17C-4BE8-B70B-DFABF3278AB1}" srcId="{7FDE755E-950B-4513-BB42-9E3AAB308AF6}" destId="{10E037DF-A628-43F7-82C1-0E3BAEEA7E79}" srcOrd="1" destOrd="0" parTransId="{3CF94947-43F6-430A-8B6E-909331EA1371}" sibTransId="{5F6B6A25-85F6-4ECF-A473-0C14320BA4EC}"/>
    <dgm:cxn modelId="{A7A3260A-28FD-4CC4-AFAF-09E975413FEB}" srcId="{7FDE755E-950B-4513-BB42-9E3AAB308AF6}" destId="{1EDA343F-EE37-4488-8C1F-3594C62C4BD7}" srcOrd="2" destOrd="0" parTransId="{27DC45C6-3339-4AC1-A283-5E43FF0B3221}" sibTransId="{4B742A24-AE96-4637-9DB7-BB9927B6744A}"/>
    <dgm:cxn modelId="{63B9C21A-12C2-4615-AF31-200F265232BF}" type="presOf" srcId="{1EDA343F-EE37-4488-8C1F-3594C62C4BD7}" destId="{1050629F-B953-4BD0-BB2B-F41F90B54BA7}" srcOrd="0" destOrd="0" presId="urn:microsoft.com/office/officeart/2017/3/layout/HorizontalLabelsTimeline"/>
    <dgm:cxn modelId="{84021B24-15F2-4863-B272-E9CEBDF532EF}" type="presOf" srcId="{30511A9A-C8EE-4C4B-A688-5F6C931EA1F6}" destId="{66E6B57C-A3EF-41D0-8BB0-EE8C43960DE9}" srcOrd="0" destOrd="0" presId="urn:microsoft.com/office/officeart/2017/3/layout/HorizontalLabelsTimeline"/>
    <dgm:cxn modelId="{4B5C7837-443A-4D38-A5B1-255887E56C1D}" type="presOf" srcId="{63058317-AE68-4E2C-9DBE-519AAFD0316F}" destId="{05F2BE8C-FAD0-4CC1-B64B-45C2BC622E5E}" srcOrd="0" destOrd="0" presId="urn:microsoft.com/office/officeart/2017/3/layout/HorizontalLabelsTimeline"/>
    <dgm:cxn modelId="{FEACBC38-180A-4F4E-BEB4-6B2052B5066C}" srcId="{1EDA343F-EE37-4488-8C1F-3594C62C4BD7}" destId="{CD7991D0-056A-4012-9A23-D420C43DBB9D}" srcOrd="0" destOrd="0" parTransId="{4618BBF4-0EA9-4A27-BB9B-5D608159BCED}" sibTransId="{2884DD14-43AC-4B52-96F3-60FE0BEF7CFB}"/>
    <dgm:cxn modelId="{02D0E13C-FDBC-4326-A56E-20A91046D553}" srcId="{7FDE755E-950B-4513-BB42-9E3AAB308AF6}" destId="{75445731-131D-498E-9FF3-779832964284}" srcOrd="3" destOrd="0" parTransId="{BB27D1A4-143A-4B25-82D9-A8462E939012}" sibTransId="{E4DF0E85-CD25-44AF-A046-62921961318A}"/>
    <dgm:cxn modelId="{3A3D0B40-5B28-42A6-B5AE-449001BC6F87}" type="presOf" srcId="{9629C442-C0C9-4337-ABA3-46F4499A57A7}" destId="{CBC09B20-C70B-4E56-8EB6-C6AE1CAF0340}" srcOrd="0" destOrd="0" presId="urn:microsoft.com/office/officeart/2017/3/layout/HorizontalLabelsTimeline"/>
    <dgm:cxn modelId="{7718DD5B-34F8-44A7-B7A7-045B004DD149}" srcId="{7FDE755E-950B-4513-BB42-9E3AAB308AF6}" destId="{76AE8195-F520-4D6D-BD35-EF3C3F20707B}" srcOrd="0" destOrd="0" parTransId="{D2E28BCC-4F6D-4C98-9A51-078FA3E0A618}" sibTransId="{B429BDEA-EC97-4875-BDF0-96F19145BA8E}"/>
    <dgm:cxn modelId="{E8D2FA50-B5F7-472F-B114-BEBC92DC0718}" type="presOf" srcId="{75445731-131D-498E-9FF3-779832964284}" destId="{B99D0BFA-1C5D-4EC3-8C8A-8847D29E201A}" srcOrd="0" destOrd="0" presId="urn:microsoft.com/office/officeart/2017/3/layout/HorizontalLabelsTimeline"/>
    <dgm:cxn modelId="{D9937C88-6480-4E68-9BCA-23137C40DE67}" srcId="{10E037DF-A628-43F7-82C1-0E3BAEEA7E79}" destId="{63058317-AE68-4E2C-9DBE-519AAFD0316F}" srcOrd="0" destOrd="0" parTransId="{32B223CC-118E-439A-8DCD-C6EAEB7B44B2}" sibTransId="{9D54AF84-BE58-447A-8A7C-B3077EE4195C}"/>
    <dgm:cxn modelId="{79C0BE91-DE50-4F4C-9AFF-083DA8ABAB5B}" type="presOf" srcId="{10E037DF-A628-43F7-82C1-0E3BAEEA7E79}" destId="{25B2E50F-24A9-4E59-A8D0-2DDFE576B9DD}" srcOrd="0" destOrd="0" presId="urn:microsoft.com/office/officeart/2017/3/layout/HorizontalLabelsTimeline"/>
    <dgm:cxn modelId="{20F22394-9AC2-4B0F-B046-D00C74F3BABC}" srcId="{7FDE755E-950B-4513-BB42-9E3AAB308AF6}" destId="{1CC213BC-3C41-406D-9D27-3771EFBF2C87}" srcOrd="4" destOrd="0" parTransId="{DEBCA899-9F97-4385-A671-7E59C27E3927}" sibTransId="{2A8C284D-E42B-4482-93EA-552C9EF4DCC3}"/>
    <dgm:cxn modelId="{E427BE9E-0150-4740-B4E4-736CB5D76549}" srcId="{75445731-131D-498E-9FF3-779832964284}" destId="{9629C442-C0C9-4337-ABA3-46F4499A57A7}" srcOrd="0" destOrd="0" parTransId="{176A0AF7-7D2A-45E8-AB40-9E5DEA1B0C01}" sibTransId="{CC827F9E-4037-468B-9CA0-ED9A723E63D3}"/>
    <dgm:cxn modelId="{B006E5CD-53D7-45C9-8D6B-59B213C9B89C}" type="presOf" srcId="{C69538D2-E01E-4817-AA77-6D423A0A383F}" destId="{3E3C32EA-D85D-4E1D-A897-321A023ECDE6}" srcOrd="0" destOrd="0" presId="urn:microsoft.com/office/officeart/2017/3/layout/HorizontalLabelsTimeline"/>
    <dgm:cxn modelId="{53A461DB-1D8A-4F9B-B93E-09289AF1BBB6}" type="presOf" srcId="{CD7991D0-056A-4012-9A23-D420C43DBB9D}" destId="{AE1E7A3C-5809-457A-B76C-5C2D2D8C5117}" srcOrd="0" destOrd="0" presId="urn:microsoft.com/office/officeart/2017/3/layout/HorizontalLabelsTimeline"/>
    <dgm:cxn modelId="{22BA6DDE-D8F9-40F5-A400-F49C4C1FEDF6}" type="presOf" srcId="{7FDE755E-950B-4513-BB42-9E3AAB308AF6}" destId="{F55E51E6-D6F3-4E3D-BE5F-80596AD6D9B4}" srcOrd="0" destOrd="0" presId="urn:microsoft.com/office/officeart/2017/3/layout/HorizontalLabelsTimeline"/>
    <dgm:cxn modelId="{5C957AE4-A26A-4846-9B42-771A4368CCF8}" type="presOf" srcId="{1CC213BC-3C41-406D-9D27-3771EFBF2C87}" destId="{6B1EBDC1-5515-4F56-AA10-5CB313D1BCA6}" srcOrd="0" destOrd="0" presId="urn:microsoft.com/office/officeart/2017/3/layout/HorizontalLabelsTimeline"/>
    <dgm:cxn modelId="{E7F76CED-E8D3-462B-9A77-5F225B8EA849}" srcId="{1CC213BC-3C41-406D-9D27-3771EFBF2C87}" destId="{C69538D2-E01E-4817-AA77-6D423A0A383F}" srcOrd="0" destOrd="0" parTransId="{91EB40B3-9A37-4701-9A01-E11051154D4D}" sibTransId="{624E55C8-3890-4C29-BDDE-9F1EBA62B986}"/>
    <dgm:cxn modelId="{922B25F1-940B-4BBE-8D6A-5B43236052C6}" srcId="{76AE8195-F520-4D6D-BD35-EF3C3F20707B}" destId="{30511A9A-C8EE-4C4B-A688-5F6C931EA1F6}" srcOrd="0" destOrd="0" parTransId="{21964466-16CD-4CE0-AB77-02A468B9B055}" sibTransId="{430CB309-A473-4A64-8ADF-8427BF29988C}"/>
    <dgm:cxn modelId="{25B416F2-9581-4C92-A592-4FAFCBEBC75F}" type="presOf" srcId="{76AE8195-F520-4D6D-BD35-EF3C3F20707B}" destId="{95EA88DA-BA6C-4E84-85F1-A1893811F41B}" srcOrd="0" destOrd="0" presId="urn:microsoft.com/office/officeart/2017/3/layout/HorizontalLabelsTimeline"/>
    <dgm:cxn modelId="{293DF9D6-C917-4873-A2C7-8379F2D009A1}" type="presParOf" srcId="{F55E51E6-D6F3-4E3D-BE5F-80596AD6D9B4}" destId="{0BFE9A9D-6D53-447B-83A7-255D9C827668}" srcOrd="0" destOrd="0" presId="urn:microsoft.com/office/officeart/2017/3/layout/HorizontalLabelsTimeline"/>
    <dgm:cxn modelId="{FCBB8765-7DF6-4FC1-9399-D3CF855BEA63}" type="presParOf" srcId="{F55E51E6-D6F3-4E3D-BE5F-80596AD6D9B4}" destId="{5B9C2C69-23F2-441E-81B5-DA44C2B22777}" srcOrd="1" destOrd="0" presId="urn:microsoft.com/office/officeart/2017/3/layout/HorizontalLabelsTimeline"/>
    <dgm:cxn modelId="{E4F9F086-769E-46F0-B884-8909F443772E}" type="presParOf" srcId="{5B9C2C69-23F2-441E-81B5-DA44C2B22777}" destId="{A736B40E-D7B7-46D7-9CA2-11FC79657A66}" srcOrd="0" destOrd="0" presId="urn:microsoft.com/office/officeart/2017/3/layout/HorizontalLabelsTimeline"/>
    <dgm:cxn modelId="{EF5E0F58-1456-4280-8CBE-55C0428F00F3}" type="presParOf" srcId="{A736B40E-D7B7-46D7-9CA2-11FC79657A66}" destId="{95EA88DA-BA6C-4E84-85F1-A1893811F41B}" srcOrd="0" destOrd="0" presId="urn:microsoft.com/office/officeart/2017/3/layout/HorizontalLabelsTimeline"/>
    <dgm:cxn modelId="{1CF63E2A-0FF1-4001-B0A6-CB0F0D7D749F}" type="presParOf" srcId="{A736B40E-D7B7-46D7-9CA2-11FC79657A66}" destId="{DED841E8-AA8C-4B04-9E11-5B2F7B1C1685}" srcOrd="1" destOrd="0" presId="urn:microsoft.com/office/officeart/2017/3/layout/HorizontalLabelsTimeline"/>
    <dgm:cxn modelId="{08C7865C-B1C2-4820-9C89-3702DF6DE7DE}" type="presParOf" srcId="{DED841E8-AA8C-4B04-9E11-5B2F7B1C1685}" destId="{66E6B57C-A3EF-41D0-8BB0-EE8C43960DE9}" srcOrd="0" destOrd="0" presId="urn:microsoft.com/office/officeart/2017/3/layout/HorizontalLabelsTimeline"/>
    <dgm:cxn modelId="{599485A4-382B-476A-949F-B069E95E99AC}" type="presParOf" srcId="{DED841E8-AA8C-4B04-9E11-5B2F7B1C1685}" destId="{7006E567-F9E9-47B0-A62F-E00B5196367E}" srcOrd="1" destOrd="0" presId="urn:microsoft.com/office/officeart/2017/3/layout/HorizontalLabelsTimeline"/>
    <dgm:cxn modelId="{6381146E-5A60-4E75-B9C3-27D5FDA4CC8B}" type="presParOf" srcId="{A736B40E-D7B7-46D7-9CA2-11FC79657A66}" destId="{3DBEBE84-41AF-48CD-866D-786C6130CE65}" srcOrd="2" destOrd="0" presId="urn:microsoft.com/office/officeart/2017/3/layout/HorizontalLabelsTimeline"/>
    <dgm:cxn modelId="{73FAE84D-70B6-45CD-A42B-03038441AFC4}" type="presParOf" srcId="{A736B40E-D7B7-46D7-9CA2-11FC79657A66}" destId="{5F1CDFB2-E977-4324-B4BA-A8A13C37C8FA}" srcOrd="3" destOrd="0" presId="urn:microsoft.com/office/officeart/2017/3/layout/HorizontalLabelsTimeline"/>
    <dgm:cxn modelId="{F48A03FD-DDD0-422E-B066-3521CB5347B7}" type="presParOf" srcId="{A736B40E-D7B7-46D7-9CA2-11FC79657A66}" destId="{208276D9-E6B8-4179-96DE-35E2A68A9462}" srcOrd="4" destOrd="0" presId="urn:microsoft.com/office/officeart/2017/3/layout/HorizontalLabelsTimeline"/>
    <dgm:cxn modelId="{C17979BB-077A-4050-9311-2833C16B443E}" type="presParOf" srcId="{5B9C2C69-23F2-441E-81B5-DA44C2B22777}" destId="{5A9CA467-1677-4410-B532-73BC1A98B012}" srcOrd="1" destOrd="0" presId="urn:microsoft.com/office/officeart/2017/3/layout/HorizontalLabelsTimeline"/>
    <dgm:cxn modelId="{9AE8F955-489E-4BDC-8DB4-3A5C4EC7EFED}" type="presParOf" srcId="{5B9C2C69-23F2-441E-81B5-DA44C2B22777}" destId="{813E75C7-4360-4E9D-8CF7-B762E97E7246}" srcOrd="2" destOrd="0" presId="urn:microsoft.com/office/officeart/2017/3/layout/HorizontalLabelsTimeline"/>
    <dgm:cxn modelId="{4A29150D-20AA-4EF5-92A9-986060F48B5E}" type="presParOf" srcId="{813E75C7-4360-4E9D-8CF7-B762E97E7246}" destId="{25B2E50F-24A9-4E59-A8D0-2DDFE576B9DD}" srcOrd="0" destOrd="0" presId="urn:microsoft.com/office/officeart/2017/3/layout/HorizontalLabelsTimeline"/>
    <dgm:cxn modelId="{0CB7E7A4-926F-4778-A819-0E3497E7B8B4}" type="presParOf" srcId="{813E75C7-4360-4E9D-8CF7-B762E97E7246}" destId="{5CDEBD94-89AF-44FB-93D1-BFE94F8E093A}" srcOrd="1" destOrd="0" presId="urn:microsoft.com/office/officeart/2017/3/layout/HorizontalLabelsTimeline"/>
    <dgm:cxn modelId="{0A196BDA-4475-48FB-9F76-845693AA401B}" type="presParOf" srcId="{5CDEBD94-89AF-44FB-93D1-BFE94F8E093A}" destId="{05F2BE8C-FAD0-4CC1-B64B-45C2BC622E5E}" srcOrd="0" destOrd="0" presId="urn:microsoft.com/office/officeart/2017/3/layout/HorizontalLabelsTimeline"/>
    <dgm:cxn modelId="{9FD41D10-D6A7-44D5-99BD-2AAB51422B1D}" type="presParOf" srcId="{5CDEBD94-89AF-44FB-93D1-BFE94F8E093A}" destId="{A608505F-4931-4E7B-B2C4-5E8C8AF803F4}" srcOrd="1" destOrd="0" presId="urn:microsoft.com/office/officeart/2017/3/layout/HorizontalLabelsTimeline"/>
    <dgm:cxn modelId="{505A2049-6BBD-4455-9CF1-52E228DB632D}" type="presParOf" srcId="{813E75C7-4360-4E9D-8CF7-B762E97E7246}" destId="{24E8122D-2A5D-4E26-B0FD-21FD8069FBAD}" srcOrd="2" destOrd="0" presId="urn:microsoft.com/office/officeart/2017/3/layout/HorizontalLabelsTimeline"/>
    <dgm:cxn modelId="{2EA5BD8A-1D0F-4C85-918D-386FD21433E5}" type="presParOf" srcId="{813E75C7-4360-4E9D-8CF7-B762E97E7246}" destId="{E605D2C7-8FD6-4391-91FE-FBEBEC740151}" srcOrd="3" destOrd="0" presId="urn:microsoft.com/office/officeart/2017/3/layout/HorizontalLabelsTimeline"/>
    <dgm:cxn modelId="{A5DAFABE-62E5-481A-9C17-0ADAB0C80AC2}" type="presParOf" srcId="{813E75C7-4360-4E9D-8CF7-B762E97E7246}" destId="{6FD266B4-DABB-4B33-A0AC-3D03670F320C}" srcOrd="4" destOrd="0" presId="urn:microsoft.com/office/officeart/2017/3/layout/HorizontalLabelsTimeline"/>
    <dgm:cxn modelId="{8FC51F1A-36C2-49AD-B6B6-A865C84F5605}" type="presParOf" srcId="{5B9C2C69-23F2-441E-81B5-DA44C2B22777}" destId="{1F79B40C-349A-4074-A4D2-9AE404CDACEC}" srcOrd="3" destOrd="0" presId="urn:microsoft.com/office/officeart/2017/3/layout/HorizontalLabelsTimeline"/>
    <dgm:cxn modelId="{27C38608-BC25-432D-9507-6C52CAF96567}" type="presParOf" srcId="{5B9C2C69-23F2-441E-81B5-DA44C2B22777}" destId="{833900F4-3728-4A21-83E9-2025EF2F3A2B}" srcOrd="4" destOrd="0" presId="urn:microsoft.com/office/officeart/2017/3/layout/HorizontalLabelsTimeline"/>
    <dgm:cxn modelId="{91A72E32-51EA-4F02-B15F-32C0F4191269}" type="presParOf" srcId="{833900F4-3728-4A21-83E9-2025EF2F3A2B}" destId="{1050629F-B953-4BD0-BB2B-F41F90B54BA7}" srcOrd="0" destOrd="0" presId="urn:microsoft.com/office/officeart/2017/3/layout/HorizontalLabelsTimeline"/>
    <dgm:cxn modelId="{0B3DC8CE-60CC-4997-A663-1DD3A568AB53}" type="presParOf" srcId="{833900F4-3728-4A21-83E9-2025EF2F3A2B}" destId="{CE829313-6941-45A2-91DA-2BC3F1D0CC5F}" srcOrd="1" destOrd="0" presId="urn:microsoft.com/office/officeart/2017/3/layout/HorizontalLabelsTimeline"/>
    <dgm:cxn modelId="{572902F8-EA45-482B-8062-B85D1CB6E363}" type="presParOf" srcId="{CE829313-6941-45A2-91DA-2BC3F1D0CC5F}" destId="{AE1E7A3C-5809-457A-B76C-5C2D2D8C5117}" srcOrd="0" destOrd="0" presId="urn:microsoft.com/office/officeart/2017/3/layout/HorizontalLabelsTimeline"/>
    <dgm:cxn modelId="{44F8B9FD-6DE2-4C9A-A3F5-781FB1F1C2DC}" type="presParOf" srcId="{CE829313-6941-45A2-91DA-2BC3F1D0CC5F}" destId="{99216E05-6700-439C-AC18-A8D28CE07DAD}" srcOrd="1" destOrd="0" presId="urn:microsoft.com/office/officeart/2017/3/layout/HorizontalLabelsTimeline"/>
    <dgm:cxn modelId="{76754DCA-EA50-4F97-BD48-CACCC4E8D9DF}" type="presParOf" srcId="{833900F4-3728-4A21-83E9-2025EF2F3A2B}" destId="{CF739AED-DFC4-4C17-88C4-D6139642A820}" srcOrd="2" destOrd="0" presId="urn:microsoft.com/office/officeart/2017/3/layout/HorizontalLabelsTimeline"/>
    <dgm:cxn modelId="{9FEC8ACD-59EC-4660-82C2-F5A04F163231}" type="presParOf" srcId="{833900F4-3728-4A21-83E9-2025EF2F3A2B}" destId="{5BDA6785-C284-4D04-9178-1C53E35D6731}" srcOrd="3" destOrd="0" presId="urn:microsoft.com/office/officeart/2017/3/layout/HorizontalLabelsTimeline"/>
    <dgm:cxn modelId="{87A3D4B9-3A68-4797-92E9-31DCE0A83422}" type="presParOf" srcId="{833900F4-3728-4A21-83E9-2025EF2F3A2B}" destId="{1EB5E42D-E43B-4700-930B-0AB49B6BAFA6}" srcOrd="4" destOrd="0" presId="urn:microsoft.com/office/officeart/2017/3/layout/HorizontalLabelsTimeline"/>
    <dgm:cxn modelId="{BEDB7461-0BAD-4847-953E-71EF617E37D3}" type="presParOf" srcId="{5B9C2C69-23F2-441E-81B5-DA44C2B22777}" destId="{34741EFC-2972-4891-AAB8-202199D38EDB}" srcOrd="5" destOrd="0" presId="urn:microsoft.com/office/officeart/2017/3/layout/HorizontalLabelsTimeline"/>
    <dgm:cxn modelId="{A45165B9-4A14-4A26-8624-E177317BC9D8}" type="presParOf" srcId="{5B9C2C69-23F2-441E-81B5-DA44C2B22777}" destId="{71E93DC1-CCF0-4BE4-B32B-E58C05D6BD2F}" srcOrd="6" destOrd="0" presId="urn:microsoft.com/office/officeart/2017/3/layout/HorizontalLabelsTimeline"/>
    <dgm:cxn modelId="{A3413415-07D3-4478-8076-423E06668E15}" type="presParOf" srcId="{71E93DC1-CCF0-4BE4-B32B-E58C05D6BD2F}" destId="{B99D0BFA-1C5D-4EC3-8C8A-8847D29E201A}" srcOrd="0" destOrd="0" presId="urn:microsoft.com/office/officeart/2017/3/layout/HorizontalLabelsTimeline"/>
    <dgm:cxn modelId="{43C97746-52CC-42FB-A544-4C88307ED739}" type="presParOf" srcId="{71E93DC1-CCF0-4BE4-B32B-E58C05D6BD2F}" destId="{A83ED746-F55E-4E3D-B1A6-52AA46879533}" srcOrd="1" destOrd="0" presId="urn:microsoft.com/office/officeart/2017/3/layout/HorizontalLabelsTimeline"/>
    <dgm:cxn modelId="{773C48E0-0134-418A-84FD-609FD88A21C1}" type="presParOf" srcId="{A83ED746-F55E-4E3D-B1A6-52AA46879533}" destId="{CBC09B20-C70B-4E56-8EB6-C6AE1CAF0340}" srcOrd="0" destOrd="0" presId="urn:microsoft.com/office/officeart/2017/3/layout/HorizontalLabelsTimeline"/>
    <dgm:cxn modelId="{A035AFA4-6039-4210-BFDB-07E783F0082F}" type="presParOf" srcId="{A83ED746-F55E-4E3D-B1A6-52AA46879533}" destId="{14A3C73A-61FE-41DA-B3B7-D8FFF38879B7}" srcOrd="1" destOrd="0" presId="urn:microsoft.com/office/officeart/2017/3/layout/HorizontalLabelsTimeline"/>
    <dgm:cxn modelId="{AC4401A2-04BC-434B-B62C-DEA2C4581CE0}" type="presParOf" srcId="{71E93DC1-CCF0-4BE4-B32B-E58C05D6BD2F}" destId="{96988484-41B8-4037-8310-EFDD14DCF7B8}" srcOrd="2" destOrd="0" presId="urn:microsoft.com/office/officeart/2017/3/layout/HorizontalLabelsTimeline"/>
    <dgm:cxn modelId="{F0DD69FC-589D-4663-B648-254E92847D18}" type="presParOf" srcId="{71E93DC1-CCF0-4BE4-B32B-E58C05D6BD2F}" destId="{E3B2DDB1-90C9-4D9E-8B87-4CD0D6EB04DD}" srcOrd="3" destOrd="0" presId="urn:microsoft.com/office/officeart/2017/3/layout/HorizontalLabelsTimeline"/>
    <dgm:cxn modelId="{3959CC69-3FD7-4D21-A65C-73F03F6473FA}" type="presParOf" srcId="{71E93DC1-CCF0-4BE4-B32B-E58C05D6BD2F}" destId="{5F18529B-BE09-49AB-A1F3-D4188287CB2E}" srcOrd="4" destOrd="0" presId="urn:microsoft.com/office/officeart/2017/3/layout/HorizontalLabelsTimeline"/>
    <dgm:cxn modelId="{FBB1EBCA-6010-486C-ACE2-4A5248F8C1D5}" type="presParOf" srcId="{5B9C2C69-23F2-441E-81B5-DA44C2B22777}" destId="{473F93F5-B99F-42BD-A7BE-1CEE06046020}" srcOrd="7" destOrd="0" presId="urn:microsoft.com/office/officeart/2017/3/layout/HorizontalLabelsTimeline"/>
    <dgm:cxn modelId="{EBE9FC29-4337-4E33-B61E-4A3E9877D84D}" type="presParOf" srcId="{5B9C2C69-23F2-441E-81B5-DA44C2B22777}" destId="{00FD9138-F18E-4CBF-966A-C0FAE83D9C48}" srcOrd="8" destOrd="0" presId="urn:microsoft.com/office/officeart/2017/3/layout/HorizontalLabelsTimeline"/>
    <dgm:cxn modelId="{C7C80CFB-7E8C-461D-8164-D1865950DE7D}" type="presParOf" srcId="{00FD9138-F18E-4CBF-966A-C0FAE83D9C48}" destId="{6B1EBDC1-5515-4F56-AA10-5CB313D1BCA6}" srcOrd="0" destOrd="0" presId="urn:microsoft.com/office/officeart/2017/3/layout/HorizontalLabelsTimeline"/>
    <dgm:cxn modelId="{0873E7EA-DA81-4650-9867-E379EF825DB3}" type="presParOf" srcId="{00FD9138-F18E-4CBF-966A-C0FAE83D9C48}" destId="{9DE22E66-C518-4D5D-87F4-C02D47D22B2E}" srcOrd="1" destOrd="0" presId="urn:microsoft.com/office/officeart/2017/3/layout/HorizontalLabelsTimeline"/>
    <dgm:cxn modelId="{93D56F0F-7513-471D-9CDD-5ED3A4A8CDAB}" type="presParOf" srcId="{9DE22E66-C518-4D5D-87F4-C02D47D22B2E}" destId="{3E3C32EA-D85D-4E1D-A897-321A023ECDE6}" srcOrd="0" destOrd="0" presId="urn:microsoft.com/office/officeart/2017/3/layout/HorizontalLabelsTimeline"/>
    <dgm:cxn modelId="{80EA4CB0-1F21-4F74-99F3-BCACB16F0717}" type="presParOf" srcId="{9DE22E66-C518-4D5D-87F4-C02D47D22B2E}" destId="{4A547616-2367-4B1D-AE8D-CFD182E39803}" srcOrd="1" destOrd="0" presId="urn:microsoft.com/office/officeart/2017/3/layout/HorizontalLabelsTimeline"/>
    <dgm:cxn modelId="{729289B2-F6B5-4546-8E9E-945E20F214BE}" type="presParOf" srcId="{00FD9138-F18E-4CBF-966A-C0FAE83D9C48}" destId="{D317C161-E981-48A0-B9F4-08EC3835E0D1}" srcOrd="2" destOrd="0" presId="urn:microsoft.com/office/officeart/2017/3/layout/HorizontalLabelsTimeline"/>
    <dgm:cxn modelId="{A94131A7-E765-4187-9B6E-A524CEEBA335}" type="presParOf" srcId="{00FD9138-F18E-4CBF-966A-C0FAE83D9C48}" destId="{1440B4B8-1661-4021-838D-4302715600A6}" srcOrd="3" destOrd="0" presId="urn:microsoft.com/office/officeart/2017/3/layout/HorizontalLabelsTimeline"/>
    <dgm:cxn modelId="{21A59561-7849-41BF-88C8-BA4FFD22A1FB}" type="presParOf" srcId="{00FD9138-F18E-4CBF-966A-C0FAE83D9C48}" destId="{678DDB8C-B814-409C-A2C1-163F6E083B7C}"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DEC822-A189-4687-9084-F92C71CD09C2}" type="doc">
      <dgm:prSet loTypeId="urn:microsoft.com/office/officeart/2017/3/layout/HorizontalLabelsTimeline" loCatId="process" qsTypeId="urn:microsoft.com/office/officeart/2005/8/quickstyle/simple1" qsCatId="simple" csTypeId="urn:microsoft.com/office/officeart/2005/8/colors/accent1_2" csCatId="accent1" phldr="1"/>
      <dgm:spPr/>
      <dgm:t>
        <a:bodyPr/>
        <a:lstStyle/>
        <a:p>
          <a:endParaRPr lang="en-US"/>
        </a:p>
      </dgm:t>
    </dgm:pt>
    <dgm:pt modelId="{8419996B-BEEC-442E-9B99-A5F0E7250A90}">
      <dgm:prSet/>
      <dgm:spPr/>
      <dgm:t>
        <a:bodyPr/>
        <a:lstStyle/>
        <a:p>
          <a:pPr>
            <a:defRPr b="1"/>
          </a:pPr>
          <a:r>
            <a:rPr lang="en-US" dirty="0"/>
            <a:t>2017 or 2023 Standards and Criteria</a:t>
          </a:r>
        </a:p>
      </dgm:t>
    </dgm:pt>
    <dgm:pt modelId="{116791D8-D7FF-4D6D-96FD-E740C6482414}" type="parTrans" cxnId="{1D8CC6A7-EE65-4AE9-BE5A-9949B226030C}">
      <dgm:prSet/>
      <dgm:spPr/>
      <dgm:t>
        <a:bodyPr/>
        <a:lstStyle/>
        <a:p>
          <a:endParaRPr lang="en-US"/>
        </a:p>
      </dgm:t>
    </dgm:pt>
    <dgm:pt modelId="{3D5EF607-3F47-4CAC-AA74-F85F27F1451D}" type="sibTrans" cxnId="{1D8CC6A7-EE65-4AE9-BE5A-9949B226030C}">
      <dgm:prSet/>
      <dgm:spPr/>
      <dgm:t>
        <a:bodyPr/>
        <a:lstStyle/>
        <a:p>
          <a:endParaRPr lang="en-US"/>
        </a:p>
      </dgm:t>
    </dgm:pt>
    <dgm:pt modelId="{565E1A90-A9FC-487B-BE0C-22CD8CF57A4A}">
      <dgm:prSet/>
      <dgm:spPr/>
      <dgm:t>
        <a:bodyPr/>
        <a:lstStyle/>
        <a:p>
          <a:r>
            <a:rPr lang="en-US" dirty="0"/>
            <a:t>Programs with site visits during 2023 may elect to use either the 2017 or the 2023 Standards and Criteria.</a:t>
          </a:r>
        </a:p>
      </dgm:t>
    </dgm:pt>
    <dgm:pt modelId="{F6707D92-F638-407D-B606-25D72B96B2DE}" type="parTrans" cxnId="{5DDFCF37-2EC0-4F71-A4B5-DE0743812874}">
      <dgm:prSet/>
      <dgm:spPr/>
      <dgm:t>
        <a:bodyPr/>
        <a:lstStyle/>
        <a:p>
          <a:endParaRPr lang="en-US"/>
        </a:p>
      </dgm:t>
    </dgm:pt>
    <dgm:pt modelId="{DE6E7486-C42F-4B3E-B2D9-32860051689B}" type="sibTrans" cxnId="{5DDFCF37-2EC0-4F71-A4B5-DE0743812874}">
      <dgm:prSet/>
      <dgm:spPr/>
      <dgm:t>
        <a:bodyPr/>
        <a:lstStyle/>
        <a:p>
          <a:endParaRPr lang="en-US"/>
        </a:p>
      </dgm:t>
    </dgm:pt>
    <dgm:pt modelId="{AD1A91A1-996D-4D7E-AAD3-C2F68D4FA33B}">
      <dgm:prSet/>
      <dgm:spPr/>
      <dgm:t>
        <a:bodyPr/>
        <a:lstStyle/>
        <a:p>
          <a:pPr>
            <a:defRPr b="1"/>
          </a:pPr>
          <a:r>
            <a:rPr lang="en-US" dirty="0"/>
            <a:t>2023 Standards and Criteria</a:t>
          </a:r>
        </a:p>
      </dgm:t>
    </dgm:pt>
    <dgm:pt modelId="{DC39D610-8D48-4AF1-8A05-015B11AAD819}" type="parTrans" cxnId="{EFCAFB99-C428-48CE-8679-4713D86BFAA8}">
      <dgm:prSet/>
      <dgm:spPr/>
      <dgm:t>
        <a:bodyPr/>
        <a:lstStyle/>
        <a:p>
          <a:endParaRPr lang="en-US"/>
        </a:p>
      </dgm:t>
    </dgm:pt>
    <dgm:pt modelId="{2ABC5170-A5A4-49AC-9D1E-5B8380EC573D}" type="sibTrans" cxnId="{EFCAFB99-C428-48CE-8679-4713D86BFAA8}">
      <dgm:prSet/>
      <dgm:spPr/>
      <dgm:t>
        <a:bodyPr/>
        <a:lstStyle/>
        <a:p>
          <a:endParaRPr lang="en-US"/>
        </a:p>
      </dgm:t>
    </dgm:pt>
    <dgm:pt modelId="{2E731E47-8A15-45CD-8900-2306FA186BB3}">
      <dgm:prSet/>
      <dgm:spPr/>
      <dgm:t>
        <a:bodyPr/>
        <a:lstStyle/>
        <a:p>
          <a:r>
            <a:rPr lang="en-US"/>
            <a:t>Beginning January 1, 2024, all programs are required to use the 2023 Standards and Criteria.</a:t>
          </a:r>
        </a:p>
      </dgm:t>
    </dgm:pt>
    <dgm:pt modelId="{63DD0A68-A4D0-4EEE-B0E3-73C97B865DE1}" type="parTrans" cxnId="{8BBB75E3-E0F6-4B78-A196-8CC8184A2344}">
      <dgm:prSet/>
      <dgm:spPr/>
      <dgm:t>
        <a:bodyPr/>
        <a:lstStyle/>
        <a:p>
          <a:endParaRPr lang="en-US"/>
        </a:p>
      </dgm:t>
    </dgm:pt>
    <dgm:pt modelId="{56C6D82A-B0A4-400A-B10E-2C9A6D9490F9}" type="sibTrans" cxnId="{8BBB75E3-E0F6-4B78-A196-8CC8184A2344}">
      <dgm:prSet/>
      <dgm:spPr/>
      <dgm:t>
        <a:bodyPr/>
        <a:lstStyle/>
        <a:p>
          <a:endParaRPr lang="en-US"/>
        </a:p>
      </dgm:t>
    </dgm:pt>
    <dgm:pt modelId="{DDDE0EE2-52AD-4CC9-B74D-F8025EA82A5F}" type="pres">
      <dgm:prSet presAssocID="{EFDEC822-A189-4687-9084-F92C71CD09C2}" presName="root" presStyleCnt="0">
        <dgm:presLayoutVars>
          <dgm:chMax/>
          <dgm:chPref/>
          <dgm:animLvl val="lvl"/>
        </dgm:presLayoutVars>
      </dgm:prSet>
      <dgm:spPr/>
    </dgm:pt>
    <dgm:pt modelId="{FD12DA72-1741-4D94-A694-DFF0A74EAB5B}" type="pres">
      <dgm:prSet presAssocID="{EFDEC822-A189-4687-9084-F92C71CD09C2}" presName="divider" presStyleLbl="fgAcc1" presStyleIdx="0" presStyleCnt="1"/>
      <dgm:spPr/>
    </dgm:pt>
    <dgm:pt modelId="{CA5454FE-F76F-44BD-AD97-224DC85EDBE9}" type="pres">
      <dgm:prSet presAssocID="{EFDEC822-A189-4687-9084-F92C71CD09C2}" presName="nodes" presStyleCnt="0">
        <dgm:presLayoutVars>
          <dgm:chMax/>
          <dgm:chPref/>
          <dgm:animLvl val="lvl"/>
        </dgm:presLayoutVars>
      </dgm:prSet>
      <dgm:spPr/>
    </dgm:pt>
    <dgm:pt modelId="{5AC85F87-8C73-40D4-B3AB-4D698E922861}" type="pres">
      <dgm:prSet presAssocID="{8419996B-BEEC-442E-9B99-A5F0E7250A90}" presName="composite" presStyleCnt="0"/>
      <dgm:spPr/>
    </dgm:pt>
    <dgm:pt modelId="{260F65C3-B7BE-4137-BE3E-EE845B4EDC99}" type="pres">
      <dgm:prSet presAssocID="{8419996B-BEEC-442E-9B99-A5F0E7250A90}" presName="L1TextContainer" presStyleLbl="alignNode1" presStyleIdx="0" presStyleCnt="2">
        <dgm:presLayoutVars>
          <dgm:chMax val="1"/>
          <dgm:chPref val="1"/>
          <dgm:bulletEnabled val="1"/>
        </dgm:presLayoutVars>
      </dgm:prSet>
      <dgm:spPr/>
    </dgm:pt>
    <dgm:pt modelId="{6F3C41FC-E312-44DD-A806-8E028D11E34D}" type="pres">
      <dgm:prSet presAssocID="{8419996B-BEEC-442E-9B99-A5F0E7250A90}" presName="L2TextContainerWrapper" presStyleCnt="0">
        <dgm:presLayoutVars>
          <dgm:bulletEnabled val="1"/>
        </dgm:presLayoutVars>
      </dgm:prSet>
      <dgm:spPr/>
    </dgm:pt>
    <dgm:pt modelId="{E9ADF1CE-E6AB-4236-9E8F-96DE7773B820}" type="pres">
      <dgm:prSet presAssocID="{8419996B-BEEC-442E-9B99-A5F0E7250A90}" presName="L2TextContainer" presStyleLbl="bgAccFollowNode1" presStyleIdx="0" presStyleCnt="2"/>
      <dgm:spPr/>
    </dgm:pt>
    <dgm:pt modelId="{09B88207-BE78-4AB4-8590-1C72903E58FB}" type="pres">
      <dgm:prSet presAssocID="{8419996B-BEEC-442E-9B99-A5F0E7250A90}" presName="FlexibleEmptyPlaceHolder" presStyleCnt="0"/>
      <dgm:spPr/>
    </dgm:pt>
    <dgm:pt modelId="{53F5AAF6-53FE-4128-89A7-2B5AFEF43DBF}" type="pres">
      <dgm:prSet presAssocID="{8419996B-BEEC-442E-9B99-A5F0E7250A90}" presName="ConnectLine" presStyleLbl="sibTrans1D1" presStyleIdx="0" presStyleCnt="2"/>
      <dgm:spPr/>
    </dgm:pt>
    <dgm:pt modelId="{ED76CF8B-66C1-4388-9E5C-D4433ADE8A5A}" type="pres">
      <dgm:prSet presAssocID="{8419996B-BEEC-442E-9B99-A5F0E7250A90}" presName="ConnectorPoint" presStyleLbl="node1" presStyleIdx="0" presStyleCnt="2"/>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8AEFD4D-A550-4586-AE6A-871F95DC34DB}" type="pres">
      <dgm:prSet presAssocID="{8419996B-BEEC-442E-9B99-A5F0E7250A90}" presName="EmptyPlaceHolder" presStyleCnt="0"/>
      <dgm:spPr/>
    </dgm:pt>
    <dgm:pt modelId="{1DF2E9B8-1E61-41D4-88A3-0D192E0FF3DA}" type="pres">
      <dgm:prSet presAssocID="{3D5EF607-3F47-4CAC-AA74-F85F27F1451D}" presName="spaceBetweenRectangles" presStyleCnt="0"/>
      <dgm:spPr/>
    </dgm:pt>
    <dgm:pt modelId="{854CBA28-20C3-4527-B561-DDFB533D8BB9}" type="pres">
      <dgm:prSet presAssocID="{AD1A91A1-996D-4D7E-AAD3-C2F68D4FA33B}" presName="composite" presStyleCnt="0"/>
      <dgm:spPr/>
    </dgm:pt>
    <dgm:pt modelId="{7BD5FB25-BBCA-419B-95A4-2C7E15CC195B}" type="pres">
      <dgm:prSet presAssocID="{AD1A91A1-996D-4D7E-AAD3-C2F68D4FA33B}" presName="L1TextContainer" presStyleLbl="alignNode1" presStyleIdx="1" presStyleCnt="2">
        <dgm:presLayoutVars>
          <dgm:chMax val="1"/>
          <dgm:chPref val="1"/>
          <dgm:bulletEnabled val="1"/>
        </dgm:presLayoutVars>
      </dgm:prSet>
      <dgm:spPr/>
    </dgm:pt>
    <dgm:pt modelId="{03CA783D-D257-4D22-BAF8-EF0F07B025E5}" type="pres">
      <dgm:prSet presAssocID="{AD1A91A1-996D-4D7E-AAD3-C2F68D4FA33B}" presName="L2TextContainerWrapper" presStyleCnt="0">
        <dgm:presLayoutVars>
          <dgm:bulletEnabled val="1"/>
        </dgm:presLayoutVars>
      </dgm:prSet>
      <dgm:spPr/>
    </dgm:pt>
    <dgm:pt modelId="{CABFD2F7-D7FB-403C-A4F8-660543A4354F}" type="pres">
      <dgm:prSet presAssocID="{AD1A91A1-996D-4D7E-AAD3-C2F68D4FA33B}" presName="L2TextContainer" presStyleLbl="bgAccFollowNode1" presStyleIdx="1" presStyleCnt="2"/>
      <dgm:spPr/>
    </dgm:pt>
    <dgm:pt modelId="{BCA96F98-0CA7-4AD5-B90C-02E4A2C290DC}" type="pres">
      <dgm:prSet presAssocID="{AD1A91A1-996D-4D7E-AAD3-C2F68D4FA33B}" presName="FlexibleEmptyPlaceHolder" presStyleCnt="0"/>
      <dgm:spPr/>
    </dgm:pt>
    <dgm:pt modelId="{F3CB7B2E-9A61-4144-8F7F-145A71542F9B}" type="pres">
      <dgm:prSet presAssocID="{AD1A91A1-996D-4D7E-AAD3-C2F68D4FA33B}" presName="ConnectLine" presStyleLbl="sibTrans1D1" presStyleIdx="1" presStyleCnt="2"/>
      <dgm:spPr/>
    </dgm:pt>
    <dgm:pt modelId="{B04DE2A7-0E28-48AC-9672-0E1D5371D228}" type="pres">
      <dgm:prSet presAssocID="{AD1A91A1-996D-4D7E-AAD3-C2F68D4FA33B}" presName="ConnectorPoint" presStyleLbl="node1" presStyleIdx="1" presStyleCnt="2"/>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53BA838-C1A1-451C-9C61-1863C4F2E4BD}" type="pres">
      <dgm:prSet presAssocID="{AD1A91A1-996D-4D7E-AAD3-C2F68D4FA33B}" presName="EmptyPlaceHolder" presStyleCnt="0"/>
      <dgm:spPr/>
    </dgm:pt>
  </dgm:ptLst>
  <dgm:cxnLst>
    <dgm:cxn modelId="{5DDFCF37-2EC0-4F71-A4B5-DE0743812874}" srcId="{8419996B-BEEC-442E-9B99-A5F0E7250A90}" destId="{565E1A90-A9FC-487B-BE0C-22CD8CF57A4A}" srcOrd="0" destOrd="0" parTransId="{F6707D92-F638-407D-B606-25D72B96B2DE}" sibTransId="{DE6E7486-C42F-4B3E-B2D9-32860051689B}"/>
    <dgm:cxn modelId="{38696038-AF54-43F2-BB9D-1D60E7A0EE22}" type="presOf" srcId="{2E731E47-8A15-45CD-8900-2306FA186BB3}" destId="{CABFD2F7-D7FB-403C-A4F8-660543A4354F}" srcOrd="0" destOrd="0" presId="urn:microsoft.com/office/officeart/2017/3/layout/HorizontalLabelsTimeline"/>
    <dgm:cxn modelId="{EFCAFB99-C428-48CE-8679-4713D86BFAA8}" srcId="{EFDEC822-A189-4687-9084-F92C71CD09C2}" destId="{AD1A91A1-996D-4D7E-AAD3-C2F68D4FA33B}" srcOrd="1" destOrd="0" parTransId="{DC39D610-8D48-4AF1-8A05-015B11AAD819}" sibTransId="{2ABC5170-A5A4-49AC-9D1E-5B8380EC573D}"/>
    <dgm:cxn modelId="{1F6DCBA2-73FC-4576-AF73-9BE762CCB674}" type="presOf" srcId="{EFDEC822-A189-4687-9084-F92C71CD09C2}" destId="{DDDE0EE2-52AD-4CC9-B74D-F8025EA82A5F}" srcOrd="0" destOrd="0" presId="urn:microsoft.com/office/officeart/2017/3/layout/HorizontalLabelsTimeline"/>
    <dgm:cxn modelId="{1D8CC6A7-EE65-4AE9-BE5A-9949B226030C}" srcId="{EFDEC822-A189-4687-9084-F92C71CD09C2}" destId="{8419996B-BEEC-442E-9B99-A5F0E7250A90}" srcOrd="0" destOrd="0" parTransId="{116791D8-D7FF-4D6D-96FD-E740C6482414}" sibTransId="{3D5EF607-3F47-4CAC-AA74-F85F27F1451D}"/>
    <dgm:cxn modelId="{DEEE72AF-8629-493F-83C9-3CC525A2B616}" type="presOf" srcId="{8419996B-BEEC-442E-9B99-A5F0E7250A90}" destId="{260F65C3-B7BE-4137-BE3E-EE845B4EDC99}" srcOrd="0" destOrd="0" presId="urn:microsoft.com/office/officeart/2017/3/layout/HorizontalLabelsTimeline"/>
    <dgm:cxn modelId="{5F8895BA-0F33-4A41-93F0-E22C2A99401A}" type="presOf" srcId="{AD1A91A1-996D-4D7E-AAD3-C2F68D4FA33B}" destId="{7BD5FB25-BBCA-419B-95A4-2C7E15CC195B}" srcOrd="0" destOrd="0" presId="urn:microsoft.com/office/officeart/2017/3/layout/HorizontalLabelsTimeline"/>
    <dgm:cxn modelId="{76F929CC-6F8C-44F1-8FDB-7AB84409459A}" type="presOf" srcId="{565E1A90-A9FC-487B-BE0C-22CD8CF57A4A}" destId="{E9ADF1CE-E6AB-4236-9E8F-96DE7773B820}" srcOrd="0" destOrd="0" presId="urn:microsoft.com/office/officeart/2017/3/layout/HorizontalLabelsTimeline"/>
    <dgm:cxn modelId="{8BBB75E3-E0F6-4B78-A196-8CC8184A2344}" srcId="{AD1A91A1-996D-4D7E-AAD3-C2F68D4FA33B}" destId="{2E731E47-8A15-45CD-8900-2306FA186BB3}" srcOrd="0" destOrd="0" parTransId="{63DD0A68-A4D0-4EEE-B0E3-73C97B865DE1}" sibTransId="{56C6D82A-B0A4-400A-B10E-2C9A6D9490F9}"/>
    <dgm:cxn modelId="{9C4BE02C-D6C2-43C4-9769-80828093FAD2}" type="presParOf" srcId="{DDDE0EE2-52AD-4CC9-B74D-F8025EA82A5F}" destId="{FD12DA72-1741-4D94-A694-DFF0A74EAB5B}" srcOrd="0" destOrd="0" presId="urn:microsoft.com/office/officeart/2017/3/layout/HorizontalLabelsTimeline"/>
    <dgm:cxn modelId="{100EDEB5-9B74-41AA-BB90-D6C31C49A7FE}" type="presParOf" srcId="{DDDE0EE2-52AD-4CC9-B74D-F8025EA82A5F}" destId="{CA5454FE-F76F-44BD-AD97-224DC85EDBE9}" srcOrd="1" destOrd="0" presId="urn:microsoft.com/office/officeart/2017/3/layout/HorizontalLabelsTimeline"/>
    <dgm:cxn modelId="{9EA72DA8-7A4A-41BD-B808-EEEAACB208BB}" type="presParOf" srcId="{CA5454FE-F76F-44BD-AD97-224DC85EDBE9}" destId="{5AC85F87-8C73-40D4-B3AB-4D698E922861}" srcOrd="0" destOrd="0" presId="urn:microsoft.com/office/officeart/2017/3/layout/HorizontalLabelsTimeline"/>
    <dgm:cxn modelId="{752C7963-0E26-46F9-ACE5-E3D41B23BC2A}" type="presParOf" srcId="{5AC85F87-8C73-40D4-B3AB-4D698E922861}" destId="{260F65C3-B7BE-4137-BE3E-EE845B4EDC99}" srcOrd="0" destOrd="0" presId="urn:microsoft.com/office/officeart/2017/3/layout/HorizontalLabelsTimeline"/>
    <dgm:cxn modelId="{D527B97A-B824-4DAF-B2CC-C7C9F3804429}" type="presParOf" srcId="{5AC85F87-8C73-40D4-B3AB-4D698E922861}" destId="{6F3C41FC-E312-44DD-A806-8E028D11E34D}" srcOrd="1" destOrd="0" presId="urn:microsoft.com/office/officeart/2017/3/layout/HorizontalLabelsTimeline"/>
    <dgm:cxn modelId="{F4E0022A-697D-4637-A76B-2A5573799F19}" type="presParOf" srcId="{6F3C41FC-E312-44DD-A806-8E028D11E34D}" destId="{E9ADF1CE-E6AB-4236-9E8F-96DE7773B820}" srcOrd="0" destOrd="0" presId="urn:microsoft.com/office/officeart/2017/3/layout/HorizontalLabelsTimeline"/>
    <dgm:cxn modelId="{B45EE241-7EB4-4375-9D99-1683138087C2}" type="presParOf" srcId="{6F3C41FC-E312-44DD-A806-8E028D11E34D}" destId="{09B88207-BE78-4AB4-8590-1C72903E58FB}" srcOrd="1" destOrd="0" presId="urn:microsoft.com/office/officeart/2017/3/layout/HorizontalLabelsTimeline"/>
    <dgm:cxn modelId="{4CAC3288-C220-47A1-880A-997293D7144F}" type="presParOf" srcId="{5AC85F87-8C73-40D4-B3AB-4D698E922861}" destId="{53F5AAF6-53FE-4128-89A7-2B5AFEF43DBF}" srcOrd="2" destOrd="0" presId="urn:microsoft.com/office/officeart/2017/3/layout/HorizontalLabelsTimeline"/>
    <dgm:cxn modelId="{E87208F5-8685-4D2A-8E9B-D209FF331B5D}" type="presParOf" srcId="{5AC85F87-8C73-40D4-B3AB-4D698E922861}" destId="{ED76CF8B-66C1-4388-9E5C-D4433ADE8A5A}" srcOrd="3" destOrd="0" presId="urn:microsoft.com/office/officeart/2017/3/layout/HorizontalLabelsTimeline"/>
    <dgm:cxn modelId="{4AECFE87-E373-4114-877B-34AF8C42A559}" type="presParOf" srcId="{5AC85F87-8C73-40D4-B3AB-4D698E922861}" destId="{B8AEFD4D-A550-4586-AE6A-871F95DC34DB}" srcOrd="4" destOrd="0" presId="urn:microsoft.com/office/officeart/2017/3/layout/HorizontalLabelsTimeline"/>
    <dgm:cxn modelId="{94A2F0C9-0FAD-48E8-9CC0-B11CF4AEC311}" type="presParOf" srcId="{CA5454FE-F76F-44BD-AD97-224DC85EDBE9}" destId="{1DF2E9B8-1E61-41D4-88A3-0D192E0FF3DA}" srcOrd="1" destOrd="0" presId="urn:microsoft.com/office/officeart/2017/3/layout/HorizontalLabelsTimeline"/>
    <dgm:cxn modelId="{5D99557F-9941-46FF-9122-6D626E519141}" type="presParOf" srcId="{CA5454FE-F76F-44BD-AD97-224DC85EDBE9}" destId="{854CBA28-20C3-4527-B561-DDFB533D8BB9}" srcOrd="2" destOrd="0" presId="urn:microsoft.com/office/officeart/2017/3/layout/HorizontalLabelsTimeline"/>
    <dgm:cxn modelId="{212B0962-92E2-49A9-B203-0AA148BBD65E}" type="presParOf" srcId="{854CBA28-20C3-4527-B561-DDFB533D8BB9}" destId="{7BD5FB25-BBCA-419B-95A4-2C7E15CC195B}" srcOrd="0" destOrd="0" presId="urn:microsoft.com/office/officeart/2017/3/layout/HorizontalLabelsTimeline"/>
    <dgm:cxn modelId="{DC79CF62-CE3F-4A77-86FF-9E8061BC09F1}" type="presParOf" srcId="{854CBA28-20C3-4527-B561-DDFB533D8BB9}" destId="{03CA783D-D257-4D22-BAF8-EF0F07B025E5}" srcOrd="1" destOrd="0" presId="urn:microsoft.com/office/officeart/2017/3/layout/HorizontalLabelsTimeline"/>
    <dgm:cxn modelId="{B0048074-F540-4333-86A0-58FE713B55B9}" type="presParOf" srcId="{03CA783D-D257-4D22-BAF8-EF0F07B025E5}" destId="{CABFD2F7-D7FB-403C-A4F8-660543A4354F}" srcOrd="0" destOrd="0" presId="urn:microsoft.com/office/officeart/2017/3/layout/HorizontalLabelsTimeline"/>
    <dgm:cxn modelId="{E0310A9E-8C65-4FE3-BCC7-2AC60FF86D95}" type="presParOf" srcId="{03CA783D-D257-4D22-BAF8-EF0F07B025E5}" destId="{BCA96F98-0CA7-4AD5-B90C-02E4A2C290DC}" srcOrd="1" destOrd="0" presId="urn:microsoft.com/office/officeart/2017/3/layout/HorizontalLabelsTimeline"/>
    <dgm:cxn modelId="{3117C6C7-4CC1-4B28-8F1E-7A493A4C70BB}" type="presParOf" srcId="{854CBA28-20C3-4527-B561-DDFB533D8BB9}" destId="{F3CB7B2E-9A61-4144-8F7F-145A71542F9B}" srcOrd="2" destOrd="0" presId="urn:microsoft.com/office/officeart/2017/3/layout/HorizontalLabelsTimeline"/>
    <dgm:cxn modelId="{1E46A01C-AD99-4D17-AAE3-5D5FCDD84C0A}" type="presParOf" srcId="{854CBA28-20C3-4527-B561-DDFB533D8BB9}" destId="{B04DE2A7-0E28-48AC-9672-0E1D5371D228}" srcOrd="3" destOrd="0" presId="urn:microsoft.com/office/officeart/2017/3/layout/HorizontalLabelsTimeline"/>
    <dgm:cxn modelId="{5F84E6A4-FB29-4B13-B1F1-15377A1F3733}" type="presParOf" srcId="{854CBA28-20C3-4527-B561-DDFB533D8BB9}" destId="{753BA838-C1A1-451C-9C61-1863C4F2E4BD}"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0CD653-614B-4441-8D4B-8BA265CF537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811CF9A3-5027-43BA-8BDA-EF7C7417F1ED}">
      <dgm:prSet/>
      <dgm:spPr>
        <a:solidFill>
          <a:srgbClr val="522E91"/>
        </a:solidFill>
      </dgm:spPr>
      <dgm:t>
        <a:bodyPr/>
        <a:lstStyle/>
        <a:p>
          <a:r>
            <a:rPr lang="en-US" dirty="0"/>
            <a:t>Single set of Standards and Criteria for all program types.</a:t>
          </a:r>
        </a:p>
      </dgm:t>
    </dgm:pt>
    <dgm:pt modelId="{0D63017F-3255-4829-BBD6-E303EE824A15}" type="parTrans" cxnId="{A428E138-FE63-4233-9548-C0813A2D57C6}">
      <dgm:prSet/>
      <dgm:spPr/>
      <dgm:t>
        <a:bodyPr/>
        <a:lstStyle/>
        <a:p>
          <a:endParaRPr lang="en-US"/>
        </a:p>
      </dgm:t>
    </dgm:pt>
    <dgm:pt modelId="{BDCE118E-BAEF-4B3F-AAD3-21CC331C0E92}" type="sibTrans" cxnId="{A428E138-FE63-4233-9548-C0813A2D57C6}">
      <dgm:prSet/>
      <dgm:spPr/>
      <dgm:t>
        <a:bodyPr/>
        <a:lstStyle/>
        <a:p>
          <a:endParaRPr lang="en-US"/>
        </a:p>
      </dgm:t>
    </dgm:pt>
    <dgm:pt modelId="{BB249B05-D989-4507-982F-106BAE5C03B7}">
      <dgm:prSet/>
      <dgm:spPr>
        <a:solidFill>
          <a:srgbClr val="522E91"/>
        </a:solidFill>
      </dgm:spPr>
      <dgm:t>
        <a:bodyPr/>
        <a:lstStyle/>
        <a:p>
          <a:r>
            <a:rPr lang="en-US" dirty="0"/>
            <a:t>Criterion subcategories clearly delineated.</a:t>
          </a:r>
        </a:p>
      </dgm:t>
    </dgm:pt>
    <dgm:pt modelId="{288FCD33-D9BB-473C-AEBC-BED3AB47B655}" type="parTrans" cxnId="{873DB577-909D-454B-8986-124BA16F7FBB}">
      <dgm:prSet/>
      <dgm:spPr/>
      <dgm:t>
        <a:bodyPr/>
        <a:lstStyle/>
        <a:p>
          <a:endParaRPr lang="en-US"/>
        </a:p>
      </dgm:t>
    </dgm:pt>
    <dgm:pt modelId="{365D8F17-51C0-417C-A409-E1DAD23EA315}" type="sibTrans" cxnId="{873DB577-909D-454B-8986-124BA16F7FBB}">
      <dgm:prSet/>
      <dgm:spPr/>
      <dgm:t>
        <a:bodyPr/>
        <a:lstStyle/>
        <a:p>
          <a:endParaRPr lang="en-US"/>
        </a:p>
      </dgm:t>
    </dgm:pt>
    <dgm:pt modelId="{78975536-2A84-4249-90C5-D36CBD4D4622}">
      <dgm:prSet/>
      <dgm:spPr>
        <a:solidFill>
          <a:srgbClr val="522E91"/>
        </a:solidFill>
      </dgm:spPr>
      <dgm:t>
        <a:bodyPr/>
        <a:lstStyle/>
        <a:p>
          <a:r>
            <a:rPr lang="en-US" dirty="0"/>
            <a:t>Simplified and plain language used.</a:t>
          </a:r>
        </a:p>
      </dgm:t>
    </dgm:pt>
    <dgm:pt modelId="{383C592B-CF8C-44C5-80B9-34866D6C51E9}" type="parTrans" cxnId="{B72D599B-A919-423D-B7C1-5434D6C18B61}">
      <dgm:prSet/>
      <dgm:spPr/>
      <dgm:t>
        <a:bodyPr/>
        <a:lstStyle/>
        <a:p>
          <a:endParaRPr lang="en-US"/>
        </a:p>
      </dgm:t>
    </dgm:pt>
    <dgm:pt modelId="{AAB5606F-1C23-4309-8309-405E9F58A5CA}" type="sibTrans" cxnId="{B72D599B-A919-423D-B7C1-5434D6C18B61}">
      <dgm:prSet/>
      <dgm:spPr/>
      <dgm:t>
        <a:bodyPr/>
        <a:lstStyle/>
        <a:p>
          <a:endParaRPr lang="en-US"/>
        </a:p>
      </dgm:t>
    </dgm:pt>
    <dgm:pt modelId="{2D256C02-4E74-4137-AF51-87CEE04BA54D}">
      <dgm:prSet/>
      <dgm:spPr>
        <a:solidFill>
          <a:srgbClr val="522E91"/>
        </a:solidFill>
      </dgm:spPr>
      <dgm:t>
        <a:bodyPr/>
        <a:lstStyle/>
        <a:p>
          <a:r>
            <a:rPr lang="en-US" dirty="0"/>
            <a:t>Criterion statements apply equally to all program options, methods of program delivery, and locations where the program is offered.</a:t>
          </a:r>
        </a:p>
      </dgm:t>
    </dgm:pt>
    <dgm:pt modelId="{FF8108E7-848E-45FB-8656-88ACF474F088}" type="parTrans" cxnId="{53A84232-28B3-4F43-8534-9D8190236251}">
      <dgm:prSet/>
      <dgm:spPr/>
      <dgm:t>
        <a:bodyPr/>
        <a:lstStyle/>
        <a:p>
          <a:endParaRPr lang="en-US"/>
        </a:p>
      </dgm:t>
    </dgm:pt>
    <dgm:pt modelId="{CA7BF64B-FA22-41F4-97C6-015B7C28D575}" type="sibTrans" cxnId="{53A84232-28B3-4F43-8534-9D8190236251}">
      <dgm:prSet/>
      <dgm:spPr/>
      <dgm:t>
        <a:bodyPr/>
        <a:lstStyle/>
        <a:p>
          <a:endParaRPr lang="en-US"/>
        </a:p>
      </dgm:t>
    </dgm:pt>
    <dgm:pt modelId="{BF09791C-BA9C-4554-AA48-7912398CDFE3}" type="pres">
      <dgm:prSet presAssocID="{800CD653-614B-4441-8D4B-8BA265CF537E}" presName="matrix" presStyleCnt="0">
        <dgm:presLayoutVars>
          <dgm:chMax val="1"/>
          <dgm:dir/>
          <dgm:resizeHandles val="exact"/>
        </dgm:presLayoutVars>
      </dgm:prSet>
      <dgm:spPr/>
    </dgm:pt>
    <dgm:pt modelId="{AAD34723-F296-49F6-BA9A-957F566AB7A3}" type="pres">
      <dgm:prSet presAssocID="{800CD653-614B-4441-8D4B-8BA265CF537E}" presName="diamond" presStyleLbl="bgShp" presStyleIdx="0" presStyleCnt="1"/>
      <dgm:spPr/>
    </dgm:pt>
    <dgm:pt modelId="{A0DD5AB6-3DC5-4111-BFEC-B8D8D1DE47AC}" type="pres">
      <dgm:prSet presAssocID="{800CD653-614B-4441-8D4B-8BA265CF537E}" presName="quad1" presStyleLbl="node1" presStyleIdx="0" presStyleCnt="4">
        <dgm:presLayoutVars>
          <dgm:chMax val="0"/>
          <dgm:chPref val="0"/>
          <dgm:bulletEnabled val="1"/>
        </dgm:presLayoutVars>
      </dgm:prSet>
      <dgm:spPr/>
    </dgm:pt>
    <dgm:pt modelId="{43F6FF71-E6FD-4F8B-81F3-EA6D5B790B5A}" type="pres">
      <dgm:prSet presAssocID="{800CD653-614B-4441-8D4B-8BA265CF537E}" presName="quad2" presStyleLbl="node1" presStyleIdx="1" presStyleCnt="4">
        <dgm:presLayoutVars>
          <dgm:chMax val="0"/>
          <dgm:chPref val="0"/>
          <dgm:bulletEnabled val="1"/>
        </dgm:presLayoutVars>
      </dgm:prSet>
      <dgm:spPr/>
    </dgm:pt>
    <dgm:pt modelId="{FB0B15BB-ED07-4F13-81FF-F7BEDD51C4FE}" type="pres">
      <dgm:prSet presAssocID="{800CD653-614B-4441-8D4B-8BA265CF537E}" presName="quad3" presStyleLbl="node1" presStyleIdx="2" presStyleCnt="4">
        <dgm:presLayoutVars>
          <dgm:chMax val="0"/>
          <dgm:chPref val="0"/>
          <dgm:bulletEnabled val="1"/>
        </dgm:presLayoutVars>
      </dgm:prSet>
      <dgm:spPr/>
    </dgm:pt>
    <dgm:pt modelId="{9FC0C820-1E33-4FC5-9DEF-F6965A961700}" type="pres">
      <dgm:prSet presAssocID="{800CD653-614B-4441-8D4B-8BA265CF537E}" presName="quad4" presStyleLbl="node1" presStyleIdx="3" presStyleCnt="4">
        <dgm:presLayoutVars>
          <dgm:chMax val="0"/>
          <dgm:chPref val="0"/>
          <dgm:bulletEnabled val="1"/>
        </dgm:presLayoutVars>
      </dgm:prSet>
      <dgm:spPr/>
    </dgm:pt>
  </dgm:ptLst>
  <dgm:cxnLst>
    <dgm:cxn modelId="{3B32A927-8E09-4A09-8E3C-13740A51DD9C}" type="presOf" srcId="{811CF9A3-5027-43BA-8BDA-EF7C7417F1ED}" destId="{A0DD5AB6-3DC5-4111-BFEC-B8D8D1DE47AC}" srcOrd="0" destOrd="0" presId="urn:microsoft.com/office/officeart/2005/8/layout/matrix3"/>
    <dgm:cxn modelId="{53A84232-28B3-4F43-8534-9D8190236251}" srcId="{800CD653-614B-4441-8D4B-8BA265CF537E}" destId="{2D256C02-4E74-4137-AF51-87CEE04BA54D}" srcOrd="3" destOrd="0" parTransId="{FF8108E7-848E-45FB-8656-88ACF474F088}" sibTransId="{CA7BF64B-FA22-41F4-97C6-015B7C28D575}"/>
    <dgm:cxn modelId="{A428E138-FE63-4233-9548-C0813A2D57C6}" srcId="{800CD653-614B-4441-8D4B-8BA265CF537E}" destId="{811CF9A3-5027-43BA-8BDA-EF7C7417F1ED}" srcOrd="0" destOrd="0" parTransId="{0D63017F-3255-4829-BBD6-E303EE824A15}" sibTransId="{BDCE118E-BAEF-4B3F-AAD3-21CC331C0E92}"/>
    <dgm:cxn modelId="{C1C2E248-7DF3-4D23-B978-D565D039EA32}" type="presOf" srcId="{2D256C02-4E74-4137-AF51-87CEE04BA54D}" destId="{9FC0C820-1E33-4FC5-9DEF-F6965A961700}" srcOrd="0" destOrd="0" presId="urn:microsoft.com/office/officeart/2005/8/layout/matrix3"/>
    <dgm:cxn modelId="{873DB577-909D-454B-8986-124BA16F7FBB}" srcId="{800CD653-614B-4441-8D4B-8BA265CF537E}" destId="{BB249B05-D989-4507-982F-106BAE5C03B7}" srcOrd="1" destOrd="0" parTransId="{288FCD33-D9BB-473C-AEBC-BED3AB47B655}" sibTransId="{365D8F17-51C0-417C-A409-E1DAD23EA315}"/>
    <dgm:cxn modelId="{D578A885-0063-4D03-BED4-79FE7FA27FBA}" type="presOf" srcId="{800CD653-614B-4441-8D4B-8BA265CF537E}" destId="{BF09791C-BA9C-4554-AA48-7912398CDFE3}" srcOrd="0" destOrd="0" presId="urn:microsoft.com/office/officeart/2005/8/layout/matrix3"/>
    <dgm:cxn modelId="{B72D599B-A919-423D-B7C1-5434D6C18B61}" srcId="{800CD653-614B-4441-8D4B-8BA265CF537E}" destId="{78975536-2A84-4249-90C5-D36CBD4D4622}" srcOrd="2" destOrd="0" parTransId="{383C592B-CF8C-44C5-80B9-34866D6C51E9}" sibTransId="{AAB5606F-1C23-4309-8309-405E9F58A5CA}"/>
    <dgm:cxn modelId="{17B8B9C4-C396-4D11-8EC4-8BC4493EB6D0}" type="presOf" srcId="{BB249B05-D989-4507-982F-106BAE5C03B7}" destId="{43F6FF71-E6FD-4F8B-81F3-EA6D5B790B5A}" srcOrd="0" destOrd="0" presId="urn:microsoft.com/office/officeart/2005/8/layout/matrix3"/>
    <dgm:cxn modelId="{6D928FE6-00D6-43B8-A5E3-A59A5843196F}" type="presOf" srcId="{78975536-2A84-4249-90C5-D36CBD4D4622}" destId="{FB0B15BB-ED07-4F13-81FF-F7BEDD51C4FE}" srcOrd="0" destOrd="0" presId="urn:microsoft.com/office/officeart/2005/8/layout/matrix3"/>
    <dgm:cxn modelId="{D0AF15A1-7F18-4D56-A5F7-575B3DED6140}" type="presParOf" srcId="{BF09791C-BA9C-4554-AA48-7912398CDFE3}" destId="{AAD34723-F296-49F6-BA9A-957F566AB7A3}" srcOrd="0" destOrd="0" presId="urn:microsoft.com/office/officeart/2005/8/layout/matrix3"/>
    <dgm:cxn modelId="{8CE68111-B27A-4CB9-8B0B-1DCF6D257718}" type="presParOf" srcId="{BF09791C-BA9C-4554-AA48-7912398CDFE3}" destId="{A0DD5AB6-3DC5-4111-BFEC-B8D8D1DE47AC}" srcOrd="1" destOrd="0" presId="urn:microsoft.com/office/officeart/2005/8/layout/matrix3"/>
    <dgm:cxn modelId="{FA54FDDE-41B1-47FB-B582-1D573F5F05A4}" type="presParOf" srcId="{BF09791C-BA9C-4554-AA48-7912398CDFE3}" destId="{43F6FF71-E6FD-4F8B-81F3-EA6D5B790B5A}" srcOrd="2" destOrd="0" presId="urn:microsoft.com/office/officeart/2005/8/layout/matrix3"/>
    <dgm:cxn modelId="{4EEAD59D-E5B2-4631-A74D-87A21A354C36}" type="presParOf" srcId="{BF09791C-BA9C-4554-AA48-7912398CDFE3}" destId="{FB0B15BB-ED07-4F13-81FF-F7BEDD51C4FE}" srcOrd="3" destOrd="0" presId="urn:microsoft.com/office/officeart/2005/8/layout/matrix3"/>
    <dgm:cxn modelId="{D35AAD1E-2781-441A-8B5A-36AA7DCF6D99}" type="presParOf" srcId="{BF09791C-BA9C-4554-AA48-7912398CDFE3}" destId="{9FC0C820-1E33-4FC5-9DEF-F6965A96170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F5C2D7-E47A-4F17-A2A3-5F2EC7FCAD25}"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E5C5D218-BABE-4148-9C28-6087BAD27E2F}">
      <dgm:prSet/>
      <dgm:spPr/>
      <dgm:t>
        <a:bodyPr/>
        <a:lstStyle/>
        <a:p>
          <a:pPr>
            <a:lnSpc>
              <a:spcPct val="100000"/>
            </a:lnSpc>
            <a:defRPr cap="all"/>
          </a:pPr>
          <a:r>
            <a:rPr lang="en-US"/>
            <a:t>READ</a:t>
          </a:r>
        </a:p>
      </dgm:t>
    </dgm:pt>
    <dgm:pt modelId="{288B82FD-3409-4366-B84F-8911C7FCEA4F}" type="parTrans" cxnId="{63BFDD16-8380-44D5-B89F-C30729FE6159}">
      <dgm:prSet/>
      <dgm:spPr/>
      <dgm:t>
        <a:bodyPr/>
        <a:lstStyle/>
        <a:p>
          <a:endParaRPr lang="en-US"/>
        </a:p>
      </dgm:t>
    </dgm:pt>
    <dgm:pt modelId="{AF123FBA-072B-4C59-B964-BACFA3D866ED}" type="sibTrans" cxnId="{63BFDD16-8380-44D5-B89F-C30729FE6159}">
      <dgm:prSet/>
      <dgm:spPr/>
      <dgm:t>
        <a:bodyPr/>
        <a:lstStyle/>
        <a:p>
          <a:endParaRPr lang="en-US"/>
        </a:p>
      </dgm:t>
    </dgm:pt>
    <dgm:pt modelId="{6CD1CE95-562F-4465-9693-9161315F8998}">
      <dgm:prSet/>
      <dgm:spPr/>
      <dgm:t>
        <a:bodyPr/>
        <a:lstStyle/>
        <a:p>
          <a:pPr>
            <a:lnSpc>
              <a:spcPct val="100000"/>
            </a:lnSpc>
            <a:defRPr cap="all"/>
          </a:pPr>
          <a:r>
            <a:rPr lang="en-US"/>
            <a:t>ASSESS </a:t>
          </a:r>
        </a:p>
      </dgm:t>
    </dgm:pt>
    <dgm:pt modelId="{982B35FF-8B28-47F0-99C0-41739F985D0F}" type="parTrans" cxnId="{A61BD452-D02A-4F85-9DE6-A846BF130AC0}">
      <dgm:prSet/>
      <dgm:spPr/>
      <dgm:t>
        <a:bodyPr/>
        <a:lstStyle/>
        <a:p>
          <a:endParaRPr lang="en-US"/>
        </a:p>
      </dgm:t>
    </dgm:pt>
    <dgm:pt modelId="{B959D9F7-9F83-46DC-85FB-F2AF7F997DC1}" type="sibTrans" cxnId="{A61BD452-D02A-4F85-9DE6-A846BF130AC0}">
      <dgm:prSet/>
      <dgm:spPr/>
      <dgm:t>
        <a:bodyPr/>
        <a:lstStyle/>
        <a:p>
          <a:endParaRPr lang="en-US"/>
        </a:p>
      </dgm:t>
    </dgm:pt>
    <dgm:pt modelId="{148C6DEE-10BB-441C-AF2D-901E2B5455D4}">
      <dgm:prSet/>
      <dgm:spPr/>
      <dgm:t>
        <a:bodyPr/>
        <a:lstStyle/>
        <a:p>
          <a:pPr>
            <a:lnSpc>
              <a:spcPct val="100000"/>
            </a:lnSpc>
            <a:defRPr cap="all"/>
          </a:pPr>
          <a:r>
            <a:rPr lang="en-US" dirty="0"/>
            <a:t>DESCRIBE </a:t>
          </a:r>
        </a:p>
      </dgm:t>
    </dgm:pt>
    <dgm:pt modelId="{90A1D6B2-6877-4BAC-B464-121471495C5A}" type="parTrans" cxnId="{7FAFF83D-1AB5-4496-B0AB-ED2A7BDB3575}">
      <dgm:prSet/>
      <dgm:spPr/>
      <dgm:t>
        <a:bodyPr/>
        <a:lstStyle/>
        <a:p>
          <a:endParaRPr lang="en-US"/>
        </a:p>
      </dgm:t>
    </dgm:pt>
    <dgm:pt modelId="{A46A5342-1C7A-4386-B159-A01301F14970}" type="sibTrans" cxnId="{7FAFF83D-1AB5-4496-B0AB-ED2A7BDB3575}">
      <dgm:prSet/>
      <dgm:spPr/>
      <dgm:t>
        <a:bodyPr/>
        <a:lstStyle/>
        <a:p>
          <a:endParaRPr lang="en-US"/>
        </a:p>
      </dgm:t>
    </dgm:pt>
    <dgm:pt modelId="{3BCD4906-BF5D-40DE-B62D-C9F615E7BE62}">
      <dgm:prSet/>
      <dgm:spPr/>
      <dgm:t>
        <a:bodyPr/>
        <a:lstStyle/>
        <a:p>
          <a:pPr>
            <a:lnSpc>
              <a:spcPct val="100000"/>
            </a:lnSpc>
            <a:defRPr cap="all"/>
          </a:pPr>
          <a:r>
            <a:rPr lang="en-US" dirty="0"/>
            <a:t>IDENTIFY</a:t>
          </a:r>
        </a:p>
      </dgm:t>
    </dgm:pt>
    <dgm:pt modelId="{6136A065-4B53-4425-AA87-3431BB4408DD}" type="parTrans" cxnId="{D5626EA5-61B2-43AF-BA66-1B1B017BCEAF}">
      <dgm:prSet/>
      <dgm:spPr/>
      <dgm:t>
        <a:bodyPr/>
        <a:lstStyle/>
        <a:p>
          <a:endParaRPr lang="en-US"/>
        </a:p>
      </dgm:t>
    </dgm:pt>
    <dgm:pt modelId="{7B753967-A54E-4337-ADC3-45C842467048}" type="sibTrans" cxnId="{D5626EA5-61B2-43AF-BA66-1B1B017BCEAF}">
      <dgm:prSet/>
      <dgm:spPr/>
      <dgm:t>
        <a:bodyPr/>
        <a:lstStyle/>
        <a:p>
          <a:endParaRPr lang="en-US"/>
        </a:p>
      </dgm:t>
    </dgm:pt>
    <dgm:pt modelId="{158DB95A-6C82-4BEE-ABCE-149AF15BEACE}">
      <dgm:prSet/>
      <dgm:spPr/>
      <dgm:t>
        <a:bodyPr/>
        <a:lstStyle/>
        <a:p>
          <a:pPr>
            <a:lnSpc>
              <a:spcPct val="100000"/>
            </a:lnSpc>
            <a:defRPr cap="all"/>
          </a:pPr>
          <a:r>
            <a:rPr lang="en-US" dirty="0"/>
            <a:t>COLLABORATE</a:t>
          </a:r>
        </a:p>
      </dgm:t>
    </dgm:pt>
    <dgm:pt modelId="{3A21E1D3-96AC-464A-9680-25639259692F}" type="parTrans" cxnId="{89E10B89-A432-4D2E-807B-16A017ECAFF4}">
      <dgm:prSet/>
      <dgm:spPr/>
      <dgm:t>
        <a:bodyPr/>
        <a:lstStyle/>
        <a:p>
          <a:endParaRPr lang="en-US"/>
        </a:p>
      </dgm:t>
    </dgm:pt>
    <dgm:pt modelId="{BCA6AF7C-0C3C-43AC-B1E0-7D649071D31E}" type="sibTrans" cxnId="{89E10B89-A432-4D2E-807B-16A017ECAFF4}">
      <dgm:prSet/>
      <dgm:spPr/>
      <dgm:t>
        <a:bodyPr/>
        <a:lstStyle/>
        <a:p>
          <a:endParaRPr lang="en-US"/>
        </a:p>
      </dgm:t>
    </dgm:pt>
    <dgm:pt modelId="{EB76D6D2-B9E9-4BEA-91FC-078D9CCA2D7F}" type="pres">
      <dgm:prSet presAssocID="{14F5C2D7-E47A-4F17-A2A3-5F2EC7FCAD25}" presName="root" presStyleCnt="0">
        <dgm:presLayoutVars>
          <dgm:dir/>
          <dgm:resizeHandles val="exact"/>
        </dgm:presLayoutVars>
      </dgm:prSet>
      <dgm:spPr/>
    </dgm:pt>
    <dgm:pt modelId="{C5E69504-CC6B-4475-A7F1-F6CDEA27C636}" type="pres">
      <dgm:prSet presAssocID="{E5C5D218-BABE-4148-9C28-6087BAD27E2F}" presName="compNode" presStyleCnt="0"/>
      <dgm:spPr/>
    </dgm:pt>
    <dgm:pt modelId="{58DD7507-1872-4C78-8CB2-47B2C008D045}" type="pres">
      <dgm:prSet presAssocID="{E5C5D218-BABE-4148-9C28-6087BAD27E2F}" presName="iconBgRect" presStyleLbl="bgShp" presStyleIdx="0" presStyleCnt="5"/>
      <dgm:spPr/>
    </dgm:pt>
    <dgm:pt modelId="{810CA623-6104-4B29-91F1-9518529AD6C6}" type="pres">
      <dgm:prSet presAssocID="{E5C5D218-BABE-4148-9C28-6087BAD27E2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34B3CBEC-CB23-49E7-BC0B-D315F5102105}" type="pres">
      <dgm:prSet presAssocID="{E5C5D218-BABE-4148-9C28-6087BAD27E2F}" presName="spaceRect" presStyleCnt="0"/>
      <dgm:spPr/>
    </dgm:pt>
    <dgm:pt modelId="{839F3FD7-C9A1-45FF-B63D-2FBD65F173CB}" type="pres">
      <dgm:prSet presAssocID="{E5C5D218-BABE-4148-9C28-6087BAD27E2F}" presName="textRect" presStyleLbl="revTx" presStyleIdx="0" presStyleCnt="5">
        <dgm:presLayoutVars>
          <dgm:chMax val="1"/>
          <dgm:chPref val="1"/>
        </dgm:presLayoutVars>
      </dgm:prSet>
      <dgm:spPr/>
    </dgm:pt>
    <dgm:pt modelId="{4049A515-C2DE-40DD-A921-DC39D42931CE}" type="pres">
      <dgm:prSet presAssocID="{AF123FBA-072B-4C59-B964-BACFA3D866ED}" presName="sibTrans" presStyleCnt="0"/>
      <dgm:spPr/>
    </dgm:pt>
    <dgm:pt modelId="{03D191F5-DEE8-4C87-AAD3-78F129E1264A}" type="pres">
      <dgm:prSet presAssocID="{6CD1CE95-562F-4465-9693-9161315F8998}" presName="compNode" presStyleCnt="0"/>
      <dgm:spPr/>
    </dgm:pt>
    <dgm:pt modelId="{07223B69-FD71-43B1-B36D-985C5C746DF8}" type="pres">
      <dgm:prSet presAssocID="{6CD1CE95-562F-4465-9693-9161315F8998}" presName="iconBgRect" presStyleLbl="bgShp" presStyleIdx="1" presStyleCnt="5"/>
      <dgm:spPr/>
    </dgm:pt>
    <dgm:pt modelId="{7A839022-9DD3-480E-B215-B8287C936F53}" type="pres">
      <dgm:prSet presAssocID="{6CD1CE95-562F-4465-9693-9161315F899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AF18E9C9-F927-418D-89E2-105BC1ABD7CF}" type="pres">
      <dgm:prSet presAssocID="{6CD1CE95-562F-4465-9693-9161315F8998}" presName="spaceRect" presStyleCnt="0"/>
      <dgm:spPr/>
    </dgm:pt>
    <dgm:pt modelId="{83B7E666-D6DB-4A1B-ABC0-2EBCB7DE572E}" type="pres">
      <dgm:prSet presAssocID="{6CD1CE95-562F-4465-9693-9161315F8998}" presName="textRect" presStyleLbl="revTx" presStyleIdx="1" presStyleCnt="5">
        <dgm:presLayoutVars>
          <dgm:chMax val="1"/>
          <dgm:chPref val="1"/>
        </dgm:presLayoutVars>
      </dgm:prSet>
      <dgm:spPr/>
    </dgm:pt>
    <dgm:pt modelId="{01DF2FC3-514C-4182-A02F-B5EC03A39013}" type="pres">
      <dgm:prSet presAssocID="{B959D9F7-9F83-46DC-85FB-F2AF7F997DC1}" presName="sibTrans" presStyleCnt="0"/>
      <dgm:spPr/>
    </dgm:pt>
    <dgm:pt modelId="{CDA49EAF-BA94-494C-8A73-8107EEBBC3DB}" type="pres">
      <dgm:prSet presAssocID="{148C6DEE-10BB-441C-AF2D-901E2B5455D4}" presName="compNode" presStyleCnt="0"/>
      <dgm:spPr/>
    </dgm:pt>
    <dgm:pt modelId="{6E9DCD57-5586-4EC0-9D4A-639588E3F022}" type="pres">
      <dgm:prSet presAssocID="{148C6DEE-10BB-441C-AF2D-901E2B5455D4}" presName="iconBgRect" presStyleLbl="bgShp" presStyleIdx="2" presStyleCnt="5"/>
      <dgm:spPr/>
    </dgm:pt>
    <dgm:pt modelId="{29A97FC6-98C4-43D8-B9AC-D1893E8FABAB}" type="pres">
      <dgm:prSet presAssocID="{148C6DEE-10BB-441C-AF2D-901E2B5455D4}"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ribble with solid fill"/>
        </a:ext>
      </dgm:extLst>
    </dgm:pt>
    <dgm:pt modelId="{0D003470-F9FA-4B46-845B-15D89F529475}" type="pres">
      <dgm:prSet presAssocID="{148C6DEE-10BB-441C-AF2D-901E2B5455D4}" presName="spaceRect" presStyleCnt="0"/>
      <dgm:spPr/>
    </dgm:pt>
    <dgm:pt modelId="{588078FB-601B-4B54-AC1E-191E8C030ABB}" type="pres">
      <dgm:prSet presAssocID="{148C6DEE-10BB-441C-AF2D-901E2B5455D4}" presName="textRect" presStyleLbl="revTx" presStyleIdx="2" presStyleCnt="5">
        <dgm:presLayoutVars>
          <dgm:chMax val="1"/>
          <dgm:chPref val="1"/>
        </dgm:presLayoutVars>
      </dgm:prSet>
      <dgm:spPr/>
    </dgm:pt>
    <dgm:pt modelId="{F82678C6-9A33-499C-AD94-B937E7CB2B27}" type="pres">
      <dgm:prSet presAssocID="{A46A5342-1C7A-4386-B159-A01301F14970}" presName="sibTrans" presStyleCnt="0"/>
      <dgm:spPr/>
    </dgm:pt>
    <dgm:pt modelId="{5ED9E2D0-8015-4FDE-9612-A94749568A2F}" type="pres">
      <dgm:prSet presAssocID="{3BCD4906-BF5D-40DE-B62D-C9F615E7BE62}" presName="compNode" presStyleCnt="0"/>
      <dgm:spPr/>
    </dgm:pt>
    <dgm:pt modelId="{70A8255A-C905-4DF1-8C85-3ACC4E411F99}" type="pres">
      <dgm:prSet presAssocID="{3BCD4906-BF5D-40DE-B62D-C9F615E7BE62}" presName="iconBgRect" presStyleLbl="bgShp" presStyleIdx="3" presStyleCnt="5"/>
      <dgm:spPr/>
    </dgm:pt>
    <dgm:pt modelId="{968C6BC0-2810-4705-AEDC-E78B675A6994}" type="pres">
      <dgm:prSet presAssocID="{3BCD4906-BF5D-40DE-B62D-C9F615E7BE62}"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inoculars with solid fill"/>
        </a:ext>
      </dgm:extLst>
    </dgm:pt>
    <dgm:pt modelId="{C7D87EBD-0986-4D19-85BB-66549D11885E}" type="pres">
      <dgm:prSet presAssocID="{3BCD4906-BF5D-40DE-B62D-C9F615E7BE62}" presName="spaceRect" presStyleCnt="0"/>
      <dgm:spPr/>
    </dgm:pt>
    <dgm:pt modelId="{EBD652C2-5AA8-4D0D-A01B-E9666E77EB77}" type="pres">
      <dgm:prSet presAssocID="{3BCD4906-BF5D-40DE-B62D-C9F615E7BE62}" presName="textRect" presStyleLbl="revTx" presStyleIdx="3" presStyleCnt="5">
        <dgm:presLayoutVars>
          <dgm:chMax val="1"/>
          <dgm:chPref val="1"/>
        </dgm:presLayoutVars>
      </dgm:prSet>
      <dgm:spPr/>
    </dgm:pt>
    <dgm:pt modelId="{919CAF88-9A20-437A-80B0-CD5724C979AA}" type="pres">
      <dgm:prSet presAssocID="{7B753967-A54E-4337-ADC3-45C842467048}" presName="sibTrans" presStyleCnt="0"/>
      <dgm:spPr/>
    </dgm:pt>
    <dgm:pt modelId="{16423402-1D44-490B-B3DE-2722CB755F22}" type="pres">
      <dgm:prSet presAssocID="{158DB95A-6C82-4BEE-ABCE-149AF15BEACE}" presName="compNode" presStyleCnt="0"/>
      <dgm:spPr/>
    </dgm:pt>
    <dgm:pt modelId="{E91A10B3-C97D-4EF8-9ACC-8C53D25B89E8}" type="pres">
      <dgm:prSet presAssocID="{158DB95A-6C82-4BEE-ABCE-149AF15BEACE}" presName="iconBgRect" presStyleLbl="bgShp" presStyleIdx="4" presStyleCnt="5"/>
      <dgm:spPr/>
    </dgm:pt>
    <dgm:pt modelId="{5B6C1B14-A8BA-4FA3-AAF7-5EBC978FAFAC}" type="pres">
      <dgm:prSet presAssocID="{158DB95A-6C82-4BEE-ABCE-149AF15BEAC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eeting with solid fill"/>
        </a:ext>
      </dgm:extLst>
    </dgm:pt>
    <dgm:pt modelId="{3D726A16-68F8-4B62-96E0-B8B0610B1419}" type="pres">
      <dgm:prSet presAssocID="{158DB95A-6C82-4BEE-ABCE-149AF15BEACE}" presName="spaceRect" presStyleCnt="0"/>
      <dgm:spPr/>
    </dgm:pt>
    <dgm:pt modelId="{AEC02414-95A8-4267-81E4-33ADD75DB134}" type="pres">
      <dgm:prSet presAssocID="{158DB95A-6C82-4BEE-ABCE-149AF15BEACE}" presName="textRect" presStyleLbl="revTx" presStyleIdx="4" presStyleCnt="5">
        <dgm:presLayoutVars>
          <dgm:chMax val="1"/>
          <dgm:chPref val="1"/>
        </dgm:presLayoutVars>
      </dgm:prSet>
      <dgm:spPr/>
    </dgm:pt>
  </dgm:ptLst>
  <dgm:cxnLst>
    <dgm:cxn modelId="{63BFDD16-8380-44D5-B89F-C30729FE6159}" srcId="{14F5C2D7-E47A-4F17-A2A3-5F2EC7FCAD25}" destId="{E5C5D218-BABE-4148-9C28-6087BAD27E2F}" srcOrd="0" destOrd="0" parTransId="{288B82FD-3409-4366-B84F-8911C7FCEA4F}" sibTransId="{AF123FBA-072B-4C59-B964-BACFA3D866ED}"/>
    <dgm:cxn modelId="{7FAFF83D-1AB5-4496-B0AB-ED2A7BDB3575}" srcId="{14F5C2D7-E47A-4F17-A2A3-5F2EC7FCAD25}" destId="{148C6DEE-10BB-441C-AF2D-901E2B5455D4}" srcOrd="2" destOrd="0" parTransId="{90A1D6B2-6877-4BAC-B464-121471495C5A}" sibTransId="{A46A5342-1C7A-4386-B159-A01301F14970}"/>
    <dgm:cxn modelId="{1E188D5D-8E4B-4349-BD26-634F0FC0A8F9}" type="presOf" srcId="{6CD1CE95-562F-4465-9693-9161315F8998}" destId="{83B7E666-D6DB-4A1B-ABC0-2EBCB7DE572E}" srcOrd="0" destOrd="0" presId="urn:microsoft.com/office/officeart/2018/5/layout/IconCircleLabelList"/>
    <dgm:cxn modelId="{15BC1342-2206-400B-BEC2-69D8C132D951}" type="presOf" srcId="{158DB95A-6C82-4BEE-ABCE-149AF15BEACE}" destId="{AEC02414-95A8-4267-81E4-33ADD75DB134}" srcOrd="0" destOrd="0" presId="urn:microsoft.com/office/officeart/2018/5/layout/IconCircleLabelList"/>
    <dgm:cxn modelId="{A61BD452-D02A-4F85-9DE6-A846BF130AC0}" srcId="{14F5C2D7-E47A-4F17-A2A3-5F2EC7FCAD25}" destId="{6CD1CE95-562F-4465-9693-9161315F8998}" srcOrd="1" destOrd="0" parTransId="{982B35FF-8B28-47F0-99C0-41739F985D0F}" sibTransId="{B959D9F7-9F83-46DC-85FB-F2AF7F997DC1}"/>
    <dgm:cxn modelId="{89E10B89-A432-4D2E-807B-16A017ECAFF4}" srcId="{14F5C2D7-E47A-4F17-A2A3-5F2EC7FCAD25}" destId="{158DB95A-6C82-4BEE-ABCE-149AF15BEACE}" srcOrd="4" destOrd="0" parTransId="{3A21E1D3-96AC-464A-9680-25639259692F}" sibTransId="{BCA6AF7C-0C3C-43AC-B1E0-7D649071D31E}"/>
    <dgm:cxn modelId="{F7687197-D3DF-46CC-9342-1203CD23F316}" type="presOf" srcId="{E5C5D218-BABE-4148-9C28-6087BAD27E2F}" destId="{839F3FD7-C9A1-45FF-B63D-2FBD65F173CB}" srcOrd="0" destOrd="0" presId="urn:microsoft.com/office/officeart/2018/5/layout/IconCircleLabelList"/>
    <dgm:cxn modelId="{1E4DAEA0-74BB-4485-A6AA-E0DCDFBDD39A}" type="presOf" srcId="{14F5C2D7-E47A-4F17-A2A3-5F2EC7FCAD25}" destId="{EB76D6D2-B9E9-4BEA-91FC-078D9CCA2D7F}" srcOrd="0" destOrd="0" presId="urn:microsoft.com/office/officeart/2018/5/layout/IconCircleLabelList"/>
    <dgm:cxn modelId="{D5626EA5-61B2-43AF-BA66-1B1B017BCEAF}" srcId="{14F5C2D7-E47A-4F17-A2A3-5F2EC7FCAD25}" destId="{3BCD4906-BF5D-40DE-B62D-C9F615E7BE62}" srcOrd="3" destOrd="0" parTransId="{6136A065-4B53-4425-AA87-3431BB4408DD}" sibTransId="{7B753967-A54E-4337-ADC3-45C842467048}"/>
    <dgm:cxn modelId="{6C3577AB-E228-47B8-A394-C7B99B3DA384}" type="presOf" srcId="{3BCD4906-BF5D-40DE-B62D-C9F615E7BE62}" destId="{EBD652C2-5AA8-4D0D-A01B-E9666E77EB77}" srcOrd="0" destOrd="0" presId="urn:microsoft.com/office/officeart/2018/5/layout/IconCircleLabelList"/>
    <dgm:cxn modelId="{FD86D1D1-7F1C-45C9-AD2A-32B2C9C006E4}" type="presOf" srcId="{148C6DEE-10BB-441C-AF2D-901E2B5455D4}" destId="{588078FB-601B-4B54-AC1E-191E8C030ABB}" srcOrd="0" destOrd="0" presId="urn:microsoft.com/office/officeart/2018/5/layout/IconCircleLabelList"/>
    <dgm:cxn modelId="{CF7B467B-283D-4E13-9DB0-0F37269F38BE}" type="presParOf" srcId="{EB76D6D2-B9E9-4BEA-91FC-078D9CCA2D7F}" destId="{C5E69504-CC6B-4475-A7F1-F6CDEA27C636}" srcOrd="0" destOrd="0" presId="urn:microsoft.com/office/officeart/2018/5/layout/IconCircleLabelList"/>
    <dgm:cxn modelId="{C39E0846-D40E-427C-BA98-DFF16EB459C3}" type="presParOf" srcId="{C5E69504-CC6B-4475-A7F1-F6CDEA27C636}" destId="{58DD7507-1872-4C78-8CB2-47B2C008D045}" srcOrd="0" destOrd="0" presId="urn:microsoft.com/office/officeart/2018/5/layout/IconCircleLabelList"/>
    <dgm:cxn modelId="{E2360712-E61D-49D2-B4F9-40E7E5C0D475}" type="presParOf" srcId="{C5E69504-CC6B-4475-A7F1-F6CDEA27C636}" destId="{810CA623-6104-4B29-91F1-9518529AD6C6}" srcOrd="1" destOrd="0" presId="urn:microsoft.com/office/officeart/2018/5/layout/IconCircleLabelList"/>
    <dgm:cxn modelId="{EEB2FF2C-38D4-45C8-9B20-2E87776C410D}" type="presParOf" srcId="{C5E69504-CC6B-4475-A7F1-F6CDEA27C636}" destId="{34B3CBEC-CB23-49E7-BC0B-D315F5102105}" srcOrd="2" destOrd="0" presId="urn:microsoft.com/office/officeart/2018/5/layout/IconCircleLabelList"/>
    <dgm:cxn modelId="{91B1B318-DB9D-4659-A2B2-DAB2622E0FC3}" type="presParOf" srcId="{C5E69504-CC6B-4475-A7F1-F6CDEA27C636}" destId="{839F3FD7-C9A1-45FF-B63D-2FBD65F173CB}" srcOrd="3" destOrd="0" presId="urn:microsoft.com/office/officeart/2018/5/layout/IconCircleLabelList"/>
    <dgm:cxn modelId="{3A447EB6-0258-47D4-BC8E-16C552A9F261}" type="presParOf" srcId="{EB76D6D2-B9E9-4BEA-91FC-078D9CCA2D7F}" destId="{4049A515-C2DE-40DD-A921-DC39D42931CE}" srcOrd="1" destOrd="0" presId="urn:microsoft.com/office/officeart/2018/5/layout/IconCircleLabelList"/>
    <dgm:cxn modelId="{DADE0237-E2B9-49D9-8E04-9A1F95293B3E}" type="presParOf" srcId="{EB76D6D2-B9E9-4BEA-91FC-078D9CCA2D7F}" destId="{03D191F5-DEE8-4C87-AAD3-78F129E1264A}" srcOrd="2" destOrd="0" presId="urn:microsoft.com/office/officeart/2018/5/layout/IconCircleLabelList"/>
    <dgm:cxn modelId="{11E23175-6EFD-4877-98F1-2E1ED11135AE}" type="presParOf" srcId="{03D191F5-DEE8-4C87-AAD3-78F129E1264A}" destId="{07223B69-FD71-43B1-B36D-985C5C746DF8}" srcOrd="0" destOrd="0" presId="urn:microsoft.com/office/officeart/2018/5/layout/IconCircleLabelList"/>
    <dgm:cxn modelId="{F9530215-8D99-4186-8AE5-F54D32A0C61D}" type="presParOf" srcId="{03D191F5-DEE8-4C87-AAD3-78F129E1264A}" destId="{7A839022-9DD3-480E-B215-B8287C936F53}" srcOrd="1" destOrd="0" presId="urn:microsoft.com/office/officeart/2018/5/layout/IconCircleLabelList"/>
    <dgm:cxn modelId="{0522423C-201F-4E71-9AA1-1370033A9FD4}" type="presParOf" srcId="{03D191F5-DEE8-4C87-AAD3-78F129E1264A}" destId="{AF18E9C9-F927-418D-89E2-105BC1ABD7CF}" srcOrd="2" destOrd="0" presId="urn:microsoft.com/office/officeart/2018/5/layout/IconCircleLabelList"/>
    <dgm:cxn modelId="{6EA7FE7A-96CA-4CA7-AC72-4F5C8ACB146C}" type="presParOf" srcId="{03D191F5-DEE8-4C87-AAD3-78F129E1264A}" destId="{83B7E666-D6DB-4A1B-ABC0-2EBCB7DE572E}" srcOrd="3" destOrd="0" presId="urn:microsoft.com/office/officeart/2018/5/layout/IconCircleLabelList"/>
    <dgm:cxn modelId="{6401B981-5423-4D69-AA88-0601C712BDB9}" type="presParOf" srcId="{EB76D6D2-B9E9-4BEA-91FC-078D9CCA2D7F}" destId="{01DF2FC3-514C-4182-A02F-B5EC03A39013}" srcOrd="3" destOrd="0" presId="urn:microsoft.com/office/officeart/2018/5/layout/IconCircleLabelList"/>
    <dgm:cxn modelId="{B54EF708-38C1-4A57-8949-D2A293D69A1E}" type="presParOf" srcId="{EB76D6D2-B9E9-4BEA-91FC-078D9CCA2D7F}" destId="{CDA49EAF-BA94-494C-8A73-8107EEBBC3DB}" srcOrd="4" destOrd="0" presId="urn:microsoft.com/office/officeart/2018/5/layout/IconCircleLabelList"/>
    <dgm:cxn modelId="{001DD42D-8031-43DA-AC6E-CFE5902E921E}" type="presParOf" srcId="{CDA49EAF-BA94-494C-8A73-8107EEBBC3DB}" destId="{6E9DCD57-5586-4EC0-9D4A-639588E3F022}" srcOrd="0" destOrd="0" presId="urn:microsoft.com/office/officeart/2018/5/layout/IconCircleLabelList"/>
    <dgm:cxn modelId="{14B5BD11-47B0-4771-AAC3-3D567BB8B00B}" type="presParOf" srcId="{CDA49EAF-BA94-494C-8A73-8107EEBBC3DB}" destId="{29A97FC6-98C4-43D8-B9AC-D1893E8FABAB}" srcOrd="1" destOrd="0" presId="urn:microsoft.com/office/officeart/2018/5/layout/IconCircleLabelList"/>
    <dgm:cxn modelId="{8351EC02-E602-43EE-A3A7-A6A7F4560408}" type="presParOf" srcId="{CDA49EAF-BA94-494C-8A73-8107EEBBC3DB}" destId="{0D003470-F9FA-4B46-845B-15D89F529475}" srcOrd="2" destOrd="0" presId="urn:microsoft.com/office/officeart/2018/5/layout/IconCircleLabelList"/>
    <dgm:cxn modelId="{51A2087B-3816-4831-82BA-81E070594033}" type="presParOf" srcId="{CDA49EAF-BA94-494C-8A73-8107EEBBC3DB}" destId="{588078FB-601B-4B54-AC1E-191E8C030ABB}" srcOrd="3" destOrd="0" presId="urn:microsoft.com/office/officeart/2018/5/layout/IconCircleLabelList"/>
    <dgm:cxn modelId="{FB3B9E25-DFF1-4B31-9CF3-F65737999394}" type="presParOf" srcId="{EB76D6D2-B9E9-4BEA-91FC-078D9CCA2D7F}" destId="{F82678C6-9A33-499C-AD94-B937E7CB2B27}" srcOrd="5" destOrd="0" presId="urn:microsoft.com/office/officeart/2018/5/layout/IconCircleLabelList"/>
    <dgm:cxn modelId="{7801A76A-D879-40E5-91FE-58400C6E57A1}" type="presParOf" srcId="{EB76D6D2-B9E9-4BEA-91FC-078D9CCA2D7F}" destId="{5ED9E2D0-8015-4FDE-9612-A94749568A2F}" srcOrd="6" destOrd="0" presId="urn:microsoft.com/office/officeart/2018/5/layout/IconCircleLabelList"/>
    <dgm:cxn modelId="{D8A2BC75-8152-4714-B7DC-8689803DA59A}" type="presParOf" srcId="{5ED9E2D0-8015-4FDE-9612-A94749568A2F}" destId="{70A8255A-C905-4DF1-8C85-3ACC4E411F99}" srcOrd="0" destOrd="0" presId="urn:microsoft.com/office/officeart/2018/5/layout/IconCircleLabelList"/>
    <dgm:cxn modelId="{273D1C24-C158-4449-95EB-DDF610C583D5}" type="presParOf" srcId="{5ED9E2D0-8015-4FDE-9612-A94749568A2F}" destId="{968C6BC0-2810-4705-AEDC-E78B675A6994}" srcOrd="1" destOrd="0" presId="urn:microsoft.com/office/officeart/2018/5/layout/IconCircleLabelList"/>
    <dgm:cxn modelId="{C716245F-5B01-42D2-9405-14E6E03D3DBB}" type="presParOf" srcId="{5ED9E2D0-8015-4FDE-9612-A94749568A2F}" destId="{C7D87EBD-0986-4D19-85BB-66549D11885E}" srcOrd="2" destOrd="0" presId="urn:microsoft.com/office/officeart/2018/5/layout/IconCircleLabelList"/>
    <dgm:cxn modelId="{B7A6CE81-3577-4751-B6A1-40FFE74BEC87}" type="presParOf" srcId="{5ED9E2D0-8015-4FDE-9612-A94749568A2F}" destId="{EBD652C2-5AA8-4D0D-A01B-E9666E77EB77}" srcOrd="3" destOrd="0" presId="urn:microsoft.com/office/officeart/2018/5/layout/IconCircleLabelList"/>
    <dgm:cxn modelId="{C1412711-E318-4031-92D2-4E65B461D66F}" type="presParOf" srcId="{EB76D6D2-B9E9-4BEA-91FC-078D9CCA2D7F}" destId="{919CAF88-9A20-437A-80B0-CD5724C979AA}" srcOrd="7" destOrd="0" presId="urn:microsoft.com/office/officeart/2018/5/layout/IconCircleLabelList"/>
    <dgm:cxn modelId="{1A5CDB8B-09DB-43DE-8B46-02425971ED6D}" type="presParOf" srcId="{EB76D6D2-B9E9-4BEA-91FC-078D9CCA2D7F}" destId="{16423402-1D44-490B-B3DE-2722CB755F22}" srcOrd="8" destOrd="0" presId="urn:microsoft.com/office/officeart/2018/5/layout/IconCircleLabelList"/>
    <dgm:cxn modelId="{BF4EC8BC-B7E4-4BAD-A31C-E9701635F157}" type="presParOf" srcId="{16423402-1D44-490B-B3DE-2722CB755F22}" destId="{E91A10B3-C97D-4EF8-9ACC-8C53D25B89E8}" srcOrd="0" destOrd="0" presId="urn:microsoft.com/office/officeart/2018/5/layout/IconCircleLabelList"/>
    <dgm:cxn modelId="{A58A7817-1B96-496B-BD5A-E9710BAD1B18}" type="presParOf" srcId="{16423402-1D44-490B-B3DE-2722CB755F22}" destId="{5B6C1B14-A8BA-4FA3-AAF7-5EBC978FAFAC}" srcOrd="1" destOrd="0" presId="urn:microsoft.com/office/officeart/2018/5/layout/IconCircleLabelList"/>
    <dgm:cxn modelId="{D6321CBD-1846-4AC9-923A-36FCB1D6BC0B}" type="presParOf" srcId="{16423402-1D44-490B-B3DE-2722CB755F22}" destId="{3D726A16-68F8-4B62-96E0-B8B0610B1419}" srcOrd="2" destOrd="0" presId="urn:microsoft.com/office/officeart/2018/5/layout/IconCircleLabelList"/>
    <dgm:cxn modelId="{7A2FEE5C-3215-4A87-9940-8F4C9D32EEED}" type="presParOf" srcId="{16423402-1D44-490B-B3DE-2722CB755F22}" destId="{AEC02414-95A8-4267-81E4-33ADD75DB13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F120A4-321C-4A16-8E24-C1170F73D11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9184D34-46B2-4E1D-9738-784ABF553ABF}">
      <dgm:prSet/>
      <dgm:spPr/>
      <dgm:t>
        <a:bodyPr/>
        <a:lstStyle/>
        <a:p>
          <a:pPr>
            <a:lnSpc>
              <a:spcPct val="100000"/>
            </a:lnSpc>
          </a:pPr>
          <a:r>
            <a:rPr lang="en-US" dirty="0"/>
            <a:t>There is no minimum educational requirement for nurse administrators; the nurse administrator must meet the educational requirements of the governing organization and regulatory agency. </a:t>
          </a:r>
        </a:p>
      </dgm:t>
    </dgm:pt>
    <dgm:pt modelId="{5DA1080D-F0E5-486C-805C-C10DA984B5D0}" type="parTrans" cxnId="{970CBC41-DABC-42B8-8338-302A636D8C79}">
      <dgm:prSet/>
      <dgm:spPr/>
      <dgm:t>
        <a:bodyPr/>
        <a:lstStyle/>
        <a:p>
          <a:endParaRPr lang="en-US"/>
        </a:p>
      </dgm:t>
    </dgm:pt>
    <dgm:pt modelId="{F1F1FAB6-3B2A-4FBB-B3CA-E864A7D04E1D}" type="sibTrans" cxnId="{970CBC41-DABC-42B8-8338-302A636D8C79}">
      <dgm:prSet/>
      <dgm:spPr/>
      <dgm:t>
        <a:bodyPr/>
        <a:lstStyle/>
        <a:p>
          <a:endParaRPr lang="en-US"/>
        </a:p>
      </dgm:t>
    </dgm:pt>
    <dgm:pt modelId="{E53CF3CD-A70C-4D57-BB50-5C674F7CB088}">
      <dgm:prSet custT="1"/>
      <dgm:spPr/>
      <dgm:t>
        <a:bodyPr/>
        <a:lstStyle/>
        <a:p>
          <a:pPr>
            <a:lnSpc>
              <a:spcPct val="100000"/>
            </a:lnSpc>
          </a:pPr>
          <a:r>
            <a:rPr lang="en-US" sz="1600" dirty="0"/>
            <a:t>The nurse administrator develops and maintains expertise in the assigned responsibilities, including administration and leadership.</a:t>
          </a:r>
        </a:p>
      </dgm:t>
    </dgm:pt>
    <dgm:pt modelId="{C5D4AC96-762B-46B5-9D11-90DCC30BFE60}" type="parTrans" cxnId="{EDB76565-81B6-4342-BE0A-BBE1910001A0}">
      <dgm:prSet/>
      <dgm:spPr/>
      <dgm:t>
        <a:bodyPr/>
        <a:lstStyle/>
        <a:p>
          <a:endParaRPr lang="en-US"/>
        </a:p>
      </dgm:t>
    </dgm:pt>
    <dgm:pt modelId="{1761C24B-935E-4206-B874-11162D167BA9}" type="sibTrans" cxnId="{EDB76565-81B6-4342-BE0A-BBE1910001A0}">
      <dgm:prSet/>
      <dgm:spPr/>
      <dgm:t>
        <a:bodyPr/>
        <a:lstStyle/>
        <a:p>
          <a:endParaRPr lang="en-US"/>
        </a:p>
      </dgm:t>
    </dgm:pt>
    <dgm:pt modelId="{02DDD227-1EA1-4197-8F2D-2CC477239B9E}">
      <dgm:prSet/>
      <dgm:spPr/>
      <dgm:t>
        <a:bodyPr/>
        <a:lstStyle/>
        <a:p>
          <a:pPr>
            <a:lnSpc>
              <a:spcPct val="100000"/>
            </a:lnSpc>
          </a:pPr>
          <a:r>
            <a:rPr lang="en-US" dirty="0"/>
            <a:t>Faculty and/or staff who support in the administration of the nursing program are addressed in Standard  including educational and experiential qualifications, and sufficiency in number.</a:t>
          </a:r>
        </a:p>
      </dgm:t>
    </dgm:pt>
    <dgm:pt modelId="{71AB5E20-3E6E-458D-9741-4AFB35BE5C3D}" type="parTrans" cxnId="{46E7136D-2F8B-4D60-97F0-2F89CE9CDC63}">
      <dgm:prSet/>
      <dgm:spPr/>
      <dgm:t>
        <a:bodyPr/>
        <a:lstStyle/>
        <a:p>
          <a:endParaRPr lang="en-US"/>
        </a:p>
      </dgm:t>
    </dgm:pt>
    <dgm:pt modelId="{3AD79A54-A8BA-42DC-88A2-CB97CE42EAE4}" type="sibTrans" cxnId="{46E7136D-2F8B-4D60-97F0-2F89CE9CDC63}">
      <dgm:prSet/>
      <dgm:spPr/>
      <dgm:t>
        <a:bodyPr/>
        <a:lstStyle/>
        <a:p>
          <a:endParaRPr lang="en-US"/>
        </a:p>
      </dgm:t>
    </dgm:pt>
    <dgm:pt modelId="{B3604417-D221-45A5-9A26-B1C56EE13164}">
      <dgm:prSet/>
      <dgm:spPr/>
      <dgm:t>
        <a:bodyPr/>
        <a:lstStyle/>
        <a:p>
          <a:pPr>
            <a:lnSpc>
              <a:spcPct val="100000"/>
            </a:lnSpc>
          </a:pPr>
          <a:r>
            <a:rPr lang="en-US" dirty="0"/>
            <a:t>Sufficiency and sustainability of </a:t>
          </a:r>
          <a:r>
            <a:rPr lang="en-US" b="1" dirty="0"/>
            <a:t>fiscal</a:t>
          </a:r>
          <a:r>
            <a:rPr lang="en-US" dirty="0"/>
            <a:t> and </a:t>
          </a:r>
          <a:r>
            <a:rPr lang="en-US" b="1" dirty="0"/>
            <a:t>physical</a:t>
          </a:r>
          <a:r>
            <a:rPr lang="en-US" dirty="0"/>
            <a:t> resources are addressed in Standard 1. </a:t>
          </a:r>
        </a:p>
      </dgm:t>
    </dgm:pt>
    <dgm:pt modelId="{F0CEBBEB-2A45-468E-8EE5-AA3B9C079681}" type="parTrans" cxnId="{8E6244FD-EE83-4CBD-A3A7-81E846A903FA}">
      <dgm:prSet/>
      <dgm:spPr/>
      <dgm:t>
        <a:bodyPr/>
        <a:lstStyle/>
        <a:p>
          <a:endParaRPr lang="en-US"/>
        </a:p>
      </dgm:t>
    </dgm:pt>
    <dgm:pt modelId="{9A240AE5-BDDD-4BC7-A32D-5F07770BCAE9}" type="sibTrans" cxnId="{8E6244FD-EE83-4CBD-A3A7-81E846A903FA}">
      <dgm:prSet/>
      <dgm:spPr/>
      <dgm:t>
        <a:bodyPr/>
        <a:lstStyle/>
        <a:p>
          <a:endParaRPr lang="en-US"/>
        </a:p>
      </dgm:t>
    </dgm:pt>
    <dgm:pt modelId="{FE6461BF-C1AD-4F1A-8A9B-41B8369C2553}" type="pres">
      <dgm:prSet presAssocID="{27F120A4-321C-4A16-8E24-C1170F73D11B}" presName="root" presStyleCnt="0">
        <dgm:presLayoutVars>
          <dgm:dir/>
          <dgm:resizeHandles val="exact"/>
        </dgm:presLayoutVars>
      </dgm:prSet>
      <dgm:spPr/>
    </dgm:pt>
    <dgm:pt modelId="{FDB536D9-1234-4A8C-9279-2E31E4790989}" type="pres">
      <dgm:prSet presAssocID="{F9184D34-46B2-4E1D-9738-784ABF553ABF}" presName="compNode" presStyleCnt="0"/>
      <dgm:spPr/>
    </dgm:pt>
    <dgm:pt modelId="{C1EC9311-D8EC-47CD-81E2-38A8960581DE}" type="pres">
      <dgm:prSet presAssocID="{F9184D34-46B2-4E1D-9738-784ABF553ABF}" presName="bgRect" presStyleLbl="bgShp" presStyleIdx="0" presStyleCnt="3"/>
      <dgm:spPr>
        <a:solidFill>
          <a:srgbClr val="B0D8E2"/>
        </a:solidFill>
      </dgm:spPr>
    </dgm:pt>
    <dgm:pt modelId="{5C98B535-28CC-43E2-89C5-568C82EAC8D0}" type="pres">
      <dgm:prSet presAssocID="{F9184D34-46B2-4E1D-9738-784ABF553AB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10D07EDA-6C63-4C56-9486-594DCDCB4721}" type="pres">
      <dgm:prSet presAssocID="{F9184D34-46B2-4E1D-9738-784ABF553ABF}" presName="spaceRect" presStyleCnt="0"/>
      <dgm:spPr/>
    </dgm:pt>
    <dgm:pt modelId="{4350996F-E5BB-4FFE-B292-DE1BA6AFF494}" type="pres">
      <dgm:prSet presAssocID="{F9184D34-46B2-4E1D-9738-784ABF553ABF}" presName="parTx" presStyleLbl="revTx" presStyleIdx="0" presStyleCnt="4">
        <dgm:presLayoutVars>
          <dgm:chMax val="0"/>
          <dgm:chPref val="0"/>
        </dgm:presLayoutVars>
      </dgm:prSet>
      <dgm:spPr/>
    </dgm:pt>
    <dgm:pt modelId="{91E7EF7D-E8AC-4409-A3A7-9751FAF8A43B}" type="pres">
      <dgm:prSet presAssocID="{F9184D34-46B2-4E1D-9738-784ABF553ABF}" presName="desTx" presStyleLbl="revTx" presStyleIdx="1" presStyleCnt="4">
        <dgm:presLayoutVars/>
      </dgm:prSet>
      <dgm:spPr/>
    </dgm:pt>
    <dgm:pt modelId="{5C2A449A-BC59-4DD4-B419-7DC9BC7E3F4A}" type="pres">
      <dgm:prSet presAssocID="{F1F1FAB6-3B2A-4FBB-B3CA-E864A7D04E1D}" presName="sibTrans" presStyleCnt="0"/>
      <dgm:spPr/>
    </dgm:pt>
    <dgm:pt modelId="{4E8AC03E-8A8F-47EB-BF87-BC0D46C1E8BB}" type="pres">
      <dgm:prSet presAssocID="{02DDD227-1EA1-4197-8F2D-2CC477239B9E}" presName="compNode" presStyleCnt="0"/>
      <dgm:spPr/>
    </dgm:pt>
    <dgm:pt modelId="{C08D407F-9E9C-4630-900F-65228566972E}" type="pres">
      <dgm:prSet presAssocID="{02DDD227-1EA1-4197-8F2D-2CC477239B9E}" presName="bgRect" presStyleLbl="bgShp" presStyleIdx="1" presStyleCnt="3"/>
      <dgm:spPr>
        <a:solidFill>
          <a:srgbClr val="B0D8E2"/>
        </a:solidFill>
      </dgm:spPr>
    </dgm:pt>
    <dgm:pt modelId="{5D262812-B95A-4FF9-BB35-FF7580184AF2}" type="pres">
      <dgm:prSet presAssocID="{02DDD227-1EA1-4197-8F2D-2CC477239B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23840BCF-7A39-4356-A4E3-23678DD56B0A}" type="pres">
      <dgm:prSet presAssocID="{02DDD227-1EA1-4197-8F2D-2CC477239B9E}" presName="spaceRect" presStyleCnt="0"/>
      <dgm:spPr/>
    </dgm:pt>
    <dgm:pt modelId="{48C87C0F-0FE7-4C45-8D3E-CE65BEC1046C}" type="pres">
      <dgm:prSet presAssocID="{02DDD227-1EA1-4197-8F2D-2CC477239B9E}" presName="parTx" presStyleLbl="revTx" presStyleIdx="2" presStyleCnt="4">
        <dgm:presLayoutVars>
          <dgm:chMax val="0"/>
          <dgm:chPref val="0"/>
        </dgm:presLayoutVars>
      </dgm:prSet>
      <dgm:spPr/>
    </dgm:pt>
    <dgm:pt modelId="{54E60596-80F9-431C-8153-34D7561313D8}" type="pres">
      <dgm:prSet presAssocID="{3AD79A54-A8BA-42DC-88A2-CB97CE42EAE4}" presName="sibTrans" presStyleCnt="0"/>
      <dgm:spPr/>
    </dgm:pt>
    <dgm:pt modelId="{244AC703-CF5B-41F9-AC49-506061F534E7}" type="pres">
      <dgm:prSet presAssocID="{B3604417-D221-45A5-9A26-B1C56EE13164}" presName="compNode" presStyleCnt="0"/>
      <dgm:spPr/>
    </dgm:pt>
    <dgm:pt modelId="{B05B627F-0029-43F3-B222-AD8D66FEA6EB}" type="pres">
      <dgm:prSet presAssocID="{B3604417-D221-45A5-9A26-B1C56EE13164}" presName="bgRect" presStyleLbl="bgShp" presStyleIdx="2" presStyleCnt="3"/>
      <dgm:spPr>
        <a:solidFill>
          <a:srgbClr val="B0D8E2"/>
        </a:solidFill>
      </dgm:spPr>
    </dgm:pt>
    <dgm:pt modelId="{C7D07877-D066-4F45-834E-7355C9F87FB9}" type="pres">
      <dgm:prSet presAssocID="{B3604417-D221-45A5-9A26-B1C56EE1316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siness Growth"/>
        </a:ext>
      </dgm:extLst>
    </dgm:pt>
    <dgm:pt modelId="{336D384A-3216-4C73-8695-136B8333D09F}" type="pres">
      <dgm:prSet presAssocID="{B3604417-D221-45A5-9A26-B1C56EE13164}" presName="spaceRect" presStyleCnt="0"/>
      <dgm:spPr/>
    </dgm:pt>
    <dgm:pt modelId="{AA2BE79E-682B-4CF3-A697-A1CB6AB9541F}" type="pres">
      <dgm:prSet presAssocID="{B3604417-D221-45A5-9A26-B1C56EE13164}" presName="parTx" presStyleLbl="revTx" presStyleIdx="3" presStyleCnt="4">
        <dgm:presLayoutVars>
          <dgm:chMax val="0"/>
          <dgm:chPref val="0"/>
        </dgm:presLayoutVars>
      </dgm:prSet>
      <dgm:spPr/>
    </dgm:pt>
  </dgm:ptLst>
  <dgm:cxnLst>
    <dgm:cxn modelId="{15523E61-FCD6-4086-BF55-C89D962AE33C}" type="presOf" srcId="{F9184D34-46B2-4E1D-9738-784ABF553ABF}" destId="{4350996F-E5BB-4FFE-B292-DE1BA6AFF494}" srcOrd="0" destOrd="0" presId="urn:microsoft.com/office/officeart/2018/2/layout/IconVerticalSolidList"/>
    <dgm:cxn modelId="{970CBC41-DABC-42B8-8338-302A636D8C79}" srcId="{27F120A4-321C-4A16-8E24-C1170F73D11B}" destId="{F9184D34-46B2-4E1D-9738-784ABF553ABF}" srcOrd="0" destOrd="0" parTransId="{5DA1080D-F0E5-486C-805C-C10DA984B5D0}" sibTransId="{F1F1FAB6-3B2A-4FBB-B3CA-E864A7D04E1D}"/>
    <dgm:cxn modelId="{EDB76565-81B6-4342-BE0A-BBE1910001A0}" srcId="{F9184D34-46B2-4E1D-9738-784ABF553ABF}" destId="{E53CF3CD-A70C-4D57-BB50-5C674F7CB088}" srcOrd="0" destOrd="0" parTransId="{C5D4AC96-762B-46B5-9D11-90DCC30BFE60}" sibTransId="{1761C24B-935E-4206-B874-11162D167BA9}"/>
    <dgm:cxn modelId="{46E7136D-2F8B-4D60-97F0-2F89CE9CDC63}" srcId="{27F120A4-321C-4A16-8E24-C1170F73D11B}" destId="{02DDD227-1EA1-4197-8F2D-2CC477239B9E}" srcOrd="1" destOrd="0" parTransId="{71AB5E20-3E6E-458D-9741-4AFB35BE5C3D}" sibTransId="{3AD79A54-A8BA-42DC-88A2-CB97CE42EAE4}"/>
    <dgm:cxn modelId="{DCDDF398-2EB8-4D64-AB9B-2192B2676BF0}" type="presOf" srcId="{B3604417-D221-45A5-9A26-B1C56EE13164}" destId="{AA2BE79E-682B-4CF3-A697-A1CB6AB9541F}" srcOrd="0" destOrd="0" presId="urn:microsoft.com/office/officeart/2018/2/layout/IconVerticalSolidList"/>
    <dgm:cxn modelId="{07593D9F-EE73-468E-A74F-AF9A2603B6A1}" type="presOf" srcId="{02DDD227-1EA1-4197-8F2D-2CC477239B9E}" destId="{48C87C0F-0FE7-4C45-8D3E-CE65BEC1046C}" srcOrd="0" destOrd="0" presId="urn:microsoft.com/office/officeart/2018/2/layout/IconVerticalSolidList"/>
    <dgm:cxn modelId="{548721AA-34C9-436B-AC6A-0FBD531C1E80}" type="presOf" srcId="{27F120A4-321C-4A16-8E24-C1170F73D11B}" destId="{FE6461BF-C1AD-4F1A-8A9B-41B8369C2553}" srcOrd="0" destOrd="0" presId="urn:microsoft.com/office/officeart/2018/2/layout/IconVerticalSolidList"/>
    <dgm:cxn modelId="{873A06D6-963D-4A55-A7D3-50E66938E692}" type="presOf" srcId="{E53CF3CD-A70C-4D57-BB50-5C674F7CB088}" destId="{91E7EF7D-E8AC-4409-A3A7-9751FAF8A43B}" srcOrd="0" destOrd="0" presId="urn:microsoft.com/office/officeart/2018/2/layout/IconVerticalSolidList"/>
    <dgm:cxn modelId="{8E6244FD-EE83-4CBD-A3A7-81E846A903FA}" srcId="{27F120A4-321C-4A16-8E24-C1170F73D11B}" destId="{B3604417-D221-45A5-9A26-B1C56EE13164}" srcOrd="2" destOrd="0" parTransId="{F0CEBBEB-2A45-468E-8EE5-AA3B9C079681}" sibTransId="{9A240AE5-BDDD-4BC7-A32D-5F07770BCAE9}"/>
    <dgm:cxn modelId="{8F345AB6-5389-49FD-8BDE-FAB15B9A87CD}" type="presParOf" srcId="{FE6461BF-C1AD-4F1A-8A9B-41B8369C2553}" destId="{FDB536D9-1234-4A8C-9279-2E31E4790989}" srcOrd="0" destOrd="0" presId="urn:microsoft.com/office/officeart/2018/2/layout/IconVerticalSolidList"/>
    <dgm:cxn modelId="{8E699DBE-EA22-42F2-9198-A5BC6DE154A6}" type="presParOf" srcId="{FDB536D9-1234-4A8C-9279-2E31E4790989}" destId="{C1EC9311-D8EC-47CD-81E2-38A8960581DE}" srcOrd="0" destOrd="0" presId="urn:microsoft.com/office/officeart/2018/2/layout/IconVerticalSolidList"/>
    <dgm:cxn modelId="{E07268C2-9583-4513-8D26-B41563C923C2}" type="presParOf" srcId="{FDB536D9-1234-4A8C-9279-2E31E4790989}" destId="{5C98B535-28CC-43E2-89C5-568C82EAC8D0}" srcOrd="1" destOrd="0" presId="urn:microsoft.com/office/officeart/2018/2/layout/IconVerticalSolidList"/>
    <dgm:cxn modelId="{2234FF24-A89D-4301-8441-20088E5BA591}" type="presParOf" srcId="{FDB536D9-1234-4A8C-9279-2E31E4790989}" destId="{10D07EDA-6C63-4C56-9486-594DCDCB4721}" srcOrd="2" destOrd="0" presId="urn:microsoft.com/office/officeart/2018/2/layout/IconVerticalSolidList"/>
    <dgm:cxn modelId="{5D2F9B19-F507-4E24-AC7C-3D1F147ACA01}" type="presParOf" srcId="{FDB536D9-1234-4A8C-9279-2E31E4790989}" destId="{4350996F-E5BB-4FFE-B292-DE1BA6AFF494}" srcOrd="3" destOrd="0" presId="urn:microsoft.com/office/officeart/2018/2/layout/IconVerticalSolidList"/>
    <dgm:cxn modelId="{19EAB2F5-B503-49A7-960A-4EC152B80A02}" type="presParOf" srcId="{FDB536D9-1234-4A8C-9279-2E31E4790989}" destId="{91E7EF7D-E8AC-4409-A3A7-9751FAF8A43B}" srcOrd="4" destOrd="0" presId="urn:microsoft.com/office/officeart/2018/2/layout/IconVerticalSolidList"/>
    <dgm:cxn modelId="{1B7F9A67-525C-46C5-85D9-876EC09B87E6}" type="presParOf" srcId="{FE6461BF-C1AD-4F1A-8A9B-41B8369C2553}" destId="{5C2A449A-BC59-4DD4-B419-7DC9BC7E3F4A}" srcOrd="1" destOrd="0" presId="urn:microsoft.com/office/officeart/2018/2/layout/IconVerticalSolidList"/>
    <dgm:cxn modelId="{C8E8CC1C-85B0-44F6-91D3-99B0FFE03757}" type="presParOf" srcId="{FE6461BF-C1AD-4F1A-8A9B-41B8369C2553}" destId="{4E8AC03E-8A8F-47EB-BF87-BC0D46C1E8BB}" srcOrd="2" destOrd="0" presId="urn:microsoft.com/office/officeart/2018/2/layout/IconVerticalSolidList"/>
    <dgm:cxn modelId="{45EB42DC-A3F0-4A0B-8E2F-AF69AB4E560E}" type="presParOf" srcId="{4E8AC03E-8A8F-47EB-BF87-BC0D46C1E8BB}" destId="{C08D407F-9E9C-4630-900F-65228566972E}" srcOrd="0" destOrd="0" presId="urn:microsoft.com/office/officeart/2018/2/layout/IconVerticalSolidList"/>
    <dgm:cxn modelId="{5E0CFA41-786A-4CD9-9C64-D7DD4E417C61}" type="presParOf" srcId="{4E8AC03E-8A8F-47EB-BF87-BC0D46C1E8BB}" destId="{5D262812-B95A-4FF9-BB35-FF7580184AF2}" srcOrd="1" destOrd="0" presId="urn:microsoft.com/office/officeart/2018/2/layout/IconVerticalSolidList"/>
    <dgm:cxn modelId="{CC0DBB09-ACE9-4758-9DEB-A6A9F257F312}" type="presParOf" srcId="{4E8AC03E-8A8F-47EB-BF87-BC0D46C1E8BB}" destId="{23840BCF-7A39-4356-A4E3-23678DD56B0A}" srcOrd="2" destOrd="0" presId="urn:microsoft.com/office/officeart/2018/2/layout/IconVerticalSolidList"/>
    <dgm:cxn modelId="{591D88E0-F4E7-4671-B2D0-DBF992204DE0}" type="presParOf" srcId="{4E8AC03E-8A8F-47EB-BF87-BC0D46C1E8BB}" destId="{48C87C0F-0FE7-4C45-8D3E-CE65BEC1046C}" srcOrd="3" destOrd="0" presId="urn:microsoft.com/office/officeart/2018/2/layout/IconVerticalSolidList"/>
    <dgm:cxn modelId="{5A13632C-A9AC-4F41-96CE-3D144B715C69}" type="presParOf" srcId="{FE6461BF-C1AD-4F1A-8A9B-41B8369C2553}" destId="{54E60596-80F9-431C-8153-34D7561313D8}" srcOrd="3" destOrd="0" presId="urn:microsoft.com/office/officeart/2018/2/layout/IconVerticalSolidList"/>
    <dgm:cxn modelId="{4FE237F2-7DF4-4D3F-B134-4AF7B34BEF95}" type="presParOf" srcId="{FE6461BF-C1AD-4F1A-8A9B-41B8369C2553}" destId="{244AC703-CF5B-41F9-AC49-506061F534E7}" srcOrd="4" destOrd="0" presId="urn:microsoft.com/office/officeart/2018/2/layout/IconVerticalSolidList"/>
    <dgm:cxn modelId="{9EB848E6-4783-48DC-A208-8123ABDD5A16}" type="presParOf" srcId="{244AC703-CF5B-41F9-AC49-506061F534E7}" destId="{B05B627F-0029-43F3-B222-AD8D66FEA6EB}" srcOrd="0" destOrd="0" presId="urn:microsoft.com/office/officeart/2018/2/layout/IconVerticalSolidList"/>
    <dgm:cxn modelId="{B4BED042-9B5F-4778-89BC-7508E23F9CE6}" type="presParOf" srcId="{244AC703-CF5B-41F9-AC49-506061F534E7}" destId="{C7D07877-D066-4F45-834E-7355C9F87FB9}" srcOrd="1" destOrd="0" presId="urn:microsoft.com/office/officeart/2018/2/layout/IconVerticalSolidList"/>
    <dgm:cxn modelId="{8A412D13-A0B7-4F60-BD6E-CE72C775BC95}" type="presParOf" srcId="{244AC703-CF5B-41F9-AC49-506061F534E7}" destId="{336D384A-3216-4C73-8695-136B8333D09F}" srcOrd="2" destOrd="0" presId="urn:microsoft.com/office/officeart/2018/2/layout/IconVerticalSolidList"/>
    <dgm:cxn modelId="{83830AB0-AA91-4F4A-AB36-646DF08B1F19}" type="presParOf" srcId="{244AC703-CF5B-41F9-AC49-506061F534E7}" destId="{AA2BE79E-682B-4CF3-A697-A1CB6AB9541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7F1ADD-6A01-4F45-BBDF-F8680447546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7AD62D4-FF5B-4E34-9464-B998AFB425A7}">
      <dgm:prSet/>
      <dgm:spPr/>
      <dgm:t>
        <a:bodyPr/>
        <a:lstStyle/>
        <a:p>
          <a:endParaRPr lang="en-US" dirty="0"/>
        </a:p>
        <a:p>
          <a:r>
            <a:rPr lang="en-US" dirty="0"/>
            <a:t>Clear delineation of Criterion for full- and part-time faculty.</a:t>
          </a:r>
        </a:p>
      </dgm:t>
    </dgm:pt>
    <dgm:pt modelId="{0D4FC594-1E68-4FC7-908A-5F5CCDBFC6FE}" type="parTrans" cxnId="{2853E12F-A582-486D-8FE2-457EC4EE2917}">
      <dgm:prSet/>
      <dgm:spPr/>
      <dgm:t>
        <a:bodyPr/>
        <a:lstStyle/>
        <a:p>
          <a:endParaRPr lang="en-US"/>
        </a:p>
      </dgm:t>
    </dgm:pt>
    <dgm:pt modelId="{67D999F6-C3B3-4BE9-B92B-312AD8074F6B}" type="sibTrans" cxnId="{2853E12F-A582-486D-8FE2-457EC4EE2917}">
      <dgm:prSet/>
      <dgm:spPr/>
      <dgm:t>
        <a:bodyPr/>
        <a:lstStyle/>
        <a:p>
          <a:endParaRPr lang="en-US"/>
        </a:p>
      </dgm:t>
    </dgm:pt>
    <dgm:pt modelId="{9A10EE6B-9E44-4BA7-A0D7-5649880928B6}">
      <dgm:prSet/>
      <dgm:spPr/>
      <dgm:t>
        <a:bodyPr/>
        <a:lstStyle/>
        <a:p>
          <a:r>
            <a:rPr lang="en-US" dirty="0"/>
            <a:t>Faculty develop and maintain expertise in their teaching responsibilities including teaching/instructional strategies, standards of clinical practice, assessment and evaluation methods, and principles of diversity, equity, and inclusion.</a:t>
          </a:r>
        </a:p>
      </dgm:t>
    </dgm:pt>
    <dgm:pt modelId="{FBA7F72F-FCE6-49AC-ADFD-4B7A6AD27E03}" type="parTrans" cxnId="{F68E7EE7-94E8-4AF5-9E7F-8A2E994EA263}">
      <dgm:prSet/>
      <dgm:spPr/>
      <dgm:t>
        <a:bodyPr/>
        <a:lstStyle/>
        <a:p>
          <a:endParaRPr lang="en-US"/>
        </a:p>
      </dgm:t>
    </dgm:pt>
    <dgm:pt modelId="{611BEEB9-885E-4541-A69F-1A9C0E8A281A}" type="sibTrans" cxnId="{F68E7EE7-94E8-4AF5-9E7F-8A2E994EA263}">
      <dgm:prSet/>
      <dgm:spPr/>
      <dgm:t>
        <a:bodyPr/>
        <a:lstStyle/>
        <a:p>
          <a:endParaRPr lang="en-US"/>
        </a:p>
      </dgm:t>
    </dgm:pt>
    <dgm:pt modelId="{E69AEB2D-35D4-4F70-9910-226755067166}">
      <dgm:prSet/>
      <dgm:spPr/>
      <dgm:t>
        <a:bodyPr/>
        <a:lstStyle/>
        <a:p>
          <a:r>
            <a:rPr lang="en-US" dirty="0"/>
            <a:t>If the nurse administrator has a teaching assignment, they can be included in the faculty numbers to verify sufficiency as applicable.  </a:t>
          </a:r>
        </a:p>
      </dgm:t>
    </dgm:pt>
    <dgm:pt modelId="{C0F46C77-9BE0-47D6-8952-809701EB90BB}" type="parTrans" cxnId="{A2D51BD4-7EE5-408E-A638-A21E554691C4}">
      <dgm:prSet/>
      <dgm:spPr/>
      <dgm:t>
        <a:bodyPr/>
        <a:lstStyle/>
        <a:p>
          <a:endParaRPr lang="en-US"/>
        </a:p>
      </dgm:t>
    </dgm:pt>
    <dgm:pt modelId="{9CAC2F06-9392-4B98-B2F7-07337209DE07}" type="sibTrans" cxnId="{A2D51BD4-7EE5-408E-A638-A21E554691C4}">
      <dgm:prSet/>
      <dgm:spPr/>
      <dgm:t>
        <a:bodyPr/>
        <a:lstStyle/>
        <a:p>
          <a:endParaRPr lang="en-US"/>
        </a:p>
      </dgm:t>
    </dgm:pt>
    <dgm:pt modelId="{A33493F3-0373-47B1-A40A-B4155A274DF9}">
      <dgm:prSet/>
      <dgm:spPr/>
      <dgm:t>
        <a:bodyPr/>
        <a:lstStyle/>
        <a:p>
          <a:endParaRPr lang="en-US" dirty="0"/>
        </a:p>
        <a:p>
          <a:r>
            <a:rPr lang="en-US" dirty="0"/>
            <a:t>Clarification that preceptors, when used, may have input into student evaluation.</a:t>
          </a:r>
        </a:p>
      </dgm:t>
    </dgm:pt>
    <dgm:pt modelId="{8D5DA50A-A79E-4CD9-A945-574A66B7B117}" type="parTrans" cxnId="{D99C2DE0-03DA-46DC-BD7B-812ACF8ED8AE}">
      <dgm:prSet/>
      <dgm:spPr/>
      <dgm:t>
        <a:bodyPr/>
        <a:lstStyle/>
        <a:p>
          <a:endParaRPr lang="en-US"/>
        </a:p>
      </dgm:t>
    </dgm:pt>
    <dgm:pt modelId="{66FBFE16-FC2C-4FB0-8C88-A1B998DD1EC8}" type="sibTrans" cxnId="{D99C2DE0-03DA-46DC-BD7B-812ACF8ED8AE}">
      <dgm:prSet/>
      <dgm:spPr/>
      <dgm:t>
        <a:bodyPr/>
        <a:lstStyle/>
        <a:p>
          <a:endParaRPr lang="en-US"/>
        </a:p>
      </dgm:t>
    </dgm:pt>
    <dgm:pt modelId="{F29EEC3D-F85E-4963-8CFF-3177B20D8BA1}" type="pres">
      <dgm:prSet presAssocID="{9A7F1ADD-6A01-4F45-BBDF-F86804475466}" presName="vert0" presStyleCnt="0">
        <dgm:presLayoutVars>
          <dgm:dir/>
          <dgm:animOne val="branch"/>
          <dgm:animLvl val="lvl"/>
        </dgm:presLayoutVars>
      </dgm:prSet>
      <dgm:spPr/>
    </dgm:pt>
    <dgm:pt modelId="{185631C1-DC02-4978-9123-B8E4E17AB4F5}" type="pres">
      <dgm:prSet presAssocID="{C7AD62D4-FF5B-4E34-9464-B998AFB425A7}" presName="thickLine" presStyleLbl="alignNode1" presStyleIdx="0" presStyleCnt="4"/>
      <dgm:spPr/>
    </dgm:pt>
    <dgm:pt modelId="{4B880182-63E1-468E-B5CD-67CA13D24DC9}" type="pres">
      <dgm:prSet presAssocID="{C7AD62D4-FF5B-4E34-9464-B998AFB425A7}" presName="horz1" presStyleCnt="0"/>
      <dgm:spPr/>
    </dgm:pt>
    <dgm:pt modelId="{8DCE3197-3909-461F-ADFD-FADEB4DFEE1F}" type="pres">
      <dgm:prSet presAssocID="{C7AD62D4-FF5B-4E34-9464-B998AFB425A7}" presName="tx1" presStyleLbl="revTx" presStyleIdx="0" presStyleCnt="4" custLinFactNeighborY="2547"/>
      <dgm:spPr/>
    </dgm:pt>
    <dgm:pt modelId="{F1AD2ADA-D361-441E-860B-56640EB38CDF}" type="pres">
      <dgm:prSet presAssocID="{C7AD62D4-FF5B-4E34-9464-B998AFB425A7}" presName="vert1" presStyleCnt="0"/>
      <dgm:spPr/>
    </dgm:pt>
    <dgm:pt modelId="{CB5D5951-15BF-4C34-8D9D-4D38B1DB850B}" type="pres">
      <dgm:prSet presAssocID="{9A10EE6B-9E44-4BA7-A0D7-5649880928B6}" presName="thickLine" presStyleLbl="alignNode1" presStyleIdx="1" presStyleCnt="4"/>
      <dgm:spPr/>
    </dgm:pt>
    <dgm:pt modelId="{7D34A775-F5C9-408E-AFAB-CE497B59720B}" type="pres">
      <dgm:prSet presAssocID="{9A10EE6B-9E44-4BA7-A0D7-5649880928B6}" presName="horz1" presStyleCnt="0"/>
      <dgm:spPr/>
    </dgm:pt>
    <dgm:pt modelId="{970C0E8B-7538-45C9-BF25-CAA302EC4EE5}" type="pres">
      <dgm:prSet presAssocID="{9A10EE6B-9E44-4BA7-A0D7-5649880928B6}" presName="tx1" presStyleLbl="revTx" presStyleIdx="1" presStyleCnt="4"/>
      <dgm:spPr/>
    </dgm:pt>
    <dgm:pt modelId="{74244ED4-83A9-4616-9567-FC30BA2A6C18}" type="pres">
      <dgm:prSet presAssocID="{9A10EE6B-9E44-4BA7-A0D7-5649880928B6}" presName="vert1" presStyleCnt="0"/>
      <dgm:spPr/>
    </dgm:pt>
    <dgm:pt modelId="{5BE6E078-48D0-4B20-B654-24495D81C0BB}" type="pres">
      <dgm:prSet presAssocID="{E69AEB2D-35D4-4F70-9910-226755067166}" presName="thickLine" presStyleLbl="alignNode1" presStyleIdx="2" presStyleCnt="4"/>
      <dgm:spPr/>
    </dgm:pt>
    <dgm:pt modelId="{C8ABFE40-0A89-4A35-A5C7-6DD57FD281CA}" type="pres">
      <dgm:prSet presAssocID="{E69AEB2D-35D4-4F70-9910-226755067166}" presName="horz1" presStyleCnt="0"/>
      <dgm:spPr/>
    </dgm:pt>
    <dgm:pt modelId="{3E89F320-6BD5-4647-846D-148582C3D737}" type="pres">
      <dgm:prSet presAssocID="{E69AEB2D-35D4-4F70-9910-226755067166}" presName="tx1" presStyleLbl="revTx" presStyleIdx="2" presStyleCnt="4"/>
      <dgm:spPr/>
    </dgm:pt>
    <dgm:pt modelId="{AEE96592-ECA8-4EE8-9C8D-D3765E50FF74}" type="pres">
      <dgm:prSet presAssocID="{E69AEB2D-35D4-4F70-9910-226755067166}" presName="vert1" presStyleCnt="0"/>
      <dgm:spPr/>
    </dgm:pt>
    <dgm:pt modelId="{C2BE9178-2589-46CB-A76B-779364F5652D}" type="pres">
      <dgm:prSet presAssocID="{A33493F3-0373-47B1-A40A-B4155A274DF9}" presName="thickLine" presStyleLbl="alignNode1" presStyleIdx="3" presStyleCnt="4"/>
      <dgm:spPr/>
    </dgm:pt>
    <dgm:pt modelId="{709F1A58-76BD-4EF1-881A-A0543C0B44A2}" type="pres">
      <dgm:prSet presAssocID="{A33493F3-0373-47B1-A40A-B4155A274DF9}" presName="horz1" presStyleCnt="0"/>
      <dgm:spPr/>
    </dgm:pt>
    <dgm:pt modelId="{500AEF20-834D-4E1B-9AD7-5F1BAEBF1CBD}" type="pres">
      <dgm:prSet presAssocID="{A33493F3-0373-47B1-A40A-B4155A274DF9}" presName="tx1" presStyleLbl="revTx" presStyleIdx="3" presStyleCnt="4"/>
      <dgm:spPr/>
    </dgm:pt>
    <dgm:pt modelId="{5C67AA84-081D-49D6-A6E2-691326CF1A3A}" type="pres">
      <dgm:prSet presAssocID="{A33493F3-0373-47B1-A40A-B4155A274DF9}" presName="vert1" presStyleCnt="0"/>
      <dgm:spPr/>
    </dgm:pt>
  </dgm:ptLst>
  <dgm:cxnLst>
    <dgm:cxn modelId="{A4898C1A-674D-49D2-A941-6C3D2A061A4D}" type="presOf" srcId="{9A7F1ADD-6A01-4F45-BBDF-F86804475466}" destId="{F29EEC3D-F85E-4963-8CFF-3177B20D8BA1}" srcOrd="0" destOrd="0" presId="urn:microsoft.com/office/officeart/2008/layout/LinedList"/>
    <dgm:cxn modelId="{2853E12F-A582-486D-8FE2-457EC4EE2917}" srcId="{9A7F1ADD-6A01-4F45-BBDF-F86804475466}" destId="{C7AD62D4-FF5B-4E34-9464-B998AFB425A7}" srcOrd="0" destOrd="0" parTransId="{0D4FC594-1E68-4FC7-908A-5F5CCDBFC6FE}" sibTransId="{67D999F6-C3B3-4BE9-B92B-312AD8074F6B}"/>
    <dgm:cxn modelId="{4E154734-E677-454D-B5DD-EA9B332212F8}" type="presOf" srcId="{C7AD62D4-FF5B-4E34-9464-B998AFB425A7}" destId="{8DCE3197-3909-461F-ADFD-FADEB4DFEE1F}" srcOrd="0" destOrd="0" presId="urn:microsoft.com/office/officeart/2008/layout/LinedList"/>
    <dgm:cxn modelId="{0D9A5F55-3A9B-44DE-94D2-E34E35AFF661}" type="presOf" srcId="{E69AEB2D-35D4-4F70-9910-226755067166}" destId="{3E89F320-6BD5-4647-846D-148582C3D737}" srcOrd="0" destOrd="0" presId="urn:microsoft.com/office/officeart/2008/layout/LinedList"/>
    <dgm:cxn modelId="{278F379D-4B87-40D2-BC91-A99127C9BCE8}" type="presOf" srcId="{9A10EE6B-9E44-4BA7-A0D7-5649880928B6}" destId="{970C0E8B-7538-45C9-BF25-CAA302EC4EE5}" srcOrd="0" destOrd="0" presId="urn:microsoft.com/office/officeart/2008/layout/LinedList"/>
    <dgm:cxn modelId="{A2D51BD4-7EE5-408E-A638-A21E554691C4}" srcId="{9A7F1ADD-6A01-4F45-BBDF-F86804475466}" destId="{E69AEB2D-35D4-4F70-9910-226755067166}" srcOrd="2" destOrd="0" parTransId="{C0F46C77-9BE0-47D6-8952-809701EB90BB}" sibTransId="{9CAC2F06-9392-4B98-B2F7-07337209DE07}"/>
    <dgm:cxn modelId="{D99C2DE0-03DA-46DC-BD7B-812ACF8ED8AE}" srcId="{9A7F1ADD-6A01-4F45-BBDF-F86804475466}" destId="{A33493F3-0373-47B1-A40A-B4155A274DF9}" srcOrd="3" destOrd="0" parTransId="{8D5DA50A-A79E-4CD9-A945-574A66B7B117}" sibTransId="{66FBFE16-FC2C-4FB0-8C88-A1B998DD1EC8}"/>
    <dgm:cxn modelId="{F68E7EE7-94E8-4AF5-9E7F-8A2E994EA263}" srcId="{9A7F1ADD-6A01-4F45-BBDF-F86804475466}" destId="{9A10EE6B-9E44-4BA7-A0D7-5649880928B6}" srcOrd="1" destOrd="0" parTransId="{FBA7F72F-FCE6-49AC-ADFD-4B7A6AD27E03}" sibTransId="{611BEEB9-885E-4541-A69F-1A9C0E8A281A}"/>
    <dgm:cxn modelId="{487957EE-9706-4914-BDAA-538E604D8A8F}" type="presOf" srcId="{A33493F3-0373-47B1-A40A-B4155A274DF9}" destId="{500AEF20-834D-4E1B-9AD7-5F1BAEBF1CBD}" srcOrd="0" destOrd="0" presId="urn:microsoft.com/office/officeart/2008/layout/LinedList"/>
    <dgm:cxn modelId="{490445B5-36F2-40AB-9B0E-271895B4F3B6}" type="presParOf" srcId="{F29EEC3D-F85E-4963-8CFF-3177B20D8BA1}" destId="{185631C1-DC02-4978-9123-B8E4E17AB4F5}" srcOrd="0" destOrd="0" presId="urn:microsoft.com/office/officeart/2008/layout/LinedList"/>
    <dgm:cxn modelId="{A2222197-B6D6-40EB-99CF-76549E92277B}" type="presParOf" srcId="{F29EEC3D-F85E-4963-8CFF-3177B20D8BA1}" destId="{4B880182-63E1-468E-B5CD-67CA13D24DC9}" srcOrd="1" destOrd="0" presId="urn:microsoft.com/office/officeart/2008/layout/LinedList"/>
    <dgm:cxn modelId="{9DBC012C-2DD0-425C-8B1A-91BFC216DCDF}" type="presParOf" srcId="{4B880182-63E1-468E-B5CD-67CA13D24DC9}" destId="{8DCE3197-3909-461F-ADFD-FADEB4DFEE1F}" srcOrd="0" destOrd="0" presId="urn:microsoft.com/office/officeart/2008/layout/LinedList"/>
    <dgm:cxn modelId="{188DBFCB-9525-448B-BDA5-27BEAB534802}" type="presParOf" srcId="{4B880182-63E1-468E-B5CD-67CA13D24DC9}" destId="{F1AD2ADA-D361-441E-860B-56640EB38CDF}" srcOrd="1" destOrd="0" presId="urn:microsoft.com/office/officeart/2008/layout/LinedList"/>
    <dgm:cxn modelId="{1994E7E4-C5CE-474E-BA42-AAB626CFA8DE}" type="presParOf" srcId="{F29EEC3D-F85E-4963-8CFF-3177B20D8BA1}" destId="{CB5D5951-15BF-4C34-8D9D-4D38B1DB850B}" srcOrd="2" destOrd="0" presId="urn:microsoft.com/office/officeart/2008/layout/LinedList"/>
    <dgm:cxn modelId="{5FB35C3B-4FED-4D7E-8DF6-9F06E27F8EFD}" type="presParOf" srcId="{F29EEC3D-F85E-4963-8CFF-3177B20D8BA1}" destId="{7D34A775-F5C9-408E-AFAB-CE497B59720B}" srcOrd="3" destOrd="0" presId="urn:microsoft.com/office/officeart/2008/layout/LinedList"/>
    <dgm:cxn modelId="{7CBEE5F6-70B3-4854-AA59-408855A7F9D6}" type="presParOf" srcId="{7D34A775-F5C9-408E-AFAB-CE497B59720B}" destId="{970C0E8B-7538-45C9-BF25-CAA302EC4EE5}" srcOrd="0" destOrd="0" presId="urn:microsoft.com/office/officeart/2008/layout/LinedList"/>
    <dgm:cxn modelId="{D8E47ABA-60A1-40E0-AD7F-F34F55D18511}" type="presParOf" srcId="{7D34A775-F5C9-408E-AFAB-CE497B59720B}" destId="{74244ED4-83A9-4616-9567-FC30BA2A6C18}" srcOrd="1" destOrd="0" presId="urn:microsoft.com/office/officeart/2008/layout/LinedList"/>
    <dgm:cxn modelId="{3EB7872E-0D48-449B-86D7-065F1636F458}" type="presParOf" srcId="{F29EEC3D-F85E-4963-8CFF-3177B20D8BA1}" destId="{5BE6E078-48D0-4B20-B654-24495D81C0BB}" srcOrd="4" destOrd="0" presId="urn:microsoft.com/office/officeart/2008/layout/LinedList"/>
    <dgm:cxn modelId="{3D6A4977-8A08-4082-8294-367271781F46}" type="presParOf" srcId="{F29EEC3D-F85E-4963-8CFF-3177B20D8BA1}" destId="{C8ABFE40-0A89-4A35-A5C7-6DD57FD281CA}" srcOrd="5" destOrd="0" presId="urn:microsoft.com/office/officeart/2008/layout/LinedList"/>
    <dgm:cxn modelId="{2B232008-5F39-448A-9271-247D2512A786}" type="presParOf" srcId="{C8ABFE40-0A89-4A35-A5C7-6DD57FD281CA}" destId="{3E89F320-6BD5-4647-846D-148582C3D737}" srcOrd="0" destOrd="0" presId="urn:microsoft.com/office/officeart/2008/layout/LinedList"/>
    <dgm:cxn modelId="{862DF643-01C1-4FD1-8A61-230D9195474C}" type="presParOf" srcId="{C8ABFE40-0A89-4A35-A5C7-6DD57FD281CA}" destId="{AEE96592-ECA8-4EE8-9C8D-D3765E50FF74}" srcOrd="1" destOrd="0" presId="urn:microsoft.com/office/officeart/2008/layout/LinedList"/>
    <dgm:cxn modelId="{2341E565-F2AA-4EE4-B5E3-EE4D5E1900E2}" type="presParOf" srcId="{F29EEC3D-F85E-4963-8CFF-3177B20D8BA1}" destId="{C2BE9178-2589-46CB-A76B-779364F5652D}" srcOrd="6" destOrd="0" presId="urn:microsoft.com/office/officeart/2008/layout/LinedList"/>
    <dgm:cxn modelId="{83F5F0D9-A655-4637-A777-1A9F31A0ED11}" type="presParOf" srcId="{F29EEC3D-F85E-4963-8CFF-3177B20D8BA1}" destId="{709F1A58-76BD-4EF1-881A-A0543C0B44A2}" srcOrd="7" destOrd="0" presId="urn:microsoft.com/office/officeart/2008/layout/LinedList"/>
    <dgm:cxn modelId="{837D0F37-7E28-44F9-9062-7EAEBA583992}" type="presParOf" srcId="{709F1A58-76BD-4EF1-881A-A0543C0B44A2}" destId="{500AEF20-834D-4E1B-9AD7-5F1BAEBF1CBD}" srcOrd="0" destOrd="0" presId="urn:microsoft.com/office/officeart/2008/layout/LinedList"/>
    <dgm:cxn modelId="{7EB772DC-6147-4014-B462-96013AD4A082}" type="presParOf" srcId="{709F1A58-76BD-4EF1-881A-A0543C0B44A2}" destId="{5C67AA84-081D-49D6-A6E2-691326CF1A3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1E244-A700-4DC5-90BF-9CFA4FCED19D}">
      <dsp:nvSpPr>
        <dsp:cNvPr id="0" name=""/>
        <dsp:cNvSpPr/>
      </dsp:nvSpPr>
      <dsp:spPr>
        <a:xfrm>
          <a:off x="12110" y="870267"/>
          <a:ext cx="2662239" cy="79867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977900">
            <a:lnSpc>
              <a:spcPct val="90000"/>
            </a:lnSpc>
            <a:spcBef>
              <a:spcPct val="0"/>
            </a:spcBef>
            <a:spcAft>
              <a:spcPct val="35000"/>
            </a:spcAft>
            <a:buNone/>
          </a:pPr>
          <a:r>
            <a:rPr lang="en-US" sz="2200" kern="1200" dirty="0"/>
            <a:t>Purpose and Process</a:t>
          </a:r>
        </a:p>
      </dsp:txBody>
      <dsp:txXfrm>
        <a:off x="251711" y="870267"/>
        <a:ext cx="2183037" cy="798671"/>
      </dsp:txXfrm>
    </dsp:sp>
    <dsp:sp modelId="{24230F86-ED34-4878-ADC1-A873D54B7854}">
      <dsp:nvSpPr>
        <dsp:cNvPr id="0" name=""/>
        <dsp:cNvSpPr/>
      </dsp:nvSpPr>
      <dsp:spPr>
        <a:xfrm>
          <a:off x="12110" y="1668939"/>
          <a:ext cx="2422638" cy="18121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711200">
            <a:lnSpc>
              <a:spcPct val="90000"/>
            </a:lnSpc>
            <a:spcBef>
              <a:spcPct val="0"/>
            </a:spcBef>
            <a:spcAft>
              <a:spcPct val="35000"/>
            </a:spcAft>
            <a:buNone/>
          </a:pPr>
          <a:r>
            <a:rPr lang="en-US" sz="1600" kern="1200" dirty="0"/>
            <a:t>Purpose of the ACEN Standards and Criteria.</a:t>
          </a:r>
        </a:p>
        <a:p>
          <a:pPr marL="0" lvl="0" indent="0" algn="l" defTabSz="711200">
            <a:lnSpc>
              <a:spcPct val="90000"/>
            </a:lnSpc>
            <a:spcBef>
              <a:spcPct val="0"/>
            </a:spcBef>
            <a:spcAft>
              <a:spcPct val="35000"/>
            </a:spcAft>
            <a:buNone/>
          </a:pPr>
          <a:r>
            <a:rPr lang="en-US" sz="1600" kern="1200" dirty="0"/>
            <a:t>Process for revision of the Standards and Criteria.</a:t>
          </a:r>
        </a:p>
      </dsp:txBody>
      <dsp:txXfrm>
        <a:off x="12110" y="1668939"/>
        <a:ext cx="2422638" cy="1812130"/>
      </dsp:txXfrm>
    </dsp:sp>
    <dsp:sp modelId="{26DC1312-FB46-4EF6-9968-97243ED2CE58}">
      <dsp:nvSpPr>
        <dsp:cNvPr id="0" name=""/>
        <dsp:cNvSpPr/>
      </dsp:nvSpPr>
      <dsp:spPr>
        <a:xfrm>
          <a:off x="2621823" y="870267"/>
          <a:ext cx="2662239" cy="79867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977900">
            <a:lnSpc>
              <a:spcPct val="90000"/>
            </a:lnSpc>
            <a:spcBef>
              <a:spcPct val="0"/>
            </a:spcBef>
            <a:spcAft>
              <a:spcPct val="35000"/>
            </a:spcAft>
            <a:buNone/>
          </a:pPr>
          <a:r>
            <a:rPr lang="en-US" sz="2200" kern="1200" dirty="0"/>
            <a:t>Rationale</a:t>
          </a:r>
        </a:p>
      </dsp:txBody>
      <dsp:txXfrm>
        <a:off x="2861424" y="870267"/>
        <a:ext cx="2183037" cy="798671"/>
      </dsp:txXfrm>
    </dsp:sp>
    <dsp:sp modelId="{D664DDD9-3AD4-4195-B678-9CEC12FC09A1}">
      <dsp:nvSpPr>
        <dsp:cNvPr id="0" name=""/>
        <dsp:cNvSpPr/>
      </dsp:nvSpPr>
      <dsp:spPr>
        <a:xfrm>
          <a:off x="2621823" y="1668939"/>
          <a:ext cx="2422638" cy="18121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711200">
            <a:lnSpc>
              <a:spcPct val="90000"/>
            </a:lnSpc>
            <a:spcBef>
              <a:spcPct val="0"/>
            </a:spcBef>
            <a:spcAft>
              <a:spcPct val="35000"/>
            </a:spcAft>
            <a:buNone/>
          </a:pPr>
          <a:r>
            <a:rPr lang="en-US" sz="1600" kern="1200" dirty="0"/>
            <a:t>Rationale for the 2023 revisions. </a:t>
          </a:r>
        </a:p>
      </dsp:txBody>
      <dsp:txXfrm>
        <a:off x="2621823" y="1668939"/>
        <a:ext cx="2422638" cy="1812130"/>
      </dsp:txXfrm>
    </dsp:sp>
    <dsp:sp modelId="{8BE16DBC-183C-409B-9105-87F585FB1B3F}">
      <dsp:nvSpPr>
        <dsp:cNvPr id="0" name=""/>
        <dsp:cNvSpPr/>
      </dsp:nvSpPr>
      <dsp:spPr>
        <a:xfrm>
          <a:off x="5231536" y="870267"/>
          <a:ext cx="2662239" cy="79867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977900">
            <a:lnSpc>
              <a:spcPct val="90000"/>
            </a:lnSpc>
            <a:spcBef>
              <a:spcPct val="0"/>
            </a:spcBef>
            <a:spcAft>
              <a:spcPct val="35000"/>
            </a:spcAft>
            <a:buNone/>
          </a:pPr>
          <a:r>
            <a:rPr lang="en-US" sz="2200" kern="1200" dirty="0"/>
            <a:t>Overview</a:t>
          </a:r>
        </a:p>
      </dsp:txBody>
      <dsp:txXfrm>
        <a:off x="5471137" y="870267"/>
        <a:ext cx="2183037" cy="798671"/>
      </dsp:txXfrm>
    </dsp:sp>
    <dsp:sp modelId="{BCAA4F17-AAAF-4A9D-B385-E6E96778AD43}">
      <dsp:nvSpPr>
        <dsp:cNvPr id="0" name=""/>
        <dsp:cNvSpPr/>
      </dsp:nvSpPr>
      <dsp:spPr>
        <a:xfrm>
          <a:off x="5231536" y="1668939"/>
          <a:ext cx="2422638" cy="18121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711200">
            <a:lnSpc>
              <a:spcPct val="90000"/>
            </a:lnSpc>
            <a:spcBef>
              <a:spcPct val="0"/>
            </a:spcBef>
            <a:spcAft>
              <a:spcPct val="35000"/>
            </a:spcAft>
            <a:buNone/>
          </a:pPr>
          <a:r>
            <a:rPr lang="en-US" sz="1600" kern="1200" dirty="0"/>
            <a:t>Accreditation Standards 1 – 5. </a:t>
          </a:r>
        </a:p>
      </dsp:txBody>
      <dsp:txXfrm>
        <a:off x="5231536" y="1668939"/>
        <a:ext cx="2422638" cy="1812130"/>
      </dsp:txXfrm>
    </dsp:sp>
    <dsp:sp modelId="{240F7E7B-3C66-4974-97F1-077721CEDE4A}">
      <dsp:nvSpPr>
        <dsp:cNvPr id="0" name=""/>
        <dsp:cNvSpPr/>
      </dsp:nvSpPr>
      <dsp:spPr>
        <a:xfrm>
          <a:off x="7841249" y="870267"/>
          <a:ext cx="2662239" cy="79867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977900">
            <a:lnSpc>
              <a:spcPct val="90000"/>
            </a:lnSpc>
            <a:spcBef>
              <a:spcPct val="0"/>
            </a:spcBef>
            <a:spcAft>
              <a:spcPct val="35000"/>
            </a:spcAft>
            <a:buNone/>
          </a:pPr>
          <a:r>
            <a:rPr lang="en-US" sz="2200" kern="1200" dirty="0"/>
            <a:t>Implications</a:t>
          </a:r>
        </a:p>
      </dsp:txBody>
      <dsp:txXfrm>
        <a:off x="8080850" y="870267"/>
        <a:ext cx="2183037" cy="798671"/>
      </dsp:txXfrm>
    </dsp:sp>
    <dsp:sp modelId="{A12EC7DA-C4FB-4861-A9FF-703387BD235F}">
      <dsp:nvSpPr>
        <dsp:cNvPr id="0" name=""/>
        <dsp:cNvSpPr/>
      </dsp:nvSpPr>
      <dsp:spPr>
        <a:xfrm>
          <a:off x="7841249" y="1668939"/>
          <a:ext cx="2422638" cy="18121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711200">
            <a:lnSpc>
              <a:spcPct val="90000"/>
            </a:lnSpc>
            <a:spcBef>
              <a:spcPct val="0"/>
            </a:spcBef>
            <a:spcAft>
              <a:spcPct val="35000"/>
            </a:spcAft>
            <a:buNone/>
          </a:pPr>
          <a:r>
            <a:rPr lang="en-US" sz="1600" kern="1200" dirty="0"/>
            <a:t>Maintaining accreditation compliance. </a:t>
          </a:r>
        </a:p>
      </dsp:txBody>
      <dsp:txXfrm>
        <a:off x="7841249" y="1668939"/>
        <a:ext cx="2422638" cy="18121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F99F2-94CA-4283-B057-09B65F0E096A}">
      <dsp:nvSpPr>
        <dsp:cNvPr id="0" name=""/>
        <dsp:cNvSpPr/>
      </dsp:nvSpPr>
      <dsp:spPr>
        <a:xfrm>
          <a:off x="396087" y="106473"/>
          <a:ext cx="664629" cy="63840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AE72E3-990E-4C1D-888E-DC44AB8C2A09}">
      <dsp:nvSpPr>
        <dsp:cNvPr id="0" name=""/>
        <dsp:cNvSpPr/>
      </dsp:nvSpPr>
      <dsp:spPr>
        <a:xfrm>
          <a:off x="8156" y="735383"/>
          <a:ext cx="1898941" cy="2732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Identification of minimally required policies:</a:t>
          </a:r>
        </a:p>
        <a:p>
          <a:pPr marL="0" lvl="0" indent="0" algn="l" defTabSz="622300">
            <a:lnSpc>
              <a:spcPct val="100000"/>
            </a:lnSpc>
            <a:spcBef>
              <a:spcPct val="0"/>
            </a:spcBef>
            <a:spcAft>
              <a:spcPct val="35000"/>
            </a:spcAft>
            <a:buNone/>
            <a:defRPr b="1"/>
          </a:pPr>
          <a:r>
            <a:rPr lang="en-US" sz="1400" kern="1200" dirty="0"/>
            <a:t>	</a:t>
          </a:r>
          <a:r>
            <a:rPr lang="en-US" sz="1400" b="0" kern="1200" dirty="0"/>
            <a:t>Admission</a:t>
          </a:r>
        </a:p>
        <a:p>
          <a:pPr marL="0" lvl="0" indent="0" algn="l" defTabSz="622300">
            <a:lnSpc>
              <a:spcPct val="100000"/>
            </a:lnSpc>
            <a:spcBef>
              <a:spcPct val="0"/>
            </a:spcBef>
            <a:spcAft>
              <a:spcPct val="35000"/>
            </a:spcAft>
            <a:buNone/>
            <a:defRPr b="1"/>
          </a:pPr>
          <a:r>
            <a:rPr lang="en-US" sz="1400" b="0" kern="1200" dirty="0"/>
            <a:t>	Progression</a:t>
          </a:r>
        </a:p>
        <a:p>
          <a:pPr marL="0" lvl="0" indent="0" algn="l" defTabSz="622300">
            <a:lnSpc>
              <a:spcPct val="100000"/>
            </a:lnSpc>
            <a:spcBef>
              <a:spcPct val="0"/>
            </a:spcBef>
            <a:spcAft>
              <a:spcPct val="35000"/>
            </a:spcAft>
            <a:buNone/>
            <a:defRPr b="1"/>
          </a:pPr>
          <a:r>
            <a:rPr lang="en-US" sz="1400" b="0" kern="1200" dirty="0"/>
            <a:t>	Graduation</a:t>
          </a:r>
        </a:p>
        <a:p>
          <a:pPr marL="0" lvl="0" indent="0" algn="l" defTabSz="622300">
            <a:lnSpc>
              <a:spcPct val="100000"/>
            </a:lnSpc>
            <a:spcBef>
              <a:spcPct val="0"/>
            </a:spcBef>
            <a:spcAft>
              <a:spcPct val="35000"/>
            </a:spcAft>
            <a:buNone/>
            <a:defRPr b="1"/>
          </a:pPr>
          <a:r>
            <a:rPr lang="en-US" sz="1400" b="0" kern="1200" dirty="0"/>
            <a:t>	Formal 	Complaints 	and grievances 	procedures</a:t>
          </a:r>
        </a:p>
        <a:p>
          <a:pPr marL="0" lvl="0" indent="0" algn="l" defTabSz="622300">
            <a:lnSpc>
              <a:spcPct val="100000"/>
            </a:lnSpc>
            <a:spcBef>
              <a:spcPct val="0"/>
            </a:spcBef>
            <a:spcAft>
              <a:spcPct val="35000"/>
            </a:spcAft>
            <a:buNone/>
            <a:defRPr b="1"/>
          </a:pPr>
          <a:r>
            <a:rPr lang="en-US" sz="1400" b="0" kern="1200" dirty="0"/>
            <a:t>	Technology 	Requirements </a:t>
          </a:r>
        </a:p>
      </dsp:txBody>
      <dsp:txXfrm>
        <a:off x="8156" y="735383"/>
        <a:ext cx="1898941" cy="2732643"/>
      </dsp:txXfrm>
    </dsp:sp>
    <dsp:sp modelId="{0C8CC051-DED2-48C7-945C-EFE7D9BD1669}">
      <dsp:nvSpPr>
        <dsp:cNvPr id="0" name=""/>
        <dsp:cNvSpPr/>
      </dsp:nvSpPr>
      <dsp:spPr>
        <a:xfrm>
          <a:off x="0" y="3669113"/>
          <a:ext cx="1898941" cy="126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May be at the governing organizing or program level.</a:t>
          </a:r>
        </a:p>
        <a:p>
          <a:pPr marL="0" lvl="0" indent="0" algn="l" defTabSz="622300">
            <a:lnSpc>
              <a:spcPct val="100000"/>
            </a:lnSpc>
            <a:spcBef>
              <a:spcPct val="0"/>
            </a:spcBef>
            <a:spcAft>
              <a:spcPct val="35000"/>
            </a:spcAft>
            <a:buNone/>
          </a:pPr>
          <a:r>
            <a:rPr lang="en-US" sz="1400" kern="1200" dirty="0"/>
            <a:t>May have different titles (look at content of policy).</a:t>
          </a:r>
        </a:p>
      </dsp:txBody>
      <dsp:txXfrm>
        <a:off x="0" y="3669113"/>
        <a:ext cx="1898941" cy="1261132"/>
      </dsp:txXfrm>
    </dsp:sp>
    <dsp:sp modelId="{B58D5A6C-8526-42FC-B18E-AD32DF1A6D86}">
      <dsp:nvSpPr>
        <dsp:cNvPr id="0" name=""/>
        <dsp:cNvSpPr/>
      </dsp:nvSpPr>
      <dsp:spPr>
        <a:xfrm>
          <a:off x="2551390" y="0"/>
          <a:ext cx="664629" cy="6384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7F5461-8F8F-41A4-AE1C-E7A92FBC3D5F}">
      <dsp:nvSpPr>
        <dsp:cNvPr id="0" name=""/>
        <dsp:cNvSpPr/>
      </dsp:nvSpPr>
      <dsp:spPr>
        <a:xfrm>
          <a:off x="2045455" y="860648"/>
          <a:ext cx="1898941" cy="2732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Student support services includes library services.</a:t>
          </a:r>
        </a:p>
      </dsp:txBody>
      <dsp:txXfrm>
        <a:off x="2045455" y="860648"/>
        <a:ext cx="1898941" cy="2732643"/>
      </dsp:txXfrm>
    </dsp:sp>
    <dsp:sp modelId="{40A7FB76-A6CB-4E63-815C-F0C27D172D1B}">
      <dsp:nvSpPr>
        <dsp:cNvPr id="0" name=""/>
        <dsp:cNvSpPr/>
      </dsp:nvSpPr>
      <dsp:spPr>
        <a:xfrm>
          <a:off x="2239413" y="3669113"/>
          <a:ext cx="1898941" cy="1261132"/>
        </a:xfrm>
        <a:prstGeom prst="rect">
          <a:avLst/>
        </a:prstGeom>
        <a:noFill/>
        <a:ln>
          <a:noFill/>
        </a:ln>
        <a:effectLst/>
      </dsp:spPr>
      <dsp:style>
        <a:lnRef idx="0">
          <a:scrgbClr r="0" g="0" b="0"/>
        </a:lnRef>
        <a:fillRef idx="0">
          <a:scrgbClr r="0" g="0" b="0"/>
        </a:fillRef>
        <a:effectRef idx="0">
          <a:scrgbClr r="0" g="0" b="0"/>
        </a:effectRef>
        <a:fontRef idx="minor"/>
      </dsp:style>
    </dsp:sp>
    <dsp:sp modelId="{17134F25-C1AB-489E-B0E0-F1AD139688E7}">
      <dsp:nvSpPr>
        <dsp:cNvPr id="0" name=""/>
        <dsp:cNvSpPr/>
      </dsp:nvSpPr>
      <dsp:spPr>
        <a:xfrm>
          <a:off x="4758488" y="56365"/>
          <a:ext cx="664629" cy="6384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C93972-3FE4-4A4C-87FB-986A24EE44FB}">
      <dsp:nvSpPr>
        <dsp:cNvPr id="0" name=""/>
        <dsp:cNvSpPr/>
      </dsp:nvSpPr>
      <dsp:spPr>
        <a:xfrm>
          <a:off x="4470670" y="841847"/>
          <a:ext cx="1898941" cy="2732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Learning and technology resources are addressed in Standard 3 including: </a:t>
          </a:r>
        </a:p>
      </dsp:txBody>
      <dsp:txXfrm>
        <a:off x="4470670" y="841847"/>
        <a:ext cx="1898941" cy="2732643"/>
      </dsp:txXfrm>
    </dsp:sp>
    <dsp:sp modelId="{6F35581E-BEE5-4BE3-960A-657BCCFAEA35}">
      <dsp:nvSpPr>
        <dsp:cNvPr id="0" name=""/>
        <dsp:cNvSpPr/>
      </dsp:nvSpPr>
      <dsp:spPr>
        <a:xfrm>
          <a:off x="4390534" y="2121148"/>
          <a:ext cx="1898941" cy="126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Faculty selection of learning and technology resources.</a:t>
          </a:r>
        </a:p>
        <a:p>
          <a:pPr marL="0" lvl="0" indent="0" algn="l" defTabSz="622300">
            <a:lnSpc>
              <a:spcPct val="100000"/>
            </a:lnSpc>
            <a:spcBef>
              <a:spcPct val="0"/>
            </a:spcBef>
            <a:spcAft>
              <a:spcPct val="35000"/>
            </a:spcAft>
            <a:buNone/>
          </a:pPr>
          <a:r>
            <a:rPr lang="en-US" sz="1400" kern="1200" dirty="0"/>
            <a:t>Relevance to the educational level provided.</a:t>
          </a:r>
        </a:p>
        <a:p>
          <a:pPr marL="0" lvl="0" indent="0" algn="l" defTabSz="622300">
            <a:lnSpc>
              <a:spcPct val="100000"/>
            </a:lnSpc>
            <a:spcBef>
              <a:spcPct val="0"/>
            </a:spcBef>
            <a:spcAft>
              <a:spcPct val="35000"/>
            </a:spcAft>
            <a:buNone/>
          </a:pPr>
          <a:r>
            <a:rPr lang="en-US" sz="1400" kern="1200" dirty="0"/>
            <a:t>Library holdings and/or resources.</a:t>
          </a:r>
        </a:p>
      </dsp:txBody>
      <dsp:txXfrm>
        <a:off x="4390534" y="2121148"/>
        <a:ext cx="1898941" cy="12611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4AD28-15F7-4735-8424-0225C02EC775}">
      <dsp:nvSpPr>
        <dsp:cNvPr id="0" name=""/>
        <dsp:cNvSpPr/>
      </dsp:nvSpPr>
      <dsp:spPr>
        <a:xfrm>
          <a:off x="3286" y="316295"/>
          <a:ext cx="3203971" cy="10588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Enhanced clarity about learning in skills and/or simulation settings as well as clinical/practicum learning environments and experiences.</a:t>
          </a:r>
        </a:p>
      </dsp:txBody>
      <dsp:txXfrm>
        <a:off x="3286" y="316295"/>
        <a:ext cx="3203971" cy="1058841"/>
      </dsp:txXfrm>
    </dsp:sp>
    <dsp:sp modelId="{2E4E2973-F764-48CA-8D10-49F969809BAB}">
      <dsp:nvSpPr>
        <dsp:cNvPr id="0" name=""/>
        <dsp:cNvSpPr/>
      </dsp:nvSpPr>
      <dsp:spPr>
        <a:xfrm>
          <a:off x="3286" y="1375137"/>
          <a:ext cx="3203971" cy="26599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249E41-18CD-4583-9BC4-D2DD38F2C07E}">
      <dsp:nvSpPr>
        <dsp:cNvPr id="0" name=""/>
        <dsp:cNvSpPr/>
      </dsp:nvSpPr>
      <dsp:spPr>
        <a:xfrm>
          <a:off x="3655814" y="316295"/>
          <a:ext cx="3203971" cy="10588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Emphasis on the role of the nurse at the educational level of student preparation including:</a:t>
          </a:r>
        </a:p>
      </dsp:txBody>
      <dsp:txXfrm>
        <a:off x="3655814" y="316295"/>
        <a:ext cx="3203971" cy="1058841"/>
      </dsp:txXfrm>
    </dsp:sp>
    <dsp:sp modelId="{861AC8D6-87DC-4B85-A136-6A29F3B2BFC8}">
      <dsp:nvSpPr>
        <dsp:cNvPr id="0" name=""/>
        <dsp:cNvSpPr/>
      </dsp:nvSpPr>
      <dsp:spPr>
        <a:xfrm>
          <a:off x="3655814" y="1375137"/>
          <a:ext cx="3203971" cy="26599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Diversity, equity, inclusion, and/or social determinants of health.</a:t>
          </a:r>
        </a:p>
        <a:p>
          <a:pPr marL="171450" lvl="1" indent="-171450" algn="l" defTabSz="755650">
            <a:lnSpc>
              <a:spcPct val="90000"/>
            </a:lnSpc>
            <a:spcBef>
              <a:spcPct val="0"/>
            </a:spcBef>
            <a:spcAft>
              <a:spcPct val="15000"/>
            </a:spcAft>
            <a:buChar char="•"/>
          </a:pPr>
          <a:r>
            <a:rPr lang="en-US" sz="1700" kern="1200"/>
            <a:t>Evidence-based practice, research and/or scholarship.</a:t>
          </a:r>
        </a:p>
        <a:p>
          <a:pPr marL="171450" lvl="1" indent="-171450" algn="l" defTabSz="755650">
            <a:lnSpc>
              <a:spcPct val="90000"/>
            </a:lnSpc>
            <a:spcBef>
              <a:spcPct val="0"/>
            </a:spcBef>
            <a:spcAft>
              <a:spcPct val="15000"/>
            </a:spcAft>
            <a:buChar char="•"/>
          </a:pPr>
          <a:r>
            <a:rPr lang="en-US" sz="1700" kern="1200"/>
            <a:t>Information literacy.</a:t>
          </a:r>
        </a:p>
        <a:p>
          <a:pPr marL="171450" lvl="1" indent="-171450" algn="l" defTabSz="755650">
            <a:lnSpc>
              <a:spcPct val="90000"/>
            </a:lnSpc>
            <a:spcBef>
              <a:spcPct val="0"/>
            </a:spcBef>
            <a:spcAft>
              <a:spcPct val="15000"/>
            </a:spcAft>
            <a:buChar char="•"/>
          </a:pPr>
          <a:r>
            <a:rPr lang="en-US" sz="1700" kern="1200"/>
            <a:t>Interprofessional collaboration and delegation.</a:t>
          </a:r>
        </a:p>
        <a:p>
          <a:pPr marL="171450" lvl="1" indent="-171450" algn="l" defTabSz="755650">
            <a:lnSpc>
              <a:spcPct val="90000"/>
            </a:lnSpc>
            <a:spcBef>
              <a:spcPct val="0"/>
            </a:spcBef>
            <a:spcAft>
              <a:spcPct val="15000"/>
            </a:spcAft>
            <a:buChar char="•"/>
          </a:pPr>
          <a:r>
            <a:rPr lang="en-US" sz="1700" kern="1200" dirty="0"/>
            <a:t>Professional identify and scope of practice.</a:t>
          </a:r>
        </a:p>
      </dsp:txBody>
      <dsp:txXfrm>
        <a:off x="3655814" y="1375137"/>
        <a:ext cx="3203971" cy="2659905"/>
      </dsp:txXfrm>
    </dsp:sp>
    <dsp:sp modelId="{125B6B2F-31A1-423A-BE2E-6CCD94D4BDD9}">
      <dsp:nvSpPr>
        <dsp:cNvPr id="0" name=""/>
        <dsp:cNvSpPr/>
      </dsp:nvSpPr>
      <dsp:spPr>
        <a:xfrm>
          <a:off x="7308342" y="316295"/>
          <a:ext cx="3203971" cy="10588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Criterion specific to the use of formative and summative student evaluation methods throughout the curriculum. </a:t>
          </a:r>
        </a:p>
      </dsp:txBody>
      <dsp:txXfrm>
        <a:off x="7308342" y="316295"/>
        <a:ext cx="3203971" cy="1058841"/>
      </dsp:txXfrm>
    </dsp:sp>
    <dsp:sp modelId="{BCE284C2-EEAF-4A3D-A8C2-95B594B05ED4}">
      <dsp:nvSpPr>
        <dsp:cNvPr id="0" name=""/>
        <dsp:cNvSpPr/>
      </dsp:nvSpPr>
      <dsp:spPr>
        <a:xfrm>
          <a:off x="7308342" y="1375137"/>
          <a:ext cx="3203971" cy="26599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6DB71-1E72-4F51-827B-A22E9C1D7A92}">
      <dsp:nvSpPr>
        <dsp:cNvPr id="0" name=""/>
        <dsp:cNvSpPr/>
      </dsp:nvSpPr>
      <dsp:spPr>
        <a:xfrm>
          <a:off x="421398" y="873719"/>
          <a:ext cx="688183" cy="6881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21B5D3-2AF9-4585-A807-01DCDD946E16}">
      <dsp:nvSpPr>
        <dsp:cNvPr id="0" name=""/>
        <dsp:cNvSpPr/>
      </dsp:nvSpPr>
      <dsp:spPr>
        <a:xfrm>
          <a:off x="841" y="1952503"/>
          <a:ext cx="1529296" cy="152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Enhanced clarity that SPE is for regular summative </a:t>
          </a:r>
          <a:r>
            <a:rPr lang="en-US" sz="1400" u="sng" kern="1200" dirty="0"/>
            <a:t>program-level</a:t>
          </a:r>
          <a:r>
            <a:rPr lang="en-US" sz="1400" kern="1200" dirty="0"/>
            <a:t> assessment</a:t>
          </a:r>
          <a:r>
            <a:rPr lang="en-US" sz="1100" kern="1200" dirty="0"/>
            <a:t>.</a:t>
          </a:r>
        </a:p>
      </dsp:txBody>
      <dsp:txXfrm>
        <a:off x="841" y="1952503"/>
        <a:ext cx="1529296" cy="1525115"/>
      </dsp:txXfrm>
    </dsp:sp>
    <dsp:sp modelId="{DD6600EC-2B12-4345-AAAF-4B3A3FDE2CE1}">
      <dsp:nvSpPr>
        <dsp:cNvPr id="0" name=""/>
        <dsp:cNvSpPr/>
      </dsp:nvSpPr>
      <dsp:spPr>
        <a:xfrm>
          <a:off x="2218322" y="873719"/>
          <a:ext cx="688183" cy="6881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F2D4B4-0C84-4D70-B51B-74715123C65D}">
      <dsp:nvSpPr>
        <dsp:cNvPr id="0" name=""/>
        <dsp:cNvSpPr/>
      </dsp:nvSpPr>
      <dsp:spPr>
        <a:xfrm>
          <a:off x="1797765" y="1952503"/>
          <a:ext cx="1529296" cy="152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Criterion statements written in a “faculty will:” format. </a:t>
          </a:r>
        </a:p>
      </dsp:txBody>
      <dsp:txXfrm>
        <a:off x="1797765" y="1952503"/>
        <a:ext cx="1529296" cy="1525115"/>
      </dsp:txXfrm>
    </dsp:sp>
    <dsp:sp modelId="{7952DB39-7095-4D31-B470-4581E159195C}">
      <dsp:nvSpPr>
        <dsp:cNvPr id="0" name=""/>
        <dsp:cNvSpPr/>
      </dsp:nvSpPr>
      <dsp:spPr>
        <a:xfrm>
          <a:off x="4015246" y="873719"/>
          <a:ext cx="688183" cy="6881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3ACD57-6CF8-4ED4-9E26-50603C5FCC90}">
      <dsp:nvSpPr>
        <dsp:cNvPr id="0" name=""/>
        <dsp:cNvSpPr/>
      </dsp:nvSpPr>
      <dsp:spPr>
        <a:xfrm>
          <a:off x="3594689" y="1952503"/>
          <a:ext cx="1529296" cy="152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Changes to annual assessment of licensure and/or certification examination pass rate (when required for practice).</a:t>
          </a:r>
        </a:p>
      </dsp:txBody>
      <dsp:txXfrm>
        <a:off x="3594689" y="1952503"/>
        <a:ext cx="1529296" cy="1525115"/>
      </dsp:txXfrm>
    </dsp:sp>
    <dsp:sp modelId="{0C9F37CF-E6E9-4C7C-AAD7-E2723C4B2139}">
      <dsp:nvSpPr>
        <dsp:cNvPr id="0" name=""/>
        <dsp:cNvSpPr/>
      </dsp:nvSpPr>
      <dsp:spPr>
        <a:xfrm>
          <a:off x="5812170" y="873719"/>
          <a:ext cx="688183" cy="6881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C84B1-9903-4141-A5BF-78C6C692C599}">
      <dsp:nvSpPr>
        <dsp:cNvPr id="0" name=""/>
        <dsp:cNvSpPr/>
      </dsp:nvSpPr>
      <dsp:spPr>
        <a:xfrm>
          <a:off x="5391613" y="1952503"/>
          <a:ext cx="1529296" cy="152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Change to definition of program completion.</a:t>
          </a:r>
        </a:p>
      </dsp:txBody>
      <dsp:txXfrm>
        <a:off x="5391613" y="1952503"/>
        <a:ext cx="1529296" cy="1525115"/>
      </dsp:txXfrm>
    </dsp:sp>
    <dsp:sp modelId="{A86066CD-EE24-47BE-A603-43D2FCD59CDD}">
      <dsp:nvSpPr>
        <dsp:cNvPr id="0" name=""/>
        <dsp:cNvSpPr/>
      </dsp:nvSpPr>
      <dsp:spPr>
        <a:xfrm>
          <a:off x="7609093" y="873719"/>
          <a:ext cx="688183" cy="6881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BFBA20-A266-4726-8357-454FCFE742E8}">
      <dsp:nvSpPr>
        <dsp:cNvPr id="0" name=""/>
        <dsp:cNvSpPr/>
      </dsp:nvSpPr>
      <dsp:spPr>
        <a:xfrm>
          <a:off x="7188537" y="1952503"/>
          <a:ext cx="1529296" cy="152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Data disaggregation (end-of-program SLO, and three program outcomes) is expected; however, if the program determines that disaggregation of these data would not be meaningful, the program should provide justification for not disaggregating.</a:t>
          </a:r>
        </a:p>
      </dsp:txBody>
      <dsp:txXfrm>
        <a:off x="7188537" y="1952503"/>
        <a:ext cx="1529296" cy="1525115"/>
      </dsp:txXfrm>
    </dsp:sp>
    <dsp:sp modelId="{6C1C3FC7-C448-4F56-BAE0-4A11AC6B2D68}">
      <dsp:nvSpPr>
        <dsp:cNvPr id="0" name=""/>
        <dsp:cNvSpPr/>
      </dsp:nvSpPr>
      <dsp:spPr>
        <a:xfrm>
          <a:off x="9406017" y="873719"/>
          <a:ext cx="688183" cy="6881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B16AFD-0197-4CD7-9C8D-6F3F2093EB4B}">
      <dsp:nvSpPr>
        <dsp:cNvPr id="0" name=""/>
        <dsp:cNvSpPr/>
      </dsp:nvSpPr>
      <dsp:spPr>
        <a:xfrm>
          <a:off x="8985461" y="1952503"/>
          <a:ext cx="1529296" cy="152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Sharing the </a:t>
          </a:r>
          <a:r>
            <a:rPr lang="en-US" sz="1400" u="sng" kern="1200" dirty="0"/>
            <a:t>analysis </a:t>
          </a:r>
          <a:r>
            <a:rPr lang="en-US" sz="1400" kern="1200" dirty="0"/>
            <a:t>of end-of-program SLO and program outcomes data with communities of interest. </a:t>
          </a:r>
        </a:p>
      </dsp:txBody>
      <dsp:txXfrm>
        <a:off x="8985461" y="1952503"/>
        <a:ext cx="1529296" cy="15251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CF427-28B6-4A52-831D-20A3FCAE043C}">
      <dsp:nvSpPr>
        <dsp:cNvPr id="0" name=""/>
        <dsp:cNvSpPr/>
      </dsp:nvSpPr>
      <dsp:spPr>
        <a:xfrm>
          <a:off x="0" y="709959"/>
          <a:ext cx="10515600" cy="13028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4F11CD-8B73-42F9-BD65-839A113712EE}">
      <dsp:nvSpPr>
        <dsp:cNvPr id="0" name=""/>
        <dsp:cNvSpPr/>
      </dsp:nvSpPr>
      <dsp:spPr>
        <a:xfrm>
          <a:off x="394113" y="1003101"/>
          <a:ext cx="716569" cy="7165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348AAE-DBF9-4853-B1E6-539398142BF1}">
      <dsp:nvSpPr>
        <dsp:cNvPr id="0" name=""/>
        <dsp:cNvSpPr/>
      </dsp:nvSpPr>
      <dsp:spPr>
        <a:xfrm>
          <a:off x="1504795" y="709959"/>
          <a:ext cx="4732020"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755650">
            <a:lnSpc>
              <a:spcPct val="100000"/>
            </a:lnSpc>
            <a:spcBef>
              <a:spcPct val="0"/>
            </a:spcBef>
            <a:spcAft>
              <a:spcPct val="35000"/>
            </a:spcAft>
            <a:buNone/>
          </a:pPr>
          <a:r>
            <a:rPr lang="en-US" sz="1700" b="1" kern="1200" dirty="0"/>
            <a:t>New definition </a:t>
          </a:r>
          <a:r>
            <a:rPr lang="en-US" sz="1700" kern="1200" dirty="0"/>
            <a:t>of program completion:</a:t>
          </a:r>
        </a:p>
      </dsp:txBody>
      <dsp:txXfrm>
        <a:off x="1504795" y="709959"/>
        <a:ext cx="4732020" cy="1302853"/>
      </dsp:txXfrm>
    </dsp:sp>
    <dsp:sp modelId="{6A7C155A-A692-4BEE-B4D7-ABD22967AFC6}">
      <dsp:nvSpPr>
        <dsp:cNvPr id="0" name=""/>
        <dsp:cNvSpPr/>
      </dsp:nvSpPr>
      <dsp:spPr>
        <a:xfrm>
          <a:off x="6236815" y="709959"/>
          <a:ext cx="4277313"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622300">
            <a:lnSpc>
              <a:spcPct val="100000"/>
            </a:lnSpc>
            <a:spcBef>
              <a:spcPct val="0"/>
            </a:spcBef>
            <a:spcAft>
              <a:spcPct val="35000"/>
            </a:spcAft>
            <a:buNone/>
          </a:pPr>
          <a:r>
            <a:rPr lang="en-US" sz="1400" kern="1200" dirty="0"/>
            <a:t>Calculation of on-time completion begins with students’ enrollment in the first nursing course and at the time when a student can no longer receive 100% tuition refund*, until the student completes all requirements for conferral of the certificate, diploma, or degree being sought.</a:t>
          </a:r>
        </a:p>
      </dsp:txBody>
      <dsp:txXfrm>
        <a:off x="6236815" y="709959"/>
        <a:ext cx="4277313" cy="1302853"/>
      </dsp:txXfrm>
    </dsp:sp>
    <dsp:sp modelId="{87F6E6FA-024C-478A-8750-863BAFC29028}">
      <dsp:nvSpPr>
        <dsp:cNvPr id="0" name=""/>
        <dsp:cNvSpPr/>
      </dsp:nvSpPr>
      <dsp:spPr>
        <a:xfrm>
          <a:off x="0" y="2338525"/>
          <a:ext cx="10515600" cy="13028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D70B93-CF29-4CB2-B466-B282832EA364}">
      <dsp:nvSpPr>
        <dsp:cNvPr id="0" name=""/>
        <dsp:cNvSpPr/>
      </dsp:nvSpPr>
      <dsp:spPr>
        <a:xfrm>
          <a:off x="394113" y="2631667"/>
          <a:ext cx="716569" cy="7165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369AB-7E8A-4585-A303-6890F3F250F9}">
      <dsp:nvSpPr>
        <dsp:cNvPr id="0" name=""/>
        <dsp:cNvSpPr/>
      </dsp:nvSpPr>
      <dsp:spPr>
        <a:xfrm>
          <a:off x="1504795" y="2338525"/>
          <a:ext cx="4732020"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755650">
            <a:lnSpc>
              <a:spcPct val="100000"/>
            </a:lnSpc>
            <a:spcBef>
              <a:spcPct val="0"/>
            </a:spcBef>
            <a:spcAft>
              <a:spcPct val="35000"/>
            </a:spcAft>
            <a:buNone/>
          </a:pPr>
          <a:r>
            <a:rPr lang="en-US" sz="1700" kern="1200" dirty="0"/>
            <a:t>Programs may continue to calculate and publish program completion rates at 150% or greater of the program length, or even an ultimate completion rate.  </a:t>
          </a:r>
        </a:p>
      </dsp:txBody>
      <dsp:txXfrm>
        <a:off x="1504795" y="2338525"/>
        <a:ext cx="4732020" cy="1302853"/>
      </dsp:txXfrm>
    </dsp:sp>
    <dsp:sp modelId="{12C7CDD5-7BFB-40FE-8E7E-BA143D273AC1}">
      <dsp:nvSpPr>
        <dsp:cNvPr id="0" name=""/>
        <dsp:cNvSpPr/>
      </dsp:nvSpPr>
      <dsp:spPr>
        <a:xfrm>
          <a:off x="6120301" y="3950260"/>
          <a:ext cx="4277313" cy="59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93" tIns="29593" rIns="29593" bIns="29593" numCol="1" spcCol="1270" anchor="ctr" anchorCtr="0">
          <a:noAutofit/>
        </a:bodyPr>
        <a:lstStyle/>
        <a:p>
          <a:pPr marL="0" lvl="0" indent="0" algn="l" defTabSz="488950">
            <a:lnSpc>
              <a:spcPct val="100000"/>
            </a:lnSpc>
            <a:spcBef>
              <a:spcPct val="0"/>
            </a:spcBef>
            <a:spcAft>
              <a:spcPct val="35000"/>
            </a:spcAft>
            <a:buNone/>
          </a:pPr>
          <a:r>
            <a:rPr lang="en-US" sz="1100" kern="1200" dirty="0"/>
            <a:t>*</a:t>
          </a:r>
          <a:r>
            <a:rPr lang="en-US" sz="1400" kern="1200" dirty="0"/>
            <a:t>This may vary by governing organization policy, and it is sometimes referred to as a census date.   </a:t>
          </a:r>
        </a:p>
      </dsp:txBody>
      <dsp:txXfrm>
        <a:off x="6120301" y="3950260"/>
        <a:ext cx="4277313" cy="599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D19F0-57DC-4ABE-A9CC-C071D4EB668D}">
      <dsp:nvSpPr>
        <dsp:cNvPr id="0" name=""/>
        <dsp:cNvSpPr/>
      </dsp:nvSpPr>
      <dsp:spPr>
        <a:xfrm>
          <a:off x="82613"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010BD0-9A4C-4296-AB3B-1CA3681EAFE1}">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0CF9A0-4FF0-4F8F-BA5B-798EF4170582}">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The programs </a:t>
          </a:r>
          <a:r>
            <a:rPr lang="en-US" sz="1400" u="sng" kern="1200" dirty="0"/>
            <a:t>do not set an expected level of achievement </a:t>
          </a:r>
          <a:r>
            <a:rPr lang="en-US" sz="1400" kern="1200" dirty="0"/>
            <a:t>(ELA) for licensure/certification examination pass rate.</a:t>
          </a:r>
        </a:p>
      </dsp:txBody>
      <dsp:txXfrm>
        <a:off x="1172126" y="908559"/>
        <a:ext cx="2114937" cy="897246"/>
      </dsp:txXfrm>
    </dsp:sp>
    <dsp:sp modelId="{51A50E8D-62EA-4901-8074-B6F1493C5EB8}">
      <dsp:nvSpPr>
        <dsp:cNvPr id="0" name=""/>
        <dsp:cNvSpPr/>
      </dsp:nvSpPr>
      <dsp:spPr>
        <a:xfrm>
          <a:off x="3655575"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BCE708-8B29-4569-80BE-3BDE0462FEB5}">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AB6682-74E9-4381-A9FF-2BCD7F903921}">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The program must meet </a:t>
          </a:r>
          <a:r>
            <a:rPr lang="en-US" sz="1400" u="sng" kern="1200" dirty="0"/>
            <a:t>one of the six benchmarks</a:t>
          </a:r>
          <a:r>
            <a:rPr lang="en-US" sz="1400" kern="1200" dirty="0"/>
            <a:t> as outlined in Criterion 5.3 during their annual pass rate assessment.</a:t>
          </a:r>
        </a:p>
      </dsp:txBody>
      <dsp:txXfrm>
        <a:off x="4745088" y="908559"/>
        <a:ext cx="2114937" cy="897246"/>
      </dsp:txXfrm>
    </dsp:sp>
    <dsp:sp modelId="{89D5F8B1-306C-41AA-B42F-7096AD0D0CCC}">
      <dsp:nvSpPr>
        <dsp:cNvPr id="0" name=""/>
        <dsp:cNvSpPr/>
      </dsp:nvSpPr>
      <dsp:spPr>
        <a:xfrm>
          <a:off x="7228536"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546A2F-D9A4-4D31-9E56-15C0D2522D0C}">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2E132E-22C0-4437-9462-5C5F7DEF2677}">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The program </a:t>
          </a:r>
          <a:r>
            <a:rPr lang="en-US" sz="1400" i="1" kern="1200" dirty="0"/>
            <a:t>may meet a different benchmark each year</a:t>
          </a:r>
          <a:r>
            <a:rPr lang="en-US" sz="1900" kern="1200" dirty="0"/>
            <a:t>.</a:t>
          </a:r>
        </a:p>
      </dsp:txBody>
      <dsp:txXfrm>
        <a:off x="8318049" y="908559"/>
        <a:ext cx="2114937" cy="897246"/>
      </dsp:txXfrm>
    </dsp:sp>
    <dsp:sp modelId="{84CFCD65-F96D-4541-9D0E-9AD9F8BB1269}">
      <dsp:nvSpPr>
        <dsp:cNvPr id="0" name=""/>
        <dsp:cNvSpPr/>
      </dsp:nvSpPr>
      <dsp:spPr>
        <a:xfrm>
          <a:off x="82613"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8A4958-894E-4353-A520-C3C02B2BEE8F}">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82F704-3031-4B86-B5F0-67CCF397924E}">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The program may establish its own annual assessment timeframe.</a:t>
          </a:r>
        </a:p>
      </dsp:txBody>
      <dsp:txXfrm>
        <a:off x="1172126" y="2545532"/>
        <a:ext cx="2114937" cy="897246"/>
      </dsp:txXfrm>
    </dsp:sp>
    <dsp:sp modelId="{AAFB61A3-3D40-4C22-8185-5C65CB95FAE4}">
      <dsp:nvSpPr>
        <dsp:cNvPr id="0" name=""/>
        <dsp:cNvSpPr/>
      </dsp:nvSpPr>
      <dsp:spPr>
        <a:xfrm>
          <a:off x="3655575"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DE2509-3A67-496E-B2F9-E61A7573F8C7}">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D5D06-A831-4D29-B956-4B2023BEA95F}">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All data should be from </a:t>
          </a:r>
          <a:r>
            <a:rPr lang="en-US" sz="1400" u="sng" kern="1200" dirty="0"/>
            <a:t>verifiable sources</a:t>
          </a:r>
          <a:r>
            <a:rPr lang="en-US" sz="1400" kern="1200" dirty="0"/>
            <a:t>.</a:t>
          </a:r>
        </a:p>
      </dsp:txBody>
      <dsp:txXfrm>
        <a:off x="4745088" y="2545532"/>
        <a:ext cx="2114937" cy="897246"/>
      </dsp:txXfrm>
    </dsp:sp>
    <dsp:sp modelId="{6BF4E661-238B-4389-98B3-2DEB8809F987}">
      <dsp:nvSpPr>
        <dsp:cNvPr id="0" name=""/>
        <dsp:cNvSpPr/>
      </dsp:nvSpPr>
      <dsp:spPr>
        <a:xfrm>
          <a:off x="7228536"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953420-8BEF-4DDE-8FC1-672FB7507BD9}">
      <dsp:nvSpPr>
        <dsp:cNvPr id="0" name=""/>
        <dsp:cNvSpPr/>
      </dsp:nvSpPr>
      <dsp:spPr>
        <a:xfrm>
          <a:off x="7416958" y="2733954"/>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F2EB-6BE3-427F-8902-04323AAFA26C}">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Calculations should be based on the “n.” </a:t>
          </a:r>
        </a:p>
      </dsp:txBody>
      <dsp:txXfrm>
        <a:off x="8318049" y="2545532"/>
        <a:ext cx="2114937" cy="897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B1BC7-8EE7-47BE-B956-30E4CD66F718}">
      <dsp:nvSpPr>
        <dsp:cNvPr id="0" name=""/>
        <dsp:cNvSpPr/>
      </dsp:nvSpPr>
      <dsp:spPr>
        <a:xfrm>
          <a:off x="0" y="700512"/>
          <a:ext cx="10515600" cy="1771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hlinkClick xmlns:r="http://schemas.openxmlformats.org/officeDocument/2006/relationships" r:id="rId1"/>
            </a:rPr>
            <a:t>https://www2.ed.gov/admins/finaid/accred/accreditation_pg4.html</a:t>
          </a:r>
          <a:r>
            <a:rPr lang="en-US" sz="2500" kern="1200"/>
            <a:t> </a:t>
          </a:r>
        </a:p>
        <a:p>
          <a:pPr marL="457200" lvl="2" indent="-228600" algn="l" defTabSz="1111250">
            <a:lnSpc>
              <a:spcPct val="90000"/>
            </a:lnSpc>
            <a:spcBef>
              <a:spcPct val="0"/>
            </a:spcBef>
            <a:spcAft>
              <a:spcPct val="15000"/>
            </a:spcAft>
            <a:buChar char="•"/>
          </a:pPr>
          <a:r>
            <a:rPr lang="en-US" sz="2500" kern="1200"/>
            <a:t>The ACEN also serves as a Title IV gatekeeper (federal financial aid) for select nursing programs.   </a:t>
          </a:r>
        </a:p>
      </dsp:txBody>
      <dsp:txXfrm>
        <a:off x="0" y="700512"/>
        <a:ext cx="10515600" cy="1771875"/>
      </dsp:txXfrm>
    </dsp:sp>
    <dsp:sp modelId="{E0E3668D-A88F-43F5-B031-048EB22FADE8}">
      <dsp:nvSpPr>
        <dsp:cNvPr id="0" name=""/>
        <dsp:cNvSpPr/>
      </dsp:nvSpPr>
      <dsp:spPr>
        <a:xfrm>
          <a:off x="525780" y="331512"/>
          <a:ext cx="736092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US" sz="2500" kern="1200"/>
            <a:t>United States Department of Education (USDE)</a:t>
          </a:r>
        </a:p>
      </dsp:txBody>
      <dsp:txXfrm>
        <a:off x="561806" y="367538"/>
        <a:ext cx="7288868" cy="665948"/>
      </dsp:txXfrm>
    </dsp:sp>
    <dsp:sp modelId="{E22A2CA3-D7DB-4ADF-8C41-297990ED4C1C}">
      <dsp:nvSpPr>
        <dsp:cNvPr id="0" name=""/>
        <dsp:cNvSpPr/>
      </dsp:nvSpPr>
      <dsp:spPr>
        <a:xfrm>
          <a:off x="0" y="2976387"/>
          <a:ext cx="10515600" cy="10434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hlinkClick xmlns:r="http://schemas.openxmlformats.org/officeDocument/2006/relationships" r:id="rId2"/>
            </a:rPr>
            <a:t>https://www.chea.org/accreditation-commission-education-nursing</a:t>
          </a:r>
          <a:r>
            <a:rPr lang="en-US" sz="2500" kern="1200"/>
            <a:t> </a:t>
          </a:r>
        </a:p>
      </dsp:txBody>
      <dsp:txXfrm>
        <a:off x="0" y="2976387"/>
        <a:ext cx="10515600" cy="1043437"/>
      </dsp:txXfrm>
    </dsp:sp>
    <dsp:sp modelId="{D3B5C9F3-D2FB-4574-B36E-1D0CFBD9BFD3}">
      <dsp:nvSpPr>
        <dsp:cNvPr id="0" name=""/>
        <dsp:cNvSpPr/>
      </dsp:nvSpPr>
      <dsp:spPr>
        <a:xfrm>
          <a:off x="525780" y="2607387"/>
          <a:ext cx="736092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US" sz="2500" kern="1200"/>
            <a:t>Council for Higher Education Accreditation (CHEA)</a:t>
          </a:r>
        </a:p>
      </dsp:txBody>
      <dsp:txXfrm>
        <a:off x="561806" y="2643413"/>
        <a:ext cx="7288868"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7206C-5508-4C8B-B590-3BD15D81D653}">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F1C940-101D-436B-83FC-CBBCEE98AA4D}">
      <dsp:nvSpPr>
        <dsp:cNvPr id="0" name=""/>
        <dsp:cNvSpPr/>
      </dsp:nvSpPr>
      <dsp:spPr>
        <a:xfrm>
          <a:off x="348281"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DA3E0F-11A6-45D9-A530-DB260F1F7112}">
      <dsp:nvSpPr>
        <dsp:cNvPr id="0" name=""/>
        <dsp:cNvSpPr/>
      </dsp:nvSpPr>
      <dsp:spPr>
        <a:xfrm>
          <a:off x="1435590" y="53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Regular systematic review of Standards and Criteria.</a:t>
          </a:r>
        </a:p>
      </dsp:txBody>
      <dsp:txXfrm>
        <a:off x="1435590" y="531"/>
        <a:ext cx="4732020" cy="1242935"/>
      </dsp:txXfrm>
    </dsp:sp>
    <dsp:sp modelId="{A82315DB-A4AC-453C-8F29-9343FC934460}">
      <dsp:nvSpPr>
        <dsp:cNvPr id="0" name=""/>
        <dsp:cNvSpPr/>
      </dsp:nvSpPr>
      <dsp:spPr>
        <a:xfrm>
          <a:off x="6167610" y="53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100000"/>
            </a:lnSpc>
            <a:spcBef>
              <a:spcPct val="0"/>
            </a:spcBef>
            <a:spcAft>
              <a:spcPct val="35000"/>
            </a:spcAft>
            <a:buNone/>
          </a:pPr>
          <a:r>
            <a:rPr lang="en-US" sz="1700" b="1" u="sng" kern="1200" dirty="0"/>
            <a:t>Ensure that the Standards and Criteria:</a:t>
          </a:r>
        </a:p>
        <a:p>
          <a:pPr marL="171450" lvl="1" indent="-171450" algn="l" defTabSz="755650">
            <a:lnSpc>
              <a:spcPct val="90000"/>
            </a:lnSpc>
            <a:spcBef>
              <a:spcPct val="0"/>
            </a:spcBef>
            <a:spcAft>
              <a:spcPct val="15000"/>
            </a:spcAft>
            <a:buChar char="•"/>
          </a:pPr>
          <a:r>
            <a:rPr lang="en-US" sz="1700" kern="1200" dirty="0"/>
            <a:t>Evaluate quality education.</a:t>
          </a:r>
        </a:p>
        <a:p>
          <a:pPr marL="171450" lvl="1" indent="-171450" algn="l" defTabSz="755650">
            <a:lnSpc>
              <a:spcPct val="90000"/>
            </a:lnSpc>
            <a:spcBef>
              <a:spcPct val="0"/>
            </a:spcBef>
            <a:spcAft>
              <a:spcPct val="15000"/>
            </a:spcAft>
            <a:buChar char="•"/>
          </a:pPr>
          <a:r>
            <a:rPr lang="en-US" sz="1700" kern="1200"/>
            <a:t>Demonstrate relevancy.</a:t>
          </a:r>
        </a:p>
      </dsp:txBody>
      <dsp:txXfrm>
        <a:off x="6167610" y="531"/>
        <a:ext cx="4347989" cy="1242935"/>
      </dsp:txXfrm>
    </dsp:sp>
    <dsp:sp modelId="{C9661F18-968C-4418-985C-8010C244E1C6}">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969B20-7CC1-4BB3-BB7F-9DED05833B3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5FE522-EB1F-4D89-8419-F1BBD993D1A4}">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Systematic review processes include meaningful opportunities for constituencies and stakeholders to have input.</a:t>
          </a:r>
        </a:p>
      </dsp:txBody>
      <dsp:txXfrm>
        <a:off x="1435590" y="1554201"/>
        <a:ext cx="9080009" cy="1242935"/>
      </dsp:txXfrm>
    </dsp:sp>
    <dsp:sp modelId="{5988E4F5-6837-44FD-9E7F-B793789267FC}">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EFB209-A355-42D6-9E5B-E30A7925962F}">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D7DF8B-DC19-49CD-9059-8800EB2CE97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The Standards and Criteria are revised at least every five years.</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E9A9D-6D53-447B-83A7-255D9C827668}">
      <dsp:nvSpPr>
        <dsp:cNvPr id="0" name=""/>
        <dsp:cNvSpPr/>
      </dsp:nvSpPr>
      <dsp:spPr>
        <a:xfrm>
          <a:off x="0" y="2737643"/>
          <a:ext cx="7037387" cy="0"/>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EA88DA-BA6C-4E84-85F1-A1893811F41B}">
      <dsp:nvSpPr>
        <dsp:cNvPr id="0" name=""/>
        <dsp:cNvSpPr/>
      </dsp:nvSpPr>
      <dsp:spPr>
        <a:xfrm>
          <a:off x="144046" y="1697338"/>
          <a:ext cx="2062284" cy="65703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a:t>May 2021</a:t>
          </a:r>
        </a:p>
      </dsp:txBody>
      <dsp:txXfrm>
        <a:off x="144046" y="1697338"/>
        <a:ext cx="2062284" cy="657034"/>
      </dsp:txXfrm>
    </dsp:sp>
    <dsp:sp modelId="{66E6B57C-A3EF-41D0-8BB0-EE8C43960DE9}">
      <dsp:nvSpPr>
        <dsp:cNvPr id="0" name=""/>
        <dsp:cNvSpPr/>
      </dsp:nvSpPr>
      <dsp:spPr>
        <a:xfrm>
          <a:off x="144046" y="1035376"/>
          <a:ext cx="2062284" cy="66196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Call for volunteers (117)</a:t>
          </a:r>
        </a:p>
      </dsp:txBody>
      <dsp:txXfrm>
        <a:off x="144046" y="1035376"/>
        <a:ext cx="2062284" cy="661962"/>
      </dsp:txXfrm>
    </dsp:sp>
    <dsp:sp modelId="{3DBEBE84-41AF-48CD-866D-786C6130CE65}">
      <dsp:nvSpPr>
        <dsp:cNvPr id="0" name=""/>
        <dsp:cNvSpPr/>
      </dsp:nvSpPr>
      <dsp:spPr>
        <a:xfrm>
          <a:off x="1175188" y="2354373"/>
          <a:ext cx="0" cy="383270"/>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5B2E50F-24A9-4E59-A8D0-2DDFE576B9DD}">
      <dsp:nvSpPr>
        <dsp:cNvPr id="0" name=""/>
        <dsp:cNvSpPr/>
      </dsp:nvSpPr>
      <dsp:spPr>
        <a:xfrm>
          <a:off x="1315798" y="3120913"/>
          <a:ext cx="2062284" cy="657034"/>
        </a:xfrm>
        <a:prstGeom prst="rect">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dirty="0"/>
            <a:t>August 2021</a:t>
          </a:r>
        </a:p>
      </dsp:txBody>
      <dsp:txXfrm>
        <a:off x="1315798" y="3120913"/>
        <a:ext cx="2062284" cy="657034"/>
      </dsp:txXfrm>
    </dsp:sp>
    <dsp:sp modelId="{05F2BE8C-FAD0-4CC1-B64B-45C2BC622E5E}">
      <dsp:nvSpPr>
        <dsp:cNvPr id="0" name=""/>
        <dsp:cNvSpPr/>
      </dsp:nvSpPr>
      <dsp:spPr>
        <a:xfrm>
          <a:off x="1315798" y="3777948"/>
          <a:ext cx="2062284" cy="661962"/>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First meeting of workgroups</a:t>
          </a:r>
        </a:p>
      </dsp:txBody>
      <dsp:txXfrm>
        <a:off x="1315798" y="3777948"/>
        <a:ext cx="2062284" cy="661962"/>
      </dsp:txXfrm>
    </dsp:sp>
    <dsp:sp modelId="{24E8122D-2A5D-4E26-B0FD-21FD8069FBAD}">
      <dsp:nvSpPr>
        <dsp:cNvPr id="0" name=""/>
        <dsp:cNvSpPr/>
      </dsp:nvSpPr>
      <dsp:spPr>
        <a:xfrm>
          <a:off x="2346941" y="2737643"/>
          <a:ext cx="0" cy="383270"/>
        </a:xfrm>
        <a:prstGeom prst="line">
          <a:avLst/>
        </a:prstGeom>
        <a:noFill/>
        <a:ln w="6350" cap="flat" cmpd="sng" algn="ctr">
          <a:solidFill>
            <a:schemeClr val="accent5">
              <a:hueOff val="-1689636"/>
              <a:satOff val="-4355"/>
              <a:lumOff val="-2941"/>
              <a:alphaOff val="0"/>
            </a:schemeClr>
          </a:solidFill>
          <a:prstDash val="solid"/>
          <a:miter lim="800000"/>
        </a:ln>
        <a:effectLst/>
      </dsp:spPr>
      <dsp:style>
        <a:lnRef idx="1">
          <a:scrgbClr r="0" g="0" b="0"/>
        </a:lnRef>
        <a:fillRef idx="0">
          <a:scrgbClr r="0" g="0" b="0"/>
        </a:fillRef>
        <a:effectRef idx="0">
          <a:scrgbClr r="0" g="0" b="0"/>
        </a:effectRef>
        <a:fontRef idx="minor"/>
      </dsp:style>
    </dsp:sp>
    <dsp:sp modelId="{5F1CDFB2-E977-4324-B4BA-A8A13C37C8FA}">
      <dsp:nvSpPr>
        <dsp:cNvPr id="0" name=""/>
        <dsp:cNvSpPr/>
      </dsp:nvSpPr>
      <dsp:spPr>
        <a:xfrm rot="2700000">
          <a:off x="1132600" y="2695055"/>
          <a:ext cx="85175" cy="85175"/>
        </a:xfrm>
        <a:prstGeom prst="rect">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5D2C7-8FD6-4391-91FE-FBEBEC740151}">
      <dsp:nvSpPr>
        <dsp:cNvPr id="0" name=""/>
        <dsp:cNvSpPr/>
      </dsp:nvSpPr>
      <dsp:spPr>
        <a:xfrm rot="2700000">
          <a:off x="2304353" y="2695055"/>
          <a:ext cx="85175" cy="85175"/>
        </a:xfrm>
        <a:prstGeom prst="rect">
          <a:avLst/>
        </a:prstGeom>
        <a:solidFill>
          <a:schemeClr val="accent5">
            <a:hueOff val="-1351709"/>
            <a:satOff val="-3484"/>
            <a:lumOff val="-235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50629F-B953-4BD0-BB2B-F41F90B54BA7}">
      <dsp:nvSpPr>
        <dsp:cNvPr id="0" name=""/>
        <dsp:cNvSpPr/>
      </dsp:nvSpPr>
      <dsp:spPr>
        <a:xfrm>
          <a:off x="2487551" y="1697338"/>
          <a:ext cx="2062284" cy="657034"/>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dirty="0"/>
            <a:t>February 2022</a:t>
          </a:r>
        </a:p>
      </dsp:txBody>
      <dsp:txXfrm>
        <a:off x="2487551" y="1697338"/>
        <a:ext cx="2062284" cy="657034"/>
      </dsp:txXfrm>
    </dsp:sp>
    <dsp:sp modelId="{AE1E7A3C-5809-457A-B76C-5C2D2D8C5117}">
      <dsp:nvSpPr>
        <dsp:cNvPr id="0" name=""/>
        <dsp:cNvSpPr/>
      </dsp:nvSpPr>
      <dsp:spPr>
        <a:xfrm>
          <a:off x="2487551" y="1035376"/>
          <a:ext cx="2062284" cy="661962"/>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First call for public comments</a:t>
          </a:r>
        </a:p>
      </dsp:txBody>
      <dsp:txXfrm>
        <a:off x="2487551" y="1035376"/>
        <a:ext cx="2062284" cy="661962"/>
      </dsp:txXfrm>
    </dsp:sp>
    <dsp:sp modelId="{CF739AED-DFC4-4C17-88C4-D6139642A820}">
      <dsp:nvSpPr>
        <dsp:cNvPr id="0" name=""/>
        <dsp:cNvSpPr/>
      </dsp:nvSpPr>
      <dsp:spPr>
        <a:xfrm>
          <a:off x="3518693" y="2354373"/>
          <a:ext cx="0" cy="383270"/>
        </a:xfrm>
        <a:prstGeom prst="line">
          <a:avLst/>
        </a:prstGeom>
        <a:noFill/>
        <a:ln w="6350" cap="flat" cmpd="sng" algn="ctr">
          <a:solidFill>
            <a:schemeClr val="accent5">
              <a:hueOff val="-3379271"/>
              <a:satOff val="-8710"/>
              <a:lumOff val="-5883"/>
              <a:alphaOff val="0"/>
            </a:schemeClr>
          </a:solidFill>
          <a:prstDash val="solid"/>
          <a:miter lim="800000"/>
        </a:ln>
        <a:effectLst/>
      </dsp:spPr>
      <dsp:style>
        <a:lnRef idx="1">
          <a:scrgbClr r="0" g="0" b="0"/>
        </a:lnRef>
        <a:fillRef idx="0">
          <a:scrgbClr r="0" g="0" b="0"/>
        </a:fillRef>
        <a:effectRef idx="0">
          <a:scrgbClr r="0" g="0" b="0"/>
        </a:effectRef>
        <a:fontRef idx="minor"/>
      </dsp:style>
    </dsp:sp>
    <dsp:sp modelId="{B99D0BFA-1C5D-4EC3-8C8A-8847D29E201A}">
      <dsp:nvSpPr>
        <dsp:cNvPr id="0" name=""/>
        <dsp:cNvSpPr/>
      </dsp:nvSpPr>
      <dsp:spPr>
        <a:xfrm>
          <a:off x="3659303" y="3120913"/>
          <a:ext cx="2062284" cy="657034"/>
        </a:xfrm>
        <a:prstGeom prst="rect">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dirty="0"/>
            <a:t>April 2022</a:t>
          </a:r>
        </a:p>
      </dsp:txBody>
      <dsp:txXfrm>
        <a:off x="3659303" y="3120913"/>
        <a:ext cx="2062284" cy="657034"/>
      </dsp:txXfrm>
    </dsp:sp>
    <dsp:sp modelId="{CBC09B20-C70B-4E56-8EB6-C6AE1CAF0340}">
      <dsp:nvSpPr>
        <dsp:cNvPr id="0" name=""/>
        <dsp:cNvSpPr/>
      </dsp:nvSpPr>
      <dsp:spPr>
        <a:xfrm>
          <a:off x="3659303" y="3777948"/>
          <a:ext cx="2062284" cy="661962"/>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Second call for public comments</a:t>
          </a:r>
        </a:p>
      </dsp:txBody>
      <dsp:txXfrm>
        <a:off x="3659303" y="3777948"/>
        <a:ext cx="2062284" cy="661962"/>
      </dsp:txXfrm>
    </dsp:sp>
    <dsp:sp modelId="{96988484-41B8-4037-8310-EFDD14DCF7B8}">
      <dsp:nvSpPr>
        <dsp:cNvPr id="0" name=""/>
        <dsp:cNvSpPr/>
      </dsp:nvSpPr>
      <dsp:spPr>
        <a:xfrm>
          <a:off x="4690445" y="2737643"/>
          <a:ext cx="0" cy="383270"/>
        </a:xfrm>
        <a:prstGeom prst="line">
          <a:avLst/>
        </a:prstGeom>
        <a:noFill/>
        <a:ln w="6350" cap="flat" cmpd="sng" algn="ctr">
          <a:solidFill>
            <a:schemeClr val="accent5">
              <a:hueOff val="-5068907"/>
              <a:satOff val="-13064"/>
              <a:lumOff val="-8824"/>
              <a:alphaOff val="0"/>
            </a:schemeClr>
          </a:solidFill>
          <a:prstDash val="solid"/>
          <a:miter lim="800000"/>
        </a:ln>
        <a:effectLst/>
      </dsp:spPr>
      <dsp:style>
        <a:lnRef idx="1">
          <a:scrgbClr r="0" g="0" b="0"/>
        </a:lnRef>
        <a:fillRef idx="0">
          <a:scrgbClr r="0" g="0" b="0"/>
        </a:fillRef>
        <a:effectRef idx="0">
          <a:scrgbClr r="0" g="0" b="0"/>
        </a:effectRef>
        <a:fontRef idx="minor"/>
      </dsp:style>
    </dsp:sp>
    <dsp:sp modelId="{5BDA6785-C284-4D04-9178-1C53E35D6731}">
      <dsp:nvSpPr>
        <dsp:cNvPr id="0" name=""/>
        <dsp:cNvSpPr/>
      </dsp:nvSpPr>
      <dsp:spPr>
        <a:xfrm rot="2700000">
          <a:off x="3476105" y="2695055"/>
          <a:ext cx="85175" cy="85175"/>
        </a:xfrm>
        <a:prstGeom prst="rect">
          <a:avLst/>
        </a:prstGeom>
        <a:solidFill>
          <a:schemeClr val="accent5">
            <a:hueOff val="-2703417"/>
            <a:satOff val="-6968"/>
            <a:lumOff val="-470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B2DDB1-90C9-4D9E-8B87-4CD0D6EB04DD}">
      <dsp:nvSpPr>
        <dsp:cNvPr id="0" name=""/>
        <dsp:cNvSpPr/>
      </dsp:nvSpPr>
      <dsp:spPr>
        <a:xfrm rot="2700000">
          <a:off x="4647858" y="2695055"/>
          <a:ext cx="85175" cy="85175"/>
        </a:xfrm>
        <a:prstGeom prst="rect">
          <a:avLst/>
        </a:prstGeom>
        <a:solidFill>
          <a:schemeClr val="accent5">
            <a:hueOff val="-4055126"/>
            <a:satOff val="-10451"/>
            <a:lumOff val="-705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1EBDC1-5515-4F56-AA10-5CB313D1BCA6}">
      <dsp:nvSpPr>
        <dsp:cNvPr id="0" name=""/>
        <dsp:cNvSpPr/>
      </dsp:nvSpPr>
      <dsp:spPr>
        <a:xfrm>
          <a:off x="4831056" y="1688753"/>
          <a:ext cx="2062284" cy="657034"/>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a:t>July 2022</a:t>
          </a:r>
        </a:p>
      </dsp:txBody>
      <dsp:txXfrm>
        <a:off x="4831056" y="1688753"/>
        <a:ext cx="2062284" cy="657034"/>
      </dsp:txXfrm>
    </dsp:sp>
    <dsp:sp modelId="{3E3C32EA-D85D-4E1D-A897-321A023ECDE6}">
      <dsp:nvSpPr>
        <dsp:cNvPr id="0" name=""/>
        <dsp:cNvSpPr/>
      </dsp:nvSpPr>
      <dsp:spPr>
        <a:xfrm>
          <a:off x="4831056" y="995559"/>
          <a:ext cx="2062284" cy="67602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Board of Commissioners vote</a:t>
          </a:r>
        </a:p>
      </dsp:txBody>
      <dsp:txXfrm>
        <a:off x="4831056" y="995559"/>
        <a:ext cx="2062284" cy="676023"/>
      </dsp:txXfrm>
    </dsp:sp>
    <dsp:sp modelId="{D317C161-E981-48A0-B9F4-08EC3835E0D1}">
      <dsp:nvSpPr>
        <dsp:cNvPr id="0" name=""/>
        <dsp:cNvSpPr/>
      </dsp:nvSpPr>
      <dsp:spPr>
        <a:xfrm>
          <a:off x="5862198" y="2345787"/>
          <a:ext cx="0" cy="383270"/>
        </a:xfrm>
        <a:prstGeom prst="line">
          <a:avLst/>
        </a:pr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 modelId="{1440B4B8-1661-4021-838D-4302715600A6}">
      <dsp:nvSpPr>
        <dsp:cNvPr id="0" name=""/>
        <dsp:cNvSpPr/>
      </dsp:nvSpPr>
      <dsp:spPr>
        <a:xfrm rot="2700000">
          <a:off x="5819610" y="2686470"/>
          <a:ext cx="85175" cy="85175"/>
        </a:xfrm>
        <a:prstGeom prst="rect">
          <a:avLst/>
        </a:prstGeom>
        <a:solidFill>
          <a:schemeClr val="accent5">
            <a:hueOff val="-5406834"/>
            <a:satOff val="-13935"/>
            <a:lumOff val="-941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2DA72-1741-4D94-A694-DFF0A74EAB5B}">
      <dsp:nvSpPr>
        <dsp:cNvPr id="0" name=""/>
        <dsp:cNvSpPr/>
      </dsp:nvSpPr>
      <dsp:spPr>
        <a:xfrm>
          <a:off x="0" y="2175669"/>
          <a:ext cx="10515600" cy="0"/>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0F65C3-B7BE-4137-BE3E-EE845B4EDC99}">
      <dsp:nvSpPr>
        <dsp:cNvPr id="0" name=""/>
        <dsp:cNvSpPr/>
      </dsp:nvSpPr>
      <dsp:spPr>
        <a:xfrm>
          <a:off x="315468" y="1348914"/>
          <a:ext cx="4626864" cy="5221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2017 or 2023 Standards and Criteria</a:t>
          </a:r>
        </a:p>
      </dsp:txBody>
      <dsp:txXfrm>
        <a:off x="315468" y="1348914"/>
        <a:ext cx="4626864" cy="522160"/>
      </dsp:txXfrm>
    </dsp:sp>
    <dsp:sp modelId="{E9ADF1CE-E6AB-4236-9E8F-96DE7773B820}">
      <dsp:nvSpPr>
        <dsp:cNvPr id="0" name=""/>
        <dsp:cNvSpPr/>
      </dsp:nvSpPr>
      <dsp:spPr>
        <a:xfrm>
          <a:off x="315468" y="346080"/>
          <a:ext cx="4626864" cy="100283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Programs with site visits during 2023 may elect to use either the 2017 or the 2023 Standards and Criteria.</a:t>
          </a:r>
        </a:p>
      </dsp:txBody>
      <dsp:txXfrm>
        <a:off x="315468" y="346080"/>
        <a:ext cx="4626864" cy="1002833"/>
      </dsp:txXfrm>
    </dsp:sp>
    <dsp:sp modelId="{53F5AAF6-53FE-4128-89A7-2B5AFEF43DBF}">
      <dsp:nvSpPr>
        <dsp:cNvPr id="0" name=""/>
        <dsp:cNvSpPr/>
      </dsp:nvSpPr>
      <dsp:spPr>
        <a:xfrm>
          <a:off x="2628900" y="1871075"/>
          <a:ext cx="0" cy="304593"/>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D5FB25-BBCA-419B-95A4-2C7E15CC195B}">
      <dsp:nvSpPr>
        <dsp:cNvPr id="0" name=""/>
        <dsp:cNvSpPr/>
      </dsp:nvSpPr>
      <dsp:spPr>
        <a:xfrm>
          <a:off x="5573268" y="2480262"/>
          <a:ext cx="4626864" cy="5221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2023 Standards and Criteria</a:t>
          </a:r>
        </a:p>
      </dsp:txBody>
      <dsp:txXfrm>
        <a:off x="5573268" y="2480262"/>
        <a:ext cx="4626864" cy="522160"/>
      </dsp:txXfrm>
    </dsp:sp>
    <dsp:sp modelId="{CABFD2F7-D7FB-403C-A4F8-660543A4354F}">
      <dsp:nvSpPr>
        <dsp:cNvPr id="0" name=""/>
        <dsp:cNvSpPr/>
      </dsp:nvSpPr>
      <dsp:spPr>
        <a:xfrm>
          <a:off x="5573268" y="3002423"/>
          <a:ext cx="4626864" cy="7891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Beginning January 1, 2024, all programs are required to use the 2023 Standards and Criteria.</a:t>
          </a:r>
        </a:p>
      </dsp:txBody>
      <dsp:txXfrm>
        <a:off x="5573268" y="3002423"/>
        <a:ext cx="4626864" cy="789115"/>
      </dsp:txXfrm>
    </dsp:sp>
    <dsp:sp modelId="{F3CB7B2E-9A61-4144-8F7F-145A71542F9B}">
      <dsp:nvSpPr>
        <dsp:cNvPr id="0" name=""/>
        <dsp:cNvSpPr/>
      </dsp:nvSpPr>
      <dsp:spPr>
        <a:xfrm>
          <a:off x="7886700" y="2175668"/>
          <a:ext cx="0" cy="304593"/>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D76CF8B-66C1-4388-9E5C-D4433ADE8A5A}">
      <dsp:nvSpPr>
        <dsp:cNvPr id="0" name=""/>
        <dsp:cNvSpPr/>
      </dsp:nvSpPr>
      <dsp:spPr>
        <a:xfrm rot="2700000">
          <a:off x="2595054" y="2141823"/>
          <a:ext cx="67690" cy="67690"/>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4DE2A7-0E28-48AC-9672-0E1D5371D228}">
      <dsp:nvSpPr>
        <dsp:cNvPr id="0" name=""/>
        <dsp:cNvSpPr/>
      </dsp:nvSpPr>
      <dsp:spPr>
        <a:xfrm rot="2700000">
          <a:off x="7852854" y="2141823"/>
          <a:ext cx="67690" cy="67690"/>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34723-F296-49F6-BA9A-957F566AB7A3}">
      <dsp:nvSpPr>
        <dsp:cNvPr id="0" name=""/>
        <dsp:cNvSpPr/>
      </dsp:nvSpPr>
      <dsp:spPr>
        <a:xfrm>
          <a:off x="379476" y="0"/>
          <a:ext cx="5504687" cy="550468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DD5AB6-3DC5-4111-BFEC-B8D8D1DE47AC}">
      <dsp:nvSpPr>
        <dsp:cNvPr id="0" name=""/>
        <dsp:cNvSpPr/>
      </dsp:nvSpPr>
      <dsp:spPr>
        <a:xfrm>
          <a:off x="902421" y="522945"/>
          <a:ext cx="2146828" cy="2146828"/>
        </a:xfrm>
        <a:prstGeom prst="roundRect">
          <a:avLst/>
        </a:prstGeom>
        <a:solidFill>
          <a:srgbClr val="522E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Single set of Standards and Criteria for all program types.</a:t>
          </a:r>
        </a:p>
      </dsp:txBody>
      <dsp:txXfrm>
        <a:off x="1007221" y="627745"/>
        <a:ext cx="1937228" cy="1937228"/>
      </dsp:txXfrm>
    </dsp:sp>
    <dsp:sp modelId="{43F6FF71-E6FD-4F8B-81F3-EA6D5B790B5A}">
      <dsp:nvSpPr>
        <dsp:cNvPr id="0" name=""/>
        <dsp:cNvSpPr/>
      </dsp:nvSpPr>
      <dsp:spPr>
        <a:xfrm>
          <a:off x="3214390" y="522945"/>
          <a:ext cx="2146828" cy="2146828"/>
        </a:xfrm>
        <a:prstGeom prst="roundRect">
          <a:avLst/>
        </a:prstGeom>
        <a:solidFill>
          <a:srgbClr val="522E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Criterion subcategories clearly delineated.</a:t>
          </a:r>
        </a:p>
      </dsp:txBody>
      <dsp:txXfrm>
        <a:off x="3319190" y="627745"/>
        <a:ext cx="1937228" cy="1937228"/>
      </dsp:txXfrm>
    </dsp:sp>
    <dsp:sp modelId="{FB0B15BB-ED07-4F13-81FF-F7BEDD51C4FE}">
      <dsp:nvSpPr>
        <dsp:cNvPr id="0" name=""/>
        <dsp:cNvSpPr/>
      </dsp:nvSpPr>
      <dsp:spPr>
        <a:xfrm>
          <a:off x="902421" y="2834914"/>
          <a:ext cx="2146828" cy="2146828"/>
        </a:xfrm>
        <a:prstGeom prst="roundRect">
          <a:avLst/>
        </a:prstGeom>
        <a:solidFill>
          <a:srgbClr val="522E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Simplified and plain language used.</a:t>
          </a:r>
        </a:p>
      </dsp:txBody>
      <dsp:txXfrm>
        <a:off x="1007221" y="2939714"/>
        <a:ext cx="1937228" cy="1937228"/>
      </dsp:txXfrm>
    </dsp:sp>
    <dsp:sp modelId="{9FC0C820-1E33-4FC5-9DEF-F6965A961700}">
      <dsp:nvSpPr>
        <dsp:cNvPr id="0" name=""/>
        <dsp:cNvSpPr/>
      </dsp:nvSpPr>
      <dsp:spPr>
        <a:xfrm>
          <a:off x="3214390" y="2834914"/>
          <a:ext cx="2146828" cy="2146828"/>
        </a:xfrm>
        <a:prstGeom prst="roundRect">
          <a:avLst/>
        </a:prstGeom>
        <a:solidFill>
          <a:srgbClr val="522E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Criterion statements apply equally to all program options, methods of program delivery, and locations where the program is offered.</a:t>
          </a:r>
        </a:p>
      </dsp:txBody>
      <dsp:txXfrm>
        <a:off x="3319190" y="2939714"/>
        <a:ext cx="1937228" cy="19372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D7507-1872-4C78-8CB2-47B2C008D045}">
      <dsp:nvSpPr>
        <dsp:cNvPr id="0" name=""/>
        <dsp:cNvSpPr/>
      </dsp:nvSpPr>
      <dsp:spPr>
        <a:xfrm>
          <a:off x="478800" y="109566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0CA623-6104-4B29-91F1-9518529AD6C6}">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9F3FD7-C9A1-45FF-B63D-2FBD65F173CB}">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READ</a:t>
          </a:r>
        </a:p>
      </dsp:txBody>
      <dsp:txXfrm>
        <a:off x="127800" y="2535669"/>
        <a:ext cx="1800000" cy="720000"/>
      </dsp:txXfrm>
    </dsp:sp>
    <dsp:sp modelId="{07223B69-FD71-43B1-B36D-985C5C746DF8}">
      <dsp:nvSpPr>
        <dsp:cNvPr id="0" name=""/>
        <dsp:cNvSpPr/>
      </dsp:nvSpPr>
      <dsp:spPr>
        <a:xfrm>
          <a:off x="2593800" y="109566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839022-9DD3-480E-B215-B8287C936F53}">
      <dsp:nvSpPr>
        <dsp:cNvPr id="0" name=""/>
        <dsp:cNvSpPr/>
      </dsp:nvSpPr>
      <dsp:spPr>
        <a:xfrm>
          <a:off x="2827800"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7E666-D6DB-4A1B-ABC0-2EBCB7DE572E}">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ASSESS </a:t>
          </a:r>
        </a:p>
      </dsp:txBody>
      <dsp:txXfrm>
        <a:off x="2242800" y="2535669"/>
        <a:ext cx="1800000" cy="720000"/>
      </dsp:txXfrm>
    </dsp:sp>
    <dsp:sp modelId="{6E9DCD57-5586-4EC0-9D4A-639588E3F022}">
      <dsp:nvSpPr>
        <dsp:cNvPr id="0" name=""/>
        <dsp:cNvSpPr/>
      </dsp:nvSpPr>
      <dsp:spPr>
        <a:xfrm>
          <a:off x="4708800" y="109566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A97FC6-98C4-43D8-B9AC-D1893E8FABAB}">
      <dsp:nvSpPr>
        <dsp:cNvPr id="0" name=""/>
        <dsp:cNvSpPr/>
      </dsp:nvSpPr>
      <dsp:spPr>
        <a:xfrm>
          <a:off x="4942800" y="1329668"/>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078FB-601B-4B54-AC1E-191E8C030ABB}">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DESCRIBE </a:t>
          </a:r>
        </a:p>
      </dsp:txBody>
      <dsp:txXfrm>
        <a:off x="4357800" y="2535669"/>
        <a:ext cx="1800000" cy="720000"/>
      </dsp:txXfrm>
    </dsp:sp>
    <dsp:sp modelId="{70A8255A-C905-4DF1-8C85-3ACC4E411F99}">
      <dsp:nvSpPr>
        <dsp:cNvPr id="0" name=""/>
        <dsp:cNvSpPr/>
      </dsp:nvSpPr>
      <dsp:spPr>
        <a:xfrm>
          <a:off x="6823800" y="109566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8C6BC0-2810-4705-AEDC-E78B675A6994}">
      <dsp:nvSpPr>
        <dsp:cNvPr id="0" name=""/>
        <dsp:cNvSpPr/>
      </dsp:nvSpPr>
      <dsp:spPr>
        <a:xfrm>
          <a:off x="7057800" y="1329668"/>
          <a:ext cx="630000" cy="630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D652C2-5AA8-4D0D-A01B-E9666E77EB77}">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IDENTIFY</a:t>
          </a:r>
        </a:p>
      </dsp:txBody>
      <dsp:txXfrm>
        <a:off x="6472800" y="2535669"/>
        <a:ext cx="1800000" cy="720000"/>
      </dsp:txXfrm>
    </dsp:sp>
    <dsp:sp modelId="{E91A10B3-C97D-4EF8-9ACC-8C53D25B89E8}">
      <dsp:nvSpPr>
        <dsp:cNvPr id="0" name=""/>
        <dsp:cNvSpPr/>
      </dsp:nvSpPr>
      <dsp:spPr>
        <a:xfrm>
          <a:off x="8938800" y="109566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6C1B14-A8BA-4FA3-AAF7-5EBC978FAFAC}">
      <dsp:nvSpPr>
        <dsp:cNvPr id="0" name=""/>
        <dsp:cNvSpPr/>
      </dsp:nvSpPr>
      <dsp:spPr>
        <a:xfrm>
          <a:off x="9172800"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C02414-95A8-4267-81E4-33ADD75DB134}">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COLLABORATE</a:t>
          </a:r>
        </a:p>
      </dsp:txBody>
      <dsp:txXfrm>
        <a:off x="8587800" y="2535669"/>
        <a:ext cx="180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C9311-D8EC-47CD-81E2-38A8960581DE}">
      <dsp:nvSpPr>
        <dsp:cNvPr id="0" name=""/>
        <dsp:cNvSpPr/>
      </dsp:nvSpPr>
      <dsp:spPr>
        <a:xfrm>
          <a:off x="0" y="531"/>
          <a:ext cx="10515600" cy="1242935"/>
        </a:xfrm>
        <a:prstGeom prst="roundRect">
          <a:avLst>
            <a:gd name="adj" fmla="val 10000"/>
          </a:avLst>
        </a:prstGeom>
        <a:solidFill>
          <a:srgbClr val="B0D8E2"/>
        </a:solidFill>
        <a:ln>
          <a:noFill/>
        </a:ln>
        <a:effectLst/>
      </dsp:spPr>
      <dsp:style>
        <a:lnRef idx="0">
          <a:scrgbClr r="0" g="0" b="0"/>
        </a:lnRef>
        <a:fillRef idx="1">
          <a:scrgbClr r="0" g="0" b="0"/>
        </a:fillRef>
        <a:effectRef idx="0">
          <a:scrgbClr r="0" g="0" b="0"/>
        </a:effectRef>
        <a:fontRef idx="minor"/>
      </dsp:style>
    </dsp:sp>
    <dsp:sp modelId="{5C98B535-28CC-43E2-89C5-568C82EAC8D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50996F-E5BB-4FFE-B292-DE1BA6AFF494}">
      <dsp:nvSpPr>
        <dsp:cNvPr id="0" name=""/>
        <dsp:cNvSpPr/>
      </dsp:nvSpPr>
      <dsp:spPr>
        <a:xfrm>
          <a:off x="1435590" y="53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100000"/>
            </a:lnSpc>
            <a:spcBef>
              <a:spcPct val="0"/>
            </a:spcBef>
            <a:spcAft>
              <a:spcPct val="35000"/>
            </a:spcAft>
            <a:buNone/>
          </a:pPr>
          <a:r>
            <a:rPr lang="en-US" sz="1600" kern="1200" dirty="0"/>
            <a:t>There is no minimum educational requirement for nurse administrators; the nurse administrator must meet the educational requirements of the governing organization and regulatory agency. </a:t>
          </a:r>
        </a:p>
      </dsp:txBody>
      <dsp:txXfrm>
        <a:off x="1435590" y="531"/>
        <a:ext cx="4732020" cy="1242935"/>
      </dsp:txXfrm>
    </dsp:sp>
    <dsp:sp modelId="{91E7EF7D-E8AC-4409-A3A7-9751FAF8A43B}">
      <dsp:nvSpPr>
        <dsp:cNvPr id="0" name=""/>
        <dsp:cNvSpPr/>
      </dsp:nvSpPr>
      <dsp:spPr>
        <a:xfrm>
          <a:off x="6167610" y="53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100000"/>
            </a:lnSpc>
            <a:spcBef>
              <a:spcPct val="0"/>
            </a:spcBef>
            <a:spcAft>
              <a:spcPct val="35000"/>
            </a:spcAft>
            <a:buNone/>
          </a:pPr>
          <a:r>
            <a:rPr lang="en-US" sz="1600" kern="1200" dirty="0"/>
            <a:t>The nurse administrator develops and maintains expertise in the assigned responsibilities, including administration and leadership.</a:t>
          </a:r>
        </a:p>
      </dsp:txBody>
      <dsp:txXfrm>
        <a:off x="6167610" y="531"/>
        <a:ext cx="4347989" cy="1242935"/>
      </dsp:txXfrm>
    </dsp:sp>
    <dsp:sp modelId="{C08D407F-9E9C-4630-900F-65228566972E}">
      <dsp:nvSpPr>
        <dsp:cNvPr id="0" name=""/>
        <dsp:cNvSpPr/>
      </dsp:nvSpPr>
      <dsp:spPr>
        <a:xfrm>
          <a:off x="0" y="1554201"/>
          <a:ext cx="10515600" cy="1242935"/>
        </a:xfrm>
        <a:prstGeom prst="roundRect">
          <a:avLst>
            <a:gd name="adj" fmla="val 10000"/>
          </a:avLst>
        </a:prstGeom>
        <a:solidFill>
          <a:srgbClr val="B0D8E2"/>
        </a:solidFill>
        <a:ln>
          <a:noFill/>
        </a:ln>
        <a:effectLst/>
      </dsp:spPr>
      <dsp:style>
        <a:lnRef idx="0">
          <a:scrgbClr r="0" g="0" b="0"/>
        </a:lnRef>
        <a:fillRef idx="1">
          <a:scrgbClr r="0" g="0" b="0"/>
        </a:fillRef>
        <a:effectRef idx="0">
          <a:scrgbClr r="0" g="0" b="0"/>
        </a:effectRef>
        <a:fontRef idx="minor"/>
      </dsp:style>
    </dsp:sp>
    <dsp:sp modelId="{5D262812-B95A-4FF9-BB35-FF7580184AF2}">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87C0F-0FE7-4C45-8D3E-CE65BEC1046C}">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100000"/>
            </a:lnSpc>
            <a:spcBef>
              <a:spcPct val="0"/>
            </a:spcBef>
            <a:spcAft>
              <a:spcPct val="35000"/>
            </a:spcAft>
            <a:buNone/>
          </a:pPr>
          <a:r>
            <a:rPr lang="en-US" sz="1600" kern="1200" dirty="0"/>
            <a:t>Faculty and/or staff who support in the administration of the nursing program are addressed in Standard  including educational and experiential qualifications, and sufficiency in number.</a:t>
          </a:r>
        </a:p>
      </dsp:txBody>
      <dsp:txXfrm>
        <a:off x="1435590" y="1554201"/>
        <a:ext cx="9080009" cy="1242935"/>
      </dsp:txXfrm>
    </dsp:sp>
    <dsp:sp modelId="{B05B627F-0029-43F3-B222-AD8D66FEA6EB}">
      <dsp:nvSpPr>
        <dsp:cNvPr id="0" name=""/>
        <dsp:cNvSpPr/>
      </dsp:nvSpPr>
      <dsp:spPr>
        <a:xfrm>
          <a:off x="0" y="3107870"/>
          <a:ext cx="10515600" cy="1242935"/>
        </a:xfrm>
        <a:prstGeom prst="roundRect">
          <a:avLst>
            <a:gd name="adj" fmla="val 10000"/>
          </a:avLst>
        </a:prstGeom>
        <a:solidFill>
          <a:srgbClr val="B0D8E2"/>
        </a:solidFill>
        <a:ln>
          <a:noFill/>
        </a:ln>
        <a:effectLst/>
      </dsp:spPr>
      <dsp:style>
        <a:lnRef idx="0">
          <a:scrgbClr r="0" g="0" b="0"/>
        </a:lnRef>
        <a:fillRef idx="1">
          <a:scrgbClr r="0" g="0" b="0"/>
        </a:fillRef>
        <a:effectRef idx="0">
          <a:scrgbClr r="0" g="0" b="0"/>
        </a:effectRef>
        <a:fontRef idx="minor"/>
      </dsp:style>
    </dsp:sp>
    <dsp:sp modelId="{C7D07877-D066-4F45-834E-7355C9F87FB9}">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2BE79E-682B-4CF3-A697-A1CB6AB9541F}">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100000"/>
            </a:lnSpc>
            <a:spcBef>
              <a:spcPct val="0"/>
            </a:spcBef>
            <a:spcAft>
              <a:spcPct val="35000"/>
            </a:spcAft>
            <a:buNone/>
          </a:pPr>
          <a:r>
            <a:rPr lang="en-US" sz="1600" kern="1200" dirty="0"/>
            <a:t>Sufficiency and sustainability of </a:t>
          </a:r>
          <a:r>
            <a:rPr lang="en-US" sz="1600" b="1" kern="1200" dirty="0"/>
            <a:t>fiscal</a:t>
          </a:r>
          <a:r>
            <a:rPr lang="en-US" sz="1600" kern="1200" dirty="0"/>
            <a:t> and </a:t>
          </a:r>
          <a:r>
            <a:rPr lang="en-US" sz="1600" b="1" kern="1200" dirty="0"/>
            <a:t>physical</a:t>
          </a:r>
          <a:r>
            <a:rPr lang="en-US" sz="1600" kern="1200" dirty="0"/>
            <a:t> resources are addressed in Standard 1. </a:t>
          </a:r>
        </a:p>
      </dsp:txBody>
      <dsp:txXfrm>
        <a:off x="1435590" y="3107870"/>
        <a:ext cx="9080009" cy="1242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631C1-DC02-4978-9123-B8E4E17AB4F5}">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E3197-3909-461F-ADFD-FADEB4DFEE1F}">
      <dsp:nvSpPr>
        <dsp:cNvPr id="0" name=""/>
        <dsp:cNvSpPr/>
      </dsp:nvSpPr>
      <dsp:spPr>
        <a:xfrm>
          <a:off x="0" y="27707"/>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r>
            <a:rPr lang="en-US" sz="2200" kern="1200" dirty="0"/>
            <a:t>Clear delineation of Criterion for full- and part-time faculty.</a:t>
          </a:r>
        </a:p>
      </dsp:txBody>
      <dsp:txXfrm>
        <a:off x="0" y="27707"/>
        <a:ext cx="10515600" cy="1087834"/>
      </dsp:txXfrm>
    </dsp:sp>
    <dsp:sp modelId="{CB5D5951-15BF-4C34-8D9D-4D38B1DB850B}">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C0E8B-7538-45C9-BF25-CAA302EC4EE5}">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Faculty develop and maintain expertise in their teaching responsibilities including teaching/instructional strategies, standards of clinical practice, assessment and evaluation methods, and principles of diversity, equity, and inclusion.</a:t>
          </a:r>
        </a:p>
      </dsp:txBody>
      <dsp:txXfrm>
        <a:off x="0" y="1087834"/>
        <a:ext cx="10515600" cy="1087834"/>
      </dsp:txXfrm>
    </dsp:sp>
    <dsp:sp modelId="{5BE6E078-48D0-4B20-B654-24495D81C0BB}">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9F320-6BD5-4647-846D-148582C3D737}">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If the nurse administrator has a teaching assignment, they can be included in the faculty numbers to verify sufficiency as applicable.  </a:t>
          </a:r>
        </a:p>
      </dsp:txBody>
      <dsp:txXfrm>
        <a:off x="0" y="2175669"/>
        <a:ext cx="10515600" cy="1087834"/>
      </dsp:txXfrm>
    </dsp:sp>
    <dsp:sp modelId="{C2BE9178-2589-46CB-A76B-779364F5652D}">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AEF20-834D-4E1B-9AD7-5F1BAEBF1CBD}">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r>
            <a:rPr lang="en-US" sz="2200" kern="1200" dirty="0"/>
            <a:t>Clarification that preceptors, when used, may have input into student evaluation.</a:t>
          </a:r>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5A4613D-8FC5-4027-B685-F21F470ADD6F}" type="datetimeFigureOut">
              <a:rPr lang="en-US" smtClean="0"/>
              <a:t>1/25/2025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21C6A4C-AB7B-42CE-B449-BB03D310511A}" type="slidenum">
              <a:rPr lang="en-US" smtClean="0"/>
              <a:t>‹#›</a:t>
            </a:fld>
            <a:endParaRPr lang="en-US"/>
          </a:p>
        </p:txBody>
      </p:sp>
    </p:spTree>
    <p:extLst>
      <p:ext uri="{BB962C8B-B14F-4D97-AF65-F5344CB8AC3E}">
        <p14:creationId xmlns:p14="http://schemas.microsoft.com/office/powerpoint/2010/main" val="2376831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endParaRPr lang="en-US" dirty="0"/>
          </a:p>
        </p:txBody>
      </p:sp>
      <p:sp>
        <p:nvSpPr>
          <p:cNvPr id="4" name="Slide Number Placeholder 3"/>
          <p:cNvSpPr>
            <a:spLocks noGrp="1"/>
          </p:cNvSpPr>
          <p:nvPr>
            <p:ph type="sldNum" sz="quarter" idx="5"/>
          </p:nvPr>
        </p:nvSpPr>
        <p:spPr/>
        <p:txBody>
          <a:bodyPr/>
          <a:lstStyle/>
          <a:p>
            <a:fld id="{521C6A4C-AB7B-42CE-B449-BB03D310511A}" type="slidenum">
              <a:rPr lang="en-US" smtClean="0"/>
              <a:t>5</a:t>
            </a:fld>
            <a:endParaRPr lang="en-US"/>
          </a:p>
        </p:txBody>
      </p:sp>
    </p:spTree>
    <p:extLst>
      <p:ext uri="{BB962C8B-B14F-4D97-AF65-F5344CB8AC3E}">
        <p14:creationId xmlns:p14="http://schemas.microsoft.com/office/powerpoint/2010/main" val="3484388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C6A4C-AB7B-42CE-B449-BB03D310511A}" type="slidenum">
              <a:rPr lang="en-US" smtClean="0"/>
              <a:t>22</a:t>
            </a:fld>
            <a:endParaRPr lang="en-US"/>
          </a:p>
        </p:txBody>
      </p:sp>
    </p:spTree>
    <p:extLst>
      <p:ext uri="{BB962C8B-B14F-4D97-AF65-F5344CB8AC3E}">
        <p14:creationId xmlns:p14="http://schemas.microsoft.com/office/powerpoint/2010/main" val="61617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24</a:t>
            </a:fld>
            <a:endParaRPr lang="en-US"/>
          </a:p>
        </p:txBody>
      </p:sp>
    </p:spTree>
    <p:extLst>
      <p:ext uri="{BB962C8B-B14F-4D97-AF65-F5344CB8AC3E}">
        <p14:creationId xmlns:p14="http://schemas.microsoft.com/office/powerpoint/2010/main" val="357198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28</a:t>
            </a:fld>
            <a:endParaRPr lang="en-US"/>
          </a:p>
        </p:txBody>
      </p:sp>
    </p:spTree>
    <p:extLst>
      <p:ext uri="{BB962C8B-B14F-4D97-AF65-F5344CB8AC3E}">
        <p14:creationId xmlns:p14="http://schemas.microsoft.com/office/powerpoint/2010/main" val="2588794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29</a:t>
            </a:fld>
            <a:endParaRPr lang="en-US"/>
          </a:p>
        </p:txBody>
      </p:sp>
    </p:spTree>
    <p:extLst>
      <p:ext uri="{BB962C8B-B14F-4D97-AF65-F5344CB8AC3E}">
        <p14:creationId xmlns:p14="http://schemas.microsoft.com/office/powerpoint/2010/main" val="1715777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C6A4C-AB7B-42CE-B449-BB03D310511A}" type="slidenum">
              <a:rPr lang="en-US" smtClean="0"/>
              <a:t>31</a:t>
            </a:fld>
            <a:endParaRPr lang="en-US"/>
          </a:p>
        </p:txBody>
      </p:sp>
    </p:spTree>
    <p:extLst>
      <p:ext uri="{BB962C8B-B14F-4D97-AF65-F5344CB8AC3E}">
        <p14:creationId xmlns:p14="http://schemas.microsoft.com/office/powerpoint/2010/main" val="504249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32</a:t>
            </a:fld>
            <a:endParaRPr lang="en-US"/>
          </a:p>
        </p:txBody>
      </p:sp>
    </p:spTree>
    <p:extLst>
      <p:ext uri="{BB962C8B-B14F-4D97-AF65-F5344CB8AC3E}">
        <p14:creationId xmlns:p14="http://schemas.microsoft.com/office/powerpoint/2010/main" val="3391547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34</a:t>
            </a:fld>
            <a:endParaRPr lang="en-US"/>
          </a:p>
        </p:txBody>
      </p:sp>
    </p:spTree>
    <p:extLst>
      <p:ext uri="{BB962C8B-B14F-4D97-AF65-F5344CB8AC3E}">
        <p14:creationId xmlns:p14="http://schemas.microsoft.com/office/powerpoint/2010/main" val="2694378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774243-EFE1-4920-A56E-B336A6AF84D5}" type="slidenum">
              <a:rPr lang="en-US" smtClean="0"/>
              <a:t>38</a:t>
            </a:fld>
            <a:endParaRPr lang="en-US"/>
          </a:p>
        </p:txBody>
      </p:sp>
    </p:spTree>
    <p:extLst>
      <p:ext uri="{BB962C8B-B14F-4D97-AF65-F5344CB8AC3E}">
        <p14:creationId xmlns:p14="http://schemas.microsoft.com/office/powerpoint/2010/main" val="196029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39</a:t>
            </a:fld>
            <a:endParaRPr lang="en-US"/>
          </a:p>
        </p:txBody>
      </p:sp>
    </p:spTree>
    <p:extLst>
      <p:ext uri="{BB962C8B-B14F-4D97-AF65-F5344CB8AC3E}">
        <p14:creationId xmlns:p14="http://schemas.microsoft.com/office/powerpoint/2010/main" val="3776234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40</a:t>
            </a:fld>
            <a:endParaRPr lang="en-US"/>
          </a:p>
        </p:txBody>
      </p:sp>
    </p:spTree>
    <p:extLst>
      <p:ext uri="{BB962C8B-B14F-4D97-AF65-F5344CB8AC3E}">
        <p14:creationId xmlns:p14="http://schemas.microsoft.com/office/powerpoint/2010/main" val="3577972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pPr lvl="1"/>
            <a:r>
              <a:rPr lang="en-US" dirty="0"/>
              <a:t>Must use one set or the other, may not “individualize” their report. </a:t>
            </a:r>
          </a:p>
          <a:p>
            <a:endParaRPr lang="en-US" dirty="0"/>
          </a:p>
        </p:txBody>
      </p:sp>
      <p:sp>
        <p:nvSpPr>
          <p:cNvPr id="4" name="Slide Number Placeholder 3"/>
          <p:cNvSpPr>
            <a:spLocks noGrp="1"/>
          </p:cNvSpPr>
          <p:nvPr>
            <p:ph type="sldNum" sz="quarter" idx="5"/>
          </p:nvPr>
        </p:nvSpPr>
        <p:spPr/>
        <p:txBody>
          <a:bodyPr/>
          <a:lstStyle/>
          <a:p>
            <a:fld id="{7A774243-EFE1-4920-A56E-B336A6AF84D5}" type="slidenum">
              <a:rPr lang="en-US" smtClean="0"/>
              <a:t>8</a:t>
            </a:fld>
            <a:endParaRPr lang="en-US"/>
          </a:p>
        </p:txBody>
      </p:sp>
    </p:spTree>
    <p:extLst>
      <p:ext uri="{BB962C8B-B14F-4D97-AF65-F5344CB8AC3E}">
        <p14:creationId xmlns:p14="http://schemas.microsoft.com/office/powerpoint/2010/main" val="3970797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there were substantive changes to licensure/certification pass rate benchmark…to be address later in presentation.  </a:t>
            </a:r>
          </a:p>
          <a:p>
            <a:r>
              <a:rPr lang="en-US" dirty="0"/>
              <a:t>Note include justification if they do not disaggregate data</a:t>
            </a:r>
          </a:p>
        </p:txBody>
      </p:sp>
      <p:sp>
        <p:nvSpPr>
          <p:cNvPr id="4" name="Slide Number Placeholder 3"/>
          <p:cNvSpPr>
            <a:spLocks noGrp="1"/>
          </p:cNvSpPr>
          <p:nvPr>
            <p:ph type="sldNum" sz="quarter" idx="5"/>
          </p:nvPr>
        </p:nvSpPr>
        <p:spPr/>
        <p:txBody>
          <a:bodyPr/>
          <a:lstStyle/>
          <a:p>
            <a:fld id="{DC6A493D-FC8C-43A5-9286-566AF84E8954}" type="slidenum">
              <a:rPr lang="en-US" smtClean="0"/>
              <a:t>42</a:t>
            </a:fld>
            <a:endParaRPr lang="en-US"/>
          </a:p>
        </p:txBody>
      </p:sp>
    </p:spTree>
    <p:extLst>
      <p:ext uri="{BB962C8B-B14F-4D97-AF65-F5344CB8AC3E}">
        <p14:creationId xmlns:p14="http://schemas.microsoft.com/office/powerpoint/2010/main" val="3264563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43</a:t>
            </a:fld>
            <a:endParaRPr lang="en-US"/>
          </a:p>
        </p:txBody>
      </p:sp>
    </p:spTree>
    <p:extLst>
      <p:ext uri="{BB962C8B-B14F-4D97-AF65-F5344CB8AC3E}">
        <p14:creationId xmlns:p14="http://schemas.microsoft.com/office/powerpoint/2010/main" val="246632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meaningful, etc. </a:t>
            </a:r>
          </a:p>
        </p:txBody>
      </p:sp>
      <p:sp>
        <p:nvSpPr>
          <p:cNvPr id="4" name="Slide Number Placeholder 3"/>
          <p:cNvSpPr>
            <a:spLocks noGrp="1"/>
          </p:cNvSpPr>
          <p:nvPr>
            <p:ph type="sldNum" sz="quarter" idx="5"/>
          </p:nvPr>
        </p:nvSpPr>
        <p:spPr/>
        <p:txBody>
          <a:bodyPr/>
          <a:lstStyle/>
          <a:p>
            <a:fld id="{521C6A4C-AB7B-42CE-B449-BB03D310511A}" type="slidenum">
              <a:rPr lang="en-US" smtClean="0"/>
              <a:t>44</a:t>
            </a:fld>
            <a:endParaRPr lang="en-US"/>
          </a:p>
        </p:txBody>
      </p:sp>
    </p:spTree>
    <p:extLst>
      <p:ext uri="{BB962C8B-B14F-4D97-AF65-F5344CB8AC3E}">
        <p14:creationId xmlns:p14="http://schemas.microsoft.com/office/powerpoint/2010/main" val="3169123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C6A4C-AB7B-42CE-B449-BB03D310511A}" type="slidenum">
              <a:rPr lang="en-US" smtClean="0"/>
              <a:t>45</a:t>
            </a:fld>
            <a:endParaRPr lang="en-US"/>
          </a:p>
        </p:txBody>
      </p:sp>
    </p:spTree>
    <p:extLst>
      <p:ext uri="{BB962C8B-B14F-4D97-AF65-F5344CB8AC3E}">
        <p14:creationId xmlns:p14="http://schemas.microsoft.com/office/powerpoint/2010/main" val="2106323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Guidance available…..</a:t>
            </a:r>
          </a:p>
        </p:txBody>
      </p:sp>
      <p:sp>
        <p:nvSpPr>
          <p:cNvPr id="4" name="Slide Number Placeholder 3"/>
          <p:cNvSpPr>
            <a:spLocks noGrp="1"/>
          </p:cNvSpPr>
          <p:nvPr>
            <p:ph type="sldNum" sz="quarter" idx="5"/>
          </p:nvPr>
        </p:nvSpPr>
        <p:spPr/>
        <p:txBody>
          <a:bodyPr/>
          <a:lstStyle/>
          <a:p>
            <a:fld id="{7A774243-EFE1-4920-A56E-B336A6AF84D5}" type="slidenum">
              <a:rPr lang="en-US" smtClean="0"/>
              <a:t>48</a:t>
            </a:fld>
            <a:endParaRPr lang="en-US"/>
          </a:p>
        </p:txBody>
      </p:sp>
    </p:spTree>
    <p:extLst>
      <p:ext uri="{BB962C8B-B14F-4D97-AF65-F5344CB8AC3E}">
        <p14:creationId xmlns:p14="http://schemas.microsoft.com/office/powerpoint/2010/main" val="1933658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Effective Fall 2022, the post visit review process has changed.</a:t>
            </a:r>
          </a:p>
          <a:p>
            <a:pPr defTabSz="966612">
              <a:defRPr/>
            </a:pPr>
            <a:r>
              <a:rPr lang="en-US" dirty="0"/>
              <a:t>No more NARF, etc. in script. </a:t>
            </a:r>
          </a:p>
          <a:p>
            <a:pPr defTabSz="966612">
              <a:defRPr/>
            </a:pPr>
            <a:r>
              <a:rPr lang="en-US" sz="1300" dirty="0"/>
              <a:t>Based on the preliminary findings and recommendations, the program should begin crafting their response to the Site Visit Report and/or implement any changes that address identified concerns. </a:t>
            </a:r>
          </a:p>
          <a:p>
            <a:pPr defTabSz="966612">
              <a:defRPr/>
            </a:pPr>
            <a:r>
              <a:rPr lang="en-US" sz="1300" dirty="0"/>
              <a:t>The nurse administrator will be provided information about the program response process and deadlines.</a:t>
            </a:r>
          </a:p>
          <a:p>
            <a:pPr defTabSz="966612">
              <a:defRPr/>
            </a:pPr>
            <a:endParaRPr lang="en-US" sz="1300" dirty="0"/>
          </a:p>
          <a:p>
            <a:pPr defTabSz="966612">
              <a:defRPr/>
            </a:pPr>
            <a:endParaRPr lang="en-US" dirty="0"/>
          </a:p>
          <a:p>
            <a:endParaRPr lang="en-US" dirty="0"/>
          </a:p>
        </p:txBody>
      </p:sp>
      <p:sp>
        <p:nvSpPr>
          <p:cNvPr id="4" name="Slide Number Placeholder 3"/>
          <p:cNvSpPr>
            <a:spLocks noGrp="1"/>
          </p:cNvSpPr>
          <p:nvPr>
            <p:ph type="sldNum" sz="quarter" idx="5"/>
          </p:nvPr>
        </p:nvSpPr>
        <p:spPr/>
        <p:txBody>
          <a:bodyPr/>
          <a:lstStyle/>
          <a:p>
            <a:fld id="{7A774243-EFE1-4920-A56E-B336A6AF84D5}" type="slidenum">
              <a:rPr lang="en-US" smtClean="0"/>
              <a:t>50</a:t>
            </a:fld>
            <a:endParaRPr lang="en-US"/>
          </a:p>
        </p:txBody>
      </p:sp>
    </p:spTree>
    <p:extLst>
      <p:ext uri="{BB962C8B-B14F-4D97-AF65-F5344CB8AC3E}">
        <p14:creationId xmlns:p14="http://schemas.microsoft.com/office/powerpoint/2010/main" val="2420928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secret handshakes or hidden meanings….the Criterion just are what they ARE! Do not over-interpret.</a:t>
            </a:r>
          </a:p>
        </p:txBody>
      </p:sp>
      <p:sp>
        <p:nvSpPr>
          <p:cNvPr id="4" name="Slide Number Placeholder 3"/>
          <p:cNvSpPr>
            <a:spLocks noGrp="1"/>
          </p:cNvSpPr>
          <p:nvPr>
            <p:ph type="sldNum" sz="quarter" idx="5"/>
          </p:nvPr>
        </p:nvSpPr>
        <p:spPr/>
        <p:txBody>
          <a:bodyPr/>
          <a:lstStyle/>
          <a:p>
            <a:fld id="{DC6A493D-FC8C-43A5-9286-566AF84E8954}" type="slidenum">
              <a:rPr lang="en-US" smtClean="0"/>
              <a:t>51</a:t>
            </a:fld>
            <a:endParaRPr lang="en-US"/>
          </a:p>
        </p:txBody>
      </p:sp>
    </p:spTree>
    <p:extLst>
      <p:ext uri="{BB962C8B-B14F-4D97-AF65-F5344CB8AC3E}">
        <p14:creationId xmlns:p14="http://schemas.microsoft.com/office/powerpoint/2010/main" val="674003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C6A4C-AB7B-42CE-B449-BB03D310511A}" type="slidenum">
              <a:rPr lang="en-US" smtClean="0"/>
              <a:t>52</a:t>
            </a:fld>
            <a:endParaRPr lang="en-US"/>
          </a:p>
        </p:txBody>
      </p:sp>
    </p:spTree>
    <p:extLst>
      <p:ext uri="{BB962C8B-B14F-4D97-AF65-F5344CB8AC3E}">
        <p14:creationId xmlns:p14="http://schemas.microsoft.com/office/powerpoint/2010/main" val="2378985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53</a:t>
            </a:fld>
            <a:endParaRPr lang="en-US"/>
          </a:p>
        </p:txBody>
      </p:sp>
    </p:spTree>
    <p:extLst>
      <p:ext uri="{BB962C8B-B14F-4D97-AF65-F5344CB8AC3E}">
        <p14:creationId xmlns:p14="http://schemas.microsoft.com/office/powerpoint/2010/main" val="3225048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54</a:t>
            </a:fld>
            <a:endParaRPr lang="en-US"/>
          </a:p>
        </p:txBody>
      </p:sp>
    </p:spTree>
    <p:extLst>
      <p:ext uri="{BB962C8B-B14F-4D97-AF65-F5344CB8AC3E}">
        <p14:creationId xmlns:p14="http://schemas.microsoft.com/office/powerpoint/2010/main" val="1799118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set of Standards and Criteria for ALL program types.</a:t>
            </a:r>
          </a:p>
          <a:p>
            <a:r>
              <a:rPr lang="en-US" dirty="0"/>
              <a:t>Where applicable, differences for graduate programs are identified.</a:t>
            </a:r>
          </a:p>
          <a:p>
            <a:pPr lvl="1"/>
            <a:r>
              <a:rPr lang="en-US" dirty="0"/>
              <a:t>For example:</a:t>
            </a:r>
          </a:p>
          <a:p>
            <a:pPr lvl="2"/>
            <a:r>
              <a:rPr lang="en-US" dirty="0"/>
              <a:t>Criterion 4.2: Course student learning outcomes are organized to demonstrate progression to facilitate the students’ achievement of:</a:t>
            </a:r>
          </a:p>
          <a:p>
            <a:pPr lvl="3"/>
            <a:r>
              <a:rPr lang="en-US" dirty="0"/>
              <a:t>The end-of-program student learning outcomes.</a:t>
            </a:r>
          </a:p>
          <a:p>
            <a:pPr marL="1449918" lvl="3"/>
            <a:r>
              <a:rPr lang="en-US" u="sng" dirty="0"/>
              <a:t>Additionally, for Graduate programs</a:t>
            </a:r>
            <a:r>
              <a:rPr lang="en-US" dirty="0"/>
              <a:t>:</a:t>
            </a:r>
          </a:p>
          <a:p>
            <a:pPr lvl="3"/>
            <a:r>
              <a:rPr lang="en-US" dirty="0"/>
              <a:t>The role-specific nursing competencies. </a:t>
            </a:r>
          </a:p>
          <a:p>
            <a:endParaRPr lang="en-US" dirty="0"/>
          </a:p>
        </p:txBody>
      </p:sp>
      <p:sp>
        <p:nvSpPr>
          <p:cNvPr id="4" name="Slide Number Placeholder 3"/>
          <p:cNvSpPr>
            <a:spLocks noGrp="1"/>
          </p:cNvSpPr>
          <p:nvPr>
            <p:ph type="sldNum" sz="quarter" idx="5"/>
          </p:nvPr>
        </p:nvSpPr>
        <p:spPr/>
        <p:txBody>
          <a:bodyPr/>
          <a:lstStyle/>
          <a:p>
            <a:fld id="{521C6A4C-AB7B-42CE-B449-BB03D310511A}" type="slidenum">
              <a:rPr lang="en-US" smtClean="0"/>
              <a:t>10</a:t>
            </a:fld>
            <a:endParaRPr lang="en-US"/>
          </a:p>
        </p:txBody>
      </p:sp>
    </p:spTree>
    <p:extLst>
      <p:ext uri="{BB962C8B-B14F-4D97-AF65-F5344CB8AC3E}">
        <p14:creationId xmlns:p14="http://schemas.microsoft.com/office/powerpoint/2010/main" val="1478269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Don’t hang on to old curricula, teaching/learning methods, or assessment methods that do not meet your or the student’s needs….but don’t change it every five minutes either---SUFFICIENT data over time with updates and improvements generally lead to the best results. Evolutionary processes, not static.  </a:t>
            </a:r>
          </a:p>
        </p:txBody>
      </p:sp>
      <p:sp>
        <p:nvSpPr>
          <p:cNvPr id="4" name="Slide Number Placeholder 3"/>
          <p:cNvSpPr>
            <a:spLocks noGrp="1"/>
          </p:cNvSpPr>
          <p:nvPr>
            <p:ph type="sldNum" sz="quarter" idx="5"/>
          </p:nvPr>
        </p:nvSpPr>
        <p:spPr/>
        <p:txBody>
          <a:bodyPr/>
          <a:lstStyle/>
          <a:p>
            <a:fld id="{DC6A493D-FC8C-43A5-9286-566AF84E8954}" type="slidenum">
              <a:rPr lang="en-US" smtClean="0"/>
              <a:t>55</a:t>
            </a:fld>
            <a:endParaRPr lang="en-US"/>
          </a:p>
        </p:txBody>
      </p:sp>
    </p:spTree>
    <p:extLst>
      <p:ext uri="{BB962C8B-B14F-4D97-AF65-F5344CB8AC3E}">
        <p14:creationId xmlns:p14="http://schemas.microsoft.com/office/powerpoint/2010/main" val="193871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56</a:t>
            </a:fld>
            <a:endParaRPr lang="en-US"/>
          </a:p>
        </p:txBody>
      </p:sp>
    </p:spTree>
    <p:extLst>
      <p:ext uri="{BB962C8B-B14F-4D97-AF65-F5344CB8AC3E}">
        <p14:creationId xmlns:p14="http://schemas.microsoft.com/office/powerpoint/2010/main" val="674184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also an example of how “methods of delivery” is not pulled</a:t>
            </a:r>
            <a:r>
              <a:rPr lang="en-US" baseline="0" dirty="0"/>
              <a:t> out separately in the 2023s.</a:t>
            </a:r>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12</a:t>
            </a:fld>
            <a:endParaRPr lang="en-US"/>
          </a:p>
        </p:txBody>
      </p:sp>
    </p:spTree>
    <p:extLst>
      <p:ext uri="{BB962C8B-B14F-4D97-AF65-F5344CB8AC3E}">
        <p14:creationId xmlns:p14="http://schemas.microsoft.com/office/powerpoint/2010/main" val="188857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common understanding of listed terms….reiterate that the ACEN has no “benchmark” requirements….contextualize the terms!!</a:t>
            </a:r>
          </a:p>
        </p:txBody>
      </p:sp>
      <p:sp>
        <p:nvSpPr>
          <p:cNvPr id="4" name="Slide Number Placeholder 3"/>
          <p:cNvSpPr>
            <a:spLocks noGrp="1"/>
          </p:cNvSpPr>
          <p:nvPr>
            <p:ph type="sldNum" sz="quarter" idx="5"/>
          </p:nvPr>
        </p:nvSpPr>
        <p:spPr/>
        <p:txBody>
          <a:bodyPr/>
          <a:lstStyle/>
          <a:p>
            <a:fld id="{DC6A493D-FC8C-43A5-9286-566AF84E8954}" type="slidenum">
              <a:rPr lang="en-US" smtClean="0"/>
              <a:t>13</a:t>
            </a:fld>
            <a:endParaRPr lang="en-US"/>
          </a:p>
        </p:txBody>
      </p:sp>
    </p:spTree>
    <p:extLst>
      <p:ext uri="{BB962C8B-B14F-4D97-AF65-F5344CB8AC3E}">
        <p14:creationId xmlns:p14="http://schemas.microsoft.com/office/powerpoint/2010/main" val="273696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some Criteria</a:t>
            </a:r>
            <a:r>
              <a:rPr lang="en-US" baseline="0" dirty="0"/>
              <a:t> are split between </a:t>
            </a:r>
            <a:r>
              <a:rPr lang="en-US" b="1" baseline="0" dirty="0"/>
              <a:t>policies</a:t>
            </a:r>
            <a:r>
              <a:rPr lang="en-US" baseline="0" dirty="0"/>
              <a:t> and </a:t>
            </a:r>
            <a:r>
              <a:rPr lang="en-US" b="1" baseline="0" dirty="0"/>
              <a:t>procedures</a:t>
            </a:r>
            <a:r>
              <a:rPr lang="en-US" baseline="0" dirty="0"/>
              <a:t>. This was intentional.</a:t>
            </a:r>
          </a:p>
          <a:p>
            <a:r>
              <a:rPr lang="en-US" baseline="0" dirty="0"/>
              <a:t>Point out that either nursing program OR governing organization policies are acceptable….it’s what applies to nursing students whether at program of GO level. </a:t>
            </a:r>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16</a:t>
            </a:fld>
            <a:endParaRPr lang="en-US"/>
          </a:p>
        </p:txBody>
      </p:sp>
    </p:spTree>
    <p:extLst>
      <p:ext uri="{BB962C8B-B14F-4D97-AF65-F5344CB8AC3E}">
        <p14:creationId xmlns:p14="http://schemas.microsoft.com/office/powerpoint/2010/main" val="2841302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apply to all programs. The program’s job is the make the case that they are in compliance.</a:t>
            </a:r>
          </a:p>
        </p:txBody>
      </p:sp>
      <p:sp>
        <p:nvSpPr>
          <p:cNvPr id="4" name="Slide Number Placeholder 3"/>
          <p:cNvSpPr>
            <a:spLocks noGrp="1"/>
          </p:cNvSpPr>
          <p:nvPr>
            <p:ph type="sldNum" sz="quarter" idx="5"/>
          </p:nvPr>
        </p:nvSpPr>
        <p:spPr/>
        <p:txBody>
          <a:bodyPr/>
          <a:lstStyle/>
          <a:p>
            <a:fld id="{DC6A493D-FC8C-43A5-9286-566AF84E8954}" type="slidenum">
              <a:rPr lang="en-US" smtClean="0"/>
              <a:t>19</a:t>
            </a:fld>
            <a:endParaRPr lang="en-US"/>
          </a:p>
        </p:txBody>
      </p:sp>
    </p:spTree>
    <p:extLst>
      <p:ext uri="{BB962C8B-B14F-4D97-AF65-F5344CB8AC3E}">
        <p14:creationId xmlns:p14="http://schemas.microsoft.com/office/powerpoint/2010/main" val="3761939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20</a:t>
            </a:fld>
            <a:endParaRPr lang="en-US"/>
          </a:p>
        </p:txBody>
      </p:sp>
    </p:spTree>
    <p:extLst>
      <p:ext uri="{BB962C8B-B14F-4D97-AF65-F5344CB8AC3E}">
        <p14:creationId xmlns:p14="http://schemas.microsoft.com/office/powerpoint/2010/main" val="1360177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Criterion statement and subcategories</a:t>
            </a:r>
          </a:p>
          <a:p>
            <a:r>
              <a:rPr lang="en-US" dirty="0"/>
              <a:t>ASSESS the program’s compliance with the stated Criterion and the subcategories, use the 2023 Program Guidelines to facilitate this review. </a:t>
            </a:r>
          </a:p>
          <a:p>
            <a:r>
              <a:rPr lang="en-US" dirty="0"/>
              <a:t>DESCRIBE the programs compliance in the written Self-Study Report.</a:t>
            </a:r>
          </a:p>
          <a:p>
            <a:r>
              <a:rPr lang="en-US" dirty="0"/>
              <a:t>IDENTIFY supporting evidence and upload to the ACEN Repository</a:t>
            </a:r>
          </a:p>
          <a:p>
            <a:r>
              <a:rPr lang="en-US" dirty="0"/>
              <a:t>COLLABORATE with the peer evaluators during the site visit to ensure the peer evaluators have the information they need to make a recommendation. </a:t>
            </a:r>
          </a:p>
        </p:txBody>
      </p:sp>
      <p:sp>
        <p:nvSpPr>
          <p:cNvPr id="4" name="Slide Number Placeholder 3"/>
          <p:cNvSpPr>
            <a:spLocks noGrp="1"/>
          </p:cNvSpPr>
          <p:nvPr>
            <p:ph type="sldNum" sz="quarter" idx="5"/>
          </p:nvPr>
        </p:nvSpPr>
        <p:spPr/>
        <p:txBody>
          <a:bodyPr/>
          <a:lstStyle/>
          <a:p>
            <a:fld id="{7A774243-EFE1-4920-A56E-B336A6AF84D5}" type="slidenum">
              <a:rPr lang="en-US" smtClean="0"/>
              <a:t>21</a:t>
            </a:fld>
            <a:endParaRPr lang="en-US"/>
          </a:p>
        </p:txBody>
      </p:sp>
    </p:spTree>
    <p:extLst>
      <p:ext uri="{BB962C8B-B14F-4D97-AF65-F5344CB8AC3E}">
        <p14:creationId xmlns:p14="http://schemas.microsoft.com/office/powerpoint/2010/main" val="1872959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D5412F74-43C6-0D49-B23D-F49DEB2E4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9924C5-B3AF-15B4-5B54-9400F14725CD}"/>
              </a:ext>
            </a:extLst>
          </p:cNvPr>
          <p:cNvSpPr>
            <a:spLocks noGrp="1"/>
          </p:cNvSpPr>
          <p:nvPr>
            <p:ph type="ctrTitle"/>
          </p:nvPr>
        </p:nvSpPr>
        <p:spPr>
          <a:xfrm>
            <a:off x="964442" y="703832"/>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878BF337-3830-9694-5939-421E140B6D90}"/>
              </a:ext>
            </a:extLst>
          </p:cNvPr>
          <p:cNvSpPr>
            <a:spLocks noGrp="1"/>
          </p:cNvSpPr>
          <p:nvPr>
            <p:ph type="subTitle" idx="1"/>
          </p:nvPr>
        </p:nvSpPr>
        <p:spPr>
          <a:xfrm>
            <a:off x="964442" y="3429000"/>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F49C14F-060D-CEC0-3B7D-5D276D2516C3}"/>
              </a:ext>
            </a:extLst>
          </p:cNvPr>
          <p:cNvSpPr>
            <a:spLocks noGrp="1"/>
          </p:cNvSpPr>
          <p:nvPr>
            <p:ph type="dt" sz="half" idx="10"/>
          </p:nvPr>
        </p:nvSpPr>
        <p:spPr/>
        <p:txBody>
          <a:bodyPr/>
          <a:lstStyle/>
          <a:p>
            <a:fld id="{C7038FD1-5D76-4915-95CD-FF98358B3F0C}" type="datetimeFigureOut">
              <a:rPr lang="en-US" smtClean="0"/>
              <a:t>1/25/2025</a:t>
            </a:fld>
            <a:endParaRPr lang="en-US"/>
          </a:p>
        </p:txBody>
      </p:sp>
      <p:sp>
        <p:nvSpPr>
          <p:cNvPr id="5" name="Footer Placeholder 4">
            <a:extLst>
              <a:ext uri="{FF2B5EF4-FFF2-40B4-BE49-F238E27FC236}">
                <a16:creationId xmlns:a16="http://schemas.microsoft.com/office/drawing/2014/main" id="{A973A8A3-F931-E9E0-1FCF-83881C6CF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5391A-79C2-DFA6-B1E9-CB61272AB637}"/>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270126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3DF1-0BC1-575C-1B3D-B8DF2178AE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B0B53A-C5CA-9192-7D3C-1B611B153D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0143E-8D99-B069-CEBE-626420B87FC9}"/>
              </a:ext>
            </a:extLst>
          </p:cNvPr>
          <p:cNvSpPr>
            <a:spLocks noGrp="1"/>
          </p:cNvSpPr>
          <p:nvPr>
            <p:ph type="dt" sz="half" idx="10"/>
          </p:nvPr>
        </p:nvSpPr>
        <p:spPr/>
        <p:txBody>
          <a:bodyPr/>
          <a:lstStyle/>
          <a:p>
            <a:fld id="{C7038FD1-5D76-4915-95CD-FF98358B3F0C}" type="datetimeFigureOut">
              <a:rPr lang="en-US" smtClean="0"/>
              <a:t>1/25/2025</a:t>
            </a:fld>
            <a:endParaRPr lang="en-US"/>
          </a:p>
        </p:txBody>
      </p:sp>
      <p:sp>
        <p:nvSpPr>
          <p:cNvPr id="5" name="Footer Placeholder 4">
            <a:extLst>
              <a:ext uri="{FF2B5EF4-FFF2-40B4-BE49-F238E27FC236}">
                <a16:creationId xmlns:a16="http://schemas.microsoft.com/office/drawing/2014/main" id="{A0861E43-FC55-0961-8D04-1C1CC9849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B6DCC-5E54-AA7B-9425-CEE3D6F2072C}"/>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382298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BA982-2B05-7AB6-13FC-6ECBFE6BC2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57AB6D-3242-E558-551C-141EC6C7BC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A0E0A-C3E2-2927-5305-A605C6B18E17}"/>
              </a:ext>
            </a:extLst>
          </p:cNvPr>
          <p:cNvSpPr>
            <a:spLocks noGrp="1"/>
          </p:cNvSpPr>
          <p:nvPr>
            <p:ph type="dt" sz="half" idx="10"/>
          </p:nvPr>
        </p:nvSpPr>
        <p:spPr/>
        <p:txBody>
          <a:bodyPr/>
          <a:lstStyle/>
          <a:p>
            <a:fld id="{C7038FD1-5D76-4915-95CD-FF98358B3F0C}" type="datetimeFigureOut">
              <a:rPr lang="en-US" smtClean="0"/>
              <a:t>1/25/2025</a:t>
            </a:fld>
            <a:endParaRPr lang="en-US"/>
          </a:p>
        </p:txBody>
      </p:sp>
      <p:sp>
        <p:nvSpPr>
          <p:cNvPr id="5" name="Footer Placeholder 4">
            <a:extLst>
              <a:ext uri="{FF2B5EF4-FFF2-40B4-BE49-F238E27FC236}">
                <a16:creationId xmlns:a16="http://schemas.microsoft.com/office/drawing/2014/main" id="{BEB6A8D5-C3E0-7956-6FB7-F90B36FA9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C6CE2-DEE0-5F18-41D3-08E108C26857}"/>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126183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7583-CD45-1BDF-97B2-DCB6D0BE4C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25A37A-672F-5652-D726-E7EB3D4546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537A0-86FE-3548-D445-8D721C6AE3A8}"/>
              </a:ext>
            </a:extLst>
          </p:cNvPr>
          <p:cNvSpPr>
            <a:spLocks noGrp="1"/>
          </p:cNvSpPr>
          <p:nvPr>
            <p:ph type="dt" sz="half" idx="10"/>
          </p:nvPr>
        </p:nvSpPr>
        <p:spPr/>
        <p:txBody>
          <a:bodyPr/>
          <a:lstStyle/>
          <a:p>
            <a:fld id="{C7038FD1-5D76-4915-95CD-FF98358B3F0C}" type="datetimeFigureOut">
              <a:rPr lang="en-US" smtClean="0"/>
              <a:t>1/25/2025</a:t>
            </a:fld>
            <a:endParaRPr lang="en-US"/>
          </a:p>
        </p:txBody>
      </p:sp>
      <p:sp>
        <p:nvSpPr>
          <p:cNvPr id="5" name="Footer Placeholder 4">
            <a:extLst>
              <a:ext uri="{FF2B5EF4-FFF2-40B4-BE49-F238E27FC236}">
                <a16:creationId xmlns:a16="http://schemas.microsoft.com/office/drawing/2014/main" id="{FE28FD6E-4F63-FEB5-3673-85A35DA6D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37D92-1443-608A-F9E5-015704A91522}"/>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372390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31C2C-1ABB-CBBA-2666-8A844E7659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9B7FF0-C5BA-12FC-95F1-E61F9664C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D6B076-588B-8D80-7F47-F7C3DDF4258D}"/>
              </a:ext>
            </a:extLst>
          </p:cNvPr>
          <p:cNvSpPr>
            <a:spLocks noGrp="1"/>
          </p:cNvSpPr>
          <p:nvPr>
            <p:ph type="dt" sz="half" idx="10"/>
          </p:nvPr>
        </p:nvSpPr>
        <p:spPr/>
        <p:txBody>
          <a:bodyPr/>
          <a:lstStyle/>
          <a:p>
            <a:fld id="{C7038FD1-5D76-4915-95CD-FF98358B3F0C}" type="datetimeFigureOut">
              <a:rPr lang="en-US" smtClean="0"/>
              <a:t>1/25/2025</a:t>
            </a:fld>
            <a:endParaRPr lang="en-US"/>
          </a:p>
        </p:txBody>
      </p:sp>
      <p:sp>
        <p:nvSpPr>
          <p:cNvPr id="5" name="Footer Placeholder 4">
            <a:extLst>
              <a:ext uri="{FF2B5EF4-FFF2-40B4-BE49-F238E27FC236}">
                <a16:creationId xmlns:a16="http://schemas.microsoft.com/office/drawing/2014/main" id="{1ABD8ACE-6849-600B-7BE5-D4527B908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A3E5F-46F6-09FA-B578-7D6B7B39660A}"/>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1936960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8211-3BBD-027F-FA60-23DB24A468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D70427-29E0-5D1B-E025-13861AFA69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467CE6-AEA5-EFF7-AF8D-B49CDC2397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8A2A18-F7D1-0C4E-B77E-296F78C74842}"/>
              </a:ext>
            </a:extLst>
          </p:cNvPr>
          <p:cNvSpPr>
            <a:spLocks noGrp="1"/>
          </p:cNvSpPr>
          <p:nvPr>
            <p:ph type="dt" sz="half" idx="10"/>
          </p:nvPr>
        </p:nvSpPr>
        <p:spPr/>
        <p:txBody>
          <a:bodyPr/>
          <a:lstStyle/>
          <a:p>
            <a:fld id="{C7038FD1-5D76-4915-95CD-FF98358B3F0C}" type="datetimeFigureOut">
              <a:rPr lang="en-US" smtClean="0"/>
              <a:t>1/25/2025</a:t>
            </a:fld>
            <a:endParaRPr lang="en-US"/>
          </a:p>
        </p:txBody>
      </p:sp>
      <p:sp>
        <p:nvSpPr>
          <p:cNvPr id="6" name="Footer Placeholder 5">
            <a:extLst>
              <a:ext uri="{FF2B5EF4-FFF2-40B4-BE49-F238E27FC236}">
                <a16:creationId xmlns:a16="http://schemas.microsoft.com/office/drawing/2014/main" id="{BD94E5A2-AC18-9F91-5188-1FF449D96F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86252-9FDE-90DE-FCE6-C277BF3B39CC}"/>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237912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C904-3269-5172-5175-AB9B1D82F6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05529E-3C34-CCD2-CB4C-BFF145876C7D}"/>
              </a:ext>
            </a:extLst>
          </p:cNvPr>
          <p:cNvSpPr>
            <a:spLocks noGrp="1"/>
          </p:cNvSpPr>
          <p:nvPr>
            <p:ph type="body" idx="1"/>
          </p:nvPr>
        </p:nvSpPr>
        <p:spPr>
          <a:xfrm>
            <a:off x="839788" y="1681163"/>
            <a:ext cx="5157787" cy="823912"/>
          </a:xfrm>
        </p:spPr>
        <p:txBody>
          <a:bodyPr anchor="b"/>
          <a:lstStyle>
            <a:lvl1pPr marL="0" indent="0">
              <a:buNone/>
              <a:defRPr sz="2400" b="1">
                <a:solidFill>
                  <a:srgbClr val="7030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53D792-49EE-DD4D-55A4-C42CCEFE55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3BA0A1-176C-F501-1A3F-6D7702828275}"/>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7030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70DB10A-7805-99E1-A88B-6F7957D8C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742483-3A8F-6AB7-282F-1CE917B6831F}"/>
              </a:ext>
            </a:extLst>
          </p:cNvPr>
          <p:cNvSpPr>
            <a:spLocks noGrp="1"/>
          </p:cNvSpPr>
          <p:nvPr>
            <p:ph type="dt" sz="half" idx="10"/>
          </p:nvPr>
        </p:nvSpPr>
        <p:spPr/>
        <p:txBody>
          <a:bodyPr/>
          <a:lstStyle/>
          <a:p>
            <a:fld id="{C7038FD1-5D76-4915-95CD-FF98358B3F0C}" type="datetimeFigureOut">
              <a:rPr lang="en-US" smtClean="0"/>
              <a:t>1/25/2025</a:t>
            </a:fld>
            <a:endParaRPr lang="en-US"/>
          </a:p>
        </p:txBody>
      </p:sp>
      <p:sp>
        <p:nvSpPr>
          <p:cNvPr id="8" name="Footer Placeholder 7">
            <a:extLst>
              <a:ext uri="{FF2B5EF4-FFF2-40B4-BE49-F238E27FC236}">
                <a16:creationId xmlns:a16="http://schemas.microsoft.com/office/drawing/2014/main" id="{ACA91F31-CAC0-FCE4-8498-5E9D134B1C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344DBE-4464-3212-5598-637A974FEB8A}"/>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286428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942C7-999D-3284-5446-5C6D53F2B5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CDD21A-8D72-01E3-F632-F742B4724B66}"/>
              </a:ext>
            </a:extLst>
          </p:cNvPr>
          <p:cNvSpPr>
            <a:spLocks noGrp="1"/>
          </p:cNvSpPr>
          <p:nvPr>
            <p:ph type="dt" sz="half" idx="10"/>
          </p:nvPr>
        </p:nvSpPr>
        <p:spPr/>
        <p:txBody>
          <a:bodyPr/>
          <a:lstStyle/>
          <a:p>
            <a:fld id="{C7038FD1-5D76-4915-95CD-FF98358B3F0C}" type="datetimeFigureOut">
              <a:rPr lang="en-US" smtClean="0"/>
              <a:t>1/25/2025</a:t>
            </a:fld>
            <a:endParaRPr lang="en-US"/>
          </a:p>
        </p:txBody>
      </p:sp>
      <p:sp>
        <p:nvSpPr>
          <p:cNvPr id="4" name="Footer Placeholder 3">
            <a:extLst>
              <a:ext uri="{FF2B5EF4-FFF2-40B4-BE49-F238E27FC236}">
                <a16:creationId xmlns:a16="http://schemas.microsoft.com/office/drawing/2014/main" id="{FA287A21-CAA1-E0EB-7B0C-B8F1F8E30B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59DC41-879D-47C7-D1F1-D72E59FEFEFB}"/>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290948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picture containing aquatic mammal&#10;&#10;Description automatically generated">
            <a:extLst>
              <a:ext uri="{FF2B5EF4-FFF2-40B4-BE49-F238E27FC236}">
                <a16:creationId xmlns:a16="http://schemas.microsoft.com/office/drawing/2014/main" id="{E09FB626-DDBA-F09C-9262-95C539025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CA7A017D-A303-2FE9-3186-CB4DA65FFFA5}"/>
              </a:ext>
            </a:extLst>
          </p:cNvPr>
          <p:cNvSpPr>
            <a:spLocks noGrp="1"/>
          </p:cNvSpPr>
          <p:nvPr>
            <p:ph type="dt" sz="half" idx="10"/>
          </p:nvPr>
        </p:nvSpPr>
        <p:spPr/>
        <p:txBody>
          <a:bodyPr/>
          <a:lstStyle/>
          <a:p>
            <a:fld id="{C7038FD1-5D76-4915-95CD-FF98358B3F0C}" type="datetimeFigureOut">
              <a:rPr lang="en-US" smtClean="0"/>
              <a:t>1/25/2025</a:t>
            </a:fld>
            <a:endParaRPr lang="en-US"/>
          </a:p>
        </p:txBody>
      </p:sp>
      <p:sp>
        <p:nvSpPr>
          <p:cNvPr id="3" name="Footer Placeholder 2">
            <a:extLst>
              <a:ext uri="{FF2B5EF4-FFF2-40B4-BE49-F238E27FC236}">
                <a16:creationId xmlns:a16="http://schemas.microsoft.com/office/drawing/2014/main" id="{3995B4C8-D717-599B-4183-00C6C56A12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3C6B14-F8FB-CF93-7B92-26A956806298}"/>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136307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A018-A90C-F9B9-2DC3-1D84AF812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2E439F-6320-8FFD-7DFB-14A51E09B9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9FD256-9EBF-B797-ED77-99573C9B9F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23F4FF-B190-F10E-334B-C2F118AB94C6}"/>
              </a:ext>
            </a:extLst>
          </p:cNvPr>
          <p:cNvSpPr>
            <a:spLocks noGrp="1"/>
          </p:cNvSpPr>
          <p:nvPr>
            <p:ph type="dt" sz="half" idx="10"/>
          </p:nvPr>
        </p:nvSpPr>
        <p:spPr/>
        <p:txBody>
          <a:bodyPr/>
          <a:lstStyle/>
          <a:p>
            <a:fld id="{C7038FD1-5D76-4915-95CD-FF98358B3F0C}" type="datetimeFigureOut">
              <a:rPr lang="en-US" smtClean="0"/>
              <a:t>1/25/2025</a:t>
            </a:fld>
            <a:endParaRPr lang="en-US"/>
          </a:p>
        </p:txBody>
      </p:sp>
      <p:sp>
        <p:nvSpPr>
          <p:cNvPr id="6" name="Footer Placeholder 5">
            <a:extLst>
              <a:ext uri="{FF2B5EF4-FFF2-40B4-BE49-F238E27FC236}">
                <a16:creationId xmlns:a16="http://schemas.microsoft.com/office/drawing/2014/main" id="{F08969A0-7588-031D-606C-FB3516EFC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3311A4-C31C-3256-3C6D-4FD194BDC488}"/>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2642535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C8770-814A-8EDF-12B7-760D548CD4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17D206-9D56-BE83-BE87-1C3AE1AB36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FA7C7F-D969-3B23-14FD-111EA7A92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0CA608-EF29-CD26-88A3-0C6EE630C059}"/>
              </a:ext>
            </a:extLst>
          </p:cNvPr>
          <p:cNvSpPr>
            <a:spLocks noGrp="1"/>
          </p:cNvSpPr>
          <p:nvPr>
            <p:ph type="dt" sz="half" idx="10"/>
          </p:nvPr>
        </p:nvSpPr>
        <p:spPr/>
        <p:txBody>
          <a:bodyPr/>
          <a:lstStyle/>
          <a:p>
            <a:fld id="{C7038FD1-5D76-4915-95CD-FF98358B3F0C}" type="datetimeFigureOut">
              <a:rPr lang="en-US" smtClean="0"/>
              <a:t>1/25/2025</a:t>
            </a:fld>
            <a:endParaRPr lang="en-US"/>
          </a:p>
        </p:txBody>
      </p:sp>
      <p:sp>
        <p:nvSpPr>
          <p:cNvPr id="6" name="Footer Placeholder 5">
            <a:extLst>
              <a:ext uri="{FF2B5EF4-FFF2-40B4-BE49-F238E27FC236}">
                <a16:creationId xmlns:a16="http://schemas.microsoft.com/office/drawing/2014/main" id="{92CF9385-E10F-AFE0-FF4F-B377AF1161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596A46-F9C5-7172-338F-5BA866BC5EEF}"/>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123259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8375C631-35D5-A490-2CF7-F0F246FE93F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C329876-9C46-46F9-1F15-CBEE97E124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92C396C-DEB4-FA64-9697-34BBCF5D64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7951D-DCB0-F2C7-A2EC-143279A07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38FD1-5D76-4915-95CD-FF98358B3F0C}" type="datetimeFigureOut">
              <a:rPr lang="en-US" smtClean="0"/>
              <a:t>1/25/2025</a:t>
            </a:fld>
            <a:endParaRPr lang="en-US"/>
          </a:p>
        </p:txBody>
      </p:sp>
      <p:sp>
        <p:nvSpPr>
          <p:cNvPr id="5" name="Footer Placeholder 4">
            <a:extLst>
              <a:ext uri="{FF2B5EF4-FFF2-40B4-BE49-F238E27FC236}">
                <a16:creationId xmlns:a16="http://schemas.microsoft.com/office/drawing/2014/main" id="{6FD65999-BAEE-B9DC-7204-603C638FBB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632D9D-1D5D-AF9F-C44B-A834F573A1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C846D-1D1F-4A02-B31F-19F3178A4E4D}" type="slidenum">
              <a:rPr lang="en-US" smtClean="0"/>
              <a:t>‹#›</a:t>
            </a:fld>
            <a:endParaRPr lang="en-US"/>
          </a:p>
        </p:txBody>
      </p:sp>
    </p:spTree>
    <p:extLst>
      <p:ext uri="{BB962C8B-B14F-4D97-AF65-F5344CB8AC3E}">
        <p14:creationId xmlns:p14="http://schemas.microsoft.com/office/powerpoint/2010/main" val="3851915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18" Type="http://schemas.openxmlformats.org/officeDocument/2006/relationships/image" Target="../media/image52.pn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46.png"/><Relationship Id="rId17" Type="http://schemas.openxmlformats.org/officeDocument/2006/relationships/image" Target="../media/image51.svg"/><Relationship Id="rId2" Type="http://schemas.openxmlformats.org/officeDocument/2006/relationships/notesSlide" Target="../notesSlides/notesSlide17.xml"/><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image" Target="../media/image45.svg"/><Relationship Id="rId5" Type="http://schemas.openxmlformats.org/officeDocument/2006/relationships/diagramQuickStyle" Target="../diagrams/quickStyle11.xml"/><Relationship Id="rId15" Type="http://schemas.openxmlformats.org/officeDocument/2006/relationships/image" Target="../media/image49.svg"/><Relationship Id="rId10" Type="http://schemas.openxmlformats.org/officeDocument/2006/relationships/image" Target="../media/image44.png"/><Relationship Id="rId19" Type="http://schemas.openxmlformats.org/officeDocument/2006/relationships/image" Target="../media/image53.svg"/><Relationship Id="rId4" Type="http://schemas.openxmlformats.org/officeDocument/2006/relationships/diagramLayout" Target="../diagrams/layout11.xml"/><Relationship Id="rId9" Type="http://schemas.openxmlformats.org/officeDocument/2006/relationships/image" Target="../media/image43.svg"/><Relationship Id="rId14" Type="http://schemas.openxmlformats.org/officeDocument/2006/relationships/image" Target="../media/image4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64.sv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acenursing.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acenursing.org/about/who-we-are/staff/" TargetMode="External"/><Relationship Id="rId5" Type="http://schemas.openxmlformats.org/officeDocument/2006/relationships/hyperlink" Target="https://www.acenursing.org/for-programs/services/advisory-review/" TargetMode="External"/><Relationship Id="rId4" Type="http://schemas.openxmlformats.org/officeDocument/2006/relationships/hyperlink" Target="https://www.acenursing.org/event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80621-5FB9-B517-E783-8318056ED4C2}"/>
              </a:ext>
            </a:extLst>
          </p:cNvPr>
          <p:cNvSpPr>
            <a:spLocks noGrp="1"/>
          </p:cNvSpPr>
          <p:nvPr>
            <p:ph type="ctrTitle"/>
          </p:nvPr>
        </p:nvSpPr>
        <p:spPr/>
        <p:txBody>
          <a:bodyPr>
            <a:normAutofit/>
          </a:bodyPr>
          <a:lstStyle/>
          <a:p>
            <a:r>
              <a:rPr lang="en-US" dirty="0">
                <a:latin typeface="+mn-lt"/>
              </a:rPr>
              <a:t>ACEN Accreditation:</a:t>
            </a:r>
            <a:br>
              <a:rPr lang="en-US" dirty="0">
                <a:latin typeface="+mn-lt"/>
              </a:rPr>
            </a:br>
            <a:r>
              <a:rPr lang="en-US" dirty="0">
                <a:latin typeface="+mn-lt"/>
              </a:rPr>
              <a:t>2023 Standards and Criteria</a:t>
            </a:r>
          </a:p>
        </p:txBody>
      </p:sp>
      <p:sp>
        <p:nvSpPr>
          <p:cNvPr id="3" name="Subtitle 2">
            <a:extLst>
              <a:ext uri="{FF2B5EF4-FFF2-40B4-BE49-F238E27FC236}">
                <a16:creationId xmlns:a16="http://schemas.microsoft.com/office/drawing/2014/main" id="{67A16E64-9F29-F7FF-EFFA-1325F2200D6F}"/>
              </a:ext>
            </a:extLst>
          </p:cNvPr>
          <p:cNvSpPr>
            <a:spLocks noGrp="1"/>
          </p:cNvSpPr>
          <p:nvPr>
            <p:ph type="subTitle" idx="1"/>
          </p:nvPr>
        </p:nvSpPr>
        <p:spPr/>
        <p:txBody>
          <a:bodyPr>
            <a:normAutofit fontScale="92500" lnSpcReduction="10000"/>
          </a:bodyPr>
          <a:lstStyle/>
          <a:p>
            <a:pPr algn="ctr"/>
            <a:r>
              <a:rPr lang="en-US" dirty="0"/>
              <a:t>A learning activity presented at 2023 MOADN Conference</a:t>
            </a:r>
          </a:p>
          <a:p>
            <a:pPr algn="ctr"/>
            <a:r>
              <a:rPr lang="en-US" dirty="0"/>
              <a:t>March 31, 2023</a:t>
            </a:r>
          </a:p>
          <a:p>
            <a:pPr algn="ctr"/>
            <a:r>
              <a:rPr lang="en-US" dirty="0"/>
              <a:t>Suzette Farmer, PhD, RN</a:t>
            </a:r>
          </a:p>
          <a:p>
            <a:pPr algn="ctr"/>
            <a:r>
              <a:rPr lang="en-US"/>
              <a:t>ACEN Director </a:t>
            </a:r>
            <a:endParaRPr lang="en-US" dirty="0"/>
          </a:p>
        </p:txBody>
      </p:sp>
    </p:spTree>
    <p:extLst>
      <p:ext uri="{BB962C8B-B14F-4D97-AF65-F5344CB8AC3E}">
        <p14:creationId xmlns:p14="http://schemas.microsoft.com/office/powerpoint/2010/main" val="3405542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792692-FE99-929D-C6F1-71DDE7E5F1CA}"/>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2023 Formatting: </a:t>
            </a:r>
          </a:p>
        </p:txBody>
      </p:sp>
      <p:graphicFrame>
        <p:nvGraphicFramePr>
          <p:cNvPr id="7" name="Content Placeholder 4">
            <a:extLst>
              <a:ext uri="{FF2B5EF4-FFF2-40B4-BE49-F238E27FC236}">
                <a16:creationId xmlns:a16="http://schemas.microsoft.com/office/drawing/2014/main" id="{BBBC3409-3865-56C6-6D5A-CF8DC6DD613D}"/>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440927A-DA32-B36E-EAFC-F72D8C61174E}"/>
              </a:ext>
            </a:extLst>
          </p:cNvPr>
          <p:cNvSpPr txBox="1"/>
          <p:nvPr/>
        </p:nvSpPr>
        <p:spPr>
          <a:xfrm>
            <a:off x="652007" y="1490008"/>
            <a:ext cx="4182386" cy="1938992"/>
          </a:xfrm>
          <a:prstGeom prst="rect">
            <a:avLst/>
          </a:prstGeom>
          <a:noFill/>
        </p:spPr>
        <p:txBody>
          <a:bodyPr wrap="square" rtlCol="0">
            <a:spAutoFit/>
          </a:bodyPr>
          <a:lstStyle/>
          <a:p>
            <a:r>
              <a:rPr lang="en-US" sz="4000" dirty="0">
                <a:solidFill>
                  <a:srgbClr val="7030A0"/>
                </a:solidFill>
              </a:rPr>
              <a:t>2023 Standards and Criteria Formatting:</a:t>
            </a:r>
          </a:p>
        </p:txBody>
      </p:sp>
    </p:spTree>
    <p:extLst>
      <p:ext uri="{BB962C8B-B14F-4D97-AF65-F5344CB8AC3E}">
        <p14:creationId xmlns:p14="http://schemas.microsoft.com/office/powerpoint/2010/main" val="1100138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1948-DC2D-6EB0-709E-99645C7F06DD}"/>
              </a:ext>
            </a:extLst>
          </p:cNvPr>
          <p:cNvSpPr>
            <a:spLocks noGrp="1"/>
          </p:cNvSpPr>
          <p:nvPr>
            <p:ph type="title"/>
          </p:nvPr>
        </p:nvSpPr>
        <p:spPr>
          <a:xfrm>
            <a:off x="838200" y="963507"/>
            <a:ext cx="3494362" cy="4930986"/>
          </a:xfrm>
        </p:spPr>
        <p:txBody>
          <a:bodyPr>
            <a:normAutofit/>
          </a:bodyPr>
          <a:lstStyle/>
          <a:p>
            <a:pPr algn="r"/>
            <a:r>
              <a:rPr lang="en-US" dirty="0">
                <a:solidFill>
                  <a:srgbClr val="522E91"/>
                </a:solidFill>
              </a:rPr>
              <a:t>2017 to 2023 Standards Comparison:</a:t>
            </a:r>
          </a:p>
        </p:txBody>
      </p:sp>
      <p:sp>
        <p:nvSpPr>
          <p:cNvPr id="8" name="Content Placeholder 7">
            <a:extLst>
              <a:ext uri="{FF2B5EF4-FFF2-40B4-BE49-F238E27FC236}">
                <a16:creationId xmlns:a16="http://schemas.microsoft.com/office/drawing/2014/main" id="{19372A76-5D0F-A264-61A9-C66C830CB939}"/>
              </a:ext>
            </a:extLst>
          </p:cNvPr>
          <p:cNvSpPr>
            <a:spLocks noGrp="1"/>
          </p:cNvSpPr>
          <p:nvPr>
            <p:ph sz="half" idx="1"/>
          </p:nvPr>
        </p:nvSpPr>
        <p:spPr>
          <a:xfrm>
            <a:off x="4849198" y="1037397"/>
            <a:ext cx="6250940" cy="2304627"/>
          </a:xfrm>
        </p:spPr>
        <p:txBody>
          <a:bodyPr anchor="b">
            <a:normAutofit lnSpcReduction="10000"/>
          </a:bodyPr>
          <a:lstStyle/>
          <a:p>
            <a:r>
              <a:rPr lang="en-US" sz="2000" b="1" dirty="0"/>
              <a:t>2017 Version</a:t>
            </a:r>
          </a:p>
          <a:p>
            <a:pPr lvl="1"/>
            <a:r>
              <a:rPr lang="en-US" sz="2000" dirty="0"/>
              <a:t>Standard 1 – Mission and Administrative Capacity</a:t>
            </a:r>
          </a:p>
          <a:p>
            <a:pPr lvl="1"/>
            <a:r>
              <a:rPr lang="en-US" sz="2000" dirty="0"/>
              <a:t>Standard 2 – Faculty and Staff</a:t>
            </a:r>
          </a:p>
          <a:p>
            <a:pPr lvl="1"/>
            <a:r>
              <a:rPr lang="en-US" sz="2000" dirty="0"/>
              <a:t>Standard 3 – Students</a:t>
            </a:r>
          </a:p>
          <a:p>
            <a:pPr lvl="1"/>
            <a:r>
              <a:rPr lang="en-US" sz="2000" dirty="0"/>
              <a:t>Standard 4 – Curriculum</a:t>
            </a:r>
          </a:p>
          <a:p>
            <a:pPr lvl="1"/>
            <a:r>
              <a:rPr lang="en-US" sz="2000" dirty="0"/>
              <a:t>Standard 5 – Resources </a:t>
            </a:r>
          </a:p>
          <a:p>
            <a:pPr lvl="1"/>
            <a:r>
              <a:rPr lang="en-US" sz="2000" dirty="0"/>
              <a:t>Standard 6 – Outcomes</a:t>
            </a:r>
          </a:p>
          <a:p>
            <a:endParaRPr lang="en-US" sz="2000" dirty="0"/>
          </a:p>
        </p:txBody>
      </p:sp>
      <p:sp>
        <p:nvSpPr>
          <p:cNvPr id="9" name="Content Placeholder 8">
            <a:extLst>
              <a:ext uri="{FF2B5EF4-FFF2-40B4-BE49-F238E27FC236}">
                <a16:creationId xmlns:a16="http://schemas.microsoft.com/office/drawing/2014/main" id="{47590A70-004D-0833-7C2C-5D04DFC89BA2}"/>
              </a:ext>
            </a:extLst>
          </p:cNvPr>
          <p:cNvSpPr>
            <a:spLocks noGrp="1"/>
          </p:cNvSpPr>
          <p:nvPr>
            <p:ph sz="half" idx="2"/>
          </p:nvPr>
        </p:nvSpPr>
        <p:spPr>
          <a:xfrm>
            <a:off x="4976030" y="3589866"/>
            <a:ext cx="6250940" cy="2304628"/>
          </a:xfrm>
        </p:spPr>
        <p:txBody>
          <a:bodyPr>
            <a:normAutofit lnSpcReduction="10000"/>
          </a:bodyPr>
          <a:lstStyle/>
          <a:p>
            <a:r>
              <a:rPr lang="en-US" sz="2000" b="1" dirty="0"/>
              <a:t>2023 Version</a:t>
            </a:r>
          </a:p>
          <a:p>
            <a:pPr lvl="1"/>
            <a:r>
              <a:rPr lang="en-US" sz="2000" dirty="0"/>
              <a:t>Standard 1 – Administrative Capacity and Resources</a:t>
            </a:r>
          </a:p>
          <a:p>
            <a:pPr lvl="1"/>
            <a:r>
              <a:rPr lang="en-US" sz="2000" dirty="0"/>
              <a:t>Standard 2 – Faculty</a:t>
            </a:r>
          </a:p>
          <a:p>
            <a:pPr lvl="1"/>
            <a:r>
              <a:rPr lang="en-US" sz="2000" dirty="0"/>
              <a:t>Standard 3 – Students</a:t>
            </a:r>
          </a:p>
          <a:p>
            <a:pPr lvl="1"/>
            <a:r>
              <a:rPr lang="en-US" sz="2000" dirty="0"/>
              <a:t>Standard 4 – Curriculum</a:t>
            </a:r>
          </a:p>
          <a:p>
            <a:pPr lvl="1"/>
            <a:r>
              <a:rPr lang="en-US" sz="2000" dirty="0"/>
              <a:t>Standard 5 – Outcomes</a:t>
            </a:r>
          </a:p>
        </p:txBody>
      </p:sp>
    </p:spTree>
    <p:extLst>
      <p:ext uri="{BB962C8B-B14F-4D97-AF65-F5344CB8AC3E}">
        <p14:creationId xmlns:p14="http://schemas.microsoft.com/office/powerpoint/2010/main" val="711438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5A4280-9483-E06F-6F89-1DD0043CE835}"/>
              </a:ext>
            </a:extLst>
          </p:cNvPr>
          <p:cNvSpPr>
            <a:spLocks noGrp="1"/>
          </p:cNvSpPr>
          <p:nvPr>
            <p:ph type="title"/>
          </p:nvPr>
        </p:nvSpPr>
        <p:spPr>
          <a:xfrm>
            <a:off x="838200" y="963507"/>
            <a:ext cx="3494362" cy="4930986"/>
          </a:xfrm>
        </p:spPr>
        <p:txBody>
          <a:bodyPr>
            <a:normAutofit/>
          </a:bodyPr>
          <a:lstStyle/>
          <a:p>
            <a:pPr algn="r"/>
            <a:r>
              <a:rPr lang="en-US" sz="4100" dirty="0"/>
              <a:t>Where is Standard 5 Resources?</a:t>
            </a:r>
            <a:r>
              <a:rPr lang="en-US" sz="4100" dirty="0">
                <a:solidFill>
                  <a:schemeClr val="accent1"/>
                </a:solidFill>
              </a:rPr>
              <a:t> </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13B9D8D-5BC8-3A8B-9675-C493E9B2CEE6}"/>
              </a:ext>
            </a:extLst>
          </p:cNvPr>
          <p:cNvSpPr>
            <a:spLocks noGrp="1"/>
          </p:cNvSpPr>
          <p:nvPr>
            <p:ph sz="half" idx="1"/>
          </p:nvPr>
        </p:nvSpPr>
        <p:spPr>
          <a:xfrm>
            <a:off x="4976030" y="963507"/>
            <a:ext cx="6250940" cy="2304627"/>
          </a:xfrm>
        </p:spPr>
        <p:txBody>
          <a:bodyPr anchor="b">
            <a:normAutofit/>
          </a:bodyPr>
          <a:lstStyle/>
          <a:p>
            <a:r>
              <a:rPr lang="en-US" sz="2000" b="1" dirty="0"/>
              <a:t>2017 Standard 5</a:t>
            </a:r>
          </a:p>
          <a:p>
            <a:pPr lvl="1"/>
            <a:r>
              <a:rPr lang="en-US" sz="2000" dirty="0"/>
              <a:t>Criterion 5.1: Fiscal resources.</a:t>
            </a:r>
          </a:p>
          <a:p>
            <a:pPr lvl="1"/>
            <a:r>
              <a:rPr lang="en-US" sz="2000" dirty="0"/>
              <a:t>Criterion 5.2: Physical resources.</a:t>
            </a:r>
          </a:p>
          <a:p>
            <a:pPr lvl="1"/>
            <a:r>
              <a:rPr lang="en-US" sz="2000" dirty="0"/>
              <a:t>Criterion 5.3: Learning resources and technology.</a:t>
            </a:r>
          </a:p>
          <a:p>
            <a:pPr lvl="1"/>
            <a:r>
              <a:rPr lang="en-US" sz="2000" dirty="0"/>
              <a:t>Criterion 5.4: </a:t>
            </a:r>
            <a:r>
              <a:rPr lang="en-US" sz="2000" i="1" dirty="0"/>
              <a:t>Resources for alternative methods of delivery</a:t>
            </a:r>
            <a:r>
              <a:rPr lang="en-US" sz="2000" dirty="0"/>
              <a:t>.</a:t>
            </a:r>
          </a:p>
        </p:txBody>
      </p:sp>
      <p:sp>
        <p:nvSpPr>
          <p:cNvPr id="4" name="Content Placeholder 3">
            <a:extLst>
              <a:ext uri="{FF2B5EF4-FFF2-40B4-BE49-F238E27FC236}">
                <a16:creationId xmlns:a16="http://schemas.microsoft.com/office/drawing/2014/main" id="{CB0D7C8D-845F-5F92-05B2-27D14AE33468}"/>
              </a:ext>
            </a:extLst>
          </p:cNvPr>
          <p:cNvSpPr>
            <a:spLocks noGrp="1"/>
          </p:cNvSpPr>
          <p:nvPr>
            <p:ph sz="half" idx="2"/>
          </p:nvPr>
        </p:nvSpPr>
        <p:spPr>
          <a:xfrm>
            <a:off x="4976030" y="3589866"/>
            <a:ext cx="6250940" cy="2304628"/>
          </a:xfrm>
        </p:spPr>
        <p:txBody>
          <a:bodyPr>
            <a:normAutofit/>
          </a:bodyPr>
          <a:lstStyle/>
          <a:p>
            <a:r>
              <a:rPr lang="en-US" sz="2000" b="1" dirty="0"/>
              <a:t>2023 Standards</a:t>
            </a:r>
          </a:p>
          <a:p>
            <a:pPr lvl="1"/>
            <a:r>
              <a:rPr lang="en-US" sz="2000" dirty="0"/>
              <a:t>Standard 1:</a:t>
            </a:r>
          </a:p>
          <a:p>
            <a:pPr lvl="2"/>
            <a:r>
              <a:rPr lang="en-US" dirty="0"/>
              <a:t>Fiscal resources</a:t>
            </a:r>
          </a:p>
          <a:p>
            <a:pPr lvl="2"/>
            <a:r>
              <a:rPr lang="en-US" dirty="0"/>
              <a:t>Physical resources</a:t>
            </a:r>
          </a:p>
          <a:p>
            <a:pPr lvl="1"/>
            <a:r>
              <a:rPr lang="en-US" sz="2000" dirty="0"/>
              <a:t>Standard 3:</a:t>
            </a:r>
          </a:p>
          <a:p>
            <a:pPr lvl="2"/>
            <a:r>
              <a:rPr lang="en-US" dirty="0"/>
              <a:t>Learning and technology resources</a:t>
            </a:r>
          </a:p>
          <a:p>
            <a:pPr lvl="2"/>
            <a:endParaRPr lang="en-US" dirty="0"/>
          </a:p>
        </p:txBody>
      </p:sp>
    </p:spTree>
    <p:extLst>
      <p:ext uri="{BB962C8B-B14F-4D97-AF65-F5344CB8AC3E}">
        <p14:creationId xmlns:p14="http://schemas.microsoft.com/office/powerpoint/2010/main" val="2342317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27623-145C-5A66-E3C5-EA2854C9CB3D}"/>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DD80EEAC-363E-8D25-1F06-15372DB8A810}"/>
              </a:ext>
            </a:extLst>
          </p:cNvPr>
          <p:cNvSpPr>
            <a:spLocks noGrp="1"/>
          </p:cNvSpPr>
          <p:nvPr>
            <p:ph idx="1"/>
          </p:nvPr>
        </p:nvSpPr>
        <p:spPr>
          <a:xfrm>
            <a:off x="750518" y="1468633"/>
            <a:ext cx="10515600" cy="4351338"/>
          </a:xfrm>
        </p:spPr>
        <p:txBody>
          <a:bodyPr/>
          <a:lstStyle/>
          <a:p>
            <a:r>
              <a:rPr lang="en-US" dirty="0"/>
              <a:t>Key terms, such as those listed below, are defined in the 2023 ACEN Glossary:</a:t>
            </a:r>
          </a:p>
          <a:p>
            <a:pPr lvl="1"/>
            <a:r>
              <a:rPr lang="en-US" dirty="0"/>
              <a:t>End-of-program student learning outcomes</a:t>
            </a:r>
          </a:p>
          <a:p>
            <a:pPr lvl="1"/>
            <a:r>
              <a:rPr lang="en-US" dirty="0"/>
              <a:t>Physical resources</a:t>
            </a:r>
          </a:p>
          <a:p>
            <a:pPr lvl="1"/>
            <a:r>
              <a:rPr lang="en-US" dirty="0"/>
              <a:t>Practicum/Clinical learning environments </a:t>
            </a:r>
          </a:p>
          <a:p>
            <a:r>
              <a:rPr lang="en-US" dirty="0"/>
              <a:t>Terms, such as those listed below, are defined based on common understanding of these terms:</a:t>
            </a:r>
          </a:p>
          <a:p>
            <a:pPr lvl="1"/>
            <a:r>
              <a:rPr lang="en-US" dirty="0"/>
              <a:t>Implemented as published</a:t>
            </a:r>
          </a:p>
          <a:p>
            <a:pPr lvl="1"/>
            <a:r>
              <a:rPr lang="en-US" dirty="0"/>
              <a:t>Timely</a:t>
            </a:r>
          </a:p>
          <a:p>
            <a:pPr lvl="1"/>
            <a:r>
              <a:rPr lang="en-US" dirty="0"/>
              <a:t>Sufficient</a:t>
            </a:r>
          </a:p>
        </p:txBody>
      </p:sp>
    </p:spTree>
    <p:extLst>
      <p:ext uri="{BB962C8B-B14F-4D97-AF65-F5344CB8AC3E}">
        <p14:creationId xmlns:p14="http://schemas.microsoft.com/office/powerpoint/2010/main" val="2908589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E4F8-95CB-D8C9-8E1B-CC78B3A5290B}"/>
              </a:ext>
            </a:extLst>
          </p:cNvPr>
          <p:cNvSpPr>
            <a:spLocks noGrp="1"/>
          </p:cNvSpPr>
          <p:nvPr>
            <p:ph type="title"/>
          </p:nvPr>
        </p:nvSpPr>
        <p:spPr/>
        <p:txBody>
          <a:bodyPr>
            <a:normAutofit fontScale="90000"/>
          </a:bodyPr>
          <a:lstStyle/>
          <a:p>
            <a:r>
              <a:rPr lang="en-US" dirty="0"/>
              <a:t>Key Formatting Differences: </a:t>
            </a:r>
            <a:br>
              <a:rPr lang="en-US" dirty="0"/>
            </a:br>
            <a:r>
              <a:rPr lang="en-US" sz="3100" dirty="0"/>
              <a:t>Most changes to the 2023 Criterion statements were to increase clarity and simplify the statement.</a:t>
            </a:r>
            <a:br>
              <a:rPr lang="en-US" sz="3100" dirty="0"/>
            </a:br>
            <a:endParaRPr lang="en-US" sz="3100" dirty="0"/>
          </a:p>
        </p:txBody>
      </p:sp>
      <p:sp>
        <p:nvSpPr>
          <p:cNvPr id="3" name="Content Placeholder 2">
            <a:extLst>
              <a:ext uri="{FF2B5EF4-FFF2-40B4-BE49-F238E27FC236}">
                <a16:creationId xmlns:a16="http://schemas.microsoft.com/office/drawing/2014/main" id="{95595B41-479B-31E3-30BC-F9C8A1CCBCB1}"/>
              </a:ext>
            </a:extLst>
          </p:cNvPr>
          <p:cNvSpPr>
            <a:spLocks noGrp="1"/>
          </p:cNvSpPr>
          <p:nvPr>
            <p:ph sz="half" idx="1"/>
          </p:nvPr>
        </p:nvSpPr>
        <p:spPr/>
        <p:txBody>
          <a:bodyPr/>
          <a:lstStyle/>
          <a:p>
            <a:r>
              <a:rPr lang="en-US" b="1" dirty="0"/>
              <a:t>2017</a:t>
            </a:r>
          </a:p>
          <a:p>
            <a:pPr lvl="1"/>
            <a:r>
              <a:rPr lang="en-US" b="1" u="sng" dirty="0"/>
              <a:t>Criterion 1.8: </a:t>
            </a:r>
          </a:p>
          <a:p>
            <a:pPr lvl="2"/>
            <a:r>
              <a:rPr lang="en-US" dirty="0"/>
              <a:t>The nurse administrator has authority and responsibility for the development and administration of the program and has sufficient time and resources to fulfill the role responsibilities.</a:t>
            </a:r>
          </a:p>
          <a:p>
            <a:pPr lvl="1"/>
            <a:r>
              <a:rPr lang="en-US" b="1" u="sng" dirty="0"/>
              <a:t>Criterion 1.9: </a:t>
            </a:r>
          </a:p>
          <a:p>
            <a:pPr lvl="2"/>
            <a:r>
              <a:rPr lang="en-US" dirty="0"/>
              <a:t>The nurse administrator has the authority to prepare and administer the program budget with faculty input. </a:t>
            </a:r>
          </a:p>
          <a:p>
            <a:pPr marL="0" indent="0">
              <a:buNone/>
            </a:pPr>
            <a:endParaRPr lang="en-US" dirty="0"/>
          </a:p>
        </p:txBody>
      </p:sp>
      <p:sp>
        <p:nvSpPr>
          <p:cNvPr id="4" name="Content Placeholder 3">
            <a:extLst>
              <a:ext uri="{FF2B5EF4-FFF2-40B4-BE49-F238E27FC236}">
                <a16:creationId xmlns:a16="http://schemas.microsoft.com/office/drawing/2014/main" id="{77F9DBF9-EF2E-2AA1-B029-D681C512CCC7}"/>
              </a:ext>
            </a:extLst>
          </p:cNvPr>
          <p:cNvSpPr>
            <a:spLocks noGrp="1"/>
          </p:cNvSpPr>
          <p:nvPr>
            <p:ph sz="half" idx="2"/>
          </p:nvPr>
        </p:nvSpPr>
        <p:spPr/>
        <p:txBody>
          <a:bodyPr/>
          <a:lstStyle/>
          <a:p>
            <a:r>
              <a:rPr lang="en-US" b="1" dirty="0"/>
              <a:t>2023</a:t>
            </a:r>
          </a:p>
          <a:p>
            <a:pPr lvl="1"/>
            <a:r>
              <a:rPr lang="en-US" dirty="0"/>
              <a:t>The nurse administrator has the authority to:</a:t>
            </a:r>
          </a:p>
          <a:p>
            <a:pPr lvl="2"/>
            <a:r>
              <a:rPr lang="en-US" dirty="0"/>
              <a:t>Administer and lead the nursing program;</a:t>
            </a:r>
          </a:p>
          <a:p>
            <a:pPr lvl="2"/>
            <a:r>
              <a:rPr lang="en-US" dirty="0"/>
              <a:t>Prepare the nursing program budget with faculty input; and</a:t>
            </a:r>
          </a:p>
          <a:p>
            <a:pPr lvl="2"/>
            <a:r>
              <a:rPr lang="en-US" dirty="0"/>
              <a:t>Administer fiscal resources allocated to the nursing program. </a:t>
            </a:r>
          </a:p>
        </p:txBody>
      </p:sp>
    </p:spTree>
    <p:extLst>
      <p:ext uri="{BB962C8B-B14F-4D97-AF65-F5344CB8AC3E}">
        <p14:creationId xmlns:p14="http://schemas.microsoft.com/office/powerpoint/2010/main" val="373663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3ED9-28DF-F74B-4385-43E4AC9506E9}"/>
              </a:ext>
            </a:extLst>
          </p:cNvPr>
          <p:cNvSpPr>
            <a:spLocks noGrp="1"/>
          </p:cNvSpPr>
          <p:nvPr>
            <p:ph type="title"/>
          </p:nvPr>
        </p:nvSpPr>
        <p:spPr/>
        <p:txBody>
          <a:bodyPr>
            <a:normAutofit fontScale="90000"/>
          </a:bodyPr>
          <a:lstStyle/>
          <a:p>
            <a:r>
              <a:rPr lang="en-US" dirty="0"/>
              <a:t>Key Formatting Differences: </a:t>
            </a:r>
            <a:br>
              <a:rPr lang="en-US" dirty="0"/>
            </a:br>
            <a:r>
              <a:rPr lang="en-US" sz="3100" dirty="0"/>
              <a:t>Some changes to the 2023 Criterion statements were to make the flow more logical. </a:t>
            </a:r>
          </a:p>
        </p:txBody>
      </p:sp>
      <p:sp>
        <p:nvSpPr>
          <p:cNvPr id="3" name="Content Placeholder 2">
            <a:extLst>
              <a:ext uri="{FF2B5EF4-FFF2-40B4-BE49-F238E27FC236}">
                <a16:creationId xmlns:a16="http://schemas.microsoft.com/office/drawing/2014/main" id="{88C19057-D441-3B6F-DEB0-FAD024C6E95E}"/>
              </a:ext>
            </a:extLst>
          </p:cNvPr>
          <p:cNvSpPr>
            <a:spLocks noGrp="1"/>
          </p:cNvSpPr>
          <p:nvPr>
            <p:ph sz="half" idx="1"/>
          </p:nvPr>
        </p:nvSpPr>
        <p:spPr/>
        <p:txBody>
          <a:bodyPr/>
          <a:lstStyle/>
          <a:p>
            <a:r>
              <a:rPr lang="en-US" b="1" dirty="0"/>
              <a:t>2017 Standard 6 Outcomes</a:t>
            </a:r>
          </a:p>
          <a:p>
            <a:pPr lvl="1"/>
            <a:r>
              <a:rPr lang="en-US" b="1" dirty="0"/>
              <a:t>Criterion 6.1: </a:t>
            </a:r>
            <a:r>
              <a:rPr lang="en-US" dirty="0"/>
              <a:t>End-of-program student learning outcomes.</a:t>
            </a:r>
          </a:p>
          <a:p>
            <a:pPr lvl="1"/>
            <a:r>
              <a:rPr lang="en-US" b="1" dirty="0"/>
              <a:t>Criterion 6.2: </a:t>
            </a:r>
            <a:r>
              <a:rPr lang="en-US" dirty="0"/>
              <a:t>Licensure/certification examination pass rate.</a:t>
            </a:r>
          </a:p>
          <a:p>
            <a:pPr lvl="1"/>
            <a:r>
              <a:rPr lang="en-US" b="1" dirty="0"/>
              <a:t>Criterion 6.3: </a:t>
            </a:r>
            <a:r>
              <a:rPr lang="en-US" dirty="0"/>
              <a:t>Program completion rate.</a:t>
            </a:r>
          </a:p>
          <a:p>
            <a:pPr lvl="1"/>
            <a:r>
              <a:rPr lang="en-US" b="1" dirty="0"/>
              <a:t>Criterion 6.4: </a:t>
            </a:r>
            <a:r>
              <a:rPr lang="en-US" dirty="0"/>
              <a:t>Job placement rate.</a:t>
            </a:r>
          </a:p>
        </p:txBody>
      </p:sp>
      <p:sp>
        <p:nvSpPr>
          <p:cNvPr id="4" name="Content Placeholder 3">
            <a:extLst>
              <a:ext uri="{FF2B5EF4-FFF2-40B4-BE49-F238E27FC236}">
                <a16:creationId xmlns:a16="http://schemas.microsoft.com/office/drawing/2014/main" id="{9AAECFC5-EEBA-458C-E0AF-EAE682280F96}"/>
              </a:ext>
            </a:extLst>
          </p:cNvPr>
          <p:cNvSpPr>
            <a:spLocks noGrp="1"/>
          </p:cNvSpPr>
          <p:nvPr>
            <p:ph sz="half" idx="2"/>
          </p:nvPr>
        </p:nvSpPr>
        <p:spPr/>
        <p:txBody>
          <a:bodyPr/>
          <a:lstStyle/>
          <a:p>
            <a:r>
              <a:rPr lang="en-US" b="1" dirty="0"/>
              <a:t>2023 Standard 5 Outcomes</a:t>
            </a:r>
          </a:p>
          <a:p>
            <a:pPr lvl="1"/>
            <a:r>
              <a:rPr lang="en-US" b="1" dirty="0"/>
              <a:t>Criterion 5.1: </a:t>
            </a:r>
            <a:r>
              <a:rPr lang="en-US" dirty="0"/>
              <a:t>End-of-program student learning outcomes.</a:t>
            </a:r>
          </a:p>
          <a:p>
            <a:pPr lvl="1"/>
            <a:r>
              <a:rPr lang="en-US" b="1" dirty="0"/>
              <a:t>Criterion 5.2: </a:t>
            </a:r>
            <a:r>
              <a:rPr lang="en-US" dirty="0"/>
              <a:t>Program completion rate.</a:t>
            </a:r>
          </a:p>
          <a:p>
            <a:pPr lvl="1"/>
            <a:r>
              <a:rPr lang="en-US" b="1" dirty="0"/>
              <a:t>Criterion 5.3: </a:t>
            </a:r>
            <a:r>
              <a:rPr lang="en-US" dirty="0"/>
              <a:t>Licensure/certification examination pass rate.</a:t>
            </a:r>
          </a:p>
          <a:p>
            <a:pPr lvl="1"/>
            <a:r>
              <a:rPr lang="en-US" b="1" dirty="0"/>
              <a:t>Criterion 5.4: </a:t>
            </a:r>
            <a:r>
              <a:rPr lang="en-US" dirty="0"/>
              <a:t>Job placement rate. </a:t>
            </a:r>
          </a:p>
        </p:txBody>
      </p:sp>
    </p:spTree>
    <p:extLst>
      <p:ext uri="{BB962C8B-B14F-4D97-AF65-F5344CB8AC3E}">
        <p14:creationId xmlns:p14="http://schemas.microsoft.com/office/powerpoint/2010/main" val="2951038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6734-3C3B-227D-CF28-0CAA9426DAE2}"/>
              </a:ext>
            </a:extLst>
          </p:cNvPr>
          <p:cNvSpPr>
            <a:spLocks noGrp="1"/>
          </p:cNvSpPr>
          <p:nvPr>
            <p:ph type="title"/>
          </p:nvPr>
        </p:nvSpPr>
        <p:spPr/>
        <p:txBody>
          <a:bodyPr>
            <a:normAutofit fontScale="90000"/>
          </a:bodyPr>
          <a:lstStyle/>
          <a:p>
            <a:r>
              <a:rPr lang="en-US" dirty="0"/>
              <a:t>Key Formatting Differences: </a:t>
            </a:r>
            <a:br>
              <a:rPr lang="en-US" dirty="0"/>
            </a:br>
            <a:r>
              <a:rPr lang="en-US" sz="2800" dirty="0"/>
              <a:t>Some changes to the 2023 Criterion statements were to make expectations more explicit. </a:t>
            </a:r>
            <a:endParaRPr lang="en-US" dirty="0"/>
          </a:p>
        </p:txBody>
      </p:sp>
      <p:sp>
        <p:nvSpPr>
          <p:cNvPr id="3" name="Content Placeholder 2">
            <a:extLst>
              <a:ext uri="{FF2B5EF4-FFF2-40B4-BE49-F238E27FC236}">
                <a16:creationId xmlns:a16="http://schemas.microsoft.com/office/drawing/2014/main" id="{7747D001-59CD-7A5A-2FA7-83165F3DCEA6}"/>
              </a:ext>
            </a:extLst>
          </p:cNvPr>
          <p:cNvSpPr>
            <a:spLocks noGrp="1"/>
          </p:cNvSpPr>
          <p:nvPr>
            <p:ph sz="half" idx="1"/>
          </p:nvPr>
        </p:nvSpPr>
        <p:spPr/>
        <p:txBody>
          <a:bodyPr>
            <a:normAutofit fontScale="92500" lnSpcReduction="10000"/>
          </a:bodyPr>
          <a:lstStyle/>
          <a:p>
            <a:r>
              <a:rPr lang="en-US" b="1" dirty="0"/>
              <a:t>2017</a:t>
            </a:r>
          </a:p>
          <a:p>
            <a:pPr lvl="1"/>
            <a:r>
              <a:rPr lang="en-US" b="1" u="sng" dirty="0"/>
              <a:t>Criterion 3.1: </a:t>
            </a:r>
          </a:p>
          <a:p>
            <a:pPr lvl="2"/>
            <a:r>
              <a:rPr lang="en-US" dirty="0"/>
              <a:t>Policies for nursing students are congruent with those of the governing organization as well as the sate, when applicable, and are publicly accessible, non-discriminatory, and consistently applied; differences are justified by the end-of-program student learning outcomes and program outcomes.</a:t>
            </a:r>
          </a:p>
          <a:p>
            <a:pPr lvl="1"/>
            <a:r>
              <a:rPr lang="en-US" b="1" u="sng" dirty="0"/>
              <a:t>Criterion 3.9: </a:t>
            </a:r>
          </a:p>
          <a:p>
            <a:pPr lvl="2"/>
            <a:r>
              <a:rPr lang="en-US" dirty="0"/>
              <a:t>Information related to technology requirements and policies specific to distance education are accurate, clear, consistent, and accessible.</a:t>
            </a:r>
          </a:p>
          <a:p>
            <a:pPr lvl="1"/>
            <a:endParaRPr lang="en-US" dirty="0"/>
          </a:p>
        </p:txBody>
      </p:sp>
      <p:sp>
        <p:nvSpPr>
          <p:cNvPr id="4" name="Content Placeholder 3">
            <a:extLst>
              <a:ext uri="{FF2B5EF4-FFF2-40B4-BE49-F238E27FC236}">
                <a16:creationId xmlns:a16="http://schemas.microsoft.com/office/drawing/2014/main" id="{6CD32F2B-4CC4-8149-211F-F27C3D6EEE48}"/>
              </a:ext>
            </a:extLst>
          </p:cNvPr>
          <p:cNvSpPr>
            <a:spLocks noGrp="1"/>
          </p:cNvSpPr>
          <p:nvPr>
            <p:ph sz="half" idx="2"/>
          </p:nvPr>
        </p:nvSpPr>
        <p:spPr/>
        <p:txBody>
          <a:bodyPr>
            <a:normAutofit fontScale="92500" lnSpcReduction="10000"/>
          </a:bodyPr>
          <a:lstStyle/>
          <a:p>
            <a:r>
              <a:rPr lang="en-US" b="1" dirty="0"/>
              <a:t>2023</a:t>
            </a:r>
          </a:p>
          <a:p>
            <a:pPr lvl="1"/>
            <a:r>
              <a:rPr lang="en-US" dirty="0"/>
              <a:t>The following nursing program or governing organization policies are publicly accessible, current, non-discriminatory, and implemented as published; justification is provided when nursing policies differ from the governing organization:</a:t>
            </a:r>
          </a:p>
          <a:p>
            <a:pPr lvl="2"/>
            <a:r>
              <a:rPr lang="en-US" dirty="0"/>
              <a:t>Admissions;</a:t>
            </a:r>
          </a:p>
          <a:p>
            <a:pPr lvl="2"/>
            <a:r>
              <a:rPr lang="en-US" dirty="0"/>
              <a:t>Progression;</a:t>
            </a:r>
          </a:p>
          <a:p>
            <a:pPr lvl="2"/>
            <a:r>
              <a:rPr lang="en-US" dirty="0"/>
              <a:t>Graduation;</a:t>
            </a:r>
          </a:p>
          <a:p>
            <a:pPr lvl="2"/>
            <a:r>
              <a:rPr lang="en-US" dirty="0"/>
              <a:t>Formal grievances and complaints procedure; and</a:t>
            </a:r>
          </a:p>
          <a:p>
            <a:pPr lvl="2"/>
            <a:r>
              <a:rPr lang="en-US" dirty="0"/>
              <a:t>Technology requirements. </a:t>
            </a:r>
          </a:p>
        </p:txBody>
      </p:sp>
    </p:spTree>
    <p:extLst>
      <p:ext uri="{BB962C8B-B14F-4D97-AF65-F5344CB8AC3E}">
        <p14:creationId xmlns:p14="http://schemas.microsoft.com/office/powerpoint/2010/main" val="3948283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B594D8-6C42-8B01-2756-EEE7A69AE911}"/>
              </a:ext>
            </a:extLst>
          </p:cNvPr>
          <p:cNvSpPr>
            <a:spLocks noGrp="1"/>
          </p:cNvSpPr>
          <p:nvPr>
            <p:ph type="title"/>
          </p:nvPr>
        </p:nvSpPr>
        <p:spPr/>
        <p:txBody>
          <a:bodyPr/>
          <a:lstStyle/>
          <a:p>
            <a:r>
              <a:rPr lang="en-US" dirty="0"/>
              <a:t>Substantive Content Difference:</a:t>
            </a:r>
            <a:br>
              <a:rPr lang="en-US" dirty="0"/>
            </a:br>
            <a:r>
              <a:rPr lang="en-US" sz="2800" i="1" dirty="0"/>
              <a:t>Nurse Administrator Qualifications</a:t>
            </a:r>
          </a:p>
        </p:txBody>
      </p:sp>
      <p:sp>
        <p:nvSpPr>
          <p:cNvPr id="5" name="Content Placeholder 4">
            <a:extLst>
              <a:ext uri="{FF2B5EF4-FFF2-40B4-BE49-F238E27FC236}">
                <a16:creationId xmlns:a16="http://schemas.microsoft.com/office/drawing/2014/main" id="{40D6E3EF-CE32-700E-ECF4-157A101B224C}"/>
              </a:ext>
            </a:extLst>
          </p:cNvPr>
          <p:cNvSpPr>
            <a:spLocks noGrp="1"/>
          </p:cNvSpPr>
          <p:nvPr>
            <p:ph sz="half" idx="1"/>
          </p:nvPr>
        </p:nvSpPr>
        <p:spPr/>
        <p:txBody>
          <a:bodyPr/>
          <a:lstStyle/>
          <a:p>
            <a:r>
              <a:rPr lang="en-US" b="1" dirty="0"/>
              <a:t>2017</a:t>
            </a:r>
          </a:p>
          <a:p>
            <a:pPr lvl="1"/>
            <a:r>
              <a:rPr lang="en-US" b="1" u="sng" dirty="0"/>
              <a:t>Baccalaureate and higher:</a:t>
            </a:r>
          </a:p>
          <a:p>
            <a:pPr lvl="2"/>
            <a:r>
              <a:rPr lang="en-US" dirty="0"/>
              <a:t>Criterion 1.5: </a:t>
            </a:r>
          </a:p>
          <a:p>
            <a:pPr marL="914400" lvl="2" indent="0">
              <a:buNone/>
            </a:pPr>
            <a:r>
              <a:rPr lang="en-US" dirty="0"/>
              <a:t>The nursing education unit is administered by a nurse who holds a graduate degree with a major in nursing and is </a:t>
            </a:r>
            <a:r>
              <a:rPr lang="en-US" dirty="0" err="1"/>
              <a:t>doctorally</a:t>
            </a:r>
            <a:r>
              <a:rPr lang="en-US" dirty="0"/>
              <a:t> prepared.</a:t>
            </a:r>
          </a:p>
          <a:p>
            <a:pPr lvl="1"/>
            <a:r>
              <a:rPr lang="en-US" b="1" u="sng" dirty="0"/>
              <a:t>Practical, Diploma, Associate:</a:t>
            </a:r>
          </a:p>
          <a:p>
            <a:pPr lvl="2"/>
            <a:r>
              <a:rPr lang="en-US" dirty="0"/>
              <a:t>Criterion 1.5: </a:t>
            </a:r>
          </a:p>
          <a:p>
            <a:pPr marL="914400" lvl="2" indent="0">
              <a:buNone/>
            </a:pPr>
            <a:r>
              <a:rPr lang="en-US" dirty="0"/>
              <a:t>The nursing education unit is administered by a nurse who holds a graduate degree with a major in nursing. </a:t>
            </a:r>
          </a:p>
        </p:txBody>
      </p:sp>
      <p:sp>
        <p:nvSpPr>
          <p:cNvPr id="6" name="Content Placeholder 5">
            <a:extLst>
              <a:ext uri="{FF2B5EF4-FFF2-40B4-BE49-F238E27FC236}">
                <a16:creationId xmlns:a16="http://schemas.microsoft.com/office/drawing/2014/main" id="{B2B2DB16-F8B6-8183-D2FB-5F0475D982AC}"/>
              </a:ext>
            </a:extLst>
          </p:cNvPr>
          <p:cNvSpPr>
            <a:spLocks noGrp="1"/>
          </p:cNvSpPr>
          <p:nvPr>
            <p:ph sz="half" idx="2"/>
          </p:nvPr>
        </p:nvSpPr>
        <p:spPr/>
        <p:txBody>
          <a:bodyPr/>
          <a:lstStyle/>
          <a:p>
            <a:r>
              <a:rPr lang="en-US" b="1" dirty="0"/>
              <a:t>2023</a:t>
            </a:r>
          </a:p>
          <a:p>
            <a:pPr lvl="1"/>
            <a:r>
              <a:rPr lang="en-US" b="1" u="sng" dirty="0"/>
              <a:t>All program types:</a:t>
            </a:r>
          </a:p>
          <a:p>
            <a:pPr lvl="2"/>
            <a:r>
              <a:rPr lang="en-US" dirty="0"/>
              <a:t>The nurse administrator is a nurse who:</a:t>
            </a:r>
          </a:p>
          <a:p>
            <a:pPr lvl="3"/>
            <a:r>
              <a:rPr lang="en-US" dirty="0"/>
              <a:t>Holds educational qualifications as required by the:</a:t>
            </a:r>
          </a:p>
          <a:p>
            <a:pPr lvl="4"/>
            <a:r>
              <a:rPr lang="en-US" dirty="0"/>
              <a:t>Governing organization and</a:t>
            </a:r>
          </a:p>
          <a:p>
            <a:pPr lvl="4"/>
            <a:r>
              <a:rPr lang="en-US" dirty="0"/>
              <a:t>Regulatory agencies;</a:t>
            </a:r>
          </a:p>
          <a:p>
            <a:pPr lvl="3"/>
            <a:r>
              <a:rPr lang="en-US" dirty="0"/>
              <a:t>Holds nursing licensure, and certification as applicable, consistent with the assigned roles and responsibilities; and</a:t>
            </a:r>
          </a:p>
          <a:p>
            <a:pPr lvl="3"/>
            <a:r>
              <a:rPr lang="en-US" dirty="0"/>
              <a:t>Is experientially qualified for the assigned roles and responsibilities. </a:t>
            </a:r>
          </a:p>
        </p:txBody>
      </p:sp>
    </p:spTree>
    <p:extLst>
      <p:ext uri="{BB962C8B-B14F-4D97-AF65-F5344CB8AC3E}">
        <p14:creationId xmlns:p14="http://schemas.microsoft.com/office/powerpoint/2010/main" val="425506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8C726-8136-E95C-1925-16B424DA9965}"/>
              </a:ext>
            </a:extLst>
          </p:cNvPr>
          <p:cNvSpPr>
            <a:spLocks noGrp="1"/>
          </p:cNvSpPr>
          <p:nvPr>
            <p:ph type="title"/>
          </p:nvPr>
        </p:nvSpPr>
        <p:spPr/>
        <p:txBody>
          <a:bodyPr/>
          <a:lstStyle/>
          <a:p>
            <a:r>
              <a:rPr lang="en-US" dirty="0"/>
              <a:t>Substantive Content Difference:</a:t>
            </a:r>
            <a:br>
              <a:rPr lang="en-US" dirty="0"/>
            </a:br>
            <a:r>
              <a:rPr lang="en-US" sz="2800" i="1" dirty="0"/>
              <a:t>Licensure/Certification Program Outcome</a:t>
            </a:r>
          </a:p>
        </p:txBody>
      </p:sp>
      <p:sp>
        <p:nvSpPr>
          <p:cNvPr id="3" name="Content Placeholder 2">
            <a:extLst>
              <a:ext uri="{FF2B5EF4-FFF2-40B4-BE49-F238E27FC236}">
                <a16:creationId xmlns:a16="http://schemas.microsoft.com/office/drawing/2014/main" id="{CA9D0E2F-91A0-16BD-9A4F-82145EBC610B}"/>
              </a:ext>
            </a:extLst>
          </p:cNvPr>
          <p:cNvSpPr>
            <a:spLocks noGrp="1"/>
          </p:cNvSpPr>
          <p:nvPr>
            <p:ph sz="half" idx="1"/>
          </p:nvPr>
        </p:nvSpPr>
        <p:spPr/>
        <p:txBody>
          <a:bodyPr>
            <a:normAutofit fontScale="85000" lnSpcReduction="10000"/>
          </a:bodyPr>
          <a:lstStyle/>
          <a:p>
            <a:r>
              <a:rPr lang="en-US" b="1" dirty="0"/>
              <a:t>2017 Pass Rate Benchmark</a:t>
            </a:r>
          </a:p>
          <a:p>
            <a:pPr lvl="1"/>
            <a:r>
              <a:rPr lang="en-US" b="1" u="sng" dirty="0"/>
              <a:t>Graduate:</a:t>
            </a:r>
          </a:p>
          <a:p>
            <a:pPr lvl="2"/>
            <a:r>
              <a:rPr lang="en-US" dirty="0"/>
              <a:t>Most recent annual licensure pass rate will be at least 80% for all first-time test-takes during the same 12-month period.</a:t>
            </a:r>
          </a:p>
          <a:p>
            <a:pPr lvl="2"/>
            <a:r>
              <a:rPr lang="en-US" dirty="0"/>
              <a:t>For each certification examination the annual pass rate for all first-time test-takers will be at or above the national mean for the same three-year period, in the absence of a national mean, the pass rate will be at least 80% for all first-time test-takers during the same 12-month period.  </a:t>
            </a:r>
          </a:p>
          <a:p>
            <a:pPr lvl="1"/>
            <a:r>
              <a:rPr lang="en-US" b="1" u="sng" dirty="0"/>
              <a:t>Undergraduate:</a:t>
            </a:r>
          </a:p>
          <a:p>
            <a:pPr lvl="2"/>
            <a:r>
              <a:rPr lang="en-US" dirty="0"/>
              <a:t>Most recent annual licensure examination pass rate will be at least 80% for all first-time test-takers during the same 12-month period. </a:t>
            </a:r>
          </a:p>
        </p:txBody>
      </p:sp>
      <p:sp>
        <p:nvSpPr>
          <p:cNvPr id="4" name="Content Placeholder 3">
            <a:extLst>
              <a:ext uri="{FF2B5EF4-FFF2-40B4-BE49-F238E27FC236}">
                <a16:creationId xmlns:a16="http://schemas.microsoft.com/office/drawing/2014/main" id="{5FBDE085-3958-2B1A-92B8-EECB4E3DCF6C}"/>
              </a:ext>
            </a:extLst>
          </p:cNvPr>
          <p:cNvSpPr>
            <a:spLocks noGrp="1"/>
          </p:cNvSpPr>
          <p:nvPr>
            <p:ph sz="half" idx="2"/>
          </p:nvPr>
        </p:nvSpPr>
        <p:spPr/>
        <p:txBody>
          <a:bodyPr>
            <a:normAutofit fontScale="85000" lnSpcReduction="10000"/>
          </a:bodyPr>
          <a:lstStyle/>
          <a:p>
            <a:r>
              <a:rPr lang="en-US" b="1" dirty="0"/>
              <a:t>2023 Pass Rate Benchmark</a:t>
            </a:r>
          </a:p>
          <a:p>
            <a:pPr lvl="1"/>
            <a:r>
              <a:rPr lang="en-US" b="1" u="sng" dirty="0"/>
              <a:t>All program types:</a:t>
            </a:r>
          </a:p>
          <a:p>
            <a:pPr lvl="2"/>
            <a:r>
              <a:rPr lang="en-US" dirty="0"/>
              <a:t>The most recent annual pass rate OR the mean pass rate for three most recent years must meet at least </a:t>
            </a:r>
            <a:r>
              <a:rPr lang="en-US" b="1" i="1" u="sng" dirty="0"/>
              <a:t>one</a:t>
            </a:r>
            <a:r>
              <a:rPr lang="en-US" dirty="0"/>
              <a:t> of the following based on the total number of test-takers:</a:t>
            </a:r>
          </a:p>
          <a:p>
            <a:pPr lvl="3"/>
            <a:r>
              <a:rPr lang="en-US" dirty="0"/>
              <a:t>80% or greater for all first-time test-takers;</a:t>
            </a:r>
          </a:p>
          <a:p>
            <a:pPr lvl="3"/>
            <a:r>
              <a:rPr lang="en-US" dirty="0"/>
              <a:t>80% or greater for all first-time test-takers and repeaters; or</a:t>
            </a:r>
          </a:p>
          <a:p>
            <a:pPr lvl="3"/>
            <a:r>
              <a:rPr lang="en-US" dirty="0"/>
              <a:t>At or above the national/territorial mean based on the nursing program type. </a:t>
            </a:r>
          </a:p>
          <a:p>
            <a:pPr lvl="2"/>
            <a:endParaRPr lang="en-US" dirty="0"/>
          </a:p>
        </p:txBody>
      </p:sp>
    </p:spTree>
    <p:extLst>
      <p:ext uri="{BB962C8B-B14F-4D97-AF65-F5344CB8AC3E}">
        <p14:creationId xmlns:p14="http://schemas.microsoft.com/office/powerpoint/2010/main" val="3175637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F67F-2875-B6E7-8065-2016625EE1F1}"/>
              </a:ext>
            </a:extLst>
          </p:cNvPr>
          <p:cNvSpPr>
            <a:spLocks noGrp="1"/>
          </p:cNvSpPr>
          <p:nvPr>
            <p:ph type="title"/>
          </p:nvPr>
        </p:nvSpPr>
        <p:spPr/>
        <p:txBody>
          <a:bodyPr/>
          <a:lstStyle/>
          <a:p>
            <a:r>
              <a:rPr lang="en-US" dirty="0"/>
              <a:t>Most Key Elements Remain the Same Between the 2017 and 2023 Versions. </a:t>
            </a:r>
          </a:p>
        </p:txBody>
      </p:sp>
      <p:sp>
        <p:nvSpPr>
          <p:cNvPr id="3" name="Content Placeholder 2">
            <a:extLst>
              <a:ext uri="{FF2B5EF4-FFF2-40B4-BE49-F238E27FC236}">
                <a16:creationId xmlns:a16="http://schemas.microsoft.com/office/drawing/2014/main" id="{5E8F52CE-3264-2840-7D1E-051EE4768880}"/>
              </a:ext>
            </a:extLst>
          </p:cNvPr>
          <p:cNvSpPr>
            <a:spLocks noGrp="1"/>
          </p:cNvSpPr>
          <p:nvPr>
            <p:ph idx="1"/>
          </p:nvPr>
        </p:nvSpPr>
        <p:spPr/>
        <p:txBody>
          <a:bodyPr>
            <a:normAutofit fontScale="92500" lnSpcReduction="20000"/>
          </a:bodyPr>
          <a:lstStyle/>
          <a:p>
            <a:r>
              <a:rPr lang="en-US" dirty="0"/>
              <a:t>The ACEN Standards and Criteria are broadly written such that they </a:t>
            </a:r>
            <a:r>
              <a:rPr lang="en-US" i="1" dirty="0"/>
              <a:t>apply to all program types and all types of governing organizations</a:t>
            </a:r>
            <a:r>
              <a:rPr lang="en-US" dirty="0"/>
              <a:t>.</a:t>
            </a:r>
          </a:p>
          <a:p>
            <a:r>
              <a:rPr lang="en-US" dirty="0"/>
              <a:t>The end-of-program student learning outcomes, and role-specific nursing competencies for graduate programs, are </a:t>
            </a:r>
            <a:r>
              <a:rPr lang="en-US" i="1" dirty="0"/>
              <a:t>still foundational to the program’s curriculum, outcomes assessment, and program evaluation</a:t>
            </a:r>
            <a:r>
              <a:rPr lang="en-US" dirty="0"/>
              <a:t>.</a:t>
            </a:r>
          </a:p>
          <a:p>
            <a:r>
              <a:rPr lang="en-US" dirty="0"/>
              <a:t>The </a:t>
            </a:r>
            <a:r>
              <a:rPr lang="en-US" i="1" dirty="0"/>
              <a:t>program determines its own </a:t>
            </a:r>
            <a:r>
              <a:rPr lang="en-US" dirty="0"/>
              <a:t>end-of-program student learning outcomes, and role-specific nursing competencies for graduate programs. </a:t>
            </a:r>
          </a:p>
          <a:p>
            <a:r>
              <a:rPr lang="en-US" dirty="0"/>
              <a:t>The program must </a:t>
            </a:r>
            <a:r>
              <a:rPr lang="en-US" i="1" dirty="0"/>
              <a:t>maintain a systematic plan for evaluation </a:t>
            </a:r>
            <a:r>
              <a:rPr lang="en-US" dirty="0"/>
              <a:t>that describes the process for regular summative nursing program-level assessment of end-of-program student learning outcomes and program outcomes. </a:t>
            </a:r>
          </a:p>
          <a:p>
            <a:r>
              <a:rPr lang="en-US" dirty="0"/>
              <a:t>The </a:t>
            </a:r>
            <a:r>
              <a:rPr lang="en-US" i="1" dirty="0"/>
              <a:t>ACEN-required program outcomes remain the same</a:t>
            </a:r>
            <a:r>
              <a:rPr lang="en-US" dirty="0"/>
              <a:t>: program completion rate; licensure/certification pass rate; and job placement rate. </a:t>
            </a:r>
          </a:p>
        </p:txBody>
      </p:sp>
    </p:spTree>
    <p:extLst>
      <p:ext uri="{BB962C8B-B14F-4D97-AF65-F5344CB8AC3E}">
        <p14:creationId xmlns:p14="http://schemas.microsoft.com/office/powerpoint/2010/main" val="93074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2E22-A2BE-0523-CE11-BB519842DE1B}"/>
              </a:ext>
            </a:extLst>
          </p:cNvPr>
          <p:cNvSpPr>
            <a:spLocks noGrp="1"/>
          </p:cNvSpPr>
          <p:nvPr>
            <p:ph type="title"/>
          </p:nvPr>
        </p:nvSpPr>
        <p:spPr/>
        <p:txBody>
          <a:bodyPr/>
          <a:lstStyle/>
          <a:p>
            <a:r>
              <a:rPr lang="en-US" dirty="0"/>
              <a:t>Learning Topics:</a:t>
            </a:r>
          </a:p>
        </p:txBody>
      </p:sp>
      <p:graphicFrame>
        <p:nvGraphicFramePr>
          <p:cNvPr id="5" name="Content Placeholder 2">
            <a:extLst>
              <a:ext uri="{FF2B5EF4-FFF2-40B4-BE49-F238E27FC236}">
                <a16:creationId xmlns:a16="http://schemas.microsoft.com/office/drawing/2014/main" id="{2D7F072E-E954-6662-7D12-3C350231BAB2}"/>
              </a:ext>
            </a:extLst>
          </p:cNvPr>
          <p:cNvGraphicFramePr>
            <a:graphicFrameLocks noGrp="1"/>
          </p:cNvGraphicFramePr>
          <p:nvPr>
            <p:ph idx="1"/>
            <p:extLst>
              <p:ext uri="{D42A27DB-BD31-4B8C-83A1-F6EECF244321}">
                <p14:modId xmlns:p14="http://schemas.microsoft.com/office/powerpoint/2010/main" val="28290447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5274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A41E-B0B4-E565-2CE5-A94A62CE7D6A}"/>
              </a:ext>
            </a:extLst>
          </p:cNvPr>
          <p:cNvSpPr>
            <a:spLocks noGrp="1"/>
          </p:cNvSpPr>
          <p:nvPr>
            <p:ph type="title"/>
          </p:nvPr>
        </p:nvSpPr>
        <p:spPr/>
        <p:txBody>
          <a:bodyPr/>
          <a:lstStyle/>
          <a:p>
            <a:r>
              <a:rPr lang="en-US" dirty="0"/>
              <a:t>End-of-Program Student Learning Outcomes:</a:t>
            </a:r>
          </a:p>
        </p:txBody>
      </p:sp>
      <p:sp>
        <p:nvSpPr>
          <p:cNvPr id="3" name="Content Placeholder 2">
            <a:extLst>
              <a:ext uri="{FF2B5EF4-FFF2-40B4-BE49-F238E27FC236}">
                <a16:creationId xmlns:a16="http://schemas.microsoft.com/office/drawing/2014/main" id="{B14A2A29-3959-4C96-3EE7-1BB28871D2F4}"/>
              </a:ext>
            </a:extLst>
          </p:cNvPr>
          <p:cNvSpPr>
            <a:spLocks noGrp="1"/>
          </p:cNvSpPr>
          <p:nvPr>
            <p:ph idx="1"/>
          </p:nvPr>
        </p:nvSpPr>
        <p:spPr>
          <a:xfrm>
            <a:off x="838200" y="1837657"/>
            <a:ext cx="10515600" cy="4351338"/>
          </a:xfrm>
        </p:spPr>
        <p:txBody>
          <a:bodyPr>
            <a:normAutofit/>
          </a:bodyPr>
          <a:lstStyle/>
          <a:p>
            <a:r>
              <a:rPr lang="en-US" sz="2400" b="1" i="0" u="none" strike="noStrike" baseline="0" dirty="0">
                <a:solidFill>
                  <a:srgbClr val="000000"/>
                </a:solidFill>
                <a:latin typeface="Gill Sans MT" panose="020B0502020104020203" pitchFamily="34" charset="0"/>
              </a:rPr>
              <a:t>End-of-Program Student Learning Outcomes </a:t>
            </a:r>
            <a:r>
              <a:rPr lang="en-US" sz="2400" b="0" i="0" u="none" strike="noStrike" baseline="0" dirty="0">
                <a:solidFill>
                  <a:srgbClr val="000000"/>
                </a:solidFill>
                <a:latin typeface="Gill Sans MT" panose="020B0502020104020203" pitchFamily="34" charset="0"/>
              </a:rPr>
              <a:t>– Statements of learner-oriented, practice-ready expectations written in measurable terms that express the knowledge, skills, or behaviors that the students should be able to demonstrate upon completion of the nursing program, regardless of the nursing program option. </a:t>
            </a:r>
          </a:p>
          <a:p>
            <a:r>
              <a:rPr lang="en-US" sz="2400" b="0" i="0" u="none" strike="noStrike" baseline="0" dirty="0">
                <a:solidFill>
                  <a:srgbClr val="000000"/>
                </a:solidFill>
                <a:latin typeface="Gill Sans MT" panose="020B0502020104020203" pitchFamily="34" charset="0"/>
              </a:rPr>
              <a:t>End-of-program student learning outcomes provide the framework for all curricular matters, represent the point of transition from being a student to being an entry-level practitioner for the chosen level of nursing education, and must be different for each program type (e.g., the end-of-program student learning outcomes for an associate degree and a baccalaureate degree offered by the same governing organization should be unique to each program). </a:t>
            </a:r>
            <a:endParaRPr lang="en-US" sz="2400" dirty="0"/>
          </a:p>
        </p:txBody>
      </p:sp>
    </p:spTree>
    <p:extLst>
      <p:ext uri="{BB962C8B-B14F-4D97-AF65-F5344CB8AC3E}">
        <p14:creationId xmlns:p14="http://schemas.microsoft.com/office/powerpoint/2010/main" val="2947214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59484-C859-8BE7-9F4F-3CAF8677F73B}"/>
              </a:ext>
            </a:extLst>
          </p:cNvPr>
          <p:cNvSpPr>
            <a:spLocks noGrp="1"/>
          </p:cNvSpPr>
          <p:nvPr>
            <p:ph type="title"/>
          </p:nvPr>
        </p:nvSpPr>
        <p:spPr/>
        <p:txBody>
          <a:bodyPr/>
          <a:lstStyle/>
          <a:p>
            <a:r>
              <a:rPr lang="en-US" dirty="0"/>
              <a:t>Expectations of Nursing Faculty at an ACEN-accredited program:</a:t>
            </a:r>
          </a:p>
        </p:txBody>
      </p:sp>
      <p:graphicFrame>
        <p:nvGraphicFramePr>
          <p:cNvPr id="5" name="Content Placeholder 2">
            <a:extLst>
              <a:ext uri="{FF2B5EF4-FFF2-40B4-BE49-F238E27FC236}">
                <a16:creationId xmlns:a16="http://schemas.microsoft.com/office/drawing/2014/main" id="{49A9B82F-B191-CE61-5FC9-0D7A6D83F4F2}"/>
              </a:ext>
            </a:extLst>
          </p:cNvPr>
          <p:cNvGraphicFramePr>
            <a:graphicFrameLocks noGrp="1"/>
          </p:cNvGraphicFramePr>
          <p:nvPr>
            <p:ph idx="1"/>
            <p:extLst>
              <p:ext uri="{D42A27DB-BD31-4B8C-83A1-F6EECF244321}">
                <p14:modId xmlns:p14="http://schemas.microsoft.com/office/powerpoint/2010/main" val="35851778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0405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17A8-F2D0-CDAE-DE8B-A04CE94A6932}"/>
              </a:ext>
            </a:extLst>
          </p:cNvPr>
          <p:cNvSpPr>
            <a:spLocks noGrp="1"/>
          </p:cNvSpPr>
          <p:nvPr>
            <p:ph type="title"/>
          </p:nvPr>
        </p:nvSpPr>
        <p:spPr>
          <a:xfrm>
            <a:off x="838200" y="963877"/>
            <a:ext cx="3494362" cy="4930246"/>
          </a:xfrm>
        </p:spPr>
        <p:txBody>
          <a:bodyPr>
            <a:normAutofit/>
          </a:bodyPr>
          <a:lstStyle/>
          <a:p>
            <a:pPr algn="r"/>
            <a:r>
              <a:rPr lang="en-US" dirty="0">
                <a:solidFill>
                  <a:srgbClr val="522E91"/>
                </a:solidFill>
              </a:rPr>
              <a:t>Standard 1 – Administrative Capacity and Resources</a:t>
            </a:r>
            <a:r>
              <a:rPr lang="en-US" dirty="0">
                <a:solidFill>
                  <a:srgbClr val="7949BF"/>
                </a:solidFill>
              </a:rPr>
              <a:t> </a:t>
            </a:r>
          </a:p>
        </p:txBody>
      </p:sp>
      <p:sp>
        <p:nvSpPr>
          <p:cNvPr id="3" name="Content Placeholder 2">
            <a:extLst>
              <a:ext uri="{FF2B5EF4-FFF2-40B4-BE49-F238E27FC236}">
                <a16:creationId xmlns:a16="http://schemas.microsoft.com/office/drawing/2014/main" id="{7E9ADD6D-D76D-2346-E6F8-13EA882F1D7A}"/>
              </a:ext>
            </a:extLst>
          </p:cNvPr>
          <p:cNvSpPr>
            <a:spLocks noGrp="1"/>
          </p:cNvSpPr>
          <p:nvPr>
            <p:ph idx="1"/>
          </p:nvPr>
        </p:nvSpPr>
        <p:spPr>
          <a:xfrm>
            <a:off x="4976031" y="963877"/>
            <a:ext cx="6377769" cy="4930246"/>
          </a:xfrm>
        </p:spPr>
        <p:txBody>
          <a:bodyPr anchor="ctr">
            <a:normAutofit fontScale="85000" lnSpcReduction="10000"/>
          </a:bodyPr>
          <a:lstStyle/>
          <a:p>
            <a:r>
              <a:rPr lang="en-US" sz="2400" dirty="0"/>
              <a:t>Congruence of nursing mission, goals, and/or values with those of the governing organization.</a:t>
            </a:r>
          </a:p>
          <a:p>
            <a:r>
              <a:rPr lang="en-US" sz="2400" dirty="0"/>
              <a:t>Communities of interest provide input.</a:t>
            </a:r>
          </a:p>
          <a:p>
            <a:r>
              <a:rPr lang="en-US" sz="2400" dirty="0"/>
              <a:t>Nurse administrator and faculty participation in governance activities (governing organization and program).</a:t>
            </a:r>
          </a:p>
          <a:p>
            <a:r>
              <a:rPr lang="en-US" sz="2400" dirty="0"/>
              <a:t>Students have opportunities to participate in governance activities.</a:t>
            </a:r>
          </a:p>
          <a:p>
            <a:r>
              <a:rPr lang="en-US" sz="2400" dirty="0"/>
              <a:t>Nurse administrator is qualified according to governing organization and regulatory agency requirements.</a:t>
            </a:r>
          </a:p>
          <a:p>
            <a:r>
              <a:rPr lang="en-US" sz="2400" dirty="0"/>
              <a:t>Nurse administrator has authority for program (including budget) and is oriented and mentored.  </a:t>
            </a:r>
          </a:p>
          <a:p>
            <a:r>
              <a:rPr lang="en-US" sz="2400" dirty="0"/>
              <a:t>Faculty and/or staff who support nursing program administration are qualified and sufficient in number.</a:t>
            </a:r>
          </a:p>
          <a:p>
            <a:r>
              <a:rPr lang="en-US" sz="2400" dirty="0"/>
              <a:t>Sufficient and sustainable fiscal and physical resources.</a:t>
            </a:r>
          </a:p>
          <a:p>
            <a:endParaRPr lang="en-US" sz="2400" dirty="0"/>
          </a:p>
        </p:txBody>
      </p:sp>
      <p:sp>
        <p:nvSpPr>
          <p:cNvPr id="4" name="TextBox 3">
            <a:extLst>
              <a:ext uri="{FF2B5EF4-FFF2-40B4-BE49-F238E27FC236}">
                <a16:creationId xmlns:a16="http://schemas.microsoft.com/office/drawing/2014/main" id="{D7A54D1B-954C-1DD3-D026-9A51405A8138}"/>
              </a:ext>
            </a:extLst>
          </p:cNvPr>
          <p:cNvSpPr txBox="1"/>
          <p:nvPr/>
        </p:nvSpPr>
        <p:spPr>
          <a:xfrm>
            <a:off x="1938649" y="4866198"/>
            <a:ext cx="1810432" cy="369332"/>
          </a:xfrm>
          <a:prstGeom prst="rect">
            <a:avLst/>
          </a:prstGeom>
          <a:noFill/>
        </p:spPr>
        <p:txBody>
          <a:bodyPr wrap="none" rtlCol="0">
            <a:spAutoFit/>
          </a:bodyPr>
          <a:lstStyle/>
          <a:p>
            <a:r>
              <a:rPr lang="en-US" dirty="0"/>
              <a:t>Key Components</a:t>
            </a:r>
          </a:p>
        </p:txBody>
      </p:sp>
    </p:spTree>
    <p:extLst>
      <p:ext uri="{BB962C8B-B14F-4D97-AF65-F5344CB8AC3E}">
        <p14:creationId xmlns:p14="http://schemas.microsoft.com/office/powerpoint/2010/main" val="2688124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89C2-CBDF-73D7-B0F1-3C6438A493E0}"/>
              </a:ext>
            </a:extLst>
          </p:cNvPr>
          <p:cNvSpPr>
            <a:spLocks noGrp="1"/>
          </p:cNvSpPr>
          <p:nvPr>
            <p:ph type="title"/>
          </p:nvPr>
        </p:nvSpPr>
        <p:spPr/>
        <p:txBody>
          <a:bodyPr/>
          <a:lstStyle/>
          <a:p>
            <a:r>
              <a:rPr lang="en-US"/>
              <a:t>What’s New in 2023: Standard 1</a:t>
            </a:r>
            <a:endParaRPr lang="en-US" dirty="0"/>
          </a:p>
        </p:txBody>
      </p:sp>
      <p:graphicFrame>
        <p:nvGraphicFramePr>
          <p:cNvPr id="7" name="Content Placeholder 2">
            <a:extLst>
              <a:ext uri="{FF2B5EF4-FFF2-40B4-BE49-F238E27FC236}">
                <a16:creationId xmlns:a16="http://schemas.microsoft.com/office/drawing/2014/main" id="{B9DE1192-ACEB-6871-A38C-70180BAF684C}"/>
              </a:ext>
            </a:extLst>
          </p:cNvPr>
          <p:cNvGraphicFramePr>
            <a:graphicFrameLocks noGrp="1"/>
          </p:cNvGraphicFramePr>
          <p:nvPr>
            <p:ph idx="1"/>
            <p:extLst>
              <p:ext uri="{D42A27DB-BD31-4B8C-83A1-F6EECF244321}">
                <p14:modId xmlns:p14="http://schemas.microsoft.com/office/powerpoint/2010/main" val="3372151037"/>
              </p:ext>
            </p:extLst>
          </p:nvPr>
        </p:nvGraphicFramePr>
        <p:xfrm>
          <a:off x="6350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8698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A41E-B0B4-E565-2CE5-A94A62CE7D6A}"/>
              </a:ext>
            </a:extLst>
          </p:cNvPr>
          <p:cNvSpPr>
            <a:spLocks noGrp="1"/>
          </p:cNvSpPr>
          <p:nvPr>
            <p:ph type="title"/>
          </p:nvPr>
        </p:nvSpPr>
        <p:spPr>
          <a:xfrm>
            <a:off x="681625" y="371388"/>
            <a:ext cx="10515600" cy="1325563"/>
          </a:xfrm>
        </p:spPr>
        <p:txBody>
          <a:bodyPr/>
          <a:lstStyle/>
          <a:p>
            <a:r>
              <a:rPr lang="en-US" dirty="0"/>
              <a:t>Resources:</a:t>
            </a:r>
          </a:p>
        </p:txBody>
      </p:sp>
      <p:sp>
        <p:nvSpPr>
          <p:cNvPr id="3" name="Content Placeholder 2">
            <a:extLst>
              <a:ext uri="{FF2B5EF4-FFF2-40B4-BE49-F238E27FC236}">
                <a16:creationId xmlns:a16="http://schemas.microsoft.com/office/drawing/2014/main" id="{B14A2A29-3959-4C96-3EE7-1BB28871D2F4}"/>
              </a:ext>
            </a:extLst>
          </p:cNvPr>
          <p:cNvSpPr>
            <a:spLocks noGrp="1"/>
          </p:cNvSpPr>
          <p:nvPr>
            <p:ph idx="1"/>
          </p:nvPr>
        </p:nvSpPr>
        <p:spPr>
          <a:xfrm>
            <a:off x="838200" y="1837657"/>
            <a:ext cx="10515600" cy="4351338"/>
          </a:xfrm>
        </p:spPr>
        <p:txBody>
          <a:bodyPr>
            <a:normAutofit/>
          </a:bodyPr>
          <a:lstStyle/>
          <a:p>
            <a:r>
              <a:rPr lang="en-US" sz="2400" b="1" i="0" u="none" strike="noStrike" baseline="0" dirty="0">
                <a:solidFill>
                  <a:srgbClr val="000000"/>
                </a:solidFill>
                <a:latin typeface="Gill Sans MT" panose="020B0502020104020203" pitchFamily="34" charset="0"/>
              </a:rPr>
              <a:t>Resources, Fiscal </a:t>
            </a:r>
            <a:r>
              <a:rPr lang="en-US" sz="2400" b="0" i="0" u="none" strike="noStrike" baseline="0" dirty="0">
                <a:solidFill>
                  <a:srgbClr val="000000"/>
                </a:solidFill>
                <a:latin typeface="Gill Sans MT" panose="020B0502020104020203" pitchFamily="34" charset="0"/>
              </a:rPr>
              <a:t>– The financial support required for securing and maintaining the human and physical resources (e.g., personnel, supplies, materials, equipment) and student support services necessary to ensure the achievement of the end-of-program student learning outcomes and program outcomes. Fiscal resources include, but are not limited to, tuition, fees, grants, governmental appropriations, donations, and investment earnings. </a:t>
            </a:r>
          </a:p>
          <a:p>
            <a:r>
              <a:rPr lang="en-US" sz="2400" b="1" i="0" u="none" strike="noStrike" baseline="0" dirty="0">
                <a:solidFill>
                  <a:srgbClr val="000000"/>
                </a:solidFill>
                <a:latin typeface="Gill Sans MT" panose="020B0502020104020203" pitchFamily="34" charset="0"/>
              </a:rPr>
              <a:t>Resources, Physical </a:t>
            </a:r>
            <a:r>
              <a:rPr lang="en-US" sz="2400" b="0" i="0" u="none" strike="noStrike" baseline="0" dirty="0">
                <a:solidFill>
                  <a:srgbClr val="000000"/>
                </a:solidFill>
                <a:latin typeface="Gill Sans MT" panose="020B0502020104020203" pitchFamily="34" charset="0"/>
              </a:rPr>
              <a:t>– The physical spaces needed to facilitate student learning and support student achievement of end-of-program student learning outcomes and program outcomes. Physical resources may include, but are not limited to, classrooms, laboratories, faculty and staff offices, and other common spaces used by nursing students and faculty and staff. </a:t>
            </a:r>
            <a:endParaRPr lang="en-US" sz="2400" dirty="0"/>
          </a:p>
        </p:txBody>
      </p:sp>
    </p:spTree>
    <p:extLst>
      <p:ext uri="{BB962C8B-B14F-4D97-AF65-F5344CB8AC3E}">
        <p14:creationId xmlns:p14="http://schemas.microsoft.com/office/powerpoint/2010/main" val="579949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17A8-F2D0-CDAE-DE8B-A04CE94A6932}"/>
              </a:ext>
            </a:extLst>
          </p:cNvPr>
          <p:cNvSpPr>
            <a:spLocks noGrp="1"/>
          </p:cNvSpPr>
          <p:nvPr>
            <p:ph type="title"/>
          </p:nvPr>
        </p:nvSpPr>
        <p:spPr>
          <a:xfrm>
            <a:off x="838200" y="963877"/>
            <a:ext cx="3494362" cy="4930246"/>
          </a:xfrm>
        </p:spPr>
        <p:txBody>
          <a:bodyPr>
            <a:normAutofit/>
          </a:bodyPr>
          <a:lstStyle/>
          <a:p>
            <a:pPr algn="r"/>
            <a:r>
              <a:rPr lang="en-US" dirty="0">
                <a:solidFill>
                  <a:srgbClr val="522E91"/>
                </a:solidFill>
              </a:rPr>
              <a:t>Standard 2 - Faculty</a:t>
            </a:r>
          </a:p>
        </p:txBody>
      </p:sp>
      <p:sp>
        <p:nvSpPr>
          <p:cNvPr id="3" name="Content Placeholder 2">
            <a:extLst>
              <a:ext uri="{FF2B5EF4-FFF2-40B4-BE49-F238E27FC236}">
                <a16:creationId xmlns:a16="http://schemas.microsoft.com/office/drawing/2014/main" id="{7E9ADD6D-D76D-2346-E6F8-13EA882F1D7A}"/>
              </a:ext>
            </a:extLst>
          </p:cNvPr>
          <p:cNvSpPr>
            <a:spLocks noGrp="1"/>
          </p:cNvSpPr>
          <p:nvPr>
            <p:ph idx="1"/>
          </p:nvPr>
        </p:nvSpPr>
        <p:spPr>
          <a:xfrm>
            <a:off x="4976031" y="963877"/>
            <a:ext cx="6377769" cy="4930246"/>
          </a:xfrm>
        </p:spPr>
        <p:txBody>
          <a:bodyPr anchor="ctr">
            <a:normAutofit lnSpcReduction="10000"/>
          </a:bodyPr>
          <a:lstStyle/>
          <a:p>
            <a:pPr lvl="1"/>
            <a:r>
              <a:rPr lang="en-US" dirty="0"/>
              <a:t>Full- and Part-time faculty:</a:t>
            </a:r>
          </a:p>
          <a:p>
            <a:pPr lvl="2"/>
            <a:r>
              <a:rPr lang="en-US" dirty="0"/>
              <a:t>Hold educational qualifications (governing organization and regulatory agencies).</a:t>
            </a:r>
          </a:p>
          <a:p>
            <a:pPr lvl="2"/>
            <a:r>
              <a:rPr lang="en-US" dirty="0"/>
              <a:t>Hold nursing licensure and certification as applicable (except non-nurse faculty who teach </a:t>
            </a:r>
            <a:r>
              <a:rPr lang="en-US" u="sng" dirty="0"/>
              <a:t>nursing</a:t>
            </a:r>
            <a:r>
              <a:rPr lang="en-US" dirty="0"/>
              <a:t> courses).</a:t>
            </a:r>
          </a:p>
          <a:p>
            <a:pPr lvl="2"/>
            <a:r>
              <a:rPr lang="en-US" dirty="0"/>
              <a:t>Are experientially qualified for roles and responsibilities.</a:t>
            </a:r>
          </a:p>
          <a:p>
            <a:pPr lvl="2"/>
            <a:r>
              <a:rPr lang="en-US" dirty="0"/>
              <a:t>Are sufficient in number.</a:t>
            </a:r>
          </a:p>
          <a:p>
            <a:pPr lvl="2"/>
            <a:r>
              <a:rPr lang="en-US" dirty="0"/>
              <a:t>Are oriented and mentored.</a:t>
            </a:r>
          </a:p>
          <a:p>
            <a:pPr lvl="2"/>
            <a:r>
              <a:rPr lang="en-US" dirty="0"/>
              <a:t>Are evaluated.</a:t>
            </a:r>
          </a:p>
          <a:p>
            <a:pPr lvl="2"/>
            <a:r>
              <a:rPr lang="en-US" dirty="0"/>
              <a:t>Develop and maintain current expertise in their teaching responsibilities.</a:t>
            </a:r>
          </a:p>
          <a:p>
            <a:pPr lvl="2"/>
            <a:r>
              <a:rPr lang="en-US" dirty="0"/>
              <a:t>Preceptors are qualified, have clear responsibilities, and are oriented, mentored, and monitored.</a:t>
            </a:r>
          </a:p>
          <a:p>
            <a:endParaRPr lang="en-US" sz="2400" dirty="0"/>
          </a:p>
        </p:txBody>
      </p:sp>
      <p:sp>
        <p:nvSpPr>
          <p:cNvPr id="4" name="TextBox 3">
            <a:extLst>
              <a:ext uri="{FF2B5EF4-FFF2-40B4-BE49-F238E27FC236}">
                <a16:creationId xmlns:a16="http://schemas.microsoft.com/office/drawing/2014/main" id="{3B0875AB-CA70-B7F5-9A57-27179A61E391}"/>
              </a:ext>
            </a:extLst>
          </p:cNvPr>
          <p:cNvSpPr txBox="1"/>
          <p:nvPr/>
        </p:nvSpPr>
        <p:spPr>
          <a:xfrm>
            <a:off x="1938649" y="4615934"/>
            <a:ext cx="1810432" cy="369332"/>
          </a:xfrm>
          <a:prstGeom prst="rect">
            <a:avLst/>
          </a:prstGeom>
          <a:noFill/>
        </p:spPr>
        <p:txBody>
          <a:bodyPr wrap="none" rtlCol="0">
            <a:spAutoFit/>
          </a:bodyPr>
          <a:lstStyle/>
          <a:p>
            <a:r>
              <a:rPr lang="en-US" dirty="0"/>
              <a:t>Key Components</a:t>
            </a:r>
          </a:p>
        </p:txBody>
      </p:sp>
    </p:spTree>
    <p:extLst>
      <p:ext uri="{BB962C8B-B14F-4D97-AF65-F5344CB8AC3E}">
        <p14:creationId xmlns:p14="http://schemas.microsoft.com/office/powerpoint/2010/main" val="3219410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1088-DC78-C432-4609-A2AEEB4A9829}"/>
              </a:ext>
            </a:extLst>
          </p:cNvPr>
          <p:cNvSpPr>
            <a:spLocks noGrp="1"/>
          </p:cNvSpPr>
          <p:nvPr>
            <p:ph type="title"/>
          </p:nvPr>
        </p:nvSpPr>
        <p:spPr/>
        <p:txBody>
          <a:bodyPr/>
          <a:lstStyle/>
          <a:p>
            <a:r>
              <a:rPr lang="en-US"/>
              <a:t>What’s New in 2023: Standard 2</a:t>
            </a:r>
            <a:endParaRPr lang="en-US" dirty="0"/>
          </a:p>
        </p:txBody>
      </p:sp>
      <p:graphicFrame>
        <p:nvGraphicFramePr>
          <p:cNvPr id="5" name="Content Placeholder 2">
            <a:extLst>
              <a:ext uri="{FF2B5EF4-FFF2-40B4-BE49-F238E27FC236}">
                <a16:creationId xmlns:a16="http://schemas.microsoft.com/office/drawing/2014/main" id="{80F3A1E4-0F5A-332C-40CC-7B4223AD1025}"/>
              </a:ext>
            </a:extLst>
          </p:cNvPr>
          <p:cNvGraphicFramePr>
            <a:graphicFrameLocks noGrp="1"/>
          </p:cNvGraphicFramePr>
          <p:nvPr>
            <p:ph idx="1"/>
            <p:extLst>
              <p:ext uri="{D42A27DB-BD31-4B8C-83A1-F6EECF244321}">
                <p14:modId xmlns:p14="http://schemas.microsoft.com/office/powerpoint/2010/main" val="39410710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048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47C03-8395-490D-3FF9-3EDAA688CE14}"/>
              </a:ext>
            </a:extLst>
          </p:cNvPr>
          <p:cNvSpPr>
            <a:spLocks noGrp="1"/>
          </p:cNvSpPr>
          <p:nvPr>
            <p:ph type="title"/>
          </p:nvPr>
        </p:nvSpPr>
        <p:spPr/>
        <p:txBody>
          <a:bodyPr/>
          <a:lstStyle/>
          <a:p>
            <a:r>
              <a:rPr lang="en-US" dirty="0"/>
              <a:t>Faculty Areas of Teaching Responsibilities </a:t>
            </a:r>
          </a:p>
        </p:txBody>
      </p:sp>
      <p:pic>
        <p:nvPicPr>
          <p:cNvPr id="6" name="Content Placeholder 5" descr="Classroom with solid fill">
            <a:extLst>
              <a:ext uri="{FF2B5EF4-FFF2-40B4-BE49-F238E27FC236}">
                <a16:creationId xmlns:a16="http://schemas.microsoft.com/office/drawing/2014/main" id="{4599FB21-76B0-E9A8-E68F-35E1477B5E63}"/>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5545" y="1931591"/>
            <a:ext cx="914400" cy="914400"/>
          </a:xfrm>
        </p:spPr>
      </p:pic>
      <p:sp>
        <p:nvSpPr>
          <p:cNvPr id="4" name="Content Placeholder 3">
            <a:extLst>
              <a:ext uri="{FF2B5EF4-FFF2-40B4-BE49-F238E27FC236}">
                <a16:creationId xmlns:a16="http://schemas.microsoft.com/office/drawing/2014/main" id="{33D1AC72-91B0-2C04-988E-52F315AE43FB}"/>
              </a:ext>
            </a:extLst>
          </p:cNvPr>
          <p:cNvSpPr>
            <a:spLocks noGrp="1"/>
          </p:cNvSpPr>
          <p:nvPr>
            <p:ph sz="half" idx="2"/>
          </p:nvPr>
        </p:nvSpPr>
        <p:spPr/>
        <p:txBody>
          <a:bodyPr/>
          <a:lstStyle/>
          <a:p>
            <a:pPr marL="914400" lvl="2" indent="0">
              <a:buNone/>
            </a:pPr>
            <a:endParaRPr lang="en-US" dirty="0"/>
          </a:p>
          <a:p>
            <a:pPr marL="914400" lvl="2" indent="0">
              <a:buNone/>
            </a:pPr>
            <a:endParaRPr lang="en-US" dirty="0"/>
          </a:p>
          <a:p>
            <a:pPr lvl="1"/>
            <a:r>
              <a:rPr lang="en-US" dirty="0"/>
              <a:t>Evidence-based teaching and instructional strategies (for all methods of delivery used).</a:t>
            </a:r>
          </a:p>
          <a:p>
            <a:pPr lvl="1"/>
            <a:r>
              <a:rPr lang="en-US" dirty="0"/>
              <a:t>Standards of clinical practice.</a:t>
            </a:r>
          </a:p>
          <a:p>
            <a:pPr lvl="1"/>
            <a:r>
              <a:rPr lang="en-US" dirty="0"/>
              <a:t>Assessment and evaluation methods.</a:t>
            </a:r>
          </a:p>
          <a:p>
            <a:pPr lvl="1"/>
            <a:r>
              <a:rPr lang="en-US" dirty="0"/>
              <a:t>Principles of diversity, equity, and/or inclusion.</a:t>
            </a:r>
          </a:p>
          <a:p>
            <a:endParaRPr lang="en-US" dirty="0"/>
          </a:p>
        </p:txBody>
      </p:sp>
      <p:pic>
        <p:nvPicPr>
          <p:cNvPr id="8" name="Graphic 7" descr="Doctor male with solid fill">
            <a:extLst>
              <a:ext uri="{FF2B5EF4-FFF2-40B4-BE49-F238E27FC236}">
                <a16:creationId xmlns:a16="http://schemas.microsoft.com/office/drawing/2014/main" id="{69B4D29C-DFBC-AC1A-2EE0-9B0EE698F0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10364" y="3086894"/>
            <a:ext cx="914400" cy="914400"/>
          </a:xfrm>
          <a:prstGeom prst="rect">
            <a:avLst/>
          </a:prstGeom>
        </p:spPr>
      </p:pic>
      <p:pic>
        <p:nvPicPr>
          <p:cNvPr id="10" name="Graphic 9" descr="Doctor female with solid fill">
            <a:extLst>
              <a:ext uri="{FF2B5EF4-FFF2-40B4-BE49-F238E27FC236}">
                <a16:creationId xmlns:a16="http://schemas.microsoft.com/office/drawing/2014/main" id="{0C7F9F2C-B041-2F0A-300E-97259BA7C2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35718" y="3086894"/>
            <a:ext cx="914400" cy="914400"/>
          </a:xfrm>
          <a:prstGeom prst="rect">
            <a:avLst/>
          </a:prstGeom>
        </p:spPr>
      </p:pic>
      <p:pic>
        <p:nvPicPr>
          <p:cNvPr id="12" name="Graphic 11" descr="Inpatient with solid fill">
            <a:extLst>
              <a:ext uri="{FF2B5EF4-FFF2-40B4-BE49-F238E27FC236}">
                <a16:creationId xmlns:a16="http://schemas.microsoft.com/office/drawing/2014/main" id="{6B7BFFA9-4E0C-1E01-7E31-DA71DFC5BD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05545" y="4389220"/>
            <a:ext cx="914400" cy="914400"/>
          </a:xfrm>
          <a:prstGeom prst="rect">
            <a:avLst/>
          </a:prstGeom>
        </p:spPr>
      </p:pic>
      <p:pic>
        <p:nvPicPr>
          <p:cNvPr id="14" name="Graphic 13" descr="Clipboard Partially Crossed with solid fill">
            <a:extLst>
              <a:ext uri="{FF2B5EF4-FFF2-40B4-BE49-F238E27FC236}">
                <a16:creationId xmlns:a16="http://schemas.microsoft.com/office/drawing/2014/main" id="{13C39207-8421-129D-CC39-23DD5BD39A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05545" y="3086894"/>
            <a:ext cx="914400" cy="914400"/>
          </a:xfrm>
          <a:prstGeom prst="rect">
            <a:avLst/>
          </a:prstGeom>
        </p:spPr>
      </p:pic>
    </p:spTree>
    <p:extLst>
      <p:ext uri="{BB962C8B-B14F-4D97-AF65-F5344CB8AC3E}">
        <p14:creationId xmlns:p14="http://schemas.microsoft.com/office/powerpoint/2010/main" val="2667491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A41E-B0B4-E565-2CE5-A94A62CE7D6A}"/>
              </a:ext>
            </a:extLst>
          </p:cNvPr>
          <p:cNvSpPr>
            <a:spLocks noGrp="1"/>
          </p:cNvSpPr>
          <p:nvPr>
            <p:ph type="title"/>
          </p:nvPr>
        </p:nvSpPr>
        <p:spPr>
          <a:xfrm>
            <a:off x="681625" y="371388"/>
            <a:ext cx="10515600" cy="1325563"/>
          </a:xfrm>
        </p:spPr>
        <p:txBody>
          <a:bodyPr/>
          <a:lstStyle/>
          <a:p>
            <a:r>
              <a:rPr lang="en-US" dirty="0"/>
              <a:t>Diversity:</a:t>
            </a:r>
          </a:p>
        </p:txBody>
      </p:sp>
      <p:sp>
        <p:nvSpPr>
          <p:cNvPr id="3" name="Content Placeholder 2">
            <a:extLst>
              <a:ext uri="{FF2B5EF4-FFF2-40B4-BE49-F238E27FC236}">
                <a16:creationId xmlns:a16="http://schemas.microsoft.com/office/drawing/2014/main" id="{B14A2A29-3959-4C96-3EE7-1BB28871D2F4}"/>
              </a:ext>
            </a:extLst>
          </p:cNvPr>
          <p:cNvSpPr>
            <a:spLocks noGrp="1"/>
          </p:cNvSpPr>
          <p:nvPr>
            <p:ph idx="1"/>
          </p:nvPr>
        </p:nvSpPr>
        <p:spPr>
          <a:xfrm>
            <a:off x="838200" y="1837657"/>
            <a:ext cx="10515600" cy="4351338"/>
          </a:xfrm>
        </p:spPr>
        <p:txBody>
          <a:bodyPr>
            <a:noAutofit/>
          </a:bodyPr>
          <a:lstStyle/>
          <a:p>
            <a:r>
              <a:rPr lang="en-US" b="1" i="0" u="none" strike="noStrike" baseline="0" dirty="0">
                <a:solidFill>
                  <a:srgbClr val="000000"/>
                </a:solidFill>
                <a:latin typeface="Gill Sans MT" panose="020B0502020104020203" pitchFamily="34" charset="0"/>
              </a:rPr>
              <a:t>Diversity </a:t>
            </a:r>
            <a:r>
              <a:rPr lang="en-US" b="0" i="0" u="none" strike="noStrike" baseline="0" dirty="0">
                <a:solidFill>
                  <a:srgbClr val="000000"/>
                </a:solidFill>
                <a:latin typeface="Gill Sans MT" panose="020B0502020104020203" pitchFamily="34" charset="0"/>
              </a:rPr>
              <a:t>– The wide range of human characteristics that make one individual or a group of individuals different from another. Diversity characteristics include, but are not limited to, race, ethnicity, culture, gender identity and expression, age, national origin, religious beliefs, work sector, physical ability, sexual orientation, socioeconomic status, level of education, marital status, language, physical appearance, and neurocognitive differences. </a:t>
            </a:r>
            <a:endParaRPr lang="en-US" dirty="0"/>
          </a:p>
        </p:txBody>
      </p:sp>
    </p:spTree>
    <p:extLst>
      <p:ext uri="{BB962C8B-B14F-4D97-AF65-F5344CB8AC3E}">
        <p14:creationId xmlns:p14="http://schemas.microsoft.com/office/powerpoint/2010/main" val="1757858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A41E-B0B4-E565-2CE5-A94A62CE7D6A}"/>
              </a:ext>
            </a:extLst>
          </p:cNvPr>
          <p:cNvSpPr>
            <a:spLocks noGrp="1"/>
          </p:cNvSpPr>
          <p:nvPr>
            <p:ph type="title"/>
          </p:nvPr>
        </p:nvSpPr>
        <p:spPr>
          <a:xfrm>
            <a:off x="681625" y="371388"/>
            <a:ext cx="10515600" cy="1325563"/>
          </a:xfrm>
        </p:spPr>
        <p:txBody>
          <a:bodyPr/>
          <a:lstStyle/>
          <a:p>
            <a:r>
              <a:rPr lang="en-US" dirty="0"/>
              <a:t>Equity and Inclusion:</a:t>
            </a:r>
          </a:p>
        </p:txBody>
      </p:sp>
      <p:sp>
        <p:nvSpPr>
          <p:cNvPr id="3" name="Content Placeholder 2">
            <a:extLst>
              <a:ext uri="{FF2B5EF4-FFF2-40B4-BE49-F238E27FC236}">
                <a16:creationId xmlns:a16="http://schemas.microsoft.com/office/drawing/2014/main" id="{B14A2A29-3959-4C96-3EE7-1BB28871D2F4}"/>
              </a:ext>
            </a:extLst>
          </p:cNvPr>
          <p:cNvSpPr>
            <a:spLocks noGrp="1"/>
          </p:cNvSpPr>
          <p:nvPr>
            <p:ph idx="1"/>
          </p:nvPr>
        </p:nvSpPr>
        <p:spPr>
          <a:xfrm>
            <a:off x="838200" y="1837657"/>
            <a:ext cx="10515600" cy="4351338"/>
          </a:xfrm>
        </p:spPr>
        <p:txBody>
          <a:bodyPr>
            <a:noAutofit/>
          </a:bodyPr>
          <a:lstStyle/>
          <a:p>
            <a:r>
              <a:rPr lang="en-US" b="1" i="0" u="none" strike="noStrike" baseline="0" dirty="0">
                <a:solidFill>
                  <a:srgbClr val="000000"/>
                </a:solidFill>
                <a:latin typeface="Gill Sans MT" panose="020B0502020104020203" pitchFamily="34" charset="0"/>
              </a:rPr>
              <a:t>Equity – </a:t>
            </a:r>
            <a:r>
              <a:rPr lang="en-US" b="0" i="0" u="none" strike="noStrike" baseline="0" dirty="0">
                <a:solidFill>
                  <a:srgbClr val="000000"/>
                </a:solidFill>
                <a:latin typeface="Gill Sans MT" panose="020B0502020104020203" pitchFamily="34" charset="0"/>
              </a:rPr>
              <a:t>The use of intentional actions and efforts to ensure fair treatment, access, opportunity, and advancement for all individuals. </a:t>
            </a:r>
          </a:p>
          <a:p>
            <a:pPr marL="0" indent="0">
              <a:buNone/>
            </a:pPr>
            <a:endParaRPr lang="en-US" b="0" i="0" u="none" strike="noStrike" baseline="0" dirty="0">
              <a:solidFill>
                <a:srgbClr val="000000"/>
              </a:solidFill>
              <a:latin typeface="Gill Sans MT" panose="020B0502020104020203" pitchFamily="34" charset="0"/>
            </a:endParaRPr>
          </a:p>
          <a:p>
            <a:r>
              <a:rPr lang="en-US" b="1" i="0" u="none" strike="noStrike" baseline="0" dirty="0">
                <a:solidFill>
                  <a:srgbClr val="000000"/>
                </a:solidFill>
                <a:latin typeface="Gill Sans MT" panose="020B0502020104020203" pitchFamily="34" charset="0"/>
              </a:rPr>
              <a:t>Inclusion </a:t>
            </a:r>
            <a:r>
              <a:rPr lang="en-US" b="0" i="0" u="none" strike="noStrike" baseline="0" dirty="0">
                <a:solidFill>
                  <a:srgbClr val="000000"/>
                </a:solidFill>
                <a:latin typeface="Gill Sans MT" panose="020B0502020104020203" pitchFamily="34" charset="0"/>
              </a:rPr>
              <a:t>- The intentional and continuing efforts in which all individuals respect, support, and value others. An inclusive environment provides equitable access to opportunities and resources and offers respect in words and actions for all. </a:t>
            </a:r>
            <a:endParaRPr lang="en-US" dirty="0"/>
          </a:p>
        </p:txBody>
      </p:sp>
    </p:spTree>
    <p:extLst>
      <p:ext uri="{BB962C8B-B14F-4D97-AF65-F5344CB8AC3E}">
        <p14:creationId xmlns:p14="http://schemas.microsoft.com/office/powerpoint/2010/main" val="247735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B6775E-6E93-20F8-A377-CD18C5C280C9}"/>
              </a:ext>
            </a:extLst>
          </p:cNvPr>
          <p:cNvSpPr>
            <a:spLocks noGrp="1"/>
          </p:cNvSpPr>
          <p:nvPr>
            <p:ph type="title"/>
          </p:nvPr>
        </p:nvSpPr>
        <p:spPr/>
        <p:txBody>
          <a:bodyPr/>
          <a:lstStyle/>
          <a:p>
            <a:r>
              <a:rPr lang="en-US" dirty="0"/>
              <a:t>ACEN History :</a:t>
            </a:r>
          </a:p>
        </p:txBody>
      </p:sp>
      <p:sp>
        <p:nvSpPr>
          <p:cNvPr id="8" name="Content Placeholder 7">
            <a:extLst>
              <a:ext uri="{FF2B5EF4-FFF2-40B4-BE49-F238E27FC236}">
                <a16:creationId xmlns:a16="http://schemas.microsoft.com/office/drawing/2014/main" id="{8665AB45-D77C-7C49-7D9B-C7725B781B6A}"/>
              </a:ext>
            </a:extLst>
          </p:cNvPr>
          <p:cNvSpPr>
            <a:spLocks noGrp="1"/>
          </p:cNvSpPr>
          <p:nvPr>
            <p:ph idx="1"/>
          </p:nvPr>
        </p:nvSpPr>
        <p:spPr/>
        <p:txBody>
          <a:bodyPr>
            <a:normAutofit/>
          </a:bodyPr>
          <a:lstStyle/>
          <a:p>
            <a:r>
              <a:rPr lang="en-US" dirty="0"/>
              <a:t>The ACEN is the oldest nursing education accreditor in the United States with a storied and dedicated history of providing specialized accreditation services to </a:t>
            </a:r>
            <a:r>
              <a:rPr lang="en-US" b="1" dirty="0"/>
              <a:t>all</a:t>
            </a:r>
            <a:r>
              <a:rPr lang="en-US" dirty="0"/>
              <a:t> levels of nursing education including:</a:t>
            </a:r>
          </a:p>
          <a:p>
            <a:pPr lvl="1"/>
            <a:r>
              <a:rPr lang="en-US" dirty="0"/>
              <a:t>Practical; </a:t>
            </a:r>
          </a:p>
          <a:p>
            <a:pPr lvl="1"/>
            <a:r>
              <a:rPr lang="en-US" dirty="0"/>
              <a:t>Diploma; </a:t>
            </a:r>
          </a:p>
          <a:p>
            <a:pPr lvl="1"/>
            <a:r>
              <a:rPr lang="en-US" dirty="0"/>
              <a:t>Associate; </a:t>
            </a:r>
          </a:p>
          <a:p>
            <a:pPr lvl="1"/>
            <a:r>
              <a:rPr lang="en-US" dirty="0"/>
              <a:t>Baccalaureate; </a:t>
            </a:r>
          </a:p>
          <a:p>
            <a:pPr lvl="1"/>
            <a:r>
              <a:rPr lang="en-US" dirty="0"/>
              <a:t>Master’s/Post-Master’s Certificate; and </a:t>
            </a:r>
          </a:p>
          <a:p>
            <a:pPr lvl="1"/>
            <a:r>
              <a:rPr lang="en-US" dirty="0"/>
              <a:t>Clinical Doctorate/DNP Specialist Certificate educational programs.</a:t>
            </a:r>
          </a:p>
        </p:txBody>
      </p:sp>
    </p:spTree>
    <p:extLst>
      <p:ext uri="{BB962C8B-B14F-4D97-AF65-F5344CB8AC3E}">
        <p14:creationId xmlns:p14="http://schemas.microsoft.com/office/powerpoint/2010/main" val="2589843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17A8-F2D0-CDAE-DE8B-A04CE94A6932}"/>
              </a:ext>
            </a:extLst>
          </p:cNvPr>
          <p:cNvSpPr>
            <a:spLocks noGrp="1"/>
          </p:cNvSpPr>
          <p:nvPr>
            <p:ph type="title"/>
          </p:nvPr>
        </p:nvSpPr>
        <p:spPr>
          <a:xfrm>
            <a:off x="838200" y="963877"/>
            <a:ext cx="3494362" cy="4930246"/>
          </a:xfrm>
        </p:spPr>
        <p:txBody>
          <a:bodyPr>
            <a:normAutofit/>
          </a:bodyPr>
          <a:lstStyle/>
          <a:p>
            <a:pPr algn="r"/>
            <a:r>
              <a:rPr lang="en-US" dirty="0"/>
              <a:t>Standard 3 - Students</a:t>
            </a:r>
            <a:endParaRPr lang="en-US" dirty="0">
              <a:solidFill>
                <a:schemeClr val="accent1"/>
              </a:solidFill>
            </a:endParaRPr>
          </a:p>
        </p:txBody>
      </p:sp>
      <p:sp>
        <p:nvSpPr>
          <p:cNvPr id="3" name="Content Placeholder 2">
            <a:extLst>
              <a:ext uri="{FF2B5EF4-FFF2-40B4-BE49-F238E27FC236}">
                <a16:creationId xmlns:a16="http://schemas.microsoft.com/office/drawing/2014/main" id="{7E9ADD6D-D76D-2346-E6F8-13EA882F1D7A}"/>
              </a:ext>
            </a:extLst>
          </p:cNvPr>
          <p:cNvSpPr>
            <a:spLocks noGrp="1"/>
          </p:cNvSpPr>
          <p:nvPr>
            <p:ph idx="1"/>
          </p:nvPr>
        </p:nvSpPr>
        <p:spPr>
          <a:xfrm>
            <a:off x="4976031" y="963877"/>
            <a:ext cx="6377769" cy="4930246"/>
          </a:xfrm>
        </p:spPr>
        <p:txBody>
          <a:bodyPr anchor="ctr">
            <a:normAutofit lnSpcReduction="10000"/>
          </a:bodyPr>
          <a:lstStyle/>
          <a:p>
            <a:pPr lvl="1"/>
            <a:r>
              <a:rPr lang="en-US" sz="2000" dirty="0"/>
              <a:t>Disclosure of program’s status with the ACEN, per ACEN Policy #9 Disclosure of Information About an Accredited Program.</a:t>
            </a:r>
          </a:p>
          <a:p>
            <a:pPr lvl="1"/>
            <a:r>
              <a:rPr lang="en-US" sz="2000" dirty="0"/>
              <a:t>Student policies are publicly accessible, non-discriminatory, and implemented as published; minimally inclusive of admissions, progression, graduation, formal complaint and grievances, and technology requirements.</a:t>
            </a:r>
          </a:p>
          <a:p>
            <a:pPr lvl="1"/>
            <a:r>
              <a:rPr lang="en-US" sz="2000" dirty="0"/>
              <a:t>Students receive due process when they make a formal complaint or grievance.</a:t>
            </a:r>
          </a:p>
          <a:p>
            <a:pPr lvl="1"/>
            <a:r>
              <a:rPr lang="en-US" sz="2000" dirty="0"/>
              <a:t>Student support services commensurate with student need.</a:t>
            </a:r>
          </a:p>
          <a:p>
            <a:pPr lvl="1"/>
            <a:r>
              <a:rPr lang="en-US" sz="2000" dirty="0"/>
              <a:t>Learning and technology resources selected by faculty, are current and accessible, and students are oriented and receive support for these resources.</a:t>
            </a:r>
          </a:p>
          <a:p>
            <a:pPr lvl="1"/>
            <a:r>
              <a:rPr lang="en-US" sz="2000" dirty="0"/>
              <a:t>Compliance with Higher Education Reauthorization Act, Title IV (including default rate). </a:t>
            </a:r>
          </a:p>
          <a:p>
            <a:endParaRPr lang="en-US" sz="2400" dirty="0"/>
          </a:p>
        </p:txBody>
      </p:sp>
      <p:sp>
        <p:nvSpPr>
          <p:cNvPr id="4" name="TextBox 3">
            <a:extLst>
              <a:ext uri="{FF2B5EF4-FFF2-40B4-BE49-F238E27FC236}">
                <a16:creationId xmlns:a16="http://schemas.microsoft.com/office/drawing/2014/main" id="{D9BFAFB6-7E47-4BE7-8889-6BC0E3C4ED6C}"/>
              </a:ext>
            </a:extLst>
          </p:cNvPr>
          <p:cNvSpPr txBox="1"/>
          <p:nvPr/>
        </p:nvSpPr>
        <p:spPr>
          <a:xfrm>
            <a:off x="1938649" y="4675366"/>
            <a:ext cx="1810432" cy="369332"/>
          </a:xfrm>
          <a:prstGeom prst="rect">
            <a:avLst/>
          </a:prstGeom>
          <a:noFill/>
        </p:spPr>
        <p:txBody>
          <a:bodyPr wrap="none" rtlCol="0">
            <a:spAutoFit/>
          </a:bodyPr>
          <a:lstStyle/>
          <a:p>
            <a:r>
              <a:rPr lang="en-US" dirty="0"/>
              <a:t>Key Components</a:t>
            </a:r>
          </a:p>
        </p:txBody>
      </p:sp>
    </p:spTree>
    <p:extLst>
      <p:ext uri="{BB962C8B-B14F-4D97-AF65-F5344CB8AC3E}">
        <p14:creationId xmlns:p14="http://schemas.microsoft.com/office/powerpoint/2010/main" val="1939666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77680-684A-B163-7BF7-4946AA4D9FEF}"/>
              </a:ext>
            </a:extLst>
          </p:cNvPr>
          <p:cNvSpPr>
            <a:spLocks noGrp="1"/>
          </p:cNvSpPr>
          <p:nvPr>
            <p:ph type="title"/>
          </p:nvPr>
        </p:nvSpPr>
        <p:spPr>
          <a:xfrm>
            <a:off x="838200" y="963877"/>
            <a:ext cx="3494362" cy="4930246"/>
          </a:xfrm>
        </p:spPr>
        <p:txBody>
          <a:bodyPr>
            <a:normAutofit/>
          </a:bodyPr>
          <a:lstStyle/>
          <a:p>
            <a:pPr algn="r"/>
            <a:r>
              <a:rPr lang="en-US" dirty="0"/>
              <a:t>What’s New in 2023: Standard 3</a:t>
            </a:r>
          </a:p>
        </p:txBody>
      </p:sp>
      <p:graphicFrame>
        <p:nvGraphicFramePr>
          <p:cNvPr id="12" name="Content Placeholder 2">
            <a:extLst>
              <a:ext uri="{FF2B5EF4-FFF2-40B4-BE49-F238E27FC236}">
                <a16:creationId xmlns:a16="http://schemas.microsoft.com/office/drawing/2014/main" id="{1E9298A7-A700-3291-49EF-3AEECEA3E39C}"/>
              </a:ext>
            </a:extLst>
          </p:cNvPr>
          <p:cNvGraphicFramePr>
            <a:graphicFrameLocks noGrp="1"/>
          </p:cNvGraphicFramePr>
          <p:nvPr>
            <p:ph idx="1"/>
            <p:extLst>
              <p:ext uri="{D42A27DB-BD31-4B8C-83A1-F6EECF244321}">
                <p14:modId xmlns:p14="http://schemas.microsoft.com/office/powerpoint/2010/main" val="3242324592"/>
              </p:ext>
            </p:extLst>
          </p:nvPr>
        </p:nvGraphicFramePr>
        <p:xfrm>
          <a:off x="4976031" y="963877"/>
          <a:ext cx="6377769" cy="4930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225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4A2A29-3959-4C96-3EE7-1BB28871D2F4}"/>
              </a:ext>
            </a:extLst>
          </p:cNvPr>
          <p:cNvSpPr>
            <a:spLocks noGrp="1"/>
          </p:cNvSpPr>
          <p:nvPr>
            <p:ph idx="1"/>
          </p:nvPr>
        </p:nvSpPr>
        <p:spPr>
          <a:xfrm>
            <a:off x="838200" y="1837657"/>
            <a:ext cx="10515600" cy="4351338"/>
          </a:xfrm>
        </p:spPr>
        <p:txBody>
          <a:bodyPr>
            <a:noAutofit/>
          </a:bodyPr>
          <a:lstStyle/>
          <a:p>
            <a:r>
              <a:rPr lang="en-US" sz="2000" b="1" i="0" u="none" strike="noStrike" baseline="0" dirty="0">
                <a:solidFill>
                  <a:srgbClr val="000000"/>
                </a:solidFill>
                <a:latin typeface="Gill Sans MT" panose="020B0502020104020203" pitchFamily="34" charset="0"/>
              </a:rPr>
              <a:t>Policies, Admission – </a:t>
            </a:r>
            <a:r>
              <a:rPr lang="en-US" sz="2000" b="0" i="0" u="none" strike="noStrike" baseline="0" dirty="0">
                <a:solidFill>
                  <a:srgbClr val="000000"/>
                </a:solidFill>
                <a:latin typeface="Gill Sans MT" panose="020B0502020104020203" pitchFamily="34" charset="0"/>
              </a:rPr>
              <a:t>Nursing program or governing organization policies that describe non-discriminatory requirements for admission to a nursing program. Admission requirements may include, but are not limited to, transfer of credit, program prerequisites, GPA, pre-entry examination results, health status (e.g., vaccinations), criminal background checks, licensure status, and gap analysis process. </a:t>
            </a:r>
          </a:p>
          <a:p>
            <a:r>
              <a:rPr lang="en-US" sz="2000" b="1" i="0" u="none" strike="noStrike" baseline="0" dirty="0">
                <a:solidFill>
                  <a:srgbClr val="000000"/>
                </a:solidFill>
                <a:latin typeface="Gill Sans MT" panose="020B0502020104020203" pitchFamily="34" charset="0"/>
              </a:rPr>
              <a:t>Policies, Progression – </a:t>
            </a:r>
            <a:r>
              <a:rPr lang="en-US" sz="2000" b="0" i="0" u="none" strike="noStrike" baseline="0" dirty="0">
                <a:solidFill>
                  <a:srgbClr val="000000"/>
                </a:solidFill>
                <a:latin typeface="Gill Sans MT" panose="020B0502020104020203" pitchFamily="34" charset="0"/>
              </a:rPr>
              <a:t>Nursing program and/or governing organization policies that describe non-discriminatory requirements for progression within a nursing program. Progression requirements may include, but are not limited to, GPA, minimum course grade requirements, minimum examination score or average requirements, academic honesty, readmission processes, and high-stakes testing. </a:t>
            </a:r>
          </a:p>
          <a:p>
            <a:r>
              <a:rPr lang="en-US" sz="2000" b="1" i="0" u="none" strike="noStrike" baseline="0" dirty="0">
                <a:solidFill>
                  <a:srgbClr val="000000"/>
                </a:solidFill>
                <a:latin typeface="Gill Sans MT" panose="020B0502020104020203" pitchFamily="34" charset="0"/>
              </a:rPr>
              <a:t>Policies, Graduation – </a:t>
            </a:r>
            <a:r>
              <a:rPr lang="en-US" sz="2000" b="0" i="0" u="none" strike="noStrike" baseline="0" dirty="0">
                <a:solidFill>
                  <a:srgbClr val="000000"/>
                </a:solidFill>
                <a:latin typeface="Gill Sans MT" panose="020B0502020104020203" pitchFamily="34" charset="0"/>
              </a:rPr>
              <a:t>Nursing program and/or governing organization policies that describe non-discriminatory requirements for graduation from a nursing program. Graduation requirements may include, but are not limited to, course completion requirements (major and general education) and high-stakes testing. </a:t>
            </a:r>
            <a:endParaRPr lang="en-US" sz="2000" dirty="0"/>
          </a:p>
        </p:txBody>
      </p:sp>
      <p:sp>
        <p:nvSpPr>
          <p:cNvPr id="5" name="Title 4">
            <a:extLst>
              <a:ext uri="{FF2B5EF4-FFF2-40B4-BE49-F238E27FC236}">
                <a16:creationId xmlns:a16="http://schemas.microsoft.com/office/drawing/2014/main" id="{C9336A7B-35C7-6720-E4D4-E9C5B996747A}"/>
              </a:ext>
            </a:extLst>
          </p:cNvPr>
          <p:cNvSpPr>
            <a:spLocks noGrp="1"/>
          </p:cNvSpPr>
          <p:nvPr>
            <p:ph type="title"/>
          </p:nvPr>
        </p:nvSpPr>
        <p:spPr/>
        <p:txBody>
          <a:bodyPr/>
          <a:lstStyle/>
          <a:p>
            <a:r>
              <a:rPr lang="en-US" dirty="0"/>
              <a:t>Policies:</a:t>
            </a:r>
          </a:p>
        </p:txBody>
      </p:sp>
    </p:spTree>
    <p:extLst>
      <p:ext uri="{BB962C8B-B14F-4D97-AF65-F5344CB8AC3E}">
        <p14:creationId xmlns:p14="http://schemas.microsoft.com/office/powerpoint/2010/main" val="3229775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EF8E-7D98-DAEF-F341-D299E57B3134}"/>
              </a:ext>
            </a:extLst>
          </p:cNvPr>
          <p:cNvSpPr>
            <a:spLocks noGrp="1"/>
          </p:cNvSpPr>
          <p:nvPr>
            <p:ph type="title"/>
          </p:nvPr>
        </p:nvSpPr>
        <p:spPr/>
        <p:txBody>
          <a:bodyPr/>
          <a:lstStyle/>
          <a:p>
            <a:r>
              <a:rPr lang="en-US" dirty="0"/>
              <a:t>High-Stakes Testing:</a:t>
            </a:r>
          </a:p>
        </p:txBody>
      </p:sp>
      <p:sp>
        <p:nvSpPr>
          <p:cNvPr id="3" name="Content Placeholder 2">
            <a:extLst>
              <a:ext uri="{FF2B5EF4-FFF2-40B4-BE49-F238E27FC236}">
                <a16:creationId xmlns:a16="http://schemas.microsoft.com/office/drawing/2014/main" id="{C7217603-D60B-1CFC-7E0C-842F02B10683}"/>
              </a:ext>
            </a:extLst>
          </p:cNvPr>
          <p:cNvSpPr>
            <a:spLocks noGrp="1"/>
          </p:cNvSpPr>
          <p:nvPr>
            <p:ph idx="1"/>
          </p:nvPr>
        </p:nvSpPr>
        <p:spPr/>
        <p:txBody>
          <a:bodyPr>
            <a:normAutofit/>
          </a:bodyPr>
          <a:lstStyle/>
          <a:p>
            <a:r>
              <a:rPr lang="en-US" sz="2400" b="1" i="0" u="none" strike="noStrike" baseline="0" dirty="0">
                <a:solidFill>
                  <a:srgbClr val="000000"/>
                </a:solidFill>
                <a:latin typeface="Gill Sans MT" panose="020B0502020104020203" pitchFamily="34" charset="0"/>
              </a:rPr>
              <a:t>High-Stakes Testing </a:t>
            </a:r>
            <a:r>
              <a:rPr lang="en-US" sz="2400" b="0" i="0" u="none" strike="noStrike" baseline="0" dirty="0">
                <a:solidFill>
                  <a:srgbClr val="000000"/>
                </a:solidFill>
                <a:latin typeface="Gill Sans MT" panose="020B0502020104020203" pitchFamily="34" charset="0"/>
              </a:rPr>
              <a:t>– The use of a single test or examination (written, electronic, or demonstration) to determine an important outcome, such as a student passing a course or graduating. The use of high stakes testing should be based on current evidence and best teaching/instructional practices; third-party testing products should be used only for the purposes as defined by the developer. </a:t>
            </a:r>
          </a:p>
          <a:p>
            <a:endParaRPr lang="en-US" sz="2400" dirty="0">
              <a:solidFill>
                <a:srgbClr val="000000"/>
              </a:solidFill>
              <a:latin typeface="Gill Sans MT" panose="020B0502020104020203" pitchFamily="34" charset="0"/>
            </a:endParaRPr>
          </a:p>
          <a:p>
            <a:r>
              <a:rPr lang="en-US" sz="2400" b="1" dirty="0">
                <a:solidFill>
                  <a:srgbClr val="000000"/>
                </a:solidFill>
                <a:latin typeface="Gill Sans MT" panose="020B0502020104020203" pitchFamily="34" charset="0"/>
              </a:rPr>
              <a:t>Note: </a:t>
            </a:r>
            <a:r>
              <a:rPr lang="en-US" sz="2400" dirty="0">
                <a:solidFill>
                  <a:srgbClr val="000000"/>
                </a:solidFill>
                <a:latin typeface="Gill Sans MT" panose="020B0502020104020203" pitchFamily="34" charset="0"/>
              </a:rPr>
              <a:t>High-Stakes Testing is </a:t>
            </a:r>
            <a:r>
              <a:rPr lang="en-US" sz="2400" i="1" dirty="0">
                <a:solidFill>
                  <a:srgbClr val="000000"/>
                </a:solidFill>
                <a:latin typeface="Gill Sans MT" panose="020B0502020104020203" pitchFamily="34" charset="0"/>
              </a:rPr>
              <a:t>not</a:t>
            </a:r>
            <a:r>
              <a:rPr lang="en-US" sz="2400" dirty="0">
                <a:solidFill>
                  <a:srgbClr val="000000"/>
                </a:solidFill>
                <a:latin typeface="Gill Sans MT" panose="020B0502020104020203" pitchFamily="34" charset="0"/>
              </a:rPr>
              <a:t> best educational practice. </a:t>
            </a:r>
            <a:endParaRPr lang="en-US" sz="2400" dirty="0"/>
          </a:p>
        </p:txBody>
      </p:sp>
    </p:spTree>
    <p:extLst>
      <p:ext uri="{BB962C8B-B14F-4D97-AF65-F5344CB8AC3E}">
        <p14:creationId xmlns:p14="http://schemas.microsoft.com/office/powerpoint/2010/main" val="3355069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A41E-B0B4-E565-2CE5-A94A62CE7D6A}"/>
              </a:ext>
            </a:extLst>
          </p:cNvPr>
          <p:cNvSpPr>
            <a:spLocks noGrp="1"/>
          </p:cNvSpPr>
          <p:nvPr>
            <p:ph type="title"/>
          </p:nvPr>
        </p:nvSpPr>
        <p:spPr>
          <a:xfrm>
            <a:off x="681625" y="371388"/>
            <a:ext cx="10515600" cy="1325563"/>
          </a:xfrm>
        </p:spPr>
        <p:txBody>
          <a:bodyPr/>
          <a:lstStyle/>
          <a:p>
            <a:r>
              <a:rPr lang="en-US" dirty="0"/>
              <a:t>Resources:</a:t>
            </a:r>
          </a:p>
        </p:txBody>
      </p:sp>
      <p:sp>
        <p:nvSpPr>
          <p:cNvPr id="3" name="Content Placeholder 2">
            <a:extLst>
              <a:ext uri="{FF2B5EF4-FFF2-40B4-BE49-F238E27FC236}">
                <a16:creationId xmlns:a16="http://schemas.microsoft.com/office/drawing/2014/main" id="{B14A2A29-3959-4C96-3EE7-1BB28871D2F4}"/>
              </a:ext>
            </a:extLst>
          </p:cNvPr>
          <p:cNvSpPr>
            <a:spLocks noGrp="1"/>
          </p:cNvSpPr>
          <p:nvPr>
            <p:ph idx="1"/>
          </p:nvPr>
        </p:nvSpPr>
        <p:spPr>
          <a:xfrm>
            <a:off x="838200" y="1837657"/>
            <a:ext cx="10515600" cy="4351338"/>
          </a:xfrm>
        </p:spPr>
        <p:txBody>
          <a:bodyPr>
            <a:noAutofit/>
          </a:bodyPr>
          <a:lstStyle/>
          <a:p>
            <a:r>
              <a:rPr lang="en-US" sz="2400" b="1" i="0" u="none" strike="noStrike" baseline="0" dirty="0">
                <a:solidFill>
                  <a:srgbClr val="000000"/>
                </a:solidFill>
                <a:latin typeface="Gill Sans MT" panose="020B0502020104020203" pitchFamily="34" charset="0"/>
              </a:rPr>
              <a:t>Resources, Learning and Technology – </a:t>
            </a:r>
            <a:r>
              <a:rPr lang="en-US" sz="2400" b="0" i="0" u="none" strike="noStrike" baseline="0" dirty="0">
                <a:solidFill>
                  <a:srgbClr val="000000"/>
                </a:solidFill>
                <a:latin typeface="Gill Sans MT" panose="020B0502020104020203" pitchFamily="34" charset="0"/>
              </a:rPr>
              <a:t>The equipment and/or materials needed to facilitate student learning and development of the necessary knowledge, skills, and behaviors to support achievement of the end-of-program student learning outcomes and program outcomes; additionally, the equipment needed by faculty and staff to fulfill their job responsibilities. Learning resources may include, but are not limited to, laboratory equipment and supplies, electronic or physical journals, databases, books, and physical or electronic media (e.g., videos). Technology resources include, but are not limited to, hardware (e.g., computers), general software or applications (e.g., word processing, presentation software), healthcare specific technology, software or applications (e.g., </a:t>
            </a:r>
            <a:r>
              <a:rPr lang="en-US" sz="2400" b="0" i="0" u="none" strike="noStrike" baseline="0" dirty="0" err="1">
                <a:solidFill>
                  <a:srgbClr val="000000"/>
                </a:solidFill>
                <a:latin typeface="Gill Sans MT" panose="020B0502020104020203" pitchFamily="34" charset="0"/>
              </a:rPr>
              <a:t>VSim</a:t>
            </a:r>
            <a:r>
              <a:rPr lang="en-US" sz="2400" b="0" i="0" u="none" strike="noStrike" baseline="0" dirty="0">
                <a:solidFill>
                  <a:srgbClr val="000000"/>
                </a:solidFill>
                <a:latin typeface="Gill Sans MT" panose="020B0502020104020203" pitchFamily="34" charset="0"/>
              </a:rPr>
              <a:t>, medication management, electronic health records), learning management systems, internet access, browsers, virus protection, and memory or electronic storage capacity. </a:t>
            </a:r>
            <a:endParaRPr lang="en-US" sz="2400" dirty="0"/>
          </a:p>
        </p:txBody>
      </p:sp>
    </p:spTree>
    <p:extLst>
      <p:ext uri="{BB962C8B-B14F-4D97-AF65-F5344CB8AC3E}">
        <p14:creationId xmlns:p14="http://schemas.microsoft.com/office/powerpoint/2010/main" val="2499357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17A8-F2D0-CDAE-DE8B-A04CE94A6932}"/>
              </a:ext>
            </a:extLst>
          </p:cNvPr>
          <p:cNvSpPr>
            <a:spLocks noGrp="1"/>
          </p:cNvSpPr>
          <p:nvPr>
            <p:ph type="title"/>
          </p:nvPr>
        </p:nvSpPr>
        <p:spPr>
          <a:xfrm>
            <a:off x="838200" y="963877"/>
            <a:ext cx="3494362" cy="4930246"/>
          </a:xfrm>
        </p:spPr>
        <p:txBody>
          <a:bodyPr>
            <a:normAutofit/>
          </a:bodyPr>
          <a:lstStyle/>
          <a:p>
            <a:pPr algn="r"/>
            <a:r>
              <a:rPr lang="en-US" dirty="0"/>
              <a:t>Standard 4 - Curriculum</a:t>
            </a:r>
            <a:endParaRPr lang="en-US" dirty="0">
              <a:solidFill>
                <a:schemeClr val="accent1"/>
              </a:solidFill>
            </a:endParaRPr>
          </a:p>
        </p:txBody>
      </p:sp>
      <p:sp>
        <p:nvSpPr>
          <p:cNvPr id="3" name="Content Placeholder 2">
            <a:extLst>
              <a:ext uri="{FF2B5EF4-FFF2-40B4-BE49-F238E27FC236}">
                <a16:creationId xmlns:a16="http://schemas.microsoft.com/office/drawing/2014/main" id="{7E9ADD6D-D76D-2346-E6F8-13EA882F1D7A}"/>
              </a:ext>
            </a:extLst>
          </p:cNvPr>
          <p:cNvSpPr>
            <a:spLocks noGrp="1"/>
          </p:cNvSpPr>
          <p:nvPr>
            <p:ph idx="1"/>
          </p:nvPr>
        </p:nvSpPr>
        <p:spPr>
          <a:xfrm>
            <a:off x="4976031" y="963877"/>
            <a:ext cx="6377769" cy="4930246"/>
          </a:xfrm>
        </p:spPr>
        <p:txBody>
          <a:bodyPr anchor="ctr">
            <a:normAutofit lnSpcReduction="10000"/>
          </a:bodyPr>
          <a:lstStyle/>
          <a:p>
            <a:pPr lvl="1"/>
            <a:endParaRPr lang="en-US" dirty="0"/>
          </a:p>
          <a:p>
            <a:pPr lvl="1"/>
            <a:r>
              <a:rPr lang="en-US" dirty="0"/>
              <a:t>End-of-program student learning outcomes for all programs.</a:t>
            </a:r>
          </a:p>
          <a:p>
            <a:pPr lvl="2"/>
            <a:r>
              <a:rPr lang="en-US" dirty="0"/>
              <a:t>And, in addition, role-specific nursing competencies for graduate programs.</a:t>
            </a:r>
          </a:p>
          <a:p>
            <a:pPr lvl="1"/>
            <a:r>
              <a:rPr lang="en-US" dirty="0"/>
              <a:t>Course student learning outcomes demonstrate progression.</a:t>
            </a:r>
          </a:p>
          <a:p>
            <a:pPr lvl="1"/>
            <a:r>
              <a:rPr lang="en-US" dirty="0"/>
              <a:t>Teaching/instructional strategies.</a:t>
            </a:r>
          </a:p>
          <a:p>
            <a:pPr lvl="1"/>
            <a:r>
              <a:rPr lang="en-US" dirty="0"/>
              <a:t>Curriculum developed by faculty and implemented as published.</a:t>
            </a:r>
          </a:p>
          <a:p>
            <a:pPr lvl="1"/>
            <a:r>
              <a:rPr lang="en-US" dirty="0"/>
              <a:t>Inclusion of general education courses or concepts in undergraduate programs; and core/foundational courses in graduate programs.</a:t>
            </a:r>
          </a:p>
          <a:p>
            <a:endParaRPr lang="en-US" sz="2400" dirty="0"/>
          </a:p>
        </p:txBody>
      </p:sp>
      <p:sp>
        <p:nvSpPr>
          <p:cNvPr id="4" name="TextBox 3">
            <a:extLst>
              <a:ext uri="{FF2B5EF4-FFF2-40B4-BE49-F238E27FC236}">
                <a16:creationId xmlns:a16="http://schemas.microsoft.com/office/drawing/2014/main" id="{CACB8BAB-81D0-7482-27F1-07A10BE94021}"/>
              </a:ext>
            </a:extLst>
          </p:cNvPr>
          <p:cNvSpPr txBox="1"/>
          <p:nvPr/>
        </p:nvSpPr>
        <p:spPr>
          <a:xfrm>
            <a:off x="1938649" y="4615934"/>
            <a:ext cx="1810432" cy="369332"/>
          </a:xfrm>
          <a:prstGeom prst="rect">
            <a:avLst/>
          </a:prstGeom>
          <a:noFill/>
        </p:spPr>
        <p:txBody>
          <a:bodyPr wrap="none" rtlCol="0">
            <a:spAutoFit/>
          </a:bodyPr>
          <a:lstStyle/>
          <a:p>
            <a:r>
              <a:rPr lang="en-US" dirty="0"/>
              <a:t>Key Components</a:t>
            </a:r>
          </a:p>
        </p:txBody>
      </p:sp>
    </p:spTree>
    <p:extLst>
      <p:ext uri="{BB962C8B-B14F-4D97-AF65-F5344CB8AC3E}">
        <p14:creationId xmlns:p14="http://schemas.microsoft.com/office/powerpoint/2010/main" val="2688511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17A8-F2D0-CDAE-DE8B-A04CE94A6932}"/>
              </a:ext>
            </a:extLst>
          </p:cNvPr>
          <p:cNvSpPr>
            <a:spLocks noGrp="1"/>
          </p:cNvSpPr>
          <p:nvPr>
            <p:ph type="title"/>
          </p:nvPr>
        </p:nvSpPr>
        <p:spPr>
          <a:xfrm>
            <a:off x="838200" y="963877"/>
            <a:ext cx="3494362" cy="4930246"/>
          </a:xfrm>
        </p:spPr>
        <p:txBody>
          <a:bodyPr>
            <a:normAutofit/>
          </a:bodyPr>
          <a:lstStyle/>
          <a:p>
            <a:pPr algn="r"/>
            <a:r>
              <a:rPr lang="en-US" dirty="0"/>
              <a:t>Standard 4 - Curriculum</a:t>
            </a:r>
            <a:endParaRPr lang="en-US" dirty="0">
              <a:solidFill>
                <a:schemeClr val="accent1"/>
              </a:solidFill>
            </a:endParaRPr>
          </a:p>
        </p:txBody>
      </p:sp>
      <p:sp>
        <p:nvSpPr>
          <p:cNvPr id="3" name="Content Placeholder 2">
            <a:extLst>
              <a:ext uri="{FF2B5EF4-FFF2-40B4-BE49-F238E27FC236}">
                <a16:creationId xmlns:a16="http://schemas.microsoft.com/office/drawing/2014/main" id="{7E9ADD6D-D76D-2346-E6F8-13EA882F1D7A}"/>
              </a:ext>
            </a:extLst>
          </p:cNvPr>
          <p:cNvSpPr>
            <a:spLocks noGrp="1"/>
          </p:cNvSpPr>
          <p:nvPr>
            <p:ph idx="1"/>
          </p:nvPr>
        </p:nvSpPr>
        <p:spPr>
          <a:xfrm>
            <a:off x="4976031" y="963877"/>
            <a:ext cx="6377769" cy="4930246"/>
          </a:xfrm>
        </p:spPr>
        <p:txBody>
          <a:bodyPr anchor="ctr">
            <a:normAutofit lnSpcReduction="10000"/>
          </a:bodyPr>
          <a:lstStyle/>
          <a:p>
            <a:pPr lvl="1"/>
            <a:endParaRPr lang="en-US" dirty="0"/>
          </a:p>
          <a:p>
            <a:pPr lvl="1"/>
            <a:r>
              <a:rPr lang="en-US" dirty="0"/>
              <a:t>Course credits/clock hours comply with governing organization and regulatory agency requirements (and certifying agencies, as applicable).</a:t>
            </a:r>
          </a:p>
          <a:p>
            <a:pPr lvl="1"/>
            <a:r>
              <a:rPr lang="en-US" dirty="0"/>
              <a:t>Curricular emphasis on the role of the nurse at the educational level of student preparation.</a:t>
            </a:r>
          </a:p>
          <a:p>
            <a:pPr lvl="1"/>
            <a:r>
              <a:rPr lang="en-US" dirty="0"/>
              <a:t>Skills and/or simulation laboratory learning environments and experiences.</a:t>
            </a:r>
          </a:p>
          <a:p>
            <a:pPr lvl="1"/>
            <a:r>
              <a:rPr lang="en-US" dirty="0"/>
              <a:t>Clinical/practicum learning environments and experiences.</a:t>
            </a:r>
          </a:p>
          <a:p>
            <a:pPr lvl="1"/>
            <a:r>
              <a:rPr lang="en-US" dirty="0"/>
              <a:t>Use of formative and summative student evaluation methods throughout the curriculum.</a:t>
            </a:r>
          </a:p>
          <a:p>
            <a:endParaRPr lang="en-US" sz="2400" dirty="0"/>
          </a:p>
        </p:txBody>
      </p:sp>
      <p:sp>
        <p:nvSpPr>
          <p:cNvPr id="4" name="TextBox 3">
            <a:extLst>
              <a:ext uri="{FF2B5EF4-FFF2-40B4-BE49-F238E27FC236}">
                <a16:creationId xmlns:a16="http://schemas.microsoft.com/office/drawing/2014/main" id="{CACB8BAB-81D0-7482-27F1-07A10BE94021}"/>
              </a:ext>
            </a:extLst>
          </p:cNvPr>
          <p:cNvSpPr txBox="1"/>
          <p:nvPr/>
        </p:nvSpPr>
        <p:spPr>
          <a:xfrm>
            <a:off x="1938649" y="4615934"/>
            <a:ext cx="1810432" cy="369332"/>
          </a:xfrm>
          <a:prstGeom prst="rect">
            <a:avLst/>
          </a:prstGeom>
          <a:noFill/>
        </p:spPr>
        <p:txBody>
          <a:bodyPr wrap="none" rtlCol="0">
            <a:spAutoFit/>
          </a:bodyPr>
          <a:lstStyle/>
          <a:p>
            <a:r>
              <a:rPr lang="en-US" dirty="0"/>
              <a:t>Key Components</a:t>
            </a:r>
          </a:p>
        </p:txBody>
      </p:sp>
    </p:spTree>
    <p:extLst>
      <p:ext uri="{BB962C8B-B14F-4D97-AF65-F5344CB8AC3E}">
        <p14:creationId xmlns:p14="http://schemas.microsoft.com/office/powerpoint/2010/main" val="609582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AF20-A6DA-1519-6B8C-D6304B9B2C92}"/>
              </a:ext>
            </a:extLst>
          </p:cNvPr>
          <p:cNvSpPr>
            <a:spLocks noGrp="1"/>
          </p:cNvSpPr>
          <p:nvPr>
            <p:ph type="title"/>
          </p:nvPr>
        </p:nvSpPr>
        <p:spPr/>
        <p:txBody>
          <a:bodyPr/>
          <a:lstStyle/>
          <a:p>
            <a:r>
              <a:rPr lang="en-US" dirty="0"/>
              <a:t>Standard 4 - Curriculum</a:t>
            </a:r>
          </a:p>
        </p:txBody>
      </p:sp>
      <p:sp>
        <p:nvSpPr>
          <p:cNvPr id="3" name="Content Placeholder 2">
            <a:extLst>
              <a:ext uri="{FF2B5EF4-FFF2-40B4-BE49-F238E27FC236}">
                <a16:creationId xmlns:a16="http://schemas.microsoft.com/office/drawing/2014/main" id="{8A48B3A5-AE9B-2CBA-6674-A35930926095}"/>
              </a:ext>
            </a:extLst>
          </p:cNvPr>
          <p:cNvSpPr>
            <a:spLocks noGrp="1"/>
          </p:cNvSpPr>
          <p:nvPr>
            <p:ph idx="1"/>
          </p:nvPr>
        </p:nvSpPr>
        <p:spPr/>
        <p:txBody>
          <a:bodyPr/>
          <a:lstStyle/>
          <a:p>
            <a:r>
              <a:rPr lang="en-US" dirty="0"/>
              <a:t>Curricular emphasis on the role of the nurse </a:t>
            </a:r>
            <a:r>
              <a:rPr lang="en-US" u="sng" dirty="0"/>
              <a:t>at the educational level of preparation</a:t>
            </a:r>
            <a:r>
              <a:rPr lang="en-US" dirty="0"/>
              <a:t>, including, but not limited to:</a:t>
            </a:r>
          </a:p>
          <a:p>
            <a:pPr lvl="1"/>
            <a:r>
              <a:rPr lang="en-US" dirty="0"/>
              <a:t>Diversity, equity, inclusion, and/or social determinants of health;</a:t>
            </a:r>
          </a:p>
          <a:p>
            <a:pPr lvl="1"/>
            <a:r>
              <a:rPr lang="en-US" dirty="0"/>
              <a:t>Evidence-based practice, research, and/or scholarship;</a:t>
            </a:r>
          </a:p>
          <a:p>
            <a:pPr lvl="1"/>
            <a:r>
              <a:rPr lang="en-US" dirty="0"/>
              <a:t>Information literacy;</a:t>
            </a:r>
          </a:p>
          <a:p>
            <a:pPr lvl="1"/>
            <a:r>
              <a:rPr lang="en-US" dirty="0"/>
              <a:t>Interprofessional collaboration and delegation; and</a:t>
            </a:r>
          </a:p>
          <a:p>
            <a:pPr lvl="1"/>
            <a:r>
              <a:rPr lang="en-US" dirty="0"/>
              <a:t>Professional identity and scope of practice. </a:t>
            </a:r>
          </a:p>
        </p:txBody>
      </p:sp>
    </p:spTree>
    <p:extLst>
      <p:ext uri="{BB962C8B-B14F-4D97-AF65-F5344CB8AC3E}">
        <p14:creationId xmlns:p14="http://schemas.microsoft.com/office/powerpoint/2010/main" val="3725346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4452D-1233-E3B4-0B8E-D3FEB2FC5EDF}"/>
              </a:ext>
            </a:extLst>
          </p:cNvPr>
          <p:cNvSpPr>
            <a:spLocks noGrp="1"/>
          </p:cNvSpPr>
          <p:nvPr>
            <p:ph type="title"/>
          </p:nvPr>
        </p:nvSpPr>
        <p:spPr/>
        <p:txBody>
          <a:bodyPr/>
          <a:lstStyle/>
          <a:p>
            <a:r>
              <a:rPr lang="en-US" dirty="0"/>
              <a:t>What’s New in 2023: Standard 4</a:t>
            </a:r>
          </a:p>
        </p:txBody>
      </p:sp>
      <p:graphicFrame>
        <p:nvGraphicFramePr>
          <p:cNvPr id="5" name="Content Placeholder 2">
            <a:extLst>
              <a:ext uri="{FF2B5EF4-FFF2-40B4-BE49-F238E27FC236}">
                <a16:creationId xmlns:a16="http://schemas.microsoft.com/office/drawing/2014/main" id="{68C79B51-AEFE-437D-5305-87CD6E454C8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Stethoscope with solid fill">
            <a:extLst>
              <a:ext uri="{FF2B5EF4-FFF2-40B4-BE49-F238E27FC236}">
                <a16:creationId xmlns:a16="http://schemas.microsoft.com/office/drawing/2014/main" id="{44847E34-9E60-3A9F-66FB-305FB63C77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66536" y="3544094"/>
            <a:ext cx="914400" cy="914400"/>
          </a:xfrm>
          <a:prstGeom prst="rect">
            <a:avLst/>
          </a:prstGeom>
        </p:spPr>
      </p:pic>
      <p:pic>
        <p:nvPicPr>
          <p:cNvPr id="9" name="Graphic 8" descr="Sleep with solid fill">
            <a:extLst>
              <a:ext uri="{FF2B5EF4-FFF2-40B4-BE49-F238E27FC236}">
                <a16:creationId xmlns:a16="http://schemas.microsoft.com/office/drawing/2014/main" id="{E71ADCA0-324A-9E13-CEC7-FF42C03953E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08909" y="4551218"/>
            <a:ext cx="914400" cy="914400"/>
          </a:xfrm>
          <a:prstGeom prst="rect">
            <a:avLst/>
          </a:prstGeom>
        </p:spPr>
      </p:pic>
      <p:pic>
        <p:nvPicPr>
          <p:cNvPr id="11" name="Graphic 10" descr="Hospital with solid fill">
            <a:extLst>
              <a:ext uri="{FF2B5EF4-FFF2-40B4-BE49-F238E27FC236}">
                <a16:creationId xmlns:a16="http://schemas.microsoft.com/office/drawing/2014/main" id="{A46F0A56-0474-60DC-AE26-041C6519C56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09272" y="3501881"/>
            <a:ext cx="914400" cy="914400"/>
          </a:xfrm>
          <a:prstGeom prst="rect">
            <a:avLst/>
          </a:prstGeom>
        </p:spPr>
      </p:pic>
      <p:pic>
        <p:nvPicPr>
          <p:cNvPr id="13" name="Graphic 12" descr="Ruler with solid fill">
            <a:extLst>
              <a:ext uri="{FF2B5EF4-FFF2-40B4-BE49-F238E27FC236}">
                <a16:creationId xmlns:a16="http://schemas.microsoft.com/office/drawing/2014/main" id="{E3BDC5D2-401B-E852-97BA-B1429DEA856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542255" y="3429000"/>
            <a:ext cx="914400" cy="914400"/>
          </a:xfrm>
          <a:prstGeom prst="rect">
            <a:avLst/>
          </a:prstGeom>
        </p:spPr>
      </p:pic>
      <p:pic>
        <p:nvPicPr>
          <p:cNvPr id="15" name="Graphic 14" descr="Mental Health with solid fill">
            <a:extLst>
              <a:ext uri="{FF2B5EF4-FFF2-40B4-BE49-F238E27FC236}">
                <a16:creationId xmlns:a16="http://schemas.microsoft.com/office/drawing/2014/main" id="{90CF9868-033C-1E32-DA74-B6E4225CFB4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25959" y="3429000"/>
            <a:ext cx="914400" cy="914400"/>
          </a:xfrm>
          <a:prstGeom prst="rect">
            <a:avLst/>
          </a:prstGeom>
        </p:spPr>
      </p:pic>
      <p:pic>
        <p:nvPicPr>
          <p:cNvPr id="17" name="Graphic 16" descr="Person eating with solid fill">
            <a:extLst>
              <a:ext uri="{FF2B5EF4-FFF2-40B4-BE49-F238E27FC236}">
                <a16:creationId xmlns:a16="http://schemas.microsoft.com/office/drawing/2014/main" id="{DFB6D4F4-CE6C-0CBA-C3D8-09261999963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343534" y="4478337"/>
            <a:ext cx="914400" cy="914400"/>
          </a:xfrm>
          <a:prstGeom prst="rect">
            <a:avLst/>
          </a:prstGeom>
        </p:spPr>
      </p:pic>
    </p:spTree>
    <p:extLst>
      <p:ext uri="{BB962C8B-B14F-4D97-AF65-F5344CB8AC3E}">
        <p14:creationId xmlns:p14="http://schemas.microsoft.com/office/powerpoint/2010/main" val="2848203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A41E-B0B4-E565-2CE5-A94A62CE7D6A}"/>
              </a:ext>
            </a:extLst>
          </p:cNvPr>
          <p:cNvSpPr>
            <a:spLocks noGrp="1"/>
          </p:cNvSpPr>
          <p:nvPr>
            <p:ph type="title"/>
          </p:nvPr>
        </p:nvSpPr>
        <p:spPr>
          <a:xfrm>
            <a:off x="681625" y="371388"/>
            <a:ext cx="10515600" cy="1325563"/>
          </a:xfrm>
        </p:spPr>
        <p:txBody>
          <a:bodyPr/>
          <a:lstStyle/>
          <a:p>
            <a:r>
              <a:rPr lang="en-US" dirty="0"/>
              <a:t>Learning Environments and Experiences:</a:t>
            </a:r>
          </a:p>
        </p:txBody>
      </p:sp>
      <p:sp>
        <p:nvSpPr>
          <p:cNvPr id="3" name="Content Placeholder 2">
            <a:extLst>
              <a:ext uri="{FF2B5EF4-FFF2-40B4-BE49-F238E27FC236}">
                <a16:creationId xmlns:a16="http://schemas.microsoft.com/office/drawing/2014/main" id="{B14A2A29-3959-4C96-3EE7-1BB28871D2F4}"/>
              </a:ext>
            </a:extLst>
          </p:cNvPr>
          <p:cNvSpPr>
            <a:spLocks noGrp="1"/>
          </p:cNvSpPr>
          <p:nvPr>
            <p:ph idx="1"/>
          </p:nvPr>
        </p:nvSpPr>
        <p:spPr>
          <a:xfrm>
            <a:off x="838200" y="1837657"/>
            <a:ext cx="10515600" cy="4351338"/>
          </a:xfrm>
        </p:spPr>
        <p:txBody>
          <a:bodyPr>
            <a:noAutofit/>
          </a:bodyPr>
          <a:lstStyle/>
          <a:p>
            <a:r>
              <a:rPr lang="en-US" sz="2000" b="1" i="0" u="none" strike="noStrike" baseline="0" dirty="0">
                <a:solidFill>
                  <a:srgbClr val="000000"/>
                </a:solidFill>
                <a:latin typeface="Gill Sans MT" panose="020B0502020104020203" pitchFamily="34" charset="0"/>
              </a:rPr>
              <a:t>Learning Environments and Experiences, Clinical/Practicum </a:t>
            </a:r>
            <a:r>
              <a:rPr lang="en-US" sz="2000" b="0" i="0" u="none" strike="noStrike" baseline="0" dirty="0">
                <a:solidFill>
                  <a:srgbClr val="000000"/>
                </a:solidFill>
                <a:latin typeface="Gill Sans MT" panose="020B0502020104020203" pitchFamily="34" charset="0"/>
              </a:rPr>
              <a:t>– Direct, hands-on, planned learning activities required of nursing students in all degree or certificate granting nursing education programs, regardless of the student’s licensure status at the time of admission. Settings include, but are not limited to, acute-care and specialty hospitals, long-term care facilities, ambulatory care centers, physician offices, communities, and home health care. Clinical/practicum learning experiences should engage nursing students in the cognitive, affective, and psychomotor work of nursing appropriate for the level at which students are being prepared. Consistent with the level of academic study and the roles and responsibilities after graduation, clinical/practicum experiences should prepare graduates for practice in the care of patients/clients including a/an: individual, family, group, or populations, and support students’ attainment of the identified end-of-program student learning outcomes and/or role-specific nursing competencies. Clinical/practicum experiences are overseen by qualified nursing faculty and may include assistance from preceptors who provide feedback to students in support of their learning and professional development. </a:t>
            </a:r>
            <a:endParaRPr lang="en-US" sz="2000" dirty="0"/>
          </a:p>
        </p:txBody>
      </p:sp>
    </p:spTree>
    <p:extLst>
      <p:ext uri="{BB962C8B-B14F-4D97-AF65-F5344CB8AC3E}">
        <p14:creationId xmlns:p14="http://schemas.microsoft.com/office/powerpoint/2010/main" val="2100389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A95ED-8AC3-AB43-CCF9-7F8510697246}"/>
              </a:ext>
            </a:extLst>
          </p:cNvPr>
          <p:cNvSpPr>
            <a:spLocks noGrp="1"/>
          </p:cNvSpPr>
          <p:nvPr>
            <p:ph type="title"/>
          </p:nvPr>
        </p:nvSpPr>
        <p:spPr/>
        <p:txBody>
          <a:bodyPr/>
          <a:lstStyle/>
          <a:p>
            <a:r>
              <a:rPr lang="en-US" dirty="0"/>
              <a:t>Accreditation Commission for Education in Nursing (ACEN) </a:t>
            </a:r>
          </a:p>
        </p:txBody>
      </p:sp>
      <p:sp>
        <p:nvSpPr>
          <p:cNvPr id="5" name="Text Placeholder 4">
            <a:extLst>
              <a:ext uri="{FF2B5EF4-FFF2-40B4-BE49-F238E27FC236}">
                <a16:creationId xmlns:a16="http://schemas.microsoft.com/office/drawing/2014/main" id="{EB006A3D-75F7-D71A-0A40-FF84A4263A7E}"/>
              </a:ext>
            </a:extLst>
          </p:cNvPr>
          <p:cNvSpPr>
            <a:spLocks noGrp="1"/>
          </p:cNvSpPr>
          <p:nvPr>
            <p:ph type="body" idx="1"/>
          </p:nvPr>
        </p:nvSpPr>
        <p:spPr/>
        <p:txBody>
          <a:bodyPr/>
          <a:lstStyle/>
          <a:p>
            <a:pPr algn="ctr"/>
            <a:r>
              <a:rPr lang="en-US" dirty="0"/>
              <a:t>Purpose and Mission</a:t>
            </a:r>
          </a:p>
        </p:txBody>
      </p:sp>
      <p:sp>
        <p:nvSpPr>
          <p:cNvPr id="6" name="Content Placeholder 5">
            <a:extLst>
              <a:ext uri="{FF2B5EF4-FFF2-40B4-BE49-F238E27FC236}">
                <a16:creationId xmlns:a16="http://schemas.microsoft.com/office/drawing/2014/main" id="{4E0F251F-9CEB-804E-7590-427193D41911}"/>
              </a:ext>
            </a:extLst>
          </p:cNvPr>
          <p:cNvSpPr>
            <a:spLocks noGrp="1"/>
          </p:cNvSpPr>
          <p:nvPr>
            <p:ph sz="half" idx="2"/>
          </p:nvPr>
        </p:nvSpPr>
        <p:spPr/>
        <p:txBody>
          <a:bodyPr>
            <a:normAutofit fontScale="85000" lnSpcReduction="20000"/>
          </a:bodyPr>
          <a:lstStyle/>
          <a:p>
            <a:r>
              <a:rPr lang="en-US" dirty="0"/>
              <a:t>Provide specialized accreditation for all levels of nursing education and transition-to-practice programs located in the United States, U.S. Territories, and internationally. </a:t>
            </a:r>
          </a:p>
          <a:p>
            <a:r>
              <a:rPr lang="en-US" dirty="0"/>
              <a:t>Support the interests of nursing education, nursing practice, and the public by the functions of accreditation.</a:t>
            </a:r>
          </a:p>
        </p:txBody>
      </p:sp>
      <p:sp>
        <p:nvSpPr>
          <p:cNvPr id="7" name="Text Placeholder 6">
            <a:extLst>
              <a:ext uri="{FF2B5EF4-FFF2-40B4-BE49-F238E27FC236}">
                <a16:creationId xmlns:a16="http://schemas.microsoft.com/office/drawing/2014/main" id="{D423A302-865D-DC9B-DFBB-594E8DA6BE1B}"/>
              </a:ext>
            </a:extLst>
          </p:cNvPr>
          <p:cNvSpPr>
            <a:spLocks noGrp="1"/>
          </p:cNvSpPr>
          <p:nvPr>
            <p:ph type="body" sz="quarter" idx="3"/>
          </p:nvPr>
        </p:nvSpPr>
        <p:spPr/>
        <p:txBody>
          <a:bodyPr/>
          <a:lstStyle/>
          <a:p>
            <a:pPr algn="ctr"/>
            <a:r>
              <a:rPr lang="en-US" dirty="0"/>
              <a:t>Goals</a:t>
            </a:r>
          </a:p>
        </p:txBody>
      </p:sp>
      <p:sp>
        <p:nvSpPr>
          <p:cNvPr id="8" name="Content Placeholder 7">
            <a:extLst>
              <a:ext uri="{FF2B5EF4-FFF2-40B4-BE49-F238E27FC236}">
                <a16:creationId xmlns:a16="http://schemas.microsoft.com/office/drawing/2014/main" id="{56317EC2-A217-DBDC-1313-452757C41229}"/>
              </a:ext>
            </a:extLst>
          </p:cNvPr>
          <p:cNvSpPr>
            <a:spLocks noGrp="1"/>
          </p:cNvSpPr>
          <p:nvPr>
            <p:ph sz="quarter" idx="4"/>
          </p:nvPr>
        </p:nvSpPr>
        <p:spPr/>
        <p:txBody>
          <a:bodyPr>
            <a:normAutofit fontScale="85000" lnSpcReduction="20000"/>
          </a:bodyPr>
          <a:lstStyle/>
          <a:p>
            <a:pPr algn="l">
              <a:buFont typeface="Arial" panose="020B0604020202020204" pitchFamily="34" charset="0"/>
              <a:buChar char="•"/>
            </a:pPr>
            <a:r>
              <a:rPr lang="en-US" b="0" i="0" dirty="0">
                <a:solidFill>
                  <a:srgbClr val="333333"/>
                </a:solidFill>
                <a:effectLst/>
              </a:rPr>
              <a:t>Supporting nursing education and transition-to-practice programs in obtaining and maintaining accreditation.</a:t>
            </a:r>
          </a:p>
          <a:p>
            <a:pPr algn="l">
              <a:buFont typeface="Arial" panose="020B0604020202020204" pitchFamily="34" charset="0"/>
              <a:buChar char="•"/>
            </a:pPr>
            <a:r>
              <a:rPr lang="en-US" b="0" i="0" dirty="0">
                <a:solidFill>
                  <a:srgbClr val="333333"/>
                </a:solidFill>
                <a:effectLst/>
              </a:rPr>
              <a:t>Promoting peer-review.</a:t>
            </a:r>
          </a:p>
          <a:p>
            <a:pPr algn="l">
              <a:buFont typeface="Arial" panose="020B0604020202020204" pitchFamily="34" charset="0"/>
              <a:buChar char="•"/>
            </a:pPr>
            <a:r>
              <a:rPr lang="en-US" b="0" i="0" dirty="0">
                <a:solidFill>
                  <a:srgbClr val="333333"/>
                </a:solidFill>
                <a:effectLst/>
              </a:rPr>
              <a:t>Advocating for self-regulation.</a:t>
            </a:r>
          </a:p>
          <a:p>
            <a:pPr algn="l">
              <a:buFont typeface="Arial" panose="020B0604020202020204" pitchFamily="34" charset="0"/>
              <a:buChar char="•"/>
            </a:pPr>
            <a:r>
              <a:rPr lang="en-US" b="0" i="0" dirty="0">
                <a:solidFill>
                  <a:srgbClr val="333333"/>
                </a:solidFill>
                <a:effectLst/>
              </a:rPr>
              <a:t>Fostering quality, equity, access, opportunity, mobility, and preparation for practice, or transition-to-practice, at all levels of nursing preparation.</a:t>
            </a:r>
          </a:p>
          <a:p>
            <a:pPr algn="l">
              <a:buFont typeface="Arial" panose="020B0604020202020204" pitchFamily="34" charset="0"/>
              <a:buChar char="•"/>
            </a:pPr>
            <a:r>
              <a:rPr lang="en-US" b="0" i="0" dirty="0">
                <a:solidFill>
                  <a:srgbClr val="333333"/>
                </a:solidFill>
                <a:effectLst/>
              </a:rPr>
              <a:t>Developing standards and criteria for accreditation.</a:t>
            </a:r>
          </a:p>
          <a:p>
            <a:endParaRPr lang="en-US" dirty="0"/>
          </a:p>
        </p:txBody>
      </p:sp>
    </p:spTree>
    <p:extLst>
      <p:ext uri="{BB962C8B-B14F-4D97-AF65-F5344CB8AC3E}">
        <p14:creationId xmlns:p14="http://schemas.microsoft.com/office/powerpoint/2010/main" val="2129540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A41E-B0B4-E565-2CE5-A94A62CE7D6A}"/>
              </a:ext>
            </a:extLst>
          </p:cNvPr>
          <p:cNvSpPr>
            <a:spLocks noGrp="1"/>
          </p:cNvSpPr>
          <p:nvPr>
            <p:ph type="title"/>
          </p:nvPr>
        </p:nvSpPr>
        <p:spPr>
          <a:xfrm>
            <a:off x="681625" y="371388"/>
            <a:ext cx="10515600" cy="1325563"/>
          </a:xfrm>
        </p:spPr>
        <p:txBody>
          <a:bodyPr/>
          <a:lstStyle/>
          <a:p>
            <a:r>
              <a:rPr lang="en-US" dirty="0"/>
              <a:t>Learning Environments and Experiences:</a:t>
            </a:r>
          </a:p>
        </p:txBody>
      </p:sp>
      <p:sp>
        <p:nvSpPr>
          <p:cNvPr id="3" name="Content Placeholder 2">
            <a:extLst>
              <a:ext uri="{FF2B5EF4-FFF2-40B4-BE49-F238E27FC236}">
                <a16:creationId xmlns:a16="http://schemas.microsoft.com/office/drawing/2014/main" id="{B14A2A29-3959-4C96-3EE7-1BB28871D2F4}"/>
              </a:ext>
            </a:extLst>
          </p:cNvPr>
          <p:cNvSpPr>
            <a:spLocks noGrp="1"/>
          </p:cNvSpPr>
          <p:nvPr>
            <p:ph idx="1"/>
          </p:nvPr>
        </p:nvSpPr>
        <p:spPr>
          <a:xfrm>
            <a:off x="838200" y="1837657"/>
            <a:ext cx="10515600" cy="4351338"/>
          </a:xfrm>
        </p:spPr>
        <p:txBody>
          <a:bodyPr>
            <a:noAutofit/>
          </a:bodyPr>
          <a:lstStyle/>
          <a:p>
            <a:r>
              <a:rPr lang="en-US" sz="2400" b="1" i="0" u="none" strike="noStrike" baseline="0" dirty="0">
                <a:solidFill>
                  <a:srgbClr val="000000"/>
                </a:solidFill>
                <a:latin typeface="Gill Sans MT" panose="020B0502020104020203" pitchFamily="34" charset="0"/>
              </a:rPr>
              <a:t>Learning Environments and Experiences, Skills and/or Simulation Laboratory </a:t>
            </a:r>
            <a:r>
              <a:rPr lang="en-US" sz="2400" b="0" i="0" u="none" strike="noStrike" baseline="0" dirty="0">
                <a:solidFill>
                  <a:srgbClr val="000000"/>
                </a:solidFill>
                <a:latin typeface="Gill Sans MT" panose="020B0502020104020203" pitchFamily="34" charset="0"/>
              </a:rPr>
              <a:t>– Opportunities for students to learn about nursing care in settings designed to look, feel, and/or function as a real-world practice learning environment, offering real-world practice learning experiences, which may include the use of low-fidelity, mid-fidelity, high-fidelity and/or virtual simulation equipment. These experiences facilitate students’ application of knowledge, skills, and behaviors in the care of patients/clients including a/an: individual, family, group, or populations, and support the end-of-program student learning outcomes and and/or role-specific nursing competencies. </a:t>
            </a:r>
            <a:endParaRPr lang="en-US" sz="2400" dirty="0"/>
          </a:p>
        </p:txBody>
      </p:sp>
    </p:spTree>
    <p:extLst>
      <p:ext uri="{BB962C8B-B14F-4D97-AF65-F5344CB8AC3E}">
        <p14:creationId xmlns:p14="http://schemas.microsoft.com/office/powerpoint/2010/main" val="3838347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17A8-F2D0-CDAE-DE8B-A04CE94A6932}"/>
              </a:ext>
            </a:extLst>
          </p:cNvPr>
          <p:cNvSpPr>
            <a:spLocks noGrp="1"/>
          </p:cNvSpPr>
          <p:nvPr>
            <p:ph type="title"/>
          </p:nvPr>
        </p:nvSpPr>
        <p:spPr>
          <a:xfrm>
            <a:off x="838200" y="963877"/>
            <a:ext cx="3494362" cy="4930246"/>
          </a:xfrm>
        </p:spPr>
        <p:txBody>
          <a:bodyPr>
            <a:normAutofit/>
          </a:bodyPr>
          <a:lstStyle/>
          <a:p>
            <a:pPr algn="r"/>
            <a:r>
              <a:rPr lang="en-US" dirty="0"/>
              <a:t>Standard 5 – Outcomes</a:t>
            </a:r>
            <a:endParaRPr lang="en-US" dirty="0">
              <a:solidFill>
                <a:schemeClr val="accent1"/>
              </a:solidFill>
            </a:endParaRPr>
          </a:p>
        </p:txBody>
      </p:sp>
      <p:sp>
        <p:nvSpPr>
          <p:cNvPr id="3" name="Content Placeholder 2">
            <a:extLst>
              <a:ext uri="{FF2B5EF4-FFF2-40B4-BE49-F238E27FC236}">
                <a16:creationId xmlns:a16="http://schemas.microsoft.com/office/drawing/2014/main" id="{7E9ADD6D-D76D-2346-E6F8-13EA882F1D7A}"/>
              </a:ext>
            </a:extLst>
          </p:cNvPr>
          <p:cNvSpPr>
            <a:spLocks noGrp="1"/>
          </p:cNvSpPr>
          <p:nvPr>
            <p:ph idx="1"/>
          </p:nvPr>
        </p:nvSpPr>
        <p:spPr>
          <a:xfrm>
            <a:off x="4976031" y="963877"/>
            <a:ext cx="6377769" cy="4930246"/>
          </a:xfrm>
        </p:spPr>
        <p:txBody>
          <a:bodyPr anchor="ctr">
            <a:normAutofit/>
          </a:bodyPr>
          <a:lstStyle/>
          <a:p>
            <a:pPr lvl="1"/>
            <a:r>
              <a:rPr lang="en-US" dirty="0"/>
              <a:t>Systematic Plan for Evaluation (SPE).</a:t>
            </a:r>
          </a:p>
          <a:p>
            <a:pPr lvl="1"/>
            <a:r>
              <a:rPr lang="en-US" dirty="0"/>
              <a:t>End-of-program student learning outcomes.</a:t>
            </a:r>
          </a:p>
          <a:p>
            <a:pPr lvl="1"/>
            <a:r>
              <a:rPr lang="en-US" dirty="0"/>
              <a:t>Program outcomes:</a:t>
            </a:r>
          </a:p>
          <a:p>
            <a:pPr lvl="2"/>
            <a:r>
              <a:rPr lang="en-US" dirty="0"/>
              <a:t>Program completion rate.</a:t>
            </a:r>
          </a:p>
          <a:p>
            <a:pPr lvl="2"/>
            <a:r>
              <a:rPr lang="en-US" dirty="0"/>
              <a:t>Licensure and/or certification pass rate.</a:t>
            </a:r>
          </a:p>
          <a:p>
            <a:pPr lvl="2"/>
            <a:r>
              <a:rPr lang="en-US" dirty="0"/>
              <a:t>Job placement rate.   </a:t>
            </a:r>
          </a:p>
        </p:txBody>
      </p:sp>
      <p:sp>
        <p:nvSpPr>
          <p:cNvPr id="4" name="TextBox 3">
            <a:extLst>
              <a:ext uri="{FF2B5EF4-FFF2-40B4-BE49-F238E27FC236}">
                <a16:creationId xmlns:a16="http://schemas.microsoft.com/office/drawing/2014/main" id="{FAB06895-181B-9D89-E81E-07BCDD846F1F}"/>
              </a:ext>
            </a:extLst>
          </p:cNvPr>
          <p:cNvSpPr txBox="1"/>
          <p:nvPr/>
        </p:nvSpPr>
        <p:spPr>
          <a:xfrm>
            <a:off x="2076435" y="4114893"/>
            <a:ext cx="1810432" cy="369332"/>
          </a:xfrm>
          <a:prstGeom prst="rect">
            <a:avLst/>
          </a:prstGeom>
          <a:noFill/>
        </p:spPr>
        <p:txBody>
          <a:bodyPr wrap="none" rtlCol="0">
            <a:spAutoFit/>
          </a:bodyPr>
          <a:lstStyle/>
          <a:p>
            <a:r>
              <a:rPr lang="en-US" dirty="0"/>
              <a:t>Key Components</a:t>
            </a:r>
          </a:p>
        </p:txBody>
      </p:sp>
    </p:spTree>
    <p:extLst>
      <p:ext uri="{BB962C8B-B14F-4D97-AF65-F5344CB8AC3E}">
        <p14:creationId xmlns:p14="http://schemas.microsoft.com/office/powerpoint/2010/main" val="1063080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C9E8-D63B-028A-3AAD-0FBAF715DBB2}"/>
              </a:ext>
            </a:extLst>
          </p:cNvPr>
          <p:cNvSpPr>
            <a:spLocks noGrp="1"/>
          </p:cNvSpPr>
          <p:nvPr>
            <p:ph type="title"/>
          </p:nvPr>
        </p:nvSpPr>
        <p:spPr/>
        <p:txBody>
          <a:bodyPr/>
          <a:lstStyle/>
          <a:p>
            <a:r>
              <a:rPr lang="en-US" dirty="0"/>
              <a:t>Standard 5 – Outcomes</a:t>
            </a:r>
            <a:br>
              <a:rPr lang="en-US" dirty="0"/>
            </a:br>
            <a:r>
              <a:rPr lang="en-US" sz="1800" dirty="0">
                <a:solidFill>
                  <a:srgbClr val="404040"/>
                </a:solidFill>
              </a:rPr>
              <a:t>Key Components</a:t>
            </a:r>
          </a:p>
        </p:txBody>
      </p:sp>
      <p:sp>
        <p:nvSpPr>
          <p:cNvPr id="3" name="Content Placeholder 2">
            <a:extLst>
              <a:ext uri="{FF2B5EF4-FFF2-40B4-BE49-F238E27FC236}">
                <a16:creationId xmlns:a16="http://schemas.microsoft.com/office/drawing/2014/main" id="{79D11885-2847-A19B-A18F-C14C56723819}"/>
              </a:ext>
            </a:extLst>
          </p:cNvPr>
          <p:cNvSpPr>
            <a:spLocks noGrp="1"/>
          </p:cNvSpPr>
          <p:nvPr>
            <p:ph idx="1"/>
          </p:nvPr>
        </p:nvSpPr>
        <p:spPr/>
        <p:txBody>
          <a:bodyPr>
            <a:normAutofit fontScale="77500" lnSpcReduction="20000"/>
          </a:bodyPr>
          <a:lstStyle/>
          <a:p>
            <a:r>
              <a:rPr lang="en-US" dirty="0"/>
              <a:t>The development and use (</a:t>
            </a:r>
            <a:r>
              <a:rPr lang="en-US" b="1" i="1" dirty="0"/>
              <a:t>by faculty</a:t>
            </a:r>
            <a:r>
              <a:rPr lang="en-US" dirty="0"/>
              <a:t>) of a Systematic Plan for Evaluation for:</a:t>
            </a:r>
          </a:p>
          <a:p>
            <a:pPr lvl="1"/>
            <a:r>
              <a:rPr lang="en-US" dirty="0"/>
              <a:t>Summative nursing program-level assessment of student learning outcomes.</a:t>
            </a:r>
          </a:p>
          <a:p>
            <a:pPr lvl="1"/>
            <a:r>
              <a:rPr lang="en-US" dirty="0"/>
              <a:t>Annual assessment of nursing program completion rate.</a:t>
            </a:r>
          </a:p>
          <a:p>
            <a:pPr lvl="1"/>
            <a:r>
              <a:rPr lang="en-US" dirty="0"/>
              <a:t>Annual assessment of licensure and/or certification examination pass rate (when required for practice).</a:t>
            </a:r>
          </a:p>
          <a:p>
            <a:pPr lvl="1"/>
            <a:r>
              <a:rPr lang="en-US" dirty="0"/>
              <a:t>Annual assessment of job placement rate.</a:t>
            </a:r>
          </a:p>
          <a:p>
            <a:r>
              <a:rPr lang="en-US" dirty="0"/>
              <a:t>Identification of appropriate assessment methods.</a:t>
            </a:r>
          </a:p>
          <a:p>
            <a:r>
              <a:rPr lang="en-US" dirty="0"/>
              <a:t>Establishment of a specific, measurable expected level of achievement (</a:t>
            </a:r>
            <a:r>
              <a:rPr lang="en-US" sz="2600" i="1" dirty="0"/>
              <a:t>with rationales when applicable</a:t>
            </a:r>
            <a:r>
              <a:rPr lang="en-US" dirty="0"/>
              <a:t>).</a:t>
            </a:r>
          </a:p>
          <a:p>
            <a:r>
              <a:rPr lang="en-US" dirty="0"/>
              <a:t>Aggregation and disaggregation of data for meaningful analysis.</a:t>
            </a:r>
          </a:p>
          <a:p>
            <a:r>
              <a:rPr lang="en-US" dirty="0"/>
              <a:t>Analysis of data and implementation of actions to maintain and/or improve outcomes.</a:t>
            </a:r>
          </a:p>
          <a:p>
            <a:r>
              <a:rPr lang="en-US" dirty="0"/>
              <a:t>Maintenance of three years of documentation of the data, as well as the data analysis and how the data were used to improve outcomes.</a:t>
            </a:r>
          </a:p>
          <a:p>
            <a:r>
              <a:rPr lang="en-US" dirty="0"/>
              <a:t>Sharing the </a:t>
            </a:r>
            <a:r>
              <a:rPr lang="en-US" u="sng" dirty="0"/>
              <a:t>analysis</a:t>
            </a:r>
            <a:r>
              <a:rPr lang="en-US" dirty="0"/>
              <a:t> of the data with communities of interest.   </a:t>
            </a:r>
          </a:p>
        </p:txBody>
      </p:sp>
    </p:spTree>
    <p:extLst>
      <p:ext uri="{BB962C8B-B14F-4D97-AF65-F5344CB8AC3E}">
        <p14:creationId xmlns:p14="http://schemas.microsoft.com/office/powerpoint/2010/main" val="1270215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A41E-B0B4-E565-2CE5-A94A62CE7D6A}"/>
              </a:ext>
            </a:extLst>
          </p:cNvPr>
          <p:cNvSpPr>
            <a:spLocks noGrp="1"/>
          </p:cNvSpPr>
          <p:nvPr>
            <p:ph type="title"/>
          </p:nvPr>
        </p:nvSpPr>
        <p:spPr>
          <a:xfrm>
            <a:off x="681625" y="371388"/>
            <a:ext cx="10515600" cy="1325563"/>
          </a:xfrm>
        </p:spPr>
        <p:txBody>
          <a:bodyPr/>
          <a:lstStyle/>
          <a:p>
            <a:r>
              <a:rPr lang="en-US" dirty="0"/>
              <a:t>Program-Level Assessment:</a:t>
            </a:r>
          </a:p>
        </p:txBody>
      </p:sp>
      <p:sp>
        <p:nvSpPr>
          <p:cNvPr id="3" name="Content Placeholder 2">
            <a:extLst>
              <a:ext uri="{FF2B5EF4-FFF2-40B4-BE49-F238E27FC236}">
                <a16:creationId xmlns:a16="http://schemas.microsoft.com/office/drawing/2014/main" id="{B14A2A29-3959-4C96-3EE7-1BB28871D2F4}"/>
              </a:ext>
            </a:extLst>
          </p:cNvPr>
          <p:cNvSpPr>
            <a:spLocks noGrp="1"/>
          </p:cNvSpPr>
          <p:nvPr>
            <p:ph idx="1"/>
          </p:nvPr>
        </p:nvSpPr>
        <p:spPr>
          <a:xfrm>
            <a:off x="838200" y="1837657"/>
            <a:ext cx="10515600" cy="4351338"/>
          </a:xfrm>
        </p:spPr>
        <p:txBody>
          <a:bodyPr>
            <a:noAutofit/>
          </a:bodyPr>
          <a:lstStyle/>
          <a:p>
            <a:r>
              <a:rPr lang="en-US" sz="2400" b="1" i="0" u="none" strike="noStrike" baseline="0" dirty="0">
                <a:solidFill>
                  <a:srgbClr val="000000"/>
                </a:solidFill>
                <a:latin typeface="Gill Sans MT" panose="020B0502020104020203" pitchFamily="34" charset="0"/>
              </a:rPr>
              <a:t>Summative Nursing Program-Level Assessment </a:t>
            </a:r>
            <a:r>
              <a:rPr lang="en-US" sz="2400" b="0" i="0" u="none" strike="noStrike" baseline="0" dirty="0">
                <a:solidFill>
                  <a:srgbClr val="000000"/>
                </a:solidFill>
                <a:latin typeface="Gill Sans MT" panose="020B0502020104020203" pitchFamily="34" charset="0"/>
              </a:rPr>
              <a:t>– The aggregation of student performance data used by faculty to identify the extent to which a group of students achieved the identified end-of-program student learning outcomes </a:t>
            </a:r>
            <a:r>
              <a:rPr lang="en-US" sz="2400" b="0" i="0" u="none" strike="noStrike" baseline="0" dirty="0">
                <a:solidFill>
                  <a:srgbClr val="000000"/>
                </a:solidFill>
                <a:latin typeface="Times New Roman" panose="02020603050405020304" pitchFamily="18" charset="0"/>
              </a:rPr>
              <a:t>(</a:t>
            </a:r>
            <a:r>
              <a:rPr lang="en-US" sz="2400" b="0" i="0" u="none" strike="noStrike" baseline="0" dirty="0">
                <a:solidFill>
                  <a:srgbClr val="000000"/>
                </a:solidFill>
                <a:latin typeface="Gill Sans MT" panose="020B0502020104020203" pitchFamily="34" charset="0"/>
              </a:rPr>
              <a:t>and for graduate programs, the role-specific nursing competencies) upon completion of the program of study. Data for program-level assessment may include direct and indirect assessment and evaluation methods in courses at or near the end of the program. The analysis and evaluation of aggregate program-level summative assessment data, according to program-established benchmarks, forms the basis for making changes to the program of study for program improvement in support of student learning and achievement. </a:t>
            </a:r>
            <a:endParaRPr lang="en-US" sz="2400" dirty="0"/>
          </a:p>
        </p:txBody>
      </p:sp>
    </p:spTree>
    <p:extLst>
      <p:ext uri="{BB962C8B-B14F-4D97-AF65-F5344CB8AC3E}">
        <p14:creationId xmlns:p14="http://schemas.microsoft.com/office/powerpoint/2010/main" val="2648776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AE02-546B-98AE-A8EC-F59D79688BD6}"/>
              </a:ext>
            </a:extLst>
          </p:cNvPr>
          <p:cNvSpPr>
            <a:spLocks noGrp="1"/>
          </p:cNvSpPr>
          <p:nvPr>
            <p:ph type="title"/>
          </p:nvPr>
        </p:nvSpPr>
        <p:spPr/>
        <p:txBody>
          <a:bodyPr/>
          <a:lstStyle/>
          <a:p>
            <a:r>
              <a:rPr lang="en-US" dirty="0"/>
              <a:t>What’s New in 2023: Standard 5</a:t>
            </a:r>
          </a:p>
        </p:txBody>
      </p:sp>
      <p:graphicFrame>
        <p:nvGraphicFramePr>
          <p:cNvPr id="7" name="Content Placeholder 2">
            <a:extLst>
              <a:ext uri="{FF2B5EF4-FFF2-40B4-BE49-F238E27FC236}">
                <a16:creationId xmlns:a16="http://schemas.microsoft.com/office/drawing/2014/main" id="{0F1262BD-0FED-25C9-C1BA-21D027C1452D}"/>
              </a:ext>
            </a:extLst>
          </p:cNvPr>
          <p:cNvGraphicFramePr>
            <a:graphicFrameLocks noGrp="1"/>
          </p:cNvGraphicFramePr>
          <p:nvPr>
            <p:ph idx="1"/>
            <p:extLst>
              <p:ext uri="{D42A27DB-BD31-4B8C-83A1-F6EECF244321}">
                <p14:modId xmlns:p14="http://schemas.microsoft.com/office/powerpoint/2010/main" val="25471513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0988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91B3-AB5D-650C-3F52-3F03A583C6E9}"/>
              </a:ext>
            </a:extLst>
          </p:cNvPr>
          <p:cNvSpPr>
            <a:spLocks noGrp="1"/>
          </p:cNvSpPr>
          <p:nvPr>
            <p:ph type="title"/>
          </p:nvPr>
        </p:nvSpPr>
        <p:spPr>
          <a:xfrm>
            <a:off x="960100" y="978102"/>
            <a:ext cx="10588434" cy="1062644"/>
          </a:xfrm>
        </p:spPr>
        <p:txBody>
          <a:bodyPr vert="horz" lIns="91440" tIns="45720" rIns="91440" bIns="45720" rtlCol="0" anchor="b">
            <a:noAutofit/>
          </a:bodyPr>
          <a:lstStyle/>
          <a:p>
            <a:r>
              <a:rPr lang="en-US" sz="3600" kern="1200" dirty="0">
                <a:latin typeface="+mj-lt"/>
                <a:ea typeface="+mj-ea"/>
                <a:cs typeface="+mj-cs"/>
              </a:rPr>
              <a:t>What’s New in 2023: End-of-Program Student Learning Outcomes</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Placeholder 5" descr="Clipboard Mixed with solid fill">
            <a:extLst>
              <a:ext uri="{FF2B5EF4-FFF2-40B4-BE49-F238E27FC236}">
                <a16:creationId xmlns:a16="http://schemas.microsoft.com/office/drawing/2014/main" id="{78C7BBEE-3B84-A3F7-BD5E-A91DFCA3CCA1}"/>
              </a:ext>
            </a:extLst>
          </p:cNvPr>
          <p:cNvPicPr>
            <a:picLocks noGrp="1" noChangeAspect="1"/>
          </p:cNvPicPr>
          <p:nvPr>
            <p:ph type="pic"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0520" b="10520"/>
          <a:stretch>
            <a:fillRect/>
          </a:stretch>
        </p:blipFill>
        <p:spPr>
          <a:xfrm>
            <a:off x="1114023" y="2811104"/>
            <a:ext cx="3366480" cy="2658175"/>
          </a:xfrm>
          <a:prstGeom prst="rect">
            <a:avLst/>
          </a:prstGeom>
        </p:spPr>
      </p:pic>
      <p:sp>
        <p:nvSpPr>
          <p:cNvPr id="4" name="Text Placeholder 3">
            <a:extLst>
              <a:ext uri="{FF2B5EF4-FFF2-40B4-BE49-F238E27FC236}">
                <a16:creationId xmlns:a16="http://schemas.microsoft.com/office/drawing/2014/main" id="{05D16632-E5BD-6A1A-C867-E7CCEC5BC785}"/>
              </a:ext>
            </a:extLst>
          </p:cNvPr>
          <p:cNvSpPr>
            <a:spLocks noGrp="1"/>
          </p:cNvSpPr>
          <p:nvPr>
            <p:ph type="body" sz="half" idx="2"/>
          </p:nvPr>
        </p:nvSpPr>
        <p:spPr>
          <a:xfrm>
            <a:off x="4955354" y="2682433"/>
            <a:ext cx="6282169" cy="3215749"/>
          </a:xfrm>
        </p:spPr>
        <p:txBody>
          <a:bodyPr vert="horz" lIns="91440" tIns="45720" rIns="91440" bIns="45720" rtlCol="0">
            <a:normAutofit/>
          </a:bodyPr>
          <a:lstStyle/>
          <a:p>
            <a:pPr marL="285750" indent="-228600">
              <a:buFont typeface="Arial" panose="020B0604020202020204" pitchFamily="34" charset="0"/>
              <a:buChar char="•"/>
            </a:pPr>
            <a:r>
              <a:rPr lang="en-US" sz="2400"/>
              <a:t>Use a variety of direct outcome assessment methods.</a:t>
            </a:r>
          </a:p>
          <a:p>
            <a:pPr marL="285750" indent="-228600">
              <a:buFont typeface="Arial" panose="020B0604020202020204" pitchFamily="34" charset="0"/>
              <a:buChar char="•"/>
            </a:pPr>
            <a:r>
              <a:rPr lang="en-US" sz="2400"/>
              <a:t>End-of-Program Student Learning Outcomes data are aggregated and/or disaggregated.  </a:t>
            </a:r>
          </a:p>
        </p:txBody>
      </p:sp>
    </p:spTree>
    <p:extLst>
      <p:ext uri="{BB962C8B-B14F-4D97-AF65-F5344CB8AC3E}">
        <p14:creationId xmlns:p14="http://schemas.microsoft.com/office/powerpoint/2010/main" val="1700967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FFA6-961F-78E6-8E3C-90AF795CAAAE}"/>
              </a:ext>
            </a:extLst>
          </p:cNvPr>
          <p:cNvSpPr>
            <a:spLocks noGrp="1"/>
          </p:cNvSpPr>
          <p:nvPr>
            <p:ph type="title"/>
          </p:nvPr>
        </p:nvSpPr>
        <p:spPr/>
        <p:txBody>
          <a:bodyPr/>
          <a:lstStyle/>
          <a:p>
            <a:r>
              <a:rPr lang="en-US" dirty="0"/>
              <a:t>What’s New in 2023: </a:t>
            </a:r>
            <a:br>
              <a:rPr lang="en-US" dirty="0"/>
            </a:br>
            <a:r>
              <a:rPr lang="en-US" dirty="0"/>
              <a:t>Program Completion Rate</a:t>
            </a:r>
          </a:p>
        </p:txBody>
      </p:sp>
      <p:graphicFrame>
        <p:nvGraphicFramePr>
          <p:cNvPr id="5" name="Content Placeholder 2">
            <a:extLst>
              <a:ext uri="{FF2B5EF4-FFF2-40B4-BE49-F238E27FC236}">
                <a16:creationId xmlns:a16="http://schemas.microsoft.com/office/drawing/2014/main" id="{5025D4B8-5D29-AFC8-DFAC-6C899839B516}"/>
              </a:ext>
            </a:extLst>
          </p:cNvPr>
          <p:cNvGraphicFramePr>
            <a:graphicFrameLocks noGrp="1"/>
          </p:cNvGraphicFramePr>
          <p:nvPr>
            <p:ph idx="1"/>
            <p:extLst>
              <p:ext uri="{D42A27DB-BD31-4B8C-83A1-F6EECF244321}">
                <p14:modId xmlns:p14="http://schemas.microsoft.com/office/powerpoint/2010/main" val="37664189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5465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938A-E386-C2C2-E960-9DE76750FF70}"/>
              </a:ext>
            </a:extLst>
          </p:cNvPr>
          <p:cNvSpPr>
            <a:spLocks noGrp="1"/>
          </p:cNvSpPr>
          <p:nvPr>
            <p:ph type="title"/>
          </p:nvPr>
        </p:nvSpPr>
        <p:spPr/>
        <p:txBody>
          <a:bodyPr>
            <a:normAutofit fontScale="90000"/>
          </a:bodyPr>
          <a:lstStyle/>
          <a:p>
            <a:r>
              <a:rPr lang="en-US" dirty="0"/>
              <a:t>What’s New in 2023: </a:t>
            </a:r>
            <a:br>
              <a:rPr lang="en-US" dirty="0"/>
            </a:br>
            <a:r>
              <a:rPr lang="en-US" dirty="0"/>
              <a:t>Licensure/Certification Examination Pass Rate</a:t>
            </a:r>
          </a:p>
        </p:txBody>
      </p:sp>
      <p:graphicFrame>
        <p:nvGraphicFramePr>
          <p:cNvPr id="5" name="Content Placeholder 2">
            <a:extLst>
              <a:ext uri="{FF2B5EF4-FFF2-40B4-BE49-F238E27FC236}">
                <a16:creationId xmlns:a16="http://schemas.microsoft.com/office/drawing/2014/main" id="{7E3487B2-F527-56E7-1BA4-2ECFC29646C1}"/>
              </a:ext>
            </a:extLst>
          </p:cNvPr>
          <p:cNvGraphicFramePr>
            <a:graphicFrameLocks noGrp="1"/>
          </p:cNvGraphicFramePr>
          <p:nvPr>
            <p:ph idx="1"/>
            <p:extLst>
              <p:ext uri="{D42A27DB-BD31-4B8C-83A1-F6EECF244321}">
                <p14:modId xmlns:p14="http://schemas.microsoft.com/office/powerpoint/2010/main" val="3084745320"/>
              </p:ext>
            </p:extLst>
          </p:nvPr>
        </p:nvGraphicFramePr>
        <p:xfrm>
          <a:off x="863252"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3801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A745-A8BD-162F-A4D8-D8462726F880}"/>
              </a:ext>
            </a:extLst>
          </p:cNvPr>
          <p:cNvSpPr>
            <a:spLocks noGrp="1"/>
          </p:cNvSpPr>
          <p:nvPr>
            <p:ph type="title"/>
          </p:nvPr>
        </p:nvSpPr>
        <p:spPr/>
        <p:txBody>
          <a:bodyPr/>
          <a:lstStyle/>
          <a:p>
            <a:r>
              <a:rPr lang="en-US" dirty="0"/>
              <a:t>Meeting the Licensure/Certification Benchmark:</a:t>
            </a:r>
          </a:p>
        </p:txBody>
      </p:sp>
      <p:sp>
        <p:nvSpPr>
          <p:cNvPr id="6" name="Text Placeholder 5">
            <a:extLst>
              <a:ext uri="{FF2B5EF4-FFF2-40B4-BE49-F238E27FC236}">
                <a16:creationId xmlns:a16="http://schemas.microsoft.com/office/drawing/2014/main" id="{04B19718-CC78-D96D-F533-73F8EF53DF43}"/>
              </a:ext>
            </a:extLst>
          </p:cNvPr>
          <p:cNvSpPr>
            <a:spLocks noGrp="1"/>
          </p:cNvSpPr>
          <p:nvPr>
            <p:ph type="body" idx="1"/>
          </p:nvPr>
        </p:nvSpPr>
        <p:spPr>
          <a:xfrm>
            <a:off x="850901" y="1783018"/>
            <a:ext cx="5157787" cy="823912"/>
          </a:xfrm>
        </p:spPr>
        <p:txBody>
          <a:bodyPr/>
          <a:lstStyle/>
          <a:p>
            <a:r>
              <a:rPr lang="en-US" dirty="0"/>
              <a:t>Most Recent ANNUAL Rate is:</a:t>
            </a:r>
          </a:p>
          <a:p>
            <a:endParaRPr lang="en-US" dirty="0"/>
          </a:p>
        </p:txBody>
      </p:sp>
      <p:sp>
        <p:nvSpPr>
          <p:cNvPr id="7" name="Content Placeholder 6">
            <a:extLst>
              <a:ext uri="{FF2B5EF4-FFF2-40B4-BE49-F238E27FC236}">
                <a16:creationId xmlns:a16="http://schemas.microsoft.com/office/drawing/2014/main" id="{3F46EF71-FE45-216C-1FCA-DE4EC4572C68}"/>
              </a:ext>
            </a:extLst>
          </p:cNvPr>
          <p:cNvSpPr>
            <a:spLocks noGrp="1"/>
          </p:cNvSpPr>
          <p:nvPr>
            <p:ph sz="half" idx="2"/>
          </p:nvPr>
        </p:nvSpPr>
        <p:spPr/>
        <p:txBody>
          <a:bodyPr>
            <a:normAutofit lnSpcReduction="10000"/>
          </a:bodyPr>
          <a:lstStyle/>
          <a:p>
            <a:r>
              <a:rPr lang="en-US" dirty="0"/>
              <a:t>80% or greater for all first-time test-takers.</a:t>
            </a:r>
          </a:p>
          <a:p>
            <a:r>
              <a:rPr lang="en-US" dirty="0"/>
              <a:t>80% or greater for all first-time test-takers </a:t>
            </a:r>
            <a:r>
              <a:rPr lang="en-US" u="sng" dirty="0"/>
              <a:t>and</a:t>
            </a:r>
            <a:r>
              <a:rPr lang="en-US" dirty="0"/>
              <a:t> repeat test-takers.</a:t>
            </a:r>
          </a:p>
          <a:p>
            <a:r>
              <a:rPr lang="en-US" dirty="0"/>
              <a:t>At or above the national/territorial mean pass rate based on nursing program type.</a:t>
            </a:r>
          </a:p>
          <a:p>
            <a:endParaRPr lang="en-US" dirty="0"/>
          </a:p>
        </p:txBody>
      </p:sp>
      <p:sp>
        <p:nvSpPr>
          <p:cNvPr id="8" name="Text Placeholder 7">
            <a:extLst>
              <a:ext uri="{FF2B5EF4-FFF2-40B4-BE49-F238E27FC236}">
                <a16:creationId xmlns:a16="http://schemas.microsoft.com/office/drawing/2014/main" id="{5D84F9D0-77E5-1A9A-F210-3EA7E5F8F535}"/>
              </a:ext>
            </a:extLst>
          </p:cNvPr>
          <p:cNvSpPr>
            <a:spLocks noGrp="1"/>
          </p:cNvSpPr>
          <p:nvPr>
            <p:ph type="body" sz="quarter" idx="3"/>
          </p:nvPr>
        </p:nvSpPr>
        <p:spPr>
          <a:xfrm>
            <a:off x="6194426" y="2093119"/>
            <a:ext cx="5183188" cy="823912"/>
          </a:xfrm>
        </p:spPr>
        <p:txBody>
          <a:bodyPr/>
          <a:lstStyle/>
          <a:p>
            <a:r>
              <a:rPr lang="en-US" dirty="0"/>
              <a:t>Most Recent THREE-YEAR MEAN Rate is:</a:t>
            </a:r>
          </a:p>
          <a:p>
            <a:endParaRPr lang="en-US" dirty="0"/>
          </a:p>
        </p:txBody>
      </p:sp>
      <p:sp>
        <p:nvSpPr>
          <p:cNvPr id="9" name="Content Placeholder 8">
            <a:extLst>
              <a:ext uri="{FF2B5EF4-FFF2-40B4-BE49-F238E27FC236}">
                <a16:creationId xmlns:a16="http://schemas.microsoft.com/office/drawing/2014/main" id="{63A36090-124E-4617-B30F-6BE3855ADADC}"/>
              </a:ext>
            </a:extLst>
          </p:cNvPr>
          <p:cNvSpPr>
            <a:spLocks noGrp="1"/>
          </p:cNvSpPr>
          <p:nvPr>
            <p:ph sz="quarter" idx="4"/>
          </p:nvPr>
        </p:nvSpPr>
        <p:spPr/>
        <p:txBody>
          <a:bodyPr>
            <a:normAutofit lnSpcReduction="10000"/>
          </a:bodyPr>
          <a:lstStyle/>
          <a:p>
            <a:r>
              <a:rPr lang="en-US" dirty="0"/>
              <a:t>80% or greater for all first-time test-takers.</a:t>
            </a:r>
          </a:p>
          <a:p>
            <a:r>
              <a:rPr lang="en-US" dirty="0"/>
              <a:t>80% or greater for all first-time test-takers </a:t>
            </a:r>
            <a:r>
              <a:rPr lang="en-US" u="sng" dirty="0"/>
              <a:t>and</a:t>
            </a:r>
            <a:r>
              <a:rPr lang="en-US" dirty="0"/>
              <a:t> repeat test-takers.</a:t>
            </a:r>
          </a:p>
          <a:p>
            <a:r>
              <a:rPr lang="en-US" dirty="0"/>
              <a:t>At or above the national/territorial mean pass rate based on nursing program type.</a:t>
            </a:r>
          </a:p>
          <a:p>
            <a:endParaRPr lang="en-US" dirty="0"/>
          </a:p>
        </p:txBody>
      </p:sp>
    </p:spTree>
    <p:extLst>
      <p:ext uri="{BB962C8B-B14F-4D97-AF65-F5344CB8AC3E}">
        <p14:creationId xmlns:p14="http://schemas.microsoft.com/office/powerpoint/2010/main" val="3991242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57CE-323F-EB5C-0EE1-9B69406FA1F3}"/>
              </a:ext>
            </a:extLst>
          </p:cNvPr>
          <p:cNvSpPr>
            <a:spLocks noGrp="1"/>
          </p:cNvSpPr>
          <p:nvPr>
            <p:ph type="title"/>
          </p:nvPr>
        </p:nvSpPr>
        <p:spPr/>
        <p:txBody>
          <a:bodyPr/>
          <a:lstStyle/>
          <a:p>
            <a:r>
              <a:rPr lang="en-US" dirty="0"/>
              <a:t>What’s New in 2023: Job Placement</a:t>
            </a:r>
          </a:p>
        </p:txBody>
      </p:sp>
      <p:sp>
        <p:nvSpPr>
          <p:cNvPr id="3" name="Content Placeholder 2">
            <a:extLst>
              <a:ext uri="{FF2B5EF4-FFF2-40B4-BE49-F238E27FC236}">
                <a16:creationId xmlns:a16="http://schemas.microsoft.com/office/drawing/2014/main" id="{C5F452E9-2CED-02A7-3F6D-29F9B4571E1A}"/>
              </a:ext>
            </a:extLst>
          </p:cNvPr>
          <p:cNvSpPr>
            <a:spLocks noGrp="1"/>
          </p:cNvSpPr>
          <p:nvPr>
            <p:ph idx="1"/>
          </p:nvPr>
        </p:nvSpPr>
        <p:spPr/>
        <p:txBody>
          <a:bodyPr/>
          <a:lstStyle/>
          <a:p>
            <a:r>
              <a:rPr lang="en-US" dirty="0"/>
              <a:t>For student who hold licensure/certification as a registered or advanced practice nurse upon admission to the nursing program, assessment may include, but is not limited to, professional/personal growth, career advancement, and/or a new role specialty with the degree/certificate achievement. </a:t>
            </a:r>
          </a:p>
          <a:p>
            <a:r>
              <a:rPr lang="en-US" dirty="0"/>
              <a:t>Aggregate and/or disaggregate job placement data to promote </a:t>
            </a:r>
            <a:r>
              <a:rPr lang="en-US" u="sng" dirty="0"/>
              <a:t>meaningful</a:t>
            </a:r>
            <a:r>
              <a:rPr lang="en-US" dirty="0"/>
              <a:t> analysis; provide justification for data that are not disaggregated. </a:t>
            </a:r>
          </a:p>
        </p:txBody>
      </p:sp>
    </p:spTree>
    <p:extLst>
      <p:ext uri="{BB962C8B-B14F-4D97-AF65-F5344CB8AC3E}">
        <p14:creationId xmlns:p14="http://schemas.microsoft.com/office/powerpoint/2010/main" val="2099355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643E-62D2-0A8A-F5B1-C0C0820F1643}"/>
              </a:ext>
            </a:extLst>
          </p:cNvPr>
          <p:cNvSpPr>
            <a:spLocks noGrp="1"/>
          </p:cNvSpPr>
          <p:nvPr>
            <p:ph type="title"/>
          </p:nvPr>
        </p:nvSpPr>
        <p:spPr/>
        <p:txBody>
          <a:bodyPr/>
          <a:lstStyle/>
          <a:p>
            <a:r>
              <a:rPr lang="en-US" dirty="0"/>
              <a:t>ACEN Recognition:</a:t>
            </a:r>
          </a:p>
        </p:txBody>
      </p:sp>
      <p:graphicFrame>
        <p:nvGraphicFramePr>
          <p:cNvPr id="5" name="Content Placeholder 2">
            <a:extLst>
              <a:ext uri="{FF2B5EF4-FFF2-40B4-BE49-F238E27FC236}">
                <a16:creationId xmlns:a16="http://schemas.microsoft.com/office/drawing/2014/main" id="{E347B613-E7B2-C148-3353-126A4D23A9E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64391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D1232-5BF5-06D5-B6A7-7F96AC5D5DE4}"/>
              </a:ext>
            </a:extLst>
          </p:cNvPr>
          <p:cNvSpPr>
            <a:spLocks noGrp="1"/>
          </p:cNvSpPr>
          <p:nvPr>
            <p:ph type="title"/>
          </p:nvPr>
        </p:nvSpPr>
        <p:spPr>
          <a:xfrm>
            <a:off x="838200" y="963877"/>
            <a:ext cx="3494362" cy="4930246"/>
          </a:xfrm>
        </p:spPr>
        <p:txBody>
          <a:bodyPr>
            <a:normAutofit/>
          </a:bodyPr>
          <a:lstStyle/>
          <a:p>
            <a:pPr algn="ctr"/>
            <a:r>
              <a:rPr lang="en-US" dirty="0">
                <a:solidFill>
                  <a:srgbClr val="522E91"/>
                </a:solidFill>
              </a:rPr>
              <a:t>Overview of Changes to the Post Site Visit Review Process:</a:t>
            </a:r>
          </a:p>
        </p:txBody>
      </p:sp>
      <p:sp>
        <p:nvSpPr>
          <p:cNvPr id="3" name="Content Placeholder 2">
            <a:extLst>
              <a:ext uri="{FF2B5EF4-FFF2-40B4-BE49-F238E27FC236}">
                <a16:creationId xmlns:a16="http://schemas.microsoft.com/office/drawing/2014/main" id="{49C25B03-F9F7-8B22-0A3B-177E8DD02D06}"/>
              </a:ext>
            </a:extLst>
          </p:cNvPr>
          <p:cNvSpPr>
            <a:spLocks noGrp="1"/>
          </p:cNvSpPr>
          <p:nvPr>
            <p:ph idx="1"/>
          </p:nvPr>
        </p:nvSpPr>
        <p:spPr>
          <a:xfrm>
            <a:off x="4976031" y="1027487"/>
            <a:ext cx="6377769" cy="4930246"/>
          </a:xfrm>
        </p:spPr>
        <p:txBody>
          <a:bodyPr anchor="ctr">
            <a:normAutofit lnSpcReduction="10000"/>
          </a:bodyPr>
          <a:lstStyle/>
          <a:p>
            <a:endParaRPr lang="en-US" sz="2400" dirty="0"/>
          </a:p>
          <a:p>
            <a:r>
              <a:rPr lang="en-US" sz="2400" dirty="0"/>
              <a:t>Preliminary findings and recommendations provided to the nurse administrator at the end of the visit.</a:t>
            </a:r>
          </a:p>
          <a:p>
            <a:r>
              <a:rPr lang="en-US" sz="2400" dirty="0"/>
              <a:t>The program will receive a copy of the final report approximately six weeks after the visit.</a:t>
            </a:r>
          </a:p>
          <a:p>
            <a:r>
              <a:rPr lang="en-US" sz="2400" dirty="0"/>
              <a:t>The program will have 14 weeks from the time of the visit to submit a </a:t>
            </a:r>
            <a:r>
              <a:rPr lang="en-US" sz="2400" i="1" dirty="0"/>
              <a:t>program response </a:t>
            </a:r>
            <a:r>
              <a:rPr lang="en-US" sz="2400" dirty="0"/>
              <a:t>to the team’s Site Visit Report. </a:t>
            </a:r>
          </a:p>
          <a:p>
            <a:r>
              <a:rPr lang="en-US" sz="2400" dirty="0"/>
              <a:t>The Evaluation Review Panel review will be a closed meeting. </a:t>
            </a:r>
          </a:p>
          <a:p>
            <a:r>
              <a:rPr lang="en-US" sz="2400" dirty="0"/>
              <a:t>The Board of Commissioner’s decisions will be made in April for Fall visits and September for Spring visits.</a:t>
            </a:r>
          </a:p>
          <a:p>
            <a:endParaRPr lang="en-US" sz="1700" dirty="0"/>
          </a:p>
        </p:txBody>
      </p:sp>
    </p:spTree>
    <p:extLst>
      <p:ext uri="{BB962C8B-B14F-4D97-AF65-F5344CB8AC3E}">
        <p14:creationId xmlns:p14="http://schemas.microsoft.com/office/powerpoint/2010/main" val="3425679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75BC-D9FF-AA54-E83D-A0D9924E4113}"/>
              </a:ext>
            </a:extLst>
          </p:cNvPr>
          <p:cNvSpPr>
            <a:spLocks noGrp="1"/>
          </p:cNvSpPr>
          <p:nvPr>
            <p:ph type="title"/>
          </p:nvPr>
        </p:nvSpPr>
        <p:spPr/>
        <p:txBody>
          <a:bodyPr/>
          <a:lstStyle/>
          <a:p>
            <a:r>
              <a:rPr lang="en-US" dirty="0"/>
              <a:t>Recommendations for Understanding the 2023 Standards and Criteria:</a:t>
            </a:r>
          </a:p>
        </p:txBody>
      </p:sp>
      <p:sp>
        <p:nvSpPr>
          <p:cNvPr id="3" name="Content Placeholder 2">
            <a:extLst>
              <a:ext uri="{FF2B5EF4-FFF2-40B4-BE49-F238E27FC236}">
                <a16:creationId xmlns:a16="http://schemas.microsoft.com/office/drawing/2014/main" id="{C27D0D5A-8577-570C-4B0A-7054258284D0}"/>
              </a:ext>
            </a:extLst>
          </p:cNvPr>
          <p:cNvSpPr>
            <a:spLocks noGrp="1"/>
          </p:cNvSpPr>
          <p:nvPr>
            <p:ph idx="1"/>
          </p:nvPr>
        </p:nvSpPr>
        <p:spPr/>
        <p:txBody>
          <a:bodyPr>
            <a:normAutofit fontScale="92500"/>
          </a:bodyPr>
          <a:lstStyle/>
          <a:p>
            <a:r>
              <a:rPr lang="en-US" dirty="0"/>
              <a:t>Take the Criterion statements at face value.</a:t>
            </a:r>
          </a:p>
          <a:p>
            <a:r>
              <a:rPr lang="en-US" dirty="0"/>
              <a:t>Use resources, such as the 2023 Program Guidelines available on the ACEN website to clarify your understanding of the Standards and Criteria. </a:t>
            </a:r>
          </a:p>
          <a:p>
            <a:r>
              <a:rPr lang="en-US" dirty="0"/>
              <a:t>Consider reviewing a Standard, and the associated Criterion statements, one at a time to make the process seem less daunting.   </a:t>
            </a:r>
          </a:p>
          <a:p>
            <a:r>
              <a:rPr lang="en-US" dirty="0"/>
              <a:t>Notice congruence between the 2017 and 2023 Standards and Criteria.</a:t>
            </a:r>
          </a:p>
          <a:p>
            <a:pPr lvl="1"/>
            <a:r>
              <a:rPr lang="en-US" dirty="0"/>
              <a:t>Some Criterion may be documented in a different “place” and may be more explicit in the description; but many Criterion are substantially similar.</a:t>
            </a:r>
          </a:p>
          <a:p>
            <a:r>
              <a:rPr lang="en-US" dirty="0"/>
              <a:t>Use the ACEN Glossary to facilitate understanding of the Criterion statements.</a:t>
            </a:r>
          </a:p>
        </p:txBody>
      </p:sp>
    </p:spTree>
    <p:extLst>
      <p:ext uri="{BB962C8B-B14F-4D97-AF65-F5344CB8AC3E}">
        <p14:creationId xmlns:p14="http://schemas.microsoft.com/office/powerpoint/2010/main" val="4129679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A1EF0-850F-42BE-9F66-9BC01220AF5B}"/>
              </a:ext>
            </a:extLst>
          </p:cNvPr>
          <p:cNvSpPr>
            <a:spLocks noGrp="1"/>
          </p:cNvSpPr>
          <p:nvPr>
            <p:ph type="title"/>
          </p:nvPr>
        </p:nvSpPr>
        <p:spPr/>
        <p:txBody>
          <a:bodyPr/>
          <a:lstStyle/>
          <a:p>
            <a:r>
              <a:rPr lang="en-US" dirty="0"/>
              <a:t>Recommendations for Standard 4 Curriculum:</a:t>
            </a:r>
          </a:p>
        </p:txBody>
      </p:sp>
      <p:sp>
        <p:nvSpPr>
          <p:cNvPr id="3" name="Content Placeholder 2">
            <a:extLst>
              <a:ext uri="{FF2B5EF4-FFF2-40B4-BE49-F238E27FC236}">
                <a16:creationId xmlns:a16="http://schemas.microsoft.com/office/drawing/2014/main" id="{0431041B-103F-1993-8303-741B422AF0C3}"/>
              </a:ext>
            </a:extLst>
          </p:cNvPr>
          <p:cNvSpPr>
            <a:spLocks noGrp="1"/>
          </p:cNvSpPr>
          <p:nvPr>
            <p:ph idx="1"/>
          </p:nvPr>
        </p:nvSpPr>
        <p:spPr/>
        <p:txBody>
          <a:bodyPr>
            <a:normAutofit fontScale="77500" lnSpcReduction="20000"/>
          </a:bodyPr>
          <a:lstStyle/>
          <a:p>
            <a:r>
              <a:rPr lang="en-US" dirty="0"/>
              <a:t>Does our curriculum align with the Criteria in Standard 4?</a:t>
            </a:r>
          </a:p>
          <a:p>
            <a:r>
              <a:rPr lang="en-US" dirty="0"/>
              <a:t>Can we demonstrate progression toward the end-of-program student learning outcomes?</a:t>
            </a:r>
          </a:p>
          <a:p>
            <a:r>
              <a:rPr lang="en-US" dirty="0"/>
              <a:t>Do our learning activities facilitate student achievement of the course student learning outcomes?</a:t>
            </a:r>
          </a:p>
          <a:p>
            <a:r>
              <a:rPr lang="en-US" dirty="0"/>
              <a:t>Are faculty actively engaged in the development and regular review of the curriculum?</a:t>
            </a:r>
          </a:p>
          <a:p>
            <a:r>
              <a:rPr lang="en-US" dirty="0"/>
              <a:t>Does our program of study include general education courses/concepts, or core/foundational courses at the appropriate educational level of student preparation?</a:t>
            </a:r>
          </a:p>
          <a:p>
            <a:r>
              <a:rPr lang="en-US" dirty="0"/>
              <a:t>Do the required credit and/or clock hours for our program align with governing organization, regulatory agency, and/or certifying agency (graduate programs) requirements?</a:t>
            </a:r>
          </a:p>
          <a:p>
            <a:r>
              <a:rPr lang="en-US" dirty="0"/>
              <a:t>Does our curriculum emphasize the role of the nurse at the level of preparation, and does it  incorporate contemporary concepts in all learning environments?</a:t>
            </a:r>
          </a:p>
          <a:p>
            <a:r>
              <a:rPr lang="en-US" dirty="0"/>
              <a:t>Do we use formative and summative student evaluation methods across the curriculum? </a:t>
            </a:r>
          </a:p>
          <a:p>
            <a:pPr lvl="1"/>
            <a:endParaRPr lang="en-US" dirty="0"/>
          </a:p>
          <a:p>
            <a:endParaRPr lang="en-US" dirty="0"/>
          </a:p>
        </p:txBody>
      </p:sp>
    </p:spTree>
    <p:extLst>
      <p:ext uri="{BB962C8B-B14F-4D97-AF65-F5344CB8AC3E}">
        <p14:creationId xmlns:p14="http://schemas.microsoft.com/office/powerpoint/2010/main" val="442847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A41E-B0B4-E565-2CE5-A94A62CE7D6A}"/>
              </a:ext>
            </a:extLst>
          </p:cNvPr>
          <p:cNvSpPr>
            <a:spLocks noGrp="1"/>
          </p:cNvSpPr>
          <p:nvPr>
            <p:ph type="title"/>
          </p:nvPr>
        </p:nvSpPr>
        <p:spPr/>
        <p:txBody>
          <a:bodyPr/>
          <a:lstStyle/>
          <a:p>
            <a:r>
              <a:rPr lang="en-US" dirty="0"/>
              <a:t>Recommendations for Standard 5 Outcomes:</a:t>
            </a:r>
          </a:p>
        </p:txBody>
      </p:sp>
      <p:sp>
        <p:nvSpPr>
          <p:cNvPr id="3" name="Content Placeholder 2">
            <a:extLst>
              <a:ext uri="{FF2B5EF4-FFF2-40B4-BE49-F238E27FC236}">
                <a16:creationId xmlns:a16="http://schemas.microsoft.com/office/drawing/2014/main" id="{B14A2A29-3959-4C96-3EE7-1BB28871D2F4}"/>
              </a:ext>
            </a:extLst>
          </p:cNvPr>
          <p:cNvSpPr>
            <a:spLocks noGrp="1"/>
          </p:cNvSpPr>
          <p:nvPr>
            <p:ph idx="1"/>
          </p:nvPr>
        </p:nvSpPr>
        <p:spPr>
          <a:xfrm>
            <a:off x="838200" y="1837657"/>
            <a:ext cx="10515600" cy="4351338"/>
          </a:xfrm>
        </p:spPr>
        <p:txBody>
          <a:bodyPr>
            <a:normAutofit fontScale="92500" lnSpcReduction="10000"/>
          </a:bodyPr>
          <a:lstStyle/>
          <a:p>
            <a:r>
              <a:rPr lang="en-US" dirty="0"/>
              <a:t>Do we have a written SPE?</a:t>
            </a:r>
          </a:p>
          <a:p>
            <a:r>
              <a:rPr lang="en-US" dirty="0"/>
              <a:t>Does the SPE include each end-of-program student learning outcome and each program outcome?</a:t>
            </a:r>
          </a:p>
          <a:p>
            <a:r>
              <a:rPr lang="en-US" dirty="0"/>
              <a:t>Do we have appropriate assessment methods?</a:t>
            </a:r>
          </a:p>
          <a:p>
            <a:r>
              <a:rPr lang="en-US" dirty="0"/>
              <a:t>Do we aggregate and disaggregate data in a meaningful manner?</a:t>
            </a:r>
          </a:p>
          <a:p>
            <a:r>
              <a:rPr lang="en-US" dirty="0"/>
              <a:t>Do we analyze data and use the data analysis in program decision-making?</a:t>
            </a:r>
          </a:p>
          <a:p>
            <a:r>
              <a:rPr lang="en-US" dirty="0"/>
              <a:t>Do we have three years of documentation (assessment data, analysis of data, and use of data analysis for program decision-making)?</a:t>
            </a:r>
          </a:p>
          <a:p>
            <a:r>
              <a:rPr lang="en-US" dirty="0"/>
              <a:t>Do we share the </a:t>
            </a:r>
            <a:r>
              <a:rPr lang="en-US" u="sng" dirty="0"/>
              <a:t>analysis</a:t>
            </a:r>
            <a:r>
              <a:rPr lang="en-US" dirty="0"/>
              <a:t> of assessment data (end-of-program student learning outcomes </a:t>
            </a:r>
            <a:r>
              <a:rPr lang="en-US" i="1" dirty="0"/>
              <a:t>and</a:t>
            </a:r>
            <a:r>
              <a:rPr lang="en-US" dirty="0"/>
              <a:t> program outcomes) with our communities of interest?</a:t>
            </a:r>
          </a:p>
        </p:txBody>
      </p:sp>
    </p:spTree>
    <p:extLst>
      <p:ext uri="{BB962C8B-B14F-4D97-AF65-F5344CB8AC3E}">
        <p14:creationId xmlns:p14="http://schemas.microsoft.com/office/powerpoint/2010/main" val="27393437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0ACF-5A08-88FE-269D-0E66DE292D3E}"/>
              </a:ext>
            </a:extLst>
          </p:cNvPr>
          <p:cNvSpPr>
            <a:spLocks noGrp="1"/>
          </p:cNvSpPr>
          <p:nvPr>
            <p:ph type="title"/>
          </p:nvPr>
        </p:nvSpPr>
        <p:spPr/>
        <p:txBody>
          <a:bodyPr>
            <a:normAutofit fontScale="90000"/>
          </a:bodyPr>
          <a:lstStyle/>
          <a:p>
            <a:r>
              <a:rPr lang="en-US" dirty="0"/>
              <a:t>What if our current policies and/or processes are not in alignment with the 2023 Standards and Criteria?</a:t>
            </a:r>
          </a:p>
        </p:txBody>
      </p:sp>
      <p:sp>
        <p:nvSpPr>
          <p:cNvPr id="3" name="Content Placeholder 2">
            <a:extLst>
              <a:ext uri="{FF2B5EF4-FFF2-40B4-BE49-F238E27FC236}">
                <a16:creationId xmlns:a16="http://schemas.microsoft.com/office/drawing/2014/main" id="{84E5C132-7146-B578-852D-ED78E568E4C7}"/>
              </a:ext>
            </a:extLst>
          </p:cNvPr>
          <p:cNvSpPr>
            <a:spLocks noGrp="1"/>
          </p:cNvSpPr>
          <p:nvPr>
            <p:ph idx="1"/>
          </p:nvPr>
        </p:nvSpPr>
        <p:spPr/>
        <p:txBody>
          <a:bodyPr>
            <a:normAutofit lnSpcReduction="10000"/>
          </a:bodyPr>
          <a:lstStyle/>
          <a:p>
            <a:r>
              <a:rPr lang="en-US" dirty="0"/>
              <a:t>Don’t panic, develop a plan and get started now!</a:t>
            </a:r>
          </a:p>
          <a:p>
            <a:r>
              <a:rPr lang="en-US" dirty="0"/>
              <a:t>Engage all faculty in looking at the big picture across all Standards.</a:t>
            </a:r>
          </a:p>
          <a:p>
            <a:r>
              <a:rPr lang="en-US" dirty="0"/>
              <a:t>Consult with curricular, teaching/learning, and assessment and evaluation experts within your institution to gain more insight into best practices.</a:t>
            </a:r>
          </a:p>
          <a:p>
            <a:r>
              <a:rPr lang="en-US" dirty="0"/>
              <a:t>Revise and update program policies or processes as needed to help ensure compliance.</a:t>
            </a:r>
          </a:p>
          <a:p>
            <a:r>
              <a:rPr lang="en-US" dirty="0"/>
              <a:t>Develop and implement consistent documentation practices for keeping faculty engaged and informed, as well as demonstrating program compliance over time.  </a:t>
            </a:r>
          </a:p>
          <a:p>
            <a:pPr marL="457200" lvl="1" indent="0">
              <a:buNone/>
            </a:pPr>
            <a:endParaRPr lang="en-US" dirty="0"/>
          </a:p>
          <a:p>
            <a:pPr lvl="1"/>
            <a:endParaRPr lang="en-US" dirty="0"/>
          </a:p>
        </p:txBody>
      </p:sp>
    </p:spTree>
    <p:extLst>
      <p:ext uri="{BB962C8B-B14F-4D97-AF65-F5344CB8AC3E}">
        <p14:creationId xmlns:p14="http://schemas.microsoft.com/office/powerpoint/2010/main" val="20098630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B652-8CA7-E1A6-71B6-EDE6FC685106}"/>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8E9BAB05-3971-5C21-830E-5C6F83B7BFA9}"/>
              </a:ext>
            </a:extLst>
          </p:cNvPr>
          <p:cNvSpPr>
            <a:spLocks noGrp="1"/>
          </p:cNvSpPr>
          <p:nvPr>
            <p:ph idx="1"/>
          </p:nvPr>
        </p:nvSpPr>
        <p:spPr/>
        <p:txBody>
          <a:bodyPr>
            <a:normAutofit fontScale="92500" lnSpcReduction="10000"/>
          </a:bodyPr>
          <a:lstStyle/>
          <a:p>
            <a:r>
              <a:rPr lang="en-US" dirty="0"/>
              <a:t>The Standards and Criteria are broadly written, and it is up to the program to be able to demonstrate and describe its compliance.</a:t>
            </a:r>
          </a:p>
          <a:p>
            <a:r>
              <a:rPr lang="en-US" dirty="0"/>
              <a:t>The program’s curriculum is (</a:t>
            </a:r>
            <a:r>
              <a:rPr lang="en-US" i="1" dirty="0"/>
              <a:t>and should be</a:t>
            </a:r>
            <a:r>
              <a:rPr lang="en-US" dirty="0"/>
              <a:t>) ever-evolving to be congruent with current practice, to meet community needs, and to support student learning and development as nurses at the level of preparation.</a:t>
            </a:r>
          </a:p>
          <a:p>
            <a:pPr lvl="1"/>
            <a:r>
              <a:rPr lang="en-US" dirty="0"/>
              <a:t>Make tweaks to the curriculum over time using a variety of data sources to keep your curriculum fresh and current.</a:t>
            </a:r>
          </a:p>
          <a:p>
            <a:r>
              <a:rPr lang="en-US" dirty="0"/>
              <a:t>The SPE is a </a:t>
            </a:r>
            <a:r>
              <a:rPr lang="en-US" i="1" dirty="0"/>
              <a:t>working </a:t>
            </a:r>
            <a:r>
              <a:rPr lang="en-US" dirty="0"/>
              <a:t>document, and you should not be afraid to update it and adjust processes as needed to improve your evaluation processes and your program. </a:t>
            </a:r>
          </a:p>
          <a:p>
            <a:pPr lvl="1"/>
            <a:r>
              <a:rPr lang="en-US" dirty="0"/>
              <a:t>The SPE is about program-level assessment and evaluation to identify means and methods for improving the program, specifically supporting achievement of the end-of-program student learning outcomes and program outcomes. </a:t>
            </a:r>
          </a:p>
          <a:p>
            <a:endParaRPr lang="en-US" dirty="0"/>
          </a:p>
        </p:txBody>
      </p:sp>
    </p:spTree>
    <p:extLst>
      <p:ext uri="{BB962C8B-B14F-4D97-AF65-F5344CB8AC3E}">
        <p14:creationId xmlns:p14="http://schemas.microsoft.com/office/powerpoint/2010/main" val="2519116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A478-716A-27E5-A170-2139FA458B53}"/>
              </a:ext>
            </a:extLst>
          </p:cNvPr>
          <p:cNvSpPr>
            <a:spLocks noGrp="1"/>
          </p:cNvSpPr>
          <p:nvPr>
            <p:ph type="title"/>
          </p:nvPr>
        </p:nvSpPr>
        <p:spPr/>
        <p:txBody>
          <a:bodyPr/>
          <a:lstStyle/>
          <a:p>
            <a:r>
              <a:rPr lang="en-US" dirty="0"/>
              <a:t>To Learn More:</a:t>
            </a:r>
          </a:p>
        </p:txBody>
      </p:sp>
      <p:sp>
        <p:nvSpPr>
          <p:cNvPr id="3" name="Content Placeholder 2">
            <a:extLst>
              <a:ext uri="{FF2B5EF4-FFF2-40B4-BE49-F238E27FC236}">
                <a16:creationId xmlns:a16="http://schemas.microsoft.com/office/drawing/2014/main" id="{263016EB-8AAE-1A0A-89DA-C3D9112E47F4}"/>
              </a:ext>
            </a:extLst>
          </p:cNvPr>
          <p:cNvSpPr>
            <a:spLocks noGrp="1"/>
          </p:cNvSpPr>
          <p:nvPr>
            <p:ph idx="1"/>
          </p:nvPr>
        </p:nvSpPr>
        <p:spPr/>
        <p:txBody>
          <a:bodyPr>
            <a:normAutofit fontScale="92500" lnSpcReduction="20000"/>
          </a:bodyPr>
          <a:lstStyle/>
          <a:p>
            <a:r>
              <a:rPr lang="en-US" dirty="0"/>
              <a:t>ACEN Website </a:t>
            </a:r>
            <a:r>
              <a:rPr lang="en-US" dirty="0">
                <a:hlinkClick r:id="rId3"/>
              </a:rPr>
              <a:t>https://www.acenursing.org/</a:t>
            </a:r>
            <a:r>
              <a:rPr lang="en-US" dirty="0"/>
              <a:t> </a:t>
            </a:r>
          </a:p>
          <a:p>
            <a:pPr lvl="1"/>
            <a:r>
              <a:rPr lang="en-US" dirty="0"/>
              <a:t>ACEN Accreditation Standards and Criteria</a:t>
            </a:r>
          </a:p>
          <a:p>
            <a:pPr lvl="1"/>
            <a:r>
              <a:rPr lang="en-US" dirty="0"/>
              <a:t>ACEN Glossary</a:t>
            </a:r>
          </a:p>
          <a:p>
            <a:pPr lvl="1"/>
            <a:r>
              <a:rPr lang="en-US" dirty="0"/>
              <a:t>ACEN Policies</a:t>
            </a:r>
          </a:p>
          <a:p>
            <a:pPr lvl="1"/>
            <a:r>
              <a:rPr lang="en-US" dirty="0"/>
              <a:t>2023 Program Guidelines</a:t>
            </a:r>
          </a:p>
          <a:p>
            <a:r>
              <a:rPr lang="en-US" dirty="0"/>
              <a:t>ACEN Learning Activities and Events </a:t>
            </a:r>
            <a:r>
              <a:rPr lang="en-US" dirty="0">
                <a:hlinkClick r:id="rId4"/>
              </a:rPr>
              <a:t>https://www.acenursing.org/events/</a:t>
            </a:r>
            <a:r>
              <a:rPr lang="en-US" dirty="0"/>
              <a:t> </a:t>
            </a:r>
          </a:p>
          <a:p>
            <a:pPr lvl="1"/>
            <a:r>
              <a:rPr lang="en-US" dirty="0"/>
              <a:t>Self-Study Forums</a:t>
            </a:r>
          </a:p>
          <a:p>
            <a:pPr lvl="1"/>
            <a:r>
              <a:rPr lang="en-US" dirty="0"/>
              <a:t>Webinars</a:t>
            </a:r>
          </a:p>
          <a:p>
            <a:r>
              <a:rPr lang="en-US" dirty="0"/>
              <a:t>Request an Advisory Review </a:t>
            </a:r>
            <a:r>
              <a:rPr lang="en-US" dirty="0">
                <a:hlinkClick r:id="rId5"/>
              </a:rPr>
              <a:t>https://www.acenursing.org/for-programs/services/advisory-review/</a:t>
            </a:r>
            <a:r>
              <a:rPr lang="en-US" dirty="0"/>
              <a:t> </a:t>
            </a:r>
          </a:p>
          <a:p>
            <a:r>
              <a:rPr lang="en-US" dirty="0"/>
              <a:t>Contact an ACEN Director </a:t>
            </a:r>
            <a:r>
              <a:rPr lang="en-US" dirty="0">
                <a:hlinkClick r:id="rId6"/>
              </a:rPr>
              <a:t>https://www.acenursing.org/about/who-we-are/staff/</a:t>
            </a:r>
            <a:r>
              <a:rPr lang="en-US" dirty="0"/>
              <a:t>  </a:t>
            </a:r>
          </a:p>
          <a:p>
            <a:pPr lvl="1"/>
            <a:endParaRPr lang="en-US" dirty="0"/>
          </a:p>
        </p:txBody>
      </p:sp>
    </p:spTree>
    <p:extLst>
      <p:ext uri="{BB962C8B-B14F-4D97-AF65-F5344CB8AC3E}">
        <p14:creationId xmlns:p14="http://schemas.microsoft.com/office/powerpoint/2010/main" val="27925086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475A1BB-6B1B-0A70-4B8B-E2CAF6A2A6D2}"/>
              </a:ext>
            </a:extLst>
          </p:cNvPr>
          <p:cNvSpPr>
            <a:spLocks noGrp="1"/>
          </p:cNvSpPr>
          <p:nvPr>
            <p:ph type="title"/>
          </p:nvPr>
        </p:nvSpPr>
        <p:spPr>
          <a:xfrm>
            <a:off x="777240" y="731519"/>
            <a:ext cx="2845191" cy="3237579"/>
          </a:xfrm>
        </p:spPr>
        <p:txBody>
          <a:bodyPr>
            <a:normAutofit/>
          </a:bodyPr>
          <a:lstStyle/>
          <a:p>
            <a:pPr algn="ctr"/>
            <a:r>
              <a:rPr lang="en-US" sz="6600" dirty="0">
                <a:solidFill>
                  <a:srgbClr val="FFFFFF"/>
                </a:solidFill>
              </a:rPr>
              <a:t>Q </a:t>
            </a:r>
            <a:br>
              <a:rPr lang="en-US" sz="6600" dirty="0">
                <a:solidFill>
                  <a:srgbClr val="FFFFFF"/>
                </a:solidFill>
              </a:rPr>
            </a:br>
            <a:r>
              <a:rPr lang="en-US" sz="6600" dirty="0">
                <a:solidFill>
                  <a:srgbClr val="FFFFFF"/>
                </a:solidFill>
              </a:rPr>
              <a:t>and </a:t>
            </a:r>
            <a:br>
              <a:rPr lang="en-US" sz="6600" dirty="0">
                <a:solidFill>
                  <a:srgbClr val="FFFFFF"/>
                </a:solidFill>
              </a:rPr>
            </a:br>
            <a:r>
              <a:rPr lang="en-US" sz="6600" dirty="0">
                <a:solidFill>
                  <a:srgbClr val="FFFFFF"/>
                </a:solidFill>
              </a:rPr>
              <a:t>A</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9F3DF8-2A3A-0F54-C4DD-867B1D84DB1E}"/>
              </a:ext>
            </a:extLst>
          </p:cNvPr>
          <p:cNvSpPr>
            <a:spLocks noGrp="1"/>
          </p:cNvSpPr>
          <p:nvPr>
            <p:ph idx="1"/>
          </p:nvPr>
        </p:nvSpPr>
        <p:spPr>
          <a:xfrm>
            <a:off x="4379709" y="686862"/>
            <a:ext cx="7037591" cy="5475129"/>
          </a:xfrm>
        </p:spPr>
        <p:txBody>
          <a:bodyPr anchor="ctr">
            <a:normAutofit/>
          </a:bodyPr>
          <a:lstStyle/>
          <a:p>
            <a:r>
              <a:rPr lang="en-US" sz="2600" dirty="0"/>
              <a:t>What questions do you have?</a:t>
            </a:r>
          </a:p>
          <a:p>
            <a:r>
              <a:rPr lang="en-US" sz="2600" dirty="0"/>
              <a:t>What needs to be clarified?</a:t>
            </a:r>
          </a:p>
        </p:txBody>
      </p:sp>
      <p:pic>
        <p:nvPicPr>
          <p:cNvPr id="5" name="Graphic 4" descr="Diploma with solid fill">
            <a:extLst>
              <a:ext uri="{FF2B5EF4-FFF2-40B4-BE49-F238E27FC236}">
                <a16:creationId xmlns:a16="http://schemas.microsoft.com/office/drawing/2014/main" id="{3929FDB2-EED4-F0E6-CAB3-B60F9A9764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0346" y="4444685"/>
            <a:ext cx="1797803" cy="1797803"/>
          </a:xfrm>
          <a:prstGeom prst="rect">
            <a:avLst/>
          </a:prstGeom>
        </p:spPr>
      </p:pic>
    </p:spTree>
    <p:extLst>
      <p:ext uri="{BB962C8B-B14F-4D97-AF65-F5344CB8AC3E}">
        <p14:creationId xmlns:p14="http://schemas.microsoft.com/office/powerpoint/2010/main" val="319152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83F8-2220-EBFF-251D-C759B4302E1C}"/>
              </a:ext>
            </a:extLst>
          </p:cNvPr>
          <p:cNvSpPr>
            <a:spLocks noGrp="1"/>
          </p:cNvSpPr>
          <p:nvPr>
            <p:ph type="title"/>
          </p:nvPr>
        </p:nvSpPr>
        <p:spPr/>
        <p:txBody>
          <a:bodyPr/>
          <a:lstStyle/>
          <a:p>
            <a:r>
              <a:rPr lang="en-US"/>
              <a:t>Regular Review of ACEN Standards and Criteria:</a:t>
            </a:r>
            <a:endParaRPr lang="en-US" dirty="0"/>
          </a:p>
        </p:txBody>
      </p:sp>
      <p:graphicFrame>
        <p:nvGraphicFramePr>
          <p:cNvPr id="7" name="Content Placeholder 2">
            <a:extLst>
              <a:ext uri="{FF2B5EF4-FFF2-40B4-BE49-F238E27FC236}">
                <a16:creationId xmlns:a16="http://schemas.microsoft.com/office/drawing/2014/main" id="{0AD7CC25-A77C-8FB5-E2E3-AE716C0EC896}"/>
              </a:ext>
            </a:extLst>
          </p:cNvPr>
          <p:cNvGraphicFramePr>
            <a:graphicFrameLocks noGrp="1"/>
          </p:cNvGraphicFramePr>
          <p:nvPr>
            <p:ph idx="1"/>
            <p:extLst>
              <p:ext uri="{D42A27DB-BD31-4B8C-83A1-F6EECF244321}">
                <p14:modId xmlns:p14="http://schemas.microsoft.com/office/powerpoint/2010/main" val="21614248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980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68B1D4-1EF4-9400-ED4E-4303E685910C}"/>
              </a:ext>
            </a:extLst>
          </p:cNvPr>
          <p:cNvSpPr>
            <a:spLocks noGrp="1"/>
          </p:cNvSpPr>
          <p:nvPr>
            <p:ph type="title"/>
          </p:nvPr>
        </p:nvSpPr>
        <p:spPr>
          <a:xfrm>
            <a:off x="777240" y="731519"/>
            <a:ext cx="2845191" cy="3237579"/>
          </a:xfrm>
        </p:spPr>
        <p:txBody>
          <a:bodyPr>
            <a:normAutofit/>
          </a:bodyPr>
          <a:lstStyle/>
          <a:p>
            <a:r>
              <a:rPr lang="en-US" sz="3800" dirty="0">
                <a:solidFill>
                  <a:srgbClr val="FFFFFF"/>
                </a:solidFill>
              </a:rPr>
              <a:t>Standards and Criteria Review Timeline:</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4875397-8C75-0C0A-1313-C0E4A49CB4ED}"/>
              </a:ext>
            </a:extLst>
          </p:cNvPr>
          <p:cNvGraphicFramePr>
            <a:graphicFrameLocks noGrp="1"/>
          </p:cNvGraphicFramePr>
          <p:nvPr>
            <p:ph idx="1"/>
            <p:extLst>
              <p:ext uri="{D42A27DB-BD31-4B8C-83A1-F6EECF244321}">
                <p14:modId xmlns:p14="http://schemas.microsoft.com/office/powerpoint/2010/main" val="367193749"/>
              </p:ext>
            </p:extLst>
          </p:nvPr>
        </p:nvGraphicFramePr>
        <p:xfrm>
          <a:off x="4370146" y="457200"/>
          <a:ext cx="7037387"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6019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AF238-BE2B-75B0-B088-3DDB78F72C0F}"/>
              </a:ext>
            </a:extLst>
          </p:cNvPr>
          <p:cNvSpPr>
            <a:spLocks noGrp="1"/>
          </p:cNvSpPr>
          <p:nvPr>
            <p:ph type="title"/>
          </p:nvPr>
        </p:nvSpPr>
        <p:spPr/>
        <p:txBody>
          <a:bodyPr/>
          <a:lstStyle/>
          <a:p>
            <a:r>
              <a:rPr lang="en-US" dirty="0"/>
              <a:t>2023 Standards and Criteria Implementation:</a:t>
            </a:r>
          </a:p>
        </p:txBody>
      </p:sp>
      <p:graphicFrame>
        <p:nvGraphicFramePr>
          <p:cNvPr id="5" name="Content Placeholder 2">
            <a:extLst>
              <a:ext uri="{FF2B5EF4-FFF2-40B4-BE49-F238E27FC236}">
                <a16:creationId xmlns:a16="http://schemas.microsoft.com/office/drawing/2014/main" id="{93A894A2-889B-44D3-A959-4D52987E463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25C2039-2E6E-72DE-BC9A-48B8B4979E70}"/>
              </a:ext>
            </a:extLst>
          </p:cNvPr>
          <p:cNvSpPr txBox="1"/>
          <p:nvPr/>
        </p:nvSpPr>
        <p:spPr>
          <a:xfrm>
            <a:off x="3172571" y="4182386"/>
            <a:ext cx="646331" cy="369332"/>
          </a:xfrm>
          <a:prstGeom prst="rect">
            <a:avLst/>
          </a:prstGeom>
          <a:noFill/>
        </p:spPr>
        <p:txBody>
          <a:bodyPr wrap="none" rtlCol="0">
            <a:spAutoFit/>
          </a:bodyPr>
          <a:lstStyle/>
          <a:p>
            <a:r>
              <a:rPr lang="en-US" dirty="0"/>
              <a:t>2023</a:t>
            </a:r>
          </a:p>
        </p:txBody>
      </p:sp>
      <p:sp>
        <p:nvSpPr>
          <p:cNvPr id="4" name="TextBox 3">
            <a:extLst>
              <a:ext uri="{FF2B5EF4-FFF2-40B4-BE49-F238E27FC236}">
                <a16:creationId xmlns:a16="http://schemas.microsoft.com/office/drawing/2014/main" id="{D13C47A3-6F9B-4FF0-687B-0B8B04042B18}"/>
              </a:ext>
            </a:extLst>
          </p:cNvPr>
          <p:cNvSpPr txBox="1"/>
          <p:nvPr/>
        </p:nvSpPr>
        <p:spPr>
          <a:xfrm>
            <a:off x="8412479" y="3429000"/>
            <a:ext cx="646331" cy="369332"/>
          </a:xfrm>
          <a:prstGeom prst="rect">
            <a:avLst/>
          </a:prstGeom>
          <a:noFill/>
        </p:spPr>
        <p:txBody>
          <a:bodyPr wrap="none" rtlCol="0">
            <a:spAutoFit/>
          </a:bodyPr>
          <a:lstStyle/>
          <a:p>
            <a:r>
              <a:rPr lang="en-US" dirty="0"/>
              <a:t>2024</a:t>
            </a:r>
          </a:p>
        </p:txBody>
      </p:sp>
    </p:spTree>
    <p:extLst>
      <p:ext uri="{BB962C8B-B14F-4D97-AF65-F5344CB8AC3E}">
        <p14:creationId xmlns:p14="http://schemas.microsoft.com/office/powerpoint/2010/main" val="45594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68C2-4F4D-686F-6850-8698C2D221B5}"/>
              </a:ext>
            </a:extLst>
          </p:cNvPr>
          <p:cNvSpPr>
            <a:spLocks noGrp="1"/>
          </p:cNvSpPr>
          <p:nvPr>
            <p:ph type="title"/>
          </p:nvPr>
        </p:nvSpPr>
        <p:spPr/>
        <p:txBody>
          <a:bodyPr/>
          <a:lstStyle/>
          <a:p>
            <a:r>
              <a:rPr lang="en-US" dirty="0"/>
              <a:t>Goals and Considerations for Standards and Criteria Review:</a:t>
            </a:r>
          </a:p>
        </p:txBody>
      </p:sp>
      <p:sp>
        <p:nvSpPr>
          <p:cNvPr id="3" name="Content Placeholder 2">
            <a:extLst>
              <a:ext uri="{FF2B5EF4-FFF2-40B4-BE49-F238E27FC236}">
                <a16:creationId xmlns:a16="http://schemas.microsoft.com/office/drawing/2014/main" id="{486ADF34-3990-125E-5E84-7739618255A3}"/>
              </a:ext>
            </a:extLst>
          </p:cNvPr>
          <p:cNvSpPr>
            <a:spLocks noGrp="1"/>
          </p:cNvSpPr>
          <p:nvPr>
            <p:ph sz="half" idx="1"/>
          </p:nvPr>
        </p:nvSpPr>
        <p:spPr/>
        <p:txBody>
          <a:bodyPr/>
          <a:lstStyle/>
          <a:p>
            <a:r>
              <a:rPr lang="en-US" b="1" dirty="0"/>
              <a:t>Overarching Goal</a:t>
            </a:r>
          </a:p>
          <a:p>
            <a:pPr lvl="1"/>
            <a:r>
              <a:rPr lang="en-US" dirty="0"/>
              <a:t>Educational Quality</a:t>
            </a:r>
          </a:p>
          <a:p>
            <a:pPr lvl="2"/>
            <a:r>
              <a:rPr lang="en-US" dirty="0"/>
              <a:t>Student learning and preparation for nursing practice</a:t>
            </a:r>
          </a:p>
          <a:p>
            <a:pPr lvl="2"/>
            <a:r>
              <a:rPr lang="en-US" dirty="0"/>
              <a:t>Equity and protection of students</a:t>
            </a:r>
          </a:p>
          <a:p>
            <a:endParaRPr lang="en-US" dirty="0"/>
          </a:p>
        </p:txBody>
      </p:sp>
      <p:sp>
        <p:nvSpPr>
          <p:cNvPr id="4" name="Content Placeholder 3">
            <a:extLst>
              <a:ext uri="{FF2B5EF4-FFF2-40B4-BE49-F238E27FC236}">
                <a16:creationId xmlns:a16="http://schemas.microsoft.com/office/drawing/2014/main" id="{D25A2741-20DA-245D-C3CE-8446051457A9}"/>
              </a:ext>
            </a:extLst>
          </p:cNvPr>
          <p:cNvSpPr>
            <a:spLocks noGrp="1"/>
          </p:cNvSpPr>
          <p:nvPr>
            <p:ph sz="half" idx="2"/>
          </p:nvPr>
        </p:nvSpPr>
        <p:spPr/>
        <p:txBody>
          <a:bodyPr/>
          <a:lstStyle/>
          <a:p>
            <a:r>
              <a:rPr lang="en-US" b="1" dirty="0"/>
              <a:t>Considerations</a:t>
            </a:r>
          </a:p>
          <a:p>
            <a:pPr lvl="1"/>
            <a:r>
              <a:rPr lang="en-US" dirty="0"/>
              <a:t>Formatting</a:t>
            </a:r>
          </a:p>
          <a:p>
            <a:pPr lvl="1"/>
            <a:r>
              <a:rPr lang="en-US" dirty="0"/>
              <a:t>Distance Education</a:t>
            </a:r>
          </a:p>
          <a:p>
            <a:pPr lvl="1"/>
            <a:r>
              <a:rPr lang="en-US" dirty="0"/>
              <a:t>Internal Consistency</a:t>
            </a:r>
          </a:p>
          <a:p>
            <a:pPr lvl="1"/>
            <a:r>
              <a:rPr lang="en-US" dirty="0"/>
              <a:t>Overlapping Content</a:t>
            </a:r>
          </a:p>
          <a:p>
            <a:pPr lvl="1"/>
            <a:r>
              <a:rPr lang="en-US" dirty="0"/>
              <a:t>Complexity</a:t>
            </a:r>
          </a:p>
          <a:p>
            <a:endParaRPr lang="en-US" dirty="0"/>
          </a:p>
        </p:txBody>
      </p:sp>
    </p:spTree>
    <p:extLst>
      <p:ext uri="{BB962C8B-B14F-4D97-AF65-F5344CB8AC3E}">
        <p14:creationId xmlns:p14="http://schemas.microsoft.com/office/powerpoint/2010/main" val="3694040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98414875-C051-4075-B3D9-12C739B89A21}"/>
  <p:tag name="ISPRING_RESOURCE_FOLDER" val="C:\Users\sfarmer\Desktop\CNE_2022\2023 Standards and Criteria Transition\"/>
  <p:tag name="ISPRING_PRESENTATION_PATH" val="C:\Users\sfarmer\Desktop\CNE_2022\2023 Standards and Criteria Transition.pptx"/>
  <p:tag name="ISPRING_PROJECT_VERSION" val="9.3"/>
  <p:tag name="ISPRING_PROJECT_FOLDER_UPDATED" val="1"/>
  <p:tag name="ISPRING_SCREEN_RECS_UPDATED" val="C:\Users\sfarmer\Desktop\CNE_2022\2023 Standards and Criteria Transition\"/>
  <p:tag name="ISPRING_WEBLINKS_TARGET" val="_blank"/>
  <p:tag name="ISPRING_WEBLINKS_TARGETMJT" val="_sel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5700</Words>
  <Application>Microsoft Office PowerPoint</Application>
  <PresentationFormat>Widescreen</PresentationFormat>
  <Paragraphs>487</Paragraphs>
  <Slides>57</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Gill Sans MT</vt:lpstr>
      <vt:lpstr>Times New Roman</vt:lpstr>
      <vt:lpstr>Office Theme</vt:lpstr>
      <vt:lpstr>ACEN Accreditation: 2023 Standards and Criteria</vt:lpstr>
      <vt:lpstr>Learning Topics:</vt:lpstr>
      <vt:lpstr>ACEN History :</vt:lpstr>
      <vt:lpstr>Accreditation Commission for Education in Nursing (ACEN) </vt:lpstr>
      <vt:lpstr>ACEN Recognition:</vt:lpstr>
      <vt:lpstr>Regular Review of ACEN Standards and Criteria:</vt:lpstr>
      <vt:lpstr>Standards and Criteria Review Timeline:</vt:lpstr>
      <vt:lpstr>2023 Standards and Criteria Implementation:</vt:lpstr>
      <vt:lpstr>Goals and Considerations for Standards and Criteria Review:</vt:lpstr>
      <vt:lpstr>2023 Formatting: </vt:lpstr>
      <vt:lpstr>2017 to 2023 Standards Comparison:</vt:lpstr>
      <vt:lpstr>Where is Standard 5 Resources? </vt:lpstr>
      <vt:lpstr>Terminology:</vt:lpstr>
      <vt:lpstr>Key Formatting Differences:  Most changes to the 2023 Criterion statements were to increase clarity and simplify the statement. </vt:lpstr>
      <vt:lpstr>Key Formatting Differences:  Some changes to the 2023 Criterion statements were to make the flow more logical. </vt:lpstr>
      <vt:lpstr>Key Formatting Differences:  Some changes to the 2023 Criterion statements were to make expectations more explicit. </vt:lpstr>
      <vt:lpstr>Substantive Content Difference: Nurse Administrator Qualifications</vt:lpstr>
      <vt:lpstr>Substantive Content Difference: Licensure/Certification Program Outcome</vt:lpstr>
      <vt:lpstr>Most Key Elements Remain the Same Between the 2017 and 2023 Versions. </vt:lpstr>
      <vt:lpstr>End-of-Program Student Learning Outcomes:</vt:lpstr>
      <vt:lpstr>Expectations of Nursing Faculty at an ACEN-accredited program:</vt:lpstr>
      <vt:lpstr>Standard 1 – Administrative Capacity and Resources </vt:lpstr>
      <vt:lpstr>What’s New in 2023: Standard 1</vt:lpstr>
      <vt:lpstr>Resources:</vt:lpstr>
      <vt:lpstr>Standard 2 - Faculty</vt:lpstr>
      <vt:lpstr>What’s New in 2023: Standard 2</vt:lpstr>
      <vt:lpstr>Faculty Areas of Teaching Responsibilities </vt:lpstr>
      <vt:lpstr>Diversity:</vt:lpstr>
      <vt:lpstr>Equity and Inclusion:</vt:lpstr>
      <vt:lpstr>Standard 3 - Students</vt:lpstr>
      <vt:lpstr>What’s New in 2023: Standard 3</vt:lpstr>
      <vt:lpstr>Policies:</vt:lpstr>
      <vt:lpstr>High-Stakes Testing:</vt:lpstr>
      <vt:lpstr>Resources:</vt:lpstr>
      <vt:lpstr>Standard 4 - Curriculum</vt:lpstr>
      <vt:lpstr>Standard 4 - Curriculum</vt:lpstr>
      <vt:lpstr>Standard 4 - Curriculum</vt:lpstr>
      <vt:lpstr>What’s New in 2023: Standard 4</vt:lpstr>
      <vt:lpstr>Learning Environments and Experiences:</vt:lpstr>
      <vt:lpstr>Learning Environments and Experiences:</vt:lpstr>
      <vt:lpstr>Standard 5 – Outcomes</vt:lpstr>
      <vt:lpstr>Standard 5 – Outcomes Key Components</vt:lpstr>
      <vt:lpstr>Program-Level Assessment:</vt:lpstr>
      <vt:lpstr>What’s New in 2023: Standard 5</vt:lpstr>
      <vt:lpstr>What’s New in 2023: End-of-Program Student Learning Outcomes</vt:lpstr>
      <vt:lpstr>What’s New in 2023:  Program Completion Rate</vt:lpstr>
      <vt:lpstr>What’s New in 2023:  Licensure/Certification Examination Pass Rate</vt:lpstr>
      <vt:lpstr>Meeting the Licensure/Certification Benchmark:</vt:lpstr>
      <vt:lpstr>What’s New in 2023: Job Placement</vt:lpstr>
      <vt:lpstr>Overview of Changes to the Post Site Visit Review Process:</vt:lpstr>
      <vt:lpstr>Recommendations for Understanding the 2023 Standards and Criteria:</vt:lpstr>
      <vt:lpstr>Recommendations for Standard 4 Curriculum:</vt:lpstr>
      <vt:lpstr>Recommendations for Standard 5 Outcomes:</vt:lpstr>
      <vt:lpstr>What if our current policies and/or processes are not in alignment with the 2023 Standards and Criteria?</vt:lpstr>
      <vt:lpstr>Final Thoughts:</vt:lpstr>
      <vt:lpstr>To Learn More:</vt:lpstr>
      <vt:lpstr>Q  and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Mariquit</dc:creator>
  <cp:lastModifiedBy>Amy Esslinger</cp:lastModifiedBy>
  <cp:revision>15</cp:revision>
  <cp:lastPrinted>2023-03-14T19:39:43Z</cp:lastPrinted>
  <dcterms:created xsi:type="dcterms:W3CDTF">2022-08-17T13:12:52Z</dcterms:created>
  <dcterms:modified xsi:type="dcterms:W3CDTF">2025-01-25T20:57:48Z</dcterms:modified>
</cp:coreProperties>
</file>