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5"/>
  </p:notesMasterIdLst>
  <p:sldIdLst>
    <p:sldId id="256" r:id="rId2"/>
    <p:sldId id="257" r:id="rId3"/>
    <p:sldId id="258" r:id="rId4"/>
    <p:sldId id="361" r:id="rId5"/>
    <p:sldId id="259" r:id="rId6"/>
    <p:sldId id="260" r:id="rId7"/>
    <p:sldId id="261" r:id="rId8"/>
    <p:sldId id="264" r:id="rId9"/>
    <p:sldId id="262" r:id="rId10"/>
    <p:sldId id="265" r:id="rId11"/>
    <p:sldId id="263" r:id="rId12"/>
    <p:sldId id="332" r:id="rId13"/>
    <p:sldId id="271" r:id="rId14"/>
    <p:sldId id="274" r:id="rId15"/>
    <p:sldId id="305" r:id="rId16"/>
    <p:sldId id="276" r:id="rId17"/>
    <p:sldId id="277" r:id="rId18"/>
    <p:sldId id="278" r:id="rId19"/>
    <p:sldId id="314" r:id="rId20"/>
    <p:sldId id="312" r:id="rId21"/>
    <p:sldId id="324" r:id="rId22"/>
    <p:sldId id="357" r:id="rId23"/>
    <p:sldId id="346" r:id="rId24"/>
    <p:sldId id="347" r:id="rId25"/>
    <p:sldId id="348" r:id="rId26"/>
    <p:sldId id="349" r:id="rId27"/>
    <p:sldId id="350" r:id="rId28"/>
    <p:sldId id="351" r:id="rId29"/>
    <p:sldId id="353" r:id="rId30"/>
    <p:sldId id="354" r:id="rId31"/>
    <p:sldId id="355" r:id="rId32"/>
    <p:sldId id="356" r:id="rId33"/>
    <p:sldId id="338" r:id="rId34"/>
    <p:sldId id="358" r:id="rId35"/>
    <p:sldId id="360" r:id="rId36"/>
    <p:sldId id="301" r:id="rId37"/>
    <p:sldId id="291" r:id="rId38"/>
    <p:sldId id="292" r:id="rId39"/>
    <p:sldId id="293" r:id="rId40"/>
    <p:sldId id="304" r:id="rId41"/>
    <p:sldId id="295" r:id="rId42"/>
    <p:sldId id="362" r:id="rId43"/>
    <p:sldId id="296" r:id="rId44"/>
  </p:sldIdLst>
  <p:sldSz cx="12188825" cy="6858000"/>
  <p:notesSz cx="6881813" cy="9296400"/>
  <p:embeddedFontLst>
    <p:embeddedFont>
      <p:font typeface="Bebas Neue" panose="020B0606020202050201" pitchFamily="34" charset="0"/>
      <p:regular r:id="rId46"/>
    </p:embeddedFont>
    <p:embeddedFont>
      <p:font typeface="Jost" panose="020B0604020202020204" charset="0"/>
      <p:regular r:id="rId47"/>
      <p:bold r:id="rId48"/>
      <p:italic r:id="rId49"/>
      <p:boldItalic r:id="rId50"/>
    </p:embeddedFont>
    <p:embeddedFont>
      <p:font typeface="Jost Medium" panose="020B0604020202020204" charset="0"/>
      <p:regular r:id="rId51"/>
      <p:italic r:id="rId52"/>
    </p:embeddedFont>
    <p:embeddedFont>
      <p:font typeface="Jost SemiBold" panose="020B0604020202020204" charset="0"/>
      <p:bold r:id="rId53"/>
      <p:boldItalic r:id="rId54"/>
    </p:embeddedFont>
    <p:embeddedFont>
      <p:font typeface="Montserrat" panose="00000500000000000000" pitchFamily="2" charset="0"/>
      <p:regular r:id="rId55"/>
      <p:bold r:id="rId56"/>
      <p:italic r:id="rId57"/>
      <p:boldItalic r:id="rId58"/>
    </p:embeddedFont>
    <p:embeddedFont>
      <p:font typeface="Montserrat Medium" panose="00000600000000000000"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Ti+4De2CMT5OEKcHK1M2OvHrM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7"/>
    <a:srgbClr val="23ABE2"/>
    <a:srgbClr val="7D7D7D"/>
    <a:srgbClr val="1F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73E481-047B-4A82-BE5F-9AA519034148}">
  <a:tblStyle styleId="{8A73E481-047B-4A82-BE5F-9AA5190341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4" autoAdjust="0"/>
  </p:normalViewPr>
  <p:slideViewPr>
    <p:cSldViewPr snapToGrid="0">
      <p:cViewPr varScale="1">
        <p:scale>
          <a:sx n="92" d="100"/>
          <a:sy n="92" d="100"/>
        </p:scale>
        <p:origin x="69" y="471"/>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82119"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98103" y="0"/>
            <a:ext cx="2982119"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73892"/>
            <a:ext cx="550545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8829970"/>
            <a:ext cx="2982119"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98103" y="8829970"/>
            <a:ext cx="2982119"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8182" y="4473892"/>
            <a:ext cx="550545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98103" y="8829970"/>
            <a:ext cx="2982119"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2: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 name="Google Shape;122;p1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3bf867fd_0_2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3bf867fd_0_25:notes"/>
          <p:cNvSpPr txBox="1">
            <a:spLocks noGrp="1"/>
          </p:cNvSpPr>
          <p:nvPr>
            <p:ph type="body" idx="1"/>
          </p:nvPr>
        </p:nvSpPr>
        <p:spPr>
          <a:xfrm>
            <a:off x="688182" y="4473892"/>
            <a:ext cx="55056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3" name="Google Shape;163;ge73bf867fd_0_25:notes"/>
          <p:cNvSpPr txBox="1">
            <a:spLocks noGrp="1"/>
          </p:cNvSpPr>
          <p:nvPr>
            <p:ph type="sldNum" idx="12"/>
          </p:nvPr>
        </p:nvSpPr>
        <p:spPr>
          <a:xfrm>
            <a:off x="3898103" y="8829970"/>
            <a:ext cx="29820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73bf867fd_0_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73bf867fd_0_42:notes"/>
          <p:cNvSpPr txBox="1">
            <a:spLocks noGrp="1"/>
          </p:cNvSpPr>
          <p:nvPr>
            <p:ph type="body" idx="1"/>
          </p:nvPr>
        </p:nvSpPr>
        <p:spPr>
          <a:xfrm>
            <a:off x="731521" y="4620577"/>
            <a:ext cx="5852319" cy="3780620"/>
          </a:xfrm>
          <a:prstGeom prst="rect">
            <a:avLst/>
          </a:prstGeom>
        </p:spPr>
        <p:txBody>
          <a:bodyPr spcFirstLastPara="1" wrap="square" lIns="97424" tIns="48699" rIns="97424" bIns="48699" anchor="t" anchorCtr="0">
            <a:noAutofit/>
          </a:bodyPr>
          <a:lstStyle/>
          <a:p>
            <a:pPr marL="0" indent="0"/>
            <a:endParaRPr/>
          </a:p>
        </p:txBody>
      </p:sp>
      <p:sp>
        <p:nvSpPr>
          <p:cNvPr id="181" name="Google Shape;181;ge73bf867fd_0_42:notes"/>
          <p:cNvSpPr txBox="1">
            <a:spLocks noGrp="1"/>
          </p:cNvSpPr>
          <p:nvPr>
            <p:ph type="sldNum" idx="12"/>
          </p:nvPr>
        </p:nvSpPr>
        <p:spPr>
          <a:xfrm>
            <a:off x="4143589" y="9119477"/>
            <a:ext cx="3169794" cy="481795"/>
          </a:xfrm>
          <a:prstGeom prst="rect">
            <a:avLst/>
          </a:prstGeom>
        </p:spPr>
        <p:txBody>
          <a:bodyPr spcFirstLastPara="1" wrap="square" lIns="97424" tIns="48699" rIns="97424" bIns="48699"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4:notes"/>
          <p:cNvSpPr txBox="1">
            <a:spLocks noGrp="1"/>
          </p:cNvSpPr>
          <p:nvPr>
            <p:ph type="body" idx="1"/>
          </p:nvPr>
        </p:nvSpPr>
        <p:spPr>
          <a:xfrm>
            <a:off x="731521" y="4620577"/>
            <a:ext cx="5852160" cy="3780473"/>
          </a:xfrm>
          <a:prstGeom prst="rect">
            <a:avLst/>
          </a:prstGeom>
        </p:spPr>
        <p:txBody>
          <a:bodyPr spcFirstLastPara="1" wrap="square" lIns="97424" tIns="48699" rIns="97424" bIns="48699" anchor="t" anchorCtr="0">
            <a:noAutofit/>
          </a:bodyPr>
          <a:lstStyle/>
          <a:p>
            <a:pPr marL="0" indent="0"/>
            <a:endParaRPr/>
          </a:p>
        </p:txBody>
      </p:sp>
      <p:sp>
        <p:nvSpPr>
          <p:cNvPr id="186" name="Google Shape;186;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29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5:notes"/>
          <p:cNvSpPr txBox="1">
            <a:spLocks noGrp="1"/>
          </p:cNvSpPr>
          <p:nvPr>
            <p:ph type="body" idx="1"/>
          </p:nvPr>
        </p:nvSpPr>
        <p:spPr>
          <a:xfrm>
            <a:off x="731521" y="4620577"/>
            <a:ext cx="5852160" cy="3780473"/>
          </a:xfrm>
          <a:prstGeom prst="rect">
            <a:avLst/>
          </a:prstGeom>
        </p:spPr>
        <p:txBody>
          <a:bodyPr spcFirstLastPara="1" wrap="square" lIns="97424" tIns="48699" rIns="97424" bIns="48699" anchor="t" anchorCtr="0">
            <a:noAutofit/>
          </a:bodyPr>
          <a:lstStyle/>
          <a:p>
            <a:pPr marL="0" indent="0"/>
            <a:endParaRPr/>
          </a:p>
        </p:txBody>
      </p:sp>
      <p:sp>
        <p:nvSpPr>
          <p:cNvPr id="192" name="Google Shape;192;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6:notes"/>
          <p:cNvSpPr txBox="1">
            <a:spLocks noGrp="1"/>
          </p:cNvSpPr>
          <p:nvPr>
            <p:ph type="body" idx="1"/>
          </p:nvPr>
        </p:nvSpPr>
        <p:spPr>
          <a:xfrm>
            <a:off x="731521" y="4620577"/>
            <a:ext cx="5852160" cy="3780473"/>
          </a:xfrm>
          <a:prstGeom prst="rect">
            <a:avLst/>
          </a:prstGeom>
        </p:spPr>
        <p:txBody>
          <a:bodyPr spcFirstLastPara="1" wrap="square" lIns="97424" tIns="48699" rIns="97424" bIns="48699" anchor="t" anchorCtr="0">
            <a:noAutofit/>
          </a:bodyPr>
          <a:lstStyle/>
          <a:p>
            <a:pPr marL="0" indent="0"/>
            <a:endParaRPr/>
          </a:p>
        </p:txBody>
      </p:sp>
      <p:sp>
        <p:nvSpPr>
          <p:cNvPr id="198" name="Google Shape;198;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7:notes"/>
          <p:cNvSpPr txBox="1">
            <a:spLocks noGrp="1"/>
          </p:cNvSpPr>
          <p:nvPr>
            <p:ph type="body" idx="1"/>
          </p:nvPr>
        </p:nvSpPr>
        <p:spPr>
          <a:xfrm>
            <a:off x="731521" y="4620577"/>
            <a:ext cx="5852160" cy="3780473"/>
          </a:xfrm>
          <a:prstGeom prst="rect">
            <a:avLst/>
          </a:prstGeom>
        </p:spPr>
        <p:txBody>
          <a:bodyPr spcFirstLastPara="1" wrap="square" lIns="97424" tIns="48699" rIns="97424" bIns="48699" anchor="t" anchorCtr="0">
            <a:noAutofit/>
          </a:bodyPr>
          <a:lstStyle/>
          <a:p>
            <a:pPr marL="0" indent="0"/>
            <a:endParaRPr/>
          </a:p>
        </p:txBody>
      </p:sp>
      <p:sp>
        <p:nvSpPr>
          <p:cNvPr id="204" name="Google Shape;204;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8:notes"/>
          <p:cNvSpPr txBox="1">
            <a:spLocks noGrp="1"/>
          </p:cNvSpPr>
          <p:nvPr>
            <p:ph type="body" idx="1"/>
          </p:nvPr>
        </p:nvSpPr>
        <p:spPr>
          <a:xfrm>
            <a:off x="731521" y="4620577"/>
            <a:ext cx="5852160" cy="3780473"/>
          </a:xfrm>
          <a:prstGeom prst="rect">
            <a:avLst/>
          </a:prstGeom>
        </p:spPr>
        <p:txBody>
          <a:bodyPr spcFirstLastPara="1" wrap="square" lIns="97424" tIns="48699" rIns="97424" bIns="48699" anchor="t" anchorCtr="0">
            <a:noAutofit/>
          </a:bodyPr>
          <a:lstStyle/>
          <a:p>
            <a:pPr marL="0" indent="0"/>
            <a:endParaRPr/>
          </a:p>
        </p:txBody>
      </p:sp>
      <p:sp>
        <p:nvSpPr>
          <p:cNvPr id="210" name="Google Shape;21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FB15F-25CF-4AA9-893C-B0ED60A86F05}" type="slidenum">
              <a:rPr lang="en-US" smtClean="0"/>
              <a:t>34</a:t>
            </a:fld>
            <a:endParaRPr lang="en-US"/>
          </a:p>
        </p:txBody>
      </p:sp>
    </p:spTree>
    <p:extLst>
      <p:ext uri="{BB962C8B-B14F-4D97-AF65-F5344CB8AC3E}">
        <p14:creationId xmlns:p14="http://schemas.microsoft.com/office/powerpoint/2010/main" val="165472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FB15F-25CF-4AA9-893C-B0ED60A86F05}" type="slidenum">
              <a:rPr lang="en-US" smtClean="0"/>
              <a:t>35</a:t>
            </a:fld>
            <a:endParaRPr lang="en-US"/>
          </a:p>
        </p:txBody>
      </p:sp>
    </p:spTree>
    <p:extLst>
      <p:ext uri="{BB962C8B-B14F-4D97-AF65-F5344CB8AC3E}">
        <p14:creationId xmlns:p14="http://schemas.microsoft.com/office/powerpoint/2010/main" val="348823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73bf867fd_0_92:notes"/>
          <p:cNvSpPr txBox="1">
            <a:spLocks noGrp="1"/>
          </p:cNvSpPr>
          <p:nvPr>
            <p:ph type="body" idx="1"/>
          </p:nvPr>
        </p:nvSpPr>
        <p:spPr>
          <a:xfrm>
            <a:off x="688182" y="4473892"/>
            <a:ext cx="55056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0" name="Google Shape;360;ge73bf867fd_0_9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80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5" name="Google Shape;365;p1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0" name="Google Shape;370;p1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4: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5" name="Google Shape;375;p3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6" name="Google Shape;386;p3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1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6" name="Google Shape;386;p3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3: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1" name="Google Shape;391;p3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8182" y="4473892"/>
            <a:ext cx="550545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3bf867fd_0_9:notes"/>
          <p:cNvSpPr txBox="1">
            <a:spLocks noGrp="1"/>
          </p:cNvSpPr>
          <p:nvPr>
            <p:ph type="body" idx="1"/>
          </p:nvPr>
        </p:nvSpPr>
        <p:spPr>
          <a:xfrm>
            <a:off x="688182" y="4473892"/>
            <a:ext cx="55056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 name="Google Shape;127;ge73bf867fd_0_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3bf867fd_0_19:notes"/>
          <p:cNvSpPr txBox="1">
            <a:spLocks noGrp="1"/>
          </p:cNvSpPr>
          <p:nvPr>
            <p:ph type="body" idx="1"/>
          </p:nvPr>
        </p:nvSpPr>
        <p:spPr>
          <a:xfrm>
            <a:off x="688182" y="4473892"/>
            <a:ext cx="55056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7" name="Google Shape;117;ge73bf867fd_0_1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3bf867fd_0_14:notes"/>
          <p:cNvSpPr txBox="1">
            <a:spLocks noGrp="1"/>
          </p:cNvSpPr>
          <p:nvPr>
            <p:ph type="body" idx="1"/>
          </p:nvPr>
        </p:nvSpPr>
        <p:spPr>
          <a:xfrm>
            <a:off x="688182" y="4473892"/>
            <a:ext cx="55056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ge73bf867fd_0_1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831431" y="-1621789"/>
            <a:ext cx="4525963" cy="1096994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282379" y="1829159"/>
            <a:ext cx="5851525" cy="27424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695833" y="-811754"/>
            <a:ext cx="5851525" cy="80243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7"/>
          <p:cNvSpPr txBox="1">
            <a:spLocks noGrp="1"/>
          </p:cNvSpPr>
          <p:nvPr>
            <p:ph type="ctrTitle"/>
          </p:nvPr>
        </p:nvSpPr>
        <p:spPr>
          <a:xfrm>
            <a:off x="914162" y="2130426"/>
            <a:ext cx="10360501"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7"/>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609441" y="1600201"/>
            <a:ext cx="10969943"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962833" y="4406901"/>
            <a:ext cx="10360501"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962833" y="2906713"/>
            <a:ext cx="10360501"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9"/>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609441" y="1600201"/>
            <a:ext cx="5383398"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0"/>
          <p:cNvSpPr txBox="1">
            <a:spLocks noGrp="1"/>
          </p:cNvSpPr>
          <p:nvPr>
            <p:ph type="body" idx="2"/>
          </p:nvPr>
        </p:nvSpPr>
        <p:spPr>
          <a:xfrm>
            <a:off x="6195986" y="1600201"/>
            <a:ext cx="5383398"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0"/>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609441" y="1535113"/>
            <a:ext cx="5385514"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609441" y="2174875"/>
            <a:ext cx="5385514"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1"/>
          <p:cNvSpPr txBox="1">
            <a:spLocks noGrp="1"/>
          </p:cNvSpPr>
          <p:nvPr>
            <p:ph type="body" idx="3"/>
          </p:nvPr>
        </p:nvSpPr>
        <p:spPr>
          <a:xfrm>
            <a:off x="6191754" y="1535113"/>
            <a:ext cx="5387630"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6191754" y="2174875"/>
            <a:ext cx="538763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1"/>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609442" y="273050"/>
            <a:ext cx="4010039"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4765492" y="273051"/>
            <a:ext cx="6813892"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609442" y="1435101"/>
            <a:ext cx="4010039"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2389095" y="4800600"/>
            <a:ext cx="731329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2389095" y="612775"/>
            <a:ext cx="7313295"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4"/>
          <p:cNvSpPr txBox="1">
            <a:spLocks noGrp="1"/>
          </p:cNvSpPr>
          <p:nvPr>
            <p:ph type="body" idx="1"/>
          </p:nvPr>
        </p:nvSpPr>
        <p:spPr>
          <a:xfrm>
            <a:off x="2389095" y="5367338"/>
            <a:ext cx="7313295"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609441" y="1600201"/>
            <a:ext cx="10969943"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5"/>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jp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jp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jp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47.pn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772AF369-5470-A3C7-2945-718A49FADCC8}"/>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22D69B9E-27AC-799C-E90B-76684DC31350}"/>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Picture 3" descr="A white and blue background with text&#10;&#10;Description automatically generated">
            <a:extLst>
              <a:ext uri="{FF2B5EF4-FFF2-40B4-BE49-F238E27FC236}">
                <a16:creationId xmlns:a16="http://schemas.microsoft.com/office/drawing/2014/main" id="{43EC3193-E819-B0AE-8760-239CACB97045}"/>
              </a:ext>
            </a:extLst>
          </p:cNvPr>
          <p:cNvPicPr>
            <a:picLocks noChangeAspect="1"/>
          </p:cNvPicPr>
          <p:nvPr/>
        </p:nvPicPr>
        <p:blipFill>
          <a:blip r:embed="rId3"/>
          <a:stretch>
            <a:fillRect/>
          </a:stretch>
        </p:blipFill>
        <p:spPr>
          <a:xfrm>
            <a:off x="2921"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sign with blue text&#10;&#10;Description automatically generated">
            <a:extLst>
              <a:ext uri="{FF2B5EF4-FFF2-40B4-BE49-F238E27FC236}">
                <a16:creationId xmlns:a16="http://schemas.microsoft.com/office/drawing/2014/main" id="{E208D5E7-0D0F-5612-68E7-57728B73044B}"/>
              </a:ext>
            </a:extLst>
          </p:cNvPr>
          <p:cNvPicPr>
            <a:picLocks noChangeAspect="1"/>
          </p:cNvPicPr>
          <p:nvPr/>
        </p:nvPicPr>
        <p:blipFill>
          <a:blip r:embed="rId2"/>
          <a:stretch>
            <a:fillRect/>
          </a:stretch>
        </p:blipFill>
        <p:spPr>
          <a:xfrm>
            <a:off x="1460" y="0"/>
            <a:ext cx="12185904" cy="6858000"/>
          </a:xfrm>
          <a:prstGeom prst="rect">
            <a:avLst/>
          </a:prstGeom>
        </p:spPr>
      </p:pic>
    </p:spTree>
    <p:extLst>
      <p:ext uri="{BB962C8B-B14F-4D97-AF65-F5344CB8AC3E}">
        <p14:creationId xmlns:p14="http://schemas.microsoft.com/office/powerpoint/2010/main" val="23737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0" name="Picture 9" descr="A logo and a card&#10;&#10;Description automatically generated with medium confidence">
            <a:extLst>
              <a:ext uri="{FF2B5EF4-FFF2-40B4-BE49-F238E27FC236}">
                <a16:creationId xmlns:a16="http://schemas.microsoft.com/office/drawing/2014/main" id="{CC2BA9E5-CE6D-D5DA-FFED-9AAE1B4CF560}"/>
              </a:ext>
            </a:extLst>
          </p:cNvPr>
          <p:cNvPicPr>
            <a:picLocks noChangeAspect="1"/>
          </p:cNvPicPr>
          <p:nvPr/>
        </p:nvPicPr>
        <p:blipFill>
          <a:blip r:embed="rId3"/>
          <a:stretch>
            <a:fillRect/>
          </a:stretch>
        </p:blipFill>
        <p:spPr>
          <a:xfrm>
            <a:off x="1460" y="0"/>
            <a:ext cx="12185904" cy="6858000"/>
          </a:xfrm>
          <a:prstGeom prst="rect">
            <a:avLst/>
          </a:prstGeom>
        </p:spPr>
      </p:pic>
      <p:pic>
        <p:nvPicPr>
          <p:cNvPr id="12" name="Picture 11" descr="A close-up of a person's photo&#10;&#10;Description automatically generated">
            <a:extLst>
              <a:ext uri="{FF2B5EF4-FFF2-40B4-BE49-F238E27FC236}">
                <a16:creationId xmlns:a16="http://schemas.microsoft.com/office/drawing/2014/main" id="{A16F27D5-236B-A635-7BA5-AC5E7BE6DD27}"/>
              </a:ext>
            </a:extLst>
          </p:cNvPr>
          <p:cNvPicPr>
            <a:picLocks noChangeAspect="1"/>
          </p:cNvPicPr>
          <p:nvPr/>
        </p:nvPicPr>
        <p:blipFill>
          <a:blip r:embed="rId4"/>
          <a:stretch>
            <a:fillRect/>
          </a:stretch>
        </p:blipFill>
        <p:spPr>
          <a:xfrm>
            <a:off x="1460" y="0"/>
            <a:ext cx="12185904"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Picture 3" descr="A white rectangular sign with blue text&#10;&#10;Description automatically generated">
            <a:extLst>
              <a:ext uri="{FF2B5EF4-FFF2-40B4-BE49-F238E27FC236}">
                <a16:creationId xmlns:a16="http://schemas.microsoft.com/office/drawing/2014/main" id="{1A879B65-C33E-C4FF-7A35-748625696AEC}"/>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3389D278-1D00-EBBF-E640-9A4EDFE3B9AD}"/>
              </a:ext>
            </a:extLst>
          </p:cNvPr>
          <p:cNvPicPr>
            <a:picLocks noChangeAspect="1"/>
          </p:cNvPicPr>
          <p:nvPr/>
        </p:nvPicPr>
        <p:blipFill>
          <a:blip r:embed="rId3"/>
          <a:stretch>
            <a:fillRect/>
          </a:stretch>
        </p:blipFill>
        <p:spPr>
          <a:xfrm>
            <a:off x="1460" y="0"/>
            <a:ext cx="12185904" cy="6858000"/>
          </a:xfrm>
          <a:prstGeom prst="rect">
            <a:avLst/>
          </a:prstGeom>
        </p:spPr>
      </p:pic>
    </p:spTree>
    <p:extLst>
      <p:ext uri="{BB962C8B-B14F-4D97-AF65-F5344CB8AC3E}">
        <p14:creationId xmlns:p14="http://schemas.microsoft.com/office/powerpoint/2010/main" val="351452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B626FC54-D6BE-8181-55F0-B2E17BC9F01A}"/>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8EBAB419-DD3A-36E0-4319-920023993709}"/>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A5C6BCF4-6FFD-F354-F459-F606BB49990D}"/>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41911F48-C475-C5AC-B448-7B8BF8C5A81C}"/>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descr="A city skyline with a river and text&#10;&#10;Description automatically generated">
            <a:extLst>
              <a:ext uri="{FF2B5EF4-FFF2-40B4-BE49-F238E27FC236}">
                <a16:creationId xmlns:a16="http://schemas.microsoft.com/office/drawing/2014/main" id="{7724954B-D642-66BF-959C-E2B539575B3C}"/>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29">
            <a:extLst>
              <a:ext uri="{FF2B5EF4-FFF2-40B4-BE49-F238E27FC236}">
                <a16:creationId xmlns:a16="http://schemas.microsoft.com/office/drawing/2014/main" id="{0D92FA99-1688-092B-3248-DF34CAE778C5}"/>
              </a:ext>
            </a:extLst>
          </p:cNvPr>
          <p:cNvSpPr txBox="1"/>
          <p:nvPr/>
        </p:nvSpPr>
        <p:spPr>
          <a:xfrm>
            <a:off x="1351010" y="31613"/>
            <a:ext cx="9486802" cy="738623"/>
          </a:xfrm>
          <a:prstGeom prst="rect">
            <a:avLst/>
          </a:prstGeom>
          <a:noFill/>
          <a:ln>
            <a:noFill/>
          </a:ln>
        </p:spPr>
        <p:txBody>
          <a:bodyPr spcFirstLastPara="1" wrap="square" lIns="91425" tIns="45700" rIns="91425" bIns="45700" anchor="t" anchorCtr="0">
            <a:spAutoFit/>
          </a:bodyPr>
          <a:lstStyle/>
          <a:p>
            <a:pPr algn="ctr">
              <a:buClr>
                <a:srgbClr val="366092"/>
              </a:buClr>
              <a:buSzPts val="2000"/>
            </a:pPr>
            <a:r>
              <a:rPr lang="en-US" sz="2800" dirty="0">
                <a:solidFill>
                  <a:srgbClr val="366092"/>
                </a:solidFill>
                <a:latin typeface="Montserrat" panose="00000500000000000000" pitchFamily="50" charset="0"/>
                <a:sym typeface="Arial"/>
              </a:rPr>
              <a:t> </a:t>
            </a:r>
            <a:r>
              <a:rPr lang="en-US" sz="2400" dirty="0">
                <a:solidFill>
                  <a:schemeClr val="bg2"/>
                </a:solidFill>
                <a:latin typeface="Montserrat" panose="00000500000000000000" pitchFamily="50" charset="0"/>
                <a:sym typeface="Arial"/>
              </a:rPr>
              <a:t>–</a:t>
            </a:r>
            <a:r>
              <a:rPr lang="en-US" sz="2400" dirty="0">
                <a:solidFill>
                  <a:schemeClr val="bg2"/>
                </a:solidFill>
                <a:latin typeface="Montserrat" panose="00000500000000000000" pitchFamily="50" charset="0"/>
              </a:rPr>
              <a:t> </a:t>
            </a:r>
            <a:r>
              <a:rPr lang="en-US" sz="2400" dirty="0">
                <a:solidFill>
                  <a:schemeClr val="bg2"/>
                </a:solidFill>
                <a:latin typeface="Montserrat" panose="00000500000000000000" pitchFamily="50" charset="0"/>
                <a:sym typeface="Arial"/>
              </a:rPr>
              <a:t>TEI DIVERSIFIED FUNDS –</a:t>
            </a:r>
            <a:endParaRPr lang="en-US" sz="2400" dirty="0">
              <a:solidFill>
                <a:schemeClr val="bg2"/>
              </a:solidFill>
              <a:latin typeface="Montserrat" panose="00000500000000000000" pitchFamily="50" charset="0"/>
            </a:endParaRPr>
          </a:p>
          <a:p>
            <a:pPr marL="0" marR="0" lvl="0" indent="0" algn="ctr" rtl="0">
              <a:spcBef>
                <a:spcPts val="0"/>
              </a:spcBef>
              <a:spcAft>
                <a:spcPts val="0"/>
              </a:spcAft>
              <a:buNone/>
            </a:pPr>
            <a:r>
              <a:rPr lang="en-US" dirty="0">
                <a:solidFill>
                  <a:schemeClr val="bg2"/>
                </a:solidFill>
                <a:latin typeface="Montserrat" panose="00000500000000000000" pitchFamily="50" charset="0"/>
                <a:sym typeface="Arial"/>
              </a:rPr>
              <a:t>% of Distribution Not Subject to Current Taxation </a:t>
            </a:r>
          </a:p>
        </p:txBody>
      </p:sp>
      <p:pic>
        <p:nvPicPr>
          <p:cNvPr id="5" name="Google Shape;219;p29">
            <a:extLst>
              <a:ext uri="{FF2B5EF4-FFF2-40B4-BE49-F238E27FC236}">
                <a16:creationId xmlns:a16="http://schemas.microsoft.com/office/drawing/2014/main" id="{8B5BED44-DC26-A439-7C28-33745ABC7BB8}"/>
              </a:ext>
            </a:extLst>
          </p:cNvPr>
          <p:cNvPicPr preferRelativeResize="0"/>
          <p:nvPr/>
        </p:nvPicPr>
        <p:blipFill rotWithShape="1">
          <a:blip r:embed="rId2">
            <a:alphaModFix/>
          </a:blip>
          <a:srcRect/>
          <a:stretch/>
        </p:blipFill>
        <p:spPr>
          <a:xfrm>
            <a:off x="11553374" y="6234322"/>
            <a:ext cx="535698" cy="535142"/>
          </a:xfrm>
          <a:prstGeom prst="rect">
            <a:avLst/>
          </a:prstGeom>
          <a:noFill/>
          <a:ln>
            <a:noFill/>
          </a:ln>
        </p:spPr>
      </p:pic>
      <p:sp>
        <p:nvSpPr>
          <p:cNvPr id="6" name="Google Shape;220;p29">
            <a:extLst>
              <a:ext uri="{FF2B5EF4-FFF2-40B4-BE49-F238E27FC236}">
                <a16:creationId xmlns:a16="http://schemas.microsoft.com/office/drawing/2014/main" id="{7A8FAFD0-135C-A996-0749-BDE80E5D8AF1}"/>
              </a:ext>
            </a:extLst>
          </p:cNvPr>
          <p:cNvSpPr txBox="1"/>
          <p:nvPr/>
        </p:nvSpPr>
        <p:spPr>
          <a:xfrm>
            <a:off x="692727" y="6313719"/>
            <a:ext cx="10630023" cy="4154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700" dirty="0">
                <a:solidFill>
                  <a:srgbClr val="7F7F7F"/>
                </a:solidFill>
                <a:latin typeface="Arial"/>
                <a:ea typeface="Arial"/>
                <a:cs typeface="Arial"/>
                <a:sym typeface="Arial"/>
              </a:rPr>
              <a:t>Disclaimer: We do not give tax advice.  An investor should consult their tax counsel to determine their applicable tax savings and/or income exempt from taxation.  This information is taken from independently audited financial statements.  Past performance does not guarantee future results.  Distributions may be made from  offering proceeds.  Bonus distributions and increases in annual distributions are not guaranteed and are dependent on Cash Flows from operations and Financings/Re-Financings and similar activities.  All unpaid distributions are accrued to the benefit of the investor and are paid upon direction of the Manager.</a:t>
            </a:r>
            <a:endParaRPr sz="700" dirty="0">
              <a:solidFill>
                <a:srgbClr val="7F7F7F"/>
              </a:solidFill>
              <a:latin typeface="Arial"/>
              <a:ea typeface="Arial"/>
              <a:cs typeface="Arial"/>
              <a:sym typeface="Arial"/>
            </a:endParaRPr>
          </a:p>
        </p:txBody>
      </p:sp>
      <p:graphicFrame>
        <p:nvGraphicFramePr>
          <p:cNvPr id="7" name="Table 6">
            <a:extLst>
              <a:ext uri="{FF2B5EF4-FFF2-40B4-BE49-F238E27FC236}">
                <a16:creationId xmlns:a16="http://schemas.microsoft.com/office/drawing/2014/main" id="{78D39859-0576-052B-D062-28979991343E}"/>
              </a:ext>
            </a:extLst>
          </p:cNvPr>
          <p:cNvGraphicFramePr>
            <a:graphicFrameLocks noGrp="1"/>
          </p:cNvGraphicFramePr>
          <p:nvPr/>
        </p:nvGraphicFramePr>
        <p:xfrm>
          <a:off x="763000" y="803453"/>
          <a:ext cx="10559760" cy="5412106"/>
        </p:xfrm>
        <a:graphic>
          <a:graphicData uri="http://schemas.openxmlformats.org/drawingml/2006/table">
            <a:tbl>
              <a:tblPr>
                <a:effectLst>
                  <a:outerShdw blurRad="50800" dist="38100" algn="l" rotWithShape="0">
                    <a:prstClr val="black">
                      <a:alpha val="40000"/>
                    </a:prstClr>
                  </a:outerShdw>
                </a:effectLst>
              </a:tblPr>
              <a:tblGrid>
                <a:gridCol w="1579215">
                  <a:extLst>
                    <a:ext uri="{9D8B030D-6E8A-4147-A177-3AD203B41FA5}">
                      <a16:colId xmlns:a16="http://schemas.microsoft.com/office/drawing/2014/main" val="1535076527"/>
                    </a:ext>
                  </a:extLst>
                </a:gridCol>
                <a:gridCol w="1319996">
                  <a:extLst>
                    <a:ext uri="{9D8B030D-6E8A-4147-A177-3AD203B41FA5}">
                      <a16:colId xmlns:a16="http://schemas.microsoft.com/office/drawing/2014/main" val="2840518366"/>
                    </a:ext>
                  </a:extLst>
                </a:gridCol>
                <a:gridCol w="589273">
                  <a:extLst>
                    <a:ext uri="{9D8B030D-6E8A-4147-A177-3AD203B41FA5}">
                      <a16:colId xmlns:a16="http://schemas.microsoft.com/office/drawing/2014/main" val="2837128780"/>
                    </a:ext>
                  </a:extLst>
                </a:gridCol>
                <a:gridCol w="589273">
                  <a:extLst>
                    <a:ext uri="{9D8B030D-6E8A-4147-A177-3AD203B41FA5}">
                      <a16:colId xmlns:a16="http://schemas.microsoft.com/office/drawing/2014/main" val="994215261"/>
                    </a:ext>
                  </a:extLst>
                </a:gridCol>
                <a:gridCol w="589273">
                  <a:extLst>
                    <a:ext uri="{9D8B030D-6E8A-4147-A177-3AD203B41FA5}">
                      <a16:colId xmlns:a16="http://schemas.microsoft.com/office/drawing/2014/main" val="2389090911"/>
                    </a:ext>
                  </a:extLst>
                </a:gridCol>
                <a:gridCol w="589273">
                  <a:extLst>
                    <a:ext uri="{9D8B030D-6E8A-4147-A177-3AD203B41FA5}">
                      <a16:colId xmlns:a16="http://schemas.microsoft.com/office/drawing/2014/main" val="3468577734"/>
                    </a:ext>
                  </a:extLst>
                </a:gridCol>
                <a:gridCol w="589273">
                  <a:extLst>
                    <a:ext uri="{9D8B030D-6E8A-4147-A177-3AD203B41FA5}">
                      <a16:colId xmlns:a16="http://schemas.microsoft.com/office/drawing/2014/main" val="1958623474"/>
                    </a:ext>
                  </a:extLst>
                </a:gridCol>
                <a:gridCol w="589273">
                  <a:extLst>
                    <a:ext uri="{9D8B030D-6E8A-4147-A177-3AD203B41FA5}">
                      <a16:colId xmlns:a16="http://schemas.microsoft.com/office/drawing/2014/main" val="730998206"/>
                    </a:ext>
                  </a:extLst>
                </a:gridCol>
                <a:gridCol w="589273">
                  <a:extLst>
                    <a:ext uri="{9D8B030D-6E8A-4147-A177-3AD203B41FA5}">
                      <a16:colId xmlns:a16="http://schemas.microsoft.com/office/drawing/2014/main" val="312232785"/>
                    </a:ext>
                  </a:extLst>
                </a:gridCol>
                <a:gridCol w="589273">
                  <a:extLst>
                    <a:ext uri="{9D8B030D-6E8A-4147-A177-3AD203B41FA5}">
                      <a16:colId xmlns:a16="http://schemas.microsoft.com/office/drawing/2014/main" val="796892361"/>
                    </a:ext>
                  </a:extLst>
                </a:gridCol>
                <a:gridCol w="589273">
                  <a:extLst>
                    <a:ext uri="{9D8B030D-6E8A-4147-A177-3AD203B41FA5}">
                      <a16:colId xmlns:a16="http://schemas.microsoft.com/office/drawing/2014/main" val="1742396948"/>
                    </a:ext>
                  </a:extLst>
                </a:gridCol>
                <a:gridCol w="589273">
                  <a:extLst>
                    <a:ext uri="{9D8B030D-6E8A-4147-A177-3AD203B41FA5}">
                      <a16:colId xmlns:a16="http://schemas.microsoft.com/office/drawing/2014/main" val="2355189407"/>
                    </a:ext>
                  </a:extLst>
                </a:gridCol>
                <a:gridCol w="589273">
                  <a:extLst>
                    <a:ext uri="{9D8B030D-6E8A-4147-A177-3AD203B41FA5}">
                      <a16:colId xmlns:a16="http://schemas.microsoft.com/office/drawing/2014/main" val="308917657"/>
                    </a:ext>
                  </a:extLst>
                </a:gridCol>
                <a:gridCol w="589273">
                  <a:extLst>
                    <a:ext uri="{9D8B030D-6E8A-4147-A177-3AD203B41FA5}">
                      <a16:colId xmlns:a16="http://schemas.microsoft.com/office/drawing/2014/main" val="2596996862"/>
                    </a:ext>
                  </a:extLst>
                </a:gridCol>
                <a:gridCol w="589273">
                  <a:extLst>
                    <a:ext uri="{9D8B030D-6E8A-4147-A177-3AD203B41FA5}">
                      <a16:colId xmlns:a16="http://schemas.microsoft.com/office/drawing/2014/main" val="3116658933"/>
                    </a:ext>
                  </a:extLst>
                </a:gridCol>
              </a:tblGrid>
              <a:tr h="376636">
                <a:tc>
                  <a:txBody>
                    <a:bodyPr/>
                    <a:lstStyle/>
                    <a:p>
                      <a:pPr algn="ctr" rtl="0" fontAlgn="ctr"/>
                      <a:r>
                        <a:rPr lang="en-US" sz="1000" b="1" dirty="0">
                          <a:solidFill>
                            <a:srgbClr val="FFFFFF"/>
                          </a:solidFill>
                          <a:effectLst/>
                          <a:latin typeface="Montserrat" panose="00000500000000000000" pitchFamily="50" charset="0"/>
                        </a:rPr>
                        <a:t>FUNDS</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rtl="0" fontAlgn="ctr"/>
                      <a:endParaRPr lang="en-US" sz="1000" dirty="0">
                        <a:effectLst/>
                      </a:endParaRP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2012</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2013</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2014</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2015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2018</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a:solidFill>
                            <a:srgbClr val="FFFFFF"/>
                          </a:solidFill>
                          <a:effectLst/>
                          <a:latin typeface="Montserrat" panose="00000500000000000000" pitchFamily="50" charset="0"/>
                        </a:rPr>
                        <a:t>2019</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2020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2021</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2022</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2023</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tc>
                  <a:txBody>
                    <a:bodyPr/>
                    <a:lstStyle/>
                    <a:p>
                      <a:pPr algn="ctr" rtl="0" fontAlgn="ctr"/>
                      <a:r>
                        <a:rPr lang="en-US" sz="1000" b="1" dirty="0">
                          <a:solidFill>
                            <a:srgbClr val="FFFFFF"/>
                          </a:solidFill>
                          <a:effectLst/>
                          <a:latin typeface="Montserrat" panose="00000500000000000000" pitchFamily="50" charset="0"/>
                        </a:rPr>
                        <a:t>2024</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45C"/>
                    </a:solidFill>
                  </a:tcPr>
                </a:tc>
                <a:extLst>
                  <a:ext uri="{0D108BD9-81ED-4DB2-BD59-A6C34878D82A}">
                    <a16:rowId xmlns:a16="http://schemas.microsoft.com/office/drawing/2014/main" val="1917940266"/>
                  </a:ext>
                </a:extLst>
              </a:tr>
              <a:tr h="427994">
                <a:tc rowSpan="2">
                  <a:txBody>
                    <a:bodyPr/>
                    <a:lstStyle/>
                    <a:p>
                      <a:pPr algn="ctr" rtl="0" fontAlgn="ctr"/>
                      <a:r>
                        <a:rPr lang="en-US" sz="1200" b="1" dirty="0">
                          <a:effectLst/>
                          <a:latin typeface="Calibri" panose="020F0502020204030204" pitchFamily="34" charset="0"/>
                        </a:rPr>
                        <a:t>TEI Diversified</a:t>
                      </a:r>
                      <a:br>
                        <a:rPr lang="en-US" sz="1200" b="1" dirty="0">
                          <a:effectLst/>
                          <a:latin typeface="Calibri" panose="020F0502020204030204" pitchFamily="34" charset="0"/>
                        </a:rPr>
                      </a:br>
                      <a:r>
                        <a:rPr lang="en-US" sz="1200" b="1" dirty="0">
                          <a:effectLst/>
                          <a:latin typeface="Calibri" panose="020F0502020204030204" pitchFamily="34" charset="0"/>
                        </a:rPr>
                        <a:t>Income Fund I</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0F243E"/>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8%</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9%</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10%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10%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10%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10%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10%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9.30%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8.6%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0F243E"/>
                          </a:solidFill>
                          <a:effectLst/>
                          <a:latin typeface="Calibri" panose="020F0502020204030204" pitchFamily="34" charset="0"/>
                        </a:rPr>
                        <a:t>8.82%</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0F243E"/>
                          </a:solidFill>
                          <a:effectLst/>
                          <a:latin typeface="Calibri" panose="020F0502020204030204" pitchFamily="34" charset="0"/>
                        </a:rPr>
                        <a:t>9%</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4271832783"/>
                  </a:ext>
                </a:extLst>
              </a:tr>
              <a:tr h="327536">
                <a:tc vMerge="1">
                  <a:txBody>
                    <a:bodyPr/>
                    <a:lstStyle/>
                    <a:p>
                      <a:endParaRPr lang="en-US"/>
                    </a:p>
                  </a:txBody>
                  <a:tcPr/>
                </a:tc>
                <a:tc>
                  <a:txBody>
                    <a:bodyPr/>
                    <a:lstStyle/>
                    <a:p>
                      <a:pPr algn="ctr" rtl="0" fontAlgn="ctr"/>
                      <a:r>
                        <a:rPr lang="en-US" sz="1200" b="0" i="1" dirty="0">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40%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13%</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82%</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75%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98%</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97.3%</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36634038"/>
                  </a:ext>
                </a:extLst>
              </a:tr>
              <a:tr h="427994">
                <a:tc rowSpan="2">
                  <a:txBody>
                    <a:bodyPr/>
                    <a:lstStyle/>
                    <a:p>
                      <a:pPr algn="ctr" rtl="0" fontAlgn="ctr"/>
                      <a:r>
                        <a:rPr lang="en-US" sz="1200" b="1" dirty="0">
                          <a:effectLst/>
                          <a:latin typeface="Calibri" panose="020F0502020204030204" pitchFamily="34" charset="0"/>
                        </a:rPr>
                        <a:t>TEI Diversified Income</a:t>
                      </a:r>
                      <a:br>
                        <a:rPr lang="en-US" sz="1200" b="1" dirty="0">
                          <a:effectLst/>
                          <a:latin typeface="Calibri" panose="020F0502020204030204" pitchFamily="34" charset="0"/>
                        </a:rPr>
                      </a:br>
                      <a:r>
                        <a:rPr lang="en-US" sz="1200" b="1" dirty="0">
                          <a:effectLst/>
                          <a:latin typeface="Calibri" panose="020F0502020204030204" pitchFamily="34" charset="0"/>
                        </a:rPr>
                        <a:t>&amp; Opportunity Fund II</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0F243E"/>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8%</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2831762344"/>
                  </a:ext>
                </a:extLst>
              </a:tr>
              <a:tr h="427994">
                <a:tc vMerge="1">
                  <a:txBody>
                    <a:bodyPr/>
                    <a:lstStyle/>
                    <a:p>
                      <a:endParaRPr lang="en-US"/>
                    </a:p>
                  </a:txBody>
                  <a:tcPr/>
                </a:tc>
                <a:tc>
                  <a:txBody>
                    <a:bodyPr/>
                    <a:lstStyle/>
                    <a:p>
                      <a:pPr algn="ctr" rtl="0" fontAlgn="ctr"/>
                      <a:r>
                        <a:rPr lang="en-US" sz="1200" b="0" i="1" dirty="0">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74%</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87%</a:t>
                      </a:r>
                      <a:endParaRPr lang="en-US" sz="1200" b="0" dirty="0">
                        <a:solidFill>
                          <a:srgbClr val="7F7F7F"/>
                        </a:solidFill>
                        <a:effectLst/>
                        <a:latin typeface="Calibri" panose="020F0502020204030204" pitchFamily="34" charset="0"/>
                      </a:endParaRP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81%</a:t>
                      </a:r>
                      <a:endParaRPr lang="en-US" sz="1200" b="0" dirty="0">
                        <a:solidFill>
                          <a:srgbClr val="7F7F7F"/>
                        </a:solidFill>
                        <a:effectLst/>
                        <a:latin typeface="Calibri" panose="020F0502020204030204" pitchFamily="34" charset="0"/>
                      </a:endParaRP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0306250"/>
                  </a:ext>
                </a:extLst>
              </a:tr>
              <a:tr h="427994">
                <a:tc rowSpan="2">
                  <a:txBody>
                    <a:bodyPr/>
                    <a:lstStyle/>
                    <a:p>
                      <a:pPr algn="ctr" rtl="0" fontAlgn="ctr"/>
                      <a:r>
                        <a:rPr lang="en-US" sz="1200" b="1" dirty="0">
                          <a:effectLst/>
                          <a:latin typeface="Calibri" panose="020F0502020204030204" pitchFamily="34" charset="0"/>
                        </a:rPr>
                        <a:t>TEI Diversified Income</a:t>
                      </a:r>
                      <a:br>
                        <a:rPr lang="en-US" sz="1200" b="1" dirty="0">
                          <a:effectLst/>
                          <a:latin typeface="Calibri" panose="020F0502020204030204" pitchFamily="34" charset="0"/>
                        </a:rPr>
                      </a:br>
                      <a:r>
                        <a:rPr lang="en-US" sz="1200" b="1" dirty="0">
                          <a:effectLst/>
                          <a:latin typeface="Calibri" panose="020F0502020204030204" pitchFamily="34" charset="0"/>
                        </a:rPr>
                        <a:t>&amp; Opportunity Fund III</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17365D"/>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17365D"/>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17365D"/>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5.80%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5.5%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7.25%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17365D"/>
                          </a:solidFill>
                          <a:effectLst/>
                          <a:latin typeface="Calibri" panose="020F0502020204030204" pitchFamily="34" charset="0"/>
                        </a:rPr>
                        <a:t>7.25%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17365D"/>
                          </a:solidFill>
                          <a:effectLst/>
                          <a:latin typeface="Calibri" panose="020F0502020204030204" pitchFamily="34" charset="0"/>
                        </a:rPr>
                        <a:t>7.25%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884513358"/>
                  </a:ext>
                </a:extLst>
              </a:tr>
              <a:tr h="427994">
                <a:tc vMerge="1">
                  <a:txBody>
                    <a:bodyPr/>
                    <a:lstStyle/>
                    <a:p>
                      <a:endParaRPr lang="en-US"/>
                    </a:p>
                  </a:txBody>
                  <a:tcPr/>
                </a:tc>
                <a:tc>
                  <a:txBody>
                    <a:bodyPr/>
                    <a:lstStyle/>
                    <a:p>
                      <a:pPr algn="ctr" rtl="0" fontAlgn="ctr"/>
                      <a:r>
                        <a:rPr lang="en-US" sz="1200" b="0" i="1">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46%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46%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TBD</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28285640"/>
                  </a:ext>
                </a:extLst>
              </a:tr>
              <a:tr h="427994">
                <a:tc rowSpan="2">
                  <a:txBody>
                    <a:bodyPr/>
                    <a:lstStyle/>
                    <a:p>
                      <a:pPr algn="ctr" rtl="0" fontAlgn="ctr"/>
                      <a:r>
                        <a:rPr lang="en-US" sz="1200" b="1" dirty="0">
                          <a:effectLst/>
                          <a:latin typeface="Calibri" panose="020F0502020204030204" pitchFamily="34" charset="0"/>
                        </a:rPr>
                        <a:t>TEI Diversified Income</a:t>
                      </a:r>
                      <a:br>
                        <a:rPr lang="en-US" sz="1200" b="1" dirty="0">
                          <a:effectLst/>
                          <a:latin typeface="Calibri" panose="020F0502020204030204" pitchFamily="34" charset="0"/>
                        </a:rPr>
                      </a:br>
                      <a:r>
                        <a:rPr lang="en-US" sz="1200" b="1" dirty="0">
                          <a:effectLst/>
                          <a:latin typeface="Calibri" panose="020F0502020204030204" pitchFamily="34" charset="0"/>
                        </a:rPr>
                        <a:t>&amp; Opportunity Fund IV</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0F243E"/>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5.30%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5.5%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0F243E"/>
                          </a:solidFill>
                          <a:effectLst/>
                          <a:latin typeface="Calibri" panose="020F0502020204030204" pitchFamily="34" charset="0"/>
                        </a:rPr>
                        <a:t>6.5%</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0F243E"/>
                          </a:solidFill>
                          <a:effectLst/>
                          <a:latin typeface="Calibri" panose="020F0502020204030204" pitchFamily="34" charset="0"/>
                        </a:rPr>
                        <a:t>7%</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3274643556"/>
                  </a:ext>
                </a:extLst>
              </a:tr>
              <a:tr h="427994">
                <a:tc vMerge="1">
                  <a:txBody>
                    <a:bodyPr/>
                    <a:lstStyle/>
                    <a:p>
                      <a:endParaRPr lang="en-US"/>
                    </a:p>
                  </a:txBody>
                  <a:tcPr/>
                </a:tc>
                <a:tc>
                  <a:txBody>
                    <a:bodyPr/>
                    <a:lstStyle/>
                    <a:p>
                      <a:pPr algn="ctr" rtl="0" fontAlgn="ctr"/>
                      <a:r>
                        <a:rPr lang="en-US" sz="1200" b="0" i="1">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86%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endParaRPr lang="en-US" sz="1200" b="0" dirty="0">
                        <a:solidFill>
                          <a:srgbClr val="7F7F7F"/>
                        </a:solidFill>
                        <a:effectLst/>
                        <a:latin typeface="Calibri" panose="020F0502020204030204" pitchFamily="34" charset="0"/>
                      </a:endParaRP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72524173"/>
                  </a:ext>
                </a:extLst>
              </a:tr>
              <a:tr h="427994">
                <a:tc rowSpan="2">
                  <a:txBody>
                    <a:bodyPr/>
                    <a:lstStyle/>
                    <a:p>
                      <a:pPr algn="ctr" rtl="0" fontAlgn="ctr"/>
                      <a:r>
                        <a:rPr lang="en-US" sz="1200" b="1" dirty="0">
                          <a:effectLst/>
                          <a:latin typeface="Calibri" panose="020F0502020204030204" pitchFamily="34" charset="0"/>
                        </a:rPr>
                        <a:t>TEI Diversified Income</a:t>
                      </a:r>
                      <a:br>
                        <a:rPr lang="en-US" sz="1200" b="1" dirty="0">
                          <a:effectLst/>
                          <a:latin typeface="Calibri" panose="020F0502020204030204" pitchFamily="34" charset="0"/>
                        </a:rPr>
                      </a:br>
                      <a:r>
                        <a:rPr lang="en-US" sz="1200" b="1" dirty="0">
                          <a:effectLst/>
                          <a:latin typeface="Calibri" panose="020F0502020204030204" pitchFamily="34" charset="0"/>
                        </a:rPr>
                        <a:t>&amp; Opportunity Fund V</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0F243E"/>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effectLst/>
                          <a:latin typeface="Calibri" panose="020F0502020204030204" pitchFamily="34" charset="0"/>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4064906732"/>
                  </a:ext>
                </a:extLst>
              </a:tr>
              <a:tr h="427994">
                <a:tc vMerge="1">
                  <a:txBody>
                    <a:bodyPr/>
                    <a:lstStyle/>
                    <a:p>
                      <a:endParaRPr lang="en-US"/>
                    </a:p>
                  </a:txBody>
                  <a:tcPr/>
                </a:tc>
                <a:tc>
                  <a:txBody>
                    <a:bodyPr/>
                    <a:lstStyle/>
                    <a:p>
                      <a:pPr algn="ctr" rtl="0" fontAlgn="ctr"/>
                      <a:r>
                        <a:rPr lang="en-US" sz="1200" b="0" i="1" dirty="0">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70%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42%</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538CD5"/>
                          </a:solidFill>
                          <a:effectLst/>
                          <a:latin typeface="Calibri" panose="020F0502020204030204" pitchFamily="34" charset="0"/>
                        </a:rPr>
                        <a:t>100%</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5760893"/>
                  </a:ext>
                </a:extLst>
              </a:tr>
              <a:tr h="427994">
                <a:tc rowSpan="2">
                  <a:txBody>
                    <a:bodyPr/>
                    <a:lstStyle/>
                    <a:p>
                      <a:pPr algn="ctr" rtl="0" fontAlgn="ctr"/>
                      <a:r>
                        <a:rPr lang="en-US" sz="1200" b="1" dirty="0">
                          <a:effectLst/>
                          <a:latin typeface="Calibri" panose="020F0502020204030204" pitchFamily="34" charset="0"/>
                        </a:rPr>
                        <a:t>TEI Diversified Income</a:t>
                      </a:r>
                      <a:br>
                        <a:rPr lang="en-US" sz="1200" b="1" dirty="0">
                          <a:effectLst/>
                          <a:latin typeface="Calibri" panose="020F0502020204030204" pitchFamily="34" charset="0"/>
                        </a:rPr>
                      </a:br>
                      <a:r>
                        <a:rPr lang="en-US" sz="1200" b="1" dirty="0">
                          <a:effectLst/>
                          <a:latin typeface="Calibri" panose="020F0502020204030204" pitchFamily="34" charset="0"/>
                        </a:rPr>
                        <a:t>&amp; Opportunity Fund VI</a:t>
                      </a:r>
                    </a:p>
                  </a:txBody>
                  <a:tcPr marL="20671" marR="20671" marT="13781" marB="13781"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1" dirty="0">
                          <a:solidFill>
                            <a:srgbClr val="0F243E"/>
                          </a:solidFill>
                          <a:effectLst/>
                          <a:latin typeface="Calibri" panose="020F0502020204030204" pitchFamily="34" charset="0"/>
                        </a:rPr>
                        <a:t>Annual Distributions</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200" b="0" dirty="0">
                          <a:solidFill>
                            <a:schemeClr val="tx1"/>
                          </a:solidFill>
                          <a:effectLst/>
                          <a:latin typeface="Calibri" panose="020F0502020204030204" pitchFamily="34" charset="0"/>
                        </a:rPr>
                        <a:t>6%</a:t>
                      </a:r>
                      <a:endParaRPr kumimoji="0" lang="en-US" sz="1200" b="0" i="0" u="none" strike="noStrike" kern="0" cap="none" spc="0" normalizeH="0" baseline="0" noProof="0" dirty="0">
                        <a:ln>
                          <a:noFill/>
                        </a:ln>
                        <a:solidFill>
                          <a:schemeClr val="tx1"/>
                        </a:solidFill>
                        <a:effectLst/>
                        <a:uLnTx/>
                        <a:uFillTx/>
                        <a:latin typeface="Calibri" panose="020F0502020204030204" pitchFamily="34" charset="0"/>
                        <a:ea typeface="+mn-ea"/>
                        <a:cs typeface="+mn-cs"/>
                        <a:sym typeface="Arial"/>
                      </a:endParaRP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solidFill>
                          <a:effectLst/>
                          <a:uLnTx/>
                          <a:uFillTx/>
                          <a:latin typeface="Calibri" panose="020F0502020204030204" pitchFamily="34" charset="0"/>
                          <a:ea typeface="+mn-ea"/>
                          <a:cs typeface="+mn-cs"/>
                          <a:sym typeface="Arial"/>
                        </a:rPr>
                        <a:t>6%</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F7FF"/>
                    </a:solidFill>
                  </a:tcPr>
                </a:tc>
                <a:extLst>
                  <a:ext uri="{0D108BD9-81ED-4DB2-BD59-A6C34878D82A}">
                    <a16:rowId xmlns:a16="http://schemas.microsoft.com/office/drawing/2014/main" val="2272196284"/>
                  </a:ext>
                </a:extLst>
              </a:tr>
              <a:tr h="427994">
                <a:tc vMerge="1">
                  <a:txBody>
                    <a:bodyPr/>
                    <a:lstStyle/>
                    <a:p>
                      <a:endParaRPr lang="en-US"/>
                    </a:p>
                  </a:txBody>
                  <a:tcP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FF"/>
                    </a:solidFill>
                  </a:tcPr>
                </a:tc>
                <a:tc>
                  <a:txBody>
                    <a:bodyPr/>
                    <a:lstStyle/>
                    <a:p>
                      <a:pPr algn="ctr" rtl="0" fontAlgn="ctr"/>
                      <a:r>
                        <a:rPr lang="en-US" sz="1200" b="0" i="1" dirty="0">
                          <a:solidFill>
                            <a:srgbClr val="538CD5"/>
                          </a:solidFill>
                          <a:effectLst/>
                          <a:latin typeface="Calibri" panose="020F0502020204030204" pitchFamily="34" charset="0"/>
                        </a:rPr>
                        <a:t>Tax Sheltering</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US" sz="1200" b="0" dirty="0">
                          <a:solidFill>
                            <a:srgbClr val="7F7F7F"/>
                          </a:solidFill>
                          <a:effectLst/>
                          <a:latin typeface="Calibri" panose="020F0502020204030204" pitchFamily="34" charset="0"/>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Calibri" panose="020F0502020204030204" pitchFamily="34" charset="0"/>
                          <a:ea typeface="+mn-ea"/>
                          <a:cs typeface="+mn-cs"/>
                          <a:sym typeface="Arial"/>
                        </a:rPr>
                        <a:t>n/a</a:t>
                      </a:r>
                    </a:p>
                  </a:txBody>
                  <a:tcPr marL="20671" marR="20671" marT="13781" marB="1378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04774131"/>
                  </a:ext>
                </a:extLst>
              </a:tr>
            </a:tbl>
          </a:graphicData>
        </a:graphic>
      </p:graphicFrame>
      <p:pic>
        <p:nvPicPr>
          <p:cNvPr id="3" name="Picture 2" descr="A table with numbers and text&#10;&#10;Description automatically generated">
            <a:extLst>
              <a:ext uri="{FF2B5EF4-FFF2-40B4-BE49-F238E27FC236}">
                <a16:creationId xmlns:a16="http://schemas.microsoft.com/office/drawing/2014/main" id="{88917A67-BD52-50F8-FC76-95E74B4FEC00}"/>
              </a:ext>
            </a:extLst>
          </p:cNvPr>
          <p:cNvPicPr>
            <a:picLocks noChangeAspect="1"/>
          </p:cNvPicPr>
          <p:nvPr/>
        </p:nvPicPr>
        <p:blipFill>
          <a:blip r:embed="rId3"/>
          <a:stretch>
            <a:fillRect/>
          </a:stretch>
        </p:blipFill>
        <p:spPr>
          <a:xfrm>
            <a:off x="0" y="11976"/>
            <a:ext cx="12188825" cy="6834047"/>
          </a:xfrm>
          <a:prstGeom prst="rect">
            <a:avLst/>
          </a:prstGeom>
        </p:spPr>
      </p:pic>
    </p:spTree>
    <p:extLst>
      <p:ext uri="{BB962C8B-B14F-4D97-AF65-F5344CB8AC3E}">
        <p14:creationId xmlns:p14="http://schemas.microsoft.com/office/powerpoint/2010/main" val="127363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836428" y="2795511"/>
            <a:ext cx="6856215" cy="1266974"/>
          </a:xfrm>
        </p:spPr>
        <p:txBody>
          <a:bodyPr>
            <a:normAutofit/>
          </a:bodyPr>
          <a:lstStyle/>
          <a:p>
            <a:r>
              <a:rPr lang="en-US" dirty="0">
                <a:solidFill>
                  <a:schemeClr val="bg1"/>
                </a:solidFill>
                <a:latin typeface="Jost" pitchFamily="2" charset="0"/>
                <a:ea typeface="Jost" pitchFamily="2" charset="0"/>
              </a:rPr>
              <a:t>TEI DIOF VI</a:t>
            </a:r>
            <a:endParaRPr lang="en-US" dirty="0">
              <a:solidFill>
                <a:schemeClr val="bg1"/>
              </a:solidFill>
              <a:latin typeface="Montserrat" panose="00000500000000000000" pitchFamily="2" charset="0"/>
            </a:endParaRPr>
          </a:p>
        </p:txBody>
      </p:sp>
      <p:pic>
        <p:nvPicPr>
          <p:cNvPr id="5" name="Picture 4" descr="A white rectangular object with blue lines&#10;&#10;Description automatically generated">
            <a:extLst>
              <a:ext uri="{FF2B5EF4-FFF2-40B4-BE49-F238E27FC236}">
                <a16:creationId xmlns:a16="http://schemas.microsoft.com/office/drawing/2014/main" id="{C0ED87ED-2C8F-DF15-FC95-7D5FC4EE9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 y="893"/>
            <a:ext cx="12182731" cy="6856214"/>
          </a:xfrm>
          <a:prstGeom prst="rect">
            <a:avLst/>
          </a:prstGeom>
        </p:spPr>
      </p:pic>
      <p:sp>
        <p:nvSpPr>
          <p:cNvPr id="9" name="Title 1">
            <a:extLst>
              <a:ext uri="{FF2B5EF4-FFF2-40B4-BE49-F238E27FC236}">
                <a16:creationId xmlns:a16="http://schemas.microsoft.com/office/drawing/2014/main" id="{D6098A01-CA75-FEBF-4121-5710E086CA97}"/>
              </a:ext>
            </a:extLst>
          </p:cNvPr>
          <p:cNvSpPr txBox="1">
            <a:spLocks/>
          </p:cNvSpPr>
          <p:nvPr/>
        </p:nvSpPr>
        <p:spPr>
          <a:xfrm>
            <a:off x="2550512" y="2414130"/>
            <a:ext cx="7203596"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398" dirty="0">
                <a:solidFill>
                  <a:srgbClr val="0268A7"/>
                </a:solidFill>
                <a:latin typeface="Jost Medium" pitchFamily="2" charset="0"/>
                <a:ea typeface="Jost Medium" pitchFamily="2" charset="0"/>
              </a:rPr>
              <a:t>CURRENT OFFERINGS</a:t>
            </a:r>
          </a:p>
        </p:txBody>
      </p:sp>
    </p:spTree>
    <p:extLst>
      <p:ext uri="{BB962C8B-B14F-4D97-AF65-F5344CB8AC3E}">
        <p14:creationId xmlns:p14="http://schemas.microsoft.com/office/powerpoint/2010/main" val="14892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1759" y="2791760"/>
            <a:ext cx="6858000" cy="1274477"/>
          </a:xfrm>
        </p:spPr>
        <p:txBody>
          <a:bodyPr>
            <a:normAutofit/>
          </a:bodyPr>
          <a:lstStyle/>
          <a:p>
            <a:r>
              <a:rPr lang="en-US" sz="6800" dirty="0">
                <a:solidFill>
                  <a:schemeClr val="bg1"/>
                </a:solidFill>
                <a:latin typeface="Jost" pitchFamily="2" charset="0"/>
                <a:ea typeface="Jost" pitchFamily="2" charset="0"/>
              </a:rPr>
              <a:t>TEI DIOF VI</a:t>
            </a:r>
            <a:endParaRPr lang="en-US" sz="6800"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10" name="TextBox 9">
            <a:extLst>
              <a:ext uri="{FF2B5EF4-FFF2-40B4-BE49-F238E27FC236}">
                <a16:creationId xmlns:a16="http://schemas.microsoft.com/office/drawing/2014/main" id="{4EA5B719-D62E-CE65-CB1B-890307CB8FAF}"/>
              </a:ext>
            </a:extLst>
          </p:cNvPr>
          <p:cNvSpPr txBox="1"/>
          <p:nvPr/>
        </p:nvSpPr>
        <p:spPr>
          <a:xfrm>
            <a:off x="1656694" y="1840000"/>
            <a:ext cx="10043894" cy="4493538"/>
          </a:xfrm>
          <a:prstGeom prst="rect">
            <a:avLst/>
          </a:prstGeom>
          <a:noFill/>
        </p:spPr>
        <p:txBody>
          <a:bodyPr wrap="square" rtlCol="0">
            <a:spAutoFit/>
          </a:bodyPr>
          <a:lstStyle/>
          <a:p>
            <a:r>
              <a:rPr lang="en-US" sz="1100" b="1" dirty="0">
                <a:latin typeface="Montserrat" panose="00000500000000000000" pitchFamily="2" charset="0"/>
              </a:rPr>
              <a:t>SIZE OF OFFERING: </a:t>
            </a:r>
            <a:r>
              <a:rPr lang="en-US" sz="1100" dirty="0">
                <a:latin typeface="Montserrat" panose="00000500000000000000" pitchFamily="2" charset="0"/>
              </a:rPr>
              <a:t>Up to $100,000,000 (option to increase to $150,000,000).</a:t>
            </a:r>
          </a:p>
          <a:p>
            <a:endParaRPr lang="en-US" sz="1100" dirty="0">
              <a:latin typeface="Montserrat" panose="00000500000000000000" pitchFamily="2" charset="0"/>
            </a:endParaRPr>
          </a:p>
          <a:p>
            <a:r>
              <a:rPr lang="en-US" sz="1100" b="1" dirty="0">
                <a:latin typeface="Montserrat" panose="00000500000000000000" pitchFamily="2" charset="0"/>
              </a:rPr>
              <a:t>INVESTMENT STRATEGY: </a:t>
            </a:r>
            <a:r>
              <a:rPr lang="en-US" sz="1100" dirty="0">
                <a:latin typeface="Montserrat" panose="00000500000000000000" pitchFamily="2" charset="0"/>
              </a:rPr>
              <a:t>Acquire a balanced, diversified portfolio of income producing commercial real estate asset and debt across the United States and internationally that provide stable, current income with upside potential. </a:t>
            </a:r>
          </a:p>
          <a:p>
            <a:endParaRPr lang="en-US" sz="1100" dirty="0">
              <a:latin typeface="Montserrat" panose="00000500000000000000" pitchFamily="2" charset="0"/>
            </a:endParaRPr>
          </a:p>
          <a:p>
            <a:r>
              <a:rPr lang="en-US" sz="1100" b="1" dirty="0">
                <a:latin typeface="Montserrat" panose="00000500000000000000" pitchFamily="2" charset="0"/>
              </a:rPr>
              <a:t>MINIMUM INVESTMENT: </a:t>
            </a:r>
            <a:r>
              <a:rPr lang="en-US" sz="1100" dirty="0">
                <a:latin typeface="Montserrat" panose="00000500000000000000" pitchFamily="2" charset="0"/>
              </a:rPr>
              <a:t>$50,000 (lesser amounts accepted at sole discretion of the Sponsor).</a:t>
            </a:r>
          </a:p>
          <a:p>
            <a:endParaRPr lang="en-US" sz="1100" dirty="0">
              <a:latin typeface="Montserrat" panose="00000500000000000000" pitchFamily="2" charset="0"/>
            </a:endParaRPr>
          </a:p>
          <a:p>
            <a:r>
              <a:rPr lang="en-US" sz="1100" b="1" dirty="0">
                <a:latin typeface="Montserrat" panose="00000500000000000000" pitchFamily="2" charset="0"/>
              </a:rPr>
              <a:t>TEI &amp; AFFILIATES CO-INVEST: </a:t>
            </a:r>
            <a:r>
              <a:rPr lang="en-US" sz="1100" dirty="0">
                <a:latin typeface="Montserrat" panose="00000500000000000000" pitchFamily="2" charset="0"/>
              </a:rPr>
              <a:t>Minimum 15% of total offering proceeds (cash contributions and property level co-ownership).</a:t>
            </a:r>
          </a:p>
          <a:p>
            <a:endParaRPr lang="en-US" sz="1100" dirty="0">
              <a:latin typeface="Montserrat" panose="00000500000000000000" pitchFamily="2" charset="0"/>
            </a:endParaRPr>
          </a:p>
          <a:p>
            <a:r>
              <a:rPr lang="en-US" sz="1100" b="1" dirty="0">
                <a:latin typeface="Montserrat" panose="00000500000000000000" pitchFamily="2" charset="0"/>
              </a:rPr>
              <a:t>PREFERRED RETURN: </a:t>
            </a:r>
            <a:r>
              <a:rPr lang="en-US" sz="1100" dirty="0">
                <a:latin typeface="Montserrat" panose="00000500000000000000" pitchFamily="2" charset="0"/>
              </a:rPr>
              <a:t>6.0% (distributed quarterly) with potential for year-end bonus distribution.</a:t>
            </a:r>
          </a:p>
          <a:p>
            <a:endParaRPr lang="en-US" sz="1100" b="1" dirty="0">
              <a:latin typeface="Montserrat" panose="00000500000000000000" pitchFamily="2" charset="0"/>
            </a:endParaRPr>
          </a:p>
          <a:p>
            <a:r>
              <a:rPr lang="en-US" sz="1100" b="1" dirty="0">
                <a:latin typeface="Montserrat" panose="00000500000000000000" pitchFamily="2" charset="0"/>
              </a:rPr>
              <a:t>HOLD PERIOD: </a:t>
            </a:r>
            <a:r>
              <a:rPr lang="en-US" sz="1100" dirty="0">
                <a:latin typeface="Montserrat" panose="00000500000000000000" pitchFamily="2" charset="0"/>
              </a:rPr>
              <a:t>10 or more years.  Invested capital returned from capital events (financings and sales proceeds). </a:t>
            </a:r>
          </a:p>
          <a:p>
            <a:endParaRPr lang="en-US" sz="1100" dirty="0">
              <a:latin typeface="Montserrat" panose="00000500000000000000" pitchFamily="2" charset="0"/>
            </a:endParaRPr>
          </a:p>
          <a:p>
            <a:r>
              <a:rPr lang="en-US" sz="1100" b="1" dirty="0">
                <a:latin typeface="Montserrat" panose="00000500000000000000" pitchFamily="2" charset="0"/>
              </a:rPr>
              <a:t>DISTRIBUTIONS FROM NET CASH FLOW:</a:t>
            </a:r>
          </a:p>
          <a:p>
            <a:r>
              <a:rPr lang="en-US" sz="1100" dirty="0">
                <a:latin typeface="Montserrat" panose="00000500000000000000" pitchFamily="2" charset="0"/>
              </a:rPr>
              <a:t>	1.    100% until the Members have received a cumulative 6% Return on their unreturned Invested Capital;</a:t>
            </a:r>
          </a:p>
          <a:p>
            <a:r>
              <a:rPr lang="en-US" sz="1100" dirty="0">
                <a:latin typeface="Montserrat" panose="00000500000000000000" pitchFamily="2" charset="0"/>
              </a:rPr>
              <a:t>	2.   60% to the members and 40% to the Manager.</a:t>
            </a:r>
          </a:p>
          <a:p>
            <a:endParaRPr lang="en-US" sz="1100" dirty="0">
              <a:latin typeface="Montserrat" panose="00000500000000000000" pitchFamily="2" charset="0"/>
            </a:endParaRPr>
          </a:p>
          <a:p>
            <a:endParaRPr lang="en-US" sz="1100" dirty="0">
              <a:latin typeface="Montserrat" panose="00000500000000000000" pitchFamily="2" charset="0"/>
            </a:endParaRPr>
          </a:p>
          <a:p>
            <a:r>
              <a:rPr lang="en-US" sz="1100" b="1" dirty="0">
                <a:latin typeface="Montserrat" panose="00000500000000000000" pitchFamily="2" charset="0"/>
              </a:rPr>
              <a:t>DISTRIBUTIONS FROM CAPITAL EVENTS: </a:t>
            </a:r>
          </a:p>
          <a:p>
            <a:r>
              <a:rPr lang="en-US" sz="1100" dirty="0">
                <a:latin typeface="Montserrat" panose="00000500000000000000" pitchFamily="2" charset="0"/>
              </a:rPr>
              <a:t>	1.    100% until the members have received a cumulative 6% Return on their unreturned Invested Capital;</a:t>
            </a:r>
          </a:p>
          <a:p>
            <a:r>
              <a:rPr lang="en-US" sz="1100" dirty="0">
                <a:latin typeface="Montserrat" panose="00000500000000000000" pitchFamily="2" charset="0"/>
              </a:rPr>
              <a:t>	2.   100% until all of the members have received a return of 100% of their Invested Capital;</a:t>
            </a:r>
          </a:p>
          <a:p>
            <a:r>
              <a:rPr lang="en-US" sz="1100" dirty="0">
                <a:latin typeface="Montserrat" panose="00000500000000000000" pitchFamily="2" charset="0"/>
              </a:rPr>
              <a:t>	3.   60% to the members and 40% to the Manager.</a:t>
            </a:r>
          </a:p>
          <a:p>
            <a:endParaRPr lang="en-US" sz="1100" dirty="0">
              <a:latin typeface="Montserrat" panose="00000500000000000000" pitchFamily="2" charset="0"/>
            </a:endParaRPr>
          </a:p>
          <a:p>
            <a:r>
              <a:rPr lang="en-US" sz="1100" b="1" dirty="0">
                <a:latin typeface="Montserrat" panose="00000500000000000000" pitchFamily="2" charset="0"/>
              </a:rPr>
              <a:t>REDEMPTION POLICY: </a:t>
            </a:r>
            <a:r>
              <a:rPr lang="en-US" sz="1100" dirty="0">
                <a:latin typeface="Montserrat" panose="00000500000000000000" pitchFamily="2" charset="0"/>
              </a:rPr>
              <a:t>Up to 5% of the outstanding units each year (excluding death and substantial disability).</a:t>
            </a:r>
          </a:p>
          <a:p>
            <a:endParaRPr lang="en-US" sz="1100" dirty="0">
              <a:latin typeface="Montserrat" panose="00000500000000000000" pitchFamily="2" charset="0"/>
            </a:endParaRPr>
          </a:p>
          <a:p>
            <a:r>
              <a:rPr lang="en-US" sz="1100" b="1" dirty="0">
                <a:latin typeface="Montserrat" panose="00000500000000000000" pitchFamily="2" charset="0"/>
              </a:rPr>
              <a:t>EMERGENCY FACILITY LOAN: </a:t>
            </a:r>
            <a:r>
              <a:rPr lang="en-US" sz="1100" dirty="0">
                <a:latin typeface="Montserrat" panose="00000500000000000000" pitchFamily="2" charset="0"/>
              </a:rPr>
              <a:t>Members may borrow up to 25% of their unreturned capital.</a:t>
            </a:r>
          </a:p>
        </p:txBody>
      </p:sp>
    </p:spTree>
    <p:extLst>
      <p:ext uri="{BB962C8B-B14F-4D97-AF65-F5344CB8AC3E}">
        <p14:creationId xmlns:p14="http://schemas.microsoft.com/office/powerpoint/2010/main" val="175204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Paradise village office park</a:t>
            </a:r>
          </a:p>
          <a:p>
            <a:pPr>
              <a:lnSpc>
                <a:spcPts val="2599"/>
              </a:lnSpc>
            </a:pPr>
            <a:r>
              <a:rPr lang="en-US" sz="1999" dirty="0">
                <a:solidFill>
                  <a:srgbClr val="7D7D7D"/>
                </a:solidFill>
                <a:latin typeface="Jost" pitchFamily="2" charset="0"/>
                <a:ea typeface="Jost" pitchFamily="2" charset="0"/>
              </a:rPr>
              <a:t>U.S. OFFICE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MAY 2022</a:t>
            </a:r>
          </a:p>
        </p:txBody>
      </p:sp>
      <p:grpSp>
        <p:nvGrpSpPr>
          <p:cNvPr id="9" name="Group 8">
            <a:extLst>
              <a:ext uri="{FF2B5EF4-FFF2-40B4-BE49-F238E27FC236}">
                <a16:creationId xmlns:a16="http://schemas.microsoft.com/office/drawing/2014/main" id="{1C59957F-00EB-C0C9-DF03-03C180A3EA6D}"/>
              </a:ext>
            </a:extLst>
          </p:cNvPr>
          <p:cNvGrpSpPr/>
          <p:nvPr/>
        </p:nvGrpSpPr>
        <p:grpSpPr>
          <a:xfrm>
            <a:off x="7230766" y="2990641"/>
            <a:ext cx="4635887" cy="2623112"/>
            <a:chOff x="6991479" y="2990641"/>
            <a:chExt cx="4635887" cy="2623112"/>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2990641"/>
              <a:ext cx="2728847" cy="2623112"/>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FINANCING:</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352811" y="2990641"/>
              <a:ext cx="2274555" cy="2623112"/>
            </a:xfrm>
            <a:prstGeom prst="rect">
              <a:avLst/>
            </a:prstGeom>
            <a:noFill/>
          </p:spPr>
          <p:txBody>
            <a:bodyPr wrap="square" rtlCol="0">
              <a:spAutoFit/>
            </a:bodyPr>
            <a:lstStyle/>
            <a:p>
              <a:pPr>
                <a:lnSpc>
                  <a:spcPct val="200000"/>
                </a:lnSpc>
              </a:pPr>
              <a:r>
                <a:rPr lang="en-US" dirty="0">
                  <a:latin typeface="Jost" pitchFamily="2" charset="0"/>
                  <a:ea typeface="Jost" pitchFamily="2" charset="0"/>
                </a:rPr>
                <a:t>$43,000,000</a:t>
              </a:r>
            </a:p>
            <a:p>
              <a:pPr>
                <a:lnSpc>
                  <a:spcPct val="200000"/>
                </a:lnSpc>
              </a:pPr>
              <a:r>
                <a:rPr lang="en-US" dirty="0">
                  <a:latin typeface="Jost" pitchFamily="2" charset="0"/>
                  <a:ea typeface="Jost" pitchFamily="2" charset="0"/>
                </a:rPr>
                <a:t>$29,000,000</a:t>
              </a:r>
            </a:p>
            <a:p>
              <a:pPr>
                <a:lnSpc>
                  <a:spcPct val="200000"/>
                </a:lnSpc>
              </a:pPr>
              <a:r>
                <a:rPr lang="en-US" dirty="0">
                  <a:latin typeface="Jost" pitchFamily="2" charset="0"/>
                  <a:ea typeface="Jost" pitchFamily="2" charset="0"/>
                </a:rPr>
                <a:t>268,516 SF ($160 PSF)</a:t>
              </a:r>
            </a:p>
            <a:p>
              <a:pPr>
                <a:lnSpc>
                  <a:spcPct val="200000"/>
                </a:lnSpc>
              </a:pPr>
              <a:r>
                <a:rPr lang="en-US" dirty="0">
                  <a:latin typeface="Jost" pitchFamily="2" charset="0"/>
                  <a:ea typeface="Jost" pitchFamily="2" charset="0"/>
                </a:rPr>
                <a:t>75%</a:t>
              </a:r>
            </a:p>
            <a:p>
              <a:pPr>
                <a:lnSpc>
                  <a:spcPct val="200000"/>
                </a:lnSpc>
              </a:pPr>
              <a:r>
                <a:rPr lang="en-US" dirty="0">
                  <a:latin typeface="Jost" pitchFamily="2" charset="0"/>
                  <a:ea typeface="Jost" pitchFamily="2" charset="0"/>
                </a:rPr>
                <a:t>5.91%</a:t>
              </a:r>
            </a:p>
            <a:p>
              <a:pPr>
                <a:lnSpc>
                  <a:spcPct val="200000"/>
                </a:lnSpc>
              </a:pPr>
              <a:r>
                <a:rPr lang="en-US" dirty="0">
                  <a:latin typeface="Jost" pitchFamily="2" charset="0"/>
                  <a:ea typeface="Jost" pitchFamily="2" charset="0"/>
                </a:rPr>
                <a:t>6.13%</a:t>
              </a:r>
              <a:endParaRPr lang="en-US" sz="1600" dirty="0">
                <a:latin typeface="Jost" pitchFamily="2" charset="0"/>
                <a:ea typeface="Jost" pitchFamily="2" charset="0"/>
              </a:endParaRPr>
            </a:p>
          </p:txBody>
        </p:sp>
      </p:grpSp>
      <p:sp>
        <p:nvSpPr>
          <p:cNvPr id="13" name="TextBox 12">
            <a:extLst>
              <a:ext uri="{FF2B5EF4-FFF2-40B4-BE49-F238E27FC236}">
                <a16:creationId xmlns:a16="http://schemas.microsoft.com/office/drawing/2014/main" id="{57950543-B7F8-2365-70BE-F5A796819C34}"/>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PHOENIX, AZ</a:t>
            </a:r>
          </a:p>
        </p:txBody>
      </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pic>
        <p:nvPicPr>
          <p:cNvPr id="5" name="Picture 4" descr="A building with lights on&#10;&#10;Description automatically generated">
            <a:extLst>
              <a:ext uri="{FF2B5EF4-FFF2-40B4-BE49-F238E27FC236}">
                <a16:creationId xmlns:a16="http://schemas.microsoft.com/office/drawing/2014/main" id="{571BE486-F11A-601D-C68F-71F85C6EB6F1}"/>
              </a:ext>
            </a:extLst>
          </p:cNvPr>
          <p:cNvPicPr>
            <a:picLocks noChangeAspect="1"/>
          </p:cNvPicPr>
          <p:nvPr/>
        </p:nvPicPr>
        <p:blipFill rotWithShape="1">
          <a:blip r:embed="rId5"/>
          <a:srcRect l="1714" b="-315"/>
          <a:stretch/>
        </p:blipFill>
        <p:spPr>
          <a:xfrm>
            <a:off x="2085172" y="2914036"/>
            <a:ext cx="4849942" cy="2793414"/>
          </a:xfrm>
          <a:prstGeom prst="rect">
            <a:avLst/>
          </a:prstGeom>
        </p:spPr>
      </p:pic>
    </p:spTree>
    <p:extLst>
      <p:ext uri="{BB962C8B-B14F-4D97-AF65-F5344CB8AC3E}">
        <p14:creationId xmlns:p14="http://schemas.microsoft.com/office/powerpoint/2010/main" val="17747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ARLINGTON TOWN SQUARE</a:t>
            </a:r>
          </a:p>
          <a:p>
            <a:pPr>
              <a:lnSpc>
                <a:spcPts val="2599"/>
              </a:lnSpc>
            </a:pPr>
            <a:r>
              <a:rPr lang="en-US" sz="1999" dirty="0">
                <a:solidFill>
                  <a:srgbClr val="7D7D7D"/>
                </a:solidFill>
                <a:latin typeface="Jost" pitchFamily="2" charset="0"/>
                <a:ea typeface="Jost" pitchFamily="2" charset="0"/>
              </a:rPr>
              <a:t>MIXED USE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NOVEMBER 2022</a:t>
            </a:r>
          </a:p>
        </p:txBody>
      </p:sp>
      <p:grpSp>
        <p:nvGrpSpPr>
          <p:cNvPr id="10" name="Group 9">
            <a:extLst>
              <a:ext uri="{FF2B5EF4-FFF2-40B4-BE49-F238E27FC236}">
                <a16:creationId xmlns:a16="http://schemas.microsoft.com/office/drawing/2014/main" id="{386CA54C-3FA7-C48B-8DFD-125B262BEBCF}"/>
              </a:ext>
            </a:extLst>
          </p:cNvPr>
          <p:cNvGrpSpPr/>
          <p:nvPr/>
        </p:nvGrpSpPr>
        <p:grpSpPr>
          <a:xfrm>
            <a:off x="7034209" y="2990641"/>
            <a:ext cx="4781166" cy="2623112"/>
            <a:chOff x="6991479" y="2990641"/>
            <a:chExt cx="4781166" cy="2623112"/>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2990641"/>
              <a:ext cx="2728847" cy="2623112"/>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FINANCING:</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498090" y="2990641"/>
              <a:ext cx="2274555" cy="2623112"/>
            </a:xfrm>
            <a:prstGeom prst="rect">
              <a:avLst/>
            </a:prstGeom>
            <a:noFill/>
          </p:spPr>
          <p:txBody>
            <a:bodyPr wrap="square" rtlCol="0">
              <a:spAutoFit/>
            </a:bodyPr>
            <a:lstStyle/>
            <a:p>
              <a:pPr>
                <a:lnSpc>
                  <a:spcPct val="200000"/>
                </a:lnSpc>
              </a:pPr>
              <a:r>
                <a:rPr lang="en-US" dirty="0">
                  <a:latin typeface="Jost" pitchFamily="2" charset="0"/>
                  <a:ea typeface="Jost" pitchFamily="2" charset="0"/>
                </a:rPr>
                <a:t>$16,983,898</a:t>
              </a:r>
            </a:p>
            <a:p>
              <a:pPr>
                <a:lnSpc>
                  <a:spcPct val="200000"/>
                </a:lnSpc>
              </a:pPr>
              <a:r>
                <a:rPr lang="en-US" dirty="0">
                  <a:latin typeface="Jost" pitchFamily="2" charset="0"/>
                  <a:ea typeface="Jost" pitchFamily="2" charset="0"/>
                </a:rPr>
                <a:t>$10,350,000</a:t>
              </a:r>
            </a:p>
            <a:p>
              <a:pPr>
                <a:lnSpc>
                  <a:spcPct val="200000"/>
                </a:lnSpc>
              </a:pPr>
              <a:r>
                <a:rPr lang="en-US" dirty="0">
                  <a:latin typeface="Jost" pitchFamily="2" charset="0"/>
                  <a:ea typeface="Jost" pitchFamily="2" charset="0"/>
                </a:rPr>
                <a:t>102,533 SF ($166 PSF)</a:t>
              </a:r>
            </a:p>
            <a:p>
              <a:pPr>
                <a:lnSpc>
                  <a:spcPct val="200000"/>
                </a:lnSpc>
              </a:pPr>
              <a:r>
                <a:rPr lang="en-US" dirty="0">
                  <a:latin typeface="Jost" pitchFamily="2" charset="0"/>
                  <a:ea typeface="Jost" pitchFamily="2" charset="0"/>
                </a:rPr>
                <a:t>98%</a:t>
              </a:r>
            </a:p>
            <a:p>
              <a:pPr>
                <a:lnSpc>
                  <a:spcPct val="200000"/>
                </a:lnSpc>
              </a:pPr>
              <a:r>
                <a:rPr lang="en-US" dirty="0">
                  <a:latin typeface="Jost" pitchFamily="2" charset="0"/>
                  <a:ea typeface="Jost" pitchFamily="2" charset="0"/>
                </a:rPr>
                <a:t>8%</a:t>
              </a:r>
            </a:p>
            <a:p>
              <a:pPr>
                <a:lnSpc>
                  <a:spcPct val="200000"/>
                </a:lnSpc>
              </a:pPr>
              <a:r>
                <a:rPr lang="en-US" dirty="0">
                  <a:latin typeface="Jost" pitchFamily="2" charset="0"/>
                  <a:ea typeface="Jost" pitchFamily="2" charset="0"/>
                </a:rPr>
                <a:t>13.75%</a:t>
              </a:r>
              <a:endParaRPr lang="en-US" sz="1600" dirty="0">
                <a:latin typeface="Jost" pitchFamily="2" charset="0"/>
                <a:ea typeface="Jost" pitchFamily="2" charset="0"/>
              </a:endParaRPr>
            </a:p>
          </p:txBody>
        </p:sp>
      </p:gr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ARLINGTON HEIGHTS, IL</a:t>
            </a:r>
          </a:p>
        </p:txBody>
      </p:sp>
      <p:pic>
        <p:nvPicPr>
          <p:cNvPr id="9" name="Picture 8" descr="A parking lot with cars parked in front of a building&#10;&#10;Description automatically generated">
            <a:extLst>
              <a:ext uri="{FF2B5EF4-FFF2-40B4-BE49-F238E27FC236}">
                <a16:creationId xmlns:a16="http://schemas.microsoft.com/office/drawing/2014/main" id="{5A0988CC-9894-3A51-05E6-E62AC6A7B53E}"/>
              </a:ext>
            </a:extLst>
          </p:cNvPr>
          <p:cNvPicPr>
            <a:picLocks noChangeAspect="1"/>
          </p:cNvPicPr>
          <p:nvPr/>
        </p:nvPicPr>
        <p:blipFill>
          <a:blip r:embed="rId5"/>
          <a:stretch>
            <a:fillRect/>
          </a:stretch>
        </p:blipFill>
        <p:spPr>
          <a:xfrm>
            <a:off x="2064071" y="2896943"/>
            <a:ext cx="4551456" cy="2810505"/>
          </a:xfrm>
          <a:prstGeom prst="rect">
            <a:avLst/>
          </a:prstGeom>
        </p:spPr>
      </p:pic>
    </p:spTree>
    <p:extLst>
      <p:ext uri="{BB962C8B-B14F-4D97-AF65-F5344CB8AC3E}">
        <p14:creationId xmlns:p14="http://schemas.microsoft.com/office/powerpoint/2010/main" val="94838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SERITAGE PORTFOLIO</a:t>
            </a:r>
          </a:p>
          <a:p>
            <a:pPr>
              <a:lnSpc>
                <a:spcPts val="2599"/>
              </a:lnSpc>
            </a:pPr>
            <a:r>
              <a:rPr lang="en-US" sz="1999" dirty="0">
                <a:solidFill>
                  <a:srgbClr val="7D7D7D"/>
                </a:solidFill>
                <a:latin typeface="Jost" pitchFamily="2" charset="0"/>
                <a:ea typeface="Jost" pitchFamily="2" charset="0"/>
              </a:rPr>
              <a:t>U.S. RETAIL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DECEMBER 2022</a:t>
            </a:r>
          </a:p>
        </p:txBody>
      </p:sp>
      <p:grpSp>
        <p:nvGrpSpPr>
          <p:cNvPr id="15" name="Group 14">
            <a:extLst>
              <a:ext uri="{FF2B5EF4-FFF2-40B4-BE49-F238E27FC236}">
                <a16:creationId xmlns:a16="http://schemas.microsoft.com/office/drawing/2014/main" id="{1191E258-36DC-ABE5-EB5E-B0523C77DAC8}"/>
              </a:ext>
            </a:extLst>
          </p:cNvPr>
          <p:cNvGrpSpPr/>
          <p:nvPr/>
        </p:nvGrpSpPr>
        <p:grpSpPr>
          <a:xfrm>
            <a:off x="5682264" y="3185324"/>
            <a:ext cx="6381936" cy="2893100"/>
            <a:chOff x="5622443" y="3320318"/>
            <a:chExt cx="6381936" cy="2893100"/>
          </a:xfrm>
        </p:grpSpPr>
        <p:sp>
          <p:nvSpPr>
            <p:cNvPr id="11" name="TextBox 10">
              <a:extLst>
                <a:ext uri="{FF2B5EF4-FFF2-40B4-BE49-F238E27FC236}">
                  <a16:creationId xmlns:a16="http://schemas.microsoft.com/office/drawing/2014/main" id="{1815037D-DDB0-0735-A310-E217D7A3F9F5}"/>
                </a:ext>
              </a:extLst>
            </p:cNvPr>
            <p:cNvSpPr txBox="1"/>
            <p:nvPr/>
          </p:nvSpPr>
          <p:spPr>
            <a:xfrm>
              <a:off x="5622443" y="3320318"/>
              <a:ext cx="2728847" cy="2623112"/>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FINANCING:</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7829597" y="3320318"/>
              <a:ext cx="4174782" cy="2893100"/>
            </a:xfrm>
            <a:prstGeom prst="rect">
              <a:avLst/>
            </a:prstGeom>
            <a:noFill/>
          </p:spPr>
          <p:txBody>
            <a:bodyPr wrap="square" rtlCol="0">
              <a:spAutoFit/>
            </a:bodyPr>
            <a:lstStyle/>
            <a:p>
              <a:pPr>
                <a:lnSpc>
                  <a:spcPct val="200000"/>
                </a:lnSpc>
              </a:pPr>
              <a:r>
                <a:rPr lang="en-US" dirty="0">
                  <a:latin typeface="Jost" pitchFamily="2" charset="0"/>
                  <a:ea typeface="Jost" pitchFamily="2" charset="0"/>
                </a:rPr>
                <a:t>$23,500,000</a:t>
              </a:r>
            </a:p>
            <a:p>
              <a:pPr>
                <a:lnSpc>
                  <a:spcPct val="200000"/>
                </a:lnSpc>
              </a:pPr>
              <a:r>
                <a:rPr lang="en-US" dirty="0">
                  <a:latin typeface="Jost" pitchFamily="2" charset="0"/>
                  <a:ea typeface="Jost" pitchFamily="2" charset="0"/>
                </a:rPr>
                <a:t>$15,000,000</a:t>
              </a:r>
            </a:p>
            <a:p>
              <a:pPr>
                <a:lnSpc>
                  <a:spcPct val="200000"/>
                </a:lnSpc>
              </a:pPr>
              <a:r>
                <a:rPr lang="en-US" dirty="0">
                  <a:latin typeface="Jost" pitchFamily="2" charset="0"/>
                  <a:ea typeface="Jost" pitchFamily="2" charset="0"/>
                </a:rPr>
                <a:t>295,602 SF ($79.50 PSF)</a:t>
              </a:r>
            </a:p>
            <a:p>
              <a:pPr>
                <a:lnSpc>
                  <a:spcPct val="200000"/>
                </a:lnSpc>
              </a:pPr>
              <a:r>
                <a:rPr lang="en-US" dirty="0">
                  <a:latin typeface="Jost" pitchFamily="2" charset="0"/>
                  <a:ea typeface="Jost" pitchFamily="2" charset="0"/>
                </a:rPr>
                <a:t>96.5%</a:t>
              </a:r>
            </a:p>
            <a:p>
              <a:pPr>
                <a:lnSpc>
                  <a:spcPct val="200000"/>
                </a:lnSpc>
              </a:pPr>
              <a:r>
                <a:rPr lang="en-US" dirty="0">
                  <a:latin typeface="Jost" pitchFamily="2" charset="0"/>
                  <a:ea typeface="Jost" pitchFamily="2" charset="0"/>
                </a:rPr>
                <a:t>7.3%</a:t>
              </a:r>
            </a:p>
            <a:p>
              <a:pPr>
                <a:lnSpc>
                  <a:spcPct val="200000"/>
                </a:lnSpc>
              </a:pPr>
              <a:r>
                <a:rPr lang="en-US" dirty="0">
                  <a:latin typeface="Jost" pitchFamily="2" charset="0"/>
                  <a:ea typeface="Jost" pitchFamily="2" charset="0"/>
                </a:rPr>
                <a:t>LANDMARK CENTER = 7.4%</a:t>
              </a:r>
            </a:p>
            <a:p>
              <a:r>
                <a:rPr lang="en-US" dirty="0">
                  <a:latin typeface="Jost" pitchFamily="2" charset="0"/>
                  <a:ea typeface="Jost" pitchFamily="2" charset="0"/>
                </a:rPr>
                <a:t>BOULEVARD MARKET FAIR = 16.7%</a:t>
              </a:r>
            </a:p>
          </p:txBody>
        </p:sp>
      </p:grpSp>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845300" y="4420845"/>
            <a:ext cx="4436562" cy="246221"/>
          </a:xfrm>
          <a:prstGeom prst="rect">
            <a:avLst/>
          </a:prstGeom>
          <a:noFill/>
        </p:spPr>
        <p:txBody>
          <a:bodyPr wrap="square" rtlCol="0">
            <a:spAutoFit/>
          </a:bodyPr>
          <a:lstStyle/>
          <a:p>
            <a:r>
              <a:rPr lang="en-US" sz="1000" dirty="0">
                <a:solidFill>
                  <a:schemeClr val="bg1">
                    <a:lumMod val="65000"/>
                  </a:schemeClr>
                </a:solidFill>
                <a:latin typeface="Montserrat Medium" panose="020F0502020204030204" pitchFamily="2" charset="0"/>
                <a:ea typeface="Jost" pitchFamily="2" charset="0"/>
              </a:rPr>
              <a:t>LANDMARK CENTER, ANDERSON, SC</a:t>
            </a:r>
          </a:p>
        </p:txBody>
      </p:sp>
      <p:grpSp>
        <p:nvGrpSpPr>
          <p:cNvPr id="24" name="Group 23">
            <a:extLst>
              <a:ext uri="{FF2B5EF4-FFF2-40B4-BE49-F238E27FC236}">
                <a16:creationId xmlns:a16="http://schemas.microsoft.com/office/drawing/2014/main" id="{DF8AB171-2AFF-C2B4-8E96-4595DCEC279D}"/>
              </a:ext>
            </a:extLst>
          </p:cNvPr>
          <p:cNvGrpSpPr/>
          <p:nvPr/>
        </p:nvGrpSpPr>
        <p:grpSpPr>
          <a:xfrm>
            <a:off x="1845300" y="2772477"/>
            <a:ext cx="3418909" cy="3935972"/>
            <a:chOff x="1845300" y="2772477"/>
            <a:chExt cx="3262651" cy="3813457"/>
          </a:xfrm>
        </p:grpSpPr>
        <p:sp>
          <p:nvSpPr>
            <p:cNvPr id="14" name="TextBox 13">
              <a:extLst>
                <a:ext uri="{FF2B5EF4-FFF2-40B4-BE49-F238E27FC236}">
                  <a16:creationId xmlns:a16="http://schemas.microsoft.com/office/drawing/2014/main" id="{F5E44E10-FED1-7484-0E90-703C51AD6609}"/>
                </a:ext>
              </a:extLst>
            </p:cNvPr>
            <p:cNvSpPr txBox="1"/>
            <p:nvPr/>
          </p:nvSpPr>
          <p:spPr>
            <a:xfrm>
              <a:off x="1845300" y="6339713"/>
              <a:ext cx="3262651" cy="246221"/>
            </a:xfrm>
            <a:prstGeom prst="rect">
              <a:avLst/>
            </a:prstGeom>
            <a:noFill/>
          </p:spPr>
          <p:txBody>
            <a:bodyPr wrap="square" rtlCol="0">
              <a:spAutoFit/>
            </a:bodyPr>
            <a:lstStyle/>
            <a:p>
              <a:r>
                <a:rPr lang="en-US" sz="1000" dirty="0">
                  <a:solidFill>
                    <a:schemeClr val="bg1">
                      <a:lumMod val="65000"/>
                    </a:schemeClr>
                  </a:solidFill>
                  <a:latin typeface="Montserrat Medium" panose="020F0502020204030204" pitchFamily="2" charset="0"/>
                  <a:ea typeface="Jost" pitchFamily="2" charset="0"/>
                </a:rPr>
                <a:t>BOULEVARD MARKET FAIR, GREENSBORO, NC</a:t>
              </a:r>
            </a:p>
          </p:txBody>
        </p:sp>
        <p:grpSp>
          <p:nvGrpSpPr>
            <p:cNvPr id="23" name="Group 22">
              <a:extLst>
                <a:ext uri="{FF2B5EF4-FFF2-40B4-BE49-F238E27FC236}">
                  <a16:creationId xmlns:a16="http://schemas.microsoft.com/office/drawing/2014/main" id="{D687BEA4-4188-0198-DBB2-443ACE17C623}"/>
                </a:ext>
              </a:extLst>
            </p:cNvPr>
            <p:cNvGrpSpPr/>
            <p:nvPr/>
          </p:nvGrpSpPr>
          <p:grpSpPr>
            <a:xfrm>
              <a:off x="1946160" y="2772477"/>
              <a:ext cx="2557474" cy="3541392"/>
              <a:chOff x="1946160" y="2772477"/>
              <a:chExt cx="2557474" cy="3541392"/>
            </a:xfrm>
          </p:grpSpPr>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47586" y="2780390"/>
                <a:ext cx="27699" cy="1586459"/>
              </a:xfrm>
              <a:prstGeom prst="rect">
                <a:avLst/>
              </a:prstGeom>
            </p:spPr>
          </p:pic>
          <p:pic>
            <p:nvPicPr>
              <p:cNvPr id="13" name="Picture 12">
                <a:extLst>
                  <a:ext uri="{FF2B5EF4-FFF2-40B4-BE49-F238E27FC236}">
                    <a16:creationId xmlns:a16="http://schemas.microsoft.com/office/drawing/2014/main" id="{FC9E9950-9666-4780-4514-07C7C214841B}"/>
                  </a:ext>
                </a:extLst>
              </p:cNvPr>
              <p:cNvPicPr>
                <a:picLocks noChangeAspect="1"/>
              </p:cNvPicPr>
              <p:nvPr/>
            </p:nvPicPr>
            <p:blipFill>
              <a:blip r:embed="rId4"/>
              <a:stretch>
                <a:fillRect/>
              </a:stretch>
            </p:blipFill>
            <p:spPr>
              <a:xfrm flipH="1">
                <a:off x="1946160" y="4727411"/>
                <a:ext cx="27699" cy="1586458"/>
              </a:xfrm>
              <a:prstGeom prst="rect">
                <a:avLst/>
              </a:prstGeom>
            </p:spPr>
          </p:pic>
          <p:pic>
            <p:nvPicPr>
              <p:cNvPr id="17" name="Picture 16" descr="A store front with a red sign&#10;&#10;Description automatically generated">
                <a:extLst>
                  <a:ext uri="{FF2B5EF4-FFF2-40B4-BE49-F238E27FC236}">
                    <a16:creationId xmlns:a16="http://schemas.microsoft.com/office/drawing/2014/main" id="{44CAF352-A882-7CBE-AB0A-109593B7C08A}"/>
                  </a:ext>
                </a:extLst>
              </p:cNvPr>
              <p:cNvPicPr>
                <a:picLocks noChangeAspect="1"/>
              </p:cNvPicPr>
              <p:nvPr/>
            </p:nvPicPr>
            <p:blipFill>
              <a:blip r:embed="rId5"/>
              <a:stretch>
                <a:fillRect/>
              </a:stretch>
            </p:blipFill>
            <p:spPr>
              <a:xfrm>
                <a:off x="2027946" y="2772477"/>
                <a:ext cx="2475688" cy="1594371"/>
              </a:xfrm>
              <a:prstGeom prst="rect">
                <a:avLst/>
              </a:prstGeom>
            </p:spPr>
          </p:pic>
          <p:pic>
            <p:nvPicPr>
              <p:cNvPr id="21" name="Picture 20" descr="A parking lot with cars in front of a building&#10;&#10;Description automatically generated">
                <a:extLst>
                  <a:ext uri="{FF2B5EF4-FFF2-40B4-BE49-F238E27FC236}">
                    <a16:creationId xmlns:a16="http://schemas.microsoft.com/office/drawing/2014/main" id="{096B8DAB-22A3-FC2E-FC5C-48C15E7E14FB}"/>
                  </a:ext>
                </a:extLst>
              </p:cNvPr>
              <p:cNvPicPr>
                <a:picLocks noChangeAspect="1"/>
              </p:cNvPicPr>
              <p:nvPr/>
            </p:nvPicPr>
            <p:blipFill rotWithShape="1">
              <a:blip r:embed="rId6"/>
              <a:srcRect l="3519" r="-1" b="2145"/>
              <a:stretch/>
            </p:blipFill>
            <p:spPr>
              <a:xfrm>
                <a:off x="2027946" y="4727411"/>
                <a:ext cx="2475688" cy="1586458"/>
              </a:xfrm>
              <a:prstGeom prst="rect">
                <a:avLst/>
              </a:prstGeom>
            </p:spPr>
          </p:pic>
        </p:grpSp>
      </p:grpSp>
    </p:spTree>
    <p:extLst>
      <p:ext uri="{BB962C8B-B14F-4D97-AF65-F5344CB8AC3E}">
        <p14:creationId xmlns:p14="http://schemas.microsoft.com/office/powerpoint/2010/main" val="414971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THE RIDE AT WVU</a:t>
            </a:r>
          </a:p>
          <a:p>
            <a:pPr>
              <a:lnSpc>
                <a:spcPts val="2599"/>
              </a:lnSpc>
            </a:pPr>
            <a:r>
              <a:rPr lang="en-US" sz="1999" dirty="0">
                <a:solidFill>
                  <a:srgbClr val="7D7D7D"/>
                </a:solidFill>
                <a:latin typeface="Jost" pitchFamily="2" charset="0"/>
                <a:ea typeface="Jost" pitchFamily="2" charset="0"/>
              </a:rPr>
              <a:t>B-NOTE PARTICIPATION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MARCH 2023</a:t>
            </a:r>
          </a:p>
        </p:txBody>
      </p:sp>
      <p:sp>
        <p:nvSpPr>
          <p:cNvPr id="11" name="TextBox 10">
            <a:extLst>
              <a:ext uri="{FF2B5EF4-FFF2-40B4-BE49-F238E27FC236}">
                <a16:creationId xmlns:a16="http://schemas.microsoft.com/office/drawing/2014/main" id="{1815037D-DDB0-0735-A310-E217D7A3F9F5}"/>
              </a:ext>
            </a:extLst>
          </p:cNvPr>
          <p:cNvSpPr txBox="1"/>
          <p:nvPr/>
        </p:nvSpPr>
        <p:spPr>
          <a:xfrm>
            <a:off x="6728604" y="2945743"/>
            <a:ext cx="2063377" cy="2081339"/>
          </a:xfrm>
          <a:prstGeom prst="rect">
            <a:avLst/>
          </a:prstGeom>
          <a:noFill/>
        </p:spPr>
        <p:txBody>
          <a:bodyPr wrap="square" rtlCol="0">
            <a:spAutoFit/>
          </a:bodyPr>
          <a:lstStyle/>
          <a:p>
            <a:pPr>
              <a:lnSpc>
                <a:spcPct val="200000"/>
              </a:lnSpc>
            </a:pPr>
            <a:r>
              <a:rPr lang="en-US" sz="1100" b="1" dirty="0">
                <a:latin typeface="Jost SemiBold" pitchFamily="2" charset="0"/>
                <a:ea typeface="Jost SemiBold" pitchFamily="2" charset="0"/>
              </a:rPr>
              <a:t>PURCHASE PRICE: COLLATERAL OCCUPANCY:</a:t>
            </a:r>
          </a:p>
          <a:p>
            <a:pPr>
              <a:lnSpc>
                <a:spcPct val="200000"/>
              </a:lnSpc>
            </a:pPr>
            <a:r>
              <a:rPr lang="en-US" sz="1100" b="1" dirty="0">
                <a:latin typeface="Jost SemiBold" pitchFamily="2" charset="0"/>
                <a:ea typeface="Jost SemiBold" pitchFamily="2" charset="0"/>
              </a:rPr>
              <a:t>CURRENT B-NOTE YIELD:</a:t>
            </a:r>
          </a:p>
          <a:p>
            <a:pPr>
              <a:lnSpc>
                <a:spcPct val="200000"/>
              </a:lnSpc>
            </a:pPr>
            <a:r>
              <a:rPr lang="en-US" sz="1100" b="1" dirty="0">
                <a:latin typeface="Jost SemiBold" pitchFamily="2" charset="0"/>
                <a:ea typeface="Jost SemiBold" pitchFamily="2" charset="0"/>
              </a:rPr>
              <a:t>TERM:</a:t>
            </a:r>
          </a:p>
          <a:p>
            <a:pPr>
              <a:lnSpc>
                <a:spcPct val="200000"/>
              </a:lnSpc>
            </a:pPr>
            <a:r>
              <a:rPr lang="en-US" sz="1100" b="1" dirty="0">
                <a:latin typeface="Jost SemiBold" pitchFamily="2" charset="0"/>
                <a:ea typeface="Jost SemiBold" pitchFamily="2" charset="0"/>
              </a:rPr>
              <a:t>FUND VI OWNERSHIP:</a:t>
            </a:r>
          </a:p>
          <a:p>
            <a:pPr>
              <a:lnSpc>
                <a:spcPct val="200000"/>
              </a:lnSpc>
            </a:pPr>
            <a:r>
              <a:rPr lang="en-US" sz="1100" b="1" dirty="0">
                <a:latin typeface="Jost SemiBold" pitchFamily="2" charset="0"/>
                <a:ea typeface="Jost SemiBold" pitchFamily="2" charset="0"/>
              </a:rPr>
              <a:t>DESCRIPTION:</a:t>
            </a:r>
            <a:r>
              <a:rPr lang="en-US" sz="1100"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8682525" y="2842891"/>
            <a:ext cx="3431838" cy="2862322"/>
          </a:xfrm>
          <a:prstGeom prst="rect">
            <a:avLst/>
          </a:prstGeom>
          <a:noFill/>
        </p:spPr>
        <p:txBody>
          <a:bodyPr wrap="square" rtlCol="0">
            <a:spAutoFit/>
          </a:bodyPr>
          <a:lstStyle/>
          <a:p>
            <a:endParaRPr lang="en-US" sz="1000" dirty="0">
              <a:latin typeface="Jost" pitchFamily="2" charset="0"/>
              <a:ea typeface="Jost" pitchFamily="2" charset="0"/>
            </a:endParaRPr>
          </a:p>
          <a:p>
            <a:r>
              <a:rPr lang="en-US" sz="1000" dirty="0">
                <a:latin typeface="Jost" pitchFamily="2" charset="0"/>
                <a:ea typeface="Jost" pitchFamily="2" charset="0"/>
              </a:rPr>
              <a:t>$2,000,000 B-Piece interest in a $11,660,000 first mortgage loan</a:t>
            </a:r>
          </a:p>
          <a:p>
            <a:pPr>
              <a:lnSpc>
                <a:spcPct val="200000"/>
              </a:lnSpc>
            </a:pPr>
            <a:r>
              <a:rPr lang="en-US" sz="1000" dirty="0">
                <a:latin typeface="Jost" pitchFamily="2" charset="0"/>
                <a:ea typeface="Jost" pitchFamily="2" charset="0"/>
              </a:rPr>
              <a:t>82.5% leased (at time of closing)</a:t>
            </a:r>
          </a:p>
          <a:p>
            <a:pPr>
              <a:lnSpc>
                <a:spcPct val="200000"/>
              </a:lnSpc>
            </a:pPr>
            <a:r>
              <a:rPr lang="en-US" sz="1000" dirty="0">
                <a:latin typeface="Jost" pitchFamily="2" charset="0"/>
                <a:ea typeface="Jost" pitchFamily="2" charset="0"/>
              </a:rPr>
              <a:t>16.25% per annum</a:t>
            </a:r>
          </a:p>
          <a:p>
            <a:endParaRPr lang="en-US" sz="1000" dirty="0">
              <a:latin typeface="Jost" pitchFamily="2" charset="0"/>
              <a:ea typeface="Jost" pitchFamily="2" charset="0"/>
            </a:endParaRPr>
          </a:p>
          <a:p>
            <a:r>
              <a:rPr lang="en-US" sz="1000" dirty="0">
                <a:latin typeface="Jost" pitchFamily="2" charset="0"/>
                <a:ea typeface="Jost" pitchFamily="2" charset="0"/>
              </a:rPr>
              <a:t>36-month loan term with an initial maturity date of April 1, 2026</a:t>
            </a:r>
          </a:p>
          <a:p>
            <a:pPr>
              <a:lnSpc>
                <a:spcPct val="200000"/>
              </a:lnSpc>
            </a:pPr>
            <a:r>
              <a:rPr lang="en-US" sz="1000" dirty="0">
                <a:latin typeface="Jost" pitchFamily="2" charset="0"/>
                <a:ea typeface="Jost" pitchFamily="2" charset="0"/>
              </a:rPr>
              <a:t>50%</a:t>
            </a:r>
          </a:p>
          <a:p>
            <a:endParaRPr lang="en-US" sz="1000" dirty="0">
              <a:latin typeface="Jost" pitchFamily="2" charset="0"/>
              <a:ea typeface="Jost" pitchFamily="2" charset="0"/>
            </a:endParaRPr>
          </a:p>
          <a:p>
            <a:r>
              <a:rPr lang="en-US" sz="1000" dirty="0">
                <a:latin typeface="Jost" pitchFamily="2" charset="0"/>
                <a:ea typeface="Jost" pitchFamily="2" charset="0"/>
              </a:rPr>
              <a:t>Loan is collateralized by a 640-bed, approximately 200,000 SF, primarily student housing property located less than one mile from West Virginia University (“WVU”). The Property includes a swimming pool, hot tub, volleyball and basketball courts, club house, gaming area, and fitness center. </a:t>
            </a:r>
          </a:p>
        </p:txBody>
      </p:sp>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grpSp>
        <p:nvGrpSpPr>
          <p:cNvPr id="15" name="Group 14">
            <a:extLst>
              <a:ext uri="{FF2B5EF4-FFF2-40B4-BE49-F238E27FC236}">
                <a16:creationId xmlns:a16="http://schemas.microsoft.com/office/drawing/2014/main" id="{9EA0B97C-A749-1083-7718-614CE6552ADB}"/>
              </a:ext>
            </a:extLst>
          </p:cNvPr>
          <p:cNvGrpSpPr/>
          <p:nvPr/>
        </p:nvGrpSpPr>
        <p:grpSpPr>
          <a:xfrm>
            <a:off x="1975896" y="2945743"/>
            <a:ext cx="4553091" cy="3408095"/>
            <a:chOff x="1975896" y="2896944"/>
            <a:chExt cx="4601607" cy="3204587"/>
          </a:xfrm>
        </p:grpSpPr>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MORGANTOWN, WV – West Virginia University </a:t>
              </a:r>
            </a:p>
          </p:txBody>
        </p:sp>
        <p:pic>
          <p:nvPicPr>
            <p:cNvPr id="13" name="Picture 12">
              <a:extLst>
                <a:ext uri="{FF2B5EF4-FFF2-40B4-BE49-F238E27FC236}">
                  <a16:creationId xmlns:a16="http://schemas.microsoft.com/office/drawing/2014/main" id="{464B12B6-09BF-C26D-6647-C5176A541C8E}"/>
                </a:ext>
              </a:extLst>
            </p:cNvPr>
            <p:cNvPicPr>
              <a:picLocks noChangeAspect="1"/>
            </p:cNvPicPr>
            <p:nvPr/>
          </p:nvPicPr>
          <p:blipFill>
            <a:blip r:embed="rId5"/>
            <a:stretch>
              <a:fillRect/>
            </a:stretch>
          </p:blipFill>
          <p:spPr>
            <a:xfrm>
              <a:off x="2080694" y="2896945"/>
              <a:ext cx="4496809" cy="2810506"/>
            </a:xfrm>
            <a:prstGeom prst="rect">
              <a:avLst/>
            </a:prstGeom>
          </p:spPr>
        </p:pic>
      </p:grpSp>
    </p:spTree>
    <p:extLst>
      <p:ext uri="{BB962C8B-B14F-4D97-AF65-F5344CB8AC3E}">
        <p14:creationId xmlns:p14="http://schemas.microsoft.com/office/powerpoint/2010/main" val="196886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Boulder crossing</a:t>
            </a:r>
          </a:p>
          <a:p>
            <a:pPr>
              <a:lnSpc>
                <a:spcPts val="2599"/>
              </a:lnSpc>
            </a:pPr>
            <a:r>
              <a:rPr lang="en-US" sz="1999" dirty="0">
                <a:solidFill>
                  <a:srgbClr val="7D7D7D"/>
                </a:solidFill>
                <a:latin typeface="Jost" pitchFamily="2" charset="0"/>
                <a:ea typeface="Jost" pitchFamily="2" charset="0"/>
              </a:rPr>
              <a:t>RETAIL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NOVEMBER 2023</a:t>
            </a:r>
          </a:p>
        </p:txBody>
      </p:sp>
      <p:sp>
        <p:nvSpPr>
          <p:cNvPr id="11" name="TextBox 10">
            <a:extLst>
              <a:ext uri="{FF2B5EF4-FFF2-40B4-BE49-F238E27FC236}">
                <a16:creationId xmlns:a16="http://schemas.microsoft.com/office/drawing/2014/main" id="{1815037D-DDB0-0735-A310-E217D7A3F9F5}"/>
              </a:ext>
            </a:extLst>
          </p:cNvPr>
          <p:cNvSpPr txBox="1"/>
          <p:nvPr/>
        </p:nvSpPr>
        <p:spPr>
          <a:xfrm>
            <a:off x="6991479" y="3205743"/>
            <a:ext cx="2728847" cy="2192908"/>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3205743"/>
            <a:ext cx="2274555" cy="2192908"/>
          </a:xfrm>
          <a:prstGeom prst="rect">
            <a:avLst/>
          </a:prstGeom>
          <a:noFill/>
        </p:spPr>
        <p:txBody>
          <a:bodyPr wrap="square" rtlCol="0">
            <a:spAutoFit/>
          </a:bodyPr>
          <a:lstStyle/>
          <a:p>
            <a:pPr>
              <a:lnSpc>
                <a:spcPct val="200000"/>
              </a:lnSpc>
            </a:pPr>
            <a:r>
              <a:rPr lang="en-US" dirty="0">
                <a:latin typeface="Jost" pitchFamily="2" charset="0"/>
                <a:ea typeface="Jost" pitchFamily="2" charset="0"/>
              </a:rPr>
              <a:t>$10,375,000 (all-cash)</a:t>
            </a:r>
          </a:p>
          <a:p>
            <a:pPr>
              <a:lnSpc>
                <a:spcPct val="200000"/>
              </a:lnSpc>
            </a:pPr>
            <a:r>
              <a:rPr lang="en-US" dirty="0">
                <a:latin typeface="Jost" pitchFamily="2" charset="0"/>
                <a:ea typeface="Jost" pitchFamily="2" charset="0"/>
              </a:rPr>
              <a:t>48,160 SF ($215 PSF)</a:t>
            </a:r>
          </a:p>
          <a:p>
            <a:pPr>
              <a:lnSpc>
                <a:spcPct val="200000"/>
              </a:lnSpc>
            </a:pPr>
            <a:r>
              <a:rPr lang="en-US" dirty="0">
                <a:latin typeface="Jost" pitchFamily="2" charset="0"/>
                <a:ea typeface="Jost" pitchFamily="2" charset="0"/>
              </a:rPr>
              <a:t>91.8%</a:t>
            </a:r>
          </a:p>
          <a:p>
            <a:pPr>
              <a:lnSpc>
                <a:spcPct val="200000"/>
              </a:lnSpc>
            </a:pPr>
            <a:r>
              <a:rPr lang="en-US" dirty="0">
                <a:latin typeface="Jost" pitchFamily="2" charset="0"/>
                <a:ea typeface="Jost" pitchFamily="2" charset="0"/>
              </a:rPr>
              <a:t>8%</a:t>
            </a:r>
          </a:p>
          <a:p>
            <a:pPr>
              <a:lnSpc>
                <a:spcPct val="200000"/>
              </a:lnSpc>
            </a:pPr>
            <a:r>
              <a:rPr lang="en-US" dirty="0">
                <a:latin typeface="Jost" pitchFamily="2" charset="0"/>
                <a:ea typeface="Jost" pitchFamily="2" charset="0"/>
              </a:rPr>
              <a:t>16.15%</a:t>
            </a:r>
            <a:endParaRPr lang="en-US" sz="1600" dirty="0">
              <a:latin typeface="Jost" pitchFamily="2" charset="0"/>
              <a:ea typeface="Jost" pitchFamily="2" charset="0"/>
            </a:endParaRPr>
          </a:p>
        </p:txBody>
      </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LAS VEGAS, NV</a:t>
            </a:r>
          </a:p>
        </p:txBody>
      </p:sp>
      <p:pic>
        <p:nvPicPr>
          <p:cNvPr id="9" name="Picture 8" descr="A city street with cars and buildings&#10;&#10;Description automatically generated with medium confidence">
            <a:extLst>
              <a:ext uri="{FF2B5EF4-FFF2-40B4-BE49-F238E27FC236}">
                <a16:creationId xmlns:a16="http://schemas.microsoft.com/office/drawing/2014/main" id="{6CCDFADE-C637-53E5-4267-75FABE614135}"/>
              </a:ext>
            </a:extLst>
          </p:cNvPr>
          <p:cNvPicPr>
            <a:picLocks noChangeAspect="1"/>
          </p:cNvPicPr>
          <p:nvPr/>
        </p:nvPicPr>
        <p:blipFill>
          <a:blip r:embed="rId5"/>
          <a:stretch>
            <a:fillRect/>
          </a:stretch>
        </p:blipFill>
        <p:spPr>
          <a:xfrm>
            <a:off x="2077746" y="2896943"/>
            <a:ext cx="4334711" cy="2810505"/>
          </a:xfrm>
          <a:prstGeom prst="rect">
            <a:avLst/>
          </a:prstGeom>
        </p:spPr>
      </p:pic>
    </p:spTree>
    <p:extLst>
      <p:ext uri="{BB962C8B-B14F-4D97-AF65-F5344CB8AC3E}">
        <p14:creationId xmlns:p14="http://schemas.microsoft.com/office/powerpoint/2010/main" val="300711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MIRABELLA APARTMENTS</a:t>
            </a:r>
          </a:p>
          <a:p>
            <a:pPr>
              <a:lnSpc>
                <a:spcPts val="2599"/>
              </a:lnSpc>
            </a:pPr>
            <a:r>
              <a:rPr lang="en-US" sz="1999" dirty="0">
                <a:solidFill>
                  <a:srgbClr val="7D7D7D"/>
                </a:solidFill>
                <a:latin typeface="Jost" pitchFamily="2" charset="0"/>
                <a:ea typeface="Jost" pitchFamily="2" charset="0"/>
              </a:rPr>
              <a:t>MULTI-FAMILY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NOVEMBER 2023</a:t>
            </a:r>
          </a:p>
        </p:txBody>
      </p:sp>
      <p:grpSp>
        <p:nvGrpSpPr>
          <p:cNvPr id="2" name="Group 1">
            <a:extLst>
              <a:ext uri="{FF2B5EF4-FFF2-40B4-BE49-F238E27FC236}">
                <a16:creationId xmlns:a16="http://schemas.microsoft.com/office/drawing/2014/main" id="{0F7F81B6-3A1B-7D23-9A7C-C313E2B366C9}"/>
              </a:ext>
            </a:extLst>
          </p:cNvPr>
          <p:cNvGrpSpPr/>
          <p:nvPr/>
        </p:nvGrpSpPr>
        <p:grpSpPr>
          <a:xfrm>
            <a:off x="6846198" y="3436429"/>
            <a:ext cx="4875172" cy="2206139"/>
            <a:chOff x="6991479" y="2939055"/>
            <a:chExt cx="4875172" cy="2206139"/>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2939055"/>
              <a:ext cx="2728847" cy="2192908"/>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2952286"/>
              <a:ext cx="2274555" cy="2192908"/>
            </a:xfrm>
            <a:prstGeom prst="rect">
              <a:avLst/>
            </a:prstGeom>
            <a:noFill/>
          </p:spPr>
          <p:txBody>
            <a:bodyPr wrap="square" rtlCol="0">
              <a:spAutoFit/>
            </a:bodyPr>
            <a:lstStyle/>
            <a:p>
              <a:pPr>
                <a:lnSpc>
                  <a:spcPct val="200000"/>
                </a:lnSpc>
              </a:pPr>
              <a:r>
                <a:rPr lang="en-US" dirty="0">
                  <a:latin typeface="Jost" pitchFamily="2" charset="0"/>
                  <a:ea typeface="Jost" pitchFamily="2" charset="0"/>
                </a:rPr>
                <a:t>$12,064,000</a:t>
              </a:r>
            </a:p>
            <a:p>
              <a:pPr>
                <a:lnSpc>
                  <a:spcPct val="200000"/>
                </a:lnSpc>
              </a:pPr>
              <a:r>
                <a:rPr lang="en-US" dirty="0">
                  <a:latin typeface="Jost" pitchFamily="2" charset="0"/>
                  <a:ea typeface="Jost" pitchFamily="2" charset="0"/>
                </a:rPr>
                <a:t>40,400 SF </a:t>
              </a:r>
            </a:p>
            <a:p>
              <a:pPr>
                <a:lnSpc>
                  <a:spcPct val="200000"/>
                </a:lnSpc>
              </a:pPr>
              <a:r>
                <a:rPr lang="en-US" dirty="0">
                  <a:latin typeface="Jost" pitchFamily="2" charset="0"/>
                  <a:ea typeface="Jost" pitchFamily="2" charset="0"/>
                </a:rPr>
                <a:t>95%</a:t>
              </a:r>
            </a:p>
            <a:p>
              <a:pPr>
                <a:lnSpc>
                  <a:spcPct val="200000"/>
                </a:lnSpc>
              </a:pPr>
              <a:r>
                <a:rPr lang="en-US" dirty="0">
                  <a:latin typeface="Jost" pitchFamily="2" charset="0"/>
                  <a:ea typeface="Jost" pitchFamily="2" charset="0"/>
                </a:rPr>
                <a:t>8%</a:t>
              </a:r>
            </a:p>
            <a:p>
              <a:pPr>
                <a:lnSpc>
                  <a:spcPct val="200000"/>
                </a:lnSpc>
              </a:pPr>
              <a:r>
                <a:rPr lang="en-US" dirty="0">
                  <a:latin typeface="Jost" pitchFamily="2" charset="0"/>
                  <a:ea typeface="Jost" pitchFamily="2" charset="0"/>
                </a:rPr>
                <a:t>8.46%</a:t>
              </a:r>
              <a:endParaRPr lang="en-US" sz="1600" dirty="0">
                <a:latin typeface="Jost" pitchFamily="2" charset="0"/>
                <a:ea typeface="Jost" pitchFamily="2" charset="0"/>
              </a:endParaRPr>
            </a:p>
          </p:txBody>
        </p:sp>
      </p:grpSp>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41542" y="6400835"/>
            <a:ext cx="4613082" cy="290522"/>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SEATTLE, WA</a:t>
            </a:r>
          </a:p>
        </p:txBody>
      </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1905" y="2755669"/>
            <a:ext cx="61738" cy="3567658"/>
          </a:xfrm>
          <a:prstGeom prst="rect">
            <a:avLst/>
          </a:prstGeom>
        </p:spPr>
      </p:pic>
      <p:pic>
        <p:nvPicPr>
          <p:cNvPr id="10" name="Picture 9" descr="A row of apartment buildings&#10;&#10;Description automatically generated">
            <a:extLst>
              <a:ext uri="{FF2B5EF4-FFF2-40B4-BE49-F238E27FC236}">
                <a16:creationId xmlns:a16="http://schemas.microsoft.com/office/drawing/2014/main" id="{AF71115D-38DA-A904-8395-69D70659E523}"/>
              </a:ext>
            </a:extLst>
          </p:cNvPr>
          <p:cNvPicPr>
            <a:picLocks noChangeAspect="1"/>
          </p:cNvPicPr>
          <p:nvPr/>
        </p:nvPicPr>
        <p:blipFill>
          <a:blip r:embed="rId5"/>
          <a:stretch>
            <a:fillRect/>
          </a:stretch>
        </p:blipFill>
        <p:spPr>
          <a:xfrm>
            <a:off x="2089485" y="2755669"/>
            <a:ext cx="3410374" cy="3567658"/>
          </a:xfrm>
          <a:prstGeom prst="rect">
            <a:avLst/>
          </a:prstGeom>
        </p:spPr>
      </p:pic>
    </p:spTree>
    <p:extLst>
      <p:ext uri="{BB962C8B-B14F-4D97-AF65-F5344CB8AC3E}">
        <p14:creationId xmlns:p14="http://schemas.microsoft.com/office/powerpoint/2010/main" val="240719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The armory</a:t>
            </a:r>
          </a:p>
          <a:p>
            <a:pPr>
              <a:lnSpc>
                <a:spcPts val="2599"/>
              </a:lnSpc>
            </a:pPr>
            <a:r>
              <a:rPr lang="en-US" sz="1999" dirty="0">
                <a:solidFill>
                  <a:srgbClr val="7D7D7D"/>
                </a:solidFill>
                <a:latin typeface="Jost" pitchFamily="2" charset="0"/>
                <a:ea typeface="Jost" pitchFamily="2" charset="0"/>
              </a:rPr>
              <a:t>STUDENT HOUSING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APRIL 2024</a:t>
            </a:r>
          </a:p>
        </p:txBody>
      </p:sp>
      <p:grpSp>
        <p:nvGrpSpPr>
          <p:cNvPr id="13" name="Group 12">
            <a:extLst>
              <a:ext uri="{FF2B5EF4-FFF2-40B4-BE49-F238E27FC236}">
                <a16:creationId xmlns:a16="http://schemas.microsoft.com/office/drawing/2014/main" id="{F78B0E3A-C41B-FC1C-CE9D-D11F97D99AC2}"/>
              </a:ext>
            </a:extLst>
          </p:cNvPr>
          <p:cNvGrpSpPr/>
          <p:nvPr/>
        </p:nvGrpSpPr>
        <p:grpSpPr>
          <a:xfrm>
            <a:off x="6991479" y="2992777"/>
            <a:ext cx="4875172" cy="2623112"/>
            <a:chOff x="6991479" y="3187681"/>
            <a:chExt cx="4875172" cy="2623112"/>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3187681"/>
              <a:ext cx="2728847" cy="2623112"/>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FINANCING:</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3187681"/>
              <a:ext cx="2274555" cy="2623112"/>
            </a:xfrm>
            <a:prstGeom prst="rect">
              <a:avLst/>
            </a:prstGeom>
            <a:noFill/>
          </p:spPr>
          <p:txBody>
            <a:bodyPr wrap="square" rtlCol="0">
              <a:spAutoFit/>
            </a:bodyPr>
            <a:lstStyle/>
            <a:p>
              <a:pPr>
                <a:lnSpc>
                  <a:spcPct val="200000"/>
                </a:lnSpc>
              </a:pPr>
              <a:r>
                <a:rPr lang="en-US" dirty="0">
                  <a:latin typeface="Jost" pitchFamily="2" charset="0"/>
                  <a:ea typeface="Jost" pitchFamily="2" charset="0"/>
                </a:rPr>
                <a:t>$25,750,000</a:t>
              </a:r>
            </a:p>
            <a:p>
              <a:pPr>
                <a:lnSpc>
                  <a:spcPct val="200000"/>
                </a:lnSpc>
              </a:pPr>
              <a:r>
                <a:rPr lang="en-US" dirty="0">
                  <a:latin typeface="Jost" pitchFamily="2" charset="0"/>
                  <a:ea typeface="Jost" pitchFamily="2" charset="0"/>
                </a:rPr>
                <a:t>$17,500,000</a:t>
              </a:r>
            </a:p>
            <a:p>
              <a:pPr>
                <a:lnSpc>
                  <a:spcPct val="200000"/>
                </a:lnSpc>
              </a:pPr>
              <a:r>
                <a:rPr lang="en-US" dirty="0">
                  <a:latin typeface="Jost" pitchFamily="2" charset="0"/>
                  <a:ea typeface="Jost" pitchFamily="2" charset="0"/>
                </a:rPr>
                <a:t>145 Units/502 Beds</a:t>
              </a:r>
            </a:p>
            <a:p>
              <a:pPr>
                <a:lnSpc>
                  <a:spcPct val="200000"/>
                </a:lnSpc>
              </a:pPr>
              <a:r>
                <a:rPr lang="en-US" dirty="0">
                  <a:latin typeface="Jost" pitchFamily="2" charset="0"/>
                  <a:ea typeface="Jost" pitchFamily="2" charset="0"/>
                </a:rPr>
                <a:t>95%</a:t>
              </a:r>
            </a:p>
            <a:p>
              <a:pPr>
                <a:lnSpc>
                  <a:spcPct val="200000"/>
                </a:lnSpc>
              </a:pPr>
              <a:r>
                <a:rPr lang="en-US" dirty="0">
                  <a:latin typeface="Jost" pitchFamily="2" charset="0"/>
                  <a:ea typeface="Jost" pitchFamily="2" charset="0"/>
                </a:rPr>
                <a:t>8.11%</a:t>
              </a:r>
            </a:p>
            <a:p>
              <a:pPr>
                <a:lnSpc>
                  <a:spcPct val="200000"/>
                </a:lnSpc>
              </a:pPr>
              <a:r>
                <a:rPr lang="en-US" dirty="0">
                  <a:latin typeface="Jost" pitchFamily="2" charset="0"/>
                  <a:ea typeface="Jost" pitchFamily="2" charset="0"/>
                </a:rPr>
                <a:t>10.48%</a:t>
              </a:r>
              <a:endParaRPr lang="en-US" sz="1600" dirty="0">
                <a:latin typeface="Jost" pitchFamily="2" charset="0"/>
                <a:ea typeface="Jost" pitchFamily="2" charset="0"/>
              </a:endParaRPr>
            </a:p>
          </p:txBody>
        </p:sp>
      </p:grpSp>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HUNSTVILLE, TX – Sam Houston State University </a:t>
            </a:r>
          </a:p>
        </p:txBody>
      </p:sp>
      <p:pic>
        <p:nvPicPr>
          <p:cNvPr id="9" name="Picture 8" descr="A swimming pool in a building&#10;&#10;Description automatically generated">
            <a:extLst>
              <a:ext uri="{FF2B5EF4-FFF2-40B4-BE49-F238E27FC236}">
                <a16:creationId xmlns:a16="http://schemas.microsoft.com/office/drawing/2014/main" id="{5CBBE4D9-A973-A9A2-DF59-4682F481DCF4}"/>
              </a:ext>
            </a:extLst>
          </p:cNvPr>
          <p:cNvPicPr>
            <a:picLocks noChangeAspect="1"/>
          </p:cNvPicPr>
          <p:nvPr/>
        </p:nvPicPr>
        <p:blipFill>
          <a:blip r:embed="rId5"/>
          <a:stretch>
            <a:fillRect/>
          </a:stretch>
        </p:blipFill>
        <p:spPr>
          <a:xfrm>
            <a:off x="2087173" y="2896944"/>
            <a:ext cx="4104747" cy="2814778"/>
          </a:xfrm>
          <a:prstGeom prst="rect">
            <a:avLst/>
          </a:prstGeom>
        </p:spPr>
      </p:pic>
    </p:spTree>
    <p:extLst>
      <p:ext uri="{BB962C8B-B14F-4D97-AF65-F5344CB8AC3E}">
        <p14:creationId xmlns:p14="http://schemas.microsoft.com/office/powerpoint/2010/main" val="233273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7" name="Picture 6" descr="A city skyline with a bridge and a blue sky&#10;&#10;Description automatically generated">
            <a:extLst>
              <a:ext uri="{FF2B5EF4-FFF2-40B4-BE49-F238E27FC236}">
                <a16:creationId xmlns:a16="http://schemas.microsoft.com/office/drawing/2014/main" id="{9F15FD65-1078-41CF-7EE1-9A4F49A8038F}"/>
              </a:ext>
            </a:extLst>
          </p:cNvPr>
          <p:cNvPicPr>
            <a:picLocks noChangeAspect="1"/>
          </p:cNvPicPr>
          <p:nvPr/>
        </p:nvPicPr>
        <p:blipFill>
          <a:blip r:embed="rId3"/>
          <a:stretch>
            <a:fillRect/>
          </a:stretch>
        </p:blipFill>
        <p:spPr>
          <a:xfrm>
            <a:off x="0" y="0"/>
            <a:ext cx="12185904" cy="6858000"/>
          </a:xfrm>
          <a:prstGeom prst="rect">
            <a:avLst/>
          </a:prstGeom>
        </p:spPr>
      </p:pic>
      <p:sp>
        <p:nvSpPr>
          <p:cNvPr id="5" name="Title 1">
            <a:extLst>
              <a:ext uri="{FF2B5EF4-FFF2-40B4-BE49-F238E27FC236}">
                <a16:creationId xmlns:a16="http://schemas.microsoft.com/office/drawing/2014/main" id="{B5E49EDB-B3EE-3364-A80B-7FB5D9DB97A7}"/>
              </a:ext>
            </a:extLst>
          </p:cNvPr>
          <p:cNvSpPr txBox="1">
            <a:spLocks/>
          </p:cNvSpPr>
          <p:nvPr/>
        </p:nvSpPr>
        <p:spPr>
          <a:xfrm>
            <a:off x="4442165" y="1093403"/>
            <a:ext cx="6969174" cy="308671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latin typeface="Jost" pitchFamily="2" charset="0"/>
                <a:ea typeface="Jost" pitchFamily="2" charset="0"/>
              </a:rPr>
              <a:t>1...............................WHO WE ARE</a:t>
            </a:r>
          </a:p>
          <a:p>
            <a:pPr>
              <a:lnSpc>
                <a:spcPct val="150000"/>
              </a:lnSpc>
            </a:pPr>
            <a:r>
              <a:rPr lang="en-US" sz="2000" dirty="0">
                <a:latin typeface="Jost" pitchFamily="2" charset="0"/>
                <a:ea typeface="Jost" pitchFamily="2" charset="0"/>
              </a:rPr>
              <a:t>2...............................OUR STRATEGY</a:t>
            </a:r>
          </a:p>
          <a:p>
            <a:pPr>
              <a:lnSpc>
                <a:spcPct val="150000"/>
              </a:lnSpc>
            </a:pPr>
            <a:r>
              <a:rPr lang="en-US" sz="2000" dirty="0">
                <a:latin typeface="Jost" pitchFamily="2" charset="0"/>
                <a:ea typeface="Jost" pitchFamily="2" charset="0"/>
              </a:rPr>
              <a:t>3...............................DIVERSIFIED FUND PERFORMANCE</a:t>
            </a:r>
          </a:p>
          <a:p>
            <a:pPr>
              <a:lnSpc>
                <a:spcPct val="150000"/>
              </a:lnSpc>
            </a:pPr>
            <a:r>
              <a:rPr lang="en-US" sz="2000" dirty="0">
                <a:latin typeface="Jost" pitchFamily="2" charset="0"/>
                <a:ea typeface="Jost" pitchFamily="2" charset="0"/>
              </a:rPr>
              <a:t>4...............................CURRENT OFFERINGS</a:t>
            </a:r>
          </a:p>
          <a:p>
            <a:pPr>
              <a:lnSpc>
                <a:spcPct val="150000"/>
              </a:lnSpc>
            </a:pPr>
            <a:r>
              <a:rPr lang="en-US" sz="2000" dirty="0">
                <a:latin typeface="Jost" pitchFamily="2" charset="0"/>
                <a:ea typeface="Jost" pitchFamily="2" charset="0"/>
              </a:rPr>
              <a:t>5………………………….TEXCHANGE 1031</a:t>
            </a:r>
          </a:p>
          <a:p>
            <a:pPr>
              <a:lnSpc>
                <a:spcPct val="150000"/>
              </a:lnSpc>
            </a:pPr>
            <a:r>
              <a:rPr lang="en-US" sz="2000" dirty="0">
                <a:latin typeface="Jost" pitchFamily="2" charset="0"/>
                <a:ea typeface="Jost" pitchFamily="2" charset="0"/>
              </a:rPr>
              <a:t>6...............................MEET THE TEAM</a:t>
            </a:r>
          </a:p>
          <a:p>
            <a:pPr>
              <a:lnSpc>
                <a:spcPct val="150000"/>
              </a:lnSpc>
            </a:pPr>
            <a:r>
              <a:rPr lang="en-US" sz="2000" dirty="0">
                <a:latin typeface="Jost" pitchFamily="2" charset="0"/>
                <a:ea typeface="Jost" pitchFamily="2" charset="0"/>
              </a:rPr>
              <a:t>7………………………….QUESTIONS/FEEDBACK</a:t>
            </a:r>
            <a:endParaRPr lang="en-US" sz="2000" dirty="0">
              <a:latin typeface="Montserrat"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Big flats commons </a:t>
            </a:r>
          </a:p>
          <a:p>
            <a:pPr>
              <a:lnSpc>
                <a:spcPts val="2599"/>
              </a:lnSpc>
            </a:pPr>
            <a:r>
              <a:rPr lang="en-US" sz="1999" dirty="0">
                <a:solidFill>
                  <a:srgbClr val="7D7D7D"/>
                </a:solidFill>
                <a:latin typeface="Jost" pitchFamily="2" charset="0"/>
                <a:ea typeface="Jost" pitchFamily="2" charset="0"/>
              </a:rPr>
              <a:t>RETAIL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JUNE 2024</a:t>
            </a:r>
          </a:p>
        </p:txBody>
      </p:sp>
      <p:grpSp>
        <p:nvGrpSpPr>
          <p:cNvPr id="2" name="Group 1">
            <a:extLst>
              <a:ext uri="{FF2B5EF4-FFF2-40B4-BE49-F238E27FC236}">
                <a16:creationId xmlns:a16="http://schemas.microsoft.com/office/drawing/2014/main" id="{0F7F81B6-3A1B-7D23-9A7C-C313E2B366C9}"/>
              </a:ext>
            </a:extLst>
          </p:cNvPr>
          <p:cNvGrpSpPr/>
          <p:nvPr/>
        </p:nvGrpSpPr>
        <p:grpSpPr>
          <a:xfrm>
            <a:off x="6991479" y="3199128"/>
            <a:ext cx="4875172" cy="2206139"/>
            <a:chOff x="6991479" y="2939055"/>
            <a:chExt cx="4875172" cy="2206139"/>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2939055"/>
              <a:ext cx="2728847" cy="2192908"/>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2952286"/>
              <a:ext cx="2274555" cy="2192908"/>
            </a:xfrm>
            <a:prstGeom prst="rect">
              <a:avLst/>
            </a:prstGeom>
            <a:noFill/>
          </p:spPr>
          <p:txBody>
            <a:bodyPr wrap="square" rtlCol="0">
              <a:spAutoFit/>
            </a:bodyPr>
            <a:lstStyle/>
            <a:p>
              <a:pPr>
                <a:lnSpc>
                  <a:spcPct val="200000"/>
                </a:lnSpc>
              </a:pPr>
              <a:r>
                <a:rPr lang="en-US" dirty="0">
                  <a:latin typeface="Jost" pitchFamily="2" charset="0"/>
                  <a:ea typeface="Jost" pitchFamily="2" charset="0"/>
                </a:rPr>
                <a:t>$6,500,000 (all-cash)</a:t>
              </a:r>
            </a:p>
            <a:p>
              <a:pPr>
                <a:lnSpc>
                  <a:spcPct val="200000"/>
                </a:lnSpc>
              </a:pPr>
              <a:r>
                <a:rPr lang="en-US" dirty="0">
                  <a:latin typeface="Jost" pitchFamily="2" charset="0"/>
                  <a:ea typeface="Jost" pitchFamily="2" charset="0"/>
                </a:rPr>
                <a:t>44,590 SF ($146 PSF)</a:t>
              </a:r>
            </a:p>
            <a:p>
              <a:pPr>
                <a:lnSpc>
                  <a:spcPct val="200000"/>
                </a:lnSpc>
              </a:pPr>
              <a:r>
                <a:rPr lang="en-US" dirty="0">
                  <a:latin typeface="Jost" pitchFamily="2" charset="0"/>
                  <a:ea typeface="Jost" pitchFamily="2" charset="0"/>
                </a:rPr>
                <a:t>90.5%</a:t>
              </a:r>
            </a:p>
            <a:p>
              <a:pPr>
                <a:lnSpc>
                  <a:spcPct val="200000"/>
                </a:lnSpc>
              </a:pPr>
              <a:r>
                <a:rPr lang="en-US" dirty="0">
                  <a:latin typeface="Jost" pitchFamily="2" charset="0"/>
                  <a:ea typeface="Jost" pitchFamily="2" charset="0"/>
                </a:rPr>
                <a:t>8.10%</a:t>
              </a:r>
            </a:p>
            <a:p>
              <a:pPr>
                <a:lnSpc>
                  <a:spcPct val="200000"/>
                </a:lnSpc>
              </a:pPr>
              <a:r>
                <a:rPr lang="en-US" dirty="0">
                  <a:latin typeface="Jost" pitchFamily="2" charset="0"/>
                  <a:ea typeface="Jost" pitchFamily="2" charset="0"/>
                </a:rPr>
                <a:t>15.33%</a:t>
              </a:r>
              <a:endParaRPr lang="en-US" sz="1600" dirty="0">
                <a:latin typeface="Jost" pitchFamily="2" charset="0"/>
                <a:ea typeface="Jost" pitchFamily="2" charset="0"/>
              </a:endParaRPr>
            </a:p>
          </p:txBody>
        </p:sp>
      </p:grpSp>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80512" y="59609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ELMIRA, NY</a:t>
            </a:r>
          </a:p>
        </p:txBody>
      </p:sp>
      <p:pic>
        <p:nvPicPr>
          <p:cNvPr id="10" name="Picture 9" descr="A large building with a parking lot&#10;&#10;Description automatically generated">
            <a:extLst>
              <a:ext uri="{FF2B5EF4-FFF2-40B4-BE49-F238E27FC236}">
                <a16:creationId xmlns:a16="http://schemas.microsoft.com/office/drawing/2014/main" id="{68808595-1DA5-9A13-FB55-7091C708B234}"/>
              </a:ext>
            </a:extLst>
          </p:cNvPr>
          <p:cNvPicPr>
            <a:picLocks noChangeAspect="1"/>
          </p:cNvPicPr>
          <p:nvPr/>
        </p:nvPicPr>
        <p:blipFill>
          <a:blip r:embed="rId4"/>
          <a:stretch>
            <a:fillRect/>
          </a:stretch>
        </p:blipFill>
        <p:spPr>
          <a:xfrm>
            <a:off x="2085699" y="2807695"/>
            <a:ext cx="4238188" cy="3091557"/>
          </a:xfrm>
          <a:prstGeom prst="rect">
            <a:avLst/>
          </a:prstGeom>
        </p:spPr>
      </p:pic>
      <p:pic>
        <p:nvPicPr>
          <p:cNvPr id="15" name="Picture 14">
            <a:extLst>
              <a:ext uri="{FF2B5EF4-FFF2-40B4-BE49-F238E27FC236}">
                <a16:creationId xmlns:a16="http://schemas.microsoft.com/office/drawing/2014/main" id="{32CACC0C-84DA-27B0-7B49-CF3C9EB03A1D}"/>
              </a:ext>
            </a:extLst>
          </p:cNvPr>
          <p:cNvPicPr>
            <a:picLocks noChangeAspect="1"/>
          </p:cNvPicPr>
          <p:nvPr/>
        </p:nvPicPr>
        <p:blipFill>
          <a:blip r:embed="rId5"/>
          <a:stretch>
            <a:fillRect/>
          </a:stretch>
        </p:blipFill>
        <p:spPr>
          <a:xfrm flipH="1">
            <a:off x="1973442" y="2807695"/>
            <a:ext cx="53978" cy="3091557"/>
          </a:xfrm>
          <a:prstGeom prst="rect">
            <a:avLst/>
          </a:prstGeom>
        </p:spPr>
      </p:pic>
    </p:spTree>
    <p:extLst>
      <p:ext uri="{BB962C8B-B14F-4D97-AF65-F5344CB8AC3E}">
        <p14:creationId xmlns:p14="http://schemas.microsoft.com/office/powerpoint/2010/main" val="35599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501 west 58</a:t>
            </a:r>
            <a:r>
              <a:rPr lang="en-US" sz="4600" baseline="30000" dirty="0">
                <a:solidFill>
                  <a:srgbClr val="0069A7"/>
                </a:solidFill>
                <a:latin typeface="Bebas Neue" panose="020B0606020202050201" pitchFamily="34" charset="0"/>
              </a:rPr>
              <a:t>th</a:t>
            </a:r>
            <a:r>
              <a:rPr lang="en-US" sz="4600" dirty="0">
                <a:solidFill>
                  <a:srgbClr val="0069A7"/>
                </a:solidFill>
                <a:latin typeface="Bebas Neue" panose="020B0606020202050201" pitchFamily="34" charset="0"/>
              </a:rPr>
              <a:t> avenue </a:t>
            </a:r>
          </a:p>
          <a:p>
            <a:pPr>
              <a:lnSpc>
                <a:spcPts val="2599"/>
              </a:lnSpc>
            </a:pPr>
            <a:r>
              <a:rPr lang="en-US" sz="1999" dirty="0">
                <a:solidFill>
                  <a:srgbClr val="7D7D7D"/>
                </a:solidFill>
                <a:latin typeface="Jost" pitchFamily="2" charset="0"/>
                <a:ea typeface="Jost" pitchFamily="2" charset="0"/>
              </a:rPr>
              <a:t>INDUSTRIAL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JUNE 2024</a:t>
            </a:r>
          </a:p>
        </p:txBody>
      </p:sp>
      <p:sp>
        <p:nvSpPr>
          <p:cNvPr id="11" name="TextBox 10">
            <a:extLst>
              <a:ext uri="{FF2B5EF4-FFF2-40B4-BE49-F238E27FC236}">
                <a16:creationId xmlns:a16="http://schemas.microsoft.com/office/drawing/2014/main" id="{1815037D-DDB0-0735-A310-E217D7A3F9F5}"/>
              </a:ext>
            </a:extLst>
          </p:cNvPr>
          <p:cNvSpPr txBox="1"/>
          <p:nvPr/>
        </p:nvSpPr>
        <p:spPr>
          <a:xfrm>
            <a:off x="6991479" y="2990641"/>
            <a:ext cx="2728847" cy="2623112"/>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FINANCING:</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2990641"/>
            <a:ext cx="2274555" cy="2623112"/>
          </a:xfrm>
          <a:prstGeom prst="rect">
            <a:avLst/>
          </a:prstGeom>
          <a:noFill/>
        </p:spPr>
        <p:txBody>
          <a:bodyPr wrap="square" rtlCol="0">
            <a:spAutoFit/>
          </a:bodyPr>
          <a:lstStyle/>
          <a:p>
            <a:pPr>
              <a:lnSpc>
                <a:spcPct val="200000"/>
              </a:lnSpc>
            </a:pPr>
            <a:r>
              <a:rPr lang="en-US" dirty="0">
                <a:latin typeface="Jost" pitchFamily="2" charset="0"/>
                <a:ea typeface="Jost" pitchFamily="2" charset="0"/>
              </a:rPr>
              <a:t>$9,100,000</a:t>
            </a:r>
          </a:p>
          <a:p>
            <a:pPr>
              <a:lnSpc>
                <a:spcPct val="200000"/>
              </a:lnSpc>
            </a:pPr>
            <a:r>
              <a:rPr lang="en-US" dirty="0">
                <a:latin typeface="Jost" pitchFamily="2" charset="0"/>
                <a:ea typeface="Jost" pitchFamily="2" charset="0"/>
              </a:rPr>
              <a:t>$5,400,000</a:t>
            </a:r>
          </a:p>
          <a:p>
            <a:pPr>
              <a:lnSpc>
                <a:spcPct val="200000"/>
              </a:lnSpc>
            </a:pPr>
            <a:r>
              <a:rPr lang="en-US" dirty="0">
                <a:latin typeface="Jost" pitchFamily="2" charset="0"/>
                <a:ea typeface="Jost" pitchFamily="2" charset="0"/>
              </a:rPr>
              <a:t>48,826 SF ($186 PSF)</a:t>
            </a:r>
          </a:p>
          <a:p>
            <a:pPr>
              <a:lnSpc>
                <a:spcPct val="200000"/>
              </a:lnSpc>
            </a:pPr>
            <a:r>
              <a:rPr lang="en-US" dirty="0">
                <a:latin typeface="Jost" pitchFamily="2" charset="0"/>
                <a:ea typeface="Jost" pitchFamily="2" charset="0"/>
              </a:rPr>
              <a:t>100%</a:t>
            </a:r>
          </a:p>
          <a:p>
            <a:pPr>
              <a:lnSpc>
                <a:spcPct val="200000"/>
              </a:lnSpc>
            </a:pPr>
            <a:r>
              <a:rPr lang="en-US" dirty="0">
                <a:latin typeface="Jost" pitchFamily="2" charset="0"/>
                <a:ea typeface="Jost" pitchFamily="2" charset="0"/>
              </a:rPr>
              <a:t>6.50%</a:t>
            </a:r>
          </a:p>
          <a:p>
            <a:pPr>
              <a:lnSpc>
                <a:spcPct val="200000"/>
              </a:lnSpc>
            </a:pPr>
            <a:r>
              <a:rPr lang="en-US" dirty="0">
                <a:latin typeface="Jost" pitchFamily="2" charset="0"/>
                <a:ea typeface="Jost" pitchFamily="2" charset="0"/>
              </a:rPr>
              <a:t>8.15%</a:t>
            </a:r>
            <a:endParaRPr lang="en-US" sz="1600" dirty="0">
              <a:latin typeface="Jost" pitchFamily="2" charset="0"/>
              <a:ea typeface="Jost" pitchFamily="2" charset="0"/>
            </a:endParaRPr>
          </a:p>
        </p:txBody>
      </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ANCHORAGE, AK</a:t>
            </a:r>
          </a:p>
        </p:txBody>
      </p:sp>
      <p:pic>
        <p:nvPicPr>
          <p:cNvPr id="2" name="Picture 1" descr="A building with a fence and cars parked in front of it">
            <a:extLst>
              <a:ext uri="{FF2B5EF4-FFF2-40B4-BE49-F238E27FC236}">
                <a16:creationId xmlns:a16="http://schemas.microsoft.com/office/drawing/2014/main" id="{8F821178-D031-34AC-5798-A0693A242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027" y="2896945"/>
            <a:ext cx="4144964" cy="2810505"/>
          </a:xfrm>
          <a:prstGeom prst="rect">
            <a:avLst/>
          </a:prstGeom>
        </p:spPr>
      </p:pic>
    </p:spTree>
    <p:extLst>
      <p:ext uri="{BB962C8B-B14F-4D97-AF65-F5344CB8AC3E}">
        <p14:creationId xmlns:p14="http://schemas.microsoft.com/office/powerpoint/2010/main" val="396178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2"/>
          <a:stretch>
            <a:fillRect/>
          </a:stretch>
        </p:blipFill>
        <p:spPr>
          <a:xfrm>
            <a:off x="0" y="1786"/>
            <a:ext cx="12182731" cy="6856214"/>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794040" y="2789480"/>
            <a:ext cx="6862560" cy="1274477"/>
          </a:xfrm>
        </p:spPr>
        <p:txBody>
          <a:bodyPr>
            <a:normAutofit/>
          </a:bodyPr>
          <a:lstStyle/>
          <a:p>
            <a:r>
              <a:rPr lang="en-US" dirty="0">
                <a:solidFill>
                  <a:schemeClr val="bg1"/>
                </a:solidFill>
                <a:latin typeface="Jost" pitchFamily="2" charset="0"/>
                <a:ea typeface="Jost" pitchFamily="2" charset="0"/>
              </a:rPr>
              <a:t>FUND VI ACQUISITIONS</a:t>
            </a:r>
            <a:endParaRPr lang="en-US" dirty="0">
              <a:solidFill>
                <a:schemeClr val="bg1"/>
              </a:solidFill>
              <a:latin typeface="Montserrat" panose="00000500000000000000" pitchFamily="2" charset="0"/>
            </a:endParaRPr>
          </a:p>
        </p:txBody>
      </p:sp>
      <p:pic>
        <p:nvPicPr>
          <p:cNvPr id="7" name="Picture 6" descr="A blue and white logo&#10;&#10;Description automatically generated">
            <a:extLst>
              <a:ext uri="{FF2B5EF4-FFF2-40B4-BE49-F238E27FC236}">
                <a16:creationId xmlns:a16="http://schemas.microsoft.com/office/drawing/2014/main" id="{C6667478-29E7-55F7-CF07-A35A12AE407E}"/>
              </a:ext>
            </a:extLst>
          </p:cNvPr>
          <p:cNvPicPr>
            <a:picLocks noChangeAspect="1"/>
          </p:cNvPicPr>
          <p:nvPr/>
        </p:nvPicPr>
        <p:blipFill>
          <a:blip r:embed="rId3"/>
          <a:stretch>
            <a:fillRect/>
          </a:stretch>
        </p:blipFill>
        <p:spPr>
          <a:xfrm>
            <a:off x="1878624" y="504162"/>
            <a:ext cx="940085" cy="904385"/>
          </a:xfrm>
          <a:prstGeom prst="rect">
            <a:avLst/>
          </a:prstGeom>
        </p:spPr>
      </p:pic>
      <p:sp>
        <p:nvSpPr>
          <p:cNvPr id="8" name="TextBox 7">
            <a:extLst>
              <a:ext uri="{FF2B5EF4-FFF2-40B4-BE49-F238E27FC236}">
                <a16:creationId xmlns:a16="http://schemas.microsoft.com/office/drawing/2014/main" id="{7D34A5F4-DA39-EE22-41A7-02A7CB77DBB5}"/>
              </a:ext>
            </a:extLst>
          </p:cNvPr>
          <p:cNvSpPr txBox="1"/>
          <p:nvPr/>
        </p:nvSpPr>
        <p:spPr>
          <a:xfrm>
            <a:off x="1845300" y="1902184"/>
            <a:ext cx="9766608" cy="752574"/>
          </a:xfrm>
          <a:prstGeom prst="rect">
            <a:avLst/>
          </a:prstGeom>
          <a:noFill/>
        </p:spPr>
        <p:txBody>
          <a:bodyPr wrap="square" rtlCol="0">
            <a:spAutoFit/>
          </a:bodyPr>
          <a:lstStyle/>
          <a:p>
            <a:pPr>
              <a:lnSpc>
                <a:spcPts val="2599"/>
              </a:lnSpc>
            </a:pPr>
            <a:r>
              <a:rPr lang="en-US" sz="4600" dirty="0">
                <a:solidFill>
                  <a:srgbClr val="0069A7"/>
                </a:solidFill>
                <a:latin typeface="Bebas Neue" panose="020B0606020202050201" pitchFamily="34" charset="0"/>
              </a:rPr>
              <a:t>445 industrial park</a:t>
            </a:r>
          </a:p>
          <a:p>
            <a:pPr>
              <a:lnSpc>
                <a:spcPts val="2599"/>
              </a:lnSpc>
            </a:pPr>
            <a:r>
              <a:rPr lang="en-US" sz="1999" dirty="0">
                <a:solidFill>
                  <a:srgbClr val="7D7D7D"/>
                </a:solidFill>
                <a:latin typeface="Jost" pitchFamily="2" charset="0"/>
                <a:ea typeface="Jost" pitchFamily="2" charset="0"/>
              </a:rPr>
              <a:t>INDUSTRIAL  </a:t>
            </a:r>
            <a:r>
              <a:rPr lang="en-US" sz="1999" dirty="0">
                <a:solidFill>
                  <a:srgbClr val="23ABE2"/>
                </a:solidFill>
                <a:latin typeface="Jost" pitchFamily="2" charset="0"/>
                <a:ea typeface="Jost" pitchFamily="2" charset="0"/>
              </a:rPr>
              <a:t>|</a:t>
            </a:r>
            <a:r>
              <a:rPr lang="en-US" sz="1999" dirty="0">
                <a:solidFill>
                  <a:schemeClr val="bg1">
                    <a:lumMod val="65000"/>
                  </a:schemeClr>
                </a:solidFill>
                <a:latin typeface="Jost" pitchFamily="2" charset="0"/>
                <a:ea typeface="Jost" pitchFamily="2" charset="0"/>
              </a:rPr>
              <a:t>  </a:t>
            </a:r>
            <a:r>
              <a:rPr lang="en-US" sz="1999" dirty="0">
                <a:solidFill>
                  <a:schemeClr val="bg1">
                    <a:lumMod val="50000"/>
                  </a:schemeClr>
                </a:solidFill>
                <a:latin typeface="Jost" pitchFamily="2" charset="0"/>
                <a:ea typeface="Jost" pitchFamily="2" charset="0"/>
              </a:rPr>
              <a:t>CLOSED AUGUST 2024</a:t>
            </a:r>
          </a:p>
        </p:txBody>
      </p:sp>
      <p:grpSp>
        <p:nvGrpSpPr>
          <p:cNvPr id="2" name="Group 1">
            <a:extLst>
              <a:ext uri="{FF2B5EF4-FFF2-40B4-BE49-F238E27FC236}">
                <a16:creationId xmlns:a16="http://schemas.microsoft.com/office/drawing/2014/main" id="{0F7F81B6-3A1B-7D23-9A7C-C313E2B366C9}"/>
              </a:ext>
            </a:extLst>
          </p:cNvPr>
          <p:cNvGrpSpPr/>
          <p:nvPr/>
        </p:nvGrpSpPr>
        <p:grpSpPr>
          <a:xfrm>
            <a:off x="6991479" y="3199128"/>
            <a:ext cx="4875172" cy="2206139"/>
            <a:chOff x="6991479" y="2939055"/>
            <a:chExt cx="4875172" cy="2206139"/>
          </a:xfrm>
        </p:grpSpPr>
        <p:sp>
          <p:nvSpPr>
            <p:cNvPr id="11" name="TextBox 10">
              <a:extLst>
                <a:ext uri="{FF2B5EF4-FFF2-40B4-BE49-F238E27FC236}">
                  <a16:creationId xmlns:a16="http://schemas.microsoft.com/office/drawing/2014/main" id="{1815037D-DDB0-0735-A310-E217D7A3F9F5}"/>
                </a:ext>
              </a:extLst>
            </p:cNvPr>
            <p:cNvSpPr txBox="1"/>
            <p:nvPr/>
          </p:nvSpPr>
          <p:spPr>
            <a:xfrm>
              <a:off x="6991479" y="2939055"/>
              <a:ext cx="2728847" cy="2192908"/>
            </a:xfrm>
            <a:prstGeom prst="rect">
              <a:avLst/>
            </a:prstGeom>
            <a:noFill/>
          </p:spPr>
          <p:txBody>
            <a:bodyPr wrap="square" rtlCol="0">
              <a:spAutoFit/>
            </a:bodyPr>
            <a:lstStyle/>
            <a:p>
              <a:pPr>
                <a:lnSpc>
                  <a:spcPct val="200000"/>
                </a:lnSpc>
              </a:pPr>
              <a:r>
                <a:rPr lang="en-US" b="1" dirty="0">
                  <a:latin typeface="Jost SemiBold" pitchFamily="2" charset="0"/>
                  <a:ea typeface="Jost SemiBold" pitchFamily="2" charset="0"/>
                </a:rPr>
                <a:t>PURCHASE PRICE:</a:t>
              </a:r>
            </a:p>
            <a:p>
              <a:pPr>
                <a:lnSpc>
                  <a:spcPct val="200000"/>
                </a:lnSpc>
              </a:pPr>
              <a:r>
                <a:rPr lang="en-US" b="1" dirty="0">
                  <a:latin typeface="Jost SemiBold" pitchFamily="2" charset="0"/>
                  <a:ea typeface="Jost SemiBold" pitchFamily="2" charset="0"/>
                </a:rPr>
                <a:t>PROPERTY SIZE:</a:t>
              </a:r>
            </a:p>
            <a:p>
              <a:pPr>
                <a:lnSpc>
                  <a:spcPct val="200000"/>
                </a:lnSpc>
              </a:pPr>
              <a:r>
                <a:rPr lang="en-US" b="1" dirty="0">
                  <a:latin typeface="Jost SemiBold" pitchFamily="2" charset="0"/>
                  <a:ea typeface="Jost SemiBold" pitchFamily="2" charset="0"/>
                </a:rPr>
                <a:t>ACQ. OCCUPANCY:</a:t>
              </a:r>
            </a:p>
            <a:p>
              <a:pPr>
                <a:lnSpc>
                  <a:spcPct val="200000"/>
                </a:lnSpc>
              </a:pPr>
              <a:r>
                <a:rPr lang="en-US" b="1" dirty="0">
                  <a:latin typeface="Jost SemiBold" pitchFamily="2" charset="0"/>
                  <a:ea typeface="Jost SemiBold" pitchFamily="2" charset="0"/>
                </a:rPr>
                <a:t>ACQ. CAP RATE:</a:t>
              </a:r>
            </a:p>
            <a:p>
              <a:pPr>
                <a:lnSpc>
                  <a:spcPct val="200000"/>
                </a:lnSpc>
              </a:pPr>
              <a:r>
                <a:rPr lang="en-US" b="1" dirty="0">
                  <a:latin typeface="Jost SemiBold" pitchFamily="2" charset="0"/>
                  <a:ea typeface="Jost SemiBold" pitchFamily="2" charset="0"/>
                </a:rPr>
                <a:t>FUND VI OWNERSHIP:</a:t>
              </a:r>
              <a:r>
                <a:rPr lang="en-US" dirty="0">
                  <a:latin typeface="Jost SemiBold" pitchFamily="2" charset="0"/>
                  <a:ea typeface="Jost SemiBold" pitchFamily="2" charset="0"/>
                </a:rPr>
                <a:t> </a:t>
              </a:r>
            </a:p>
          </p:txBody>
        </p:sp>
        <p:sp>
          <p:nvSpPr>
            <p:cNvPr id="12" name="TextBox 11">
              <a:extLst>
                <a:ext uri="{FF2B5EF4-FFF2-40B4-BE49-F238E27FC236}">
                  <a16:creationId xmlns:a16="http://schemas.microsoft.com/office/drawing/2014/main" id="{A6C77603-C9DC-DCE0-A346-96E42B7D48F9}"/>
                </a:ext>
              </a:extLst>
            </p:cNvPr>
            <p:cNvSpPr txBox="1"/>
            <p:nvPr/>
          </p:nvSpPr>
          <p:spPr>
            <a:xfrm>
              <a:off x="9592096" y="2952286"/>
              <a:ext cx="2274555" cy="2192908"/>
            </a:xfrm>
            <a:prstGeom prst="rect">
              <a:avLst/>
            </a:prstGeom>
            <a:noFill/>
          </p:spPr>
          <p:txBody>
            <a:bodyPr wrap="square" rtlCol="0">
              <a:spAutoFit/>
            </a:bodyPr>
            <a:lstStyle/>
            <a:p>
              <a:pPr>
                <a:lnSpc>
                  <a:spcPct val="200000"/>
                </a:lnSpc>
              </a:pPr>
              <a:r>
                <a:rPr lang="en-US" dirty="0">
                  <a:latin typeface="Jost" pitchFamily="2" charset="0"/>
                  <a:ea typeface="Jost" pitchFamily="2" charset="0"/>
                </a:rPr>
                <a:t>$2,350,000 (all-cash) </a:t>
              </a:r>
            </a:p>
            <a:p>
              <a:pPr>
                <a:lnSpc>
                  <a:spcPct val="200000"/>
                </a:lnSpc>
              </a:pPr>
              <a:r>
                <a:rPr lang="en-US" dirty="0">
                  <a:latin typeface="Jost" pitchFamily="2" charset="0"/>
                  <a:ea typeface="Jost" pitchFamily="2" charset="0"/>
                </a:rPr>
                <a:t>44,590 SF ($146 PSF)</a:t>
              </a:r>
            </a:p>
            <a:p>
              <a:pPr>
                <a:lnSpc>
                  <a:spcPct val="200000"/>
                </a:lnSpc>
              </a:pPr>
              <a:r>
                <a:rPr lang="en-US" dirty="0">
                  <a:latin typeface="Jost" pitchFamily="2" charset="0"/>
                  <a:ea typeface="Jost" pitchFamily="2" charset="0"/>
                </a:rPr>
                <a:t>100%</a:t>
              </a:r>
            </a:p>
            <a:p>
              <a:pPr>
                <a:lnSpc>
                  <a:spcPct val="200000"/>
                </a:lnSpc>
              </a:pPr>
              <a:r>
                <a:rPr lang="en-US" dirty="0">
                  <a:latin typeface="Jost" pitchFamily="2" charset="0"/>
                  <a:ea typeface="Jost" pitchFamily="2" charset="0"/>
                </a:rPr>
                <a:t>6.75%</a:t>
              </a:r>
            </a:p>
            <a:p>
              <a:pPr>
                <a:lnSpc>
                  <a:spcPct val="200000"/>
                </a:lnSpc>
              </a:pPr>
              <a:r>
                <a:rPr lang="en-US" dirty="0">
                  <a:latin typeface="Jost" pitchFamily="2" charset="0"/>
                  <a:ea typeface="Jost" pitchFamily="2" charset="0"/>
                </a:rPr>
                <a:t>25%</a:t>
              </a:r>
              <a:endParaRPr lang="en-US" sz="1600" dirty="0">
                <a:latin typeface="Jost" pitchFamily="2" charset="0"/>
                <a:ea typeface="Jost" pitchFamily="2" charset="0"/>
              </a:endParaRPr>
            </a:p>
          </p:txBody>
        </p:sp>
      </p:grpSp>
      <p:pic>
        <p:nvPicPr>
          <p:cNvPr id="18" name="Picture 17">
            <a:extLst>
              <a:ext uri="{FF2B5EF4-FFF2-40B4-BE49-F238E27FC236}">
                <a16:creationId xmlns:a16="http://schemas.microsoft.com/office/drawing/2014/main" id="{C8B311A6-065A-9D83-945F-152ACED5E78E}"/>
              </a:ext>
            </a:extLst>
          </p:cNvPr>
          <p:cNvPicPr>
            <a:picLocks noChangeAspect="1"/>
          </p:cNvPicPr>
          <p:nvPr/>
        </p:nvPicPr>
        <p:blipFill>
          <a:blip r:embed="rId4"/>
          <a:stretch>
            <a:fillRect/>
          </a:stretch>
        </p:blipFill>
        <p:spPr>
          <a:xfrm flipH="1">
            <a:off x="1975896" y="2896944"/>
            <a:ext cx="49071" cy="2810506"/>
          </a:xfrm>
          <a:prstGeom prst="rect">
            <a:avLst/>
          </a:prstGeom>
        </p:spPr>
      </p:pic>
      <p:sp>
        <p:nvSpPr>
          <p:cNvPr id="4" name="Title 1">
            <a:extLst>
              <a:ext uri="{FF2B5EF4-FFF2-40B4-BE49-F238E27FC236}">
                <a16:creationId xmlns:a16="http://schemas.microsoft.com/office/drawing/2014/main" id="{49975975-7214-CA6D-47B3-736F79040557}"/>
              </a:ext>
            </a:extLst>
          </p:cNvPr>
          <p:cNvSpPr txBox="1">
            <a:spLocks/>
          </p:cNvSpPr>
          <p:nvPr/>
        </p:nvSpPr>
        <p:spPr>
          <a:xfrm>
            <a:off x="2910552" y="302416"/>
            <a:ext cx="9183382" cy="1315471"/>
          </a:xfrm>
          <a:prstGeom prst="rect">
            <a:avLst/>
          </a:prstGeom>
          <a:noFill/>
          <a:ln>
            <a:noFill/>
          </a:ln>
        </p:spPr>
        <p:txBody>
          <a:bodyPr spcFirstLastPara="1" wrap="square" lIns="91401" tIns="45688" rIns="91401" bIns="45688"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699" dirty="0">
                <a:latin typeface="Jost" pitchFamily="2" charset="0"/>
                <a:ea typeface="Jost" pitchFamily="2" charset="0"/>
              </a:rPr>
              <a:t>TEI DIVERSIFIED INCOME &amp; OPPORTUNITY FUND VI, LLC</a:t>
            </a:r>
            <a:br>
              <a:rPr lang="en-US" sz="3999" dirty="0">
                <a:latin typeface="Jost" pitchFamily="2" charset="0"/>
                <a:ea typeface="Jost" pitchFamily="2" charset="0"/>
              </a:rPr>
            </a:br>
            <a:r>
              <a:rPr lang="en-US" sz="1799" dirty="0">
                <a:latin typeface="Montserrat" panose="00000500000000000000" pitchFamily="2" charset="0"/>
              </a:rPr>
              <a:t>REG. D PRIVATE PLACEMENT 506(b) – ACCREDITED INVESTORS ONLY</a:t>
            </a:r>
          </a:p>
        </p:txBody>
      </p:sp>
      <p:sp>
        <p:nvSpPr>
          <p:cNvPr id="5" name="TextBox 4">
            <a:extLst>
              <a:ext uri="{FF2B5EF4-FFF2-40B4-BE49-F238E27FC236}">
                <a16:creationId xmlns:a16="http://schemas.microsoft.com/office/drawing/2014/main" id="{4C107EF0-7747-9946-F2A2-2362AC5E9912}"/>
              </a:ext>
            </a:extLst>
          </p:cNvPr>
          <p:cNvSpPr txBox="1"/>
          <p:nvPr/>
        </p:nvSpPr>
        <p:spPr>
          <a:xfrm>
            <a:off x="1975896" y="5824604"/>
            <a:ext cx="4436562" cy="276927"/>
          </a:xfrm>
          <a:prstGeom prst="rect">
            <a:avLst/>
          </a:prstGeom>
          <a:noFill/>
        </p:spPr>
        <p:txBody>
          <a:bodyPr wrap="square" rtlCol="0">
            <a:spAutoFit/>
          </a:bodyPr>
          <a:lstStyle/>
          <a:p>
            <a:r>
              <a:rPr lang="en-US" sz="1200" dirty="0">
                <a:solidFill>
                  <a:schemeClr val="bg1">
                    <a:lumMod val="65000"/>
                  </a:schemeClr>
                </a:solidFill>
                <a:latin typeface="Montserrat Medium" panose="020F0502020204030204" pitchFamily="2" charset="0"/>
                <a:ea typeface="Jost" pitchFamily="2" charset="0"/>
              </a:rPr>
              <a:t>RIDGEWAY, VA</a:t>
            </a:r>
          </a:p>
        </p:txBody>
      </p:sp>
      <p:pic>
        <p:nvPicPr>
          <p:cNvPr id="9" name="Picture 8" descr="A building with cars parked in front of it&#10;&#10;Description automatically generated">
            <a:extLst>
              <a:ext uri="{FF2B5EF4-FFF2-40B4-BE49-F238E27FC236}">
                <a16:creationId xmlns:a16="http://schemas.microsoft.com/office/drawing/2014/main" id="{F0E33A45-DF68-31EA-98ED-714B70C4D10E}"/>
              </a:ext>
            </a:extLst>
          </p:cNvPr>
          <p:cNvPicPr>
            <a:picLocks noChangeAspect="1"/>
          </p:cNvPicPr>
          <p:nvPr/>
        </p:nvPicPr>
        <p:blipFill>
          <a:blip r:embed="rId5"/>
          <a:stretch>
            <a:fillRect/>
          </a:stretch>
        </p:blipFill>
        <p:spPr>
          <a:xfrm>
            <a:off x="2065910" y="2896944"/>
            <a:ext cx="4217868" cy="2810506"/>
          </a:xfrm>
          <a:prstGeom prst="rect">
            <a:avLst/>
          </a:prstGeom>
        </p:spPr>
      </p:pic>
    </p:spTree>
    <p:extLst>
      <p:ext uri="{BB962C8B-B14F-4D97-AF65-F5344CB8AC3E}">
        <p14:creationId xmlns:p14="http://schemas.microsoft.com/office/powerpoint/2010/main" val="215767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nancial chart&#10;&#10;Description automatically generated">
            <a:extLst>
              <a:ext uri="{FF2B5EF4-FFF2-40B4-BE49-F238E27FC236}">
                <a16:creationId xmlns:a16="http://schemas.microsoft.com/office/drawing/2014/main" id="{71D0BDCF-E3E5-F5BA-3DC4-B47B57DC87F9}"/>
              </a:ext>
            </a:extLst>
          </p:cNvPr>
          <p:cNvPicPr>
            <a:picLocks noChangeAspect="1"/>
          </p:cNvPicPr>
          <p:nvPr/>
        </p:nvPicPr>
        <p:blipFill>
          <a:blip r:embed="rId2"/>
          <a:stretch>
            <a:fillRect/>
          </a:stretch>
        </p:blipFill>
        <p:spPr>
          <a:xfrm>
            <a:off x="1460" y="0"/>
            <a:ext cx="12185904" cy="6858000"/>
          </a:xfrm>
          <a:prstGeom prst="rect">
            <a:avLst/>
          </a:prstGeom>
        </p:spPr>
      </p:pic>
    </p:spTree>
    <p:extLst>
      <p:ext uri="{BB962C8B-B14F-4D97-AF65-F5344CB8AC3E}">
        <p14:creationId xmlns:p14="http://schemas.microsoft.com/office/powerpoint/2010/main" val="19768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3"/>
          <a:stretch>
            <a:fillRect/>
          </a:stretch>
        </p:blipFill>
        <p:spPr>
          <a:xfrm>
            <a:off x="-17886" y="-2178"/>
            <a:ext cx="12179558" cy="6854429"/>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808329" y="2959081"/>
            <a:ext cx="6854430" cy="939839"/>
          </a:xfrm>
        </p:spPr>
        <p:txBody>
          <a:bodyPr>
            <a:normAutofit fontScale="90000"/>
          </a:bodyPr>
          <a:lstStyle/>
          <a:p>
            <a:r>
              <a:rPr lang="en-US" sz="4499" dirty="0">
                <a:solidFill>
                  <a:schemeClr val="bg1"/>
                </a:solidFill>
                <a:latin typeface="Jost" pitchFamily="2" charset="0"/>
                <a:ea typeface="Jost" pitchFamily="2" charset="0"/>
              </a:rPr>
              <a:t>CUSTOM 1031 EXCHANGES</a:t>
            </a:r>
          </a:p>
        </p:txBody>
      </p:sp>
      <p:sp>
        <p:nvSpPr>
          <p:cNvPr id="8" name="TextBox 7">
            <a:extLst>
              <a:ext uri="{FF2B5EF4-FFF2-40B4-BE49-F238E27FC236}">
                <a16:creationId xmlns:a16="http://schemas.microsoft.com/office/drawing/2014/main" id="{7D34A5F4-DA39-EE22-41A7-02A7CB77DBB5}"/>
              </a:ext>
            </a:extLst>
          </p:cNvPr>
          <p:cNvSpPr txBox="1"/>
          <p:nvPr/>
        </p:nvSpPr>
        <p:spPr>
          <a:xfrm>
            <a:off x="1462861" y="1324964"/>
            <a:ext cx="9912061" cy="450123"/>
          </a:xfrm>
          <a:prstGeom prst="rect">
            <a:avLst/>
          </a:prstGeom>
          <a:noFill/>
        </p:spPr>
        <p:txBody>
          <a:bodyPr wrap="square" rtlCol="0">
            <a:spAutoFit/>
          </a:bodyPr>
          <a:lstStyle/>
          <a:p>
            <a:pPr>
              <a:lnSpc>
                <a:spcPts val="2598"/>
              </a:lnSpc>
            </a:pPr>
            <a:r>
              <a:rPr lang="en-US" sz="2800" dirty="0">
                <a:solidFill>
                  <a:schemeClr val="bg1">
                    <a:lumMod val="50000"/>
                  </a:schemeClr>
                </a:solidFill>
                <a:latin typeface="Jost" panose="020B0604020202020204" charset="0"/>
                <a:ea typeface="Jost" panose="020B0604020202020204" charset="0"/>
              </a:rPr>
              <a:t>A Decade of 1031 Exchanges with Arete Wealth | 2014-2024</a:t>
            </a:r>
          </a:p>
        </p:txBody>
      </p:sp>
      <p:pic>
        <p:nvPicPr>
          <p:cNvPr id="44" name="Picture 43">
            <a:extLst>
              <a:ext uri="{FF2B5EF4-FFF2-40B4-BE49-F238E27FC236}">
                <a16:creationId xmlns:a16="http://schemas.microsoft.com/office/drawing/2014/main" id="{B23494A5-5428-0602-80F9-4E30D4A5208C}"/>
              </a:ext>
            </a:extLst>
          </p:cNvPr>
          <p:cNvPicPr>
            <a:picLocks noChangeAspect="1"/>
          </p:cNvPicPr>
          <p:nvPr/>
        </p:nvPicPr>
        <p:blipFill>
          <a:blip r:embed="rId4"/>
          <a:stretch>
            <a:fillRect/>
          </a:stretch>
        </p:blipFill>
        <p:spPr>
          <a:xfrm>
            <a:off x="5830115" y="329790"/>
            <a:ext cx="854362" cy="833803"/>
          </a:xfrm>
          <a:prstGeom prst="rect">
            <a:avLst/>
          </a:prstGeom>
        </p:spPr>
      </p:pic>
      <p:grpSp>
        <p:nvGrpSpPr>
          <p:cNvPr id="81" name="Group 80">
            <a:extLst>
              <a:ext uri="{FF2B5EF4-FFF2-40B4-BE49-F238E27FC236}">
                <a16:creationId xmlns:a16="http://schemas.microsoft.com/office/drawing/2014/main" id="{5435191A-582B-5E8F-1E3A-31297148E863}"/>
              </a:ext>
            </a:extLst>
          </p:cNvPr>
          <p:cNvGrpSpPr/>
          <p:nvPr/>
        </p:nvGrpSpPr>
        <p:grpSpPr>
          <a:xfrm>
            <a:off x="1445883" y="1974083"/>
            <a:ext cx="2498124" cy="2059628"/>
            <a:chOff x="1352879" y="1811166"/>
            <a:chExt cx="2498775" cy="1911407"/>
          </a:xfrm>
        </p:grpSpPr>
        <p:sp>
          <p:nvSpPr>
            <p:cNvPr id="40" name="TextBox 39">
              <a:extLst>
                <a:ext uri="{FF2B5EF4-FFF2-40B4-BE49-F238E27FC236}">
                  <a16:creationId xmlns:a16="http://schemas.microsoft.com/office/drawing/2014/main" id="{0419FA7D-0535-1601-93A4-1E9C1BF20358}"/>
                </a:ext>
              </a:extLst>
            </p:cNvPr>
            <p:cNvSpPr txBox="1"/>
            <p:nvPr/>
          </p:nvSpPr>
          <p:spPr>
            <a:xfrm>
              <a:off x="1352879" y="1811166"/>
              <a:ext cx="2489160" cy="256998"/>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Schmid Plaza Industrial</a:t>
              </a:r>
            </a:p>
          </p:txBody>
        </p:sp>
        <p:pic>
          <p:nvPicPr>
            <p:cNvPr id="56" name="Picture 55">
              <a:extLst>
                <a:ext uri="{FF2B5EF4-FFF2-40B4-BE49-F238E27FC236}">
                  <a16:creationId xmlns:a16="http://schemas.microsoft.com/office/drawing/2014/main" id="{882A92E7-744B-0756-1BCA-1153CCCD1EB3}"/>
                </a:ext>
              </a:extLst>
            </p:cNvPr>
            <p:cNvPicPr>
              <a:picLocks noChangeAspect="1"/>
            </p:cNvPicPr>
            <p:nvPr/>
          </p:nvPicPr>
          <p:blipFill>
            <a:blip r:embed="rId5"/>
            <a:srcRect l="5570" t="4646" r="-384" b="405"/>
            <a:stretch/>
          </p:blipFill>
          <p:spPr>
            <a:xfrm>
              <a:off x="1362494" y="2063787"/>
              <a:ext cx="2489160" cy="1249585"/>
            </a:xfrm>
            <a:prstGeom prst="rect">
              <a:avLst/>
            </a:prstGeom>
          </p:spPr>
        </p:pic>
        <p:sp>
          <p:nvSpPr>
            <p:cNvPr id="70" name="TextBox 69">
              <a:extLst>
                <a:ext uri="{FF2B5EF4-FFF2-40B4-BE49-F238E27FC236}">
                  <a16:creationId xmlns:a16="http://schemas.microsoft.com/office/drawing/2014/main" id="{DAE2405B-2A5E-BACF-9D50-375F89BC18AA}"/>
                </a:ext>
              </a:extLst>
            </p:cNvPr>
            <p:cNvSpPr txBox="1"/>
            <p:nvPr/>
          </p:nvSpPr>
          <p:spPr>
            <a:xfrm>
              <a:off x="1352879" y="3351354"/>
              <a:ext cx="2489160" cy="371219"/>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ANDERSON, SC</a:t>
              </a:r>
            </a:p>
            <a:p>
              <a:pPr algn="ctr"/>
              <a:r>
                <a:rPr lang="en-US" sz="1000" dirty="0">
                  <a:solidFill>
                    <a:srgbClr val="7D7D7D"/>
                  </a:solidFill>
                  <a:latin typeface="Jost" pitchFamily="2" charset="0"/>
                  <a:ea typeface="Jost" pitchFamily="2" charset="0"/>
                  <a:cs typeface="Aptos" panose="020B0004020202020204" pitchFamily="34" charset="0"/>
                </a:rPr>
                <a:t>2023/2024</a:t>
              </a:r>
              <a:endParaRPr lang="en-US" sz="1000" dirty="0">
                <a:latin typeface="Jost" pitchFamily="2" charset="0"/>
                <a:ea typeface="Jost" pitchFamily="2" charset="0"/>
              </a:endParaRPr>
            </a:p>
          </p:txBody>
        </p:sp>
      </p:grpSp>
      <p:grpSp>
        <p:nvGrpSpPr>
          <p:cNvPr id="80" name="Group 79">
            <a:extLst>
              <a:ext uri="{FF2B5EF4-FFF2-40B4-BE49-F238E27FC236}">
                <a16:creationId xmlns:a16="http://schemas.microsoft.com/office/drawing/2014/main" id="{01832110-D9DE-91F5-649C-2ABDC45BDE52}"/>
              </a:ext>
            </a:extLst>
          </p:cNvPr>
          <p:cNvGrpSpPr/>
          <p:nvPr/>
        </p:nvGrpSpPr>
        <p:grpSpPr>
          <a:xfrm>
            <a:off x="4152954" y="1965978"/>
            <a:ext cx="2227498" cy="2068739"/>
            <a:chOff x="3905459" y="1799956"/>
            <a:chExt cx="2228078" cy="1924365"/>
          </a:xfrm>
        </p:grpSpPr>
        <p:sp>
          <p:nvSpPr>
            <p:cNvPr id="38" name="TextBox 37">
              <a:extLst>
                <a:ext uri="{FF2B5EF4-FFF2-40B4-BE49-F238E27FC236}">
                  <a16:creationId xmlns:a16="http://schemas.microsoft.com/office/drawing/2014/main" id="{D0A4452C-6F93-5046-9CE2-5837D29004EE}"/>
                </a:ext>
              </a:extLst>
            </p:cNvPr>
            <p:cNvSpPr txBox="1"/>
            <p:nvPr/>
          </p:nvSpPr>
          <p:spPr>
            <a:xfrm>
              <a:off x="3913754" y="1799956"/>
              <a:ext cx="2219783" cy="257601"/>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Haverhill Development</a:t>
              </a:r>
            </a:p>
          </p:txBody>
        </p:sp>
        <p:pic>
          <p:nvPicPr>
            <p:cNvPr id="58" name="Picture 57" descr="A multistory apartment building with a parking lot&#10;&#10;Description automatically generated">
              <a:extLst>
                <a:ext uri="{FF2B5EF4-FFF2-40B4-BE49-F238E27FC236}">
                  <a16:creationId xmlns:a16="http://schemas.microsoft.com/office/drawing/2014/main" id="{5D839F7E-2DEC-5A05-EA84-329CF30C8535}"/>
                </a:ext>
              </a:extLst>
            </p:cNvPr>
            <p:cNvPicPr>
              <a:picLocks noChangeAspect="1"/>
            </p:cNvPicPr>
            <p:nvPr/>
          </p:nvPicPr>
          <p:blipFill>
            <a:blip r:embed="rId6">
              <a:extLst>
                <a:ext uri="{28A0092B-C50C-407E-A947-70E740481C1C}">
                  <a14:useLocalDpi xmlns:a14="http://schemas.microsoft.com/office/drawing/2010/main" val="0"/>
                </a:ext>
              </a:extLst>
            </a:blip>
            <a:srcRect t="1000" b="3531"/>
            <a:stretch/>
          </p:blipFill>
          <p:spPr>
            <a:xfrm>
              <a:off x="3905459" y="2061245"/>
              <a:ext cx="2219783" cy="1252128"/>
            </a:xfrm>
            <a:prstGeom prst="rect">
              <a:avLst/>
            </a:prstGeom>
          </p:spPr>
        </p:pic>
        <p:sp>
          <p:nvSpPr>
            <p:cNvPr id="73" name="TextBox 72">
              <a:extLst>
                <a:ext uri="{FF2B5EF4-FFF2-40B4-BE49-F238E27FC236}">
                  <a16:creationId xmlns:a16="http://schemas.microsoft.com/office/drawing/2014/main" id="{BDC543FC-639A-AE46-09E7-024620538AA0}"/>
                </a:ext>
              </a:extLst>
            </p:cNvPr>
            <p:cNvSpPr txBox="1"/>
            <p:nvPr/>
          </p:nvSpPr>
          <p:spPr>
            <a:xfrm>
              <a:off x="3907120" y="3352231"/>
              <a:ext cx="2118535" cy="37209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HAVERHILL, MA</a:t>
              </a:r>
            </a:p>
            <a:p>
              <a:pPr algn="ctr"/>
              <a:r>
                <a:rPr lang="en-US" sz="1000" dirty="0">
                  <a:solidFill>
                    <a:srgbClr val="7D7D7D"/>
                  </a:solidFill>
                  <a:latin typeface="Jost" pitchFamily="2" charset="0"/>
                  <a:ea typeface="Jost" pitchFamily="2" charset="0"/>
                  <a:cs typeface="Aptos" panose="020B0004020202020204" pitchFamily="34" charset="0"/>
                </a:rPr>
                <a:t>2023</a:t>
              </a:r>
              <a:endParaRPr lang="en-US" sz="1000" dirty="0">
                <a:latin typeface="Jost" pitchFamily="2" charset="0"/>
                <a:ea typeface="Jost" pitchFamily="2" charset="0"/>
              </a:endParaRPr>
            </a:p>
          </p:txBody>
        </p:sp>
      </p:grpSp>
      <p:grpSp>
        <p:nvGrpSpPr>
          <p:cNvPr id="79" name="Group 78">
            <a:extLst>
              <a:ext uri="{FF2B5EF4-FFF2-40B4-BE49-F238E27FC236}">
                <a16:creationId xmlns:a16="http://schemas.microsoft.com/office/drawing/2014/main" id="{7184E615-2B7F-5318-078E-ED5632664B13}"/>
              </a:ext>
            </a:extLst>
          </p:cNvPr>
          <p:cNvGrpSpPr/>
          <p:nvPr/>
        </p:nvGrpSpPr>
        <p:grpSpPr>
          <a:xfrm>
            <a:off x="6507996" y="1951159"/>
            <a:ext cx="2516552" cy="2083109"/>
            <a:chOff x="6235119" y="1814648"/>
            <a:chExt cx="2517208" cy="1935723"/>
          </a:xfrm>
        </p:grpSpPr>
        <p:sp>
          <p:nvSpPr>
            <p:cNvPr id="36" name="TextBox 35">
              <a:extLst>
                <a:ext uri="{FF2B5EF4-FFF2-40B4-BE49-F238E27FC236}">
                  <a16:creationId xmlns:a16="http://schemas.microsoft.com/office/drawing/2014/main" id="{D4AE0BE5-7323-60D8-E12C-453B513740E3}"/>
                </a:ext>
              </a:extLst>
            </p:cNvPr>
            <p:cNvSpPr txBox="1"/>
            <p:nvPr/>
          </p:nvSpPr>
          <p:spPr>
            <a:xfrm>
              <a:off x="6334454" y="1814648"/>
              <a:ext cx="2417870" cy="257333"/>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Dade</a:t>
              </a:r>
              <a:r>
                <a:rPr lang="en-US" sz="1200" dirty="0">
                  <a:latin typeface="Jost" panose="020B0604020202020204" charset="0"/>
                  <a:ea typeface="Jost" panose="020B0604020202020204" charset="0"/>
                  <a:cs typeface="Aptos" panose="020B0004020202020204" pitchFamily="34" charset="0"/>
                </a:rPr>
                <a:t> </a:t>
              </a:r>
              <a:r>
                <a:rPr lang="en-US" sz="1200" dirty="0">
                  <a:solidFill>
                    <a:srgbClr val="7D7D7D"/>
                  </a:solidFill>
                  <a:latin typeface="Jost" panose="020B0604020202020204" charset="0"/>
                  <a:ea typeface="Jost" panose="020B0604020202020204" charset="0"/>
                  <a:cs typeface="Aptos" panose="020B0004020202020204" pitchFamily="34" charset="0"/>
                </a:rPr>
                <a:t>City Industrial</a:t>
              </a:r>
              <a:r>
                <a:rPr lang="en-US" sz="1200" dirty="0">
                  <a:latin typeface="Jost" panose="020B0604020202020204" charset="0"/>
                  <a:ea typeface="Jost" panose="020B0604020202020204" charset="0"/>
                  <a:cs typeface="Aptos" panose="020B0004020202020204" pitchFamily="34" charset="0"/>
                </a:rPr>
                <a:t> </a:t>
              </a:r>
            </a:p>
          </p:txBody>
        </p:sp>
        <p:pic>
          <p:nvPicPr>
            <p:cNvPr id="60" name="Picture 59">
              <a:extLst>
                <a:ext uri="{FF2B5EF4-FFF2-40B4-BE49-F238E27FC236}">
                  <a16:creationId xmlns:a16="http://schemas.microsoft.com/office/drawing/2014/main" id="{8BFFE89D-6A79-EC79-C896-B5BCE3C77BD2}"/>
                </a:ext>
              </a:extLst>
            </p:cNvPr>
            <p:cNvPicPr>
              <a:picLocks noChangeAspect="1"/>
            </p:cNvPicPr>
            <p:nvPr/>
          </p:nvPicPr>
          <p:blipFill>
            <a:blip r:embed="rId7"/>
            <a:stretch>
              <a:fillRect/>
            </a:stretch>
          </p:blipFill>
          <p:spPr>
            <a:xfrm>
              <a:off x="6334457" y="2085961"/>
              <a:ext cx="2417870" cy="1266270"/>
            </a:xfrm>
            <a:prstGeom prst="rect">
              <a:avLst/>
            </a:prstGeom>
          </p:spPr>
        </p:pic>
        <p:sp>
          <p:nvSpPr>
            <p:cNvPr id="74" name="TextBox 73">
              <a:extLst>
                <a:ext uri="{FF2B5EF4-FFF2-40B4-BE49-F238E27FC236}">
                  <a16:creationId xmlns:a16="http://schemas.microsoft.com/office/drawing/2014/main" id="{7292E71F-A51C-B170-D668-CAE4B78AF39D}"/>
                </a:ext>
              </a:extLst>
            </p:cNvPr>
            <p:cNvSpPr txBox="1"/>
            <p:nvPr/>
          </p:nvSpPr>
          <p:spPr>
            <a:xfrm>
              <a:off x="6235119" y="3378667"/>
              <a:ext cx="2517208" cy="371704"/>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DADE CITY, FL</a:t>
              </a:r>
            </a:p>
            <a:p>
              <a:pPr algn="ctr"/>
              <a:r>
                <a:rPr lang="en-US" sz="1000" dirty="0">
                  <a:solidFill>
                    <a:srgbClr val="7D7D7D"/>
                  </a:solidFill>
                  <a:latin typeface="Jost" pitchFamily="2" charset="0"/>
                  <a:ea typeface="Jost" pitchFamily="2" charset="0"/>
                  <a:cs typeface="Aptos" panose="020B0004020202020204" pitchFamily="34" charset="0"/>
                </a:rPr>
                <a:t>2022</a:t>
              </a:r>
              <a:endParaRPr lang="en-US" sz="1000" dirty="0">
                <a:latin typeface="Jost" pitchFamily="2" charset="0"/>
                <a:ea typeface="Jost" pitchFamily="2" charset="0"/>
              </a:endParaRPr>
            </a:p>
          </p:txBody>
        </p:sp>
      </p:grpSp>
      <p:grpSp>
        <p:nvGrpSpPr>
          <p:cNvPr id="85" name="Group 84">
            <a:extLst>
              <a:ext uri="{FF2B5EF4-FFF2-40B4-BE49-F238E27FC236}">
                <a16:creationId xmlns:a16="http://schemas.microsoft.com/office/drawing/2014/main" id="{931305BD-A1A1-91A1-D4C2-72F94672E723}"/>
              </a:ext>
            </a:extLst>
          </p:cNvPr>
          <p:cNvGrpSpPr/>
          <p:nvPr/>
        </p:nvGrpSpPr>
        <p:grpSpPr>
          <a:xfrm>
            <a:off x="4034241" y="4317516"/>
            <a:ext cx="2467359" cy="2197570"/>
            <a:chOff x="4035293" y="4290589"/>
            <a:chExt cx="2468002" cy="2198142"/>
          </a:xfrm>
        </p:grpSpPr>
        <p:sp>
          <p:nvSpPr>
            <p:cNvPr id="30" name="TextBox 29">
              <a:extLst>
                <a:ext uri="{FF2B5EF4-FFF2-40B4-BE49-F238E27FC236}">
                  <a16:creationId xmlns:a16="http://schemas.microsoft.com/office/drawing/2014/main" id="{763257D0-5A68-A516-5052-7259F329F376}"/>
                </a:ext>
              </a:extLst>
            </p:cNvPr>
            <p:cNvSpPr txBox="1"/>
            <p:nvPr/>
          </p:nvSpPr>
          <p:spPr>
            <a:xfrm>
              <a:off x="4035293" y="4290589"/>
              <a:ext cx="2468002" cy="277071"/>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Campus Edge Student Housing</a:t>
              </a:r>
            </a:p>
          </p:txBody>
        </p:sp>
        <p:pic>
          <p:nvPicPr>
            <p:cNvPr id="62" name="Picture 61" descr="A multi-story apartment building with grass and a sidewalk&#10;&#10;Description automatically generated">
              <a:extLst>
                <a:ext uri="{FF2B5EF4-FFF2-40B4-BE49-F238E27FC236}">
                  <a16:creationId xmlns:a16="http://schemas.microsoft.com/office/drawing/2014/main" id="{B9741829-2263-F79B-4DFF-C674A8E2AA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6419" y="4582687"/>
              <a:ext cx="2391310" cy="1505934"/>
            </a:xfrm>
            <a:prstGeom prst="rect">
              <a:avLst/>
            </a:prstGeom>
          </p:spPr>
        </p:pic>
        <p:sp>
          <p:nvSpPr>
            <p:cNvPr id="76" name="TextBox 75">
              <a:extLst>
                <a:ext uri="{FF2B5EF4-FFF2-40B4-BE49-F238E27FC236}">
                  <a16:creationId xmlns:a16="http://schemas.microsoft.com/office/drawing/2014/main" id="{C72BFDC1-0A98-02EA-6574-1DC7B9FD1A09}"/>
                </a:ext>
              </a:extLst>
            </p:cNvPr>
            <p:cNvSpPr txBox="1"/>
            <p:nvPr/>
          </p:nvSpPr>
          <p:spPr>
            <a:xfrm>
              <a:off x="4035296" y="6088621"/>
              <a:ext cx="2391310"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COOKEVILLE, TN</a:t>
              </a:r>
            </a:p>
            <a:p>
              <a:pPr algn="ctr"/>
              <a:r>
                <a:rPr lang="en-US" sz="1000" dirty="0">
                  <a:solidFill>
                    <a:srgbClr val="7D7D7D"/>
                  </a:solidFill>
                  <a:latin typeface="Jost" pitchFamily="2" charset="0"/>
                  <a:ea typeface="Jost" pitchFamily="2" charset="0"/>
                  <a:cs typeface="Aptos" panose="020B0004020202020204" pitchFamily="34" charset="0"/>
                </a:rPr>
                <a:t>2019</a:t>
              </a:r>
              <a:endParaRPr lang="en-US" sz="1000" dirty="0">
                <a:latin typeface="Jost" pitchFamily="2" charset="0"/>
                <a:ea typeface="Jost" pitchFamily="2" charset="0"/>
              </a:endParaRPr>
            </a:p>
          </p:txBody>
        </p:sp>
      </p:grpSp>
      <p:grpSp>
        <p:nvGrpSpPr>
          <p:cNvPr id="84" name="Group 83">
            <a:extLst>
              <a:ext uri="{FF2B5EF4-FFF2-40B4-BE49-F238E27FC236}">
                <a16:creationId xmlns:a16="http://schemas.microsoft.com/office/drawing/2014/main" id="{D706F835-BE1D-C90D-7183-37E2B2475001}"/>
              </a:ext>
            </a:extLst>
          </p:cNvPr>
          <p:cNvGrpSpPr/>
          <p:nvPr/>
        </p:nvGrpSpPr>
        <p:grpSpPr>
          <a:xfrm>
            <a:off x="6657376" y="4313480"/>
            <a:ext cx="2390688" cy="2241882"/>
            <a:chOff x="6644640" y="4301651"/>
            <a:chExt cx="2391311" cy="2242466"/>
          </a:xfrm>
        </p:grpSpPr>
        <p:sp>
          <p:nvSpPr>
            <p:cNvPr id="28" name="TextBox 27">
              <a:extLst>
                <a:ext uri="{FF2B5EF4-FFF2-40B4-BE49-F238E27FC236}">
                  <a16:creationId xmlns:a16="http://schemas.microsoft.com/office/drawing/2014/main" id="{19C33D31-E18B-6709-1C65-8D74B57387DC}"/>
                </a:ext>
              </a:extLst>
            </p:cNvPr>
            <p:cNvSpPr txBox="1"/>
            <p:nvPr/>
          </p:nvSpPr>
          <p:spPr>
            <a:xfrm>
              <a:off x="6653452" y="4301651"/>
              <a:ext cx="2367789" cy="277071"/>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Plaza East Apartments</a:t>
              </a:r>
            </a:p>
          </p:txBody>
        </p:sp>
        <p:pic>
          <p:nvPicPr>
            <p:cNvPr id="65" name="Picture 64" descr="A row of houses with columns&#10;&#10;Description automatically generated">
              <a:extLst>
                <a:ext uri="{FF2B5EF4-FFF2-40B4-BE49-F238E27FC236}">
                  <a16:creationId xmlns:a16="http://schemas.microsoft.com/office/drawing/2014/main" id="{35ECEC94-16B2-18B8-701E-E7D00D8A2B9B}"/>
                </a:ext>
              </a:extLst>
            </p:cNvPr>
            <p:cNvPicPr>
              <a:picLocks noChangeAspect="1"/>
            </p:cNvPicPr>
            <p:nvPr/>
          </p:nvPicPr>
          <p:blipFill>
            <a:blip r:embed="rId9">
              <a:extLst>
                <a:ext uri="{28A0092B-C50C-407E-A947-70E740481C1C}">
                  <a14:useLocalDpi xmlns:a14="http://schemas.microsoft.com/office/drawing/2010/main" val="0"/>
                </a:ext>
              </a:extLst>
            </a:blip>
            <a:srcRect l="4417" t="8279" r="-373" b="1078"/>
            <a:stretch/>
          </p:blipFill>
          <p:spPr>
            <a:xfrm>
              <a:off x="6644640" y="4582688"/>
              <a:ext cx="2391311" cy="1505933"/>
            </a:xfrm>
            <a:prstGeom prst="rect">
              <a:avLst/>
            </a:prstGeom>
          </p:spPr>
        </p:pic>
        <p:sp>
          <p:nvSpPr>
            <p:cNvPr id="77" name="TextBox 76">
              <a:extLst>
                <a:ext uri="{FF2B5EF4-FFF2-40B4-BE49-F238E27FC236}">
                  <a16:creationId xmlns:a16="http://schemas.microsoft.com/office/drawing/2014/main" id="{E5BAC1FD-61FC-E461-5F18-570BA37D0011}"/>
                </a:ext>
              </a:extLst>
            </p:cNvPr>
            <p:cNvSpPr txBox="1"/>
            <p:nvPr/>
          </p:nvSpPr>
          <p:spPr>
            <a:xfrm>
              <a:off x="6713624" y="6144007"/>
              <a:ext cx="2199398"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KANSAS CITY, MO</a:t>
              </a:r>
            </a:p>
            <a:p>
              <a:pPr algn="ctr"/>
              <a:r>
                <a:rPr lang="en-US" sz="1000" dirty="0">
                  <a:solidFill>
                    <a:srgbClr val="7D7D7D"/>
                  </a:solidFill>
                  <a:latin typeface="Jost" pitchFamily="2" charset="0"/>
                  <a:ea typeface="Jost" pitchFamily="2" charset="0"/>
                  <a:cs typeface="Aptos" panose="020B0004020202020204" pitchFamily="34" charset="0"/>
                </a:rPr>
                <a:t>2018</a:t>
              </a:r>
              <a:endParaRPr lang="en-US" sz="1000" dirty="0">
                <a:latin typeface="Jost" pitchFamily="2" charset="0"/>
                <a:ea typeface="Jost" pitchFamily="2" charset="0"/>
              </a:endParaRPr>
            </a:p>
          </p:txBody>
        </p:sp>
      </p:grpSp>
      <p:grpSp>
        <p:nvGrpSpPr>
          <p:cNvPr id="87" name="Group 86">
            <a:extLst>
              <a:ext uri="{FF2B5EF4-FFF2-40B4-BE49-F238E27FC236}">
                <a16:creationId xmlns:a16="http://schemas.microsoft.com/office/drawing/2014/main" id="{B2D17FF8-2B22-A9EA-37B2-32A8493BB63D}"/>
              </a:ext>
            </a:extLst>
          </p:cNvPr>
          <p:cNvGrpSpPr/>
          <p:nvPr/>
        </p:nvGrpSpPr>
        <p:grpSpPr>
          <a:xfrm>
            <a:off x="9203837" y="1931303"/>
            <a:ext cx="2388314" cy="4630428"/>
            <a:chOff x="9179076" y="1903754"/>
            <a:chExt cx="2388936" cy="4631634"/>
          </a:xfrm>
        </p:grpSpPr>
        <p:sp>
          <p:nvSpPr>
            <p:cNvPr id="34" name="TextBox 33">
              <a:extLst>
                <a:ext uri="{FF2B5EF4-FFF2-40B4-BE49-F238E27FC236}">
                  <a16:creationId xmlns:a16="http://schemas.microsoft.com/office/drawing/2014/main" id="{A6A5B9E7-C4AB-BB4F-F2B9-E64C74D1F62F}"/>
                </a:ext>
              </a:extLst>
            </p:cNvPr>
            <p:cNvSpPr txBox="1"/>
            <p:nvPr/>
          </p:nvSpPr>
          <p:spPr>
            <a:xfrm>
              <a:off x="9179076" y="1903754"/>
              <a:ext cx="2171650" cy="276999"/>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1000M</a:t>
              </a:r>
              <a:r>
                <a:rPr lang="en-US" sz="1200" dirty="0">
                  <a:latin typeface="Jost" panose="020B0604020202020204" charset="0"/>
                  <a:ea typeface="Jost" panose="020B0604020202020204" charset="0"/>
                  <a:cs typeface="Aptos" panose="020B0004020202020204" pitchFamily="34" charset="0"/>
                </a:rPr>
                <a:t> </a:t>
              </a:r>
              <a:r>
                <a:rPr lang="en-US" sz="1200" dirty="0">
                  <a:solidFill>
                    <a:srgbClr val="7D7D7D"/>
                  </a:solidFill>
                  <a:latin typeface="Jost" panose="020B0604020202020204" charset="0"/>
                  <a:ea typeface="Jost" panose="020B0604020202020204" charset="0"/>
                  <a:cs typeface="Aptos" panose="020B0004020202020204" pitchFamily="34" charset="0"/>
                </a:rPr>
                <a:t>TIC</a:t>
              </a:r>
              <a:r>
                <a:rPr lang="en-US" sz="1200" dirty="0">
                  <a:latin typeface="Jost" panose="020B0604020202020204" charset="0"/>
                  <a:ea typeface="Jost" panose="020B0604020202020204" charset="0"/>
                  <a:cs typeface="Aptos" panose="020B0004020202020204" pitchFamily="34" charset="0"/>
                </a:rPr>
                <a:t> </a:t>
              </a:r>
            </a:p>
          </p:txBody>
        </p:sp>
        <p:pic>
          <p:nvPicPr>
            <p:cNvPr id="63" name="Picture 62" descr="A high angle view of a city&#10;&#10;Description automatically generated">
              <a:extLst>
                <a:ext uri="{FF2B5EF4-FFF2-40B4-BE49-F238E27FC236}">
                  <a16:creationId xmlns:a16="http://schemas.microsoft.com/office/drawing/2014/main" id="{A7361259-DA48-2D09-76A8-F9C7759DFF99}"/>
                </a:ext>
              </a:extLst>
            </p:cNvPr>
            <p:cNvPicPr>
              <a:picLocks noChangeAspect="1"/>
            </p:cNvPicPr>
            <p:nvPr/>
          </p:nvPicPr>
          <p:blipFill>
            <a:blip r:embed="rId10">
              <a:extLst>
                <a:ext uri="{28A0092B-C50C-407E-A947-70E740481C1C}">
                  <a14:useLocalDpi xmlns:a14="http://schemas.microsoft.com/office/drawing/2010/main" val="0"/>
                </a:ext>
              </a:extLst>
            </a:blip>
            <a:srcRect l="31227" t="21152" r="42825" b="813"/>
            <a:stretch/>
          </p:blipFill>
          <p:spPr>
            <a:xfrm>
              <a:off x="9179076" y="2170497"/>
              <a:ext cx="2171650" cy="3903024"/>
            </a:xfrm>
            <a:prstGeom prst="rect">
              <a:avLst/>
            </a:prstGeom>
          </p:spPr>
        </p:pic>
        <p:sp>
          <p:nvSpPr>
            <p:cNvPr id="78" name="TextBox 77">
              <a:extLst>
                <a:ext uri="{FF2B5EF4-FFF2-40B4-BE49-F238E27FC236}">
                  <a16:creationId xmlns:a16="http://schemas.microsoft.com/office/drawing/2014/main" id="{F0E6726A-9BF7-9932-854C-E95780898B52}"/>
                </a:ext>
              </a:extLst>
            </p:cNvPr>
            <p:cNvSpPr txBox="1"/>
            <p:nvPr/>
          </p:nvSpPr>
          <p:spPr>
            <a:xfrm>
              <a:off x="9179076" y="6135278"/>
              <a:ext cx="2388936"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CHICAGO, IL</a:t>
              </a:r>
            </a:p>
            <a:p>
              <a:pPr algn="ctr"/>
              <a:r>
                <a:rPr lang="en-US" sz="1000" dirty="0">
                  <a:solidFill>
                    <a:srgbClr val="7D7D7D"/>
                  </a:solidFill>
                  <a:latin typeface="Jost" pitchFamily="2" charset="0"/>
                  <a:ea typeface="Jost" pitchFamily="2" charset="0"/>
                  <a:cs typeface="Aptos" panose="020B0004020202020204" pitchFamily="34" charset="0"/>
                </a:rPr>
                <a:t>2021/2023</a:t>
              </a:r>
              <a:endParaRPr lang="en-US" sz="1000" dirty="0">
                <a:latin typeface="Jost" pitchFamily="2" charset="0"/>
                <a:ea typeface="Jost" pitchFamily="2" charset="0"/>
              </a:endParaRPr>
            </a:p>
          </p:txBody>
        </p:sp>
      </p:grpSp>
      <p:grpSp>
        <p:nvGrpSpPr>
          <p:cNvPr id="86" name="Group 85">
            <a:extLst>
              <a:ext uri="{FF2B5EF4-FFF2-40B4-BE49-F238E27FC236}">
                <a16:creationId xmlns:a16="http://schemas.microsoft.com/office/drawing/2014/main" id="{F0E66864-E8E3-A28F-C5EE-D6F9AEBF520F}"/>
              </a:ext>
            </a:extLst>
          </p:cNvPr>
          <p:cNvGrpSpPr/>
          <p:nvPr/>
        </p:nvGrpSpPr>
        <p:grpSpPr>
          <a:xfrm>
            <a:off x="1462861" y="4332335"/>
            <a:ext cx="2310668" cy="2182751"/>
            <a:chOff x="1445136" y="4305411"/>
            <a:chExt cx="2311270" cy="2183320"/>
          </a:xfrm>
        </p:grpSpPr>
        <p:sp>
          <p:nvSpPr>
            <p:cNvPr id="32" name="TextBox 31">
              <a:extLst>
                <a:ext uri="{FF2B5EF4-FFF2-40B4-BE49-F238E27FC236}">
                  <a16:creationId xmlns:a16="http://schemas.microsoft.com/office/drawing/2014/main" id="{B9CD6F88-C8F9-E9E5-42BA-096B77BF216E}"/>
                </a:ext>
              </a:extLst>
            </p:cNvPr>
            <p:cNvSpPr txBox="1"/>
            <p:nvPr/>
          </p:nvSpPr>
          <p:spPr>
            <a:xfrm>
              <a:off x="1446258" y="4305411"/>
              <a:ext cx="2310147" cy="276999"/>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Orchards</a:t>
              </a:r>
              <a:r>
                <a:rPr lang="en-US" sz="1200" dirty="0">
                  <a:latin typeface="Jost" panose="020B0604020202020204" charset="0"/>
                  <a:ea typeface="Jost" panose="020B0604020202020204" charset="0"/>
                  <a:cs typeface="Aptos" panose="020B0004020202020204" pitchFamily="34" charset="0"/>
                </a:rPr>
                <a:t> </a:t>
              </a:r>
              <a:r>
                <a:rPr lang="en-US" sz="1200" dirty="0">
                  <a:solidFill>
                    <a:srgbClr val="7D7D7D"/>
                  </a:solidFill>
                  <a:latin typeface="Jost" panose="020B0604020202020204" charset="0"/>
                  <a:ea typeface="Jost" panose="020B0604020202020204" charset="0"/>
                  <a:cs typeface="Aptos" panose="020B0004020202020204" pitchFamily="34" charset="0"/>
                </a:rPr>
                <a:t>Market Center</a:t>
              </a:r>
              <a:r>
                <a:rPr lang="en-US" sz="1200" dirty="0">
                  <a:latin typeface="Jost" panose="020B0604020202020204" charset="0"/>
                  <a:ea typeface="Jost" panose="020B0604020202020204" charset="0"/>
                  <a:cs typeface="Aptos" panose="020B0004020202020204" pitchFamily="34" charset="0"/>
                </a:rPr>
                <a:t> </a:t>
              </a:r>
            </a:p>
          </p:txBody>
        </p:sp>
        <p:sp>
          <p:nvSpPr>
            <p:cNvPr id="75" name="TextBox 74">
              <a:extLst>
                <a:ext uri="{FF2B5EF4-FFF2-40B4-BE49-F238E27FC236}">
                  <a16:creationId xmlns:a16="http://schemas.microsoft.com/office/drawing/2014/main" id="{95D034A4-02ED-E8C9-36A4-C10FD3230E48}"/>
                </a:ext>
              </a:extLst>
            </p:cNvPr>
            <p:cNvSpPr txBox="1"/>
            <p:nvPr/>
          </p:nvSpPr>
          <p:spPr>
            <a:xfrm>
              <a:off x="1445136" y="6088621"/>
              <a:ext cx="2310146"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VANCOUVER, WA</a:t>
              </a:r>
            </a:p>
            <a:p>
              <a:pPr algn="ctr"/>
              <a:r>
                <a:rPr lang="en-US" sz="1000" dirty="0">
                  <a:solidFill>
                    <a:srgbClr val="7D7D7D"/>
                  </a:solidFill>
                  <a:latin typeface="Jost" pitchFamily="2" charset="0"/>
                  <a:ea typeface="Jost" pitchFamily="2" charset="0"/>
                  <a:cs typeface="Aptos" panose="020B0004020202020204" pitchFamily="34" charset="0"/>
                </a:rPr>
                <a:t>2019</a:t>
              </a:r>
              <a:endParaRPr lang="en-US" sz="1000" dirty="0">
                <a:latin typeface="Jost" pitchFamily="2" charset="0"/>
                <a:ea typeface="Jost" pitchFamily="2" charset="0"/>
              </a:endParaRPr>
            </a:p>
          </p:txBody>
        </p:sp>
        <p:pic>
          <p:nvPicPr>
            <p:cNvPr id="83" name="Picture 82">
              <a:extLst>
                <a:ext uri="{FF2B5EF4-FFF2-40B4-BE49-F238E27FC236}">
                  <a16:creationId xmlns:a16="http://schemas.microsoft.com/office/drawing/2014/main" id="{767D7278-2A92-C843-1D31-8149DDEDA067}"/>
                </a:ext>
              </a:extLst>
            </p:cNvPr>
            <p:cNvPicPr>
              <a:picLocks noChangeAspect="1"/>
            </p:cNvPicPr>
            <p:nvPr/>
          </p:nvPicPr>
          <p:blipFill>
            <a:blip r:embed="rId11"/>
            <a:stretch>
              <a:fillRect/>
            </a:stretch>
          </p:blipFill>
          <p:spPr>
            <a:xfrm>
              <a:off x="1446259" y="4582410"/>
              <a:ext cx="2310147" cy="1506211"/>
            </a:xfrm>
            <a:prstGeom prst="rect">
              <a:avLst/>
            </a:prstGeom>
          </p:spPr>
        </p:pic>
      </p:grpSp>
      <p:pic>
        <p:nvPicPr>
          <p:cNvPr id="4" name="Picture 3">
            <a:extLst>
              <a:ext uri="{FF2B5EF4-FFF2-40B4-BE49-F238E27FC236}">
                <a16:creationId xmlns:a16="http://schemas.microsoft.com/office/drawing/2014/main" id="{750C04FF-8F1C-46A1-0B6D-97658CF4BD4D}"/>
              </a:ext>
            </a:extLst>
          </p:cNvPr>
          <p:cNvPicPr>
            <a:picLocks noChangeAspect="1"/>
          </p:cNvPicPr>
          <p:nvPr/>
        </p:nvPicPr>
        <p:blipFill>
          <a:blip r:embed="rId12"/>
          <a:stretch>
            <a:fillRect/>
          </a:stretch>
        </p:blipFill>
        <p:spPr>
          <a:xfrm>
            <a:off x="1462861" y="373376"/>
            <a:ext cx="4476750" cy="752475"/>
          </a:xfrm>
          <a:prstGeom prst="rect">
            <a:avLst/>
          </a:prstGeom>
        </p:spPr>
      </p:pic>
    </p:spTree>
    <p:extLst>
      <p:ext uri="{BB962C8B-B14F-4D97-AF65-F5344CB8AC3E}">
        <p14:creationId xmlns:p14="http://schemas.microsoft.com/office/powerpoint/2010/main" val="169192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354D7B9-BF74-6CE2-E74E-5BC1C15C841C}"/>
              </a:ext>
            </a:extLst>
          </p:cNvPr>
          <p:cNvPicPr>
            <a:picLocks noChangeAspect="1"/>
          </p:cNvPicPr>
          <p:nvPr/>
        </p:nvPicPr>
        <p:blipFill>
          <a:blip r:embed="rId3"/>
          <a:stretch>
            <a:fillRect/>
          </a:stretch>
        </p:blipFill>
        <p:spPr>
          <a:xfrm>
            <a:off x="9267" y="1786"/>
            <a:ext cx="12179558" cy="6854429"/>
          </a:xfrm>
          <a:prstGeom prst="rect">
            <a:avLst/>
          </a:prstGeom>
        </p:spPr>
      </p:pic>
      <p:sp>
        <p:nvSpPr>
          <p:cNvPr id="6" name="Title 1">
            <a:extLst>
              <a:ext uri="{FF2B5EF4-FFF2-40B4-BE49-F238E27FC236}">
                <a16:creationId xmlns:a16="http://schemas.microsoft.com/office/drawing/2014/main" id="{4CA0F352-A8CC-AB74-8C09-988594262463}"/>
              </a:ext>
            </a:extLst>
          </p:cNvPr>
          <p:cNvSpPr>
            <a:spLocks noGrp="1"/>
          </p:cNvSpPr>
          <p:nvPr>
            <p:ph type="ctrTitle"/>
          </p:nvPr>
        </p:nvSpPr>
        <p:spPr>
          <a:xfrm rot="16200000">
            <a:off x="-2808329" y="2959081"/>
            <a:ext cx="6854430" cy="939839"/>
          </a:xfrm>
        </p:spPr>
        <p:txBody>
          <a:bodyPr>
            <a:normAutofit fontScale="90000"/>
          </a:bodyPr>
          <a:lstStyle/>
          <a:p>
            <a:r>
              <a:rPr lang="en-US" sz="4499" dirty="0">
                <a:solidFill>
                  <a:schemeClr val="bg1"/>
                </a:solidFill>
                <a:latin typeface="Jost" pitchFamily="2" charset="0"/>
                <a:ea typeface="Jost" pitchFamily="2" charset="0"/>
              </a:rPr>
              <a:t>CUSTOM 1031 EXCHANGES</a:t>
            </a:r>
          </a:p>
        </p:txBody>
      </p:sp>
      <p:pic>
        <p:nvPicPr>
          <p:cNvPr id="44" name="Picture 43">
            <a:extLst>
              <a:ext uri="{FF2B5EF4-FFF2-40B4-BE49-F238E27FC236}">
                <a16:creationId xmlns:a16="http://schemas.microsoft.com/office/drawing/2014/main" id="{B23494A5-5428-0602-80F9-4E30D4A5208C}"/>
              </a:ext>
            </a:extLst>
          </p:cNvPr>
          <p:cNvPicPr>
            <a:picLocks noChangeAspect="1"/>
          </p:cNvPicPr>
          <p:nvPr/>
        </p:nvPicPr>
        <p:blipFill>
          <a:blip r:embed="rId4"/>
          <a:stretch>
            <a:fillRect/>
          </a:stretch>
        </p:blipFill>
        <p:spPr>
          <a:xfrm>
            <a:off x="5830115" y="329790"/>
            <a:ext cx="854362" cy="833803"/>
          </a:xfrm>
          <a:prstGeom prst="rect">
            <a:avLst/>
          </a:prstGeom>
        </p:spPr>
      </p:pic>
      <p:grpSp>
        <p:nvGrpSpPr>
          <p:cNvPr id="4" name="Group 3">
            <a:extLst>
              <a:ext uri="{FF2B5EF4-FFF2-40B4-BE49-F238E27FC236}">
                <a16:creationId xmlns:a16="http://schemas.microsoft.com/office/drawing/2014/main" id="{B667C5D4-6F8B-6B4E-7554-9B4F33E1D7AC}"/>
              </a:ext>
            </a:extLst>
          </p:cNvPr>
          <p:cNvGrpSpPr/>
          <p:nvPr/>
        </p:nvGrpSpPr>
        <p:grpSpPr>
          <a:xfrm>
            <a:off x="1874525" y="1800356"/>
            <a:ext cx="2996590" cy="2373337"/>
            <a:chOff x="2146413" y="1916541"/>
            <a:chExt cx="2416376" cy="1935028"/>
          </a:xfrm>
        </p:grpSpPr>
        <p:grpSp>
          <p:nvGrpSpPr>
            <p:cNvPr id="81" name="Group 80">
              <a:extLst>
                <a:ext uri="{FF2B5EF4-FFF2-40B4-BE49-F238E27FC236}">
                  <a16:creationId xmlns:a16="http://schemas.microsoft.com/office/drawing/2014/main" id="{5435191A-582B-5E8F-1E3A-31297148E863}"/>
                </a:ext>
              </a:extLst>
            </p:cNvPr>
            <p:cNvGrpSpPr/>
            <p:nvPr/>
          </p:nvGrpSpPr>
          <p:grpSpPr>
            <a:xfrm>
              <a:off x="2146413" y="1916541"/>
              <a:ext cx="2407327" cy="1935028"/>
              <a:chOff x="1385113" y="1731530"/>
              <a:chExt cx="2114799" cy="1754063"/>
            </a:xfrm>
          </p:grpSpPr>
          <p:sp>
            <p:nvSpPr>
              <p:cNvPr id="40" name="TextBox 39">
                <a:extLst>
                  <a:ext uri="{FF2B5EF4-FFF2-40B4-BE49-F238E27FC236}">
                    <a16:creationId xmlns:a16="http://schemas.microsoft.com/office/drawing/2014/main" id="{0419FA7D-0535-1601-93A4-1E9C1BF20358}"/>
                  </a:ext>
                </a:extLst>
              </p:cNvPr>
              <p:cNvSpPr txBox="1"/>
              <p:nvPr/>
            </p:nvSpPr>
            <p:spPr>
              <a:xfrm>
                <a:off x="1385113" y="1731530"/>
                <a:ext cx="2114799" cy="204668"/>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Bridgeport Innovation Center</a:t>
                </a:r>
              </a:p>
            </p:txBody>
          </p:sp>
          <p:sp>
            <p:nvSpPr>
              <p:cNvPr id="70" name="TextBox 69">
                <a:extLst>
                  <a:ext uri="{FF2B5EF4-FFF2-40B4-BE49-F238E27FC236}">
                    <a16:creationId xmlns:a16="http://schemas.microsoft.com/office/drawing/2014/main" id="{DAE2405B-2A5E-BACF-9D50-375F89BC18AA}"/>
                  </a:ext>
                </a:extLst>
              </p:cNvPr>
              <p:cNvSpPr txBox="1"/>
              <p:nvPr/>
            </p:nvSpPr>
            <p:spPr>
              <a:xfrm>
                <a:off x="1385113" y="3189960"/>
                <a:ext cx="2102989" cy="295633"/>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BRIDGEPORT, CT</a:t>
                </a:r>
              </a:p>
              <a:p>
                <a:pPr algn="ctr"/>
                <a:r>
                  <a:rPr lang="en-US" sz="1000" dirty="0">
                    <a:solidFill>
                      <a:srgbClr val="7D7D7D"/>
                    </a:solidFill>
                    <a:latin typeface="Jost" pitchFamily="2" charset="0"/>
                    <a:ea typeface="Jost" pitchFamily="2" charset="0"/>
                    <a:cs typeface="Aptos" panose="020B0004020202020204" pitchFamily="34" charset="0"/>
                  </a:rPr>
                  <a:t>2018</a:t>
                </a:r>
                <a:endParaRPr lang="en-US" sz="1000" dirty="0">
                  <a:latin typeface="Jost" pitchFamily="2" charset="0"/>
                  <a:ea typeface="Jost" pitchFamily="2" charset="0"/>
                </a:endParaRPr>
              </a:p>
            </p:txBody>
          </p:sp>
        </p:grpSp>
        <p:pic>
          <p:nvPicPr>
            <p:cNvPr id="2" name="Picture 1" descr="A building with many windows&#10;&#10;Description automatically generated with medium confidence">
              <a:extLst>
                <a:ext uri="{FF2B5EF4-FFF2-40B4-BE49-F238E27FC236}">
                  <a16:creationId xmlns:a16="http://schemas.microsoft.com/office/drawing/2014/main" id="{3C384719-0EF2-378C-6EB2-5390AE13D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795" y="2147233"/>
              <a:ext cx="2415994" cy="1382291"/>
            </a:xfrm>
            <a:prstGeom prst="rect">
              <a:avLst/>
            </a:prstGeom>
          </p:spPr>
        </p:pic>
      </p:grpSp>
      <p:grpSp>
        <p:nvGrpSpPr>
          <p:cNvPr id="19" name="Group 18">
            <a:extLst>
              <a:ext uri="{FF2B5EF4-FFF2-40B4-BE49-F238E27FC236}">
                <a16:creationId xmlns:a16="http://schemas.microsoft.com/office/drawing/2014/main" id="{ADEDCAF2-2B5C-A829-3BBB-1DDF5071877C}"/>
              </a:ext>
            </a:extLst>
          </p:cNvPr>
          <p:cNvGrpSpPr/>
          <p:nvPr/>
        </p:nvGrpSpPr>
        <p:grpSpPr>
          <a:xfrm>
            <a:off x="8333307" y="4182168"/>
            <a:ext cx="2972181" cy="2602067"/>
            <a:chOff x="8515030" y="4107133"/>
            <a:chExt cx="2838187" cy="2563045"/>
          </a:xfrm>
        </p:grpSpPr>
        <p:grpSp>
          <p:nvGrpSpPr>
            <p:cNvPr id="84" name="Group 83">
              <a:extLst>
                <a:ext uri="{FF2B5EF4-FFF2-40B4-BE49-F238E27FC236}">
                  <a16:creationId xmlns:a16="http://schemas.microsoft.com/office/drawing/2014/main" id="{D706F835-BE1D-C90D-7183-37E2B2475001}"/>
                </a:ext>
              </a:extLst>
            </p:cNvPr>
            <p:cNvGrpSpPr/>
            <p:nvPr/>
          </p:nvGrpSpPr>
          <p:grpSpPr>
            <a:xfrm>
              <a:off x="8547858" y="4107133"/>
              <a:ext cx="2768306" cy="2563045"/>
              <a:chOff x="6626646" y="4083498"/>
              <a:chExt cx="2373354" cy="2423745"/>
            </a:xfrm>
          </p:grpSpPr>
          <p:sp>
            <p:nvSpPr>
              <p:cNvPr id="28" name="TextBox 27">
                <a:extLst>
                  <a:ext uri="{FF2B5EF4-FFF2-40B4-BE49-F238E27FC236}">
                    <a16:creationId xmlns:a16="http://schemas.microsoft.com/office/drawing/2014/main" id="{19C33D31-E18B-6709-1C65-8D74B57387DC}"/>
                  </a:ext>
                </a:extLst>
              </p:cNvPr>
              <p:cNvSpPr txBox="1"/>
              <p:nvPr/>
            </p:nvSpPr>
            <p:spPr>
              <a:xfrm>
                <a:off x="6626646" y="4083498"/>
                <a:ext cx="2373354" cy="261944"/>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Glenview Corporate Center</a:t>
                </a:r>
              </a:p>
            </p:txBody>
          </p:sp>
          <p:sp>
            <p:nvSpPr>
              <p:cNvPr id="77" name="TextBox 76">
                <a:extLst>
                  <a:ext uri="{FF2B5EF4-FFF2-40B4-BE49-F238E27FC236}">
                    <a16:creationId xmlns:a16="http://schemas.microsoft.com/office/drawing/2014/main" id="{E5BAC1FD-61FC-E461-5F18-570BA37D0011}"/>
                  </a:ext>
                </a:extLst>
              </p:cNvPr>
              <p:cNvSpPr txBox="1"/>
              <p:nvPr/>
            </p:nvSpPr>
            <p:spPr>
              <a:xfrm>
                <a:off x="6626647" y="6128879"/>
                <a:ext cx="2373352" cy="378364"/>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BENSALEM, PA</a:t>
                </a:r>
              </a:p>
              <a:p>
                <a:pPr algn="ctr"/>
                <a:r>
                  <a:rPr lang="en-US" sz="1000" dirty="0">
                    <a:solidFill>
                      <a:srgbClr val="7D7D7D"/>
                    </a:solidFill>
                    <a:latin typeface="Jost" pitchFamily="2" charset="0"/>
                    <a:ea typeface="Jost" pitchFamily="2" charset="0"/>
                    <a:cs typeface="Aptos" panose="020B0004020202020204" pitchFamily="34" charset="0"/>
                  </a:rPr>
                  <a:t>2014</a:t>
                </a:r>
                <a:endParaRPr lang="en-US" sz="1000" dirty="0">
                  <a:latin typeface="Jost" pitchFamily="2" charset="0"/>
                  <a:ea typeface="Jost" pitchFamily="2" charset="0"/>
                </a:endParaRPr>
              </a:p>
            </p:txBody>
          </p:sp>
        </p:grpSp>
        <p:pic>
          <p:nvPicPr>
            <p:cNvPr id="5" name="Picture 4" descr="A building with many windows&#10;&#10;Description automatically generated">
              <a:extLst>
                <a:ext uri="{FF2B5EF4-FFF2-40B4-BE49-F238E27FC236}">
                  <a16:creationId xmlns:a16="http://schemas.microsoft.com/office/drawing/2014/main" id="{30E7F16A-9D7A-111C-095B-B811BA81B21F}"/>
                </a:ext>
              </a:extLst>
            </p:cNvPr>
            <p:cNvPicPr>
              <a:picLocks noChangeAspect="1"/>
            </p:cNvPicPr>
            <p:nvPr/>
          </p:nvPicPr>
          <p:blipFill>
            <a:blip r:embed="rId6">
              <a:extLst>
                <a:ext uri="{28A0092B-C50C-407E-A947-70E740481C1C}">
                  <a14:useLocalDpi xmlns:a14="http://schemas.microsoft.com/office/drawing/2010/main" val="0"/>
                </a:ext>
              </a:extLst>
            </a:blip>
            <a:srcRect r="1482"/>
            <a:stretch/>
          </p:blipFill>
          <p:spPr>
            <a:xfrm>
              <a:off x="8515030" y="4384131"/>
              <a:ext cx="2838187" cy="1869845"/>
            </a:xfrm>
            <a:prstGeom prst="rect">
              <a:avLst/>
            </a:prstGeom>
          </p:spPr>
        </p:pic>
      </p:grpSp>
      <p:grpSp>
        <p:nvGrpSpPr>
          <p:cNvPr id="15" name="Group 14">
            <a:extLst>
              <a:ext uri="{FF2B5EF4-FFF2-40B4-BE49-F238E27FC236}">
                <a16:creationId xmlns:a16="http://schemas.microsoft.com/office/drawing/2014/main" id="{BB59EFD3-2A1A-1677-EDB2-A3332D3F03B7}"/>
              </a:ext>
            </a:extLst>
          </p:cNvPr>
          <p:cNvGrpSpPr/>
          <p:nvPr/>
        </p:nvGrpSpPr>
        <p:grpSpPr>
          <a:xfrm>
            <a:off x="5167684" y="1799979"/>
            <a:ext cx="2816475" cy="2367196"/>
            <a:chOff x="5396828" y="1818039"/>
            <a:chExt cx="2817209" cy="2367813"/>
          </a:xfrm>
        </p:grpSpPr>
        <p:grpSp>
          <p:nvGrpSpPr>
            <p:cNvPr id="80" name="Group 79">
              <a:extLst>
                <a:ext uri="{FF2B5EF4-FFF2-40B4-BE49-F238E27FC236}">
                  <a16:creationId xmlns:a16="http://schemas.microsoft.com/office/drawing/2014/main" id="{01832110-D9DE-91F5-649C-2ABDC45BDE52}"/>
                </a:ext>
              </a:extLst>
            </p:cNvPr>
            <p:cNvGrpSpPr/>
            <p:nvPr/>
          </p:nvGrpSpPr>
          <p:grpSpPr>
            <a:xfrm>
              <a:off x="5404857" y="1818039"/>
              <a:ext cx="2809180" cy="2367813"/>
              <a:chOff x="3935081" y="1661936"/>
              <a:chExt cx="2182480" cy="2257405"/>
            </a:xfrm>
          </p:grpSpPr>
          <p:sp>
            <p:nvSpPr>
              <p:cNvPr id="38" name="TextBox 37">
                <a:extLst>
                  <a:ext uri="{FF2B5EF4-FFF2-40B4-BE49-F238E27FC236}">
                    <a16:creationId xmlns:a16="http://schemas.microsoft.com/office/drawing/2014/main" id="{D0A4452C-6F93-5046-9CE2-5837D29004EE}"/>
                  </a:ext>
                </a:extLst>
              </p:cNvPr>
              <p:cNvSpPr txBox="1"/>
              <p:nvPr/>
            </p:nvSpPr>
            <p:spPr>
              <a:xfrm>
                <a:off x="3935081" y="1661936"/>
                <a:ext cx="2182480" cy="264083"/>
              </a:xfrm>
              <a:prstGeom prst="rect">
                <a:avLst/>
              </a:prstGeom>
              <a:noFill/>
            </p:spPr>
            <p:txBody>
              <a:bodyPr wrap="square">
                <a:spAutoFit/>
              </a:bodyPr>
              <a:lstStyle/>
              <a:p>
                <a:pPr algn="ctr"/>
                <a:r>
                  <a:rPr lang="en-US" sz="1200" kern="1200" dirty="0">
                    <a:solidFill>
                      <a:srgbClr val="7D7D7D"/>
                    </a:solidFill>
                    <a:latin typeface="Jost" panose="020B0604020202020204" charset="0"/>
                    <a:ea typeface="Jost" panose="020B0604020202020204" charset="0"/>
                    <a:cs typeface="Aptos" panose="020B0004020202020204" pitchFamily="34" charset="0"/>
                  </a:rPr>
                  <a:t>Arbor at Montana Apartments</a:t>
                </a:r>
                <a:endParaRPr lang="en-US" sz="1200" dirty="0">
                  <a:solidFill>
                    <a:srgbClr val="7D7D7D"/>
                  </a:solidFill>
                  <a:latin typeface="Jost" panose="020B0604020202020204" charset="0"/>
                  <a:ea typeface="Jost" panose="020B0604020202020204" charset="0"/>
                  <a:cs typeface="Aptos" panose="020B0004020202020204" pitchFamily="34" charset="0"/>
                </a:endParaRPr>
              </a:p>
            </p:txBody>
          </p:sp>
          <p:sp>
            <p:nvSpPr>
              <p:cNvPr id="73" name="TextBox 72">
                <a:extLst>
                  <a:ext uri="{FF2B5EF4-FFF2-40B4-BE49-F238E27FC236}">
                    <a16:creationId xmlns:a16="http://schemas.microsoft.com/office/drawing/2014/main" id="{BDC543FC-639A-AE46-09E7-024620538AA0}"/>
                  </a:ext>
                </a:extLst>
              </p:cNvPr>
              <p:cNvSpPr txBox="1"/>
              <p:nvPr/>
            </p:nvSpPr>
            <p:spPr>
              <a:xfrm>
                <a:off x="3946278" y="3537888"/>
                <a:ext cx="2165045" cy="381453"/>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CINCINNATI, OH</a:t>
                </a:r>
              </a:p>
              <a:p>
                <a:pPr algn="ctr"/>
                <a:r>
                  <a:rPr lang="en-US" sz="1000" dirty="0">
                    <a:solidFill>
                      <a:srgbClr val="7D7D7D"/>
                    </a:solidFill>
                    <a:latin typeface="Jost" pitchFamily="2" charset="0"/>
                    <a:ea typeface="Jost" pitchFamily="2" charset="0"/>
                    <a:cs typeface="Aptos" panose="020B0004020202020204" pitchFamily="34" charset="0"/>
                  </a:rPr>
                  <a:t>2018</a:t>
                </a:r>
                <a:endParaRPr lang="en-US" sz="1000" dirty="0">
                  <a:latin typeface="Jost" pitchFamily="2" charset="0"/>
                  <a:ea typeface="Jost" pitchFamily="2" charset="0"/>
                </a:endParaRPr>
              </a:p>
            </p:txBody>
          </p:sp>
        </p:grpSp>
        <p:pic>
          <p:nvPicPr>
            <p:cNvPr id="10" name="Picture 9">
              <a:extLst>
                <a:ext uri="{FF2B5EF4-FFF2-40B4-BE49-F238E27FC236}">
                  <a16:creationId xmlns:a16="http://schemas.microsoft.com/office/drawing/2014/main" id="{B64EE5C2-A1DA-4531-7EAF-90AB4E7D9BD8}"/>
                </a:ext>
              </a:extLst>
            </p:cNvPr>
            <p:cNvPicPr>
              <a:picLocks noChangeAspect="1"/>
            </p:cNvPicPr>
            <p:nvPr/>
          </p:nvPicPr>
          <p:blipFill>
            <a:blip r:embed="rId7"/>
            <a:srcRect b="7054"/>
            <a:stretch/>
          </p:blipFill>
          <p:spPr>
            <a:xfrm>
              <a:off x="5396828" y="2101437"/>
              <a:ext cx="2809179" cy="1677353"/>
            </a:xfrm>
            <a:prstGeom prst="rect">
              <a:avLst/>
            </a:prstGeom>
          </p:spPr>
        </p:pic>
      </p:grpSp>
      <p:grpSp>
        <p:nvGrpSpPr>
          <p:cNvPr id="13" name="Group 12">
            <a:extLst>
              <a:ext uri="{FF2B5EF4-FFF2-40B4-BE49-F238E27FC236}">
                <a16:creationId xmlns:a16="http://schemas.microsoft.com/office/drawing/2014/main" id="{6A2C19A8-491A-45C9-7BC1-60A38CC09CDE}"/>
              </a:ext>
            </a:extLst>
          </p:cNvPr>
          <p:cNvGrpSpPr/>
          <p:nvPr/>
        </p:nvGrpSpPr>
        <p:grpSpPr>
          <a:xfrm>
            <a:off x="8290804" y="1800061"/>
            <a:ext cx="3011161" cy="2367115"/>
            <a:chOff x="8660075" y="1820758"/>
            <a:chExt cx="3214354" cy="2292683"/>
          </a:xfrm>
        </p:grpSpPr>
        <p:grpSp>
          <p:nvGrpSpPr>
            <p:cNvPr id="79" name="Group 78">
              <a:extLst>
                <a:ext uri="{FF2B5EF4-FFF2-40B4-BE49-F238E27FC236}">
                  <a16:creationId xmlns:a16="http://schemas.microsoft.com/office/drawing/2014/main" id="{7184E615-2B7F-5318-078E-ED5632664B13}"/>
                </a:ext>
              </a:extLst>
            </p:cNvPr>
            <p:cNvGrpSpPr/>
            <p:nvPr/>
          </p:nvGrpSpPr>
          <p:grpSpPr>
            <a:xfrm>
              <a:off x="8660075" y="1820758"/>
              <a:ext cx="3160635" cy="2292683"/>
              <a:chOff x="6252944" y="1819871"/>
              <a:chExt cx="3160635" cy="2292683"/>
            </a:xfrm>
          </p:grpSpPr>
          <p:sp>
            <p:nvSpPr>
              <p:cNvPr id="36" name="TextBox 35">
                <a:extLst>
                  <a:ext uri="{FF2B5EF4-FFF2-40B4-BE49-F238E27FC236}">
                    <a16:creationId xmlns:a16="http://schemas.microsoft.com/office/drawing/2014/main" id="{D4AE0BE5-7323-60D8-E12C-453B513740E3}"/>
                  </a:ext>
                </a:extLst>
              </p:cNvPr>
              <p:cNvSpPr txBox="1"/>
              <p:nvPr/>
            </p:nvSpPr>
            <p:spPr>
              <a:xfrm>
                <a:off x="6252944" y="1819871"/>
                <a:ext cx="3160635" cy="276999"/>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Foothills Mall </a:t>
                </a:r>
                <a:endParaRPr lang="en-US" sz="1200" dirty="0">
                  <a:latin typeface="Jost" panose="020B0604020202020204" charset="0"/>
                  <a:ea typeface="Jost" panose="020B0604020202020204" charset="0"/>
                  <a:cs typeface="Aptos" panose="020B0004020202020204" pitchFamily="34" charset="0"/>
                </a:endParaRPr>
              </a:p>
            </p:txBody>
          </p:sp>
          <p:sp>
            <p:nvSpPr>
              <p:cNvPr id="74" name="TextBox 73">
                <a:extLst>
                  <a:ext uri="{FF2B5EF4-FFF2-40B4-BE49-F238E27FC236}">
                    <a16:creationId xmlns:a16="http://schemas.microsoft.com/office/drawing/2014/main" id="{7292E71F-A51C-B170-D668-CAE4B78AF39D}"/>
                  </a:ext>
                </a:extLst>
              </p:cNvPr>
              <p:cNvSpPr txBox="1"/>
              <p:nvPr/>
            </p:nvSpPr>
            <p:spPr>
              <a:xfrm>
                <a:off x="6285180" y="3712444"/>
                <a:ext cx="3128399"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MARYVILLE, TN</a:t>
                </a:r>
              </a:p>
              <a:p>
                <a:pPr algn="ctr"/>
                <a:r>
                  <a:rPr lang="en-US" sz="1000" dirty="0">
                    <a:solidFill>
                      <a:srgbClr val="7D7D7D"/>
                    </a:solidFill>
                    <a:latin typeface="Jost" pitchFamily="2" charset="0"/>
                    <a:ea typeface="Jost" pitchFamily="2" charset="0"/>
                    <a:cs typeface="Aptos" panose="020B0004020202020204" pitchFamily="34" charset="0"/>
                  </a:rPr>
                  <a:t>2017</a:t>
                </a:r>
                <a:endParaRPr lang="en-US" sz="1000" dirty="0">
                  <a:latin typeface="Jost" pitchFamily="2" charset="0"/>
                  <a:ea typeface="Jost" pitchFamily="2" charset="0"/>
                </a:endParaRPr>
              </a:p>
            </p:txBody>
          </p:sp>
        </p:grpSp>
        <p:pic>
          <p:nvPicPr>
            <p:cNvPr id="12" name="Picture 11">
              <a:extLst>
                <a:ext uri="{FF2B5EF4-FFF2-40B4-BE49-F238E27FC236}">
                  <a16:creationId xmlns:a16="http://schemas.microsoft.com/office/drawing/2014/main" id="{1DA3E1B6-8183-F490-33FC-3DBE3E4440D4}"/>
                </a:ext>
              </a:extLst>
            </p:cNvPr>
            <p:cNvPicPr>
              <a:picLocks noChangeAspect="1"/>
            </p:cNvPicPr>
            <p:nvPr/>
          </p:nvPicPr>
          <p:blipFill>
            <a:blip r:embed="rId8"/>
            <a:srcRect l="3801" t="4510"/>
            <a:stretch/>
          </p:blipFill>
          <p:spPr>
            <a:xfrm>
              <a:off x="8676134" y="2095094"/>
              <a:ext cx="3198295" cy="1633005"/>
            </a:xfrm>
            <a:prstGeom prst="rect">
              <a:avLst/>
            </a:prstGeom>
          </p:spPr>
        </p:pic>
      </p:grpSp>
      <p:grpSp>
        <p:nvGrpSpPr>
          <p:cNvPr id="18" name="Group 17">
            <a:extLst>
              <a:ext uri="{FF2B5EF4-FFF2-40B4-BE49-F238E27FC236}">
                <a16:creationId xmlns:a16="http://schemas.microsoft.com/office/drawing/2014/main" id="{3F0B94B8-8C7F-1F04-C9AA-48DC86E6BBD9}"/>
              </a:ext>
            </a:extLst>
          </p:cNvPr>
          <p:cNvGrpSpPr/>
          <p:nvPr/>
        </p:nvGrpSpPr>
        <p:grpSpPr>
          <a:xfrm>
            <a:off x="1874524" y="4202372"/>
            <a:ext cx="2996117" cy="2586051"/>
            <a:chOff x="1887341" y="4245632"/>
            <a:chExt cx="2820158" cy="2521281"/>
          </a:xfrm>
        </p:grpSpPr>
        <p:grpSp>
          <p:nvGrpSpPr>
            <p:cNvPr id="86" name="Group 85">
              <a:extLst>
                <a:ext uri="{FF2B5EF4-FFF2-40B4-BE49-F238E27FC236}">
                  <a16:creationId xmlns:a16="http://schemas.microsoft.com/office/drawing/2014/main" id="{F0E66864-E8E3-A28F-C5EE-D6F9AEBF520F}"/>
                </a:ext>
              </a:extLst>
            </p:cNvPr>
            <p:cNvGrpSpPr/>
            <p:nvPr/>
          </p:nvGrpSpPr>
          <p:grpSpPr>
            <a:xfrm>
              <a:off x="1887341" y="4245632"/>
              <a:ext cx="2820157" cy="2521281"/>
              <a:chOff x="1204487" y="4210663"/>
              <a:chExt cx="2820157" cy="2521281"/>
            </a:xfrm>
          </p:grpSpPr>
          <p:sp>
            <p:nvSpPr>
              <p:cNvPr id="32" name="TextBox 31">
                <a:extLst>
                  <a:ext uri="{FF2B5EF4-FFF2-40B4-BE49-F238E27FC236}">
                    <a16:creationId xmlns:a16="http://schemas.microsoft.com/office/drawing/2014/main" id="{B9CD6F88-C8F9-E9E5-42BA-096B77BF216E}"/>
                  </a:ext>
                </a:extLst>
              </p:cNvPr>
              <p:cNvSpPr txBox="1"/>
              <p:nvPr/>
            </p:nvSpPr>
            <p:spPr>
              <a:xfrm>
                <a:off x="1204487" y="4210663"/>
                <a:ext cx="2820157" cy="276999"/>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The Lofts at New Rochelle</a:t>
                </a:r>
              </a:p>
            </p:txBody>
          </p:sp>
          <p:sp>
            <p:nvSpPr>
              <p:cNvPr id="75" name="TextBox 74">
                <a:extLst>
                  <a:ext uri="{FF2B5EF4-FFF2-40B4-BE49-F238E27FC236}">
                    <a16:creationId xmlns:a16="http://schemas.microsoft.com/office/drawing/2014/main" id="{95D034A4-02ED-E8C9-36A4-C10FD3230E48}"/>
                  </a:ext>
                </a:extLst>
              </p:cNvPr>
              <p:cNvSpPr txBox="1"/>
              <p:nvPr/>
            </p:nvSpPr>
            <p:spPr>
              <a:xfrm>
                <a:off x="1204487" y="6331834"/>
                <a:ext cx="2820157" cy="400110"/>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NEW ROCHELLE, NY</a:t>
                </a:r>
              </a:p>
              <a:p>
                <a:pPr algn="ctr"/>
                <a:r>
                  <a:rPr lang="en-US" sz="1000" dirty="0">
                    <a:solidFill>
                      <a:srgbClr val="7D7D7D"/>
                    </a:solidFill>
                    <a:latin typeface="Jost" pitchFamily="2" charset="0"/>
                    <a:ea typeface="Jost" pitchFamily="2" charset="0"/>
                    <a:cs typeface="Aptos" panose="020B0004020202020204" pitchFamily="34" charset="0"/>
                  </a:rPr>
                  <a:t>2015</a:t>
                </a:r>
                <a:endParaRPr lang="en-US" sz="1000" dirty="0">
                  <a:latin typeface="Jost" pitchFamily="2" charset="0"/>
                  <a:ea typeface="Jost" pitchFamily="2" charset="0"/>
                </a:endParaRPr>
              </a:p>
            </p:txBody>
          </p:sp>
        </p:grpSp>
        <p:pic>
          <p:nvPicPr>
            <p:cNvPr id="17" name="Picture 16">
              <a:extLst>
                <a:ext uri="{FF2B5EF4-FFF2-40B4-BE49-F238E27FC236}">
                  <a16:creationId xmlns:a16="http://schemas.microsoft.com/office/drawing/2014/main" id="{7EC387EE-5532-F1BD-6C8E-7EA6B5BA0401}"/>
                </a:ext>
              </a:extLst>
            </p:cNvPr>
            <p:cNvPicPr>
              <a:picLocks noChangeAspect="1"/>
            </p:cNvPicPr>
            <p:nvPr/>
          </p:nvPicPr>
          <p:blipFill>
            <a:blip r:embed="rId9"/>
            <a:srcRect r="355" b="3975"/>
            <a:stretch/>
          </p:blipFill>
          <p:spPr>
            <a:xfrm>
              <a:off x="1887342" y="4522631"/>
              <a:ext cx="2820157" cy="1844172"/>
            </a:xfrm>
            <a:prstGeom prst="rect">
              <a:avLst/>
            </a:prstGeom>
          </p:spPr>
        </p:pic>
      </p:grpSp>
      <p:grpSp>
        <p:nvGrpSpPr>
          <p:cNvPr id="22" name="Group 21">
            <a:extLst>
              <a:ext uri="{FF2B5EF4-FFF2-40B4-BE49-F238E27FC236}">
                <a16:creationId xmlns:a16="http://schemas.microsoft.com/office/drawing/2014/main" id="{70845C64-2528-9FAF-82FE-6790916B2FF8}"/>
              </a:ext>
            </a:extLst>
          </p:cNvPr>
          <p:cNvGrpSpPr/>
          <p:nvPr/>
        </p:nvGrpSpPr>
        <p:grpSpPr>
          <a:xfrm>
            <a:off x="5072840" y="4198663"/>
            <a:ext cx="3047993" cy="2565085"/>
            <a:chOff x="5257565" y="4252030"/>
            <a:chExt cx="3048787" cy="2416677"/>
          </a:xfrm>
        </p:grpSpPr>
        <p:grpSp>
          <p:nvGrpSpPr>
            <p:cNvPr id="85" name="Group 84">
              <a:extLst>
                <a:ext uri="{FF2B5EF4-FFF2-40B4-BE49-F238E27FC236}">
                  <a16:creationId xmlns:a16="http://schemas.microsoft.com/office/drawing/2014/main" id="{931305BD-A1A1-91A1-D4C2-72F94672E723}"/>
                </a:ext>
              </a:extLst>
            </p:cNvPr>
            <p:cNvGrpSpPr/>
            <p:nvPr/>
          </p:nvGrpSpPr>
          <p:grpSpPr>
            <a:xfrm>
              <a:off x="5257565" y="4252030"/>
              <a:ext cx="3048787" cy="2416677"/>
              <a:chOff x="4006323" y="4232419"/>
              <a:chExt cx="2613392" cy="2252869"/>
            </a:xfrm>
          </p:grpSpPr>
          <p:sp>
            <p:nvSpPr>
              <p:cNvPr id="30" name="TextBox 29">
                <a:extLst>
                  <a:ext uri="{FF2B5EF4-FFF2-40B4-BE49-F238E27FC236}">
                    <a16:creationId xmlns:a16="http://schemas.microsoft.com/office/drawing/2014/main" id="{763257D0-5A68-A516-5052-7259F329F376}"/>
                  </a:ext>
                </a:extLst>
              </p:cNvPr>
              <p:cNvSpPr txBox="1"/>
              <p:nvPr/>
            </p:nvSpPr>
            <p:spPr>
              <a:xfrm>
                <a:off x="4006323" y="4232419"/>
                <a:ext cx="2613392" cy="243283"/>
              </a:xfrm>
              <a:prstGeom prst="rect">
                <a:avLst/>
              </a:prstGeom>
              <a:noFill/>
            </p:spPr>
            <p:txBody>
              <a:bodyPr wrap="square">
                <a:spAutoFit/>
              </a:bodyPr>
              <a:lstStyle/>
              <a:p>
                <a:pPr algn="ctr"/>
                <a:r>
                  <a:rPr lang="en-US" sz="1200" dirty="0">
                    <a:solidFill>
                      <a:srgbClr val="7D7D7D"/>
                    </a:solidFill>
                    <a:latin typeface="Jost" panose="020B0604020202020204" charset="0"/>
                    <a:ea typeface="Jost" panose="020B0604020202020204" charset="0"/>
                    <a:cs typeface="Aptos" panose="020B0004020202020204" pitchFamily="34" charset="0"/>
                  </a:rPr>
                  <a:t>Miami Beach Retail Condo</a:t>
                </a:r>
              </a:p>
            </p:txBody>
          </p:sp>
          <p:sp>
            <p:nvSpPr>
              <p:cNvPr id="76" name="TextBox 75">
                <a:extLst>
                  <a:ext uri="{FF2B5EF4-FFF2-40B4-BE49-F238E27FC236}">
                    <a16:creationId xmlns:a16="http://schemas.microsoft.com/office/drawing/2014/main" id="{C72BFDC1-0A98-02EA-6574-1DC7B9FD1A09}"/>
                  </a:ext>
                </a:extLst>
              </p:cNvPr>
              <p:cNvSpPr txBox="1"/>
              <p:nvPr/>
            </p:nvSpPr>
            <p:spPr>
              <a:xfrm>
                <a:off x="4108554" y="6133970"/>
                <a:ext cx="2391310" cy="351318"/>
              </a:xfrm>
              <a:prstGeom prst="rect">
                <a:avLst/>
              </a:prstGeom>
              <a:noFill/>
            </p:spPr>
            <p:txBody>
              <a:bodyPr wrap="square">
                <a:spAutoFit/>
              </a:bodyPr>
              <a:lstStyle/>
              <a:p>
                <a:pPr algn="ctr"/>
                <a:r>
                  <a:rPr lang="en-US" sz="1000" dirty="0">
                    <a:solidFill>
                      <a:srgbClr val="7D7D7D"/>
                    </a:solidFill>
                    <a:latin typeface="Jost" pitchFamily="2" charset="0"/>
                    <a:ea typeface="Jost" pitchFamily="2" charset="0"/>
                  </a:rPr>
                  <a:t>MIAMI BEACH, FL</a:t>
                </a:r>
              </a:p>
              <a:p>
                <a:pPr algn="ctr"/>
                <a:r>
                  <a:rPr lang="en-US" sz="1000" dirty="0">
                    <a:solidFill>
                      <a:srgbClr val="7D7D7D"/>
                    </a:solidFill>
                    <a:latin typeface="Jost" pitchFamily="2" charset="0"/>
                    <a:ea typeface="Jost" pitchFamily="2" charset="0"/>
                    <a:cs typeface="Aptos" panose="020B0004020202020204" pitchFamily="34" charset="0"/>
                  </a:rPr>
                  <a:t>2015</a:t>
                </a:r>
                <a:endParaRPr lang="en-US" sz="1000" dirty="0">
                  <a:latin typeface="Jost" pitchFamily="2" charset="0"/>
                  <a:ea typeface="Jost" pitchFamily="2" charset="0"/>
                </a:endParaRPr>
              </a:p>
            </p:txBody>
          </p:sp>
        </p:grpSp>
        <p:pic>
          <p:nvPicPr>
            <p:cNvPr id="21" name="Picture 20">
              <a:extLst>
                <a:ext uri="{FF2B5EF4-FFF2-40B4-BE49-F238E27FC236}">
                  <a16:creationId xmlns:a16="http://schemas.microsoft.com/office/drawing/2014/main" id="{7D854544-257B-A904-AAD2-A727986F4016}"/>
                </a:ext>
              </a:extLst>
            </p:cNvPr>
            <p:cNvPicPr>
              <a:picLocks noChangeAspect="1"/>
            </p:cNvPicPr>
            <p:nvPr/>
          </p:nvPicPr>
          <p:blipFill>
            <a:blip r:embed="rId10"/>
            <a:srcRect l="8569" t="4073" r="1951" b="1446"/>
            <a:stretch/>
          </p:blipFill>
          <p:spPr>
            <a:xfrm>
              <a:off x="5376827" y="4530960"/>
              <a:ext cx="2810265" cy="1758958"/>
            </a:xfrm>
            <a:prstGeom prst="rect">
              <a:avLst/>
            </a:prstGeom>
          </p:spPr>
        </p:pic>
      </p:grpSp>
      <p:pic>
        <p:nvPicPr>
          <p:cNvPr id="9" name="Picture 8">
            <a:extLst>
              <a:ext uri="{FF2B5EF4-FFF2-40B4-BE49-F238E27FC236}">
                <a16:creationId xmlns:a16="http://schemas.microsoft.com/office/drawing/2014/main" id="{EB9F4293-8C00-B57C-CDD2-FFB1917576B5}"/>
              </a:ext>
            </a:extLst>
          </p:cNvPr>
          <p:cNvPicPr>
            <a:picLocks noChangeAspect="1"/>
          </p:cNvPicPr>
          <p:nvPr/>
        </p:nvPicPr>
        <p:blipFill>
          <a:blip r:embed="rId11"/>
          <a:stretch>
            <a:fillRect/>
          </a:stretch>
        </p:blipFill>
        <p:spPr>
          <a:xfrm>
            <a:off x="1462861" y="373376"/>
            <a:ext cx="4476750" cy="752475"/>
          </a:xfrm>
          <a:prstGeom prst="rect">
            <a:avLst/>
          </a:prstGeom>
        </p:spPr>
      </p:pic>
      <p:sp>
        <p:nvSpPr>
          <p:cNvPr id="11" name="TextBox 10">
            <a:extLst>
              <a:ext uri="{FF2B5EF4-FFF2-40B4-BE49-F238E27FC236}">
                <a16:creationId xmlns:a16="http://schemas.microsoft.com/office/drawing/2014/main" id="{9DB6D68E-4BDD-BF47-35F9-E9912B4942F6}"/>
              </a:ext>
            </a:extLst>
          </p:cNvPr>
          <p:cNvSpPr txBox="1"/>
          <p:nvPr/>
        </p:nvSpPr>
        <p:spPr>
          <a:xfrm>
            <a:off x="1462861" y="1324964"/>
            <a:ext cx="9912061" cy="450123"/>
          </a:xfrm>
          <a:prstGeom prst="rect">
            <a:avLst/>
          </a:prstGeom>
          <a:noFill/>
        </p:spPr>
        <p:txBody>
          <a:bodyPr wrap="square" rtlCol="0">
            <a:spAutoFit/>
          </a:bodyPr>
          <a:lstStyle/>
          <a:p>
            <a:pPr>
              <a:lnSpc>
                <a:spcPts val="2598"/>
              </a:lnSpc>
            </a:pPr>
            <a:r>
              <a:rPr lang="en-US" sz="2800" dirty="0">
                <a:solidFill>
                  <a:schemeClr val="bg1">
                    <a:lumMod val="50000"/>
                  </a:schemeClr>
                </a:solidFill>
                <a:latin typeface="Jost" panose="020B0604020202020204" charset="0"/>
                <a:ea typeface="Jost" panose="020B0604020202020204" charset="0"/>
              </a:rPr>
              <a:t>A Decade of 1031 Exchanges with Arete Wealth | 2014-2024</a:t>
            </a:r>
          </a:p>
        </p:txBody>
      </p:sp>
    </p:spTree>
    <p:extLst>
      <p:ext uri="{BB962C8B-B14F-4D97-AF65-F5344CB8AC3E}">
        <p14:creationId xmlns:p14="http://schemas.microsoft.com/office/powerpoint/2010/main" val="28546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descr="A white rectangular sign with blue text&#10;&#10;Description automatically generated">
            <a:extLst>
              <a:ext uri="{FF2B5EF4-FFF2-40B4-BE49-F238E27FC236}">
                <a16:creationId xmlns:a16="http://schemas.microsoft.com/office/drawing/2014/main" id="{C05990A8-B90C-01C9-0784-A6DCD0923050}"/>
              </a:ext>
            </a:extLst>
          </p:cNvPr>
          <p:cNvPicPr>
            <a:picLocks noChangeAspect="1"/>
          </p:cNvPicPr>
          <p:nvPr/>
        </p:nvPicPr>
        <p:blipFill>
          <a:blip r:embed="rId3"/>
          <a:stretch>
            <a:fillRect/>
          </a:stretch>
        </p:blipFill>
        <p:spPr>
          <a:xfrm>
            <a:off x="1460" y="0"/>
            <a:ext cx="12185904" cy="6858000"/>
          </a:xfrm>
          <a:prstGeom prst="rect">
            <a:avLst/>
          </a:prstGeom>
        </p:spPr>
      </p:pic>
    </p:spTree>
    <p:extLst>
      <p:ext uri="{BB962C8B-B14F-4D97-AF65-F5344CB8AC3E}">
        <p14:creationId xmlns:p14="http://schemas.microsoft.com/office/powerpoint/2010/main" val="322557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4" name="Picture 3" descr="A close-up of a few men&#10;&#10;Description automatically generated">
            <a:extLst>
              <a:ext uri="{FF2B5EF4-FFF2-40B4-BE49-F238E27FC236}">
                <a16:creationId xmlns:a16="http://schemas.microsoft.com/office/drawing/2014/main" id="{A20AFBE9-1DC4-5A49-CFA1-AFD40DC51093}"/>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 name="Picture 2" descr="A group of people with their names&#10;&#10;Description automatically generated">
            <a:extLst>
              <a:ext uri="{FF2B5EF4-FFF2-40B4-BE49-F238E27FC236}">
                <a16:creationId xmlns:a16="http://schemas.microsoft.com/office/drawing/2014/main" id="{5F65E763-FDE4-08D5-2794-BF62424034B8}"/>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 name="Picture 2" descr="A group of people in a pyramid&#10;&#10;Description automatically generated">
            <a:extLst>
              <a:ext uri="{FF2B5EF4-FFF2-40B4-BE49-F238E27FC236}">
                <a16:creationId xmlns:a16="http://schemas.microsoft.com/office/drawing/2014/main" id="{157C9310-DEAA-E7DD-1322-37B19BDCC708}"/>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7548" y="0"/>
            <a:ext cx="815533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3486" y="1839884"/>
            <a:ext cx="8155336"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1228" y="-32230"/>
            <a:ext cx="6857999" cy="6921600"/>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background with a tall building&#10;&#10;Description automatically generated">
            <a:extLst>
              <a:ext uri="{FF2B5EF4-FFF2-40B4-BE49-F238E27FC236}">
                <a16:creationId xmlns:a16="http://schemas.microsoft.com/office/drawing/2014/main" id="{66536669-962B-0A22-916A-0A0D17C7A532}"/>
              </a:ext>
            </a:extLst>
          </p:cNvPr>
          <p:cNvPicPr>
            <a:picLocks noChangeAspect="1"/>
          </p:cNvPicPr>
          <p:nvPr/>
        </p:nvPicPr>
        <p:blipFill>
          <a:blip r:embed="rId2"/>
          <a:stretch>
            <a:fillRect/>
          </a:stretch>
        </p:blipFill>
        <p:spPr>
          <a:xfrm>
            <a:off x="457080" y="1033134"/>
            <a:ext cx="11274664" cy="4791731"/>
          </a:xfrm>
          <a:prstGeom prst="rect">
            <a:avLst/>
          </a:prstGeom>
        </p:spPr>
      </p:pic>
    </p:spTree>
    <p:extLst>
      <p:ext uri="{BB962C8B-B14F-4D97-AF65-F5344CB8AC3E}">
        <p14:creationId xmlns:p14="http://schemas.microsoft.com/office/powerpoint/2010/main" val="5538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4" name="Picture 3" descr="Words in a white background&#10;&#10;Description automatically generated with medium confidence">
            <a:extLst>
              <a:ext uri="{FF2B5EF4-FFF2-40B4-BE49-F238E27FC236}">
                <a16:creationId xmlns:a16="http://schemas.microsoft.com/office/drawing/2014/main" id="{67B5B9BB-2C67-DC15-DA57-A29C1E62CAC6}"/>
              </a:ext>
            </a:extLst>
          </p:cNvPr>
          <p:cNvPicPr>
            <a:picLocks noChangeAspect="1"/>
          </p:cNvPicPr>
          <p:nvPr/>
        </p:nvPicPr>
        <p:blipFill>
          <a:blip r:embed="rId3"/>
          <a:stretch>
            <a:fillRect/>
          </a:stretch>
        </p:blipFill>
        <p:spPr>
          <a:xfrm>
            <a:off x="1460" y="0"/>
            <a:ext cx="12185904" cy="6858000"/>
          </a:xfrm>
          <a:prstGeom prst="rect">
            <a:avLst/>
          </a:prstGeom>
        </p:spPr>
      </p:pic>
    </p:spTree>
    <p:extLst>
      <p:ext uri="{BB962C8B-B14F-4D97-AF65-F5344CB8AC3E}">
        <p14:creationId xmlns:p14="http://schemas.microsoft.com/office/powerpoint/2010/main" val="10344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7548" y="0"/>
            <a:ext cx="815533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3486" y="1839884"/>
            <a:ext cx="8155336"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1228" y="-32230"/>
            <a:ext cx="6857999" cy="6921600"/>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background with a tall building&#10;&#10;Description automatically generated">
            <a:extLst>
              <a:ext uri="{FF2B5EF4-FFF2-40B4-BE49-F238E27FC236}">
                <a16:creationId xmlns:a16="http://schemas.microsoft.com/office/drawing/2014/main" id="{66536669-962B-0A22-916A-0A0D17C7A532}"/>
              </a:ext>
            </a:extLst>
          </p:cNvPr>
          <p:cNvPicPr>
            <a:picLocks noChangeAspect="1"/>
          </p:cNvPicPr>
          <p:nvPr/>
        </p:nvPicPr>
        <p:blipFill>
          <a:blip r:embed="rId2"/>
          <a:stretch>
            <a:fillRect/>
          </a:stretch>
        </p:blipFill>
        <p:spPr>
          <a:xfrm>
            <a:off x="457080" y="1033134"/>
            <a:ext cx="11274664" cy="4791731"/>
          </a:xfrm>
          <a:prstGeom prst="rect">
            <a:avLst/>
          </a:prstGeom>
        </p:spPr>
      </p:pic>
    </p:spTree>
    <p:extLst>
      <p:ext uri="{BB962C8B-B14F-4D97-AF65-F5344CB8AC3E}">
        <p14:creationId xmlns:p14="http://schemas.microsoft.com/office/powerpoint/2010/main" val="3054998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 name="Picture 2" descr="A white rectangular sign with a blue and black logo&#10;&#10;Description automatically generated">
            <a:extLst>
              <a:ext uri="{FF2B5EF4-FFF2-40B4-BE49-F238E27FC236}">
                <a16:creationId xmlns:a16="http://schemas.microsoft.com/office/drawing/2014/main" id="{AA857A88-AC20-0EE3-E927-0A0A2F286EB8}"/>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descr="A white rectangular sign with blue text&#10;&#10;Description automatically generated">
            <a:extLst>
              <a:ext uri="{FF2B5EF4-FFF2-40B4-BE49-F238E27FC236}">
                <a16:creationId xmlns:a16="http://schemas.microsoft.com/office/drawing/2014/main" id="{1841B0BB-6E8D-9D9B-FCA2-5FCCB8485158}"/>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descr="A diagram of a city&#10;&#10;Description automatically generated">
            <a:extLst>
              <a:ext uri="{FF2B5EF4-FFF2-40B4-BE49-F238E27FC236}">
                <a16:creationId xmlns:a16="http://schemas.microsoft.com/office/drawing/2014/main" id="{D58765FC-06DE-67CD-DA37-52EFD4917DB6}"/>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6F5BC035-E1B8-6328-94D5-EE13CA2B5061}"/>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4" name="Picture 3" descr="A white rectangular sign with blue text&#10;&#10;Description automatically generated">
            <a:extLst>
              <a:ext uri="{FF2B5EF4-FFF2-40B4-BE49-F238E27FC236}">
                <a16:creationId xmlns:a16="http://schemas.microsoft.com/office/drawing/2014/main" id="{F203C8F7-35AE-A0F4-634E-5AE45CD9A57D}"/>
              </a:ext>
            </a:extLst>
          </p:cNvPr>
          <p:cNvPicPr>
            <a:picLocks noChangeAspect="1"/>
          </p:cNvPicPr>
          <p:nvPr/>
        </p:nvPicPr>
        <p:blipFill>
          <a:blip r:embed="rId3"/>
          <a:stretch>
            <a:fillRect/>
          </a:stretch>
        </p:blipFill>
        <p:spPr>
          <a:xfrm>
            <a:off x="1460" y="0"/>
            <a:ext cx="121859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4" name="Picture 3" descr="A close-up of a website&#10;&#10;Description automatically generated">
            <a:extLst>
              <a:ext uri="{FF2B5EF4-FFF2-40B4-BE49-F238E27FC236}">
                <a16:creationId xmlns:a16="http://schemas.microsoft.com/office/drawing/2014/main" id="{A3EB92C9-591D-AF1D-A2B2-A43583BC52C2}"/>
              </a:ext>
            </a:extLst>
          </p:cNvPr>
          <p:cNvPicPr>
            <a:picLocks noChangeAspect="1"/>
          </p:cNvPicPr>
          <p:nvPr/>
        </p:nvPicPr>
        <p:blipFill>
          <a:blip r:embed="rId3"/>
          <a:stretch>
            <a:fillRect/>
          </a:stretch>
        </p:blipFill>
        <p:spPr>
          <a:xfrm>
            <a:off x="1460" y="-25052"/>
            <a:ext cx="12185904" cy="6883052"/>
          </a:xfrm>
          <a:prstGeom prst="rect">
            <a:avLst/>
          </a:prstGeom>
        </p:spPr>
      </p:pic>
      <p:sp>
        <p:nvSpPr>
          <p:cNvPr id="2" name="TextBox 1">
            <a:extLst>
              <a:ext uri="{FF2B5EF4-FFF2-40B4-BE49-F238E27FC236}">
                <a16:creationId xmlns:a16="http://schemas.microsoft.com/office/drawing/2014/main" id="{82B89F0F-C48E-A7EC-C272-0878687E89CF}"/>
              </a:ext>
            </a:extLst>
          </p:cNvPr>
          <p:cNvSpPr txBox="1"/>
          <p:nvPr/>
        </p:nvSpPr>
        <p:spPr>
          <a:xfrm>
            <a:off x="1508378" y="6298977"/>
            <a:ext cx="2793303" cy="338554"/>
          </a:xfrm>
          <a:prstGeom prst="rect">
            <a:avLst/>
          </a:prstGeom>
          <a:ln w="38100">
            <a:solidFill>
              <a:srgbClr val="0069A7"/>
            </a:solidFill>
            <a:headEnd type="none" w="med" len="med"/>
            <a:tailEnd type="none" w="med" len="me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a:solidFill>
                  <a:schemeClr val="bg1">
                    <a:lumMod val="50000"/>
                  </a:schemeClr>
                </a:solidFill>
                <a:latin typeface="Montserrat" panose="00000500000000000000" pitchFamily="2" charset="0"/>
              </a:rPr>
              <a:t>*These properties are owned or operated by Time Equities and its affiliates.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4283</TotalTime>
  <Words>1892</Words>
  <Application>Microsoft Office PowerPoint</Application>
  <PresentationFormat>Custom</PresentationFormat>
  <Paragraphs>442</Paragraphs>
  <Slides>43</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Jost Medium</vt:lpstr>
      <vt:lpstr>Jost SemiBold</vt:lpstr>
      <vt:lpstr>Calibri</vt:lpstr>
      <vt:lpstr>Montserrat</vt:lpstr>
      <vt:lpstr>Montserrat Medium</vt:lpstr>
      <vt:lpstr>Arial</vt:lpstr>
      <vt:lpstr>Jost</vt:lpstr>
      <vt:lpstr>Bebas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TEI DIOF VI</vt:lpstr>
      <vt:lpstr>TEI DIOF VI</vt:lpstr>
      <vt:lpstr>FUND VI ACQUISITIONS</vt:lpstr>
      <vt:lpstr>FUND VI ACQUISITIONS</vt:lpstr>
      <vt:lpstr>FUND VI ACQUISITIONS</vt:lpstr>
      <vt:lpstr>FUND VI ACQUISITIONS</vt:lpstr>
      <vt:lpstr>FUND VI ACQUISITIONS</vt:lpstr>
      <vt:lpstr>FUND VI ACQUISITIONS</vt:lpstr>
      <vt:lpstr>FUND VI ACQUISITIONS</vt:lpstr>
      <vt:lpstr>FUND VI ACQUISITIONS</vt:lpstr>
      <vt:lpstr>FUND VI ACQUISITIONS</vt:lpstr>
      <vt:lpstr>FUND VI ACQUISITIONS</vt:lpstr>
      <vt:lpstr>PowerPoint Presentation</vt:lpstr>
      <vt:lpstr>CUSTOM 1031 EXCHANGES</vt:lpstr>
      <vt:lpstr>CUSTOM 1031 EXCHANGES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Kirill Shevyakov</dc:creator>
  <cp:lastModifiedBy>Alexander Anderson</cp:lastModifiedBy>
  <cp:revision>73</cp:revision>
  <dcterms:created xsi:type="dcterms:W3CDTF">2018-04-12T16:54:55Z</dcterms:created>
  <dcterms:modified xsi:type="dcterms:W3CDTF">2024-09-09T17:00:45Z</dcterms:modified>
</cp:coreProperties>
</file>