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62" r:id="rId1"/>
    <p:sldMasterId id="2147484240" r:id="rId2"/>
  </p:sldMasterIdLst>
  <p:notesMasterIdLst>
    <p:notesMasterId r:id="rId19"/>
  </p:notesMasterIdLst>
  <p:sldIdLst>
    <p:sldId id="256" r:id="rId3"/>
    <p:sldId id="402" r:id="rId4"/>
    <p:sldId id="403" r:id="rId5"/>
    <p:sldId id="359" r:id="rId6"/>
    <p:sldId id="265" r:id="rId7"/>
    <p:sldId id="326" r:id="rId8"/>
    <p:sldId id="372" r:id="rId9"/>
    <p:sldId id="397" r:id="rId10"/>
    <p:sldId id="365" r:id="rId11"/>
    <p:sldId id="407" r:id="rId12"/>
    <p:sldId id="408" r:id="rId13"/>
    <p:sldId id="410" r:id="rId14"/>
    <p:sldId id="409" r:id="rId15"/>
    <p:sldId id="411" r:id="rId16"/>
    <p:sldId id="412" r:id="rId17"/>
    <p:sldId id="413" r:id="rId18"/>
  </p:sldIdLst>
  <p:sldSz cx="9144000" cy="6858000" type="screen4x3"/>
  <p:notesSz cx="7010400" cy="9296400"/>
  <p:embeddedFontLst>
    <p:embeddedFont>
      <p:font typeface="Bookman Old Style" panose="02050604050505020204" pitchFamily="18" charset="0"/>
      <p:regular r:id="rId20"/>
      <p:bold r:id="rId21"/>
      <p:italic r:id="rId22"/>
      <p:boldItalic r:id="rId23"/>
    </p:embeddedFont>
    <p:embeddedFont>
      <p:font typeface="Franklin Gothic Book" panose="020B0503020102020204" pitchFamily="34" charset="0"/>
      <p:regular r:id="rId24"/>
      <p:italic r:id="rId25"/>
    </p:embeddedFont>
    <p:embeddedFont>
      <p:font typeface="Libre Franklin" pitchFamily="2" charset="77"/>
      <p:regular r:id="rId26"/>
      <p:bold r:id="rId27"/>
      <p:italic r:id="rId28"/>
      <p:boldItalic r:id="rId29"/>
    </p:embeddedFont>
    <p:embeddedFont>
      <p:font typeface="Lucida Sans" panose="020B0602030504020204" pitchFamily="34" charset="77"/>
      <p:regular r:id="rId30"/>
      <p:bold r:id="rId31"/>
      <p:italic r:id="rId32"/>
      <p:boldItalic r:id="rId33"/>
    </p:embeddedFont>
    <p:embeddedFont>
      <p:font typeface="Rockwell" panose="02060603020205020403" pitchFamily="18" charset="77"/>
      <p:regular r:id="rId34"/>
      <p:bold r:id="rId35"/>
      <p:italic r:id="rId36"/>
      <p:boldItalic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F568EE-C3FF-48BC-963A-649D74811C38}">
          <p14:sldIdLst>
            <p14:sldId id="256"/>
            <p14:sldId id="402"/>
            <p14:sldId id="403"/>
            <p14:sldId id="359"/>
            <p14:sldId id="265"/>
            <p14:sldId id="326"/>
            <p14:sldId id="372"/>
            <p14:sldId id="397"/>
            <p14:sldId id="365"/>
            <p14:sldId id="407"/>
            <p14:sldId id="408"/>
            <p14:sldId id="410"/>
            <p14:sldId id="409"/>
            <p14:sldId id="411"/>
            <p14:sldId id="412"/>
            <p14:sldId id="413"/>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iVdESgXxup0CfNKUaETjFLhFNxp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D06547-D67E-B59E-9790-48A424DF462A}" name="office10" initials="o" userId="S::office10@mackenziecapital.com::b5dd3295-a400-41f6-a7d6-c8a6e767a3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31D"/>
    <a:srgbClr val="FFFFFF"/>
    <a:srgbClr val="63A537"/>
    <a:srgbClr val="CF2020"/>
    <a:srgbClr val="C80000"/>
    <a:srgbClr val="DA0000"/>
    <a:srgbClr val="DF2020"/>
    <a:srgbClr val="FF3300"/>
    <a:srgbClr val="C0504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3CB1CB-B037-49A3-BF2E-5E4F31C6921F}">
  <a:tblStyle styleId="{FA3CB1CB-B037-49A3-BF2E-5E4F31C6921F}" styleName="Table_0">
    <a:wholeTbl>
      <a:tcTxStyle b="off" i="off">
        <a:font>
          <a:latin typeface="Franklin Gothic Book"/>
          <a:ea typeface="Franklin Gothic Book"/>
          <a:cs typeface="Franklin Gothic Book"/>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86" autoAdjust="0"/>
    <p:restoredTop sz="94674"/>
  </p:normalViewPr>
  <p:slideViewPr>
    <p:cSldViewPr snapToGrid="0">
      <p:cViewPr varScale="1">
        <p:scale>
          <a:sx n="120" d="100"/>
          <a:sy n="120" d="100"/>
        </p:scale>
        <p:origin x="10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77" Type="http://schemas.microsoft.com/office/2018/10/relationships/authors" Target="authors.xml"/><Relationship Id="rId8" Type="http://schemas.openxmlformats.org/officeDocument/2006/relationships/slide" Target="slides/slide6.xml"/><Relationship Id="rId72"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56" tIns="46565" rIns="93156" bIns="4656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56" tIns="46565" rIns="93156" bIns="4656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6" tIns="46565" rIns="93156" bIns="4656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6" tIns="46565" rIns="93156" bIns="4656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6" tIns="46565" rIns="93156" bIns="46565"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701040" y="4473892"/>
            <a:ext cx="5608320" cy="3660458"/>
          </a:xfrm>
          <a:prstGeom prst="rect">
            <a:avLst/>
          </a:prstGeom>
        </p:spPr>
        <p:txBody>
          <a:bodyPr spcFirstLastPara="1" wrap="square" lIns="93156" tIns="46565" rIns="93156" bIns="46565" anchor="t" anchorCtr="0">
            <a:noAutofit/>
          </a:bodyPr>
          <a:lstStyle/>
          <a:p>
            <a:pPr marL="0" indent="0"/>
            <a:endParaRPr/>
          </a:p>
        </p:txBody>
      </p:sp>
      <p:sp>
        <p:nvSpPr>
          <p:cNvPr id="110" name="Google Shape;110;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701040" y="4473892"/>
            <a:ext cx="5608320" cy="3660458"/>
          </a:xfrm>
          <a:prstGeom prst="rect">
            <a:avLst/>
          </a:prstGeom>
        </p:spPr>
        <p:txBody>
          <a:bodyPr spcFirstLastPara="1" wrap="square" lIns="93156" tIns="46565" rIns="93156" bIns="46565" anchor="t" anchorCtr="0">
            <a:noAutofit/>
          </a:bodyPr>
          <a:lstStyle/>
          <a:p>
            <a:pPr marL="0" indent="0"/>
            <a:endParaRPr/>
          </a:p>
        </p:txBody>
      </p:sp>
      <p:sp>
        <p:nvSpPr>
          <p:cNvPr id="205" name="Google Shape;205;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701040" y="4473892"/>
            <a:ext cx="5608320" cy="3660458"/>
          </a:xfrm>
          <a:prstGeom prst="rect">
            <a:avLst/>
          </a:prstGeom>
        </p:spPr>
        <p:txBody>
          <a:bodyPr spcFirstLastPara="1" wrap="square" lIns="93156" tIns="46565" rIns="93156" bIns="46565" anchor="t" anchorCtr="0">
            <a:noAutofit/>
          </a:bodyPr>
          <a:lstStyle/>
          <a:p>
            <a:pPr marL="0" indent="0"/>
            <a:endParaRPr/>
          </a:p>
        </p:txBody>
      </p:sp>
      <p:sp>
        <p:nvSpPr>
          <p:cNvPr id="205" name="Google Shape;205;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5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*High % of ownership and controlling interest</a:t>
            </a:r>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91441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5736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92454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Title 4">
            <a:extLst>
              <a:ext uri="{FF2B5EF4-FFF2-40B4-BE49-F238E27FC236}">
                <a16:creationId xmlns:a16="http://schemas.microsoft.com/office/drawing/2014/main" id="{D4FAA96B-C60B-353F-315F-EE73114505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7426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Title 4">
            <a:extLst>
              <a:ext uri="{FF2B5EF4-FFF2-40B4-BE49-F238E27FC236}">
                <a16:creationId xmlns:a16="http://schemas.microsoft.com/office/drawing/2014/main" id="{D4FAA96B-C60B-353F-315F-EE73114505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002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0243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7189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9/9/24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0496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9/9/24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7369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9/9/24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8743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*High % of ownership and controlling interest</a:t>
            </a:r>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17590199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4617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2524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*High % of ownership and controlling interest</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3438158584"/>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349925"/>
            <a:ext cx="3112047" cy="2464952"/>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*High % of ownership and controlling interest</a:t>
            </a:r>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3010971608"/>
      </p:ext>
    </p:extLst>
  </p:cSld>
  <p:clrMap bg1="lt1" tx1="dk1" bg2="lt2" tx2="dk2" accent1="accent1" accent2="accent2" accent3="accent3" accent4="accent4" accent5="accent5" accent6="accent6" hlink="hlink" folHlink="folHlink"/>
  <p:sldLayoutIdLst>
    <p:sldLayoutId id="2147484252" r:id="rId1"/>
  </p:sldLayoutIdLst>
  <p:hf sldNum="0" hdr="0" ftr="0" dt="0"/>
  <p:txStyles>
    <p:title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www.mackenzierealty.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pic>
        <p:nvPicPr>
          <p:cNvPr id="112" name="Google Shape;112;p1" descr="A picture containing brush&#10;&#10;Description automatically generated"/>
          <p:cNvPicPr preferRelativeResize="0"/>
          <p:nvPr/>
        </p:nvPicPr>
        <p:blipFill rotWithShape="1">
          <a:blip r:embed="rId3">
            <a:alphaModFix/>
          </a:blip>
          <a:srcRect l="5101" t="10864" r="11042" b="14135"/>
          <a:stretch/>
        </p:blipFill>
        <p:spPr>
          <a:xfrm>
            <a:off x="0" y="204941"/>
            <a:ext cx="9144000" cy="6858000"/>
          </a:xfrm>
          <a:prstGeom prst="rect">
            <a:avLst/>
          </a:prstGeom>
          <a:noFill/>
          <a:ln>
            <a:noFill/>
          </a:ln>
        </p:spPr>
      </p:pic>
      <p:sp>
        <p:nvSpPr>
          <p:cNvPr id="113" name="Google Shape;113;p1"/>
          <p:cNvSpPr/>
          <p:nvPr/>
        </p:nvSpPr>
        <p:spPr>
          <a:xfrm>
            <a:off x="211932" y="3113903"/>
            <a:ext cx="5991160" cy="1929585"/>
          </a:xfrm>
          <a:prstGeom prst="rect">
            <a:avLst/>
          </a:prstGeom>
          <a:solidFill>
            <a:schemeClr val="lt1">
              <a:alpha val="92941"/>
            </a:schemeClr>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Libre Franklin"/>
              <a:ea typeface="Libre Franklin"/>
              <a:cs typeface="Libre Franklin"/>
              <a:sym typeface="Libre Franklin"/>
            </a:endParaRPr>
          </a:p>
        </p:txBody>
      </p:sp>
      <p:sp>
        <p:nvSpPr>
          <p:cNvPr id="114" name="Google Shape;114;p1"/>
          <p:cNvSpPr txBox="1">
            <a:spLocks noGrp="1"/>
          </p:cNvSpPr>
          <p:nvPr>
            <p:ph type="ctrTitle"/>
          </p:nvPr>
        </p:nvSpPr>
        <p:spPr>
          <a:xfrm>
            <a:off x="211931" y="3361020"/>
            <a:ext cx="5923098" cy="921980"/>
          </a:xfrm>
          <a:prstGeom prst="rect">
            <a:avLst/>
          </a:prstGeom>
          <a:noFill/>
          <a:ln>
            <a:noFill/>
          </a:ln>
        </p:spPr>
        <p:txBody>
          <a:bodyPr spcFirstLastPara="1" wrap="square" lIns="68569" tIns="34275" rIns="68569" bIns="34275" anchor="b" anchorCtr="0">
            <a:normAutofit/>
          </a:bodyPr>
          <a:lstStyle/>
          <a:p>
            <a:pPr>
              <a:buClr>
                <a:schemeClr val="dk1"/>
              </a:buClr>
              <a:buSzPts val="3800"/>
            </a:pPr>
            <a:r>
              <a:rPr lang="en-US" sz="2850" dirty="0" err="1">
                <a:solidFill>
                  <a:schemeClr val="dk1"/>
                </a:solidFill>
                <a:latin typeface="Bookman Old Style" panose="02050604050505020204" pitchFamily="18" charset="0"/>
              </a:rPr>
              <a:t>MacKenzie</a:t>
            </a:r>
            <a:r>
              <a:rPr lang="en-US" sz="2850" dirty="0">
                <a:solidFill>
                  <a:schemeClr val="dk1"/>
                </a:solidFill>
                <a:latin typeface="Bookman Old Style" panose="02050604050505020204" pitchFamily="18" charset="0"/>
              </a:rPr>
              <a:t> Capital Management</a:t>
            </a:r>
            <a:endParaRPr dirty="0">
              <a:latin typeface="Bookman Old Style" panose="02050604050505020204" pitchFamily="18" charset="0"/>
            </a:endParaRPr>
          </a:p>
        </p:txBody>
      </p:sp>
      <p:sp>
        <p:nvSpPr>
          <p:cNvPr id="115" name="Google Shape;115;p1"/>
          <p:cNvSpPr txBox="1">
            <a:spLocks noGrp="1"/>
          </p:cNvSpPr>
          <p:nvPr>
            <p:ph type="subTitle" idx="1"/>
          </p:nvPr>
        </p:nvSpPr>
        <p:spPr>
          <a:xfrm>
            <a:off x="746970" y="4463842"/>
            <a:ext cx="4853020" cy="453942"/>
          </a:xfrm>
          <a:prstGeom prst="rect">
            <a:avLst/>
          </a:prstGeom>
          <a:noFill/>
          <a:ln>
            <a:noFill/>
          </a:ln>
        </p:spPr>
        <p:txBody>
          <a:bodyPr spcFirstLastPara="1" wrap="square" lIns="68569" tIns="34275" rIns="68569" bIns="34275" anchor="t" anchorCtr="0">
            <a:normAutofit/>
          </a:bodyPr>
          <a:lstStyle/>
          <a:p>
            <a:pPr marL="0" indent="0">
              <a:spcBef>
                <a:spcPts val="0"/>
              </a:spcBef>
            </a:pPr>
            <a:r>
              <a:rPr lang="en-US" sz="2000" dirty="0">
                <a:latin typeface="Bookman Old Style" panose="02050604050505020204" pitchFamily="18" charset="0"/>
              </a:rPr>
              <a:t>Arete Wealth Management-Chicago</a:t>
            </a:r>
            <a:endParaRPr sz="2000" dirty="0">
              <a:latin typeface="Bookman Old Style" panose="02050604050505020204" pitchFamily="18" charset="0"/>
            </a:endParaRPr>
          </a:p>
        </p:txBody>
      </p:sp>
      <p:cxnSp>
        <p:nvCxnSpPr>
          <p:cNvPr id="116" name="Google Shape;116;p1"/>
          <p:cNvCxnSpPr/>
          <p:nvPr/>
        </p:nvCxnSpPr>
        <p:spPr>
          <a:xfrm>
            <a:off x="579322" y="4338137"/>
            <a:ext cx="4732020" cy="0"/>
          </a:xfrm>
          <a:prstGeom prst="straightConnector1">
            <a:avLst/>
          </a:prstGeom>
          <a:noFill/>
          <a:ln w="12700" cap="flat" cmpd="sng">
            <a:solidFill>
              <a:srgbClr val="3F3F3F">
                <a:alpha val="89803"/>
              </a:srgbClr>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06"/>
        <p:cNvGrpSpPr/>
        <p:nvPr/>
      </p:nvGrpSpPr>
      <p:grpSpPr>
        <a:xfrm>
          <a:off x="0" y="0"/>
          <a:ext cx="0" cy="0"/>
          <a:chOff x="0" y="0"/>
          <a:chExt cx="0" cy="0"/>
        </a:xfrm>
      </p:grpSpPr>
      <p:sp>
        <p:nvSpPr>
          <p:cNvPr id="207" name="Google Shape;207;p6"/>
          <p:cNvSpPr/>
          <p:nvPr/>
        </p:nvSpPr>
        <p:spPr>
          <a:xfrm>
            <a:off x="4264" y="857250"/>
            <a:ext cx="9139737"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Libre Franklin"/>
              <a:ea typeface="Libre Franklin"/>
              <a:cs typeface="Libre Franklin"/>
              <a:sym typeface="Libre Franklin"/>
            </a:endParaRPr>
          </a:p>
        </p:txBody>
      </p:sp>
      <p:pic>
        <p:nvPicPr>
          <p:cNvPr id="5" name="Picture 4" descr="A vineyard in the sun&#10;&#10;Description automatically generated">
            <a:extLst>
              <a:ext uri="{FF2B5EF4-FFF2-40B4-BE49-F238E27FC236}">
                <a16:creationId xmlns:a16="http://schemas.microsoft.com/office/drawing/2014/main" id="{2063E2E1-95B5-0E73-2416-8425F32798B6}"/>
              </a:ext>
            </a:extLst>
          </p:cNvPr>
          <p:cNvPicPr>
            <a:picLocks noChangeAspect="1"/>
          </p:cNvPicPr>
          <p:nvPr/>
        </p:nvPicPr>
        <p:blipFill>
          <a:blip r:embed="rId3"/>
          <a:stretch>
            <a:fillRect/>
          </a:stretch>
        </p:blipFill>
        <p:spPr>
          <a:xfrm>
            <a:off x="0" y="0"/>
            <a:ext cx="9159974" cy="6857999"/>
          </a:xfrm>
          <a:prstGeom prst="rect">
            <a:avLst/>
          </a:prstGeom>
        </p:spPr>
      </p:pic>
      <p:sp>
        <p:nvSpPr>
          <p:cNvPr id="209" name="Google Shape;209;p6"/>
          <p:cNvSpPr/>
          <p:nvPr/>
        </p:nvSpPr>
        <p:spPr>
          <a:xfrm>
            <a:off x="445939" y="989556"/>
            <a:ext cx="3347128" cy="2989777"/>
          </a:xfrm>
          <a:prstGeom prst="rect">
            <a:avLst/>
          </a:prstGeom>
          <a:solidFill>
            <a:schemeClr val="lt1">
              <a:alpha val="92941"/>
            </a:schemeClr>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Libre Franklin"/>
              <a:ea typeface="Libre Franklin"/>
              <a:cs typeface="Libre Franklin"/>
              <a:sym typeface="Libre Franklin"/>
            </a:endParaRPr>
          </a:p>
        </p:txBody>
      </p:sp>
      <p:sp>
        <p:nvSpPr>
          <p:cNvPr id="210" name="Google Shape;210;p6"/>
          <p:cNvSpPr txBox="1">
            <a:spLocks noGrp="1"/>
          </p:cNvSpPr>
          <p:nvPr>
            <p:ph type="title"/>
          </p:nvPr>
        </p:nvSpPr>
        <p:spPr>
          <a:xfrm>
            <a:off x="693395" y="1196020"/>
            <a:ext cx="2365185" cy="1018641"/>
          </a:xfrm>
          <a:prstGeom prst="rect">
            <a:avLst/>
          </a:prstGeom>
          <a:noFill/>
          <a:ln>
            <a:noFill/>
          </a:ln>
        </p:spPr>
        <p:txBody>
          <a:bodyPr spcFirstLastPara="1" wrap="square" lIns="68569" tIns="34275" rIns="68569" bIns="34275" anchor="b" anchorCtr="0">
            <a:normAutofit/>
          </a:bodyPr>
          <a:lstStyle/>
          <a:p>
            <a:pPr>
              <a:buClr>
                <a:schemeClr val="dk1"/>
              </a:buClr>
              <a:buSzPts val="3600"/>
            </a:pPr>
            <a:r>
              <a:rPr lang="en-US" sz="2700" dirty="0">
                <a:solidFill>
                  <a:schemeClr val="dk1"/>
                </a:solidFill>
                <a:latin typeface="Bookman Old Style" panose="02050604050505020204" pitchFamily="18" charset="0"/>
              </a:rPr>
              <a:t>Aurora at Green Valley</a:t>
            </a:r>
            <a:endParaRPr dirty="0">
              <a:latin typeface="Bookman Old Style" panose="02050604050505020204" pitchFamily="18" charset="0"/>
            </a:endParaRPr>
          </a:p>
        </p:txBody>
      </p:sp>
      <p:sp>
        <p:nvSpPr>
          <p:cNvPr id="212" name="Google Shape;212;p6"/>
          <p:cNvSpPr txBox="1">
            <a:spLocks noGrp="1"/>
          </p:cNvSpPr>
          <p:nvPr>
            <p:ph idx="1"/>
          </p:nvPr>
        </p:nvSpPr>
        <p:spPr>
          <a:xfrm>
            <a:off x="723082" y="2446763"/>
            <a:ext cx="2921225" cy="1151570"/>
          </a:xfrm>
          <a:prstGeom prst="rect">
            <a:avLst/>
          </a:prstGeom>
          <a:noFill/>
          <a:ln>
            <a:noFill/>
          </a:ln>
        </p:spPr>
        <p:txBody>
          <a:bodyPr spcFirstLastPara="1" wrap="square" lIns="0" tIns="34275" rIns="0" bIns="34275" anchor="t" anchorCtr="0">
            <a:normAutofit/>
          </a:bodyPr>
          <a:lstStyle/>
          <a:p>
            <a:pPr marL="0" indent="0">
              <a:spcBef>
                <a:spcPts val="1050"/>
              </a:spcBef>
              <a:buSzPts val="1600"/>
              <a:buNone/>
            </a:pPr>
            <a:r>
              <a:rPr lang="en-US" sz="1200" dirty="0">
                <a:solidFill>
                  <a:schemeClr val="tx1"/>
                </a:solidFill>
                <a:latin typeface="Bookman Old Style" panose="02050604050505020204" pitchFamily="18" charset="0"/>
              </a:rPr>
              <a:t>72-Unit Multi-family community located in Fairfield, California; 15 miles from the renowned Napa Valley.</a:t>
            </a:r>
            <a:endParaRPr lang="en-US" dirty="0">
              <a:latin typeface="Bookman Old Style" panose="02050604050505020204" pitchFamily="18" charset="0"/>
            </a:endParaRPr>
          </a:p>
        </p:txBody>
      </p:sp>
      <p:cxnSp>
        <p:nvCxnSpPr>
          <p:cNvPr id="211" name="Google Shape;211;p6"/>
          <p:cNvCxnSpPr/>
          <p:nvPr/>
        </p:nvCxnSpPr>
        <p:spPr>
          <a:xfrm>
            <a:off x="778708" y="2300138"/>
            <a:ext cx="2194560" cy="0"/>
          </a:xfrm>
          <a:prstGeom prst="straightConnector1">
            <a:avLst/>
          </a:prstGeom>
          <a:noFill/>
          <a:ln w="12700" cap="flat" cmpd="sng">
            <a:solidFill>
              <a:srgbClr val="3F3F3F">
                <a:alpha val="89803"/>
              </a:srgbClr>
            </a:solidFill>
            <a:prstDash val="solid"/>
            <a:round/>
            <a:headEnd type="none" w="sm" len="sm"/>
            <a:tailEnd type="none" w="sm" len="sm"/>
          </a:ln>
        </p:spPr>
      </p:cxnSp>
    </p:spTree>
    <p:extLst>
      <p:ext uri="{BB962C8B-B14F-4D97-AF65-F5344CB8AC3E}">
        <p14:creationId xmlns:p14="http://schemas.microsoft.com/office/powerpoint/2010/main" val="372582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037D-B1B8-114D-F33A-7F9AA3C74C09}"/>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EBCA2E9-9D34-541D-1465-624949E646C5}"/>
              </a:ext>
            </a:extLst>
          </p:cNvPr>
          <p:cNvCxnSpPr>
            <a:cxnSpLocks/>
          </p:cNvCxnSpPr>
          <p:nvPr/>
        </p:nvCxnSpPr>
        <p:spPr>
          <a:xfrm>
            <a:off x="800100" y="2405879"/>
            <a:ext cx="6217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AB9F00-2F49-DC1E-0A2F-FB43A8784D83}"/>
              </a:ext>
            </a:extLst>
          </p:cNvPr>
          <p:cNvSpPr txBox="1"/>
          <p:nvPr/>
        </p:nvSpPr>
        <p:spPr>
          <a:xfrm>
            <a:off x="0" y="172961"/>
            <a:ext cx="9144000" cy="738664"/>
          </a:xfrm>
          <a:prstGeom prst="rect">
            <a:avLst/>
          </a:prstGeom>
          <a:solidFill>
            <a:schemeClr val="accent1">
              <a:lumMod val="75000"/>
            </a:schemeClr>
          </a:solidFill>
        </p:spPr>
        <p:txBody>
          <a:bodyPr wrap="square" rtlCol="0">
            <a:spAutoFit/>
          </a:bodyPr>
          <a:lstStyle/>
          <a:p>
            <a:endParaRPr lang="en-US" sz="4200" dirty="0">
              <a:solidFill>
                <a:schemeClr val="bg1"/>
              </a:solidFill>
              <a:latin typeface="Bookman Old Style" panose="02050604050505020204" pitchFamily="18" charset="0"/>
            </a:endParaRPr>
          </a:p>
        </p:txBody>
      </p:sp>
      <p:sp>
        <p:nvSpPr>
          <p:cNvPr id="6" name="Google Shape;475;p26">
            <a:extLst>
              <a:ext uri="{FF2B5EF4-FFF2-40B4-BE49-F238E27FC236}">
                <a16:creationId xmlns:a16="http://schemas.microsoft.com/office/drawing/2014/main" id="{DDD3E540-2CA3-A2E6-2297-982F5F30BEE3}"/>
              </a:ext>
            </a:extLst>
          </p:cNvPr>
          <p:cNvSpPr txBox="1">
            <a:spLocks/>
          </p:cNvSpPr>
          <p:nvPr/>
        </p:nvSpPr>
        <p:spPr>
          <a:xfrm>
            <a:off x="800100" y="1317811"/>
            <a:ext cx="7475221" cy="661318"/>
          </a:xfrm>
          <a:prstGeom prst="rect">
            <a:avLst/>
          </a:prstGeom>
          <a:noFill/>
          <a:ln>
            <a:noFill/>
          </a:ln>
        </p:spPr>
        <p:txBody>
          <a:bodyPr spcFirstLastPara="1" wrap="square" lIns="68569" tIns="34275" rIns="68569" bIns="34275" anchor="b"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F3F3F"/>
              </a:buClr>
              <a:buSzPts val="4700"/>
              <a:buFont typeface="Bookman Old Style"/>
              <a:buNone/>
              <a:tabLst/>
              <a:defRPr/>
            </a:pPr>
            <a:r>
              <a:rPr kumimoji="0" lang="en-US" sz="4700" b="0" i="0" u="none" strike="noStrike" kern="0" cap="none" spc="0" normalizeH="0" baseline="0" noProof="0" dirty="0">
                <a:ln>
                  <a:noFill/>
                </a:ln>
                <a:solidFill>
                  <a:srgbClr val="3F3F3F"/>
                </a:solidFill>
                <a:effectLst/>
                <a:uLnTx/>
                <a:uFillTx/>
                <a:latin typeface="Bookman Old Style"/>
                <a:sym typeface="Bookman Old Style"/>
              </a:rPr>
              <a:t>Aurora at Green Valley</a:t>
            </a:r>
            <a:br>
              <a:rPr kumimoji="0" lang="en-US" sz="4700" b="0" i="0" u="none" strike="noStrike" kern="0" cap="none" spc="0" normalizeH="0" baseline="0" noProof="0" dirty="0">
                <a:ln>
                  <a:noFill/>
                </a:ln>
                <a:solidFill>
                  <a:srgbClr val="3F3F3F"/>
                </a:solidFill>
                <a:effectLst/>
                <a:uLnTx/>
                <a:uFillTx/>
                <a:latin typeface="Bookman Old Style"/>
                <a:sym typeface="Bookman Old Style"/>
              </a:rPr>
            </a:br>
            <a:r>
              <a:rPr kumimoji="0" lang="en-US" sz="3600" b="0" i="0" u="none" strike="noStrike" kern="0" cap="none" spc="0" normalizeH="0" baseline="0" noProof="0" dirty="0">
                <a:ln>
                  <a:noFill/>
                </a:ln>
                <a:solidFill>
                  <a:srgbClr val="3F3F3F"/>
                </a:solidFill>
                <a:effectLst/>
                <a:uLnTx/>
                <a:uFillTx/>
                <a:latin typeface="Bookman Old Style"/>
                <a:sym typeface="Bookman Old Style"/>
              </a:rPr>
              <a:t>Preferred Membership Interests  </a:t>
            </a:r>
            <a:r>
              <a:rPr kumimoji="0" lang="en-US" sz="3600" b="0" i="0" u="none" strike="noStrike" kern="0" cap="none" spc="0" normalizeH="0" baseline="0" noProof="0" dirty="0">
                <a:ln>
                  <a:noFill/>
                </a:ln>
                <a:solidFill>
                  <a:srgbClr val="FF0000"/>
                </a:solidFill>
                <a:effectLst/>
                <a:uLnTx/>
                <a:uFillTx/>
                <a:latin typeface="Bookman Old Style"/>
                <a:sym typeface="Bookman Old Style"/>
              </a:rPr>
              <a:t>14% Preferred Return</a:t>
            </a:r>
          </a:p>
        </p:txBody>
      </p:sp>
      <p:graphicFrame>
        <p:nvGraphicFramePr>
          <p:cNvPr id="8" name="Google Shape;479;p26">
            <a:extLst>
              <a:ext uri="{FF2B5EF4-FFF2-40B4-BE49-F238E27FC236}">
                <a16:creationId xmlns:a16="http://schemas.microsoft.com/office/drawing/2014/main" id="{DDCC1836-8505-1B3B-387B-0F3205C4D6DD}"/>
              </a:ext>
            </a:extLst>
          </p:cNvPr>
          <p:cNvGraphicFramePr/>
          <p:nvPr>
            <p:extLst>
              <p:ext uri="{D42A27DB-BD31-4B8C-83A1-F6EECF244321}">
                <p14:modId xmlns:p14="http://schemas.microsoft.com/office/powerpoint/2010/main" val="1877597496"/>
              </p:ext>
            </p:extLst>
          </p:nvPr>
        </p:nvGraphicFramePr>
        <p:xfrm>
          <a:off x="952026" y="2570301"/>
          <a:ext cx="7475221" cy="2863143"/>
        </p:xfrm>
        <a:graphic>
          <a:graphicData uri="http://schemas.openxmlformats.org/drawingml/2006/table">
            <a:tbl>
              <a:tblPr>
                <a:noFill/>
              </a:tblPr>
              <a:tblGrid>
                <a:gridCol w="1436354">
                  <a:extLst>
                    <a:ext uri="{9D8B030D-6E8A-4147-A177-3AD203B41FA5}">
                      <a16:colId xmlns:a16="http://schemas.microsoft.com/office/drawing/2014/main" val="20000"/>
                    </a:ext>
                  </a:extLst>
                </a:gridCol>
                <a:gridCol w="6038867">
                  <a:extLst>
                    <a:ext uri="{9D8B030D-6E8A-4147-A177-3AD203B41FA5}">
                      <a16:colId xmlns:a16="http://schemas.microsoft.com/office/drawing/2014/main" val="20001"/>
                    </a:ext>
                  </a:extLst>
                </a:gridCol>
              </a:tblGrid>
              <a:tr h="194213">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rPr>
                        <a:t>Adviser</a:t>
                      </a: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rPr>
                        <a:t>Wiseman Company Management, LLC and Wiseman Commercial, Inc., along with </a:t>
                      </a:r>
                      <a:r>
                        <a:rPr lang="en-US" sz="900" u="none" strike="noStrike" cap="none" dirty="0" err="1">
                          <a:solidFill>
                            <a:schemeClr val="dk1"/>
                          </a:solidFill>
                        </a:rPr>
                        <a:t>MacKenzie</a:t>
                      </a:r>
                      <a:r>
                        <a:rPr lang="en-US" sz="900" u="none" strike="noStrike" cap="none" dirty="0">
                          <a:solidFill>
                            <a:schemeClr val="dk1"/>
                          </a:solidFill>
                        </a:rPr>
                        <a:t> Real Estate Advisers, LP </a:t>
                      </a:r>
                      <a:endParaRPr sz="900"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rPr>
                        <a:t>Manager</a:t>
                      </a:r>
                      <a:endParaRPr sz="900" b="1"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err="1">
                          <a:solidFill>
                            <a:schemeClr val="dk1"/>
                          </a:solidFill>
                        </a:rPr>
                        <a:t>MacKenzie</a:t>
                      </a:r>
                      <a:r>
                        <a:rPr lang="en-US" sz="900" u="none" strike="noStrike" cap="none" dirty="0">
                          <a:solidFill>
                            <a:schemeClr val="dk1"/>
                          </a:solidFill>
                        </a:rPr>
                        <a:t> Realty Capital, Inc.</a:t>
                      </a:r>
                      <a:endParaRPr sz="900"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1"/>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rPr>
                        <a:t>Registration</a:t>
                      </a:r>
                      <a:endParaRPr sz="900" b="1"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rPr>
                        <a:t>Regulation D – Accredited Investors </a:t>
                      </a:r>
                      <a:endParaRPr sz="900"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2"/>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rPr>
                        <a:t>Maximum Offering Size</a:t>
                      </a:r>
                      <a:endParaRPr sz="900" b="1"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rPr>
                        <a:t>$10,000,000</a:t>
                      </a:r>
                      <a:endParaRPr sz="900"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3"/>
                  </a:ext>
                </a:extLst>
              </a:tr>
              <a:tr h="205039">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latin typeface="Franklin Gothic Book" panose="020B0503020102020204" pitchFamily="34" charset="0"/>
                        </a:rPr>
                        <a:t>Minimum Investment</a:t>
                      </a:r>
                      <a:endParaRPr sz="900" b="1" u="none" strike="noStrike" cap="none">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latin typeface="Franklin Gothic Book" panose="020B0503020102020204" pitchFamily="34" charset="0"/>
                        </a:rPr>
                        <a:t>$50,000</a:t>
                      </a:r>
                      <a:endParaRPr sz="900" u="none" strike="noStrike" cap="none" dirty="0">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4"/>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latin typeface="Franklin Gothic Book" panose="020B0503020102020204" pitchFamily="34" charset="0"/>
                        </a:rPr>
                        <a:t>Annualized Dividend Rate</a:t>
                      </a:r>
                      <a:endParaRPr sz="900" b="1" u="none" strike="noStrike" cap="none" dirty="0">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latin typeface="Franklin Gothic Book" panose="020B0503020102020204" pitchFamily="34" charset="0"/>
                        </a:rPr>
                        <a:t>14% Preferred Return / 50/50 Split Thereafter </a:t>
                      </a:r>
                      <a:endParaRPr sz="900" u="none" strike="noStrike" cap="none" dirty="0">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7"/>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latin typeface="Franklin Gothic Book" panose="020B0503020102020204" pitchFamily="34" charset="0"/>
                          <a:ea typeface="Bookman Old Style"/>
                          <a:cs typeface="Bookman Old Style"/>
                          <a:sym typeface="Bookman Old Style"/>
                        </a:rPr>
                        <a:t>Repurchase Schedule</a:t>
                      </a:r>
                      <a:endParaRPr sz="900" b="1" u="none" strike="noStrike" cap="none" dirty="0">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u="none" strike="noStrike" cap="none" dirty="0">
                          <a:solidFill>
                            <a:schemeClr val="dk1"/>
                          </a:solidFill>
                          <a:latin typeface="Franklin Gothic Book" panose="020B0503020102020204" pitchFamily="34" charset="0"/>
                          <a:ea typeface="Bookman Old Style"/>
                          <a:cs typeface="Bookman Old Style"/>
                          <a:sym typeface="Bookman Old Style"/>
                        </a:rPr>
                        <a:t>24 Months</a:t>
                      </a: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1"/>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latin typeface="Franklin Gothic Book" panose="020B0503020102020204" pitchFamily="34" charset="0"/>
                        </a:rPr>
                        <a:t>Investment Objectives</a:t>
                      </a:r>
                      <a:endParaRPr sz="900" b="1" u="none" strike="noStrike" cap="none" dirty="0">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latin typeface="Franklin Gothic Book" panose="020B0503020102020204" pitchFamily="34" charset="0"/>
                          <a:ea typeface="Bookman Old Style"/>
                          <a:cs typeface="Bookman Old Style"/>
                          <a:sym typeface="Bookman Old Style"/>
                        </a:rPr>
                        <a:t>Develop, construct, lease and manage 72 residential apartments </a:t>
                      </a:r>
                      <a:endParaRPr sz="900" u="none" strike="noStrike" cap="none" dirty="0">
                        <a:solidFill>
                          <a:schemeClr val="dk1"/>
                        </a:solidFill>
                        <a:latin typeface="Franklin Gothic Book" panose="020B0503020102020204" pitchFamily="34"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2"/>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sz="900"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sz="900" u="none" strike="noStrike" cap="none" dirty="0">
                        <a:solidFill>
                          <a:schemeClr val="dk1"/>
                        </a:solidFill>
                        <a:latin typeface="Bookman Old Style"/>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5"/>
                  </a:ext>
                </a:extLst>
              </a:tr>
              <a:tr h="436639">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sz="900" b="1" u="none" strike="noStrike" cap="none" dirty="0">
                        <a:solidFill>
                          <a:schemeClr val="dk1"/>
                        </a:solidFill>
                        <a:latin typeface="Bookman Old Style"/>
                        <a:ea typeface="Bookman Old Style"/>
                        <a:cs typeface="Bookman Old Style"/>
                        <a:sym typeface="Bookman Old Style"/>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900" u="none" strike="noStrike" cap="none" dirty="0">
                        <a:solidFill>
                          <a:schemeClr val="dk1"/>
                        </a:solidFill>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6"/>
                  </a:ext>
                </a:extLst>
              </a:tr>
              <a:tr h="7934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sz="900" b="1" u="none" strike="noStrike" cap="none" dirty="0">
                        <a:solidFill>
                          <a:schemeClr val="dk1"/>
                        </a:solidFill>
                        <a:latin typeface="Bookman Old Style"/>
                        <a:ea typeface="Bookman Old Style"/>
                        <a:cs typeface="Bookman Old Style"/>
                        <a:sym typeface="Bookman Old Style"/>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900" u="none" strike="noStrike" cap="none" dirty="0">
                        <a:solidFill>
                          <a:schemeClr val="dk1"/>
                        </a:solidFill>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2526618299"/>
                  </a:ext>
                </a:extLst>
              </a:tr>
            </a:tbl>
          </a:graphicData>
        </a:graphic>
      </p:graphicFrame>
      <p:pic>
        <p:nvPicPr>
          <p:cNvPr id="9" name="Picture 8">
            <a:extLst>
              <a:ext uri="{FF2B5EF4-FFF2-40B4-BE49-F238E27FC236}">
                <a16:creationId xmlns:a16="http://schemas.microsoft.com/office/drawing/2014/main" id="{F92023C6-5ADC-B286-F2DE-8DB081A2A3D0}"/>
              </a:ext>
            </a:extLst>
          </p:cNvPr>
          <p:cNvPicPr>
            <a:picLocks noChangeAspect="1"/>
          </p:cNvPicPr>
          <p:nvPr/>
        </p:nvPicPr>
        <p:blipFill>
          <a:blip r:embed="rId2"/>
          <a:stretch>
            <a:fillRect/>
          </a:stretch>
        </p:blipFill>
        <p:spPr>
          <a:xfrm>
            <a:off x="468467" y="4121337"/>
            <a:ext cx="4163320" cy="1088067"/>
          </a:xfrm>
          <a:prstGeom prst="rect">
            <a:avLst/>
          </a:prstGeom>
        </p:spPr>
      </p:pic>
      <p:pic>
        <p:nvPicPr>
          <p:cNvPr id="10" name="Picture 9">
            <a:extLst>
              <a:ext uri="{FF2B5EF4-FFF2-40B4-BE49-F238E27FC236}">
                <a16:creationId xmlns:a16="http://schemas.microsoft.com/office/drawing/2014/main" id="{428A29CC-F20E-4AEC-B1DA-A1FF087D70D3}"/>
              </a:ext>
            </a:extLst>
          </p:cNvPr>
          <p:cNvPicPr>
            <a:picLocks noChangeAspect="1"/>
          </p:cNvPicPr>
          <p:nvPr/>
        </p:nvPicPr>
        <p:blipFill>
          <a:blip r:embed="rId3"/>
          <a:stretch>
            <a:fillRect/>
          </a:stretch>
        </p:blipFill>
        <p:spPr>
          <a:xfrm>
            <a:off x="468468" y="5188846"/>
            <a:ext cx="4163320" cy="1100361"/>
          </a:xfrm>
          <a:prstGeom prst="rect">
            <a:avLst/>
          </a:prstGeom>
        </p:spPr>
      </p:pic>
      <p:pic>
        <p:nvPicPr>
          <p:cNvPr id="11" name="Picture 10">
            <a:extLst>
              <a:ext uri="{FF2B5EF4-FFF2-40B4-BE49-F238E27FC236}">
                <a16:creationId xmlns:a16="http://schemas.microsoft.com/office/drawing/2014/main" id="{7C988D19-4349-6DF4-D34E-6D0C7340CA12}"/>
              </a:ext>
            </a:extLst>
          </p:cNvPr>
          <p:cNvPicPr>
            <a:picLocks noChangeAspect="1"/>
          </p:cNvPicPr>
          <p:nvPr/>
        </p:nvPicPr>
        <p:blipFill>
          <a:blip r:embed="rId4"/>
          <a:stretch>
            <a:fillRect/>
          </a:stretch>
        </p:blipFill>
        <p:spPr>
          <a:xfrm>
            <a:off x="4680602" y="4121337"/>
            <a:ext cx="4163320" cy="2167870"/>
          </a:xfrm>
          <a:prstGeom prst="rect">
            <a:avLst/>
          </a:prstGeom>
        </p:spPr>
      </p:pic>
    </p:spTree>
    <p:extLst>
      <p:ext uri="{BB962C8B-B14F-4D97-AF65-F5344CB8AC3E}">
        <p14:creationId xmlns:p14="http://schemas.microsoft.com/office/powerpoint/2010/main" val="3702315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BF24C-AE88-FC21-10A0-E5174AC02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1E666C-545F-8245-48A8-2855D1D66285}"/>
              </a:ext>
            </a:extLst>
          </p:cNvPr>
          <p:cNvSpPr txBox="1">
            <a:spLocks/>
          </p:cNvSpPr>
          <p:nvPr/>
        </p:nvSpPr>
        <p:spPr>
          <a:xfrm>
            <a:off x="0" y="1"/>
            <a:ext cx="9144000" cy="1353312"/>
          </a:xfrm>
          <a:prstGeom prst="rect">
            <a:avLst/>
          </a:prstGeom>
          <a:solidFill>
            <a:schemeClr val="accent1">
              <a:lumMod val="75000"/>
            </a:schemeClr>
          </a:solid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F3F3F"/>
              </a:buClr>
              <a:buSzPts val="1800"/>
              <a:buFont typeface="Bookman Old Style"/>
              <a:buNone/>
              <a:tabLst/>
              <a:defRPr/>
            </a:pPr>
            <a:r>
              <a:rPr kumimoji="0" lang="en-US" sz="4000" b="0" i="0" u="none" strike="noStrike" kern="0" cap="none" spc="0" normalizeH="0" baseline="0" noProof="0" dirty="0">
                <a:ln>
                  <a:noFill/>
                </a:ln>
                <a:solidFill>
                  <a:schemeClr val="bg1"/>
                </a:solidFill>
                <a:effectLst/>
                <a:uLnTx/>
                <a:uFillTx/>
                <a:latin typeface="Bookman Old Style"/>
                <a:sym typeface="Bookman Old Style"/>
              </a:rPr>
              <a:t>Market Snapshot</a:t>
            </a:r>
          </a:p>
          <a:p>
            <a:pPr marL="0" marR="0" lvl="0" indent="0" algn="l" defTabSz="914400" rtl="0" eaLnBrk="1" fontAlgn="auto" latinLnBrk="0" hangingPunct="1">
              <a:lnSpc>
                <a:spcPct val="90000"/>
              </a:lnSpc>
              <a:spcBef>
                <a:spcPts val="0"/>
              </a:spcBef>
              <a:spcAft>
                <a:spcPts val="0"/>
              </a:spcAft>
              <a:buClr>
                <a:srgbClr val="3F3F3F"/>
              </a:buClr>
              <a:buSzPts val="1800"/>
              <a:buFont typeface="Bookman Old Style"/>
              <a:buNone/>
              <a:tabLst/>
              <a:defRPr/>
            </a:pPr>
            <a:endParaRPr kumimoji="0" lang="en-US" sz="4000" b="0" i="0" u="none" strike="noStrike" kern="0" cap="none" spc="0" normalizeH="0" baseline="0" noProof="0" dirty="0">
              <a:ln>
                <a:noFill/>
              </a:ln>
              <a:solidFill>
                <a:schemeClr val="bg1"/>
              </a:solidFill>
              <a:effectLst/>
              <a:uLnTx/>
              <a:uFillTx/>
              <a:latin typeface="Bookman Old Style"/>
              <a:sym typeface="Bookman Old Style"/>
            </a:endParaRPr>
          </a:p>
        </p:txBody>
      </p:sp>
      <p:sp>
        <p:nvSpPr>
          <p:cNvPr id="4" name="Content Placeholder 2">
            <a:extLst>
              <a:ext uri="{FF2B5EF4-FFF2-40B4-BE49-F238E27FC236}">
                <a16:creationId xmlns:a16="http://schemas.microsoft.com/office/drawing/2014/main" id="{F59EAF68-845A-31E0-0D05-A6BC7EBD41A7}"/>
              </a:ext>
            </a:extLst>
          </p:cNvPr>
          <p:cNvSpPr txBox="1">
            <a:spLocks/>
          </p:cNvSpPr>
          <p:nvPr/>
        </p:nvSpPr>
        <p:spPr>
          <a:xfrm>
            <a:off x="738838" y="618500"/>
            <a:ext cx="7471138" cy="3331708"/>
          </a:xfrm>
          <a:prstGeom prst="rect">
            <a:avLst/>
          </a:prstGeom>
          <a:noFill/>
          <a:ln>
            <a:noFill/>
          </a:ln>
        </p:spPr>
        <p:txBody>
          <a:bodyPr spcFirstLastPara="1" wrap="square" lIns="0" tIns="45700" rIns="0" bIns="45700" anchor="t" anchorCtr="0">
            <a:normAutofit/>
          </a:bodyPr>
          <a:lstStyle>
            <a:defPPr marR="0" lvl="0" algn="l" rtl="0">
              <a:lnSpc>
                <a:spcPct val="100000"/>
              </a:lnSpc>
              <a:spcBef>
                <a:spcPts val="0"/>
              </a:spcBef>
              <a:spcAft>
                <a:spcPts val="0"/>
              </a:spcAft>
            </a:defPPr>
            <a:lvl1pPr marL="342900" marR="0" lvl="0" indent="-257175" algn="l" rtl="0">
              <a:lnSpc>
                <a:spcPct val="110000"/>
              </a:lnSpc>
              <a:spcBef>
                <a:spcPts val="900"/>
              </a:spcBef>
              <a:spcAft>
                <a:spcPts val="0"/>
              </a:spcAft>
              <a:buClr>
                <a:schemeClr val="accent1"/>
              </a:buClr>
              <a:buSzPts val="1800"/>
              <a:buFont typeface="Calibri"/>
              <a:buChar char=" "/>
              <a:defRPr sz="1900" b="0" i="0" u="none" strike="noStrike" cap="none">
                <a:solidFill>
                  <a:srgbClr val="3F3F3F"/>
                </a:solidFill>
                <a:latin typeface="Libre Franklin"/>
                <a:ea typeface="Libre Franklin"/>
                <a:cs typeface="Libre Franklin"/>
                <a:sym typeface="Libre Franklin"/>
              </a:defRPr>
            </a:lvl1pPr>
            <a:lvl2pPr marL="685800" marR="0" lvl="1" indent="-257175" algn="l" rtl="0">
              <a:lnSpc>
                <a:spcPct val="100000"/>
              </a:lnSpc>
              <a:spcBef>
                <a:spcPts val="150"/>
              </a:spcBef>
              <a:spcAft>
                <a:spcPts val="0"/>
              </a:spcAft>
              <a:buClr>
                <a:srgbClr val="3F3F3F"/>
              </a:buClr>
              <a:buSzPts val="1800"/>
              <a:buFont typeface="Calibri"/>
              <a:buChar char="◦"/>
              <a:defRPr sz="1700" b="0" i="0" u="none" strike="noStrike" cap="none">
                <a:solidFill>
                  <a:srgbClr val="3F3F3F"/>
                </a:solidFill>
                <a:latin typeface="Libre Franklin"/>
                <a:ea typeface="Libre Franklin"/>
                <a:cs typeface="Libre Franklin"/>
                <a:sym typeface="Libre Franklin"/>
              </a:defRPr>
            </a:lvl2pPr>
            <a:lvl3pPr marL="1028700" marR="0" lvl="2"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3pPr>
            <a:lvl4pPr marL="1371600" marR="0" lvl="3"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4pPr>
            <a:lvl5pPr marL="1714500" marR="0" lvl="4"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5pPr>
            <a:lvl6pPr marL="2057400" marR="0" lvl="5"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6pPr>
            <a:lvl7pPr marL="2400300" marR="0" lvl="6"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7pPr>
            <a:lvl8pPr marL="2743200" marR="0" lvl="7"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8pPr>
            <a:lvl9pPr marL="3086100" marR="0" lvl="8" indent="-257175" algn="l" rtl="0">
              <a:lnSpc>
                <a:spcPct val="90000"/>
              </a:lnSpc>
              <a:spcBef>
                <a:spcPts val="300"/>
              </a:spcBef>
              <a:spcAft>
                <a:spcPts val="30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9pPr>
          </a:lstStyle>
          <a:p>
            <a:pPr marL="342900" marR="0" lvl="0" indent="-257175" algn="l" defTabSz="914400" rtl="0" eaLnBrk="1" fontAlgn="auto" latinLnBrk="0" hangingPunct="1">
              <a:lnSpc>
                <a:spcPct val="110000"/>
              </a:lnSpc>
              <a:spcBef>
                <a:spcPts val="900"/>
              </a:spcBef>
              <a:spcAft>
                <a:spcPts val="0"/>
              </a:spcAft>
              <a:buClr>
                <a:srgbClr val="C80000"/>
              </a:buClr>
              <a:buSzPts val="1800"/>
              <a:buFont typeface="Calibri"/>
              <a:buChar char=" "/>
              <a:tabLst/>
              <a:defRPr/>
            </a:pPr>
            <a:r>
              <a:rPr kumimoji="0" lang="en-US" sz="1900" b="0" i="0" u="none" strike="noStrike" kern="0" cap="none" spc="0" normalizeH="0" baseline="0" noProof="0" dirty="0">
                <a:ln>
                  <a:noFill/>
                </a:ln>
                <a:solidFill>
                  <a:srgbClr val="3F3F3F"/>
                </a:solidFill>
                <a:effectLst/>
                <a:uLnTx/>
                <a:uFillTx/>
                <a:latin typeface="Libre Franklin"/>
                <a:sym typeface="Libre Franklin"/>
              </a:rPr>
              <a:t> </a:t>
            </a:r>
            <a:endParaRPr kumimoji="0" lang="en-US" sz="4000" b="1" i="0"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a:p>
            <a:pPr lvl="1">
              <a:lnSpc>
                <a:spcPct val="200000"/>
              </a:lnSpc>
              <a:buFont typeface="Arial" panose="020B0604020202020204" pitchFamily="34" charset="0"/>
              <a:buChar char="•"/>
              <a:defRPr/>
            </a:pPr>
            <a:endPar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a:p>
            <a:pPr lvl="1">
              <a:lnSpc>
                <a:spcPct val="200000"/>
              </a:lnSpc>
              <a:buFont typeface="Arial" panose="020B0604020202020204" pitchFamily="34" charset="0"/>
              <a:buChar char="•"/>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The area of Fairfield is growing rapidly and vacancy rates are a low 3.1%</a:t>
            </a:r>
          </a:p>
          <a:p>
            <a:pPr marL="685800" marR="0" lvl="1" indent="-257175" algn="l" defTabSz="914400" rtl="0" eaLnBrk="1" fontAlgn="auto" latinLnBrk="0" hangingPunct="1">
              <a:lnSpc>
                <a:spcPct val="200000"/>
              </a:lnSpc>
              <a:spcBef>
                <a:spcPts val="150"/>
              </a:spcBef>
              <a:spcAft>
                <a:spcPts val="0"/>
              </a:spcAft>
              <a:buClr>
                <a:srgbClr val="3F3F3F"/>
              </a:buClr>
              <a:buSzPts val="1800"/>
              <a:buFont typeface="Arial" panose="020B0604020202020204" pitchFamily="34" charset="0"/>
              <a:buChar char="•"/>
              <a:tabLst/>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REIS data indicates the market will remain stable with vacancy rates at or near 3.0% over the five-year extended forecast.</a:t>
            </a:r>
          </a:p>
          <a:p>
            <a:pPr lvl="1">
              <a:lnSpc>
                <a:spcPct val="200000"/>
              </a:lnSpc>
              <a:buFont typeface="Arial" panose="020B0604020202020204" pitchFamily="34" charset="0"/>
              <a:buChar char="•"/>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City has an increasing demand for housing due to its pro-growth initiatives.</a:t>
            </a:r>
          </a:p>
          <a:p>
            <a:pPr marL="685800" marR="0" lvl="1" indent="-257175" algn="l" defTabSz="914400" rtl="0" eaLnBrk="1" fontAlgn="auto" latinLnBrk="0" hangingPunct="1">
              <a:lnSpc>
                <a:spcPct val="200000"/>
              </a:lnSpc>
              <a:spcBef>
                <a:spcPts val="150"/>
              </a:spcBef>
              <a:spcAft>
                <a:spcPts val="0"/>
              </a:spcAft>
              <a:buClr>
                <a:srgbClr val="3F3F3F"/>
              </a:buClr>
              <a:buSzPts val="1800"/>
              <a:buFont typeface="Arial" panose="020B0604020202020204" pitchFamily="34" charset="0"/>
              <a:buChar char="•"/>
              <a:tabLst/>
              <a:defRPr/>
            </a:pPr>
            <a:r>
              <a:rPr lang="en-US" sz="1200" dirty="0">
                <a:latin typeface="Bookman Old Style" panose="02050604050505020204" pitchFamily="18" charset="0"/>
              </a:rPr>
              <a:t>Asking rent growth is anticipated to continue in 2024 and 2025 with a five-year forecast growth rate near 3.56%</a:t>
            </a:r>
            <a:endPar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p:txBody>
      </p:sp>
      <p:pic>
        <p:nvPicPr>
          <p:cNvPr id="5" name="Picture 4" descr="Aerial view of a city&#10;&#10;Description automatically generated">
            <a:extLst>
              <a:ext uri="{FF2B5EF4-FFF2-40B4-BE49-F238E27FC236}">
                <a16:creationId xmlns:a16="http://schemas.microsoft.com/office/drawing/2014/main" id="{038F2140-F0EE-419C-226A-CC287AC47A58}"/>
              </a:ext>
            </a:extLst>
          </p:cNvPr>
          <p:cNvPicPr>
            <a:picLocks noChangeAspect="1"/>
          </p:cNvPicPr>
          <p:nvPr/>
        </p:nvPicPr>
        <p:blipFill>
          <a:blip r:embed="rId2"/>
          <a:stretch>
            <a:fillRect/>
          </a:stretch>
        </p:blipFill>
        <p:spPr>
          <a:xfrm>
            <a:off x="1040298" y="4262355"/>
            <a:ext cx="3711017" cy="2161637"/>
          </a:xfrm>
          <a:prstGeom prst="rect">
            <a:avLst/>
          </a:prstGeom>
        </p:spPr>
      </p:pic>
      <p:pic>
        <p:nvPicPr>
          <p:cNvPr id="6" name="Picture 5" descr="A map of a city&#10;&#10;Description automatically generated">
            <a:extLst>
              <a:ext uri="{FF2B5EF4-FFF2-40B4-BE49-F238E27FC236}">
                <a16:creationId xmlns:a16="http://schemas.microsoft.com/office/drawing/2014/main" id="{5F8E6D9A-16FB-52A5-BED7-CB15DA2FF8BE}"/>
              </a:ext>
            </a:extLst>
          </p:cNvPr>
          <p:cNvPicPr>
            <a:picLocks noChangeAspect="1"/>
          </p:cNvPicPr>
          <p:nvPr/>
        </p:nvPicPr>
        <p:blipFill>
          <a:blip r:embed="rId3"/>
          <a:stretch>
            <a:fillRect/>
          </a:stretch>
        </p:blipFill>
        <p:spPr>
          <a:xfrm>
            <a:off x="5290284" y="4262354"/>
            <a:ext cx="3105733" cy="2161637"/>
          </a:xfrm>
          <a:prstGeom prst="rect">
            <a:avLst/>
          </a:prstGeom>
        </p:spPr>
      </p:pic>
      <p:sp>
        <p:nvSpPr>
          <p:cNvPr id="8" name="TextBox 7">
            <a:extLst>
              <a:ext uri="{FF2B5EF4-FFF2-40B4-BE49-F238E27FC236}">
                <a16:creationId xmlns:a16="http://schemas.microsoft.com/office/drawing/2014/main" id="{146EC497-F72B-ECB9-3F5C-A5431C9FC4AC}"/>
              </a:ext>
            </a:extLst>
          </p:cNvPr>
          <p:cNvSpPr txBox="1"/>
          <p:nvPr/>
        </p:nvSpPr>
        <p:spPr>
          <a:xfrm>
            <a:off x="738838" y="3827097"/>
            <a:ext cx="8024954" cy="246221"/>
          </a:xfrm>
          <a:prstGeom prst="rect">
            <a:avLst/>
          </a:prstGeom>
          <a:noFill/>
        </p:spPr>
        <p:txBody>
          <a:bodyPr wrap="none" rtlCol="0">
            <a:spAutoFit/>
          </a:bodyPr>
          <a:lstStyle/>
          <a:p>
            <a:r>
              <a:rPr lang="en-US" sz="1000" b="0" i="1" u="none" strike="noStrike" baseline="0" dirty="0">
                <a:solidFill>
                  <a:srgbClr val="221E1F"/>
                </a:solidFill>
                <a:latin typeface="Bookman Old Style" panose="02050604050505020204" pitchFamily="18" charset="0"/>
              </a:rPr>
              <a:t>*According to a REIS.com Performance Monitor report for the 16,717-unit Vallejo-Fairfield market third quarter 2023 information. </a:t>
            </a:r>
            <a:endParaRPr lang="en-US" sz="1000" dirty="0">
              <a:latin typeface="Bookman Old Style" panose="02050604050505020204" pitchFamily="18" charset="0"/>
            </a:endParaRPr>
          </a:p>
        </p:txBody>
      </p:sp>
    </p:spTree>
    <p:extLst>
      <p:ext uri="{BB962C8B-B14F-4D97-AF65-F5344CB8AC3E}">
        <p14:creationId xmlns:p14="http://schemas.microsoft.com/office/powerpoint/2010/main" val="1672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BF24C-AE88-FC21-10A0-E5174AC0286C}"/>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9CEE1A0-B221-0DD1-CE85-EADC058C3AB5}"/>
              </a:ext>
            </a:extLst>
          </p:cNvPr>
          <p:cNvCxnSpPr>
            <a:cxnSpLocks/>
          </p:cNvCxnSpPr>
          <p:nvPr/>
        </p:nvCxnSpPr>
        <p:spPr>
          <a:xfrm>
            <a:off x="977654" y="1781055"/>
            <a:ext cx="6217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81E666C-545F-8245-48A8-2855D1D66285}"/>
              </a:ext>
            </a:extLst>
          </p:cNvPr>
          <p:cNvSpPr txBox="1">
            <a:spLocks/>
          </p:cNvSpPr>
          <p:nvPr/>
        </p:nvSpPr>
        <p:spPr>
          <a:xfrm>
            <a:off x="0" y="0"/>
            <a:ext cx="9144000" cy="1727675"/>
          </a:xfrm>
          <a:prstGeom prst="rect">
            <a:avLst/>
          </a:prstGeom>
          <a:solidFill>
            <a:schemeClr val="accent1">
              <a:lumMod val="75000"/>
            </a:schemeClr>
          </a:solid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F3F3F"/>
              </a:buClr>
              <a:buSzPts val="1800"/>
              <a:buFont typeface="Bookman Old Style"/>
              <a:buNone/>
              <a:tabLst/>
              <a:defRPr/>
            </a:pPr>
            <a:r>
              <a:rPr kumimoji="0" lang="en-US" sz="4000" b="0" i="0" u="none" strike="noStrike" kern="0" cap="none" spc="0" normalizeH="0" baseline="0" noProof="0" dirty="0">
                <a:ln>
                  <a:noFill/>
                </a:ln>
                <a:solidFill>
                  <a:schemeClr val="bg1"/>
                </a:solidFill>
                <a:effectLst/>
                <a:uLnTx/>
                <a:uFillTx/>
                <a:latin typeface="Bookman Old Style"/>
                <a:sym typeface="Bookman Old Style"/>
              </a:rPr>
              <a:t>Key Highlights of</a:t>
            </a:r>
            <a:br>
              <a:rPr kumimoji="0" lang="en-US" sz="4000" b="0" i="0" u="none" strike="noStrike" kern="0" cap="none" spc="0" normalizeH="0" baseline="0" noProof="0" dirty="0">
                <a:ln>
                  <a:noFill/>
                </a:ln>
                <a:solidFill>
                  <a:schemeClr val="bg1"/>
                </a:solidFill>
                <a:effectLst/>
                <a:uLnTx/>
                <a:uFillTx/>
                <a:latin typeface="Bookman Old Style"/>
                <a:sym typeface="Bookman Old Style"/>
              </a:rPr>
            </a:br>
            <a:r>
              <a:rPr kumimoji="0" lang="en-US" sz="4000" b="0" i="0" u="none" strike="noStrike" kern="0" cap="none" spc="0" normalizeH="0" baseline="0" noProof="0" dirty="0">
                <a:ln>
                  <a:noFill/>
                </a:ln>
                <a:solidFill>
                  <a:schemeClr val="bg1"/>
                </a:solidFill>
                <a:effectLst/>
                <a:uLnTx/>
                <a:uFillTx/>
                <a:latin typeface="Bookman Old Style"/>
                <a:sym typeface="Bookman Old Style"/>
              </a:rPr>
              <a:t>Aurora at Green Valley</a:t>
            </a:r>
          </a:p>
        </p:txBody>
      </p:sp>
      <p:sp>
        <p:nvSpPr>
          <p:cNvPr id="3" name="Content Placeholder 2">
            <a:extLst>
              <a:ext uri="{FF2B5EF4-FFF2-40B4-BE49-F238E27FC236}">
                <a16:creationId xmlns:a16="http://schemas.microsoft.com/office/drawing/2014/main" id="{6E708500-FB27-F816-4AAE-E636B6AF6504}"/>
              </a:ext>
            </a:extLst>
          </p:cNvPr>
          <p:cNvSpPr txBox="1">
            <a:spLocks/>
          </p:cNvSpPr>
          <p:nvPr/>
        </p:nvSpPr>
        <p:spPr>
          <a:xfrm>
            <a:off x="554203" y="1727676"/>
            <a:ext cx="7543800" cy="3715139"/>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342900" marR="0" lvl="0" indent="-257175" algn="l" rtl="0">
              <a:lnSpc>
                <a:spcPct val="110000"/>
              </a:lnSpc>
              <a:spcBef>
                <a:spcPts val="900"/>
              </a:spcBef>
              <a:spcAft>
                <a:spcPts val="0"/>
              </a:spcAft>
              <a:buClr>
                <a:schemeClr val="accent1"/>
              </a:buClr>
              <a:buSzPts val="1800"/>
              <a:buFont typeface="Calibri"/>
              <a:buChar char=" "/>
              <a:defRPr sz="1900" b="0" i="0" u="none" strike="noStrike" cap="none">
                <a:solidFill>
                  <a:srgbClr val="3F3F3F"/>
                </a:solidFill>
                <a:latin typeface="Libre Franklin"/>
                <a:ea typeface="Libre Franklin"/>
                <a:cs typeface="Libre Franklin"/>
                <a:sym typeface="Libre Franklin"/>
              </a:defRPr>
            </a:lvl1pPr>
            <a:lvl2pPr marL="685800" marR="0" lvl="1" indent="-257175" algn="l" rtl="0">
              <a:lnSpc>
                <a:spcPct val="100000"/>
              </a:lnSpc>
              <a:spcBef>
                <a:spcPts val="150"/>
              </a:spcBef>
              <a:spcAft>
                <a:spcPts val="0"/>
              </a:spcAft>
              <a:buClr>
                <a:srgbClr val="3F3F3F"/>
              </a:buClr>
              <a:buSzPts val="1800"/>
              <a:buFont typeface="Calibri"/>
              <a:buChar char="◦"/>
              <a:defRPr sz="1700" b="0" i="0" u="none" strike="noStrike" cap="none">
                <a:solidFill>
                  <a:srgbClr val="3F3F3F"/>
                </a:solidFill>
                <a:latin typeface="Libre Franklin"/>
                <a:ea typeface="Libre Franklin"/>
                <a:cs typeface="Libre Franklin"/>
                <a:sym typeface="Libre Franklin"/>
              </a:defRPr>
            </a:lvl2pPr>
            <a:lvl3pPr marL="1028700" marR="0" lvl="2"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3pPr>
            <a:lvl4pPr marL="1371600" marR="0" lvl="3"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4pPr>
            <a:lvl5pPr marL="1714500" marR="0" lvl="4"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5pPr>
            <a:lvl6pPr marL="2057400" marR="0" lvl="5"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6pPr>
            <a:lvl7pPr marL="2400300" marR="0" lvl="6"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7pPr>
            <a:lvl8pPr marL="2743200" marR="0" lvl="7"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8pPr>
            <a:lvl9pPr marL="3086100" marR="0" lvl="8" indent="-257175" algn="l" rtl="0">
              <a:lnSpc>
                <a:spcPct val="90000"/>
              </a:lnSpc>
              <a:spcBef>
                <a:spcPts val="300"/>
              </a:spcBef>
              <a:spcAft>
                <a:spcPts val="30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9pPr>
          </a:lstStyle>
          <a:p>
            <a:pPr marL="342900" marR="0" lvl="0" indent="-257175" algn="l" defTabSz="914400" rtl="0" eaLnBrk="1" fontAlgn="auto" latinLnBrk="0" hangingPunct="1">
              <a:lnSpc>
                <a:spcPct val="110000"/>
              </a:lnSpc>
              <a:spcBef>
                <a:spcPts val="900"/>
              </a:spcBef>
              <a:spcAft>
                <a:spcPts val="0"/>
              </a:spcAft>
              <a:buClr>
                <a:srgbClr val="C80000"/>
              </a:buClr>
              <a:buSzPts val="1800"/>
              <a:buFont typeface="Calibri"/>
              <a:buChar char=" "/>
              <a:tabLst/>
              <a:defRPr/>
            </a:pPr>
            <a:r>
              <a:rPr kumimoji="0" lang="en-US" sz="1050" b="0" i="0" u="none" strike="noStrike" kern="0" cap="none" spc="0" normalizeH="0" baseline="0" noProof="0" dirty="0">
                <a:ln>
                  <a:noFill/>
                </a:ln>
                <a:solidFill>
                  <a:srgbClr val="3F3F3F"/>
                </a:solidFill>
                <a:effectLst/>
                <a:uLnTx/>
                <a:uFillTx/>
                <a:latin typeface="Libre Franklin"/>
                <a:sym typeface="Libre Franklin"/>
              </a:rPr>
              <a:t> </a:t>
            </a:r>
            <a:endParaRPr kumimoji="0" lang="en-US" sz="1050" b="1" i="0"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a:p>
            <a:pPr marL="685800" marR="0" lvl="1" indent="-257175" algn="l" defTabSz="914400" rtl="0" eaLnBrk="1" fontAlgn="auto" latinLnBrk="0" hangingPunct="1">
              <a:lnSpc>
                <a:spcPct val="160000"/>
              </a:lnSpc>
              <a:spcBef>
                <a:spcPts val="15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Highly sought-after location:</a:t>
            </a:r>
          </a:p>
          <a:p>
            <a:pPr marL="1028700" marR="0" lvl="2" indent="-257175" algn="l" defTabSz="914400" rtl="0" eaLnBrk="1" fontAlgn="auto" latinLnBrk="0" hangingPunct="1">
              <a:lnSpc>
                <a:spcPct val="160000"/>
              </a:lnSpc>
              <a:spcBef>
                <a:spcPts val="30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Aurora at Green Valley is strategically located in the heart of Fairfield, just 15 miles from the renowned Napa Valley and 10 miles from Travis Air Force Base.</a:t>
            </a:r>
          </a:p>
          <a:p>
            <a:pPr marL="685800" marR="0" lvl="1" indent="-257175" algn="l" defTabSz="914400" rtl="0" eaLnBrk="1" fontAlgn="auto" latinLnBrk="0" hangingPunct="1">
              <a:lnSpc>
                <a:spcPct val="160000"/>
              </a:lnSpc>
              <a:spcBef>
                <a:spcPts val="15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Family-Oriented Community:</a:t>
            </a:r>
          </a:p>
          <a:p>
            <a:pPr marL="1028700" marR="0" lvl="2" indent="-257175" algn="l" defTabSz="914400" rtl="0" eaLnBrk="1" fontAlgn="auto" latinLnBrk="0" hangingPunct="1">
              <a:lnSpc>
                <a:spcPct val="160000"/>
              </a:lnSpc>
              <a:spcBef>
                <a:spcPts val="30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The development is nestled near top-rated schools, parks, and a variety of shops and services, making it an ideal choice for families.</a:t>
            </a:r>
          </a:p>
          <a:p>
            <a:pPr marL="685800" marR="0" lvl="1" indent="-257175" algn="l" defTabSz="914400" rtl="0" eaLnBrk="1" fontAlgn="auto" latinLnBrk="0" hangingPunct="1">
              <a:lnSpc>
                <a:spcPct val="160000"/>
              </a:lnSpc>
              <a:spcBef>
                <a:spcPts val="15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Outdoor Recreation:</a:t>
            </a:r>
          </a:p>
          <a:p>
            <a:pPr marL="1028700" marR="0" lvl="2" indent="-257175" algn="l" defTabSz="914400" rtl="0" eaLnBrk="1" fontAlgn="auto" latinLnBrk="0" hangingPunct="1">
              <a:lnSpc>
                <a:spcPct val="160000"/>
              </a:lnSpc>
              <a:spcBef>
                <a:spcPts val="30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Residents will enjoy easy access to biking and hiking trails, nature parks, and the picturesque Napa Valley vineyards.</a:t>
            </a:r>
          </a:p>
          <a:p>
            <a:pPr marL="685800" marR="0" lvl="1" indent="-257175" algn="l" defTabSz="914400" rtl="0" eaLnBrk="1" fontAlgn="auto" latinLnBrk="0" hangingPunct="1">
              <a:lnSpc>
                <a:spcPct val="160000"/>
              </a:lnSpc>
              <a:spcBef>
                <a:spcPts val="15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Nearby Entertainment:</a:t>
            </a:r>
          </a:p>
          <a:p>
            <a:pPr marL="1028700" marR="0" lvl="2" indent="-257175" algn="l" defTabSz="914400" rtl="0" eaLnBrk="1" fontAlgn="auto" latinLnBrk="0" hangingPunct="1">
              <a:lnSpc>
                <a:spcPct val="160000"/>
              </a:lnSpc>
              <a:spcBef>
                <a:spcPts val="30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Just minutes away from entertainment, dining, and shopping options, Aurora at Green Valley ensures a well-rounded lifestyle for its residents.</a:t>
            </a:r>
          </a:p>
          <a:p>
            <a:pPr marL="685800" marR="0" lvl="1" indent="-257175" algn="l" defTabSz="914400" rtl="0" eaLnBrk="1" fontAlgn="auto" latinLnBrk="0" hangingPunct="1">
              <a:lnSpc>
                <a:spcPct val="160000"/>
              </a:lnSpc>
              <a:spcBef>
                <a:spcPts val="15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Premier Class-A Residential Multi-Family Complex:</a:t>
            </a:r>
          </a:p>
          <a:p>
            <a:pPr marL="1028700" marR="0" lvl="2" indent="-257175" algn="l" defTabSz="914400" rtl="0" eaLnBrk="1" fontAlgn="auto" latinLnBrk="0" hangingPunct="1">
              <a:lnSpc>
                <a:spcPct val="160000"/>
              </a:lnSpc>
              <a:spcBef>
                <a:spcPts val="300"/>
              </a:spcBef>
              <a:spcAft>
                <a:spcPts val="0"/>
              </a:spcAft>
              <a:buClr>
                <a:srgbClr val="3F3F3F"/>
              </a:buClr>
              <a:buSzPts val="1800"/>
              <a:buFont typeface="Arial" panose="020B0604020202020204" pitchFamily="34" charset="0"/>
              <a:buChar char="•"/>
              <a:tabLst/>
              <a:defRPr/>
            </a:pPr>
            <a:r>
              <a:rPr kumimoji="0" lang="en-US" sz="105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Designed with meticulous attention to detail, Aurora at Green Valley comprises three buildings with a total of 72 units, organized into three 24-plexes.</a:t>
            </a:r>
          </a:p>
        </p:txBody>
      </p:sp>
    </p:spTree>
    <p:extLst>
      <p:ext uri="{BB962C8B-B14F-4D97-AF65-F5344CB8AC3E}">
        <p14:creationId xmlns:p14="http://schemas.microsoft.com/office/powerpoint/2010/main" val="4185262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7038-B87A-D304-357D-36070CF3FAA6}"/>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4B5720B-7E53-BAC8-7B32-15CDD5977192}"/>
              </a:ext>
            </a:extLst>
          </p:cNvPr>
          <p:cNvCxnSpPr>
            <a:cxnSpLocks/>
          </p:cNvCxnSpPr>
          <p:nvPr/>
        </p:nvCxnSpPr>
        <p:spPr>
          <a:xfrm>
            <a:off x="968777" y="2207183"/>
            <a:ext cx="6217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CAFB4D-72F0-2A48-8A9A-0A4C4511854F}"/>
              </a:ext>
            </a:extLst>
          </p:cNvPr>
          <p:cNvSpPr txBox="1">
            <a:spLocks/>
          </p:cNvSpPr>
          <p:nvPr/>
        </p:nvSpPr>
        <p:spPr>
          <a:xfrm>
            <a:off x="0" y="1"/>
            <a:ext cx="9144000" cy="2013956"/>
          </a:xfrm>
          <a:prstGeom prst="rect">
            <a:avLst/>
          </a:prstGeom>
          <a:solidFill>
            <a:schemeClr val="accent1">
              <a:lumMod val="75000"/>
            </a:schemeClr>
          </a:solid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3F3F3F"/>
              </a:buClr>
              <a:buSzPts val="1800"/>
              <a:buFont typeface="Bookman Old Style"/>
              <a:buNone/>
              <a:tabLst/>
              <a:defRPr/>
            </a:pPr>
            <a:r>
              <a:rPr lang="en-US" sz="4000" dirty="0">
                <a:solidFill>
                  <a:schemeClr val="bg1"/>
                </a:solidFill>
              </a:rPr>
              <a:t>Distributions of Disposition Proceeds or Upon Liquidation </a:t>
            </a:r>
            <a:endParaRPr kumimoji="0" lang="en-US" sz="4000" b="0" i="0" u="none" strike="noStrike" kern="0" cap="none" spc="0" normalizeH="0" baseline="0" noProof="0" dirty="0">
              <a:ln>
                <a:noFill/>
              </a:ln>
              <a:solidFill>
                <a:schemeClr val="bg1"/>
              </a:solidFill>
              <a:effectLst/>
              <a:uLnTx/>
              <a:uFillTx/>
              <a:latin typeface="Bookman Old Style"/>
              <a:sym typeface="Bookman Old Style"/>
            </a:endParaRPr>
          </a:p>
        </p:txBody>
      </p:sp>
      <p:sp>
        <p:nvSpPr>
          <p:cNvPr id="3" name="Content Placeholder 2">
            <a:extLst>
              <a:ext uri="{FF2B5EF4-FFF2-40B4-BE49-F238E27FC236}">
                <a16:creationId xmlns:a16="http://schemas.microsoft.com/office/drawing/2014/main" id="{AE6ECABC-C88C-BFDE-1485-1F2248BD4122}"/>
              </a:ext>
            </a:extLst>
          </p:cNvPr>
          <p:cNvSpPr txBox="1">
            <a:spLocks/>
          </p:cNvSpPr>
          <p:nvPr/>
        </p:nvSpPr>
        <p:spPr>
          <a:xfrm>
            <a:off x="800100" y="2013957"/>
            <a:ext cx="7543800" cy="3715139"/>
          </a:xfrm>
          <a:prstGeom prst="rect">
            <a:avLst/>
          </a:prstGeom>
          <a:noFill/>
          <a:ln>
            <a:noFill/>
          </a:ln>
        </p:spPr>
        <p:txBody>
          <a:bodyPr spcFirstLastPara="1" wrap="square" lIns="0" tIns="45700" rIns="0" bIns="45700" anchor="t" anchorCtr="0">
            <a:normAutofit lnSpcReduction="10000"/>
          </a:bodyPr>
          <a:lstStyle>
            <a:defPPr marR="0" lvl="0" algn="l" rtl="0">
              <a:lnSpc>
                <a:spcPct val="100000"/>
              </a:lnSpc>
              <a:spcBef>
                <a:spcPts val="0"/>
              </a:spcBef>
              <a:spcAft>
                <a:spcPts val="0"/>
              </a:spcAft>
            </a:defPPr>
            <a:lvl1pPr marL="342900" marR="0" lvl="0" indent="-257175" algn="l" rtl="0">
              <a:lnSpc>
                <a:spcPct val="110000"/>
              </a:lnSpc>
              <a:spcBef>
                <a:spcPts val="900"/>
              </a:spcBef>
              <a:spcAft>
                <a:spcPts val="0"/>
              </a:spcAft>
              <a:buClr>
                <a:schemeClr val="accent1"/>
              </a:buClr>
              <a:buSzPts val="1800"/>
              <a:buFont typeface="Calibri"/>
              <a:buChar char=" "/>
              <a:defRPr sz="1900" b="0" i="0" u="none" strike="noStrike" cap="none">
                <a:solidFill>
                  <a:srgbClr val="3F3F3F"/>
                </a:solidFill>
                <a:latin typeface="Libre Franklin"/>
                <a:ea typeface="Libre Franklin"/>
                <a:cs typeface="Libre Franklin"/>
                <a:sym typeface="Libre Franklin"/>
              </a:defRPr>
            </a:lvl1pPr>
            <a:lvl2pPr marL="685800" marR="0" lvl="1" indent="-257175" algn="l" rtl="0">
              <a:lnSpc>
                <a:spcPct val="100000"/>
              </a:lnSpc>
              <a:spcBef>
                <a:spcPts val="150"/>
              </a:spcBef>
              <a:spcAft>
                <a:spcPts val="0"/>
              </a:spcAft>
              <a:buClr>
                <a:srgbClr val="3F3F3F"/>
              </a:buClr>
              <a:buSzPts val="1800"/>
              <a:buFont typeface="Calibri"/>
              <a:buChar char="◦"/>
              <a:defRPr sz="1700" b="0" i="0" u="none" strike="noStrike" cap="none">
                <a:solidFill>
                  <a:srgbClr val="3F3F3F"/>
                </a:solidFill>
                <a:latin typeface="Libre Franklin"/>
                <a:ea typeface="Libre Franklin"/>
                <a:cs typeface="Libre Franklin"/>
                <a:sym typeface="Libre Franklin"/>
              </a:defRPr>
            </a:lvl2pPr>
            <a:lvl3pPr marL="1028700" marR="0" lvl="2"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3pPr>
            <a:lvl4pPr marL="1371600" marR="0" lvl="3"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4pPr>
            <a:lvl5pPr marL="1714500" marR="0" lvl="4"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5pPr>
            <a:lvl6pPr marL="2057400" marR="0" lvl="5"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6pPr>
            <a:lvl7pPr marL="2400300" marR="0" lvl="6"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7pPr>
            <a:lvl8pPr marL="2743200" marR="0" lvl="7"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8pPr>
            <a:lvl9pPr marL="3086100" marR="0" lvl="8" indent="-257175" algn="l" rtl="0">
              <a:lnSpc>
                <a:spcPct val="90000"/>
              </a:lnSpc>
              <a:spcBef>
                <a:spcPts val="300"/>
              </a:spcBef>
              <a:spcAft>
                <a:spcPts val="30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9pPr>
          </a:lstStyle>
          <a:p>
            <a:pPr marL="342900" marR="0" lvl="0" indent="-257175" algn="l" defTabSz="914400" rtl="0" eaLnBrk="1" fontAlgn="auto" latinLnBrk="0" hangingPunct="1">
              <a:lnSpc>
                <a:spcPct val="110000"/>
              </a:lnSpc>
              <a:spcBef>
                <a:spcPts val="900"/>
              </a:spcBef>
              <a:spcAft>
                <a:spcPts val="0"/>
              </a:spcAft>
              <a:buClr>
                <a:srgbClr val="C80000"/>
              </a:buClr>
              <a:buSzPts val="1800"/>
              <a:buFont typeface="Calibri"/>
              <a:buChar char=" "/>
              <a:tabLst/>
              <a:defRPr/>
            </a:pPr>
            <a:r>
              <a:rPr kumimoji="0" lang="en-US" sz="1900" b="0" i="0" u="none" strike="noStrike" kern="0" cap="none" spc="0" normalizeH="0" baseline="0" noProof="0" dirty="0">
                <a:ln>
                  <a:noFill/>
                </a:ln>
                <a:solidFill>
                  <a:srgbClr val="3F3F3F"/>
                </a:solidFill>
                <a:effectLst/>
                <a:uLnTx/>
                <a:uFillTx/>
                <a:latin typeface="Libre Franklin"/>
                <a:sym typeface="Libre Franklin"/>
              </a:rPr>
              <a:t> </a:t>
            </a:r>
            <a:endPar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a:p>
            <a:pPr marL="342900" marR="0" lvl="0" indent="-257175" algn="l" defTabSz="914400" rtl="0" eaLnBrk="1" fontAlgn="auto" latinLnBrk="0" hangingPunct="1">
              <a:lnSpc>
                <a:spcPct val="110000"/>
              </a:lnSpc>
              <a:spcBef>
                <a:spcPts val="900"/>
              </a:spcBef>
              <a:spcAft>
                <a:spcPts val="0"/>
              </a:spcAft>
              <a:buClr>
                <a:srgbClr val="C80000"/>
              </a:buClr>
              <a:buSzPts val="1800"/>
              <a:buFont typeface="Calibri"/>
              <a:buChar char=" "/>
              <a:tabLst/>
              <a:defRPr/>
            </a:pPr>
            <a:r>
              <a:rPr kumimoji="0" lang="en-US" sz="1800" b="1" i="1"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Final </a:t>
            </a:r>
            <a:r>
              <a:rPr lang="en-US" sz="1800" b="1" i="1" dirty="0">
                <a:latin typeface="Bookman Old Style" panose="02050604050505020204" pitchFamily="18" charset="0"/>
              </a:rPr>
              <a:t>distribution or liquidation </a:t>
            </a:r>
            <a:r>
              <a:rPr kumimoji="0" lang="en-US" sz="1800" b="1" i="1"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will be allocated in the following order:</a:t>
            </a:r>
          </a:p>
          <a:p>
            <a:pPr marL="428625" marR="0" lvl="1" indent="0" algn="l" defTabSz="914400" rtl="0" eaLnBrk="1" fontAlgn="auto" latinLnBrk="0" hangingPunct="1">
              <a:lnSpc>
                <a:spcPct val="100000"/>
              </a:lnSpc>
              <a:spcBef>
                <a:spcPts val="150"/>
              </a:spcBef>
              <a:spcAft>
                <a:spcPts val="0"/>
              </a:spcAft>
              <a:buClr>
                <a:srgbClr val="3F3F3F"/>
              </a:buClr>
              <a:buSzPts val="1800"/>
              <a:buFont typeface="Calibri"/>
              <a:buNone/>
              <a:tabLst/>
              <a:defRPr/>
            </a:pPr>
            <a:endParaRPr kumimoji="0" lang="en-US" sz="1200" b="1" i="1"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a:p>
            <a:pPr marL="657225" marR="0" lvl="1" indent="-228600" algn="l" defTabSz="914400" rtl="0" eaLnBrk="1" fontAlgn="auto" latinLnBrk="0" hangingPunct="1">
              <a:lnSpc>
                <a:spcPct val="200000"/>
              </a:lnSpc>
              <a:spcBef>
                <a:spcPts val="150"/>
              </a:spcBef>
              <a:spcAft>
                <a:spcPts val="0"/>
              </a:spcAft>
              <a:buClr>
                <a:srgbClr val="3F3F3F"/>
              </a:buClr>
              <a:buSzPts val="1800"/>
              <a:buFont typeface="+mj-lt"/>
              <a:buAutoNum type="arabicPeriod"/>
              <a:tabLst/>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 	First, 100% to the Preferred Members for the payment of their accrued but 	undistributed Preferred Return;</a:t>
            </a:r>
          </a:p>
          <a:p>
            <a:pPr marL="657225" marR="0" lvl="1" indent="-228600" algn="l" defTabSz="914400" rtl="0" eaLnBrk="1" fontAlgn="auto" latinLnBrk="0" hangingPunct="1">
              <a:lnSpc>
                <a:spcPct val="200000"/>
              </a:lnSpc>
              <a:spcBef>
                <a:spcPts val="150"/>
              </a:spcBef>
              <a:spcAft>
                <a:spcPts val="0"/>
              </a:spcAft>
              <a:buClr>
                <a:srgbClr val="3F3F3F"/>
              </a:buClr>
              <a:buSzPts val="1800"/>
              <a:buFont typeface="+mj-lt"/>
              <a:buAutoNum type="arabicPeriod"/>
              <a:tabLst/>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 	Second, to the Preferred Members as a return of capital;</a:t>
            </a:r>
          </a:p>
          <a:p>
            <a:pPr marL="657225" marR="0" lvl="1" indent="-228600" algn="l" defTabSz="914400" rtl="0" eaLnBrk="1" fontAlgn="auto" latinLnBrk="0" hangingPunct="1">
              <a:lnSpc>
                <a:spcPct val="200000"/>
              </a:lnSpc>
              <a:spcBef>
                <a:spcPts val="150"/>
              </a:spcBef>
              <a:spcAft>
                <a:spcPts val="0"/>
              </a:spcAft>
              <a:buClr>
                <a:srgbClr val="3F3F3F"/>
              </a:buClr>
              <a:buSzPts val="1800"/>
              <a:buFont typeface="+mj-lt"/>
              <a:buAutoNum type="arabicPeriod"/>
              <a:tabLst/>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 	Third, to the Manager as the Common Member as a return of capital; and</a:t>
            </a:r>
          </a:p>
          <a:p>
            <a:pPr marL="657225" marR="0" lvl="1" indent="-228600" algn="l" defTabSz="914400" rtl="0" eaLnBrk="1" fontAlgn="auto" latinLnBrk="0" hangingPunct="1">
              <a:lnSpc>
                <a:spcPct val="200000"/>
              </a:lnSpc>
              <a:spcBef>
                <a:spcPts val="150"/>
              </a:spcBef>
              <a:spcAft>
                <a:spcPts val="0"/>
              </a:spcAft>
              <a:buClr>
                <a:srgbClr val="3F3F3F"/>
              </a:buClr>
              <a:buSzPts val="1800"/>
              <a:buFont typeface="+mj-lt"/>
              <a:buAutoNum type="arabicPeriod"/>
              <a:tabLst/>
              <a:defRPr/>
            </a:pPr>
            <a:r>
              <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rPr>
              <a:t> 	Thereafter, 50% to the Preferred Members and 50% to the Manager as the Common 	 	Member</a:t>
            </a:r>
            <a:r>
              <a:rPr lang="en-US" sz="1200" dirty="0">
                <a:latin typeface="Bookman Old Style" panose="02050604050505020204" pitchFamily="18" charset="0"/>
              </a:rPr>
              <a:t>.</a:t>
            </a:r>
            <a:endParaRPr kumimoji="0" lang="en-US" sz="1200" b="0" i="0" u="none" strike="noStrike" kern="0" cap="none" spc="0" normalizeH="0" baseline="0" noProof="0" dirty="0">
              <a:ln>
                <a:noFill/>
              </a:ln>
              <a:solidFill>
                <a:srgbClr val="3F3F3F"/>
              </a:solidFill>
              <a:effectLst/>
              <a:uLnTx/>
              <a:uFillTx/>
              <a:latin typeface="Bookman Old Style" panose="02050604050505020204" pitchFamily="18" charset="0"/>
              <a:sym typeface="Libre Franklin"/>
            </a:endParaRPr>
          </a:p>
        </p:txBody>
      </p:sp>
    </p:spTree>
    <p:extLst>
      <p:ext uri="{BB962C8B-B14F-4D97-AF65-F5344CB8AC3E}">
        <p14:creationId xmlns:p14="http://schemas.microsoft.com/office/powerpoint/2010/main" val="364143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BB0042-4D1D-034F-99EC-AB50CBFE98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728F46B-3A10-3CFE-5186-892EB918B32F}"/>
              </a:ext>
            </a:extLst>
          </p:cNvPr>
          <p:cNvSpPr txBox="1">
            <a:spLocks/>
          </p:cNvSpPr>
          <p:nvPr/>
        </p:nvSpPr>
        <p:spPr>
          <a:xfrm>
            <a:off x="482600" y="925041"/>
            <a:ext cx="2254028" cy="5007919"/>
          </a:xfrm>
          <a:prstGeom prst="rect">
            <a:avLst/>
          </a:prstGeom>
          <a:solidFill>
            <a:srgbClr val="63A537"/>
          </a:solidFill>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813816">
              <a:spcBef>
                <a:spcPct val="0"/>
              </a:spcBef>
              <a:spcAft>
                <a:spcPts val="529"/>
              </a:spcAft>
              <a:defRPr/>
            </a:pPr>
            <a:r>
              <a:rPr lang="en-US" sz="3701" b="0" i="0" u="none" strike="noStrike" kern="1200" cap="none" dirty="0">
                <a:solidFill>
                  <a:schemeClr val="bg1"/>
                </a:solidFill>
                <a:latin typeface="+mj-lt"/>
                <a:ea typeface="+mj-ea"/>
                <a:cs typeface="+mj-cs"/>
                <a:sym typeface="Bookman Old Style"/>
              </a:rPr>
              <a:t>Exit Strategy:</a:t>
            </a:r>
            <a:endParaRPr kumimoji="0" lang="en-US" sz="4200" b="0" i="0" u="none" strike="noStrike" kern="1200" cap="none" spc="0" normalizeH="0" baseline="0" noProof="0" dirty="0">
              <a:ln>
                <a:noFill/>
              </a:ln>
              <a:solidFill>
                <a:schemeClr val="bg1"/>
              </a:solidFill>
              <a:effectLst/>
              <a:uLnTx/>
              <a:uFillTx/>
              <a:latin typeface="+mj-lt"/>
              <a:ea typeface="+mj-ea"/>
              <a:cs typeface="+mj-cs"/>
              <a:sym typeface="Bookman Old Style"/>
            </a:endParaRPr>
          </a:p>
        </p:txBody>
      </p:sp>
      <p:cxnSp>
        <p:nvCxnSpPr>
          <p:cNvPr id="7" name="Straight Connector 6">
            <a:extLst>
              <a:ext uri="{FF2B5EF4-FFF2-40B4-BE49-F238E27FC236}">
                <a16:creationId xmlns:a16="http://schemas.microsoft.com/office/drawing/2014/main" id="{B27465FD-9707-E420-B1B1-814ED499028F}"/>
              </a:ext>
            </a:extLst>
          </p:cNvPr>
          <p:cNvCxnSpPr>
            <a:cxnSpLocks/>
          </p:cNvCxnSpPr>
          <p:nvPr/>
        </p:nvCxnSpPr>
        <p:spPr>
          <a:xfrm>
            <a:off x="3103710" y="1928799"/>
            <a:ext cx="4174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bject 33">
            <a:extLst>
              <a:ext uri="{FF2B5EF4-FFF2-40B4-BE49-F238E27FC236}">
                <a16:creationId xmlns:a16="http://schemas.microsoft.com/office/drawing/2014/main" id="{57EE3C25-ABC7-0856-6BC7-3E840A68E53C}"/>
              </a:ext>
            </a:extLst>
          </p:cNvPr>
          <p:cNvSpPr txBox="1"/>
          <p:nvPr/>
        </p:nvSpPr>
        <p:spPr>
          <a:xfrm>
            <a:off x="3103710" y="2090065"/>
            <a:ext cx="4308919" cy="1334917"/>
          </a:xfrm>
          <a:prstGeom prst="rect">
            <a:avLst/>
          </a:prstGeom>
        </p:spPr>
        <p:txBody>
          <a:bodyPr vert="horz" wrap="square" lIns="0" tIns="53340" rIns="0" bIns="0" rtlCol="0">
            <a:spAutoFit/>
          </a:bodyPr>
          <a:lstStyle/>
          <a:p>
            <a:pPr marL="25177" defTabSz="813816">
              <a:spcBef>
                <a:spcPts val="278"/>
              </a:spcBef>
            </a:pPr>
            <a:endParaRPr lang="en-US" sz="793" b="1" spc="-13" dirty="0">
              <a:solidFill>
                <a:srgbClr val="555555"/>
              </a:solidFill>
              <a:latin typeface="Arial"/>
              <a:cs typeface="Arial"/>
              <a:sym typeface="Arial"/>
            </a:endParaRPr>
          </a:p>
          <a:p>
            <a:pPr marL="25177" defTabSz="813816">
              <a:spcBef>
                <a:spcPts val="278"/>
              </a:spcBef>
            </a:pPr>
            <a:endParaRPr lang="en-US" sz="1100" kern="1200" dirty="0">
              <a:solidFill>
                <a:srgbClr val="555555"/>
              </a:solidFill>
              <a:latin typeface="Arial"/>
              <a:ea typeface="+mn-ea"/>
              <a:cs typeface="Arial"/>
              <a:sym typeface="Arial"/>
            </a:endParaRPr>
          </a:p>
          <a:p>
            <a:pPr marL="25177" defTabSz="813816">
              <a:spcBef>
                <a:spcPts val="212"/>
              </a:spcBef>
            </a:pPr>
            <a:r>
              <a:rPr lang="en-US" sz="1100" i="1" kern="1200" spc="-13" dirty="0">
                <a:solidFill>
                  <a:srgbClr val="555555"/>
                </a:solidFill>
                <a:latin typeface="Lucida Sans"/>
                <a:ea typeface="+mn-ea"/>
                <a:cs typeface="Arial"/>
                <a:sym typeface="Arial"/>
              </a:rPr>
              <a:t>Upon</a:t>
            </a:r>
            <a:r>
              <a:rPr lang="en-US" sz="1100" i="1" kern="1200" spc="-1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completion</a:t>
            </a:r>
            <a:r>
              <a:rPr lang="en-US" sz="1100" i="1" kern="1200" spc="-7"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and</a:t>
            </a:r>
            <a:r>
              <a:rPr lang="en-US" sz="1100" i="1" kern="1200" spc="-7" dirty="0">
                <a:solidFill>
                  <a:srgbClr val="555555"/>
                </a:solidFill>
                <a:latin typeface="Lucida Sans"/>
                <a:ea typeface="+mn-ea"/>
                <a:cs typeface="Arial"/>
                <a:sym typeface="Arial"/>
              </a:rPr>
              <a:t> </a:t>
            </a:r>
            <a:r>
              <a:rPr lang="en-US" sz="1100" i="1" kern="1200" spc="-27" dirty="0">
                <a:solidFill>
                  <a:srgbClr val="555555"/>
                </a:solidFill>
                <a:latin typeface="Lucida Sans"/>
                <a:ea typeface="+mn-ea"/>
                <a:cs typeface="Arial"/>
                <a:sym typeface="Arial"/>
              </a:rPr>
              <a:t>stabilization</a:t>
            </a:r>
            <a:r>
              <a:rPr lang="en-US" sz="1100" i="1" kern="1200" spc="-7" dirty="0">
                <a:solidFill>
                  <a:srgbClr val="555555"/>
                </a:solidFill>
                <a:latin typeface="Lucida Sans"/>
                <a:ea typeface="+mn-ea"/>
                <a:cs typeface="Arial"/>
                <a:sym typeface="Arial"/>
              </a:rPr>
              <a:t> </a:t>
            </a:r>
            <a:r>
              <a:rPr lang="en-US" sz="1100" i="1" kern="1200" spc="-23" dirty="0">
                <a:solidFill>
                  <a:srgbClr val="555555"/>
                </a:solidFill>
                <a:latin typeface="Lucida Sans"/>
                <a:ea typeface="+mn-ea"/>
                <a:cs typeface="Arial"/>
                <a:sym typeface="Arial"/>
              </a:rPr>
              <a:t>(approximately</a:t>
            </a:r>
            <a:r>
              <a:rPr lang="en-US" sz="1100" i="1" kern="1200" spc="-7" dirty="0">
                <a:solidFill>
                  <a:srgbClr val="555555"/>
                </a:solidFill>
                <a:latin typeface="Lucida Sans"/>
                <a:ea typeface="+mn-ea"/>
                <a:cs typeface="Arial"/>
                <a:sym typeface="Arial"/>
              </a:rPr>
              <a:t> </a:t>
            </a:r>
            <a:r>
              <a:rPr lang="en-US" sz="1100" i="1" kern="1200" dirty="0">
                <a:solidFill>
                  <a:srgbClr val="555555"/>
                </a:solidFill>
                <a:latin typeface="Lucida Sans"/>
                <a:ea typeface="+mn-ea"/>
                <a:cs typeface="Arial"/>
                <a:sym typeface="Arial"/>
              </a:rPr>
              <a:t>90%</a:t>
            </a:r>
            <a:r>
              <a:rPr lang="en-US" sz="1100" i="1" kern="1200" spc="-7"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leased),</a:t>
            </a:r>
            <a:r>
              <a:rPr lang="en-US" sz="1100" i="1" kern="1200" spc="-7"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a</a:t>
            </a:r>
            <a:r>
              <a:rPr lang="en-US" sz="1100" i="1" kern="1200" spc="-7"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sale</a:t>
            </a:r>
            <a:r>
              <a:rPr lang="en-US" sz="1100" i="1" dirty="0">
                <a:solidFill>
                  <a:srgbClr val="555555"/>
                </a:solidFill>
                <a:latin typeface="Lucida Sans"/>
                <a:cs typeface="Arial"/>
                <a:sym typeface="Arial"/>
              </a:rPr>
              <a:t> </a:t>
            </a:r>
            <a:r>
              <a:rPr lang="en-US" sz="1100" i="1" kern="1200" spc="-17" dirty="0">
                <a:solidFill>
                  <a:srgbClr val="555555"/>
                </a:solidFill>
                <a:latin typeface="Lucida Sans"/>
                <a:ea typeface="+mn-ea"/>
                <a:cs typeface="Arial"/>
                <a:sym typeface="Arial"/>
              </a:rPr>
              <a:t>of</a:t>
            </a:r>
            <a:r>
              <a:rPr lang="en-US" sz="1100" i="1" kern="1200" spc="-3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the</a:t>
            </a:r>
            <a:r>
              <a:rPr lang="en-US" sz="1100" i="1" kern="1200" spc="-27"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Project</a:t>
            </a:r>
            <a:r>
              <a:rPr lang="en-US" sz="1100" i="1" kern="1200" spc="-3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or</a:t>
            </a:r>
            <a:r>
              <a:rPr lang="en-US" sz="1100" i="1" kern="1200" spc="-27"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a</a:t>
            </a:r>
            <a:r>
              <a:rPr lang="en-US" sz="1100" i="1" kern="1200" spc="-30"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refinance</a:t>
            </a:r>
            <a:r>
              <a:rPr lang="en-US" sz="1100" i="1" kern="1200" spc="-27"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of</a:t>
            </a:r>
            <a:r>
              <a:rPr lang="en-US" sz="1100" i="1" kern="1200" spc="-3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the</a:t>
            </a:r>
            <a:r>
              <a:rPr lang="en-US" sz="1100" i="1" kern="1200" spc="-27" dirty="0">
                <a:solidFill>
                  <a:srgbClr val="555555"/>
                </a:solidFill>
                <a:latin typeface="Lucida Sans"/>
                <a:ea typeface="+mn-ea"/>
                <a:cs typeface="Arial"/>
                <a:sym typeface="Arial"/>
              </a:rPr>
              <a:t> </a:t>
            </a:r>
            <a:r>
              <a:rPr lang="en-US" sz="1100" i="1" kern="1200" spc="-7" dirty="0">
                <a:solidFill>
                  <a:srgbClr val="555555"/>
                </a:solidFill>
                <a:latin typeface="Lucida Sans"/>
                <a:ea typeface="+mn-ea"/>
                <a:cs typeface="Arial"/>
                <a:sym typeface="Arial"/>
              </a:rPr>
              <a:t>Property</a:t>
            </a:r>
            <a:r>
              <a:rPr lang="en-US" sz="1100" i="1" kern="1200" spc="-3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and</a:t>
            </a:r>
            <a:r>
              <a:rPr lang="en-US" sz="1100" i="1" kern="1200" spc="-27"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redemption</a:t>
            </a:r>
            <a:r>
              <a:rPr lang="en-US" sz="1100" i="1" kern="1200" spc="-3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of</a:t>
            </a:r>
            <a:r>
              <a:rPr lang="en-US" sz="1100" i="1" kern="1200" spc="-27" dirty="0">
                <a:solidFill>
                  <a:srgbClr val="555555"/>
                </a:solidFill>
                <a:latin typeface="Lucida Sans"/>
                <a:ea typeface="+mn-ea"/>
                <a:cs typeface="Arial"/>
                <a:sym typeface="Arial"/>
              </a:rPr>
              <a:t> </a:t>
            </a:r>
            <a:r>
              <a:rPr lang="en-US" sz="1100" i="1" kern="1200" spc="-23" dirty="0">
                <a:solidFill>
                  <a:srgbClr val="555555"/>
                </a:solidFill>
                <a:latin typeface="Lucida Sans"/>
                <a:ea typeface="+mn-ea"/>
                <a:cs typeface="Arial"/>
                <a:sym typeface="Arial"/>
              </a:rPr>
              <a:t>Units</a:t>
            </a:r>
            <a:r>
              <a:rPr lang="en-US" sz="1100" i="1" kern="1200" spc="-30"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from </a:t>
            </a:r>
            <a:r>
              <a:rPr lang="en-US" sz="1100" i="1" kern="1200" spc="-20" dirty="0">
                <a:solidFill>
                  <a:srgbClr val="555555"/>
                </a:solidFill>
                <a:latin typeface="Lucida Sans"/>
                <a:ea typeface="+mn-ea"/>
                <a:cs typeface="Arial"/>
                <a:sym typeface="Arial"/>
              </a:rPr>
              <a:t>Investors</a:t>
            </a:r>
            <a:r>
              <a:rPr lang="en-US" sz="1100" i="1" kern="1200" spc="-23" dirty="0">
                <a:solidFill>
                  <a:srgbClr val="555555"/>
                </a:solidFill>
                <a:latin typeface="Lucida Sans"/>
                <a:ea typeface="+mn-ea"/>
                <a:cs typeface="Arial"/>
                <a:sym typeface="Arial"/>
              </a:rPr>
              <a:t> using</a:t>
            </a:r>
            <a:r>
              <a:rPr lang="en-US" sz="1100" i="1" kern="1200" spc="-2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the</a:t>
            </a:r>
            <a:r>
              <a:rPr lang="en-US" sz="1100" i="1" kern="1200" spc="-20" dirty="0">
                <a:solidFill>
                  <a:srgbClr val="555555"/>
                </a:solidFill>
                <a:latin typeface="Lucida Sans"/>
                <a:ea typeface="+mn-ea"/>
                <a:cs typeface="Arial"/>
                <a:sym typeface="Arial"/>
              </a:rPr>
              <a:t> </a:t>
            </a:r>
            <a:r>
              <a:rPr lang="en-US" sz="1100" i="1" kern="1200" spc="-23" dirty="0">
                <a:solidFill>
                  <a:srgbClr val="555555"/>
                </a:solidFill>
                <a:latin typeface="Lucida Sans"/>
                <a:ea typeface="+mn-ea"/>
                <a:cs typeface="Arial"/>
                <a:sym typeface="Arial"/>
              </a:rPr>
              <a:t>lender’s </a:t>
            </a:r>
            <a:r>
              <a:rPr lang="en-US" sz="1100" i="1" kern="1200" spc="-17" dirty="0">
                <a:solidFill>
                  <a:srgbClr val="555555"/>
                </a:solidFill>
                <a:latin typeface="Lucida Sans"/>
                <a:ea typeface="+mn-ea"/>
                <a:cs typeface="Arial"/>
                <a:sym typeface="Arial"/>
              </a:rPr>
              <a:t>appraised</a:t>
            </a:r>
            <a:r>
              <a:rPr lang="en-US" sz="1100" i="1" kern="1200" spc="-2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value</a:t>
            </a:r>
            <a:r>
              <a:rPr lang="en-US" sz="1100" i="1" kern="1200" spc="-20" dirty="0">
                <a:solidFill>
                  <a:srgbClr val="555555"/>
                </a:solidFill>
                <a:latin typeface="Lucida Sans"/>
                <a:ea typeface="+mn-ea"/>
                <a:cs typeface="Arial"/>
                <a:sym typeface="Arial"/>
              </a:rPr>
              <a:t> as</a:t>
            </a:r>
            <a:r>
              <a:rPr lang="en-US" sz="1100" i="1" kern="1200" spc="-23" dirty="0">
                <a:solidFill>
                  <a:srgbClr val="555555"/>
                </a:solidFill>
                <a:latin typeface="Lucida Sans"/>
                <a:ea typeface="+mn-ea"/>
                <a:cs typeface="Arial"/>
                <a:sym typeface="Arial"/>
              </a:rPr>
              <a:t> </a:t>
            </a:r>
            <a:r>
              <a:rPr lang="en-US" sz="1100" i="1" kern="1200" spc="-13" dirty="0">
                <a:solidFill>
                  <a:srgbClr val="555555"/>
                </a:solidFill>
                <a:latin typeface="Lucida Sans"/>
                <a:ea typeface="+mn-ea"/>
                <a:cs typeface="Arial"/>
                <a:sym typeface="Arial"/>
              </a:rPr>
              <a:t>a</a:t>
            </a:r>
            <a:r>
              <a:rPr lang="en-US" sz="1100" i="1" kern="1200" spc="-2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hypothetical</a:t>
            </a:r>
            <a:r>
              <a:rPr lang="en-US" sz="1100" i="1" kern="1200" spc="-20" dirty="0">
                <a:solidFill>
                  <a:srgbClr val="555555"/>
                </a:solidFill>
                <a:latin typeface="Lucida Sans"/>
                <a:ea typeface="+mn-ea"/>
                <a:cs typeface="Arial"/>
                <a:sym typeface="Arial"/>
              </a:rPr>
              <a:t> </a:t>
            </a:r>
            <a:r>
              <a:rPr lang="en-US" sz="1100" i="1" kern="1200" spc="-17" dirty="0">
                <a:solidFill>
                  <a:srgbClr val="555555"/>
                </a:solidFill>
                <a:latin typeface="Lucida Sans"/>
                <a:ea typeface="+mn-ea"/>
                <a:cs typeface="Arial"/>
                <a:sym typeface="Arial"/>
              </a:rPr>
              <a:t>sale</a:t>
            </a:r>
            <a:r>
              <a:rPr lang="en-US" sz="1100" i="1" kern="1200" spc="-23" dirty="0">
                <a:solidFill>
                  <a:srgbClr val="555555"/>
                </a:solidFill>
                <a:latin typeface="Lucida Sans"/>
                <a:ea typeface="+mn-ea"/>
                <a:cs typeface="Arial"/>
                <a:sym typeface="Arial"/>
              </a:rPr>
              <a:t> </a:t>
            </a:r>
            <a:r>
              <a:rPr lang="en-US" sz="1100" i="1" kern="1200" spc="-7" dirty="0">
                <a:solidFill>
                  <a:srgbClr val="555555"/>
                </a:solidFill>
                <a:latin typeface="Lucida Sans"/>
                <a:ea typeface="+mn-ea"/>
                <a:cs typeface="Arial"/>
                <a:sym typeface="Arial"/>
              </a:rPr>
              <a:t>price</a:t>
            </a:r>
            <a:r>
              <a:rPr lang="en-US" sz="1100" i="1" kern="1200" spc="330" dirty="0">
                <a:solidFill>
                  <a:srgbClr val="555555"/>
                </a:solidFill>
                <a:latin typeface="Lucida Sans"/>
                <a:ea typeface="+mn-ea"/>
                <a:cs typeface="Arial"/>
                <a:sym typeface="Arial"/>
              </a:rPr>
              <a:t> </a:t>
            </a:r>
            <a:endParaRPr lang="en-US" sz="1100" i="1" kern="1200" spc="-17" dirty="0">
              <a:solidFill>
                <a:srgbClr val="555555"/>
              </a:solidFill>
              <a:latin typeface="Lucida Sans"/>
              <a:ea typeface="+mn-ea"/>
              <a:cs typeface="Arial"/>
              <a:sym typeface="Arial"/>
            </a:endParaRPr>
          </a:p>
          <a:p>
            <a:pPr marL="25177" marR="20142" defTabSz="813816">
              <a:lnSpc>
                <a:spcPct val="129700"/>
              </a:lnSpc>
            </a:pPr>
            <a:endParaRPr lang="en-US" sz="793" spc="-10" baseline="33333" dirty="0">
              <a:solidFill>
                <a:srgbClr val="555555"/>
              </a:solidFill>
              <a:latin typeface="Lucida Sans"/>
              <a:cs typeface="Arial"/>
              <a:sym typeface="Arial"/>
            </a:endParaRPr>
          </a:p>
          <a:p>
            <a:pPr marL="25177" marR="20142" defTabSz="813816">
              <a:lnSpc>
                <a:spcPct val="129700"/>
              </a:lnSpc>
            </a:pPr>
            <a:endParaRPr lang="en-US" sz="1200" baseline="33333" dirty="0">
              <a:latin typeface="Lucida Sans"/>
              <a:cs typeface="Lucida Sans"/>
            </a:endParaRPr>
          </a:p>
        </p:txBody>
      </p:sp>
      <p:sp>
        <p:nvSpPr>
          <p:cNvPr id="50" name="object 34">
            <a:extLst>
              <a:ext uri="{FF2B5EF4-FFF2-40B4-BE49-F238E27FC236}">
                <a16:creationId xmlns:a16="http://schemas.microsoft.com/office/drawing/2014/main" id="{B8D8E945-9626-4549-462F-608D9577F74D}"/>
              </a:ext>
            </a:extLst>
          </p:cNvPr>
          <p:cNvSpPr txBox="1"/>
          <p:nvPr/>
        </p:nvSpPr>
        <p:spPr>
          <a:xfrm>
            <a:off x="3103709" y="3586247"/>
            <a:ext cx="4308919" cy="2502496"/>
          </a:xfrm>
          <a:prstGeom prst="rect">
            <a:avLst/>
          </a:prstGeom>
        </p:spPr>
        <p:txBody>
          <a:bodyPr vert="horz" wrap="square" lIns="0" tIns="12700" rIns="0" bIns="0" rtlCol="0">
            <a:spAutoFit/>
          </a:bodyPr>
          <a:lstStyle/>
          <a:p>
            <a:pPr marL="25177" marR="20142" defTabSz="813816">
              <a:lnSpc>
                <a:spcPct val="129700"/>
              </a:lnSpc>
              <a:spcBef>
                <a:spcPts val="66"/>
              </a:spcBef>
            </a:pPr>
            <a:r>
              <a:rPr lang="en-US" sz="1100" kern="1200" spc="-23" dirty="0">
                <a:solidFill>
                  <a:srgbClr val="555555"/>
                </a:solidFill>
                <a:latin typeface="Lucida Sans"/>
                <a:ea typeface="+mn-ea"/>
                <a:cs typeface="Arial"/>
                <a:sym typeface="Arial"/>
              </a:rPr>
              <a:t>Investors</a:t>
            </a:r>
            <a:r>
              <a:rPr lang="en-US" sz="1100" kern="1200" spc="-34"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in</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4"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Company</a:t>
            </a:r>
            <a:r>
              <a:rPr lang="en-US" sz="1100" kern="1200" spc="-30"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will</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also</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have</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0"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right,</a:t>
            </a:r>
            <a:r>
              <a:rPr lang="en-US" sz="1100" kern="1200" spc="-34"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at</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any</a:t>
            </a:r>
            <a:r>
              <a:rPr lang="en-US" sz="1100" kern="1200" spc="-34"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time</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after</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second</a:t>
            </a:r>
            <a:r>
              <a:rPr lang="en-US" sz="1100" kern="1200" spc="-34"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anniversary</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of</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4"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Final</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Closing</a:t>
            </a:r>
            <a:r>
              <a:rPr lang="en-US" sz="1100" kern="1200" spc="-30"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Date,</a:t>
            </a:r>
            <a:r>
              <a:rPr lang="en-US" sz="1100" kern="1200" spc="-34"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to</a:t>
            </a:r>
            <a:r>
              <a:rPr lang="en-US" sz="1100" kern="1200" spc="-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elect</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to</a:t>
            </a:r>
            <a:r>
              <a:rPr lang="en-US" sz="1100" kern="1200" spc="-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convert</a:t>
            </a:r>
            <a:r>
              <a:rPr lang="en-US" sz="1100" kern="1200" spc="-34"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their </a:t>
            </a:r>
            <a:r>
              <a:rPr lang="en-US" sz="1100" kern="1200" spc="-23" dirty="0">
                <a:solidFill>
                  <a:srgbClr val="555555"/>
                </a:solidFill>
                <a:latin typeface="Lucida Sans"/>
                <a:ea typeface="+mn-ea"/>
                <a:cs typeface="Arial"/>
                <a:sym typeface="Arial"/>
              </a:rPr>
              <a:t>holdings</a:t>
            </a:r>
            <a:r>
              <a:rPr lang="en-US" sz="1100" kern="1200" spc="-27" dirty="0">
                <a:solidFill>
                  <a:srgbClr val="555555"/>
                </a:solidFill>
                <a:latin typeface="Lucida Sans"/>
                <a:ea typeface="+mn-ea"/>
                <a:cs typeface="Arial"/>
                <a:sym typeface="Arial"/>
              </a:rPr>
              <a:t> into </a:t>
            </a:r>
            <a:r>
              <a:rPr lang="en-US" sz="1100" kern="1200" spc="-13" dirty="0">
                <a:solidFill>
                  <a:srgbClr val="555555"/>
                </a:solidFill>
                <a:latin typeface="Lucida Sans"/>
                <a:ea typeface="+mn-ea"/>
                <a:cs typeface="Arial"/>
                <a:sym typeface="Arial"/>
              </a:rPr>
              <a:t>common</a:t>
            </a:r>
            <a:r>
              <a:rPr lang="en-US" sz="1100" kern="1200" spc="-23" dirty="0">
                <a:solidFill>
                  <a:srgbClr val="555555"/>
                </a:solidFill>
                <a:latin typeface="Lucida Sans"/>
                <a:ea typeface="+mn-ea"/>
                <a:cs typeface="Arial"/>
                <a:sym typeface="Arial"/>
              </a:rPr>
              <a:t> shares</a:t>
            </a:r>
            <a:r>
              <a:rPr lang="en-US" sz="1100" kern="1200" spc="-27"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of</a:t>
            </a:r>
            <a:r>
              <a:rPr lang="en-US" sz="1100" kern="1200" spc="-23"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the</a:t>
            </a:r>
            <a:r>
              <a:rPr lang="en-US" sz="1100" kern="1200" spc="-27"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Manager</a:t>
            </a:r>
            <a:r>
              <a:rPr lang="en-US" sz="1100" kern="1200" spc="-23" dirty="0">
                <a:solidFill>
                  <a:srgbClr val="555555"/>
                </a:solidFill>
                <a:latin typeface="Lucida Sans"/>
                <a:ea typeface="+mn-ea"/>
                <a:cs typeface="Arial"/>
                <a:sym typeface="Arial"/>
              </a:rPr>
              <a:t> </a:t>
            </a:r>
            <a:r>
              <a:rPr lang="en-US" sz="1100" kern="1200" spc="-36" dirty="0">
                <a:solidFill>
                  <a:srgbClr val="555555"/>
                </a:solidFill>
                <a:latin typeface="Lucida Sans"/>
                <a:ea typeface="+mn-ea"/>
                <a:cs typeface="Arial"/>
                <a:sym typeface="Arial"/>
              </a:rPr>
              <a:t>(or,</a:t>
            </a:r>
            <a:r>
              <a:rPr lang="en-US" sz="1100" kern="1200" spc="-27"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at their</a:t>
            </a:r>
            <a:r>
              <a:rPr lang="en-US" sz="1100" kern="1200" spc="-27"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election,</a:t>
            </a:r>
            <a:r>
              <a:rPr lang="en-US" sz="1100" kern="1200" spc="-27"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common </a:t>
            </a:r>
            <a:r>
              <a:rPr lang="en-US" sz="1100" kern="1200" dirty="0">
                <a:solidFill>
                  <a:srgbClr val="555555"/>
                </a:solidFill>
                <a:latin typeface="Lucida Sans"/>
                <a:ea typeface="+mn-ea"/>
                <a:cs typeface="Arial"/>
                <a:sym typeface="Arial"/>
              </a:rPr>
              <a:t>OP</a:t>
            </a:r>
            <a:r>
              <a:rPr lang="en-US" sz="1100" kern="1200" spc="-27" dirty="0">
                <a:solidFill>
                  <a:srgbClr val="555555"/>
                </a:solidFill>
                <a:latin typeface="Lucida Sans"/>
                <a:ea typeface="+mn-ea"/>
                <a:cs typeface="Arial"/>
                <a:sym typeface="Arial"/>
              </a:rPr>
              <a:t> units</a:t>
            </a:r>
            <a:r>
              <a:rPr lang="en-US" sz="1100" kern="1200" spc="-23"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of</a:t>
            </a:r>
            <a:r>
              <a:rPr lang="en-US" sz="1100" kern="1200" spc="-23"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23" dirty="0">
                <a:solidFill>
                  <a:srgbClr val="555555"/>
                </a:solidFill>
                <a:latin typeface="Lucida Sans"/>
                <a:ea typeface="+mn-ea"/>
                <a:cs typeface="Arial"/>
                <a:sym typeface="Arial"/>
              </a:rPr>
              <a:t> Manager’s </a:t>
            </a:r>
            <a:r>
              <a:rPr lang="en-US" sz="1100" kern="1200" spc="-20" dirty="0">
                <a:solidFill>
                  <a:srgbClr val="555555"/>
                </a:solidFill>
                <a:latin typeface="Lucida Sans"/>
                <a:ea typeface="+mn-ea"/>
                <a:cs typeface="Arial"/>
                <a:sym typeface="Arial"/>
              </a:rPr>
              <a:t>operating</a:t>
            </a:r>
            <a:r>
              <a:rPr lang="en-US" sz="1100" kern="1200" spc="-23"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partnership</a:t>
            </a:r>
            <a:r>
              <a:rPr lang="en-US" sz="1100" kern="1200" spc="-23"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if </a:t>
            </a:r>
            <a:r>
              <a:rPr lang="en-US" sz="1100" kern="1200" spc="-10" dirty="0">
                <a:solidFill>
                  <a:srgbClr val="555555"/>
                </a:solidFill>
                <a:latin typeface="Lucida Sans"/>
                <a:ea typeface="+mn-ea"/>
                <a:cs typeface="Arial"/>
                <a:sym typeface="Arial"/>
              </a:rPr>
              <a:t>a</a:t>
            </a:r>
            <a:r>
              <a:rPr lang="en-US" sz="1100" kern="1200" spc="-23" dirty="0">
                <a:solidFill>
                  <a:srgbClr val="555555"/>
                </a:solidFill>
                <a:latin typeface="Lucida Sans"/>
                <a:ea typeface="+mn-ea"/>
                <a:cs typeface="Arial"/>
                <a:sym typeface="Arial"/>
              </a:rPr>
              <a:t> </a:t>
            </a:r>
            <a:r>
              <a:rPr lang="en-US" sz="1100" kern="1200" spc="-30" dirty="0">
                <a:solidFill>
                  <a:srgbClr val="555555"/>
                </a:solidFill>
                <a:latin typeface="Lucida Sans"/>
                <a:ea typeface="+mn-ea"/>
                <a:cs typeface="Arial"/>
                <a:sym typeface="Arial"/>
              </a:rPr>
              <a:t>tax-</a:t>
            </a:r>
            <a:r>
              <a:rPr lang="en-US" sz="1100" kern="1200" spc="-13" dirty="0">
                <a:solidFill>
                  <a:srgbClr val="555555"/>
                </a:solidFill>
                <a:latin typeface="Lucida Sans"/>
                <a:ea typeface="+mn-ea"/>
                <a:cs typeface="Arial"/>
                <a:sym typeface="Arial"/>
              </a:rPr>
              <a:t>free</a:t>
            </a:r>
            <a:r>
              <a:rPr lang="en-US" sz="1100" kern="1200" spc="-23"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contribution</a:t>
            </a:r>
            <a:r>
              <a:rPr lang="en-US" sz="1100" kern="1200" spc="-23"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is </a:t>
            </a:r>
            <a:r>
              <a:rPr lang="en-US" sz="1100" kern="1200" spc="-13" dirty="0">
                <a:solidFill>
                  <a:srgbClr val="555555"/>
                </a:solidFill>
                <a:latin typeface="Lucida Sans"/>
                <a:ea typeface="+mn-ea"/>
                <a:cs typeface="Arial"/>
                <a:sym typeface="Arial"/>
              </a:rPr>
              <a:t>desired)</a:t>
            </a:r>
            <a:r>
              <a:rPr lang="en-US" sz="1100" kern="1200" spc="-34"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at</a:t>
            </a:r>
            <a:r>
              <a:rPr lang="en-US" sz="1100" kern="1200" spc="-30" dirty="0">
                <a:solidFill>
                  <a:srgbClr val="555555"/>
                </a:solidFill>
                <a:latin typeface="Lucida Sans"/>
                <a:ea typeface="+mn-ea"/>
                <a:cs typeface="Arial"/>
                <a:sym typeface="Arial"/>
              </a:rPr>
              <a:t> </a:t>
            </a:r>
            <a:r>
              <a:rPr lang="en-US" sz="1100" kern="1200" spc="-10" dirty="0">
                <a:solidFill>
                  <a:srgbClr val="555555"/>
                </a:solidFill>
                <a:latin typeface="Lucida Sans"/>
                <a:ea typeface="+mn-ea"/>
                <a:cs typeface="Arial"/>
                <a:sym typeface="Arial"/>
              </a:rPr>
              <a:t>a</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conversion</a:t>
            </a:r>
            <a:r>
              <a:rPr lang="en-US" sz="1100" kern="1200" spc="-30"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ratio</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that</a:t>
            </a:r>
            <a:r>
              <a:rPr lang="en-US" sz="1100" kern="1200" spc="-34"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will</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provide</a:t>
            </a:r>
            <a:r>
              <a:rPr lang="en-US" sz="1100" kern="1200" spc="-30" dirty="0">
                <a:solidFill>
                  <a:srgbClr val="555555"/>
                </a:solidFill>
                <a:latin typeface="Lucida Sans"/>
                <a:ea typeface="+mn-ea"/>
                <a:cs typeface="Arial"/>
                <a:sym typeface="Arial"/>
              </a:rPr>
              <a:t> </a:t>
            </a:r>
            <a:r>
              <a:rPr lang="en-US" sz="1100" kern="1200" spc="-10" dirty="0">
                <a:solidFill>
                  <a:srgbClr val="555555"/>
                </a:solidFill>
                <a:latin typeface="Lucida Sans"/>
                <a:ea typeface="+mn-ea"/>
                <a:cs typeface="Arial"/>
                <a:sym typeface="Arial"/>
              </a:rPr>
              <a:t>a</a:t>
            </a:r>
            <a:r>
              <a:rPr lang="en-US" sz="1100" kern="1200" spc="-34" dirty="0">
                <a:solidFill>
                  <a:srgbClr val="555555"/>
                </a:solidFill>
                <a:latin typeface="Lucida Sans"/>
                <a:ea typeface="+mn-ea"/>
                <a:cs typeface="Arial"/>
                <a:sym typeface="Arial"/>
              </a:rPr>
              <a:t> </a:t>
            </a:r>
            <a:r>
              <a:rPr lang="en-US" sz="1100" kern="1200" spc="-44" dirty="0">
                <a:solidFill>
                  <a:srgbClr val="555555"/>
                </a:solidFill>
                <a:latin typeface="Lucida Sans"/>
                <a:ea typeface="+mn-ea"/>
                <a:cs typeface="Arial"/>
                <a:sym typeface="Arial"/>
              </a:rPr>
              <a:t>14%</a:t>
            </a:r>
            <a:r>
              <a:rPr lang="en-US" sz="1100" kern="1200" spc="-30"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simple</a:t>
            </a:r>
            <a:r>
              <a:rPr lang="en-US" sz="1100" kern="1200" spc="-34" dirty="0">
                <a:solidFill>
                  <a:srgbClr val="555555"/>
                </a:solidFill>
                <a:latin typeface="Lucida Sans"/>
                <a:ea typeface="+mn-ea"/>
                <a:cs typeface="Arial"/>
                <a:sym typeface="Arial"/>
              </a:rPr>
              <a:t> </a:t>
            </a:r>
            <a:r>
              <a:rPr lang="en-US" sz="1100" kern="1200" spc="-27" dirty="0">
                <a:solidFill>
                  <a:srgbClr val="555555"/>
                </a:solidFill>
                <a:latin typeface="Lucida Sans"/>
                <a:ea typeface="+mn-ea"/>
                <a:cs typeface="Arial"/>
                <a:sym typeface="Arial"/>
              </a:rPr>
              <a:t>annual</a:t>
            </a:r>
            <a:r>
              <a:rPr lang="en-US" sz="1100" kern="1200" spc="-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return, </a:t>
            </a:r>
            <a:r>
              <a:rPr lang="en-US" sz="1100" kern="1200" spc="-23" dirty="0">
                <a:solidFill>
                  <a:srgbClr val="555555"/>
                </a:solidFill>
                <a:latin typeface="Lucida Sans"/>
                <a:ea typeface="+mn-ea"/>
                <a:cs typeface="Arial"/>
                <a:sym typeface="Arial"/>
              </a:rPr>
              <a:t>using</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0"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volume</a:t>
            </a:r>
            <a:r>
              <a:rPr lang="en-US" sz="1100" kern="1200" spc="-30"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weighted</a:t>
            </a:r>
            <a:r>
              <a:rPr lang="en-US" sz="1100" kern="1200" spc="-30"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average</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trading</a:t>
            </a:r>
            <a:r>
              <a:rPr lang="en-US" sz="1100" kern="1200" spc="-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price</a:t>
            </a:r>
            <a:r>
              <a:rPr lang="en-US" sz="1100" kern="1200" spc="-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per</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share</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of</a:t>
            </a:r>
            <a:r>
              <a:rPr lang="en-US" sz="1100" kern="1200" spc="-30"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common</a:t>
            </a:r>
            <a:r>
              <a:rPr lang="en-US" sz="1100" kern="1200" spc="-30"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stock </a:t>
            </a:r>
            <a:r>
              <a:rPr lang="en-US" sz="1100" kern="1200" spc="-23" dirty="0">
                <a:solidFill>
                  <a:srgbClr val="555555"/>
                </a:solidFill>
                <a:latin typeface="Lucida Sans"/>
                <a:ea typeface="+mn-ea"/>
                <a:cs typeface="Arial"/>
                <a:sym typeface="Arial"/>
              </a:rPr>
              <a:t>for</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0"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twenty</a:t>
            </a:r>
            <a:r>
              <a:rPr lang="en-US" sz="1100" kern="1200" spc="-34"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(20)</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trading</a:t>
            </a:r>
            <a:r>
              <a:rPr lang="en-US" sz="1100" kern="1200" spc="-34"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days</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prior</a:t>
            </a:r>
            <a:r>
              <a:rPr lang="en-US" sz="1100" kern="1200" spc="-34"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to</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date</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of</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conversion</a:t>
            </a:r>
            <a:r>
              <a:rPr lang="en-US" sz="1100" kern="1200" spc="-34"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(with</a:t>
            </a:r>
            <a:r>
              <a:rPr lang="en-US" sz="1100" kern="1200" spc="-30" dirty="0">
                <a:solidFill>
                  <a:srgbClr val="555555"/>
                </a:solidFill>
                <a:latin typeface="Lucida Sans"/>
                <a:ea typeface="+mn-ea"/>
                <a:cs typeface="Arial"/>
                <a:sym typeface="Arial"/>
              </a:rPr>
              <a:t> </a:t>
            </a:r>
            <a:r>
              <a:rPr lang="en-US" sz="1100" kern="1200" spc="-10" dirty="0">
                <a:solidFill>
                  <a:srgbClr val="555555"/>
                </a:solidFill>
                <a:latin typeface="Lucida Sans"/>
                <a:ea typeface="+mn-ea"/>
                <a:cs typeface="Arial"/>
                <a:sym typeface="Arial"/>
              </a:rPr>
              <a:t>a</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5% discount</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for</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assumed</a:t>
            </a:r>
            <a:r>
              <a:rPr lang="en-US" sz="1100" kern="1200" spc="-27"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transaction</a:t>
            </a:r>
            <a:r>
              <a:rPr lang="en-US" sz="1100" kern="1200" spc="-30"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costs)</a:t>
            </a:r>
            <a:r>
              <a:rPr lang="en-US" sz="1100" kern="1200" spc="-30" dirty="0">
                <a:solidFill>
                  <a:srgbClr val="555555"/>
                </a:solidFill>
                <a:latin typeface="Lucida Sans"/>
                <a:ea typeface="+mn-ea"/>
                <a:cs typeface="Arial"/>
                <a:sym typeface="Arial"/>
              </a:rPr>
              <a:t> </a:t>
            </a:r>
            <a:r>
              <a:rPr lang="en-US" sz="1100" kern="1200" spc="-36" dirty="0">
                <a:solidFill>
                  <a:srgbClr val="555555"/>
                </a:solidFill>
                <a:latin typeface="Lucida Sans"/>
                <a:ea typeface="+mn-ea"/>
                <a:cs typeface="Arial"/>
                <a:sym typeface="Arial"/>
              </a:rPr>
              <a:t>or,</a:t>
            </a:r>
            <a:r>
              <a:rPr lang="en-US" sz="1100" kern="1200" spc="-27" dirty="0">
                <a:solidFill>
                  <a:srgbClr val="555555"/>
                </a:solidFill>
                <a:latin typeface="Lucida Sans"/>
                <a:ea typeface="+mn-ea"/>
                <a:cs typeface="Arial"/>
                <a:sym typeface="Arial"/>
              </a:rPr>
              <a:t> if</a:t>
            </a:r>
            <a:r>
              <a:rPr lang="en-US" sz="1100" kern="1200" spc="-30"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MRC’s</a:t>
            </a:r>
            <a:r>
              <a:rPr lang="en-US" sz="1100" kern="1200" spc="-27"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shares</a:t>
            </a:r>
            <a:r>
              <a:rPr lang="en-US" sz="1100" kern="1200" spc="-30"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are</a:t>
            </a:r>
            <a:r>
              <a:rPr lang="en-US" sz="1100" kern="1200" spc="-30" dirty="0">
                <a:solidFill>
                  <a:srgbClr val="555555"/>
                </a:solidFill>
                <a:latin typeface="Lucida Sans"/>
                <a:ea typeface="+mn-ea"/>
                <a:cs typeface="Arial"/>
                <a:sym typeface="Arial"/>
              </a:rPr>
              <a:t> </a:t>
            </a:r>
            <a:r>
              <a:rPr lang="en-US" sz="1100" kern="1200" spc="-23" dirty="0">
                <a:solidFill>
                  <a:srgbClr val="555555"/>
                </a:solidFill>
                <a:latin typeface="Lucida Sans"/>
                <a:ea typeface="+mn-ea"/>
                <a:cs typeface="Arial"/>
                <a:sym typeface="Arial"/>
              </a:rPr>
              <a:t>not</a:t>
            </a:r>
            <a:r>
              <a:rPr lang="en-US" sz="1100" kern="1200" spc="-27"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listed,</a:t>
            </a:r>
            <a:endParaRPr lang="en-US" sz="1100" kern="1200" dirty="0">
              <a:solidFill>
                <a:srgbClr val="555555"/>
              </a:solidFill>
              <a:latin typeface="Lucida Sans"/>
              <a:ea typeface="+mn-ea"/>
              <a:cs typeface="Arial"/>
              <a:sym typeface="Arial"/>
            </a:endParaRPr>
          </a:p>
          <a:p>
            <a:pPr marL="25177" defTabSz="813816">
              <a:spcBef>
                <a:spcPts val="212"/>
              </a:spcBef>
            </a:pPr>
            <a:r>
              <a:rPr lang="en-US" sz="1100" kern="1200" spc="-17" dirty="0">
                <a:solidFill>
                  <a:srgbClr val="555555"/>
                </a:solidFill>
                <a:latin typeface="Lucida Sans"/>
                <a:ea typeface="+mn-ea"/>
                <a:cs typeface="Arial"/>
                <a:sym typeface="Arial"/>
              </a:rPr>
              <a:t>the</a:t>
            </a:r>
            <a:r>
              <a:rPr lang="en-US" sz="1100" kern="1200" spc="-36"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most</a:t>
            </a:r>
            <a:r>
              <a:rPr lang="en-US" sz="1100" kern="1200" spc="-34"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recently</a:t>
            </a:r>
            <a:r>
              <a:rPr lang="en-US" sz="1100" kern="1200" spc="-34" dirty="0">
                <a:solidFill>
                  <a:srgbClr val="555555"/>
                </a:solidFill>
                <a:latin typeface="Lucida Sans"/>
                <a:ea typeface="+mn-ea"/>
                <a:cs typeface="Arial"/>
                <a:sym typeface="Arial"/>
              </a:rPr>
              <a:t> </a:t>
            </a:r>
            <a:r>
              <a:rPr lang="en-US" sz="1100" kern="1200" spc="-20" dirty="0">
                <a:solidFill>
                  <a:srgbClr val="555555"/>
                </a:solidFill>
                <a:latin typeface="Lucida Sans"/>
                <a:ea typeface="+mn-ea"/>
                <a:cs typeface="Arial"/>
                <a:sym typeface="Arial"/>
              </a:rPr>
              <a:t>published</a:t>
            </a:r>
            <a:r>
              <a:rPr lang="en-US" sz="1100" kern="1200" spc="-36"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net</a:t>
            </a:r>
            <a:r>
              <a:rPr lang="en-US" sz="1100" kern="1200" spc="-34" dirty="0">
                <a:solidFill>
                  <a:srgbClr val="555555"/>
                </a:solidFill>
                <a:latin typeface="Lucida Sans"/>
                <a:ea typeface="+mn-ea"/>
                <a:cs typeface="Arial"/>
                <a:sym typeface="Arial"/>
              </a:rPr>
              <a:t> </a:t>
            </a:r>
            <a:r>
              <a:rPr lang="en-US" sz="1100" kern="1200" spc="-13" dirty="0">
                <a:solidFill>
                  <a:srgbClr val="555555"/>
                </a:solidFill>
                <a:latin typeface="Lucida Sans"/>
                <a:ea typeface="+mn-ea"/>
                <a:cs typeface="Arial"/>
                <a:sym typeface="Arial"/>
              </a:rPr>
              <a:t>asset</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value</a:t>
            </a:r>
            <a:r>
              <a:rPr lang="en-US" sz="1100" kern="1200" spc="-36"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of</a:t>
            </a:r>
            <a:r>
              <a:rPr lang="en-US" sz="1100" kern="1200" spc="-34" dirty="0">
                <a:solidFill>
                  <a:srgbClr val="555555"/>
                </a:solidFill>
                <a:latin typeface="Lucida Sans"/>
                <a:ea typeface="+mn-ea"/>
                <a:cs typeface="Arial"/>
                <a:sym typeface="Arial"/>
              </a:rPr>
              <a:t> </a:t>
            </a:r>
            <a:r>
              <a:rPr lang="en-US" sz="1100" kern="1200" spc="-17" dirty="0">
                <a:solidFill>
                  <a:srgbClr val="555555"/>
                </a:solidFill>
                <a:latin typeface="Lucida Sans"/>
                <a:ea typeface="+mn-ea"/>
                <a:cs typeface="Arial"/>
                <a:sym typeface="Arial"/>
              </a:rPr>
              <a:t>the</a:t>
            </a:r>
            <a:r>
              <a:rPr lang="en-US" sz="1100" kern="1200" spc="-34" dirty="0">
                <a:solidFill>
                  <a:srgbClr val="555555"/>
                </a:solidFill>
                <a:latin typeface="Lucida Sans"/>
                <a:ea typeface="+mn-ea"/>
                <a:cs typeface="Arial"/>
                <a:sym typeface="Arial"/>
              </a:rPr>
              <a:t> </a:t>
            </a:r>
            <a:r>
              <a:rPr lang="en-US" sz="1100" kern="1200" spc="-7" dirty="0">
                <a:solidFill>
                  <a:srgbClr val="555555"/>
                </a:solidFill>
                <a:latin typeface="Lucida Sans"/>
                <a:ea typeface="+mn-ea"/>
                <a:cs typeface="Arial"/>
                <a:sym typeface="Arial"/>
              </a:rPr>
              <a:t>shares.</a:t>
            </a:r>
            <a:endParaRPr lang="en-US" sz="1100" baseline="33333" dirty="0">
              <a:latin typeface="Lucida Sans"/>
              <a:cs typeface="Lucida Sans"/>
            </a:endParaRPr>
          </a:p>
        </p:txBody>
      </p:sp>
    </p:spTree>
    <p:extLst>
      <p:ext uri="{BB962C8B-B14F-4D97-AF65-F5344CB8AC3E}">
        <p14:creationId xmlns:p14="http://schemas.microsoft.com/office/powerpoint/2010/main" val="419827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E20A234D-B9A4-4358-82C4-55B27FDC0E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18" name="Freeform 5">
              <a:extLst>
                <a:ext uri="{FF2B5EF4-FFF2-40B4-BE49-F238E27FC236}">
                  <a16:creationId xmlns:a16="http://schemas.microsoft.com/office/drawing/2014/main" id="{D6AD3151-F96E-4F8D-9B74-990ABE183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6">
              <a:extLst>
                <a:ext uri="{FF2B5EF4-FFF2-40B4-BE49-F238E27FC236}">
                  <a16:creationId xmlns:a16="http://schemas.microsoft.com/office/drawing/2014/main" id="{B3504A37-677D-4553-961E-C8504E1AD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7">
              <a:extLst>
                <a:ext uri="{FF2B5EF4-FFF2-40B4-BE49-F238E27FC236}">
                  <a16:creationId xmlns:a16="http://schemas.microsoft.com/office/drawing/2014/main" id="{E1A9F12C-7B47-41B8-9DF3-74E2A7255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8">
              <a:extLst>
                <a:ext uri="{FF2B5EF4-FFF2-40B4-BE49-F238E27FC236}">
                  <a16:creationId xmlns:a16="http://schemas.microsoft.com/office/drawing/2014/main" id="{AB64BA4D-764E-43AA-B546-158AAB0F2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Freeform 9">
              <a:extLst>
                <a:ext uri="{FF2B5EF4-FFF2-40B4-BE49-F238E27FC236}">
                  <a16:creationId xmlns:a16="http://schemas.microsoft.com/office/drawing/2014/main" id="{C13AB19E-C06F-42CE-8C07-8BCE182DA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10">
              <a:extLst>
                <a:ext uri="{FF2B5EF4-FFF2-40B4-BE49-F238E27FC236}">
                  <a16:creationId xmlns:a16="http://schemas.microsoft.com/office/drawing/2014/main" id="{057D2BFA-CF18-4381-89A7-ED3624346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1">
              <a:extLst>
                <a:ext uri="{FF2B5EF4-FFF2-40B4-BE49-F238E27FC236}">
                  <a16:creationId xmlns:a16="http://schemas.microsoft.com/office/drawing/2014/main" id="{D4C422A6-48B9-4629-8FEF-0AA2FCF8A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12">
              <a:extLst>
                <a:ext uri="{FF2B5EF4-FFF2-40B4-BE49-F238E27FC236}">
                  <a16:creationId xmlns:a16="http://schemas.microsoft.com/office/drawing/2014/main" id="{44431652-9C96-4555-8585-20ACDFB2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 name="Freeform 13">
              <a:extLst>
                <a:ext uri="{FF2B5EF4-FFF2-40B4-BE49-F238E27FC236}">
                  <a16:creationId xmlns:a16="http://schemas.microsoft.com/office/drawing/2014/main" id="{BA82E172-9439-4927-ABE2-364FD3AA9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14">
              <a:extLst>
                <a:ext uri="{FF2B5EF4-FFF2-40B4-BE49-F238E27FC236}">
                  <a16:creationId xmlns:a16="http://schemas.microsoft.com/office/drawing/2014/main" id="{9137DE69-451C-4993-8AF3-1DDDD1751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15">
              <a:extLst>
                <a:ext uri="{FF2B5EF4-FFF2-40B4-BE49-F238E27FC236}">
                  <a16:creationId xmlns:a16="http://schemas.microsoft.com/office/drawing/2014/main" id="{430B95C1-206E-4B3D-85F7-10E2EE73C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16">
              <a:extLst>
                <a:ext uri="{FF2B5EF4-FFF2-40B4-BE49-F238E27FC236}">
                  <a16:creationId xmlns:a16="http://schemas.microsoft.com/office/drawing/2014/main" id="{3D23E2F8-938B-4A52-B35F-94F1331E9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 name="Freeform 17">
              <a:extLst>
                <a:ext uri="{FF2B5EF4-FFF2-40B4-BE49-F238E27FC236}">
                  <a16:creationId xmlns:a16="http://schemas.microsoft.com/office/drawing/2014/main" id="{A7371A20-A9C7-40DA-BE71-2D23D3F8F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 name="Freeform 18">
              <a:extLst>
                <a:ext uri="{FF2B5EF4-FFF2-40B4-BE49-F238E27FC236}">
                  <a16:creationId xmlns:a16="http://schemas.microsoft.com/office/drawing/2014/main" id="{AD5A9C0B-2DF6-47B7-B7F4-DC52B4665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 name="Freeform 19">
              <a:extLst>
                <a:ext uri="{FF2B5EF4-FFF2-40B4-BE49-F238E27FC236}">
                  <a16:creationId xmlns:a16="http://schemas.microsoft.com/office/drawing/2014/main" id="{AA3FFED2-A833-473E-869C-C67C78EF1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20">
              <a:extLst>
                <a:ext uri="{FF2B5EF4-FFF2-40B4-BE49-F238E27FC236}">
                  <a16:creationId xmlns:a16="http://schemas.microsoft.com/office/drawing/2014/main" id="{DD3136B0-EC59-42D1-AED9-1E7B23AE0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21">
              <a:extLst>
                <a:ext uri="{FF2B5EF4-FFF2-40B4-BE49-F238E27FC236}">
                  <a16:creationId xmlns:a16="http://schemas.microsoft.com/office/drawing/2014/main" id="{516A793C-A2AA-409E-9AFD-31EBC9918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22">
              <a:extLst>
                <a:ext uri="{FF2B5EF4-FFF2-40B4-BE49-F238E27FC236}">
                  <a16:creationId xmlns:a16="http://schemas.microsoft.com/office/drawing/2014/main" id="{A91A9330-6EF3-4068-9E05-EFD9E5814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Freeform 23">
              <a:extLst>
                <a:ext uri="{FF2B5EF4-FFF2-40B4-BE49-F238E27FC236}">
                  <a16:creationId xmlns:a16="http://schemas.microsoft.com/office/drawing/2014/main" id="{363F339A-2F0F-497A-9A97-6E1D4A38A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7" name="Group 136">
            <a:extLst>
              <a:ext uri="{FF2B5EF4-FFF2-40B4-BE49-F238E27FC236}">
                <a16:creationId xmlns:a16="http://schemas.microsoft.com/office/drawing/2014/main" id="{4BF14AA4-98BB-49F7-8A26-B9611695CB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69" y="1186483"/>
            <a:ext cx="6636259" cy="4477933"/>
            <a:chOff x="1669293" y="1186483"/>
            <a:chExt cx="8848345" cy="4477933"/>
          </a:xfrm>
        </p:grpSpPr>
        <p:sp>
          <p:nvSpPr>
            <p:cNvPr id="138" name="Rectangle 137">
              <a:extLst>
                <a:ext uri="{FF2B5EF4-FFF2-40B4-BE49-F238E27FC236}">
                  <a16:creationId xmlns:a16="http://schemas.microsoft.com/office/drawing/2014/main" id="{769B412D-486A-40AE-AD13-012CFC18C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9" name="Isosceles Triangle 86">
              <a:extLst>
                <a:ext uri="{FF2B5EF4-FFF2-40B4-BE49-F238E27FC236}">
                  <a16:creationId xmlns:a16="http://schemas.microsoft.com/office/drawing/2014/main" id="{05FE3073-1BF6-4D01-B519-329470617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0" name="Rectangle 139">
              <a:extLst>
                <a:ext uri="{FF2B5EF4-FFF2-40B4-BE49-F238E27FC236}">
                  <a16:creationId xmlns:a16="http://schemas.microsoft.com/office/drawing/2014/main" id="{0144938A-7410-4F44-8642-3F1272DED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141" name="Rectangle 140">
            <a:extLst>
              <a:ext uri="{FF2B5EF4-FFF2-40B4-BE49-F238E27FC236}">
                <a16:creationId xmlns:a16="http://schemas.microsoft.com/office/drawing/2014/main" id="{3F68D903-F26B-46F9-911C-92FEC6A69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88E6E148-E023-4954-86E3-30141DFB5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a:noFill/>
        </p:grpSpPr>
        <p:sp>
          <p:nvSpPr>
            <p:cNvPr id="143" name="Freeform 5">
              <a:extLst>
                <a:ext uri="{FF2B5EF4-FFF2-40B4-BE49-F238E27FC236}">
                  <a16:creationId xmlns:a16="http://schemas.microsoft.com/office/drawing/2014/main" id="{0D3F982F-CC17-4661-8EAF-7BC5E6735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txBody>
            <a:bodyPr/>
            <a:lstStyle/>
            <a:p>
              <a:endParaRPr lang="en-US"/>
            </a:p>
          </p:txBody>
        </p:sp>
        <p:sp>
          <p:nvSpPr>
            <p:cNvPr id="144" name="Freeform 6">
              <a:extLst>
                <a:ext uri="{FF2B5EF4-FFF2-40B4-BE49-F238E27FC236}">
                  <a16:creationId xmlns:a16="http://schemas.microsoft.com/office/drawing/2014/main" id="{90D37B37-763F-44D7-AEBC-44893638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txBody>
            <a:bodyPr/>
            <a:lstStyle/>
            <a:p>
              <a:endParaRPr lang="en-US"/>
            </a:p>
          </p:txBody>
        </p:sp>
        <p:sp>
          <p:nvSpPr>
            <p:cNvPr id="145" name="Freeform 7">
              <a:extLst>
                <a:ext uri="{FF2B5EF4-FFF2-40B4-BE49-F238E27FC236}">
                  <a16:creationId xmlns:a16="http://schemas.microsoft.com/office/drawing/2014/main" id="{37E4608D-34B6-48E2-8243-67D04B36F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txBody>
            <a:bodyPr/>
            <a:lstStyle/>
            <a:p>
              <a:endParaRPr lang="en-US"/>
            </a:p>
          </p:txBody>
        </p:sp>
        <p:sp>
          <p:nvSpPr>
            <p:cNvPr id="146" name="Freeform 8">
              <a:extLst>
                <a:ext uri="{FF2B5EF4-FFF2-40B4-BE49-F238E27FC236}">
                  <a16:creationId xmlns:a16="http://schemas.microsoft.com/office/drawing/2014/main" id="{F40C4AC8-50E7-49B1-8864-2CE866701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txBody>
            <a:bodyPr/>
            <a:lstStyle/>
            <a:p>
              <a:endParaRPr lang="en-US"/>
            </a:p>
          </p:txBody>
        </p:sp>
        <p:sp>
          <p:nvSpPr>
            <p:cNvPr id="147" name="Freeform 9">
              <a:extLst>
                <a:ext uri="{FF2B5EF4-FFF2-40B4-BE49-F238E27FC236}">
                  <a16:creationId xmlns:a16="http://schemas.microsoft.com/office/drawing/2014/main" id="{8B74515D-097E-4D6D-9614-3EE424776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txBody>
            <a:bodyPr/>
            <a:lstStyle/>
            <a:p>
              <a:endParaRPr lang="en-US"/>
            </a:p>
          </p:txBody>
        </p:sp>
        <p:sp>
          <p:nvSpPr>
            <p:cNvPr id="148" name="Freeform 10">
              <a:extLst>
                <a:ext uri="{FF2B5EF4-FFF2-40B4-BE49-F238E27FC236}">
                  <a16:creationId xmlns:a16="http://schemas.microsoft.com/office/drawing/2014/main" id="{B01B715E-8AF8-4069-AFF6-C4731F0C3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txBody>
            <a:bodyPr/>
            <a:lstStyle/>
            <a:p>
              <a:endParaRPr lang="en-US"/>
            </a:p>
          </p:txBody>
        </p:sp>
        <p:sp>
          <p:nvSpPr>
            <p:cNvPr id="149" name="Freeform 11">
              <a:extLst>
                <a:ext uri="{FF2B5EF4-FFF2-40B4-BE49-F238E27FC236}">
                  <a16:creationId xmlns:a16="http://schemas.microsoft.com/office/drawing/2014/main" id="{E1E01D11-2228-4016-AD29-65D1C6DB2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txBody>
            <a:bodyPr/>
            <a:lstStyle/>
            <a:p>
              <a:endParaRPr lang="en-US"/>
            </a:p>
          </p:txBody>
        </p:sp>
        <p:sp>
          <p:nvSpPr>
            <p:cNvPr id="150" name="Freeform 12">
              <a:extLst>
                <a:ext uri="{FF2B5EF4-FFF2-40B4-BE49-F238E27FC236}">
                  <a16:creationId xmlns:a16="http://schemas.microsoft.com/office/drawing/2014/main" id="{1459FE25-5A43-4BCE-B99B-4F40DE8A4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txBody>
            <a:bodyPr/>
            <a:lstStyle/>
            <a:p>
              <a:endParaRPr lang="en-US"/>
            </a:p>
          </p:txBody>
        </p:sp>
        <p:sp>
          <p:nvSpPr>
            <p:cNvPr id="151" name="Freeform 13">
              <a:extLst>
                <a:ext uri="{FF2B5EF4-FFF2-40B4-BE49-F238E27FC236}">
                  <a16:creationId xmlns:a16="http://schemas.microsoft.com/office/drawing/2014/main" id="{3B23074C-316F-47BD-8C6B-EC2FF4952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txBody>
            <a:bodyPr/>
            <a:lstStyle/>
            <a:p>
              <a:endParaRPr lang="en-US"/>
            </a:p>
          </p:txBody>
        </p:sp>
        <p:sp>
          <p:nvSpPr>
            <p:cNvPr id="152" name="Freeform 14">
              <a:extLst>
                <a:ext uri="{FF2B5EF4-FFF2-40B4-BE49-F238E27FC236}">
                  <a16:creationId xmlns:a16="http://schemas.microsoft.com/office/drawing/2014/main" id="{A8080108-D92A-4D64-AFA7-DCCBAF66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txBody>
            <a:bodyPr/>
            <a:lstStyle/>
            <a:p>
              <a:endParaRPr lang="en-US"/>
            </a:p>
          </p:txBody>
        </p:sp>
        <p:sp>
          <p:nvSpPr>
            <p:cNvPr id="153" name="Freeform 15">
              <a:extLst>
                <a:ext uri="{FF2B5EF4-FFF2-40B4-BE49-F238E27FC236}">
                  <a16:creationId xmlns:a16="http://schemas.microsoft.com/office/drawing/2014/main" id="{4CDA9133-E392-4602-8F72-342B0F2B1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txBody>
            <a:bodyPr/>
            <a:lstStyle/>
            <a:p>
              <a:endParaRPr lang="en-US"/>
            </a:p>
          </p:txBody>
        </p:sp>
        <p:sp>
          <p:nvSpPr>
            <p:cNvPr id="154" name="Freeform 16">
              <a:extLst>
                <a:ext uri="{FF2B5EF4-FFF2-40B4-BE49-F238E27FC236}">
                  <a16:creationId xmlns:a16="http://schemas.microsoft.com/office/drawing/2014/main" id="{41574FAC-64B1-48BF-9962-5F1D6F293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txBody>
            <a:bodyPr/>
            <a:lstStyle/>
            <a:p>
              <a:endParaRPr lang="en-US"/>
            </a:p>
          </p:txBody>
        </p:sp>
        <p:sp>
          <p:nvSpPr>
            <p:cNvPr id="155" name="Freeform 17">
              <a:extLst>
                <a:ext uri="{FF2B5EF4-FFF2-40B4-BE49-F238E27FC236}">
                  <a16:creationId xmlns:a16="http://schemas.microsoft.com/office/drawing/2014/main" id="{3C0763C8-12E2-42A2-96FE-5731CDF29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txBody>
            <a:bodyPr/>
            <a:lstStyle/>
            <a:p>
              <a:endParaRPr lang="en-US"/>
            </a:p>
          </p:txBody>
        </p:sp>
        <p:sp>
          <p:nvSpPr>
            <p:cNvPr id="156" name="Freeform 18">
              <a:extLst>
                <a:ext uri="{FF2B5EF4-FFF2-40B4-BE49-F238E27FC236}">
                  <a16:creationId xmlns:a16="http://schemas.microsoft.com/office/drawing/2014/main" id="{FA456C9D-7219-467B-B2AD-D5789A7D2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txBody>
            <a:bodyPr/>
            <a:lstStyle/>
            <a:p>
              <a:endParaRPr lang="en-US"/>
            </a:p>
          </p:txBody>
        </p:sp>
        <p:sp>
          <p:nvSpPr>
            <p:cNvPr id="157" name="Freeform 19">
              <a:extLst>
                <a:ext uri="{FF2B5EF4-FFF2-40B4-BE49-F238E27FC236}">
                  <a16:creationId xmlns:a16="http://schemas.microsoft.com/office/drawing/2014/main" id="{77284864-DE74-4A45-AD93-F63035040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txBody>
            <a:bodyPr/>
            <a:lstStyle/>
            <a:p>
              <a:endParaRPr lang="en-US"/>
            </a:p>
          </p:txBody>
        </p:sp>
        <p:sp>
          <p:nvSpPr>
            <p:cNvPr id="158" name="Freeform 20">
              <a:extLst>
                <a:ext uri="{FF2B5EF4-FFF2-40B4-BE49-F238E27FC236}">
                  <a16:creationId xmlns:a16="http://schemas.microsoft.com/office/drawing/2014/main" id="{2ECA1844-43F9-45F6-B52D-4854DBC48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txBody>
            <a:bodyPr/>
            <a:lstStyle/>
            <a:p>
              <a:endParaRPr lang="en-US"/>
            </a:p>
          </p:txBody>
        </p:sp>
        <p:sp>
          <p:nvSpPr>
            <p:cNvPr id="159" name="Freeform 21">
              <a:extLst>
                <a:ext uri="{FF2B5EF4-FFF2-40B4-BE49-F238E27FC236}">
                  <a16:creationId xmlns:a16="http://schemas.microsoft.com/office/drawing/2014/main" id="{F9ECEA64-1836-4323-A0A3-D4F829112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txBody>
            <a:bodyPr/>
            <a:lstStyle/>
            <a:p>
              <a:endParaRPr lang="en-US"/>
            </a:p>
          </p:txBody>
        </p:sp>
        <p:sp>
          <p:nvSpPr>
            <p:cNvPr id="160" name="Freeform 22">
              <a:extLst>
                <a:ext uri="{FF2B5EF4-FFF2-40B4-BE49-F238E27FC236}">
                  <a16:creationId xmlns:a16="http://schemas.microsoft.com/office/drawing/2014/main" id="{950F914B-7F44-4D5A-97BB-4BE453F4A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txBody>
            <a:bodyPr/>
            <a:lstStyle/>
            <a:p>
              <a:endParaRPr lang="en-US"/>
            </a:p>
          </p:txBody>
        </p:sp>
        <p:sp>
          <p:nvSpPr>
            <p:cNvPr id="161" name="Freeform 23">
              <a:extLst>
                <a:ext uri="{FF2B5EF4-FFF2-40B4-BE49-F238E27FC236}">
                  <a16:creationId xmlns:a16="http://schemas.microsoft.com/office/drawing/2014/main" id="{A3EFB651-6736-424B-995D-48C4B0E5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txBody>
            <a:bodyPr/>
            <a:lstStyle/>
            <a:p>
              <a:endParaRPr lang="en-US"/>
            </a:p>
          </p:txBody>
        </p:sp>
      </p:grpSp>
      <p:grpSp>
        <p:nvGrpSpPr>
          <p:cNvPr id="162" name="Group 161">
            <a:extLst>
              <a:ext uri="{FF2B5EF4-FFF2-40B4-BE49-F238E27FC236}">
                <a16:creationId xmlns:a16="http://schemas.microsoft.com/office/drawing/2014/main" id="{1FB4E014-64CE-4D11-A129-94A1893FA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69" y="1186483"/>
            <a:ext cx="6636259" cy="4477933"/>
            <a:chOff x="1669293" y="1186483"/>
            <a:chExt cx="8848345" cy="4477933"/>
          </a:xfrm>
        </p:grpSpPr>
        <p:sp>
          <p:nvSpPr>
            <p:cNvPr id="114" name="Rectangle 113">
              <a:extLst>
                <a:ext uri="{FF2B5EF4-FFF2-40B4-BE49-F238E27FC236}">
                  <a16:creationId xmlns:a16="http://schemas.microsoft.com/office/drawing/2014/main" id="{DFBDC1C1-8061-451F-8181-9F0402645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5" name="Isosceles Triangle 114">
              <a:extLst>
                <a:ext uri="{FF2B5EF4-FFF2-40B4-BE49-F238E27FC236}">
                  <a16:creationId xmlns:a16="http://schemas.microsoft.com/office/drawing/2014/main" id="{C35F105D-10BD-4664-8966-82DC76172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6" name="Rectangle 115">
              <a:extLst>
                <a:ext uri="{FF2B5EF4-FFF2-40B4-BE49-F238E27FC236}">
                  <a16:creationId xmlns:a16="http://schemas.microsoft.com/office/drawing/2014/main" id="{6C9E557E-56E2-4C47-BB57-B5D2A4FB3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03BE2A5-2348-7FB2-074B-87ED284D06A5}"/>
              </a:ext>
            </a:extLst>
          </p:cNvPr>
          <p:cNvSpPr>
            <a:spLocks noGrp="1"/>
          </p:cNvSpPr>
          <p:nvPr>
            <p:ph type="title"/>
          </p:nvPr>
        </p:nvSpPr>
        <p:spPr>
          <a:xfrm>
            <a:off x="1319427" y="2075504"/>
            <a:ext cx="6509936" cy="2159039"/>
          </a:xfrm>
        </p:spPr>
        <p:txBody>
          <a:bodyPr vert="horz" lIns="228600" tIns="228600" rIns="228600" bIns="0" rtlCol="0" anchor="b">
            <a:normAutofit fontScale="90000"/>
          </a:bodyPr>
          <a:lstStyle/>
          <a:p>
            <a:pPr defTabSz="914400">
              <a:lnSpc>
                <a:spcPct val="80000"/>
              </a:lnSpc>
            </a:pPr>
            <a:r>
              <a:rPr lang="en-US" sz="3600" spc="-150" dirty="0">
                <a:solidFill>
                  <a:srgbClr val="FFFEFF"/>
                </a:solidFill>
              </a:rPr>
              <a:t>Contact Information</a:t>
            </a:r>
            <a:br>
              <a:rPr lang="en-US" sz="2800" spc="-150" dirty="0">
                <a:solidFill>
                  <a:srgbClr val="FFFEFF"/>
                </a:solidFill>
              </a:rPr>
            </a:br>
            <a:br>
              <a:rPr lang="en-US" sz="2800" spc="-150" dirty="0">
                <a:solidFill>
                  <a:srgbClr val="FFFEFF"/>
                </a:solidFill>
              </a:rPr>
            </a:br>
            <a:br>
              <a:rPr lang="en-US" sz="2800" spc="-150" dirty="0">
                <a:solidFill>
                  <a:srgbClr val="FFFEFF"/>
                </a:solidFill>
              </a:rPr>
            </a:br>
            <a:r>
              <a:rPr lang="en-US" sz="2800" spc="-150" dirty="0">
                <a:solidFill>
                  <a:srgbClr val="FFFEFF"/>
                </a:solidFill>
              </a:rPr>
              <a:t>Brooke Buckley   415-994-5755</a:t>
            </a:r>
            <a:br>
              <a:rPr lang="en-US" sz="2800" spc="-150" dirty="0">
                <a:solidFill>
                  <a:srgbClr val="FFFEFF"/>
                </a:solidFill>
              </a:rPr>
            </a:br>
            <a:r>
              <a:rPr lang="en-US" sz="2800" spc="-150" dirty="0" err="1">
                <a:solidFill>
                  <a:srgbClr val="FFFEFF"/>
                </a:solidFill>
              </a:rPr>
              <a:t>brooke@mackenziecapital.com</a:t>
            </a:r>
            <a:br>
              <a:rPr lang="en-US" sz="2800" spc="-150" dirty="0">
                <a:solidFill>
                  <a:srgbClr val="FFFEFF"/>
                </a:solidFill>
              </a:rPr>
            </a:br>
            <a:br>
              <a:rPr lang="en-US" sz="2800" spc="-150" dirty="0">
                <a:solidFill>
                  <a:srgbClr val="FFFEFF"/>
                </a:solidFill>
              </a:rPr>
            </a:br>
            <a:r>
              <a:rPr lang="en-US" sz="2800" spc="-150" dirty="0">
                <a:solidFill>
                  <a:srgbClr val="FFFEFF"/>
                </a:solidFill>
              </a:rPr>
              <a:t>Art Miller 347-545-1039</a:t>
            </a:r>
            <a:br>
              <a:rPr lang="en-US" sz="2800" spc="-150" dirty="0">
                <a:solidFill>
                  <a:srgbClr val="FFFEFF"/>
                </a:solidFill>
              </a:rPr>
            </a:br>
            <a:r>
              <a:rPr lang="en-US" sz="2800" spc="-150" dirty="0" err="1">
                <a:solidFill>
                  <a:srgbClr val="FFFEFF"/>
                </a:solidFill>
              </a:rPr>
              <a:t>art@mackenziecapital.com</a:t>
            </a:r>
            <a:br>
              <a:rPr lang="en-US" sz="1400" spc="-150" dirty="0">
                <a:solidFill>
                  <a:srgbClr val="FFFEFF"/>
                </a:solidFill>
              </a:rPr>
            </a:br>
            <a:endParaRPr lang="en-US" sz="1400" spc="-150" dirty="0">
              <a:solidFill>
                <a:srgbClr val="FFFEFF"/>
              </a:solidFill>
            </a:endParaRPr>
          </a:p>
        </p:txBody>
      </p:sp>
    </p:spTree>
    <p:extLst>
      <p:ext uri="{BB962C8B-B14F-4D97-AF65-F5344CB8AC3E}">
        <p14:creationId xmlns:p14="http://schemas.microsoft.com/office/powerpoint/2010/main" val="4758675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0C8AD-A51E-4B86-471C-49010C4D7DD6}"/>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22;p2">
            <a:extLst>
              <a:ext uri="{FF2B5EF4-FFF2-40B4-BE49-F238E27FC236}">
                <a16:creationId xmlns:a16="http://schemas.microsoft.com/office/drawing/2014/main" id="{959A4206-A907-8F7A-7608-AFED2F0B7B5A}"/>
              </a:ext>
            </a:extLst>
          </p:cNvPr>
          <p:cNvSpPr txBox="1">
            <a:spLocks/>
          </p:cNvSpPr>
          <p:nvPr/>
        </p:nvSpPr>
        <p:spPr>
          <a:xfrm>
            <a:off x="713231" y="331270"/>
            <a:ext cx="7543800" cy="1088068"/>
          </a:xfrm>
          <a:prstGeom prst="rect">
            <a:avLst/>
          </a:prstGeom>
          <a:noFill/>
          <a:ln>
            <a:noFill/>
          </a:ln>
        </p:spPr>
        <p:txBody>
          <a:bodyPr spcFirstLastPara="1" wrap="square" lIns="68569" tIns="34275" rIns="68569" bIns="34275"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F3F3F"/>
              </a:buClr>
              <a:buSzPts val="4700"/>
              <a:buFont typeface="Bookman Old Style"/>
              <a:buNone/>
              <a:tabLst/>
              <a:defRPr/>
            </a:pPr>
            <a:r>
              <a:rPr kumimoji="0" lang="en-US" sz="4700" b="0" i="0" u="none" strike="noStrike" kern="0" cap="none" spc="0" normalizeH="0" baseline="0" noProof="0" dirty="0">
                <a:ln>
                  <a:noFill/>
                </a:ln>
                <a:solidFill>
                  <a:schemeClr val="bg1"/>
                </a:solidFill>
                <a:effectLst/>
                <a:uLnTx/>
                <a:uFillTx/>
                <a:latin typeface="Bookman Old Style"/>
                <a:sym typeface="Bookman Old Style"/>
              </a:rPr>
              <a:t>Disclosures</a:t>
            </a:r>
          </a:p>
        </p:txBody>
      </p:sp>
      <p:sp>
        <p:nvSpPr>
          <p:cNvPr id="5" name="Google Shape;123;p2">
            <a:extLst>
              <a:ext uri="{FF2B5EF4-FFF2-40B4-BE49-F238E27FC236}">
                <a16:creationId xmlns:a16="http://schemas.microsoft.com/office/drawing/2014/main" id="{D417DA54-26C3-802D-AB32-33AF727428A0}"/>
              </a:ext>
            </a:extLst>
          </p:cNvPr>
          <p:cNvSpPr txBox="1">
            <a:spLocks/>
          </p:cNvSpPr>
          <p:nvPr/>
        </p:nvSpPr>
        <p:spPr>
          <a:xfrm>
            <a:off x="800098" y="1905580"/>
            <a:ext cx="7543800" cy="2820668"/>
          </a:xfrm>
          <a:prstGeom prst="rect">
            <a:avLst/>
          </a:prstGeom>
          <a:noFill/>
          <a:ln>
            <a:noFill/>
          </a:ln>
        </p:spPr>
        <p:txBody>
          <a:bodyPr spcFirstLastPara="1" wrap="square" lIns="0" tIns="34275" rIns="0" bIns="34275" anchor="t" anchorCtr="0">
            <a:normAutofit fontScale="25000" lnSpcReduction="20000"/>
          </a:bodyPr>
          <a:lstStyle>
            <a:defPPr marR="0" lvl="0" algn="l" rtl="0">
              <a:lnSpc>
                <a:spcPct val="100000"/>
              </a:lnSpc>
              <a:spcBef>
                <a:spcPts val="0"/>
              </a:spcBef>
              <a:spcAft>
                <a:spcPts val="0"/>
              </a:spcAft>
            </a:defPPr>
            <a:lvl1pPr marL="342900" marR="0" lvl="0" indent="-257175" algn="l" rtl="0">
              <a:lnSpc>
                <a:spcPct val="110000"/>
              </a:lnSpc>
              <a:spcBef>
                <a:spcPts val="900"/>
              </a:spcBef>
              <a:spcAft>
                <a:spcPts val="0"/>
              </a:spcAft>
              <a:buClr>
                <a:schemeClr val="accent1"/>
              </a:buClr>
              <a:buSzPts val="1800"/>
              <a:buFont typeface="Calibri"/>
              <a:buChar char=" "/>
              <a:defRPr sz="1900" b="0" i="0" u="none" strike="noStrike" cap="none">
                <a:solidFill>
                  <a:srgbClr val="3F3F3F"/>
                </a:solidFill>
                <a:latin typeface="Libre Franklin"/>
                <a:ea typeface="Libre Franklin"/>
                <a:cs typeface="Libre Franklin"/>
                <a:sym typeface="Libre Franklin"/>
              </a:defRPr>
            </a:lvl1pPr>
            <a:lvl2pPr marL="685800" marR="0" lvl="1" indent="-257175" algn="l" rtl="0">
              <a:lnSpc>
                <a:spcPct val="100000"/>
              </a:lnSpc>
              <a:spcBef>
                <a:spcPts val="150"/>
              </a:spcBef>
              <a:spcAft>
                <a:spcPts val="0"/>
              </a:spcAft>
              <a:buClr>
                <a:srgbClr val="3F3F3F"/>
              </a:buClr>
              <a:buSzPts val="1800"/>
              <a:buFont typeface="Calibri"/>
              <a:buChar char="◦"/>
              <a:defRPr sz="1700" b="0" i="0" u="none" strike="noStrike" cap="none">
                <a:solidFill>
                  <a:srgbClr val="3F3F3F"/>
                </a:solidFill>
                <a:latin typeface="Libre Franklin"/>
                <a:ea typeface="Libre Franklin"/>
                <a:cs typeface="Libre Franklin"/>
                <a:sym typeface="Libre Franklin"/>
              </a:defRPr>
            </a:lvl2pPr>
            <a:lvl3pPr marL="1028700" marR="0" lvl="2"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3pPr>
            <a:lvl4pPr marL="1371600" marR="0" lvl="3"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4pPr>
            <a:lvl5pPr marL="1714500" marR="0" lvl="4"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5pPr>
            <a:lvl6pPr marL="2057400" marR="0" lvl="5"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6pPr>
            <a:lvl7pPr marL="2400300" marR="0" lvl="6"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7pPr>
            <a:lvl8pPr marL="2743200" marR="0" lvl="7"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8pPr>
            <a:lvl9pPr marL="3086100" marR="0" lvl="8" indent="-257175" algn="l" rtl="0">
              <a:lnSpc>
                <a:spcPct val="90000"/>
              </a:lnSpc>
              <a:spcBef>
                <a:spcPts val="300"/>
              </a:spcBef>
              <a:spcAft>
                <a:spcPts val="30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9pPr>
          </a:lstStyle>
          <a:p>
            <a:pPr marL="68580" marR="0" lvl="0" indent="-68580" algn="l" defTabSz="914400" rtl="0" eaLnBrk="1" fontAlgn="auto" latinLnBrk="0" hangingPunct="1">
              <a:lnSpc>
                <a:spcPct val="110000"/>
              </a:lnSpc>
              <a:spcBef>
                <a:spcPts val="0"/>
              </a:spcBef>
              <a:spcAft>
                <a:spcPts val="0"/>
              </a:spcAft>
              <a:buClr>
                <a:srgbClr val="9EA47C"/>
              </a:buClr>
              <a:buSzPct val="100000"/>
              <a:buFont typeface="Calibri"/>
              <a:buChar char=" "/>
              <a:tabLst/>
              <a:defRPr/>
            </a:pPr>
            <a:r>
              <a:rPr kumimoji="0" lang="en-US" sz="4800" b="0" i="0" u="none" strike="noStrike" kern="0" cap="none" spc="0" normalizeH="0" baseline="0" noProof="0" dirty="0">
                <a:ln>
                  <a:noFill/>
                </a:ln>
                <a:solidFill>
                  <a:srgbClr val="3F3F3F"/>
                </a:solidFill>
                <a:effectLst/>
                <a:uLnTx/>
                <a:uFillTx/>
                <a:latin typeface="Libre Franklin"/>
                <a:sym typeface="Libre Franklin"/>
              </a:rPr>
              <a:t>The following information contains, or may be deemed to contain, “forward-looking statements” within the meaning of Section 27A of the Securities Act of 1933, as amended (“1933 Act”).  These forward-looking statements include all statements regarding the current intent or expectations regarding matters covered and all statements which are not statements of fact. By their nature, forward-looking statements involve risks and uncertainties because they relate to events and depend on circumstances that may or may not occur in the future.  The future results of </a:t>
            </a:r>
            <a:r>
              <a:rPr kumimoji="0" lang="en-US" sz="4800" b="0" i="0" u="none" strike="noStrike" kern="0" cap="none" spc="0" normalizeH="0" baseline="0" noProof="0" dirty="0" err="1">
                <a:ln>
                  <a:noFill/>
                </a:ln>
                <a:solidFill>
                  <a:srgbClr val="3F3F3F"/>
                </a:solidFill>
                <a:effectLst/>
                <a:uLnTx/>
                <a:uFillTx/>
                <a:latin typeface="Libre Franklin"/>
                <a:sym typeface="Libre Franklin"/>
              </a:rPr>
              <a:t>MacKenzie</a:t>
            </a:r>
            <a:r>
              <a:rPr kumimoji="0" lang="en-US" sz="4800" b="0" i="0" u="none" strike="noStrike" kern="0" cap="none" spc="0" normalizeH="0" baseline="0" noProof="0" dirty="0">
                <a:ln>
                  <a:noFill/>
                </a:ln>
                <a:solidFill>
                  <a:srgbClr val="3F3F3F"/>
                </a:solidFill>
                <a:effectLst/>
                <a:uLnTx/>
                <a:uFillTx/>
                <a:latin typeface="Libre Franklin"/>
                <a:sym typeface="Libre Franklin"/>
              </a:rPr>
              <a:t> Realty Capital, Inc. (the “Company”) may vary from the results expressed in, or implied by, forward-looking statements, possibly to a material degree. Since these factors can cause results, performance and achievements to differ materially from those discussed in this presentation, you are cautioned not to place undue reliance on the forward-looking statements.  The Company will update these forward-looking statements to reflect any material changes occurring prior to the completion of the offering. For a discussion of some of the important factors that could cause results to differ from those expressed in, or implied by, the forward-looking statements contained herein, please refer to the Company’s Offering Circular, in particular, the “Risk Factors” section, and the summary of risks below.  The forward-looking statements in this document are excluded from the safe harbor protection of Section 27A of the 1933 Act. </a:t>
            </a:r>
            <a:endParaRPr kumimoji="0" lang="en-US" sz="1900" b="0" i="0" u="none" strike="noStrike" kern="0" cap="none" spc="0" normalizeH="0" baseline="0" noProof="0" dirty="0">
              <a:ln>
                <a:noFill/>
              </a:ln>
              <a:solidFill>
                <a:srgbClr val="3F3F3F"/>
              </a:solidFill>
              <a:effectLst/>
              <a:uLnTx/>
              <a:uFillTx/>
              <a:latin typeface="Libre Franklin"/>
              <a:sym typeface="Libre Franklin"/>
            </a:endParaRPr>
          </a:p>
          <a:p>
            <a:pPr marL="68580" marR="0" lvl="0" indent="-44767" algn="l" defTabSz="914400" rtl="0" eaLnBrk="1" fontAlgn="auto" latinLnBrk="0" hangingPunct="1">
              <a:lnSpc>
                <a:spcPct val="110000"/>
              </a:lnSpc>
              <a:spcBef>
                <a:spcPts val="1050"/>
              </a:spcBef>
              <a:spcAft>
                <a:spcPts val="0"/>
              </a:spcAft>
              <a:buClr>
                <a:srgbClr val="9EA47C"/>
              </a:buClr>
              <a:buSzPct val="100000"/>
              <a:buFont typeface="Calibri"/>
              <a:buNone/>
              <a:tabLst/>
              <a:defRPr/>
            </a:pPr>
            <a:endParaRPr kumimoji="0" lang="en-US" sz="1500" b="0" i="0" u="none" strike="noStrike" kern="0" cap="none" spc="0" normalizeH="0" baseline="0" noProof="0" dirty="0">
              <a:ln>
                <a:noFill/>
              </a:ln>
              <a:solidFill>
                <a:srgbClr val="3F3F3F"/>
              </a:solidFill>
              <a:effectLst/>
              <a:uLnTx/>
              <a:uFillTx/>
              <a:latin typeface="Libre Franklin"/>
              <a:sym typeface="Libre Franklin"/>
            </a:endParaRPr>
          </a:p>
          <a:p>
            <a:pPr marL="68580" marR="0" lvl="0" indent="-68580" algn="l" defTabSz="914400" rtl="0" eaLnBrk="1" fontAlgn="auto" latinLnBrk="0" hangingPunct="1">
              <a:lnSpc>
                <a:spcPct val="110000"/>
              </a:lnSpc>
              <a:spcBef>
                <a:spcPts val="1050"/>
              </a:spcBef>
              <a:spcAft>
                <a:spcPts val="0"/>
              </a:spcAft>
              <a:buClr>
                <a:srgbClr val="9EA47C"/>
              </a:buClr>
              <a:buSzPct val="100000"/>
              <a:buFont typeface="Calibri"/>
              <a:buChar char=" "/>
              <a:tabLst/>
              <a:defRPr/>
            </a:pPr>
            <a:r>
              <a:rPr kumimoji="0" lang="en-US" sz="4800" b="1" i="0" u="none" strike="noStrike" kern="0" cap="none" spc="0" normalizeH="0" baseline="0" noProof="0" dirty="0">
                <a:ln>
                  <a:noFill/>
                </a:ln>
                <a:solidFill>
                  <a:srgbClr val="3F3F3F"/>
                </a:solidFill>
                <a:effectLst/>
                <a:uLnTx/>
                <a:uFillTx/>
                <a:latin typeface="Libre Franklin"/>
                <a:sym typeface="Libre Franklin"/>
              </a:rPr>
              <a:t>The Company has elected to be taxed as a REIT, but if it fails to meet the requirements, there may be adverse tax consequences. </a:t>
            </a:r>
            <a:endParaRPr kumimoji="0" lang="en-US" sz="1900" b="0" i="0" u="none" strike="noStrike" kern="0" cap="none" spc="0" normalizeH="0" baseline="0" noProof="0" dirty="0">
              <a:ln>
                <a:noFill/>
              </a:ln>
              <a:solidFill>
                <a:srgbClr val="3F3F3F"/>
              </a:solidFill>
              <a:effectLst/>
              <a:uLnTx/>
              <a:uFillTx/>
              <a:latin typeface="Libre Franklin"/>
              <a:sym typeface="Libre Franklin"/>
            </a:endParaRPr>
          </a:p>
          <a:p>
            <a:pPr marL="68580" marR="0" lvl="0" indent="-45958" algn="l" defTabSz="914400" rtl="0" eaLnBrk="1" fontAlgn="auto" latinLnBrk="0" hangingPunct="1">
              <a:lnSpc>
                <a:spcPct val="110000"/>
              </a:lnSpc>
              <a:spcBef>
                <a:spcPts val="1050"/>
              </a:spcBef>
              <a:spcAft>
                <a:spcPts val="0"/>
              </a:spcAft>
              <a:buClr>
                <a:srgbClr val="9EA47C"/>
              </a:buClr>
              <a:buSzPct val="100000"/>
              <a:buFont typeface="Calibri"/>
              <a:buNone/>
              <a:tabLst/>
              <a:defRPr/>
            </a:pPr>
            <a:endParaRPr kumimoji="0" lang="en-US" sz="1900" b="0" i="0" u="none" strike="noStrike" kern="0" cap="none" spc="0" normalizeH="0" baseline="0" noProof="0" dirty="0">
              <a:ln>
                <a:noFill/>
              </a:ln>
              <a:solidFill>
                <a:srgbClr val="3F3F3F"/>
              </a:solidFill>
              <a:effectLst/>
              <a:uLnTx/>
              <a:uFillTx/>
              <a:latin typeface="Libre Franklin"/>
              <a:sym typeface="Libre Franklin"/>
            </a:endParaRPr>
          </a:p>
        </p:txBody>
      </p:sp>
    </p:spTree>
    <p:extLst>
      <p:ext uri="{BB962C8B-B14F-4D97-AF65-F5344CB8AC3E}">
        <p14:creationId xmlns:p14="http://schemas.microsoft.com/office/powerpoint/2010/main" val="421143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0C8AD-A51E-4B86-471C-49010C4D7DD6}"/>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22;p2">
            <a:extLst>
              <a:ext uri="{FF2B5EF4-FFF2-40B4-BE49-F238E27FC236}">
                <a16:creationId xmlns:a16="http://schemas.microsoft.com/office/drawing/2014/main" id="{959A4206-A907-8F7A-7608-AFED2F0B7B5A}"/>
              </a:ext>
            </a:extLst>
          </p:cNvPr>
          <p:cNvSpPr txBox="1">
            <a:spLocks/>
          </p:cNvSpPr>
          <p:nvPr/>
        </p:nvSpPr>
        <p:spPr>
          <a:xfrm>
            <a:off x="713231" y="331270"/>
            <a:ext cx="7543800" cy="1088068"/>
          </a:xfrm>
          <a:prstGeom prst="rect">
            <a:avLst/>
          </a:prstGeom>
          <a:noFill/>
          <a:ln>
            <a:noFill/>
          </a:ln>
        </p:spPr>
        <p:txBody>
          <a:bodyPr spcFirstLastPara="1" wrap="square" lIns="68569" tIns="34275" rIns="68569" bIns="34275"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3F3F3F"/>
              </a:buClr>
              <a:buSzPts val="4700"/>
              <a:buFont typeface="Bookman Old Style"/>
              <a:buNone/>
              <a:tabLst/>
              <a:defRPr/>
            </a:pPr>
            <a:r>
              <a:rPr kumimoji="0" lang="en-US" sz="4700" b="0" i="0" u="none" strike="noStrike" kern="0" cap="none" spc="0" normalizeH="0" baseline="0" noProof="0" dirty="0">
                <a:ln>
                  <a:noFill/>
                </a:ln>
                <a:solidFill>
                  <a:schemeClr val="bg1"/>
                </a:solidFill>
                <a:effectLst/>
                <a:uLnTx/>
                <a:uFillTx/>
                <a:latin typeface="Bookman Old Style"/>
                <a:sym typeface="Bookman Old Style"/>
              </a:rPr>
              <a:t>Disclosures</a:t>
            </a:r>
          </a:p>
        </p:txBody>
      </p:sp>
      <p:sp>
        <p:nvSpPr>
          <p:cNvPr id="2" name="Google Shape;129;p3">
            <a:extLst>
              <a:ext uri="{FF2B5EF4-FFF2-40B4-BE49-F238E27FC236}">
                <a16:creationId xmlns:a16="http://schemas.microsoft.com/office/drawing/2014/main" id="{828F411A-953D-EA5E-0793-DA34B3B88C32}"/>
              </a:ext>
            </a:extLst>
          </p:cNvPr>
          <p:cNvSpPr txBox="1">
            <a:spLocks/>
          </p:cNvSpPr>
          <p:nvPr/>
        </p:nvSpPr>
        <p:spPr>
          <a:xfrm>
            <a:off x="800098" y="1905580"/>
            <a:ext cx="7543800" cy="2820668"/>
          </a:xfrm>
          <a:prstGeom prst="rect">
            <a:avLst/>
          </a:prstGeom>
          <a:noFill/>
          <a:ln>
            <a:noFill/>
          </a:ln>
        </p:spPr>
        <p:txBody>
          <a:bodyPr spcFirstLastPara="1" wrap="square" lIns="0" tIns="34275" rIns="0" bIns="34275" anchor="t" anchorCtr="0">
            <a:normAutofit fontScale="25000" lnSpcReduction="20000"/>
          </a:bodyPr>
          <a:lstStyle>
            <a:defPPr marR="0" lvl="0" algn="l" rtl="0">
              <a:lnSpc>
                <a:spcPct val="100000"/>
              </a:lnSpc>
              <a:spcBef>
                <a:spcPts val="0"/>
              </a:spcBef>
              <a:spcAft>
                <a:spcPts val="0"/>
              </a:spcAft>
            </a:defPPr>
            <a:lvl1pPr marL="342900" marR="0" lvl="0" indent="-257175" algn="l" rtl="0">
              <a:lnSpc>
                <a:spcPct val="110000"/>
              </a:lnSpc>
              <a:spcBef>
                <a:spcPts val="900"/>
              </a:spcBef>
              <a:spcAft>
                <a:spcPts val="0"/>
              </a:spcAft>
              <a:buClr>
                <a:schemeClr val="accent1"/>
              </a:buClr>
              <a:buSzPts val="1800"/>
              <a:buFont typeface="Calibri"/>
              <a:buChar char=" "/>
              <a:defRPr sz="1900" b="0" i="0" u="none" strike="noStrike" cap="none">
                <a:solidFill>
                  <a:srgbClr val="3F3F3F"/>
                </a:solidFill>
                <a:latin typeface="Libre Franklin"/>
                <a:ea typeface="Libre Franklin"/>
                <a:cs typeface="Libre Franklin"/>
                <a:sym typeface="Libre Franklin"/>
              </a:defRPr>
            </a:lvl1pPr>
            <a:lvl2pPr marL="685800" marR="0" lvl="1" indent="-257175" algn="l" rtl="0">
              <a:lnSpc>
                <a:spcPct val="100000"/>
              </a:lnSpc>
              <a:spcBef>
                <a:spcPts val="150"/>
              </a:spcBef>
              <a:spcAft>
                <a:spcPts val="0"/>
              </a:spcAft>
              <a:buClr>
                <a:srgbClr val="3F3F3F"/>
              </a:buClr>
              <a:buSzPts val="1800"/>
              <a:buFont typeface="Calibri"/>
              <a:buChar char="◦"/>
              <a:defRPr sz="1700" b="0" i="0" u="none" strike="noStrike" cap="none">
                <a:solidFill>
                  <a:srgbClr val="3F3F3F"/>
                </a:solidFill>
                <a:latin typeface="Libre Franklin"/>
                <a:ea typeface="Libre Franklin"/>
                <a:cs typeface="Libre Franklin"/>
                <a:sym typeface="Libre Franklin"/>
              </a:defRPr>
            </a:lvl2pPr>
            <a:lvl3pPr marL="1028700" marR="0" lvl="2"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3pPr>
            <a:lvl4pPr marL="1371600" marR="0" lvl="3"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4pPr>
            <a:lvl5pPr marL="1714500" marR="0" lvl="4" indent="-257175" algn="l" rtl="0">
              <a:lnSpc>
                <a:spcPct val="100000"/>
              </a:lnSpc>
              <a:spcBef>
                <a:spcPts val="300"/>
              </a:spcBef>
              <a:spcAft>
                <a:spcPts val="0"/>
              </a:spcAft>
              <a:buClr>
                <a:srgbClr val="3F3F3F"/>
              </a:buClr>
              <a:buSzPts val="1800"/>
              <a:buFont typeface="Calibri"/>
              <a:buChar char="◦"/>
              <a:defRPr sz="1300" b="0" i="0" u="none" strike="noStrike" cap="none">
                <a:solidFill>
                  <a:srgbClr val="3F3F3F"/>
                </a:solidFill>
                <a:latin typeface="Libre Franklin"/>
                <a:ea typeface="Libre Franklin"/>
                <a:cs typeface="Libre Franklin"/>
                <a:sym typeface="Libre Franklin"/>
              </a:defRPr>
            </a:lvl5pPr>
            <a:lvl6pPr marL="2057400" marR="0" lvl="5"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6pPr>
            <a:lvl7pPr marL="2400300" marR="0" lvl="6"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7pPr>
            <a:lvl8pPr marL="2743200" marR="0" lvl="7" indent="-257175" algn="l" rtl="0">
              <a:lnSpc>
                <a:spcPct val="90000"/>
              </a:lnSpc>
              <a:spcBef>
                <a:spcPts val="300"/>
              </a:spcBef>
              <a:spcAft>
                <a:spcPts val="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8pPr>
            <a:lvl9pPr marL="3086100" marR="0" lvl="8" indent="-257175" algn="l" rtl="0">
              <a:lnSpc>
                <a:spcPct val="90000"/>
              </a:lnSpc>
              <a:spcBef>
                <a:spcPts val="300"/>
              </a:spcBef>
              <a:spcAft>
                <a:spcPts val="300"/>
              </a:spcAft>
              <a:buClr>
                <a:schemeClr val="accent1"/>
              </a:buClr>
              <a:buSzPts val="1800"/>
              <a:buFont typeface="Calibri"/>
              <a:buChar char="◦"/>
              <a:defRPr sz="1400" b="0" i="0" u="none" strike="noStrike" cap="none">
                <a:solidFill>
                  <a:srgbClr val="3F3F3F"/>
                </a:solidFill>
                <a:latin typeface="Libre Franklin"/>
                <a:ea typeface="Libre Franklin"/>
                <a:cs typeface="Libre Franklin"/>
                <a:sym typeface="Libre Franklin"/>
              </a:defRPr>
            </a:lvl9pPr>
          </a:lstStyle>
          <a:p>
            <a:pPr marL="68580" marR="0" lvl="0" indent="-68580" algn="l" defTabSz="914400" rtl="0" eaLnBrk="1" fontAlgn="auto" latinLnBrk="0" hangingPunct="1">
              <a:lnSpc>
                <a:spcPct val="120000"/>
              </a:lnSpc>
              <a:spcBef>
                <a:spcPts val="0"/>
              </a:spcBef>
              <a:spcAft>
                <a:spcPts val="0"/>
              </a:spcAft>
              <a:buClr>
                <a:srgbClr val="9EA47C"/>
              </a:buClr>
              <a:buSzPct val="100000"/>
              <a:buFont typeface="Calibri"/>
              <a:buChar char=" "/>
              <a:tabLst/>
              <a:defRPr/>
            </a:pPr>
            <a:r>
              <a:rPr kumimoji="0" lang="en-US" sz="4200" b="0" i="0" u="none" strike="noStrike" kern="0" cap="none" spc="0" normalizeH="0" baseline="0" noProof="0">
                <a:ln>
                  <a:noFill/>
                </a:ln>
                <a:solidFill>
                  <a:srgbClr val="3F3F3F"/>
                </a:solidFill>
                <a:effectLst/>
                <a:uLnTx/>
                <a:uFillTx/>
                <a:latin typeface="Libre Franklin"/>
                <a:sym typeface="Libre Franklin"/>
              </a:rPr>
              <a:t>NEITHER THIS PRESENTATION NOR THE CONTENT HEREIN CONSTITUTES AN OFFER TO SELL OR A SOLICITATION OF AN OFFER TO BUY THE COMPANY’S SHARES (WHICH MAY ONLY BE DONE THROUGH THE OFFERING CIRCULAR) AND IS NOT INCORPORATED BY REFERENCE INTO THE Offering Circular.</a:t>
            </a:r>
            <a:endParaRPr kumimoji="0" lang="en-US" sz="1900" b="0" i="0" u="none" strike="noStrike" kern="0" cap="none" spc="0" normalizeH="0" baseline="0" noProof="0">
              <a:ln>
                <a:noFill/>
              </a:ln>
              <a:solidFill>
                <a:srgbClr val="3F3F3F"/>
              </a:solidFill>
              <a:effectLst/>
              <a:uLnTx/>
              <a:uFillTx/>
              <a:latin typeface="Libre Franklin"/>
              <a:sym typeface="Libre Franklin"/>
            </a:endParaRPr>
          </a:p>
          <a:p>
            <a:pPr marL="68580" marR="0" lvl="0" indent="-68580" algn="l" defTabSz="914400" rtl="0" eaLnBrk="1" fontAlgn="auto" latinLnBrk="0" hangingPunct="1">
              <a:lnSpc>
                <a:spcPct val="120000"/>
              </a:lnSpc>
              <a:spcBef>
                <a:spcPts val="450"/>
              </a:spcBef>
              <a:spcAft>
                <a:spcPts val="0"/>
              </a:spcAft>
              <a:buClr>
                <a:srgbClr val="9EA47C"/>
              </a:buClr>
              <a:buSzPct val="100000"/>
              <a:buFont typeface="Calibri"/>
              <a:buChar char=" "/>
              <a:tabLst/>
              <a:defRPr/>
            </a:pPr>
            <a:r>
              <a:rPr kumimoji="0" lang="en-US" sz="4200" b="0" i="0" u="none" strike="noStrike" kern="0" cap="none" spc="0" normalizeH="0" baseline="0" noProof="0">
                <a:ln>
                  <a:noFill/>
                </a:ln>
                <a:solidFill>
                  <a:srgbClr val="3F3F3F"/>
                </a:solidFill>
                <a:effectLst/>
                <a:uLnTx/>
                <a:uFillTx/>
                <a:latin typeface="Libre Franklin"/>
                <a:sym typeface="Libre Franklin"/>
              </a:rPr>
              <a:t>Prospective investors in the Company should carefully consider the Company’s investment objectives, risks, charges and expenses, which are discussed in the Offering Circular, before investing. The Offering Circular, which contains this and other information about the Company, is available and should be read carefully before investing. </a:t>
            </a:r>
            <a:endParaRPr kumimoji="0" lang="en-US" sz="1900" b="0" i="0" u="none" strike="noStrike" kern="0" cap="none" spc="0" normalizeH="0" baseline="0" noProof="0">
              <a:ln>
                <a:noFill/>
              </a:ln>
              <a:solidFill>
                <a:srgbClr val="3F3F3F"/>
              </a:solidFill>
              <a:effectLst/>
              <a:uLnTx/>
              <a:uFillTx/>
              <a:latin typeface="Libre Franklin"/>
              <a:sym typeface="Libre Franklin"/>
            </a:endParaRPr>
          </a:p>
          <a:p>
            <a:pPr marL="68580" marR="0" lvl="0" indent="-68580" algn="l" defTabSz="914400" rtl="0" eaLnBrk="1" fontAlgn="auto" latinLnBrk="0" hangingPunct="1">
              <a:lnSpc>
                <a:spcPct val="120000"/>
              </a:lnSpc>
              <a:spcBef>
                <a:spcPts val="450"/>
              </a:spcBef>
              <a:spcAft>
                <a:spcPts val="0"/>
              </a:spcAft>
              <a:buClr>
                <a:srgbClr val="9EA47C"/>
              </a:buClr>
              <a:buSzPct val="100000"/>
              <a:buFont typeface="Calibri"/>
              <a:buChar char=" "/>
              <a:tabLst/>
              <a:defRPr/>
            </a:pPr>
            <a:r>
              <a:rPr kumimoji="0" lang="en-US" sz="4200" b="0" i="0" u="none" strike="noStrike" kern="0" cap="none" spc="0" normalizeH="0" baseline="0" noProof="0">
                <a:ln>
                  <a:noFill/>
                </a:ln>
                <a:solidFill>
                  <a:srgbClr val="3F3F3F"/>
                </a:solidFill>
                <a:effectLst/>
                <a:uLnTx/>
                <a:uFillTx/>
                <a:latin typeface="Libre Franklin"/>
                <a:sym typeface="Libre Franklin"/>
              </a:rPr>
              <a:t>Securities products and services are offered through Arete Wealth Management, LLC. Arete is a member of the Financial Industry Regulatory Authority and the Securities Investor Protection Corporation. Arete is not affiliated with the Company, MacKenzie or MCM-GP, Inc. </a:t>
            </a:r>
            <a:endParaRPr kumimoji="0" lang="en-US" sz="1900" b="0" i="0" u="none" strike="noStrike" kern="0" cap="none" spc="0" normalizeH="0" baseline="0" noProof="0">
              <a:ln>
                <a:noFill/>
              </a:ln>
              <a:solidFill>
                <a:srgbClr val="3F3F3F"/>
              </a:solidFill>
              <a:effectLst/>
              <a:uLnTx/>
              <a:uFillTx/>
              <a:latin typeface="Libre Franklin"/>
              <a:sym typeface="Libre Franklin"/>
            </a:endParaRPr>
          </a:p>
          <a:p>
            <a:pPr marL="68580" marR="0" lvl="0" indent="-68580" algn="l" defTabSz="914400" rtl="0" eaLnBrk="1" fontAlgn="auto" latinLnBrk="0" hangingPunct="1">
              <a:lnSpc>
                <a:spcPct val="120000"/>
              </a:lnSpc>
              <a:spcBef>
                <a:spcPts val="450"/>
              </a:spcBef>
              <a:spcAft>
                <a:spcPts val="0"/>
              </a:spcAft>
              <a:buClr>
                <a:srgbClr val="9EA47C"/>
              </a:buClr>
              <a:buSzPct val="100000"/>
              <a:buFont typeface="Calibri"/>
              <a:buChar char=" "/>
              <a:tabLst/>
              <a:defRPr/>
            </a:pPr>
            <a:r>
              <a:rPr kumimoji="0" lang="en-US" sz="4200" b="0" i="0" u="none" strike="noStrike" kern="0" cap="none" spc="0" normalizeH="0" baseline="0" noProof="0">
                <a:ln>
                  <a:noFill/>
                </a:ln>
                <a:solidFill>
                  <a:srgbClr val="3F3F3F"/>
                </a:solidFill>
                <a:effectLst/>
                <a:uLnTx/>
                <a:uFillTx/>
                <a:latin typeface="Libre Franklin"/>
                <a:sym typeface="Libre Franklin"/>
              </a:rPr>
              <a:t>Arete Wealth Management, LLC is a registered broker dealer that may sell the Company in North Carolina.</a:t>
            </a:r>
            <a:endParaRPr kumimoji="0" lang="en-US" sz="1900" b="0" i="0" u="none" strike="noStrike" kern="0" cap="none" spc="0" normalizeH="0" baseline="0" noProof="0">
              <a:ln>
                <a:noFill/>
              </a:ln>
              <a:solidFill>
                <a:srgbClr val="3F3F3F"/>
              </a:solidFill>
              <a:effectLst/>
              <a:uLnTx/>
              <a:uFillTx/>
              <a:latin typeface="Libre Franklin"/>
              <a:sym typeface="Libre Franklin"/>
            </a:endParaRPr>
          </a:p>
          <a:p>
            <a:pPr marL="68580" marR="0" lvl="0" indent="-68580" algn="l" defTabSz="914400" rtl="0" eaLnBrk="1" fontAlgn="auto" latinLnBrk="0" hangingPunct="1">
              <a:lnSpc>
                <a:spcPct val="120000"/>
              </a:lnSpc>
              <a:spcBef>
                <a:spcPts val="450"/>
              </a:spcBef>
              <a:spcAft>
                <a:spcPts val="0"/>
              </a:spcAft>
              <a:buClr>
                <a:srgbClr val="9EA47C"/>
              </a:buClr>
              <a:buSzPct val="100000"/>
              <a:buFont typeface="Calibri"/>
              <a:buChar char=" "/>
              <a:tabLst/>
              <a:defRPr/>
            </a:pPr>
            <a:r>
              <a:rPr kumimoji="0" lang="en-US" sz="4200" b="0" i="0" u="none" strike="noStrike" kern="0" cap="none" spc="0" normalizeH="0" baseline="0" noProof="0">
                <a:ln>
                  <a:noFill/>
                </a:ln>
                <a:solidFill>
                  <a:srgbClr val="3F3F3F"/>
                </a:solidFill>
                <a:effectLst/>
                <a:uLnTx/>
                <a:uFillTx/>
                <a:latin typeface="Libre Franklin"/>
                <a:sym typeface="Libre Franklin"/>
              </a:rPr>
              <a:t>This is not an offering, which may be made only by Offering Circular. A copy of the Offering Circular may be obtained from the Company by calling 800-854-8357 or writing to 89 Davis Road, Orinda CA 94563 or by visiting our website at </a:t>
            </a:r>
            <a:r>
              <a:rPr kumimoji="0" lang="en-US" sz="4200" b="0" i="0" u="sng" strike="noStrike" kern="0" cap="none" spc="0" normalizeH="0" baseline="0" noProof="0">
                <a:ln>
                  <a:noFill/>
                </a:ln>
                <a:solidFill>
                  <a:srgbClr val="7D73B3"/>
                </a:solidFill>
                <a:effectLst/>
                <a:uLnTx/>
                <a:uFillTx/>
                <a:latin typeface="Libre Franklin"/>
                <a:sym typeface="Libre Franklin"/>
                <a:hlinkClick r:id="rId2"/>
              </a:rPr>
              <a:t>www.mackenzierealty.com</a:t>
            </a:r>
            <a:r>
              <a:rPr kumimoji="0" lang="en-US" sz="4200" b="0" i="0" u="none" strike="noStrike" kern="0" cap="none" spc="0" normalizeH="0" baseline="0" noProof="0">
                <a:ln>
                  <a:noFill/>
                </a:ln>
                <a:solidFill>
                  <a:srgbClr val="3F3F3F"/>
                </a:solidFill>
                <a:effectLst/>
                <a:uLnTx/>
                <a:uFillTx/>
                <a:latin typeface="Libre Franklin"/>
                <a:sym typeface="Libre Franklin"/>
              </a:rPr>
              <a:t>. </a:t>
            </a:r>
            <a:endParaRPr kumimoji="0" lang="en-US" sz="1900" b="0" i="0" u="none" strike="noStrike" kern="0" cap="none" spc="0" normalizeH="0" baseline="0" noProof="0">
              <a:ln>
                <a:noFill/>
              </a:ln>
              <a:solidFill>
                <a:srgbClr val="3F3F3F"/>
              </a:solidFill>
              <a:effectLst/>
              <a:uLnTx/>
              <a:uFillTx/>
              <a:latin typeface="Libre Franklin"/>
              <a:sym typeface="Libre Franklin"/>
            </a:endParaRPr>
          </a:p>
          <a:p>
            <a:pPr marL="68580" marR="0" lvl="0" indent="-45958" algn="l" defTabSz="914400" rtl="0" eaLnBrk="1" fontAlgn="auto" latinLnBrk="0" hangingPunct="1">
              <a:lnSpc>
                <a:spcPct val="110000"/>
              </a:lnSpc>
              <a:spcBef>
                <a:spcPts val="900"/>
              </a:spcBef>
              <a:spcAft>
                <a:spcPts val="0"/>
              </a:spcAft>
              <a:buClr>
                <a:srgbClr val="9EA47C"/>
              </a:buClr>
              <a:buSzPct val="100000"/>
              <a:buFont typeface="Calibri"/>
              <a:buNone/>
              <a:tabLst/>
              <a:defRPr/>
            </a:pPr>
            <a:endParaRPr kumimoji="0" lang="en-US" sz="1900" b="0" i="0" u="none" strike="noStrike" kern="0" cap="none" spc="0" normalizeH="0" baseline="0" noProof="0" dirty="0">
              <a:ln>
                <a:noFill/>
              </a:ln>
              <a:solidFill>
                <a:srgbClr val="3F3F3F"/>
              </a:solidFill>
              <a:effectLst/>
              <a:uLnTx/>
              <a:uFillTx/>
              <a:latin typeface="Libre Franklin"/>
              <a:sym typeface="Libre Franklin"/>
            </a:endParaRPr>
          </a:p>
        </p:txBody>
      </p:sp>
    </p:spTree>
    <p:extLst>
      <p:ext uri="{BB962C8B-B14F-4D97-AF65-F5344CB8AC3E}">
        <p14:creationId xmlns:p14="http://schemas.microsoft.com/office/powerpoint/2010/main" val="94075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D64547-D83E-6406-F6D5-943BF62FE507}"/>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67;p8">
            <a:extLst>
              <a:ext uri="{FF2B5EF4-FFF2-40B4-BE49-F238E27FC236}">
                <a16:creationId xmlns:a16="http://schemas.microsoft.com/office/drawing/2014/main" id="{516CC57C-E3B9-13EE-F0E2-F4E10E4861FA}"/>
              </a:ext>
            </a:extLst>
          </p:cNvPr>
          <p:cNvSpPr txBox="1"/>
          <p:nvPr/>
        </p:nvSpPr>
        <p:spPr>
          <a:xfrm>
            <a:off x="446194" y="3413935"/>
            <a:ext cx="2714580" cy="2735471"/>
          </a:xfrm>
          <a:prstGeom prst="rect">
            <a:avLst/>
          </a:prstGeom>
          <a:noFill/>
          <a:ln>
            <a:noFill/>
          </a:ln>
        </p:spPr>
        <p:txBody>
          <a:bodyPr spcFirstLastPara="1" wrap="square" lIns="0" tIns="34275" rIns="0" bIns="34275" anchor="t" anchorCtr="0">
            <a:normAutofit/>
          </a:bodyPr>
          <a:lstStyle/>
          <a:p>
            <a:pPr defTabSz="768096">
              <a:spcAft>
                <a:spcPts val="600"/>
              </a:spcAft>
              <a:defRPr/>
            </a:pPr>
            <a:r>
              <a:rPr lang="en-US" sz="1512" kern="1200" dirty="0" err="1">
                <a:solidFill>
                  <a:schemeClr val="bg1"/>
                </a:solidFill>
                <a:latin typeface="Bookman Old Style" panose="02050604050505020204" pitchFamily="18" charset="0"/>
                <a:sym typeface="Libre Franklin"/>
              </a:rPr>
              <a:t>MacKenzie</a:t>
            </a:r>
            <a:r>
              <a:rPr lang="en-US" sz="1512" kern="1200" dirty="0">
                <a:solidFill>
                  <a:schemeClr val="bg1"/>
                </a:solidFill>
                <a:latin typeface="Bookman Old Style" panose="02050604050505020204" pitchFamily="18" charset="0"/>
                <a:sym typeface="Libre Franklin"/>
              </a:rPr>
              <a:t> Capital Management has actively managed portfolios of real estate and deeply discounted real estate securities for over 35 years and launched over 80 funds.</a:t>
            </a:r>
            <a:endParaRPr lang="en-US" sz="1050" dirty="0">
              <a:solidFill>
                <a:schemeClr val="bg1"/>
              </a:solidFill>
              <a:latin typeface="Bookman Old Style" panose="02050604050505020204" pitchFamily="18" charset="0"/>
            </a:endParaRPr>
          </a:p>
        </p:txBody>
      </p:sp>
      <p:sp>
        <p:nvSpPr>
          <p:cNvPr id="10" name="Google Shape;165;p8">
            <a:extLst>
              <a:ext uri="{FF2B5EF4-FFF2-40B4-BE49-F238E27FC236}">
                <a16:creationId xmlns:a16="http://schemas.microsoft.com/office/drawing/2014/main" id="{6C4088A2-52A3-BD44-D831-F30A6A527C71}"/>
              </a:ext>
            </a:extLst>
          </p:cNvPr>
          <p:cNvSpPr txBox="1">
            <a:spLocks/>
          </p:cNvSpPr>
          <p:nvPr/>
        </p:nvSpPr>
        <p:spPr>
          <a:xfrm>
            <a:off x="342900" y="1707069"/>
            <a:ext cx="2691540" cy="1417980"/>
          </a:xfrm>
          <a:prstGeom prst="rect">
            <a:avLst/>
          </a:prstGeom>
          <a:noFill/>
          <a:ln>
            <a:noFill/>
          </a:ln>
        </p:spPr>
        <p:txBody>
          <a:bodyPr spcFirstLastPara="1" wrap="square" lIns="68569" tIns="34275" rIns="68569" bIns="34275"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024128">
              <a:spcAft>
                <a:spcPts val="600"/>
              </a:spcAft>
              <a:buSzPts val="4000"/>
              <a:defRPr/>
            </a:pPr>
            <a:r>
              <a:rPr lang="en-US" sz="3360" b="0" i="0" u="none" strike="noStrike" kern="0" cap="none" dirty="0">
                <a:solidFill>
                  <a:schemeClr val="bg1"/>
                </a:solidFill>
                <a:latin typeface="Bookman Old Style"/>
                <a:ea typeface="Bookman Old Style"/>
                <a:cs typeface="Bookman Old Style"/>
                <a:sym typeface="Bookman Old Style"/>
              </a:rPr>
              <a:t>Track Record</a:t>
            </a:r>
            <a:endParaRPr kumimoji="0" lang="en-US" sz="4700" b="0" i="0" u="none" strike="noStrike" kern="0" cap="none" spc="0" normalizeH="0" baseline="0" noProof="0" dirty="0">
              <a:ln>
                <a:noFill/>
              </a:ln>
              <a:solidFill>
                <a:schemeClr val="bg1"/>
              </a:solidFill>
              <a:effectLst/>
              <a:uLnTx/>
              <a:uFillTx/>
              <a:latin typeface="Bookman Old Style"/>
              <a:sym typeface="Bookman Old Style"/>
            </a:endParaRPr>
          </a:p>
        </p:txBody>
      </p:sp>
      <p:cxnSp>
        <p:nvCxnSpPr>
          <p:cNvPr id="16" name="Google Shape;166;p8">
            <a:extLst>
              <a:ext uri="{FF2B5EF4-FFF2-40B4-BE49-F238E27FC236}">
                <a16:creationId xmlns:a16="http://schemas.microsoft.com/office/drawing/2014/main" id="{9F65F222-5115-91FC-0C62-884888F6B6EF}"/>
              </a:ext>
            </a:extLst>
          </p:cNvPr>
          <p:cNvCxnSpPr/>
          <p:nvPr/>
        </p:nvCxnSpPr>
        <p:spPr>
          <a:xfrm>
            <a:off x="446194" y="3160048"/>
            <a:ext cx="2478301" cy="0"/>
          </a:xfrm>
          <a:prstGeom prst="straightConnector1">
            <a:avLst/>
          </a:prstGeom>
          <a:noFill/>
          <a:ln w="12700" cap="flat" cmpd="sng">
            <a:solidFill>
              <a:srgbClr val="3F3F3F"/>
            </a:solidFill>
            <a:prstDash val="solid"/>
            <a:round/>
            <a:headEnd type="none" w="sm" len="sm"/>
            <a:tailEnd type="none" w="sm" len="sm"/>
          </a:ln>
        </p:spPr>
      </p:cxnSp>
      <p:pic>
        <p:nvPicPr>
          <p:cNvPr id="17" name="Picture 16" descr="A gold number with a white background&#10;&#10;Description automatically generated">
            <a:extLst>
              <a:ext uri="{FF2B5EF4-FFF2-40B4-BE49-F238E27FC236}">
                <a16:creationId xmlns:a16="http://schemas.microsoft.com/office/drawing/2014/main" id="{C64360A3-4834-4B70-40E8-52FB5A5D5CFE}"/>
              </a:ext>
            </a:extLst>
          </p:cNvPr>
          <p:cNvPicPr>
            <a:picLocks noChangeAspect="1"/>
          </p:cNvPicPr>
          <p:nvPr/>
        </p:nvPicPr>
        <p:blipFill>
          <a:blip r:embed="rId2"/>
          <a:stretch>
            <a:fillRect/>
          </a:stretch>
        </p:blipFill>
        <p:spPr>
          <a:xfrm>
            <a:off x="3390417" y="708593"/>
            <a:ext cx="5410683" cy="5410683"/>
          </a:xfrm>
          <a:prstGeom prst="rect">
            <a:avLst/>
          </a:prstGeom>
        </p:spPr>
      </p:pic>
    </p:spTree>
    <p:extLst>
      <p:ext uri="{BB962C8B-B14F-4D97-AF65-F5344CB8AC3E}">
        <p14:creationId xmlns:p14="http://schemas.microsoft.com/office/powerpoint/2010/main" val="362388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06"/>
        <p:cNvGrpSpPr/>
        <p:nvPr/>
      </p:nvGrpSpPr>
      <p:grpSpPr>
        <a:xfrm>
          <a:off x="0" y="0"/>
          <a:ext cx="0" cy="0"/>
          <a:chOff x="0" y="0"/>
          <a:chExt cx="0" cy="0"/>
        </a:xfrm>
      </p:grpSpPr>
      <p:sp>
        <p:nvSpPr>
          <p:cNvPr id="207" name="Google Shape;207;p6"/>
          <p:cNvSpPr/>
          <p:nvPr/>
        </p:nvSpPr>
        <p:spPr>
          <a:xfrm>
            <a:off x="4264" y="857250"/>
            <a:ext cx="9139737"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Libre Franklin"/>
              <a:ea typeface="Libre Franklin"/>
              <a:cs typeface="Libre Franklin"/>
              <a:sym typeface="Libre Franklin"/>
            </a:endParaRPr>
          </a:p>
        </p:txBody>
      </p:sp>
      <p:pic>
        <p:nvPicPr>
          <p:cNvPr id="208" name="Google Shape;208;p6" descr="Important Criteria for Designing a High Rise Building - AirFixture"/>
          <p:cNvPicPr preferRelativeResize="0"/>
          <p:nvPr/>
        </p:nvPicPr>
        <p:blipFill rotWithShape="1">
          <a:blip r:embed="rId3">
            <a:alphaModFix/>
          </a:blip>
          <a:srcRect l="913" r="7875"/>
          <a:stretch/>
        </p:blipFill>
        <p:spPr>
          <a:xfrm>
            <a:off x="-4264" y="-135467"/>
            <a:ext cx="9144000" cy="6858000"/>
          </a:xfrm>
          <a:prstGeom prst="rect">
            <a:avLst/>
          </a:prstGeom>
          <a:noFill/>
          <a:ln>
            <a:noFill/>
          </a:ln>
        </p:spPr>
      </p:pic>
      <p:sp>
        <p:nvSpPr>
          <p:cNvPr id="209" name="Google Shape;209;p6"/>
          <p:cNvSpPr/>
          <p:nvPr/>
        </p:nvSpPr>
        <p:spPr>
          <a:xfrm>
            <a:off x="530605" y="1439333"/>
            <a:ext cx="3347128" cy="4140199"/>
          </a:xfrm>
          <a:prstGeom prst="rect">
            <a:avLst/>
          </a:prstGeom>
          <a:solidFill>
            <a:schemeClr val="lt1">
              <a:alpha val="92941"/>
            </a:schemeClr>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Libre Franklin"/>
              <a:ea typeface="Libre Franklin"/>
              <a:cs typeface="Libre Franklin"/>
              <a:sym typeface="Libre Franklin"/>
            </a:endParaRPr>
          </a:p>
        </p:txBody>
      </p:sp>
      <p:sp>
        <p:nvSpPr>
          <p:cNvPr id="210" name="Google Shape;210;p6"/>
          <p:cNvSpPr txBox="1">
            <a:spLocks noGrp="1"/>
          </p:cNvSpPr>
          <p:nvPr>
            <p:ph type="title"/>
          </p:nvPr>
        </p:nvSpPr>
        <p:spPr>
          <a:xfrm>
            <a:off x="693395" y="1607990"/>
            <a:ext cx="2365185" cy="1018641"/>
          </a:xfrm>
          <a:prstGeom prst="rect">
            <a:avLst/>
          </a:prstGeom>
          <a:noFill/>
          <a:ln>
            <a:noFill/>
          </a:ln>
        </p:spPr>
        <p:txBody>
          <a:bodyPr spcFirstLastPara="1" wrap="square" lIns="68569" tIns="34275" rIns="68569" bIns="34275" anchor="b" anchorCtr="0">
            <a:normAutofit fontScale="90000"/>
          </a:bodyPr>
          <a:lstStyle/>
          <a:p>
            <a:pPr>
              <a:buClr>
                <a:schemeClr val="dk1"/>
              </a:buClr>
              <a:buSzPts val="3600"/>
            </a:pPr>
            <a:r>
              <a:rPr lang="en-US" sz="2700" dirty="0" err="1">
                <a:solidFill>
                  <a:schemeClr val="dk1"/>
                </a:solidFill>
                <a:latin typeface="Bookman Old Style" panose="02050604050505020204" pitchFamily="18" charset="0"/>
              </a:rPr>
              <a:t>MacKenzie</a:t>
            </a:r>
            <a:r>
              <a:rPr lang="en-US" sz="2700" dirty="0">
                <a:solidFill>
                  <a:schemeClr val="dk1"/>
                </a:solidFill>
                <a:latin typeface="Bookman Old Style" panose="02050604050505020204" pitchFamily="18" charset="0"/>
              </a:rPr>
              <a:t> Realty Capital</a:t>
            </a:r>
            <a:endParaRPr dirty="0">
              <a:latin typeface="Bookman Old Style" panose="02050604050505020204" pitchFamily="18" charset="0"/>
            </a:endParaRPr>
          </a:p>
        </p:txBody>
      </p:sp>
      <p:sp>
        <p:nvSpPr>
          <p:cNvPr id="212" name="Google Shape;212;p6"/>
          <p:cNvSpPr txBox="1">
            <a:spLocks noGrp="1"/>
          </p:cNvSpPr>
          <p:nvPr>
            <p:ph idx="1"/>
          </p:nvPr>
        </p:nvSpPr>
        <p:spPr>
          <a:xfrm>
            <a:off x="778708" y="2634046"/>
            <a:ext cx="2921225" cy="2682993"/>
          </a:xfrm>
          <a:prstGeom prst="rect">
            <a:avLst/>
          </a:prstGeom>
          <a:noFill/>
          <a:ln>
            <a:noFill/>
          </a:ln>
        </p:spPr>
        <p:txBody>
          <a:bodyPr spcFirstLastPara="1" wrap="square" lIns="0" tIns="34275" rIns="0" bIns="34275" anchor="t" anchorCtr="0">
            <a:normAutofit/>
          </a:bodyPr>
          <a:lstStyle/>
          <a:p>
            <a:pPr marL="0" indent="0">
              <a:spcBef>
                <a:spcPts val="1050"/>
              </a:spcBef>
              <a:buSzPts val="1600"/>
              <a:buNone/>
            </a:pPr>
            <a:r>
              <a:rPr lang="en-US" sz="1200" dirty="0">
                <a:solidFill>
                  <a:schemeClr val="tx1"/>
                </a:solidFill>
                <a:latin typeface="Bookman Old Style" panose="02050604050505020204" pitchFamily="18" charset="0"/>
              </a:rPr>
              <a:t>MacKenzie Realty Capital, Inc. is a West Coast focused REIT that intends to invest its property portfolio approximately </a:t>
            </a:r>
            <a:r>
              <a:rPr lang="en-US" sz="1200" dirty="0">
                <a:solidFill>
                  <a:srgbClr val="FF0000"/>
                </a:solidFill>
                <a:latin typeface="Bookman Old Style" panose="02050604050505020204" pitchFamily="18" charset="0"/>
              </a:rPr>
              <a:t>50% in multiple-family </a:t>
            </a:r>
            <a:r>
              <a:rPr lang="en-US" sz="1200" dirty="0">
                <a:solidFill>
                  <a:schemeClr val="tx1"/>
                </a:solidFill>
                <a:latin typeface="Bookman Old Style" panose="02050604050505020204" pitchFamily="18" charset="0"/>
              </a:rPr>
              <a:t>and </a:t>
            </a:r>
            <a:r>
              <a:rPr lang="en-US" sz="1200" dirty="0">
                <a:solidFill>
                  <a:srgbClr val="FF0000"/>
                </a:solidFill>
                <a:latin typeface="Bookman Old Style" panose="02050604050505020204" pitchFamily="18" charset="0"/>
              </a:rPr>
              <a:t>50% in Class A suburban offices</a:t>
            </a:r>
            <a:r>
              <a:rPr lang="en-US" sz="1200" dirty="0">
                <a:solidFill>
                  <a:schemeClr val="tx1"/>
                </a:solidFill>
                <a:latin typeface="Bookman Old Style" panose="02050604050505020204" pitchFamily="18" charset="0"/>
              </a:rPr>
              <a:t>.  </a:t>
            </a:r>
          </a:p>
          <a:p>
            <a:pPr marL="0" indent="0">
              <a:spcBef>
                <a:spcPts val="1050"/>
              </a:spcBef>
              <a:buSzPts val="1600"/>
              <a:buNone/>
            </a:pPr>
            <a:r>
              <a:rPr lang="en-US" sz="1200" dirty="0">
                <a:solidFill>
                  <a:schemeClr val="tx1"/>
                </a:solidFill>
                <a:latin typeface="Bookman Old Style" panose="02050604050505020204" pitchFamily="18" charset="0"/>
              </a:rPr>
              <a:t>We intend to further differentiate ourselves by allocating up to </a:t>
            </a:r>
            <a:r>
              <a:rPr lang="en-US" sz="1200" dirty="0">
                <a:solidFill>
                  <a:srgbClr val="FF0000"/>
                </a:solidFill>
                <a:latin typeface="Bookman Old Style" panose="02050604050505020204" pitchFamily="18" charset="0"/>
              </a:rPr>
              <a:t>20% of our portfolio to deeply discounted real estate securities </a:t>
            </a:r>
            <a:r>
              <a:rPr lang="en-US" sz="1200" dirty="0">
                <a:solidFill>
                  <a:schemeClr val="tx1"/>
                </a:solidFill>
                <a:latin typeface="Bookman Old Style" panose="02050604050505020204" pitchFamily="18" charset="0"/>
              </a:rPr>
              <a:t>that will supplement our current cash flow and dividends</a:t>
            </a:r>
            <a:r>
              <a:rPr lang="en-US" sz="1200" dirty="0">
                <a:solidFill>
                  <a:schemeClr val="dk1"/>
                </a:solidFill>
                <a:latin typeface="Bookman Old Style" panose="02050604050505020204" pitchFamily="18" charset="0"/>
              </a:rPr>
              <a:t>. </a:t>
            </a:r>
            <a:endParaRPr lang="en-US" dirty="0">
              <a:latin typeface="Bookman Old Style" panose="02050604050505020204" pitchFamily="18" charset="0"/>
            </a:endParaRPr>
          </a:p>
        </p:txBody>
      </p:sp>
      <p:cxnSp>
        <p:nvCxnSpPr>
          <p:cNvPr id="211" name="Google Shape;211;p6"/>
          <p:cNvCxnSpPr/>
          <p:nvPr/>
        </p:nvCxnSpPr>
        <p:spPr>
          <a:xfrm>
            <a:off x="778708" y="2630338"/>
            <a:ext cx="2194560" cy="0"/>
          </a:xfrm>
          <a:prstGeom prst="straightConnector1">
            <a:avLst/>
          </a:prstGeom>
          <a:noFill/>
          <a:ln w="12700" cap="flat" cmpd="sng">
            <a:solidFill>
              <a:srgbClr val="3F3F3F">
                <a:alpha val="89803"/>
              </a:srgbClr>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AD66E-BE8C-426A-9D11-5370D7071F0A}"/>
              </a:ext>
            </a:extLst>
          </p:cNvPr>
          <p:cNvSpPr>
            <a:spLocks noGrp="1"/>
          </p:cNvSpPr>
          <p:nvPr>
            <p:ph type="title"/>
          </p:nvPr>
        </p:nvSpPr>
        <p:spPr>
          <a:xfrm>
            <a:off x="439858" y="1683756"/>
            <a:ext cx="2356505" cy="2931021"/>
          </a:xfrm>
        </p:spPr>
        <p:txBody>
          <a:bodyPr vert="horz" lIns="91440" tIns="45720" rIns="91440" bIns="45720" rtlCol="0" anchor="b">
            <a:normAutofit/>
          </a:bodyPr>
          <a:lstStyle/>
          <a:p>
            <a:pPr algn="r"/>
            <a:r>
              <a:rPr lang="en-US" sz="3500" kern="1200" dirty="0">
                <a:solidFill>
                  <a:srgbClr val="FFFFFF"/>
                </a:solidFill>
                <a:latin typeface="Bookman Old Style" panose="02050604050505020204" pitchFamily="18" charset="0"/>
              </a:rPr>
              <a:t>80%-  Core Portfolio Locations</a:t>
            </a:r>
          </a:p>
        </p:txBody>
      </p:sp>
      <p:pic>
        <p:nvPicPr>
          <p:cNvPr id="32" name="Picture 31">
            <a:extLst>
              <a:ext uri="{FF2B5EF4-FFF2-40B4-BE49-F238E27FC236}">
                <a16:creationId xmlns:a16="http://schemas.microsoft.com/office/drawing/2014/main" id="{26531012-B271-4984-F568-76F1FF02D6F5}"/>
              </a:ext>
            </a:extLst>
          </p:cNvPr>
          <p:cNvPicPr>
            <a:picLocks noChangeAspect="1"/>
          </p:cNvPicPr>
          <p:nvPr/>
        </p:nvPicPr>
        <p:blipFill>
          <a:blip r:embed="rId2"/>
          <a:stretch>
            <a:fillRect/>
          </a:stretch>
        </p:blipFill>
        <p:spPr>
          <a:xfrm>
            <a:off x="4815546" y="2479706"/>
            <a:ext cx="3019554" cy="2135071"/>
          </a:xfrm>
          <a:prstGeom prst="rect">
            <a:avLst/>
          </a:prstGeom>
        </p:spPr>
      </p:pic>
      <p:sp>
        <p:nvSpPr>
          <p:cNvPr id="11" name="TextBox 10">
            <a:extLst>
              <a:ext uri="{FF2B5EF4-FFF2-40B4-BE49-F238E27FC236}">
                <a16:creationId xmlns:a16="http://schemas.microsoft.com/office/drawing/2014/main" id="{F14282E7-B73A-45B0-9F5D-0AC11DE59513}"/>
              </a:ext>
            </a:extLst>
          </p:cNvPr>
          <p:cNvSpPr txBox="1"/>
          <p:nvPr/>
        </p:nvSpPr>
        <p:spPr>
          <a:xfrm>
            <a:off x="3808871" y="2590348"/>
            <a:ext cx="876593" cy="443455"/>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301752">
              <a:spcAft>
                <a:spcPts val="600"/>
              </a:spcAft>
            </a:pPr>
            <a:r>
              <a:rPr lang="en-US" sz="891" kern="1200">
                <a:solidFill>
                  <a:schemeClr val="dk1"/>
                </a:solidFill>
                <a:latin typeface="Bookman Old Style" panose="02050604050505020204" pitchFamily="18" charset="0"/>
                <a:ea typeface="+mn-ea"/>
                <a:cs typeface="+mn-cs"/>
              </a:rPr>
              <a:t>Mayfield</a:t>
            </a:r>
          </a:p>
          <a:p>
            <a:pPr algn="ctr" defTabSz="301752">
              <a:spcAft>
                <a:spcPts val="600"/>
              </a:spcAft>
            </a:pPr>
            <a:r>
              <a:rPr lang="en-US" sz="891" kern="1200">
                <a:solidFill>
                  <a:schemeClr val="dk1"/>
                </a:solidFill>
                <a:latin typeface="Bookman Old Style" panose="02050604050505020204" pitchFamily="18" charset="0"/>
                <a:ea typeface="+mn-ea"/>
                <a:cs typeface="+mn-cs"/>
              </a:rPr>
              <a:t>(Capitol Hill)</a:t>
            </a:r>
            <a:endParaRPr lang="en-US" sz="1350">
              <a:latin typeface="Bookman Old Style" panose="02050604050505020204" pitchFamily="18" charset="0"/>
            </a:endParaRPr>
          </a:p>
        </p:txBody>
      </p:sp>
      <p:sp>
        <p:nvSpPr>
          <p:cNvPr id="12" name="TextBox 11">
            <a:extLst>
              <a:ext uri="{FF2B5EF4-FFF2-40B4-BE49-F238E27FC236}">
                <a16:creationId xmlns:a16="http://schemas.microsoft.com/office/drawing/2014/main" id="{D2522F7F-B87E-4EB0-BBB6-8FBFCFAE5199}"/>
              </a:ext>
            </a:extLst>
          </p:cNvPr>
          <p:cNvSpPr txBox="1"/>
          <p:nvPr/>
        </p:nvSpPr>
        <p:spPr>
          <a:xfrm>
            <a:off x="3678789" y="3800962"/>
            <a:ext cx="876593" cy="580544"/>
          </a:xfrm>
          <a:prstGeom prst="rect">
            <a:avLst/>
          </a:prstGeom>
          <a:ln>
            <a:solidFill>
              <a:schemeClr val="accent2"/>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301752">
              <a:spcAft>
                <a:spcPts val="600"/>
              </a:spcAft>
            </a:pPr>
            <a:r>
              <a:rPr lang="en-US" sz="891" kern="1200">
                <a:solidFill>
                  <a:schemeClr val="dk1"/>
                </a:solidFill>
                <a:latin typeface="Bookman Old Style" panose="02050604050505020204" pitchFamily="18" charset="0"/>
                <a:ea typeface="+mn-ea"/>
                <a:cs typeface="+mn-cs"/>
              </a:rPr>
              <a:t>Lakeview </a:t>
            </a:r>
          </a:p>
          <a:p>
            <a:pPr algn="ctr" defTabSz="301752">
              <a:spcAft>
                <a:spcPts val="600"/>
              </a:spcAft>
            </a:pPr>
            <a:r>
              <a:rPr lang="en-US" sz="891" kern="1200">
                <a:solidFill>
                  <a:schemeClr val="dk1"/>
                </a:solidFill>
                <a:latin typeface="Bookman Old Style" panose="02050604050505020204" pitchFamily="18" charset="0"/>
                <a:ea typeface="+mn-ea"/>
                <a:cs typeface="+mn-cs"/>
              </a:rPr>
              <a:t>(4 Properties)</a:t>
            </a:r>
            <a:endParaRPr lang="en-US" sz="1350">
              <a:latin typeface="Bookman Old Style" panose="02050604050505020204" pitchFamily="18" charset="0"/>
            </a:endParaRPr>
          </a:p>
        </p:txBody>
      </p:sp>
      <p:sp>
        <p:nvSpPr>
          <p:cNvPr id="13" name="TextBox 12">
            <a:extLst>
              <a:ext uri="{FF2B5EF4-FFF2-40B4-BE49-F238E27FC236}">
                <a16:creationId xmlns:a16="http://schemas.microsoft.com/office/drawing/2014/main" id="{E7C66451-5371-47A4-BAE9-8C5CBD667745}"/>
              </a:ext>
            </a:extLst>
          </p:cNvPr>
          <p:cNvSpPr txBox="1"/>
          <p:nvPr/>
        </p:nvSpPr>
        <p:spPr>
          <a:xfrm>
            <a:off x="3959991" y="4395844"/>
            <a:ext cx="704109" cy="580544"/>
          </a:xfrm>
          <a:prstGeom prst="rect">
            <a:avLst/>
          </a:prstGeom>
          <a:ln>
            <a:solidFill>
              <a:schemeClr val="accent2"/>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301752">
              <a:spcAft>
                <a:spcPts val="600"/>
              </a:spcAft>
            </a:pPr>
            <a:r>
              <a:rPr lang="en-US" sz="891" kern="1200">
                <a:solidFill>
                  <a:schemeClr val="dk1"/>
                </a:solidFill>
                <a:latin typeface="Bookman Old Style" panose="02050604050505020204" pitchFamily="18" charset="0"/>
                <a:ea typeface="+mn-ea"/>
                <a:cs typeface="+mn-cs"/>
              </a:rPr>
              <a:t>True USA</a:t>
            </a:r>
          </a:p>
          <a:p>
            <a:pPr algn="ctr" defTabSz="301752">
              <a:spcAft>
                <a:spcPts val="600"/>
              </a:spcAft>
            </a:pPr>
            <a:r>
              <a:rPr lang="en-US" sz="891" kern="1200">
                <a:solidFill>
                  <a:schemeClr val="dk1"/>
                </a:solidFill>
                <a:latin typeface="Bookman Old Style" panose="02050604050505020204" pitchFamily="18" charset="0"/>
                <a:ea typeface="+mn-ea"/>
                <a:cs typeface="+mn-cs"/>
              </a:rPr>
              <a:t>(Hillview)</a:t>
            </a:r>
            <a:endParaRPr lang="en-US" sz="1350">
              <a:latin typeface="Bookman Old Style" panose="02050604050505020204" pitchFamily="18" charset="0"/>
            </a:endParaRPr>
          </a:p>
        </p:txBody>
      </p:sp>
      <p:cxnSp>
        <p:nvCxnSpPr>
          <p:cNvPr id="19" name="Straight Connector 18">
            <a:extLst>
              <a:ext uri="{FF2B5EF4-FFF2-40B4-BE49-F238E27FC236}">
                <a16:creationId xmlns:a16="http://schemas.microsoft.com/office/drawing/2014/main" id="{C2AB60A6-3C50-48E0-A525-945F829F1BEC}"/>
              </a:ext>
            </a:extLst>
          </p:cNvPr>
          <p:cNvCxnSpPr>
            <a:cxnSpLocks/>
            <a:stCxn id="11" idx="3"/>
          </p:cNvCxnSpPr>
          <p:nvPr/>
        </p:nvCxnSpPr>
        <p:spPr>
          <a:xfrm flipV="1">
            <a:off x="4685464" y="2710227"/>
            <a:ext cx="815572" cy="47995"/>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7373C1A-BBF4-4367-8A34-D9A4D98C7F08}"/>
              </a:ext>
            </a:extLst>
          </p:cNvPr>
          <p:cNvCxnSpPr>
            <a:cxnSpLocks/>
            <a:stCxn id="12" idx="3"/>
          </p:cNvCxnSpPr>
          <p:nvPr/>
        </p:nvCxnSpPr>
        <p:spPr>
          <a:xfrm flipV="1">
            <a:off x="4555382" y="3778146"/>
            <a:ext cx="714182" cy="19069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42032768-53AF-4AFD-B314-E282395EFCF7}"/>
              </a:ext>
            </a:extLst>
          </p:cNvPr>
          <p:cNvCxnSpPr>
            <a:cxnSpLocks/>
            <a:stCxn id="13" idx="3"/>
          </p:cNvCxnSpPr>
          <p:nvPr/>
        </p:nvCxnSpPr>
        <p:spPr>
          <a:xfrm flipV="1">
            <a:off x="4664100" y="4246033"/>
            <a:ext cx="958379" cy="317685"/>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C5E71571-5FF2-A6E7-34B7-9D2DD48B4D41}"/>
              </a:ext>
            </a:extLst>
          </p:cNvPr>
          <p:cNvCxnSpPr>
            <a:cxnSpLocks/>
          </p:cNvCxnSpPr>
          <p:nvPr/>
        </p:nvCxnSpPr>
        <p:spPr>
          <a:xfrm>
            <a:off x="4627314" y="3460286"/>
            <a:ext cx="689335" cy="25948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B1F6AA44-5040-6F1F-8E35-F6F6430EFFC9}"/>
              </a:ext>
            </a:extLst>
          </p:cNvPr>
          <p:cNvSpPr txBox="1"/>
          <p:nvPr/>
        </p:nvSpPr>
        <p:spPr>
          <a:xfrm>
            <a:off x="3783185" y="3277076"/>
            <a:ext cx="876593" cy="580544"/>
          </a:xfrm>
          <a:prstGeom prst="rect">
            <a:avLst/>
          </a:prstGeom>
          <a:ln>
            <a:solidFill>
              <a:schemeClr val="accent2"/>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301752">
              <a:spcAft>
                <a:spcPts val="600"/>
              </a:spcAft>
            </a:pPr>
            <a:r>
              <a:rPr lang="en-US" sz="891" kern="1200" dirty="0">
                <a:solidFill>
                  <a:schemeClr val="dk1"/>
                </a:solidFill>
                <a:latin typeface="Bookman Old Style" panose="02050604050505020204" pitchFamily="18" charset="0"/>
                <a:ea typeface="+mn-ea"/>
                <a:cs typeface="+mn-cs"/>
              </a:rPr>
              <a:t>Wiseman </a:t>
            </a:r>
          </a:p>
          <a:p>
            <a:pPr algn="ctr" defTabSz="301752">
              <a:spcAft>
                <a:spcPts val="600"/>
              </a:spcAft>
            </a:pPr>
            <a:r>
              <a:rPr lang="en-US" sz="891" kern="1200" dirty="0">
                <a:solidFill>
                  <a:schemeClr val="dk1"/>
                </a:solidFill>
                <a:latin typeface="Bookman Old Style" panose="02050604050505020204" pitchFamily="18" charset="0"/>
                <a:ea typeface="+mn-ea"/>
                <a:cs typeface="+mn-cs"/>
              </a:rPr>
              <a:t>(8 Properties)</a:t>
            </a:r>
            <a:endParaRPr lang="en-US" sz="1350" dirty="0">
              <a:latin typeface="Bookman Old Style" panose="02050604050505020204" pitchFamily="18" charset="0"/>
            </a:endParaRPr>
          </a:p>
        </p:txBody>
      </p:sp>
      <p:cxnSp>
        <p:nvCxnSpPr>
          <p:cNvPr id="37" name="Straight Connector 36">
            <a:extLst>
              <a:ext uri="{FF2B5EF4-FFF2-40B4-BE49-F238E27FC236}">
                <a16:creationId xmlns:a16="http://schemas.microsoft.com/office/drawing/2014/main" id="{637116D0-9584-5B57-4250-CADC43ED1233}"/>
              </a:ext>
            </a:extLst>
          </p:cNvPr>
          <p:cNvCxnSpPr>
            <a:cxnSpLocks/>
          </p:cNvCxnSpPr>
          <p:nvPr/>
        </p:nvCxnSpPr>
        <p:spPr>
          <a:xfrm flipV="1">
            <a:off x="3678789" y="2223208"/>
            <a:ext cx="5000124" cy="4121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07911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72C7F0F-EA4A-27D5-8ED4-D3979BF023E4}"/>
              </a:ext>
            </a:extLst>
          </p:cNvPr>
          <p:cNvSpPr>
            <a:spLocks noGrp="1"/>
          </p:cNvSpPr>
          <p:nvPr>
            <p:ph type="ctrTitle"/>
          </p:nvPr>
        </p:nvSpPr>
        <p:spPr>
          <a:xfrm>
            <a:off x="495030" y="2767106"/>
            <a:ext cx="2160621" cy="3071906"/>
          </a:xfrm>
        </p:spPr>
        <p:txBody>
          <a:bodyPr anchor="t">
            <a:normAutofit/>
          </a:bodyPr>
          <a:lstStyle/>
          <a:p>
            <a:pPr algn="l"/>
            <a:r>
              <a:rPr lang="en-US" sz="3500" dirty="0">
                <a:solidFill>
                  <a:srgbClr val="FFFFFF"/>
                </a:solidFill>
                <a:latin typeface="Bookman Old Style" panose="02050604050505020204" pitchFamily="18" charset="0"/>
              </a:rPr>
              <a:t>20% -Non-Traded REITs</a:t>
            </a:r>
          </a:p>
        </p:txBody>
      </p:sp>
      <p:sp>
        <p:nvSpPr>
          <p:cNvPr id="3" name="Subtitle 2">
            <a:extLst>
              <a:ext uri="{FF2B5EF4-FFF2-40B4-BE49-F238E27FC236}">
                <a16:creationId xmlns:a16="http://schemas.microsoft.com/office/drawing/2014/main" id="{1C8D32A3-BA41-D631-FE82-1BA6DF2A5CC9}"/>
              </a:ext>
            </a:extLst>
          </p:cNvPr>
          <p:cNvSpPr>
            <a:spLocks noGrp="1"/>
          </p:cNvSpPr>
          <p:nvPr>
            <p:ph type="subTitle" idx="1"/>
          </p:nvPr>
        </p:nvSpPr>
        <p:spPr>
          <a:xfrm>
            <a:off x="495031" y="806824"/>
            <a:ext cx="2189804" cy="1494117"/>
          </a:xfrm>
        </p:spPr>
        <p:txBody>
          <a:bodyPr anchor="b">
            <a:normAutofit/>
          </a:bodyPr>
          <a:lstStyle/>
          <a:p>
            <a:pPr algn="l"/>
            <a:r>
              <a:rPr lang="en-US" sz="1700" dirty="0">
                <a:solidFill>
                  <a:srgbClr val="FFFFFF"/>
                </a:solidFill>
                <a:latin typeface="Bookman Old Style" panose="02050604050505020204" pitchFamily="18" charset="0"/>
              </a:rPr>
              <a:t>Full Cycle Tenders</a:t>
            </a:r>
          </a:p>
        </p:txBody>
      </p:sp>
      <p:graphicFrame>
        <p:nvGraphicFramePr>
          <p:cNvPr id="5" name="Table 4">
            <a:extLst>
              <a:ext uri="{FF2B5EF4-FFF2-40B4-BE49-F238E27FC236}">
                <a16:creationId xmlns:a16="http://schemas.microsoft.com/office/drawing/2014/main" id="{91118262-AB28-E787-7CBB-FB4D537EBE0B}"/>
              </a:ext>
            </a:extLst>
          </p:cNvPr>
          <p:cNvGraphicFramePr>
            <a:graphicFrameLocks noGrp="1"/>
          </p:cNvGraphicFramePr>
          <p:nvPr>
            <p:extLst>
              <p:ext uri="{D42A27DB-BD31-4B8C-83A1-F6EECF244321}">
                <p14:modId xmlns:p14="http://schemas.microsoft.com/office/powerpoint/2010/main" val="4052033027"/>
              </p:ext>
            </p:extLst>
          </p:nvPr>
        </p:nvGraphicFramePr>
        <p:xfrm>
          <a:off x="3376821" y="2285672"/>
          <a:ext cx="5419313" cy="2286659"/>
        </p:xfrm>
        <a:graphic>
          <a:graphicData uri="http://schemas.openxmlformats.org/drawingml/2006/table">
            <a:tbl>
              <a:tblPr firstRow="1">
                <a:tableStyleId>{5C22544A-7EE6-4342-B048-85BDC9FD1C3A}</a:tableStyleId>
              </a:tblPr>
              <a:tblGrid>
                <a:gridCol w="1148014">
                  <a:extLst>
                    <a:ext uri="{9D8B030D-6E8A-4147-A177-3AD203B41FA5}">
                      <a16:colId xmlns:a16="http://schemas.microsoft.com/office/drawing/2014/main" val="61409581"/>
                    </a:ext>
                  </a:extLst>
                </a:gridCol>
                <a:gridCol w="1286804">
                  <a:extLst>
                    <a:ext uri="{9D8B030D-6E8A-4147-A177-3AD203B41FA5}">
                      <a16:colId xmlns:a16="http://schemas.microsoft.com/office/drawing/2014/main" val="764159338"/>
                    </a:ext>
                  </a:extLst>
                </a:gridCol>
                <a:gridCol w="1129509">
                  <a:extLst>
                    <a:ext uri="{9D8B030D-6E8A-4147-A177-3AD203B41FA5}">
                      <a16:colId xmlns:a16="http://schemas.microsoft.com/office/drawing/2014/main" val="278652403"/>
                    </a:ext>
                  </a:extLst>
                </a:gridCol>
                <a:gridCol w="945998">
                  <a:extLst>
                    <a:ext uri="{9D8B030D-6E8A-4147-A177-3AD203B41FA5}">
                      <a16:colId xmlns:a16="http://schemas.microsoft.com/office/drawing/2014/main" val="2134450581"/>
                    </a:ext>
                  </a:extLst>
                </a:gridCol>
                <a:gridCol w="908988">
                  <a:extLst>
                    <a:ext uri="{9D8B030D-6E8A-4147-A177-3AD203B41FA5}">
                      <a16:colId xmlns:a16="http://schemas.microsoft.com/office/drawing/2014/main" val="2296948301"/>
                    </a:ext>
                  </a:extLst>
                </a:gridCol>
              </a:tblGrid>
              <a:tr h="990285">
                <a:tc>
                  <a:txBody>
                    <a:bodyPr/>
                    <a:lstStyle/>
                    <a:p>
                      <a:pPr algn="ctr"/>
                      <a:r>
                        <a:rPr lang="en-US" sz="1600" dirty="0">
                          <a:latin typeface="Bookman Old Style" panose="02050604050505020204" pitchFamily="18" charset="0"/>
                        </a:rPr>
                        <a:t>NAME</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400" dirty="0">
                          <a:latin typeface="Bookman Old Style" panose="02050604050505020204" pitchFamily="18" charset="0"/>
                        </a:rPr>
                        <a:t>PURCHASE PRICE</a:t>
                      </a:r>
                    </a:p>
                    <a:p>
                      <a:pPr algn="ctr"/>
                      <a:r>
                        <a:rPr lang="en-US" sz="1400" dirty="0">
                          <a:latin typeface="Bookman Old Style" panose="02050604050505020204" pitchFamily="18" charset="0"/>
                        </a:rPr>
                        <a:t>PER SHARE</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200" dirty="0">
                          <a:latin typeface="Bookman Old Style" panose="02050604050505020204" pitchFamily="18" charset="0"/>
                        </a:rPr>
                        <a:t>AMOUNT REALIZED </a:t>
                      </a:r>
                    </a:p>
                    <a:p>
                      <a:pPr algn="ctr"/>
                      <a:r>
                        <a:rPr lang="en-US" sz="1200" dirty="0">
                          <a:latin typeface="Bookman Old Style" panose="02050604050505020204" pitchFamily="18" charset="0"/>
                        </a:rPr>
                        <a:t>AT EXIT </a:t>
                      </a:r>
                    </a:p>
                    <a:p>
                      <a:pPr algn="ctr"/>
                      <a:r>
                        <a:rPr lang="en-US" sz="1200" dirty="0">
                          <a:latin typeface="Bookman Old Style" panose="02050604050505020204" pitchFamily="18" charset="0"/>
                        </a:rPr>
                        <a:t>PER SHARE</a:t>
                      </a:r>
                    </a:p>
                    <a:p>
                      <a:pPr algn="ctr"/>
                      <a:r>
                        <a:rPr lang="en-US" sz="1200" dirty="0">
                          <a:latin typeface="Bookman Old Style" panose="02050604050505020204" pitchFamily="18" charset="0"/>
                        </a:rPr>
                        <a:t>(NAV)</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200" dirty="0">
                          <a:latin typeface="Bookman Old Style" panose="02050604050505020204" pitchFamily="18" charset="0"/>
                        </a:rPr>
                        <a:t>TOTAL RETURN</a:t>
                      </a:r>
                    </a:p>
                    <a:p>
                      <a:pPr algn="ctr"/>
                      <a:r>
                        <a:rPr lang="en-US" sz="1200" dirty="0">
                          <a:latin typeface="Bookman Old Style" panose="02050604050505020204" pitchFamily="18" charset="0"/>
                        </a:rPr>
                        <a:t>(Discount to NAV)</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400" dirty="0">
                          <a:latin typeface="Bookman Old Style" panose="02050604050505020204" pitchFamily="18" charset="0"/>
                        </a:rPr>
                        <a:t>Holding Period</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011843128"/>
                  </a:ext>
                </a:extLst>
              </a:tr>
              <a:tr h="398115">
                <a:tc>
                  <a:txBody>
                    <a:bodyPr/>
                    <a:lstStyle/>
                    <a:p>
                      <a:pPr algn="ctr"/>
                      <a:r>
                        <a:rPr lang="en-US" sz="1000">
                          <a:latin typeface="Bookman Old Style" panose="02050604050505020204" pitchFamily="18" charset="0"/>
                        </a:rPr>
                        <a:t>Phillips Edison &amp; Co.</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$16.50</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$32.00</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194%</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Bookman Old Style" panose="02050604050505020204" pitchFamily="18" charset="0"/>
                        </a:rPr>
                        <a:t>6 Months</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6375100"/>
                  </a:ext>
                </a:extLst>
              </a:tr>
              <a:tr h="398115">
                <a:tc>
                  <a:txBody>
                    <a:bodyPr/>
                    <a:lstStyle/>
                    <a:p>
                      <a:pPr algn="ctr"/>
                      <a:r>
                        <a:rPr lang="en-US" sz="1000" dirty="0">
                          <a:latin typeface="Bookman Old Style" panose="02050604050505020204" pitchFamily="18" charset="0"/>
                        </a:rPr>
                        <a:t>Franklin BSP Realty Trust (F)</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$10.50</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Bookman Old Style" panose="02050604050505020204" pitchFamily="18" charset="0"/>
                        </a:rPr>
                        <a:t>$15.70</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153%</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Bookman Old Style" panose="02050604050505020204" pitchFamily="18" charset="0"/>
                        </a:rPr>
                        <a:t>25 Months</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9596664"/>
                  </a:ext>
                </a:extLst>
              </a:tr>
              <a:tr h="250072">
                <a:tc>
                  <a:txBody>
                    <a:bodyPr/>
                    <a:lstStyle/>
                    <a:p>
                      <a:pPr algn="ctr"/>
                      <a:r>
                        <a:rPr lang="en-US" sz="1000">
                          <a:latin typeface="Bookman Old Style" panose="02050604050505020204" pitchFamily="18" charset="0"/>
                        </a:rPr>
                        <a:t>Highlands REIT</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$0.05</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$0.14</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280%</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Bookman Old Style" panose="02050604050505020204" pitchFamily="18" charset="0"/>
                        </a:rPr>
                        <a:t>10 Months</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6891587"/>
                  </a:ext>
                </a:extLst>
              </a:tr>
              <a:tr h="250072">
                <a:tc>
                  <a:txBody>
                    <a:bodyPr/>
                    <a:lstStyle/>
                    <a:p>
                      <a:pPr algn="ctr"/>
                      <a:r>
                        <a:rPr lang="en-US" sz="1000">
                          <a:latin typeface="Bookman Old Style" panose="02050604050505020204" pitchFamily="18" charset="0"/>
                        </a:rPr>
                        <a:t>Highlands REIT</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$0.04</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$0.14</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latin typeface="Bookman Old Style" panose="02050604050505020204" pitchFamily="18" charset="0"/>
                        </a:rPr>
                        <a:t>350%</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Bookman Old Style" panose="02050604050505020204" pitchFamily="18" charset="0"/>
                        </a:rPr>
                        <a:t>4 Months</a:t>
                      </a:r>
                    </a:p>
                  </a:txBody>
                  <a:tcPr marL="66499" marR="66499" marT="33249" marB="332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2542135"/>
                  </a:ext>
                </a:extLst>
              </a:tr>
            </a:tbl>
          </a:graphicData>
        </a:graphic>
      </p:graphicFrame>
    </p:spTree>
    <p:extLst>
      <p:ext uri="{BB962C8B-B14F-4D97-AF65-F5344CB8AC3E}">
        <p14:creationId xmlns:p14="http://schemas.microsoft.com/office/powerpoint/2010/main" val="4103035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0C8AD-A51E-4B86-471C-49010C4D7DD6}"/>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5;p26">
            <a:extLst>
              <a:ext uri="{FF2B5EF4-FFF2-40B4-BE49-F238E27FC236}">
                <a16:creationId xmlns:a16="http://schemas.microsoft.com/office/drawing/2014/main" id="{9C5E4E5E-8088-DFB4-5832-711A5ED115EC}"/>
              </a:ext>
            </a:extLst>
          </p:cNvPr>
          <p:cNvSpPr txBox="1">
            <a:spLocks/>
          </p:cNvSpPr>
          <p:nvPr/>
        </p:nvSpPr>
        <p:spPr>
          <a:xfrm>
            <a:off x="387472" y="183605"/>
            <a:ext cx="8369051" cy="1207097"/>
          </a:xfrm>
          <a:prstGeom prst="rect">
            <a:avLst/>
          </a:prstGeom>
          <a:no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1005840">
              <a:buSzPts val="4700"/>
              <a:defRPr/>
            </a:pPr>
            <a:r>
              <a:rPr lang="en-US" sz="4000" b="0" i="0" u="none" strike="noStrike" kern="0" cap="none" dirty="0" err="1">
                <a:solidFill>
                  <a:schemeClr val="bg1"/>
                </a:solidFill>
                <a:latin typeface="Bookman Old Style"/>
                <a:ea typeface="Bookman Old Style"/>
                <a:cs typeface="Bookman Old Style"/>
                <a:sym typeface="Bookman Old Style"/>
              </a:rPr>
              <a:t>MacKenzie</a:t>
            </a:r>
            <a:r>
              <a:rPr lang="en-US" sz="4000" b="0" i="0" u="none" strike="noStrike" kern="0" cap="none" dirty="0">
                <a:solidFill>
                  <a:schemeClr val="bg1"/>
                </a:solidFill>
                <a:latin typeface="Bookman Old Style"/>
                <a:ea typeface="Bookman Old Style"/>
                <a:cs typeface="Bookman Old Style"/>
                <a:sym typeface="Bookman Old Style"/>
              </a:rPr>
              <a:t> Realty Capital Preferred – Series A </a:t>
            </a:r>
            <a:r>
              <a:rPr lang="en-US" sz="4000" b="0" i="0" u="none" strike="noStrike" kern="0" cap="none" dirty="0">
                <a:solidFill>
                  <a:srgbClr val="FF0000"/>
                </a:solidFill>
                <a:latin typeface="Bookman Old Style"/>
                <a:ea typeface="Bookman Old Style"/>
                <a:cs typeface="Bookman Old Style"/>
                <a:sym typeface="Bookman Old Style"/>
              </a:rPr>
              <a:t>6%-7.15%</a:t>
            </a:r>
            <a:endParaRPr kumimoji="0" lang="en-US" sz="4000" b="0" i="0" u="none" strike="noStrike" kern="0" cap="none" spc="0" normalizeH="0" baseline="0" noProof="0" dirty="0">
              <a:ln>
                <a:noFill/>
              </a:ln>
              <a:solidFill>
                <a:srgbClr val="FF0000"/>
              </a:solidFill>
              <a:effectLst/>
              <a:uLnTx/>
              <a:uFillTx/>
              <a:latin typeface="Bookman Old Style"/>
              <a:sym typeface="Bookman Old Style"/>
            </a:endParaRPr>
          </a:p>
        </p:txBody>
      </p:sp>
      <p:graphicFrame>
        <p:nvGraphicFramePr>
          <p:cNvPr id="4" name="Google Shape;479;p26">
            <a:extLst>
              <a:ext uri="{FF2B5EF4-FFF2-40B4-BE49-F238E27FC236}">
                <a16:creationId xmlns:a16="http://schemas.microsoft.com/office/drawing/2014/main" id="{526D7039-FCA2-FC01-BEBB-07366E16101A}"/>
              </a:ext>
            </a:extLst>
          </p:cNvPr>
          <p:cNvGraphicFramePr/>
          <p:nvPr>
            <p:extLst>
              <p:ext uri="{D42A27DB-BD31-4B8C-83A1-F6EECF244321}">
                <p14:modId xmlns:p14="http://schemas.microsoft.com/office/powerpoint/2010/main" val="484716682"/>
              </p:ext>
            </p:extLst>
          </p:nvPr>
        </p:nvGraphicFramePr>
        <p:xfrm>
          <a:off x="549319" y="1677883"/>
          <a:ext cx="7475221" cy="5313529"/>
        </p:xfrm>
        <a:graphic>
          <a:graphicData uri="http://schemas.openxmlformats.org/drawingml/2006/table">
            <a:tbl>
              <a:tblPr>
                <a:noFill/>
              </a:tblPr>
              <a:tblGrid>
                <a:gridCol w="1436354">
                  <a:extLst>
                    <a:ext uri="{9D8B030D-6E8A-4147-A177-3AD203B41FA5}">
                      <a16:colId xmlns:a16="http://schemas.microsoft.com/office/drawing/2014/main" val="20000"/>
                    </a:ext>
                  </a:extLst>
                </a:gridCol>
                <a:gridCol w="6038867">
                  <a:extLst>
                    <a:ext uri="{9D8B030D-6E8A-4147-A177-3AD203B41FA5}">
                      <a16:colId xmlns:a16="http://schemas.microsoft.com/office/drawing/2014/main" val="20001"/>
                    </a:ext>
                  </a:extLst>
                </a:gridCol>
              </a:tblGrid>
              <a:tr h="194213">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Adviser</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a:solidFill>
                            <a:schemeClr val="tx1"/>
                          </a:solidFill>
                          <a:latin typeface="Bookman Old Style" panose="02050604050505020204" pitchFamily="18" charset="0"/>
                        </a:rPr>
                        <a:t>MCM Advisers, LP and MacKenzie Realty Advisers, LP</a:t>
                      </a:r>
                      <a:endParaRPr lang="en-US" sz="1000"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Corporate Structure</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Real Estate Investment Trust ("REIT")</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1"/>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Registration</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Regulation A</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2"/>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Maximum Offering Size</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a:solidFill>
                            <a:schemeClr val="tx1"/>
                          </a:solidFill>
                          <a:latin typeface="Bookman Old Style" panose="02050604050505020204" pitchFamily="18" charset="0"/>
                        </a:rPr>
                        <a:t>$75,000,000</a:t>
                      </a:r>
                      <a:endParaRPr lang="en-US" sz="1000"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3"/>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Minimum Investment</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$5,000</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4"/>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Initial Offering Price</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Brokerage: $25.00 / Advisory: $23.25 / RIA: $22.975</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5"/>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Client account statements reflect $25.00 Stated Value</a:t>
                      </a:r>
                      <a:endParaRPr lang="en-US" sz="1000" i="1"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6"/>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dirty="0">
                          <a:solidFill>
                            <a:schemeClr val="tx1"/>
                          </a:solidFill>
                          <a:latin typeface="Bookman Old Style" panose="02050604050505020204" pitchFamily="18" charset="0"/>
                        </a:rPr>
                        <a:t>Annualized Dividend Rate</a:t>
                      </a: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Brokerage: 6% / Advisory: 6.45% / RIA: 6.53% </a:t>
                      </a: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7"/>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Tax Reporting</a:t>
                      </a: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1099</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9"/>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Dividend Reinvestment Plan</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$22.50/share (10% discount to $25.00/share offer price)</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0"/>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Share Repurchase Option</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i="1" u="none" strike="noStrike" cap="none">
                          <a:solidFill>
                            <a:schemeClr val="tx1"/>
                          </a:solidFill>
                          <a:latin typeface="Bookman Old Style" panose="02050604050505020204" pitchFamily="18" charset="0"/>
                        </a:rPr>
                        <a:t>Upon issuance</a:t>
                      </a:r>
                      <a:r>
                        <a:rPr lang="en-US" sz="1000" u="none" strike="noStrike" cap="none">
                          <a:solidFill>
                            <a:schemeClr val="tx1"/>
                          </a:solidFill>
                          <a:latin typeface="Bookman Old Style" panose="02050604050505020204" pitchFamily="18" charset="0"/>
                        </a:rPr>
                        <a:t>, for Stated Value, less a 12% repurchase fee; </a:t>
                      </a:r>
                      <a:r>
                        <a:rPr lang="en-US" sz="1000" i="1" u="none" strike="noStrike" cap="none">
                          <a:solidFill>
                            <a:schemeClr val="tx1"/>
                          </a:solidFill>
                          <a:latin typeface="Bookman Old Style" panose="02050604050505020204" pitchFamily="18" charset="0"/>
                        </a:rPr>
                        <a:t>After 1 year</a:t>
                      </a:r>
                      <a:r>
                        <a:rPr lang="en-US" sz="1000" u="none" strike="noStrike" cap="none">
                          <a:solidFill>
                            <a:schemeClr val="tx1"/>
                          </a:solidFill>
                          <a:latin typeface="Bookman Old Style" panose="02050604050505020204" pitchFamily="18" charset="0"/>
                        </a:rPr>
                        <a:t>, for Stated Value, less a 9% repurchase fee;</a:t>
                      </a:r>
                      <a:endParaRPr lang="en-US" sz="1000"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1"/>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1000"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i="1" u="none" strike="noStrike" cap="none" dirty="0">
                          <a:solidFill>
                            <a:schemeClr val="tx1"/>
                          </a:solidFill>
                          <a:latin typeface="Bookman Old Style" panose="02050604050505020204" pitchFamily="18" charset="0"/>
                        </a:rPr>
                        <a:t>After 2 years</a:t>
                      </a:r>
                      <a:r>
                        <a:rPr lang="en-US" sz="1000" u="none" strike="noStrike" cap="none" dirty="0">
                          <a:solidFill>
                            <a:schemeClr val="tx1"/>
                          </a:solidFill>
                          <a:latin typeface="Bookman Old Style" panose="02050604050505020204" pitchFamily="18" charset="0"/>
                        </a:rPr>
                        <a:t>, for Stated Value, less a 6% repurchase fee; </a:t>
                      </a:r>
                      <a:r>
                        <a:rPr lang="en-US" sz="1000" i="1" u="none" strike="noStrike" cap="none" dirty="0">
                          <a:solidFill>
                            <a:schemeClr val="tx1"/>
                          </a:solidFill>
                          <a:latin typeface="Bookman Old Style" panose="02050604050505020204" pitchFamily="18" charset="0"/>
                        </a:rPr>
                        <a:t>After 3 years</a:t>
                      </a:r>
                      <a:r>
                        <a:rPr lang="en-US" sz="1000" u="none" strike="noStrike" cap="none" dirty="0">
                          <a:solidFill>
                            <a:schemeClr val="tx1"/>
                          </a:solidFill>
                          <a:latin typeface="Bookman Old Style" panose="02050604050505020204" pitchFamily="18" charset="0"/>
                        </a:rPr>
                        <a:t>, for Stated Value, less a 3% repurchase fee;</a:t>
                      </a:r>
                      <a:endParaRPr lang="en-US" sz="1000" u="none" strike="noStrike" cap="none" dirty="0">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2"/>
                  </a:ext>
                </a:extLst>
              </a:tr>
              <a:tr h="165825">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1000"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i="1" u="none" strike="noStrike" cap="none">
                          <a:solidFill>
                            <a:schemeClr val="tx1"/>
                          </a:solidFill>
                          <a:latin typeface="Bookman Old Style" panose="02050604050505020204" pitchFamily="18" charset="0"/>
                        </a:rPr>
                        <a:t>After 4 years</a:t>
                      </a:r>
                      <a:r>
                        <a:rPr lang="en-US" sz="1000" u="none" strike="noStrike" cap="none">
                          <a:solidFill>
                            <a:schemeClr val="tx1"/>
                          </a:solidFill>
                          <a:latin typeface="Bookman Old Style" panose="02050604050505020204" pitchFamily="18" charset="0"/>
                        </a:rPr>
                        <a:t>, for Stated Value.</a:t>
                      </a:r>
                      <a:endParaRPr lang="en-US" sz="1000"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5"/>
                  </a:ext>
                </a:extLst>
              </a:tr>
              <a:tr h="436639">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b="1" u="none" strike="noStrike" cap="none">
                          <a:solidFill>
                            <a:schemeClr val="tx1"/>
                          </a:solidFill>
                          <a:latin typeface="Bookman Old Style" panose="02050604050505020204" pitchFamily="18" charset="0"/>
                        </a:rPr>
                        <a:t>Company Redemption Option</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1000" u="none" strike="noStrike" cap="none" dirty="0">
                          <a:solidFill>
                            <a:schemeClr val="tx1"/>
                          </a:solidFill>
                          <a:latin typeface="Bookman Old Style" panose="02050604050505020204" pitchFamily="18" charset="0"/>
                        </a:rPr>
                        <a:t>Company may, at its option, redeem shares of Series A Preferred Stock, in whole or in part from time to time, for cash during the Early Redemption Period (which begins on January 1, 2023) at a price per share equal to the Purchase Price plus an amount equal to all accrued and unpaid dividends thereon to, and including, the date on which the Preferred Shares are redeemed (the “Early Redemption Date”).</a:t>
                      </a: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6"/>
                  </a:ext>
                </a:extLst>
              </a:tr>
              <a:tr h="7934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u="none" strike="noStrike" cap="none">
                          <a:solidFill>
                            <a:schemeClr val="tx1"/>
                          </a:solidFill>
                          <a:latin typeface="Bookman Old Style" panose="02050604050505020204" pitchFamily="18" charset="0"/>
                        </a:rPr>
                        <a:t>Conversion Feature</a:t>
                      </a: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p>
                      <a:pPr marL="0" marR="0" lvl="0" indent="0" algn="l" rtl="0">
                        <a:spcBef>
                          <a:spcPts val="0"/>
                        </a:spcBef>
                        <a:spcAft>
                          <a:spcPts val="0"/>
                        </a:spcAft>
                        <a:buNone/>
                      </a:pPr>
                      <a:endParaRPr lang="en-US" sz="1000" b="1" u="none" strike="noStrike" cap="none">
                        <a:solidFill>
                          <a:schemeClr val="tx1"/>
                        </a:solidFill>
                        <a:latin typeface="Bookman Old Style" panose="02050604050505020204" pitchFamily="18" charset="0"/>
                        <a:ea typeface="Bookman Old Style"/>
                        <a:cs typeface="Bookman Old Style"/>
                        <a:sym typeface="Bookman Old Style"/>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r>
                        <a:rPr lang="en-US" sz="1000" b="0" i="0" u="none" strike="noStrike" cap="none" baseline="0" dirty="0">
                          <a:solidFill>
                            <a:schemeClr val="tx1"/>
                          </a:solidFill>
                          <a:latin typeface="Bookman Old Style" panose="02050604050505020204" pitchFamily="18" charset="0"/>
                          <a:ea typeface="Franklin Gothic Book"/>
                          <a:cs typeface="Franklin Gothic Book"/>
                          <a:sym typeface="Arial"/>
                        </a:rPr>
                        <a:t>If a shareholder requests redemption, such redemption may be paid, at the shareholder’s request, in shares of common stock at an issuance price of $10.25 per share, subject to availability of an exemption from registration or an effective registration statement. In addition, if the Company elects to redeem preferred shares, holders may elect to receive for each share (a) $25.00 plus all accrued and unpaid dividends (the “Conversion Amount”), or (b) the number of shares of common stock equal to the Conversion Amount divided by $10.25.</a:t>
                      </a:r>
                    </a:p>
                    <a:p>
                      <a:pPr marL="0" marR="0" lvl="0" indent="0" algn="l" rtl="0">
                        <a:spcBef>
                          <a:spcPts val="0"/>
                        </a:spcBef>
                        <a:spcAft>
                          <a:spcPts val="0"/>
                        </a:spcAft>
                        <a:buNone/>
                      </a:pPr>
                      <a:endParaRPr lang="en-US" sz="1000" u="none" strike="noStrike" cap="none" dirty="0">
                        <a:solidFill>
                          <a:schemeClr val="tx1"/>
                        </a:solidFill>
                        <a:latin typeface="Bookman Old Style" panose="02050604050505020204" pitchFamily="18" charset="0"/>
                      </a:endParaRPr>
                    </a:p>
                  </a:txBody>
                  <a:tcPr marL="1838" marR="1838" marT="1238" marB="37856">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2526618299"/>
                  </a:ext>
                </a:extLst>
              </a:tr>
            </a:tbl>
          </a:graphicData>
        </a:graphic>
      </p:graphicFrame>
    </p:spTree>
    <p:extLst>
      <p:ext uri="{BB962C8B-B14F-4D97-AF65-F5344CB8AC3E}">
        <p14:creationId xmlns:p14="http://schemas.microsoft.com/office/powerpoint/2010/main" val="368860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0C8AD-A51E-4B86-471C-49010C4D7DD6}"/>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75;p26">
            <a:extLst>
              <a:ext uri="{FF2B5EF4-FFF2-40B4-BE49-F238E27FC236}">
                <a16:creationId xmlns:a16="http://schemas.microsoft.com/office/drawing/2014/main" id="{B937D3E4-E0A7-772C-FD75-2157E8A721BD}"/>
              </a:ext>
            </a:extLst>
          </p:cNvPr>
          <p:cNvSpPr txBox="1">
            <a:spLocks/>
          </p:cNvSpPr>
          <p:nvPr/>
        </p:nvSpPr>
        <p:spPr>
          <a:xfrm>
            <a:off x="524784" y="248038"/>
            <a:ext cx="8083757" cy="1159200"/>
          </a:xfrm>
          <a:prstGeom prst="rect">
            <a:avLst/>
          </a:prstGeom>
        </p:spPr>
        <p:txBody>
          <a:bodyPr spcFirstLastPara="1" vert="horz" lIns="91440" tIns="45720" rIns="91440" bIns="4572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defTabSz="914400" fontAlgn="auto">
              <a:spcBef>
                <a:spcPct val="0"/>
              </a:spcBef>
              <a:spcAft>
                <a:spcPts val="600"/>
              </a:spcAft>
              <a:buClr>
                <a:srgbClr val="3F3F3F"/>
              </a:buClr>
              <a:buSzPts val="4700"/>
              <a:tabLst/>
              <a:defRPr/>
            </a:pPr>
            <a:r>
              <a:rPr kumimoji="0" lang="en-US" sz="4000" b="0" i="0" u="none" strike="noStrike" kern="1200" cap="none" spc="0" normalizeH="0" baseline="0" noProof="0" dirty="0" err="1">
                <a:ln>
                  <a:noFill/>
                </a:ln>
                <a:solidFill>
                  <a:srgbClr val="FFFFFF"/>
                </a:solidFill>
                <a:effectLst/>
                <a:uLnTx/>
                <a:uFillTx/>
                <a:latin typeface="Bookman Old Style" panose="02050604050505020204" pitchFamily="18" charset="0"/>
                <a:ea typeface="+mj-ea"/>
                <a:cs typeface="+mj-cs"/>
                <a:sym typeface="Bookman Old Style"/>
              </a:rPr>
              <a:t>MacKenzie</a:t>
            </a:r>
            <a:r>
              <a:rPr kumimoji="0" lang="en-US" sz="4000" b="0" i="0" u="none" strike="noStrike" kern="1200" cap="none" spc="0" normalizeH="0" baseline="0" noProof="0" dirty="0">
                <a:ln>
                  <a:noFill/>
                </a:ln>
                <a:solidFill>
                  <a:srgbClr val="FFFFFF"/>
                </a:solidFill>
                <a:effectLst/>
                <a:uLnTx/>
                <a:uFillTx/>
                <a:latin typeface="Bookman Old Style" panose="02050604050505020204" pitchFamily="18" charset="0"/>
                <a:ea typeface="+mj-ea"/>
                <a:cs typeface="+mj-cs"/>
                <a:sym typeface="Bookman Old Style"/>
              </a:rPr>
              <a:t> Realty Capital </a:t>
            </a:r>
            <a:br>
              <a:rPr kumimoji="0" lang="en-US" sz="4000" b="0" i="0" u="none" strike="noStrike" kern="1200" cap="none" spc="0" normalizeH="0" baseline="0" noProof="0" dirty="0">
                <a:ln>
                  <a:noFill/>
                </a:ln>
                <a:solidFill>
                  <a:srgbClr val="FFFFFF"/>
                </a:solidFill>
                <a:effectLst/>
                <a:uLnTx/>
                <a:uFillTx/>
                <a:latin typeface="Bookman Old Style" panose="02050604050505020204" pitchFamily="18" charset="0"/>
                <a:ea typeface="+mj-ea"/>
                <a:cs typeface="+mj-cs"/>
                <a:sym typeface="Bookman Old Style"/>
              </a:rPr>
            </a:br>
            <a:r>
              <a:rPr kumimoji="0" lang="en-US" sz="4000" b="0" i="0" u="none" strike="noStrike" kern="1200" cap="none" spc="0" normalizeH="0" baseline="0" noProof="0" dirty="0">
                <a:ln>
                  <a:noFill/>
                </a:ln>
                <a:solidFill>
                  <a:srgbClr val="FFFFFF"/>
                </a:solidFill>
                <a:effectLst/>
                <a:uLnTx/>
                <a:uFillTx/>
                <a:latin typeface="Bookman Old Style" panose="02050604050505020204" pitchFamily="18" charset="0"/>
                <a:ea typeface="+mj-ea"/>
                <a:cs typeface="+mj-cs"/>
                <a:sym typeface="Bookman Old Style"/>
              </a:rPr>
              <a:t>Preferred – Series B </a:t>
            </a:r>
            <a:r>
              <a:rPr kumimoji="0" lang="en-US" sz="4000" b="0" i="0" u="none" strike="noStrike" kern="1200" cap="none" spc="0" normalizeH="0" baseline="0" noProof="0" dirty="0">
                <a:ln>
                  <a:noFill/>
                </a:ln>
                <a:solidFill>
                  <a:srgbClr val="FF0000"/>
                </a:solidFill>
                <a:effectLst/>
                <a:uLnTx/>
                <a:uFillTx/>
                <a:latin typeface="Bookman Old Style" panose="02050604050505020204" pitchFamily="18" charset="0"/>
                <a:ea typeface="+mj-ea"/>
                <a:cs typeface="+mj-cs"/>
                <a:sym typeface="Bookman Old Style"/>
              </a:rPr>
              <a:t>12%+</a:t>
            </a:r>
          </a:p>
        </p:txBody>
      </p:sp>
      <p:graphicFrame>
        <p:nvGraphicFramePr>
          <p:cNvPr id="5" name="Google Shape;479;p26">
            <a:extLst>
              <a:ext uri="{FF2B5EF4-FFF2-40B4-BE49-F238E27FC236}">
                <a16:creationId xmlns:a16="http://schemas.microsoft.com/office/drawing/2014/main" id="{B2B5A89E-5846-F465-34B3-E0215CB2D01C}"/>
              </a:ext>
            </a:extLst>
          </p:cNvPr>
          <p:cNvGraphicFramePr/>
          <p:nvPr>
            <p:extLst>
              <p:ext uri="{D42A27DB-BD31-4B8C-83A1-F6EECF244321}">
                <p14:modId xmlns:p14="http://schemas.microsoft.com/office/powerpoint/2010/main" val="485389267"/>
              </p:ext>
            </p:extLst>
          </p:nvPr>
        </p:nvGraphicFramePr>
        <p:xfrm>
          <a:off x="524784" y="1631580"/>
          <a:ext cx="7971479" cy="5226667"/>
        </p:xfrm>
        <a:graphic>
          <a:graphicData uri="http://schemas.openxmlformats.org/drawingml/2006/table">
            <a:tbl>
              <a:tblPr>
                <a:noFill/>
              </a:tblPr>
              <a:tblGrid>
                <a:gridCol w="1647872">
                  <a:extLst>
                    <a:ext uri="{9D8B030D-6E8A-4147-A177-3AD203B41FA5}">
                      <a16:colId xmlns:a16="http://schemas.microsoft.com/office/drawing/2014/main" val="20000"/>
                    </a:ext>
                  </a:extLst>
                </a:gridCol>
                <a:gridCol w="6323607">
                  <a:extLst>
                    <a:ext uri="{9D8B030D-6E8A-4147-A177-3AD203B41FA5}">
                      <a16:colId xmlns:a16="http://schemas.microsoft.com/office/drawing/2014/main" val="20001"/>
                    </a:ext>
                  </a:extLst>
                </a:gridCol>
              </a:tblGrid>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Adviser</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a:solidFill>
                            <a:schemeClr val="dk1"/>
                          </a:solidFill>
                        </a:rPr>
                        <a:t>MCM Advisers, LP and MacKenzie Realty Advisers, LP</a:t>
                      </a: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Corporate Structure</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a:solidFill>
                            <a:schemeClr val="dk1"/>
                          </a:solidFill>
                        </a:rPr>
                        <a:t>Real Estate Investment Trust ("REIT")</a:t>
                      </a: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1"/>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Registration</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a:solidFill>
                            <a:schemeClr val="dk1"/>
                          </a:solidFill>
                        </a:rPr>
                        <a:t>Regulation A</a:t>
                      </a: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2"/>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Maximum Offering Size</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a:solidFill>
                            <a:schemeClr val="dk1"/>
                          </a:solidFill>
                        </a:rPr>
                        <a:t>$75,000,000</a:t>
                      </a: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3"/>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Minimum Investment</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a:solidFill>
                            <a:schemeClr val="dk1"/>
                          </a:solidFill>
                        </a:rPr>
                        <a:t>$5,000</a:t>
                      </a: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4"/>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Initial Offering Price</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a:solidFill>
                            <a:schemeClr val="dk1"/>
                          </a:solidFill>
                        </a:rPr>
                        <a:t>Brokerage: $25.00 / Advisory: $23.25 / RIA: $22.975</a:t>
                      </a: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5"/>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rPr>
                        <a:t>Client account statements reflect $25.00 Stated Value</a:t>
                      </a:r>
                      <a:endParaRPr lang="en-US" sz="900" i="1" u="none" strike="noStrike" cap="none" dirty="0">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6"/>
                  </a:ext>
                </a:extLst>
              </a:tr>
              <a:tr h="557771">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rPr>
                        <a:t>Annualized Dividend Rate</a:t>
                      </a:r>
                    </a:p>
                    <a:p>
                      <a:pPr marL="0" marR="0" lvl="0" indent="0" algn="l" rtl="0">
                        <a:spcBef>
                          <a:spcPts val="0"/>
                        </a:spcBef>
                        <a:spcAft>
                          <a:spcPts val="0"/>
                        </a:spcAft>
                        <a:buNone/>
                      </a:pPr>
                      <a:endParaRPr lang="en-US" sz="900" b="1" u="none" strike="noStrike" cap="none" dirty="0">
                        <a:solidFill>
                          <a:schemeClr val="dk1"/>
                        </a:solidFill>
                      </a:endParaRPr>
                    </a:p>
                    <a:p>
                      <a:pPr marL="0" marR="0" lvl="0" indent="0" algn="l" rtl="0">
                        <a:spcBef>
                          <a:spcPts val="0"/>
                        </a:spcBef>
                        <a:spcAft>
                          <a:spcPts val="0"/>
                        </a:spcAft>
                        <a:buNone/>
                      </a:pPr>
                      <a:r>
                        <a:rPr lang="en-US" sz="900" b="1" u="none" strike="noStrike" cap="none" dirty="0">
                          <a:solidFill>
                            <a:schemeClr val="dk1"/>
                          </a:solidFill>
                        </a:rPr>
                        <a:t>Dividend Frequency</a:t>
                      </a:r>
                    </a:p>
                    <a:p>
                      <a:pPr marL="0" marR="0" lvl="0" indent="0" algn="l" rtl="0">
                        <a:spcBef>
                          <a:spcPts val="0"/>
                        </a:spcBef>
                        <a:spcAft>
                          <a:spcPts val="0"/>
                        </a:spcAft>
                        <a:buNone/>
                      </a:pPr>
                      <a:endParaRPr lang="en-US" sz="900" b="1" u="none" strike="noStrike" cap="none" dirty="0">
                        <a:solidFill>
                          <a:schemeClr val="dk1"/>
                        </a:solidFill>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rPr>
                        <a:t>12% (9% Accrued/3% Paid)</a:t>
                      </a:r>
                    </a:p>
                    <a:p>
                      <a:pPr marL="0" marR="0" lvl="0" indent="0" algn="l" rtl="0">
                        <a:spcBef>
                          <a:spcPts val="0"/>
                        </a:spcBef>
                        <a:spcAft>
                          <a:spcPts val="0"/>
                        </a:spcAft>
                        <a:buNone/>
                      </a:pPr>
                      <a:endParaRPr lang="en-US" sz="900" u="none" strike="noStrike" cap="none" dirty="0">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r>
                        <a:rPr lang="en-US" sz="900" u="none" strike="noStrike" cap="none" dirty="0">
                          <a:solidFill>
                            <a:schemeClr val="dk1"/>
                          </a:solidFill>
                          <a:latin typeface="Franklin Gothic Book" panose="020B0503020102020204" pitchFamily="34" charset="0"/>
                          <a:ea typeface="Bookman Old Style"/>
                          <a:cs typeface="Bookman Old Style"/>
                          <a:sym typeface="Bookman Old Style"/>
                        </a:rPr>
                        <a:t>Quarterly</a:t>
                      </a:r>
                    </a:p>
                    <a:p>
                      <a:pPr marL="0" marR="0" lvl="0" indent="0" algn="l" rtl="0">
                        <a:spcBef>
                          <a:spcPts val="0"/>
                        </a:spcBef>
                        <a:spcAft>
                          <a:spcPts val="0"/>
                        </a:spcAft>
                        <a:buNone/>
                      </a:pPr>
                      <a:endParaRPr lang="en-US" sz="900" u="none" strike="noStrike" cap="none" dirty="0">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7"/>
                  </a:ext>
                </a:extLst>
              </a:tr>
              <a:tr h="159874">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Tax Reporting</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rPr>
                        <a:t>1099</a:t>
                      </a: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9"/>
                  </a:ext>
                </a:extLst>
              </a:tr>
              <a:tr h="292506">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Dividend Reinvestment Plan</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900" u="none" strike="noStrike" cap="none">
                        <a:solidFill>
                          <a:schemeClr val="dk1"/>
                        </a:solidFill>
                      </a:endParaRPr>
                    </a:p>
                    <a:p>
                      <a:pPr marL="0" marR="0" lvl="0" indent="0" algn="l" rtl="0">
                        <a:spcBef>
                          <a:spcPts val="0"/>
                        </a:spcBef>
                        <a:spcAft>
                          <a:spcPts val="0"/>
                        </a:spcAft>
                        <a:buNone/>
                      </a:pPr>
                      <a:r>
                        <a:rPr lang="en-US" sz="900" u="none" strike="noStrike" cap="none">
                          <a:solidFill>
                            <a:schemeClr val="dk1"/>
                          </a:solidFill>
                        </a:rPr>
                        <a:t>$22.50/share (10% discount to $25.00/share offer price)</a:t>
                      </a: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0"/>
                  </a:ext>
                </a:extLst>
              </a:tr>
              <a:tr h="425138">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a:solidFill>
                            <a:schemeClr val="dk1"/>
                          </a:solidFill>
                        </a:rPr>
                        <a:t>Share Repurchase Option</a:t>
                      </a: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Franklin Gothic Book" panose="020B0503020102020204" pitchFamily="34" charset="0"/>
                        <a:ea typeface="Bookman Old Style"/>
                        <a:cs typeface="Bookman Old Style"/>
                        <a:sym typeface="Bookman Old Styl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Franklin Gothic Book" panose="020B0503020102020204" pitchFamily="34" charset="0"/>
                          <a:ea typeface="Bookman Old Style"/>
                          <a:cs typeface="Bookman Old Style"/>
                          <a:sym typeface="Bookman Old Style"/>
                        </a:rPr>
                        <a:t>(i) Beginning on the third anniversary of the Acquisition Date and continuing for a one-year period, the purchase price for the repurchased preferred shares will be equal to 97% of the Liquidation Preference for the preferred shares; and</a:t>
                      </a: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1"/>
                  </a:ext>
                </a:extLst>
              </a:tr>
              <a:tr h="292506">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a:latin typeface="Franklin Gothic Book" panose="020B0503020102020204" pitchFamily="34" charset="0"/>
                        </a:rPr>
                        <a:t>(ii) Beginning </a:t>
                      </a:r>
                      <a:r>
                        <a:rPr lang="en-US" sz="900" u="none" strike="noStrike" cap="none">
                          <a:solidFill>
                            <a:schemeClr val="dk1"/>
                          </a:solidFill>
                          <a:latin typeface="Franklin Gothic Book" panose="020B0503020102020204" pitchFamily="34" charset="0"/>
                          <a:ea typeface="Bookman Old Style"/>
                          <a:cs typeface="Bookman Old Style"/>
                          <a:sym typeface="Bookman Old Style"/>
                        </a:rPr>
                        <a:t>on the fourth anniversary of the Acquisition Date and thereafter, the purchase price for the repurchased shares will be equal to 100% of the Liquidation Preference for the preferred shares</a:t>
                      </a:r>
                      <a:endParaRPr kumimoji="0" lang="en-US" sz="900" b="0" i="0" u="none" strike="noStrike" kern="0" cap="none" spc="0" normalizeH="0" baseline="0" noProof="0">
                        <a:ln>
                          <a:noFill/>
                        </a:ln>
                        <a:solidFill>
                          <a:srgbClr val="000000"/>
                        </a:solidFill>
                        <a:effectLst/>
                        <a:uLnTx/>
                        <a:uFillTx/>
                        <a:latin typeface="Franklin Gothic Book" panose="020B0503020102020204" pitchFamily="34" charset="0"/>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2"/>
                  </a:ext>
                </a:extLst>
              </a:tr>
              <a:tr h="168833">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endParaRPr lang="en-US" sz="900" u="none" strike="noStrike" cap="none">
                        <a:solidFill>
                          <a:schemeClr val="dk1"/>
                        </a:solidFill>
                        <a:latin typeface="Bookman Old Style"/>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rgbClr val="000000"/>
                        </a:solidFill>
                        <a:effectLst/>
                        <a:uLnTx/>
                        <a:uFillTx/>
                        <a:latin typeface="Franklin Gothic Book" panose="020B0503020102020204" pitchFamily="34" charset="0"/>
                        <a:ea typeface="Bookman Old Style"/>
                        <a:cs typeface="Bookman Old Style"/>
                        <a:sym typeface="Bookman Old Style"/>
                      </a:endParaRPr>
                    </a:p>
                  </a:txBody>
                  <a:tcPr marL="1324" marR="1324" marT="892" marB="27279"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5"/>
                  </a:ext>
                </a:extLst>
              </a:tr>
              <a:tr h="557771">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b="1" u="none" strike="noStrike" cap="none" dirty="0">
                          <a:solidFill>
                            <a:schemeClr val="dk1"/>
                          </a:solidFill>
                        </a:rPr>
                        <a:t>Company Redemption Option</a:t>
                      </a:r>
                      <a:endParaRPr lang="en-US" sz="900" b="1" u="none" strike="noStrike" cap="none" dirty="0">
                        <a:solidFill>
                          <a:schemeClr val="dk1"/>
                        </a:solidFill>
                        <a:latin typeface="Bookman Old Style"/>
                        <a:ea typeface="Bookman Old Style"/>
                        <a:cs typeface="Bookman Old Style"/>
                        <a:sym typeface="Bookman Old Style"/>
                      </a:endParaRPr>
                    </a:p>
                  </a:txBody>
                  <a:tcPr marL="1324" marR="1324" marT="892" marB="2727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rtl="0">
                        <a:spcBef>
                          <a:spcPts val="0"/>
                        </a:spcBef>
                        <a:spcAft>
                          <a:spcPts val="0"/>
                        </a:spcAft>
                        <a:buNone/>
                      </a:pPr>
                      <a:r>
                        <a:rPr lang="en-US" sz="900" u="none" strike="noStrike" cap="none" dirty="0">
                          <a:solidFill>
                            <a:schemeClr val="dk1"/>
                          </a:solidFill>
                          <a:highlight>
                            <a:srgbClr val="FFFFFF"/>
                          </a:highlight>
                        </a:rPr>
                        <a:t>Company may, at its option, redeem shares of Series B Preferred Stock, in whole or in part from time to time, for cash during the Early Redemption Option Period (which begins on January 1, 2025) at a price per share equal to the Purchase Price plus an amount equal to all accrued and unpaid dividends thereon to, and including, the date on which the Preferred Shares are redeemed (the “Early Redemption Date”).</a:t>
                      </a:r>
                    </a:p>
                  </a:txBody>
                  <a:tcPr marL="1324" marR="1324" marT="892" marB="2727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16"/>
                  </a:ext>
                </a:extLst>
              </a:tr>
              <a:tr h="1486198">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u="none" strike="noStrike" cap="none">
                          <a:solidFill>
                            <a:schemeClr val="dk1"/>
                          </a:solidFill>
                        </a:rPr>
                        <a:t>Conversion Feature</a:t>
                      </a:r>
                      <a:endParaRPr lang="en-US" sz="900" b="1" u="none" strike="noStrike" cap="none">
                        <a:solidFill>
                          <a:schemeClr val="dk1"/>
                        </a:solidFill>
                        <a:latin typeface="Bookman Old Style"/>
                        <a:ea typeface="Bookman Old Style"/>
                        <a:cs typeface="Bookman Old Style"/>
                        <a:sym typeface="Bookman Old Style"/>
                      </a:endParaRPr>
                    </a:p>
                    <a:p>
                      <a:pPr marL="0" marR="0" lvl="0" indent="0" algn="l" rtl="0">
                        <a:spcBef>
                          <a:spcPts val="0"/>
                        </a:spcBef>
                        <a:spcAft>
                          <a:spcPts val="0"/>
                        </a:spcAft>
                        <a:buNone/>
                      </a:pPr>
                      <a:endParaRPr lang="en-US" sz="900" b="1" u="none" strike="noStrike" cap="none">
                        <a:solidFill>
                          <a:schemeClr val="dk1"/>
                        </a:solidFill>
                        <a:latin typeface="Bookman Old Style"/>
                        <a:ea typeface="Bookman Old Style"/>
                        <a:cs typeface="Bookman Old Style"/>
                        <a:sym typeface="Bookman Old Style"/>
                      </a:endParaRPr>
                    </a:p>
                  </a:txBody>
                  <a:tcPr marL="1324" marR="1324" marT="892" marB="2727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tc>
                  <a:txBody>
                    <a:bodyPr/>
                    <a:lstStyle>
                      <a:lvl1pPr marL="0" algn="l" defTabSz="685800" rtl="0" eaLnBrk="1" latinLnBrk="0" hangingPunct="1">
                        <a:defRPr sz="1350" b="0" i="0" kern="1200">
                          <a:solidFill>
                            <a:schemeClr val="dk1"/>
                          </a:solidFill>
                          <a:latin typeface="Franklin Gothic Book"/>
                          <a:ea typeface="Franklin Gothic Book"/>
                          <a:cs typeface="Franklin Gothic Book"/>
                        </a:defRPr>
                      </a:lvl1pPr>
                      <a:lvl2pPr marL="342900" algn="l" defTabSz="685800" rtl="0" eaLnBrk="1" latinLnBrk="0" hangingPunct="1">
                        <a:defRPr sz="1350" b="0" i="0" kern="1200">
                          <a:solidFill>
                            <a:schemeClr val="dk1"/>
                          </a:solidFill>
                          <a:latin typeface="Franklin Gothic Book"/>
                          <a:ea typeface="Franklin Gothic Book"/>
                          <a:cs typeface="Franklin Gothic Book"/>
                        </a:defRPr>
                      </a:lvl2pPr>
                      <a:lvl3pPr marL="685800" algn="l" defTabSz="685800" rtl="0" eaLnBrk="1" latinLnBrk="0" hangingPunct="1">
                        <a:defRPr sz="1350" b="0" i="0" kern="1200">
                          <a:solidFill>
                            <a:schemeClr val="dk1"/>
                          </a:solidFill>
                          <a:latin typeface="Franklin Gothic Book"/>
                          <a:ea typeface="Franklin Gothic Book"/>
                          <a:cs typeface="Franklin Gothic Book"/>
                        </a:defRPr>
                      </a:lvl3pPr>
                      <a:lvl4pPr marL="1028700" algn="l" defTabSz="685800" rtl="0" eaLnBrk="1" latinLnBrk="0" hangingPunct="1">
                        <a:defRPr sz="1350" b="0" i="0" kern="1200">
                          <a:solidFill>
                            <a:schemeClr val="dk1"/>
                          </a:solidFill>
                          <a:latin typeface="Franklin Gothic Book"/>
                          <a:ea typeface="Franklin Gothic Book"/>
                          <a:cs typeface="Franklin Gothic Book"/>
                        </a:defRPr>
                      </a:lvl4pPr>
                      <a:lvl5pPr marL="1371600" algn="l" defTabSz="685800" rtl="0" eaLnBrk="1" latinLnBrk="0" hangingPunct="1">
                        <a:defRPr sz="1350" b="0" i="0" kern="1200">
                          <a:solidFill>
                            <a:schemeClr val="dk1"/>
                          </a:solidFill>
                          <a:latin typeface="Franklin Gothic Book"/>
                          <a:ea typeface="Franklin Gothic Book"/>
                          <a:cs typeface="Franklin Gothic Book"/>
                        </a:defRPr>
                      </a:lvl5pPr>
                      <a:lvl6pPr marL="1714500" algn="l" defTabSz="685800" rtl="0" eaLnBrk="1" latinLnBrk="0" hangingPunct="1">
                        <a:defRPr sz="1350" b="0" i="0" kern="1200">
                          <a:solidFill>
                            <a:schemeClr val="dk1"/>
                          </a:solidFill>
                          <a:latin typeface="Franklin Gothic Book"/>
                          <a:ea typeface="Franklin Gothic Book"/>
                          <a:cs typeface="Franklin Gothic Book"/>
                        </a:defRPr>
                      </a:lvl6pPr>
                      <a:lvl7pPr marL="2057400" algn="l" defTabSz="685800" rtl="0" eaLnBrk="1" latinLnBrk="0" hangingPunct="1">
                        <a:defRPr sz="1350" b="0" i="0" kern="1200">
                          <a:solidFill>
                            <a:schemeClr val="dk1"/>
                          </a:solidFill>
                          <a:latin typeface="Franklin Gothic Book"/>
                          <a:ea typeface="Franklin Gothic Book"/>
                          <a:cs typeface="Franklin Gothic Book"/>
                        </a:defRPr>
                      </a:lvl7pPr>
                      <a:lvl8pPr marL="2400300" algn="l" defTabSz="685800" rtl="0" eaLnBrk="1" latinLnBrk="0" hangingPunct="1">
                        <a:defRPr sz="1350" b="0" i="0" kern="1200">
                          <a:solidFill>
                            <a:schemeClr val="dk1"/>
                          </a:solidFill>
                          <a:latin typeface="Franklin Gothic Book"/>
                          <a:ea typeface="Franklin Gothic Book"/>
                          <a:cs typeface="Franklin Gothic Book"/>
                        </a:defRPr>
                      </a:lvl8pPr>
                      <a:lvl9pPr marL="2743200" algn="l" defTabSz="685800" rtl="0" eaLnBrk="1" latinLnBrk="0" hangingPunct="1">
                        <a:defRPr sz="1350" b="0" i="0" kern="1200">
                          <a:solidFill>
                            <a:schemeClr val="dk1"/>
                          </a:solidFill>
                          <a:latin typeface="Franklin Gothic Book"/>
                          <a:ea typeface="Franklin Gothic Book"/>
                          <a:cs typeface="Franklin Gothic Book"/>
                        </a:defRPr>
                      </a:lvl9pPr>
                    </a:lstStyle>
                    <a:p>
                      <a:r>
                        <a:rPr lang="en-US" sz="900" b="0" i="0" u="none" strike="noStrike" cap="none" dirty="0">
                          <a:solidFill>
                            <a:schemeClr val="dk1"/>
                          </a:solidFill>
                          <a:effectLst/>
                          <a:latin typeface="Franklin Gothic Book"/>
                          <a:ea typeface="Franklin Gothic Book"/>
                          <a:cs typeface="Franklin Gothic Book"/>
                          <a:sym typeface="Arial"/>
                        </a:rPr>
                        <a:t>At the option of the holder of any shares of Series B Preferred Stock as to which the Board approves such a repurchase request (or at the option of the Board if the common stock is then listed on a national securities exchange or an over-the-counter market as reported by OTC Markets Group, Inc.), the applicable repurchase consideration may be paid – subject to the availability of an exemption from registration or an effective registration statement – by issuing a number of shares of common stock determined by dividing such amount (A) by the lower of a price of $10.25 per share of common stock or at the Board’s most recent estimated net asset value per share of common stock, if the common stock is not then listed as described above or (B) by the lower of $10.25 per share or a 20-day volume weighted average trading price, if the common stock is then so listed.</a:t>
                      </a:r>
                    </a:p>
                    <a:p>
                      <a:r>
                        <a:rPr lang="en-US" sz="900" b="0" i="0" u="none" strike="noStrike" cap="none" dirty="0">
                          <a:solidFill>
                            <a:schemeClr val="dk1"/>
                          </a:solidFill>
                          <a:effectLst/>
                          <a:latin typeface="Franklin Gothic Book"/>
                          <a:ea typeface="Franklin Gothic Book"/>
                          <a:cs typeface="Franklin Gothic Book"/>
                          <a:sym typeface="Arial"/>
                        </a:rPr>
                        <a:t>Additionally – and again subject to the availability of an exemption from registration or an effective registration statement – a holder of Series B Preferred shares will have the right from and after the third anniversary of the applicable Series B Acquisition Date, in the event the Board declines such a requested cash redemption, to require the Company to exchange such shares of Series B Preferred Stock for shares of common stock in accordance with the timing and valuation criteria described above.</a:t>
                      </a:r>
                    </a:p>
                  </a:txBody>
                  <a:tcPr marL="1324" marR="1324" marT="892" marB="2727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2526618299"/>
                  </a:ext>
                </a:extLst>
              </a:tr>
            </a:tbl>
          </a:graphicData>
        </a:graphic>
      </p:graphicFrame>
    </p:spTree>
    <p:extLst>
      <p:ext uri="{BB962C8B-B14F-4D97-AF65-F5344CB8AC3E}">
        <p14:creationId xmlns:p14="http://schemas.microsoft.com/office/powerpoint/2010/main" val="372508099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57338</TotalTime>
  <Words>2245</Words>
  <Application>Microsoft Macintosh PowerPoint</Application>
  <PresentationFormat>On-screen Show (4:3)</PresentationFormat>
  <Paragraphs>174</Paragraphs>
  <Slides>16</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Calibri Light</vt:lpstr>
      <vt:lpstr>Rockwell</vt:lpstr>
      <vt:lpstr>Arial</vt:lpstr>
      <vt:lpstr>Libre Franklin</vt:lpstr>
      <vt:lpstr>Bookman Old Style</vt:lpstr>
      <vt:lpstr>Calibri</vt:lpstr>
      <vt:lpstr>Wingdings</vt:lpstr>
      <vt:lpstr>Franklin Gothic Book</vt:lpstr>
      <vt:lpstr>Lucida Sans</vt:lpstr>
      <vt:lpstr>Office 2013 - 2022 Theme</vt:lpstr>
      <vt:lpstr>Atlas</vt:lpstr>
      <vt:lpstr>MacKenzie Capital Management</vt:lpstr>
      <vt:lpstr>PowerPoint Presentation</vt:lpstr>
      <vt:lpstr>PowerPoint Presentation</vt:lpstr>
      <vt:lpstr>PowerPoint Presentation</vt:lpstr>
      <vt:lpstr>MacKenzie Realty Capital</vt:lpstr>
      <vt:lpstr>80%-  Core Portfolio Locations</vt:lpstr>
      <vt:lpstr>20% -Non-Traded REITs</vt:lpstr>
      <vt:lpstr>PowerPoint Presentation</vt:lpstr>
      <vt:lpstr>PowerPoint Presentation</vt:lpstr>
      <vt:lpstr>Aurora at Green Valley</vt:lpstr>
      <vt:lpstr>PowerPoint Presentation</vt:lpstr>
      <vt:lpstr>PowerPoint Presentation</vt:lpstr>
      <vt:lpstr>PowerPoint Presentation</vt:lpstr>
      <vt:lpstr>PowerPoint Presentation</vt:lpstr>
      <vt:lpstr>PowerPoint Presentation</vt:lpstr>
      <vt:lpstr>Contact Information   Brooke Buckley   415-994-5755 brooke@mackenziecapital.com  Art Miller 347-545-1039 art@mackenziecapital.com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MacKenzie Realty Capital</dc:title>
  <dc:creator>Cheryl Ling</dc:creator>
  <cp:lastModifiedBy>Office One</cp:lastModifiedBy>
  <cp:revision>349</cp:revision>
  <cp:lastPrinted>2022-09-26T21:36:17Z</cp:lastPrinted>
  <dcterms:created xsi:type="dcterms:W3CDTF">2020-12-16T22:45:46Z</dcterms:created>
  <dcterms:modified xsi:type="dcterms:W3CDTF">2024-09-10T04:38:18Z</dcterms:modified>
</cp:coreProperties>
</file>