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 id="2147483700" r:id="rId4"/>
    <p:sldMasterId id="2147483713" r:id="rId5"/>
  </p:sldMasterIdLst>
  <p:notesMasterIdLst>
    <p:notesMasterId r:id="rId23"/>
  </p:notesMasterIdLst>
  <p:sldIdLst>
    <p:sldId id="257" r:id="rId6"/>
    <p:sldId id="517" r:id="rId7"/>
    <p:sldId id="518" r:id="rId8"/>
    <p:sldId id="280" r:id="rId9"/>
    <p:sldId id="277" r:id="rId10"/>
    <p:sldId id="279" r:id="rId11"/>
    <p:sldId id="264" r:id="rId12"/>
    <p:sldId id="526" r:id="rId13"/>
    <p:sldId id="537" r:id="rId14"/>
    <p:sldId id="546" r:id="rId15"/>
    <p:sldId id="528" r:id="rId16"/>
    <p:sldId id="536" r:id="rId17"/>
    <p:sldId id="272" r:id="rId18"/>
    <p:sldId id="459" r:id="rId19"/>
    <p:sldId id="498" r:id="rId20"/>
    <p:sldId id="529" r:id="rId21"/>
    <p:sldId id="46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21" autoAdjust="0"/>
    <p:restoredTop sz="94660"/>
  </p:normalViewPr>
  <p:slideViewPr>
    <p:cSldViewPr snapToGrid="0">
      <p:cViewPr varScale="1">
        <p:scale>
          <a:sx n="76" d="100"/>
          <a:sy n="76" d="100"/>
        </p:scale>
        <p:origin x="18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 Kinzeler" userId="4419a75441c4e06f" providerId="LiveId" clId="{BAF01392-2D1C-4673-989F-45BC10F8E71A}"/>
    <pc:docChg chg="modSld">
      <pc:chgData name="Sam Kinzeler" userId="4419a75441c4e06f" providerId="LiveId" clId="{BAF01392-2D1C-4673-989F-45BC10F8E71A}" dt="2024-09-06T22:36:18.518" v="3" actId="20577"/>
      <pc:docMkLst>
        <pc:docMk/>
      </pc:docMkLst>
      <pc:sldChg chg="modSp mod">
        <pc:chgData name="Sam Kinzeler" userId="4419a75441c4e06f" providerId="LiveId" clId="{BAF01392-2D1C-4673-989F-45BC10F8E71A}" dt="2024-09-06T22:36:18.518" v="3" actId="20577"/>
        <pc:sldMkLst>
          <pc:docMk/>
          <pc:sldMk cId="3568247444" sldId="528"/>
        </pc:sldMkLst>
        <pc:spChg chg="mod">
          <ac:chgData name="Sam Kinzeler" userId="4419a75441c4e06f" providerId="LiveId" clId="{BAF01392-2D1C-4673-989F-45BC10F8E71A}" dt="2024-09-06T22:36:18.518" v="3" actId="20577"/>
          <ac:spMkLst>
            <pc:docMk/>
            <pc:sldMk cId="3568247444" sldId="528"/>
            <ac:spMk id="16" creationId="{08AA1E2E-642D-1F46-A8AE-FD96F0457F4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C610DE-D698-420F-B68B-2125B4C63845}" type="datetimeFigureOut">
              <a:rPr lang="en-US" smtClean="0"/>
              <a:t>9/13/2024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3AC76-B052-496F-944C-CA610C16C6B8}" type="slidenum">
              <a:rPr lang="en-US" smtClean="0"/>
              <a:t>‹#›</a:t>
            </a:fld>
            <a:endParaRPr lang="en-US"/>
          </a:p>
        </p:txBody>
      </p:sp>
    </p:spTree>
    <p:extLst>
      <p:ext uri="{BB962C8B-B14F-4D97-AF65-F5344CB8AC3E}">
        <p14:creationId xmlns:p14="http://schemas.microsoft.com/office/powerpoint/2010/main" val="1390040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0269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1413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9382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6178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8155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CD5D9-E255-6248-8A33-D3985DA7FE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486D58-1C8C-354A-A1EE-818603FE82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61554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B82E1-4657-4E48-BA32-DB981C041E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D9315B-929E-CC4A-BD4E-13AA095DB2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AF3D0DF-BDF5-D044-AC0E-B1BCD46ADC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02F918-B3E1-1E4A-8598-16651640D104}"/>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9BD5CD50-35F3-A74F-AFE7-4687903B6FB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A38B76A-8E57-3F47-B5AD-BF31A1645941}"/>
              </a:ext>
            </a:extLst>
          </p:cNvPr>
          <p:cNvSpPr>
            <a:spLocks noGrp="1"/>
          </p:cNvSpPr>
          <p:nvPr>
            <p:ph type="sldNum" sz="quarter" idx="12"/>
          </p:nvPr>
        </p:nvSpPr>
        <p:spPr>
          <a:xfrm>
            <a:off x="8610600" y="6356350"/>
            <a:ext cx="2743200" cy="365125"/>
          </a:xfrm>
          <a:prstGeom prst="rect">
            <a:avLst/>
          </a:prstGeom>
        </p:spPr>
        <p:txBody>
          <a:bodyPr/>
          <a:lstStyle/>
          <a:p>
            <a:fld id="{8515EFAE-D516-D34E-BDA1-79EFC55ECC7C}" type="slidenum">
              <a:rPr lang="en-US" smtClean="0"/>
              <a:t>‹#›</a:t>
            </a:fld>
            <a:endParaRPr lang="en-US" dirty="0"/>
          </a:p>
        </p:txBody>
      </p:sp>
    </p:spTree>
    <p:extLst>
      <p:ext uri="{BB962C8B-B14F-4D97-AF65-F5344CB8AC3E}">
        <p14:creationId xmlns:p14="http://schemas.microsoft.com/office/powerpoint/2010/main" val="1679671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D80B2-F81F-3143-8E85-2E6712BFF3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884B5A-35FD-E64C-A279-1DBE077D29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56FBB4-2BC3-A14B-95DF-C247764956BD}"/>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724E0FAB-A811-B048-9C8F-48E747E12D74}"/>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980A49D-E40F-7142-98A5-056A1BB85470}"/>
              </a:ext>
            </a:extLst>
          </p:cNvPr>
          <p:cNvSpPr>
            <a:spLocks noGrp="1"/>
          </p:cNvSpPr>
          <p:nvPr>
            <p:ph type="sldNum" sz="quarter" idx="12"/>
          </p:nvPr>
        </p:nvSpPr>
        <p:spPr>
          <a:xfrm>
            <a:off x="8610600" y="6356350"/>
            <a:ext cx="2743200" cy="365125"/>
          </a:xfrm>
          <a:prstGeom prst="rect">
            <a:avLst/>
          </a:prstGeom>
        </p:spPr>
        <p:txBody>
          <a:bodyPr/>
          <a:lstStyle/>
          <a:p>
            <a:fld id="{8515EFAE-D516-D34E-BDA1-79EFC55ECC7C}" type="slidenum">
              <a:rPr lang="en-US" smtClean="0"/>
              <a:t>‹#›</a:t>
            </a:fld>
            <a:endParaRPr lang="en-US" dirty="0"/>
          </a:p>
        </p:txBody>
      </p:sp>
    </p:spTree>
    <p:extLst>
      <p:ext uri="{BB962C8B-B14F-4D97-AF65-F5344CB8AC3E}">
        <p14:creationId xmlns:p14="http://schemas.microsoft.com/office/powerpoint/2010/main" val="1654768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C9C2DC-44CA-6346-B192-A330BF3A78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D6E50B-A6FA-2E4E-915F-51928E3FEE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C70B19-DD95-6540-BC0C-91DC5393691A}"/>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30D1CC84-9B88-7A45-B2E6-7CD138A7122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26E854A-F81F-CB48-9F3F-6B63DC71A3DF}"/>
              </a:ext>
            </a:extLst>
          </p:cNvPr>
          <p:cNvSpPr>
            <a:spLocks noGrp="1"/>
          </p:cNvSpPr>
          <p:nvPr>
            <p:ph type="sldNum" sz="quarter" idx="12"/>
          </p:nvPr>
        </p:nvSpPr>
        <p:spPr>
          <a:xfrm>
            <a:off x="8610600" y="6356350"/>
            <a:ext cx="2743200" cy="365125"/>
          </a:xfrm>
          <a:prstGeom prst="rect">
            <a:avLst/>
          </a:prstGeom>
        </p:spPr>
        <p:txBody>
          <a:bodyPr/>
          <a:lstStyle/>
          <a:p>
            <a:fld id="{8515EFAE-D516-D34E-BDA1-79EFC55ECC7C}" type="slidenum">
              <a:rPr lang="en-US" smtClean="0"/>
              <a:t>‹#›</a:t>
            </a:fld>
            <a:endParaRPr lang="en-US" dirty="0"/>
          </a:p>
        </p:txBody>
      </p:sp>
    </p:spTree>
    <p:extLst>
      <p:ext uri="{BB962C8B-B14F-4D97-AF65-F5344CB8AC3E}">
        <p14:creationId xmlns:p14="http://schemas.microsoft.com/office/powerpoint/2010/main" val="2154985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CD5D9-E255-6248-8A33-D3985DA7FE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486D58-1C8C-354A-A1EE-818603FE82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05819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0AD39-91D0-A34D-9134-C64DAFF5E9FC}"/>
              </a:ext>
            </a:extLst>
          </p:cNvPr>
          <p:cNvSpPr>
            <a:spLocks noGrp="1"/>
          </p:cNvSpPr>
          <p:nvPr>
            <p:ph type="title"/>
          </p:nvPr>
        </p:nvSpPr>
        <p:spPr>
          <a:xfrm>
            <a:off x="827183" y="558793"/>
            <a:ext cx="10515600" cy="511675"/>
          </a:xfrm>
        </p:spPr>
        <p:txBody>
          <a:bodyPr>
            <a:no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39A135-9A12-DD41-972E-03B3F01F94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0D8DAC3-28A3-ED40-871D-700128CD8C49}"/>
              </a:ext>
            </a:extLst>
          </p:cNvPr>
          <p:cNvSpPr/>
          <p:nvPr userDrawn="1"/>
        </p:nvSpPr>
        <p:spPr>
          <a:xfrm>
            <a:off x="928912" y="1224116"/>
            <a:ext cx="1494881" cy="73152"/>
          </a:xfrm>
          <a:prstGeom prst="rect">
            <a:avLst/>
          </a:prstGeom>
          <a:solidFill>
            <a:srgbClr val="0956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048394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0AD39-91D0-A34D-9134-C64DAFF5E9FC}"/>
              </a:ext>
            </a:extLst>
          </p:cNvPr>
          <p:cNvSpPr>
            <a:spLocks noGrp="1"/>
          </p:cNvSpPr>
          <p:nvPr>
            <p:ph type="title" hasCustomPrompt="1"/>
          </p:nvPr>
        </p:nvSpPr>
        <p:spPr>
          <a:xfrm>
            <a:off x="827183" y="558793"/>
            <a:ext cx="10515600" cy="932096"/>
          </a:xfrm>
        </p:spPr>
        <p:txBody>
          <a:bodyPr>
            <a:noAutofit/>
          </a:bodyPr>
          <a:lstStyle>
            <a:lvl1pPr>
              <a:defRPr sz="3200"/>
            </a:lvl1pPr>
          </a:lstStyle>
          <a:p>
            <a:r>
              <a:rPr lang="en-US" dirty="0"/>
              <a:t>Click to edit Master title style</a:t>
            </a:r>
            <a:br>
              <a:rPr lang="en-US" dirty="0"/>
            </a:br>
            <a:endParaRPr lang="en-US" dirty="0"/>
          </a:p>
        </p:txBody>
      </p:sp>
      <p:sp>
        <p:nvSpPr>
          <p:cNvPr id="3" name="Content Placeholder 2">
            <a:extLst>
              <a:ext uri="{FF2B5EF4-FFF2-40B4-BE49-F238E27FC236}">
                <a16:creationId xmlns:a16="http://schemas.microsoft.com/office/drawing/2014/main" id="{FA39A135-9A12-DD41-972E-03B3F01F94CD}"/>
              </a:ext>
            </a:extLst>
          </p:cNvPr>
          <p:cNvSpPr>
            <a:spLocks noGrp="1"/>
          </p:cNvSpPr>
          <p:nvPr>
            <p:ph idx="1"/>
          </p:nvPr>
        </p:nvSpPr>
        <p:spPr>
          <a:xfrm>
            <a:off x="838200" y="2014330"/>
            <a:ext cx="10515600" cy="402812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F0D8DAC3-28A3-ED40-871D-700128CD8C49}"/>
              </a:ext>
            </a:extLst>
          </p:cNvPr>
          <p:cNvSpPr/>
          <p:nvPr userDrawn="1"/>
        </p:nvSpPr>
        <p:spPr>
          <a:xfrm>
            <a:off x="889156" y="1595177"/>
            <a:ext cx="1494881" cy="73152"/>
          </a:xfrm>
          <a:prstGeom prst="rect">
            <a:avLst/>
          </a:prstGeom>
          <a:solidFill>
            <a:srgbClr val="0956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505248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231FA-8A9E-CC45-ADD0-72B979DE70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B67FB2-BC9A-F948-AB27-8D4D18AE0F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8F6B33-9961-5949-881C-C52E62BE5237}"/>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3B12BDA8-47BA-3049-AA3C-7001923BD5BC}"/>
              </a:ext>
            </a:extLst>
          </p:cNvPr>
          <p:cNvSpPr>
            <a:spLocks noGrp="1"/>
          </p:cNvSpPr>
          <p:nvPr>
            <p:ph type="ftr" sz="quarter" idx="11"/>
          </p:nvPr>
        </p:nvSpPr>
        <p:spPr>
          <a:xfrm>
            <a:off x="4038600" y="6356350"/>
            <a:ext cx="4114800" cy="365125"/>
          </a:xfrm>
          <a:prstGeom prst="rect">
            <a:avLst/>
          </a:prstGeom>
        </p:spPr>
        <p:txBody>
          <a:bodyPr/>
          <a:lstStyle/>
          <a:p>
            <a:r>
              <a:rPr lang="en-US" dirty="0"/>
              <a:t>For Accredited Investor-Use Only</a:t>
            </a:r>
          </a:p>
        </p:txBody>
      </p:sp>
      <p:sp>
        <p:nvSpPr>
          <p:cNvPr id="6" name="Slide Number Placeholder 5">
            <a:extLst>
              <a:ext uri="{FF2B5EF4-FFF2-40B4-BE49-F238E27FC236}">
                <a16:creationId xmlns:a16="http://schemas.microsoft.com/office/drawing/2014/main" id="{52FF6B97-ECA0-A34D-9C2C-D4ADC792ACB1}"/>
              </a:ext>
            </a:extLst>
          </p:cNvPr>
          <p:cNvSpPr>
            <a:spLocks noGrp="1"/>
          </p:cNvSpPr>
          <p:nvPr>
            <p:ph type="sldNum" sz="quarter" idx="12"/>
          </p:nvPr>
        </p:nvSpPr>
        <p:spPr>
          <a:xfrm>
            <a:off x="8610600" y="6356350"/>
            <a:ext cx="2743200" cy="365125"/>
          </a:xfrm>
          <a:prstGeom prst="rect">
            <a:avLst/>
          </a:prstGeom>
        </p:spPr>
        <p:txBody>
          <a:bodyPr/>
          <a:lstStyle/>
          <a:p>
            <a:fld id="{8515EFAE-D516-D34E-BDA1-79EFC55ECC7C}" type="slidenum">
              <a:rPr lang="en-US" smtClean="0"/>
              <a:t>‹#›</a:t>
            </a:fld>
            <a:endParaRPr lang="en-US" dirty="0"/>
          </a:p>
        </p:txBody>
      </p:sp>
    </p:spTree>
    <p:extLst>
      <p:ext uri="{BB962C8B-B14F-4D97-AF65-F5344CB8AC3E}">
        <p14:creationId xmlns:p14="http://schemas.microsoft.com/office/powerpoint/2010/main" val="3725002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8821C-0E81-8445-9F5E-A9FD72ED66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7A1C24-42E9-274E-B748-8EF0D82BF5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862228-CE11-7C48-8692-6295AFDE19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9CCF69-F214-F04C-A909-423564606DCA}"/>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9760F78A-5BF1-0B41-AEC0-7EA37C16BCF0}"/>
              </a:ext>
            </a:extLst>
          </p:cNvPr>
          <p:cNvSpPr>
            <a:spLocks noGrp="1"/>
          </p:cNvSpPr>
          <p:nvPr>
            <p:ph type="ftr" sz="quarter" idx="11"/>
          </p:nvPr>
        </p:nvSpPr>
        <p:spPr>
          <a:xfrm>
            <a:off x="4038600" y="6356350"/>
            <a:ext cx="4114800" cy="365125"/>
          </a:xfrm>
          <a:prstGeom prst="rect">
            <a:avLst/>
          </a:prstGeom>
        </p:spPr>
        <p:txBody>
          <a:bodyPr/>
          <a:lstStyle/>
          <a:p>
            <a:r>
              <a:rPr lang="en-US" dirty="0"/>
              <a:t>For Accredited Investor-Use Only</a:t>
            </a:r>
          </a:p>
        </p:txBody>
      </p:sp>
      <p:sp>
        <p:nvSpPr>
          <p:cNvPr id="7" name="Slide Number Placeholder 6">
            <a:extLst>
              <a:ext uri="{FF2B5EF4-FFF2-40B4-BE49-F238E27FC236}">
                <a16:creationId xmlns:a16="http://schemas.microsoft.com/office/drawing/2014/main" id="{0A28812B-5205-D741-8151-7743D0B8BADD}"/>
              </a:ext>
            </a:extLst>
          </p:cNvPr>
          <p:cNvSpPr>
            <a:spLocks noGrp="1"/>
          </p:cNvSpPr>
          <p:nvPr>
            <p:ph type="sldNum" sz="quarter" idx="12"/>
          </p:nvPr>
        </p:nvSpPr>
        <p:spPr>
          <a:xfrm>
            <a:off x="8610600" y="6356350"/>
            <a:ext cx="2743200" cy="365125"/>
          </a:xfrm>
          <a:prstGeom prst="rect">
            <a:avLst/>
          </a:prstGeom>
        </p:spPr>
        <p:txBody>
          <a:bodyPr/>
          <a:lstStyle/>
          <a:p>
            <a:fld id="{8515EFAE-D516-D34E-BDA1-79EFC55ECC7C}" type="slidenum">
              <a:rPr lang="en-US" smtClean="0"/>
              <a:t>‹#›</a:t>
            </a:fld>
            <a:endParaRPr lang="en-US" dirty="0"/>
          </a:p>
        </p:txBody>
      </p:sp>
    </p:spTree>
    <p:extLst>
      <p:ext uri="{BB962C8B-B14F-4D97-AF65-F5344CB8AC3E}">
        <p14:creationId xmlns:p14="http://schemas.microsoft.com/office/powerpoint/2010/main" val="26761428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7352C-271A-2346-B84A-F77183065C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C59375-25A1-7249-B8EA-C9895AE172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698E32-7451-374B-8D9B-7484A0ACFB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AAEBFB-615F-F24A-9CAD-33288A87C9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1D5963-E7E1-2347-AD1A-BECFF3F06D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4FFBA3-1F9D-814C-9015-CC2B3C83A778}"/>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8" name="Footer Placeholder 7">
            <a:extLst>
              <a:ext uri="{FF2B5EF4-FFF2-40B4-BE49-F238E27FC236}">
                <a16:creationId xmlns:a16="http://schemas.microsoft.com/office/drawing/2014/main" id="{091C1C08-50FC-EC4F-BAE5-9AF1B842DAA9}"/>
              </a:ext>
            </a:extLst>
          </p:cNvPr>
          <p:cNvSpPr>
            <a:spLocks noGrp="1"/>
          </p:cNvSpPr>
          <p:nvPr>
            <p:ph type="ftr" sz="quarter" idx="11"/>
          </p:nvPr>
        </p:nvSpPr>
        <p:spPr>
          <a:xfrm>
            <a:off x="4038600" y="6356350"/>
            <a:ext cx="4114800" cy="365125"/>
          </a:xfrm>
          <a:prstGeom prst="rect">
            <a:avLst/>
          </a:prstGeom>
        </p:spPr>
        <p:txBody>
          <a:bodyPr/>
          <a:lstStyle/>
          <a:p>
            <a:r>
              <a:rPr lang="en-US" dirty="0"/>
              <a:t>For Accredited Investor-Use Only</a:t>
            </a:r>
          </a:p>
        </p:txBody>
      </p:sp>
      <p:sp>
        <p:nvSpPr>
          <p:cNvPr id="9" name="Slide Number Placeholder 8">
            <a:extLst>
              <a:ext uri="{FF2B5EF4-FFF2-40B4-BE49-F238E27FC236}">
                <a16:creationId xmlns:a16="http://schemas.microsoft.com/office/drawing/2014/main" id="{4B0699BC-AFB1-FA4A-A1A9-D7ADC5B0E7B5}"/>
              </a:ext>
            </a:extLst>
          </p:cNvPr>
          <p:cNvSpPr>
            <a:spLocks noGrp="1"/>
          </p:cNvSpPr>
          <p:nvPr>
            <p:ph type="sldNum" sz="quarter" idx="12"/>
          </p:nvPr>
        </p:nvSpPr>
        <p:spPr>
          <a:xfrm>
            <a:off x="8610600" y="6356350"/>
            <a:ext cx="2743200" cy="365125"/>
          </a:xfrm>
          <a:prstGeom prst="rect">
            <a:avLst/>
          </a:prstGeom>
        </p:spPr>
        <p:txBody>
          <a:bodyPr/>
          <a:lstStyle/>
          <a:p>
            <a:fld id="{8515EFAE-D516-D34E-BDA1-79EFC55ECC7C}" type="slidenum">
              <a:rPr lang="en-US" smtClean="0"/>
              <a:t>‹#›</a:t>
            </a:fld>
            <a:endParaRPr lang="en-US" dirty="0"/>
          </a:p>
        </p:txBody>
      </p:sp>
    </p:spTree>
    <p:extLst>
      <p:ext uri="{BB962C8B-B14F-4D97-AF65-F5344CB8AC3E}">
        <p14:creationId xmlns:p14="http://schemas.microsoft.com/office/powerpoint/2010/main" val="4291449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11279-2EA2-E342-AE9C-4EC1E256ED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242CD6-F83B-2F47-BB77-DE9C1A6EFEDE}"/>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16B2B325-C6C6-1645-8C99-EE5484018C9E}"/>
              </a:ext>
            </a:extLst>
          </p:cNvPr>
          <p:cNvSpPr>
            <a:spLocks noGrp="1"/>
          </p:cNvSpPr>
          <p:nvPr>
            <p:ph type="ftr" sz="quarter" idx="11"/>
          </p:nvPr>
        </p:nvSpPr>
        <p:spPr>
          <a:xfrm>
            <a:off x="4038600" y="6356350"/>
            <a:ext cx="4114800" cy="365125"/>
          </a:xfrm>
          <a:prstGeom prst="rect">
            <a:avLst/>
          </a:prstGeom>
        </p:spPr>
        <p:txBody>
          <a:bodyPr/>
          <a:lstStyle/>
          <a:p>
            <a:r>
              <a:rPr lang="en-US" dirty="0"/>
              <a:t>For Accredited Investor-Use Only</a:t>
            </a:r>
          </a:p>
        </p:txBody>
      </p:sp>
      <p:sp>
        <p:nvSpPr>
          <p:cNvPr id="5" name="Slide Number Placeholder 4">
            <a:extLst>
              <a:ext uri="{FF2B5EF4-FFF2-40B4-BE49-F238E27FC236}">
                <a16:creationId xmlns:a16="http://schemas.microsoft.com/office/drawing/2014/main" id="{E518241E-9BBC-CF4E-A133-454757743260}"/>
              </a:ext>
            </a:extLst>
          </p:cNvPr>
          <p:cNvSpPr>
            <a:spLocks noGrp="1"/>
          </p:cNvSpPr>
          <p:nvPr>
            <p:ph type="sldNum" sz="quarter" idx="12"/>
          </p:nvPr>
        </p:nvSpPr>
        <p:spPr>
          <a:xfrm>
            <a:off x="8610600" y="6356350"/>
            <a:ext cx="2743200" cy="365125"/>
          </a:xfrm>
          <a:prstGeom prst="rect">
            <a:avLst/>
          </a:prstGeom>
        </p:spPr>
        <p:txBody>
          <a:bodyPr/>
          <a:lstStyle/>
          <a:p>
            <a:fld id="{8515EFAE-D516-D34E-BDA1-79EFC55ECC7C}" type="slidenum">
              <a:rPr lang="en-US" smtClean="0"/>
              <a:t>‹#›</a:t>
            </a:fld>
            <a:endParaRPr lang="en-US" dirty="0"/>
          </a:p>
        </p:txBody>
      </p:sp>
    </p:spTree>
    <p:extLst>
      <p:ext uri="{BB962C8B-B14F-4D97-AF65-F5344CB8AC3E}">
        <p14:creationId xmlns:p14="http://schemas.microsoft.com/office/powerpoint/2010/main" val="303452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0AD39-91D0-A34D-9134-C64DAFF5E9FC}"/>
              </a:ext>
            </a:extLst>
          </p:cNvPr>
          <p:cNvSpPr>
            <a:spLocks noGrp="1"/>
          </p:cNvSpPr>
          <p:nvPr>
            <p:ph type="title"/>
          </p:nvPr>
        </p:nvSpPr>
        <p:spPr>
          <a:xfrm>
            <a:off x="827183" y="558793"/>
            <a:ext cx="10515600" cy="511675"/>
          </a:xfrm>
        </p:spPr>
        <p:txBody>
          <a:bodyPr>
            <a:noAutofit/>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FA39A135-9A12-DD41-972E-03B3F01F94CD}"/>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F0D8DAC3-28A3-ED40-871D-700128CD8C49}"/>
              </a:ext>
            </a:extLst>
          </p:cNvPr>
          <p:cNvSpPr/>
          <p:nvPr userDrawn="1"/>
        </p:nvSpPr>
        <p:spPr>
          <a:xfrm>
            <a:off x="928912" y="1224116"/>
            <a:ext cx="1494881" cy="73152"/>
          </a:xfrm>
          <a:prstGeom prst="rect">
            <a:avLst/>
          </a:prstGeom>
          <a:solidFill>
            <a:srgbClr val="0956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754520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E9187F-DD97-9449-993F-43F0077B1999}"/>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9D43978F-3E86-2544-A0A0-6D40EFDA20DF}"/>
              </a:ext>
            </a:extLst>
          </p:cNvPr>
          <p:cNvSpPr>
            <a:spLocks noGrp="1"/>
          </p:cNvSpPr>
          <p:nvPr>
            <p:ph type="ftr" sz="quarter" idx="11"/>
          </p:nvPr>
        </p:nvSpPr>
        <p:spPr>
          <a:xfrm>
            <a:off x="4038600" y="6356350"/>
            <a:ext cx="4114800" cy="365125"/>
          </a:xfrm>
          <a:prstGeom prst="rect">
            <a:avLst/>
          </a:prstGeom>
        </p:spPr>
        <p:txBody>
          <a:bodyPr/>
          <a:lstStyle/>
          <a:p>
            <a:r>
              <a:rPr lang="en-US" dirty="0"/>
              <a:t>For Accredited Investor-Use Only</a:t>
            </a:r>
          </a:p>
        </p:txBody>
      </p:sp>
      <p:sp>
        <p:nvSpPr>
          <p:cNvPr id="4" name="Slide Number Placeholder 3">
            <a:extLst>
              <a:ext uri="{FF2B5EF4-FFF2-40B4-BE49-F238E27FC236}">
                <a16:creationId xmlns:a16="http://schemas.microsoft.com/office/drawing/2014/main" id="{10C1DCFD-D6A8-5E4D-BC88-67C0149105B3}"/>
              </a:ext>
            </a:extLst>
          </p:cNvPr>
          <p:cNvSpPr>
            <a:spLocks noGrp="1"/>
          </p:cNvSpPr>
          <p:nvPr>
            <p:ph type="sldNum" sz="quarter" idx="12"/>
          </p:nvPr>
        </p:nvSpPr>
        <p:spPr>
          <a:xfrm>
            <a:off x="8610600" y="6356350"/>
            <a:ext cx="2743200" cy="365125"/>
          </a:xfrm>
          <a:prstGeom prst="rect">
            <a:avLst/>
          </a:prstGeom>
        </p:spPr>
        <p:txBody>
          <a:bodyPr/>
          <a:lstStyle/>
          <a:p>
            <a:fld id="{8515EFAE-D516-D34E-BDA1-79EFC55ECC7C}" type="slidenum">
              <a:rPr lang="en-US" smtClean="0"/>
              <a:t>‹#›</a:t>
            </a:fld>
            <a:endParaRPr lang="en-US" dirty="0"/>
          </a:p>
        </p:txBody>
      </p:sp>
    </p:spTree>
    <p:extLst>
      <p:ext uri="{BB962C8B-B14F-4D97-AF65-F5344CB8AC3E}">
        <p14:creationId xmlns:p14="http://schemas.microsoft.com/office/powerpoint/2010/main" val="412580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F41CC-56E0-B24C-A936-C20196CDCA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1D88FB-C683-1345-97D2-1A47659766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75F2FE-3063-D642-B1DE-1BF05A0D76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0A88A8-FF1F-3440-B189-E63EC03BE230}"/>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E8C08731-2C6B-7B44-A826-1865D2036B31}"/>
              </a:ext>
            </a:extLst>
          </p:cNvPr>
          <p:cNvSpPr>
            <a:spLocks noGrp="1"/>
          </p:cNvSpPr>
          <p:nvPr>
            <p:ph type="ftr" sz="quarter" idx="11"/>
          </p:nvPr>
        </p:nvSpPr>
        <p:spPr>
          <a:xfrm>
            <a:off x="4038600" y="6356350"/>
            <a:ext cx="4114800" cy="365125"/>
          </a:xfrm>
          <a:prstGeom prst="rect">
            <a:avLst/>
          </a:prstGeom>
        </p:spPr>
        <p:txBody>
          <a:bodyPr/>
          <a:lstStyle/>
          <a:p>
            <a:r>
              <a:rPr lang="en-US" dirty="0"/>
              <a:t>For Accredited Investor-Use Only</a:t>
            </a:r>
          </a:p>
        </p:txBody>
      </p:sp>
      <p:sp>
        <p:nvSpPr>
          <p:cNvPr id="7" name="Slide Number Placeholder 6">
            <a:extLst>
              <a:ext uri="{FF2B5EF4-FFF2-40B4-BE49-F238E27FC236}">
                <a16:creationId xmlns:a16="http://schemas.microsoft.com/office/drawing/2014/main" id="{FAC590C1-175B-4147-BB05-01C82790AC76}"/>
              </a:ext>
            </a:extLst>
          </p:cNvPr>
          <p:cNvSpPr>
            <a:spLocks noGrp="1"/>
          </p:cNvSpPr>
          <p:nvPr>
            <p:ph type="sldNum" sz="quarter" idx="12"/>
          </p:nvPr>
        </p:nvSpPr>
        <p:spPr>
          <a:xfrm>
            <a:off x="8610600" y="6356350"/>
            <a:ext cx="2743200" cy="365125"/>
          </a:xfrm>
          <a:prstGeom prst="rect">
            <a:avLst/>
          </a:prstGeom>
        </p:spPr>
        <p:txBody>
          <a:bodyPr/>
          <a:lstStyle/>
          <a:p>
            <a:fld id="{8515EFAE-D516-D34E-BDA1-79EFC55ECC7C}" type="slidenum">
              <a:rPr lang="en-US" smtClean="0"/>
              <a:t>‹#›</a:t>
            </a:fld>
            <a:endParaRPr lang="en-US" dirty="0"/>
          </a:p>
        </p:txBody>
      </p:sp>
    </p:spTree>
    <p:extLst>
      <p:ext uri="{BB962C8B-B14F-4D97-AF65-F5344CB8AC3E}">
        <p14:creationId xmlns:p14="http://schemas.microsoft.com/office/powerpoint/2010/main" val="21342092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B82E1-4657-4E48-BA32-DB981C041E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D9315B-929E-CC4A-BD4E-13AA095DB2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AF3D0DF-BDF5-D044-AC0E-B1BCD46ADC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02F918-B3E1-1E4A-8598-16651640D104}"/>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9BD5CD50-35F3-A74F-AFE7-4687903B6FB3}"/>
              </a:ext>
            </a:extLst>
          </p:cNvPr>
          <p:cNvSpPr>
            <a:spLocks noGrp="1"/>
          </p:cNvSpPr>
          <p:nvPr>
            <p:ph type="ftr" sz="quarter" idx="11"/>
          </p:nvPr>
        </p:nvSpPr>
        <p:spPr>
          <a:xfrm>
            <a:off x="4038600" y="6356350"/>
            <a:ext cx="4114800" cy="365125"/>
          </a:xfrm>
          <a:prstGeom prst="rect">
            <a:avLst/>
          </a:prstGeom>
        </p:spPr>
        <p:txBody>
          <a:bodyPr/>
          <a:lstStyle/>
          <a:p>
            <a:r>
              <a:rPr lang="en-US" dirty="0"/>
              <a:t>For Accredited Investor-Use Only</a:t>
            </a:r>
          </a:p>
        </p:txBody>
      </p:sp>
      <p:sp>
        <p:nvSpPr>
          <p:cNvPr id="7" name="Slide Number Placeholder 6">
            <a:extLst>
              <a:ext uri="{FF2B5EF4-FFF2-40B4-BE49-F238E27FC236}">
                <a16:creationId xmlns:a16="http://schemas.microsoft.com/office/drawing/2014/main" id="{7A38B76A-8E57-3F47-B5AD-BF31A1645941}"/>
              </a:ext>
            </a:extLst>
          </p:cNvPr>
          <p:cNvSpPr>
            <a:spLocks noGrp="1"/>
          </p:cNvSpPr>
          <p:nvPr>
            <p:ph type="sldNum" sz="quarter" idx="12"/>
          </p:nvPr>
        </p:nvSpPr>
        <p:spPr>
          <a:xfrm>
            <a:off x="8610600" y="6356350"/>
            <a:ext cx="2743200" cy="365125"/>
          </a:xfrm>
          <a:prstGeom prst="rect">
            <a:avLst/>
          </a:prstGeom>
        </p:spPr>
        <p:txBody>
          <a:bodyPr/>
          <a:lstStyle/>
          <a:p>
            <a:fld id="{8515EFAE-D516-D34E-BDA1-79EFC55ECC7C}" type="slidenum">
              <a:rPr lang="en-US" smtClean="0"/>
              <a:t>‹#›</a:t>
            </a:fld>
            <a:endParaRPr lang="en-US" dirty="0"/>
          </a:p>
        </p:txBody>
      </p:sp>
    </p:spTree>
    <p:extLst>
      <p:ext uri="{BB962C8B-B14F-4D97-AF65-F5344CB8AC3E}">
        <p14:creationId xmlns:p14="http://schemas.microsoft.com/office/powerpoint/2010/main" val="27934341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D80B2-F81F-3143-8E85-2E6712BFF3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884B5A-35FD-E64C-A279-1DBE077D29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56FBB4-2BC3-A14B-95DF-C247764956BD}"/>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724E0FAB-A811-B048-9C8F-48E747E12D74}"/>
              </a:ext>
            </a:extLst>
          </p:cNvPr>
          <p:cNvSpPr>
            <a:spLocks noGrp="1"/>
          </p:cNvSpPr>
          <p:nvPr>
            <p:ph type="ftr" sz="quarter" idx="11"/>
          </p:nvPr>
        </p:nvSpPr>
        <p:spPr>
          <a:xfrm>
            <a:off x="4038600" y="6356350"/>
            <a:ext cx="4114800" cy="365125"/>
          </a:xfrm>
          <a:prstGeom prst="rect">
            <a:avLst/>
          </a:prstGeom>
        </p:spPr>
        <p:txBody>
          <a:bodyPr/>
          <a:lstStyle/>
          <a:p>
            <a:r>
              <a:rPr lang="en-US" dirty="0"/>
              <a:t>For Accredited Investor-Use Only</a:t>
            </a:r>
          </a:p>
        </p:txBody>
      </p:sp>
      <p:sp>
        <p:nvSpPr>
          <p:cNvPr id="6" name="Slide Number Placeholder 5">
            <a:extLst>
              <a:ext uri="{FF2B5EF4-FFF2-40B4-BE49-F238E27FC236}">
                <a16:creationId xmlns:a16="http://schemas.microsoft.com/office/drawing/2014/main" id="{1980A49D-E40F-7142-98A5-056A1BB85470}"/>
              </a:ext>
            </a:extLst>
          </p:cNvPr>
          <p:cNvSpPr>
            <a:spLocks noGrp="1"/>
          </p:cNvSpPr>
          <p:nvPr>
            <p:ph type="sldNum" sz="quarter" idx="12"/>
          </p:nvPr>
        </p:nvSpPr>
        <p:spPr>
          <a:xfrm>
            <a:off x="8610600" y="6356350"/>
            <a:ext cx="2743200" cy="365125"/>
          </a:xfrm>
          <a:prstGeom prst="rect">
            <a:avLst/>
          </a:prstGeom>
        </p:spPr>
        <p:txBody>
          <a:bodyPr/>
          <a:lstStyle/>
          <a:p>
            <a:fld id="{8515EFAE-D516-D34E-BDA1-79EFC55ECC7C}" type="slidenum">
              <a:rPr lang="en-US" smtClean="0"/>
              <a:t>‹#›</a:t>
            </a:fld>
            <a:endParaRPr lang="en-US" dirty="0"/>
          </a:p>
        </p:txBody>
      </p:sp>
    </p:spTree>
    <p:extLst>
      <p:ext uri="{BB962C8B-B14F-4D97-AF65-F5344CB8AC3E}">
        <p14:creationId xmlns:p14="http://schemas.microsoft.com/office/powerpoint/2010/main" val="30648406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C9C2DC-44CA-6346-B192-A330BF3A78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D6E50B-A6FA-2E4E-915F-51928E3FEE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C70B19-DD95-6540-BC0C-91DC5393691A}"/>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30D1CC84-9B88-7A45-B2E6-7CD138A71228}"/>
              </a:ext>
            </a:extLst>
          </p:cNvPr>
          <p:cNvSpPr>
            <a:spLocks noGrp="1"/>
          </p:cNvSpPr>
          <p:nvPr>
            <p:ph type="ftr" sz="quarter" idx="11"/>
          </p:nvPr>
        </p:nvSpPr>
        <p:spPr>
          <a:xfrm>
            <a:off x="4038600" y="6356350"/>
            <a:ext cx="4114800" cy="365125"/>
          </a:xfrm>
          <a:prstGeom prst="rect">
            <a:avLst/>
          </a:prstGeom>
        </p:spPr>
        <p:txBody>
          <a:bodyPr/>
          <a:lstStyle/>
          <a:p>
            <a:r>
              <a:rPr lang="en-US" dirty="0"/>
              <a:t>For Accredited Investor-Use Only</a:t>
            </a:r>
          </a:p>
        </p:txBody>
      </p:sp>
      <p:sp>
        <p:nvSpPr>
          <p:cNvPr id="6" name="Slide Number Placeholder 5">
            <a:extLst>
              <a:ext uri="{FF2B5EF4-FFF2-40B4-BE49-F238E27FC236}">
                <a16:creationId xmlns:a16="http://schemas.microsoft.com/office/drawing/2014/main" id="{926E854A-F81F-CB48-9F3F-6B63DC71A3DF}"/>
              </a:ext>
            </a:extLst>
          </p:cNvPr>
          <p:cNvSpPr>
            <a:spLocks noGrp="1"/>
          </p:cNvSpPr>
          <p:nvPr>
            <p:ph type="sldNum" sz="quarter" idx="12"/>
          </p:nvPr>
        </p:nvSpPr>
        <p:spPr>
          <a:xfrm>
            <a:off x="8610600" y="6356350"/>
            <a:ext cx="2743200" cy="365125"/>
          </a:xfrm>
          <a:prstGeom prst="rect">
            <a:avLst/>
          </a:prstGeom>
        </p:spPr>
        <p:txBody>
          <a:bodyPr/>
          <a:lstStyle/>
          <a:p>
            <a:fld id="{8515EFAE-D516-D34E-BDA1-79EFC55ECC7C}" type="slidenum">
              <a:rPr lang="en-US" smtClean="0"/>
              <a:t>‹#›</a:t>
            </a:fld>
            <a:endParaRPr lang="en-US" dirty="0"/>
          </a:p>
        </p:txBody>
      </p:sp>
    </p:spTree>
    <p:extLst>
      <p:ext uri="{BB962C8B-B14F-4D97-AF65-F5344CB8AC3E}">
        <p14:creationId xmlns:p14="http://schemas.microsoft.com/office/powerpoint/2010/main" val="28146409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CD5D9-E255-6248-8A33-D3985DA7FE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486D58-1C8C-354A-A1EE-818603FE82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55975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0AD39-91D0-A34D-9134-C64DAFF5E9FC}"/>
              </a:ext>
            </a:extLst>
          </p:cNvPr>
          <p:cNvSpPr>
            <a:spLocks noGrp="1"/>
          </p:cNvSpPr>
          <p:nvPr>
            <p:ph type="title"/>
          </p:nvPr>
        </p:nvSpPr>
        <p:spPr>
          <a:xfrm>
            <a:off x="827183" y="558793"/>
            <a:ext cx="10515600" cy="511675"/>
          </a:xfrm>
        </p:spPr>
        <p:txBody>
          <a:bodyPr>
            <a:no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39A135-9A12-DD41-972E-03B3F01F94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0D8DAC3-28A3-ED40-871D-700128CD8C49}"/>
              </a:ext>
            </a:extLst>
          </p:cNvPr>
          <p:cNvSpPr/>
          <p:nvPr userDrawn="1"/>
        </p:nvSpPr>
        <p:spPr>
          <a:xfrm>
            <a:off x="928912" y="1224116"/>
            <a:ext cx="1494881" cy="73152"/>
          </a:xfrm>
          <a:prstGeom prst="rect">
            <a:avLst/>
          </a:prstGeom>
          <a:solidFill>
            <a:srgbClr val="0956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419429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0AD39-91D0-A34D-9134-C64DAFF5E9FC}"/>
              </a:ext>
            </a:extLst>
          </p:cNvPr>
          <p:cNvSpPr>
            <a:spLocks noGrp="1"/>
          </p:cNvSpPr>
          <p:nvPr>
            <p:ph type="title" hasCustomPrompt="1"/>
          </p:nvPr>
        </p:nvSpPr>
        <p:spPr>
          <a:xfrm>
            <a:off x="827183" y="558793"/>
            <a:ext cx="10515600" cy="932096"/>
          </a:xfrm>
        </p:spPr>
        <p:txBody>
          <a:bodyPr>
            <a:noAutofit/>
          </a:bodyPr>
          <a:lstStyle>
            <a:lvl1pPr>
              <a:defRPr sz="3200"/>
            </a:lvl1pPr>
          </a:lstStyle>
          <a:p>
            <a:r>
              <a:rPr lang="en-US" dirty="0"/>
              <a:t>Click to edit Master title style</a:t>
            </a:r>
            <a:br>
              <a:rPr lang="en-US" dirty="0"/>
            </a:br>
            <a:endParaRPr lang="en-US" dirty="0"/>
          </a:p>
        </p:txBody>
      </p:sp>
      <p:sp>
        <p:nvSpPr>
          <p:cNvPr id="3" name="Content Placeholder 2">
            <a:extLst>
              <a:ext uri="{FF2B5EF4-FFF2-40B4-BE49-F238E27FC236}">
                <a16:creationId xmlns:a16="http://schemas.microsoft.com/office/drawing/2014/main" id="{FA39A135-9A12-DD41-972E-03B3F01F94CD}"/>
              </a:ext>
            </a:extLst>
          </p:cNvPr>
          <p:cNvSpPr>
            <a:spLocks noGrp="1"/>
          </p:cNvSpPr>
          <p:nvPr>
            <p:ph idx="1"/>
          </p:nvPr>
        </p:nvSpPr>
        <p:spPr>
          <a:xfrm>
            <a:off x="838200" y="2014330"/>
            <a:ext cx="10515600" cy="402812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F0D8DAC3-28A3-ED40-871D-700128CD8C49}"/>
              </a:ext>
            </a:extLst>
          </p:cNvPr>
          <p:cNvSpPr/>
          <p:nvPr userDrawn="1"/>
        </p:nvSpPr>
        <p:spPr>
          <a:xfrm>
            <a:off x="889156" y="1595177"/>
            <a:ext cx="1494881" cy="73152"/>
          </a:xfrm>
          <a:prstGeom prst="rect">
            <a:avLst/>
          </a:prstGeom>
          <a:solidFill>
            <a:srgbClr val="0956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37349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231FA-8A9E-CC45-ADD0-72B979DE70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B67FB2-BC9A-F948-AB27-8D4D18AE0F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8F6B33-9961-5949-881C-C52E62BE5237}"/>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3B12BDA8-47BA-3049-AA3C-7001923BD5BC}"/>
              </a:ext>
            </a:extLst>
          </p:cNvPr>
          <p:cNvSpPr>
            <a:spLocks noGrp="1"/>
          </p:cNvSpPr>
          <p:nvPr>
            <p:ph type="ftr" sz="quarter" idx="11"/>
          </p:nvPr>
        </p:nvSpPr>
        <p:spPr>
          <a:xfrm>
            <a:off x="4038600" y="6356350"/>
            <a:ext cx="4114800" cy="365125"/>
          </a:xfrm>
          <a:prstGeom prst="rect">
            <a:avLst/>
          </a:prstGeom>
        </p:spPr>
        <p:txBody>
          <a:bodyPr/>
          <a:lstStyle/>
          <a:p>
            <a:r>
              <a:rPr lang="en-US" dirty="0"/>
              <a:t>For Accredited Investor-Use Only</a:t>
            </a:r>
          </a:p>
        </p:txBody>
      </p:sp>
      <p:sp>
        <p:nvSpPr>
          <p:cNvPr id="6" name="Slide Number Placeholder 5">
            <a:extLst>
              <a:ext uri="{FF2B5EF4-FFF2-40B4-BE49-F238E27FC236}">
                <a16:creationId xmlns:a16="http://schemas.microsoft.com/office/drawing/2014/main" id="{52FF6B97-ECA0-A34D-9C2C-D4ADC792ACB1}"/>
              </a:ext>
            </a:extLst>
          </p:cNvPr>
          <p:cNvSpPr>
            <a:spLocks noGrp="1"/>
          </p:cNvSpPr>
          <p:nvPr>
            <p:ph type="sldNum" sz="quarter" idx="12"/>
          </p:nvPr>
        </p:nvSpPr>
        <p:spPr>
          <a:xfrm>
            <a:off x="8610600" y="6356350"/>
            <a:ext cx="2743200" cy="365125"/>
          </a:xfrm>
          <a:prstGeom prst="rect">
            <a:avLst/>
          </a:prstGeom>
        </p:spPr>
        <p:txBody>
          <a:bodyPr/>
          <a:lstStyle/>
          <a:p>
            <a:fld id="{8515EFAE-D516-D34E-BDA1-79EFC55ECC7C}" type="slidenum">
              <a:rPr lang="en-US" smtClean="0"/>
              <a:t>‹#›</a:t>
            </a:fld>
            <a:endParaRPr lang="en-US" dirty="0"/>
          </a:p>
        </p:txBody>
      </p:sp>
    </p:spTree>
    <p:extLst>
      <p:ext uri="{BB962C8B-B14F-4D97-AF65-F5344CB8AC3E}">
        <p14:creationId xmlns:p14="http://schemas.microsoft.com/office/powerpoint/2010/main" val="1195301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8821C-0E81-8445-9F5E-A9FD72ED66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7A1C24-42E9-274E-B748-8EF0D82BF5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862228-CE11-7C48-8692-6295AFDE19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9CCF69-F214-F04C-A909-423564606DCA}"/>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9760F78A-5BF1-0B41-AEC0-7EA37C16BCF0}"/>
              </a:ext>
            </a:extLst>
          </p:cNvPr>
          <p:cNvSpPr>
            <a:spLocks noGrp="1"/>
          </p:cNvSpPr>
          <p:nvPr>
            <p:ph type="ftr" sz="quarter" idx="11"/>
          </p:nvPr>
        </p:nvSpPr>
        <p:spPr>
          <a:xfrm>
            <a:off x="4038600" y="6356350"/>
            <a:ext cx="4114800" cy="365125"/>
          </a:xfrm>
          <a:prstGeom prst="rect">
            <a:avLst/>
          </a:prstGeom>
        </p:spPr>
        <p:txBody>
          <a:bodyPr/>
          <a:lstStyle/>
          <a:p>
            <a:r>
              <a:rPr lang="en-US" dirty="0"/>
              <a:t>For Accredited Investor-Use Only</a:t>
            </a:r>
          </a:p>
        </p:txBody>
      </p:sp>
      <p:sp>
        <p:nvSpPr>
          <p:cNvPr id="7" name="Slide Number Placeholder 6">
            <a:extLst>
              <a:ext uri="{FF2B5EF4-FFF2-40B4-BE49-F238E27FC236}">
                <a16:creationId xmlns:a16="http://schemas.microsoft.com/office/drawing/2014/main" id="{0A28812B-5205-D741-8151-7743D0B8BADD}"/>
              </a:ext>
            </a:extLst>
          </p:cNvPr>
          <p:cNvSpPr>
            <a:spLocks noGrp="1"/>
          </p:cNvSpPr>
          <p:nvPr>
            <p:ph type="sldNum" sz="quarter" idx="12"/>
          </p:nvPr>
        </p:nvSpPr>
        <p:spPr>
          <a:xfrm>
            <a:off x="8610600" y="6356350"/>
            <a:ext cx="2743200" cy="365125"/>
          </a:xfrm>
          <a:prstGeom prst="rect">
            <a:avLst/>
          </a:prstGeom>
        </p:spPr>
        <p:txBody>
          <a:bodyPr/>
          <a:lstStyle/>
          <a:p>
            <a:fld id="{8515EFAE-D516-D34E-BDA1-79EFC55ECC7C}" type="slidenum">
              <a:rPr lang="en-US" smtClean="0"/>
              <a:t>‹#›</a:t>
            </a:fld>
            <a:endParaRPr lang="en-US" dirty="0"/>
          </a:p>
        </p:txBody>
      </p:sp>
    </p:spTree>
    <p:extLst>
      <p:ext uri="{BB962C8B-B14F-4D97-AF65-F5344CB8AC3E}">
        <p14:creationId xmlns:p14="http://schemas.microsoft.com/office/powerpoint/2010/main" val="3358077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0AD39-91D0-A34D-9134-C64DAFF5E9FC}"/>
              </a:ext>
            </a:extLst>
          </p:cNvPr>
          <p:cNvSpPr>
            <a:spLocks noGrp="1"/>
          </p:cNvSpPr>
          <p:nvPr>
            <p:ph type="title" hasCustomPrompt="1"/>
          </p:nvPr>
        </p:nvSpPr>
        <p:spPr>
          <a:xfrm>
            <a:off x="827183" y="558793"/>
            <a:ext cx="10515600" cy="932096"/>
          </a:xfrm>
        </p:spPr>
        <p:txBody>
          <a:bodyPr>
            <a:noAutofit/>
          </a:bodyPr>
          <a:lstStyle>
            <a:lvl1pPr>
              <a:defRPr sz="3200"/>
            </a:lvl1pPr>
          </a:lstStyle>
          <a:p>
            <a:r>
              <a:rPr lang="en-US" dirty="0"/>
              <a:t>Click to edit Master title style</a:t>
            </a:r>
            <a:br>
              <a:rPr lang="en-US" dirty="0"/>
            </a:br>
            <a:endParaRPr lang="en-US" dirty="0"/>
          </a:p>
        </p:txBody>
      </p:sp>
      <p:sp>
        <p:nvSpPr>
          <p:cNvPr id="3" name="Content Placeholder 2">
            <a:extLst>
              <a:ext uri="{FF2B5EF4-FFF2-40B4-BE49-F238E27FC236}">
                <a16:creationId xmlns:a16="http://schemas.microsoft.com/office/drawing/2014/main" id="{FA39A135-9A12-DD41-972E-03B3F01F94CD}"/>
              </a:ext>
            </a:extLst>
          </p:cNvPr>
          <p:cNvSpPr>
            <a:spLocks noGrp="1"/>
          </p:cNvSpPr>
          <p:nvPr>
            <p:ph idx="1"/>
          </p:nvPr>
        </p:nvSpPr>
        <p:spPr>
          <a:xfrm>
            <a:off x="838200" y="2014330"/>
            <a:ext cx="10515600" cy="402812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F0D8DAC3-28A3-ED40-871D-700128CD8C49}"/>
              </a:ext>
            </a:extLst>
          </p:cNvPr>
          <p:cNvSpPr/>
          <p:nvPr userDrawn="1"/>
        </p:nvSpPr>
        <p:spPr>
          <a:xfrm>
            <a:off x="889156" y="1595177"/>
            <a:ext cx="1494881" cy="73152"/>
          </a:xfrm>
          <a:prstGeom prst="rect">
            <a:avLst/>
          </a:prstGeom>
          <a:solidFill>
            <a:srgbClr val="0956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354636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7352C-271A-2346-B84A-F77183065C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C59375-25A1-7249-B8EA-C9895AE172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698E32-7451-374B-8D9B-7484A0ACFB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AAEBFB-615F-F24A-9CAD-33288A87C9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1D5963-E7E1-2347-AD1A-BECFF3F06D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4FFBA3-1F9D-814C-9015-CC2B3C83A778}"/>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8" name="Footer Placeholder 7">
            <a:extLst>
              <a:ext uri="{FF2B5EF4-FFF2-40B4-BE49-F238E27FC236}">
                <a16:creationId xmlns:a16="http://schemas.microsoft.com/office/drawing/2014/main" id="{091C1C08-50FC-EC4F-BAE5-9AF1B842DAA9}"/>
              </a:ext>
            </a:extLst>
          </p:cNvPr>
          <p:cNvSpPr>
            <a:spLocks noGrp="1"/>
          </p:cNvSpPr>
          <p:nvPr>
            <p:ph type="ftr" sz="quarter" idx="11"/>
          </p:nvPr>
        </p:nvSpPr>
        <p:spPr>
          <a:xfrm>
            <a:off x="4038600" y="6356350"/>
            <a:ext cx="4114800" cy="365125"/>
          </a:xfrm>
          <a:prstGeom prst="rect">
            <a:avLst/>
          </a:prstGeom>
        </p:spPr>
        <p:txBody>
          <a:bodyPr/>
          <a:lstStyle/>
          <a:p>
            <a:r>
              <a:rPr lang="en-US" dirty="0"/>
              <a:t>For Accredited Investor-Use Only</a:t>
            </a:r>
          </a:p>
        </p:txBody>
      </p:sp>
      <p:sp>
        <p:nvSpPr>
          <p:cNvPr id="9" name="Slide Number Placeholder 8">
            <a:extLst>
              <a:ext uri="{FF2B5EF4-FFF2-40B4-BE49-F238E27FC236}">
                <a16:creationId xmlns:a16="http://schemas.microsoft.com/office/drawing/2014/main" id="{4B0699BC-AFB1-FA4A-A1A9-D7ADC5B0E7B5}"/>
              </a:ext>
            </a:extLst>
          </p:cNvPr>
          <p:cNvSpPr>
            <a:spLocks noGrp="1"/>
          </p:cNvSpPr>
          <p:nvPr>
            <p:ph type="sldNum" sz="quarter" idx="12"/>
          </p:nvPr>
        </p:nvSpPr>
        <p:spPr>
          <a:xfrm>
            <a:off x="8610600" y="6356350"/>
            <a:ext cx="2743200" cy="365125"/>
          </a:xfrm>
          <a:prstGeom prst="rect">
            <a:avLst/>
          </a:prstGeom>
        </p:spPr>
        <p:txBody>
          <a:bodyPr/>
          <a:lstStyle/>
          <a:p>
            <a:fld id="{8515EFAE-D516-D34E-BDA1-79EFC55ECC7C}" type="slidenum">
              <a:rPr lang="en-US" smtClean="0"/>
              <a:t>‹#›</a:t>
            </a:fld>
            <a:endParaRPr lang="en-US" dirty="0"/>
          </a:p>
        </p:txBody>
      </p:sp>
    </p:spTree>
    <p:extLst>
      <p:ext uri="{BB962C8B-B14F-4D97-AF65-F5344CB8AC3E}">
        <p14:creationId xmlns:p14="http://schemas.microsoft.com/office/powerpoint/2010/main" val="20921155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11279-2EA2-E342-AE9C-4EC1E256ED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242CD6-F83B-2F47-BB77-DE9C1A6EFEDE}"/>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16B2B325-C6C6-1645-8C99-EE5484018C9E}"/>
              </a:ext>
            </a:extLst>
          </p:cNvPr>
          <p:cNvSpPr>
            <a:spLocks noGrp="1"/>
          </p:cNvSpPr>
          <p:nvPr>
            <p:ph type="ftr" sz="quarter" idx="11"/>
          </p:nvPr>
        </p:nvSpPr>
        <p:spPr>
          <a:xfrm>
            <a:off x="4038600" y="6356350"/>
            <a:ext cx="4114800" cy="365125"/>
          </a:xfrm>
          <a:prstGeom prst="rect">
            <a:avLst/>
          </a:prstGeom>
        </p:spPr>
        <p:txBody>
          <a:bodyPr/>
          <a:lstStyle/>
          <a:p>
            <a:r>
              <a:rPr lang="en-US" dirty="0"/>
              <a:t>For Accredited Investor-Use Only</a:t>
            </a:r>
          </a:p>
        </p:txBody>
      </p:sp>
      <p:sp>
        <p:nvSpPr>
          <p:cNvPr id="5" name="Slide Number Placeholder 4">
            <a:extLst>
              <a:ext uri="{FF2B5EF4-FFF2-40B4-BE49-F238E27FC236}">
                <a16:creationId xmlns:a16="http://schemas.microsoft.com/office/drawing/2014/main" id="{E518241E-9BBC-CF4E-A133-454757743260}"/>
              </a:ext>
            </a:extLst>
          </p:cNvPr>
          <p:cNvSpPr>
            <a:spLocks noGrp="1"/>
          </p:cNvSpPr>
          <p:nvPr>
            <p:ph type="sldNum" sz="quarter" idx="12"/>
          </p:nvPr>
        </p:nvSpPr>
        <p:spPr>
          <a:xfrm>
            <a:off x="8610600" y="6356350"/>
            <a:ext cx="2743200" cy="365125"/>
          </a:xfrm>
          <a:prstGeom prst="rect">
            <a:avLst/>
          </a:prstGeom>
        </p:spPr>
        <p:txBody>
          <a:bodyPr/>
          <a:lstStyle/>
          <a:p>
            <a:fld id="{8515EFAE-D516-D34E-BDA1-79EFC55ECC7C}" type="slidenum">
              <a:rPr lang="en-US" smtClean="0"/>
              <a:t>‹#›</a:t>
            </a:fld>
            <a:endParaRPr lang="en-US" dirty="0"/>
          </a:p>
        </p:txBody>
      </p:sp>
    </p:spTree>
    <p:extLst>
      <p:ext uri="{BB962C8B-B14F-4D97-AF65-F5344CB8AC3E}">
        <p14:creationId xmlns:p14="http://schemas.microsoft.com/office/powerpoint/2010/main" val="31750737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E9187F-DD97-9449-993F-43F0077B1999}"/>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9D43978F-3E86-2544-A0A0-6D40EFDA20DF}"/>
              </a:ext>
            </a:extLst>
          </p:cNvPr>
          <p:cNvSpPr>
            <a:spLocks noGrp="1"/>
          </p:cNvSpPr>
          <p:nvPr>
            <p:ph type="ftr" sz="quarter" idx="11"/>
          </p:nvPr>
        </p:nvSpPr>
        <p:spPr>
          <a:xfrm>
            <a:off x="4038600" y="6356350"/>
            <a:ext cx="4114800" cy="365125"/>
          </a:xfrm>
          <a:prstGeom prst="rect">
            <a:avLst/>
          </a:prstGeom>
        </p:spPr>
        <p:txBody>
          <a:bodyPr/>
          <a:lstStyle/>
          <a:p>
            <a:r>
              <a:rPr lang="en-US" dirty="0"/>
              <a:t>For Accredited Investor-Use Only</a:t>
            </a:r>
          </a:p>
        </p:txBody>
      </p:sp>
      <p:sp>
        <p:nvSpPr>
          <p:cNvPr id="4" name="Slide Number Placeholder 3">
            <a:extLst>
              <a:ext uri="{FF2B5EF4-FFF2-40B4-BE49-F238E27FC236}">
                <a16:creationId xmlns:a16="http://schemas.microsoft.com/office/drawing/2014/main" id="{10C1DCFD-D6A8-5E4D-BC88-67C0149105B3}"/>
              </a:ext>
            </a:extLst>
          </p:cNvPr>
          <p:cNvSpPr>
            <a:spLocks noGrp="1"/>
          </p:cNvSpPr>
          <p:nvPr>
            <p:ph type="sldNum" sz="quarter" idx="12"/>
          </p:nvPr>
        </p:nvSpPr>
        <p:spPr>
          <a:xfrm>
            <a:off x="8610600" y="6356350"/>
            <a:ext cx="2743200" cy="365125"/>
          </a:xfrm>
          <a:prstGeom prst="rect">
            <a:avLst/>
          </a:prstGeom>
        </p:spPr>
        <p:txBody>
          <a:bodyPr/>
          <a:lstStyle/>
          <a:p>
            <a:fld id="{8515EFAE-D516-D34E-BDA1-79EFC55ECC7C}" type="slidenum">
              <a:rPr lang="en-US" smtClean="0"/>
              <a:t>‹#›</a:t>
            </a:fld>
            <a:endParaRPr lang="en-US" dirty="0"/>
          </a:p>
        </p:txBody>
      </p:sp>
    </p:spTree>
    <p:extLst>
      <p:ext uri="{BB962C8B-B14F-4D97-AF65-F5344CB8AC3E}">
        <p14:creationId xmlns:p14="http://schemas.microsoft.com/office/powerpoint/2010/main" val="34069435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F41CC-56E0-B24C-A936-C20196CDCA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1D88FB-C683-1345-97D2-1A47659766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75F2FE-3063-D642-B1DE-1BF05A0D76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0A88A8-FF1F-3440-B189-E63EC03BE230}"/>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E8C08731-2C6B-7B44-A826-1865D2036B31}"/>
              </a:ext>
            </a:extLst>
          </p:cNvPr>
          <p:cNvSpPr>
            <a:spLocks noGrp="1"/>
          </p:cNvSpPr>
          <p:nvPr>
            <p:ph type="ftr" sz="quarter" idx="11"/>
          </p:nvPr>
        </p:nvSpPr>
        <p:spPr>
          <a:xfrm>
            <a:off x="4038600" y="6356350"/>
            <a:ext cx="4114800" cy="365125"/>
          </a:xfrm>
          <a:prstGeom prst="rect">
            <a:avLst/>
          </a:prstGeom>
        </p:spPr>
        <p:txBody>
          <a:bodyPr/>
          <a:lstStyle/>
          <a:p>
            <a:r>
              <a:rPr lang="en-US" dirty="0"/>
              <a:t>For Accredited Investor-Use Only</a:t>
            </a:r>
          </a:p>
        </p:txBody>
      </p:sp>
      <p:sp>
        <p:nvSpPr>
          <p:cNvPr id="7" name="Slide Number Placeholder 6">
            <a:extLst>
              <a:ext uri="{FF2B5EF4-FFF2-40B4-BE49-F238E27FC236}">
                <a16:creationId xmlns:a16="http://schemas.microsoft.com/office/drawing/2014/main" id="{FAC590C1-175B-4147-BB05-01C82790AC76}"/>
              </a:ext>
            </a:extLst>
          </p:cNvPr>
          <p:cNvSpPr>
            <a:spLocks noGrp="1"/>
          </p:cNvSpPr>
          <p:nvPr>
            <p:ph type="sldNum" sz="quarter" idx="12"/>
          </p:nvPr>
        </p:nvSpPr>
        <p:spPr>
          <a:xfrm>
            <a:off x="8610600" y="6356350"/>
            <a:ext cx="2743200" cy="365125"/>
          </a:xfrm>
          <a:prstGeom prst="rect">
            <a:avLst/>
          </a:prstGeom>
        </p:spPr>
        <p:txBody>
          <a:bodyPr/>
          <a:lstStyle/>
          <a:p>
            <a:fld id="{8515EFAE-D516-D34E-BDA1-79EFC55ECC7C}" type="slidenum">
              <a:rPr lang="en-US" smtClean="0"/>
              <a:t>‹#›</a:t>
            </a:fld>
            <a:endParaRPr lang="en-US" dirty="0"/>
          </a:p>
        </p:txBody>
      </p:sp>
    </p:spTree>
    <p:extLst>
      <p:ext uri="{BB962C8B-B14F-4D97-AF65-F5344CB8AC3E}">
        <p14:creationId xmlns:p14="http://schemas.microsoft.com/office/powerpoint/2010/main" val="2471807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B82E1-4657-4E48-BA32-DB981C041E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D9315B-929E-CC4A-BD4E-13AA095DB2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AF3D0DF-BDF5-D044-AC0E-B1BCD46ADC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02F918-B3E1-1E4A-8598-16651640D104}"/>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9BD5CD50-35F3-A74F-AFE7-4687903B6FB3}"/>
              </a:ext>
            </a:extLst>
          </p:cNvPr>
          <p:cNvSpPr>
            <a:spLocks noGrp="1"/>
          </p:cNvSpPr>
          <p:nvPr>
            <p:ph type="ftr" sz="quarter" idx="11"/>
          </p:nvPr>
        </p:nvSpPr>
        <p:spPr>
          <a:xfrm>
            <a:off x="4038600" y="6356350"/>
            <a:ext cx="4114800" cy="365125"/>
          </a:xfrm>
          <a:prstGeom prst="rect">
            <a:avLst/>
          </a:prstGeom>
        </p:spPr>
        <p:txBody>
          <a:bodyPr/>
          <a:lstStyle/>
          <a:p>
            <a:r>
              <a:rPr lang="en-US" dirty="0"/>
              <a:t>For Accredited Investor-Use Only</a:t>
            </a:r>
          </a:p>
        </p:txBody>
      </p:sp>
      <p:sp>
        <p:nvSpPr>
          <p:cNvPr id="7" name="Slide Number Placeholder 6">
            <a:extLst>
              <a:ext uri="{FF2B5EF4-FFF2-40B4-BE49-F238E27FC236}">
                <a16:creationId xmlns:a16="http://schemas.microsoft.com/office/drawing/2014/main" id="{7A38B76A-8E57-3F47-B5AD-BF31A1645941}"/>
              </a:ext>
            </a:extLst>
          </p:cNvPr>
          <p:cNvSpPr>
            <a:spLocks noGrp="1"/>
          </p:cNvSpPr>
          <p:nvPr>
            <p:ph type="sldNum" sz="quarter" idx="12"/>
          </p:nvPr>
        </p:nvSpPr>
        <p:spPr>
          <a:xfrm>
            <a:off x="8610600" y="6356350"/>
            <a:ext cx="2743200" cy="365125"/>
          </a:xfrm>
          <a:prstGeom prst="rect">
            <a:avLst/>
          </a:prstGeom>
        </p:spPr>
        <p:txBody>
          <a:bodyPr/>
          <a:lstStyle/>
          <a:p>
            <a:fld id="{8515EFAE-D516-D34E-BDA1-79EFC55ECC7C}" type="slidenum">
              <a:rPr lang="en-US" smtClean="0"/>
              <a:t>‹#›</a:t>
            </a:fld>
            <a:endParaRPr lang="en-US" dirty="0"/>
          </a:p>
        </p:txBody>
      </p:sp>
    </p:spTree>
    <p:extLst>
      <p:ext uri="{BB962C8B-B14F-4D97-AF65-F5344CB8AC3E}">
        <p14:creationId xmlns:p14="http://schemas.microsoft.com/office/powerpoint/2010/main" val="36801465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D80B2-F81F-3143-8E85-2E6712BFF3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884B5A-35FD-E64C-A279-1DBE077D29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56FBB4-2BC3-A14B-95DF-C247764956BD}"/>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724E0FAB-A811-B048-9C8F-48E747E12D74}"/>
              </a:ext>
            </a:extLst>
          </p:cNvPr>
          <p:cNvSpPr>
            <a:spLocks noGrp="1"/>
          </p:cNvSpPr>
          <p:nvPr>
            <p:ph type="ftr" sz="quarter" idx="11"/>
          </p:nvPr>
        </p:nvSpPr>
        <p:spPr>
          <a:xfrm>
            <a:off x="4038600" y="6356350"/>
            <a:ext cx="4114800" cy="365125"/>
          </a:xfrm>
          <a:prstGeom prst="rect">
            <a:avLst/>
          </a:prstGeom>
        </p:spPr>
        <p:txBody>
          <a:bodyPr/>
          <a:lstStyle/>
          <a:p>
            <a:r>
              <a:rPr lang="en-US" dirty="0"/>
              <a:t>For Accredited Investor-Use Only</a:t>
            </a:r>
          </a:p>
        </p:txBody>
      </p:sp>
      <p:sp>
        <p:nvSpPr>
          <p:cNvPr id="6" name="Slide Number Placeholder 5">
            <a:extLst>
              <a:ext uri="{FF2B5EF4-FFF2-40B4-BE49-F238E27FC236}">
                <a16:creationId xmlns:a16="http://schemas.microsoft.com/office/drawing/2014/main" id="{1980A49D-E40F-7142-98A5-056A1BB85470}"/>
              </a:ext>
            </a:extLst>
          </p:cNvPr>
          <p:cNvSpPr>
            <a:spLocks noGrp="1"/>
          </p:cNvSpPr>
          <p:nvPr>
            <p:ph type="sldNum" sz="quarter" idx="12"/>
          </p:nvPr>
        </p:nvSpPr>
        <p:spPr>
          <a:xfrm>
            <a:off x="8610600" y="6356350"/>
            <a:ext cx="2743200" cy="365125"/>
          </a:xfrm>
          <a:prstGeom prst="rect">
            <a:avLst/>
          </a:prstGeom>
        </p:spPr>
        <p:txBody>
          <a:bodyPr/>
          <a:lstStyle/>
          <a:p>
            <a:fld id="{8515EFAE-D516-D34E-BDA1-79EFC55ECC7C}" type="slidenum">
              <a:rPr lang="en-US" smtClean="0"/>
              <a:t>‹#›</a:t>
            </a:fld>
            <a:endParaRPr lang="en-US" dirty="0"/>
          </a:p>
        </p:txBody>
      </p:sp>
    </p:spTree>
    <p:extLst>
      <p:ext uri="{BB962C8B-B14F-4D97-AF65-F5344CB8AC3E}">
        <p14:creationId xmlns:p14="http://schemas.microsoft.com/office/powerpoint/2010/main" val="15081969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C9C2DC-44CA-6346-B192-A330BF3A78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D6E50B-A6FA-2E4E-915F-51928E3FEE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C70B19-DD95-6540-BC0C-91DC5393691A}"/>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30D1CC84-9B88-7A45-B2E6-7CD138A71228}"/>
              </a:ext>
            </a:extLst>
          </p:cNvPr>
          <p:cNvSpPr>
            <a:spLocks noGrp="1"/>
          </p:cNvSpPr>
          <p:nvPr>
            <p:ph type="ftr" sz="quarter" idx="11"/>
          </p:nvPr>
        </p:nvSpPr>
        <p:spPr>
          <a:xfrm>
            <a:off x="4038600" y="6356350"/>
            <a:ext cx="4114800" cy="365125"/>
          </a:xfrm>
          <a:prstGeom prst="rect">
            <a:avLst/>
          </a:prstGeom>
        </p:spPr>
        <p:txBody>
          <a:bodyPr/>
          <a:lstStyle/>
          <a:p>
            <a:r>
              <a:rPr lang="en-US" dirty="0"/>
              <a:t>For Accredited Investor-Use Only</a:t>
            </a:r>
          </a:p>
        </p:txBody>
      </p:sp>
      <p:sp>
        <p:nvSpPr>
          <p:cNvPr id="6" name="Slide Number Placeholder 5">
            <a:extLst>
              <a:ext uri="{FF2B5EF4-FFF2-40B4-BE49-F238E27FC236}">
                <a16:creationId xmlns:a16="http://schemas.microsoft.com/office/drawing/2014/main" id="{926E854A-F81F-CB48-9F3F-6B63DC71A3DF}"/>
              </a:ext>
            </a:extLst>
          </p:cNvPr>
          <p:cNvSpPr>
            <a:spLocks noGrp="1"/>
          </p:cNvSpPr>
          <p:nvPr>
            <p:ph type="sldNum" sz="quarter" idx="12"/>
          </p:nvPr>
        </p:nvSpPr>
        <p:spPr>
          <a:xfrm>
            <a:off x="8610600" y="6356350"/>
            <a:ext cx="2743200" cy="365125"/>
          </a:xfrm>
          <a:prstGeom prst="rect">
            <a:avLst/>
          </a:prstGeom>
        </p:spPr>
        <p:txBody>
          <a:bodyPr/>
          <a:lstStyle/>
          <a:p>
            <a:fld id="{8515EFAE-D516-D34E-BDA1-79EFC55ECC7C}" type="slidenum">
              <a:rPr lang="en-US" smtClean="0"/>
              <a:t>‹#›</a:t>
            </a:fld>
            <a:endParaRPr lang="en-US" dirty="0"/>
          </a:p>
        </p:txBody>
      </p:sp>
    </p:spTree>
    <p:extLst>
      <p:ext uri="{BB962C8B-B14F-4D97-AF65-F5344CB8AC3E}">
        <p14:creationId xmlns:p14="http://schemas.microsoft.com/office/powerpoint/2010/main" val="7605072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39A135-9A12-DD41-972E-03B3F01F94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0D8DAC3-28A3-ED40-871D-700128CD8C49}"/>
              </a:ext>
            </a:extLst>
          </p:cNvPr>
          <p:cNvSpPr/>
          <p:nvPr userDrawn="1"/>
        </p:nvSpPr>
        <p:spPr>
          <a:xfrm>
            <a:off x="928912" y="1224116"/>
            <a:ext cx="1494881" cy="73152"/>
          </a:xfrm>
          <a:prstGeom prst="rect">
            <a:avLst/>
          </a:prstGeom>
          <a:solidFill>
            <a:srgbClr val="0956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963667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CD5D9-E255-6248-8A33-D3985DA7FE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486D58-1C8C-354A-A1EE-818603FE82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858440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0AD39-91D0-A34D-9134-C64DAFF5E9FC}"/>
              </a:ext>
            </a:extLst>
          </p:cNvPr>
          <p:cNvSpPr>
            <a:spLocks noGrp="1"/>
          </p:cNvSpPr>
          <p:nvPr>
            <p:ph type="title"/>
          </p:nvPr>
        </p:nvSpPr>
        <p:spPr>
          <a:xfrm>
            <a:off x="827183" y="558793"/>
            <a:ext cx="10515600" cy="511675"/>
          </a:xfrm>
        </p:spPr>
        <p:txBody>
          <a:bodyPr>
            <a:no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39A135-9A12-DD41-972E-03B3F01F94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0D8DAC3-28A3-ED40-871D-700128CD8C49}"/>
              </a:ext>
            </a:extLst>
          </p:cNvPr>
          <p:cNvSpPr/>
          <p:nvPr userDrawn="1"/>
        </p:nvSpPr>
        <p:spPr>
          <a:xfrm>
            <a:off x="928912" y="1224116"/>
            <a:ext cx="1494881" cy="73152"/>
          </a:xfrm>
          <a:prstGeom prst="rect">
            <a:avLst/>
          </a:prstGeom>
          <a:solidFill>
            <a:srgbClr val="0956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EC4FCF23-3227-AF4D-909E-8811882192F1}"/>
              </a:ext>
            </a:extLst>
          </p:cNvPr>
          <p:cNvSpPr txBox="1">
            <a:spLocks/>
          </p:cNvSpPr>
          <p:nvPr userDrawn="1"/>
        </p:nvSpPr>
        <p:spPr>
          <a:xfrm>
            <a:off x="4946956" y="6380432"/>
            <a:ext cx="2156008" cy="200477"/>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dirty="0">
                <a:latin typeface="Arial" panose="020B0604020202020204" pitchFamily="34" charset="0"/>
                <a:cs typeface="Arial" panose="020B0604020202020204" pitchFamily="34" charset="0"/>
              </a:rPr>
              <a:t>For broker-dealer use only. </a:t>
            </a:r>
          </a:p>
        </p:txBody>
      </p:sp>
    </p:spTree>
    <p:extLst>
      <p:ext uri="{BB962C8B-B14F-4D97-AF65-F5344CB8AC3E}">
        <p14:creationId xmlns:p14="http://schemas.microsoft.com/office/powerpoint/2010/main" val="1626329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231FA-8A9E-CC45-ADD0-72B979DE70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B67FB2-BC9A-F948-AB27-8D4D18AE0F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8F6B33-9961-5949-881C-C52E62BE5237}"/>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3B12BDA8-47BA-3049-AA3C-7001923BD5B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52FF6B97-ECA0-A34D-9C2C-D4ADC792ACB1}"/>
              </a:ext>
            </a:extLst>
          </p:cNvPr>
          <p:cNvSpPr>
            <a:spLocks noGrp="1"/>
          </p:cNvSpPr>
          <p:nvPr>
            <p:ph type="sldNum" sz="quarter" idx="12"/>
          </p:nvPr>
        </p:nvSpPr>
        <p:spPr>
          <a:xfrm>
            <a:off x="8610600" y="6356350"/>
            <a:ext cx="2743200" cy="365125"/>
          </a:xfrm>
          <a:prstGeom prst="rect">
            <a:avLst/>
          </a:prstGeom>
        </p:spPr>
        <p:txBody>
          <a:bodyPr/>
          <a:lstStyle/>
          <a:p>
            <a:fld id="{8515EFAE-D516-D34E-BDA1-79EFC55ECC7C}" type="slidenum">
              <a:rPr lang="en-US" smtClean="0"/>
              <a:t>‹#›</a:t>
            </a:fld>
            <a:endParaRPr lang="en-US" dirty="0"/>
          </a:p>
        </p:txBody>
      </p:sp>
    </p:spTree>
    <p:extLst>
      <p:ext uri="{BB962C8B-B14F-4D97-AF65-F5344CB8AC3E}">
        <p14:creationId xmlns:p14="http://schemas.microsoft.com/office/powerpoint/2010/main" val="1732912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0AD39-91D0-A34D-9134-C64DAFF5E9FC}"/>
              </a:ext>
            </a:extLst>
          </p:cNvPr>
          <p:cNvSpPr>
            <a:spLocks noGrp="1"/>
          </p:cNvSpPr>
          <p:nvPr>
            <p:ph type="title" hasCustomPrompt="1"/>
          </p:nvPr>
        </p:nvSpPr>
        <p:spPr>
          <a:xfrm>
            <a:off x="827183" y="558793"/>
            <a:ext cx="10515600" cy="932096"/>
          </a:xfrm>
        </p:spPr>
        <p:txBody>
          <a:bodyPr>
            <a:noAutofit/>
          </a:bodyPr>
          <a:lstStyle>
            <a:lvl1pPr>
              <a:defRPr sz="3200"/>
            </a:lvl1pPr>
          </a:lstStyle>
          <a:p>
            <a:r>
              <a:rPr lang="en-US" dirty="0"/>
              <a:t>Click to edit Master title style</a:t>
            </a:r>
            <a:br>
              <a:rPr lang="en-US" dirty="0"/>
            </a:br>
            <a:endParaRPr lang="en-US" dirty="0"/>
          </a:p>
        </p:txBody>
      </p:sp>
      <p:sp>
        <p:nvSpPr>
          <p:cNvPr id="3" name="Content Placeholder 2">
            <a:extLst>
              <a:ext uri="{FF2B5EF4-FFF2-40B4-BE49-F238E27FC236}">
                <a16:creationId xmlns:a16="http://schemas.microsoft.com/office/drawing/2014/main" id="{FA39A135-9A12-DD41-972E-03B3F01F94CD}"/>
              </a:ext>
            </a:extLst>
          </p:cNvPr>
          <p:cNvSpPr>
            <a:spLocks noGrp="1"/>
          </p:cNvSpPr>
          <p:nvPr>
            <p:ph idx="1"/>
          </p:nvPr>
        </p:nvSpPr>
        <p:spPr>
          <a:xfrm>
            <a:off x="838200" y="2014330"/>
            <a:ext cx="10515600" cy="402812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F0D8DAC3-28A3-ED40-871D-700128CD8C49}"/>
              </a:ext>
            </a:extLst>
          </p:cNvPr>
          <p:cNvSpPr/>
          <p:nvPr userDrawn="1"/>
        </p:nvSpPr>
        <p:spPr>
          <a:xfrm>
            <a:off x="889156" y="1595177"/>
            <a:ext cx="1494881" cy="73152"/>
          </a:xfrm>
          <a:prstGeom prst="rect">
            <a:avLst/>
          </a:prstGeom>
          <a:solidFill>
            <a:srgbClr val="0956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411659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231FA-8A9E-CC45-ADD0-72B979DE70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B67FB2-BC9A-F948-AB27-8D4D18AE0F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8F6B33-9961-5949-881C-C52E62BE523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3B12BDA8-47BA-3049-AA3C-7001923BD5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2FF6B97-ECA0-A34D-9C2C-D4ADC792ACB1}"/>
              </a:ext>
            </a:extLst>
          </p:cNvPr>
          <p:cNvSpPr>
            <a:spLocks noGrp="1"/>
          </p:cNvSpPr>
          <p:nvPr>
            <p:ph type="sldNum" sz="quarter" idx="12"/>
          </p:nvPr>
        </p:nvSpPr>
        <p:spPr>
          <a:xfrm>
            <a:off x="8610600" y="6356350"/>
            <a:ext cx="2743200" cy="365125"/>
          </a:xfrm>
          <a:prstGeom prst="rect">
            <a:avLst/>
          </a:prstGeom>
        </p:spPr>
        <p:txBody>
          <a:bodyPr/>
          <a:lstStyle/>
          <a:p>
            <a:fld id="{8515EFAE-D516-D34E-BDA1-79EFC55ECC7C}" type="slidenum">
              <a:rPr lang="en-US" smtClean="0"/>
              <a:t>‹#›</a:t>
            </a:fld>
            <a:endParaRPr lang="en-US"/>
          </a:p>
        </p:txBody>
      </p:sp>
    </p:spTree>
    <p:extLst>
      <p:ext uri="{BB962C8B-B14F-4D97-AF65-F5344CB8AC3E}">
        <p14:creationId xmlns:p14="http://schemas.microsoft.com/office/powerpoint/2010/main" val="32159582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8821C-0E81-8445-9F5E-A9FD72ED66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7A1C24-42E9-274E-B748-8EF0D82BF5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862228-CE11-7C48-8692-6295AFDE19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9CCF69-F214-F04C-A909-423564606DCA}"/>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9760F78A-5BF1-0B41-AEC0-7EA37C16BC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A28812B-5205-D741-8151-7743D0B8BADD}"/>
              </a:ext>
            </a:extLst>
          </p:cNvPr>
          <p:cNvSpPr>
            <a:spLocks noGrp="1"/>
          </p:cNvSpPr>
          <p:nvPr>
            <p:ph type="sldNum" sz="quarter" idx="12"/>
          </p:nvPr>
        </p:nvSpPr>
        <p:spPr>
          <a:xfrm>
            <a:off x="8610600" y="6356350"/>
            <a:ext cx="2743200" cy="365125"/>
          </a:xfrm>
          <a:prstGeom prst="rect">
            <a:avLst/>
          </a:prstGeom>
        </p:spPr>
        <p:txBody>
          <a:bodyPr/>
          <a:lstStyle/>
          <a:p>
            <a:fld id="{8515EFAE-D516-D34E-BDA1-79EFC55ECC7C}" type="slidenum">
              <a:rPr lang="en-US" smtClean="0"/>
              <a:t>‹#›</a:t>
            </a:fld>
            <a:endParaRPr lang="en-US"/>
          </a:p>
        </p:txBody>
      </p:sp>
    </p:spTree>
    <p:extLst>
      <p:ext uri="{BB962C8B-B14F-4D97-AF65-F5344CB8AC3E}">
        <p14:creationId xmlns:p14="http://schemas.microsoft.com/office/powerpoint/2010/main" val="20144659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7352C-271A-2346-B84A-F77183065C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C59375-25A1-7249-B8EA-C9895AE172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698E32-7451-374B-8D9B-7484A0ACFB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AAEBFB-615F-F24A-9CAD-33288A87C9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1D5963-E7E1-2347-AD1A-BECFF3F06D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4FFBA3-1F9D-814C-9015-CC2B3C83A77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091C1C08-50FC-EC4F-BAE5-9AF1B842DA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B0699BC-AFB1-FA4A-A1A9-D7ADC5B0E7B5}"/>
              </a:ext>
            </a:extLst>
          </p:cNvPr>
          <p:cNvSpPr>
            <a:spLocks noGrp="1"/>
          </p:cNvSpPr>
          <p:nvPr>
            <p:ph type="sldNum" sz="quarter" idx="12"/>
          </p:nvPr>
        </p:nvSpPr>
        <p:spPr>
          <a:xfrm>
            <a:off x="8610600" y="6356350"/>
            <a:ext cx="2743200" cy="365125"/>
          </a:xfrm>
          <a:prstGeom prst="rect">
            <a:avLst/>
          </a:prstGeom>
        </p:spPr>
        <p:txBody>
          <a:bodyPr/>
          <a:lstStyle/>
          <a:p>
            <a:fld id="{8515EFAE-D516-D34E-BDA1-79EFC55ECC7C}" type="slidenum">
              <a:rPr lang="en-US" smtClean="0"/>
              <a:t>‹#›</a:t>
            </a:fld>
            <a:endParaRPr lang="en-US"/>
          </a:p>
        </p:txBody>
      </p:sp>
    </p:spTree>
    <p:extLst>
      <p:ext uri="{BB962C8B-B14F-4D97-AF65-F5344CB8AC3E}">
        <p14:creationId xmlns:p14="http://schemas.microsoft.com/office/powerpoint/2010/main" val="10204627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11279-2EA2-E342-AE9C-4EC1E256ED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242CD6-F83B-2F47-BB77-DE9C1A6EFED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16B2B325-C6C6-1645-8C99-EE5484018C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518241E-9BBC-CF4E-A133-454757743260}"/>
              </a:ext>
            </a:extLst>
          </p:cNvPr>
          <p:cNvSpPr>
            <a:spLocks noGrp="1"/>
          </p:cNvSpPr>
          <p:nvPr>
            <p:ph type="sldNum" sz="quarter" idx="12"/>
          </p:nvPr>
        </p:nvSpPr>
        <p:spPr>
          <a:xfrm>
            <a:off x="8610600" y="6356350"/>
            <a:ext cx="2743200" cy="365125"/>
          </a:xfrm>
          <a:prstGeom prst="rect">
            <a:avLst/>
          </a:prstGeom>
        </p:spPr>
        <p:txBody>
          <a:bodyPr/>
          <a:lstStyle/>
          <a:p>
            <a:fld id="{8515EFAE-D516-D34E-BDA1-79EFC55ECC7C}" type="slidenum">
              <a:rPr lang="en-US" smtClean="0"/>
              <a:t>‹#›</a:t>
            </a:fld>
            <a:endParaRPr lang="en-US"/>
          </a:p>
        </p:txBody>
      </p:sp>
    </p:spTree>
    <p:extLst>
      <p:ext uri="{BB962C8B-B14F-4D97-AF65-F5344CB8AC3E}">
        <p14:creationId xmlns:p14="http://schemas.microsoft.com/office/powerpoint/2010/main" val="29560034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E9187F-DD97-9449-993F-43F0077B1999}"/>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9D43978F-3E86-2544-A0A0-6D40EFDA20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0C1DCFD-D6A8-5E4D-BC88-67C0149105B3}"/>
              </a:ext>
            </a:extLst>
          </p:cNvPr>
          <p:cNvSpPr>
            <a:spLocks noGrp="1"/>
          </p:cNvSpPr>
          <p:nvPr>
            <p:ph type="sldNum" sz="quarter" idx="12"/>
          </p:nvPr>
        </p:nvSpPr>
        <p:spPr>
          <a:xfrm>
            <a:off x="8610600" y="6356350"/>
            <a:ext cx="2743200" cy="365125"/>
          </a:xfrm>
          <a:prstGeom prst="rect">
            <a:avLst/>
          </a:prstGeom>
        </p:spPr>
        <p:txBody>
          <a:bodyPr/>
          <a:lstStyle/>
          <a:p>
            <a:fld id="{8515EFAE-D516-D34E-BDA1-79EFC55ECC7C}" type="slidenum">
              <a:rPr lang="en-US" smtClean="0"/>
              <a:t>‹#›</a:t>
            </a:fld>
            <a:endParaRPr lang="en-US"/>
          </a:p>
        </p:txBody>
      </p:sp>
    </p:spTree>
    <p:extLst>
      <p:ext uri="{BB962C8B-B14F-4D97-AF65-F5344CB8AC3E}">
        <p14:creationId xmlns:p14="http://schemas.microsoft.com/office/powerpoint/2010/main" val="38809472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F41CC-56E0-B24C-A936-C20196CDCA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1D88FB-C683-1345-97D2-1A47659766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75F2FE-3063-D642-B1DE-1BF05A0D76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0A88A8-FF1F-3440-B189-E63EC03BE230}"/>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E8C08731-2C6B-7B44-A826-1865D2036B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AC590C1-175B-4147-BB05-01C82790AC76}"/>
              </a:ext>
            </a:extLst>
          </p:cNvPr>
          <p:cNvSpPr>
            <a:spLocks noGrp="1"/>
          </p:cNvSpPr>
          <p:nvPr>
            <p:ph type="sldNum" sz="quarter" idx="12"/>
          </p:nvPr>
        </p:nvSpPr>
        <p:spPr>
          <a:xfrm>
            <a:off x="8610600" y="6356350"/>
            <a:ext cx="2743200" cy="365125"/>
          </a:xfrm>
          <a:prstGeom prst="rect">
            <a:avLst/>
          </a:prstGeom>
        </p:spPr>
        <p:txBody>
          <a:bodyPr/>
          <a:lstStyle/>
          <a:p>
            <a:fld id="{8515EFAE-D516-D34E-BDA1-79EFC55ECC7C}" type="slidenum">
              <a:rPr lang="en-US" smtClean="0"/>
              <a:t>‹#›</a:t>
            </a:fld>
            <a:endParaRPr lang="en-US"/>
          </a:p>
        </p:txBody>
      </p:sp>
    </p:spTree>
    <p:extLst>
      <p:ext uri="{BB962C8B-B14F-4D97-AF65-F5344CB8AC3E}">
        <p14:creationId xmlns:p14="http://schemas.microsoft.com/office/powerpoint/2010/main" val="21884104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B82E1-4657-4E48-BA32-DB981C041E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D9315B-929E-CC4A-BD4E-13AA095DB2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F3D0DF-BDF5-D044-AC0E-B1BCD46ADC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02F918-B3E1-1E4A-8598-16651640D10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9BD5CD50-35F3-A74F-AFE7-4687903B6F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A38B76A-8E57-3F47-B5AD-BF31A1645941}"/>
              </a:ext>
            </a:extLst>
          </p:cNvPr>
          <p:cNvSpPr>
            <a:spLocks noGrp="1"/>
          </p:cNvSpPr>
          <p:nvPr>
            <p:ph type="sldNum" sz="quarter" idx="12"/>
          </p:nvPr>
        </p:nvSpPr>
        <p:spPr>
          <a:xfrm>
            <a:off x="8610600" y="6356350"/>
            <a:ext cx="2743200" cy="365125"/>
          </a:xfrm>
          <a:prstGeom prst="rect">
            <a:avLst/>
          </a:prstGeom>
        </p:spPr>
        <p:txBody>
          <a:bodyPr/>
          <a:lstStyle/>
          <a:p>
            <a:fld id="{8515EFAE-D516-D34E-BDA1-79EFC55ECC7C}" type="slidenum">
              <a:rPr lang="en-US" smtClean="0"/>
              <a:t>‹#›</a:t>
            </a:fld>
            <a:endParaRPr lang="en-US"/>
          </a:p>
        </p:txBody>
      </p:sp>
    </p:spTree>
    <p:extLst>
      <p:ext uri="{BB962C8B-B14F-4D97-AF65-F5344CB8AC3E}">
        <p14:creationId xmlns:p14="http://schemas.microsoft.com/office/powerpoint/2010/main" val="2331405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D80B2-F81F-3143-8E85-2E6712BFF3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884B5A-35FD-E64C-A279-1DBE077D29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56FBB4-2BC3-A14B-95DF-C247764956B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724E0FAB-A811-B048-9C8F-48E747E12D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980A49D-E40F-7142-98A5-056A1BB85470}"/>
              </a:ext>
            </a:extLst>
          </p:cNvPr>
          <p:cNvSpPr>
            <a:spLocks noGrp="1"/>
          </p:cNvSpPr>
          <p:nvPr>
            <p:ph type="sldNum" sz="quarter" idx="12"/>
          </p:nvPr>
        </p:nvSpPr>
        <p:spPr>
          <a:xfrm>
            <a:off x="8610600" y="6356350"/>
            <a:ext cx="2743200" cy="365125"/>
          </a:xfrm>
          <a:prstGeom prst="rect">
            <a:avLst/>
          </a:prstGeom>
        </p:spPr>
        <p:txBody>
          <a:bodyPr/>
          <a:lstStyle/>
          <a:p>
            <a:fld id="{8515EFAE-D516-D34E-BDA1-79EFC55ECC7C}" type="slidenum">
              <a:rPr lang="en-US" smtClean="0"/>
              <a:t>‹#›</a:t>
            </a:fld>
            <a:endParaRPr lang="en-US"/>
          </a:p>
        </p:txBody>
      </p:sp>
    </p:spTree>
    <p:extLst>
      <p:ext uri="{BB962C8B-B14F-4D97-AF65-F5344CB8AC3E}">
        <p14:creationId xmlns:p14="http://schemas.microsoft.com/office/powerpoint/2010/main" val="7101937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C9C2DC-44CA-6346-B192-A330BF3A78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D6E50B-A6FA-2E4E-915F-51928E3FEE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C70B19-DD95-6540-BC0C-91DC5393691A}"/>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30D1CC84-9B88-7A45-B2E6-7CD138A712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6E854A-F81F-CB48-9F3F-6B63DC71A3DF}"/>
              </a:ext>
            </a:extLst>
          </p:cNvPr>
          <p:cNvSpPr>
            <a:spLocks noGrp="1"/>
          </p:cNvSpPr>
          <p:nvPr>
            <p:ph type="sldNum" sz="quarter" idx="12"/>
          </p:nvPr>
        </p:nvSpPr>
        <p:spPr>
          <a:xfrm>
            <a:off x="8610600" y="6356350"/>
            <a:ext cx="2743200" cy="365125"/>
          </a:xfrm>
          <a:prstGeom prst="rect">
            <a:avLst/>
          </a:prstGeom>
        </p:spPr>
        <p:txBody>
          <a:bodyPr/>
          <a:lstStyle/>
          <a:p>
            <a:fld id="{8515EFAE-D516-D34E-BDA1-79EFC55ECC7C}" type="slidenum">
              <a:rPr lang="en-US" smtClean="0"/>
              <a:t>‹#›</a:t>
            </a:fld>
            <a:endParaRPr lang="en-US"/>
          </a:p>
        </p:txBody>
      </p:sp>
    </p:spTree>
    <p:extLst>
      <p:ext uri="{BB962C8B-B14F-4D97-AF65-F5344CB8AC3E}">
        <p14:creationId xmlns:p14="http://schemas.microsoft.com/office/powerpoint/2010/main" val="3458763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8821C-0E81-8445-9F5E-A9FD72ED66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7A1C24-42E9-274E-B748-8EF0D82BF5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862228-CE11-7C48-8692-6295AFDE19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9CCF69-F214-F04C-A909-423564606DCA}"/>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9760F78A-5BF1-0B41-AEC0-7EA37C16BCF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A28812B-5205-D741-8151-7743D0B8BADD}"/>
              </a:ext>
            </a:extLst>
          </p:cNvPr>
          <p:cNvSpPr>
            <a:spLocks noGrp="1"/>
          </p:cNvSpPr>
          <p:nvPr>
            <p:ph type="sldNum" sz="quarter" idx="12"/>
          </p:nvPr>
        </p:nvSpPr>
        <p:spPr>
          <a:xfrm>
            <a:off x="8610600" y="6356350"/>
            <a:ext cx="2743200" cy="365125"/>
          </a:xfrm>
          <a:prstGeom prst="rect">
            <a:avLst/>
          </a:prstGeom>
        </p:spPr>
        <p:txBody>
          <a:bodyPr/>
          <a:lstStyle/>
          <a:p>
            <a:fld id="{8515EFAE-D516-D34E-BDA1-79EFC55ECC7C}" type="slidenum">
              <a:rPr lang="en-US" smtClean="0"/>
              <a:t>‹#›</a:t>
            </a:fld>
            <a:endParaRPr lang="en-US" dirty="0"/>
          </a:p>
        </p:txBody>
      </p:sp>
    </p:spTree>
    <p:extLst>
      <p:ext uri="{BB962C8B-B14F-4D97-AF65-F5344CB8AC3E}">
        <p14:creationId xmlns:p14="http://schemas.microsoft.com/office/powerpoint/2010/main" val="24903823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3200" b="0" i="0">
                <a:solidFill>
                  <a:schemeClr val="tx1"/>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800" b="1"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9/13/2024</a:t>
            </a:fld>
            <a:endParaRPr lang="en-US"/>
          </a:p>
        </p:txBody>
      </p:sp>
      <p:sp>
        <p:nvSpPr>
          <p:cNvPr id="6" name="Holder 6"/>
          <p:cNvSpPr>
            <a:spLocks noGrp="1"/>
          </p:cNvSpPr>
          <p:nvPr>
            <p:ph type="sldNum" sz="quarter" idx="7"/>
          </p:nvPr>
        </p:nvSpPr>
        <p:spPr/>
        <p:txBody>
          <a:bodyPr lIns="0" tIns="0" rIns="0" bIns="0"/>
          <a:lstStyle>
            <a:lvl1pPr>
              <a:defRPr sz="800" b="0" i="0">
                <a:solidFill>
                  <a:srgbClr val="7E7E7E"/>
                </a:solidFill>
                <a:latin typeface="Arial"/>
                <a:cs typeface="Arial"/>
              </a:defRPr>
            </a:lvl1pPr>
          </a:lstStyle>
          <a:p>
            <a:pPr marL="65405">
              <a:lnSpc>
                <a:spcPct val="100000"/>
              </a:lnSpc>
              <a:spcBef>
                <a:spcPts val="15"/>
              </a:spcBef>
            </a:pPr>
            <a:fld id="{81D60167-4931-47E6-BA6A-407CBD079E47}" type="slidenum">
              <a:rPr spc="-50" dirty="0"/>
              <a:t>‹#›</a:t>
            </a:fld>
            <a:endParaRPr spc="-50" dirty="0"/>
          </a:p>
        </p:txBody>
      </p:sp>
    </p:spTree>
    <p:extLst>
      <p:ext uri="{BB962C8B-B14F-4D97-AF65-F5344CB8AC3E}">
        <p14:creationId xmlns:p14="http://schemas.microsoft.com/office/powerpoint/2010/main" val="5446254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800" b="1"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9/13/2024</a:t>
            </a:fld>
            <a:endParaRPr lang="en-US"/>
          </a:p>
        </p:txBody>
      </p:sp>
      <p:sp>
        <p:nvSpPr>
          <p:cNvPr id="6" name="Holder 6"/>
          <p:cNvSpPr>
            <a:spLocks noGrp="1"/>
          </p:cNvSpPr>
          <p:nvPr>
            <p:ph type="sldNum" sz="quarter" idx="7"/>
          </p:nvPr>
        </p:nvSpPr>
        <p:spPr/>
        <p:txBody>
          <a:bodyPr lIns="0" tIns="0" rIns="0" bIns="0"/>
          <a:lstStyle>
            <a:lvl1pPr>
              <a:defRPr sz="800" b="0" i="0">
                <a:solidFill>
                  <a:srgbClr val="7E7E7E"/>
                </a:solidFill>
                <a:latin typeface="Arial"/>
                <a:cs typeface="Arial"/>
              </a:defRPr>
            </a:lvl1pPr>
          </a:lstStyle>
          <a:p>
            <a:pPr marL="65405">
              <a:lnSpc>
                <a:spcPct val="100000"/>
              </a:lnSpc>
              <a:spcBef>
                <a:spcPts val="15"/>
              </a:spcBef>
            </a:pPr>
            <a:fld id="{81D60167-4931-47E6-BA6A-407CBD079E47}" type="slidenum">
              <a:rPr spc="-50" dirty="0"/>
              <a:t>‹#›</a:t>
            </a:fld>
            <a:endParaRPr spc="-50" dirty="0"/>
          </a:p>
        </p:txBody>
      </p:sp>
    </p:spTree>
    <p:extLst>
      <p:ext uri="{BB962C8B-B14F-4D97-AF65-F5344CB8AC3E}">
        <p14:creationId xmlns:p14="http://schemas.microsoft.com/office/powerpoint/2010/main" val="32637418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9/13/2024</a:t>
            </a:fld>
            <a:endParaRPr lang="en-US"/>
          </a:p>
        </p:txBody>
      </p:sp>
      <p:sp>
        <p:nvSpPr>
          <p:cNvPr id="7" name="Holder 7"/>
          <p:cNvSpPr>
            <a:spLocks noGrp="1"/>
          </p:cNvSpPr>
          <p:nvPr>
            <p:ph type="sldNum" sz="quarter" idx="7"/>
          </p:nvPr>
        </p:nvSpPr>
        <p:spPr/>
        <p:txBody>
          <a:bodyPr lIns="0" tIns="0" rIns="0" bIns="0"/>
          <a:lstStyle>
            <a:lvl1pPr>
              <a:defRPr sz="800" b="0" i="0">
                <a:solidFill>
                  <a:srgbClr val="7E7E7E"/>
                </a:solidFill>
                <a:latin typeface="Arial"/>
                <a:cs typeface="Arial"/>
              </a:defRPr>
            </a:lvl1pPr>
          </a:lstStyle>
          <a:p>
            <a:pPr marL="65405">
              <a:lnSpc>
                <a:spcPct val="100000"/>
              </a:lnSpc>
              <a:spcBef>
                <a:spcPts val="15"/>
              </a:spcBef>
            </a:pPr>
            <a:fld id="{81D60167-4931-47E6-BA6A-407CBD079E47}" type="slidenum">
              <a:rPr spc="-50" dirty="0"/>
              <a:t>‹#›</a:t>
            </a:fld>
            <a:endParaRPr spc="-50" dirty="0"/>
          </a:p>
        </p:txBody>
      </p:sp>
    </p:spTree>
    <p:extLst>
      <p:ext uri="{BB962C8B-B14F-4D97-AF65-F5344CB8AC3E}">
        <p14:creationId xmlns:p14="http://schemas.microsoft.com/office/powerpoint/2010/main" val="27145028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9/13/2024</a:t>
            </a:fld>
            <a:endParaRPr lang="en-US"/>
          </a:p>
        </p:txBody>
      </p:sp>
      <p:sp>
        <p:nvSpPr>
          <p:cNvPr id="5" name="Holder 5"/>
          <p:cNvSpPr>
            <a:spLocks noGrp="1"/>
          </p:cNvSpPr>
          <p:nvPr>
            <p:ph type="sldNum" sz="quarter" idx="7"/>
          </p:nvPr>
        </p:nvSpPr>
        <p:spPr/>
        <p:txBody>
          <a:bodyPr lIns="0" tIns="0" rIns="0" bIns="0"/>
          <a:lstStyle>
            <a:lvl1pPr>
              <a:defRPr sz="800" b="0" i="0">
                <a:solidFill>
                  <a:srgbClr val="7E7E7E"/>
                </a:solidFill>
                <a:latin typeface="Arial"/>
                <a:cs typeface="Arial"/>
              </a:defRPr>
            </a:lvl1pPr>
          </a:lstStyle>
          <a:p>
            <a:pPr marL="65405">
              <a:lnSpc>
                <a:spcPct val="100000"/>
              </a:lnSpc>
              <a:spcBef>
                <a:spcPts val="15"/>
              </a:spcBef>
            </a:pPr>
            <a:fld id="{81D60167-4931-47E6-BA6A-407CBD079E47}" type="slidenum">
              <a:rPr spc="-50" dirty="0"/>
              <a:t>‹#›</a:t>
            </a:fld>
            <a:endParaRPr spc="-50" dirty="0"/>
          </a:p>
        </p:txBody>
      </p:sp>
    </p:spTree>
    <p:extLst>
      <p:ext uri="{BB962C8B-B14F-4D97-AF65-F5344CB8AC3E}">
        <p14:creationId xmlns:p14="http://schemas.microsoft.com/office/powerpoint/2010/main" val="20739313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9/13/2024</a:t>
            </a:fld>
            <a:endParaRPr lang="en-US"/>
          </a:p>
        </p:txBody>
      </p:sp>
      <p:sp>
        <p:nvSpPr>
          <p:cNvPr id="4" name="Holder 4"/>
          <p:cNvSpPr>
            <a:spLocks noGrp="1"/>
          </p:cNvSpPr>
          <p:nvPr>
            <p:ph type="sldNum" sz="quarter" idx="7"/>
          </p:nvPr>
        </p:nvSpPr>
        <p:spPr/>
        <p:txBody>
          <a:bodyPr lIns="0" tIns="0" rIns="0" bIns="0"/>
          <a:lstStyle>
            <a:lvl1pPr>
              <a:defRPr sz="800" b="0" i="0">
                <a:solidFill>
                  <a:srgbClr val="7E7E7E"/>
                </a:solidFill>
                <a:latin typeface="Arial"/>
                <a:cs typeface="Arial"/>
              </a:defRPr>
            </a:lvl1pPr>
          </a:lstStyle>
          <a:p>
            <a:pPr marL="65405">
              <a:lnSpc>
                <a:spcPct val="100000"/>
              </a:lnSpc>
              <a:spcBef>
                <a:spcPts val="15"/>
              </a:spcBef>
            </a:pPr>
            <a:fld id="{81D60167-4931-47E6-BA6A-407CBD079E47}" type="slidenum">
              <a:rPr spc="-50" dirty="0"/>
              <a:t>‹#›</a:t>
            </a:fld>
            <a:endParaRPr spc="-50" dirty="0"/>
          </a:p>
        </p:txBody>
      </p:sp>
    </p:spTree>
    <p:extLst>
      <p:ext uri="{BB962C8B-B14F-4D97-AF65-F5344CB8AC3E}">
        <p14:creationId xmlns:p14="http://schemas.microsoft.com/office/powerpoint/2010/main" val="3799371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7352C-271A-2346-B84A-F77183065C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C59375-25A1-7249-B8EA-C9895AE172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698E32-7451-374B-8D9B-7484A0ACFB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AAEBFB-615F-F24A-9CAD-33288A87C9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1D5963-E7E1-2347-AD1A-BECFF3F06D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4FFBA3-1F9D-814C-9015-CC2B3C83A778}"/>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8" name="Footer Placeholder 7">
            <a:extLst>
              <a:ext uri="{FF2B5EF4-FFF2-40B4-BE49-F238E27FC236}">
                <a16:creationId xmlns:a16="http://schemas.microsoft.com/office/drawing/2014/main" id="{091C1C08-50FC-EC4F-BAE5-9AF1B842DAA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4B0699BC-AFB1-FA4A-A1A9-D7ADC5B0E7B5}"/>
              </a:ext>
            </a:extLst>
          </p:cNvPr>
          <p:cNvSpPr>
            <a:spLocks noGrp="1"/>
          </p:cNvSpPr>
          <p:nvPr>
            <p:ph type="sldNum" sz="quarter" idx="12"/>
          </p:nvPr>
        </p:nvSpPr>
        <p:spPr>
          <a:xfrm>
            <a:off x="8610600" y="6356350"/>
            <a:ext cx="2743200" cy="365125"/>
          </a:xfrm>
          <a:prstGeom prst="rect">
            <a:avLst/>
          </a:prstGeom>
        </p:spPr>
        <p:txBody>
          <a:bodyPr/>
          <a:lstStyle/>
          <a:p>
            <a:fld id="{8515EFAE-D516-D34E-BDA1-79EFC55ECC7C}" type="slidenum">
              <a:rPr lang="en-US" smtClean="0"/>
              <a:t>‹#›</a:t>
            </a:fld>
            <a:endParaRPr lang="en-US" dirty="0"/>
          </a:p>
        </p:txBody>
      </p:sp>
    </p:spTree>
    <p:extLst>
      <p:ext uri="{BB962C8B-B14F-4D97-AF65-F5344CB8AC3E}">
        <p14:creationId xmlns:p14="http://schemas.microsoft.com/office/powerpoint/2010/main" val="3782375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11279-2EA2-E342-AE9C-4EC1E256ED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242CD6-F83B-2F47-BB77-DE9C1A6EFEDE}"/>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16B2B325-C6C6-1645-8C99-EE5484018C9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E518241E-9BBC-CF4E-A133-454757743260}"/>
              </a:ext>
            </a:extLst>
          </p:cNvPr>
          <p:cNvSpPr>
            <a:spLocks noGrp="1"/>
          </p:cNvSpPr>
          <p:nvPr>
            <p:ph type="sldNum" sz="quarter" idx="12"/>
          </p:nvPr>
        </p:nvSpPr>
        <p:spPr>
          <a:xfrm>
            <a:off x="8610600" y="6356350"/>
            <a:ext cx="2743200" cy="365125"/>
          </a:xfrm>
          <a:prstGeom prst="rect">
            <a:avLst/>
          </a:prstGeom>
        </p:spPr>
        <p:txBody>
          <a:bodyPr/>
          <a:lstStyle/>
          <a:p>
            <a:fld id="{8515EFAE-D516-D34E-BDA1-79EFC55ECC7C}" type="slidenum">
              <a:rPr lang="en-US" smtClean="0"/>
              <a:t>‹#›</a:t>
            </a:fld>
            <a:endParaRPr lang="en-US" dirty="0"/>
          </a:p>
        </p:txBody>
      </p:sp>
    </p:spTree>
    <p:extLst>
      <p:ext uri="{BB962C8B-B14F-4D97-AF65-F5344CB8AC3E}">
        <p14:creationId xmlns:p14="http://schemas.microsoft.com/office/powerpoint/2010/main" val="428613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E9187F-DD97-9449-993F-43F0077B1999}"/>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9D43978F-3E86-2544-A0A0-6D40EFDA20D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0C1DCFD-D6A8-5E4D-BC88-67C0149105B3}"/>
              </a:ext>
            </a:extLst>
          </p:cNvPr>
          <p:cNvSpPr>
            <a:spLocks noGrp="1"/>
          </p:cNvSpPr>
          <p:nvPr>
            <p:ph type="sldNum" sz="quarter" idx="12"/>
          </p:nvPr>
        </p:nvSpPr>
        <p:spPr>
          <a:xfrm>
            <a:off x="8610600" y="6356350"/>
            <a:ext cx="2743200" cy="365125"/>
          </a:xfrm>
          <a:prstGeom prst="rect">
            <a:avLst/>
          </a:prstGeom>
        </p:spPr>
        <p:txBody>
          <a:bodyPr/>
          <a:lstStyle/>
          <a:p>
            <a:fld id="{8515EFAE-D516-D34E-BDA1-79EFC55ECC7C}" type="slidenum">
              <a:rPr lang="en-US" smtClean="0"/>
              <a:t>‹#›</a:t>
            </a:fld>
            <a:endParaRPr lang="en-US" dirty="0"/>
          </a:p>
        </p:txBody>
      </p:sp>
    </p:spTree>
    <p:extLst>
      <p:ext uri="{BB962C8B-B14F-4D97-AF65-F5344CB8AC3E}">
        <p14:creationId xmlns:p14="http://schemas.microsoft.com/office/powerpoint/2010/main" val="1605361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F41CC-56E0-B24C-A936-C20196CDCA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1D88FB-C683-1345-97D2-1A47659766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75F2FE-3063-D642-B1DE-1BF05A0D76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0A88A8-FF1F-3440-B189-E63EC03BE230}"/>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E8C08731-2C6B-7B44-A826-1865D2036B3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AC590C1-175B-4147-BB05-01C82790AC76}"/>
              </a:ext>
            </a:extLst>
          </p:cNvPr>
          <p:cNvSpPr>
            <a:spLocks noGrp="1"/>
          </p:cNvSpPr>
          <p:nvPr>
            <p:ph type="sldNum" sz="quarter" idx="12"/>
          </p:nvPr>
        </p:nvSpPr>
        <p:spPr>
          <a:xfrm>
            <a:off x="8610600" y="6356350"/>
            <a:ext cx="2743200" cy="365125"/>
          </a:xfrm>
          <a:prstGeom prst="rect">
            <a:avLst/>
          </a:prstGeom>
        </p:spPr>
        <p:txBody>
          <a:bodyPr/>
          <a:lstStyle/>
          <a:p>
            <a:fld id="{8515EFAE-D516-D34E-BDA1-79EFC55ECC7C}" type="slidenum">
              <a:rPr lang="en-US" smtClean="0"/>
              <a:t>‹#›</a:t>
            </a:fld>
            <a:endParaRPr lang="en-US" dirty="0"/>
          </a:p>
        </p:txBody>
      </p:sp>
    </p:spTree>
    <p:extLst>
      <p:ext uri="{BB962C8B-B14F-4D97-AF65-F5344CB8AC3E}">
        <p14:creationId xmlns:p14="http://schemas.microsoft.com/office/powerpoint/2010/main" val="2121356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emf"/><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1.emf"/><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emf"/><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1.emf"/><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2.emf"/></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2.xml"/><Relationship Id="rId7" Type="http://schemas.openxmlformats.org/officeDocument/2006/relationships/image" Target="../media/image3.png"/><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5.xml"/><Relationship Id="rId5" Type="http://schemas.openxmlformats.org/officeDocument/2006/relationships/slideLayout" Target="../slideLayouts/slideLayout54.xml"/><Relationship Id="rId10" Type="http://schemas.openxmlformats.org/officeDocument/2006/relationships/image" Target="../media/image6.png"/><Relationship Id="rId4" Type="http://schemas.openxmlformats.org/officeDocument/2006/relationships/slideLayout" Target="../slideLayouts/slideLayout53.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324755-0F5A-6244-8835-C398AC99A32D}"/>
              </a:ext>
            </a:extLst>
          </p:cNvPr>
          <p:cNvSpPr>
            <a:spLocks noGrp="1"/>
          </p:cNvSpPr>
          <p:nvPr>
            <p:ph type="body" idx="1"/>
          </p:nvPr>
        </p:nvSpPr>
        <p:spPr>
          <a:xfrm>
            <a:off x="838200" y="1825625"/>
            <a:ext cx="10515600" cy="421682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3BAD5C8D-C9D8-6948-8D8B-84363612FB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pic>
        <p:nvPicPr>
          <p:cNvPr id="8" name="Picture 7">
            <a:extLst>
              <a:ext uri="{FF2B5EF4-FFF2-40B4-BE49-F238E27FC236}">
                <a16:creationId xmlns:a16="http://schemas.microsoft.com/office/drawing/2014/main" id="{BA0FF410-3B8D-B443-A5F3-D0BFD69C9E1E}"/>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10109200" y="6415145"/>
            <a:ext cx="1284055" cy="279401"/>
          </a:xfrm>
          <a:prstGeom prst="rect">
            <a:avLst/>
          </a:prstGeom>
        </p:spPr>
      </p:pic>
      <p:sp>
        <p:nvSpPr>
          <p:cNvPr id="6" name="TextBox 5">
            <a:extLst>
              <a:ext uri="{FF2B5EF4-FFF2-40B4-BE49-F238E27FC236}">
                <a16:creationId xmlns:a16="http://schemas.microsoft.com/office/drawing/2014/main" id="{7525E24C-BC95-9144-B484-BBFF3876E162}"/>
              </a:ext>
            </a:extLst>
          </p:cNvPr>
          <p:cNvSpPr txBox="1"/>
          <p:nvPr userDrawn="1"/>
        </p:nvSpPr>
        <p:spPr>
          <a:xfrm>
            <a:off x="11518649" y="6453740"/>
            <a:ext cx="496888" cy="215444"/>
          </a:xfrm>
          <a:prstGeom prst="rect">
            <a:avLst/>
          </a:prstGeom>
          <a:noFill/>
        </p:spPr>
        <p:txBody>
          <a:bodyPr wrap="square" rtlCol="0">
            <a:spAutoFit/>
          </a:bodyPr>
          <a:lstStyle/>
          <a:p>
            <a:pPr algn="ctr"/>
            <a:fld id="{578AE614-BCA7-8D4E-8D73-74D61AC8D810}" type="slidenum">
              <a:rPr lang="en-US" sz="800" smtClean="0">
                <a:solidFill>
                  <a:schemeClr val="tx1">
                    <a:lumMod val="50000"/>
                    <a:lumOff val="50000"/>
                  </a:schemeClr>
                </a:solidFill>
              </a:rPr>
              <a:pPr algn="ctr"/>
              <a:t>‹#›</a:t>
            </a:fld>
            <a:endParaRPr lang="en-US" sz="800" b="1" dirty="0">
              <a:solidFill>
                <a:schemeClr val="tx1">
                  <a:lumMod val="50000"/>
                  <a:lumOff val="50000"/>
                </a:schemeClr>
              </a:solidFill>
            </a:endParaRPr>
          </a:p>
        </p:txBody>
      </p:sp>
      <p:sp>
        <p:nvSpPr>
          <p:cNvPr id="9" name="Title 1">
            <a:extLst>
              <a:ext uri="{FF2B5EF4-FFF2-40B4-BE49-F238E27FC236}">
                <a16:creationId xmlns:a16="http://schemas.microsoft.com/office/drawing/2014/main" id="{AC107412-CFCC-714B-BED6-C755EB28B98E}"/>
              </a:ext>
            </a:extLst>
          </p:cNvPr>
          <p:cNvSpPr txBox="1">
            <a:spLocks/>
          </p:cNvSpPr>
          <p:nvPr userDrawn="1"/>
        </p:nvSpPr>
        <p:spPr>
          <a:xfrm>
            <a:off x="4261449" y="6380432"/>
            <a:ext cx="3398807" cy="200477"/>
          </a:xfrm>
          <a:prstGeom prst="rect">
            <a:avLst/>
          </a:prstGeom>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dirty="0">
                <a:latin typeface="Arial" panose="020B0604020202020204" pitchFamily="34" charset="0"/>
                <a:cs typeface="Arial" panose="020B0604020202020204" pitchFamily="34" charset="0"/>
              </a:rPr>
              <a:t>For due diligence purposes only. Not for marketing purposes</a:t>
            </a:r>
          </a:p>
        </p:txBody>
      </p:sp>
      <p:pic>
        <p:nvPicPr>
          <p:cNvPr id="7" name="Picture 6">
            <a:extLst>
              <a:ext uri="{FF2B5EF4-FFF2-40B4-BE49-F238E27FC236}">
                <a16:creationId xmlns:a16="http://schemas.microsoft.com/office/drawing/2014/main" id="{A29315AC-0815-7B4E-8E3A-D39CD4091B76}"/>
              </a:ext>
            </a:extLst>
          </p:cNvPr>
          <p:cNvPicPr>
            <a:picLocks noChangeAspect="1"/>
          </p:cNvPicPr>
          <p:nvPr userDrawn="1"/>
        </p:nvPicPr>
        <p:blipFill>
          <a:blip r:embed="rId15">
            <a:alphaModFix amt="5000"/>
          </a:blip>
          <a:stretch>
            <a:fillRect/>
          </a:stretch>
        </p:blipFill>
        <p:spPr>
          <a:xfrm>
            <a:off x="-191185" y="-148038"/>
            <a:ext cx="3450535" cy="5405838"/>
          </a:xfrm>
          <a:prstGeom prst="rect">
            <a:avLst/>
          </a:prstGeom>
        </p:spPr>
      </p:pic>
    </p:spTree>
    <p:extLst>
      <p:ext uri="{BB962C8B-B14F-4D97-AF65-F5344CB8AC3E}">
        <p14:creationId xmlns:p14="http://schemas.microsoft.com/office/powerpoint/2010/main" val="8084993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AD5C8D-C9D8-6948-8D8B-84363612FB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324755-0F5A-6244-8835-C398AC99A32D}"/>
              </a:ext>
            </a:extLst>
          </p:cNvPr>
          <p:cNvSpPr>
            <a:spLocks noGrp="1"/>
          </p:cNvSpPr>
          <p:nvPr>
            <p:ph type="body" idx="1"/>
          </p:nvPr>
        </p:nvSpPr>
        <p:spPr>
          <a:xfrm>
            <a:off x="838200" y="1825625"/>
            <a:ext cx="10515600" cy="42168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29315AC-0815-7B4E-8E3A-D39CD4091B76}"/>
              </a:ext>
            </a:extLst>
          </p:cNvPr>
          <p:cNvPicPr>
            <a:picLocks noChangeAspect="1"/>
          </p:cNvPicPr>
          <p:nvPr userDrawn="1"/>
        </p:nvPicPr>
        <p:blipFill>
          <a:blip r:embed="rId14">
            <a:alphaModFix amt="5000"/>
          </a:blip>
          <a:stretch>
            <a:fillRect/>
          </a:stretch>
        </p:blipFill>
        <p:spPr>
          <a:xfrm>
            <a:off x="-191185" y="-148038"/>
            <a:ext cx="3450535" cy="5405838"/>
          </a:xfrm>
          <a:prstGeom prst="rect">
            <a:avLst/>
          </a:prstGeom>
        </p:spPr>
      </p:pic>
      <p:pic>
        <p:nvPicPr>
          <p:cNvPr id="8" name="Picture 7">
            <a:extLst>
              <a:ext uri="{FF2B5EF4-FFF2-40B4-BE49-F238E27FC236}">
                <a16:creationId xmlns:a16="http://schemas.microsoft.com/office/drawing/2014/main" id="{BA0FF410-3B8D-B443-A5F3-D0BFD69C9E1E}"/>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10109200" y="6415145"/>
            <a:ext cx="1284055" cy="279401"/>
          </a:xfrm>
          <a:prstGeom prst="rect">
            <a:avLst/>
          </a:prstGeom>
        </p:spPr>
      </p:pic>
      <p:sp>
        <p:nvSpPr>
          <p:cNvPr id="6" name="TextBox 5">
            <a:extLst>
              <a:ext uri="{FF2B5EF4-FFF2-40B4-BE49-F238E27FC236}">
                <a16:creationId xmlns:a16="http://schemas.microsoft.com/office/drawing/2014/main" id="{7525E24C-BC95-9144-B484-BBFF3876E162}"/>
              </a:ext>
            </a:extLst>
          </p:cNvPr>
          <p:cNvSpPr txBox="1"/>
          <p:nvPr userDrawn="1"/>
        </p:nvSpPr>
        <p:spPr>
          <a:xfrm>
            <a:off x="11518649" y="6453740"/>
            <a:ext cx="496888" cy="215444"/>
          </a:xfrm>
          <a:prstGeom prst="rect">
            <a:avLst/>
          </a:prstGeom>
          <a:noFill/>
        </p:spPr>
        <p:txBody>
          <a:bodyPr wrap="square" rtlCol="0">
            <a:spAutoFit/>
          </a:bodyPr>
          <a:lstStyle/>
          <a:p>
            <a:pPr algn="ctr"/>
            <a:fld id="{578AE614-BCA7-8D4E-8D73-74D61AC8D810}" type="slidenum">
              <a:rPr lang="en-US" sz="800" smtClean="0">
                <a:solidFill>
                  <a:schemeClr val="tx1">
                    <a:lumMod val="50000"/>
                    <a:lumOff val="50000"/>
                  </a:schemeClr>
                </a:solidFill>
              </a:rPr>
              <a:pPr algn="ctr"/>
              <a:t>‹#›</a:t>
            </a:fld>
            <a:endParaRPr lang="en-US" sz="800" b="1" dirty="0">
              <a:solidFill>
                <a:schemeClr val="tx1">
                  <a:lumMod val="50000"/>
                  <a:lumOff val="50000"/>
                </a:schemeClr>
              </a:solidFill>
            </a:endParaRPr>
          </a:p>
        </p:txBody>
      </p:sp>
      <p:sp>
        <p:nvSpPr>
          <p:cNvPr id="9" name="Title 1">
            <a:extLst>
              <a:ext uri="{FF2B5EF4-FFF2-40B4-BE49-F238E27FC236}">
                <a16:creationId xmlns:a16="http://schemas.microsoft.com/office/drawing/2014/main" id="{AC107412-CFCC-714B-BED6-C755EB28B98E}"/>
              </a:ext>
            </a:extLst>
          </p:cNvPr>
          <p:cNvSpPr txBox="1">
            <a:spLocks/>
          </p:cNvSpPr>
          <p:nvPr userDrawn="1"/>
        </p:nvSpPr>
        <p:spPr>
          <a:xfrm>
            <a:off x="4946956" y="6380432"/>
            <a:ext cx="2156008" cy="200477"/>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557198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AD5C8D-C9D8-6948-8D8B-84363612FB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324755-0F5A-6244-8835-C398AC99A32D}"/>
              </a:ext>
            </a:extLst>
          </p:cNvPr>
          <p:cNvSpPr>
            <a:spLocks noGrp="1"/>
          </p:cNvSpPr>
          <p:nvPr>
            <p:ph type="body" idx="1"/>
          </p:nvPr>
        </p:nvSpPr>
        <p:spPr>
          <a:xfrm>
            <a:off x="838200" y="1825625"/>
            <a:ext cx="10515600" cy="42168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29315AC-0815-7B4E-8E3A-D39CD4091B76}"/>
              </a:ext>
            </a:extLst>
          </p:cNvPr>
          <p:cNvPicPr>
            <a:picLocks noChangeAspect="1"/>
          </p:cNvPicPr>
          <p:nvPr userDrawn="1"/>
        </p:nvPicPr>
        <p:blipFill>
          <a:blip r:embed="rId15">
            <a:alphaModFix amt="5000"/>
          </a:blip>
          <a:stretch>
            <a:fillRect/>
          </a:stretch>
        </p:blipFill>
        <p:spPr>
          <a:xfrm>
            <a:off x="-191185" y="-148038"/>
            <a:ext cx="3450535" cy="5405838"/>
          </a:xfrm>
          <a:prstGeom prst="rect">
            <a:avLst/>
          </a:prstGeom>
        </p:spPr>
      </p:pic>
      <p:pic>
        <p:nvPicPr>
          <p:cNvPr id="8" name="Picture 7">
            <a:extLst>
              <a:ext uri="{FF2B5EF4-FFF2-40B4-BE49-F238E27FC236}">
                <a16:creationId xmlns:a16="http://schemas.microsoft.com/office/drawing/2014/main" id="{BA0FF410-3B8D-B443-A5F3-D0BFD69C9E1E}"/>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10109200" y="6415145"/>
            <a:ext cx="1284055" cy="279401"/>
          </a:xfrm>
          <a:prstGeom prst="rect">
            <a:avLst/>
          </a:prstGeom>
        </p:spPr>
      </p:pic>
      <p:sp>
        <p:nvSpPr>
          <p:cNvPr id="6" name="TextBox 5">
            <a:extLst>
              <a:ext uri="{FF2B5EF4-FFF2-40B4-BE49-F238E27FC236}">
                <a16:creationId xmlns:a16="http://schemas.microsoft.com/office/drawing/2014/main" id="{7525E24C-BC95-9144-B484-BBFF3876E162}"/>
              </a:ext>
            </a:extLst>
          </p:cNvPr>
          <p:cNvSpPr txBox="1"/>
          <p:nvPr userDrawn="1"/>
        </p:nvSpPr>
        <p:spPr>
          <a:xfrm>
            <a:off x="11518649" y="6453740"/>
            <a:ext cx="496888" cy="215444"/>
          </a:xfrm>
          <a:prstGeom prst="rect">
            <a:avLst/>
          </a:prstGeom>
          <a:noFill/>
        </p:spPr>
        <p:txBody>
          <a:bodyPr wrap="square" rtlCol="0">
            <a:spAutoFit/>
          </a:bodyPr>
          <a:lstStyle/>
          <a:p>
            <a:pPr algn="ctr"/>
            <a:fld id="{578AE614-BCA7-8D4E-8D73-74D61AC8D810}" type="slidenum">
              <a:rPr lang="en-US" sz="800" smtClean="0">
                <a:solidFill>
                  <a:schemeClr val="tx1">
                    <a:lumMod val="50000"/>
                    <a:lumOff val="50000"/>
                  </a:schemeClr>
                </a:solidFill>
              </a:rPr>
              <a:pPr algn="ctr"/>
              <a:t>‹#›</a:t>
            </a:fld>
            <a:endParaRPr lang="en-US" sz="800" b="1" dirty="0">
              <a:solidFill>
                <a:schemeClr val="tx1">
                  <a:lumMod val="50000"/>
                  <a:lumOff val="50000"/>
                </a:schemeClr>
              </a:solidFill>
            </a:endParaRPr>
          </a:p>
        </p:txBody>
      </p:sp>
      <p:sp>
        <p:nvSpPr>
          <p:cNvPr id="9" name="Title 1">
            <a:extLst>
              <a:ext uri="{FF2B5EF4-FFF2-40B4-BE49-F238E27FC236}">
                <a16:creationId xmlns:a16="http://schemas.microsoft.com/office/drawing/2014/main" id="{AC107412-CFCC-714B-BED6-C755EB28B98E}"/>
              </a:ext>
            </a:extLst>
          </p:cNvPr>
          <p:cNvSpPr txBox="1">
            <a:spLocks/>
          </p:cNvSpPr>
          <p:nvPr userDrawn="1"/>
        </p:nvSpPr>
        <p:spPr>
          <a:xfrm>
            <a:off x="4946956" y="6380432"/>
            <a:ext cx="2156008" cy="200477"/>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910763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AD5C8D-C9D8-6948-8D8B-84363612FB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324755-0F5A-6244-8835-C398AC99A32D}"/>
              </a:ext>
            </a:extLst>
          </p:cNvPr>
          <p:cNvSpPr>
            <a:spLocks noGrp="1"/>
          </p:cNvSpPr>
          <p:nvPr>
            <p:ph type="body" idx="1"/>
          </p:nvPr>
        </p:nvSpPr>
        <p:spPr>
          <a:xfrm>
            <a:off x="838200" y="1825625"/>
            <a:ext cx="10515600" cy="42168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29315AC-0815-7B4E-8E3A-D39CD4091B76}"/>
              </a:ext>
            </a:extLst>
          </p:cNvPr>
          <p:cNvPicPr>
            <a:picLocks noChangeAspect="1"/>
          </p:cNvPicPr>
          <p:nvPr userDrawn="1"/>
        </p:nvPicPr>
        <p:blipFill>
          <a:blip r:embed="rId14">
            <a:alphaModFix amt="5000"/>
          </a:blip>
          <a:stretch>
            <a:fillRect/>
          </a:stretch>
        </p:blipFill>
        <p:spPr>
          <a:xfrm>
            <a:off x="-191185" y="-148038"/>
            <a:ext cx="3450535" cy="5405838"/>
          </a:xfrm>
          <a:prstGeom prst="rect">
            <a:avLst/>
          </a:prstGeom>
        </p:spPr>
      </p:pic>
      <p:pic>
        <p:nvPicPr>
          <p:cNvPr id="8" name="Picture 7">
            <a:extLst>
              <a:ext uri="{FF2B5EF4-FFF2-40B4-BE49-F238E27FC236}">
                <a16:creationId xmlns:a16="http://schemas.microsoft.com/office/drawing/2014/main" id="{BA0FF410-3B8D-B443-A5F3-D0BFD69C9E1E}"/>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10109200" y="6415145"/>
            <a:ext cx="1284055" cy="279401"/>
          </a:xfrm>
          <a:prstGeom prst="rect">
            <a:avLst/>
          </a:prstGeom>
        </p:spPr>
      </p:pic>
      <p:sp>
        <p:nvSpPr>
          <p:cNvPr id="6" name="TextBox 5">
            <a:extLst>
              <a:ext uri="{FF2B5EF4-FFF2-40B4-BE49-F238E27FC236}">
                <a16:creationId xmlns:a16="http://schemas.microsoft.com/office/drawing/2014/main" id="{7525E24C-BC95-9144-B484-BBFF3876E162}"/>
              </a:ext>
            </a:extLst>
          </p:cNvPr>
          <p:cNvSpPr txBox="1"/>
          <p:nvPr userDrawn="1"/>
        </p:nvSpPr>
        <p:spPr>
          <a:xfrm>
            <a:off x="11518649" y="6453740"/>
            <a:ext cx="496888" cy="215444"/>
          </a:xfrm>
          <a:prstGeom prst="rect">
            <a:avLst/>
          </a:prstGeom>
          <a:noFill/>
        </p:spPr>
        <p:txBody>
          <a:bodyPr wrap="square" rtlCol="0">
            <a:spAutoFit/>
          </a:bodyPr>
          <a:lstStyle/>
          <a:p>
            <a:pPr algn="ctr"/>
            <a:fld id="{578AE614-BCA7-8D4E-8D73-74D61AC8D810}" type="slidenum">
              <a:rPr lang="en-US" sz="800" smtClean="0">
                <a:solidFill>
                  <a:schemeClr val="tx1">
                    <a:lumMod val="50000"/>
                    <a:lumOff val="50000"/>
                  </a:schemeClr>
                </a:solidFill>
              </a:rPr>
              <a:pPr algn="ctr"/>
              <a:t>‹#›</a:t>
            </a:fld>
            <a:endParaRPr lang="en-US" sz="800" b="1" dirty="0">
              <a:solidFill>
                <a:schemeClr val="tx1">
                  <a:lumMod val="50000"/>
                  <a:lumOff val="50000"/>
                </a:schemeClr>
              </a:solidFill>
            </a:endParaRPr>
          </a:p>
        </p:txBody>
      </p:sp>
      <p:sp>
        <p:nvSpPr>
          <p:cNvPr id="9" name="Title 1">
            <a:extLst>
              <a:ext uri="{FF2B5EF4-FFF2-40B4-BE49-F238E27FC236}">
                <a16:creationId xmlns:a16="http://schemas.microsoft.com/office/drawing/2014/main" id="{AC107412-CFCC-714B-BED6-C755EB28B98E}"/>
              </a:ext>
            </a:extLst>
          </p:cNvPr>
          <p:cNvSpPr txBox="1">
            <a:spLocks/>
          </p:cNvSpPr>
          <p:nvPr userDrawn="1"/>
        </p:nvSpPr>
        <p:spPr>
          <a:xfrm>
            <a:off x="4946956" y="6380432"/>
            <a:ext cx="2156008" cy="200477"/>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dirty="0">
                <a:latin typeface="Arial" panose="020B0604020202020204" pitchFamily="34" charset="0"/>
                <a:cs typeface="Arial" panose="020B0604020202020204" pitchFamily="34" charset="0"/>
              </a:rPr>
              <a:t>For broker-dealer use only. </a:t>
            </a:r>
          </a:p>
        </p:txBody>
      </p:sp>
    </p:spTree>
    <p:extLst>
      <p:ext uri="{BB962C8B-B14F-4D97-AF65-F5344CB8AC3E}">
        <p14:creationId xmlns:p14="http://schemas.microsoft.com/office/powerpoint/2010/main" val="72746903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email">
            <a:extLst>
              <a:ext uri="{28A0092B-C50C-407E-A947-70E740481C1C}">
                <a14:useLocalDpi xmlns:a14="http://schemas.microsoft.com/office/drawing/2010/main"/>
              </a:ext>
            </a:extLst>
          </a:blip>
          <a:stretch>
            <a:fillRect/>
          </a:stretch>
        </p:blipFill>
        <p:spPr>
          <a:xfrm>
            <a:off x="0" y="0"/>
            <a:ext cx="3258312" cy="5257799"/>
          </a:xfrm>
          <a:prstGeom prst="rect">
            <a:avLst/>
          </a:prstGeom>
        </p:spPr>
      </p:pic>
      <p:pic>
        <p:nvPicPr>
          <p:cNvPr id="17" name="bg object 17"/>
          <p:cNvPicPr/>
          <p:nvPr/>
        </p:nvPicPr>
        <p:blipFill>
          <a:blip r:embed="rId8" cstate="email">
            <a:extLst>
              <a:ext uri="{28A0092B-C50C-407E-A947-70E740481C1C}">
                <a14:useLocalDpi xmlns:a14="http://schemas.microsoft.com/office/drawing/2010/main"/>
              </a:ext>
            </a:extLst>
          </a:blip>
          <a:stretch>
            <a:fillRect/>
          </a:stretch>
        </p:blipFill>
        <p:spPr>
          <a:xfrm>
            <a:off x="10373311" y="6446566"/>
            <a:ext cx="67594" cy="112224"/>
          </a:xfrm>
          <a:prstGeom prst="rect">
            <a:avLst/>
          </a:prstGeom>
        </p:spPr>
      </p:pic>
      <p:pic>
        <p:nvPicPr>
          <p:cNvPr id="18" name="bg object 18"/>
          <p:cNvPicPr/>
          <p:nvPr/>
        </p:nvPicPr>
        <p:blipFill>
          <a:blip r:embed="rId9" cstate="email">
            <a:extLst>
              <a:ext uri="{28A0092B-C50C-407E-A947-70E740481C1C}">
                <a14:useLocalDpi xmlns:a14="http://schemas.microsoft.com/office/drawing/2010/main"/>
              </a:ext>
            </a:extLst>
          </a:blip>
          <a:stretch>
            <a:fillRect/>
          </a:stretch>
        </p:blipFill>
        <p:spPr>
          <a:xfrm>
            <a:off x="10509241" y="6479451"/>
            <a:ext cx="884664" cy="177258"/>
          </a:xfrm>
          <a:prstGeom prst="rect">
            <a:avLst/>
          </a:prstGeom>
        </p:spPr>
      </p:pic>
      <p:pic>
        <p:nvPicPr>
          <p:cNvPr id="19" name="bg object 19"/>
          <p:cNvPicPr/>
          <p:nvPr/>
        </p:nvPicPr>
        <p:blipFill>
          <a:blip r:embed="rId10" cstate="email">
            <a:extLst>
              <a:ext uri="{28A0092B-C50C-407E-A947-70E740481C1C}">
                <a14:useLocalDpi xmlns:a14="http://schemas.microsoft.com/office/drawing/2010/main"/>
              </a:ext>
            </a:extLst>
          </a:blip>
          <a:stretch>
            <a:fillRect/>
          </a:stretch>
        </p:blipFill>
        <p:spPr>
          <a:xfrm>
            <a:off x="10110201" y="6415449"/>
            <a:ext cx="178577" cy="277980"/>
          </a:xfrm>
          <a:prstGeom prst="rect">
            <a:avLst/>
          </a:prstGeom>
        </p:spPr>
      </p:pic>
      <p:sp>
        <p:nvSpPr>
          <p:cNvPr id="2" name="Holder 2"/>
          <p:cNvSpPr>
            <a:spLocks noGrp="1"/>
          </p:cNvSpPr>
          <p:nvPr>
            <p:ph type="title"/>
          </p:nvPr>
        </p:nvSpPr>
        <p:spPr>
          <a:xfrm>
            <a:off x="905922" y="524561"/>
            <a:ext cx="9183370" cy="512444"/>
          </a:xfrm>
          <a:prstGeom prst="rect">
            <a:avLst/>
          </a:prstGeom>
        </p:spPr>
        <p:txBody>
          <a:bodyPr wrap="square" lIns="0" tIns="0" rIns="0" bIns="0">
            <a:spAutoFit/>
          </a:bodyPr>
          <a:lstStyle>
            <a:lvl1pPr>
              <a:defRPr sz="3200" b="0" i="0">
                <a:solidFill>
                  <a:schemeClr val="tx1"/>
                </a:solidFill>
                <a:latin typeface="Arial"/>
                <a:cs typeface="Arial"/>
              </a:defRPr>
            </a:lvl1pPr>
          </a:lstStyle>
          <a:p>
            <a:endParaRPr/>
          </a:p>
        </p:txBody>
      </p:sp>
      <p:sp>
        <p:nvSpPr>
          <p:cNvPr id="3" name="Holder 3"/>
          <p:cNvSpPr>
            <a:spLocks noGrp="1"/>
          </p:cNvSpPr>
          <p:nvPr>
            <p:ph type="body" idx="1"/>
          </p:nvPr>
        </p:nvSpPr>
        <p:spPr>
          <a:xfrm>
            <a:off x="1443229" y="2824959"/>
            <a:ext cx="9305541" cy="2536190"/>
          </a:xfrm>
          <a:prstGeom prst="rect">
            <a:avLst/>
          </a:prstGeom>
        </p:spPr>
        <p:txBody>
          <a:bodyPr wrap="square" lIns="0" tIns="0" rIns="0" bIns="0">
            <a:spAutoFit/>
          </a:bodyPr>
          <a:lstStyle>
            <a:lvl1pPr>
              <a:defRPr sz="2800" b="1" i="0">
                <a:solidFill>
                  <a:schemeClr val="bg1"/>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9/13/2024</a:t>
            </a:fld>
            <a:endParaRPr lang="en-US"/>
          </a:p>
        </p:txBody>
      </p:sp>
      <p:sp>
        <p:nvSpPr>
          <p:cNvPr id="6" name="Holder 6"/>
          <p:cNvSpPr>
            <a:spLocks noGrp="1"/>
          </p:cNvSpPr>
          <p:nvPr>
            <p:ph type="sldNum" sz="quarter" idx="7"/>
          </p:nvPr>
        </p:nvSpPr>
        <p:spPr>
          <a:xfrm>
            <a:off x="11673240" y="6493240"/>
            <a:ext cx="198754" cy="137795"/>
          </a:xfrm>
          <a:prstGeom prst="rect">
            <a:avLst/>
          </a:prstGeom>
        </p:spPr>
        <p:txBody>
          <a:bodyPr wrap="square" lIns="0" tIns="0" rIns="0" bIns="0">
            <a:spAutoFit/>
          </a:bodyPr>
          <a:lstStyle>
            <a:lvl1pPr>
              <a:defRPr sz="800" b="0" i="0">
                <a:solidFill>
                  <a:srgbClr val="7E7E7E"/>
                </a:solidFill>
                <a:latin typeface="Arial"/>
                <a:cs typeface="Arial"/>
              </a:defRPr>
            </a:lvl1pPr>
          </a:lstStyle>
          <a:p>
            <a:pPr marL="65405">
              <a:lnSpc>
                <a:spcPct val="100000"/>
              </a:lnSpc>
              <a:spcBef>
                <a:spcPts val="15"/>
              </a:spcBef>
            </a:pPr>
            <a:fld id="{81D60167-4931-47E6-BA6A-407CBD079E47}" type="slidenum">
              <a:rPr spc="-50" dirty="0"/>
              <a:t>‹#›</a:t>
            </a:fld>
            <a:endParaRPr spc="-50" dirty="0"/>
          </a:p>
        </p:txBody>
      </p:sp>
    </p:spTree>
    <p:extLst>
      <p:ext uri="{BB962C8B-B14F-4D97-AF65-F5344CB8AC3E}">
        <p14:creationId xmlns:p14="http://schemas.microsoft.com/office/powerpoint/2010/main" val="250680925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emf"/><Relationship Id="rId4" Type="http://schemas.openxmlformats.org/officeDocument/2006/relationships/image" Target="../media/image8.emf"/></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9.emf"/></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emf"/><Relationship Id="rId1" Type="http://schemas.openxmlformats.org/officeDocument/2006/relationships/slideLayout" Target="../slideLayouts/slideLayout14.xml"/><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1.emf"/><Relationship Id="rId1" Type="http://schemas.openxmlformats.org/officeDocument/2006/relationships/slideLayout" Target="../slideLayouts/slideLayout14.xml"/><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6.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5.xml"/><Relationship Id="rId1" Type="http://schemas.openxmlformats.org/officeDocument/2006/relationships/slideLayout" Target="../slideLayouts/slideLayout37.xm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jpeg"/><Relationship Id="rId1" Type="http://schemas.openxmlformats.org/officeDocument/2006/relationships/slideLayout" Target="../slideLayouts/slideLayout39.xml"/><Relationship Id="rId4" Type="http://schemas.openxmlformats.org/officeDocument/2006/relationships/image" Target="../media/image40.emf"/></Relationships>
</file>

<file path=ppt/slides/_rels/slide17.xml.rels><?xml version="1.0" encoding="UTF-8" standalone="yes"?>
<Relationships xmlns="http://schemas.openxmlformats.org/package/2006/relationships"><Relationship Id="rId3" Type="http://schemas.openxmlformats.org/officeDocument/2006/relationships/hyperlink" Target="http://www.sovpartners.com/" TargetMode="External"/><Relationship Id="rId2" Type="http://schemas.openxmlformats.org/officeDocument/2006/relationships/image" Target="../media/image36.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14.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51.xml"/><Relationship Id="rId6" Type="http://schemas.openxmlformats.org/officeDocument/2006/relationships/image" Target="../media/image9.emf"/><Relationship Id="rId5" Type="http://schemas.openxmlformats.org/officeDocument/2006/relationships/image" Target="../media/image18.pn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9.emf"/><Relationship Id="rId2" Type="http://schemas.openxmlformats.org/officeDocument/2006/relationships/image" Target="../media/image19.jpeg"/><Relationship Id="rId1" Type="http://schemas.openxmlformats.org/officeDocument/2006/relationships/slideLayout" Target="../slideLayouts/slideLayout51.xml"/><Relationship Id="rId6" Type="http://schemas.openxmlformats.org/officeDocument/2006/relationships/image" Target="../media/image18.pn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png"/><Relationship Id="rId9"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png"/><Relationship Id="rId7" Type="http://schemas.openxmlformats.org/officeDocument/2006/relationships/image" Target="../media/image25.jpeg"/><Relationship Id="rId2" Type="http://schemas.openxmlformats.org/officeDocument/2006/relationships/image" Target="../media/image15.jpeg"/><Relationship Id="rId1" Type="http://schemas.openxmlformats.org/officeDocument/2006/relationships/slideLayout" Target="../slideLayouts/slideLayout51.xml"/><Relationship Id="rId6" Type="http://schemas.openxmlformats.org/officeDocument/2006/relationships/image" Target="../media/image24.png"/><Relationship Id="rId11" Type="http://schemas.openxmlformats.org/officeDocument/2006/relationships/image" Target="../media/image27.jpeg"/><Relationship Id="rId5" Type="http://schemas.openxmlformats.org/officeDocument/2006/relationships/image" Target="../media/image23.jpeg"/><Relationship Id="rId10" Type="http://schemas.openxmlformats.org/officeDocument/2006/relationships/image" Target="../media/image26.png"/><Relationship Id="rId4" Type="http://schemas.openxmlformats.org/officeDocument/2006/relationships/image" Target="../media/image17.jpeg"/><Relationship Id="rId9" Type="http://schemas.openxmlformats.org/officeDocument/2006/relationships/image" Target="../media/image9.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9.emf"/></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rge city&#10;&#10;Description automatically generated">
            <a:extLst>
              <a:ext uri="{FF2B5EF4-FFF2-40B4-BE49-F238E27FC236}">
                <a16:creationId xmlns:a16="http://schemas.microsoft.com/office/drawing/2014/main" id="{DA9BC30D-C350-7640-B62A-C83C88752E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67" y="22468"/>
            <a:ext cx="12189833" cy="6858000"/>
          </a:xfrm>
          <a:prstGeom prst="rect">
            <a:avLst/>
          </a:prstGeom>
        </p:spPr>
      </p:pic>
      <p:sp>
        <p:nvSpPr>
          <p:cNvPr id="2" name="Title 1">
            <a:extLst>
              <a:ext uri="{FF2B5EF4-FFF2-40B4-BE49-F238E27FC236}">
                <a16:creationId xmlns:a16="http://schemas.microsoft.com/office/drawing/2014/main" id="{0D885C22-EE33-0142-8045-EBA539BDF2A7}"/>
              </a:ext>
            </a:extLst>
          </p:cNvPr>
          <p:cNvSpPr>
            <a:spLocks noGrp="1"/>
          </p:cNvSpPr>
          <p:nvPr>
            <p:ph type="ctrTitle"/>
          </p:nvPr>
        </p:nvSpPr>
        <p:spPr>
          <a:xfrm>
            <a:off x="1522916" y="2996646"/>
            <a:ext cx="9144000" cy="1651324"/>
          </a:xfrm>
        </p:spPr>
        <p:txBody>
          <a:bodyPr>
            <a:normAutofit/>
          </a:bodyPr>
          <a:lstStyle/>
          <a:p>
            <a:r>
              <a:rPr lang="en-US" sz="5400" dirty="0">
                <a:solidFill>
                  <a:schemeClr val="bg1"/>
                </a:solidFill>
                <a:latin typeface="Arial" panose="020B0604020202020204" pitchFamily="34" charset="0"/>
                <a:cs typeface="Arial" panose="020B0604020202020204" pitchFamily="34" charset="0"/>
              </a:rPr>
              <a:t>Generational, Value-Add Real Estate Investors</a:t>
            </a:r>
          </a:p>
        </p:txBody>
      </p:sp>
      <p:pic>
        <p:nvPicPr>
          <p:cNvPr id="6" name="Picture 5">
            <a:extLst>
              <a:ext uri="{FF2B5EF4-FFF2-40B4-BE49-F238E27FC236}">
                <a16:creationId xmlns:a16="http://schemas.microsoft.com/office/drawing/2014/main" id="{8D275385-515E-3048-8149-16684064D4C5}"/>
              </a:ext>
            </a:extLst>
          </p:cNvPr>
          <p:cNvPicPr>
            <a:picLocks noChangeAspect="1"/>
          </p:cNvPicPr>
          <p:nvPr/>
        </p:nvPicPr>
        <p:blipFill>
          <a:blip r:embed="rId4">
            <a:alphaModFix amt="10000"/>
          </a:blip>
          <a:stretch>
            <a:fillRect/>
          </a:stretch>
        </p:blipFill>
        <p:spPr>
          <a:xfrm>
            <a:off x="0" y="22468"/>
            <a:ext cx="4267200" cy="6685280"/>
          </a:xfrm>
          <a:prstGeom prst="rect">
            <a:avLst/>
          </a:prstGeom>
        </p:spPr>
      </p:pic>
      <p:pic>
        <p:nvPicPr>
          <p:cNvPr id="11" name="Picture 10">
            <a:extLst>
              <a:ext uri="{FF2B5EF4-FFF2-40B4-BE49-F238E27FC236}">
                <a16:creationId xmlns:a16="http://schemas.microsoft.com/office/drawing/2014/main" id="{4904E566-A900-B243-A91E-CA2D1A97AEE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87112" y="1303971"/>
            <a:ext cx="5015608" cy="1091359"/>
          </a:xfrm>
          <a:prstGeom prst="rect">
            <a:avLst/>
          </a:prstGeom>
        </p:spPr>
      </p:pic>
      <p:sp>
        <p:nvSpPr>
          <p:cNvPr id="7" name="Rectangle 6">
            <a:extLst>
              <a:ext uri="{FF2B5EF4-FFF2-40B4-BE49-F238E27FC236}">
                <a16:creationId xmlns:a16="http://schemas.microsoft.com/office/drawing/2014/main" id="{6C5FF51D-5A20-E546-B91F-582F77595F18}"/>
              </a:ext>
            </a:extLst>
          </p:cNvPr>
          <p:cNvSpPr/>
          <p:nvPr/>
        </p:nvSpPr>
        <p:spPr>
          <a:xfrm>
            <a:off x="5347476" y="4917105"/>
            <a:ext cx="1494881" cy="731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 name="Title 1">
            <a:extLst>
              <a:ext uri="{FF2B5EF4-FFF2-40B4-BE49-F238E27FC236}">
                <a16:creationId xmlns:a16="http://schemas.microsoft.com/office/drawing/2014/main" id="{3A1EF0D7-07F2-DD4E-A956-D97437342619}"/>
              </a:ext>
            </a:extLst>
          </p:cNvPr>
          <p:cNvSpPr txBox="1">
            <a:spLocks/>
          </p:cNvSpPr>
          <p:nvPr/>
        </p:nvSpPr>
        <p:spPr>
          <a:xfrm>
            <a:off x="612949" y="5747657"/>
            <a:ext cx="11294348" cy="83325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3" name="TextBox 2">
            <a:extLst>
              <a:ext uri="{FF2B5EF4-FFF2-40B4-BE49-F238E27FC236}">
                <a16:creationId xmlns:a16="http://schemas.microsoft.com/office/drawing/2014/main" id="{362A514B-87B1-3F14-7080-95DEFF9C1DB5}"/>
              </a:ext>
            </a:extLst>
          </p:cNvPr>
          <p:cNvSpPr txBox="1"/>
          <p:nvPr/>
        </p:nvSpPr>
        <p:spPr>
          <a:xfrm>
            <a:off x="2240783" y="5719920"/>
            <a:ext cx="8189406" cy="1366528"/>
          </a:xfrm>
          <a:prstGeom prst="rect">
            <a:avLst/>
          </a:prstGeom>
          <a:noFill/>
        </p:spPr>
        <p:txBody>
          <a:bodyPr wrap="square" rtlCol="0">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An investment in Sovereign Fund IV is speculative, illiquid and involves a high degree of risk, including the loss of principal invested.</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Past Performance is no guarantee of future results.  All investing is subject to risk, including the possible loss of the money you invest.  Diversification does not ensure profit or protect against a loss.</a:t>
            </a: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Securities offered through Orchard Securities, LLC, member FINRA/SIPC. Orchard Securities, LLC and Sovereign Partners are not affiliated.</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For Financial Professional Use Only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87839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6D5355-2B61-EF2D-D6DF-F04649890004}"/>
              </a:ext>
            </a:extLst>
          </p:cNvPr>
          <p:cNvSpPr>
            <a:spLocks noGrp="1"/>
          </p:cNvSpPr>
          <p:nvPr>
            <p:ph type="ftr" sz="quarter" idx="11"/>
          </p:nvPr>
        </p:nvSpPr>
        <p:spPr>
          <a:xfrm>
            <a:off x="4038600" y="6644537"/>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rPr>
              <a:t>For Due Diligence Purposes Only.  Not For Marketing Purposes.</a:t>
            </a:r>
          </a:p>
        </p:txBody>
      </p:sp>
      <p:pic>
        <p:nvPicPr>
          <p:cNvPr id="3" name="Picture 2">
            <a:extLst>
              <a:ext uri="{FF2B5EF4-FFF2-40B4-BE49-F238E27FC236}">
                <a16:creationId xmlns:a16="http://schemas.microsoft.com/office/drawing/2014/main" id="{0645BE36-6180-84DE-0FF7-4ED1DF0945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1286788"/>
          </a:xfrm>
          <a:prstGeom prst="rect">
            <a:avLst/>
          </a:prstGeom>
        </p:spPr>
      </p:pic>
      <p:pic>
        <p:nvPicPr>
          <p:cNvPr id="4" name="Picture 3">
            <a:extLst>
              <a:ext uri="{FF2B5EF4-FFF2-40B4-BE49-F238E27FC236}">
                <a16:creationId xmlns:a16="http://schemas.microsoft.com/office/drawing/2014/main" id="{641DBDA7-EBAC-7BBE-93A8-6D2E94F1124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88" y="90157"/>
            <a:ext cx="5015608" cy="1091359"/>
          </a:xfrm>
          <a:prstGeom prst="rect">
            <a:avLst/>
          </a:prstGeom>
        </p:spPr>
      </p:pic>
      <p:sp>
        <p:nvSpPr>
          <p:cNvPr id="7" name="TextBox 6">
            <a:extLst>
              <a:ext uri="{FF2B5EF4-FFF2-40B4-BE49-F238E27FC236}">
                <a16:creationId xmlns:a16="http://schemas.microsoft.com/office/drawing/2014/main" id="{A34C75BF-7224-32C6-5447-9D151938792E}"/>
              </a:ext>
            </a:extLst>
          </p:cNvPr>
          <p:cNvSpPr txBox="1"/>
          <p:nvPr/>
        </p:nvSpPr>
        <p:spPr>
          <a:xfrm>
            <a:off x="6511726" y="441697"/>
            <a:ext cx="5468293" cy="646331"/>
          </a:xfrm>
          <a:prstGeom prst="rect">
            <a:avLst/>
          </a:prstGeom>
          <a:solidFill>
            <a:srgbClr val="EC7D3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a:ea typeface="+mn-ea"/>
                <a:cs typeface="+mn-cs"/>
              </a:rPr>
              <a:t>FUND III – CASH FLOW</a:t>
            </a:r>
          </a:p>
        </p:txBody>
      </p:sp>
      <p:sp>
        <p:nvSpPr>
          <p:cNvPr id="12" name="TextBox 11">
            <a:extLst>
              <a:ext uri="{FF2B5EF4-FFF2-40B4-BE49-F238E27FC236}">
                <a16:creationId xmlns:a16="http://schemas.microsoft.com/office/drawing/2014/main" id="{78383987-C106-3FC8-00C8-138044261416}"/>
              </a:ext>
            </a:extLst>
          </p:cNvPr>
          <p:cNvSpPr txBox="1"/>
          <p:nvPr/>
        </p:nvSpPr>
        <p:spPr>
          <a:xfrm>
            <a:off x="3009535" y="22393"/>
            <a:ext cx="6687178"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rial" panose="020B0604020202020204"/>
                <a:ea typeface="+mn-ea"/>
                <a:cs typeface="+mn-cs"/>
              </a:rPr>
              <a:t>.</a:t>
            </a:r>
          </a:p>
        </p:txBody>
      </p:sp>
      <p:graphicFrame>
        <p:nvGraphicFramePr>
          <p:cNvPr id="33" name="object 8">
            <a:extLst>
              <a:ext uri="{FF2B5EF4-FFF2-40B4-BE49-F238E27FC236}">
                <a16:creationId xmlns:a16="http://schemas.microsoft.com/office/drawing/2014/main" id="{923A098B-62F2-C09B-8C57-1CEEF69CF27D}"/>
              </a:ext>
            </a:extLst>
          </p:cNvPr>
          <p:cNvGraphicFramePr>
            <a:graphicFrameLocks noGrp="1"/>
          </p:cNvGraphicFramePr>
          <p:nvPr>
            <p:extLst>
              <p:ext uri="{D42A27DB-BD31-4B8C-83A1-F6EECF244321}">
                <p14:modId xmlns:p14="http://schemas.microsoft.com/office/powerpoint/2010/main" val="2290545724"/>
              </p:ext>
            </p:extLst>
          </p:nvPr>
        </p:nvGraphicFramePr>
        <p:xfrm>
          <a:off x="701336" y="1810967"/>
          <a:ext cx="10706470" cy="4473665"/>
        </p:xfrm>
        <a:graphic>
          <a:graphicData uri="http://schemas.openxmlformats.org/drawingml/2006/table">
            <a:tbl>
              <a:tblPr firstRow="1" bandRow="1">
                <a:tableStyleId>{2D5ABB26-0587-4C30-8999-92F81FD0307C}</a:tableStyleId>
              </a:tblPr>
              <a:tblGrid>
                <a:gridCol w="1784812">
                  <a:extLst>
                    <a:ext uri="{9D8B030D-6E8A-4147-A177-3AD203B41FA5}">
                      <a16:colId xmlns:a16="http://schemas.microsoft.com/office/drawing/2014/main" val="20000"/>
                    </a:ext>
                  </a:extLst>
                </a:gridCol>
                <a:gridCol w="1739623">
                  <a:extLst>
                    <a:ext uri="{9D8B030D-6E8A-4147-A177-3AD203B41FA5}">
                      <a16:colId xmlns:a16="http://schemas.microsoft.com/office/drawing/2014/main" val="20001"/>
                    </a:ext>
                  </a:extLst>
                </a:gridCol>
                <a:gridCol w="1788563">
                  <a:extLst>
                    <a:ext uri="{9D8B030D-6E8A-4147-A177-3AD203B41FA5}">
                      <a16:colId xmlns:a16="http://schemas.microsoft.com/office/drawing/2014/main" val="20002"/>
                    </a:ext>
                  </a:extLst>
                </a:gridCol>
                <a:gridCol w="1785289">
                  <a:extLst>
                    <a:ext uri="{9D8B030D-6E8A-4147-A177-3AD203B41FA5}">
                      <a16:colId xmlns:a16="http://schemas.microsoft.com/office/drawing/2014/main" val="20003"/>
                    </a:ext>
                  </a:extLst>
                </a:gridCol>
                <a:gridCol w="1789927">
                  <a:extLst>
                    <a:ext uri="{9D8B030D-6E8A-4147-A177-3AD203B41FA5}">
                      <a16:colId xmlns:a16="http://schemas.microsoft.com/office/drawing/2014/main" val="20004"/>
                    </a:ext>
                  </a:extLst>
                </a:gridCol>
                <a:gridCol w="1818256">
                  <a:extLst>
                    <a:ext uri="{9D8B030D-6E8A-4147-A177-3AD203B41FA5}">
                      <a16:colId xmlns:a16="http://schemas.microsoft.com/office/drawing/2014/main" val="20005"/>
                    </a:ext>
                  </a:extLst>
                </a:gridCol>
              </a:tblGrid>
              <a:tr h="159258">
                <a:tc>
                  <a:txBody>
                    <a:bodyPr/>
                    <a:lstStyle/>
                    <a:p>
                      <a:pPr marL="55880">
                        <a:lnSpc>
                          <a:spcPct val="100000"/>
                        </a:lnSpc>
                        <a:spcBef>
                          <a:spcPts val="130"/>
                        </a:spcBef>
                      </a:pPr>
                      <a:r>
                        <a:rPr sz="1100" b="0" spc="-10" dirty="0">
                          <a:solidFill>
                            <a:srgbClr val="6E7071"/>
                          </a:solidFill>
                          <a:latin typeface="Avenir LT Std 45 Book"/>
                          <a:cs typeface="Avenir LT Std 45 Book"/>
                        </a:rPr>
                        <a:t>Acquisition</a:t>
                      </a:r>
                      <a:endParaRPr sz="1100" dirty="0">
                        <a:latin typeface="Avenir LT Std 45 Book"/>
                        <a:cs typeface="Avenir LT Std 45 Book"/>
                      </a:endParaRPr>
                    </a:p>
                  </a:txBody>
                  <a:tcPr marL="0" marR="0" marT="11257" marB="0">
                    <a:lnL w="28575">
                      <a:solidFill>
                        <a:srgbClr val="B82226"/>
                      </a:solidFill>
                      <a:prstDash val="solid"/>
                    </a:lnL>
                    <a:lnR w="28575">
                      <a:solidFill>
                        <a:srgbClr val="B82226"/>
                      </a:solidFill>
                      <a:prstDash val="solid"/>
                    </a:lnR>
                    <a:lnT w="28575">
                      <a:solidFill>
                        <a:srgbClr val="6E7071"/>
                      </a:solidFill>
                      <a:prstDash val="solid"/>
                    </a:lnT>
                    <a:noFill/>
                  </a:tcPr>
                </a:tc>
                <a:tc>
                  <a:txBody>
                    <a:bodyPr/>
                    <a:lstStyle/>
                    <a:p>
                      <a:pPr marL="635" algn="ctr">
                        <a:lnSpc>
                          <a:spcPct val="100000"/>
                        </a:lnSpc>
                        <a:spcBef>
                          <a:spcPts val="350"/>
                        </a:spcBef>
                      </a:pPr>
                      <a:r>
                        <a:rPr sz="1100" b="0" spc="-10" dirty="0">
                          <a:solidFill>
                            <a:srgbClr val="6E7071"/>
                          </a:solidFill>
                          <a:latin typeface="Avenir LT Std 45 Book"/>
                          <a:cs typeface="Avenir LT Std 45 Book"/>
                        </a:rPr>
                        <a:t>10.29.21</a:t>
                      </a:r>
                      <a:endParaRPr sz="1100" dirty="0">
                        <a:latin typeface="Avenir LT Std 45 Book"/>
                        <a:cs typeface="Avenir LT Std 45 Book"/>
                      </a:endParaRPr>
                    </a:p>
                  </a:txBody>
                  <a:tcPr marL="0" marR="0" marT="30307" marB="0">
                    <a:lnL w="28575">
                      <a:solidFill>
                        <a:srgbClr val="B82226"/>
                      </a:solidFill>
                      <a:prstDash val="solid"/>
                    </a:lnL>
                    <a:lnR w="6350">
                      <a:solidFill>
                        <a:srgbClr val="6E7071"/>
                      </a:solidFill>
                      <a:prstDash val="solid"/>
                    </a:lnR>
                    <a:lnT w="28575">
                      <a:solidFill>
                        <a:srgbClr val="6E7071"/>
                      </a:solidFill>
                      <a:prstDash val="solid"/>
                    </a:lnT>
                    <a:noFill/>
                  </a:tcPr>
                </a:tc>
                <a:tc>
                  <a:txBody>
                    <a:bodyPr/>
                    <a:lstStyle/>
                    <a:p>
                      <a:pPr algn="ctr">
                        <a:lnSpc>
                          <a:spcPct val="100000"/>
                        </a:lnSpc>
                        <a:spcBef>
                          <a:spcPts val="350"/>
                        </a:spcBef>
                      </a:pPr>
                      <a:r>
                        <a:rPr sz="1100" b="0" spc="-10" dirty="0">
                          <a:solidFill>
                            <a:srgbClr val="6E7071"/>
                          </a:solidFill>
                          <a:latin typeface="Avenir LT Std 45 Book"/>
                          <a:cs typeface="Avenir LT Std 45 Book"/>
                        </a:rPr>
                        <a:t>1.25.22</a:t>
                      </a:r>
                      <a:endParaRPr sz="1100">
                        <a:latin typeface="Avenir LT Std 45 Book"/>
                        <a:cs typeface="Avenir LT Std 45 Book"/>
                      </a:endParaRPr>
                    </a:p>
                  </a:txBody>
                  <a:tcPr marL="0" marR="0" marT="30307" marB="0">
                    <a:lnL w="6350">
                      <a:solidFill>
                        <a:srgbClr val="6E7071"/>
                      </a:solidFill>
                      <a:prstDash val="solid"/>
                    </a:lnL>
                    <a:lnR w="6350">
                      <a:solidFill>
                        <a:srgbClr val="6E7071"/>
                      </a:solidFill>
                      <a:prstDash val="solid"/>
                    </a:lnR>
                    <a:lnT w="28575">
                      <a:solidFill>
                        <a:srgbClr val="6E7071"/>
                      </a:solidFill>
                      <a:prstDash val="solid"/>
                    </a:lnT>
                    <a:noFill/>
                  </a:tcPr>
                </a:tc>
                <a:tc>
                  <a:txBody>
                    <a:bodyPr/>
                    <a:lstStyle/>
                    <a:p>
                      <a:pPr marL="635" algn="ctr">
                        <a:lnSpc>
                          <a:spcPct val="100000"/>
                        </a:lnSpc>
                        <a:spcBef>
                          <a:spcPts val="350"/>
                        </a:spcBef>
                      </a:pPr>
                      <a:r>
                        <a:rPr sz="1100" b="0" spc="-10" dirty="0">
                          <a:solidFill>
                            <a:srgbClr val="6E7071"/>
                          </a:solidFill>
                          <a:latin typeface="Avenir LT Std 45 Book"/>
                          <a:cs typeface="Avenir LT Std 45 Book"/>
                        </a:rPr>
                        <a:t>2.21.23</a:t>
                      </a:r>
                      <a:endParaRPr sz="1100">
                        <a:latin typeface="Avenir LT Std 45 Book"/>
                        <a:cs typeface="Avenir LT Std 45 Book"/>
                      </a:endParaRPr>
                    </a:p>
                  </a:txBody>
                  <a:tcPr marL="0" marR="0" marT="30307" marB="0">
                    <a:lnL w="6350">
                      <a:solidFill>
                        <a:srgbClr val="6E7071"/>
                      </a:solidFill>
                      <a:prstDash val="solid"/>
                    </a:lnL>
                    <a:lnR w="6350">
                      <a:solidFill>
                        <a:srgbClr val="6E7071"/>
                      </a:solidFill>
                      <a:prstDash val="solid"/>
                    </a:lnR>
                    <a:lnT w="28575">
                      <a:solidFill>
                        <a:srgbClr val="6E7071"/>
                      </a:solidFill>
                      <a:prstDash val="solid"/>
                    </a:lnT>
                    <a:noFill/>
                  </a:tcPr>
                </a:tc>
                <a:tc>
                  <a:txBody>
                    <a:bodyPr/>
                    <a:lstStyle/>
                    <a:p>
                      <a:pPr marL="64769" algn="ctr">
                        <a:lnSpc>
                          <a:spcPct val="100000"/>
                        </a:lnSpc>
                        <a:spcBef>
                          <a:spcPts val="350"/>
                        </a:spcBef>
                      </a:pPr>
                      <a:r>
                        <a:rPr sz="1100" b="0" spc="-10" dirty="0">
                          <a:solidFill>
                            <a:srgbClr val="6E7071"/>
                          </a:solidFill>
                          <a:latin typeface="Avenir LT Std 45 Book"/>
                          <a:cs typeface="Avenir LT Std 45 Book"/>
                        </a:rPr>
                        <a:t>4.4.23</a:t>
                      </a:r>
                      <a:endParaRPr sz="1100" dirty="0">
                        <a:latin typeface="Avenir LT Std 45 Book"/>
                        <a:cs typeface="Avenir LT Std 45 Book"/>
                      </a:endParaRPr>
                    </a:p>
                  </a:txBody>
                  <a:tcPr marL="0" marR="0" marT="30307" marB="0">
                    <a:lnL w="6350">
                      <a:solidFill>
                        <a:srgbClr val="6E7071"/>
                      </a:solidFill>
                      <a:prstDash val="solid"/>
                    </a:lnL>
                    <a:lnR w="6350">
                      <a:solidFill>
                        <a:srgbClr val="6E7071"/>
                      </a:solidFill>
                      <a:prstDash val="solid"/>
                    </a:lnR>
                    <a:lnT w="28575">
                      <a:solidFill>
                        <a:srgbClr val="6E7071"/>
                      </a:solidFill>
                      <a:prstDash val="solid"/>
                    </a:lnT>
                    <a:noFill/>
                  </a:tcPr>
                </a:tc>
                <a:tc>
                  <a:txBody>
                    <a:bodyPr/>
                    <a:lstStyle/>
                    <a:p>
                      <a:pPr marL="8255" algn="ctr">
                        <a:lnSpc>
                          <a:spcPct val="100000"/>
                        </a:lnSpc>
                        <a:spcBef>
                          <a:spcPts val="350"/>
                        </a:spcBef>
                      </a:pPr>
                      <a:r>
                        <a:rPr sz="1100" b="0" spc="-10" dirty="0">
                          <a:solidFill>
                            <a:srgbClr val="6E7071"/>
                          </a:solidFill>
                          <a:latin typeface="Avenir LT Std 45 Book"/>
                          <a:cs typeface="Avenir LT Std 45 Book"/>
                        </a:rPr>
                        <a:t>10.23.2023</a:t>
                      </a:r>
                      <a:endParaRPr sz="1100">
                        <a:latin typeface="Avenir LT Std 45 Book"/>
                        <a:cs typeface="Avenir LT Std 45 Book"/>
                      </a:endParaRPr>
                    </a:p>
                  </a:txBody>
                  <a:tcPr marL="0" marR="0" marT="30307" marB="0">
                    <a:lnL w="6350">
                      <a:solidFill>
                        <a:srgbClr val="6E7071"/>
                      </a:solidFill>
                      <a:prstDash val="solid"/>
                    </a:lnL>
                    <a:lnR w="28575">
                      <a:solidFill>
                        <a:srgbClr val="B82226"/>
                      </a:solidFill>
                      <a:prstDash val="solid"/>
                    </a:lnR>
                    <a:lnT w="28575">
                      <a:solidFill>
                        <a:srgbClr val="6E7071"/>
                      </a:solidFill>
                      <a:prstDash val="solid"/>
                    </a:lnT>
                    <a:noFill/>
                  </a:tcPr>
                </a:tc>
                <a:extLst>
                  <a:ext uri="{0D108BD9-81ED-4DB2-BD59-A6C34878D82A}">
                    <a16:rowId xmlns:a16="http://schemas.microsoft.com/office/drawing/2014/main" val="10000"/>
                  </a:ext>
                </a:extLst>
              </a:tr>
              <a:tr h="158846">
                <a:tc>
                  <a:txBody>
                    <a:bodyPr/>
                    <a:lstStyle/>
                    <a:p>
                      <a:pPr marL="55880">
                        <a:lnSpc>
                          <a:spcPct val="100000"/>
                        </a:lnSpc>
                        <a:spcBef>
                          <a:spcPts val="100"/>
                        </a:spcBef>
                      </a:pPr>
                      <a:r>
                        <a:rPr sz="1100" b="0" spc="-10" dirty="0">
                          <a:solidFill>
                            <a:srgbClr val="6E7071"/>
                          </a:solidFill>
                          <a:latin typeface="Avenir LT Std 45 Book"/>
                          <a:cs typeface="Avenir LT Std 45 Book"/>
                        </a:rPr>
                        <a:t>Price</a:t>
                      </a:r>
                      <a:endParaRPr sz="1100" dirty="0">
                        <a:latin typeface="Avenir LT Std 45 Book"/>
                        <a:cs typeface="Avenir LT Std 45 Book"/>
                      </a:endParaRPr>
                    </a:p>
                  </a:txBody>
                  <a:tcPr marL="0" marR="0" marT="8659" marB="0">
                    <a:lnL w="28575">
                      <a:solidFill>
                        <a:srgbClr val="B82226"/>
                      </a:solidFill>
                      <a:prstDash val="solid"/>
                    </a:lnL>
                    <a:lnR w="28575">
                      <a:solidFill>
                        <a:srgbClr val="B82226"/>
                      </a:solidFill>
                      <a:prstDash val="solid"/>
                    </a:lnR>
                    <a:lnB w="12700">
                      <a:solidFill>
                        <a:srgbClr val="6E7071"/>
                      </a:solidFill>
                      <a:prstDash val="solid"/>
                    </a:lnB>
                    <a:noFill/>
                  </a:tcPr>
                </a:tc>
                <a:tc>
                  <a:txBody>
                    <a:bodyPr/>
                    <a:lstStyle/>
                    <a:p>
                      <a:pPr marL="635" algn="ctr">
                        <a:lnSpc>
                          <a:spcPct val="100000"/>
                        </a:lnSpc>
                        <a:spcBef>
                          <a:spcPts val="340"/>
                        </a:spcBef>
                      </a:pPr>
                      <a:r>
                        <a:rPr sz="1100" b="0" spc="-10" dirty="0">
                          <a:solidFill>
                            <a:srgbClr val="6E7071"/>
                          </a:solidFill>
                          <a:latin typeface="Avenir LT Std 45 Book"/>
                          <a:cs typeface="Avenir LT Std 45 Book"/>
                        </a:rPr>
                        <a:t>$4.9M</a:t>
                      </a:r>
                      <a:endParaRPr sz="1100" dirty="0">
                        <a:latin typeface="Avenir LT Std 45 Book"/>
                        <a:cs typeface="Avenir LT Std 45 Book"/>
                      </a:endParaRPr>
                    </a:p>
                  </a:txBody>
                  <a:tcPr marL="0" marR="0" marT="29441" marB="0">
                    <a:lnL w="28575">
                      <a:solidFill>
                        <a:srgbClr val="B82226"/>
                      </a:solidFill>
                      <a:prstDash val="solid"/>
                    </a:lnL>
                    <a:lnR w="6350">
                      <a:solidFill>
                        <a:srgbClr val="6E7071"/>
                      </a:solidFill>
                      <a:prstDash val="solid"/>
                    </a:lnR>
                    <a:lnB w="12700">
                      <a:solidFill>
                        <a:srgbClr val="6E7071"/>
                      </a:solidFill>
                      <a:prstDash val="solid"/>
                    </a:lnB>
                    <a:noFill/>
                  </a:tcPr>
                </a:tc>
                <a:tc>
                  <a:txBody>
                    <a:bodyPr/>
                    <a:lstStyle/>
                    <a:p>
                      <a:pPr algn="ctr">
                        <a:lnSpc>
                          <a:spcPct val="100000"/>
                        </a:lnSpc>
                        <a:spcBef>
                          <a:spcPts val="340"/>
                        </a:spcBef>
                      </a:pPr>
                      <a:r>
                        <a:rPr sz="1100" b="0" spc="-10" dirty="0">
                          <a:solidFill>
                            <a:srgbClr val="6E7071"/>
                          </a:solidFill>
                          <a:latin typeface="Avenir LT Std 45 Book"/>
                          <a:cs typeface="Avenir LT Std 45 Book"/>
                        </a:rPr>
                        <a:t>$24.0M</a:t>
                      </a:r>
                      <a:endParaRPr sz="1100" dirty="0">
                        <a:latin typeface="Avenir LT Std 45 Book"/>
                        <a:cs typeface="Avenir LT Std 45 Book"/>
                      </a:endParaRPr>
                    </a:p>
                  </a:txBody>
                  <a:tcPr marL="0" marR="0" marT="29441" marB="0">
                    <a:lnL w="6350">
                      <a:solidFill>
                        <a:srgbClr val="6E7071"/>
                      </a:solidFill>
                      <a:prstDash val="solid"/>
                    </a:lnL>
                    <a:lnR w="6350">
                      <a:solidFill>
                        <a:srgbClr val="6E7071"/>
                      </a:solidFill>
                      <a:prstDash val="solid"/>
                    </a:lnR>
                    <a:lnB w="12700">
                      <a:solidFill>
                        <a:srgbClr val="6E7071"/>
                      </a:solidFill>
                      <a:prstDash val="solid"/>
                    </a:lnB>
                    <a:noFill/>
                  </a:tcPr>
                </a:tc>
                <a:tc>
                  <a:txBody>
                    <a:bodyPr/>
                    <a:lstStyle/>
                    <a:p>
                      <a:pPr marL="635" algn="ctr">
                        <a:lnSpc>
                          <a:spcPct val="100000"/>
                        </a:lnSpc>
                        <a:spcBef>
                          <a:spcPts val="345"/>
                        </a:spcBef>
                      </a:pPr>
                      <a:r>
                        <a:rPr sz="1100" b="0" spc="-10" dirty="0">
                          <a:solidFill>
                            <a:srgbClr val="6E7071"/>
                          </a:solidFill>
                          <a:latin typeface="Avenir LT Std 45 Book"/>
                          <a:cs typeface="Avenir LT Std 45 Book"/>
                        </a:rPr>
                        <a:t>$104.5M</a:t>
                      </a:r>
                      <a:endParaRPr sz="1100">
                        <a:latin typeface="Avenir LT Std 45 Book"/>
                        <a:cs typeface="Avenir LT Std 45 Book"/>
                      </a:endParaRPr>
                    </a:p>
                  </a:txBody>
                  <a:tcPr marL="0" marR="0" marT="29874" marB="0">
                    <a:lnL w="6350">
                      <a:solidFill>
                        <a:srgbClr val="6E7071"/>
                      </a:solidFill>
                      <a:prstDash val="solid"/>
                    </a:lnL>
                    <a:lnR w="6350">
                      <a:solidFill>
                        <a:srgbClr val="6E7071"/>
                      </a:solidFill>
                      <a:prstDash val="solid"/>
                    </a:lnR>
                    <a:lnB w="12700">
                      <a:solidFill>
                        <a:srgbClr val="6E7071"/>
                      </a:solidFill>
                      <a:prstDash val="solid"/>
                    </a:lnB>
                    <a:noFill/>
                  </a:tcPr>
                </a:tc>
                <a:tc>
                  <a:txBody>
                    <a:bodyPr/>
                    <a:lstStyle/>
                    <a:p>
                      <a:pPr marL="64769" algn="ctr">
                        <a:lnSpc>
                          <a:spcPct val="100000"/>
                        </a:lnSpc>
                        <a:spcBef>
                          <a:spcPts val="345"/>
                        </a:spcBef>
                      </a:pPr>
                      <a:r>
                        <a:rPr sz="1100" b="0" spc="-10" dirty="0">
                          <a:solidFill>
                            <a:srgbClr val="6E7071"/>
                          </a:solidFill>
                          <a:latin typeface="Avenir LT Std 45 Book"/>
                          <a:cs typeface="Avenir LT Std 45 Book"/>
                        </a:rPr>
                        <a:t>$113.0M</a:t>
                      </a:r>
                      <a:endParaRPr sz="1100">
                        <a:latin typeface="Avenir LT Std 45 Book"/>
                        <a:cs typeface="Avenir LT Std 45 Book"/>
                      </a:endParaRPr>
                    </a:p>
                  </a:txBody>
                  <a:tcPr marL="0" marR="0" marT="29874" marB="0">
                    <a:lnL w="6350">
                      <a:solidFill>
                        <a:srgbClr val="6E7071"/>
                      </a:solidFill>
                      <a:prstDash val="solid"/>
                    </a:lnL>
                    <a:lnR w="6350">
                      <a:solidFill>
                        <a:srgbClr val="6E7071"/>
                      </a:solidFill>
                      <a:prstDash val="solid"/>
                    </a:lnR>
                    <a:lnB w="12700">
                      <a:solidFill>
                        <a:srgbClr val="6E7071"/>
                      </a:solidFill>
                      <a:prstDash val="solid"/>
                    </a:lnB>
                    <a:noFill/>
                  </a:tcPr>
                </a:tc>
                <a:tc>
                  <a:txBody>
                    <a:bodyPr/>
                    <a:lstStyle/>
                    <a:p>
                      <a:pPr marL="8255" algn="ctr">
                        <a:lnSpc>
                          <a:spcPct val="100000"/>
                        </a:lnSpc>
                        <a:spcBef>
                          <a:spcPts val="340"/>
                        </a:spcBef>
                      </a:pPr>
                      <a:r>
                        <a:rPr sz="1100" b="0" spc="-10" dirty="0">
                          <a:solidFill>
                            <a:srgbClr val="6E7071"/>
                          </a:solidFill>
                          <a:latin typeface="Avenir LT Std 45 Book"/>
                          <a:cs typeface="Avenir LT Std 45 Book"/>
                        </a:rPr>
                        <a:t>$126.5M</a:t>
                      </a:r>
                      <a:endParaRPr sz="1100">
                        <a:latin typeface="Avenir LT Std 45 Book"/>
                        <a:cs typeface="Avenir LT Std 45 Book"/>
                      </a:endParaRPr>
                    </a:p>
                  </a:txBody>
                  <a:tcPr marL="0" marR="0" marT="29441" marB="0">
                    <a:lnL w="6350">
                      <a:solidFill>
                        <a:srgbClr val="6E7071"/>
                      </a:solidFill>
                      <a:prstDash val="solid"/>
                    </a:lnL>
                    <a:lnR w="28575">
                      <a:solidFill>
                        <a:srgbClr val="B82226"/>
                      </a:solidFill>
                      <a:prstDash val="solid"/>
                    </a:lnR>
                    <a:lnB w="12700">
                      <a:solidFill>
                        <a:srgbClr val="6E7071"/>
                      </a:solidFill>
                      <a:prstDash val="solid"/>
                    </a:lnB>
                    <a:noFill/>
                  </a:tcPr>
                </a:tc>
                <a:extLst>
                  <a:ext uri="{0D108BD9-81ED-4DB2-BD59-A6C34878D82A}">
                    <a16:rowId xmlns:a16="http://schemas.microsoft.com/office/drawing/2014/main" val="10001"/>
                  </a:ext>
                </a:extLst>
              </a:tr>
              <a:tr h="153493">
                <a:tc>
                  <a:txBody>
                    <a:bodyPr/>
                    <a:lstStyle/>
                    <a:p>
                      <a:pPr marL="55880">
                        <a:lnSpc>
                          <a:spcPct val="100000"/>
                        </a:lnSpc>
                        <a:spcBef>
                          <a:spcPts val="145"/>
                        </a:spcBef>
                      </a:pPr>
                      <a:r>
                        <a:rPr sz="1100" b="0" dirty="0">
                          <a:solidFill>
                            <a:srgbClr val="6E7071"/>
                          </a:solidFill>
                          <a:latin typeface="Avenir LT Std 45 Book"/>
                          <a:cs typeface="Avenir LT Std 45 Book"/>
                        </a:rPr>
                        <a:t>U/W</a:t>
                      </a:r>
                      <a:r>
                        <a:rPr sz="1100" b="0" spc="50" dirty="0">
                          <a:solidFill>
                            <a:srgbClr val="6E7071"/>
                          </a:solidFill>
                          <a:latin typeface="Avenir LT Std 45 Book"/>
                          <a:cs typeface="Avenir LT Std 45 Book"/>
                        </a:rPr>
                        <a:t> </a:t>
                      </a:r>
                      <a:r>
                        <a:rPr sz="1100" b="0" spc="-10" dirty="0">
                          <a:solidFill>
                            <a:srgbClr val="6E7071"/>
                          </a:solidFill>
                          <a:latin typeface="Avenir LT Std 45 Book"/>
                          <a:cs typeface="Avenir LT Std 45 Book"/>
                        </a:rPr>
                        <a:t>NOI</a:t>
                      </a:r>
                      <a:r>
                        <a:rPr sz="1100" b="0" spc="-15" baseline="30303" dirty="0">
                          <a:solidFill>
                            <a:srgbClr val="6E7071"/>
                          </a:solidFill>
                          <a:latin typeface="Avenir LT Std 45 Book"/>
                          <a:cs typeface="Avenir LT Std 45 Book"/>
                        </a:rPr>
                        <a:t>(1)</a:t>
                      </a:r>
                      <a:endParaRPr sz="1100" baseline="30303" dirty="0">
                        <a:latin typeface="Avenir LT Std 45 Book"/>
                        <a:cs typeface="Avenir LT Std 45 Book"/>
                      </a:endParaRPr>
                    </a:p>
                  </a:txBody>
                  <a:tcPr marL="0" marR="0" marT="12556" marB="0">
                    <a:lnL w="28575">
                      <a:solidFill>
                        <a:srgbClr val="B82226"/>
                      </a:solidFill>
                      <a:prstDash val="solid"/>
                    </a:lnL>
                    <a:lnR w="28575">
                      <a:solidFill>
                        <a:srgbClr val="B82226"/>
                      </a:solidFill>
                      <a:prstDash val="solid"/>
                    </a:lnR>
                    <a:lnT w="12700">
                      <a:solidFill>
                        <a:srgbClr val="6E7071"/>
                      </a:solidFill>
                      <a:prstDash val="solid"/>
                    </a:lnT>
                    <a:noFill/>
                  </a:tcPr>
                </a:tc>
                <a:tc>
                  <a:txBody>
                    <a:bodyPr/>
                    <a:lstStyle/>
                    <a:p>
                      <a:pPr marL="635" algn="ctr">
                        <a:lnSpc>
                          <a:spcPct val="100000"/>
                        </a:lnSpc>
                        <a:spcBef>
                          <a:spcPts val="280"/>
                        </a:spcBef>
                      </a:pPr>
                      <a:r>
                        <a:rPr sz="1100" b="0" spc="-25" dirty="0">
                          <a:solidFill>
                            <a:srgbClr val="6E7071"/>
                          </a:solidFill>
                          <a:latin typeface="Avenir LT Std 45 Book"/>
                          <a:cs typeface="Avenir LT Std 45 Book"/>
                        </a:rPr>
                        <a:t>N/A</a:t>
                      </a:r>
                      <a:endParaRPr sz="1100" dirty="0">
                        <a:latin typeface="Avenir LT Std 45 Book"/>
                        <a:cs typeface="Avenir LT Std 45 Book"/>
                      </a:endParaRPr>
                    </a:p>
                  </a:txBody>
                  <a:tcPr marL="0" marR="0" marT="24245" marB="0">
                    <a:lnL w="28575">
                      <a:solidFill>
                        <a:srgbClr val="B82226"/>
                      </a:solidFill>
                      <a:prstDash val="solid"/>
                    </a:lnL>
                    <a:lnR w="6350">
                      <a:solidFill>
                        <a:srgbClr val="6E7071"/>
                      </a:solidFill>
                      <a:prstDash val="solid"/>
                    </a:lnR>
                    <a:lnT w="12700">
                      <a:solidFill>
                        <a:srgbClr val="6E7071"/>
                      </a:solidFill>
                      <a:prstDash val="solid"/>
                    </a:lnT>
                    <a:noFill/>
                  </a:tcPr>
                </a:tc>
                <a:tc>
                  <a:txBody>
                    <a:bodyPr/>
                    <a:lstStyle/>
                    <a:p>
                      <a:pPr marL="635" algn="ctr">
                        <a:lnSpc>
                          <a:spcPct val="100000"/>
                        </a:lnSpc>
                        <a:spcBef>
                          <a:spcPts val="280"/>
                        </a:spcBef>
                      </a:pPr>
                      <a:r>
                        <a:rPr sz="1100" b="0" spc="-10" dirty="0">
                          <a:solidFill>
                            <a:srgbClr val="6E7071"/>
                          </a:solidFill>
                          <a:latin typeface="Avenir LT Std 45 Book"/>
                          <a:cs typeface="Avenir LT Std 45 Book"/>
                        </a:rPr>
                        <a:t>~$1.0M</a:t>
                      </a:r>
                      <a:endParaRPr sz="1100" dirty="0">
                        <a:latin typeface="Avenir LT Std 45 Book"/>
                        <a:cs typeface="Avenir LT Std 45 Book"/>
                      </a:endParaRPr>
                    </a:p>
                  </a:txBody>
                  <a:tcPr marL="0" marR="0" marT="24245" marB="0">
                    <a:lnL w="6350">
                      <a:solidFill>
                        <a:srgbClr val="6E7071"/>
                      </a:solidFill>
                      <a:prstDash val="solid"/>
                    </a:lnL>
                    <a:lnR w="6350">
                      <a:solidFill>
                        <a:srgbClr val="6E7071"/>
                      </a:solidFill>
                      <a:prstDash val="solid"/>
                    </a:lnR>
                    <a:lnT w="12700">
                      <a:solidFill>
                        <a:srgbClr val="6E7071"/>
                      </a:solidFill>
                      <a:prstDash val="solid"/>
                    </a:lnT>
                    <a:noFill/>
                  </a:tcPr>
                </a:tc>
                <a:tc>
                  <a:txBody>
                    <a:bodyPr/>
                    <a:lstStyle/>
                    <a:p>
                      <a:pPr marL="635" algn="ctr">
                        <a:lnSpc>
                          <a:spcPct val="100000"/>
                        </a:lnSpc>
                        <a:spcBef>
                          <a:spcPts val="280"/>
                        </a:spcBef>
                      </a:pPr>
                      <a:r>
                        <a:rPr sz="1100" b="0" spc="-10" dirty="0">
                          <a:solidFill>
                            <a:srgbClr val="6E7071"/>
                          </a:solidFill>
                          <a:latin typeface="Avenir LT Std 45 Book"/>
                          <a:cs typeface="Avenir LT Std 45 Book"/>
                        </a:rPr>
                        <a:t>~$8.5M</a:t>
                      </a:r>
                      <a:endParaRPr sz="1100">
                        <a:latin typeface="Avenir LT Std 45 Book"/>
                        <a:cs typeface="Avenir LT Std 45 Book"/>
                      </a:endParaRPr>
                    </a:p>
                  </a:txBody>
                  <a:tcPr marL="0" marR="0" marT="24245" marB="0">
                    <a:lnL w="6350">
                      <a:solidFill>
                        <a:srgbClr val="6E7071"/>
                      </a:solidFill>
                      <a:prstDash val="solid"/>
                    </a:lnL>
                    <a:lnR w="6350">
                      <a:solidFill>
                        <a:srgbClr val="6E7071"/>
                      </a:solidFill>
                      <a:prstDash val="solid"/>
                    </a:lnR>
                    <a:lnT w="12700">
                      <a:solidFill>
                        <a:srgbClr val="6E7071"/>
                      </a:solidFill>
                      <a:prstDash val="solid"/>
                    </a:lnT>
                    <a:noFill/>
                  </a:tcPr>
                </a:tc>
                <a:tc>
                  <a:txBody>
                    <a:bodyPr/>
                    <a:lstStyle/>
                    <a:p>
                      <a:pPr marL="65405" algn="ctr">
                        <a:lnSpc>
                          <a:spcPct val="100000"/>
                        </a:lnSpc>
                        <a:spcBef>
                          <a:spcPts val="280"/>
                        </a:spcBef>
                      </a:pPr>
                      <a:r>
                        <a:rPr sz="1100" b="0" spc="-10" dirty="0">
                          <a:solidFill>
                            <a:srgbClr val="6E7071"/>
                          </a:solidFill>
                          <a:latin typeface="Avenir LT Std 45 Book"/>
                          <a:cs typeface="Avenir LT Std 45 Book"/>
                        </a:rPr>
                        <a:t>~$4.</a:t>
                      </a:r>
                      <a:r>
                        <a:rPr lang="en-US" sz="1100" b="0" spc="-10" dirty="0">
                          <a:solidFill>
                            <a:srgbClr val="6E7071"/>
                          </a:solidFill>
                          <a:latin typeface="Avenir LT Std 45 Book"/>
                          <a:cs typeface="Avenir LT Std 45 Book"/>
                        </a:rPr>
                        <a:t>7</a:t>
                      </a:r>
                      <a:r>
                        <a:rPr sz="1100" b="0" spc="-10" dirty="0">
                          <a:solidFill>
                            <a:srgbClr val="6E7071"/>
                          </a:solidFill>
                          <a:latin typeface="Avenir LT Std 45 Book"/>
                          <a:cs typeface="Avenir LT Std 45 Book"/>
                        </a:rPr>
                        <a:t>M</a:t>
                      </a:r>
                      <a:endParaRPr sz="1100" dirty="0">
                        <a:latin typeface="Avenir LT Std 45 Book"/>
                        <a:cs typeface="Avenir LT Std 45 Book"/>
                      </a:endParaRPr>
                    </a:p>
                  </a:txBody>
                  <a:tcPr marL="0" marR="0" marT="24245" marB="0">
                    <a:lnL w="6350">
                      <a:solidFill>
                        <a:srgbClr val="6E7071"/>
                      </a:solidFill>
                      <a:prstDash val="solid"/>
                    </a:lnL>
                    <a:lnR w="6350">
                      <a:solidFill>
                        <a:srgbClr val="6E7071"/>
                      </a:solidFill>
                      <a:prstDash val="solid"/>
                    </a:lnR>
                    <a:lnT w="12700">
                      <a:solidFill>
                        <a:srgbClr val="6E7071"/>
                      </a:solidFill>
                      <a:prstDash val="solid"/>
                    </a:lnT>
                    <a:noFill/>
                  </a:tcPr>
                </a:tc>
                <a:tc>
                  <a:txBody>
                    <a:bodyPr/>
                    <a:lstStyle/>
                    <a:p>
                      <a:pPr marL="8255" algn="ctr">
                        <a:lnSpc>
                          <a:spcPct val="100000"/>
                        </a:lnSpc>
                        <a:spcBef>
                          <a:spcPts val="275"/>
                        </a:spcBef>
                      </a:pPr>
                      <a:r>
                        <a:rPr sz="1100" b="0" spc="-10" dirty="0">
                          <a:solidFill>
                            <a:srgbClr val="6E7071"/>
                          </a:solidFill>
                          <a:latin typeface="Avenir LT Std 45 Book"/>
                          <a:cs typeface="Avenir LT Std 45 Book"/>
                        </a:rPr>
                        <a:t>~$8.3</a:t>
                      </a:r>
                      <a:endParaRPr sz="1100">
                        <a:latin typeface="Avenir LT Std 45 Book"/>
                        <a:cs typeface="Avenir LT Std 45 Book"/>
                      </a:endParaRPr>
                    </a:p>
                  </a:txBody>
                  <a:tcPr marL="0" marR="0" marT="23813" marB="0">
                    <a:lnL w="6350">
                      <a:solidFill>
                        <a:srgbClr val="6E7071"/>
                      </a:solidFill>
                      <a:prstDash val="solid"/>
                    </a:lnL>
                    <a:lnR w="28575">
                      <a:solidFill>
                        <a:srgbClr val="B82226"/>
                      </a:solidFill>
                      <a:prstDash val="solid"/>
                    </a:lnR>
                    <a:lnT w="12700">
                      <a:solidFill>
                        <a:srgbClr val="6E7071"/>
                      </a:solidFill>
                      <a:prstDash val="solid"/>
                    </a:lnT>
                    <a:noFill/>
                  </a:tcPr>
                </a:tc>
                <a:extLst>
                  <a:ext uri="{0D108BD9-81ED-4DB2-BD59-A6C34878D82A}">
                    <a16:rowId xmlns:a16="http://schemas.microsoft.com/office/drawing/2014/main" val="10002"/>
                  </a:ext>
                </a:extLst>
              </a:tr>
              <a:tr h="158022">
                <a:tc>
                  <a:txBody>
                    <a:bodyPr/>
                    <a:lstStyle/>
                    <a:p>
                      <a:pPr marL="55880">
                        <a:lnSpc>
                          <a:spcPct val="100000"/>
                        </a:lnSpc>
                        <a:spcBef>
                          <a:spcPts val="195"/>
                        </a:spcBef>
                      </a:pPr>
                      <a:r>
                        <a:rPr sz="1100" b="0" dirty="0">
                          <a:solidFill>
                            <a:srgbClr val="6E7071"/>
                          </a:solidFill>
                          <a:latin typeface="Avenir LT Std 45 Book"/>
                          <a:cs typeface="Avenir LT Std 45 Book"/>
                        </a:rPr>
                        <a:t>U/W</a:t>
                      </a:r>
                      <a:r>
                        <a:rPr sz="1100" b="0" spc="50" dirty="0">
                          <a:solidFill>
                            <a:srgbClr val="6E7071"/>
                          </a:solidFill>
                          <a:latin typeface="Avenir LT Std 45 Book"/>
                          <a:cs typeface="Avenir LT Std 45 Book"/>
                        </a:rPr>
                        <a:t> </a:t>
                      </a:r>
                      <a:r>
                        <a:rPr sz="1100" b="0" spc="-10" dirty="0">
                          <a:solidFill>
                            <a:srgbClr val="6E7071"/>
                          </a:solidFill>
                          <a:latin typeface="Avenir LT Std 45 Book"/>
                          <a:cs typeface="Avenir LT Std 45 Book"/>
                        </a:rPr>
                        <a:t>Occupancy</a:t>
                      </a:r>
                      <a:r>
                        <a:rPr sz="1100" b="0" spc="-15" baseline="30303" dirty="0">
                          <a:solidFill>
                            <a:srgbClr val="6E7071"/>
                          </a:solidFill>
                          <a:latin typeface="Avenir LT Std 45 Book"/>
                          <a:cs typeface="Avenir LT Std 45 Book"/>
                        </a:rPr>
                        <a:t>(1)</a:t>
                      </a:r>
                      <a:endParaRPr sz="1100" baseline="30303">
                        <a:latin typeface="Avenir LT Std 45 Book"/>
                        <a:cs typeface="Avenir LT Std 45 Book"/>
                      </a:endParaRPr>
                    </a:p>
                  </a:txBody>
                  <a:tcPr marL="0" marR="0" marT="16885" marB="0">
                    <a:lnL w="28575">
                      <a:solidFill>
                        <a:srgbClr val="B82226"/>
                      </a:solidFill>
                      <a:prstDash val="solid"/>
                    </a:lnL>
                    <a:lnR w="28575">
                      <a:solidFill>
                        <a:srgbClr val="B82226"/>
                      </a:solidFill>
                      <a:prstDash val="solid"/>
                    </a:lnR>
                    <a:noFill/>
                  </a:tcPr>
                </a:tc>
                <a:tc>
                  <a:txBody>
                    <a:bodyPr/>
                    <a:lstStyle/>
                    <a:p>
                      <a:pPr marL="635" algn="ctr">
                        <a:lnSpc>
                          <a:spcPct val="100000"/>
                        </a:lnSpc>
                        <a:spcBef>
                          <a:spcPts val="330"/>
                        </a:spcBef>
                      </a:pPr>
                      <a:r>
                        <a:rPr sz="1100" b="0" spc="-25" dirty="0">
                          <a:solidFill>
                            <a:srgbClr val="6E7071"/>
                          </a:solidFill>
                          <a:latin typeface="Avenir LT Std 45 Book"/>
                          <a:cs typeface="Avenir LT Std 45 Book"/>
                        </a:rPr>
                        <a:t>N/A</a:t>
                      </a:r>
                      <a:endParaRPr sz="1100" dirty="0">
                        <a:latin typeface="Avenir LT Std 45 Book"/>
                        <a:cs typeface="Avenir LT Std 45 Book"/>
                      </a:endParaRPr>
                    </a:p>
                  </a:txBody>
                  <a:tcPr marL="0" marR="0" marT="28575" marB="0">
                    <a:lnL w="28575">
                      <a:solidFill>
                        <a:srgbClr val="B82226"/>
                      </a:solidFill>
                      <a:prstDash val="solid"/>
                    </a:lnL>
                    <a:lnR w="6350">
                      <a:solidFill>
                        <a:srgbClr val="6E7071"/>
                      </a:solidFill>
                      <a:prstDash val="solid"/>
                    </a:lnR>
                    <a:noFill/>
                  </a:tcPr>
                </a:tc>
                <a:tc>
                  <a:txBody>
                    <a:bodyPr/>
                    <a:lstStyle/>
                    <a:p>
                      <a:pPr marL="635" algn="ctr">
                        <a:lnSpc>
                          <a:spcPct val="100000"/>
                        </a:lnSpc>
                        <a:spcBef>
                          <a:spcPts val="334"/>
                        </a:spcBef>
                      </a:pPr>
                      <a:r>
                        <a:rPr sz="1100" b="0" spc="-25" dirty="0">
                          <a:solidFill>
                            <a:srgbClr val="6E7071"/>
                          </a:solidFill>
                          <a:latin typeface="Avenir LT Std 45 Book"/>
                          <a:cs typeface="Avenir LT Std 45 Book"/>
                        </a:rPr>
                        <a:t>37%</a:t>
                      </a:r>
                      <a:endParaRPr sz="1100" dirty="0">
                        <a:latin typeface="Avenir LT Std 45 Book"/>
                        <a:cs typeface="Avenir LT Std 45 Book"/>
                      </a:endParaRPr>
                    </a:p>
                  </a:txBody>
                  <a:tcPr marL="0" marR="0" marT="29007" marB="0">
                    <a:lnL w="6350">
                      <a:solidFill>
                        <a:srgbClr val="6E7071"/>
                      </a:solidFill>
                      <a:prstDash val="solid"/>
                    </a:lnL>
                    <a:lnR w="6350">
                      <a:solidFill>
                        <a:srgbClr val="6E7071"/>
                      </a:solidFill>
                      <a:prstDash val="solid"/>
                    </a:lnR>
                    <a:noFill/>
                  </a:tcPr>
                </a:tc>
                <a:tc>
                  <a:txBody>
                    <a:bodyPr/>
                    <a:lstStyle/>
                    <a:p>
                      <a:pPr marL="635" algn="ctr">
                        <a:lnSpc>
                          <a:spcPct val="100000"/>
                        </a:lnSpc>
                        <a:spcBef>
                          <a:spcPts val="334"/>
                        </a:spcBef>
                      </a:pPr>
                      <a:r>
                        <a:rPr sz="1100" b="0" spc="-25" dirty="0">
                          <a:solidFill>
                            <a:srgbClr val="6E7071"/>
                          </a:solidFill>
                          <a:latin typeface="Avenir LT Std 45 Book"/>
                          <a:cs typeface="Avenir LT Std 45 Book"/>
                        </a:rPr>
                        <a:t>60%</a:t>
                      </a:r>
                      <a:endParaRPr sz="1100" dirty="0">
                        <a:latin typeface="Avenir LT Std 45 Book"/>
                        <a:cs typeface="Avenir LT Std 45 Book"/>
                      </a:endParaRPr>
                    </a:p>
                  </a:txBody>
                  <a:tcPr marL="0" marR="0" marT="29007" marB="0">
                    <a:lnL w="6350">
                      <a:solidFill>
                        <a:srgbClr val="6E7071"/>
                      </a:solidFill>
                      <a:prstDash val="solid"/>
                    </a:lnL>
                    <a:lnR w="6350">
                      <a:solidFill>
                        <a:srgbClr val="6E7071"/>
                      </a:solidFill>
                      <a:prstDash val="solid"/>
                    </a:lnR>
                    <a:noFill/>
                  </a:tcPr>
                </a:tc>
                <a:tc>
                  <a:txBody>
                    <a:bodyPr/>
                    <a:lstStyle/>
                    <a:p>
                      <a:pPr marL="65405" algn="ctr">
                        <a:lnSpc>
                          <a:spcPct val="100000"/>
                        </a:lnSpc>
                        <a:spcBef>
                          <a:spcPts val="334"/>
                        </a:spcBef>
                      </a:pPr>
                      <a:r>
                        <a:rPr sz="1100" b="0" spc="-25" dirty="0">
                          <a:solidFill>
                            <a:srgbClr val="6E7071"/>
                          </a:solidFill>
                          <a:latin typeface="Avenir LT Std 45 Book"/>
                          <a:cs typeface="Avenir LT Std 45 Book"/>
                        </a:rPr>
                        <a:t>70%</a:t>
                      </a:r>
                      <a:endParaRPr sz="1100">
                        <a:latin typeface="Avenir LT Std 45 Book"/>
                        <a:cs typeface="Avenir LT Std 45 Book"/>
                      </a:endParaRPr>
                    </a:p>
                  </a:txBody>
                  <a:tcPr marL="0" marR="0" marT="29007" marB="0">
                    <a:lnL w="6350">
                      <a:solidFill>
                        <a:srgbClr val="6E7071"/>
                      </a:solidFill>
                      <a:prstDash val="solid"/>
                    </a:lnL>
                    <a:lnR w="6350">
                      <a:solidFill>
                        <a:srgbClr val="6E7071"/>
                      </a:solidFill>
                      <a:prstDash val="solid"/>
                    </a:lnR>
                    <a:noFill/>
                  </a:tcPr>
                </a:tc>
                <a:tc>
                  <a:txBody>
                    <a:bodyPr/>
                    <a:lstStyle/>
                    <a:p>
                      <a:pPr marL="8255" algn="ctr">
                        <a:lnSpc>
                          <a:spcPct val="100000"/>
                        </a:lnSpc>
                        <a:spcBef>
                          <a:spcPts val="330"/>
                        </a:spcBef>
                      </a:pPr>
                      <a:r>
                        <a:rPr sz="1100" b="0" spc="-25" dirty="0">
                          <a:solidFill>
                            <a:srgbClr val="6E7071"/>
                          </a:solidFill>
                          <a:latin typeface="Avenir LT Std 45 Book"/>
                          <a:cs typeface="Avenir LT Std 45 Book"/>
                        </a:rPr>
                        <a:t>64%</a:t>
                      </a:r>
                      <a:endParaRPr sz="1100">
                        <a:latin typeface="Avenir LT Std 45 Book"/>
                        <a:cs typeface="Avenir LT Std 45 Book"/>
                      </a:endParaRPr>
                    </a:p>
                  </a:txBody>
                  <a:tcPr marL="0" marR="0" marT="28575" marB="0">
                    <a:lnL w="6350">
                      <a:solidFill>
                        <a:srgbClr val="6E7071"/>
                      </a:solidFill>
                      <a:prstDash val="solid"/>
                    </a:lnL>
                    <a:lnR w="28575">
                      <a:solidFill>
                        <a:srgbClr val="B82226"/>
                      </a:solidFill>
                      <a:prstDash val="solid"/>
                    </a:lnR>
                    <a:noFill/>
                  </a:tcPr>
                </a:tc>
                <a:extLst>
                  <a:ext uri="{0D108BD9-81ED-4DB2-BD59-A6C34878D82A}">
                    <a16:rowId xmlns:a16="http://schemas.microsoft.com/office/drawing/2014/main" val="10003"/>
                  </a:ext>
                </a:extLst>
              </a:tr>
              <a:tr h="155552">
                <a:tc>
                  <a:txBody>
                    <a:bodyPr/>
                    <a:lstStyle/>
                    <a:p>
                      <a:pPr marL="55880">
                        <a:lnSpc>
                          <a:spcPct val="100000"/>
                        </a:lnSpc>
                        <a:spcBef>
                          <a:spcPts val="235"/>
                        </a:spcBef>
                      </a:pPr>
                      <a:r>
                        <a:rPr sz="1100" b="0" dirty="0">
                          <a:solidFill>
                            <a:srgbClr val="6E7071"/>
                          </a:solidFill>
                          <a:latin typeface="Avenir LT Std 45 Book"/>
                          <a:cs typeface="Avenir LT Std 45 Book"/>
                        </a:rPr>
                        <a:t>Going-In</a:t>
                      </a:r>
                      <a:r>
                        <a:rPr sz="1100" b="0" spc="125" dirty="0">
                          <a:solidFill>
                            <a:srgbClr val="6E7071"/>
                          </a:solidFill>
                          <a:latin typeface="Avenir LT Std 45 Book"/>
                          <a:cs typeface="Avenir LT Std 45 Book"/>
                        </a:rPr>
                        <a:t> </a:t>
                      </a:r>
                      <a:r>
                        <a:rPr sz="1100" b="0" spc="-25" dirty="0">
                          <a:solidFill>
                            <a:srgbClr val="6E7071"/>
                          </a:solidFill>
                          <a:latin typeface="Avenir LT Std 45 Book"/>
                          <a:cs typeface="Avenir LT Std 45 Book"/>
                        </a:rPr>
                        <a:t>Cap</a:t>
                      </a:r>
                      <a:r>
                        <a:rPr lang="en-US" sz="1100" b="0" spc="-25" dirty="0">
                          <a:solidFill>
                            <a:srgbClr val="6E7071"/>
                          </a:solidFill>
                          <a:latin typeface="Avenir LT Std 45 Book"/>
                          <a:cs typeface="Avenir LT Std 45 Book"/>
                        </a:rPr>
                        <a:t> Rate</a:t>
                      </a:r>
                      <a:r>
                        <a:rPr lang="en-US" sz="1100" b="0" spc="-10" baseline="30000" dirty="0">
                          <a:solidFill>
                            <a:srgbClr val="6E7071"/>
                          </a:solidFill>
                          <a:latin typeface="Avenir LT Std 45 Book"/>
                          <a:cs typeface="Avenir LT Std 45 Book"/>
                        </a:rPr>
                        <a:t>(1)(3)</a:t>
                      </a:r>
                      <a:endParaRPr sz="1100" baseline="30000" dirty="0">
                        <a:latin typeface="Avenir LT Std 45 Book"/>
                        <a:cs typeface="Avenir LT Std 45 Book"/>
                      </a:endParaRPr>
                    </a:p>
                  </a:txBody>
                  <a:tcPr marL="0" marR="0" marT="20349" marB="0">
                    <a:lnL w="28575">
                      <a:solidFill>
                        <a:srgbClr val="B82226"/>
                      </a:solidFill>
                      <a:prstDash val="solid"/>
                    </a:lnL>
                    <a:lnR w="28575">
                      <a:solidFill>
                        <a:srgbClr val="B82226"/>
                      </a:solidFill>
                      <a:prstDash val="solid"/>
                    </a:lnR>
                    <a:noFill/>
                  </a:tcPr>
                </a:tc>
                <a:tc>
                  <a:txBody>
                    <a:bodyPr/>
                    <a:lstStyle/>
                    <a:p>
                      <a:pPr marL="635" algn="ctr">
                        <a:lnSpc>
                          <a:spcPct val="100000"/>
                        </a:lnSpc>
                        <a:spcBef>
                          <a:spcPts val="300"/>
                        </a:spcBef>
                      </a:pPr>
                      <a:r>
                        <a:rPr sz="1100" b="0" spc="-25" dirty="0">
                          <a:solidFill>
                            <a:srgbClr val="6E7071"/>
                          </a:solidFill>
                          <a:latin typeface="Avenir LT Std 45 Book"/>
                          <a:cs typeface="Avenir LT Std 45 Book"/>
                        </a:rPr>
                        <a:t>N/A</a:t>
                      </a:r>
                      <a:endParaRPr sz="1100" dirty="0">
                        <a:latin typeface="Avenir LT Std 45 Book"/>
                        <a:cs typeface="Avenir LT Std 45 Book"/>
                      </a:endParaRPr>
                    </a:p>
                  </a:txBody>
                  <a:tcPr marL="0" marR="0" marT="25977" marB="0">
                    <a:lnL w="28575">
                      <a:solidFill>
                        <a:srgbClr val="B82226"/>
                      </a:solidFill>
                      <a:prstDash val="solid"/>
                    </a:lnL>
                    <a:lnR w="6350">
                      <a:solidFill>
                        <a:srgbClr val="6E7071"/>
                      </a:solidFill>
                      <a:prstDash val="solid"/>
                    </a:lnR>
                    <a:noFill/>
                  </a:tcPr>
                </a:tc>
                <a:tc>
                  <a:txBody>
                    <a:bodyPr/>
                    <a:lstStyle/>
                    <a:p>
                      <a:pPr algn="ctr">
                        <a:lnSpc>
                          <a:spcPct val="100000"/>
                        </a:lnSpc>
                        <a:spcBef>
                          <a:spcPts val="305"/>
                        </a:spcBef>
                      </a:pPr>
                      <a:r>
                        <a:rPr sz="1100" b="0" spc="-20" dirty="0">
                          <a:solidFill>
                            <a:srgbClr val="6E7071"/>
                          </a:solidFill>
                          <a:latin typeface="Avenir LT Std 45 Book"/>
                          <a:cs typeface="Avenir LT Std 45 Book"/>
                        </a:rPr>
                        <a:t>4.2%</a:t>
                      </a:r>
                      <a:endParaRPr sz="1100" dirty="0">
                        <a:latin typeface="Avenir LT Std 45 Book"/>
                        <a:cs typeface="Avenir LT Std 45 Book"/>
                      </a:endParaRPr>
                    </a:p>
                  </a:txBody>
                  <a:tcPr marL="0" marR="0" marT="26410" marB="0">
                    <a:lnL w="6350">
                      <a:solidFill>
                        <a:srgbClr val="6E7071"/>
                      </a:solidFill>
                      <a:prstDash val="solid"/>
                    </a:lnL>
                    <a:lnR w="6350">
                      <a:solidFill>
                        <a:srgbClr val="6E7071"/>
                      </a:solidFill>
                      <a:prstDash val="solid"/>
                    </a:lnR>
                    <a:noFill/>
                  </a:tcPr>
                </a:tc>
                <a:tc>
                  <a:txBody>
                    <a:bodyPr/>
                    <a:lstStyle/>
                    <a:p>
                      <a:pPr marL="635" algn="ctr">
                        <a:lnSpc>
                          <a:spcPct val="100000"/>
                        </a:lnSpc>
                        <a:spcBef>
                          <a:spcPts val="305"/>
                        </a:spcBef>
                      </a:pPr>
                      <a:r>
                        <a:rPr sz="1100" b="0" spc="-20" dirty="0">
                          <a:solidFill>
                            <a:srgbClr val="6E7071"/>
                          </a:solidFill>
                          <a:latin typeface="Avenir LT Std 45 Book"/>
                          <a:cs typeface="Avenir LT Std 45 Book"/>
                        </a:rPr>
                        <a:t>8.2%</a:t>
                      </a:r>
                      <a:endParaRPr sz="1100" dirty="0">
                        <a:latin typeface="Avenir LT Std 45 Book"/>
                        <a:cs typeface="Avenir LT Std 45 Book"/>
                      </a:endParaRPr>
                    </a:p>
                  </a:txBody>
                  <a:tcPr marL="0" marR="0" marT="26410" marB="0">
                    <a:lnL w="6350">
                      <a:solidFill>
                        <a:srgbClr val="6E7071"/>
                      </a:solidFill>
                      <a:prstDash val="solid"/>
                    </a:lnL>
                    <a:lnR w="6350">
                      <a:solidFill>
                        <a:srgbClr val="6E7071"/>
                      </a:solidFill>
                      <a:prstDash val="solid"/>
                    </a:lnR>
                    <a:noFill/>
                  </a:tcPr>
                </a:tc>
                <a:tc>
                  <a:txBody>
                    <a:bodyPr/>
                    <a:lstStyle/>
                    <a:p>
                      <a:pPr marL="64769" algn="ctr">
                        <a:lnSpc>
                          <a:spcPct val="100000"/>
                        </a:lnSpc>
                        <a:spcBef>
                          <a:spcPts val="305"/>
                        </a:spcBef>
                      </a:pPr>
                      <a:r>
                        <a:rPr sz="1100" b="0" spc="-20" dirty="0">
                          <a:solidFill>
                            <a:srgbClr val="6E7071"/>
                          </a:solidFill>
                          <a:latin typeface="Avenir LT Std 45 Book"/>
                          <a:cs typeface="Avenir LT Std 45 Book"/>
                        </a:rPr>
                        <a:t>4.2%</a:t>
                      </a:r>
                      <a:endParaRPr sz="1100" dirty="0">
                        <a:latin typeface="Avenir LT Std 45 Book"/>
                        <a:cs typeface="Avenir LT Std 45 Book"/>
                      </a:endParaRPr>
                    </a:p>
                  </a:txBody>
                  <a:tcPr marL="0" marR="0" marT="26410" marB="0">
                    <a:lnL w="6350">
                      <a:solidFill>
                        <a:srgbClr val="6E7071"/>
                      </a:solidFill>
                      <a:prstDash val="solid"/>
                    </a:lnL>
                    <a:lnR w="6350">
                      <a:solidFill>
                        <a:srgbClr val="6E7071"/>
                      </a:solidFill>
                      <a:prstDash val="solid"/>
                    </a:lnR>
                    <a:noFill/>
                  </a:tcPr>
                </a:tc>
                <a:tc>
                  <a:txBody>
                    <a:bodyPr/>
                    <a:lstStyle/>
                    <a:p>
                      <a:pPr marL="7620" algn="ctr">
                        <a:lnSpc>
                          <a:spcPct val="100000"/>
                        </a:lnSpc>
                        <a:spcBef>
                          <a:spcPts val="300"/>
                        </a:spcBef>
                      </a:pPr>
                      <a:r>
                        <a:rPr sz="1100" b="0" spc="-20" dirty="0">
                          <a:solidFill>
                            <a:srgbClr val="6E7071"/>
                          </a:solidFill>
                          <a:latin typeface="Avenir LT Std 45 Book"/>
                          <a:cs typeface="Avenir LT Std 45 Book"/>
                        </a:rPr>
                        <a:t>6.6%</a:t>
                      </a:r>
                      <a:endParaRPr sz="1100">
                        <a:latin typeface="Avenir LT Std 45 Book"/>
                        <a:cs typeface="Avenir LT Std 45 Book"/>
                      </a:endParaRPr>
                    </a:p>
                  </a:txBody>
                  <a:tcPr marL="0" marR="0" marT="25977" marB="0">
                    <a:lnL w="6350">
                      <a:solidFill>
                        <a:srgbClr val="6E7071"/>
                      </a:solidFill>
                      <a:prstDash val="solid"/>
                    </a:lnL>
                    <a:lnR w="28575">
                      <a:solidFill>
                        <a:srgbClr val="B82226"/>
                      </a:solidFill>
                      <a:prstDash val="solid"/>
                    </a:lnR>
                    <a:noFill/>
                  </a:tcPr>
                </a:tc>
                <a:extLst>
                  <a:ext uri="{0D108BD9-81ED-4DB2-BD59-A6C34878D82A}">
                    <a16:rowId xmlns:a16="http://schemas.microsoft.com/office/drawing/2014/main" val="10004"/>
                  </a:ext>
                </a:extLst>
              </a:tr>
              <a:tr h="140727">
                <a:tc>
                  <a:txBody>
                    <a:bodyPr/>
                    <a:lstStyle/>
                    <a:p>
                      <a:pPr marL="55880">
                        <a:lnSpc>
                          <a:spcPts val="1105"/>
                        </a:lnSpc>
                      </a:pPr>
                      <a:endParaRPr sz="1100" dirty="0">
                        <a:latin typeface="Avenir LT Std 45 Book"/>
                        <a:cs typeface="Avenir LT Std 45 Book"/>
                      </a:endParaRPr>
                    </a:p>
                  </a:txBody>
                  <a:tcPr marL="0" marR="0" marT="0" marB="0">
                    <a:lnL w="28575">
                      <a:solidFill>
                        <a:srgbClr val="B82226"/>
                      </a:solidFill>
                      <a:prstDash val="solid"/>
                    </a:lnL>
                    <a:lnR w="28575">
                      <a:solidFill>
                        <a:srgbClr val="B82226"/>
                      </a:solidFill>
                      <a:prstDash val="solid"/>
                    </a:lnR>
                    <a:lnB w="12700" cap="flat" cmpd="sng" algn="ctr">
                      <a:solidFill>
                        <a:srgbClr val="6E7071"/>
                      </a:solidFill>
                      <a:prstDash val="solid"/>
                      <a:round/>
                      <a:headEnd type="none" w="med" len="med"/>
                      <a:tailEnd type="none" w="med" len="med"/>
                    </a:lnB>
                    <a:noFill/>
                  </a:tcPr>
                </a:tc>
                <a:tc>
                  <a:txBody>
                    <a:bodyPr/>
                    <a:lstStyle/>
                    <a:p>
                      <a:pPr>
                        <a:lnSpc>
                          <a:spcPct val="100000"/>
                        </a:lnSpc>
                      </a:pPr>
                      <a:endParaRPr sz="1100" dirty="0">
                        <a:latin typeface="Times New Roman"/>
                        <a:cs typeface="Times New Roman"/>
                      </a:endParaRPr>
                    </a:p>
                  </a:txBody>
                  <a:tcPr marL="0" marR="0" marT="0" marB="0">
                    <a:lnL w="28575">
                      <a:solidFill>
                        <a:srgbClr val="B82226"/>
                      </a:solidFill>
                      <a:prstDash val="solid"/>
                    </a:lnL>
                    <a:lnR w="6350">
                      <a:solidFill>
                        <a:srgbClr val="6E7071"/>
                      </a:solidFill>
                      <a:prstDash val="solid"/>
                    </a:lnR>
                    <a:lnB w="12700">
                      <a:solidFill>
                        <a:srgbClr val="6E7071"/>
                      </a:solidFill>
                      <a:prstDash val="solid"/>
                    </a:lnB>
                    <a:noFill/>
                  </a:tcPr>
                </a:tc>
                <a:tc>
                  <a:txBody>
                    <a:bodyPr/>
                    <a:lstStyle/>
                    <a:p>
                      <a:pPr>
                        <a:lnSpc>
                          <a:spcPct val="100000"/>
                        </a:lnSpc>
                      </a:pPr>
                      <a:endParaRPr sz="1100" dirty="0">
                        <a:latin typeface="Times New Roman"/>
                        <a:cs typeface="Times New Roman"/>
                      </a:endParaRPr>
                    </a:p>
                  </a:txBody>
                  <a:tcPr marL="0" marR="0" marT="0" marB="0">
                    <a:lnL w="6350">
                      <a:solidFill>
                        <a:srgbClr val="6E7071"/>
                      </a:solidFill>
                      <a:prstDash val="solid"/>
                    </a:lnL>
                    <a:lnR w="6350">
                      <a:solidFill>
                        <a:srgbClr val="6E7071"/>
                      </a:solidFill>
                      <a:prstDash val="solid"/>
                    </a:lnR>
                    <a:lnB w="12700">
                      <a:solidFill>
                        <a:srgbClr val="6E7071"/>
                      </a:solidFill>
                      <a:prstDash val="solid"/>
                    </a:lnB>
                    <a:noFill/>
                  </a:tcPr>
                </a:tc>
                <a:tc>
                  <a:txBody>
                    <a:bodyPr/>
                    <a:lstStyle/>
                    <a:p>
                      <a:pPr>
                        <a:lnSpc>
                          <a:spcPct val="100000"/>
                        </a:lnSpc>
                      </a:pPr>
                      <a:endParaRPr sz="1100">
                        <a:latin typeface="Times New Roman"/>
                        <a:cs typeface="Times New Roman"/>
                      </a:endParaRPr>
                    </a:p>
                  </a:txBody>
                  <a:tcPr marL="0" marR="0" marT="0" marB="0">
                    <a:lnL w="6350">
                      <a:solidFill>
                        <a:srgbClr val="6E7071"/>
                      </a:solidFill>
                      <a:prstDash val="solid"/>
                    </a:lnL>
                    <a:lnR w="6350">
                      <a:solidFill>
                        <a:srgbClr val="6E7071"/>
                      </a:solidFill>
                      <a:prstDash val="solid"/>
                    </a:lnR>
                    <a:lnB w="12700">
                      <a:solidFill>
                        <a:srgbClr val="6E7071"/>
                      </a:solidFill>
                      <a:prstDash val="solid"/>
                    </a:lnB>
                    <a:noFill/>
                  </a:tcPr>
                </a:tc>
                <a:tc>
                  <a:txBody>
                    <a:bodyPr/>
                    <a:lstStyle/>
                    <a:p>
                      <a:pPr>
                        <a:lnSpc>
                          <a:spcPct val="100000"/>
                        </a:lnSpc>
                      </a:pPr>
                      <a:endParaRPr sz="1100" dirty="0">
                        <a:latin typeface="Times New Roman"/>
                        <a:cs typeface="Times New Roman"/>
                      </a:endParaRPr>
                    </a:p>
                  </a:txBody>
                  <a:tcPr marL="0" marR="0" marT="0" marB="0">
                    <a:lnL w="6350">
                      <a:solidFill>
                        <a:srgbClr val="6E7071"/>
                      </a:solidFill>
                      <a:prstDash val="solid"/>
                    </a:lnL>
                    <a:lnR w="6350">
                      <a:solidFill>
                        <a:srgbClr val="6E7071"/>
                      </a:solidFill>
                      <a:prstDash val="solid"/>
                    </a:lnR>
                    <a:lnB w="12700">
                      <a:solidFill>
                        <a:srgbClr val="6E7071"/>
                      </a:solidFill>
                      <a:prstDash val="solid"/>
                    </a:lnB>
                    <a:noFill/>
                  </a:tcPr>
                </a:tc>
                <a:tc>
                  <a:txBody>
                    <a:bodyPr/>
                    <a:lstStyle/>
                    <a:p>
                      <a:pPr>
                        <a:lnSpc>
                          <a:spcPct val="100000"/>
                        </a:lnSpc>
                      </a:pPr>
                      <a:endParaRPr sz="1100">
                        <a:latin typeface="Times New Roman"/>
                        <a:cs typeface="Times New Roman"/>
                      </a:endParaRPr>
                    </a:p>
                  </a:txBody>
                  <a:tcPr marL="0" marR="0" marT="0" marB="0">
                    <a:lnL w="6350">
                      <a:solidFill>
                        <a:srgbClr val="6E7071"/>
                      </a:solidFill>
                      <a:prstDash val="solid"/>
                    </a:lnL>
                    <a:lnR w="28575">
                      <a:solidFill>
                        <a:srgbClr val="B82226"/>
                      </a:solidFill>
                      <a:prstDash val="solid"/>
                    </a:lnR>
                    <a:lnB w="12700">
                      <a:solidFill>
                        <a:srgbClr val="6E7071"/>
                      </a:solidFill>
                      <a:prstDash val="solid"/>
                    </a:lnB>
                    <a:noFill/>
                  </a:tcPr>
                </a:tc>
                <a:extLst>
                  <a:ext uri="{0D108BD9-81ED-4DB2-BD59-A6C34878D82A}">
                    <a16:rowId xmlns:a16="http://schemas.microsoft.com/office/drawing/2014/main" val="10005"/>
                  </a:ext>
                </a:extLst>
              </a:tr>
              <a:tr h="15761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55880">
                        <a:lnSpc>
                          <a:spcPct val="100000"/>
                        </a:lnSpc>
                        <a:spcBef>
                          <a:spcPts val="330"/>
                        </a:spcBef>
                      </a:pPr>
                      <a:r>
                        <a:rPr sz="1100" b="0" dirty="0">
                          <a:solidFill>
                            <a:srgbClr val="6E7071"/>
                          </a:solidFill>
                          <a:latin typeface="Avenir LT Std 45 Book"/>
                          <a:cs typeface="Avenir LT Std 45 Book"/>
                        </a:rPr>
                        <a:t>Current</a:t>
                      </a:r>
                      <a:r>
                        <a:rPr sz="1100" b="0" spc="110" dirty="0">
                          <a:solidFill>
                            <a:srgbClr val="6E7071"/>
                          </a:solidFill>
                          <a:latin typeface="Avenir LT Std 45 Book"/>
                          <a:cs typeface="Avenir LT Std 45 Book"/>
                        </a:rPr>
                        <a:t> </a:t>
                      </a:r>
                      <a:r>
                        <a:rPr sz="1100" b="0" spc="-10" dirty="0">
                          <a:solidFill>
                            <a:srgbClr val="6E7071"/>
                          </a:solidFill>
                          <a:latin typeface="Avenir LT Std 45 Book"/>
                          <a:cs typeface="Avenir LT Std 45 Book"/>
                        </a:rPr>
                        <a:t>Status</a:t>
                      </a:r>
                      <a:r>
                        <a:rPr lang="en-US" sz="1100" b="0" spc="-10" baseline="30000" dirty="0">
                          <a:solidFill>
                            <a:srgbClr val="6E7071"/>
                          </a:solidFill>
                          <a:latin typeface="Avenir LT Std 45 Book"/>
                          <a:cs typeface="Avenir LT Std 45 Book"/>
                        </a:rPr>
                        <a:t>(4) </a:t>
                      </a:r>
                      <a:r>
                        <a:rPr lang="en-US" sz="1100" b="0" spc="-10" baseline="0" dirty="0">
                          <a:solidFill>
                            <a:srgbClr val="6E7071"/>
                          </a:solidFill>
                          <a:latin typeface="Avenir LT Std 45 Book"/>
                          <a:cs typeface="Avenir LT Std 45 Book"/>
                        </a:rPr>
                        <a:t>as of </a:t>
                      </a:r>
                      <a:endParaRPr sz="1100" dirty="0">
                        <a:latin typeface="Avenir LT Std 45 Book"/>
                        <a:cs typeface="Avenir LT Std 45 Book"/>
                      </a:endParaRPr>
                    </a:p>
                  </a:txBody>
                  <a:tcPr marL="0" marR="0" marT="41910" marB="0">
                    <a:lnL w="28575">
                      <a:solidFill>
                        <a:srgbClr val="B82226"/>
                      </a:solidFill>
                      <a:prstDash val="solid"/>
                    </a:lnL>
                    <a:lnR w="28575">
                      <a:solidFill>
                        <a:srgbClr val="B82226"/>
                      </a:solidFill>
                      <a:prstDash val="solid"/>
                    </a:lnR>
                    <a:lnT w="12700">
                      <a:solidFill>
                        <a:srgbClr val="6E7071"/>
                      </a:solidFill>
                      <a:prstDash val="solid"/>
                    </a:lnT>
                    <a:noFill/>
                  </a:tcPr>
                </a:tc>
                <a:tc>
                  <a:txBody>
                    <a:bodyPr/>
                    <a:lstStyle/>
                    <a:p>
                      <a:pPr>
                        <a:lnSpc>
                          <a:spcPct val="100000"/>
                        </a:lnSpc>
                      </a:pPr>
                      <a:endParaRPr sz="1100" dirty="0">
                        <a:latin typeface="Times New Roman"/>
                        <a:cs typeface="Times New Roman"/>
                      </a:endParaRPr>
                    </a:p>
                  </a:txBody>
                  <a:tcPr marL="0" marR="0" marT="0" marB="0">
                    <a:lnL w="28575" cap="flat" cmpd="sng" algn="ctr">
                      <a:solidFill>
                        <a:srgbClr val="B82226"/>
                      </a:solidFill>
                      <a:prstDash val="solid"/>
                      <a:round/>
                      <a:headEnd type="none" w="med" len="med"/>
                      <a:tailEnd type="none" w="med" len="med"/>
                    </a:lnL>
                    <a:lnR w="6350">
                      <a:solidFill>
                        <a:srgbClr val="6E7071"/>
                      </a:solidFill>
                      <a:prstDash val="solid"/>
                    </a:lnR>
                    <a:lnT w="12700">
                      <a:solidFill>
                        <a:srgbClr val="6E7071"/>
                      </a:solidFill>
                      <a:prstDash val="solid"/>
                    </a:lnT>
                    <a:noFill/>
                  </a:tcPr>
                </a:tc>
                <a:tc>
                  <a:txBody>
                    <a:bodyPr/>
                    <a:lstStyle/>
                    <a:p>
                      <a:pPr>
                        <a:lnSpc>
                          <a:spcPct val="100000"/>
                        </a:lnSpc>
                      </a:pPr>
                      <a:endParaRPr sz="1100" dirty="0">
                        <a:latin typeface="Times New Roman"/>
                        <a:cs typeface="Times New Roman"/>
                      </a:endParaRPr>
                    </a:p>
                  </a:txBody>
                  <a:tcPr marL="0" marR="0" marT="0" marB="0">
                    <a:lnL w="6350">
                      <a:solidFill>
                        <a:srgbClr val="6E7071"/>
                      </a:solidFill>
                      <a:prstDash val="solid"/>
                    </a:lnL>
                    <a:lnR w="6350">
                      <a:solidFill>
                        <a:srgbClr val="6E7071"/>
                      </a:solidFill>
                      <a:prstDash val="solid"/>
                    </a:lnR>
                    <a:lnT w="12700">
                      <a:solidFill>
                        <a:srgbClr val="6E7071"/>
                      </a:solidFill>
                      <a:prstDash val="solid"/>
                    </a:lnT>
                    <a:noFill/>
                  </a:tcPr>
                </a:tc>
                <a:tc>
                  <a:txBody>
                    <a:bodyPr/>
                    <a:lstStyle/>
                    <a:p>
                      <a:pPr>
                        <a:lnSpc>
                          <a:spcPct val="100000"/>
                        </a:lnSpc>
                      </a:pPr>
                      <a:endParaRPr sz="1100" dirty="0">
                        <a:latin typeface="Times New Roman"/>
                        <a:cs typeface="Times New Roman"/>
                      </a:endParaRPr>
                    </a:p>
                  </a:txBody>
                  <a:tcPr marL="0" marR="0" marT="0" marB="0">
                    <a:lnL w="6350">
                      <a:solidFill>
                        <a:srgbClr val="6E7071"/>
                      </a:solidFill>
                      <a:prstDash val="solid"/>
                    </a:lnL>
                    <a:lnR w="6350">
                      <a:solidFill>
                        <a:srgbClr val="6E7071"/>
                      </a:solidFill>
                      <a:prstDash val="solid"/>
                    </a:lnR>
                    <a:lnT w="12700">
                      <a:solidFill>
                        <a:srgbClr val="6E7071"/>
                      </a:solidFill>
                      <a:prstDash val="solid"/>
                    </a:lnT>
                    <a:noFill/>
                  </a:tcPr>
                </a:tc>
                <a:tc>
                  <a:txBody>
                    <a:bodyPr/>
                    <a:lstStyle/>
                    <a:p>
                      <a:pPr>
                        <a:lnSpc>
                          <a:spcPct val="100000"/>
                        </a:lnSpc>
                      </a:pPr>
                      <a:endParaRPr sz="1100">
                        <a:latin typeface="Times New Roman"/>
                        <a:cs typeface="Times New Roman"/>
                      </a:endParaRPr>
                    </a:p>
                  </a:txBody>
                  <a:tcPr marL="0" marR="0" marT="0" marB="0">
                    <a:lnL w="6350">
                      <a:solidFill>
                        <a:srgbClr val="6E7071"/>
                      </a:solidFill>
                      <a:prstDash val="solid"/>
                    </a:lnL>
                    <a:lnR w="6350">
                      <a:solidFill>
                        <a:srgbClr val="6E7071"/>
                      </a:solidFill>
                      <a:prstDash val="solid"/>
                    </a:lnR>
                    <a:lnT w="12700">
                      <a:solidFill>
                        <a:srgbClr val="6E7071"/>
                      </a:solidFill>
                      <a:prstDash val="solid"/>
                    </a:lnT>
                    <a:noFill/>
                  </a:tcPr>
                </a:tc>
                <a:tc>
                  <a:txBody>
                    <a:bodyPr/>
                    <a:lstStyle/>
                    <a:p>
                      <a:pPr>
                        <a:lnSpc>
                          <a:spcPct val="100000"/>
                        </a:lnSpc>
                      </a:pPr>
                      <a:endParaRPr sz="1100" dirty="0">
                        <a:latin typeface="Times New Roman"/>
                        <a:cs typeface="Times New Roman"/>
                      </a:endParaRPr>
                    </a:p>
                  </a:txBody>
                  <a:tcPr marL="0" marR="0" marT="0" marB="0">
                    <a:lnL w="6350">
                      <a:solidFill>
                        <a:srgbClr val="6E7071"/>
                      </a:solidFill>
                      <a:prstDash val="solid"/>
                    </a:lnL>
                    <a:lnR w="28575">
                      <a:solidFill>
                        <a:srgbClr val="B82226"/>
                      </a:solidFill>
                      <a:prstDash val="solid"/>
                    </a:lnR>
                    <a:lnT w="12700">
                      <a:solidFill>
                        <a:srgbClr val="6E7071"/>
                      </a:solidFill>
                      <a:prstDash val="solid"/>
                    </a:lnT>
                    <a:noFill/>
                  </a:tcPr>
                </a:tc>
                <a:extLst>
                  <a:ext uri="{0D108BD9-81ED-4DB2-BD59-A6C34878D82A}">
                    <a16:rowId xmlns:a16="http://schemas.microsoft.com/office/drawing/2014/main" val="10006"/>
                  </a:ext>
                </a:extLst>
              </a:tr>
              <a:tr h="16625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55880">
                        <a:lnSpc>
                          <a:spcPct val="100000"/>
                        </a:lnSpc>
                        <a:spcBef>
                          <a:spcPts val="330"/>
                        </a:spcBef>
                      </a:pPr>
                      <a:r>
                        <a:rPr lang="en-US" sz="1100" b="0" dirty="0">
                          <a:solidFill>
                            <a:srgbClr val="6E7071"/>
                          </a:solidFill>
                          <a:latin typeface="Avenir LT Std 45 Book"/>
                          <a:cs typeface="Avenir LT Std 45 Book"/>
                        </a:rPr>
                        <a:t>7.1.2024</a:t>
                      </a:r>
                      <a:endParaRPr lang="en-US" sz="1100" dirty="0">
                        <a:latin typeface="Avenir LT Std 45 Book"/>
                        <a:cs typeface="Avenir LT Std 45 Book"/>
                      </a:endParaRPr>
                    </a:p>
                  </a:txBody>
                  <a:tcPr marL="0" marR="0" marT="55244" marB="0">
                    <a:lnL w="28575">
                      <a:solidFill>
                        <a:srgbClr val="B82226"/>
                      </a:solidFill>
                      <a:prstDash val="solid"/>
                    </a:lnL>
                    <a:lnR w="28575">
                      <a:solidFill>
                        <a:srgbClr val="B82226"/>
                      </a:solidFill>
                      <a:prstDash val="solid"/>
                    </a:lnR>
                    <a:noFill/>
                  </a:tcPr>
                </a:tc>
                <a:tc>
                  <a:txBody>
                    <a:bodyPr/>
                    <a:lstStyle/>
                    <a:p>
                      <a:pPr>
                        <a:lnSpc>
                          <a:spcPct val="100000"/>
                        </a:lnSpc>
                      </a:pPr>
                      <a:endParaRPr sz="1100" dirty="0">
                        <a:latin typeface="Times New Roman"/>
                        <a:cs typeface="Times New Roman"/>
                      </a:endParaRPr>
                    </a:p>
                  </a:txBody>
                  <a:tcPr marL="0" marR="0" marT="0" marB="0">
                    <a:lnL w="28575" cap="flat" cmpd="sng" algn="ctr">
                      <a:solidFill>
                        <a:srgbClr val="B82226"/>
                      </a:solidFill>
                      <a:prstDash val="solid"/>
                      <a:round/>
                      <a:headEnd type="none" w="med" len="med"/>
                      <a:tailEnd type="none" w="med" len="med"/>
                    </a:lnL>
                    <a:lnR w="6350">
                      <a:solidFill>
                        <a:srgbClr val="6E7071"/>
                      </a:solidFill>
                      <a:prstDash val="solid"/>
                    </a:lnR>
                    <a:noFill/>
                  </a:tcPr>
                </a:tc>
                <a:tc>
                  <a:txBody>
                    <a:bodyPr/>
                    <a:lstStyle/>
                    <a:p>
                      <a:pPr>
                        <a:lnSpc>
                          <a:spcPct val="100000"/>
                        </a:lnSpc>
                      </a:pPr>
                      <a:endParaRPr sz="1100" dirty="0">
                        <a:latin typeface="Times New Roman"/>
                        <a:cs typeface="Times New Roman"/>
                      </a:endParaRPr>
                    </a:p>
                  </a:txBody>
                  <a:tcPr marL="0" marR="0" marT="0" marB="0">
                    <a:lnL w="6350">
                      <a:solidFill>
                        <a:srgbClr val="6E7071"/>
                      </a:solidFill>
                      <a:prstDash val="solid"/>
                    </a:lnL>
                    <a:lnR w="6350">
                      <a:solidFill>
                        <a:srgbClr val="6E7071"/>
                      </a:solidFill>
                      <a:prstDash val="solid"/>
                    </a:lnR>
                    <a:noFill/>
                  </a:tcPr>
                </a:tc>
                <a:tc>
                  <a:txBody>
                    <a:bodyPr/>
                    <a:lstStyle/>
                    <a:p>
                      <a:pPr>
                        <a:lnSpc>
                          <a:spcPct val="100000"/>
                        </a:lnSpc>
                      </a:pPr>
                      <a:endParaRPr sz="1100" dirty="0">
                        <a:latin typeface="Times New Roman"/>
                        <a:cs typeface="Times New Roman"/>
                      </a:endParaRPr>
                    </a:p>
                  </a:txBody>
                  <a:tcPr marL="0" marR="0" marT="0" marB="0">
                    <a:lnL w="6350">
                      <a:solidFill>
                        <a:srgbClr val="6E7071"/>
                      </a:solidFill>
                      <a:prstDash val="solid"/>
                    </a:lnL>
                    <a:lnR w="6350">
                      <a:solidFill>
                        <a:srgbClr val="6E7071"/>
                      </a:solidFill>
                      <a:prstDash val="solid"/>
                    </a:lnR>
                    <a:noFill/>
                  </a:tcPr>
                </a:tc>
                <a:tc>
                  <a:txBody>
                    <a:bodyPr/>
                    <a:lstStyle/>
                    <a:p>
                      <a:pPr>
                        <a:lnSpc>
                          <a:spcPct val="100000"/>
                        </a:lnSpc>
                      </a:pPr>
                      <a:endParaRPr sz="1100" dirty="0">
                        <a:latin typeface="Times New Roman"/>
                        <a:cs typeface="Times New Roman"/>
                      </a:endParaRPr>
                    </a:p>
                  </a:txBody>
                  <a:tcPr marL="0" marR="0" marT="0" marB="0">
                    <a:lnL w="6350">
                      <a:solidFill>
                        <a:srgbClr val="6E7071"/>
                      </a:solidFill>
                      <a:prstDash val="solid"/>
                    </a:lnL>
                    <a:lnR w="6350">
                      <a:solidFill>
                        <a:srgbClr val="6E7071"/>
                      </a:solidFill>
                      <a:prstDash val="solid"/>
                    </a:lnR>
                    <a:noFill/>
                  </a:tcPr>
                </a:tc>
                <a:tc>
                  <a:txBody>
                    <a:bodyPr/>
                    <a:lstStyle/>
                    <a:p>
                      <a:pPr>
                        <a:lnSpc>
                          <a:spcPct val="100000"/>
                        </a:lnSpc>
                      </a:pPr>
                      <a:endParaRPr sz="1100" dirty="0">
                        <a:latin typeface="Times New Roman"/>
                        <a:cs typeface="Times New Roman"/>
                      </a:endParaRPr>
                    </a:p>
                  </a:txBody>
                  <a:tcPr marL="0" marR="0" marT="0" marB="0">
                    <a:lnL w="6350">
                      <a:solidFill>
                        <a:srgbClr val="6E7071"/>
                      </a:solidFill>
                      <a:prstDash val="solid"/>
                    </a:lnL>
                    <a:lnR w="28575">
                      <a:solidFill>
                        <a:srgbClr val="B82226"/>
                      </a:solidFill>
                      <a:prstDash val="solid"/>
                    </a:lnR>
                    <a:noFill/>
                  </a:tcPr>
                </a:tc>
                <a:extLst>
                  <a:ext uri="{0D108BD9-81ED-4DB2-BD59-A6C34878D82A}">
                    <a16:rowId xmlns:a16="http://schemas.microsoft.com/office/drawing/2014/main" val="10007"/>
                  </a:ext>
                </a:extLst>
              </a:tr>
              <a:tr h="161317">
                <a:tc>
                  <a:txBody>
                    <a:bodyPr/>
                    <a:lstStyle/>
                    <a:p>
                      <a:pPr marL="55880">
                        <a:lnSpc>
                          <a:spcPct val="100000"/>
                        </a:lnSpc>
                        <a:spcBef>
                          <a:spcPts val="100"/>
                        </a:spcBef>
                      </a:pPr>
                      <a:r>
                        <a:rPr sz="1100" b="0" spc="-15" baseline="0" dirty="0">
                          <a:solidFill>
                            <a:srgbClr val="6E7071"/>
                          </a:solidFill>
                          <a:latin typeface="Avenir LT Std 45 Book"/>
                          <a:cs typeface="Avenir LT Std 45 Book"/>
                        </a:rPr>
                        <a:t>NOI</a:t>
                      </a:r>
                      <a:r>
                        <a:rPr sz="1100" b="0" spc="-10" baseline="30000" dirty="0">
                          <a:solidFill>
                            <a:srgbClr val="6E7071"/>
                          </a:solidFill>
                          <a:latin typeface="Avenir LT Std 45 Book"/>
                          <a:cs typeface="Avenir LT Std 45 Book"/>
                        </a:rPr>
                        <a:t>(1)</a:t>
                      </a:r>
                      <a:endParaRPr sz="1100" baseline="30000" dirty="0">
                        <a:latin typeface="Avenir LT Std 45 Book"/>
                        <a:cs typeface="Avenir LT Std 45 Book"/>
                      </a:endParaRPr>
                    </a:p>
                  </a:txBody>
                  <a:tcPr marL="0" marR="0" marT="8659" marB="0">
                    <a:lnL w="28575">
                      <a:solidFill>
                        <a:srgbClr val="B82226"/>
                      </a:solidFill>
                      <a:prstDash val="solid"/>
                    </a:lnL>
                    <a:lnR w="28575">
                      <a:solidFill>
                        <a:srgbClr val="B82226"/>
                      </a:solidFill>
                      <a:prstDash val="solid"/>
                    </a:lnR>
                    <a:noFill/>
                  </a:tcPr>
                </a:tc>
                <a:tc>
                  <a:txBody>
                    <a:bodyPr/>
                    <a:lstStyle/>
                    <a:p>
                      <a:pPr marL="635" algn="ctr">
                        <a:lnSpc>
                          <a:spcPct val="100000"/>
                        </a:lnSpc>
                        <a:spcBef>
                          <a:spcPts val="375"/>
                        </a:spcBef>
                      </a:pPr>
                      <a:r>
                        <a:rPr sz="1100" b="0" spc="-25" dirty="0">
                          <a:solidFill>
                            <a:srgbClr val="6E7071"/>
                          </a:solidFill>
                          <a:latin typeface="Avenir LT Std 45 Book"/>
                          <a:cs typeface="Avenir LT Std 45 Book"/>
                        </a:rPr>
                        <a:t>N/A</a:t>
                      </a:r>
                      <a:endParaRPr sz="1100" dirty="0">
                        <a:latin typeface="Avenir LT Std 45 Book"/>
                        <a:cs typeface="Avenir LT Std 45 Book"/>
                      </a:endParaRPr>
                    </a:p>
                  </a:txBody>
                  <a:tcPr marL="0" marR="0" marT="32472" marB="0">
                    <a:lnL w="28575">
                      <a:solidFill>
                        <a:srgbClr val="B82226"/>
                      </a:solidFill>
                      <a:prstDash val="solid"/>
                    </a:lnL>
                    <a:lnR w="6350">
                      <a:solidFill>
                        <a:srgbClr val="6E7071"/>
                      </a:solidFill>
                      <a:prstDash val="solid"/>
                    </a:lnR>
                    <a:noFill/>
                  </a:tcPr>
                </a:tc>
                <a:tc>
                  <a:txBody>
                    <a:bodyPr/>
                    <a:lstStyle/>
                    <a:p>
                      <a:pPr algn="ctr">
                        <a:lnSpc>
                          <a:spcPct val="100000"/>
                        </a:lnSpc>
                        <a:spcBef>
                          <a:spcPts val="375"/>
                        </a:spcBef>
                      </a:pPr>
                      <a:r>
                        <a:rPr sz="1100" b="0" spc="-10" dirty="0">
                          <a:solidFill>
                            <a:srgbClr val="6E7071"/>
                          </a:solidFill>
                          <a:latin typeface="Avenir LT Std 45 Book"/>
                          <a:cs typeface="Avenir LT Std 45 Book"/>
                        </a:rPr>
                        <a:t>~$</a:t>
                      </a:r>
                      <a:r>
                        <a:rPr lang="en-US" sz="1100" b="0" spc="-10" dirty="0">
                          <a:solidFill>
                            <a:srgbClr val="6E7071"/>
                          </a:solidFill>
                          <a:latin typeface="Avenir LT Std 45 Book"/>
                          <a:cs typeface="Avenir LT Std 45 Book"/>
                        </a:rPr>
                        <a:t>6</a:t>
                      </a:r>
                      <a:r>
                        <a:rPr sz="1100" b="0" spc="-10" dirty="0">
                          <a:solidFill>
                            <a:srgbClr val="6E7071"/>
                          </a:solidFill>
                          <a:latin typeface="Avenir LT Std 45 Book"/>
                          <a:cs typeface="Avenir LT Std 45 Book"/>
                        </a:rPr>
                        <a:t>.</a:t>
                      </a:r>
                      <a:r>
                        <a:rPr lang="en-US" sz="1100" b="0" spc="-10" dirty="0">
                          <a:solidFill>
                            <a:srgbClr val="6E7071"/>
                          </a:solidFill>
                          <a:latin typeface="Avenir LT Std 45 Book"/>
                          <a:cs typeface="Avenir LT Std 45 Book"/>
                        </a:rPr>
                        <a:t>2</a:t>
                      </a:r>
                      <a:r>
                        <a:rPr sz="1100" b="0" spc="-10" dirty="0">
                          <a:solidFill>
                            <a:srgbClr val="6E7071"/>
                          </a:solidFill>
                          <a:latin typeface="Avenir LT Std 45 Book"/>
                          <a:cs typeface="Avenir LT Std 45 Book"/>
                        </a:rPr>
                        <a:t>M</a:t>
                      </a:r>
                      <a:endParaRPr sz="1100" dirty="0">
                        <a:latin typeface="Avenir LT Std 45 Book"/>
                        <a:cs typeface="Avenir LT Std 45 Book"/>
                      </a:endParaRPr>
                    </a:p>
                  </a:txBody>
                  <a:tcPr marL="0" marR="0" marT="32472" marB="0">
                    <a:lnL w="6350">
                      <a:solidFill>
                        <a:srgbClr val="6E7071"/>
                      </a:solidFill>
                      <a:prstDash val="solid"/>
                    </a:lnL>
                    <a:lnR w="6350" cap="flat" cmpd="sng" algn="ctr">
                      <a:solidFill>
                        <a:srgbClr val="6E7071"/>
                      </a:solidFill>
                      <a:prstDash val="solid"/>
                      <a:round/>
                      <a:headEnd type="none" w="med" len="med"/>
                      <a:tailEnd type="none" w="med" len="med"/>
                    </a:ln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255" algn="ctr">
                        <a:lnSpc>
                          <a:spcPct val="100000"/>
                        </a:lnSpc>
                        <a:spcBef>
                          <a:spcPts val="204"/>
                        </a:spcBef>
                      </a:pPr>
                      <a:r>
                        <a:rPr sz="1100" b="0" spc="-10" dirty="0">
                          <a:solidFill>
                            <a:srgbClr val="6E7071"/>
                          </a:solidFill>
                          <a:latin typeface="Avenir LT Std 45 Book"/>
                          <a:cs typeface="Avenir LT Std 45 Book"/>
                        </a:rPr>
                        <a:t>~$</a:t>
                      </a:r>
                      <a:r>
                        <a:rPr lang="en-US" sz="1100" b="0" spc="-10" dirty="0">
                          <a:solidFill>
                            <a:srgbClr val="6E7071"/>
                          </a:solidFill>
                          <a:latin typeface="Avenir LT Std 45 Book"/>
                          <a:cs typeface="Avenir LT Std 45 Book"/>
                        </a:rPr>
                        <a:t>15</a:t>
                      </a:r>
                      <a:r>
                        <a:rPr sz="1100" b="0" spc="-10" dirty="0">
                          <a:solidFill>
                            <a:srgbClr val="6E7071"/>
                          </a:solidFill>
                          <a:latin typeface="Avenir LT Std 45 Book"/>
                          <a:cs typeface="Avenir LT Std 45 Book"/>
                        </a:rPr>
                        <a:t>.</a:t>
                      </a:r>
                      <a:r>
                        <a:rPr lang="en-US" sz="1100" b="0" spc="-10" dirty="0">
                          <a:solidFill>
                            <a:srgbClr val="6E7071"/>
                          </a:solidFill>
                          <a:latin typeface="Avenir LT Std 45 Book"/>
                          <a:cs typeface="Avenir LT Std 45 Book"/>
                        </a:rPr>
                        <a:t>2</a:t>
                      </a:r>
                      <a:r>
                        <a:rPr sz="1100" b="0" spc="-10" dirty="0">
                          <a:solidFill>
                            <a:srgbClr val="6E7071"/>
                          </a:solidFill>
                          <a:latin typeface="Avenir LT Std 45 Book"/>
                          <a:cs typeface="Avenir LT Std 45 Book"/>
                        </a:rPr>
                        <a:t>M</a:t>
                      </a:r>
                      <a:endParaRPr sz="1100" dirty="0">
                        <a:latin typeface="Avenir LT Std 45 Book"/>
                        <a:cs typeface="Avenir LT Std 45 Book"/>
                      </a:endParaRPr>
                    </a:p>
                  </a:txBody>
                  <a:tcPr marL="0" marR="0" marT="26034" marB="0">
                    <a:lnL w="6350">
                      <a:solidFill>
                        <a:srgbClr val="6E7071"/>
                      </a:solidFill>
                      <a:prstDash val="solid"/>
                    </a:lnL>
                    <a:lnR w="6350">
                      <a:solidFill>
                        <a:srgbClr val="6E7071"/>
                      </a:solidFill>
                      <a:prstDash val="solid"/>
                    </a:lnR>
                    <a:noFill/>
                  </a:tcPr>
                </a:tc>
                <a:tc>
                  <a:txBody>
                    <a:bodyPr/>
                    <a:lstStyle/>
                    <a:p>
                      <a:pPr marL="64769" algn="ctr">
                        <a:lnSpc>
                          <a:spcPct val="100000"/>
                        </a:lnSpc>
                        <a:spcBef>
                          <a:spcPts val="209"/>
                        </a:spcBef>
                      </a:pPr>
                      <a:r>
                        <a:rPr sz="1100" b="0" spc="-10" dirty="0">
                          <a:solidFill>
                            <a:srgbClr val="6E7071"/>
                          </a:solidFill>
                          <a:latin typeface="Avenir LT Std 45 Book"/>
                          <a:cs typeface="Avenir LT Std 45 Book"/>
                        </a:rPr>
                        <a:t>~$</a:t>
                      </a:r>
                      <a:r>
                        <a:rPr lang="en-US" sz="1100" b="0" spc="-10" dirty="0">
                          <a:solidFill>
                            <a:srgbClr val="6E7071"/>
                          </a:solidFill>
                          <a:latin typeface="Avenir LT Std 45 Book"/>
                          <a:cs typeface="Avenir LT Std 45 Book"/>
                        </a:rPr>
                        <a:t>8.0</a:t>
                      </a:r>
                      <a:r>
                        <a:rPr sz="1100" b="0" spc="-10" dirty="0">
                          <a:solidFill>
                            <a:srgbClr val="6E7071"/>
                          </a:solidFill>
                          <a:latin typeface="Avenir LT Std 45 Book"/>
                          <a:cs typeface="Avenir LT Std 45 Book"/>
                        </a:rPr>
                        <a:t>M</a:t>
                      </a:r>
                      <a:endParaRPr sz="1100" dirty="0">
                        <a:latin typeface="Avenir LT Std 45 Book"/>
                        <a:cs typeface="Avenir LT Std 45 Book"/>
                      </a:endParaRPr>
                    </a:p>
                  </a:txBody>
                  <a:tcPr marL="0" marR="0" marT="18183" marB="0">
                    <a:lnL w="6350" cap="flat" cmpd="sng" algn="ctr">
                      <a:solidFill>
                        <a:srgbClr val="6E7071"/>
                      </a:solidFill>
                      <a:prstDash val="solid"/>
                      <a:round/>
                      <a:headEnd type="none" w="med" len="med"/>
                      <a:tailEnd type="none" w="med" len="med"/>
                    </a:lnL>
                    <a:lnR w="6350">
                      <a:solidFill>
                        <a:srgbClr val="6E7071"/>
                      </a:solidFill>
                      <a:prstDash val="solid"/>
                    </a:lnR>
                    <a:noFill/>
                  </a:tcPr>
                </a:tc>
                <a:tc>
                  <a:txBody>
                    <a:bodyPr/>
                    <a:lstStyle/>
                    <a:p>
                      <a:pPr marL="8255" algn="ctr">
                        <a:lnSpc>
                          <a:spcPct val="100000"/>
                        </a:lnSpc>
                        <a:spcBef>
                          <a:spcPts val="204"/>
                        </a:spcBef>
                      </a:pPr>
                      <a:r>
                        <a:rPr sz="1100" b="0" spc="-10" dirty="0">
                          <a:solidFill>
                            <a:srgbClr val="6E7071"/>
                          </a:solidFill>
                          <a:latin typeface="Avenir LT Std 45 Book"/>
                          <a:cs typeface="Avenir LT Std 45 Book"/>
                        </a:rPr>
                        <a:t>~$15.</a:t>
                      </a:r>
                      <a:r>
                        <a:rPr lang="en-US" sz="1100" b="0" spc="-10" dirty="0">
                          <a:solidFill>
                            <a:srgbClr val="6E7071"/>
                          </a:solidFill>
                          <a:latin typeface="Avenir LT Std 45 Book"/>
                          <a:cs typeface="Avenir LT Std 45 Book"/>
                        </a:rPr>
                        <a:t>5</a:t>
                      </a:r>
                      <a:r>
                        <a:rPr sz="1100" b="0" spc="-10" dirty="0">
                          <a:solidFill>
                            <a:srgbClr val="6E7071"/>
                          </a:solidFill>
                          <a:latin typeface="Avenir LT Std 45 Book"/>
                          <a:cs typeface="Avenir LT Std 45 Book"/>
                        </a:rPr>
                        <a:t>M</a:t>
                      </a:r>
                      <a:endParaRPr sz="1100" dirty="0">
                        <a:latin typeface="Avenir LT Std 45 Book"/>
                        <a:cs typeface="Avenir LT Std 45 Book"/>
                      </a:endParaRPr>
                    </a:p>
                  </a:txBody>
                  <a:tcPr marL="0" marR="0" marT="17750" marB="0">
                    <a:lnL w="6350">
                      <a:solidFill>
                        <a:srgbClr val="6E7071"/>
                      </a:solidFill>
                      <a:prstDash val="solid"/>
                    </a:lnL>
                    <a:lnR w="28575">
                      <a:solidFill>
                        <a:srgbClr val="B82226"/>
                      </a:solidFill>
                      <a:prstDash val="solid"/>
                    </a:lnR>
                    <a:noFill/>
                  </a:tcPr>
                </a:tc>
                <a:extLst>
                  <a:ext uri="{0D108BD9-81ED-4DB2-BD59-A6C34878D82A}">
                    <a16:rowId xmlns:a16="http://schemas.microsoft.com/office/drawing/2014/main" val="10008"/>
                  </a:ext>
                </a:extLst>
              </a:tr>
              <a:tr h="170266">
                <a:tc>
                  <a:txBody>
                    <a:bodyPr/>
                    <a:lstStyle/>
                    <a:p>
                      <a:pPr marL="55880">
                        <a:lnSpc>
                          <a:spcPts val="1050"/>
                        </a:lnSpc>
                        <a:spcBef>
                          <a:spcPts val="480"/>
                        </a:spcBef>
                      </a:pPr>
                      <a:r>
                        <a:rPr sz="1100" b="0" spc="-10" dirty="0">
                          <a:solidFill>
                            <a:srgbClr val="6E7071"/>
                          </a:solidFill>
                          <a:latin typeface="Avenir LT Std 45 Book"/>
                          <a:cs typeface="Avenir LT Std 45 Book"/>
                        </a:rPr>
                        <a:t>Occupancy</a:t>
                      </a:r>
                      <a:r>
                        <a:rPr sz="1100" b="0" spc="-15" baseline="30303" dirty="0">
                          <a:solidFill>
                            <a:srgbClr val="6E7071"/>
                          </a:solidFill>
                          <a:latin typeface="Avenir LT Std 45 Book"/>
                          <a:cs typeface="Avenir LT Std 45 Book"/>
                        </a:rPr>
                        <a:t>(1)</a:t>
                      </a:r>
                      <a:endParaRPr sz="1100" baseline="30303">
                        <a:latin typeface="Avenir LT Std 45 Book"/>
                        <a:cs typeface="Avenir LT Std 45 Book"/>
                      </a:endParaRPr>
                    </a:p>
                  </a:txBody>
                  <a:tcPr marL="0" marR="0" marT="41564" marB="0">
                    <a:lnL w="28575">
                      <a:solidFill>
                        <a:srgbClr val="B82226"/>
                      </a:solidFill>
                      <a:prstDash val="solid"/>
                    </a:lnL>
                    <a:lnR w="28575">
                      <a:solidFill>
                        <a:srgbClr val="B82226"/>
                      </a:solidFill>
                      <a:prstDash val="solid"/>
                    </a:lnR>
                    <a:noFill/>
                  </a:tcPr>
                </a:tc>
                <a:tc>
                  <a:txBody>
                    <a:bodyPr/>
                    <a:lstStyle/>
                    <a:p>
                      <a:pPr marL="635" algn="ctr">
                        <a:lnSpc>
                          <a:spcPct val="100000"/>
                        </a:lnSpc>
                        <a:spcBef>
                          <a:spcPts val="430"/>
                        </a:spcBef>
                      </a:pPr>
                      <a:r>
                        <a:rPr sz="1100" b="0" spc="-25" dirty="0">
                          <a:solidFill>
                            <a:srgbClr val="6E7071"/>
                          </a:solidFill>
                          <a:latin typeface="Avenir LT Std 45 Book"/>
                          <a:cs typeface="Avenir LT Std 45 Book"/>
                        </a:rPr>
                        <a:t>N/A</a:t>
                      </a:r>
                      <a:endParaRPr sz="1100" dirty="0">
                        <a:latin typeface="Avenir LT Std 45 Book"/>
                        <a:cs typeface="Avenir LT Std 45 Book"/>
                      </a:endParaRPr>
                    </a:p>
                  </a:txBody>
                  <a:tcPr marL="0" marR="0" marT="37234" marB="0">
                    <a:lnL w="28575">
                      <a:solidFill>
                        <a:srgbClr val="B82226"/>
                      </a:solidFill>
                      <a:prstDash val="solid"/>
                    </a:lnL>
                    <a:lnR w="6350">
                      <a:solidFill>
                        <a:srgbClr val="6E7071"/>
                      </a:solidFill>
                      <a:prstDash val="solid"/>
                    </a:lnR>
                    <a:noFill/>
                  </a:tcPr>
                </a:tc>
                <a:tc>
                  <a:txBody>
                    <a:bodyPr/>
                    <a:lstStyle/>
                    <a:p>
                      <a:pPr marL="635" algn="ctr">
                        <a:lnSpc>
                          <a:spcPct val="100000"/>
                        </a:lnSpc>
                        <a:spcBef>
                          <a:spcPts val="430"/>
                        </a:spcBef>
                      </a:pPr>
                      <a:r>
                        <a:rPr sz="1100" b="0" spc="-25" dirty="0">
                          <a:solidFill>
                            <a:srgbClr val="6E7071"/>
                          </a:solidFill>
                          <a:latin typeface="Avenir LT Std 45 Book"/>
                          <a:cs typeface="Avenir LT Std 45 Book"/>
                        </a:rPr>
                        <a:t>7</a:t>
                      </a:r>
                      <a:r>
                        <a:rPr lang="en-US" sz="1100" b="0" spc="-25" dirty="0">
                          <a:solidFill>
                            <a:srgbClr val="6E7071"/>
                          </a:solidFill>
                          <a:latin typeface="Avenir LT Std 45 Book"/>
                          <a:cs typeface="Avenir LT Std 45 Book"/>
                        </a:rPr>
                        <a:t>0</a:t>
                      </a:r>
                      <a:r>
                        <a:rPr sz="1100" b="0" spc="-25" dirty="0">
                          <a:solidFill>
                            <a:srgbClr val="6E7071"/>
                          </a:solidFill>
                          <a:latin typeface="Avenir LT Std 45 Book"/>
                          <a:cs typeface="Avenir LT Std 45 Book"/>
                        </a:rPr>
                        <a:t>%</a:t>
                      </a:r>
                      <a:endParaRPr sz="1100" dirty="0">
                        <a:latin typeface="Avenir LT Std 45 Book"/>
                        <a:cs typeface="Avenir LT Std 45 Book"/>
                      </a:endParaRPr>
                    </a:p>
                  </a:txBody>
                  <a:tcPr marL="0" marR="0" marT="37234" marB="0">
                    <a:lnL w="6350">
                      <a:solidFill>
                        <a:srgbClr val="6E7071"/>
                      </a:solidFill>
                      <a:prstDash val="solid"/>
                    </a:lnL>
                    <a:lnR w="6350" cap="flat" cmpd="sng" algn="ctr">
                      <a:solidFill>
                        <a:srgbClr val="6E7071"/>
                      </a:solidFill>
                      <a:prstDash val="solid"/>
                      <a:round/>
                      <a:headEnd type="none" w="med" len="med"/>
                      <a:tailEnd type="none" w="med" len="med"/>
                    </a:ln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7620" algn="ctr">
                        <a:lnSpc>
                          <a:spcPct val="100000"/>
                        </a:lnSpc>
                        <a:spcBef>
                          <a:spcPts val="175"/>
                        </a:spcBef>
                      </a:pPr>
                      <a:r>
                        <a:rPr sz="1100" b="0" spc="-25" dirty="0">
                          <a:solidFill>
                            <a:srgbClr val="6E7071"/>
                          </a:solidFill>
                          <a:latin typeface="Avenir LT Std 45 Book"/>
                          <a:cs typeface="Avenir LT Std 45 Book"/>
                        </a:rPr>
                        <a:t>6</a:t>
                      </a:r>
                      <a:r>
                        <a:rPr lang="en-US" sz="1100" b="0" spc="-25" dirty="0">
                          <a:solidFill>
                            <a:srgbClr val="6E7071"/>
                          </a:solidFill>
                          <a:latin typeface="Avenir LT Std 45 Book"/>
                          <a:cs typeface="Avenir LT Std 45 Book"/>
                        </a:rPr>
                        <a:t>6</a:t>
                      </a:r>
                      <a:r>
                        <a:rPr sz="1100" b="0" spc="-25" dirty="0">
                          <a:solidFill>
                            <a:srgbClr val="6E7071"/>
                          </a:solidFill>
                          <a:latin typeface="Avenir LT Std 45 Book"/>
                          <a:cs typeface="Avenir LT Std 45 Book"/>
                        </a:rPr>
                        <a:t>%</a:t>
                      </a:r>
                      <a:endParaRPr sz="1100" dirty="0">
                        <a:latin typeface="Avenir LT Std 45 Book"/>
                        <a:cs typeface="Avenir LT Std 45 Book"/>
                      </a:endParaRPr>
                    </a:p>
                  </a:txBody>
                  <a:tcPr marL="0" marR="0" marT="22225" marB="0">
                    <a:lnL w="6350">
                      <a:solidFill>
                        <a:srgbClr val="6E7071"/>
                      </a:solidFill>
                      <a:prstDash val="solid"/>
                    </a:lnL>
                    <a:lnR w="6350">
                      <a:solidFill>
                        <a:srgbClr val="6E7071"/>
                      </a:solidFill>
                      <a:prstDash val="solid"/>
                    </a:lnR>
                    <a:noFill/>
                  </a:tcPr>
                </a:tc>
                <a:tc>
                  <a:txBody>
                    <a:bodyPr/>
                    <a:lstStyle/>
                    <a:p>
                      <a:pPr marL="65405" algn="ctr">
                        <a:lnSpc>
                          <a:spcPct val="100000"/>
                        </a:lnSpc>
                        <a:spcBef>
                          <a:spcPts val="180"/>
                        </a:spcBef>
                      </a:pPr>
                      <a:r>
                        <a:rPr lang="en-US" sz="1100" b="0" spc="-25" dirty="0">
                          <a:solidFill>
                            <a:srgbClr val="6E7071"/>
                          </a:solidFill>
                          <a:latin typeface="Avenir LT Std 45 Book"/>
                          <a:cs typeface="Avenir LT Std 45 Book"/>
                        </a:rPr>
                        <a:t>87</a:t>
                      </a:r>
                      <a:r>
                        <a:rPr sz="1100" b="0" spc="-25" dirty="0">
                          <a:solidFill>
                            <a:srgbClr val="6E7071"/>
                          </a:solidFill>
                          <a:latin typeface="Avenir LT Std 45 Book"/>
                          <a:cs typeface="Avenir LT Std 45 Book"/>
                        </a:rPr>
                        <a:t>%</a:t>
                      </a:r>
                      <a:endParaRPr sz="1100" dirty="0">
                        <a:latin typeface="Avenir LT Std 45 Book"/>
                        <a:cs typeface="Avenir LT Std 45 Book"/>
                      </a:endParaRPr>
                    </a:p>
                  </a:txBody>
                  <a:tcPr marL="0" marR="0" marT="15586" marB="0">
                    <a:lnL w="6350" cap="flat" cmpd="sng" algn="ctr">
                      <a:solidFill>
                        <a:srgbClr val="6E7071"/>
                      </a:solidFill>
                      <a:prstDash val="solid"/>
                      <a:round/>
                      <a:headEnd type="none" w="med" len="med"/>
                      <a:tailEnd type="none" w="med" len="med"/>
                    </a:lnL>
                    <a:lnR w="6350">
                      <a:solidFill>
                        <a:srgbClr val="6E7071"/>
                      </a:solidFill>
                      <a:prstDash val="solid"/>
                    </a:lnR>
                    <a:noFill/>
                  </a:tcPr>
                </a:tc>
                <a:tc>
                  <a:txBody>
                    <a:bodyPr/>
                    <a:lstStyle/>
                    <a:p>
                      <a:pPr marL="8255" algn="ctr">
                        <a:lnSpc>
                          <a:spcPct val="100000"/>
                        </a:lnSpc>
                        <a:spcBef>
                          <a:spcPts val="175"/>
                        </a:spcBef>
                      </a:pPr>
                      <a:r>
                        <a:rPr sz="1100" b="0" spc="-25" dirty="0">
                          <a:solidFill>
                            <a:srgbClr val="6E7071"/>
                          </a:solidFill>
                          <a:latin typeface="Avenir LT Std 45 Book"/>
                          <a:cs typeface="Avenir LT Std 45 Book"/>
                        </a:rPr>
                        <a:t>9</a:t>
                      </a:r>
                      <a:r>
                        <a:rPr lang="en-US" sz="1100" b="0" spc="-25" dirty="0">
                          <a:solidFill>
                            <a:srgbClr val="6E7071"/>
                          </a:solidFill>
                          <a:latin typeface="Avenir LT Std 45 Book"/>
                          <a:cs typeface="Avenir LT Std 45 Book"/>
                        </a:rPr>
                        <a:t>7</a:t>
                      </a:r>
                      <a:r>
                        <a:rPr sz="1100" b="0" spc="-25" dirty="0">
                          <a:solidFill>
                            <a:srgbClr val="6E7071"/>
                          </a:solidFill>
                          <a:latin typeface="Avenir LT Std 45 Book"/>
                          <a:cs typeface="Avenir LT Std 45 Book"/>
                        </a:rPr>
                        <a:t>%</a:t>
                      </a:r>
                      <a:endParaRPr sz="1100" dirty="0">
                        <a:latin typeface="Avenir LT Std 45 Book"/>
                        <a:cs typeface="Avenir LT Std 45 Book"/>
                      </a:endParaRPr>
                    </a:p>
                  </a:txBody>
                  <a:tcPr marL="0" marR="0" marT="15153" marB="0">
                    <a:lnL w="6350">
                      <a:solidFill>
                        <a:srgbClr val="6E7071"/>
                      </a:solidFill>
                      <a:prstDash val="solid"/>
                    </a:lnL>
                    <a:lnR w="28575">
                      <a:solidFill>
                        <a:srgbClr val="B82226"/>
                      </a:solidFill>
                      <a:prstDash val="solid"/>
                    </a:lnR>
                    <a:noFill/>
                  </a:tcPr>
                </a:tc>
                <a:extLst>
                  <a:ext uri="{0D108BD9-81ED-4DB2-BD59-A6C34878D82A}">
                    <a16:rowId xmlns:a16="http://schemas.microsoft.com/office/drawing/2014/main" val="10009"/>
                  </a:ext>
                </a:extLst>
              </a:tr>
              <a:tr h="164501">
                <a:tc>
                  <a:txBody>
                    <a:bodyPr/>
                    <a:lstStyle/>
                    <a:p>
                      <a:pPr marL="55880">
                        <a:lnSpc>
                          <a:spcPts val="1000"/>
                        </a:lnSpc>
                        <a:spcBef>
                          <a:spcPts val="520"/>
                        </a:spcBef>
                      </a:pPr>
                      <a:r>
                        <a:rPr sz="1100" b="0" dirty="0">
                          <a:solidFill>
                            <a:srgbClr val="6E7071"/>
                          </a:solidFill>
                          <a:latin typeface="Avenir LT Std 45 Book"/>
                          <a:cs typeface="Avenir LT Std 45 Book"/>
                        </a:rPr>
                        <a:t>Cap</a:t>
                      </a:r>
                      <a:r>
                        <a:rPr sz="1100" b="0" spc="45" dirty="0">
                          <a:solidFill>
                            <a:srgbClr val="6E7071"/>
                          </a:solidFill>
                          <a:latin typeface="Avenir LT Std 45 Book"/>
                          <a:cs typeface="Avenir LT Std 45 Book"/>
                        </a:rPr>
                        <a:t> </a:t>
                      </a:r>
                      <a:r>
                        <a:rPr sz="1100" b="0" spc="-10" dirty="0">
                          <a:solidFill>
                            <a:srgbClr val="6E7071"/>
                          </a:solidFill>
                          <a:latin typeface="Avenir LT Std 45 Book"/>
                          <a:cs typeface="Avenir LT Std 45 Book"/>
                        </a:rPr>
                        <a:t>Rate</a:t>
                      </a:r>
                      <a:r>
                        <a:rPr sz="1100" b="0" spc="-15" baseline="30303" dirty="0">
                          <a:solidFill>
                            <a:srgbClr val="6E7071"/>
                          </a:solidFill>
                          <a:latin typeface="Avenir LT Std 45 Book"/>
                          <a:cs typeface="Avenir LT Std 45 Book"/>
                        </a:rPr>
                        <a:t>(2)</a:t>
                      </a:r>
                      <a:endParaRPr sz="1100" baseline="30303" dirty="0">
                        <a:latin typeface="Avenir LT Std 45 Book"/>
                        <a:cs typeface="Avenir LT Std 45 Book"/>
                      </a:endParaRPr>
                    </a:p>
                  </a:txBody>
                  <a:tcPr marL="0" marR="0" marT="45027" marB="0">
                    <a:lnL w="28575">
                      <a:solidFill>
                        <a:srgbClr val="B82226"/>
                      </a:solidFill>
                      <a:prstDash val="solid"/>
                    </a:lnL>
                    <a:lnR w="28575">
                      <a:solidFill>
                        <a:srgbClr val="B82226"/>
                      </a:solidFill>
                      <a:prstDash val="solid"/>
                    </a:lnR>
                    <a:noFill/>
                  </a:tcPr>
                </a:tc>
                <a:tc>
                  <a:txBody>
                    <a:bodyPr/>
                    <a:lstStyle/>
                    <a:p>
                      <a:pPr marL="635" algn="ctr">
                        <a:lnSpc>
                          <a:spcPts val="1045"/>
                        </a:lnSpc>
                        <a:spcBef>
                          <a:spcPts val="470"/>
                        </a:spcBef>
                      </a:pPr>
                      <a:r>
                        <a:rPr sz="1100" b="0" spc="-25" dirty="0">
                          <a:solidFill>
                            <a:srgbClr val="6E7071"/>
                          </a:solidFill>
                          <a:latin typeface="Avenir LT Std 45 Book"/>
                          <a:cs typeface="Avenir LT Std 45 Book"/>
                        </a:rPr>
                        <a:t>N/A</a:t>
                      </a:r>
                      <a:endParaRPr sz="1100" dirty="0">
                        <a:latin typeface="Avenir LT Std 45 Book"/>
                        <a:cs typeface="Avenir LT Std 45 Book"/>
                      </a:endParaRPr>
                    </a:p>
                  </a:txBody>
                  <a:tcPr marL="0" marR="0" marT="40698" marB="0">
                    <a:lnL w="28575">
                      <a:solidFill>
                        <a:srgbClr val="B82226"/>
                      </a:solidFill>
                      <a:prstDash val="solid"/>
                    </a:lnL>
                    <a:lnR w="6350">
                      <a:solidFill>
                        <a:srgbClr val="6E7071"/>
                      </a:solidFill>
                      <a:prstDash val="solid"/>
                    </a:lnR>
                    <a:noFill/>
                  </a:tcPr>
                </a:tc>
                <a:tc>
                  <a:txBody>
                    <a:bodyPr/>
                    <a:lstStyle/>
                    <a:p>
                      <a:pPr marL="635" algn="ctr">
                        <a:lnSpc>
                          <a:spcPts val="1045"/>
                        </a:lnSpc>
                        <a:spcBef>
                          <a:spcPts val="470"/>
                        </a:spcBef>
                      </a:pPr>
                      <a:r>
                        <a:rPr sz="1100" b="0" spc="-10" dirty="0">
                          <a:solidFill>
                            <a:srgbClr val="6E7071"/>
                          </a:solidFill>
                          <a:latin typeface="Avenir LT Std 45 Book"/>
                          <a:cs typeface="Avenir LT Std 45 Book"/>
                        </a:rPr>
                        <a:t>2</a:t>
                      </a:r>
                      <a:r>
                        <a:rPr lang="en-US" sz="1100" b="0" spc="-10" dirty="0">
                          <a:solidFill>
                            <a:srgbClr val="6E7071"/>
                          </a:solidFill>
                          <a:latin typeface="Avenir LT Std 45 Book"/>
                          <a:cs typeface="Avenir LT Std 45 Book"/>
                        </a:rPr>
                        <a:t>5</a:t>
                      </a:r>
                      <a:r>
                        <a:rPr sz="1100" b="0" spc="-10" dirty="0">
                          <a:solidFill>
                            <a:srgbClr val="6E7071"/>
                          </a:solidFill>
                          <a:latin typeface="Avenir LT Std 45 Book"/>
                          <a:cs typeface="Avenir LT Std 45 Book"/>
                        </a:rPr>
                        <a:t>.</a:t>
                      </a:r>
                      <a:r>
                        <a:rPr lang="en-US" sz="1100" b="0" spc="-10" dirty="0">
                          <a:solidFill>
                            <a:srgbClr val="6E7071"/>
                          </a:solidFill>
                          <a:latin typeface="Avenir LT Std 45 Book"/>
                          <a:cs typeface="Avenir LT Std 45 Book"/>
                        </a:rPr>
                        <a:t>8</a:t>
                      </a:r>
                      <a:r>
                        <a:rPr sz="1100" b="0" spc="-10" dirty="0">
                          <a:solidFill>
                            <a:srgbClr val="6E7071"/>
                          </a:solidFill>
                          <a:latin typeface="Avenir LT Std 45 Book"/>
                          <a:cs typeface="Avenir LT Std 45 Book"/>
                        </a:rPr>
                        <a:t>%</a:t>
                      </a:r>
                      <a:endParaRPr sz="1100" dirty="0">
                        <a:latin typeface="Avenir LT Std 45 Book"/>
                        <a:cs typeface="Avenir LT Std 45 Book"/>
                      </a:endParaRPr>
                    </a:p>
                  </a:txBody>
                  <a:tcPr marL="0" marR="0" marT="40698" marB="0">
                    <a:lnL w="6350">
                      <a:solidFill>
                        <a:srgbClr val="6E7071"/>
                      </a:solidFill>
                      <a:prstDash val="solid"/>
                    </a:lnL>
                    <a:lnR w="6350" cap="flat" cmpd="sng" algn="ctr">
                      <a:solidFill>
                        <a:srgbClr val="6E7071"/>
                      </a:solidFill>
                      <a:prstDash val="solid"/>
                      <a:round/>
                      <a:headEnd type="none" w="med" len="med"/>
                      <a:tailEnd type="none" w="med" len="med"/>
                    </a:ln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255" algn="ctr">
                        <a:lnSpc>
                          <a:spcPct val="100000"/>
                        </a:lnSpc>
                        <a:spcBef>
                          <a:spcPts val="270"/>
                        </a:spcBef>
                      </a:pPr>
                      <a:r>
                        <a:rPr sz="1100" b="0" spc="-10" dirty="0">
                          <a:solidFill>
                            <a:srgbClr val="6E7071"/>
                          </a:solidFill>
                          <a:latin typeface="Avenir LT Std 45 Book"/>
                          <a:cs typeface="Avenir LT Std 45 Book"/>
                        </a:rPr>
                        <a:t>1</a:t>
                      </a:r>
                      <a:r>
                        <a:rPr lang="en-US" sz="1100" b="0" spc="-10" dirty="0">
                          <a:solidFill>
                            <a:srgbClr val="6E7071"/>
                          </a:solidFill>
                          <a:latin typeface="Avenir LT Std 45 Book"/>
                          <a:cs typeface="Avenir LT Std 45 Book"/>
                        </a:rPr>
                        <a:t>4.5</a:t>
                      </a:r>
                      <a:r>
                        <a:rPr sz="1100" b="0" spc="-10" dirty="0">
                          <a:solidFill>
                            <a:srgbClr val="6E7071"/>
                          </a:solidFill>
                          <a:latin typeface="Avenir LT Std 45 Book"/>
                          <a:cs typeface="Avenir LT Std 45 Book"/>
                        </a:rPr>
                        <a:t>%</a:t>
                      </a:r>
                      <a:endParaRPr sz="1100" dirty="0">
                        <a:latin typeface="Avenir LT Std 45 Book"/>
                        <a:cs typeface="Avenir LT Std 45 Book"/>
                      </a:endParaRPr>
                    </a:p>
                  </a:txBody>
                  <a:tcPr marL="0" marR="0" marT="34290" marB="0">
                    <a:lnL w="6350">
                      <a:solidFill>
                        <a:srgbClr val="6E7071"/>
                      </a:solidFill>
                      <a:prstDash val="solid"/>
                    </a:lnL>
                    <a:lnR w="6350">
                      <a:solidFill>
                        <a:srgbClr val="6E7071"/>
                      </a:solidFill>
                      <a:prstDash val="solid"/>
                    </a:lnR>
                    <a:noFill/>
                  </a:tcPr>
                </a:tc>
                <a:tc>
                  <a:txBody>
                    <a:bodyPr/>
                    <a:lstStyle/>
                    <a:p>
                      <a:pPr marL="65405" algn="ctr">
                        <a:lnSpc>
                          <a:spcPct val="100000"/>
                        </a:lnSpc>
                        <a:spcBef>
                          <a:spcPts val="275"/>
                        </a:spcBef>
                      </a:pPr>
                      <a:r>
                        <a:rPr lang="en-US" sz="1100" b="0" spc="-20" dirty="0">
                          <a:solidFill>
                            <a:srgbClr val="6E7071"/>
                          </a:solidFill>
                          <a:latin typeface="Avenir LT Std 45 Book"/>
                          <a:cs typeface="Avenir LT Std 45 Book"/>
                        </a:rPr>
                        <a:t>7</a:t>
                      </a:r>
                      <a:r>
                        <a:rPr sz="1100" b="0" spc="-20" dirty="0">
                          <a:solidFill>
                            <a:srgbClr val="6E7071"/>
                          </a:solidFill>
                          <a:latin typeface="Avenir LT Std 45 Book"/>
                          <a:cs typeface="Avenir LT Std 45 Book"/>
                        </a:rPr>
                        <a:t>.</a:t>
                      </a:r>
                      <a:r>
                        <a:rPr lang="en-US" sz="1100" b="0" spc="-20" dirty="0">
                          <a:solidFill>
                            <a:srgbClr val="6E7071"/>
                          </a:solidFill>
                          <a:latin typeface="Avenir LT Std 45 Book"/>
                          <a:cs typeface="Avenir LT Std 45 Book"/>
                        </a:rPr>
                        <a:t>0</a:t>
                      </a:r>
                      <a:r>
                        <a:rPr sz="1100" b="0" spc="-20" dirty="0">
                          <a:solidFill>
                            <a:srgbClr val="6E7071"/>
                          </a:solidFill>
                          <a:latin typeface="Avenir LT Std 45 Book"/>
                          <a:cs typeface="Avenir LT Std 45 Book"/>
                        </a:rPr>
                        <a:t>%</a:t>
                      </a:r>
                      <a:endParaRPr sz="1100" dirty="0">
                        <a:latin typeface="Avenir LT Std 45 Book"/>
                        <a:cs typeface="Avenir LT Std 45 Book"/>
                      </a:endParaRPr>
                    </a:p>
                  </a:txBody>
                  <a:tcPr marL="0" marR="0" marT="23813" marB="0">
                    <a:lnL w="6350" cap="flat" cmpd="sng" algn="ctr">
                      <a:solidFill>
                        <a:srgbClr val="6E7071"/>
                      </a:solidFill>
                      <a:prstDash val="solid"/>
                      <a:round/>
                      <a:headEnd type="none" w="med" len="med"/>
                      <a:tailEnd type="none" w="med" len="med"/>
                    </a:lnL>
                    <a:lnR w="6350">
                      <a:solidFill>
                        <a:srgbClr val="6E7071"/>
                      </a:solidFill>
                      <a:prstDash val="solid"/>
                    </a:lnR>
                    <a:noFill/>
                  </a:tcPr>
                </a:tc>
                <a:tc>
                  <a:txBody>
                    <a:bodyPr/>
                    <a:lstStyle/>
                    <a:p>
                      <a:pPr marL="8255" algn="ctr">
                        <a:lnSpc>
                          <a:spcPct val="100000"/>
                        </a:lnSpc>
                        <a:spcBef>
                          <a:spcPts val="270"/>
                        </a:spcBef>
                      </a:pPr>
                      <a:r>
                        <a:rPr sz="1100" b="0" spc="-10" dirty="0">
                          <a:solidFill>
                            <a:srgbClr val="6E7071"/>
                          </a:solidFill>
                          <a:latin typeface="Avenir LT Std 45 Book"/>
                          <a:cs typeface="Avenir LT Std 45 Book"/>
                        </a:rPr>
                        <a:t>1</a:t>
                      </a:r>
                      <a:r>
                        <a:rPr lang="en-US" sz="1100" b="0" spc="-10" dirty="0">
                          <a:solidFill>
                            <a:srgbClr val="6E7071"/>
                          </a:solidFill>
                          <a:latin typeface="Avenir LT Std 45 Book"/>
                          <a:cs typeface="Avenir LT Std 45 Book"/>
                        </a:rPr>
                        <a:t>2</a:t>
                      </a:r>
                      <a:r>
                        <a:rPr sz="1100" b="0" spc="-10" dirty="0">
                          <a:solidFill>
                            <a:srgbClr val="6E7071"/>
                          </a:solidFill>
                          <a:latin typeface="Avenir LT Std 45 Book"/>
                          <a:cs typeface="Avenir LT Std 45 Book"/>
                        </a:rPr>
                        <a:t>.</a:t>
                      </a:r>
                      <a:r>
                        <a:rPr lang="en-US" sz="1100" b="0" spc="-10" dirty="0">
                          <a:solidFill>
                            <a:srgbClr val="6E7071"/>
                          </a:solidFill>
                          <a:latin typeface="Avenir LT Std 45 Book"/>
                          <a:cs typeface="Avenir LT Std 45 Book"/>
                        </a:rPr>
                        <a:t>3</a:t>
                      </a:r>
                      <a:r>
                        <a:rPr sz="1100" b="0" spc="-10" dirty="0">
                          <a:solidFill>
                            <a:srgbClr val="6E7071"/>
                          </a:solidFill>
                          <a:latin typeface="Avenir LT Std 45 Book"/>
                          <a:cs typeface="Avenir LT Std 45 Book"/>
                        </a:rPr>
                        <a:t>%</a:t>
                      </a:r>
                      <a:endParaRPr sz="1100" dirty="0">
                        <a:latin typeface="Avenir LT Std 45 Book"/>
                        <a:cs typeface="Avenir LT Std 45 Book"/>
                      </a:endParaRPr>
                    </a:p>
                  </a:txBody>
                  <a:tcPr marL="0" marR="0" marT="23380" marB="0">
                    <a:lnL w="6350">
                      <a:solidFill>
                        <a:srgbClr val="6E7071"/>
                      </a:solidFill>
                      <a:prstDash val="solid"/>
                    </a:lnL>
                    <a:lnR w="28575">
                      <a:solidFill>
                        <a:srgbClr val="B82226"/>
                      </a:solidFill>
                      <a:prstDash val="solid"/>
                    </a:lnR>
                    <a:noFill/>
                  </a:tcPr>
                </a:tc>
                <a:extLst>
                  <a:ext uri="{0D108BD9-81ED-4DB2-BD59-A6C34878D82A}">
                    <a16:rowId xmlns:a16="http://schemas.microsoft.com/office/drawing/2014/main" val="10010"/>
                  </a:ext>
                </a:extLst>
              </a:tr>
              <a:tr h="2288632">
                <a:tc>
                  <a:txBody>
                    <a:bodyPr/>
                    <a:lstStyle/>
                    <a:p>
                      <a:pPr>
                        <a:lnSpc>
                          <a:spcPct val="100000"/>
                        </a:lnSpc>
                      </a:pPr>
                      <a:endParaRPr sz="900" dirty="0">
                        <a:latin typeface="Times New Roman"/>
                        <a:cs typeface="Times New Roman"/>
                      </a:endParaRPr>
                    </a:p>
                  </a:txBody>
                  <a:tcPr marL="0" marR="0" marT="0" marB="0">
                    <a:lnL w="28575">
                      <a:solidFill>
                        <a:srgbClr val="B82226"/>
                      </a:solidFill>
                      <a:prstDash val="solid"/>
                    </a:lnL>
                    <a:lnR w="28575" cap="flat" cmpd="sng" algn="ctr">
                      <a:solidFill>
                        <a:srgbClr val="B82226"/>
                      </a:solidFill>
                      <a:prstDash val="solid"/>
                      <a:round/>
                      <a:headEnd type="none" w="med" len="med"/>
                      <a:tailEnd type="none" w="med" len="med"/>
                    </a:lnR>
                    <a:lnB w="28575">
                      <a:solidFill>
                        <a:srgbClr val="6E7071"/>
                      </a:solidFill>
                      <a:prstDash val="solid"/>
                    </a:lnB>
                  </a:tcPr>
                </a:tc>
                <a:tc>
                  <a:txBody>
                    <a:bodyPr/>
                    <a:lstStyle/>
                    <a:p>
                      <a:pPr marL="86995" marR="36830">
                        <a:lnSpc>
                          <a:spcPct val="115399"/>
                        </a:lnSpc>
                        <a:spcBef>
                          <a:spcPts val="434"/>
                        </a:spcBef>
                      </a:pPr>
                      <a:r>
                        <a:rPr sz="900" b="0" spc="-10" dirty="0">
                          <a:solidFill>
                            <a:srgbClr val="6E7071"/>
                          </a:solidFill>
                          <a:latin typeface="Avenir LT Std 45 Book"/>
                          <a:cs typeface="Avenir LT Std 45 Book"/>
                        </a:rPr>
                        <a:t>Our</a:t>
                      </a:r>
                      <a:r>
                        <a:rPr sz="900" b="0" spc="-5" dirty="0">
                          <a:solidFill>
                            <a:srgbClr val="6E7071"/>
                          </a:solidFill>
                          <a:latin typeface="Avenir LT Std 45 Book"/>
                          <a:cs typeface="Avenir LT Std 45 Book"/>
                        </a:rPr>
                        <a:t> </a:t>
                      </a:r>
                      <a:r>
                        <a:rPr sz="900" b="0" spc="-10" dirty="0">
                          <a:solidFill>
                            <a:srgbClr val="6E7071"/>
                          </a:solidFill>
                          <a:latin typeface="Avenir LT Std 45 Book"/>
                          <a:cs typeface="Avenir LT Std 45 Book"/>
                        </a:rPr>
                        <a:t>first</a:t>
                      </a:r>
                      <a:r>
                        <a:rPr sz="900" b="0" spc="-5" dirty="0">
                          <a:solidFill>
                            <a:srgbClr val="6E7071"/>
                          </a:solidFill>
                          <a:latin typeface="Avenir LT Std 45 Book"/>
                          <a:cs typeface="Avenir LT Std 45 Book"/>
                        </a:rPr>
                        <a:t> </a:t>
                      </a:r>
                      <a:r>
                        <a:rPr sz="900" b="0" spc="-20" dirty="0">
                          <a:solidFill>
                            <a:srgbClr val="6E7071"/>
                          </a:solidFill>
                          <a:latin typeface="Avenir LT Std 45 Book"/>
                          <a:cs typeface="Avenir LT Std 45 Book"/>
                        </a:rPr>
                        <a:t>mortgage</a:t>
                      </a:r>
                      <a:r>
                        <a:rPr sz="900" b="0" dirty="0">
                          <a:solidFill>
                            <a:srgbClr val="6E7071"/>
                          </a:solidFill>
                          <a:latin typeface="Avenir LT Std 45 Book"/>
                          <a:cs typeface="Avenir LT Std 45 Book"/>
                        </a:rPr>
                        <a:t> </a:t>
                      </a:r>
                      <a:r>
                        <a:rPr sz="900" b="0" spc="-20" dirty="0">
                          <a:solidFill>
                            <a:srgbClr val="6E7071"/>
                          </a:solidFill>
                          <a:latin typeface="Avenir LT Std 45 Book"/>
                          <a:cs typeface="Avenir LT Std 45 Book"/>
                        </a:rPr>
                        <a:t>loan</a:t>
                      </a:r>
                      <a:r>
                        <a:rPr sz="900" b="0" spc="-5" dirty="0">
                          <a:solidFill>
                            <a:srgbClr val="6E7071"/>
                          </a:solidFill>
                          <a:latin typeface="Avenir LT Std 45 Book"/>
                          <a:cs typeface="Avenir LT Std 45 Book"/>
                        </a:rPr>
                        <a:t> </a:t>
                      </a:r>
                      <a:r>
                        <a:rPr sz="900" b="0" spc="-25" dirty="0">
                          <a:solidFill>
                            <a:srgbClr val="6E7071"/>
                          </a:solidFill>
                          <a:latin typeface="Avenir LT Std 45 Book"/>
                          <a:cs typeface="Avenir LT Std 45 Book"/>
                        </a:rPr>
                        <a:t>on</a:t>
                      </a:r>
                      <a:r>
                        <a:rPr sz="900" b="0" spc="500" dirty="0">
                          <a:solidFill>
                            <a:srgbClr val="6E7071"/>
                          </a:solidFill>
                          <a:latin typeface="Avenir LT Std 45 Book"/>
                          <a:cs typeface="Avenir LT Std 45 Book"/>
                        </a:rPr>
                        <a:t> </a:t>
                      </a:r>
                      <a:r>
                        <a:rPr sz="900" b="0" spc="-20" dirty="0">
                          <a:solidFill>
                            <a:srgbClr val="6E7071"/>
                          </a:solidFill>
                          <a:latin typeface="Avenir LT Std 45 Book"/>
                          <a:cs typeface="Avenir LT Std 45 Book"/>
                        </a:rPr>
                        <a:t>Caleb's</a:t>
                      </a:r>
                      <a:r>
                        <a:rPr sz="900" b="0" spc="5" dirty="0">
                          <a:solidFill>
                            <a:srgbClr val="6E7071"/>
                          </a:solidFill>
                          <a:latin typeface="Avenir LT Std 45 Book"/>
                          <a:cs typeface="Avenir LT Std 45 Book"/>
                        </a:rPr>
                        <a:t> </a:t>
                      </a:r>
                      <a:r>
                        <a:rPr sz="900" b="0" spc="-20" dirty="0">
                          <a:solidFill>
                            <a:srgbClr val="6E7071"/>
                          </a:solidFill>
                          <a:latin typeface="Avenir LT Std 45 Book"/>
                          <a:cs typeface="Avenir LT Std 45 Book"/>
                        </a:rPr>
                        <a:t>Creek</a:t>
                      </a:r>
                      <a:r>
                        <a:rPr sz="900" b="0" spc="5" dirty="0">
                          <a:solidFill>
                            <a:srgbClr val="6E7071"/>
                          </a:solidFill>
                          <a:latin typeface="Avenir LT Std 45 Book"/>
                          <a:cs typeface="Avenir LT Std 45 Book"/>
                        </a:rPr>
                        <a:t> </a:t>
                      </a:r>
                      <a:r>
                        <a:rPr sz="900" b="0" spc="-20" dirty="0">
                          <a:solidFill>
                            <a:srgbClr val="6E7071"/>
                          </a:solidFill>
                          <a:latin typeface="Avenir LT Std 45 Book"/>
                          <a:cs typeface="Avenir LT Std 45 Book"/>
                        </a:rPr>
                        <a:t>continues</a:t>
                      </a:r>
                      <a:r>
                        <a:rPr sz="900" b="0" spc="10" dirty="0">
                          <a:solidFill>
                            <a:srgbClr val="6E7071"/>
                          </a:solidFill>
                          <a:latin typeface="Avenir LT Std 45 Book"/>
                          <a:cs typeface="Avenir LT Std 45 Book"/>
                        </a:rPr>
                        <a:t> </a:t>
                      </a:r>
                      <a:r>
                        <a:rPr sz="900" b="0" spc="-25" dirty="0">
                          <a:solidFill>
                            <a:srgbClr val="6E7071"/>
                          </a:solidFill>
                          <a:latin typeface="Avenir LT Std 45 Book"/>
                          <a:cs typeface="Avenir LT Std 45 Book"/>
                        </a:rPr>
                        <a:t>to</a:t>
                      </a:r>
                      <a:r>
                        <a:rPr sz="900" b="0" spc="500" dirty="0">
                          <a:solidFill>
                            <a:srgbClr val="6E7071"/>
                          </a:solidFill>
                          <a:latin typeface="Avenir LT Std 45 Book"/>
                          <a:cs typeface="Avenir LT Std 45 Book"/>
                        </a:rPr>
                        <a:t> </a:t>
                      </a:r>
                      <a:r>
                        <a:rPr sz="900" b="0" spc="-20" dirty="0">
                          <a:solidFill>
                            <a:srgbClr val="6E7071"/>
                          </a:solidFill>
                          <a:latin typeface="Avenir LT Std 45 Book"/>
                          <a:cs typeface="Avenir LT Std 45 Book"/>
                        </a:rPr>
                        <a:t>perform</a:t>
                      </a:r>
                      <a:r>
                        <a:rPr sz="900" b="0" spc="5" dirty="0">
                          <a:solidFill>
                            <a:srgbClr val="6E7071"/>
                          </a:solidFill>
                          <a:latin typeface="Avenir LT Std 45 Book"/>
                          <a:cs typeface="Avenir LT Std 45 Book"/>
                        </a:rPr>
                        <a:t> </a:t>
                      </a:r>
                      <a:r>
                        <a:rPr sz="900" b="0" spc="-10" dirty="0">
                          <a:solidFill>
                            <a:srgbClr val="6E7071"/>
                          </a:solidFill>
                          <a:latin typeface="Avenir LT Std 45 Book"/>
                          <a:cs typeface="Avenir LT Std 45 Book"/>
                        </a:rPr>
                        <a:t>as</a:t>
                      </a:r>
                      <a:r>
                        <a:rPr sz="900" b="0" spc="10" dirty="0">
                          <a:solidFill>
                            <a:srgbClr val="6E7071"/>
                          </a:solidFill>
                          <a:latin typeface="Avenir LT Std 45 Book"/>
                          <a:cs typeface="Avenir LT Std 45 Book"/>
                        </a:rPr>
                        <a:t> </a:t>
                      </a:r>
                      <a:r>
                        <a:rPr sz="900" b="0" spc="-20" dirty="0">
                          <a:solidFill>
                            <a:srgbClr val="6E7071"/>
                          </a:solidFill>
                          <a:latin typeface="Avenir LT Std 45 Book"/>
                          <a:cs typeface="Avenir LT Std 45 Book"/>
                        </a:rPr>
                        <a:t>intended</a:t>
                      </a:r>
                      <a:r>
                        <a:rPr lang="en-US" sz="900" b="0" spc="-20" dirty="0">
                          <a:solidFill>
                            <a:srgbClr val="6E7071"/>
                          </a:solidFill>
                          <a:latin typeface="Avenir LT Std 45 Book"/>
                          <a:cs typeface="Avenir LT Std 45 Book"/>
                        </a:rPr>
                        <a:t>.</a:t>
                      </a:r>
                    </a:p>
                    <a:p>
                      <a:pPr marL="86995" marR="36830">
                        <a:lnSpc>
                          <a:spcPct val="115399"/>
                        </a:lnSpc>
                        <a:spcBef>
                          <a:spcPts val="434"/>
                        </a:spcBef>
                      </a:pPr>
                      <a:endParaRPr sz="900" dirty="0">
                        <a:latin typeface="Times New Roman"/>
                        <a:cs typeface="Times New Roman"/>
                      </a:endParaRPr>
                    </a:p>
                    <a:p>
                      <a:pPr marL="86995" marR="58419">
                        <a:lnSpc>
                          <a:spcPct val="115399"/>
                        </a:lnSpc>
                        <a:spcBef>
                          <a:spcPts val="5"/>
                        </a:spcBef>
                      </a:pPr>
                      <a:r>
                        <a:rPr lang="en-US" sz="900" b="0" spc="-20" dirty="0">
                          <a:solidFill>
                            <a:srgbClr val="6E7071"/>
                          </a:solidFill>
                          <a:latin typeface="Avenir LT Std 45 Book"/>
                          <a:cs typeface="Avenir LT Std 45 Book"/>
                        </a:rPr>
                        <a:t>The borrower is currently under contract to sell the project</a:t>
                      </a:r>
                      <a:r>
                        <a:rPr sz="900" b="0" spc="-10" dirty="0">
                          <a:solidFill>
                            <a:srgbClr val="6E7071"/>
                          </a:solidFill>
                          <a:latin typeface="Avenir LT Std 45 Book"/>
                          <a:cs typeface="Avenir LT Std 45 Book"/>
                        </a:rPr>
                        <a:t>.</a:t>
                      </a:r>
                      <a:r>
                        <a:rPr lang="en-US" sz="900" b="0" spc="-10" dirty="0">
                          <a:solidFill>
                            <a:srgbClr val="6E7071"/>
                          </a:solidFill>
                          <a:latin typeface="Avenir LT Std 45 Book"/>
                          <a:cs typeface="Avenir LT Std 45 Book"/>
                        </a:rPr>
                        <a:t>  We will know more in the fall regarding timing.  The sale will result in full repayment of the loan</a:t>
                      </a:r>
                      <a:endParaRPr sz="900" dirty="0">
                        <a:latin typeface="Avenir LT Std 45 Book"/>
                        <a:cs typeface="Avenir LT Std 45 Book"/>
                      </a:endParaRPr>
                    </a:p>
                  </a:txBody>
                  <a:tcPr marL="0" marR="0" marT="37666" marB="0">
                    <a:lnL w="28575" cap="flat" cmpd="sng" algn="ctr">
                      <a:solidFill>
                        <a:srgbClr val="B82226"/>
                      </a:solidFill>
                      <a:prstDash val="solid"/>
                      <a:round/>
                      <a:headEnd type="none" w="med" len="med"/>
                      <a:tailEnd type="none" w="med" len="med"/>
                    </a:lnL>
                    <a:lnR w="6350" cap="flat" cmpd="sng" algn="ctr">
                      <a:solidFill>
                        <a:srgbClr val="6E7071"/>
                      </a:solidFill>
                      <a:prstDash val="solid"/>
                      <a:round/>
                      <a:headEnd type="none" w="med" len="med"/>
                      <a:tailEnd type="none" w="med" len="med"/>
                    </a:lnR>
                    <a:lnB w="28575">
                      <a:solidFill>
                        <a:srgbClr val="6E7071"/>
                      </a:solidFill>
                      <a:prstDash val="solid"/>
                    </a:lnB>
                  </a:tcPr>
                </a:tc>
                <a:tc>
                  <a:txBody>
                    <a:bodyPr/>
                    <a:lstStyle/>
                    <a:p>
                      <a:pPr marL="57785" marR="88900">
                        <a:lnSpc>
                          <a:spcPct val="115399"/>
                        </a:lnSpc>
                        <a:spcBef>
                          <a:spcPts val="434"/>
                        </a:spcBef>
                      </a:pPr>
                      <a:r>
                        <a:rPr sz="900" b="0" spc="-10" dirty="0">
                          <a:solidFill>
                            <a:srgbClr val="6E7071"/>
                          </a:solidFill>
                          <a:latin typeface="Avenir LT Std 45 Book"/>
                          <a:cs typeface="Avenir LT Std 45 Book"/>
                        </a:rPr>
                        <a:t>At</a:t>
                      </a:r>
                      <a:r>
                        <a:rPr sz="900" b="0" spc="-5" dirty="0">
                          <a:solidFill>
                            <a:srgbClr val="6E7071"/>
                          </a:solidFill>
                          <a:latin typeface="Avenir LT Std 45 Book"/>
                          <a:cs typeface="Avenir LT Std 45 Book"/>
                        </a:rPr>
                        <a:t> </a:t>
                      </a:r>
                      <a:r>
                        <a:rPr sz="900" b="0" spc="-20" dirty="0">
                          <a:solidFill>
                            <a:srgbClr val="6E7071"/>
                          </a:solidFill>
                          <a:latin typeface="Avenir LT Std 45 Book"/>
                          <a:cs typeface="Avenir LT Std 45 Book"/>
                        </a:rPr>
                        <a:t>Two</a:t>
                      </a:r>
                      <a:r>
                        <a:rPr sz="900" b="0" spc="-5" dirty="0">
                          <a:solidFill>
                            <a:srgbClr val="6E7071"/>
                          </a:solidFill>
                          <a:latin typeface="Avenir LT Std 45 Book"/>
                          <a:cs typeface="Avenir LT Std 45 Book"/>
                        </a:rPr>
                        <a:t> </a:t>
                      </a:r>
                      <a:r>
                        <a:rPr sz="900" b="0" spc="-20" dirty="0">
                          <a:solidFill>
                            <a:srgbClr val="6E7071"/>
                          </a:solidFill>
                          <a:latin typeface="Avenir LT Std 45 Book"/>
                          <a:cs typeface="Avenir LT Std 45 Book"/>
                        </a:rPr>
                        <a:t>Pierce</a:t>
                      </a:r>
                      <a:r>
                        <a:rPr sz="900" b="0" spc="-5" dirty="0">
                          <a:solidFill>
                            <a:srgbClr val="6E7071"/>
                          </a:solidFill>
                          <a:latin typeface="Avenir LT Std 45 Book"/>
                          <a:cs typeface="Avenir LT Std 45 Book"/>
                        </a:rPr>
                        <a:t> </a:t>
                      </a:r>
                      <a:r>
                        <a:rPr sz="900" b="0" spc="-20" dirty="0">
                          <a:solidFill>
                            <a:srgbClr val="6E7071"/>
                          </a:solidFill>
                          <a:latin typeface="Avenir LT Std 45 Book"/>
                          <a:cs typeface="Avenir LT Std 45 Book"/>
                        </a:rPr>
                        <a:t>Place,</a:t>
                      </a:r>
                      <a:r>
                        <a:rPr sz="900" b="0" dirty="0">
                          <a:solidFill>
                            <a:srgbClr val="6E7071"/>
                          </a:solidFill>
                          <a:latin typeface="Avenir LT Std 45 Book"/>
                          <a:cs typeface="Avenir LT Std 45 Book"/>
                        </a:rPr>
                        <a:t> </a:t>
                      </a:r>
                      <a:r>
                        <a:rPr sz="900" b="0" spc="-10" dirty="0">
                          <a:solidFill>
                            <a:srgbClr val="6E7071"/>
                          </a:solidFill>
                          <a:latin typeface="Avenir LT Std 45 Book"/>
                          <a:cs typeface="Avenir LT Std 45 Book"/>
                        </a:rPr>
                        <a:t>robust</a:t>
                      </a:r>
                      <a:r>
                        <a:rPr sz="900" b="0" spc="500" dirty="0">
                          <a:solidFill>
                            <a:srgbClr val="6E7071"/>
                          </a:solidFill>
                          <a:latin typeface="Avenir LT Std 45 Book"/>
                          <a:cs typeface="Avenir LT Std 45 Book"/>
                        </a:rPr>
                        <a:t> </a:t>
                      </a:r>
                      <a:r>
                        <a:rPr sz="900" b="0" spc="-20" dirty="0">
                          <a:solidFill>
                            <a:srgbClr val="6E7071"/>
                          </a:solidFill>
                          <a:latin typeface="Avenir LT Std 45 Book"/>
                          <a:cs typeface="Avenir LT Std 45 Book"/>
                        </a:rPr>
                        <a:t>leasing</a:t>
                      </a:r>
                      <a:r>
                        <a:rPr sz="900" b="0" spc="20" dirty="0">
                          <a:solidFill>
                            <a:srgbClr val="6E7071"/>
                          </a:solidFill>
                          <a:latin typeface="Avenir LT Std 45 Book"/>
                          <a:cs typeface="Avenir LT Std 45 Book"/>
                        </a:rPr>
                        <a:t> </a:t>
                      </a:r>
                      <a:r>
                        <a:rPr sz="900" b="0" spc="-10" dirty="0">
                          <a:solidFill>
                            <a:srgbClr val="6E7071"/>
                          </a:solidFill>
                          <a:latin typeface="Avenir LT Std 45 Book"/>
                          <a:cs typeface="Avenir LT Std 45 Book"/>
                        </a:rPr>
                        <a:t>momentum</a:t>
                      </a:r>
                      <a:r>
                        <a:rPr lang="en-US" sz="900" b="0" spc="-10" dirty="0">
                          <a:solidFill>
                            <a:srgbClr val="6E7071"/>
                          </a:solidFill>
                          <a:latin typeface="Avenir LT Std 45 Book"/>
                          <a:cs typeface="Avenir LT Std 45 Book"/>
                        </a:rPr>
                        <a:t> continues.  We have executed ~200k SF of new leasing since acquisition, and ~100k SF of renewals with 8 years of WALT</a:t>
                      </a:r>
                      <a:r>
                        <a:rPr lang="en-US" sz="900" b="0" spc="-10" baseline="30000" dirty="0">
                          <a:solidFill>
                            <a:srgbClr val="6E7071"/>
                          </a:solidFill>
                          <a:latin typeface="Avenir LT Std 45 Book"/>
                          <a:cs typeface="Avenir LT Std 45 Book"/>
                        </a:rPr>
                        <a:t>(1)</a:t>
                      </a:r>
                      <a:r>
                        <a:rPr lang="en-US" sz="900" b="0" spc="-10" dirty="0">
                          <a:solidFill>
                            <a:srgbClr val="6E7071"/>
                          </a:solidFill>
                          <a:latin typeface="Avenir LT Std 45 Book"/>
                          <a:cs typeface="Avenir LT Std 45 Book"/>
                        </a:rPr>
                        <a:t>.  </a:t>
                      </a:r>
                      <a:endParaRPr lang="en-US" sz="900" b="0" spc="500" dirty="0">
                        <a:solidFill>
                          <a:srgbClr val="6E7071"/>
                        </a:solidFill>
                        <a:latin typeface="Avenir LT Std 45 Book"/>
                        <a:cs typeface="Avenir LT Std 45 Book"/>
                      </a:endParaRPr>
                    </a:p>
                    <a:p>
                      <a:pPr>
                        <a:lnSpc>
                          <a:spcPct val="100000"/>
                        </a:lnSpc>
                        <a:spcBef>
                          <a:spcPts val="150"/>
                        </a:spcBef>
                      </a:pPr>
                      <a:endParaRPr sz="900" dirty="0">
                        <a:latin typeface="Times New Roman"/>
                        <a:cs typeface="Times New Roman"/>
                      </a:endParaRPr>
                    </a:p>
                    <a:p>
                      <a:pPr marL="57785" marR="128270">
                        <a:lnSpc>
                          <a:spcPct val="115300"/>
                        </a:lnSpc>
                      </a:pPr>
                      <a:r>
                        <a:rPr sz="900" b="0" spc="-20" dirty="0">
                          <a:solidFill>
                            <a:srgbClr val="6E7071"/>
                          </a:solidFill>
                          <a:latin typeface="Avenir LT Std 45 Book"/>
                          <a:cs typeface="Avenir LT Std 45 Book"/>
                        </a:rPr>
                        <a:t>Two</a:t>
                      </a:r>
                      <a:r>
                        <a:rPr sz="900" b="0" spc="10" dirty="0">
                          <a:solidFill>
                            <a:srgbClr val="6E7071"/>
                          </a:solidFill>
                          <a:latin typeface="Avenir LT Std 45 Book"/>
                          <a:cs typeface="Avenir LT Std 45 Book"/>
                        </a:rPr>
                        <a:t> </a:t>
                      </a:r>
                      <a:r>
                        <a:rPr sz="900" b="0" spc="-20" dirty="0">
                          <a:solidFill>
                            <a:srgbClr val="6E7071"/>
                          </a:solidFill>
                          <a:latin typeface="Avenir LT Std 45 Book"/>
                          <a:cs typeface="Avenir LT Std 45 Book"/>
                        </a:rPr>
                        <a:t>Pierce</a:t>
                      </a:r>
                      <a:r>
                        <a:rPr sz="900" b="0" spc="10" dirty="0">
                          <a:solidFill>
                            <a:srgbClr val="6E7071"/>
                          </a:solidFill>
                          <a:latin typeface="Avenir LT Std 45 Book"/>
                          <a:cs typeface="Avenir LT Std 45 Book"/>
                        </a:rPr>
                        <a:t> </a:t>
                      </a:r>
                      <a:r>
                        <a:rPr sz="900" b="0" spc="-20" dirty="0">
                          <a:solidFill>
                            <a:srgbClr val="6E7071"/>
                          </a:solidFill>
                          <a:latin typeface="Avenir LT Std 45 Book"/>
                          <a:cs typeface="Avenir LT Std 45 Book"/>
                        </a:rPr>
                        <a:t>continues</a:t>
                      </a:r>
                      <a:r>
                        <a:rPr sz="900" b="0" spc="10" dirty="0">
                          <a:solidFill>
                            <a:srgbClr val="6E7071"/>
                          </a:solidFill>
                          <a:latin typeface="Avenir LT Std 45 Book"/>
                          <a:cs typeface="Avenir LT Std 45 Book"/>
                        </a:rPr>
                        <a:t> </a:t>
                      </a:r>
                      <a:r>
                        <a:rPr sz="900" b="0" spc="-25" dirty="0">
                          <a:solidFill>
                            <a:srgbClr val="6E7071"/>
                          </a:solidFill>
                          <a:latin typeface="Avenir LT Std 45 Book"/>
                          <a:cs typeface="Avenir LT Std 45 Book"/>
                        </a:rPr>
                        <a:t>to</a:t>
                      </a:r>
                      <a:r>
                        <a:rPr sz="900" b="0" spc="500" dirty="0">
                          <a:solidFill>
                            <a:srgbClr val="6E7071"/>
                          </a:solidFill>
                          <a:latin typeface="Avenir LT Std 45 Book"/>
                          <a:cs typeface="Avenir LT Std 45 Book"/>
                        </a:rPr>
                        <a:t> </a:t>
                      </a:r>
                      <a:r>
                        <a:rPr sz="900" b="0" spc="-20" dirty="0">
                          <a:solidFill>
                            <a:srgbClr val="6E7071"/>
                          </a:solidFill>
                          <a:latin typeface="Avenir LT Std 45 Book"/>
                          <a:cs typeface="Avenir LT Std 45 Book"/>
                        </a:rPr>
                        <a:t>capitalize</a:t>
                      </a:r>
                      <a:r>
                        <a:rPr sz="900" b="0" spc="-10" dirty="0">
                          <a:solidFill>
                            <a:srgbClr val="6E7071"/>
                          </a:solidFill>
                          <a:latin typeface="Avenir LT Std 45 Book"/>
                          <a:cs typeface="Avenir LT Std 45 Book"/>
                        </a:rPr>
                        <a:t> on the prevalent</a:t>
                      </a:r>
                      <a:r>
                        <a:rPr sz="900" b="0" spc="500" dirty="0">
                          <a:solidFill>
                            <a:srgbClr val="6E7071"/>
                          </a:solidFill>
                          <a:latin typeface="Avenir LT Std 45 Book"/>
                          <a:cs typeface="Avenir LT Std 45 Book"/>
                        </a:rPr>
                        <a:t> </a:t>
                      </a:r>
                      <a:r>
                        <a:rPr sz="900" b="0" spc="-10" dirty="0">
                          <a:solidFill>
                            <a:srgbClr val="6E7071"/>
                          </a:solidFill>
                          <a:latin typeface="Avenir LT Std 45 Book"/>
                          <a:cs typeface="Avenir LT Std 45 Book"/>
                        </a:rPr>
                        <a:t>office</a:t>
                      </a:r>
                      <a:r>
                        <a:rPr sz="900" b="0" spc="-20" dirty="0">
                          <a:solidFill>
                            <a:srgbClr val="6E7071"/>
                          </a:solidFill>
                          <a:latin typeface="Avenir LT Std 45 Book"/>
                          <a:cs typeface="Avenir LT Std 45 Book"/>
                        </a:rPr>
                        <a:t> trend </a:t>
                      </a:r>
                      <a:r>
                        <a:rPr lang="en-US" sz="900" b="0" dirty="0">
                          <a:solidFill>
                            <a:srgbClr val="6E7071"/>
                          </a:solidFill>
                          <a:latin typeface="Avenir LT Std 45 Book"/>
                          <a:cs typeface="Avenir LT Std 45 Book"/>
                        </a:rPr>
                        <a:t>–</a:t>
                      </a:r>
                      <a:r>
                        <a:rPr sz="900" b="0" spc="-20" dirty="0">
                          <a:solidFill>
                            <a:srgbClr val="6E7071"/>
                          </a:solidFill>
                          <a:latin typeface="Avenir LT Std 45 Book"/>
                          <a:cs typeface="Avenir LT Std 45 Book"/>
                        </a:rPr>
                        <a:t> </a:t>
                      </a:r>
                      <a:r>
                        <a:rPr lang="en-US" sz="900" b="0" spc="-10" dirty="0">
                          <a:solidFill>
                            <a:srgbClr val="6E7071"/>
                          </a:solidFill>
                          <a:latin typeface="Avenir LT Std 45 Book"/>
                          <a:cs typeface="Avenir LT Std 45 Book"/>
                        </a:rPr>
                        <a:t>flight to quality</a:t>
                      </a:r>
                      <a:endParaRPr sz="900" dirty="0">
                        <a:latin typeface="Avenir LT Std 45 Book"/>
                        <a:cs typeface="Avenir LT Std 45 Book"/>
                      </a:endParaRPr>
                    </a:p>
                  </a:txBody>
                  <a:tcPr marL="0" marR="0" marT="37666" marB="0">
                    <a:lnL w="6350" cap="flat" cmpd="sng" algn="ctr">
                      <a:solidFill>
                        <a:srgbClr val="6E7071"/>
                      </a:solidFill>
                      <a:prstDash val="solid"/>
                      <a:round/>
                      <a:headEnd type="none" w="med" len="med"/>
                      <a:tailEnd type="none" w="med" len="med"/>
                    </a:lnL>
                    <a:lnR w="6350" cap="flat" cmpd="sng" algn="ctr">
                      <a:solidFill>
                        <a:srgbClr val="6E7071"/>
                      </a:solidFill>
                      <a:prstDash val="solid"/>
                      <a:round/>
                      <a:headEnd type="none" w="med" len="med"/>
                      <a:tailEnd type="none" w="med" len="med"/>
                    </a:lnR>
                    <a:lnB w="28575">
                      <a:solidFill>
                        <a:srgbClr val="6E7071"/>
                      </a:solidFill>
                      <a:prstDash val="solid"/>
                    </a:lnB>
                  </a:tcPr>
                </a:tc>
                <a:tc>
                  <a:txBody>
                    <a:bodyPr/>
                    <a:lstStyle/>
                    <a:p>
                      <a:pPr marL="42545" marR="58419">
                        <a:lnSpc>
                          <a:spcPct val="100000"/>
                        </a:lnSpc>
                        <a:spcBef>
                          <a:spcPts val="0"/>
                        </a:spcBef>
                      </a:pPr>
                      <a:r>
                        <a:rPr lang="en-US" sz="900" b="0" spc="-20" dirty="0">
                          <a:solidFill>
                            <a:srgbClr val="6E7071"/>
                          </a:solidFill>
                          <a:latin typeface="Avenir LT Std 45 Book"/>
                          <a:cs typeface="Avenir LT Std 45 Book"/>
                        </a:rPr>
                        <a:t>Construction</a:t>
                      </a:r>
                      <a:r>
                        <a:rPr lang="en-US" sz="900" b="0" spc="-10" dirty="0">
                          <a:solidFill>
                            <a:srgbClr val="6E7071"/>
                          </a:solidFill>
                          <a:latin typeface="Avenir LT Std 45 Book"/>
                          <a:cs typeface="Avenir LT Std 45 Book"/>
                        </a:rPr>
                        <a:t> on</a:t>
                      </a:r>
                      <a:r>
                        <a:rPr lang="en-US" sz="900" b="0" spc="-5" dirty="0">
                          <a:solidFill>
                            <a:srgbClr val="6E7071"/>
                          </a:solidFill>
                          <a:latin typeface="Avenir LT Std 45 Book"/>
                          <a:cs typeface="Avenir LT Std 45 Book"/>
                        </a:rPr>
                        <a:t> </a:t>
                      </a:r>
                      <a:r>
                        <a:rPr lang="en-US" sz="900" b="0" spc="-10" dirty="0">
                          <a:solidFill>
                            <a:srgbClr val="6E7071"/>
                          </a:solidFill>
                          <a:latin typeface="Avenir LT Std 45 Book"/>
                          <a:cs typeface="Avenir LT Std 45 Book"/>
                        </a:rPr>
                        <a:t>the</a:t>
                      </a:r>
                      <a:r>
                        <a:rPr lang="en-US" sz="900" b="0" spc="-5" dirty="0">
                          <a:solidFill>
                            <a:srgbClr val="6E7071"/>
                          </a:solidFill>
                          <a:latin typeface="Avenir LT Std 45 Book"/>
                          <a:cs typeface="Avenir LT Std 45 Book"/>
                        </a:rPr>
                        <a:t> </a:t>
                      </a:r>
                      <a:r>
                        <a:rPr lang="en-US" sz="900" b="0" spc="-10" dirty="0">
                          <a:solidFill>
                            <a:srgbClr val="6E7071"/>
                          </a:solidFill>
                          <a:latin typeface="Avenir LT Std 45 Book"/>
                          <a:cs typeface="Avenir LT Std 45 Book"/>
                        </a:rPr>
                        <a:t>amenity</a:t>
                      </a:r>
                      <a:r>
                        <a:rPr lang="en-US" sz="900" b="0" spc="500" dirty="0">
                          <a:solidFill>
                            <a:srgbClr val="6E7071"/>
                          </a:solidFill>
                          <a:latin typeface="Avenir LT Std 45 Book"/>
                          <a:cs typeface="Avenir LT Std 45 Book"/>
                        </a:rPr>
                        <a:t> </a:t>
                      </a:r>
                      <a:r>
                        <a:rPr lang="en-US" sz="900" b="0" spc="-20" dirty="0">
                          <a:solidFill>
                            <a:srgbClr val="6E7071"/>
                          </a:solidFill>
                          <a:latin typeface="Avenir LT Std 45 Book"/>
                          <a:cs typeface="Avenir LT Std 45 Book"/>
                        </a:rPr>
                        <a:t>package</a:t>
                      </a:r>
                      <a:r>
                        <a:rPr lang="en-US" sz="900" b="0" spc="-15" dirty="0">
                          <a:solidFill>
                            <a:srgbClr val="6E7071"/>
                          </a:solidFill>
                          <a:latin typeface="Avenir LT Std 45 Book"/>
                          <a:cs typeface="Avenir LT Std 45 Book"/>
                        </a:rPr>
                        <a:t> </a:t>
                      </a:r>
                      <a:r>
                        <a:rPr lang="en-US" sz="900" b="0" spc="-10" dirty="0">
                          <a:solidFill>
                            <a:srgbClr val="6E7071"/>
                          </a:solidFill>
                          <a:latin typeface="Avenir LT Std 45 Book"/>
                          <a:cs typeface="Avenir LT Std 45 Book"/>
                        </a:rPr>
                        <a:t>is near completion</a:t>
                      </a:r>
                      <a:r>
                        <a:rPr lang="en-US" sz="900" b="0" spc="-20" dirty="0">
                          <a:solidFill>
                            <a:srgbClr val="6E7071"/>
                          </a:solidFill>
                          <a:latin typeface="Avenir LT Std 45 Book"/>
                          <a:cs typeface="Avenir LT Std 45 Book"/>
                        </a:rPr>
                        <a:t>;</a:t>
                      </a:r>
                      <a:r>
                        <a:rPr lang="en-US" sz="900" b="0" spc="-15" dirty="0">
                          <a:solidFill>
                            <a:srgbClr val="6E7071"/>
                          </a:solidFill>
                          <a:latin typeface="Avenir LT Std 45 Book"/>
                          <a:cs typeface="Avenir LT Std 45 Book"/>
                        </a:rPr>
                        <a:t> </a:t>
                      </a:r>
                      <a:r>
                        <a:rPr lang="en-US" sz="900" b="0" spc="-10" dirty="0">
                          <a:solidFill>
                            <a:srgbClr val="6E7071"/>
                          </a:solidFill>
                          <a:latin typeface="Avenir LT Std 45 Book"/>
                          <a:cs typeface="Avenir LT Std 45 Book"/>
                        </a:rPr>
                        <a:t>the pickleball court, basketball court, and fitness center were completed in Q1 2024.</a:t>
                      </a:r>
                    </a:p>
                    <a:p>
                      <a:pPr marL="42545" marR="58419">
                        <a:lnSpc>
                          <a:spcPct val="100000"/>
                        </a:lnSpc>
                        <a:spcBef>
                          <a:spcPts val="0"/>
                        </a:spcBef>
                      </a:pPr>
                      <a:endParaRPr lang="en-US" sz="900" b="0" spc="-10" dirty="0">
                        <a:solidFill>
                          <a:srgbClr val="6E7071"/>
                        </a:solidFill>
                        <a:latin typeface="Avenir LT Std 45 Book"/>
                        <a:cs typeface="Times New Roman" panose="02020603050405020304" pitchFamily="18" charset="0"/>
                      </a:endParaRPr>
                    </a:p>
                    <a:p>
                      <a:pPr marL="42545" marR="58419">
                        <a:lnSpc>
                          <a:spcPct val="100000"/>
                        </a:lnSpc>
                        <a:spcBef>
                          <a:spcPts val="0"/>
                        </a:spcBef>
                      </a:pPr>
                      <a:r>
                        <a:rPr lang="en-US" sz="900" b="0" spc="-10" dirty="0">
                          <a:solidFill>
                            <a:srgbClr val="6E7071"/>
                          </a:solidFill>
                          <a:latin typeface="Avenir LT Std 45 Book"/>
                          <a:cs typeface="Avenir LT Std 45 Book"/>
                        </a:rPr>
                        <a:t>We signed a ~32k SF tenant at the beginning of the year, and have a handshake with another ~60k SF.</a:t>
                      </a:r>
                      <a:endParaRPr lang="en-US" sz="900" dirty="0">
                        <a:latin typeface="Avenir LT Std 45 Book"/>
                        <a:cs typeface="Avenir LT Std 45 Book"/>
                      </a:endParaRPr>
                    </a:p>
                    <a:p>
                      <a:pPr>
                        <a:lnSpc>
                          <a:spcPct val="100000"/>
                        </a:lnSpc>
                        <a:spcBef>
                          <a:spcPts val="275"/>
                        </a:spcBef>
                      </a:pPr>
                      <a:endParaRPr lang="en-US" sz="900" dirty="0">
                        <a:latin typeface="Times New Roman"/>
                        <a:cs typeface="Times New Roman"/>
                      </a:endParaRPr>
                    </a:p>
                    <a:p>
                      <a:pPr marL="42545">
                        <a:lnSpc>
                          <a:spcPct val="100000"/>
                        </a:lnSpc>
                      </a:pPr>
                      <a:r>
                        <a:rPr lang="en-US" sz="900" b="0" spc="-10" dirty="0">
                          <a:solidFill>
                            <a:srgbClr val="6E7071"/>
                          </a:solidFill>
                          <a:latin typeface="Avenir LT Std 45 Book"/>
                          <a:cs typeface="Avenir LT Std 45 Book"/>
                        </a:rPr>
                        <a:t>NOI</a:t>
                      </a:r>
                      <a:r>
                        <a:rPr lang="en-US" sz="900" b="0" spc="-15" baseline="27777" dirty="0">
                          <a:solidFill>
                            <a:srgbClr val="6E7071"/>
                          </a:solidFill>
                          <a:latin typeface="Avenir LT Std 45 Book"/>
                          <a:cs typeface="Avenir LT Std 45 Book"/>
                        </a:rPr>
                        <a:t>(1)</a:t>
                      </a:r>
                      <a:r>
                        <a:rPr lang="en-US" sz="900" b="0" spc="-7" baseline="27777" dirty="0">
                          <a:solidFill>
                            <a:srgbClr val="6E7071"/>
                          </a:solidFill>
                          <a:latin typeface="Avenir LT Std 45 Book"/>
                          <a:cs typeface="Avenir LT Std 45 Book"/>
                        </a:rPr>
                        <a:t> </a:t>
                      </a:r>
                      <a:r>
                        <a:rPr lang="en-US" sz="900" b="0" spc="-10" dirty="0">
                          <a:solidFill>
                            <a:srgbClr val="6E7071"/>
                          </a:solidFill>
                          <a:latin typeface="Avenir LT Std 45 Book"/>
                          <a:cs typeface="Avenir LT Std 45 Book"/>
                        </a:rPr>
                        <a:t>has</a:t>
                      </a:r>
                      <a:r>
                        <a:rPr lang="en-US" sz="900" b="0" dirty="0">
                          <a:solidFill>
                            <a:srgbClr val="6E7071"/>
                          </a:solidFill>
                          <a:latin typeface="Avenir LT Std 45 Book"/>
                          <a:cs typeface="Avenir LT Std 45 Book"/>
                        </a:rPr>
                        <a:t> </a:t>
                      </a:r>
                      <a:r>
                        <a:rPr lang="en-US" sz="900" b="0" spc="-20" dirty="0">
                          <a:solidFill>
                            <a:srgbClr val="6E7071"/>
                          </a:solidFill>
                          <a:latin typeface="Avenir LT Std 45 Book"/>
                          <a:cs typeface="Avenir LT Std 45 Book"/>
                        </a:rPr>
                        <a:t>increased</a:t>
                      </a:r>
                      <a:r>
                        <a:rPr lang="en-US" sz="900" b="0" dirty="0">
                          <a:solidFill>
                            <a:srgbClr val="6E7071"/>
                          </a:solidFill>
                          <a:latin typeface="Avenir LT Std 45 Book"/>
                          <a:cs typeface="Avenir LT Std 45 Book"/>
                        </a:rPr>
                        <a:t> </a:t>
                      </a:r>
                      <a:r>
                        <a:rPr lang="en-US" sz="900" b="0" spc="-25" dirty="0">
                          <a:solidFill>
                            <a:srgbClr val="6E7071"/>
                          </a:solidFill>
                          <a:latin typeface="Avenir LT Std 45 Book"/>
                          <a:cs typeface="Avenir LT Std 45 Book"/>
                        </a:rPr>
                        <a:t>to</a:t>
                      </a:r>
                      <a:r>
                        <a:rPr lang="en-US" sz="900" b="0" spc="0" dirty="0">
                          <a:solidFill>
                            <a:schemeClr val="tx1"/>
                          </a:solidFill>
                          <a:latin typeface="Avenir LT Std 45 Book"/>
                          <a:cs typeface="Avenir LT Std 45 Book"/>
                        </a:rPr>
                        <a:t> </a:t>
                      </a:r>
                      <a:r>
                        <a:rPr lang="en-US" sz="900" b="0" spc="-20" dirty="0">
                          <a:solidFill>
                            <a:srgbClr val="6E7071"/>
                          </a:solidFill>
                          <a:latin typeface="Avenir LT Std 45 Book"/>
                          <a:cs typeface="Avenir LT Std 45 Book"/>
                        </a:rPr>
                        <a:t>~$15.2M</a:t>
                      </a:r>
                      <a:r>
                        <a:rPr lang="en-US" sz="900" b="0" dirty="0">
                          <a:solidFill>
                            <a:srgbClr val="6E7071"/>
                          </a:solidFill>
                          <a:latin typeface="Avenir LT Std 45 Book"/>
                          <a:cs typeface="Avenir LT Std 45 Book"/>
                        </a:rPr>
                        <a:t> </a:t>
                      </a:r>
                      <a:r>
                        <a:rPr lang="en-US" sz="900" b="0" spc="-20" dirty="0">
                          <a:solidFill>
                            <a:srgbClr val="6E7071"/>
                          </a:solidFill>
                          <a:latin typeface="Avenir LT Std 45 Book"/>
                          <a:cs typeface="Avenir LT Std 45 Book"/>
                        </a:rPr>
                        <a:t>since</a:t>
                      </a:r>
                      <a:r>
                        <a:rPr lang="en-US" sz="900" b="0" dirty="0">
                          <a:solidFill>
                            <a:srgbClr val="6E7071"/>
                          </a:solidFill>
                          <a:latin typeface="Avenir LT Std 45 Book"/>
                          <a:cs typeface="Avenir LT Std 45 Book"/>
                        </a:rPr>
                        <a:t> </a:t>
                      </a:r>
                      <a:r>
                        <a:rPr lang="en-US" sz="900" b="0" spc="-10" dirty="0">
                          <a:solidFill>
                            <a:srgbClr val="6E7071"/>
                          </a:solidFill>
                          <a:latin typeface="Avenir LT Std 45 Book"/>
                          <a:cs typeface="Avenir LT Std 45 Book"/>
                        </a:rPr>
                        <a:t>the</a:t>
                      </a:r>
                      <a:r>
                        <a:rPr lang="en-US" sz="900" b="0" dirty="0">
                          <a:solidFill>
                            <a:srgbClr val="6E7071"/>
                          </a:solidFill>
                          <a:latin typeface="Avenir LT Std 45 Book"/>
                          <a:cs typeface="Avenir LT Std 45 Book"/>
                        </a:rPr>
                        <a:t> </a:t>
                      </a:r>
                      <a:r>
                        <a:rPr lang="en-US" sz="900" b="0" spc="-10" dirty="0">
                          <a:solidFill>
                            <a:srgbClr val="6E7071"/>
                          </a:solidFill>
                          <a:latin typeface="Avenir LT Std 45 Book"/>
                          <a:cs typeface="Avenir LT Std 45 Book"/>
                        </a:rPr>
                        <a:t>asset’s acquisition while occupancy</a:t>
                      </a:r>
                      <a:r>
                        <a:rPr lang="en-US" sz="900" b="0" spc="-10" baseline="30000" dirty="0">
                          <a:solidFill>
                            <a:srgbClr val="6E7071"/>
                          </a:solidFill>
                          <a:latin typeface="Avenir LT Std 45 Book"/>
                          <a:cs typeface="Avenir LT Std 45 Book"/>
                        </a:rPr>
                        <a:t>(1)</a:t>
                      </a:r>
                      <a:r>
                        <a:rPr lang="en-US" sz="900" b="0" spc="-10" baseline="0" dirty="0">
                          <a:solidFill>
                            <a:srgbClr val="6E7071"/>
                          </a:solidFill>
                          <a:latin typeface="Avenir LT Std 45 Book"/>
                          <a:cs typeface="Avenir LT Std 45 Book"/>
                        </a:rPr>
                        <a:t> has risen to 66%.</a:t>
                      </a:r>
                      <a:endParaRPr lang="en-US" sz="900" b="0" spc="500" dirty="0">
                        <a:solidFill>
                          <a:srgbClr val="6E7071"/>
                        </a:solidFill>
                        <a:latin typeface="Avenir LT Std 45 Book"/>
                        <a:cs typeface="Avenir LT Std 45 Book"/>
                      </a:endParaRPr>
                    </a:p>
                    <a:p>
                      <a:pPr marL="73025">
                        <a:lnSpc>
                          <a:spcPct val="100000"/>
                        </a:lnSpc>
                      </a:pPr>
                      <a:endParaRPr lang="en-US" sz="900" b="0" spc="500" dirty="0">
                        <a:solidFill>
                          <a:srgbClr val="6E7071"/>
                        </a:solidFill>
                        <a:latin typeface="Avenir LT Std 45 Book"/>
                        <a:cs typeface="Avenir LT Std 45 Book"/>
                      </a:endParaRPr>
                    </a:p>
                  </a:txBody>
                  <a:tcPr marL="0" marR="0" marT="36368" marB="0">
                    <a:lnL w="6350" cap="flat" cmpd="sng" algn="ctr">
                      <a:solidFill>
                        <a:srgbClr val="6E7071"/>
                      </a:solidFill>
                      <a:prstDash val="solid"/>
                      <a:round/>
                      <a:headEnd type="none" w="med" len="med"/>
                      <a:tailEnd type="none" w="med" len="med"/>
                    </a:lnL>
                    <a:lnR w="6350" cap="flat" cmpd="sng" algn="ctr">
                      <a:solidFill>
                        <a:srgbClr val="6E7071"/>
                      </a:solidFill>
                      <a:prstDash val="solid"/>
                      <a:round/>
                      <a:headEnd type="none" w="med" len="med"/>
                      <a:tailEnd type="none" w="med" len="med"/>
                    </a:lnR>
                    <a:lnB w="28575">
                      <a:solidFill>
                        <a:srgbClr val="6E7071"/>
                      </a:solidFill>
                      <a:prstDash val="solid"/>
                    </a:lnB>
                  </a:tcPr>
                </a:tc>
                <a:tc>
                  <a:txBody>
                    <a:bodyPr/>
                    <a:lstStyle/>
                    <a:p>
                      <a:pPr marL="66675" marR="52705">
                        <a:lnSpc>
                          <a:spcPct val="115399"/>
                        </a:lnSpc>
                        <a:spcBef>
                          <a:spcPts val="440"/>
                        </a:spcBef>
                      </a:pPr>
                      <a:r>
                        <a:rPr lang="en-US" sz="900" b="0" spc="-10" dirty="0">
                          <a:solidFill>
                            <a:srgbClr val="6E7071"/>
                          </a:solidFill>
                          <a:latin typeface="Avenir LT Std 45 Book"/>
                          <a:cs typeface="Avenir LT Std 45 Book"/>
                        </a:rPr>
                        <a:t>An elite amenity package that caters to the sophisticated clientele of the building is currently under construction.  We anticipate completion in Q4 2024.</a:t>
                      </a:r>
                      <a:endParaRPr lang="en-US" sz="900" b="0" spc="500" dirty="0">
                        <a:solidFill>
                          <a:srgbClr val="6E7071"/>
                        </a:solidFill>
                        <a:latin typeface="Avenir LT Std 45 Book"/>
                        <a:cs typeface="Avenir LT Std 45 Book"/>
                      </a:endParaRPr>
                    </a:p>
                    <a:p>
                      <a:pPr>
                        <a:lnSpc>
                          <a:spcPct val="100000"/>
                        </a:lnSpc>
                        <a:spcBef>
                          <a:spcPts val="155"/>
                        </a:spcBef>
                      </a:pPr>
                      <a:endParaRPr sz="900" dirty="0">
                        <a:latin typeface="Times New Roman"/>
                        <a:cs typeface="Times New Roman"/>
                      </a:endParaRPr>
                    </a:p>
                    <a:p>
                      <a:pPr marL="66675" marR="81915">
                        <a:lnSpc>
                          <a:spcPct val="115300"/>
                        </a:lnSpc>
                      </a:pPr>
                      <a:r>
                        <a:rPr sz="900" b="0" spc="-20" dirty="0">
                          <a:solidFill>
                            <a:srgbClr val="6E7071"/>
                          </a:solidFill>
                          <a:latin typeface="Avenir LT Std 45 Book"/>
                          <a:cs typeface="Avenir LT Std 45 Book"/>
                        </a:rPr>
                        <a:t>Since</a:t>
                      </a:r>
                      <a:r>
                        <a:rPr sz="900" b="0" spc="5" dirty="0">
                          <a:solidFill>
                            <a:srgbClr val="6E7071"/>
                          </a:solidFill>
                          <a:latin typeface="Avenir LT Std 45 Book"/>
                          <a:cs typeface="Avenir LT Std 45 Book"/>
                        </a:rPr>
                        <a:t> </a:t>
                      </a:r>
                      <a:r>
                        <a:rPr sz="900" b="0" spc="-20" dirty="0">
                          <a:solidFill>
                            <a:srgbClr val="6E7071"/>
                          </a:solidFill>
                          <a:latin typeface="Avenir LT Std 45 Book"/>
                          <a:cs typeface="Avenir LT Std 45 Book"/>
                        </a:rPr>
                        <a:t>acquisition,</a:t>
                      </a:r>
                      <a:r>
                        <a:rPr sz="900" b="0" spc="5" dirty="0">
                          <a:solidFill>
                            <a:srgbClr val="6E7071"/>
                          </a:solidFill>
                          <a:latin typeface="Avenir LT Std 45 Book"/>
                          <a:cs typeface="Avenir LT Std 45 Book"/>
                        </a:rPr>
                        <a:t> </a:t>
                      </a:r>
                      <a:r>
                        <a:rPr sz="900" b="0" spc="-10" dirty="0">
                          <a:solidFill>
                            <a:srgbClr val="6E7071"/>
                          </a:solidFill>
                          <a:latin typeface="Avenir LT Std 45 Book"/>
                          <a:cs typeface="Avenir LT Std 45 Book"/>
                        </a:rPr>
                        <a:t>we</a:t>
                      </a:r>
                      <a:r>
                        <a:rPr sz="900" b="0" spc="5" dirty="0">
                          <a:solidFill>
                            <a:srgbClr val="6E7071"/>
                          </a:solidFill>
                          <a:latin typeface="Avenir LT Std 45 Book"/>
                          <a:cs typeface="Avenir LT Std 45 Book"/>
                        </a:rPr>
                        <a:t> </a:t>
                      </a:r>
                      <a:r>
                        <a:rPr sz="900" b="0" spc="-20" dirty="0">
                          <a:solidFill>
                            <a:srgbClr val="6E7071"/>
                          </a:solidFill>
                          <a:latin typeface="Avenir LT Std 45 Book"/>
                          <a:cs typeface="Avenir LT Std 45 Book"/>
                        </a:rPr>
                        <a:t>have</a:t>
                      </a:r>
                      <a:r>
                        <a:rPr lang="en-US" sz="900" b="0" spc="-20" dirty="0">
                          <a:solidFill>
                            <a:srgbClr val="6E7071"/>
                          </a:solidFill>
                          <a:latin typeface="Avenir LT Std 45 Book"/>
                          <a:cs typeface="Avenir LT Std 45 Book"/>
                        </a:rPr>
                        <a:t> signed</a:t>
                      </a:r>
                    </a:p>
                    <a:p>
                      <a:pPr marL="66675" marR="81915">
                        <a:lnSpc>
                          <a:spcPct val="115300"/>
                        </a:lnSpc>
                      </a:pPr>
                      <a:r>
                        <a:rPr lang="en-US" sz="900" b="0" spc="-20" dirty="0">
                          <a:solidFill>
                            <a:srgbClr val="6E7071"/>
                          </a:solidFill>
                          <a:latin typeface="Avenir LT Std 45 Book"/>
                          <a:cs typeface="Avenir LT Std 45 Book"/>
                        </a:rPr>
                        <a:t>14 new leases.  The discounted acquisition basis, combined with the elite location, has proven to be accretive in a short period of time.</a:t>
                      </a:r>
                      <a:r>
                        <a:rPr lang="en-US" sz="900" b="0" spc="500" dirty="0">
                          <a:solidFill>
                            <a:srgbClr val="6E7071"/>
                          </a:solidFill>
                          <a:latin typeface="Avenir LT Std 45 Book"/>
                          <a:cs typeface="Avenir LT Std 45 Book"/>
                        </a:rPr>
                        <a:t> </a:t>
                      </a:r>
                      <a:endParaRPr sz="900" dirty="0">
                        <a:latin typeface="Avenir LT Std 45 Book"/>
                        <a:cs typeface="Avenir LT Std 45 Book"/>
                      </a:endParaRPr>
                    </a:p>
                  </a:txBody>
                  <a:tcPr marL="0" marR="0" marT="38100" marB="0">
                    <a:lnL w="6350" cap="flat" cmpd="sng" algn="ctr">
                      <a:solidFill>
                        <a:srgbClr val="6E7071"/>
                      </a:solidFill>
                      <a:prstDash val="solid"/>
                      <a:round/>
                      <a:headEnd type="none" w="med" len="med"/>
                      <a:tailEnd type="none" w="med" len="med"/>
                    </a:lnL>
                    <a:lnR w="6350" cap="flat" cmpd="sng" algn="ctr">
                      <a:solidFill>
                        <a:srgbClr val="6E7071"/>
                      </a:solidFill>
                      <a:prstDash val="solid"/>
                      <a:round/>
                      <a:headEnd type="none" w="med" len="med"/>
                      <a:tailEnd type="none" w="med" len="med"/>
                    </a:lnR>
                    <a:lnB w="28575">
                      <a:solidFill>
                        <a:srgbClr val="6E7071"/>
                      </a:solidFill>
                      <a:prstDash val="solid"/>
                    </a:lnB>
                  </a:tcPr>
                </a:tc>
                <a:tc>
                  <a:txBody>
                    <a:bodyPr/>
                    <a:lstStyle/>
                    <a:p>
                      <a:pPr marL="64008" marR="43180">
                        <a:lnSpc>
                          <a:spcPct val="115399"/>
                        </a:lnSpc>
                        <a:spcBef>
                          <a:spcPts val="0"/>
                        </a:spcBef>
                      </a:pPr>
                      <a:r>
                        <a:rPr sz="900" b="0" spc="-20" dirty="0">
                          <a:solidFill>
                            <a:srgbClr val="6E7071"/>
                          </a:solidFill>
                          <a:latin typeface="Avenir LT Std 45 Book"/>
                          <a:cs typeface="Avenir LT Std 45 Book"/>
                        </a:rPr>
                        <a:t>Sovereign</a:t>
                      </a:r>
                      <a:r>
                        <a:rPr sz="900" b="0" spc="40" dirty="0">
                          <a:solidFill>
                            <a:srgbClr val="6E7071"/>
                          </a:solidFill>
                          <a:latin typeface="Avenir LT Std 45 Book"/>
                          <a:cs typeface="Avenir LT Std 45 Book"/>
                        </a:rPr>
                        <a:t> </a:t>
                      </a:r>
                      <a:r>
                        <a:rPr sz="900" b="0" spc="-25" dirty="0">
                          <a:solidFill>
                            <a:srgbClr val="6E7071"/>
                          </a:solidFill>
                          <a:latin typeface="Avenir LT Std 45 Book"/>
                          <a:cs typeface="Avenir LT Std 45 Book"/>
                        </a:rPr>
                        <a:t>underwrote</a:t>
                      </a:r>
                      <a:r>
                        <a:rPr sz="900" b="0" spc="40" dirty="0">
                          <a:solidFill>
                            <a:srgbClr val="6E7071"/>
                          </a:solidFill>
                          <a:latin typeface="Avenir LT Std 45 Book"/>
                          <a:cs typeface="Avenir LT Std 45 Book"/>
                        </a:rPr>
                        <a:t> </a:t>
                      </a:r>
                      <a:r>
                        <a:rPr sz="900" b="0" spc="-25" dirty="0">
                          <a:solidFill>
                            <a:srgbClr val="6E7071"/>
                          </a:solidFill>
                          <a:latin typeface="Avenir LT Std 45 Book"/>
                          <a:cs typeface="Avenir LT Std 45 Book"/>
                        </a:rPr>
                        <a:t>100</a:t>
                      </a:r>
                      <a:r>
                        <a:rPr lang="en-US" sz="900" b="0" spc="-25" dirty="0">
                          <a:solidFill>
                            <a:srgbClr val="6E7071"/>
                          </a:solidFill>
                          <a:latin typeface="Avenir LT Std 45 Book"/>
                          <a:cs typeface="Avenir LT Std 45 Book"/>
                        </a:rPr>
                        <a:t> Fifth Avenue at 64% occupancy</a:t>
                      </a:r>
                      <a:r>
                        <a:rPr lang="en-US" sz="900" b="0" spc="-25" baseline="30000" dirty="0">
                          <a:solidFill>
                            <a:srgbClr val="6E7071"/>
                          </a:solidFill>
                          <a:latin typeface="Avenir LT Std 45 Book"/>
                          <a:cs typeface="Avenir LT Std 45 Book"/>
                        </a:rPr>
                        <a:t>(1)</a:t>
                      </a:r>
                      <a:r>
                        <a:rPr lang="en-US" sz="900" b="0" spc="-25" baseline="0" dirty="0">
                          <a:solidFill>
                            <a:srgbClr val="6E7071"/>
                          </a:solidFill>
                          <a:latin typeface="Avenir LT Std 45 Book"/>
                          <a:cs typeface="Avenir LT Std 45 Book"/>
                        </a:rPr>
                        <a:t> with the assumption of Apple vacating the asset.</a:t>
                      </a:r>
                      <a:r>
                        <a:rPr sz="900" b="0" spc="500" dirty="0">
                          <a:solidFill>
                            <a:srgbClr val="6E7071"/>
                          </a:solidFill>
                          <a:latin typeface="Avenir LT Std 45 Book"/>
                          <a:cs typeface="Avenir LT Std 45 Book"/>
                        </a:rPr>
                        <a:t> </a:t>
                      </a:r>
                      <a:endParaRPr lang="en-US" sz="900" b="0" spc="500" dirty="0">
                        <a:solidFill>
                          <a:srgbClr val="6E7071"/>
                        </a:solidFill>
                        <a:latin typeface="Avenir LT Std 45 Book"/>
                        <a:cs typeface="Avenir LT Std 45 Book"/>
                      </a:endParaRPr>
                    </a:p>
                    <a:p>
                      <a:pPr marL="64008" marR="43180">
                        <a:lnSpc>
                          <a:spcPct val="115399"/>
                        </a:lnSpc>
                        <a:spcBef>
                          <a:spcPts val="0"/>
                        </a:spcBef>
                      </a:pPr>
                      <a:endParaRPr lang="en-US" sz="900" dirty="0">
                        <a:latin typeface="Times New Roman"/>
                        <a:cs typeface="Times New Roman"/>
                      </a:endParaRPr>
                    </a:p>
                    <a:p>
                      <a:pPr marL="64008" marR="165100">
                        <a:lnSpc>
                          <a:spcPct val="115399"/>
                        </a:lnSpc>
                      </a:pPr>
                      <a:r>
                        <a:rPr lang="en-US" sz="900" b="0" spc="-20" dirty="0">
                          <a:solidFill>
                            <a:srgbClr val="6E7071"/>
                          </a:solidFill>
                          <a:latin typeface="Avenir LT Std 45 Book"/>
                          <a:cs typeface="Avenir LT Std 45 Book"/>
                        </a:rPr>
                        <a:t>Apple</a:t>
                      </a:r>
                      <a:r>
                        <a:rPr lang="en-US" sz="900" b="0" spc="-5" dirty="0">
                          <a:solidFill>
                            <a:srgbClr val="6E7071"/>
                          </a:solidFill>
                          <a:latin typeface="Avenir LT Std 45 Book"/>
                          <a:cs typeface="Avenir LT Std 45 Book"/>
                        </a:rPr>
                        <a:t> </a:t>
                      </a:r>
                      <a:r>
                        <a:rPr lang="en-US" sz="900" b="0" spc="-20" dirty="0">
                          <a:solidFill>
                            <a:srgbClr val="6E7071"/>
                          </a:solidFill>
                          <a:latin typeface="Avenir LT Std 45 Book"/>
                          <a:cs typeface="Avenir LT Std 45 Book"/>
                        </a:rPr>
                        <a:t>renewed</a:t>
                      </a:r>
                      <a:r>
                        <a:rPr lang="en-US" sz="900" b="0" dirty="0">
                          <a:solidFill>
                            <a:srgbClr val="6E7071"/>
                          </a:solidFill>
                          <a:latin typeface="Avenir LT Std 45 Book"/>
                          <a:cs typeface="Avenir LT Std 45 Book"/>
                        </a:rPr>
                        <a:t> </a:t>
                      </a:r>
                      <a:r>
                        <a:rPr lang="en-US" sz="900" b="0" spc="-20" dirty="0">
                          <a:solidFill>
                            <a:srgbClr val="6E7071"/>
                          </a:solidFill>
                          <a:latin typeface="Avenir LT Std 45 Book"/>
                          <a:cs typeface="Avenir LT Std 45 Book"/>
                        </a:rPr>
                        <a:t>their</a:t>
                      </a:r>
                      <a:r>
                        <a:rPr lang="en-US" sz="900" b="0" dirty="0">
                          <a:solidFill>
                            <a:srgbClr val="6E7071"/>
                          </a:solidFill>
                          <a:latin typeface="Avenir LT Std 45 Book"/>
                          <a:cs typeface="Avenir LT Std 45 Book"/>
                        </a:rPr>
                        <a:t> </a:t>
                      </a:r>
                      <a:r>
                        <a:rPr lang="en-US" sz="900" b="0" spc="-20" dirty="0">
                          <a:solidFill>
                            <a:srgbClr val="6E7071"/>
                          </a:solidFill>
                          <a:latin typeface="Avenir LT Std 45 Book"/>
                          <a:cs typeface="Avenir LT Std 45 Book"/>
                        </a:rPr>
                        <a:t>lease prior to closing the deal.</a:t>
                      </a:r>
                      <a:r>
                        <a:rPr lang="en-US" sz="900" b="0" spc="500" dirty="0">
                          <a:solidFill>
                            <a:srgbClr val="6E7071"/>
                          </a:solidFill>
                          <a:latin typeface="Avenir LT Std 45 Book"/>
                          <a:cs typeface="Avenir LT Std 45 Book"/>
                        </a:rPr>
                        <a:t> </a:t>
                      </a:r>
                    </a:p>
                    <a:p>
                      <a:pPr marL="64008" marR="165100">
                        <a:lnSpc>
                          <a:spcPct val="115399"/>
                        </a:lnSpc>
                      </a:pPr>
                      <a:endParaRPr sz="900" dirty="0">
                        <a:latin typeface="Times New Roman"/>
                        <a:cs typeface="Times New Roman"/>
                      </a:endParaRPr>
                    </a:p>
                    <a:p>
                      <a:pPr marL="64008" marR="27940">
                        <a:lnSpc>
                          <a:spcPct val="115399"/>
                        </a:lnSpc>
                        <a:spcBef>
                          <a:spcPts val="5"/>
                        </a:spcBef>
                      </a:pPr>
                      <a:r>
                        <a:rPr sz="900" b="0" spc="-20" dirty="0">
                          <a:solidFill>
                            <a:srgbClr val="6E7071"/>
                          </a:solidFill>
                          <a:latin typeface="Avenir LT Std 45 Book"/>
                          <a:cs typeface="Avenir LT Std 45 Book"/>
                        </a:rPr>
                        <a:t>The</a:t>
                      </a:r>
                      <a:r>
                        <a:rPr sz="900" b="0" dirty="0">
                          <a:solidFill>
                            <a:srgbClr val="6E7071"/>
                          </a:solidFill>
                          <a:latin typeface="Avenir LT Std 45 Book"/>
                          <a:cs typeface="Avenir LT Std 45 Book"/>
                        </a:rPr>
                        <a:t> </a:t>
                      </a:r>
                      <a:r>
                        <a:rPr sz="900" b="0" spc="-20" dirty="0">
                          <a:solidFill>
                            <a:srgbClr val="6E7071"/>
                          </a:solidFill>
                          <a:latin typeface="Avenir LT Std 45 Book"/>
                          <a:cs typeface="Avenir LT Std 45 Book"/>
                        </a:rPr>
                        <a:t>day</a:t>
                      </a:r>
                      <a:r>
                        <a:rPr sz="900" b="0" dirty="0">
                          <a:solidFill>
                            <a:srgbClr val="6E7071"/>
                          </a:solidFill>
                          <a:latin typeface="Avenir LT Std 45 Book"/>
                          <a:cs typeface="Avenir LT Std 45 Book"/>
                        </a:rPr>
                        <a:t> </a:t>
                      </a:r>
                      <a:r>
                        <a:rPr sz="900" b="0" spc="-20" dirty="0">
                          <a:solidFill>
                            <a:srgbClr val="6E7071"/>
                          </a:solidFill>
                          <a:latin typeface="Avenir LT Std 45 Book"/>
                          <a:cs typeface="Avenir LT Std 45 Book"/>
                        </a:rPr>
                        <a:t>after</a:t>
                      </a:r>
                      <a:r>
                        <a:rPr sz="900" b="0" dirty="0">
                          <a:solidFill>
                            <a:srgbClr val="6E7071"/>
                          </a:solidFill>
                          <a:latin typeface="Avenir LT Std 45 Book"/>
                          <a:cs typeface="Avenir LT Std 45 Book"/>
                        </a:rPr>
                        <a:t> </a:t>
                      </a:r>
                      <a:r>
                        <a:rPr sz="900" b="0" spc="-20" dirty="0">
                          <a:solidFill>
                            <a:srgbClr val="6E7071"/>
                          </a:solidFill>
                          <a:latin typeface="Avenir LT Std 45 Book"/>
                          <a:cs typeface="Avenir LT Std 45 Book"/>
                        </a:rPr>
                        <a:t>close,</a:t>
                      </a:r>
                      <a:r>
                        <a:rPr sz="900" b="0" dirty="0">
                          <a:solidFill>
                            <a:srgbClr val="6E7071"/>
                          </a:solidFill>
                          <a:latin typeface="Avenir LT Std 45 Book"/>
                          <a:cs typeface="Avenir LT Std 45 Book"/>
                        </a:rPr>
                        <a:t> </a:t>
                      </a:r>
                      <a:r>
                        <a:rPr sz="900" b="0" spc="-10" dirty="0">
                          <a:solidFill>
                            <a:srgbClr val="6E7071"/>
                          </a:solidFill>
                          <a:latin typeface="Avenir LT Std 45 Book"/>
                          <a:cs typeface="Avenir LT Std 45 Book"/>
                        </a:rPr>
                        <a:t>Sovereign</a:t>
                      </a:r>
                      <a:r>
                        <a:rPr sz="900" b="0" spc="500" dirty="0">
                          <a:solidFill>
                            <a:srgbClr val="6E7071"/>
                          </a:solidFill>
                          <a:latin typeface="Avenir LT Std 45 Book"/>
                          <a:cs typeface="Avenir LT Std 45 Book"/>
                        </a:rPr>
                        <a:t> </a:t>
                      </a:r>
                      <a:r>
                        <a:rPr sz="900" b="0" spc="-20" dirty="0">
                          <a:solidFill>
                            <a:srgbClr val="6E7071"/>
                          </a:solidFill>
                          <a:latin typeface="Avenir LT Std 45 Book"/>
                          <a:cs typeface="Avenir LT Std 45 Book"/>
                        </a:rPr>
                        <a:t>signs</a:t>
                      </a:r>
                      <a:r>
                        <a:rPr sz="900" b="0" dirty="0">
                          <a:solidFill>
                            <a:srgbClr val="6E7071"/>
                          </a:solidFill>
                          <a:latin typeface="Avenir LT Std 45 Book"/>
                          <a:cs typeface="Avenir LT Std 45 Book"/>
                        </a:rPr>
                        <a:t> </a:t>
                      </a:r>
                      <a:r>
                        <a:rPr sz="900" b="0" spc="-20" dirty="0">
                          <a:solidFill>
                            <a:srgbClr val="6E7071"/>
                          </a:solidFill>
                          <a:latin typeface="Avenir LT Std 45 Book"/>
                          <a:cs typeface="Avenir LT Std 45 Book"/>
                        </a:rPr>
                        <a:t>new</a:t>
                      </a:r>
                      <a:r>
                        <a:rPr sz="900" b="0" spc="5" dirty="0">
                          <a:solidFill>
                            <a:srgbClr val="6E7071"/>
                          </a:solidFill>
                          <a:latin typeface="Avenir LT Std 45 Book"/>
                          <a:cs typeface="Avenir LT Std 45 Book"/>
                        </a:rPr>
                        <a:t> </a:t>
                      </a:r>
                      <a:r>
                        <a:rPr sz="900" b="0" spc="-20" dirty="0">
                          <a:solidFill>
                            <a:srgbClr val="6E7071"/>
                          </a:solidFill>
                          <a:latin typeface="Avenir LT Std 45 Book"/>
                          <a:cs typeface="Avenir LT Std 45 Book"/>
                        </a:rPr>
                        <a:t>tenant</a:t>
                      </a:r>
                      <a:r>
                        <a:rPr sz="900" b="0" spc="5" dirty="0">
                          <a:solidFill>
                            <a:srgbClr val="6E7071"/>
                          </a:solidFill>
                          <a:latin typeface="Avenir LT Std 45 Book"/>
                          <a:cs typeface="Avenir LT Std 45 Book"/>
                        </a:rPr>
                        <a:t> </a:t>
                      </a:r>
                      <a:r>
                        <a:rPr sz="900" b="0" spc="-10" dirty="0">
                          <a:solidFill>
                            <a:srgbClr val="6E7071"/>
                          </a:solidFill>
                          <a:latin typeface="Avenir LT Std 45 Book"/>
                          <a:cs typeface="Avenir LT Std 45 Book"/>
                        </a:rPr>
                        <a:t>bringing</a:t>
                      </a:r>
                      <a:r>
                        <a:rPr sz="900" b="0" spc="500" dirty="0">
                          <a:solidFill>
                            <a:srgbClr val="6E7071"/>
                          </a:solidFill>
                          <a:latin typeface="Avenir LT Std 45 Book"/>
                          <a:cs typeface="Avenir LT Std 45 Book"/>
                        </a:rPr>
                        <a:t> </a:t>
                      </a:r>
                      <a:r>
                        <a:rPr sz="900" b="0" spc="-20" dirty="0">
                          <a:solidFill>
                            <a:srgbClr val="6E7071"/>
                          </a:solidFill>
                          <a:latin typeface="Avenir LT Std 45 Book"/>
                          <a:cs typeface="Avenir LT Std 45 Book"/>
                        </a:rPr>
                        <a:t>occupancy</a:t>
                      </a:r>
                      <a:r>
                        <a:rPr sz="900" b="0" spc="-30" baseline="27777" dirty="0">
                          <a:solidFill>
                            <a:srgbClr val="6E7071"/>
                          </a:solidFill>
                          <a:latin typeface="Avenir LT Std 45 Book"/>
                          <a:cs typeface="Avenir LT Std 45 Book"/>
                        </a:rPr>
                        <a:t>(1)</a:t>
                      </a:r>
                      <a:r>
                        <a:rPr sz="900" b="0" baseline="27777" dirty="0">
                          <a:solidFill>
                            <a:srgbClr val="6E7071"/>
                          </a:solidFill>
                          <a:latin typeface="Avenir LT Std 45 Book"/>
                          <a:cs typeface="Avenir LT Std 45 Book"/>
                        </a:rPr>
                        <a:t> </a:t>
                      </a:r>
                      <a:r>
                        <a:rPr sz="900" b="0" spc="-10" dirty="0">
                          <a:solidFill>
                            <a:srgbClr val="6E7071"/>
                          </a:solidFill>
                          <a:latin typeface="Avenir LT Std 45 Book"/>
                          <a:cs typeface="Avenir LT Std 45 Book"/>
                        </a:rPr>
                        <a:t>to</a:t>
                      </a:r>
                      <a:r>
                        <a:rPr sz="900" b="0" dirty="0">
                          <a:solidFill>
                            <a:srgbClr val="6E7071"/>
                          </a:solidFill>
                          <a:latin typeface="Avenir LT Std 45 Book"/>
                          <a:cs typeface="Avenir LT Std 45 Book"/>
                        </a:rPr>
                        <a:t> </a:t>
                      </a:r>
                      <a:r>
                        <a:rPr sz="900" b="0" spc="-10" dirty="0">
                          <a:solidFill>
                            <a:srgbClr val="6E7071"/>
                          </a:solidFill>
                          <a:latin typeface="Avenir LT Std 45 Book"/>
                          <a:cs typeface="Avenir LT Std 45 Book"/>
                        </a:rPr>
                        <a:t>96%</a:t>
                      </a:r>
                      <a:r>
                        <a:rPr sz="900" b="0" dirty="0">
                          <a:solidFill>
                            <a:srgbClr val="6E7071"/>
                          </a:solidFill>
                          <a:latin typeface="Avenir LT Std 45 Book"/>
                          <a:cs typeface="Avenir LT Std 45 Book"/>
                        </a:rPr>
                        <a:t> </a:t>
                      </a:r>
                      <a:r>
                        <a:rPr sz="900" b="0" spc="-20" dirty="0">
                          <a:solidFill>
                            <a:srgbClr val="6E7071"/>
                          </a:solidFill>
                          <a:latin typeface="Avenir LT Std 45 Book"/>
                          <a:cs typeface="Avenir LT Std 45 Book"/>
                        </a:rPr>
                        <a:t>with</a:t>
                      </a:r>
                      <a:r>
                        <a:rPr sz="900" b="0" spc="5" dirty="0">
                          <a:solidFill>
                            <a:srgbClr val="6E7071"/>
                          </a:solidFill>
                          <a:latin typeface="Avenir LT Std 45 Book"/>
                          <a:cs typeface="Avenir LT Std 45 Book"/>
                        </a:rPr>
                        <a:t> </a:t>
                      </a:r>
                      <a:r>
                        <a:rPr sz="900" b="0" spc="-25" dirty="0">
                          <a:solidFill>
                            <a:srgbClr val="6E7071"/>
                          </a:solidFill>
                          <a:latin typeface="Avenir LT Std 45 Book"/>
                          <a:cs typeface="Avenir LT Std 45 Book"/>
                        </a:rPr>
                        <a:t>an</a:t>
                      </a:r>
                      <a:r>
                        <a:rPr sz="900" b="0" spc="500" dirty="0">
                          <a:solidFill>
                            <a:srgbClr val="6E7071"/>
                          </a:solidFill>
                          <a:latin typeface="Avenir LT Std 45 Book"/>
                          <a:cs typeface="Avenir LT Std 45 Book"/>
                        </a:rPr>
                        <a:t> </a:t>
                      </a:r>
                      <a:r>
                        <a:rPr sz="900" b="0" spc="-20" dirty="0">
                          <a:solidFill>
                            <a:srgbClr val="6E7071"/>
                          </a:solidFill>
                          <a:latin typeface="Avenir LT Std 45 Book"/>
                          <a:cs typeface="Avenir LT Std 45 Book"/>
                        </a:rPr>
                        <a:t>underwritten</a:t>
                      </a:r>
                      <a:r>
                        <a:rPr sz="900" b="0" spc="40" dirty="0">
                          <a:solidFill>
                            <a:srgbClr val="6E7071"/>
                          </a:solidFill>
                          <a:latin typeface="Avenir LT Std 45 Book"/>
                          <a:cs typeface="Avenir LT Std 45 Book"/>
                        </a:rPr>
                        <a:t> </a:t>
                      </a:r>
                      <a:r>
                        <a:rPr sz="900" b="0" spc="-10" dirty="0">
                          <a:solidFill>
                            <a:srgbClr val="6E7071"/>
                          </a:solidFill>
                          <a:latin typeface="Avenir LT Std 45 Book"/>
                          <a:cs typeface="Avenir LT Std 45 Book"/>
                        </a:rPr>
                        <a:t>NOI</a:t>
                      </a:r>
                      <a:r>
                        <a:rPr sz="900" b="0" spc="-15" baseline="27777" dirty="0">
                          <a:solidFill>
                            <a:srgbClr val="6E7071"/>
                          </a:solidFill>
                          <a:latin typeface="Avenir LT Std 45 Book"/>
                          <a:cs typeface="Avenir LT Std 45 Book"/>
                        </a:rPr>
                        <a:t>(1)</a:t>
                      </a:r>
                      <a:endParaRPr sz="900" baseline="27777" dirty="0">
                        <a:latin typeface="Avenir LT Std 45 Book"/>
                        <a:cs typeface="Avenir LT Std 45 Book"/>
                      </a:endParaRPr>
                    </a:p>
                    <a:p>
                      <a:pPr marL="64008">
                        <a:lnSpc>
                          <a:spcPct val="100000"/>
                        </a:lnSpc>
                        <a:spcBef>
                          <a:spcPts val="120"/>
                        </a:spcBef>
                      </a:pPr>
                      <a:r>
                        <a:rPr sz="900" b="0" spc="-10" dirty="0">
                          <a:solidFill>
                            <a:srgbClr val="6E7071"/>
                          </a:solidFill>
                          <a:latin typeface="Avenir LT Std 45 Book"/>
                          <a:cs typeface="Avenir LT Std 45 Book"/>
                        </a:rPr>
                        <a:t>of</a:t>
                      </a:r>
                      <a:r>
                        <a:rPr sz="900" b="0" spc="-25" dirty="0">
                          <a:solidFill>
                            <a:srgbClr val="6E7071"/>
                          </a:solidFill>
                          <a:latin typeface="Avenir LT Std 45 Book"/>
                          <a:cs typeface="Avenir LT Std 45 Book"/>
                        </a:rPr>
                        <a:t> </a:t>
                      </a:r>
                      <a:r>
                        <a:rPr sz="900" b="0" spc="-10" dirty="0">
                          <a:solidFill>
                            <a:srgbClr val="6E7071"/>
                          </a:solidFill>
                          <a:latin typeface="Avenir LT Std 45 Book"/>
                          <a:cs typeface="Avenir LT Std 45 Book"/>
                        </a:rPr>
                        <a:t>~$15.</a:t>
                      </a:r>
                      <a:r>
                        <a:rPr lang="en-US" sz="900" b="0" spc="-10" dirty="0">
                          <a:solidFill>
                            <a:srgbClr val="6E7071"/>
                          </a:solidFill>
                          <a:latin typeface="Avenir LT Std 45 Book"/>
                          <a:cs typeface="Avenir LT Std 45 Book"/>
                        </a:rPr>
                        <a:t>5</a:t>
                      </a:r>
                      <a:r>
                        <a:rPr sz="900" b="0" spc="-10" dirty="0">
                          <a:solidFill>
                            <a:srgbClr val="6E7071"/>
                          </a:solidFill>
                          <a:latin typeface="Avenir LT Std 45 Book"/>
                          <a:cs typeface="Avenir LT Std 45 Book"/>
                        </a:rPr>
                        <a:t>M</a:t>
                      </a:r>
                      <a:endParaRPr sz="900" dirty="0">
                        <a:latin typeface="Avenir LT Std 45 Book"/>
                        <a:cs typeface="Avenir LT Std 45 Book"/>
                      </a:endParaRPr>
                    </a:p>
                  </a:txBody>
                  <a:tcPr marL="0" marR="0" marT="38533" marB="0">
                    <a:lnL w="6350" cap="flat" cmpd="sng" algn="ctr">
                      <a:solidFill>
                        <a:srgbClr val="6E7071"/>
                      </a:solidFill>
                      <a:prstDash val="solid"/>
                      <a:round/>
                      <a:headEnd type="none" w="med" len="med"/>
                      <a:tailEnd type="none" w="med" len="med"/>
                    </a:lnL>
                    <a:lnR w="28575">
                      <a:solidFill>
                        <a:srgbClr val="B82226"/>
                      </a:solidFill>
                      <a:prstDash val="solid"/>
                    </a:lnR>
                    <a:lnB w="28575">
                      <a:solidFill>
                        <a:srgbClr val="6E7071"/>
                      </a:solidFill>
                      <a:prstDash val="solid"/>
                    </a:lnB>
                  </a:tcPr>
                </a:tc>
                <a:extLst>
                  <a:ext uri="{0D108BD9-81ED-4DB2-BD59-A6C34878D82A}">
                    <a16:rowId xmlns:a16="http://schemas.microsoft.com/office/drawing/2014/main" val="10013"/>
                  </a:ext>
                </a:extLst>
              </a:tr>
            </a:tbl>
          </a:graphicData>
        </a:graphic>
      </p:graphicFrame>
      <p:sp>
        <p:nvSpPr>
          <p:cNvPr id="34" name="TextBox 33">
            <a:extLst>
              <a:ext uri="{FF2B5EF4-FFF2-40B4-BE49-F238E27FC236}">
                <a16:creationId xmlns:a16="http://schemas.microsoft.com/office/drawing/2014/main" id="{10DED69A-2CDF-EF71-74C7-31302B8D8257}"/>
              </a:ext>
            </a:extLst>
          </p:cNvPr>
          <p:cNvSpPr txBox="1"/>
          <p:nvPr/>
        </p:nvSpPr>
        <p:spPr>
          <a:xfrm>
            <a:off x="2501872" y="1393736"/>
            <a:ext cx="1696526" cy="369332"/>
          </a:xfrm>
          <a:prstGeom prst="rect">
            <a:avLst/>
          </a:prstGeom>
          <a:solidFill>
            <a:srgbClr val="66CC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venir LT Std 45 Book" panose="020B0502020203020204" pitchFamily="34" charset="0"/>
                <a:ea typeface="+mn-ea"/>
                <a:cs typeface="+mn-cs"/>
              </a:rPr>
              <a:t>CALEB’S CREEK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venir LT Std 45 Book" panose="020B0502020203020204" pitchFamily="34" charset="0"/>
                <a:ea typeface="+mn-ea"/>
                <a:cs typeface="+mn-cs"/>
              </a:rPr>
              <a:t>Winston-Salem, NC</a:t>
            </a:r>
          </a:p>
        </p:txBody>
      </p:sp>
      <p:sp>
        <p:nvSpPr>
          <p:cNvPr id="35" name="TextBox 34">
            <a:extLst>
              <a:ext uri="{FF2B5EF4-FFF2-40B4-BE49-F238E27FC236}">
                <a16:creationId xmlns:a16="http://schemas.microsoft.com/office/drawing/2014/main" id="{AFA9977D-9EEE-80DB-7CA8-04973B011095}"/>
              </a:ext>
            </a:extLst>
          </p:cNvPr>
          <p:cNvSpPr txBox="1"/>
          <p:nvPr/>
        </p:nvSpPr>
        <p:spPr>
          <a:xfrm>
            <a:off x="4273629" y="1403870"/>
            <a:ext cx="1696526" cy="369332"/>
          </a:xfrm>
          <a:prstGeom prst="rect">
            <a:avLst/>
          </a:prstGeom>
          <a:solidFill>
            <a:schemeClr val="accent5">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venir LT Std 45 Book" panose="020B0502020203020204" pitchFamily="34" charset="0"/>
                <a:ea typeface="+mn-ea"/>
                <a:cs typeface="+mn-cs"/>
              </a:rPr>
              <a:t>TWO PEIRCE PLACE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venir LT Std 45 Book" panose="020B0502020203020204" pitchFamily="34" charset="0"/>
                <a:ea typeface="+mn-ea"/>
                <a:cs typeface="+mn-cs"/>
              </a:rPr>
              <a:t>Itasca, IL</a:t>
            </a:r>
          </a:p>
        </p:txBody>
      </p:sp>
      <p:sp>
        <p:nvSpPr>
          <p:cNvPr id="36" name="TextBox 35">
            <a:extLst>
              <a:ext uri="{FF2B5EF4-FFF2-40B4-BE49-F238E27FC236}">
                <a16:creationId xmlns:a16="http://schemas.microsoft.com/office/drawing/2014/main" id="{DBE88404-6857-8AC8-594A-5566E3E04565}"/>
              </a:ext>
            </a:extLst>
          </p:cNvPr>
          <p:cNvSpPr txBox="1"/>
          <p:nvPr/>
        </p:nvSpPr>
        <p:spPr>
          <a:xfrm>
            <a:off x="6054571" y="1403870"/>
            <a:ext cx="1696526" cy="369332"/>
          </a:xfrm>
          <a:prstGeom prst="rect">
            <a:avLst/>
          </a:prstGeom>
          <a:solidFill>
            <a:srgbClr val="EC7D3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venir LT Std 45 Book" panose="020B0502020203020204" pitchFamily="34" charset="0"/>
                <a:ea typeface="+mn-ea"/>
                <a:cs typeface="+mn-cs"/>
              </a:rPr>
              <a:t>SAN FELIPE PLAZA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venir LT Std 45 Book" panose="020B0502020203020204" pitchFamily="34" charset="0"/>
                <a:ea typeface="+mn-ea"/>
                <a:cs typeface="+mn-cs"/>
              </a:rPr>
              <a:t>Houston, TX</a:t>
            </a:r>
          </a:p>
        </p:txBody>
      </p:sp>
      <p:sp>
        <p:nvSpPr>
          <p:cNvPr id="37" name="TextBox 36">
            <a:extLst>
              <a:ext uri="{FF2B5EF4-FFF2-40B4-BE49-F238E27FC236}">
                <a16:creationId xmlns:a16="http://schemas.microsoft.com/office/drawing/2014/main" id="{5A081FFC-0110-863D-5BEC-08C1B0AB72BC}"/>
              </a:ext>
            </a:extLst>
          </p:cNvPr>
          <p:cNvSpPr txBox="1"/>
          <p:nvPr/>
        </p:nvSpPr>
        <p:spPr>
          <a:xfrm>
            <a:off x="7835513" y="1403870"/>
            <a:ext cx="1696526" cy="369332"/>
          </a:xfrm>
          <a:prstGeom prst="rect">
            <a:avLst/>
          </a:prstGeom>
          <a:solidFill>
            <a:srgbClr val="66CC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venir LT Std 45 Book" panose="020B0502020203020204" pitchFamily="34" charset="0"/>
                <a:ea typeface="+mn-ea"/>
                <a:cs typeface="+mn-cs"/>
              </a:rPr>
              <a:t>TOWER 56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venir LT Std 45 Book" panose="020B0502020203020204" pitchFamily="34" charset="0"/>
                <a:ea typeface="+mn-ea"/>
                <a:cs typeface="+mn-cs"/>
              </a:rPr>
              <a:t>New York, NY</a:t>
            </a:r>
          </a:p>
        </p:txBody>
      </p:sp>
      <p:sp>
        <p:nvSpPr>
          <p:cNvPr id="38" name="TextBox 37">
            <a:extLst>
              <a:ext uri="{FF2B5EF4-FFF2-40B4-BE49-F238E27FC236}">
                <a16:creationId xmlns:a16="http://schemas.microsoft.com/office/drawing/2014/main" id="{4B16BBCA-701B-0D98-6937-596319B3F6A4}"/>
              </a:ext>
            </a:extLst>
          </p:cNvPr>
          <p:cNvSpPr txBox="1"/>
          <p:nvPr/>
        </p:nvSpPr>
        <p:spPr>
          <a:xfrm>
            <a:off x="9649134" y="1405409"/>
            <a:ext cx="1696526" cy="369332"/>
          </a:xfrm>
          <a:prstGeom prst="rect">
            <a:avLst/>
          </a:prstGeom>
          <a:solidFill>
            <a:schemeClr val="accent5">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venir LT Std 45 Book" panose="020B0502020203020204" pitchFamily="34" charset="0"/>
                <a:ea typeface="+mn-ea"/>
                <a:cs typeface="+mn-cs"/>
              </a:rPr>
              <a:t>100 FIFTH AVE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venir LT Std 45 Book" panose="020B0502020203020204" pitchFamily="34" charset="0"/>
                <a:ea typeface="+mn-ea"/>
                <a:cs typeface="+mn-cs"/>
              </a:rPr>
              <a:t>New York, NY</a:t>
            </a:r>
          </a:p>
        </p:txBody>
      </p:sp>
      <p:sp>
        <p:nvSpPr>
          <p:cNvPr id="5" name="TextBox 4">
            <a:extLst>
              <a:ext uri="{FF2B5EF4-FFF2-40B4-BE49-F238E27FC236}">
                <a16:creationId xmlns:a16="http://schemas.microsoft.com/office/drawing/2014/main" id="{29763DC7-DF33-7375-9B4F-FB77072B89E4}"/>
              </a:ext>
            </a:extLst>
          </p:cNvPr>
          <p:cNvSpPr txBox="1"/>
          <p:nvPr/>
        </p:nvSpPr>
        <p:spPr>
          <a:xfrm>
            <a:off x="95024" y="6352344"/>
            <a:ext cx="925683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1. There can be no assurance that the Net Operating Income, Cap Rate, Occupancy or Weighted Average Lease Term will remain as outlined, and may increase or decrease.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2. </a:t>
            </a:r>
            <a:r>
              <a:rPr kumimoji="0" lang="en-US" sz="600" b="0" i="0" u="none" strike="noStrike" kern="1200" cap="none" spc="0" normalizeH="0" baseline="0" noProof="0" dirty="0" err="1">
                <a:ln>
                  <a:noFill/>
                </a:ln>
                <a:solidFill>
                  <a:prstClr val="black"/>
                </a:solidFill>
                <a:effectLst/>
                <a:uLnTx/>
                <a:uFillTx/>
                <a:latin typeface="Arial" panose="020B0604020202020204"/>
                <a:ea typeface="+mn-ea"/>
                <a:cs typeface="+mn-cs"/>
              </a:rPr>
              <a:t>Capiliazation</a:t>
            </a: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 rate calculated based on acquisition price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3. Cap rate is calculated as NOI divided by purchase price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4.  As of  7.1.2024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016A7C93-500E-8A63-DCD1-237BDA6573B8}"/>
              </a:ext>
            </a:extLst>
          </p:cNvPr>
          <p:cNvSpPr txBox="1"/>
          <p:nvPr/>
        </p:nvSpPr>
        <p:spPr>
          <a:xfrm>
            <a:off x="4352544" y="6547104"/>
            <a:ext cx="5296590" cy="369332"/>
          </a:xfrm>
          <a:prstGeom prst="rect">
            <a:avLst/>
          </a:prstGeom>
          <a:solidFill>
            <a:schemeClr val="bg1"/>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676EBD94-E205-E6B7-18F0-E4F3C8CC0DDE}"/>
              </a:ext>
            </a:extLst>
          </p:cNvPr>
          <p:cNvSpPr txBox="1"/>
          <p:nvPr/>
        </p:nvSpPr>
        <p:spPr>
          <a:xfrm>
            <a:off x="5197173" y="6629596"/>
            <a:ext cx="561053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a:ea typeface="+mn-ea"/>
                <a:cs typeface="+mn-cs"/>
              </a:rPr>
              <a:t>For Financial Professional Use Only</a:t>
            </a:r>
          </a:p>
        </p:txBody>
      </p:sp>
    </p:spTree>
    <p:extLst>
      <p:ext uri="{BB962C8B-B14F-4D97-AF65-F5344CB8AC3E}">
        <p14:creationId xmlns:p14="http://schemas.microsoft.com/office/powerpoint/2010/main" val="2075136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BCD06A-4E8E-E547-AD1F-0532DBDED97C}"/>
              </a:ext>
            </a:extLst>
          </p:cNvPr>
          <p:cNvSpPr/>
          <p:nvPr/>
        </p:nvSpPr>
        <p:spPr>
          <a:xfrm>
            <a:off x="927916" y="2133063"/>
            <a:ext cx="3559678" cy="715068"/>
          </a:xfrm>
          <a:prstGeom prst="rect">
            <a:avLst/>
          </a:prstGeom>
          <a:solidFill>
            <a:srgbClr val="0071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6A118A9A-7600-024F-9920-F7331385F57D}"/>
              </a:ext>
            </a:extLst>
          </p:cNvPr>
          <p:cNvSpPr txBox="1"/>
          <p:nvPr/>
        </p:nvSpPr>
        <p:spPr>
          <a:xfrm>
            <a:off x="851126" y="1504913"/>
            <a:ext cx="44492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1B7"/>
                </a:solidFill>
                <a:effectLst/>
                <a:uLnTx/>
                <a:uFillTx/>
                <a:latin typeface="Arial" panose="020B0604020202020204" pitchFamily="34" charset="0"/>
                <a:ea typeface="+mn-ea"/>
                <a:cs typeface="Arial" panose="020B0604020202020204" pitchFamily="34" charset="0"/>
              </a:rPr>
              <a:t>New York Office</a:t>
            </a:r>
          </a:p>
        </p:txBody>
      </p:sp>
      <p:sp>
        <p:nvSpPr>
          <p:cNvPr id="8" name="Title 7">
            <a:extLst>
              <a:ext uri="{FF2B5EF4-FFF2-40B4-BE49-F238E27FC236}">
                <a16:creationId xmlns:a16="http://schemas.microsoft.com/office/drawing/2014/main" id="{4F69E4EE-799D-7A4E-850C-54B800AEF803}"/>
              </a:ext>
            </a:extLst>
          </p:cNvPr>
          <p:cNvSpPr>
            <a:spLocks noGrp="1"/>
          </p:cNvSpPr>
          <p:nvPr>
            <p:ph type="title"/>
          </p:nvPr>
        </p:nvSpPr>
        <p:spPr>
          <a:xfrm>
            <a:off x="827182" y="558793"/>
            <a:ext cx="5748429" cy="511675"/>
          </a:xfrm>
        </p:spPr>
        <p:txBody>
          <a:bodyPr>
            <a:normAutofit fontScale="90000"/>
          </a:bodyPr>
          <a:lstStyle/>
          <a:p>
            <a:r>
              <a:rPr lang="en-US" dirty="0"/>
              <a:t>INVESTMENT HIGHLIGHT:</a:t>
            </a:r>
            <a:br>
              <a:rPr lang="en-US" dirty="0"/>
            </a:br>
            <a:r>
              <a:rPr lang="en-US" sz="2700" dirty="0"/>
              <a:t>100 Fifth Avenue– Distressed Fund Sale</a:t>
            </a:r>
          </a:p>
        </p:txBody>
      </p:sp>
      <p:pic>
        <p:nvPicPr>
          <p:cNvPr id="37" name="Picture 36">
            <a:extLst>
              <a:ext uri="{FF2B5EF4-FFF2-40B4-BE49-F238E27FC236}">
                <a16:creationId xmlns:a16="http://schemas.microsoft.com/office/drawing/2014/main" id="{A84E45D4-7D17-7047-83D2-2EE365C53C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27348" y="531586"/>
            <a:ext cx="566087" cy="566087"/>
          </a:xfrm>
          <a:prstGeom prst="rect">
            <a:avLst/>
          </a:prstGeom>
        </p:spPr>
      </p:pic>
      <p:sp>
        <p:nvSpPr>
          <p:cNvPr id="39" name="Rectangle 38">
            <a:extLst>
              <a:ext uri="{FF2B5EF4-FFF2-40B4-BE49-F238E27FC236}">
                <a16:creationId xmlns:a16="http://schemas.microsoft.com/office/drawing/2014/main" id="{0B871DAE-08E4-3E46-B69C-3FF3635A3B37}"/>
              </a:ext>
            </a:extLst>
          </p:cNvPr>
          <p:cNvSpPr/>
          <p:nvPr/>
        </p:nvSpPr>
        <p:spPr>
          <a:xfrm>
            <a:off x="775457" y="6056270"/>
            <a:ext cx="683493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rPr>
              <a:t>1. Based on $126.5M purchase price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rPr>
              <a:t>2. There can be no assurance that the Net Operating Income, Cap Rate, Occupancy or Weighted Average Lease Term will remain as outlined and may increase or decrease.  Cap Rate = NOI/Purchase price.  Does not reflect Fund return.  Information presented as </a:t>
            </a:r>
            <a:r>
              <a:rPr kumimoji="0" lang="en-US" sz="800" b="0" i="0" u="none" strike="noStrike" kern="1200" cap="none" spc="0" normalizeH="0" baseline="0" noProof="0">
                <a:ln>
                  <a:noFill/>
                </a:ln>
                <a:solidFill>
                  <a:prstClr val="black"/>
                </a:solidFill>
                <a:effectLst/>
                <a:uLnTx/>
                <a:uFillTx/>
                <a:latin typeface="Arial" panose="020B0604020202020204"/>
                <a:ea typeface="+mn-ea"/>
                <a:cs typeface="+mn-cs"/>
              </a:rPr>
              <a:t>of 10.23.2023</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rPr>
              <a:t>3. Based on $126.5M purchase price compared to previous purchase price of $230.0M (Per The Real Deal 10.4.23).</a:t>
            </a:r>
          </a:p>
        </p:txBody>
      </p:sp>
      <p:sp>
        <p:nvSpPr>
          <p:cNvPr id="16" name="Content Placeholder 16">
            <a:extLst>
              <a:ext uri="{FF2B5EF4-FFF2-40B4-BE49-F238E27FC236}">
                <a16:creationId xmlns:a16="http://schemas.microsoft.com/office/drawing/2014/main" id="{08AA1E2E-642D-1F46-A8AE-FD96F0457F4A}"/>
              </a:ext>
            </a:extLst>
          </p:cNvPr>
          <p:cNvSpPr txBox="1">
            <a:spLocks/>
          </p:cNvSpPr>
          <p:nvPr/>
        </p:nvSpPr>
        <p:spPr>
          <a:xfrm>
            <a:off x="992270" y="3496794"/>
            <a:ext cx="3156906" cy="2802413"/>
          </a:xfrm>
          <a:prstGeom prst="rect">
            <a:avLst/>
          </a:prstGeom>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Calibri" panose="020F0502020204030204" pitchFamily="34" charset="0"/>
                <a:ea typeface="+mn-ea"/>
                <a:cs typeface="Calibri" panose="020F0502020204030204" pitchFamily="34" charset="0"/>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Calibri" panose="020F0502020204030204" pitchFamily="34" charset="0"/>
                <a:ea typeface="+mn-ea"/>
                <a:cs typeface="Calibri" panose="020F0502020204030204" pitchFamily="34" charset="0"/>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Calibri" panose="020F0502020204030204" pitchFamily="34" charset="0"/>
                <a:ea typeface="+mn-ea"/>
                <a:cs typeface="Calibri" panose="020F0502020204030204" pitchFamily="34" charset="0"/>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Calibri" panose="020F0502020204030204" pitchFamily="34" charset="0"/>
                <a:ea typeface="+mn-ea"/>
                <a:cs typeface="Calibri" panose="020F0502020204030204" pitchFamily="34" charset="0"/>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Calibri" panose="020F0502020204030204" pitchFamily="34" charset="0"/>
                <a:ea typeface="+mn-ea"/>
                <a:cs typeface="Calibri" panose="020F0502020204030204"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marR="0" lvl="0" indent="-306000" algn="l" defTabSz="457200" rtl="0" eaLnBrk="1" fontAlgn="auto" latinLnBrk="0" hangingPunct="1">
              <a:lnSpc>
                <a:spcPct val="100000"/>
              </a:lnSpc>
              <a:spcBef>
                <a:spcPct val="20000"/>
              </a:spcBef>
              <a:spcAft>
                <a:spcPts val="600"/>
              </a:spcAft>
              <a:buClr>
                <a:srgbClr val="EC7D30"/>
              </a:buClr>
              <a:buSzPct val="92000"/>
              <a:buFont typeface="Wingdings 2" panose="05020102010507070707" pitchFamily="18" charset="2"/>
              <a:buChar char=""/>
              <a:tabLst/>
              <a:defRPr/>
            </a:pPr>
            <a:r>
              <a:rPr kumimoji="0" lang="en-US" sz="17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Size: 277,509 square feet</a:t>
            </a:r>
          </a:p>
          <a:p>
            <a:pPr marL="306000" marR="0" lvl="0" indent="-306000" algn="l" defTabSz="457200" rtl="0" eaLnBrk="1" fontAlgn="auto" latinLnBrk="0" hangingPunct="1">
              <a:lnSpc>
                <a:spcPct val="100000"/>
              </a:lnSpc>
              <a:spcBef>
                <a:spcPct val="20000"/>
              </a:spcBef>
              <a:spcAft>
                <a:spcPts val="600"/>
              </a:spcAft>
              <a:buClr>
                <a:srgbClr val="EC7D30"/>
              </a:buClr>
              <a:buSzPct val="92000"/>
              <a:buFont typeface="Wingdings 2" panose="05020102010507070707" pitchFamily="18" charset="2"/>
              <a:buChar char=""/>
              <a:tabLst/>
              <a:defRPr/>
            </a:pPr>
            <a:r>
              <a:rPr kumimoji="0" lang="en-US" sz="17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Purchase Price: $126.5M</a:t>
            </a:r>
            <a:r>
              <a:rPr kumimoji="0" lang="en-US" sz="1700" b="0" i="0" u="none" strike="noStrike" kern="1200" cap="none" spc="0" normalizeH="0" baseline="30000" noProof="0" dirty="0">
                <a:ln>
                  <a:noFill/>
                </a:ln>
                <a:solidFill>
                  <a:prstClr val="black"/>
                </a:solidFill>
                <a:effectLst/>
                <a:uLnTx/>
                <a:uFillTx/>
                <a:latin typeface="Arial" panose="020B0604020202020204"/>
                <a:ea typeface="+mn-ea"/>
                <a:cs typeface="Calibri" panose="020F0502020204030204" pitchFamily="34" charset="0"/>
              </a:rPr>
              <a:t>1</a:t>
            </a:r>
            <a:r>
              <a:rPr kumimoji="0" lang="en-US" sz="17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 ($456</a:t>
            </a:r>
            <a:r>
              <a:rPr kumimoji="0" lang="en-US" sz="1700" b="0" i="0" u="none" strike="noStrike" kern="1200" cap="none" spc="0" normalizeH="0" baseline="30000" noProof="0" dirty="0">
                <a:ln>
                  <a:noFill/>
                </a:ln>
                <a:solidFill>
                  <a:prstClr val="black"/>
                </a:solidFill>
                <a:effectLst/>
                <a:uLnTx/>
                <a:uFillTx/>
                <a:latin typeface="Arial" panose="020B0604020202020204"/>
                <a:ea typeface="+mn-ea"/>
                <a:cs typeface="Calibri" panose="020F0502020204030204" pitchFamily="34" charset="0"/>
              </a:rPr>
              <a:t>1</a:t>
            </a:r>
            <a:r>
              <a:rPr kumimoji="0" lang="en-US" sz="17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 PSF)</a:t>
            </a:r>
          </a:p>
          <a:p>
            <a:pPr marL="306000" marR="0" lvl="0" indent="-306000" algn="l" defTabSz="457200" rtl="0" eaLnBrk="1" fontAlgn="auto" latinLnBrk="0" hangingPunct="1">
              <a:lnSpc>
                <a:spcPct val="100000"/>
              </a:lnSpc>
              <a:spcBef>
                <a:spcPct val="20000"/>
              </a:spcBef>
              <a:spcAft>
                <a:spcPts val="600"/>
              </a:spcAft>
              <a:buClr>
                <a:srgbClr val="EC7D30"/>
              </a:buClr>
              <a:buSzPct val="92000"/>
              <a:buFont typeface="Wingdings 2" panose="05020102010507070707" pitchFamily="18" charset="2"/>
              <a:buChar char=""/>
              <a:tabLst/>
              <a:defRPr/>
            </a:pPr>
            <a:r>
              <a:rPr kumimoji="0" lang="en-US" sz="17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U/W NOI: ~$</a:t>
            </a:r>
            <a:r>
              <a:rPr lang="en-US" sz="1700" dirty="0">
                <a:solidFill>
                  <a:prstClr val="black"/>
                </a:solidFill>
                <a:latin typeface="Arial" panose="020B0604020202020204"/>
              </a:rPr>
              <a:t>8</a:t>
            </a:r>
            <a:r>
              <a:rPr kumimoji="0" lang="en-US" sz="17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.3M</a:t>
            </a:r>
            <a:r>
              <a:rPr kumimoji="0" lang="en-US" sz="1700" b="0" i="0" u="none" strike="noStrike" kern="1200" cap="none" spc="0" normalizeH="0" baseline="30000" noProof="0" dirty="0">
                <a:ln>
                  <a:noFill/>
                </a:ln>
                <a:solidFill>
                  <a:prstClr val="black"/>
                </a:solidFill>
                <a:effectLst/>
                <a:uLnTx/>
                <a:uFillTx/>
                <a:latin typeface="Arial" panose="020B0604020202020204"/>
                <a:ea typeface="+mn-ea"/>
                <a:cs typeface="Calibri" panose="020F0502020204030204" pitchFamily="34" charset="0"/>
              </a:rPr>
              <a:t>2</a:t>
            </a:r>
            <a:endParaRPr kumimoji="0" lang="en-US" sz="17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a:p>
            <a:pPr marL="306000" marR="0" lvl="0" indent="-306000" algn="l" defTabSz="457200" rtl="0" eaLnBrk="1" fontAlgn="auto" latinLnBrk="0" hangingPunct="1">
              <a:lnSpc>
                <a:spcPct val="100000"/>
              </a:lnSpc>
              <a:spcBef>
                <a:spcPct val="20000"/>
              </a:spcBef>
              <a:spcAft>
                <a:spcPts val="600"/>
              </a:spcAft>
              <a:buClr>
                <a:srgbClr val="EC7D30"/>
              </a:buClr>
              <a:buSzPct val="92000"/>
              <a:buFont typeface="Wingdings 2" panose="05020102010507070707" pitchFamily="18" charset="2"/>
              <a:buChar char=""/>
              <a:tabLst/>
              <a:defRPr/>
            </a:pPr>
            <a:r>
              <a:rPr kumimoji="0" lang="en-US" sz="17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U/W Occupancy: </a:t>
            </a:r>
            <a:r>
              <a:rPr lang="en-US" sz="1700">
                <a:solidFill>
                  <a:prstClr val="black"/>
                </a:solidFill>
                <a:latin typeface="Arial" panose="020B0604020202020204"/>
              </a:rPr>
              <a:t>64</a:t>
            </a:r>
            <a:r>
              <a:rPr kumimoji="0" lang="en-US" sz="1700" b="0" i="0" u="none" strike="noStrike" kern="1200" cap="none" spc="0" normalizeH="0" baseline="0" noProof="0">
                <a:ln>
                  <a:noFill/>
                </a:ln>
                <a:solidFill>
                  <a:prstClr val="black"/>
                </a:solidFill>
                <a:effectLst/>
                <a:uLnTx/>
                <a:uFillTx/>
                <a:latin typeface="Arial" panose="020B0604020202020204"/>
                <a:ea typeface="+mn-ea"/>
                <a:cs typeface="Calibri" panose="020F0502020204030204" pitchFamily="34" charset="0"/>
              </a:rPr>
              <a:t>%</a:t>
            </a:r>
            <a:r>
              <a:rPr kumimoji="0" lang="en-US" sz="1700" b="0" i="0" u="none" strike="noStrike" kern="1200" cap="none" spc="0" normalizeH="0" baseline="30000" noProof="0">
                <a:ln>
                  <a:noFill/>
                </a:ln>
                <a:solidFill>
                  <a:prstClr val="black"/>
                </a:solidFill>
                <a:effectLst/>
                <a:uLnTx/>
                <a:uFillTx/>
                <a:latin typeface="Arial" panose="020B0604020202020204"/>
                <a:ea typeface="+mn-ea"/>
                <a:cs typeface="Calibri" panose="020F0502020204030204" pitchFamily="34" charset="0"/>
              </a:rPr>
              <a:t>2</a:t>
            </a:r>
            <a:endParaRPr kumimoji="0" lang="en-US" sz="1700" b="0" i="0" u="none" strike="noStrike" kern="1200" cap="none" spc="0" normalizeH="0" baseline="30000" noProof="0" dirty="0">
              <a:ln>
                <a:noFill/>
              </a:ln>
              <a:solidFill>
                <a:prstClr val="black"/>
              </a:solidFill>
              <a:effectLst/>
              <a:uLnTx/>
              <a:uFillTx/>
              <a:latin typeface="Arial" panose="020B0604020202020204"/>
              <a:ea typeface="+mn-ea"/>
              <a:cs typeface="Calibri" panose="020F0502020204030204" pitchFamily="34" charset="0"/>
            </a:endParaRPr>
          </a:p>
          <a:p>
            <a:pPr marL="306000" marR="0" lvl="0" indent="-306000" algn="l" defTabSz="457200" rtl="0" eaLnBrk="1" fontAlgn="auto" latinLnBrk="0" hangingPunct="1">
              <a:lnSpc>
                <a:spcPct val="100000"/>
              </a:lnSpc>
              <a:spcBef>
                <a:spcPct val="20000"/>
              </a:spcBef>
              <a:spcAft>
                <a:spcPts val="600"/>
              </a:spcAft>
              <a:buClr>
                <a:srgbClr val="EC7D30"/>
              </a:buClr>
              <a:buSzPct val="92000"/>
              <a:buFont typeface="Wingdings 2" panose="05020102010507070707" pitchFamily="18" charset="2"/>
              <a:buChar char=""/>
              <a:tabLst/>
              <a:defRPr/>
            </a:pPr>
            <a:endParaRPr kumimoji="0" lang="en-US" sz="17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7" name="Content Placeholder 16">
            <a:extLst>
              <a:ext uri="{FF2B5EF4-FFF2-40B4-BE49-F238E27FC236}">
                <a16:creationId xmlns:a16="http://schemas.microsoft.com/office/drawing/2014/main" id="{29AA12CC-7040-7445-98E5-3F873A9CF9CD}"/>
              </a:ext>
            </a:extLst>
          </p:cNvPr>
          <p:cNvSpPr txBox="1">
            <a:spLocks/>
          </p:cNvSpPr>
          <p:nvPr/>
        </p:nvSpPr>
        <p:spPr>
          <a:xfrm>
            <a:off x="4149177" y="3425557"/>
            <a:ext cx="3156906" cy="2468786"/>
          </a:xfrm>
          <a:prstGeom prst="rect">
            <a:avLst/>
          </a:prstGeom>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Calibri" panose="020F0502020204030204" pitchFamily="34" charset="0"/>
                <a:ea typeface="+mn-ea"/>
                <a:cs typeface="Calibri" panose="020F0502020204030204" pitchFamily="34" charset="0"/>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Calibri" panose="020F0502020204030204" pitchFamily="34" charset="0"/>
                <a:ea typeface="+mn-ea"/>
                <a:cs typeface="Calibri" panose="020F0502020204030204" pitchFamily="34" charset="0"/>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Calibri" panose="020F0502020204030204" pitchFamily="34" charset="0"/>
                <a:ea typeface="+mn-ea"/>
                <a:cs typeface="Calibri" panose="020F0502020204030204" pitchFamily="34" charset="0"/>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Calibri" panose="020F0502020204030204" pitchFamily="34" charset="0"/>
                <a:ea typeface="+mn-ea"/>
                <a:cs typeface="Calibri" panose="020F0502020204030204" pitchFamily="34" charset="0"/>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Calibri" panose="020F0502020204030204" pitchFamily="34" charset="0"/>
                <a:ea typeface="+mn-ea"/>
                <a:cs typeface="Calibri" panose="020F0502020204030204"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marR="0" lvl="0" indent="-306000" algn="l" defTabSz="457200" rtl="0" eaLnBrk="1" fontAlgn="auto" latinLnBrk="0" hangingPunct="1">
              <a:lnSpc>
                <a:spcPct val="100000"/>
              </a:lnSpc>
              <a:spcBef>
                <a:spcPct val="20000"/>
              </a:spcBef>
              <a:spcAft>
                <a:spcPts val="600"/>
              </a:spcAft>
              <a:buClr>
                <a:srgbClr val="EC7D30"/>
              </a:buClr>
              <a:buSzPct val="92000"/>
              <a:buFont typeface="Wingdings 2" panose="05020102010507070707" pitchFamily="18" charset="2"/>
              <a:buChar char=""/>
              <a:tabLst/>
              <a:defRPr/>
            </a:pPr>
            <a:r>
              <a:rPr kumimoji="0" lang="en-US" sz="17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U/W Going-In Cap Rate: 6.6%</a:t>
            </a:r>
            <a:r>
              <a:rPr kumimoji="0" lang="en-US" sz="1700" b="0" i="0" u="none" strike="noStrike" kern="1200" cap="none" spc="0" normalizeH="0" baseline="30000" noProof="0" dirty="0">
                <a:ln>
                  <a:noFill/>
                </a:ln>
                <a:solidFill>
                  <a:prstClr val="black"/>
                </a:solidFill>
                <a:effectLst/>
                <a:uLnTx/>
                <a:uFillTx/>
                <a:latin typeface="Arial" panose="020B0604020202020204"/>
                <a:ea typeface="+mn-ea"/>
                <a:cs typeface="Calibri" panose="020F0502020204030204" pitchFamily="34" charset="0"/>
              </a:rPr>
              <a:t>2</a:t>
            </a:r>
          </a:p>
          <a:p>
            <a:pPr marL="306000" marR="0" lvl="0" indent="-306000" algn="l" defTabSz="457200" rtl="0" eaLnBrk="1" fontAlgn="auto" latinLnBrk="0" hangingPunct="1">
              <a:lnSpc>
                <a:spcPct val="100000"/>
              </a:lnSpc>
              <a:spcBef>
                <a:spcPct val="20000"/>
              </a:spcBef>
              <a:spcAft>
                <a:spcPts val="600"/>
              </a:spcAft>
              <a:buClr>
                <a:srgbClr val="EC7D30"/>
              </a:buClr>
              <a:buSzPct val="92000"/>
              <a:buFont typeface="Wingdings 2" panose="05020102010507070707" pitchFamily="18" charset="2"/>
              <a:buChar char=""/>
              <a:tabLst/>
              <a:defRPr/>
            </a:pPr>
            <a:r>
              <a:rPr kumimoji="0" lang="en-US" sz="17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Previous Owner paid approximately $230.0M</a:t>
            </a:r>
            <a:r>
              <a:rPr kumimoji="0" lang="en-US" sz="1700" b="0" i="0" u="none" strike="noStrike" kern="1200" cap="none" spc="0" normalizeH="0" baseline="30000" noProof="0" dirty="0">
                <a:ln>
                  <a:noFill/>
                </a:ln>
                <a:solidFill>
                  <a:prstClr val="black"/>
                </a:solidFill>
                <a:effectLst/>
                <a:uLnTx/>
                <a:uFillTx/>
                <a:latin typeface="Arial" panose="020B0604020202020204"/>
                <a:ea typeface="+mn-ea"/>
                <a:cs typeface="Calibri" panose="020F0502020204030204" pitchFamily="34" charset="0"/>
              </a:rPr>
              <a:t>3 </a:t>
            </a:r>
            <a:r>
              <a:rPr kumimoji="0" lang="en-US" sz="17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(45% discount to previous purchase)</a:t>
            </a:r>
          </a:p>
          <a:p>
            <a:pPr marL="306000" marR="0" lvl="0" indent="-306000" algn="l" defTabSz="457200" rtl="0" eaLnBrk="1" fontAlgn="auto" latinLnBrk="0" hangingPunct="1">
              <a:lnSpc>
                <a:spcPct val="100000"/>
              </a:lnSpc>
              <a:spcBef>
                <a:spcPct val="20000"/>
              </a:spcBef>
              <a:spcAft>
                <a:spcPts val="600"/>
              </a:spcAft>
              <a:buClr>
                <a:srgbClr val="EC7D30"/>
              </a:buClr>
              <a:buSzPct val="92000"/>
              <a:buFont typeface="Wingdings 2" panose="05020102010507070707" pitchFamily="18" charset="2"/>
              <a:buChar char=""/>
              <a:tabLst/>
              <a:defRPr/>
            </a:pPr>
            <a:r>
              <a:rPr kumimoji="0" lang="en-US" sz="17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Ideally positioned within Manhattan’s Midtown South submarket</a:t>
            </a:r>
          </a:p>
          <a:p>
            <a:pPr marL="306000" marR="0" lvl="0" indent="-306000" algn="l" defTabSz="457200" rtl="0" eaLnBrk="1" fontAlgn="auto" latinLnBrk="0" hangingPunct="1">
              <a:lnSpc>
                <a:spcPct val="100000"/>
              </a:lnSpc>
              <a:spcBef>
                <a:spcPct val="20000"/>
              </a:spcBef>
              <a:spcAft>
                <a:spcPts val="600"/>
              </a:spcAft>
              <a:buClr>
                <a:srgbClr val="EC7D30"/>
              </a:buClr>
              <a:buSzPct val="92000"/>
              <a:buFont typeface="Wingdings 2" panose="05020102010507070707" pitchFamily="18" charset="2"/>
              <a:buChar char=""/>
              <a:tabLst/>
              <a:defRPr/>
            </a:pPr>
            <a:endParaRPr kumimoji="0" lang="en-US" sz="1700" b="0" i="0" u="none" strike="noStrike" kern="1200" cap="none" spc="0" normalizeH="0" baseline="30000" noProof="0" dirty="0">
              <a:ln>
                <a:noFill/>
              </a:ln>
              <a:solidFill>
                <a:prstClr val="black"/>
              </a:solidFill>
              <a:effectLst/>
              <a:uLnTx/>
              <a:uFillTx/>
              <a:latin typeface="Arial" panose="020B0604020202020204"/>
              <a:ea typeface="+mn-ea"/>
              <a:cs typeface="Calibri" panose="020F0502020204030204" pitchFamily="34" charset="0"/>
            </a:endParaRPr>
          </a:p>
          <a:p>
            <a:pPr marL="0" marR="0" lvl="0" indent="0" algn="l" defTabSz="457200" rtl="0" eaLnBrk="1" fontAlgn="auto" latinLnBrk="0" hangingPunct="1">
              <a:lnSpc>
                <a:spcPct val="100000"/>
              </a:lnSpc>
              <a:spcBef>
                <a:spcPct val="20000"/>
              </a:spcBef>
              <a:spcAft>
                <a:spcPts val="600"/>
              </a:spcAft>
              <a:buClr>
                <a:srgbClr val="EC7D30"/>
              </a:buClr>
              <a:buSzPct val="92000"/>
              <a:buFont typeface="Wingdings 2" panose="05020102010507070707" pitchFamily="18" charset="2"/>
              <a:buNone/>
              <a:tabLst/>
              <a:defRPr/>
            </a:pPr>
            <a:endParaRPr kumimoji="0" lang="en-US" sz="17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8" name="Rectangle 17">
            <a:extLst>
              <a:ext uri="{FF2B5EF4-FFF2-40B4-BE49-F238E27FC236}">
                <a16:creationId xmlns:a16="http://schemas.microsoft.com/office/drawing/2014/main" id="{5EE4813D-D82B-4247-B21E-700348BF7432}"/>
              </a:ext>
            </a:extLst>
          </p:cNvPr>
          <p:cNvSpPr/>
          <p:nvPr/>
        </p:nvSpPr>
        <p:spPr>
          <a:xfrm>
            <a:off x="872153" y="2994470"/>
            <a:ext cx="131318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a:ea typeface="+mn-ea"/>
                <a:cs typeface="+mn-cs"/>
              </a:rPr>
              <a:t>Summary</a:t>
            </a: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a:t>
            </a:r>
          </a:p>
        </p:txBody>
      </p:sp>
      <p:sp>
        <p:nvSpPr>
          <p:cNvPr id="19" name="TextBox 18">
            <a:extLst>
              <a:ext uri="{FF2B5EF4-FFF2-40B4-BE49-F238E27FC236}">
                <a16:creationId xmlns:a16="http://schemas.microsoft.com/office/drawing/2014/main" id="{85530907-912D-0543-BCAD-17AF9CD50216}"/>
              </a:ext>
            </a:extLst>
          </p:cNvPr>
          <p:cNvSpPr txBox="1"/>
          <p:nvPr/>
        </p:nvSpPr>
        <p:spPr>
          <a:xfrm>
            <a:off x="1075978" y="2283862"/>
            <a:ext cx="34287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10.</a:t>
            </a:r>
            <a:r>
              <a:rPr kumimoji="0" lang="en-US" sz="2000" b="0" i="0" u="none" strike="noStrike" kern="1200" cap="none" spc="0" normalizeH="0" baseline="0" noProof="0">
                <a:ln>
                  <a:noFill/>
                </a:ln>
                <a:solidFill>
                  <a:prstClr val="white"/>
                </a:solidFill>
                <a:effectLst/>
                <a:uLnTx/>
                <a:uFillTx/>
                <a:latin typeface="Arial" panose="020B0604020202020204"/>
                <a:ea typeface="+mn-ea"/>
                <a:cs typeface="+mn-cs"/>
              </a:rPr>
              <a:t>23.2023 </a:t>
            </a: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Acquisition Date</a:t>
            </a:r>
          </a:p>
        </p:txBody>
      </p:sp>
      <p:pic>
        <p:nvPicPr>
          <p:cNvPr id="20" name="Picture 19">
            <a:extLst>
              <a:ext uri="{FF2B5EF4-FFF2-40B4-BE49-F238E27FC236}">
                <a16:creationId xmlns:a16="http://schemas.microsoft.com/office/drawing/2014/main" id="{92DCE916-C9F7-4940-9D0E-0BD6410E3C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11262329" y="5602405"/>
            <a:ext cx="566087" cy="566087"/>
          </a:xfrm>
          <a:prstGeom prst="rect">
            <a:avLst/>
          </a:prstGeom>
        </p:spPr>
      </p:pic>
      <p:sp>
        <p:nvSpPr>
          <p:cNvPr id="3" name="TextBox 2">
            <a:extLst>
              <a:ext uri="{FF2B5EF4-FFF2-40B4-BE49-F238E27FC236}">
                <a16:creationId xmlns:a16="http://schemas.microsoft.com/office/drawing/2014/main" id="{49D05514-F197-45EC-B24E-D0661FA8D645}"/>
              </a:ext>
            </a:extLst>
          </p:cNvPr>
          <p:cNvSpPr txBox="1"/>
          <p:nvPr/>
        </p:nvSpPr>
        <p:spPr>
          <a:xfrm>
            <a:off x="7704408" y="5575755"/>
            <a:ext cx="683493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Gill Sans MT (Body)"/>
                <a:ea typeface="+mn-ea"/>
                <a:cs typeface="+mn-cs"/>
              </a:rPr>
              <a:t>One Park Plaza, currently owned by Fund 2.</a:t>
            </a:r>
            <a:endParaRPr kumimoji="0" lang="en-US" sz="700" b="0" i="0" u="none" strike="noStrike" kern="1200" cap="none" spc="0" normalizeH="0" baseline="0" noProof="0" dirty="0">
              <a:ln>
                <a:noFill/>
              </a:ln>
              <a:solidFill>
                <a:prstClr val="white"/>
              </a:solidFill>
              <a:effectLst/>
              <a:uLnTx/>
              <a:uFillTx/>
              <a:latin typeface="Gill Sans MT (Body)"/>
              <a:ea typeface="+mn-ea"/>
              <a:cs typeface="+mn-cs"/>
            </a:endParaRPr>
          </a:p>
        </p:txBody>
      </p:sp>
      <p:pic>
        <p:nvPicPr>
          <p:cNvPr id="9" name="Picture 8">
            <a:extLst>
              <a:ext uri="{FF2B5EF4-FFF2-40B4-BE49-F238E27FC236}">
                <a16:creationId xmlns:a16="http://schemas.microsoft.com/office/drawing/2014/main" id="{33D0BCA8-157E-81E7-CDF8-F189622A281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581106" y="746034"/>
            <a:ext cx="3972286" cy="2648191"/>
          </a:xfrm>
          <a:prstGeom prst="rect">
            <a:avLst/>
          </a:prstGeom>
          <a:ln w="28575">
            <a:solidFill>
              <a:schemeClr val="tx1"/>
            </a:solidFill>
          </a:ln>
        </p:spPr>
      </p:pic>
      <p:pic>
        <p:nvPicPr>
          <p:cNvPr id="10" name="Picture 9">
            <a:extLst>
              <a:ext uri="{FF2B5EF4-FFF2-40B4-BE49-F238E27FC236}">
                <a16:creationId xmlns:a16="http://schemas.microsoft.com/office/drawing/2014/main" id="{588636F7-770F-1B0F-6B2C-FCC8E4C18242}"/>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581106" y="3554045"/>
            <a:ext cx="3972286" cy="2421261"/>
          </a:xfrm>
          <a:prstGeom prst="rect">
            <a:avLst/>
          </a:prstGeom>
          <a:ln w="28575">
            <a:solidFill>
              <a:schemeClr val="tx1"/>
            </a:solidFill>
          </a:ln>
        </p:spPr>
      </p:pic>
      <p:sp>
        <p:nvSpPr>
          <p:cNvPr id="4" name="TextBox 3">
            <a:extLst>
              <a:ext uri="{FF2B5EF4-FFF2-40B4-BE49-F238E27FC236}">
                <a16:creationId xmlns:a16="http://schemas.microsoft.com/office/drawing/2014/main" id="{DF5408AB-FA06-7F6A-8C96-15FF25D4BBDE}"/>
              </a:ext>
            </a:extLst>
          </p:cNvPr>
          <p:cNvSpPr txBox="1"/>
          <p:nvPr/>
        </p:nvSpPr>
        <p:spPr>
          <a:xfrm>
            <a:off x="4391129" y="0"/>
            <a:ext cx="441501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4C1B19DC-81F9-EEB1-A3B0-C138C642A619}"/>
              </a:ext>
            </a:extLst>
          </p:cNvPr>
          <p:cNvSpPr txBox="1"/>
          <p:nvPr/>
        </p:nvSpPr>
        <p:spPr>
          <a:xfrm>
            <a:off x="6290268" y="6602364"/>
            <a:ext cx="43308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a:ea typeface="+mn-ea"/>
                <a:cs typeface="+mn-cs"/>
              </a:rPr>
              <a:t>For Financial Professional Use Only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68247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BCD06A-4E8E-E547-AD1F-0532DBDED97C}"/>
              </a:ext>
            </a:extLst>
          </p:cNvPr>
          <p:cNvSpPr/>
          <p:nvPr/>
        </p:nvSpPr>
        <p:spPr>
          <a:xfrm>
            <a:off x="927916" y="2133063"/>
            <a:ext cx="3559678" cy="715068"/>
          </a:xfrm>
          <a:prstGeom prst="rect">
            <a:avLst/>
          </a:prstGeom>
          <a:solidFill>
            <a:srgbClr val="0071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6A118A9A-7600-024F-9920-F7331385F57D}"/>
              </a:ext>
            </a:extLst>
          </p:cNvPr>
          <p:cNvSpPr txBox="1"/>
          <p:nvPr/>
        </p:nvSpPr>
        <p:spPr>
          <a:xfrm>
            <a:off x="851126" y="1504913"/>
            <a:ext cx="44492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1B7"/>
                </a:solidFill>
                <a:effectLst/>
                <a:uLnTx/>
                <a:uFillTx/>
                <a:latin typeface="Arial" panose="020B0604020202020204" pitchFamily="34" charset="0"/>
                <a:ea typeface="+mn-ea"/>
                <a:cs typeface="Arial" panose="020B0604020202020204" pitchFamily="34" charset="0"/>
              </a:rPr>
              <a:t>New York Office</a:t>
            </a:r>
          </a:p>
        </p:txBody>
      </p:sp>
      <p:sp>
        <p:nvSpPr>
          <p:cNvPr id="8" name="Title 7">
            <a:extLst>
              <a:ext uri="{FF2B5EF4-FFF2-40B4-BE49-F238E27FC236}">
                <a16:creationId xmlns:a16="http://schemas.microsoft.com/office/drawing/2014/main" id="{4F69E4EE-799D-7A4E-850C-54B800AEF803}"/>
              </a:ext>
            </a:extLst>
          </p:cNvPr>
          <p:cNvSpPr>
            <a:spLocks noGrp="1"/>
          </p:cNvSpPr>
          <p:nvPr>
            <p:ph type="title"/>
          </p:nvPr>
        </p:nvSpPr>
        <p:spPr>
          <a:xfrm>
            <a:off x="827182" y="558793"/>
            <a:ext cx="6054065" cy="511675"/>
          </a:xfrm>
        </p:spPr>
        <p:txBody>
          <a:bodyPr>
            <a:normAutofit fontScale="90000"/>
          </a:bodyPr>
          <a:lstStyle/>
          <a:p>
            <a:r>
              <a:rPr lang="en-US" dirty="0"/>
              <a:t>INVESTMENT HIGHLIGHT:</a:t>
            </a:r>
            <a:br>
              <a:rPr lang="en-US" dirty="0"/>
            </a:br>
            <a:r>
              <a:rPr lang="en-US" sz="2700" dirty="0"/>
              <a:t>780 Third Avenue – Distressed Loan Sale</a:t>
            </a:r>
          </a:p>
        </p:txBody>
      </p:sp>
      <p:pic>
        <p:nvPicPr>
          <p:cNvPr id="37" name="Picture 36">
            <a:extLst>
              <a:ext uri="{FF2B5EF4-FFF2-40B4-BE49-F238E27FC236}">
                <a16:creationId xmlns:a16="http://schemas.microsoft.com/office/drawing/2014/main" id="{A84E45D4-7D17-7047-83D2-2EE365C53C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72644" y="492443"/>
            <a:ext cx="566087" cy="566087"/>
          </a:xfrm>
          <a:prstGeom prst="rect">
            <a:avLst/>
          </a:prstGeom>
        </p:spPr>
      </p:pic>
      <p:sp>
        <p:nvSpPr>
          <p:cNvPr id="39" name="Rectangle 38">
            <a:extLst>
              <a:ext uri="{FF2B5EF4-FFF2-40B4-BE49-F238E27FC236}">
                <a16:creationId xmlns:a16="http://schemas.microsoft.com/office/drawing/2014/main" id="{0B871DAE-08E4-3E46-B69C-3FF3635A3B37}"/>
              </a:ext>
            </a:extLst>
          </p:cNvPr>
          <p:cNvSpPr/>
          <p:nvPr/>
        </p:nvSpPr>
        <p:spPr>
          <a:xfrm>
            <a:off x="775456" y="6056270"/>
            <a:ext cx="8254243"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rPr>
              <a:t>1. Based on $177 purchase price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rPr>
              <a:t>2. There can be no assurance that the Net Operating Income, Cap Rate, Occupancy or Weighted Average Lease Term will remain as outlined and may increase or decrease.      3. Per </a:t>
            </a:r>
            <a:r>
              <a:rPr kumimoji="0" lang="en-US" sz="800" b="0" i="0" u="none" strike="noStrike" kern="1200" cap="none" spc="0" normalizeH="0" baseline="0" noProof="0" dirty="0" err="1">
                <a:ln>
                  <a:noFill/>
                </a:ln>
                <a:solidFill>
                  <a:prstClr val="black"/>
                </a:solidFill>
                <a:effectLst/>
                <a:uLnTx/>
                <a:uFillTx/>
                <a:latin typeface="Arial" panose="020B0604020202020204"/>
                <a:ea typeface="+mn-ea"/>
                <a:cs typeface="+mn-cs"/>
              </a:rPr>
              <a:t>EastDil</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rPr>
              <a:t> Secured Sales &amp; Marketing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rPr>
              <a:t>4. Based on FMV per TIAA 10Q (3/31/2018)</a:t>
            </a:r>
          </a:p>
        </p:txBody>
      </p:sp>
      <p:sp>
        <p:nvSpPr>
          <p:cNvPr id="16" name="Content Placeholder 16">
            <a:extLst>
              <a:ext uri="{FF2B5EF4-FFF2-40B4-BE49-F238E27FC236}">
                <a16:creationId xmlns:a16="http://schemas.microsoft.com/office/drawing/2014/main" id="{08AA1E2E-642D-1F46-A8AE-FD96F0457F4A}"/>
              </a:ext>
            </a:extLst>
          </p:cNvPr>
          <p:cNvSpPr txBox="1">
            <a:spLocks/>
          </p:cNvSpPr>
          <p:nvPr/>
        </p:nvSpPr>
        <p:spPr>
          <a:xfrm>
            <a:off x="992270" y="3496794"/>
            <a:ext cx="3156906" cy="2802413"/>
          </a:xfrm>
          <a:prstGeom prst="rect">
            <a:avLst/>
          </a:prstGeom>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Calibri" panose="020F0502020204030204" pitchFamily="34" charset="0"/>
                <a:ea typeface="+mn-ea"/>
                <a:cs typeface="Calibri" panose="020F0502020204030204" pitchFamily="34" charset="0"/>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Calibri" panose="020F0502020204030204" pitchFamily="34" charset="0"/>
                <a:ea typeface="+mn-ea"/>
                <a:cs typeface="Calibri" panose="020F0502020204030204" pitchFamily="34" charset="0"/>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Calibri" panose="020F0502020204030204" pitchFamily="34" charset="0"/>
                <a:ea typeface="+mn-ea"/>
                <a:cs typeface="Calibri" panose="020F0502020204030204" pitchFamily="34" charset="0"/>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Calibri" panose="020F0502020204030204" pitchFamily="34" charset="0"/>
                <a:ea typeface="+mn-ea"/>
                <a:cs typeface="Calibri" panose="020F0502020204030204" pitchFamily="34" charset="0"/>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Calibri" panose="020F0502020204030204" pitchFamily="34" charset="0"/>
                <a:ea typeface="+mn-ea"/>
                <a:cs typeface="Calibri" panose="020F0502020204030204"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marR="0" lvl="0" indent="-306000" algn="l" defTabSz="457200" rtl="0" eaLnBrk="1" fontAlgn="auto" latinLnBrk="0" hangingPunct="1">
              <a:lnSpc>
                <a:spcPct val="100000"/>
              </a:lnSpc>
              <a:spcBef>
                <a:spcPct val="20000"/>
              </a:spcBef>
              <a:spcAft>
                <a:spcPts val="600"/>
              </a:spcAft>
              <a:buClr>
                <a:srgbClr val="EC7D30"/>
              </a:buClr>
              <a:buSzPct val="92000"/>
              <a:buFont typeface="Wingdings 2" panose="05020102010507070707" pitchFamily="18" charset="2"/>
              <a:buChar char=""/>
              <a:tabLst/>
              <a:defRPr/>
            </a:pPr>
            <a:r>
              <a:rPr kumimoji="0" lang="en-US" sz="17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Size: 510,940 square feet</a:t>
            </a:r>
          </a:p>
          <a:p>
            <a:pPr marL="306000" marR="0" lvl="0" indent="-306000" algn="l" defTabSz="457200" rtl="0" eaLnBrk="1" fontAlgn="auto" latinLnBrk="0" hangingPunct="1">
              <a:lnSpc>
                <a:spcPct val="100000"/>
              </a:lnSpc>
              <a:spcBef>
                <a:spcPct val="20000"/>
              </a:spcBef>
              <a:spcAft>
                <a:spcPts val="600"/>
              </a:spcAft>
              <a:buClr>
                <a:srgbClr val="EC7D30"/>
              </a:buClr>
              <a:buSzPct val="92000"/>
              <a:buFont typeface="Wingdings 2" panose="05020102010507070707" pitchFamily="18" charset="2"/>
              <a:buChar char=""/>
              <a:tabLst/>
              <a:defRPr/>
            </a:pPr>
            <a:r>
              <a:rPr kumimoji="0" lang="en-US" sz="17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Purchase Price: $177M</a:t>
            </a:r>
            <a:r>
              <a:rPr kumimoji="0" lang="en-US" sz="1700" b="0" i="0" u="none" strike="noStrike" kern="1200" cap="none" spc="0" normalizeH="0" baseline="30000" noProof="0" dirty="0">
                <a:ln>
                  <a:noFill/>
                </a:ln>
                <a:solidFill>
                  <a:prstClr val="black"/>
                </a:solidFill>
                <a:effectLst/>
                <a:uLnTx/>
                <a:uFillTx/>
                <a:latin typeface="Arial" panose="020B0604020202020204"/>
                <a:ea typeface="+mn-ea"/>
                <a:cs typeface="Calibri" panose="020F0502020204030204" pitchFamily="34" charset="0"/>
              </a:rPr>
              <a:t>1</a:t>
            </a:r>
            <a:r>
              <a:rPr kumimoji="0" lang="en-US" sz="17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 ($346</a:t>
            </a:r>
            <a:r>
              <a:rPr kumimoji="0" lang="en-US" sz="1700" b="0" i="0" u="none" strike="noStrike" kern="1200" cap="none" spc="0" normalizeH="0" baseline="30000" noProof="0" dirty="0">
                <a:ln>
                  <a:noFill/>
                </a:ln>
                <a:solidFill>
                  <a:prstClr val="black"/>
                </a:solidFill>
                <a:effectLst/>
                <a:uLnTx/>
                <a:uFillTx/>
                <a:latin typeface="Arial" panose="020B0604020202020204"/>
                <a:ea typeface="+mn-ea"/>
                <a:cs typeface="Calibri" panose="020F0502020204030204" pitchFamily="34" charset="0"/>
              </a:rPr>
              <a:t>1</a:t>
            </a:r>
            <a:r>
              <a:rPr kumimoji="0" lang="en-US" sz="17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 PSF)</a:t>
            </a:r>
          </a:p>
          <a:p>
            <a:pPr marL="306000" marR="0" lvl="0" indent="-306000" algn="l" defTabSz="457200" rtl="0" eaLnBrk="1" fontAlgn="auto" latinLnBrk="0" hangingPunct="1">
              <a:lnSpc>
                <a:spcPct val="100000"/>
              </a:lnSpc>
              <a:spcBef>
                <a:spcPct val="20000"/>
              </a:spcBef>
              <a:spcAft>
                <a:spcPts val="600"/>
              </a:spcAft>
              <a:buClr>
                <a:srgbClr val="EC7D30"/>
              </a:buClr>
              <a:buSzPct val="92000"/>
              <a:buFont typeface="Wingdings 2" panose="05020102010507070707" pitchFamily="18" charset="2"/>
              <a:buChar char=""/>
              <a:tabLst/>
              <a:defRPr/>
            </a:pPr>
            <a:r>
              <a:rPr kumimoji="0" lang="en-US" sz="17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 U/W NOI: ~$5.9M</a:t>
            </a:r>
            <a:r>
              <a:rPr kumimoji="0" lang="en-US" sz="1700" b="0" i="0" u="none" strike="noStrike" kern="1200" cap="none" spc="0" normalizeH="0" baseline="30000" noProof="0" dirty="0">
                <a:ln>
                  <a:noFill/>
                </a:ln>
                <a:solidFill>
                  <a:prstClr val="black"/>
                </a:solidFill>
                <a:effectLst/>
                <a:uLnTx/>
                <a:uFillTx/>
                <a:latin typeface="Arial" panose="020B0604020202020204"/>
                <a:ea typeface="+mn-ea"/>
                <a:cs typeface="Calibri" panose="020F0502020204030204" pitchFamily="34" charset="0"/>
              </a:rPr>
              <a:t>2</a:t>
            </a:r>
            <a:endParaRPr kumimoji="0" lang="en-US" sz="17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a:p>
            <a:pPr marL="306000" marR="0" lvl="0" indent="-306000" algn="l" defTabSz="457200" rtl="0" eaLnBrk="1" fontAlgn="auto" latinLnBrk="0" hangingPunct="1">
              <a:lnSpc>
                <a:spcPct val="100000"/>
              </a:lnSpc>
              <a:spcBef>
                <a:spcPct val="20000"/>
              </a:spcBef>
              <a:spcAft>
                <a:spcPts val="600"/>
              </a:spcAft>
              <a:buClr>
                <a:srgbClr val="EC7D30"/>
              </a:buClr>
              <a:buSzPct val="92000"/>
              <a:buFont typeface="Wingdings 2" panose="05020102010507070707" pitchFamily="18" charset="2"/>
              <a:buChar char=""/>
              <a:tabLst/>
              <a:defRPr/>
            </a:pPr>
            <a:r>
              <a:rPr kumimoji="0" lang="en-US" sz="17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Occupancy: 57%</a:t>
            </a:r>
            <a:r>
              <a:rPr kumimoji="0" lang="en-US" sz="1700" b="0" i="0" u="none" strike="noStrike" kern="1200" cap="none" spc="0" normalizeH="0" baseline="30000" noProof="0" dirty="0">
                <a:ln>
                  <a:noFill/>
                </a:ln>
                <a:solidFill>
                  <a:prstClr val="black"/>
                </a:solidFill>
                <a:effectLst/>
                <a:uLnTx/>
                <a:uFillTx/>
                <a:latin typeface="Arial" panose="020B0604020202020204"/>
                <a:ea typeface="+mn-ea"/>
                <a:cs typeface="Calibri" panose="020F0502020204030204" pitchFamily="34" charset="0"/>
              </a:rPr>
              <a:t>2</a:t>
            </a:r>
          </a:p>
          <a:p>
            <a:pPr marL="306000" marR="0" lvl="0" indent="-306000" algn="l" defTabSz="457200" rtl="0" eaLnBrk="1" fontAlgn="auto" latinLnBrk="0" hangingPunct="1">
              <a:lnSpc>
                <a:spcPct val="100000"/>
              </a:lnSpc>
              <a:spcBef>
                <a:spcPct val="20000"/>
              </a:spcBef>
              <a:spcAft>
                <a:spcPts val="600"/>
              </a:spcAft>
              <a:buClr>
                <a:srgbClr val="EC7D30"/>
              </a:buClr>
              <a:buSzPct val="92000"/>
              <a:buFont typeface="Wingdings 2" panose="05020102010507070707" pitchFamily="18" charset="2"/>
              <a:buChar char=""/>
              <a:tabLst/>
              <a:defRPr/>
            </a:pPr>
            <a:r>
              <a:rPr kumimoji="0" lang="en-US" sz="17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Previous owner peak FMV:  $427M ($839) PSF</a:t>
            </a:r>
          </a:p>
          <a:p>
            <a:pPr marL="306000" marR="0" lvl="0" indent="-306000" algn="l" defTabSz="457200" rtl="0" eaLnBrk="1" fontAlgn="auto" latinLnBrk="0" hangingPunct="1">
              <a:lnSpc>
                <a:spcPct val="100000"/>
              </a:lnSpc>
              <a:spcBef>
                <a:spcPct val="20000"/>
              </a:spcBef>
              <a:spcAft>
                <a:spcPts val="600"/>
              </a:spcAft>
              <a:buClr>
                <a:srgbClr val="EC7D30"/>
              </a:buClr>
              <a:buSzPct val="92000"/>
              <a:buFont typeface="Wingdings 2" panose="05020102010507070707" pitchFamily="18" charset="2"/>
              <a:buChar char=""/>
              <a:tabLst/>
              <a:defRPr/>
            </a:pPr>
            <a:endParaRPr kumimoji="0" lang="en-US" sz="17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7" name="Content Placeholder 16">
            <a:extLst>
              <a:ext uri="{FF2B5EF4-FFF2-40B4-BE49-F238E27FC236}">
                <a16:creationId xmlns:a16="http://schemas.microsoft.com/office/drawing/2014/main" id="{29AA12CC-7040-7445-98E5-3F873A9CF9CD}"/>
              </a:ext>
            </a:extLst>
          </p:cNvPr>
          <p:cNvSpPr txBox="1">
            <a:spLocks/>
          </p:cNvSpPr>
          <p:nvPr/>
        </p:nvSpPr>
        <p:spPr>
          <a:xfrm>
            <a:off x="4090668" y="3465664"/>
            <a:ext cx="3428787" cy="2468786"/>
          </a:xfrm>
          <a:prstGeom prst="rect">
            <a:avLst/>
          </a:prstGeom>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Calibri" panose="020F0502020204030204" pitchFamily="34" charset="0"/>
                <a:ea typeface="+mn-ea"/>
                <a:cs typeface="Calibri" panose="020F0502020204030204" pitchFamily="34" charset="0"/>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Calibri" panose="020F0502020204030204" pitchFamily="34" charset="0"/>
                <a:ea typeface="+mn-ea"/>
                <a:cs typeface="Calibri" panose="020F0502020204030204" pitchFamily="34" charset="0"/>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Calibri" panose="020F0502020204030204" pitchFamily="34" charset="0"/>
                <a:ea typeface="+mn-ea"/>
                <a:cs typeface="Calibri" panose="020F0502020204030204" pitchFamily="34" charset="0"/>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Calibri" panose="020F0502020204030204" pitchFamily="34" charset="0"/>
                <a:ea typeface="+mn-ea"/>
                <a:cs typeface="Calibri" panose="020F0502020204030204" pitchFamily="34" charset="0"/>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Calibri" panose="020F0502020204030204" pitchFamily="34" charset="0"/>
                <a:ea typeface="+mn-ea"/>
                <a:cs typeface="Calibri" panose="020F0502020204030204"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marR="0" lvl="0" indent="-306000" algn="l" defTabSz="457200" rtl="0" eaLnBrk="1" fontAlgn="auto" latinLnBrk="0" hangingPunct="1">
              <a:lnSpc>
                <a:spcPct val="100000"/>
              </a:lnSpc>
              <a:spcBef>
                <a:spcPct val="20000"/>
              </a:spcBef>
              <a:spcAft>
                <a:spcPts val="600"/>
              </a:spcAft>
              <a:buClr>
                <a:srgbClr val="EC7D30"/>
              </a:buClr>
              <a:buSzPct val="92000"/>
              <a:buFont typeface="Wingdings 2" panose="05020102010507070707" pitchFamily="18" charset="2"/>
              <a:buChar char=""/>
              <a:tabLst/>
              <a:defRPr/>
            </a:pPr>
            <a:r>
              <a:rPr kumimoji="0" lang="en-US" sz="17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WALT: 5.5 years</a:t>
            </a:r>
            <a:r>
              <a:rPr kumimoji="0" lang="en-US" sz="1700" b="0" i="0" u="none" strike="noStrike" kern="1200" cap="none" spc="0" normalizeH="0" baseline="30000" noProof="0" dirty="0">
                <a:ln>
                  <a:noFill/>
                </a:ln>
                <a:solidFill>
                  <a:prstClr val="black"/>
                </a:solidFill>
                <a:effectLst/>
                <a:uLnTx/>
                <a:uFillTx/>
                <a:latin typeface="Arial" panose="020B0604020202020204"/>
                <a:ea typeface="+mn-ea"/>
                <a:cs typeface="Calibri" panose="020F0502020204030204" pitchFamily="34" charset="0"/>
              </a:rPr>
              <a:t>2</a:t>
            </a:r>
            <a:r>
              <a:rPr kumimoji="0" lang="en-US" sz="17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 with no tenant larger than 4% of rent roll</a:t>
            </a:r>
          </a:p>
          <a:p>
            <a:pPr marL="306000" marR="0" lvl="0" indent="-306000" algn="l" defTabSz="457200" rtl="0" eaLnBrk="1" fontAlgn="auto" latinLnBrk="0" hangingPunct="1">
              <a:lnSpc>
                <a:spcPct val="100000"/>
              </a:lnSpc>
              <a:spcBef>
                <a:spcPct val="20000"/>
              </a:spcBef>
              <a:spcAft>
                <a:spcPts val="600"/>
              </a:spcAft>
              <a:buClr>
                <a:srgbClr val="EC7D30"/>
              </a:buClr>
              <a:buSzPct val="92000"/>
              <a:buFont typeface="Wingdings 2" panose="05020102010507070707" pitchFamily="18" charset="2"/>
              <a:buChar char=""/>
              <a:tabLst/>
              <a:defRPr/>
            </a:pPr>
            <a:r>
              <a:rPr kumimoji="0" lang="en-US" sz="17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Two blocks from Grand Central; direct access to Subway, LIRR, and Metro North</a:t>
            </a:r>
          </a:p>
          <a:p>
            <a:pPr marL="306000" marR="0" lvl="0" indent="-306000" algn="l" defTabSz="457200" rtl="0" eaLnBrk="1" fontAlgn="auto" latinLnBrk="0" hangingPunct="1">
              <a:lnSpc>
                <a:spcPct val="100000"/>
              </a:lnSpc>
              <a:spcBef>
                <a:spcPct val="20000"/>
              </a:spcBef>
              <a:spcAft>
                <a:spcPts val="600"/>
              </a:spcAft>
              <a:buClr>
                <a:srgbClr val="EC7D30"/>
              </a:buClr>
              <a:buSzPct val="92000"/>
              <a:buFont typeface="Wingdings 2" panose="05020102010507070707" pitchFamily="18" charset="2"/>
              <a:buChar char=""/>
              <a:tabLst/>
              <a:defRPr/>
            </a:pPr>
            <a:r>
              <a:rPr kumimoji="0" lang="en-US" sz="17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Previous owner completed a $40M renovation of lobby, and 20k SF of amenities in 2022</a:t>
            </a:r>
          </a:p>
          <a:p>
            <a:pPr marL="306000" marR="0" lvl="0" indent="-306000" algn="l" defTabSz="457200" rtl="0" eaLnBrk="1" fontAlgn="auto" latinLnBrk="0" hangingPunct="1">
              <a:lnSpc>
                <a:spcPct val="100000"/>
              </a:lnSpc>
              <a:spcBef>
                <a:spcPct val="20000"/>
              </a:spcBef>
              <a:spcAft>
                <a:spcPts val="600"/>
              </a:spcAft>
              <a:buClr>
                <a:srgbClr val="EC7D30"/>
              </a:buClr>
              <a:buSzPct val="92000"/>
              <a:buFont typeface="Wingdings 2" panose="05020102010507070707" pitchFamily="18" charset="2"/>
              <a:buChar char=""/>
              <a:tabLst/>
              <a:defRPr/>
            </a:pPr>
            <a:endParaRPr kumimoji="0" lang="en-US" sz="1700" b="0" i="0" u="none" strike="noStrike" kern="1200" cap="none" spc="0" normalizeH="0" baseline="30000" noProof="0" dirty="0">
              <a:ln>
                <a:noFill/>
              </a:ln>
              <a:solidFill>
                <a:prstClr val="black"/>
              </a:solidFill>
              <a:effectLst/>
              <a:uLnTx/>
              <a:uFillTx/>
              <a:latin typeface="Arial" panose="020B0604020202020204"/>
              <a:ea typeface="+mn-ea"/>
              <a:cs typeface="Calibri" panose="020F0502020204030204" pitchFamily="34" charset="0"/>
            </a:endParaRPr>
          </a:p>
          <a:p>
            <a:pPr marL="0" marR="0" lvl="0" indent="0" algn="l" defTabSz="457200" rtl="0" eaLnBrk="1" fontAlgn="auto" latinLnBrk="0" hangingPunct="1">
              <a:lnSpc>
                <a:spcPct val="100000"/>
              </a:lnSpc>
              <a:spcBef>
                <a:spcPct val="20000"/>
              </a:spcBef>
              <a:spcAft>
                <a:spcPts val="600"/>
              </a:spcAft>
              <a:buClr>
                <a:srgbClr val="EC7D30"/>
              </a:buClr>
              <a:buSzPct val="92000"/>
              <a:buFont typeface="Wingdings 2" panose="05020102010507070707" pitchFamily="18" charset="2"/>
              <a:buNone/>
              <a:tabLst/>
              <a:defRPr/>
            </a:pPr>
            <a:endParaRPr kumimoji="0" lang="en-US" sz="17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8" name="Rectangle 17">
            <a:extLst>
              <a:ext uri="{FF2B5EF4-FFF2-40B4-BE49-F238E27FC236}">
                <a16:creationId xmlns:a16="http://schemas.microsoft.com/office/drawing/2014/main" id="{5EE4813D-D82B-4247-B21E-700348BF7432}"/>
              </a:ext>
            </a:extLst>
          </p:cNvPr>
          <p:cNvSpPr/>
          <p:nvPr/>
        </p:nvSpPr>
        <p:spPr>
          <a:xfrm>
            <a:off x="872153" y="2994470"/>
            <a:ext cx="131318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a:ea typeface="+mn-ea"/>
                <a:cs typeface="+mn-cs"/>
              </a:rPr>
              <a:t>Summary</a:t>
            </a: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a:t>
            </a:r>
          </a:p>
        </p:txBody>
      </p:sp>
      <p:sp>
        <p:nvSpPr>
          <p:cNvPr id="19" name="TextBox 18">
            <a:extLst>
              <a:ext uri="{FF2B5EF4-FFF2-40B4-BE49-F238E27FC236}">
                <a16:creationId xmlns:a16="http://schemas.microsoft.com/office/drawing/2014/main" id="{85530907-912D-0543-BCAD-17AF9CD50216}"/>
              </a:ext>
            </a:extLst>
          </p:cNvPr>
          <p:cNvSpPr txBox="1"/>
          <p:nvPr/>
        </p:nvSpPr>
        <p:spPr>
          <a:xfrm>
            <a:off x="1075978" y="2283862"/>
            <a:ext cx="34287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6.25.2024 Acquisition Date</a:t>
            </a:r>
          </a:p>
        </p:txBody>
      </p:sp>
      <p:pic>
        <p:nvPicPr>
          <p:cNvPr id="20" name="Picture 19">
            <a:extLst>
              <a:ext uri="{FF2B5EF4-FFF2-40B4-BE49-F238E27FC236}">
                <a16:creationId xmlns:a16="http://schemas.microsoft.com/office/drawing/2014/main" id="{92DCE916-C9F7-4940-9D0E-0BD6410E3C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10999730" y="5683477"/>
            <a:ext cx="566087" cy="566087"/>
          </a:xfrm>
          <a:prstGeom prst="rect">
            <a:avLst/>
          </a:prstGeom>
        </p:spPr>
      </p:pic>
      <p:sp>
        <p:nvSpPr>
          <p:cNvPr id="3" name="TextBox 2">
            <a:extLst>
              <a:ext uri="{FF2B5EF4-FFF2-40B4-BE49-F238E27FC236}">
                <a16:creationId xmlns:a16="http://schemas.microsoft.com/office/drawing/2014/main" id="{49D05514-F197-45EC-B24E-D0661FA8D645}"/>
              </a:ext>
            </a:extLst>
          </p:cNvPr>
          <p:cNvSpPr txBox="1"/>
          <p:nvPr/>
        </p:nvSpPr>
        <p:spPr>
          <a:xfrm>
            <a:off x="7704408" y="5575755"/>
            <a:ext cx="683493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Gill Sans MT (Body)"/>
                <a:ea typeface="+mn-ea"/>
                <a:cs typeface="+mn-cs"/>
              </a:rPr>
              <a:t>One Park Plaza, currently owned by Fund 2.</a:t>
            </a:r>
            <a:endParaRPr kumimoji="0" lang="en-US" sz="700" b="0" i="0" u="none" strike="noStrike" kern="1200" cap="none" spc="0" normalizeH="0" baseline="0" noProof="0" dirty="0">
              <a:ln>
                <a:noFill/>
              </a:ln>
              <a:solidFill>
                <a:prstClr val="white"/>
              </a:solidFill>
              <a:effectLst/>
              <a:uLnTx/>
              <a:uFillTx/>
              <a:latin typeface="Gill Sans MT (Body)"/>
              <a:ea typeface="+mn-ea"/>
              <a:cs typeface="+mn-cs"/>
            </a:endParaRPr>
          </a:p>
        </p:txBody>
      </p:sp>
      <p:sp>
        <p:nvSpPr>
          <p:cNvPr id="4" name="TextBox 3">
            <a:extLst>
              <a:ext uri="{FF2B5EF4-FFF2-40B4-BE49-F238E27FC236}">
                <a16:creationId xmlns:a16="http://schemas.microsoft.com/office/drawing/2014/main" id="{DF5408AB-FA06-7F6A-8C96-15FF25D4BBDE}"/>
              </a:ext>
            </a:extLst>
          </p:cNvPr>
          <p:cNvSpPr txBox="1"/>
          <p:nvPr/>
        </p:nvSpPr>
        <p:spPr>
          <a:xfrm>
            <a:off x="4391129" y="0"/>
            <a:ext cx="441501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4C1B19DC-81F9-EEB1-A3B0-C138C642A619}"/>
              </a:ext>
            </a:extLst>
          </p:cNvPr>
          <p:cNvSpPr txBox="1"/>
          <p:nvPr/>
        </p:nvSpPr>
        <p:spPr>
          <a:xfrm>
            <a:off x="6290268" y="6602364"/>
            <a:ext cx="43308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a:ea typeface="+mn-ea"/>
                <a:cs typeface="+mn-cs"/>
              </a:rPr>
              <a:t>For Financial Professional Use Only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189BD343-D8BD-229F-4AE8-A3A07DDEB52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8372531" y="703111"/>
            <a:ext cx="2992287" cy="3491818"/>
          </a:xfrm>
          <a:prstGeom prst="rect">
            <a:avLst/>
          </a:prstGeom>
          <a:ln w="19050">
            <a:solidFill>
              <a:schemeClr val="tx1"/>
            </a:solidFill>
          </a:ln>
        </p:spPr>
      </p:pic>
      <p:pic>
        <p:nvPicPr>
          <p:cNvPr id="9" name="Picture 8">
            <a:extLst>
              <a:ext uri="{FF2B5EF4-FFF2-40B4-BE49-F238E27FC236}">
                <a16:creationId xmlns:a16="http://schemas.microsoft.com/office/drawing/2014/main" id="{CAABB646-07CB-A968-06A9-73933DE860B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88577" y="4271702"/>
            <a:ext cx="2992287" cy="1782112"/>
          </a:xfrm>
          <a:prstGeom prst="rect">
            <a:avLst/>
          </a:prstGeom>
          <a:ln w="19050">
            <a:solidFill>
              <a:schemeClr val="tx1"/>
            </a:solidFill>
          </a:ln>
        </p:spPr>
      </p:pic>
    </p:spTree>
    <p:extLst>
      <p:ext uri="{BB962C8B-B14F-4D97-AF65-F5344CB8AC3E}">
        <p14:creationId xmlns:p14="http://schemas.microsoft.com/office/powerpoint/2010/main" val="896190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large city&#10;&#10;Description automatically generated">
            <a:extLst>
              <a:ext uri="{FF2B5EF4-FFF2-40B4-BE49-F238E27FC236}">
                <a16:creationId xmlns:a16="http://schemas.microsoft.com/office/drawing/2014/main" id="{83BBB1F0-AF78-694B-92C5-D03047E1F7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6"/>
          <a:stretch/>
        </p:blipFill>
        <p:spPr>
          <a:xfrm>
            <a:off x="1083" y="0"/>
            <a:ext cx="12189833" cy="6858000"/>
          </a:xfrm>
          <a:prstGeom prst="rect">
            <a:avLst/>
          </a:prstGeom>
        </p:spPr>
      </p:pic>
      <p:pic>
        <p:nvPicPr>
          <p:cNvPr id="5" name="Picture 4">
            <a:extLst>
              <a:ext uri="{FF2B5EF4-FFF2-40B4-BE49-F238E27FC236}">
                <a16:creationId xmlns:a16="http://schemas.microsoft.com/office/drawing/2014/main" id="{3741DC83-21F7-7C4F-88D4-46F0A489CA92}"/>
              </a:ext>
            </a:extLst>
          </p:cNvPr>
          <p:cNvPicPr>
            <a:picLocks noChangeAspect="1"/>
          </p:cNvPicPr>
          <p:nvPr/>
        </p:nvPicPr>
        <p:blipFill>
          <a:blip r:embed="rId3">
            <a:alphaModFix amt="10000"/>
          </a:blip>
          <a:stretch>
            <a:fillRect/>
          </a:stretch>
        </p:blipFill>
        <p:spPr>
          <a:xfrm>
            <a:off x="0" y="22468"/>
            <a:ext cx="4267200" cy="6685280"/>
          </a:xfrm>
          <a:prstGeom prst="rect">
            <a:avLst/>
          </a:prstGeom>
        </p:spPr>
      </p:pic>
      <p:sp>
        <p:nvSpPr>
          <p:cNvPr id="20" name="Content Placeholder 6">
            <a:extLst>
              <a:ext uri="{FF2B5EF4-FFF2-40B4-BE49-F238E27FC236}">
                <a16:creationId xmlns:a16="http://schemas.microsoft.com/office/drawing/2014/main" id="{95B71E5A-E6DF-B243-B776-9073BE20EB52}"/>
              </a:ext>
            </a:extLst>
          </p:cNvPr>
          <p:cNvSpPr txBox="1">
            <a:spLocks/>
          </p:cNvSpPr>
          <p:nvPr/>
        </p:nvSpPr>
        <p:spPr>
          <a:xfrm>
            <a:off x="1362955" y="3207752"/>
            <a:ext cx="9466089" cy="17624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OBJECTIVE:</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b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 provide </a:t>
            </a: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opportunistic total returns</a:t>
            </a:r>
            <a:r>
              <a:rPr kumimoji="0" lang="en-US" sz="28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through targeted distressed investments throughout the capital stack </a:t>
            </a:r>
            <a:b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 the United States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There is no assurance that the total return of the fund will be achieved.</a:t>
            </a:r>
          </a:p>
        </p:txBody>
      </p:sp>
      <p:sp>
        <p:nvSpPr>
          <p:cNvPr id="16" name="Content Placeholder 6">
            <a:extLst>
              <a:ext uri="{FF2B5EF4-FFF2-40B4-BE49-F238E27FC236}">
                <a16:creationId xmlns:a16="http://schemas.microsoft.com/office/drawing/2014/main" id="{40EE9E48-1862-5843-8A68-9FAD0A90C98F}"/>
              </a:ext>
            </a:extLst>
          </p:cNvPr>
          <p:cNvSpPr txBox="1">
            <a:spLocks/>
          </p:cNvSpPr>
          <p:nvPr/>
        </p:nvSpPr>
        <p:spPr>
          <a:xfrm>
            <a:off x="1362955" y="1470210"/>
            <a:ext cx="9466089" cy="12245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SOVEREIGN FUND IV:</a:t>
            </a:r>
          </a:p>
        </p:txBody>
      </p:sp>
      <p:sp>
        <p:nvSpPr>
          <p:cNvPr id="6" name="Rectangle 5">
            <a:extLst>
              <a:ext uri="{FF2B5EF4-FFF2-40B4-BE49-F238E27FC236}">
                <a16:creationId xmlns:a16="http://schemas.microsoft.com/office/drawing/2014/main" id="{83871A50-AE5E-3D45-8A22-56316864DBC4}"/>
              </a:ext>
            </a:extLst>
          </p:cNvPr>
          <p:cNvSpPr/>
          <p:nvPr/>
        </p:nvSpPr>
        <p:spPr>
          <a:xfrm>
            <a:off x="5347475" y="2519172"/>
            <a:ext cx="1494881" cy="731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8" name="Title 1">
            <a:extLst>
              <a:ext uri="{FF2B5EF4-FFF2-40B4-BE49-F238E27FC236}">
                <a16:creationId xmlns:a16="http://schemas.microsoft.com/office/drawing/2014/main" id="{6170FBC3-896C-DB45-BDE7-0752DD0FD0F1}"/>
              </a:ext>
            </a:extLst>
          </p:cNvPr>
          <p:cNvSpPr txBox="1">
            <a:spLocks/>
          </p:cNvSpPr>
          <p:nvPr/>
        </p:nvSpPr>
        <p:spPr>
          <a:xfrm>
            <a:off x="2660072" y="5881255"/>
            <a:ext cx="6871856" cy="6996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bg1"/>
                </a:solidFill>
                <a:effectLst/>
                <a:uLnTx/>
                <a:uFillTx/>
                <a:latin typeface="Arial" panose="020B0604020202020204"/>
                <a:ea typeface="+mn-ea"/>
                <a:cs typeface="+mn-cs"/>
              </a:rPr>
              <a:t>For Financial Professional Use Only</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panose="020B060402020202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Securities offered through Orchard Securities, LLC, member FINRA/SIPC</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96343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8B287B2-595B-D141-92D9-6F97444E3FC4}"/>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SOVEREIGN FUND IV</a:t>
            </a:r>
            <a:endParaRPr lang="en-US" dirty="0"/>
          </a:p>
        </p:txBody>
      </p:sp>
      <p:sp>
        <p:nvSpPr>
          <p:cNvPr id="12" name="TextBox 11">
            <a:extLst>
              <a:ext uri="{FF2B5EF4-FFF2-40B4-BE49-F238E27FC236}">
                <a16:creationId xmlns:a16="http://schemas.microsoft.com/office/drawing/2014/main" id="{CC792DF4-BC21-7349-B52B-2987687320BC}"/>
              </a:ext>
            </a:extLst>
          </p:cNvPr>
          <p:cNvSpPr txBox="1"/>
          <p:nvPr/>
        </p:nvSpPr>
        <p:spPr>
          <a:xfrm>
            <a:off x="1004543" y="1652542"/>
            <a:ext cx="1682499" cy="415915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71B7"/>
                </a:solidFill>
                <a:effectLst/>
                <a:uLnTx/>
                <a:uFillTx/>
                <a:latin typeface="Arial" panose="020B0604020202020204"/>
                <a:ea typeface="+mn-ea"/>
                <a:cs typeface="Calibri" panose="020F0502020204030204" pitchFamily="34" charset="0"/>
              </a:rPr>
              <a:t>Offering Size</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71B7"/>
              </a:solidFill>
              <a:effectLst/>
              <a:uLnTx/>
              <a:uFillTx/>
              <a:latin typeface="Arial" panose="020B0604020202020204"/>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71B7"/>
                </a:solidFill>
                <a:effectLst/>
                <a:uLnTx/>
                <a:uFillTx/>
                <a:latin typeface="Arial" panose="020B0604020202020204"/>
                <a:ea typeface="+mn-ea"/>
                <a:cs typeface="Calibri" panose="020F0502020204030204" pitchFamily="34" charset="0"/>
              </a:rPr>
              <a:t>Sovereign  Investment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71B7"/>
              </a:solidFill>
              <a:effectLst/>
              <a:uLnTx/>
              <a:uFillTx/>
              <a:latin typeface="Arial" panose="020B0604020202020204"/>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71B7"/>
                </a:solidFill>
                <a:effectLst/>
                <a:uLnTx/>
                <a:uFillTx/>
                <a:latin typeface="Arial" panose="020B0604020202020204"/>
                <a:ea typeface="+mn-ea"/>
                <a:cs typeface="Calibri" panose="020F0502020204030204" pitchFamily="34" charset="0"/>
              </a:rPr>
              <a:t>Minimum Investment </a:t>
            </a:r>
            <a:r>
              <a:rPr kumimoji="0" lang="en-GB" sz="1400" b="1" i="0" u="none" strike="noStrike" kern="1200" cap="none" spc="0" normalizeH="0" baseline="30000" noProof="0" dirty="0">
                <a:ln>
                  <a:noFill/>
                </a:ln>
                <a:solidFill>
                  <a:srgbClr val="0071B7"/>
                </a:solidFill>
                <a:effectLst/>
                <a:uLnTx/>
                <a:uFillTx/>
                <a:latin typeface="Arial" panose="020B0604020202020204"/>
                <a:ea typeface="+mn-ea"/>
                <a:cs typeface="Calibri" panose="020F0502020204030204" pitchFamily="34" charset="0"/>
              </a:rPr>
              <a:t>(1)</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71B7"/>
              </a:solidFill>
              <a:effectLst/>
              <a:uLnTx/>
              <a:uFillTx/>
              <a:latin typeface="Arial" panose="020B0604020202020204"/>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71B7"/>
                </a:solidFill>
                <a:effectLst/>
                <a:uLnTx/>
                <a:uFillTx/>
                <a:latin typeface="Arial" panose="020B0604020202020204"/>
                <a:ea typeface="+mn-ea"/>
                <a:cs typeface="Calibri" panose="020F0502020204030204" pitchFamily="34" charset="0"/>
              </a:rPr>
              <a:t>Investor     Suitability </a:t>
            </a:r>
            <a:r>
              <a:rPr kumimoji="0" lang="en-GB" sz="1400" b="1" i="0" u="none" strike="noStrike" kern="1200" cap="none" spc="0" normalizeH="0" baseline="30000" noProof="0" dirty="0">
                <a:ln>
                  <a:noFill/>
                </a:ln>
                <a:solidFill>
                  <a:srgbClr val="0071B7"/>
                </a:solidFill>
                <a:effectLst/>
                <a:uLnTx/>
                <a:uFillTx/>
                <a:latin typeface="Arial" panose="020B0604020202020204"/>
                <a:ea typeface="+mn-ea"/>
                <a:cs typeface="Calibri" panose="020F0502020204030204" pitchFamily="34" charset="0"/>
              </a:rPr>
              <a:t>(2)</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71B7"/>
              </a:solidFill>
              <a:effectLst/>
              <a:uLnTx/>
              <a:uFillTx/>
              <a:latin typeface="Arial" panose="020B0604020202020204"/>
              <a:ea typeface="+mn-ea"/>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71B7"/>
                </a:solidFill>
                <a:effectLst/>
                <a:uLnTx/>
                <a:uFillTx/>
                <a:latin typeface="Arial" panose="020B0604020202020204"/>
                <a:ea typeface="+mn-ea"/>
                <a:cs typeface="Calibri" panose="020F0502020204030204" pitchFamily="34" charset="0"/>
              </a:rPr>
              <a:t>Property Focus</a:t>
            </a:r>
            <a:r>
              <a:rPr kumimoji="0" lang="en-GB" sz="1400" b="1" i="0" u="none" strike="noStrike" kern="1200" cap="none" spc="0" normalizeH="0" baseline="30000" noProof="0" dirty="0">
                <a:ln>
                  <a:noFill/>
                </a:ln>
                <a:solidFill>
                  <a:srgbClr val="0071B7"/>
                </a:solidFill>
                <a:effectLst/>
                <a:uLnTx/>
                <a:uFillTx/>
                <a:latin typeface="Arial" panose="020B0604020202020204"/>
                <a:ea typeface="+mn-ea"/>
                <a:cs typeface="Calibri" panose="020F0502020204030204" pitchFamily="34" charset="0"/>
              </a:rPr>
              <a:t> (3)</a:t>
            </a:r>
            <a:endParaRPr kumimoji="0" lang="en-GB" sz="1400" b="1" i="0" u="none" strike="noStrike" kern="1200" cap="none" spc="0" normalizeH="0" baseline="0" noProof="0" dirty="0">
              <a:ln>
                <a:noFill/>
              </a:ln>
              <a:solidFill>
                <a:srgbClr val="0071B7"/>
              </a:solidFill>
              <a:effectLst/>
              <a:uLnTx/>
              <a:uFillTx/>
              <a:latin typeface="Arial" panose="020B0604020202020204"/>
              <a:ea typeface="+mn-ea"/>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71B7"/>
              </a:solidFill>
              <a:effectLst/>
              <a:uLnTx/>
              <a:uFillTx/>
              <a:latin typeface="Arial" panose="020B0604020202020204"/>
              <a:ea typeface="+mn-ea"/>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71B7"/>
                </a:solidFill>
                <a:effectLst/>
                <a:uLnTx/>
                <a:uFillTx/>
                <a:latin typeface="Arial" panose="020B0604020202020204"/>
                <a:ea typeface="+mn-ea"/>
                <a:cs typeface="Calibri" panose="020F0502020204030204" pitchFamily="34" charset="0"/>
              </a:rPr>
              <a:t>Redemptions </a:t>
            </a:r>
            <a:r>
              <a:rPr kumimoji="0" lang="en-GB" sz="1400" b="1" i="0" u="none" strike="noStrike" kern="1200" cap="none" spc="0" normalizeH="0" baseline="30000" noProof="0" dirty="0">
                <a:ln>
                  <a:noFill/>
                </a:ln>
                <a:solidFill>
                  <a:srgbClr val="0071B7"/>
                </a:solidFill>
                <a:effectLst/>
                <a:uLnTx/>
                <a:uFillTx/>
                <a:latin typeface="Arial" panose="020B0604020202020204"/>
                <a:ea typeface="+mn-ea"/>
                <a:cs typeface="Calibri" panose="020F0502020204030204" pitchFamily="34" charset="0"/>
              </a:rPr>
              <a:t>(4)</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1400" b="1" i="0" u="none" strike="noStrike" kern="1200" cap="none" spc="0" normalizeH="0" baseline="30000" noProof="0" dirty="0">
              <a:ln>
                <a:noFill/>
              </a:ln>
              <a:solidFill>
                <a:srgbClr val="0071B7"/>
              </a:solidFill>
              <a:effectLst/>
              <a:uLnTx/>
              <a:uFillTx/>
              <a:latin typeface="Arial" panose="020B0604020202020204"/>
              <a:ea typeface="+mn-ea"/>
              <a:cs typeface="Calibri" panose="020F0502020204030204" pitchFamily="34" charset="0"/>
            </a:endParaRPr>
          </a:p>
        </p:txBody>
      </p:sp>
      <p:sp>
        <p:nvSpPr>
          <p:cNvPr id="14" name="7 CuadroTexto">
            <a:extLst>
              <a:ext uri="{FF2B5EF4-FFF2-40B4-BE49-F238E27FC236}">
                <a16:creationId xmlns:a16="http://schemas.microsoft.com/office/drawing/2014/main" id="{0270E4DF-D509-9244-988E-3E17A493FFF4}"/>
              </a:ext>
            </a:extLst>
          </p:cNvPr>
          <p:cNvSpPr txBox="1"/>
          <p:nvPr/>
        </p:nvSpPr>
        <p:spPr>
          <a:xfrm>
            <a:off x="2848406" y="1730851"/>
            <a:ext cx="255731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$75,000,000</a:t>
            </a:r>
          </a:p>
        </p:txBody>
      </p:sp>
      <p:sp>
        <p:nvSpPr>
          <p:cNvPr id="41" name="7 CuadroTexto">
            <a:extLst>
              <a:ext uri="{FF2B5EF4-FFF2-40B4-BE49-F238E27FC236}">
                <a16:creationId xmlns:a16="http://schemas.microsoft.com/office/drawing/2014/main" id="{7CA24590-E3C2-F848-B2A1-41C7921E8D09}"/>
              </a:ext>
            </a:extLst>
          </p:cNvPr>
          <p:cNvSpPr txBox="1"/>
          <p:nvPr/>
        </p:nvSpPr>
        <p:spPr>
          <a:xfrm>
            <a:off x="2848406" y="2407336"/>
            <a:ext cx="255731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$1,500,000</a:t>
            </a:r>
          </a:p>
        </p:txBody>
      </p:sp>
      <p:sp>
        <p:nvSpPr>
          <p:cNvPr id="43" name="7 CuadroTexto">
            <a:extLst>
              <a:ext uri="{FF2B5EF4-FFF2-40B4-BE49-F238E27FC236}">
                <a16:creationId xmlns:a16="http://schemas.microsoft.com/office/drawing/2014/main" id="{870144ED-52E3-084E-B357-26859CEE517B}"/>
              </a:ext>
            </a:extLst>
          </p:cNvPr>
          <p:cNvSpPr txBox="1"/>
          <p:nvPr/>
        </p:nvSpPr>
        <p:spPr>
          <a:xfrm>
            <a:off x="2848406" y="3161148"/>
            <a:ext cx="255731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$25,000</a:t>
            </a:r>
          </a:p>
        </p:txBody>
      </p:sp>
      <p:sp>
        <p:nvSpPr>
          <p:cNvPr id="46" name="7 CuadroTexto">
            <a:extLst>
              <a:ext uri="{FF2B5EF4-FFF2-40B4-BE49-F238E27FC236}">
                <a16:creationId xmlns:a16="http://schemas.microsoft.com/office/drawing/2014/main" id="{D7965119-258C-2649-B8D4-F05F5F84AC50}"/>
              </a:ext>
            </a:extLst>
          </p:cNvPr>
          <p:cNvSpPr txBox="1"/>
          <p:nvPr/>
        </p:nvSpPr>
        <p:spPr>
          <a:xfrm>
            <a:off x="2848406" y="3771355"/>
            <a:ext cx="255731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Accredited – Reg 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Rule 506(b)</a:t>
            </a:r>
          </a:p>
        </p:txBody>
      </p:sp>
      <p:sp>
        <p:nvSpPr>
          <p:cNvPr id="48" name="7 CuadroTexto">
            <a:extLst>
              <a:ext uri="{FF2B5EF4-FFF2-40B4-BE49-F238E27FC236}">
                <a16:creationId xmlns:a16="http://schemas.microsoft.com/office/drawing/2014/main" id="{7A2B4C87-07BE-DA41-BFD9-BF85B53AE571}"/>
              </a:ext>
            </a:extLst>
          </p:cNvPr>
          <p:cNvSpPr txBox="1"/>
          <p:nvPr/>
        </p:nvSpPr>
        <p:spPr>
          <a:xfrm>
            <a:off x="2848406" y="4619914"/>
            <a:ext cx="255731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Distressed Real Estate</a:t>
            </a:r>
          </a:p>
        </p:txBody>
      </p:sp>
      <p:sp>
        <p:nvSpPr>
          <p:cNvPr id="50" name="7 CuadroTexto">
            <a:extLst>
              <a:ext uri="{FF2B5EF4-FFF2-40B4-BE49-F238E27FC236}">
                <a16:creationId xmlns:a16="http://schemas.microsoft.com/office/drawing/2014/main" id="{D19E9FA7-CCFF-DD49-8383-07953592CB34}"/>
              </a:ext>
            </a:extLst>
          </p:cNvPr>
          <p:cNvSpPr txBox="1"/>
          <p:nvPr/>
        </p:nvSpPr>
        <p:spPr>
          <a:xfrm>
            <a:off x="2848406" y="5228347"/>
            <a:ext cx="255731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Available</a:t>
            </a:r>
          </a:p>
        </p:txBody>
      </p:sp>
      <p:sp>
        <p:nvSpPr>
          <p:cNvPr id="55" name="7 CuadroTexto">
            <a:extLst>
              <a:ext uri="{FF2B5EF4-FFF2-40B4-BE49-F238E27FC236}">
                <a16:creationId xmlns:a16="http://schemas.microsoft.com/office/drawing/2014/main" id="{A1488C2B-110B-3B45-8412-560A95761718}"/>
              </a:ext>
            </a:extLst>
          </p:cNvPr>
          <p:cNvSpPr txBox="1"/>
          <p:nvPr/>
        </p:nvSpPr>
        <p:spPr>
          <a:xfrm>
            <a:off x="8047853" y="1687987"/>
            <a:ext cx="255731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1.0% of the aggregate contract purchase prices</a:t>
            </a:r>
          </a:p>
        </p:txBody>
      </p:sp>
      <p:sp>
        <p:nvSpPr>
          <p:cNvPr id="56" name="7 CuadroTexto">
            <a:extLst>
              <a:ext uri="{FF2B5EF4-FFF2-40B4-BE49-F238E27FC236}">
                <a16:creationId xmlns:a16="http://schemas.microsoft.com/office/drawing/2014/main" id="{50DCCB2E-F821-334C-B397-1A3D05A3E844}"/>
              </a:ext>
            </a:extLst>
          </p:cNvPr>
          <p:cNvSpPr txBox="1"/>
          <p:nvPr/>
        </p:nvSpPr>
        <p:spPr>
          <a:xfrm>
            <a:off x="8047853" y="2422220"/>
            <a:ext cx="255731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1.0% of Purchase Price </a:t>
            </a:r>
          </a:p>
        </p:txBody>
      </p:sp>
      <p:sp>
        <p:nvSpPr>
          <p:cNvPr id="57" name="7 CuadroTexto">
            <a:extLst>
              <a:ext uri="{FF2B5EF4-FFF2-40B4-BE49-F238E27FC236}">
                <a16:creationId xmlns:a16="http://schemas.microsoft.com/office/drawing/2014/main" id="{61C14E46-C460-0740-8ED2-43D73E40131A}"/>
              </a:ext>
            </a:extLst>
          </p:cNvPr>
          <p:cNvSpPr txBox="1"/>
          <p:nvPr/>
        </p:nvSpPr>
        <p:spPr>
          <a:xfrm>
            <a:off x="8047853" y="3024791"/>
            <a:ext cx="3649566" cy="738664"/>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Tx/>
              <a:buAutoNum type="arabicParenR"/>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Return of Investor Capital</a:t>
            </a:r>
          </a:p>
          <a:p>
            <a:pPr marL="342900" marR="0" lvl="0" indent="-342900" algn="l" defTabSz="457200" rtl="0" eaLnBrk="1" fontAlgn="auto" latinLnBrk="0" hangingPunct="1">
              <a:lnSpc>
                <a:spcPct val="100000"/>
              </a:lnSpc>
              <a:spcBef>
                <a:spcPts val="0"/>
              </a:spcBef>
              <a:spcAft>
                <a:spcPts val="0"/>
              </a:spcAft>
              <a:buClrTx/>
              <a:buSzTx/>
              <a:buFontTx/>
              <a:buAutoNum type="arabicParenR"/>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8% Annual Preferred Return</a:t>
            </a:r>
            <a:r>
              <a:rPr kumimoji="0" lang="en-US" sz="1400" b="0" i="0" u="none" strike="noStrike" kern="1200" cap="none" spc="0" normalizeH="0" baseline="30000" noProof="0" dirty="0">
                <a:ln>
                  <a:noFill/>
                </a:ln>
                <a:solidFill>
                  <a:prstClr val="black"/>
                </a:solidFill>
                <a:effectLst/>
                <a:uLnTx/>
                <a:uFillTx/>
                <a:latin typeface="Arial" panose="020B0604020202020204"/>
                <a:ea typeface="+mn-ea"/>
                <a:cs typeface="Calibri" panose="020F0502020204030204" pitchFamily="34" charset="0"/>
              </a:rPr>
              <a:t>(7)</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72.5% Investor / 27.5% Sponsor</a:t>
            </a:r>
          </a:p>
        </p:txBody>
      </p:sp>
      <p:cxnSp>
        <p:nvCxnSpPr>
          <p:cNvPr id="64" name="Straight Connector 63">
            <a:extLst>
              <a:ext uri="{FF2B5EF4-FFF2-40B4-BE49-F238E27FC236}">
                <a16:creationId xmlns:a16="http://schemas.microsoft.com/office/drawing/2014/main" id="{A9B7CE36-F84C-124F-A8AD-DCA9686C3C3B}"/>
              </a:ext>
            </a:extLst>
          </p:cNvPr>
          <p:cNvCxnSpPr>
            <a:cxnSpLocks/>
          </p:cNvCxnSpPr>
          <p:nvPr/>
        </p:nvCxnSpPr>
        <p:spPr>
          <a:xfrm>
            <a:off x="1004543" y="2176981"/>
            <a:ext cx="4186021" cy="0"/>
          </a:xfrm>
          <a:prstGeom prst="line">
            <a:avLst/>
          </a:prstGeom>
          <a:ln w="95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EFAEC1A-3216-6F42-ABA0-835E68B6A4BE}"/>
              </a:ext>
            </a:extLst>
          </p:cNvPr>
          <p:cNvCxnSpPr>
            <a:cxnSpLocks/>
          </p:cNvCxnSpPr>
          <p:nvPr/>
        </p:nvCxnSpPr>
        <p:spPr>
          <a:xfrm>
            <a:off x="1004543" y="2930017"/>
            <a:ext cx="4186021" cy="0"/>
          </a:xfrm>
          <a:prstGeom prst="line">
            <a:avLst/>
          </a:prstGeom>
          <a:ln w="95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7B0E5D1-244B-7046-B0DD-B927F30C1793}"/>
              </a:ext>
            </a:extLst>
          </p:cNvPr>
          <p:cNvCxnSpPr>
            <a:cxnSpLocks/>
          </p:cNvCxnSpPr>
          <p:nvPr/>
        </p:nvCxnSpPr>
        <p:spPr>
          <a:xfrm>
            <a:off x="1004543" y="3668664"/>
            <a:ext cx="4186021" cy="0"/>
          </a:xfrm>
          <a:prstGeom prst="line">
            <a:avLst/>
          </a:prstGeom>
          <a:ln w="95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05EDAB3-0A5E-FE41-8A47-2C7D6C1A35D4}"/>
              </a:ext>
            </a:extLst>
          </p:cNvPr>
          <p:cNvCxnSpPr>
            <a:cxnSpLocks/>
          </p:cNvCxnSpPr>
          <p:nvPr/>
        </p:nvCxnSpPr>
        <p:spPr>
          <a:xfrm>
            <a:off x="1004543" y="4418357"/>
            <a:ext cx="4186021" cy="0"/>
          </a:xfrm>
          <a:prstGeom prst="line">
            <a:avLst/>
          </a:prstGeom>
          <a:ln w="95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E05469F-BCCF-8B4A-8B15-086ACFF36A0B}"/>
              </a:ext>
            </a:extLst>
          </p:cNvPr>
          <p:cNvCxnSpPr>
            <a:cxnSpLocks/>
          </p:cNvCxnSpPr>
          <p:nvPr/>
        </p:nvCxnSpPr>
        <p:spPr>
          <a:xfrm>
            <a:off x="1004543" y="5094072"/>
            <a:ext cx="4186021" cy="0"/>
          </a:xfrm>
          <a:prstGeom prst="line">
            <a:avLst/>
          </a:prstGeom>
          <a:ln w="95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D81A91EE-EAF7-C346-B628-B545CD5F7143}"/>
              </a:ext>
            </a:extLst>
          </p:cNvPr>
          <p:cNvGrpSpPr/>
          <p:nvPr/>
        </p:nvGrpSpPr>
        <p:grpSpPr>
          <a:xfrm>
            <a:off x="5782233" y="2176981"/>
            <a:ext cx="5529272" cy="753036"/>
            <a:chOff x="6197637" y="2205557"/>
            <a:chExt cx="5113868" cy="753036"/>
          </a:xfrm>
        </p:grpSpPr>
        <p:cxnSp>
          <p:nvCxnSpPr>
            <p:cNvPr id="75" name="Straight Connector 74">
              <a:extLst>
                <a:ext uri="{FF2B5EF4-FFF2-40B4-BE49-F238E27FC236}">
                  <a16:creationId xmlns:a16="http://schemas.microsoft.com/office/drawing/2014/main" id="{1C614368-DAC4-E44C-9189-16710D9AC7F0}"/>
                </a:ext>
              </a:extLst>
            </p:cNvPr>
            <p:cNvCxnSpPr>
              <a:cxnSpLocks/>
            </p:cNvCxnSpPr>
            <p:nvPr/>
          </p:nvCxnSpPr>
          <p:spPr>
            <a:xfrm>
              <a:off x="6197637" y="2205557"/>
              <a:ext cx="5113868" cy="0"/>
            </a:xfrm>
            <a:prstGeom prst="line">
              <a:avLst/>
            </a:prstGeom>
            <a:ln w="95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C33223C1-F11F-B54E-A25D-EEBE306B9E2E}"/>
                </a:ext>
              </a:extLst>
            </p:cNvPr>
            <p:cNvCxnSpPr>
              <a:cxnSpLocks/>
            </p:cNvCxnSpPr>
            <p:nvPr/>
          </p:nvCxnSpPr>
          <p:spPr>
            <a:xfrm>
              <a:off x="6197637" y="2958593"/>
              <a:ext cx="5113868" cy="0"/>
            </a:xfrm>
            <a:prstGeom prst="line">
              <a:avLst/>
            </a:prstGeom>
            <a:ln w="95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80" name="TextBox 79">
            <a:extLst>
              <a:ext uri="{FF2B5EF4-FFF2-40B4-BE49-F238E27FC236}">
                <a16:creationId xmlns:a16="http://schemas.microsoft.com/office/drawing/2014/main" id="{FFBD03F3-92BC-4C42-91E0-B42B78321F99}"/>
              </a:ext>
            </a:extLst>
          </p:cNvPr>
          <p:cNvSpPr txBox="1"/>
          <p:nvPr/>
        </p:nvSpPr>
        <p:spPr>
          <a:xfrm>
            <a:off x="5567081" y="1652542"/>
            <a:ext cx="2366844" cy="17759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71B7"/>
                </a:solidFill>
                <a:effectLst/>
                <a:uLnTx/>
                <a:uFillTx/>
                <a:latin typeface="Arial" panose="020B0604020202020204"/>
                <a:ea typeface="+mn-ea"/>
                <a:cs typeface="Calibri" panose="020F0502020204030204" pitchFamily="34" charset="0"/>
              </a:rPr>
              <a:t>Asset Management Fee</a:t>
            </a:r>
            <a:r>
              <a:rPr kumimoji="0" lang="en-GB" sz="1400" b="1" i="0" u="none" strike="noStrike" kern="1200" cap="none" spc="0" normalizeH="0" baseline="30000" noProof="0">
                <a:ln>
                  <a:noFill/>
                </a:ln>
                <a:solidFill>
                  <a:srgbClr val="0071B7"/>
                </a:solidFill>
                <a:effectLst/>
                <a:uLnTx/>
                <a:uFillTx/>
                <a:latin typeface="Arial" panose="020B0604020202020204"/>
                <a:ea typeface="+mn-ea"/>
                <a:cs typeface="Calibri" panose="020F0502020204030204" pitchFamily="34" charset="0"/>
              </a:rPr>
              <a:t>(5)</a:t>
            </a:r>
            <a:endParaRPr kumimoji="0" lang="en-GB" sz="1400" b="1" i="0" u="none" strike="noStrike" kern="1200" cap="none" spc="0" normalizeH="0" baseline="0" noProof="0" dirty="0">
              <a:ln>
                <a:noFill/>
              </a:ln>
              <a:solidFill>
                <a:srgbClr val="0071B7"/>
              </a:solidFill>
              <a:effectLst/>
              <a:uLnTx/>
              <a:uFillTx/>
              <a:latin typeface="Arial" panose="020B0604020202020204"/>
              <a:ea typeface="+mn-ea"/>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71B7"/>
              </a:solidFill>
              <a:effectLst/>
              <a:uLnTx/>
              <a:uFillTx/>
              <a:latin typeface="Arial" panose="020B0604020202020204"/>
              <a:ea typeface="+mn-ea"/>
              <a:cs typeface="Calibri" panose="020F0502020204030204" pitchFamily="34" charset="0"/>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71B7"/>
                </a:solidFill>
                <a:effectLst/>
                <a:uLnTx/>
                <a:uFillTx/>
                <a:latin typeface="Arial" panose="020B0604020202020204"/>
                <a:ea typeface="+mn-ea"/>
                <a:cs typeface="Calibri" panose="020F0502020204030204" pitchFamily="34" charset="0"/>
              </a:rPr>
              <a:t>Acquisition Fee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71B7"/>
              </a:solidFill>
              <a:effectLst/>
              <a:uLnTx/>
              <a:uFillTx/>
              <a:latin typeface="Arial" panose="020B0604020202020204"/>
              <a:ea typeface="+mn-ea"/>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71B7"/>
                </a:solidFill>
                <a:effectLst/>
                <a:uLnTx/>
                <a:uFillTx/>
                <a:latin typeface="Arial" panose="020B0604020202020204"/>
                <a:ea typeface="+mn-ea"/>
                <a:cs typeface="Calibri" panose="020F0502020204030204" pitchFamily="34" charset="0"/>
              </a:rPr>
              <a:t>Promote</a:t>
            </a:r>
            <a:r>
              <a:rPr kumimoji="0" lang="en-GB" sz="1400" b="1" i="0" u="none" strike="noStrike" kern="1200" cap="none" spc="0" normalizeH="0" baseline="30000" noProof="0" dirty="0">
                <a:ln>
                  <a:noFill/>
                </a:ln>
                <a:solidFill>
                  <a:srgbClr val="0071B7"/>
                </a:solidFill>
                <a:effectLst/>
                <a:uLnTx/>
                <a:uFillTx/>
                <a:latin typeface="Arial" panose="020B0604020202020204"/>
                <a:ea typeface="+mn-ea"/>
                <a:cs typeface="Calibri" panose="020F0502020204030204" pitchFamily="34" charset="0"/>
              </a:rPr>
              <a:t>(6)</a:t>
            </a:r>
          </a:p>
        </p:txBody>
      </p:sp>
      <p:sp>
        <p:nvSpPr>
          <p:cNvPr id="82" name="Content Placeholder 16">
            <a:extLst>
              <a:ext uri="{FF2B5EF4-FFF2-40B4-BE49-F238E27FC236}">
                <a16:creationId xmlns:a16="http://schemas.microsoft.com/office/drawing/2014/main" id="{76465F82-3DA2-0740-8C06-626F694B960D}"/>
              </a:ext>
            </a:extLst>
          </p:cNvPr>
          <p:cNvSpPr txBox="1">
            <a:spLocks/>
          </p:cNvSpPr>
          <p:nvPr/>
        </p:nvSpPr>
        <p:spPr>
          <a:xfrm>
            <a:off x="5802974" y="4510427"/>
            <a:ext cx="6012789" cy="1513329"/>
          </a:xfrm>
          <a:prstGeom prst="rect">
            <a:avLst/>
          </a:prstGeom>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Calibri" panose="020F0502020204030204" pitchFamily="34" charset="0"/>
                <a:ea typeface="+mn-ea"/>
                <a:cs typeface="Calibri" panose="020F0502020204030204" pitchFamily="34" charset="0"/>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Calibri" panose="020F0502020204030204" pitchFamily="34" charset="0"/>
                <a:ea typeface="+mn-ea"/>
                <a:cs typeface="Calibri" panose="020F0502020204030204" pitchFamily="34" charset="0"/>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Calibri" panose="020F0502020204030204" pitchFamily="34" charset="0"/>
                <a:ea typeface="+mn-ea"/>
                <a:cs typeface="Calibri" panose="020F0502020204030204" pitchFamily="34" charset="0"/>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Calibri" panose="020F0502020204030204" pitchFamily="34" charset="0"/>
                <a:ea typeface="+mn-ea"/>
                <a:cs typeface="Calibri" panose="020F0502020204030204" pitchFamily="34" charset="0"/>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Calibri" panose="020F0502020204030204" pitchFamily="34" charset="0"/>
                <a:ea typeface="+mn-ea"/>
                <a:cs typeface="Calibri" panose="020F0502020204030204"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just" defTabSz="457200" rtl="0" eaLnBrk="1" fontAlgn="auto" latinLnBrk="0" hangingPunct="1">
              <a:lnSpc>
                <a:spcPct val="100000"/>
              </a:lnSpc>
              <a:spcBef>
                <a:spcPct val="20000"/>
              </a:spcBef>
              <a:spcAft>
                <a:spcPts val="600"/>
              </a:spcAft>
              <a:buClr>
                <a:srgbClr val="ED7D31"/>
              </a:buClr>
              <a:buSzPct val="92000"/>
              <a:buFont typeface="Wingdings 2" panose="05020102010507070707" pitchFamily="18" charset="2"/>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1. Manager may permit investments in lesser amounts in certain limited circumstances. 2. There are additional suitability standards set forth in the Memorandum which investors must meet in order to invest. 3. These assets may include office, industrial, retail and hospitality properties, single-tenant properties, multifamily properties and other real estate-related assets. </a:t>
            </a:r>
            <a:br>
              <a:rPr kumimoji="0" lang="en-US" sz="8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b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4. See PPM for full detail regarding redemptions | Note: The Fund will reimburse manager for O&amp;O up to 1% of the gross offering proceeds; Fund will pay manager up to 4% property management fee on assets in which the Sponsor operates, Fund will pay 3</a:t>
            </a:r>
            <a:r>
              <a:rPr kumimoji="0" lang="en-US" sz="800" b="0" i="0" u="none" strike="noStrike" kern="1200" cap="none" spc="0" normalizeH="0" baseline="30000" noProof="0" dirty="0">
                <a:ln>
                  <a:noFill/>
                </a:ln>
                <a:solidFill>
                  <a:prstClr val="black"/>
                </a:solidFill>
                <a:effectLst/>
                <a:uLnTx/>
                <a:uFillTx/>
                <a:latin typeface="Arial" panose="020B0604020202020204"/>
                <a:ea typeface="+mn-ea"/>
                <a:cs typeface="Calibri" panose="020F0502020204030204" pitchFamily="34" charset="0"/>
              </a:rPr>
              <a:t>rd</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 party managers a reasonable, customary and competitive fee related to operating assets (i.e. hospitality, multifamily) and  construction. 5. The Asset Management Fee is 1.00% of the aggregate contract purchase price for any equity investment.  The Debt Administration Fee is 1.00% of the aggregate amount advanced for loan assets. 6. Represents sub-distribution from available cash; see PPM for further description of sub-listing and merger distribution process. 7. There is no assurance that the 8% return hurdle will be reached. The 8% preferred returns are a metric used in determining the Manager’s entitlement to subordinated distributions, as set forth in the funds Operating Agreement and as described in more detail in the Memorandum.</a:t>
            </a:r>
          </a:p>
        </p:txBody>
      </p:sp>
      <p:cxnSp>
        <p:nvCxnSpPr>
          <p:cNvPr id="28" name="Straight Connector 27">
            <a:extLst>
              <a:ext uri="{FF2B5EF4-FFF2-40B4-BE49-F238E27FC236}">
                <a16:creationId xmlns:a16="http://schemas.microsoft.com/office/drawing/2014/main" id="{28CC2E05-7095-324E-89BB-4F608583A3B3}"/>
              </a:ext>
            </a:extLst>
          </p:cNvPr>
          <p:cNvCxnSpPr>
            <a:cxnSpLocks/>
          </p:cNvCxnSpPr>
          <p:nvPr/>
        </p:nvCxnSpPr>
        <p:spPr>
          <a:xfrm>
            <a:off x="1004543" y="5694150"/>
            <a:ext cx="4186021" cy="0"/>
          </a:xfrm>
          <a:prstGeom prst="line">
            <a:avLst/>
          </a:prstGeom>
          <a:ln w="95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59A7593-F781-7F6F-A5A6-4ED3F008AE2F}"/>
              </a:ext>
            </a:extLst>
          </p:cNvPr>
          <p:cNvSpPr txBox="1"/>
          <p:nvPr/>
        </p:nvSpPr>
        <p:spPr>
          <a:xfrm>
            <a:off x="5340530" y="6509118"/>
            <a:ext cx="41860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a:ea typeface="+mn-ea"/>
                <a:cs typeface="+mn-cs"/>
              </a:rPr>
              <a:t>For Financial Professional Use Only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37736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BCD06A-4E8E-E547-AD1F-0532DBDED97C}"/>
              </a:ext>
            </a:extLst>
          </p:cNvPr>
          <p:cNvSpPr/>
          <p:nvPr/>
        </p:nvSpPr>
        <p:spPr>
          <a:xfrm>
            <a:off x="927916" y="2133063"/>
            <a:ext cx="3559678" cy="715068"/>
          </a:xfrm>
          <a:prstGeom prst="rect">
            <a:avLst/>
          </a:prstGeom>
          <a:solidFill>
            <a:srgbClr val="0071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6A118A9A-7600-024F-9920-F7331385F57D}"/>
              </a:ext>
            </a:extLst>
          </p:cNvPr>
          <p:cNvSpPr txBox="1"/>
          <p:nvPr/>
        </p:nvSpPr>
        <p:spPr>
          <a:xfrm>
            <a:off x="851126" y="1504913"/>
            <a:ext cx="44492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1B7"/>
                </a:solidFill>
                <a:effectLst/>
                <a:uLnTx/>
                <a:uFillTx/>
                <a:latin typeface="Arial" panose="020B0604020202020204" pitchFamily="34" charset="0"/>
                <a:ea typeface="+mn-ea"/>
                <a:cs typeface="Arial" panose="020B0604020202020204" pitchFamily="34" charset="0"/>
              </a:rPr>
              <a:t>Cleveland Office</a:t>
            </a:r>
          </a:p>
        </p:txBody>
      </p:sp>
      <p:sp>
        <p:nvSpPr>
          <p:cNvPr id="8" name="Title 7">
            <a:extLst>
              <a:ext uri="{FF2B5EF4-FFF2-40B4-BE49-F238E27FC236}">
                <a16:creationId xmlns:a16="http://schemas.microsoft.com/office/drawing/2014/main" id="{4F69E4EE-799D-7A4E-850C-54B800AEF803}"/>
              </a:ext>
            </a:extLst>
          </p:cNvPr>
          <p:cNvSpPr>
            <a:spLocks noGrp="1"/>
          </p:cNvSpPr>
          <p:nvPr>
            <p:ph type="title" idx="4294967295"/>
          </p:nvPr>
        </p:nvSpPr>
        <p:spPr>
          <a:xfrm>
            <a:off x="827182" y="558793"/>
            <a:ext cx="5748429" cy="511675"/>
          </a:xfrm>
        </p:spPr>
        <p:txBody>
          <a:bodyPr>
            <a:noAutofit/>
          </a:bodyPr>
          <a:lstStyle/>
          <a:p>
            <a:r>
              <a:rPr lang="en-US" sz="3200" dirty="0"/>
              <a:t>PAST CASE STUDY</a:t>
            </a:r>
          </a:p>
        </p:txBody>
      </p:sp>
      <p:pic>
        <p:nvPicPr>
          <p:cNvPr id="37" name="Picture 36">
            <a:extLst>
              <a:ext uri="{FF2B5EF4-FFF2-40B4-BE49-F238E27FC236}">
                <a16:creationId xmlns:a16="http://schemas.microsoft.com/office/drawing/2014/main" id="{A84E45D4-7D17-7047-83D2-2EE365C53C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27348" y="531586"/>
            <a:ext cx="566087" cy="566087"/>
          </a:xfrm>
          <a:prstGeom prst="rect">
            <a:avLst/>
          </a:prstGeom>
        </p:spPr>
      </p:pic>
      <p:sp>
        <p:nvSpPr>
          <p:cNvPr id="39" name="Rectangle 38">
            <a:extLst>
              <a:ext uri="{FF2B5EF4-FFF2-40B4-BE49-F238E27FC236}">
                <a16:creationId xmlns:a16="http://schemas.microsoft.com/office/drawing/2014/main" id="{0B871DAE-08E4-3E46-B69C-3FF3635A3B37}"/>
              </a:ext>
            </a:extLst>
          </p:cNvPr>
          <p:cNvSpPr/>
          <p:nvPr/>
        </p:nvSpPr>
        <p:spPr>
          <a:xfrm>
            <a:off x="829861" y="5590903"/>
            <a:ext cx="6476222" cy="1061829"/>
          </a:xfrm>
          <a:prstGeom prst="rect">
            <a:avLst/>
          </a:prstGeom>
        </p:spPr>
        <p:txBody>
          <a:bodyPr wrap="square">
            <a:spAutoFit/>
          </a:bodyPr>
          <a:lstStyle/>
          <a:p>
            <a:pPr marL="228600" marR="0" lvl="0" indent="-228600" algn="just" defTabSz="914400" rtl="0" eaLnBrk="1" fontAlgn="auto" latinLnBrk="0" hangingPunct="1">
              <a:lnSpc>
                <a:spcPct val="100000"/>
              </a:lnSpc>
              <a:spcBef>
                <a:spcPts val="0"/>
              </a:spcBef>
              <a:spcAft>
                <a:spcPts val="0"/>
              </a:spcAft>
              <a:buClrTx/>
              <a:buSzTx/>
              <a:buFontTx/>
              <a:buAutoNum type="arabicPeriod"/>
              <a:tabLst/>
              <a:defRPr/>
            </a:pP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UW Net Operating Income calculated as UW Revenues less UW Expenses. Cap Rate calculated as NOI divided by Purchased Price.  The internal rate of return in an investment vehicle may differ on an individual investor basis depending on the timing of an investor’s entrance and exit from the vehicle and whether the investor invested net of any up-front commissions and fees Note: This transaction is not representative of all realized transactions by the Sponsor but is an example of an unsuccessful one in a previous investment made by an affiliate. 2. Past performance is not indicative of future performance.</a:t>
            </a:r>
          </a:p>
          <a:p>
            <a:pPr marL="228600" marR="0" lvl="0" indent="-228600" algn="just" defTabSz="914400" rtl="0" eaLnBrk="1" fontAlgn="auto" latinLnBrk="0" hangingPunct="1">
              <a:lnSpc>
                <a:spcPct val="100000"/>
              </a:lnSpc>
              <a:spcBef>
                <a:spcPts val="0"/>
              </a:spcBef>
              <a:spcAft>
                <a:spcPts val="0"/>
              </a:spcAft>
              <a:buClrTx/>
              <a:buSzTx/>
              <a:buFontTx/>
              <a:buAutoNum type="arabicPeriod"/>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IRR is calculated using a methodology that is compliant with global investment performance standards (GIPS).</a:t>
            </a:r>
            <a:endPar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 name="Content Placeholder 16">
            <a:extLst>
              <a:ext uri="{FF2B5EF4-FFF2-40B4-BE49-F238E27FC236}">
                <a16:creationId xmlns:a16="http://schemas.microsoft.com/office/drawing/2014/main" id="{08AA1E2E-642D-1F46-A8AE-FD96F0457F4A}"/>
              </a:ext>
            </a:extLst>
          </p:cNvPr>
          <p:cNvSpPr txBox="1">
            <a:spLocks/>
          </p:cNvSpPr>
          <p:nvPr/>
        </p:nvSpPr>
        <p:spPr>
          <a:xfrm>
            <a:off x="992270" y="3496794"/>
            <a:ext cx="3156906" cy="1563583"/>
          </a:xfrm>
          <a:prstGeom prst="rect">
            <a:avLst/>
          </a:prstGeom>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Calibri" panose="020F0502020204030204" pitchFamily="34" charset="0"/>
                <a:ea typeface="+mn-ea"/>
                <a:cs typeface="Calibri" panose="020F0502020204030204" pitchFamily="34" charset="0"/>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Calibri" panose="020F0502020204030204" pitchFamily="34" charset="0"/>
                <a:ea typeface="+mn-ea"/>
                <a:cs typeface="Calibri" panose="020F0502020204030204" pitchFamily="34" charset="0"/>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Calibri" panose="020F0502020204030204" pitchFamily="34" charset="0"/>
                <a:ea typeface="+mn-ea"/>
                <a:cs typeface="Calibri" panose="020F0502020204030204" pitchFamily="34" charset="0"/>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Calibri" panose="020F0502020204030204" pitchFamily="34" charset="0"/>
                <a:ea typeface="+mn-ea"/>
                <a:cs typeface="Calibri" panose="020F0502020204030204" pitchFamily="34" charset="0"/>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Calibri" panose="020F0502020204030204" pitchFamily="34" charset="0"/>
                <a:ea typeface="+mn-ea"/>
                <a:cs typeface="Calibri" panose="020F0502020204030204"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marR="0" lvl="0" indent="-306000" algn="l" defTabSz="457200" rtl="0" eaLnBrk="1" fontAlgn="auto" latinLnBrk="0" hangingPunct="1">
              <a:lnSpc>
                <a:spcPct val="100000"/>
              </a:lnSpc>
              <a:spcBef>
                <a:spcPct val="20000"/>
              </a:spcBef>
              <a:spcAft>
                <a:spcPts val="600"/>
              </a:spcAft>
              <a:buClr>
                <a:srgbClr val="EC7D30"/>
              </a:buClr>
              <a:buSzPct val="92000"/>
              <a:buFont typeface="Wingdings 2" panose="05020102010507070707" pitchFamily="18" charset="2"/>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Location: Cleveland, OH</a:t>
            </a:r>
          </a:p>
          <a:p>
            <a:pPr marL="306000" marR="0" lvl="0" indent="-306000" algn="l" defTabSz="457200" rtl="0" eaLnBrk="1" fontAlgn="auto" latinLnBrk="0" hangingPunct="1">
              <a:lnSpc>
                <a:spcPct val="100000"/>
              </a:lnSpc>
              <a:spcBef>
                <a:spcPct val="20000"/>
              </a:spcBef>
              <a:spcAft>
                <a:spcPts val="600"/>
              </a:spcAft>
              <a:buClr>
                <a:srgbClr val="EC7D30"/>
              </a:buClr>
              <a:buSzPct val="92000"/>
              <a:buFont typeface="Wingdings 2" panose="05020102010507070707" pitchFamily="18" charset="2"/>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Size: ~358K square feet</a:t>
            </a:r>
          </a:p>
          <a:p>
            <a:pPr marL="306000" marR="0" lvl="0" indent="-306000" algn="l" defTabSz="457200" rtl="0" eaLnBrk="1" fontAlgn="auto" latinLnBrk="0" hangingPunct="1">
              <a:lnSpc>
                <a:spcPct val="100000"/>
              </a:lnSpc>
              <a:spcBef>
                <a:spcPct val="20000"/>
              </a:spcBef>
              <a:spcAft>
                <a:spcPts val="600"/>
              </a:spcAft>
              <a:buClr>
                <a:srgbClr val="EC7D30"/>
              </a:buClr>
              <a:buSzPct val="92000"/>
              <a:buFont typeface="Wingdings 2" panose="05020102010507070707" pitchFamily="18" charset="2"/>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Date: 2006</a:t>
            </a:r>
          </a:p>
          <a:p>
            <a:pPr marL="306000" marR="0" lvl="0" indent="-306000" algn="l" defTabSz="457200" rtl="0" eaLnBrk="1" fontAlgn="auto" latinLnBrk="0" hangingPunct="1">
              <a:lnSpc>
                <a:spcPct val="100000"/>
              </a:lnSpc>
              <a:spcBef>
                <a:spcPct val="20000"/>
              </a:spcBef>
              <a:spcAft>
                <a:spcPts val="600"/>
              </a:spcAft>
              <a:buClr>
                <a:srgbClr val="EC7D30"/>
              </a:buClr>
              <a:buSzPct val="92000"/>
              <a:buFont typeface="Wingdings 2" panose="05020102010507070707" pitchFamily="18" charset="2"/>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UW NOI</a:t>
            </a:r>
            <a:r>
              <a:rPr kumimoji="0" lang="en-US" sz="1800" b="0" i="0" u="none" strike="noStrike" kern="1200" cap="none" spc="0" normalizeH="0" baseline="30000" noProof="0" dirty="0">
                <a:ln>
                  <a:noFill/>
                </a:ln>
                <a:solidFill>
                  <a:prstClr val="black"/>
                </a:solidFill>
                <a:effectLst/>
                <a:uLnTx/>
                <a:uFillTx/>
                <a:latin typeface="Arial" panose="020B0604020202020204"/>
                <a:ea typeface="+mn-ea"/>
                <a:cs typeface="Calibri" panose="020F0502020204030204" pitchFamily="34" charset="0"/>
              </a:rPr>
              <a:t>1</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 N/A</a:t>
            </a:r>
          </a:p>
        </p:txBody>
      </p:sp>
      <p:sp>
        <p:nvSpPr>
          <p:cNvPr id="17" name="Content Placeholder 16">
            <a:extLst>
              <a:ext uri="{FF2B5EF4-FFF2-40B4-BE49-F238E27FC236}">
                <a16:creationId xmlns:a16="http://schemas.microsoft.com/office/drawing/2014/main" id="{29AA12CC-7040-7445-98E5-3F873A9CF9CD}"/>
              </a:ext>
            </a:extLst>
          </p:cNvPr>
          <p:cNvSpPr txBox="1">
            <a:spLocks/>
          </p:cNvSpPr>
          <p:nvPr/>
        </p:nvSpPr>
        <p:spPr>
          <a:xfrm>
            <a:off x="4149177" y="3425557"/>
            <a:ext cx="3156906" cy="2042455"/>
          </a:xfrm>
          <a:prstGeom prst="rect">
            <a:avLst/>
          </a:prstGeom>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Calibri" panose="020F0502020204030204" pitchFamily="34" charset="0"/>
                <a:ea typeface="+mn-ea"/>
                <a:cs typeface="Calibri" panose="020F0502020204030204" pitchFamily="34" charset="0"/>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Calibri" panose="020F0502020204030204" pitchFamily="34" charset="0"/>
                <a:ea typeface="+mn-ea"/>
                <a:cs typeface="Calibri" panose="020F0502020204030204" pitchFamily="34" charset="0"/>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Calibri" panose="020F0502020204030204" pitchFamily="34" charset="0"/>
                <a:ea typeface="+mn-ea"/>
                <a:cs typeface="Calibri" panose="020F0502020204030204" pitchFamily="34" charset="0"/>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Calibri" panose="020F0502020204030204" pitchFamily="34" charset="0"/>
                <a:ea typeface="+mn-ea"/>
                <a:cs typeface="Calibri" panose="020F0502020204030204" pitchFamily="34" charset="0"/>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Calibri" panose="020F0502020204030204" pitchFamily="34" charset="0"/>
                <a:ea typeface="+mn-ea"/>
                <a:cs typeface="Calibri" panose="020F0502020204030204"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marR="0" lvl="0" indent="-306000" algn="l" defTabSz="457200" rtl="0" eaLnBrk="1" fontAlgn="auto" latinLnBrk="0" hangingPunct="1">
              <a:lnSpc>
                <a:spcPct val="100000"/>
              </a:lnSpc>
              <a:spcBef>
                <a:spcPct val="20000"/>
              </a:spcBef>
              <a:spcAft>
                <a:spcPts val="600"/>
              </a:spcAft>
              <a:buClr>
                <a:srgbClr val="EC7D30"/>
              </a:buClr>
              <a:buSzPct val="92000"/>
              <a:buFont typeface="Wingdings 2" panose="05020102010507070707" pitchFamily="18" charset="2"/>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Purchase Price: ~$13.0M </a:t>
            </a:r>
            <a:b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b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(all cash)</a:t>
            </a:r>
          </a:p>
          <a:p>
            <a:pPr marL="306000" marR="0" lvl="0" indent="-306000" algn="l" defTabSz="457200" rtl="0" eaLnBrk="1" fontAlgn="auto" latinLnBrk="0" hangingPunct="1">
              <a:lnSpc>
                <a:spcPct val="100000"/>
              </a:lnSpc>
              <a:spcBef>
                <a:spcPct val="20000"/>
              </a:spcBef>
              <a:spcAft>
                <a:spcPts val="600"/>
              </a:spcAft>
              <a:buClr>
                <a:srgbClr val="EC7D30"/>
              </a:buClr>
              <a:buSzPct val="92000"/>
              <a:buFont typeface="Wingdings 2" panose="05020102010507070707" pitchFamily="18" charset="2"/>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Sale Price: ~$13.0M</a:t>
            </a:r>
          </a:p>
          <a:p>
            <a:pPr marL="306000" marR="0" lvl="0" indent="-306000" algn="l" defTabSz="457200" rtl="0" eaLnBrk="1" fontAlgn="auto" latinLnBrk="0" hangingPunct="1">
              <a:lnSpc>
                <a:spcPct val="100000"/>
              </a:lnSpc>
              <a:spcBef>
                <a:spcPct val="20000"/>
              </a:spcBef>
              <a:spcAft>
                <a:spcPts val="600"/>
              </a:spcAft>
              <a:buClr>
                <a:srgbClr val="EC7D30"/>
              </a:buClr>
              <a:buSzPct val="92000"/>
              <a:buFont typeface="Wingdings 2" panose="05020102010507070707" pitchFamily="18" charset="2"/>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0.93x Equity Multiple</a:t>
            </a:r>
          </a:p>
          <a:p>
            <a:pPr marL="306000" marR="0" lvl="0" indent="-306000" algn="l" defTabSz="457200" rtl="0" eaLnBrk="1" fontAlgn="auto" latinLnBrk="0" hangingPunct="1">
              <a:lnSpc>
                <a:spcPct val="100000"/>
              </a:lnSpc>
              <a:spcBef>
                <a:spcPct val="20000"/>
              </a:spcBef>
              <a:spcAft>
                <a:spcPts val="600"/>
              </a:spcAft>
              <a:buClr>
                <a:srgbClr val="EC7D30"/>
              </a:buClr>
              <a:buSzPct val="92000"/>
              <a:buFont typeface="Wingdings 2" panose="05020102010507070707" pitchFamily="18" charset="2"/>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-2% Gross IRR</a:t>
            </a:r>
            <a:r>
              <a:rPr kumimoji="0" lang="en-US" sz="1800" b="0" i="0" u="none" strike="noStrike" kern="1200" cap="none" spc="0" normalizeH="0" baseline="30000" noProof="0" dirty="0">
                <a:ln>
                  <a:noFill/>
                </a:ln>
                <a:solidFill>
                  <a:prstClr val="black"/>
                </a:solidFill>
                <a:effectLst/>
                <a:uLnTx/>
                <a:uFillTx/>
                <a:latin typeface="Arial" panose="020B0604020202020204"/>
                <a:ea typeface="+mn-ea"/>
                <a:cs typeface="Calibri" panose="020F0502020204030204" pitchFamily="34" charset="0"/>
              </a:rPr>
              <a:t>1,2</a:t>
            </a:r>
          </a:p>
        </p:txBody>
      </p:sp>
      <p:sp>
        <p:nvSpPr>
          <p:cNvPr id="18" name="Rectangle 17">
            <a:extLst>
              <a:ext uri="{FF2B5EF4-FFF2-40B4-BE49-F238E27FC236}">
                <a16:creationId xmlns:a16="http://schemas.microsoft.com/office/drawing/2014/main" id="{5EE4813D-D82B-4247-B21E-700348BF7432}"/>
              </a:ext>
            </a:extLst>
          </p:cNvPr>
          <p:cNvSpPr/>
          <p:nvPr/>
        </p:nvSpPr>
        <p:spPr>
          <a:xfrm>
            <a:off x="872153" y="2994470"/>
            <a:ext cx="131318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a:ea typeface="+mn-ea"/>
                <a:cs typeface="+mn-cs"/>
              </a:rPr>
              <a:t>Summary</a:t>
            </a: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a:t>
            </a:r>
          </a:p>
        </p:txBody>
      </p:sp>
      <p:sp>
        <p:nvSpPr>
          <p:cNvPr id="19" name="TextBox 18">
            <a:extLst>
              <a:ext uri="{FF2B5EF4-FFF2-40B4-BE49-F238E27FC236}">
                <a16:creationId xmlns:a16="http://schemas.microsoft.com/office/drawing/2014/main" id="{85530907-912D-0543-BCAD-17AF9CD50216}"/>
              </a:ext>
            </a:extLst>
          </p:cNvPr>
          <p:cNvSpPr txBox="1"/>
          <p:nvPr/>
        </p:nvSpPr>
        <p:spPr>
          <a:xfrm>
            <a:off x="1075978" y="2283862"/>
            <a:ext cx="34287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OPPORTUNISTIC EQUITY</a:t>
            </a:r>
          </a:p>
        </p:txBody>
      </p:sp>
      <p:pic>
        <p:nvPicPr>
          <p:cNvPr id="20" name="Picture 19">
            <a:extLst>
              <a:ext uri="{FF2B5EF4-FFF2-40B4-BE49-F238E27FC236}">
                <a16:creationId xmlns:a16="http://schemas.microsoft.com/office/drawing/2014/main" id="{92DCE916-C9F7-4940-9D0E-0BD6410E3C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11219115" y="5593288"/>
            <a:ext cx="566087" cy="566087"/>
          </a:xfrm>
          <a:prstGeom prst="rect">
            <a:avLst/>
          </a:prstGeom>
        </p:spPr>
      </p:pic>
      <p:pic>
        <p:nvPicPr>
          <p:cNvPr id="21" name="Picture 20">
            <a:extLst>
              <a:ext uri="{FF2B5EF4-FFF2-40B4-BE49-F238E27FC236}">
                <a16:creationId xmlns:a16="http://schemas.microsoft.com/office/drawing/2014/main" id="{F45D179D-D2EA-9543-B7D4-0A957EE5528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04407" y="865745"/>
            <a:ext cx="3699477" cy="4868692"/>
          </a:xfrm>
          <a:prstGeom prst="rect">
            <a:avLst/>
          </a:prstGeom>
        </p:spPr>
      </p:pic>
      <p:sp>
        <p:nvSpPr>
          <p:cNvPr id="3" name="TextBox 2">
            <a:extLst>
              <a:ext uri="{FF2B5EF4-FFF2-40B4-BE49-F238E27FC236}">
                <a16:creationId xmlns:a16="http://schemas.microsoft.com/office/drawing/2014/main" id="{6FCFCDE3-3D6F-6DC3-6111-E760E65E1BB9}"/>
              </a:ext>
            </a:extLst>
          </p:cNvPr>
          <p:cNvSpPr txBox="1"/>
          <p:nvPr/>
        </p:nvSpPr>
        <p:spPr>
          <a:xfrm>
            <a:off x="5054492" y="6548568"/>
            <a:ext cx="40233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a:ea typeface="+mn-ea"/>
                <a:cs typeface="+mn-cs"/>
              </a:rPr>
              <a:t>For Financial Professional Use Only</a:t>
            </a:r>
          </a:p>
        </p:txBody>
      </p:sp>
    </p:spTree>
    <p:extLst>
      <p:ext uri="{BB962C8B-B14F-4D97-AF65-F5344CB8AC3E}">
        <p14:creationId xmlns:p14="http://schemas.microsoft.com/office/powerpoint/2010/main" val="907651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83A854B-573E-CD4A-81CE-C7758371E38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84" y="-16044"/>
            <a:ext cx="12203958" cy="1499327"/>
          </a:xfrm>
          <a:prstGeom prst="rect">
            <a:avLst/>
          </a:prstGeom>
        </p:spPr>
      </p:pic>
      <p:sp>
        <p:nvSpPr>
          <p:cNvPr id="37" name="Rectangle 36">
            <a:extLst>
              <a:ext uri="{FF2B5EF4-FFF2-40B4-BE49-F238E27FC236}">
                <a16:creationId xmlns:a16="http://schemas.microsoft.com/office/drawing/2014/main" id="{376EFA9A-393A-4F45-97F6-969A6A6DDE68}"/>
              </a:ext>
            </a:extLst>
          </p:cNvPr>
          <p:cNvSpPr/>
          <p:nvPr/>
        </p:nvSpPr>
        <p:spPr>
          <a:xfrm>
            <a:off x="-11623" y="-16043"/>
            <a:ext cx="12225757" cy="1499327"/>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1991CCD0-ED00-2F40-A19B-80596E14F3EE}"/>
              </a:ext>
            </a:extLst>
          </p:cNvPr>
          <p:cNvSpPr/>
          <p:nvPr/>
        </p:nvSpPr>
        <p:spPr>
          <a:xfrm>
            <a:off x="8199620" y="1904288"/>
            <a:ext cx="3992380" cy="837806"/>
          </a:xfrm>
          <a:prstGeom prst="rect">
            <a:avLst/>
          </a:prstGeom>
          <a:solidFill>
            <a:srgbClr val="EC7D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EB67CB44-4140-D642-8DD9-FE73BD254425}"/>
              </a:ext>
            </a:extLst>
          </p:cNvPr>
          <p:cNvSpPr/>
          <p:nvPr/>
        </p:nvSpPr>
        <p:spPr>
          <a:xfrm>
            <a:off x="4099810" y="1904288"/>
            <a:ext cx="3992380" cy="837806"/>
          </a:xfrm>
          <a:prstGeom prst="rect">
            <a:avLst/>
          </a:prstGeom>
          <a:solidFill>
            <a:srgbClr val="1D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F6C68D20-4060-0846-B0FB-BB32F989810B}"/>
              </a:ext>
            </a:extLst>
          </p:cNvPr>
          <p:cNvSpPr/>
          <p:nvPr/>
        </p:nvSpPr>
        <p:spPr>
          <a:xfrm>
            <a:off x="1684" y="1904288"/>
            <a:ext cx="3992380" cy="837806"/>
          </a:xfrm>
          <a:prstGeom prst="rect">
            <a:avLst/>
          </a:prstGeom>
          <a:solidFill>
            <a:srgbClr val="4FA0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Content Placeholder 6">
            <a:extLst>
              <a:ext uri="{FF2B5EF4-FFF2-40B4-BE49-F238E27FC236}">
                <a16:creationId xmlns:a16="http://schemas.microsoft.com/office/drawing/2014/main" id="{AA9D9B90-6E84-0841-8085-151A3EA47055}"/>
              </a:ext>
            </a:extLst>
          </p:cNvPr>
          <p:cNvSpPr txBox="1">
            <a:spLocks/>
          </p:cNvSpPr>
          <p:nvPr/>
        </p:nvSpPr>
        <p:spPr>
          <a:xfrm>
            <a:off x="446738" y="2949043"/>
            <a:ext cx="3306815" cy="28235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In 2006, Sovereign purchased a 358K square foot office tower in Cleveland, OH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The asset was acquired for $36/SF, a comfortable basis for a Class-A asset in a central location</a:t>
            </a:r>
          </a:p>
        </p:txBody>
      </p:sp>
      <p:sp>
        <p:nvSpPr>
          <p:cNvPr id="18" name="Content Placeholder 6">
            <a:extLst>
              <a:ext uri="{FF2B5EF4-FFF2-40B4-BE49-F238E27FC236}">
                <a16:creationId xmlns:a16="http://schemas.microsoft.com/office/drawing/2014/main" id="{10FEC7EA-B4AC-C147-BAF5-F181DAAEE824}"/>
              </a:ext>
            </a:extLst>
          </p:cNvPr>
          <p:cNvSpPr txBox="1">
            <a:spLocks/>
          </p:cNvSpPr>
          <p:nvPr/>
        </p:nvSpPr>
        <p:spPr>
          <a:xfrm>
            <a:off x="4150222" y="2949043"/>
            <a:ext cx="3946161" cy="31386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Capital Improvements: ~</a:t>
            </a:r>
            <a:r>
              <a:rPr kumimoji="0" lang="en-US" sz="1600" b="0" i="0" u="sng" strike="noStrike" kern="1200" cap="none" spc="0" normalizeH="0" baseline="0" noProof="0" dirty="0">
                <a:ln>
                  <a:noFill/>
                </a:ln>
                <a:solidFill>
                  <a:prstClr val="black"/>
                </a:solidFill>
                <a:effectLst/>
                <a:uLnTx/>
                <a:uFillTx/>
                <a:latin typeface="Arial" panose="020B0604020202020204"/>
                <a:ea typeface="+mn-ea"/>
                <a:cs typeface="+mn-cs"/>
              </a:rPr>
              <a:t>$500,000</a:t>
            </a: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 in targeted renovations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Leasing: Vacated 57,000 square feet (~16% of building) to 0% occupancy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Expenses: Lowered expenses by </a:t>
            </a:r>
            <a:r>
              <a:rPr kumimoji="0" lang="en-US" sz="1600" b="0" i="0" u="sng" strike="noStrike" kern="1200" cap="none" spc="0" normalizeH="0" baseline="0" noProof="0" dirty="0">
                <a:ln>
                  <a:noFill/>
                </a:ln>
                <a:solidFill>
                  <a:prstClr val="black"/>
                </a:solidFill>
                <a:effectLst/>
                <a:uLnTx/>
                <a:uFillTx/>
                <a:latin typeface="Arial" panose="020B0604020202020204"/>
                <a:ea typeface="+mn-ea"/>
                <a:cs typeface="+mn-cs"/>
              </a:rPr>
              <a:t>50%</a:t>
            </a: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5" name="Content Placeholder 6">
            <a:extLst>
              <a:ext uri="{FF2B5EF4-FFF2-40B4-BE49-F238E27FC236}">
                <a16:creationId xmlns:a16="http://schemas.microsoft.com/office/drawing/2014/main" id="{61D41744-C5D1-5C44-8780-89A4DC31893F}"/>
              </a:ext>
            </a:extLst>
          </p:cNvPr>
          <p:cNvSpPr txBox="1">
            <a:spLocks/>
          </p:cNvSpPr>
          <p:nvPr/>
        </p:nvSpPr>
        <p:spPr>
          <a:xfrm>
            <a:off x="8438447" y="2949042"/>
            <a:ext cx="3462729" cy="30093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Fully vacated building for anticipated multifamily conversion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Low leverage allowed hold during the downturn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Disposed of asset at approximately same price of purchase, navigating downturn successfully to avoid a large loss of principal investment</a:t>
            </a:r>
          </a:p>
        </p:txBody>
      </p:sp>
      <p:sp>
        <p:nvSpPr>
          <p:cNvPr id="26" name="Content Placeholder 6">
            <a:extLst>
              <a:ext uri="{FF2B5EF4-FFF2-40B4-BE49-F238E27FC236}">
                <a16:creationId xmlns:a16="http://schemas.microsoft.com/office/drawing/2014/main" id="{6AF9E76E-C81A-EB43-9BDB-1786B8A3B817}"/>
              </a:ext>
            </a:extLst>
          </p:cNvPr>
          <p:cNvSpPr txBox="1">
            <a:spLocks/>
          </p:cNvSpPr>
          <p:nvPr/>
        </p:nvSpPr>
        <p:spPr>
          <a:xfrm>
            <a:off x="1528088" y="2146880"/>
            <a:ext cx="1474359" cy="3654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Purchase</a:t>
            </a: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sp>
        <p:nvSpPr>
          <p:cNvPr id="27" name="Content Placeholder 6">
            <a:extLst>
              <a:ext uri="{FF2B5EF4-FFF2-40B4-BE49-F238E27FC236}">
                <a16:creationId xmlns:a16="http://schemas.microsoft.com/office/drawing/2014/main" id="{14AFB21A-5BAF-6D4D-A2E2-EE843DF0333B}"/>
              </a:ext>
            </a:extLst>
          </p:cNvPr>
          <p:cNvSpPr txBox="1">
            <a:spLocks/>
          </p:cNvSpPr>
          <p:nvPr/>
        </p:nvSpPr>
        <p:spPr>
          <a:xfrm>
            <a:off x="5579326" y="2146880"/>
            <a:ext cx="1701113" cy="3654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Reposition</a:t>
            </a:r>
          </a:p>
        </p:txBody>
      </p:sp>
      <p:sp>
        <p:nvSpPr>
          <p:cNvPr id="28" name="Content Placeholder 6">
            <a:extLst>
              <a:ext uri="{FF2B5EF4-FFF2-40B4-BE49-F238E27FC236}">
                <a16:creationId xmlns:a16="http://schemas.microsoft.com/office/drawing/2014/main" id="{38D08172-9873-3A46-B58F-D6451470C32A}"/>
              </a:ext>
            </a:extLst>
          </p:cNvPr>
          <p:cNvSpPr txBox="1">
            <a:spLocks/>
          </p:cNvSpPr>
          <p:nvPr/>
        </p:nvSpPr>
        <p:spPr>
          <a:xfrm>
            <a:off x="9684284" y="2146880"/>
            <a:ext cx="1889408" cy="3654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Disposition</a:t>
            </a:r>
            <a:r>
              <a:rPr kumimoji="0" lang="en-US" sz="22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a:t>
            </a: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758C5AC6-A3AE-AB41-9590-558C18F8A3D3}"/>
              </a:ext>
            </a:extLst>
          </p:cNvPr>
          <p:cNvPicPr>
            <a:picLocks noChangeAspect="1"/>
          </p:cNvPicPr>
          <p:nvPr/>
        </p:nvPicPr>
        <p:blipFill>
          <a:blip r:embed="rId3"/>
          <a:stretch>
            <a:fillRect/>
          </a:stretch>
        </p:blipFill>
        <p:spPr>
          <a:xfrm>
            <a:off x="9006648" y="2058610"/>
            <a:ext cx="564608" cy="515081"/>
          </a:xfrm>
          <a:prstGeom prst="rect">
            <a:avLst/>
          </a:prstGeom>
        </p:spPr>
      </p:pic>
      <p:pic>
        <p:nvPicPr>
          <p:cNvPr id="6" name="Picture 5">
            <a:extLst>
              <a:ext uri="{FF2B5EF4-FFF2-40B4-BE49-F238E27FC236}">
                <a16:creationId xmlns:a16="http://schemas.microsoft.com/office/drawing/2014/main" id="{F5E6EF70-84FD-B34E-BC24-D84E5713F9EC}"/>
              </a:ext>
            </a:extLst>
          </p:cNvPr>
          <p:cNvPicPr>
            <a:picLocks noChangeAspect="1"/>
          </p:cNvPicPr>
          <p:nvPr/>
        </p:nvPicPr>
        <p:blipFill>
          <a:blip r:embed="rId4"/>
          <a:stretch>
            <a:fillRect/>
          </a:stretch>
        </p:blipFill>
        <p:spPr>
          <a:xfrm>
            <a:off x="4962059" y="2073139"/>
            <a:ext cx="522781" cy="512917"/>
          </a:xfrm>
          <a:prstGeom prst="rect">
            <a:avLst/>
          </a:prstGeom>
        </p:spPr>
      </p:pic>
      <p:sp>
        <p:nvSpPr>
          <p:cNvPr id="30" name="Content Placeholder 6">
            <a:extLst>
              <a:ext uri="{FF2B5EF4-FFF2-40B4-BE49-F238E27FC236}">
                <a16:creationId xmlns:a16="http://schemas.microsoft.com/office/drawing/2014/main" id="{8086BC50-9EA7-2F48-997A-8675942F5DE0}"/>
              </a:ext>
            </a:extLst>
          </p:cNvPr>
          <p:cNvSpPr txBox="1">
            <a:spLocks/>
          </p:cNvSpPr>
          <p:nvPr/>
        </p:nvSpPr>
        <p:spPr>
          <a:xfrm>
            <a:off x="696342" y="2055522"/>
            <a:ext cx="747776" cy="5481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34" name="Title 7">
            <a:extLst>
              <a:ext uri="{FF2B5EF4-FFF2-40B4-BE49-F238E27FC236}">
                <a16:creationId xmlns:a16="http://schemas.microsoft.com/office/drawing/2014/main" id="{846787DC-3A79-B644-AB64-91A5627DA3F5}"/>
              </a:ext>
            </a:extLst>
          </p:cNvPr>
          <p:cNvSpPr>
            <a:spLocks noGrp="1"/>
          </p:cNvSpPr>
          <p:nvPr>
            <p:ph type="title"/>
          </p:nvPr>
        </p:nvSpPr>
        <p:spPr>
          <a:xfrm>
            <a:off x="827183" y="558793"/>
            <a:ext cx="5952536" cy="511675"/>
          </a:xfrm>
        </p:spPr>
        <p:txBody>
          <a:bodyPr/>
          <a:lstStyle/>
          <a:p>
            <a:r>
              <a:rPr lang="en-US">
                <a:solidFill>
                  <a:schemeClr val="bg1"/>
                </a:solidFill>
              </a:rPr>
              <a:t>PAST CASE </a:t>
            </a:r>
            <a:r>
              <a:rPr lang="en-US" dirty="0">
                <a:solidFill>
                  <a:schemeClr val="bg1"/>
                </a:solidFill>
              </a:rPr>
              <a:t>STUDY</a:t>
            </a:r>
          </a:p>
        </p:txBody>
      </p:sp>
      <p:sp>
        <p:nvSpPr>
          <p:cNvPr id="40" name="TextBox 39">
            <a:extLst>
              <a:ext uri="{FF2B5EF4-FFF2-40B4-BE49-F238E27FC236}">
                <a16:creationId xmlns:a16="http://schemas.microsoft.com/office/drawing/2014/main" id="{BCD5C325-631C-2842-9CCB-402E8DF565F1}"/>
              </a:ext>
            </a:extLst>
          </p:cNvPr>
          <p:cNvSpPr txBox="1"/>
          <p:nvPr/>
        </p:nvSpPr>
        <p:spPr>
          <a:xfrm>
            <a:off x="6785811" y="533565"/>
            <a:ext cx="5146361"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Cleveland Office</a:t>
            </a:r>
          </a:p>
        </p:txBody>
      </p:sp>
      <p:sp>
        <p:nvSpPr>
          <p:cNvPr id="3" name="Rectangle 2">
            <a:extLst>
              <a:ext uri="{FF2B5EF4-FFF2-40B4-BE49-F238E27FC236}">
                <a16:creationId xmlns:a16="http://schemas.microsoft.com/office/drawing/2014/main" id="{FF37717E-36F0-C544-8B4E-850C81A9A358}"/>
              </a:ext>
            </a:extLst>
          </p:cNvPr>
          <p:cNvSpPr/>
          <p:nvPr/>
        </p:nvSpPr>
        <p:spPr>
          <a:xfrm>
            <a:off x="314342" y="6189937"/>
            <a:ext cx="383588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Note: Worst realized investment since Sovereign inception.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1. Past performance is not indicative of future performance.</a:t>
            </a:r>
          </a:p>
        </p:txBody>
      </p:sp>
      <p:sp>
        <p:nvSpPr>
          <p:cNvPr id="4" name="TextBox 3">
            <a:extLst>
              <a:ext uri="{FF2B5EF4-FFF2-40B4-BE49-F238E27FC236}">
                <a16:creationId xmlns:a16="http://schemas.microsoft.com/office/drawing/2014/main" id="{0AE23140-C8AF-EB60-63C2-B7DFB8A96DAA}"/>
              </a:ext>
            </a:extLst>
          </p:cNvPr>
          <p:cNvSpPr txBox="1"/>
          <p:nvPr/>
        </p:nvSpPr>
        <p:spPr>
          <a:xfrm>
            <a:off x="5054321" y="6219930"/>
            <a:ext cx="230107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4FE08046-EF25-8BF9-5C49-576BE01FFADA}"/>
              </a:ext>
            </a:extLst>
          </p:cNvPr>
          <p:cNvSpPr txBox="1"/>
          <p:nvPr/>
        </p:nvSpPr>
        <p:spPr>
          <a:xfrm>
            <a:off x="4962059" y="6450361"/>
            <a:ext cx="34467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a:ea typeface="+mn-ea"/>
                <a:cs typeface="+mn-cs"/>
              </a:rPr>
              <a:t>For Financial Professional Use Only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9037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arge city&#10;&#10;Description automatically generated">
            <a:extLst>
              <a:ext uri="{FF2B5EF4-FFF2-40B4-BE49-F238E27FC236}">
                <a16:creationId xmlns:a16="http://schemas.microsoft.com/office/drawing/2014/main" id="{653E5D02-8A90-4846-8E87-68DBACABD38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6"/>
          <a:stretch/>
        </p:blipFill>
        <p:spPr>
          <a:xfrm>
            <a:off x="1083" y="0"/>
            <a:ext cx="12189833" cy="6858000"/>
          </a:xfrm>
          <a:prstGeom prst="rect">
            <a:avLst/>
          </a:prstGeom>
        </p:spPr>
      </p:pic>
      <p:sp>
        <p:nvSpPr>
          <p:cNvPr id="9" name="Content Placeholder 6">
            <a:extLst>
              <a:ext uri="{FF2B5EF4-FFF2-40B4-BE49-F238E27FC236}">
                <a16:creationId xmlns:a16="http://schemas.microsoft.com/office/drawing/2014/main" id="{551FD251-0BCD-DC47-82EC-6ACF78335ABA}"/>
              </a:ext>
            </a:extLst>
          </p:cNvPr>
          <p:cNvSpPr txBox="1">
            <a:spLocks noChangeAspect="1"/>
          </p:cNvSpPr>
          <p:nvPr/>
        </p:nvSpPr>
        <p:spPr>
          <a:xfrm>
            <a:off x="899924" y="1182204"/>
            <a:ext cx="10392150" cy="42210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SOVEREIGN PARTNERS</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www.sovpartners.com</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747 Third Avenue, 37</a:t>
            </a:r>
            <a:r>
              <a:rPr kumimoji="0" lang="en-US" sz="2800" b="0"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th</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Floor | New York, NY 10017</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212.319.5800</a:t>
            </a:r>
            <a:endParaRPr kumimoji="0" lang="en-US" sz="2800" b="0"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For more information contact:</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009BE652-4134-D842-ABDB-5CF807D100B7}"/>
              </a:ext>
            </a:extLst>
          </p:cNvPr>
          <p:cNvGrpSpPr/>
          <p:nvPr/>
        </p:nvGrpSpPr>
        <p:grpSpPr>
          <a:xfrm>
            <a:off x="2481469" y="4383134"/>
            <a:ext cx="7229061" cy="1292662"/>
            <a:chOff x="2398642" y="4383134"/>
            <a:chExt cx="7229061" cy="1292662"/>
          </a:xfrm>
        </p:grpSpPr>
        <p:sp>
          <p:nvSpPr>
            <p:cNvPr id="2" name="TextBox 1">
              <a:extLst>
                <a:ext uri="{FF2B5EF4-FFF2-40B4-BE49-F238E27FC236}">
                  <a16:creationId xmlns:a16="http://schemas.microsoft.com/office/drawing/2014/main" id="{4DC0597F-A21F-494F-B6F2-9967151BA313}"/>
                </a:ext>
              </a:extLst>
            </p:cNvPr>
            <p:cNvSpPr txBox="1"/>
            <p:nvPr/>
          </p:nvSpPr>
          <p:spPr>
            <a:xfrm>
              <a:off x="2398642" y="4383134"/>
              <a:ext cx="3313044"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rPr>
                <a:t>Jeff Young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720.371.0688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rial" panose="020B0604020202020204"/>
                  <a:ea typeface="+mn-ea"/>
                  <a:cs typeface="+mn-cs"/>
                </a:rPr>
                <a:t>jyoung@sovpartners.com</a:t>
              </a: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9613F662-815E-B948-9C1F-155AF8145C17}"/>
                </a:ext>
              </a:extLst>
            </p:cNvPr>
            <p:cNvSpPr txBox="1"/>
            <p:nvPr/>
          </p:nvSpPr>
          <p:spPr>
            <a:xfrm>
              <a:off x="6314659" y="4383134"/>
              <a:ext cx="3313044"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rPr>
                <a:t>Sam Kinzeler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303.916.4850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skinzeler@sovpartners.com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8" name="Title 1">
            <a:extLst>
              <a:ext uri="{FF2B5EF4-FFF2-40B4-BE49-F238E27FC236}">
                <a16:creationId xmlns:a16="http://schemas.microsoft.com/office/drawing/2014/main" id="{6C36C4B0-B07D-F649-9D1F-87F31696F362}"/>
              </a:ext>
            </a:extLst>
          </p:cNvPr>
          <p:cNvSpPr txBox="1">
            <a:spLocks/>
          </p:cNvSpPr>
          <p:nvPr/>
        </p:nvSpPr>
        <p:spPr>
          <a:xfrm>
            <a:off x="2660072" y="5798127"/>
            <a:ext cx="6871856" cy="78278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bg1"/>
                </a:solidFill>
                <a:effectLst/>
                <a:uLnTx/>
                <a:uFillTx/>
                <a:latin typeface="Arial" panose="020B0604020202020204"/>
                <a:ea typeface="+mn-ea"/>
                <a:cs typeface="+mn-cs"/>
              </a:rPr>
              <a:t>For Financial Professional Use Only</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panose="020B060402020202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Securities offered through Orchard Securities, LLC, member FINRA/SIPC</a:t>
            </a:r>
          </a:p>
        </p:txBody>
      </p:sp>
    </p:spTree>
    <p:extLst>
      <p:ext uri="{BB962C8B-B14F-4D97-AF65-F5344CB8AC3E}">
        <p14:creationId xmlns:p14="http://schemas.microsoft.com/office/powerpoint/2010/main" val="3836869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6">
            <a:extLst>
              <a:ext uri="{FF2B5EF4-FFF2-40B4-BE49-F238E27FC236}">
                <a16:creationId xmlns:a16="http://schemas.microsoft.com/office/drawing/2014/main" id="{789194FD-DFEF-574B-B7FD-55A01159AB92}"/>
              </a:ext>
            </a:extLst>
          </p:cNvPr>
          <p:cNvSpPr txBox="1">
            <a:spLocks noChangeAspect="1"/>
          </p:cNvSpPr>
          <p:nvPr/>
        </p:nvSpPr>
        <p:spPr>
          <a:xfrm>
            <a:off x="237082" y="1256957"/>
            <a:ext cx="10392150" cy="45451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An interest in the Fund is an interest in a private investment vehicle (a “Private Fund”). Private Funds are unregistered private investment funds, which are speculative, illiquid investments. There are substantial risks in investing in Private Funds including the loss of principal invested. You should note carefully the following: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Private Funds represent speculative investments and involve a high degree of risk. An investor could lose all or a substantial portion of his/her investment. Investors must have the financial ability, sophistication/experience and willingness to bear the risks of an investment in a Private Fund.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The Fund’s distress-oriented investment strategy involves significant risks. The Fund intends to invest in CRE Debt that is subject to risks of delinquency, taking title to collateral, loss and bankruptcy of the borrower. If the borrower defaults, it may result in losses to the Fund.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Investments made by the Fund will be subject to the risks associated with owning, financing, managing and disposing of real estate, which include, but are not limited to, market conditions, tenants, environmental issues, tax considerations, and other risks.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The Fund will seek to acquire distress-oriented assets which may have weak financial conditions, poor operating result, substantial financial needs, negative net worth, special competitive or regulatory problems, involvement in bankruptcy or reorganization proceeds, and other difficulties, which may adversely impact investments made by the Fund.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An investment in a Private Fund should be discretionary capital set aside strictly for speculative purposes.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An investment in a Private Fund is not suitable or desirable for all investors. Only qualified eligible investors may invest in Private Funds.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Private Fund offering documents are not reviewed or approved by any governmental authority, including U.S. federal or state regulators.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Private Funds may be leveraged (including highly leveraged) and a Private Fund’s performance may be volatile.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An investment in a Private Fund is illiquid, there may be very limited or no voluntary withdrawals of interests in a Private Fund, and there may be significant restrictions on transferring interests in a Private Fund. There is no secondary market for an investor’s investment in a Private Fund and none is expected to develop.</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A Private Fund may involve a complex tax structure, which should be reviewed carefully, and may involve structures or strategies that may cause delays in important tax information being sent to investors.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Private Funds are not required to provide periodic pricing or valuation information to investors.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Private Funds and their managers/advisors may be subject to various conflicts of interest.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The above summary is not a complete list of the risks and other important disclosures involved in investing in the Fund and is subject to he more complete disclosures contained in the Fund’s confidential offering documents, which must be reviewed carefully.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0D5761B7-9719-5E4B-ABD5-1C83934F49A6}"/>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DISCLOSURES</a:t>
            </a:r>
            <a:endParaRPr lang="en-US" dirty="0"/>
          </a:p>
        </p:txBody>
      </p:sp>
      <p:sp>
        <p:nvSpPr>
          <p:cNvPr id="3" name="TextBox 2">
            <a:extLst>
              <a:ext uri="{FF2B5EF4-FFF2-40B4-BE49-F238E27FC236}">
                <a16:creationId xmlns:a16="http://schemas.microsoft.com/office/drawing/2014/main" id="{394777C2-0766-7218-ACFD-9E29F9DA0CDB}"/>
              </a:ext>
            </a:extLst>
          </p:cNvPr>
          <p:cNvSpPr txBox="1"/>
          <p:nvPr/>
        </p:nvSpPr>
        <p:spPr>
          <a:xfrm>
            <a:off x="3001108" y="9144"/>
            <a:ext cx="6189784" cy="230832"/>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For Financial Professional Use </a:t>
            </a:r>
            <a:r>
              <a:rPr kumimoji="0" lang="en-US" sz="10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Only</a:t>
            </a:r>
            <a:r>
              <a:rPr kumimoji="0" lang="en-US" sz="1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Use</a:t>
            </a:r>
            <a:r>
              <a:rPr kumimoji="0" lang="en-US"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Only</a:t>
            </a:r>
          </a:p>
        </p:txBody>
      </p:sp>
    </p:spTree>
    <p:extLst>
      <p:ext uri="{BB962C8B-B14F-4D97-AF65-F5344CB8AC3E}">
        <p14:creationId xmlns:p14="http://schemas.microsoft.com/office/powerpoint/2010/main" val="318108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5C6B6D99-7295-A147-9F5B-DA462A50E079}"/>
              </a:ext>
            </a:extLst>
          </p:cNvPr>
          <p:cNvSpPr txBox="1"/>
          <p:nvPr/>
        </p:nvSpPr>
        <p:spPr>
          <a:xfrm>
            <a:off x="919843" y="3085156"/>
            <a:ext cx="269859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lang="en-US"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rd</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generation family-run investment firm</a:t>
            </a:r>
          </a:p>
        </p:txBody>
      </p:sp>
      <p:pic>
        <p:nvPicPr>
          <p:cNvPr id="6" name="Picture 5" descr="A picture containing building, large&#10;&#10;Description automatically generated">
            <a:extLst>
              <a:ext uri="{FF2B5EF4-FFF2-40B4-BE49-F238E27FC236}">
                <a16:creationId xmlns:a16="http://schemas.microsoft.com/office/drawing/2014/main" id="{4EDCCEF0-D822-224F-81DC-419FC0C91E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11263" y="501039"/>
            <a:ext cx="5444275" cy="5444275"/>
          </a:xfrm>
          <a:prstGeom prst="rect">
            <a:avLst/>
          </a:prstGeom>
          <a:effectLst>
            <a:outerShdw blurRad="317500" dist="50800" dir="5400000" algn="ctr" rotWithShape="0">
              <a:srgbClr val="000000">
                <a:alpha val="50000"/>
              </a:srgbClr>
            </a:outerShdw>
          </a:effectLst>
        </p:spPr>
      </p:pic>
      <p:sp>
        <p:nvSpPr>
          <p:cNvPr id="4" name="Title 3">
            <a:extLst>
              <a:ext uri="{FF2B5EF4-FFF2-40B4-BE49-F238E27FC236}">
                <a16:creationId xmlns:a16="http://schemas.microsoft.com/office/drawing/2014/main" id="{803A0359-C88A-B948-A659-48E511D0837B}"/>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INTRODUCING SOVEREIGN PARTNERS </a:t>
            </a:r>
            <a:endParaRPr lang="en-US" dirty="0"/>
          </a:p>
        </p:txBody>
      </p:sp>
      <p:sp>
        <p:nvSpPr>
          <p:cNvPr id="7" name="TextBox 6">
            <a:extLst>
              <a:ext uri="{FF2B5EF4-FFF2-40B4-BE49-F238E27FC236}">
                <a16:creationId xmlns:a16="http://schemas.microsoft.com/office/drawing/2014/main" id="{1253428D-EBA1-474D-B5F6-480F6662DCFF}"/>
              </a:ext>
            </a:extLst>
          </p:cNvPr>
          <p:cNvSpPr txBox="1"/>
          <p:nvPr/>
        </p:nvSpPr>
        <p:spPr>
          <a:xfrm>
            <a:off x="4326019" y="5021985"/>
            <a:ext cx="250069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Vertically-integrated, national real estate operator</a:t>
            </a:r>
          </a:p>
        </p:txBody>
      </p:sp>
      <p:pic>
        <p:nvPicPr>
          <p:cNvPr id="5" name="Picture 4">
            <a:extLst>
              <a:ext uri="{FF2B5EF4-FFF2-40B4-BE49-F238E27FC236}">
                <a16:creationId xmlns:a16="http://schemas.microsoft.com/office/drawing/2014/main" id="{8426C450-3757-5E46-B0D4-4DE5AB200520}"/>
              </a:ext>
            </a:extLst>
          </p:cNvPr>
          <p:cNvPicPr>
            <a:picLocks noChangeAspect="1"/>
          </p:cNvPicPr>
          <p:nvPr/>
        </p:nvPicPr>
        <p:blipFill>
          <a:blip r:embed="rId3"/>
          <a:stretch>
            <a:fillRect/>
          </a:stretch>
        </p:blipFill>
        <p:spPr>
          <a:xfrm>
            <a:off x="1748440" y="1679091"/>
            <a:ext cx="1041400" cy="1219200"/>
          </a:xfrm>
          <a:prstGeom prst="rect">
            <a:avLst/>
          </a:prstGeom>
        </p:spPr>
      </p:pic>
      <p:sp>
        <p:nvSpPr>
          <p:cNvPr id="8" name="Rectangle 7">
            <a:extLst>
              <a:ext uri="{FF2B5EF4-FFF2-40B4-BE49-F238E27FC236}">
                <a16:creationId xmlns:a16="http://schemas.microsoft.com/office/drawing/2014/main" id="{646D50E8-B9FC-8740-BC2B-496687FCBE36}"/>
              </a:ext>
            </a:extLst>
          </p:cNvPr>
          <p:cNvSpPr/>
          <p:nvPr/>
        </p:nvSpPr>
        <p:spPr>
          <a:xfrm>
            <a:off x="4586353" y="3100994"/>
            <a:ext cx="1980029"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Founded in 2002</a:t>
            </a:r>
          </a:p>
        </p:txBody>
      </p:sp>
      <p:sp>
        <p:nvSpPr>
          <p:cNvPr id="10" name="Rectangle 9">
            <a:extLst>
              <a:ext uri="{FF2B5EF4-FFF2-40B4-BE49-F238E27FC236}">
                <a16:creationId xmlns:a16="http://schemas.microsoft.com/office/drawing/2014/main" id="{D0FD75F0-1369-9B43-901C-5902B93D47E7}"/>
              </a:ext>
            </a:extLst>
          </p:cNvPr>
          <p:cNvSpPr/>
          <p:nvPr/>
        </p:nvSpPr>
        <p:spPr>
          <a:xfrm>
            <a:off x="696811" y="5021985"/>
            <a:ext cx="314465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Targets high-quality </a:t>
            </a:r>
            <a:b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value-add, distressed and opportunistic investments</a:t>
            </a:r>
          </a:p>
        </p:txBody>
      </p:sp>
      <p:pic>
        <p:nvPicPr>
          <p:cNvPr id="16" name="Picture 15">
            <a:extLst>
              <a:ext uri="{FF2B5EF4-FFF2-40B4-BE49-F238E27FC236}">
                <a16:creationId xmlns:a16="http://schemas.microsoft.com/office/drawing/2014/main" id="{C5ADF97F-A2FB-734B-BF5B-C80520AA7EE0}"/>
              </a:ext>
            </a:extLst>
          </p:cNvPr>
          <p:cNvPicPr>
            <a:picLocks noChangeAspect="1"/>
          </p:cNvPicPr>
          <p:nvPr/>
        </p:nvPicPr>
        <p:blipFill>
          <a:blip r:embed="rId4"/>
          <a:stretch>
            <a:fillRect/>
          </a:stretch>
        </p:blipFill>
        <p:spPr>
          <a:xfrm>
            <a:off x="1740960" y="4221736"/>
            <a:ext cx="1056360" cy="662196"/>
          </a:xfrm>
          <a:prstGeom prst="rect">
            <a:avLst/>
          </a:prstGeom>
        </p:spPr>
      </p:pic>
      <p:pic>
        <p:nvPicPr>
          <p:cNvPr id="18" name="Picture 17">
            <a:extLst>
              <a:ext uri="{FF2B5EF4-FFF2-40B4-BE49-F238E27FC236}">
                <a16:creationId xmlns:a16="http://schemas.microsoft.com/office/drawing/2014/main" id="{25BF4CC6-26B7-4247-8383-2EE07165A023}"/>
              </a:ext>
            </a:extLst>
          </p:cNvPr>
          <p:cNvPicPr>
            <a:picLocks noChangeAspect="1"/>
          </p:cNvPicPr>
          <p:nvPr/>
        </p:nvPicPr>
        <p:blipFill>
          <a:blip r:embed="rId5"/>
          <a:stretch>
            <a:fillRect/>
          </a:stretch>
        </p:blipFill>
        <p:spPr>
          <a:xfrm>
            <a:off x="5048187" y="4091098"/>
            <a:ext cx="1056359" cy="778370"/>
          </a:xfrm>
          <a:prstGeom prst="rect">
            <a:avLst/>
          </a:prstGeom>
        </p:spPr>
      </p:pic>
      <p:pic>
        <p:nvPicPr>
          <p:cNvPr id="22" name="Picture 21">
            <a:extLst>
              <a:ext uri="{FF2B5EF4-FFF2-40B4-BE49-F238E27FC236}">
                <a16:creationId xmlns:a16="http://schemas.microsoft.com/office/drawing/2014/main" id="{2BC653F1-5ABE-5746-814A-4AFCE49A8B1D}"/>
              </a:ext>
            </a:extLst>
          </p:cNvPr>
          <p:cNvPicPr>
            <a:picLocks noChangeAspect="1"/>
          </p:cNvPicPr>
          <p:nvPr/>
        </p:nvPicPr>
        <p:blipFill>
          <a:blip r:embed="rId6"/>
          <a:stretch>
            <a:fillRect/>
          </a:stretch>
        </p:blipFill>
        <p:spPr>
          <a:xfrm>
            <a:off x="5127775" y="1990165"/>
            <a:ext cx="897185" cy="908126"/>
          </a:xfrm>
          <a:prstGeom prst="rect">
            <a:avLst/>
          </a:prstGeom>
        </p:spPr>
      </p:pic>
      <p:sp>
        <p:nvSpPr>
          <p:cNvPr id="13" name="Rectangle 12">
            <a:extLst>
              <a:ext uri="{FF2B5EF4-FFF2-40B4-BE49-F238E27FC236}">
                <a16:creationId xmlns:a16="http://schemas.microsoft.com/office/drawing/2014/main" id="{A60A4AC5-2F33-D94C-B015-70D1669D825C}"/>
              </a:ext>
            </a:extLst>
          </p:cNvPr>
          <p:cNvSpPr/>
          <p:nvPr/>
        </p:nvSpPr>
        <p:spPr>
          <a:xfrm>
            <a:off x="7920062" y="6021885"/>
            <a:ext cx="5145339"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a:ea typeface="+mn-ea"/>
                <a:cs typeface="+mn-cs"/>
              </a:rPr>
              <a:t>*The photo featured is not and will not be owned Sovereign Partners</a:t>
            </a:r>
          </a:p>
        </p:txBody>
      </p:sp>
      <p:sp>
        <p:nvSpPr>
          <p:cNvPr id="2" name="TextBox 1">
            <a:extLst>
              <a:ext uri="{FF2B5EF4-FFF2-40B4-BE49-F238E27FC236}">
                <a16:creationId xmlns:a16="http://schemas.microsoft.com/office/drawing/2014/main" id="{2C7A3CF6-1EA6-151F-7932-E396BC2041FC}"/>
              </a:ext>
            </a:extLst>
          </p:cNvPr>
          <p:cNvSpPr txBox="1"/>
          <p:nvPr/>
        </p:nvSpPr>
        <p:spPr>
          <a:xfrm>
            <a:off x="4294732" y="6542523"/>
            <a:ext cx="3537020" cy="523220"/>
          </a:xfrm>
          <a:prstGeom prst="rect">
            <a:avLst/>
          </a:prstGeom>
          <a:noFill/>
        </p:spPr>
        <p:txBody>
          <a:bodyPr wrap="square" rtlCol="0">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For Financial Professional Use Only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81746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923289" y="1218946"/>
            <a:ext cx="1506220" cy="86360"/>
            <a:chOff x="923289" y="1218946"/>
            <a:chExt cx="1506220" cy="86360"/>
          </a:xfrm>
        </p:grpSpPr>
        <p:sp>
          <p:nvSpPr>
            <p:cNvPr id="3" name="object 3"/>
            <p:cNvSpPr/>
            <p:nvPr/>
          </p:nvSpPr>
          <p:spPr>
            <a:xfrm>
              <a:off x="929639" y="1225296"/>
              <a:ext cx="1493520" cy="73660"/>
            </a:xfrm>
            <a:custGeom>
              <a:avLst/>
              <a:gdLst/>
              <a:ahLst/>
              <a:cxnLst/>
              <a:rect l="l" t="t" r="r" b="b"/>
              <a:pathLst>
                <a:path w="1493520" h="73659">
                  <a:moveTo>
                    <a:pt x="1493520" y="0"/>
                  </a:moveTo>
                  <a:lnTo>
                    <a:pt x="0" y="0"/>
                  </a:lnTo>
                  <a:lnTo>
                    <a:pt x="0" y="73151"/>
                  </a:lnTo>
                  <a:lnTo>
                    <a:pt x="1493520" y="73151"/>
                  </a:lnTo>
                  <a:lnTo>
                    <a:pt x="1493520" y="0"/>
                  </a:lnTo>
                  <a:close/>
                </a:path>
              </a:pathLst>
            </a:custGeom>
            <a:solidFill>
              <a:srgbClr val="08558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 name="object 4"/>
            <p:cNvSpPr/>
            <p:nvPr/>
          </p:nvSpPr>
          <p:spPr>
            <a:xfrm>
              <a:off x="929639" y="1225296"/>
              <a:ext cx="1493520" cy="73660"/>
            </a:xfrm>
            <a:custGeom>
              <a:avLst/>
              <a:gdLst/>
              <a:ahLst/>
              <a:cxnLst/>
              <a:rect l="l" t="t" r="r" b="b"/>
              <a:pathLst>
                <a:path w="1493520" h="73659">
                  <a:moveTo>
                    <a:pt x="0" y="0"/>
                  </a:moveTo>
                  <a:lnTo>
                    <a:pt x="1493520" y="0"/>
                  </a:lnTo>
                  <a:lnTo>
                    <a:pt x="1493520" y="73151"/>
                  </a:lnTo>
                  <a:lnTo>
                    <a:pt x="0" y="73151"/>
                  </a:lnTo>
                  <a:lnTo>
                    <a:pt x="0" y="0"/>
                  </a:lnTo>
                  <a:close/>
                </a:path>
              </a:pathLst>
            </a:custGeom>
            <a:ln w="12700">
              <a:solidFill>
                <a:srgbClr val="2E528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5" name="object 5"/>
          <p:cNvSpPr txBox="1">
            <a:spLocks noGrp="1"/>
          </p:cNvSpPr>
          <p:nvPr>
            <p:ph type="title"/>
          </p:nvPr>
        </p:nvSpPr>
        <p:spPr>
          <a:prstGeom prst="rect">
            <a:avLst/>
          </a:prstGeom>
        </p:spPr>
        <p:txBody>
          <a:bodyPr vert="horz" wrap="square" lIns="0" tIns="11430" rIns="0" bIns="0" rtlCol="0">
            <a:spAutoFit/>
          </a:bodyPr>
          <a:lstStyle/>
          <a:p>
            <a:pPr marL="12700">
              <a:lnSpc>
                <a:spcPct val="100000"/>
              </a:lnSpc>
              <a:spcBef>
                <a:spcPts val="90"/>
              </a:spcBef>
            </a:pPr>
            <a:endParaRPr spc="-10" dirty="0"/>
          </a:p>
        </p:txBody>
      </p:sp>
      <p:pic>
        <p:nvPicPr>
          <p:cNvPr id="13" name="object 13"/>
          <p:cNvPicPr/>
          <p:nvPr/>
        </p:nvPicPr>
        <p:blipFill>
          <a:blip r:embed="rId2" cstate="email">
            <a:extLst>
              <a:ext uri="{28A0092B-C50C-407E-A947-70E740481C1C}">
                <a14:useLocalDpi xmlns:a14="http://schemas.microsoft.com/office/drawing/2010/main"/>
              </a:ext>
            </a:extLst>
          </a:blip>
          <a:stretch>
            <a:fillRect/>
          </a:stretch>
        </p:blipFill>
        <p:spPr>
          <a:xfrm>
            <a:off x="4337303" y="1581911"/>
            <a:ext cx="3529583" cy="792479"/>
          </a:xfrm>
          <a:prstGeom prst="rect">
            <a:avLst/>
          </a:prstGeom>
        </p:spPr>
      </p:pic>
      <p:grpSp>
        <p:nvGrpSpPr>
          <p:cNvPr id="14" name="object 14"/>
          <p:cNvGrpSpPr/>
          <p:nvPr/>
        </p:nvGrpSpPr>
        <p:grpSpPr>
          <a:xfrm>
            <a:off x="851916" y="1543811"/>
            <a:ext cx="3408045" cy="868680"/>
            <a:chOff x="851916" y="1543811"/>
            <a:chExt cx="3408045" cy="868680"/>
          </a:xfrm>
        </p:grpSpPr>
        <p:pic>
          <p:nvPicPr>
            <p:cNvPr id="15" name="object 15"/>
            <p:cNvPicPr/>
            <p:nvPr/>
          </p:nvPicPr>
          <p:blipFill>
            <a:blip r:embed="rId3" cstate="email">
              <a:extLst>
                <a:ext uri="{28A0092B-C50C-407E-A947-70E740481C1C}">
                  <a14:useLocalDpi xmlns:a14="http://schemas.microsoft.com/office/drawing/2010/main"/>
                </a:ext>
              </a:extLst>
            </a:blip>
            <a:stretch>
              <a:fillRect/>
            </a:stretch>
          </p:blipFill>
          <p:spPr>
            <a:xfrm>
              <a:off x="890016" y="1581912"/>
              <a:ext cx="3331464" cy="792466"/>
            </a:xfrm>
            <a:prstGeom prst="rect">
              <a:avLst/>
            </a:prstGeom>
          </p:spPr>
        </p:pic>
        <p:sp>
          <p:nvSpPr>
            <p:cNvPr id="16" name="object 16"/>
            <p:cNvSpPr/>
            <p:nvPr/>
          </p:nvSpPr>
          <p:spPr>
            <a:xfrm>
              <a:off x="870966" y="1562861"/>
              <a:ext cx="3369945" cy="830580"/>
            </a:xfrm>
            <a:custGeom>
              <a:avLst/>
              <a:gdLst/>
              <a:ahLst/>
              <a:cxnLst/>
              <a:rect l="l" t="t" r="r" b="b"/>
              <a:pathLst>
                <a:path w="3369945" h="830580">
                  <a:moveTo>
                    <a:pt x="0" y="0"/>
                  </a:moveTo>
                  <a:lnTo>
                    <a:pt x="3369564" y="0"/>
                  </a:lnTo>
                  <a:lnTo>
                    <a:pt x="3369564" y="830580"/>
                  </a:lnTo>
                  <a:lnTo>
                    <a:pt x="0" y="830580"/>
                  </a:lnTo>
                  <a:lnTo>
                    <a:pt x="0" y="0"/>
                  </a:lnTo>
                  <a:close/>
                </a:path>
              </a:pathLst>
            </a:custGeom>
            <a:ln w="38100">
              <a:solidFill>
                <a:srgbClr val="006FC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pic>
        <p:nvPicPr>
          <p:cNvPr id="17" name="object 17"/>
          <p:cNvPicPr/>
          <p:nvPr/>
        </p:nvPicPr>
        <p:blipFill>
          <a:blip r:embed="rId4" cstate="email">
            <a:extLst>
              <a:ext uri="{28A0092B-C50C-407E-A947-70E740481C1C}">
                <a14:useLocalDpi xmlns:a14="http://schemas.microsoft.com/office/drawing/2010/main"/>
              </a:ext>
            </a:extLst>
          </a:blip>
          <a:stretch>
            <a:fillRect/>
          </a:stretch>
        </p:blipFill>
        <p:spPr>
          <a:xfrm>
            <a:off x="7982711" y="1581911"/>
            <a:ext cx="3350435" cy="792479"/>
          </a:xfrm>
          <a:prstGeom prst="rect">
            <a:avLst/>
          </a:prstGeom>
        </p:spPr>
      </p:pic>
      <p:sp>
        <p:nvSpPr>
          <p:cNvPr id="19" name="object 19"/>
          <p:cNvSpPr txBox="1">
            <a:spLocks noGrp="1"/>
          </p:cNvSpPr>
          <p:nvPr>
            <p:ph type="sldNum" sz="quarter" idx="7"/>
          </p:nvPr>
        </p:nvSpPr>
        <p:spPr>
          <a:prstGeom prst="rect">
            <a:avLst/>
          </a:prstGeom>
        </p:spPr>
        <p:txBody>
          <a:bodyPr vert="horz" wrap="square" lIns="0" tIns="1905" rIns="0" bIns="0" rtlCol="0">
            <a:spAutoFit/>
          </a:bodyPr>
          <a:lstStyle/>
          <a:p>
            <a:pPr marL="38100" marR="0" lvl="0" indent="0" algn="l" defTabSz="914400" rtl="0" eaLnBrk="1" fontAlgn="auto" latinLnBrk="0" hangingPunct="1">
              <a:lnSpc>
                <a:spcPct val="100000"/>
              </a:lnSpc>
              <a:spcBef>
                <a:spcPts val="15"/>
              </a:spcBef>
              <a:spcAft>
                <a:spcPts val="0"/>
              </a:spcAft>
              <a:buClrTx/>
              <a:buSzTx/>
              <a:buFontTx/>
              <a:buNone/>
              <a:tabLst/>
              <a:defRPr/>
            </a:pPr>
            <a:fld id="{81D60167-4931-47E6-BA6A-407CBD079E47}" type="slidenum">
              <a:rPr kumimoji="0" sz="800" b="0" i="0" u="none" strike="noStrike" kern="0" cap="none" spc="-25" normalizeH="0" baseline="0" noProof="0" dirty="0">
                <a:ln>
                  <a:noFill/>
                </a:ln>
                <a:solidFill>
                  <a:srgbClr val="7E7E7E"/>
                </a:solidFill>
                <a:effectLst/>
                <a:uLnTx/>
                <a:uFillTx/>
                <a:latin typeface="Arial"/>
                <a:ea typeface="+mn-ea"/>
                <a:cs typeface="Arial"/>
              </a:rPr>
              <a:pPr marL="38100" marR="0" lvl="0" indent="0" algn="l" defTabSz="914400" rtl="0" eaLnBrk="1" fontAlgn="auto" latinLnBrk="0" hangingPunct="1">
                <a:lnSpc>
                  <a:spcPct val="100000"/>
                </a:lnSpc>
                <a:spcBef>
                  <a:spcPts val="15"/>
                </a:spcBef>
                <a:spcAft>
                  <a:spcPts val="0"/>
                </a:spcAft>
                <a:buClrTx/>
                <a:buSzTx/>
                <a:buFontTx/>
                <a:buNone/>
                <a:tabLst/>
                <a:defRPr/>
              </a:pPr>
              <a:t>4</a:t>
            </a:fld>
            <a:endParaRPr kumimoji="0" sz="800" b="0" i="0" u="none" strike="noStrike" kern="0" cap="none" spc="-25" normalizeH="0" baseline="0" noProof="0" dirty="0">
              <a:ln>
                <a:noFill/>
              </a:ln>
              <a:solidFill>
                <a:srgbClr val="7E7E7E"/>
              </a:solidFill>
              <a:effectLst/>
              <a:uLnTx/>
              <a:uFillTx/>
              <a:latin typeface="Arial"/>
              <a:ea typeface="+mn-ea"/>
              <a:cs typeface="Arial"/>
            </a:endParaRPr>
          </a:p>
        </p:txBody>
      </p:sp>
      <p:pic>
        <p:nvPicPr>
          <p:cNvPr id="20" name="Picture 19">
            <a:extLst>
              <a:ext uri="{FF2B5EF4-FFF2-40B4-BE49-F238E27FC236}">
                <a16:creationId xmlns:a16="http://schemas.microsoft.com/office/drawing/2014/main" id="{175C6696-1734-F0F7-16C8-F233E9477F6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
            <a:ext cx="12192000" cy="1286788"/>
          </a:xfrm>
          <a:prstGeom prst="rect">
            <a:avLst/>
          </a:prstGeom>
        </p:spPr>
      </p:pic>
      <p:pic>
        <p:nvPicPr>
          <p:cNvPr id="21" name="Picture 20">
            <a:extLst>
              <a:ext uri="{FF2B5EF4-FFF2-40B4-BE49-F238E27FC236}">
                <a16:creationId xmlns:a16="http://schemas.microsoft.com/office/drawing/2014/main" id="{D8A0CF9A-CC52-4721-2C28-192B59E98F5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88" y="90157"/>
            <a:ext cx="5015608" cy="1091359"/>
          </a:xfrm>
          <a:prstGeom prst="rect">
            <a:avLst/>
          </a:prstGeom>
        </p:spPr>
      </p:pic>
      <p:sp>
        <p:nvSpPr>
          <p:cNvPr id="22" name="TextBox 21">
            <a:extLst>
              <a:ext uri="{FF2B5EF4-FFF2-40B4-BE49-F238E27FC236}">
                <a16:creationId xmlns:a16="http://schemas.microsoft.com/office/drawing/2014/main" id="{E4313833-2C75-AA86-153C-CF0241B4E984}"/>
              </a:ext>
            </a:extLst>
          </p:cNvPr>
          <p:cNvSpPr txBox="1"/>
          <p:nvPr/>
        </p:nvSpPr>
        <p:spPr>
          <a:xfrm>
            <a:off x="6493971" y="437550"/>
            <a:ext cx="5468293" cy="646331"/>
          </a:xfrm>
          <a:prstGeom prst="rect">
            <a:avLst/>
          </a:prstGeom>
          <a:solidFill>
            <a:srgbClr val="EC7D3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a:ea typeface="+mn-ea"/>
                <a:cs typeface="+mn-cs"/>
              </a:rPr>
              <a:t>PURCHASE</a:t>
            </a:r>
            <a:r>
              <a:rPr kumimoji="0" lang="en-US" sz="3600" b="0" i="0" u="none" strike="noStrike" kern="1200" cap="none" spc="0" normalizeH="0" baseline="30000" noProof="0" dirty="0">
                <a:ln>
                  <a:noFill/>
                </a:ln>
                <a:solidFill>
                  <a:prstClr val="white"/>
                </a:solidFill>
                <a:effectLst/>
                <a:uLnTx/>
                <a:uFillTx/>
                <a:latin typeface="Arial" panose="020B0604020202020204"/>
                <a:ea typeface="+mn-ea"/>
                <a:cs typeface="+mn-cs"/>
              </a:rPr>
              <a:t>*</a:t>
            </a:r>
            <a:endParaRPr kumimoji="0" lang="en-US" sz="2000" b="0" i="0" u="none" strike="noStrike" kern="1200" cap="none" spc="0" normalizeH="0" baseline="30000" noProof="0" dirty="0">
              <a:ln>
                <a:noFill/>
              </a:ln>
              <a:solidFill>
                <a:prstClr val="white"/>
              </a:solidFill>
              <a:effectLst/>
              <a:uLnTx/>
              <a:uFillTx/>
              <a:latin typeface="Arial" panose="020B0604020202020204"/>
              <a:ea typeface="+mn-ea"/>
              <a:cs typeface="+mn-cs"/>
            </a:endParaRPr>
          </a:p>
        </p:txBody>
      </p:sp>
      <p:sp>
        <p:nvSpPr>
          <p:cNvPr id="23" name="object 8">
            <a:extLst>
              <a:ext uri="{FF2B5EF4-FFF2-40B4-BE49-F238E27FC236}">
                <a16:creationId xmlns:a16="http://schemas.microsoft.com/office/drawing/2014/main" id="{DFAB2850-4B58-C73F-C629-8E5D29A5E92D}"/>
              </a:ext>
            </a:extLst>
          </p:cNvPr>
          <p:cNvSpPr txBox="1"/>
          <p:nvPr/>
        </p:nvSpPr>
        <p:spPr>
          <a:xfrm>
            <a:off x="4495800" y="3023383"/>
            <a:ext cx="3200400" cy="862965"/>
          </a:xfrm>
          <a:prstGeom prst="rect">
            <a:avLst/>
          </a:prstGeom>
          <a:solidFill>
            <a:srgbClr val="0070B7"/>
          </a:solidFill>
        </p:spPr>
        <p:txBody>
          <a:bodyPr vert="horz" wrap="square" lIns="0" tIns="6350" rIns="0" bIns="0" rtlCol="0">
            <a:spAutoFit/>
          </a:bodyPr>
          <a:lstStyle/>
          <a:p>
            <a:pPr marL="0" marR="0" lvl="0" indent="0" algn="l" defTabSz="914400" rtl="0" eaLnBrk="1" fontAlgn="auto" latinLnBrk="0" hangingPunct="1">
              <a:lnSpc>
                <a:spcPct val="100000"/>
              </a:lnSpc>
              <a:spcBef>
                <a:spcPts val="5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Times New Roman"/>
              <a:ea typeface="+mn-ea"/>
              <a:cs typeface="Times New Roman"/>
            </a:endParaRPr>
          </a:p>
          <a:p>
            <a:pPr marL="467995" marR="0" lvl="0" indent="0" algn="l" defTabSz="914400" rtl="0" eaLnBrk="1" fontAlgn="auto" latinLnBrk="0" hangingPunct="1">
              <a:lnSpc>
                <a:spcPct val="100000"/>
              </a:lnSpc>
              <a:spcBef>
                <a:spcPts val="0"/>
              </a:spcBef>
              <a:spcAft>
                <a:spcPts val="0"/>
              </a:spcAft>
              <a:buClrTx/>
              <a:buSzTx/>
              <a:buFontTx/>
              <a:buNone/>
              <a:tabLst/>
              <a:defRPr/>
            </a:pPr>
            <a:r>
              <a:rPr kumimoji="0" sz="2000" b="0" i="0" u="none" strike="noStrike" kern="0" cap="none" spc="0" normalizeH="0" baseline="0" noProof="0" dirty="0">
                <a:ln>
                  <a:noFill/>
                </a:ln>
                <a:solidFill>
                  <a:srgbClr val="FFFFFF"/>
                </a:solidFill>
                <a:effectLst/>
                <a:uLnTx/>
                <a:uFillTx/>
                <a:latin typeface="Arial"/>
                <a:ea typeface="+mn-ea"/>
                <a:cs typeface="Arial"/>
              </a:rPr>
              <a:t>Increase</a:t>
            </a:r>
            <a:r>
              <a:rPr kumimoji="0" sz="2000" b="0" i="0" u="none" strike="noStrike" kern="0" cap="none" spc="-70" normalizeH="0" baseline="0" noProof="0" dirty="0">
                <a:ln>
                  <a:noFill/>
                </a:ln>
                <a:solidFill>
                  <a:srgbClr val="FFFFFF"/>
                </a:solidFill>
                <a:effectLst/>
                <a:uLnTx/>
                <a:uFillTx/>
                <a:latin typeface="Arial"/>
                <a:ea typeface="+mn-ea"/>
                <a:cs typeface="Arial"/>
              </a:rPr>
              <a:t> </a:t>
            </a:r>
            <a:r>
              <a:rPr kumimoji="0" sz="2000" b="0" i="0" u="none" strike="noStrike" kern="0" cap="none" spc="-10" normalizeH="0" baseline="0" noProof="0" dirty="0">
                <a:ln>
                  <a:noFill/>
                </a:ln>
                <a:solidFill>
                  <a:srgbClr val="FFFFFF"/>
                </a:solidFill>
                <a:effectLst/>
                <a:uLnTx/>
                <a:uFillTx/>
                <a:latin typeface="Arial"/>
                <a:ea typeface="+mn-ea"/>
                <a:cs typeface="Arial"/>
              </a:rPr>
              <a:t>occupancy</a:t>
            </a:r>
            <a:endParaRPr kumimoji="0" sz="20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24" name="object 9">
            <a:extLst>
              <a:ext uri="{FF2B5EF4-FFF2-40B4-BE49-F238E27FC236}">
                <a16:creationId xmlns:a16="http://schemas.microsoft.com/office/drawing/2014/main" id="{288C8419-DB33-7E13-0D83-6E53F0E34227}"/>
              </a:ext>
            </a:extLst>
          </p:cNvPr>
          <p:cNvSpPr txBox="1"/>
          <p:nvPr/>
        </p:nvSpPr>
        <p:spPr>
          <a:xfrm>
            <a:off x="4495800" y="4038368"/>
            <a:ext cx="3200400" cy="862965"/>
          </a:xfrm>
          <a:prstGeom prst="rect">
            <a:avLst/>
          </a:prstGeom>
          <a:solidFill>
            <a:srgbClr val="4F9FCF"/>
          </a:solidFill>
        </p:spPr>
        <p:txBody>
          <a:bodyPr vert="horz" wrap="square" lIns="0" tIns="4445" rIns="0" bIns="0" rtlCol="0">
            <a:spAutoFit/>
          </a:bodyPr>
          <a:lstStyle/>
          <a:p>
            <a:pPr marL="0" marR="0" lvl="0" indent="0" algn="l" defTabSz="914400" rtl="0" eaLnBrk="1" fontAlgn="auto" latinLnBrk="0" hangingPunct="1">
              <a:lnSpc>
                <a:spcPct val="100000"/>
              </a:lnSpc>
              <a:spcBef>
                <a:spcPts val="35"/>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Times New Roman"/>
              <a:ea typeface="+mn-ea"/>
              <a:cs typeface="Times New Roman"/>
            </a:endParaRPr>
          </a:p>
          <a:p>
            <a:pPr marL="383540" marR="0" lvl="0" indent="0" algn="l" defTabSz="914400" rtl="0" eaLnBrk="1" fontAlgn="auto" latinLnBrk="0" hangingPunct="1">
              <a:lnSpc>
                <a:spcPct val="100000"/>
              </a:lnSpc>
              <a:spcBef>
                <a:spcPts val="0"/>
              </a:spcBef>
              <a:spcAft>
                <a:spcPts val="0"/>
              </a:spcAft>
              <a:buClrTx/>
              <a:buSzTx/>
              <a:buFontTx/>
              <a:buNone/>
              <a:tabLst/>
              <a:defRPr/>
            </a:pPr>
            <a:r>
              <a:rPr kumimoji="0" sz="2000" b="0" i="0" u="none" strike="noStrike" kern="0" cap="none" spc="0" normalizeH="0" baseline="0" noProof="0" dirty="0">
                <a:ln>
                  <a:noFill/>
                </a:ln>
                <a:solidFill>
                  <a:srgbClr val="FFFFFF"/>
                </a:solidFill>
                <a:effectLst/>
                <a:uLnTx/>
                <a:uFillTx/>
                <a:latin typeface="Arial"/>
                <a:ea typeface="+mn-ea"/>
                <a:cs typeface="Arial"/>
              </a:rPr>
              <a:t>Improve</a:t>
            </a:r>
            <a:r>
              <a:rPr kumimoji="0" sz="2000" b="0" i="0" u="none" strike="noStrike" kern="0" cap="none" spc="-90" normalizeH="0" baseline="0" noProof="0" dirty="0">
                <a:ln>
                  <a:noFill/>
                </a:ln>
                <a:solidFill>
                  <a:srgbClr val="FFFFFF"/>
                </a:solidFill>
                <a:effectLst/>
                <a:uLnTx/>
                <a:uFillTx/>
                <a:latin typeface="Arial"/>
                <a:ea typeface="+mn-ea"/>
                <a:cs typeface="Arial"/>
              </a:rPr>
              <a:t> </a:t>
            </a:r>
            <a:r>
              <a:rPr kumimoji="0" sz="2000" b="0" i="0" u="none" strike="noStrike" kern="0" cap="none" spc="-10" normalizeH="0" baseline="0" noProof="0" dirty="0">
                <a:ln>
                  <a:noFill/>
                </a:ln>
                <a:solidFill>
                  <a:srgbClr val="FFFFFF"/>
                </a:solidFill>
                <a:effectLst/>
                <a:uLnTx/>
                <a:uFillTx/>
                <a:latin typeface="Arial"/>
                <a:ea typeface="+mn-ea"/>
                <a:cs typeface="Arial"/>
              </a:rPr>
              <a:t>performance</a:t>
            </a:r>
            <a:endParaRPr kumimoji="0" sz="20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25" name="object 10">
            <a:extLst>
              <a:ext uri="{FF2B5EF4-FFF2-40B4-BE49-F238E27FC236}">
                <a16:creationId xmlns:a16="http://schemas.microsoft.com/office/drawing/2014/main" id="{826B1B47-4A9E-2489-43DC-E78A2F7CD0D1}"/>
              </a:ext>
            </a:extLst>
          </p:cNvPr>
          <p:cNvSpPr txBox="1"/>
          <p:nvPr/>
        </p:nvSpPr>
        <p:spPr>
          <a:xfrm>
            <a:off x="7824217" y="3023383"/>
            <a:ext cx="3200400" cy="862965"/>
          </a:xfrm>
          <a:prstGeom prst="rect">
            <a:avLst/>
          </a:prstGeom>
          <a:solidFill>
            <a:srgbClr val="1D3A6C"/>
          </a:solidFill>
        </p:spPr>
        <p:txBody>
          <a:bodyPr vert="horz" wrap="square" lIns="0" tIns="256540" rIns="0" bIns="0" rtlCol="0">
            <a:spAutoFit/>
          </a:bodyPr>
          <a:lstStyle/>
          <a:p>
            <a:pPr marL="266065" marR="0" lvl="0" indent="0" algn="l" defTabSz="914400" rtl="0" eaLnBrk="1" fontAlgn="auto" latinLnBrk="0" hangingPunct="1">
              <a:lnSpc>
                <a:spcPct val="100000"/>
              </a:lnSpc>
              <a:spcBef>
                <a:spcPts val="2020"/>
              </a:spcBef>
              <a:spcAft>
                <a:spcPts val="0"/>
              </a:spcAft>
              <a:buClrTx/>
              <a:buSzTx/>
              <a:buFontTx/>
              <a:buNone/>
              <a:tabLst/>
              <a:defRPr/>
            </a:pPr>
            <a:r>
              <a:rPr kumimoji="0" sz="2000" b="0" i="0" u="none" strike="noStrike" kern="0" cap="none" spc="0" normalizeH="0" baseline="0" noProof="0" dirty="0">
                <a:ln>
                  <a:noFill/>
                </a:ln>
                <a:solidFill>
                  <a:srgbClr val="FFFFFF"/>
                </a:solidFill>
                <a:effectLst/>
                <a:uLnTx/>
                <a:uFillTx/>
                <a:latin typeface="Arial"/>
                <a:ea typeface="+mn-ea"/>
                <a:cs typeface="Arial"/>
              </a:rPr>
              <a:t>Financial</a:t>
            </a:r>
            <a:r>
              <a:rPr kumimoji="0" sz="2000" b="0" i="0" u="none" strike="noStrike" kern="0" cap="none" spc="-70" normalizeH="0" baseline="0" noProof="0" dirty="0">
                <a:ln>
                  <a:noFill/>
                </a:ln>
                <a:solidFill>
                  <a:srgbClr val="FFFFFF"/>
                </a:solidFill>
                <a:effectLst/>
                <a:uLnTx/>
                <a:uFillTx/>
                <a:latin typeface="Arial"/>
                <a:ea typeface="+mn-ea"/>
                <a:cs typeface="Arial"/>
              </a:rPr>
              <a:t> </a:t>
            </a:r>
            <a:r>
              <a:rPr kumimoji="0" sz="2000" b="0" i="0" u="none" strike="noStrike" kern="0" cap="none" spc="-10" normalizeH="0" baseline="0" noProof="0" dirty="0">
                <a:ln>
                  <a:noFill/>
                </a:ln>
                <a:solidFill>
                  <a:srgbClr val="FFFFFF"/>
                </a:solidFill>
                <a:effectLst/>
                <a:uLnTx/>
                <a:uFillTx/>
                <a:latin typeface="Arial"/>
                <a:ea typeface="+mn-ea"/>
                <a:cs typeface="Arial"/>
              </a:rPr>
              <a:t>restructurings</a:t>
            </a:r>
            <a:endParaRPr kumimoji="0" sz="20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26" name="object 11">
            <a:extLst>
              <a:ext uri="{FF2B5EF4-FFF2-40B4-BE49-F238E27FC236}">
                <a16:creationId xmlns:a16="http://schemas.microsoft.com/office/drawing/2014/main" id="{812F2928-B73F-930F-7B3C-6191A19B97B8}"/>
              </a:ext>
            </a:extLst>
          </p:cNvPr>
          <p:cNvSpPr txBox="1"/>
          <p:nvPr/>
        </p:nvSpPr>
        <p:spPr>
          <a:xfrm>
            <a:off x="7824217" y="4050559"/>
            <a:ext cx="3200400" cy="862965"/>
          </a:xfrm>
          <a:prstGeom prst="rect">
            <a:avLst/>
          </a:prstGeom>
          <a:solidFill>
            <a:srgbClr val="085584"/>
          </a:solidFill>
        </p:spPr>
        <p:txBody>
          <a:bodyPr vert="horz" wrap="square" lIns="0" tIns="285115" rIns="0" bIns="0" rtlCol="0">
            <a:spAutoFit/>
          </a:bodyPr>
          <a:lstStyle/>
          <a:p>
            <a:pPr marL="511809" marR="0" lvl="0" indent="0" algn="l" defTabSz="914400" rtl="0" eaLnBrk="1" fontAlgn="auto" latinLnBrk="0" hangingPunct="1">
              <a:lnSpc>
                <a:spcPct val="100000"/>
              </a:lnSpc>
              <a:spcBef>
                <a:spcPts val="2245"/>
              </a:spcBef>
              <a:spcAft>
                <a:spcPts val="0"/>
              </a:spcAft>
              <a:buClrTx/>
              <a:buSzTx/>
              <a:buFontTx/>
              <a:buNone/>
              <a:tabLst/>
              <a:defRPr/>
            </a:pPr>
            <a:r>
              <a:rPr kumimoji="0" sz="2000" b="0" i="0" u="none" strike="noStrike" kern="0" cap="none" spc="0" normalizeH="0" baseline="0" noProof="0" dirty="0">
                <a:ln>
                  <a:noFill/>
                </a:ln>
                <a:solidFill>
                  <a:srgbClr val="FFFFFF"/>
                </a:solidFill>
                <a:effectLst/>
                <a:uLnTx/>
                <a:uFillTx/>
                <a:latin typeface="Arial"/>
                <a:ea typeface="+mn-ea"/>
                <a:cs typeface="Arial"/>
              </a:rPr>
              <a:t>Opportunistic</a:t>
            </a:r>
            <a:r>
              <a:rPr kumimoji="0" sz="2000" b="0" i="0" u="none" strike="noStrike" kern="0" cap="none" spc="-100" normalizeH="0" baseline="0" noProof="0" dirty="0">
                <a:ln>
                  <a:noFill/>
                </a:ln>
                <a:solidFill>
                  <a:srgbClr val="FFFFFF"/>
                </a:solidFill>
                <a:effectLst/>
                <a:uLnTx/>
                <a:uFillTx/>
                <a:latin typeface="Arial"/>
                <a:ea typeface="+mn-ea"/>
                <a:cs typeface="Arial"/>
              </a:rPr>
              <a:t> </a:t>
            </a:r>
            <a:r>
              <a:rPr kumimoji="0" sz="2000" b="0" i="0" u="none" strike="noStrike" kern="0" cap="none" spc="-10" normalizeH="0" baseline="0" noProof="0" dirty="0">
                <a:ln>
                  <a:noFill/>
                </a:ln>
                <a:solidFill>
                  <a:srgbClr val="FFFFFF"/>
                </a:solidFill>
                <a:effectLst/>
                <a:uLnTx/>
                <a:uFillTx/>
                <a:latin typeface="Arial"/>
                <a:ea typeface="+mn-ea"/>
                <a:cs typeface="Arial"/>
              </a:rPr>
              <a:t>sales</a:t>
            </a:r>
            <a:endParaRPr kumimoji="0" sz="2000" b="0" i="0" u="none" strike="noStrike" kern="0" cap="none" spc="0" normalizeH="0" baseline="0" noProof="0" dirty="0">
              <a:ln>
                <a:noFill/>
              </a:ln>
              <a:solidFill>
                <a:sysClr val="windowText" lastClr="000000"/>
              </a:solidFill>
              <a:effectLst/>
              <a:uLnTx/>
              <a:uFillTx/>
              <a:latin typeface="Arial"/>
              <a:ea typeface="+mn-ea"/>
              <a:cs typeface="Arial"/>
            </a:endParaRPr>
          </a:p>
        </p:txBody>
      </p:sp>
      <p:sp>
        <p:nvSpPr>
          <p:cNvPr id="27" name="object 12">
            <a:extLst>
              <a:ext uri="{FF2B5EF4-FFF2-40B4-BE49-F238E27FC236}">
                <a16:creationId xmlns:a16="http://schemas.microsoft.com/office/drawing/2014/main" id="{A25D0AB6-2B6E-4385-5363-8695B56827F3}"/>
              </a:ext>
            </a:extLst>
          </p:cNvPr>
          <p:cNvSpPr txBox="1"/>
          <p:nvPr/>
        </p:nvSpPr>
        <p:spPr>
          <a:xfrm>
            <a:off x="1167383" y="3023383"/>
            <a:ext cx="3200400" cy="859790"/>
          </a:xfrm>
          <a:prstGeom prst="rect">
            <a:avLst/>
          </a:prstGeom>
          <a:solidFill>
            <a:srgbClr val="085584"/>
          </a:solidFill>
        </p:spPr>
        <p:txBody>
          <a:bodyPr vert="horz" wrap="square" lIns="0" tIns="6350" rIns="0" bIns="0" rtlCol="0">
            <a:spAutoFit/>
          </a:bodyPr>
          <a:lstStyle/>
          <a:p>
            <a:pPr marL="0" marR="0" lvl="0" indent="0" algn="l" defTabSz="914400" rtl="0" eaLnBrk="1" fontAlgn="auto" latinLnBrk="0" hangingPunct="1">
              <a:lnSpc>
                <a:spcPct val="100000"/>
              </a:lnSpc>
              <a:spcBef>
                <a:spcPts val="5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Times New Roman"/>
              <a:ea typeface="+mn-ea"/>
              <a:cs typeface="Times New Roman"/>
            </a:endParaRPr>
          </a:p>
          <a:p>
            <a:pPr marL="887730" marR="0" lvl="0" indent="0" algn="l" defTabSz="914400" rtl="0" eaLnBrk="1" fontAlgn="auto" latinLnBrk="0" hangingPunct="1">
              <a:lnSpc>
                <a:spcPct val="100000"/>
              </a:lnSpc>
              <a:spcBef>
                <a:spcPts val="0"/>
              </a:spcBef>
              <a:spcAft>
                <a:spcPts val="0"/>
              </a:spcAft>
              <a:buClrTx/>
              <a:buSzTx/>
              <a:buFontTx/>
              <a:buNone/>
              <a:tabLst/>
              <a:defRPr/>
            </a:pPr>
            <a:r>
              <a:rPr kumimoji="0" sz="2000" b="0" i="0" u="none" strike="noStrike" kern="0" cap="none" spc="-20" normalizeH="0" baseline="0" noProof="0" dirty="0">
                <a:ln>
                  <a:noFill/>
                </a:ln>
                <a:solidFill>
                  <a:srgbClr val="FFFFFF"/>
                </a:solidFill>
                <a:effectLst/>
                <a:uLnTx/>
                <a:uFillTx/>
                <a:latin typeface="Arial"/>
                <a:ea typeface="+mn-ea"/>
                <a:cs typeface="Arial"/>
              </a:rPr>
              <a:t>Loan-</a:t>
            </a:r>
            <a:r>
              <a:rPr kumimoji="0" sz="2000" b="0" i="0" u="none" strike="noStrike" kern="0" cap="none" spc="-10" normalizeH="0" baseline="0" noProof="0" dirty="0">
                <a:ln>
                  <a:noFill/>
                </a:ln>
                <a:solidFill>
                  <a:srgbClr val="FFFFFF"/>
                </a:solidFill>
                <a:effectLst/>
                <a:uLnTx/>
                <a:uFillTx/>
                <a:latin typeface="Arial"/>
                <a:ea typeface="+mn-ea"/>
                <a:cs typeface="Arial"/>
              </a:rPr>
              <a:t>to-</a:t>
            </a:r>
            <a:r>
              <a:rPr kumimoji="0" sz="2000" b="0" i="0" u="none" strike="noStrike" kern="0" cap="none" spc="-25" normalizeH="0" baseline="0" noProof="0" dirty="0">
                <a:ln>
                  <a:noFill/>
                </a:ln>
                <a:solidFill>
                  <a:srgbClr val="FFFFFF"/>
                </a:solidFill>
                <a:effectLst/>
                <a:uLnTx/>
                <a:uFillTx/>
                <a:latin typeface="Arial"/>
                <a:ea typeface="+mn-ea"/>
                <a:cs typeface="Arial"/>
              </a:rPr>
              <a:t>own</a:t>
            </a:r>
            <a:endParaRPr kumimoji="0" sz="20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28" name="object 13">
            <a:extLst>
              <a:ext uri="{FF2B5EF4-FFF2-40B4-BE49-F238E27FC236}">
                <a16:creationId xmlns:a16="http://schemas.microsoft.com/office/drawing/2014/main" id="{5CF78544-88B9-902A-C61D-82C22F7A84F9}"/>
              </a:ext>
            </a:extLst>
          </p:cNvPr>
          <p:cNvSpPr txBox="1"/>
          <p:nvPr/>
        </p:nvSpPr>
        <p:spPr>
          <a:xfrm>
            <a:off x="1167383" y="4038368"/>
            <a:ext cx="3200400" cy="859790"/>
          </a:xfrm>
          <a:prstGeom prst="rect">
            <a:avLst/>
          </a:prstGeom>
          <a:solidFill>
            <a:srgbClr val="1D3A6C"/>
          </a:solidFill>
        </p:spPr>
        <p:txBody>
          <a:bodyPr vert="horz" wrap="square" lIns="0" tIns="161290" rIns="0" bIns="0" rtlCol="0">
            <a:spAutoFit/>
          </a:bodyPr>
          <a:lstStyle/>
          <a:p>
            <a:pPr marL="1229360" marR="687705" lvl="0" indent="-551815" algn="l" defTabSz="914400" rtl="0" eaLnBrk="1" fontAlgn="auto" latinLnBrk="0" hangingPunct="1">
              <a:lnSpc>
                <a:spcPts val="2160"/>
              </a:lnSpc>
              <a:spcBef>
                <a:spcPts val="1270"/>
              </a:spcBef>
              <a:spcAft>
                <a:spcPts val="0"/>
              </a:spcAft>
              <a:buClrTx/>
              <a:buSzTx/>
              <a:buFontTx/>
              <a:buNone/>
              <a:tabLst/>
              <a:defRPr/>
            </a:pPr>
            <a:r>
              <a:rPr kumimoji="0" sz="2000" b="0" i="0" u="none" strike="noStrike" kern="0" cap="none" spc="0" normalizeH="0" baseline="0" noProof="0" dirty="0">
                <a:ln>
                  <a:noFill/>
                </a:ln>
                <a:solidFill>
                  <a:srgbClr val="FFFFFF"/>
                </a:solidFill>
                <a:effectLst/>
                <a:uLnTx/>
                <a:uFillTx/>
                <a:latin typeface="Arial"/>
                <a:ea typeface="+mn-ea"/>
                <a:cs typeface="Arial"/>
              </a:rPr>
              <a:t>Resolve</a:t>
            </a:r>
            <a:r>
              <a:rPr kumimoji="0" sz="2000" b="0" i="0" u="none" strike="noStrike" kern="0" cap="none" spc="-70" normalizeH="0" baseline="0" noProof="0" dirty="0">
                <a:ln>
                  <a:noFill/>
                </a:ln>
                <a:solidFill>
                  <a:srgbClr val="FFFFFF"/>
                </a:solidFill>
                <a:effectLst/>
                <a:uLnTx/>
                <a:uFillTx/>
                <a:latin typeface="Arial"/>
                <a:ea typeface="+mn-ea"/>
                <a:cs typeface="Arial"/>
              </a:rPr>
              <a:t> </a:t>
            </a:r>
            <a:r>
              <a:rPr kumimoji="0" sz="2000" b="0" i="0" u="none" strike="noStrike" kern="0" cap="none" spc="-10" normalizeH="0" baseline="0" noProof="0" dirty="0">
                <a:ln>
                  <a:noFill/>
                </a:ln>
                <a:solidFill>
                  <a:srgbClr val="FFFFFF"/>
                </a:solidFill>
                <a:effectLst/>
                <a:uLnTx/>
                <a:uFillTx/>
                <a:latin typeface="Arial"/>
                <a:ea typeface="+mn-ea"/>
                <a:cs typeface="Arial"/>
              </a:rPr>
              <a:t>liquidity issues</a:t>
            </a:r>
            <a:endParaRPr kumimoji="0" sz="2000" b="0" i="0" u="none" strike="noStrike" kern="0" cap="none" spc="0" normalizeH="0" baseline="0" noProof="0" dirty="0">
              <a:ln>
                <a:noFill/>
              </a:ln>
              <a:solidFill>
                <a:sysClr val="windowText" lastClr="000000"/>
              </a:solidFill>
              <a:effectLst/>
              <a:uLnTx/>
              <a:uFillTx/>
              <a:latin typeface="Arial"/>
              <a:ea typeface="+mn-ea"/>
              <a:cs typeface="Arial"/>
            </a:endParaRPr>
          </a:p>
        </p:txBody>
      </p:sp>
      <p:sp>
        <p:nvSpPr>
          <p:cNvPr id="29" name="object 15">
            <a:extLst>
              <a:ext uri="{FF2B5EF4-FFF2-40B4-BE49-F238E27FC236}">
                <a16:creationId xmlns:a16="http://schemas.microsoft.com/office/drawing/2014/main" id="{EA077AE1-BC97-A19E-4E86-634F75EF2372}"/>
              </a:ext>
            </a:extLst>
          </p:cNvPr>
          <p:cNvSpPr txBox="1"/>
          <p:nvPr/>
        </p:nvSpPr>
        <p:spPr>
          <a:xfrm>
            <a:off x="2767583" y="5053353"/>
            <a:ext cx="3200400" cy="859790"/>
          </a:xfrm>
          <a:prstGeom prst="rect">
            <a:avLst/>
          </a:prstGeom>
          <a:solidFill>
            <a:srgbClr val="4F9FCF"/>
          </a:solidFill>
        </p:spPr>
        <p:txBody>
          <a:bodyPr vert="horz" wrap="square" lIns="0" tIns="170815" rIns="0" bIns="0" rtlCol="0">
            <a:spAutoFit/>
          </a:bodyPr>
          <a:lstStyle/>
          <a:p>
            <a:pPr marL="962660" marR="541020" lvl="0" indent="-436245" algn="l" defTabSz="914400" rtl="0" eaLnBrk="1" fontAlgn="auto" latinLnBrk="0" hangingPunct="1">
              <a:lnSpc>
                <a:spcPts val="2160"/>
              </a:lnSpc>
              <a:spcBef>
                <a:spcPts val="1345"/>
              </a:spcBef>
              <a:spcAft>
                <a:spcPts val="0"/>
              </a:spcAft>
              <a:buClrTx/>
              <a:buSzTx/>
              <a:buFontTx/>
              <a:buNone/>
              <a:tabLst/>
              <a:defRPr/>
            </a:pPr>
            <a:r>
              <a:rPr kumimoji="0" sz="2000" b="0" i="0" u="none" strike="noStrike" kern="0" cap="none" spc="0" normalizeH="0" baseline="0" noProof="0" dirty="0">
                <a:ln>
                  <a:noFill/>
                </a:ln>
                <a:solidFill>
                  <a:srgbClr val="FFFFFF"/>
                </a:solidFill>
                <a:effectLst/>
                <a:uLnTx/>
                <a:uFillTx/>
                <a:latin typeface="Arial"/>
                <a:ea typeface="+mn-ea"/>
                <a:cs typeface="Arial"/>
              </a:rPr>
              <a:t>Enhance</a:t>
            </a:r>
            <a:r>
              <a:rPr kumimoji="0" sz="2000" b="0" i="0" u="none" strike="noStrike" kern="0" cap="none" spc="-65" normalizeH="0" baseline="0" noProof="0" dirty="0">
                <a:ln>
                  <a:noFill/>
                </a:ln>
                <a:solidFill>
                  <a:srgbClr val="FFFFFF"/>
                </a:solidFill>
                <a:effectLst/>
                <a:uLnTx/>
                <a:uFillTx/>
                <a:latin typeface="Arial"/>
                <a:ea typeface="+mn-ea"/>
                <a:cs typeface="Arial"/>
              </a:rPr>
              <a:t> </a:t>
            </a:r>
            <a:r>
              <a:rPr kumimoji="0" sz="2000" b="0" i="0" u="none" strike="noStrike" kern="0" cap="none" spc="-10" normalizeH="0" baseline="0" noProof="0" dirty="0">
                <a:ln>
                  <a:noFill/>
                </a:ln>
                <a:solidFill>
                  <a:srgbClr val="FFFFFF"/>
                </a:solidFill>
                <a:effectLst/>
                <a:uLnTx/>
                <a:uFillTx/>
                <a:latin typeface="Arial"/>
                <a:ea typeface="+mn-ea"/>
                <a:cs typeface="Arial"/>
              </a:rPr>
              <a:t>operating efficiencies</a:t>
            </a:r>
            <a:endParaRPr kumimoji="0" sz="2000" b="0" i="0" u="none" strike="noStrike" kern="0" cap="none" spc="0" normalizeH="0" baseline="0" noProof="0" dirty="0">
              <a:ln>
                <a:noFill/>
              </a:ln>
              <a:solidFill>
                <a:sysClr val="windowText" lastClr="000000"/>
              </a:solidFill>
              <a:effectLst/>
              <a:uLnTx/>
              <a:uFillTx/>
              <a:latin typeface="Arial"/>
              <a:ea typeface="+mn-ea"/>
              <a:cs typeface="Arial"/>
            </a:endParaRPr>
          </a:p>
        </p:txBody>
      </p:sp>
      <p:sp>
        <p:nvSpPr>
          <p:cNvPr id="30" name="object 16">
            <a:extLst>
              <a:ext uri="{FF2B5EF4-FFF2-40B4-BE49-F238E27FC236}">
                <a16:creationId xmlns:a16="http://schemas.microsoft.com/office/drawing/2014/main" id="{DCC18F3E-9E9B-46E8-8170-C221C0C75B8A}"/>
              </a:ext>
            </a:extLst>
          </p:cNvPr>
          <p:cNvSpPr txBox="1"/>
          <p:nvPr/>
        </p:nvSpPr>
        <p:spPr>
          <a:xfrm>
            <a:off x="6096000" y="5053353"/>
            <a:ext cx="3200400" cy="859790"/>
          </a:xfrm>
          <a:prstGeom prst="rect">
            <a:avLst/>
          </a:prstGeom>
          <a:solidFill>
            <a:srgbClr val="0070B7"/>
          </a:solidFill>
        </p:spPr>
        <p:txBody>
          <a:bodyPr vert="horz" wrap="square" lIns="0" tIns="154305" rIns="0" bIns="0" rtlCol="0">
            <a:spAutoFit/>
          </a:bodyPr>
          <a:lstStyle/>
          <a:p>
            <a:pPr marL="927100" marR="710565" lvl="0" indent="-231775" algn="l" defTabSz="914400" rtl="0" eaLnBrk="1" fontAlgn="auto" latinLnBrk="0" hangingPunct="1">
              <a:lnSpc>
                <a:spcPts val="2160"/>
              </a:lnSpc>
              <a:spcBef>
                <a:spcPts val="1215"/>
              </a:spcBef>
              <a:spcAft>
                <a:spcPts val="0"/>
              </a:spcAft>
              <a:buClrTx/>
              <a:buSzTx/>
              <a:buFontTx/>
              <a:buNone/>
              <a:tabLst/>
              <a:defRPr/>
            </a:pPr>
            <a:r>
              <a:rPr kumimoji="0" sz="2000" b="0" i="0" u="none" strike="noStrike" kern="0" cap="none" spc="-25" normalizeH="0" baseline="0" noProof="0" dirty="0">
                <a:ln>
                  <a:noFill/>
                </a:ln>
                <a:solidFill>
                  <a:srgbClr val="FFFFFF"/>
                </a:solidFill>
                <a:effectLst/>
                <a:uLnTx/>
                <a:uFillTx/>
                <a:latin typeface="Arial"/>
                <a:ea typeface="+mn-ea"/>
                <a:cs typeface="Arial"/>
              </a:rPr>
              <a:t>Targeted</a:t>
            </a:r>
            <a:r>
              <a:rPr kumimoji="0" sz="2000" b="0" i="0" u="none" strike="noStrike" kern="0" cap="none" spc="-95" normalizeH="0" baseline="0" noProof="0" dirty="0">
                <a:ln>
                  <a:noFill/>
                </a:ln>
                <a:solidFill>
                  <a:srgbClr val="FFFFFF"/>
                </a:solidFill>
                <a:effectLst/>
                <a:uLnTx/>
                <a:uFillTx/>
                <a:latin typeface="Arial"/>
                <a:ea typeface="+mn-ea"/>
                <a:cs typeface="Arial"/>
              </a:rPr>
              <a:t> </a:t>
            </a:r>
            <a:r>
              <a:rPr kumimoji="0" sz="2000" b="0" i="0" u="none" strike="noStrike" kern="0" cap="none" spc="-10" normalizeH="0" baseline="0" noProof="0" dirty="0">
                <a:ln>
                  <a:noFill/>
                </a:ln>
                <a:solidFill>
                  <a:srgbClr val="FFFFFF"/>
                </a:solidFill>
                <a:effectLst/>
                <a:uLnTx/>
                <a:uFillTx/>
                <a:latin typeface="Arial"/>
                <a:ea typeface="+mn-ea"/>
                <a:cs typeface="Arial"/>
              </a:rPr>
              <a:t>capital expenditure</a:t>
            </a:r>
            <a:endParaRPr kumimoji="0" sz="2000" b="0" i="0" u="none" strike="noStrike" kern="0" cap="none" spc="0" normalizeH="0" baseline="0" noProof="0" dirty="0">
              <a:ln>
                <a:noFill/>
              </a:ln>
              <a:solidFill>
                <a:sysClr val="windowText" lastClr="000000"/>
              </a:solidFill>
              <a:effectLst/>
              <a:uLnTx/>
              <a:uFillTx/>
              <a:latin typeface="Arial"/>
              <a:ea typeface="+mn-ea"/>
              <a:cs typeface="Arial"/>
            </a:endParaRPr>
          </a:p>
        </p:txBody>
      </p:sp>
      <p:sp>
        <p:nvSpPr>
          <p:cNvPr id="31" name="TextBox 30">
            <a:extLst>
              <a:ext uri="{FF2B5EF4-FFF2-40B4-BE49-F238E27FC236}">
                <a16:creationId xmlns:a16="http://schemas.microsoft.com/office/drawing/2014/main" id="{6A8DFE1A-00A9-2CCC-6555-F93C4F49230D}"/>
              </a:ext>
            </a:extLst>
          </p:cNvPr>
          <p:cNvSpPr txBox="1"/>
          <p:nvPr/>
        </p:nvSpPr>
        <p:spPr>
          <a:xfrm>
            <a:off x="4949210" y="6562137"/>
            <a:ext cx="259458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For Financial Professional Use Only</a:t>
            </a:r>
          </a:p>
        </p:txBody>
      </p:sp>
      <p:sp>
        <p:nvSpPr>
          <p:cNvPr id="6" name="TextBox 5">
            <a:extLst>
              <a:ext uri="{FF2B5EF4-FFF2-40B4-BE49-F238E27FC236}">
                <a16:creationId xmlns:a16="http://schemas.microsoft.com/office/drawing/2014/main" id="{A0005B32-D46F-E8A7-FF60-E20B06D982E6}"/>
              </a:ext>
            </a:extLst>
          </p:cNvPr>
          <p:cNvSpPr txBox="1"/>
          <p:nvPr/>
        </p:nvSpPr>
        <p:spPr>
          <a:xfrm>
            <a:off x="365760" y="6330462"/>
            <a:ext cx="3200400" cy="2308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*These objectives may not be achieved</a:t>
            </a:r>
          </a:p>
        </p:txBody>
      </p:sp>
    </p:spTree>
    <p:extLst>
      <p:ext uri="{BB962C8B-B14F-4D97-AF65-F5344CB8AC3E}">
        <p14:creationId xmlns:p14="http://schemas.microsoft.com/office/powerpoint/2010/main" val="1507720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11698640" y="6483711"/>
            <a:ext cx="135255" cy="134652"/>
          </a:xfrm>
          <a:prstGeom prst="rect">
            <a:avLst/>
          </a:prstGeom>
        </p:spPr>
        <p:txBody>
          <a:bodyPr vert="horz" wrap="square" lIns="0" tIns="11430" rIns="0" bIns="0" rtlCol="0">
            <a:spAutoFit/>
          </a:bodyPr>
          <a:lstStyle/>
          <a:p>
            <a:pPr marL="12700" marR="0" lvl="0" indent="0" algn="l" defTabSz="914400" rtl="0" eaLnBrk="1" fontAlgn="auto" latinLnBrk="0" hangingPunct="1">
              <a:lnSpc>
                <a:spcPct val="100000"/>
              </a:lnSpc>
              <a:spcBef>
                <a:spcPts val="90"/>
              </a:spcBef>
              <a:spcAft>
                <a:spcPts val="0"/>
              </a:spcAft>
              <a:buClrTx/>
              <a:buSzTx/>
              <a:buFontTx/>
              <a:buNone/>
              <a:tabLst/>
              <a:defRPr/>
            </a:pPr>
            <a:r>
              <a:rPr lang="en-US" sz="800" kern="0" spc="-25" dirty="0">
                <a:solidFill>
                  <a:srgbClr val="7E7E7E"/>
                </a:solidFill>
                <a:latin typeface="Arial"/>
                <a:cs typeface="Arial"/>
              </a:rPr>
              <a:t>5</a:t>
            </a:r>
            <a:endParaRPr kumimoji="0" sz="800" b="0" i="0" u="none" strike="noStrike" kern="0" cap="none" spc="0" normalizeH="0" baseline="0" noProof="0" dirty="0">
              <a:ln>
                <a:noFill/>
              </a:ln>
              <a:solidFill>
                <a:sysClr val="windowText" lastClr="000000"/>
              </a:solidFill>
              <a:effectLst/>
              <a:uLnTx/>
              <a:uFillTx/>
              <a:latin typeface="Arial"/>
              <a:ea typeface="+mn-ea"/>
              <a:cs typeface="Arial"/>
            </a:endParaRPr>
          </a:p>
        </p:txBody>
      </p:sp>
      <p:grpSp>
        <p:nvGrpSpPr>
          <p:cNvPr id="6" name="object 6"/>
          <p:cNvGrpSpPr/>
          <p:nvPr/>
        </p:nvGrpSpPr>
        <p:grpSpPr>
          <a:xfrm>
            <a:off x="923289" y="1218946"/>
            <a:ext cx="1506220" cy="86360"/>
            <a:chOff x="923289" y="1218946"/>
            <a:chExt cx="1506220" cy="86360"/>
          </a:xfrm>
        </p:grpSpPr>
        <p:sp>
          <p:nvSpPr>
            <p:cNvPr id="7" name="object 7"/>
            <p:cNvSpPr/>
            <p:nvPr/>
          </p:nvSpPr>
          <p:spPr>
            <a:xfrm>
              <a:off x="929639" y="1225296"/>
              <a:ext cx="1493520" cy="73660"/>
            </a:xfrm>
            <a:custGeom>
              <a:avLst/>
              <a:gdLst/>
              <a:ahLst/>
              <a:cxnLst/>
              <a:rect l="l" t="t" r="r" b="b"/>
              <a:pathLst>
                <a:path w="1493520" h="73659">
                  <a:moveTo>
                    <a:pt x="1493520" y="0"/>
                  </a:moveTo>
                  <a:lnTo>
                    <a:pt x="0" y="0"/>
                  </a:lnTo>
                  <a:lnTo>
                    <a:pt x="0" y="73151"/>
                  </a:lnTo>
                  <a:lnTo>
                    <a:pt x="1493520" y="73151"/>
                  </a:lnTo>
                  <a:lnTo>
                    <a:pt x="1493520" y="0"/>
                  </a:lnTo>
                  <a:close/>
                </a:path>
              </a:pathLst>
            </a:custGeom>
            <a:solidFill>
              <a:srgbClr val="08558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 name="object 8"/>
            <p:cNvSpPr/>
            <p:nvPr/>
          </p:nvSpPr>
          <p:spPr>
            <a:xfrm>
              <a:off x="929639" y="1225296"/>
              <a:ext cx="1493520" cy="73660"/>
            </a:xfrm>
            <a:custGeom>
              <a:avLst/>
              <a:gdLst/>
              <a:ahLst/>
              <a:cxnLst/>
              <a:rect l="l" t="t" r="r" b="b"/>
              <a:pathLst>
                <a:path w="1493520" h="73659">
                  <a:moveTo>
                    <a:pt x="0" y="0"/>
                  </a:moveTo>
                  <a:lnTo>
                    <a:pt x="1493520" y="0"/>
                  </a:lnTo>
                  <a:lnTo>
                    <a:pt x="1493520" y="73151"/>
                  </a:lnTo>
                  <a:lnTo>
                    <a:pt x="0" y="73151"/>
                  </a:lnTo>
                  <a:lnTo>
                    <a:pt x="0" y="0"/>
                  </a:lnTo>
                  <a:close/>
                </a:path>
              </a:pathLst>
            </a:custGeom>
            <a:ln w="12700">
              <a:solidFill>
                <a:srgbClr val="2E528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9" name="object 9"/>
          <p:cNvSpPr txBox="1">
            <a:spLocks noGrp="1"/>
          </p:cNvSpPr>
          <p:nvPr>
            <p:ph type="title"/>
          </p:nvPr>
        </p:nvSpPr>
        <p:spPr>
          <a:prstGeom prst="rect">
            <a:avLst/>
          </a:prstGeom>
        </p:spPr>
        <p:txBody>
          <a:bodyPr vert="horz" wrap="square" lIns="0" tIns="11430" rIns="0" bIns="0" rtlCol="0">
            <a:spAutoFit/>
          </a:bodyPr>
          <a:lstStyle/>
          <a:p>
            <a:pPr marL="12700">
              <a:lnSpc>
                <a:spcPct val="100000"/>
              </a:lnSpc>
              <a:spcBef>
                <a:spcPts val="90"/>
              </a:spcBef>
            </a:pPr>
            <a:endParaRPr spc="-10" dirty="0"/>
          </a:p>
        </p:txBody>
      </p:sp>
      <p:sp>
        <p:nvSpPr>
          <p:cNvPr id="10" name="object 10"/>
          <p:cNvSpPr txBox="1"/>
          <p:nvPr/>
        </p:nvSpPr>
        <p:spPr>
          <a:xfrm>
            <a:off x="905922" y="2405694"/>
            <a:ext cx="9987280" cy="1654299"/>
          </a:xfrm>
          <a:prstGeom prst="rect">
            <a:avLst/>
          </a:prstGeom>
        </p:spPr>
        <p:txBody>
          <a:bodyPr vert="horz" wrap="square" lIns="0" tIns="12700" rIns="0" bIns="0" rtlCol="0">
            <a:spAutoFit/>
          </a:bodyPr>
          <a:lstStyle/>
          <a:p>
            <a:pPr marL="316865" marR="462915" lvl="0" indent="-304800" algn="l" defTabSz="914400" rtl="0" eaLnBrk="1" fontAlgn="auto" latinLnBrk="0" hangingPunct="1">
              <a:lnSpc>
                <a:spcPct val="100000"/>
              </a:lnSpc>
              <a:spcBef>
                <a:spcPts val="100"/>
              </a:spcBef>
              <a:spcAft>
                <a:spcPts val="0"/>
              </a:spcAft>
              <a:buClr>
                <a:srgbClr val="EC7C30"/>
              </a:buClr>
              <a:buSzPct val="91666"/>
              <a:buFont typeface="Wingdings 2"/>
              <a:buChar char=""/>
              <a:tabLst>
                <a:tab pos="316865" algn="l"/>
              </a:tabLst>
              <a:defRPr/>
            </a:pPr>
            <a:r>
              <a:rPr kumimoji="0" lang="en-US" sz="1800" b="0" i="0" u="none" strike="noStrike" kern="0" cap="none" spc="0" normalizeH="0" baseline="0" noProof="0" dirty="0">
                <a:ln>
                  <a:noFill/>
                </a:ln>
                <a:solidFill>
                  <a:sysClr val="windowText" lastClr="000000"/>
                </a:solidFill>
                <a:effectLst/>
                <a:uLnTx/>
                <a:uFillTx/>
                <a:latin typeface="Arial"/>
                <a:ea typeface="+mn-ea"/>
                <a:cs typeface="Arial"/>
              </a:rPr>
              <a:t>Seek to </a:t>
            </a:r>
            <a:r>
              <a:rPr kumimoji="0" lang="en-US" sz="1800" b="0" i="0" u="none" strike="noStrike" kern="0" cap="none" spc="0" normalizeH="0" baseline="0" noProof="0" dirty="0" err="1">
                <a:ln>
                  <a:noFill/>
                </a:ln>
                <a:solidFill>
                  <a:sysClr val="windowText" lastClr="000000"/>
                </a:solidFill>
                <a:effectLst/>
                <a:uLnTx/>
                <a:uFillTx/>
                <a:latin typeface="Arial"/>
                <a:ea typeface="+mn-ea"/>
                <a:cs typeface="Arial"/>
              </a:rPr>
              <a:t>amenitize</a:t>
            </a:r>
            <a:r>
              <a:rPr kumimoji="0" lang="en-US" sz="1800" b="0" i="0" u="none" strike="noStrike" kern="0" cap="none" spc="0" normalizeH="0" baseline="0" noProof="0" dirty="0">
                <a:ln>
                  <a:noFill/>
                </a:ln>
                <a:solidFill>
                  <a:sysClr val="windowText" lastClr="000000"/>
                </a:solidFill>
                <a:effectLst/>
                <a:uLnTx/>
                <a:uFillTx/>
                <a:latin typeface="Arial"/>
                <a:ea typeface="+mn-ea"/>
                <a:cs typeface="Arial"/>
              </a:rPr>
              <a:t> asset to create a Class A+ experience; includes adding golf simulator, pickleball court, fitness center, lobby renovations and more.</a:t>
            </a:r>
          </a:p>
          <a:p>
            <a:pPr marL="317500" marR="5080" lvl="0" indent="-304800" algn="l" defTabSz="914400" rtl="0" eaLnBrk="1" fontAlgn="auto" latinLnBrk="0" hangingPunct="1">
              <a:lnSpc>
                <a:spcPct val="100000"/>
              </a:lnSpc>
              <a:spcBef>
                <a:spcPts val="1030"/>
              </a:spcBef>
              <a:spcAft>
                <a:spcPts val="0"/>
              </a:spcAft>
              <a:buClr>
                <a:srgbClr val="EC7C30"/>
              </a:buClr>
              <a:buSzPct val="91666"/>
              <a:buFont typeface="Wingdings 2"/>
              <a:buChar char=""/>
              <a:tabLst>
                <a:tab pos="317500" algn="l"/>
              </a:tabLst>
              <a:defRPr/>
            </a:pPr>
            <a:r>
              <a:rPr kumimoji="0" lang="en-US" sz="1800" b="0" i="0" u="none" strike="noStrike" kern="0" cap="none" spc="0" normalizeH="0" baseline="0" noProof="0" dirty="0">
                <a:ln>
                  <a:noFill/>
                </a:ln>
                <a:solidFill>
                  <a:sysClr val="windowText" lastClr="000000"/>
                </a:solidFill>
                <a:effectLst/>
                <a:uLnTx/>
                <a:uFillTx/>
                <a:latin typeface="Arial"/>
                <a:ea typeface="+mn-ea"/>
                <a:cs typeface="Arial"/>
              </a:rPr>
              <a:t>Work to </a:t>
            </a:r>
            <a:r>
              <a:rPr lang="en-US" kern="0" dirty="0">
                <a:solidFill>
                  <a:sysClr val="windowText" lastClr="000000"/>
                </a:solidFill>
                <a:latin typeface="Arial"/>
                <a:cs typeface="Arial"/>
              </a:rPr>
              <a:t>d</a:t>
            </a:r>
            <a:r>
              <a:rPr kumimoji="0" lang="en-US" sz="1800" b="0" i="0" u="none" strike="noStrike" kern="0" cap="none" spc="0" normalizeH="0" baseline="0" noProof="0" dirty="0">
                <a:ln>
                  <a:noFill/>
                </a:ln>
                <a:solidFill>
                  <a:sysClr val="windowText" lastClr="000000"/>
                </a:solidFill>
                <a:effectLst/>
                <a:uLnTx/>
                <a:uFillTx/>
                <a:latin typeface="Arial"/>
                <a:ea typeface="+mn-ea"/>
                <a:cs typeface="Arial"/>
              </a:rPr>
              <a:t>rive cash flow by the ability to undercut market area rents, while still being accretive to our position</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a:t>
            </a:r>
            <a:endParaRPr kumimoji="0" sz="1800" b="0" i="0" u="none" strike="noStrike" kern="0" cap="none" spc="0" normalizeH="0" baseline="0" noProof="0" dirty="0">
              <a:ln>
                <a:noFill/>
              </a:ln>
              <a:solidFill>
                <a:sysClr val="windowText" lastClr="000000"/>
              </a:solidFill>
              <a:effectLst/>
              <a:uLnTx/>
              <a:uFillTx/>
              <a:latin typeface="Arial"/>
              <a:ea typeface="+mn-ea"/>
              <a:cs typeface="Arial"/>
            </a:endParaRPr>
          </a:p>
          <a:p>
            <a:pPr marL="316865" marR="0" lvl="0" indent="-304165" algn="l" defTabSz="914400" rtl="0" eaLnBrk="1" fontAlgn="auto" latinLnBrk="0" hangingPunct="1">
              <a:lnSpc>
                <a:spcPct val="100000"/>
              </a:lnSpc>
              <a:spcBef>
                <a:spcPts val="1030"/>
              </a:spcBef>
              <a:spcAft>
                <a:spcPts val="0"/>
              </a:spcAft>
              <a:buClr>
                <a:srgbClr val="EC7C30"/>
              </a:buClr>
              <a:buSzPct val="91666"/>
              <a:buFont typeface="Wingdings 2"/>
              <a:buChar char=""/>
              <a:tabLst>
                <a:tab pos="316865" algn="l"/>
              </a:tabLst>
              <a:defRPr/>
            </a:pPr>
            <a:r>
              <a:rPr kumimoji="0" lang="en-US" sz="1800" b="0" i="0" u="none" strike="noStrike" kern="0" cap="none" spc="0" normalizeH="0" baseline="0" noProof="0" dirty="0">
                <a:ln>
                  <a:noFill/>
                </a:ln>
                <a:solidFill>
                  <a:sysClr val="windowText" lastClr="000000"/>
                </a:solidFill>
                <a:effectLst/>
                <a:uLnTx/>
                <a:uFillTx/>
                <a:latin typeface="Arial"/>
                <a:ea typeface="+mn-ea"/>
                <a:cs typeface="Arial"/>
              </a:rPr>
              <a:t>Seek to increase cash flow by finding operational inefficiencies created by previous ownership.</a:t>
            </a:r>
            <a:endParaRPr kumimoji="0" sz="1800" b="0" i="0" u="none" strike="noStrike" kern="0" cap="none" spc="0" normalizeH="0" baseline="0" noProof="0" dirty="0">
              <a:ln>
                <a:noFill/>
              </a:ln>
              <a:solidFill>
                <a:sysClr val="windowText" lastClr="000000"/>
              </a:solidFill>
              <a:effectLst/>
              <a:uLnTx/>
              <a:uFillTx/>
              <a:latin typeface="Arial"/>
              <a:ea typeface="+mn-ea"/>
              <a:cs typeface="Arial"/>
            </a:endParaRPr>
          </a:p>
        </p:txBody>
      </p:sp>
      <p:pic>
        <p:nvPicPr>
          <p:cNvPr id="12" name="object 12"/>
          <p:cNvPicPr/>
          <p:nvPr/>
        </p:nvPicPr>
        <p:blipFill>
          <a:blip r:embed="rId2" cstate="email">
            <a:extLst>
              <a:ext uri="{28A0092B-C50C-407E-A947-70E740481C1C}">
                <a14:useLocalDpi xmlns:a14="http://schemas.microsoft.com/office/drawing/2010/main"/>
              </a:ext>
            </a:extLst>
          </a:blip>
          <a:srcRect/>
          <a:stretch/>
        </p:blipFill>
        <p:spPr>
          <a:xfrm>
            <a:off x="148281" y="4204049"/>
            <a:ext cx="2849261" cy="2179320"/>
          </a:xfrm>
          <a:prstGeom prst="rect">
            <a:avLst/>
          </a:prstGeom>
          <a:ln w="19050">
            <a:solidFill>
              <a:schemeClr val="tx1"/>
            </a:solidFill>
          </a:ln>
        </p:spPr>
      </p:pic>
      <p:sp>
        <p:nvSpPr>
          <p:cNvPr id="14" name="object 14"/>
          <p:cNvSpPr txBox="1"/>
          <p:nvPr/>
        </p:nvSpPr>
        <p:spPr>
          <a:xfrm>
            <a:off x="148281" y="6574252"/>
            <a:ext cx="6661462" cy="134652"/>
          </a:xfrm>
          <a:prstGeom prst="rect">
            <a:avLst/>
          </a:prstGeom>
        </p:spPr>
        <p:txBody>
          <a:bodyPr vert="horz" wrap="square" lIns="0" tIns="11430" rIns="0" bIns="0" rtlCol="0">
            <a:spAutoFit/>
          </a:bodyPr>
          <a:lstStyle/>
          <a:p>
            <a:pPr marL="12700" marR="5080" lvl="0" indent="0" algn="l" defTabSz="914400" rtl="0" eaLnBrk="1" fontAlgn="auto" latinLnBrk="0" hangingPunct="1">
              <a:lnSpc>
                <a:spcPct val="100000"/>
              </a:lnSpc>
              <a:spcBef>
                <a:spcPts val="90"/>
              </a:spcBef>
              <a:spcAft>
                <a:spcPts val="0"/>
              </a:spcAft>
              <a:buClrTx/>
              <a:buSzTx/>
              <a:buFontTx/>
              <a:buNone/>
              <a:tabLst/>
              <a:defRPr/>
            </a:pPr>
            <a:r>
              <a:rPr kumimoji="0" sz="800" b="0" i="0" u="none" strike="noStrike" kern="0" cap="none" spc="0" normalizeH="0" baseline="0" noProof="0" dirty="0">
                <a:ln>
                  <a:noFill/>
                </a:ln>
                <a:solidFill>
                  <a:sysClr val="windowText" lastClr="000000"/>
                </a:solidFill>
                <a:effectLst/>
                <a:uLnTx/>
                <a:uFillTx/>
                <a:latin typeface="Arial"/>
                <a:ea typeface="+mn-ea"/>
                <a:cs typeface="Arial"/>
              </a:rPr>
              <a:t>The</a:t>
            </a:r>
            <a:r>
              <a:rPr kumimoji="0" sz="800" b="0" i="0" u="none" strike="noStrike" kern="0" cap="none" spc="-40" normalizeH="0" baseline="0" noProof="0" dirty="0">
                <a:ln>
                  <a:noFill/>
                </a:ln>
                <a:solidFill>
                  <a:sysClr val="windowText" lastClr="000000"/>
                </a:solidFill>
                <a:effectLst/>
                <a:uLnTx/>
                <a:uFillTx/>
                <a:latin typeface="Arial"/>
                <a:ea typeface="+mn-ea"/>
                <a:cs typeface="Arial"/>
              </a:rPr>
              <a:t> </a:t>
            </a:r>
            <a:r>
              <a:rPr kumimoji="0" sz="800" b="0" i="0" u="none" strike="noStrike" kern="0" cap="none" spc="-10" normalizeH="0" baseline="0" noProof="0" dirty="0">
                <a:ln>
                  <a:noFill/>
                </a:ln>
                <a:solidFill>
                  <a:sysClr val="windowText" lastClr="000000"/>
                </a:solidFill>
                <a:effectLst/>
                <a:uLnTx/>
                <a:uFillTx/>
                <a:latin typeface="Arial"/>
                <a:ea typeface="+mn-ea"/>
                <a:cs typeface="Arial"/>
              </a:rPr>
              <a:t>images</a:t>
            </a:r>
            <a:r>
              <a:rPr kumimoji="0" sz="800" b="0" i="0" u="none" strike="noStrike" kern="0" cap="none" spc="55" normalizeH="0" baseline="0" noProof="0" dirty="0">
                <a:ln>
                  <a:noFill/>
                </a:ln>
                <a:solidFill>
                  <a:sysClr val="windowText" lastClr="000000"/>
                </a:solidFill>
                <a:effectLst/>
                <a:uLnTx/>
                <a:uFillTx/>
                <a:latin typeface="Arial"/>
                <a:ea typeface="+mn-ea"/>
                <a:cs typeface="Arial"/>
              </a:rPr>
              <a:t> </a:t>
            </a:r>
            <a:r>
              <a:rPr kumimoji="0" sz="800" b="0" i="0" u="none" strike="noStrike" kern="0" cap="none" spc="-10" normalizeH="0" baseline="0" noProof="0" dirty="0">
                <a:ln>
                  <a:noFill/>
                </a:ln>
                <a:solidFill>
                  <a:sysClr val="windowText" lastClr="000000"/>
                </a:solidFill>
                <a:effectLst/>
                <a:uLnTx/>
                <a:uFillTx/>
                <a:latin typeface="Arial"/>
                <a:ea typeface="+mn-ea"/>
                <a:cs typeface="Arial"/>
              </a:rPr>
              <a:t>above</a:t>
            </a:r>
            <a:r>
              <a:rPr kumimoji="0" sz="800" b="0" i="0" u="none" strike="noStrike" kern="0" cap="none" spc="40" normalizeH="0" baseline="0" noProof="0" dirty="0">
                <a:ln>
                  <a:noFill/>
                </a:ln>
                <a:solidFill>
                  <a:sysClr val="windowText" lastClr="000000"/>
                </a:solidFill>
                <a:effectLst/>
                <a:uLnTx/>
                <a:uFillTx/>
                <a:latin typeface="Arial"/>
                <a:ea typeface="+mn-ea"/>
                <a:cs typeface="Arial"/>
              </a:rPr>
              <a:t> </a:t>
            </a:r>
            <a:r>
              <a:rPr kumimoji="0" lang="en-US" sz="800" b="0" i="0" u="none" strike="noStrike" kern="0" cap="none" spc="40" normalizeH="0" baseline="0" noProof="0" dirty="0">
                <a:ln>
                  <a:noFill/>
                </a:ln>
                <a:solidFill>
                  <a:sysClr val="windowText" lastClr="000000"/>
                </a:solidFill>
                <a:effectLst/>
                <a:uLnTx/>
                <a:uFillTx/>
                <a:latin typeface="Arial"/>
                <a:ea typeface="+mn-ea"/>
                <a:cs typeface="Arial"/>
              </a:rPr>
              <a:t>represent currently and previous owned Sovereign assets.  </a:t>
            </a:r>
            <a:r>
              <a:rPr kumimoji="0" sz="800" b="0" i="0" u="none" strike="noStrike" kern="0" cap="none" spc="0" normalizeH="0" baseline="0" noProof="0" dirty="0">
                <a:ln>
                  <a:noFill/>
                </a:ln>
                <a:solidFill>
                  <a:sysClr val="windowText" lastClr="000000"/>
                </a:solidFill>
                <a:effectLst/>
                <a:uLnTx/>
                <a:uFillTx/>
                <a:latin typeface="Arial"/>
                <a:ea typeface="+mn-ea"/>
                <a:cs typeface="Arial"/>
              </a:rPr>
              <a:t>Past</a:t>
            </a:r>
            <a:r>
              <a:rPr kumimoji="0" sz="800" b="0" i="0" u="none" strike="noStrike" kern="0" cap="none" spc="10" normalizeH="0" baseline="0" noProof="0" dirty="0">
                <a:ln>
                  <a:noFill/>
                </a:ln>
                <a:solidFill>
                  <a:sysClr val="windowText" lastClr="000000"/>
                </a:solidFill>
                <a:effectLst/>
                <a:uLnTx/>
                <a:uFillTx/>
                <a:latin typeface="Arial"/>
                <a:ea typeface="+mn-ea"/>
                <a:cs typeface="Arial"/>
              </a:rPr>
              <a:t> </a:t>
            </a:r>
            <a:r>
              <a:rPr kumimoji="0" sz="800" b="0" i="0" u="none" strike="noStrike" kern="0" cap="none" spc="-10" normalizeH="0" baseline="0" noProof="0" dirty="0">
                <a:ln>
                  <a:noFill/>
                </a:ln>
                <a:solidFill>
                  <a:sysClr val="windowText" lastClr="000000"/>
                </a:solidFill>
                <a:effectLst/>
                <a:uLnTx/>
                <a:uFillTx/>
                <a:latin typeface="Arial"/>
                <a:ea typeface="+mn-ea"/>
                <a:cs typeface="Arial"/>
              </a:rPr>
              <a:t>performance</a:t>
            </a:r>
            <a:r>
              <a:rPr kumimoji="0" sz="800" b="0" i="0" u="none" strike="noStrike" kern="0" cap="none" spc="45" normalizeH="0" baseline="0" noProof="0" dirty="0">
                <a:ln>
                  <a:noFill/>
                </a:ln>
                <a:solidFill>
                  <a:sysClr val="windowText" lastClr="000000"/>
                </a:solidFill>
                <a:effectLst/>
                <a:uLnTx/>
                <a:uFillTx/>
                <a:latin typeface="Arial"/>
                <a:ea typeface="+mn-ea"/>
                <a:cs typeface="Arial"/>
              </a:rPr>
              <a:t> </a:t>
            </a:r>
            <a:r>
              <a:rPr kumimoji="0" sz="800" b="0" i="0" u="none" strike="noStrike" kern="0" cap="none" spc="0" normalizeH="0" baseline="0" noProof="0" dirty="0">
                <a:ln>
                  <a:noFill/>
                </a:ln>
                <a:solidFill>
                  <a:sysClr val="windowText" lastClr="000000"/>
                </a:solidFill>
                <a:effectLst/>
                <a:uLnTx/>
                <a:uFillTx/>
                <a:latin typeface="Arial"/>
                <a:ea typeface="+mn-ea"/>
                <a:cs typeface="Arial"/>
              </a:rPr>
              <a:t>is</a:t>
            </a:r>
            <a:r>
              <a:rPr kumimoji="0" sz="800" b="0" i="0" u="none" strike="noStrike" kern="0" cap="none" spc="-35" normalizeH="0" baseline="0" noProof="0" dirty="0">
                <a:ln>
                  <a:noFill/>
                </a:ln>
                <a:solidFill>
                  <a:sysClr val="windowText" lastClr="000000"/>
                </a:solidFill>
                <a:effectLst/>
                <a:uLnTx/>
                <a:uFillTx/>
                <a:latin typeface="Arial"/>
                <a:ea typeface="+mn-ea"/>
                <a:cs typeface="Arial"/>
              </a:rPr>
              <a:t> </a:t>
            </a:r>
            <a:r>
              <a:rPr kumimoji="0" sz="800" b="0" i="0" u="none" strike="noStrike" kern="0" cap="none" spc="0" normalizeH="0" baseline="0" noProof="0" dirty="0">
                <a:ln>
                  <a:noFill/>
                </a:ln>
                <a:solidFill>
                  <a:sysClr val="windowText" lastClr="000000"/>
                </a:solidFill>
                <a:effectLst/>
                <a:uLnTx/>
                <a:uFillTx/>
                <a:latin typeface="Arial"/>
                <a:ea typeface="+mn-ea"/>
                <a:cs typeface="Arial"/>
              </a:rPr>
              <a:t>not</a:t>
            </a:r>
            <a:r>
              <a:rPr kumimoji="0" sz="800" b="0" i="0" u="none" strike="noStrike" kern="0" cap="none" spc="30" normalizeH="0" baseline="0" noProof="0" dirty="0">
                <a:ln>
                  <a:noFill/>
                </a:ln>
                <a:solidFill>
                  <a:sysClr val="windowText" lastClr="000000"/>
                </a:solidFill>
                <a:effectLst/>
                <a:uLnTx/>
                <a:uFillTx/>
                <a:latin typeface="Arial"/>
                <a:ea typeface="+mn-ea"/>
                <a:cs typeface="Arial"/>
              </a:rPr>
              <a:t> </a:t>
            </a:r>
            <a:r>
              <a:rPr kumimoji="0" sz="800" b="0" i="0" u="none" strike="noStrike" kern="0" cap="none" spc="-10" normalizeH="0" baseline="0" noProof="0" dirty="0">
                <a:ln>
                  <a:noFill/>
                </a:ln>
                <a:solidFill>
                  <a:sysClr val="windowText" lastClr="000000"/>
                </a:solidFill>
                <a:effectLst/>
                <a:uLnTx/>
                <a:uFillTx/>
                <a:latin typeface="Arial"/>
                <a:ea typeface="+mn-ea"/>
                <a:cs typeface="Arial"/>
              </a:rPr>
              <a:t>indicative</a:t>
            </a:r>
            <a:r>
              <a:rPr kumimoji="0" sz="800" b="0" i="0" u="none" strike="noStrike" kern="0" cap="none" spc="50" normalizeH="0" baseline="0" noProof="0" dirty="0">
                <a:ln>
                  <a:noFill/>
                </a:ln>
                <a:solidFill>
                  <a:sysClr val="windowText" lastClr="000000"/>
                </a:solidFill>
                <a:effectLst/>
                <a:uLnTx/>
                <a:uFillTx/>
                <a:latin typeface="Arial"/>
                <a:ea typeface="+mn-ea"/>
                <a:cs typeface="Arial"/>
              </a:rPr>
              <a:t> </a:t>
            </a:r>
            <a:r>
              <a:rPr kumimoji="0" sz="800" b="0" i="0" u="none" strike="noStrike" kern="0" cap="none" spc="0" normalizeH="0" baseline="0" noProof="0" dirty="0">
                <a:ln>
                  <a:noFill/>
                </a:ln>
                <a:solidFill>
                  <a:sysClr val="windowText" lastClr="000000"/>
                </a:solidFill>
                <a:effectLst/>
                <a:uLnTx/>
                <a:uFillTx/>
                <a:latin typeface="Arial"/>
                <a:ea typeface="+mn-ea"/>
                <a:cs typeface="Arial"/>
              </a:rPr>
              <a:t>of</a:t>
            </a:r>
            <a:r>
              <a:rPr kumimoji="0" sz="800" b="0" i="0" u="none" strike="noStrike" kern="0" cap="none" spc="-10" normalizeH="0" baseline="0" noProof="0" dirty="0">
                <a:ln>
                  <a:noFill/>
                </a:ln>
                <a:solidFill>
                  <a:sysClr val="windowText" lastClr="000000"/>
                </a:solidFill>
                <a:effectLst/>
                <a:uLnTx/>
                <a:uFillTx/>
                <a:latin typeface="Arial"/>
                <a:ea typeface="+mn-ea"/>
                <a:cs typeface="Arial"/>
              </a:rPr>
              <a:t> </a:t>
            </a:r>
            <a:r>
              <a:rPr kumimoji="0" sz="800" b="0" i="0" u="none" strike="noStrike" kern="0" cap="none" spc="0" normalizeH="0" baseline="0" noProof="0" dirty="0">
                <a:ln>
                  <a:noFill/>
                </a:ln>
                <a:solidFill>
                  <a:sysClr val="windowText" lastClr="000000"/>
                </a:solidFill>
                <a:effectLst/>
                <a:uLnTx/>
                <a:uFillTx/>
                <a:latin typeface="Arial"/>
                <a:ea typeface="+mn-ea"/>
                <a:cs typeface="Arial"/>
              </a:rPr>
              <a:t>future</a:t>
            </a:r>
            <a:r>
              <a:rPr kumimoji="0" sz="800" b="0" i="0" u="none" strike="noStrike" kern="0" cap="none" spc="5" normalizeH="0" baseline="0" noProof="0" dirty="0">
                <a:ln>
                  <a:noFill/>
                </a:ln>
                <a:solidFill>
                  <a:sysClr val="windowText" lastClr="000000"/>
                </a:solidFill>
                <a:effectLst/>
                <a:uLnTx/>
                <a:uFillTx/>
                <a:latin typeface="Arial"/>
                <a:ea typeface="+mn-ea"/>
                <a:cs typeface="Arial"/>
              </a:rPr>
              <a:t> </a:t>
            </a:r>
            <a:r>
              <a:rPr kumimoji="0" sz="800" b="0" i="0" u="none" strike="noStrike" kern="0" cap="none" spc="-10" normalizeH="0" baseline="0" noProof="0" dirty="0">
                <a:ln>
                  <a:noFill/>
                </a:ln>
                <a:solidFill>
                  <a:sysClr val="windowText" lastClr="000000"/>
                </a:solidFill>
                <a:effectLst/>
                <a:uLnTx/>
                <a:uFillTx/>
                <a:latin typeface="Arial"/>
                <a:ea typeface="+mn-ea"/>
                <a:cs typeface="Arial"/>
              </a:rPr>
              <a:t>performance.</a:t>
            </a:r>
            <a:endParaRPr kumimoji="0" sz="800" b="0" i="0" u="none" strike="noStrike" kern="0" cap="none" spc="0" normalizeH="0" baseline="0" noProof="0" dirty="0">
              <a:ln>
                <a:noFill/>
              </a:ln>
              <a:solidFill>
                <a:sysClr val="windowText" lastClr="000000"/>
              </a:solidFill>
              <a:effectLst/>
              <a:uLnTx/>
              <a:uFillTx/>
              <a:latin typeface="Arial"/>
              <a:ea typeface="+mn-ea"/>
              <a:cs typeface="Arial"/>
            </a:endParaRPr>
          </a:p>
        </p:txBody>
      </p:sp>
      <p:grpSp>
        <p:nvGrpSpPr>
          <p:cNvPr id="15" name="object 15"/>
          <p:cNvGrpSpPr/>
          <p:nvPr/>
        </p:nvGrpSpPr>
        <p:grpSpPr>
          <a:xfrm>
            <a:off x="4338826" y="1424556"/>
            <a:ext cx="3606165" cy="868680"/>
            <a:chOff x="4299203" y="1543811"/>
            <a:chExt cx="3606165" cy="868680"/>
          </a:xfrm>
        </p:grpSpPr>
        <p:pic>
          <p:nvPicPr>
            <p:cNvPr id="16" name="object 16"/>
            <p:cNvPicPr/>
            <p:nvPr/>
          </p:nvPicPr>
          <p:blipFill>
            <a:blip r:embed="rId3" cstate="email">
              <a:extLst>
                <a:ext uri="{28A0092B-C50C-407E-A947-70E740481C1C}">
                  <a14:useLocalDpi xmlns:a14="http://schemas.microsoft.com/office/drawing/2010/main"/>
                </a:ext>
              </a:extLst>
            </a:blip>
            <a:stretch>
              <a:fillRect/>
            </a:stretch>
          </p:blipFill>
          <p:spPr>
            <a:xfrm>
              <a:off x="4337303" y="1581911"/>
              <a:ext cx="3529583" cy="792479"/>
            </a:xfrm>
            <a:prstGeom prst="rect">
              <a:avLst/>
            </a:prstGeom>
          </p:spPr>
        </p:pic>
        <p:sp>
          <p:nvSpPr>
            <p:cNvPr id="17" name="object 17"/>
            <p:cNvSpPr/>
            <p:nvPr/>
          </p:nvSpPr>
          <p:spPr>
            <a:xfrm>
              <a:off x="4318253" y="1562861"/>
              <a:ext cx="3568065" cy="830580"/>
            </a:xfrm>
            <a:custGeom>
              <a:avLst/>
              <a:gdLst/>
              <a:ahLst/>
              <a:cxnLst/>
              <a:rect l="l" t="t" r="r" b="b"/>
              <a:pathLst>
                <a:path w="3568065" h="830580">
                  <a:moveTo>
                    <a:pt x="0" y="0"/>
                  </a:moveTo>
                  <a:lnTo>
                    <a:pt x="3567684" y="0"/>
                  </a:lnTo>
                  <a:lnTo>
                    <a:pt x="3567684" y="830580"/>
                  </a:lnTo>
                  <a:lnTo>
                    <a:pt x="0" y="830580"/>
                  </a:lnTo>
                  <a:lnTo>
                    <a:pt x="0" y="0"/>
                  </a:lnTo>
                  <a:close/>
                </a:path>
              </a:pathLst>
            </a:custGeom>
            <a:ln w="38100">
              <a:solidFill>
                <a:srgbClr val="006FC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pic>
        <p:nvPicPr>
          <p:cNvPr id="18" name="object 18"/>
          <p:cNvPicPr/>
          <p:nvPr/>
        </p:nvPicPr>
        <p:blipFill>
          <a:blip r:embed="rId4" cstate="email">
            <a:extLst>
              <a:ext uri="{28A0092B-C50C-407E-A947-70E740481C1C}">
                <a14:useLocalDpi xmlns:a14="http://schemas.microsoft.com/office/drawing/2010/main"/>
              </a:ext>
            </a:extLst>
          </a:blip>
          <a:stretch>
            <a:fillRect/>
          </a:stretch>
        </p:blipFill>
        <p:spPr>
          <a:xfrm>
            <a:off x="929639" y="1462657"/>
            <a:ext cx="3331464" cy="792466"/>
          </a:xfrm>
          <a:prstGeom prst="rect">
            <a:avLst/>
          </a:prstGeom>
        </p:spPr>
      </p:pic>
      <p:pic>
        <p:nvPicPr>
          <p:cNvPr id="19" name="object 19"/>
          <p:cNvPicPr/>
          <p:nvPr/>
        </p:nvPicPr>
        <p:blipFill>
          <a:blip r:embed="rId5" cstate="email">
            <a:extLst>
              <a:ext uri="{28A0092B-C50C-407E-A947-70E740481C1C}">
                <a14:useLocalDpi xmlns:a14="http://schemas.microsoft.com/office/drawing/2010/main"/>
              </a:ext>
            </a:extLst>
          </a:blip>
          <a:stretch>
            <a:fillRect/>
          </a:stretch>
        </p:blipFill>
        <p:spPr>
          <a:xfrm>
            <a:off x="8022334" y="1462656"/>
            <a:ext cx="3350435" cy="792479"/>
          </a:xfrm>
          <a:prstGeom prst="rect">
            <a:avLst/>
          </a:prstGeom>
        </p:spPr>
      </p:pic>
      <p:pic>
        <p:nvPicPr>
          <p:cNvPr id="20" name="Picture 19">
            <a:extLst>
              <a:ext uri="{FF2B5EF4-FFF2-40B4-BE49-F238E27FC236}">
                <a16:creationId xmlns:a16="http://schemas.microsoft.com/office/drawing/2014/main" id="{BB15F9FC-5B13-2F9D-1E9E-8C64A221200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1"/>
            <a:ext cx="12192000" cy="1286788"/>
          </a:xfrm>
          <a:prstGeom prst="rect">
            <a:avLst/>
          </a:prstGeom>
        </p:spPr>
      </p:pic>
      <p:pic>
        <p:nvPicPr>
          <p:cNvPr id="21" name="Picture 20">
            <a:extLst>
              <a:ext uri="{FF2B5EF4-FFF2-40B4-BE49-F238E27FC236}">
                <a16:creationId xmlns:a16="http://schemas.microsoft.com/office/drawing/2014/main" id="{C5BF159D-35B5-267E-67A4-2A0602FE9AD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7988" y="90157"/>
            <a:ext cx="5015608" cy="1091359"/>
          </a:xfrm>
          <a:prstGeom prst="rect">
            <a:avLst/>
          </a:prstGeom>
        </p:spPr>
      </p:pic>
      <p:sp>
        <p:nvSpPr>
          <p:cNvPr id="22" name="TextBox 21">
            <a:extLst>
              <a:ext uri="{FF2B5EF4-FFF2-40B4-BE49-F238E27FC236}">
                <a16:creationId xmlns:a16="http://schemas.microsoft.com/office/drawing/2014/main" id="{CC649077-6EC7-D468-2803-8864B6BE7634}"/>
              </a:ext>
            </a:extLst>
          </p:cNvPr>
          <p:cNvSpPr txBox="1"/>
          <p:nvPr/>
        </p:nvSpPr>
        <p:spPr>
          <a:xfrm>
            <a:off x="6493971" y="437550"/>
            <a:ext cx="5468293" cy="646331"/>
          </a:xfrm>
          <a:prstGeom prst="rect">
            <a:avLst/>
          </a:prstGeom>
          <a:solidFill>
            <a:srgbClr val="EC7D3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a:ea typeface="+mn-ea"/>
                <a:cs typeface="+mn-cs"/>
              </a:rPr>
              <a:t>REPOSITION</a:t>
            </a:r>
          </a:p>
        </p:txBody>
      </p:sp>
      <p:pic>
        <p:nvPicPr>
          <p:cNvPr id="24" name="Picture 23">
            <a:extLst>
              <a:ext uri="{FF2B5EF4-FFF2-40B4-BE49-F238E27FC236}">
                <a16:creationId xmlns:a16="http://schemas.microsoft.com/office/drawing/2014/main" id="{CA1FF041-C74B-E433-4CD6-36EA39B93B5B}"/>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3190240" y="4201190"/>
            <a:ext cx="2905760" cy="2179320"/>
          </a:xfrm>
          <a:prstGeom prst="rect">
            <a:avLst/>
          </a:prstGeom>
          <a:ln w="19050">
            <a:solidFill>
              <a:schemeClr val="tx1"/>
            </a:solidFill>
          </a:ln>
        </p:spPr>
      </p:pic>
      <p:pic>
        <p:nvPicPr>
          <p:cNvPr id="25" name="Picture 24">
            <a:extLst>
              <a:ext uri="{FF2B5EF4-FFF2-40B4-BE49-F238E27FC236}">
                <a16:creationId xmlns:a16="http://schemas.microsoft.com/office/drawing/2014/main" id="{D7D6BF01-7A82-717F-A516-DF5D5188356E}"/>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6260448" y="4204049"/>
            <a:ext cx="2691614" cy="2176461"/>
          </a:xfrm>
          <a:prstGeom prst="rect">
            <a:avLst/>
          </a:prstGeom>
          <a:ln w="19050">
            <a:solidFill>
              <a:schemeClr val="tx1"/>
            </a:solidFill>
          </a:ln>
        </p:spPr>
      </p:pic>
      <p:pic>
        <p:nvPicPr>
          <p:cNvPr id="27" name="Picture 26">
            <a:extLst>
              <a:ext uri="{FF2B5EF4-FFF2-40B4-BE49-F238E27FC236}">
                <a16:creationId xmlns:a16="http://schemas.microsoft.com/office/drawing/2014/main" id="{F14D2ABC-E197-A2F5-1618-E15BBB4D8FEE}"/>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9116510" y="4201190"/>
            <a:ext cx="2908044" cy="2176460"/>
          </a:xfrm>
          <a:prstGeom prst="rect">
            <a:avLst/>
          </a:prstGeom>
          <a:ln w="19050">
            <a:solidFill>
              <a:schemeClr val="tx1"/>
            </a:solidFill>
          </a:ln>
        </p:spPr>
      </p:pic>
      <p:sp>
        <p:nvSpPr>
          <p:cNvPr id="2" name="TextBox 1">
            <a:extLst>
              <a:ext uri="{FF2B5EF4-FFF2-40B4-BE49-F238E27FC236}">
                <a16:creationId xmlns:a16="http://schemas.microsoft.com/office/drawing/2014/main" id="{ACD118FA-0DAD-994F-2F3E-FB84AF15B431}"/>
              </a:ext>
            </a:extLst>
          </p:cNvPr>
          <p:cNvSpPr txBox="1"/>
          <p:nvPr/>
        </p:nvSpPr>
        <p:spPr>
          <a:xfrm>
            <a:off x="6919557" y="6535072"/>
            <a:ext cx="23651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For Financial Professional Use Only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923289" y="1218946"/>
            <a:ext cx="1506220" cy="86360"/>
            <a:chOff x="923289" y="1218946"/>
            <a:chExt cx="1506220" cy="86360"/>
          </a:xfrm>
        </p:grpSpPr>
        <p:sp>
          <p:nvSpPr>
            <p:cNvPr id="3" name="object 3"/>
            <p:cNvSpPr/>
            <p:nvPr/>
          </p:nvSpPr>
          <p:spPr>
            <a:xfrm>
              <a:off x="929639" y="1225296"/>
              <a:ext cx="1493520" cy="73660"/>
            </a:xfrm>
            <a:custGeom>
              <a:avLst/>
              <a:gdLst/>
              <a:ahLst/>
              <a:cxnLst/>
              <a:rect l="l" t="t" r="r" b="b"/>
              <a:pathLst>
                <a:path w="1493520" h="73659">
                  <a:moveTo>
                    <a:pt x="1493520" y="0"/>
                  </a:moveTo>
                  <a:lnTo>
                    <a:pt x="0" y="0"/>
                  </a:lnTo>
                  <a:lnTo>
                    <a:pt x="0" y="73151"/>
                  </a:lnTo>
                  <a:lnTo>
                    <a:pt x="1493520" y="73151"/>
                  </a:lnTo>
                  <a:lnTo>
                    <a:pt x="1493520" y="0"/>
                  </a:lnTo>
                  <a:close/>
                </a:path>
              </a:pathLst>
            </a:custGeom>
            <a:solidFill>
              <a:srgbClr val="08558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 name="object 4"/>
            <p:cNvSpPr/>
            <p:nvPr/>
          </p:nvSpPr>
          <p:spPr>
            <a:xfrm>
              <a:off x="929639" y="1225296"/>
              <a:ext cx="1493520" cy="73660"/>
            </a:xfrm>
            <a:custGeom>
              <a:avLst/>
              <a:gdLst/>
              <a:ahLst/>
              <a:cxnLst/>
              <a:rect l="l" t="t" r="r" b="b"/>
              <a:pathLst>
                <a:path w="1493520" h="73659">
                  <a:moveTo>
                    <a:pt x="0" y="0"/>
                  </a:moveTo>
                  <a:lnTo>
                    <a:pt x="1493520" y="0"/>
                  </a:lnTo>
                  <a:lnTo>
                    <a:pt x="1493520" y="73151"/>
                  </a:lnTo>
                  <a:lnTo>
                    <a:pt x="0" y="73151"/>
                  </a:lnTo>
                  <a:lnTo>
                    <a:pt x="0" y="0"/>
                  </a:lnTo>
                  <a:close/>
                </a:path>
              </a:pathLst>
            </a:custGeom>
            <a:ln w="12700">
              <a:solidFill>
                <a:srgbClr val="2E528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5" name="object 5"/>
          <p:cNvSpPr txBox="1">
            <a:spLocks noGrp="1"/>
          </p:cNvSpPr>
          <p:nvPr>
            <p:ph type="title"/>
          </p:nvPr>
        </p:nvSpPr>
        <p:spPr>
          <a:prstGeom prst="rect">
            <a:avLst/>
          </a:prstGeom>
        </p:spPr>
        <p:txBody>
          <a:bodyPr vert="horz" wrap="square" lIns="0" tIns="11430" rIns="0" bIns="0" rtlCol="0">
            <a:spAutoFit/>
          </a:bodyPr>
          <a:lstStyle/>
          <a:p>
            <a:pPr marL="12700">
              <a:lnSpc>
                <a:spcPct val="100000"/>
              </a:lnSpc>
              <a:spcBef>
                <a:spcPts val="90"/>
              </a:spcBef>
            </a:pPr>
            <a:endParaRPr spc="-10" dirty="0"/>
          </a:p>
        </p:txBody>
      </p:sp>
      <p:pic>
        <p:nvPicPr>
          <p:cNvPr id="8" name="object 8"/>
          <p:cNvPicPr/>
          <p:nvPr/>
        </p:nvPicPr>
        <p:blipFill>
          <a:blip r:embed="rId2" cstate="email">
            <a:extLst>
              <a:ext uri="{28A0092B-C50C-407E-A947-70E740481C1C}">
                <a14:useLocalDpi xmlns:a14="http://schemas.microsoft.com/office/drawing/2010/main"/>
              </a:ext>
            </a:extLst>
          </a:blip>
          <a:stretch>
            <a:fillRect/>
          </a:stretch>
        </p:blipFill>
        <p:spPr>
          <a:xfrm>
            <a:off x="4236253" y="1298956"/>
            <a:ext cx="3529583" cy="792479"/>
          </a:xfrm>
          <a:prstGeom prst="rect">
            <a:avLst/>
          </a:prstGeom>
        </p:spPr>
      </p:pic>
      <p:pic>
        <p:nvPicPr>
          <p:cNvPr id="9" name="object 9"/>
          <p:cNvPicPr/>
          <p:nvPr/>
        </p:nvPicPr>
        <p:blipFill>
          <a:blip r:embed="rId3" cstate="email">
            <a:extLst>
              <a:ext uri="{28A0092B-C50C-407E-A947-70E740481C1C}">
                <a14:useLocalDpi xmlns:a14="http://schemas.microsoft.com/office/drawing/2010/main"/>
              </a:ext>
            </a:extLst>
          </a:blip>
          <a:stretch>
            <a:fillRect/>
          </a:stretch>
        </p:blipFill>
        <p:spPr>
          <a:xfrm>
            <a:off x="788966" y="1298957"/>
            <a:ext cx="3331464" cy="792466"/>
          </a:xfrm>
          <a:prstGeom prst="rect">
            <a:avLst/>
          </a:prstGeom>
        </p:spPr>
      </p:pic>
      <p:grpSp>
        <p:nvGrpSpPr>
          <p:cNvPr id="10" name="object 10"/>
          <p:cNvGrpSpPr/>
          <p:nvPr/>
        </p:nvGrpSpPr>
        <p:grpSpPr>
          <a:xfrm>
            <a:off x="7843561" y="1260856"/>
            <a:ext cx="3435350" cy="868680"/>
            <a:chOff x="7944611" y="1543811"/>
            <a:chExt cx="3435350" cy="868680"/>
          </a:xfrm>
        </p:grpSpPr>
        <p:pic>
          <p:nvPicPr>
            <p:cNvPr id="11" name="object 11"/>
            <p:cNvPicPr/>
            <p:nvPr/>
          </p:nvPicPr>
          <p:blipFill>
            <a:blip r:embed="rId4" cstate="email">
              <a:extLst>
                <a:ext uri="{28A0092B-C50C-407E-A947-70E740481C1C}">
                  <a14:useLocalDpi xmlns:a14="http://schemas.microsoft.com/office/drawing/2010/main"/>
                </a:ext>
              </a:extLst>
            </a:blip>
            <a:stretch>
              <a:fillRect/>
            </a:stretch>
          </p:blipFill>
          <p:spPr>
            <a:xfrm>
              <a:off x="7982711" y="1581911"/>
              <a:ext cx="3350435" cy="792479"/>
            </a:xfrm>
            <a:prstGeom prst="rect">
              <a:avLst/>
            </a:prstGeom>
          </p:spPr>
        </p:pic>
        <p:sp>
          <p:nvSpPr>
            <p:cNvPr id="12" name="object 12"/>
            <p:cNvSpPr/>
            <p:nvPr/>
          </p:nvSpPr>
          <p:spPr>
            <a:xfrm>
              <a:off x="7963661" y="1562861"/>
              <a:ext cx="3397250" cy="830580"/>
            </a:xfrm>
            <a:custGeom>
              <a:avLst/>
              <a:gdLst/>
              <a:ahLst/>
              <a:cxnLst/>
              <a:rect l="l" t="t" r="r" b="b"/>
              <a:pathLst>
                <a:path w="3397250" h="830580">
                  <a:moveTo>
                    <a:pt x="0" y="0"/>
                  </a:moveTo>
                  <a:lnTo>
                    <a:pt x="3396996" y="0"/>
                  </a:lnTo>
                  <a:lnTo>
                    <a:pt x="3396996" y="830580"/>
                  </a:lnTo>
                  <a:lnTo>
                    <a:pt x="0" y="830580"/>
                  </a:lnTo>
                  <a:lnTo>
                    <a:pt x="0" y="0"/>
                  </a:lnTo>
                  <a:close/>
                </a:path>
              </a:pathLst>
            </a:custGeom>
            <a:ln w="38100">
              <a:solidFill>
                <a:srgbClr val="006FC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13" name="object 13"/>
          <p:cNvSpPr txBox="1">
            <a:spLocks noGrp="1"/>
          </p:cNvSpPr>
          <p:nvPr>
            <p:ph type="sldNum" sz="quarter" idx="7"/>
          </p:nvPr>
        </p:nvSpPr>
        <p:spPr>
          <a:prstGeom prst="rect">
            <a:avLst/>
          </a:prstGeom>
        </p:spPr>
        <p:txBody>
          <a:bodyPr vert="horz" wrap="square" lIns="0" tIns="1905" rIns="0" bIns="0" rtlCol="0">
            <a:spAutoFit/>
          </a:bodyPr>
          <a:lstStyle/>
          <a:p>
            <a:pPr marL="38100" marR="0" lvl="0" indent="0" algn="l" defTabSz="914400" rtl="0" eaLnBrk="1" fontAlgn="auto" latinLnBrk="0" hangingPunct="1">
              <a:lnSpc>
                <a:spcPct val="100000"/>
              </a:lnSpc>
              <a:spcBef>
                <a:spcPts val="15"/>
              </a:spcBef>
              <a:spcAft>
                <a:spcPts val="0"/>
              </a:spcAft>
              <a:buClrTx/>
              <a:buSzTx/>
              <a:buFontTx/>
              <a:buNone/>
              <a:tabLst/>
              <a:defRPr/>
            </a:pPr>
            <a:fld id="{81D60167-4931-47E6-BA6A-407CBD079E47}" type="slidenum">
              <a:rPr kumimoji="0" sz="800" b="0" i="0" u="none" strike="noStrike" kern="0" cap="none" spc="-25" normalizeH="0" baseline="0" noProof="0" dirty="0">
                <a:ln>
                  <a:noFill/>
                </a:ln>
                <a:solidFill>
                  <a:srgbClr val="7E7E7E"/>
                </a:solidFill>
                <a:effectLst/>
                <a:uLnTx/>
                <a:uFillTx/>
                <a:latin typeface="Arial"/>
                <a:ea typeface="+mn-ea"/>
                <a:cs typeface="Arial"/>
              </a:rPr>
              <a:pPr marL="38100" marR="0" lvl="0" indent="0" algn="l" defTabSz="914400" rtl="0" eaLnBrk="1" fontAlgn="auto" latinLnBrk="0" hangingPunct="1">
                <a:lnSpc>
                  <a:spcPct val="100000"/>
                </a:lnSpc>
                <a:spcBef>
                  <a:spcPts val="15"/>
                </a:spcBef>
                <a:spcAft>
                  <a:spcPts val="0"/>
                </a:spcAft>
                <a:buClrTx/>
                <a:buSzTx/>
                <a:buFontTx/>
                <a:buNone/>
                <a:tabLst/>
                <a:defRPr/>
              </a:pPr>
              <a:t>6</a:t>
            </a:fld>
            <a:endParaRPr kumimoji="0" sz="800" b="0" i="0" u="none" strike="noStrike" kern="0" cap="none" spc="-25" normalizeH="0" baseline="0" noProof="0" dirty="0">
              <a:ln>
                <a:noFill/>
              </a:ln>
              <a:solidFill>
                <a:srgbClr val="7E7E7E"/>
              </a:solidFill>
              <a:effectLst/>
              <a:uLnTx/>
              <a:uFillTx/>
              <a:latin typeface="Arial"/>
              <a:ea typeface="+mn-ea"/>
              <a:cs typeface="Arial"/>
            </a:endParaRPr>
          </a:p>
        </p:txBody>
      </p:sp>
      <p:sp>
        <p:nvSpPr>
          <p:cNvPr id="14" name="Content Placeholder 16">
            <a:extLst>
              <a:ext uri="{FF2B5EF4-FFF2-40B4-BE49-F238E27FC236}">
                <a16:creationId xmlns:a16="http://schemas.microsoft.com/office/drawing/2014/main" id="{6FB97A68-FA08-48B8-2095-A92D7E02456E}"/>
              </a:ext>
            </a:extLst>
          </p:cNvPr>
          <p:cNvSpPr txBox="1">
            <a:spLocks/>
          </p:cNvSpPr>
          <p:nvPr/>
        </p:nvSpPr>
        <p:spPr>
          <a:xfrm>
            <a:off x="3718217" y="2730280"/>
            <a:ext cx="6012789" cy="1513329"/>
          </a:xfrm>
          <a:prstGeom prst="rect">
            <a:avLst/>
          </a:prstGeom>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Calibri" panose="020F0502020204030204" pitchFamily="34" charset="0"/>
                <a:ea typeface="+mn-ea"/>
                <a:cs typeface="Calibri" panose="020F0502020204030204" pitchFamily="34" charset="0"/>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Calibri" panose="020F0502020204030204" pitchFamily="34" charset="0"/>
                <a:ea typeface="+mn-ea"/>
                <a:cs typeface="Calibri" panose="020F0502020204030204" pitchFamily="34" charset="0"/>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Calibri" panose="020F0502020204030204" pitchFamily="34" charset="0"/>
                <a:ea typeface="+mn-ea"/>
                <a:cs typeface="Calibri" panose="020F0502020204030204" pitchFamily="34" charset="0"/>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Calibri" panose="020F0502020204030204" pitchFamily="34" charset="0"/>
                <a:ea typeface="+mn-ea"/>
                <a:cs typeface="Calibri" panose="020F0502020204030204" pitchFamily="34" charset="0"/>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Calibri" panose="020F0502020204030204" pitchFamily="34" charset="0"/>
                <a:ea typeface="+mn-ea"/>
                <a:cs typeface="Calibri" panose="020F0502020204030204"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just" defTabSz="457200" rtl="0" eaLnBrk="1" fontAlgn="auto" latinLnBrk="0" hangingPunct="1">
              <a:lnSpc>
                <a:spcPct val="100000"/>
              </a:lnSpc>
              <a:spcBef>
                <a:spcPct val="20000"/>
              </a:spcBef>
              <a:spcAft>
                <a:spcPts val="600"/>
              </a:spcAft>
              <a:buClr>
                <a:srgbClr val="ED7D31"/>
              </a:buClr>
              <a:buSzPct val="92000"/>
              <a:buFont typeface="Wingdings 2" panose="05020102010507070707" pitchFamily="18" charset="2"/>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pic>
        <p:nvPicPr>
          <p:cNvPr id="15" name="object 11">
            <a:extLst>
              <a:ext uri="{FF2B5EF4-FFF2-40B4-BE49-F238E27FC236}">
                <a16:creationId xmlns:a16="http://schemas.microsoft.com/office/drawing/2014/main" id="{978E7D3C-F72C-E818-DD45-B397AAD84B68}"/>
              </a:ext>
            </a:extLst>
          </p:cNvPr>
          <p:cNvPicPr/>
          <p:nvPr/>
        </p:nvPicPr>
        <p:blipFill>
          <a:blip r:embed="rId5" cstate="email">
            <a:extLst>
              <a:ext uri="{28A0092B-C50C-407E-A947-70E740481C1C}">
                <a14:useLocalDpi xmlns:a14="http://schemas.microsoft.com/office/drawing/2010/main"/>
              </a:ext>
            </a:extLst>
          </a:blip>
          <a:stretch>
            <a:fillRect/>
          </a:stretch>
        </p:blipFill>
        <p:spPr>
          <a:xfrm>
            <a:off x="268664" y="2542473"/>
            <a:ext cx="2360899" cy="1421892"/>
          </a:xfrm>
          <a:prstGeom prst="rect">
            <a:avLst/>
          </a:prstGeom>
          <a:ln w="19050">
            <a:solidFill>
              <a:schemeClr val="tx1"/>
            </a:solidFill>
          </a:ln>
        </p:spPr>
      </p:pic>
      <p:pic>
        <p:nvPicPr>
          <p:cNvPr id="16" name="object 13">
            <a:extLst>
              <a:ext uri="{FF2B5EF4-FFF2-40B4-BE49-F238E27FC236}">
                <a16:creationId xmlns:a16="http://schemas.microsoft.com/office/drawing/2014/main" id="{ABFE2294-6F21-4CF6-37F3-D40AB55094C6}"/>
              </a:ext>
            </a:extLst>
          </p:cNvPr>
          <p:cNvPicPr/>
          <p:nvPr/>
        </p:nvPicPr>
        <p:blipFill>
          <a:blip r:embed="rId6" cstate="email">
            <a:extLst>
              <a:ext uri="{28A0092B-C50C-407E-A947-70E740481C1C}">
                <a14:useLocalDpi xmlns:a14="http://schemas.microsoft.com/office/drawing/2010/main"/>
              </a:ext>
            </a:extLst>
          </a:blip>
          <a:stretch>
            <a:fillRect/>
          </a:stretch>
        </p:blipFill>
        <p:spPr>
          <a:xfrm>
            <a:off x="4500532" y="2527707"/>
            <a:ext cx="2360898" cy="1511593"/>
          </a:xfrm>
          <a:prstGeom prst="rect">
            <a:avLst/>
          </a:prstGeom>
          <a:ln w="19050">
            <a:solidFill>
              <a:schemeClr val="tx1"/>
            </a:solidFill>
          </a:ln>
        </p:spPr>
      </p:pic>
      <p:pic>
        <p:nvPicPr>
          <p:cNvPr id="17" name="object 12">
            <a:extLst>
              <a:ext uri="{FF2B5EF4-FFF2-40B4-BE49-F238E27FC236}">
                <a16:creationId xmlns:a16="http://schemas.microsoft.com/office/drawing/2014/main" id="{111C110D-7391-D323-ED83-BEA997F26B3E}"/>
              </a:ext>
            </a:extLst>
          </p:cNvPr>
          <p:cNvPicPr/>
          <p:nvPr/>
        </p:nvPicPr>
        <p:blipFill>
          <a:blip r:embed="rId7" cstate="email">
            <a:extLst>
              <a:ext uri="{28A0092B-C50C-407E-A947-70E740481C1C}">
                <a14:useLocalDpi xmlns:a14="http://schemas.microsoft.com/office/drawing/2010/main"/>
              </a:ext>
            </a:extLst>
          </a:blip>
          <a:stretch>
            <a:fillRect/>
          </a:stretch>
        </p:blipFill>
        <p:spPr>
          <a:xfrm>
            <a:off x="8784872" y="2510689"/>
            <a:ext cx="2386669" cy="1509288"/>
          </a:xfrm>
          <a:prstGeom prst="rect">
            <a:avLst/>
          </a:prstGeom>
          <a:ln w="19050">
            <a:solidFill>
              <a:schemeClr val="tx1"/>
            </a:solidFill>
          </a:ln>
        </p:spPr>
      </p:pic>
      <p:sp>
        <p:nvSpPr>
          <p:cNvPr id="18" name="TextBox 17">
            <a:extLst>
              <a:ext uri="{FF2B5EF4-FFF2-40B4-BE49-F238E27FC236}">
                <a16:creationId xmlns:a16="http://schemas.microsoft.com/office/drawing/2014/main" id="{799E8336-A818-EE69-BD4F-F1CE9160D930}"/>
              </a:ext>
            </a:extLst>
          </p:cNvPr>
          <p:cNvSpPr txBox="1"/>
          <p:nvPr/>
        </p:nvSpPr>
        <p:spPr>
          <a:xfrm>
            <a:off x="268664" y="4039301"/>
            <a:ext cx="2307614" cy="40011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Purchased: Sept. 2018 - $20.5M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Sold: Feb. 2022 - $26.5M</a:t>
            </a:r>
          </a:p>
        </p:txBody>
      </p:sp>
      <p:sp>
        <p:nvSpPr>
          <p:cNvPr id="19" name="TextBox 18">
            <a:extLst>
              <a:ext uri="{FF2B5EF4-FFF2-40B4-BE49-F238E27FC236}">
                <a16:creationId xmlns:a16="http://schemas.microsoft.com/office/drawing/2014/main" id="{6E437AA0-A38E-BD75-5A58-BE0A85EB83DA}"/>
              </a:ext>
            </a:extLst>
          </p:cNvPr>
          <p:cNvSpPr txBox="1"/>
          <p:nvPr/>
        </p:nvSpPr>
        <p:spPr>
          <a:xfrm>
            <a:off x="4404336" y="4080382"/>
            <a:ext cx="3366197" cy="40011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Purchased: Mar. 2019 - $66.0M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Sold: Dec. 2022 - $88.0M</a:t>
            </a:r>
          </a:p>
        </p:txBody>
      </p:sp>
      <p:sp>
        <p:nvSpPr>
          <p:cNvPr id="20" name="TextBox 19">
            <a:extLst>
              <a:ext uri="{FF2B5EF4-FFF2-40B4-BE49-F238E27FC236}">
                <a16:creationId xmlns:a16="http://schemas.microsoft.com/office/drawing/2014/main" id="{6DAA0421-E941-317D-ACB0-C2B707A2A4B7}"/>
              </a:ext>
            </a:extLst>
          </p:cNvPr>
          <p:cNvSpPr txBox="1"/>
          <p:nvPr/>
        </p:nvSpPr>
        <p:spPr>
          <a:xfrm>
            <a:off x="8665028" y="4041737"/>
            <a:ext cx="3456633" cy="70788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Purchased: June 2019 - $19.95M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Refinance &amp; Special Distribution: Sept. 2021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Adjacent Land Sale &amp; Special Distribution: Mar. 2023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Sold: Aug. 2023 - $29.75M</a:t>
            </a:r>
          </a:p>
        </p:txBody>
      </p:sp>
      <p:sp>
        <p:nvSpPr>
          <p:cNvPr id="21" name="TextBox 20">
            <a:extLst>
              <a:ext uri="{FF2B5EF4-FFF2-40B4-BE49-F238E27FC236}">
                <a16:creationId xmlns:a16="http://schemas.microsoft.com/office/drawing/2014/main" id="{467D6C88-8333-CD3A-037E-44ED7A470AC7}"/>
              </a:ext>
            </a:extLst>
          </p:cNvPr>
          <p:cNvSpPr txBox="1"/>
          <p:nvPr/>
        </p:nvSpPr>
        <p:spPr>
          <a:xfrm>
            <a:off x="281518" y="2213777"/>
            <a:ext cx="245862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Long Lake Crossing – Fund I</a:t>
            </a:r>
          </a:p>
        </p:txBody>
      </p:sp>
      <p:sp>
        <p:nvSpPr>
          <p:cNvPr id="22" name="TextBox 21">
            <a:extLst>
              <a:ext uri="{FF2B5EF4-FFF2-40B4-BE49-F238E27FC236}">
                <a16:creationId xmlns:a16="http://schemas.microsoft.com/office/drawing/2014/main" id="{3CB49588-6233-8CD6-B75E-BB3455F20E30}"/>
              </a:ext>
            </a:extLst>
          </p:cNvPr>
          <p:cNvSpPr txBox="1"/>
          <p:nvPr/>
        </p:nvSpPr>
        <p:spPr>
          <a:xfrm>
            <a:off x="4815698" y="2231883"/>
            <a:ext cx="273643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300 Kimball – Fund 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5721290C-159C-D014-F10E-0B10C0F9A1BB}"/>
              </a:ext>
            </a:extLst>
          </p:cNvPr>
          <p:cNvSpPr txBox="1"/>
          <p:nvPr/>
        </p:nvSpPr>
        <p:spPr>
          <a:xfrm>
            <a:off x="9158120" y="2217067"/>
            <a:ext cx="164017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Pond View – Fund I</a:t>
            </a:r>
          </a:p>
        </p:txBody>
      </p:sp>
      <p:pic>
        <p:nvPicPr>
          <p:cNvPr id="24" name="Picture 23">
            <a:extLst>
              <a:ext uri="{FF2B5EF4-FFF2-40B4-BE49-F238E27FC236}">
                <a16:creationId xmlns:a16="http://schemas.microsoft.com/office/drawing/2014/main" id="{EB6BC0AC-2E42-AFDE-AAC4-F1710F166DF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1"/>
            <a:ext cx="12192000" cy="1286788"/>
          </a:xfrm>
          <a:prstGeom prst="rect">
            <a:avLst/>
          </a:prstGeom>
        </p:spPr>
      </p:pic>
      <p:pic>
        <p:nvPicPr>
          <p:cNvPr id="25" name="Picture 24">
            <a:extLst>
              <a:ext uri="{FF2B5EF4-FFF2-40B4-BE49-F238E27FC236}">
                <a16:creationId xmlns:a16="http://schemas.microsoft.com/office/drawing/2014/main" id="{ED11B45A-B447-32FE-DFFE-0D8C8C776B0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17988" y="90157"/>
            <a:ext cx="5015608" cy="1091359"/>
          </a:xfrm>
          <a:prstGeom prst="rect">
            <a:avLst/>
          </a:prstGeom>
        </p:spPr>
      </p:pic>
      <p:sp>
        <p:nvSpPr>
          <p:cNvPr id="26" name="TextBox 25">
            <a:extLst>
              <a:ext uri="{FF2B5EF4-FFF2-40B4-BE49-F238E27FC236}">
                <a16:creationId xmlns:a16="http://schemas.microsoft.com/office/drawing/2014/main" id="{AEDE5EA9-3E82-EB19-C782-6FA364516C07}"/>
              </a:ext>
            </a:extLst>
          </p:cNvPr>
          <p:cNvSpPr txBox="1"/>
          <p:nvPr/>
        </p:nvSpPr>
        <p:spPr>
          <a:xfrm>
            <a:off x="6493971" y="437550"/>
            <a:ext cx="5468293" cy="646331"/>
          </a:xfrm>
          <a:prstGeom prst="rect">
            <a:avLst/>
          </a:prstGeom>
          <a:solidFill>
            <a:srgbClr val="EC7D3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a:ea typeface="+mn-ea"/>
                <a:cs typeface="+mn-cs"/>
              </a:rPr>
              <a:t>DISPOSITION</a:t>
            </a:r>
          </a:p>
        </p:txBody>
      </p:sp>
      <p:pic>
        <p:nvPicPr>
          <p:cNvPr id="27" name="object 12">
            <a:extLst>
              <a:ext uri="{FF2B5EF4-FFF2-40B4-BE49-F238E27FC236}">
                <a16:creationId xmlns:a16="http://schemas.microsoft.com/office/drawing/2014/main" id="{582F2CA0-7BB4-761C-6823-9A78AF93822B}"/>
              </a:ext>
            </a:extLst>
          </p:cNvPr>
          <p:cNvPicPr/>
          <p:nvPr/>
        </p:nvPicPr>
        <p:blipFill>
          <a:blip r:embed="rId10" cstate="email">
            <a:extLst>
              <a:ext uri="{28A0092B-C50C-407E-A947-70E740481C1C}">
                <a14:useLocalDpi xmlns:a14="http://schemas.microsoft.com/office/drawing/2010/main"/>
              </a:ext>
            </a:extLst>
          </a:blip>
          <a:srcRect/>
          <a:stretch/>
        </p:blipFill>
        <p:spPr>
          <a:xfrm>
            <a:off x="2179671" y="4703882"/>
            <a:ext cx="2320861" cy="1421891"/>
          </a:xfrm>
          <a:prstGeom prst="rect">
            <a:avLst/>
          </a:prstGeom>
        </p:spPr>
      </p:pic>
      <p:sp>
        <p:nvSpPr>
          <p:cNvPr id="28" name="TextBox 27">
            <a:extLst>
              <a:ext uri="{FF2B5EF4-FFF2-40B4-BE49-F238E27FC236}">
                <a16:creationId xmlns:a16="http://schemas.microsoft.com/office/drawing/2014/main" id="{65C03381-3714-FA27-BE3C-A304CFA5617E}"/>
              </a:ext>
            </a:extLst>
          </p:cNvPr>
          <p:cNvSpPr txBox="1"/>
          <p:nvPr/>
        </p:nvSpPr>
        <p:spPr>
          <a:xfrm>
            <a:off x="2179671" y="6138090"/>
            <a:ext cx="3456633" cy="55399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Purchased: January 2020 - $6.75M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Refinance &amp; Special Distribution: July 2021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Sold: July 2022 - $21.85M</a:t>
            </a:r>
          </a:p>
        </p:txBody>
      </p:sp>
      <p:sp>
        <p:nvSpPr>
          <p:cNvPr id="29" name="TextBox 28">
            <a:extLst>
              <a:ext uri="{FF2B5EF4-FFF2-40B4-BE49-F238E27FC236}">
                <a16:creationId xmlns:a16="http://schemas.microsoft.com/office/drawing/2014/main" id="{58A35996-D6CA-3566-85B9-569A3445E79F}"/>
              </a:ext>
            </a:extLst>
          </p:cNvPr>
          <p:cNvSpPr txBox="1"/>
          <p:nvPr/>
        </p:nvSpPr>
        <p:spPr>
          <a:xfrm>
            <a:off x="2394271" y="4465007"/>
            <a:ext cx="219207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One Park Plaza – Fund II</a:t>
            </a:r>
          </a:p>
        </p:txBody>
      </p:sp>
      <p:pic>
        <p:nvPicPr>
          <p:cNvPr id="30" name="object 12">
            <a:extLst>
              <a:ext uri="{FF2B5EF4-FFF2-40B4-BE49-F238E27FC236}">
                <a16:creationId xmlns:a16="http://schemas.microsoft.com/office/drawing/2014/main" id="{3ACBD768-0602-EC30-3662-03160C32F036}"/>
              </a:ext>
            </a:extLst>
          </p:cNvPr>
          <p:cNvPicPr/>
          <p:nvPr/>
        </p:nvPicPr>
        <p:blipFill>
          <a:blip r:embed="rId11" cstate="email">
            <a:extLst>
              <a:ext uri="{28A0092B-C50C-407E-A947-70E740481C1C}">
                <a14:useLocalDpi xmlns:a14="http://schemas.microsoft.com/office/drawing/2010/main"/>
              </a:ext>
            </a:extLst>
          </a:blip>
          <a:stretch>
            <a:fillRect/>
          </a:stretch>
        </p:blipFill>
        <p:spPr>
          <a:xfrm>
            <a:off x="6183916" y="4710426"/>
            <a:ext cx="2276593" cy="1472318"/>
          </a:xfrm>
          <a:prstGeom prst="rect">
            <a:avLst/>
          </a:prstGeom>
          <a:ln w="19050">
            <a:solidFill>
              <a:schemeClr val="tx1"/>
            </a:solidFill>
          </a:ln>
        </p:spPr>
      </p:pic>
      <p:sp>
        <p:nvSpPr>
          <p:cNvPr id="31" name="TextBox 30">
            <a:extLst>
              <a:ext uri="{FF2B5EF4-FFF2-40B4-BE49-F238E27FC236}">
                <a16:creationId xmlns:a16="http://schemas.microsoft.com/office/drawing/2014/main" id="{0FA91C7B-E2A2-FAFF-AF40-79C90B37B373}"/>
              </a:ext>
            </a:extLst>
          </p:cNvPr>
          <p:cNvSpPr txBox="1"/>
          <p:nvPr/>
        </p:nvSpPr>
        <p:spPr>
          <a:xfrm>
            <a:off x="6118362" y="6220395"/>
            <a:ext cx="3456633" cy="40011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Purchased: April 2020 - $1.6M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Sold: July 2022 - $4.4M</a:t>
            </a:r>
          </a:p>
        </p:txBody>
      </p:sp>
      <p:sp>
        <p:nvSpPr>
          <p:cNvPr id="32" name="TextBox 31">
            <a:extLst>
              <a:ext uri="{FF2B5EF4-FFF2-40B4-BE49-F238E27FC236}">
                <a16:creationId xmlns:a16="http://schemas.microsoft.com/office/drawing/2014/main" id="{BE85A01F-5DB4-7C6E-BBA3-3DAB4FE5E9C8}"/>
              </a:ext>
            </a:extLst>
          </p:cNvPr>
          <p:cNvSpPr txBox="1"/>
          <p:nvPr/>
        </p:nvSpPr>
        <p:spPr>
          <a:xfrm>
            <a:off x="6493971" y="4414601"/>
            <a:ext cx="196864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Liberty One – Fund II</a:t>
            </a:r>
          </a:p>
        </p:txBody>
      </p:sp>
      <p:sp>
        <p:nvSpPr>
          <p:cNvPr id="6" name="TextBox 5">
            <a:extLst>
              <a:ext uri="{FF2B5EF4-FFF2-40B4-BE49-F238E27FC236}">
                <a16:creationId xmlns:a16="http://schemas.microsoft.com/office/drawing/2014/main" id="{E1BFA414-7FBE-2CEC-CE5B-DAB34D102CA6}"/>
              </a:ext>
            </a:extLst>
          </p:cNvPr>
          <p:cNvSpPr txBox="1"/>
          <p:nvPr/>
        </p:nvSpPr>
        <p:spPr>
          <a:xfrm>
            <a:off x="-54316" y="6648596"/>
            <a:ext cx="313029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 Past performance is not indicative of future performance</a:t>
            </a: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3" name="TextBox 32">
            <a:extLst>
              <a:ext uri="{FF2B5EF4-FFF2-40B4-BE49-F238E27FC236}">
                <a16:creationId xmlns:a16="http://schemas.microsoft.com/office/drawing/2014/main" id="{972D06E9-890C-F179-5632-DC484EE19932}"/>
              </a:ext>
            </a:extLst>
          </p:cNvPr>
          <p:cNvSpPr txBox="1"/>
          <p:nvPr/>
        </p:nvSpPr>
        <p:spPr>
          <a:xfrm>
            <a:off x="4179971" y="6615482"/>
            <a:ext cx="2505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For Financial Professional Use Only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6125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6">
            <a:extLst>
              <a:ext uri="{FF2B5EF4-FFF2-40B4-BE49-F238E27FC236}">
                <a16:creationId xmlns:a16="http://schemas.microsoft.com/office/drawing/2014/main" id="{95B71E5A-E6DF-B243-B776-9073BE20EB52}"/>
              </a:ext>
            </a:extLst>
          </p:cNvPr>
          <p:cNvSpPr txBox="1">
            <a:spLocks/>
          </p:cNvSpPr>
          <p:nvPr/>
        </p:nvSpPr>
        <p:spPr>
          <a:xfrm>
            <a:off x="822184" y="1526842"/>
            <a:ext cx="10520599" cy="6428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Through five decades and five recessions, our co-founders have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focused on </a:t>
            </a:r>
            <a:r>
              <a:rPr lang="en-US" sz="1800" dirty="0">
                <a:solidFill>
                  <a:prstClr val="black"/>
                </a:solidFill>
                <a:latin typeface="Arial" panose="020B0604020202020204"/>
              </a:rPr>
              <a:t>i</a:t>
            </a:r>
            <a:r>
              <a:rPr kumimoji="0" lang="en-US" sz="1800" b="0" i="0" u="none" strike="noStrike" kern="1200" cap="none" spc="0" normalizeH="0" baseline="0" noProof="0" dirty="0" err="1">
                <a:ln>
                  <a:noFill/>
                </a:ln>
                <a:solidFill>
                  <a:prstClr val="black"/>
                </a:solidFill>
                <a:effectLst/>
                <a:uLnTx/>
                <a:uFillTx/>
                <a:latin typeface="Arial" panose="020B0604020202020204"/>
                <a:ea typeface="+mn-ea"/>
                <a:cs typeface="+mn-cs"/>
              </a:rPr>
              <a:t>ndentifying</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high-quality assets at discounts to historic values.</a:t>
            </a:r>
            <a:r>
              <a:rPr kumimoji="0" lang="en-US"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13" name="Content Placeholder 6">
            <a:extLst>
              <a:ext uri="{FF2B5EF4-FFF2-40B4-BE49-F238E27FC236}">
                <a16:creationId xmlns:a16="http://schemas.microsoft.com/office/drawing/2014/main" id="{1DFEBC63-F04E-CC46-95CD-53C792531CAD}"/>
              </a:ext>
            </a:extLst>
          </p:cNvPr>
          <p:cNvSpPr txBox="1">
            <a:spLocks/>
          </p:cNvSpPr>
          <p:nvPr/>
        </p:nvSpPr>
        <p:spPr>
          <a:xfrm>
            <a:off x="7848555" y="2391198"/>
            <a:ext cx="2974275" cy="12017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71B7"/>
                </a:solidFill>
                <a:effectLst/>
                <a:uLnTx/>
                <a:uFillTx/>
                <a:latin typeface="Arial" panose="020B0604020202020204" pitchFamily="34" charset="0"/>
                <a:ea typeface="+mn-ea"/>
                <a:cs typeface="Arial" panose="020B0604020202020204" pitchFamily="34" charset="0"/>
              </a:rPr>
              <a:t>38%</a:t>
            </a:r>
            <a:b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weighted average gross IRR</a:t>
            </a:r>
            <a:r>
              <a:rPr kumimoji="0" lang="en-US"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1,3</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16" name="Content Placeholder 6">
            <a:extLst>
              <a:ext uri="{FF2B5EF4-FFF2-40B4-BE49-F238E27FC236}">
                <a16:creationId xmlns:a16="http://schemas.microsoft.com/office/drawing/2014/main" id="{14AC70C2-B7D0-E041-9532-8753AABD39B4}"/>
              </a:ext>
            </a:extLst>
          </p:cNvPr>
          <p:cNvSpPr txBox="1">
            <a:spLocks/>
          </p:cNvSpPr>
          <p:nvPr/>
        </p:nvSpPr>
        <p:spPr>
          <a:xfrm>
            <a:off x="7935763" y="3876726"/>
            <a:ext cx="2799858" cy="10075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71B7"/>
                </a:solidFill>
                <a:effectLst/>
                <a:uLnTx/>
                <a:uFillTx/>
                <a:latin typeface="Arial" panose="020B0604020202020204" pitchFamily="34" charset="0"/>
                <a:ea typeface="+mn-ea"/>
                <a:cs typeface="Arial" panose="020B0604020202020204" pitchFamily="34" charset="0"/>
              </a:rPr>
              <a:t>2.3x</a:t>
            </a:r>
            <a:b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weighted average gross multiple</a:t>
            </a:r>
            <a:r>
              <a:rPr kumimoji="0" lang="en-US"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1,5</a:t>
            </a:r>
          </a:p>
        </p:txBody>
      </p:sp>
      <p:sp>
        <p:nvSpPr>
          <p:cNvPr id="15" name="Content Placeholder 6">
            <a:extLst>
              <a:ext uri="{FF2B5EF4-FFF2-40B4-BE49-F238E27FC236}">
                <a16:creationId xmlns:a16="http://schemas.microsoft.com/office/drawing/2014/main" id="{90A9956F-F3E0-564E-9959-250408CB4755}"/>
              </a:ext>
            </a:extLst>
          </p:cNvPr>
          <p:cNvSpPr txBox="1">
            <a:spLocks/>
          </p:cNvSpPr>
          <p:nvPr/>
        </p:nvSpPr>
        <p:spPr>
          <a:xfrm>
            <a:off x="4236946" y="3829582"/>
            <a:ext cx="3015991" cy="15015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71B7"/>
                </a:solidFill>
                <a:effectLst/>
                <a:uLnTx/>
                <a:uFillTx/>
                <a:latin typeface="Arial" panose="020B0604020202020204" pitchFamily="34" charset="0"/>
                <a:ea typeface="+mn-ea"/>
                <a:cs typeface="Arial" panose="020B0604020202020204" pitchFamily="34" charset="0"/>
              </a:rPr>
              <a:t>61%</a:t>
            </a:r>
            <a:b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weighted average gross IRR on all debt-related investments</a:t>
            </a:r>
            <a:r>
              <a:rPr kumimoji="0" lang="en-US"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4</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17" name="Content Placeholder 6">
            <a:extLst>
              <a:ext uri="{FF2B5EF4-FFF2-40B4-BE49-F238E27FC236}">
                <a16:creationId xmlns:a16="http://schemas.microsoft.com/office/drawing/2014/main" id="{8431D5D2-3B90-854A-8B3D-CA9072D876AA}"/>
              </a:ext>
            </a:extLst>
          </p:cNvPr>
          <p:cNvSpPr txBox="1">
            <a:spLocks/>
          </p:cNvSpPr>
          <p:nvPr/>
        </p:nvSpPr>
        <p:spPr>
          <a:xfrm>
            <a:off x="4090317" y="2391198"/>
            <a:ext cx="3112606" cy="10261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71B7"/>
                </a:solidFill>
                <a:effectLst/>
                <a:uLnTx/>
                <a:uFillTx/>
                <a:latin typeface="Arial" panose="020B0604020202020204" pitchFamily="34" charset="0"/>
                <a:ea typeface="+mn-ea"/>
                <a:cs typeface="Arial" panose="020B0604020202020204" pitchFamily="34" charset="0"/>
              </a:rPr>
              <a:t>~$800M</a:t>
            </a:r>
            <a:b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capital deployed across real estate and distressed debt</a:t>
            </a:r>
            <a:endParaRPr kumimoji="0" lang="en-US"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itle 2">
            <a:extLst>
              <a:ext uri="{FF2B5EF4-FFF2-40B4-BE49-F238E27FC236}">
                <a16:creationId xmlns:a16="http://schemas.microsoft.com/office/drawing/2014/main" id="{9C52FE62-202F-9F40-9C70-46B29ED3930A}"/>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OUR TRACK RECORD</a:t>
            </a:r>
            <a:endParaRPr lang="en-US" dirty="0"/>
          </a:p>
        </p:txBody>
      </p:sp>
      <p:sp>
        <p:nvSpPr>
          <p:cNvPr id="21" name="Content Placeholder 6">
            <a:extLst>
              <a:ext uri="{FF2B5EF4-FFF2-40B4-BE49-F238E27FC236}">
                <a16:creationId xmlns:a16="http://schemas.microsoft.com/office/drawing/2014/main" id="{B998F2CF-7585-C941-80FE-BA278702731E}"/>
              </a:ext>
            </a:extLst>
          </p:cNvPr>
          <p:cNvSpPr txBox="1">
            <a:spLocks/>
          </p:cNvSpPr>
          <p:nvPr/>
        </p:nvSpPr>
        <p:spPr>
          <a:xfrm>
            <a:off x="1304134" y="2391198"/>
            <a:ext cx="2535122" cy="11817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71B7"/>
                </a:solidFill>
                <a:effectLst/>
                <a:uLnTx/>
                <a:uFillTx/>
                <a:latin typeface="Arial" panose="020B0604020202020204" pitchFamily="34" charset="0"/>
                <a:ea typeface="+mn-ea"/>
                <a:cs typeface="Arial" panose="020B0604020202020204" pitchFamily="34" charset="0"/>
              </a:rPr>
              <a:t>40 years</a:t>
            </a:r>
          </a:p>
          <a:p>
            <a:pPr marL="0" marR="0" lvl="0" indent="0" algn="ctr"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 real estate </a:t>
            </a:r>
            <a:b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investors</a:t>
            </a:r>
            <a:endParaRPr kumimoji="0" lang="en-US"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Content Placeholder 6">
            <a:extLst>
              <a:ext uri="{FF2B5EF4-FFF2-40B4-BE49-F238E27FC236}">
                <a16:creationId xmlns:a16="http://schemas.microsoft.com/office/drawing/2014/main" id="{B514C276-587F-794F-8AD9-3D790D7EF159}"/>
              </a:ext>
            </a:extLst>
          </p:cNvPr>
          <p:cNvSpPr txBox="1">
            <a:spLocks/>
          </p:cNvSpPr>
          <p:nvPr/>
        </p:nvSpPr>
        <p:spPr>
          <a:xfrm>
            <a:off x="1304134" y="3893180"/>
            <a:ext cx="2535122" cy="12000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Interests in over</a:t>
            </a:r>
          </a:p>
          <a:p>
            <a:pPr marL="0" marR="0" lvl="0" indent="0" algn="ctr"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71B7"/>
                </a:solidFill>
                <a:effectLst/>
                <a:uLnTx/>
                <a:uFillTx/>
                <a:latin typeface="Arial" panose="020B0604020202020204" pitchFamily="34" charset="0"/>
                <a:ea typeface="+mn-ea"/>
                <a:cs typeface="Arial" panose="020B0604020202020204" pitchFamily="34" charset="0"/>
              </a:rPr>
              <a:t>7M SF</a:t>
            </a:r>
          </a:p>
          <a:p>
            <a:pPr marL="0" marR="0" lvl="0" indent="0" algn="ctr"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 real estate nationwide</a:t>
            </a:r>
            <a:r>
              <a:rPr kumimoji="0" lang="en-US"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TextBox 34">
            <a:extLst>
              <a:ext uri="{FF2B5EF4-FFF2-40B4-BE49-F238E27FC236}">
                <a16:creationId xmlns:a16="http://schemas.microsoft.com/office/drawing/2014/main" id="{78741544-F822-4149-909C-3998977D5DB3}"/>
              </a:ext>
            </a:extLst>
          </p:cNvPr>
          <p:cNvSpPr txBox="1"/>
          <p:nvPr/>
        </p:nvSpPr>
        <p:spPr>
          <a:xfrm>
            <a:off x="265592" y="5229319"/>
            <a:ext cx="11354908" cy="16004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Prior performance is not indicative of future performance. 2. Includes limited partnerships and other non-controlling interests. 3. Represents transactions since Sovereign inception in 2002. Represents both realized transactions and unrealized transactions using management exit valuations as of Q2 2022. Exit valuations may not be indicative of actual sale values, in which event realized Gross IRR may be lower, or substantially lower, than the hybrid realized/unrealized Gross IRR figure provided herein. Note, Gross IRR represents the average Gross IRR across Sovereign transactions weighted by transaction size. This includes Sovereign’s worst performing transaction, which realized a -6% Gross IRR. Gross IRR does not take into account fees and expenses charged by affiliates of the Sponsor. Net IRR is necessarily lower than Gross IRR. The above returns do not include the sales load associated with the Fund.  IRR is calculated using a methodology that is compliant with global investment performance standards (GIPS). 4. These returns represent all 8 debt-related investments made from 2008-2012 ranging from 10% to 183% Gross IRR; previous downturn performance numbers are not available. Note, Gross IRR represents the average Gross IRR across Sovereign transactions weighted by transaction size. Net IRR is necessarily lower than Gross IRR. Historical information relates to portfolios held outside any existing fund and are not indicative of expected results of any existing fund or investment. The above returns do not include the sales load associated with the Fund. 5. </a:t>
            </a:r>
            <a:r>
              <a:rPr kumimoji="0" lang="en-US" sz="9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mn-cs"/>
              </a:rPr>
              <a:t>Represents realized transactions since Sovereign inception in 2002. Note, Gross Multiple represents the average Gross Multiple across Sovereign transactions weighted by transaction size. This includes Sovereign’s worst performing transaction, which realized a 0.93 Gross Multiple. Gross Multiple does not take into account fees and expenses charged by affiliates of the Sponsor. Net Multiple is necessarily lower than Gross Multiple. The above returns do not include the sales load associated with the Fund. Represents numbers of Q4 2022.</a:t>
            </a:r>
            <a:endPar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CB9C7A45-1699-8A49-A19A-7BCF880FAC59}"/>
              </a:ext>
            </a:extLst>
          </p:cNvPr>
          <p:cNvCxnSpPr/>
          <p:nvPr/>
        </p:nvCxnSpPr>
        <p:spPr>
          <a:xfrm>
            <a:off x="1192695" y="3627783"/>
            <a:ext cx="9792279" cy="0"/>
          </a:xfrm>
          <a:prstGeom prst="line">
            <a:avLst/>
          </a:prstGeom>
          <a:ln>
            <a:solidFill>
              <a:srgbClr val="095684"/>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5D82DCE-37E7-1C40-990C-456180725F67}"/>
              </a:ext>
            </a:extLst>
          </p:cNvPr>
          <p:cNvCxnSpPr>
            <a:cxnSpLocks/>
          </p:cNvCxnSpPr>
          <p:nvPr/>
        </p:nvCxnSpPr>
        <p:spPr>
          <a:xfrm>
            <a:off x="3839256" y="2817471"/>
            <a:ext cx="0" cy="1753999"/>
          </a:xfrm>
          <a:prstGeom prst="line">
            <a:avLst/>
          </a:prstGeom>
          <a:ln>
            <a:solidFill>
              <a:srgbClr val="09568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01C42DF-E023-D442-87BD-BEF24DB06FC1}"/>
              </a:ext>
            </a:extLst>
          </p:cNvPr>
          <p:cNvCxnSpPr>
            <a:cxnSpLocks/>
          </p:cNvCxnSpPr>
          <p:nvPr/>
        </p:nvCxnSpPr>
        <p:spPr>
          <a:xfrm>
            <a:off x="7608368" y="2817471"/>
            <a:ext cx="0" cy="1753999"/>
          </a:xfrm>
          <a:prstGeom prst="line">
            <a:avLst/>
          </a:prstGeom>
          <a:ln>
            <a:solidFill>
              <a:srgbClr val="09568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E72A9C2-11AE-E858-967B-BCA69A835014}"/>
              </a:ext>
            </a:extLst>
          </p:cNvPr>
          <p:cNvSpPr txBox="1"/>
          <p:nvPr/>
        </p:nvSpPr>
        <p:spPr>
          <a:xfrm>
            <a:off x="4623215" y="6583536"/>
            <a:ext cx="311578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a:ea typeface="+mn-ea"/>
                <a:cs typeface="+mn-cs"/>
              </a:rPr>
              <a:t>For Financial Professional Use Only</a:t>
            </a:r>
          </a:p>
        </p:txBody>
      </p:sp>
    </p:spTree>
    <p:extLst>
      <p:ext uri="{BB962C8B-B14F-4D97-AF65-F5344CB8AC3E}">
        <p14:creationId xmlns:p14="http://schemas.microsoft.com/office/powerpoint/2010/main" val="33700932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6D5355-2B61-EF2D-D6DF-F04649890004}"/>
              </a:ext>
            </a:extLst>
          </p:cNvPr>
          <p:cNvSpPr>
            <a:spLocks noGrp="1"/>
          </p:cNvSpPr>
          <p:nvPr>
            <p:ph type="ftr" sz="quarter" idx="11"/>
          </p:nvPr>
        </p:nvSpPr>
        <p:spPr>
          <a:xfrm>
            <a:off x="5332030" y="6652273"/>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a:ea typeface="+mn-ea"/>
                <a:cs typeface="+mn-cs"/>
              </a:rPr>
              <a:t>For Financial Professional Use Only</a:t>
            </a:r>
          </a:p>
        </p:txBody>
      </p:sp>
      <p:pic>
        <p:nvPicPr>
          <p:cNvPr id="3" name="Picture 2">
            <a:extLst>
              <a:ext uri="{FF2B5EF4-FFF2-40B4-BE49-F238E27FC236}">
                <a16:creationId xmlns:a16="http://schemas.microsoft.com/office/drawing/2014/main" id="{0645BE36-6180-84DE-0FF7-4ED1DF0945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1286788"/>
          </a:xfrm>
          <a:prstGeom prst="rect">
            <a:avLst/>
          </a:prstGeom>
        </p:spPr>
      </p:pic>
      <p:pic>
        <p:nvPicPr>
          <p:cNvPr id="4" name="Picture 3">
            <a:extLst>
              <a:ext uri="{FF2B5EF4-FFF2-40B4-BE49-F238E27FC236}">
                <a16:creationId xmlns:a16="http://schemas.microsoft.com/office/drawing/2014/main" id="{641DBDA7-EBAC-7BBE-93A8-6D2E94F1124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88" y="90157"/>
            <a:ext cx="5015608" cy="1091359"/>
          </a:xfrm>
          <a:prstGeom prst="rect">
            <a:avLst/>
          </a:prstGeom>
        </p:spPr>
      </p:pic>
      <p:sp>
        <p:nvSpPr>
          <p:cNvPr id="7" name="TextBox 6">
            <a:extLst>
              <a:ext uri="{FF2B5EF4-FFF2-40B4-BE49-F238E27FC236}">
                <a16:creationId xmlns:a16="http://schemas.microsoft.com/office/drawing/2014/main" id="{A34C75BF-7224-32C6-5447-9D151938792E}"/>
              </a:ext>
            </a:extLst>
          </p:cNvPr>
          <p:cNvSpPr txBox="1"/>
          <p:nvPr/>
        </p:nvSpPr>
        <p:spPr>
          <a:xfrm>
            <a:off x="6658406" y="369333"/>
            <a:ext cx="5015608" cy="646331"/>
          </a:xfrm>
          <a:prstGeom prst="rect">
            <a:avLst/>
          </a:prstGeom>
          <a:solidFill>
            <a:srgbClr val="EC7D3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a:ea typeface="+mn-ea"/>
                <a:cs typeface="+mn-cs"/>
              </a:rPr>
              <a:t>FUND I – FULL CYCLE</a:t>
            </a:r>
          </a:p>
        </p:txBody>
      </p:sp>
      <p:sp>
        <p:nvSpPr>
          <p:cNvPr id="17" name="TextBox 16">
            <a:extLst>
              <a:ext uri="{FF2B5EF4-FFF2-40B4-BE49-F238E27FC236}">
                <a16:creationId xmlns:a16="http://schemas.microsoft.com/office/drawing/2014/main" id="{C5A11BC0-CE3A-407B-E724-7DA126971533}"/>
              </a:ext>
            </a:extLst>
          </p:cNvPr>
          <p:cNvSpPr txBox="1"/>
          <p:nvPr/>
        </p:nvSpPr>
        <p:spPr>
          <a:xfrm>
            <a:off x="5988817" y="1702342"/>
            <a:ext cx="40796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rPr>
              <a:t>GOLF SIMULATOR</a:t>
            </a:r>
          </a:p>
        </p:txBody>
      </p:sp>
      <p:sp>
        <p:nvSpPr>
          <p:cNvPr id="23" name="TextBox 22">
            <a:extLst>
              <a:ext uri="{FF2B5EF4-FFF2-40B4-BE49-F238E27FC236}">
                <a16:creationId xmlns:a16="http://schemas.microsoft.com/office/drawing/2014/main" id="{28FA2B21-6153-5B29-CB7C-A0C8B0CD7437}"/>
              </a:ext>
            </a:extLst>
          </p:cNvPr>
          <p:cNvSpPr txBox="1"/>
          <p:nvPr/>
        </p:nvSpPr>
        <p:spPr>
          <a:xfrm>
            <a:off x="90435" y="5700817"/>
            <a:ext cx="7199146" cy="1240083"/>
          </a:xfrm>
          <a:prstGeom prst="rect">
            <a:avLst/>
          </a:prstGeom>
          <a:noFill/>
        </p:spPr>
        <p:txBody>
          <a:bodyPr wrap="square">
            <a:spAutoFit/>
          </a:bodyPr>
          <a:lstStyle/>
          <a:p>
            <a:pPr marL="20320" marR="5080" lvl="0" indent="-8255" algn="l" defTabSz="914400" rtl="0" eaLnBrk="1" fontAlgn="auto" latinLnBrk="0" hangingPunct="1">
              <a:lnSpc>
                <a:spcPct val="106100"/>
              </a:lnSpc>
              <a:spcBef>
                <a:spcPts val="10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(1)</a:t>
            </a:r>
            <a:r>
              <a:rPr kumimoji="0" lang="en-US" sz="800" b="0" i="0" u="none" strike="noStrike" kern="1200" cap="none" spc="-4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Average</a:t>
            </a:r>
            <a:r>
              <a:rPr kumimoji="0" lang="en-US" sz="800" b="0" i="0" u="none" strike="noStrike" kern="1200" cap="none" spc="-20"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net</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IRR</a:t>
            </a:r>
            <a:r>
              <a:rPr kumimoji="0" lang="en-US" sz="800" b="0" i="0" u="none" strike="noStrike" kern="1200" cap="none" spc="-20"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is</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net</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of</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all</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sponsor</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fees</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and</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is</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10" normalizeH="0" baseline="0" noProof="0" dirty="0">
                <a:ln>
                  <a:noFill/>
                </a:ln>
                <a:solidFill>
                  <a:prstClr val="black"/>
                </a:solidFill>
                <a:effectLst/>
                <a:uLnTx/>
                <a:uFillTx/>
                <a:latin typeface="Arial" panose="020B0604020202020204"/>
                <a:ea typeface="+mn-ea"/>
                <a:cs typeface="Avenir LT Std 45 Book"/>
              </a:rPr>
              <a:t>calculated</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by</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10" normalizeH="0" baseline="0" noProof="0" dirty="0">
                <a:ln>
                  <a:noFill/>
                </a:ln>
                <a:solidFill>
                  <a:prstClr val="black"/>
                </a:solidFill>
                <a:effectLst/>
                <a:uLnTx/>
                <a:uFillTx/>
                <a:latin typeface="Arial" panose="020B0604020202020204"/>
                <a:ea typeface="+mn-ea"/>
                <a:cs typeface="Avenir LT Std 45 Book"/>
              </a:rPr>
              <a:t>considering</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the</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IRR</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earned</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by</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investor</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in</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the</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fund</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and</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dividing</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by</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the</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total</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number</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of</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investors</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in</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the</a:t>
            </a:r>
            <a:r>
              <a:rPr kumimoji="0" lang="en-US" sz="800" b="0" i="0" u="none" strike="noStrike" kern="1200" cap="none" spc="-20"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fund.</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Please</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note</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20" normalizeH="0" baseline="0" noProof="0" dirty="0">
                <a:ln>
                  <a:noFill/>
                </a:ln>
                <a:solidFill>
                  <a:prstClr val="black"/>
                </a:solidFill>
                <a:effectLst/>
                <a:uLnTx/>
                <a:uFillTx/>
                <a:latin typeface="Arial" panose="020B0604020202020204"/>
                <a:ea typeface="+mn-ea"/>
                <a:cs typeface="Avenir LT Std 45 Book"/>
              </a:rPr>
              <a:t>that</a:t>
            </a:r>
            <a:r>
              <a:rPr lang="en-US" sz="800" spc="500" dirty="0">
                <a:solidFill>
                  <a:prstClr val="black"/>
                </a:solidFill>
                <a:latin typeface="Arial" panose="020B0604020202020204"/>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the</a:t>
            </a:r>
            <a:r>
              <a:rPr kumimoji="0" lang="en-US" sz="800" b="0" i="0" u="none" strike="noStrike" kern="1200" cap="none" spc="-20"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internal</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rate</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of</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return</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in</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an</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10" normalizeH="0" baseline="0" noProof="0" dirty="0">
                <a:ln>
                  <a:noFill/>
                </a:ln>
                <a:solidFill>
                  <a:prstClr val="black"/>
                </a:solidFill>
                <a:effectLst/>
                <a:uLnTx/>
                <a:uFillTx/>
                <a:latin typeface="Arial" panose="020B0604020202020204"/>
                <a:ea typeface="+mn-ea"/>
                <a:cs typeface="Avenir LT Std 45 Book"/>
              </a:rPr>
              <a:t>investment</a:t>
            </a:r>
            <a:r>
              <a:rPr kumimoji="0" lang="en-US" sz="800" b="0" i="0" u="none" strike="noStrike" kern="1200" cap="none" spc="-20"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vehicle</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may</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di</a:t>
            </a:r>
            <a:r>
              <a:rPr kumimoji="0" lang="en-US" sz="800" b="1" i="0" u="none" strike="noStrike" kern="1200" cap="none" spc="0" normalizeH="0" baseline="0" noProof="0" dirty="0">
                <a:ln>
                  <a:noFill/>
                </a:ln>
                <a:solidFill>
                  <a:prstClr val="black"/>
                </a:solidFill>
                <a:effectLst/>
                <a:uLnTx/>
                <a:uFillTx/>
                <a:latin typeface="Arial" panose="020B0604020202020204"/>
                <a:ea typeface="+mn-ea"/>
                <a:cs typeface="Arial Narrow"/>
              </a:rPr>
              <a:t>ff</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er</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greatly</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on</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an</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10" normalizeH="0" baseline="0" noProof="0" dirty="0">
                <a:ln>
                  <a:noFill/>
                </a:ln>
                <a:solidFill>
                  <a:prstClr val="black"/>
                </a:solidFill>
                <a:effectLst/>
                <a:uLnTx/>
                <a:uFillTx/>
                <a:latin typeface="Arial" panose="020B0604020202020204"/>
                <a:ea typeface="+mn-ea"/>
                <a:cs typeface="Avenir LT Std 45 Book"/>
              </a:rPr>
              <a:t>individual</a:t>
            </a:r>
            <a:r>
              <a:rPr kumimoji="0" lang="en-US" sz="800" b="0" i="0" u="none" strike="noStrike" kern="1200" cap="none" spc="-20"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investor</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basis</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depending</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on</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the</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timing</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of</a:t>
            </a:r>
            <a:r>
              <a:rPr kumimoji="0" lang="en-US" sz="800" b="0" i="0" u="none" strike="noStrike" kern="1200" cap="none" spc="-20"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an</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10" normalizeH="0" baseline="0" noProof="0" dirty="0">
                <a:ln>
                  <a:noFill/>
                </a:ln>
                <a:solidFill>
                  <a:prstClr val="black"/>
                </a:solidFill>
                <a:effectLst/>
                <a:uLnTx/>
                <a:uFillTx/>
                <a:latin typeface="Arial" panose="020B0604020202020204"/>
                <a:ea typeface="+mn-ea"/>
                <a:cs typeface="Avenir LT Std 45 Book"/>
              </a:rPr>
              <a:t>investor’s</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entrance</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and</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exit</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from</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the</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vehicle</a:t>
            </a:r>
            <a:r>
              <a:rPr kumimoji="0" lang="en-US" sz="800" b="0" i="0" u="none" strike="noStrike" kern="1200" cap="none" spc="-20"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and</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whether</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25" normalizeH="0" baseline="0" noProof="0" dirty="0">
                <a:ln>
                  <a:noFill/>
                </a:ln>
                <a:solidFill>
                  <a:prstClr val="black"/>
                </a:solidFill>
                <a:effectLst/>
                <a:uLnTx/>
                <a:uFillTx/>
                <a:latin typeface="Arial" panose="020B0604020202020204"/>
                <a:ea typeface="+mn-ea"/>
                <a:cs typeface="Avenir LT Std 45 Book"/>
              </a:rPr>
              <a:t>the</a:t>
            </a:r>
            <a:r>
              <a:rPr kumimoji="0" lang="en-US" sz="800" b="0" i="0" u="none" strike="noStrike" kern="1200" cap="none" spc="500"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investor</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invested</a:t>
            </a:r>
            <a:r>
              <a:rPr kumimoji="0" lang="en-US" sz="800" b="0" i="0" u="none" strike="noStrike" kern="1200" cap="none" spc="-10"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net</a:t>
            </a:r>
            <a:r>
              <a:rPr kumimoji="0" lang="en-US" sz="800" b="0" i="0" u="none" strike="noStrike" kern="1200" cap="none" spc="-10"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of</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any</a:t>
            </a:r>
            <a:r>
              <a:rPr kumimoji="0" lang="en-US" sz="800" b="0" i="0" u="none" strike="noStrike" kern="1200" cap="none" spc="-10" normalizeH="0" baseline="0" noProof="0" dirty="0">
                <a:ln>
                  <a:noFill/>
                </a:ln>
                <a:solidFill>
                  <a:prstClr val="black"/>
                </a:solidFill>
                <a:effectLst/>
                <a:uLnTx/>
                <a:uFillTx/>
                <a:latin typeface="Arial" panose="020B0604020202020204"/>
                <a:ea typeface="+mn-ea"/>
                <a:cs typeface="Avenir LT Std 45 Book"/>
              </a:rPr>
              <a:t> up-</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front</a:t>
            </a:r>
            <a:r>
              <a:rPr kumimoji="0" lang="en-US" sz="800" b="0" i="0" u="none" strike="noStrike" kern="1200" cap="none" spc="-10" normalizeH="0" baseline="0" noProof="0" dirty="0">
                <a:ln>
                  <a:noFill/>
                </a:ln>
                <a:solidFill>
                  <a:prstClr val="black"/>
                </a:solidFill>
                <a:effectLst/>
                <a:uLnTx/>
                <a:uFillTx/>
                <a:latin typeface="Arial" panose="020B0604020202020204"/>
                <a:ea typeface="+mn-ea"/>
                <a:cs typeface="Avenir LT Std 45 Book"/>
              </a:rPr>
              <a:t> commissions</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and</a:t>
            </a:r>
            <a:r>
              <a:rPr kumimoji="0" lang="en-US" sz="800" b="0" i="0" u="none" strike="noStrike" kern="1200" cap="none" spc="-10"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fees.</a:t>
            </a:r>
            <a:r>
              <a:rPr kumimoji="0" lang="en-US" sz="800" b="0" i="0" u="none" strike="noStrike" kern="1200" cap="none" spc="-10"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IRR is calculated using a methodology that is compliant with global investment performance standards (GIPS). </a:t>
            </a:r>
            <a:endPar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endParaRPr>
          </a:p>
          <a:p>
            <a:pPr marL="20320" marR="93345" lvl="0" indent="-8255" algn="l" defTabSz="914400" rtl="0" eaLnBrk="1" fontAlgn="auto" latinLnBrk="0" hangingPunct="1">
              <a:lnSpc>
                <a:spcPct val="100000"/>
              </a:lnSpc>
              <a:spcBef>
                <a:spcPts val="24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(2)</a:t>
            </a:r>
            <a:r>
              <a:rPr kumimoji="0" lang="en-US" sz="800" b="0" i="0" u="none" strike="noStrike" kern="1200" cap="none" spc="114"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Average</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net</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Multiple</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is</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net</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of</a:t>
            </a:r>
            <a:r>
              <a:rPr kumimoji="0" lang="en-US" sz="800" b="0" i="0" u="none" strike="noStrike" kern="1200" cap="none" spc="-20"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all</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sponsor</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fees</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and</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is</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10" normalizeH="0" baseline="0" noProof="0" dirty="0">
                <a:ln>
                  <a:noFill/>
                </a:ln>
                <a:solidFill>
                  <a:prstClr val="black"/>
                </a:solidFill>
                <a:effectLst/>
                <a:uLnTx/>
                <a:uFillTx/>
                <a:latin typeface="Arial" panose="020B0604020202020204"/>
                <a:ea typeface="+mn-ea"/>
                <a:cs typeface="Avenir LT Std 45 Book"/>
              </a:rPr>
              <a:t>calculated</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by</a:t>
            </a:r>
            <a:r>
              <a:rPr kumimoji="0" lang="en-US" sz="800" b="0" i="0" u="none" strike="noStrike" kern="1200" cap="none" spc="-20"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10" normalizeH="0" baseline="0" noProof="0" dirty="0">
                <a:ln>
                  <a:noFill/>
                </a:ln>
                <a:solidFill>
                  <a:prstClr val="black"/>
                </a:solidFill>
                <a:effectLst/>
                <a:uLnTx/>
                <a:uFillTx/>
                <a:latin typeface="Arial" panose="020B0604020202020204"/>
                <a:ea typeface="+mn-ea"/>
                <a:cs typeface="Avenir LT Std 45 Book"/>
              </a:rPr>
              <a:t>considering</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the</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multiple</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earned</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by</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investor</a:t>
            </a:r>
            <a:r>
              <a:rPr kumimoji="0" lang="en-US" sz="800" b="0" i="0" u="none" strike="noStrike" kern="1200" cap="none" spc="-20"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in</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the</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fund</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and</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dividing</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by</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the</a:t>
            </a:r>
            <a:r>
              <a:rPr kumimoji="0" lang="en-US" sz="800" b="0" i="0" u="none" strike="noStrike" kern="1200" cap="none" spc="-20"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total</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number</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of</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investors</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in</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the</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fund.</a:t>
            </a:r>
            <a:r>
              <a:rPr kumimoji="0" lang="en-US" sz="800" b="0" i="0" u="none" strike="noStrike" kern="1200" cap="none" spc="-20"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10" normalizeH="0" baseline="0" noProof="0" dirty="0">
                <a:ln>
                  <a:noFill/>
                </a:ln>
                <a:solidFill>
                  <a:prstClr val="black"/>
                </a:solidFill>
                <a:effectLst/>
                <a:uLnTx/>
                <a:uFillTx/>
                <a:latin typeface="Arial" panose="020B0604020202020204"/>
                <a:ea typeface="+mn-ea"/>
                <a:cs typeface="Avenir LT Std 45 Book"/>
              </a:rPr>
              <a:t>Please</a:t>
            </a:r>
            <a:r>
              <a:rPr kumimoji="0" lang="en-US" sz="800" b="0" i="0" u="none" strike="noStrike" kern="1200" cap="none" spc="500"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note</a:t>
            </a:r>
            <a:r>
              <a:rPr kumimoji="0" lang="en-US" sz="800" b="0" i="0" u="none" strike="noStrike" kern="1200" cap="none" spc="-20"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that</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the</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multiple</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of</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return</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in</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an</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10" normalizeH="0" baseline="0" noProof="0" dirty="0">
                <a:ln>
                  <a:noFill/>
                </a:ln>
                <a:solidFill>
                  <a:prstClr val="black"/>
                </a:solidFill>
                <a:effectLst/>
                <a:uLnTx/>
                <a:uFillTx/>
                <a:latin typeface="Arial" panose="020B0604020202020204"/>
                <a:ea typeface="+mn-ea"/>
                <a:cs typeface="Avenir LT Std 45 Book"/>
              </a:rPr>
              <a:t>investment</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vehicle</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may</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di</a:t>
            </a:r>
            <a:r>
              <a:rPr kumimoji="0" lang="en-US" sz="800" b="1" i="0" u="none" strike="noStrike" kern="1200" cap="none" spc="0" normalizeH="0" baseline="0" noProof="0" dirty="0">
                <a:ln>
                  <a:noFill/>
                </a:ln>
                <a:solidFill>
                  <a:prstClr val="black"/>
                </a:solidFill>
                <a:effectLst/>
                <a:uLnTx/>
                <a:uFillTx/>
                <a:latin typeface="Arial" panose="020B0604020202020204"/>
                <a:ea typeface="+mn-ea"/>
                <a:cs typeface="Arial Narrow"/>
              </a:rPr>
              <a:t>ff</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er</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greatly</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on</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an</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10" normalizeH="0" baseline="0" noProof="0" dirty="0">
                <a:ln>
                  <a:noFill/>
                </a:ln>
                <a:solidFill>
                  <a:prstClr val="black"/>
                </a:solidFill>
                <a:effectLst/>
                <a:uLnTx/>
                <a:uFillTx/>
                <a:latin typeface="Arial" panose="020B0604020202020204"/>
                <a:ea typeface="+mn-ea"/>
                <a:cs typeface="Avenir LT Std 45 Book"/>
              </a:rPr>
              <a:t>individual</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investor</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basis</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depending</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on</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the</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timing</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of</a:t>
            </a:r>
            <a:r>
              <a:rPr kumimoji="0" lang="en-US" sz="800" b="0" i="0" u="none" strike="noStrike" kern="1200" cap="none" spc="-20"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an</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10" normalizeH="0" baseline="0" noProof="0" dirty="0">
                <a:ln>
                  <a:noFill/>
                </a:ln>
                <a:solidFill>
                  <a:prstClr val="black"/>
                </a:solidFill>
                <a:effectLst/>
                <a:uLnTx/>
                <a:uFillTx/>
                <a:latin typeface="Arial" panose="020B0604020202020204"/>
                <a:ea typeface="+mn-ea"/>
                <a:cs typeface="Avenir LT Std 45 Book"/>
              </a:rPr>
              <a:t>investor’s</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entrance</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and</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exit</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from</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the</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vehicle</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25" normalizeH="0" baseline="0" noProof="0" dirty="0">
                <a:ln>
                  <a:noFill/>
                </a:ln>
                <a:solidFill>
                  <a:prstClr val="black"/>
                </a:solidFill>
                <a:effectLst/>
                <a:uLnTx/>
                <a:uFillTx/>
                <a:latin typeface="Arial" panose="020B0604020202020204"/>
                <a:ea typeface="+mn-ea"/>
                <a:cs typeface="Avenir LT Std 45 Book"/>
              </a:rPr>
              <a:t>and</a:t>
            </a:r>
            <a:r>
              <a:rPr kumimoji="0" lang="en-US" sz="800" b="0" i="0" u="none" strike="noStrike" kern="1200" cap="none" spc="500"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whether</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the</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investor</a:t>
            </a:r>
            <a:r>
              <a:rPr kumimoji="0" lang="en-US" sz="800" b="0" i="0" u="none" strike="noStrike" kern="1200" cap="none" spc="-10"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invested</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net</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of</a:t>
            </a:r>
            <a:r>
              <a:rPr kumimoji="0" lang="en-US" sz="800" b="0" i="0" u="none" strike="noStrike" kern="1200" cap="none" spc="-10"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any</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10" normalizeH="0" baseline="0" noProof="0" dirty="0">
                <a:ln>
                  <a:noFill/>
                </a:ln>
                <a:solidFill>
                  <a:prstClr val="black"/>
                </a:solidFill>
                <a:effectLst/>
                <a:uLnTx/>
                <a:uFillTx/>
                <a:latin typeface="Arial" panose="020B0604020202020204"/>
                <a:ea typeface="+mn-ea"/>
                <a:cs typeface="Avenir LT Std 45 Book"/>
              </a:rPr>
              <a:t>up-</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front</a:t>
            </a:r>
            <a:r>
              <a:rPr kumimoji="0" lang="en-US" sz="800" b="0" i="0" u="none" strike="noStrike" kern="1200" cap="none" spc="-10" normalizeH="0" baseline="0" noProof="0" dirty="0">
                <a:ln>
                  <a:noFill/>
                </a:ln>
                <a:solidFill>
                  <a:prstClr val="black"/>
                </a:solidFill>
                <a:effectLst/>
                <a:uLnTx/>
                <a:uFillTx/>
                <a:latin typeface="Arial" panose="020B0604020202020204"/>
                <a:ea typeface="+mn-ea"/>
                <a:cs typeface="Avenir LT Std 45 Book"/>
              </a:rPr>
              <a:t> commissions</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and</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fees.</a:t>
            </a:r>
            <a:r>
              <a:rPr kumimoji="0" lang="en-US" sz="800" b="0" i="0" u="none" strike="noStrike" kern="1200" cap="none" spc="-10"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Past</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10" normalizeH="0" baseline="0" noProof="0" dirty="0">
                <a:ln>
                  <a:noFill/>
                </a:ln>
                <a:solidFill>
                  <a:prstClr val="black"/>
                </a:solidFill>
                <a:effectLst/>
                <a:uLnTx/>
                <a:uFillTx/>
                <a:latin typeface="Arial" panose="020B0604020202020204"/>
                <a:ea typeface="+mn-ea"/>
                <a:cs typeface="Avenir LT Std 45 Book"/>
              </a:rPr>
              <a:t>performance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is</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no</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guarantee</a:t>
            </a:r>
            <a:r>
              <a:rPr kumimoji="0" lang="en-US" sz="800" b="0" i="0" u="none" strike="noStrike" kern="1200" cap="none" spc="-10"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of</a:t>
            </a:r>
            <a:r>
              <a:rPr kumimoji="0" lang="en-US" sz="800" b="0" i="0" u="none" strike="noStrike" kern="1200" cap="none" spc="-15" normalizeH="0" baseline="0" noProof="0" dirty="0">
                <a:ln>
                  <a:noFill/>
                </a:ln>
                <a:solidFill>
                  <a:prstClr val="black"/>
                </a:solidFill>
                <a:effectLst/>
                <a:uLnTx/>
                <a:uFillTx/>
                <a:latin typeface="Arial" panose="020B0604020202020204"/>
                <a:ea typeface="+mn-ea"/>
                <a:cs typeface="Avenir LT Std 45 Book"/>
              </a:rPr>
              <a:t>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rPr>
              <a:t>future</a:t>
            </a:r>
            <a:r>
              <a:rPr kumimoji="0" lang="en-US" sz="800" b="0" i="0" u="none" strike="noStrike" kern="1200" cap="none" spc="-10" normalizeH="0" baseline="0" noProof="0" dirty="0">
                <a:ln>
                  <a:noFill/>
                </a:ln>
                <a:solidFill>
                  <a:prstClr val="black"/>
                </a:solidFill>
                <a:effectLst/>
                <a:uLnTx/>
                <a:uFillTx/>
                <a:latin typeface="Arial" panose="020B0604020202020204"/>
                <a:ea typeface="+mn-ea"/>
                <a:cs typeface="Avenir LT Std 45 Book"/>
              </a:rPr>
              <a:t> results.</a:t>
            </a:r>
            <a:endParaRPr kumimoji="0" lang="en-US" sz="800" b="0" i="0" u="none" strike="noStrike" kern="1200" cap="none" spc="0" normalizeH="0" baseline="0" noProof="0" dirty="0">
              <a:ln>
                <a:noFill/>
              </a:ln>
              <a:solidFill>
                <a:prstClr val="black"/>
              </a:solidFill>
              <a:effectLst/>
              <a:uLnTx/>
              <a:uFillTx/>
              <a:latin typeface="Arial" panose="020B0604020202020204"/>
              <a:ea typeface="+mn-ea"/>
              <a:cs typeface="Avenir LT Std 45 Boo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Content Placeholder 16">
            <a:extLst>
              <a:ext uri="{FF2B5EF4-FFF2-40B4-BE49-F238E27FC236}">
                <a16:creationId xmlns:a16="http://schemas.microsoft.com/office/drawing/2014/main" id="{F4CF7576-F162-494F-FD93-1902DD0D39EE}"/>
              </a:ext>
            </a:extLst>
          </p:cNvPr>
          <p:cNvSpPr txBox="1">
            <a:spLocks/>
          </p:cNvSpPr>
          <p:nvPr/>
        </p:nvSpPr>
        <p:spPr>
          <a:xfrm>
            <a:off x="2284859" y="2250126"/>
            <a:ext cx="6012789" cy="1513329"/>
          </a:xfrm>
          <a:prstGeom prst="rect">
            <a:avLst/>
          </a:prstGeom>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Calibri" panose="020F0502020204030204" pitchFamily="34" charset="0"/>
                <a:ea typeface="+mn-ea"/>
                <a:cs typeface="Calibri" panose="020F0502020204030204" pitchFamily="34" charset="0"/>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Calibri" panose="020F0502020204030204" pitchFamily="34" charset="0"/>
                <a:ea typeface="+mn-ea"/>
                <a:cs typeface="Calibri" panose="020F0502020204030204" pitchFamily="34" charset="0"/>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Calibri" panose="020F0502020204030204" pitchFamily="34" charset="0"/>
                <a:ea typeface="+mn-ea"/>
                <a:cs typeface="Calibri" panose="020F0502020204030204" pitchFamily="34" charset="0"/>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Calibri" panose="020F0502020204030204" pitchFamily="34" charset="0"/>
                <a:ea typeface="+mn-ea"/>
                <a:cs typeface="Calibri" panose="020F0502020204030204" pitchFamily="34" charset="0"/>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Calibri" panose="020F0502020204030204" pitchFamily="34" charset="0"/>
                <a:ea typeface="+mn-ea"/>
                <a:cs typeface="Calibri" panose="020F0502020204030204"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just" defTabSz="457200" rtl="0" eaLnBrk="1" fontAlgn="auto" latinLnBrk="0" hangingPunct="1">
              <a:lnSpc>
                <a:spcPct val="100000"/>
              </a:lnSpc>
              <a:spcBef>
                <a:spcPct val="20000"/>
              </a:spcBef>
              <a:spcAft>
                <a:spcPts val="600"/>
              </a:spcAft>
              <a:buClr>
                <a:srgbClr val="ED7D31"/>
              </a:buClr>
              <a:buSzPct val="92000"/>
              <a:buFont typeface="Wingdings 2" panose="05020102010507070707" pitchFamily="18" charset="2"/>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24" name="TextBox 23">
            <a:extLst>
              <a:ext uri="{FF2B5EF4-FFF2-40B4-BE49-F238E27FC236}">
                <a16:creationId xmlns:a16="http://schemas.microsoft.com/office/drawing/2014/main" id="{1FCB8B47-326A-5CF0-FA46-54030D20C9DD}"/>
              </a:ext>
            </a:extLst>
          </p:cNvPr>
          <p:cNvSpPr txBox="1"/>
          <p:nvPr/>
        </p:nvSpPr>
        <p:spPr>
          <a:xfrm>
            <a:off x="2253093" y="1443257"/>
            <a:ext cx="30245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Investor Net IRR : ~14.9%</a:t>
            </a:r>
            <a:r>
              <a:rPr kumimoji="0" lang="en-US" sz="1800" b="0" i="0" u="none" strike="noStrike" kern="1200" cap="none" spc="0" normalizeH="0" baseline="30000" noProof="0" dirty="0">
                <a:ln>
                  <a:noFill/>
                </a:ln>
                <a:solidFill>
                  <a:prstClr val="black"/>
                </a:solidFill>
                <a:effectLst/>
                <a:uLnTx/>
                <a:uFillTx/>
                <a:latin typeface="Arial" panose="020B0604020202020204"/>
                <a:ea typeface="+mn-ea"/>
                <a:cs typeface="+mn-cs"/>
              </a:rPr>
              <a:t>1</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69602F01-CDFF-A2FA-D184-3DAD3E06E158}"/>
              </a:ext>
            </a:extLst>
          </p:cNvPr>
          <p:cNvSpPr txBox="1"/>
          <p:nvPr/>
        </p:nvSpPr>
        <p:spPr>
          <a:xfrm>
            <a:off x="5777304" y="1412724"/>
            <a:ext cx="30245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Investor Net Multiple : 1.6x</a:t>
            </a:r>
            <a:r>
              <a:rPr kumimoji="0" lang="en-US" sz="1800" b="0" i="0" u="none" strike="noStrike" kern="1200" cap="none" spc="0" normalizeH="0" baseline="30000" noProof="0" dirty="0">
                <a:ln>
                  <a:noFill/>
                </a:ln>
                <a:solidFill>
                  <a:prstClr val="black"/>
                </a:solidFill>
                <a:effectLst/>
                <a:uLnTx/>
                <a:uFillTx/>
                <a:latin typeface="Arial" panose="020B0604020202020204"/>
                <a:ea typeface="+mn-ea"/>
                <a:cs typeface="+mn-cs"/>
              </a:rPr>
              <a:t>2</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26" name="object 11">
            <a:extLst>
              <a:ext uri="{FF2B5EF4-FFF2-40B4-BE49-F238E27FC236}">
                <a16:creationId xmlns:a16="http://schemas.microsoft.com/office/drawing/2014/main" id="{C150C8FB-6406-1A63-23F1-F7C2C3F3BF1B}"/>
              </a:ext>
            </a:extLst>
          </p:cNvPr>
          <p:cNvPicPr/>
          <p:nvPr/>
        </p:nvPicPr>
        <p:blipFill>
          <a:blip r:embed="rId5" cstate="email">
            <a:extLst>
              <a:ext uri="{28A0092B-C50C-407E-A947-70E740481C1C}">
                <a14:useLocalDpi xmlns:a14="http://schemas.microsoft.com/office/drawing/2010/main"/>
              </a:ext>
            </a:extLst>
          </a:blip>
          <a:stretch>
            <a:fillRect/>
          </a:stretch>
        </p:blipFill>
        <p:spPr>
          <a:xfrm>
            <a:off x="446850" y="2211565"/>
            <a:ext cx="2964675" cy="1879828"/>
          </a:xfrm>
          <a:prstGeom prst="rect">
            <a:avLst/>
          </a:prstGeom>
          <a:ln w="19050">
            <a:solidFill>
              <a:schemeClr val="tx1"/>
            </a:solidFill>
          </a:ln>
        </p:spPr>
      </p:pic>
      <p:pic>
        <p:nvPicPr>
          <p:cNvPr id="27" name="object 13">
            <a:extLst>
              <a:ext uri="{FF2B5EF4-FFF2-40B4-BE49-F238E27FC236}">
                <a16:creationId xmlns:a16="http://schemas.microsoft.com/office/drawing/2014/main" id="{06326759-5C67-69CD-9CFA-033464ECC273}"/>
              </a:ext>
            </a:extLst>
          </p:cNvPr>
          <p:cNvPicPr/>
          <p:nvPr/>
        </p:nvPicPr>
        <p:blipFill>
          <a:blip r:embed="rId6" cstate="email">
            <a:extLst>
              <a:ext uri="{28A0092B-C50C-407E-A947-70E740481C1C}">
                <a14:useLocalDpi xmlns:a14="http://schemas.microsoft.com/office/drawing/2010/main"/>
              </a:ext>
            </a:extLst>
          </a:blip>
          <a:stretch>
            <a:fillRect/>
          </a:stretch>
        </p:blipFill>
        <p:spPr>
          <a:xfrm>
            <a:off x="4122696" y="2200021"/>
            <a:ext cx="2964675" cy="1879828"/>
          </a:xfrm>
          <a:prstGeom prst="rect">
            <a:avLst/>
          </a:prstGeom>
          <a:ln w="19050">
            <a:solidFill>
              <a:schemeClr val="tx1"/>
            </a:solidFill>
          </a:ln>
        </p:spPr>
      </p:pic>
      <p:pic>
        <p:nvPicPr>
          <p:cNvPr id="28" name="object 12">
            <a:extLst>
              <a:ext uri="{FF2B5EF4-FFF2-40B4-BE49-F238E27FC236}">
                <a16:creationId xmlns:a16="http://schemas.microsoft.com/office/drawing/2014/main" id="{E5754260-A56A-654A-8290-6BA91F05FD49}"/>
              </a:ext>
            </a:extLst>
          </p:cNvPr>
          <p:cNvPicPr/>
          <p:nvPr/>
        </p:nvPicPr>
        <p:blipFill>
          <a:blip r:embed="rId7" cstate="email">
            <a:extLst>
              <a:ext uri="{28A0092B-C50C-407E-A947-70E740481C1C}">
                <a14:useLocalDpi xmlns:a14="http://schemas.microsoft.com/office/drawing/2010/main"/>
              </a:ext>
            </a:extLst>
          </a:blip>
          <a:stretch>
            <a:fillRect/>
          </a:stretch>
        </p:blipFill>
        <p:spPr>
          <a:xfrm>
            <a:off x="7718156" y="2211565"/>
            <a:ext cx="2946946" cy="1868284"/>
          </a:xfrm>
          <a:prstGeom prst="rect">
            <a:avLst/>
          </a:prstGeom>
          <a:ln w="19050">
            <a:solidFill>
              <a:schemeClr val="tx1"/>
            </a:solidFill>
          </a:ln>
        </p:spPr>
      </p:pic>
      <p:sp>
        <p:nvSpPr>
          <p:cNvPr id="29" name="TextBox 28">
            <a:extLst>
              <a:ext uri="{FF2B5EF4-FFF2-40B4-BE49-F238E27FC236}">
                <a16:creationId xmlns:a16="http://schemas.microsoft.com/office/drawing/2014/main" id="{FF10F0A9-14BF-35E5-35A0-8153F4C23BCF}"/>
              </a:ext>
            </a:extLst>
          </p:cNvPr>
          <p:cNvSpPr txBox="1"/>
          <p:nvPr/>
        </p:nvSpPr>
        <p:spPr>
          <a:xfrm>
            <a:off x="90435" y="4267614"/>
            <a:ext cx="3456633"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Purchased: Sept. 2018 - $20.5M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Sold: Feb. 2022 - $26.5M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Hold: ~3.5 years</a:t>
            </a:r>
          </a:p>
        </p:txBody>
      </p:sp>
      <p:sp>
        <p:nvSpPr>
          <p:cNvPr id="30" name="TextBox 29">
            <a:extLst>
              <a:ext uri="{FF2B5EF4-FFF2-40B4-BE49-F238E27FC236}">
                <a16:creationId xmlns:a16="http://schemas.microsoft.com/office/drawing/2014/main" id="{33216849-E738-8AA1-8A6A-E8A81135D56E}"/>
              </a:ext>
            </a:extLst>
          </p:cNvPr>
          <p:cNvSpPr txBox="1"/>
          <p:nvPr/>
        </p:nvSpPr>
        <p:spPr>
          <a:xfrm>
            <a:off x="3848519" y="4238820"/>
            <a:ext cx="3366197" cy="110799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Purchased: Mar. 2019 - $66.0M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Sold: Dec. 2022 - $88.0M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Hold: ~3.75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 name="TextBox 30">
            <a:extLst>
              <a:ext uri="{FF2B5EF4-FFF2-40B4-BE49-F238E27FC236}">
                <a16:creationId xmlns:a16="http://schemas.microsoft.com/office/drawing/2014/main" id="{04901ACA-00A3-5865-F558-0B50C31137B8}"/>
              </a:ext>
            </a:extLst>
          </p:cNvPr>
          <p:cNvSpPr txBox="1"/>
          <p:nvPr/>
        </p:nvSpPr>
        <p:spPr>
          <a:xfrm>
            <a:off x="1318053" y="1822953"/>
            <a:ext cx="24586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Troy, MI</a:t>
            </a:r>
          </a:p>
        </p:txBody>
      </p:sp>
      <p:sp>
        <p:nvSpPr>
          <p:cNvPr id="32" name="TextBox 31">
            <a:extLst>
              <a:ext uri="{FF2B5EF4-FFF2-40B4-BE49-F238E27FC236}">
                <a16:creationId xmlns:a16="http://schemas.microsoft.com/office/drawing/2014/main" id="{0EEFA301-9BD2-0E00-B66F-0339B7155D39}"/>
              </a:ext>
            </a:extLst>
          </p:cNvPr>
          <p:cNvSpPr txBox="1"/>
          <p:nvPr/>
        </p:nvSpPr>
        <p:spPr>
          <a:xfrm>
            <a:off x="4727782" y="1813080"/>
            <a:ext cx="27364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Parsippany, NJ</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 name="TextBox 32">
            <a:extLst>
              <a:ext uri="{FF2B5EF4-FFF2-40B4-BE49-F238E27FC236}">
                <a16:creationId xmlns:a16="http://schemas.microsoft.com/office/drawing/2014/main" id="{539D4D81-D534-C219-8231-6EFF73345F47}"/>
              </a:ext>
            </a:extLst>
          </p:cNvPr>
          <p:cNvSpPr txBox="1"/>
          <p:nvPr/>
        </p:nvSpPr>
        <p:spPr>
          <a:xfrm>
            <a:off x="8326112" y="1813080"/>
            <a:ext cx="19130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Farmington, CT</a:t>
            </a:r>
          </a:p>
        </p:txBody>
      </p:sp>
      <p:sp>
        <p:nvSpPr>
          <p:cNvPr id="35" name="TextBox 34">
            <a:extLst>
              <a:ext uri="{FF2B5EF4-FFF2-40B4-BE49-F238E27FC236}">
                <a16:creationId xmlns:a16="http://schemas.microsoft.com/office/drawing/2014/main" id="{E7C9AB22-6EFC-F014-EEC6-7E10A784E3EE}"/>
              </a:ext>
            </a:extLst>
          </p:cNvPr>
          <p:cNvSpPr txBox="1"/>
          <p:nvPr/>
        </p:nvSpPr>
        <p:spPr>
          <a:xfrm>
            <a:off x="7489279" y="4224338"/>
            <a:ext cx="4612286" cy="156966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Purchased: Mar. 2019 - $19.95M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Refinance &amp; Special Distribution: Sept. 2021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Adjacent Land Sale &amp; Special Distribution: Mar. 2023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Sold: Aug. 2023 - $29.75M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Hold: ~4 years</a:t>
            </a:r>
          </a:p>
        </p:txBody>
      </p:sp>
    </p:spTree>
    <p:extLst>
      <p:ext uri="{BB962C8B-B14F-4D97-AF65-F5344CB8AC3E}">
        <p14:creationId xmlns:p14="http://schemas.microsoft.com/office/powerpoint/2010/main" val="4069048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6D5355-2B61-EF2D-D6DF-F04649890004}"/>
              </a:ext>
            </a:extLst>
          </p:cNvPr>
          <p:cNvSpPr>
            <a:spLocks noGrp="1"/>
          </p:cNvSpPr>
          <p:nvPr>
            <p:ph type="ftr" sz="quarter" idx="11"/>
          </p:nvPr>
        </p:nvSpPr>
        <p:spPr>
          <a:xfrm>
            <a:off x="6331275" y="661677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a:ea typeface="+mn-ea"/>
                <a:cs typeface="+mn-cs"/>
              </a:rPr>
              <a:t>For Financial Professional Use Only</a:t>
            </a:r>
          </a:p>
        </p:txBody>
      </p:sp>
      <p:pic>
        <p:nvPicPr>
          <p:cNvPr id="3" name="Picture 2">
            <a:extLst>
              <a:ext uri="{FF2B5EF4-FFF2-40B4-BE49-F238E27FC236}">
                <a16:creationId xmlns:a16="http://schemas.microsoft.com/office/drawing/2014/main" id="{0645BE36-6180-84DE-0FF7-4ED1DF0945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1286788"/>
          </a:xfrm>
          <a:prstGeom prst="rect">
            <a:avLst/>
          </a:prstGeom>
        </p:spPr>
      </p:pic>
      <p:pic>
        <p:nvPicPr>
          <p:cNvPr id="4" name="Picture 3">
            <a:extLst>
              <a:ext uri="{FF2B5EF4-FFF2-40B4-BE49-F238E27FC236}">
                <a16:creationId xmlns:a16="http://schemas.microsoft.com/office/drawing/2014/main" id="{641DBDA7-EBAC-7BBE-93A8-6D2E94F1124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88" y="90157"/>
            <a:ext cx="5015608" cy="1091359"/>
          </a:xfrm>
          <a:prstGeom prst="rect">
            <a:avLst/>
          </a:prstGeom>
        </p:spPr>
      </p:pic>
      <p:sp>
        <p:nvSpPr>
          <p:cNvPr id="7" name="TextBox 6">
            <a:extLst>
              <a:ext uri="{FF2B5EF4-FFF2-40B4-BE49-F238E27FC236}">
                <a16:creationId xmlns:a16="http://schemas.microsoft.com/office/drawing/2014/main" id="{A34C75BF-7224-32C6-5447-9D151938792E}"/>
              </a:ext>
            </a:extLst>
          </p:cNvPr>
          <p:cNvSpPr txBox="1"/>
          <p:nvPr/>
        </p:nvSpPr>
        <p:spPr>
          <a:xfrm>
            <a:off x="6493971" y="437550"/>
            <a:ext cx="5468293" cy="646331"/>
          </a:xfrm>
          <a:prstGeom prst="rect">
            <a:avLst/>
          </a:prstGeom>
          <a:solidFill>
            <a:srgbClr val="EC7D3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a:ea typeface="+mn-ea"/>
                <a:cs typeface="+mn-cs"/>
              </a:rPr>
              <a:t>FUND II – CASH FLOW</a:t>
            </a:r>
          </a:p>
        </p:txBody>
      </p:sp>
      <p:graphicFrame>
        <p:nvGraphicFramePr>
          <p:cNvPr id="5" name="object 8">
            <a:extLst>
              <a:ext uri="{FF2B5EF4-FFF2-40B4-BE49-F238E27FC236}">
                <a16:creationId xmlns:a16="http://schemas.microsoft.com/office/drawing/2014/main" id="{508444B5-B153-790D-316E-EE310293D5E6}"/>
              </a:ext>
            </a:extLst>
          </p:cNvPr>
          <p:cNvGraphicFramePr>
            <a:graphicFrameLocks noGrp="1"/>
          </p:cNvGraphicFramePr>
          <p:nvPr>
            <p:extLst>
              <p:ext uri="{D42A27DB-BD31-4B8C-83A1-F6EECF244321}">
                <p14:modId xmlns:p14="http://schemas.microsoft.com/office/powerpoint/2010/main" val="167139176"/>
              </p:ext>
            </p:extLst>
          </p:nvPr>
        </p:nvGraphicFramePr>
        <p:xfrm>
          <a:off x="696090" y="1778892"/>
          <a:ext cx="10799819" cy="4534533"/>
        </p:xfrm>
        <a:graphic>
          <a:graphicData uri="http://schemas.openxmlformats.org/drawingml/2006/table">
            <a:tbl>
              <a:tblPr firstRow="1" bandRow="1"/>
              <a:tblGrid>
                <a:gridCol w="1793361">
                  <a:extLst>
                    <a:ext uri="{9D8B030D-6E8A-4147-A177-3AD203B41FA5}">
                      <a16:colId xmlns:a16="http://schemas.microsoft.com/office/drawing/2014/main" val="20000"/>
                    </a:ext>
                  </a:extLst>
                </a:gridCol>
                <a:gridCol w="1793361">
                  <a:extLst>
                    <a:ext uri="{9D8B030D-6E8A-4147-A177-3AD203B41FA5}">
                      <a16:colId xmlns:a16="http://schemas.microsoft.com/office/drawing/2014/main" val="20001"/>
                    </a:ext>
                  </a:extLst>
                </a:gridCol>
                <a:gridCol w="1787574">
                  <a:extLst>
                    <a:ext uri="{9D8B030D-6E8A-4147-A177-3AD203B41FA5}">
                      <a16:colId xmlns:a16="http://schemas.microsoft.com/office/drawing/2014/main" val="20002"/>
                    </a:ext>
                  </a:extLst>
                </a:gridCol>
                <a:gridCol w="1823956">
                  <a:extLst>
                    <a:ext uri="{9D8B030D-6E8A-4147-A177-3AD203B41FA5}">
                      <a16:colId xmlns:a16="http://schemas.microsoft.com/office/drawing/2014/main" val="20003"/>
                    </a:ext>
                  </a:extLst>
                </a:gridCol>
                <a:gridCol w="1780449">
                  <a:extLst>
                    <a:ext uri="{9D8B030D-6E8A-4147-A177-3AD203B41FA5}">
                      <a16:colId xmlns:a16="http://schemas.microsoft.com/office/drawing/2014/main" val="20004"/>
                    </a:ext>
                  </a:extLst>
                </a:gridCol>
                <a:gridCol w="1821118">
                  <a:extLst>
                    <a:ext uri="{9D8B030D-6E8A-4147-A177-3AD203B41FA5}">
                      <a16:colId xmlns:a16="http://schemas.microsoft.com/office/drawing/2014/main" val="20005"/>
                    </a:ext>
                  </a:extLst>
                </a:gridCol>
              </a:tblGrid>
              <a:tr h="20497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55880">
                        <a:lnSpc>
                          <a:spcPct val="100000"/>
                        </a:lnSpc>
                        <a:spcBef>
                          <a:spcPts val="130"/>
                        </a:spcBef>
                      </a:pPr>
                      <a:r>
                        <a:rPr sz="1100" b="0" spc="-10" dirty="0">
                          <a:solidFill>
                            <a:srgbClr val="6E7071"/>
                          </a:solidFill>
                          <a:latin typeface="Avenir LT Std 45 Book"/>
                          <a:cs typeface="Avenir LT Std 45 Book"/>
                        </a:rPr>
                        <a:t>Acquisition</a:t>
                      </a:r>
                      <a:endParaRPr sz="1100" dirty="0">
                        <a:latin typeface="Avenir LT Std 45 Book"/>
                        <a:cs typeface="Avenir LT Std 45 Book"/>
                      </a:endParaRPr>
                    </a:p>
                  </a:txBody>
                  <a:tcPr marL="0" marR="0" marT="16510" marB="0">
                    <a:lnL w="28575">
                      <a:solidFill>
                        <a:srgbClr val="EF7B29"/>
                      </a:solidFill>
                      <a:prstDash val="solid"/>
                    </a:lnL>
                    <a:lnR w="28575">
                      <a:solidFill>
                        <a:srgbClr val="EF7B29"/>
                      </a:solidFill>
                      <a:prstDash val="solid"/>
                    </a:lnR>
                    <a:lnT w="28575">
                      <a:solidFill>
                        <a:srgbClr val="6E7071"/>
                      </a:solidFill>
                      <a:prstDash val="solid"/>
                    </a:lnT>
                    <a:lnB>
                      <a:noFill/>
                    </a:lnB>
                    <a:lnTlToBr w="12700" cmpd="sng">
                      <a:noFill/>
                      <a:prstDash val="solid"/>
                    </a:lnTlToBr>
                    <a:lnBlToTr w="12700" cmpd="sng">
                      <a:noFill/>
                      <a:prstDash val="solid"/>
                    </a:lnBlToTr>
                    <a:solidFill>
                      <a:srgbClr val="6E7071">
                        <a:alpha val="9999"/>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635" algn="ctr">
                        <a:lnSpc>
                          <a:spcPct val="100000"/>
                        </a:lnSpc>
                        <a:spcBef>
                          <a:spcPts val="350"/>
                        </a:spcBef>
                      </a:pPr>
                      <a:r>
                        <a:rPr sz="1100" b="0" spc="-10" dirty="0">
                          <a:solidFill>
                            <a:srgbClr val="6E7071"/>
                          </a:solidFill>
                          <a:latin typeface="Avenir LT Std 45 Book"/>
                          <a:cs typeface="Avenir LT Std 45 Book"/>
                        </a:rPr>
                        <a:t>1.9.20</a:t>
                      </a:r>
                      <a:endParaRPr sz="1100" dirty="0">
                        <a:latin typeface="Avenir LT Std 45 Book"/>
                        <a:cs typeface="Avenir LT Std 45 Book"/>
                      </a:endParaRPr>
                    </a:p>
                  </a:txBody>
                  <a:tcPr marL="0" marR="0" marT="44450" marB="0">
                    <a:lnL w="28575">
                      <a:solidFill>
                        <a:srgbClr val="EF7B29"/>
                      </a:solidFill>
                      <a:prstDash val="solid"/>
                    </a:lnL>
                    <a:lnR w="6350">
                      <a:solidFill>
                        <a:srgbClr val="6E7071"/>
                      </a:solidFill>
                      <a:prstDash val="solid"/>
                    </a:lnR>
                    <a:lnT w="28575">
                      <a:solidFill>
                        <a:srgbClr val="6E7071"/>
                      </a:solidFill>
                      <a:prstDash val="solid"/>
                    </a:lnT>
                    <a:lnB>
                      <a:noFill/>
                    </a:lnB>
                    <a:lnTlToBr w="12700" cmpd="sng">
                      <a:noFill/>
                      <a:prstDash val="solid"/>
                    </a:lnTlToBr>
                    <a:lnBlToTr w="12700" cmpd="sng">
                      <a:noFill/>
                      <a:prstDash val="solid"/>
                    </a:lnBlToTr>
                    <a:solidFill>
                      <a:srgbClr val="6E7071">
                        <a:alpha val="9999"/>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350"/>
                        </a:spcBef>
                      </a:pPr>
                      <a:r>
                        <a:rPr sz="1100" b="0" spc="-10" dirty="0">
                          <a:solidFill>
                            <a:srgbClr val="6E7071"/>
                          </a:solidFill>
                          <a:latin typeface="Avenir LT Std 45 Book"/>
                          <a:cs typeface="Avenir LT Std 45 Book"/>
                        </a:rPr>
                        <a:t>4.24.20</a:t>
                      </a:r>
                      <a:endParaRPr sz="1100" dirty="0">
                        <a:latin typeface="Avenir LT Std 45 Book"/>
                        <a:cs typeface="Avenir LT Std 45 Book"/>
                      </a:endParaRPr>
                    </a:p>
                  </a:txBody>
                  <a:tcPr marL="0" marR="0" marT="44450" marB="0">
                    <a:lnL w="6350">
                      <a:solidFill>
                        <a:srgbClr val="6E7071"/>
                      </a:solidFill>
                      <a:prstDash val="solid"/>
                    </a:lnL>
                    <a:lnR w="6350">
                      <a:solidFill>
                        <a:srgbClr val="6E7071"/>
                      </a:solidFill>
                      <a:prstDash val="solid"/>
                    </a:lnR>
                    <a:lnT w="28575">
                      <a:solidFill>
                        <a:srgbClr val="6E7071"/>
                      </a:solidFill>
                      <a:prstDash val="solid"/>
                    </a:lnT>
                    <a:lnB>
                      <a:noFill/>
                    </a:lnB>
                    <a:lnTlToBr w="12700" cmpd="sng">
                      <a:noFill/>
                      <a:prstDash val="solid"/>
                    </a:lnTlToBr>
                    <a:lnBlToTr w="12700" cmpd="sng">
                      <a:noFill/>
                      <a:prstDash val="solid"/>
                    </a:lnBlToTr>
                    <a:solidFill>
                      <a:srgbClr val="6E7071">
                        <a:alpha val="9999"/>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350"/>
                        </a:spcBef>
                      </a:pPr>
                      <a:r>
                        <a:rPr sz="1100" b="0" spc="-10" dirty="0">
                          <a:solidFill>
                            <a:srgbClr val="6E7071"/>
                          </a:solidFill>
                          <a:latin typeface="Avenir LT Std 45 Book"/>
                          <a:cs typeface="Avenir LT Std 45 Book"/>
                        </a:rPr>
                        <a:t>1.21.22</a:t>
                      </a:r>
                      <a:endParaRPr sz="1100" dirty="0">
                        <a:latin typeface="Avenir LT Std 45 Book"/>
                        <a:cs typeface="Avenir LT Std 45 Book"/>
                      </a:endParaRPr>
                    </a:p>
                  </a:txBody>
                  <a:tcPr marL="0" marR="0" marT="44450" marB="0">
                    <a:lnL w="6350">
                      <a:solidFill>
                        <a:srgbClr val="6E7071"/>
                      </a:solidFill>
                      <a:prstDash val="solid"/>
                    </a:lnL>
                    <a:lnR w="6350">
                      <a:solidFill>
                        <a:srgbClr val="6E7071"/>
                      </a:solidFill>
                      <a:prstDash val="solid"/>
                    </a:lnR>
                    <a:lnT w="28575">
                      <a:solidFill>
                        <a:srgbClr val="6E7071"/>
                      </a:solidFill>
                      <a:prstDash val="solid"/>
                    </a:lnT>
                    <a:lnB>
                      <a:noFill/>
                    </a:lnB>
                    <a:lnTlToBr w="12700" cmpd="sng">
                      <a:noFill/>
                      <a:prstDash val="solid"/>
                    </a:lnTlToBr>
                    <a:lnBlToTr w="12700" cmpd="sng">
                      <a:noFill/>
                      <a:prstDash val="solid"/>
                    </a:lnBlToTr>
                    <a:solidFill>
                      <a:srgbClr val="6E7071">
                        <a:alpha val="9999"/>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64135" algn="ctr">
                        <a:lnSpc>
                          <a:spcPct val="100000"/>
                        </a:lnSpc>
                        <a:spcBef>
                          <a:spcPts val="350"/>
                        </a:spcBef>
                      </a:pPr>
                      <a:r>
                        <a:rPr sz="1100" b="0" spc="-10" dirty="0">
                          <a:solidFill>
                            <a:srgbClr val="6E7071"/>
                          </a:solidFill>
                          <a:latin typeface="Avenir LT Std 45 Book"/>
                          <a:cs typeface="Avenir LT Std 45 Book"/>
                        </a:rPr>
                        <a:t>2.15.22</a:t>
                      </a:r>
                      <a:endParaRPr sz="1100" dirty="0">
                        <a:latin typeface="Avenir LT Std 45 Book"/>
                        <a:cs typeface="Avenir LT Std 45 Book"/>
                      </a:endParaRPr>
                    </a:p>
                  </a:txBody>
                  <a:tcPr marL="0" marR="0" marT="44450" marB="0">
                    <a:lnL w="6350">
                      <a:solidFill>
                        <a:srgbClr val="6E7071"/>
                      </a:solidFill>
                      <a:prstDash val="solid"/>
                    </a:lnL>
                    <a:lnR w="6350">
                      <a:solidFill>
                        <a:srgbClr val="6E7071"/>
                      </a:solidFill>
                      <a:prstDash val="solid"/>
                    </a:lnR>
                    <a:lnT w="28575">
                      <a:solidFill>
                        <a:srgbClr val="6E7071"/>
                      </a:solidFill>
                      <a:prstDash val="solid"/>
                    </a:lnT>
                    <a:lnB>
                      <a:noFill/>
                    </a:lnB>
                    <a:lnTlToBr w="12700" cmpd="sng">
                      <a:noFill/>
                      <a:prstDash val="solid"/>
                    </a:lnTlToBr>
                    <a:lnBlToTr w="12700" cmpd="sng">
                      <a:noFill/>
                      <a:prstDash val="solid"/>
                    </a:lnBlToTr>
                    <a:solidFill>
                      <a:srgbClr val="6E7071">
                        <a:alpha val="9999"/>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255" algn="ctr">
                        <a:lnSpc>
                          <a:spcPct val="100000"/>
                        </a:lnSpc>
                        <a:spcBef>
                          <a:spcPts val="350"/>
                        </a:spcBef>
                      </a:pPr>
                      <a:r>
                        <a:rPr sz="1100" b="0" spc="-10" dirty="0">
                          <a:solidFill>
                            <a:srgbClr val="6E7071"/>
                          </a:solidFill>
                          <a:latin typeface="Avenir LT Std 45 Book"/>
                          <a:cs typeface="Avenir LT Std 45 Book"/>
                        </a:rPr>
                        <a:t>2.21.2023</a:t>
                      </a:r>
                      <a:endParaRPr sz="1100" dirty="0">
                        <a:latin typeface="Avenir LT Std 45 Book"/>
                        <a:cs typeface="Avenir LT Std 45 Book"/>
                      </a:endParaRPr>
                    </a:p>
                  </a:txBody>
                  <a:tcPr marL="0" marR="0" marT="44450" marB="0">
                    <a:lnL w="6350">
                      <a:solidFill>
                        <a:srgbClr val="6E7071"/>
                      </a:solidFill>
                      <a:prstDash val="solid"/>
                    </a:lnL>
                    <a:lnR w="28575">
                      <a:solidFill>
                        <a:srgbClr val="EF7B29"/>
                      </a:solidFill>
                      <a:prstDash val="solid"/>
                    </a:lnR>
                    <a:lnT w="28575">
                      <a:solidFill>
                        <a:srgbClr val="6E7071"/>
                      </a:solidFill>
                      <a:prstDash val="solid"/>
                    </a:lnT>
                    <a:lnB>
                      <a:noFill/>
                    </a:lnB>
                    <a:lnTlToBr w="12700" cmpd="sng">
                      <a:noFill/>
                      <a:prstDash val="solid"/>
                    </a:lnTlToBr>
                    <a:lnBlToTr w="12700" cmpd="sng">
                      <a:noFill/>
                      <a:prstDash val="solid"/>
                    </a:lnBlToTr>
                    <a:solidFill>
                      <a:srgbClr val="6E7071">
                        <a:alpha val="9999"/>
                      </a:srgbClr>
                    </a:solidFill>
                  </a:tcPr>
                </a:tc>
                <a:extLst>
                  <a:ext uri="{0D108BD9-81ED-4DB2-BD59-A6C34878D82A}">
                    <a16:rowId xmlns:a16="http://schemas.microsoft.com/office/drawing/2014/main" val="10000"/>
                  </a:ext>
                </a:extLst>
              </a:tr>
              <a:tr h="20374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55880">
                        <a:lnSpc>
                          <a:spcPct val="100000"/>
                        </a:lnSpc>
                        <a:spcBef>
                          <a:spcPts val="100"/>
                        </a:spcBef>
                      </a:pPr>
                      <a:r>
                        <a:rPr sz="1100" b="0" spc="-10" dirty="0">
                          <a:solidFill>
                            <a:srgbClr val="6E7071"/>
                          </a:solidFill>
                          <a:latin typeface="Avenir LT Std 45 Book"/>
                          <a:cs typeface="Avenir LT Std 45 Book"/>
                        </a:rPr>
                        <a:t>Price</a:t>
                      </a:r>
                      <a:endParaRPr sz="1100" dirty="0">
                        <a:latin typeface="Avenir LT Std 45 Book"/>
                        <a:cs typeface="Avenir LT Std 45 Book"/>
                      </a:endParaRPr>
                    </a:p>
                  </a:txBody>
                  <a:tcPr marL="0" marR="0" marT="12700" marB="0">
                    <a:lnL w="28575">
                      <a:solidFill>
                        <a:srgbClr val="EF7B29"/>
                      </a:solidFill>
                      <a:prstDash val="solid"/>
                    </a:lnL>
                    <a:lnR w="28575">
                      <a:solidFill>
                        <a:srgbClr val="EF7B29"/>
                      </a:solidFill>
                      <a:prstDash val="solid"/>
                    </a:lnR>
                    <a:lnT>
                      <a:noFill/>
                    </a:lnT>
                    <a:lnB w="12700">
                      <a:solidFill>
                        <a:srgbClr val="6E7071"/>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635" algn="ctr">
                        <a:lnSpc>
                          <a:spcPct val="100000"/>
                        </a:lnSpc>
                        <a:spcBef>
                          <a:spcPts val="340"/>
                        </a:spcBef>
                      </a:pPr>
                      <a:r>
                        <a:rPr sz="1100" b="0" spc="-10" dirty="0">
                          <a:solidFill>
                            <a:srgbClr val="6E7071"/>
                          </a:solidFill>
                          <a:latin typeface="Avenir LT Std 45 Book"/>
                          <a:cs typeface="Avenir LT Std 45 Book"/>
                        </a:rPr>
                        <a:t>$5.8M</a:t>
                      </a:r>
                      <a:endParaRPr sz="1100" dirty="0">
                        <a:latin typeface="Avenir LT Std 45 Book"/>
                        <a:cs typeface="Avenir LT Std 45 Book"/>
                      </a:endParaRPr>
                    </a:p>
                  </a:txBody>
                  <a:tcPr marL="0" marR="0" marT="43180" marB="0">
                    <a:lnL w="28575">
                      <a:solidFill>
                        <a:srgbClr val="EF7B29"/>
                      </a:solidFill>
                      <a:prstDash val="solid"/>
                    </a:lnL>
                    <a:lnR w="6350">
                      <a:solidFill>
                        <a:srgbClr val="6E7071"/>
                      </a:solidFill>
                      <a:prstDash val="solid"/>
                    </a:lnR>
                    <a:lnT>
                      <a:noFill/>
                    </a:lnT>
                    <a:lnB w="12700">
                      <a:solidFill>
                        <a:srgbClr val="6E7071"/>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340"/>
                        </a:spcBef>
                      </a:pPr>
                      <a:r>
                        <a:rPr sz="1100" b="0" spc="-10" dirty="0">
                          <a:solidFill>
                            <a:srgbClr val="6E7071"/>
                          </a:solidFill>
                          <a:latin typeface="Avenir LT Std 45 Book"/>
                          <a:cs typeface="Avenir LT Std 45 Book"/>
                        </a:rPr>
                        <a:t>$1.6M</a:t>
                      </a:r>
                      <a:endParaRPr sz="1100" dirty="0">
                        <a:latin typeface="Avenir LT Std 45 Book"/>
                        <a:cs typeface="Avenir LT Std 45 Book"/>
                      </a:endParaRPr>
                    </a:p>
                  </a:txBody>
                  <a:tcPr marL="0" marR="0" marT="43180" marB="0">
                    <a:lnL w="6350">
                      <a:solidFill>
                        <a:srgbClr val="6E7071"/>
                      </a:solidFill>
                      <a:prstDash val="solid"/>
                    </a:lnL>
                    <a:lnR w="6350">
                      <a:solidFill>
                        <a:srgbClr val="6E7071"/>
                      </a:solidFill>
                      <a:prstDash val="solid"/>
                    </a:lnR>
                    <a:lnT>
                      <a:noFill/>
                    </a:lnT>
                    <a:lnB w="12700">
                      <a:solidFill>
                        <a:srgbClr val="6E7071"/>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340"/>
                        </a:spcBef>
                      </a:pPr>
                      <a:r>
                        <a:rPr sz="1100" b="0" spc="-10" dirty="0">
                          <a:solidFill>
                            <a:srgbClr val="6E7071"/>
                          </a:solidFill>
                          <a:latin typeface="Avenir LT Std 45 Book"/>
                          <a:cs typeface="Avenir LT Std 45 Book"/>
                        </a:rPr>
                        <a:t>$25.5M</a:t>
                      </a:r>
                      <a:endParaRPr sz="1100">
                        <a:latin typeface="Avenir LT Std 45 Book"/>
                        <a:cs typeface="Avenir LT Std 45 Book"/>
                      </a:endParaRPr>
                    </a:p>
                  </a:txBody>
                  <a:tcPr marL="0" marR="0" marT="43180" marB="0">
                    <a:lnL w="6350">
                      <a:solidFill>
                        <a:srgbClr val="6E7071"/>
                      </a:solidFill>
                      <a:prstDash val="solid"/>
                    </a:lnL>
                    <a:lnR w="6350">
                      <a:solidFill>
                        <a:srgbClr val="6E7071"/>
                      </a:solidFill>
                      <a:prstDash val="solid"/>
                    </a:lnR>
                    <a:lnT>
                      <a:noFill/>
                    </a:lnT>
                    <a:lnB w="12700">
                      <a:solidFill>
                        <a:srgbClr val="6E7071"/>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64135" algn="ctr">
                        <a:lnSpc>
                          <a:spcPct val="100000"/>
                        </a:lnSpc>
                        <a:spcBef>
                          <a:spcPts val="340"/>
                        </a:spcBef>
                      </a:pPr>
                      <a:r>
                        <a:rPr sz="1100" b="0" spc="-10" dirty="0">
                          <a:solidFill>
                            <a:srgbClr val="6E7071"/>
                          </a:solidFill>
                          <a:latin typeface="Avenir LT Std 45 Book"/>
                          <a:cs typeface="Avenir LT Std 45 Book"/>
                        </a:rPr>
                        <a:t>$29.8M</a:t>
                      </a:r>
                      <a:endParaRPr sz="1100">
                        <a:latin typeface="Avenir LT Std 45 Book"/>
                        <a:cs typeface="Avenir LT Std 45 Book"/>
                      </a:endParaRPr>
                    </a:p>
                  </a:txBody>
                  <a:tcPr marL="0" marR="0" marT="43180" marB="0">
                    <a:lnL w="6350">
                      <a:solidFill>
                        <a:srgbClr val="6E7071"/>
                      </a:solidFill>
                      <a:prstDash val="solid"/>
                    </a:lnL>
                    <a:lnR w="6350">
                      <a:solidFill>
                        <a:srgbClr val="6E7071"/>
                      </a:solidFill>
                      <a:prstDash val="solid"/>
                    </a:lnR>
                    <a:lnT>
                      <a:noFill/>
                    </a:lnT>
                    <a:lnB w="12700">
                      <a:solidFill>
                        <a:srgbClr val="6E7071"/>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255" algn="ctr">
                        <a:lnSpc>
                          <a:spcPct val="100000"/>
                        </a:lnSpc>
                        <a:spcBef>
                          <a:spcPts val="340"/>
                        </a:spcBef>
                      </a:pPr>
                      <a:r>
                        <a:rPr sz="1100" b="0" spc="-10" dirty="0">
                          <a:solidFill>
                            <a:srgbClr val="6E7071"/>
                          </a:solidFill>
                          <a:latin typeface="Avenir LT Std 45 Book"/>
                          <a:cs typeface="Avenir LT Std 45 Book"/>
                        </a:rPr>
                        <a:t>$104.5M</a:t>
                      </a:r>
                      <a:endParaRPr sz="1100">
                        <a:latin typeface="Avenir LT Std 45 Book"/>
                        <a:cs typeface="Avenir LT Std 45 Book"/>
                      </a:endParaRPr>
                    </a:p>
                  </a:txBody>
                  <a:tcPr marL="0" marR="0" marT="43180" marB="0">
                    <a:lnL w="6350">
                      <a:solidFill>
                        <a:srgbClr val="6E7071"/>
                      </a:solidFill>
                      <a:prstDash val="solid"/>
                    </a:lnL>
                    <a:lnR w="28575">
                      <a:solidFill>
                        <a:srgbClr val="EF7B29"/>
                      </a:solidFill>
                      <a:prstDash val="solid"/>
                    </a:lnR>
                    <a:lnT>
                      <a:noFill/>
                    </a:lnT>
                    <a:lnB w="12700">
                      <a:solidFill>
                        <a:srgbClr val="6E7071"/>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9638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55880">
                        <a:lnSpc>
                          <a:spcPct val="100000"/>
                        </a:lnSpc>
                        <a:spcBef>
                          <a:spcPts val="145"/>
                        </a:spcBef>
                      </a:pPr>
                      <a:r>
                        <a:rPr sz="1100" b="0" dirty="0">
                          <a:solidFill>
                            <a:srgbClr val="6E7071"/>
                          </a:solidFill>
                          <a:latin typeface="Avenir LT Std 45 Book"/>
                          <a:cs typeface="Avenir LT Std 45 Book"/>
                        </a:rPr>
                        <a:t>U/W</a:t>
                      </a:r>
                      <a:r>
                        <a:rPr sz="1100" b="0" spc="50" dirty="0">
                          <a:solidFill>
                            <a:srgbClr val="6E7071"/>
                          </a:solidFill>
                          <a:latin typeface="Avenir LT Std 45 Book"/>
                          <a:cs typeface="Avenir LT Std 45 Book"/>
                        </a:rPr>
                        <a:t> </a:t>
                      </a:r>
                      <a:r>
                        <a:rPr sz="1100" b="0" spc="-10" dirty="0">
                          <a:solidFill>
                            <a:srgbClr val="6E7071"/>
                          </a:solidFill>
                          <a:latin typeface="Avenir LT Std 45 Book"/>
                          <a:cs typeface="Avenir LT Std 45 Book"/>
                        </a:rPr>
                        <a:t>NOI</a:t>
                      </a:r>
                      <a:r>
                        <a:rPr sz="1100" b="0" spc="-15" baseline="30303" dirty="0">
                          <a:solidFill>
                            <a:srgbClr val="6E7071"/>
                          </a:solidFill>
                          <a:latin typeface="Avenir LT Std 45 Book"/>
                          <a:cs typeface="Avenir LT Std 45 Book"/>
                        </a:rPr>
                        <a:t>(1)</a:t>
                      </a:r>
                      <a:endParaRPr sz="1100" baseline="30303" dirty="0">
                        <a:latin typeface="Avenir LT Std 45 Book"/>
                        <a:cs typeface="Avenir LT Std 45 Book"/>
                      </a:endParaRPr>
                    </a:p>
                  </a:txBody>
                  <a:tcPr marL="0" marR="0" marT="18415" marB="0">
                    <a:lnL w="28575">
                      <a:solidFill>
                        <a:srgbClr val="EF7B29"/>
                      </a:solidFill>
                      <a:prstDash val="solid"/>
                    </a:lnL>
                    <a:lnR w="28575">
                      <a:solidFill>
                        <a:srgbClr val="EF7B29"/>
                      </a:solidFill>
                      <a:prstDash val="solid"/>
                    </a:lnR>
                    <a:lnT w="12700">
                      <a:solidFill>
                        <a:srgbClr val="6E7071"/>
                      </a:solidFill>
                      <a:prstDash val="solid"/>
                    </a:lnT>
                    <a:lnB>
                      <a:noFill/>
                    </a:lnB>
                    <a:lnTlToBr w="12700" cmpd="sng">
                      <a:noFill/>
                      <a:prstDash val="solid"/>
                    </a:lnTlToBr>
                    <a:lnBlToTr w="12700" cmpd="sng">
                      <a:noFill/>
                      <a:prstDash val="solid"/>
                    </a:lnBlToTr>
                    <a:solidFill>
                      <a:srgbClr val="6E7071">
                        <a:alpha val="9999"/>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280"/>
                        </a:spcBef>
                      </a:pPr>
                      <a:r>
                        <a:rPr sz="1100" b="0" spc="-10" dirty="0">
                          <a:solidFill>
                            <a:srgbClr val="6E7071"/>
                          </a:solidFill>
                          <a:latin typeface="Avenir LT Std 45 Book"/>
                          <a:cs typeface="Avenir LT Std 45 Book"/>
                        </a:rPr>
                        <a:t>~$400k</a:t>
                      </a:r>
                      <a:endParaRPr sz="1100">
                        <a:latin typeface="Avenir LT Std 45 Book"/>
                        <a:cs typeface="Avenir LT Std 45 Book"/>
                      </a:endParaRPr>
                    </a:p>
                  </a:txBody>
                  <a:tcPr marL="0" marR="0" marT="35560" marB="0">
                    <a:lnL w="28575">
                      <a:solidFill>
                        <a:srgbClr val="EF7B29"/>
                      </a:solidFill>
                      <a:prstDash val="solid"/>
                    </a:lnL>
                    <a:lnR w="6350">
                      <a:solidFill>
                        <a:srgbClr val="6E7071"/>
                      </a:solidFill>
                      <a:prstDash val="solid"/>
                    </a:lnR>
                    <a:lnT w="12700">
                      <a:solidFill>
                        <a:srgbClr val="6E7071"/>
                      </a:solidFill>
                      <a:prstDash val="solid"/>
                    </a:lnT>
                    <a:lnB>
                      <a:noFill/>
                    </a:lnB>
                    <a:lnTlToBr w="12700" cmpd="sng">
                      <a:noFill/>
                      <a:prstDash val="solid"/>
                    </a:lnTlToBr>
                    <a:lnBlToTr w="12700" cmpd="sng">
                      <a:noFill/>
                      <a:prstDash val="solid"/>
                    </a:lnBlToTr>
                    <a:solidFill>
                      <a:srgbClr val="6E7071">
                        <a:alpha val="9999"/>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280"/>
                        </a:spcBef>
                      </a:pPr>
                      <a:r>
                        <a:rPr sz="1100" b="0" spc="-10" dirty="0">
                          <a:solidFill>
                            <a:srgbClr val="6E7071"/>
                          </a:solidFill>
                          <a:latin typeface="Avenir LT Std 45 Book"/>
                          <a:cs typeface="Avenir LT Std 45 Book"/>
                        </a:rPr>
                        <a:t>~$141k</a:t>
                      </a:r>
                      <a:endParaRPr sz="1100" dirty="0">
                        <a:latin typeface="Avenir LT Std 45 Book"/>
                        <a:cs typeface="Avenir LT Std 45 Book"/>
                      </a:endParaRPr>
                    </a:p>
                  </a:txBody>
                  <a:tcPr marL="0" marR="0" marT="35560" marB="0">
                    <a:lnL w="6350">
                      <a:solidFill>
                        <a:srgbClr val="6E7071"/>
                      </a:solidFill>
                      <a:prstDash val="solid"/>
                    </a:lnL>
                    <a:lnR w="6350">
                      <a:solidFill>
                        <a:srgbClr val="6E7071"/>
                      </a:solidFill>
                      <a:prstDash val="solid"/>
                    </a:lnR>
                    <a:lnT w="12700">
                      <a:solidFill>
                        <a:srgbClr val="6E7071"/>
                      </a:solidFill>
                      <a:prstDash val="solid"/>
                    </a:lnT>
                    <a:lnB>
                      <a:noFill/>
                    </a:lnB>
                    <a:lnTlToBr w="12700" cmpd="sng">
                      <a:noFill/>
                      <a:prstDash val="solid"/>
                    </a:lnTlToBr>
                    <a:lnBlToTr w="12700" cmpd="sng">
                      <a:noFill/>
                      <a:prstDash val="solid"/>
                    </a:lnBlToTr>
                    <a:solidFill>
                      <a:srgbClr val="6E7071">
                        <a:alpha val="9999"/>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280"/>
                        </a:spcBef>
                      </a:pPr>
                      <a:r>
                        <a:rPr sz="1100" b="0" spc="-10" dirty="0">
                          <a:solidFill>
                            <a:srgbClr val="6E7071"/>
                          </a:solidFill>
                          <a:latin typeface="Avenir LT Std 45 Book"/>
                          <a:cs typeface="Avenir LT Std 45 Book"/>
                        </a:rPr>
                        <a:t>~$2.4M</a:t>
                      </a:r>
                      <a:endParaRPr sz="1100" dirty="0">
                        <a:latin typeface="Avenir LT Std 45 Book"/>
                        <a:cs typeface="Avenir LT Std 45 Book"/>
                      </a:endParaRPr>
                    </a:p>
                  </a:txBody>
                  <a:tcPr marL="0" marR="0" marT="35560" marB="0">
                    <a:lnL w="6350">
                      <a:solidFill>
                        <a:srgbClr val="6E7071"/>
                      </a:solidFill>
                      <a:prstDash val="solid"/>
                    </a:lnL>
                    <a:lnR w="6350">
                      <a:solidFill>
                        <a:srgbClr val="6E7071"/>
                      </a:solidFill>
                      <a:prstDash val="solid"/>
                    </a:lnR>
                    <a:lnT w="12700">
                      <a:solidFill>
                        <a:srgbClr val="6E7071"/>
                      </a:solidFill>
                      <a:prstDash val="solid"/>
                    </a:lnT>
                    <a:lnB>
                      <a:noFill/>
                    </a:lnB>
                    <a:lnTlToBr w="12700" cmpd="sng">
                      <a:noFill/>
                      <a:prstDash val="solid"/>
                    </a:lnTlToBr>
                    <a:lnBlToTr w="12700" cmpd="sng">
                      <a:noFill/>
                      <a:prstDash val="solid"/>
                    </a:lnBlToTr>
                    <a:solidFill>
                      <a:srgbClr val="6E7071">
                        <a:alpha val="9999"/>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64135" algn="ctr">
                        <a:lnSpc>
                          <a:spcPct val="100000"/>
                        </a:lnSpc>
                        <a:spcBef>
                          <a:spcPts val="280"/>
                        </a:spcBef>
                      </a:pPr>
                      <a:r>
                        <a:rPr sz="1100" b="0" spc="-10" dirty="0">
                          <a:solidFill>
                            <a:srgbClr val="6E7071"/>
                          </a:solidFill>
                          <a:latin typeface="Avenir LT Std 45 Book"/>
                          <a:cs typeface="Avenir LT Std 45 Book"/>
                        </a:rPr>
                        <a:t>~$400k</a:t>
                      </a:r>
                      <a:endParaRPr sz="1100">
                        <a:latin typeface="Avenir LT Std 45 Book"/>
                        <a:cs typeface="Avenir LT Std 45 Book"/>
                      </a:endParaRPr>
                    </a:p>
                  </a:txBody>
                  <a:tcPr marL="0" marR="0" marT="35560" marB="0">
                    <a:lnL w="6350">
                      <a:solidFill>
                        <a:srgbClr val="6E7071"/>
                      </a:solidFill>
                      <a:prstDash val="solid"/>
                    </a:lnL>
                    <a:lnR w="6350">
                      <a:solidFill>
                        <a:srgbClr val="6E7071"/>
                      </a:solidFill>
                      <a:prstDash val="solid"/>
                    </a:lnR>
                    <a:lnT w="12700">
                      <a:solidFill>
                        <a:srgbClr val="6E7071"/>
                      </a:solidFill>
                      <a:prstDash val="solid"/>
                    </a:lnT>
                    <a:lnB>
                      <a:noFill/>
                    </a:lnB>
                    <a:lnTlToBr w="12700" cmpd="sng">
                      <a:noFill/>
                      <a:prstDash val="solid"/>
                    </a:lnTlToBr>
                    <a:lnBlToTr w="12700" cmpd="sng">
                      <a:noFill/>
                      <a:prstDash val="solid"/>
                    </a:lnBlToTr>
                    <a:solidFill>
                      <a:srgbClr val="6E7071">
                        <a:alpha val="9999"/>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255" algn="ctr">
                        <a:lnSpc>
                          <a:spcPct val="100000"/>
                        </a:lnSpc>
                        <a:spcBef>
                          <a:spcPts val="275"/>
                        </a:spcBef>
                      </a:pPr>
                      <a:r>
                        <a:rPr sz="1100" b="0" spc="-10" dirty="0">
                          <a:solidFill>
                            <a:srgbClr val="6E7071"/>
                          </a:solidFill>
                          <a:latin typeface="Avenir LT Std 45 Book"/>
                          <a:cs typeface="Avenir LT Std 45 Book"/>
                        </a:rPr>
                        <a:t>~$8.5</a:t>
                      </a:r>
                      <a:endParaRPr sz="1100">
                        <a:latin typeface="Avenir LT Std 45 Book"/>
                        <a:cs typeface="Avenir LT Std 45 Book"/>
                      </a:endParaRPr>
                    </a:p>
                  </a:txBody>
                  <a:tcPr marL="0" marR="0" marT="34925" marB="0">
                    <a:lnL w="6350">
                      <a:solidFill>
                        <a:srgbClr val="6E7071"/>
                      </a:solidFill>
                      <a:prstDash val="solid"/>
                    </a:lnL>
                    <a:lnR w="28575">
                      <a:solidFill>
                        <a:srgbClr val="EF7B29"/>
                      </a:solidFill>
                      <a:prstDash val="solid"/>
                    </a:lnR>
                    <a:lnT w="12700">
                      <a:solidFill>
                        <a:srgbClr val="6E7071"/>
                      </a:solidFill>
                      <a:prstDash val="solid"/>
                    </a:lnT>
                    <a:lnB>
                      <a:noFill/>
                    </a:lnB>
                    <a:lnTlToBr w="12700" cmpd="sng">
                      <a:noFill/>
                      <a:prstDash val="solid"/>
                    </a:lnTlToBr>
                    <a:lnBlToTr w="12700" cmpd="sng">
                      <a:noFill/>
                      <a:prstDash val="solid"/>
                    </a:lnBlToTr>
                    <a:solidFill>
                      <a:srgbClr val="6E7071">
                        <a:alpha val="9999"/>
                      </a:srgbClr>
                    </a:solidFill>
                  </a:tcPr>
                </a:tc>
                <a:extLst>
                  <a:ext uri="{0D108BD9-81ED-4DB2-BD59-A6C34878D82A}">
                    <a16:rowId xmlns:a16="http://schemas.microsoft.com/office/drawing/2014/main" val="10002"/>
                  </a:ext>
                </a:extLst>
              </a:tr>
              <a:tr h="20251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55880">
                        <a:lnSpc>
                          <a:spcPct val="100000"/>
                        </a:lnSpc>
                        <a:spcBef>
                          <a:spcPts val="195"/>
                        </a:spcBef>
                      </a:pPr>
                      <a:r>
                        <a:rPr sz="1100" b="0" dirty="0">
                          <a:solidFill>
                            <a:srgbClr val="6E7071"/>
                          </a:solidFill>
                          <a:latin typeface="Avenir LT Std 45 Book"/>
                          <a:cs typeface="Avenir LT Std 45 Book"/>
                        </a:rPr>
                        <a:t>U/W</a:t>
                      </a:r>
                      <a:r>
                        <a:rPr sz="1100" b="0" spc="50" dirty="0">
                          <a:solidFill>
                            <a:srgbClr val="6E7071"/>
                          </a:solidFill>
                          <a:latin typeface="Avenir LT Std 45 Book"/>
                          <a:cs typeface="Avenir LT Std 45 Book"/>
                        </a:rPr>
                        <a:t> </a:t>
                      </a:r>
                      <a:r>
                        <a:rPr sz="1100" b="0" spc="-10" dirty="0">
                          <a:solidFill>
                            <a:srgbClr val="6E7071"/>
                          </a:solidFill>
                          <a:latin typeface="Avenir LT Std 45 Book"/>
                          <a:cs typeface="Avenir LT Std 45 Book"/>
                        </a:rPr>
                        <a:t>Occupancy</a:t>
                      </a:r>
                      <a:r>
                        <a:rPr sz="1100" b="0" spc="-15" baseline="30303" dirty="0">
                          <a:solidFill>
                            <a:srgbClr val="6E7071"/>
                          </a:solidFill>
                          <a:latin typeface="Avenir LT Std 45 Book"/>
                          <a:cs typeface="Avenir LT Std 45 Book"/>
                        </a:rPr>
                        <a:t>(1)</a:t>
                      </a:r>
                      <a:endParaRPr sz="1100" baseline="30303">
                        <a:latin typeface="Avenir LT Std 45 Book"/>
                        <a:cs typeface="Avenir LT Std 45 Book"/>
                      </a:endParaRPr>
                    </a:p>
                  </a:txBody>
                  <a:tcPr marL="0" marR="0" marT="24765" marB="0">
                    <a:lnL w="28575">
                      <a:solidFill>
                        <a:srgbClr val="EF7B29"/>
                      </a:solidFill>
                      <a:prstDash val="solid"/>
                    </a:lnL>
                    <a:lnR w="28575">
                      <a:solidFill>
                        <a:srgbClr val="EF7B29"/>
                      </a:solidFill>
                      <a:prstDash val="soli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330"/>
                        </a:spcBef>
                      </a:pPr>
                      <a:r>
                        <a:rPr sz="1100" b="0" spc="-25" dirty="0">
                          <a:solidFill>
                            <a:srgbClr val="6E7071"/>
                          </a:solidFill>
                          <a:latin typeface="Avenir LT Std 45 Book"/>
                          <a:cs typeface="Avenir LT Std 45 Book"/>
                        </a:rPr>
                        <a:t>55</a:t>
                      </a:r>
                      <a:r>
                        <a:rPr lang="en-US" sz="1100" b="0" spc="-25" dirty="0">
                          <a:solidFill>
                            <a:srgbClr val="6E7071"/>
                          </a:solidFill>
                          <a:latin typeface="Avenir LT Std 45 Book"/>
                          <a:cs typeface="Avenir LT Std 45 Book"/>
                        </a:rPr>
                        <a:t>%</a:t>
                      </a:r>
                      <a:endParaRPr sz="1100" dirty="0">
                        <a:latin typeface="Avenir LT Std 45 Book"/>
                        <a:cs typeface="Avenir LT Std 45 Book"/>
                      </a:endParaRPr>
                    </a:p>
                  </a:txBody>
                  <a:tcPr marL="0" marR="0" marT="41910" marB="0">
                    <a:lnL w="28575">
                      <a:solidFill>
                        <a:srgbClr val="EF7B29"/>
                      </a:solidFill>
                      <a:prstDash val="solid"/>
                    </a:lnL>
                    <a:lnR w="6350">
                      <a:solidFill>
                        <a:srgbClr val="6E7071"/>
                      </a:solidFill>
                      <a:prstDash val="soli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330"/>
                        </a:spcBef>
                      </a:pPr>
                      <a:r>
                        <a:rPr sz="1100" b="0" spc="-25" dirty="0">
                          <a:solidFill>
                            <a:srgbClr val="6E7071"/>
                          </a:solidFill>
                          <a:latin typeface="Avenir LT Std 45 Book"/>
                          <a:cs typeface="Avenir LT Std 45 Book"/>
                        </a:rPr>
                        <a:t>28%</a:t>
                      </a:r>
                      <a:endParaRPr sz="1100">
                        <a:latin typeface="Avenir LT Std 45 Book"/>
                        <a:cs typeface="Avenir LT Std 45 Book"/>
                      </a:endParaRPr>
                    </a:p>
                  </a:txBody>
                  <a:tcPr marL="0" marR="0" marT="41910" marB="0">
                    <a:lnL w="6350">
                      <a:solidFill>
                        <a:srgbClr val="6E7071"/>
                      </a:solidFill>
                      <a:prstDash val="solid"/>
                    </a:lnL>
                    <a:lnR w="6350">
                      <a:solidFill>
                        <a:srgbClr val="6E7071"/>
                      </a:solidFill>
                      <a:prstDash val="soli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330"/>
                        </a:spcBef>
                      </a:pPr>
                      <a:r>
                        <a:rPr sz="1100" b="0" spc="-25" dirty="0">
                          <a:solidFill>
                            <a:srgbClr val="6E7071"/>
                          </a:solidFill>
                          <a:latin typeface="Avenir LT Std 45 Book"/>
                          <a:cs typeface="Avenir LT Std 45 Book"/>
                        </a:rPr>
                        <a:t>73%</a:t>
                      </a:r>
                      <a:endParaRPr sz="1100" dirty="0">
                        <a:latin typeface="Avenir LT Std 45 Book"/>
                        <a:cs typeface="Avenir LT Std 45 Book"/>
                      </a:endParaRPr>
                    </a:p>
                  </a:txBody>
                  <a:tcPr marL="0" marR="0" marT="41910" marB="0">
                    <a:lnL w="6350">
                      <a:solidFill>
                        <a:srgbClr val="6E7071"/>
                      </a:solidFill>
                      <a:prstDash val="solid"/>
                    </a:lnL>
                    <a:lnR w="6350">
                      <a:solidFill>
                        <a:srgbClr val="6E7071"/>
                      </a:solidFill>
                      <a:prstDash val="soli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64135" algn="ctr">
                        <a:lnSpc>
                          <a:spcPct val="100000"/>
                        </a:lnSpc>
                        <a:spcBef>
                          <a:spcPts val="330"/>
                        </a:spcBef>
                      </a:pPr>
                      <a:r>
                        <a:rPr sz="1100" b="0" spc="-25" dirty="0">
                          <a:solidFill>
                            <a:srgbClr val="6E7071"/>
                          </a:solidFill>
                          <a:latin typeface="Avenir LT Std 45 Book"/>
                          <a:cs typeface="Avenir LT Std 45 Book"/>
                        </a:rPr>
                        <a:t>38%</a:t>
                      </a:r>
                      <a:endParaRPr sz="1100" dirty="0">
                        <a:latin typeface="Avenir LT Std 45 Book"/>
                        <a:cs typeface="Avenir LT Std 45 Book"/>
                      </a:endParaRPr>
                    </a:p>
                  </a:txBody>
                  <a:tcPr marL="0" marR="0" marT="41910" marB="0">
                    <a:lnL w="6350">
                      <a:solidFill>
                        <a:srgbClr val="6E7071"/>
                      </a:solidFill>
                      <a:prstDash val="solid"/>
                    </a:lnL>
                    <a:lnR w="6350">
                      <a:solidFill>
                        <a:srgbClr val="6E7071"/>
                      </a:solidFill>
                      <a:prstDash val="soli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255" algn="ctr">
                        <a:lnSpc>
                          <a:spcPct val="100000"/>
                        </a:lnSpc>
                        <a:spcBef>
                          <a:spcPts val="330"/>
                        </a:spcBef>
                      </a:pPr>
                      <a:r>
                        <a:rPr sz="1100" b="0" spc="-25" dirty="0">
                          <a:solidFill>
                            <a:srgbClr val="6E7071"/>
                          </a:solidFill>
                          <a:latin typeface="Avenir LT Std 45 Book"/>
                          <a:cs typeface="Avenir LT Std 45 Book"/>
                        </a:rPr>
                        <a:t>60%</a:t>
                      </a:r>
                      <a:endParaRPr sz="1100">
                        <a:latin typeface="Avenir LT Std 45 Book"/>
                        <a:cs typeface="Avenir LT Std 45 Book"/>
                      </a:endParaRPr>
                    </a:p>
                  </a:txBody>
                  <a:tcPr marL="0" marR="0" marT="41910" marB="0">
                    <a:lnL w="6350">
                      <a:solidFill>
                        <a:srgbClr val="6E7071"/>
                      </a:solidFill>
                      <a:prstDash val="solid"/>
                    </a:lnL>
                    <a:lnR w="28575">
                      <a:solidFill>
                        <a:srgbClr val="EF7B29"/>
                      </a:solidFill>
                      <a:prstDash val="soli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9883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55880" marR="0" lvl="0" indent="0" algn="l" defTabSz="914400" rtl="0" eaLnBrk="1" fontAlgn="auto" latinLnBrk="0" hangingPunct="1">
                        <a:lnSpc>
                          <a:spcPct val="100000"/>
                        </a:lnSpc>
                        <a:spcBef>
                          <a:spcPts val="235"/>
                        </a:spcBef>
                        <a:spcAft>
                          <a:spcPts val="0"/>
                        </a:spcAft>
                        <a:buClrTx/>
                        <a:buSzTx/>
                        <a:buFontTx/>
                        <a:buNone/>
                        <a:tabLst/>
                        <a:defRPr/>
                      </a:pPr>
                      <a:r>
                        <a:rPr sz="1100" b="0" dirty="0">
                          <a:solidFill>
                            <a:srgbClr val="6E7071"/>
                          </a:solidFill>
                          <a:latin typeface="Avenir LT Std 45 Book"/>
                          <a:cs typeface="Avenir LT Std 45 Book"/>
                        </a:rPr>
                        <a:t>Going-In</a:t>
                      </a:r>
                      <a:r>
                        <a:rPr sz="1100" b="0" spc="125" dirty="0">
                          <a:solidFill>
                            <a:srgbClr val="6E7071"/>
                          </a:solidFill>
                          <a:latin typeface="Avenir LT Std 45 Book"/>
                          <a:cs typeface="Avenir LT Std 45 Book"/>
                        </a:rPr>
                        <a:t> </a:t>
                      </a:r>
                      <a:r>
                        <a:rPr sz="1100" b="0" spc="-25" dirty="0">
                          <a:solidFill>
                            <a:srgbClr val="6E7071"/>
                          </a:solidFill>
                          <a:latin typeface="Avenir LT Std 45 Book"/>
                          <a:cs typeface="Avenir LT Std 45 Book"/>
                        </a:rPr>
                        <a:t>Cap</a:t>
                      </a:r>
                      <a:r>
                        <a:rPr lang="en-US" sz="1100" b="0" spc="-25" dirty="0">
                          <a:solidFill>
                            <a:srgbClr val="6E7071"/>
                          </a:solidFill>
                          <a:latin typeface="Avenir LT Std 45 Book"/>
                          <a:cs typeface="Avenir LT Std 45 Book"/>
                        </a:rPr>
                        <a:t> </a:t>
                      </a:r>
                      <a:r>
                        <a:rPr lang="en-US" sz="1100" b="0" spc="-15" baseline="0" dirty="0">
                          <a:solidFill>
                            <a:srgbClr val="6E7071"/>
                          </a:solidFill>
                          <a:latin typeface="Avenir LT Std 45 Book"/>
                          <a:cs typeface="Avenir LT Std 45 Book"/>
                        </a:rPr>
                        <a:t>Rate</a:t>
                      </a:r>
                      <a:r>
                        <a:rPr lang="en-US" sz="1100" b="0" spc="-10" baseline="30000" dirty="0">
                          <a:solidFill>
                            <a:srgbClr val="6E7071"/>
                          </a:solidFill>
                          <a:latin typeface="Avenir LT Std 45 Book"/>
                          <a:cs typeface="Avenir LT Std 45 Book"/>
                        </a:rPr>
                        <a:t>(1)(3)</a:t>
                      </a:r>
                      <a:endParaRPr lang="en-US" sz="1100" baseline="30000" dirty="0">
                        <a:latin typeface="Avenir LT Std 45 Book"/>
                        <a:cs typeface="Avenir LT Std 45 Book"/>
                      </a:endParaRPr>
                    </a:p>
                  </a:txBody>
                  <a:tcPr marL="0" marR="0" marT="29845" marB="0">
                    <a:lnL w="28575">
                      <a:solidFill>
                        <a:srgbClr val="EF7B29"/>
                      </a:solidFill>
                      <a:prstDash val="solid"/>
                    </a:lnL>
                    <a:lnR w="28575">
                      <a:solidFill>
                        <a:srgbClr val="EF7B29"/>
                      </a:solidFill>
                      <a:prstDash val="solid"/>
                    </a:lnR>
                    <a:lnT>
                      <a:noFill/>
                    </a:lnT>
                    <a:lnB>
                      <a:noFill/>
                    </a:lnB>
                    <a:lnTlToBr w="12700" cmpd="sng">
                      <a:noFill/>
                      <a:prstDash val="solid"/>
                    </a:lnTlToBr>
                    <a:lnBlToTr w="12700" cmpd="sng">
                      <a:noFill/>
                      <a:prstDash val="solid"/>
                    </a:lnBlToTr>
                    <a:solidFill>
                      <a:srgbClr val="6E7071">
                        <a:alpha val="9999"/>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635" algn="ctr">
                        <a:lnSpc>
                          <a:spcPct val="100000"/>
                        </a:lnSpc>
                        <a:spcBef>
                          <a:spcPts val="300"/>
                        </a:spcBef>
                      </a:pPr>
                      <a:r>
                        <a:rPr sz="1100" b="0" spc="-10" dirty="0">
                          <a:solidFill>
                            <a:srgbClr val="6E7071"/>
                          </a:solidFill>
                          <a:latin typeface="Avenir LT Std 45 Book"/>
                          <a:cs typeface="Avenir LT Std 45 Book"/>
                        </a:rPr>
                        <a:t>7.12%</a:t>
                      </a:r>
                      <a:endParaRPr sz="1100" dirty="0">
                        <a:latin typeface="Avenir LT Std 45 Book"/>
                        <a:cs typeface="Avenir LT Std 45 Book"/>
                      </a:endParaRPr>
                    </a:p>
                  </a:txBody>
                  <a:tcPr marL="0" marR="0" marT="38100" marB="0">
                    <a:lnL w="28575">
                      <a:solidFill>
                        <a:srgbClr val="EF7B29"/>
                      </a:solidFill>
                      <a:prstDash val="solid"/>
                    </a:lnL>
                    <a:lnR w="6350">
                      <a:solidFill>
                        <a:srgbClr val="6E7071"/>
                      </a:solidFill>
                      <a:prstDash val="solid"/>
                    </a:lnR>
                    <a:lnT>
                      <a:noFill/>
                    </a:lnT>
                    <a:lnB>
                      <a:noFill/>
                    </a:lnB>
                    <a:lnTlToBr w="12700" cmpd="sng">
                      <a:noFill/>
                      <a:prstDash val="solid"/>
                    </a:lnTlToBr>
                    <a:lnBlToTr w="12700" cmpd="sng">
                      <a:noFill/>
                      <a:prstDash val="solid"/>
                    </a:lnBlToTr>
                    <a:solidFill>
                      <a:srgbClr val="6E7071">
                        <a:alpha val="9999"/>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300"/>
                        </a:spcBef>
                      </a:pPr>
                      <a:r>
                        <a:rPr sz="1100" b="0" spc="-10" dirty="0">
                          <a:solidFill>
                            <a:srgbClr val="6E7071"/>
                          </a:solidFill>
                          <a:latin typeface="Avenir LT Std 45 Book"/>
                          <a:cs typeface="Avenir LT Std 45 Book"/>
                        </a:rPr>
                        <a:t>8.85%</a:t>
                      </a:r>
                      <a:endParaRPr sz="1100" dirty="0">
                        <a:latin typeface="Avenir LT Std 45 Book"/>
                        <a:cs typeface="Avenir LT Std 45 Book"/>
                      </a:endParaRPr>
                    </a:p>
                  </a:txBody>
                  <a:tcPr marL="0" marR="0" marT="38100" marB="0">
                    <a:lnL w="6350">
                      <a:solidFill>
                        <a:srgbClr val="6E7071"/>
                      </a:solidFill>
                      <a:prstDash val="solid"/>
                    </a:lnL>
                    <a:lnR w="6350">
                      <a:solidFill>
                        <a:srgbClr val="6E7071"/>
                      </a:solidFill>
                      <a:prstDash val="solid"/>
                    </a:lnR>
                    <a:lnT>
                      <a:noFill/>
                    </a:lnT>
                    <a:lnB>
                      <a:noFill/>
                    </a:lnB>
                    <a:lnTlToBr w="12700" cmpd="sng">
                      <a:noFill/>
                      <a:prstDash val="solid"/>
                    </a:lnTlToBr>
                    <a:lnBlToTr w="12700" cmpd="sng">
                      <a:noFill/>
                      <a:prstDash val="solid"/>
                    </a:lnBlToTr>
                    <a:solidFill>
                      <a:srgbClr val="6E7071">
                        <a:alpha val="9999"/>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300"/>
                        </a:spcBef>
                      </a:pPr>
                      <a:r>
                        <a:rPr sz="1100" b="0" spc="-10" dirty="0">
                          <a:solidFill>
                            <a:srgbClr val="6E7071"/>
                          </a:solidFill>
                          <a:latin typeface="Avenir LT Std 45 Book"/>
                          <a:cs typeface="Avenir LT Std 45 Book"/>
                        </a:rPr>
                        <a:t>9.45%</a:t>
                      </a:r>
                      <a:endParaRPr sz="1100">
                        <a:latin typeface="Avenir LT Std 45 Book"/>
                        <a:cs typeface="Avenir LT Std 45 Book"/>
                      </a:endParaRPr>
                    </a:p>
                  </a:txBody>
                  <a:tcPr marL="0" marR="0" marT="38100" marB="0">
                    <a:lnL w="6350">
                      <a:solidFill>
                        <a:srgbClr val="6E7071"/>
                      </a:solidFill>
                      <a:prstDash val="solid"/>
                    </a:lnL>
                    <a:lnR w="6350">
                      <a:solidFill>
                        <a:srgbClr val="6E7071"/>
                      </a:solidFill>
                      <a:prstDash val="solid"/>
                    </a:lnR>
                    <a:lnT>
                      <a:noFill/>
                    </a:lnT>
                    <a:lnB>
                      <a:noFill/>
                    </a:lnB>
                    <a:lnTlToBr w="12700" cmpd="sng">
                      <a:noFill/>
                      <a:prstDash val="solid"/>
                    </a:lnTlToBr>
                    <a:lnBlToTr w="12700" cmpd="sng">
                      <a:noFill/>
                      <a:prstDash val="solid"/>
                    </a:lnBlToTr>
                    <a:solidFill>
                      <a:srgbClr val="6E7071">
                        <a:alpha val="9999"/>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64135" algn="ctr">
                        <a:lnSpc>
                          <a:spcPct val="100000"/>
                        </a:lnSpc>
                        <a:spcBef>
                          <a:spcPts val="300"/>
                        </a:spcBef>
                      </a:pPr>
                      <a:r>
                        <a:rPr sz="1100" b="0" spc="-20" dirty="0">
                          <a:solidFill>
                            <a:srgbClr val="6E7071"/>
                          </a:solidFill>
                          <a:latin typeface="Avenir LT Std 45 Book"/>
                          <a:cs typeface="Avenir LT Std 45 Book"/>
                        </a:rPr>
                        <a:t>1.3%</a:t>
                      </a:r>
                      <a:endParaRPr sz="1100" dirty="0">
                        <a:latin typeface="Avenir LT Std 45 Book"/>
                        <a:cs typeface="Avenir LT Std 45 Book"/>
                      </a:endParaRPr>
                    </a:p>
                  </a:txBody>
                  <a:tcPr marL="0" marR="0" marT="38100" marB="0">
                    <a:lnL w="6350">
                      <a:solidFill>
                        <a:srgbClr val="6E7071"/>
                      </a:solidFill>
                      <a:prstDash val="solid"/>
                    </a:lnL>
                    <a:lnR w="6350">
                      <a:solidFill>
                        <a:srgbClr val="6E7071"/>
                      </a:solidFill>
                      <a:prstDash val="solid"/>
                    </a:lnR>
                    <a:lnT>
                      <a:noFill/>
                    </a:lnT>
                    <a:lnB>
                      <a:noFill/>
                    </a:lnB>
                    <a:lnTlToBr w="12700" cmpd="sng">
                      <a:noFill/>
                      <a:prstDash val="solid"/>
                    </a:lnTlToBr>
                    <a:lnBlToTr w="12700" cmpd="sng">
                      <a:noFill/>
                      <a:prstDash val="solid"/>
                    </a:lnBlToTr>
                    <a:solidFill>
                      <a:srgbClr val="6E7071">
                        <a:alpha val="9999"/>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7620" algn="ctr">
                        <a:lnSpc>
                          <a:spcPct val="100000"/>
                        </a:lnSpc>
                        <a:spcBef>
                          <a:spcPts val="300"/>
                        </a:spcBef>
                      </a:pPr>
                      <a:r>
                        <a:rPr sz="1100" b="0" spc="-20" dirty="0">
                          <a:solidFill>
                            <a:srgbClr val="6E7071"/>
                          </a:solidFill>
                          <a:latin typeface="Avenir LT Std 45 Book"/>
                          <a:cs typeface="Avenir LT Std 45 Book"/>
                        </a:rPr>
                        <a:t>8.2%</a:t>
                      </a:r>
                      <a:endParaRPr sz="1100">
                        <a:latin typeface="Avenir LT Std 45 Book"/>
                        <a:cs typeface="Avenir LT Std 45 Book"/>
                      </a:endParaRPr>
                    </a:p>
                  </a:txBody>
                  <a:tcPr marL="0" marR="0" marT="38100" marB="0">
                    <a:lnL w="6350">
                      <a:solidFill>
                        <a:srgbClr val="6E7071"/>
                      </a:solidFill>
                      <a:prstDash val="solid"/>
                    </a:lnL>
                    <a:lnR w="28575">
                      <a:solidFill>
                        <a:srgbClr val="EF7B29"/>
                      </a:solidFill>
                      <a:prstDash val="solid"/>
                    </a:lnR>
                    <a:lnT>
                      <a:noFill/>
                    </a:lnT>
                    <a:lnB>
                      <a:noFill/>
                    </a:lnB>
                    <a:lnTlToBr w="12700" cmpd="sng">
                      <a:noFill/>
                      <a:prstDash val="solid"/>
                    </a:lnTlToBr>
                    <a:lnBlToTr w="12700" cmpd="sng">
                      <a:noFill/>
                      <a:prstDash val="solid"/>
                    </a:lnBlToTr>
                    <a:solidFill>
                      <a:srgbClr val="6E7071">
                        <a:alpha val="9999"/>
                      </a:srgbClr>
                    </a:solidFill>
                  </a:tcPr>
                </a:tc>
                <a:extLst>
                  <a:ext uri="{0D108BD9-81ED-4DB2-BD59-A6C34878D82A}">
                    <a16:rowId xmlns:a16="http://schemas.microsoft.com/office/drawing/2014/main" val="10004"/>
                  </a:ext>
                </a:extLst>
              </a:tr>
              <a:tr h="16201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55880">
                        <a:lnSpc>
                          <a:spcPts val="1105"/>
                        </a:lnSpc>
                      </a:pPr>
                      <a:endParaRPr sz="1100" baseline="30000" dirty="0">
                        <a:latin typeface="Avenir LT Std 45 Book"/>
                        <a:cs typeface="Avenir LT Std 45 Book"/>
                      </a:endParaRPr>
                    </a:p>
                  </a:txBody>
                  <a:tcPr marL="0" marR="0" marT="0" marB="0">
                    <a:lnL w="28575">
                      <a:solidFill>
                        <a:srgbClr val="EF7B29"/>
                      </a:solidFill>
                      <a:prstDash val="solid"/>
                    </a:lnL>
                    <a:lnR w="28575">
                      <a:solidFill>
                        <a:srgbClr val="EF7B29"/>
                      </a:solidFill>
                      <a:prstDash val="solid"/>
                    </a:lnR>
                    <a:lnT>
                      <a:noFill/>
                    </a:lnT>
                    <a:lnB w="12700">
                      <a:solidFill>
                        <a:srgbClr val="6E7071"/>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100" dirty="0">
                        <a:latin typeface="Times New Roman"/>
                        <a:cs typeface="Times New Roman"/>
                      </a:endParaRPr>
                    </a:p>
                  </a:txBody>
                  <a:tcPr marL="0" marR="0" marT="0" marB="0">
                    <a:lnL w="28575">
                      <a:solidFill>
                        <a:srgbClr val="EF7B29"/>
                      </a:solidFill>
                      <a:prstDash val="solid"/>
                    </a:lnL>
                    <a:lnR w="6350">
                      <a:solidFill>
                        <a:srgbClr val="6E7071"/>
                      </a:solidFill>
                      <a:prstDash val="solid"/>
                    </a:lnR>
                    <a:lnT>
                      <a:noFill/>
                    </a:lnT>
                    <a:lnB w="12700">
                      <a:solidFill>
                        <a:srgbClr val="6E7071"/>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100">
                        <a:latin typeface="Times New Roman"/>
                        <a:cs typeface="Times New Roman"/>
                      </a:endParaRPr>
                    </a:p>
                  </a:txBody>
                  <a:tcPr marL="0" marR="0" marT="0" marB="0">
                    <a:lnL w="6350">
                      <a:solidFill>
                        <a:srgbClr val="6E7071"/>
                      </a:solidFill>
                      <a:prstDash val="solid"/>
                    </a:lnL>
                    <a:lnR w="6350">
                      <a:solidFill>
                        <a:srgbClr val="6E7071"/>
                      </a:solidFill>
                      <a:prstDash val="solid"/>
                    </a:lnR>
                    <a:lnT>
                      <a:noFill/>
                    </a:lnT>
                    <a:lnB w="12700">
                      <a:solidFill>
                        <a:srgbClr val="6E7071"/>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100">
                        <a:latin typeface="Times New Roman"/>
                        <a:cs typeface="Times New Roman"/>
                      </a:endParaRPr>
                    </a:p>
                  </a:txBody>
                  <a:tcPr marL="0" marR="0" marT="0" marB="0">
                    <a:lnL w="6350">
                      <a:solidFill>
                        <a:srgbClr val="6E7071"/>
                      </a:solidFill>
                      <a:prstDash val="solid"/>
                    </a:lnL>
                    <a:lnR w="6350">
                      <a:solidFill>
                        <a:srgbClr val="6E7071"/>
                      </a:solidFill>
                      <a:prstDash val="solid"/>
                    </a:lnR>
                    <a:lnT>
                      <a:noFill/>
                    </a:lnT>
                    <a:lnB w="12700">
                      <a:solidFill>
                        <a:srgbClr val="6E7071"/>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100" dirty="0">
                        <a:latin typeface="Times New Roman"/>
                        <a:cs typeface="Times New Roman"/>
                      </a:endParaRPr>
                    </a:p>
                  </a:txBody>
                  <a:tcPr marL="0" marR="0" marT="0" marB="0">
                    <a:lnL w="6350">
                      <a:solidFill>
                        <a:srgbClr val="6E7071"/>
                      </a:solidFill>
                      <a:prstDash val="solid"/>
                    </a:lnL>
                    <a:lnR w="6350">
                      <a:solidFill>
                        <a:srgbClr val="6E7071"/>
                      </a:solidFill>
                      <a:prstDash val="solid"/>
                    </a:lnR>
                    <a:lnT>
                      <a:noFill/>
                    </a:lnT>
                    <a:lnB w="12700">
                      <a:solidFill>
                        <a:srgbClr val="6E7071"/>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100">
                        <a:latin typeface="Times New Roman"/>
                        <a:cs typeface="Times New Roman"/>
                      </a:endParaRPr>
                    </a:p>
                  </a:txBody>
                  <a:tcPr marL="0" marR="0" marT="0" marB="0">
                    <a:lnL w="6350">
                      <a:solidFill>
                        <a:srgbClr val="6E7071"/>
                      </a:solidFill>
                      <a:prstDash val="solid"/>
                    </a:lnL>
                    <a:lnR w="28575">
                      <a:solidFill>
                        <a:srgbClr val="EF7B29"/>
                      </a:solidFill>
                      <a:prstDash val="solid"/>
                    </a:lnR>
                    <a:lnT>
                      <a:noFill/>
                    </a:lnT>
                    <a:lnB w="12700">
                      <a:solidFill>
                        <a:srgbClr val="6E7071"/>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0251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55880">
                        <a:lnSpc>
                          <a:spcPct val="100000"/>
                        </a:lnSpc>
                        <a:spcBef>
                          <a:spcPts val="330"/>
                        </a:spcBef>
                      </a:pPr>
                      <a:r>
                        <a:rPr sz="1100" b="0" dirty="0">
                          <a:solidFill>
                            <a:srgbClr val="6E7071"/>
                          </a:solidFill>
                          <a:latin typeface="Avenir LT Std 45 Book"/>
                          <a:cs typeface="Avenir LT Std 45 Book"/>
                        </a:rPr>
                        <a:t>Current</a:t>
                      </a:r>
                      <a:r>
                        <a:rPr sz="1100" b="0" spc="110" dirty="0">
                          <a:solidFill>
                            <a:srgbClr val="6E7071"/>
                          </a:solidFill>
                          <a:latin typeface="Avenir LT Std 45 Book"/>
                          <a:cs typeface="Avenir LT Std 45 Book"/>
                        </a:rPr>
                        <a:t> </a:t>
                      </a:r>
                      <a:r>
                        <a:rPr sz="1100" b="0" spc="-10" dirty="0">
                          <a:solidFill>
                            <a:srgbClr val="6E7071"/>
                          </a:solidFill>
                          <a:latin typeface="Avenir LT Std 45 Book"/>
                          <a:cs typeface="Avenir LT Std 45 Book"/>
                        </a:rPr>
                        <a:t>Status</a:t>
                      </a:r>
                      <a:r>
                        <a:rPr lang="en-US" sz="1100" b="0" spc="-10" baseline="30000" dirty="0">
                          <a:solidFill>
                            <a:srgbClr val="6E7071"/>
                          </a:solidFill>
                          <a:latin typeface="Avenir LT Std 45 Book"/>
                          <a:cs typeface="Avenir LT Std 45 Book"/>
                        </a:rPr>
                        <a:t>(5) </a:t>
                      </a:r>
                      <a:r>
                        <a:rPr lang="en-US" sz="1100" b="0" spc="-10" baseline="0" dirty="0">
                          <a:solidFill>
                            <a:srgbClr val="6E7071"/>
                          </a:solidFill>
                          <a:latin typeface="Avenir LT Std 45 Book"/>
                          <a:cs typeface="Avenir LT Std 45 Book"/>
                        </a:rPr>
                        <a:t>as of </a:t>
                      </a:r>
                      <a:endParaRPr sz="1100" dirty="0">
                        <a:latin typeface="Avenir LT Std 45 Book"/>
                        <a:cs typeface="Avenir LT Std 45 Book"/>
                      </a:endParaRPr>
                    </a:p>
                  </a:txBody>
                  <a:tcPr marL="0" marR="0" marT="41910" marB="0">
                    <a:lnL w="28575">
                      <a:solidFill>
                        <a:srgbClr val="EF7B29"/>
                      </a:solidFill>
                      <a:prstDash val="solid"/>
                    </a:lnL>
                    <a:lnR w="28575">
                      <a:solidFill>
                        <a:srgbClr val="EF7B29"/>
                      </a:solidFill>
                      <a:prstDash val="solid"/>
                    </a:lnR>
                    <a:lnT w="12700">
                      <a:solidFill>
                        <a:srgbClr val="6E7071"/>
                      </a:solidFill>
                      <a:prstDash val="solid"/>
                    </a:lnT>
                    <a:lnB>
                      <a:noFill/>
                    </a:lnB>
                    <a:lnTlToBr w="12700" cmpd="sng">
                      <a:noFill/>
                      <a:prstDash val="solid"/>
                    </a:lnTlToBr>
                    <a:lnBlToTr w="12700" cmpd="sng">
                      <a:noFill/>
                      <a:prstDash val="solid"/>
                    </a:lnBlToTr>
                    <a:solidFill>
                      <a:srgbClr val="6E7071">
                        <a:alpha val="9999"/>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100">
                        <a:latin typeface="Times New Roman"/>
                        <a:cs typeface="Times New Roman"/>
                      </a:endParaRPr>
                    </a:p>
                  </a:txBody>
                  <a:tcPr marL="0" marR="0" marT="0" marB="0">
                    <a:lnL w="28575">
                      <a:solidFill>
                        <a:srgbClr val="EF7B29"/>
                      </a:solidFill>
                      <a:prstDash val="solid"/>
                    </a:lnL>
                    <a:lnR w="6350">
                      <a:solidFill>
                        <a:srgbClr val="6E7071"/>
                      </a:solidFill>
                      <a:prstDash val="solid"/>
                    </a:lnR>
                    <a:lnT w="12700">
                      <a:solidFill>
                        <a:srgbClr val="6E7071"/>
                      </a:solidFill>
                      <a:prstDash val="solid"/>
                    </a:lnT>
                    <a:lnB>
                      <a:noFill/>
                    </a:lnB>
                    <a:lnTlToBr w="12700" cmpd="sng">
                      <a:noFill/>
                      <a:prstDash val="solid"/>
                    </a:lnTlToBr>
                    <a:lnBlToTr w="12700" cmpd="sng">
                      <a:noFill/>
                      <a:prstDash val="solid"/>
                    </a:lnBlToTr>
                    <a:solidFill>
                      <a:srgbClr val="6E7071">
                        <a:alpha val="9999"/>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100">
                        <a:latin typeface="Times New Roman"/>
                        <a:cs typeface="Times New Roman"/>
                      </a:endParaRPr>
                    </a:p>
                  </a:txBody>
                  <a:tcPr marL="0" marR="0" marT="0" marB="0">
                    <a:lnL w="6350">
                      <a:solidFill>
                        <a:srgbClr val="6E7071"/>
                      </a:solidFill>
                      <a:prstDash val="solid"/>
                    </a:lnL>
                    <a:lnR w="6350">
                      <a:solidFill>
                        <a:srgbClr val="6E7071"/>
                      </a:solidFill>
                      <a:prstDash val="solid"/>
                    </a:lnR>
                    <a:lnT w="12700">
                      <a:solidFill>
                        <a:srgbClr val="6E7071"/>
                      </a:solidFill>
                      <a:prstDash val="solid"/>
                    </a:lnT>
                    <a:lnB>
                      <a:noFill/>
                    </a:lnB>
                    <a:lnTlToBr w="12700" cmpd="sng">
                      <a:noFill/>
                      <a:prstDash val="solid"/>
                    </a:lnTlToBr>
                    <a:lnBlToTr w="12700" cmpd="sng">
                      <a:noFill/>
                      <a:prstDash val="solid"/>
                    </a:lnBlToTr>
                    <a:solidFill>
                      <a:srgbClr val="6E7071">
                        <a:alpha val="9999"/>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100">
                        <a:latin typeface="Times New Roman"/>
                        <a:cs typeface="Times New Roman"/>
                      </a:endParaRPr>
                    </a:p>
                  </a:txBody>
                  <a:tcPr marL="0" marR="0" marT="0" marB="0">
                    <a:lnL w="6350">
                      <a:solidFill>
                        <a:srgbClr val="6E7071"/>
                      </a:solidFill>
                      <a:prstDash val="solid"/>
                    </a:lnL>
                    <a:lnR w="6350">
                      <a:solidFill>
                        <a:srgbClr val="6E7071"/>
                      </a:solidFill>
                      <a:prstDash val="solid"/>
                    </a:lnR>
                    <a:lnT w="12700">
                      <a:solidFill>
                        <a:srgbClr val="6E7071"/>
                      </a:solidFill>
                      <a:prstDash val="solid"/>
                    </a:lnT>
                    <a:lnB>
                      <a:noFill/>
                    </a:lnB>
                    <a:lnTlToBr w="12700" cmpd="sng">
                      <a:noFill/>
                      <a:prstDash val="solid"/>
                    </a:lnTlToBr>
                    <a:lnBlToTr w="12700" cmpd="sng">
                      <a:noFill/>
                      <a:prstDash val="solid"/>
                    </a:lnBlToTr>
                    <a:solidFill>
                      <a:srgbClr val="6E7071">
                        <a:alpha val="9999"/>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100" dirty="0">
                        <a:latin typeface="Times New Roman"/>
                        <a:cs typeface="Times New Roman"/>
                      </a:endParaRPr>
                    </a:p>
                  </a:txBody>
                  <a:tcPr marL="0" marR="0" marT="0" marB="0">
                    <a:lnL w="6350">
                      <a:solidFill>
                        <a:srgbClr val="6E7071"/>
                      </a:solidFill>
                      <a:prstDash val="solid"/>
                    </a:lnL>
                    <a:lnR w="6350">
                      <a:solidFill>
                        <a:srgbClr val="6E7071"/>
                      </a:solidFill>
                      <a:prstDash val="solid"/>
                    </a:lnR>
                    <a:lnT w="12700">
                      <a:solidFill>
                        <a:srgbClr val="6E7071"/>
                      </a:solidFill>
                      <a:prstDash val="solid"/>
                    </a:lnT>
                    <a:lnB>
                      <a:noFill/>
                    </a:lnB>
                    <a:lnTlToBr w="12700" cmpd="sng">
                      <a:noFill/>
                      <a:prstDash val="solid"/>
                    </a:lnTlToBr>
                    <a:lnBlToTr w="12700" cmpd="sng">
                      <a:noFill/>
                      <a:prstDash val="solid"/>
                    </a:lnBlToTr>
                    <a:solidFill>
                      <a:srgbClr val="6E7071">
                        <a:alpha val="9999"/>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100" dirty="0">
                        <a:latin typeface="Times New Roman"/>
                        <a:cs typeface="Times New Roman"/>
                      </a:endParaRPr>
                    </a:p>
                  </a:txBody>
                  <a:tcPr marL="0" marR="0" marT="0" marB="0">
                    <a:lnL w="6350">
                      <a:solidFill>
                        <a:srgbClr val="6E7071"/>
                      </a:solidFill>
                      <a:prstDash val="solid"/>
                    </a:lnL>
                    <a:lnR w="28575">
                      <a:solidFill>
                        <a:srgbClr val="EF7B29"/>
                      </a:solidFill>
                      <a:prstDash val="solid"/>
                    </a:lnR>
                    <a:lnT w="12700">
                      <a:solidFill>
                        <a:srgbClr val="6E7071"/>
                      </a:solidFill>
                      <a:prstDash val="solid"/>
                    </a:lnT>
                    <a:lnB>
                      <a:noFill/>
                    </a:lnB>
                    <a:lnTlToBr w="12700" cmpd="sng">
                      <a:noFill/>
                      <a:prstDash val="solid"/>
                    </a:lnTlToBr>
                    <a:lnBlToTr w="12700" cmpd="sng">
                      <a:noFill/>
                      <a:prstDash val="solid"/>
                    </a:lnBlToTr>
                    <a:solidFill>
                      <a:srgbClr val="6E7071">
                        <a:alpha val="9999"/>
                      </a:srgbClr>
                    </a:solidFill>
                  </a:tcPr>
                </a:tc>
                <a:extLst>
                  <a:ext uri="{0D108BD9-81ED-4DB2-BD59-A6C34878D82A}">
                    <a16:rowId xmlns:a16="http://schemas.microsoft.com/office/drawing/2014/main" val="10006"/>
                  </a:ext>
                </a:extLst>
              </a:tr>
              <a:tr h="21540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55880">
                        <a:lnSpc>
                          <a:spcPct val="100000"/>
                        </a:lnSpc>
                        <a:spcBef>
                          <a:spcPts val="330"/>
                        </a:spcBef>
                      </a:pPr>
                      <a:r>
                        <a:rPr lang="en-US" sz="1100" b="0" dirty="0">
                          <a:solidFill>
                            <a:srgbClr val="6E7071"/>
                          </a:solidFill>
                          <a:latin typeface="Avenir LT Std 45 Book"/>
                          <a:cs typeface="Avenir LT Std 45 Book"/>
                        </a:rPr>
                        <a:t>7.1.2024</a:t>
                      </a:r>
                      <a:endParaRPr lang="en-US" sz="1100" dirty="0">
                        <a:latin typeface="Avenir LT Std 45 Book"/>
                        <a:cs typeface="Avenir LT Std 45 Book"/>
                      </a:endParaRPr>
                    </a:p>
                  </a:txBody>
                  <a:tcPr marL="0" marR="0" marT="55244" marB="0">
                    <a:lnL w="28575">
                      <a:solidFill>
                        <a:srgbClr val="EF7B29"/>
                      </a:solidFill>
                      <a:prstDash val="solid"/>
                    </a:lnL>
                    <a:lnR w="28575">
                      <a:solidFill>
                        <a:srgbClr val="EF7B29"/>
                      </a:solidFill>
                      <a:prstDash val="soli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100" dirty="0">
                        <a:latin typeface="Times New Roman"/>
                        <a:cs typeface="Times New Roman"/>
                      </a:endParaRPr>
                    </a:p>
                  </a:txBody>
                  <a:tcPr marL="0" marR="0" marT="0" marB="0">
                    <a:lnL w="28575">
                      <a:solidFill>
                        <a:srgbClr val="EF7B29"/>
                      </a:solidFill>
                      <a:prstDash val="solid"/>
                    </a:lnL>
                    <a:lnR w="6350">
                      <a:solidFill>
                        <a:srgbClr val="6E7071"/>
                      </a:solidFill>
                      <a:prstDash val="soli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100">
                        <a:latin typeface="Times New Roman"/>
                        <a:cs typeface="Times New Roman"/>
                      </a:endParaRPr>
                    </a:p>
                  </a:txBody>
                  <a:tcPr marL="0" marR="0" marT="0" marB="0">
                    <a:lnL w="6350">
                      <a:solidFill>
                        <a:srgbClr val="6E7071"/>
                      </a:solidFill>
                      <a:prstDash val="solid"/>
                    </a:lnL>
                    <a:lnR w="6350">
                      <a:solidFill>
                        <a:srgbClr val="6E7071"/>
                      </a:solidFill>
                      <a:prstDash val="soli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100" dirty="0">
                        <a:latin typeface="Times New Roman"/>
                        <a:cs typeface="Times New Roman"/>
                      </a:endParaRPr>
                    </a:p>
                  </a:txBody>
                  <a:tcPr marL="0" marR="0" marT="0" marB="0">
                    <a:lnL w="6350">
                      <a:solidFill>
                        <a:srgbClr val="6E7071"/>
                      </a:solidFill>
                      <a:prstDash val="solid"/>
                    </a:lnL>
                    <a:lnR w="6350">
                      <a:solidFill>
                        <a:srgbClr val="6E7071"/>
                      </a:solidFill>
                      <a:prstDash val="soli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100" dirty="0">
                        <a:latin typeface="Times New Roman"/>
                        <a:cs typeface="Times New Roman"/>
                      </a:endParaRPr>
                    </a:p>
                  </a:txBody>
                  <a:tcPr marL="0" marR="0" marT="0" marB="0">
                    <a:lnL w="6350">
                      <a:solidFill>
                        <a:srgbClr val="6E7071"/>
                      </a:solidFill>
                      <a:prstDash val="solid"/>
                    </a:lnL>
                    <a:lnR w="6350">
                      <a:solidFill>
                        <a:srgbClr val="6E7071"/>
                      </a:solidFill>
                      <a:prstDash val="soli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100" dirty="0">
                        <a:latin typeface="Times New Roman"/>
                        <a:cs typeface="Times New Roman"/>
                      </a:endParaRPr>
                    </a:p>
                  </a:txBody>
                  <a:tcPr marL="0" marR="0" marT="0" marB="0">
                    <a:lnL w="6350">
                      <a:solidFill>
                        <a:srgbClr val="6E7071"/>
                      </a:solidFill>
                      <a:prstDash val="solid"/>
                    </a:lnL>
                    <a:lnR w="28575">
                      <a:solidFill>
                        <a:srgbClr val="EF7B29"/>
                      </a:solidFill>
                      <a:prstDash val="soli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8717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55880">
                        <a:lnSpc>
                          <a:spcPct val="100000"/>
                        </a:lnSpc>
                        <a:spcBef>
                          <a:spcPts val="100"/>
                        </a:spcBef>
                      </a:pPr>
                      <a:r>
                        <a:rPr lang="en-US" sz="1100" b="0" spc="-15" baseline="0" dirty="0">
                          <a:solidFill>
                            <a:srgbClr val="6E7071"/>
                          </a:solidFill>
                          <a:latin typeface="Avenir LT Std 45 Book"/>
                          <a:cs typeface="Avenir LT Std 45 Book"/>
                        </a:rPr>
                        <a:t>NOI</a:t>
                      </a:r>
                      <a:r>
                        <a:rPr lang="en-US" sz="1100" b="0" spc="-10" baseline="30000" dirty="0">
                          <a:solidFill>
                            <a:srgbClr val="6E7071"/>
                          </a:solidFill>
                          <a:latin typeface="Avenir LT Std 45 Book"/>
                          <a:cs typeface="Avenir LT Std 45 Book"/>
                        </a:rPr>
                        <a:t>(1)</a:t>
                      </a:r>
                      <a:endParaRPr lang="en-US" sz="1100" baseline="30000" dirty="0">
                        <a:latin typeface="Avenir LT Std 45 Book"/>
                        <a:cs typeface="Avenir LT Std 45 Book"/>
                      </a:endParaRPr>
                    </a:p>
                  </a:txBody>
                  <a:tcPr marL="0" marR="0" marT="12700" marB="0">
                    <a:lnL w="28575">
                      <a:solidFill>
                        <a:srgbClr val="EF7B29"/>
                      </a:solidFill>
                      <a:prstDash val="solid"/>
                    </a:lnL>
                    <a:lnR w="28575">
                      <a:solidFill>
                        <a:srgbClr val="EF7B29"/>
                      </a:solidFill>
                      <a:prstDash val="solid"/>
                    </a:lnR>
                    <a:lnT>
                      <a:noFill/>
                    </a:lnT>
                    <a:lnB>
                      <a:noFill/>
                    </a:lnB>
                    <a:lnTlToBr w="12700" cmpd="sng">
                      <a:noFill/>
                      <a:prstDash val="solid"/>
                    </a:lnTlToBr>
                    <a:lnBlToTr w="12700" cmpd="sng">
                      <a:noFill/>
                      <a:prstDash val="solid"/>
                    </a:lnBlToTr>
                    <a:solidFill>
                      <a:srgbClr val="6E7071">
                        <a:alpha val="9999"/>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175"/>
                        </a:spcBef>
                      </a:pPr>
                      <a:endParaRPr sz="1100" dirty="0">
                        <a:latin typeface="Gill Sans MT"/>
                        <a:cs typeface="Gill Sans MT"/>
                      </a:endParaRPr>
                    </a:p>
                  </a:txBody>
                  <a:tcPr marL="0" marR="0" marT="22225" marB="0">
                    <a:lnL w="28575">
                      <a:solidFill>
                        <a:srgbClr val="EF7B29"/>
                      </a:solidFill>
                      <a:prstDash val="solid"/>
                    </a:lnL>
                    <a:lnR w="6350">
                      <a:solidFill>
                        <a:srgbClr val="6E7071"/>
                      </a:solidFill>
                      <a:prstDash val="solid"/>
                    </a:lnR>
                    <a:lnT>
                      <a:noFill/>
                    </a:lnT>
                    <a:lnB>
                      <a:noFill/>
                    </a:lnB>
                    <a:lnTlToBr w="12700" cmpd="sng">
                      <a:noFill/>
                      <a:prstDash val="solid"/>
                    </a:lnTlToBr>
                    <a:lnBlToTr w="12700" cmpd="sng">
                      <a:noFill/>
                      <a:prstDash val="solid"/>
                    </a:lnBlToTr>
                    <a:solidFill>
                      <a:srgbClr val="6E7071">
                        <a:alpha val="9999"/>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175"/>
                        </a:spcBef>
                      </a:pPr>
                      <a:endParaRPr sz="1100" dirty="0">
                        <a:latin typeface="Gill Sans MT"/>
                        <a:cs typeface="Gill Sans MT"/>
                      </a:endParaRPr>
                    </a:p>
                  </a:txBody>
                  <a:tcPr marL="0" marR="0" marT="22225" marB="0">
                    <a:lnL w="6350">
                      <a:solidFill>
                        <a:srgbClr val="6E7071"/>
                      </a:solidFill>
                      <a:prstDash val="solid"/>
                    </a:lnL>
                    <a:lnR w="6350">
                      <a:solidFill>
                        <a:srgbClr val="6E7071"/>
                      </a:solidFill>
                      <a:prstDash val="solid"/>
                    </a:lnR>
                    <a:lnT>
                      <a:noFill/>
                    </a:lnT>
                    <a:lnB>
                      <a:noFill/>
                    </a:lnB>
                    <a:lnTlToBr w="12700" cmpd="sng">
                      <a:noFill/>
                      <a:prstDash val="solid"/>
                    </a:lnTlToBr>
                    <a:lnBlToTr w="12700" cmpd="sng">
                      <a:noFill/>
                      <a:prstDash val="solid"/>
                    </a:lnBlToTr>
                    <a:solidFill>
                      <a:srgbClr val="6E7071">
                        <a:alpha val="9999"/>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204"/>
                        </a:spcBef>
                      </a:pPr>
                      <a:r>
                        <a:rPr sz="1100" b="0" spc="-10" dirty="0">
                          <a:solidFill>
                            <a:srgbClr val="6E7071"/>
                          </a:solidFill>
                          <a:latin typeface="Avenir LT Std 45 Book"/>
                          <a:cs typeface="Avenir LT Std 45 Book"/>
                        </a:rPr>
                        <a:t>~$2.</a:t>
                      </a:r>
                      <a:r>
                        <a:rPr lang="en-US" sz="1100" b="0" spc="-10" dirty="0">
                          <a:solidFill>
                            <a:srgbClr val="6E7071"/>
                          </a:solidFill>
                          <a:latin typeface="Avenir LT Std 45 Book"/>
                          <a:cs typeface="Avenir LT Std 45 Book"/>
                        </a:rPr>
                        <a:t>7</a:t>
                      </a:r>
                      <a:r>
                        <a:rPr sz="1100" b="0" spc="-10" dirty="0">
                          <a:solidFill>
                            <a:srgbClr val="6E7071"/>
                          </a:solidFill>
                          <a:latin typeface="Avenir LT Std 45 Book"/>
                          <a:cs typeface="Avenir LT Std 45 Book"/>
                        </a:rPr>
                        <a:t>M</a:t>
                      </a:r>
                      <a:endParaRPr sz="1100" dirty="0">
                        <a:latin typeface="Avenir LT Std 45 Book"/>
                        <a:cs typeface="Avenir LT Std 45 Book"/>
                      </a:endParaRPr>
                    </a:p>
                  </a:txBody>
                  <a:tcPr marL="0" marR="0" marT="26034" marB="0">
                    <a:lnL w="6350">
                      <a:solidFill>
                        <a:srgbClr val="6E7071"/>
                      </a:solidFill>
                      <a:prstDash val="solid"/>
                    </a:lnL>
                    <a:lnR w="6350">
                      <a:solidFill>
                        <a:srgbClr val="6E7071"/>
                      </a:solidFill>
                      <a:prstDash val="solid"/>
                    </a:lnR>
                    <a:lnT>
                      <a:noFill/>
                    </a:lnT>
                    <a:lnB>
                      <a:noFill/>
                    </a:lnB>
                    <a:lnTlToBr w="12700" cmpd="sng">
                      <a:noFill/>
                      <a:prstDash val="solid"/>
                    </a:lnTlToBr>
                    <a:lnBlToTr w="12700" cmpd="sng">
                      <a:noFill/>
                      <a:prstDash val="solid"/>
                    </a:lnBlToTr>
                    <a:solidFill>
                      <a:srgbClr val="6E7071">
                        <a:alpha val="9999"/>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64135" algn="ctr">
                        <a:lnSpc>
                          <a:spcPct val="100000"/>
                        </a:lnSpc>
                        <a:spcBef>
                          <a:spcPts val="204"/>
                        </a:spcBef>
                      </a:pPr>
                      <a:r>
                        <a:rPr sz="1100" b="0" spc="-10" dirty="0">
                          <a:solidFill>
                            <a:srgbClr val="6E7071"/>
                          </a:solidFill>
                          <a:latin typeface="Avenir LT Std 45 Book"/>
                          <a:cs typeface="Avenir LT Std 45 Book"/>
                        </a:rPr>
                        <a:t>~$3.</a:t>
                      </a:r>
                      <a:r>
                        <a:rPr lang="en-US" sz="1100" b="0" spc="-10" dirty="0">
                          <a:solidFill>
                            <a:srgbClr val="6E7071"/>
                          </a:solidFill>
                          <a:latin typeface="Avenir LT Std 45 Book"/>
                          <a:cs typeface="Avenir LT Std 45 Book"/>
                        </a:rPr>
                        <a:t>8</a:t>
                      </a:r>
                      <a:r>
                        <a:rPr sz="1100" b="0" spc="-10" dirty="0">
                          <a:solidFill>
                            <a:srgbClr val="6E7071"/>
                          </a:solidFill>
                          <a:latin typeface="Avenir LT Std 45 Book"/>
                          <a:cs typeface="Avenir LT Std 45 Book"/>
                        </a:rPr>
                        <a:t>M</a:t>
                      </a:r>
                      <a:endParaRPr sz="1100" dirty="0">
                        <a:latin typeface="Avenir LT Std 45 Book"/>
                        <a:cs typeface="Avenir LT Std 45 Book"/>
                      </a:endParaRPr>
                    </a:p>
                  </a:txBody>
                  <a:tcPr marL="0" marR="0" marT="26034" marB="0">
                    <a:lnL w="6350">
                      <a:solidFill>
                        <a:srgbClr val="6E7071"/>
                      </a:solidFill>
                      <a:prstDash val="solid"/>
                    </a:lnL>
                    <a:lnR w="6350">
                      <a:solidFill>
                        <a:srgbClr val="6E7071"/>
                      </a:solidFill>
                      <a:prstDash val="solid"/>
                    </a:lnR>
                    <a:lnT>
                      <a:noFill/>
                    </a:lnT>
                    <a:lnB>
                      <a:noFill/>
                    </a:lnB>
                    <a:lnTlToBr w="12700" cmpd="sng">
                      <a:noFill/>
                      <a:prstDash val="solid"/>
                    </a:lnTlToBr>
                    <a:lnBlToTr w="12700" cmpd="sng">
                      <a:noFill/>
                      <a:prstDash val="solid"/>
                    </a:lnBlToTr>
                    <a:solidFill>
                      <a:srgbClr val="6E7071">
                        <a:alpha val="9999"/>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255" algn="ctr">
                        <a:lnSpc>
                          <a:spcPct val="100000"/>
                        </a:lnSpc>
                        <a:spcBef>
                          <a:spcPts val="204"/>
                        </a:spcBef>
                      </a:pPr>
                      <a:r>
                        <a:rPr sz="1100" b="0" spc="-10" dirty="0">
                          <a:solidFill>
                            <a:srgbClr val="6E7071"/>
                          </a:solidFill>
                          <a:latin typeface="Avenir LT Std 45 Book"/>
                          <a:cs typeface="Avenir LT Std 45 Book"/>
                        </a:rPr>
                        <a:t>~$</a:t>
                      </a:r>
                      <a:r>
                        <a:rPr lang="en-US" sz="1100" b="0" spc="-10" dirty="0">
                          <a:solidFill>
                            <a:srgbClr val="6E7071"/>
                          </a:solidFill>
                          <a:latin typeface="Avenir LT Std 45 Book"/>
                          <a:cs typeface="Avenir LT Std 45 Book"/>
                        </a:rPr>
                        <a:t>15</a:t>
                      </a:r>
                      <a:r>
                        <a:rPr sz="1100" b="0" spc="-10" dirty="0">
                          <a:solidFill>
                            <a:srgbClr val="6E7071"/>
                          </a:solidFill>
                          <a:latin typeface="Avenir LT Std 45 Book"/>
                          <a:cs typeface="Avenir LT Std 45 Book"/>
                        </a:rPr>
                        <a:t>.</a:t>
                      </a:r>
                      <a:r>
                        <a:rPr lang="en-US" sz="1100" b="0" spc="-10" dirty="0">
                          <a:solidFill>
                            <a:srgbClr val="6E7071"/>
                          </a:solidFill>
                          <a:latin typeface="Avenir LT Std 45 Book"/>
                          <a:cs typeface="Avenir LT Std 45 Book"/>
                        </a:rPr>
                        <a:t>2</a:t>
                      </a:r>
                      <a:r>
                        <a:rPr sz="1100" b="0" spc="-10" dirty="0">
                          <a:solidFill>
                            <a:srgbClr val="6E7071"/>
                          </a:solidFill>
                          <a:latin typeface="Avenir LT Std 45 Book"/>
                          <a:cs typeface="Avenir LT Std 45 Book"/>
                        </a:rPr>
                        <a:t>M</a:t>
                      </a:r>
                      <a:endParaRPr sz="1100" dirty="0">
                        <a:latin typeface="Avenir LT Std 45 Book"/>
                        <a:cs typeface="Avenir LT Std 45 Book"/>
                      </a:endParaRPr>
                    </a:p>
                  </a:txBody>
                  <a:tcPr marL="0" marR="0" marT="26034" marB="0">
                    <a:lnL w="6350">
                      <a:solidFill>
                        <a:srgbClr val="6E7071"/>
                      </a:solidFill>
                      <a:prstDash val="solid"/>
                    </a:lnL>
                    <a:lnR w="28575">
                      <a:solidFill>
                        <a:srgbClr val="EF7B29"/>
                      </a:solidFill>
                      <a:prstDash val="solid"/>
                    </a:lnR>
                    <a:lnT>
                      <a:noFill/>
                    </a:lnT>
                    <a:lnB>
                      <a:noFill/>
                    </a:lnB>
                    <a:lnTlToBr w="12700" cmpd="sng">
                      <a:noFill/>
                      <a:prstDash val="solid"/>
                    </a:lnTlToBr>
                    <a:lnBlToTr w="12700" cmpd="sng">
                      <a:noFill/>
                      <a:prstDash val="solid"/>
                    </a:lnBlToTr>
                    <a:solidFill>
                      <a:srgbClr val="6E7071">
                        <a:alpha val="9999"/>
                      </a:srgbClr>
                    </a:solidFill>
                  </a:tcPr>
                </a:tc>
                <a:extLst>
                  <a:ext uri="{0D108BD9-81ED-4DB2-BD59-A6C34878D82A}">
                    <a16:rowId xmlns:a16="http://schemas.microsoft.com/office/drawing/2014/main" val="10008"/>
                  </a:ext>
                </a:extLst>
              </a:tr>
              <a:tr h="19883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55880">
                        <a:lnSpc>
                          <a:spcPts val="1050"/>
                        </a:lnSpc>
                        <a:spcBef>
                          <a:spcPts val="480"/>
                        </a:spcBef>
                      </a:pPr>
                      <a:r>
                        <a:rPr sz="1100" b="0" spc="-10" dirty="0">
                          <a:solidFill>
                            <a:srgbClr val="6E7071"/>
                          </a:solidFill>
                          <a:latin typeface="Avenir LT Std 45 Book"/>
                          <a:cs typeface="Avenir LT Std 45 Book"/>
                        </a:rPr>
                        <a:t>Occupancy</a:t>
                      </a:r>
                      <a:r>
                        <a:rPr sz="1100" b="0" spc="-15" baseline="30303" dirty="0">
                          <a:solidFill>
                            <a:srgbClr val="6E7071"/>
                          </a:solidFill>
                          <a:latin typeface="Avenir LT Std 45 Book"/>
                          <a:cs typeface="Avenir LT Std 45 Book"/>
                        </a:rPr>
                        <a:t>(1)</a:t>
                      </a:r>
                      <a:endParaRPr sz="1100" baseline="30303">
                        <a:latin typeface="Avenir LT Std 45 Book"/>
                        <a:cs typeface="Avenir LT Std 45 Book"/>
                      </a:endParaRPr>
                    </a:p>
                  </a:txBody>
                  <a:tcPr marL="0" marR="0" marT="60960" marB="0">
                    <a:lnL w="28575">
                      <a:solidFill>
                        <a:srgbClr val="EF7B29"/>
                      </a:solidFill>
                      <a:prstDash val="solid"/>
                    </a:lnL>
                    <a:lnR w="28575">
                      <a:solidFill>
                        <a:srgbClr val="EF7B29"/>
                      </a:solidFill>
                      <a:prstDash val="soli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300"/>
                        </a:lnSpc>
                        <a:spcBef>
                          <a:spcPts val="229"/>
                        </a:spcBef>
                      </a:pPr>
                      <a:endParaRPr sz="1100" dirty="0">
                        <a:latin typeface="Gill Sans MT"/>
                        <a:cs typeface="Gill Sans MT"/>
                      </a:endParaRPr>
                    </a:p>
                  </a:txBody>
                  <a:tcPr marL="0" marR="0" marT="29209" marB="0">
                    <a:lnL w="28575">
                      <a:solidFill>
                        <a:srgbClr val="EF7B29"/>
                      </a:solidFill>
                      <a:prstDash val="solid"/>
                    </a:lnL>
                    <a:lnR w="6350">
                      <a:solidFill>
                        <a:srgbClr val="6E7071"/>
                      </a:solidFill>
                      <a:prstDash val="soli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300"/>
                        </a:lnSpc>
                        <a:spcBef>
                          <a:spcPts val="229"/>
                        </a:spcBef>
                      </a:pPr>
                      <a:endParaRPr sz="1100" dirty="0">
                        <a:latin typeface="Gill Sans MT"/>
                        <a:cs typeface="Gill Sans MT"/>
                      </a:endParaRPr>
                    </a:p>
                  </a:txBody>
                  <a:tcPr marL="0" marR="0" marT="29209" marB="0">
                    <a:lnL w="6350">
                      <a:solidFill>
                        <a:srgbClr val="6E7071"/>
                      </a:solidFill>
                      <a:prstDash val="solid"/>
                    </a:lnL>
                    <a:lnR w="6350">
                      <a:solidFill>
                        <a:srgbClr val="6E7071"/>
                      </a:solidFill>
                      <a:prstDash val="soli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175"/>
                        </a:spcBef>
                      </a:pPr>
                      <a:r>
                        <a:rPr lang="en-US" sz="1100" b="0" spc="-25" dirty="0">
                          <a:solidFill>
                            <a:srgbClr val="6E7071"/>
                          </a:solidFill>
                          <a:latin typeface="Avenir LT Std 45 Book"/>
                          <a:cs typeface="Avenir LT Std 45 Book"/>
                        </a:rPr>
                        <a:t>75</a:t>
                      </a:r>
                      <a:r>
                        <a:rPr sz="1100" b="0" spc="-25" dirty="0">
                          <a:solidFill>
                            <a:srgbClr val="6E7071"/>
                          </a:solidFill>
                          <a:latin typeface="Avenir LT Std 45 Book"/>
                          <a:cs typeface="Avenir LT Std 45 Book"/>
                        </a:rPr>
                        <a:t>%</a:t>
                      </a:r>
                      <a:endParaRPr sz="1100" dirty="0">
                        <a:latin typeface="Avenir LT Std 45 Book"/>
                        <a:cs typeface="Avenir LT Std 45 Book"/>
                      </a:endParaRPr>
                    </a:p>
                  </a:txBody>
                  <a:tcPr marL="0" marR="0" marT="22225" marB="0">
                    <a:lnL w="6350">
                      <a:solidFill>
                        <a:srgbClr val="6E7071"/>
                      </a:solidFill>
                      <a:prstDash val="solid"/>
                    </a:lnL>
                    <a:lnR w="6350">
                      <a:solidFill>
                        <a:srgbClr val="6E7071"/>
                      </a:solidFill>
                      <a:prstDash val="soli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64135" algn="ctr">
                        <a:lnSpc>
                          <a:spcPct val="100000"/>
                        </a:lnSpc>
                        <a:spcBef>
                          <a:spcPts val="175"/>
                        </a:spcBef>
                      </a:pPr>
                      <a:r>
                        <a:rPr lang="en-US" sz="1100" b="0" spc="-25" dirty="0">
                          <a:solidFill>
                            <a:srgbClr val="6E7071"/>
                          </a:solidFill>
                          <a:latin typeface="Avenir LT Std 45 Book"/>
                          <a:cs typeface="Avenir LT Std 45 Book"/>
                        </a:rPr>
                        <a:t>73</a:t>
                      </a:r>
                      <a:r>
                        <a:rPr sz="1100" b="0" spc="-25" dirty="0">
                          <a:solidFill>
                            <a:srgbClr val="6E7071"/>
                          </a:solidFill>
                          <a:latin typeface="Avenir LT Std 45 Book"/>
                          <a:cs typeface="Avenir LT Std 45 Book"/>
                        </a:rPr>
                        <a:t>%</a:t>
                      </a:r>
                      <a:endParaRPr sz="1100" dirty="0">
                        <a:latin typeface="Avenir LT Std 45 Book"/>
                        <a:cs typeface="Avenir LT Std 45 Book"/>
                      </a:endParaRPr>
                    </a:p>
                  </a:txBody>
                  <a:tcPr marL="0" marR="0" marT="22225" marB="0">
                    <a:lnL w="6350">
                      <a:solidFill>
                        <a:srgbClr val="6E7071"/>
                      </a:solidFill>
                      <a:prstDash val="solid"/>
                    </a:lnL>
                    <a:lnR w="6350">
                      <a:solidFill>
                        <a:srgbClr val="6E7071"/>
                      </a:solidFill>
                      <a:prstDash val="soli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7620" algn="ctr">
                        <a:lnSpc>
                          <a:spcPct val="100000"/>
                        </a:lnSpc>
                        <a:spcBef>
                          <a:spcPts val="175"/>
                        </a:spcBef>
                      </a:pPr>
                      <a:r>
                        <a:rPr sz="1100" b="0" spc="-25" dirty="0">
                          <a:solidFill>
                            <a:srgbClr val="6E7071"/>
                          </a:solidFill>
                          <a:latin typeface="Avenir LT Std 45 Book"/>
                          <a:cs typeface="Avenir LT Std 45 Book"/>
                        </a:rPr>
                        <a:t>6</a:t>
                      </a:r>
                      <a:r>
                        <a:rPr lang="en-US" sz="1100" b="0" spc="-25" dirty="0">
                          <a:solidFill>
                            <a:srgbClr val="6E7071"/>
                          </a:solidFill>
                          <a:latin typeface="Avenir LT Std 45 Book"/>
                          <a:cs typeface="Avenir LT Std 45 Book"/>
                        </a:rPr>
                        <a:t>6</a:t>
                      </a:r>
                      <a:r>
                        <a:rPr sz="1100" b="0" spc="-25" dirty="0">
                          <a:solidFill>
                            <a:srgbClr val="6E7071"/>
                          </a:solidFill>
                          <a:latin typeface="Avenir LT Std 45 Book"/>
                          <a:cs typeface="Avenir LT Std 45 Book"/>
                        </a:rPr>
                        <a:t>%</a:t>
                      </a:r>
                      <a:endParaRPr sz="1100" dirty="0">
                        <a:latin typeface="Avenir LT Std 45 Book"/>
                        <a:cs typeface="Avenir LT Std 45 Book"/>
                      </a:endParaRPr>
                    </a:p>
                  </a:txBody>
                  <a:tcPr marL="0" marR="0" marT="22225" marB="0">
                    <a:lnL w="6350">
                      <a:solidFill>
                        <a:srgbClr val="6E7071"/>
                      </a:solidFill>
                      <a:prstDash val="solid"/>
                    </a:lnL>
                    <a:lnR w="28575">
                      <a:solidFill>
                        <a:srgbClr val="EF7B29"/>
                      </a:solidFill>
                      <a:prstDash val="soli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19515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55880">
                        <a:lnSpc>
                          <a:spcPts val="1000"/>
                        </a:lnSpc>
                        <a:spcBef>
                          <a:spcPts val="520"/>
                        </a:spcBef>
                      </a:pPr>
                      <a:r>
                        <a:rPr lang="en-US" sz="1100" b="0" dirty="0">
                          <a:solidFill>
                            <a:srgbClr val="6E7071"/>
                          </a:solidFill>
                          <a:latin typeface="Avenir LT Std 45 Book"/>
                          <a:cs typeface="Avenir LT Std 45 Book"/>
                        </a:rPr>
                        <a:t>Cap</a:t>
                      </a:r>
                      <a:r>
                        <a:rPr lang="en-US" sz="1100" b="0" spc="45" dirty="0">
                          <a:solidFill>
                            <a:srgbClr val="6E7071"/>
                          </a:solidFill>
                          <a:latin typeface="Avenir LT Std 45 Book"/>
                          <a:cs typeface="Avenir LT Std 45 Book"/>
                        </a:rPr>
                        <a:t> </a:t>
                      </a:r>
                      <a:r>
                        <a:rPr lang="en-US" sz="1100" b="0" spc="-10" dirty="0">
                          <a:solidFill>
                            <a:srgbClr val="6E7071"/>
                          </a:solidFill>
                          <a:latin typeface="Avenir LT Std 45 Book"/>
                          <a:cs typeface="Avenir LT Std 45 Book"/>
                        </a:rPr>
                        <a:t>Rate</a:t>
                      </a:r>
                      <a:r>
                        <a:rPr lang="en-US" sz="1100" b="0" spc="-15" baseline="30303" dirty="0">
                          <a:solidFill>
                            <a:srgbClr val="6E7071"/>
                          </a:solidFill>
                          <a:latin typeface="Avenir LT Std 45 Book"/>
                          <a:cs typeface="Avenir LT Std 45 Book"/>
                        </a:rPr>
                        <a:t>(2)</a:t>
                      </a:r>
                      <a:endParaRPr lang="en-US" sz="1100" baseline="30303" dirty="0">
                        <a:latin typeface="Avenir LT Std 45 Book"/>
                        <a:cs typeface="Avenir LT Std 45 Book"/>
                      </a:endParaRPr>
                    </a:p>
                  </a:txBody>
                  <a:tcPr marL="0" marR="0" marT="66040" marB="0">
                    <a:lnL w="28575">
                      <a:solidFill>
                        <a:srgbClr val="EF7B29"/>
                      </a:solidFill>
                      <a:prstDash val="solid"/>
                    </a:lnL>
                    <a:lnR w="28575">
                      <a:solidFill>
                        <a:srgbClr val="EF7B29"/>
                      </a:solidFill>
                      <a:prstDash val="solid"/>
                    </a:lnR>
                    <a:lnT>
                      <a:noFill/>
                    </a:lnT>
                    <a:lnB>
                      <a:noFill/>
                    </a:lnB>
                    <a:lnTlToBr w="12700" cmpd="sng">
                      <a:noFill/>
                      <a:prstDash val="solid"/>
                    </a:lnTlToBr>
                    <a:lnBlToTr w="12700" cmpd="sng">
                      <a:noFill/>
                      <a:prstDash val="solid"/>
                    </a:lnBlToTr>
                    <a:solidFill>
                      <a:schemeClr val="bg1">
                        <a:lumMod val="75000"/>
                        <a:alpha val="9999"/>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245"/>
                        </a:lnSpc>
                        <a:spcBef>
                          <a:spcPts val="270"/>
                        </a:spcBef>
                      </a:pPr>
                      <a:endParaRPr sz="1100" dirty="0">
                        <a:latin typeface="Gill Sans MT"/>
                        <a:cs typeface="Gill Sans MT"/>
                      </a:endParaRPr>
                    </a:p>
                  </a:txBody>
                  <a:tcPr marL="0" marR="0" marT="34290" marB="0">
                    <a:lnL w="28575">
                      <a:solidFill>
                        <a:srgbClr val="EF7B29"/>
                      </a:solidFill>
                      <a:prstDash val="solid"/>
                    </a:lnL>
                    <a:lnR w="6350">
                      <a:solidFill>
                        <a:srgbClr val="6E7071"/>
                      </a:solidFill>
                      <a:prstDash val="solid"/>
                    </a:lnR>
                    <a:lnT>
                      <a:noFill/>
                    </a:lnT>
                    <a:lnB>
                      <a:noFill/>
                    </a:lnB>
                    <a:lnTlToBr w="12700" cmpd="sng">
                      <a:noFill/>
                      <a:prstDash val="solid"/>
                    </a:lnTlToBr>
                    <a:lnBlToTr w="12700" cmpd="sng">
                      <a:noFill/>
                      <a:prstDash val="solid"/>
                    </a:lnBlToTr>
                    <a:solidFill>
                      <a:schemeClr val="bg1">
                        <a:lumMod val="75000"/>
                        <a:alpha val="9999"/>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245"/>
                        </a:lnSpc>
                        <a:spcBef>
                          <a:spcPts val="270"/>
                        </a:spcBef>
                      </a:pPr>
                      <a:endParaRPr sz="1100" dirty="0">
                        <a:latin typeface="Gill Sans MT"/>
                        <a:cs typeface="Gill Sans MT"/>
                      </a:endParaRPr>
                    </a:p>
                  </a:txBody>
                  <a:tcPr marL="0" marR="0" marT="34290" marB="0">
                    <a:lnL w="6350">
                      <a:solidFill>
                        <a:srgbClr val="6E7071"/>
                      </a:solidFill>
                      <a:prstDash val="solid"/>
                    </a:lnL>
                    <a:lnR w="6350">
                      <a:solidFill>
                        <a:srgbClr val="6E7071"/>
                      </a:solidFill>
                      <a:prstDash val="solid"/>
                    </a:lnR>
                    <a:lnT>
                      <a:noFill/>
                    </a:lnT>
                    <a:lnB>
                      <a:noFill/>
                    </a:lnB>
                    <a:lnTlToBr w="12700" cmpd="sng">
                      <a:noFill/>
                      <a:prstDash val="solid"/>
                    </a:lnTlToBr>
                    <a:lnBlToTr w="12700" cmpd="sng">
                      <a:noFill/>
                      <a:prstDash val="solid"/>
                    </a:lnBlToTr>
                    <a:solidFill>
                      <a:schemeClr val="bg1">
                        <a:lumMod val="75000"/>
                        <a:alpha val="9999"/>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Bef>
                          <a:spcPts val="270"/>
                        </a:spcBef>
                      </a:pPr>
                      <a:r>
                        <a:rPr sz="1100" b="0" spc="-10" dirty="0">
                          <a:solidFill>
                            <a:srgbClr val="6E7071"/>
                          </a:solidFill>
                          <a:latin typeface="Avenir LT Std 45 Book"/>
                          <a:cs typeface="Avenir LT Std 45 Book"/>
                        </a:rPr>
                        <a:t>1</a:t>
                      </a:r>
                      <a:r>
                        <a:rPr lang="en-US" sz="1100" b="0" spc="-10" dirty="0">
                          <a:solidFill>
                            <a:srgbClr val="6E7071"/>
                          </a:solidFill>
                          <a:latin typeface="Avenir LT Std 45 Book"/>
                          <a:cs typeface="Avenir LT Std 45 Book"/>
                        </a:rPr>
                        <a:t>0</a:t>
                      </a:r>
                      <a:r>
                        <a:rPr sz="1100" b="0" spc="-10" dirty="0">
                          <a:solidFill>
                            <a:srgbClr val="6E7071"/>
                          </a:solidFill>
                          <a:latin typeface="Avenir LT Std 45 Book"/>
                          <a:cs typeface="Avenir LT Std 45 Book"/>
                        </a:rPr>
                        <a:t>.</a:t>
                      </a:r>
                      <a:r>
                        <a:rPr lang="en-US" sz="1100" b="0" spc="-10" dirty="0">
                          <a:solidFill>
                            <a:srgbClr val="6E7071"/>
                          </a:solidFill>
                          <a:latin typeface="Avenir LT Std 45 Book"/>
                          <a:cs typeface="Avenir LT Std 45 Book"/>
                        </a:rPr>
                        <a:t>6</a:t>
                      </a:r>
                      <a:r>
                        <a:rPr sz="1100" b="0" spc="-10" dirty="0">
                          <a:solidFill>
                            <a:srgbClr val="6E7071"/>
                          </a:solidFill>
                          <a:latin typeface="Avenir LT Std 45 Book"/>
                          <a:cs typeface="Avenir LT Std 45 Book"/>
                        </a:rPr>
                        <a:t>%</a:t>
                      </a:r>
                      <a:endParaRPr sz="1100" dirty="0">
                        <a:latin typeface="Avenir LT Std 45 Book"/>
                        <a:cs typeface="Avenir LT Std 45 Book"/>
                      </a:endParaRPr>
                    </a:p>
                  </a:txBody>
                  <a:tcPr marL="0" marR="0" marT="34290" marB="0">
                    <a:lnL w="6350">
                      <a:solidFill>
                        <a:srgbClr val="6E7071"/>
                      </a:solidFill>
                      <a:prstDash val="solid"/>
                    </a:lnL>
                    <a:lnR w="6350">
                      <a:solidFill>
                        <a:srgbClr val="6E7071"/>
                      </a:solidFill>
                      <a:prstDash val="solid"/>
                    </a:lnR>
                    <a:lnT>
                      <a:noFill/>
                    </a:lnT>
                    <a:lnB>
                      <a:noFill/>
                    </a:lnB>
                    <a:lnTlToBr w="12700" cmpd="sng">
                      <a:noFill/>
                      <a:prstDash val="solid"/>
                    </a:lnTlToBr>
                    <a:lnBlToTr w="12700" cmpd="sng">
                      <a:noFill/>
                      <a:prstDash val="solid"/>
                    </a:lnBlToTr>
                    <a:solidFill>
                      <a:schemeClr val="bg1">
                        <a:lumMod val="75000"/>
                        <a:alpha val="9999"/>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64135" algn="ctr">
                        <a:lnSpc>
                          <a:spcPct val="100000"/>
                        </a:lnSpc>
                        <a:spcBef>
                          <a:spcPts val="270"/>
                        </a:spcBef>
                      </a:pPr>
                      <a:r>
                        <a:rPr sz="1100" b="0" spc="-10" dirty="0">
                          <a:solidFill>
                            <a:srgbClr val="6E7071"/>
                          </a:solidFill>
                          <a:latin typeface="Avenir LT Std 45 Book"/>
                          <a:cs typeface="Avenir LT Std 45 Book"/>
                        </a:rPr>
                        <a:t>1</a:t>
                      </a:r>
                      <a:r>
                        <a:rPr lang="en-US" sz="1100" b="0" spc="-10" dirty="0">
                          <a:solidFill>
                            <a:srgbClr val="6E7071"/>
                          </a:solidFill>
                          <a:latin typeface="Avenir LT Std 45 Book"/>
                          <a:cs typeface="Avenir LT Std 45 Book"/>
                        </a:rPr>
                        <a:t>2.8</a:t>
                      </a:r>
                      <a:r>
                        <a:rPr sz="1100" b="0" spc="-10" dirty="0">
                          <a:solidFill>
                            <a:srgbClr val="6E7071"/>
                          </a:solidFill>
                          <a:latin typeface="Avenir LT Std 45 Book"/>
                          <a:cs typeface="Avenir LT Std 45 Book"/>
                        </a:rPr>
                        <a:t>%</a:t>
                      </a:r>
                      <a:endParaRPr sz="1100" dirty="0">
                        <a:latin typeface="Avenir LT Std 45 Book"/>
                        <a:cs typeface="Avenir LT Std 45 Book"/>
                      </a:endParaRPr>
                    </a:p>
                  </a:txBody>
                  <a:tcPr marL="0" marR="0" marT="34290" marB="0">
                    <a:lnL w="6350">
                      <a:solidFill>
                        <a:srgbClr val="6E7071"/>
                      </a:solidFill>
                      <a:prstDash val="solid"/>
                    </a:lnL>
                    <a:lnR w="6350">
                      <a:solidFill>
                        <a:srgbClr val="6E7071"/>
                      </a:solidFill>
                      <a:prstDash val="solid"/>
                    </a:lnR>
                    <a:lnT>
                      <a:noFill/>
                    </a:lnT>
                    <a:lnB>
                      <a:noFill/>
                    </a:lnB>
                    <a:lnTlToBr w="12700" cmpd="sng">
                      <a:noFill/>
                      <a:prstDash val="solid"/>
                    </a:lnTlToBr>
                    <a:lnBlToTr w="12700" cmpd="sng">
                      <a:noFill/>
                      <a:prstDash val="solid"/>
                    </a:lnBlToTr>
                    <a:solidFill>
                      <a:schemeClr val="bg1">
                        <a:lumMod val="75000"/>
                        <a:alpha val="9999"/>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255" algn="ctr">
                        <a:lnSpc>
                          <a:spcPct val="100000"/>
                        </a:lnSpc>
                        <a:spcBef>
                          <a:spcPts val="270"/>
                        </a:spcBef>
                      </a:pPr>
                      <a:r>
                        <a:rPr sz="1100" b="0" spc="-10" dirty="0">
                          <a:solidFill>
                            <a:srgbClr val="6E7071"/>
                          </a:solidFill>
                          <a:latin typeface="Avenir LT Std 45 Book"/>
                          <a:cs typeface="Avenir LT Std 45 Book"/>
                        </a:rPr>
                        <a:t>1</a:t>
                      </a:r>
                      <a:r>
                        <a:rPr lang="en-US" sz="1100" b="0" spc="-10" dirty="0">
                          <a:solidFill>
                            <a:srgbClr val="6E7071"/>
                          </a:solidFill>
                          <a:latin typeface="Avenir LT Std 45 Book"/>
                          <a:cs typeface="Avenir LT Std 45 Book"/>
                        </a:rPr>
                        <a:t>4.5</a:t>
                      </a:r>
                      <a:r>
                        <a:rPr sz="1100" b="0" spc="-10" dirty="0">
                          <a:solidFill>
                            <a:srgbClr val="6E7071"/>
                          </a:solidFill>
                          <a:latin typeface="Avenir LT Std 45 Book"/>
                          <a:cs typeface="Avenir LT Std 45 Book"/>
                        </a:rPr>
                        <a:t>%</a:t>
                      </a:r>
                      <a:endParaRPr sz="1100" dirty="0">
                        <a:latin typeface="Avenir LT Std 45 Book"/>
                        <a:cs typeface="Avenir LT Std 45 Book"/>
                      </a:endParaRPr>
                    </a:p>
                  </a:txBody>
                  <a:tcPr marL="0" marR="0" marT="34290" marB="0">
                    <a:lnL w="6350">
                      <a:solidFill>
                        <a:srgbClr val="6E7071"/>
                      </a:solidFill>
                      <a:prstDash val="solid"/>
                    </a:lnL>
                    <a:lnR w="28575">
                      <a:solidFill>
                        <a:srgbClr val="EF7B29"/>
                      </a:solidFill>
                      <a:prstDash val="solid"/>
                    </a:lnR>
                    <a:lnT>
                      <a:noFill/>
                    </a:lnT>
                    <a:lnB>
                      <a:noFill/>
                    </a:lnB>
                    <a:lnTlToBr w="12700" cmpd="sng">
                      <a:noFill/>
                      <a:prstDash val="solid"/>
                    </a:lnTlToBr>
                    <a:lnBlToTr w="12700" cmpd="sng">
                      <a:noFill/>
                      <a:prstDash val="solid"/>
                    </a:lnBlToTr>
                    <a:solidFill>
                      <a:schemeClr val="bg1">
                        <a:lumMod val="75000"/>
                        <a:alpha val="9999"/>
                      </a:schemeClr>
                    </a:solidFill>
                  </a:tcPr>
                </a:tc>
                <a:extLst>
                  <a:ext uri="{0D108BD9-81ED-4DB2-BD59-A6C34878D82A}">
                    <a16:rowId xmlns:a16="http://schemas.microsoft.com/office/drawing/2014/main" val="10010"/>
                  </a:ext>
                </a:extLst>
              </a:tr>
              <a:tr h="221481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600" dirty="0">
                        <a:latin typeface="Times New Roman"/>
                        <a:cs typeface="Times New Roman"/>
                      </a:endParaRPr>
                    </a:p>
                  </a:txBody>
                  <a:tcPr marL="0" marR="0" marT="0" marB="0">
                    <a:lnL w="28575">
                      <a:solidFill>
                        <a:srgbClr val="EF7B29"/>
                      </a:solidFill>
                      <a:prstDash val="solid"/>
                    </a:lnL>
                    <a:lnR w="28575" cap="flat" cmpd="sng" algn="ctr">
                      <a:solidFill>
                        <a:srgbClr val="EF7B29"/>
                      </a:solidFill>
                      <a:prstDash val="solid"/>
                      <a:round/>
                      <a:headEnd type="none" w="med" len="med"/>
                      <a:tailEnd type="none" w="med" len="med"/>
                    </a:lnR>
                    <a:lnT>
                      <a:noFill/>
                    </a:lnT>
                    <a:lnB w="28575">
                      <a:solidFill>
                        <a:srgbClr val="6E7071"/>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75565">
                        <a:lnSpc>
                          <a:spcPct val="100000"/>
                        </a:lnSpc>
                        <a:spcBef>
                          <a:spcPts val="580"/>
                        </a:spcBef>
                      </a:pPr>
                      <a:r>
                        <a:rPr sz="900" b="0" spc="-10" dirty="0">
                          <a:solidFill>
                            <a:srgbClr val="6E7071"/>
                          </a:solidFill>
                          <a:latin typeface="Avenir LT Std 45 Book"/>
                          <a:cs typeface="Avenir LT Std 45 Book"/>
                        </a:rPr>
                        <a:t>One</a:t>
                      </a:r>
                      <a:r>
                        <a:rPr sz="900" b="0" spc="-5" dirty="0">
                          <a:solidFill>
                            <a:srgbClr val="6E7071"/>
                          </a:solidFill>
                          <a:latin typeface="Avenir LT Std 45 Book"/>
                          <a:cs typeface="Avenir LT Std 45 Book"/>
                        </a:rPr>
                        <a:t> </a:t>
                      </a:r>
                      <a:r>
                        <a:rPr sz="900" b="0" spc="-20" dirty="0">
                          <a:solidFill>
                            <a:srgbClr val="6E7071"/>
                          </a:solidFill>
                          <a:latin typeface="Avenir LT Std 45 Book"/>
                          <a:cs typeface="Avenir LT Std 45 Book"/>
                        </a:rPr>
                        <a:t>Park</a:t>
                      </a:r>
                      <a:r>
                        <a:rPr sz="900" b="0" spc="-5" dirty="0">
                          <a:solidFill>
                            <a:srgbClr val="6E7071"/>
                          </a:solidFill>
                          <a:latin typeface="Avenir LT Std 45 Book"/>
                          <a:cs typeface="Avenir LT Std 45 Book"/>
                        </a:rPr>
                        <a:t> </a:t>
                      </a:r>
                      <a:r>
                        <a:rPr sz="900" b="0" spc="-20" dirty="0">
                          <a:solidFill>
                            <a:srgbClr val="6E7071"/>
                          </a:solidFill>
                          <a:latin typeface="Avenir LT Std 45 Book"/>
                          <a:cs typeface="Avenir LT Std 45 Book"/>
                        </a:rPr>
                        <a:t>Plaza</a:t>
                      </a:r>
                      <a:r>
                        <a:rPr sz="900" b="0" spc="-5" dirty="0">
                          <a:solidFill>
                            <a:srgbClr val="6E7071"/>
                          </a:solidFill>
                          <a:latin typeface="Avenir LT Std 45 Book"/>
                          <a:cs typeface="Avenir LT Std 45 Book"/>
                        </a:rPr>
                        <a:t> </a:t>
                      </a:r>
                      <a:r>
                        <a:rPr sz="900" b="0" spc="-20" dirty="0">
                          <a:solidFill>
                            <a:srgbClr val="6E7071"/>
                          </a:solidFill>
                          <a:latin typeface="Avenir LT Std 45 Book"/>
                          <a:cs typeface="Avenir LT Std 45 Book"/>
                        </a:rPr>
                        <a:t>was</a:t>
                      </a:r>
                      <a:r>
                        <a:rPr sz="900" b="0" spc="-5" dirty="0">
                          <a:solidFill>
                            <a:srgbClr val="6E7071"/>
                          </a:solidFill>
                          <a:latin typeface="Avenir LT Std 45 Book"/>
                          <a:cs typeface="Avenir LT Std 45 Book"/>
                        </a:rPr>
                        <a:t> </a:t>
                      </a:r>
                      <a:r>
                        <a:rPr sz="900" b="0" spc="-20" dirty="0">
                          <a:solidFill>
                            <a:srgbClr val="6E7071"/>
                          </a:solidFill>
                          <a:latin typeface="Avenir LT Std 45 Book"/>
                          <a:cs typeface="Avenir LT Std 45 Book"/>
                        </a:rPr>
                        <a:t>sold</a:t>
                      </a:r>
                      <a:r>
                        <a:rPr sz="900" b="0" spc="-5" dirty="0">
                          <a:solidFill>
                            <a:srgbClr val="6E7071"/>
                          </a:solidFill>
                          <a:latin typeface="Avenir LT Std 45 Book"/>
                          <a:cs typeface="Avenir LT Std 45 Book"/>
                        </a:rPr>
                        <a:t> </a:t>
                      </a:r>
                      <a:r>
                        <a:rPr sz="900" b="0" spc="-25" dirty="0">
                          <a:solidFill>
                            <a:srgbClr val="6E7071"/>
                          </a:solidFill>
                          <a:latin typeface="Avenir LT Std 45 Book"/>
                          <a:cs typeface="Avenir LT Std 45 Book"/>
                        </a:rPr>
                        <a:t>on</a:t>
                      </a:r>
                      <a:r>
                        <a:rPr lang="en-US" sz="900" b="0" spc="0" dirty="0">
                          <a:solidFill>
                            <a:schemeClr val="tx1"/>
                          </a:solidFill>
                          <a:latin typeface="Avenir LT Std 45 Book"/>
                          <a:cs typeface="Avenir LT Std 45 Book"/>
                        </a:rPr>
                        <a:t> </a:t>
                      </a:r>
                      <a:r>
                        <a:rPr sz="900" b="0" spc="-20" dirty="0">
                          <a:solidFill>
                            <a:srgbClr val="6E7071"/>
                          </a:solidFill>
                          <a:latin typeface="Avenir LT Std 45 Book"/>
                          <a:cs typeface="Avenir LT Std 45 Book"/>
                        </a:rPr>
                        <a:t>7.27.22</a:t>
                      </a:r>
                      <a:r>
                        <a:rPr sz="900" b="0" spc="-10" dirty="0">
                          <a:solidFill>
                            <a:srgbClr val="6E7071"/>
                          </a:solidFill>
                          <a:latin typeface="Avenir LT Std 45 Book"/>
                          <a:cs typeface="Avenir LT Std 45 Book"/>
                        </a:rPr>
                        <a:t> for</a:t>
                      </a:r>
                      <a:r>
                        <a:rPr sz="900" b="0" spc="-5" dirty="0">
                          <a:solidFill>
                            <a:srgbClr val="6E7071"/>
                          </a:solidFill>
                          <a:latin typeface="Avenir LT Std 45 Book"/>
                          <a:cs typeface="Avenir LT Std 45 Book"/>
                        </a:rPr>
                        <a:t> </a:t>
                      </a:r>
                      <a:r>
                        <a:rPr sz="900" b="0" spc="-10" dirty="0">
                          <a:solidFill>
                            <a:srgbClr val="6E7071"/>
                          </a:solidFill>
                          <a:latin typeface="Avenir LT Std 45 Book"/>
                          <a:cs typeface="Avenir LT Std 45 Book"/>
                        </a:rPr>
                        <a:t>$22.0M,</a:t>
                      </a:r>
                      <a:r>
                        <a:rPr lang="en-US" sz="900" b="0" spc="-10" dirty="0">
                          <a:solidFill>
                            <a:srgbClr val="6E7071"/>
                          </a:solidFill>
                          <a:latin typeface="Avenir LT Std 45 Book"/>
                          <a:cs typeface="Avenir LT Std 45 Book"/>
                        </a:rPr>
                        <a:t> </a:t>
                      </a:r>
                      <a:r>
                        <a:rPr sz="900" b="0" spc="-20" dirty="0">
                          <a:solidFill>
                            <a:srgbClr val="6E7071"/>
                          </a:solidFill>
                          <a:latin typeface="Avenir LT Std 45 Book"/>
                          <a:cs typeface="Avenir LT Std 45 Book"/>
                        </a:rPr>
                        <a:t>generating</a:t>
                      </a:r>
                      <a:r>
                        <a:rPr sz="900" b="0" dirty="0">
                          <a:solidFill>
                            <a:srgbClr val="6E7071"/>
                          </a:solidFill>
                          <a:latin typeface="Avenir LT Std 45 Book"/>
                          <a:cs typeface="Avenir LT Std 45 Book"/>
                        </a:rPr>
                        <a:t> a</a:t>
                      </a:r>
                      <a:r>
                        <a:rPr sz="900" b="0" spc="5" dirty="0">
                          <a:solidFill>
                            <a:srgbClr val="6E7071"/>
                          </a:solidFill>
                          <a:latin typeface="Avenir LT Std 45 Book"/>
                          <a:cs typeface="Avenir LT Std 45 Book"/>
                        </a:rPr>
                        <a:t> </a:t>
                      </a:r>
                      <a:r>
                        <a:rPr sz="900" b="0" spc="-20" dirty="0">
                          <a:solidFill>
                            <a:srgbClr val="6E7071"/>
                          </a:solidFill>
                          <a:latin typeface="Avenir LT Std 45 Book"/>
                          <a:cs typeface="Avenir LT Std 45 Book"/>
                        </a:rPr>
                        <a:t>gross</a:t>
                      </a:r>
                      <a:r>
                        <a:rPr sz="900" b="0" spc="5" dirty="0">
                          <a:solidFill>
                            <a:srgbClr val="6E7071"/>
                          </a:solidFill>
                          <a:latin typeface="Avenir LT Std 45 Book"/>
                          <a:cs typeface="Avenir LT Std 45 Book"/>
                        </a:rPr>
                        <a:t> </a:t>
                      </a:r>
                      <a:r>
                        <a:rPr sz="900" b="0" spc="-10" dirty="0">
                          <a:solidFill>
                            <a:srgbClr val="6E7071"/>
                          </a:solidFill>
                          <a:latin typeface="Avenir LT Std 45 Book"/>
                          <a:cs typeface="Avenir LT Std 45 Book"/>
                        </a:rPr>
                        <a:t>asset</a:t>
                      </a:r>
                      <a:r>
                        <a:rPr lang="en-US" sz="900" b="0" spc="-10" dirty="0">
                          <a:solidFill>
                            <a:srgbClr val="6E7071"/>
                          </a:solidFill>
                          <a:latin typeface="Avenir LT Std 45 Book"/>
                          <a:cs typeface="Avenir LT Std 45 Book"/>
                        </a:rPr>
                        <a:t> level IRR</a:t>
                      </a:r>
                      <a:r>
                        <a:rPr lang="en-US" sz="900" b="0" spc="-10" baseline="30000" dirty="0">
                          <a:solidFill>
                            <a:srgbClr val="6E7071"/>
                          </a:solidFill>
                          <a:latin typeface="Avenir LT Std 45 Book"/>
                          <a:cs typeface="Avenir LT Std 45 Book"/>
                        </a:rPr>
                        <a:t>(4)</a:t>
                      </a:r>
                      <a:r>
                        <a:rPr lang="en-US" sz="900" b="0" spc="-10" baseline="0" dirty="0">
                          <a:solidFill>
                            <a:srgbClr val="6E7071"/>
                          </a:solidFill>
                          <a:latin typeface="Avenir LT Std 45 Book"/>
                          <a:cs typeface="Avenir LT Std 45 Book"/>
                        </a:rPr>
                        <a:t> of ~58% and a multiple of 2.21x.</a:t>
                      </a:r>
                      <a:r>
                        <a:rPr lang="en-US" sz="900" b="0" spc="500" dirty="0">
                          <a:solidFill>
                            <a:srgbClr val="6E7071"/>
                          </a:solidFill>
                          <a:latin typeface="Avenir LT Std 45 Book"/>
                          <a:cs typeface="Avenir LT Std 45 Book"/>
                        </a:rPr>
                        <a:t> </a:t>
                      </a:r>
                    </a:p>
                    <a:p>
                      <a:pPr marL="75565">
                        <a:lnSpc>
                          <a:spcPct val="100000"/>
                        </a:lnSpc>
                        <a:spcBef>
                          <a:spcPts val="580"/>
                        </a:spcBef>
                      </a:pPr>
                      <a:endParaRPr lang="en-US" sz="900" b="0" spc="500" dirty="0">
                        <a:solidFill>
                          <a:srgbClr val="6E7071"/>
                        </a:solidFill>
                        <a:latin typeface="Avenir LT Std 45 Book"/>
                        <a:cs typeface="Avenir LT Std 45 Book"/>
                      </a:endParaRPr>
                    </a:p>
                    <a:p>
                      <a:pPr marL="75565">
                        <a:lnSpc>
                          <a:spcPct val="100000"/>
                        </a:lnSpc>
                        <a:spcBef>
                          <a:spcPts val="580"/>
                        </a:spcBef>
                      </a:pPr>
                      <a:endParaRPr lang="en-US" sz="900" b="0" spc="500" dirty="0">
                        <a:solidFill>
                          <a:srgbClr val="6E7071"/>
                        </a:solidFill>
                        <a:latin typeface="Avenir LT Std 45 Book"/>
                        <a:cs typeface="Avenir LT Std 45 Book"/>
                      </a:endParaRPr>
                    </a:p>
                  </a:txBody>
                  <a:tcPr marL="0" marR="0" marT="73660" marB="0">
                    <a:lnL w="28575" cap="flat" cmpd="sng" algn="ctr">
                      <a:solidFill>
                        <a:srgbClr val="EF7B29"/>
                      </a:solidFill>
                      <a:prstDash val="solid"/>
                      <a:round/>
                      <a:headEnd type="none" w="med" len="med"/>
                      <a:tailEnd type="none" w="med" len="med"/>
                    </a:lnL>
                    <a:lnR w="6350" cap="flat" cmpd="sng" algn="ctr">
                      <a:solidFill>
                        <a:srgbClr val="6E7071"/>
                      </a:solidFill>
                      <a:prstDash val="solid"/>
                      <a:round/>
                      <a:headEnd type="none" w="med" len="med"/>
                      <a:tailEnd type="none" w="med" len="med"/>
                    </a:lnR>
                    <a:lnT>
                      <a:noFill/>
                    </a:lnT>
                    <a:lnB w="28575">
                      <a:solidFill>
                        <a:srgbClr val="6E7071"/>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50165">
                        <a:lnSpc>
                          <a:spcPct val="100000"/>
                        </a:lnSpc>
                        <a:spcBef>
                          <a:spcPts val="585"/>
                        </a:spcBef>
                      </a:pPr>
                      <a:r>
                        <a:rPr sz="900" b="0" spc="-20" dirty="0">
                          <a:solidFill>
                            <a:srgbClr val="6E7071"/>
                          </a:solidFill>
                          <a:latin typeface="Avenir LT Std 45 Book"/>
                          <a:cs typeface="Avenir LT Std 45 Book"/>
                        </a:rPr>
                        <a:t>Liberty</a:t>
                      </a:r>
                      <a:r>
                        <a:rPr sz="900" b="0" spc="-5" dirty="0">
                          <a:solidFill>
                            <a:srgbClr val="6E7071"/>
                          </a:solidFill>
                          <a:latin typeface="Avenir LT Std 45 Book"/>
                          <a:cs typeface="Avenir LT Std 45 Book"/>
                        </a:rPr>
                        <a:t> </a:t>
                      </a:r>
                      <a:r>
                        <a:rPr sz="900" b="0" spc="-10" dirty="0">
                          <a:solidFill>
                            <a:srgbClr val="6E7071"/>
                          </a:solidFill>
                          <a:latin typeface="Avenir LT Std 45 Book"/>
                          <a:cs typeface="Avenir LT Std 45 Book"/>
                        </a:rPr>
                        <a:t>One</a:t>
                      </a:r>
                      <a:r>
                        <a:rPr sz="900" b="0" spc="-5" dirty="0">
                          <a:solidFill>
                            <a:srgbClr val="6E7071"/>
                          </a:solidFill>
                          <a:latin typeface="Avenir LT Std 45 Book"/>
                          <a:cs typeface="Avenir LT Std 45 Book"/>
                        </a:rPr>
                        <a:t> </a:t>
                      </a:r>
                      <a:r>
                        <a:rPr sz="900" b="0" spc="-20" dirty="0">
                          <a:solidFill>
                            <a:srgbClr val="6E7071"/>
                          </a:solidFill>
                          <a:latin typeface="Avenir LT Std 45 Book"/>
                          <a:cs typeface="Avenir LT Std 45 Book"/>
                        </a:rPr>
                        <a:t>was</a:t>
                      </a:r>
                      <a:r>
                        <a:rPr sz="900" b="0" spc="-5" dirty="0">
                          <a:solidFill>
                            <a:srgbClr val="6E7071"/>
                          </a:solidFill>
                          <a:latin typeface="Avenir LT Std 45 Book"/>
                          <a:cs typeface="Avenir LT Std 45 Book"/>
                        </a:rPr>
                        <a:t> </a:t>
                      </a:r>
                      <a:r>
                        <a:rPr sz="900" b="0" spc="-20" dirty="0">
                          <a:solidFill>
                            <a:srgbClr val="6E7071"/>
                          </a:solidFill>
                          <a:latin typeface="Avenir LT Std 45 Book"/>
                          <a:cs typeface="Avenir LT Std 45 Book"/>
                        </a:rPr>
                        <a:t>sold</a:t>
                      </a:r>
                      <a:r>
                        <a:rPr sz="900" b="0" spc="-5" dirty="0">
                          <a:solidFill>
                            <a:srgbClr val="6E7071"/>
                          </a:solidFill>
                          <a:latin typeface="Avenir LT Std 45 Book"/>
                          <a:cs typeface="Avenir LT Std 45 Book"/>
                        </a:rPr>
                        <a:t> </a:t>
                      </a:r>
                      <a:r>
                        <a:rPr sz="900" b="0" spc="-25" dirty="0">
                          <a:solidFill>
                            <a:srgbClr val="6E7071"/>
                          </a:solidFill>
                          <a:latin typeface="Avenir LT Std 45 Book"/>
                          <a:cs typeface="Avenir LT Std 45 Book"/>
                        </a:rPr>
                        <a:t>on</a:t>
                      </a:r>
                      <a:endParaRPr sz="900" dirty="0">
                        <a:latin typeface="Avenir LT Std 45 Book"/>
                        <a:cs typeface="Avenir LT Std 45 Book"/>
                      </a:endParaRPr>
                    </a:p>
                    <a:p>
                      <a:pPr marL="50165">
                        <a:lnSpc>
                          <a:spcPct val="100000"/>
                        </a:lnSpc>
                        <a:spcBef>
                          <a:spcPts val="120"/>
                        </a:spcBef>
                      </a:pPr>
                      <a:r>
                        <a:rPr sz="900" b="0" spc="-20" dirty="0">
                          <a:solidFill>
                            <a:srgbClr val="6E7071"/>
                          </a:solidFill>
                          <a:latin typeface="Avenir LT Std 45 Book"/>
                          <a:cs typeface="Avenir LT Std 45 Book"/>
                        </a:rPr>
                        <a:t>7.27.22</a:t>
                      </a:r>
                      <a:r>
                        <a:rPr sz="900" b="0" spc="-10" dirty="0">
                          <a:solidFill>
                            <a:srgbClr val="6E7071"/>
                          </a:solidFill>
                          <a:latin typeface="Avenir LT Std 45 Book"/>
                          <a:cs typeface="Avenir LT Std 45 Book"/>
                        </a:rPr>
                        <a:t> for</a:t>
                      </a:r>
                      <a:r>
                        <a:rPr sz="900" b="0" spc="-5" dirty="0">
                          <a:solidFill>
                            <a:srgbClr val="6E7071"/>
                          </a:solidFill>
                          <a:latin typeface="Avenir LT Std 45 Book"/>
                          <a:cs typeface="Avenir LT Std 45 Book"/>
                        </a:rPr>
                        <a:t> </a:t>
                      </a:r>
                      <a:r>
                        <a:rPr sz="900" b="0" spc="-10" dirty="0">
                          <a:solidFill>
                            <a:srgbClr val="6E7071"/>
                          </a:solidFill>
                          <a:latin typeface="Avenir LT Std 45 Book"/>
                          <a:cs typeface="Avenir LT Std 45 Book"/>
                        </a:rPr>
                        <a:t>$4.4M,</a:t>
                      </a:r>
                      <a:r>
                        <a:rPr lang="en-US" sz="900" b="0" spc="0" dirty="0">
                          <a:solidFill>
                            <a:schemeClr val="tx1"/>
                          </a:solidFill>
                          <a:latin typeface="Avenir LT Std 45 Book"/>
                          <a:cs typeface="Avenir LT Std 45 Book"/>
                        </a:rPr>
                        <a:t> </a:t>
                      </a:r>
                      <a:r>
                        <a:rPr sz="900" b="0" spc="-20" dirty="0">
                          <a:solidFill>
                            <a:srgbClr val="6E7071"/>
                          </a:solidFill>
                          <a:latin typeface="Avenir LT Std 45 Book"/>
                          <a:cs typeface="Avenir LT Std 45 Book"/>
                        </a:rPr>
                        <a:t>generating</a:t>
                      </a:r>
                      <a:r>
                        <a:rPr sz="900" b="0" dirty="0">
                          <a:solidFill>
                            <a:srgbClr val="6E7071"/>
                          </a:solidFill>
                          <a:latin typeface="Avenir LT Std 45 Book"/>
                          <a:cs typeface="Avenir LT Std 45 Book"/>
                        </a:rPr>
                        <a:t> a</a:t>
                      </a:r>
                      <a:r>
                        <a:rPr sz="900" b="0" spc="5" dirty="0">
                          <a:solidFill>
                            <a:srgbClr val="6E7071"/>
                          </a:solidFill>
                          <a:latin typeface="Avenir LT Std 45 Book"/>
                          <a:cs typeface="Avenir LT Std 45 Book"/>
                        </a:rPr>
                        <a:t> </a:t>
                      </a:r>
                      <a:r>
                        <a:rPr sz="900" b="0" spc="-20" dirty="0">
                          <a:solidFill>
                            <a:srgbClr val="6E7071"/>
                          </a:solidFill>
                          <a:latin typeface="Avenir LT Std 45 Book"/>
                          <a:cs typeface="Avenir LT Std 45 Book"/>
                        </a:rPr>
                        <a:t>gross</a:t>
                      </a:r>
                      <a:r>
                        <a:rPr sz="900" b="0" spc="5" dirty="0">
                          <a:solidFill>
                            <a:srgbClr val="6E7071"/>
                          </a:solidFill>
                          <a:latin typeface="Avenir LT Std 45 Book"/>
                          <a:cs typeface="Avenir LT Std 45 Book"/>
                        </a:rPr>
                        <a:t> </a:t>
                      </a:r>
                      <a:r>
                        <a:rPr sz="900" b="0" spc="-10" dirty="0">
                          <a:solidFill>
                            <a:srgbClr val="6E7071"/>
                          </a:solidFill>
                          <a:latin typeface="Avenir LT Std 45 Book"/>
                          <a:cs typeface="Avenir LT Std 45 Book"/>
                        </a:rPr>
                        <a:t>asset</a:t>
                      </a:r>
                      <a:r>
                        <a:rPr lang="en-US" sz="900" b="0" spc="-10" dirty="0">
                          <a:solidFill>
                            <a:srgbClr val="6E7071"/>
                          </a:solidFill>
                          <a:latin typeface="Avenir LT Std 45 Book"/>
                          <a:cs typeface="Avenir LT Std 45 Book"/>
                        </a:rPr>
                        <a:t> level IRR</a:t>
                      </a:r>
                      <a:r>
                        <a:rPr lang="en-US" sz="900" b="0" spc="-10" baseline="30000" dirty="0">
                          <a:solidFill>
                            <a:srgbClr val="6E7071"/>
                          </a:solidFill>
                          <a:latin typeface="Avenir LT Std 45 Book"/>
                          <a:cs typeface="Avenir LT Std 45 Book"/>
                        </a:rPr>
                        <a:t>(4)</a:t>
                      </a:r>
                      <a:r>
                        <a:rPr lang="en-US" sz="900" b="0" spc="-10" baseline="0" dirty="0">
                          <a:solidFill>
                            <a:srgbClr val="6E7071"/>
                          </a:solidFill>
                          <a:latin typeface="Avenir LT Std 45 Book"/>
                          <a:cs typeface="Avenir LT Std 45 Book"/>
                        </a:rPr>
                        <a:t> of ~47% and a multiple</a:t>
                      </a:r>
                      <a:r>
                        <a:rPr lang="en-US" sz="900" b="0" spc="-10" baseline="30000" dirty="0">
                          <a:solidFill>
                            <a:srgbClr val="6E7071"/>
                          </a:solidFill>
                          <a:latin typeface="Avenir LT Std 45 Book"/>
                          <a:cs typeface="Avenir LT Std 45 Book"/>
                        </a:rPr>
                        <a:t>(4)</a:t>
                      </a:r>
                      <a:r>
                        <a:rPr lang="en-US" sz="900" b="0" spc="-10" baseline="0" dirty="0">
                          <a:solidFill>
                            <a:srgbClr val="6E7071"/>
                          </a:solidFill>
                          <a:latin typeface="Avenir LT Std 45 Book"/>
                          <a:cs typeface="Avenir LT Std 45 Book"/>
                        </a:rPr>
                        <a:t> of 2.32x.</a:t>
                      </a:r>
                      <a:r>
                        <a:rPr sz="900" b="0" spc="500" dirty="0">
                          <a:solidFill>
                            <a:srgbClr val="6E7071"/>
                          </a:solidFill>
                          <a:latin typeface="Avenir LT Std 45 Book"/>
                          <a:cs typeface="Avenir LT Std 45 Book"/>
                        </a:rPr>
                        <a:t> </a:t>
                      </a:r>
                      <a:endParaRPr lang="en-US" sz="900" b="0" spc="500" dirty="0">
                        <a:solidFill>
                          <a:srgbClr val="6E7071"/>
                        </a:solidFill>
                        <a:latin typeface="Avenir LT Std 45 Book"/>
                        <a:cs typeface="Avenir LT Std 45 Book"/>
                      </a:endParaRPr>
                    </a:p>
                    <a:p>
                      <a:pPr marL="50165">
                        <a:lnSpc>
                          <a:spcPct val="100000"/>
                        </a:lnSpc>
                        <a:spcBef>
                          <a:spcPts val="120"/>
                        </a:spcBef>
                      </a:pPr>
                      <a:endParaRPr lang="en-US" sz="900" b="0" spc="500" dirty="0">
                        <a:solidFill>
                          <a:srgbClr val="6E7071"/>
                        </a:solidFill>
                        <a:latin typeface="Avenir LT Std 45 Book"/>
                        <a:cs typeface="Avenir LT Std 45 Book"/>
                      </a:endParaRPr>
                    </a:p>
                    <a:p>
                      <a:pPr marL="50165">
                        <a:lnSpc>
                          <a:spcPct val="100000"/>
                        </a:lnSpc>
                        <a:spcBef>
                          <a:spcPts val="120"/>
                        </a:spcBef>
                      </a:pPr>
                      <a:r>
                        <a:rPr sz="900" b="0" spc="-10" dirty="0">
                          <a:solidFill>
                            <a:srgbClr val="6E7071"/>
                          </a:solidFill>
                          <a:latin typeface="Avenir LT Std 45 Book"/>
                          <a:cs typeface="Avenir LT Std 45 Book"/>
                        </a:rPr>
                        <a:t>.</a:t>
                      </a:r>
                      <a:endParaRPr sz="900" dirty="0">
                        <a:latin typeface="Avenir LT Std 45 Book"/>
                        <a:cs typeface="Avenir LT Std 45 Book"/>
                      </a:endParaRPr>
                    </a:p>
                  </a:txBody>
                  <a:tcPr marL="0" marR="0" marT="74295" marB="0">
                    <a:lnL w="6350" cap="flat" cmpd="sng" algn="ctr">
                      <a:solidFill>
                        <a:srgbClr val="6E7071"/>
                      </a:solidFill>
                      <a:prstDash val="solid"/>
                      <a:round/>
                      <a:headEnd type="none" w="med" len="med"/>
                      <a:tailEnd type="none" w="med" len="med"/>
                    </a:lnL>
                    <a:lnR w="6350" cap="flat" cmpd="sng" algn="ctr">
                      <a:solidFill>
                        <a:srgbClr val="6E7071"/>
                      </a:solidFill>
                      <a:prstDash val="solid"/>
                      <a:round/>
                      <a:headEnd type="none" w="med" len="med"/>
                      <a:tailEnd type="none" w="med" len="med"/>
                    </a:lnR>
                    <a:lnT>
                      <a:noFill/>
                    </a:lnT>
                    <a:lnB w="28575">
                      <a:solidFill>
                        <a:srgbClr val="6E7071"/>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68580" marR="34925">
                        <a:lnSpc>
                          <a:spcPct val="100000"/>
                        </a:lnSpc>
                        <a:spcBef>
                          <a:spcPts val="445"/>
                        </a:spcBef>
                      </a:pPr>
                      <a:r>
                        <a:rPr lang="en-US" sz="900" b="0" spc="-20" dirty="0">
                          <a:solidFill>
                            <a:srgbClr val="6E7071"/>
                          </a:solidFill>
                          <a:latin typeface="Avenir LT Std 45 Book"/>
                          <a:cs typeface="Avenir LT Std 45 Book"/>
                        </a:rPr>
                        <a:t>Completed the full renovation at the end of Q1 2024; which included tenant lounge, fitness center, golf simulator.  Food service is expected to begin this fall.</a:t>
                      </a:r>
                      <a:endParaRPr sz="900" dirty="0">
                        <a:latin typeface="Avenir LT Std 45 Book"/>
                        <a:cs typeface="Avenir LT Std 45 Book"/>
                      </a:endParaRPr>
                    </a:p>
                    <a:p>
                      <a:pPr>
                        <a:lnSpc>
                          <a:spcPct val="100000"/>
                        </a:lnSpc>
                        <a:spcBef>
                          <a:spcPts val="150"/>
                        </a:spcBef>
                      </a:pPr>
                      <a:endParaRPr sz="900" dirty="0">
                        <a:latin typeface="Times New Roman"/>
                        <a:cs typeface="Times New Roman"/>
                      </a:endParaRPr>
                    </a:p>
                    <a:p>
                      <a:pPr marL="68580" marR="57785">
                        <a:lnSpc>
                          <a:spcPct val="100000"/>
                        </a:lnSpc>
                        <a:spcBef>
                          <a:spcPts val="5"/>
                        </a:spcBef>
                      </a:pPr>
                      <a:r>
                        <a:rPr lang="en-US" sz="900" b="0" dirty="0">
                          <a:solidFill>
                            <a:srgbClr val="6E7071"/>
                          </a:solidFill>
                          <a:latin typeface="Avenir LT Std 45 Book"/>
                          <a:cs typeface="Avenir LT Std 45 Book"/>
                        </a:rPr>
                        <a:t>We have recently signed two new leases.  Touring has picked up velocity with the amenity package being completed. </a:t>
                      </a:r>
                      <a:endParaRPr lang="en-US" sz="900" b="0" spc="-10" dirty="0">
                        <a:solidFill>
                          <a:srgbClr val="6E7071"/>
                        </a:solidFill>
                        <a:latin typeface="Avenir LT Std 45 Book"/>
                        <a:cs typeface="Avenir LT Std 45 Book"/>
                      </a:endParaRPr>
                    </a:p>
                    <a:p>
                      <a:pPr marL="68580" marR="57785">
                        <a:lnSpc>
                          <a:spcPct val="115399"/>
                        </a:lnSpc>
                        <a:spcBef>
                          <a:spcPts val="5"/>
                        </a:spcBef>
                      </a:pPr>
                      <a:endParaRPr sz="900" dirty="0">
                        <a:latin typeface="Avenir LT Std 45 Book"/>
                        <a:cs typeface="Avenir LT Std 45 Book"/>
                      </a:endParaRPr>
                    </a:p>
                  </a:txBody>
                  <a:tcPr marL="0" marR="0" marT="56515" marB="0">
                    <a:lnL w="6350" cap="flat" cmpd="sng" algn="ctr">
                      <a:solidFill>
                        <a:srgbClr val="6E7071"/>
                      </a:solidFill>
                      <a:prstDash val="solid"/>
                      <a:round/>
                      <a:headEnd type="none" w="med" len="med"/>
                      <a:tailEnd type="none" w="med" len="med"/>
                    </a:lnL>
                    <a:lnR w="6350" cap="flat" cmpd="sng" algn="ctr">
                      <a:solidFill>
                        <a:srgbClr val="6E7071"/>
                      </a:solidFill>
                      <a:prstDash val="solid"/>
                      <a:round/>
                      <a:headEnd type="none" w="med" len="med"/>
                      <a:tailEnd type="none" w="med" len="med"/>
                    </a:lnR>
                    <a:lnT>
                      <a:noFill/>
                    </a:lnT>
                    <a:lnB w="28575">
                      <a:solidFill>
                        <a:srgbClr val="6E7071"/>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78105" marR="110489">
                        <a:lnSpc>
                          <a:spcPct val="100000"/>
                        </a:lnSpc>
                        <a:spcBef>
                          <a:spcPts val="465"/>
                        </a:spcBef>
                      </a:pPr>
                      <a:r>
                        <a:rPr sz="900" b="0" spc="-20" dirty="0">
                          <a:solidFill>
                            <a:srgbClr val="6E7071"/>
                          </a:solidFill>
                          <a:latin typeface="Avenir LT Std 45 Book"/>
                          <a:cs typeface="Avenir LT Std 45 Book"/>
                        </a:rPr>
                        <a:t>Construction</a:t>
                      </a:r>
                      <a:r>
                        <a:rPr sz="900" b="0" spc="5" dirty="0">
                          <a:solidFill>
                            <a:srgbClr val="6E7071"/>
                          </a:solidFill>
                          <a:latin typeface="Avenir LT Std 45 Book"/>
                          <a:cs typeface="Avenir LT Std 45 Book"/>
                        </a:rPr>
                        <a:t> </a:t>
                      </a:r>
                      <a:r>
                        <a:rPr sz="900" b="0" spc="-10" dirty="0">
                          <a:solidFill>
                            <a:srgbClr val="6E7071"/>
                          </a:solidFill>
                          <a:latin typeface="Avenir LT Std 45 Book"/>
                          <a:cs typeface="Avenir LT Std 45 Book"/>
                        </a:rPr>
                        <a:t>on</a:t>
                      </a:r>
                      <a:r>
                        <a:rPr sz="900" b="0" spc="5" dirty="0">
                          <a:solidFill>
                            <a:srgbClr val="6E7071"/>
                          </a:solidFill>
                          <a:latin typeface="Avenir LT Std 45 Book"/>
                          <a:cs typeface="Avenir LT Std 45 Book"/>
                        </a:rPr>
                        <a:t> </a:t>
                      </a:r>
                      <a:r>
                        <a:rPr sz="900" b="0" spc="-25" dirty="0">
                          <a:solidFill>
                            <a:srgbClr val="6E7071"/>
                          </a:solidFill>
                          <a:latin typeface="Avenir LT Std 45 Book"/>
                          <a:cs typeface="Avenir LT Std 45 Book"/>
                        </a:rPr>
                        <a:t>the</a:t>
                      </a:r>
                      <a:r>
                        <a:rPr lang="en-US" sz="900" b="0" spc="500" dirty="0">
                          <a:solidFill>
                            <a:srgbClr val="6E7071"/>
                          </a:solidFill>
                          <a:latin typeface="Avenir LT Std 45 Book"/>
                          <a:cs typeface="Avenir LT Std 45 Book"/>
                        </a:rPr>
                        <a:t> </a:t>
                      </a:r>
                      <a:r>
                        <a:rPr sz="900" b="0" spc="-20" dirty="0">
                          <a:solidFill>
                            <a:srgbClr val="6E7071"/>
                          </a:solidFill>
                          <a:latin typeface="Avenir LT Std 45 Book"/>
                          <a:cs typeface="Avenir LT Std 45 Book"/>
                        </a:rPr>
                        <a:t>conference</a:t>
                      </a:r>
                      <a:r>
                        <a:rPr sz="900" b="0" spc="45" dirty="0">
                          <a:solidFill>
                            <a:srgbClr val="6E7071"/>
                          </a:solidFill>
                          <a:latin typeface="Avenir LT Std 45 Book"/>
                          <a:cs typeface="Avenir LT Std 45 Book"/>
                        </a:rPr>
                        <a:t> </a:t>
                      </a:r>
                      <a:r>
                        <a:rPr sz="900" b="0" spc="-20" dirty="0">
                          <a:solidFill>
                            <a:srgbClr val="6E7071"/>
                          </a:solidFill>
                          <a:latin typeface="Avenir LT Std 45 Book"/>
                          <a:cs typeface="Avenir LT Std 45 Book"/>
                        </a:rPr>
                        <a:t>facilities,</a:t>
                      </a:r>
                      <a:r>
                        <a:rPr sz="900" b="0" spc="50" dirty="0">
                          <a:solidFill>
                            <a:srgbClr val="6E7071"/>
                          </a:solidFill>
                          <a:latin typeface="Avenir LT Std 45 Book"/>
                          <a:cs typeface="Avenir LT Std 45 Book"/>
                        </a:rPr>
                        <a:t> </a:t>
                      </a:r>
                      <a:r>
                        <a:rPr sz="900" b="0" spc="-10" dirty="0">
                          <a:solidFill>
                            <a:srgbClr val="6E7071"/>
                          </a:solidFill>
                          <a:latin typeface="Avenir LT Std 45 Book"/>
                          <a:cs typeface="Avenir LT Std 45 Book"/>
                        </a:rPr>
                        <a:t>tenant</a:t>
                      </a:r>
                      <a:r>
                        <a:rPr sz="900" b="0" spc="500" dirty="0">
                          <a:solidFill>
                            <a:srgbClr val="6E7071"/>
                          </a:solidFill>
                          <a:latin typeface="Avenir LT Std 45 Book"/>
                          <a:cs typeface="Avenir LT Std 45 Book"/>
                        </a:rPr>
                        <a:t> </a:t>
                      </a:r>
                      <a:r>
                        <a:rPr sz="900" b="0" spc="-20" dirty="0">
                          <a:solidFill>
                            <a:srgbClr val="6E7071"/>
                          </a:solidFill>
                          <a:latin typeface="Avenir LT Std 45 Book"/>
                          <a:cs typeface="Avenir LT Std 45 Book"/>
                        </a:rPr>
                        <a:t>lounge,</a:t>
                      </a:r>
                      <a:r>
                        <a:rPr sz="900" b="0" spc="-5" dirty="0">
                          <a:solidFill>
                            <a:srgbClr val="6E7071"/>
                          </a:solidFill>
                          <a:latin typeface="Avenir LT Std 45 Book"/>
                          <a:cs typeface="Avenir LT Std 45 Book"/>
                        </a:rPr>
                        <a:t> </a:t>
                      </a:r>
                      <a:r>
                        <a:rPr sz="900" b="0" spc="-10" dirty="0">
                          <a:solidFill>
                            <a:srgbClr val="6E7071"/>
                          </a:solidFill>
                          <a:latin typeface="Avenir LT Std 45 Book"/>
                          <a:cs typeface="Avenir LT Std 45 Book"/>
                        </a:rPr>
                        <a:t>fitness</a:t>
                      </a:r>
                      <a:r>
                        <a:rPr sz="900" b="0" dirty="0">
                          <a:solidFill>
                            <a:srgbClr val="6E7071"/>
                          </a:solidFill>
                          <a:latin typeface="Avenir LT Std 45 Book"/>
                          <a:cs typeface="Avenir LT Std 45 Book"/>
                        </a:rPr>
                        <a:t> </a:t>
                      </a:r>
                      <a:r>
                        <a:rPr sz="900" b="0" spc="-20" dirty="0">
                          <a:solidFill>
                            <a:srgbClr val="6E7071"/>
                          </a:solidFill>
                          <a:latin typeface="Avenir LT Std 45 Book"/>
                          <a:cs typeface="Avenir LT Std 45 Book"/>
                        </a:rPr>
                        <a:t>center,</a:t>
                      </a:r>
                      <a:r>
                        <a:rPr sz="900" b="0" dirty="0">
                          <a:solidFill>
                            <a:srgbClr val="6E7071"/>
                          </a:solidFill>
                          <a:latin typeface="Avenir LT Std 45 Book"/>
                          <a:cs typeface="Avenir LT Std 45 Book"/>
                        </a:rPr>
                        <a:t> </a:t>
                      </a:r>
                      <a:r>
                        <a:rPr sz="900" b="0" spc="-25" dirty="0">
                          <a:solidFill>
                            <a:srgbClr val="6E7071"/>
                          </a:solidFill>
                          <a:latin typeface="Avenir LT Std 45 Book"/>
                          <a:cs typeface="Avenir LT Std 45 Book"/>
                        </a:rPr>
                        <a:t>an</a:t>
                      </a:r>
                      <a:r>
                        <a:rPr lang="en-US" sz="900" b="0" spc="-25" dirty="0">
                          <a:solidFill>
                            <a:srgbClr val="6E7071"/>
                          </a:solidFill>
                          <a:latin typeface="Avenir LT Std 45 Book"/>
                          <a:cs typeface="Avenir LT Std 45 Book"/>
                        </a:rPr>
                        <a:t>d the</a:t>
                      </a:r>
                      <a:r>
                        <a:rPr lang="en-US" sz="900" b="0" spc="20" dirty="0">
                          <a:solidFill>
                            <a:srgbClr val="6E7071"/>
                          </a:solidFill>
                          <a:latin typeface="Avenir LT Std 45 Book"/>
                          <a:cs typeface="Avenir LT Std 45 Book"/>
                        </a:rPr>
                        <a:t> </a:t>
                      </a:r>
                      <a:r>
                        <a:rPr lang="en-US" sz="900" b="0" spc="-20" dirty="0">
                          <a:solidFill>
                            <a:srgbClr val="6E7071"/>
                          </a:solidFill>
                          <a:latin typeface="Avenir LT Std 45 Book"/>
                          <a:cs typeface="Avenir LT Std 45 Book"/>
                        </a:rPr>
                        <a:t>pickleball court </a:t>
                      </a:r>
                      <a:r>
                        <a:rPr sz="900" b="0" spc="-25" dirty="0">
                          <a:solidFill>
                            <a:srgbClr val="6E7071"/>
                          </a:solidFill>
                          <a:latin typeface="Avenir LT Std 45 Book"/>
                          <a:cs typeface="Avenir LT Std 45 Book"/>
                        </a:rPr>
                        <a:t>are</a:t>
                      </a:r>
                      <a:r>
                        <a:rPr lang="en-US" sz="900" b="0" spc="-10" dirty="0">
                          <a:solidFill>
                            <a:srgbClr val="6E7071"/>
                          </a:solidFill>
                          <a:latin typeface="Avenir LT Std 45 Book"/>
                          <a:cs typeface="Avenir LT Std 45 Book"/>
                        </a:rPr>
                        <a:t> c</a:t>
                      </a:r>
                      <a:r>
                        <a:rPr sz="900" b="0" spc="-10" dirty="0">
                          <a:solidFill>
                            <a:srgbClr val="6E7071"/>
                          </a:solidFill>
                          <a:latin typeface="Avenir LT Std 45 Book"/>
                          <a:cs typeface="Avenir LT Std 45 Book"/>
                        </a:rPr>
                        <a:t>omplete.</a:t>
                      </a:r>
                      <a:endParaRPr sz="900" dirty="0">
                        <a:latin typeface="Avenir LT Std 45 Book"/>
                        <a:cs typeface="Avenir LT Std 45 Book"/>
                      </a:endParaRPr>
                    </a:p>
                    <a:p>
                      <a:pPr>
                        <a:lnSpc>
                          <a:spcPct val="100000"/>
                        </a:lnSpc>
                        <a:spcBef>
                          <a:spcPts val="160"/>
                        </a:spcBef>
                      </a:pPr>
                      <a:endParaRPr sz="900" dirty="0">
                        <a:latin typeface="Times New Roman"/>
                        <a:cs typeface="Times New Roman"/>
                      </a:endParaRPr>
                    </a:p>
                    <a:p>
                      <a:pPr marL="78105" marR="114300">
                        <a:lnSpc>
                          <a:spcPct val="100000"/>
                        </a:lnSpc>
                      </a:pPr>
                      <a:r>
                        <a:rPr lang="en-US" sz="900" b="0" spc="-20" dirty="0">
                          <a:solidFill>
                            <a:srgbClr val="6E7071"/>
                          </a:solidFill>
                          <a:latin typeface="Avenir LT Std 45 Book"/>
                          <a:cs typeface="Avenir LT Std 45 Book"/>
                        </a:rPr>
                        <a:t>Two </a:t>
                      </a:r>
                      <a:r>
                        <a:rPr sz="900" b="0" spc="-20" dirty="0">
                          <a:solidFill>
                            <a:srgbClr val="6E7071"/>
                          </a:solidFill>
                          <a:latin typeface="Avenir LT Std 45 Book"/>
                          <a:cs typeface="Avenir LT Std 45 Book"/>
                        </a:rPr>
                        <a:t>new</a:t>
                      </a:r>
                      <a:r>
                        <a:rPr sz="900" b="0" spc="-5" dirty="0">
                          <a:solidFill>
                            <a:srgbClr val="6E7071"/>
                          </a:solidFill>
                          <a:latin typeface="Avenir LT Std 45 Book"/>
                          <a:cs typeface="Avenir LT Std 45 Book"/>
                        </a:rPr>
                        <a:t> </a:t>
                      </a:r>
                      <a:r>
                        <a:rPr sz="900" b="0" spc="-20" dirty="0">
                          <a:solidFill>
                            <a:srgbClr val="6E7071"/>
                          </a:solidFill>
                          <a:latin typeface="Avenir LT Std 45 Book"/>
                          <a:cs typeface="Avenir LT Std 45 Book"/>
                        </a:rPr>
                        <a:t>leases</a:t>
                      </a:r>
                      <a:r>
                        <a:rPr sz="900" b="0" spc="-10" dirty="0">
                          <a:solidFill>
                            <a:srgbClr val="6E7071"/>
                          </a:solidFill>
                          <a:latin typeface="Avenir LT Std 45 Book"/>
                          <a:cs typeface="Avenir LT Std 45 Book"/>
                        </a:rPr>
                        <a:t> are</a:t>
                      </a:r>
                      <a:r>
                        <a:rPr sz="900" b="0" spc="-5" dirty="0">
                          <a:solidFill>
                            <a:srgbClr val="6E7071"/>
                          </a:solidFill>
                          <a:latin typeface="Avenir LT Std 45 Book"/>
                          <a:cs typeface="Avenir LT Std 45 Book"/>
                        </a:rPr>
                        <a:t> </a:t>
                      </a:r>
                      <a:r>
                        <a:rPr sz="900" b="0" spc="-10" dirty="0">
                          <a:solidFill>
                            <a:srgbClr val="6E7071"/>
                          </a:solidFill>
                          <a:latin typeface="Avenir LT Std 45 Book"/>
                          <a:cs typeface="Avenir LT Std 45 Book"/>
                        </a:rPr>
                        <a:t>signed</a:t>
                      </a:r>
                      <a:r>
                        <a:rPr sz="900" b="0" spc="500" dirty="0">
                          <a:solidFill>
                            <a:srgbClr val="6E7071"/>
                          </a:solidFill>
                          <a:latin typeface="Avenir LT Std 45 Book"/>
                          <a:cs typeface="Avenir LT Std 45 Book"/>
                        </a:rPr>
                        <a:t> </a:t>
                      </a:r>
                      <a:r>
                        <a:rPr sz="900" b="0" spc="-20" dirty="0">
                          <a:solidFill>
                            <a:srgbClr val="6E7071"/>
                          </a:solidFill>
                          <a:latin typeface="Avenir LT Std 45 Book"/>
                          <a:cs typeface="Avenir LT Std 45 Book"/>
                        </a:rPr>
                        <a:t>totaling</a:t>
                      </a:r>
                      <a:r>
                        <a:rPr sz="900" b="0" spc="10" dirty="0">
                          <a:solidFill>
                            <a:srgbClr val="6E7071"/>
                          </a:solidFill>
                          <a:latin typeface="Avenir LT Std 45 Book"/>
                          <a:cs typeface="Avenir LT Std 45 Book"/>
                        </a:rPr>
                        <a:t> </a:t>
                      </a:r>
                      <a:r>
                        <a:rPr sz="900" b="0" spc="-20" dirty="0">
                          <a:solidFill>
                            <a:srgbClr val="6E7071"/>
                          </a:solidFill>
                          <a:latin typeface="Avenir LT Std 45 Book"/>
                          <a:cs typeface="Avenir LT Std 45 Book"/>
                        </a:rPr>
                        <a:t>~3</a:t>
                      </a:r>
                      <a:r>
                        <a:rPr lang="en-US" sz="900" b="0" spc="-20" dirty="0">
                          <a:solidFill>
                            <a:srgbClr val="6E7071"/>
                          </a:solidFill>
                          <a:latin typeface="Avenir LT Std 45 Book"/>
                          <a:cs typeface="Avenir LT Std 45 Book"/>
                        </a:rPr>
                        <a:t>0</a:t>
                      </a:r>
                      <a:r>
                        <a:rPr sz="900" b="0" spc="-20" dirty="0">
                          <a:solidFill>
                            <a:srgbClr val="6E7071"/>
                          </a:solidFill>
                          <a:latin typeface="Avenir LT Std 45 Book"/>
                          <a:cs typeface="Avenir LT Std 45 Book"/>
                        </a:rPr>
                        <a:t>k</a:t>
                      </a:r>
                      <a:r>
                        <a:rPr lang="en-US" sz="900" b="0" spc="-20" dirty="0">
                          <a:solidFill>
                            <a:srgbClr val="6E7071"/>
                          </a:solidFill>
                          <a:latin typeface="Avenir LT Std 45 Book"/>
                          <a:cs typeface="Avenir LT Std 45 Book"/>
                        </a:rPr>
                        <a:t> </a:t>
                      </a:r>
                      <a:r>
                        <a:rPr sz="900" b="0" spc="-20" dirty="0">
                          <a:solidFill>
                            <a:srgbClr val="6E7071"/>
                          </a:solidFill>
                          <a:latin typeface="Avenir LT Std 45 Book"/>
                          <a:cs typeface="Avenir LT Std 45 Book"/>
                        </a:rPr>
                        <a:t>SF.</a:t>
                      </a:r>
                      <a:r>
                        <a:rPr lang="en-US" sz="900" b="0" spc="10" dirty="0">
                          <a:solidFill>
                            <a:srgbClr val="6E7071"/>
                          </a:solidFill>
                          <a:latin typeface="Avenir LT Std 45 Book"/>
                          <a:cs typeface="Avenir LT Std 45 Book"/>
                        </a:rPr>
                        <a:t>  We are in active negotiations with two tenants for an additional ~30k SF.</a:t>
                      </a:r>
                      <a:endParaRPr sz="900" dirty="0">
                        <a:latin typeface="Avenir LT Std 45 Book"/>
                        <a:cs typeface="Avenir LT Std 45 Book"/>
                      </a:endParaRPr>
                    </a:p>
                  </a:txBody>
                  <a:tcPr marL="0" marR="0" marT="59055" marB="0">
                    <a:lnL w="6350" cap="flat" cmpd="sng" algn="ctr">
                      <a:solidFill>
                        <a:srgbClr val="6E7071"/>
                      </a:solidFill>
                      <a:prstDash val="solid"/>
                      <a:round/>
                      <a:headEnd type="none" w="med" len="med"/>
                      <a:tailEnd type="none" w="med" len="med"/>
                    </a:lnL>
                    <a:lnR w="6350" cap="flat" cmpd="sng" algn="ctr">
                      <a:solidFill>
                        <a:srgbClr val="6E7071"/>
                      </a:solidFill>
                      <a:prstDash val="solid"/>
                      <a:round/>
                      <a:headEnd type="none" w="med" len="med"/>
                      <a:tailEnd type="none" w="med" len="med"/>
                    </a:lnR>
                    <a:lnT>
                      <a:noFill/>
                    </a:lnT>
                    <a:lnB w="28575">
                      <a:solidFill>
                        <a:srgbClr val="6E7071"/>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42545" marR="58419">
                        <a:lnSpc>
                          <a:spcPct val="100000"/>
                        </a:lnSpc>
                        <a:spcBef>
                          <a:spcPts val="0"/>
                        </a:spcBef>
                      </a:pPr>
                      <a:r>
                        <a:rPr sz="900" b="0" spc="-20" dirty="0">
                          <a:solidFill>
                            <a:srgbClr val="6E7071"/>
                          </a:solidFill>
                          <a:latin typeface="Avenir LT Std 45 Book"/>
                          <a:cs typeface="Avenir LT Std 45 Book"/>
                        </a:rPr>
                        <a:t>Construction</a:t>
                      </a:r>
                      <a:r>
                        <a:rPr sz="900" b="0" spc="-10" dirty="0">
                          <a:solidFill>
                            <a:srgbClr val="6E7071"/>
                          </a:solidFill>
                          <a:latin typeface="Avenir LT Std 45 Book"/>
                          <a:cs typeface="Avenir LT Std 45 Book"/>
                        </a:rPr>
                        <a:t> on</a:t>
                      </a:r>
                      <a:r>
                        <a:rPr sz="900" b="0" spc="-5" dirty="0">
                          <a:solidFill>
                            <a:srgbClr val="6E7071"/>
                          </a:solidFill>
                          <a:latin typeface="Avenir LT Std 45 Book"/>
                          <a:cs typeface="Avenir LT Std 45 Book"/>
                        </a:rPr>
                        <a:t> </a:t>
                      </a:r>
                      <a:r>
                        <a:rPr sz="900" b="0" spc="-10" dirty="0">
                          <a:solidFill>
                            <a:srgbClr val="6E7071"/>
                          </a:solidFill>
                          <a:latin typeface="Avenir LT Std 45 Book"/>
                          <a:cs typeface="Avenir LT Std 45 Book"/>
                        </a:rPr>
                        <a:t>the</a:t>
                      </a:r>
                      <a:r>
                        <a:rPr sz="900" b="0" spc="-5" dirty="0">
                          <a:solidFill>
                            <a:srgbClr val="6E7071"/>
                          </a:solidFill>
                          <a:latin typeface="Avenir LT Std 45 Book"/>
                          <a:cs typeface="Avenir LT Std 45 Book"/>
                        </a:rPr>
                        <a:t> </a:t>
                      </a:r>
                      <a:r>
                        <a:rPr sz="900" b="0" spc="-10" dirty="0">
                          <a:solidFill>
                            <a:srgbClr val="6E7071"/>
                          </a:solidFill>
                          <a:latin typeface="Avenir LT Std 45 Book"/>
                          <a:cs typeface="Avenir LT Std 45 Book"/>
                        </a:rPr>
                        <a:t>amenity</a:t>
                      </a:r>
                      <a:r>
                        <a:rPr sz="900" b="0" spc="500" dirty="0">
                          <a:solidFill>
                            <a:srgbClr val="6E7071"/>
                          </a:solidFill>
                          <a:latin typeface="Avenir LT Std 45 Book"/>
                          <a:cs typeface="Avenir LT Std 45 Book"/>
                        </a:rPr>
                        <a:t> </a:t>
                      </a:r>
                      <a:r>
                        <a:rPr sz="900" b="0" spc="-20" dirty="0">
                          <a:solidFill>
                            <a:srgbClr val="6E7071"/>
                          </a:solidFill>
                          <a:latin typeface="Avenir LT Std 45 Book"/>
                          <a:cs typeface="Avenir LT Std 45 Book"/>
                        </a:rPr>
                        <a:t>package</a:t>
                      </a:r>
                      <a:r>
                        <a:rPr sz="900" b="0" spc="-15" dirty="0">
                          <a:solidFill>
                            <a:srgbClr val="6E7071"/>
                          </a:solidFill>
                          <a:latin typeface="Avenir LT Std 45 Book"/>
                          <a:cs typeface="Avenir LT Std 45 Book"/>
                        </a:rPr>
                        <a:t> </a:t>
                      </a:r>
                      <a:r>
                        <a:rPr lang="en-US" sz="900" b="0" spc="-10" dirty="0">
                          <a:solidFill>
                            <a:srgbClr val="6E7071"/>
                          </a:solidFill>
                          <a:latin typeface="Avenir LT Std 45 Book"/>
                          <a:cs typeface="Avenir LT Std 45 Book"/>
                        </a:rPr>
                        <a:t>is near completion</a:t>
                      </a:r>
                      <a:r>
                        <a:rPr sz="900" b="0" spc="-20" dirty="0">
                          <a:solidFill>
                            <a:srgbClr val="6E7071"/>
                          </a:solidFill>
                          <a:latin typeface="Avenir LT Std 45 Book"/>
                          <a:cs typeface="Avenir LT Std 45 Book"/>
                        </a:rPr>
                        <a:t>;</a:t>
                      </a:r>
                      <a:r>
                        <a:rPr sz="900" b="0" spc="-15" dirty="0">
                          <a:solidFill>
                            <a:srgbClr val="6E7071"/>
                          </a:solidFill>
                          <a:latin typeface="Avenir LT Std 45 Book"/>
                          <a:cs typeface="Avenir LT Std 45 Book"/>
                        </a:rPr>
                        <a:t> </a:t>
                      </a:r>
                      <a:r>
                        <a:rPr lang="en-US" sz="900" b="0" spc="-10" dirty="0">
                          <a:solidFill>
                            <a:srgbClr val="6E7071"/>
                          </a:solidFill>
                          <a:latin typeface="Avenir LT Std 45 Book"/>
                          <a:cs typeface="Avenir LT Std 45 Book"/>
                        </a:rPr>
                        <a:t>the pickleball court, basketball court, and fitness center were completed in Q1 2024.</a:t>
                      </a:r>
                    </a:p>
                    <a:p>
                      <a:pPr marL="42545" marR="58419">
                        <a:lnSpc>
                          <a:spcPct val="100000"/>
                        </a:lnSpc>
                        <a:spcBef>
                          <a:spcPts val="0"/>
                        </a:spcBef>
                      </a:pPr>
                      <a:endParaRPr lang="en-US" sz="900" b="0" spc="-10" dirty="0">
                        <a:solidFill>
                          <a:srgbClr val="6E7071"/>
                        </a:solidFill>
                        <a:latin typeface="Avenir LT Std 45 Book"/>
                        <a:cs typeface="Times New Roman" panose="02020603050405020304" pitchFamily="18" charset="0"/>
                      </a:endParaRPr>
                    </a:p>
                    <a:p>
                      <a:pPr marL="42545" marR="58419">
                        <a:lnSpc>
                          <a:spcPct val="100000"/>
                        </a:lnSpc>
                        <a:spcBef>
                          <a:spcPts val="0"/>
                        </a:spcBef>
                      </a:pPr>
                      <a:r>
                        <a:rPr lang="en-US" sz="900" b="0" spc="-10" dirty="0">
                          <a:solidFill>
                            <a:srgbClr val="6E7071"/>
                          </a:solidFill>
                          <a:latin typeface="Avenir LT Std 45 Book"/>
                          <a:cs typeface="Avenir LT Std 45 Book"/>
                        </a:rPr>
                        <a:t>We signed a ~32k SF tenant at the beginning of the year, and have a handshake with another ~60k SF.</a:t>
                      </a:r>
                      <a:endParaRPr sz="900" dirty="0">
                        <a:latin typeface="Avenir LT Std 45 Book"/>
                        <a:cs typeface="Avenir LT Std 45 Book"/>
                      </a:endParaRPr>
                    </a:p>
                    <a:p>
                      <a:pPr>
                        <a:lnSpc>
                          <a:spcPct val="100000"/>
                        </a:lnSpc>
                        <a:spcBef>
                          <a:spcPts val="275"/>
                        </a:spcBef>
                      </a:pPr>
                      <a:endParaRPr sz="900" dirty="0">
                        <a:latin typeface="Times New Roman"/>
                        <a:cs typeface="Times New Roman"/>
                      </a:endParaRPr>
                    </a:p>
                    <a:p>
                      <a:pPr marL="42545">
                        <a:lnSpc>
                          <a:spcPct val="100000"/>
                        </a:lnSpc>
                      </a:pPr>
                      <a:r>
                        <a:rPr sz="900" b="0" spc="-10" dirty="0">
                          <a:solidFill>
                            <a:srgbClr val="6E7071"/>
                          </a:solidFill>
                          <a:latin typeface="Avenir LT Std 45 Book"/>
                          <a:cs typeface="Avenir LT Std 45 Book"/>
                        </a:rPr>
                        <a:t>NOI</a:t>
                      </a:r>
                      <a:r>
                        <a:rPr sz="900" b="0" spc="-15" baseline="27777" dirty="0">
                          <a:solidFill>
                            <a:srgbClr val="6E7071"/>
                          </a:solidFill>
                          <a:latin typeface="Avenir LT Std 45 Book"/>
                          <a:cs typeface="Avenir LT Std 45 Book"/>
                        </a:rPr>
                        <a:t>(1)</a:t>
                      </a:r>
                      <a:r>
                        <a:rPr sz="900" b="0" spc="-7" baseline="27777" dirty="0">
                          <a:solidFill>
                            <a:srgbClr val="6E7071"/>
                          </a:solidFill>
                          <a:latin typeface="Avenir LT Std 45 Book"/>
                          <a:cs typeface="Avenir LT Std 45 Book"/>
                        </a:rPr>
                        <a:t> </a:t>
                      </a:r>
                      <a:r>
                        <a:rPr sz="900" b="0" spc="-10" dirty="0">
                          <a:solidFill>
                            <a:srgbClr val="6E7071"/>
                          </a:solidFill>
                          <a:latin typeface="Avenir LT Std 45 Book"/>
                          <a:cs typeface="Avenir LT Std 45 Book"/>
                        </a:rPr>
                        <a:t>has</a:t>
                      </a:r>
                      <a:r>
                        <a:rPr sz="900" b="0" dirty="0">
                          <a:solidFill>
                            <a:srgbClr val="6E7071"/>
                          </a:solidFill>
                          <a:latin typeface="Avenir LT Std 45 Book"/>
                          <a:cs typeface="Avenir LT Std 45 Book"/>
                        </a:rPr>
                        <a:t> </a:t>
                      </a:r>
                      <a:r>
                        <a:rPr sz="900" b="0" spc="-20" dirty="0">
                          <a:solidFill>
                            <a:srgbClr val="6E7071"/>
                          </a:solidFill>
                          <a:latin typeface="Avenir LT Std 45 Book"/>
                          <a:cs typeface="Avenir LT Std 45 Book"/>
                        </a:rPr>
                        <a:t>increased</a:t>
                      </a:r>
                      <a:r>
                        <a:rPr sz="900" b="0" dirty="0">
                          <a:solidFill>
                            <a:srgbClr val="6E7071"/>
                          </a:solidFill>
                          <a:latin typeface="Avenir LT Std 45 Book"/>
                          <a:cs typeface="Avenir LT Std 45 Book"/>
                        </a:rPr>
                        <a:t> </a:t>
                      </a:r>
                      <a:r>
                        <a:rPr sz="900" b="0" spc="-25" dirty="0">
                          <a:solidFill>
                            <a:srgbClr val="6E7071"/>
                          </a:solidFill>
                          <a:latin typeface="Avenir LT Std 45 Book"/>
                          <a:cs typeface="Avenir LT Std 45 Book"/>
                        </a:rPr>
                        <a:t>to</a:t>
                      </a:r>
                      <a:r>
                        <a:rPr lang="en-US" sz="900" b="0" spc="0" dirty="0">
                          <a:solidFill>
                            <a:schemeClr val="tx1"/>
                          </a:solidFill>
                          <a:latin typeface="Avenir LT Std 45 Book"/>
                          <a:cs typeface="Avenir LT Std 45 Book"/>
                        </a:rPr>
                        <a:t> </a:t>
                      </a:r>
                      <a:r>
                        <a:rPr sz="900" b="0" spc="-20" dirty="0">
                          <a:solidFill>
                            <a:srgbClr val="6E7071"/>
                          </a:solidFill>
                          <a:latin typeface="Avenir LT Std 45 Book"/>
                          <a:cs typeface="Avenir LT Std 45 Book"/>
                        </a:rPr>
                        <a:t>~$1</a:t>
                      </a:r>
                      <a:r>
                        <a:rPr lang="en-US" sz="900" b="0" spc="-20" dirty="0">
                          <a:solidFill>
                            <a:srgbClr val="6E7071"/>
                          </a:solidFill>
                          <a:latin typeface="Avenir LT Std 45 Book"/>
                          <a:cs typeface="Avenir LT Std 45 Book"/>
                        </a:rPr>
                        <a:t>5.2</a:t>
                      </a:r>
                      <a:r>
                        <a:rPr sz="900" b="0" spc="-20" dirty="0">
                          <a:solidFill>
                            <a:srgbClr val="6E7071"/>
                          </a:solidFill>
                          <a:latin typeface="Avenir LT Std 45 Book"/>
                          <a:cs typeface="Avenir LT Std 45 Book"/>
                        </a:rPr>
                        <a:t>M</a:t>
                      </a:r>
                      <a:r>
                        <a:rPr sz="900" b="0" dirty="0">
                          <a:solidFill>
                            <a:srgbClr val="6E7071"/>
                          </a:solidFill>
                          <a:latin typeface="Avenir LT Std 45 Book"/>
                          <a:cs typeface="Avenir LT Std 45 Book"/>
                        </a:rPr>
                        <a:t> </a:t>
                      </a:r>
                      <a:r>
                        <a:rPr sz="900" b="0" spc="-20" dirty="0">
                          <a:solidFill>
                            <a:srgbClr val="6E7071"/>
                          </a:solidFill>
                          <a:latin typeface="Avenir LT Std 45 Book"/>
                          <a:cs typeface="Avenir LT Std 45 Book"/>
                        </a:rPr>
                        <a:t>since</a:t>
                      </a:r>
                      <a:r>
                        <a:rPr sz="900" b="0" dirty="0">
                          <a:solidFill>
                            <a:srgbClr val="6E7071"/>
                          </a:solidFill>
                          <a:latin typeface="Avenir LT Std 45 Book"/>
                          <a:cs typeface="Avenir LT Std 45 Book"/>
                        </a:rPr>
                        <a:t> </a:t>
                      </a:r>
                      <a:r>
                        <a:rPr sz="900" b="0" spc="-10" dirty="0">
                          <a:solidFill>
                            <a:srgbClr val="6E7071"/>
                          </a:solidFill>
                          <a:latin typeface="Avenir LT Std 45 Book"/>
                          <a:cs typeface="Avenir LT Std 45 Book"/>
                        </a:rPr>
                        <a:t>the</a:t>
                      </a:r>
                      <a:r>
                        <a:rPr sz="900" b="0" dirty="0">
                          <a:solidFill>
                            <a:srgbClr val="6E7071"/>
                          </a:solidFill>
                          <a:latin typeface="Avenir LT Std 45 Book"/>
                          <a:cs typeface="Avenir LT Std 45 Book"/>
                        </a:rPr>
                        <a:t> </a:t>
                      </a:r>
                      <a:r>
                        <a:rPr sz="900" b="0" spc="-10" dirty="0">
                          <a:solidFill>
                            <a:srgbClr val="6E7071"/>
                          </a:solidFill>
                          <a:latin typeface="Avenir LT Std 45 Book"/>
                          <a:cs typeface="Avenir LT Std 45 Book"/>
                        </a:rPr>
                        <a:t>asset</a:t>
                      </a:r>
                      <a:r>
                        <a:rPr lang="en-US" sz="900" b="0" spc="-10" dirty="0">
                          <a:solidFill>
                            <a:srgbClr val="6E7071"/>
                          </a:solidFill>
                          <a:latin typeface="Avenir LT Std 45 Book"/>
                          <a:cs typeface="Avenir LT Std 45 Book"/>
                        </a:rPr>
                        <a:t>’s acquisition while occupancy</a:t>
                      </a:r>
                      <a:r>
                        <a:rPr lang="en-US" sz="900" b="0" spc="-10" baseline="30000" dirty="0">
                          <a:solidFill>
                            <a:srgbClr val="6E7071"/>
                          </a:solidFill>
                          <a:latin typeface="Avenir LT Std 45 Book"/>
                          <a:cs typeface="Avenir LT Std 45 Book"/>
                        </a:rPr>
                        <a:t>(1)</a:t>
                      </a:r>
                      <a:r>
                        <a:rPr lang="en-US" sz="900" b="0" spc="-10" baseline="0" dirty="0">
                          <a:solidFill>
                            <a:srgbClr val="6E7071"/>
                          </a:solidFill>
                          <a:latin typeface="Avenir LT Std 45 Book"/>
                          <a:cs typeface="Avenir LT Std 45 Book"/>
                        </a:rPr>
                        <a:t> has risen to 66%.</a:t>
                      </a:r>
                      <a:endParaRPr lang="en-US" sz="900" b="0" spc="500" dirty="0">
                        <a:solidFill>
                          <a:srgbClr val="6E7071"/>
                        </a:solidFill>
                        <a:latin typeface="Avenir LT Std 45 Book"/>
                        <a:cs typeface="Avenir LT Std 45 Book"/>
                      </a:endParaRPr>
                    </a:p>
                    <a:p>
                      <a:pPr marL="42545">
                        <a:lnSpc>
                          <a:spcPct val="100000"/>
                        </a:lnSpc>
                      </a:pPr>
                      <a:endParaRPr lang="en-US" sz="900" b="0" spc="500" dirty="0">
                        <a:solidFill>
                          <a:srgbClr val="6E7071"/>
                        </a:solidFill>
                        <a:latin typeface="Avenir LT Std 45 Book"/>
                        <a:cs typeface="Avenir LT Std 45 Book"/>
                      </a:endParaRPr>
                    </a:p>
                    <a:p>
                      <a:pPr marL="42545">
                        <a:lnSpc>
                          <a:spcPct val="100000"/>
                        </a:lnSpc>
                      </a:pPr>
                      <a:endParaRPr sz="900" dirty="0">
                        <a:latin typeface="Avenir LT Std 45 Book"/>
                        <a:cs typeface="Avenir LT Std 45 Book"/>
                      </a:endParaRPr>
                    </a:p>
                  </a:txBody>
                  <a:tcPr marL="0" marR="0" marT="59055" marB="0">
                    <a:lnL w="6350" cap="flat" cmpd="sng" algn="ctr">
                      <a:solidFill>
                        <a:srgbClr val="6E7071"/>
                      </a:solidFill>
                      <a:prstDash val="solid"/>
                      <a:round/>
                      <a:headEnd type="none" w="med" len="med"/>
                      <a:tailEnd type="none" w="med" len="med"/>
                    </a:lnL>
                    <a:lnR w="28575">
                      <a:solidFill>
                        <a:srgbClr val="EF7B29"/>
                      </a:solidFill>
                      <a:prstDash val="solid"/>
                    </a:lnR>
                    <a:lnT>
                      <a:noFill/>
                    </a:lnT>
                    <a:lnB w="28575">
                      <a:solidFill>
                        <a:srgbClr val="6E7071"/>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bl>
          </a:graphicData>
        </a:graphic>
      </p:graphicFrame>
      <p:sp>
        <p:nvSpPr>
          <p:cNvPr id="48" name="TextBox 47">
            <a:extLst>
              <a:ext uri="{FF2B5EF4-FFF2-40B4-BE49-F238E27FC236}">
                <a16:creationId xmlns:a16="http://schemas.microsoft.com/office/drawing/2014/main" id="{F8BE6211-D5B4-48F8-CA78-0F7F49D91500}"/>
              </a:ext>
            </a:extLst>
          </p:cNvPr>
          <p:cNvSpPr txBox="1"/>
          <p:nvPr/>
        </p:nvSpPr>
        <p:spPr>
          <a:xfrm>
            <a:off x="2569197" y="1351556"/>
            <a:ext cx="1696526" cy="369332"/>
          </a:xfrm>
          <a:prstGeom prst="rect">
            <a:avLst/>
          </a:prstGeom>
          <a:solidFill>
            <a:srgbClr val="66CC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venir LT Std 45 Book" panose="020B0502020203020204" pitchFamily="34" charset="0"/>
                <a:ea typeface="+mn-ea"/>
                <a:cs typeface="+mn-cs"/>
              </a:rPr>
              <a:t>ONE PARK PLAZA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venir LT Std 45 Book" panose="020B0502020203020204" pitchFamily="34" charset="0"/>
                <a:ea typeface="+mn-ea"/>
                <a:cs typeface="+mn-cs"/>
              </a:rPr>
              <a:t>Milwaukee, WI</a:t>
            </a:r>
          </a:p>
        </p:txBody>
      </p:sp>
      <p:sp>
        <p:nvSpPr>
          <p:cNvPr id="49" name="TextBox 48">
            <a:extLst>
              <a:ext uri="{FF2B5EF4-FFF2-40B4-BE49-F238E27FC236}">
                <a16:creationId xmlns:a16="http://schemas.microsoft.com/office/drawing/2014/main" id="{A324B5AF-B5D7-1E94-58A0-C40F564E61D0}"/>
              </a:ext>
            </a:extLst>
          </p:cNvPr>
          <p:cNvSpPr txBox="1"/>
          <p:nvPr/>
        </p:nvSpPr>
        <p:spPr>
          <a:xfrm>
            <a:off x="4356824" y="1360491"/>
            <a:ext cx="1696526" cy="369332"/>
          </a:xfrm>
          <a:prstGeom prst="rect">
            <a:avLst/>
          </a:prstGeom>
          <a:solidFill>
            <a:schemeClr val="accent5">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venir LT Std 45 Book" panose="020B0502020203020204" pitchFamily="34" charset="0"/>
                <a:ea typeface="+mn-ea"/>
                <a:cs typeface="+mn-cs"/>
              </a:rPr>
              <a:t>LIBERTY ONE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venir LT Std 45 Book" panose="020B0502020203020204" pitchFamily="34" charset="0"/>
                <a:ea typeface="+mn-ea"/>
                <a:cs typeface="+mn-cs"/>
              </a:rPr>
              <a:t>Milwaukee, WI</a:t>
            </a:r>
          </a:p>
        </p:txBody>
      </p:sp>
      <p:sp>
        <p:nvSpPr>
          <p:cNvPr id="50" name="TextBox 49">
            <a:extLst>
              <a:ext uri="{FF2B5EF4-FFF2-40B4-BE49-F238E27FC236}">
                <a16:creationId xmlns:a16="http://schemas.microsoft.com/office/drawing/2014/main" id="{4034A917-E625-A015-56CC-5667572E4270}"/>
              </a:ext>
            </a:extLst>
          </p:cNvPr>
          <p:cNvSpPr txBox="1"/>
          <p:nvPr/>
        </p:nvSpPr>
        <p:spPr>
          <a:xfrm>
            <a:off x="6165979" y="1356030"/>
            <a:ext cx="1696526" cy="369332"/>
          </a:xfrm>
          <a:prstGeom prst="rect">
            <a:avLst/>
          </a:prstGeom>
          <a:solidFill>
            <a:srgbClr val="EC7D3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venir LT Std 45 Book" panose="020B0502020203020204" pitchFamily="34" charset="0"/>
                <a:ea typeface="+mn-ea"/>
                <a:cs typeface="+mn-cs"/>
              </a:rPr>
              <a:t>FERNCROFT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venir LT Std 45 Book" panose="020B0502020203020204" pitchFamily="34" charset="0"/>
                <a:ea typeface="+mn-ea"/>
                <a:cs typeface="+mn-cs"/>
              </a:rPr>
              <a:t>Boston, MA</a:t>
            </a:r>
          </a:p>
        </p:txBody>
      </p:sp>
      <p:sp>
        <p:nvSpPr>
          <p:cNvPr id="51" name="TextBox 50">
            <a:extLst>
              <a:ext uri="{FF2B5EF4-FFF2-40B4-BE49-F238E27FC236}">
                <a16:creationId xmlns:a16="http://schemas.microsoft.com/office/drawing/2014/main" id="{0F4AAE70-59E7-A31F-B9D1-F58BA2298377}"/>
              </a:ext>
            </a:extLst>
          </p:cNvPr>
          <p:cNvSpPr txBox="1"/>
          <p:nvPr/>
        </p:nvSpPr>
        <p:spPr>
          <a:xfrm>
            <a:off x="7943989" y="1360491"/>
            <a:ext cx="1696526" cy="369332"/>
          </a:xfrm>
          <a:prstGeom prst="rect">
            <a:avLst/>
          </a:prstGeom>
          <a:solidFill>
            <a:srgbClr val="66CC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venir LT Std 45 Book" panose="020B0502020203020204" pitchFamily="34" charset="0"/>
                <a:ea typeface="+mn-ea"/>
                <a:cs typeface="+mn-cs"/>
              </a:rPr>
              <a:t>PENN ON PARKWAY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venir LT Std 45 Book" panose="020B0502020203020204" pitchFamily="34" charset="0"/>
                <a:ea typeface="+mn-ea"/>
                <a:cs typeface="+mn-cs"/>
              </a:rPr>
              <a:t>Indianapolis, IN</a:t>
            </a:r>
          </a:p>
        </p:txBody>
      </p:sp>
      <p:sp>
        <p:nvSpPr>
          <p:cNvPr id="52" name="TextBox 51">
            <a:extLst>
              <a:ext uri="{FF2B5EF4-FFF2-40B4-BE49-F238E27FC236}">
                <a16:creationId xmlns:a16="http://schemas.microsoft.com/office/drawing/2014/main" id="{93DA7DA1-F64F-10F7-CA37-122FB33C19B7}"/>
              </a:ext>
            </a:extLst>
          </p:cNvPr>
          <p:cNvSpPr txBox="1"/>
          <p:nvPr/>
        </p:nvSpPr>
        <p:spPr>
          <a:xfrm>
            <a:off x="9721999" y="1348174"/>
            <a:ext cx="1696526" cy="369332"/>
          </a:xfrm>
          <a:prstGeom prst="rect">
            <a:avLst/>
          </a:prstGeom>
          <a:solidFill>
            <a:schemeClr val="accent5">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venir LT Std 45 Book" panose="020B0502020203020204" pitchFamily="34" charset="0"/>
                <a:ea typeface="+mn-ea"/>
                <a:cs typeface="+mn-cs"/>
              </a:rPr>
              <a:t>SAN FELIPE PLAZA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venir LT Std 45 Book" panose="020B0502020203020204" pitchFamily="34" charset="0"/>
                <a:ea typeface="+mn-ea"/>
                <a:cs typeface="+mn-cs"/>
              </a:rPr>
              <a:t>Houston, TX</a:t>
            </a:r>
          </a:p>
        </p:txBody>
      </p:sp>
      <p:sp>
        <p:nvSpPr>
          <p:cNvPr id="8" name="TextBox 7">
            <a:extLst>
              <a:ext uri="{FF2B5EF4-FFF2-40B4-BE49-F238E27FC236}">
                <a16:creationId xmlns:a16="http://schemas.microsoft.com/office/drawing/2014/main" id="{84F969FF-DB56-0EC7-5CE0-8F6EE54199C7}"/>
              </a:ext>
            </a:extLst>
          </p:cNvPr>
          <p:cNvSpPr txBox="1"/>
          <p:nvPr/>
        </p:nvSpPr>
        <p:spPr>
          <a:xfrm>
            <a:off x="159797" y="6360760"/>
            <a:ext cx="725550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1. There can be no assurance that the Net Operating Income, Cap Rate, Occupancy or Weighted Average Lease Term will remain as outlined, and may increase or decrease.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2. </a:t>
            </a:r>
            <a:r>
              <a:rPr kumimoji="0" lang="en-US" sz="600" b="0" i="0" u="none" strike="noStrike" kern="1200" cap="none" spc="0" normalizeH="0" baseline="0" noProof="0" dirty="0" err="1">
                <a:ln>
                  <a:noFill/>
                </a:ln>
                <a:solidFill>
                  <a:prstClr val="black"/>
                </a:solidFill>
                <a:effectLst/>
                <a:uLnTx/>
                <a:uFillTx/>
                <a:latin typeface="Arial" panose="020B0604020202020204"/>
                <a:ea typeface="+mn-ea"/>
                <a:cs typeface="+mn-cs"/>
              </a:rPr>
              <a:t>Capiliazation</a:t>
            </a: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 rate calculated based on acquisition price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3. Cap rate is calculated as NOI divided by purchase price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4. </a:t>
            </a:r>
            <a:r>
              <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Gross IRR does not take into account fees and expenses charged by affiliates of the Sponsor</a:t>
            </a:r>
            <a:r>
              <a:rPr lang="en-US" sz="600" dirty="0">
                <a:solidFill>
                  <a:prstClr val="black"/>
                </a:solidFill>
                <a:latin typeface="Arial" panose="020B0604020202020204"/>
              </a:rPr>
              <a:t>.  </a:t>
            </a:r>
            <a:r>
              <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rPr>
              <a:t>Past performance is no guarantee of future results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600" dirty="0">
                <a:solidFill>
                  <a:prstClr val="black"/>
                </a:solidFill>
                <a:latin typeface="Arial" panose="020B0604020202020204"/>
              </a:rPr>
              <a:t>5. As of 7.1.2024</a:t>
            </a:r>
            <a:endParaRPr kumimoji="0" lang="en-US" sz="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DB3BF788-3B87-3D13-7993-5D0857761502}"/>
              </a:ext>
            </a:extLst>
          </p:cNvPr>
          <p:cNvSpPr txBox="1"/>
          <p:nvPr/>
        </p:nvSpPr>
        <p:spPr>
          <a:xfrm>
            <a:off x="3137786" y="2947385"/>
            <a:ext cx="4616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Gill Sans MT" panose="020B0502020104020203" pitchFamily="34" charset="0"/>
                <a:ea typeface="+mn-ea"/>
                <a:cs typeface="+mn-cs"/>
              </a:rPr>
              <a: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Gill Sans MT" panose="020B0502020104020203" pitchFamily="34" charset="0"/>
                <a:ea typeface="+mn-ea"/>
                <a:cs typeface="+mn-cs"/>
              </a:rPr>
              <a: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Gill Sans MT" panose="020B0502020104020203" pitchFamily="34" charset="0"/>
                <a:ea typeface="+mn-ea"/>
                <a:cs typeface="+mn-cs"/>
              </a:rPr>
              <a:t>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Gill Sans MT" panose="020B0502020104020203" pitchFamily="34" charset="0"/>
                <a:ea typeface="+mn-ea"/>
                <a:cs typeface="+mn-cs"/>
              </a:rPr>
              <a:t>D</a:t>
            </a:r>
          </a:p>
        </p:txBody>
      </p:sp>
      <p:sp>
        <p:nvSpPr>
          <p:cNvPr id="11" name="TextBox 10">
            <a:extLst>
              <a:ext uri="{FF2B5EF4-FFF2-40B4-BE49-F238E27FC236}">
                <a16:creationId xmlns:a16="http://schemas.microsoft.com/office/drawing/2014/main" id="{A501805C-3F51-00CA-24D2-C345896E903F}"/>
              </a:ext>
            </a:extLst>
          </p:cNvPr>
          <p:cNvSpPr txBox="1"/>
          <p:nvPr/>
        </p:nvSpPr>
        <p:spPr>
          <a:xfrm>
            <a:off x="4946940" y="2947384"/>
            <a:ext cx="4616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Gill Sans MT" panose="020B0502020104020203" pitchFamily="34" charset="0"/>
                <a:ea typeface="+mn-ea"/>
                <a:cs typeface="+mn-cs"/>
              </a:rPr>
              <a: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Gill Sans MT" panose="020B0502020104020203" pitchFamily="34" charset="0"/>
                <a:ea typeface="+mn-ea"/>
                <a:cs typeface="+mn-cs"/>
              </a:rPr>
              <a: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Gill Sans MT" panose="020B0502020104020203" pitchFamily="34" charset="0"/>
                <a:ea typeface="+mn-ea"/>
                <a:cs typeface="+mn-cs"/>
              </a:rPr>
              <a:t>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Gill Sans MT" panose="020B0502020104020203" pitchFamily="34" charset="0"/>
                <a:ea typeface="+mn-ea"/>
                <a:cs typeface="+mn-cs"/>
              </a:rPr>
              <a:t>D</a:t>
            </a:r>
          </a:p>
        </p:txBody>
      </p:sp>
    </p:spTree>
    <p:extLst>
      <p:ext uri="{BB962C8B-B14F-4D97-AF65-F5344CB8AC3E}">
        <p14:creationId xmlns:p14="http://schemas.microsoft.com/office/powerpoint/2010/main" val="375610200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1591</TotalTime>
  <Words>3830</Words>
  <Application>Microsoft Office PowerPoint</Application>
  <PresentationFormat>Widescreen</PresentationFormat>
  <Paragraphs>402</Paragraphs>
  <Slides>17</Slides>
  <Notes>5</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17</vt:i4>
      </vt:variant>
    </vt:vector>
  </HeadingPairs>
  <TitlesOfParts>
    <vt:vector size="30" baseType="lpstr">
      <vt:lpstr>Aptos</vt:lpstr>
      <vt:lpstr>Arial</vt:lpstr>
      <vt:lpstr>Avenir LT Std 45 Book</vt:lpstr>
      <vt:lpstr>Calibri</vt:lpstr>
      <vt:lpstr>Gill Sans MT</vt:lpstr>
      <vt:lpstr>Gill Sans MT (Body)</vt:lpstr>
      <vt:lpstr>Times New Roman</vt:lpstr>
      <vt:lpstr>Wingdings 2</vt:lpstr>
      <vt:lpstr>1_Office Theme</vt:lpstr>
      <vt:lpstr>2_Office Theme</vt:lpstr>
      <vt:lpstr>3_Office Theme</vt:lpstr>
      <vt:lpstr>4_Office Theme</vt:lpstr>
      <vt:lpstr>5_Office Theme</vt:lpstr>
      <vt:lpstr>Generational, Value-Add Real Estate Investors</vt:lpstr>
      <vt:lpstr>DISCLOSURES</vt:lpstr>
      <vt:lpstr>INTRODUCING SOVEREIGN PARTNERS </vt:lpstr>
      <vt:lpstr>PowerPoint Presentation</vt:lpstr>
      <vt:lpstr>PowerPoint Presentation</vt:lpstr>
      <vt:lpstr>PowerPoint Presentation</vt:lpstr>
      <vt:lpstr>OUR TRACK RECORD</vt:lpstr>
      <vt:lpstr>PowerPoint Presentation</vt:lpstr>
      <vt:lpstr>PowerPoint Presentation</vt:lpstr>
      <vt:lpstr>PowerPoint Presentation</vt:lpstr>
      <vt:lpstr>INVESTMENT HIGHLIGHT: 100 Fifth Avenue– Distressed Fund Sale</vt:lpstr>
      <vt:lpstr>INVESTMENT HIGHLIGHT: 780 Third Avenue – Distressed Loan Sale</vt:lpstr>
      <vt:lpstr>PowerPoint Presentation</vt:lpstr>
      <vt:lpstr>SOVEREIGN FUND IV</vt:lpstr>
      <vt:lpstr>PAST CASE STUDY</vt:lpstr>
      <vt:lpstr>PAST CASE STUDY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Sam Kinzeler</dc:creator>
  <cp:lastModifiedBy>Nate Moster</cp:lastModifiedBy>
  <cp:revision>4</cp:revision>
  <dcterms:created xsi:type="dcterms:W3CDTF">2024-08-23T18:28:24Z</dcterms:created>
  <dcterms:modified xsi:type="dcterms:W3CDTF">2024-09-13T17:48:23Z</dcterms:modified>
</cp:coreProperties>
</file>