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4" r:id="rId8"/>
    <p:sldId id="263" r:id="rId9"/>
  </p:sldIdLst>
  <p:sldSz cx="18288000" cy="10287000"/>
  <p:notesSz cx="6858000" cy="9144000"/>
  <p:embeddedFontLst>
    <p:embeddedFont>
      <p:font typeface="Aileron" pitchFamily="2" charset="77"/>
      <p:regular r:id="rId10"/>
    </p:embeddedFont>
    <p:embeddedFont>
      <p:font typeface="IBM Plex Sans Condensed Bold" panose="020B0806050203000203" pitchFamily="34" charset="77"/>
      <p:regular r:id="rId11"/>
      <p:bold r:id="rId12"/>
    </p:embeddedFont>
    <p:embeddedFont>
      <p:font typeface="Open Sans 1" panose="020F0502020204030204" pitchFamily="34" charset="0"/>
      <p:regular r:id="rId13"/>
    </p:embeddedFont>
    <p:embeddedFont>
      <p:font typeface="Open Sans 1 Bold" panose="020B0806030504020204" pitchFamily="34" charset="0"/>
      <p:regular r:id="rId14"/>
      <p:bold r:id="rId15"/>
    </p:embeddedFont>
    <p:embeddedFont>
      <p:font typeface="Open Sans 2" pitchFamily="2" charset="0"/>
      <p:regular r:id="rId16"/>
    </p:embeddedFont>
    <p:embeddedFont>
      <p:font typeface="Open Sans 2 Bold Italics" pitchFamily="2" charset="0"/>
      <p:regular r:id="rId17"/>
      <p:bold r:id="rId18"/>
      <p:italic r:id="rId19"/>
      <p:boldItalic r:id="rId20"/>
    </p:embeddedFont>
    <p:embeddedFont>
      <p:font typeface="Work Sans 1" pitchFamily="2" charset="77"/>
      <p:regular r:id="rId21"/>
      <p:bold r:id="rId22"/>
      <p:italic r:id="rId23"/>
      <p:boldItalic r:id="rId24"/>
    </p:embeddedFont>
    <p:embeddedFont>
      <p:font typeface="Work Sans 2" pitchFamily="2" charset="77"/>
      <p:regular r:id="rId25"/>
      <p:bold r:id="rId26"/>
      <p:italic r:id="rId27"/>
      <p:boldItalic r:id="rId28"/>
    </p:embeddedFont>
    <p:embeddedFont>
      <p:font typeface="Work Sans 3" pitchFamily="2" charset="77"/>
      <p:regular r:id="rId29"/>
      <p:bold r:id="rId30"/>
      <p:italic r:id="rId31"/>
      <p:boldItalic r:id="rId32"/>
    </p:embeddedFont>
    <p:embeddedFont>
      <p:font typeface="Work Sans 4" pitchFamily="2" charset="77"/>
      <p:regular r:id="rId33"/>
      <p:bold r:id="rId34"/>
      <p:italic r:id="rId35"/>
      <p:boldItalic r:id="rId36"/>
    </p:embeddedFont>
    <p:embeddedFont>
      <p:font typeface="Work Sans 5" pitchFamily="2" charset="77"/>
      <p:regular r:id="rId37"/>
      <p:bold r:id="rId38"/>
      <p:italic r:id="rId39"/>
      <p:boldItalic r:id="rId40"/>
    </p:embeddedFont>
    <p:embeddedFont>
      <p:font typeface="Work Sans Light" pitchFamily="2" charset="77"/>
      <p:regular r:id="rId41"/>
      <p:italic r:id="rId42"/>
    </p:embeddedFont>
    <p:embeddedFont>
      <p:font typeface="Work Sans SemiBold" pitchFamily="2" charset="77"/>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77" d="100"/>
          <a:sy n="77" d="100"/>
        </p:scale>
        <p:origin x="88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font" Target="fonts/font30.fntdata"/><Relationship Id="rId21" Type="http://schemas.openxmlformats.org/officeDocument/2006/relationships/font" Target="fonts/font12.fntdata"/><Relationship Id="rId34" Type="http://schemas.openxmlformats.org/officeDocument/2006/relationships/font" Target="fonts/font25.fntdata"/><Relationship Id="rId42" Type="http://schemas.openxmlformats.org/officeDocument/2006/relationships/font" Target="fonts/font3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font" Target="fonts/font20.fntdata"/><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font" Target="fonts/font31.fntdata"/><Relationship Id="rId45" Type="http://schemas.openxmlformats.org/officeDocument/2006/relationships/font" Target="fonts/font36.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49"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4" Type="http://schemas.openxmlformats.org/officeDocument/2006/relationships/font" Target="fonts/font3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43" Type="http://schemas.openxmlformats.org/officeDocument/2006/relationships/font" Target="fonts/font3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font" Target="fonts/font29.fntdata"/><Relationship Id="rId46" Type="http://schemas.openxmlformats.org/officeDocument/2006/relationships/font" Target="fonts/font37.fntdata"/><Relationship Id="rId20" Type="http://schemas.openxmlformats.org/officeDocument/2006/relationships/font" Target="fonts/font11.fntdata"/><Relationship Id="rId41"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InvestorRelations@airassetmanagement.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0" y="-1"/>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61450">
                <a:alpha val="80784"/>
              </a:srgbClr>
            </a:solidFill>
          </p:spPr>
          <p:txBody>
            <a:bodyPr/>
            <a:lstStyle/>
            <a:p>
              <a:endParaRPr lang="en-US"/>
            </a:p>
          </p:txBody>
        </p:sp>
        <p:sp>
          <p:nvSpPr>
            <p:cNvPr id="5" name="TextBox 5"/>
            <p:cNvSpPr txBox="1"/>
            <p:nvPr/>
          </p:nvSpPr>
          <p:spPr>
            <a:xfrm>
              <a:off x="0" y="-38100"/>
              <a:ext cx="481659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925538" y="3261201"/>
            <a:ext cx="14436925" cy="3764597"/>
            <a:chOff x="0" y="0"/>
            <a:chExt cx="17473886" cy="4556521"/>
          </a:xfrm>
        </p:grpSpPr>
        <p:sp>
          <p:nvSpPr>
            <p:cNvPr id="7" name="Freeform 7"/>
            <p:cNvSpPr/>
            <p:nvPr/>
          </p:nvSpPr>
          <p:spPr>
            <a:xfrm>
              <a:off x="0" y="0"/>
              <a:ext cx="17473887" cy="4556521"/>
            </a:xfrm>
            <a:custGeom>
              <a:avLst/>
              <a:gdLst/>
              <a:ahLst/>
              <a:cxnLst/>
              <a:rect l="l" t="t" r="r" b="b"/>
              <a:pathLst>
                <a:path w="17473887" h="4556521">
                  <a:moveTo>
                    <a:pt x="17473887" y="279400"/>
                  </a:moveTo>
                  <a:lnTo>
                    <a:pt x="17473887" y="0"/>
                  </a:lnTo>
                  <a:lnTo>
                    <a:pt x="0" y="0"/>
                  </a:lnTo>
                  <a:lnTo>
                    <a:pt x="0" y="4556521"/>
                  </a:lnTo>
                  <a:lnTo>
                    <a:pt x="17473887" y="4556521"/>
                  </a:lnTo>
                  <a:lnTo>
                    <a:pt x="17473887" y="279400"/>
                  </a:lnTo>
                  <a:close/>
                  <a:moveTo>
                    <a:pt x="17395146" y="279400"/>
                  </a:moveTo>
                  <a:lnTo>
                    <a:pt x="17395146" y="4477781"/>
                  </a:lnTo>
                  <a:lnTo>
                    <a:pt x="78740" y="4477781"/>
                  </a:lnTo>
                  <a:lnTo>
                    <a:pt x="78740" y="78740"/>
                  </a:lnTo>
                  <a:lnTo>
                    <a:pt x="17395146" y="78740"/>
                  </a:lnTo>
                  <a:lnTo>
                    <a:pt x="17395146" y="279400"/>
                  </a:lnTo>
                  <a:close/>
                </a:path>
              </a:pathLst>
            </a:custGeom>
            <a:solidFill>
              <a:srgbClr val="FFFFFF"/>
            </a:solidFill>
          </p:spPr>
          <p:txBody>
            <a:bodyPr/>
            <a:lstStyle/>
            <a:p>
              <a:endParaRPr lang="en-US"/>
            </a:p>
          </p:txBody>
        </p:sp>
      </p:grpSp>
      <p:sp>
        <p:nvSpPr>
          <p:cNvPr id="8" name="Freeform 8"/>
          <p:cNvSpPr/>
          <p:nvPr/>
        </p:nvSpPr>
        <p:spPr>
          <a:xfrm>
            <a:off x="7480741" y="1028700"/>
            <a:ext cx="3326517" cy="977935"/>
          </a:xfrm>
          <a:custGeom>
            <a:avLst/>
            <a:gdLst/>
            <a:ahLst/>
            <a:cxnLst/>
            <a:rect l="l" t="t" r="r" b="b"/>
            <a:pathLst>
              <a:path w="3326517" h="977935">
                <a:moveTo>
                  <a:pt x="0" y="0"/>
                </a:moveTo>
                <a:lnTo>
                  <a:pt x="3326518" y="0"/>
                </a:lnTo>
                <a:lnTo>
                  <a:pt x="3326518" y="977935"/>
                </a:lnTo>
                <a:lnTo>
                  <a:pt x="0" y="97793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998434" y="5825445"/>
            <a:ext cx="14291132" cy="469265"/>
          </a:xfrm>
          <a:prstGeom prst="rect">
            <a:avLst/>
          </a:prstGeom>
        </p:spPr>
        <p:txBody>
          <a:bodyPr lIns="0" tIns="0" rIns="0" bIns="0" rtlCol="0" anchor="t">
            <a:spAutoFit/>
          </a:bodyPr>
          <a:lstStyle/>
          <a:p>
            <a:pPr algn="ctr">
              <a:lnSpc>
                <a:spcPts val="3520"/>
              </a:lnSpc>
            </a:pPr>
            <a:r>
              <a:rPr lang="en-US" sz="3200">
                <a:solidFill>
                  <a:srgbClr val="FFFFFF"/>
                </a:solidFill>
                <a:latin typeface="Work Sans 1"/>
                <a:ea typeface="Work Sans 1"/>
                <a:cs typeface="Work Sans 1"/>
                <a:sym typeface="Work Sans 1"/>
              </a:rPr>
              <a:t>ARETE WEALTH</a:t>
            </a:r>
          </a:p>
        </p:txBody>
      </p:sp>
      <p:sp>
        <p:nvSpPr>
          <p:cNvPr id="10" name="Freeform 10"/>
          <p:cNvSpPr/>
          <p:nvPr/>
        </p:nvSpPr>
        <p:spPr>
          <a:xfrm>
            <a:off x="6743110" y="5688380"/>
            <a:ext cx="737631" cy="733871"/>
          </a:xfrm>
          <a:custGeom>
            <a:avLst/>
            <a:gdLst/>
            <a:ahLst/>
            <a:cxnLst/>
            <a:rect l="l" t="t" r="r" b="b"/>
            <a:pathLst>
              <a:path w="737631" h="733871">
                <a:moveTo>
                  <a:pt x="0" y="0"/>
                </a:moveTo>
                <a:lnTo>
                  <a:pt x="737631" y="0"/>
                </a:lnTo>
                <a:lnTo>
                  <a:pt x="737631" y="733871"/>
                </a:lnTo>
                <a:lnTo>
                  <a:pt x="0" y="733871"/>
                </a:lnTo>
                <a:lnTo>
                  <a:pt x="0" y="0"/>
                </a:lnTo>
                <a:close/>
              </a:path>
            </a:pathLst>
          </a:custGeom>
          <a:blipFill>
            <a:blip r:embed="rId4"/>
            <a:stretch>
              <a:fillRect r="-129240"/>
            </a:stretch>
          </a:blipFill>
        </p:spPr>
        <p:txBody>
          <a:bodyPr/>
          <a:lstStyle/>
          <a:p>
            <a:endParaRPr lang="en-US"/>
          </a:p>
        </p:txBody>
      </p:sp>
      <p:sp>
        <p:nvSpPr>
          <p:cNvPr id="11" name="TextBox 11"/>
          <p:cNvSpPr txBox="1"/>
          <p:nvPr/>
        </p:nvSpPr>
        <p:spPr>
          <a:xfrm>
            <a:off x="2297817" y="3986434"/>
            <a:ext cx="13692365" cy="1457281"/>
          </a:xfrm>
          <a:prstGeom prst="rect">
            <a:avLst/>
          </a:prstGeom>
        </p:spPr>
        <p:txBody>
          <a:bodyPr lIns="0" tIns="0" rIns="0" bIns="0" rtlCol="0" anchor="t">
            <a:spAutoFit/>
          </a:bodyPr>
          <a:lstStyle/>
          <a:p>
            <a:pPr algn="ctr">
              <a:lnSpc>
                <a:spcPts val="12001"/>
              </a:lnSpc>
            </a:pPr>
            <a:r>
              <a:rPr lang="en-US" sz="8001" b="1" spc="144" dirty="0">
                <a:solidFill>
                  <a:srgbClr val="D7992A"/>
                </a:solidFill>
                <a:latin typeface="Work Sans Light" pitchFamily="2" charset="77"/>
                <a:ea typeface="Work Sans 1"/>
                <a:cs typeface="Work Sans 1"/>
                <a:sym typeface="Work Sans 1"/>
              </a:rPr>
              <a:t>AIR LEGAL FINANCE FUND</a:t>
            </a:r>
          </a:p>
        </p:txBody>
      </p:sp>
      <p:sp>
        <p:nvSpPr>
          <p:cNvPr id="12" name="TextBox 12"/>
          <p:cNvSpPr txBox="1"/>
          <p:nvPr/>
        </p:nvSpPr>
        <p:spPr>
          <a:xfrm>
            <a:off x="0" y="9182100"/>
            <a:ext cx="18288000" cy="344805"/>
          </a:xfrm>
          <a:prstGeom prst="rect">
            <a:avLst/>
          </a:prstGeom>
        </p:spPr>
        <p:txBody>
          <a:bodyPr lIns="0" tIns="0" rIns="0" bIns="0" rtlCol="0" anchor="t">
            <a:spAutoFit/>
          </a:bodyPr>
          <a:lstStyle/>
          <a:p>
            <a:pPr algn="ctr">
              <a:lnSpc>
                <a:spcPts val="2970"/>
              </a:lnSpc>
            </a:pPr>
            <a:r>
              <a:rPr lang="en-US" sz="1800" spc="57">
                <a:solidFill>
                  <a:srgbClr val="FFFFFF"/>
                </a:solidFill>
                <a:latin typeface="Aileron"/>
                <a:ea typeface="Aileron"/>
                <a:cs typeface="Aileron"/>
                <a:sym typeface="Aileron"/>
              </a:rPr>
              <a:t>airassetmanagement.com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1450"/>
        </a:solidFill>
        <a:effectLst/>
      </p:bgPr>
    </p:bg>
    <p:spTree>
      <p:nvGrpSpPr>
        <p:cNvPr id="1" name=""/>
        <p:cNvGrpSpPr/>
        <p:nvPr/>
      </p:nvGrpSpPr>
      <p:grpSpPr>
        <a:xfrm>
          <a:off x="0" y="0"/>
          <a:ext cx="0" cy="0"/>
          <a:chOff x="0" y="0"/>
          <a:chExt cx="0" cy="0"/>
        </a:xfrm>
      </p:grpSpPr>
      <p:sp>
        <p:nvSpPr>
          <p:cNvPr id="2" name="Freeform 2"/>
          <p:cNvSpPr/>
          <p:nvPr/>
        </p:nvSpPr>
        <p:spPr>
          <a:xfrm>
            <a:off x="15723358" y="9564662"/>
            <a:ext cx="1745580" cy="513168"/>
          </a:xfrm>
          <a:custGeom>
            <a:avLst/>
            <a:gdLst/>
            <a:ahLst/>
            <a:cxnLst/>
            <a:rect l="l" t="t" r="r" b="b"/>
            <a:pathLst>
              <a:path w="1745580" h="513168">
                <a:moveTo>
                  <a:pt x="0" y="0"/>
                </a:moveTo>
                <a:lnTo>
                  <a:pt x="1745580" y="0"/>
                </a:lnTo>
                <a:lnTo>
                  <a:pt x="1745580" y="513168"/>
                </a:lnTo>
                <a:lnTo>
                  <a:pt x="0" y="51316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49674" y="522035"/>
            <a:ext cx="14509304" cy="1354986"/>
          </a:xfrm>
          <a:prstGeom prst="rect">
            <a:avLst/>
          </a:prstGeom>
        </p:spPr>
        <p:txBody>
          <a:bodyPr lIns="0" tIns="0" rIns="0" bIns="0" rtlCol="0" anchor="t">
            <a:spAutoFit/>
          </a:bodyPr>
          <a:lstStyle/>
          <a:p>
            <a:pPr algn="l">
              <a:lnSpc>
                <a:spcPts val="3609"/>
              </a:lnSpc>
            </a:pPr>
            <a:r>
              <a:rPr lang="en-US" sz="3281" dirty="0">
                <a:solidFill>
                  <a:srgbClr val="FFFFFF"/>
                </a:solidFill>
                <a:latin typeface="Work Sans 1"/>
                <a:ea typeface="Work Sans 1"/>
                <a:cs typeface="Work Sans 1"/>
                <a:sym typeface="Work Sans 1"/>
              </a:rPr>
              <a:t>EXECUTIVE SUMMARY</a:t>
            </a:r>
          </a:p>
          <a:p>
            <a:pPr algn="l">
              <a:lnSpc>
                <a:spcPts val="6712"/>
              </a:lnSpc>
            </a:pPr>
            <a:r>
              <a:rPr lang="en-US" sz="6102" b="1" dirty="0">
                <a:solidFill>
                  <a:srgbClr val="D7992A"/>
                </a:solidFill>
                <a:latin typeface="Work Sans Light" pitchFamily="2" charset="77"/>
                <a:ea typeface="Work Sans 1"/>
                <a:cs typeface="Work Sans 1"/>
                <a:sym typeface="Work Sans 1"/>
              </a:rPr>
              <a:t>Kerberos Capital Management</a:t>
            </a:r>
          </a:p>
        </p:txBody>
      </p:sp>
      <p:grpSp>
        <p:nvGrpSpPr>
          <p:cNvPr id="4" name="Group 4"/>
          <p:cNvGrpSpPr/>
          <p:nvPr/>
        </p:nvGrpSpPr>
        <p:grpSpPr>
          <a:xfrm>
            <a:off x="749674" y="2385737"/>
            <a:ext cx="1468098" cy="1429998"/>
            <a:chOff x="0" y="0"/>
            <a:chExt cx="1957464" cy="1906664"/>
          </a:xfrm>
        </p:grpSpPr>
        <p:grpSp>
          <p:nvGrpSpPr>
            <p:cNvPr id="5" name="Group 5"/>
            <p:cNvGrpSpPr/>
            <p:nvPr/>
          </p:nvGrpSpPr>
          <p:grpSpPr>
            <a:xfrm>
              <a:off x="0" y="0"/>
              <a:ext cx="1906664" cy="190666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gradFill>
                  <a:gsLst>
                    <a:gs pos="0">
                      <a:srgbClr val="F4B42A">
                        <a:alpha val="100000"/>
                      </a:srgbClr>
                    </a:gs>
                    <a:gs pos="100000">
                      <a:srgbClr val="D7992A">
                        <a:alpha val="100000"/>
                      </a:srgbClr>
                    </a:gs>
                  </a:gsLst>
                  <a:lin ang="0"/>
                </a:gradFill>
                <a:prstDash val="solid"/>
                <a:miter/>
              </a:ln>
            </p:spPr>
            <p:txBody>
              <a:bodyPr/>
              <a:lstStyle/>
              <a:p>
                <a:endParaRPr lang="en-US"/>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399"/>
                  </a:lnSpc>
                </a:pPr>
                <a:endParaRPr/>
              </a:p>
            </p:txBody>
          </p:sp>
        </p:grpSp>
        <p:sp>
          <p:nvSpPr>
            <p:cNvPr id="8" name="Freeform 8"/>
            <p:cNvSpPr/>
            <p:nvPr/>
          </p:nvSpPr>
          <p:spPr>
            <a:xfrm>
              <a:off x="161300" y="150226"/>
              <a:ext cx="1796164" cy="1606212"/>
            </a:xfrm>
            <a:custGeom>
              <a:avLst/>
              <a:gdLst/>
              <a:ahLst/>
              <a:cxnLst/>
              <a:rect l="l" t="t" r="r" b="b"/>
              <a:pathLst>
                <a:path w="1796164" h="1606212">
                  <a:moveTo>
                    <a:pt x="0" y="0"/>
                  </a:moveTo>
                  <a:lnTo>
                    <a:pt x="1796164" y="0"/>
                  </a:lnTo>
                  <a:lnTo>
                    <a:pt x="1796164" y="1606212"/>
                  </a:lnTo>
                  <a:lnTo>
                    <a:pt x="0" y="1606212"/>
                  </a:lnTo>
                  <a:lnTo>
                    <a:pt x="0" y="0"/>
                  </a:lnTo>
                  <a:close/>
                </a:path>
              </a:pathLst>
            </a:custGeom>
            <a:blipFill>
              <a:blip r:embed="rId3"/>
              <a:stretch>
                <a:fillRect r="-280530"/>
              </a:stretch>
            </a:blipFill>
          </p:spPr>
          <p:txBody>
            <a:bodyPr/>
            <a:lstStyle/>
            <a:p>
              <a:endParaRPr lang="en-US"/>
            </a:p>
          </p:txBody>
        </p:sp>
      </p:grpSp>
      <p:grpSp>
        <p:nvGrpSpPr>
          <p:cNvPr id="9" name="Group 9"/>
          <p:cNvGrpSpPr/>
          <p:nvPr/>
        </p:nvGrpSpPr>
        <p:grpSpPr>
          <a:xfrm>
            <a:off x="9307314" y="2413553"/>
            <a:ext cx="1429998" cy="1429998"/>
            <a:chOff x="0" y="0"/>
            <a:chExt cx="1906664" cy="1906664"/>
          </a:xfrm>
        </p:grpSpPr>
        <p:grpSp>
          <p:nvGrpSpPr>
            <p:cNvPr id="10" name="Group 10"/>
            <p:cNvGrpSpPr/>
            <p:nvPr/>
          </p:nvGrpSpPr>
          <p:grpSpPr>
            <a:xfrm>
              <a:off x="0" y="0"/>
              <a:ext cx="1906664" cy="190666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gradFill>
                  <a:gsLst>
                    <a:gs pos="0">
                      <a:srgbClr val="F4B42A">
                        <a:alpha val="100000"/>
                      </a:srgbClr>
                    </a:gs>
                    <a:gs pos="100000">
                      <a:srgbClr val="D7992A">
                        <a:alpha val="100000"/>
                      </a:srgbClr>
                    </a:gs>
                  </a:gsLst>
                  <a:lin ang="0"/>
                </a:gradFill>
                <a:prstDash val="solid"/>
                <a:miter/>
              </a:ln>
            </p:spPr>
            <p:txBody>
              <a:bodyPr/>
              <a:lstStyle/>
              <a:p>
                <a:endParaRPr lang="en-US"/>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399"/>
                  </a:lnSpc>
                </a:pPr>
                <a:endParaRPr/>
              </a:p>
            </p:txBody>
          </p:sp>
        </p:grpSp>
        <p:sp>
          <p:nvSpPr>
            <p:cNvPr id="13" name="Freeform 13"/>
            <p:cNvSpPr/>
            <p:nvPr/>
          </p:nvSpPr>
          <p:spPr>
            <a:xfrm>
              <a:off x="242241" y="356432"/>
              <a:ext cx="1422182" cy="1242631"/>
            </a:xfrm>
            <a:custGeom>
              <a:avLst/>
              <a:gdLst/>
              <a:ahLst/>
              <a:cxnLst/>
              <a:rect l="l" t="t" r="r" b="b"/>
              <a:pathLst>
                <a:path w="1422182" h="1242631">
                  <a:moveTo>
                    <a:pt x="0" y="0"/>
                  </a:moveTo>
                  <a:lnTo>
                    <a:pt x="1422182" y="0"/>
                  </a:lnTo>
                  <a:lnTo>
                    <a:pt x="1422182" y="1242631"/>
                  </a:lnTo>
                  <a:lnTo>
                    <a:pt x="0" y="12426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4" name="TextBox 14"/>
          <p:cNvSpPr txBox="1"/>
          <p:nvPr/>
        </p:nvSpPr>
        <p:spPr>
          <a:xfrm>
            <a:off x="749674" y="4027598"/>
            <a:ext cx="7750264" cy="4219575"/>
          </a:xfrm>
          <a:prstGeom prst="rect">
            <a:avLst/>
          </a:prstGeom>
        </p:spPr>
        <p:txBody>
          <a:bodyPr lIns="0" tIns="0" rIns="0" bIns="0" rtlCol="0" anchor="t">
            <a:spAutoFit/>
          </a:bodyPr>
          <a:lstStyle/>
          <a:p>
            <a:pPr algn="l">
              <a:lnSpc>
                <a:spcPts val="2879"/>
              </a:lnSpc>
            </a:pPr>
            <a:r>
              <a:rPr lang="en-US" sz="2399" b="1" i="1">
                <a:solidFill>
                  <a:srgbClr val="F4B42A"/>
                </a:solidFill>
                <a:latin typeface="Open Sans 2 Bold Italics"/>
                <a:ea typeface="Open Sans 2 Bold Italics"/>
                <a:cs typeface="Open Sans 2 Bold Italics"/>
                <a:sym typeface="Open Sans 2 Bold Italics"/>
              </a:rPr>
              <a:t>Differentiated platform and investment team have received mainstream recognition </a:t>
            </a:r>
          </a:p>
          <a:p>
            <a:pPr algn="l">
              <a:lnSpc>
                <a:spcPts val="2879"/>
              </a:lnSpc>
            </a:pPr>
            <a:endParaRPr lang="en-US" sz="2399" b="1" i="1">
              <a:solidFill>
                <a:srgbClr val="F4B42A"/>
              </a:solidFill>
              <a:latin typeface="Open Sans 2 Bold Italics"/>
              <a:ea typeface="Open Sans 2 Bold Italics"/>
              <a:cs typeface="Open Sans 2 Bold Italics"/>
              <a:sym typeface="Open Sans 2 Bold Italics"/>
            </a:endParaRPr>
          </a:p>
          <a:p>
            <a:pPr marL="453390" lvl="1" indent="-226695" algn="l">
              <a:lnSpc>
                <a:spcPts val="2520"/>
              </a:lnSpc>
              <a:buFont typeface="Arial"/>
              <a:buChar char="•"/>
            </a:pPr>
            <a:r>
              <a:rPr lang="en-US" sz="2100">
                <a:solidFill>
                  <a:srgbClr val="FFFFFF"/>
                </a:solidFill>
                <a:latin typeface="Open Sans 2"/>
                <a:ea typeface="Open Sans 2"/>
                <a:cs typeface="Open Sans 2"/>
                <a:sym typeface="Open Sans 2"/>
              </a:rPr>
              <a:t>Investment Team is comprised of former principals of the nation’s leading law firms and a finance professional of a multi-billion-dollar private credit fund</a:t>
            </a:r>
          </a:p>
          <a:p>
            <a:pPr algn="l">
              <a:lnSpc>
                <a:spcPts val="2520"/>
              </a:lnSpc>
            </a:pPr>
            <a:endParaRPr lang="en-US" sz="2100">
              <a:solidFill>
                <a:srgbClr val="FFFFFF"/>
              </a:solidFill>
              <a:latin typeface="Open Sans 2"/>
              <a:ea typeface="Open Sans 2"/>
              <a:cs typeface="Open Sans 2"/>
              <a:sym typeface="Open Sans 2"/>
            </a:endParaRPr>
          </a:p>
          <a:p>
            <a:pPr marL="453390" lvl="1" indent="-226695" algn="l">
              <a:lnSpc>
                <a:spcPts val="2520"/>
              </a:lnSpc>
              <a:buFont typeface="Arial"/>
              <a:buChar char="•"/>
            </a:pPr>
            <a:r>
              <a:rPr lang="en-US" sz="2100">
                <a:solidFill>
                  <a:srgbClr val="FFFFFF"/>
                </a:solidFill>
                <a:latin typeface="Open Sans 2"/>
                <a:ea typeface="Open Sans 2"/>
                <a:cs typeface="Open Sans 2"/>
                <a:sym typeface="Open Sans 2"/>
              </a:rPr>
              <a:t>Kerberos named a Top 3 Global Newcomer among private debt funds worldwide by Private Debt International*</a:t>
            </a:r>
          </a:p>
          <a:p>
            <a:pPr algn="l">
              <a:lnSpc>
                <a:spcPts val="2520"/>
              </a:lnSpc>
            </a:pPr>
            <a:endParaRPr lang="en-US" sz="2100">
              <a:solidFill>
                <a:srgbClr val="FFFFFF"/>
              </a:solidFill>
              <a:latin typeface="Open Sans 2"/>
              <a:ea typeface="Open Sans 2"/>
              <a:cs typeface="Open Sans 2"/>
              <a:sym typeface="Open Sans 2"/>
            </a:endParaRPr>
          </a:p>
          <a:p>
            <a:pPr marL="453390" lvl="1" indent="-226695" algn="l">
              <a:lnSpc>
                <a:spcPts val="2520"/>
              </a:lnSpc>
              <a:buFont typeface="Arial"/>
              <a:buChar char="•"/>
            </a:pPr>
            <a:r>
              <a:rPr lang="en-US" sz="2100">
                <a:solidFill>
                  <a:srgbClr val="FFFFFF"/>
                </a:solidFill>
                <a:latin typeface="Open Sans 2"/>
                <a:ea typeface="Open Sans 2"/>
                <a:cs typeface="Open Sans 2"/>
                <a:sym typeface="Open Sans 2"/>
              </a:rPr>
              <a:t>CIO Magazine recognized Kerberos as the “Very Best of Institutional Investing” in naming Kerberos a finalist for its annual “Innovation Awards”*</a:t>
            </a:r>
          </a:p>
        </p:txBody>
      </p:sp>
      <p:sp>
        <p:nvSpPr>
          <p:cNvPr id="15" name="TextBox 15"/>
          <p:cNvSpPr txBox="1"/>
          <p:nvPr/>
        </p:nvSpPr>
        <p:spPr>
          <a:xfrm>
            <a:off x="2397882" y="2702179"/>
            <a:ext cx="5790346" cy="885825"/>
          </a:xfrm>
          <a:prstGeom prst="rect">
            <a:avLst/>
          </a:prstGeom>
        </p:spPr>
        <p:txBody>
          <a:bodyPr lIns="0" tIns="0" rIns="0" bIns="0" rtlCol="0" anchor="t">
            <a:spAutoFit/>
          </a:bodyPr>
          <a:lstStyle/>
          <a:p>
            <a:pPr algn="l">
              <a:lnSpc>
                <a:spcPts val="3599"/>
              </a:lnSpc>
            </a:pPr>
            <a:r>
              <a:rPr lang="en-US" sz="2999" b="1">
                <a:solidFill>
                  <a:srgbClr val="FFFFFF"/>
                </a:solidFill>
                <a:latin typeface="Open Sans 1 Bold"/>
                <a:ea typeface="Open Sans 1 Bold"/>
                <a:cs typeface="Open Sans 1 Bold"/>
                <a:sym typeface="Open Sans 1 Bold"/>
              </a:rPr>
              <a:t>Award-Winning </a:t>
            </a:r>
          </a:p>
          <a:p>
            <a:pPr marL="0" lvl="0" indent="0" algn="l">
              <a:lnSpc>
                <a:spcPts val="3599"/>
              </a:lnSpc>
              <a:spcBef>
                <a:spcPct val="0"/>
              </a:spcBef>
            </a:pPr>
            <a:r>
              <a:rPr lang="en-US" sz="2999" b="1">
                <a:solidFill>
                  <a:srgbClr val="FFFFFF"/>
                </a:solidFill>
                <a:latin typeface="Open Sans 1 Bold"/>
                <a:ea typeface="Open Sans 1 Bold"/>
                <a:cs typeface="Open Sans 1 Bold"/>
                <a:sym typeface="Open Sans 1 Bold"/>
              </a:rPr>
              <a:t>Private Credit Platform</a:t>
            </a:r>
          </a:p>
        </p:txBody>
      </p:sp>
      <p:sp>
        <p:nvSpPr>
          <p:cNvPr id="16" name="TextBox 16"/>
          <p:cNvSpPr txBox="1"/>
          <p:nvPr/>
        </p:nvSpPr>
        <p:spPr>
          <a:xfrm>
            <a:off x="9307314" y="4015822"/>
            <a:ext cx="7951986" cy="3543300"/>
          </a:xfrm>
          <a:prstGeom prst="rect">
            <a:avLst/>
          </a:prstGeom>
        </p:spPr>
        <p:txBody>
          <a:bodyPr lIns="0" tIns="0" rIns="0" bIns="0" rtlCol="0" anchor="t">
            <a:spAutoFit/>
          </a:bodyPr>
          <a:lstStyle/>
          <a:p>
            <a:pPr algn="l">
              <a:lnSpc>
                <a:spcPts val="2879"/>
              </a:lnSpc>
            </a:pPr>
            <a:r>
              <a:rPr lang="en-US" sz="2400" b="1" i="1">
                <a:solidFill>
                  <a:srgbClr val="F4B42A"/>
                </a:solidFill>
                <a:latin typeface="Open Sans 2 Bold Italics"/>
                <a:ea typeface="Open Sans 2 Bold Italics"/>
                <a:cs typeface="Open Sans 2 Bold Italics"/>
                <a:sym typeface="Open Sans 2 Bold Italics"/>
              </a:rPr>
              <a:t>Kerberos has managed $270M of AUM in the Law Firm Lending sector since inception</a:t>
            </a:r>
          </a:p>
          <a:p>
            <a:pPr algn="l">
              <a:lnSpc>
                <a:spcPts val="2520"/>
              </a:lnSpc>
            </a:pPr>
            <a:endParaRPr lang="en-US" sz="2400" b="1" i="1">
              <a:solidFill>
                <a:srgbClr val="F4B42A"/>
              </a:solidFill>
              <a:latin typeface="Open Sans 2 Bold Italics"/>
              <a:ea typeface="Open Sans 2 Bold Italics"/>
              <a:cs typeface="Open Sans 2 Bold Italics"/>
              <a:sym typeface="Open Sans 2 Bold Italics"/>
            </a:endParaRPr>
          </a:p>
          <a:p>
            <a:pPr marL="453390" lvl="1" indent="-226695" algn="l">
              <a:lnSpc>
                <a:spcPts val="2520"/>
              </a:lnSpc>
              <a:buFont typeface="Arial"/>
              <a:buChar char="•"/>
            </a:pPr>
            <a:r>
              <a:rPr lang="en-US" sz="2100">
                <a:solidFill>
                  <a:srgbClr val="FFFFFF"/>
                </a:solidFill>
                <a:latin typeface="Open Sans 2"/>
                <a:ea typeface="Open Sans 2"/>
                <a:cs typeface="Open Sans 2"/>
                <a:sym typeface="Open Sans 2"/>
              </a:rPr>
              <a:t>Full recourse loans with personal guaranty and attractive yields</a:t>
            </a:r>
          </a:p>
          <a:p>
            <a:pPr algn="l">
              <a:lnSpc>
                <a:spcPts val="2520"/>
              </a:lnSpc>
            </a:pPr>
            <a:endParaRPr lang="en-US" sz="2100">
              <a:solidFill>
                <a:srgbClr val="FFFFFF"/>
              </a:solidFill>
              <a:latin typeface="Open Sans 2"/>
              <a:ea typeface="Open Sans 2"/>
              <a:cs typeface="Open Sans 2"/>
              <a:sym typeface="Open Sans 2"/>
            </a:endParaRPr>
          </a:p>
          <a:p>
            <a:pPr marL="453390" lvl="1" indent="-226695" algn="l">
              <a:lnSpc>
                <a:spcPts val="2520"/>
              </a:lnSpc>
              <a:buFont typeface="Arial"/>
              <a:buChar char="•"/>
            </a:pPr>
            <a:r>
              <a:rPr lang="en-US" sz="2100">
                <a:solidFill>
                  <a:srgbClr val="FFFFFF"/>
                </a:solidFill>
                <a:latin typeface="Open Sans 2"/>
                <a:ea typeface="Open Sans 2"/>
                <a:cs typeface="Open Sans 2"/>
                <a:sym typeface="Open Sans 2"/>
              </a:rPr>
              <a:t>Funds I and II capitalized by institutional credit investors</a:t>
            </a:r>
          </a:p>
          <a:p>
            <a:pPr marL="906780" lvl="2" indent="-302260" algn="l">
              <a:lnSpc>
                <a:spcPts val="2520"/>
              </a:lnSpc>
              <a:buFont typeface="Arial"/>
              <a:buChar char="⚬"/>
            </a:pPr>
            <a:r>
              <a:rPr lang="en-US" sz="2100">
                <a:solidFill>
                  <a:srgbClr val="FFFFFF"/>
                </a:solidFill>
                <a:latin typeface="Open Sans 2"/>
                <a:ea typeface="Open Sans 2"/>
                <a:cs typeface="Open Sans 2"/>
                <a:sym typeface="Open Sans 2"/>
              </a:rPr>
              <a:t>Net IRRs of 16.4% and 18.6% respectively</a:t>
            </a:r>
          </a:p>
          <a:p>
            <a:pPr algn="l">
              <a:lnSpc>
                <a:spcPts val="2520"/>
              </a:lnSpc>
            </a:pPr>
            <a:endParaRPr lang="en-US" sz="2100">
              <a:solidFill>
                <a:srgbClr val="FFFFFF"/>
              </a:solidFill>
              <a:latin typeface="Open Sans 2"/>
              <a:ea typeface="Open Sans 2"/>
              <a:cs typeface="Open Sans 2"/>
              <a:sym typeface="Open Sans 2"/>
            </a:endParaRPr>
          </a:p>
          <a:p>
            <a:pPr marL="453390" lvl="1" indent="-226695" algn="l">
              <a:lnSpc>
                <a:spcPts val="2520"/>
              </a:lnSpc>
              <a:buFont typeface="Arial"/>
              <a:buChar char="•"/>
            </a:pPr>
            <a:r>
              <a:rPr lang="en-US" sz="2100">
                <a:solidFill>
                  <a:srgbClr val="FFFFFF"/>
                </a:solidFill>
                <a:latin typeface="Open Sans 2"/>
                <a:ea typeface="Open Sans 2"/>
                <a:cs typeface="Open Sans 2"/>
                <a:sym typeface="Open Sans 2"/>
              </a:rPr>
              <a:t>Realized principal and interest to date of $220M across all transactions</a:t>
            </a:r>
          </a:p>
        </p:txBody>
      </p:sp>
      <p:sp>
        <p:nvSpPr>
          <p:cNvPr id="17" name="TextBox 17"/>
          <p:cNvSpPr txBox="1"/>
          <p:nvPr/>
        </p:nvSpPr>
        <p:spPr>
          <a:xfrm>
            <a:off x="10956387" y="2690403"/>
            <a:ext cx="6302913" cy="885825"/>
          </a:xfrm>
          <a:prstGeom prst="rect">
            <a:avLst/>
          </a:prstGeom>
        </p:spPr>
        <p:txBody>
          <a:bodyPr lIns="0" tIns="0" rIns="0" bIns="0" rtlCol="0" anchor="t">
            <a:spAutoFit/>
          </a:bodyPr>
          <a:lstStyle/>
          <a:p>
            <a:pPr algn="l">
              <a:lnSpc>
                <a:spcPts val="3599"/>
              </a:lnSpc>
            </a:pPr>
            <a:r>
              <a:rPr lang="en-US" sz="2999" b="1">
                <a:solidFill>
                  <a:srgbClr val="FFFFFF"/>
                </a:solidFill>
                <a:latin typeface="Open Sans 1 Bold"/>
                <a:ea typeface="Open Sans 1 Bold"/>
                <a:cs typeface="Open Sans 1 Bold"/>
                <a:sym typeface="Open Sans 1 Bold"/>
              </a:rPr>
              <a:t>Proven </a:t>
            </a:r>
          </a:p>
          <a:p>
            <a:pPr marL="0" lvl="0" indent="0" algn="l">
              <a:lnSpc>
                <a:spcPts val="3599"/>
              </a:lnSpc>
              <a:spcBef>
                <a:spcPct val="0"/>
              </a:spcBef>
            </a:pPr>
            <a:r>
              <a:rPr lang="en-US" sz="2999" b="1">
                <a:solidFill>
                  <a:srgbClr val="FFFFFF"/>
                </a:solidFill>
                <a:latin typeface="Open Sans 1 Bold"/>
                <a:ea typeface="Open Sans 1 Bold"/>
                <a:cs typeface="Open Sans 1 Bold"/>
                <a:sym typeface="Open Sans 1 Bold"/>
              </a:rPr>
              <a:t>Performance</a:t>
            </a:r>
          </a:p>
        </p:txBody>
      </p:sp>
      <p:sp>
        <p:nvSpPr>
          <p:cNvPr id="18" name="TextBox 18"/>
          <p:cNvSpPr txBox="1"/>
          <p:nvPr/>
        </p:nvSpPr>
        <p:spPr>
          <a:xfrm>
            <a:off x="749674" y="9581768"/>
            <a:ext cx="14754527" cy="156902"/>
          </a:xfrm>
          <a:prstGeom prst="rect">
            <a:avLst/>
          </a:prstGeom>
        </p:spPr>
        <p:txBody>
          <a:bodyPr lIns="0" tIns="0" rIns="0" bIns="0" rtlCol="0" anchor="t">
            <a:spAutoFit/>
          </a:bodyPr>
          <a:lstStyle/>
          <a:p>
            <a:pPr algn="l">
              <a:lnSpc>
                <a:spcPts val="1284"/>
              </a:lnSpc>
            </a:pPr>
            <a:r>
              <a:rPr lang="en-US" sz="1000" dirty="0">
                <a:solidFill>
                  <a:srgbClr val="B8B8BA"/>
                </a:solidFill>
                <a:latin typeface="Work Sans 1"/>
                <a:ea typeface="Work Sans 1"/>
                <a:cs typeface="Work Sans 1"/>
                <a:sym typeface="Work Sans 1"/>
              </a:rPr>
              <a:t>As of 3/31/24. Figures provided by Kerberos Capital Management. 1: Refer to the disclosure section for details. *Please refer to the “Awards” section in the disclosures for important information.</a:t>
            </a:r>
          </a:p>
        </p:txBody>
      </p:sp>
      <p:sp>
        <p:nvSpPr>
          <p:cNvPr id="19" name="TextBox 19"/>
          <p:cNvSpPr txBox="1"/>
          <p:nvPr/>
        </p:nvSpPr>
        <p:spPr>
          <a:xfrm>
            <a:off x="11432045" y="5891958"/>
            <a:ext cx="69354" cy="240665"/>
          </a:xfrm>
          <a:prstGeom prst="rect">
            <a:avLst/>
          </a:prstGeom>
        </p:spPr>
        <p:txBody>
          <a:bodyPr lIns="0" tIns="0" rIns="0" bIns="0" rtlCol="0" anchor="t">
            <a:spAutoFit/>
          </a:bodyPr>
          <a:lstStyle/>
          <a:p>
            <a:pPr algn="ctr">
              <a:lnSpc>
                <a:spcPts val="1959"/>
              </a:lnSpc>
            </a:pPr>
            <a:r>
              <a:rPr lang="en-US" sz="1399">
                <a:solidFill>
                  <a:srgbClr val="FFFFFF"/>
                </a:solidFill>
                <a:latin typeface="Work Sans 1"/>
                <a:ea typeface="Work Sans 1"/>
                <a:cs typeface="Work Sans 1"/>
                <a:sym typeface="Work Sans 1"/>
              </a:rPr>
              <a:t>1</a:t>
            </a:r>
          </a:p>
        </p:txBody>
      </p:sp>
      <p:sp>
        <p:nvSpPr>
          <p:cNvPr id="20" name="TextBox 20"/>
          <p:cNvSpPr txBox="1"/>
          <p:nvPr/>
        </p:nvSpPr>
        <p:spPr>
          <a:xfrm>
            <a:off x="11248381" y="6249185"/>
            <a:ext cx="69354" cy="240665"/>
          </a:xfrm>
          <a:prstGeom prst="rect">
            <a:avLst/>
          </a:prstGeom>
        </p:spPr>
        <p:txBody>
          <a:bodyPr lIns="0" tIns="0" rIns="0" bIns="0" rtlCol="0" anchor="t">
            <a:spAutoFit/>
          </a:bodyPr>
          <a:lstStyle/>
          <a:p>
            <a:pPr algn="ctr">
              <a:lnSpc>
                <a:spcPts val="1959"/>
              </a:lnSpc>
            </a:pPr>
            <a:r>
              <a:rPr lang="en-US" sz="1399">
                <a:solidFill>
                  <a:srgbClr val="FFFFFF"/>
                </a:solidFill>
                <a:latin typeface="Work Sans 1"/>
                <a:ea typeface="Work Sans 1"/>
                <a:cs typeface="Work Sans 1"/>
                <a:sym typeface="Work Sans 1"/>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1450"/>
        </a:solidFill>
        <a:effectLst/>
      </p:bgPr>
    </p:bg>
    <p:spTree>
      <p:nvGrpSpPr>
        <p:cNvPr id="1" name=""/>
        <p:cNvGrpSpPr/>
        <p:nvPr/>
      </p:nvGrpSpPr>
      <p:grpSpPr>
        <a:xfrm>
          <a:off x="0" y="0"/>
          <a:ext cx="0" cy="0"/>
          <a:chOff x="0" y="0"/>
          <a:chExt cx="0" cy="0"/>
        </a:xfrm>
      </p:grpSpPr>
      <p:sp>
        <p:nvSpPr>
          <p:cNvPr id="2" name="Freeform 2"/>
          <p:cNvSpPr/>
          <p:nvPr/>
        </p:nvSpPr>
        <p:spPr>
          <a:xfrm>
            <a:off x="15723358" y="9564662"/>
            <a:ext cx="1745580" cy="513168"/>
          </a:xfrm>
          <a:custGeom>
            <a:avLst/>
            <a:gdLst/>
            <a:ahLst/>
            <a:cxnLst/>
            <a:rect l="l" t="t" r="r" b="b"/>
            <a:pathLst>
              <a:path w="1745580" h="513168">
                <a:moveTo>
                  <a:pt x="0" y="0"/>
                </a:moveTo>
                <a:lnTo>
                  <a:pt x="1745580" y="0"/>
                </a:lnTo>
                <a:lnTo>
                  <a:pt x="1745580" y="513168"/>
                </a:lnTo>
                <a:lnTo>
                  <a:pt x="0" y="51316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49674" y="522035"/>
            <a:ext cx="14509304" cy="1354986"/>
          </a:xfrm>
          <a:prstGeom prst="rect">
            <a:avLst/>
          </a:prstGeom>
        </p:spPr>
        <p:txBody>
          <a:bodyPr lIns="0" tIns="0" rIns="0" bIns="0" rtlCol="0" anchor="t">
            <a:spAutoFit/>
          </a:bodyPr>
          <a:lstStyle/>
          <a:p>
            <a:pPr algn="l">
              <a:lnSpc>
                <a:spcPts val="3609"/>
              </a:lnSpc>
            </a:pPr>
            <a:r>
              <a:rPr lang="en-US" sz="3281" dirty="0">
                <a:solidFill>
                  <a:srgbClr val="FFFFFF"/>
                </a:solidFill>
                <a:latin typeface="Work Sans 1"/>
                <a:ea typeface="Work Sans 1"/>
                <a:cs typeface="Work Sans 1"/>
                <a:sym typeface="Work Sans 1"/>
              </a:rPr>
              <a:t>FIRM HISTORY</a:t>
            </a:r>
          </a:p>
          <a:p>
            <a:pPr algn="l">
              <a:lnSpc>
                <a:spcPts val="6712"/>
              </a:lnSpc>
            </a:pPr>
            <a:r>
              <a:rPr lang="en-US" sz="6102" b="1" dirty="0">
                <a:solidFill>
                  <a:srgbClr val="D7992A"/>
                </a:solidFill>
                <a:latin typeface="Work Sans Light" pitchFamily="2" charset="77"/>
                <a:ea typeface="Work Sans 1"/>
                <a:cs typeface="Work Sans 1"/>
                <a:sym typeface="Work Sans 1"/>
              </a:rPr>
              <a:t>Milestone</a:t>
            </a:r>
          </a:p>
        </p:txBody>
      </p:sp>
      <p:sp>
        <p:nvSpPr>
          <p:cNvPr id="4" name="TextBox 4"/>
          <p:cNvSpPr txBox="1"/>
          <p:nvPr/>
        </p:nvSpPr>
        <p:spPr>
          <a:xfrm>
            <a:off x="749674" y="9581768"/>
            <a:ext cx="14754527" cy="323615"/>
          </a:xfrm>
          <a:prstGeom prst="rect">
            <a:avLst/>
          </a:prstGeom>
        </p:spPr>
        <p:txBody>
          <a:bodyPr lIns="0" tIns="0" rIns="0" bIns="0" rtlCol="0" anchor="t">
            <a:spAutoFit/>
          </a:bodyPr>
          <a:lstStyle/>
          <a:p>
            <a:pPr algn="l">
              <a:lnSpc>
                <a:spcPts val="1284"/>
              </a:lnSpc>
            </a:pPr>
            <a:r>
              <a:rPr lang="en-US" sz="1000" dirty="0">
                <a:solidFill>
                  <a:srgbClr val="B8B8BA"/>
                </a:solidFill>
                <a:latin typeface="Work Sans 1"/>
                <a:ea typeface="Work Sans 1"/>
                <a:cs typeface="Work Sans 1"/>
                <a:sym typeface="Work Sans 1"/>
              </a:rPr>
              <a:t>Please refer to Important Notices and Disclosure for additional important information on the figures displayed here. 1: “Deployed” throughout this slide refers to the principal deployed since inception. “Funded” refers to the total number of borrowers (law firms) funded since inception. 2: Refer to disclosure for important information. *Refer to the disclosure for important information on the awards. </a:t>
            </a:r>
          </a:p>
        </p:txBody>
      </p:sp>
      <p:grpSp>
        <p:nvGrpSpPr>
          <p:cNvPr id="5" name="Group 5"/>
          <p:cNvGrpSpPr/>
          <p:nvPr/>
        </p:nvGrpSpPr>
        <p:grpSpPr>
          <a:xfrm>
            <a:off x="15488161" y="665444"/>
            <a:ext cx="1985592" cy="3515309"/>
            <a:chOff x="0" y="0"/>
            <a:chExt cx="522954" cy="925843"/>
          </a:xfrm>
        </p:grpSpPr>
        <p:sp>
          <p:nvSpPr>
            <p:cNvPr id="6" name="Freeform 6"/>
            <p:cNvSpPr/>
            <p:nvPr/>
          </p:nvSpPr>
          <p:spPr>
            <a:xfrm>
              <a:off x="0" y="0"/>
              <a:ext cx="522954" cy="925843"/>
            </a:xfrm>
            <a:custGeom>
              <a:avLst/>
              <a:gdLst/>
              <a:ahLst/>
              <a:cxnLst/>
              <a:rect l="l" t="t" r="r" b="b"/>
              <a:pathLst>
                <a:path w="522954" h="925843">
                  <a:moveTo>
                    <a:pt x="0" y="0"/>
                  </a:moveTo>
                  <a:lnTo>
                    <a:pt x="522954" y="0"/>
                  </a:lnTo>
                  <a:lnTo>
                    <a:pt x="522954" y="925843"/>
                  </a:lnTo>
                  <a:lnTo>
                    <a:pt x="0" y="925843"/>
                  </a:lnTo>
                  <a:close/>
                </a:path>
              </a:pathLst>
            </a:custGeom>
            <a:solidFill>
              <a:srgbClr val="D7992A"/>
            </a:solidFill>
          </p:spPr>
          <p:txBody>
            <a:bodyPr/>
            <a:lstStyle/>
            <a:p>
              <a:endParaRPr lang="en-US"/>
            </a:p>
          </p:txBody>
        </p:sp>
        <p:sp>
          <p:nvSpPr>
            <p:cNvPr id="7" name="TextBox 7"/>
            <p:cNvSpPr txBox="1"/>
            <p:nvPr/>
          </p:nvSpPr>
          <p:spPr>
            <a:xfrm>
              <a:off x="0" y="-38100"/>
              <a:ext cx="522954" cy="963943"/>
            </a:xfrm>
            <a:prstGeom prst="rect">
              <a:avLst/>
            </a:prstGeom>
          </p:spPr>
          <p:txBody>
            <a:bodyPr lIns="50800" tIns="50800" rIns="50800" bIns="50800" rtlCol="0" anchor="ctr"/>
            <a:lstStyle/>
            <a:p>
              <a:pPr algn="ctr">
                <a:lnSpc>
                  <a:spcPts val="3276"/>
                </a:lnSpc>
              </a:pPr>
              <a:endParaRPr/>
            </a:p>
          </p:txBody>
        </p:sp>
      </p:grpSp>
      <p:grpSp>
        <p:nvGrpSpPr>
          <p:cNvPr id="8" name="Group 8"/>
          <p:cNvGrpSpPr/>
          <p:nvPr/>
        </p:nvGrpSpPr>
        <p:grpSpPr>
          <a:xfrm>
            <a:off x="15633740" y="3595937"/>
            <a:ext cx="1376474" cy="364545"/>
            <a:chOff x="0" y="0"/>
            <a:chExt cx="1835299" cy="486060"/>
          </a:xfrm>
        </p:grpSpPr>
        <p:sp>
          <p:nvSpPr>
            <p:cNvPr id="9" name="TextBox 9"/>
            <p:cNvSpPr txBox="1"/>
            <p:nvPr/>
          </p:nvSpPr>
          <p:spPr>
            <a:xfrm>
              <a:off x="0" y="-142875"/>
              <a:ext cx="165230" cy="381632"/>
            </a:xfrm>
            <a:prstGeom prst="rect">
              <a:avLst/>
            </a:prstGeom>
          </p:spPr>
          <p:txBody>
            <a:bodyPr lIns="0" tIns="0" rIns="0" bIns="0" rtlCol="0" anchor="t">
              <a:spAutoFit/>
            </a:bodyPr>
            <a:lstStyle/>
            <a:p>
              <a:pPr algn="l">
                <a:lnSpc>
                  <a:spcPts val="2974"/>
                </a:lnSpc>
              </a:pPr>
              <a:r>
                <a:rPr lang="en-US" sz="1189" b="1" spc="-3">
                  <a:solidFill>
                    <a:srgbClr val="061450"/>
                  </a:solidFill>
                  <a:latin typeface="IBM Plex Sans Condensed Bold"/>
                  <a:ea typeface="IBM Plex Sans Condensed Bold"/>
                  <a:cs typeface="IBM Plex Sans Condensed Bold"/>
                  <a:sym typeface="IBM Plex Sans Condensed Bold"/>
                </a:rPr>
                <a:t>8</a:t>
              </a:r>
            </a:p>
          </p:txBody>
        </p:sp>
        <p:sp>
          <p:nvSpPr>
            <p:cNvPr id="10" name="TextBox 10"/>
            <p:cNvSpPr txBox="1"/>
            <p:nvPr/>
          </p:nvSpPr>
          <p:spPr>
            <a:xfrm>
              <a:off x="0" y="332314"/>
              <a:ext cx="1835299" cy="153745"/>
            </a:xfrm>
            <a:prstGeom prst="rect">
              <a:avLst/>
            </a:prstGeom>
          </p:spPr>
          <p:txBody>
            <a:bodyPr lIns="0" tIns="0" rIns="0" bIns="0" rtlCol="0" anchor="t">
              <a:spAutoFit/>
            </a:bodyPr>
            <a:lstStyle/>
            <a:p>
              <a:pPr algn="l">
                <a:lnSpc>
                  <a:spcPts val="594"/>
                </a:lnSpc>
              </a:pPr>
              <a:r>
                <a:rPr lang="en-US" sz="1189" spc="-3">
                  <a:solidFill>
                    <a:srgbClr val="061450"/>
                  </a:solidFill>
                  <a:latin typeface="Work Sans 1"/>
                  <a:ea typeface="Work Sans 1"/>
                  <a:cs typeface="Work Sans 1"/>
                  <a:sym typeface="Work Sans 1"/>
                </a:rPr>
                <a:t>Team Members</a:t>
              </a:r>
            </a:p>
          </p:txBody>
        </p:sp>
      </p:grpSp>
      <p:grpSp>
        <p:nvGrpSpPr>
          <p:cNvPr id="11" name="Group 11"/>
          <p:cNvGrpSpPr/>
          <p:nvPr/>
        </p:nvGrpSpPr>
        <p:grpSpPr>
          <a:xfrm>
            <a:off x="15633740" y="2314271"/>
            <a:ext cx="1828076" cy="384629"/>
            <a:chOff x="0" y="0"/>
            <a:chExt cx="2437434" cy="512839"/>
          </a:xfrm>
        </p:grpSpPr>
        <p:sp>
          <p:nvSpPr>
            <p:cNvPr id="12" name="TextBox 12"/>
            <p:cNvSpPr txBox="1"/>
            <p:nvPr/>
          </p:nvSpPr>
          <p:spPr>
            <a:xfrm>
              <a:off x="0" y="-142875"/>
              <a:ext cx="1214089" cy="378347"/>
            </a:xfrm>
            <a:prstGeom prst="rect">
              <a:avLst/>
            </a:prstGeom>
          </p:spPr>
          <p:txBody>
            <a:bodyPr lIns="0" tIns="0" rIns="0" bIns="0" rtlCol="0" anchor="t">
              <a:spAutoFit/>
            </a:bodyPr>
            <a:lstStyle/>
            <a:p>
              <a:pPr algn="l">
                <a:lnSpc>
                  <a:spcPts val="2904"/>
                </a:lnSpc>
              </a:pPr>
              <a:r>
                <a:rPr lang="en-US" sz="1189" b="1" spc="-3">
                  <a:solidFill>
                    <a:srgbClr val="061450"/>
                  </a:solidFill>
                  <a:latin typeface="IBM Plex Sans Condensed Bold"/>
                  <a:ea typeface="IBM Plex Sans Condensed Bold"/>
                  <a:cs typeface="IBM Plex Sans Condensed Bold"/>
                  <a:sym typeface="IBM Plex Sans Condensed Bold"/>
                </a:rPr>
                <a:t>$270M</a:t>
              </a:r>
            </a:p>
          </p:txBody>
        </p:sp>
        <p:sp>
          <p:nvSpPr>
            <p:cNvPr id="13" name="TextBox 13"/>
            <p:cNvSpPr txBox="1"/>
            <p:nvPr/>
          </p:nvSpPr>
          <p:spPr>
            <a:xfrm>
              <a:off x="0" y="359094"/>
              <a:ext cx="2437434" cy="153745"/>
            </a:xfrm>
            <a:prstGeom prst="rect">
              <a:avLst/>
            </a:prstGeom>
          </p:spPr>
          <p:txBody>
            <a:bodyPr lIns="0" tIns="0" rIns="0" bIns="0" rtlCol="0" anchor="t">
              <a:spAutoFit/>
            </a:bodyPr>
            <a:lstStyle/>
            <a:p>
              <a:pPr algn="l">
                <a:lnSpc>
                  <a:spcPts val="594"/>
                </a:lnSpc>
              </a:pPr>
              <a:r>
                <a:rPr lang="en-US" sz="1189" spc="-3">
                  <a:solidFill>
                    <a:srgbClr val="061450"/>
                  </a:solidFill>
                  <a:latin typeface="Work Sans 1"/>
                  <a:ea typeface="Work Sans 1"/>
                  <a:cs typeface="Work Sans 1"/>
                  <a:sym typeface="Work Sans 1"/>
                </a:rPr>
                <a:t>Current AUM</a:t>
              </a:r>
            </a:p>
          </p:txBody>
        </p:sp>
      </p:grpSp>
      <p:grpSp>
        <p:nvGrpSpPr>
          <p:cNvPr id="14" name="Group 14"/>
          <p:cNvGrpSpPr/>
          <p:nvPr/>
        </p:nvGrpSpPr>
        <p:grpSpPr>
          <a:xfrm>
            <a:off x="15633740" y="2955104"/>
            <a:ext cx="1828076" cy="384629"/>
            <a:chOff x="0" y="0"/>
            <a:chExt cx="2437434" cy="512839"/>
          </a:xfrm>
        </p:grpSpPr>
        <p:sp>
          <p:nvSpPr>
            <p:cNvPr id="15" name="TextBox 15"/>
            <p:cNvSpPr txBox="1"/>
            <p:nvPr/>
          </p:nvSpPr>
          <p:spPr>
            <a:xfrm>
              <a:off x="0" y="-142875"/>
              <a:ext cx="1214089" cy="378347"/>
            </a:xfrm>
            <a:prstGeom prst="rect">
              <a:avLst/>
            </a:prstGeom>
          </p:spPr>
          <p:txBody>
            <a:bodyPr lIns="0" tIns="0" rIns="0" bIns="0" rtlCol="0" anchor="t">
              <a:spAutoFit/>
            </a:bodyPr>
            <a:lstStyle/>
            <a:p>
              <a:pPr algn="l">
                <a:lnSpc>
                  <a:spcPts val="2904"/>
                </a:lnSpc>
              </a:pPr>
              <a:r>
                <a:rPr lang="en-US" sz="1189" b="1" spc="-3">
                  <a:solidFill>
                    <a:srgbClr val="061450"/>
                  </a:solidFill>
                  <a:latin typeface="IBM Plex Sans Condensed Bold"/>
                  <a:ea typeface="IBM Plex Sans Condensed Bold"/>
                  <a:cs typeface="IBM Plex Sans Condensed Bold"/>
                  <a:sym typeface="IBM Plex Sans Condensed Bold"/>
                </a:rPr>
                <a:t>$220M </a:t>
              </a:r>
            </a:p>
          </p:txBody>
        </p:sp>
        <p:sp>
          <p:nvSpPr>
            <p:cNvPr id="16" name="TextBox 16"/>
            <p:cNvSpPr txBox="1"/>
            <p:nvPr/>
          </p:nvSpPr>
          <p:spPr>
            <a:xfrm>
              <a:off x="0" y="359094"/>
              <a:ext cx="2437434" cy="153745"/>
            </a:xfrm>
            <a:prstGeom prst="rect">
              <a:avLst/>
            </a:prstGeom>
          </p:spPr>
          <p:txBody>
            <a:bodyPr lIns="0" tIns="0" rIns="0" bIns="0" rtlCol="0" anchor="t">
              <a:spAutoFit/>
            </a:bodyPr>
            <a:lstStyle/>
            <a:p>
              <a:pPr algn="l">
                <a:lnSpc>
                  <a:spcPts val="594"/>
                </a:lnSpc>
              </a:pPr>
              <a:r>
                <a:rPr lang="en-US" sz="1189" spc="-3">
                  <a:solidFill>
                    <a:srgbClr val="061450"/>
                  </a:solidFill>
                  <a:latin typeface="Work Sans 1"/>
                  <a:ea typeface="Work Sans 1"/>
                  <a:cs typeface="Work Sans 1"/>
                  <a:sym typeface="Work Sans 1"/>
                </a:rPr>
                <a:t>P&amp;I Realized</a:t>
              </a:r>
            </a:p>
          </p:txBody>
        </p:sp>
      </p:grpSp>
      <p:grpSp>
        <p:nvGrpSpPr>
          <p:cNvPr id="17" name="Group 17"/>
          <p:cNvGrpSpPr>
            <a:grpSpLocks noChangeAspect="1"/>
          </p:cNvGrpSpPr>
          <p:nvPr/>
        </p:nvGrpSpPr>
        <p:grpSpPr>
          <a:xfrm>
            <a:off x="1094002" y="3395259"/>
            <a:ext cx="14390457" cy="4135121"/>
            <a:chOff x="0" y="0"/>
            <a:chExt cx="9931210" cy="2853754"/>
          </a:xfrm>
        </p:grpSpPr>
        <p:sp>
          <p:nvSpPr>
            <p:cNvPr id="18" name="Freeform 18"/>
            <p:cNvSpPr/>
            <p:nvPr/>
          </p:nvSpPr>
          <p:spPr>
            <a:xfrm>
              <a:off x="127" y="0"/>
              <a:ext cx="9930892" cy="2853690"/>
            </a:xfrm>
            <a:custGeom>
              <a:avLst/>
              <a:gdLst/>
              <a:ahLst/>
              <a:cxnLst/>
              <a:rect l="l" t="t" r="r" b="b"/>
              <a:pathLst>
                <a:path w="9930892" h="2853690">
                  <a:moveTo>
                    <a:pt x="7747" y="2837815"/>
                  </a:moveTo>
                  <a:lnTo>
                    <a:pt x="602107" y="2830195"/>
                  </a:lnTo>
                  <a:lnTo>
                    <a:pt x="602234" y="2838069"/>
                  </a:lnTo>
                  <a:lnTo>
                    <a:pt x="602107" y="2830195"/>
                  </a:lnTo>
                  <a:lnTo>
                    <a:pt x="999871" y="2821051"/>
                  </a:lnTo>
                  <a:lnTo>
                    <a:pt x="999998" y="2828925"/>
                  </a:lnTo>
                  <a:lnTo>
                    <a:pt x="998982" y="2821051"/>
                  </a:lnTo>
                  <a:lnTo>
                    <a:pt x="1197102" y="2796667"/>
                  </a:lnTo>
                  <a:lnTo>
                    <a:pt x="1198118" y="2804541"/>
                  </a:lnTo>
                  <a:lnTo>
                    <a:pt x="1197102" y="2796667"/>
                  </a:lnTo>
                  <a:lnTo>
                    <a:pt x="1395222" y="2770759"/>
                  </a:lnTo>
                  <a:lnTo>
                    <a:pt x="1396238" y="2778633"/>
                  </a:lnTo>
                  <a:lnTo>
                    <a:pt x="1390523" y="2773172"/>
                  </a:lnTo>
                  <a:lnTo>
                    <a:pt x="1588643" y="2565908"/>
                  </a:lnTo>
                  <a:lnTo>
                    <a:pt x="1594358" y="2571369"/>
                  </a:lnTo>
                  <a:lnTo>
                    <a:pt x="1587754" y="2566924"/>
                  </a:lnTo>
                  <a:lnTo>
                    <a:pt x="1785874" y="2274316"/>
                  </a:lnTo>
                  <a:cubicBezTo>
                    <a:pt x="1786763" y="2273046"/>
                    <a:pt x="1787906" y="2272030"/>
                    <a:pt x="1789303" y="2271522"/>
                  </a:cubicBezTo>
                  <a:lnTo>
                    <a:pt x="1987423" y="2186178"/>
                  </a:lnTo>
                  <a:lnTo>
                    <a:pt x="1990598" y="2193417"/>
                  </a:lnTo>
                  <a:lnTo>
                    <a:pt x="1983105" y="2190750"/>
                  </a:lnTo>
                  <a:lnTo>
                    <a:pt x="2181225" y="1622298"/>
                  </a:lnTo>
                  <a:cubicBezTo>
                    <a:pt x="2181479" y="1621409"/>
                    <a:pt x="2181987" y="1620647"/>
                    <a:pt x="2182495" y="1620012"/>
                  </a:cubicBezTo>
                  <a:lnTo>
                    <a:pt x="2380615" y="1368552"/>
                  </a:lnTo>
                  <a:cubicBezTo>
                    <a:pt x="2381758" y="1367028"/>
                    <a:pt x="2383409" y="1366139"/>
                    <a:pt x="2385187" y="1365758"/>
                  </a:cubicBezTo>
                  <a:lnTo>
                    <a:pt x="3179192" y="1199642"/>
                  </a:lnTo>
                  <a:lnTo>
                    <a:pt x="3180843" y="1207389"/>
                  </a:lnTo>
                  <a:lnTo>
                    <a:pt x="3178557" y="1199769"/>
                  </a:lnTo>
                  <a:lnTo>
                    <a:pt x="4170935" y="897890"/>
                  </a:lnTo>
                  <a:lnTo>
                    <a:pt x="4567175" y="794258"/>
                  </a:lnTo>
                  <a:cubicBezTo>
                    <a:pt x="4567810" y="794131"/>
                    <a:pt x="4568445" y="794004"/>
                    <a:pt x="4569207" y="794004"/>
                  </a:cubicBezTo>
                  <a:lnTo>
                    <a:pt x="5957571" y="787908"/>
                  </a:lnTo>
                  <a:lnTo>
                    <a:pt x="5957571" y="795782"/>
                  </a:lnTo>
                  <a:lnTo>
                    <a:pt x="5952237" y="789813"/>
                  </a:lnTo>
                  <a:lnTo>
                    <a:pt x="6348477" y="434721"/>
                  </a:lnTo>
                  <a:cubicBezTo>
                    <a:pt x="6349747" y="433578"/>
                    <a:pt x="6351271" y="432943"/>
                    <a:pt x="6352922" y="432689"/>
                  </a:cubicBezTo>
                  <a:lnTo>
                    <a:pt x="7344030" y="329057"/>
                  </a:lnTo>
                  <a:lnTo>
                    <a:pt x="7939914" y="309245"/>
                  </a:lnTo>
                  <a:lnTo>
                    <a:pt x="7940168" y="317119"/>
                  </a:lnTo>
                  <a:lnTo>
                    <a:pt x="7939533" y="309245"/>
                  </a:lnTo>
                  <a:lnTo>
                    <a:pt x="8533893" y="263525"/>
                  </a:lnTo>
                  <a:lnTo>
                    <a:pt x="8534528" y="271399"/>
                  </a:lnTo>
                  <a:lnTo>
                    <a:pt x="8530464" y="264541"/>
                  </a:lnTo>
                  <a:lnTo>
                    <a:pt x="8926830" y="31750"/>
                  </a:lnTo>
                  <a:cubicBezTo>
                    <a:pt x="8927973" y="31115"/>
                    <a:pt x="8929243" y="30734"/>
                    <a:pt x="8930640" y="30607"/>
                  </a:cubicBezTo>
                  <a:lnTo>
                    <a:pt x="9922764" y="127"/>
                  </a:lnTo>
                  <a:cubicBezTo>
                    <a:pt x="9927209" y="0"/>
                    <a:pt x="9930765" y="3429"/>
                    <a:pt x="9930892" y="7874"/>
                  </a:cubicBezTo>
                  <a:lnTo>
                    <a:pt x="9927590" y="15875"/>
                  </a:lnTo>
                  <a:lnTo>
                    <a:pt x="8931021" y="46482"/>
                  </a:lnTo>
                  <a:lnTo>
                    <a:pt x="8930767" y="38608"/>
                  </a:lnTo>
                  <a:lnTo>
                    <a:pt x="8934831" y="45466"/>
                  </a:lnTo>
                  <a:lnTo>
                    <a:pt x="8538591" y="278638"/>
                  </a:lnTo>
                  <a:cubicBezTo>
                    <a:pt x="8537574" y="279273"/>
                    <a:pt x="8536432" y="279654"/>
                    <a:pt x="8535161" y="279654"/>
                  </a:cubicBezTo>
                  <a:lnTo>
                    <a:pt x="7940420" y="325374"/>
                  </a:lnTo>
                  <a:lnTo>
                    <a:pt x="7344536" y="345186"/>
                  </a:lnTo>
                  <a:lnTo>
                    <a:pt x="7344282" y="337312"/>
                  </a:lnTo>
                  <a:lnTo>
                    <a:pt x="7345171" y="345186"/>
                  </a:lnTo>
                  <a:lnTo>
                    <a:pt x="6354571" y="448818"/>
                  </a:lnTo>
                  <a:lnTo>
                    <a:pt x="6353682" y="440944"/>
                  </a:lnTo>
                  <a:lnTo>
                    <a:pt x="6359016" y="446913"/>
                  </a:lnTo>
                  <a:lnTo>
                    <a:pt x="5962776" y="802005"/>
                  </a:lnTo>
                  <a:cubicBezTo>
                    <a:pt x="5961379" y="803275"/>
                    <a:pt x="5959474" y="804037"/>
                    <a:pt x="5957569" y="804037"/>
                  </a:cubicBezTo>
                  <a:lnTo>
                    <a:pt x="4569205" y="810133"/>
                  </a:lnTo>
                  <a:lnTo>
                    <a:pt x="4569205" y="802259"/>
                  </a:lnTo>
                  <a:lnTo>
                    <a:pt x="4571237" y="809879"/>
                  </a:lnTo>
                  <a:lnTo>
                    <a:pt x="4174997" y="913511"/>
                  </a:lnTo>
                  <a:lnTo>
                    <a:pt x="4172965" y="905891"/>
                  </a:lnTo>
                  <a:lnTo>
                    <a:pt x="4175251" y="913511"/>
                  </a:lnTo>
                  <a:lnTo>
                    <a:pt x="3182493" y="1215263"/>
                  </a:lnTo>
                  <a:lnTo>
                    <a:pt x="2388489" y="1381379"/>
                  </a:lnTo>
                  <a:lnTo>
                    <a:pt x="2386838" y="1373632"/>
                  </a:lnTo>
                  <a:lnTo>
                    <a:pt x="2393061" y="1378585"/>
                  </a:lnTo>
                  <a:lnTo>
                    <a:pt x="2194941" y="1630045"/>
                  </a:lnTo>
                  <a:lnTo>
                    <a:pt x="2188718" y="1625092"/>
                  </a:lnTo>
                  <a:lnTo>
                    <a:pt x="2196211" y="1627759"/>
                  </a:lnTo>
                  <a:lnTo>
                    <a:pt x="1998091" y="2196211"/>
                  </a:lnTo>
                  <a:cubicBezTo>
                    <a:pt x="1997329" y="2198370"/>
                    <a:pt x="1995805" y="2200021"/>
                    <a:pt x="1993773" y="2200910"/>
                  </a:cubicBezTo>
                  <a:lnTo>
                    <a:pt x="1795653" y="2286254"/>
                  </a:lnTo>
                  <a:lnTo>
                    <a:pt x="1792478" y="2279015"/>
                  </a:lnTo>
                  <a:lnTo>
                    <a:pt x="1799082" y="2283460"/>
                  </a:lnTo>
                  <a:lnTo>
                    <a:pt x="1600073" y="2576957"/>
                  </a:lnTo>
                  <a:lnTo>
                    <a:pt x="1401953" y="2784221"/>
                  </a:lnTo>
                  <a:cubicBezTo>
                    <a:pt x="1400683" y="2785491"/>
                    <a:pt x="1399032" y="2786380"/>
                    <a:pt x="1397254" y="2786634"/>
                  </a:cubicBezTo>
                  <a:lnTo>
                    <a:pt x="1199134" y="2812542"/>
                  </a:lnTo>
                  <a:lnTo>
                    <a:pt x="1000252" y="2836926"/>
                  </a:lnTo>
                  <a:lnTo>
                    <a:pt x="602361" y="2846070"/>
                  </a:lnTo>
                  <a:lnTo>
                    <a:pt x="8001" y="2853690"/>
                  </a:lnTo>
                  <a:cubicBezTo>
                    <a:pt x="3556" y="2853690"/>
                    <a:pt x="0" y="2850261"/>
                    <a:pt x="0" y="2845816"/>
                  </a:cubicBezTo>
                  <a:lnTo>
                    <a:pt x="3429" y="2837815"/>
                  </a:lnTo>
                  <a:close/>
                </a:path>
              </a:pathLst>
            </a:custGeom>
            <a:solidFill>
              <a:srgbClr val="F4B42A"/>
            </a:solidFill>
          </p:spPr>
          <p:txBody>
            <a:bodyPr/>
            <a:lstStyle/>
            <a:p>
              <a:endParaRPr lang="en-US"/>
            </a:p>
          </p:txBody>
        </p:sp>
      </p:grpSp>
      <p:sp>
        <p:nvSpPr>
          <p:cNvPr id="19" name="Freeform 19"/>
          <p:cNvSpPr/>
          <p:nvPr/>
        </p:nvSpPr>
        <p:spPr>
          <a:xfrm>
            <a:off x="3554405" y="7074933"/>
            <a:ext cx="13802" cy="1059983"/>
          </a:xfrm>
          <a:custGeom>
            <a:avLst/>
            <a:gdLst/>
            <a:ahLst/>
            <a:cxnLst/>
            <a:rect l="l" t="t" r="r" b="b"/>
            <a:pathLst>
              <a:path w="13802" h="1059983">
                <a:moveTo>
                  <a:pt x="0" y="0"/>
                </a:moveTo>
                <a:lnTo>
                  <a:pt x="13802" y="0"/>
                </a:lnTo>
                <a:lnTo>
                  <a:pt x="13802" y="1059983"/>
                </a:lnTo>
                <a:lnTo>
                  <a:pt x="0" y="10599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2" name="Group 22"/>
          <p:cNvGrpSpPr>
            <a:grpSpLocks noChangeAspect="1"/>
          </p:cNvGrpSpPr>
          <p:nvPr/>
        </p:nvGrpSpPr>
        <p:grpSpPr>
          <a:xfrm>
            <a:off x="1379232" y="6487525"/>
            <a:ext cx="9206" cy="691404"/>
            <a:chOff x="0" y="0"/>
            <a:chExt cx="6350" cy="477152"/>
          </a:xfrm>
        </p:grpSpPr>
        <p:sp>
          <p:nvSpPr>
            <p:cNvPr id="23" name="Freeform 23"/>
            <p:cNvSpPr/>
            <p:nvPr/>
          </p:nvSpPr>
          <p:spPr>
            <a:xfrm>
              <a:off x="0" y="0"/>
              <a:ext cx="6350" cy="477139"/>
            </a:xfrm>
            <a:custGeom>
              <a:avLst/>
              <a:gdLst/>
              <a:ahLst/>
              <a:cxnLst/>
              <a:rect l="l" t="t" r="r" b="b"/>
              <a:pathLst>
                <a:path w="6350" h="477139">
                  <a:moveTo>
                    <a:pt x="6350" y="0"/>
                  </a:moveTo>
                  <a:lnTo>
                    <a:pt x="6350" y="477139"/>
                  </a:lnTo>
                  <a:lnTo>
                    <a:pt x="0" y="477139"/>
                  </a:lnTo>
                  <a:lnTo>
                    <a:pt x="0" y="0"/>
                  </a:lnTo>
                  <a:close/>
                </a:path>
              </a:pathLst>
            </a:custGeom>
            <a:solidFill>
              <a:srgbClr val="F4B42A"/>
            </a:solidFill>
          </p:spPr>
          <p:txBody>
            <a:bodyPr/>
            <a:lstStyle/>
            <a:p>
              <a:endParaRPr lang="en-US"/>
            </a:p>
          </p:txBody>
        </p:sp>
      </p:grpSp>
      <p:grpSp>
        <p:nvGrpSpPr>
          <p:cNvPr id="26" name="Group 26"/>
          <p:cNvGrpSpPr>
            <a:grpSpLocks noChangeAspect="1"/>
          </p:cNvGrpSpPr>
          <p:nvPr/>
        </p:nvGrpSpPr>
        <p:grpSpPr>
          <a:xfrm>
            <a:off x="5605914" y="5917784"/>
            <a:ext cx="9206" cy="2252464"/>
            <a:chOff x="0" y="0"/>
            <a:chExt cx="6350" cy="1554480"/>
          </a:xfrm>
        </p:grpSpPr>
        <p:sp>
          <p:nvSpPr>
            <p:cNvPr id="27" name="Freeform 27"/>
            <p:cNvSpPr/>
            <p:nvPr/>
          </p:nvSpPr>
          <p:spPr>
            <a:xfrm>
              <a:off x="0" y="0"/>
              <a:ext cx="6350" cy="1554480"/>
            </a:xfrm>
            <a:custGeom>
              <a:avLst/>
              <a:gdLst/>
              <a:ahLst/>
              <a:cxnLst/>
              <a:rect l="l" t="t" r="r" b="b"/>
              <a:pathLst>
                <a:path w="6350" h="1554480">
                  <a:moveTo>
                    <a:pt x="6350" y="0"/>
                  </a:moveTo>
                  <a:lnTo>
                    <a:pt x="6350" y="1554480"/>
                  </a:lnTo>
                  <a:lnTo>
                    <a:pt x="0" y="1554480"/>
                  </a:lnTo>
                  <a:lnTo>
                    <a:pt x="0" y="0"/>
                  </a:lnTo>
                  <a:close/>
                </a:path>
              </a:pathLst>
            </a:custGeom>
            <a:solidFill>
              <a:srgbClr val="F4B42A"/>
            </a:solidFill>
          </p:spPr>
          <p:txBody>
            <a:bodyPr/>
            <a:lstStyle/>
            <a:p>
              <a:endParaRPr lang="en-US"/>
            </a:p>
          </p:txBody>
        </p:sp>
      </p:grpSp>
      <p:grpSp>
        <p:nvGrpSpPr>
          <p:cNvPr id="28" name="Group 28"/>
          <p:cNvGrpSpPr>
            <a:grpSpLocks noChangeAspect="1"/>
          </p:cNvGrpSpPr>
          <p:nvPr/>
        </p:nvGrpSpPr>
        <p:grpSpPr>
          <a:xfrm>
            <a:off x="6321403" y="3395908"/>
            <a:ext cx="9206" cy="688534"/>
            <a:chOff x="0" y="0"/>
            <a:chExt cx="6350" cy="475170"/>
          </a:xfrm>
        </p:grpSpPr>
        <p:sp>
          <p:nvSpPr>
            <p:cNvPr id="29" name="Freeform 29"/>
            <p:cNvSpPr/>
            <p:nvPr/>
          </p:nvSpPr>
          <p:spPr>
            <a:xfrm>
              <a:off x="0" y="0"/>
              <a:ext cx="6350" cy="475234"/>
            </a:xfrm>
            <a:custGeom>
              <a:avLst/>
              <a:gdLst/>
              <a:ahLst/>
              <a:cxnLst/>
              <a:rect l="l" t="t" r="r" b="b"/>
              <a:pathLst>
                <a:path w="6350" h="475234">
                  <a:moveTo>
                    <a:pt x="6350" y="0"/>
                  </a:moveTo>
                  <a:lnTo>
                    <a:pt x="6350" y="475234"/>
                  </a:lnTo>
                  <a:lnTo>
                    <a:pt x="0" y="475234"/>
                  </a:lnTo>
                  <a:lnTo>
                    <a:pt x="0" y="0"/>
                  </a:lnTo>
                  <a:close/>
                </a:path>
              </a:pathLst>
            </a:custGeom>
            <a:solidFill>
              <a:srgbClr val="F4B42A"/>
            </a:solidFill>
          </p:spPr>
          <p:txBody>
            <a:bodyPr/>
            <a:lstStyle/>
            <a:p>
              <a:endParaRPr lang="en-US"/>
            </a:p>
          </p:txBody>
        </p:sp>
      </p:grpSp>
      <p:grpSp>
        <p:nvGrpSpPr>
          <p:cNvPr id="30" name="Group 30"/>
          <p:cNvGrpSpPr>
            <a:grpSpLocks noChangeAspect="1"/>
          </p:cNvGrpSpPr>
          <p:nvPr/>
        </p:nvGrpSpPr>
        <p:grpSpPr>
          <a:xfrm>
            <a:off x="7690548" y="5222170"/>
            <a:ext cx="9206" cy="2914953"/>
            <a:chOff x="0" y="0"/>
            <a:chExt cx="6350" cy="2011680"/>
          </a:xfrm>
        </p:grpSpPr>
        <p:sp>
          <p:nvSpPr>
            <p:cNvPr id="31" name="Freeform 31"/>
            <p:cNvSpPr/>
            <p:nvPr/>
          </p:nvSpPr>
          <p:spPr>
            <a:xfrm>
              <a:off x="0" y="0"/>
              <a:ext cx="6350" cy="2011680"/>
            </a:xfrm>
            <a:custGeom>
              <a:avLst/>
              <a:gdLst/>
              <a:ahLst/>
              <a:cxnLst/>
              <a:rect l="l" t="t" r="r" b="b"/>
              <a:pathLst>
                <a:path w="6350" h="2011680">
                  <a:moveTo>
                    <a:pt x="6350" y="0"/>
                  </a:moveTo>
                  <a:lnTo>
                    <a:pt x="6350" y="2011680"/>
                  </a:lnTo>
                  <a:lnTo>
                    <a:pt x="0" y="2011680"/>
                  </a:lnTo>
                  <a:lnTo>
                    <a:pt x="0" y="0"/>
                  </a:lnTo>
                  <a:close/>
                </a:path>
              </a:pathLst>
            </a:custGeom>
            <a:solidFill>
              <a:srgbClr val="F4B42A"/>
            </a:solidFill>
          </p:spPr>
          <p:txBody>
            <a:bodyPr/>
            <a:lstStyle/>
            <a:p>
              <a:endParaRPr lang="en-US"/>
            </a:p>
          </p:txBody>
        </p:sp>
      </p:grpSp>
      <p:grpSp>
        <p:nvGrpSpPr>
          <p:cNvPr id="34" name="Group 34"/>
          <p:cNvGrpSpPr>
            <a:grpSpLocks noChangeAspect="1"/>
          </p:cNvGrpSpPr>
          <p:nvPr/>
        </p:nvGrpSpPr>
        <p:grpSpPr>
          <a:xfrm>
            <a:off x="8244831" y="2974123"/>
            <a:ext cx="9206" cy="878240"/>
            <a:chOff x="0" y="0"/>
            <a:chExt cx="6350" cy="606095"/>
          </a:xfrm>
        </p:grpSpPr>
        <p:sp>
          <p:nvSpPr>
            <p:cNvPr id="35" name="Freeform 35"/>
            <p:cNvSpPr/>
            <p:nvPr/>
          </p:nvSpPr>
          <p:spPr>
            <a:xfrm>
              <a:off x="0" y="0"/>
              <a:ext cx="6350" cy="606044"/>
            </a:xfrm>
            <a:custGeom>
              <a:avLst/>
              <a:gdLst/>
              <a:ahLst/>
              <a:cxnLst/>
              <a:rect l="l" t="t" r="r" b="b"/>
              <a:pathLst>
                <a:path w="6350" h="606044">
                  <a:moveTo>
                    <a:pt x="6350" y="0"/>
                  </a:moveTo>
                  <a:lnTo>
                    <a:pt x="6350" y="606044"/>
                  </a:lnTo>
                  <a:lnTo>
                    <a:pt x="0" y="606044"/>
                  </a:lnTo>
                  <a:lnTo>
                    <a:pt x="0" y="0"/>
                  </a:lnTo>
                  <a:close/>
                </a:path>
              </a:pathLst>
            </a:custGeom>
            <a:solidFill>
              <a:srgbClr val="F4B42A"/>
            </a:solidFill>
          </p:spPr>
          <p:txBody>
            <a:bodyPr/>
            <a:lstStyle/>
            <a:p>
              <a:endParaRPr lang="en-US"/>
            </a:p>
          </p:txBody>
        </p:sp>
      </p:grpSp>
      <p:grpSp>
        <p:nvGrpSpPr>
          <p:cNvPr id="38" name="Group 38"/>
          <p:cNvGrpSpPr>
            <a:grpSpLocks noChangeAspect="1"/>
          </p:cNvGrpSpPr>
          <p:nvPr/>
        </p:nvGrpSpPr>
        <p:grpSpPr>
          <a:xfrm>
            <a:off x="10919080" y="1825808"/>
            <a:ext cx="9206" cy="1803020"/>
            <a:chOff x="0" y="0"/>
            <a:chExt cx="6350" cy="1244308"/>
          </a:xfrm>
        </p:grpSpPr>
        <p:sp>
          <p:nvSpPr>
            <p:cNvPr id="39" name="Freeform 39"/>
            <p:cNvSpPr/>
            <p:nvPr/>
          </p:nvSpPr>
          <p:spPr>
            <a:xfrm>
              <a:off x="0" y="0"/>
              <a:ext cx="6350" cy="1244346"/>
            </a:xfrm>
            <a:custGeom>
              <a:avLst/>
              <a:gdLst/>
              <a:ahLst/>
              <a:cxnLst/>
              <a:rect l="l" t="t" r="r" b="b"/>
              <a:pathLst>
                <a:path w="6350" h="1244346">
                  <a:moveTo>
                    <a:pt x="6350" y="0"/>
                  </a:moveTo>
                  <a:lnTo>
                    <a:pt x="6350" y="1244346"/>
                  </a:lnTo>
                  <a:lnTo>
                    <a:pt x="0" y="1244346"/>
                  </a:lnTo>
                  <a:lnTo>
                    <a:pt x="0" y="0"/>
                  </a:lnTo>
                  <a:close/>
                </a:path>
              </a:pathLst>
            </a:custGeom>
            <a:solidFill>
              <a:srgbClr val="F4B42A"/>
            </a:solidFill>
          </p:spPr>
          <p:txBody>
            <a:bodyPr/>
            <a:lstStyle/>
            <a:p>
              <a:endParaRPr lang="en-US"/>
            </a:p>
          </p:txBody>
        </p:sp>
      </p:grpSp>
      <p:grpSp>
        <p:nvGrpSpPr>
          <p:cNvPr id="40" name="Group 40"/>
          <p:cNvGrpSpPr>
            <a:grpSpLocks noChangeAspect="1"/>
          </p:cNvGrpSpPr>
          <p:nvPr/>
        </p:nvGrpSpPr>
        <p:grpSpPr>
          <a:xfrm>
            <a:off x="10934538" y="4378601"/>
            <a:ext cx="9206" cy="3709941"/>
            <a:chOff x="0" y="0"/>
            <a:chExt cx="6350" cy="2560320"/>
          </a:xfrm>
        </p:grpSpPr>
        <p:sp>
          <p:nvSpPr>
            <p:cNvPr id="41" name="Freeform 41"/>
            <p:cNvSpPr/>
            <p:nvPr/>
          </p:nvSpPr>
          <p:spPr>
            <a:xfrm>
              <a:off x="0" y="0"/>
              <a:ext cx="6350" cy="2560320"/>
            </a:xfrm>
            <a:custGeom>
              <a:avLst/>
              <a:gdLst/>
              <a:ahLst/>
              <a:cxnLst/>
              <a:rect l="l" t="t" r="r" b="b"/>
              <a:pathLst>
                <a:path w="6350" h="2560320">
                  <a:moveTo>
                    <a:pt x="6350" y="0"/>
                  </a:moveTo>
                  <a:lnTo>
                    <a:pt x="6350" y="2560320"/>
                  </a:lnTo>
                  <a:lnTo>
                    <a:pt x="0" y="2560320"/>
                  </a:lnTo>
                  <a:lnTo>
                    <a:pt x="0" y="0"/>
                  </a:lnTo>
                  <a:close/>
                </a:path>
              </a:pathLst>
            </a:custGeom>
            <a:solidFill>
              <a:srgbClr val="F4B42A"/>
            </a:solidFill>
          </p:spPr>
          <p:txBody>
            <a:bodyPr/>
            <a:lstStyle/>
            <a:p>
              <a:endParaRPr lang="en-US"/>
            </a:p>
          </p:txBody>
        </p:sp>
      </p:grpSp>
      <p:grpSp>
        <p:nvGrpSpPr>
          <p:cNvPr id="44" name="Group 44"/>
          <p:cNvGrpSpPr>
            <a:grpSpLocks noChangeAspect="1"/>
          </p:cNvGrpSpPr>
          <p:nvPr/>
        </p:nvGrpSpPr>
        <p:grpSpPr>
          <a:xfrm>
            <a:off x="13710368" y="3961232"/>
            <a:ext cx="9206" cy="4107434"/>
            <a:chOff x="0" y="0"/>
            <a:chExt cx="6350" cy="2834640"/>
          </a:xfrm>
        </p:grpSpPr>
        <p:sp>
          <p:nvSpPr>
            <p:cNvPr id="45" name="Freeform 45"/>
            <p:cNvSpPr/>
            <p:nvPr/>
          </p:nvSpPr>
          <p:spPr>
            <a:xfrm>
              <a:off x="0" y="0"/>
              <a:ext cx="6350" cy="2834640"/>
            </a:xfrm>
            <a:custGeom>
              <a:avLst/>
              <a:gdLst/>
              <a:ahLst/>
              <a:cxnLst/>
              <a:rect l="l" t="t" r="r" b="b"/>
              <a:pathLst>
                <a:path w="6350" h="2834640">
                  <a:moveTo>
                    <a:pt x="6350" y="0"/>
                  </a:moveTo>
                  <a:lnTo>
                    <a:pt x="6350" y="2834640"/>
                  </a:lnTo>
                  <a:lnTo>
                    <a:pt x="0" y="2834640"/>
                  </a:lnTo>
                  <a:lnTo>
                    <a:pt x="0" y="0"/>
                  </a:lnTo>
                  <a:close/>
                </a:path>
              </a:pathLst>
            </a:custGeom>
            <a:solidFill>
              <a:srgbClr val="F4B42A"/>
            </a:solidFill>
          </p:spPr>
          <p:txBody>
            <a:bodyPr/>
            <a:lstStyle/>
            <a:p>
              <a:endParaRPr lang="en-US"/>
            </a:p>
          </p:txBody>
        </p:sp>
      </p:grpSp>
      <p:grpSp>
        <p:nvGrpSpPr>
          <p:cNvPr id="46" name="Group 46"/>
          <p:cNvGrpSpPr>
            <a:grpSpLocks noChangeAspect="1"/>
          </p:cNvGrpSpPr>
          <p:nvPr/>
        </p:nvGrpSpPr>
        <p:grpSpPr>
          <a:xfrm>
            <a:off x="15452716" y="3585822"/>
            <a:ext cx="9206" cy="4504928"/>
            <a:chOff x="0" y="0"/>
            <a:chExt cx="6350" cy="3108960"/>
          </a:xfrm>
        </p:grpSpPr>
        <p:sp>
          <p:nvSpPr>
            <p:cNvPr id="47" name="Freeform 47"/>
            <p:cNvSpPr/>
            <p:nvPr/>
          </p:nvSpPr>
          <p:spPr>
            <a:xfrm>
              <a:off x="0" y="0"/>
              <a:ext cx="6350" cy="3108960"/>
            </a:xfrm>
            <a:custGeom>
              <a:avLst/>
              <a:gdLst/>
              <a:ahLst/>
              <a:cxnLst/>
              <a:rect l="l" t="t" r="r" b="b"/>
              <a:pathLst>
                <a:path w="6350" h="3108960">
                  <a:moveTo>
                    <a:pt x="6350" y="0"/>
                  </a:moveTo>
                  <a:lnTo>
                    <a:pt x="6350" y="3108960"/>
                  </a:lnTo>
                  <a:lnTo>
                    <a:pt x="0" y="3108960"/>
                  </a:lnTo>
                  <a:lnTo>
                    <a:pt x="0" y="0"/>
                  </a:lnTo>
                  <a:close/>
                </a:path>
              </a:pathLst>
            </a:custGeom>
            <a:solidFill>
              <a:srgbClr val="F4B42A"/>
            </a:solidFill>
          </p:spPr>
          <p:txBody>
            <a:bodyPr/>
            <a:lstStyle/>
            <a:p>
              <a:endParaRPr lang="en-US"/>
            </a:p>
          </p:txBody>
        </p:sp>
      </p:grpSp>
      <p:sp>
        <p:nvSpPr>
          <p:cNvPr id="50" name="TextBox 50"/>
          <p:cNvSpPr txBox="1"/>
          <p:nvPr/>
        </p:nvSpPr>
        <p:spPr>
          <a:xfrm>
            <a:off x="1498383" y="6394166"/>
            <a:ext cx="1486240" cy="868597"/>
          </a:xfrm>
          <a:prstGeom prst="rect">
            <a:avLst/>
          </a:prstGeom>
        </p:spPr>
        <p:txBody>
          <a:bodyPr lIns="0" tIns="0" rIns="0" bIns="0" rtlCol="0" anchor="t">
            <a:spAutoFit/>
          </a:bodyPr>
          <a:lstStyle/>
          <a:p>
            <a:pPr algn="l">
              <a:lnSpc>
                <a:spcPts val="1739"/>
              </a:lnSpc>
            </a:pPr>
            <a:r>
              <a:rPr lang="en-US" sz="1443" spc="2">
                <a:solidFill>
                  <a:srgbClr val="FFFFFF"/>
                </a:solidFill>
                <a:latin typeface="Work Sans 2"/>
                <a:ea typeface="Work Sans 2"/>
                <a:cs typeface="Work Sans 2"/>
                <a:sym typeface="Work Sans 2"/>
              </a:rPr>
              <a:t>Launch of Kerberos Capital Management</a:t>
            </a:r>
          </a:p>
        </p:txBody>
      </p:sp>
      <p:sp>
        <p:nvSpPr>
          <p:cNvPr id="51" name="TextBox 51"/>
          <p:cNvSpPr txBox="1"/>
          <p:nvPr/>
        </p:nvSpPr>
        <p:spPr>
          <a:xfrm>
            <a:off x="3744926" y="7644946"/>
            <a:ext cx="1176906" cy="469623"/>
          </a:xfrm>
          <a:prstGeom prst="rect">
            <a:avLst/>
          </a:prstGeom>
        </p:spPr>
        <p:txBody>
          <a:bodyPr lIns="0" tIns="0" rIns="0" bIns="0" rtlCol="0" anchor="t">
            <a:spAutoFit/>
          </a:bodyPr>
          <a:lstStyle/>
          <a:p>
            <a:pPr algn="l">
              <a:lnSpc>
                <a:spcPts val="1877"/>
              </a:lnSpc>
            </a:pPr>
            <a:r>
              <a:rPr lang="en-US" sz="1443" spc="2">
                <a:solidFill>
                  <a:srgbClr val="FFFFFF"/>
                </a:solidFill>
                <a:latin typeface="Work Sans 3"/>
                <a:ea typeface="Work Sans 3"/>
                <a:cs typeface="Work Sans 3"/>
                <a:sym typeface="Work Sans 3"/>
              </a:rPr>
              <a:t>$1M </a:t>
            </a:r>
          </a:p>
          <a:p>
            <a:pPr algn="l">
              <a:lnSpc>
                <a:spcPts val="1877"/>
              </a:lnSpc>
            </a:pPr>
            <a:r>
              <a:rPr lang="en-US" sz="1443" spc="2">
                <a:solidFill>
                  <a:srgbClr val="FFFFFF"/>
                </a:solidFill>
                <a:latin typeface="Work Sans 1"/>
                <a:ea typeface="Work Sans 1"/>
                <a:cs typeface="Work Sans 1"/>
                <a:sym typeface="Work Sans 1"/>
              </a:rPr>
              <a:t>DEPLOYED</a:t>
            </a:r>
          </a:p>
        </p:txBody>
      </p:sp>
      <p:sp>
        <p:nvSpPr>
          <p:cNvPr id="52" name="TextBox 52"/>
          <p:cNvSpPr txBox="1"/>
          <p:nvPr/>
        </p:nvSpPr>
        <p:spPr>
          <a:xfrm>
            <a:off x="5738012" y="7625430"/>
            <a:ext cx="1222448" cy="469623"/>
          </a:xfrm>
          <a:prstGeom prst="rect">
            <a:avLst/>
          </a:prstGeom>
        </p:spPr>
        <p:txBody>
          <a:bodyPr lIns="0" tIns="0" rIns="0" bIns="0" rtlCol="0" anchor="t">
            <a:spAutoFit/>
          </a:bodyPr>
          <a:lstStyle/>
          <a:p>
            <a:pPr algn="l">
              <a:lnSpc>
                <a:spcPts val="1877"/>
              </a:lnSpc>
            </a:pPr>
            <a:r>
              <a:rPr lang="en-US" sz="1443" spc="2">
                <a:solidFill>
                  <a:srgbClr val="FFFFFF"/>
                </a:solidFill>
                <a:latin typeface="Work Sans 3"/>
                <a:ea typeface="Work Sans 3"/>
                <a:cs typeface="Work Sans 3"/>
                <a:sym typeface="Work Sans 3"/>
              </a:rPr>
              <a:t>$34M </a:t>
            </a:r>
          </a:p>
          <a:p>
            <a:pPr algn="l">
              <a:lnSpc>
                <a:spcPts val="1877"/>
              </a:lnSpc>
            </a:pPr>
            <a:r>
              <a:rPr lang="en-US" sz="1443" spc="2">
                <a:solidFill>
                  <a:srgbClr val="FFFFFF"/>
                </a:solidFill>
                <a:latin typeface="Work Sans 2"/>
                <a:ea typeface="Work Sans 2"/>
                <a:cs typeface="Work Sans 2"/>
                <a:sym typeface="Work Sans 2"/>
              </a:rPr>
              <a:t>DEPLOYED</a:t>
            </a:r>
          </a:p>
        </p:txBody>
      </p:sp>
      <p:sp>
        <p:nvSpPr>
          <p:cNvPr id="53" name="TextBox 53"/>
          <p:cNvSpPr txBox="1"/>
          <p:nvPr/>
        </p:nvSpPr>
        <p:spPr>
          <a:xfrm>
            <a:off x="6412302" y="3424835"/>
            <a:ext cx="1832529" cy="653600"/>
          </a:xfrm>
          <a:prstGeom prst="rect">
            <a:avLst/>
          </a:prstGeom>
        </p:spPr>
        <p:txBody>
          <a:bodyPr lIns="0" tIns="0" rIns="0" bIns="0" rtlCol="0" anchor="t">
            <a:spAutoFit/>
          </a:bodyPr>
          <a:lstStyle/>
          <a:p>
            <a:pPr algn="l">
              <a:lnSpc>
                <a:spcPts val="1739"/>
              </a:lnSpc>
            </a:pPr>
            <a:r>
              <a:rPr lang="en-US" sz="1443" spc="2">
                <a:solidFill>
                  <a:srgbClr val="FFFFFF"/>
                </a:solidFill>
                <a:latin typeface="Work Sans 2"/>
                <a:ea typeface="Work Sans 2"/>
                <a:cs typeface="Work Sans 2"/>
                <a:sym typeface="Work Sans 2"/>
              </a:rPr>
              <a:t>Operations &amp; Investment Team Scales to 8</a:t>
            </a:r>
          </a:p>
        </p:txBody>
      </p:sp>
      <p:sp>
        <p:nvSpPr>
          <p:cNvPr id="54" name="TextBox 54"/>
          <p:cNvSpPr txBox="1"/>
          <p:nvPr/>
        </p:nvSpPr>
        <p:spPr>
          <a:xfrm>
            <a:off x="7843735" y="7623802"/>
            <a:ext cx="1204691" cy="469623"/>
          </a:xfrm>
          <a:prstGeom prst="rect">
            <a:avLst/>
          </a:prstGeom>
        </p:spPr>
        <p:txBody>
          <a:bodyPr lIns="0" tIns="0" rIns="0" bIns="0" rtlCol="0" anchor="t">
            <a:spAutoFit/>
          </a:bodyPr>
          <a:lstStyle/>
          <a:p>
            <a:pPr algn="l">
              <a:lnSpc>
                <a:spcPts val="1877"/>
              </a:lnSpc>
            </a:pPr>
            <a:r>
              <a:rPr lang="en-US" sz="1443" spc="2">
                <a:solidFill>
                  <a:srgbClr val="FFFFFF"/>
                </a:solidFill>
                <a:latin typeface="Work Sans 3"/>
                <a:ea typeface="Work Sans 3"/>
                <a:cs typeface="Work Sans 3"/>
                <a:sym typeface="Work Sans 3"/>
              </a:rPr>
              <a:t>$198M</a:t>
            </a:r>
          </a:p>
          <a:p>
            <a:pPr algn="l">
              <a:lnSpc>
                <a:spcPts val="1877"/>
              </a:lnSpc>
            </a:pPr>
            <a:r>
              <a:rPr lang="en-US" sz="1443" spc="2">
                <a:solidFill>
                  <a:srgbClr val="FFFFFF"/>
                </a:solidFill>
                <a:latin typeface="Work Sans 1"/>
                <a:ea typeface="Work Sans 1"/>
                <a:cs typeface="Work Sans 1"/>
                <a:sym typeface="Work Sans 1"/>
              </a:rPr>
              <a:t>DEPLOYED</a:t>
            </a:r>
          </a:p>
        </p:txBody>
      </p:sp>
      <p:sp>
        <p:nvSpPr>
          <p:cNvPr id="55" name="TextBox 55"/>
          <p:cNvSpPr txBox="1"/>
          <p:nvPr/>
        </p:nvSpPr>
        <p:spPr>
          <a:xfrm>
            <a:off x="11099760" y="7610926"/>
            <a:ext cx="1208523" cy="438603"/>
          </a:xfrm>
          <a:prstGeom prst="rect">
            <a:avLst/>
          </a:prstGeom>
        </p:spPr>
        <p:txBody>
          <a:bodyPr lIns="0" tIns="0" rIns="0" bIns="0" rtlCol="0" anchor="t">
            <a:spAutoFit/>
          </a:bodyPr>
          <a:lstStyle/>
          <a:p>
            <a:pPr algn="l">
              <a:lnSpc>
                <a:spcPts val="1739"/>
              </a:lnSpc>
            </a:pPr>
            <a:r>
              <a:rPr lang="en-US" sz="1443" spc="2">
                <a:solidFill>
                  <a:srgbClr val="FFFFFF"/>
                </a:solidFill>
                <a:latin typeface="Work Sans 3"/>
                <a:ea typeface="Work Sans 3"/>
                <a:cs typeface="Work Sans 3"/>
                <a:sym typeface="Work Sans 3"/>
              </a:rPr>
              <a:t>$289M </a:t>
            </a:r>
          </a:p>
          <a:p>
            <a:pPr algn="l">
              <a:lnSpc>
                <a:spcPts val="1739"/>
              </a:lnSpc>
            </a:pPr>
            <a:r>
              <a:rPr lang="en-US" sz="1443" spc="2">
                <a:solidFill>
                  <a:srgbClr val="FFFFFF"/>
                </a:solidFill>
                <a:latin typeface="Work Sans 2"/>
                <a:ea typeface="Work Sans 2"/>
                <a:cs typeface="Work Sans 2"/>
                <a:sym typeface="Work Sans 2"/>
              </a:rPr>
              <a:t>DEPLOYED</a:t>
            </a:r>
          </a:p>
        </p:txBody>
      </p:sp>
      <p:sp>
        <p:nvSpPr>
          <p:cNvPr id="56" name="TextBox 56"/>
          <p:cNvSpPr txBox="1"/>
          <p:nvPr/>
        </p:nvSpPr>
        <p:spPr>
          <a:xfrm>
            <a:off x="13878958" y="7596006"/>
            <a:ext cx="1111043" cy="438603"/>
          </a:xfrm>
          <a:prstGeom prst="rect">
            <a:avLst/>
          </a:prstGeom>
        </p:spPr>
        <p:txBody>
          <a:bodyPr lIns="0" tIns="0" rIns="0" bIns="0" rtlCol="0" anchor="t">
            <a:spAutoFit/>
          </a:bodyPr>
          <a:lstStyle/>
          <a:p>
            <a:pPr algn="l">
              <a:lnSpc>
                <a:spcPts val="1739"/>
              </a:lnSpc>
            </a:pPr>
            <a:r>
              <a:rPr lang="en-US" sz="1443" spc="2">
                <a:solidFill>
                  <a:srgbClr val="FFFFFF"/>
                </a:solidFill>
                <a:latin typeface="Work Sans 3"/>
                <a:ea typeface="Work Sans 3"/>
                <a:cs typeface="Work Sans 3"/>
                <a:sym typeface="Work Sans 3"/>
              </a:rPr>
              <a:t>$309M </a:t>
            </a:r>
          </a:p>
          <a:p>
            <a:pPr algn="l">
              <a:lnSpc>
                <a:spcPts val="1739"/>
              </a:lnSpc>
            </a:pPr>
            <a:r>
              <a:rPr lang="en-US" sz="1443" spc="2">
                <a:solidFill>
                  <a:srgbClr val="FFFFFF"/>
                </a:solidFill>
                <a:latin typeface="Work Sans 2"/>
                <a:ea typeface="Work Sans 2"/>
                <a:cs typeface="Work Sans 2"/>
                <a:sym typeface="Work Sans 2"/>
              </a:rPr>
              <a:t>DEPLOYED</a:t>
            </a:r>
          </a:p>
        </p:txBody>
      </p:sp>
      <p:sp>
        <p:nvSpPr>
          <p:cNvPr id="57" name="TextBox 57"/>
          <p:cNvSpPr txBox="1"/>
          <p:nvPr/>
        </p:nvSpPr>
        <p:spPr>
          <a:xfrm>
            <a:off x="15617482" y="6930356"/>
            <a:ext cx="1343291" cy="438603"/>
          </a:xfrm>
          <a:prstGeom prst="rect">
            <a:avLst/>
          </a:prstGeom>
        </p:spPr>
        <p:txBody>
          <a:bodyPr lIns="0" tIns="0" rIns="0" bIns="0" rtlCol="0" anchor="t">
            <a:spAutoFit/>
          </a:bodyPr>
          <a:lstStyle/>
          <a:p>
            <a:pPr algn="l">
              <a:lnSpc>
                <a:spcPts val="1739"/>
              </a:lnSpc>
            </a:pPr>
            <a:r>
              <a:rPr lang="en-US" sz="1443" spc="2">
                <a:solidFill>
                  <a:srgbClr val="FFFFFF"/>
                </a:solidFill>
                <a:latin typeface="Work Sans 3"/>
                <a:ea typeface="Work Sans 3"/>
                <a:cs typeface="Work Sans 3"/>
                <a:sym typeface="Work Sans 3"/>
              </a:rPr>
              <a:t>$340M </a:t>
            </a:r>
          </a:p>
          <a:p>
            <a:pPr algn="l">
              <a:lnSpc>
                <a:spcPts val="1739"/>
              </a:lnSpc>
            </a:pPr>
            <a:r>
              <a:rPr lang="en-US" sz="1443" spc="2">
                <a:solidFill>
                  <a:srgbClr val="FFFFFF"/>
                </a:solidFill>
                <a:latin typeface="Work Sans 1"/>
                <a:ea typeface="Work Sans 1"/>
                <a:cs typeface="Work Sans 1"/>
                <a:sym typeface="Work Sans 1"/>
              </a:rPr>
              <a:t>DEPLOYED</a:t>
            </a:r>
          </a:p>
        </p:txBody>
      </p:sp>
      <p:sp>
        <p:nvSpPr>
          <p:cNvPr id="58" name="TextBox 58"/>
          <p:cNvSpPr txBox="1"/>
          <p:nvPr/>
        </p:nvSpPr>
        <p:spPr>
          <a:xfrm>
            <a:off x="15617482" y="7449357"/>
            <a:ext cx="1074627" cy="673006"/>
          </a:xfrm>
          <a:prstGeom prst="rect">
            <a:avLst/>
          </a:prstGeom>
        </p:spPr>
        <p:txBody>
          <a:bodyPr lIns="0" tIns="0" rIns="0" bIns="0" rtlCol="0" anchor="t">
            <a:spAutoFit/>
          </a:bodyPr>
          <a:lstStyle/>
          <a:p>
            <a:pPr algn="l">
              <a:lnSpc>
                <a:spcPts val="3608"/>
              </a:lnSpc>
            </a:pPr>
            <a:r>
              <a:rPr lang="en-US" sz="1443" spc="2">
                <a:solidFill>
                  <a:srgbClr val="FFFFFF"/>
                </a:solidFill>
                <a:latin typeface="Work Sans 3"/>
                <a:ea typeface="Work Sans 3"/>
                <a:cs typeface="Work Sans 3"/>
                <a:sym typeface="Work Sans 3"/>
              </a:rPr>
              <a:t>$150M+</a:t>
            </a:r>
          </a:p>
          <a:p>
            <a:pPr algn="l">
              <a:lnSpc>
                <a:spcPts val="721"/>
              </a:lnSpc>
            </a:pPr>
            <a:r>
              <a:rPr lang="en-US" sz="1443" spc="2">
                <a:solidFill>
                  <a:srgbClr val="FFFFFF"/>
                </a:solidFill>
                <a:latin typeface="Work Sans 2"/>
                <a:ea typeface="Work Sans 2"/>
                <a:cs typeface="Work Sans 2"/>
                <a:sym typeface="Work Sans 2"/>
              </a:rPr>
              <a:t>PIPELINE</a:t>
            </a:r>
          </a:p>
        </p:txBody>
      </p:sp>
      <p:sp>
        <p:nvSpPr>
          <p:cNvPr id="59" name="TextBox 59"/>
          <p:cNvSpPr txBox="1"/>
          <p:nvPr/>
        </p:nvSpPr>
        <p:spPr>
          <a:xfrm>
            <a:off x="8414952" y="3010160"/>
            <a:ext cx="2025155" cy="586356"/>
          </a:xfrm>
          <a:prstGeom prst="rect">
            <a:avLst/>
          </a:prstGeom>
        </p:spPr>
        <p:txBody>
          <a:bodyPr lIns="0" tIns="0" rIns="0" bIns="0" rtlCol="0" anchor="t">
            <a:spAutoFit/>
          </a:bodyPr>
          <a:lstStyle/>
          <a:p>
            <a:pPr algn="l">
              <a:lnSpc>
                <a:spcPts val="1564"/>
              </a:lnSpc>
            </a:pPr>
            <a:r>
              <a:rPr lang="en-US" sz="1304" spc="2" dirty="0">
                <a:solidFill>
                  <a:srgbClr val="FFFFFF"/>
                </a:solidFill>
                <a:latin typeface="Work Sans 2"/>
                <a:ea typeface="Work Sans 2"/>
                <a:cs typeface="Work Sans 2"/>
                <a:sym typeface="Work Sans 2"/>
              </a:rPr>
              <a:t>Named Top 3 Global New comer of the Year by Private Debt Investor</a:t>
            </a:r>
          </a:p>
        </p:txBody>
      </p:sp>
      <p:sp>
        <p:nvSpPr>
          <p:cNvPr id="60" name="TextBox 60"/>
          <p:cNvSpPr txBox="1"/>
          <p:nvPr/>
        </p:nvSpPr>
        <p:spPr>
          <a:xfrm>
            <a:off x="11044428" y="2024127"/>
            <a:ext cx="2181117" cy="1328406"/>
          </a:xfrm>
          <a:prstGeom prst="rect">
            <a:avLst/>
          </a:prstGeom>
        </p:spPr>
        <p:txBody>
          <a:bodyPr lIns="0" tIns="0" rIns="0" bIns="0" rtlCol="0" anchor="t">
            <a:spAutoFit/>
          </a:bodyPr>
          <a:lstStyle/>
          <a:p>
            <a:pPr algn="l">
              <a:lnSpc>
                <a:spcPts val="1564"/>
              </a:lnSpc>
            </a:pPr>
            <a:r>
              <a:rPr lang="en-US" sz="1304" spc="2">
                <a:solidFill>
                  <a:srgbClr val="FFFFFF"/>
                </a:solidFill>
                <a:latin typeface="Work Sans 2"/>
                <a:ea typeface="Work Sans 2"/>
                <a:cs typeface="Work Sans 2"/>
                <a:sym typeface="Work Sans 2"/>
              </a:rPr>
              <a:t>Named CIO Innovation Award Finalist 2</a:t>
            </a:r>
          </a:p>
          <a:p>
            <a:pPr algn="l">
              <a:lnSpc>
                <a:spcPts val="3260"/>
              </a:lnSpc>
            </a:pPr>
            <a:r>
              <a:rPr lang="en-US" sz="1304" spc="2">
                <a:solidFill>
                  <a:srgbClr val="FFFFFF"/>
                </a:solidFill>
                <a:latin typeface="Work Sans 2"/>
                <a:ea typeface="Work Sans 2"/>
                <a:cs typeface="Work Sans 2"/>
                <a:sym typeface="Work Sans 2"/>
              </a:rPr>
              <a:t>Launched ESG-</a:t>
            </a:r>
          </a:p>
          <a:p>
            <a:pPr algn="l">
              <a:lnSpc>
                <a:spcPts val="652"/>
              </a:lnSpc>
            </a:pPr>
            <a:r>
              <a:rPr lang="en-US" sz="1304" spc="2">
                <a:solidFill>
                  <a:srgbClr val="FFFFFF"/>
                </a:solidFill>
                <a:latin typeface="Work Sans 2"/>
                <a:ea typeface="Work Sans 2"/>
                <a:cs typeface="Work Sans 2"/>
                <a:sym typeface="Work Sans 2"/>
              </a:rPr>
              <a:t>Linked Debt </a:t>
            </a:r>
          </a:p>
          <a:p>
            <a:pPr algn="l">
              <a:lnSpc>
                <a:spcPts val="2477"/>
              </a:lnSpc>
            </a:pPr>
            <a:r>
              <a:rPr lang="en-US" sz="1304" spc="2">
                <a:solidFill>
                  <a:srgbClr val="FFFFFF"/>
                </a:solidFill>
                <a:latin typeface="Work Sans 2"/>
                <a:ea typeface="Work Sans 2"/>
                <a:cs typeface="Work Sans 2"/>
                <a:sym typeface="Work Sans 2"/>
              </a:rPr>
              <a:t>Product for </a:t>
            </a:r>
          </a:p>
          <a:p>
            <a:pPr algn="l">
              <a:lnSpc>
                <a:spcPts val="652"/>
              </a:lnSpc>
            </a:pPr>
            <a:r>
              <a:rPr lang="en-US" sz="1304" spc="2">
                <a:solidFill>
                  <a:srgbClr val="FFFFFF"/>
                </a:solidFill>
                <a:latin typeface="Work Sans 2"/>
                <a:ea typeface="Work Sans 2"/>
                <a:cs typeface="Work Sans 2"/>
                <a:sym typeface="Work Sans 2"/>
              </a:rPr>
              <a:t>Borrowers</a:t>
            </a:r>
          </a:p>
        </p:txBody>
      </p:sp>
      <p:sp>
        <p:nvSpPr>
          <p:cNvPr id="61" name="TextBox 61"/>
          <p:cNvSpPr txBox="1"/>
          <p:nvPr/>
        </p:nvSpPr>
        <p:spPr>
          <a:xfrm>
            <a:off x="787629" y="8915206"/>
            <a:ext cx="1453874" cy="501093"/>
          </a:xfrm>
          <a:prstGeom prst="rect">
            <a:avLst/>
          </a:prstGeom>
        </p:spPr>
        <p:txBody>
          <a:bodyPr lIns="0" tIns="0" rIns="0" bIns="0" rtlCol="0" anchor="t">
            <a:spAutoFit/>
          </a:bodyPr>
          <a:lstStyle/>
          <a:p>
            <a:pPr algn="l">
              <a:lnSpc>
                <a:spcPts val="4065"/>
              </a:lnSpc>
            </a:pPr>
            <a:r>
              <a:rPr lang="en-US" sz="2903" spc="5">
                <a:solidFill>
                  <a:srgbClr val="FFFFFF"/>
                </a:solidFill>
                <a:latin typeface="Work Sans 2"/>
                <a:ea typeface="Work Sans 2"/>
                <a:cs typeface="Work Sans 2"/>
                <a:sym typeface="Work Sans 2"/>
              </a:rPr>
              <a:t>2018</a:t>
            </a:r>
          </a:p>
        </p:txBody>
      </p:sp>
      <p:sp>
        <p:nvSpPr>
          <p:cNvPr id="62" name="TextBox 62"/>
          <p:cNvSpPr txBox="1"/>
          <p:nvPr/>
        </p:nvSpPr>
        <p:spPr>
          <a:xfrm>
            <a:off x="3541721" y="8915206"/>
            <a:ext cx="1514408" cy="501093"/>
          </a:xfrm>
          <a:prstGeom prst="rect">
            <a:avLst/>
          </a:prstGeom>
        </p:spPr>
        <p:txBody>
          <a:bodyPr lIns="0" tIns="0" rIns="0" bIns="0" rtlCol="0" anchor="t">
            <a:spAutoFit/>
          </a:bodyPr>
          <a:lstStyle/>
          <a:p>
            <a:pPr algn="l">
              <a:lnSpc>
                <a:spcPts val="4065"/>
              </a:lnSpc>
            </a:pPr>
            <a:r>
              <a:rPr lang="en-US" sz="2903" spc="5" dirty="0">
                <a:solidFill>
                  <a:srgbClr val="FFFFFF"/>
                </a:solidFill>
                <a:latin typeface="Work Sans 2"/>
                <a:ea typeface="Work Sans 2"/>
                <a:cs typeface="Work Sans 2"/>
                <a:sym typeface="Work Sans 2"/>
              </a:rPr>
              <a:t>2019</a:t>
            </a:r>
          </a:p>
        </p:txBody>
      </p:sp>
      <p:sp>
        <p:nvSpPr>
          <p:cNvPr id="63" name="TextBox 63"/>
          <p:cNvSpPr txBox="1"/>
          <p:nvPr/>
        </p:nvSpPr>
        <p:spPr>
          <a:xfrm>
            <a:off x="6275539" y="8915206"/>
            <a:ext cx="1693834" cy="501093"/>
          </a:xfrm>
          <a:prstGeom prst="rect">
            <a:avLst/>
          </a:prstGeom>
        </p:spPr>
        <p:txBody>
          <a:bodyPr lIns="0" tIns="0" rIns="0" bIns="0" rtlCol="0" anchor="t">
            <a:spAutoFit/>
          </a:bodyPr>
          <a:lstStyle/>
          <a:p>
            <a:pPr algn="l">
              <a:lnSpc>
                <a:spcPts val="4065"/>
              </a:lnSpc>
            </a:pPr>
            <a:r>
              <a:rPr lang="en-US" sz="2903" spc="5">
                <a:solidFill>
                  <a:srgbClr val="FFFFFF"/>
                </a:solidFill>
                <a:latin typeface="Work Sans 2"/>
                <a:ea typeface="Work Sans 2"/>
                <a:cs typeface="Work Sans 2"/>
                <a:sym typeface="Work Sans 2"/>
              </a:rPr>
              <a:t>2020</a:t>
            </a:r>
          </a:p>
        </p:txBody>
      </p:sp>
      <p:sp>
        <p:nvSpPr>
          <p:cNvPr id="64" name="TextBox 64"/>
          <p:cNvSpPr txBox="1"/>
          <p:nvPr/>
        </p:nvSpPr>
        <p:spPr>
          <a:xfrm>
            <a:off x="9018563" y="8915206"/>
            <a:ext cx="1767219" cy="501093"/>
          </a:xfrm>
          <a:prstGeom prst="rect">
            <a:avLst/>
          </a:prstGeom>
        </p:spPr>
        <p:txBody>
          <a:bodyPr lIns="0" tIns="0" rIns="0" bIns="0" rtlCol="0" anchor="t">
            <a:spAutoFit/>
          </a:bodyPr>
          <a:lstStyle/>
          <a:p>
            <a:pPr algn="l">
              <a:lnSpc>
                <a:spcPts val="4065"/>
              </a:lnSpc>
            </a:pPr>
            <a:r>
              <a:rPr lang="en-US" sz="2903" spc="5">
                <a:solidFill>
                  <a:srgbClr val="FFFFFF"/>
                </a:solidFill>
                <a:latin typeface="Work Sans 2"/>
                <a:ea typeface="Work Sans 2"/>
                <a:cs typeface="Work Sans 2"/>
                <a:sym typeface="Work Sans 2"/>
              </a:rPr>
              <a:t>2021</a:t>
            </a:r>
          </a:p>
        </p:txBody>
      </p:sp>
      <p:sp>
        <p:nvSpPr>
          <p:cNvPr id="65" name="TextBox 65"/>
          <p:cNvSpPr txBox="1"/>
          <p:nvPr/>
        </p:nvSpPr>
        <p:spPr>
          <a:xfrm>
            <a:off x="11789632" y="8915206"/>
            <a:ext cx="1312160" cy="501093"/>
          </a:xfrm>
          <a:prstGeom prst="rect">
            <a:avLst/>
          </a:prstGeom>
        </p:spPr>
        <p:txBody>
          <a:bodyPr lIns="0" tIns="0" rIns="0" bIns="0" rtlCol="0" anchor="t">
            <a:spAutoFit/>
          </a:bodyPr>
          <a:lstStyle/>
          <a:p>
            <a:pPr algn="l">
              <a:lnSpc>
                <a:spcPts val="4065"/>
              </a:lnSpc>
            </a:pPr>
            <a:r>
              <a:rPr lang="en-US" sz="2903" spc="5">
                <a:solidFill>
                  <a:srgbClr val="FFFFFF"/>
                </a:solidFill>
                <a:latin typeface="Work Sans 2"/>
                <a:ea typeface="Work Sans 2"/>
                <a:cs typeface="Work Sans 2"/>
                <a:sym typeface="Work Sans 2"/>
              </a:rPr>
              <a:t>2022</a:t>
            </a:r>
          </a:p>
        </p:txBody>
      </p:sp>
      <p:sp>
        <p:nvSpPr>
          <p:cNvPr id="66" name="TextBox 66"/>
          <p:cNvSpPr txBox="1"/>
          <p:nvPr/>
        </p:nvSpPr>
        <p:spPr>
          <a:xfrm>
            <a:off x="14605737" y="8915206"/>
            <a:ext cx="1455862" cy="501093"/>
          </a:xfrm>
          <a:prstGeom prst="rect">
            <a:avLst/>
          </a:prstGeom>
        </p:spPr>
        <p:txBody>
          <a:bodyPr lIns="0" tIns="0" rIns="0" bIns="0" rtlCol="0" anchor="t">
            <a:spAutoFit/>
          </a:bodyPr>
          <a:lstStyle/>
          <a:p>
            <a:pPr algn="l">
              <a:lnSpc>
                <a:spcPts val="4065"/>
              </a:lnSpc>
            </a:pPr>
            <a:r>
              <a:rPr lang="en-US" sz="2903" spc="5">
                <a:solidFill>
                  <a:srgbClr val="FFFFFF"/>
                </a:solidFill>
                <a:latin typeface="Work Sans 2"/>
                <a:ea typeface="Work Sans 2"/>
                <a:cs typeface="Work Sans 2"/>
                <a:sym typeface="Work Sans 2"/>
              </a:rPr>
              <a:t>2023</a:t>
            </a:r>
          </a:p>
        </p:txBody>
      </p:sp>
      <p:sp>
        <p:nvSpPr>
          <p:cNvPr id="67" name="TextBox 67"/>
          <p:cNvSpPr txBox="1"/>
          <p:nvPr/>
        </p:nvSpPr>
        <p:spPr>
          <a:xfrm>
            <a:off x="3744926" y="7024966"/>
            <a:ext cx="707259" cy="284385"/>
          </a:xfrm>
          <a:prstGeom prst="rect">
            <a:avLst/>
          </a:prstGeom>
        </p:spPr>
        <p:txBody>
          <a:bodyPr lIns="0" tIns="0" rIns="0" bIns="0" rtlCol="0" anchor="t">
            <a:spAutoFit/>
          </a:bodyPr>
          <a:lstStyle/>
          <a:p>
            <a:pPr algn="l">
              <a:lnSpc>
                <a:spcPts val="2276"/>
              </a:lnSpc>
            </a:pPr>
            <a:r>
              <a:rPr lang="en-US" sz="1778">
                <a:solidFill>
                  <a:srgbClr val="F4B42A"/>
                </a:solidFill>
                <a:latin typeface="Work Sans 2"/>
                <a:ea typeface="Work Sans 2"/>
                <a:cs typeface="Work Sans 2"/>
                <a:sym typeface="Work Sans 2"/>
              </a:rPr>
              <a:t>Fund I</a:t>
            </a:r>
          </a:p>
        </p:txBody>
      </p:sp>
      <p:sp>
        <p:nvSpPr>
          <p:cNvPr id="68" name="TextBox 68"/>
          <p:cNvSpPr txBox="1"/>
          <p:nvPr/>
        </p:nvSpPr>
        <p:spPr>
          <a:xfrm>
            <a:off x="5738012" y="6019531"/>
            <a:ext cx="975626" cy="284385"/>
          </a:xfrm>
          <a:prstGeom prst="rect">
            <a:avLst/>
          </a:prstGeom>
        </p:spPr>
        <p:txBody>
          <a:bodyPr lIns="0" tIns="0" rIns="0" bIns="0" rtlCol="0" anchor="t">
            <a:spAutoFit/>
          </a:bodyPr>
          <a:lstStyle/>
          <a:p>
            <a:pPr algn="l">
              <a:lnSpc>
                <a:spcPts val="2276"/>
              </a:lnSpc>
            </a:pPr>
            <a:r>
              <a:rPr lang="en-US" sz="1778">
                <a:solidFill>
                  <a:srgbClr val="F4B42A"/>
                </a:solidFill>
                <a:latin typeface="Work Sans 2"/>
                <a:ea typeface="Work Sans 2"/>
                <a:cs typeface="Work Sans 2"/>
                <a:sym typeface="Work Sans 2"/>
              </a:rPr>
              <a:t>Fund 2</a:t>
            </a:r>
          </a:p>
        </p:txBody>
      </p:sp>
      <p:sp>
        <p:nvSpPr>
          <p:cNvPr id="69" name="TextBox 69"/>
          <p:cNvSpPr txBox="1"/>
          <p:nvPr/>
        </p:nvSpPr>
        <p:spPr>
          <a:xfrm>
            <a:off x="11100698" y="4359551"/>
            <a:ext cx="1495473" cy="567791"/>
          </a:xfrm>
          <a:prstGeom prst="rect">
            <a:avLst/>
          </a:prstGeom>
        </p:spPr>
        <p:txBody>
          <a:bodyPr lIns="0" tIns="0" rIns="0" bIns="0" rtlCol="0" anchor="t">
            <a:spAutoFit/>
          </a:bodyPr>
          <a:lstStyle/>
          <a:p>
            <a:pPr algn="l">
              <a:lnSpc>
                <a:spcPts val="2276"/>
              </a:lnSpc>
            </a:pPr>
            <a:r>
              <a:rPr lang="en-US" sz="1778">
                <a:solidFill>
                  <a:srgbClr val="F4B42A"/>
                </a:solidFill>
                <a:latin typeface="Work Sans 2"/>
                <a:ea typeface="Work Sans 2"/>
                <a:cs typeface="Work Sans 2"/>
                <a:sym typeface="Work Sans 2"/>
              </a:rPr>
              <a:t>SMA Platform</a:t>
            </a:r>
          </a:p>
        </p:txBody>
      </p:sp>
      <p:grpSp>
        <p:nvGrpSpPr>
          <p:cNvPr id="70" name="Group 70"/>
          <p:cNvGrpSpPr/>
          <p:nvPr/>
        </p:nvGrpSpPr>
        <p:grpSpPr>
          <a:xfrm>
            <a:off x="701181" y="8787812"/>
            <a:ext cx="2210030" cy="145309"/>
            <a:chOff x="0" y="0"/>
            <a:chExt cx="567318" cy="37301"/>
          </a:xfrm>
        </p:grpSpPr>
        <p:sp>
          <p:nvSpPr>
            <p:cNvPr id="71" name="Freeform 71"/>
            <p:cNvSpPr/>
            <p:nvPr/>
          </p:nvSpPr>
          <p:spPr>
            <a:xfrm>
              <a:off x="0" y="0"/>
              <a:ext cx="567318" cy="37301"/>
            </a:xfrm>
            <a:custGeom>
              <a:avLst/>
              <a:gdLst/>
              <a:ahLst/>
              <a:cxnLst/>
              <a:rect l="l" t="t" r="r" b="b"/>
              <a:pathLst>
                <a:path w="567318" h="37301">
                  <a:moveTo>
                    <a:pt x="0" y="0"/>
                  </a:moveTo>
                  <a:lnTo>
                    <a:pt x="567318" y="0"/>
                  </a:lnTo>
                  <a:lnTo>
                    <a:pt x="567318" y="37301"/>
                  </a:lnTo>
                  <a:lnTo>
                    <a:pt x="0" y="37301"/>
                  </a:lnTo>
                  <a:close/>
                </a:path>
              </a:pathLst>
            </a:custGeom>
            <a:solidFill>
              <a:srgbClr val="D7992A"/>
            </a:solidFill>
          </p:spPr>
          <p:txBody>
            <a:bodyPr/>
            <a:lstStyle/>
            <a:p>
              <a:endParaRPr lang="en-US"/>
            </a:p>
          </p:txBody>
        </p:sp>
        <p:sp>
          <p:nvSpPr>
            <p:cNvPr id="72" name="TextBox 72"/>
            <p:cNvSpPr txBox="1"/>
            <p:nvPr/>
          </p:nvSpPr>
          <p:spPr>
            <a:xfrm>
              <a:off x="0" y="-38100"/>
              <a:ext cx="567318" cy="75401"/>
            </a:xfrm>
            <a:prstGeom prst="rect">
              <a:avLst/>
            </a:prstGeom>
          </p:spPr>
          <p:txBody>
            <a:bodyPr lIns="50800" tIns="50800" rIns="50800" bIns="50800" rtlCol="0" anchor="ctr"/>
            <a:lstStyle/>
            <a:p>
              <a:pPr algn="ctr">
                <a:lnSpc>
                  <a:spcPts val="3276"/>
                </a:lnSpc>
              </a:pPr>
              <a:endParaRPr/>
            </a:p>
          </p:txBody>
        </p:sp>
      </p:grpSp>
      <p:grpSp>
        <p:nvGrpSpPr>
          <p:cNvPr id="73" name="Group 73"/>
          <p:cNvGrpSpPr/>
          <p:nvPr/>
        </p:nvGrpSpPr>
        <p:grpSpPr>
          <a:xfrm>
            <a:off x="3478325" y="8782596"/>
            <a:ext cx="2210030" cy="145309"/>
            <a:chOff x="0" y="0"/>
            <a:chExt cx="567318" cy="37301"/>
          </a:xfrm>
        </p:grpSpPr>
        <p:sp>
          <p:nvSpPr>
            <p:cNvPr id="74" name="Freeform 74"/>
            <p:cNvSpPr/>
            <p:nvPr/>
          </p:nvSpPr>
          <p:spPr>
            <a:xfrm>
              <a:off x="0" y="0"/>
              <a:ext cx="567318" cy="37301"/>
            </a:xfrm>
            <a:custGeom>
              <a:avLst/>
              <a:gdLst/>
              <a:ahLst/>
              <a:cxnLst/>
              <a:rect l="l" t="t" r="r" b="b"/>
              <a:pathLst>
                <a:path w="567318" h="37301">
                  <a:moveTo>
                    <a:pt x="0" y="0"/>
                  </a:moveTo>
                  <a:lnTo>
                    <a:pt x="567318" y="0"/>
                  </a:lnTo>
                  <a:lnTo>
                    <a:pt x="567318" y="37301"/>
                  </a:lnTo>
                  <a:lnTo>
                    <a:pt x="0" y="37301"/>
                  </a:lnTo>
                  <a:close/>
                </a:path>
              </a:pathLst>
            </a:custGeom>
            <a:solidFill>
              <a:srgbClr val="D7992A"/>
            </a:solidFill>
          </p:spPr>
          <p:txBody>
            <a:bodyPr/>
            <a:lstStyle/>
            <a:p>
              <a:endParaRPr lang="en-US"/>
            </a:p>
          </p:txBody>
        </p:sp>
        <p:sp>
          <p:nvSpPr>
            <p:cNvPr id="75" name="TextBox 75"/>
            <p:cNvSpPr txBox="1"/>
            <p:nvPr/>
          </p:nvSpPr>
          <p:spPr>
            <a:xfrm>
              <a:off x="0" y="-38100"/>
              <a:ext cx="567318" cy="75401"/>
            </a:xfrm>
            <a:prstGeom prst="rect">
              <a:avLst/>
            </a:prstGeom>
          </p:spPr>
          <p:txBody>
            <a:bodyPr lIns="50800" tIns="50800" rIns="50800" bIns="50800" rtlCol="0" anchor="ctr"/>
            <a:lstStyle/>
            <a:p>
              <a:pPr algn="ctr">
                <a:lnSpc>
                  <a:spcPts val="3276"/>
                </a:lnSpc>
              </a:pPr>
              <a:endParaRPr/>
            </a:p>
          </p:txBody>
        </p:sp>
      </p:grpSp>
      <p:grpSp>
        <p:nvGrpSpPr>
          <p:cNvPr id="76" name="Group 76"/>
          <p:cNvGrpSpPr/>
          <p:nvPr/>
        </p:nvGrpSpPr>
        <p:grpSpPr>
          <a:xfrm>
            <a:off x="6227709" y="8775836"/>
            <a:ext cx="2210030" cy="145309"/>
            <a:chOff x="0" y="0"/>
            <a:chExt cx="567318" cy="37301"/>
          </a:xfrm>
        </p:grpSpPr>
        <p:sp>
          <p:nvSpPr>
            <p:cNvPr id="77" name="Freeform 77"/>
            <p:cNvSpPr/>
            <p:nvPr/>
          </p:nvSpPr>
          <p:spPr>
            <a:xfrm>
              <a:off x="0" y="0"/>
              <a:ext cx="567318" cy="37301"/>
            </a:xfrm>
            <a:custGeom>
              <a:avLst/>
              <a:gdLst/>
              <a:ahLst/>
              <a:cxnLst/>
              <a:rect l="l" t="t" r="r" b="b"/>
              <a:pathLst>
                <a:path w="567318" h="37301">
                  <a:moveTo>
                    <a:pt x="0" y="0"/>
                  </a:moveTo>
                  <a:lnTo>
                    <a:pt x="567318" y="0"/>
                  </a:lnTo>
                  <a:lnTo>
                    <a:pt x="567318" y="37301"/>
                  </a:lnTo>
                  <a:lnTo>
                    <a:pt x="0" y="37301"/>
                  </a:lnTo>
                  <a:close/>
                </a:path>
              </a:pathLst>
            </a:custGeom>
            <a:solidFill>
              <a:srgbClr val="D7992A"/>
            </a:solidFill>
          </p:spPr>
          <p:txBody>
            <a:bodyPr/>
            <a:lstStyle/>
            <a:p>
              <a:endParaRPr lang="en-US"/>
            </a:p>
          </p:txBody>
        </p:sp>
        <p:sp>
          <p:nvSpPr>
            <p:cNvPr id="78" name="TextBox 78"/>
            <p:cNvSpPr txBox="1"/>
            <p:nvPr/>
          </p:nvSpPr>
          <p:spPr>
            <a:xfrm>
              <a:off x="0" y="-38100"/>
              <a:ext cx="567318" cy="75401"/>
            </a:xfrm>
            <a:prstGeom prst="rect">
              <a:avLst/>
            </a:prstGeom>
          </p:spPr>
          <p:txBody>
            <a:bodyPr lIns="50800" tIns="50800" rIns="50800" bIns="50800" rtlCol="0" anchor="ctr"/>
            <a:lstStyle/>
            <a:p>
              <a:pPr algn="ctr">
                <a:lnSpc>
                  <a:spcPts val="3276"/>
                </a:lnSpc>
              </a:pPr>
              <a:endParaRPr/>
            </a:p>
          </p:txBody>
        </p:sp>
      </p:grpSp>
      <p:grpSp>
        <p:nvGrpSpPr>
          <p:cNvPr id="79" name="Group 79"/>
          <p:cNvGrpSpPr/>
          <p:nvPr/>
        </p:nvGrpSpPr>
        <p:grpSpPr>
          <a:xfrm>
            <a:off x="8918175" y="8792741"/>
            <a:ext cx="2210030" cy="145309"/>
            <a:chOff x="0" y="0"/>
            <a:chExt cx="567318" cy="37301"/>
          </a:xfrm>
        </p:grpSpPr>
        <p:sp>
          <p:nvSpPr>
            <p:cNvPr id="80" name="Freeform 80"/>
            <p:cNvSpPr/>
            <p:nvPr/>
          </p:nvSpPr>
          <p:spPr>
            <a:xfrm>
              <a:off x="0" y="0"/>
              <a:ext cx="567318" cy="37301"/>
            </a:xfrm>
            <a:custGeom>
              <a:avLst/>
              <a:gdLst/>
              <a:ahLst/>
              <a:cxnLst/>
              <a:rect l="l" t="t" r="r" b="b"/>
              <a:pathLst>
                <a:path w="567318" h="37301">
                  <a:moveTo>
                    <a:pt x="0" y="0"/>
                  </a:moveTo>
                  <a:lnTo>
                    <a:pt x="567318" y="0"/>
                  </a:lnTo>
                  <a:lnTo>
                    <a:pt x="567318" y="37301"/>
                  </a:lnTo>
                  <a:lnTo>
                    <a:pt x="0" y="37301"/>
                  </a:lnTo>
                  <a:close/>
                </a:path>
              </a:pathLst>
            </a:custGeom>
            <a:solidFill>
              <a:srgbClr val="D7992A"/>
            </a:solidFill>
          </p:spPr>
          <p:txBody>
            <a:bodyPr/>
            <a:lstStyle/>
            <a:p>
              <a:endParaRPr lang="en-US"/>
            </a:p>
          </p:txBody>
        </p:sp>
        <p:sp>
          <p:nvSpPr>
            <p:cNvPr id="81" name="TextBox 81"/>
            <p:cNvSpPr txBox="1"/>
            <p:nvPr/>
          </p:nvSpPr>
          <p:spPr>
            <a:xfrm>
              <a:off x="0" y="-38100"/>
              <a:ext cx="567318" cy="75401"/>
            </a:xfrm>
            <a:prstGeom prst="rect">
              <a:avLst/>
            </a:prstGeom>
          </p:spPr>
          <p:txBody>
            <a:bodyPr lIns="50800" tIns="50800" rIns="50800" bIns="50800" rtlCol="0" anchor="ctr"/>
            <a:lstStyle/>
            <a:p>
              <a:pPr algn="ctr">
                <a:lnSpc>
                  <a:spcPts val="3276"/>
                </a:lnSpc>
              </a:pPr>
              <a:endParaRPr/>
            </a:p>
          </p:txBody>
        </p:sp>
      </p:grpSp>
      <p:grpSp>
        <p:nvGrpSpPr>
          <p:cNvPr id="82" name="Group 82"/>
          <p:cNvGrpSpPr/>
          <p:nvPr/>
        </p:nvGrpSpPr>
        <p:grpSpPr>
          <a:xfrm>
            <a:off x="11710761" y="8782595"/>
            <a:ext cx="2210030" cy="145309"/>
            <a:chOff x="0" y="0"/>
            <a:chExt cx="567318" cy="37301"/>
          </a:xfrm>
        </p:grpSpPr>
        <p:sp>
          <p:nvSpPr>
            <p:cNvPr id="83" name="Freeform 83"/>
            <p:cNvSpPr/>
            <p:nvPr/>
          </p:nvSpPr>
          <p:spPr>
            <a:xfrm>
              <a:off x="0" y="0"/>
              <a:ext cx="567318" cy="37301"/>
            </a:xfrm>
            <a:custGeom>
              <a:avLst/>
              <a:gdLst/>
              <a:ahLst/>
              <a:cxnLst/>
              <a:rect l="l" t="t" r="r" b="b"/>
              <a:pathLst>
                <a:path w="567318" h="37301">
                  <a:moveTo>
                    <a:pt x="0" y="0"/>
                  </a:moveTo>
                  <a:lnTo>
                    <a:pt x="567318" y="0"/>
                  </a:lnTo>
                  <a:lnTo>
                    <a:pt x="567318" y="37301"/>
                  </a:lnTo>
                  <a:lnTo>
                    <a:pt x="0" y="37301"/>
                  </a:lnTo>
                  <a:close/>
                </a:path>
              </a:pathLst>
            </a:custGeom>
            <a:solidFill>
              <a:srgbClr val="D7992A"/>
            </a:solidFill>
          </p:spPr>
          <p:txBody>
            <a:bodyPr/>
            <a:lstStyle/>
            <a:p>
              <a:endParaRPr lang="en-US"/>
            </a:p>
          </p:txBody>
        </p:sp>
        <p:sp>
          <p:nvSpPr>
            <p:cNvPr id="84" name="TextBox 84"/>
            <p:cNvSpPr txBox="1"/>
            <p:nvPr/>
          </p:nvSpPr>
          <p:spPr>
            <a:xfrm>
              <a:off x="0" y="-38100"/>
              <a:ext cx="567318" cy="75401"/>
            </a:xfrm>
            <a:prstGeom prst="rect">
              <a:avLst/>
            </a:prstGeom>
          </p:spPr>
          <p:txBody>
            <a:bodyPr lIns="50800" tIns="50800" rIns="50800" bIns="50800" rtlCol="0" anchor="ctr"/>
            <a:lstStyle/>
            <a:p>
              <a:pPr algn="ctr">
                <a:lnSpc>
                  <a:spcPts val="3276"/>
                </a:lnSpc>
              </a:pPr>
              <a:endParaRPr/>
            </a:p>
          </p:txBody>
        </p:sp>
      </p:grpSp>
      <p:grpSp>
        <p:nvGrpSpPr>
          <p:cNvPr id="85" name="Group 85"/>
          <p:cNvGrpSpPr/>
          <p:nvPr/>
        </p:nvGrpSpPr>
        <p:grpSpPr>
          <a:xfrm>
            <a:off x="14528725" y="8782595"/>
            <a:ext cx="2210030" cy="145309"/>
            <a:chOff x="0" y="0"/>
            <a:chExt cx="567318" cy="37301"/>
          </a:xfrm>
        </p:grpSpPr>
        <p:sp>
          <p:nvSpPr>
            <p:cNvPr id="86" name="Freeform 86"/>
            <p:cNvSpPr/>
            <p:nvPr/>
          </p:nvSpPr>
          <p:spPr>
            <a:xfrm>
              <a:off x="0" y="0"/>
              <a:ext cx="567318" cy="37301"/>
            </a:xfrm>
            <a:custGeom>
              <a:avLst/>
              <a:gdLst/>
              <a:ahLst/>
              <a:cxnLst/>
              <a:rect l="l" t="t" r="r" b="b"/>
              <a:pathLst>
                <a:path w="567318" h="37301">
                  <a:moveTo>
                    <a:pt x="0" y="0"/>
                  </a:moveTo>
                  <a:lnTo>
                    <a:pt x="567318" y="0"/>
                  </a:lnTo>
                  <a:lnTo>
                    <a:pt x="567318" y="37301"/>
                  </a:lnTo>
                  <a:lnTo>
                    <a:pt x="0" y="37301"/>
                  </a:lnTo>
                  <a:close/>
                </a:path>
              </a:pathLst>
            </a:custGeom>
            <a:solidFill>
              <a:srgbClr val="D7992A"/>
            </a:solidFill>
          </p:spPr>
          <p:txBody>
            <a:bodyPr/>
            <a:lstStyle/>
            <a:p>
              <a:endParaRPr lang="en-US"/>
            </a:p>
          </p:txBody>
        </p:sp>
        <p:sp>
          <p:nvSpPr>
            <p:cNvPr id="87" name="TextBox 87"/>
            <p:cNvSpPr txBox="1"/>
            <p:nvPr/>
          </p:nvSpPr>
          <p:spPr>
            <a:xfrm>
              <a:off x="0" y="-38100"/>
              <a:ext cx="567318" cy="75401"/>
            </a:xfrm>
            <a:prstGeom prst="rect">
              <a:avLst/>
            </a:prstGeom>
          </p:spPr>
          <p:txBody>
            <a:bodyPr lIns="50800" tIns="50800" rIns="50800" bIns="50800" rtlCol="0" anchor="ctr"/>
            <a:lstStyle/>
            <a:p>
              <a:pPr algn="ctr">
                <a:lnSpc>
                  <a:spcPts val="3276"/>
                </a:lnSpc>
              </a:pPr>
              <a:endParaRPr/>
            </a:p>
          </p:txBody>
        </p:sp>
      </p:grpSp>
      <p:grpSp>
        <p:nvGrpSpPr>
          <p:cNvPr id="88" name="Group 88"/>
          <p:cNvGrpSpPr>
            <a:grpSpLocks noChangeAspect="1"/>
          </p:cNvGrpSpPr>
          <p:nvPr/>
        </p:nvGrpSpPr>
        <p:grpSpPr>
          <a:xfrm>
            <a:off x="3554405" y="7074933"/>
            <a:ext cx="16167" cy="1214250"/>
            <a:chOff x="0" y="0"/>
            <a:chExt cx="6350" cy="477152"/>
          </a:xfrm>
        </p:grpSpPr>
        <p:sp>
          <p:nvSpPr>
            <p:cNvPr id="89" name="Freeform 89"/>
            <p:cNvSpPr/>
            <p:nvPr/>
          </p:nvSpPr>
          <p:spPr>
            <a:xfrm>
              <a:off x="0" y="0"/>
              <a:ext cx="6350" cy="477139"/>
            </a:xfrm>
            <a:custGeom>
              <a:avLst/>
              <a:gdLst/>
              <a:ahLst/>
              <a:cxnLst/>
              <a:rect l="l" t="t" r="r" b="b"/>
              <a:pathLst>
                <a:path w="6350" h="477139">
                  <a:moveTo>
                    <a:pt x="6350" y="0"/>
                  </a:moveTo>
                  <a:lnTo>
                    <a:pt x="6350" y="477139"/>
                  </a:lnTo>
                  <a:lnTo>
                    <a:pt x="0" y="477139"/>
                  </a:lnTo>
                  <a:lnTo>
                    <a:pt x="0" y="0"/>
                  </a:lnTo>
                  <a:close/>
                </a:path>
              </a:pathLst>
            </a:custGeom>
            <a:solidFill>
              <a:srgbClr val="F4B42A"/>
            </a:solidFill>
          </p:spPr>
          <p:txBody>
            <a:bodyPr/>
            <a:lstStyle/>
            <a:p>
              <a:endParaRPr lang="en-US"/>
            </a:p>
          </p:txBody>
        </p:sp>
      </p:grpSp>
      <p:sp>
        <p:nvSpPr>
          <p:cNvPr id="90" name="TextBox 90"/>
          <p:cNvSpPr txBox="1"/>
          <p:nvPr/>
        </p:nvSpPr>
        <p:spPr>
          <a:xfrm>
            <a:off x="4711390" y="7791495"/>
            <a:ext cx="59457" cy="207645"/>
          </a:xfrm>
          <a:prstGeom prst="rect">
            <a:avLst/>
          </a:prstGeom>
        </p:spPr>
        <p:txBody>
          <a:bodyPr lIns="0" tIns="0" rIns="0" bIns="0" rtlCol="0" anchor="t">
            <a:spAutoFit/>
          </a:bodyPr>
          <a:lstStyle/>
          <a:p>
            <a:pPr algn="ctr">
              <a:lnSpc>
                <a:spcPts val="1679"/>
              </a:lnSpc>
            </a:pPr>
            <a:r>
              <a:rPr lang="en-US" sz="1200">
                <a:solidFill>
                  <a:srgbClr val="FFFFFF"/>
                </a:solidFill>
                <a:latin typeface="Work Sans 1"/>
                <a:ea typeface="Work Sans 1"/>
                <a:cs typeface="Work Sans 1"/>
                <a:sym typeface="Work Sans 1"/>
              </a:rPr>
              <a:t>1</a:t>
            </a:r>
          </a:p>
        </p:txBody>
      </p:sp>
      <p:sp>
        <p:nvSpPr>
          <p:cNvPr id="91" name="TextBox 91"/>
          <p:cNvSpPr txBox="1"/>
          <p:nvPr/>
        </p:nvSpPr>
        <p:spPr>
          <a:xfrm>
            <a:off x="10440926" y="3323958"/>
            <a:ext cx="87213" cy="207645"/>
          </a:xfrm>
          <a:prstGeom prst="rect">
            <a:avLst/>
          </a:prstGeom>
        </p:spPr>
        <p:txBody>
          <a:bodyPr lIns="0" tIns="0" rIns="0" bIns="0" rtlCol="0" anchor="t">
            <a:spAutoFit/>
          </a:bodyPr>
          <a:lstStyle/>
          <a:p>
            <a:pPr algn="ctr">
              <a:lnSpc>
                <a:spcPts val="1679"/>
              </a:lnSpc>
            </a:pPr>
            <a:r>
              <a:rPr lang="en-US" sz="1200">
                <a:solidFill>
                  <a:srgbClr val="FFFFFF"/>
                </a:solidFill>
                <a:latin typeface="Work Sans 1"/>
                <a:ea typeface="Work Sans 1"/>
                <a:cs typeface="Work Sans 1"/>
                <a:sym typeface="Work Sans 1"/>
              </a:rPr>
              <a:t>*</a:t>
            </a:r>
          </a:p>
        </p:txBody>
      </p:sp>
      <p:sp>
        <p:nvSpPr>
          <p:cNvPr id="92" name="TextBox 92"/>
          <p:cNvSpPr txBox="1"/>
          <p:nvPr/>
        </p:nvSpPr>
        <p:spPr>
          <a:xfrm>
            <a:off x="16581452" y="2426568"/>
            <a:ext cx="88850" cy="207645"/>
          </a:xfrm>
          <a:prstGeom prst="rect">
            <a:avLst/>
          </a:prstGeom>
        </p:spPr>
        <p:txBody>
          <a:bodyPr lIns="0" tIns="0" rIns="0" bIns="0" rtlCol="0" anchor="t">
            <a:spAutoFit/>
          </a:bodyPr>
          <a:lstStyle/>
          <a:p>
            <a:pPr algn="ctr">
              <a:lnSpc>
                <a:spcPts val="1679"/>
              </a:lnSpc>
            </a:pPr>
            <a:r>
              <a:rPr lang="en-US" sz="1200">
                <a:solidFill>
                  <a:srgbClr val="061450"/>
                </a:solidFill>
                <a:latin typeface="Work Sans 1"/>
                <a:ea typeface="Work Sans 1"/>
                <a:cs typeface="Work Sans 1"/>
                <a:sym typeface="Work Sans 1"/>
              </a:rPr>
              <a:t>2</a:t>
            </a:r>
          </a:p>
        </p:txBody>
      </p:sp>
      <p:sp>
        <p:nvSpPr>
          <p:cNvPr id="93" name="TextBox 93"/>
          <p:cNvSpPr txBox="1"/>
          <p:nvPr/>
        </p:nvSpPr>
        <p:spPr>
          <a:xfrm>
            <a:off x="16547778" y="3095693"/>
            <a:ext cx="88850" cy="207645"/>
          </a:xfrm>
          <a:prstGeom prst="rect">
            <a:avLst/>
          </a:prstGeom>
        </p:spPr>
        <p:txBody>
          <a:bodyPr lIns="0" tIns="0" rIns="0" bIns="0" rtlCol="0" anchor="t">
            <a:spAutoFit/>
          </a:bodyPr>
          <a:lstStyle/>
          <a:p>
            <a:pPr algn="ctr">
              <a:lnSpc>
                <a:spcPts val="1679"/>
              </a:lnSpc>
            </a:pPr>
            <a:r>
              <a:rPr lang="en-US" sz="1200">
                <a:solidFill>
                  <a:srgbClr val="061450"/>
                </a:solidFill>
                <a:latin typeface="Work Sans 1"/>
                <a:ea typeface="Work Sans 1"/>
                <a:cs typeface="Work Sans 1"/>
                <a:sym typeface="Work Sans 1"/>
              </a:rPr>
              <a:t>2</a:t>
            </a:r>
          </a:p>
        </p:txBody>
      </p:sp>
      <p:sp>
        <p:nvSpPr>
          <p:cNvPr id="94" name="TextBox 94"/>
          <p:cNvSpPr txBox="1"/>
          <p:nvPr/>
        </p:nvSpPr>
        <p:spPr>
          <a:xfrm>
            <a:off x="15633740" y="617540"/>
            <a:ext cx="1840013" cy="435219"/>
          </a:xfrm>
          <a:prstGeom prst="rect">
            <a:avLst/>
          </a:prstGeom>
        </p:spPr>
        <p:txBody>
          <a:bodyPr lIns="0" tIns="0" rIns="0" bIns="0" rtlCol="0" anchor="t">
            <a:spAutoFit/>
          </a:bodyPr>
          <a:lstStyle/>
          <a:p>
            <a:pPr algn="l">
              <a:lnSpc>
                <a:spcPts val="3880"/>
              </a:lnSpc>
            </a:pPr>
            <a:r>
              <a:rPr lang="en-US" sz="1589" spc="-4">
                <a:solidFill>
                  <a:srgbClr val="061450"/>
                </a:solidFill>
                <a:latin typeface="Work Sans 1"/>
                <a:ea typeface="Work Sans 1"/>
                <a:cs typeface="Work Sans 1"/>
                <a:sym typeface="Work Sans 1"/>
              </a:rPr>
              <a:t>OVERALL STATS</a:t>
            </a:r>
          </a:p>
        </p:txBody>
      </p:sp>
      <p:grpSp>
        <p:nvGrpSpPr>
          <p:cNvPr id="95" name="Group 95"/>
          <p:cNvGrpSpPr/>
          <p:nvPr/>
        </p:nvGrpSpPr>
        <p:grpSpPr>
          <a:xfrm>
            <a:off x="15633740" y="1184975"/>
            <a:ext cx="1828076" cy="384629"/>
            <a:chOff x="0" y="0"/>
            <a:chExt cx="2437434" cy="512839"/>
          </a:xfrm>
        </p:grpSpPr>
        <p:sp>
          <p:nvSpPr>
            <p:cNvPr id="96" name="TextBox 96"/>
            <p:cNvSpPr txBox="1"/>
            <p:nvPr/>
          </p:nvSpPr>
          <p:spPr>
            <a:xfrm>
              <a:off x="0" y="-142875"/>
              <a:ext cx="612763" cy="378347"/>
            </a:xfrm>
            <a:prstGeom prst="rect">
              <a:avLst/>
            </a:prstGeom>
          </p:spPr>
          <p:txBody>
            <a:bodyPr lIns="0" tIns="0" rIns="0" bIns="0" rtlCol="0" anchor="t">
              <a:spAutoFit/>
            </a:bodyPr>
            <a:lstStyle/>
            <a:p>
              <a:pPr algn="l">
                <a:lnSpc>
                  <a:spcPts val="2904"/>
                </a:lnSpc>
              </a:pPr>
              <a:r>
                <a:rPr lang="en-US" sz="1189" b="1" spc="-3">
                  <a:solidFill>
                    <a:srgbClr val="061450"/>
                  </a:solidFill>
                  <a:latin typeface="IBM Plex Sans Condensed Bold"/>
                  <a:ea typeface="IBM Plex Sans Condensed Bold"/>
                  <a:cs typeface="IBM Plex Sans Condensed Bold"/>
                  <a:sym typeface="IBM Plex Sans Condensed Bold"/>
                </a:rPr>
                <a:t>$340M</a:t>
              </a:r>
            </a:p>
          </p:txBody>
        </p:sp>
        <p:sp>
          <p:nvSpPr>
            <p:cNvPr id="97" name="TextBox 97"/>
            <p:cNvSpPr txBox="1"/>
            <p:nvPr/>
          </p:nvSpPr>
          <p:spPr>
            <a:xfrm>
              <a:off x="0" y="359094"/>
              <a:ext cx="2437434" cy="153745"/>
            </a:xfrm>
            <a:prstGeom prst="rect">
              <a:avLst/>
            </a:prstGeom>
          </p:spPr>
          <p:txBody>
            <a:bodyPr lIns="0" tIns="0" rIns="0" bIns="0" rtlCol="0" anchor="t">
              <a:spAutoFit/>
            </a:bodyPr>
            <a:lstStyle/>
            <a:p>
              <a:pPr algn="l">
                <a:lnSpc>
                  <a:spcPts val="594"/>
                </a:lnSpc>
              </a:pPr>
              <a:r>
                <a:rPr lang="en-US" sz="1189" spc="-3">
                  <a:solidFill>
                    <a:srgbClr val="061450"/>
                  </a:solidFill>
                  <a:latin typeface="Work Sans 1"/>
                  <a:ea typeface="Work Sans 1"/>
                  <a:cs typeface="Work Sans 1"/>
                  <a:sym typeface="Work Sans 1"/>
                </a:rPr>
                <a:t>Capital Deployed</a:t>
              </a:r>
            </a:p>
          </p:txBody>
        </p:sp>
      </p:grpSp>
      <p:grpSp>
        <p:nvGrpSpPr>
          <p:cNvPr id="98" name="Group 98"/>
          <p:cNvGrpSpPr/>
          <p:nvPr/>
        </p:nvGrpSpPr>
        <p:grpSpPr>
          <a:xfrm>
            <a:off x="15633740" y="1749623"/>
            <a:ext cx="2394632" cy="384629"/>
            <a:chOff x="0" y="0"/>
            <a:chExt cx="3192842" cy="512839"/>
          </a:xfrm>
        </p:grpSpPr>
        <p:sp>
          <p:nvSpPr>
            <p:cNvPr id="99" name="TextBox 99"/>
            <p:cNvSpPr txBox="1"/>
            <p:nvPr/>
          </p:nvSpPr>
          <p:spPr>
            <a:xfrm>
              <a:off x="0" y="-142875"/>
              <a:ext cx="802670" cy="378347"/>
            </a:xfrm>
            <a:prstGeom prst="rect">
              <a:avLst/>
            </a:prstGeom>
          </p:spPr>
          <p:txBody>
            <a:bodyPr lIns="0" tIns="0" rIns="0" bIns="0" rtlCol="0" anchor="t">
              <a:spAutoFit/>
            </a:bodyPr>
            <a:lstStyle/>
            <a:p>
              <a:pPr algn="l">
                <a:lnSpc>
                  <a:spcPts val="2904"/>
                </a:lnSpc>
              </a:pPr>
              <a:r>
                <a:rPr lang="en-US" sz="1189" b="1" spc="-3">
                  <a:solidFill>
                    <a:srgbClr val="061450"/>
                  </a:solidFill>
                  <a:latin typeface="IBM Plex Sans Condensed Bold"/>
                  <a:ea typeface="IBM Plex Sans Condensed Bold"/>
                  <a:cs typeface="IBM Plex Sans Condensed Bold"/>
                  <a:sym typeface="IBM Plex Sans Condensed Bold"/>
                </a:rPr>
                <a:t>28 Loans</a:t>
              </a:r>
            </a:p>
          </p:txBody>
        </p:sp>
        <p:sp>
          <p:nvSpPr>
            <p:cNvPr id="100" name="TextBox 100"/>
            <p:cNvSpPr txBox="1"/>
            <p:nvPr/>
          </p:nvSpPr>
          <p:spPr>
            <a:xfrm>
              <a:off x="0" y="359094"/>
              <a:ext cx="3192842" cy="153745"/>
            </a:xfrm>
            <a:prstGeom prst="rect">
              <a:avLst/>
            </a:prstGeom>
          </p:spPr>
          <p:txBody>
            <a:bodyPr lIns="0" tIns="0" rIns="0" bIns="0" rtlCol="0" anchor="t">
              <a:spAutoFit/>
            </a:bodyPr>
            <a:lstStyle/>
            <a:p>
              <a:pPr algn="l">
                <a:lnSpc>
                  <a:spcPts val="594"/>
                </a:lnSpc>
              </a:pPr>
              <a:r>
                <a:rPr lang="en-US" sz="1189" spc="-3">
                  <a:solidFill>
                    <a:srgbClr val="061450"/>
                  </a:solidFill>
                  <a:latin typeface="Work Sans 1"/>
                  <a:ea typeface="Work Sans 1"/>
                  <a:cs typeface="Work Sans 1"/>
                  <a:sym typeface="Work Sans 1"/>
                </a:rPr>
                <a:t>Funded</a:t>
              </a:r>
            </a:p>
          </p:txBody>
        </p:sp>
      </p:grpSp>
      <p:sp>
        <p:nvSpPr>
          <p:cNvPr id="101" name="TextBox 101"/>
          <p:cNvSpPr txBox="1"/>
          <p:nvPr/>
        </p:nvSpPr>
        <p:spPr>
          <a:xfrm>
            <a:off x="16901317" y="1284803"/>
            <a:ext cx="59457" cy="207645"/>
          </a:xfrm>
          <a:prstGeom prst="rect">
            <a:avLst/>
          </a:prstGeom>
        </p:spPr>
        <p:txBody>
          <a:bodyPr lIns="0" tIns="0" rIns="0" bIns="0" rtlCol="0" anchor="t">
            <a:spAutoFit/>
          </a:bodyPr>
          <a:lstStyle/>
          <a:p>
            <a:pPr algn="ctr">
              <a:lnSpc>
                <a:spcPts val="1679"/>
              </a:lnSpc>
            </a:pPr>
            <a:r>
              <a:rPr lang="en-US" sz="1200">
                <a:solidFill>
                  <a:srgbClr val="061450"/>
                </a:solidFill>
                <a:latin typeface="Work Sans 1"/>
                <a:ea typeface="Work Sans 1"/>
                <a:cs typeface="Work Sans 1"/>
                <a:sym typeface="Work Sans 1"/>
              </a:rPr>
              <a:t>1</a:t>
            </a:r>
          </a:p>
        </p:txBody>
      </p:sp>
      <p:sp>
        <p:nvSpPr>
          <p:cNvPr id="102" name="TextBox 102"/>
          <p:cNvSpPr txBox="1"/>
          <p:nvPr/>
        </p:nvSpPr>
        <p:spPr>
          <a:xfrm>
            <a:off x="16229671" y="1885821"/>
            <a:ext cx="59457" cy="207645"/>
          </a:xfrm>
          <a:prstGeom prst="rect">
            <a:avLst/>
          </a:prstGeom>
        </p:spPr>
        <p:txBody>
          <a:bodyPr lIns="0" tIns="0" rIns="0" bIns="0" rtlCol="0" anchor="t">
            <a:spAutoFit/>
          </a:bodyPr>
          <a:lstStyle/>
          <a:p>
            <a:pPr algn="ctr">
              <a:lnSpc>
                <a:spcPts val="1679"/>
              </a:lnSpc>
            </a:pPr>
            <a:r>
              <a:rPr lang="en-US" sz="1200">
                <a:solidFill>
                  <a:srgbClr val="061450"/>
                </a:solidFill>
                <a:latin typeface="Work Sans 1"/>
                <a:ea typeface="Work Sans 1"/>
                <a:cs typeface="Work Sans 1"/>
                <a:sym typeface="Work Sans 1"/>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1450"/>
        </a:solidFill>
        <a:effectLst/>
      </p:bgPr>
    </p:bg>
    <p:spTree>
      <p:nvGrpSpPr>
        <p:cNvPr id="1" name=""/>
        <p:cNvGrpSpPr/>
        <p:nvPr/>
      </p:nvGrpSpPr>
      <p:grpSpPr>
        <a:xfrm>
          <a:off x="0" y="0"/>
          <a:ext cx="0" cy="0"/>
          <a:chOff x="0" y="0"/>
          <a:chExt cx="0" cy="0"/>
        </a:xfrm>
      </p:grpSpPr>
      <p:grpSp>
        <p:nvGrpSpPr>
          <p:cNvPr id="2" name="Group 2"/>
          <p:cNvGrpSpPr/>
          <p:nvPr/>
        </p:nvGrpSpPr>
        <p:grpSpPr>
          <a:xfrm>
            <a:off x="1124083" y="2150853"/>
            <a:ext cx="5055659" cy="7201761"/>
            <a:chOff x="0" y="0"/>
            <a:chExt cx="1331532" cy="1896760"/>
          </a:xfrm>
        </p:grpSpPr>
        <p:sp>
          <p:nvSpPr>
            <p:cNvPr id="3" name="Freeform 3"/>
            <p:cNvSpPr/>
            <p:nvPr/>
          </p:nvSpPr>
          <p:spPr>
            <a:xfrm>
              <a:off x="0" y="0"/>
              <a:ext cx="1331532" cy="1896760"/>
            </a:xfrm>
            <a:custGeom>
              <a:avLst/>
              <a:gdLst/>
              <a:ahLst/>
              <a:cxnLst/>
              <a:rect l="l" t="t" r="r" b="b"/>
              <a:pathLst>
                <a:path w="1331532" h="1896760">
                  <a:moveTo>
                    <a:pt x="0" y="0"/>
                  </a:moveTo>
                  <a:lnTo>
                    <a:pt x="1331532" y="0"/>
                  </a:lnTo>
                  <a:lnTo>
                    <a:pt x="1331532" y="1896760"/>
                  </a:lnTo>
                  <a:lnTo>
                    <a:pt x="0" y="1896760"/>
                  </a:lnTo>
                  <a:close/>
                </a:path>
              </a:pathLst>
            </a:custGeom>
            <a:solidFill>
              <a:srgbClr val="000000">
                <a:alpha val="0"/>
              </a:srgbClr>
            </a:solidFill>
            <a:ln w="38100" cap="sq">
              <a:solidFill>
                <a:srgbClr val="FFFFFF"/>
              </a:solidFill>
              <a:prstDash val="solid"/>
              <a:miter/>
            </a:ln>
          </p:spPr>
          <p:txBody>
            <a:bodyPr/>
            <a:lstStyle/>
            <a:p>
              <a:endParaRPr lang="en-US"/>
            </a:p>
          </p:txBody>
        </p:sp>
        <p:sp>
          <p:nvSpPr>
            <p:cNvPr id="4" name="TextBox 4"/>
            <p:cNvSpPr txBox="1"/>
            <p:nvPr/>
          </p:nvSpPr>
          <p:spPr>
            <a:xfrm>
              <a:off x="0" y="-38100"/>
              <a:ext cx="1331532" cy="1934860"/>
            </a:xfrm>
            <a:prstGeom prst="rect">
              <a:avLst/>
            </a:prstGeom>
          </p:spPr>
          <p:txBody>
            <a:bodyPr lIns="50800" tIns="50800" rIns="50800" bIns="50800" rtlCol="0" anchor="ctr"/>
            <a:lstStyle/>
            <a:p>
              <a:pPr algn="ctr">
                <a:lnSpc>
                  <a:spcPts val="3276"/>
                </a:lnSpc>
              </a:pPr>
              <a:endParaRPr/>
            </a:p>
          </p:txBody>
        </p:sp>
      </p:grpSp>
      <p:grpSp>
        <p:nvGrpSpPr>
          <p:cNvPr id="5" name="Group 5"/>
          <p:cNvGrpSpPr/>
          <p:nvPr/>
        </p:nvGrpSpPr>
        <p:grpSpPr>
          <a:xfrm>
            <a:off x="6579793" y="2150853"/>
            <a:ext cx="5051307" cy="7201761"/>
            <a:chOff x="0" y="0"/>
            <a:chExt cx="1330385" cy="1896760"/>
          </a:xfrm>
        </p:grpSpPr>
        <p:sp>
          <p:nvSpPr>
            <p:cNvPr id="6" name="Freeform 6"/>
            <p:cNvSpPr/>
            <p:nvPr/>
          </p:nvSpPr>
          <p:spPr>
            <a:xfrm>
              <a:off x="0" y="0"/>
              <a:ext cx="1330385" cy="1896760"/>
            </a:xfrm>
            <a:custGeom>
              <a:avLst/>
              <a:gdLst/>
              <a:ahLst/>
              <a:cxnLst/>
              <a:rect l="l" t="t" r="r" b="b"/>
              <a:pathLst>
                <a:path w="1330385" h="1896760">
                  <a:moveTo>
                    <a:pt x="0" y="0"/>
                  </a:moveTo>
                  <a:lnTo>
                    <a:pt x="1330385" y="0"/>
                  </a:lnTo>
                  <a:lnTo>
                    <a:pt x="1330385" y="1896760"/>
                  </a:lnTo>
                  <a:lnTo>
                    <a:pt x="0" y="1896760"/>
                  </a:lnTo>
                  <a:close/>
                </a:path>
              </a:pathLst>
            </a:custGeom>
            <a:solidFill>
              <a:srgbClr val="000000">
                <a:alpha val="0"/>
              </a:srgbClr>
            </a:solidFill>
            <a:ln w="38100" cap="sq">
              <a:solidFill>
                <a:srgbClr val="FFFFFF"/>
              </a:solidFill>
              <a:prstDash val="solid"/>
              <a:miter/>
            </a:ln>
          </p:spPr>
          <p:txBody>
            <a:bodyPr/>
            <a:lstStyle/>
            <a:p>
              <a:endParaRPr lang="en-US"/>
            </a:p>
          </p:txBody>
        </p:sp>
        <p:sp>
          <p:nvSpPr>
            <p:cNvPr id="7" name="TextBox 7"/>
            <p:cNvSpPr txBox="1"/>
            <p:nvPr/>
          </p:nvSpPr>
          <p:spPr>
            <a:xfrm>
              <a:off x="0" y="-38100"/>
              <a:ext cx="1330385" cy="1934860"/>
            </a:xfrm>
            <a:prstGeom prst="rect">
              <a:avLst/>
            </a:prstGeom>
          </p:spPr>
          <p:txBody>
            <a:bodyPr lIns="50800" tIns="50800" rIns="50800" bIns="50800" rtlCol="0" anchor="ctr"/>
            <a:lstStyle/>
            <a:p>
              <a:pPr algn="ctr">
                <a:lnSpc>
                  <a:spcPts val="3276"/>
                </a:lnSpc>
              </a:pPr>
              <a:endParaRPr/>
            </a:p>
          </p:txBody>
        </p:sp>
      </p:grpSp>
      <p:grpSp>
        <p:nvGrpSpPr>
          <p:cNvPr id="8" name="Group 8"/>
          <p:cNvGrpSpPr/>
          <p:nvPr/>
        </p:nvGrpSpPr>
        <p:grpSpPr>
          <a:xfrm>
            <a:off x="12035502" y="2150853"/>
            <a:ext cx="5128415" cy="7201761"/>
            <a:chOff x="0" y="0"/>
            <a:chExt cx="1350694" cy="1896760"/>
          </a:xfrm>
        </p:grpSpPr>
        <p:sp>
          <p:nvSpPr>
            <p:cNvPr id="9" name="Freeform 9"/>
            <p:cNvSpPr/>
            <p:nvPr/>
          </p:nvSpPr>
          <p:spPr>
            <a:xfrm>
              <a:off x="0" y="0"/>
              <a:ext cx="1350694" cy="1896760"/>
            </a:xfrm>
            <a:custGeom>
              <a:avLst/>
              <a:gdLst/>
              <a:ahLst/>
              <a:cxnLst/>
              <a:rect l="l" t="t" r="r" b="b"/>
              <a:pathLst>
                <a:path w="1350694" h="1896760">
                  <a:moveTo>
                    <a:pt x="0" y="0"/>
                  </a:moveTo>
                  <a:lnTo>
                    <a:pt x="1350694" y="0"/>
                  </a:lnTo>
                  <a:lnTo>
                    <a:pt x="1350694" y="1896760"/>
                  </a:lnTo>
                  <a:lnTo>
                    <a:pt x="0" y="1896760"/>
                  </a:lnTo>
                  <a:close/>
                </a:path>
              </a:pathLst>
            </a:custGeom>
            <a:solidFill>
              <a:srgbClr val="000000">
                <a:alpha val="0"/>
              </a:srgbClr>
            </a:solidFill>
            <a:ln w="38100" cap="sq">
              <a:solidFill>
                <a:srgbClr val="FFFFFF"/>
              </a:solidFill>
              <a:prstDash val="solid"/>
              <a:miter/>
            </a:ln>
          </p:spPr>
          <p:txBody>
            <a:bodyPr/>
            <a:lstStyle/>
            <a:p>
              <a:endParaRPr lang="en-US"/>
            </a:p>
          </p:txBody>
        </p:sp>
        <p:sp>
          <p:nvSpPr>
            <p:cNvPr id="10" name="TextBox 10"/>
            <p:cNvSpPr txBox="1"/>
            <p:nvPr/>
          </p:nvSpPr>
          <p:spPr>
            <a:xfrm>
              <a:off x="0" y="-38100"/>
              <a:ext cx="1350694" cy="1934860"/>
            </a:xfrm>
            <a:prstGeom prst="rect">
              <a:avLst/>
            </a:prstGeom>
          </p:spPr>
          <p:txBody>
            <a:bodyPr lIns="50800" tIns="50800" rIns="50800" bIns="50800" rtlCol="0" anchor="ctr"/>
            <a:lstStyle/>
            <a:p>
              <a:pPr algn="ctr">
                <a:lnSpc>
                  <a:spcPts val="3276"/>
                </a:lnSpc>
              </a:pPr>
              <a:endParaRPr/>
            </a:p>
          </p:txBody>
        </p:sp>
      </p:grpSp>
      <p:sp>
        <p:nvSpPr>
          <p:cNvPr id="11" name="Freeform 11"/>
          <p:cNvSpPr/>
          <p:nvPr/>
        </p:nvSpPr>
        <p:spPr>
          <a:xfrm>
            <a:off x="15723358" y="9564662"/>
            <a:ext cx="1745580" cy="513168"/>
          </a:xfrm>
          <a:custGeom>
            <a:avLst/>
            <a:gdLst/>
            <a:ahLst/>
            <a:cxnLst/>
            <a:rect l="l" t="t" r="r" b="b"/>
            <a:pathLst>
              <a:path w="1745580" h="513168">
                <a:moveTo>
                  <a:pt x="0" y="0"/>
                </a:moveTo>
                <a:lnTo>
                  <a:pt x="1745580" y="0"/>
                </a:lnTo>
                <a:lnTo>
                  <a:pt x="1745580" y="513168"/>
                </a:lnTo>
                <a:lnTo>
                  <a:pt x="0" y="513168"/>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749674" y="570580"/>
            <a:ext cx="16719265" cy="1335405"/>
          </a:xfrm>
          <a:prstGeom prst="rect">
            <a:avLst/>
          </a:prstGeom>
        </p:spPr>
        <p:txBody>
          <a:bodyPr lIns="0" tIns="0" rIns="0" bIns="0" rtlCol="0" anchor="t">
            <a:spAutoFit/>
          </a:bodyPr>
          <a:lstStyle/>
          <a:p>
            <a:pPr algn="l">
              <a:lnSpc>
                <a:spcPts val="3520"/>
              </a:lnSpc>
            </a:pPr>
            <a:r>
              <a:rPr lang="en-US" sz="3200" dirty="0">
                <a:solidFill>
                  <a:srgbClr val="FFFFFF"/>
                </a:solidFill>
                <a:latin typeface="Work Sans 1"/>
                <a:ea typeface="Work Sans 1"/>
                <a:cs typeface="Work Sans 1"/>
                <a:sym typeface="Work Sans 1"/>
              </a:rPr>
              <a:t>AIR ASSET MANAGEMENT &amp; KERBEROS CAPITAL MANAGEMENT</a:t>
            </a:r>
          </a:p>
          <a:p>
            <a:pPr algn="l">
              <a:lnSpc>
                <a:spcPts val="6709"/>
              </a:lnSpc>
            </a:pPr>
            <a:r>
              <a:rPr lang="en-US" sz="6099" b="1" dirty="0">
                <a:solidFill>
                  <a:srgbClr val="D7992A"/>
                </a:solidFill>
                <a:latin typeface="Work Sans Light" pitchFamily="2" charset="77"/>
                <a:ea typeface="Work Sans 1"/>
                <a:cs typeface="Work Sans 1"/>
                <a:sym typeface="Work Sans 1"/>
              </a:rPr>
              <a:t>Strategic Partnership</a:t>
            </a:r>
          </a:p>
        </p:txBody>
      </p:sp>
      <p:sp>
        <p:nvSpPr>
          <p:cNvPr id="13" name="TextBox 13"/>
          <p:cNvSpPr txBox="1"/>
          <p:nvPr/>
        </p:nvSpPr>
        <p:spPr>
          <a:xfrm>
            <a:off x="1594842" y="2265344"/>
            <a:ext cx="4114141" cy="461006"/>
          </a:xfrm>
          <a:prstGeom prst="rect">
            <a:avLst/>
          </a:prstGeom>
        </p:spPr>
        <p:txBody>
          <a:bodyPr lIns="0" tIns="0" rIns="0" bIns="0" rtlCol="0" anchor="t">
            <a:spAutoFit/>
          </a:bodyPr>
          <a:lstStyle/>
          <a:p>
            <a:pPr marL="0" lvl="0" indent="0" algn="ctr">
              <a:lnSpc>
                <a:spcPts val="3960"/>
              </a:lnSpc>
              <a:spcBef>
                <a:spcPct val="0"/>
              </a:spcBef>
            </a:pPr>
            <a:r>
              <a:rPr lang="en-US" sz="2200" spc="4">
                <a:solidFill>
                  <a:srgbClr val="FFFFFF"/>
                </a:solidFill>
                <a:latin typeface="Work Sans 2"/>
                <a:ea typeface="Work Sans 2"/>
                <a:cs typeface="Work Sans 2"/>
                <a:sym typeface="Work Sans 2"/>
              </a:rPr>
              <a:t>PURPOSE OF PARTNERSHIP</a:t>
            </a:r>
          </a:p>
        </p:txBody>
      </p:sp>
      <p:sp>
        <p:nvSpPr>
          <p:cNvPr id="14" name="TextBox 14"/>
          <p:cNvSpPr txBox="1"/>
          <p:nvPr/>
        </p:nvSpPr>
        <p:spPr>
          <a:xfrm>
            <a:off x="1390609" y="3463682"/>
            <a:ext cx="4436709" cy="1693541"/>
          </a:xfrm>
          <a:prstGeom prst="rect">
            <a:avLst/>
          </a:prstGeom>
        </p:spPr>
        <p:txBody>
          <a:bodyPr lIns="0" tIns="0" rIns="0" bIns="0" rtlCol="0" anchor="t">
            <a:spAutoFit/>
          </a:bodyPr>
          <a:lstStyle/>
          <a:p>
            <a:pPr algn="l">
              <a:lnSpc>
                <a:spcPts val="3420"/>
              </a:lnSpc>
            </a:pPr>
            <a:r>
              <a:rPr lang="en-US" sz="1900">
                <a:solidFill>
                  <a:srgbClr val="FFFFFF"/>
                </a:solidFill>
                <a:latin typeface="Work Sans 1"/>
                <a:ea typeface="Work Sans 1"/>
                <a:cs typeface="Work Sans 1"/>
                <a:sym typeface="Work Sans 1"/>
              </a:rPr>
              <a:t>To offer an open-ended vehicle for accessing attractive risk-adjusted, uncorrelated returns through legal financing.</a:t>
            </a:r>
          </a:p>
        </p:txBody>
      </p:sp>
      <p:sp>
        <p:nvSpPr>
          <p:cNvPr id="15" name="TextBox 15"/>
          <p:cNvSpPr txBox="1"/>
          <p:nvPr/>
        </p:nvSpPr>
        <p:spPr>
          <a:xfrm>
            <a:off x="1390609" y="6333989"/>
            <a:ext cx="4482995" cy="1264916"/>
          </a:xfrm>
          <a:prstGeom prst="rect">
            <a:avLst/>
          </a:prstGeom>
        </p:spPr>
        <p:txBody>
          <a:bodyPr lIns="0" tIns="0" rIns="0" bIns="0" rtlCol="0" anchor="t">
            <a:spAutoFit/>
          </a:bodyPr>
          <a:lstStyle/>
          <a:p>
            <a:pPr algn="l">
              <a:lnSpc>
                <a:spcPts val="3420"/>
              </a:lnSpc>
            </a:pPr>
            <a:r>
              <a:rPr lang="en-US" sz="1900">
                <a:solidFill>
                  <a:srgbClr val="FFFFFF"/>
                </a:solidFill>
                <a:latin typeface="Work Sans 1"/>
                <a:ea typeface="Work Sans 1"/>
                <a:cs typeface="Work Sans 1"/>
                <a:sym typeface="Work Sans 1"/>
              </a:rPr>
              <a:t>Kerberos is a proven leader in the space with an established track record.</a:t>
            </a:r>
          </a:p>
        </p:txBody>
      </p:sp>
      <p:sp>
        <p:nvSpPr>
          <p:cNvPr id="16" name="TextBox 16"/>
          <p:cNvSpPr txBox="1"/>
          <p:nvPr/>
        </p:nvSpPr>
        <p:spPr>
          <a:xfrm>
            <a:off x="1390609" y="2869326"/>
            <a:ext cx="4114141" cy="455927"/>
          </a:xfrm>
          <a:prstGeom prst="rect">
            <a:avLst/>
          </a:prstGeom>
        </p:spPr>
        <p:txBody>
          <a:bodyPr lIns="0" tIns="0" rIns="0" bIns="0" rtlCol="0" anchor="t">
            <a:spAutoFit/>
          </a:bodyPr>
          <a:lstStyle/>
          <a:p>
            <a:pPr marL="0" lvl="0" indent="0" algn="l">
              <a:lnSpc>
                <a:spcPts val="3850"/>
              </a:lnSpc>
            </a:pPr>
            <a:r>
              <a:rPr lang="en-US" sz="2200" spc="-101">
                <a:solidFill>
                  <a:srgbClr val="F4B42A"/>
                </a:solidFill>
                <a:latin typeface="Work Sans 2"/>
                <a:ea typeface="Work Sans 2"/>
                <a:cs typeface="Work Sans 2"/>
                <a:sym typeface="Work Sans 2"/>
              </a:rPr>
              <a:t>OBJECTIVE</a:t>
            </a:r>
          </a:p>
        </p:txBody>
      </p:sp>
      <p:sp>
        <p:nvSpPr>
          <p:cNvPr id="17" name="TextBox 17"/>
          <p:cNvSpPr txBox="1"/>
          <p:nvPr/>
        </p:nvSpPr>
        <p:spPr>
          <a:xfrm>
            <a:off x="1390609" y="5739633"/>
            <a:ext cx="4114141" cy="455927"/>
          </a:xfrm>
          <a:prstGeom prst="rect">
            <a:avLst/>
          </a:prstGeom>
        </p:spPr>
        <p:txBody>
          <a:bodyPr lIns="0" tIns="0" rIns="0" bIns="0" rtlCol="0" anchor="t">
            <a:spAutoFit/>
          </a:bodyPr>
          <a:lstStyle/>
          <a:p>
            <a:pPr marL="0" lvl="0" indent="0" algn="l">
              <a:lnSpc>
                <a:spcPts val="3850"/>
              </a:lnSpc>
            </a:pPr>
            <a:r>
              <a:rPr lang="en-US" sz="2200" spc="-101">
                <a:solidFill>
                  <a:srgbClr val="F4B42A"/>
                </a:solidFill>
                <a:latin typeface="Work Sans 2"/>
                <a:ea typeface="Work Sans 2"/>
                <a:cs typeface="Work Sans 2"/>
                <a:sym typeface="Work Sans 2"/>
              </a:rPr>
              <a:t>PARTNER SELECTION</a:t>
            </a:r>
          </a:p>
        </p:txBody>
      </p:sp>
      <p:sp>
        <p:nvSpPr>
          <p:cNvPr id="18" name="TextBox 18"/>
          <p:cNvSpPr txBox="1"/>
          <p:nvPr/>
        </p:nvSpPr>
        <p:spPr>
          <a:xfrm>
            <a:off x="7048376" y="2265344"/>
            <a:ext cx="4114141" cy="461006"/>
          </a:xfrm>
          <a:prstGeom prst="rect">
            <a:avLst/>
          </a:prstGeom>
        </p:spPr>
        <p:txBody>
          <a:bodyPr lIns="0" tIns="0" rIns="0" bIns="0" rtlCol="0" anchor="t">
            <a:spAutoFit/>
          </a:bodyPr>
          <a:lstStyle/>
          <a:p>
            <a:pPr marL="0" lvl="0" indent="0" algn="ctr">
              <a:lnSpc>
                <a:spcPts val="3960"/>
              </a:lnSpc>
              <a:spcBef>
                <a:spcPct val="0"/>
              </a:spcBef>
            </a:pPr>
            <a:r>
              <a:rPr lang="en-US" sz="2200" spc="4">
                <a:solidFill>
                  <a:srgbClr val="FFFFFF"/>
                </a:solidFill>
                <a:latin typeface="Work Sans 2"/>
                <a:ea typeface="Work Sans 2"/>
                <a:cs typeface="Work Sans 2"/>
                <a:sym typeface="Work Sans 2"/>
              </a:rPr>
              <a:t>KEY BENEFITS</a:t>
            </a:r>
          </a:p>
        </p:txBody>
      </p:sp>
      <p:sp>
        <p:nvSpPr>
          <p:cNvPr id="19" name="TextBox 19"/>
          <p:cNvSpPr txBox="1"/>
          <p:nvPr/>
        </p:nvSpPr>
        <p:spPr>
          <a:xfrm>
            <a:off x="6912683" y="3354208"/>
            <a:ext cx="4373898" cy="1176018"/>
          </a:xfrm>
          <a:prstGeom prst="rect">
            <a:avLst/>
          </a:prstGeom>
        </p:spPr>
        <p:txBody>
          <a:bodyPr lIns="0" tIns="0" rIns="0" bIns="0" rtlCol="0" anchor="t">
            <a:spAutoFit/>
          </a:bodyPr>
          <a:lstStyle/>
          <a:p>
            <a:pPr algn="l">
              <a:lnSpc>
                <a:spcPts val="2380"/>
              </a:lnSpc>
            </a:pPr>
            <a:r>
              <a:rPr lang="en-US" sz="1700">
                <a:solidFill>
                  <a:srgbClr val="FFFFFF"/>
                </a:solidFill>
                <a:latin typeface="Work Sans 1"/>
                <a:ea typeface="Work Sans 1"/>
                <a:cs typeface="Work Sans 1"/>
                <a:sym typeface="Work Sans 1"/>
              </a:rPr>
              <a:t>Kerberos specializes in originating and underwriting law firm loans, with $340M capital deployed in the law firm lending and AUM of $270M  .</a:t>
            </a:r>
          </a:p>
        </p:txBody>
      </p:sp>
      <p:sp>
        <p:nvSpPr>
          <p:cNvPr id="20" name="TextBox 20"/>
          <p:cNvSpPr txBox="1"/>
          <p:nvPr/>
        </p:nvSpPr>
        <p:spPr>
          <a:xfrm>
            <a:off x="12271253" y="2408219"/>
            <a:ext cx="4656912" cy="927228"/>
          </a:xfrm>
          <a:prstGeom prst="rect">
            <a:avLst/>
          </a:prstGeom>
        </p:spPr>
        <p:txBody>
          <a:bodyPr lIns="0" tIns="0" rIns="0" bIns="0" rtlCol="0" anchor="t">
            <a:spAutoFit/>
          </a:bodyPr>
          <a:lstStyle/>
          <a:p>
            <a:pPr algn="ctr">
              <a:lnSpc>
                <a:spcPts val="2464"/>
              </a:lnSpc>
            </a:pPr>
            <a:r>
              <a:rPr lang="en-US" sz="2200" spc="4">
                <a:solidFill>
                  <a:srgbClr val="FFFFFF"/>
                </a:solidFill>
                <a:latin typeface="Work Sans 2"/>
                <a:ea typeface="Work Sans 2"/>
                <a:cs typeface="Work Sans 2"/>
                <a:sym typeface="Work Sans 2"/>
              </a:rPr>
              <a:t>ADVANTAGES OF LAW FIRM LENDING THROUGH </a:t>
            </a:r>
          </a:p>
          <a:p>
            <a:pPr marL="0" lvl="0" indent="0" algn="ctr">
              <a:lnSpc>
                <a:spcPts val="2464"/>
              </a:lnSpc>
            </a:pPr>
            <a:r>
              <a:rPr lang="en-US" sz="2200" spc="4">
                <a:solidFill>
                  <a:srgbClr val="FFFFFF"/>
                </a:solidFill>
                <a:latin typeface="Work Sans 2"/>
                <a:ea typeface="Work Sans 2"/>
                <a:cs typeface="Work Sans 2"/>
                <a:sym typeface="Work Sans 2"/>
              </a:rPr>
              <a:t>AIR ASSET MANAGEMENT</a:t>
            </a:r>
          </a:p>
        </p:txBody>
      </p:sp>
      <p:sp>
        <p:nvSpPr>
          <p:cNvPr id="21" name="TextBox 21"/>
          <p:cNvSpPr txBox="1"/>
          <p:nvPr/>
        </p:nvSpPr>
        <p:spPr>
          <a:xfrm>
            <a:off x="12386624" y="4031112"/>
            <a:ext cx="4482995" cy="1264916"/>
          </a:xfrm>
          <a:prstGeom prst="rect">
            <a:avLst/>
          </a:prstGeom>
        </p:spPr>
        <p:txBody>
          <a:bodyPr lIns="0" tIns="0" rIns="0" bIns="0" rtlCol="0" anchor="t">
            <a:spAutoFit/>
          </a:bodyPr>
          <a:lstStyle/>
          <a:p>
            <a:pPr algn="l">
              <a:lnSpc>
                <a:spcPts val="3420"/>
              </a:lnSpc>
            </a:pPr>
            <a:r>
              <a:rPr lang="en-US" sz="1900">
                <a:solidFill>
                  <a:srgbClr val="FFFFFF"/>
                </a:solidFill>
                <a:latin typeface="Work Sans 1"/>
                <a:ea typeface="Work Sans 1"/>
                <a:cs typeface="Work Sans 1"/>
                <a:sym typeface="Work Sans 1"/>
              </a:rPr>
              <a:t>Provides an attractive entry point for qualified investors through an open-end structure.</a:t>
            </a:r>
          </a:p>
        </p:txBody>
      </p:sp>
      <p:sp>
        <p:nvSpPr>
          <p:cNvPr id="22" name="TextBox 22"/>
          <p:cNvSpPr txBox="1"/>
          <p:nvPr/>
        </p:nvSpPr>
        <p:spPr>
          <a:xfrm>
            <a:off x="12386624" y="6121827"/>
            <a:ext cx="4482995" cy="2979416"/>
          </a:xfrm>
          <a:prstGeom prst="rect">
            <a:avLst/>
          </a:prstGeom>
        </p:spPr>
        <p:txBody>
          <a:bodyPr lIns="0" tIns="0" rIns="0" bIns="0" rtlCol="0" anchor="t">
            <a:spAutoFit/>
          </a:bodyPr>
          <a:lstStyle/>
          <a:p>
            <a:pPr marL="410222" lvl="1" indent="-205111" algn="l">
              <a:lnSpc>
                <a:spcPts val="3420"/>
              </a:lnSpc>
              <a:buFont typeface="Arial"/>
              <a:buChar char="•"/>
            </a:pPr>
            <a:r>
              <a:rPr lang="en-US" sz="1900">
                <a:solidFill>
                  <a:srgbClr val="FFFFFF"/>
                </a:solidFill>
                <a:latin typeface="Work Sans 1"/>
                <a:ea typeface="Work Sans 1"/>
                <a:cs typeface="Work Sans 1"/>
                <a:sym typeface="Work Sans 1"/>
              </a:rPr>
              <a:t>Open-ended structure offers enhanced liquidity terms compared to closed-end funds structure.</a:t>
            </a:r>
          </a:p>
          <a:p>
            <a:pPr marL="410222" lvl="1" indent="-205111" algn="l">
              <a:lnSpc>
                <a:spcPts val="3420"/>
              </a:lnSpc>
              <a:buFont typeface="Arial"/>
              <a:buChar char="•"/>
            </a:pPr>
            <a:r>
              <a:rPr lang="en-US" sz="1900">
                <a:solidFill>
                  <a:srgbClr val="FFFFFF"/>
                </a:solidFill>
                <a:latin typeface="Work Sans 1"/>
                <a:ea typeface="Work Sans 1"/>
                <a:cs typeface="Work Sans 1"/>
                <a:sym typeface="Work Sans 1"/>
              </a:rPr>
              <a:t>2-year lock-up period with quarterly withdrawals upon 180 days' notice.</a:t>
            </a:r>
          </a:p>
        </p:txBody>
      </p:sp>
      <p:sp>
        <p:nvSpPr>
          <p:cNvPr id="23" name="TextBox 23"/>
          <p:cNvSpPr txBox="1"/>
          <p:nvPr/>
        </p:nvSpPr>
        <p:spPr>
          <a:xfrm>
            <a:off x="12386624" y="3436756"/>
            <a:ext cx="4114141" cy="455927"/>
          </a:xfrm>
          <a:prstGeom prst="rect">
            <a:avLst/>
          </a:prstGeom>
        </p:spPr>
        <p:txBody>
          <a:bodyPr lIns="0" tIns="0" rIns="0" bIns="0" rtlCol="0" anchor="t">
            <a:spAutoFit/>
          </a:bodyPr>
          <a:lstStyle/>
          <a:p>
            <a:pPr marL="0" lvl="0" indent="0" algn="l">
              <a:lnSpc>
                <a:spcPts val="3850"/>
              </a:lnSpc>
            </a:pPr>
            <a:r>
              <a:rPr lang="en-US" sz="2200" spc="-101">
                <a:solidFill>
                  <a:srgbClr val="F4B42A"/>
                </a:solidFill>
                <a:latin typeface="Work Sans 2"/>
                <a:ea typeface="Work Sans 2"/>
                <a:cs typeface="Work Sans 2"/>
                <a:sym typeface="Work Sans 2"/>
              </a:rPr>
              <a:t>LOWER COST TO ENTRY</a:t>
            </a:r>
          </a:p>
        </p:txBody>
      </p:sp>
      <p:sp>
        <p:nvSpPr>
          <p:cNvPr id="24" name="TextBox 24"/>
          <p:cNvSpPr txBox="1"/>
          <p:nvPr/>
        </p:nvSpPr>
        <p:spPr>
          <a:xfrm>
            <a:off x="12386624" y="5527470"/>
            <a:ext cx="4114141" cy="455927"/>
          </a:xfrm>
          <a:prstGeom prst="rect">
            <a:avLst/>
          </a:prstGeom>
        </p:spPr>
        <p:txBody>
          <a:bodyPr lIns="0" tIns="0" rIns="0" bIns="0" rtlCol="0" anchor="t">
            <a:spAutoFit/>
          </a:bodyPr>
          <a:lstStyle/>
          <a:p>
            <a:pPr marL="0" lvl="0" indent="0" algn="l">
              <a:lnSpc>
                <a:spcPts val="3850"/>
              </a:lnSpc>
            </a:pPr>
            <a:r>
              <a:rPr lang="en-US" sz="2200" spc="-101">
                <a:solidFill>
                  <a:srgbClr val="F4B42A"/>
                </a:solidFill>
                <a:latin typeface="Work Sans 2"/>
                <a:ea typeface="Work Sans 2"/>
                <a:cs typeface="Work Sans 2"/>
                <a:sym typeface="Work Sans 2"/>
              </a:rPr>
              <a:t>BETTER LIQUIDITY TERMS</a:t>
            </a:r>
          </a:p>
        </p:txBody>
      </p:sp>
      <p:sp>
        <p:nvSpPr>
          <p:cNvPr id="25" name="TextBox 25"/>
          <p:cNvSpPr txBox="1"/>
          <p:nvPr/>
        </p:nvSpPr>
        <p:spPr>
          <a:xfrm>
            <a:off x="6912683" y="2869326"/>
            <a:ext cx="3853254" cy="455927"/>
          </a:xfrm>
          <a:prstGeom prst="rect">
            <a:avLst/>
          </a:prstGeom>
        </p:spPr>
        <p:txBody>
          <a:bodyPr lIns="0" tIns="0" rIns="0" bIns="0" rtlCol="0" anchor="t">
            <a:spAutoFit/>
          </a:bodyPr>
          <a:lstStyle/>
          <a:p>
            <a:pPr marL="0" lvl="0" indent="0" algn="l">
              <a:lnSpc>
                <a:spcPts val="3850"/>
              </a:lnSpc>
            </a:pPr>
            <a:r>
              <a:rPr lang="en-US" sz="2200" b="1" u="none" strike="noStrike" spc="-101">
                <a:solidFill>
                  <a:srgbClr val="F4B42A"/>
                </a:solidFill>
                <a:latin typeface="Work Sans 2"/>
                <a:ea typeface="Work Sans 2"/>
                <a:cs typeface="Work Sans 2"/>
                <a:sym typeface="Work Sans 2"/>
              </a:rPr>
              <a:t>PROVEN EXPERTISE</a:t>
            </a:r>
          </a:p>
        </p:txBody>
      </p:sp>
      <p:sp>
        <p:nvSpPr>
          <p:cNvPr id="26" name="TextBox 26"/>
          <p:cNvSpPr txBox="1"/>
          <p:nvPr/>
        </p:nvSpPr>
        <p:spPr>
          <a:xfrm>
            <a:off x="6924443" y="4805526"/>
            <a:ext cx="5346810" cy="455927"/>
          </a:xfrm>
          <a:prstGeom prst="rect">
            <a:avLst/>
          </a:prstGeom>
        </p:spPr>
        <p:txBody>
          <a:bodyPr lIns="0" tIns="0" rIns="0" bIns="0" rtlCol="0" anchor="t">
            <a:spAutoFit/>
          </a:bodyPr>
          <a:lstStyle/>
          <a:p>
            <a:pPr marL="0" lvl="0" indent="0" algn="l">
              <a:lnSpc>
                <a:spcPts val="3850"/>
              </a:lnSpc>
            </a:pPr>
            <a:r>
              <a:rPr lang="en-US" sz="2200" b="1" u="none" strike="noStrike" spc="-101">
                <a:solidFill>
                  <a:srgbClr val="F4B42A"/>
                </a:solidFill>
                <a:latin typeface="Work Sans 2"/>
                <a:ea typeface="Work Sans 2"/>
                <a:cs typeface="Work Sans 2"/>
                <a:sym typeface="Work Sans 2"/>
              </a:rPr>
              <a:t>DIVERSIFICATION AND SECURITY</a:t>
            </a:r>
          </a:p>
        </p:txBody>
      </p:sp>
      <p:sp>
        <p:nvSpPr>
          <p:cNvPr id="27" name="TextBox 27"/>
          <p:cNvSpPr txBox="1"/>
          <p:nvPr/>
        </p:nvSpPr>
        <p:spPr>
          <a:xfrm>
            <a:off x="6740390" y="5352511"/>
            <a:ext cx="4753633" cy="2061843"/>
          </a:xfrm>
          <a:prstGeom prst="rect">
            <a:avLst/>
          </a:prstGeom>
        </p:spPr>
        <p:txBody>
          <a:bodyPr lIns="0" tIns="0" rIns="0" bIns="0" rtlCol="0" anchor="t">
            <a:spAutoFit/>
          </a:bodyPr>
          <a:lstStyle/>
          <a:p>
            <a:pPr marL="367043" lvl="1" indent="-183522" algn="l">
              <a:lnSpc>
                <a:spcPts val="2380"/>
              </a:lnSpc>
              <a:buFont typeface="Arial"/>
              <a:buChar char="•"/>
            </a:pPr>
            <a:r>
              <a:rPr lang="en-US" sz="1700">
                <a:solidFill>
                  <a:srgbClr val="FFFFFF"/>
                </a:solidFill>
                <a:latin typeface="Work Sans 1"/>
                <a:ea typeface="Work Sans 1"/>
                <a:cs typeface="Work Sans 1"/>
                <a:sym typeface="Work Sans 1"/>
              </a:rPr>
              <a:t>Loans are backed by perfected liens on all revenues and cross-collateralized across diverse case inventories.</a:t>
            </a:r>
          </a:p>
          <a:p>
            <a:pPr marL="367043" lvl="1" indent="-183522" algn="l">
              <a:lnSpc>
                <a:spcPts val="2380"/>
              </a:lnSpc>
              <a:buFont typeface="Arial"/>
              <a:buChar char="•"/>
            </a:pPr>
            <a:r>
              <a:rPr lang="en-US" sz="1700">
                <a:solidFill>
                  <a:srgbClr val="FFFFFF"/>
                </a:solidFill>
                <a:latin typeface="Work Sans 1"/>
                <a:ea typeface="Work Sans 1"/>
                <a:cs typeface="Work Sans 1"/>
                <a:sym typeface="Work Sans 1"/>
              </a:rPr>
              <a:t>Personal guarantees from equity partners ensure additional security.</a:t>
            </a:r>
          </a:p>
          <a:p>
            <a:pPr marL="367043" lvl="1" indent="-183522" algn="l">
              <a:lnSpc>
                <a:spcPts val="2380"/>
              </a:lnSpc>
              <a:buFont typeface="Arial"/>
              <a:buChar char="•"/>
            </a:pPr>
            <a:r>
              <a:rPr lang="en-US" sz="1700">
                <a:solidFill>
                  <a:srgbClr val="FFFFFF"/>
                </a:solidFill>
                <a:latin typeface="Work Sans 1"/>
                <a:ea typeface="Work Sans 1"/>
                <a:cs typeface="Work Sans 1"/>
                <a:sym typeface="Work Sans 1"/>
              </a:rPr>
              <a:t>Loan-to-value (LTV) typically &lt;30% on collateral value of seasoned cases.</a:t>
            </a:r>
          </a:p>
        </p:txBody>
      </p:sp>
      <p:sp>
        <p:nvSpPr>
          <p:cNvPr id="28" name="TextBox 28"/>
          <p:cNvSpPr txBox="1"/>
          <p:nvPr/>
        </p:nvSpPr>
        <p:spPr>
          <a:xfrm>
            <a:off x="6912683" y="8220499"/>
            <a:ext cx="4373898" cy="880743"/>
          </a:xfrm>
          <a:prstGeom prst="rect">
            <a:avLst/>
          </a:prstGeom>
        </p:spPr>
        <p:txBody>
          <a:bodyPr lIns="0" tIns="0" rIns="0" bIns="0" rtlCol="0" anchor="t">
            <a:spAutoFit/>
          </a:bodyPr>
          <a:lstStyle/>
          <a:p>
            <a:pPr algn="l">
              <a:lnSpc>
                <a:spcPts val="2380"/>
              </a:lnSpc>
            </a:pPr>
            <a:r>
              <a:rPr lang="en-US" sz="1700">
                <a:solidFill>
                  <a:srgbClr val="FFFFFF"/>
                </a:solidFill>
                <a:latin typeface="Work Sans 1"/>
                <a:ea typeface="Work Sans 1"/>
                <a:cs typeface="Work Sans 1"/>
                <a:sym typeface="Work Sans 1"/>
              </a:rPr>
              <a:t>Historical net IRR of 16.4% for Kerberos Capital I and 18.6% for Kerberos Capital Fund II.</a:t>
            </a:r>
          </a:p>
        </p:txBody>
      </p:sp>
      <p:sp>
        <p:nvSpPr>
          <p:cNvPr id="29" name="TextBox 29"/>
          <p:cNvSpPr txBox="1"/>
          <p:nvPr/>
        </p:nvSpPr>
        <p:spPr>
          <a:xfrm>
            <a:off x="6912683" y="7689654"/>
            <a:ext cx="3517974" cy="455927"/>
          </a:xfrm>
          <a:prstGeom prst="rect">
            <a:avLst/>
          </a:prstGeom>
        </p:spPr>
        <p:txBody>
          <a:bodyPr lIns="0" tIns="0" rIns="0" bIns="0" rtlCol="0" anchor="t">
            <a:spAutoFit/>
          </a:bodyPr>
          <a:lstStyle/>
          <a:p>
            <a:pPr marL="0" lvl="0" indent="0" algn="l">
              <a:lnSpc>
                <a:spcPts val="3850"/>
              </a:lnSpc>
            </a:pPr>
            <a:r>
              <a:rPr lang="en-US" sz="2200" b="1" u="none" strike="noStrike" spc="-101">
                <a:solidFill>
                  <a:srgbClr val="F4B42A"/>
                </a:solidFill>
                <a:latin typeface="Work Sans 2"/>
                <a:ea typeface="Work Sans 2"/>
                <a:cs typeface="Work Sans 2"/>
                <a:sym typeface="Work Sans 2"/>
              </a:rPr>
              <a:t>ATTRACTIVE RETURNS</a:t>
            </a:r>
          </a:p>
        </p:txBody>
      </p:sp>
      <p:sp>
        <p:nvSpPr>
          <p:cNvPr id="30" name="TextBox 30"/>
          <p:cNvSpPr txBox="1"/>
          <p:nvPr/>
        </p:nvSpPr>
        <p:spPr>
          <a:xfrm>
            <a:off x="8957403" y="4239822"/>
            <a:ext cx="59457" cy="207645"/>
          </a:xfrm>
          <a:prstGeom prst="rect">
            <a:avLst/>
          </a:prstGeom>
        </p:spPr>
        <p:txBody>
          <a:bodyPr lIns="0" tIns="0" rIns="0" bIns="0" rtlCol="0" anchor="t">
            <a:spAutoFit/>
          </a:bodyPr>
          <a:lstStyle/>
          <a:p>
            <a:pPr algn="ctr">
              <a:lnSpc>
                <a:spcPts val="1679"/>
              </a:lnSpc>
            </a:pPr>
            <a:r>
              <a:rPr lang="en-US" sz="1200">
                <a:solidFill>
                  <a:srgbClr val="FFFFFF"/>
                </a:solidFill>
                <a:latin typeface="Work Sans 1"/>
                <a:ea typeface="Work Sans 1"/>
                <a:cs typeface="Work Sans 1"/>
                <a:sym typeface="Work Sans 1"/>
              </a:rPr>
              <a:t>1</a:t>
            </a:r>
          </a:p>
        </p:txBody>
      </p:sp>
      <p:sp>
        <p:nvSpPr>
          <p:cNvPr id="31" name="TextBox 31"/>
          <p:cNvSpPr txBox="1"/>
          <p:nvPr/>
        </p:nvSpPr>
        <p:spPr>
          <a:xfrm>
            <a:off x="749674" y="9742795"/>
            <a:ext cx="14791503" cy="156902"/>
          </a:xfrm>
          <a:prstGeom prst="rect">
            <a:avLst/>
          </a:prstGeom>
        </p:spPr>
        <p:txBody>
          <a:bodyPr lIns="0" tIns="0" rIns="0" bIns="0" rtlCol="0" anchor="t">
            <a:spAutoFit/>
          </a:bodyPr>
          <a:lstStyle/>
          <a:p>
            <a:pPr marL="0" lvl="0" indent="0" algn="l">
              <a:lnSpc>
                <a:spcPts val="1284"/>
              </a:lnSpc>
              <a:spcBef>
                <a:spcPct val="0"/>
              </a:spcBef>
            </a:pPr>
            <a:r>
              <a:rPr lang="en-US" sz="1000" u="none" strike="noStrike" dirty="0">
                <a:solidFill>
                  <a:srgbClr val="B8B8BA"/>
                </a:solidFill>
                <a:latin typeface="Work Sans 1"/>
                <a:ea typeface="Work Sans 1"/>
                <a:cs typeface="Work Sans 1"/>
                <a:sym typeface="Work Sans 1"/>
              </a:rPr>
              <a:t> 1: “Deployed” throughout this slide refers to principal deployed since inception. Please refer to Important Notices and Disclosure for additional important information on the figures displayed 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61450"/>
        </a:solidFill>
        <a:effectLst/>
      </p:bgPr>
    </p:bg>
    <p:spTree>
      <p:nvGrpSpPr>
        <p:cNvPr id="1" name=""/>
        <p:cNvGrpSpPr/>
        <p:nvPr/>
      </p:nvGrpSpPr>
      <p:grpSpPr>
        <a:xfrm>
          <a:off x="0" y="0"/>
          <a:ext cx="0" cy="0"/>
          <a:chOff x="0" y="0"/>
          <a:chExt cx="0" cy="0"/>
        </a:xfrm>
      </p:grpSpPr>
      <p:sp>
        <p:nvSpPr>
          <p:cNvPr id="2" name="Freeform 2"/>
          <p:cNvSpPr/>
          <p:nvPr/>
        </p:nvSpPr>
        <p:spPr>
          <a:xfrm>
            <a:off x="15723358" y="9564662"/>
            <a:ext cx="1745580" cy="513168"/>
          </a:xfrm>
          <a:custGeom>
            <a:avLst/>
            <a:gdLst/>
            <a:ahLst/>
            <a:cxnLst/>
            <a:rect l="l" t="t" r="r" b="b"/>
            <a:pathLst>
              <a:path w="1745580" h="513168">
                <a:moveTo>
                  <a:pt x="0" y="0"/>
                </a:moveTo>
                <a:lnTo>
                  <a:pt x="1745580" y="0"/>
                </a:lnTo>
                <a:lnTo>
                  <a:pt x="1745580" y="513168"/>
                </a:lnTo>
                <a:lnTo>
                  <a:pt x="0" y="51316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49674" y="522035"/>
            <a:ext cx="14509304" cy="1354986"/>
          </a:xfrm>
          <a:prstGeom prst="rect">
            <a:avLst/>
          </a:prstGeom>
        </p:spPr>
        <p:txBody>
          <a:bodyPr lIns="0" tIns="0" rIns="0" bIns="0" rtlCol="0" anchor="t">
            <a:spAutoFit/>
          </a:bodyPr>
          <a:lstStyle/>
          <a:p>
            <a:pPr algn="l">
              <a:lnSpc>
                <a:spcPts val="3609"/>
              </a:lnSpc>
            </a:pPr>
            <a:r>
              <a:rPr lang="en-US" sz="3281" dirty="0">
                <a:solidFill>
                  <a:srgbClr val="FFFFFF"/>
                </a:solidFill>
                <a:latin typeface="Work Sans 1"/>
                <a:ea typeface="Work Sans 1"/>
                <a:cs typeface="Work Sans 1"/>
                <a:sym typeface="Work Sans 1"/>
              </a:rPr>
              <a:t>LOWER RISK APPROACH</a:t>
            </a:r>
          </a:p>
          <a:p>
            <a:pPr algn="l">
              <a:lnSpc>
                <a:spcPts val="6712"/>
              </a:lnSpc>
            </a:pPr>
            <a:r>
              <a:rPr lang="en-US" sz="6102" b="1" dirty="0">
                <a:solidFill>
                  <a:srgbClr val="D7992A"/>
                </a:solidFill>
                <a:latin typeface="Work Sans Light" pitchFamily="2" charset="77"/>
                <a:ea typeface="Work Sans 1"/>
                <a:cs typeface="Work Sans 1"/>
                <a:sym typeface="Work Sans 1"/>
              </a:rPr>
              <a:t>Legal Funding Landscape</a:t>
            </a:r>
          </a:p>
        </p:txBody>
      </p:sp>
      <p:grpSp>
        <p:nvGrpSpPr>
          <p:cNvPr id="4" name="Group 4"/>
          <p:cNvGrpSpPr/>
          <p:nvPr/>
        </p:nvGrpSpPr>
        <p:grpSpPr>
          <a:xfrm rot="5400000">
            <a:off x="-227405" y="4531279"/>
            <a:ext cx="5589075" cy="2174573"/>
            <a:chOff x="0" y="0"/>
            <a:chExt cx="1604292" cy="624191"/>
          </a:xfrm>
        </p:grpSpPr>
        <p:sp>
          <p:nvSpPr>
            <p:cNvPr id="5" name="Freeform 5"/>
            <p:cNvSpPr/>
            <p:nvPr/>
          </p:nvSpPr>
          <p:spPr>
            <a:xfrm>
              <a:off x="0" y="0"/>
              <a:ext cx="1604292" cy="624191"/>
            </a:xfrm>
            <a:custGeom>
              <a:avLst/>
              <a:gdLst/>
              <a:ahLst/>
              <a:cxnLst/>
              <a:rect l="l" t="t" r="r" b="b"/>
              <a:pathLst>
                <a:path w="1604292" h="624191">
                  <a:moveTo>
                    <a:pt x="1604292" y="312095"/>
                  </a:moveTo>
                  <a:lnTo>
                    <a:pt x="1197892" y="0"/>
                  </a:lnTo>
                  <a:lnTo>
                    <a:pt x="1197892" y="203200"/>
                  </a:lnTo>
                  <a:lnTo>
                    <a:pt x="0" y="203200"/>
                  </a:lnTo>
                  <a:lnTo>
                    <a:pt x="0" y="420991"/>
                  </a:lnTo>
                  <a:lnTo>
                    <a:pt x="1197892" y="420991"/>
                  </a:lnTo>
                  <a:lnTo>
                    <a:pt x="1197892" y="624191"/>
                  </a:lnTo>
                  <a:lnTo>
                    <a:pt x="1604292" y="312095"/>
                  </a:lnTo>
                  <a:close/>
                </a:path>
              </a:pathLst>
            </a:custGeom>
            <a:gradFill rotWithShape="1">
              <a:gsLst>
                <a:gs pos="0">
                  <a:srgbClr val="F4B42A">
                    <a:alpha val="100000"/>
                  </a:srgbClr>
                </a:gs>
                <a:gs pos="100000">
                  <a:srgbClr val="D7992A">
                    <a:alpha val="100000"/>
                  </a:srgbClr>
                </a:gs>
              </a:gsLst>
              <a:lin ang="0"/>
            </a:gradFill>
            <a:ln cap="sq">
              <a:noFill/>
              <a:prstDash val="solid"/>
              <a:miter/>
            </a:ln>
          </p:spPr>
          <p:txBody>
            <a:bodyPr/>
            <a:lstStyle/>
            <a:p>
              <a:endParaRPr lang="en-US"/>
            </a:p>
          </p:txBody>
        </p:sp>
        <p:sp>
          <p:nvSpPr>
            <p:cNvPr id="6" name="TextBox 6"/>
            <p:cNvSpPr txBox="1"/>
            <p:nvPr/>
          </p:nvSpPr>
          <p:spPr>
            <a:xfrm>
              <a:off x="0" y="98425"/>
              <a:ext cx="1502692" cy="322566"/>
            </a:xfrm>
            <a:prstGeom prst="rect">
              <a:avLst/>
            </a:prstGeom>
          </p:spPr>
          <p:txBody>
            <a:bodyPr lIns="42379" tIns="42379" rIns="42379" bIns="42379" rtlCol="0" anchor="ctr"/>
            <a:lstStyle/>
            <a:p>
              <a:pPr algn="ctr">
                <a:lnSpc>
                  <a:spcPts val="3328"/>
                </a:lnSpc>
              </a:pPr>
              <a:endParaRPr/>
            </a:p>
          </p:txBody>
        </p:sp>
      </p:grpSp>
      <p:sp>
        <p:nvSpPr>
          <p:cNvPr id="7" name="AutoShape 7"/>
          <p:cNvSpPr/>
          <p:nvPr/>
        </p:nvSpPr>
        <p:spPr>
          <a:xfrm>
            <a:off x="4139037" y="4093875"/>
            <a:ext cx="241" cy="3707080"/>
          </a:xfrm>
          <a:prstGeom prst="line">
            <a:avLst/>
          </a:prstGeom>
          <a:ln w="28575" cap="flat">
            <a:solidFill>
              <a:srgbClr val="F4B42A"/>
            </a:solidFill>
            <a:prstDash val="solid"/>
            <a:headEnd type="arrow" w="med" len="sm"/>
            <a:tailEnd type="arrow" w="med" len="sm"/>
          </a:ln>
        </p:spPr>
        <p:txBody>
          <a:bodyPr/>
          <a:lstStyle/>
          <a:p>
            <a:endParaRPr lang="en-US"/>
          </a:p>
        </p:txBody>
      </p:sp>
      <p:grpSp>
        <p:nvGrpSpPr>
          <p:cNvPr id="8" name="Group 8"/>
          <p:cNvGrpSpPr/>
          <p:nvPr/>
        </p:nvGrpSpPr>
        <p:grpSpPr>
          <a:xfrm>
            <a:off x="5089393" y="3132950"/>
            <a:ext cx="3506028" cy="4882770"/>
            <a:chOff x="0" y="0"/>
            <a:chExt cx="1006373" cy="1401553"/>
          </a:xfrm>
        </p:grpSpPr>
        <p:sp>
          <p:nvSpPr>
            <p:cNvPr id="9" name="Freeform 9"/>
            <p:cNvSpPr/>
            <p:nvPr/>
          </p:nvSpPr>
          <p:spPr>
            <a:xfrm>
              <a:off x="0" y="0"/>
              <a:ext cx="1006373" cy="1401554"/>
            </a:xfrm>
            <a:custGeom>
              <a:avLst/>
              <a:gdLst/>
              <a:ahLst/>
              <a:cxnLst/>
              <a:rect l="l" t="t" r="r" b="b"/>
              <a:pathLst>
                <a:path w="1006373" h="1401554">
                  <a:moveTo>
                    <a:pt x="0" y="0"/>
                  </a:moveTo>
                  <a:lnTo>
                    <a:pt x="1006373" y="0"/>
                  </a:lnTo>
                  <a:lnTo>
                    <a:pt x="1006373" y="1401554"/>
                  </a:lnTo>
                  <a:lnTo>
                    <a:pt x="0" y="1401554"/>
                  </a:lnTo>
                  <a:close/>
                </a:path>
              </a:pathLst>
            </a:custGeom>
            <a:solidFill>
              <a:srgbClr val="D9D9D9"/>
            </a:solidFill>
            <a:ln w="28575" cap="sq">
              <a:solidFill>
                <a:srgbClr val="061450"/>
              </a:solidFill>
              <a:prstDash val="solid"/>
              <a:miter/>
            </a:ln>
          </p:spPr>
          <p:txBody>
            <a:bodyPr/>
            <a:lstStyle/>
            <a:p>
              <a:endParaRPr lang="en-US"/>
            </a:p>
          </p:txBody>
        </p:sp>
        <p:sp>
          <p:nvSpPr>
            <p:cNvPr id="10" name="TextBox 10"/>
            <p:cNvSpPr txBox="1"/>
            <p:nvPr/>
          </p:nvSpPr>
          <p:spPr>
            <a:xfrm>
              <a:off x="0" y="-104775"/>
              <a:ext cx="1006373" cy="1506328"/>
            </a:xfrm>
            <a:prstGeom prst="rect">
              <a:avLst/>
            </a:prstGeom>
          </p:spPr>
          <p:txBody>
            <a:bodyPr lIns="42379" tIns="42379" rIns="42379" bIns="42379" rtlCol="0" anchor="ctr"/>
            <a:lstStyle/>
            <a:p>
              <a:pPr algn="ctr">
                <a:lnSpc>
                  <a:spcPts val="3328"/>
                </a:lnSpc>
              </a:pPr>
              <a:endParaRPr/>
            </a:p>
          </p:txBody>
        </p:sp>
      </p:grpSp>
      <p:grpSp>
        <p:nvGrpSpPr>
          <p:cNvPr id="11" name="Group 11"/>
          <p:cNvGrpSpPr/>
          <p:nvPr/>
        </p:nvGrpSpPr>
        <p:grpSpPr>
          <a:xfrm>
            <a:off x="8714106" y="3132950"/>
            <a:ext cx="4024777" cy="3695013"/>
            <a:chOff x="0" y="0"/>
            <a:chExt cx="1155275" cy="1060619"/>
          </a:xfrm>
        </p:grpSpPr>
        <p:sp>
          <p:nvSpPr>
            <p:cNvPr id="12" name="Freeform 12"/>
            <p:cNvSpPr/>
            <p:nvPr/>
          </p:nvSpPr>
          <p:spPr>
            <a:xfrm>
              <a:off x="0" y="0"/>
              <a:ext cx="1155275" cy="1060619"/>
            </a:xfrm>
            <a:custGeom>
              <a:avLst/>
              <a:gdLst/>
              <a:ahLst/>
              <a:cxnLst/>
              <a:rect l="l" t="t" r="r" b="b"/>
              <a:pathLst>
                <a:path w="1155275" h="1060619">
                  <a:moveTo>
                    <a:pt x="0" y="0"/>
                  </a:moveTo>
                  <a:lnTo>
                    <a:pt x="1155275" y="0"/>
                  </a:lnTo>
                  <a:lnTo>
                    <a:pt x="1155275" y="1060619"/>
                  </a:lnTo>
                  <a:lnTo>
                    <a:pt x="0" y="1060619"/>
                  </a:lnTo>
                  <a:close/>
                </a:path>
              </a:pathLst>
            </a:custGeom>
            <a:solidFill>
              <a:srgbClr val="D9D9D9"/>
            </a:solidFill>
            <a:ln w="28575" cap="sq">
              <a:solidFill>
                <a:srgbClr val="061450"/>
              </a:solidFill>
              <a:prstDash val="solid"/>
              <a:miter/>
            </a:ln>
          </p:spPr>
          <p:txBody>
            <a:bodyPr/>
            <a:lstStyle/>
            <a:p>
              <a:endParaRPr lang="en-US"/>
            </a:p>
          </p:txBody>
        </p:sp>
        <p:sp>
          <p:nvSpPr>
            <p:cNvPr id="13" name="TextBox 13"/>
            <p:cNvSpPr txBox="1"/>
            <p:nvPr/>
          </p:nvSpPr>
          <p:spPr>
            <a:xfrm>
              <a:off x="0" y="-104775"/>
              <a:ext cx="1155275" cy="1165394"/>
            </a:xfrm>
            <a:prstGeom prst="rect">
              <a:avLst/>
            </a:prstGeom>
          </p:spPr>
          <p:txBody>
            <a:bodyPr lIns="42379" tIns="42379" rIns="42379" bIns="42379" rtlCol="0" anchor="ctr"/>
            <a:lstStyle/>
            <a:p>
              <a:pPr algn="ctr">
                <a:lnSpc>
                  <a:spcPts val="3328"/>
                </a:lnSpc>
              </a:pPr>
              <a:endParaRPr/>
            </a:p>
          </p:txBody>
        </p:sp>
      </p:grpSp>
      <p:grpSp>
        <p:nvGrpSpPr>
          <p:cNvPr id="14" name="Group 14"/>
          <p:cNvGrpSpPr/>
          <p:nvPr/>
        </p:nvGrpSpPr>
        <p:grpSpPr>
          <a:xfrm>
            <a:off x="8714106" y="6986591"/>
            <a:ext cx="6175469" cy="1029129"/>
            <a:chOff x="0" y="0"/>
            <a:chExt cx="1772611" cy="295402"/>
          </a:xfrm>
        </p:grpSpPr>
        <p:sp>
          <p:nvSpPr>
            <p:cNvPr id="15" name="Freeform 15"/>
            <p:cNvSpPr/>
            <p:nvPr/>
          </p:nvSpPr>
          <p:spPr>
            <a:xfrm>
              <a:off x="0" y="0"/>
              <a:ext cx="1772611" cy="295402"/>
            </a:xfrm>
            <a:custGeom>
              <a:avLst/>
              <a:gdLst/>
              <a:ahLst/>
              <a:cxnLst/>
              <a:rect l="l" t="t" r="r" b="b"/>
              <a:pathLst>
                <a:path w="1772611" h="295402">
                  <a:moveTo>
                    <a:pt x="0" y="0"/>
                  </a:moveTo>
                  <a:lnTo>
                    <a:pt x="1772611" y="0"/>
                  </a:lnTo>
                  <a:lnTo>
                    <a:pt x="1772611" y="295402"/>
                  </a:lnTo>
                  <a:lnTo>
                    <a:pt x="0" y="295402"/>
                  </a:lnTo>
                  <a:close/>
                </a:path>
              </a:pathLst>
            </a:custGeom>
            <a:solidFill>
              <a:srgbClr val="D9D9D9"/>
            </a:solidFill>
            <a:ln w="28575" cap="sq">
              <a:solidFill>
                <a:srgbClr val="061450"/>
              </a:solidFill>
              <a:prstDash val="solid"/>
              <a:miter/>
            </a:ln>
          </p:spPr>
          <p:txBody>
            <a:bodyPr/>
            <a:lstStyle/>
            <a:p>
              <a:endParaRPr lang="en-US"/>
            </a:p>
          </p:txBody>
        </p:sp>
        <p:sp>
          <p:nvSpPr>
            <p:cNvPr id="16" name="TextBox 16"/>
            <p:cNvSpPr txBox="1"/>
            <p:nvPr/>
          </p:nvSpPr>
          <p:spPr>
            <a:xfrm>
              <a:off x="0" y="-104775"/>
              <a:ext cx="1772611" cy="400177"/>
            </a:xfrm>
            <a:prstGeom prst="rect">
              <a:avLst/>
            </a:prstGeom>
          </p:spPr>
          <p:txBody>
            <a:bodyPr lIns="42379" tIns="42379" rIns="42379" bIns="42379" rtlCol="0" anchor="ctr"/>
            <a:lstStyle/>
            <a:p>
              <a:pPr algn="ctr">
                <a:lnSpc>
                  <a:spcPts val="3328"/>
                </a:lnSpc>
              </a:pPr>
              <a:endParaRPr/>
            </a:p>
          </p:txBody>
        </p:sp>
      </p:grpSp>
      <p:grpSp>
        <p:nvGrpSpPr>
          <p:cNvPr id="17" name="Group 17"/>
          <p:cNvGrpSpPr/>
          <p:nvPr/>
        </p:nvGrpSpPr>
        <p:grpSpPr>
          <a:xfrm>
            <a:off x="12861238" y="3132950"/>
            <a:ext cx="2028337" cy="3695013"/>
            <a:chOff x="0" y="0"/>
            <a:chExt cx="582215" cy="1060619"/>
          </a:xfrm>
        </p:grpSpPr>
        <p:sp>
          <p:nvSpPr>
            <p:cNvPr id="18" name="Freeform 18"/>
            <p:cNvSpPr/>
            <p:nvPr/>
          </p:nvSpPr>
          <p:spPr>
            <a:xfrm>
              <a:off x="0" y="0"/>
              <a:ext cx="582215" cy="1060619"/>
            </a:xfrm>
            <a:custGeom>
              <a:avLst/>
              <a:gdLst/>
              <a:ahLst/>
              <a:cxnLst/>
              <a:rect l="l" t="t" r="r" b="b"/>
              <a:pathLst>
                <a:path w="582215" h="1060619">
                  <a:moveTo>
                    <a:pt x="0" y="0"/>
                  </a:moveTo>
                  <a:lnTo>
                    <a:pt x="582215" y="0"/>
                  </a:lnTo>
                  <a:lnTo>
                    <a:pt x="582215" y="1060619"/>
                  </a:lnTo>
                  <a:lnTo>
                    <a:pt x="0" y="1060619"/>
                  </a:lnTo>
                  <a:close/>
                </a:path>
              </a:pathLst>
            </a:custGeom>
            <a:solidFill>
              <a:srgbClr val="061450"/>
            </a:solidFill>
            <a:ln w="28575" cap="sq">
              <a:solidFill>
                <a:srgbClr val="F4B42A"/>
              </a:solidFill>
              <a:prstDash val="solid"/>
              <a:miter/>
            </a:ln>
          </p:spPr>
          <p:txBody>
            <a:bodyPr/>
            <a:lstStyle/>
            <a:p>
              <a:endParaRPr lang="en-US"/>
            </a:p>
          </p:txBody>
        </p:sp>
        <p:sp>
          <p:nvSpPr>
            <p:cNvPr id="19" name="TextBox 19"/>
            <p:cNvSpPr txBox="1"/>
            <p:nvPr/>
          </p:nvSpPr>
          <p:spPr>
            <a:xfrm>
              <a:off x="0" y="-104775"/>
              <a:ext cx="582215" cy="1165394"/>
            </a:xfrm>
            <a:prstGeom prst="rect">
              <a:avLst/>
            </a:prstGeom>
          </p:spPr>
          <p:txBody>
            <a:bodyPr lIns="42379" tIns="42379" rIns="42379" bIns="42379" rtlCol="0" anchor="ctr"/>
            <a:lstStyle/>
            <a:p>
              <a:pPr algn="ctr">
                <a:lnSpc>
                  <a:spcPts val="3328"/>
                </a:lnSpc>
              </a:pPr>
              <a:endParaRPr/>
            </a:p>
          </p:txBody>
        </p:sp>
      </p:grpSp>
      <p:sp>
        <p:nvSpPr>
          <p:cNvPr id="20" name="AutoShape 20"/>
          <p:cNvSpPr/>
          <p:nvPr/>
        </p:nvSpPr>
        <p:spPr>
          <a:xfrm>
            <a:off x="5357534" y="8550569"/>
            <a:ext cx="8869602" cy="880"/>
          </a:xfrm>
          <a:prstGeom prst="line">
            <a:avLst/>
          </a:prstGeom>
          <a:ln w="28575" cap="flat">
            <a:solidFill>
              <a:srgbClr val="F4B42A"/>
            </a:solidFill>
            <a:prstDash val="solid"/>
            <a:headEnd type="arrow" w="med" len="sm"/>
            <a:tailEnd type="arrow" w="med" len="sm"/>
          </a:ln>
        </p:spPr>
        <p:txBody>
          <a:bodyPr/>
          <a:lstStyle/>
          <a:p>
            <a:endParaRPr lang="en-US"/>
          </a:p>
        </p:txBody>
      </p:sp>
      <p:sp>
        <p:nvSpPr>
          <p:cNvPr id="21" name="Freeform 21"/>
          <p:cNvSpPr/>
          <p:nvPr/>
        </p:nvSpPr>
        <p:spPr>
          <a:xfrm>
            <a:off x="13082723" y="3883298"/>
            <a:ext cx="1669203" cy="490715"/>
          </a:xfrm>
          <a:custGeom>
            <a:avLst/>
            <a:gdLst/>
            <a:ahLst/>
            <a:cxnLst/>
            <a:rect l="l" t="t" r="r" b="b"/>
            <a:pathLst>
              <a:path w="1669203" h="490715">
                <a:moveTo>
                  <a:pt x="0" y="0"/>
                </a:moveTo>
                <a:lnTo>
                  <a:pt x="1669203" y="0"/>
                </a:lnTo>
                <a:lnTo>
                  <a:pt x="1669203" y="490715"/>
                </a:lnTo>
                <a:lnTo>
                  <a:pt x="0" y="490715"/>
                </a:lnTo>
                <a:lnTo>
                  <a:pt x="0" y="0"/>
                </a:lnTo>
                <a:close/>
              </a:path>
            </a:pathLst>
          </a:custGeom>
          <a:blipFill>
            <a:blip r:embed="rId2"/>
            <a:stretch>
              <a:fillRect/>
            </a:stretch>
          </a:blipFill>
        </p:spPr>
        <p:txBody>
          <a:bodyPr/>
          <a:lstStyle/>
          <a:p>
            <a:endParaRPr lang="en-US"/>
          </a:p>
        </p:txBody>
      </p:sp>
      <p:sp>
        <p:nvSpPr>
          <p:cNvPr id="22" name="TextBox 22"/>
          <p:cNvSpPr txBox="1"/>
          <p:nvPr/>
        </p:nvSpPr>
        <p:spPr>
          <a:xfrm rot="-5400000">
            <a:off x="1899828" y="3542262"/>
            <a:ext cx="1336813" cy="305813"/>
          </a:xfrm>
          <a:prstGeom prst="rect">
            <a:avLst/>
          </a:prstGeom>
        </p:spPr>
        <p:txBody>
          <a:bodyPr lIns="0" tIns="0" rIns="0" bIns="0" rtlCol="0" anchor="t">
            <a:spAutoFit/>
          </a:bodyPr>
          <a:lstStyle/>
          <a:p>
            <a:pPr algn="ctr">
              <a:lnSpc>
                <a:spcPts val="2569"/>
              </a:lnSpc>
            </a:pPr>
            <a:r>
              <a:rPr lang="en-US" sz="1835" b="1">
                <a:solidFill>
                  <a:srgbClr val="061450"/>
                </a:solidFill>
                <a:latin typeface="Open Sans 1 Bold"/>
                <a:ea typeface="Open Sans 1 Bold"/>
                <a:cs typeface="Open Sans 1 Bold"/>
                <a:sym typeface="Open Sans 1 Bold"/>
              </a:rPr>
              <a:t>Low Risk</a:t>
            </a:r>
          </a:p>
        </p:txBody>
      </p:sp>
      <p:sp>
        <p:nvSpPr>
          <p:cNvPr id="23" name="TextBox 23"/>
          <p:cNvSpPr txBox="1"/>
          <p:nvPr/>
        </p:nvSpPr>
        <p:spPr>
          <a:xfrm rot="-5400000">
            <a:off x="1876034" y="7231066"/>
            <a:ext cx="1354105" cy="305813"/>
          </a:xfrm>
          <a:prstGeom prst="rect">
            <a:avLst/>
          </a:prstGeom>
        </p:spPr>
        <p:txBody>
          <a:bodyPr lIns="0" tIns="0" rIns="0" bIns="0" rtlCol="0" anchor="t">
            <a:spAutoFit/>
          </a:bodyPr>
          <a:lstStyle/>
          <a:p>
            <a:pPr algn="ctr">
              <a:lnSpc>
                <a:spcPts val="2569"/>
              </a:lnSpc>
            </a:pPr>
            <a:r>
              <a:rPr lang="en-US" sz="1835" b="1">
                <a:solidFill>
                  <a:srgbClr val="061450"/>
                </a:solidFill>
                <a:latin typeface="Open Sans 1 Bold"/>
                <a:ea typeface="Open Sans 1 Bold"/>
                <a:cs typeface="Open Sans 1 Bold"/>
                <a:sym typeface="Open Sans 1 Bold"/>
              </a:rPr>
              <a:t>High Risk</a:t>
            </a:r>
          </a:p>
        </p:txBody>
      </p:sp>
      <p:sp>
        <p:nvSpPr>
          <p:cNvPr id="24" name="TextBox 24"/>
          <p:cNvSpPr txBox="1"/>
          <p:nvPr/>
        </p:nvSpPr>
        <p:spPr>
          <a:xfrm rot="-5400000">
            <a:off x="2107090" y="5290968"/>
            <a:ext cx="860858" cy="488562"/>
          </a:xfrm>
          <a:prstGeom prst="rect">
            <a:avLst/>
          </a:prstGeom>
        </p:spPr>
        <p:txBody>
          <a:bodyPr lIns="0" tIns="0" rIns="0" bIns="0" rtlCol="0" anchor="t">
            <a:spAutoFit/>
          </a:bodyPr>
          <a:lstStyle/>
          <a:p>
            <a:pPr algn="ctr">
              <a:lnSpc>
                <a:spcPts val="4046"/>
              </a:lnSpc>
            </a:pPr>
            <a:r>
              <a:rPr lang="en-US" sz="2890" b="1">
                <a:solidFill>
                  <a:srgbClr val="061450"/>
                </a:solidFill>
                <a:latin typeface="Open Sans 1 Bold"/>
                <a:ea typeface="Open Sans 1 Bold"/>
                <a:cs typeface="Open Sans 1 Bold"/>
                <a:sym typeface="Open Sans 1 Bold"/>
              </a:rPr>
              <a:t>RISK</a:t>
            </a:r>
          </a:p>
        </p:txBody>
      </p:sp>
      <p:sp>
        <p:nvSpPr>
          <p:cNvPr id="25" name="TextBox 25"/>
          <p:cNvSpPr txBox="1"/>
          <p:nvPr/>
        </p:nvSpPr>
        <p:spPr>
          <a:xfrm rot="-5400000">
            <a:off x="3425279" y="3092541"/>
            <a:ext cx="1465616" cy="468042"/>
          </a:xfrm>
          <a:prstGeom prst="rect">
            <a:avLst/>
          </a:prstGeom>
        </p:spPr>
        <p:txBody>
          <a:bodyPr lIns="0" tIns="0" rIns="0" bIns="0" rtlCol="0" anchor="t">
            <a:spAutoFit/>
          </a:bodyPr>
          <a:lstStyle/>
          <a:p>
            <a:pPr algn="ctr">
              <a:lnSpc>
                <a:spcPts val="1816"/>
              </a:lnSpc>
            </a:pPr>
            <a:r>
              <a:rPr lang="en-US" sz="1835" b="1">
                <a:solidFill>
                  <a:srgbClr val="FDFDFD"/>
                </a:solidFill>
                <a:latin typeface="Open Sans 1 Bold"/>
                <a:ea typeface="Open Sans 1 Bold"/>
                <a:cs typeface="Open Sans 1 Bold"/>
                <a:sym typeface="Open Sans 1 Bold"/>
              </a:rPr>
              <a:t>Post- Settlement</a:t>
            </a:r>
          </a:p>
        </p:txBody>
      </p:sp>
      <p:sp>
        <p:nvSpPr>
          <p:cNvPr id="26" name="TextBox 26"/>
          <p:cNvSpPr txBox="1"/>
          <p:nvPr/>
        </p:nvSpPr>
        <p:spPr>
          <a:xfrm rot="-5400000">
            <a:off x="3748010" y="8025029"/>
            <a:ext cx="753961" cy="305813"/>
          </a:xfrm>
          <a:prstGeom prst="rect">
            <a:avLst/>
          </a:prstGeom>
        </p:spPr>
        <p:txBody>
          <a:bodyPr lIns="0" tIns="0" rIns="0" bIns="0" rtlCol="0" anchor="t">
            <a:spAutoFit/>
          </a:bodyPr>
          <a:lstStyle/>
          <a:p>
            <a:pPr algn="l">
              <a:lnSpc>
                <a:spcPts val="2569"/>
              </a:lnSpc>
            </a:pPr>
            <a:r>
              <a:rPr lang="en-US" sz="1835" b="1">
                <a:solidFill>
                  <a:srgbClr val="FDFDFD"/>
                </a:solidFill>
                <a:latin typeface="Open Sans 1 Bold"/>
                <a:ea typeface="Open Sans 1 Bold"/>
                <a:cs typeface="Open Sans 1 Bold"/>
                <a:sym typeface="Open Sans 1 Bold"/>
              </a:rPr>
              <a:t>Early</a:t>
            </a:r>
          </a:p>
        </p:txBody>
      </p:sp>
      <p:sp>
        <p:nvSpPr>
          <p:cNvPr id="27" name="TextBox 27"/>
          <p:cNvSpPr txBox="1"/>
          <p:nvPr/>
        </p:nvSpPr>
        <p:spPr>
          <a:xfrm rot="-5400000">
            <a:off x="3038309" y="5595549"/>
            <a:ext cx="3217768" cy="357770"/>
          </a:xfrm>
          <a:prstGeom prst="rect">
            <a:avLst/>
          </a:prstGeom>
        </p:spPr>
        <p:txBody>
          <a:bodyPr lIns="0" tIns="0" rIns="0" bIns="0" rtlCol="0" anchor="t">
            <a:spAutoFit/>
          </a:bodyPr>
          <a:lstStyle/>
          <a:p>
            <a:pPr algn="ctr">
              <a:lnSpc>
                <a:spcPts val="2601"/>
              </a:lnSpc>
            </a:pPr>
            <a:r>
              <a:rPr lang="en-US" sz="2890">
                <a:solidFill>
                  <a:srgbClr val="FDFDFD"/>
                </a:solidFill>
                <a:latin typeface="Open Sans 1"/>
                <a:ea typeface="Open Sans 1"/>
                <a:cs typeface="Open Sans 1"/>
                <a:sym typeface="Open Sans 1"/>
              </a:rPr>
              <a:t>CASE MATURITY</a:t>
            </a:r>
          </a:p>
        </p:txBody>
      </p:sp>
      <p:sp>
        <p:nvSpPr>
          <p:cNvPr id="28" name="TextBox 28"/>
          <p:cNvSpPr txBox="1"/>
          <p:nvPr/>
        </p:nvSpPr>
        <p:spPr>
          <a:xfrm>
            <a:off x="6140023" y="2520837"/>
            <a:ext cx="7780743" cy="488562"/>
          </a:xfrm>
          <a:prstGeom prst="rect">
            <a:avLst/>
          </a:prstGeom>
        </p:spPr>
        <p:txBody>
          <a:bodyPr wrap="square" lIns="0" tIns="0" rIns="0" bIns="0" rtlCol="0" anchor="t">
            <a:spAutoFit/>
          </a:bodyPr>
          <a:lstStyle/>
          <a:p>
            <a:pPr algn="ctr">
              <a:lnSpc>
                <a:spcPts val="4046"/>
              </a:lnSpc>
            </a:pPr>
            <a:r>
              <a:rPr lang="en-US" sz="2890" b="1" dirty="0">
                <a:solidFill>
                  <a:srgbClr val="FDFDFD"/>
                </a:solidFill>
                <a:latin typeface="Open Sans 1 Bold"/>
                <a:ea typeface="Open Sans 1 Bold"/>
                <a:cs typeface="Open Sans 1 Bold"/>
                <a:sym typeface="Open Sans 1 Bold"/>
              </a:rPr>
              <a:t>Accelerated Settlement Monetization</a:t>
            </a:r>
          </a:p>
        </p:txBody>
      </p:sp>
      <p:sp>
        <p:nvSpPr>
          <p:cNvPr id="29" name="TextBox 29"/>
          <p:cNvSpPr txBox="1"/>
          <p:nvPr/>
        </p:nvSpPr>
        <p:spPr>
          <a:xfrm>
            <a:off x="5549457" y="8726407"/>
            <a:ext cx="8677678" cy="357770"/>
          </a:xfrm>
          <a:prstGeom prst="rect">
            <a:avLst/>
          </a:prstGeom>
        </p:spPr>
        <p:txBody>
          <a:bodyPr lIns="0" tIns="0" rIns="0" bIns="0" rtlCol="0" anchor="t">
            <a:spAutoFit/>
          </a:bodyPr>
          <a:lstStyle/>
          <a:p>
            <a:pPr algn="ctr">
              <a:lnSpc>
                <a:spcPts val="2601"/>
              </a:lnSpc>
            </a:pPr>
            <a:r>
              <a:rPr lang="en-US" sz="2890">
                <a:solidFill>
                  <a:srgbClr val="FDFDFD"/>
                </a:solidFill>
                <a:latin typeface="Open Sans 1"/>
                <a:ea typeface="Open Sans 1"/>
                <a:cs typeface="Open Sans 1"/>
                <a:sym typeface="Open Sans 1"/>
              </a:rPr>
              <a:t>NUMBER OF CASES IN COLLATERAL</a:t>
            </a:r>
          </a:p>
        </p:txBody>
      </p:sp>
      <p:sp>
        <p:nvSpPr>
          <p:cNvPr id="30" name="TextBox 30"/>
          <p:cNvSpPr txBox="1"/>
          <p:nvPr/>
        </p:nvSpPr>
        <p:spPr>
          <a:xfrm>
            <a:off x="5089393" y="8332893"/>
            <a:ext cx="1354105" cy="314856"/>
          </a:xfrm>
          <a:prstGeom prst="rect">
            <a:avLst/>
          </a:prstGeom>
        </p:spPr>
        <p:txBody>
          <a:bodyPr lIns="0" tIns="0" rIns="0" bIns="0" rtlCol="0" anchor="t">
            <a:spAutoFit/>
          </a:bodyPr>
          <a:lstStyle/>
          <a:p>
            <a:pPr algn="l">
              <a:lnSpc>
                <a:spcPts val="2569"/>
              </a:lnSpc>
            </a:pPr>
            <a:r>
              <a:rPr lang="en-US" sz="1835">
                <a:solidFill>
                  <a:srgbClr val="FDFDFD"/>
                </a:solidFill>
                <a:latin typeface="Work Sans 4"/>
                <a:ea typeface="Work Sans 4"/>
                <a:cs typeface="Work Sans 4"/>
                <a:sym typeface="Work Sans 4"/>
              </a:rPr>
              <a:t>1</a:t>
            </a:r>
          </a:p>
        </p:txBody>
      </p:sp>
      <p:sp>
        <p:nvSpPr>
          <p:cNvPr id="31" name="TextBox 31"/>
          <p:cNvSpPr txBox="1"/>
          <p:nvPr/>
        </p:nvSpPr>
        <p:spPr>
          <a:xfrm>
            <a:off x="14227136" y="8375003"/>
            <a:ext cx="662439" cy="314856"/>
          </a:xfrm>
          <a:prstGeom prst="rect">
            <a:avLst/>
          </a:prstGeom>
        </p:spPr>
        <p:txBody>
          <a:bodyPr lIns="0" tIns="0" rIns="0" bIns="0" rtlCol="0" anchor="t">
            <a:spAutoFit/>
          </a:bodyPr>
          <a:lstStyle/>
          <a:p>
            <a:pPr algn="r">
              <a:lnSpc>
                <a:spcPts val="2569"/>
              </a:lnSpc>
            </a:pPr>
            <a:r>
              <a:rPr lang="en-US" sz="1835">
                <a:solidFill>
                  <a:srgbClr val="FDFDFD"/>
                </a:solidFill>
                <a:latin typeface="Work Sans 4"/>
                <a:ea typeface="Work Sans 4"/>
                <a:cs typeface="Work Sans 4"/>
                <a:sym typeface="Work Sans 4"/>
              </a:rPr>
              <a:t>100+</a:t>
            </a:r>
          </a:p>
        </p:txBody>
      </p:sp>
      <p:sp>
        <p:nvSpPr>
          <p:cNvPr id="32" name="TextBox 32"/>
          <p:cNvSpPr txBox="1"/>
          <p:nvPr/>
        </p:nvSpPr>
        <p:spPr>
          <a:xfrm>
            <a:off x="5714130" y="5152008"/>
            <a:ext cx="2256555" cy="681620"/>
          </a:xfrm>
          <a:prstGeom prst="rect">
            <a:avLst/>
          </a:prstGeom>
        </p:spPr>
        <p:txBody>
          <a:bodyPr lIns="0" tIns="0" rIns="0" bIns="0" rtlCol="0" anchor="t">
            <a:spAutoFit/>
          </a:bodyPr>
          <a:lstStyle/>
          <a:p>
            <a:pPr algn="ctr">
              <a:lnSpc>
                <a:spcPts val="2601"/>
              </a:lnSpc>
            </a:pPr>
            <a:r>
              <a:rPr lang="en-US" sz="2890">
                <a:solidFill>
                  <a:srgbClr val="061450"/>
                </a:solidFill>
                <a:latin typeface="Open Sans 1"/>
                <a:ea typeface="Open Sans 1"/>
                <a:cs typeface="Open Sans 1"/>
                <a:sym typeface="Open Sans 1"/>
              </a:rPr>
              <a:t>Single Case Funding</a:t>
            </a:r>
          </a:p>
        </p:txBody>
      </p:sp>
      <p:sp>
        <p:nvSpPr>
          <p:cNvPr id="33" name="TextBox 33"/>
          <p:cNvSpPr txBox="1"/>
          <p:nvPr/>
        </p:nvSpPr>
        <p:spPr>
          <a:xfrm>
            <a:off x="9079468" y="4450213"/>
            <a:ext cx="3294053" cy="1005470"/>
          </a:xfrm>
          <a:prstGeom prst="rect">
            <a:avLst/>
          </a:prstGeom>
        </p:spPr>
        <p:txBody>
          <a:bodyPr lIns="0" tIns="0" rIns="0" bIns="0" rtlCol="0" anchor="t">
            <a:spAutoFit/>
          </a:bodyPr>
          <a:lstStyle/>
          <a:p>
            <a:pPr algn="ctr">
              <a:lnSpc>
                <a:spcPts val="2601"/>
              </a:lnSpc>
            </a:pPr>
            <a:r>
              <a:rPr lang="en-US" sz="2890">
                <a:solidFill>
                  <a:srgbClr val="061450"/>
                </a:solidFill>
                <a:latin typeface="Open Sans 1"/>
                <a:ea typeface="Open Sans 1"/>
                <a:cs typeface="Open Sans 1"/>
                <a:sym typeface="Open Sans 1"/>
              </a:rPr>
              <a:t>Multi-Case/Portfolio Funding</a:t>
            </a:r>
          </a:p>
        </p:txBody>
      </p:sp>
      <p:sp>
        <p:nvSpPr>
          <p:cNvPr id="34" name="TextBox 34"/>
          <p:cNvSpPr txBox="1"/>
          <p:nvPr/>
        </p:nvSpPr>
        <p:spPr>
          <a:xfrm>
            <a:off x="9079468" y="7360612"/>
            <a:ext cx="5436436" cy="357770"/>
          </a:xfrm>
          <a:prstGeom prst="rect">
            <a:avLst/>
          </a:prstGeom>
        </p:spPr>
        <p:txBody>
          <a:bodyPr lIns="0" tIns="0" rIns="0" bIns="0" rtlCol="0" anchor="t">
            <a:spAutoFit/>
          </a:bodyPr>
          <a:lstStyle/>
          <a:p>
            <a:pPr algn="ctr">
              <a:lnSpc>
                <a:spcPts val="2601"/>
              </a:lnSpc>
            </a:pPr>
            <a:r>
              <a:rPr lang="en-US" sz="2890">
                <a:solidFill>
                  <a:srgbClr val="061450"/>
                </a:solidFill>
                <a:latin typeface="Open Sans 1"/>
                <a:ea typeface="Open Sans 1"/>
                <a:cs typeface="Open Sans 1"/>
                <a:sym typeface="Open Sans 1"/>
              </a:rPr>
              <a:t>Law Firm-JV Financing</a:t>
            </a:r>
          </a:p>
        </p:txBody>
      </p:sp>
      <p:sp>
        <p:nvSpPr>
          <p:cNvPr id="35" name="TextBox 35"/>
          <p:cNvSpPr txBox="1"/>
          <p:nvPr/>
        </p:nvSpPr>
        <p:spPr>
          <a:xfrm>
            <a:off x="12861238" y="4702929"/>
            <a:ext cx="2028337" cy="681620"/>
          </a:xfrm>
          <a:prstGeom prst="rect">
            <a:avLst/>
          </a:prstGeom>
        </p:spPr>
        <p:txBody>
          <a:bodyPr lIns="0" tIns="0" rIns="0" bIns="0" rtlCol="0" anchor="t">
            <a:spAutoFit/>
          </a:bodyPr>
          <a:lstStyle/>
          <a:p>
            <a:pPr algn="ctr">
              <a:lnSpc>
                <a:spcPts val="2601"/>
              </a:lnSpc>
            </a:pPr>
            <a:r>
              <a:rPr lang="en-US" sz="2890">
                <a:solidFill>
                  <a:srgbClr val="FDFDFD"/>
                </a:solidFill>
                <a:latin typeface="Open Sans 1"/>
                <a:ea typeface="Open Sans 1"/>
                <a:cs typeface="Open Sans 1"/>
                <a:sym typeface="Open Sans 1"/>
              </a:rPr>
              <a:t>Legal Lending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1450"/>
        </a:solidFill>
        <a:effectLst/>
      </p:bgPr>
    </p:bg>
    <p:spTree>
      <p:nvGrpSpPr>
        <p:cNvPr id="1" name=""/>
        <p:cNvGrpSpPr/>
        <p:nvPr/>
      </p:nvGrpSpPr>
      <p:grpSpPr>
        <a:xfrm>
          <a:off x="0" y="0"/>
          <a:ext cx="0" cy="0"/>
          <a:chOff x="0" y="0"/>
          <a:chExt cx="0" cy="0"/>
        </a:xfrm>
      </p:grpSpPr>
      <p:sp>
        <p:nvSpPr>
          <p:cNvPr id="2" name="Freeform 2"/>
          <p:cNvSpPr/>
          <p:nvPr/>
        </p:nvSpPr>
        <p:spPr>
          <a:xfrm>
            <a:off x="15723358" y="9564662"/>
            <a:ext cx="1745580" cy="513168"/>
          </a:xfrm>
          <a:custGeom>
            <a:avLst/>
            <a:gdLst/>
            <a:ahLst/>
            <a:cxnLst/>
            <a:rect l="l" t="t" r="r" b="b"/>
            <a:pathLst>
              <a:path w="1745580" h="513168">
                <a:moveTo>
                  <a:pt x="0" y="0"/>
                </a:moveTo>
                <a:lnTo>
                  <a:pt x="1745580" y="0"/>
                </a:lnTo>
                <a:lnTo>
                  <a:pt x="1745580" y="513168"/>
                </a:lnTo>
                <a:lnTo>
                  <a:pt x="0" y="51316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49674" y="522035"/>
            <a:ext cx="14907198" cy="1335405"/>
          </a:xfrm>
          <a:prstGeom prst="rect">
            <a:avLst/>
          </a:prstGeom>
        </p:spPr>
        <p:txBody>
          <a:bodyPr lIns="0" tIns="0" rIns="0" bIns="0" rtlCol="0" anchor="t">
            <a:spAutoFit/>
          </a:bodyPr>
          <a:lstStyle/>
          <a:p>
            <a:pPr algn="l">
              <a:lnSpc>
                <a:spcPts val="3520"/>
              </a:lnSpc>
            </a:pPr>
            <a:r>
              <a:rPr lang="en-US" sz="3200" dirty="0">
                <a:solidFill>
                  <a:srgbClr val="FFFFFF"/>
                </a:solidFill>
                <a:latin typeface="Work Sans 1"/>
                <a:ea typeface="Work Sans 1"/>
                <a:cs typeface="Work Sans 1"/>
                <a:sym typeface="Work Sans 1"/>
              </a:rPr>
              <a:t>AIR LEGAL FINANCE STRATEGY </a:t>
            </a:r>
          </a:p>
          <a:p>
            <a:pPr algn="l">
              <a:lnSpc>
                <a:spcPts val="6709"/>
              </a:lnSpc>
            </a:pPr>
            <a:r>
              <a:rPr lang="en-US" sz="6099" b="1" dirty="0">
                <a:solidFill>
                  <a:srgbClr val="D7992A"/>
                </a:solidFill>
                <a:latin typeface="Work Sans Light" pitchFamily="2" charset="77"/>
                <a:ea typeface="Work Sans 1"/>
                <a:cs typeface="Work Sans 1"/>
                <a:sym typeface="Work Sans 1"/>
              </a:rPr>
              <a:t>Compelling Risk-adjusted Returns</a:t>
            </a:r>
          </a:p>
        </p:txBody>
      </p:sp>
      <p:sp>
        <p:nvSpPr>
          <p:cNvPr id="4" name="TextBox 4"/>
          <p:cNvSpPr txBox="1"/>
          <p:nvPr/>
        </p:nvSpPr>
        <p:spPr>
          <a:xfrm>
            <a:off x="749674" y="9593827"/>
            <a:ext cx="14791503" cy="156902"/>
          </a:xfrm>
          <a:prstGeom prst="rect">
            <a:avLst/>
          </a:prstGeom>
        </p:spPr>
        <p:txBody>
          <a:bodyPr lIns="0" tIns="0" rIns="0" bIns="0" rtlCol="0" anchor="t">
            <a:spAutoFit/>
          </a:bodyPr>
          <a:lstStyle/>
          <a:p>
            <a:pPr marL="0" lvl="0" indent="0" algn="l">
              <a:lnSpc>
                <a:spcPts val="1284"/>
              </a:lnSpc>
              <a:spcBef>
                <a:spcPct val="0"/>
              </a:spcBef>
            </a:pPr>
            <a:r>
              <a:rPr lang="en-US" sz="1000" dirty="0">
                <a:solidFill>
                  <a:srgbClr val="B8B8BA"/>
                </a:solidFill>
                <a:latin typeface="Work Sans 1"/>
                <a:ea typeface="Work Sans 1"/>
                <a:cs typeface="Work Sans 1"/>
                <a:sym typeface="Work Sans 1"/>
              </a:rPr>
              <a:t>*Data as of 6/30/24. See disclaimers for important information. </a:t>
            </a:r>
          </a:p>
        </p:txBody>
      </p:sp>
      <p:sp>
        <p:nvSpPr>
          <p:cNvPr id="5" name="TextBox 5"/>
          <p:cNvSpPr txBox="1"/>
          <p:nvPr/>
        </p:nvSpPr>
        <p:spPr>
          <a:xfrm>
            <a:off x="801632" y="2411153"/>
            <a:ext cx="13758531" cy="632293"/>
          </a:xfrm>
          <a:prstGeom prst="rect">
            <a:avLst/>
          </a:prstGeom>
        </p:spPr>
        <p:txBody>
          <a:bodyPr lIns="0" tIns="0" rIns="0" bIns="0" rtlCol="0" anchor="t">
            <a:spAutoFit/>
          </a:bodyPr>
          <a:lstStyle/>
          <a:p>
            <a:pPr algn="l">
              <a:lnSpc>
                <a:spcPts val="5285"/>
              </a:lnSpc>
            </a:pPr>
            <a:r>
              <a:rPr lang="en-US" sz="3523" spc="176" dirty="0">
                <a:solidFill>
                  <a:srgbClr val="D7992A"/>
                </a:solidFill>
                <a:latin typeface="Open Sans 1"/>
                <a:ea typeface="Open Sans 1"/>
                <a:cs typeface="Open Sans 1"/>
                <a:sym typeface="Open Sans 1"/>
              </a:rPr>
              <a:t>AIR Legal Finance Fund, LP - Class A Performance (%)*</a:t>
            </a:r>
          </a:p>
        </p:txBody>
      </p:sp>
      <p:sp>
        <p:nvSpPr>
          <p:cNvPr id="6" name="TextBox 6"/>
          <p:cNvSpPr txBox="1"/>
          <p:nvPr/>
        </p:nvSpPr>
        <p:spPr>
          <a:xfrm>
            <a:off x="749674" y="3076518"/>
            <a:ext cx="4452015" cy="455993"/>
          </a:xfrm>
          <a:prstGeom prst="rect">
            <a:avLst/>
          </a:prstGeom>
        </p:spPr>
        <p:txBody>
          <a:bodyPr lIns="0" tIns="0" rIns="0" bIns="0" rtlCol="0" anchor="t">
            <a:spAutoFit/>
          </a:bodyPr>
          <a:lstStyle/>
          <a:p>
            <a:pPr algn="l">
              <a:lnSpc>
                <a:spcPts val="3738"/>
              </a:lnSpc>
            </a:pPr>
            <a:r>
              <a:rPr lang="en-US" sz="2492" spc="124">
                <a:solidFill>
                  <a:srgbClr val="FFFFFF"/>
                </a:solidFill>
                <a:latin typeface="Open Sans 1"/>
                <a:ea typeface="Open Sans 1"/>
                <a:cs typeface="Open Sans 1"/>
                <a:sym typeface="Open Sans 1"/>
              </a:rPr>
              <a:t>AS OF 6/30/24</a:t>
            </a:r>
          </a:p>
        </p:txBody>
      </p:sp>
      <p:graphicFrame>
        <p:nvGraphicFramePr>
          <p:cNvPr id="7" name="Table 7"/>
          <p:cNvGraphicFramePr>
            <a:graphicFrameLocks noGrp="1"/>
          </p:cNvGraphicFramePr>
          <p:nvPr>
            <p:extLst>
              <p:ext uri="{D42A27DB-BD31-4B8C-83A1-F6EECF244321}">
                <p14:modId xmlns:p14="http://schemas.microsoft.com/office/powerpoint/2010/main" val="2793495980"/>
              </p:ext>
            </p:extLst>
          </p:nvPr>
        </p:nvGraphicFramePr>
        <p:xfrm>
          <a:off x="749674" y="3914034"/>
          <a:ext cx="15861925" cy="3329521"/>
        </p:xfrm>
        <a:graphic>
          <a:graphicData uri="http://schemas.openxmlformats.org/drawingml/2006/table">
            <a:tbl>
              <a:tblPr/>
              <a:tblGrid>
                <a:gridCol w="1013425">
                  <a:extLst>
                    <a:ext uri="{9D8B030D-6E8A-4147-A177-3AD203B41FA5}">
                      <a16:colId xmlns:a16="http://schemas.microsoft.com/office/drawing/2014/main" val="20000"/>
                    </a:ext>
                  </a:extLst>
                </a:gridCol>
                <a:gridCol w="1088070">
                  <a:extLst>
                    <a:ext uri="{9D8B030D-6E8A-4147-A177-3AD203B41FA5}">
                      <a16:colId xmlns:a16="http://schemas.microsoft.com/office/drawing/2014/main" val="20001"/>
                    </a:ext>
                  </a:extLst>
                </a:gridCol>
                <a:gridCol w="1178164">
                  <a:extLst>
                    <a:ext uri="{9D8B030D-6E8A-4147-A177-3AD203B41FA5}">
                      <a16:colId xmlns:a16="http://schemas.microsoft.com/office/drawing/2014/main" val="20002"/>
                    </a:ext>
                  </a:extLst>
                </a:gridCol>
                <a:gridCol w="1208195">
                  <a:extLst>
                    <a:ext uri="{9D8B030D-6E8A-4147-A177-3AD203B41FA5}">
                      <a16:colId xmlns:a16="http://schemas.microsoft.com/office/drawing/2014/main" val="20003"/>
                    </a:ext>
                  </a:extLst>
                </a:gridCol>
                <a:gridCol w="1088070">
                  <a:extLst>
                    <a:ext uri="{9D8B030D-6E8A-4147-A177-3AD203B41FA5}">
                      <a16:colId xmlns:a16="http://schemas.microsoft.com/office/drawing/2014/main" val="20004"/>
                    </a:ext>
                  </a:extLst>
                </a:gridCol>
                <a:gridCol w="1088070">
                  <a:extLst>
                    <a:ext uri="{9D8B030D-6E8A-4147-A177-3AD203B41FA5}">
                      <a16:colId xmlns:a16="http://schemas.microsoft.com/office/drawing/2014/main" val="20005"/>
                    </a:ext>
                  </a:extLst>
                </a:gridCol>
                <a:gridCol w="1088070">
                  <a:extLst>
                    <a:ext uri="{9D8B030D-6E8A-4147-A177-3AD203B41FA5}">
                      <a16:colId xmlns:a16="http://schemas.microsoft.com/office/drawing/2014/main" val="20006"/>
                    </a:ext>
                  </a:extLst>
                </a:gridCol>
                <a:gridCol w="1088070">
                  <a:extLst>
                    <a:ext uri="{9D8B030D-6E8A-4147-A177-3AD203B41FA5}">
                      <a16:colId xmlns:a16="http://schemas.microsoft.com/office/drawing/2014/main" val="20007"/>
                    </a:ext>
                  </a:extLst>
                </a:gridCol>
                <a:gridCol w="1088070">
                  <a:extLst>
                    <a:ext uri="{9D8B030D-6E8A-4147-A177-3AD203B41FA5}">
                      <a16:colId xmlns:a16="http://schemas.microsoft.com/office/drawing/2014/main" val="20008"/>
                    </a:ext>
                  </a:extLst>
                </a:gridCol>
                <a:gridCol w="1088070">
                  <a:extLst>
                    <a:ext uri="{9D8B030D-6E8A-4147-A177-3AD203B41FA5}">
                      <a16:colId xmlns:a16="http://schemas.microsoft.com/office/drawing/2014/main" val="20009"/>
                    </a:ext>
                  </a:extLst>
                </a:gridCol>
                <a:gridCol w="1088070">
                  <a:extLst>
                    <a:ext uri="{9D8B030D-6E8A-4147-A177-3AD203B41FA5}">
                      <a16:colId xmlns:a16="http://schemas.microsoft.com/office/drawing/2014/main" val="20010"/>
                    </a:ext>
                  </a:extLst>
                </a:gridCol>
                <a:gridCol w="1088070">
                  <a:extLst>
                    <a:ext uri="{9D8B030D-6E8A-4147-A177-3AD203B41FA5}">
                      <a16:colId xmlns:a16="http://schemas.microsoft.com/office/drawing/2014/main" val="20011"/>
                    </a:ext>
                  </a:extLst>
                </a:gridCol>
                <a:gridCol w="1088070">
                  <a:extLst>
                    <a:ext uri="{9D8B030D-6E8A-4147-A177-3AD203B41FA5}">
                      <a16:colId xmlns:a16="http://schemas.microsoft.com/office/drawing/2014/main" val="20012"/>
                    </a:ext>
                  </a:extLst>
                </a:gridCol>
                <a:gridCol w="1581441">
                  <a:extLst>
                    <a:ext uri="{9D8B030D-6E8A-4147-A177-3AD203B41FA5}">
                      <a16:colId xmlns:a16="http://schemas.microsoft.com/office/drawing/2014/main" val="20013"/>
                    </a:ext>
                  </a:extLst>
                </a:gridCol>
              </a:tblGrid>
              <a:tr h="695632">
                <a:tc>
                  <a:txBody>
                    <a:bodyPr/>
                    <a:lstStyle/>
                    <a:p>
                      <a:pPr algn="ctr">
                        <a:lnSpc>
                          <a:spcPts val="3130"/>
                        </a:lnSpc>
                        <a:defRPr/>
                      </a:pP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JAN</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FEB</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MAR</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APR</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MAY</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JUN</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JUL</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AUG</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SEP</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OCT</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NOV</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DEC</a:t>
                      </a:r>
                      <a:endParaRPr lang="en-US" sz="1100"/>
                    </a:p>
                  </a:txBody>
                  <a:tcPr marL="0" marR="0" marT="0" marB="0" anchor="ctr">
                    <a:lnL w="0" cap="flat" cmpd="sng" algn="ctr">
                      <a:solidFill>
                        <a:srgbClr val="000000"/>
                      </a:solidFill>
                      <a:prstDash val="solid"/>
                      <a:round/>
                      <a:headEnd type="none" w="med" len="med"/>
                      <a:tailEnd type="none" w="med" len="med"/>
                    </a:lnL>
                    <a:lnR w="17497" cap="flat" cmpd="sng" algn="ctr">
                      <a:solidFill>
                        <a:srgbClr val="A4A4A4"/>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tc>
                  <a:txBody>
                    <a:bodyPr/>
                    <a:lstStyle/>
                    <a:p>
                      <a:pPr algn="ctr">
                        <a:lnSpc>
                          <a:spcPts val="3130"/>
                        </a:lnSpc>
                        <a:defRPr/>
                      </a:pPr>
                      <a:r>
                        <a:rPr lang="en-US" sz="2236">
                          <a:solidFill>
                            <a:srgbClr val="061450"/>
                          </a:solidFill>
                          <a:latin typeface="Work Sans 1"/>
                          <a:ea typeface="Work Sans 1"/>
                          <a:cs typeface="Work Sans 1"/>
                          <a:sym typeface="Work Sans 1"/>
                        </a:rPr>
                        <a:t>YTD</a:t>
                      </a:r>
                      <a:endParaRPr lang="en-US" sz="1100"/>
                    </a:p>
                  </a:txBody>
                  <a:tcPr marL="0" marR="0" marT="0" marB="0" anchor="ctr">
                    <a:lnL w="17497" cap="flat" cmpd="sng" algn="ctr">
                      <a:solidFill>
                        <a:srgbClr val="A4A4A4"/>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7497" cap="flat" cmpd="sng" algn="ctr">
                      <a:solidFill>
                        <a:srgbClr val="000000"/>
                      </a:solidFill>
                      <a:prstDash val="solid"/>
                      <a:round/>
                      <a:headEnd type="none" w="med" len="med"/>
                      <a:tailEnd type="none" w="med" len="med"/>
                    </a:lnB>
                    <a:solidFill>
                      <a:srgbClr val="F8B831"/>
                    </a:solidFill>
                  </a:tcPr>
                </a:tc>
                <a:extLst>
                  <a:ext uri="{0D108BD9-81ED-4DB2-BD59-A6C34878D82A}">
                    <a16:rowId xmlns:a16="http://schemas.microsoft.com/office/drawing/2014/main" val="10000"/>
                  </a:ext>
                </a:extLst>
              </a:tr>
              <a:tr h="901003">
                <a:tc>
                  <a:txBody>
                    <a:bodyPr/>
                    <a:lstStyle/>
                    <a:p>
                      <a:pPr algn="ctr">
                        <a:lnSpc>
                          <a:spcPts val="3130"/>
                        </a:lnSpc>
                        <a:defRPr/>
                      </a:pPr>
                      <a:r>
                        <a:rPr lang="en-US" sz="2236">
                          <a:solidFill>
                            <a:srgbClr val="FFFFFF"/>
                          </a:solidFill>
                          <a:latin typeface="Work Sans 3"/>
                          <a:ea typeface="Work Sans 3"/>
                          <a:cs typeface="Work Sans 3"/>
                          <a:sym typeface="Work Sans 3"/>
                        </a:rPr>
                        <a:t>2024</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1.37</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1.31</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1.25</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1.13</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1.17</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dirty="0">
                          <a:solidFill>
                            <a:srgbClr val="FFFFFF"/>
                          </a:solidFill>
                          <a:latin typeface="Work Sans 1"/>
                          <a:ea typeface="Work Sans 1"/>
                          <a:cs typeface="Work Sans 1"/>
                          <a:sym typeface="Work Sans 1"/>
                        </a:rPr>
                        <a:t>1.12</a:t>
                      </a:r>
                      <a:endParaRPr lang="en-US" sz="1100" dirty="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 </a:t>
                      </a:r>
                      <a:endParaRPr lang="en-US" sz="1100"/>
                    </a:p>
                  </a:txBody>
                  <a:tcPr marL="0" marR="0" marT="0" marB="0" anchor="ctr">
                    <a:lnL w="0" cap="flat" cmpd="sng" algn="ctr">
                      <a:solidFill>
                        <a:srgbClr val="000000"/>
                      </a:solidFill>
                      <a:prstDash val="solid"/>
                      <a:round/>
                      <a:headEnd type="none" w="med" len="med"/>
                      <a:tailEnd type="none" w="med" len="med"/>
                    </a:lnL>
                    <a:lnR w="17497" cap="flat" cmpd="sng" algn="ctr">
                      <a:solidFill>
                        <a:srgbClr val="A4A4A4"/>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dirty="0">
                          <a:solidFill>
                            <a:srgbClr val="FFFFFF"/>
                          </a:solidFill>
                          <a:latin typeface="Work Sans 1"/>
                          <a:ea typeface="Work Sans 1"/>
                          <a:cs typeface="Work Sans 1"/>
                          <a:sym typeface="Work Sans 1"/>
                        </a:rPr>
                        <a:t>7.56</a:t>
                      </a:r>
                      <a:endParaRPr lang="en-US" sz="1100" dirty="0"/>
                    </a:p>
                  </a:txBody>
                  <a:tcPr marL="0" marR="0" marT="0" marB="0" anchor="ctr">
                    <a:lnL w="17497" cap="flat" cmpd="sng" algn="ctr">
                      <a:solidFill>
                        <a:srgbClr val="A4A4A4"/>
                      </a:solidFill>
                      <a:prstDash val="solid"/>
                      <a:round/>
                      <a:headEnd type="none" w="med" len="med"/>
                      <a:tailEnd type="none" w="med" len="med"/>
                    </a:lnL>
                    <a:lnR w="0" cap="flat" cmpd="sng" algn="ctr">
                      <a:solidFill>
                        <a:srgbClr val="000000"/>
                      </a:solidFill>
                      <a:prstDash val="solid"/>
                      <a:round/>
                      <a:headEnd type="none" w="med" len="med"/>
                      <a:tailEnd type="none" w="med" len="med"/>
                    </a:lnR>
                    <a:lnT w="17497"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8872">
                <a:tc>
                  <a:txBody>
                    <a:bodyPr/>
                    <a:lstStyle/>
                    <a:p>
                      <a:pPr algn="ctr">
                        <a:lnSpc>
                          <a:spcPts val="3130"/>
                        </a:lnSpc>
                        <a:defRPr/>
                      </a:pPr>
                      <a:r>
                        <a:rPr lang="en-US" sz="2236">
                          <a:solidFill>
                            <a:srgbClr val="FFFFFF"/>
                          </a:solidFill>
                          <a:latin typeface="Work Sans 3"/>
                          <a:ea typeface="Work Sans 3"/>
                          <a:cs typeface="Work Sans 3"/>
                          <a:sym typeface="Work Sans 3"/>
                        </a:rPr>
                        <a:t>2023</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1.14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1.30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1.56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1.38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1.34</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1.28</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1.32</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 1.30</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1.21 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1.28</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1.24</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1.41</a:t>
                      </a:r>
                      <a:endParaRPr lang="en-US" sz="1100"/>
                    </a:p>
                  </a:txBody>
                  <a:tcPr marL="0" marR="0" marT="0" marB="0" anchor="ctr">
                    <a:lnL w="0" cap="flat" cmpd="sng" algn="ctr">
                      <a:solidFill>
                        <a:srgbClr val="000000"/>
                      </a:solidFill>
                      <a:prstDash val="solid"/>
                      <a:round/>
                      <a:headEnd type="none" w="med" len="med"/>
                      <a:tailEnd type="none" w="med" len="med"/>
                    </a:lnL>
                    <a:lnR w="17497" cap="flat" cmpd="sng" algn="ctr">
                      <a:solidFill>
                        <a:srgbClr val="A4A4A4"/>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16.95</a:t>
                      </a:r>
                      <a:endParaRPr lang="en-US" sz="1100"/>
                    </a:p>
                  </a:txBody>
                  <a:tcPr marL="0" marR="0" marT="0" marB="0" anchor="ctr">
                    <a:lnL w="17497" cap="flat" cmpd="sng" algn="ctr">
                      <a:solidFill>
                        <a:srgbClr val="A4A4A4"/>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4014">
                <a:tc>
                  <a:txBody>
                    <a:bodyPr/>
                    <a:lstStyle/>
                    <a:p>
                      <a:pPr algn="ctr">
                        <a:lnSpc>
                          <a:spcPts val="3130"/>
                        </a:lnSpc>
                        <a:defRPr/>
                      </a:pPr>
                      <a:r>
                        <a:rPr lang="en-US" sz="2236">
                          <a:solidFill>
                            <a:srgbClr val="FFFFFF"/>
                          </a:solidFill>
                          <a:latin typeface="Work Sans 3"/>
                          <a:ea typeface="Work Sans 3"/>
                          <a:cs typeface="Work Sans 3"/>
                          <a:sym typeface="Work Sans 3"/>
                        </a:rPr>
                        <a:t>2022</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1.34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0.99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1.18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1.12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0.96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1.07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1.11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1.20</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1.02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1.04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1.26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a:solidFill>
                            <a:srgbClr val="FFFFFF"/>
                          </a:solidFill>
                          <a:latin typeface="Work Sans 1"/>
                          <a:ea typeface="Work Sans 1"/>
                          <a:cs typeface="Work Sans 1"/>
                          <a:sym typeface="Work Sans 1"/>
                        </a:rPr>
                        <a:t>1.11 </a:t>
                      </a:r>
                      <a:endParaRPr lang="en-US" sz="1100"/>
                    </a:p>
                  </a:txBody>
                  <a:tcPr marL="0" marR="0" marT="0" marB="0" anchor="ctr">
                    <a:lnL w="0" cap="flat" cmpd="sng" algn="ctr">
                      <a:solidFill>
                        <a:srgbClr val="000000"/>
                      </a:solidFill>
                      <a:prstDash val="solid"/>
                      <a:round/>
                      <a:headEnd type="none" w="med" len="med"/>
                      <a:tailEnd type="none" w="med" len="med"/>
                    </a:lnL>
                    <a:lnR w="17497" cap="flat" cmpd="sng" algn="ctr">
                      <a:solidFill>
                        <a:srgbClr val="A4A4A4"/>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3130"/>
                        </a:lnSpc>
                        <a:defRPr/>
                      </a:pPr>
                      <a:r>
                        <a:rPr lang="en-US" sz="2236" dirty="0">
                          <a:solidFill>
                            <a:srgbClr val="FFFFFF"/>
                          </a:solidFill>
                          <a:latin typeface="Work Sans 1"/>
                          <a:ea typeface="Work Sans 1"/>
                          <a:cs typeface="Work Sans 1"/>
                          <a:sym typeface="Work Sans 1"/>
                        </a:rPr>
                        <a:t>14.24 </a:t>
                      </a:r>
                      <a:endParaRPr lang="en-US" sz="1100" dirty="0"/>
                    </a:p>
                  </a:txBody>
                  <a:tcPr marL="0" marR="0" marT="0" marB="0" anchor="ctr">
                    <a:lnL w="17497" cap="flat" cmpd="sng" algn="ctr">
                      <a:solidFill>
                        <a:srgbClr val="A4A4A4"/>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61450"/>
        </a:solidFill>
        <a:effectLst/>
      </p:bgPr>
    </p:bg>
    <p:spTree>
      <p:nvGrpSpPr>
        <p:cNvPr id="1" name=""/>
        <p:cNvGrpSpPr/>
        <p:nvPr/>
      </p:nvGrpSpPr>
      <p:grpSpPr>
        <a:xfrm>
          <a:off x="0" y="0"/>
          <a:ext cx="0" cy="0"/>
          <a:chOff x="0" y="0"/>
          <a:chExt cx="0" cy="0"/>
        </a:xfrm>
      </p:grpSpPr>
      <p:pic>
        <p:nvPicPr>
          <p:cNvPr id="9" name="Picture 8" descr="A phone with a blue background&#10;&#10;Description automatically generated">
            <a:extLst>
              <a:ext uri="{FF2B5EF4-FFF2-40B4-BE49-F238E27FC236}">
                <a16:creationId xmlns:a16="http://schemas.microsoft.com/office/drawing/2014/main" id="{0A58FC58-5A09-D4EF-DE1D-4EB0CF368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71341"/>
          </a:xfrm>
          <a:prstGeom prst="rect">
            <a:avLst/>
          </a:prstGeom>
        </p:spPr>
      </p:pic>
    </p:spTree>
    <p:extLst>
      <p:ext uri="{BB962C8B-B14F-4D97-AF65-F5344CB8AC3E}">
        <p14:creationId xmlns:p14="http://schemas.microsoft.com/office/powerpoint/2010/main" val="393362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61450"/>
        </a:solidFill>
        <a:effectLst/>
      </p:bgPr>
    </p:bg>
    <p:spTree>
      <p:nvGrpSpPr>
        <p:cNvPr id="1" name=""/>
        <p:cNvGrpSpPr/>
        <p:nvPr/>
      </p:nvGrpSpPr>
      <p:grpSpPr>
        <a:xfrm>
          <a:off x="0" y="0"/>
          <a:ext cx="0" cy="0"/>
          <a:chOff x="0" y="0"/>
          <a:chExt cx="0" cy="0"/>
        </a:xfrm>
      </p:grpSpPr>
      <p:sp>
        <p:nvSpPr>
          <p:cNvPr id="2" name="TextBox 2"/>
          <p:cNvSpPr txBox="1"/>
          <p:nvPr/>
        </p:nvSpPr>
        <p:spPr>
          <a:xfrm>
            <a:off x="801184" y="408432"/>
            <a:ext cx="16973349" cy="8611140"/>
          </a:xfrm>
          <a:prstGeom prst="rect">
            <a:avLst/>
          </a:prstGeom>
        </p:spPr>
        <p:txBody>
          <a:bodyPr lIns="0" tIns="0" rIns="0" bIns="0" rtlCol="0" anchor="t">
            <a:spAutoFit/>
          </a:bodyPr>
          <a:lstStyle/>
          <a:p>
            <a:pPr algn="l">
              <a:lnSpc>
                <a:spcPts val="6719"/>
              </a:lnSpc>
            </a:pPr>
            <a:r>
              <a:rPr lang="en-US" sz="4800" b="1" dirty="0">
                <a:solidFill>
                  <a:srgbClr val="E1A825"/>
                </a:solidFill>
                <a:latin typeface="Work Sans Light" pitchFamily="2" charset="77"/>
                <a:ea typeface="Work Sans 5"/>
                <a:cs typeface="Work Sans 5"/>
                <a:sym typeface="Work Sans 5"/>
              </a:rPr>
              <a:t>DISCLAIMERS</a:t>
            </a:r>
          </a:p>
          <a:p>
            <a:pPr algn="just">
              <a:lnSpc>
                <a:spcPts val="1134"/>
              </a:lnSpc>
            </a:pPr>
            <a:r>
              <a:rPr lang="en-US" sz="900" b="1" spc="1" dirty="0">
                <a:solidFill>
                  <a:srgbClr val="FFFFFF"/>
                </a:solidFill>
                <a:latin typeface="Work Sans 3"/>
                <a:ea typeface="Work Sans 3"/>
                <a:cs typeface="Work Sans 3"/>
                <a:sym typeface="Work Sans 3"/>
              </a:rPr>
              <a:t>General</a:t>
            </a:r>
          </a:p>
          <a:p>
            <a:pPr algn="just">
              <a:lnSpc>
                <a:spcPts val="1134"/>
              </a:lnSpc>
            </a:pPr>
            <a:r>
              <a:rPr lang="en-US" sz="900" dirty="0">
                <a:solidFill>
                  <a:srgbClr val="FFFFFF"/>
                </a:solidFill>
                <a:latin typeface="Work Sans Light" pitchFamily="2" charset="77"/>
                <a:ea typeface="Work Sans 5"/>
                <a:cs typeface="Work Sans 5"/>
                <a:sym typeface="Work Sans 5"/>
              </a:rPr>
              <a:t>The information and any disclosures in this presentation are in summary form and have been prepared solely for informational purposes only. This document does not constitute an offer to sell or the solicitation of an offer to buy interests in AIR Legal Finance Fund, LP (the “Fund”). An offering of interests will be made only using a definitive confidential private offering memorandum or other definitive legal documentation prepared by the Fund, including any supplements thereto (collectively, the “Offering Document”), and only in those jurisdictions where permitted by law. In the case of any inconsistency between the information and disclosures contained herein and the information and disclosures contained in the Fund’s Offering Document, the Fund’s Offering Document will control. Any purchase made by you based on information and any disclosures not included in or consistent with the Fund’s Offering Document will be solely at your own risk. Please see additional disclaimers below. </a:t>
            </a: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r>
              <a:rPr lang="en-US" sz="900" b="1" spc="0" dirty="0">
                <a:solidFill>
                  <a:srgbClr val="FFFFFF"/>
                </a:solidFill>
                <a:latin typeface="Work Sans 3"/>
                <a:ea typeface="Work Sans 3"/>
                <a:cs typeface="Work Sans 3"/>
                <a:sym typeface="Work Sans 3"/>
              </a:rPr>
              <a:t>Rainmaker Securities</a:t>
            </a:r>
          </a:p>
          <a:p>
            <a:pPr algn="just">
              <a:lnSpc>
                <a:spcPts val="1134"/>
              </a:lnSpc>
            </a:pPr>
            <a:r>
              <a:rPr lang="en-US" sz="900" dirty="0">
                <a:solidFill>
                  <a:srgbClr val="FFFFFF"/>
                </a:solidFill>
                <a:latin typeface="Work Sans Light" pitchFamily="2" charset="77"/>
                <a:ea typeface="Work Sans 5"/>
                <a:cs typeface="Work Sans 5"/>
                <a:sym typeface="Work Sans 5"/>
              </a:rPr>
              <a:t>AIR Asset Management’s Richard Beleutz, Chief Executive Officer; Amy Boyet Besse, the Chief Compliance Officer; and Alex Ochoa, the Senior Associate of Business Development, are agents of </a:t>
            </a:r>
            <a:r>
              <a:rPr lang="en-US" sz="900" dirty="0" err="1">
                <a:solidFill>
                  <a:srgbClr val="FFFFFF"/>
                </a:solidFill>
                <a:latin typeface="Work Sans Light" pitchFamily="2" charset="77"/>
                <a:ea typeface="Work Sans 5"/>
                <a:cs typeface="Work Sans 5"/>
                <a:sym typeface="Work Sans 5"/>
              </a:rPr>
              <a:t>RainMaker</a:t>
            </a:r>
            <a:r>
              <a:rPr lang="en-US" sz="900" dirty="0">
                <a:solidFill>
                  <a:srgbClr val="FFFFFF"/>
                </a:solidFill>
                <a:latin typeface="Work Sans Light" pitchFamily="2" charset="77"/>
                <a:ea typeface="Work Sans 5"/>
                <a:cs typeface="Work Sans 5"/>
                <a:sym typeface="Work Sans 5"/>
              </a:rPr>
              <a:t> Securities, LLC. Member FINRA / SIPC. Please find information about Rainmaker Securities and its agents </a:t>
            </a:r>
            <a:r>
              <a:rPr lang="en-US" sz="900" dirty="0" err="1">
                <a:solidFill>
                  <a:srgbClr val="FFFFFF"/>
                </a:solidFill>
                <a:latin typeface="Work Sans Light" pitchFamily="2" charset="77"/>
                <a:ea typeface="Work Sans 5"/>
                <a:cs typeface="Work Sans 5"/>
                <a:sym typeface="Work Sans 5"/>
              </a:rPr>
              <a:t>onBrokerCheck</a:t>
            </a:r>
            <a:r>
              <a:rPr lang="en-US" sz="900" dirty="0">
                <a:solidFill>
                  <a:srgbClr val="FFFFFF"/>
                </a:solidFill>
                <a:latin typeface="Work Sans Light" pitchFamily="2" charset="77"/>
                <a:ea typeface="Work Sans 5"/>
                <a:cs typeface="Work Sans 5"/>
                <a:sym typeface="Work Sans 5"/>
              </a:rPr>
              <a:t>.</a:t>
            </a: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r>
              <a:rPr lang="en-US" sz="900" dirty="0">
                <a:solidFill>
                  <a:srgbClr val="FFFFFF"/>
                </a:solidFill>
                <a:latin typeface="Work Sans 4"/>
                <a:ea typeface="Work Sans 4"/>
                <a:cs typeface="Work Sans 4"/>
                <a:sym typeface="Work Sans 4"/>
              </a:rPr>
              <a:t>investment Performance</a:t>
            </a:r>
          </a:p>
          <a:p>
            <a:pPr algn="just">
              <a:lnSpc>
                <a:spcPts val="1134"/>
              </a:lnSpc>
            </a:pPr>
            <a:r>
              <a:rPr lang="en-US" sz="900" dirty="0">
                <a:solidFill>
                  <a:srgbClr val="FFFFFF"/>
                </a:solidFill>
                <a:latin typeface="Work Sans Light" pitchFamily="2" charset="77"/>
                <a:ea typeface="Work Sans 5"/>
                <a:cs typeface="Work Sans 5"/>
                <a:sym typeface="Work Sans 5"/>
              </a:rPr>
              <a:t>*The Fund’s inception is in January 2022. Monthly returns are calculated using a Valued Added Monthly Index (VAMI), which assumes monthly compounding of returns. Past performance does not guarantee future results. Please review the following for clarification on the returns reported:</a:t>
            </a: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r>
              <a:rPr lang="en-US" sz="900" dirty="0">
                <a:solidFill>
                  <a:srgbClr val="FFFFFF"/>
                </a:solidFill>
                <a:latin typeface="Work Sans Light" pitchFamily="2" charset="77"/>
                <a:ea typeface="Work Sans 5"/>
                <a:cs typeface="Work Sans 5"/>
                <a:sym typeface="Work Sans 5"/>
              </a:rPr>
              <a:t>For information on the former terms of the Partnership and/or general performance questions, don't hesitate to contact us at </a:t>
            </a:r>
            <a:r>
              <a:rPr lang="en-US" sz="900" u="sng" dirty="0">
                <a:solidFill>
                  <a:srgbClr val="D7992A"/>
                </a:solidFill>
                <a:latin typeface="Work Sans Light" pitchFamily="2" charset="77"/>
                <a:ea typeface="Work Sans 5"/>
                <a:cs typeface="Work Sans 5"/>
                <a:sym typeface="Work Sans 5"/>
                <a:hlinkClick r:id="rId2" tooltip="mailto:InvestorRelations@airassetmanagement.com">
                  <a:extLst>
                    <a:ext uri="{A12FA001-AC4F-418D-AE19-62706E023703}">
                      <ahyp:hlinkClr xmlns:ahyp="http://schemas.microsoft.com/office/drawing/2018/hyperlinkcolor" val="tx"/>
                    </a:ext>
                  </a:extLst>
                </a:hlinkClick>
              </a:rPr>
              <a:t>InvestorRelations@airassetmanagement.com</a:t>
            </a:r>
            <a:r>
              <a:rPr lang="en-US" sz="900" dirty="0">
                <a:solidFill>
                  <a:srgbClr val="D7992A"/>
                </a:solidFill>
                <a:latin typeface="Work Sans Light" pitchFamily="2" charset="77"/>
                <a:ea typeface="Work Sans 5"/>
                <a:cs typeface="Work Sans 5"/>
                <a:sym typeface="Work Sans 5"/>
              </a:rPr>
              <a:t>. </a:t>
            </a: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r>
              <a:rPr lang="en-US" sz="900" dirty="0">
                <a:solidFill>
                  <a:srgbClr val="FFFFFF"/>
                </a:solidFill>
                <a:latin typeface="Work Sans Light" pitchFamily="2" charset="77"/>
                <a:ea typeface="Work Sans 5"/>
                <a:cs typeface="Work Sans 5"/>
                <a:sym typeface="Work Sans 5"/>
              </a:rPr>
              <a:t>The performance representations contained herein are not representations that such performance will continue in the future or that any investment scenario or performance will even be similar to such description. Any investment described herein is an example only and does not represent that the same or similar investment scenarios will arise or that investments made will be profitable. No representation is made that any investment will likely achieve profits or losses similar to those shown. There are frequently sharp differences between prior performance results and actual results achieved by a particular trading program. YTD performance assumes an investment has been held since January 1, the relevant year. Because some investors have different fee arrangements and depending upon the timing of a specific investment, net performance for an individual investor may vary from the net performance stated herein. Actual returns will vary among investors following the terms of the pertinent offering documents or investment management agreements. Investment returns and the principal value of an investment will fluctuate and may be quite volatile. In addition to exposure to adverse market conditions, investments may also be exposed to changes in regulations, changes in capital providers, and other service providers. Investors risk the loss of their entire investment.</a:t>
            </a: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r>
              <a:rPr lang="en-US" sz="900" b="1" dirty="0">
                <a:solidFill>
                  <a:srgbClr val="FFFFFF"/>
                </a:solidFill>
                <a:latin typeface="Work Sans 3"/>
                <a:ea typeface="Work Sans 3"/>
                <a:cs typeface="Work Sans 3"/>
                <a:sym typeface="Work Sans 3"/>
              </a:rPr>
              <a:t>Speculative Risk</a:t>
            </a:r>
          </a:p>
          <a:p>
            <a:pPr algn="just">
              <a:lnSpc>
                <a:spcPts val="1134"/>
              </a:lnSpc>
            </a:pPr>
            <a:r>
              <a:rPr lang="en-US" sz="900" dirty="0">
                <a:solidFill>
                  <a:srgbClr val="FFFFFF"/>
                </a:solidFill>
                <a:latin typeface="Work Sans Light" pitchFamily="2" charset="77"/>
                <a:ea typeface="Work Sans 5"/>
                <a:cs typeface="Work Sans 5"/>
                <a:sym typeface="Work Sans 5"/>
              </a:rPr>
              <a:t>An investment in the Fund is speculative and involves high risk. The Fund may employ certain techniques that may increase the risk of investment loss. Further, investors will have limited withdrawal and transfer rights, and no secondary market for the interests exists or is expected to develop. In addition, the Fund’s fees and expenses offset trading profits. All of the risks, as well as other important risks and information (including, without limitation, information regarding trading objectives and programs, fees, and expenses, tax considerations, and suitability requirements), are strongly urged to review the Fund’s offering documents carefully and consult with their own financial, legal and tax advisors before investing with the Fund. Our investment program involves substantial risk, including the loss of principal, and no assurance can be given that our investment objectives will be achieved. </a:t>
            </a: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r>
              <a:rPr lang="en-US" sz="900" b="1" spc="1" dirty="0">
                <a:solidFill>
                  <a:srgbClr val="FFFFFF"/>
                </a:solidFill>
                <a:latin typeface="Work Sans 3"/>
                <a:ea typeface="Work Sans 3"/>
                <a:cs typeface="Work Sans 3"/>
                <a:sym typeface="Work Sans 3"/>
              </a:rPr>
              <a:t>Forward-Looking Statements</a:t>
            </a:r>
          </a:p>
          <a:p>
            <a:pPr algn="just">
              <a:lnSpc>
                <a:spcPts val="1134"/>
              </a:lnSpc>
            </a:pPr>
            <a:r>
              <a:rPr lang="en-US" sz="900" dirty="0">
                <a:solidFill>
                  <a:srgbClr val="FFFFFF"/>
                </a:solidFill>
                <a:latin typeface="Work Sans Light" pitchFamily="2" charset="77"/>
                <a:ea typeface="Work Sans 5"/>
                <a:cs typeface="Work Sans 5"/>
                <a:sym typeface="Work Sans 5"/>
              </a:rPr>
              <a:t>Certain information contained in this material constitutes forward-looking statements, which can be identified by the use of forward-looking terminology, such as “may,” “will,” “should,” “expect,” “anticipate,” “target,” “project,” “estimate,” “intend,” “continue,” or “believe,” or the negatives thereof or other variations thereon or comparable terminology. Such statements are not guarantees of future performance or activities. Due to various risks and uncertainties, actual events or results or the Fund's actual performance may differ materially from those reflected or contemplated in such forward-looking statements. </a:t>
            </a: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r>
              <a:rPr lang="en-US" sz="900" b="1" dirty="0">
                <a:solidFill>
                  <a:srgbClr val="FFFFFF"/>
                </a:solidFill>
                <a:latin typeface="Work Sans 3"/>
                <a:ea typeface="Work Sans 3"/>
                <a:cs typeface="Work Sans 3"/>
                <a:sym typeface="Work Sans 3"/>
              </a:rPr>
              <a:t>Illustrative Purposes Only</a:t>
            </a:r>
          </a:p>
          <a:p>
            <a:pPr algn="just">
              <a:lnSpc>
                <a:spcPts val="1134"/>
              </a:lnSpc>
            </a:pPr>
            <a:r>
              <a:rPr lang="en-US" sz="900" dirty="0">
                <a:solidFill>
                  <a:srgbClr val="FFFFFF"/>
                </a:solidFill>
                <a:latin typeface="Work Sans Light" pitchFamily="2" charset="77"/>
                <a:ea typeface="Work Sans 5"/>
                <a:cs typeface="Work Sans 5"/>
                <a:sym typeface="Work Sans 5"/>
              </a:rPr>
              <a:t>Examples of our processes and any other ideas presented herein are for illustrative purposes only. There is no guarantee that the Fund will acquire a position in an issuer or industry referenced in such examples or ideas or that </a:t>
            </a:r>
          </a:p>
          <a:p>
            <a:pPr algn="just">
              <a:lnSpc>
                <a:spcPts val="1134"/>
              </a:lnSpc>
            </a:pPr>
            <a:r>
              <a:rPr lang="en-US" sz="900" dirty="0">
                <a:solidFill>
                  <a:srgbClr val="FFFFFF"/>
                </a:solidFill>
                <a:latin typeface="Work Sans Light" pitchFamily="2" charset="77"/>
                <a:ea typeface="Work Sans 5"/>
                <a:cs typeface="Work Sans 5"/>
                <a:sym typeface="Work Sans 5"/>
              </a:rPr>
              <a:t>any such position would be profitable. </a:t>
            </a:r>
          </a:p>
          <a:p>
            <a:pPr algn="just">
              <a:lnSpc>
                <a:spcPts val="1134"/>
              </a:lnSpc>
            </a:pPr>
            <a:endParaRPr lang="en-US" sz="900" dirty="0">
              <a:solidFill>
                <a:srgbClr val="FFFFFF"/>
              </a:solidFill>
              <a:latin typeface="Work Sans Light" pitchFamily="2" charset="77"/>
              <a:ea typeface="Work Sans 5"/>
              <a:cs typeface="Work Sans 5"/>
              <a:sym typeface="Work Sans 5"/>
            </a:endParaRPr>
          </a:p>
          <a:p>
            <a:pPr algn="just">
              <a:lnSpc>
                <a:spcPts val="1134"/>
              </a:lnSpc>
            </a:pPr>
            <a:r>
              <a:rPr lang="en-US" sz="900" b="1" spc="0" dirty="0">
                <a:solidFill>
                  <a:srgbClr val="FFFFFF"/>
                </a:solidFill>
                <a:latin typeface="Work Sans SemiBold" pitchFamily="2" charset="77"/>
                <a:ea typeface="Work Sans 3"/>
                <a:cs typeface="Work Sans 3"/>
                <a:sym typeface="Work Sans 3"/>
              </a:rPr>
              <a:t>I, 2: Definitions</a:t>
            </a:r>
          </a:p>
          <a:p>
            <a:pPr algn="just">
              <a:lnSpc>
                <a:spcPts val="1134"/>
              </a:lnSpc>
            </a:pPr>
            <a:r>
              <a:rPr lang="en-US" sz="900" dirty="0">
                <a:solidFill>
                  <a:srgbClr val="FFFFFF"/>
                </a:solidFill>
                <a:latin typeface="Work Sans Light" pitchFamily="2" charset="77"/>
                <a:ea typeface="Work Sans 5"/>
                <a:cs typeface="Work Sans 5"/>
                <a:sym typeface="Work Sans 5"/>
              </a:rPr>
              <a:t>“AUM” is the summation of all active loan balances (including accrued interest and as adjusted for impairment) across all investment vehicles, SMAs, and other clients as of March 31, 2024. </a:t>
            </a:r>
          </a:p>
          <a:p>
            <a:pPr algn="just">
              <a:lnSpc>
                <a:spcPts val="1134"/>
              </a:lnSpc>
            </a:pPr>
            <a:endParaRPr lang="en-US" sz="900" dirty="0">
              <a:solidFill>
                <a:srgbClr val="FFFFFF"/>
              </a:solidFill>
              <a:latin typeface="Work Sans Light" pitchFamily="2" charset="77"/>
              <a:ea typeface="Work Sans 5"/>
              <a:cs typeface="Work Sans 5"/>
              <a:sym typeface="Work Sans 5"/>
            </a:endParaRPr>
          </a:p>
          <a:p>
            <a:pPr algn="just">
              <a:lnSpc>
                <a:spcPts val="1134"/>
              </a:lnSpc>
            </a:pPr>
            <a:r>
              <a:rPr lang="en-US" sz="900" dirty="0">
                <a:solidFill>
                  <a:srgbClr val="FFFFFF"/>
                </a:solidFill>
                <a:latin typeface="Work Sans Light" pitchFamily="2" charset="77"/>
                <a:ea typeface="Work Sans 5"/>
                <a:cs typeface="Work Sans 5"/>
                <a:sym typeface="Work Sans 5"/>
              </a:rPr>
              <a:t>“Realized Principal &amp; Interest” is all repaid principal plus paid interest on both fully realized and partially realized loans, including refinancings and secondary sales.</a:t>
            </a:r>
          </a:p>
          <a:p>
            <a:pPr algn="just">
              <a:lnSpc>
                <a:spcPts val="1134"/>
              </a:lnSpc>
            </a:pPr>
            <a:endParaRPr lang="en-US" sz="900" dirty="0">
              <a:solidFill>
                <a:srgbClr val="FFFFFF"/>
              </a:solidFill>
              <a:latin typeface="Work Sans Light" pitchFamily="2" charset="77"/>
              <a:ea typeface="Work Sans 5"/>
              <a:cs typeface="Work Sans 5"/>
              <a:sym typeface="Work Sans 5"/>
            </a:endParaRPr>
          </a:p>
          <a:p>
            <a:pPr algn="just">
              <a:lnSpc>
                <a:spcPts val="1134"/>
              </a:lnSpc>
            </a:pPr>
            <a:r>
              <a:rPr lang="en-US" sz="900" dirty="0">
                <a:solidFill>
                  <a:srgbClr val="FFFFFF"/>
                </a:solidFill>
                <a:latin typeface="Work Sans Light" pitchFamily="2" charset="77"/>
                <a:ea typeface="Work Sans 5"/>
                <a:cs typeface="Work Sans 5"/>
                <a:sym typeface="Work Sans 5"/>
              </a:rPr>
              <a:t>“Net IRR” is calculated from date of funding through the earlier of realization date or March 31, 2024, using the XIRR method, which calculates an internal rate of return after consideration of different-size time periods and which Kerberos believes produces a more prudent and relevant performance measurement for loans that do not have regularly periodic cash flows. Net IRR is calculated across both realized and unrealized loans and based on management fees of 1.5% on invested capital and carried interest of 20% over a preferred return to investors of 12%, with a full general partner catch-up, and estimated expenses such as organizational, administrative, audit, legal, and other related expenses, most of which were not actually incurred but are reflected here on an estimated basis to attempt to replicate a blind pool vehicle. With respect to loan level calculations, management fees are allocated pro rata based on each loan’s deployed capital (without reflecting subsequent repayment or other realization) and performance fees are allocated pro rata based on gross profits, in each case assessed as of March 31, 2024.</a:t>
            </a:r>
          </a:p>
          <a:p>
            <a:pPr algn="just">
              <a:lnSpc>
                <a:spcPts val="1134"/>
              </a:lnSpc>
            </a:pPr>
            <a:endParaRPr lang="en-US" sz="900" dirty="0">
              <a:solidFill>
                <a:srgbClr val="FFFFFF"/>
              </a:solidFill>
              <a:latin typeface="Work Sans 5"/>
              <a:ea typeface="Work Sans 5"/>
              <a:cs typeface="Work Sans 5"/>
              <a:sym typeface="Work Sans 5"/>
            </a:endParaRPr>
          </a:p>
          <a:p>
            <a:pPr algn="just">
              <a:lnSpc>
                <a:spcPts val="1134"/>
              </a:lnSpc>
            </a:pPr>
            <a:r>
              <a:rPr lang="en-US" sz="900" b="1" dirty="0">
                <a:solidFill>
                  <a:srgbClr val="FFFFFF"/>
                </a:solidFill>
                <a:latin typeface="Work Sans 3"/>
                <a:ea typeface="Work Sans 3"/>
                <a:cs typeface="Work Sans 3"/>
                <a:sym typeface="Work Sans 3"/>
              </a:rPr>
              <a:t>*</a:t>
            </a:r>
            <a:r>
              <a:rPr lang="en-US" sz="900" dirty="0">
                <a:solidFill>
                  <a:srgbClr val="FFFFFF"/>
                </a:solidFill>
                <a:latin typeface="Work Sans 3"/>
                <a:ea typeface="Work Sans 3"/>
                <a:cs typeface="Work Sans 3"/>
                <a:sym typeface="Work Sans 3"/>
              </a:rPr>
              <a:t>Awards</a:t>
            </a:r>
          </a:p>
          <a:p>
            <a:pPr algn="just">
              <a:lnSpc>
                <a:spcPts val="1134"/>
              </a:lnSpc>
            </a:pPr>
            <a:r>
              <a:rPr lang="en-US" sz="900" dirty="0">
                <a:solidFill>
                  <a:srgbClr val="FFFFFF"/>
                </a:solidFill>
                <a:latin typeface="Work Sans Light" pitchFamily="2" charset="77"/>
                <a:ea typeface="Work Sans 5"/>
                <a:cs typeface="Work Sans 5"/>
                <a:sym typeface="Work Sans 5"/>
              </a:rPr>
              <a:t>Sources: https://</a:t>
            </a:r>
            <a:r>
              <a:rPr lang="en-US" sz="900" dirty="0" err="1">
                <a:solidFill>
                  <a:srgbClr val="FFFFFF"/>
                </a:solidFill>
                <a:latin typeface="Work Sans Light" pitchFamily="2" charset="77"/>
                <a:ea typeface="Work Sans 5"/>
                <a:cs typeface="Work Sans 5"/>
                <a:sym typeface="Work Sans 5"/>
              </a:rPr>
              <a:t>www.privatedebtinvestor.com</a:t>
            </a:r>
            <a:r>
              <a:rPr lang="en-US" sz="900" dirty="0">
                <a:solidFill>
                  <a:srgbClr val="FFFFFF"/>
                </a:solidFill>
                <a:latin typeface="Work Sans Light" pitchFamily="2" charset="77"/>
                <a:ea typeface="Work Sans 5"/>
                <a:cs typeface="Work Sans 5"/>
                <a:sym typeface="Work Sans 5"/>
              </a:rPr>
              <a:t>/pdi-annual-awards-2020-our-global-winners/ - The Private Debt Investor Awards acknowledge leaders across an array of categories and are the culmination of a broad-based voting process among industry participants, including the private debt, private equity, and institutional limited partner communities. Kerberos did not pay a fee to be considered for the recognition. https://</a:t>
            </a:r>
            <a:r>
              <a:rPr lang="en-US" sz="900" dirty="0" err="1">
                <a:solidFill>
                  <a:srgbClr val="FFFFFF"/>
                </a:solidFill>
                <a:latin typeface="Work Sans Light" pitchFamily="2" charset="77"/>
                <a:ea typeface="Work Sans 5"/>
                <a:cs typeface="Work Sans 5"/>
                <a:sym typeface="Work Sans 5"/>
              </a:rPr>
              <a:t>www.ai-cio.com</a:t>
            </a:r>
            <a:r>
              <a:rPr lang="en-US" sz="900" dirty="0">
                <a:solidFill>
                  <a:srgbClr val="FFFFFF"/>
                </a:solidFill>
                <a:latin typeface="Work Sans Light" pitchFamily="2" charset="77"/>
                <a:ea typeface="Work Sans 5"/>
                <a:cs typeface="Work Sans 5"/>
                <a:sym typeface="Work Sans 5"/>
              </a:rPr>
              <a:t>/news/</a:t>
            </a:r>
            <a:r>
              <a:rPr lang="en-US" sz="900" dirty="0" err="1">
                <a:solidFill>
                  <a:srgbClr val="FFFFFF"/>
                </a:solidFill>
                <a:latin typeface="Work Sans Light" pitchFamily="2" charset="77"/>
                <a:ea typeface="Work Sans 5"/>
                <a:cs typeface="Work Sans 5"/>
                <a:sym typeface="Work Sans 5"/>
              </a:rPr>
              <a:t>cio</a:t>
            </a:r>
            <a:r>
              <a:rPr lang="en-US" sz="900" dirty="0">
                <a:solidFill>
                  <a:srgbClr val="FFFFFF"/>
                </a:solidFill>
                <a:latin typeface="Work Sans Light" pitchFamily="2" charset="77"/>
                <a:ea typeface="Work Sans 5"/>
                <a:cs typeface="Work Sans 5"/>
                <a:sym typeface="Work Sans 5"/>
              </a:rPr>
              <a:t>-announces-winners-of-innovation-awards/ The Innovation Awards celebrate the “very best of institutional investing” and recognize management firms that have “truly and reliably enhanced the portfolios of their clients” using innovative approaches to asset management, according to CIO. Finalists and winners are chosen by the CIO editorial team in conjunction with an advisory board of chief investment officers. Kerberos did not pay a fee to be considered for the recognition.</a:t>
            </a:r>
          </a:p>
        </p:txBody>
      </p:sp>
      <p:grpSp>
        <p:nvGrpSpPr>
          <p:cNvPr id="3" name="Group 3"/>
          <p:cNvGrpSpPr/>
          <p:nvPr/>
        </p:nvGrpSpPr>
        <p:grpSpPr>
          <a:xfrm>
            <a:off x="0" y="9258300"/>
            <a:ext cx="18288000" cy="1028700"/>
            <a:chOff x="0" y="0"/>
            <a:chExt cx="4816593" cy="270933"/>
          </a:xfrm>
        </p:grpSpPr>
        <p:sp>
          <p:nvSpPr>
            <p:cNvPr id="4" name="Freeform 4"/>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FFFFFF"/>
            </a:solidFill>
          </p:spPr>
          <p:txBody>
            <a:bodyPr/>
            <a:lstStyle/>
            <a:p>
              <a:endParaRPr lang="en-US"/>
            </a:p>
          </p:txBody>
        </p:sp>
        <p:sp>
          <p:nvSpPr>
            <p:cNvPr id="5" name="TextBox 5"/>
            <p:cNvSpPr txBox="1"/>
            <p:nvPr/>
          </p:nvSpPr>
          <p:spPr>
            <a:xfrm>
              <a:off x="0" y="-38100"/>
              <a:ext cx="4816593" cy="309033"/>
            </a:xfrm>
            <a:prstGeom prst="rect">
              <a:avLst/>
            </a:prstGeom>
          </p:spPr>
          <p:txBody>
            <a:bodyPr lIns="50800" tIns="50800" rIns="50800" bIns="50800" rtlCol="0" anchor="ctr"/>
            <a:lstStyle/>
            <a:p>
              <a:pPr algn="ctr">
                <a:lnSpc>
                  <a:spcPts val="3276"/>
                </a:lnSpc>
              </a:pPr>
              <a:endParaRPr/>
            </a:p>
          </p:txBody>
        </p:sp>
      </p:grpSp>
      <p:sp>
        <p:nvSpPr>
          <p:cNvPr id="6" name="Freeform 6"/>
          <p:cNvSpPr/>
          <p:nvPr/>
        </p:nvSpPr>
        <p:spPr>
          <a:xfrm>
            <a:off x="801184" y="9548015"/>
            <a:ext cx="1890027" cy="553563"/>
          </a:xfrm>
          <a:custGeom>
            <a:avLst/>
            <a:gdLst/>
            <a:ahLst/>
            <a:cxnLst/>
            <a:rect l="l" t="t" r="r" b="b"/>
            <a:pathLst>
              <a:path w="1890027" h="553563">
                <a:moveTo>
                  <a:pt x="0" y="0"/>
                </a:moveTo>
                <a:lnTo>
                  <a:pt x="1890027" y="0"/>
                </a:lnTo>
                <a:lnTo>
                  <a:pt x="1890027" y="553563"/>
                </a:lnTo>
                <a:lnTo>
                  <a:pt x="0" y="553563"/>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2996233" y="9564849"/>
            <a:ext cx="5157121" cy="166712"/>
          </a:xfrm>
          <a:prstGeom prst="rect">
            <a:avLst/>
          </a:prstGeom>
        </p:spPr>
        <p:txBody>
          <a:bodyPr lIns="0" tIns="0" rIns="0" bIns="0" rtlCol="0" anchor="t">
            <a:spAutoFit/>
          </a:bodyPr>
          <a:lstStyle/>
          <a:p>
            <a:pPr algn="l">
              <a:lnSpc>
                <a:spcPts val="1327"/>
              </a:lnSpc>
            </a:pPr>
            <a:r>
              <a:rPr lang="en-US" sz="1099" dirty="0">
                <a:solidFill>
                  <a:srgbClr val="061450"/>
                </a:solidFill>
                <a:latin typeface="Work Sans Light" pitchFamily="2" charset="77"/>
                <a:ea typeface="Work Sans 5"/>
                <a:cs typeface="Work Sans 5"/>
                <a:sym typeface="Work Sans 5"/>
              </a:rPr>
              <a:t>Alternative Investment Resource LLC (d/b/a AIR Asset Management) (“AIRAM”) </a:t>
            </a:r>
          </a:p>
        </p:txBody>
      </p:sp>
      <p:sp>
        <p:nvSpPr>
          <p:cNvPr id="8" name="TextBox 8"/>
          <p:cNvSpPr txBox="1"/>
          <p:nvPr/>
        </p:nvSpPr>
        <p:spPr>
          <a:xfrm>
            <a:off x="2996232" y="9734798"/>
            <a:ext cx="10186367" cy="166712"/>
          </a:xfrm>
          <a:prstGeom prst="rect">
            <a:avLst/>
          </a:prstGeom>
        </p:spPr>
        <p:txBody>
          <a:bodyPr wrap="square" lIns="0" tIns="0" rIns="0" bIns="0" rtlCol="0" anchor="t">
            <a:spAutoFit/>
          </a:bodyPr>
          <a:lstStyle/>
          <a:p>
            <a:pPr algn="l">
              <a:lnSpc>
                <a:spcPts val="1327"/>
              </a:lnSpc>
            </a:pPr>
            <a:r>
              <a:rPr lang="en-US" sz="1099" dirty="0">
                <a:solidFill>
                  <a:srgbClr val="061450"/>
                </a:solidFill>
                <a:latin typeface="Work Sans Light" pitchFamily="2" charset="77"/>
                <a:ea typeface="Work Sans 5"/>
                <a:cs typeface="Work Sans 5"/>
                <a:sym typeface="Work Sans 5"/>
              </a:rPr>
              <a:t>333 South Wabash, Suite 2714, Chicago, IL 60604 | (312) 877-1360 | </a:t>
            </a:r>
            <a:r>
              <a:rPr lang="en-US" sz="1099" dirty="0" err="1">
                <a:solidFill>
                  <a:srgbClr val="061450"/>
                </a:solidFill>
                <a:latin typeface="Work Sans Light" pitchFamily="2" charset="77"/>
                <a:ea typeface="Work Sans 5"/>
                <a:cs typeface="Work Sans 5"/>
                <a:sym typeface="Work Sans 5"/>
              </a:rPr>
              <a:t>airassetmanagement.com</a:t>
            </a:r>
            <a:r>
              <a:rPr lang="en-US" sz="1099" dirty="0">
                <a:solidFill>
                  <a:srgbClr val="061450"/>
                </a:solidFill>
                <a:latin typeface="Work Sans Light" pitchFamily="2" charset="77"/>
                <a:ea typeface="Work Sans 5"/>
                <a:cs typeface="Work Sans 5"/>
                <a:sym typeface="Work Sans 5"/>
              </a:rPr>
              <a:t> | </a:t>
            </a:r>
            <a:r>
              <a:rPr lang="en-US" sz="1099" dirty="0" err="1">
                <a:solidFill>
                  <a:srgbClr val="061450"/>
                </a:solidFill>
                <a:latin typeface="Work Sans Light" pitchFamily="2" charset="77"/>
                <a:ea typeface="Work Sans 5"/>
                <a:cs typeface="Work Sans 5"/>
                <a:sym typeface="Work Sans 5"/>
              </a:rPr>
              <a:t>info@airassetmanagement.com</a:t>
            </a:r>
            <a:r>
              <a:rPr lang="en-US" sz="1099" dirty="0">
                <a:solidFill>
                  <a:srgbClr val="061450"/>
                </a:solidFill>
                <a:latin typeface="Work Sans Light" pitchFamily="2" charset="77"/>
                <a:ea typeface="Work Sans 5"/>
                <a:cs typeface="Work Sans 5"/>
                <a:sym typeface="Work Sans 5"/>
              </a:rPr>
              <a:t> </a:t>
            </a:r>
          </a:p>
        </p:txBody>
      </p:sp>
      <p:sp>
        <p:nvSpPr>
          <p:cNvPr id="9" name="TextBox 9"/>
          <p:cNvSpPr txBox="1"/>
          <p:nvPr/>
        </p:nvSpPr>
        <p:spPr>
          <a:xfrm>
            <a:off x="2996233" y="9899390"/>
            <a:ext cx="10515343" cy="170472"/>
          </a:xfrm>
          <a:prstGeom prst="rect">
            <a:avLst/>
          </a:prstGeom>
        </p:spPr>
        <p:txBody>
          <a:bodyPr lIns="0" tIns="0" rIns="0" bIns="0" rtlCol="0" anchor="t">
            <a:spAutoFit/>
          </a:bodyPr>
          <a:lstStyle/>
          <a:p>
            <a:pPr algn="l">
              <a:lnSpc>
                <a:spcPts val="1327"/>
              </a:lnSpc>
            </a:pPr>
            <a:r>
              <a:rPr lang="en-US" sz="1099">
                <a:solidFill>
                  <a:srgbClr val="061450"/>
                </a:solidFill>
                <a:latin typeface="Work Sans Light" pitchFamily="2" charset="77"/>
                <a:ea typeface="Work Sans 5"/>
                <a:cs typeface="Work Sans 5"/>
                <a:sym typeface="Work Sans 5"/>
              </a:rPr>
              <a:t>©2024 AIR Asset Management. All Rights Reserved. AIR Asset Management® is a registered trademark of Alternative Investment Resource, LLC.</a:t>
            </a:r>
          </a:p>
        </p:txBody>
      </p:sp>
      <p:graphicFrame>
        <p:nvGraphicFramePr>
          <p:cNvPr id="10" name="Table 10"/>
          <p:cNvGraphicFramePr>
            <a:graphicFrameLocks noGrp="1"/>
          </p:cNvGraphicFramePr>
          <p:nvPr>
            <p:extLst>
              <p:ext uri="{D42A27DB-BD31-4B8C-83A1-F6EECF244321}">
                <p14:modId xmlns:p14="http://schemas.microsoft.com/office/powerpoint/2010/main" val="3174051202"/>
              </p:ext>
            </p:extLst>
          </p:nvPr>
        </p:nvGraphicFramePr>
        <p:xfrm>
          <a:off x="801184" y="3009900"/>
          <a:ext cx="13600616" cy="734541"/>
        </p:xfrm>
        <a:graphic>
          <a:graphicData uri="http://schemas.openxmlformats.org/drawingml/2006/table">
            <a:tbl>
              <a:tblPr/>
              <a:tblGrid>
                <a:gridCol w="1246095">
                  <a:extLst>
                    <a:ext uri="{9D8B030D-6E8A-4147-A177-3AD203B41FA5}">
                      <a16:colId xmlns:a16="http://schemas.microsoft.com/office/drawing/2014/main" val="20000"/>
                    </a:ext>
                  </a:extLst>
                </a:gridCol>
                <a:gridCol w="1407155">
                  <a:extLst>
                    <a:ext uri="{9D8B030D-6E8A-4147-A177-3AD203B41FA5}">
                      <a16:colId xmlns:a16="http://schemas.microsoft.com/office/drawing/2014/main" val="20001"/>
                    </a:ext>
                  </a:extLst>
                </a:gridCol>
                <a:gridCol w="1869148">
                  <a:extLst>
                    <a:ext uri="{9D8B030D-6E8A-4147-A177-3AD203B41FA5}">
                      <a16:colId xmlns:a16="http://schemas.microsoft.com/office/drawing/2014/main" val="20002"/>
                    </a:ext>
                  </a:extLst>
                </a:gridCol>
                <a:gridCol w="9078218">
                  <a:extLst>
                    <a:ext uri="{9D8B030D-6E8A-4147-A177-3AD203B41FA5}">
                      <a16:colId xmlns:a16="http://schemas.microsoft.com/office/drawing/2014/main" val="20003"/>
                    </a:ext>
                  </a:extLst>
                </a:gridCol>
              </a:tblGrid>
              <a:tr h="138747">
                <a:tc>
                  <a:txBody>
                    <a:bodyPr/>
                    <a:lstStyle/>
                    <a:p>
                      <a:pPr algn="l">
                        <a:lnSpc>
                          <a:spcPts val="1079"/>
                        </a:lnSpc>
                        <a:defRPr/>
                      </a:pPr>
                      <a:r>
                        <a:rPr lang="en-US" sz="771">
                          <a:solidFill>
                            <a:srgbClr val="FFFFFF"/>
                          </a:solidFill>
                          <a:latin typeface="Work Sans 4"/>
                          <a:ea typeface="Work Sans 4"/>
                          <a:cs typeface="Work Sans 4"/>
                          <a:sym typeface="Work Sans 4"/>
                        </a:rPr>
                        <a:t>Start Date</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6409" cap="flat" cmpd="sng" algn="ctr">
                      <a:solidFill>
                        <a:srgbClr val="A4A4A4"/>
                      </a:solidFill>
                      <a:prstDash val="solid"/>
                      <a:round/>
                      <a:headEnd type="none" w="med" len="med"/>
                      <a:tailEnd type="none" w="med" len="med"/>
                    </a:lnB>
                  </a:tcPr>
                </a:tc>
                <a:tc>
                  <a:txBody>
                    <a:bodyPr/>
                    <a:lstStyle/>
                    <a:p>
                      <a:pPr algn="l">
                        <a:lnSpc>
                          <a:spcPts val="1079"/>
                        </a:lnSpc>
                        <a:defRPr/>
                      </a:pPr>
                      <a:r>
                        <a:rPr lang="en-US" sz="771">
                          <a:solidFill>
                            <a:srgbClr val="FFFFFF"/>
                          </a:solidFill>
                          <a:latin typeface="Work Sans 4"/>
                          <a:ea typeface="Work Sans 4"/>
                          <a:cs typeface="Work Sans 4"/>
                          <a:sym typeface="Work Sans 4"/>
                        </a:rPr>
                        <a:t> End Date</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6409" cap="flat" cmpd="sng" algn="ctr">
                      <a:solidFill>
                        <a:srgbClr val="A4A4A4"/>
                      </a:solidFill>
                      <a:prstDash val="solid"/>
                      <a:round/>
                      <a:headEnd type="none" w="med" len="med"/>
                      <a:tailEnd type="none" w="med" len="med"/>
                    </a:lnB>
                  </a:tcPr>
                </a:tc>
                <a:tc>
                  <a:txBody>
                    <a:bodyPr/>
                    <a:lstStyle/>
                    <a:p>
                      <a:pPr algn="ctr">
                        <a:lnSpc>
                          <a:spcPts val="825"/>
                        </a:lnSpc>
                        <a:defRPr/>
                      </a:pPr>
                      <a:r>
                        <a:rPr lang="en-US" sz="771">
                          <a:solidFill>
                            <a:srgbClr val="FFFFFF"/>
                          </a:solidFill>
                          <a:latin typeface="Work Sans 4"/>
                          <a:ea typeface="Work Sans 4"/>
                          <a:cs typeface="Work Sans 4"/>
                          <a:sym typeface="Work Sans 4"/>
                        </a:rPr>
                        <a:t>Disclosure Applicability</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6409" cap="flat" cmpd="sng" algn="ctr">
                      <a:solidFill>
                        <a:srgbClr val="A4A4A4"/>
                      </a:solidFill>
                      <a:prstDash val="solid"/>
                      <a:round/>
                      <a:headEnd type="none" w="med" len="med"/>
                      <a:tailEnd type="none" w="med" len="med"/>
                    </a:lnB>
                  </a:tcPr>
                </a:tc>
                <a:tc>
                  <a:txBody>
                    <a:bodyPr/>
                    <a:lstStyle/>
                    <a:p>
                      <a:pPr algn="l">
                        <a:lnSpc>
                          <a:spcPts val="1079"/>
                        </a:lnSpc>
                        <a:defRPr/>
                      </a:pPr>
                      <a:r>
                        <a:rPr lang="en-US" sz="771">
                          <a:solidFill>
                            <a:srgbClr val="FFFFFF"/>
                          </a:solidFill>
                          <a:latin typeface="Work Sans 4"/>
                          <a:ea typeface="Work Sans 4"/>
                          <a:cs typeface="Work Sans 4"/>
                          <a:sym typeface="Work Sans 4"/>
                        </a:rPr>
                        <a:t>Disclosure</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6409"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10000"/>
                  </a:ext>
                </a:extLst>
              </a:tr>
              <a:tr h="155070">
                <a:tc>
                  <a:txBody>
                    <a:bodyPr/>
                    <a:lstStyle/>
                    <a:p>
                      <a:pPr algn="l">
                        <a:lnSpc>
                          <a:spcPts val="1167"/>
                        </a:lnSpc>
                        <a:defRPr/>
                      </a:pPr>
                      <a:r>
                        <a:rPr lang="en-US" sz="833">
                          <a:solidFill>
                            <a:srgbClr val="FFFFFF"/>
                          </a:solidFill>
                          <a:latin typeface="Work Sans 1"/>
                          <a:ea typeface="Work Sans 1"/>
                          <a:cs typeface="Work Sans 1"/>
                          <a:sym typeface="Work Sans 1"/>
                        </a:rPr>
                        <a:t>January 1, 2022</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6409" cap="flat" cmpd="sng" algn="ctr">
                      <a:solidFill>
                        <a:srgbClr val="A4A4A4"/>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167"/>
                        </a:lnSpc>
                        <a:defRPr/>
                      </a:pPr>
                      <a:r>
                        <a:rPr lang="en-US" sz="833">
                          <a:solidFill>
                            <a:srgbClr val="FFFFFF"/>
                          </a:solidFill>
                          <a:latin typeface="Work Sans 1"/>
                          <a:ea typeface="Work Sans 1"/>
                          <a:cs typeface="Work Sans 1"/>
                          <a:sym typeface="Work Sans 1"/>
                        </a:rPr>
                        <a:t>December 31, 2023</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6409" cap="flat" cmpd="sng" algn="ctr">
                      <a:solidFill>
                        <a:srgbClr val="A4A4A4"/>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1167"/>
                        </a:lnSpc>
                        <a:defRPr/>
                      </a:pPr>
                      <a:r>
                        <a:rPr lang="en-US" sz="833">
                          <a:solidFill>
                            <a:srgbClr val="FFFFFF"/>
                          </a:solidFill>
                          <a:latin typeface="Work Sans 1"/>
                          <a:ea typeface="Work Sans 1"/>
                          <a:cs typeface="Work Sans 1"/>
                          <a:sym typeface="Work Sans 1"/>
                        </a:rPr>
                        <a:t>Class A Interests</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6409" cap="flat" cmpd="sng" algn="ctr">
                      <a:solidFill>
                        <a:srgbClr val="A4A4A4"/>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1091"/>
                        </a:lnSpc>
                        <a:defRPr/>
                      </a:pPr>
                      <a:r>
                        <a:rPr lang="en-US" sz="779">
                          <a:solidFill>
                            <a:srgbClr val="FFFFFF"/>
                          </a:solidFill>
                          <a:latin typeface="Work Sans 1"/>
                          <a:ea typeface="Work Sans 1"/>
                          <a:cs typeface="Work Sans 1"/>
                          <a:sym typeface="Work Sans 1"/>
                        </a:rPr>
                        <a:t>The Fund's Class A Interests launched on January 1, 2024; thus, returns reported prior to this launch date are reflective of the Class B Interests (the original share class of the Fund).</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6409" cap="flat" cmpd="sng" algn="ctr">
                      <a:solidFill>
                        <a:srgbClr val="A4A4A4"/>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908">
                <a:tc>
                  <a:txBody>
                    <a:bodyPr/>
                    <a:lstStyle/>
                    <a:p>
                      <a:pPr algn="l">
                        <a:lnSpc>
                          <a:spcPts val="1167"/>
                        </a:lnSpc>
                        <a:defRPr/>
                      </a:pPr>
                      <a:r>
                        <a:rPr lang="en-US" sz="833">
                          <a:solidFill>
                            <a:srgbClr val="FFFFFF"/>
                          </a:solidFill>
                          <a:latin typeface="Work Sans 1"/>
                          <a:ea typeface="Work Sans 1"/>
                          <a:cs typeface="Work Sans 1"/>
                          <a:sym typeface="Work Sans 1"/>
                        </a:rPr>
                        <a:t>January 1, 2022</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167"/>
                        </a:lnSpc>
                        <a:defRPr/>
                      </a:pPr>
                      <a:r>
                        <a:rPr lang="en-US" sz="833">
                          <a:solidFill>
                            <a:srgbClr val="FFFFFF"/>
                          </a:solidFill>
                          <a:latin typeface="Work Sans 1"/>
                          <a:ea typeface="Work Sans 1"/>
                          <a:cs typeface="Work Sans 1"/>
                          <a:sym typeface="Work Sans 1"/>
                        </a:rPr>
                        <a:t>December 31, 2023</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1167"/>
                        </a:lnSpc>
                        <a:defRPr/>
                      </a:pPr>
                      <a:r>
                        <a:rPr lang="en-US" sz="833">
                          <a:solidFill>
                            <a:srgbClr val="FFFFFF"/>
                          </a:solidFill>
                          <a:latin typeface="Work Sans 1"/>
                          <a:ea typeface="Work Sans 1"/>
                          <a:cs typeface="Work Sans 1"/>
                          <a:sym typeface="Work Sans 1"/>
                        </a:rPr>
                        <a:t>Class I Interests</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1091"/>
                        </a:lnSpc>
                        <a:defRPr/>
                      </a:pPr>
                      <a:r>
                        <a:rPr lang="en-US" sz="779">
                          <a:solidFill>
                            <a:srgbClr val="FFFFFF"/>
                          </a:solidFill>
                          <a:latin typeface="Work Sans 1"/>
                          <a:ea typeface="Work Sans 1"/>
                          <a:cs typeface="Work Sans 1"/>
                          <a:sym typeface="Work Sans 1"/>
                        </a:rPr>
                        <a:t>The Fund's Class I Interests launched on January 1, 2024; thus, returns reported prior to this launch date are reflective of the Class B Interests (the original share class of the Fund).</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6908">
                <a:tc>
                  <a:txBody>
                    <a:bodyPr/>
                    <a:lstStyle/>
                    <a:p>
                      <a:pPr algn="l">
                        <a:lnSpc>
                          <a:spcPts val="1167"/>
                        </a:lnSpc>
                        <a:defRPr/>
                      </a:pPr>
                      <a:r>
                        <a:rPr lang="en-US" sz="833">
                          <a:solidFill>
                            <a:srgbClr val="FFFFFF"/>
                          </a:solidFill>
                          <a:latin typeface="Work Sans 1"/>
                          <a:ea typeface="Work Sans 1"/>
                          <a:cs typeface="Work Sans 1"/>
                          <a:sym typeface="Work Sans 1"/>
                        </a:rPr>
                        <a:t>January 1, 2022</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167"/>
                        </a:lnSpc>
                        <a:defRPr/>
                      </a:pPr>
                      <a:r>
                        <a:rPr lang="en-US" sz="833">
                          <a:solidFill>
                            <a:srgbClr val="FFFFFF"/>
                          </a:solidFill>
                          <a:latin typeface="Work Sans 1"/>
                          <a:ea typeface="Work Sans 1"/>
                          <a:cs typeface="Work Sans 1"/>
                          <a:sym typeface="Work Sans 1"/>
                        </a:rPr>
                        <a:t>December 31, 2023</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1167"/>
                        </a:lnSpc>
                        <a:defRPr/>
                      </a:pPr>
                      <a:r>
                        <a:rPr lang="en-US" sz="833">
                          <a:solidFill>
                            <a:srgbClr val="FFFFFF"/>
                          </a:solidFill>
                          <a:latin typeface="Work Sans 1"/>
                          <a:ea typeface="Work Sans 1"/>
                          <a:cs typeface="Work Sans 1"/>
                          <a:sym typeface="Work Sans 1"/>
                        </a:rPr>
                        <a:t>All Share Class Interests</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1091"/>
                        </a:lnSpc>
                        <a:defRPr/>
                      </a:pPr>
                      <a:r>
                        <a:rPr lang="en-US" sz="779">
                          <a:solidFill>
                            <a:srgbClr val="FFFFFF"/>
                          </a:solidFill>
                          <a:latin typeface="Work Sans 1"/>
                          <a:ea typeface="Work Sans 1"/>
                          <a:cs typeface="Work Sans 1"/>
                          <a:sym typeface="Work Sans 1"/>
                        </a:rPr>
                        <a:t>Returns are reported for all share class Interests under the former terms of the Partnership, and in alignment with the above disclosures. </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908">
                <a:tc>
                  <a:txBody>
                    <a:bodyPr/>
                    <a:lstStyle/>
                    <a:p>
                      <a:pPr algn="l">
                        <a:lnSpc>
                          <a:spcPts val="1167"/>
                        </a:lnSpc>
                        <a:defRPr/>
                      </a:pPr>
                      <a:r>
                        <a:rPr lang="en-US" sz="833">
                          <a:solidFill>
                            <a:srgbClr val="FFFFFF"/>
                          </a:solidFill>
                          <a:latin typeface="Work Sans 1"/>
                          <a:ea typeface="Work Sans 1"/>
                          <a:cs typeface="Work Sans 1"/>
                          <a:sym typeface="Work Sans 1"/>
                        </a:rPr>
                        <a:t>January 1, 2024</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167"/>
                        </a:lnSpc>
                        <a:defRPr/>
                      </a:pPr>
                      <a:r>
                        <a:rPr lang="en-US" sz="833">
                          <a:solidFill>
                            <a:srgbClr val="FFFFFF"/>
                          </a:solidFill>
                          <a:latin typeface="Work Sans 1"/>
                          <a:ea typeface="Work Sans 1"/>
                          <a:cs typeface="Work Sans 1"/>
                          <a:sym typeface="Work Sans 1"/>
                        </a:rPr>
                        <a:t>To date</a:t>
                      </a:r>
                      <a:endParaRPr lang="en-US" sz="110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1167"/>
                        </a:lnSpc>
                        <a:defRPr/>
                      </a:pPr>
                      <a:r>
                        <a:rPr lang="en-US" sz="833" dirty="0">
                          <a:solidFill>
                            <a:srgbClr val="FFFFFF"/>
                          </a:solidFill>
                          <a:latin typeface="Work Sans 1"/>
                          <a:ea typeface="Work Sans 1"/>
                          <a:cs typeface="Work Sans 1"/>
                          <a:sym typeface="Work Sans 1"/>
                        </a:rPr>
                        <a:t>All Share Class Interests</a:t>
                      </a:r>
                      <a:endParaRPr lang="en-US" sz="1100" dirty="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1091"/>
                        </a:lnSpc>
                        <a:defRPr/>
                      </a:pPr>
                      <a:r>
                        <a:rPr lang="en-US" sz="779" dirty="0">
                          <a:solidFill>
                            <a:srgbClr val="FFFFFF"/>
                          </a:solidFill>
                          <a:latin typeface="Work Sans 1"/>
                          <a:ea typeface="Work Sans 1"/>
                          <a:cs typeface="Work Sans 1"/>
                          <a:sym typeface="Work Sans 1"/>
                        </a:rPr>
                        <a:t>Returns are reported for all share class Interests under the current terms of the Partnership.</a:t>
                      </a:r>
                      <a:endParaRPr lang="en-US" sz="1100" dirty="0"/>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2213</Words>
  <Application>Microsoft Macintosh PowerPoint</Application>
  <PresentationFormat>Custom</PresentationFormat>
  <Paragraphs>241</Paragraphs>
  <Slides>8</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Arial</vt:lpstr>
      <vt:lpstr>Work Sans SemiBold</vt:lpstr>
      <vt:lpstr>Open Sans 1 Bold</vt:lpstr>
      <vt:lpstr>Open Sans 2 Bold Italics</vt:lpstr>
      <vt:lpstr>Work Sans 1</vt:lpstr>
      <vt:lpstr>Work Sans 4</vt:lpstr>
      <vt:lpstr>Open Sans 1</vt:lpstr>
      <vt:lpstr>Work Sans Light</vt:lpstr>
      <vt:lpstr>Aileron</vt:lpstr>
      <vt:lpstr>Work Sans 5</vt:lpstr>
      <vt:lpstr>IBM Plex Sans Condensed Bold</vt:lpstr>
      <vt:lpstr>Work Sans 3</vt:lpstr>
      <vt:lpstr>Calibri</vt:lpstr>
      <vt:lpstr>Work Sans 2</vt:lpstr>
      <vt:lpstr>Open Sans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Tiger 21 Deck - Legal Fin</dc:title>
  <cp:lastModifiedBy>Alondra Vasquez</cp:lastModifiedBy>
  <cp:revision>4</cp:revision>
  <dcterms:created xsi:type="dcterms:W3CDTF">2006-08-16T00:00:00Z</dcterms:created>
  <dcterms:modified xsi:type="dcterms:W3CDTF">2024-09-06T19:21:42Z</dcterms:modified>
  <dc:identifier>DAGKt3wdu4c</dc:identifier>
</cp:coreProperties>
</file>