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31"/>
  </p:notesMasterIdLst>
  <p:sldIdLst>
    <p:sldId id="257" r:id="rId6"/>
    <p:sldId id="1954" r:id="rId7"/>
    <p:sldId id="1966" r:id="rId8"/>
    <p:sldId id="1950" r:id="rId9"/>
    <p:sldId id="1990" r:id="rId10"/>
    <p:sldId id="1941" r:id="rId11"/>
    <p:sldId id="1989" r:id="rId12"/>
    <p:sldId id="1923" r:id="rId13"/>
    <p:sldId id="1860" r:id="rId14"/>
    <p:sldId id="1945" r:id="rId15"/>
    <p:sldId id="1952" r:id="rId16"/>
    <p:sldId id="2077" r:id="rId17"/>
    <p:sldId id="1910" r:id="rId18"/>
    <p:sldId id="258" r:id="rId19"/>
    <p:sldId id="1869" r:id="rId20"/>
    <p:sldId id="1863" r:id="rId21"/>
    <p:sldId id="1985" r:id="rId22"/>
    <p:sldId id="1975" r:id="rId23"/>
    <p:sldId id="1974" r:id="rId24"/>
    <p:sldId id="1083" r:id="rId25"/>
    <p:sldId id="2079" r:id="rId26"/>
    <p:sldId id="1909" r:id="rId27"/>
    <p:sldId id="1919" r:id="rId28"/>
    <p:sldId id="1918" r:id="rId29"/>
    <p:sldId id="285" r:id="rId3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32A305-B168-C9DD-C535-F168282EE571}" name="Brady O'Brien" initials="BO" userId="S::brady@usedc.com::f313a07d-b18f-4c0f-8149-daafe7d715c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23F"/>
    <a:srgbClr val="4B4FFF"/>
    <a:srgbClr val="5357FF"/>
    <a:srgbClr val="0005CC"/>
    <a:srgbClr val="ED979A"/>
    <a:srgbClr val="191EFF"/>
    <a:srgbClr val="6569FF"/>
    <a:srgbClr val="8588FF"/>
    <a:srgbClr val="AE1F23"/>
    <a:srgbClr val="E14D51"/>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2DE63D5-997A-4646-A377-4702673A728D}">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5887" autoAdjust="0"/>
  </p:normalViewPr>
  <p:slideViewPr>
    <p:cSldViewPr snapToGrid="0">
      <p:cViewPr>
        <p:scale>
          <a:sx n="92" d="100"/>
          <a:sy n="92" d="100"/>
        </p:scale>
        <p:origin x="33" y="129"/>
      </p:cViewPr>
      <p:guideLst/>
    </p:cSldViewPr>
  </p:slideViewPr>
  <p:notesTextViewPr>
    <p:cViewPr>
      <p:scale>
        <a:sx n="150" d="100"/>
        <a:sy n="15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sedc-my.sharepoint.com/personal/mlillis_usedc_com/Documents/Private%20Capital%20II/Working%20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Sheet1!$C$2:$C$4</c:f>
              <c:strCache>
                <c:ptCount val="3"/>
                <c:pt idx="0">
                  <c:v>USEDC Co-Investment </c:v>
                </c:pt>
                <c:pt idx="1">
                  <c:v>2023 Drilling Fund Capital </c:v>
                </c:pt>
                <c:pt idx="2">
                  <c:v>Total 2023 Drilling Capital</c:v>
                </c:pt>
              </c:strCache>
            </c:strRef>
          </c:cat>
          <c:val>
            <c:numRef>
              <c:f>Sheet1!$D$2:$D$4</c:f>
              <c:numCache>
                <c:formatCode>_("$"* #,##0_);_("$"* \(#,##0\);_("$"* "-"??_);_(@_)</c:formatCode>
                <c:ptCount val="3"/>
                <c:pt idx="0">
                  <c:v>130</c:v>
                </c:pt>
                <c:pt idx="1">
                  <c:v>387.96899999999999</c:v>
                </c:pt>
                <c:pt idx="2">
                  <c:v>517.96900000000005</c:v>
                </c:pt>
              </c:numCache>
            </c:numRef>
          </c:val>
          <c:extLst>
            <c:ext xmlns:c16="http://schemas.microsoft.com/office/drawing/2014/chart" uri="{C3380CC4-5D6E-409C-BE32-E72D297353CC}">
              <c16:uniqueId val="{00000000-59A2-459C-A900-81F074225BB1}"/>
            </c:ext>
          </c:extLst>
        </c:ser>
        <c:dLbls>
          <c:dLblPos val="inEnd"/>
          <c:showLegendKey val="0"/>
          <c:showVal val="1"/>
          <c:showCatName val="0"/>
          <c:showSerName val="0"/>
          <c:showPercent val="0"/>
          <c:showBubbleSize val="0"/>
        </c:dLbls>
        <c:gapWidth val="41"/>
        <c:axId val="1315560815"/>
        <c:axId val="1315559855"/>
      </c:barChart>
      <c:catAx>
        <c:axId val="131556081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effectLst/>
                <a:latin typeface="Roboto" panose="02000000000000000000" pitchFamily="2" charset="0"/>
                <a:ea typeface="Roboto" panose="02000000000000000000" pitchFamily="2" charset="0"/>
                <a:cs typeface="Roboto" panose="02000000000000000000" pitchFamily="2" charset="0"/>
              </a:defRPr>
            </a:pPr>
            <a:endParaRPr lang="en-US"/>
          </a:p>
        </c:txPr>
        <c:crossAx val="1315559855"/>
        <c:crosses val="autoZero"/>
        <c:auto val="1"/>
        <c:lblAlgn val="ctr"/>
        <c:lblOffset val="100"/>
        <c:noMultiLvlLbl val="0"/>
      </c:catAx>
      <c:valAx>
        <c:axId val="1315559855"/>
        <c:scaling>
          <c:orientation val="minMax"/>
        </c:scaling>
        <c:delete val="1"/>
        <c:axPos val="l"/>
        <c:numFmt formatCode="_(&quot;$&quot;* #,##0_);_(&quot;$&quot;* \(#,##0\);_(&quot;$&quot;* &quot;-&quot;??_);_(@_)" sourceLinked="1"/>
        <c:majorTickMark val="none"/>
        <c:minorTickMark val="none"/>
        <c:tickLblPos val="nextTo"/>
        <c:crossAx val="1315560815"/>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cap="none" spc="20" baseline="0">
                <a:solidFill>
                  <a:schemeClr val="tx1"/>
                </a:solidFill>
                <a:latin typeface="Roboto" panose="02000000000000000000" pitchFamily="2" charset="0"/>
                <a:ea typeface="Roboto" panose="02000000000000000000" pitchFamily="2" charset="0"/>
                <a:cs typeface="+mn-cs"/>
              </a:defRPr>
            </a:pPr>
            <a:r>
              <a:rPr lang="en-US"/>
              <a:t>Bloomberg Oil Price (WTI) Consensus </a:t>
            </a:r>
          </a:p>
        </c:rich>
      </c:tx>
      <c:overlay val="0"/>
      <c:spPr>
        <a:noFill/>
        <a:ln>
          <a:noFill/>
        </a:ln>
        <a:effectLst/>
      </c:spPr>
      <c:txPr>
        <a:bodyPr rot="0" spcFirstLastPara="1" vertOverflow="ellipsis" vert="horz" wrap="square" anchor="ctr" anchorCtr="1"/>
        <a:lstStyle/>
        <a:p>
          <a:pPr>
            <a:defRPr sz="1680" b="1" i="0" u="none" strike="noStrike" kern="1200" cap="none" spc="20" baseline="0">
              <a:solidFill>
                <a:schemeClr val="tx1"/>
              </a:solidFill>
              <a:latin typeface="Roboto" panose="02000000000000000000" pitchFamily="2" charset="0"/>
              <a:ea typeface="Roboto" panose="02000000000000000000" pitchFamily="2" charset="0"/>
              <a:cs typeface="+mn-cs"/>
            </a:defRPr>
          </a:pPr>
          <a:endParaRPr lang="en-US"/>
        </a:p>
      </c:txPr>
    </c:title>
    <c:autoTitleDeleted val="0"/>
    <c:plotArea>
      <c:layout>
        <c:manualLayout>
          <c:layoutTarget val="inner"/>
          <c:xMode val="edge"/>
          <c:yMode val="edge"/>
          <c:x val="6.5968137480788266E-2"/>
          <c:y val="0.11926440760047798"/>
          <c:w val="0.95874355368026254"/>
          <c:h val="0.77122669255384169"/>
        </c:manualLayout>
      </c:layout>
      <c:lineChart>
        <c:grouping val="standard"/>
        <c:varyColors val="0"/>
        <c:ser>
          <c:idx val="0"/>
          <c:order val="0"/>
          <c:spPr>
            <a:ln w="22225" cap="rnd" cmpd="sng" algn="ctr">
              <a:solidFill>
                <a:schemeClr val="accent1"/>
              </a:solidFill>
              <a:round/>
            </a:ln>
            <a:effectLst/>
          </c:spPr>
          <c:marker>
            <c:symbol val="none"/>
          </c:marker>
          <c:dLbls>
            <c:dLbl>
              <c:idx val="0"/>
              <c:layout>
                <c:manualLayout>
                  <c:x val="-2.8376517149953651E-2"/>
                  <c:y val="-3.20703561324664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68-48D6-8D21-5A0BE240CD5A}"/>
                </c:ext>
              </c:extLst>
            </c:dLbl>
            <c:dLbl>
              <c:idx val="1"/>
              <c:layout>
                <c:manualLayout>
                  <c:x val="-3.3976768393981116E-2"/>
                  <c:y val="-4.63238477468960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68-48D6-8D21-5A0BE240CD5A}"/>
                </c:ext>
              </c:extLst>
            </c:dLbl>
            <c:dLbl>
              <c:idx val="2"/>
              <c:layout>
                <c:manualLayout>
                  <c:x val="-3.1736667896370127E-2"/>
                  <c:y val="-5.70139664577183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968-48D6-8D21-5A0BE240CD5A}"/>
                </c:ext>
              </c:extLst>
            </c:dLbl>
            <c:dLbl>
              <c:idx val="3"/>
              <c:layout>
                <c:manualLayout>
                  <c:x val="-3.0616617647564636E-2"/>
                  <c:y val="-4.98872206505035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968-48D6-8D21-5A0BE240CD5A}"/>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Sheet4!$A$3:$A$6</c:f>
              <c:strCache>
                <c:ptCount val="4"/>
                <c:pt idx="0">
                  <c:v>Q1 2024</c:v>
                </c:pt>
                <c:pt idx="1">
                  <c:v>Q2 2024</c:v>
                </c:pt>
                <c:pt idx="2">
                  <c:v>Q3 2024</c:v>
                </c:pt>
                <c:pt idx="3">
                  <c:v>Q4 2024</c:v>
                </c:pt>
              </c:strCache>
            </c:strRef>
          </c:cat>
          <c:val>
            <c:numRef>
              <c:f>Sheet4!$B$3:$B$6</c:f>
              <c:numCache>
                <c:formatCode>_("$"* #,##0.0_);_("$"* \(#,##0.0\);_("$"* "-"??_);_(@_)</c:formatCode>
                <c:ptCount val="4"/>
                <c:pt idx="0">
                  <c:v>78.61</c:v>
                </c:pt>
                <c:pt idx="1">
                  <c:v>78.83</c:v>
                </c:pt>
                <c:pt idx="2">
                  <c:v>79.5</c:v>
                </c:pt>
                <c:pt idx="3">
                  <c:v>80.400000000000006</c:v>
                </c:pt>
              </c:numCache>
            </c:numRef>
          </c:val>
          <c:smooth val="0"/>
          <c:extLst>
            <c:ext xmlns:c16="http://schemas.microsoft.com/office/drawing/2014/chart" uri="{C3380CC4-5D6E-409C-BE32-E72D297353CC}">
              <c16:uniqueId val="{00000000-4968-48D6-8D21-5A0BE240CD5A}"/>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898773104"/>
        <c:axId val="1033067712"/>
      </c:lineChart>
      <c:catAx>
        <c:axId val="89877310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1" i="0" u="none" strike="noStrike" kern="1200" spc="20" baseline="0">
                <a:solidFill>
                  <a:schemeClr val="tx1"/>
                </a:solidFill>
                <a:latin typeface="Roboto" panose="02000000000000000000" pitchFamily="2" charset="0"/>
                <a:ea typeface="Roboto" panose="02000000000000000000" pitchFamily="2" charset="0"/>
                <a:cs typeface="+mn-cs"/>
              </a:defRPr>
            </a:pPr>
            <a:endParaRPr lang="en-US"/>
          </a:p>
        </c:txPr>
        <c:crossAx val="1033067712"/>
        <c:crosses val="autoZero"/>
        <c:auto val="1"/>
        <c:lblAlgn val="ctr"/>
        <c:lblOffset val="100"/>
        <c:noMultiLvlLbl val="0"/>
      </c:catAx>
      <c:valAx>
        <c:axId val="1033067712"/>
        <c:scaling>
          <c:orientation val="minMax"/>
        </c:scaling>
        <c:delete val="0"/>
        <c:axPos val="l"/>
        <c:numFmt formatCode="_(&quot;$&quot;* #,##0.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spc="20" baseline="0">
                <a:solidFill>
                  <a:schemeClr val="tx1"/>
                </a:solidFill>
                <a:latin typeface="Roboto" panose="02000000000000000000" pitchFamily="2" charset="0"/>
                <a:ea typeface="Roboto" panose="02000000000000000000" pitchFamily="2" charset="0"/>
                <a:cs typeface="+mn-cs"/>
              </a:defRPr>
            </a:pPr>
            <a:endParaRPr lang="en-US"/>
          </a:p>
        </c:txPr>
        <c:crossAx val="898773104"/>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25400">
      <a:solidFill>
        <a:schemeClr val="accent1"/>
      </a:solidFill>
    </a:ln>
    <a:effectLst/>
  </c:spPr>
  <c:txPr>
    <a:bodyPr/>
    <a:lstStyle/>
    <a:p>
      <a:pPr>
        <a:defRPr sz="1400" b="1">
          <a:solidFill>
            <a:schemeClr val="tx1"/>
          </a:solidFill>
          <a:latin typeface="Roboto" panose="02000000000000000000" pitchFamily="2" charset="0"/>
          <a:ea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9DFDED-A5F5-439F-94E3-B93C884A3850}" type="doc">
      <dgm:prSet loTypeId="urn:microsoft.com/office/officeart/2008/layout/VerticalCurvedList" loCatId="list" qsTypeId="urn:microsoft.com/office/officeart/2005/8/quickstyle/3d1" qsCatId="3D" csTypeId="urn:microsoft.com/office/officeart/2005/8/colors/accent1_3" csCatId="accent1" phldr="1"/>
      <dgm:spPr/>
      <dgm:t>
        <a:bodyPr/>
        <a:lstStyle/>
        <a:p>
          <a:endParaRPr lang="en-US"/>
        </a:p>
      </dgm:t>
    </dgm:pt>
    <dgm:pt modelId="{462ABCEB-DFFF-4EDA-88E7-3DC8AA64B9EF}">
      <dgm:prSet phldrT="[Text]" custT="1"/>
      <dgm:spPr/>
      <dgm:t>
        <a:bodyPr/>
        <a:lstStyle/>
        <a:p>
          <a:r>
            <a:rPr lang="en-US" sz="2000">
              <a:latin typeface="Roboto"/>
              <a:ea typeface="Roboto"/>
              <a:cs typeface="Roboto"/>
            </a:rPr>
            <a:t>Projected 2023 Revenue of $143MM vs $97.8MM in the prior year</a:t>
          </a:r>
        </a:p>
      </dgm:t>
    </dgm:pt>
    <dgm:pt modelId="{134D53C1-C7E4-4350-A061-C3D34411505D}" type="parTrans" cxnId="{00D164FB-1DB3-40B4-8D60-5A5BD4A30A2F}">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4235BF10-58FA-429C-971D-9368EC81E483}" type="sibTrans" cxnId="{00D164FB-1DB3-40B4-8D60-5A5BD4A30A2F}">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DD632763-DB54-4DBD-952B-59873B669A57}">
      <dgm:prSet phldrT="[Text]" custT="1"/>
      <dgm:spPr/>
      <dgm:t>
        <a:bodyPr/>
        <a:lstStyle/>
        <a:p>
          <a:r>
            <a:rPr lang="en-US" sz="2000">
              <a:latin typeface="Roboto"/>
              <a:ea typeface="Roboto"/>
              <a:cs typeface="Roboto"/>
            </a:rPr>
            <a:t>Projected EBITDA of $88.5MM vs $31.9MM in the prior year</a:t>
          </a:r>
        </a:p>
      </dgm:t>
    </dgm:pt>
    <dgm:pt modelId="{618E655A-0DDE-4426-ACF1-39B047B73ED3}" type="parTrans" cxnId="{51AE47FB-FEBE-4AA2-8FDB-4E9969772028}">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60F07C9A-E393-4999-85FB-DC2D57118539}" type="sibTrans" cxnId="{51AE47FB-FEBE-4AA2-8FDB-4E9969772028}">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345B41A4-031F-4365-8BA5-9065A0DC877F}">
      <dgm:prSet phldrT="[Text]" custT="1"/>
      <dgm:spPr/>
      <dgm:t>
        <a:bodyPr/>
        <a:lstStyle/>
        <a:p>
          <a:r>
            <a:rPr lang="en-US" sz="2000">
              <a:latin typeface="Roboto"/>
              <a:ea typeface="Roboto"/>
              <a:cs typeface="Roboto"/>
            </a:rPr>
            <a:t>YTD Partnership distributions of $150MM+</a:t>
          </a:r>
        </a:p>
      </dgm:t>
    </dgm:pt>
    <dgm:pt modelId="{0FB364DB-C8DA-4AED-BC0B-0C15BE78C242}" type="parTrans" cxnId="{0FB90DAC-4588-47C8-993D-1A7CB5263328}">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253DF8F0-E68B-48D3-9B77-BACC068AF48C}" type="sibTrans" cxnId="{0FB90DAC-4588-47C8-993D-1A7CB5263328}">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AE4AE28C-FECD-4EFA-8D66-F7F6F77DA9A1}">
      <dgm:prSet custT="1"/>
      <dgm:spPr/>
      <dgm:t>
        <a:bodyPr/>
        <a:lstStyle/>
        <a:p>
          <a:r>
            <a:rPr lang="en-US" sz="2000">
              <a:latin typeface="Roboto"/>
              <a:ea typeface="Roboto"/>
              <a:cs typeface="Roboto"/>
            </a:rPr>
            <a:t>12/31/2023 NYMEX reserves of $416MM</a:t>
          </a:r>
        </a:p>
      </dgm:t>
    </dgm:pt>
    <dgm:pt modelId="{E687D091-683F-4E68-905C-CE567119B9BD}" type="parTrans" cxnId="{F351E098-5353-4077-8176-3853DC48CA02}">
      <dgm:prSet/>
      <dgm:spPr/>
      <dgm:t>
        <a:bodyPr/>
        <a:lstStyle/>
        <a:p>
          <a:endParaRPr lang="en-US" sz="2800">
            <a:latin typeface="Roboto" panose="02000000000000000000" pitchFamily="2" charset="0"/>
            <a:ea typeface="Roboto" panose="02000000000000000000" pitchFamily="2" charset="0"/>
            <a:cs typeface="Roboto" panose="02000000000000000000" pitchFamily="2" charset="0"/>
          </a:endParaRPr>
        </a:p>
      </dgm:t>
    </dgm:pt>
    <dgm:pt modelId="{573B3D92-6180-4F47-BE9F-089952196F9E}" type="sibTrans" cxnId="{F351E098-5353-4077-8176-3853DC48CA02}">
      <dgm:prSet/>
      <dgm:spPr/>
      <dgm:t>
        <a:bodyPr/>
        <a:lstStyle/>
        <a:p>
          <a:endParaRPr lang="en-US" sz="2800">
            <a:latin typeface="Roboto" panose="02000000000000000000" pitchFamily="2" charset="0"/>
            <a:ea typeface="Roboto" panose="02000000000000000000" pitchFamily="2" charset="0"/>
            <a:cs typeface="Roboto" panose="02000000000000000000" pitchFamily="2" charset="0"/>
          </a:endParaRPr>
        </a:p>
      </dgm:t>
    </dgm:pt>
    <dgm:pt modelId="{06BC32FC-9E3F-47CB-A5F2-2E9BC2E0E6A7}">
      <dgm:prSet custT="1"/>
      <dgm:spPr/>
      <dgm:t>
        <a:bodyPr/>
        <a:lstStyle/>
        <a:p>
          <a:r>
            <a:rPr lang="en-US" sz="2000">
              <a:latin typeface="Roboto"/>
              <a:ea typeface="Roboto"/>
              <a:cs typeface="Roboto"/>
            </a:rPr>
            <a:t>Production average ~10,000+ BOE/day</a:t>
          </a:r>
        </a:p>
      </dgm:t>
    </dgm:pt>
    <dgm:pt modelId="{619E9669-74C8-496A-BF08-03899DAEB0EB}" type="parTrans" cxnId="{7E2EF42C-C4B4-4117-9EB4-021355EF9162}">
      <dgm:prSet/>
      <dgm:spPr/>
      <dgm:t>
        <a:bodyPr/>
        <a:lstStyle/>
        <a:p>
          <a:endParaRPr lang="en-US" sz="2800">
            <a:latin typeface="Roboto" panose="02000000000000000000" pitchFamily="2" charset="0"/>
            <a:ea typeface="Roboto" panose="02000000000000000000" pitchFamily="2" charset="0"/>
            <a:cs typeface="Roboto" panose="02000000000000000000" pitchFamily="2" charset="0"/>
          </a:endParaRPr>
        </a:p>
      </dgm:t>
    </dgm:pt>
    <dgm:pt modelId="{2C5EE430-688A-41E8-B0D4-32B15D4EB646}" type="sibTrans" cxnId="{7E2EF42C-C4B4-4117-9EB4-021355EF9162}">
      <dgm:prSet/>
      <dgm:spPr/>
      <dgm:t>
        <a:bodyPr/>
        <a:lstStyle/>
        <a:p>
          <a:endParaRPr lang="en-US" sz="2800">
            <a:latin typeface="Roboto" panose="02000000000000000000" pitchFamily="2" charset="0"/>
            <a:ea typeface="Roboto" panose="02000000000000000000" pitchFamily="2" charset="0"/>
            <a:cs typeface="Roboto" panose="02000000000000000000" pitchFamily="2" charset="0"/>
          </a:endParaRPr>
        </a:p>
      </dgm:t>
    </dgm:pt>
    <dgm:pt modelId="{04B8B8D9-718C-4713-9DA4-4ADD4289F152}">
      <dgm:prSet custT="1"/>
      <dgm:spPr/>
      <dgm:t>
        <a:bodyPr/>
        <a:lstStyle/>
        <a:p>
          <a:pPr rtl="0"/>
          <a:r>
            <a:rPr lang="en-US" sz="2000">
              <a:solidFill>
                <a:schemeClr val="bg1"/>
              </a:solidFill>
              <a:latin typeface="Roboto"/>
              <a:ea typeface="Roboto"/>
              <a:cs typeface="Roboto"/>
            </a:rPr>
            <a:t>Co-invested $100 million in 2022, $130 million in 2023, and plans to increase in 2024.</a:t>
          </a:r>
        </a:p>
      </dgm:t>
    </dgm:pt>
    <dgm:pt modelId="{DDEF0643-5346-4DD0-9CDF-73A10E8C9FE3}" type="parTrans" cxnId="{53D63920-DCEB-40D2-9B0D-EDC30F2BEB94}">
      <dgm:prSet/>
      <dgm:spPr/>
      <dgm:t>
        <a:bodyPr/>
        <a:lstStyle/>
        <a:p>
          <a:endParaRPr lang="en-US" sz="2800">
            <a:latin typeface="Roboto" panose="02000000000000000000" pitchFamily="2" charset="0"/>
            <a:ea typeface="Roboto" panose="02000000000000000000" pitchFamily="2" charset="0"/>
            <a:cs typeface="Roboto" panose="02000000000000000000" pitchFamily="2" charset="0"/>
          </a:endParaRPr>
        </a:p>
      </dgm:t>
    </dgm:pt>
    <dgm:pt modelId="{0BF0E5E5-3AAC-468E-A340-333B62E11750}" type="sibTrans" cxnId="{53D63920-DCEB-40D2-9B0D-EDC30F2BEB94}">
      <dgm:prSet/>
      <dgm:spPr/>
      <dgm:t>
        <a:bodyPr/>
        <a:lstStyle/>
        <a:p>
          <a:endParaRPr lang="en-US" sz="2800">
            <a:latin typeface="Roboto" panose="02000000000000000000" pitchFamily="2" charset="0"/>
            <a:ea typeface="Roboto" panose="02000000000000000000" pitchFamily="2" charset="0"/>
            <a:cs typeface="Roboto" panose="02000000000000000000" pitchFamily="2" charset="0"/>
          </a:endParaRPr>
        </a:p>
      </dgm:t>
    </dgm:pt>
    <dgm:pt modelId="{5CDEF288-AEC2-4C88-AC4F-F2446C064D4B}" type="pres">
      <dgm:prSet presAssocID="{039DFDED-A5F5-439F-94E3-B93C884A3850}" presName="Name0" presStyleCnt="0">
        <dgm:presLayoutVars>
          <dgm:chMax val="7"/>
          <dgm:chPref val="7"/>
          <dgm:dir/>
        </dgm:presLayoutVars>
      </dgm:prSet>
      <dgm:spPr/>
    </dgm:pt>
    <dgm:pt modelId="{3E9F1C89-4AC9-4743-AF84-16F4D9B9CD3D}" type="pres">
      <dgm:prSet presAssocID="{039DFDED-A5F5-439F-94E3-B93C884A3850}" presName="Name1" presStyleCnt="0"/>
      <dgm:spPr/>
    </dgm:pt>
    <dgm:pt modelId="{14328D35-B342-4A44-8FF3-4AF8B085B6F8}" type="pres">
      <dgm:prSet presAssocID="{039DFDED-A5F5-439F-94E3-B93C884A3850}" presName="cycle" presStyleCnt="0"/>
      <dgm:spPr/>
    </dgm:pt>
    <dgm:pt modelId="{7A4DAC72-E1AC-45ED-8E3C-23AAD062EA13}" type="pres">
      <dgm:prSet presAssocID="{039DFDED-A5F5-439F-94E3-B93C884A3850}" presName="srcNode" presStyleLbl="node1" presStyleIdx="0" presStyleCnt="6"/>
      <dgm:spPr/>
    </dgm:pt>
    <dgm:pt modelId="{973B700D-6F9A-4168-88FB-3F5887640FFF}" type="pres">
      <dgm:prSet presAssocID="{039DFDED-A5F5-439F-94E3-B93C884A3850}" presName="conn" presStyleLbl="parChTrans1D2" presStyleIdx="0" presStyleCnt="1"/>
      <dgm:spPr/>
    </dgm:pt>
    <dgm:pt modelId="{134F96D3-06D0-42A8-BC6F-41D511FA52F2}" type="pres">
      <dgm:prSet presAssocID="{039DFDED-A5F5-439F-94E3-B93C884A3850}" presName="extraNode" presStyleLbl="node1" presStyleIdx="0" presStyleCnt="6"/>
      <dgm:spPr/>
    </dgm:pt>
    <dgm:pt modelId="{037C5F56-7468-4414-B1CE-3E2EBA147643}" type="pres">
      <dgm:prSet presAssocID="{039DFDED-A5F5-439F-94E3-B93C884A3850}" presName="dstNode" presStyleLbl="node1" presStyleIdx="0" presStyleCnt="6"/>
      <dgm:spPr/>
    </dgm:pt>
    <dgm:pt modelId="{41E9BF36-FCB7-471E-AF6C-1C00B4739358}" type="pres">
      <dgm:prSet presAssocID="{462ABCEB-DFFF-4EDA-88E7-3DC8AA64B9EF}" presName="text_1" presStyleLbl="node1" presStyleIdx="0" presStyleCnt="6">
        <dgm:presLayoutVars>
          <dgm:bulletEnabled val="1"/>
        </dgm:presLayoutVars>
      </dgm:prSet>
      <dgm:spPr/>
    </dgm:pt>
    <dgm:pt modelId="{09930B34-79E3-4C9C-85B0-1B9D7DF1353A}" type="pres">
      <dgm:prSet presAssocID="{462ABCEB-DFFF-4EDA-88E7-3DC8AA64B9EF}" presName="accent_1" presStyleCnt="0"/>
      <dgm:spPr/>
    </dgm:pt>
    <dgm:pt modelId="{97BC15D5-B262-4387-85D7-74805EDC5A08}" type="pres">
      <dgm:prSet presAssocID="{462ABCEB-DFFF-4EDA-88E7-3DC8AA64B9EF}" presName="accentRepeatNode" presStyleLbl="solidFgAcc1" presStyleIdx="0" presStyleCnt="6"/>
      <dgm:spPr/>
    </dgm:pt>
    <dgm:pt modelId="{9852234F-76EF-47A0-8E5E-1BDFA1369A41}" type="pres">
      <dgm:prSet presAssocID="{DD632763-DB54-4DBD-952B-59873B669A57}" presName="text_2" presStyleLbl="node1" presStyleIdx="1" presStyleCnt="6">
        <dgm:presLayoutVars>
          <dgm:bulletEnabled val="1"/>
        </dgm:presLayoutVars>
      </dgm:prSet>
      <dgm:spPr/>
    </dgm:pt>
    <dgm:pt modelId="{EFECEDD2-991D-4AAA-B914-E2C4DDA3EA33}" type="pres">
      <dgm:prSet presAssocID="{DD632763-DB54-4DBD-952B-59873B669A57}" presName="accent_2" presStyleCnt="0"/>
      <dgm:spPr/>
    </dgm:pt>
    <dgm:pt modelId="{FD1C436A-82C6-4379-96BB-85DE71C9D895}" type="pres">
      <dgm:prSet presAssocID="{DD632763-DB54-4DBD-952B-59873B669A57}" presName="accentRepeatNode" presStyleLbl="solidFgAcc1" presStyleIdx="1" presStyleCnt="6"/>
      <dgm:spPr/>
    </dgm:pt>
    <dgm:pt modelId="{D5F61F6E-3584-4971-9525-3ACD89FCD0FF}" type="pres">
      <dgm:prSet presAssocID="{345B41A4-031F-4365-8BA5-9065A0DC877F}" presName="text_3" presStyleLbl="node1" presStyleIdx="2" presStyleCnt="6">
        <dgm:presLayoutVars>
          <dgm:bulletEnabled val="1"/>
        </dgm:presLayoutVars>
      </dgm:prSet>
      <dgm:spPr/>
    </dgm:pt>
    <dgm:pt modelId="{D0B84460-DF11-4A66-A9A6-1169C2013A1A}" type="pres">
      <dgm:prSet presAssocID="{345B41A4-031F-4365-8BA5-9065A0DC877F}" presName="accent_3" presStyleCnt="0"/>
      <dgm:spPr/>
    </dgm:pt>
    <dgm:pt modelId="{63B5FAA9-1BB6-47FA-AC4F-A9FD463DA3E6}" type="pres">
      <dgm:prSet presAssocID="{345B41A4-031F-4365-8BA5-9065A0DC877F}" presName="accentRepeatNode" presStyleLbl="solidFgAcc1" presStyleIdx="2" presStyleCnt="6"/>
      <dgm:spPr/>
    </dgm:pt>
    <dgm:pt modelId="{1B8661DA-CA51-477B-8CCF-8CE0DF5BC98E}" type="pres">
      <dgm:prSet presAssocID="{AE4AE28C-FECD-4EFA-8D66-F7F6F77DA9A1}" presName="text_4" presStyleLbl="node1" presStyleIdx="3" presStyleCnt="6">
        <dgm:presLayoutVars>
          <dgm:bulletEnabled val="1"/>
        </dgm:presLayoutVars>
      </dgm:prSet>
      <dgm:spPr/>
    </dgm:pt>
    <dgm:pt modelId="{0D6FBF5A-01C2-4C4F-8851-E4555B672401}" type="pres">
      <dgm:prSet presAssocID="{AE4AE28C-FECD-4EFA-8D66-F7F6F77DA9A1}" presName="accent_4" presStyleCnt="0"/>
      <dgm:spPr/>
    </dgm:pt>
    <dgm:pt modelId="{9C1536C2-A3F5-45AB-B69B-C7332D5C1192}" type="pres">
      <dgm:prSet presAssocID="{AE4AE28C-FECD-4EFA-8D66-F7F6F77DA9A1}" presName="accentRepeatNode" presStyleLbl="solidFgAcc1" presStyleIdx="3" presStyleCnt="6"/>
      <dgm:spPr/>
    </dgm:pt>
    <dgm:pt modelId="{DF97C21A-EEC1-4370-A91A-C1C46818A5BE}" type="pres">
      <dgm:prSet presAssocID="{06BC32FC-9E3F-47CB-A5F2-2E9BC2E0E6A7}" presName="text_5" presStyleLbl="node1" presStyleIdx="4" presStyleCnt="6">
        <dgm:presLayoutVars>
          <dgm:bulletEnabled val="1"/>
        </dgm:presLayoutVars>
      </dgm:prSet>
      <dgm:spPr/>
    </dgm:pt>
    <dgm:pt modelId="{420FDE29-171C-41E6-B4A3-DE86FF0ADF67}" type="pres">
      <dgm:prSet presAssocID="{06BC32FC-9E3F-47CB-A5F2-2E9BC2E0E6A7}" presName="accent_5" presStyleCnt="0"/>
      <dgm:spPr/>
    </dgm:pt>
    <dgm:pt modelId="{6C320B51-5512-4E2B-9E2F-3A0742F583BD}" type="pres">
      <dgm:prSet presAssocID="{06BC32FC-9E3F-47CB-A5F2-2E9BC2E0E6A7}" presName="accentRepeatNode" presStyleLbl="solidFgAcc1" presStyleIdx="4" presStyleCnt="6"/>
      <dgm:spPr/>
    </dgm:pt>
    <dgm:pt modelId="{0A8ECB2F-E6BE-408B-9DC6-554DFE409049}" type="pres">
      <dgm:prSet presAssocID="{04B8B8D9-718C-4713-9DA4-4ADD4289F152}" presName="text_6" presStyleLbl="node1" presStyleIdx="5" presStyleCnt="6">
        <dgm:presLayoutVars>
          <dgm:bulletEnabled val="1"/>
        </dgm:presLayoutVars>
      </dgm:prSet>
      <dgm:spPr/>
    </dgm:pt>
    <dgm:pt modelId="{29AC3772-9631-4098-9CBE-814B9FB41761}" type="pres">
      <dgm:prSet presAssocID="{04B8B8D9-718C-4713-9DA4-4ADD4289F152}" presName="accent_6" presStyleCnt="0"/>
      <dgm:spPr/>
    </dgm:pt>
    <dgm:pt modelId="{3B9EEA9C-A51E-4FD2-90A0-E5037909AB2C}" type="pres">
      <dgm:prSet presAssocID="{04B8B8D9-718C-4713-9DA4-4ADD4289F152}" presName="accentRepeatNode" presStyleLbl="solidFgAcc1" presStyleIdx="5" presStyleCnt="6"/>
      <dgm:spPr/>
    </dgm:pt>
  </dgm:ptLst>
  <dgm:cxnLst>
    <dgm:cxn modelId="{53D63920-DCEB-40D2-9B0D-EDC30F2BEB94}" srcId="{039DFDED-A5F5-439F-94E3-B93C884A3850}" destId="{04B8B8D9-718C-4713-9DA4-4ADD4289F152}" srcOrd="5" destOrd="0" parTransId="{DDEF0643-5346-4DD0-9CDF-73A10E8C9FE3}" sibTransId="{0BF0E5E5-3AAC-468E-A340-333B62E11750}"/>
    <dgm:cxn modelId="{7E2EF42C-C4B4-4117-9EB4-021355EF9162}" srcId="{039DFDED-A5F5-439F-94E3-B93C884A3850}" destId="{06BC32FC-9E3F-47CB-A5F2-2E9BC2E0E6A7}" srcOrd="4" destOrd="0" parTransId="{619E9669-74C8-496A-BF08-03899DAEB0EB}" sibTransId="{2C5EE430-688A-41E8-B0D4-32B15D4EB646}"/>
    <dgm:cxn modelId="{C2252630-055A-4FCF-B723-3C7649B0DCAC}" type="presOf" srcId="{039DFDED-A5F5-439F-94E3-B93C884A3850}" destId="{5CDEF288-AEC2-4C88-AC4F-F2446C064D4B}" srcOrd="0" destOrd="0" presId="urn:microsoft.com/office/officeart/2008/layout/VerticalCurvedList"/>
    <dgm:cxn modelId="{D1ED7630-1589-43B8-A55A-E2C50D717975}" type="presOf" srcId="{4235BF10-58FA-429C-971D-9368EC81E483}" destId="{973B700D-6F9A-4168-88FB-3F5887640FFF}" srcOrd="0" destOrd="0" presId="urn:microsoft.com/office/officeart/2008/layout/VerticalCurvedList"/>
    <dgm:cxn modelId="{0EE7C574-85E3-462C-861E-F34A230E966D}" type="presOf" srcId="{06BC32FC-9E3F-47CB-A5F2-2E9BC2E0E6A7}" destId="{DF97C21A-EEC1-4370-A91A-C1C46818A5BE}" srcOrd="0" destOrd="0" presId="urn:microsoft.com/office/officeart/2008/layout/VerticalCurvedList"/>
    <dgm:cxn modelId="{69A02E7E-A91F-4387-A236-9505630A86C4}" type="presOf" srcId="{345B41A4-031F-4365-8BA5-9065A0DC877F}" destId="{D5F61F6E-3584-4971-9525-3ACD89FCD0FF}" srcOrd="0" destOrd="0" presId="urn:microsoft.com/office/officeart/2008/layout/VerticalCurvedList"/>
    <dgm:cxn modelId="{F351E098-5353-4077-8176-3853DC48CA02}" srcId="{039DFDED-A5F5-439F-94E3-B93C884A3850}" destId="{AE4AE28C-FECD-4EFA-8D66-F7F6F77DA9A1}" srcOrd="3" destOrd="0" parTransId="{E687D091-683F-4E68-905C-CE567119B9BD}" sibTransId="{573B3D92-6180-4F47-BE9F-089952196F9E}"/>
    <dgm:cxn modelId="{F21395A2-B1CC-416F-B713-4A45CC051AEB}" type="presOf" srcId="{462ABCEB-DFFF-4EDA-88E7-3DC8AA64B9EF}" destId="{41E9BF36-FCB7-471E-AF6C-1C00B4739358}" srcOrd="0" destOrd="0" presId="urn:microsoft.com/office/officeart/2008/layout/VerticalCurvedList"/>
    <dgm:cxn modelId="{0FB90DAC-4588-47C8-993D-1A7CB5263328}" srcId="{039DFDED-A5F5-439F-94E3-B93C884A3850}" destId="{345B41A4-031F-4365-8BA5-9065A0DC877F}" srcOrd="2" destOrd="0" parTransId="{0FB364DB-C8DA-4AED-BC0B-0C15BE78C242}" sibTransId="{253DF8F0-E68B-48D3-9B77-BACC068AF48C}"/>
    <dgm:cxn modelId="{21B39ABA-5E1A-4790-9CF9-1541FCE5D131}" type="presOf" srcId="{DD632763-DB54-4DBD-952B-59873B669A57}" destId="{9852234F-76EF-47A0-8E5E-1BDFA1369A41}" srcOrd="0" destOrd="0" presId="urn:microsoft.com/office/officeart/2008/layout/VerticalCurvedList"/>
    <dgm:cxn modelId="{A37026BE-8947-4255-BB18-B4BA21AC1A7E}" type="presOf" srcId="{AE4AE28C-FECD-4EFA-8D66-F7F6F77DA9A1}" destId="{1B8661DA-CA51-477B-8CCF-8CE0DF5BC98E}" srcOrd="0" destOrd="0" presId="urn:microsoft.com/office/officeart/2008/layout/VerticalCurvedList"/>
    <dgm:cxn modelId="{00D164FB-1DB3-40B4-8D60-5A5BD4A30A2F}" srcId="{039DFDED-A5F5-439F-94E3-B93C884A3850}" destId="{462ABCEB-DFFF-4EDA-88E7-3DC8AA64B9EF}" srcOrd="0" destOrd="0" parTransId="{134D53C1-C7E4-4350-A061-C3D34411505D}" sibTransId="{4235BF10-58FA-429C-971D-9368EC81E483}"/>
    <dgm:cxn modelId="{51AE47FB-FEBE-4AA2-8FDB-4E9969772028}" srcId="{039DFDED-A5F5-439F-94E3-B93C884A3850}" destId="{DD632763-DB54-4DBD-952B-59873B669A57}" srcOrd="1" destOrd="0" parTransId="{618E655A-0DDE-4426-ACF1-39B047B73ED3}" sibTransId="{60F07C9A-E393-4999-85FB-DC2D57118539}"/>
    <dgm:cxn modelId="{40201EFE-17A2-46D5-9C82-063BDE29B657}" type="presOf" srcId="{04B8B8D9-718C-4713-9DA4-4ADD4289F152}" destId="{0A8ECB2F-E6BE-408B-9DC6-554DFE409049}" srcOrd="0" destOrd="0" presId="urn:microsoft.com/office/officeart/2008/layout/VerticalCurvedList"/>
    <dgm:cxn modelId="{E089921F-46C4-44E6-8092-A1852470EC79}" type="presParOf" srcId="{5CDEF288-AEC2-4C88-AC4F-F2446C064D4B}" destId="{3E9F1C89-4AC9-4743-AF84-16F4D9B9CD3D}" srcOrd="0" destOrd="0" presId="urn:microsoft.com/office/officeart/2008/layout/VerticalCurvedList"/>
    <dgm:cxn modelId="{AECD4CA7-8386-4FE3-ACF2-672B5404FD03}" type="presParOf" srcId="{3E9F1C89-4AC9-4743-AF84-16F4D9B9CD3D}" destId="{14328D35-B342-4A44-8FF3-4AF8B085B6F8}" srcOrd="0" destOrd="0" presId="urn:microsoft.com/office/officeart/2008/layout/VerticalCurvedList"/>
    <dgm:cxn modelId="{3B80D269-5EDE-442F-930A-94D3519B621E}" type="presParOf" srcId="{14328D35-B342-4A44-8FF3-4AF8B085B6F8}" destId="{7A4DAC72-E1AC-45ED-8E3C-23AAD062EA13}" srcOrd="0" destOrd="0" presId="urn:microsoft.com/office/officeart/2008/layout/VerticalCurvedList"/>
    <dgm:cxn modelId="{2CA7F185-A3DD-49D4-9ED3-85B1B759D429}" type="presParOf" srcId="{14328D35-B342-4A44-8FF3-4AF8B085B6F8}" destId="{973B700D-6F9A-4168-88FB-3F5887640FFF}" srcOrd="1" destOrd="0" presId="urn:microsoft.com/office/officeart/2008/layout/VerticalCurvedList"/>
    <dgm:cxn modelId="{5C119152-8AC3-469D-A5D8-B3324EACEA4E}" type="presParOf" srcId="{14328D35-B342-4A44-8FF3-4AF8B085B6F8}" destId="{134F96D3-06D0-42A8-BC6F-41D511FA52F2}" srcOrd="2" destOrd="0" presId="urn:microsoft.com/office/officeart/2008/layout/VerticalCurvedList"/>
    <dgm:cxn modelId="{6B2545ED-C7B4-4610-96D1-A19BEA39C3CB}" type="presParOf" srcId="{14328D35-B342-4A44-8FF3-4AF8B085B6F8}" destId="{037C5F56-7468-4414-B1CE-3E2EBA147643}" srcOrd="3" destOrd="0" presId="urn:microsoft.com/office/officeart/2008/layout/VerticalCurvedList"/>
    <dgm:cxn modelId="{1DD737A8-ECB2-4B55-826F-53AE20499555}" type="presParOf" srcId="{3E9F1C89-4AC9-4743-AF84-16F4D9B9CD3D}" destId="{41E9BF36-FCB7-471E-AF6C-1C00B4739358}" srcOrd="1" destOrd="0" presId="urn:microsoft.com/office/officeart/2008/layout/VerticalCurvedList"/>
    <dgm:cxn modelId="{EACFB1FC-890A-46EC-ACBC-B46D4F9F9948}" type="presParOf" srcId="{3E9F1C89-4AC9-4743-AF84-16F4D9B9CD3D}" destId="{09930B34-79E3-4C9C-85B0-1B9D7DF1353A}" srcOrd="2" destOrd="0" presId="urn:microsoft.com/office/officeart/2008/layout/VerticalCurvedList"/>
    <dgm:cxn modelId="{CAB0C10A-B700-4186-AD5B-01BC395DA5C3}" type="presParOf" srcId="{09930B34-79E3-4C9C-85B0-1B9D7DF1353A}" destId="{97BC15D5-B262-4387-85D7-74805EDC5A08}" srcOrd="0" destOrd="0" presId="urn:microsoft.com/office/officeart/2008/layout/VerticalCurvedList"/>
    <dgm:cxn modelId="{4C72897E-CFDE-41EB-9DAE-DDB8FDD0FFE9}" type="presParOf" srcId="{3E9F1C89-4AC9-4743-AF84-16F4D9B9CD3D}" destId="{9852234F-76EF-47A0-8E5E-1BDFA1369A41}" srcOrd="3" destOrd="0" presId="urn:microsoft.com/office/officeart/2008/layout/VerticalCurvedList"/>
    <dgm:cxn modelId="{CF093A48-7B6F-48C5-AE5B-DB50CB0B1B13}" type="presParOf" srcId="{3E9F1C89-4AC9-4743-AF84-16F4D9B9CD3D}" destId="{EFECEDD2-991D-4AAA-B914-E2C4DDA3EA33}" srcOrd="4" destOrd="0" presId="urn:microsoft.com/office/officeart/2008/layout/VerticalCurvedList"/>
    <dgm:cxn modelId="{E99CA23F-714E-40D2-9656-8F7798193637}" type="presParOf" srcId="{EFECEDD2-991D-4AAA-B914-E2C4DDA3EA33}" destId="{FD1C436A-82C6-4379-96BB-85DE71C9D895}" srcOrd="0" destOrd="0" presId="urn:microsoft.com/office/officeart/2008/layout/VerticalCurvedList"/>
    <dgm:cxn modelId="{46FBFDC6-A1C5-4C6C-85A2-16711A263688}" type="presParOf" srcId="{3E9F1C89-4AC9-4743-AF84-16F4D9B9CD3D}" destId="{D5F61F6E-3584-4971-9525-3ACD89FCD0FF}" srcOrd="5" destOrd="0" presId="urn:microsoft.com/office/officeart/2008/layout/VerticalCurvedList"/>
    <dgm:cxn modelId="{CEEB82CA-AB10-4597-8BDB-82D0DF934FBD}" type="presParOf" srcId="{3E9F1C89-4AC9-4743-AF84-16F4D9B9CD3D}" destId="{D0B84460-DF11-4A66-A9A6-1169C2013A1A}" srcOrd="6" destOrd="0" presId="urn:microsoft.com/office/officeart/2008/layout/VerticalCurvedList"/>
    <dgm:cxn modelId="{E445DF50-FA65-40CC-83F5-ADF1300BB14C}" type="presParOf" srcId="{D0B84460-DF11-4A66-A9A6-1169C2013A1A}" destId="{63B5FAA9-1BB6-47FA-AC4F-A9FD463DA3E6}" srcOrd="0" destOrd="0" presId="urn:microsoft.com/office/officeart/2008/layout/VerticalCurvedList"/>
    <dgm:cxn modelId="{6342DBB6-AB3D-4797-9A36-7A266452D004}" type="presParOf" srcId="{3E9F1C89-4AC9-4743-AF84-16F4D9B9CD3D}" destId="{1B8661DA-CA51-477B-8CCF-8CE0DF5BC98E}" srcOrd="7" destOrd="0" presId="urn:microsoft.com/office/officeart/2008/layout/VerticalCurvedList"/>
    <dgm:cxn modelId="{85F243E2-34BB-400E-B307-5BD800E896DA}" type="presParOf" srcId="{3E9F1C89-4AC9-4743-AF84-16F4D9B9CD3D}" destId="{0D6FBF5A-01C2-4C4F-8851-E4555B672401}" srcOrd="8" destOrd="0" presId="urn:microsoft.com/office/officeart/2008/layout/VerticalCurvedList"/>
    <dgm:cxn modelId="{F73804AE-0791-4C51-874B-C276CDBEDEAA}" type="presParOf" srcId="{0D6FBF5A-01C2-4C4F-8851-E4555B672401}" destId="{9C1536C2-A3F5-45AB-B69B-C7332D5C1192}" srcOrd="0" destOrd="0" presId="urn:microsoft.com/office/officeart/2008/layout/VerticalCurvedList"/>
    <dgm:cxn modelId="{F573CCBC-A777-4DB7-B511-F64634F8A4EB}" type="presParOf" srcId="{3E9F1C89-4AC9-4743-AF84-16F4D9B9CD3D}" destId="{DF97C21A-EEC1-4370-A91A-C1C46818A5BE}" srcOrd="9" destOrd="0" presId="urn:microsoft.com/office/officeart/2008/layout/VerticalCurvedList"/>
    <dgm:cxn modelId="{CF6352B7-E3B1-44B9-BB58-AC3EE43CAC85}" type="presParOf" srcId="{3E9F1C89-4AC9-4743-AF84-16F4D9B9CD3D}" destId="{420FDE29-171C-41E6-B4A3-DE86FF0ADF67}" srcOrd="10" destOrd="0" presId="urn:microsoft.com/office/officeart/2008/layout/VerticalCurvedList"/>
    <dgm:cxn modelId="{B70DD8BB-9938-4203-86DC-DF4D0D340CF5}" type="presParOf" srcId="{420FDE29-171C-41E6-B4A3-DE86FF0ADF67}" destId="{6C320B51-5512-4E2B-9E2F-3A0742F583BD}" srcOrd="0" destOrd="0" presId="urn:microsoft.com/office/officeart/2008/layout/VerticalCurvedList"/>
    <dgm:cxn modelId="{B3844E7A-9BD9-4DD9-BF1E-D65D7FA257DF}" type="presParOf" srcId="{3E9F1C89-4AC9-4743-AF84-16F4D9B9CD3D}" destId="{0A8ECB2F-E6BE-408B-9DC6-554DFE409049}" srcOrd="11" destOrd="0" presId="urn:microsoft.com/office/officeart/2008/layout/VerticalCurvedList"/>
    <dgm:cxn modelId="{2CEB29EC-B6E3-4E9C-8A23-C3504304D05D}" type="presParOf" srcId="{3E9F1C89-4AC9-4743-AF84-16F4D9B9CD3D}" destId="{29AC3772-9631-4098-9CBE-814B9FB41761}" srcOrd="12" destOrd="0" presId="urn:microsoft.com/office/officeart/2008/layout/VerticalCurvedList"/>
    <dgm:cxn modelId="{315CE04B-972C-4D90-8B77-B8BFC65F9003}" type="presParOf" srcId="{29AC3772-9631-4098-9CBE-814B9FB41761}" destId="{3B9EEA9C-A51E-4FD2-90A0-E5037909AB2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B700D-6F9A-4168-88FB-3F5887640FFF}">
      <dsp:nvSpPr>
        <dsp:cNvPr id="0" name=""/>
        <dsp:cNvSpPr/>
      </dsp:nvSpPr>
      <dsp:spPr>
        <a:xfrm>
          <a:off x="-6195184" y="-947779"/>
          <a:ext cx="7374508" cy="7374508"/>
        </a:xfrm>
        <a:prstGeom prst="blockArc">
          <a:avLst>
            <a:gd name="adj1" fmla="val 18900000"/>
            <a:gd name="adj2" fmla="val 2700000"/>
            <a:gd name="adj3" fmla="val 293"/>
          </a:avLst>
        </a:prstGeom>
        <a:noFill/>
        <a:ln w="12700" cap="flat" cmpd="sng" algn="ctr">
          <a:solidFill>
            <a:schemeClr val="accent1">
              <a:tint val="99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1E9BF36-FCB7-471E-AF6C-1C00B4739358}">
      <dsp:nvSpPr>
        <dsp:cNvPr id="0" name=""/>
        <dsp:cNvSpPr/>
      </dsp:nvSpPr>
      <dsp:spPr>
        <a:xfrm>
          <a:off x="439130" y="288521"/>
          <a:ext cx="10827742" cy="576823"/>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8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Roboto"/>
              <a:ea typeface="Roboto"/>
              <a:cs typeface="Roboto"/>
            </a:rPr>
            <a:t>Projected 2023 Revenue of $143MM vs $97.8MM in the prior year</a:t>
          </a:r>
        </a:p>
      </dsp:txBody>
      <dsp:txXfrm>
        <a:off x="439130" y="288521"/>
        <a:ext cx="10827742" cy="576823"/>
      </dsp:txXfrm>
    </dsp:sp>
    <dsp:sp modelId="{97BC15D5-B262-4387-85D7-74805EDC5A08}">
      <dsp:nvSpPr>
        <dsp:cNvPr id="0" name=""/>
        <dsp:cNvSpPr/>
      </dsp:nvSpPr>
      <dsp:spPr>
        <a:xfrm>
          <a:off x="78615" y="216418"/>
          <a:ext cx="721029" cy="721029"/>
        </a:xfrm>
        <a:prstGeom prst="ellipse">
          <a:avLst/>
        </a:prstGeom>
        <a:solidFill>
          <a:schemeClr val="lt1">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852234F-76EF-47A0-8E5E-1BDFA1369A41}">
      <dsp:nvSpPr>
        <dsp:cNvPr id="0" name=""/>
        <dsp:cNvSpPr/>
      </dsp:nvSpPr>
      <dsp:spPr>
        <a:xfrm>
          <a:off x="913607" y="1153647"/>
          <a:ext cx="10353264" cy="576823"/>
        </a:xfrm>
        <a:prstGeom prst="rect">
          <a:avLst/>
        </a:prstGeom>
        <a:gradFill rotWithShape="0">
          <a:gsLst>
            <a:gs pos="0">
              <a:schemeClr val="accent1">
                <a:shade val="80000"/>
                <a:hueOff val="11509"/>
                <a:satOff val="-19255"/>
                <a:lumOff val="9773"/>
                <a:alphaOff val="0"/>
                <a:satMod val="103000"/>
                <a:lumMod val="102000"/>
                <a:tint val="94000"/>
              </a:schemeClr>
            </a:gs>
            <a:gs pos="50000">
              <a:schemeClr val="accent1">
                <a:shade val="80000"/>
                <a:hueOff val="11509"/>
                <a:satOff val="-19255"/>
                <a:lumOff val="9773"/>
                <a:alphaOff val="0"/>
                <a:satMod val="110000"/>
                <a:lumMod val="100000"/>
                <a:shade val="100000"/>
              </a:schemeClr>
            </a:gs>
            <a:gs pos="100000">
              <a:schemeClr val="accent1">
                <a:shade val="80000"/>
                <a:hueOff val="11509"/>
                <a:satOff val="-19255"/>
                <a:lumOff val="97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8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Roboto"/>
              <a:ea typeface="Roboto"/>
              <a:cs typeface="Roboto"/>
            </a:rPr>
            <a:t>Projected EBITDA of $88.5MM vs $31.9MM in the prior year</a:t>
          </a:r>
        </a:p>
      </dsp:txBody>
      <dsp:txXfrm>
        <a:off x="913607" y="1153647"/>
        <a:ext cx="10353264" cy="576823"/>
      </dsp:txXfrm>
    </dsp:sp>
    <dsp:sp modelId="{FD1C436A-82C6-4379-96BB-85DE71C9D895}">
      <dsp:nvSpPr>
        <dsp:cNvPr id="0" name=""/>
        <dsp:cNvSpPr/>
      </dsp:nvSpPr>
      <dsp:spPr>
        <a:xfrm>
          <a:off x="553092" y="1081544"/>
          <a:ext cx="721029" cy="721029"/>
        </a:xfrm>
        <a:prstGeom prst="ellipse">
          <a:avLst/>
        </a:prstGeom>
        <a:solidFill>
          <a:schemeClr val="lt1">
            <a:hueOff val="0"/>
            <a:satOff val="0"/>
            <a:lumOff val="0"/>
            <a:alphaOff val="0"/>
          </a:schemeClr>
        </a:solidFill>
        <a:ln w="6350" cap="flat" cmpd="sng" algn="ctr">
          <a:solidFill>
            <a:schemeClr val="accent1">
              <a:shade val="80000"/>
              <a:hueOff val="11509"/>
              <a:satOff val="-19255"/>
              <a:lumOff val="977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5F61F6E-3584-4971-9525-3ACD89FCD0FF}">
      <dsp:nvSpPr>
        <dsp:cNvPr id="0" name=""/>
        <dsp:cNvSpPr/>
      </dsp:nvSpPr>
      <dsp:spPr>
        <a:xfrm>
          <a:off x="1130574" y="2018773"/>
          <a:ext cx="10136298" cy="576823"/>
        </a:xfrm>
        <a:prstGeom prst="rect">
          <a:avLst/>
        </a:prstGeom>
        <a:gradFill rotWithShape="0">
          <a:gsLst>
            <a:gs pos="0">
              <a:schemeClr val="accent1">
                <a:shade val="80000"/>
                <a:hueOff val="23019"/>
                <a:satOff val="-38510"/>
                <a:lumOff val="19546"/>
                <a:alphaOff val="0"/>
                <a:satMod val="103000"/>
                <a:lumMod val="102000"/>
                <a:tint val="94000"/>
              </a:schemeClr>
            </a:gs>
            <a:gs pos="50000">
              <a:schemeClr val="accent1">
                <a:shade val="80000"/>
                <a:hueOff val="23019"/>
                <a:satOff val="-38510"/>
                <a:lumOff val="19546"/>
                <a:alphaOff val="0"/>
                <a:satMod val="110000"/>
                <a:lumMod val="100000"/>
                <a:shade val="100000"/>
              </a:schemeClr>
            </a:gs>
            <a:gs pos="100000">
              <a:schemeClr val="accent1">
                <a:shade val="80000"/>
                <a:hueOff val="23019"/>
                <a:satOff val="-38510"/>
                <a:lumOff val="1954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8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Roboto"/>
              <a:ea typeface="Roboto"/>
              <a:cs typeface="Roboto"/>
            </a:rPr>
            <a:t>YTD Partnership distributions of $150MM+</a:t>
          </a:r>
        </a:p>
      </dsp:txBody>
      <dsp:txXfrm>
        <a:off x="1130574" y="2018773"/>
        <a:ext cx="10136298" cy="576823"/>
      </dsp:txXfrm>
    </dsp:sp>
    <dsp:sp modelId="{63B5FAA9-1BB6-47FA-AC4F-A9FD463DA3E6}">
      <dsp:nvSpPr>
        <dsp:cNvPr id="0" name=""/>
        <dsp:cNvSpPr/>
      </dsp:nvSpPr>
      <dsp:spPr>
        <a:xfrm>
          <a:off x="770059" y="1946670"/>
          <a:ext cx="721029" cy="721029"/>
        </a:xfrm>
        <a:prstGeom prst="ellipse">
          <a:avLst/>
        </a:prstGeom>
        <a:solidFill>
          <a:schemeClr val="lt1">
            <a:hueOff val="0"/>
            <a:satOff val="0"/>
            <a:lumOff val="0"/>
            <a:alphaOff val="0"/>
          </a:schemeClr>
        </a:solidFill>
        <a:ln w="6350" cap="flat" cmpd="sng" algn="ctr">
          <a:solidFill>
            <a:schemeClr val="accent1">
              <a:shade val="80000"/>
              <a:hueOff val="23019"/>
              <a:satOff val="-38510"/>
              <a:lumOff val="19546"/>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B8661DA-CA51-477B-8CCF-8CE0DF5BC98E}">
      <dsp:nvSpPr>
        <dsp:cNvPr id="0" name=""/>
        <dsp:cNvSpPr/>
      </dsp:nvSpPr>
      <dsp:spPr>
        <a:xfrm>
          <a:off x="1130574" y="2883352"/>
          <a:ext cx="10136298" cy="576823"/>
        </a:xfrm>
        <a:prstGeom prst="rect">
          <a:avLst/>
        </a:prstGeom>
        <a:gradFill rotWithShape="0">
          <a:gsLst>
            <a:gs pos="0">
              <a:schemeClr val="accent1">
                <a:shade val="80000"/>
                <a:hueOff val="34528"/>
                <a:satOff val="-57765"/>
                <a:lumOff val="29319"/>
                <a:alphaOff val="0"/>
                <a:satMod val="103000"/>
                <a:lumMod val="102000"/>
                <a:tint val="94000"/>
              </a:schemeClr>
            </a:gs>
            <a:gs pos="50000">
              <a:schemeClr val="accent1">
                <a:shade val="80000"/>
                <a:hueOff val="34528"/>
                <a:satOff val="-57765"/>
                <a:lumOff val="29319"/>
                <a:alphaOff val="0"/>
                <a:satMod val="110000"/>
                <a:lumMod val="100000"/>
                <a:shade val="100000"/>
              </a:schemeClr>
            </a:gs>
            <a:gs pos="100000">
              <a:schemeClr val="accent1">
                <a:shade val="80000"/>
                <a:hueOff val="34528"/>
                <a:satOff val="-57765"/>
                <a:lumOff val="2931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8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Roboto"/>
              <a:ea typeface="Roboto"/>
              <a:cs typeface="Roboto"/>
            </a:rPr>
            <a:t>12/31/2023 NYMEX reserves of $416MM</a:t>
          </a:r>
        </a:p>
      </dsp:txBody>
      <dsp:txXfrm>
        <a:off x="1130574" y="2883352"/>
        <a:ext cx="10136298" cy="576823"/>
      </dsp:txXfrm>
    </dsp:sp>
    <dsp:sp modelId="{9C1536C2-A3F5-45AB-B69B-C7332D5C1192}">
      <dsp:nvSpPr>
        <dsp:cNvPr id="0" name=""/>
        <dsp:cNvSpPr/>
      </dsp:nvSpPr>
      <dsp:spPr>
        <a:xfrm>
          <a:off x="770059" y="2811249"/>
          <a:ext cx="721029" cy="721029"/>
        </a:xfrm>
        <a:prstGeom prst="ellipse">
          <a:avLst/>
        </a:prstGeom>
        <a:solidFill>
          <a:schemeClr val="lt1">
            <a:hueOff val="0"/>
            <a:satOff val="0"/>
            <a:lumOff val="0"/>
            <a:alphaOff val="0"/>
          </a:schemeClr>
        </a:solidFill>
        <a:ln w="6350" cap="flat" cmpd="sng" algn="ctr">
          <a:solidFill>
            <a:schemeClr val="accent1">
              <a:shade val="80000"/>
              <a:hueOff val="34528"/>
              <a:satOff val="-57765"/>
              <a:lumOff val="29319"/>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F97C21A-EEC1-4370-A91A-C1C46818A5BE}">
      <dsp:nvSpPr>
        <dsp:cNvPr id="0" name=""/>
        <dsp:cNvSpPr/>
      </dsp:nvSpPr>
      <dsp:spPr>
        <a:xfrm>
          <a:off x="913607" y="3748478"/>
          <a:ext cx="10353264" cy="576823"/>
        </a:xfrm>
        <a:prstGeom prst="rect">
          <a:avLst/>
        </a:prstGeom>
        <a:gradFill rotWithShape="0">
          <a:gsLst>
            <a:gs pos="0">
              <a:schemeClr val="accent1">
                <a:shade val="80000"/>
                <a:hueOff val="46038"/>
                <a:satOff val="-77020"/>
                <a:lumOff val="39092"/>
                <a:alphaOff val="0"/>
                <a:satMod val="103000"/>
                <a:lumMod val="102000"/>
                <a:tint val="94000"/>
              </a:schemeClr>
            </a:gs>
            <a:gs pos="50000">
              <a:schemeClr val="accent1">
                <a:shade val="80000"/>
                <a:hueOff val="46038"/>
                <a:satOff val="-77020"/>
                <a:lumOff val="39092"/>
                <a:alphaOff val="0"/>
                <a:satMod val="110000"/>
                <a:lumMod val="100000"/>
                <a:shade val="100000"/>
              </a:schemeClr>
            </a:gs>
            <a:gs pos="100000">
              <a:schemeClr val="accent1">
                <a:shade val="80000"/>
                <a:hueOff val="46038"/>
                <a:satOff val="-77020"/>
                <a:lumOff val="3909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8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Roboto"/>
              <a:ea typeface="Roboto"/>
              <a:cs typeface="Roboto"/>
            </a:rPr>
            <a:t>Production average ~10,000+ BOE/day</a:t>
          </a:r>
        </a:p>
      </dsp:txBody>
      <dsp:txXfrm>
        <a:off x="913607" y="3748478"/>
        <a:ext cx="10353264" cy="576823"/>
      </dsp:txXfrm>
    </dsp:sp>
    <dsp:sp modelId="{6C320B51-5512-4E2B-9E2F-3A0742F583BD}">
      <dsp:nvSpPr>
        <dsp:cNvPr id="0" name=""/>
        <dsp:cNvSpPr/>
      </dsp:nvSpPr>
      <dsp:spPr>
        <a:xfrm>
          <a:off x="553092" y="3676375"/>
          <a:ext cx="721029" cy="721029"/>
        </a:xfrm>
        <a:prstGeom prst="ellipse">
          <a:avLst/>
        </a:prstGeom>
        <a:solidFill>
          <a:schemeClr val="lt1">
            <a:hueOff val="0"/>
            <a:satOff val="0"/>
            <a:lumOff val="0"/>
            <a:alphaOff val="0"/>
          </a:schemeClr>
        </a:solidFill>
        <a:ln w="6350" cap="flat" cmpd="sng" algn="ctr">
          <a:solidFill>
            <a:schemeClr val="accent1">
              <a:shade val="80000"/>
              <a:hueOff val="46038"/>
              <a:satOff val="-77020"/>
              <a:lumOff val="3909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A8ECB2F-E6BE-408B-9DC6-554DFE409049}">
      <dsp:nvSpPr>
        <dsp:cNvPr id="0" name=""/>
        <dsp:cNvSpPr/>
      </dsp:nvSpPr>
      <dsp:spPr>
        <a:xfrm>
          <a:off x="439130" y="4613604"/>
          <a:ext cx="10827742" cy="576823"/>
        </a:xfrm>
        <a:prstGeom prst="rect">
          <a:avLst/>
        </a:prstGeom>
        <a:gradFill rotWithShape="0">
          <a:gsLst>
            <a:gs pos="0">
              <a:schemeClr val="accent1">
                <a:shade val="80000"/>
                <a:hueOff val="57547"/>
                <a:satOff val="-96275"/>
                <a:lumOff val="48865"/>
                <a:alphaOff val="0"/>
                <a:satMod val="103000"/>
                <a:lumMod val="102000"/>
                <a:tint val="94000"/>
              </a:schemeClr>
            </a:gs>
            <a:gs pos="50000">
              <a:schemeClr val="accent1">
                <a:shade val="80000"/>
                <a:hueOff val="57547"/>
                <a:satOff val="-96275"/>
                <a:lumOff val="48865"/>
                <a:alphaOff val="0"/>
                <a:satMod val="110000"/>
                <a:lumMod val="100000"/>
                <a:shade val="100000"/>
              </a:schemeClr>
            </a:gs>
            <a:gs pos="100000">
              <a:schemeClr val="accent1">
                <a:shade val="80000"/>
                <a:hueOff val="57547"/>
                <a:satOff val="-96275"/>
                <a:lumOff val="488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854"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bg1"/>
              </a:solidFill>
              <a:latin typeface="Roboto"/>
              <a:ea typeface="Roboto"/>
              <a:cs typeface="Roboto"/>
            </a:rPr>
            <a:t>Co-invested $100 million in 2022, $130 million in 2023, and plans to increase in 2024.</a:t>
          </a:r>
        </a:p>
      </dsp:txBody>
      <dsp:txXfrm>
        <a:off x="439130" y="4613604"/>
        <a:ext cx="10827742" cy="576823"/>
      </dsp:txXfrm>
    </dsp:sp>
    <dsp:sp modelId="{3B9EEA9C-A51E-4FD2-90A0-E5037909AB2C}">
      <dsp:nvSpPr>
        <dsp:cNvPr id="0" name=""/>
        <dsp:cNvSpPr/>
      </dsp:nvSpPr>
      <dsp:spPr>
        <a:xfrm>
          <a:off x="78615" y="4541501"/>
          <a:ext cx="721029" cy="721029"/>
        </a:xfrm>
        <a:prstGeom prst="ellipse">
          <a:avLst/>
        </a:prstGeom>
        <a:solidFill>
          <a:schemeClr val="lt1">
            <a:hueOff val="0"/>
            <a:satOff val="0"/>
            <a:lumOff val="0"/>
            <a:alphaOff val="0"/>
          </a:schemeClr>
        </a:solidFill>
        <a:ln w="6350" cap="flat" cmpd="sng" algn="ctr">
          <a:solidFill>
            <a:schemeClr val="accent1">
              <a:shade val="80000"/>
              <a:hueOff val="57547"/>
              <a:satOff val="-96275"/>
              <a:lumOff val="488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2" tIns="46241" rIns="92482" bIns="46241"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82" tIns="46241" rIns="92482" bIns="46241" rtlCol="0"/>
          <a:lstStyle>
            <a:lvl1pPr algn="r">
              <a:defRPr sz="1200"/>
            </a:lvl1pPr>
          </a:lstStyle>
          <a:p>
            <a:fld id="{B565716D-39C9-48C4-A3EB-B88E4515427D}" type="datetimeFigureOut">
              <a:rPr lang="en-US" smtClean="0"/>
              <a:t>9/9/2024</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2" tIns="46241" rIns="92482" bIns="46241" rtlCol="0" anchor="ctr"/>
          <a:lstStyle/>
          <a:p>
            <a:endParaRPr lang="en-US"/>
          </a:p>
        </p:txBody>
      </p:sp>
      <p:sp>
        <p:nvSpPr>
          <p:cNvPr id="5" name="Notes Placeholder 4"/>
          <p:cNvSpPr>
            <a:spLocks noGrp="1"/>
          </p:cNvSpPr>
          <p:nvPr>
            <p:ph type="body" sz="quarter" idx="3"/>
          </p:nvPr>
        </p:nvSpPr>
        <p:spPr>
          <a:xfrm>
            <a:off x="695008" y="4444861"/>
            <a:ext cx="5560060" cy="3636704"/>
          </a:xfrm>
          <a:prstGeom prst="rect">
            <a:avLst/>
          </a:prstGeom>
        </p:spPr>
        <p:txBody>
          <a:bodyPr vert="horz" lIns="92482" tIns="46241" rIns="92482" bIns="4624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82" tIns="46241" rIns="92482" bIns="46241"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82" tIns="46241" rIns="92482" bIns="46241" rtlCol="0" anchor="b"/>
          <a:lstStyle>
            <a:lvl1pPr algn="r">
              <a:defRPr sz="1200"/>
            </a:lvl1pPr>
          </a:lstStyle>
          <a:p>
            <a:fld id="{060C6D3C-9EB0-4F2C-9026-3887D1CDB44E}" type="slidenum">
              <a:rPr lang="en-US" smtClean="0"/>
              <a:t>‹#›</a:t>
            </a:fld>
            <a:endParaRPr lang="en-US"/>
          </a:p>
        </p:txBody>
      </p:sp>
    </p:spTree>
    <p:extLst>
      <p:ext uri="{BB962C8B-B14F-4D97-AF65-F5344CB8AC3E}">
        <p14:creationId xmlns:p14="http://schemas.microsoft.com/office/powerpoint/2010/main" val="2437763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i="1" dirty="0">
                <a:latin typeface="Calibri" panose="020F0502020204030204" pitchFamily="34" charset="0"/>
                <a:ea typeface="Calibri" panose="020F0502020204030204" pitchFamily="34" charset="0"/>
                <a:cs typeface="Times New Roman" panose="02020603050405020304" pitchFamily="18" charset="0"/>
              </a:rPr>
              <a:t>Slide 1:</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Good afternoon, my name is __________________ from U.S. Energy Development Corporation.  Today I will be reviewing an Introduction to Direct Investments in Energy &amp; Drilling Funds.  Please note that an investment opportunities discussed today are for accredited investors and this presentation is intended for informational purposes only.  Please reference the Private Placement Memorandum for complete accuracy and for additional details. Past performance is not indicative of future results.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The oil &amp; gas assets shown in this presentation are not owned by the USEDC 2024 Drilling Fund, or previous U.S. Energy partnerships, nor are they targeted for acquisition in any U.S. Energy partnership at this time.  All assets pictured are representative of the type of assets the USEDC 2024 Drilling Fund will target unless otherwise noted.</a:t>
            </a: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1</a:t>
            </a:fld>
            <a:endParaRPr lang="en-US"/>
          </a:p>
        </p:txBody>
      </p:sp>
    </p:spTree>
    <p:extLst>
      <p:ext uri="{BB962C8B-B14F-4D97-AF65-F5344CB8AC3E}">
        <p14:creationId xmlns:p14="http://schemas.microsoft.com/office/powerpoint/2010/main" val="245112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i="1" dirty="0">
                <a:latin typeface="Calibri" panose="020F0502020204030204" pitchFamily="34" charset="0"/>
                <a:ea typeface="Calibri" panose="020F0502020204030204" pitchFamily="34" charset="0"/>
                <a:cs typeface="Times New Roman" panose="02020603050405020304" pitchFamily="18" charset="0"/>
              </a:rPr>
              <a:t>Slide 22:</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This graphic demonstrates the typical costs of drilling a well in addition to some investment risks associated with the various share classes.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As more fully described in the private placement memorandum, there are significant differences between the types of units that are available. You should review all aspects of the private placement memorandum prior to investing.  There is no certainty or guarantee that any or all of the investment objectives will be achieved.  The tax benefits of an investment are not guaranteed, tax rates may change in the future which would impact the partnership and investors may be subject to income tax liability in excess of the cash received from the partnership.  Distributions are not assured or guaranteed.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Potential investors should discuss with their financial advisor which unit type may be most suitable for their financial situation.  The minimum subscription is one unit, however, partial units may be accepted in the managing general partner’s discretion. Larger subscriptions will be accepted in $1000 increments. (See terms of the offering in the PPM).  See suitability standards in the private placement memorandum. </a:t>
            </a:r>
          </a:p>
          <a:p>
            <a:endParaRPr lang="en-US" dirty="0"/>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***Information related to “Summary of the Offering” (page 1), “Investment Objectives” (page 39), “Proposed Activities” (page 74) and “Tax Aspects” (page 112) in the Private Placement Memorandum. You should review all aspects of the private placement memorandum prior to investing.***</a:t>
            </a: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13</a:t>
            </a:fld>
            <a:endParaRPr lang="en-US"/>
          </a:p>
        </p:txBody>
      </p:sp>
    </p:spTree>
    <p:extLst>
      <p:ext uri="{BB962C8B-B14F-4D97-AF65-F5344CB8AC3E}">
        <p14:creationId xmlns:p14="http://schemas.microsoft.com/office/powerpoint/2010/main" val="3957217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i="1" dirty="0">
                <a:latin typeface="Calibri" panose="020F0502020204030204" pitchFamily="34" charset="0"/>
                <a:ea typeface="Calibri" panose="020F0502020204030204" pitchFamily="34" charset="0"/>
                <a:cs typeface="Times New Roman" panose="02020603050405020304" pitchFamily="18" charset="0"/>
              </a:rPr>
              <a:t>Slide 19:</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Summary of the 2024 Drilling Fund</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***Information related to “PPM Cover” (cover page), “Description of Units” (page 1), “Proposed Activities” (page 74), “Subordination of Portion of Managing General Partner’s Net Revenue Share” (page 96) and “Reports to Investors” (page 140) in the Private Placement Memorandum. You should review all aspects of the private placement memorandum prior to investing. Potential investors should review the Private Placement Memorandum for additional information on investor units and discuss with their financial advisor which unit type may be most suitable for their financial situation.  The minimum subscription is one unit, however, partial units may be accepted in the managing general partner’s discretion. Larger subscriptions will be accepted in $1000 increments. (See Terms of the Offering in the PPM).  See Suitability Standards in the Private Placement Memorandum.***</a:t>
            </a: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14</a:t>
            </a:fld>
            <a:endParaRPr lang="en-US"/>
          </a:p>
        </p:txBody>
      </p:sp>
    </p:spTree>
    <p:extLst>
      <p:ext uri="{BB962C8B-B14F-4D97-AF65-F5344CB8AC3E}">
        <p14:creationId xmlns:p14="http://schemas.microsoft.com/office/powerpoint/2010/main" val="1882783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endParaRPr lang="en-US" b="1" dirty="0">
              <a:latin typeface="Roboto" panose="02000000000000000000" pitchFamily="2" charset="0"/>
              <a:ea typeface="Roboto" panose="02000000000000000000" pitchFamily="2" charset="0"/>
              <a:cs typeface="Roboto" panose="02000000000000000000" pitchFamily="2" charset="0"/>
            </a:endParaRPr>
          </a:p>
          <a:p>
            <a:pPr>
              <a:lnSpc>
                <a:spcPct val="107000"/>
              </a:lnSpc>
            </a:pPr>
            <a:r>
              <a:rPr lang="en-US" b="1" i="1" dirty="0">
                <a:latin typeface="Calibri" panose="020F0502020204030204" pitchFamily="34" charset="0"/>
                <a:ea typeface="Calibri" panose="020F0502020204030204" pitchFamily="34" charset="0"/>
                <a:cs typeface="Times New Roman" panose="02020603050405020304" pitchFamily="18" charset="0"/>
              </a:rPr>
              <a:t>Slide 21:</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b="1" dirty="0"/>
              <a:t>Early Participants.</a:t>
            </a:r>
            <a:r>
              <a:rPr lang="en-US" dirty="0"/>
              <a:t> </a:t>
            </a:r>
          </a:p>
          <a:p>
            <a:endParaRPr lang="en-US" dirty="0"/>
          </a:p>
          <a:p>
            <a:r>
              <a:rPr lang="en-US" b="1" dirty="0"/>
              <a:t>Early Participants</a:t>
            </a:r>
            <a:r>
              <a:rPr lang="en-US" dirty="0"/>
              <a:t> admitted to the Partnership will be eligible for the following: </a:t>
            </a:r>
          </a:p>
          <a:p>
            <a:endParaRPr lang="en-US" dirty="0"/>
          </a:p>
          <a:p>
            <a:r>
              <a:rPr lang="en-US" dirty="0"/>
              <a:t>• The Subordination Threshold of the MGP Payment Subordination with respect to each Early Participant shall be 20% rather than 12%. </a:t>
            </a:r>
          </a:p>
          <a:p>
            <a:r>
              <a:rPr lang="en-US" dirty="0"/>
              <a:t>• At any time on or prior to November 15, 2024, an Early Participant may notify the Partnership of its intent to increase its Subscription by December 15, 2024, which notice shall include the amount of Early Participant’s desired Subscription increase. The Partnership may, in its discretion and without waiving its rights to reject any Subscription, hold such Subscription amount for Early Participant until December 15, 2024. </a:t>
            </a:r>
          </a:p>
          <a:p>
            <a:r>
              <a:rPr lang="en-US" dirty="0"/>
              <a:t>• Interest will be earned on an Early Participant’s Subscription Proceeds and credited to the Account of an Early Participant for the actual days elapsed from the time such Subscription Proceeds were accepted until the December 31, 2024, regardless of when such Subscription Proceeds were utilized to operations of the Partnership. The interest rate payable to Early Participant will be the rate paid by Washington Federal, National Association with respect to such funds.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***Information related to “Summary of the Offering” (page 1), “Investment Objectives” (page 39), “Proposed Activities” (page 74) and “Tax Aspects” (page 112) in the Private Placement Memorandum. You should review all aspects of the private placement memorandum prior to investing.***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6D3C-9EB0-4F2C-9026-3887D1CDB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21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i="1" dirty="0">
                <a:latin typeface="Calibri" panose="020F0502020204030204" pitchFamily="34" charset="0"/>
                <a:ea typeface="Calibri" panose="020F0502020204030204" pitchFamily="34" charset="0"/>
                <a:cs typeface="Times New Roman" panose="02020603050405020304" pitchFamily="18" charset="0"/>
              </a:rPr>
              <a:t>Slide 20:</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Investment Objectives for the 2024 Drilling Fund:</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The Partnership’s principal investment objectives are to invest its subscription proceeds in wells</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which will:</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Cash Distributions. </a:t>
            </a:r>
            <a:r>
              <a:rPr lang="en-US" dirty="0">
                <a:latin typeface="Calibri" panose="020F0502020204030204" pitchFamily="34" charset="0"/>
                <a:ea typeface="Calibri" panose="020F0502020204030204" pitchFamily="34" charset="0"/>
                <a:cs typeface="Times New Roman" panose="02020603050405020304" pitchFamily="18" charset="0"/>
              </a:rPr>
              <a:t>Provide quarterly cash distributions to you beginning approximately twelve months after the closing of the Partnership (which may be delayed in the discretion of the Managing General Partner until sufficient Partnership revenues are received) until the wells are depleted with a preferred average annual cash flow of 12% during the first five years of distributions after 75% of the Partnership’s wells are generating production revenues, based on cumulative distributions and your original subscription amount. The preferred return and its calculation are described in Section 5.01(b)(4) of the Amended and Restated Certificate and Agreement of Limited Partnership that is attached as Exhibit (A) to this Memorandum. You should review that Section for a more complete explanation of this feature.</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Tax Deductions. </a:t>
            </a:r>
            <a:r>
              <a:rPr lang="en-US" dirty="0">
                <a:latin typeface="Calibri" panose="020F0502020204030204" pitchFamily="34" charset="0"/>
                <a:ea typeface="Calibri" panose="020F0502020204030204" pitchFamily="34" charset="0"/>
                <a:cs typeface="Times New Roman" panose="02020603050405020304" pitchFamily="18" charset="0"/>
              </a:rPr>
              <a:t>A primary benefit to participants in the Partnership will be the tax deductions arising from their investments. Accordingly, the Partnership will prepay funds attributable to intangible drilling costs on or before December 31, 2024 to obtain tax deductions in 2024, for GP Investors, from intangible drilling costs to offset a portion of their taxable income and for participants who invest as limited partners and elect to have their net subscription proceeds treated in the same manner as the GP Investors, to offset a portion of their passive income. If the drilling of all of the Partnership’s wells is begun by March 31, 2025,  or completed by within 3 ½ months of the date of prepayment, one Unit will produce a 2024 tax deduction for intangible drilling costs of from approximately $69,000 to up to $92,000 (if 100% of the investor’s net subscription proceeds are applied to the payment of intangible drilling costs), against ordinary income if you invest as an investor general partner. If 100% of your net subscription proceeds are applied to the payment of intangible drilling costs and you are in the 37%, 35% or 32% tax bracket for 2024, then one Unit will save you up to approximately $34,040, $32,200 or $29,440 per Unit, respectively, in federal taxes this year. Most states also allow this type of deduction against the state income tax. For wells for which drilling has not commenced by March 31, 2025, and/or is not continuously drilled until completed, if warranted, or abandoned, the deduction for intangible drilling costs with respect to any such services that are not reasonably expected to be completed within 3 ½ months of the date of prepayment (i.e. April 15, 2025 if prepayment is made on December 31, 2024) will be deferred to the 2025 tax year. (For LP Investors intangible drilling cost deductions will only offset passive income.)</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Additional tax deductions attributable to the accelerated depreciation of tangible equipment costs for those portions of net subscription proceeds applied to the purchase of equipment constituting “qualified property”, will be obtained for the year in which such equipment is placed into service, which is anticipated to primarily be in 2024.</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Depletion Allowance. </a:t>
            </a:r>
            <a:r>
              <a:rPr lang="en-US" dirty="0">
                <a:latin typeface="Calibri" panose="020F0502020204030204" pitchFamily="34" charset="0"/>
                <a:ea typeface="Calibri" panose="020F0502020204030204" pitchFamily="34" charset="0"/>
                <a:cs typeface="Times New Roman" panose="02020603050405020304" pitchFamily="18" charset="0"/>
              </a:rPr>
              <a:t>Offset a portion of gross production income generated by the Partnership with tax deductions from percentage depletion which currently is 15%. However, for wells that produce 15 barrels or less of oil per day or 90 mcf or less of natural gas per day, this rate fluctuates from year to year depending on the price of oil, but will not be less than 15% nor more than 25%. Depletion will be allocated among the investors based upon their interest in Partnership revenues.</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b="1" u="sng" dirty="0">
                <a:latin typeface="Calibri" panose="020F0502020204030204" pitchFamily="34" charset="0"/>
                <a:ea typeface="Calibri" panose="020F0502020204030204" pitchFamily="34" charset="0"/>
                <a:cs typeface="Times New Roman" panose="02020603050405020304" pitchFamily="18" charset="0"/>
              </a:rPr>
              <a:t>Additional Notes on Depletion: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Current Tax Laws allow for Depletion Deductions of 15-25% of oil and gas sale revenues. Depletion allows an owner or operator to account for the reduction of oil and/or gas well reserves. Depletion Deductions are calculated at 15-25% of gross revenue. Every year, investors receive the </a:t>
            </a:r>
            <a:r>
              <a:rPr lang="en-US" u="sng" dirty="0">
                <a:latin typeface="Calibri" panose="020F0502020204030204" pitchFamily="34" charset="0"/>
                <a:ea typeface="Calibri" panose="020F0502020204030204" pitchFamily="34" charset="0"/>
                <a:cs typeface="Times New Roman" panose="02020603050405020304" pitchFamily="18" charset="0"/>
              </a:rPr>
              <a:t>GREATER </a:t>
            </a:r>
            <a:r>
              <a:rPr lang="en-US" dirty="0">
                <a:latin typeface="Calibri" panose="020F0502020204030204" pitchFamily="34" charset="0"/>
                <a:ea typeface="Calibri" panose="020F0502020204030204" pitchFamily="34" charset="0"/>
                <a:cs typeface="Times New Roman" panose="02020603050405020304" pitchFamily="18" charset="0"/>
              </a:rPr>
              <a:t>of cost or percentage depletion.</a:t>
            </a:r>
          </a:p>
          <a:p>
            <a:pPr>
              <a:lnSpc>
                <a:spcPct val="107000"/>
              </a:lnSpc>
            </a:pPr>
            <a:r>
              <a:rPr lang="en-US" b="1" dirty="0">
                <a:latin typeface="Calibri" panose="020F0502020204030204" pitchFamily="34" charset="0"/>
                <a:ea typeface="Calibri" panose="020F0502020204030204" pitchFamily="34" charset="0"/>
                <a:cs typeface="Times New Roman" panose="02020603050405020304" pitchFamily="18" charset="0"/>
              </a:rPr>
              <a:t>Cost Depletion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Calculated as a deduction, based upon units of well production and remaining reserves, of the original cost of developing a natural resource that is consumed over a period of time.</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b="1" dirty="0">
                <a:latin typeface="Calibri" panose="020F0502020204030204" pitchFamily="34" charset="0"/>
                <a:ea typeface="Calibri" panose="020F0502020204030204" pitchFamily="34" charset="0"/>
                <a:cs typeface="Times New Roman" panose="02020603050405020304" pitchFamily="18" charset="0"/>
              </a:rPr>
              <a:t>Percentage Depletion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Calculated as a set percentage, by which one may reduce their gross income from oil and gas production, independent of cost. Percentage Depletion is based on the reference price of oil. As the price of oil increases, Percentage Depletion decreases to a minimum of 15% of gross income. As the price of oil decreases, Percentage Depletion increases to a maximum of 25%.</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i="1" dirty="0">
                <a:latin typeface="Calibri" panose="020F0502020204030204" pitchFamily="34" charset="0"/>
                <a:ea typeface="Calibri" panose="020F0502020204030204" pitchFamily="34" charset="0"/>
                <a:cs typeface="Times New Roman" panose="02020603050405020304" pitchFamily="18" charset="0"/>
              </a:rPr>
              <a:t>Attainment of the partnership’s investment objectives will depend on many factors, including the ability of the managing general partner to select suitable wells which will be productive and produce enough revenue to return the investment made. The success of the partnership depends largely on future economic conditions, especially the future price of natural gas and oil which is volatile and may decrease. There can be no guarantee that the foregoing objectives will be attained.</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***Information related to “Summary of the Offering” (page 1), “Investment Objectives” (page 39), “Proposed Activities” (page 74) and “Tax Aspects” (page 112) in the Private Placement Memorandum. You should review all aspects of the private placement memorandum prior to investing.***</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Potential investors should review the Private Placement Memorandum for additional information on investor units and discuss with their financial advisor which unit type may be most suitable for their financial situation.  The minimum subscription is one unit, however, partial units may be accepted in the managing general partner’s discretion. Larger subscriptions will be accepted in $1000 increments. (See Terms of the Offering in the PPM).  See Suitability Standards in the Private Placement Memorandum.</a:t>
            </a: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16</a:t>
            </a:fld>
            <a:endParaRPr lang="en-US"/>
          </a:p>
        </p:txBody>
      </p:sp>
    </p:spTree>
    <p:extLst>
      <p:ext uri="{BB962C8B-B14F-4D97-AF65-F5344CB8AC3E}">
        <p14:creationId xmlns:p14="http://schemas.microsoft.com/office/powerpoint/2010/main" val="3921729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i="1">
                <a:latin typeface="Calibri" panose="020F0502020204030204" pitchFamily="34" charset="0"/>
                <a:ea typeface="Calibri" panose="020F0502020204030204" pitchFamily="34" charset="0"/>
                <a:cs typeface="Times New Roman" panose="02020603050405020304" pitchFamily="18" charset="0"/>
              </a:rPr>
              <a:t>Slide 1:</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a:latin typeface="Calibri" panose="020F0502020204030204" pitchFamily="34" charset="0"/>
                <a:ea typeface="Calibri" panose="020F0502020204030204" pitchFamily="34" charset="0"/>
                <a:cs typeface="Times New Roman" panose="02020603050405020304" pitchFamily="18" charset="0"/>
              </a:rPr>
              <a:t>Good afternoon, my name is __________________ from U.S. Energy Development Corporation.  Today I will be reviewing an Introduction to Direct Investments in Energy &amp; Drilling Funds.  Please note that an investment opportunities discussed today are for accredited investors and this presentation is intended for informational purposes only.  Please reference the Private Placement Memorandum for complete accuracy and for additional details. Past performance is not indicative of future results. </a:t>
            </a:r>
          </a:p>
          <a:p>
            <a:pPr>
              <a:lnSpc>
                <a:spcPct val="107000"/>
              </a:lnSpc>
            </a:pPr>
            <a:r>
              <a:rPr lang="en-US">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a:latin typeface="Calibri" panose="020F0502020204030204" pitchFamily="34" charset="0"/>
                <a:ea typeface="Calibri" panose="020F0502020204030204" pitchFamily="34" charset="0"/>
                <a:cs typeface="Times New Roman" panose="02020603050405020304" pitchFamily="18" charset="0"/>
              </a:rPr>
              <a:t>The oil &amp; gas assets shown in this presentation are not owned by the USEDC 2023 Drilling Fund, or previous U.S. Energy partnerships, nor are they targeted for acquisition in any U.S. Energy partnership at this time.  All assets pictured are representative of the type of assets the USEDC 2023 Drilling Fund will target unless otherwise noted.</a:t>
            </a:r>
          </a:p>
          <a:p>
            <a:endParaRPr lang="en-US"/>
          </a:p>
        </p:txBody>
      </p:sp>
      <p:sp>
        <p:nvSpPr>
          <p:cNvPr id="4" name="Slide Number Placeholder 3"/>
          <p:cNvSpPr>
            <a:spLocks noGrp="1"/>
          </p:cNvSpPr>
          <p:nvPr>
            <p:ph type="sldNum" sz="quarter" idx="5"/>
          </p:nvPr>
        </p:nvSpPr>
        <p:spPr/>
        <p:txBody>
          <a:bodyPr/>
          <a:lstStyle/>
          <a:p>
            <a:fld id="{060C6D3C-9EB0-4F2C-9026-3887D1CDB44E}" type="slidenum">
              <a:rPr lang="en-US" smtClean="0"/>
              <a:t>17</a:t>
            </a:fld>
            <a:endParaRPr lang="en-US"/>
          </a:p>
        </p:txBody>
      </p:sp>
    </p:spTree>
    <p:extLst>
      <p:ext uri="{BB962C8B-B14F-4D97-AF65-F5344CB8AC3E}">
        <p14:creationId xmlns:p14="http://schemas.microsoft.com/office/powerpoint/2010/main" val="2723077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1" dirty="0">
                <a:solidFill>
                  <a:schemeClr val="bg2">
                    <a:lumMod val="10000"/>
                  </a:schemeClr>
                </a:solidFill>
              </a:rPr>
              <a:t>Slide 25:</a:t>
            </a:r>
          </a:p>
          <a:p>
            <a:pPr defTabSz="924916">
              <a:defRPr/>
            </a:pPr>
            <a:r>
              <a:rPr lang="en-US" sz="1200" dirty="0">
                <a:solidFill>
                  <a:schemeClr val="bg2">
                    <a:lumMod val="10000"/>
                  </a:schemeClr>
                </a:solidFill>
                <a:latin typeface="Arial" panose="020B0604020202020204" pitchFamily="34" charset="0"/>
                <a:cs typeface="Arial" panose="020B0604020202020204" pitchFamily="34" charset="0"/>
              </a:rPr>
              <a:t>Distribution Reinvestment Program of the USEDC Private Capital II LP Fund </a:t>
            </a:r>
          </a:p>
          <a:p>
            <a:pPr defTabSz="924916">
              <a:defRPr/>
            </a:pPr>
            <a:endParaRPr lang="en-US" sz="1200" dirty="0">
              <a:solidFill>
                <a:schemeClr val="bg2">
                  <a:lumMod val="10000"/>
                </a:schemeClr>
              </a:solidFill>
              <a:latin typeface="Arial" panose="020B0604020202020204" pitchFamily="34" charset="0"/>
              <a:cs typeface="Arial" panose="020B0604020202020204" pitchFamily="34" charset="0"/>
            </a:endParaRPr>
          </a:p>
          <a:p>
            <a:pPr defTabSz="924916">
              <a:defRPr/>
            </a:pPr>
            <a:r>
              <a:rPr lang="en-US" sz="1200" dirty="0">
                <a:solidFill>
                  <a:schemeClr val="bg2">
                    <a:lumMod val="10000"/>
                  </a:schemeClr>
                </a:solidFill>
                <a:latin typeface="Arial" panose="020B0604020202020204" pitchFamily="34" charset="0"/>
                <a:cs typeface="Arial" panose="020B0604020202020204" pitchFamily="34" charset="0"/>
              </a:rPr>
              <a:t>*** “Investment Objectives” (page 34)</a:t>
            </a:r>
            <a:r>
              <a:rPr lang="en-US" sz="1200" baseline="0" dirty="0">
                <a:solidFill>
                  <a:schemeClr val="bg2">
                    <a:lumMod val="10000"/>
                  </a:schemeClr>
                </a:solidFill>
                <a:latin typeface="Arial" panose="020B0604020202020204" pitchFamily="34" charset="0"/>
                <a:cs typeface="Arial" panose="020B0604020202020204" pitchFamily="34" charset="0"/>
              </a:rPr>
              <a:t> and “Proposed Activities” (page 56) </a:t>
            </a:r>
            <a:r>
              <a:rPr lang="en-US" sz="1200" dirty="0">
                <a:solidFill>
                  <a:schemeClr val="bg2">
                    <a:lumMod val="10000"/>
                  </a:schemeClr>
                </a:solidFill>
                <a:latin typeface="Arial" panose="020B0604020202020204" pitchFamily="34" charset="0"/>
                <a:cs typeface="Arial" panose="020B0604020202020204" pitchFamily="34" charset="0"/>
              </a:rPr>
              <a:t>in the Private Placement Memorandum. </a:t>
            </a:r>
          </a:p>
          <a:p>
            <a:pPr defTabSz="924916">
              <a:defRPr/>
            </a:pPr>
            <a:endParaRPr lang="en-US" sz="1200" dirty="0">
              <a:solidFill>
                <a:schemeClr val="bg2">
                  <a:lumMod val="10000"/>
                </a:schemeClr>
              </a:solidFill>
              <a:latin typeface="Arial" panose="020B0604020202020204" pitchFamily="34" charset="0"/>
              <a:cs typeface="Arial" panose="020B0604020202020204" pitchFamily="34" charset="0"/>
            </a:endParaRPr>
          </a:p>
          <a:p>
            <a:pPr algn="just"/>
            <a:r>
              <a:rPr lang="en-US" sz="1200" dirty="0">
                <a:solidFill>
                  <a:schemeClr val="bg2">
                    <a:lumMod val="10000"/>
                  </a:schemeClr>
                </a:solidFill>
                <a:latin typeface="Arial" panose="020B0604020202020204" pitchFamily="34" charset="0"/>
                <a:cs typeface="Arial" panose="020B0604020202020204" pitchFamily="34" charset="0"/>
              </a:rPr>
              <a:t>You should review all aspects of the private placement memorandum prior to investing.  There is no certainty or guarantee that any or all of the investment objectives will be achieved.  The tax benefits of an investment are not guaranteed, tax rates may change in the future which would impact the partnership and investors may be subject to income tax liability in excess of the cash received from the partnership.  Distributions are not assured or guaranteed. </a:t>
            </a:r>
            <a:r>
              <a:rPr lang="en-US" sz="1200" dirty="0">
                <a:solidFill>
                  <a:schemeClr val="bg2">
                    <a:lumMod val="10000"/>
                  </a:schemeClr>
                </a:solidFill>
                <a:latin typeface="Arial" panose="020B0604020202020204" pitchFamily="34" charset="0"/>
                <a:ea typeface="Roboto" panose="02000000000000000000" pitchFamily="2" charset="0"/>
                <a:cs typeface="Arial" panose="020B0604020202020204" pitchFamily="34" charset="0"/>
              </a:rPr>
              <a:t>Information herein is provided as of March 2024 and we undertake no responsibility to provide updated information after this date. See “Risk Factors,” in the Private Placement Memorandum. </a:t>
            </a:r>
            <a:endParaRPr lang="en-US" sz="1200" dirty="0">
              <a:solidFill>
                <a:schemeClr val="bg2">
                  <a:lumMod val="10000"/>
                </a:schemeClr>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175E265-A5F9-4D0E-A750-D4C7799C4249}" type="slidenum">
              <a:rPr lang="en-US" smtClean="0"/>
              <a:t>18</a:t>
            </a:fld>
            <a:endParaRPr lang="en-US"/>
          </a:p>
        </p:txBody>
      </p:sp>
    </p:spTree>
    <p:extLst>
      <p:ext uri="{BB962C8B-B14F-4D97-AF65-F5344CB8AC3E}">
        <p14:creationId xmlns:p14="http://schemas.microsoft.com/office/powerpoint/2010/main" val="1791324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1" dirty="0">
                <a:solidFill>
                  <a:schemeClr val="bg2">
                    <a:lumMod val="10000"/>
                  </a:schemeClr>
                </a:solidFill>
              </a:rPr>
              <a:t>Slide 23:</a:t>
            </a:r>
          </a:p>
          <a:p>
            <a:pPr defTabSz="924916">
              <a:defRPr/>
            </a:pPr>
            <a:r>
              <a:rPr lang="en-US" sz="1200" dirty="0">
                <a:solidFill>
                  <a:schemeClr val="bg2">
                    <a:lumMod val="10000"/>
                  </a:schemeClr>
                </a:solidFill>
                <a:latin typeface="Arial" panose="020B0604020202020204" pitchFamily="34" charset="0"/>
                <a:cs typeface="Arial" panose="020B0604020202020204" pitchFamily="34" charset="0"/>
              </a:rPr>
              <a:t>Investment Objectives of the USEDC Private Capital II LP Fund </a:t>
            </a:r>
          </a:p>
          <a:p>
            <a:pPr defTabSz="924916">
              <a:defRPr/>
            </a:pPr>
            <a:endParaRPr lang="en-US" sz="1200" dirty="0">
              <a:solidFill>
                <a:schemeClr val="bg2">
                  <a:lumMod val="10000"/>
                </a:schemeClr>
              </a:solidFill>
              <a:latin typeface="Arial" panose="020B0604020202020204" pitchFamily="34" charset="0"/>
              <a:cs typeface="Arial" panose="020B0604020202020204" pitchFamily="34" charset="0"/>
            </a:endParaRPr>
          </a:p>
          <a:p>
            <a:pPr defTabSz="924916">
              <a:defRPr/>
            </a:pPr>
            <a:r>
              <a:rPr lang="en-US" sz="1200" dirty="0">
                <a:solidFill>
                  <a:schemeClr val="bg2">
                    <a:lumMod val="10000"/>
                  </a:schemeClr>
                </a:solidFill>
                <a:latin typeface="Arial" panose="020B0604020202020204" pitchFamily="34" charset="0"/>
                <a:cs typeface="Arial" panose="020B0604020202020204" pitchFamily="34" charset="0"/>
              </a:rPr>
              <a:t>***Information related to “PPM Cover” (cover page), “Description of Units” (page 1), “Investment Objectives” (page 34)</a:t>
            </a:r>
            <a:r>
              <a:rPr lang="en-US" sz="1200" baseline="0" dirty="0">
                <a:solidFill>
                  <a:schemeClr val="bg2">
                    <a:lumMod val="10000"/>
                  </a:schemeClr>
                </a:solidFill>
                <a:latin typeface="Arial" panose="020B0604020202020204" pitchFamily="34" charset="0"/>
                <a:cs typeface="Arial" panose="020B0604020202020204" pitchFamily="34" charset="0"/>
              </a:rPr>
              <a:t>, “Proposed Activities” (page 56) </a:t>
            </a:r>
            <a:r>
              <a:rPr lang="en-US" sz="1200" b="0" baseline="0" dirty="0">
                <a:solidFill>
                  <a:schemeClr val="bg2">
                    <a:lumMod val="10000"/>
                  </a:schemeClr>
                </a:solidFill>
                <a:latin typeface="Arial" panose="020B0604020202020204" pitchFamily="34" charset="0"/>
                <a:cs typeface="Arial" panose="020B0604020202020204" pitchFamily="34" charset="0"/>
              </a:rPr>
              <a:t>and “Reports to Investors” (page 100) </a:t>
            </a:r>
            <a:r>
              <a:rPr lang="en-US" sz="1200" dirty="0">
                <a:solidFill>
                  <a:schemeClr val="bg2">
                    <a:lumMod val="10000"/>
                  </a:schemeClr>
                </a:solidFill>
                <a:latin typeface="Arial" panose="020B0604020202020204" pitchFamily="34" charset="0"/>
                <a:cs typeface="Arial" panose="020B0604020202020204" pitchFamily="34" charset="0"/>
              </a:rPr>
              <a:t>in the Private Placement Memorandum. </a:t>
            </a:r>
          </a:p>
          <a:p>
            <a:pPr defTabSz="924916">
              <a:defRPr/>
            </a:pPr>
            <a:endParaRPr lang="en-US" sz="1200" dirty="0">
              <a:solidFill>
                <a:schemeClr val="bg2">
                  <a:lumMod val="10000"/>
                </a:schemeClr>
              </a:solidFill>
              <a:latin typeface="Arial" panose="020B0604020202020204" pitchFamily="34" charset="0"/>
              <a:cs typeface="Arial" panose="020B0604020202020204" pitchFamily="34" charset="0"/>
            </a:endParaRPr>
          </a:p>
          <a:p>
            <a:pPr algn="just"/>
            <a:r>
              <a:rPr lang="en-US" sz="1200" dirty="0">
                <a:solidFill>
                  <a:schemeClr val="bg2">
                    <a:lumMod val="10000"/>
                  </a:schemeClr>
                </a:solidFill>
                <a:latin typeface="Arial" panose="020B0604020202020204" pitchFamily="34" charset="0"/>
                <a:cs typeface="Arial" panose="020B0604020202020204" pitchFamily="34" charset="0"/>
              </a:rPr>
              <a:t>You should review all aspects of the private placement memorandum prior to investing.  There is no certainty or guarantee that any or all of the investment objectives will be achieved.  The tax benefits of an investment are not guaranteed, tax rates may change in the future which would impact the partnership and investors may be subject to income tax liability in excess of the cash received from the partnership.  Distributions are not assured or guaranteed. </a:t>
            </a:r>
            <a:r>
              <a:rPr lang="en-US" sz="1200" dirty="0">
                <a:solidFill>
                  <a:schemeClr val="bg2">
                    <a:lumMod val="10000"/>
                  </a:schemeClr>
                </a:solidFill>
                <a:latin typeface="Arial" panose="020B0604020202020204" pitchFamily="34" charset="0"/>
                <a:ea typeface="Roboto" panose="02000000000000000000" pitchFamily="2" charset="0"/>
                <a:cs typeface="Arial" panose="020B0604020202020204" pitchFamily="34" charset="0"/>
              </a:rPr>
              <a:t>Information herein is provided as of March 2024 and we undertake no responsibility to provide updated information after this date. See “Risk Factors,” in the Private Placement Memorandum. </a:t>
            </a:r>
            <a:endParaRPr lang="en-US" sz="1200" dirty="0">
              <a:solidFill>
                <a:schemeClr val="bg2">
                  <a:lumMod val="10000"/>
                </a:schemeClr>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19</a:t>
            </a:fld>
            <a:endParaRPr lang="en-US"/>
          </a:p>
        </p:txBody>
      </p:sp>
    </p:spTree>
    <p:extLst>
      <p:ext uri="{BB962C8B-B14F-4D97-AF65-F5344CB8AC3E}">
        <p14:creationId xmlns:p14="http://schemas.microsoft.com/office/powerpoint/2010/main" val="1094054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1" i="1">
                <a:latin typeface="Calibri" panose="020F0502020204030204" pitchFamily="34" charset="0"/>
                <a:ea typeface="Calibri" panose="020F0502020204030204" pitchFamily="34" charset="0"/>
                <a:cs typeface="Times New Roman" panose="02020603050405020304" pitchFamily="18" charset="0"/>
              </a:rPr>
              <a:t>Slide 27:</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a:latin typeface="Calibri" panose="020F0502020204030204" pitchFamily="34" charset="0"/>
                <a:ea typeface="Calibri" panose="020F0502020204030204" pitchFamily="34" charset="0"/>
                <a:cs typeface="Times New Roman" panose="02020603050405020304" pitchFamily="18" charset="0"/>
              </a:rPr>
              <a:t>Transition to specific discussion on 2023 Acquisitions </a:t>
            </a:r>
          </a:p>
          <a:p>
            <a:pPr>
              <a:lnSpc>
                <a:spcPct val="107000"/>
              </a:lnSpc>
            </a:pPr>
            <a:r>
              <a:rPr lang="en-US" sz="18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1800">
                <a:latin typeface="Calibri" panose="020F0502020204030204" pitchFamily="34" charset="0"/>
                <a:ea typeface="Calibri" panose="020F0502020204030204" pitchFamily="34" charset="0"/>
                <a:cs typeface="Times New Roman" panose="02020603050405020304" pitchFamily="18" charset="0"/>
              </a:rPr>
              <a:t>***Template Slide.  This slide will continue to be reviewed and updated as new information becomes available.***</a:t>
            </a:r>
          </a:p>
          <a:p>
            <a:endParaRPr lang="en-US"/>
          </a:p>
        </p:txBody>
      </p:sp>
      <p:sp>
        <p:nvSpPr>
          <p:cNvPr id="4" name="Slide Number Placeholder 3"/>
          <p:cNvSpPr>
            <a:spLocks noGrp="1"/>
          </p:cNvSpPr>
          <p:nvPr>
            <p:ph type="sldNum" sz="quarter" idx="5"/>
          </p:nvPr>
        </p:nvSpPr>
        <p:spPr/>
        <p:txBody>
          <a:bodyPr/>
          <a:lstStyle/>
          <a:p>
            <a:fld id="{395050B4-F97B-4ABB-9B27-C244D49D210A}" type="slidenum">
              <a:rPr lang="en-US" smtClean="0"/>
              <a:t>20</a:t>
            </a:fld>
            <a:endParaRPr lang="en-US"/>
          </a:p>
        </p:txBody>
      </p:sp>
    </p:spTree>
    <p:extLst>
      <p:ext uri="{BB962C8B-B14F-4D97-AF65-F5344CB8AC3E}">
        <p14:creationId xmlns:p14="http://schemas.microsoft.com/office/powerpoint/2010/main" val="451593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i="1" dirty="0">
                <a:latin typeface="Calibri" panose="020F0502020204030204" pitchFamily="34" charset="0"/>
                <a:ea typeface="Calibri" panose="020F0502020204030204" pitchFamily="34" charset="0"/>
                <a:cs typeface="Times New Roman" panose="02020603050405020304" pitchFamily="18" charset="0"/>
              </a:rPr>
              <a:t>Slide 31:</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U.S. Energy’s Expanding Permian Footprint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The information above depicts U.S. Energy’s growth in activity in the Permian Basin.  The prior performance shown is </a:t>
            </a:r>
            <a:r>
              <a:rPr lang="en-US" u="sng" dirty="0">
                <a:latin typeface="Calibri" panose="020F0502020204030204" pitchFamily="34" charset="0"/>
                <a:ea typeface="Calibri" panose="020F0502020204030204" pitchFamily="34" charset="0"/>
                <a:cs typeface="Times New Roman" panose="02020603050405020304" pitchFamily="18" charset="0"/>
              </a:rPr>
              <a:t>not</a:t>
            </a:r>
            <a:r>
              <a:rPr lang="en-US" dirty="0">
                <a:latin typeface="Calibri" panose="020F0502020204030204" pitchFamily="34" charset="0"/>
                <a:ea typeface="Calibri" panose="020F0502020204030204" pitchFamily="34" charset="0"/>
                <a:cs typeface="Times New Roman" panose="02020603050405020304" pitchFamily="18" charset="0"/>
              </a:rPr>
              <a:t> from wells that will be included in the current offering. Past performance is not a guarantee of future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***Information related to “Investment Objectives” (page 34), “Prior Activities” (Page 49) and “Proposed Activities” (page 56) in the Private Placement Memorandum, Template Slide reflecting current operations.  This slide will continue to be reviewed and updated as new information becomes available.***</a:t>
            </a:r>
          </a:p>
          <a:p>
            <a:endParaRPr lang="en-US" dirty="0"/>
          </a:p>
        </p:txBody>
      </p:sp>
      <p:sp>
        <p:nvSpPr>
          <p:cNvPr id="4" name="Slide Number Placeholder 3"/>
          <p:cNvSpPr>
            <a:spLocks noGrp="1"/>
          </p:cNvSpPr>
          <p:nvPr>
            <p:ph type="sldNum" sz="quarter" idx="5"/>
          </p:nvPr>
        </p:nvSpPr>
        <p:spPr/>
        <p:txBody>
          <a:bodyPr/>
          <a:lstStyle/>
          <a:p>
            <a:fld id="{5175E265-A5F9-4D0E-A750-D4C7799C4249}" type="slidenum">
              <a:rPr lang="en-US" smtClean="0"/>
              <a:t>21</a:t>
            </a:fld>
            <a:endParaRPr lang="en-US"/>
          </a:p>
        </p:txBody>
      </p:sp>
    </p:spTree>
    <p:extLst>
      <p:ext uri="{BB962C8B-B14F-4D97-AF65-F5344CB8AC3E}">
        <p14:creationId xmlns:p14="http://schemas.microsoft.com/office/powerpoint/2010/main" val="1095532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Slide 24:</a:t>
            </a:r>
            <a:endParaRPr lang="en-US" dirty="0">
              <a:latin typeface="Times New Roman" panose="02020603050405020304" pitchFamily="18" charset="0"/>
              <a:ea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Summary of potential Investment Strategies for different Investment Units.</a:t>
            </a:r>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***Information related to “Summary of the Offering” (page 1), “Investment Objectives” (page 39), “Proposed Activities” (page 74) and “Tax Aspects” (page 112) in the Private Placement Memorandum. You should review all aspects of the private placement memorandum prior to investing. </a:t>
            </a:r>
            <a:r>
              <a:rPr lang="en-US" dirty="0">
                <a:latin typeface="Calibri" panose="020F0502020204030204" pitchFamily="34" charset="0"/>
                <a:ea typeface="Times New Roman" panose="02020603050405020304" pitchFamily="18" charset="0"/>
              </a:rPr>
              <a:t>When considering an investment in and oil &amp; natural gas partnership, there are several important features to review.  The list above is not intended to review all investment features. Investment features will differ from program to program and sponsor to sponsor and you should review all aspects of the private placement memorandum. Past performance is not indicative of future results. Template Slide reflecting current information.  This slide will continue to be reviewed and updated as new information becomes available.***</a:t>
            </a:r>
            <a:endParaRPr lang="en-US" dirty="0">
              <a:latin typeface="Times New Roman" panose="02020603050405020304" pitchFamily="18" charset="0"/>
              <a:ea typeface="Times New Roman" panose="02020603050405020304" pitchFamily="18" charset="0"/>
            </a:endParaRPr>
          </a:p>
          <a:p>
            <a:r>
              <a:rPr lang="en-US" dirty="0">
                <a:latin typeface="Calibri" panose="020F050202020403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r>
              <a:rPr lang="en-US" b="1" dirty="0">
                <a:solidFill>
                  <a:srgbClr val="3F3F3F"/>
                </a:solidFill>
                <a:latin typeface="Calibri" panose="020F0502020204030204" pitchFamily="34" charset="0"/>
                <a:ea typeface="Times New Roman" panose="02020603050405020304" pitchFamily="18" charset="0"/>
                <a:cs typeface="Times New Roman" panose="02020603050405020304" pitchFamily="18" charset="0"/>
              </a:rPr>
              <a:t>The information provided is not tax advice and you should consult your own advisor and/or CPA for specific information.  </a:t>
            </a:r>
            <a:r>
              <a:rPr lang="en-US" dirty="0">
                <a:solidFill>
                  <a:srgbClr val="3F3F3F"/>
                </a:solidFill>
                <a:latin typeface="Calibri" panose="020F0502020204030204" pitchFamily="34" charset="0"/>
                <a:ea typeface="Times New Roman" panose="02020603050405020304" pitchFamily="18" charset="0"/>
                <a:cs typeface="Times New Roman" panose="02020603050405020304" pitchFamily="18" charset="0"/>
              </a:rPr>
              <a:t>As more fully described in the private placement memorandum, there are significant differences between the types of units that are available; including that owners of general partner units potentially have unlimited liability for events occurring during the drilling phase of the partnership’s wells while limited partner unit owners have limited liability and that intangible drilling cost deductions attributable to limited partner unit owners may only be applied to passive income. </a:t>
            </a:r>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 </a:t>
            </a:r>
          </a:p>
          <a:p>
            <a:r>
              <a:rPr lang="en-US" dirty="0">
                <a:latin typeface="Calibri" panose="020F0502020204030204" pitchFamily="34" charset="0"/>
                <a:ea typeface="Times New Roman" panose="02020603050405020304" pitchFamily="18" charset="0"/>
              </a:rPr>
              <a:t>You should review all aspects of the private placement memorandum prior to investing.  There is no certainty or guarantee that any or all of the investment objectives will be achieved.  The tax benefits of an investment are not guaranteed, tax rates may change in the future which would impact the partnership and investors may be subject to income tax liability in excess of the cash received from the partnership.  Distributions are not assured or guaranteed. The amount of an investor general partner’s deduction will be dependent upon the final capital raise from limited partner and limited liability company investors and/or a separate investment entity which will pay some or all of the lease acquisition and/or tangible equipment costs and that all partnership wells are begun by March 31, 2025 and diligently pursued. For Limited Partners, net subscription proceeds will first be applied to the payment of equipment and lease acquisition costs and accordingly there may be no intangible drilling cost deductions for Limited Partner investors.</a:t>
            </a:r>
            <a:endParaRPr lang="en-US" dirty="0">
              <a:latin typeface="Times New Roman" panose="02020603050405020304" pitchFamily="18" charset="0"/>
              <a:ea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22</a:t>
            </a:fld>
            <a:endParaRPr lang="en-US"/>
          </a:p>
        </p:txBody>
      </p:sp>
    </p:spTree>
    <p:extLst>
      <p:ext uri="{BB962C8B-B14F-4D97-AF65-F5344CB8AC3E}">
        <p14:creationId xmlns:p14="http://schemas.microsoft.com/office/powerpoint/2010/main" val="3357659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i="1" dirty="0">
                <a:latin typeface="Calibri" panose="020F0502020204030204" pitchFamily="34" charset="0"/>
                <a:ea typeface="Calibri" panose="020F0502020204030204" pitchFamily="34" charset="0"/>
                <a:cs typeface="Times New Roman" panose="02020603050405020304" pitchFamily="18" charset="0"/>
              </a:rPr>
              <a:t>Slide 3:</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Disclaimers for today’s presentation.  We will take a moment to discuss this important Risk Information.</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This document is for preliminary review purposes only and does not contain much of the information included in the private placement memorandum pursuant to which the offering will be conducted. This presentation does not constitute an offer to any person. Offers will be made only by the private placement memorandum, which should be carefully reviewed by a prospective purchaser prior to making an investment decision.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You should always review the Private Placement Memorandum before investing in any oil &amp; gas partnership sponsored by U.S. Energy Development Corporation.  </a:t>
            </a:r>
            <a:r>
              <a:rPr lang="en-US" u="sng" dirty="0">
                <a:latin typeface="Calibri" panose="020F0502020204030204" pitchFamily="34" charset="0"/>
                <a:ea typeface="Calibri" panose="020F0502020204030204" pitchFamily="34" charset="0"/>
                <a:cs typeface="Times New Roman" panose="02020603050405020304" pitchFamily="18" charset="0"/>
              </a:rPr>
              <a:t>For Accredited Investors Only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***Information related to “Risk Factors” (page 1) in the Private Placement Memorandum.</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The balancing risks above are not intended to suggest these are the only risks that may affect the Program's objectives. It is important to review and understand all "Risk Factors" including those mentioned above. Please see all "Risk Factors" as detailed in the Program Offering documents</a:t>
            </a:r>
            <a:r>
              <a:rPr lang="en-US" i="1"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2</a:t>
            </a:fld>
            <a:endParaRPr lang="en-US"/>
          </a:p>
        </p:txBody>
      </p:sp>
    </p:spTree>
    <p:extLst>
      <p:ext uri="{BB962C8B-B14F-4D97-AF65-F5344CB8AC3E}">
        <p14:creationId xmlns:p14="http://schemas.microsoft.com/office/powerpoint/2010/main" val="355947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b="1" i="1" dirty="0">
                <a:latin typeface="Calibri" panose="020F0502020204030204" pitchFamily="34" charset="0"/>
                <a:ea typeface="Calibri" panose="020F0502020204030204" pitchFamily="34" charset="0"/>
                <a:cs typeface="Times New Roman" panose="02020603050405020304" pitchFamily="18" charset="0"/>
              </a:rPr>
              <a:t>Slide 32: 3</a:t>
            </a:r>
            <a:r>
              <a:rPr lang="en-US" b="1" i="1" baseline="30000" dirty="0">
                <a:latin typeface="Calibri" panose="020F0502020204030204" pitchFamily="34" charset="0"/>
                <a:ea typeface="Calibri" panose="020F0502020204030204" pitchFamily="34" charset="0"/>
                <a:cs typeface="Times New Roman" panose="02020603050405020304" pitchFamily="18" charset="0"/>
              </a:rPr>
              <a:t>rd</a:t>
            </a:r>
            <a:r>
              <a:rPr lang="en-US" b="1" i="1" dirty="0">
                <a:latin typeface="Calibri" panose="020F0502020204030204" pitchFamily="34" charset="0"/>
                <a:ea typeface="Calibri" panose="020F0502020204030204" pitchFamily="34" charset="0"/>
                <a:cs typeface="Times New Roman" panose="02020603050405020304" pitchFamily="18" charset="0"/>
              </a:rPr>
              <a:t> Party Tax Analysis Available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***Information related to “Summary of the Offering” (page 1), “Investment Objectives” (page 39), “Proposed Activities” (page 74) and “Tax Aspects” (page 112) in the Private Placement Memorandum. You should review all aspects of the private placement memorandum prior to investing.***</a:t>
            </a: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24</a:t>
            </a:fld>
            <a:endParaRPr lang="en-US"/>
          </a:p>
        </p:txBody>
      </p:sp>
    </p:spTree>
    <p:extLst>
      <p:ext uri="{BB962C8B-B14F-4D97-AF65-F5344CB8AC3E}">
        <p14:creationId xmlns:p14="http://schemas.microsoft.com/office/powerpoint/2010/main" val="1077956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fld id="{060C6D3C-9EB0-4F2C-9026-3887D1CDB44E}" type="slidenum">
              <a:rPr lang="en-US">
                <a:solidFill>
                  <a:prstClr val="black"/>
                </a:solidFill>
                <a:latin typeface="Calibri" panose="020F0502020204030204"/>
              </a:rPr>
              <a:pPr defTabSz="924916"/>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187300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dirty="0">
                <a:latin typeface="Calibri" panose="020F0502020204030204" pitchFamily="34" charset="0"/>
                <a:ea typeface="Calibri" panose="020F0502020204030204" pitchFamily="34" charset="0"/>
                <a:cs typeface="Times New Roman" panose="02020603050405020304" pitchFamily="18" charset="0"/>
              </a:rPr>
              <a:t>***Information related to “Investment Objectives” (page 39), “Prior Activities” (page 59), “Management” (page 69) and “Proposed Activities” (page 74) in the Private Placement Memorandum.</a:t>
            </a: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3</a:t>
            </a:fld>
            <a:endParaRPr lang="en-US"/>
          </a:p>
        </p:txBody>
      </p:sp>
    </p:spTree>
    <p:extLst>
      <p:ext uri="{BB962C8B-B14F-4D97-AF65-F5344CB8AC3E}">
        <p14:creationId xmlns:p14="http://schemas.microsoft.com/office/powerpoint/2010/main" val="214748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4</a:t>
            </a:fld>
            <a:endParaRPr lang="en-US"/>
          </a:p>
        </p:txBody>
      </p:sp>
    </p:spTree>
    <p:extLst>
      <p:ext uri="{BB962C8B-B14F-4D97-AF65-F5344CB8AC3E}">
        <p14:creationId xmlns:p14="http://schemas.microsoft.com/office/powerpoint/2010/main" val="699849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a:latin typeface="Calibri" panose="020F0502020204030204" pitchFamily="34" charset="0"/>
                <a:ea typeface="Calibri" panose="020F0502020204030204" pitchFamily="34" charset="0"/>
                <a:cs typeface="Times New Roman" panose="02020603050405020304" pitchFamily="18" charset="0"/>
              </a:rPr>
              <a:t>***Information related to “Investment Objectives” (page 37), “Prior Activities” (page 57), “Management” (page 65) and “Proposed Activities” (page 69) in the Private Placement Memorandum.</a:t>
            </a:r>
          </a:p>
          <a:p>
            <a:endParaRPr lang="en-US"/>
          </a:p>
        </p:txBody>
      </p:sp>
      <p:sp>
        <p:nvSpPr>
          <p:cNvPr id="4" name="Slide Number Placeholder 3"/>
          <p:cNvSpPr>
            <a:spLocks noGrp="1"/>
          </p:cNvSpPr>
          <p:nvPr>
            <p:ph type="sldNum" sz="quarter" idx="5"/>
          </p:nvPr>
        </p:nvSpPr>
        <p:spPr/>
        <p:txBody>
          <a:bodyPr/>
          <a:lstStyle/>
          <a:p>
            <a:fld id="{060C6D3C-9EB0-4F2C-9026-3887D1CDB44E}" type="slidenum">
              <a:rPr lang="en-US" smtClean="0"/>
              <a:t>5</a:t>
            </a:fld>
            <a:endParaRPr lang="en-US"/>
          </a:p>
        </p:txBody>
      </p:sp>
    </p:spTree>
    <p:extLst>
      <p:ext uri="{BB962C8B-B14F-4D97-AF65-F5344CB8AC3E}">
        <p14:creationId xmlns:p14="http://schemas.microsoft.com/office/powerpoint/2010/main" val="344267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***Information related to “Investment Objectives” (page 39), “Prior Activities” (page 59), “Management” (page 69) and “Proposed Activities” (page 74) in the Private Placement Memorandum.</a:t>
            </a:r>
            <a:endParaRPr lang="en-US" sz="1800" dirty="0">
              <a:effectLst/>
              <a:latin typeface="Times New Roman" panose="02020603050405020304" pitchFamily="18" charset="0"/>
              <a:ea typeface="Times New Roman" panose="02020603050405020304" pitchFamily="18" charset="0"/>
            </a:endParaRPr>
          </a:p>
          <a:p>
            <a:pPr marL="0" marR="0">
              <a:lnSpc>
                <a:spcPct val="106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7</a:t>
            </a:fld>
            <a:endParaRPr lang="en-US"/>
          </a:p>
        </p:txBody>
      </p:sp>
    </p:spTree>
    <p:extLst>
      <p:ext uri="{BB962C8B-B14F-4D97-AF65-F5344CB8AC3E}">
        <p14:creationId xmlns:p14="http://schemas.microsoft.com/office/powerpoint/2010/main" val="3800496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dirty="0">
                <a:latin typeface="Calibri" panose="020F0502020204030204" pitchFamily="34" charset="0"/>
                <a:ea typeface="Calibri" panose="020F0502020204030204" pitchFamily="34" charset="0"/>
                <a:cs typeface="Times New Roman" panose="02020603050405020304" pitchFamily="18" charset="0"/>
              </a:rPr>
              <a:t>***Information related to “Investment Objectives” (page 37), “Prior Activities” (page 57), “Management” (page 65) and “Proposed Activities” (page 69) in the Private Placement Memorandum.</a:t>
            </a: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8</a:t>
            </a:fld>
            <a:endParaRPr lang="en-US"/>
          </a:p>
        </p:txBody>
      </p:sp>
    </p:spTree>
    <p:extLst>
      <p:ext uri="{BB962C8B-B14F-4D97-AF65-F5344CB8AC3E}">
        <p14:creationId xmlns:p14="http://schemas.microsoft.com/office/powerpoint/2010/main" val="1120196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pPr>
            <a:r>
              <a:rPr lang="en-US"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Slide 9:</a:t>
            </a:r>
            <a:endParaRPr lang="en-US" dirty="0">
              <a:latin typeface="Times New Roman" panose="02020603050405020304" pitchFamily="18" charset="0"/>
              <a:ea typeface="Times New Roman" panose="02020603050405020304" pitchFamily="18" charset="0"/>
            </a:endParaRPr>
          </a:p>
          <a:p>
            <a:pPr>
              <a:lnSpc>
                <a:spcPct val="106000"/>
              </a:lnSpc>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This chart illustrates 2023 consensus oil pricing among large banks. </a:t>
            </a:r>
            <a:endParaRPr lang="en-US" dirty="0">
              <a:latin typeface="Times New Roman" panose="02020603050405020304" pitchFamily="18" charset="0"/>
              <a:ea typeface="Times New Roman" panose="02020603050405020304" pitchFamily="18" charset="0"/>
            </a:endParaRPr>
          </a:p>
          <a:p>
            <a:endParaRPr lang="en-US" dirty="0"/>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Data Source: Bloomberg Terminal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***Information related to regulation, competition and markets, see “Competition, Markets and Regulation” (page 84) and “Risk Factors” (page 5) in the Private Placement Memorandum.  Template Slide which will continue to be reviewed and updated as new information becomes available.***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6D3C-9EB0-4F2C-9026-3887D1CDB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854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0"/>
              </a:spcAft>
            </a:pPr>
            <a:r>
              <a:rPr lang="en-US" sz="1800" b="1"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Slide 10:</a:t>
            </a:r>
            <a:endParaRPr lang="en-US" sz="1800" dirty="0">
              <a:effectLst/>
              <a:latin typeface="Times New Roman" panose="02020603050405020304" pitchFamily="18" charset="0"/>
              <a:ea typeface="Times New Roman" panose="02020603050405020304" pitchFamily="18" charset="0"/>
            </a:endParaRPr>
          </a:p>
          <a:p>
            <a:pPr marL="0" marR="0">
              <a:lnSpc>
                <a:spcPct val="105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chart illustrates the EIA 2024 global market outlook.</a:t>
            </a:r>
            <a:endParaRPr lang="en-US" sz="1800" dirty="0">
              <a:effectLst/>
              <a:latin typeface="Times New Roman" panose="02020603050405020304" pitchFamily="18" charset="0"/>
              <a:ea typeface="Times New Roman" panose="02020603050405020304" pitchFamily="18" charset="0"/>
            </a:endParaRPr>
          </a:p>
          <a:p>
            <a:pPr marL="0" marR="0">
              <a:lnSpc>
                <a:spcPct val="106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Data Source: U.S. Energy Information Administration, Short-Term Energy Outlook, February 2024 </a:t>
            </a:r>
            <a:endParaRPr lang="en-US" sz="1800" dirty="0">
              <a:effectLst/>
              <a:latin typeface="Times New Roman" panose="02020603050405020304" pitchFamily="18" charset="0"/>
              <a:ea typeface="Times New Roman" panose="02020603050405020304" pitchFamily="18" charset="0"/>
            </a:endParaRPr>
          </a:p>
          <a:p>
            <a:pPr marL="0" marR="0">
              <a:lnSpc>
                <a:spcPct val="106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6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***Information related to regulation, competition and markets, see “Competition, Markets and Regulation” (page 89) and “Risk Factors” (page 5) in the Private Placement Memorandum.  Template Slide which will continue to be reviewed and updated as new information becomes available.***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11</a:t>
            </a:fld>
            <a:endParaRPr lang="en-US"/>
          </a:p>
        </p:txBody>
      </p:sp>
    </p:spTree>
    <p:extLst>
      <p:ext uri="{BB962C8B-B14F-4D97-AF65-F5344CB8AC3E}">
        <p14:creationId xmlns:p14="http://schemas.microsoft.com/office/powerpoint/2010/main" val="112019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612000" tIns="0" anchor="ctr"/>
          <a:lstStyle>
            <a:lvl1pPr marL="0" indent="0" algn="l">
              <a:lnSpc>
                <a:spcPct val="100000"/>
              </a:lnSpc>
              <a:buNone/>
              <a:defRPr sz="1200" i="1">
                <a:solidFill>
                  <a:schemeClr val="bg1">
                    <a:lumMod val="75000"/>
                  </a:schemeClr>
                </a:solidFill>
              </a:defRPr>
            </a:lvl1pPr>
          </a:lstStyle>
          <a:p>
            <a:r>
              <a:rPr lang="en-US"/>
              <a:t>Drag &amp; Drop Your </a:t>
            </a:r>
            <a:br>
              <a:rPr lang="en-US"/>
            </a:br>
            <a:r>
              <a:rPr lang="en-US"/>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p:nvPr>
        </p:nvSpPr>
        <p:spPr>
          <a:xfrm>
            <a:off x="2520000" y="0"/>
            <a:ext cx="9672000" cy="6857999"/>
          </a:xfrm>
          <a:solidFill>
            <a:schemeClr val="tx2">
              <a:alpha val="70000"/>
            </a:schemeClr>
          </a:solidFill>
        </p:spPr>
        <p:txBody>
          <a:bodyPr lIns="1116000" rIns="180000" anchor="ctr"/>
          <a:lstStyle>
            <a:lvl1pPr algn="l">
              <a:defRPr sz="5000" cap="all"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C97F3D-57FA-4E82-9EEC-E93088055A15}"/>
              </a:ext>
            </a:extLst>
          </p:cNvPr>
          <p:cNvSpPr>
            <a:spLocks noGrp="1"/>
          </p:cNvSpPr>
          <p:nvPr>
            <p:ph type="subTitle" idx="1"/>
          </p:nvPr>
        </p:nvSpPr>
        <p:spPr>
          <a:xfrm>
            <a:off x="3600000" y="4276447"/>
            <a:ext cx="5161550" cy="620016"/>
          </a:xfrm>
          <a:gradFill>
            <a:gsLst>
              <a:gs pos="0">
                <a:schemeClr val="tx2"/>
              </a:gs>
              <a:gs pos="100000">
                <a:schemeClr val="accent2"/>
              </a:gs>
            </a:gsLst>
            <a:lin ang="14400000" scaled="0"/>
          </a:gradFill>
        </p:spPr>
        <p:txBody>
          <a:bodyPr lIns="144000" anchor="ctr"/>
          <a:lstStyle>
            <a:lvl1pPr marL="0" indent="0" algn="l">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6">
            <a:extLst>
              <a:ext uri="{FF2B5EF4-FFF2-40B4-BE49-F238E27FC236}">
                <a16:creationId xmlns:a16="http://schemas.microsoft.com/office/drawing/2014/main" id="{E31775C8-C7F0-4EC5-A9C0-53AE3A0C5F7B}"/>
              </a:ext>
            </a:extLst>
          </p:cNvPr>
          <p:cNvSpPr>
            <a:spLocks noGrp="1"/>
          </p:cNvSpPr>
          <p:nvPr>
            <p:ph type="ftr" sz="quarter" idx="10"/>
          </p:nvPr>
        </p:nvSpPr>
        <p:spPr>
          <a:xfrm>
            <a:off x="3600000" y="6262080"/>
            <a:ext cx="7560000" cy="360000"/>
          </a:xfrm>
        </p:spPr>
        <p:txBody>
          <a:bodyPr/>
          <a:lstStyle/>
          <a:p>
            <a:endParaRPr lang="en-US"/>
          </a:p>
        </p:txBody>
      </p:sp>
      <p:sp>
        <p:nvSpPr>
          <p:cNvPr id="8" name="Slide Number Placeholder 7">
            <a:extLst>
              <a:ext uri="{FF2B5EF4-FFF2-40B4-BE49-F238E27FC236}">
                <a16:creationId xmlns:a16="http://schemas.microsoft.com/office/drawing/2014/main" id="{9E8B0AE2-DA19-49E2-AC81-5272385D304C}"/>
              </a:ext>
            </a:extLst>
          </p:cNvPr>
          <p:cNvSpPr>
            <a:spLocks noGrp="1"/>
          </p:cNvSpPr>
          <p:nvPr>
            <p:ph type="sldNum" sz="quarter" idx="11"/>
          </p:nvPr>
        </p:nvSpPr>
        <p:spPr/>
        <p:txBody>
          <a:bodyPr/>
          <a:lstStyle/>
          <a:p>
            <a:fld id="{EECC7194-A4D0-457B-9D3E-53681723AFF7}" type="slidenum">
              <a:rPr lang="en-US" smtClean="0"/>
              <a:pPr/>
              <a:t>‹#›</a:t>
            </a:fld>
            <a:endParaRPr lang="en-US"/>
          </a:p>
        </p:txBody>
      </p:sp>
    </p:spTree>
    <p:extLst>
      <p:ext uri="{BB962C8B-B14F-4D97-AF65-F5344CB8AC3E}">
        <p14:creationId xmlns:p14="http://schemas.microsoft.com/office/powerpoint/2010/main" val="214234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6858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a:p>
        </p:txBody>
      </p:sp>
      <p:sp>
        <p:nvSpPr>
          <p:cNvPr id="19" name="Freeform: Shape 18">
            <a:extLst>
              <a:ext uri="{FF2B5EF4-FFF2-40B4-BE49-F238E27FC236}">
                <a16:creationId xmlns:a16="http://schemas.microsoft.com/office/drawing/2014/main" id="{78907576-77BD-4FD0-A9FE-48D249CB435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noProof="0" smtClean="0"/>
              <a:pPr/>
              <a:t>‹#›</a:t>
            </a:fld>
            <a:endParaRPr lang="en-US" noProof="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303794"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303794"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66363"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66363"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828931"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828931"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867711" y="1648853"/>
            <a:ext cx="906304" cy="1206290"/>
          </a:xfrm>
        </p:spPr>
        <p:txBody>
          <a:bodyPr anchor="ctr"/>
          <a:lstStyle>
            <a:lvl1pPr marL="0" indent="0" algn="ctr">
              <a:buNone/>
              <a:defRPr sz="1050" i="1">
                <a:solidFill>
                  <a:schemeClr val="bg1"/>
                </a:solidFill>
              </a:defRPr>
            </a:lvl1pPr>
          </a:lstStyle>
          <a:p>
            <a:r>
              <a:rPr lang="en-US" noProof="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30280" y="1648853"/>
            <a:ext cx="906304" cy="1206290"/>
          </a:xfrm>
        </p:spPr>
        <p:txBody>
          <a:bodyPr anchor="ctr"/>
          <a:lstStyle>
            <a:lvl1pPr marL="0" indent="0" algn="ctr">
              <a:buNone/>
              <a:defRPr sz="1050" i="1">
                <a:solidFill>
                  <a:schemeClr val="bg1"/>
                </a:solidFill>
              </a:defRPr>
            </a:lvl1pPr>
          </a:lstStyle>
          <a:p>
            <a:r>
              <a:rPr lang="en-US" noProof="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392848" y="1648853"/>
            <a:ext cx="906304" cy="1206290"/>
          </a:xfrm>
        </p:spPr>
        <p:txBody>
          <a:bodyPr anchor="ctr"/>
          <a:lstStyle>
            <a:lvl1pPr marL="0" indent="0" algn="ctr">
              <a:buNone/>
              <a:defRPr sz="1050" i="1">
                <a:solidFill>
                  <a:schemeClr val="bg1"/>
                </a:solidFill>
              </a:defRPr>
            </a:lvl1pPr>
          </a:lstStyle>
          <a:p>
            <a:r>
              <a:rPr lang="en-US" noProof="0"/>
              <a:t>Icon</a:t>
            </a:r>
          </a:p>
        </p:txBody>
      </p:sp>
      <p:sp>
        <p:nvSpPr>
          <p:cNvPr id="22" name="Text Placeholder 4">
            <a:extLst>
              <a:ext uri="{FF2B5EF4-FFF2-40B4-BE49-F238E27FC236}">
                <a16:creationId xmlns:a16="http://schemas.microsoft.com/office/drawing/2014/main" id="{FE407FE5-15DF-40F7-B14C-0A04CC30CD66}"/>
              </a:ext>
            </a:extLst>
          </p:cNvPr>
          <p:cNvSpPr>
            <a:spLocks noGrp="1"/>
          </p:cNvSpPr>
          <p:nvPr>
            <p:ph type="body" sz="quarter" idx="26" hasCustomPrompt="1"/>
          </p:nvPr>
        </p:nvSpPr>
        <p:spPr>
          <a:xfrm>
            <a:off x="1303794"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3" name="Text Placeholder 12">
            <a:extLst>
              <a:ext uri="{FF2B5EF4-FFF2-40B4-BE49-F238E27FC236}">
                <a16:creationId xmlns:a16="http://schemas.microsoft.com/office/drawing/2014/main" id="{7DD73F77-2E6A-450D-B4AF-8643D8AE1ECE}"/>
              </a:ext>
            </a:extLst>
          </p:cNvPr>
          <p:cNvSpPr>
            <a:spLocks noGrp="1"/>
          </p:cNvSpPr>
          <p:nvPr>
            <p:ph type="body" sz="quarter" idx="27" hasCustomPrompt="1"/>
          </p:nvPr>
        </p:nvSpPr>
        <p:spPr>
          <a:xfrm>
            <a:off x="1303794"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4" name="Text Placeholder 4">
            <a:extLst>
              <a:ext uri="{FF2B5EF4-FFF2-40B4-BE49-F238E27FC236}">
                <a16:creationId xmlns:a16="http://schemas.microsoft.com/office/drawing/2014/main" id="{7F1CAED2-2A78-4780-A303-060C24C56526}"/>
              </a:ext>
            </a:extLst>
          </p:cNvPr>
          <p:cNvSpPr>
            <a:spLocks noGrp="1"/>
          </p:cNvSpPr>
          <p:nvPr>
            <p:ph type="body" sz="quarter" idx="28" hasCustomPrompt="1"/>
          </p:nvPr>
        </p:nvSpPr>
        <p:spPr>
          <a:xfrm>
            <a:off x="5066363"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7" name="Text Placeholder 12">
            <a:extLst>
              <a:ext uri="{FF2B5EF4-FFF2-40B4-BE49-F238E27FC236}">
                <a16:creationId xmlns:a16="http://schemas.microsoft.com/office/drawing/2014/main" id="{4E77CA0B-49F8-4EE9-84A7-AB28FD1CC1ED}"/>
              </a:ext>
            </a:extLst>
          </p:cNvPr>
          <p:cNvSpPr>
            <a:spLocks noGrp="1"/>
          </p:cNvSpPr>
          <p:nvPr>
            <p:ph type="body" sz="quarter" idx="29" hasCustomPrompt="1"/>
          </p:nvPr>
        </p:nvSpPr>
        <p:spPr>
          <a:xfrm>
            <a:off x="5066363"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8" name="Text Placeholder 4">
            <a:extLst>
              <a:ext uri="{FF2B5EF4-FFF2-40B4-BE49-F238E27FC236}">
                <a16:creationId xmlns:a16="http://schemas.microsoft.com/office/drawing/2014/main" id="{5D4F2294-CE3A-4705-BCB3-C5DAFA373C25}"/>
              </a:ext>
            </a:extLst>
          </p:cNvPr>
          <p:cNvSpPr>
            <a:spLocks noGrp="1"/>
          </p:cNvSpPr>
          <p:nvPr>
            <p:ph type="body" sz="quarter" idx="30" hasCustomPrompt="1"/>
          </p:nvPr>
        </p:nvSpPr>
        <p:spPr>
          <a:xfrm>
            <a:off x="8828931"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32" name="Text Placeholder 12">
            <a:extLst>
              <a:ext uri="{FF2B5EF4-FFF2-40B4-BE49-F238E27FC236}">
                <a16:creationId xmlns:a16="http://schemas.microsoft.com/office/drawing/2014/main" id="{7B49F9AF-7698-444D-8D12-FA0B6A713E03}"/>
              </a:ext>
            </a:extLst>
          </p:cNvPr>
          <p:cNvSpPr>
            <a:spLocks noGrp="1"/>
          </p:cNvSpPr>
          <p:nvPr>
            <p:ph type="body" sz="quarter" idx="31" hasCustomPrompt="1"/>
          </p:nvPr>
        </p:nvSpPr>
        <p:spPr>
          <a:xfrm>
            <a:off x="8828931"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33" name="Picture Placeholder 25">
            <a:extLst>
              <a:ext uri="{FF2B5EF4-FFF2-40B4-BE49-F238E27FC236}">
                <a16:creationId xmlns:a16="http://schemas.microsoft.com/office/drawing/2014/main" id="{6057C2E9-1501-4819-B77D-23A0268DB0F1}"/>
              </a:ext>
            </a:extLst>
          </p:cNvPr>
          <p:cNvSpPr>
            <a:spLocks noGrp="1"/>
          </p:cNvSpPr>
          <p:nvPr>
            <p:ph type="pic" sz="quarter" idx="32" hasCustomPrompt="1"/>
          </p:nvPr>
        </p:nvSpPr>
        <p:spPr>
          <a:xfrm>
            <a:off x="1867711" y="3977948"/>
            <a:ext cx="906304" cy="1206290"/>
          </a:xfrm>
        </p:spPr>
        <p:txBody>
          <a:bodyPr anchor="ctr"/>
          <a:lstStyle>
            <a:lvl1pPr marL="0" indent="0" algn="ctr">
              <a:buNone/>
              <a:defRPr sz="1050" i="1">
                <a:solidFill>
                  <a:schemeClr val="bg1"/>
                </a:solidFill>
              </a:defRPr>
            </a:lvl1pPr>
          </a:lstStyle>
          <a:p>
            <a:r>
              <a:rPr lang="en-US" noProof="0"/>
              <a:t>Icon</a:t>
            </a:r>
          </a:p>
        </p:txBody>
      </p:sp>
      <p:sp>
        <p:nvSpPr>
          <p:cNvPr id="34" name="Picture Placeholder 25">
            <a:extLst>
              <a:ext uri="{FF2B5EF4-FFF2-40B4-BE49-F238E27FC236}">
                <a16:creationId xmlns:a16="http://schemas.microsoft.com/office/drawing/2014/main" id="{C77B8544-1CEE-4ED4-89E8-ED042673804D}"/>
              </a:ext>
            </a:extLst>
          </p:cNvPr>
          <p:cNvSpPr>
            <a:spLocks noGrp="1"/>
          </p:cNvSpPr>
          <p:nvPr>
            <p:ph type="pic" sz="quarter" idx="33" hasCustomPrompt="1"/>
          </p:nvPr>
        </p:nvSpPr>
        <p:spPr>
          <a:xfrm>
            <a:off x="5630280" y="3977948"/>
            <a:ext cx="906304" cy="1206290"/>
          </a:xfrm>
        </p:spPr>
        <p:txBody>
          <a:bodyPr anchor="ctr"/>
          <a:lstStyle>
            <a:lvl1pPr marL="0" indent="0" algn="ctr">
              <a:buNone/>
              <a:defRPr sz="1050" i="1">
                <a:solidFill>
                  <a:schemeClr val="bg1"/>
                </a:solidFill>
              </a:defRPr>
            </a:lvl1pPr>
          </a:lstStyle>
          <a:p>
            <a:r>
              <a:rPr lang="en-US" noProof="0"/>
              <a:t>Icon</a:t>
            </a:r>
          </a:p>
        </p:txBody>
      </p:sp>
      <p:sp>
        <p:nvSpPr>
          <p:cNvPr id="35" name="Picture Placeholder 25">
            <a:extLst>
              <a:ext uri="{FF2B5EF4-FFF2-40B4-BE49-F238E27FC236}">
                <a16:creationId xmlns:a16="http://schemas.microsoft.com/office/drawing/2014/main" id="{E1131D92-0382-469E-A358-A2EC5FDCCF32}"/>
              </a:ext>
            </a:extLst>
          </p:cNvPr>
          <p:cNvSpPr>
            <a:spLocks noGrp="1"/>
          </p:cNvSpPr>
          <p:nvPr>
            <p:ph type="pic" sz="quarter" idx="34" hasCustomPrompt="1"/>
          </p:nvPr>
        </p:nvSpPr>
        <p:spPr>
          <a:xfrm>
            <a:off x="9392848" y="3977948"/>
            <a:ext cx="906304" cy="1206290"/>
          </a:xfrm>
        </p:spPr>
        <p:txBody>
          <a:bodyPr anchor="ctr"/>
          <a:lstStyle>
            <a:lvl1pPr marL="0" indent="0" algn="ctr">
              <a:buNone/>
              <a:defRPr sz="1050" i="1">
                <a:solidFill>
                  <a:schemeClr val="bg1"/>
                </a:solidFill>
              </a:defRPr>
            </a:lvl1pPr>
          </a:lstStyle>
          <a:p>
            <a:r>
              <a:rPr lang="en-US" noProof="0"/>
              <a:t>Icon</a:t>
            </a:r>
          </a:p>
        </p:txBody>
      </p:sp>
      <p:sp>
        <p:nvSpPr>
          <p:cNvPr id="3" name="Title 2">
            <a:extLst>
              <a:ext uri="{FF2B5EF4-FFF2-40B4-BE49-F238E27FC236}">
                <a16:creationId xmlns:a16="http://schemas.microsoft.com/office/drawing/2014/main" id="{7C0EBF36-B9CA-4962-B198-27B56B54E58C}"/>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92197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sted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hasCustomPrompt="1"/>
          </p:nvPr>
        </p:nvSpPr>
        <p:spPr>
          <a:xfrm>
            <a:off x="2095500" y="1992933"/>
            <a:ext cx="9388499" cy="1095375"/>
          </a:xfrm>
        </p:spPr>
        <p:txBody>
          <a:bodyPr/>
          <a:lstStyle>
            <a:lvl1pPr marL="0" indent="0">
              <a:buNone/>
              <a:defRPr/>
            </a:lvl1pPr>
          </a:lstStyle>
          <a:p>
            <a:pPr lvl="0"/>
            <a:r>
              <a:rPr lang="en-US"/>
              <a:t>Description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a:p>
        </p:txBody>
      </p:sp>
      <p:sp>
        <p:nvSpPr>
          <p:cNvPr id="11" name="Picture Placeholder 10">
            <a:extLst>
              <a:ext uri="{FF2B5EF4-FFF2-40B4-BE49-F238E27FC236}">
                <a16:creationId xmlns:a16="http://schemas.microsoft.com/office/drawing/2014/main" id="{A98EA298-DD21-4B69-8125-094245EDF713}"/>
              </a:ext>
            </a:extLst>
          </p:cNvPr>
          <p:cNvSpPr>
            <a:spLocks noGrp="1"/>
          </p:cNvSpPr>
          <p:nvPr>
            <p:ph type="pic" sz="quarter" idx="13" hasCustomPrompt="1"/>
          </p:nvPr>
        </p:nvSpPr>
        <p:spPr>
          <a:xfrm>
            <a:off x="684213" y="1992934"/>
            <a:ext cx="1095375" cy="1095375"/>
          </a:xfrm>
        </p:spPr>
        <p:txBody>
          <a:bodyPr anchor="ctr"/>
          <a:lstStyle>
            <a:lvl1pPr marL="0" indent="0" algn="ctr">
              <a:buNone/>
              <a:defRPr sz="1050" i="1"/>
            </a:lvl1pPr>
          </a:lstStyle>
          <a:p>
            <a:r>
              <a:rPr lang="en-US"/>
              <a:t>Place</a:t>
            </a:r>
            <a:br>
              <a:rPr lang="en-US"/>
            </a:br>
            <a:r>
              <a:rPr lang="en-US"/>
              <a:t>Your Image / Logo Here</a:t>
            </a:r>
          </a:p>
        </p:txBody>
      </p:sp>
      <p:sp>
        <p:nvSpPr>
          <p:cNvPr id="12" name="Picture Placeholder 10">
            <a:extLst>
              <a:ext uri="{FF2B5EF4-FFF2-40B4-BE49-F238E27FC236}">
                <a16:creationId xmlns:a16="http://schemas.microsoft.com/office/drawing/2014/main" id="{4C93EFCC-1E62-4200-9E96-2476EE2581BF}"/>
              </a:ext>
            </a:extLst>
          </p:cNvPr>
          <p:cNvSpPr>
            <a:spLocks noGrp="1"/>
          </p:cNvSpPr>
          <p:nvPr>
            <p:ph type="pic" sz="quarter" idx="14" hasCustomPrompt="1"/>
          </p:nvPr>
        </p:nvSpPr>
        <p:spPr>
          <a:xfrm>
            <a:off x="684213" y="3431134"/>
            <a:ext cx="1095375" cy="1095375"/>
          </a:xfrm>
        </p:spPr>
        <p:txBody>
          <a:bodyPr anchor="ctr"/>
          <a:lstStyle>
            <a:lvl1pPr marL="0" indent="0" algn="ctr">
              <a:buNone/>
              <a:defRPr sz="1050" i="1"/>
            </a:lvl1pPr>
          </a:lstStyle>
          <a:p>
            <a:r>
              <a:rPr lang="en-US"/>
              <a:t>Place</a:t>
            </a:r>
            <a:br>
              <a:rPr lang="en-US"/>
            </a:br>
            <a:r>
              <a:rPr lang="en-US"/>
              <a:t>Your Image / Logo Here</a:t>
            </a:r>
          </a:p>
        </p:txBody>
      </p:sp>
      <p:sp>
        <p:nvSpPr>
          <p:cNvPr id="13" name="Picture Placeholder 10">
            <a:extLst>
              <a:ext uri="{FF2B5EF4-FFF2-40B4-BE49-F238E27FC236}">
                <a16:creationId xmlns:a16="http://schemas.microsoft.com/office/drawing/2014/main" id="{8741D874-BD81-4469-AA1C-32517FD7C37B}"/>
              </a:ext>
            </a:extLst>
          </p:cNvPr>
          <p:cNvSpPr>
            <a:spLocks noGrp="1"/>
          </p:cNvSpPr>
          <p:nvPr>
            <p:ph type="pic" sz="quarter" idx="15" hasCustomPrompt="1"/>
          </p:nvPr>
        </p:nvSpPr>
        <p:spPr>
          <a:xfrm>
            <a:off x="684213" y="4869334"/>
            <a:ext cx="1095375" cy="1095375"/>
          </a:xfrm>
        </p:spPr>
        <p:txBody>
          <a:bodyPr anchor="ctr"/>
          <a:lstStyle>
            <a:lvl1pPr marL="0" indent="0" algn="ctr">
              <a:buNone/>
              <a:defRPr sz="1050" i="1"/>
            </a:lvl1pPr>
          </a:lstStyle>
          <a:p>
            <a:r>
              <a:rPr lang="en-US"/>
              <a:t>Place</a:t>
            </a:r>
            <a:br>
              <a:rPr lang="en-US"/>
            </a:br>
            <a:r>
              <a:rPr lang="en-US"/>
              <a:t>Your Image / Logo Here</a:t>
            </a:r>
          </a:p>
        </p:txBody>
      </p:sp>
      <p:sp>
        <p:nvSpPr>
          <p:cNvPr id="14" name="Content Placeholder 2">
            <a:extLst>
              <a:ext uri="{FF2B5EF4-FFF2-40B4-BE49-F238E27FC236}">
                <a16:creationId xmlns:a16="http://schemas.microsoft.com/office/drawing/2014/main" id="{CFB0B599-DDEF-43E9-A07F-FC328C595BCE}"/>
              </a:ext>
            </a:extLst>
          </p:cNvPr>
          <p:cNvSpPr>
            <a:spLocks noGrp="1"/>
          </p:cNvSpPr>
          <p:nvPr>
            <p:ph idx="16" hasCustomPrompt="1"/>
          </p:nvPr>
        </p:nvSpPr>
        <p:spPr>
          <a:xfrm>
            <a:off x="2095500" y="3422739"/>
            <a:ext cx="9388499" cy="1095375"/>
          </a:xfrm>
        </p:spPr>
        <p:txBody>
          <a:bodyPr/>
          <a:lstStyle>
            <a:lvl1pPr marL="0" indent="0">
              <a:buNone/>
              <a:defRPr/>
            </a:lvl1pPr>
          </a:lstStyle>
          <a:p>
            <a:pPr lvl="0"/>
            <a:r>
              <a:rPr lang="en-US"/>
              <a:t>Description Here</a:t>
            </a:r>
          </a:p>
        </p:txBody>
      </p:sp>
      <p:sp>
        <p:nvSpPr>
          <p:cNvPr id="15" name="Content Placeholder 2">
            <a:extLst>
              <a:ext uri="{FF2B5EF4-FFF2-40B4-BE49-F238E27FC236}">
                <a16:creationId xmlns:a16="http://schemas.microsoft.com/office/drawing/2014/main" id="{63FF0857-6431-48DC-BE82-9A93C55CEFB4}"/>
              </a:ext>
            </a:extLst>
          </p:cNvPr>
          <p:cNvSpPr>
            <a:spLocks noGrp="1"/>
          </p:cNvSpPr>
          <p:nvPr>
            <p:ph idx="17" hasCustomPrompt="1"/>
          </p:nvPr>
        </p:nvSpPr>
        <p:spPr>
          <a:xfrm>
            <a:off x="2095500" y="4867850"/>
            <a:ext cx="9388499" cy="1095375"/>
          </a:xfrm>
        </p:spPr>
        <p:txBody>
          <a:bodyPr/>
          <a:lstStyle>
            <a:lvl1pPr marL="0" indent="0">
              <a:buNone/>
              <a:defRPr/>
            </a:lvl1pPr>
          </a:lstStyle>
          <a:p>
            <a:pPr lvl="0"/>
            <a:r>
              <a:rPr lang="en-US"/>
              <a:t>Description Here</a:t>
            </a:r>
          </a:p>
        </p:txBody>
      </p:sp>
    </p:spTree>
    <p:extLst>
      <p:ext uri="{BB962C8B-B14F-4D97-AF65-F5344CB8AC3E}">
        <p14:creationId xmlns:p14="http://schemas.microsoft.com/office/powerpoint/2010/main" val="2119471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a:p>
        </p:txBody>
      </p:sp>
    </p:spTree>
    <p:extLst>
      <p:ext uri="{BB962C8B-B14F-4D97-AF65-F5344CB8AC3E}">
        <p14:creationId xmlns:p14="http://schemas.microsoft.com/office/powerpoint/2010/main" val="3041740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0" tIns="0" rIns="612000" anchor="ctr"/>
          <a:lstStyle>
            <a:lvl1pPr marL="0" indent="0" algn="r">
              <a:lnSpc>
                <a:spcPct val="100000"/>
              </a:lnSpc>
              <a:buNone/>
              <a:defRPr sz="1200" i="1">
                <a:solidFill>
                  <a:schemeClr val="bg1">
                    <a:lumMod val="75000"/>
                  </a:schemeClr>
                </a:solidFill>
              </a:defRPr>
            </a:lvl1pPr>
          </a:lstStyle>
          <a:p>
            <a:r>
              <a:rPr lang="en-US"/>
              <a:t>Drag &amp; Drop Your </a:t>
            </a:r>
            <a:br>
              <a:rPr lang="en-US"/>
            </a:br>
            <a:r>
              <a:rPr lang="en-US"/>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hasCustomPrompt="1"/>
          </p:nvPr>
        </p:nvSpPr>
        <p:spPr>
          <a:xfrm>
            <a:off x="0" y="0"/>
            <a:ext cx="9672000" cy="6857999"/>
          </a:xfrm>
          <a:solidFill>
            <a:schemeClr val="tx2">
              <a:alpha val="70000"/>
            </a:schemeClr>
          </a:solidFill>
        </p:spPr>
        <p:txBody>
          <a:bodyPr lIns="1116000" rIns="180000" bIns="756000" anchor="ctr"/>
          <a:lstStyle>
            <a:lvl1pPr algn="l">
              <a:lnSpc>
                <a:spcPct val="65000"/>
              </a:lnSpc>
              <a:defRPr sz="8800" cap="all" baseline="0">
                <a:solidFill>
                  <a:schemeClr val="bg1"/>
                </a:solidFill>
              </a:defRPr>
            </a:lvl1pPr>
          </a:lstStyle>
          <a:p>
            <a:r>
              <a:rPr lang="en-US"/>
              <a:t>Thank </a:t>
            </a:r>
            <a:br>
              <a:rPr lang="en-US"/>
            </a:br>
            <a:r>
              <a:rPr lang="en-US"/>
              <a:t>you</a:t>
            </a:r>
          </a:p>
        </p:txBody>
      </p:sp>
      <p:sp>
        <p:nvSpPr>
          <p:cNvPr id="6" name="Text Placeholder 5">
            <a:extLst>
              <a:ext uri="{FF2B5EF4-FFF2-40B4-BE49-F238E27FC236}">
                <a16:creationId xmlns:a16="http://schemas.microsoft.com/office/drawing/2014/main" id="{D49FD1A9-E34B-4888-90DE-493861AD75C6}"/>
              </a:ext>
            </a:extLst>
          </p:cNvPr>
          <p:cNvSpPr>
            <a:spLocks noGrp="1"/>
          </p:cNvSpPr>
          <p:nvPr>
            <p:ph type="body" sz="quarter" idx="13" hasCustomPrompt="1"/>
          </p:nvPr>
        </p:nvSpPr>
        <p:spPr>
          <a:xfrm>
            <a:off x="1917700" y="4508500"/>
            <a:ext cx="3314700" cy="330200"/>
          </a:xfrm>
        </p:spPr>
        <p:txBody>
          <a:bodyPr anchor="t"/>
          <a:lstStyle>
            <a:lvl1pPr marL="0" indent="0">
              <a:buNone/>
              <a:defRPr sz="2000">
                <a:solidFill>
                  <a:schemeClr val="accent1"/>
                </a:solidFill>
                <a:latin typeface="+mj-lt"/>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a:t>Full Name</a:t>
            </a:r>
          </a:p>
        </p:txBody>
      </p:sp>
      <p:sp>
        <p:nvSpPr>
          <p:cNvPr id="9" name="Text Placeholder 5">
            <a:extLst>
              <a:ext uri="{FF2B5EF4-FFF2-40B4-BE49-F238E27FC236}">
                <a16:creationId xmlns:a16="http://schemas.microsoft.com/office/drawing/2014/main" id="{3452AC72-D893-4C1A-83BD-9930164D8935}"/>
              </a:ext>
            </a:extLst>
          </p:cNvPr>
          <p:cNvSpPr>
            <a:spLocks noGrp="1"/>
          </p:cNvSpPr>
          <p:nvPr>
            <p:ph type="body" sz="quarter" idx="14" hasCustomPrompt="1"/>
          </p:nvPr>
        </p:nvSpPr>
        <p:spPr>
          <a:xfrm>
            <a:off x="1917700" y="5180023"/>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a:t>Email</a:t>
            </a:r>
          </a:p>
        </p:txBody>
      </p:sp>
      <p:sp>
        <p:nvSpPr>
          <p:cNvPr id="10" name="Text Placeholder 5">
            <a:extLst>
              <a:ext uri="{FF2B5EF4-FFF2-40B4-BE49-F238E27FC236}">
                <a16:creationId xmlns:a16="http://schemas.microsoft.com/office/drawing/2014/main" id="{D2EEC149-F1BE-4C36-A789-5BF73B40A212}"/>
              </a:ext>
            </a:extLst>
          </p:cNvPr>
          <p:cNvSpPr>
            <a:spLocks noGrp="1"/>
          </p:cNvSpPr>
          <p:nvPr>
            <p:ph type="body" sz="quarter" idx="15" hasCustomPrompt="1"/>
          </p:nvPr>
        </p:nvSpPr>
        <p:spPr>
          <a:xfrm>
            <a:off x="1917700" y="5683561"/>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a:t>Phone</a:t>
            </a:r>
          </a:p>
        </p:txBody>
      </p:sp>
      <p:sp>
        <p:nvSpPr>
          <p:cNvPr id="11" name="Text Placeholder 5">
            <a:extLst>
              <a:ext uri="{FF2B5EF4-FFF2-40B4-BE49-F238E27FC236}">
                <a16:creationId xmlns:a16="http://schemas.microsoft.com/office/drawing/2014/main" id="{ECC256E6-6AE8-4950-838C-BE638FB47968}"/>
              </a:ext>
            </a:extLst>
          </p:cNvPr>
          <p:cNvSpPr>
            <a:spLocks noGrp="1"/>
          </p:cNvSpPr>
          <p:nvPr>
            <p:ph type="body" sz="quarter" idx="16" hasCustomPrompt="1"/>
          </p:nvPr>
        </p:nvSpPr>
        <p:spPr>
          <a:xfrm>
            <a:off x="1917700" y="4821910"/>
            <a:ext cx="3314700" cy="205029"/>
          </a:xfrm>
        </p:spPr>
        <p:txBody>
          <a:bodyPr anchor="t"/>
          <a:lstStyle>
            <a:lvl1pPr marL="0" indent="0">
              <a:buNone/>
              <a:defRPr sz="1000" i="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a:t>POSITION</a:t>
            </a:r>
          </a:p>
        </p:txBody>
      </p:sp>
    </p:spTree>
    <p:extLst>
      <p:ext uri="{BB962C8B-B14F-4D97-AF65-F5344CB8AC3E}">
        <p14:creationId xmlns:p14="http://schemas.microsoft.com/office/powerpoint/2010/main" val="3185791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095C19-589F-4927-B93A-C34DFC760E44}"/>
              </a:ext>
            </a:extLst>
          </p:cNvPr>
          <p:cNvSpPr>
            <a:spLocks noGrp="1"/>
          </p:cNvSpPr>
          <p:nvPr>
            <p:ph type="dt" sz="half" idx="10"/>
          </p:nvPr>
        </p:nvSpPr>
        <p:spPr/>
        <p:txBody>
          <a:bodyPr/>
          <a:lstStyle/>
          <a:p>
            <a:fld id="{F3162FB0-39EE-4002-BD90-5894E300F373}" type="datetimeFigureOut">
              <a:rPr lang="en-US" smtClean="0"/>
              <a:t>9/9/2024</a:t>
            </a:fld>
            <a:endParaRPr lang="en-US"/>
          </a:p>
        </p:txBody>
      </p:sp>
      <p:sp>
        <p:nvSpPr>
          <p:cNvPr id="3" name="Footer Placeholder 2">
            <a:extLst>
              <a:ext uri="{FF2B5EF4-FFF2-40B4-BE49-F238E27FC236}">
                <a16:creationId xmlns:a16="http://schemas.microsoft.com/office/drawing/2014/main" id="{951FA6C0-F049-4E0D-A658-293B2D3D86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D1DF48-F476-4E37-8785-FFA11CE88FE3}"/>
              </a:ext>
            </a:extLst>
          </p:cNvPr>
          <p:cNvSpPr>
            <a:spLocks noGrp="1"/>
          </p:cNvSpPr>
          <p:nvPr>
            <p:ph type="sldNum" sz="quarter" idx="12"/>
          </p:nvPr>
        </p:nvSpPr>
        <p:spPr/>
        <p:txBody>
          <a:bodyPr/>
          <a:lstStyle/>
          <a:p>
            <a:fld id="{7B518443-A423-4A05-940C-2914F413A2DA}" type="slidenum">
              <a:rPr lang="en-US" smtClean="0"/>
              <a:t>‹#›</a:t>
            </a:fld>
            <a:endParaRPr lang="en-US"/>
          </a:p>
        </p:txBody>
      </p:sp>
    </p:spTree>
    <p:extLst>
      <p:ext uri="{BB962C8B-B14F-4D97-AF65-F5344CB8AC3E}">
        <p14:creationId xmlns:p14="http://schemas.microsoft.com/office/powerpoint/2010/main" val="3144977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7328-459C-2142-E920-C5A55A94E1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F6D0E4-8A6B-4A8A-2BA0-AB2D8823E7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DDCCE6-F3F1-B2BD-DF00-ED3F77B22CF6}"/>
              </a:ext>
            </a:extLst>
          </p:cNvPr>
          <p:cNvSpPr>
            <a:spLocks noGrp="1"/>
          </p:cNvSpPr>
          <p:nvPr>
            <p:ph type="dt" sz="half" idx="10"/>
          </p:nvPr>
        </p:nvSpPr>
        <p:spPr/>
        <p:txBody>
          <a:bodyPr/>
          <a:lstStyle/>
          <a:p>
            <a:fld id="{24DB6ABB-9154-4A85-8F53-81ECD15FB5AF}" type="datetimeFigureOut">
              <a:rPr lang="en-US" smtClean="0"/>
              <a:t>9/9/2024</a:t>
            </a:fld>
            <a:endParaRPr lang="en-US"/>
          </a:p>
        </p:txBody>
      </p:sp>
      <p:sp>
        <p:nvSpPr>
          <p:cNvPr id="5" name="Footer Placeholder 4">
            <a:extLst>
              <a:ext uri="{FF2B5EF4-FFF2-40B4-BE49-F238E27FC236}">
                <a16:creationId xmlns:a16="http://schemas.microsoft.com/office/drawing/2014/main" id="{07CD8432-DEE9-3F7F-6F27-766086F17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2BFA2-567E-593B-1647-C0B1AC78E96E}"/>
              </a:ext>
            </a:extLst>
          </p:cNvPr>
          <p:cNvSpPr>
            <a:spLocks noGrp="1"/>
          </p:cNvSpPr>
          <p:nvPr>
            <p:ph type="sldNum" sz="quarter" idx="12"/>
          </p:nvPr>
        </p:nvSpPr>
        <p:spPr/>
        <p:txBody>
          <a:bodyPr/>
          <a:lstStyle/>
          <a:p>
            <a:fld id="{5D8AD2B6-6998-4D48-B137-DFF3DB552DF8}" type="slidenum">
              <a:rPr lang="en-US" smtClean="0"/>
              <a:t>‹#›</a:t>
            </a:fld>
            <a:endParaRPr lang="en-US"/>
          </a:p>
        </p:txBody>
      </p:sp>
    </p:spTree>
    <p:extLst>
      <p:ext uri="{BB962C8B-B14F-4D97-AF65-F5344CB8AC3E}">
        <p14:creationId xmlns:p14="http://schemas.microsoft.com/office/powerpoint/2010/main" val="2291438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F07C-76DA-AE6E-CDDE-4C4531490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717B57-2F8B-B660-C832-E91D7752D0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EAE2A-46B1-3490-9565-996FC635DC1B}"/>
              </a:ext>
            </a:extLst>
          </p:cNvPr>
          <p:cNvSpPr>
            <a:spLocks noGrp="1"/>
          </p:cNvSpPr>
          <p:nvPr>
            <p:ph type="dt" sz="half" idx="10"/>
          </p:nvPr>
        </p:nvSpPr>
        <p:spPr/>
        <p:txBody>
          <a:bodyPr/>
          <a:lstStyle/>
          <a:p>
            <a:fld id="{24DB6ABB-9154-4A85-8F53-81ECD15FB5AF}" type="datetimeFigureOut">
              <a:rPr lang="en-US" smtClean="0"/>
              <a:t>9/9/2024</a:t>
            </a:fld>
            <a:endParaRPr lang="en-US"/>
          </a:p>
        </p:txBody>
      </p:sp>
      <p:sp>
        <p:nvSpPr>
          <p:cNvPr id="5" name="Footer Placeholder 4">
            <a:extLst>
              <a:ext uri="{FF2B5EF4-FFF2-40B4-BE49-F238E27FC236}">
                <a16:creationId xmlns:a16="http://schemas.microsoft.com/office/drawing/2014/main" id="{5755EDD5-AE84-11B2-C6BE-4C34239D7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B42F1-DFA7-4CF5-2959-0B7BEE254389}"/>
              </a:ext>
            </a:extLst>
          </p:cNvPr>
          <p:cNvSpPr>
            <a:spLocks noGrp="1"/>
          </p:cNvSpPr>
          <p:nvPr>
            <p:ph type="sldNum" sz="quarter" idx="12"/>
          </p:nvPr>
        </p:nvSpPr>
        <p:spPr/>
        <p:txBody>
          <a:bodyPr/>
          <a:lstStyle/>
          <a:p>
            <a:fld id="{5D8AD2B6-6998-4D48-B137-DFF3DB552DF8}" type="slidenum">
              <a:rPr lang="en-US" smtClean="0"/>
              <a:t>‹#›</a:t>
            </a:fld>
            <a:endParaRPr lang="en-US"/>
          </a:p>
        </p:txBody>
      </p:sp>
    </p:spTree>
    <p:extLst>
      <p:ext uri="{BB962C8B-B14F-4D97-AF65-F5344CB8AC3E}">
        <p14:creationId xmlns:p14="http://schemas.microsoft.com/office/powerpoint/2010/main" val="2158329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1A516-59F7-F48E-5D10-F6C51F3F71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4F13F2-BB31-D4B7-18C8-0CEB4C17BE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23B340-C159-CBCE-9313-AEE913E97B36}"/>
              </a:ext>
            </a:extLst>
          </p:cNvPr>
          <p:cNvSpPr>
            <a:spLocks noGrp="1"/>
          </p:cNvSpPr>
          <p:nvPr>
            <p:ph type="dt" sz="half" idx="10"/>
          </p:nvPr>
        </p:nvSpPr>
        <p:spPr/>
        <p:txBody>
          <a:bodyPr/>
          <a:lstStyle/>
          <a:p>
            <a:fld id="{24DB6ABB-9154-4A85-8F53-81ECD15FB5AF}" type="datetimeFigureOut">
              <a:rPr lang="en-US" smtClean="0"/>
              <a:t>9/9/2024</a:t>
            </a:fld>
            <a:endParaRPr lang="en-US"/>
          </a:p>
        </p:txBody>
      </p:sp>
      <p:sp>
        <p:nvSpPr>
          <p:cNvPr id="5" name="Footer Placeholder 4">
            <a:extLst>
              <a:ext uri="{FF2B5EF4-FFF2-40B4-BE49-F238E27FC236}">
                <a16:creationId xmlns:a16="http://schemas.microsoft.com/office/drawing/2014/main" id="{EE480187-ED59-9794-6854-8ABD9AFD7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85084-0920-030C-1E7E-6CE9829E8415}"/>
              </a:ext>
            </a:extLst>
          </p:cNvPr>
          <p:cNvSpPr>
            <a:spLocks noGrp="1"/>
          </p:cNvSpPr>
          <p:nvPr>
            <p:ph type="sldNum" sz="quarter" idx="12"/>
          </p:nvPr>
        </p:nvSpPr>
        <p:spPr/>
        <p:txBody>
          <a:bodyPr/>
          <a:lstStyle/>
          <a:p>
            <a:fld id="{5D8AD2B6-6998-4D48-B137-DFF3DB552DF8}" type="slidenum">
              <a:rPr lang="en-US" smtClean="0"/>
              <a:t>‹#›</a:t>
            </a:fld>
            <a:endParaRPr lang="en-US"/>
          </a:p>
        </p:txBody>
      </p:sp>
    </p:spTree>
    <p:extLst>
      <p:ext uri="{BB962C8B-B14F-4D97-AF65-F5344CB8AC3E}">
        <p14:creationId xmlns:p14="http://schemas.microsoft.com/office/powerpoint/2010/main" val="121726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43782-BE68-CDDC-7666-F0C0EE9FC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6DA82-96FF-ACAC-9984-704848780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C22FBC-6F1E-B5E7-0470-A752A456DB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A3B58-E326-4F9D-C710-78FEB7CDDC29}"/>
              </a:ext>
            </a:extLst>
          </p:cNvPr>
          <p:cNvSpPr>
            <a:spLocks noGrp="1"/>
          </p:cNvSpPr>
          <p:nvPr>
            <p:ph type="dt" sz="half" idx="10"/>
          </p:nvPr>
        </p:nvSpPr>
        <p:spPr/>
        <p:txBody>
          <a:bodyPr/>
          <a:lstStyle/>
          <a:p>
            <a:fld id="{24DB6ABB-9154-4A85-8F53-81ECD15FB5AF}" type="datetimeFigureOut">
              <a:rPr lang="en-US" smtClean="0"/>
              <a:t>9/9/2024</a:t>
            </a:fld>
            <a:endParaRPr lang="en-US"/>
          </a:p>
        </p:txBody>
      </p:sp>
      <p:sp>
        <p:nvSpPr>
          <p:cNvPr id="6" name="Footer Placeholder 5">
            <a:extLst>
              <a:ext uri="{FF2B5EF4-FFF2-40B4-BE49-F238E27FC236}">
                <a16:creationId xmlns:a16="http://schemas.microsoft.com/office/drawing/2014/main" id="{00417B10-7F64-14A7-FA2E-48E6C7EBB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B95FE9-924F-34C2-94DD-C5DE32472BE8}"/>
              </a:ext>
            </a:extLst>
          </p:cNvPr>
          <p:cNvSpPr>
            <a:spLocks noGrp="1"/>
          </p:cNvSpPr>
          <p:nvPr>
            <p:ph type="sldNum" sz="quarter" idx="12"/>
          </p:nvPr>
        </p:nvSpPr>
        <p:spPr/>
        <p:txBody>
          <a:bodyPr/>
          <a:lstStyle/>
          <a:p>
            <a:fld id="{5D8AD2B6-6998-4D48-B137-DFF3DB552DF8}" type="slidenum">
              <a:rPr lang="en-US" smtClean="0"/>
              <a:t>‹#›</a:t>
            </a:fld>
            <a:endParaRPr lang="en-US"/>
          </a:p>
        </p:txBody>
      </p:sp>
    </p:spTree>
    <p:extLst>
      <p:ext uri="{BB962C8B-B14F-4D97-AF65-F5344CB8AC3E}">
        <p14:creationId xmlns:p14="http://schemas.microsoft.com/office/powerpoint/2010/main" val="3779537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17BE7-C95D-0C1F-0DF6-5AAF3CF0A7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8DEF1-A21D-6CE8-611B-5B826BB8FF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7FBA5F-1055-8115-0AAF-91CE15E3E6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9C0138-9DFA-7E7C-C0CB-99600B1CF8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043BE5-CC21-5236-452C-FA610E4B95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0B5016-C03F-AAB6-006B-A6474916DED1}"/>
              </a:ext>
            </a:extLst>
          </p:cNvPr>
          <p:cNvSpPr>
            <a:spLocks noGrp="1"/>
          </p:cNvSpPr>
          <p:nvPr>
            <p:ph type="dt" sz="half" idx="10"/>
          </p:nvPr>
        </p:nvSpPr>
        <p:spPr/>
        <p:txBody>
          <a:bodyPr/>
          <a:lstStyle/>
          <a:p>
            <a:fld id="{24DB6ABB-9154-4A85-8F53-81ECD15FB5AF}" type="datetimeFigureOut">
              <a:rPr lang="en-US" smtClean="0"/>
              <a:t>9/9/2024</a:t>
            </a:fld>
            <a:endParaRPr lang="en-US"/>
          </a:p>
        </p:txBody>
      </p:sp>
      <p:sp>
        <p:nvSpPr>
          <p:cNvPr id="8" name="Footer Placeholder 7">
            <a:extLst>
              <a:ext uri="{FF2B5EF4-FFF2-40B4-BE49-F238E27FC236}">
                <a16:creationId xmlns:a16="http://schemas.microsoft.com/office/drawing/2014/main" id="{0FEC4C48-C174-E053-F667-7817747560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0274D3-292B-CB2B-46EB-457D5BE4010C}"/>
              </a:ext>
            </a:extLst>
          </p:cNvPr>
          <p:cNvSpPr>
            <a:spLocks noGrp="1"/>
          </p:cNvSpPr>
          <p:nvPr>
            <p:ph type="sldNum" sz="quarter" idx="12"/>
          </p:nvPr>
        </p:nvSpPr>
        <p:spPr/>
        <p:txBody>
          <a:bodyPr/>
          <a:lstStyle/>
          <a:p>
            <a:fld id="{5D8AD2B6-6998-4D48-B137-DFF3DB552DF8}" type="slidenum">
              <a:rPr lang="en-US" smtClean="0"/>
              <a:t>‹#›</a:t>
            </a:fld>
            <a:endParaRPr lang="en-US"/>
          </a:p>
        </p:txBody>
      </p:sp>
    </p:spTree>
    <p:extLst>
      <p:ext uri="{BB962C8B-B14F-4D97-AF65-F5344CB8AC3E}">
        <p14:creationId xmlns:p14="http://schemas.microsoft.com/office/powerpoint/2010/main" val="601619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5689F-8B6B-4484-8064-90B4D8FB7C72}"/>
              </a:ext>
            </a:extLst>
          </p:cNvPr>
          <p:cNvSpPr>
            <a:spLocks noGrp="1"/>
          </p:cNvSpPr>
          <p:nvPr>
            <p:ph type="body" sz="quarter" idx="13" hasCustomPrompt="1"/>
          </p:nvPr>
        </p:nvSpPr>
        <p:spPr>
          <a:xfrm>
            <a:off x="1147343" y="2731933"/>
            <a:ext cx="6903253" cy="3350673"/>
          </a:xfrm>
          <a:gradFill>
            <a:gsLst>
              <a:gs pos="0">
                <a:schemeClr val="tx2"/>
              </a:gs>
              <a:gs pos="100000">
                <a:schemeClr val="accent2"/>
              </a:gs>
            </a:gsLst>
            <a:lin ang="14400000" scaled="0"/>
          </a:gradFill>
        </p:spPr>
        <p:txBody>
          <a:bodyPr lIns="576000" tIns="1872000" rIns="576000"/>
          <a:lstStyle>
            <a:lvl1pPr marL="0" indent="0">
              <a:lnSpc>
                <a:spcPts val="2000"/>
              </a:lnSpc>
              <a:buNone/>
              <a:defRPr>
                <a:solidFill>
                  <a:schemeClr val="bg1"/>
                </a:solidFill>
              </a:defRPr>
            </a:lvl1pPr>
          </a:lstStyle>
          <a:p>
            <a:pPr lvl="0"/>
            <a:r>
              <a:rPr lang="en-US"/>
              <a:t>Describe Your Big Idea</a:t>
            </a:r>
          </a:p>
        </p:txBody>
      </p:sp>
      <p:sp>
        <p:nvSpPr>
          <p:cNvPr id="21" name="Picture Placeholder 20">
            <a:extLst>
              <a:ext uri="{FF2B5EF4-FFF2-40B4-BE49-F238E27FC236}">
                <a16:creationId xmlns:a16="http://schemas.microsoft.com/office/drawing/2014/main" id="{C57B9832-0120-4094-8C27-082E3533C5DC}"/>
              </a:ext>
            </a:extLst>
          </p:cNvPr>
          <p:cNvSpPr>
            <a:spLocks noGrp="1"/>
          </p:cNvSpPr>
          <p:nvPr>
            <p:ph type="pic" sz="quarter" idx="12" hasCustomPrompt="1"/>
          </p:nvPr>
        </p:nvSpPr>
        <p:spPr>
          <a:xfrm>
            <a:off x="0" y="0"/>
            <a:ext cx="1201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txBody>
          <a:bodyPr wrap="square" lIns="0" tIns="0" rIns="612000" anchor="ctr">
            <a:noAutofit/>
          </a:bodyPr>
          <a:lstStyle>
            <a:lvl1pPr marL="0" indent="0" algn="r">
              <a:lnSpc>
                <a:spcPct val="100000"/>
              </a:lnSpc>
              <a:buNone/>
              <a:defRPr sz="1200" i="1">
                <a:solidFill>
                  <a:schemeClr val="bg1"/>
                </a:solidFill>
              </a:defRPr>
            </a:lvl1pPr>
          </a:lstStyle>
          <a:p>
            <a:r>
              <a:rPr lang="en-US"/>
              <a:t>Drag &amp; Drop Your </a:t>
            </a:r>
            <a:br>
              <a:rPr lang="en-US"/>
            </a:br>
            <a:r>
              <a:rPr lang="en-US"/>
              <a:t>Background Photo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a:xfrm>
            <a:off x="683999" y="6262080"/>
            <a:ext cx="6190934" cy="360000"/>
          </a:xfrm>
        </p:spPr>
        <p:txBody>
          <a:body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a:solidFill>
            <a:schemeClr val="tx2"/>
          </a:solidFill>
        </p:spPr>
        <p:txBody>
          <a:bodyPr/>
          <a:lstStyle>
            <a:lvl1pPr>
              <a:defRPr>
                <a:solidFill>
                  <a:schemeClr val="bg1"/>
                </a:solidFill>
              </a:defRPr>
            </a:lvl1pPr>
          </a:lstStyle>
          <a:p>
            <a:fld id="{EECC7194-A4D0-457B-9D3E-53681723AFF7}" type="slidenum">
              <a:rPr lang="en-US" smtClean="0"/>
              <a:pPr/>
              <a:t>‹#›</a:t>
            </a:fld>
            <a:endParaRPr lang="en-US"/>
          </a:p>
        </p:txBody>
      </p:sp>
      <p:sp>
        <p:nvSpPr>
          <p:cNvPr id="12" name="Title 11">
            <a:extLst>
              <a:ext uri="{FF2B5EF4-FFF2-40B4-BE49-F238E27FC236}">
                <a16:creationId xmlns:a16="http://schemas.microsoft.com/office/drawing/2014/main" id="{EAF90A48-1BFB-4A19-9A1C-2851879F9E8F}"/>
              </a:ext>
            </a:extLst>
          </p:cNvPr>
          <p:cNvSpPr>
            <a:spLocks noGrp="1"/>
          </p:cNvSpPr>
          <p:nvPr>
            <p:ph type="title"/>
          </p:nvPr>
        </p:nvSpPr>
        <p:spPr>
          <a:xfrm>
            <a:off x="1749778" y="3096087"/>
            <a:ext cx="5455750" cy="1008000"/>
          </a:xfrm>
        </p:spPr>
        <p:txBody>
          <a:bodyPr/>
          <a:lstStyle>
            <a:lvl1pPr>
              <a:defRPr sz="4000" cap="all" baseline="0">
                <a:solidFill>
                  <a:schemeClr val="bg1"/>
                </a:solidFill>
              </a:defRPr>
            </a:lvl1pPr>
          </a:lstStyle>
          <a:p>
            <a:r>
              <a:rPr lang="en-US"/>
              <a:t>Click to edit Master title style</a:t>
            </a:r>
          </a:p>
        </p:txBody>
      </p:sp>
      <p:sp>
        <p:nvSpPr>
          <p:cNvPr id="19" name="Freeform: Shape 18">
            <a:extLst>
              <a:ext uri="{FF2B5EF4-FFF2-40B4-BE49-F238E27FC236}">
                <a16:creationId xmlns:a16="http://schemas.microsoft.com/office/drawing/2014/main" id="{C9E79024-4B2E-43B0-8607-196181AB731F}"/>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593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BBEA1-C813-925E-FC15-B2B6CD4E6C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FF4272-CD4A-7E8D-5531-3DFC0E9532E7}"/>
              </a:ext>
            </a:extLst>
          </p:cNvPr>
          <p:cNvSpPr>
            <a:spLocks noGrp="1"/>
          </p:cNvSpPr>
          <p:nvPr>
            <p:ph type="dt" sz="half" idx="10"/>
          </p:nvPr>
        </p:nvSpPr>
        <p:spPr/>
        <p:txBody>
          <a:bodyPr/>
          <a:lstStyle/>
          <a:p>
            <a:fld id="{24DB6ABB-9154-4A85-8F53-81ECD15FB5AF}" type="datetimeFigureOut">
              <a:rPr lang="en-US" smtClean="0"/>
              <a:t>9/9/2024</a:t>
            </a:fld>
            <a:endParaRPr lang="en-US"/>
          </a:p>
        </p:txBody>
      </p:sp>
      <p:sp>
        <p:nvSpPr>
          <p:cNvPr id="4" name="Footer Placeholder 3">
            <a:extLst>
              <a:ext uri="{FF2B5EF4-FFF2-40B4-BE49-F238E27FC236}">
                <a16:creationId xmlns:a16="http://schemas.microsoft.com/office/drawing/2014/main" id="{3A667924-3D2B-C7EB-8A6B-B443455CF9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7B7061-08C8-3F61-FD2B-927AFBBC90B9}"/>
              </a:ext>
            </a:extLst>
          </p:cNvPr>
          <p:cNvSpPr>
            <a:spLocks noGrp="1"/>
          </p:cNvSpPr>
          <p:nvPr>
            <p:ph type="sldNum" sz="quarter" idx="12"/>
          </p:nvPr>
        </p:nvSpPr>
        <p:spPr/>
        <p:txBody>
          <a:bodyPr/>
          <a:lstStyle/>
          <a:p>
            <a:fld id="{5D8AD2B6-6998-4D48-B137-DFF3DB552DF8}" type="slidenum">
              <a:rPr lang="en-US" smtClean="0"/>
              <a:t>‹#›</a:t>
            </a:fld>
            <a:endParaRPr lang="en-US"/>
          </a:p>
        </p:txBody>
      </p:sp>
    </p:spTree>
    <p:extLst>
      <p:ext uri="{BB962C8B-B14F-4D97-AF65-F5344CB8AC3E}">
        <p14:creationId xmlns:p14="http://schemas.microsoft.com/office/powerpoint/2010/main" val="1922803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75BA90-441A-EB0C-24E1-4E046A1D70F1}"/>
              </a:ext>
            </a:extLst>
          </p:cNvPr>
          <p:cNvSpPr>
            <a:spLocks noGrp="1"/>
          </p:cNvSpPr>
          <p:nvPr>
            <p:ph type="dt" sz="half" idx="10"/>
          </p:nvPr>
        </p:nvSpPr>
        <p:spPr/>
        <p:txBody>
          <a:bodyPr/>
          <a:lstStyle/>
          <a:p>
            <a:fld id="{24DB6ABB-9154-4A85-8F53-81ECD15FB5AF}" type="datetimeFigureOut">
              <a:rPr lang="en-US" smtClean="0"/>
              <a:t>9/9/2024</a:t>
            </a:fld>
            <a:endParaRPr lang="en-US"/>
          </a:p>
        </p:txBody>
      </p:sp>
      <p:sp>
        <p:nvSpPr>
          <p:cNvPr id="3" name="Footer Placeholder 2">
            <a:extLst>
              <a:ext uri="{FF2B5EF4-FFF2-40B4-BE49-F238E27FC236}">
                <a16:creationId xmlns:a16="http://schemas.microsoft.com/office/drawing/2014/main" id="{4CEA411C-0A6D-2140-5BB1-A6BB469FB1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68EC40-4C99-78BC-AB76-FD0D8D4E8BAD}"/>
              </a:ext>
            </a:extLst>
          </p:cNvPr>
          <p:cNvSpPr>
            <a:spLocks noGrp="1"/>
          </p:cNvSpPr>
          <p:nvPr>
            <p:ph type="sldNum" sz="quarter" idx="12"/>
          </p:nvPr>
        </p:nvSpPr>
        <p:spPr/>
        <p:txBody>
          <a:bodyPr/>
          <a:lstStyle/>
          <a:p>
            <a:fld id="{5D8AD2B6-6998-4D48-B137-DFF3DB552DF8}" type="slidenum">
              <a:rPr lang="en-US" smtClean="0"/>
              <a:t>‹#›</a:t>
            </a:fld>
            <a:endParaRPr lang="en-US"/>
          </a:p>
        </p:txBody>
      </p:sp>
    </p:spTree>
    <p:extLst>
      <p:ext uri="{BB962C8B-B14F-4D97-AF65-F5344CB8AC3E}">
        <p14:creationId xmlns:p14="http://schemas.microsoft.com/office/powerpoint/2010/main" val="37031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0367-B2D1-B491-BC94-E5EC34D1E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5FEC42-9C00-F294-1834-024B7DF58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FD31B6-1F06-DB3B-4862-ACBA5DFA4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BF3CAC-D292-6C3E-D754-FA3C90959B65}"/>
              </a:ext>
            </a:extLst>
          </p:cNvPr>
          <p:cNvSpPr>
            <a:spLocks noGrp="1"/>
          </p:cNvSpPr>
          <p:nvPr>
            <p:ph type="dt" sz="half" idx="10"/>
          </p:nvPr>
        </p:nvSpPr>
        <p:spPr/>
        <p:txBody>
          <a:bodyPr/>
          <a:lstStyle/>
          <a:p>
            <a:fld id="{24DB6ABB-9154-4A85-8F53-81ECD15FB5AF}" type="datetimeFigureOut">
              <a:rPr lang="en-US" smtClean="0"/>
              <a:t>9/9/2024</a:t>
            </a:fld>
            <a:endParaRPr lang="en-US"/>
          </a:p>
        </p:txBody>
      </p:sp>
      <p:sp>
        <p:nvSpPr>
          <p:cNvPr id="6" name="Footer Placeholder 5">
            <a:extLst>
              <a:ext uri="{FF2B5EF4-FFF2-40B4-BE49-F238E27FC236}">
                <a16:creationId xmlns:a16="http://schemas.microsoft.com/office/drawing/2014/main" id="{31FB284D-7553-EAF3-9363-AA2DFF2A9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E0DF2B-A587-41EA-F70C-4D894AD6498F}"/>
              </a:ext>
            </a:extLst>
          </p:cNvPr>
          <p:cNvSpPr>
            <a:spLocks noGrp="1"/>
          </p:cNvSpPr>
          <p:nvPr>
            <p:ph type="sldNum" sz="quarter" idx="12"/>
          </p:nvPr>
        </p:nvSpPr>
        <p:spPr/>
        <p:txBody>
          <a:bodyPr/>
          <a:lstStyle/>
          <a:p>
            <a:fld id="{5D8AD2B6-6998-4D48-B137-DFF3DB552DF8}" type="slidenum">
              <a:rPr lang="en-US" smtClean="0"/>
              <a:t>‹#›</a:t>
            </a:fld>
            <a:endParaRPr lang="en-US"/>
          </a:p>
        </p:txBody>
      </p:sp>
    </p:spTree>
    <p:extLst>
      <p:ext uri="{BB962C8B-B14F-4D97-AF65-F5344CB8AC3E}">
        <p14:creationId xmlns:p14="http://schemas.microsoft.com/office/powerpoint/2010/main" val="3597921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F2543-A8BA-F68A-E005-2502C65A7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10B272-B41B-54FF-E293-BF0DC10299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39528-BC8E-645D-2781-CA77032BB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A6353-ECCC-4893-3759-DEA19180B471}"/>
              </a:ext>
            </a:extLst>
          </p:cNvPr>
          <p:cNvSpPr>
            <a:spLocks noGrp="1"/>
          </p:cNvSpPr>
          <p:nvPr>
            <p:ph type="dt" sz="half" idx="10"/>
          </p:nvPr>
        </p:nvSpPr>
        <p:spPr/>
        <p:txBody>
          <a:bodyPr/>
          <a:lstStyle/>
          <a:p>
            <a:fld id="{24DB6ABB-9154-4A85-8F53-81ECD15FB5AF}" type="datetimeFigureOut">
              <a:rPr lang="en-US" smtClean="0"/>
              <a:t>9/9/2024</a:t>
            </a:fld>
            <a:endParaRPr lang="en-US"/>
          </a:p>
        </p:txBody>
      </p:sp>
      <p:sp>
        <p:nvSpPr>
          <p:cNvPr id="6" name="Footer Placeholder 5">
            <a:extLst>
              <a:ext uri="{FF2B5EF4-FFF2-40B4-BE49-F238E27FC236}">
                <a16:creationId xmlns:a16="http://schemas.microsoft.com/office/drawing/2014/main" id="{C4FB70DB-CFB3-CB3F-E1BE-72184360B3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7B00F6-588D-7EE2-1732-B3903F6456B3}"/>
              </a:ext>
            </a:extLst>
          </p:cNvPr>
          <p:cNvSpPr>
            <a:spLocks noGrp="1"/>
          </p:cNvSpPr>
          <p:nvPr>
            <p:ph type="sldNum" sz="quarter" idx="12"/>
          </p:nvPr>
        </p:nvSpPr>
        <p:spPr/>
        <p:txBody>
          <a:bodyPr/>
          <a:lstStyle/>
          <a:p>
            <a:fld id="{5D8AD2B6-6998-4D48-B137-DFF3DB552DF8}" type="slidenum">
              <a:rPr lang="en-US" smtClean="0"/>
              <a:t>‹#›</a:t>
            </a:fld>
            <a:endParaRPr lang="en-US"/>
          </a:p>
        </p:txBody>
      </p:sp>
    </p:spTree>
    <p:extLst>
      <p:ext uri="{BB962C8B-B14F-4D97-AF65-F5344CB8AC3E}">
        <p14:creationId xmlns:p14="http://schemas.microsoft.com/office/powerpoint/2010/main" val="1430565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E0E2-7956-CC27-2C7D-814678363E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2DAEC-27D0-F2C2-6083-630E71529B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07585-BC4A-BD6B-6B89-9F9245D43EF3}"/>
              </a:ext>
            </a:extLst>
          </p:cNvPr>
          <p:cNvSpPr>
            <a:spLocks noGrp="1"/>
          </p:cNvSpPr>
          <p:nvPr>
            <p:ph type="dt" sz="half" idx="10"/>
          </p:nvPr>
        </p:nvSpPr>
        <p:spPr/>
        <p:txBody>
          <a:bodyPr/>
          <a:lstStyle/>
          <a:p>
            <a:fld id="{24DB6ABB-9154-4A85-8F53-81ECD15FB5AF}" type="datetimeFigureOut">
              <a:rPr lang="en-US" smtClean="0"/>
              <a:t>9/9/2024</a:t>
            </a:fld>
            <a:endParaRPr lang="en-US"/>
          </a:p>
        </p:txBody>
      </p:sp>
      <p:sp>
        <p:nvSpPr>
          <p:cNvPr id="5" name="Footer Placeholder 4">
            <a:extLst>
              <a:ext uri="{FF2B5EF4-FFF2-40B4-BE49-F238E27FC236}">
                <a16:creationId xmlns:a16="http://schemas.microsoft.com/office/drawing/2014/main" id="{B031CE02-DA49-B9DE-31C2-D9771C61D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C663D-830D-D568-8C8A-78039DC06364}"/>
              </a:ext>
            </a:extLst>
          </p:cNvPr>
          <p:cNvSpPr>
            <a:spLocks noGrp="1"/>
          </p:cNvSpPr>
          <p:nvPr>
            <p:ph type="sldNum" sz="quarter" idx="12"/>
          </p:nvPr>
        </p:nvSpPr>
        <p:spPr/>
        <p:txBody>
          <a:bodyPr/>
          <a:lstStyle/>
          <a:p>
            <a:fld id="{5D8AD2B6-6998-4D48-B137-DFF3DB552DF8}" type="slidenum">
              <a:rPr lang="en-US" smtClean="0"/>
              <a:t>‹#›</a:t>
            </a:fld>
            <a:endParaRPr lang="en-US"/>
          </a:p>
        </p:txBody>
      </p:sp>
    </p:spTree>
    <p:extLst>
      <p:ext uri="{BB962C8B-B14F-4D97-AF65-F5344CB8AC3E}">
        <p14:creationId xmlns:p14="http://schemas.microsoft.com/office/powerpoint/2010/main" val="1457349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C18C7B-771D-7051-9CFA-82E2F9F1B7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99A39E-74DB-37B3-6FDD-C1A63E34C0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732E6-658D-BBBD-03F1-301BFF07F721}"/>
              </a:ext>
            </a:extLst>
          </p:cNvPr>
          <p:cNvSpPr>
            <a:spLocks noGrp="1"/>
          </p:cNvSpPr>
          <p:nvPr>
            <p:ph type="dt" sz="half" idx="10"/>
          </p:nvPr>
        </p:nvSpPr>
        <p:spPr/>
        <p:txBody>
          <a:bodyPr/>
          <a:lstStyle/>
          <a:p>
            <a:fld id="{24DB6ABB-9154-4A85-8F53-81ECD15FB5AF}" type="datetimeFigureOut">
              <a:rPr lang="en-US" smtClean="0"/>
              <a:t>9/9/2024</a:t>
            </a:fld>
            <a:endParaRPr lang="en-US"/>
          </a:p>
        </p:txBody>
      </p:sp>
      <p:sp>
        <p:nvSpPr>
          <p:cNvPr id="5" name="Footer Placeholder 4">
            <a:extLst>
              <a:ext uri="{FF2B5EF4-FFF2-40B4-BE49-F238E27FC236}">
                <a16:creationId xmlns:a16="http://schemas.microsoft.com/office/drawing/2014/main" id="{CE7BB03F-6503-DA6B-71D6-775752DEA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CBF54-E05C-F0E3-AE28-717AA3DD4D24}"/>
              </a:ext>
            </a:extLst>
          </p:cNvPr>
          <p:cNvSpPr>
            <a:spLocks noGrp="1"/>
          </p:cNvSpPr>
          <p:nvPr>
            <p:ph type="sldNum" sz="quarter" idx="12"/>
          </p:nvPr>
        </p:nvSpPr>
        <p:spPr/>
        <p:txBody>
          <a:bodyPr/>
          <a:lstStyle/>
          <a:p>
            <a:fld id="{5D8AD2B6-6998-4D48-B137-DFF3DB552DF8}" type="slidenum">
              <a:rPr lang="en-US" smtClean="0"/>
              <a:t>‹#›</a:t>
            </a:fld>
            <a:endParaRPr lang="en-US"/>
          </a:p>
        </p:txBody>
      </p:sp>
    </p:spTree>
    <p:extLst>
      <p:ext uri="{BB962C8B-B14F-4D97-AF65-F5344CB8AC3E}">
        <p14:creationId xmlns:p14="http://schemas.microsoft.com/office/powerpoint/2010/main" val="681698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Subtitle Only -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7FF01B-795B-4F5D-87AF-6CAA8DD5D48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a:p>
        </p:txBody>
      </p:sp>
      <p:sp>
        <p:nvSpPr>
          <p:cNvPr id="3" name="Title 2">
            <a:extLst>
              <a:ext uri="{FF2B5EF4-FFF2-40B4-BE49-F238E27FC236}">
                <a16:creationId xmlns:a16="http://schemas.microsoft.com/office/drawing/2014/main" id="{72F32FC1-1FF6-4874-9835-EB1A90F7E9F5}"/>
              </a:ext>
            </a:extLst>
          </p:cNvPr>
          <p:cNvSpPr>
            <a:spLocks noGrp="1"/>
          </p:cNvSpPr>
          <p:nvPr>
            <p:ph type="title"/>
          </p:nvPr>
        </p:nvSpPr>
        <p:spPr/>
        <p:txBody>
          <a:bodyPr/>
          <a:lstStyle/>
          <a:p>
            <a:r>
              <a:rPr lang="en-US"/>
              <a:t>Click to edit Master title style</a:t>
            </a:r>
          </a:p>
        </p:txBody>
      </p:sp>
      <p:sp>
        <p:nvSpPr>
          <p:cNvPr id="10" name="Freeform: Shape 9">
            <a:extLst>
              <a:ext uri="{FF2B5EF4-FFF2-40B4-BE49-F238E27FC236}">
                <a16:creationId xmlns:a16="http://schemas.microsoft.com/office/drawing/2014/main" id="{83039E70-36A3-46C1-B30E-CA4CC0B36C5D}"/>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93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 X Number &amp; Icon">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a:t>Drag &amp; Drop Your </a:t>
            </a:r>
            <a:br>
              <a:rPr lang="en-US"/>
            </a:br>
            <a:r>
              <a:rPr lang="en-US"/>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9F266E5-40A6-4643-B9AC-B38F27256371}"/>
              </a:ext>
            </a:extLst>
          </p:cNvPr>
          <p:cNvSpPr>
            <a:spLocks noGrp="1"/>
          </p:cNvSpPr>
          <p:nvPr>
            <p:ph type="body" sz="quarter" idx="13" hasCustomPrompt="1"/>
          </p:nvPr>
        </p:nvSpPr>
        <p:spPr>
          <a:xfrm>
            <a:off x="6842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#NUMBER</a:t>
            </a:r>
          </a:p>
        </p:txBody>
      </p:sp>
      <p:sp>
        <p:nvSpPr>
          <p:cNvPr id="11" name="Text Placeholder 10">
            <a:extLst>
              <a:ext uri="{FF2B5EF4-FFF2-40B4-BE49-F238E27FC236}">
                <a16:creationId xmlns:a16="http://schemas.microsoft.com/office/drawing/2014/main" id="{1CB790CB-E4F5-4B61-A03E-1CA0C32E3F17}"/>
              </a:ext>
            </a:extLst>
          </p:cNvPr>
          <p:cNvSpPr>
            <a:spLocks noGrp="1"/>
          </p:cNvSpPr>
          <p:nvPr>
            <p:ph type="body" sz="quarter" idx="14" hasCustomPrompt="1"/>
          </p:nvPr>
        </p:nvSpPr>
        <p:spPr>
          <a:xfrm>
            <a:off x="5104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Description</a:t>
            </a:r>
          </a:p>
        </p:txBody>
      </p:sp>
      <p:sp>
        <p:nvSpPr>
          <p:cNvPr id="12" name="Text Placeholder 4">
            <a:extLst>
              <a:ext uri="{FF2B5EF4-FFF2-40B4-BE49-F238E27FC236}">
                <a16:creationId xmlns:a16="http://schemas.microsoft.com/office/drawing/2014/main" id="{B570684C-B743-402E-8778-A65199577106}"/>
              </a:ext>
            </a:extLst>
          </p:cNvPr>
          <p:cNvSpPr>
            <a:spLocks noGrp="1"/>
          </p:cNvSpPr>
          <p:nvPr>
            <p:ph type="body" sz="quarter" idx="15" hasCustomPrompt="1"/>
          </p:nvPr>
        </p:nvSpPr>
        <p:spPr>
          <a:xfrm>
            <a:off x="29710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#NUMBER</a:t>
            </a:r>
          </a:p>
        </p:txBody>
      </p:sp>
      <p:sp>
        <p:nvSpPr>
          <p:cNvPr id="13" name="Text Placeholder 10">
            <a:extLst>
              <a:ext uri="{FF2B5EF4-FFF2-40B4-BE49-F238E27FC236}">
                <a16:creationId xmlns:a16="http://schemas.microsoft.com/office/drawing/2014/main" id="{FCEC7149-9A00-4CA4-B800-1BFD6EBEB88D}"/>
              </a:ext>
            </a:extLst>
          </p:cNvPr>
          <p:cNvSpPr>
            <a:spLocks noGrp="1"/>
          </p:cNvSpPr>
          <p:nvPr>
            <p:ph type="body" sz="quarter" idx="16" hasCustomPrompt="1"/>
          </p:nvPr>
        </p:nvSpPr>
        <p:spPr>
          <a:xfrm>
            <a:off x="27972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Description</a:t>
            </a:r>
          </a:p>
        </p:txBody>
      </p:sp>
      <p:sp>
        <p:nvSpPr>
          <p:cNvPr id="14" name="Text Placeholder 4">
            <a:extLst>
              <a:ext uri="{FF2B5EF4-FFF2-40B4-BE49-F238E27FC236}">
                <a16:creationId xmlns:a16="http://schemas.microsoft.com/office/drawing/2014/main" id="{0374F0E2-36BA-43B5-8799-77AA3367DF47}"/>
              </a:ext>
            </a:extLst>
          </p:cNvPr>
          <p:cNvSpPr>
            <a:spLocks noGrp="1"/>
          </p:cNvSpPr>
          <p:nvPr>
            <p:ph type="body" sz="quarter" idx="17" hasCustomPrompt="1"/>
          </p:nvPr>
        </p:nvSpPr>
        <p:spPr>
          <a:xfrm>
            <a:off x="5269707"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#NUMBER</a:t>
            </a:r>
          </a:p>
        </p:txBody>
      </p:sp>
      <p:sp>
        <p:nvSpPr>
          <p:cNvPr id="15" name="Text Placeholder 10">
            <a:extLst>
              <a:ext uri="{FF2B5EF4-FFF2-40B4-BE49-F238E27FC236}">
                <a16:creationId xmlns:a16="http://schemas.microsoft.com/office/drawing/2014/main" id="{1BA12174-6A24-4E61-8D58-B3B42C31BE1A}"/>
              </a:ext>
            </a:extLst>
          </p:cNvPr>
          <p:cNvSpPr>
            <a:spLocks noGrp="1"/>
          </p:cNvSpPr>
          <p:nvPr>
            <p:ph type="body" sz="quarter" idx="18" hasCustomPrompt="1"/>
          </p:nvPr>
        </p:nvSpPr>
        <p:spPr>
          <a:xfrm>
            <a:off x="5096056"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Description</a:t>
            </a:r>
          </a:p>
        </p:txBody>
      </p:sp>
      <p:sp>
        <p:nvSpPr>
          <p:cNvPr id="16" name="Text Placeholder 4">
            <a:extLst>
              <a:ext uri="{FF2B5EF4-FFF2-40B4-BE49-F238E27FC236}">
                <a16:creationId xmlns:a16="http://schemas.microsoft.com/office/drawing/2014/main" id="{D3A67B21-0E8B-4922-94F9-20492309C4DA}"/>
              </a:ext>
            </a:extLst>
          </p:cNvPr>
          <p:cNvSpPr>
            <a:spLocks noGrp="1"/>
          </p:cNvSpPr>
          <p:nvPr>
            <p:ph type="body" sz="quarter" idx="19" hasCustomPrompt="1"/>
          </p:nvPr>
        </p:nvSpPr>
        <p:spPr>
          <a:xfrm>
            <a:off x="75446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#NUMBER</a:t>
            </a:r>
          </a:p>
        </p:txBody>
      </p:sp>
      <p:sp>
        <p:nvSpPr>
          <p:cNvPr id="17" name="Text Placeholder 10">
            <a:extLst>
              <a:ext uri="{FF2B5EF4-FFF2-40B4-BE49-F238E27FC236}">
                <a16:creationId xmlns:a16="http://schemas.microsoft.com/office/drawing/2014/main" id="{D801C20C-82D2-465E-8D45-DF1A57E04525}"/>
              </a:ext>
            </a:extLst>
          </p:cNvPr>
          <p:cNvSpPr>
            <a:spLocks noGrp="1"/>
          </p:cNvSpPr>
          <p:nvPr>
            <p:ph type="body" sz="quarter" idx="20" hasCustomPrompt="1"/>
          </p:nvPr>
        </p:nvSpPr>
        <p:spPr>
          <a:xfrm>
            <a:off x="73708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Description</a:t>
            </a:r>
          </a:p>
        </p:txBody>
      </p:sp>
      <p:sp>
        <p:nvSpPr>
          <p:cNvPr id="18" name="Text Placeholder 4">
            <a:extLst>
              <a:ext uri="{FF2B5EF4-FFF2-40B4-BE49-F238E27FC236}">
                <a16:creationId xmlns:a16="http://schemas.microsoft.com/office/drawing/2014/main" id="{62BAD45E-2039-4F8D-9CFC-42BFA3756AD1}"/>
              </a:ext>
            </a:extLst>
          </p:cNvPr>
          <p:cNvSpPr>
            <a:spLocks noGrp="1"/>
          </p:cNvSpPr>
          <p:nvPr>
            <p:ph type="body" sz="quarter" idx="21" hasCustomPrompt="1"/>
          </p:nvPr>
        </p:nvSpPr>
        <p:spPr>
          <a:xfrm>
            <a:off x="9831412"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#NUMBER</a:t>
            </a:r>
          </a:p>
        </p:txBody>
      </p:sp>
      <p:sp>
        <p:nvSpPr>
          <p:cNvPr id="19" name="Text Placeholder 10">
            <a:extLst>
              <a:ext uri="{FF2B5EF4-FFF2-40B4-BE49-F238E27FC236}">
                <a16:creationId xmlns:a16="http://schemas.microsoft.com/office/drawing/2014/main" id="{64A78879-6338-4F3B-864E-8FF4E08C0066}"/>
              </a:ext>
            </a:extLst>
          </p:cNvPr>
          <p:cNvSpPr>
            <a:spLocks noGrp="1"/>
          </p:cNvSpPr>
          <p:nvPr>
            <p:ph type="body" sz="quarter" idx="22" hasCustomPrompt="1"/>
          </p:nvPr>
        </p:nvSpPr>
        <p:spPr>
          <a:xfrm>
            <a:off x="9657654"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Description</a:t>
            </a:r>
          </a:p>
        </p:txBody>
      </p:sp>
      <p:sp>
        <p:nvSpPr>
          <p:cNvPr id="22" name="Subtitle 2">
            <a:extLst>
              <a:ext uri="{FF2B5EF4-FFF2-40B4-BE49-F238E27FC236}">
                <a16:creationId xmlns:a16="http://schemas.microsoft.com/office/drawing/2014/main" id="{80118439-B306-4F20-9200-1C429EADC7EE}"/>
              </a:ext>
            </a:extLst>
          </p:cNvPr>
          <p:cNvSpPr>
            <a:spLocks noGrp="1"/>
          </p:cNvSpPr>
          <p:nvPr>
            <p:ph type="subTitle" idx="1" hasCustomPrompt="1"/>
          </p:nvPr>
        </p:nvSpPr>
        <p:spPr>
          <a:xfrm>
            <a:off x="5101000" y="5271502"/>
            <a:ext cx="1990001" cy="620016"/>
          </a:xfrm>
          <a:gradFill>
            <a:gsLst>
              <a:gs pos="0">
                <a:schemeClr val="tx2"/>
              </a:gs>
              <a:gs pos="100000">
                <a:schemeClr val="accent2"/>
              </a:gs>
            </a:gsLst>
            <a:lin ang="14400000" scaled="0"/>
          </a:gradFill>
        </p:spPr>
        <p:txBody>
          <a:bodyPr lIns="0" anchor="ctr"/>
          <a:lstStyle>
            <a:lvl1pPr marL="0" indent="0" algn="ctr">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Outcome</a:t>
            </a:r>
          </a:p>
        </p:txBody>
      </p:sp>
      <p:sp>
        <p:nvSpPr>
          <p:cNvPr id="26" name="Picture Placeholder 25">
            <a:extLst>
              <a:ext uri="{FF2B5EF4-FFF2-40B4-BE49-F238E27FC236}">
                <a16:creationId xmlns:a16="http://schemas.microsoft.com/office/drawing/2014/main" id="{99B7E7F2-DF6B-4441-B0B1-7E87E29BA3A7}"/>
              </a:ext>
            </a:extLst>
          </p:cNvPr>
          <p:cNvSpPr>
            <a:spLocks noGrp="1"/>
          </p:cNvSpPr>
          <p:nvPr>
            <p:ph type="pic" sz="quarter" idx="23" hasCustomPrompt="1"/>
          </p:nvPr>
        </p:nvSpPr>
        <p:spPr>
          <a:xfrm>
            <a:off x="1098550" y="2217585"/>
            <a:ext cx="823913" cy="823913"/>
          </a:xfrm>
        </p:spPr>
        <p:txBody>
          <a:bodyPr anchor="ctr"/>
          <a:lstStyle>
            <a:lvl1pPr marL="0" indent="0" algn="ctr">
              <a:buNone/>
              <a:defRPr sz="1050" i="1">
                <a:solidFill>
                  <a:schemeClr val="bg1"/>
                </a:solidFill>
              </a:defRPr>
            </a:lvl1pPr>
          </a:lstStyle>
          <a:p>
            <a:r>
              <a:rPr lang="en-US"/>
              <a:t>Icon</a:t>
            </a:r>
          </a:p>
        </p:txBody>
      </p:sp>
      <p:sp>
        <p:nvSpPr>
          <p:cNvPr id="27" name="Picture Placeholder 25">
            <a:extLst>
              <a:ext uri="{FF2B5EF4-FFF2-40B4-BE49-F238E27FC236}">
                <a16:creationId xmlns:a16="http://schemas.microsoft.com/office/drawing/2014/main" id="{ED41522A-FBAF-4E5D-B592-F13855964E8B}"/>
              </a:ext>
            </a:extLst>
          </p:cNvPr>
          <p:cNvSpPr>
            <a:spLocks noGrp="1"/>
          </p:cNvSpPr>
          <p:nvPr>
            <p:ph type="pic" sz="quarter" idx="24" hasCustomPrompt="1"/>
          </p:nvPr>
        </p:nvSpPr>
        <p:spPr>
          <a:xfrm>
            <a:off x="3385350" y="2217585"/>
            <a:ext cx="823913" cy="823913"/>
          </a:xfrm>
        </p:spPr>
        <p:txBody>
          <a:bodyPr anchor="ctr"/>
          <a:lstStyle>
            <a:lvl1pPr marL="0" indent="0" algn="ctr">
              <a:buNone/>
              <a:defRPr sz="1050" i="1">
                <a:solidFill>
                  <a:schemeClr val="bg1"/>
                </a:solidFill>
              </a:defRPr>
            </a:lvl1pPr>
          </a:lstStyle>
          <a:p>
            <a:r>
              <a:rPr lang="en-US"/>
              <a:t>Icon</a:t>
            </a:r>
          </a:p>
        </p:txBody>
      </p:sp>
      <p:sp>
        <p:nvSpPr>
          <p:cNvPr id="28" name="Picture Placeholder 25">
            <a:extLst>
              <a:ext uri="{FF2B5EF4-FFF2-40B4-BE49-F238E27FC236}">
                <a16:creationId xmlns:a16="http://schemas.microsoft.com/office/drawing/2014/main" id="{AA51069C-E1DC-44A0-A6A0-2A4AB0DD4D70}"/>
              </a:ext>
            </a:extLst>
          </p:cNvPr>
          <p:cNvSpPr>
            <a:spLocks noGrp="1"/>
          </p:cNvSpPr>
          <p:nvPr>
            <p:ph type="pic" sz="quarter" idx="25" hasCustomPrompt="1"/>
          </p:nvPr>
        </p:nvSpPr>
        <p:spPr>
          <a:xfrm>
            <a:off x="5684044" y="2217585"/>
            <a:ext cx="823913" cy="823913"/>
          </a:xfrm>
        </p:spPr>
        <p:txBody>
          <a:bodyPr anchor="ctr"/>
          <a:lstStyle>
            <a:lvl1pPr marL="0" indent="0" algn="ctr">
              <a:buNone/>
              <a:defRPr sz="1050" i="1">
                <a:solidFill>
                  <a:schemeClr val="bg1"/>
                </a:solidFill>
              </a:defRPr>
            </a:lvl1pPr>
          </a:lstStyle>
          <a:p>
            <a:r>
              <a:rPr lang="en-US"/>
              <a:t>Icon</a:t>
            </a:r>
          </a:p>
        </p:txBody>
      </p:sp>
      <p:sp>
        <p:nvSpPr>
          <p:cNvPr id="29" name="Picture Placeholder 25">
            <a:extLst>
              <a:ext uri="{FF2B5EF4-FFF2-40B4-BE49-F238E27FC236}">
                <a16:creationId xmlns:a16="http://schemas.microsoft.com/office/drawing/2014/main" id="{42F6437E-5478-451F-9BE3-E8160EA43516}"/>
              </a:ext>
            </a:extLst>
          </p:cNvPr>
          <p:cNvSpPr>
            <a:spLocks noGrp="1"/>
          </p:cNvSpPr>
          <p:nvPr>
            <p:ph type="pic" sz="quarter" idx="26" hasCustomPrompt="1"/>
          </p:nvPr>
        </p:nvSpPr>
        <p:spPr>
          <a:xfrm>
            <a:off x="7958950" y="2217585"/>
            <a:ext cx="823913" cy="823913"/>
          </a:xfrm>
        </p:spPr>
        <p:txBody>
          <a:bodyPr anchor="ctr"/>
          <a:lstStyle>
            <a:lvl1pPr marL="0" indent="0" algn="ctr">
              <a:buNone/>
              <a:defRPr sz="1050" i="1">
                <a:solidFill>
                  <a:schemeClr val="bg1"/>
                </a:solidFill>
              </a:defRPr>
            </a:lvl1pPr>
          </a:lstStyle>
          <a:p>
            <a:r>
              <a:rPr lang="en-US"/>
              <a:t>Icon</a:t>
            </a:r>
          </a:p>
        </p:txBody>
      </p:sp>
      <p:sp>
        <p:nvSpPr>
          <p:cNvPr id="30" name="Picture Placeholder 25">
            <a:extLst>
              <a:ext uri="{FF2B5EF4-FFF2-40B4-BE49-F238E27FC236}">
                <a16:creationId xmlns:a16="http://schemas.microsoft.com/office/drawing/2014/main" id="{25127DFD-53A7-41A8-B591-AEEC12038026}"/>
              </a:ext>
            </a:extLst>
          </p:cNvPr>
          <p:cNvSpPr>
            <a:spLocks noGrp="1"/>
          </p:cNvSpPr>
          <p:nvPr>
            <p:ph type="pic" sz="quarter" idx="27" hasCustomPrompt="1"/>
          </p:nvPr>
        </p:nvSpPr>
        <p:spPr>
          <a:xfrm>
            <a:off x="10245749" y="2217585"/>
            <a:ext cx="823913" cy="823913"/>
          </a:xfrm>
        </p:spPr>
        <p:txBody>
          <a:bodyPr anchor="ctr"/>
          <a:lstStyle>
            <a:lvl1pPr marL="0" indent="0" algn="ctr">
              <a:buNone/>
              <a:defRPr sz="1050" i="1">
                <a:solidFill>
                  <a:schemeClr val="bg1"/>
                </a:solidFill>
              </a:defRPr>
            </a:lvl1pPr>
          </a:lstStyle>
          <a:p>
            <a:r>
              <a:rPr lang="en-US"/>
              <a:t>Icon</a:t>
            </a:r>
          </a:p>
        </p:txBody>
      </p:sp>
    </p:spTree>
    <p:extLst>
      <p:ext uri="{BB962C8B-B14F-4D97-AF65-F5344CB8AC3E}">
        <p14:creationId xmlns:p14="http://schemas.microsoft.com/office/powerpoint/2010/main" val="389258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0 40 Vertical Spli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76D43D-0DDD-4BAD-8213-BDBF75C30A0C}"/>
              </a:ext>
              <a:ext uri="{C183D7F6-B498-43B3-948B-1728B52AA6E4}">
                <adec:decorative xmlns:adec="http://schemas.microsoft.com/office/drawing/2017/decorative" val="1"/>
              </a:ext>
            </a:extLst>
          </p:cNvPr>
          <p:cNvSpPr/>
          <p:nvPr userDrawn="1"/>
        </p:nvSpPr>
        <p:spPr>
          <a:xfrm>
            <a:off x="676118" y="4338116"/>
            <a:ext cx="10839764"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Text Placeholder 3">
            <a:extLst>
              <a:ext uri="{FF2B5EF4-FFF2-40B4-BE49-F238E27FC236}">
                <a16:creationId xmlns:a16="http://schemas.microsoft.com/office/drawing/2014/main" id="{A6D3ACF3-E1F5-4332-9836-C8E6C46591BB}"/>
              </a:ext>
            </a:extLst>
          </p:cNvPr>
          <p:cNvSpPr txBox="1">
            <a:spLocks/>
          </p:cNvSpPr>
          <p:nvPr userDrawn="1"/>
        </p:nvSpPr>
        <p:spPr>
          <a:xfrm>
            <a:off x="0" y="-436"/>
            <a:ext cx="12192000" cy="43438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a:p>
        </p:txBody>
      </p:sp>
      <p:sp>
        <p:nvSpPr>
          <p:cNvPr id="2" name="Title 1">
            <a:extLst>
              <a:ext uri="{FF2B5EF4-FFF2-40B4-BE49-F238E27FC236}">
                <a16:creationId xmlns:a16="http://schemas.microsoft.com/office/drawing/2014/main" id="{0BDF8FE7-66F4-4586-B49B-61E115ED291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AEB5B890-F885-418C-9812-59970CAC6BCD}"/>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50521507-88DE-417D-8076-D9152E1E1409}"/>
              </a:ext>
            </a:extLst>
          </p:cNvPr>
          <p:cNvSpPr>
            <a:spLocks noGrp="1"/>
          </p:cNvSpPr>
          <p:nvPr>
            <p:ph type="sldNum" sz="quarter" idx="11"/>
          </p:nvPr>
        </p:nvSpPr>
        <p:spPr/>
        <p:txBody>
          <a:bodyPr/>
          <a:lstStyle/>
          <a:p>
            <a:fld id="{EECC7194-A4D0-457B-9D3E-53681723AFF7}" type="slidenum">
              <a:rPr lang="en-US" noProof="0" smtClean="0"/>
              <a:pPr/>
              <a:t>‹#›</a:t>
            </a:fld>
            <a:endParaRPr lang="en-US" noProof="0"/>
          </a:p>
        </p:txBody>
      </p:sp>
      <p:sp>
        <p:nvSpPr>
          <p:cNvPr id="4" name="Text Placeholder 3">
            <a:extLst>
              <a:ext uri="{FF2B5EF4-FFF2-40B4-BE49-F238E27FC236}">
                <a16:creationId xmlns:a16="http://schemas.microsoft.com/office/drawing/2014/main" id="{1DFC7DDD-6F93-45F8-AFD6-95AA051FE809}"/>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1" name="Freeform: Shape 20">
            <a:extLst>
              <a:ext uri="{FF2B5EF4-FFF2-40B4-BE49-F238E27FC236}">
                <a16:creationId xmlns:a16="http://schemas.microsoft.com/office/drawing/2014/main" id="{D1CD6042-5DF4-4624-BC32-25F68745304A}"/>
              </a:ext>
            </a:extLst>
          </p:cNvPr>
          <p:cNvSpPr/>
          <p:nvPr userDrawn="1"/>
        </p:nvSpPr>
        <p:spPr>
          <a:xfrm rot="5400000">
            <a:off x="8220300" y="371700"/>
            <a:ext cx="4343400" cy="3600000"/>
          </a:xfrm>
          <a:custGeom>
            <a:avLst/>
            <a:gdLst>
              <a:gd name="connsiteX0" fmla="*/ 0 w 4343400"/>
              <a:gd name="connsiteY0" fmla="*/ 3600000 h 3600000"/>
              <a:gd name="connsiteX1" fmla="*/ 0 w 4343400"/>
              <a:gd name="connsiteY1" fmla="*/ 0 h 3600000"/>
              <a:gd name="connsiteX2" fmla="*/ 180000 w 4343400"/>
              <a:gd name="connsiteY2" fmla="*/ 0 h 3600000"/>
              <a:gd name="connsiteX3" fmla="*/ 4343400 w 4343400"/>
              <a:gd name="connsiteY3" fmla="*/ 0 h 3600000"/>
              <a:gd name="connsiteX4" fmla="*/ 4343400 w 4343400"/>
              <a:gd name="connsiteY4" fmla="*/ 180000 h 3600000"/>
              <a:gd name="connsiteX5" fmla="*/ 180000 w 4343400"/>
              <a:gd name="connsiteY5" fmla="*/ 180000 h 3600000"/>
              <a:gd name="connsiteX6" fmla="*/ 180000 w 43434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0" h="3600000">
                <a:moveTo>
                  <a:pt x="0" y="3600000"/>
                </a:moveTo>
                <a:lnTo>
                  <a:pt x="0" y="0"/>
                </a:lnTo>
                <a:lnTo>
                  <a:pt x="180000" y="0"/>
                </a:lnTo>
                <a:lnTo>
                  <a:pt x="4343400" y="0"/>
                </a:lnTo>
                <a:lnTo>
                  <a:pt x="43434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9" name="Freeform: Shape 18">
            <a:extLst>
              <a:ext uri="{FF2B5EF4-FFF2-40B4-BE49-F238E27FC236}">
                <a16:creationId xmlns:a16="http://schemas.microsoft.com/office/drawing/2014/main" id="{6294759C-286C-4281-B194-581C766EEF28}"/>
              </a:ext>
            </a:extLst>
          </p:cNvPr>
          <p:cNvSpPr/>
          <p:nvPr userDrawn="1"/>
        </p:nvSpPr>
        <p:spPr>
          <a:xfrm rot="5400000">
            <a:off x="9134700" y="3800700"/>
            <a:ext cx="2514600" cy="3600000"/>
          </a:xfrm>
          <a:custGeom>
            <a:avLst/>
            <a:gdLst>
              <a:gd name="connsiteX0" fmla="*/ 0 w 2514600"/>
              <a:gd name="connsiteY0" fmla="*/ 180000 h 3600000"/>
              <a:gd name="connsiteX1" fmla="*/ 0 w 2514600"/>
              <a:gd name="connsiteY1" fmla="*/ 0 h 3600000"/>
              <a:gd name="connsiteX2" fmla="*/ 2334600 w 2514600"/>
              <a:gd name="connsiteY2" fmla="*/ 0 h 3600000"/>
              <a:gd name="connsiteX3" fmla="*/ 2514600 w 2514600"/>
              <a:gd name="connsiteY3" fmla="*/ 0 h 3600000"/>
              <a:gd name="connsiteX4" fmla="*/ 2514600 w 2514600"/>
              <a:gd name="connsiteY4" fmla="*/ 180000 h 3600000"/>
              <a:gd name="connsiteX5" fmla="*/ 2514600 w 2514600"/>
              <a:gd name="connsiteY5" fmla="*/ 3600000 h 3600000"/>
              <a:gd name="connsiteX6" fmla="*/ 2334600 w 2514600"/>
              <a:gd name="connsiteY6" fmla="*/ 3600000 h 3600000"/>
              <a:gd name="connsiteX7" fmla="*/ 2334600 w 25146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3600000">
                <a:moveTo>
                  <a:pt x="0" y="180000"/>
                </a:moveTo>
                <a:lnTo>
                  <a:pt x="0" y="0"/>
                </a:lnTo>
                <a:lnTo>
                  <a:pt x="2334600" y="0"/>
                </a:lnTo>
                <a:lnTo>
                  <a:pt x="2514600" y="0"/>
                </a:lnTo>
                <a:lnTo>
                  <a:pt x="2514600" y="180000"/>
                </a:lnTo>
                <a:lnTo>
                  <a:pt x="2514600" y="3600000"/>
                </a:lnTo>
                <a:lnTo>
                  <a:pt x="2334600" y="3600000"/>
                </a:lnTo>
                <a:lnTo>
                  <a:pt x="23346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57894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 x Content Block with Icon">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E6622698-E93D-4214-8C21-38DBE58C2E3F}"/>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224000" rIns="0" anchor="t">
            <a:noAutofit/>
          </a:bodyPr>
          <a:lstStyle>
            <a:lvl1pPr marL="0" indent="0" algn="ctr">
              <a:lnSpc>
                <a:spcPct val="100000"/>
              </a:lnSpc>
              <a:buNone/>
              <a:defRPr sz="1200" i="1">
                <a:solidFill>
                  <a:schemeClr val="bg1"/>
                </a:solidFill>
              </a:defRPr>
            </a:lvl1pPr>
          </a:lstStyle>
          <a:p>
            <a:r>
              <a:rPr lang="en-US"/>
              <a:t>Drag &amp; Drop Your </a:t>
            </a:r>
            <a:br>
              <a:rPr lang="en-US"/>
            </a:br>
            <a:r>
              <a:rPr lang="en-US"/>
              <a:t>Background Photo Here</a:t>
            </a:r>
          </a:p>
        </p:txBody>
      </p:sp>
      <p:sp>
        <p:nvSpPr>
          <p:cNvPr id="9" name="Freeform: Shape 8">
            <a:extLst>
              <a:ext uri="{FF2B5EF4-FFF2-40B4-BE49-F238E27FC236}">
                <a16:creationId xmlns:a16="http://schemas.microsoft.com/office/drawing/2014/main" id="{1706BC54-FE11-4237-96CC-8DA267DB5D7C}"/>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47058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47058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3129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3129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592000"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592000"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Header</a:t>
            </a:r>
          </a:p>
        </p:txBody>
      </p:sp>
      <p:sp>
        <p:nvSpPr>
          <p:cNvPr id="19" name="Text Placeholder 4">
            <a:extLst>
              <a:ext uri="{FF2B5EF4-FFF2-40B4-BE49-F238E27FC236}">
                <a16:creationId xmlns:a16="http://schemas.microsoft.com/office/drawing/2014/main" id="{3E6D854C-C76F-49BA-9E74-F438CA8EA9E2}"/>
              </a:ext>
            </a:extLst>
          </p:cNvPr>
          <p:cNvSpPr>
            <a:spLocks noGrp="1"/>
          </p:cNvSpPr>
          <p:nvPr>
            <p:ph type="body" sz="quarter" idx="19" hasCustomPrompt="1"/>
          </p:nvPr>
        </p:nvSpPr>
        <p:spPr>
          <a:xfrm>
            <a:off x="147058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Description</a:t>
            </a:r>
          </a:p>
        </p:txBody>
      </p:sp>
      <p:sp>
        <p:nvSpPr>
          <p:cNvPr id="20" name="Text Placeholder 12">
            <a:extLst>
              <a:ext uri="{FF2B5EF4-FFF2-40B4-BE49-F238E27FC236}">
                <a16:creationId xmlns:a16="http://schemas.microsoft.com/office/drawing/2014/main" id="{AD447D7D-C1F4-4AD4-AE22-EB8E7F1C419E}"/>
              </a:ext>
            </a:extLst>
          </p:cNvPr>
          <p:cNvSpPr>
            <a:spLocks noGrp="1"/>
          </p:cNvSpPr>
          <p:nvPr>
            <p:ph type="body" sz="quarter" idx="20" hasCustomPrompt="1"/>
          </p:nvPr>
        </p:nvSpPr>
        <p:spPr>
          <a:xfrm>
            <a:off x="147058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Header</a:t>
            </a:r>
          </a:p>
        </p:txBody>
      </p:sp>
      <p:sp>
        <p:nvSpPr>
          <p:cNvPr id="21" name="Text Placeholder 4">
            <a:extLst>
              <a:ext uri="{FF2B5EF4-FFF2-40B4-BE49-F238E27FC236}">
                <a16:creationId xmlns:a16="http://schemas.microsoft.com/office/drawing/2014/main" id="{849DF703-38D0-4214-9432-83570E10EFED}"/>
              </a:ext>
            </a:extLst>
          </p:cNvPr>
          <p:cNvSpPr>
            <a:spLocks noGrp="1"/>
          </p:cNvSpPr>
          <p:nvPr>
            <p:ph type="body" sz="quarter" idx="21" hasCustomPrompt="1"/>
          </p:nvPr>
        </p:nvSpPr>
        <p:spPr>
          <a:xfrm>
            <a:off x="503129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Description</a:t>
            </a:r>
          </a:p>
        </p:txBody>
      </p:sp>
      <p:sp>
        <p:nvSpPr>
          <p:cNvPr id="22" name="Text Placeholder 12">
            <a:extLst>
              <a:ext uri="{FF2B5EF4-FFF2-40B4-BE49-F238E27FC236}">
                <a16:creationId xmlns:a16="http://schemas.microsoft.com/office/drawing/2014/main" id="{F9EB6572-1A9F-4672-8E42-A4E15451CA20}"/>
              </a:ext>
            </a:extLst>
          </p:cNvPr>
          <p:cNvSpPr>
            <a:spLocks noGrp="1"/>
          </p:cNvSpPr>
          <p:nvPr>
            <p:ph type="body" sz="quarter" idx="22" hasCustomPrompt="1"/>
          </p:nvPr>
        </p:nvSpPr>
        <p:spPr>
          <a:xfrm>
            <a:off x="503129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Header</a:t>
            </a:r>
          </a:p>
        </p:txBody>
      </p:sp>
      <p:sp>
        <p:nvSpPr>
          <p:cNvPr id="23" name="Text Placeholder 4">
            <a:extLst>
              <a:ext uri="{FF2B5EF4-FFF2-40B4-BE49-F238E27FC236}">
                <a16:creationId xmlns:a16="http://schemas.microsoft.com/office/drawing/2014/main" id="{0740EB70-455C-47FF-9A9A-0D78D202ED03}"/>
              </a:ext>
            </a:extLst>
          </p:cNvPr>
          <p:cNvSpPr>
            <a:spLocks noGrp="1"/>
          </p:cNvSpPr>
          <p:nvPr>
            <p:ph type="body" sz="quarter" idx="23" hasCustomPrompt="1"/>
          </p:nvPr>
        </p:nvSpPr>
        <p:spPr>
          <a:xfrm>
            <a:off x="8592000"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Description</a:t>
            </a:r>
          </a:p>
        </p:txBody>
      </p:sp>
      <p:sp>
        <p:nvSpPr>
          <p:cNvPr id="24" name="Text Placeholder 12">
            <a:extLst>
              <a:ext uri="{FF2B5EF4-FFF2-40B4-BE49-F238E27FC236}">
                <a16:creationId xmlns:a16="http://schemas.microsoft.com/office/drawing/2014/main" id="{CD9A5773-4F50-4631-9B7A-0A2D83E5DC28}"/>
              </a:ext>
            </a:extLst>
          </p:cNvPr>
          <p:cNvSpPr>
            <a:spLocks noGrp="1"/>
          </p:cNvSpPr>
          <p:nvPr>
            <p:ph type="body" sz="quarter" idx="24" hasCustomPrompt="1"/>
          </p:nvPr>
        </p:nvSpPr>
        <p:spPr>
          <a:xfrm>
            <a:off x="8592000"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Header</a:t>
            </a:r>
          </a:p>
        </p:txBody>
      </p:sp>
    </p:spTree>
    <p:extLst>
      <p:ext uri="{BB962C8B-B14F-4D97-AF65-F5344CB8AC3E}">
        <p14:creationId xmlns:p14="http://schemas.microsoft.com/office/powerpoint/2010/main" val="3875987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6 x Content Block with Ic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5350A6A-6F84-47F4-AE00-8295D96D08C8}"/>
              </a:ext>
            </a:extLst>
          </p:cNvPr>
          <p:cNvSpPr/>
          <p:nvPr userDrawn="1"/>
        </p:nvSpPr>
        <p:spPr>
          <a:xfrm rot="5400000">
            <a:off x="8677500" y="3343500"/>
            <a:ext cx="3429000" cy="3600000"/>
          </a:xfrm>
          <a:custGeom>
            <a:avLst/>
            <a:gdLst>
              <a:gd name="connsiteX0" fmla="*/ 0 w 3429000"/>
              <a:gd name="connsiteY0" fmla="*/ 180000 h 3600000"/>
              <a:gd name="connsiteX1" fmla="*/ 0 w 3429000"/>
              <a:gd name="connsiteY1" fmla="*/ 0 h 3600000"/>
              <a:gd name="connsiteX2" fmla="*/ 3249000 w 3429000"/>
              <a:gd name="connsiteY2" fmla="*/ 0 h 3600000"/>
              <a:gd name="connsiteX3" fmla="*/ 3429000 w 3429000"/>
              <a:gd name="connsiteY3" fmla="*/ 0 h 3600000"/>
              <a:gd name="connsiteX4" fmla="*/ 3429000 w 3429000"/>
              <a:gd name="connsiteY4" fmla="*/ 180000 h 3600000"/>
              <a:gd name="connsiteX5" fmla="*/ 3429000 w 3429000"/>
              <a:gd name="connsiteY5" fmla="*/ 3600000 h 3600000"/>
              <a:gd name="connsiteX6" fmla="*/ 3249000 w 3429000"/>
              <a:gd name="connsiteY6" fmla="*/ 3600000 h 3600000"/>
              <a:gd name="connsiteX7" fmla="*/ 3249000 w 34290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0" h="3600000">
                <a:moveTo>
                  <a:pt x="0" y="180000"/>
                </a:moveTo>
                <a:lnTo>
                  <a:pt x="0" y="0"/>
                </a:lnTo>
                <a:lnTo>
                  <a:pt x="3249000" y="0"/>
                </a:lnTo>
                <a:lnTo>
                  <a:pt x="3429000" y="0"/>
                </a:lnTo>
                <a:lnTo>
                  <a:pt x="3429000" y="180000"/>
                </a:lnTo>
                <a:lnTo>
                  <a:pt x="3429000" y="3600000"/>
                </a:lnTo>
                <a:lnTo>
                  <a:pt x="3249000" y="3600000"/>
                </a:lnTo>
                <a:lnTo>
                  <a:pt x="32490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3429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noProof="0" smtClean="0"/>
              <a:pPr/>
              <a:t>‹#›</a:t>
            </a:fld>
            <a:endParaRPr lang="en-US" noProof="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682863"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682863"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4445432"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4445432"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208000"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208000"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908907" y="2005142"/>
            <a:ext cx="823913" cy="823913"/>
          </a:xfrm>
        </p:spPr>
        <p:txBody>
          <a:bodyPr anchor="ctr"/>
          <a:lstStyle>
            <a:lvl1pPr marL="0" indent="0" algn="ctr">
              <a:buNone/>
              <a:defRPr sz="1050" i="1">
                <a:solidFill>
                  <a:schemeClr val="bg1"/>
                </a:solidFill>
              </a:defRPr>
            </a:lvl1pPr>
          </a:lstStyle>
          <a:p>
            <a:r>
              <a:rPr lang="en-US" noProof="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71476" y="2005142"/>
            <a:ext cx="823913" cy="823913"/>
          </a:xfrm>
        </p:spPr>
        <p:txBody>
          <a:bodyPr anchor="ctr"/>
          <a:lstStyle>
            <a:lvl1pPr marL="0" indent="0" algn="ctr">
              <a:buNone/>
              <a:defRPr sz="1050" i="1">
                <a:solidFill>
                  <a:schemeClr val="bg1"/>
                </a:solidFill>
              </a:defRPr>
            </a:lvl1pPr>
          </a:lstStyle>
          <a:p>
            <a:r>
              <a:rPr lang="en-US" noProof="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434044" y="2005142"/>
            <a:ext cx="823913" cy="823913"/>
          </a:xfrm>
        </p:spPr>
        <p:txBody>
          <a:bodyPr anchor="ctr"/>
          <a:lstStyle>
            <a:lvl1pPr marL="0" indent="0" algn="ctr">
              <a:buNone/>
              <a:defRPr sz="1050" i="1">
                <a:solidFill>
                  <a:schemeClr val="bg1"/>
                </a:solidFill>
              </a:defRPr>
            </a:lvl1pPr>
          </a:lstStyle>
          <a:p>
            <a:r>
              <a:rPr lang="en-US" noProof="0"/>
              <a:t>Icon</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6" name="Freeform: Shape 25">
            <a:extLst>
              <a:ext uri="{FF2B5EF4-FFF2-40B4-BE49-F238E27FC236}">
                <a16:creationId xmlns:a16="http://schemas.microsoft.com/office/drawing/2014/main" id="{AEA98CFA-B2A7-4BCC-B1DC-01CFAD2DD65E}"/>
              </a:ext>
            </a:extLst>
          </p:cNvPr>
          <p:cNvSpPr/>
          <p:nvPr userDrawn="1"/>
        </p:nvSpPr>
        <p:spPr>
          <a:xfrm rot="5400000">
            <a:off x="8677500" y="-85500"/>
            <a:ext cx="3429000" cy="3600000"/>
          </a:xfrm>
          <a:custGeom>
            <a:avLst/>
            <a:gdLst>
              <a:gd name="connsiteX0" fmla="*/ 0 w 3429000"/>
              <a:gd name="connsiteY0" fmla="*/ 3600000 h 3600000"/>
              <a:gd name="connsiteX1" fmla="*/ 0 w 3429000"/>
              <a:gd name="connsiteY1" fmla="*/ 0 h 3600000"/>
              <a:gd name="connsiteX2" fmla="*/ 180000 w 3429000"/>
              <a:gd name="connsiteY2" fmla="*/ 0 h 3600000"/>
              <a:gd name="connsiteX3" fmla="*/ 3429000 w 3429000"/>
              <a:gd name="connsiteY3" fmla="*/ 0 h 3600000"/>
              <a:gd name="connsiteX4" fmla="*/ 3429000 w 3429000"/>
              <a:gd name="connsiteY4" fmla="*/ 180000 h 3600000"/>
              <a:gd name="connsiteX5" fmla="*/ 180000 w 3429000"/>
              <a:gd name="connsiteY5" fmla="*/ 180000 h 3600000"/>
              <a:gd name="connsiteX6" fmla="*/ 180000 w 34290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600000">
                <a:moveTo>
                  <a:pt x="0" y="3600000"/>
                </a:moveTo>
                <a:lnTo>
                  <a:pt x="0" y="0"/>
                </a:lnTo>
                <a:lnTo>
                  <a:pt x="180000" y="0"/>
                </a:lnTo>
                <a:lnTo>
                  <a:pt x="3429000" y="0"/>
                </a:lnTo>
                <a:lnTo>
                  <a:pt x="34290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214259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5"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1"/>
            <a:ext cx="12192000" cy="1045483"/>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50" y="512437"/>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375" y="1045485"/>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noProof="0" smtClean="0"/>
              <a:pPr/>
              <a:t>‹#›</a:t>
            </a:fld>
            <a:endParaRPr lang="en-US" noProof="0"/>
          </a:p>
        </p:txBody>
      </p:sp>
      <p:sp>
        <p:nvSpPr>
          <p:cNvPr id="26" name="Freeform: Shape 25">
            <a:extLst>
              <a:ext uri="{FF2B5EF4-FFF2-40B4-BE49-F238E27FC236}">
                <a16:creationId xmlns:a16="http://schemas.microsoft.com/office/drawing/2014/main" id="{89445125-53D2-43B3-8ABC-C88E463BE7DD}"/>
              </a:ext>
            </a:extLst>
          </p:cNvPr>
          <p:cNvSpPr/>
          <p:nvPr userDrawn="1"/>
        </p:nvSpPr>
        <p:spPr>
          <a:xfrm rot="5400000">
            <a:off x="9166516" y="-574515"/>
            <a:ext cx="2450969" cy="3600000"/>
          </a:xfrm>
          <a:custGeom>
            <a:avLst/>
            <a:gdLst>
              <a:gd name="connsiteX0" fmla="*/ 0 w 2450969"/>
              <a:gd name="connsiteY0" fmla="*/ 3600000 h 3600000"/>
              <a:gd name="connsiteX1" fmla="*/ 0 w 2450969"/>
              <a:gd name="connsiteY1" fmla="*/ 0 h 3600000"/>
              <a:gd name="connsiteX2" fmla="*/ 180000 w 2450969"/>
              <a:gd name="connsiteY2" fmla="*/ 0 h 3600000"/>
              <a:gd name="connsiteX3" fmla="*/ 2450969 w 2450969"/>
              <a:gd name="connsiteY3" fmla="*/ 0 h 3600000"/>
              <a:gd name="connsiteX4" fmla="*/ 2450969 w 2450969"/>
              <a:gd name="connsiteY4" fmla="*/ 180000 h 3600000"/>
              <a:gd name="connsiteX5" fmla="*/ 180000 w 2450969"/>
              <a:gd name="connsiteY5" fmla="*/ 180000 h 3600000"/>
              <a:gd name="connsiteX6" fmla="*/ 180000 w 2450969"/>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69" h="3600000">
                <a:moveTo>
                  <a:pt x="0" y="3600000"/>
                </a:moveTo>
                <a:lnTo>
                  <a:pt x="0" y="0"/>
                </a:lnTo>
                <a:lnTo>
                  <a:pt x="180000" y="0"/>
                </a:lnTo>
                <a:lnTo>
                  <a:pt x="2450969" y="0"/>
                </a:lnTo>
                <a:lnTo>
                  <a:pt x="2450969"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9759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Only - Full Photo">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a:t>Drag &amp; Drop Your </a:t>
            </a:r>
            <a:br>
              <a:rPr lang="en-US"/>
            </a:br>
            <a:r>
              <a:rPr lang="en-US"/>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3">
            <a:extLst>
              <a:ext uri="{FF2B5EF4-FFF2-40B4-BE49-F238E27FC236}">
                <a16:creationId xmlns:a16="http://schemas.microsoft.com/office/drawing/2014/main" id="{0A18EF7D-14D0-4362-B8BD-722D3D54D429}"/>
              </a:ext>
            </a:extLst>
          </p:cNvPr>
          <p:cNvSpPr>
            <a:spLocks noGrp="1"/>
          </p:cNvSpPr>
          <p:nvPr>
            <p:ph type="body" sz="quarter" idx="13"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a:t>SUBTITLE</a:t>
            </a:r>
          </a:p>
        </p:txBody>
      </p:sp>
    </p:spTree>
    <p:extLst>
      <p:ext uri="{BB962C8B-B14F-4D97-AF65-F5344CB8AC3E}">
        <p14:creationId xmlns:p14="http://schemas.microsoft.com/office/powerpoint/2010/main" val="2039369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Only -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7FF01B-795B-4F5D-87AF-6CAA8DD5D48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a:p>
        </p:txBody>
      </p:sp>
      <p:sp>
        <p:nvSpPr>
          <p:cNvPr id="3" name="Title 2">
            <a:extLst>
              <a:ext uri="{FF2B5EF4-FFF2-40B4-BE49-F238E27FC236}">
                <a16:creationId xmlns:a16="http://schemas.microsoft.com/office/drawing/2014/main" id="{72F32FC1-1FF6-4874-9835-EB1A90F7E9F5}"/>
              </a:ext>
            </a:extLst>
          </p:cNvPr>
          <p:cNvSpPr>
            <a:spLocks noGrp="1"/>
          </p:cNvSpPr>
          <p:nvPr>
            <p:ph type="title"/>
          </p:nvPr>
        </p:nvSpPr>
        <p:spPr/>
        <p:txBody>
          <a:bodyPr/>
          <a:lstStyle/>
          <a:p>
            <a:r>
              <a:rPr lang="en-US"/>
              <a:t>Click to edit Master title style</a:t>
            </a:r>
          </a:p>
        </p:txBody>
      </p:sp>
      <p:sp>
        <p:nvSpPr>
          <p:cNvPr id="10" name="Freeform: Shape 9">
            <a:extLst>
              <a:ext uri="{FF2B5EF4-FFF2-40B4-BE49-F238E27FC236}">
                <a16:creationId xmlns:a16="http://schemas.microsoft.com/office/drawing/2014/main" id="{83039E70-36A3-46C1-B30E-CA4CC0B36C5D}"/>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73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5246D-ECE9-473C-953D-D56C3F7B32F8}"/>
              </a:ext>
            </a:extLst>
          </p:cNvPr>
          <p:cNvSpPr>
            <a:spLocks noGrp="1"/>
          </p:cNvSpPr>
          <p:nvPr>
            <p:ph type="title"/>
          </p:nvPr>
        </p:nvSpPr>
        <p:spPr>
          <a:xfrm>
            <a:off x="684000" y="808186"/>
            <a:ext cx="7560000" cy="370166"/>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65D946F0-677D-45B4-83B9-FD3BD3FFCA3C}"/>
              </a:ext>
            </a:extLst>
          </p:cNvPr>
          <p:cNvSpPr>
            <a:spLocks noGrp="1"/>
          </p:cNvSpPr>
          <p:nvPr>
            <p:ph type="body" idx="1"/>
          </p:nvPr>
        </p:nvSpPr>
        <p:spPr>
          <a:xfrm>
            <a:off x="684000" y="1825625"/>
            <a:ext cx="10800000" cy="432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1445BE21-FA72-48F5-9A53-134902BF63DC}"/>
              </a:ext>
            </a:extLst>
          </p:cNvPr>
          <p:cNvSpPr>
            <a:spLocks noGrp="1"/>
          </p:cNvSpPr>
          <p:nvPr>
            <p:ph type="ftr" sz="quarter" idx="3"/>
          </p:nvPr>
        </p:nvSpPr>
        <p:spPr>
          <a:xfrm>
            <a:off x="288000" y="6192000"/>
            <a:ext cx="7560000" cy="360000"/>
          </a:xfrm>
          <a:prstGeom prst="rect">
            <a:avLst/>
          </a:prstGeom>
        </p:spPr>
        <p:txBody>
          <a:bodyPr vert="horz" lIns="0" tIns="0" rIns="0" bIns="0" rtlCol="0" anchor="b"/>
          <a:lstStyle>
            <a:lvl1pPr algn="l">
              <a:defRPr sz="8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70F79B29-5421-49A7-A511-D916B66A8890}"/>
              </a:ext>
            </a:extLst>
          </p:cNvPr>
          <p:cNvSpPr>
            <a:spLocks noGrp="1"/>
          </p:cNvSpPr>
          <p:nvPr>
            <p:ph type="sldNum" sz="quarter" idx="4"/>
          </p:nvPr>
        </p:nvSpPr>
        <p:spPr>
          <a:xfrm>
            <a:off x="11575764" y="6241764"/>
            <a:ext cx="270474" cy="270474"/>
          </a:xfrm>
          <a:prstGeom prst="ellipse">
            <a:avLst/>
          </a:prstGeom>
          <a:solidFill>
            <a:schemeClr val="accent1"/>
          </a:solidFill>
        </p:spPr>
        <p:txBody>
          <a:bodyPr vert="horz" lIns="0" tIns="0" rIns="0" bIns="0" rtlCol="0" anchor="ctr"/>
          <a:lstStyle>
            <a:lvl1pPr algn="ctr">
              <a:defRPr sz="1000">
                <a:solidFill>
                  <a:schemeClr val="tx2"/>
                </a:solidFill>
              </a:defRPr>
            </a:lvl1pPr>
          </a:lstStyle>
          <a:p>
            <a:fld id="{EECC7194-A4D0-457B-9D3E-53681723AFF7}" type="slidenum">
              <a:rPr lang="en-US" noProof="0" smtClean="0"/>
              <a:pPr/>
              <a:t>‹#›</a:t>
            </a:fld>
            <a:endParaRPr lang="en-US" noProof="0"/>
          </a:p>
        </p:txBody>
      </p:sp>
    </p:spTree>
    <p:extLst>
      <p:ext uri="{BB962C8B-B14F-4D97-AF65-F5344CB8AC3E}">
        <p14:creationId xmlns:p14="http://schemas.microsoft.com/office/powerpoint/2010/main" val="327892528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50" r:id="rId12"/>
    <p:sldLayoutId id="2147483669" r:id="rId13"/>
    <p:sldLayoutId id="2147483671" r:id="rId14"/>
  </p:sldLayoutIdLst>
  <p:hf hdr="0" ftr="0" dt="0"/>
  <p:txStyles>
    <p:titleStyle>
      <a:lvl1pPr algn="l" defTabSz="914400" rtl="0" eaLnBrk="1" latinLnBrk="0" hangingPunct="1">
        <a:lnSpc>
          <a:spcPct val="90000"/>
        </a:lnSpc>
        <a:spcBef>
          <a:spcPct val="0"/>
        </a:spcBef>
        <a:buNone/>
        <a:defRPr sz="3200" b="1" kern="1200" cap="all" spc="-150" baseline="0">
          <a:solidFill>
            <a:schemeClr val="accent2"/>
          </a:solidFill>
          <a:latin typeface="+mj-lt"/>
          <a:ea typeface="+mj-ea"/>
          <a:cs typeface="+mj-cs"/>
        </a:defRPr>
      </a:lvl1pPr>
    </p:titleStyle>
    <p:body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6FD4D0-BEC4-DE31-746C-D82FD58EF4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0AEB02-4848-F9DF-D34D-EE217FCED2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AC4BC-E729-2087-B7FD-55CC3157E1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B6ABB-9154-4A85-8F53-81ECD15FB5AF}" type="datetimeFigureOut">
              <a:rPr lang="en-US" smtClean="0"/>
              <a:t>9/9/2024</a:t>
            </a:fld>
            <a:endParaRPr lang="en-US"/>
          </a:p>
        </p:txBody>
      </p:sp>
      <p:sp>
        <p:nvSpPr>
          <p:cNvPr id="5" name="Footer Placeholder 4">
            <a:extLst>
              <a:ext uri="{FF2B5EF4-FFF2-40B4-BE49-F238E27FC236}">
                <a16:creationId xmlns:a16="http://schemas.microsoft.com/office/drawing/2014/main" id="{F0027980-8C23-3134-4BFD-ABD31844C3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80CE51-F40A-B0D9-D986-9C772B108E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AD2B6-6998-4D48-B137-DFF3DB552DF8}" type="slidenum">
              <a:rPr lang="en-US" smtClean="0"/>
              <a:t>‹#›</a:t>
            </a:fld>
            <a:endParaRPr lang="en-US"/>
          </a:p>
        </p:txBody>
      </p:sp>
    </p:spTree>
    <p:extLst>
      <p:ext uri="{BB962C8B-B14F-4D97-AF65-F5344CB8AC3E}">
        <p14:creationId xmlns:p14="http://schemas.microsoft.com/office/powerpoint/2010/main" val="13810876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pn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C85C272F-FCB2-478D-9E03-EC734D1AB6C0}"/>
              </a:ext>
            </a:extLst>
          </p:cNvPr>
          <p:cNvSpPr/>
          <p:nvPr/>
        </p:nvSpPr>
        <p:spPr bwMode="white">
          <a:xfrm>
            <a:off x="452143" y="2989507"/>
            <a:ext cx="11096625" cy="125358"/>
          </a:xfrm>
          <a:custGeom>
            <a:avLst/>
            <a:gdLst/>
            <a:ahLst/>
            <a:cxnLst/>
            <a:rect l="l" t="t" r="r" b="b"/>
            <a:pathLst>
              <a:path w="3935729">
                <a:moveTo>
                  <a:pt x="0" y="0"/>
                </a:moveTo>
                <a:lnTo>
                  <a:pt x="3935349" y="0"/>
                </a:lnTo>
              </a:path>
            </a:pathLst>
          </a:custGeom>
          <a:ln w="54863">
            <a:solidFill>
              <a:srgbClr val="AE1F23"/>
            </a:solidFill>
          </a:ln>
        </p:spPr>
        <p:txBody>
          <a:bodyPr wrap="square" lIns="0" tIns="0" rIns="0" bIns="0" rtlCol="0"/>
          <a:lstStyle/>
          <a:p>
            <a:endParaRPr/>
          </a:p>
        </p:txBody>
      </p:sp>
      <p:sp>
        <p:nvSpPr>
          <p:cNvPr id="9" name="TextBox 8">
            <a:extLst>
              <a:ext uri="{FF2B5EF4-FFF2-40B4-BE49-F238E27FC236}">
                <a16:creationId xmlns:a16="http://schemas.microsoft.com/office/drawing/2014/main" id="{7C31F981-4707-5A37-EE34-8466BD2ADEB0}"/>
              </a:ext>
            </a:extLst>
          </p:cNvPr>
          <p:cNvSpPr txBox="1"/>
          <p:nvPr/>
        </p:nvSpPr>
        <p:spPr>
          <a:xfrm>
            <a:off x="2065240" y="1357723"/>
            <a:ext cx="7870430" cy="1446550"/>
          </a:xfrm>
          <a:prstGeom prst="rect">
            <a:avLst/>
          </a:prstGeom>
          <a:noFill/>
        </p:spPr>
        <p:txBody>
          <a:bodyPr wrap="square" rtlCol="0">
            <a:spAutoFit/>
          </a:bodyPr>
          <a:lstStyle/>
          <a:p>
            <a:pPr algn="ctr"/>
            <a:r>
              <a:rPr lang="en-US" sz="4400">
                <a:solidFill>
                  <a:schemeClr val="bg1">
                    <a:lumMod val="95000"/>
                  </a:schemeClr>
                </a:solidFill>
                <a:latin typeface="Montserrat SemiBold" panose="00000700000000000000" pitchFamily="2" charset="0"/>
              </a:rPr>
              <a:t>Direct Investments </a:t>
            </a:r>
          </a:p>
          <a:p>
            <a:pPr algn="ctr"/>
            <a:r>
              <a:rPr lang="en-US" sz="4400">
                <a:solidFill>
                  <a:schemeClr val="bg1">
                    <a:lumMod val="95000"/>
                  </a:schemeClr>
                </a:solidFill>
                <a:latin typeface="Montserrat SemiBold" panose="00000700000000000000" pitchFamily="2" charset="0"/>
              </a:rPr>
              <a:t>In Energy</a:t>
            </a:r>
            <a:endParaRPr lang="en-US" sz="4400">
              <a:solidFill>
                <a:schemeClr val="bg1">
                  <a:lumMod val="95000"/>
                </a:schemeClr>
              </a:solidFill>
            </a:endParaRPr>
          </a:p>
        </p:txBody>
      </p:sp>
      <p:sp>
        <p:nvSpPr>
          <p:cNvPr id="28" name="Rectangle 27">
            <a:extLst>
              <a:ext uri="{FF2B5EF4-FFF2-40B4-BE49-F238E27FC236}">
                <a16:creationId xmlns:a16="http://schemas.microsoft.com/office/drawing/2014/main" id="{9F603690-818D-3B9B-9D91-578A816EA59F}"/>
              </a:ext>
            </a:extLst>
          </p:cNvPr>
          <p:cNvSpPr/>
          <p:nvPr/>
        </p:nvSpPr>
        <p:spPr>
          <a:xfrm>
            <a:off x="0" y="6727674"/>
            <a:ext cx="12192000" cy="13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500FB2C-81F0-5750-134F-82F657299864}"/>
              </a:ext>
            </a:extLst>
          </p:cNvPr>
          <p:cNvSpPr/>
          <p:nvPr/>
        </p:nvSpPr>
        <p:spPr>
          <a:xfrm>
            <a:off x="0" y="0"/>
            <a:ext cx="12192000" cy="13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Icon&#10;&#10;Description automatically generated with medium confidence">
            <a:extLst>
              <a:ext uri="{FF2B5EF4-FFF2-40B4-BE49-F238E27FC236}">
                <a16:creationId xmlns:a16="http://schemas.microsoft.com/office/drawing/2014/main" id="{5660D945-4C59-E4DF-9B8C-F2ACD4911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696" y="3868493"/>
            <a:ext cx="4002608" cy="9604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0593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72601F7-4915-C3FA-6FED-E80204A23159}"/>
              </a:ext>
            </a:extLst>
          </p:cNvPr>
          <p:cNvSpPr>
            <a:spLocks noGrp="1"/>
          </p:cNvSpPr>
          <p:nvPr>
            <p:ph type="title"/>
          </p:nvPr>
        </p:nvSpPr>
        <p:spPr>
          <a:xfrm>
            <a:off x="520714" y="176400"/>
            <a:ext cx="11467359" cy="370166"/>
          </a:xfrm>
        </p:spPr>
        <p:txBody>
          <a:bodyPr/>
          <a:lstStyle/>
          <a:p>
            <a:r>
              <a:rPr lang="en-US">
                <a:latin typeface="Montserrat SemiBold" panose="00000700000000000000" pitchFamily="2" charset="0"/>
              </a:rPr>
              <a:t>Oil Consensus 2024 Pricing ($/</a:t>
            </a:r>
            <a:r>
              <a:rPr lang="en-US" err="1">
                <a:latin typeface="Montserrat SemiBold" panose="00000700000000000000" pitchFamily="2" charset="0"/>
              </a:rPr>
              <a:t>bbl</a:t>
            </a:r>
            <a:r>
              <a:rPr lang="en-US">
                <a:latin typeface="Montserrat SemiBold" panose="00000700000000000000" pitchFamily="2" charset="0"/>
              </a:rPr>
              <a:t>)</a:t>
            </a: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23F"/>
              </a:solidFill>
              <a:effectLst/>
              <a:uLnTx/>
              <a:uFillTx/>
              <a:latin typeface="Arial "/>
              <a:ea typeface="+mn-ea"/>
              <a:cs typeface="+mn-cs"/>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19" name="object 7" descr="Beige rectangle">
            <a:extLst>
              <a:ext uri="{FF2B5EF4-FFF2-40B4-BE49-F238E27FC236}">
                <a16:creationId xmlns:a16="http://schemas.microsoft.com/office/drawing/2014/main" id="{12EDEA3D-A727-8A60-9AF9-AC3DE7CE8017}"/>
              </a:ext>
            </a:extLst>
          </p:cNvPr>
          <p:cNvSpPr/>
          <p:nvPr/>
        </p:nvSpPr>
        <p:spPr bwMode="white">
          <a:xfrm flipV="1">
            <a:off x="188536" y="553827"/>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23F"/>
              </a:solidFill>
              <a:effectLst/>
              <a:uLnTx/>
              <a:uFillTx/>
              <a:latin typeface="Arial "/>
              <a:ea typeface="+mn-ea"/>
              <a:cs typeface="+mn-cs"/>
            </a:endParaRPr>
          </a:p>
        </p:txBody>
      </p:sp>
      <p:graphicFrame>
        <p:nvGraphicFramePr>
          <p:cNvPr id="3" name="Table 3">
            <a:extLst>
              <a:ext uri="{FF2B5EF4-FFF2-40B4-BE49-F238E27FC236}">
                <a16:creationId xmlns:a16="http://schemas.microsoft.com/office/drawing/2014/main" id="{A5FD322D-4498-03A8-633C-C18BD113ACF3}"/>
              </a:ext>
            </a:extLst>
          </p:cNvPr>
          <p:cNvGraphicFramePr>
            <a:graphicFrameLocks noGrp="1"/>
          </p:cNvGraphicFramePr>
          <p:nvPr/>
        </p:nvGraphicFramePr>
        <p:xfrm>
          <a:off x="2256043" y="4791402"/>
          <a:ext cx="8007042" cy="1463040"/>
        </p:xfrm>
        <a:graphic>
          <a:graphicData uri="http://schemas.openxmlformats.org/drawingml/2006/table">
            <a:tbl>
              <a:tblPr firstRow="1" bandRow="1">
                <a:tableStyleId>{F2DE63D5-997A-4646-A377-4702673A728D}</a:tableStyleId>
              </a:tblPr>
              <a:tblGrid>
                <a:gridCol w="3020634">
                  <a:extLst>
                    <a:ext uri="{9D8B030D-6E8A-4147-A177-3AD203B41FA5}">
                      <a16:colId xmlns:a16="http://schemas.microsoft.com/office/drawing/2014/main" val="2074683668"/>
                    </a:ext>
                  </a:extLst>
                </a:gridCol>
                <a:gridCol w="1221640">
                  <a:extLst>
                    <a:ext uri="{9D8B030D-6E8A-4147-A177-3AD203B41FA5}">
                      <a16:colId xmlns:a16="http://schemas.microsoft.com/office/drawing/2014/main" val="1586435311"/>
                    </a:ext>
                  </a:extLst>
                </a:gridCol>
                <a:gridCol w="1277173">
                  <a:extLst>
                    <a:ext uri="{9D8B030D-6E8A-4147-A177-3AD203B41FA5}">
                      <a16:colId xmlns:a16="http://schemas.microsoft.com/office/drawing/2014/main" val="1491444608"/>
                    </a:ext>
                  </a:extLst>
                </a:gridCol>
                <a:gridCol w="1277173">
                  <a:extLst>
                    <a:ext uri="{9D8B030D-6E8A-4147-A177-3AD203B41FA5}">
                      <a16:colId xmlns:a16="http://schemas.microsoft.com/office/drawing/2014/main" val="2136969214"/>
                    </a:ext>
                  </a:extLst>
                </a:gridCol>
                <a:gridCol w="1210422">
                  <a:extLst>
                    <a:ext uri="{9D8B030D-6E8A-4147-A177-3AD203B41FA5}">
                      <a16:colId xmlns:a16="http://schemas.microsoft.com/office/drawing/2014/main" val="1085598386"/>
                    </a:ext>
                  </a:extLst>
                </a:gridCol>
              </a:tblGrid>
              <a:tr h="365760">
                <a:tc>
                  <a:txBody>
                    <a:bodyPr/>
                    <a:lstStyle/>
                    <a:p>
                      <a:r>
                        <a:rPr lang="en-US" sz="1600">
                          <a:latin typeface="Roboto" panose="02000000000000000000" pitchFamily="2" charset="0"/>
                          <a:ea typeface="Roboto" panose="02000000000000000000" pitchFamily="2" charset="0"/>
                          <a:cs typeface="Roboto" panose="02000000000000000000" pitchFamily="2" charset="0"/>
                        </a:rPr>
                        <a:t>Firm </a:t>
                      </a:r>
                    </a:p>
                  </a:txBody>
                  <a:tcPr anchor="ctr"/>
                </a:tc>
                <a:tc>
                  <a:txBody>
                    <a:bodyPr/>
                    <a:lstStyle/>
                    <a:p>
                      <a:pPr marL="0" algn="ctr" defTabSz="914400" rtl="0" eaLnBrk="1" fontAlgn="b" latinLnBrk="0" hangingPunct="1"/>
                      <a:r>
                        <a:rPr lang="en-US" sz="1600" b="1" kern="1200">
                          <a:solidFill>
                            <a:schemeClr val="bg1"/>
                          </a:solidFill>
                          <a:latin typeface="Roboto" panose="02000000000000000000" pitchFamily="2" charset="0"/>
                          <a:ea typeface="Roboto" panose="02000000000000000000" pitchFamily="2" charset="0"/>
                          <a:cs typeface="Roboto" panose="02000000000000000000" pitchFamily="2" charset="0"/>
                        </a:rPr>
                        <a:t>Q1 2024</a:t>
                      </a:r>
                    </a:p>
                  </a:txBody>
                  <a:tcPr marL="9525" marR="9525" marT="9525" marB="0" anchor="ctr"/>
                </a:tc>
                <a:tc>
                  <a:txBody>
                    <a:bodyPr/>
                    <a:lstStyle/>
                    <a:p>
                      <a:pPr marL="0" algn="ctr" defTabSz="914400" rtl="0" eaLnBrk="1" fontAlgn="b" latinLnBrk="0" hangingPunct="1"/>
                      <a:r>
                        <a:rPr lang="en-US" sz="1600" b="1" kern="1200">
                          <a:solidFill>
                            <a:schemeClr val="bg1"/>
                          </a:solidFill>
                          <a:latin typeface="Roboto" panose="02000000000000000000" pitchFamily="2" charset="0"/>
                          <a:ea typeface="Roboto" panose="02000000000000000000" pitchFamily="2" charset="0"/>
                          <a:cs typeface="Roboto" panose="02000000000000000000" pitchFamily="2" charset="0"/>
                        </a:rPr>
                        <a:t>Q2 2024</a:t>
                      </a:r>
                    </a:p>
                  </a:txBody>
                  <a:tcPr marL="9525" marR="9525" marT="9525" marB="0" anchor="ctr"/>
                </a:tc>
                <a:tc>
                  <a:txBody>
                    <a:bodyPr/>
                    <a:lstStyle/>
                    <a:p>
                      <a:pPr marL="0" algn="ctr" defTabSz="914400" rtl="0" eaLnBrk="1" fontAlgn="b" latinLnBrk="0" hangingPunct="1"/>
                      <a:r>
                        <a:rPr lang="en-US" sz="1600" b="1" kern="1200">
                          <a:solidFill>
                            <a:schemeClr val="bg1"/>
                          </a:solidFill>
                          <a:latin typeface="Roboto" panose="02000000000000000000" pitchFamily="2" charset="0"/>
                          <a:ea typeface="Roboto" panose="02000000000000000000" pitchFamily="2" charset="0"/>
                          <a:cs typeface="Roboto" panose="02000000000000000000" pitchFamily="2" charset="0"/>
                        </a:rPr>
                        <a:t>Q3 2024</a:t>
                      </a:r>
                    </a:p>
                  </a:txBody>
                  <a:tcPr marL="9525" marR="9525" marT="9525" marB="0" anchor="ctr"/>
                </a:tc>
                <a:tc>
                  <a:txBody>
                    <a:bodyPr/>
                    <a:lstStyle/>
                    <a:p>
                      <a:pPr marL="0" algn="ctr" defTabSz="914400" rtl="0" eaLnBrk="1" fontAlgn="b" latinLnBrk="0" hangingPunct="1"/>
                      <a:r>
                        <a:rPr lang="en-US" sz="1600" b="1" kern="1200">
                          <a:solidFill>
                            <a:schemeClr val="bg1"/>
                          </a:solidFill>
                          <a:latin typeface="Roboto" panose="02000000000000000000" pitchFamily="2" charset="0"/>
                          <a:ea typeface="Roboto" panose="02000000000000000000" pitchFamily="2" charset="0"/>
                          <a:cs typeface="Roboto" panose="02000000000000000000" pitchFamily="2" charset="0"/>
                        </a:rPr>
                        <a:t>Q4 2024</a:t>
                      </a:r>
                    </a:p>
                  </a:txBody>
                  <a:tcPr marL="9525" marR="9525" marT="9525" marB="0" anchor="ctr"/>
                </a:tc>
                <a:extLst>
                  <a:ext uri="{0D108BD9-81ED-4DB2-BD59-A6C34878D82A}">
                    <a16:rowId xmlns:a16="http://schemas.microsoft.com/office/drawing/2014/main" val="145251531"/>
                  </a:ext>
                </a:extLst>
              </a:tr>
              <a:tr h="365760">
                <a:tc>
                  <a:txBody>
                    <a:bodyPr/>
                    <a:lstStyle/>
                    <a:p>
                      <a:pPr algn="l"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Deutsche Bank </a:t>
                      </a:r>
                    </a:p>
                  </a:txBody>
                  <a:tcPr marL="9525" marR="9525" marT="9525" marB="0" anchor="ctr"/>
                </a:tc>
                <a:tc>
                  <a:txBody>
                    <a:bodyPr/>
                    <a:lstStyle/>
                    <a:p>
                      <a:pPr algn="ctr"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 $80 </a:t>
                      </a:r>
                    </a:p>
                  </a:txBody>
                  <a:tcPr marL="9525" marR="9525" marT="9525" marB="0" anchor="ctr"/>
                </a:tc>
                <a:tc>
                  <a:txBody>
                    <a:bodyPr/>
                    <a:lstStyle/>
                    <a:p>
                      <a:pPr algn="ctr"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 $82 </a:t>
                      </a:r>
                    </a:p>
                  </a:txBody>
                  <a:tcPr marL="9525" marR="9525" marT="9525" marB="0" anchor="ctr"/>
                </a:tc>
                <a:tc>
                  <a:txBody>
                    <a:bodyPr/>
                    <a:lstStyle/>
                    <a:p>
                      <a:pPr algn="ctr"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 $88 </a:t>
                      </a:r>
                    </a:p>
                  </a:txBody>
                  <a:tcPr marL="9525" marR="9525" marT="9525" marB="0" anchor="ctr"/>
                </a:tc>
                <a:tc>
                  <a:txBody>
                    <a:bodyPr/>
                    <a:lstStyle/>
                    <a:p>
                      <a:pPr algn="ctr"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 $90 </a:t>
                      </a:r>
                    </a:p>
                  </a:txBody>
                  <a:tcPr marL="9525" marR="9525" marT="9525" marB="0" anchor="ctr"/>
                </a:tc>
                <a:extLst>
                  <a:ext uri="{0D108BD9-81ED-4DB2-BD59-A6C34878D82A}">
                    <a16:rowId xmlns:a16="http://schemas.microsoft.com/office/drawing/2014/main" val="2503169692"/>
                  </a:ext>
                </a:extLst>
              </a:tr>
              <a:tr h="365760">
                <a:tc>
                  <a:txBody>
                    <a:bodyPr/>
                    <a:lstStyle/>
                    <a:p>
                      <a:pPr algn="l"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RBC</a:t>
                      </a:r>
                    </a:p>
                  </a:txBody>
                  <a:tcPr marL="9525" marR="9525" marT="9525" marB="0" anchor="ctr">
                    <a:solidFill>
                      <a:schemeClr val="accent3">
                        <a:lumMod val="20000"/>
                        <a:lumOff val="80000"/>
                      </a:schemeClr>
                    </a:solidFill>
                  </a:tcPr>
                </a:tc>
                <a:tc>
                  <a:txBody>
                    <a:bodyPr/>
                    <a:lstStyle/>
                    <a:p>
                      <a:pPr algn="ctr"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 $75 </a:t>
                      </a:r>
                    </a:p>
                  </a:txBody>
                  <a:tcPr marL="9525" marR="9525" marT="9525" marB="0" anchor="ctr">
                    <a:solidFill>
                      <a:schemeClr val="accent3">
                        <a:lumMod val="20000"/>
                        <a:lumOff val="80000"/>
                      </a:schemeClr>
                    </a:solidFill>
                  </a:tcPr>
                </a:tc>
                <a:tc>
                  <a:txBody>
                    <a:bodyPr/>
                    <a:lstStyle/>
                    <a:p>
                      <a:pPr algn="ctr"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 $80 </a:t>
                      </a:r>
                    </a:p>
                  </a:txBody>
                  <a:tcPr marL="9525" marR="9525" marT="9525" marB="0" anchor="ctr">
                    <a:solidFill>
                      <a:schemeClr val="accent3">
                        <a:lumMod val="20000"/>
                        <a:lumOff val="80000"/>
                      </a:schemeClr>
                    </a:solidFill>
                  </a:tcPr>
                </a:tc>
                <a:tc>
                  <a:txBody>
                    <a:bodyPr/>
                    <a:lstStyle/>
                    <a:p>
                      <a:pPr algn="ctr"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 $81 </a:t>
                      </a:r>
                    </a:p>
                  </a:txBody>
                  <a:tcPr marL="9525" marR="9525" marT="9525" marB="0" anchor="ctr">
                    <a:solidFill>
                      <a:schemeClr val="accent3">
                        <a:lumMod val="20000"/>
                        <a:lumOff val="80000"/>
                      </a:schemeClr>
                    </a:solidFill>
                  </a:tcPr>
                </a:tc>
                <a:tc>
                  <a:txBody>
                    <a:bodyPr/>
                    <a:lstStyle/>
                    <a:p>
                      <a:pPr algn="ctr"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 $82 </a:t>
                      </a:r>
                    </a:p>
                  </a:txBody>
                  <a:tcPr marL="9525" marR="9525" marT="9525" marB="0" anchor="ctr">
                    <a:solidFill>
                      <a:schemeClr val="accent3">
                        <a:lumMod val="20000"/>
                        <a:lumOff val="80000"/>
                      </a:schemeClr>
                    </a:solidFill>
                  </a:tcPr>
                </a:tc>
                <a:extLst>
                  <a:ext uri="{0D108BD9-81ED-4DB2-BD59-A6C34878D82A}">
                    <a16:rowId xmlns:a16="http://schemas.microsoft.com/office/drawing/2014/main" val="2544154804"/>
                  </a:ext>
                </a:extLst>
              </a:tr>
              <a:tr h="365760">
                <a:tc>
                  <a:txBody>
                    <a:bodyPr/>
                    <a:lstStyle/>
                    <a:p>
                      <a:pPr algn="l"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JP Morgan </a:t>
                      </a:r>
                    </a:p>
                  </a:txBody>
                  <a:tcPr marL="9525" marR="9525" marT="9525" marB="0" anchor="ctr"/>
                </a:tc>
                <a:tc>
                  <a:txBody>
                    <a:bodyPr/>
                    <a:lstStyle/>
                    <a:p>
                      <a:pPr algn="ctr"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 $75 </a:t>
                      </a:r>
                    </a:p>
                  </a:txBody>
                  <a:tcPr marL="9525" marR="9525" marT="9525" marB="0" anchor="ctr"/>
                </a:tc>
                <a:tc>
                  <a:txBody>
                    <a:bodyPr/>
                    <a:lstStyle/>
                    <a:p>
                      <a:pPr algn="ctr"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 $80 </a:t>
                      </a:r>
                    </a:p>
                  </a:txBody>
                  <a:tcPr marL="9525" marR="9525" marT="9525" marB="0" anchor="ctr"/>
                </a:tc>
                <a:tc>
                  <a:txBody>
                    <a:bodyPr/>
                    <a:lstStyle/>
                    <a:p>
                      <a:pPr algn="ctr"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 $80 </a:t>
                      </a:r>
                    </a:p>
                  </a:txBody>
                  <a:tcPr marL="9525" marR="9525" marT="9525" marB="0" anchor="ctr"/>
                </a:tc>
                <a:tc>
                  <a:txBody>
                    <a:bodyPr/>
                    <a:lstStyle/>
                    <a:p>
                      <a:pPr algn="ctr" fontAlgn="b"/>
                      <a:r>
                        <a:rPr lang="en-US" sz="1600" b="1"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 $81 </a:t>
                      </a:r>
                    </a:p>
                  </a:txBody>
                  <a:tcPr marL="9525" marR="9525" marT="9525" marB="0" anchor="ctr"/>
                </a:tc>
                <a:extLst>
                  <a:ext uri="{0D108BD9-81ED-4DB2-BD59-A6C34878D82A}">
                    <a16:rowId xmlns:a16="http://schemas.microsoft.com/office/drawing/2014/main" val="2683058734"/>
                  </a:ext>
                </a:extLst>
              </a:tr>
            </a:tbl>
          </a:graphicData>
        </a:graphic>
      </p:graphicFrame>
      <p:graphicFrame>
        <p:nvGraphicFramePr>
          <p:cNvPr id="2" name="Chart 1">
            <a:extLst>
              <a:ext uri="{FF2B5EF4-FFF2-40B4-BE49-F238E27FC236}">
                <a16:creationId xmlns:a16="http://schemas.microsoft.com/office/drawing/2014/main" id="{45C153A8-6887-6CA5-7E25-134DFE4C0FD9}"/>
              </a:ext>
            </a:extLst>
          </p:cNvPr>
          <p:cNvGraphicFramePr>
            <a:graphicFrameLocks/>
          </p:cNvGraphicFramePr>
          <p:nvPr/>
        </p:nvGraphicFramePr>
        <p:xfrm>
          <a:off x="426611" y="727848"/>
          <a:ext cx="11338777" cy="35640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81359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88536" y="553827"/>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3" name="Title 2">
            <a:extLst>
              <a:ext uri="{FF2B5EF4-FFF2-40B4-BE49-F238E27FC236}">
                <a16:creationId xmlns:a16="http://schemas.microsoft.com/office/drawing/2014/main" id="{12A417F2-1123-FA1F-A85A-FA63D09ED0F4}"/>
              </a:ext>
            </a:extLst>
          </p:cNvPr>
          <p:cNvSpPr>
            <a:spLocks noGrp="1"/>
          </p:cNvSpPr>
          <p:nvPr>
            <p:ph type="title"/>
          </p:nvPr>
        </p:nvSpPr>
        <p:spPr>
          <a:xfrm>
            <a:off x="405704" y="183661"/>
            <a:ext cx="7560000" cy="370166"/>
          </a:xfrm>
        </p:spPr>
        <p:txBody>
          <a:bodyPr/>
          <a:lstStyle/>
          <a:p>
            <a:r>
              <a:rPr lang="en-US" sz="2800">
                <a:latin typeface="Montserrat SemiBold"/>
              </a:rPr>
              <a:t>Global Market Outlook</a:t>
            </a:r>
          </a:p>
        </p:txBody>
      </p:sp>
      <p:sp>
        <p:nvSpPr>
          <p:cNvPr id="6" name="TextBox 5">
            <a:extLst>
              <a:ext uri="{FF2B5EF4-FFF2-40B4-BE49-F238E27FC236}">
                <a16:creationId xmlns:a16="http://schemas.microsoft.com/office/drawing/2014/main" id="{491A6A65-FA62-C5A4-2764-B8B3B9A571DE}"/>
              </a:ext>
            </a:extLst>
          </p:cNvPr>
          <p:cNvSpPr txBox="1"/>
          <p:nvPr/>
        </p:nvSpPr>
        <p:spPr>
          <a:xfrm>
            <a:off x="405704" y="1334015"/>
            <a:ext cx="5082946" cy="34163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i="1">
                <a:solidFill>
                  <a:srgbClr val="00023F"/>
                </a:solidFill>
                <a:latin typeface="Roboto"/>
                <a:ea typeface="Roboto"/>
                <a:cs typeface="Roboto"/>
              </a:rPr>
              <a:t>EIA forecasts crude prices in '24 &amp; '25 to remain near the 2023 average.</a:t>
            </a:r>
            <a:endParaRPr lang="en-US"/>
          </a:p>
          <a:p>
            <a:endParaRPr lang="en-US" b="1" i="1">
              <a:solidFill>
                <a:srgbClr val="00023F"/>
              </a:solidFill>
              <a:latin typeface="Roboto"/>
              <a:ea typeface="Roboto"/>
              <a:cs typeface="Roboto"/>
            </a:endParaRPr>
          </a:p>
          <a:p>
            <a:pPr marL="285750" indent="-285750">
              <a:buFont typeface="Arial"/>
              <a:buChar char="•"/>
            </a:pPr>
            <a:r>
              <a:rPr lang="en-US" b="1" i="1">
                <a:solidFill>
                  <a:srgbClr val="00023F"/>
                </a:solidFill>
                <a:latin typeface="Roboto"/>
                <a:ea typeface="Roboto"/>
                <a:cs typeface="Roboto"/>
              </a:rPr>
              <a:t>OPEC+ production cuts will lead to global oil inventory withdrawals in early 2024, putting upward pressure on prices.</a:t>
            </a:r>
            <a:endParaRPr lang="en-US" sz="1200">
              <a:solidFill>
                <a:srgbClr val="374151"/>
              </a:solidFill>
              <a:latin typeface="Arial "/>
              <a:ea typeface="Roboto"/>
              <a:cs typeface="Roboto"/>
            </a:endParaRPr>
          </a:p>
          <a:p>
            <a:endParaRPr lang="en-US" b="1" i="1">
              <a:solidFill>
                <a:srgbClr val="00023F"/>
              </a:solidFill>
              <a:latin typeface="Roboto"/>
              <a:ea typeface="Roboto"/>
              <a:cs typeface="Roboto"/>
            </a:endParaRPr>
          </a:p>
          <a:p>
            <a:pPr marL="285750" indent="-285750">
              <a:buFont typeface="Arial"/>
              <a:buChar char="•"/>
            </a:pPr>
            <a:r>
              <a:rPr lang="en-US" b="1" i="1">
                <a:solidFill>
                  <a:srgbClr val="00023F"/>
                </a:solidFill>
                <a:latin typeface="Roboto"/>
                <a:ea typeface="Roboto"/>
                <a:cs typeface="Roboto"/>
              </a:rPr>
              <a:t>Positive macro-outlook for 2024 suggests a balanced and stable oil market.</a:t>
            </a:r>
          </a:p>
          <a:p>
            <a:pPr marL="285750" indent="-285750">
              <a:buFont typeface="Arial"/>
              <a:buChar char="•"/>
            </a:pPr>
            <a:endParaRPr lang="en-US" b="1" i="1">
              <a:solidFill>
                <a:srgbClr val="00023F"/>
              </a:solidFill>
              <a:latin typeface="Roboto"/>
              <a:ea typeface="Roboto"/>
              <a:cs typeface="Roboto"/>
            </a:endParaRPr>
          </a:p>
          <a:p>
            <a:pPr marL="285750" indent="-285750">
              <a:buFont typeface="Arial"/>
              <a:buChar char="•"/>
            </a:pPr>
            <a:r>
              <a:rPr lang="en-US" b="1" i="1">
                <a:solidFill>
                  <a:srgbClr val="00023F"/>
                </a:solidFill>
                <a:latin typeface="Roboto"/>
                <a:ea typeface="Roboto"/>
                <a:cs typeface="Roboto"/>
              </a:rPr>
              <a:t>Increased world production and consumption. </a:t>
            </a:r>
          </a:p>
        </p:txBody>
      </p:sp>
      <p:pic>
        <p:nvPicPr>
          <p:cNvPr id="8" name="Picture 7">
            <a:extLst>
              <a:ext uri="{FF2B5EF4-FFF2-40B4-BE49-F238E27FC236}">
                <a16:creationId xmlns:a16="http://schemas.microsoft.com/office/drawing/2014/main" id="{B52A4F40-0FE1-AA7D-800A-7A471599F8FE}"/>
              </a:ext>
            </a:extLst>
          </p:cNvPr>
          <p:cNvPicPr>
            <a:picLocks noChangeAspect="1"/>
          </p:cNvPicPr>
          <p:nvPr/>
        </p:nvPicPr>
        <p:blipFill>
          <a:blip r:embed="rId4"/>
          <a:stretch>
            <a:fillRect/>
          </a:stretch>
        </p:blipFill>
        <p:spPr>
          <a:xfrm>
            <a:off x="5931503" y="1379986"/>
            <a:ext cx="5854793" cy="3420463"/>
          </a:xfrm>
          <a:prstGeom prst="rect">
            <a:avLst/>
          </a:prstGeom>
          <a:solidFill>
            <a:schemeClr val="tx1"/>
          </a:solidFill>
          <a:ln>
            <a:solidFill>
              <a:schemeClr val="tx1"/>
            </a:solidFill>
          </a:ln>
        </p:spPr>
      </p:pic>
    </p:spTree>
    <p:extLst>
      <p:ext uri="{BB962C8B-B14F-4D97-AF65-F5344CB8AC3E}">
        <p14:creationId xmlns:p14="http://schemas.microsoft.com/office/powerpoint/2010/main" val="1375545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73DA0B6-687D-8025-DA98-77B7A2A30791}"/>
            </a:ext>
          </a:extLst>
        </p:cNvPr>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8F6D2EE7-49AC-B87E-D865-74BA936AFE04}"/>
              </a:ext>
            </a:extLst>
          </p:cNvPr>
          <p:cNvSpPr/>
          <p:nvPr/>
        </p:nvSpPr>
        <p:spPr bwMode="white">
          <a:xfrm>
            <a:off x="452143" y="2989507"/>
            <a:ext cx="11096625" cy="125358"/>
          </a:xfrm>
          <a:custGeom>
            <a:avLst/>
            <a:gdLst/>
            <a:ahLst/>
            <a:cxnLst/>
            <a:rect l="l" t="t" r="r" b="b"/>
            <a:pathLst>
              <a:path w="3935729">
                <a:moveTo>
                  <a:pt x="0" y="0"/>
                </a:moveTo>
                <a:lnTo>
                  <a:pt x="3935349" y="0"/>
                </a:lnTo>
              </a:path>
            </a:pathLst>
          </a:custGeom>
          <a:ln w="54863">
            <a:solidFill>
              <a:srgbClr val="AE1F23"/>
            </a:solidFill>
          </a:ln>
        </p:spPr>
        <p:txBody>
          <a:bodyPr wrap="square" lIns="0" tIns="0" rIns="0" bIns="0" rtlCol="0"/>
          <a:lstStyle/>
          <a:p>
            <a:endParaRPr/>
          </a:p>
        </p:txBody>
      </p:sp>
      <p:sp>
        <p:nvSpPr>
          <p:cNvPr id="9" name="TextBox 8">
            <a:extLst>
              <a:ext uri="{FF2B5EF4-FFF2-40B4-BE49-F238E27FC236}">
                <a16:creationId xmlns:a16="http://schemas.microsoft.com/office/drawing/2014/main" id="{150C82A6-49D1-E342-D266-B05FED4DFF80}"/>
              </a:ext>
            </a:extLst>
          </p:cNvPr>
          <p:cNvSpPr txBox="1"/>
          <p:nvPr/>
        </p:nvSpPr>
        <p:spPr>
          <a:xfrm>
            <a:off x="2342608" y="1545829"/>
            <a:ext cx="7506784" cy="769441"/>
          </a:xfrm>
          <a:prstGeom prst="rect">
            <a:avLst/>
          </a:prstGeom>
          <a:noFill/>
        </p:spPr>
        <p:txBody>
          <a:bodyPr wrap="square" lIns="91440" tIns="45720" rIns="91440" bIns="45720" rtlCol="0" anchor="t">
            <a:spAutoFit/>
          </a:bodyPr>
          <a:lstStyle/>
          <a:p>
            <a:pPr algn="ctr"/>
            <a:r>
              <a:rPr lang="en-US" sz="4400" dirty="0">
                <a:solidFill>
                  <a:schemeClr val="bg1">
                    <a:lumMod val="95000"/>
                  </a:schemeClr>
                </a:solidFill>
                <a:latin typeface="Montserrat SemiBold"/>
              </a:rPr>
              <a:t>Tax Planning  </a:t>
            </a:r>
          </a:p>
        </p:txBody>
      </p:sp>
      <p:sp>
        <p:nvSpPr>
          <p:cNvPr id="28" name="Rectangle 27">
            <a:extLst>
              <a:ext uri="{FF2B5EF4-FFF2-40B4-BE49-F238E27FC236}">
                <a16:creationId xmlns:a16="http://schemas.microsoft.com/office/drawing/2014/main" id="{90994D28-63B3-4D99-7468-6FA353278009}"/>
              </a:ext>
            </a:extLst>
          </p:cNvPr>
          <p:cNvSpPr/>
          <p:nvPr/>
        </p:nvSpPr>
        <p:spPr>
          <a:xfrm>
            <a:off x="0" y="6727674"/>
            <a:ext cx="12192000" cy="13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6BC4342-9727-1B3F-29EB-37BD1EBCD536}"/>
              </a:ext>
            </a:extLst>
          </p:cNvPr>
          <p:cNvSpPr/>
          <p:nvPr/>
        </p:nvSpPr>
        <p:spPr>
          <a:xfrm>
            <a:off x="0" y="0"/>
            <a:ext cx="12192000" cy="13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Icon&#10;&#10;Description automatically generated with medium confidence">
            <a:extLst>
              <a:ext uri="{FF2B5EF4-FFF2-40B4-BE49-F238E27FC236}">
                <a16:creationId xmlns:a16="http://schemas.microsoft.com/office/drawing/2014/main" id="{1DBB25F8-0203-3F5C-8238-B66E9A2BF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696" y="3868493"/>
            <a:ext cx="4002608" cy="9604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4060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98432" y="642892"/>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sp>
        <p:nvSpPr>
          <p:cNvPr id="14" name="Title 13">
            <a:extLst>
              <a:ext uri="{FF2B5EF4-FFF2-40B4-BE49-F238E27FC236}">
                <a16:creationId xmlns:a16="http://schemas.microsoft.com/office/drawing/2014/main" id="{872601F7-4915-C3FA-6FED-E80204A23159}"/>
              </a:ext>
            </a:extLst>
          </p:cNvPr>
          <p:cNvSpPr>
            <a:spLocks noGrp="1"/>
          </p:cNvSpPr>
          <p:nvPr>
            <p:ph type="title"/>
          </p:nvPr>
        </p:nvSpPr>
        <p:spPr>
          <a:xfrm>
            <a:off x="481130" y="245673"/>
            <a:ext cx="11467359" cy="370166"/>
          </a:xfrm>
        </p:spPr>
        <p:txBody>
          <a:bodyPr/>
          <a:lstStyle/>
          <a:p>
            <a:r>
              <a:rPr lang="en-US" sz="3200" dirty="0">
                <a:solidFill>
                  <a:srgbClr val="C00000"/>
                </a:solidFill>
                <a:latin typeface="Montserrat SemiBold"/>
                <a:cs typeface="Arial"/>
              </a:rPr>
              <a:t> Tax Planning Strategies</a:t>
            </a:r>
            <a:br>
              <a:rPr lang="en-US" sz="3200" b="1" dirty="0">
                <a:solidFill>
                  <a:srgbClr val="C00000"/>
                </a:solidFill>
                <a:latin typeface="Montserrat SemiBold"/>
                <a:cs typeface="Arial"/>
              </a:rPr>
            </a:br>
            <a:endParaRPr lang="en-US" dirty="0">
              <a:solidFill>
                <a:srgbClr val="C00000"/>
              </a:solidFill>
              <a:latin typeface="Montserrat SemiBold" panose="00000700000000000000" pitchFamily="2" charset="0"/>
            </a:endParaRP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208328" y="6350211"/>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19" name="Content Placeholder 2">
            <a:extLst>
              <a:ext uri="{FF2B5EF4-FFF2-40B4-BE49-F238E27FC236}">
                <a16:creationId xmlns:a16="http://schemas.microsoft.com/office/drawing/2014/main" id="{FF1AD317-C083-C9B7-B483-09440F7C726E}"/>
              </a:ext>
            </a:extLst>
          </p:cNvPr>
          <p:cNvSpPr txBox="1">
            <a:spLocks/>
          </p:cNvSpPr>
          <p:nvPr/>
        </p:nvSpPr>
        <p:spPr>
          <a:xfrm>
            <a:off x="157528" y="5472635"/>
            <a:ext cx="11790111" cy="1150435"/>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just">
              <a:lnSpc>
                <a:spcPts val="900"/>
              </a:lnSpc>
              <a:spcBef>
                <a:spcPts val="0"/>
              </a:spcBef>
              <a:spcAft>
                <a:spcPts val="0"/>
              </a:spcAft>
            </a:pPr>
            <a:r>
              <a:rPr lang="en-US" sz="800" cap="none">
                <a:solidFill>
                  <a:schemeClr val="bg1">
                    <a:lumMod val="50000"/>
                  </a:schemeClr>
                </a:solidFill>
                <a:latin typeface="Roboto"/>
                <a:ea typeface="Roboto"/>
                <a:cs typeface="Roboto"/>
              </a:rPr>
              <a:t>As more fully described in the private placement memorandum, there are significant differences between the types of units that are available; including that owners of general partner units potentially have unlimited liability for events occurring during the drilling phase of the partnership’s wells while limited partner unit owners have limited liability and that intangible drilling cost deductions attributable to limited partner unit owners may only be applied to passive income. Potential investors should discuss with their financial advisor which unit type may be most suitable for their financial situation.  The minimum subscription is one unit, however, partial units may be accepted in the managing general partner’s discretion. Larger subscriptions will be accepted in $1000 increments. (See terms of the offering in the PPM).  See suitability standards in the private placement memorandum. You should review all aspects of the private placement memorandum prior to investing.  There is no certainty or guarantee that any or all of the investment objectives will be achieved.  The tax benefits of an investment are not guaranteed, tax rates may change in the future which would impact the partnership and investors may be subject to income tax liability in excess of the cash received from the partnership.  Distributions are not assured or guaranteed.  The oil &amp; gas assets shown in this presentation are not owned by the 2024 drilling fund, nor are they owned by U.S. Energy or any affiliated partnerships, unless otherwise noted.  All assets pictured are representative of the types of assets the 2024 drilling fund will target for ownership, unless otherwise noted.</a:t>
            </a:r>
          </a:p>
        </p:txBody>
      </p:sp>
      <p:grpSp>
        <p:nvGrpSpPr>
          <p:cNvPr id="39" name="Group 38">
            <a:extLst>
              <a:ext uri="{FF2B5EF4-FFF2-40B4-BE49-F238E27FC236}">
                <a16:creationId xmlns:a16="http://schemas.microsoft.com/office/drawing/2014/main" id="{FBF0E7C1-2A18-BF5B-ED41-1693F10EC90B}"/>
              </a:ext>
            </a:extLst>
          </p:cNvPr>
          <p:cNvGrpSpPr/>
          <p:nvPr/>
        </p:nvGrpSpPr>
        <p:grpSpPr>
          <a:xfrm>
            <a:off x="1423214" y="1422123"/>
            <a:ext cx="8035625" cy="4222176"/>
            <a:chOff x="1413977" y="1120358"/>
            <a:chExt cx="8035625" cy="4222176"/>
          </a:xfrm>
        </p:grpSpPr>
        <p:grpSp>
          <p:nvGrpSpPr>
            <p:cNvPr id="16" name="Group 15">
              <a:extLst>
                <a:ext uri="{FF2B5EF4-FFF2-40B4-BE49-F238E27FC236}">
                  <a16:creationId xmlns:a16="http://schemas.microsoft.com/office/drawing/2014/main" id="{F192CE9D-9563-D4EC-9BE0-3EA8FE60B9F9}"/>
                </a:ext>
              </a:extLst>
            </p:cNvPr>
            <p:cNvGrpSpPr/>
            <p:nvPr/>
          </p:nvGrpSpPr>
          <p:grpSpPr>
            <a:xfrm>
              <a:off x="2005042" y="1120358"/>
              <a:ext cx="7444560" cy="3420046"/>
              <a:chOff x="2176682" y="1566793"/>
              <a:chExt cx="7444560" cy="3420046"/>
            </a:xfrm>
          </p:grpSpPr>
          <p:grpSp>
            <p:nvGrpSpPr>
              <p:cNvPr id="3" name="Group 2">
                <a:extLst>
                  <a:ext uri="{FF2B5EF4-FFF2-40B4-BE49-F238E27FC236}">
                    <a16:creationId xmlns:a16="http://schemas.microsoft.com/office/drawing/2014/main" id="{FA0BEF50-98BB-FB7A-7204-5D47C3EDAA65}"/>
                  </a:ext>
                </a:extLst>
              </p:cNvPr>
              <p:cNvGrpSpPr/>
              <p:nvPr/>
            </p:nvGrpSpPr>
            <p:grpSpPr>
              <a:xfrm>
                <a:off x="2176682" y="1660562"/>
                <a:ext cx="7444560" cy="3232508"/>
                <a:chOff x="2176682" y="1660562"/>
                <a:chExt cx="7444560" cy="3232508"/>
              </a:xfrm>
            </p:grpSpPr>
            <p:pic>
              <p:nvPicPr>
                <p:cNvPr id="10" name="Picture 2" descr="https://upload.wikimedia.org/wikipedia/commons/2/24/Onedolar2009series.jpg">
                  <a:extLst>
                    <a:ext uri="{FF2B5EF4-FFF2-40B4-BE49-F238E27FC236}">
                      <a16:creationId xmlns:a16="http://schemas.microsoft.com/office/drawing/2014/main" id="{2A97E326-EB60-6157-17B6-7F4C7A11C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6682" y="1660562"/>
                  <a:ext cx="7444560" cy="32325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F4305D9-071D-D159-4CDE-01A15EA6CA06}"/>
                    </a:ext>
                  </a:extLst>
                </p:cNvPr>
                <p:cNvSpPr/>
                <p:nvPr/>
              </p:nvSpPr>
              <p:spPr>
                <a:xfrm>
                  <a:off x="2186059" y="1660562"/>
                  <a:ext cx="3055847" cy="3175158"/>
                </a:xfrm>
                <a:prstGeom prst="rect">
                  <a:avLst/>
                </a:prstGeom>
                <a:solidFill>
                  <a:srgbClr val="007A3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Rectangle 11">
                  <a:extLst>
                    <a:ext uri="{FF2B5EF4-FFF2-40B4-BE49-F238E27FC236}">
                      <a16:creationId xmlns:a16="http://schemas.microsoft.com/office/drawing/2014/main" id="{87122882-4F9F-50F2-077D-31FB9889FBBF}"/>
                    </a:ext>
                  </a:extLst>
                </p:cNvPr>
                <p:cNvSpPr/>
                <p:nvPr/>
              </p:nvSpPr>
              <p:spPr>
                <a:xfrm>
                  <a:off x="5241906" y="1660562"/>
                  <a:ext cx="914270" cy="3165686"/>
                </a:xfrm>
                <a:prstGeom prst="rect">
                  <a:avLst/>
                </a:prstGeom>
                <a:solidFill>
                  <a:srgbClr val="007A3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53D9357F-B048-C2E8-CE7A-73FF35F82ED5}"/>
                  </a:ext>
                </a:extLst>
              </p:cNvPr>
              <p:cNvCxnSpPr>
                <a:cxnSpLocks/>
              </p:cNvCxnSpPr>
              <p:nvPr/>
            </p:nvCxnSpPr>
            <p:spPr>
              <a:xfrm>
                <a:off x="6156176" y="1566793"/>
                <a:ext cx="0" cy="3420046"/>
              </a:xfrm>
              <a:prstGeom prst="line">
                <a:avLst/>
              </a:prstGeom>
              <a:ln w="47625">
                <a:solidFill>
                  <a:schemeClr val="tx1"/>
                </a:solidFill>
                <a:prstDash val="dash"/>
              </a:ln>
            </p:spPr>
            <p:style>
              <a:lnRef idx="3">
                <a:schemeClr val="accent4"/>
              </a:lnRef>
              <a:fillRef idx="0">
                <a:schemeClr val="accent4"/>
              </a:fillRef>
              <a:effectRef idx="2">
                <a:schemeClr val="accent4"/>
              </a:effectRef>
              <a:fontRef idx="minor">
                <a:schemeClr val="tx1"/>
              </a:fontRef>
            </p:style>
          </p:cxnSp>
        </p:grpSp>
        <p:sp>
          <p:nvSpPr>
            <p:cNvPr id="20" name="Content Placeholder 36">
              <a:extLst>
                <a:ext uri="{FF2B5EF4-FFF2-40B4-BE49-F238E27FC236}">
                  <a16:creationId xmlns:a16="http://schemas.microsoft.com/office/drawing/2014/main" id="{F2C78AE5-B0FE-98F1-811F-EE50EADB554A}"/>
                </a:ext>
              </a:extLst>
            </p:cNvPr>
            <p:cNvSpPr txBox="1">
              <a:spLocks/>
            </p:cNvSpPr>
            <p:nvPr/>
          </p:nvSpPr>
          <p:spPr>
            <a:xfrm>
              <a:off x="1413977" y="4460329"/>
              <a:ext cx="3102606" cy="815574"/>
            </a:xfrm>
            <a:prstGeom prst="rect">
              <a:avLst/>
            </a:prstGeom>
          </p:spPr>
          <p:txBody>
            <a:bodyPr vert="horz">
              <a:noAutofit/>
            </a:bodyPr>
            <a:lstStyle>
              <a:lvl1pPr marL="0" marR="0" indent="0" algn="l" rtl="0" eaLnBrk="1" latinLnBrk="0" hangingPunct="1">
                <a:spcBef>
                  <a:spcPct val="20000"/>
                </a:spcBef>
                <a:buFontTx/>
                <a:buNone/>
                <a:defRPr kumimoji="0" sz="1100">
                  <a:solidFill>
                    <a:schemeClr val="tx1"/>
                  </a:solidFill>
                  <a:latin typeface="+mn-lt"/>
                  <a:ea typeface="+mn-ea"/>
                  <a:cs typeface="+mn-cs"/>
                </a:defRPr>
              </a:lvl1pPr>
              <a:lvl2pPr marL="742950" indent="-285750" algn="l" rtl="0" eaLnBrk="1" latinLnBrk="0" hangingPunct="1">
                <a:spcBef>
                  <a:spcPct val="20000"/>
                </a:spcBef>
                <a:buFontTx/>
                <a:buNone/>
                <a:defRPr kumimoji="0" sz="1100">
                  <a:solidFill>
                    <a:schemeClr val="tx1"/>
                  </a:solidFill>
                  <a:latin typeface="+mn-lt"/>
                  <a:ea typeface="+mn-ea"/>
                  <a:cs typeface="+mn-cs"/>
                </a:defRPr>
              </a:lvl2pPr>
              <a:lvl3pPr marL="1143000" indent="-228600" algn="l" rtl="0" eaLnBrk="1" latinLnBrk="0" hangingPunct="1">
                <a:spcBef>
                  <a:spcPct val="20000"/>
                </a:spcBef>
                <a:buFontTx/>
                <a:buNone/>
                <a:defRPr kumimoji="0" sz="1100">
                  <a:solidFill>
                    <a:schemeClr val="tx1"/>
                  </a:solidFill>
                  <a:latin typeface="+mn-lt"/>
                  <a:ea typeface="+mn-ea"/>
                  <a:cs typeface="+mn-cs"/>
                </a:defRPr>
              </a:lvl3pPr>
              <a:lvl4pPr marL="1600200" indent="-228600" algn="l" rtl="0" eaLnBrk="1" latinLnBrk="0" hangingPunct="1">
                <a:spcBef>
                  <a:spcPct val="20000"/>
                </a:spcBef>
                <a:buFontTx/>
                <a:buNone/>
                <a:defRPr kumimoji="0" sz="1100">
                  <a:solidFill>
                    <a:schemeClr val="tx1"/>
                  </a:solidFill>
                  <a:latin typeface="+mn-lt"/>
                  <a:ea typeface="+mn-ea"/>
                  <a:cs typeface="+mn-cs"/>
                </a:defRPr>
              </a:lvl4pPr>
              <a:lvl5pPr marL="2057400" indent="-228600" algn="l" rtl="0" eaLnBrk="1" latinLnBrk="0" hangingPunct="1">
                <a:spcBef>
                  <a:spcPct val="20000"/>
                </a:spcBef>
                <a:buFontTx/>
                <a:buNone/>
                <a:defRPr kumimoji="0" sz="1100">
                  <a:solidFill>
                    <a:schemeClr val="tx1"/>
                  </a:solidFill>
                  <a:latin typeface="+mn-lt"/>
                  <a:ea typeface="+mn-ea"/>
                  <a:cs typeface="+mn-cs"/>
                </a:defRPr>
              </a:lvl5pPr>
              <a:lvl6pPr marL="2514600" indent="-228600" algn="l" rtl="0" eaLnBrk="1" latinLnBrk="0" hangingPunct="1">
                <a:spcBef>
                  <a:spcPct val="20000"/>
                </a:spcBef>
                <a:buChar char="•"/>
                <a:defRPr kumimoji="0" sz="2000">
                  <a:solidFill>
                    <a:schemeClr val="tx1"/>
                  </a:solidFill>
                  <a:latin typeface="+mn-lt"/>
                  <a:ea typeface="+mn-ea"/>
                  <a:cs typeface="+mn-cs"/>
                </a:defRPr>
              </a:lvl6pPr>
              <a:lvl7pPr marL="2971800" indent="-228600" algn="l" rtl="0" eaLnBrk="1" latinLnBrk="0" hangingPunct="1">
                <a:spcBef>
                  <a:spcPct val="20000"/>
                </a:spcBef>
                <a:buChar char="•"/>
                <a:defRPr kumimoji="0" sz="2000">
                  <a:solidFill>
                    <a:schemeClr val="tx1"/>
                  </a:solidFill>
                  <a:latin typeface="+mn-lt"/>
                  <a:ea typeface="+mn-ea"/>
                  <a:cs typeface="+mn-cs"/>
                </a:defRPr>
              </a:lvl7pPr>
              <a:lvl8pPr marL="3429000" indent="-228600" algn="l" rtl="0" eaLnBrk="1" latinLnBrk="0" hangingPunct="1">
                <a:spcBef>
                  <a:spcPct val="20000"/>
                </a:spcBef>
                <a:buChar char="•"/>
                <a:defRPr kumimoji="0" sz="2000">
                  <a:solidFill>
                    <a:schemeClr val="tx1"/>
                  </a:solidFill>
                  <a:latin typeface="+mn-lt"/>
                  <a:ea typeface="+mn-ea"/>
                  <a:cs typeface="+mn-cs"/>
                </a:defRPr>
              </a:lvl8pPr>
              <a:lvl9pPr marL="3886200" indent="-228600" algn="l" rtl="0" eaLnBrk="1" latinLnBrk="0" hangingPunct="1">
                <a:spcBef>
                  <a:spcPct val="20000"/>
                </a:spcBef>
                <a:buChar char="•"/>
                <a:defRPr kumimoji="0" sz="2000">
                  <a:solidFill>
                    <a:schemeClr val="tx1"/>
                  </a:solidFill>
                  <a:latin typeface="+mn-lt"/>
                  <a:ea typeface="+mn-ea"/>
                  <a:cs typeface="+mn-cs"/>
                </a:defRPr>
              </a:lvl9pPr>
              <a:extLst/>
            </a:lstStyle>
            <a:p>
              <a:pPr marR="0" lvl="0" algn="ctr" defTabSz="914400" rtl="0" eaLnBrk="1" fontAlgn="auto" latinLnBrk="0" hangingPunct="1">
                <a:lnSpc>
                  <a:spcPct val="100000"/>
                </a:lnSpc>
                <a:spcBef>
                  <a:spcPts val="0"/>
                </a:spcBef>
                <a:spcAft>
                  <a:spcPts val="0"/>
                </a:spcAft>
                <a:buClrTx/>
                <a:buSzTx/>
                <a:tabLst/>
                <a:defRPr/>
              </a:pPr>
              <a:r>
                <a:rPr lang="en-US" sz="1600" b="1" kern="0">
                  <a:solidFill>
                    <a:srgbClr val="292934"/>
                  </a:solidFill>
                  <a:latin typeface="Roboto" panose="02000000000000000000" pitchFamily="2" charset="0"/>
                  <a:ea typeface="Roboto" panose="02000000000000000000" pitchFamily="2" charset="0"/>
                  <a:cs typeface="Roboto" panose="02000000000000000000" pitchFamily="2" charset="0"/>
                </a:rPr>
                <a:t>Up to 37% Tax Savings on Invested Amount in Year of Investment </a:t>
              </a:r>
            </a:p>
            <a:p>
              <a:pPr marL="5143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a:ln>
                  <a:noFill/>
                </a:ln>
                <a:solidFill>
                  <a:srgbClr val="292934"/>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 name="Content Placeholder 36">
              <a:extLst>
                <a:ext uri="{FF2B5EF4-FFF2-40B4-BE49-F238E27FC236}">
                  <a16:creationId xmlns:a16="http://schemas.microsoft.com/office/drawing/2014/main" id="{52E6D2F9-A0EE-857C-BD82-C9C8A913721C}"/>
                </a:ext>
              </a:extLst>
            </p:cNvPr>
            <p:cNvSpPr txBox="1">
              <a:spLocks/>
            </p:cNvSpPr>
            <p:nvPr/>
          </p:nvSpPr>
          <p:spPr>
            <a:xfrm>
              <a:off x="4240754" y="4526960"/>
              <a:ext cx="2333648" cy="815574"/>
            </a:xfrm>
            <a:prstGeom prst="rect">
              <a:avLst/>
            </a:prstGeom>
          </p:spPr>
          <p:txBody>
            <a:bodyPr vert="horz">
              <a:noAutofit/>
            </a:bodyPr>
            <a:lstStyle>
              <a:lvl1pPr marL="0" marR="0" indent="0" algn="l" rtl="0" eaLnBrk="1" latinLnBrk="0" hangingPunct="1">
                <a:spcBef>
                  <a:spcPct val="20000"/>
                </a:spcBef>
                <a:buFontTx/>
                <a:buNone/>
                <a:defRPr kumimoji="0" sz="1100">
                  <a:solidFill>
                    <a:schemeClr val="tx1"/>
                  </a:solidFill>
                  <a:latin typeface="+mn-lt"/>
                  <a:ea typeface="+mn-ea"/>
                  <a:cs typeface="+mn-cs"/>
                </a:defRPr>
              </a:lvl1pPr>
              <a:lvl2pPr marL="742950" indent="-285750" algn="l" rtl="0" eaLnBrk="1" latinLnBrk="0" hangingPunct="1">
                <a:spcBef>
                  <a:spcPct val="20000"/>
                </a:spcBef>
                <a:buFontTx/>
                <a:buNone/>
                <a:defRPr kumimoji="0" sz="1100">
                  <a:solidFill>
                    <a:schemeClr val="tx1"/>
                  </a:solidFill>
                  <a:latin typeface="+mn-lt"/>
                  <a:ea typeface="+mn-ea"/>
                  <a:cs typeface="+mn-cs"/>
                </a:defRPr>
              </a:lvl2pPr>
              <a:lvl3pPr marL="1143000" indent="-228600" algn="l" rtl="0" eaLnBrk="1" latinLnBrk="0" hangingPunct="1">
                <a:spcBef>
                  <a:spcPct val="20000"/>
                </a:spcBef>
                <a:buFontTx/>
                <a:buNone/>
                <a:defRPr kumimoji="0" sz="1100">
                  <a:solidFill>
                    <a:schemeClr val="tx1"/>
                  </a:solidFill>
                  <a:latin typeface="+mn-lt"/>
                  <a:ea typeface="+mn-ea"/>
                  <a:cs typeface="+mn-cs"/>
                </a:defRPr>
              </a:lvl3pPr>
              <a:lvl4pPr marL="1600200" indent="-228600" algn="l" rtl="0" eaLnBrk="1" latinLnBrk="0" hangingPunct="1">
                <a:spcBef>
                  <a:spcPct val="20000"/>
                </a:spcBef>
                <a:buFontTx/>
                <a:buNone/>
                <a:defRPr kumimoji="0" sz="1100">
                  <a:solidFill>
                    <a:schemeClr val="tx1"/>
                  </a:solidFill>
                  <a:latin typeface="+mn-lt"/>
                  <a:ea typeface="+mn-ea"/>
                  <a:cs typeface="+mn-cs"/>
                </a:defRPr>
              </a:lvl4pPr>
              <a:lvl5pPr marL="2057400" indent="-228600" algn="l" rtl="0" eaLnBrk="1" latinLnBrk="0" hangingPunct="1">
                <a:spcBef>
                  <a:spcPct val="20000"/>
                </a:spcBef>
                <a:buFontTx/>
                <a:buNone/>
                <a:defRPr kumimoji="0" sz="1100">
                  <a:solidFill>
                    <a:schemeClr val="tx1"/>
                  </a:solidFill>
                  <a:latin typeface="+mn-lt"/>
                  <a:ea typeface="+mn-ea"/>
                  <a:cs typeface="+mn-cs"/>
                </a:defRPr>
              </a:lvl5pPr>
              <a:lvl6pPr marL="2514600" indent="-228600" algn="l" rtl="0" eaLnBrk="1" latinLnBrk="0" hangingPunct="1">
                <a:spcBef>
                  <a:spcPct val="20000"/>
                </a:spcBef>
                <a:buChar char="•"/>
                <a:defRPr kumimoji="0" sz="2000">
                  <a:solidFill>
                    <a:schemeClr val="tx1"/>
                  </a:solidFill>
                  <a:latin typeface="+mn-lt"/>
                  <a:ea typeface="+mn-ea"/>
                  <a:cs typeface="+mn-cs"/>
                </a:defRPr>
              </a:lvl6pPr>
              <a:lvl7pPr marL="2971800" indent="-228600" algn="l" rtl="0" eaLnBrk="1" latinLnBrk="0" hangingPunct="1">
                <a:spcBef>
                  <a:spcPct val="20000"/>
                </a:spcBef>
                <a:buChar char="•"/>
                <a:defRPr kumimoji="0" sz="2000">
                  <a:solidFill>
                    <a:schemeClr val="tx1"/>
                  </a:solidFill>
                  <a:latin typeface="+mn-lt"/>
                  <a:ea typeface="+mn-ea"/>
                  <a:cs typeface="+mn-cs"/>
                </a:defRPr>
              </a:lvl7pPr>
              <a:lvl8pPr marL="3429000" indent="-228600" algn="l" rtl="0" eaLnBrk="1" latinLnBrk="0" hangingPunct="1">
                <a:spcBef>
                  <a:spcPct val="20000"/>
                </a:spcBef>
                <a:buChar char="•"/>
                <a:defRPr kumimoji="0" sz="2000">
                  <a:solidFill>
                    <a:schemeClr val="tx1"/>
                  </a:solidFill>
                  <a:latin typeface="+mn-lt"/>
                  <a:ea typeface="+mn-ea"/>
                  <a:cs typeface="+mn-cs"/>
                </a:defRPr>
              </a:lvl8pPr>
              <a:lvl9pPr marL="3886200" indent="-228600" algn="l" rtl="0" eaLnBrk="1" latinLnBrk="0" hangingPunct="1">
                <a:spcBef>
                  <a:spcPct val="20000"/>
                </a:spcBef>
                <a:buChar char="•"/>
                <a:defRPr kumimoji="0" sz="2000">
                  <a:solidFill>
                    <a:schemeClr val="tx1"/>
                  </a:solidFill>
                  <a:latin typeface="+mn-lt"/>
                  <a:ea typeface="+mn-ea"/>
                  <a:cs typeface="+mn-cs"/>
                </a:defRPr>
              </a:lvl9pPr>
              <a:extLst/>
            </a:lstStyle>
            <a:p>
              <a:pPr marR="0" lvl="0" algn="ctr" defTabSz="914400" rtl="0" eaLnBrk="1" fontAlgn="auto" latinLnBrk="0" hangingPunct="1">
                <a:lnSpc>
                  <a:spcPct val="100000"/>
                </a:lnSpc>
                <a:spcBef>
                  <a:spcPts val="0"/>
                </a:spcBef>
                <a:spcAft>
                  <a:spcPts val="0"/>
                </a:spcAft>
                <a:buClrTx/>
                <a:buSzTx/>
                <a:tabLst/>
                <a:defRPr/>
              </a:pPr>
              <a:r>
                <a:rPr lang="en-US" sz="1600" b="1" kern="0">
                  <a:solidFill>
                    <a:srgbClr val="292934"/>
                  </a:solidFill>
                  <a:latin typeface="Roboto" panose="02000000000000000000" pitchFamily="2" charset="0"/>
                  <a:ea typeface="Roboto" panose="02000000000000000000" pitchFamily="2" charset="0"/>
                  <a:cs typeface="Roboto" panose="02000000000000000000" pitchFamily="2" charset="0"/>
                </a:rPr>
                <a:t>Potential State Tax Savings up to 13.3%</a:t>
              </a:r>
            </a:p>
            <a:p>
              <a:pPr marL="5143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a:ln>
                  <a:noFill/>
                </a:ln>
                <a:solidFill>
                  <a:srgbClr val="292934"/>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sp>
        <p:nvSpPr>
          <p:cNvPr id="22" name="Title 1">
            <a:extLst>
              <a:ext uri="{FF2B5EF4-FFF2-40B4-BE49-F238E27FC236}">
                <a16:creationId xmlns:a16="http://schemas.microsoft.com/office/drawing/2014/main" id="{F3C4F584-5CD9-F633-220C-B1CE7D670DA4}"/>
              </a:ext>
            </a:extLst>
          </p:cNvPr>
          <p:cNvSpPr txBox="1">
            <a:spLocks/>
          </p:cNvSpPr>
          <p:nvPr/>
        </p:nvSpPr>
        <p:spPr>
          <a:xfrm>
            <a:off x="8462939" y="2852699"/>
            <a:ext cx="3117861" cy="5123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cap="all">
                <a:solidFill>
                  <a:srgbClr val="00003F"/>
                </a:solidFill>
                <a:latin typeface="Rockwell"/>
                <a:ea typeface="+mj-ea"/>
                <a:cs typeface="Rockwell"/>
              </a:defRPr>
            </a:lvl1pPr>
          </a:lstStyle>
          <a:p>
            <a:pPr algn="r">
              <a:spcBef>
                <a:spcPts val="0"/>
              </a:spcBef>
            </a:pPr>
            <a:r>
              <a:rPr lang="en-US" sz="1050" cap="none">
                <a:solidFill>
                  <a:schemeClr val="bg1">
                    <a:lumMod val="50000"/>
                  </a:schemeClr>
                </a:solidFill>
                <a:latin typeface="+mn-lt"/>
              </a:rPr>
              <a:t>For Illustrative Purposes Only.</a:t>
            </a:r>
          </a:p>
        </p:txBody>
      </p:sp>
      <p:sp>
        <p:nvSpPr>
          <p:cNvPr id="23" name="TextBox 22">
            <a:extLst>
              <a:ext uri="{FF2B5EF4-FFF2-40B4-BE49-F238E27FC236}">
                <a16:creationId xmlns:a16="http://schemas.microsoft.com/office/drawing/2014/main" id="{387678D9-5142-6109-8868-541D415880A1}"/>
              </a:ext>
            </a:extLst>
          </p:cNvPr>
          <p:cNvSpPr txBox="1"/>
          <p:nvPr/>
        </p:nvSpPr>
        <p:spPr>
          <a:xfrm>
            <a:off x="1785190" y="767996"/>
            <a:ext cx="8417166" cy="661720"/>
          </a:xfrm>
          <a:prstGeom prst="rect">
            <a:avLst/>
          </a:prstGeom>
          <a:noFill/>
          <a:ln w="25400">
            <a:noFill/>
          </a:ln>
        </p:spPr>
        <p:txBody>
          <a:bodyPr wrap="square" lIns="91440" tIns="45720" rIns="91440" bIns="45720" rtlCol="0" anchor="t">
            <a:spAutoFit/>
          </a:bodyPr>
          <a:lstStyle/>
          <a:p>
            <a:pPr>
              <a:spcAft>
                <a:spcPts val="600"/>
              </a:spcAft>
            </a:pPr>
            <a:r>
              <a:rPr lang="en-US" sz="2800" b="1">
                <a:latin typeface="Roboto" panose="02000000000000000000" pitchFamily="2" charset="0"/>
                <a:ea typeface="Roboto" panose="02000000000000000000" pitchFamily="2" charset="0"/>
                <a:cs typeface="Roboto" panose="02000000000000000000" pitchFamily="2" charset="0"/>
              </a:rPr>
              <a:t>General Partners – Ordinary Income Tax Deduction </a:t>
            </a:r>
            <a:endParaRPr lang="en-US" sz="2000">
              <a:latin typeface="Roboto" panose="02000000000000000000" pitchFamily="2" charset="0"/>
              <a:ea typeface="Roboto" panose="02000000000000000000" pitchFamily="2" charset="0"/>
              <a:cs typeface="Roboto" panose="02000000000000000000" pitchFamily="2" charset="0"/>
            </a:endParaRPr>
          </a:p>
          <a:p>
            <a:pPr lvl="3">
              <a:spcAft>
                <a:spcPts val="600"/>
              </a:spcAft>
            </a:pPr>
            <a:endParaRPr lang="en-US" sz="4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32067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0F75CF-A80C-B82A-454F-0FD7BE4C853E}"/>
              </a:ext>
            </a:extLst>
          </p:cNvPr>
          <p:cNvSpPr/>
          <p:nvPr/>
        </p:nvSpPr>
        <p:spPr>
          <a:xfrm>
            <a:off x="0" y="0"/>
            <a:ext cx="12192000" cy="6857999"/>
          </a:xfrm>
          <a:prstGeom prst="rect">
            <a:avLst/>
          </a:prstGeom>
          <a:solidFill>
            <a:srgbClr val="000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Placeholder 27">
            <a:extLst>
              <a:ext uri="{FF2B5EF4-FFF2-40B4-BE49-F238E27FC236}">
                <a16:creationId xmlns:a16="http://schemas.microsoft.com/office/drawing/2014/main" id="{86D7D4AC-BE7B-45B9-AF4A-E2AF1B6C796D}"/>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a:stretch/>
        </p:blipFill>
        <p:spPr>
          <a:xfrm>
            <a:off x="0" y="1878"/>
            <a:ext cx="11971866" cy="6857999"/>
          </a:xfrm>
        </p:spPr>
      </p:pic>
      <p:sp>
        <p:nvSpPr>
          <p:cNvPr id="15" name="Rectangle 14">
            <a:extLst>
              <a:ext uri="{FF2B5EF4-FFF2-40B4-BE49-F238E27FC236}">
                <a16:creationId xmlns:a16="http://schemas.microsoft.com/office/drawing/2014/main" id="{DD509E5E-F68C-4F2B-8EC7-4325958603E7}"/>
              </a:ext>
              <a:ext uri="{C183D7F6-B498-43B3-948B-1728B52AA6E4}">
                <adec:decorative xmlns:adec="http://schemas.microsoft.com/office/drawing/2017/decorative" val="1"/>
              </a:ext>
            </a:extLst>
          </p:cNvPr>
          <p:cNvSpPr/>
          <p:nvPr/>
        </p:nvSpPr>
        <p:spPr>
          <a:xfrm>
            <a:off x="1644546" y="0"/>
            <a:ext cx="6267558" cy="6858000"/>
          </a:xfrm>
          <a:prstGeom prst="rect">
            <a:avLst/>
          </a:prstGeom>
          <a:solidFill>
            <a:srgbClr val="00023F">
              <a:alpha val="80000"/>
            </a:srgbClr>
          </a:solidFill>
          <a:ln>
            <a:solidFill>
              <a:srgbClr val="000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7" descr="Beige rectangle">
            <a:extLst>
              <a:ext uri="{FF2B5EF4-FFF2-40B4-BE49-F238E27FC236}">
                <a16:creationId xmlns:a16="http://schemas.microsoft.com/office/drawing/2014/main" id="{400AB11A-4D5E-4CDE-BB60-C8578F59C3E0}"/>
              </a:ext>
            </a:extLst>
          </p:cNvPr>
          <p:cNvSpPr/>
          <p:nvPr/>
        </p:nvSpPr>
        <p:spPr bwMode="white">
          <a:xfrm>
            <a:off x="1793360" y="3514541"/>
            <a:ext cx="4104000" cy="0"/>
          </a:xfrm>
          <a:custGeom>
            <a:avLst/>
            <a:gdLst/>
            <a:ahLst/>
            <a:cxnLst/>
            <a:rect l="l" t="t" r="r" b="b"/>
            <a:pathLst>
              <a:path w="3935729">
                <a:moveTo>
                  <a:pt x="0" y="0"/>
                </a:moveTo>
                <a:lnTo>
                  <a:pt x="3935349" y="0"/>
                </a:lnTo>
              </a:path>
            </a:pathLst>
          </a:custGeom>
          <a:ln w="54863">
            <a:solidFill>
              <a:srgbClr val="00023F"/>
            </a:solidFill>
          </a:ln>
        </p:spPr>
        <p:txBody>
          <a:bodyPr wrap="square" lIns="0" tIns="0" rIns="0" bIns="0" rtlCol="0"/>
          <a:lstStyle/>
          <a:p>
            <a:endParaRPr lang="en-US"/>
          </a:p>
        </p:txBody>
      </p:sp>
      <p:sp>
        <p:nvSpPr>
          <p:cNvPr id="48" name="Rectangle 47">
            <a:extLst>
              <a:ext uri="{FF2B5EF4-FFF2-40B4-BE49-F238E27FC236}">
                <a16:creationId xmlns:a16="http://schemas.microsoft.com/office/drawing/2014/main" id="{C3FC51DE-D10A-4DE8-A7E3-22FA2E4FC194}"/>
              </a:ext>
              <a:ext uri="{C183D7F6-B498-43B3-948B-1728B52AA6E4}">
                <adec:decorative xmlns:adec="http://schemas.microsoft.com/office/drawing/2017/decorative" val="1"/>
              </a:ext>
            </a:extLst>
          </p:cNvPr>
          <p:cNvSpPr/>
          <p:nvPr/>
        </p:nvSpPr>
        <p:spPr>
          <a:xfrm>
            <a:off x="1569877" y="5532307"/>
            <a:ext cx="6058183"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CDC0198-E919-4071-9C4B-5B3D19A46785}"/>
              </a:ext>
              <a:ext uri="{C183D7F6-B498-43B3-948B-1728B52AA6E4}">
                <adec:decorative xmlns:adec="http://schemas.microsoft.com/office/drawing/2017/decorative" val="1"/>
              </a:ext>
            </a:extLst>
          </p:cNvPr>
          <p:cNvGrpSpPr>
            <a:grpSpLocks noChangeAspect="1"/>
          </p:cNvGrpSpPr>
          <p:nvPr/>
        </p:nvGrpSpPr>
        <p:grpSpPr>
          <a:xfrm>
            <a:off x="1713143" y="3198674"/>
            <a:ext cx="906419" cy="906419"/>
            <a:chOff x="5482999" y="1607028"/>
            <a:chExt cx="1200866" cy="1200866"/>
          </a:xfrm>
        </p:grpSpPr>
        <p:sp>
          <p:nvSpPr>
            <p:cNvPr id="16" name="Rectangle 15">
              <a:extLst>
                <a:ext uri="{FF2B5EF4-FFF2-40B4-BE49-F238E27FC236}">
                  <a16:creationId xmlns:a16="http://schemas.microsoft.com/office/drawing/2014/main" id="{667DDF34-4085-4945-A320-585AC8EBAAF2}"/>
                </a:ext>
              </a:extLst>
            </p:cNvPr>
            <p:cNvSpPr/>
            <p:nvPr/>
          </p:nvSpPr>
          <p:spPr>
            <a:xfrm>
              <a:off x="5587207" y="1711236"/>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521D40-9109-4214-B458-FAB53B1DA80D}"/>
                </a:ext>
              </a:extLst>
            </p:cNvPr>
            <p:cNvSpPr/>
            <p:nvPr/>
          </p:nvSpPr>
          <p:spPr>
            <a:xfrm>
              <a:off x="5482999" y="1607028"/>
              <a:ext cx="1200866" cy="1200866"/>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Graphic 7" descr="Oil Rig with solid fill">
            <a:extLst>
              <a:ext uri="{FF2B5EF4-FFF2-40B4-BE49-F238E27FC236}">
                <a16:creationId xmlns:a16="http://schemas.microsoft.com/office/drawing/2014/main" id="{7F78C1FA-CC38-C714-53EB-28273B0009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35672" y="2308456"/>
            <a:ext cx="1027155" cy="1027155"/>
          </a:xfrm>
          <a:prstGeom prst="rect">
            <a:avLst/>
          </a:prstGeom>
        </p:spPr>
      </p:pic>
      <p:sp>
        <p:nvSpPr>
          <p:cNvPr id="10" name="Text Placeholder 9">
            <a:extLst>
              <a:ext uri="{FF2B5EF4-FFF2-40B4-BE49-F238E27FC236}">
                <a16:creationId xmlns:a16="http://schemas.microsoft.com/office/drawing/2014/main" id="{DB1EA47B-F04C-AC0E-8409-DE2FF09EF3BD}"/>
              </a:ext>
            </a:extLst>
          </p:cNvPr>
          <p:cNvSpPr>
            <a:spLocks noGrp="1"/>
          </p:cNvSpPr>
          <p:nvPr>
            <p:ph type="body" sz="quarter" idx="13"/>
          </p:nvPr>
        </p:nvSpPr>
        <p:spPr>
          <a:xfrm>
            <a:off x="292353" y="318573"/>
            <a:ext cx="11397473" cy="6033267"/>
          </a:xfrm>
        </p:spPr>
        <p:txBody>
          <a:bodyPr/>
          <a:lstStyle/>
          <a:p>
            <a:r>
              <a:rPr lang="en-US">
                <a:solidFill>
                  <a:srgbClr val="A91E2A"/>
                </a:solidFill>
              </a:rPr>
              <a:t>sfdf</a:t>
            </a:r>
          </a:p>
        </p:txBody>
      </p:sp>
      <p:graphicFrame>
        <p:nvGraphicFramePr>
          <p:cNvPr id="18" name="Table 17">
            <a:extLst>
              <a:ext uri="{FF2B5EF4-FFF2-40B4-BE49-F238E27FC236}">
                <a16:creationId xmlns:a16="http://schemas.microsoft.com/office/drawing/2014/main" id="{AB42DBB5-3B47-E06D-1E3A-0B5A4A7DE0F9}"/>
              </a:ext>
            </a:extLst>
          </p:cNvPr>
          <p:cNvGraphicFramePr>
            <a:graphicFrameLocks noGrp="1"/>
          </p:cNvGraphicFramePr>
          <p:nvPr>
            <p:extLst>
              <p:ext uri="{D42A27DB-BD31-4B8C-83A1-F6EECF244321}">
                <p14:modId xmlns:p14="http://schemas.microsoft.com/office/powerpoint/2010/main" val="1468804267"/>
              </p:ext>
            </p:extLst>
          </p:nvPr>
        </p:nvGraphicFramePr>
        <p:xfrm>
          <a:off x="316675" y="316675"/>
          <a:ext cx="11373751" cy="6076195"/>
        </p:xfrm>
        <a:graphic>
          <a:graphicData uri="http://schemas.openxmlformats.org/drawingml/2006/table">
            <a:tbl>
              <a:tblPr firstRow="1" bandRow="1">
                <a:tableStyleId>{3B4B98B0-60AC-42C2-AFA5-B58CD77FA1E5}</a:tableStyleId>
              </a:tblPr>
              <a:tblGrid>
                <a:gridCol w="3439441">
                  <a:extLst>
                    <a:ext uri="{9D8B030D-6E8A-4147-A177-3AD203B41FA5}">
                      <a16:colId xmlns:a16="http://schemas.microsoft.com/office/drawing/2014/main" val="20000"/>
                    </a:ext>
                  </a:extLst>
                </a:gridCol>
                <a:gridCol w="7934310">
                  <a:extLst>
                    <a:ext uri="{9D8B030D-6E8A-4147-A177-3AD203B41FA5}">
                      <a16:colId xmlns:a16="http://schemas.microsoft.com/office/drawing/2014/main" val="20001"/>
                    </a:ext>
                  </a:extLst>
                </a:gridCol>
              </a:tblGrid>
              <a:tr h="721239">
                <a:tc gridSpan="2">
                  <a:txBody>
                    <a:bodyPr/>
                    <a:lstStyle>
                      <a:lvl1pPr marL="0" algn="l" defTabSz="914400" rtl="0" eaLnBrk="1" latinLnBrk="0" hangingPunct="1">
                        <a:defRPr sz="1800" b="1" kern="1200">
                          <a:solidFill>
                            <a:schemeClr val="lt1"/>
                          </a:solidFill>
                          <a:latin typeface="Helvetica"/>
                        </a:defRPr>
                      </a:lvl1pPr>
                      <a:lvl2pPr marL="457200" algn="l" defTabSz="914400" rtl="0" eaLnBrk="1" latinLnBrk="0" hangingPunct="1">
                        <a:defRPr sz="1800" b="1" kern="1200">
                          <a:solidFill>
                            <a:schemeClr val="lt1"/>
                          </a:solidFill>
                          <a:latin typeface="Helvetica"/>
                        </a:defRPr>
                      </a:lvl2pPr>
                      <a:lvl3pPr marL="914400" algn="l" defTabSz="914400" rtl="0" eaLnBrk="1" latinLnBrk="0" hangingPunct="1">
                        <a:defRPr sz="1800" b="1" kern="1200">
                          <a:solidFill>
                            <a:schemeClr val="lt1"/>
                          </a:solidFill>
                          <a:latin typeface="Helvetica"/>
                        </a:defRPr>
                      </a:lvl3pPr>
                      <a:lvl4pPr marL="1371600" algn="l" defTabSz="914400" rtl="0" eaLnBrk="1" latinLnBrk="0" hangingPunct="1">
                        <a:defRPr sz="1800" b="1" kern="1200">
                          <a:solidFill>
                            <a:schemeClr val="lt1"/>
                          </a:solidFill>
                          <a:latin typeface="Helvetica"/>
                        </a:defRPr>
                      </a:lvl4pPr>
                      <a:lvl5pPr marL="1828800" algn="l" defTabSz="914400" rtl="0" eaLnBrk="1" latinLnBrk="0" hangingPunct="1">
                        <a:defRPr sz="1800" b="1" kern="1200">
                          <a:solidFill>
                            <a:schemeClr val="lt1"/>
                          </a:solidFill>
                          <a:latin typeface="Helvetica"/>
                        </a:defRPr>
                      </a:lvl5pPr>
                      <a:lvl6pPr marL="2286000" algn="l" defTabSz="914400" rtl="0" eaLnBrk="1" latinLnBrk="0" hangingPunct="1">
                        <a:defRPr sz="1800" b="1" kern="1200">
                          <a:solidFill>
                            <a:schemeClr val="lt1"/>
                          </a:solidFill>
                          <a:latin typeface="Helvetica"/>
                        </a:defRPr>
                      </a:lvl6pPr>
                      <a:lvl7pPr marL="2743200" algn="l" defTabSz="914400" rtl="0" eaLnBrk="1" latinLnBrk="0" hangingPunct="1">
                        <a:defRPr sz="1800" b="1" kern="1200">
                          <a:solidFill>
                            <a:schemeClr val="lt1"/>
                          </a:solidFill>
                          <a:latin typeface="Helvetica"/>
                        </a:defRPr>
                      </a:lvl7pPr>
                      <a:lvl8pPr marL="3200400" algn="l" defTabSz="914400" rtl="0" eaLnBrk="1" latinLnBrk="0" hangingPunct="1">
                        <a:defRPr sz="1800" b="1" kern="1200">
                          <a:solidFill>
                            <a:schemeClr val="lt1"/>
                          </a:solidFill>
                          <a:latin typeface="Helvetica"/>
                        </a:defRPr>
                      </a:lvl8pPr>
                      <a:lvl9pPr marL="3657600" algn="l" defTabSz="914400" rtl="0" eaLnBrk="1" latinLnBrk="0" hangingPunct="1">
                        <a:defRPr sz="1800" b="1" kern="1200">
                          <a:solidFill>
                            <a:schemeClr val="lt1"/>
                          </a:solidFill>
                          <a:latin typeface="Helvetica"/>
                        </a:defRPr>
                      </a:lvl9pPr>
                    </a:lstStyle>
                    <a:p>
                      <a:pPr marL="0" marR="0" lvl="0" indent="0" algn="ctr" rtl="0" eaLnBrk="1" fontAlgn="auto" latinLnBrk="0" hangingPunct="1">
                        <a:lnSpc>
                          <a:spcPct val="100000"/>
                        </a:lnSpc>
                        <a:spcBef>
                          <a:spcPts val="0"/>
                        </a:spcBef>
                        <a:spcAft>
                          <a:spcPts val="0"/>
                        </a:spcAft>
                        <a:buClrTx/>
                        <a:buSzTx/>
                        <a:buFontTx/>
                        <a:buNone/>
                      </a:pPr>
                      <a:r>
                        <a:rPr lang="en-US" sz="4000" dirty="0">
                          <a:solidFill>
                            <a:schemeClr val="bg1"/>
                          </a:solidFill>
                          <a:latin typeface="Montserrat SemiBold"/>
                          <a:cs typeface="Arial"/>
                        </a:rPr>
                        <a:t>USEDC Drilling Fund LP: Summary</a:t>
                      </a:r>
                      <a:endParaRPr lang="en-US" sz="4000" b="1" dirty="0">
                        <a:solidFill>
                          <a:schemeClr val="bg1"/>
                        </a:solidFill>
                        <a:latin typeface="Montserrat SemiBold"/>
                        <a:cs typeface="Arial"/>
                      </a:endParaRPr>
                    </a:p>
                  </a:txBody>
                  <a:tcPr anchor="ctr"/>
                </a:tc>
                <a:tc hMerge="1">
                  <a:txBody>
                    <a:bodyPr/>
                    <a:lstStyle/>
                    <a:p>
                      <a:pPr algn="ctr"/>
                      <a:endParaRPr lang="en-US" sz="1600" b="1">
                        <a:solidFill>
                          <a:schemeClr val="bg1"/>
                        </a:solidFill>
                      </a:endParaRPr>
                    </a:p>
                  </a:txBody>
                  <a:tcPr anchor="ctr">
                    <a:solidFill>
                      <a:srgbClr val="7E0000"/>
                    </a:solidFill>
                  </a:tcPr>
                </a:tc>
                <a:extLst>
                  <a:ext uri="{0D108BD9-81ED-4DB2-BD59-A6C34878D82A}">
                    <a16:rowId xmlns:a16="http://schemas.microsoft.com/office/drawing/2014/main" val="10000"/>
                  </a:ext>
                </a:extLst>
              </a:tr>
              <a:tr h="464359">
                <a:tc>
                  <a:txBody>
                    <a:bodyPr/>
                    <a:lstStyle/>
                    <a:p>
                      <a:pPr algn="l" fontAlgn="b"/>
                      <a:r>
                        <a:rPr lang="en-US" sz="2000" b="1" i="0" u="none" strike="noStrike">
                          <a:solidFill>
                            <a:schemeClr val="bg1"/>
                          </a:solidFill>
                          <a:effectLst/>
                          <a:latin typeface="Roboto"/>
                          <a:ea typeface="Roboto"/>
                          <a:cs typeface="Roboto"/>
                        </a:rPr>
                        <a:t>Offering Size</a:t>
                      </a:r>
                    </a:p>
                  </a:txBody>
                  <a:tcPr anchor="ctr"/>
                </a:tc>
                <a:tc>
                  <a:txBody>
                    <a:bodyPr/>
                    <a:lstStyle/>
                    <a:p>
                      <a:pPr marL="0" marR="0" lvl="0" indent="0" algn="l" rtl="0" eaLnBrk="1" fontAlgn="b" latinLnBrk="0" hangingPunct="1">
                        <a:lnSpc>
                          <a:spcPct val="100000"/>
                        </a:lnSpc>
                        <a:spcBef>
                          <a:spcPts val="0"/>
                        </a:spcBef>
                        <a:spcAft>
                          <a:spcPts val="0"/>
                        </a:spcAft>
                        <a:buClrTx/>
                        <a:buSzTx/>
                        <a:buFontTx/>
                        <a:buNone/>
                      </a:pPr>
                      <a:r>
                        <a:rPr lang="en-US" sz="2000" b="0"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$250,000,000</a:t>
                      </a:r>
                    </a:p>
                  </a:txBody>
                  <a:tcPr anchor="ctr"/>
                </a:tc>
                <a:extLst>
                  <a:ext uri="{0D108BD9-81ED-4DB2-BD59-A6C34878D82A}">
                    <a16:rowId xmlns:a16="http://schemas.microsoft.com/office/drawing/2014/main" val="2517088082"/>
                  </a:ext>
                </a:extLst>
              </a:tr>
              <a:tr h="454479">
                <a:tc>
                  <a:txBody>
                    <a:bodyPr/>
                    <a:lstStyle/>
                    <a:p>
                      <a:pPr algn="l" fontAlgn="b"/>
                      <a:r>
                        <a:rPr lang="en-US" sz="2000" b="1"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Closing Date:</a:t>
                      </a:r>
                    </a:p>
                  </a:txBody>
                  <a:tcPr anchor="ct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2000" b="0" i="0" u="none" strike="noStrike">
                          <a:solidFill>
                            <a:schemeClr val="bg1"/>
                          </a:solidFill>
                          <a:effectLst/>
                          <a:latin typeface="Roboto"/>
                          <a:ea typeface="Roboto"/>
                          <a:cs typeface="Roboto"/>
                        </a:rPr>
                        <a:t>December 31, 2024</a:t>
                      </a:r>
                      <a:endParaRPr lang="en-US" sz="20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960669298"/>
                  </a:ext>
                </a:extLst>
              </a:tr>
              <a:tr h="839800">
                <a:tc>
                  <a:txBody>
                    <a:bodyPr/>
                    <a:lstStyle/>
                    <a:p>
                      <a:pPr algn="l" fontAlgn="b"/>
                      <a:r>
                        <a:rPr lang="en-US" sz="2000" b="1"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Unit Size</a:t>
                      </a:r>
                    </a:p>
                  </a:txBody>
                  <a:tcPr anchor="ctr"/>
                </a:tc>
                <a:tc>
                  <a:txBody>
                    <a:bodyPr/>
                    <a:lstStyle/>
                    <a:p>
                      <a:pPr marL="0" marR="0" lvl="0" indent="0" algn="l" defTabSz="4572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20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$100,000 (Partial Units Accepted)</a:t>
                      </a:r>
                    </a:p>
                  </a:txBody>
                  <a:tcPr anchor="ctr"/>
                </a:tc>
                <a:extLst>
                  <a:ext uri="{0D108BD9-81ED-4DB2-BD59-A6C34878D82A}">
                    <a16:rowId xmlns:a16="http://schemas.microsoft.com/office/drawing/2014/main" val="1619642213"/>
                  </a:ext>
                </a:extLst>
              </a:tr>
              <a:tr h="1007759">
                <a:tc>
                  <a:txBody>
                    <a:bodyPr/>
                    <a:lstStyle/>
                    <a:p>
                      <a:pPr algn="l" fontAlgn="b"/>
                      <a:r>
                        <a:rPr lang="en-US" sz="2000" b="1"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Investor Units:</a:t>
                      </a:r>
                    </a:p>
                  </a:txBody>
                  <a:tcPr anchor="ctr"/>
                </a:tc>
                <a:tc>
                  <a:txBody>
                    <a:bodyPr/>
                    <a:lstStyle/>
                    <a:p>
                      <a:pPr marL="112713" marR="0" lvl="0" indent="-112713"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20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General Partner (GP)</a:t>
                      </a:r>
                    </a:p>
                    <a:p>
                      <a:pPr marL="112713" marR="0" lvl="0" indent="-112713"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20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Limited Partner (LP)</a:t>
                      </a:r>
                    </a:p>
                    <a:p>
                      <a:pPr marL="112713" marR="0" lvl="0" indent="-112713"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20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Limited Liability Company Units (LLC), for Retirement Accounts</a:t>
                      </a:r>
                      <a:endParaRPr lang="en-US" sz="20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0002"/>
                  </a:ext>
                </a:extLst>
              </a:tr>
              <a:tr h="1007759">
                <a:tc>
                  <a:txBody>
                    <a:bodyPr/>
                    <a:lstStyle/>
                    <a:p>
                      <a:pPr algn="l" fontAlgn="b"/>
                      <a:r>
                        <a:rPr lang="en-US" sz="2000" b="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Distributions: </a:t>
                      </a:r>
                      <a:endParaRPr lang="en-US" sz="2000" b="1"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marL="112713" marR="0" lvl="0" indent="-112713"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Quarterly Distributions</a:t>
                      </a:r>
                    </a:p>
                    <a:p>
                      <a:pPr marL="112713" marR="0" lvl="0" indent="-112713"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U.S. Energy Subordinates to a 12% annualized rate of return for the first five years</a:t>
                      </a:r>
                    </a:p>
                  </a:txBody>
                  <a:tcPr anchor="ctr"/>
                </a:tc>
                <a:extLst>
                  <a:ext uri="{0D108BD9-81ED-4DB2-BD59-A6C34878D82A}">
                    <a16:rowId xmlns:a16="http://schemas.microsoft.com/office/drawing/2014/main" val="1201142462"/>
                  </a:ext>
                </a:extLst>
              </a:tr>
              <a:tr h="701480">
                <a:tc>
                  <a:txBody>
                    <a:bodyPr/>
                    <a:lstStyle/>
                    <a:p>
                      <a:pPr algn="l" fontAlgn="b"/>
                      <a:r>
                        <a:rPr lang="en-US" sz="2000" b="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Annual Tax Forms: </a:t>
                      </a:r>
                      <a:endParaRPr lang="en-US" sz="2000" b="1"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marL="114300" marR="0" lvl="0" indent="-11430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2000" u="none" strike="noStrike" baseline="0">
                          <a:solidFill>
                            <a:schemeClr val="bg1"/>
                          </a:solidFill>
                          <a:effectLst/>
                          <a:latin typeface="Roboto" panose="02000000000000000000" pitchFamily="2" charset="0"/>
                          <a:ea typeface="Roboto" panose="02000000000000000000" pitchFamily="2" charset="0"/>
                          <a:cs typeface="Roboto" panose="02000000000000000000" pitchFamily="2" charset="0"/>
                        </a:rPr>
                        <a:t>General &amp; Limited Partners receive a S</a:t>
                      </a:r>
                      <a:r>
                        <a:rPr lang="en-US" sz="20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chedule K-1</a:t>
                      </a:r>
                      <a:endParaRPr lang="en-US" sz="2000" u="none" strike="noStrike" baseline="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114300" marR="0" lvl="0" indent="-11430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2000" u="none" strike="noStrike" baseline="0">
                          <a:solidFill>
                            <a:schemeClr val="bg1"/>
                          </a:solidFill>
                          <a:effectLst/>
                          <a:latin typeface="Roboto" panose="02000000000000000000" pitchFamily="2" charset="0"/>
                          <a:ea typeface="Roboto" panose="02000000000000000000" pitchFamily="2" charset="0"/>
                          <a:cs typeface="Roboto" panose="02000000000000000000" pitchFamily="2" charset="0"/>
                        </a:rPr>
                        <a:t>LLC Units receive Form 1099 from their Custodian </a:t>
                      </a:r>
                      <a:endParaRPr lang="en-US" sz="20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3826086550"/>
                  </a:ext>
                </a:extLst>
              </a:tr>
              <a:tr h="444600">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algn="l" fontAlgn="b"/>
                      <a:r>
                        <a:rPr lang="en-US" sz="2000" b="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Investor Reports:</a:t>
                      </a:r>
                      <a:endParaRPr lang="en-US" sz="2000" b="1"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lvl1pPr marL="0" algn="l" defTabSz="914400" rtl="0" eaLnBrk="1" latinLnBrk="0" hangingPunct="1">
                        <a:defRPr sz="1800" kern="1200">
                          <a:solidFill>
                            <a:schemeClr val="dk1"/>
                          </a:solidFill>
                          <a:latin typeface="Helvetica"/>
                        </a:defRPr>
                      </a:lvl1pPr>
                      <a:lvl2pPr marL="457200" algn="l" defTabSz="914400" rtl="0" eaLnBrk="1" latinLnBrk="0" hangingPunct="1">
                        <a:defRPr sz="1800" kern="1200">
                          <a:solidFill>
                            <a:schemeClr val="dk1"/>
                          </a:solidFill>
                          <a:latin typeface="Helvetica"/>
                        </a:defRPr>
                      </a:lvl2pPr>
                      <a:lvl3pPr marL="914400" algn="l" defTabSz="914400" rtl="0" eaLnBrk="1" latinLnBrk="0" hangingPunct="1">
                        <a:defRPr sz="1800" kern="1200">
                          <a:solidFill>
                            <a:schemeClr val="dk1"/>
                          </a:solidFill>
                          <a:latin typeface="Helvetica"/>
                        </a:defRPr>
                      </a:lvl3pPr>
                      <a:lvl4pPr marL="1371600" algn="l" defTabSz="914400" rtl="0" eaLnBrk="1" latinLnBrk="0" hangingPunct="1">
                        <a:defRPr sz="1800" kern="1200">
                          <a:solidFill>
                            <a:schemeClr val="dk1"/>
                          </a:solidFill>
                          <a:latin typeface="Helvetica"/>
                        </a:defRPr>
                      </a:lvl4pPr>
                      <a:lvl5pPr marL="1828800" algn="l" defTabSz="914400" rtl="0" eaLnBrk="1" latinLnBrk="0" hangingPunct="1">
                        <a:defRPr sz="1800" kern="1200">
                          <a:solidFill>
                            <a:schemeClr val="dk1"/>
                          </a:solidFill>
                          <a:latin typeface="Helvetica"/>
                        </a:defRPr>
                      </a:lvl5pPr>
                      <a:lvl6pPr marL="2286000" algn="l" defTabSz="914400" rtl="0" eaLnBrk="1" latinLnBrk="0" hangingPunct="1">
                        <a:defRPr sz="1800" kern="1200">
                          <a:solidFill>
                            <a:schemeClr val="dk1"/>
                          </a:solidFill>
                          <a:latin typeface="Helvetica"/>
                        </a:defRPr>
                      </a:lvl6pPr>
                      <a:lvl7pPr marL="2743200" algn="l" defTabSz="914400" rtl="0" eaLnBrk="1" latinLnBrk="0" hangingPunct="1">
                        <a:defRPr sz="1800" kern="1200">
                          <a:solidFill>
                            <a:schemeClr val="dk1"/>
                          </a:solidFill>
                          <a:latin typeface="Helvetica"/>
                        </a:defRPr>
                      </a:lvl7pPr>
                      <a:lvl8pPr marL="3200400" algn="l" defTabSz="914400" rtl="0" eaLnBrk="1" latinLnBrk="0" hangingPunct="1">
                        <a:defRPr sz="1800" kern="1200">
                          <a:solidFill>
                            <a:schemeClr val="dk1"/>
                          </a:solidFill>
                          <a:latin typeface="Helvetica"/>
                        </a:defRPr>
                      </a:lvl8pPr>
                      <a:lvl9pPr marL="3657600" algn="l" defTabSz="914400" rtl="0" eaLnBrk="1" latinLnBrk="0" hangingPunct="1">
                        <a:defRPr sz="1800" kern="1200">
                          <a:solidFill>
                            <a:schemeClr val="dk1"/>
                          </a:solidFill>
                          <a:latin typeface="Helvetica"/>
                        </a:defRPr>
                      </a:lvl9p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20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Updates</a:t>
                      </a:r>
                      <a:r>
                        <a:rPr lang="en-US" sz="2000" u="none" strike="noStrike" baseline="0">
                          <a:solidFill>
                            <a:schemeClr val="bg1"/>
                          </a:solidFill>
                          <a:effectLst/>
                          <a:latin typeface="Roboto" panose="02000000000000000000" pitchFamily="2" charset="0"/>
                          <a:ea typeface="Roboto" panose="02000000000000000000" pitchFamily="2" charset="0"/>
                          <a:cs typeface="Roboto" panose="02000000000000000000" pitchFamily="2" charset="0"/>
                        </a:rPr>
                        <a:t> released quarterly via Online Investor Portal</a:t>
                      </a:r>
                      <a:endParaRPr lang="en-US" sz="20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0005"/>
                  </a:ext>
                </a:extLst>
              </a:tr>
              <a:tr h="434720">
                <a:tc>
                  <a:txBody>
                    <a:bodyPr/>
                    <a:lstStyle/>
                    <a:p>
                      <a:pPr algn="l" fontAlgn="b"/>
                      <a:r>
                        <a:rPr lang="en-US" sz="2000" b="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Suitability</a:t>
                      </a:r>
                      <a:endParaRPr lang="en-US" sz="2000" b="1"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marL="0" marR="0" lvl="0" indent="0" algn="l" rtl="0" eaLnBrk="1" fontAlgn="b" latinLnBrk="0" hangingPunct="1">
                        <a:lnSpc>
                          <a:spcPct val="100000"/>
                        </a:lnSpc>
                        <a:spcBef>
                          <a:spcPts val="0"/>
                        </a:spcBef>
                        <a:spcAft>
                          <a:spcPts val="0"/>
                        </a:spcAft>
                        <a:buClrTx/>
                        <a:buSzTx/>
                        <a:buFontTx/>
                        <a:buNone/>
                      </a:pPr>
                      <a:r>
                        <a:rPr lang="en-US" sz="200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Accredited Investors Only </a:t>
                      </a:r>
                    </a:p>
                  </a:txBody>
                  <a:tcPr anchor="ctr"/>
                </a:tc>
                <a:extLst>
                  <a:ext uri="{0D108BD9-81ED-4DB2-BD59-A6C34878D82A}">
                    <a16:rowId xmlns:a16="http://schemas.microsoft.com/office/drawing/2014/main" val="1538728492"/>
                  </a:ext>
                </a:extLst>
              </a:tr>
            </a:tbl>
          </a:graphicData>
        </a:graphic>
      </p:graphicFrame>
    </p:spTree>
    <p:extLst>
      <p:ext uri="{BB962C8B-B14F-4D97-AF65-F5344CB8AC3E}">
        <p14:creationId xmlns:p14="http://schemas.microsoft.com/office/powerpoint/2010/main" val="3043203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92696D7-7DEA-6B6F-483E-12415FBF6BE7}"/>
              </a:ext>
            </a:extLst>
          </p:cNvPr>
          <p:cNvSpPr txBox="1"/>
          <p:nvPr/>
        </p:nvSpPr>
        <p:spPr>
          <a:xfrm>
            <a:off x="449139" y="3440695"/>
            <a:ext cx="11290901" cy="2862322"/>
          </a:xfrm>
          <a:prstGeom prst="rect">
            <a:avLst/>
          </a:prstGeom>
          <a:noFill/>
          <a:ln w="25400">
            <a:solidFill>
              <a:schemeClr val="tx1"/>
            </a:solidFill>
          </a:ln>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rgbClr val="AE1F23"/>
                </a:solidFill>
                <a:effectLst/>
                <a:uLnTx/>
                <a:uFillTx/>
                <a:latin typeface="Roboto"/>
                <a:ea typeface="Roboto"/>
                <a:cs typeface="Roboto"/>
              </a:rPr>
              <a:t>Subordination: </a:t>
            </a:r>
            <a:r>
              <a:rPr kumimoji="0" lang="en-US" sz="2800" b="1" i="0" u="none" strike="noStrike" kern="1200" cap="none" spc="0" normalizeH="0" baseline="0" noProof="0" dirty="0">
                <a:ln>
                  <a:noFill/>
                </a:ln>
                <a:solidFill>
                  <a:srgbClr val="00023F"/>
                </a:solidFill>
                <a:effectLst/>
                <a:uLnTx/>
                <a:uFillTx/>
                <a:latin typeface="Roboto"/>
                <a:ea typeface="Roboto"/>
                <a:cs typeface="Roboto"/>
              </a:rPr>
              <a:t>U.S. Energy Subordinates to a 20% annualized rate of return for the first five years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1" i="0" u="none" strike="noStrike" kern="1200" cap="none" spc="0" normalizeH="0" baseline="0" noProof="0" dirty="0">
              <a:ln>
                <a:noFill/>
              </a:ln>
              <a:solidFill>
                <a:srgbClr val="00023F"/>
              </a:solidFill>
              <a:effectLst/>
              <a:uLnTx/>
              <a:uFillTx/>
              <a:latin typeface="Roboto" panose="02000000000000000000" pitchFamily="2" charset="0"/>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rgbClr val="AE1F23"/>
                </a:solidFill>
                <a:effectLst/>
                <a:uLnTx/>
                <a:uFillTx/>
                <a:latin typeface="Roboto"/>
                <a:ea typeface="Roboto"/>
                <a:cs typeface="Roboto"/>
              </a:rPr>
              <a:t>Interest on Invested Amounts: </a:t>
            </a:r>
            <a:r>
              <a:rPr kumimoji="0" lang="en-US" sz="2800" b="1" i="0" u="none" strike="noStrike" kern="1200" cap="none" spc="0" normalizeH="0" baseline="0" noProof="0" dirty="0">
                <a:ln>
                  <a:noFill/>
                </a:ln>
                <a:solidFill>
                  <a:srgbClr val="00023F"/>
                </a:solidFill>
                <a:effectLst/>
                <a:uLnTx/>
                <a:uFillTx/>
                <a:latin typeface="Roboto"/>
                <a:ea typeface="Roboto"/>
                <a:cs typeface="Roboto"/>
              </a:rPr>
              <a:t>Payment made in January 2025. </a:t>
            </a:r>
            <a:endParaRPr kumimoji="0" lang="en-US" sz="2800" b="1" i="0" u="none" strike="noStrike" kern="1200" cap="none" spc="0" normalizeH="0" baseline="0" noProof="0" dirty="0">
              <a:ln>
                <a:noFill/>
              </a:ln>
              <a:solidFill>
                <a:srgbClr val="00023F"/>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23F"/>
              </a:solidFill>
              <a:effectLst/>
              <a:uLnTx/>
              <a:uFillTx/>
              <a:latin typeface="Roboto" panose="02000000000000000000" pitchFamily="2" charset="0"/>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rgbClr val="AE1F23"/>
                </a:solidFill>
                <a:effectLst/>
                <a:uLnTx/>
                <a:uFillTx/>
                <a:latin typeface="Roboto"/>
                <a:ea typeface="Roboto"/>
                <a:cs typeface="Roboto"/>
              </a:rPr>
              <a:t>Guaranteed Spot in Fund: </a:t>
            </a:r>
            <a:r>
              <a:rPr kumimoji="0" lang="en-US" sz="2800" b="1" i="0" u="none" strike="noStrike" kern="1200" cap="none" spc="0" normalizeH="0" baseline="0" noProof="0" dirty="0">
                <a:ln>
                  <a:noFill/>
                </a:ln>
                <a:solidFill>
                  <a:srgbClr val="00023F"/>
                </a:solidFill>
                <a:effectLst/>
                <a:uLnTx/>
                <a:uFillTx/>
                <a:latin typeface="Roboto"/>
                <a:ea typeface="Roboto"/>
                <a:cs typeface="Roboto"/>
              </a:rPr>
              <a:t>Early investors guaranteed a spot in the fund for additional contributions </a:t>
            </a:r>
            <a:r>
              <a:rPr kumimoji="0" lang="en-US" sz="2800" b="1" i="0" u="none" strike="noStrike" kern="1200" cap="none" spc="0" normalizeH="0" baseline="0" noProof="0" dirty="0">
                <a:ln>
                  <a:noFill/>
                </a:ln>
                <a:solidFill>
                  <a:srgbClr val="AE1F23"/>
                </a:solidFill>
                <a:effectLst/>
                <a:uLnTx/>
                <a:uFillTx/>
                <a:latin typeface="Roboto"/>
                <a:ea typeface="Roboto"/>
                <a:cs typeface="Roboto"/>
              </a:rPr>
              <a:t> </a:t>
            </a:r>
            <a:endParaRPr kumimoji="0" lang="en-US" sz="2800" b="1" i="0" u="none" strike="noStrike" kern="1200" cap="none" spc="0" normalizeH="0" baseline="0" noProof="0" dirty="0">
              <a:ln>
                <a:noFill/>
              </a:ln>
              <a:solidFill>
                <a:srgbClr val="AE1F23"/>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 name="Title 1">
            <a:extLst>
              <a:ext uri="{FF2B5EF4-FFF2-40B4-BE49-F238E27FC236}">
                <a16:creationId xmlns:a16="http://schemas.microsoft.com/office/drawing/2014/main" id="{0E8A11F8-BD65-FACE-DC28-C5F8CA6771AF}"/>
              </a:ext>
            </a:extLst>
          </p:cNvPr>
          <p:cNvSpPr txBox="1">
            <a:spLocks/>
          </p:cNvSpPr>
          <p:nvPr/>
        </p:nvSpPr>
        <p:spPr>
          <a:xfrm>
            <a:off x="599883" y="446762"/>
            <a:ext cx="10989414" cy="3701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cap="all" spc="-150" baseline="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150" normalizeH="0" baseline="0" noProof="0" dirty="0">
                <a:ln>
                  <a:noFill/>
                </a:ln>
                <a:solidFill>
                  <a:srgbClr val="C00000"/>
                </a:solidFill>
                <a:effectLst/>
                <a:uLnTx/>
                <a:uFillTx/>
                <a:latin typeface="Montserrat SemiBold"/>
                <a:ea typeface="+mj-ea"/>
                <a:cs typeface="+mj-cs"/>
              </a:rPr>
              <a:t>2024 Drilling Fund Early Investor Incentives</a:t>
            </a:r>
          </a:p>
        </p:txBody>
      </p:sp>
      <p:sp>
        <p:nvSpPr>
          <p:cNvPr id="14" name="object 7" descr="Beige rectangle">
            <a:extLst>
              <a:ext uri="{FF2B5EF4-FFF2-40B4-BE49-F238E27FC236}">
                <a16:creationId xmlns:a16="http://schemas.microsoft.com/office/drawing/2014/main" id="{6CD20633-2B54-F1EF-8649-7952576066BA}"/>
              </a:ext>
            </a:extLst>
          </p:cNvPr>
          <p:cNvSpPr/>
          <p:nvPr/>
        </p:nvSpPr>
        <p:spPr bwMode="white">
          <a:xfrm>
            <a:off x="186076" y="943779"/>
            <a:ext cx="11790158" cy="47879"/>
          </a:xfrm>
          <a:custGeom>
            <a:avLst/>
            <a:gdLst/>
            <a:ahLst/>
            <a:cxnLst/>
            <a:rect l="l" t="t" r="r" b="b"/>
            <a:pathLst>
              <a:path w="3935729">
                <a:moveTo>
                  <a:pt x="0" y="0"/>
                </a:moveTo>
                <a:lnTo>
                  <a:pt x="3935349" y="0"/>
                </a:lnTo>
              </a:path>
            </a:pathLst>
          </a:custGeom>
          <a:ln w="54863">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23F"/>
              </a:solidFill>
              <a:effectLst/>
              <a:highlight>
                <a:srgbClr val="AE1F23"/>
              </a:highlight>
              <a:uLnTx/>
              <a:uFillTx/>
              <a:latin typeface="Arial "/>
              <a:ea typeface="+mn-ea"/>
              <a:cs typeface="+mn-cs"/>
            </a:endParaRPr>
          </a:p>
        </p:txBody>
      </p:sp>
      <p:sp>
        <p:nvSpPr>
          <p:cNvPr id="15" name="object 7" descr="Beige rectangle">
            <a:extLst>
              <a:ext uri="{FF2B5EF4-FFF2-40B4-BE49-F238E27FC236}">
                <a16:creationId xmlns:a16="http://schemas.microsoft.com/office/drawing/2014/main" id="{29805700-4968-1EAB-491B-9A106FD30042}"/>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23F"/>
              </a:solidFill>
              <a:effectLst/>
              <a:uLnTx/>
              <a:uFillTx/>
              <a:latin typeface="Arial "/>
              <a:ea typeface="+mn-ea"/>
              <a:cs typeface="+mn-cs"/>
            </a:endParaRPr>
          </a:p>
        </p:txBody>
      </p:sp>
      <p:pic>
        <p:nvPicPr>
          <p:cNvPr id="16" name="Picture 15" descr="A picture containing text&#10;&#10;Description automatically generated">
            <a:extLst>
              <a:ext uri="{FF2B5EF4-FFF2-40B4-BE49-F238E27FC236}">
                <a16:creationId xmlns:a16="http://schemas.microsoft.com/office/drawing/2014/main" id="{6DFD96D9-6BD9-2254-EE1B-78548AE2ECC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3" name="TextBox 2">
            <a:extLst>
              <a:ext uri="{FF2B5EF4-FFF2-40B4-BE49-F238E27FC236}">
                <a16:creationId xmlns:a16="http://schemas.microsoft.com/office/drawing/2014/main" id="{CBB3C8E0-C1D7-0CF7-A40F-25701BC8F790}"/>
              </a:ext>
            </a:extLst>
          </p:cNvPr>
          <p:cNvSpPr txBox="1"/>
          <p:nvPr/>
        </p:nvSpPr>
        <p:spPr>
          <a:xfrm>
            <a:off x="4611804" y="6411238"/>
            <a:ext cx="610856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23F"/>
                </a:solidFill>
                <a:effectLst/>
                <a:uLnTx/>
                <a:uFillTx/>
                <a:latin typeface="Roboto" panose="02000000000000000000" pitchFamily="2" charset="0"/>
                <a:ea typeface="Roboto" panose="02000000000000000000" pitchFamily="2" charset="0"/>
                <a:cs typeface="Roboto" panose="02000000000000000000" pitchFamily="2" charset="0"/>
              </a:rPr>
              <a:t>*See PPM for additional details </a:t>
            </a:r>
          </a:p>
        </p:txBody>
      </p:sp>
      <p:pic>
        <p:nvPicPr>
          <p:cNvPr id="5" name="Picture 4">
            <a:extLst>
              <a:ext uri="{FF2B5EF4-FFF2-40B4-BE49-F238E27FC236}">
                <a16:creationId xmlns:a16="http://schemas.microsoft.com/office/drawing/2014/main" id="{916B1B14-5009-205C-9BB9-372002DD4EDB}"/>
              </a:ext>
            </a:extLst>
          </p:cNvPr>
          <p:cNvPicPr>
            <a:picLocks noChangeAspect="1"/>
          </p:cNvPicPr>
          <p:nvPr/>
        </p:nvPicPr>
        <p:blipFill>
          <a:blip r:embed="rId4"/>
          <a:stretch>
            <a:fillRect/>
          </a:stretch>
        </p:blipFill>
        <p:spPr>
          <a:xfrm>
            <a:off x="2727638" y="991750"/>
            <a:ext cx="6707033" cy="2405227"/>
          </a:xfrm>
          <a:prstGeom prst="rect">
            <a:avLst/>
          </a:prstGeom>
        </p:spPr>
      </p:pic>
    </p:spTree>
    <p:extLst>
      <p:ext uri="{BB962C8B-B14F-4D97-AF65-F5344CB8AC3E}">
        <p14:creationId xmlns:p14="http://schemas.microsoft.com/office/powerpoint/2010/main" val="3653000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98432" y="761645"/>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sp>
        <p:nvSpPr>
          <p:cNvPr id="14" name="Title 13">
            <a:extLst>
              <a:ext uri="{FF2B5EF4-FFF2-40B4-BE49-F238E27FC236}">
                <a16:creationId xmlns:a16="http://schemas.microsoft.com/office/drawing/2014/main" id="{872601F7-4915-C3FA-6FED-E80204A23159}"/>
              </a:ext>
            </a:extLst>
          </p:cNvPr>
          <p:cNvSpPr>
            <a:spLocks noGrp="1"/>
          </p:cNvSpPr>
          <p:nvPr>
            <p:ph type="title"/>
          </p:nvPr>
        </p:nvSpPr>
        <p:spPr>
          <a:xfrm>
            <a:off x="322792" y="354530"/>
            <a:ext cx="11467359" cy="370166"/>
          </a:xfrm>
        </p:spPr>
        <p:txBody>
          <a:bodyPr/>
          <a:lstStyle/>
          <a:p>
            <a:r>
              <a:rPr lang="en-US" dirty="0">
                <a:solidFill>
                  <a:srgbClr val="C00000"/>
                </a:solidFill>
                <a:latin typeface="Montserrat SemiBold"/>
                <a:cs typeface="Arial"/>
              </a:rPr>
              <a:t> Drilling</a:t>
            </a:r>
            <a:r>
              <a:rPr lang="en-US" sz="3200" dirty="0">
                <a:solidFill>
                  <a:srgbClr val="C00000"/>
                </a:solidFill>
                <a:latin typeface="Montserrat SemiBold"/>
                <a:cs typeface="Arial"/>
              </a:rPr>
              <a:t> fund highlights</a:t>
            </a:r>
            <a:br>
              <a:rPr lang="en-US" sz="3200" b="1" dirty="0">
                <a:solidFill>
                  <a:srgbClr val="C00000"/>
                </a:solidFill>
                <a:latin typeface="Montserrat SemiBold"/>
                <a:cs typeface="Arial"/>
              </a:rPr>
            </a:br>
            <a:endParaRPr lang="en-US" dirty="0">
              <a:solidFill>
                <a:srgbClr val="C00000"/>
              </a:solidFill>
              <a:latin typeface="Montserrat SemiBold" panose="00000700000000000000" pitchFamily="2" charset="0"/>
            </a:endParaRP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19" name="Content Placeholder 2">
            <a:extLst>
              <a:ext uri="{FF2B5EF4-FFF2-40B4-BE49-F238E27FC236}">
                <a16:creationId xmlns:a16="http://schemas.microsoft.com/office/drawing/2014/main" id="{FF1AD317-C083-C9B7-B483-09440F7C726E}"/>
              </a:ext>
            </a:extLst>
          </p:cNvPr>
          <p:cNvSpPr txBox="1">
            <a:spLocks/>
          </p:cNvSpPr>
          <p:nvPr/>
        </p:nvSpPr>
        <p:spPr>
          <a:xfrm>
            <a:off x="157528" y="5472635"/>
            <a:ext cx="11790111" cy="1150435"/>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just">
              <a:lnSpc>
                <a:spcPts val="900"/>
              </a:lnSpc>
              <a:spcBef>
                <a:spcPts val="0"/>
              </a:spcBef>
              <a:spcAft>
                <a:spcPts val="0"/>
              </a:spcAft>
            </a:pPr>
            <a:r>
              <a:rPr lang="en-US" sz="800" cap="none" dirty="0">
                <a:solidFill>
                  <a:schemeClr val="bg1">
                    <a:lumMod val="50000"/>
                  </a:schemeClr>
                </a:solidFill>
                <a:latin typeface="Roboto"/>
                <a:ea typeface="Roboto"/>
                <a:cs typeface="Roboto"/>
              </a:rPr>
              <a:t>As more fully described in the private placement memorandum, there are significant differences between the types of units that are available; including that owners of general partner units potentially have unlimited liability for events occurring during the drilling phase of the partnership’s wells while limited partner unit owners have limited liability and that intangible drilling cost deductions attributable to limited partner unit owners may only be applied to passive income. Potential investors should discuss with their financial advisor which unit type may be most suitable for their financial situation.  The minimum subscription is one unit, however, partial units may be accepted in the managing general partner’s discretion. Larger subscriptions will be accepted in $1000 increments. (See terms of the offering in the PPM).  See suitability standards in the private placement memorandum. You should review all aspects of the private placement memorandum prior to investing.  There is no certainty or guarantee that any or all of the investment objectives will be achieved.  The tax benefits of an investment are not guaranteed, tax rates may change in the future which would impact the partnership and investors may be subject to income tax liability in excess of the cash received from the partnership.  Distributions are not assured or guaranteed.  The oil &amp; gas assets shown in this presentation are not owned by the 2024 drilling fund, nor are they owned by U.S. Energy or any affiliated partnerships, unless otherwise noted.  All assets pictured are representative of the types of assets the 2023 drilling fund will target for ownership, unless otherwise noted.</a:t>
            </a:r>
          </a:p>
        </p:txBody>
      </p:sp>
      <p:sp>
        <p:nvSpPr>
          <p:cNvPr id="41" name="TextBox 40">
            <a:extLst>
              <a:ext uri="{FF2B5EF4-FFF2-40B4-BE49-F238E27FC236}">
                <a16:creationId xmlns:a16="http://schemas.microsoft.com/office/drawing/2014/main" id="{47A4040A-1CE9-68AC-B332-CD786A4ECCED}"/>
              </a:ext>
            </a:extLst>
          </p:cNvPr>
          <p:cNvSpPr txBox="1"/>
          <p:nvPr/>
        </p:nvSpPr>
        <p:spPr>
          <a:xfrm>
            <a:off x="1662170" y="1177430"/>
            <a:ext cx="10050189" cy="3631763"/>
          </a:xfrm>
          <a:prstGeom prst="rect">
            <a:avLst/>
          </a:prstGeom>
          <a:noFill/>
        </p:spPr>
        <p:txBody>
          <a:bodyPr wrap="square" rtlCol="0">
            <a:spAutoFit/>
          </a:bodyPr>
          <a:lstStyle/>
          <a:p>
            <a:r>
              <a:rPr lang="en-US" sz="2400" dirty="0">
                <a:solidFill>
                  <a:srgbClr val="292934"/>
                </a:solidFill>
                <a:latin typeface="Roboto" panose="02000000000000000000" pitchFamily="2" charset="0"/>
                <a:ea typeface="Roboto" panose="02000000000000000000" pitchFamily="2" charset="0"/>
                <a:cs typeface="Arial" panose="020B0604020202020204" pitchFamily="34" charset="0"/>
              </a:rPr>
              <a:t>First-Year Tax Deduction of up to 90%+ on Invested Amount for General Partners</a:t>
            </a:r>
          </a:p>
          <a:p>
            <a:endParaRPr lang="en-US" sz="1600" dirty="0">
              <a:solidFill>
                <a:srgbClr val="292934"/>
              </a:solidFill>
              <a:latin typeface="Roboto" panose="02000000000000000000" pitchFamily="2" charset="0"/>
              <a:ea typeface="Roboto" panose="02000000000000000000" pitchFamily="2" charset="0"/>
              <a:cs typeface="Arial" panose="020B0604020202020204" pitchFamily="34" charset="0"/>
            </a:endParaRPr>
          </a:p>
          <a:p>
            <a:r>
              <a:rPr lang="en-US" sz="2400" dirty="0">
                <a:solidFill>
                  <a:srgbClr val="292934"/>
                </a:solidFill>
                <a:latin typeface="Roboto" panose="02000000000000000000" pitchFamily="2" charset="0"/>
                <a:ea typeface="Roboto" panose="02000000000000000000" pitchFamily="2" charset="0"/>
                <a:cs typeface="Arial" panose="020B0604020202020204" pitchFamily="34" charset="0"/>
              </a:rPr>
              <a:t>Quarterly Cash Distributions</a:t>
            </a:r>
          </a:p>
          <a:p>
            <a:endParaRPr lang="en-US" sz="1600" dirty="0">
              <a:solidFill>
                <a:srgbClr val="292934"/>
              </a:solidFill>
              <a:latin typeface="Roboto" panose="02000000000000000000" pitchFamily="2" charset="0"/>
              <a:ea typeface="Roboto" panose="02000000000000000000" pitchFamily="2" charset="0"/>
              <a:cs typeface="Arial" panose="020B0604020202020204" pitchFamily="34" charset="0"/>
            </a:endParaRPr>
          </a:p>
          <a:p>
            <a:r>
              <a:rPr lang="en-US" sz="2400" dirty="0">
                <a:solidFill>
                  <a:srgbClr val="292934"/>
                </a:solidFill>
                <a:latin typeface="Roboto" panose="02000000000000000000" pitchFamily="2" charset="0"/>
                <a:ea typeface="Roboto" panose="02000000000000000000" pitchFamily="2" charset="0"/>
                <a:cs typeface="Arial" panose="020B0604020202020204" pitchFamily="34" charset="0"/>
              </a:rPr>
              <a:t>U.S. Energy subordinates up to 100% of our working interest to a 12% annualized rate of return for the first 5 years</a:t>
            </a:r>
          </a:p>
          <a:p>
            <a:endParaRPr lang="en-US" sz="1600" dirty="0">
              <a:solidFill>
                <a:srgbClr val="292934"/>
              </a:solidFill>
              <a:latin typeface="Roboto" panose="02000000000000000000" pitchFamily="2" charset="0"/>
              <a:ea typeface="Roboto" panose="02000000000000000000" pitchFamily="2" charset="0"/>
              <a:cs typeface="Arial" panose="020B0604020202020204" pitchFamily="34" charset="0"/>
            </a:endParaRPr>
          </a:p>
          <a:p>
            <a:r>
              <a:rPr lang="en-US" sz="2400" dirty="0">
                <a:solidFill>
                  <a:srgbClr val="292934"/>
                </a:solidFill>
                <a:latin typeface="Roboto" panose="02000000000000000000" pitchFamily="2" charset="0"/>
                <a:ea typeface="Roboto" panose="02000000000000000000" pitchFamily="2" charset="0"/>
                <a:cs typeface="Arial" panose="020B0604020202020204" pitchFamily="34" charset="0"/>
              </a:rPr>
              <a:t>Tax Advantaged Income</a:t>
            </a:r>
          </a:p>
          <a:p>
            <a:endParaRPr lang="en-US" sz="1600" dirty="0">
              <a:solidFill>
                <a:srgbClr val="292934"/>
              </a:solidFill>
              <a:latin typeface="Roboto" panose="02000000000000000000" pitchFamily="2" charset="0"/>
              <a:ea typeface="Roboto" panose="02000000000000000000" pitchFamily="2" charset="0"/>
              <a:cs typeface="Arial" panose="020B0604020202020204" pitchFamily="34" charset="0"/>
            </a:endParaRPr>
          </a:p>
          <a:p>
            <a:r>
              <a:rPr lang="en-US" sz="2400" dirty="0">
                <a:solidFill>
                  <a:srgbClr val="292934"/>
                </a:solidFill>
                <a:latin typeface="Roboto" panose="02000000000000000000" pitchFamily="2" charset="0"/>
                <a:ea typeface="Roboto" panose="02000000000000000000" pitchFamily="2" charset="0"/>
                <a:cs typeface="Arial" panose="020B0604020202020204" pitchFamily="34" charset="0"/>
              </a:rPr>
              <a:t>Potential for JV partnerships with Major E&amp;P Firms </a:t>
            </a:r>
          </a:p>
        </p:txBody>
      </p:sp>
      <p:pic>
        <p:nvPicPr>
          <p:cNvPr id="12" name="Graphic 11" descr="Badge 1 with solid fill">
            <a:extLst>
              <a:ext uri="{FF2B5EF4-FFF2-40B4-BE49-F238E27FC236}">
                <a16:creationId xmlns:a16="http://schemas.microsoft.com/office/drawing/2014/main" id="{51BDD897-2A4C-E9FF-FD89-6B9A62E507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981" y="1081643"/>
            <a:ext cx="696687" cy="696687"/>
          </a:xfrm>
          <a:prstGeom prst="rect">
            <a:avLst/>
          </a:prstGeom>
        </p:spPr>
      </p:pic>
      <p:pic>
        <p:nvPicPr>
          <p:cNvPr id="22" name="Graphic 21" descr="Badge with solid fill">
            <a:extLst>
              <a:ext uri="{FF2B5EF4-FFF2-40B4-BE49-F238E27FC236}">
                <a16:creationId xmlns:a16="http://schemas.microsoft.com/office/drawing/2014/main" id="{AA9B8B77-D71C-D147-9C0C-CC2D32F360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8981" y="1893123"/>
            <a:ext cx="696687" cy="696687"/>
          </a:xfrm>
          <a:prstGeom prst="rect">
            <a:avLst/>
          </a:prstGeom>
        </p:spPr>
      </p:pic>
      <p:pic>
        <p:nvPicPr>
          <p:cNvPr id="23" name="Graphic 22" descr="Badge 3 with solid fill">
            <a:extLst>
              <a:ext uri="{FF2B5EF4-FFF2-40B4-BE49-F238E27FC236}">
                <a16:creationId xmlns:a16="http://schemas.microsoft.com/office/drawing/2014/main" id="{D489CC0C-A1ED-A6C7-B345-975F646BC9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8982" y="2615540"/>
            <a:ext cx="696686" cy="696686"/>
          </a:xfrm>
          <a:prstGeom prst="rect">
            <a:avLst/>
          </a:prstGeom>
        </p:spPr>
      </p:pic>
      <p:pic>
        <p:nvPicPr>
          <p:cNvPr id="24" name="Graphic 23" descr="Badge 4 with solid fill">
            <a:extLst>
              <a:ext uri="{FF2B5EF4-FFF2-40B4-BE49-F238E27FC236}">
                <a16:creationId xmlns:a16="http://schemas.microsoft.com/office/drawing/2014/main" id="{069F9B83-C5FC-1BA2-1A45-7FFFA5FE6D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8982" y="3466606"/>
            <a:ext cx="696686" cy="696686"/>
          </a:xfrm>
          <a:prstGeom prst="rect">
            <a:avLst/>
          </a:prstGeom>
        </p:spPr>
      </p:pic>
      <p:pic>
        <p:nvPicPr>
          <p:cNvPr id="25" name="Graphic 24" descr="Badge 5 with solid fill">
            <a:extLst>
              <a:ext uri="{FF2B5EF4-FFF2-40B4-BE49-F238E27FC236}">
                <a16:creationId xmlns:a16="http://schemas.microsoft.com/office/drawing/2014/main" id="{8D7556D1-F627-E9AF-E47B-1216797D61E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8982" y="4198916"/>
            <a:ext cx="696686" cy="696686"/>
          </a:xfrm>
          <a:prstGeom prst="rect">
            <a:avLst/>
          </a:prstGeom>
        </p:spPr>
      </p:pic>
    </p:spTree>
    <p:extLst>
      <p:ext uri="{BB962C8B-B14F-4D97-AF65-F5344CB8AC3E}">
        <p14:creationId xmlns:p14="http://schemas.microsoft.com/office/powerpoint/2010/main" val="234823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C85C272F-FCB2-478D-9E03-EC734D1AB6C0}"/>
              </a:ext>
            </a:extLst>
          </p:cNvPr>
          <p:cNvSpPr/>
          <p:nvPr/>
        </p:nvSpPr>
        <p:spPr bwMode="white">
          <a:xfrm>
            <a:off x="452143" y="2989507"/>
            <a:ext cx="11096625" cy="125358"/>
          </a:xfrm>
          <a:custGeom>
            <a:avLst/>
            <a:gdLst/>
            <a:ahLst/>
            <a:cxnLst/>
            <a:rect l="l" t="t" r="r" b="b"/>
            <a:pathLst>
              <a:path w="3935729">
                <a:moveTo>
                  <a:pt x="0" y="0"/>
                </a:moveTo>
                <a:lnTo>
                  <a:pt x="3935349" y="0"/>
                </a:lnTo>
              </a:path>
            </a:pathLst>
          </a:custGeom>
          <a:ln w="54863">
            <a:solidFill>
              <a:srgbClr val="AE1F23"/>
            </a:solidFill>
          </a:ln>
        </p:spPr>
        <p:txBody>
          <a:bodyPr wrap="square" lIns="0" tIns="0" rIns="0" bIns="0" rtlCol="0"/>
          <a:lstStyle/>
          <a:p>
            <a:endParaRPr/>
          </a:p>
        </p:txBody>
      </p:sp>
      <p:sp>
        <p:nvSpPr>
          <p:cNvPr id="9" name="TextBox 8">
            <a:extLst>
              <a:ext uri="{FF2B5EF4-FFF2-40B4-BE49-F238E27FC236}">
                <a16:creationId xmlns:a16="http://schemas.microsoft.com/office/drawing/2014/main" id="{7C31F981-4707-5A37-EE34-8466BD2ADEB0}"/>
              </a:ext>
            </a:extLst>
          </p:cNvPr>
          <p:cNvSpPr txBox="1"/>
          <p:nvPr/>
        </p:nvSpPr>
        <p:spPr>
          <a:xfrm>
            <a:off x="2112864" y="2149678"/>
            <a:ext cx="8726585" cy="769441"/>
          </a:xfrm>
          <a:prstGeom prst="rect">
            <a:avLst/>
          </a:prstGeom>
          <a:noFill/>
        </p:spPr>
        <p:txBody>
          <a:bodyPr wrap="square" lIns="91440" tIns="45720" rIns="91440" bIns="45720" rtlCol="0" anchor="t">
            <a:spAutoFit/>
          </a:bodyPr>
          <a:lstStyle/>
          <a:p>
            <a:pPr algn="ctr"/>
            <a:r>
              <a:rPr lang="en-US" sz="4400">
                <a:solidFill>
                  <a:schemeClr val="bg1"/>
                </a:solidFill>
                <a:latin typeface="Montserrat SemiBold" panose="00000700000000000000" pitchFamily="2" charset="0"/>
                <a:cs typeface="Mongolian Baiti" panose="03000500000000000000" pitchFamily="66" charset="0"/>
              </a:rPr>
              <a:t>USEDC </a:t>
            </a:r>
            <a:r>
              <a:rPr lang="en-US" sz="4400">
                <a:solidFill>
                  <a:schemeClr val="bg1"/>
                </a:solidFill>
                <a:latin typeface="Montserrat SemiBold"/>
              </a:rPr>
              <a:t>Private Capital II LP</a:t>
            </a:r>
            <a:endParaRPr lang="en-US">
              <a:solidFill>
                <a:schemeClr val="bg1"/>
              </a:solidFill>
            </a:endParaRPr>
          </a:p>
        </p:txBody>
      </p:sp>
      <p:sp>
        <p:nvSpPr>
          <p:cNvPr id="28" name="Rectangle 27">
            <a:extLst>
              <a:ext uri="{FF2B5EF4-FFF2-40B4-BE49-F238E27FC236}">
                <a16:creationId xmlns:a16="http://schemas.microsoft.com/office/drawing/2014/main" id="{9F603690-818D-3B9B-9D91-578A816EA59F}"/>
              </a:ext>
            </a:extLst>
          </p:cNvPr>
          <p:cNvSpPr/>
          <p:nvPr/>
        </p:nvSpPr>
        <p:spPr>
          <a:xfrm>
            <a:off x="0" y="6727674"/>
            <a:ext cx="12192000" cy="13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500FB2C-81F0-5750-134F-82F657299864}"/>
              </a:ext>
            </a:extLst>
          </p:cNvPr>
          <p:cNvSpPr/>
          <p:nvPr/>
        </p:nvSpPr>
        <p:spPr>
          <a:xfrm>
            <a:off x="0" y="0"/>
            <a:ext cx="12192000" cy="13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Icon&#10;&#10;Description automatically generated with medium confidence">
            <a:extLst>
              <a:ext uri="{FF2B5EF4-FFF2-40B4-BE49-F238E27FC236}">
                <a16:creationId xmlns:a16="http://schemas.microsoft.com/office/drawing/2014/main" id="{5660D945-4C59-E4DF-9B8C-F2ACD4911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696" y="3868493"/>
            <a:ext cx="4002608" cy="9604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0700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88536" y="641952"/>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23F"/>
              </a:solidFill>
              <a:effectLst/>
              <a:uLnTx/>
              <a:uFillTx/>
              <a:latin typeface="Arial "/>
              <a:ea typeface="+mn-ea"/>
              <a:cs typeface="+mn-cs"/>
            </a:endParaRP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23F"/>
              </a:solidFill>
              <a:effectLst/>
              <a:uLnTx/>
              <a:uFillTx/>
              <a:latin typeface="Arial "/>
              <a:ea typeface="+mn-ea"/>
              <a:cs typeface="+mn-cs"/>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4" name="Title 1">
            <a:extLst>
              <a:ext uri="{FF2B5EF4-FFF2-40B4-BE49-F238E27FC236}">
                <a16:creationId xmlns:a16="http://schemas.microsoft.com/office/drawing/2014/main" id="{C5984DA9-AB1E-2199-F881-9FA068BC89A3}"/>
              </a:ext>
            </a:extLst>
          </p:cNvPr>
          <p:cNvSpPr txBox="1">
            <a:spLocks/>
          </p:cNvSpPr>
          <p:nvPr/>
        </p:nvSpPr>
        <p:spPr>
          <a:xfrm>
            <a:off x="428711" y="218597"/>
            <a:ext cx="11307455" cy="47345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cap="all" spc="-150" baseline="0">
                <a:solidFill>
                  <a:schemeClr val="accent2"/>
                </a:solidFill>
                <a:latin typeface="+mj-lt"/>
                <a:ea typeface="+mj-ea"/>
                <a:cs typeface="+mj-cs"/>
              </a:defRPr>
            </a:lvl1pPr>
          </a:lstStyle>
          <a:p>
            <a:r>
              <a:rPr lang="en-US">
                <a:latin typeface="Montserrat SemiBold"/>
              </a:rPr>
              <a:t>Distribution Reinvestment Program</a:t>
            </a:r>
          </a:p>
        </p:txBody>
      </p:sp>
      <p:sp>
        <p:nvSpPr>
          <p:cNvPr id="8" name="Title 1">
            <a:extLst>
              <a:ext uri="{FF2B5EF4-FFF2-40B4-BE49-F238E27FC236}">
                <a16:creationId xmlns:a16="http://schemas.microsoft.com/office/drawing/2014/main" id="{F062BACD-7EDB-F85C-32C1-E87F465C10C1}"/>
              </a:ext>
            </a:extLst>
          </p:cNvPr>
          <p:cNvSpPr txBox="1">
            <a:spLocks/>
          </p:cNvSpPr>
          <p:nvPr/>
        </p:nvSpPr>
        <p:spPr>
          <a:xfrm>
            <a:off x="6096000" y="3584826"/>
            <a:ext cx="5743396" cy="232905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US" sz="2400" b="1" dirty="0">
                <a:solidFill>
                  <a:srgbClr val="AE1F23"/>
                </a:solidFill>
                <a:latin typeface="Roboto"/>
                <a:ea typeface="Roboto"/>
                <a:cs typeface="Roboto"/>
              </a:rPr>
              <a:t>Partnership Reinvestment</a:t>
            </a:r>
            <a:endParaRPr lang="en-US" dirty="0">
              <a:latin typeface="Roboto"/>
              <a:ea typeface="Roboto"/>
              <a:cs typeface="Roboto"/>
            </a:endParaRPr>
          </a:p>
          <a:p>
            <a:pPr algn="ctr"/>
            <a:endParaRPr lang="en-US" sz="1100" b="1" dirty="0">
              <a:solidFill>
                <a:srgbClr val="3E3B4E"/>
              </a:solidFill>
              <a:latin typeface="Arial Black" panose="020B0A040201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BED40B27-A956-1C91-E6FC-50B1EC515142}"/>
              </a:ext>
            </a:extLst>
          </p:cNvPr>
          <p:cNvSpPr txBox="1">
            <a:spLocks/>
          </p:cNvSpPr>
          <p:nvPr/>
        </p:nvSpPr>
        <p:spPr>
          <a:xfrm>
            <a:off x="6112208" y="1090054"/>
            <a:ext cx="5700139" cy="232905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US" sz="2400" b="1">
                <a:solidFill>
                  <a:srgbClr val="AE1F23"/>
                </a:solidFill>
                <a:latin typeface="Roboto"/>
                <a:ea typeface="Roboto"/>
                <a:cs typeface="Roboto"/>
              </a:rPr>
              <a:t>Distribution Re-Investment Program</a:t>
            </a:r>
          </a:p>
          <a:p>
            <a:pPr algn="ctr"/>
            <a:endParaRPr lang="en-US" sz="1400" b="1" dirty="0">
              <a:solidFill>
                <a:srgbClr val="3E3B4E"/>
              </a:solidFill>
              <a:latin typeface="Arial Black" panose="020B0A040201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28643E4-5F36-741E-F3C4-CCAEA6942D66}"/>
              </a:ext>
            </a:extLst>
          </p:cNvPr>
          <p:cNvPicPr>
            <a:picLocks noChangeAspect="1"/>
          </p:cNvPicPr>
          <p:nvPr/>
        </p:nvPicPr>
        <p:blipFill>
          <a:blip r:embed="rId4"/>
          <a:stretch>
            <a:fillRect/>
          </a:stretch>
        </p:blipFill>
        <p:spPr>
          <a:xfrm>
            <a:off x="251004" y="1108308"/>
            <a:ext cx="5700141" cy="3326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1C3E8294-255D-063C-E3B6-480578CA6F07}"/>
              </a:ext>
            </a:extLst>
          </p:cNvPr>
          <p:cNvSpPr txBox="1"/>
          <p:nvPr/>
        </p:nvSpPr>
        <p:spPr>
          <a:xfrm>
            <a:off x="6258296" y="4081153"/>
            <a:ext cx="581099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1600">
                <a:latin typeface="Roboto"/>
              </a:rPr>
              <a:t>Cash flow in excess of funds required for operations and investor distributions may be invested in the acquisition of, or investment in, additional assets. </a:t>
            </a:r>
            <a:endParaRPr lang="en-US" sz="1600">
              <a:latin typeface="Arial "/>
            </a:endParaRPr>
          </a:p>
          <a:p>
            <a:endParaRPr lang="en-US" sz="1600">
              <a:latin typeface="Roboto"/>
              <a:ea typeface="Roboto"/>
              <a:cs typeface="Roboto"/>
            </a:endParaRPr>
          </a:p>
          <a:p>
            <a:pPr marL="342900" indent="-342900">
              <a:buFont typeface="Arial"/>
              <a:buChar char="•"/>
            </a:pPr>
            <a:r>
              <a:rPr lang="en-US" sz="1600">
                <a:latin typeface="Roboto"/>
              </a:rPr>
              <a:t>No sales commissions, fees or other amounts will be paid on amounts that are reinvested.</a:t>
            </a:r>
            <a:endParaRPr lang="en-US" sz="1600"/>
          </a:p>
        </p:txBody>
      </p:sp>
      <p:sp>
        <p:nvSpPr>
          <p:cNvPr id="3" name="TextBox 2">
            <a:extLst>
              <a:ext uri="{FF2B5EF4-FFF2-40B4-BE49-F238E27FC236}">
                <a16:creationId xmlns:a16="http://schemas.microsoft.com/office/drawing/2014/main" id="{EBC41249-D193-18C7-026C-84F869A2DBB3}"/>
              </a:ext>
            </a:extLst>
          </p:cNvPr>
          <p:cNvSpPr txBox="1"/>
          <p:nvPr/>
        </p:nvSpPr>
        <p:spPr>
          <a:xfrm>
            <a:off x="6258296" y="1577439"/>
            <a:ext cx="581099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Roboto"/>
              </a:rPr>
              <a:t>Investors may elect to have their quarterly distribution of up to 12% applied to the purchase of additional units to increase their ownership in the fund. </a:t>
            </a:r>
            <a:endParaRPr lang="en-US" sz="1600">
              <a:latin typeface="Arial "/>
            </a:endParaRPr>
          </a:p>
          <a:p>
            <a:pPr marL="285750" indent="-285750">
              <a:buFont typeface="Arial"/>
              <a:buChar char="•"/>
            </a:pPr>
            <a:endParaRPr lang="en-US" sz="1600">
              <a:latin typeface="Roboto"/>
            </a:endParaRPr>
          </a:p>
          <a:p>
            <a:pPr marL="285750" indent="-285750">
              <a:buFont typeface="Arial"/>
              <a:buChar char="•"/>
            </a:pPr>
            <a:r>
              <a:rPr lang="en-US" sz="1600">
                <a:latin typeface="Roboto"/>
              </a:rPr>
              <a:t>No sales commissions, fees or other amounts will be paid on units purchased through the Distribution Re-Investment Program (DRIP).</a:t>
            </a:r>
            <a:endParaRPr lang="en-US" sz="1600"/>
          </a:p>
        </p:txBody>
      </p:sp>
    </p:spTree>
    <p:extLst>
      <p:ext uri="{BB962C8B-B14F-4D97-AF65-F5344CB8AC3E}">
        <p14:creationId xmlns:p14="http://schemas.microsoft.com/office/powerpoint/2010/main" val="4042116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19" name="object 7" descr="Beige rectangle">
            <a:extLst>
              <a:ext uri="{FF2B5EF4-FFF2-40B4-BE49-F238E27FC236}">
                <a16:creationId xmlns:a16="http://schemas.microsoft.com/office/drawing/2014/main" id="{12EDEA3D-A727-8A60-9AF9-AC3DE7CE8017}"/>
              </a:ext>
            </a:extLst>
          </p:cNvPr>
          <p:cNvSpPr/>
          <p:nvPr/>
        </p:nvSpPr>
        <p:spPr bwMode="white">
          <a:xfrm flipV="1">
            <a:off x="188536" y="688466"/>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pic>
        <p:nvPicPr>
          <p:cNvPr id="4" name="Picture 3" descr="A picture containing text&#10;&#10;Description automatically generated">
            <a:extLst>
              <a:ext uri="{FF2B5EF4-FFF2-40B4-BE49-F238E27FC236}">
                <a16:creationId xmlns:a16="http://schemas.microsoft.com/office/drawing/2014/main" id="{2162F40A-579E-5659-BE58-1AD03EEAEB7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5" name="Title 1">
            <a:extLst>
              <a:ext uri="{FF2B5EF4-FFF2-40B4-BE49-F238E27FC236}">
                <a16:creationId xmlns:a16="http://schemas.microsoft.com/office/drawing/2014/main" id="{D0111F1A-E715-0D27-3A6D-0D67068C67AF}"/>
              </a:ext>
            </a:extLst>
          </p:cNvPr>
          <p:cNvSpPr txBox="1">
            <a:spLocks/>
          </p:cNvSpPr>
          <p:nvPr/>
        </p:nvSpPr>
        <p:spPr>
          <a:xfrm>
            <a:off x="288654" y="213470"/>
            <a:ext cx="8245746" cy="60801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cap="all" spc="-150" baseline="0">
                <a:solidFill>
                  <a:schemeClr val="accent2"/>
                </a:solidFill>
                <a:latin typeface="+mj-lt"/>
                <a:ea typeface="+mj-ea"/>
                <a:cs typeface="+mj-cs"/>
              </a:defRPr>
            </a:lvl1pPr>
          </a:lstStyle>
          <a:p>
            <a:r>
              <a:rPr lang="en-US" sz="3600" dirty="0">
                <a:latin typeface="Montserrat SemiBold"/>
              </a:rPr>
              <a:t>USEDC Private Capital II LP</a:t>
            </a:r>
          </a:p>
        </p:txBody>
      </p:sp>
      <p:grpSp>
        <p:nvGrpSpPr>
          <p:cNvPr id="2" name="Group 1">
            <a:extLst>
              <a:ext uri="{FF2B5EF4-FFF2-40B4-BE49-F238E27FC236}">
                <a16:creationId xmlns:a16="http://schemas.microsoft.com/office/drawing/2014/main" id="{C513E6F4-8084-4092-853C-F5CC91ABD8A3}"/>
              </a:ext>
            </a:extLst>
          </p:cNvPr>
          <p:cNvGrpSpPr/>
          <p:nvPr/>
        </p:nvGrpSpPr>
        <p:grpSpPr>
          <a:xfrm>
            <a:off x="5063509" y="1051159"/>
            <a:ext cx="7061816" cy="4529680"/>
            <a:chOff x="5158465" y="1257307"/>
            <a:chExt cx="7061816" cy="4529680"/>
          </a:xfrm>
        </p:grpSpPr>
        <p:sp>
          <p:nvSpPr>
            <p:cNvPr id="6" name="TextBox 5">
              <a:extLst>
                <a:ext uri="{FF2B5EF4-FFF2-40B4-BE49-F238E27FC236}">
                  <a16:creationId xmlns:a16="http://schemas.microsoft.com/office/drawing/2014/main" id="{FC286181-FA17-23A2-371E-B711D6D0B41A}"/>
                </a:ext>
              </a:extLst>
            </p:cNvPr>
            <p:cNvSpPr txBox="1"/>
            <p:nvPr/>
          </p:nvSpPr>
          <p:spPr>
            <a:xfrm>
              <a:off x="5863023" y="1632003"/>
              <a:ext cx="6357258" cy="4154984"/>
            </a:xfrm>
            <a:prstGeom prst="rect">
              <a:avLst/>
            </a:prstGeom>
            <a:noFill/>
          </p:spPr>
          <p:txBody>
            <a:bodyPr wrap="square" lIns="91440" tIns="45720" rIns="91440" bIns="45720" rtlCol="0" anchor="t">
              <a:spAutoFit/>
            </a:bodyPr>
            <a:lstStyle/>
            <a:p>
              <a:endParaRPr lang="en-US" sz="2400" i="1" cap="all" spc="-150" dirty="0">
                <a:latin typeface="Roboto Black" panose="02000000000000000000" pitchFamily="2" charset="0"/>
                <a:ea typeface="Roboto Black" panose="02000000000000000000" pitchFamily="2" charset="0"/>
                <a:cs typeface="+mj-cs"/>
              </a:endParaRPr>
            </a:p>
            <a:p>
              <a:r>
                <a:rPr lang="en-US" sz="2400" i="1" cap="all" spc="-150" dirty="0">
                  <a:latin typeface="Roboto Black"/>
                  <a:ea typeface="Roboto Black"/>
                  <a:cs typeface="Roboto Black"/>
                </a:rPr>
                <a:t>Compounded Returns (DRIP)</a:t>
              </a:r>
            </a:p>
            <a:p>
              <a:endParaRPr lang="en-US" sz="2400" i="1" cap="all" spc="-150" dirty="0">
                <a:latin typeface="Roboto Black" panose="02000000000000000000" pitchFamily="2" charset="0"/>
                <a:ea typeface="Roboto Black" panose="02000000000000000000" pitchFamily="2" charset="0"/>
                <a:cs typeface="+mj-cs"/>
              </a:endParaRPr>
            </a:p>
            <a:p>
              <a:endParaRPr lang="en-US" sz="2400" i="1" cap="all" spc="-150" dirty="0">
                <a:latin typeface="Roboto Black" panose="02000000000000000000" pitchFamily="2" charset="0"/>
                <a:ea typeface="Roboto Black" panose="02000000000000000000" pitchFamily="2" charset="0"/>
                <a:cs typeface="+mj-cs"/>
              </a:endParaRPr>
            </a:p>
            <a:p>
              <a:r>
                <a:rPr lang="en-US" sz="2400" i="1" cap="all" spc="-150" dirty="0">
                  <a:latin typeface="Roboto Black"/>
                  <a:ea typeface="Roboto Black"/>
                  <a:cs typeface="Roboto Black"/>
                </a:rPr>
                <a:t>Passive Income </a:t>
              </a:r>
              <a:endParaRPr lang="en-US" sz="2400" i="1" cap="all" spc="-150" dirty="0">
                <a:latin typeface="Roboto Black" panose="02000000000000000000" pitchFamily="2" charset="0"/>
                <a:ea typeface="Roboto Black" panose="02000000000000000000" pitchFamily="2" charset="0"/>
                <a:cs typeface="Roboto Black"/>
              </a:endParaRPr>
            </a:p>
            <a:p>
              <a:endParaRPr lang="en-US" sz="2400" i="1" cap="all" spc="-150" dirty="0">
                <a:latin typeface="Roboto Black" panose="02000000000000000000" pitchFamily="2" charset="0"/>
                <a:ea typeface="Roboto Black" panose="02000000000000000000" pitchFamily="2" charset="0"/>
                <a:cs typeface="+mj-cs"/>
              </a:endParaRPr>
            </a:p>
            <a:p>
              <a:endParaRPr lang="en-US" sz="2400" i="1" cap="all" spc="-150" dirty="0">
                <a:latin typeface="Roboto Black" panose="02000000000000000000" pitchFamily="2" charset="0"/>
                <a:ea typeface="Roboto Black" panose="02000000000000000000" pitchFamily="2" charset="0"/>
                <a:cs typeface="+mj-cs"/>
              </a:endParaRPr>
            </a:p>
            <a:p>
              <a:r>
                <a:rPr lang="en-US" sz="2400" i="1" cap="all" spc="-150" dirty="0">
                  <a:latin typeface="Roboto Black"/>
                  <a:ea typeface="Roboto Black"/>
                  <a:cs typeface="Roboto Black"/>
                </a:rPr>
                <a:t>Tax Advantaged Income</a:t>
              </a:r>
            </a:p>
            <a:p>
              <a:endParaRPr lang="en-US" sz="2400" i="1" cap="all" spc="-150" dirty="0">
                <a:latin typeface="Roboto Black" panose="02000000000000000000" pitchFamily="2" charset="0"/>
                <a:ea typeface="Roboto Black" panose="02000000000000000000" pitchFamily="2" charset="0"/>
                <a:cs typeface="+mj-cs"/>
              </a:endParaRPr>
            </a:p>
            <a:p>
              <a:endParaRPr lang="en-US" sz="2400" i="1" cap="all" spc="-150" dirty="0">
                <a:latin typeface="Roboto Black" panose="02000000000000000000" pitchFamily="2" charset="0"/>
                <a:ea typeface="Roboto Black" panose="02000000000000000000" pitchFamily="2" charset="0"/>
                <a:cs typeface="+mj-cs"/>
              </a:endParaRPr>
            </a:p>
            <a:p>
              <a:r>
                <a:rPr lang="en-US" sz="2400" i="1" cap="all" spc="-150" dirty="0">
                  <a:latin typeface="Roboto Black"/>
                  <a:ea typeface="Roboto Black"/>
                  <a:cs typeface="Roboto Black"/>
                </a:rPr>
                <a:t>Choose your yield (up to 12% annualized)</a:t>
              </a:r>
              <a:endParaRPr lang="en-US" sz="2400" i="1" cap="all" spc="-150" dirty="0">
                <a:latin typeface="Roboto Black" panose="02000000000000000000" pitchFamily="2" charset="0"/>
                <a:ea typeface="Roboto Black" panose="02000000000000000000" pitchFamily="2" charset="0"/>
                <a:cs typeface="Roboto Black"/>
              </a:endParaRPr>
            </a:p>
          </p:txBody>
        </p:sp>
        <p:sp>
          <p:nvSpPr>
            <p:cNvPr id="7" name="Title 1">
              <a:extLst>
                <a:ext uri="{FF2B5EF4-FFF2-40B4-BE49-F238E27FC236}">
                  <a16:creationId xmlns:a16="http://schemas.microsoft.com/office/drawing/2014/main" id="{477C2F9A-2CFF-557F-080C-3925867F77EC}"/>
                </a:ext>
              </a:extLst>
            </p:cNvPr>
            <p:cNvSpPr txBox="1">
              <a:spLocks/>
            </p:cNvSpPr>
            <p:nvPr/>
          </p:nvSpPr>
          <p:spPr>
            <a:xfrm>
              <a:off x="5158465" y="1257307"/>
              <a:ext cx="6848462" cy="5194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cap="all" spc="-150">
                  <a:latin typeface="Montserrat SemiBold"/>
                </a:rPr>
                <a:t>2024 Structural Evolutions:</a:t>
              </a:r>
            </a:p>
          </p:txBody>
        </p:sp>
        <p:sp>
          <p:nvSpPr>
            <p:cNvPr id="8" name="Oval 7">
              <a:extLst>
                <a:ext uri="{FF2B5EF4-FFF2-40B4-BE49-F238E27FC236}">
                  <a16:creationId xmlns:a16="http://schemas.microsoft.com/office/drawing/2014/main" id="{C08F21C2-FD6E-B936-2B35-3F2AD967B197}"/>
                </a:ext>
              </a:extLst>
            </p:cNvPr>
            <p:cNvSpPr/>
            <p:nvPr/>
          </p:nvSpPr>
          <p:spPr>
            <a:xfrm>
              <a:off x="5158468" y="1918117"/>
              <a:ext cx="650740" cy="650740"/>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solidFill>
                    <a:schemeClr val="bg1"/>
                  </a:solidFill>
                  <a:latin typeface="Arial Black" panose="020B0A04020102020204" pitchFamily="34" charset="0"/>
                </a:rPr>
                <a:t>1</a:t>
              </a:r>
            </a:p>
          </p:txBody>
        </p:sp>
        <p:sp>
          <p:nvSpPr>
            <p:cNvPr id="9" name="Oval 8">
              <a:extLst>
                <a:ext uri="{FF2B5EF4-FFF2-40B4-BE49-F238E27FC236}">
                  <a16:creationId xmlns:a16="http://schemas.microsoft.com/office/drawing/2014/main" id="{A2AFE09B-3613-0172-6D31-1B7FAFF745AC}"/>
                </a:ext>
              </a:extLst>
            </p:cNvPr>
            <p:cNvSpPr/>
            <p:nvPr/>
          </p:nvSpPr>
          <p:spPr>
            <a:xfrm>
              <a:off x="5158465" y="2920573"/>
              <a:ext cx="650740" cy="650740"/>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solidFill>
                    <a:schemeClr val="bg1"/>
                  </a:solidFill>
                  <a:latin typeface="Arial Black" panose="020B0A04020102020204" pitchFamily="34" charset="0"/>
                </a:rPr>
                <a:t>2</a:t>
              </a:r>
            </a:p>
          </p:txBody>
        </p:sp>
        <p:sp>
          <p:nvSpPr>
            <p:cNvPr id="10" name="Oval 9">
              <a:extLst>
                <a:ext uri="{FF2B5EF4-FFF2-40B4-BE49-F238E27FC236}">
                  <a16:creationId xmlns:a16="http://schemas.microsoft.com/office/drawing/2014/main" id="{6A589A9A-5FE9-C0FA-D06B-D5B857EFCDC3}"/>
                </a:ext>
              </a:extLst>
            </p:cNvPr>
            <p:cNvSpPr/>
            <p:nvPr/>
          </p:nvSpPr>
          <p:spPr>
            <a:xfrm>
              <a:off x="5158465" y="4078339"/>
              <a:ext cx="650740" cy="650740"/>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solidFill>
                    <a:schemeClr val="bg1"/>
                  </a:solidFill>
                  <a:latin typeface="Arial Black" panose="020B0A04020102020204" pitchFamily="34" charset="0"/>
                </a:rPr>
                <a:t>3</a:t>
              </a:r>
            </a:p>
          </p:txBody>
        </p:sp>
        <p:sp>
          <p:nvSpPr>
            <p:cNvPr id="11" name="Oval 10">
              <a:extLst>
                <a:ext uri="{FF2B5EF4-FFF2-40B4-BE49-F238E27FC236}">
                  <a16:creationId xmlns:a16="http://schemas.microsoft.com/office/drawing/2014/main" id="{1E7663C5-50B2-EC4A-41AF-322207DF332D}"/>
                </a:ext>
              </a:extLst>
            </p:cNvPr>
            <p:cNvSpPr/>
            <p:nvPr/>
          </p:nvSpPr>
          <p:spPr>
            <a:xfrm>
              <a:off x="5158465" y="5081238"/>
              <a:ext cx="650740" cy="650740"/>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solidFill>
                    <a:schemeClr val="bg1"/>
                  </a:solidFill>
                  <a:latin typeface="Arial Black" panose="020B0A04020102020204" pitchFamily="34" charset="0"/>
                </a:rPr>
                <a:t>4</a:t>
              </a:r>
            </a:p>
          </p:txBody>
        </p:sp>
      </p:grpSp>
      <p:pic>
        <p:nvPicPr>
          <p:cNvPr id="12" name="Picture 11">
            <a:extLst>
              <a:ext uri="{FF2B5EF4-FFF2-40B4-BE49-F238E27FC236}">
                <a16:creationId xmlns:a16="http://schemas.microsoft.com/office/drawing/2014/main" id="{8DE745BE-515D-85DB-2698-3FEDAB713233}"/>
              </a:ext>
            </a:extLst>
          </p:cNvPr>
          <p:cNvPicPr>
            <a:picLocks noChangeAspect="1"/>
          </p:cNvPicPr>
          <p:nvPr/>
        </p:nvPicPr>
        <p:blipFill>
          <a:blip r:embed="rId4"/>
          <a:stretch>
            <a:fillRect/>
          </a:stretch>
        </p:blipFill>
        <p:spPr>
          <a:xfrm>
            <a:off x="565079" y="1056787"/>
            <a:ext cx="4171607" cy="5151128"/>
          </a:xfrm>
          <a:prstGeom prst="rect">
            <a:avLst/>
          </a:prstGeom>
          <a:ln>
            <a:solidFill>
              <a:schemeClr val="tx1"/>
            </a:solidFill>
          </a:ln>
        </p:spPr>
      </p:pic>
    </p:spTree>
    <p:extLst>
      <p:ext uri="{BB962C8B-B14F-4D97-AF65-F5344CB8AC3E}">
        <p14:creationId xmlns:p14="http://schemas.microsoft.com/office/powerpoint/2010/main" val="3827167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88536" y="553827"/>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6" name="Rectangle 5">
            <a:extLst>
              <a:ext uri="{FF2B5EF4-FFF2-40B4-BE49-F238E27FC236}">
                <a16:creationId xmlns:a16="http://schemas.microsoft.com/office/drawing/2014/main" id="{39DD8D9F-718D-C1C6-C8D0-A96CA8E0917F}"/>
              </a:ext>
            </a:extLst>
          </p:cNvPr>
          <p:cNvSpPr/>
          <p:nvPr/>
        </p:nvSpPr>
        <p:spPr>
          <a:xfrm>
            <a:off x="0" y="6727674"/>
            <a:ext cx="12192000" cy="13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2EFD034-5BFA-8121-24EF-44084C523D6A}"/>
              </a:ext>
            </a:extLst>
          </p:cNvPr>
          <p:cNvSpPr/>
          <p:nvPr/>
        </p:nvSpPr>
        <p:spPr>
          <a:xfrm>
            <a:off x="0" y="0"/>
            <a:ext cx="12192000" cy="13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121B903B-2A2B-75C4-8E46-8B23EE8FF4AA}"/>
              </a:ext>
            </a:extLst>
          </p:cNvPr>
          <p:cNvSpPr txBox="1">
            <a:spLocks/>
          </p:cNvSpPr>
          <p:nvPr/>
        </p:nvSpPr>
        <p:spPr>
          <a:xfrm>
            <a:off x="737627" y="1418466"/>
            <a:ext cx="11223625" cy="4419600"/>
          </a:xfrm>
          <a:prstGeom prst="rect">
            <a:avLst/>
          </a:prstGeom>
        </p:spPr>
        <p:txBody>
          <a:bodyPr vert="horz" lIns="0" tIns="0" rIns="0" bIns="0" rtlCol="0" anchor="t">
            <a:noAutofit/>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ts val="0"/>
              </a:spcAft>
              <a:buFont typeface="Arial" panose="020B0604020202020204" pitchFamily="34" charset="0"/>
              <a:buNone/>
            </a:pPr>
            <a:r>
              <a:rPr lang="en-US" sz="1100">
                <a:latin typeface="Arial"/>
                <a:cs typeface="Arial"/>
              </a:rPr>
              <a:t>• Oil and natural gas partnerships are an inherently speculative activity. An investment in the partnerships involves a high degree of risk and is suitable only if you have substantial financial means and no need of liquidity in your investment. You should carefully consider the following factors and other information in the private placement memorandum before deciding to invest in the partnership.</a:t>
            </a:r>
          </a:p>
          <a:p>
            <a:pPr marL="0" indent="0">
              <a:lnSpc>
                <a:spcPct val="120000"/>
              </a:lnSpc>
              <a:spcAft>
                <a:spcPts val="0"/>
              </a:spcAft>
              <a:buFont typeface="Arial" panose="020B0604020202020204" pitchFamily="34" charset="0"/>
              <a:buNone/>
            </a:pPr>
            <a:r>
              <a:rPr lang="en-US" sz="1100">
                <a:latin typeface="Arial"/>
                <a:cs typeface="Arial"/>
              </a:rPr>
              <a:t>• Attainment of the partnership</a:t>
            </a:r>
            <a:r>
              <a:rPr lang="ja-JP" altLang="en-US" sz="1100">
                <a:latin typeface="Arial"/>
                <a:cs typeface="Arial"/>
              </a:rPr>
              <a:t>’</a:t>
            </a:r>
            <a:r>
              <a:rPr lang="en-US" sz="1100">
                <a:latin typeface="Arial"/>
                <a:cs typeface="Arial"/>
              </a:rPr>
              <a:t>s investment objectives will depend on many factors, including the ability of the managing general partner to select suitable assets which will be productive and produce enough revenue to return the investment made. The success of the partnership depends largely on future economic conditions, especially the future price of natural gas and oil which is volatile and may decrease. There can be no guarantee that the foregoing objectives will be attained.</a:t>
            </a:r>
          </a:p>
          <a:p>
            <a:pPr marL="0" indent="0">
              <a:lnSpc>
                <a:spcPct val="120000"/>
              </a:lnSpc>
              <a:spcAft>
                <a:spcPts val="0"/>
              </a:spcAft>
              <a:buFont typeface="Arial" panose="020B0604020202020204" pitchFamily="34" charset="0"/>
              <a:buNone/>
            </a:pPr>
            <a:r>
              <a:rPr lang="en-US" sz="1100">
                <a:latin typeface="Arial"/>
                <a:cs typeface="Arial"/>
              </a:rPr>
              <a:t>• There is a risk that you will not recover all of your investment or, if you do recover your investment, that you will not receive a rate of return on your investment which is competitive with other types of investment. You will be able to recover your investment only through the partnership</a:t>
            </a:r>
            <a:r>
              <a:rPr lang="ja-JP" altLang="en-US" sz="1100">
                <a:latin typeface="Arial"/>
                <a:cs typeface="Arial"/>
              </a:rPr>
              <a:t>’</a:t>
            </a:r>
            <a:r>
              <a:rPr lang="en-US" sz="1100">
                <a:latin typeface="Arial"/>
                <a:cs typeface="Arial"/>
              </a:rPr>
              <a:t>s distributions of the sales proceeds from the production of its oil and natural gas reserves from productive wells. Oil and natural gas reserves generally deplete over time until the wells are no longer economical to operate. All of these distributions to you may be considered a return of capital until you have received 100% of your investment.</a:t>
            </a:r>
          </a:p>
          <a:p>
            <a:pPr marL="0" indent="0">
              <a:lnSpc>
                <a:spcPct val="120000"/>
              </a:lnSpc>
              <a:spcAft>
                <a:spcPts val="0"/>
              </a:spcAft>
              <a:buFont typeface="Arial" panose="020B0604020202020204" pitchFamily="34" charset="0"/>
              <a:buNone/>
            </a:pPr>
            <a:r>
              <a:rPr lang="en-US" sz="1100">
                <a:latin typeface="Arial"/>
                <a:cs typeface="Arial"/>
              </a:rPr>
              <a:t>• There is a risk that even if a well is drilled by the partnership and produces oil and natural gas in commercial quantities (that is, revenues from the sale of the oil and/or gas produced from a well exceed the cost of operating such well) it will not produce enough oil and natural gas to pay for the costs of acquiring the well, even if tax benefits are considered. Thus, even if all of the partnership's wells are capable of commercial production there is a risk that your investment will not be returned on a cash-on-cash basis.</a:t>
            </a:r>
          </a:p>
          <a:p>
            <a:pPr marL="0" indent="0">
              <a:lnSpc>
                <a:spcPct val="120000"/>
              </a:lnSpc>
              <a:spcAft>
                <a:spcPts val="0"/>
              </a:spcAft>
              <a:buNone/>
            </a:pPr>
            <a:r>
              <a:rPr lang="en-US" sz="1100">
                <a:latin typeface="Arial"/>
                <a:cs typeface="Arial"/>
              </a:rPr>
              <a:t>• If you invest in the partnership, then you must assume the risks of an illiquid investment.  The transferability of the units is limited by state and federal securities laws, tax laws and the partnership agreement. The units cannot be readily liquidated, and there is no market for the sale of the units. Also, a sale of your units could create adverse tax and economic consequences for you.</a:t>
            </a:r>
          </a:p>
          <a:p>
            <a:pPr marL="0" indent="0">
              <a:lnSpc>
                <a:spcPct val="120000"/>
              </a:lnSpc>
              <a:spcAft>
                <a:spcPts val="0"/>
              </a:spcAft>
              <a:buFont typeface="Arial" panose="020B0604020202020204" pitchFamily="34" charset="0"/>
              <a:buNone/>
            </a:pPr>
            <a:r>
              <a:rPr lang="en-US" sz="1100">
                <a:latin typeface="Arial"/>
                <a:cs typeface="Arial"/>
              </a:rPr>
              <a:t>• An investor may experience a complete loss of their investment.</a:t>
            </a:r>
          </a:p>
          <a:p>
            <a:pPr marL="0" indent="0">
              <a:lnSpc>
                <a:spcPct val="120000"/>
              </a:lnSpc>
              <a:spcAft>
                <a:spcPts val="0"/>
              </a:spcAft>
              <a:buFont typeface="Arial" panose="020B0604020202020204" pitchFamily="34" charset="0"/>
              <a:buNone/>
            </a:pPr>
            <a:r>
              <a:rPr lang="en-US" sz="1100">
                <a:latin typeface="Arial"/>
                <a:cs typeface="Arial"/>
              </a:rPr>
              <a:t>• Distributions may be reduced or delayed.</a:t>
            </a:r>
          </a:p>
          <a:p>
            <a:pPr marL="0" indent="0">
              <a:lnSpc>
                <a:spcPct val="120000"/>
              </a:lnSpc>
              <a:spcAft>
                <a:spcPts val="0"/>
              </a:spcAft>
              <a:buFont typeface="Arial" panose="020B0604020202020204" pitchFamily="34" charset="0"/>
              <a:buNone/>
            </a:pPr>
            <a:r>
              <a:rPr lang="en-US" sz="1100">
                <a:latin typeface="Arial"/>
                <a:cs typeface="Arial"/>
              </a:rPr>
              <a:t>• Under certain circumstances as explained in the private placement memorandum, an investor may owe taxes in excess of the cash distributions received from the partnership.</a:t>
            </a:r>
          </a:p>
          <a:p>
            <a:pPr marL="0" indent="0">
              <a:lnSpc>
                <a:spcPct val="120000"/>
              </a:lnSpc>
              <a:spcAft>
                <a:spcPts val="0"/>
              </a:spcAft>
              <a:buNone/>
            </a:pPr>
            <a:r>
              <a:rPr lang="en-US" sz="1100">
                <a:latin typeface="Arial"/>
                <a:cs typeface="Arial"/>
              </a:rPr>
              <a:t>•  Borrowing by the managing general partner could reduce funds available for its presentment obligation.</a:t>
            </a:r>
          </a:p>
          <a:p>
            <a:pPr marL="0" indent="0">
              <a:lnSpc>
                <a:spcPct val="120000"/>
              </a:lnSpc>
              <a:spcAft>
                <a:spcPts val="0"/>
              </a:spcAft>
              <a:buNone/>
            </a:pPr>
            <a:r>
              <a:rPr lang="en-US" sz="1100">
                <a:latin typeface="Arial"/>
                <a:cs typeface="Arial"/>
              </a:rPr>
              <a:t>•  Substantial conflicts of interest exist between the managing general partner and investors.</a:t>
            </a:r>
          </a:p>
        </p:txBody>
      </p:sp>
      <p:sp>
        <p:nvSpPr>
          <p:cNvPr id="13" name="Rectangle 12">
            <a:extLst>
              <a:ext uri="{FF2B5EF4-FFF2-40B4-BE49-F238E27FC236}">
                <a16:creationId xmlns:a16="http://schemas.microsoft.com/office/drawing/2014/main" id="{EAA2C4A8-C9AF-EC4B-F3E1-B8CD49AACA7E}"/>
              </a:ext>
            </a:extLst>
          </p:cNvPr>
          <p:cNvSpPr/>
          <p:nvPr/>
        </p:nvSpPr>
        <p:spPr>
          <a:xfrm>
            <a:off x="411479" y="838200"/>
            <a:ext cx="11549773" cy="461665"/>
          </a:xfrm>
          <a:prstGeom prst="rect">
            <a:avLst/>
          </a:prstGeom>
        </p:spPr>
        <p:txBody>
          <a:bodyPr wrap="square" lIns="91440" tIns="45720" rIns="91440" bIns="45720" anchor="t">
            <a:spAutoFit/>
          </a:bodyPr>
          <a:lstStyle/>
          <a:p>
            <a:r>
              <a:rPr lang="en-US" sz="1200" b="1">
                <a:latin typeface="Arial"/>
                <a:cs typeface="Arial"/>
              </a:rPr>
              <a:t>You should always review the Private Placement Memorandum before investing in any oil &amp; gas partnership sponsored by U.S. Energy Development Corporation.  </a:t>
            </a:r>
            <a:r>
              <a:rPr lang="en-US" sz="1200" b="1" u="sng">
                <a:latin typeface="Arial"/>
                <a:cs typeface="Arial"/>
              </a:rPr>
              <a:t>For Accredited Investors Only </a:t>
            </a:r>
            <a:endParaRPr lang="en-US" sz="1200" b="1" u="sng">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6E3957CA-9F64-5A38-2074-9FCA3B6E7805}"/>
              </a:ext>
            </a:extLst>
          </p:cNvPr>
          <p:cNvSpPr txBox="1">
            <a:spLocks/>
          </p:cNvSpPr>
          <p:nvPr/>
        </p:nvSpPr>
        <p:spPr>
          <a:xfrm>
            <a:off x="183868" y="206312"/>
            <a:ext cx="8229600" cy="80803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b="1" kern="1200" cap="all" spc="-150" baseline="0">
                <a:solidFill>
                  <a:schemeClr val="accent2"/>
                </a:solidFill>
                <a:latin typeface="+mj-lt"/>
                <a:ea typeface="+mj-ea"/>
                <a:cs typeface="+mj-cs"/>
              </a:defRPr>
            </a:lvl1pPr>
          </a:lstStyle>
          <a:p>
            <a:r>
              <a:rPr lang="en-US">
                <a:latin typeface="Montserrat SemiBold" panose="00000700000000000000" pitchFamily="2" charset="0"/>
              </a:rPr>
              <a:t>Risk Information:</a:t>
            </a:r>
          </a:p>
        </p:txBody>
      </p:sp>
      <p:sp>
        <p:nvSpPr>
          <p:cNvPr id="20" name="Content Placeholder 2">
            <a:extLst>
              <a:ext uri="{FF2B5EF4-FFF2-40B4-BE49-F238E27FC236}">
                <a16:creationId xmlns:a16="http://schemas.microsoft.com/office/drawing/2014/main" id="{0839F385-DE5D-A51F-CBE6-A8BCD05BD7D8}"/>
              </a:ext>
            </a:extLst>
          </p:cNvPr>
          <p:cNvSpPr txBox="1">
            <a:spLocks/>
          </p:cNvSpPr>
          <p:nvPr/>
        </p:nvSpPr>
        <p:spPr>
          <a:xfrm>
            <a:off x="392693" y="5744965"/>
            <a:ext cx="11587343" cy="73898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b="1" i="0" kern="1200">
                <a:solidFill>
                  <a:srgbClr val="00003F"/>
                </a:solidFill>
                <a:latin typeface="Rockwell"/>
                <a:ea typeface="+mn-ea"/>
                <a:cs typeface="Rockwell"/>
              </a:defRPr>
            </a:lvl1pPr>
            <a:lvl2pPr marL="742950" indent="-285750" algn="l" defTabSz="457200" rtl="0" eaLnBrk="1" latinLnBrk="0" hangingPunct="1">
              <a:spcBef>
                <a:spcPct val="20000"/>
              </a:spcBef>
              <a:buFont typeface="Arial"/>
              <a:buChar char="–"/>
              <a:defRPr sz="2800" kern="1200">
                <a:solidFill>
                  <a:schemeClr val="tx1">
                    <a:lumMod val="85000"/>
                    <a:lumOff val="1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85000"/>
                    <a:lumOff val="1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ct val="0"/>
              </a:spcBef>
              <a:buFont typeface="Arial"/>
              <a:buNone/>
            </a:pPr>
            <a:r>
              <a:rPr lang="en-US" sz="1050">
                <a:solidFill>
                  <a:schemeClr val="tx1"/>
                </a:solidFill>
                <a:latin typeface="Arial Black"/>
                <a:cs typeface="Arial"/>
              </a:rPr>
              <a:t>This document is for preliminary review purposes only and does not contain much of the information included in the private placement memorandum pursuant to which the offering will be conducted. This presentation does not constitute an offer to any person. Offers will be made only by the private placement memorandum, which should be carefully reviewed by a prospective purchaser prior to making an investment decision.</a:t>
            </a:r>
          </a:p>
          <a:p>
            <a:pPr marL="0" indent="0">
              <a:buFont typeface="Arial"/>
              <a:buNone/>
            </a:pPr>
            <a:endParaRPr lang="en-US" sz="9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034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atellite&#10;&#10;Description automatically generated">
            <a:extLst>
              <a:ext uri="{FF2B5EF4-FFF2-40B4-BE49-F238E27FC236}">
                <a16:creationId xmlns:a16="http://schemas.microsoft.com/office/drawing/2014/main" id="{3D25B29D-2E85-49A2-88A0-826C9703201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5D06EC8-D726-45E8-8862-1D95273777E7}"/>
              </a:ext>
            </a:extLst>
          </p:cNvPr>
          <p:cNvSpPr/>
          <p:nvPr/>
        </p:nvSpPr>
        <p:spPr>
          <a:xfrm>
            <a:off x="353048" y="329268"/>
            <a:ext cx="11485904" cy="6199464"/>
          </a:xfrm>
          <a:prstGeom prst="rect">
            <a:avLst/>
          </a:prstGeom>
          <a:solidFill>
            <a:srgbClr val="00023F">
              <a:alpha val="22000"/>
            </a:srgbClr>
          </a:solidFill>
          <a:ln w="57150">
            <a:solidFill>
              <a:srgbClr val="AE1F23"/>
            </a:solidFill>
          </a:ln>
          <a:effectLst>
            <a:outerShdw blurRad="190500" dist="38100" dir="2700000" sx="103000" sy="103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9DCC60-F466-47A2-8489-0B7E7EC76555}"/>
              </a:ext>
            </a:extLst>
          </p:cNvPr>
          <p:cNvSpPr txBox="1"/>
          <p:nvPr/>
        </p:nvSpPr>
        <p:spPr>
          <a:xfrm>
            <a:off x="2483955" y="2144490"/>
            <a:ext cx="7785388" cy="1015663"/>
          </a:xfrm>
          <a:prstGeom prst="rect">
            <a:avLst/>
          </a:prstGeom>
          <a:noFill/>
        </p:spPr>
        <p:txBody>
          <a:bodyPr wrap="square" lIns="91440" tIns="45720" rIns="91440" bIns="45720" rtlCol="0" anchor="t">
            <a:spAutoFit/>
          </a:bodyPr>
          <a:lstStyle/>
          <a:p>
            <a:pPr algn="ctr"/>
            <a:r>
              <a:rPr lang="en-US" sz="6000">
                <a:solidFill>
                  <a:schemeClr val="bg1"/>
                </a:solidFill>
                <a:latin typeface="Montserrat SemiBold"/>
              </a:rPr>
              <a:t>2024 Acquisitions</a:t>
            </a:r>
          </a:p>
        </p:txBody>
      </p:sp>
      <p:cxnSp>
        <p:nvCxnSpPr>
          <p:cNvPr id="8" name="Straight Connector 7">
            <a:extLst>
              <a:ext uri="{FF2B5EF4-FFF2-40B4-BE49-F238E27FC236}">
                <a16:creationId xmlns:a16="http://schemas.microsoft.com/office/drawing/2014/main" id="{141B7C5D-9096-4404-87DA-8308AEF164C5}"/>
              </a:ext>
            </a:extLst>
          </p:cNvPr>
          <p:cNvCxnSpPr>
            <a:cxnSpLocks/>
          </p:cNvCxnSpPr>
          <p:nvPr/>
        </p:nvCxnSpPr>
        <p:spPr>
          <a:xfrm>
            <a:off x="2343896" y="3162341"/>
            <a:ext cx="7504191" cy="0"/>
          </a:xfrm>
          <a:prstGeom prst="line">
            <a:avLst/>
          </a:prstGeom>
          <a:ln w="57150">
            <a:solidFill>
              <a:srgbClr val="AE1F23"/>
            </a:solidFill>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 text, application&#10;&#10;Description automatically generated">
            <a:extLst>
              <a:ext uri="{FF2B5EF4-FFF2-40B4-BE49-F238E27FC236}">
                <a16:creationId xmlns:a16="http://schemas.microsoft.com/office/drawing/2014/main" id="{4C61304D-8B17-4085-A666-A18225AF9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986" y="4010061"/>
            <a:ext cx="4572009" cy="1066802"/>
          </a:xfrm>
          <a:prstGeom prst="rect">
            <a:avLst/>
          </a:prstGeom>
        </p:spPr>
      </p:pic>
      <p:sp>
        <p:nvSpPr>
          <p:cNvPr id="13" name="TextBox 12">
            <a:extLst>
              <a:ext uri="{FF2B5EF4-FFF2-40B4-BE49-F238E27FC236}">
                <a16:creationId xmlns:a16="http://schemas.microsoft.com/office/drawing/2014/main" id="{6C3FD528-E53F-4E4D-BC7F-A8CF715DFE68}"/>
              </a:ext>
            </a:extLst>
          </p:cNvPr>
          <p:cNvSpPr txBox="1"/>
          <p:nvPr/>
        </p:nvSpPr>
        <p:spPr>
          <a:xfrm>
            <a:off x="2651743" y="5657226"/>
            <a:ext cx="7031738" cy="246221"/>
          </a:xfrm>
          <a:prstGeom prst="rect">
            <a:avLst/>
          </a:prstGeom>
          <a:noFill/>
        </p:spPr>
        <p:txBody>
          <a:bodyPr wrap="square" rtlCol="0">
            <a:spAutoFit/>
          </a:bodyPr>
          <a:lstStyle/>
          <a:p>
            <a:pPr algn="ctr"/>
            <a:r>
              <a:rPr lang="en-US" sz="1000" b="1">
                <a:solidFill>
                  <a:schemeClr val="bg1"/>
                </a:solidFill>
                <a:latin typeface="Arial Black" panose="020B0A04020102020204" pitchFamily="34" charset="0"/>
              </a:rPr>
              <a:t>UNDERWRITING BROKER DEALER: WESTMORELAND CAPITAL CORPORATION</a:t>
            </a:r>
          </a:p>
        </p:txBody>
      </p:sp>
      <p:sp>
        <p:nvSpPr>
          <p:cNvPr id="14" name="Content Placeholder 2">
            <a:extLst>
              <a:ext uri="{FF2B5EF4-FFF2-40B4-BE49-F238E27FC236}">
                <a16:creationId xmlns:a16="http://schemas.microsoft.com/office/drawing/2014/main" id="{E166B753-0005-438C-9C36-113552F4F1D1}"/>
              </a:ext>
            </a:extLst>
          </p:cNvPr>
          <p:cNvSpPr txBox="1">
            <a:spLocks/>
          </p:cNvSpPr>
          <p:nvPr/>
        </p:nvSpPr>
        <p:spPr>
          <a:xfrm>
            <a:off x="1452806" y="5905635"/>
            <a:ext cx="9429613" cy="550704"/>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spcBef>
                <a:spcPts val="0"/>
              </a:spcBef>
              <a:spcAft>
                <a:spcPts val="0"/>
              </a:spcAft>
            </a:pPr>
            <a:r>
              <a:rPr lang="en-US" sz="1200" cap="none">
                <a:solidFill>
                  <a:schemeClr val="bg1">
                    <a:lumMod val="85000"/>
                  </a:schemeClr>
                </a:solidFill>
                <a:latin typeface="Roboto"/>
                <a:ea typeface="Roboto"/>
                <a:cs typeface="Arial"/>
              </a:rPr>
              <a:t>The oil &amp; gas assets shown in this presentation are not owned by the USEDC 2024 Drilling Fund LP, nor are they owned by U.S. Energy or any affiliated partnerships, unless otherwise noted.  All assets pictured are representative of the types of assets the USEDC 2024 Drilling Fund LP will target for ownership, unless otherwise noted.</a:t>
            </a:r>
          </a:p>
        </p:txBody>
      </p:sp>
    </p:spTree>
    <p:extLst>
      <p:ext uri="{BB962C8B-B14F-4D97-AF65-F5344CB8AC3E}">
        <p14:creationId xmlns:p14="http://schemas.microsoft.com/office/powerpoint/2010/main" val="1169388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76441" y="590113"/>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23F"/>
              </a:solidFill>
              <a:effectLst/>
              <a:uLnTx/>
              <a:uFillTx/>
              <a:latin typeface="Arial "/>
              <a:ea typeface="+mn-ea"/>
              <a:cs typeface="+mn-cs"/>
            </a:endParaRPr>
          </a:p>
        </p:txBody>
      </p:sp>
      <p:sp>
        <p:nvSpPr>
          <p:cNvPr id="14" name="Title 13">
            <a:extLst>
              <a:ext uri="{FF2B5EF4-FFF2-40B4-BE49-F238E27FC236}">
                <a16:creationId xmlns:a16="http://schemas.microsoft.com/office/drawing/2014/main" id="{872601F7-4915-C3FA-6FED-E80204A23159}"/>
              </a:ext>
            </a:extLst>
          </p:cNvPr>
          <p:cNvSpPr>
            <a:spLocks noGrp="1"/>
          </p:cNvSpPr>
          <p:nvPr>
            <p:ph type="title"/>
          </p:nvPr>
        </p:nvSpPr>
        <p:spPr>
          <a:xfrm>
            <a:off x="194143" y="224781"/>
            <a:ext cx="11467359" cy="370166"/>
          </a:xfrm>
        </p:spPr>
        <p:txBody>
          <a:bodyPr/>
          <a:lstStyle/>
          <a:p>
            <a:r>
              <a:rPr lang="en-US">
                <a:latin typeface="Montserrat SemiBold" panose="00000700000000000000" pitchFamily="2" charset="0"/>
              </a:rPr>
              <a:t>Expanding Permian Footprint</a:t>
            </a: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23F"/>
              </a:solidFill>
              <a:effectLst/>
              <a:uLnTx/>
              <a:uFillTx/>
              <a:latin typeface="Arial "/>
              <a:ea typeface="+mn-ea"/>
              <a:cs typeface="+mn-cs"/>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grpSp>
        <p:nvGrpSpPr>
          <p:cNvPr id="24" name="Group 23">
            <a:extLst>
              <a:ext uri="{FF2B5EF4-FFF2-40B4-BE49-F238E27FC236}">
                <a16:creationId xmlns:a16="http://schemas.microsoft.com/office/drawing/2014/main" id="{2F87348E-14C2-0855-41B8-F91ED3E8C3E1}"/>
              </a:ext>
            </a:extLst>
          </p:cNvPr>
          <p:cNvGrpSpPr/>
          <p:nvPr/>
        </p:nvGrpSpPr>
        <p:grpSpPr>
          <a:xfrm>
            <a:off x="655206" y="635643"/>
            <a:ext cx="10881587" cy="4714935"/>
            <a:chOff x="315777" y="643662"/>
            <a:chExt cx="11560446" cy="5418817"/>
          </a:xfrm>
        </p:grpSpPr>
        <p:grpSp>
          <p:nvGrpSpPr>
            <p:cNvPr id="11" name="Group 10">
              <a:extLst>
                <a:ext uri="{FF2B5EF4-FFF2-40B4-BE49-F238E27FC236}">
                  <a16:creationId xmlns:a16="http://schemas.microsoft.com/office/drawing/2014/main" id="{C5135461-C50A-13C5-E3CA-2EB5B51487AA}"/>
                </a:ext>
              </a:extLst>
            </p:cNvPr>
            <p:cNvGrpSpPr/>
            <p:nvPr/>
          </p:nvGrpSpPr>
          <p:grpSpPr>
            <a:xfrm>
              <a:off x="315777" y="1069365"/>
              <a:ext cx="11560446" cy="4993114"/>
              <a:chOff x="188536" y="1130255"/>
              <a:chExt cx="11818980" cy="4909125"/>
            </a:xfrm>
          </p:grpSpPr>
          <p:pic>
            <p:nvPicPr>
              <p:cNvPr id="2" name="Picture 6">
                <a:extLst>
                  <a:ext uri="{FF2B5EF4-FFF2-40B4-BE49-F238E27FC236}">
                    <a16:creationId xmlns:a16="http://schemas.microsoft.com/office/drawing/2014/main" id="{4CB839C1-A9B3-7847-A4D1-0CFCCD46F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3079" y="1130255"/>
                <a:ext cx="3733160" cy="49091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8" descr="A map of the state of colorado&#10;&#10;Description automatically generated">
                <a:extLst>
                  <a:ext uri="{FF2B5EF4-FFF2-40B4-BE49-F238E27FC236}">
                    <a16:creationId xmlns:a16="http://schemas.microsoft.com/office/drawing/2014/main" id="{F786F3F0-C421-879D-AC22-96940E9A6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011" y="1161519"/>
                <a:ext cx="3630505" cy="4877861"/>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D46AFF50-1C39-E82F-245F-E5878E5A59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536" y="1130256"/>
                <a:ext cx="3630505" cy="4909124"/>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59E833BF-2A57-8641-E765-E11E3ABB629D}"/>
                </a:ext>
              </a:extLst>
            </p:cNvPr>
            <p:cNvSpPr txBox="1"/>
            <p:nvPr/>
          </p:nvSpPr>
          <p:spPr>
            <a:xfrm>
              <a:off x="600075" y="644118"/>
              <a:ext cx="2533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23F"/>
                  </a:solidFill>
                  <a:effectLst/>
                  <a:uLnTx/>
                  <a:uFillTx/>
                  <a:latin typeface="Roboto" panose="02000000000000000000" pitchFamily="2" charset="0"/>
                  <a:ea typeface="Roboto" panose="02000000000000000000" pitchFamily="2" charset="0"/>
                  <a:cs typeface="+mn-cs"/>
                </a:rPr>
                <a:t>2020</a:t>
              </a:r>
            </a:p>
          </p:txBody>
        </p:sp>
        <p:sp>
          <p:nvSpPr>
            <p:cNvPr id="22" name="TextBox 21">
              <a:extLst>
                <a:ext uri="{FF2B5EF4-FFF2-40B4-BE49-F238E27FC236}">
                  <a16:creationId xmlns:a16="http://schemas.microsoft.com/office/drawing/2014/main" id="{FAD44EC1-75DB-05AE-A085-C84C548077DB}"/>
                </a:ext>
              </a:extLst>
            </p:cNvPr>
            <p:cNvSpPr txBox="1"/>
            <p:nvPr/>
          </p:nvSpPr>
          <p:spPr>
            <a:xfrm>
              <a:off x="8833853" y="655229"/>
              <a:ext cx="2533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23F"/>
                  </a:solidFill>
                  <a:effectLst/>
                  <a:uLnTx/>
                  <a:uFillTx/>
                  <a:latin typeface="Roboto" panose="02000000000000000000" pitchFamily="2" charset="0"/>
                  <a:ea typeface="Roboto" panose="02000000000000000000" pitchFamily="2" charset="0"/>
                  <a:cs typeface="+mn-cs"/>
                </a:rPr>
                <a:t>2020 - 2023</a:t>
              </a:r>
            </a:p>
          </p:txBody>
        </p:sp>
        <p:sp>
          <p:nvSpPr>
            <p:cNvPr id="23" name="TextBox 22">
              <a:extLst>
                <a:ext uri="{FF2B5EF4-FFF2-40B4-BE49-F238E27FC236}">
                  <a16:creationId xmlns:a16="http://schemas.microsoft.com/office/drawing/2014/main" id="{8C3B129C-8B6C-598F-B8D9-66F94EAE344C}"/>
                </a:ext>
              </a:extLst>
            </p:cNvPr>
            <p:cNvSpPr txBox="1"/>
            <p:nvPr/>
          </p:nvSpPr>
          <p:spPr>
            <a:xfrm>
              <a:off x="4829175" y="643662"/>
              <a:ext cx="2533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23F"/>
                  </a:solidFill>
                  <a:effectLst/>
                  <a:uLnTx/>
                  <a:uFillTx/>
                  <a:latin typeface="Roboto" panose="02000000000000000000" pitchFamily="2" charset="0"/>
                  <a:ea typeface="Roboto" panose="02000000000000000000" pitchFamily="2" charset="0"/>
                  <a:cs typeface="+mn-cs"/>
                </a:rPr>
                <a:t>2021</a:t>
              </a:r>
            </a:p>
          </p:txBody>
        </p:sp>
      </p:grpSp>
      <p:sp>
        <p:nvSpPr>
          <p:cNvPr id="25" name="TextBox 24">
            <a:extLst>
              <a:ext uri="{FF2B5EF4-FFF2-40B4-BE49-F238E27FC236}">
                <a16:creationId xmlns:a16="http://schemas.microsoft.com/office/drawing/2014/main" id="{4BFF4774-A4BE-E43B-DB22-8B0CAFD30EBA}"/>
              </a:ext>
            </a:extLst>
          </p:cNvPr>
          <p:cNvSpPr txBox="1"/>
          <p:nvPr/>
        </p:nvSpPr>
        <p:spPr>
          <a:xfrm>
            <a:off x="122195" y="5454451"/>
            <a:ext cx="12207245" cy="1192634"/>
          </a:xfrm>
          <a:prstGeom prst="rect">
            <a:avLst/>
          </a:prstGeom>
          <a:noFill/>
        </p:spPr>
        <p:txBody>
          <a:bodyPr wrap="square" rtlCol="0">
            <a:spAutoFit/>
          </a:bodyPr>
          <a:lstStyle/>
          <a:p>
            <a:pPr marL="285750" marR="0" lvl="1" indent="-285750" algn="just" defTabSz="914400" rtl="0" eaLnBrk="1" fontAlgn="base" latinLnBrk="0" hangingPunct="1">
              <a:lnSpc>
                <a:spcPct val="150000"/>
              </a:lnSpc>
              <a:spcBef>
                <a:spcPts val="0"/>
              </a:spcBef>
              <a:spcAft>
                <a:spcPts val="0"/>
              </a:spcAft>
              <a:buClrTx/>
              <a:buSzTx/>
              <a:buFont typeface="Wingdings" panose="05000000000000000000" pitchFamily="2" charset="2"/>
              <a:buChar char="Ø"/>
              <a:tabLst/>
              <a:defRPr/>
            </a:pPr>
            <a:r>
              <a:rPr kumimoji="0" lang="en-US" sz="1650" b="1" i="0" u="none" strike="noStrike" kern="1200" cap="none" spc="0" normalizeH="0" baseline="0" noProof="0" dirty="0">
                <a:ln>
                  <a:noFill/>
                </a:ln>
                <a:solidFill>
                  <a:srgbClr val="00023F"/>
                </a:solidFill>
                <a:effectLst/>
                <a:uLnTx/>
                <a:uFillTx/>
                <a:latin typeface="Roboto" panose="02000000000000000000" pitchFamily="2" charset="0"/>
                <a:ea typeface="Roboto" panose="02000000000000000000" pitchFamily="2" charset="0"/>
                <a:cs typeface="+mn-cs"/>
              </a:rPr>
              <a:t>Industry changes have allowed USEDC to gain unprecedented access to projects in Tier 1 acreage​</a:t>
            </a:r>
          </a:p>
          <a:p>
            <a:pPr marL="285750" marR="0" lvl="1" indent="-285750" algn="l" defTabSz="914400" rtl="0" eaLnBrk="1" fontAlgn="base" latinLnBrk="0" hangingPunct="1">
              <a:lnSpc>
                <a:spcPct val="150000"/>
              </a:lnSpc>
              <a:spcBef>
                <a:spcPts val="0"/>
              </a:spcBef>
              <a:spcAft>
                <a:spcPts val="0"/>
              </a:spcAft>
              <a:buClrTx/>
              <a:buSzTx/>
              <a:buFont typeface="Wingdings" panose="05000000000000000000" pitchFamily="2" charset="2"/>
              <a:buChar char="Ø"/>
              <a:tabLst/>
              <a:defRPr/>
            </a:pPr>
            <a:r>
              <a:rPr kumimoji="0" lang="en-US" sz="1650" b="1" i="0" u="none" strike="noStrike" kern="1200" cap="none" spc="0" normalizeH="0" baseline="0" noProof="0" dirty="0">
                <a:ln>
                  <a:noFill/>
                </a:ln>
                <a:solidFill>
                  <a:srgbClr val="00023F"/>
                </a:solidFill>
                <a:effectLst/>
                <a:uLnTx/>
                <a:uFillTx/>
                <a:latin typeface="Roboto" panose="02000000000000000000" pitchFamily="2" charset="0"/>
                <a:ea typeface="Roboto" panose="02000000000000000000" pitchFamily="2" charset="0"/>
                <a:cs typeface="+mn-cs"/>
              </a:rPr>
              <a:t>Non-Operated: Continue to participate in projects operated by blue-chip E&amp;Ps, many of which deliver immediate cash flow​</a:t>
            </a:r>
          </a:p>
          <a:p>
            <a:pPr marL="457200" marR="0" lvl="1" indent="0" algn="just"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endParaRPr kumimoji="0" lang="en-US" sz="1650" b="1" i="0" u="none" strike="noStrike" kern="1200" cap="none" spc="0" normalizeH="0" baseline="0" noProof="0" dirty="0">
              <a:ln>
                <a:noFill/>
              </a:ln>
              <a:solidFill>
                <a:srgbClr val="00023F"/>
              </a:solidFill>
              <a:effectLst/>
              <a:uLnTx/>
              <a:uFillTx/>
              <a:latin typeface="Roboto" panose="02000000000000000000" pitchFamily="2" charset="0"/>
              <a:ea typeface="Roboto" panose="02000000000000000000" pitchFamily="2" charset="0"/>
              <a:cs typeface="+mn-cs"/>
            </a:endParaRPr>
          </a:p>
        </p:txBody>
      </p:sp>
      <p:sp>
        <p:nvSpPr>
          <p:cNvPr id="4" name="Rectangle 3">
            <a:extLst>
              <a:ext uri="{FF2B5EF4-FFF2-40B4-BE49-F238E27FC236}">
                <a16:creationId xmlns:a16="http://schemas.microsoft.com/office/drawing/2014/main" id="{A9D1552D-BB46-ABB4-803B-FFAD0B96FFBE}"/>
              </a:ext>
            </a:extLst>
          </p:cNvPr>
          <p:cNvSpPr/>
          <p:nvPr/>
        </p:nvSpPr>
        <p:spPr>
          <a:xfrm>
            <a:off x="5735562" y="3201609"/>
            <a:ext cx="116115" cy="176591"/>
          </a:xfrm>
          <a:prstGeom prst="rect">
            <a:avLst/>
          </a:prstGeom>
          <a:solidFill>
            <a:srgbClr val="14F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9AD19A-1B12-C536-FE47-DB1DA402954F}"/>
              </a:ext>
            </a:extLst>
          </p:cNvPr>
          <p:cNvSpPr/>
          <p:nvPr/>
        </p:nvSpPr>
        <p:spPr>
          <a:xfrm rot="21300000">
            <a:off x="4778641" y="3762274"/>
            <a:ext cx="116114" cy="333828"/>
          </a:xfrm>
          <a:prstGeom prst="rect">
            <a:avLst/>
          </a:prstGeom>
          <a:solidFill>
            <a:srgbClr val="14F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CEBE4A-6AEA-72E9-5046-20DC18904958}"/>
              </a:ext>
            </a:extLst>
          </p:cNvPr>
          <p:cNvSpPr/>
          <p:nvPr/>
        </p:nvSpPr>
        <p:spPr>
          <a:xfrm>
            <a:off x="5493655" y="3141130"/>
            <a:ext cx="91925" cy="237067"/>
          </a:xfrm>
          <a:prstGeom prst="rect">
            <a:avLst/>
          </a:prstGeom>
          <a:solidFill>
            <a:srgbClr val="14F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A8AF5C5-901B-944C-6134-0E5E2304E48A}"/>
              </a:ext>
            </a:extLst>
          </p:cNvPr>
          <p:cNvSpPr/>
          <p:nvPr/>
        </p:nvSpPr>
        <p:spPr>
          <a:xfrm>
            <a:off x="4913084" y="2258178"/>
            <a:ext cx="104020" cy="176591"/>
          </a:xfrm>
          <a:prstGeom prst="rect">
            <a:avLst/>
          </a:prstGeom>
          <a:solidFill>
            <a:srgbClr val="14F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1B83DD-A2F1-E9C3-1C8A-127D41157A66}"/>
              </a:ext>
            </a:extLst>
          </p:cNvPr>
          <p:cNvSpPr/>
          <p:nvPr/>
        </p:nvSpPr>
        <p:spPr>
          <a:xfrm>
            <a:off x="5808133" y="4326465"/>
            <a:ext cx="104020" cy="164496"/>
          </a:xfrm>
          <a:prstGeom prst="rect">
            <a:avLst/>
          </a:prstGeom>
          <a:solidFill>
            <a:srgbClr val="14F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393554D-C8D4-E317-0DFA-D2320AAAD9D8}"/>
              </a:ext>
            </a:extLst>
          </p:cNvPr>
          <p:cNvSpPr/>
          <p:nvPr/>
        </p:nvSpPr>
        <p:spPr>
          <a:xfrm rot="-1320000">
            <a:off x="6981370" y="3842655"/>
            <a:ext cx="104020" cy="164496"/>
          </a:xfrm>
          <a:prstGeom prst="rect">
            <a:avLst/>
          </a:prstGeom>
          <a:solidFill>
            <a:srgbClr val="14F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0F8F1B-BAC1-537F-55D1-4466BF322B28}"/>
              </a:ext>
            </a:extLst>
          </p:cNvPr>
          <p:cNvSpPr/>
          <p:nvPr/>
        </p:nvSpPr>
        <p:spPr>
          <a:xfrm rot="-1320000">
            <a:off x="6992143" y="3436716"/>
            <a:ext cx="91925" cy="164496"/>
          </a:xfrm>
          <a:prstGeom prst="rect">
            <a:avLst/>
          </a:prstGeom>
          <a:solidFill>
            <a:srgbClr val="14F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D1864AD-4E94-1C07-5F5F-8EFDBAC89168}"/>
              </a:ext>
            </a:extLst>
          </p:cNvPr>
          <p:cNvSpPr/>
          <p:nvPr/>
        </p:nvSpPr>
        <p:spPr>
          <a:xfrm flipH="1" flipV="1">
            <a:off x="1219198" y="2446864"/>
            <a:ext cx="113693" cy="2588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D840984-DC2B-6C2D-76ED-72B029F3968C}"/>
              </a:ext>
            </a:extLst>
          </p:cNvPr>
          <p:cNvSpPr/>
          <p:nvPr/>
        </p:nvSpPr>
        <p:spPr>
          <a:xfrm flipH="1" flipV="1">
            <a:off x="1751387" y="1612291"/>
            <a:ext cx="77408" cy="18626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3C5F2A9-AFE7-2D06-003E-33D420C765DD}"/>
              </a:ext>
            </a:extLst>
          </p:cNvPr>
          <p:cNvSpPr/>
          <p:nvPr/>
        </p:nvSpPr>
        <p:spPr>
          <a:xfrm flipH="1" flipV="1">
            <a:off x="2271485" y="2821815"/>
            <a:ext cx="137883" cy="1741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3B71F49-2728-9FD5-B378-655A2A4F6DEE}"/>
              </a:ext>
            </a:extLst>
          </p:cNvPr>
          <p:cNvSpPr/>
          <p:nvPr/>
        </p:nvSpPr>
        <p:spPr>
          <a:xfrm rot="-1140000" flipH="1" flipV="1">
            <a:off x="3072718" y="2803155"/>
            <a:ext cx="65313" cy="1983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FF9BB59-09B4-968A-571B-94DF8A326709}"/>
              </a:ext>
            </a:extLst>
          </p:cNvPr>
          <p:cNvSpPr/>
          <p:nvPr/>
        </p:nvSpPr>
        <p:spPr>
          <a:xfrm rot="-1140000" flipH="1" flipV="1">
            <a:off x="3092601" y="3455044"/>
            <a:ext cx="65313" cy="3072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F8AEEAA-C03D-DAA7-1CEC-165357ADB645}"/>
              </a:ext>
            </a:extLst>
          </p:cNvPr>
          <p:cNvSpPr/>
          <p:nvPr/>
        </p:nvSpPr>
        <p:spPr>
          <a:xfrm rot="2520000" flipV="1">
            <a:off x="2878079" y="4499588"/>
            <a:ext cx="91924" cy="2225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939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98432" y="632996"/>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sp>
        <p:nvSpPr>
          <p:cNvPr id="14" name="Title 13">
            <a:extLst>
              <a:ext uri="{FF2B5EF4-FFF2-40B4-BE49-F238E27FC236}">
                <a16:creationId xmlns:a16="http://schemas.microsoft.com/office/drawing/2014/main" id="{872601F7-4915-C3FA-6FED-E80204A23159}"/>
              </a:ext>
            </a:extLst>
          </p:cNvPr>
          <p:cNvSpPr>
            <a:spLocks noGrp="1"/>
          </p:cNvSpPr>
          <p:nvPr>
            <p:ph type="title"/>
          </p:nvPr>
        </p:nvSpPr>
        <p:spPr>
          <a:xfrm>
            <a:off x="688948" y="176400"/>
            <a:ext cx="11467359" cy="370166"/>
          </a:xfrm>
        </p:spPr>
        <p:txBody>
          <a:bodyPr/>
          <a:lstStyle/>
          <a:p>
            <a:r>
              <a:rPr lang="en-US" sz="3200">
                <a:solidFill>
                  <a:srgbClr val="C00000"/>
                </a:solidFill>
                <a:latin typeface="Montserrat SemiBold"/>
                <a:cs typeface="Arial"/>
              </a:rPr>
              <a:t>Drilling Fund: Potential investment strategies</a:t>
            </a:r>
            <a:br>
              <a:rPr lang="en-US" sz="3200" b="1">
                <a:solidFill>
                  <a:srgbClr val="C00000"/>
                </a:solidFill>
                <a:latin typeface="Montserrat SemiBold"/>
                <a:cs typeface="Arial"/>
              </a:rPr>
            </a:br>
            <a:endParaRPr lang="en-US">
              <a:solidFill>
                <a:srgbClr val="C00000"/>
              </a:solidFill>
              <a:latin typeface="Montserrat SemiBold" panose="00000700000000000000" pitchFamily="2" charset="0"/>
            </a:endParaRP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7" name="Content Placeholder 2">
            <a:extLst>
              <a:ext uri="{FF2B5EF4-FFF2-40B4-BE49-F238E27FC236}">
                <a16:creationId xmlns:a16="http://schemas.microsoft.com/office/drawing/2014/main" id="{C4DFDC23-15A5-E911-C8E1-73AEB442BE99}"/>
              </a:ext>
            </a:extLst>
          </p:cNvPr>
          <p:cNvSpPr txBox="1">
            <a:spLocks/>
          </p:cNvSpPr>
          <p:nvPr/>
        </p:nvSpPr>
        <p:spPr>
          <a:xfrm>
            <a:off x="343191" y="5122108"/>
            <a:ext cx="11480799" cy="1676400"/>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buClr>
                <a:srgbClr val="7B7B7B"/>
              </a:buClr>
              <a:defRPr/>
            </a:pPr>
            <a:r>
              <a:rPr lang="en-US" sz="800" cap="none" dirty="0">
                <a:solidFill>
                  <a:schemeClr val="tx1"/>
                </a:solidFill>
                <a:latin typeface="Roboto" panose="02000000000000000000" pitchFamily="2" charset="0"/>
                <a:ea typeface="Roboto" panose="02000000000000000000" pitchFamily="2" charset="0"/>
                <a:cs typeface="Roboto" panose="02000000000000000000" pitchFamily="2" charset="0"/>
              </a:rPr>
              <a:t>The information provided is not tax advice and you should consult your own advisor and/or CPA for specific information.  As more fully described in the private placement memorandum, there are significant differences between the types of units that are available; including that owners of general partner units potentially have unlimited liability for events occurring during the drilling phase of the partnership’s wells while limited partner unit owners have limited liability and that intangible drilling cost deductions attributable to limited partner unit owners may only be applied to passive income. </a:t>
            </a:r>
          </a:p>
          <a:p>
            <a:pPr>
              <a:buClr>
                <a:srgbClr val="7B7B7B"/>
              </a:buClr>
              <a:defRPr/>
            </a:pPr>
            <a:r>
              <a:rPr lang="en-US" sz="800" cap="none" dirty="0">
                <a:solidFill>
                  <a:schemeClr val="tx1"/>
                </a:solidFill>
                <a:latin typeface="Roboto" panose="02000000000000000000" pitchFamily="2" charset="0"/>
                <a:ea typeface="Roboto" panose="02000000000000000000" pitchFamily="2" charset="0"/>
                <a:cs typeface="Roboto" panose="02000000000000000000" pitchFamily="2" charset="0"/>
              </a:rPr>
              <a:t>You should review all aspects of the private placement memorandum prior to investing.  There is no certainty or guarantee that any or all of the investment objectives will be achieved.  The tax benefits of an investment are not guaranteed, tax rates may change in the future which would impact the partnership and investors may be subject to income tax liability in excess of the cash received from the partnership.  Distributions are not assured or guaranteed. The amount of an investor general partner’s deduction will be dependent upon the final capital raise from limited partner and limited liability company investors and/or a separate investment entity which will pay some or all of the lease acquisition and/or tangible equipment costs and that all partnership wells are begun by March 31, 2024 and diligently pursued. For limited partners, net subscription proceeds will first be applied to the payment of equipment and lease acquisition costs and accordingly there may be no intangible drilling cost deductions for limited partner investors.</a:t>
            </a:r>
          </a:p>
          <a:p>
            <a:pPr marL="0" marR="0" lvl="0" indent="0" algn="l" defTabSz="457200" rtl="0" eaLnBrk="1" fontAlgn="auto" latinLnBrk="0" hangingPunct="1">
              <a:lnSpc>
                <a:spcPct val="100000"/>
              </a:lnSpc>
              <a:spcBef>
                <a:spcPct val="20000"/>
              </a:spcBef>
              <a:spcAft>
                <a:spcPts val="600"/>
              </a:spcAft>
              <a:buClr>
                <a:srgbClr val="7B7B7B"/>
              </a:buClr>
              <a:buSzPct val="92000"/>
              <a:buFont typeface="Wingdings 2" panose="05020102010507070707" pitchFamily="18" charset="2"/>
              <a:buNone/>
              <a:tabLst/>
              <a:defRPr/>
            </a:pPr>
            <a:endParaRPr kumimoji="0" lang="en-US" sz="8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Content Placeholder 2">
            <a:extLst>
              <a:ext uri="{FF2B5EF4-FFF2-40B4-BE49-F238E27FC236}">
                <a16:creationId xmlns:a16="http://schemas.microsoft.com/office/drawing/2014/main" id="{6A5A7A3D-DF56-199F-0FED-42E29A4556CB}"/>
              </a:ext>
            </a:extLst>
          </p:cNvPr>
          <p:cNvSpPr txBox="1">
            <a:spLocks/>
          </p:cNvSpPr>
          <p:nvPr/>
        </p:nvSpPr>
        <p:spPr>
          <a:xfrm>
            <a:off x="749314" y="1357360"/>
            <a:ext cx="5105400" cy="3320515"/>
          </a:xfrm>
          <a:prstGeom prst="rect">
            <a:avLst/>
          </a:prstGeom>
        </p:spPr>
        <p:txBody>
          <a:bodyPr vert="horz">
            <a:noAutofit/>
          </a:bodyPr>
          <a:lstStyle>
            <a:lvl1pPr marL="0" marR="0" indent="0" algn="l" rtl="0" eaLnBrk="1" latinLnBrk="0" hangingPunct="1">
              <a:spcBef>
                <a:spcPct val="20000"/>
              </a:spcBef>
              <a:buFontTx/>
              <a:buNone/>
              <a:defRPr kumimoji="0" sz="1100">
                <a:solidFill>
                  <a:schemeClr val="tx1"/>
                </a:solidFill>
                <a:latin typeface="+mn-lt"/>
                <a:ea typeface="+mn-ea"/>
                <a:cs typeface="+mn-cs"/>
              </a:defRPr>
            </a:lvl1pPr>
            <a:lvl2pPr marL="742950" indent="-285750" algn="l" rtl="0" eaLnBrk="1" latinLnBrk="0" hangingPunct="1">
              <a:spcBef>
                <a:spcPct val="20000"/>
              </a:spcBef>
              <a:buFontTx/>
              <a:buNone/>
              <a:defRPr kumimoji="0" sz="1100">
                <a:solidFill>
                  <a:schemeClr val="tx1"/>
                </a:solidFill>
                <a:latin typeface="+mn-lt"/>
                <a:ea typeface="+mn-ea"/>
                <a:cs typeface="+mn-cs"/>
              </a:defRPr>
            </a:lvl2pPr>
            <a:lvl3pPr marL="1143000" indent="-228600" algn="l" rtl="0" eaLnBrk="1" latinLnBrk="0" hangingPunct="1">
              <a:spcBef>
                <a:spcPct val="20000"/>
              </a:spcBef>
              <a:buFontTx/>
              <a:buNone/>
              <a:defRPr kumimoji="0" sz="1100">
                <a:solidFill>
                  <a:schemeClr val="tx1"/>
                </a:solidFill>
                <a:latin typeface="+mn-lt"/>
                <a:ea typeface="+mn-ea"/>
                <a:cs typeface="+mn-cs"/>
              </a:defRPr>
            </a:lvl3pPr>
            <a:lvl4pPr marL="1600200" indent="-228600" algn="l" rtl="0" eaLnBrk="1" latinLnBrk="0" hangingPunct="1">
              <a:spcBef>
                <a:spcPct val="20000"/>
              </a:spcBef>
              <a:buFontTx/>
              <a:buNone/>
              <a:defRPr kumimoji="0" sz="1100">
                <a:solidFill>
                  <a:schemeClr val="tx1"/>
                </a:solidFill>
                <a:latin typeface="+mn-lt"/>
                <a:ea typeface="+mn-ea"/>
                <a:cs typeface="+mn-cs"/>
              </a:defRPr>
            </a:lvl4pPr>
            <a:lvl5pPr marL="2057400" indent="-228600" algn="l" rtl="0" eaLnBrk="1" latinLnBrk="0" hangingPunct="1">
              <a:spcBef>
                <a:spcPct val="20000"/>
              </a:spcBef>
              <a:buFontTx/>
              <a:buNone/>
              <a:defRPr kumimoji="0" sz="1100">
                <a:solidFill>
                  <a:schemeClr val="tx1"/>
                </a:solidFill>
                <a:latin typeface="+mn-lt"/>
                <a:ea typeface="+mn-ea"/>
                <a:cs typeface="+mn-cs"/>
              </a:defRPr>
            </a:lvl5pPr>
            <a:lvl6pPr marL="2514600" indent="-228600" algn="l" rtl="0" eaLnBrk="1" latinLnBrk="0" hangingPunct="1">
              <a:spcBef>
                <a:spcPct val="20000"/>
              </a:spcBef>
              <a:buChar char="•"/>
              <a:defRPr kumimoji="0" sz="2000">
                <a:solidFill>
                  <a:schemeClr val="tx1"/>
                </a:solidFill>
                <a:latin typeface="+mn-lt"/>
                <a:ea typeface="+mn-ea"/>
                <a:cs typeface="+mn-cs"/>
              </a:defRPr>
            </a:lvl6pPr>
            <a:lvl7pPr marL="2971800" indent="-228600" algn="l" rtl="0" eaLnBrk="1" latinLnBrk="0" hangingPunct="1">
              <a:spcBef>
                <a:spcPct val="20000"/>
              </a:spcBef>
              <a:buChar char="•"/>
              <a:defRPr kumimoji="0" sz="2000">
                <a:solidFill>
                  <a:schemeClr val="tx1"/>
                </a:solidFill>
                <a:latin typeface="+mn-lt"/>
                <a:ea typeface="+mn-ea"/>
                <a:cs typeface="+mn-cs"/>
              </a:defRPr>
            </a:lvl7pPr>
            <a:lvl8pPr marL="3429000" indent="-228600" algn="l" rtl="0" eaLnBrk="1" latinLnBrk="0" hangingPunct="1">
              <a:spcBef>
                <a:spcPct val="20000"/>
              </a:spcBef>
              <a:buChar char="•"/>
              <a:defRPr kumimoji="0" sz="2000">
                <a:solidFill>
                  <a:schemeClr val="tx1"/>
                </a:solidFill>
                <a:latin typeface="+mn-lt"/>
                <a:ea typeface="+mn-ea"/>
                <a:cs typeface="+mn-cs"/>
              </a:defRPr>
            </a:lvl8pPr>
            <a:lvl9pPr marL="3886200" indent="-228600" algn="l" rtl="0" eaLnBrk="1" latinLnBrk="0" hangingPunct="1">
              <a:spcBef>
                <a:spcPct val="20000"/>
              </a:spcBef>
              <a:buChar char="•"/>
              <a:defRPr kumimoji="0" sz="2000">
                <a:solidFill>
                  <a:schemeClr val="tx1"/>
                </a:solidFill>
                <a:latin typeface="+mn-lt"/>
                <a:ea typeface="+mn-ea"/>
                <a:cs typeface="+mn-cs"/>
              </a:defRPr>
            </a:lvl9pPr>
            <a:extLst/>
          </a:lstStyle>
          <a:p>
            <a:pPr marL="171450" indent="-171450" defTabSz="914400">
              <a:spcBef>
                <a:spcPts val="600"/>
              </a:spcBef>
              <a:buFont typeface="Arial" panose="020B0604020202020204" pitchFamily="34" charset="0"/>
              <a:buChar char="•"/>
              <a:defRPr/>
            </a:pPr>
            <a:r>
              <a:rPr lang="en-US" sz="1400" b="1" kern="0">
                <a:solidFill>
                  <a:srgbClr val="292934"/>
                </a:solidFill>
                <a:latin typeface="Arial" panose="020B0604020202020204" pitchFamily="34" charset="0"/>
                <a:cs typeface="Arial" panose="020B0604020202020204" pitchFamily="34" charset="0"/>
              </a:rPr>
              <a:t>High W2 or Bonus Offset</a:t>
            </a:r>
          </a:p>
          <a:p>
            <a:pPr marL="171450" indent="-171450">
              <a:spcBef>
                <a:spcPts val="600"/>
              </a:spcBef>
              <a:buFont typeface="Arial" panose="020B0604020202020204" pitchFamily="34" charset="0"/>
              <a:buChar char="•"/>
              <a:defRPr/>
            </a:pPr>
            <a:r>
              <a:rPr lang="en-US" sz="1400" b="1" kern="0">
                <a:solidFill>
                  <a:srgbClr val="292934"/>
                </a:solidFill>
                <a:latin typeface="Arial" panose="020B0604020202020204" pitchFamily="34" charset="0"/>
                <a:cs typeface="Arial" panose="020B0604020202020204" pitchFamily="34" charset="0"/>
              </a:rPr>
              <a:t>Sale of Business</a:t>
            </a:r>
          </a:p>
          <a:p>
            <a:pPr marL="171450" marR="0" lvl="0" indent="-171450" algn="l" defTabSz="914400" rtl="0" eaLnBrk="1" fontAlgn="auto" latinLnBrk="0" hangingPunct="1">
              <a:spcBef>
                <a:spcPts val="600"/>
              </a:spcBef>
              <a:buClrTx/>
              <a:buSzTx/>
              <a:buFont typeface="Arial" panose="020B0604020202020204" pitchFamily="34" charset="0"/>
              <a:buChar char="•"/>
              <a:tabLst/>
              <a:defRPr/>
            </a:pPr>
            <a:r>
              <a:rPr kumimoji="0" lang="en-US" sz="1400" b="1" i="0" u="none" strike="noStrike" kern="0" cap="none" spc="0" normalizeH="0" baseline="0" noProof="0">
                <a:ln>
                  <a:noFill/>
                </a:ln>
                <a:solidFill>
                  <a:srgbClr val="292934"/>
                </a:solidFill>
                <a:effectLst/>
                <a:uLnTx/>
                <a:uFillTx/>
                <a:latin typeface="Arial" panose="020B0604020202020204" pitchFamily="34" charset="0"/>
                <a:cs typeface="Arial" panose="020B0604020202020204" pitchFamily="34" charset="0"/>
              </a:rPr>
              <a:t>Roth Conversion Tax Offset</a:t>
            </a:r>
          </a:p>
          <a:p>
            <a:pPr marL="171450" indent="-171450">
              <a:spcBef>
                <a:spcPts val="600"/>
              </a:spcBef>
              <a:buFont typeface="Arial" panose="020B0604020202020204" pitchFamily="34" charset="0"/>
              <a:buChar char="•"/>
              <a:defRPr/>
            </a:pPr>
            <a:r>
              <a:rPr lang="en-US" sz="1400" b="1" kern="0">
                <a:solidFill>
                  <a:srgbClr val="292934"/>
                </a:solidFill>
                <a:latin typeface="Arial" panose="020B0604020202020204" pitchFamily="34" charset="0"/>
                <a:cs typeface="Arial" panose="020B0604020202020204" pitchFamily="34" charset="0"/>
              </a:rPr>
              <a:t>Maximize Qualified Business Income (QBI) Deduction</a:t>
            </a:r>
          </a:p>
          <a:p>
            <a:pPr marL="171450" lvl="0" indent="-171450">
              <a:spcBef>
                <a:spcPts val="600"/>
              </a:spcBef>
              <a:buFont typeface="Arial" panose="020B0604020202020204" pitchFamily="34" charset="0"/>
              <a:buChar char="•"/>
              <a:defRPr/>
            </a:pPr>
            <a:r>
              <a:rPr lang="en-US" sz="1400" b="1" kern="0">
                <a:solidFill>
                  <a:srgbClr val="292934"/>
                </a:solidFill>
                <a:latin typeface="Arial" panose="020B0604020202020204" pitchFamily="34" charset="0"/>
                <a:cs typeface="Arial" panose="020B0604020202020204" pitchFamily="34" charset="0"/>
              </a:rPr>
              <a:t>Required Minimum Distributions (RMDs) Offset</a:t>
            </a:r>
          </a:p>
          <a:p>
            <a:pPr marL="171450" indent="-171450">
              <a:spcBef>
                <a:spcPts val="600"/>
              </a:spcBef>
              <a:buFont typeface="Arial" panose="020B0604020202020204" pitchFamily="34" charset="0"/>
              <a:buChar char="•"/>
              <a:defRPr/>
            </a:pPr>
            <a:r>
              <a:rPr lang="en-US" sz="1400" b="1" kern="0">
                <a:solidFill>
                  <a:srgbClr val="292934"/>
                </a:solidFill>
                <a:latin typeface="Arial" panose="020B0604020202020204" pitchFamily="34" charset="0"/>
                <a:cs typeface="Arial" panose="020B0604020202020204" pitchFamily="34" charset="0"/>
              </a:rPr>
              <a:t>Reduced Valuations for Gifting</a:t>
            </a:r>
          </a:p>
          <a:p>
            <a:pPr marL="171450" indent="-171450">
              <a:spcBef>
                <a:spcPts val="600"/>
              </a:spcBef>
              <a:buFont typeface="Arial" panose="020B0604020202020204" pitchFamily="34" charset="0"/>
              <a:buChar char="•"/>
              <a:defRPr/>
            </a:pPr>
            <a:r>
              <a:rPr lang="en-US" sz="1400" b="1" kern="0">
                <a:solidFill>
                  <a:srgbClr val="292934"/>
                </a:solidFill>
                <a:latin typeface="Arial" panose="020B0604020202020204" pitchFamily="34" charset="0"/>
                <a:cs typeface="Arial" panose="020B0604020202020204" pitchFamily="34" charset="0"/>
              </a:rPr>
              <a:t>Offset Lost Deductions from the TCJA</a:t>
            </a:r>
          </a:p>
          <a:p>
            <a:pPr marL="171450" lvl="0" indent="-171450">
              <a:spcBef>
                <a:spcPts val="600"/>
              </a:spcBef>
              <a:buFont typeface="Arial" panose="020B0604020202020204" pitchFamily="34" charset="0"/>
              <a:buChar char="•"/>
              <a:defRPr/>
            </a:pPr>
            <a:r>
              <a:rPr lang="en-US" sz="1400" b="1" kern="0">
                <a:solidFill>
                  <a:srgbClr val="292934"/>
                </a:solidFill>
                <a:latin typeface="Arial" panose="020B0604020202020204" pitchFamily="34" charset="0"/>
                <a:cs typeface="Arial" panose="020B0604020202020204" pitchFamily="34" charset="0"/>
              </a:rPr>
              <a:t>Offset Self Employment Taxes</a:t>
            </a:r>
            <a:endParaRPr kumimoji="0" lang="en-US" sz="1400" b="1" i="0" u="none" strike="noStrike" kern="0" cap="none" spc="0" normalizeH="0" baseline="0" noProof="0">
              <a:ln>
                <a:noFill/>
              </a:ln>
              <a:solidFill>
                <a:srgbClr val="292934"/>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spcBef>
                <a:spcPts val="600"/>
              </a:spcBef>
              <a:buClrTx/>
              <a:buSzTx/>
              <a:buFont typeface="Arial" panose="020B0604020202020204" pitchFamily="34" charset="0"/>
              <a:buChar char="•"/>
              <a:tabLst/>
              <a:defRPr/>
            </a:pPr>
            <a:r>
              <a:rPr kumimoji="0" lang="en-US" sz="1400" b="1" i="0" u="none" strike="noStrike" kern="0" cap="none" spc="0" normalizeH="0" baseline="0" noProof="0">
                <a:ln>
                  <a:noFill/>
                </a:ln>
                <a:solidFill>
                  <a:srgbClr val="292934"/>
                </a:solidFill>
                <a:effectLst/>
                <a:uLnTx/>
                <a:uFillTx/>
                <a:latin typeface="Arial" panose="020B0604020202020204" pitchFamily="34" charset="0"/>
                <a:cs typeface="Arial" panose="020B0604020202020204" pitchFamily="34" charset="0"/>
              </a:rPr>
              <a:t>Stock Options</a:t>
            </a:r>
          </a:p>
          <a:p>
            <a:pPr marL="171450" marR="0" lvl="0" indent="-171450" algn="l" defTabSz="914400" rtl="0" eaLnBrk="1" fontAlgn="auto" latinLnBrk="0" hangingPunct="1">
              <a:spcBef>
                <a:spcPts val="600"/>
              </a:spcBef>
              <a:buClrTx/>
              <a:buSzTx/>
              <a:buFont typeface="Arial" panose="020B0604020202020204" pitchFamily="34" charset="0"/>
              <a:buChar char="•"/>
              <a:tabLst/>
              <a:defRPr/>
            </a:pPr>
            <a:r>
              <a:rPr kumimoji="0" lang="en-US" sz="1400" b="1" i="0" u="none" strike="noStrike" kern="0" cap="none" spc="0" normalizeH="0" baseline="0" noProof="0">
                <a:ln>
                  <a:noFill/>
                </a:ln>
                <a:solidFill>
                  <a:srgbClr val="292934"/>
                </a:solidFill>
                <a:effectLst/>
                <a:uLnTx/>
                <a:uFillTx/>
                <a:latin typeface="Arial" panose="020B0604020202020204" pitchFamily="34" charset="0"/>
                <a:cs typeface="Arial" panose="020B0604020202020204" pitchFamily="34" charset="0"/>
              </a:rPr>
              <a:t>Client in Alternative Minimum Tax (AMT) </a:t>
            </a:r>
          </a:p>
          <a:p>
            <a:pPr marL="171450" marR="0" lvl="0" indent="-171450" algn="l" defTabSz="914400" rtl="0" eaLnBrk="1" fontAlgn="auto" latinLnBrk="0" hangingPunct="1">
              <a:spcBef>
                <a:spcPts val="600"/>
              </a:spcBef>
              <a:buClrTx/>
              <a:buSzTx/>
              <a:buFont typeface="Arial" panose="020B0604020202020204" pitchFamily="34" charset="0"/>
              <a:buChar char="•"/>
              <a:tabLst/>
              <a:defRPr/>
            </a:pPr>
            <a:r>
              <a:rPr kumimoji="0" lang="en-US" sz="1400" b="1" i="0" u="none" strike="noStrike" kern="0" cap="none" spc="0" normalizeH="0" baseline="0" noProof="0">
                <a:ln>
                  <a:noFill/>
                </a:ln>
                <a:solidFill>
                  <a:srgbClr val="292934"/>
                </a:solidFill>
                <a:effectLst/>
                <a:uLnTx/>
                <a:uFillTx/>
                <a:latin typeface="Arial" panose="020B0604020202020204" pitchFamily="34" charset="0"/>
                <a:cs typeface="Arial" panose="020B0604020202020204" pitchFamily="34" charset="0"/>
              </a:rPr>
              <a:t>Net Unrealized Appreciation (NUA)</a:t>
            </a:r>
          </a:p>
          <a:p>
            <a:pPr marL="171450" marR="0" lvl="0" indent="-171450" algn="l" defTabSz="914400" rtl="0" eaLnBrk="1" fontAlgn="auto" latinLnBrk="0" hangingPunct="1">
              <a:spcBef>
                <a:spcPts val="600"/>
              </a:spcBef>
              <a:buClrTx/>
              <a:buSzTx/>
              <a:buFont typeface="Arial" panose="020B0604020202020204" pitchFamily="34" charset="0"/>
              <a:buChar char="•"/>
              <a:tabLst/>
              <a:defRPr/>
            </a:pPr>
            <a:r>
              <a:rPr lang="en-US" sz="1400" b="1" kern="0">
                <a:solidFill>
                  <a:srgbClr val="292934"/>
                </a:solidFill>
                <a:latin typeface="Arial" panose="020B0604020202020204" pitchFamily="34" charset="0"/>
                <a:cs typeface="Arial" panose="020B0604020202020204" pitchFamily="34" charset="0"/>
              </a:rPr>
              <a:t>Offset Medicare Surplus / Net Investment Income Tax</a:t>
            </a:r>
            <a:endParaRPr kumimoji="0" lang="en-US" sz="1400" b="1" i="0" u="none" strike="noStrike" kern="0" cap="none" spc="0" normalizeH="0" baseline="0" noProof="0">
              <a:ln>
                <a:noFill/>
              </a:ln>
              <a:solidFill>
                <a:srgbClr val="292934"/>
              </a:solidFill>
              <a:effectLst/>
              <a:uLnTx/>
              <a:uFillTx/>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216BCB1A-7F47-7E23-8115-B93516B91564}"/>
              </a:ext>
            </a:extLst>
          </p:cNvPr>
          <p:cNvSpPr txBox="1">
            <a:spLocks/>
          </p:cNvSpPr>
          <p:nvPr/>
        </p:nvSpPr>
        <p:spPr>
          <a:xfrm>
            <a:off x="6530667" y="3503483"/>
            <a:ext cx="5067300" cy="990600"/>
          </a:xfrm>
          <a:prstGeom prst="rect">
            <a:avLst/>
          </a:prstGeom>
        </p:spPr>
        <p:txBody>
          <a:bodyPr vert="horz">
            <a:noAutofit/>
          </a:bodyPr>
          <a:lstStyle>
            <a:lvl1pPr marL="0" marR="0" indent="0" algn="l" rtl="0" eaLnBrk="1" latinLnBrk="0" hangingPunct="1">
              <a:spcBef>
                <a:spcPct val="20000"/>
              </a:spcBef>
              <a:buFontTx/>
              <a:buNone/>
              <a:defRPr kumimoji="0" sz="1100">
                <a:solidFill>
                  <a:schemeClr val="tx1"/>
                </a:solidFill>
                <a:latin typeface="+mn-lt"/>
                <a:ea typeface="+mn-ea"/>
                <a:cs typeface="+mn-cs"/>
              </a:defRPr>
            </a:lvl1pPr>
            <a:lvl2pPr marL="742950" indent="-285750" algn="l" rtl="0" eaLnBrk="1" latinLnBrk="0" hangingPunct="1">
              <a:spcBef>
                <a:spcPct val="20000"/>
              </a:spcBef>
              <a:buFontTx/>
              <a:buNone/>
              <a:defRPr kumimoji="0" sz="1100">
                <a:solidFill>
                  <a:schemeClr val="tx1"/>
                </a:solidFill>
                <a:latin typeface="+mn-lt"/>
                <a:ea typeface="+mn-ea"/>
                <a:cs typeface="+mn-cs"/>
              </a:defRPr>
            </a:lvl2pPr>
            <a:lvl3pPr marL="1143000" indent="-228600" algn="l" rtl="0" eaLnBrk="1" latinLnBrk="0" hangingPunct="1">
              <a:spcBef>
                <a:spcPct val="20000"/>
              </a:spcBef>
              <a:buFontTx/>
              <a:buNone/>
              <a:defRPr kumimoji="0" sz="1100">
                <a:solidFill>
                  <a:schemeClr val="tx1"/>
                </a:solidFill>
                <a:latin typeface="+mn-lt"/>
                <a:ea typeface="+mn-ea"/>
                <a:cs typeface="+mn-cs"/>
              </a:defRPr>
            </a:lvl3pPr>
            <a:lvl4pPr marL="1600200" indent="-228600" algn="l" rtl="0" eaLnBrk="1" latinLnBrk="0" hangingPunct="1">
              <a:spcBef>
                <a:spcPct val="20000"/>
              </a:spcBef>
              <a:buFontTx/>
              <a:buNone/>
              <a:defRPr kumimoji="0" sz="1100">
                <a:solidFill>
                  <a:schemeClr val="tx1"/>
                </a:solidFill>
                <a:latin typeface="+mn-lt"/>
                <a:ea typeface="+mn-ea"/>
                <a:cs typeface="+mn-cs"/>
              </a:defRPr>
            </a:lvl4pPr>
            <a:lvl5pPr marL="2057400" indent="-228600" algn="l" rtl="0" eaLnBrk="1" latinLnBrk="0" hangingPunct="1">
              <a:spcBef>
                <a:spcPct val="20000"/>
              </a:spcBef>
              <a:buFontTx/>
              <a:buNone/>
              <a:defRPr kumimoji="0" sz="1100">
                <a:solidFill>
                  <a:schemeClr val="tx1"/>
                </a:solidFill>
                <a:latin typeface="+mn-lt"/>
                <a:ea typeface="+mn-ea"/>
                <a:cs typeface="+mn-cs"/>
              </a:defRPr>
            </a:lvl5pPr>
            <a:lvl6pPr marL="2514600" indent="-228600" algn="l" rtl="0" eaLnBrk="1" latinLnBrk="0" hangingPunct="1">
              <a:spcBef>
                <a:spcPct val="20000"/>
              </a:spcBef>
              <a:buChar char="•"/>
              <a:defRPr kumimoji="0" sz="2000">
                <a:solidFill>
                  <a:schemeClr val="tx1"/>
                </a:solidFill>
                <a:latin typeface="+mn-lt"/>
                <a:ea typeface="+mn-ea"/>
                <a:cs typeface="+mn-cs"/>
              </a:defRPr>
            </a:lvl6pPr>
            <a:lvl7pPr marL="2971800" indent="-228600" algn="l" rtl="0" eaLnBrk="1" latinLnBrk="0" hangingPunct="1">
              <a:spcBef>
                <a:spcPct val="20000"/>
              </a:spcBef>
              <a:buChar char="•"/>
              <a:defRPr kumimoji="0" sz="2000">
                <a:solidFill>
                  <a:schemeClr val="tx1"/>
                </a:solidFill>
                <a:latin typeface="+mn-lt"/>
                <a:ea typeface="+mn-ea"/>
                <a:cs typeface="+mn-cs"/>
              </a:defRPr>
            </a:lvl7pPr>
            <a:lvl8pPr marL="3429000" indent="-228600" algn="l" rtl="0" eaLnBrk="1" latinLnBrk="0" hangingPunct="1">
              <a:spcBef>
                <a:spcPct val="20000"/>
              </a:spcBef>
              <a:buChar char="•"/>
              <a:defRPr kumimoji="0" sz="2000">
                <a:solidFill>
                  <a:schemeClr val="tx1"/>
                </a:solidFill>
                <a:latin typeface="+mn-lt"/>
                <a:ea typeface="+mn-ea"/>
                <a:cs typeface="+mn-cs"/>
              </a:defRPr>
            </a:lvl8pPr>
            <a:lvl9pPr marL="3886200" indent="-228600" algn="l" rtl="0" eaLnBrk="1" latinLnBrk="0" hangingPunct="1">
              <a:spcBef>
                <a:spcPct val="20000"/>
              </a:spcBef>
              <a:buChar char="•"/>
              <a:defRPr kumimoji="0" sz="2000">
                <a:solidFill>
                  <a:schemeClr val="tx1"/>
                </a:solidFill>
                <a:latin typeface="+mn-lt"/>
                <a:ea typeface="+mn-ea"/>
                <a:cs typeface="+mn-cs"/>
              </a:defRPr>
            </a:lvl9pPr>
            <a:extLst/>
          </a:lstStyle>
          <a:p>
            <a:pPr marL="171450" marR="0" lvl="0" indent="-171450" algn="l" defTabSz="914400" rtl="0" eaLnBrk="1" fontAlgn="auto" latinLnBrk="0" hangingPunct="1">
              <a:spcBef>
                <a:spcPts val="600"/>
              </a:spcBef>
              <a:spcAft>
                <a:spcPts val="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292934"/>
                </a:solidFill>
                <a:effectLst/>
                <a:uLnTx/>
                <a:uFillTx/>
                <a:latin typeface="Arial" panose="020B0604020202020204" pitchFamily="34" charset="0"/>
                <a:cs typeface="Arial" panose="020B0604020202020204" pitchFamily="34" charset="0"/>
              </a:rPr>
              <a:t>Potential Dividends for Qualified Accounts</a:t>
            </a:r>
          </a:p>
          <a:p>
            <a:pPr marL="171450" marR="0" lvl="0" indent="-171450" algn="l" defTabSz="914400" rtl="0" eaLnBrk="1" fontAlgn="auto" latinLnBrk="0" hangingPunct="1">
              <a:spcBef>
                <a:spcPts val="600"/>
              </a:spcBef>
              <a:spcAft>
                <a:spcPts val="0"/>
              </a:spcAft>
              <a:buClrTx/>
              <a:buSzTx/>
              <a:buFont typeface="Arial" panose="020B0604020202020204" pitchFamily="34" charset="0"/>
              <a:buChar char="•"/>
              <a:tabLst/>
              <a:defRPr/>
            </a:pPr>
            <a:r>
              <a:rPr lang="en-US" sz="1400" b="1" kern="0" dirty="0">
                <a:solidFill>
                  <a:srgbClr val="292934"/>
                </a:solidFill>
                <a:latin typeface="Arial" panose="020B0604020202020204" pitchFamily="34" charset="0"/>
                <a:cs typeface="Arial" panose="020B0604020202020204" pitchFamily="34" charset="0"/>
              </a:rPr>
              <a:t>Discounting/Roth Conversion Opportunities</a:t>
            </a:r>
            <a:endParaRPr kumimoji="0" lang="en-US" sz="1400" b="1" i="0" u="none" strike="noStrike" kern="0" cap="none" spc="0" normalizeH="0" baseline="0" noProof="0" dirty="0">
              <a:ln>
                <a:noFill/>
              </a:ln>
              <a:solidFill>
                <a:srgbClr val="292934"/>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spcBef>
                <a:spcPts val="600"/>
              </a:spcBef>
              <a:spcAft>
                <a:spcPts val="0"/>
              </a:spcAft>
              <a:buClrTx/>
              <a:buSzTx/>
              <a:buFont typeface="Arial" panose="020B0604020202020204" pitchFamily="34" charset="0"/>
              <a:buChar char="•"/>
              <a:tabLst/>
              <a:defRPr/>
            </a:pPr>
            <a:endParaRPr kumimoji="0" lang="en-US" sz="1100" b="0" i="0" u="none" strike="noStrike" kern="0" cap="none" spc="0" normalizeH="0" baseline="0" noProof="0" dirty="0">
              <a:ln>
                <a:noFill/>
              </a:ln>
              <a:solidFill>
                <a:srgbClr val="292934"/>
              </a:solidFill>
              <a:effectLst/>
              <a:uLnTx/>
              <a:uFillTx/>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1ED9C34C-3D6F-21D0-3A9F-0D67168DEB6F}"/>
              </a:ext>
            </a:extLst>
          </p:cNvPr>
          <p:cNvSpPr txBox="1">
            <a:spLocks/>
          </p:cNvSpPr>
          <p:nvPr/>
        </p:nvSpPr>
        <p:spPr>
          <a:xfrm>
            <a:off x="520714" y="897692"/>
            <a:ext cx="4953000" cy="577315"/>
          </a:xfrm>
          <a:prstGeom prst="rect">
            <a:avLst/>
          </a:prstGeom>
        </p:spPr>
        <p:txBody>
          <a:bodyPr vert="horz">
            <a:noAutofit/>
          </a:bodyPr>
          <a:lstStyle>
            <a:lvl1pPr marL="0" marR="0" indent="0" algn="l" rtl="0" eaLnBrk="1" latinLnBrk="0" hangingPunct="1">
              <a:spcBef>
                <a:spcPct val="20000"/>
              </a:spcBef>
              <a:buFontTx/>
              <a:buNone/>
              <a:defRPr kumimoji="0" sz="1100">
                <a:solidFill>
                  <a:schemeClr val="tx1"/>
                </a:solidFill>
                <a:latin typeface="+mn-lt"/>
                <a:ea typeface="+mn-ea"/>
                <a:cs typeface="+mn-cs"/>
              </a:defRPr>
            </a:lvl1pPr>
            <a:lvl2pPr marL="742950" indent="-285750" algn="l" rtl="0" eaLnBrk="1" latinLnBrk="0" hangingPunct="1">
              <a:spcBef>
                <a:spcPct val="20000"/>
              </a:spcBef>
              <a:buFontTx/>
              <a:buNone/>
              <a:defRPr kumimoji="0" sz="1100">
                <a:solidFill>
                  <a:schemeClr val="tx1"/>
                </a:solidFill>
                <a:latin typeface="+mn-lt"/>
                <a:ea typeface="+mn-ea"/>
                <a:cs typeface="+mn-cs"/>
              </a:defRPr>
            </a:lvl2pPr>
            <a:lvl3pPr marL="1143000" indent="-228600" algn="l" rtl="0" eaLnBrk="1" latinLnBrk="0" hangingPunct="1">
              <a:spcBef>
                <a:spcPct val="20000"/>
              </a:spcBef>
              <a:buFontTx/>
              <a:buNone/>
              <a:defRPr kumimoji="0" sz="1100">
                <a:solidFill>
                  <a:schemeClr val="tx1"/>
                </a:solidFill>
                <a:latin typeface="+mn-lt"/>
                <a:ea typeface="+mn-ea"/>
                <a:cs typeface="+mn-cs"/>
              </a:defRPr>
            </a:lvl3pPr>
            <a:lvl4pPr marL="1600200" indent="-228600" algn="l" rtl="0" eaLnBrk="1" latinLnBrk="0" hangingPunct="1">
              <a:spcBef>
                <a:spcPct val="20000"/>
              </a:spcBef>
              <a:buFontTx/>
              <a:buNone/>
              <a:defRPr kumimoji="0" sz="1100">
                <a:solidFill>
                  <a:schemeClr val="tx1"/>
                </a:solidFill>
                <a:latin typeface="+mn-lt"/>
                <a:ea typeface="+mn-ea"/>
                <a:cs typeface="+mn-cs"/>
              </a:defRPr>
            </a:lvl4pPr>
            <a:lvl5pPr marL="2057400" indent="-228600" algn="l" rtl="0" eaLnBrk="1" latinLnBrk="0" hangingPunct="1">
              <a:spcBef>
                <a:spcPct val="20000"/>
              </a:spcBef>
              <a:buFontTx/>
              <a:buNone/>
              <a:defRPr kumimoji="0" sz="1100">
                <a:solidFill>
                  <a:schemeClr val="tx1"/>
                </a:solidFill>
                <a:latin typeface="+mn-lt"/>
                <a:ea typeface="+mn-ea"/>
                <a:cs typeface="+mn-cs"/>
              </a:defRPr>
            </a:lvl5pPr>
            <a:lvl6pPr marL="2514600" indent="-228600" algn="l" rtl="0" eaLnBrk="1" latinLnBrk="0" hangingPunct="1">
              <a:spcBef>
                <a:spcPct val="20000"/>
              </a:spcBef>
              <a:buChar char="•"/>
              <a:defRPr kumimoji="0" sz="2000">
                <a:solidFill>
                  <a:schemeClr val="tx1"/>
                </a:solidFill>
                <a:latin typeface="+mn-lt"/>
                <a:ea typeface="+mn-ea"/>
                <a:cs typeface="+mn-cs"/>
              </a:defRPr>
            </a:lvl6pPr>
            <a:lvl7pPr marL="2971800" indent="-228600" algn="l" rtl="0" eaLnBrk="1" latinLnBrk="0" hangingPunct="1">
              <a:spcBef>
                <a:spcPct val="20000"/>
              </a:spcBef>
              <a:buChar char="•"/>
              <a:defRPr kumimoji="0" sz="2000">
                <a:solidFill>
                  <a:schemeClr val="tx1"/>
                </a:solidFill>
                <a:latin typeface="+mn-lt"/>
                <a:ea typeface="+mn-ea"/>
                <a:cs typeface="+mn-cs"/>
              </a:defRPr>
            </a:lvl7pPr>
            <a:lvl8pPr marL="3429000" indent="-228600" algn="l" rtl="0" eaLnBrk="1" latinLnBrk="0" hangingPunct="1">
              <a:spcBef>
                <a:spcPct val="20000"/>
              </a:spcBef>
              <a:buChar char="•"/>
              <a:defRPr kumimoji="0" sz="2000">
                <a:solidFill>
                  <a:schemeClr val="tx1"/>
                </a:solidFill>
                <a:latin typeface="+mn-lt"/>
                <a:ea typeface="+mn-ea"/>
                <a:cs typeface="+mn-cs"/>
              </a:defRPr>
            </a:lvl8pPr>
            <a:lvl9pPr marL="3886200" indent="-228600" algn="l" rtl="0" eaLnBrk="1" latinLnBrk="0" hangingPunct="1">
              <a:spcBef>
                <a:spcPct val="20000"/>
              </a:spcBef>
              <a:buChar char="•"/>
              <a:defRPr kumimoji="0" sz="2000">
                <a:solidFill>
                  <a:schemeClr val="tx1"/>
                </a:solidFill>
                <a:latin typeface="+mn-lt"/>
                <a:ea typeface="+mn-ea"/>
                <a:cs typeface="+mn-cs"/>
              </a:defRPr>
            </a:lvl9pPr>
            <a:extLst/>
          </a:lstStyle>
          <a:p>
            <a:pPr marL="0" marR="0" lvl="0" indent="0" defTabSz="914400" rtl="0" eaLnBrk="1" fontAlgn="auto" latinLnBrk="0" hangingPunct="1">
              <a:lnSpc>
                <a:spcPct val="100000"/>
              </a:lnSpc>
              <a:spcBef>
                <a:spcPct val="20000"/>
              </a:spcBef>
              <a:spcAft>
                <a:spcPts val="0"/>
              </a:spcAft>
              <a:buClrTx/>
              <a:buSzTx/>
              <a:buFontTx/>
              <a:buNone/>
              <a:tabLst/>
              <a:defRPr/>
            </a:pPr>
            <a:r>
              <a:rPr lang="en-US" sz="2400" b="1" u="sng" kern="0">
                <a:solidFill>
                  <a:srgbClr val="B40000"/>
                </a:solidFill>
                <a:latin typeface="Arial Black" panose="020B0A04020102020204" pitchFamily="34" charset="0"/>
              </a:rPr>
              <a:t>General Partners</a:t>
            </a:r>
            <a:endParaRPr kumimoji="0" lang="en-US" sz="2400" b="1" i="0" u="sng" strike="noStrike" kern="0" cap="none" spc="0" normalizeH="0" baseline="0" noProof="0">
              <a:ln>
                <a:noFill/>
              </a:ln>
              <a:solidFill>
                <a:srgbClr val="B40000"/>
              </a:solidFill>
              <a:effectLst/>
              <a:uLnTx/>
              <a:uFillTx/>
              <a:latin typeface="Arial Black" panose="020B0A04020102020204" pitchFamily="34" charset="0"/>
            </a:endParaRPr>
          </a:p>
        </p:txBody>
      </p:sp>
      <p:sp>
        <p:nvSpPr>
          <p:cNvPr id="9" name="Content Placeholder 2">
            <a:extLst>
              <a:ext uri="{FF2B5EF4-FFF2-40B4-BE49-F238E27FC236}">
                <a16:creationId xmlns:a16="http://schemas.microsoft.com/office/drawing/2014/main" id="{2ADCFC76-CC02-EEF8-A5EA-AE33CE2494E4}"/>
              </a:ext>
            </a:extLst>
          </p:cNvPr>
          <p:cNvSpPr txBox="1">
            <a:spLocks/>
          </p:cNvSpPr>
          <p:nvPr/>
        </p:nvSpPr>
        <p:spPr>
          <a:xfrm>
            <a:off x="6530667" y="1413372"/>
            <a:ext cx="5626100" cy="1402594"/>
          </a:xfrm>
          <a:prstGeom prst="rect">
            <a:avLst/>
          </a:prstGeom>
        </p:spPr>
        <p:txBody>
          <a:bodyPr vert="horz">
            <a:noAutofit/>
          </a:bodyPr>
          <a:lstStyle>
            <a:lvl1pPr marL="0" marR="0" indent="0" algn="l" rtl="0" eaLnBrk="1" latinLnBrk="0" hangingPunct="1">
              <a:spcBef>
                <a:spcPct val="20000"/>
              </a:spcBef>
              <a:buFontTx/>
              <a:buNone/>
              <a:defRPr kumimoji="0" sz="1100">
                <a:solidFill>
                  <a:schemeClr val="tx1"/>
                </a:solidFill>
                <a:latin typeface="+mn-lt"/>
                <a:ea typeface="+mn-ea"/>
                <a:cs typeface="+mn-cs"/>
              </a:defRPr>
            </a:lvl1pPr>
            <a:lvl2pPr marL="742950" indent="-285750" algn="l" rtl="0" eaLnBrk="1" latinLnBrk="0" hangingPunct="1">
              <a:spcBef>
                <a:spcPct val="20000"/>
              </a:spcBef>
              <a:buFontTx/>
              <a:buNone/>
              <a:defRPr kumimoji="0" sz="1100">
                <a:solidFill>
                  <a:schemeClr val="tx1"/>
                </a:solidFill>
                <a:latin typeface="+mn-lt"/>
                <a:ea typeface="+mn-ea"/>
                <a:cs typeface="+mn-cs"/>
              </a:defRPr>
            </a:lvl2pPr>
            <a:lvl3pPr marL="1143000" indent="-228600" algn="l" rtl="0" eaLnBrk="1" latinLnBrk="0" hangingPunct="1">
              <a:spcBef>
                <a:spcPct val="20000"/>
              </a:spcBef>
              <a:buFontTx/>
              <a:buNone/>
              <a:defRPr kumimoji="0" sz="1100">
                <a:solidFill>
                  <a:schemeClr val="tx1"/>
                </a:solidFill>
                <a:latin typeface="+mn-lt"/>
                <a:ea typeface="+mn-ea"/>
                <a:cs typeface="+mn-cs"/>
              </a:defRPr>
            </a:lvl3pPr>
            <a:lvl4pPr marL="1600200" indent="-228600" algn="l" rtl="0" eaLnBrk="1" latinLnBrk="0" hangingPunct="1">
              <a:spcBef>
                <a:spcPct val="20000"/>
              </a:spcBef>
              <a:buFontTx/>
              <a:buNone/>
              <a:defRPr kumimoji="0" sz="1100">
                <a:solidFill>
                  <a:schemeClr val="tx1"/>
                </a:solidFill>
                <a:latin typeface="+mn-lt"/>
                <a:ea typeface="+mn-ea"/>
                <a:cs typeface="+mn-cs"/>
              </a:defRPr>
            </a:lvl4pPr>
            <a:lvl5pPr marL="2057400" indent="-228600" algn="l" rtl="0" eaLnBrk="1" latinLnBrk="0" hangingPunct="1">
              <a:spcBef>
                <a:spcPct val="20000"/>
              </a:spcBef>
              <a:buFontTx/>
              <a:buNone/>
              <a:defRPr kumimoji="0" sz="1100">
                <a:solidFill>
                  <a:schemeClr val="tx1"/>
                </a:solidFill>
                <a:latin typeface="+mn-lt"/>
                <a:ea typeface="+mn-ea"/>
                <a:cs typeface="+mn-cs"/>
              </a:defRPr>
            </a:lvl5pPr>
            <a:lvl6pPr marL="2514600" indent="-228600" algn="l" rtl="0" eaLnBrk="1" latinLnBrk="0" hangingPunct="1">
              <a:spcBef>
                <a:spcPct val="20000"/>
              </a:spcBef>
              <a:buChar char="•"/>
              <a:defRPr kumimoji="0" sz="2000">
                <a:solidFill>
                  <a:schemeClr val="tx1"/>
                </a:solidFill>
                <a:latin typeface="+mn-lt"/>
                <a:ea typeface="+mn-ea"/>
                <a:cs typeface="+mn-cs"/>
              </a:defRPr>
            </a:lvl6pPr>
            <a:lvl7pPr marL="2971800" indent="-228600" algn="l" rtl="0" eaLnBrk="1" latinLnBrk="0" hangingPunct="1">
              <a:spcBef>
                <a:spcPct val="20000"/>
              </a:spcBef>
              <a:buChar char="•"/>
              <a:defRPr kumimoji="0" sz="2000">
                <a:solidFill>
                  <a:schemeClr val="tx1"/>
                </a:solidFill>
                <a:latin typeface="+mn-lt"/>
                <a:ea typeface="+mn-ea"/>
                <a:cs typeface="+mn-cs"/>
              </a:defRPr>
            </a:lvl7pPr>
            <a:lvl8pPr marL="3429000" indent="-228600" algn="l" rtl="0" eaLnBrk="1" latinLnBrk="0" hangingPunct="1">
              <a:spcBef>
                <a:spcPct val="20000"/>
              </a:spcBef>
              <a:buChar char="•"/>
              <a:defRPr kumimoji="0" sz="2000">
                <a:solidFill>
                  <a:schemeClr val="tx1"/>
                </a:solidFill>
                <a:latin typeface="+mn-lt"/>
                <a:ea typeface="+mn-ea"/>
                <a:cs typeface="+mn-cs"/>
              </a:defRPr>
            </a:lvl8pPr>
            <a:lvl9pPr marL="3886200" indent="-228600" algn="l" rtl="0" eaLnBrk="1" latinLnBrk="0" hangingPunct="1">
              <a:spcBef>
                <a:spcPct val="20000"/>
              </a:spcBef>
              <a:buChar char="•"/>
              <a:defRPr kumimoji="0" sz="2000">
                <a:solidFill>
                  <a:schemeClr val="tx1"/>
                </a:solidFill>
                <a:latin typeface="+mn-lt"/>
                <a:ea typeface="+mn-ea"/>
                <a:cs typeface="+mn-cs"/>
              </a:defRPr>
            </a:lvl9pPr>
            <a:extLst/>
          </a:lstStyle>
          <a:p>
            <a:pPr marL="171450" marR="0" lvl="0" indent="-171450" algn="l" defTabSz="914400" rtl="0" eaLnBrk="1" fontAlgn="auto" latinLnBrk="0" hangingPunct="1">
              <a:spcBef>
                <a:spcPts val="600"/>
              </a:spcBef>
              <a:spcAft>
                <a:spcPts val="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292934"/>
                </a:solidFill>
                <a:effectLst/>
                <a:uLnTx/>
                <a:uFillTx/>
                <a:latin typeface="Arial" panose="020B0604020202020204" pitchFamily="34" charset="0"/>
                <a:cs typeface="Arial" panose="020B0604020202020204" pitchFamily="34" charset="0"/>
              </a:rPr>
              <a:t>Opportunity Zone Fund Benefits:</a:t>
            </a:r>
          </a:p>
          <a:p>
            <a:pPr marL="577850" lvl="2" indent="-285750">
              <a:buFont typeface="Wingdings" panose="05000000000000000000" pitchFamily="2" charset="2"/>
              <a:buChar char="Ø"/>
            </a:pPr>
            <a:r>
              <a:rPr lang="en-US" sz="1400" b="1" dirty="0">
                <a:solidFill>
                  <a:srgbClr val="292934"/>
                </a:solidFill>
                <a:latin typeface="Arial" panose="020B0604020202020204" pitchFamily="34" charset="0"/>
                <a:cs typeface="Arial" panose="020B0604020202020204" pitchFamily="34" charset="0"/>
              </a:rPr>
              <a:t>Reduced (potentially eliminated) back-end tax liability</a:t>
            </a:r>
          </a:p>
          <a:p>
            <a:pPr marL="577850" lvl="2" indent="-285750">
              <a:buFont typeface="Wingdings" panose="05000000000000000000" pitchFamily="2" charset="2"/>
              <a:buChar char="Ø"/>
            </a:pPr>
            <a:r>
              <a:rPr lang="en-US" sz="1400" b="1" dirty="0">
                <a:solidFill>
                  <a:srgbClr val="292934"/>
                </a:solidFill>
                <a:latin typeface="Arial" panose="020B0604020202020204" pitchFamily="34" charset="0"/>
                <a:cs typeface="Arial" panose="020B0604020202020204" pitchFamily="34" charset="0"/>
              </a:rPr>
              <a:t>Higher-Yielding Cash Flow Potential</a:t>
            </a:r>
          </a:p>
          <a:p>
            <a:pPr marL="171450" lvl="1" indent="-171450">
              <a:spcBef>
                <a:spcPts val="600"/>
              </a:spcBef>
              <a:buFont typeface="Arial" panose="020B0604020202020204" pitchFamily="34" charset="0"/>
              <a:buChar char="•"/>
              <a:defRPr/>
            </a:pPr>
            <a:r>
              <a:rPr lang="en-US" sz="1400" b="1" kern="0" dirty="0">
                <a:solidFill>
                  <a:srgbClr val="292934"/>
                </a:solidFill>
                <a:latin typeface="Arial" panose="020B0604020202020204" pitchFamily="34" charset="0"/>
                <a:cs typeface="Arial" panose="020B0604020202020204" pitchFamily="34" charset="0"/>
              </a:rPr>
              <a:t>Passive Losses / Passive Income Potential</a:t>
            </a:r>
          </a:p>
          <a:p>
            <a:pPr marL="171450" lvl="1" indent="-171450">
              <a:spcBef>
                <a:spcPts val="600"/>
              </a:spcBef>
              <a:buFont typeface="Arial" panose="020B0604020202020204" pitchFamily="34" charset="0"/>
              <a:buChar char="•"/>
              <a:defRPr/>
            </a:pPr>
            <a:endParaRPr lang="en-US" sz="1400" b="1" kern="0" dirty="0">
              <a:solidFill>
                <a:srgbClr val="292934"/>
              </a:solidFill>
              <a:latin typeface="Arial" panose="020B0604020202020204" pitchFamily="34" charset="0"/>
              <a:cs typeface="Arial" panose="020B0604020202020204" pitchFamily="34" charset="0"/>
            </a:endParaRPr>
          </a:p>
          <a:p>
            <a:pPr marL="914400" lvl="1" indent="-171450">
              <a:spcBef>
                <a:spcPts val="600"/>
              </a:spcBef>
              <a:buFont typeface="Arial" panose="020B0604020202020204" pitchFamily="34" charset="0"/>
              <a:buChar char="•"/>
              <a:defRPr/>
            </a:pPr>
            <a:endParaRPr kumimoji="0" lang="en-US" sz="1400" b="1" i="0" u="none" strike="noStrike" kern="0" cap="none" spc="0" normalizeH="0" baseline="0" noProof="0" dirty="0">
              <a:ln>
                <a:noFill/>
              </a:ln>
              <a:solidFill>
                <a:srgbClr val="292934"/>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spcBef>
                <a:spcPts val="600"/>
              </a:spcBef>
              <a:spcAft>
                <a:spcPts val="0"/>
              </a:spcAft>
              <a:buClrTx/>
              <a:buSzTx/>
              <a:buFont typeface="Arial" panose="020B0604020202020204" pitchFamily="34" charset="0"/>
              <a:buChar char="•"/>
              <a:tabLst/>
              <a:defRPr/>
            </a:pPr>
            <a:endParaRPr kumimoji="0" lang="en-US" sz="1100" b="0" i="0" u="none" strike="noStrike" kern="0" cap="none" spc="0" normalizeH="0" baseline="0" noProof="0" dirty="0">
              <a:ln>
                <a:noFill/>
              </a:ln>
              <a:solidFill>
                <a:srgbClr val="292934"/>
              </a:solidFill>
              <a:effectLst/>
              <a:uLnTx/>
              <a:uFillTx/>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30781D59-820E-A6D9-DDDE-807757605D6A}"/>
              </a:ext>
            </a:extLst>
          </p:cNvPr>
          <p:cNvSpPr txBox="1">
            <a:spLocks/>
          </p:cNvSpPr>
          <p:nvPr/>
        </p:nvSpPr>
        <p:spPr>
          <a:xfrm>
            <a:off x="6718286" y="895657"/>
            <a:ext cx="4953000" cy="577315"/>
          </a:xfrm>
          <a:prstGeom prst="rect">
            <a:avLst/>
          </a:prstGeom>
        </p:spPr>
        <p:txBody>
          <a:bodyPr vert="horz">
            <a:noAutofit/>
          </a:bodyPr>
          <a:lstStyle>
            <a:lvl1pPr marL="0" marR="0" indent="0" algn="l" rtl="0" eaLnBrk="1" latinLnBrk="0" hangingPunct="1">
              <a:spcBef>
                <a:spcPct val="20000"/>
              </a:spcBef>
              <a:buFontTx/>
              <a:buNone/>
              <a:defRPr kumimoji="0" sz="1100">
                <a:solidFill>
                  <a:schemeClr val="tx1"/>
                </a:solidFill>
                <a:latin typeface="+mn-lt"/>
                <a:ea typeface="+mn-ea"/>
                <a:cs typeface="+mn-cs"/>
              </a:defRPr>
            </a:lvl1pPr>
            <a:lvl2pPr marL="742950" indent="-285750" algn="l" rtl="0" eaLnBrk="1" latinLnBrk="0" hangingPunct="1">
              <a:spcBef>
                <a:spcPct val="20000"/>
              </a:spcBef>
              <a:buFontTx/>
              <a:buNone/>
              <a:defRPr kumimoji="0" sz="1100">
                <a:solidFill>
                  <a:schemeClr val="tx1"/>
                </a:solidFill>
                <a:latin typeface="+mn-lt"/>
                <a:ea typeface="+mn-ea"/>
                <a:cs typeface="+mn-cs"/>
              </a:defRPr>
            </a:lvl2pPr>
            <a:lvl3pPr marL="1143000" indent="-228600" algn="l" rtl="0" eaLnBrk="1" latinLnBrk="0" hangingPunct="1">
              <a:spcBef>
                <a:spcPct val="20000"/>
              </a:spcBef>
              <a:buFontTx/>
              <a:buNone/>
              <a:defRPr kumimoji="0" sz="1100">
                <a:solidFill>
                  <a:schemeClr val="tx1"/>
                </a:solidFill>
                <a:latin typeface="+mn-lt"/>
                <a:ea typeface="+mn-ea"/>
                <a:cs typeface="+mn-cs"/>
              </a:defRPr>
            </a:lvl3pPr>
            <a:lvl4pPr marL="1600200" indent="-228600" algn="l" rtl="0" eaLnBrk="1" latinLnBrk="0" hangingPunct="1">
              <a:spcBef>
                <a:spcPct val="20000"/>
              </a:spcBef>
              <a:buFontTx/>
              <a:buNone/>
              <a:defRPr kumimoji="0" sz="1100">
                <a:solidFill>
                  <a:schemeClr val="tx1"/>
                </a:solidFill>
                <a:latin typeface="+mn-lt"/>
                <a:ea typeface="+mn-ea"/>
                <a:cs typeface="+mn-cs"/>
              </a:defRPr>
            </a:lvl4pPr>
            <a:lvl5pPr marL="2057400" indent="-228600" algn="l" rtl="0" eaLnBrk="1" latinLnBrk="0" hangingPunct="1">
              <a:spcBef>
                <a:spcPct val="20000"/>
              </a:spcBef>
              <a:buFontTx/>
              <a:buNone/>
              <a:defRPr kumimoji="0" sz="1100">
                <a:solidFill>
                  <a:schemeClr val="tx1"/>
                </a:solidFill>
                <a:latin typeface="+mn-lt"/>
                <a:ea typeface="+mn-ea"/>
                <a:cs typeface="+mn-cs"/>
              </a:defRPr>
            </a:lvl5pPr>
            <a:lvl6pPr marL="2514600" indent="-228600" algn="l" rtl="0" eaLnBrk="1" latinLnBrk="0" hangingPunct="1">
              <a:spcBef>
                <a:spcPct val="20000"/>
              </a:spcBef>
              <a:buChar char="•"/>
              <a:defRPr kumimoji="0" sz="2000">
                <a:solidFill>
                  <a:schemeClr val="tx1"/>
                </a:solidFill>
                <a:latin typeface="+mn-lt"/>
                <a:ea typeface="+mn-ea"/>
                <a:cs typeface="+mn-cs"/>
              </a:defRPr>
            </a:lvl6pPr>
            <a:lvl7pPr marL="2971800" indent="-228600" algn="l" rtl="0" eaLnBrk="1" latinLnBrk="0" hangingPunct="1">
              <a:spcBef>
                <a:spcPct val="20000"/>
              </a:spcBef>
              <a:buChar char="•"/>
              <a:defRPr kumimoji="0" sz="2000">
                <a:solidFill>
                  <a:schemeClr val="tx1"/>
                </a:solidFill>
                <a:latin typeface="+mn-lt"/>
                <a:ea typeface="+mn-ea"/>
                <a:cs typeface="+mn-cs"/>
              </a:defRPr>
            </a:lvl7pPr>
            <a:lvl8pPr marL="3429000" indent="-228600" algn="l" rtl="0" eaLnBrk="1" latinLnBrk="0" hangingPunct="1">
              <a:spcBef>
                <a:spcPct val="20000"/>
              </a:spcBef>
              <a:buChar char="•"/>
              <a:defRPr kumimoji="0" sz="2000">
                <a:solidFill>
                  <a:schemeClr val="tx1"/>
                </a:solidFill>
                <a:latin typeface="+mn-lt"/>
                <a:ea typeface="+mn-ea"/>
                <a:cs typeface="+mn-cs"/>
              </a:defRPr>
            </a:lvl8pPr>
            <a:lvl9pPr marL="3886200" indent="-228600" algn="l" rtl="0" eaLnBrk="1" latinLnBrk="0" hangingPunct="1">
              <a:spcBef>
                <a:spcPct val="20000"/>
              </a:spcBef>
              <a:buChar char="•"/>
              <a:defRPr kumimoji="0" sz="2000">
                <a:solidFill>
                  <a:schemeClr val="tx1"/>
                </a:solidFill>
                <a:latin typeface="+mn-lt"/>
                <a:ea typeface="+mn-ea"/>
                <a:cs typeface="+mn-cs"/>
              </a:defRPr>
            </a:lvl9pPr>
            <a:extLst/>
          </a:lstStyle>
          <a:p>
            <a:pPr marL="0" marR="0" lvl="0" indent="0" defTabSz="914400" rtl="0" eaLnBrk="1" fontAlgn="auto" latinLnBrk="0" hangingPunct="1">
              <a:lnSpc>
                <a:spcPct val="100000"/>
              </a:lnSpc>
              <a:spcBef>
                <a:spcPct val="20000"/>
              </a:spcBef>
              <a:spcAft>
                <a:spcPts val="0"/>
              </a:spcAft>
              <a:buClrTx/>
              <a:buSzTx/>
              <a:buFontTx/>
              <a:buNone/>
              <a:tabLst/>
              <a:defRPr/>
            </a:pPr>
            <a:r>
              <a:rPr lang="en-US" sz="2400" b="1" u="sng" kern="0">
                <a:solidFill>
                  <a:srgbClr val="B40000"/>
                </a:solidFill>
                <a:latin typeface="Arial Black" panose="020B0A04020102020204" pitchFamily="34" charset="0"/>
              </a:rPr>
              <a:t>Limited Partners</a:t>
            </a:r>
            <a:endParaRPr kumimoji="0" lang="en-US" sz="2400" b="1" i="0" u="sng" strike="noStrike" kern="0" cap="none" spc="0" normalizeH="0" baseline="0" noProof="0">
              <a:ln>
                <a:noFill/>
              </a:ln>
              <a:solidFill>
                <a:srgbClr val="B40000"/>
              </a:solidFill>
              <a:effectLst/>
              <a:uLnTx/>
              <a:uFillTx/>
              <a:latin typeface="Arial Black" panose="020B0A04020102020204" pitchFamily="34" charset="0"/>
            </a:endParaRPr>
          </a:p>
        </p:txBody>
      </p:sp>
      <p:sp>
        <p:nvSpPr>
          <p:cNvPr id="11" name="Content Placeholder 2">
            <a:extLst>
              <a:ext uri="{FF2B5EF4-FFF2-40B4-BE49-F238E27FC236}">
                <a16:creationId xmlns:a16="http://schemas.microsoft.com/office/drawing/2014/main" id="{86C49A3D-A408-3425-8810-86B307A2CEA9}"/>
              </a:ext>
            </a:extLst>
          </p:cNvPr>
          <p:cNvSpPr txBox="1">
            <a:spLocks/>
          </p:cNvSpPr>
          <p:nvPr/>
        </p:nvSpPr>
        <p:spPr>
          <a:xfrm>
            <a:off x="6718286" y="2905229"/>
            <a:ext cx="4953000" cy="577315"/>
          </a:xfrm>
          <a:prstGeom prst="rect">
            <a:avLst/>
          </a:prstGeom>
        </p:spPr>
        <p:txBody>
          <a:bodyPr vert="horz">
            <a:noAutofit/>
          </a:bodyPr>
          <a:lstStyle>
            <a:lvl1pPr marL="0" marR="0" indent="0" algn="l" rtl="0" eaLnBrk="1" latinLnBrk="0" hangingPunct="1">
              <a:spcBef>
                <a:spcPct val="20000"/>
              </a:spcBef>
              <a:buFontTx/>
              <a:buNone/>
              <a:defRPr kumimoji="0" sz="1100">
                <a:solidFill>
                  <a:schemeClr val="tx1"/>
                </a:solidFill>
                <a:latin typeface="+mn-lt"/>
                <a:ea typeface="+mn-ea"/>
                <a:cs typeface="+mn-cs"/>
              </a:defRPr>
            </a:lvl1pPr>
            <a:lvl2pPr marL="742950" indent="-285750" algn="l" rtl="0" eaLnBrk="1" latinLnBrk="0" hangingPunct="1">
              <a:spcBef>
                <a:spcPct val="20000"/>
              </a:spcBef>
              <a:buFontTx/>
              <a:buNone/>
              <a:defRPr kumimoji="0" sz="1100">
                <a:solidFill>
                  <a:schemeClr val="tx1"/>
                </a:solidFill>
                <a:latin typeface="+mn-lt"/>
                <a:ea typeface="+mn-ea"/>
                <a:cs typeface="+mn-cs"/>
              </a:defRPr>
            </a:lvl2pPr>
            <a:lvl3pPr marL="1143000" indent="-228600" algn="l" rtl="0" eaLnBrk="1" latinLnBrk="0" hangingPunct="1">
              <a:spcBef>
                <a:spcPct val="20000"/>
              </a:spcBef>
              <a:buFontTx/>
              <a:buNone/>
              <a:defRPr kumimoji="0" sz="1100">
                <a:solidFill>
                  <a:schemeClr val="tx1"/>
                </a:solidFill>
                <a:latin typeface="+mn-lt"/>
                <a:ea typeface="+mn-ea"/>
                <a:cs typeface="+mn-cs"/>
              </a:defRPr>
            </a:lvl3pPr>
            <a:lvl4pPr marL="1600200" indent="-228600" algn="l" rtl="0" eaLnBrk="1" latinLnBrk="0" hangingPunct="1">
              <a:spcBef>
                <a:spcPct val="20000"/>
              </a:spcBef>
              <a:buFontTx/>
              <a:buNone/>
              <a:defRPr kumimoji="0" sz="1100">
                <a:solidFill>
                  <a:schemeClr val="tx1"/>
                </a:solidFill>
                <a:latin typeface="+mn-lt"/>
                <a:ea typeface="+mn-ea"/>
                <a:cs typeface="+mn-cs"/>
              </a:defRPr>
            </a:lvl4pPr>
            <a:lvl5pPr marL="2057400" indent="-228600" algn="l" rtl="0" eaLnBrk="1" latinLnBrk="0" hangingPunct="1">
              <a:spcBef>
                <a:spcPct val="20000"/>
              </a:spcBef>
              <a:buFontTx/>
              <a:buNone/>
              <a:defRPr kumimoji="0" sz="1100">
                <a:solidFill>
                  <a:schemeClr val="tx1"/>
                </a:solidFill>
                <a:latin typeface="+mn-lt"/>
                <a:ea typeface="+mn-ea"/>
                <a:cs typeface="+mn-cs"/>
              </a:defRPr>
            </a:lvl5pPr>
            <a:lvl6pPr marL="2514600" indent="-228600" algn="l" rtl="0" eaLnBrk="1" latinLnBrk="0" hangingPunct="1">
              <a:spcBef>
                <a:spcPct val="20000"/>
              </a:spcBef>
              <a:buChar char="•"/>
              <a:defRPr kumimoji="0" sz="2000">
                <a:solidFill>
                  <a:schemeClr val="tx1"/>
                </a:solidFill>
                <a:latin typeface="+mn-lt"/>
                <a:ea typeface="+mn-ea"/>
                <a:cs typeface="+mn-cs"/>
              </a:defRPr>
            </a:lvl6pPr>
            <a:lvl7pPr marL="2971800" indent="-228600" algn="l" rtl="0" eaLnBrk="1" latinLnBrk="0" hangingPunct="1">
              <a:spcBef>
                <a:spcPct val="20000"/>
              </a:spcBef>
              <a:buChar char="•"/>
              <a:defRPr kumimoji="0" sz="2000">
                <a:solidFill>
                  <a:schemeClr val="tx1"/>
                </a:solidFill>
                <a:latin typeface="+mn-lt"/>
                <a:ea typeface="+mn-ea"/>
                <a:cs typeface="+mn-cs"/>
              </a:defRPr>
            </a:lvl7pPr>
            <a:lvl8pPr marL="3429000" indent="-228600" algn="l" rtl="0" eaLnBrk="1" latinLnBrk="0" hangingPunct="1">
              <a:spcBef>
                <a:spcPct val="20000"/>
              </a:spcBef>
              <a:buChar char="•"/>
              <a:defRPr kumimoji="0" sz="2000">
                <a:solidFill>
                  <a:schemeClr val="tx1"/>
                </a:solidFill>
                <a:latin typeface="+mn-lt"/>
                <a:ea typeface="+mn-ea"/>
                <a:cs typeface="+mn-cs"/>
              </a:defRPr>
            </a:lvl8pPr>
            <a:lvl9pPr marL="3886200" indent="-228600" algn="l" rtl="0" eaLnBrk="1" latinLnBrk="0" hangingPunct="1">
              <a:spcBef>
                <a:spcPct val="20000"/>
              </a:spcBef>
              <a:buChar char="•"/>
              <a:defRPr kumimoji="0" sz="2000">
                <a:solidFill>
                  <a:schemeClr val="tx1"/>
                </a:solidFill>
                <a:latin typeface="+mn-lt"/>
                <a:ea typeface="+mn-ea"/>
                <a:cs typeface="+mn-cs"/>
              </a:defRPr>
            </a:lvl9pPr>
            <a:extLst/>
          </a:lstStyle>
          <a:p>
            <a:pPr marL="0" marR="0" lvl="0" indent="0" defTabSz="914400" rtl="0" eaLnBrk="1" fontAlgn="auto" latinLnBrk="0" hangingPunct="1">
              <a:lnSpc>
                <a:spcPct val="100000"/>
              </a:lnSpc>
              <a:spcBef>
                <a:spcPct val="20000"/>
              </a:spcBef>
              <a:spcAft>
                <a:spcPts val="0"/>
              </a:spcAft>
              <a:buClrTx/>
              <a:buSzTx/>
              <a:buFontTx/>
              <a:buNone/>
              <a:tabLst/>
              <a:defRPr/>
            </a:pPr>
            <a:r>
              <a:rPr lang="en-US" sz="2400" b="1" u="sng" kern="0">
                <a:solidFill>
                  <a:srgbClr val="B40000"/>
                </a:solidFill>
                <a:latin typeface="Arial Black" panose="020B0A04020102020204" pitchFamily="34" charset="0"/>
              </a:rPr>
              <a:t>LLC Members</a:t>
            </a:r>
            <a:endParaRPr kumimoji="0" lang="en-US" sz="2400" b="1" i="0" u="sng" strike="noStrike" kern="0" cap="none" spc="0" normalizeH="0" baseline="0" noProof="0">
              <a:ln>
                <a:noFill/>
              </a:ln>
              <a:solidFill>
                <a:srgbClr val="B40000"/>
              </a:solidFill>
              <a:effectLst/>
              <a:uLnTx/>
              <a:uFillTx/>
              <a:latin typeface="Arial Black" panose="020B0A04020102020204" pitchFamily="34" charset="0"/>
            </a:endParaRPr>
          </a:p>
        </p:txBody>
      </p:sp>
    </p:spTree>
    <p:extLst>
      <p:ext uri="{BB962C8B-B14F-4D97-AF65-F5344CB8AC3E}">
        <p14:creationId xmlns:p14="http://schemas.microsoft.com/office/powerpoint/2010/main" val="101236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88536" y="553827"/>
            <a:ext cx="11799537" cy="50097"/>
          </a:xfrm>
          <a:custGeom>
            <a:avLst/>
            <a:gdLst/>
            <a:ahLst/>
            <a:cxnLst/>
            <a:rect l="l" t="t" r="r" b="b"/>
            <a:pathLst>
              <a:path w="3935729">
                <a:moveTo>
                  <a:pt x="0" y="0"/>
                </a:moveTo>
                <a:lnTo>
                  <a:pt x="3935349" y="0"/>
                </a:lnTo>
              </a:path>
            </a:pathLst>
          </a:custGeom>
          <a:ln w="54863">
            <a:solidFill>
              <a:srgbClr val="00023F"/>
            </a:solidFill>
          </a:ln>
        </p:spPr>
        <p:txBody>
          <a:bodyPr wrap="square" lIns="0" tIns="0" rIns="0" bIns="0" rtlCol="0"/>
          <a:lstStyle/>
          <a:p>
            <a:endParaRPr/>
          </a:p>
        </p:txBody>
      </p:sp>
      <p:sp>
        <p:nvSpPr>
          <p:cNvPr id="14" name="Title 13">
            <a:extLst>
              <a:ext uri="{FF2B5EF4-FFF2-40B4-BE49-F238E27FC236}">
                <a16:creationId xmlns:a16="http://schemas.microsoft.com/office/drawing/2014/main" id="{872601F7-4915-C3FA-6FED-E80204A23159}"/>
              </a:ext>
            </a:extLst>
          </p:cNvPr>
          <p:cNvSpPr>
            <a:spLocks noGrp="1"/>
          </p:cNvSpPr>
          <p:nvPr>
            <p:ph type="title"/>
          </p:nvPr>
        </p:nvSpPr>
        <p:spPr>
          <a:xfrm>
            <a:off x="292747" y="180298"/>
            <a:ext cx="11467359" cy="370166"/>
          </a:xfrm>
        </p:spPr>
        <p:txBody>
          <a:bodyPr>
            <a:noAutofit/>
          </a:bodyPr>
          <a:lstStyle/>
          <a:p>
            <a:r>
              <a:rPr lang="en-US" sz="3200" dirty="0">
                <a:solidFill>
                  <a:srgbClr val="C00000"/>
                </a:solidFill>
                <a:latin typeface="Montserrat SemiBold" panose="00000700000000000000" pitchFamily="2" charset="0"/>
              </a:rPr>
              <a:t>U.S. Energy Resources</a:t>
            </a: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rgbClr val="00023F"/>
            </a:solidFill>
          </a:ln>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pic>
        <p:nvPicPr>
          <p:cNvPr id="2" name="Picture 1">
            <a:extLst>
              <a:ext uri="{FF2B5EF4-FFF2-40B4-BE49-F238E27FC236}">
                <a16:creationId xmlns:a16="http://schemas.microsoft.com/office/drawing/2014/main" id="{7E6A380A-904B-F236-57C1-BF855B13B7D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5177" y="1339258"/>
            <a:ext cx="3592836" cy="4410434"/>
          </a:xfrm>
          <a:prstGeom prst="rect">
            <a:avLst/>
          </a:prstGeom>
        </p:spPr>
      </p:pic>
      <p:pic>
        <p:nvPicPr>
          <p:cNvPr id="7" name="Picture 6">
            <a:extLst>
              <a:ext uri="{FF2B5EF4-FFF2-40B4-BE49-F238E27FC236}">
                <a16:creationId xmlns:a16="http://schemas.microsoft.com/office/drawing/2014/main" id="{C172B5B5-4DA4-09D1-0A46-FC121518C5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8013" y="1359920"/>
            <a:ext cx="3751487" cy="4369110"/>
          </a:xfrm>
          <a:prstGeom prst="rect">
            <a:avLst/>
          </a:prstGeom>
        </p:spPr>
      </p:pic>
      <p:sp>
        <p:nvSpPr>
          <p:cNvPr id="12" name="Content Placeholder 36">
            <a:extLst>
              <a:ext uri="{FF2B5EF4-FFF2-40B4-BE49-F238E27FC236}">
                <a16:creationId xmlns:a16="http://schemas.microsoft.com/office/drawing/2014/main" id="{D784AE91-6D67-AA3F-F7A6-D5D3275F9B94}"/>
              </a:ext>
            </a:extLst>
          </p:cNvPr>
          <p:cNvSpPr txBox="1">
            <a:spLocks/>
          </p:cNvSpPr>
          <p:nvPr/>
        </p:nvSpPr>
        <p:spPr>
          <a:xfrm>
            <a:off x="8111496" y="1927038"/>
            <a:ext cx="3867150" cy="1981200"/>
          </a:xfrm>
          <a:prstGeom prst="rect">
            <a:avLst/>
          </a:prstGeom>
        </p:spPr>
        <p:txBody>
          <a:bodyPr vert="horz">
            <a:noAutofit/>
          </a:bodyPr>
          <a:lstStyle>
            <a:lvl1pPr marL="0" marR="0" indent="0" algn="l" rtl="0" eaLnBrk="1" latinLnBrk="0" hangingPunct="1">
              <a:spcBef>
                <a:spcPct val="20000"/>
              </a:spcBef>
              <a:buFontTx/>
              <a:buNone/>
              <a:defRPr kumimoji="0" sz="1100">
                <a:solidFill>
                  <a:schemeClr val="tx1"/>
                </a:solidFill>
                <a:latin typeface="+mn-lt"/>
                <a:ea typeface="+mn-ea"/>
                <a:cs typeface="+mn-cs"/>
              </a:defRPr>
            </a:lvl1pPr>
            <a:lvl2pPr marL="742950" indent="-285750" algn="l" rtl="0" eaLnBrk="1" latinLnBrk="0" hangingPunct="1">
              <a:spcBef>
                <a:spcPct val="20000"/>
              </a:spcBef>
              <a:buFontTx/>
              <a:buNone/>
              <a:defRPr kumimoji="0" sz="1100">
                <a:solidFill>
                  <a:schemeClr val="tx1"/>
                </a:solidFill>
                <a:latin typeface="+mn-lt"/>
                <a:ea typeface="+mn-ea"/>
                <a:cs typeface="+mn-cs"/>
              </a:defRPr>
            </a:lvl2pPr>
            <a:lvl3pPr marL="1143000" indent="-228600" algn="l" rtl="0" eaLnBrk="1" latinLnBrk="0" hangingPunct="1">
              <a:spcBef>
                <a:spcPct val="20000"/>
              </a:spcBef>
              <a:buFontTx/>
              <a:buNone/>
              <a:defRPr kumimoji="0" sz="1100">
                <a:solidFill>
                  <a:schemeClr val="tx1"/>
                </a:solidFill>
                <a:latin typeface="+mn-lt"/>
                <a:ea typeface="+mn-ea"/>
                <a:cs typeface="+mn-cs"/>
              </a:defRPr>
            </a:lvl3pPr>
            <a:lvl4pPr marL="1600200" indent="-228600" algn="l" rtl="0" eaLnBrk="1" latinLnBrk="0" hangingPunct="1">
              <a:spcBef>
                <a:spcPct val="20000"/>
              </a:spcBef>
              <a:buFontTx/>
              <a:buNone/>
              <a:defRPr kumimoji="0" sz="1100">
                <a:solidFill>
                  <a:schemeClr val="tx1"/>
                </a:solidFill>
                <a:latin typeface="+mn-lt"/>
                <a:ea typeface="+mn-ea"/>
                <a:cs typeface="+mn-cs"/>
              </a:defRPr>
            </a:lvl4pPr>
            <a:lvl5pPr marL="2057400" indent="-228600" algn="l" rtl="0" eaLnBrk="1" latinLnBrk="0" hangingPunct="1">
              <a:spcBef>
                <a:spcPct val="20000"/>
              </a:spcBef>
              <a:buFontTx/>
              <a:buNone/>
              <a:defRPr kumimoji="0" sz="1100">
                <a:solidFill>
                  <a:schemeClr val="tx1"/>
                </a:solidFill>
                <a:latin typeface="+mn-lt"/>
                <a:ea typeface="+mn-ea"/>
                <a:cs typeface="+mn-cs"/>
              </a:defRPr>
            </a:lvl5pPr>
            <a:lvl6pPr marL="2514600" indent="-228600" algn="l" rtl="0" eaLnBrk="1" latinLnBrk="0" hangingPunct="1">
              <a:spcBef>
                <a:spcPct val="20000"/>
              </a:spcBef>
              <a:buChar char="•"/>
              <a:defRPr kumimoji="0" sz="2000">
                <a:solidFill>
                  <a:schemeClr val="tx1"/>
                </a:solidFill>
                <a:latin typeface="+mn-lt"/>
                <a:ea typeface="+mn-ea"/>
                <a:cs typeface="+mn-cs"/>
              </a:defRPr>
            </a:lvl6pPr>
            <a:lvl7pPr marL="2971800" indent="-228600" algn="l" rtl="0" eaLnBrk="1" latinLnBrk="0" hangingPunct="1">
              <a:spcBef>
                <a:spcPct val="20000"/>
              </a:spcBef>
              <a:buChar char="•"/>
              <a:defRPr kumimoji="0" sz="2000">
                <a:solidFill>
                  <a:schemeClr val="tx1"/>
                </a:solidFill>
                <a:latin typeface="+mn-lt"/>
                <a:ea typeface="+mn-ea"/>
                <a:cs typeface="+mn-cs"/>
              </a:defRPr>
            </a:lvl7pPr>
            <a:lvl8pPr marL="3429000" indent="-228600" algn="l" rtl="0" eaLnBrk="1" latinLnBrk="0" hangingPunct="1">
              <a:spcBef>
                <a:spcPct val="20000"/>
              </a:spcBef>
              <a:buChar char="•"/>
              <a:defRPr kumimoji="0" sz="2000">
                <a:solidFill>
                  <a:schemeClr val="tx1"/>
                </a:solidFill>
                <a:latin typeface="+mn-lt"/>
                <a:ea typeface="+mn-ea"/>
                <a:cs typeface="+mn-cs"/>
              </a:defRPr>
            </a:lvl8pPr>
            <a:lvl9pPr marL="3886200" indent="-228600" algn="l" rtl="0" eaLnBrk="1" latinLnBrk="0" hangingPunct="1">
              <a:spcBef>
                <a:spcPct val="20000"/>
              </a:spcBef>
              <a:buChar char="•"/>
              <a:defRPr kumimoji="0" sz="2000">
                <a:solidFill>
                  <a:schemeClr val="tx1"/>
                </a:solidFill>
                <a:latin typeface="+mn-lt"/>
                <a:ea typeface="+mn-ea"/>
                <a:cs typeface="+mn-cs"/>
              </a:defRPr>
            </a:lvl9pPr>
            <a:extLst/>
          </a:lstStyle>
          <a:p>
            <a:pPr lvl="0" algn="ctr">
              <a:spcBef>
                <a:spcPts val="0"/>
              </a:spcBef>
              <a:defRPr/>
            </a:pPr>
            <a:r>
              <a:rPr lang="en-US" sz="2000" b="1" kern="0" dirty="0">
                <a:solidFill>
                  <a:srgbClr val="292934"/>
                </a:solidFill>
                <a:latin typeface="Arial" panose="020B0604020202020204" pitchFamily="34" charset="0"/>
                <a:cs typeface="Arial" panose="020B0604020202020204" pitchFamily="34" charset="0"/>
              </a:rPr>
              <a:t>Visit U.S. Energy’s Website:</a:t>
            </a:r>
          </a:p>
          <a:p>
            <a:pPr marR="0" lvl="0" algn="ctr" defTabSz="914400" rtl="0" eaLnBrk="1" fontAlgn="auto" latinLnBrk="0" hangingPunct="1">
              <a:lnSpc>
                <a:spcPct val="100000"/>
              </a:lnSpc>
              <a:spcBef>
                <a:spcPts val="0"/>
              </a:spcBef>
              <a:spcAft>
                <a:spcPts val="0"/>
              </a:spcAft>
              <a:buClrTx/>
              <a:buSzTx/>
              <a:tabLst/>
              <a:defRPr/>
            </a:pPr>
            <a:endParaRPr lang="en-US" sz="3200" b="1" kern="0" dirty="0">
              <a:solidFill>
                <a:srgbClr val="292934"/>
              </a:solidFill>
              <a:latin typeface="Arial" panose="020B0604020202020204" pitchFamily="34"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lang="en-US" sz="3600" b="1" kern="0" dirty="0">
                <a:solidFill>
                  <a:srgbClr val="292934"/>
                </a:solidFill>
                <a:latin typeface="Arial" panose="020B0604020202020204" pitchFamily="34" charset="0"/>
                <a:cs typeface="Arial" panose="020B0604020202020204" pitchFamily="34" charset="0"/>
              </a:rPr>
              <a:t>www.usedc.com</a:t>
            </a:r>
          </a:p>
          <a:p>
            <a:pPr marR="0" lvl="0" algn="ctr" defTabSz="914400" rtl="0" eaLnBrk="1" fontAlgn="auto" latinLnBrk="0" hangingPunct="1">
              <a:lnSpc>
                <a:spcPct val="100000"/>
              </a:lnSpc>
              <a:spcBef>
                <a:spcPts val="0"/>
              </a:spcBef>
              <a:spcAft>
                <a:spcPts val="0"/>
              </a:spcAft>
              <a:buClrTx/>
              <a:buSzTx/>
              <a:tabLst/>
              <a:defRPr/>
            </a:pPr>
            <a:endParaRPr lang="en-US" sz="2000" b="1" kern="0" dirty="0">
              <a:solidFill>
                <a:srgbClr val="292934"/>
              </a:solidFill>
              <a:latin typeface="Arial" panose="020B0604020202020204" pitchFamily="34"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endParaRPr lang="en-US" sz="2000" b="1" kern="0" dirty="0">
              <a:solidFill>
                <a:srgbClr val="292934"/>
              </a:solidFill>
              <a:latin typeface="Arial" panose="020B0604020202020204" pitchFamily="34"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lang="en-US" sz="2000" b="1" kern="0" dirty="0">
                <a:solidFill>
                  <a:srgbClr val="292934"/>
                </a:solidFill>
                <a:latin typeface="Arial" panose="020B0604020202020204" pitchFamily="34" charset="0"/>
                <a:cs typeface="Arial" panose="020B0604020202020204" pitchFamily="34" charset="0"/>
              </a:rPr>
              <a:t>(mobile compatible)</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kern="0" dirty="0">
              <a:solidFill>
                <a:srgbClr val="292934"/>
              </a:solidFill>
              <a:latin typeface="Arial" panose="020B0604020202020204" pitchFamily="34" charset="0"/>
              <a:cs typeface="Arial" panose="020B0604020202020204" pitchFamily="34" charset="0"/>
            </a:endParaRPr>
          </a:p>
          <a:p>
            <a:pPr marL="5143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0" cap="none" spc="0" normalizeH="0" baseline="0" noProof="0" dirty="0">
              <a:ln>
                <a:noFill/>
              </a:ln>
              <a:solidFill>
                <a:srgbClr val="292934"/>
              </a:solidFill>
              <a:effectLst/>
              <a:uLnTx/>
              <a:uFillTx/>
              <a:ea typeface="+mn-ea"/>
              <a:cs typeface="+mn-cs"/>
            </a:endParaRPr>
          </a:p>
        </p:txBody>
      </p:sp>
    </p:spTree>
    <p:extLst>
      <p:ext uri="{BB962C8B-B14F-4D97-AF65-F5344CB8AC3E}">
        <p14:creationId xmlns:p14="http://schemas.microsoft.com/office/powerpoint/2010/main" val="3149667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98432" y="632996"/>
            <a:ext cx="11799537" cy="50097"/>
          </a:xfrm>
          <a:custGeom>
            <a:avLst/>
            <a:gdLst/>
            <a:ahLst/>
            <a:cxnLst/>
            <a:rect l="l" t="t" r="r" b="b"/>
            <a:pathLst>
              <a:path w="3935729">
                <a:moveTo>
                  <a:pt x="0" y="0"/>
                </a:moveTo>
                <a:lnTo>
                  <a:pt x="3935349" y="0"/>
                </a:lnTo>
              </a:path>
            </a:pathLst>
          </a:custGeom>
          <a:ln w="54863">
            <a:solidFill>
              <a:srgbClr val="00023F"/>
            </a:solidFill>
          </a:ln>
        </p:spPr>
        <p:txBody>
          <a:bodyPr wrap="square" lIns="0" tIns="0" rIns="0" bIns="0" rtlCol="0"/>
          <a:lstStyle/>
          <a:p>
            <a:endParaRPr/>
          </a:p>
        </p:txBody>
      </p:sp>
      <p:sp>
        <p:nvSpPr>
          <p:cNvPr id="14" name="Title 13">
            <a:extLst>
              <a:ext uri="{FF2B5EF4-FFF2-40B4-BE49-F238E27FC236}">
                <a16:creationId xmlns:a16="http://schemas.microsoft.com/office/drawing/2014/main" id="{872601F7-4915-C3FA-6FED-E80204A23159}"/>
              </a:ext>
            </a:extLst>
          </p:cNvPr>
          <p:cNvSpPr>
            <a:spLocks noGrp="1"/>
          </p:cNvSpPr>
          <p:nvPr>
            <p:ph type="title"/>
          </p:nvPr>
        </p:nvSpPr>
        <p:spPr>
          <a:xfrm>
            <a:off x="352124" y="209986"/>
            <a:ext cx="11467359" cy="370166"/>
          </a:xfrm>
        </p:spPr>
        <p:txBody>
          <a:bodyPr>
            <a:noAutofit/>
          </a:bodyPr>
          <a:lstStyle/>
          <a:p>
            <a:r>
              <a:rPr lang="en-US" sz="3200">
                <a:solidFill>
                  <a:srgbClr val="C00000"/>
                </a:solidFill>
                <a:latin typeface="Montserrat SemiBold" panose="00000700000000000000" pitchFamily="2" charset="0"/>
              </a:rPr>
              <a:t>U.S. Energy Resources – 3</a:t>
            </a:r>
            <a:r>
              <a:rPr lang="en-US" sz="3200" baseline="30000">
                <a:solidFill>
                  <a:srgbClr val="C00000"/>
                </a:solidFill>
                <a:latin typeface="Montserrat SemiBold" panose="00000700000000000000" pitchFamily="2" charset="0"/>
              </a:rPr>
              <a:t>rd</a:t>
            </a:r>
            <a:r>
              <a:rPr lang="en-US" sz="3200">
                <a:solidFill>
                  <a:srgbClr val="C00000"/>
                </a:solidFill>
                <a:latin typeface="Montserrat SemiBold" panose="00000700000000000000" pitchFamily="2" charset="0"/>
              </a:rPr>
              <a:t> party tax analysis!</a:t>
            </a: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rgbClr val="00023F"/>
            </a:solidFill>
          </a:ln>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pic>
        <p:nvPicPr>
          <p:cNvPr id="21" name="Picture 20">
            <a:extLst>
              <a:ext uri="{FF2B5EF4-FFF2-40B4-BE49-F238E27FC236}">
                <a16:creationId xmlns:a16="http://schemas.microsoft.com/office/drawing/2014/main" id="{1460BAC6-E322-F1E6-E7DB-9E05A89BE5A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735367" y="848940"/>
            <a:ext cx="5427138" cy="5281573"/>
          </a:xfrm>
          <a:prstGeom prst="rect">
            <a:avLst/>
          </a:prstGeom>
          <a:ln>
            <a:solidFill>
              <a:schemeClr val="tx1"/>
            </a:solidFill>
          </a:ln>
        </p:spPr>
      </p:pic>
    </p:spTree>
    <p:extLst>
      <p:ext uri="{BB962C8B-B14F-4D97-AF65-F5344CB8AC3E}">
        <p14:creationId xmlns:p14="http://schemas.microsoft.com/office/powerpoint/2010/main" val="1884285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sky, tall, day&#10;&#10;Description automatically generated">
            <a:extLst>
              <a:ext uri="{FF2B5EF4-FFF2-40B4-BE49-F238E27FC236}">
                <a16:creationId xmlns:a16="http://schemas.microsoft.com/office/drawing/2014/main" id="{CC9C1D2D-B70F-4D5C-A352-2C87E975F585}"/>
              </a:ext>
            </a:extLst>
          </p:cNvPr>
          <p:cNvPicPr>
            <a:picLocks noChangeAspect="1"/>
          </p:cNvPicPr>
          <p:nvPr/>
        </p:nvPicPr>
        <p:blipFill rotWithShape="1">
          <a:blip r:embed="rId3">
            <a:alphaModFix amt="12000"/>
            <a:extLst>
              <a:ext uri="{28A0092B-C50C-407E-A947-70E740481C1C}">
                <a14:useLocalDpi xmlns:a14="http://schemas.microsoft.com/office/drawing/2010/main" val="0"/>
              </a:ext>
            </a:extLst>
          </a:blip>
          <a:srcRect r="-1"/>
          <a:stretch/>
        </p:blipFill>
        <p:spPr>
          <a:xfrm>
            <a:off x="-20" y="1"/>
            <a:ext cx="12191980" cy="6857999"/>
          </a:xfrm>
          <a:prstGeom prst="rect">
            <a:avLst/>
          </a:prstGeom>
        </p:spPr>
      </p:pic>
      <p:sp>
        <p:nvSpPr>
          <p:cNvPr id="2" name="Rectangle 1">
            <a:extLst>
              <a:ext uri="{FF2B5EF4-FFF2-40B4-BE49-F238E27FC236}">
                <a16:creationId xmlns:a16="http://schemas.microsoft.com/office/drawing/2014/main" id="{D830557A-6B5E-4D1C-8623-7D2C94BE7E53}"/>
              </a:ext>
            </a:extLst>
          </p:cNvPr>
          <p:cNvSpPr/>
          <p:nvPr/>
        </p:nvSpPr>
        <p:spPr>
          <a:xfrm>
            <a:off x="-20" y="6429305"/>
            <a:ext cx="12192000" cy="335702"/>
          </a:xfrm>
          <a:prstGeom prst="rect">
            <a:avLst/>
          </a:prstGeom>
          <a:solidFill>
            <a:srgbClr val="000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AEC348FD-8E88-41A5-9000-8F9D22A42740}"/>
              </a:ext>
            </a:extLst>
          </p:cNvPr>
          <p:cNvSpPr txBox="1">
            <a:spLocks/>
          </p:cNvSpPr>
          <p:nvPr/>
        </p:nvSpPr>
        <p:spPr>
          <a:xfrm>
            <a:off x="403096" y="270871"/>
            <a:ext cx="3390571" cy="8308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1" i="0" kern="1200">
                <a:solidFill>
                  <a:srgbClr val="00003F"/>
                </a:solidFill>
                <a:latin typeface="Rockwell"/>
                <a:ea typeface="+mn-ea"/>
                <a:cs typeface="Rockwell"/>
              </a:defRPr>
            </a:lvl1pPr>
            <a:lvl2pPr marL="742950" indent="-285750" algn="l" defTabSz="457200" rtl="0" eaLnBrk="1" latinLnBrk="0" hangingPunct="1">
              <a:spcBef>
                <a:spcPct val="20000"/>
              </a:spcBef>
              <a:buFont typeface="Arial"/>
              <a:buChar char="–"/>
              <a:defRPr sz="2800" kern="1200">
                <a:solidFill>
                  <a:schemeClr val="tx1">
                    <a:lumMod val="85000"/>
                    <a:lumOff val="1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85000"/>
                    <a:lumOff val="1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ctr" defTabSz="457200" rtl="0" eaLnBrk="1" fontAlgn="auto" latinLnBrk="0" hangingPunct="1">
              <a:lnSpc>
                <a:spcPct val="100000"/>
              </a:lnSpc>
              <a:spcBef>
                <a:spcPts val="0"/>
              </a:spcBef>
              <a:spcAft>
                <a:spcPts val="0"/>
              </a:spcAft>
              <a:buClrTx/>
              <a:buSzPct val="120000"/>
              <a:buFont typeface="Arial"/>
              <a:buNone/>
              <a:tabLst/>
              <a:defRPr/>
            </a:pPr>
            <a:r>
              <a:rPr kumimoji="0" lang="en-US" sz="1800" b="1" i="1" u="none" strike="noStrike" kern="1200" cap="none" spc="0" normalizeH="0" baseline="0" noProof="0" dirty="0">
                <a:ln>
                  <a:noFill/>
                </a:ln>
                <a:solidFill>
                  <a:srgbClr val="3E3B4E"/>
                </a:solidFill>
                <a:effectLst/>
                <a:uLnTx/>
                <a:uFillTx/>
                <a:latin typeface="Helvetica"/>
                <a:ea typeface="+mn-ea"/>
                <a:cs typeface="Helvetica"/>
              </a:rPr>
              <a:t>Oil &amp; Gas Tax Handbook:</a:t>
            </a:r>
          </a:p>
        </p:txBody>
      </p:sp>
      <p:pic>
        <p:nvPicPr>
          <p:cNvPr id="9" name="Picture 8">
            <a:extLst>
              <a:ext uri="{FF2B5EF4-FFF2-40B4-BE49-F238E27FC236}">
                <a16:creationId xmlns:a16="http://schemas.microsoft.com/office/drawing/2014/main" id="{E9323844-6BCE-48F5-9A29-3FF800DD3E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9549" y="658518"/>
            <a:ext cx="2288876" cy="2959861"/>
          </a:xfrm>
          <a:prstGeom prst="rect">
            <a:avLst/>
          </a:prstGeom>
          <a:ln>
            <a:solidFill>
              <a:schemeClr val="tx1"/>
            </a:solidFill>
          </a:ln>
        </p:spPr>
      </p:pic>
      <p:pic>
        <p:nvPicPr>
          <p:cNvPr id="11" name="Picture 10">
            <a:extLst>
              <a:ext uri="{FF2B5EF4-FFF2-40B4-BE49-F238E27FC236}">
                <a16:creationId xmlns:a16="http://schemas.microsoft.com/office/drawing/2014/main" id="{440F2E2D-516F-4C6E-BA95-0E5AD82522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9802" y="623683"/>
            <a:ext cx="2357729" cy="2970545"/>
          </a:xfrm>
          <a:prstGeom prst="rect">
            <a:avLst/>
          </a:prstGeom>
          <a:ln>
            <a:solidFill>
              <a:schemeClr val="tx1"/>
            </a:solidFill>
          </a:ln>
        </p:spPr>
      </p:pic>
      <p:pic>
        <p:nvPicPr>
          <p:cNvPr id="12" name="Picture 11">
            <a:extLst>
              <a:ext uri="{FF2B5EF4-FFF2-40B4-BE49-F238E27FC236}">
                <a16:creationId xmlns:a16="http://schemas.microsoft.com/office/drawing/2014/main" id="{F83BBDF5-4AD4-4ACD-BD36-2B961E8F21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8459" y="3989387"/>
            <a:ext cx="4085665" cy="2080919"/>
          </a:xfrm>
          <a:prstGeom prst="rect">
            <a:avLst/>
          </a:prstGeom>
          <a:ln>
            <a:solidFill>
              <a:schemeClr val="tx1"/>
            </a:solidFill>
          </a:ln>
        </p:spPr>
      </p:pic>
      <p:pic>
        <p:nvPicPr>
          <p:cNvPr id="13" name="Picture 12">
            <a:extLst>
              <a:ext uri="{FF2B5EF4-FFF2-40B4-BE49-F238E27FC236}">
                <a16:creationId xmlns:a16="http://schemas.microsoft.com/office/drawing/2014/main" id="{D002926B-8F6B-4A12-B472-5DEC08206C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21065" y="625026"/>
            <a:ext cx="2326753" cy="2993353"/>
          </a:xfrm>
          <a:prstGeom prst="rect">
            <a:avLst/>
          </a:prstGeom>
          <a:ln>
            <a:solidFill>
              <a:schemeClr val="tx1"/>
            </a:solidFill>
          </a:ln>
        </p:spPr>
      </p:pic>
      <p:sp>
        <p:nvSpPr>
          <p:cNvPr id="15" name="Content Placeholder 2">
            <a:extLst>
              <a:ext uri="{FF2B5EF4-FFF2-40B4-BE49-F238E27FC236}">
                <a16:creationId xmlns:a16="http://schemas.microsoft.com/office/drawing/2014/main" id="{37D4C79C-7B39-4E96-972A-031F16853B62}"/>
              </a:ext>
            </a:extLst>
          </p:cNvPr>
          <p:cNvSpPr txBox="1">
            <a:spLocks/>
          </p:cNvSpPr>
          <p:nvPr/>
        </p:nvSpPr>
        <p:spPr>
          <a:xfrm>
            <a:off x="3391230" y="274585"/>
            <a:ext cx="5208611" cy="8308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1" i="0" kern="1200">
                <a:solidFill>
                  <a:srgbClr val="00003F"/>
                </a:solidFill>
                <a:latin typeface="Rockwell"/>
                <a:ea typeface="+mn-ea"/>
                <a:cs typeface="Rockwell"/>
              </a:defRPr>
            </a:lvl1pPr>
            <a:lvl2pPr marL="742950" indent="-285750" algn="l" defTabSz="457200" rtl="0" eaLnBrk="1" latinLnBrk="0" hangingPunct="1">
              <a:spcBef>
                <a:spcPct val="20000"/>
              </a:spcBef>
              <a:buFont typeface="Arial"/>
              <a:buChar char="–"/>
              <a:defRPr sz="2800" kern="1200">
                <a:solidFill>
                  <a:schemeClr val="tx1">
                    <a:lumMod val="85000"/>
                    <a:lumOff val="1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85000"/>
                    <a:lumOff val="1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ctr" defTabSz="457200" rtl="0" eaLnBrk="1" fontAlgn="auto" latinLnBrk="0" hangingPunct="1">
              <a:lnSpc>
                <a:spcPct val="100000"/>
              </a:lnSpc>
              <a:spcBef>
                <a:spcPts val="0"/>
              </a:spcBef>
              <a:spcAft>
                <a:spcPts val="0"/>
              </a:spcAft>
              <a:buClrTx/>
              <a:buSzPct val="120000"/>
              <a:buFont typeface="Arial"/>
              <a:buNone/>
              <a:tabLst/>
              <a:defRPr/>
            </a:pPr>
            <a:r>
              <a:rPr kumimoji="0" lang="en-US" sz="1800" b="1" i="1" u="none" strike="noStrike" kern="1200" cap="none" spc="0" normalizeH="0" baseline="0" noProof="0" dirty="0">
                <a:ln>
                  <a:noFill/>
                </a:ln>
                <a:solidFill>
                  <a:srgbClr val="3E3B4E"/>
                </a:solidFill>
                <a:effectLst/>
                <a:uLnTx/>
                <a:uFillTx/>
                <a:latin typeface="Helvetica"/>
                <a:ea typeface="+mn-ea"/>
                <a:cs typeface="Helvetica"/>
              </a:rPr>
              <a:t>Tax Planning Resources &amp; Whitepapers:</a:t>
            </a:r>
          </a:p>
        </p:txBody>
      </p:sp>
      <p:pic>
        <p:nvPicPr>
          <p:cNvPr id="16" name="Picture 15" descr="A picture containing outdoor, nature, building, water&#10;&#10;Description automatically generated">
            <a:extLst>
              <a:ext uri="{FF2B5EF4-FFF2-40B4-BE49-F238E27FC236}">
                <a16:creationId xmlns:a16="http://schemas.microsoft.com/office/drawing/2014/main" id="{CE92C06F-2EE2-4880-B5C3-7AE7382CFB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34157" y="3989387"/>
            <a:ext cx="3705209" cy="2080796"/>
          </a:xfrm>
          <a:prstGeom prst="rect">
            <a:avLst/>
          </a:prstGeom>
          <a:ln>
            <a:solidFill>
              <a:schemeClr val="tx1"/>
            </a:solidFill>
          </a:ln>
        </p:spPr>
      </p:pic>
      <p:sp>
        <p:nvSpPr>
          <p:cNvPr id="19" name="Content Placeholder 2">
            <a:extLst>
              <a:ext uri="{FF2B5EF4-FFF2-40B4-BE49-F238E27FC236}">
                <a16:creationId xmlns:a16="http://schemas.microsoft.com/office/drawing/2014/main" id="{D740360C-00E0-476B-A3C2-20FA43D601B2}"/>
              </a:ext>
            </a:extLst>
          </p:cNvPr>
          <p:cNvSpPr txBox="1">
            <a:spLocks/>
          </p:cNvSpPr>
          <p:nvPr/>
        </p:nvSpPr>
        <p:spPr>
          <a:xfrm>
            <a:off x="7386465" y="270870"/>
            <a:ext cx="5208611" cy="8308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1" i="0" kern="1200">
                <a:solidFill>
                  <a:srgbClr val="00003F"/>
                </a:solidFill>
                <a:latin typeface="Rockwell"/>
                <a:ea typeface="+mn-ea"/>
                <a:cs typeface="Rockwell"/>
              </a:defRPr>
            </a:lvl1pPr>
            <a:lvl2pPr marL="742950" indent="-285750" algn="l" defTabSz="457200" rtl="0" eaLnBrk="1" latinLnBrk="0" hangingPunct="1">
              <a:spcBef>
                <a:spcPct val="20000"/>
              </a:spcBef>
              <a:buFont typeface="Arial"/>
              <a:buChar char="–"/>
              <a:defRPr sz="2800" kern="1200">
                <a:solidFill>
                  <a:schemeClr val="tx1">
                    <a:lumMod val="85000"/>
                    <a:lumOff val="1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85000"/>
                    <a:lumOff val="1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ctr" defTabSz="457200" rtl="0" eaLnBrk="1" fontAlgn="auto" latinLnBrk="0" hangingPunct="1">
              <a:lnSpc>
                <a:spcPct val="100000"/>
              </a:lnSpc>
              <a:spcBef>
                <a:spcPts val="0"/>
              </a:spcBef>
              <a:spcAft>
                <a:spcPts val="0"/>
              </a:spcAft>
              <a:buClrTx/>
              <a:buSzPct val="120000"/>
              <a:buFont typeface="Arial"/>
              <a:buNone/>
              <a:tabLst/>
              <a:defRPr/>
            </a:pPr>
            <a:r>
              <a:rPr kumimoji="0" lang="en-US" sz="1800" b="1" i="1" u="none" strike="noStrike" kern="1200" cap="none" spc="0" normalizeH="0" baseline="0" noProof="0" dirty="0">
                <a:ln>
                  <a:noFill/>
                </a:ln>
                <a:solidFill>
                  <a:srgbClr val="3E3B4E"/>
                </a:solidFill>
                <a:effectLst/>
                <a:uLnTx/>
                <a:uFillTx/>
                <a:latin typeface="Helvetica"/>
                <a:ea typeface="+mn-ea"/>
                <a:cs typeface="Helvetica"/>
              </a:rPr>
              <a:t>Investor Materials:</a:t>
            </a:r>
          </a:p>
        </p:txBody>
      </p:sp>
      <p:sp>
        <p:nvSpPr>
          <p:cNvPr id="20" name="Content Placeholder 2">
            <a:extLst>
              <a:ext uri="{FF2B5EF4-FFF2-40B4-BE49-F238E27FC236}">
                <a16:creationId xmlns:a16="http://schemas.microsoft.com/office/drawing/2014/main" id="{04F44192-3DB3-45AE-A97F-9C2E4D538C12}"/>
              </a:ext>
            </a:extLst>
          </p:cNvPr>
          <p:cNvSpPr txBox="1">
            <a:spLocks/>
          </p:cNvSpPr>
          <p:nvPr/>
        </p:nvSpPr>
        <p:spPr>
          <a:xfrm>
            <a:off x="-94690" y="4626091"/>
            <a:ext cx="2286000" cy="8308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1" i="0" kern="1200">
                <a:solidFill>
                  <a:srgbClr val="00003F"/>
                </a:solidFill>
                <a:latin typeface="Rockwell"/>
                <a:ea typeface="+mn-ea"/>
                <a:cs typeface="Rockwell"/>
              </a:defRPr>
            </a:lvl1pPr>
            <a:lvl2pPr marL="742950" indent="-285750" algn="l" defTabSz="457200" rtl="0" eaLnBrk="1" latinLnBrk="0" hangingPunct="1">
              <a:spcBef>
                <a:spcPct val="20000"/>
              </a:spcBef>
              <a:buFont typeface="Arial"/>
              <a:buChar char="–"/>
              <a:defRPr sz="2800" kern="1200">
                <a:solidFill>
                  <a:schemeClr val="tx1">
                    <a:lumMod val="85000"/>
                    <a:lumOff val="1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85000"/>
                    <a:lumOff val="1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r" defTabSz="457200" rtl="0" eaLnBrk="1" fontAlgn="auto" latinLnBrk="0" hangingPunct="1">
              <a:lnSpc>
                <a:spcPct val="100000"/>
              </a:lnSpc>
              <a:spcBef>
                <a:spcPts val="0"/>
              </a:spcBef>
              <a:spcAft>
                <a:spcPts val="0"/>
              </a:spcAft>
              <a:buClrTx/>
              <a:buSzPct val="120000"/>
              <a:buFont typeface="Arial"/>
              <a:buNone/>
              <a:tabLst/>
              <a:defRPr/>
            </a:pPr>
            <a:r>
              <a:rPr kumimoji="0" lang="en-US" sz="1800" b="1" i="1" u="none" strike="noStrike" kern="1200" cap="none" spc="0" normalizeH="0" baseline="0" noProof="0" dirty="0">
                <a:ln>
                  <a:noFill/>
                </a:ln>
                <a:solidFill>
                  <a:srgbClr val="3E3B4E"/>
                </a:solidFill>
                <a:effectLst/>
                <a:uLnTx/>
                <a:uFillTx/>
                <a:latin typeface="Helvetica"/>
                <a:ea typeface="+mn-ea"/>
                <a:cs typeface="Helvetica"/>
              </a:rPr>
              <a:t>Online </a:t>
            </a:r>
          </a:p>
          <a:p>
            <a:pPr marL="0" marR="0" lvl="1" indent="0" algn="r" defTabSz="457200" rtl="0" eaLnBrk="1" fontAlgn="auto" latinLnBrk="0" hangingPunct="1">
              <a:lnSpc>
                <a:spcPct val="100000"/>
              </a:lnSpc>
              <a:spcBef>
                <a:spcPts val="0"/>
              </a:spcBef>
              <a:spcAft>
                <a:spcPts val="0"/>
              </a:spcAft>
              <a:buClrTx/>
              <a:buSzPct val="120000"/>
              <a:buFont typeface="Arial"/>
              <a:buNone/>
              <a:tabLst/>
              <a:defRPr/>
            </a:pPr>
            <a:r>
              <a:rPr kumimoji="0" lang="en-US" sz="1800" b="1" i="1" u="none" strike="noStrike" kern="1200" cap="none" spc="0" normalizeH="0" baseline="0" noProof="0" dirty="0">
                <a:ln>
                  <a:noFill/>
                </a:ln>
                <a:solidFill>
                  <a:srgbClr val="3E3B4E"/>
                </a:solidFill>
                <a:effectLst/>
                <a:uLnTx/>
                <a:uFillTx/>
                <a:latin typeface="Helvetica"/>
                <a:ea typeface="+mn-ea"/>
                <a:cs typeface="Helvetica"/>
              </a:rPr>
              <a:t>Educational </a:t>
            </a:r>
          </a:p>
          <a:p>
            <a:pPr marL="0" marR="0" lvl="1" indent="0" algn="r" defTabSz="457200" rtl="0" eaLnBrk="1" fontAlgn="auto" latinLnBrk="0" hangingPunct="1">
              <a:lnSpc>
                <a:spcPct val="100000"/>
              </a:lnSpc>
              <a:spcBef>
                <a:spcPts val="0"/>
              </a:spcBef>
              <a:spcAft>
                <a:spcPts val="0"/>
              </a:spcAft>
              <a:buClrTx/>
              <a:buSzPct val="120000"/>
              <a:buFont typeface="Arial"/>
              <a:buNone/>
              <a:tabLst/>
              <a:defRPr/>
            </a:pPr>
            <a:r>
              <a:rPr kumimoji="0" lang="en-US" sz="1800" b="1" i="1" u="none" strike="noStrike" kern="1200" cap="none" spc="0" normalizeH="0" baseline="0" noProof="0" dirty="0">
                <a:ln>
                  <a:noFill/>
                </a:ln>
                <a:solidFill>
                  <a:srgbClr val="3E3B4E"/>
                </a:solidFill>
                <a:effectLst/>
                <a:uLnTx/>
                <a:uFillTx/>
                <a:latin typeface="Helvetica"/>
                <a:ea typeface="+mn-ea"/>
                <a:cs typeface="Helvetica"/>
              </a:rPr>
              <a:t>Videos:</a:t>
            </a:r>
          </a:p>
        </p:txBody>
      </p:sp>
    </p:spTree>
    <p:extLst>
      <p:ext uri="{BB962C8B-B14F-4D97-AF65-F5344CB8AC3E}">
        <p14:creationId xmlns:p14="http://schemas.microsoft.com/office/powerpoint/2010/main" val="2704771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79109" y="854144"/>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3" name="Title 2">
            <a:extLst>
              <a:ext uri="{FF2B5EF4-FFF2-40B4-BE49-F238E27FC236}">
                <a16:creationId xmlns:a16="http://schemas.microsoft.com/office/drawing/2014/main" id="{12A417F2-1123-FA1F-A85A-FA63D09ED0F4}"/>
              </a:ext>
            </a:extLst>
          </p:cNvPr>
          <p:cNvSpPr>
            <a:spLocks noGrp="1"/>
          </p:cNvSpPr>
          <p:nvPr>
            <p:ph type="title"/>
          </p:nvPr>
        </p:nvSpPr>
        <p:spPr>
          <a:xfrm>
            <a:off x="426580" y="423743"/>
            <a:ext cx="5497197" cy="299747"/>
          </a:xfrm>
        </p:spPr>
        <p:txBody>
          <a:bodyPr/>
          <a:lstStyle/>
          <a:p>
            <a:r>
              <a:rPr lang="en-US">
                <a:latin typeface="Montserrat SemiBold"/>
              </a:rPr>
              <a:t>Veteran E&amp;P Operator</a:t>
            </a:r>
            <a:r>
              <a:rPr lang="en-US" sz="2800">
                <a:latin typeface="Montserrat SemiBold"/>
              </a:rPr>
              <a:t> </a:t>
            </a:r>
          </a:p>
        </p:txBody>
      </p:sp>
      <p:sp>
        <p:nvSpPr>
          <p:cNvPr id="6" name="TextBox 5">
            <a:extLst>
              <a:ext uri="{FF2B5EF4-FFF2-40B4-BE49-F238E27FC236}">
                <a16:creationId xmlns:a16="http://schemas.microsoft.com/office/drawing/2014/main" id="{459AC119-2C74-77BC-B8E1-4BE23B77D6F1}"/>
              </a:ext>
            </a:extLst>
          </p:cNvPr>
          <p:cNvSpPr txBox="1"/>
          <p:nvPr/>
        </p:nvSpPr>
        <p:spPr>
          <a:xfrm>
            <a:off x="6530607" y="1899071"/>
            <a:ext cx="5190399" cy="3939540"/>
          </a:xfrm>
          <a:prstGeom prst="rect">
            <a:avLst/>
          </a:prstGeom>
          <a:noFill/>
        </p:spPr>
        <p:txBody>
          <a:bodyPr wrap="square" lIns="91440" tIns="45720" rIns="91440" bIns="45720" rtlCol="0" anchor="t">
            <a:spAutoFit/>
          </a:bodyPr>
          <a:lstStyle/>
          <a:p>
            <a:r>
              <a:rPr lang="en-US" b="1">
                <a:latin typeface="Roboto" panose="02000000000000000000" pitchFamily="2" charset="0"/>
                <a:ea typeface="Roboto" panose="02000000000000000000" pitchFamily="2" charset="0"/>
                <a:cs typeface="Arial" panose="020B0604020202020204" pitchFamily="34" charset="0"/>
              </a:rPr>
              <a:t>Ownership &amp; Leadership:</a:t>
            </a:r>
          </a:p>
          <a:p>
            <a:pPr marL="574675" indent="-174625">
              <a:buFont typeface="Arial" panose="020B0604020202020204" pitchFamily="34" charset="0"/>
              <a:buChar char="•"/>
            </a:pPr>
            <a:r>
              <a:rPr lang="en-US" sz="1600">
                <a:latin typeface="Roboto"/>
                <a:ea typeface="Roboto"/>
                <a:cs typeface="Arial"/>
              </a:rPr>
              <a:t>44-Year History </a:t>
            </a:r>
            <a:r>
              <a:rPr lang="en-US" sz="1600" i="1">
                <a:latin typeface="Roboto"/>
                <a:ea typeface="Roboto"/>
                <a:cs typeface="Arial"/>
              </a:rPr>
              <a:t>(Established 1980)</a:t>
            </a:r>
          </a:p>
          <a:p>
            <a:pPr marL="574675" indent="-174625">
              <a:buFont typeface="Arial" panose="020B0604020202020204" pitchFamily="34" charset="0"/>
              <a:buChar char="•"/>
            </a:pPr>
            <a:r>
              <a:rPr lang="en-US" sz="1600">
                <a:latin typeface="Roboto" panose="02000000000000000000" pitchFamily="2" charset="0"/>
                <a:ea typeface="Roboto" panose="02000000000000000000" pitchFamily="2" charset="0"/>
                <a:cs typeface="Arial" panose="020B0604020202020204" pitchFamily="34" charset="0"/>
              </a:rPr>
              <a:t>Established Second-Generation Leadership</a:t>
            </a:r>
          </a:p>
          <a:p>
            <a:endParaRPr lang="en-US" b="1">
              <a:latin typeface="Roboto" panose="02000000000000000000" pitchFamily="2" charset="0"/>
              <a:ea typeface="Roboto" panose="02000000000000000000" pitchFamily="2" charset="0"/>
              <a:cs typeface="Arial" panose="020B0604020202020204" pitchFamily="34" charset="0"/>
            </a:endParaRPr>
          </a:p>
          <a:p>
            <a:r>
              <a:rPr lang="en-US" b="1">
                <a:latin typeface="Roboto" panose="02000000000000000000" pitchFamily="2" charset="0"/>
                <a:ea typeface="Roboto" panose="02000000000000000000" pitchFamily="2" charset="0"/>
                <a:cs typeface="Arial" panose="020B0604020202020204" pitchFamily="34" charset="0"/>
              </a:rPr>
              <a:t>Corporate Governance:</a:t>
            </a:r>
          </a:p>
          <a:p>
            <a:pPr marL="574675" indent="-174625">
              <a:buFont typeface="Arial" panose="020B0604020202020204" pitchFamily="34" charset="0"/>
              <a:buChar char="•"/>
            </a:pPr>
            <a:r>
              <a:rPr lang="en-US" sz="1600">
                <a:latin typeface="Roboto" panose="02000000000000000000" pitchFamily="2" charset="0"/>
                <a:ea typeface="Roboto" panose="02000000000000000000" pitchFamily="2" charset="0"/>
                <a:cs typeface="Arial" panose="020B0604020202020204" pitchFamily="34" charset="0"/>
              </a:rPr>
              <a:t>Majority Independent Board of Directors</a:t>
            </a:r>
          </a:p>
          <a:p>
            <a:pPr marL="574675" indent="-174625">
              <a:buFont typeface="Arial" panose="020B0604020202020204" pitchFamily="34" charset="0"/>
              <a:buChar char="•"/>
            </a:pPr>
            <a:r>
              <a:rPr lang="en-US" sz="1600">
                <a:latin typeface="Roboto" panose="02000000000000000000" pitchFamily="2" charset="0"/>
                <a:ea typeface="Roboto" panose="02000000000000000000" pitchFamily="2" charset="0"/>
                <a:cs typeface="Arial" panose="020B0604020202020204" pitchFamily="34" charset="0"/>
              </a:rPr>
              <a:t>Environmental, Social and Governance (ESG) Committee</a:t>
            </a:r>
          </a:p>
          <a:p>
            <a:pPr marL="400050"/>
            <a:endParaRPr lang="en-US" b="1">
              <a:latin typeface="Roboto" panose="02000000000000000000" pitchFamily="2" charset="0"/>
              <a:ea typeface="Roboto" panose="02000000000000000000" pitchFamily="2" charset="0"/>
              <a:cs typeface="Arial" panose="020B0604020202020204" pitchFamily="34" charset="0"/>
            </a:endParaRPr>
          </a:p>
          <a:p>
            <a:r>
              <a:rPr lang="en-US" b="1">
                <a:latin typeface="Roboto" panose="02000000000000000000" pitchFamily="2" charset="0"/>
                <a:ea typeface="Roboto" panose="02000000000000000000" pitchFamily="2" charset="0"/>
                <a:cs typeface="Arial" panose="020B0604020202020204" pitchFamily="34" charset="0"/>
              </a:rPr>
              <a:t>Operational Excellence:</a:t>
            </a:r>
          </a:p>
          <a:p>
            <a:pPr marL="571500" indent="-171450" algn="l" rtl="0" eaLnBrk="1" fontAlgn="b" latinLnBrk="0" hangingPunct="1">
              <a:spcBef>
                <a:spcPts val="0"/>
              </a:spcBef>
              <a:spcAft>
                <a:spcPts val="0"/>
              </a:spcAft>
              <a:buFont typeface="Arial" panose="020B0604020202020204" pitchFamily="34" charset="0"/>
              <a:buChar char="•"/>
            </a:pPr>
            <a:r>
              <a:rPr lang="en-US" sz="1600" b="0" i="0" u="none" strike="noStrike" kern="1200">
                <a:effectLst/>
                <a:latin typeface="Roboto" panose="02000000000000000000" pitchFamily="2" charset="0"/>
                <a:ea typeface="Roboto" panose="02000000000000000000" pitchFamily="2" charset="0"/>
                <a:cs typeface="Arial" panose="020B0604020202020204" pitchFamily="34" charset="0"/>
              </a:rPr>
              <a:t>Over 35 Premier JV Partners Providing Access to High-Quality (Tier 1) Assets</a:t>
            </a:r>
          </a:p>
          <a:p>
            <a:pPr marL="571500" indent="-171450" algn="l" rtl="0" eaLnBrk="1" fontAlgn="b" latinLnBrk="0" hangingPunct="1">
              <a:spcBef>
                <a:spcPts val="0"/>
              </a:spcBef>
              <a:spcAft>
                <a:spcPts val="0"/>
              </a:spcAft>
              <a:buFont typeface="Arial" panose="020B0604020202020204" pitchFamily="34" charset="0"/>
              <a:buChar char="•"/>
            </a:pPr>
            <a:r>
              <a:rPr lang="en-US" sz="1600" b="0" i="0" u="none" strike="noStrike" kern="1200">
                <a:effectLst/>
                <a:latin typeface="Roboto" panose="02000000000000000000" pitchFamily="2" charset="0"/>
                <a:ea typeface="Roboto" panose="02000000000000000000" pitchFamily="2" charset="0"/>
                <a:cs typeface="Arial" panose="020B0604020202020204" pitchFamily="34" charset="0"/>
              </a:rPr>
              <a:t>Proven Operations Team</a:t>
            </a:r>
          </a:p>
          <a:p>
            <a:pPr marL="571500" indent="-171450" algn="l" rtl="0" eaLnBrk="1" fontAlgn="b" latinLnBrk="0" hangingPunct="1">
              <a:spcBef>
                <a:spcPts val="0"/>
              </a:spcBef>
              <a:spcAft>
                <a:spcPts val="0"/>
              </a:spcAft>
              <a:buFont typeface="Arial" panose="020B0604020202020204" pitchFamily="34" charset="0"/>
              <a:buChar char="•"/>
            </a:pPr>
            <a:r>
              <a:rPr lang="en-US" sz="1600" b="0" i="0" u="none" strike="noStrike" kern="1200">
                <a:effectLst/>
                <a:latin typeface="Roboto" panose="02000000000000000000" pitchFamily="2" charset="0"/>
                <a:ea typeface="Roboto" panose="02000000000000000000" pitchFamily="2" charset="0"/>
                <a:cs typeface="Arial" panose="020B0604020202020204" pitchFamily="34" charset="0"/>
              </a:rPr>
              <a:t>Diversified Areas of Operation: Own &amp; Operate in 13 States &amp; Canada</a:t>
            </a:r>
            <a:endParaRPr lang="en-US" sz="1600" b="0" i="0" u="none" strike="noStrike">
              <a:effectLst/>
              <a:latin typeface="Roboto" panose="02000000000000000000" pitchFamily="2" charset="0"/>
              <a:ea typeface="Roboto" panose="02000000000000000000" pitchFamily="2" charset="0"/>
            </a:endParaRPr>
          </a:p>
        </p:txBody>
      </p:sp>
      <p:grpSp>
        <p:nvGrpSpPr>
          <p:cNvPr id="7" name="Group 6">
            <a:extLst>
              <a:ext uri="{FF2B5EF4-FFF2-40B4-BE49-F238E27FC236}">
                <a16:creationId xmlns:a16="http://schemas.microsoft.com/office/drawing/2014/main" id="{48EE40B0-2BF2-912D-963C-6120DE33623E}"/>
              </a:ext>
            </a:extLst>
          </p:cNvPr>
          <p:cNvGrpSpPr/>
          <p:nvPr/>
        </p:nvGrpSpPr>
        <p:grpSpPr>
          <a:xfrm>
            <a:off x="5266841" y="1849795"/>
            <a:ext cx="1138507" cy="3269011"/>
            <a:chOff x="4677675" y="1607012"/>
            <a:chExt cx="1138507" cy="3269011"/>
          </a:xfrm>
        </p:grpSpPr>
        <p:pic>
          <p:nvPicPr>
            <p:cNvPr id="2" name="Picture 1" descr="Icon&#10;&#10;Description automatically generated">
              <a:extLst>
                <a:ext uri="{FF2B5EF4-FFF2-40B4-BE49-F238E27FC236}">
                  <a16:creationId xmlns:a16="http://schemas.microsoft.com/office/drawing/2014/main" id="{31A28560-7FF2-2185-79B1-48BC731164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8094" y="1607012"/>
              <a:ext cx="1068088" cy="927100"/>
            </a:xfrm>
            <a:prstGeom prst="rect">
              <a:avLst/>
            </a:prstGeom>
          </p:spPr>
        </p:pic>
        <p:pic>
          <p:nvPicPr>
            <p:cNvPr id="8" name="Picture 7" descr="Icon&#10;&#10;Description automatically generated">
              <a:extLst>
                <a:ext uri="{FF2B5EF4-FFF2-40B4-BE49-F238E27FC236}">
                  <a16:creationId xmlns:a16="http://schemas.microsoft.com/office/drawing/2014/main" id="{08639A7E-64C8-F8BC-A3D0-5AAA8A6ABC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7675" y="2711521"/>
              <a:ext cx="1068088" cy="927100"/>
            </a:xfrm>
            <a:prstGeom prst="rect">
              <a:avLst/>
            </a:prstGeom>
          </p:spPr>
        </p:pic>
        <p:pic>
          <p:nvPicPr>
            <p:cNvPr id="9" name="Picture 8" descr="Icon&#10;&#10;Description automatically generated">
              <a:extLst>
                <a:ext uri="{FF2B5EF4-FFF2-40B4-BE49-F238E27FC236}">
                  <a16:creationId xmlns:a16="http://schemas.microsoft.com/office/drawing/2014/main" id="{B6EBE30D-0433-7386-1B76-3F458234BC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6179" y="3948923"/>
              <a:ext cx="1068088" cy="927100"/>
            </a:xfrm>
            <a:prstGeom prst="rect">
              <a:avLst/>
            </a:prstGeom>
          </p:spPr>
        </p:pic>
      </p:grpSp>
      <p:sp>
        <p:nvSpPr>
          <p:cNvPr id="11" name="TextBox 10">
            <a:extLst>
              <a:ext uri="{FF2B5EF4-FFF2-40B4-BE49-F238E27FC236}">
                <a16:creationId xmlns:a16="http://schemas.microsoft.com/office/drawing/2014/main" id="{DBB1E591-0DF8-568E-81AF-D6902963193F}"/>
              </a:ext>
            </a:extLst>
          </p:cNvPr>
          <p:cNvSpPr txBox="1"/>
          <p:nvPr/>
        </p:nvSpPr>
        <p:spPr>
          <a:xfrm>
            <a:off x="628864" y="5319120"/>
            <a:ext cx="3823878" cy="400110"/>
          </a:xfrm>
          <a:prstGeom prst="rect">
            <a:avLst/>
          </a:prstGeom>
          <a:noFill/>
        </p:spPr>
        <p:txBody>
          <a:bodyPr wrap="square" lIns="91440" tIns="45720" rIns="91440" bIns="45720" rtlCol="0" anchor="t">
            <a:spAutoFit/>
          </a:bodyPr>
          <a:lstStyle/>
          <a:p>
            <a:pPr algn="ctr"/>
            <a:r>
              <a:rPr lang="en-US" sz="2000" b="1" i="1">
                <a:latin typeface="Roboto"/>
                <a:ea typeface="Roboto"/>
                <a:cs typeface="Arial"/>
              </a:rPr>
              <a:t>U.S. Energy’s 2024 Operations</a:t>
            </a:r>
          </a:p>
        </p:txBody>
      </p:sp>
      <p:pic>
        <p:nvPicPr>
          <p:cNvPr id="4" name="Picture 3" descr="A picture containing outdoor, ground, sky, beach&#10;&#10;Description automatically generated">
            <a:extLst>
              <a:ext uri="{FF2B5EF4-FFF2-40B4-BE49-F238E27FC236}">
                <a16:creationId xmlns:a16="http://schemas.microsoft.com/office/drawing/2014/main" id="{F3EED3CD-241C-DB38-B16B-BEAB377D56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1903" y="1513068"/>
            <a:ext cx="4126590" cy="365477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6C6461A-D2E3-7B6A-19ED-5AA266CED00D}"/>
              </a:ext>
            </a:extLst>
          </p:cNvPr>
          <p:cNvSpPr txBox="1"/>
          <p:nvPr/>
        </p:nvSpPr>
        <p:spPr>
          <a:xfrm>
            <a:off x="6279716" y="1321496"/>
            <a:ext cx="87452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cap="all">
                <a:solidFill>
                  <a:srgbClr val="AE1F23"/>
                </a:solidFill>
                <a:latin typeface="Montserrat SemiBold"/>
              </a:rPr>
              <a:t>Leader in Investment Underwriting</a:t>
            </a:r>
            <a:endParaRPr lang="en-US" sz="2000" u="sng"/>
          </a:p>
        </p:txBody>
      </p:sp>
    </p:spTree>
    <p:extLst>
      <p:ext uri="{BB962C8B-B14F-4D97-AF65-F5344CB8AC3E}">
        <p14:creationId xmlns:p14="http://schemas.microsoft.com/office/powerpoint/2010/main" val="276356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88536" y="553827"/>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sp>
        <p:nvSpPr>
          <p:cNvPr id="14" name="Title 13">
            <a:extLst>
              <a:ext uri="{FF2B5EF4-FFF2-40B4-BE49-F238E27FC236}">
                <a16:creationId xmlns:a16="http://schemas.microsoft.com/office/drawing/2014/main" id="{872601F7-4915-C3FA-6FED-E80204A23159}"/>
              </a:ext>
            </a:extLst>
          </p:cNvPr>
          <p:cNvSpPr>
            <a:spLocks noGrp="1"/>
          </p:cNvSpPr>
          <p:nvPr>
            <p:ph type="title"/>
          </p:nvPr>
        </p:nvSpPr>
        <p:spPr>
          <a:xfrm>
            <a:off x="520714" y="146893"/>
            <a:ext cx="11467359" cy="370166"/>
          </a:xfrm>
        </p:spPr>
        <p:txBody>
          <a:bodyPr lIns="91440" tIns="45720" rIns="91440" bIns="45720" anchor="t"/>
          <a:lstStyle/>
          <a:p>
            <a:r>
              <a:rPr lang="en-US" sz="2800">
                <a:latin typeface="Montserrat SemiBold"/>
              </a:rPr>
              <a:t>U.S. Energy Financially Strong GP</a:t>
            </a: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graphicFrame>
        <p:nvGraphicFramePr>
          <p:cNvPr id="2" name="Diagram 1">
            <a:extLst>
              <a:ext uri="{FF2B5EF4-FFF2-40B4-BE49-F238E27FC236}">
                <a16:creationId xmlns:a16="http://schemas.microsoft.com/office/drawing/2014/main" id="{F42CFCE8-B44D-15AE-800C-87DD4BA1FB7B}"/>
              </a:ext>
            </a:extLst>
          </p:cNvPr>
          <p:cNvGraphicFramePr/>
          <p:nvPr/>
        </p:nvGraphicFramePr>
        <p:xfrm>
          <a:off x="288654" y="775116"/>
          <a:ext cx="11344407" cy="5478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03809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79109" y="706175"/>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12" name="Title 1">
            <a:extLst>
              <a:ext uri="{FF2B5EF4-FFF2-40B4-BE49-F238E27FC236}">
                <a16:creationId xmlns:a16="http://schemas.microsoft.com/office/drawing/2014/main" id="{997544A3-AF3C-70A8-4C5E-5321E5850867}"/>
              </a:ext>
            </a:extLst>
          </p:cNvPr>
          <p:cNvSpPr txBox="1">
            <a:spLocks/>
          </p:cNvSpPr>
          <p:nvPr/>
        </p:nvSpPr>
        <p:spPr>
          <a:xfrm>
            <a:off x="213354" y="257194"/>
            <a:ext cx="11765292" cy="48101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cap="all" spc="-150" baseline="0">
                <a:solidFill>
                  <a:schemeClr val="accent2"/>
                </a:solidFill>
                <a:latin typeface="+mj-lt"/>
                <a:ea typeface="+mj-ea"/>
                <a:cs typeface="+mj-cs"/>
              </a:defRPr>
            </a:lvl1pPr>
          </a:lstStyle>
          <a:p>
            <a:pPr algn="ctr"/>
            <a:r>
              <a:rPr lang="en-US">
                <a:latin typeface="Montserrat SemiBold"/>
              </a:rPr>
              <a:t>U.S. Energy - Over $3 Billion deployed</a:t>
            </a:r>
          </a:p>
        </p:txBody>
      </p:sp>
      <p:sp>
        <p:nvSpPr>
          <p:cNvPr id="2" name="Rectangle 1">
            <a:extLst>
              <a:ext uri="{FF2B5EF4-FFF2-40B4-BE49-F238E27FC236}">
                <a16:creationId xmlns:a16="http://schemas.microsoft.com/office/drawing/2014/main" id="{AA3F0890-BDA4-FE9E-B230-D4804DD7B6D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A8E048D6-6CE8-AC82-9ED7-1883C5A080E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11D5A19E-0339-D51C-C18E-87EC8F560A9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791909" y="1077702"/>
            <a:ext cx="8186737" cy="500990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3E02BCB-ACC3-E9D1-C128-FFEF3BDEF86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13354" y="1310046"/>
            <a:ext cx="3678614" cy="4025320"/>
          </a:xfrm>
          <a:prstGeom prst="rect">
            <a:avLst/>
          </a:prstGeom>
        </p:spPr>
      </p:pic>
    </p:spTree>
    <p:extLst>
      <p:ext uri="{BB962C8B-B14F-4D97-AF65-F5344CB8AC3E}">
        <p14:creationId xmlns:p14="http://schemas.microsoft.com/office/powerpoint/2010/main" val="1885085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88536" y="553827"/>
            <a:ext cx="11799537" cy="50097"/>
          </a:xfrm>
          <a:custGeom>
            <a:avLst/>
            <a:gdLst/>
            <a:ahLst/>
            <a:cxnLst/>
            <a:rect l="l" t="t" r="r" b="b"/>
            <a:pathLst>
              <a:path w="3935729">
                <a:moveTo>
                  <a:pt x="0" y="0"/>
                </a:moveTo>
                <a:lnTo>
                  <a:pt x="3935349" y="0"/>
                </a:lnTo>
              </a:path>
            </a:pathLst>
          </a:custGeom>
          <a:ln w="54863">
            <a:solidFill>
              <a:srgbClr val="00023F"/>
            </a:solidFill>
          </a:ln>
        </p:spPr>
        <p:txBody>
          <a:bodyPr wrap="square" lIns="0" tIns="0" rIns="0" bIns="0" rtlCol="0"/>
          <a:lstStyle/>
          <a:p>
            <a:endParaRPr/>
          </a:p>
        </p:txBody>
      </p:sp>
      <p:sp>
        <p:nvSpPr>
          <p:cNvPr id="14" name="Title 13">
            <a:extLst>
              <a:ext uri="{FF2B5EF4-FFF2-40B4-BE49-F238E27FC236}">
                <a16:creationId xmlns:a16="http://schemas.microsoft.com/office/drawing/2014/main" id="{872601F7-4915-C3FA-6FED-E80204A23159}"/>
              </a:ext>
            </a:extLst>
          </p:cNvPr>
          <p:cNvSpPr>
            <a:spLocks noGrp="1"/>
          </p:cNvSpPr>
          <p:nvPr>
            <p:ph type="title"/>
          </p:nvPr>
        </p:nvSpPr>
        <p:spPr>
          <a:xfrm>
            <a:off x="292747" y="148068"/>
            <a:ext cx="10810681" cy="420868"/>
          </a:xfrm>
        </p:spPr>
        <p:txBody>
          <a:bodyPr>
            <a:noAutofit/>
          </a:bodyPr>
          <a:lstStyle/>
          <a:p>
            <a:r>
              <a:rPr lang="en-US" sz="3200" dirty="0">
                <a:solidFill>
                  <a:srgbClr val="C00000"/>
                </a:solidFill>
                <a:latin typeface="Montserrat SemiBold" panose="00000700000000000000" pitchFamily="2" charset="0"/>
              </a:rPr>
              <a:t>Established Joint Venture Partner Network</a:t>
            </a: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rgbClr val="00023F"/>
            </a:solidFill>
          </a:ln>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2" name="Title 1">
            <a:extLst>
              <a:ext uri="{FF2B5EF4-FFF2-40B4-BE49-F238E27FC236}">
                <a16:creationId xmlns:a16="http://schemas.microsoft.com/office/drawing/2014/main" id="{B14AC0B7-65FF-E984-3016-6838E6D15E7E}"/>
              </a:ext>
            </a:extLst>
          </p:cNvPr>
          <p:cNvSpPr txBox="1">
            <a:spLocks/>
          </p:cNvSpPr>
          <p:nvPr/>
        </p:nvSpPr>
        <p:spPr>
          <a:xfrm>
            <a:off x="28281" y="722379"/>
            <a:ext cx="12192000" cy="470470"/>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Roboto" panose="02000000000000000000" pitchFamily="2" charset="0"/>
                <a:ea typeface="Roboto" panose="02000000000000000000" pitchFamily="2" charset="0"/>
                <a:cs typeface="Roboto" panose="02000000000000000000" pitchFamily="2" charset="0"/>
              </a:rPr>
              <a:t>Notable Partners Include:</a:t>
            </a:r>
            <a:endParaRPr lang="en-US" sz="360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10" descr="Image result for eqt corporation logo">
            <a:extLst>
              <a:ext uri="{FF2B5EF4-FFF2-40B4-BE49-F238E27FC236}">
                <a16:creationId xmlns:a16="http://schemas.microsoft.com/office/drawing/2014/main" id="{A22CB694-736C-EB0F-97DF-787E58C0E591}"/>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08199" y="1537894"/>
            <a:ext cx="2289580" cy="11907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chevron logo">
            <a:extLst>
              <a:ext uri="{FF2B5EF4-FFF2-40B4-BE49-F238E27FC236}">
                <a16:creationId xmlns:a16="http://schemas.microsoft.com/office/drawing/2014/main" id="{704EA8D0-CDD9-0799-FFD8-A1C9419B8D5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4795" y="1664276"/>
            <a:ext cx="1717220" cy="19188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descr="Image result for devon energy logo">
            <a:extLst>
              <a:ext uri="{FF2B5EF4-FFF2-40B4-BE49-F238E27FC236}">
                <a16:creationId xmlns:a16="http://schemas.microsoft.com/office/drawing/2014/main" id="{4210D5D9-CDA0-5103-0C5C-436727DBD57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43070" y="1298401"/>
            <a:ext cx="3072218" cy="13798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occidental petroleum">
            <a:extLst>
              <a:ext uri="{FF2B5EF4-FFF2-40B4-BE49-F238E27FC236}">
                <a16:creationId xmlns:a16="http://schemas.microsoft.com/office/drawing/2014/main" id="{6E94BD84-279F-2752-E9F6-6A8EBFC6B502}"/>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915449" y="4439039"/>
            <a:ext cx="4199170" cy="20622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Image result for eog resources">
            <a:extLst>
              <a:ext uri="{FF2B5EF4-FFF2-40B4-BE49-F238E27FC236}">
                <a16:creationId xmlns:a16="http://schemas.microsoft.com/office/drawing/2014/main" id="{B9A104BC-194C-849E-9778-485B1DF8974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t="18068"/>
          <a:stretch/>
        </p:blipFill>
        <p:spPr bwMode="auto">
          <a:xfrm>
            <a:off x="5089071" y="3900527"/>
            <a:ext cx="2661039" cy="17740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XTO Energy - Butler County Chamber of Commerce">
            <a:extLst>
              <a:ext uri="{FF2B5EF4-FFF2-40B4-BE49-F238E27FC236}">
                <a16:creationId xmlns:a16="http://schemas.microsoft.com/office/drawing/2014/main" id="{27048C07-51D1-A27E-114C-251D8B6DBD02}"/>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11396" y="2945254"/>
            <a:ext cx="2289580" cy="15540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bout Shell Energy">
            <a:extLst>
              <a:ext uri="{FF2B5EF4-FFF2-40B4-BE49-F238E27FC236}">
                <a16:creationId xmlns:a16="http://schemas.microsoft.com/office/drawing/2014/main" id="{6F177615-449C-FBC3-52A9-94818F5C8FE6}"/>
              </a:ext>
            </a:extLst>
          </p:cNvPr>
          <p:cNvPicPr>
            <a:picLocks noChangeAspect="1" noChangeArrowheads="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10342" y="5080331"/>
            <a:ext cx="4199171" cy="11566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3970E2-158F-22E5-E8CC-24F71E664542}"/>
              </a:ext>
            </a:extLst>
          </p:cNvPr>
          <p:cNvPicPr>
            <a:picLocks noChangeAspect="1"/>
          </p:cNvPicPr>
          <p:nvPr/>
        </p:nvPicPr>
        <p:blipFill>
          <a:blip r:embed="rId10"/>
          <a:stretch>
            <a:fillRect/>
          </a:stretch>
        </p:blipFill>
        <p:spPr>
          <a:xfrm>
            <a:off x="7648218" y="3206637"/>
            <a:ext cx="2124075" cy="771525"/>
          </a:xfrm>
          <a:prstGeom prst="rect">
            <a:avLst/>
          </a:prstGeom>
        </p:spPr>
      </p:pic>
    </p:spTree>
    <p:extLst>
      <p:ext uri="{BB962C8B-B14F-4D97-AF65-F5344CB8AC3E}">
        <p14:creationId xmlns:p14="http://schemas.microsoft.com/office/powerpoint/2010/main" val="1960961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76441" y="813325"/>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23F"/>
              </a:solidFill>
              <a:effectLst/>
              <a:uLnTx/>
              <a:uFillTx/>
              <a:latin typeface="Arial "/>
              <a:ea typeface="+mn-ea"/>
              <a:cs typeface="+mn-cs"/>
            </a:endParaRPr>
          </a:p>
        </p:txBody>
      </p:sp>
      <p:sp>
        <p:nvSpPr>
          <p:cNvPr id="14" name="Title 13">
            <a:extLst>
              <a:ext uri="{FF2B5EF4-FFF2-40B4-BE49-F238E27FC236}">
                <a16:creationId xmlns:a16="http://schemas.microsoft.com/office/drawing/2014/main" id="{872601F7-4915-C3FA-6FED-E80204A23159}"/>
              </a:ext>
            </a:extLst>
          </p:cNvPr>
          <p:cNvSpPr>
            <a:spLocks noGrp="1"/>
          </p:cNvSpPr>
          <p:nvPr>
            <p:ph type="title"/>
          </p:nvPr>
        </p:nvSpPr>
        <p:spPr>
          <a:xfrm>
            <a:off x="339285" y="388617"/>
            <a:ext cx="11467359" cy="370166"/>
          </a:xfrm>
        </p:spPr>
        <p:txBody>
          <a:bodyPr/>
          <a:lstStyle/>
          <a:p>
            <a:r>
              <a:rPr lang="en-US">
                <a:latin typeface="Montserrat SemiBold" panose="00000700000000000000" pitchFamily="2" charset="0"/>
              </a:rPr>
              <a:t>One firm, multiple investment solutions</a:t>
            </a: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23F"/>
              </a:solidFill>
              <a:effectLst/>
              <a:uLnTx/>
              <a:uFillTx/>
              <a:latin typeface="Arial "/>
              <a:ea typeface="+mn-ea"/>
              <a:cs typeface="+mn-cs"/>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sp>
        <p:nvSpPr>
          <p:cNvPr id="6" name="TextBox 5">
            <a:extLst>
              <a:ext uri="{FF2B5EF4-FFF2-40B4-BE49-F238E27FC236}">
                <a16:creationId xmlns:a16="http://schemas.microsoft.com/office/drawing/2014/main" id="{34119ED2-1FB1-4C94-6B77-EA3C562ECEFF}"/>
              </a:ext>
            </a:extLst>
          </p:cNvPr>
          <p:cNvSpPr txBox="1"/>
          <p:nvPr/>
        </p:nvSpPr>
        <p:spPr>
          <a:xfrm>
            <a:off x="409364" y="4193811"/>
            <a:ext cx="2609985"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00000"/>
              </a:solidFill>
              <a:effectLst/>
              <a:uLnTx/>
              <a:uFillTx/>
              <a:latin typeface="Montserrat SemiBold" panose="00000700000000000000" pitchFamily="2"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ontserrat SemiBold"/>
                <a:ea typeface="+mn-ea"/>
                <a:cs typeface="Arial"/>
              </a:rPr>
              <a:t>2024 Drilling Fund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Montserrat SemiBold"/>
                <a:ea typeface="+mn-ea"/>
                <a:cs typeface="Arial"/>
              </a:rPr>
              <a:t>(1st yr. Write off funds)</a:t>
            </a:r>
          </a:p>
        </p:txBody>
      </p:sp>
      <p:sp>
        <p:nvSpPr>
          <p:cNvPr id="8" name="TextBox 7">
            <a:extLst>
              <a:ext uri="{FF2B5EF4-FFF2-40B4-BE49-F238E27FC236}">
                <a16:creationId xmlns:a16="http://schemas.microsoft.com/office/drawing/2014/main" id="{E9DCF628-FE63-B839-3FB6-51BFC5E88A25}"/>
              </a:ext>
            </a:extLst>
          </p:cNvPr>
          <p:cNvSpPr txBox="1"/>
          <p:nvPr/>
        </p:nvSpPr>
        <p:spPr>
          <a:xfrm>
            <a:off x="3182287" y="4503098"/>
            <a:ext cx="2784856"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ontserrat SemiBold"/>
                <a:ea typeface="+mn-ea"/>
                <a:cs typeface="Arial"/>
              </a:rPr>
              <a:t>Mineral Fund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Montserrat SemiBold"/>
                <a:ea typeface="+mn-ea"/>
                <a:cs typeface="Arial"/>
              </a:rPr>
              <a:t>(1031x eligible)</a:t>
            </a:r>
            <a:endParaRPr kumimoji="0" lang="en-US" sz="1800" b="0" i="0" u="none" strike="noStrike" kern="1200" cap="none" spc="0" normalizeH="0" baseline="0" noProof="0">
              <a:ln>
                <a:noFill/>
              </a:ln>
              <a:solidFill>
                <a:srgbClr val="00023F"/>
              </a:solidFill>
              <a:effectLst/>
              <a:uLnTx/>
              <a:uFillTx/>
              <a:latin typeface="Arial "/>
              <a:ea typeface="+mn-ea"/>
              <a:cs typeface="+mn-cs"/>
            </a:endParaRPr>
          </a:p>
        </p:txBody>
      </p:sp>
      <p:sp>
        <p:nvSpPr>
          <p:cNvPr id="18" name="TextBox 17">
            <a:extLst>
              <a:ext uri="{FF2B5EF4-FFF2-40B4-BE49-F238E27FC236}">
                <a16:creationId xmlns:a16="http://schemas.microsoft.com/office/drawing/2014/main" id="{45E681DD-C796-00EC-8D21-E16775B399C5}"/>
              </a:ext>
            </a:extLst>
          </p:cNvPr>
          <p:cNvSpPr txBox="1"/>
          <p:nvPr/>
        </p:nvSpPr>
        <p:spPr>
          <a:xfrm>
            <a:off x="5939177" y="4499626"/>
            <a:ext cx="3344926"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ontserrat SemiBold"/>
                <a:ea typeface="+mn-ea"/>
                <a:cs typeface="Arial"/>
              </a:rPr>
              <a:t>Qualified Opportunity Zone </a:t>
            </a:r>
            <a:r>
              <a:rPr kumimoji="0" lang="en-US" sz="2000" b="1" i="0" u="none" strike="noStrike" kern="1200" cap="none" spc="0" normalizeH="0" baseline="0" noProof="0">
                <a:ln>
                  <a:noFill/>
                </a:ln>
                <a:solidFill>
                  <a:srgbClr val="C00000"/>
                </a:solidFill>
                <a:effectLst/>
                <a:uLnTx/>
                <a:uFillTx/>
                <a:latin typeface="Montserrat SemiBold"/>
                <a:ea typeface="Roboto"/>
                <a:cs typeface="Arial"/>
              </a:rPr>
              <a:t>Fund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Montserrat SemiBold"/>
                <a:ea typeface="Roboto"/>
                <a:cs typeface="Arial"/>
              </a:rPr>
              <a:t>(Cap gain def + Tax free exit)</a:t>
            </a:r>
          </a:p>
        </p:txBody>
      </p:sp>
      <p:sp>
        <p:nvSpPr>
          <p:cNvPr id="7" name="TextBox 6">
            <a:extLst>
              <a:ext uri="{FF2B5EF4-FFF2-40B4-BE49-F238E27FC236}">
                <a16:creationId xmlns:a16="http://schemas.microsoft.com/office/drawing/2014/main" id="{D9B17D0A-6A70-4784-8F2F-00763C662FDD}"/>
              </a:ext>
            </a:extLst>
          </p:cNvPr>
          <p:cNvSpPr txBox="1"/>
          <p:nvPr/>
        </p:nvSpPr>
        <p:spPr>
          <a:xfrm>
            <a:off x="9181269" y="4504263"/>
            <a:ext cx="2500549"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ontserrat SemiBold"/>
                <a:ea typeface="+mn-ea"/>
                <a:cs typeface="Arial"/>
              </a:rPr>
              <a:t>Private Capital Fund </a:t>
            </a:r>
            <a:endParaRPr kumimoji="0" lang="en-US" sz="1600" b="0" i="0" u="none" strike="noStrike" kern="1200" cap="none" spc="0" normalizeH="0" baseline="0" noProof="0">
              <a:ln>
                <a:noFill/>
              </a:ln>
              <a:solidFill>
                <a:srgbClr val="00023F"/>
              </a:solidFill>
              <a:effectLst/>
              <a:uLnTx/>
              <a:uFillTx/>
              <a:latin typeface="Montserrat SemiBold"/>
              <a:ea typeface="Roboto" panose="02000000000000000000" pitchFamily="2"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Montserrat SemiBold"/>
                <a:ea typeface="+mn-ea"/>
                <a:cs typeface="Arial"/>
              </a:rPr>
              <a:t>(Growth &amp; Income)</a:t>
            </a:r>
            <a:endParaRPr kumimoji="0" lang="en-US" sz="1600" b="0" i="0" u="none" strike="noStrike" kern="1200" cap="none" spc="0" normalizeH="0" baseline="0" noProof="0">
              <a:ln>
                <a:noFill/>
              </a:ln>
              <a:solidFill>
                <a:srgbClr val="00023F"/>
              </a:solidFill>
              <a:effectLst/>
              <a:uLnTx/>
              <a:uFillTx/>
              <a:latin typeface="Montserrat SemiBold"/>
              <a:ea typeface="Roboto" panose="02000000000000000000" pitchFamily="2" charset="0"/>
              <a:cs typeface="Arial"/>
            </a:endParaRPr>
          </a:p>
        </p:txBody>
      </p:sp>
      <p:sp>
        <p:nvSpPr>
          <p:cNvPr id="19" name="Rectangle 18">
            <a:extLst>
              <a:ext uri="{FF2B5EF4-FFF2-40B4-BE49-F238E27FC236}">
                <a16:creationId xmlns:a16="http://schemas.microsoft.com/office/drawing/2014/main" id="{04CC3D07-F36E-4A4A-8F4F-424861B0B6E0}"/>
              </a:ext>
            </a:extLst>
          </p:cNvPr>
          <p:cNvSpPr/>
          <p:nvPr/>
        </p:nvSpPr>
        <p:spPr>
          <a:xfrm>
            <a:off x="6271407" y="1337609"/>
            <a:ext cx="2436956" cy="2937855"/>
          </a:xfrm>
          <a:prstGeom prst="rect">
            <a:avLst/>
          </a:prstGeom>
          <a:gradFill>
            <a:gsLst>
              <a:gs pos="0">
                <a:schemeClr val="tx2"/>
              </a:gs>
              <a:gs pos="100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oster of a truck&#10;&#10;Description automatically generated">
            <a:extLst>
              <a:ext uri="{FF2B5EF4-FFF2-40B4-BE49-F238E27FC236}">
                <a16:creationId xmlns:a16="http://schemas.microsoft.com/office/drawing/2014/main" id="{67971558-895D-5240-98DC-ADCB519C0723}"/>
              </a:ext>
            </a:extLst>
          </p:cNvPr>
          <p:cNvPicPr>
            <a:picLocks noChangeAspect="1"/>
          </p:cNvPicPr>
          <p:nvPr/>
        </p:nvPicPr>
        <p:blipFill>
          <a:blip r:embed="rId4"/>
          <a:stretch>
            <a:fillRect/>
          </a:stretch>
        </p:blipFill>
        <p:spPr>
          <a:xfrm>
            <a:off x="6355116" y="1415142"/>
            <a:ext cx="2272468" cy="2751117"/>
          </a:xfrm>
          <a:prstGeom prst="rect">
            <a:avLst/>
          </a:prstGeom>
        </p:spPr>
      </p:pic>
      <p:sp>
        <p:nvSpPr>
          <p:cNvPr id="20" name="Rectangle 19">
            <a:extLst>
              <a:ext uri="{FF2B5EF4-FFF2-40B4-BE49-F238E27FC236}">
                <a16:creationId xmlns:a16="http://schemas.microsoft.com/office/drawing/2014/main" id="{485BA327-8E5C-7A81-DC76-2EEBA35CFE1C}"/>
              </a:ext>
            </a:extLst>
          </p:cNvPr>
          <p:cNvSpPr/>
          <p:nvPr/>
        </p:nvSpPr>
        <p:spPr>
          <a:xfrm>
            <a:off x="3352056" y="1337609"/>
            <a:ext cx="2436956" cy="2937855"/>
          </a:xfrm>
          <a:prstGeom prst="rect">
            <a:avLst/>
          </a:prstGeom>
          <a:gradFill>
            <a:gsLst>
              <a:gs pos="0">
                <a:schemeClr val="tx2"/>
              </a:gs>
              <a:gs pos="100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9FB8B63-0D67-568E-17F9-AC79D73E43F7}"/>
              </a:ext>
            </a:extLst>
          </p:cNvPr>
          <p:cNvSpPr/>
          <p:nvPr/>
        </p:nvSpPr>
        <p:spPr>
          <a:xfrm>
            <a:off x="9210549" y="1337609"/>
            <a:ext cx="2436956" cy="2937855"/>
          </a:xfrm>
          <a:prstGeom prst="rect">
            <a:avLst/>
          </a:prstGeom>
          <a:gradFill>
            <a:gsLst>
              <a:gs pos="0">
                <a:schemeClr val="tx2"/>
              </a:gs>
              <a:gs pos="100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oster of a drilling rig&#10;&#10;Description automatically generated">
            <a:extLst>
              <a:ext uri="{FF2B5EF4-FFF2-40B4-BE49-F238E27FC236}">
                <a16:creationId xmlns:a16="http://schemas.microsoft.com/office/drawing/2014/main" id="{EAAE9F76-B531-4B3D-E23D-313944167D06}"/>
              </a:ext>
            </a:extLst>
          </p:cNvPr>
          <p:cNvPicPr>
            <a:picLocks noChangeAspect="1"/>
          </p:cNvPicPr>
          <p:nvPr/>
        </p:nvPicPr>
        <p:blipFill>
          <a:blip r:embed="rId5"/>
          <a:stretch>
            <a:fillRect/>
          </a:stretch>
        </p:blipFill>
        <p:spPr>
          <a:xfrm>
            <a:off x="3434360" y="1415143"/>
            <a:ext cx="2275281" cy="2780805"/>
          </a:xfrm>
          <a:prstGeom prst="rect">
            <a:avLst/>
          </a:prstGeom>
        </p:spPr>
      </p:pic>
      <p:sp>
        <p:nvSpPr>
          <p:cNvPr id="24" name="Rectangle 23">
            <a:extLst>
              <a:ext uri="{FF2B5EF4-FFF2-40B4-BE49-F238E27FC236}">
                <a16:creationId xmlns:a16="http://schemas.microsoft.com/office/drawing/2014/main" id="{2C8F9C9E-7856-4009-DD67-5B2F11B565D5}"/>
              </a:ext>
            </a:extLst>
          </p:cNvPr>
          <p:cNvSpPr/>
          <p:nvPr/>
        </p:nvSpPr>
        <p:spPr>
          <a:xfrm>
            <a:off x="501977" y="1317816"/>
            <a:ext cx="2436956" cy="2937855"/>
          </a:xfrm>
          <a:prstGeom prst="rect">
            <a:avLst/>
          </a:prstGeom>
          <a:gradFill>
            <a:gsLst>
              <a:gs pos="0">
                <a:schemeClr val="tx2"/>
              </a:gs>
              <a:gs pos="100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oster of a drilling rig&#10;&#10;Description automatically generated">
            <a:extLst>
              <a:ext uri="{FF2B5EF4-FFF2-40B4-BE49-F238E27FC236}">
                <a16:creationId xmlns:a16="http://schemas.microsoft.com/office/drawing/2014/main" id="{FD6F16C9-7CCF-E183-8CEB-BFCDFB10AB3E}"/>
              </a:ext>
            </a:extLst>
          </p:cNvPr>
          <p:cNvPicPr>
            <a:picLocks noChangeAspect="1"/>
          </p:cNvPicPr>
          <p:nvPr/>
        </p:nvPicPr>
        <p:blipFill>
          <a:blip r:embed="rId6"/>
          <a:stretch>
            <a:fillRect/>
          </a:stretch>
        </p:blipFill>
        <p:spPr>
          <a:xfrm>
            <a:off x="588425" y="1385454"/>
            <a:ext cx="2257099" cy="2780805"/>
          </a:xfrm>
          <a:prstGeom prst="rect">
            <a:avLst/>
          </a:prstGeom>
        </p:spPr>
      </p:pic>
      <p:pic>
        <p:nvPicPr>
          <p:cNvPr id="26" name="Picture 25">
            <a:extLst>
              <a:ext uri="{FF2B5EF4-FFF2-40B4-BE49-F238E27FC236}">
                <a16:creationId xmlns:a16="http://schemas.microsoft.com/office/drawing/2014/main" id="{D25A08D3-8D36-F31A-5D7C-28C3C7514533}"/>
              </a:ext>
            </a:extLst>
          </p:cNvPr>
          <p:cNvPicPr>
            <a:picLocks noChangeAspect="1"/>
          </p:cNvPicPr>
          <p:nvPr/>
        </p:nvPicPr>
        <p:blipFill>
          <a:blip r:embed="rId7"/>
          <a:stretch>
            <a:fillRect/>
          </a:stretch>
        </p:blipFill>
        <p:spPr>
          <a:xfrm>
            <a:off x="9285324" y="1415142"/>
            <a:ext cx="2290339" cy="2751117"/>
          </a:xfrm>
          <a:prstGeom prst="rect">
            <a:avLst/>
          </a:prstGeom>
        </p:spPr>
      </p:pic>
    </p:spTree>
    <p:extLst>
      <p:ext uri="{BB962C8B-B14F-4D97-AF65-F5344CB8AC3E}">
        <p14:creationId xmlns:p14="http://schemas.microsoft.com/office/powerpoint/2010/main" val="1522210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F173E3BB-F601-4F0E-90AC-4E1473812240}"/>
              </a:ext>
            </a:extLst>
          </p:cNvPr>
          <p:cNvSpPr/>
          <p:nvPr/>
        </p:nvSpPr>
        <p:spPr bwMode="white">
          <a:xfrm flipV="1">
            <a:off x="188536" y="553827"/>
            <a:ext cx="11799537" cy="50097"/>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sp>
        <p:nvSpPr>
          <p:cNvPr id="14" name="Title 13">
            <a:extLst>
              <a:ext uri="{FF2B5EF4-FFF2-40B4-BE49-F238E27FC236}">
                <a16:creationId xmlns:a16="http://schemas.microsoft.com/office/drawing/2014/main" id="{872601F7-4915-C3FA-6FED-E80204A23159}"/>
              </a:ext>
            </a:extLst>
          </p:cNvPr>
          <p:cNvSpPr>
            <a:spLocks noGrp="1"/>
          </p:cNvSpPr>
          <p:nvPr>
            <p:ph type="title"/>
          </p:nvPr>
        </p:nvSpPr>
        <p:spPr>
          <a:xfrm>
            <a:off x="386395" y="184863"/>
            <a:ext cx="12007083" cy="370166"/>
          </a:xfrm>
        </p:spPr>
        <p:txBody>
          <a:bodyPr/>
          <a:lstStyle/>
          <a:p>
            <a:r>
              <a:rPr lang="en-US" dirty="0">
                <a:latin typeface="Montserrat SemiBold"/>
              </a:rPr>
              <a:t>USEDC 2023 Capital Summary (MM’s)</a:t>
            </a:r>
          </a:p>
        </p:txBody>
      </p:sp>
      <p:sp>
        <p:nvSpPr>
          <p:cNvPr id="15" name="object 7" descr="Beige rectangle">
            <a:extLst>
              <a:ext uri="{FF2B5EF4-FFF2-40B4-BE49-F238E27FC236}">
                <a16:creationId xmlns:a16="http://schemas.microsoft.com/office/drawing/2014/main" id="{237FA042-E99D-895B-1C9D-BC8C3E589854}"/>
              </a:ext>
            </a:extLst>
          </p:cNvPr>
          <p:cNvSpPr/>
          <p:nvPr/>
        </p:nvSpPr>
        <p:spPr bwMode="white">
          <a:xfrm flipV="1">
            <a:off x="188536" y="6290834"/>
            <a:ext cx="11790110" cy="50098"/>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72A41D11-1CF2-C7FE-891C-CD9C0E913F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654" y="6322553"/>
            <a:ext cx="3067288" cy="559521"/>
          </a:xfrm>
          <a:prstGeom prst="rect">
            <a:avLst/>
          </a:prstGeom>
        </p:spPr>
      </p:pic>
      <p:graphicFrame>
        <p:nvGraphicFramePr>
          <p:cNvPr id="2" name="Chart 1">
            <a:extLst>
              <a:ext uri="{FF2B5EF4-FFF2-40B4-BE49-F238E27FC236}">
                <a16:creationId xmlns:a16="http://schemas.microsoft.com/office/drawing/2014/main" id="{04A5DFFE-D024-A0CC-C29E-CDBB1D393380}"/>
              </a:ext>
            </a:extLst>
          </p:cNvPr>
          <p:cNvGraphicFramePr>
            <a:graphicFrameLocks/>
          </p:cNvGraphicFramePr>
          <p:nvPr>
            <p:extLst>
              <p:ext uri="{D42A27DB-BD31-4B8C-83A1-F6EECF244321}">
                <p14:modId xmlns:p14="http://schemas.microsoft.com/office/powerpoint/2010/main" val="3336098371"/>
              </p:ext>
            </p:extLst>
          </p:nvPr>
        </p:nvGraphicFramePr>
        <p:xfrm>
          <a:off x="188537" y="635643"/>
          <a:ext cx="11799536" cy="54956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20439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object 7" descr="Beige rectangle">
            <a:extLst>
              <a:ext uri="{FF2B5EF4-FFF2-40B4-BE49-F238E27FC236}">
                <a16:creationId xmlns:a16="http://schemas.microsoft.com/office/drawing/2014/main" id="{C85C272F-FCB2-478D-9E03-EC734D1AB6C0}"/>
              </a:ext>
            </a:extLst>
          </p:cNvPr>
          <p:cNvSpPr/>
          <p:nvPr/>
        </p:nvSpPr>
        <p:spPr bwMode="white">
          <a:xfrm>
            <a:off x="452143" y="2989507"/>
            <a:ext cx="11096625" cy="125358"/>
          </a:xfrm>
          <a:custGeom>
            <a:avLst/>
            <a:gdLst/>
            <a:ahLst/>
            <a:cxnLst/>
            <a:rect l="l" t="t" r="r" b="b"/>
            <a:pathLst>
              <a:path w="3935729">
                <a:moveTo>
                  <a:pt x="0" y="0"/>
                </a:moveTo>
                <a:lnTo>
                  <a:pt x="3935349" y="0"/>
                </a:lnTo>
              </a:path>
            </a:pathLst>
          </a:custGeom>
          <a:ln w="54863">
            <a:solidFill>
              <a:srgbClr val="AE1F23"/>
            </a:solidFill>
          </a:ln>
        </p:spPr>
        <p:txBody>
          <a:bodyPr wrap="square" lIns="0" tIns="0" rIns="0" bIns="0" rtlCol="0"/>
          <a:lstStyle/>
          <a:p>
            <a:endParaRPr/>
          </a:p>
        </p:txBody>
      </p:sp>
      <p:sp>
        <p:nvSpPr>
          <p:cNvPr id="9" name="TextBox 8">
            <a:extLst>
              <a:ext uri="{FF2B5EF4-FFF2-40B4-BE49-F238E27FC236}">
                <a16:creationId xmlns:a16="http://schemas.microsoft.com/office/drawing/2014/main" id="{7C31F981-4707-5A37-EE34-8466BD2ADEB0}"/>
              </a:ext>
            </a:extLst>
          </p:cNvPr>
          <p:cNvSpPr txBox="1"/>
          <p:nvPr/>
        </p:nvSpPr>
        <p:spPr>
          <a:xfrm>
            <a:off x="2342608" y="1545829"/>
            <a:ext cx="7506784" cy="1446550"/>
          </a:xfrm>
          <a:prstGeom prst="rect">
            <a:avLst/>
          </a:prstGeom>
          <a:noFill/>
        </p:spPr>
        <p:txBody>
          <a:bodyPr wrap="square" lIns="91440" tIns="45720" rIns="91440" bIns="45720" rtlCol="0" anchor="t">
            <a:spAutoFit/>
          </a:bodyPr>
          <a:lstStyle/>
          <a:p>
            <a:pPr algn="ctr"/>
            <a:r>
              <a:rPr lang="en-US" sz="4400">
                <a:solidFill>
                  <a:schemeClr val="bg1">
                    <a:lumMod val="95000"/>
                  </a:schemeClr>
                </a:solidFill>
                <a:latin typeface="Montserrat SemiBold"/>
              </a:rPr>
              <a:t>Macro</a:t>
            </a:r>
          </a:p>
          <a:p>
            <a:pPr algn="ctr"/>
            <a:r>
              <a:rPr lang="en-US" sz="4400">
                <a:solidFill>
                  <a:schemeClr val="bg1">
                    <a:lumMod val="95000"/>
                  </a:schemeClr>
                </a:solidFill>
                <a:latin typeface="Montserrat SemiBold"/>
              </a:rPr>
              <a:t>Environment </a:t>
            </a:r>
          </a:p>
        </p:txBody>
      </p:sp>
      <p:sp>
        <p:nvSpPr>
          <p:cNvPr id="28" name="Rectangle 27">
            <a:extLst>
              <a:ext uri="{FF2B5EF4-FFF2-40B4-BE49-F238E27FC236}">
                <a16:creationId xmlns:a16="http://schemas.microsoft.com/office/drawing/2014/main" id="{9F603690-818D-3B9B-9D91-578A816EA59F}"/>
              </a:ext>
            </a:extLst>
          </p:cNvPr>
          <p:cNvSpPr/>
          <p:nvPr/>
        </p:nvSpPr>
        <p:spPr>
          <a:xfrm>
            <a:off x="0" y="6727674"/>
            <a:ext cx="12192000" cy="13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500FB2C-81F0-5750-134F-82F657299864}"/>
              </a:ext>
            </a:extLst>
          </p:cNvPr>
          <p:cNvSpPr/>
          <p:nvPr/>
        </p:nvSpPr>
        <p:spPr>
          <a:xfrm>
            <a:off x="0" y="0"/>
            <a:ext cx="12192000" cy="13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Icon&#10;&#10;Description automatically generated with medium confidence">
            <a:extLst>
              <a:ext uri="{FF2B5EF4-FFF2-40B4-BE49-F238E27FC236}">
                <a16:creationId xmlns:a16="http://schemas.microsoft.com/office/drawing/2014/main" id="{5660D945-4C59-E4DF-9B8C-F2ACD4911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696" y="3868493"/>
            <a:ext cx="4002608" cy="9604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4666573"/>
      </p:ext>
    </p:extLst>
  </p:cSld>
  <p:clrMapOvr>
    <a:masterClrMapping/>
  </p:clrMapOvr>
</p:sld>
</file>

<file path=ppt/theme/theme1.xml><?xml version="1.0" encoding="utf-8"?>
<a:theme xmlns:a="http://schemas.openxmlformats.org/drawingml/2006/main" name="Office Theme">
  <a:themeElements>
    <a:clrScheme name="USEDC">
      <a:dk1>
        <a:srgbClr val="00023F"/>
      </a:dk1>
      <a:lt1>
        <a:sysClr val="window" lastClr="FFFFFF"/>
      </a:lt1>
      <a:dk2>
        <a:srgbClr val="00023F"/>
      </a:dk2>
      <a:lt2>
        <a:srgbClr val="E7E6E6"/>
      </a:lt2>
      <a:accent1>
        <a:srgbClr val="00023F"/>
      </a:accent1>
      <a:accent2>
        <a:srgbClr val="AE1F23"/>
      </a:accent2>
      <a:accent3>
        <a:srgbClr val="AE1F23"/>
      </a:accent3>
      <a:accent4>
        <a:srgbClr val="FFC000"/>
      </a:accent4>
      <a:accent5>
        <a:srgbClr val="00023F"/>
      </a:accent5>
      <a:accent6>
        <a:srgbClr val="00023F"/>
      </a:accent6>
      <a:hlink>
        <a:srgbClr val="00023F"/>
      </a:hlink>
      <a:folHlink>
        <a:srgbClr val="AE1F23"/>
      </a:folHlink>
    </a:clrScheme>
    <a:fontScheme name="MS Healthcare Pitch">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2"/>
            </a:gs>
            <a:gs pos="100000">
              <a:schemeClr val="accent2"/>
            </a:gs>
          </a:gsLst>
          <a:lin ang="144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MB Healthcare Pitch Deck SB_v3" id="{F20654C3-30CB-4A23-AE37-CA3918CCFD51}" vid="{71C4247B-9648-406B-9B0E-E7124027980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0C66BDC7-24D2-4343-8D41-18F9C23F860A}">
  <ds:schemaRefs>
    <ds:schemaRef ds:uri="http://schemas.microsoft.com/sharepoint/v3/contenttype/forms"/>
  </ds:schemaRefs>
</ds:datastoreItem>
</file>

<file path=customXml/itemProps2.xml><?xml version="1.0" encoding="utf-8"?>
<ds:datastoreItem xmlns:ds="http://schemas.openxmlformats.org/officeDocument/2006/customXml" ds:itemID="{533BAED8-F9E7-4D41-86E9-333473F909FD}">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F4BDB64-2AF8-42D4-96C8-B6B6F098993C}">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Healthcare office pitch deck</Template>
  <TotalTime>1636</TotalTime>
  <Words>6078</Words>
  <Application>Microsoft Office PowerPoint</Application>
  <PresentationFormat>Widescreen</PresentationFormat>
  <Paragraphs>344</Paragraphs>
  <Slides>25</Slides>
  <Notes>21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25</vt:i4>
      </vt:variant>
    </vt:vector>
  </HeadingPairs>
  <TitlesOfParts>
    <vt:vector size="41" baseType="lpstr">
      <vt:lpstr>Arial</vt:lpstr>
      <vt:lpstr>Arial </vt:lpstr>
      <vt:lpstr>Arial Black</vt:lpstr>
      <vt:lpstr>Calibri</vt:lpstr>
      <vt:lpstr>Calibri Light</vt:lpstr>
      <vt:lpstr>Courier New</vt:lpstr>
      <vt:lpstr>Gill Sans MT</vt:lpstr>
      <vt:lpstr>Helvetica</vt:lpstr>
      <vt:lpstr>Montserrat SemiBold</vt:lpstr>
      <vt:lpstr>Roboto</vt:lpstr>
      <vt:lpstr>Roboto Black</vt:lpstr>
      <vt:lpstr>Times New Roman</vt:lpstr>
      <vt:lpstr>Wingdings</vt:lpstr>
      <vt:lpstr>Wingdings 2</vt:lpstr>
      <vt:lpstr>Office Theme</vt:lpstr>
      <vt:lpstr>1_Office Theme</vt:lpstr>
      <vt:lpstr>PowerPoint Presentation</vt:lpstr>
      <vt:lpstr>PowerPoint Presentation</vt:lpstr>
      <vt:lpstr>Veteran E&amp;P Operator </vt:lpstr>
      <vt:lpstr>U.S. Energy Financially Strong GP</vt:lpstr>
      <vt:lpstr>PowerPoint Presentation</vt:lpstr>
      <vt:lpstr>Established Joint Venture Partner Network</vt:lpstr>
      <vt:lpstr>One firm, multiple investment solutions</vt:lpstr>
      <vt:lpstr>USEDC 2023 Capital Summary (MM’s)</vt:lpstr>
      <vt:lpstr>PowerPoint Presentation</vt:lpstr>
      <vt:lpstr>Oil Consensus 2024 Pricing ($/bbl)</vt:lpstr>
      <vt:lpstr>Global Market Outlook</vt:lpstr>
      <vt:lpstr>PowerPoint Presentation</vt:lpstr>
      <vt:lpstr> Tax Planning Strategies </vt:lpstr>
      <vt:lpstr>PowerPoint Presentation</vt:lpstr>
      <vt:lpstr>PowerPoint Presentation</vt:lpstr>
      <vt:lpstr> Drilling fund highlights </vt:lpstr>
      <vt:lpstr>PowerPoint Presentation</vt:lpstr>
      <vt:lpstr>PowerPoint Presentation</vt:lpstr>
      <vt:lpstr>PowerPoint Presentation</vt:lpstr>
      <vt:lpstr>PowerPoint Presentation</vt:lpstr>
      <vt:lpstr>Expanding Permian Footprint</vt:lpstr>
      <vt:lpstr>Drilling Fund: Potential investment strategies </vt:lpstr>
      <vt:lpstr>U.S. Energy Resources</vt:lpstr>
      <vt:lpstr>U.S. Energy Resources – 3rd party tax analysis!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XXX Deck</dc:title>
  <dc:creator>Liz Lally</dc:creator>
  <cp:lastModifiedBy>Nate Moster</cp:lastModifiedBy>
  <cp:revision>7</cp:revision>
  <cp:lastPrinted>2023-05-02T18:57:07Z</cp:lastPrinted>
  <dcterms:created xsi:type="dcterms:W3CDTF">2022-07-20T17:12:29Z</dcterms:created>
  <dcterms:modified xsi:type="dcterms:W3CDTF">2024-09-09T17:45:30Z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