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60" r:id="rId4"/>
    <p:sldId id="262" r:id="rId5"/>
    <p:sldId id="264" r:id="rId6"/>
    <p:sldId id="259" r:id="rId7"/>
    <p:sldId id="265" r:id="rId8"/>
    <p:sldId id="261" r:id="rId9"/>
    <p:sldId id="266"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2"/>
  </p:normalViewPr>
  <p:slideViewPr>
    <p:cSldViewPr>
      <p:cViewPr varScale="1">
        <p:scale>
          <a:sx n="134" d="100"/>
          <a:sy n="134" d="100"/>
        </p:scale>
        <p:origin x="154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72E5AD-3B22-4C35-8FBC-9CD3FA9F8A61}" type="datetimeFigureOut">
              <a:rPr lang="en-US" smtClean="0"/>
              <a:t>3/2/22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D39321-D424-4977-B94A-6632D1B5DF9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Orbiting Astronomical Satellite for Investigating Stellar Systems (OASIS) is a mission concept being developed in preparation for the 2021 </a:t>
            </a:r>
            <a:r>
              <a:rPr lang="en-US" dirty="0" err="1"/>
              <a:t>MidEX</a:t>
            </a:r>
            <a:r>
              <a:rPr lang="en-US" dirty="0"/>
              <a:t> Announcement of Opportunity</a:t>
            </a:r>
          </a:p>
        </p:txBody>
      </p:sp>
      <p:sp>
        <p:nvSpPr>
          <p:cNvPr id="4" name="Slide Number Placeholder 3"/>
          <p:cNvSpPr>
            <a:spLocks noGrp="1"/>
          </p:cNvSpPr>
          <p:nvPr>
            <p:ph type="sldNum" sz="quarter" idx="10"/>
          </p:nvPr>
        </p:nvSpPr>
        <p:spPr/>
        <p:txBody>
          <a:bodyPr/>
          <a:lstStyle/>
          <a:p>
            <a:fld id="{34D39321-D424-4977-B94A-6632D1B5DF94}"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570FBB7-51A3-4E2E-9CBF-73E6BA0E7D3C}"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70FBB7-51A3-4E2E-9CBF-73E6BA0E7D3C}"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70FBB7-51A3-4E2E-9CBF-73E6BA0E7D3C}"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70FBB7-51A3-4E2E-9CBF-73E6BA0E7D3C}"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70FBB7-51A3-4E2E-9CBF-73E6BA0E7D3C}"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570FBB7-51A3-4E2E-9CBF-73E6BA0E7D3C}" type="datetimeFigureOut">
              <a:rPr lang="en-US" smtClean="0"/>
              <a:pPr/>
              <a:t>3/2/22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70FBB7-51A3-4E2E-9CBF-73E6BA0E7D3C}" type="datetimeFigureOut">
              <a:rPr lang="en-US" smtClean="0"/>
              <a:pPr/>
              <a:t>3/2/22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570FBB7-51A3-4E2E-9CBF-73E6BA0E7D3C}" type="datetimeFigureOut">
              <a:rPr lang="en-US" smtClean="0"/>
              <a:pPr/>
              <a:t>3/2/22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0FBB7-51A3-4E2E-9CBF-73E6BA0E7D3C}" type="datetimeFigureOut">
              <a:rPr lang="en-US" smtClean="0"/>
              <a:pPr/>
              <a:t>3/2/22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70FBB7-51A3-4E2E-9CBF-73E6BA0E7D3C}" type="datetimeFigureOut">
              <a:rPr lang="en-US" smtClean="0"/>
              <a:pPr/>
              <a:t>3/2/22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70FBB7-51A3-4E2E-9CBF-73E6BA0E7D3C}" type="datetimeFigureOut">
              <a:rPr lang="en-US" smtClean="0"/>
              <a:pPr/>
              <a:t>3/2/22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9FBA3-968E-48B7-8D1E-B51914DB1E3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70FBB7-51A3-4E2E-9CBF-73E6BA0E7D3C}" type="datetimeFigureOut">
              <a:rPr lang="en-US" smtClean="0"/>
              <a:pPr/>
              <a:t>3/2/22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C9FBA3-968E-48B7-8D1E-B51914DB1E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Spectrometer" TargetMode="External"/><Relationship Id="rId2" Type="http://schemas.openxmlformats.org/officeDocument/2006/relationships/hyperlink" Target="https://en.wikipedia.org/wiki/Lidar" TargetMode="External"/><Relationship Id="rId1" Type="http://schemas.openxmlformats.org/officeDocument/2006/relationships/slideLayout" Target="../slideLayouts/slideLayout5.xml"/><Relationship Id="rId5" Type="http://schemas.openxmlformats.org/officeDocument/2006/relationships/hyperlink" Target="https://en.wikipedia.org/wiki/Solar_panels_on_spacecraft" TargetMode="External"/><Relationship Id="rId4" Type="http://schemas.openxmlformats.org/officeDocument/2006/relationships/hyperlink" Target="https://en.wikipedia.org/wiki/Mass_spectrometer"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800" b="1" dirty="0" err="1">
                <a:latin typeface="Times New Roman" pitchFamily="18" charset="0"/>
                <a:cs typeface="Times New Roman" pitchFamily="18" charset="0"/>
              </a:rPr>
              <a:t>Cubesat</a:t>
            </a:r>
            <a:r>
              <a:rPr lang="en-US" sz="1800" b="1" dirty="0">
                <a:latin typeface="Times New Roman" pitchFamily="18" charset="0"/>
                <a:cs typeface="Times New Roman" pitchFamily="18" charset="0"/>
              </a:rPr>
              <a:t>-based Infrared Lunar Astronomy: Water-ice Signatures</a:t>
            </a:r>
            <a:br>
              <a:rPr lang="en-US" sz="1800" b="1" dirty="0">
                <a:latin typeface="Times New Roman" pitchFamily="18" charset="0"/>
                <a:cs typeface="Times New Roman" pitchFamily="18" charset="0"/>
              </a:rPr>
            </a:br>
            <a:endParaRPr lang="en-US" sz="18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endParaRPr lang="en-US" sz="1600" dirty="0">
              <a:latin typeface="Times New Roman" pitchFamily="18" charset="0"/>
              <a:cs typeface="Times New Roman" pitchFamily="18" charset="0"/>
            </a:endParaRPr>
          </a:p>
          <a:p>
            <a:r>
              <a:rPr lang="en-US" sz="1600" dirty="0">
                <a:solidFill>
                  <a:schemeClr val="tx1"/>
                </a:solidFill>
                <a:latin typeface="Times New Roman" pitchFamily="18" charset="0"/>
                <a:cs typeface="Times New Roman" pitchFamily="18" charset="0"/>
              </a:rPr>
              <a:t>Ronald H. Freeman, PhD</a:t>
            </a:r>
          </a:p>
          <a:p>
            <a:r>
              <a:rPr lang="en-US" sz="1600" dirty="0">
                <a:solidFill>
                  <a:schemeClr val="tx1"/>
                </a:solidFill>
                <a:latin typeface="Times New Roman" pitchFamily="18" charset="0"/>
                <a:cs typeface="Times New Roman" pitchFamily="18" charset="0"/>
              </a:rPr>
              <a:t>Chair, Space Operations &amp; Support Technical Committee, AIAA</a:t>
            </a:r>
          </a:p>
          <a:p>
            <a:r>
              <a:rPr lang="en-US" sz="1600" dirty="0">
                <a:solidFill>
                  <a:schemeClr val="tx1"/>
                </a:solidFill>
                <a:latin typeface="Times New Roman" pitchFamily="18" charset="0"/>
                <a:cs typeface="Times New Roman" pitchFamily="18" charset="0"/>
              </a:rPr>
              <a:t>Editor-in-Chief, Journal of Space Operations Communicator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CLPS Payloads for 2022</a:t>
            </a:r>
            <a:br>
              <a:rPr lang="en-US" dirty="0"/>
            </a:br>
            <a:endParaRPr lang="en-US" dirty="0"/>
          </a:p>
        </p:txBody>
      </p:sp>
      <p:sp>
        <p:nvSpPr>
          <p:cNvPr id="3" name="Text Placeholder 2"/>
          <p:cNvSpPr>
            <a:spLocks noGrp="1"/>
          </p:cNvSpPr>
          <p:nvPr>
            <p:ph type="body" idx="1"/>
          </p:nvPr>
        </p:nvSpPr>
        <p:spPr/>
        <p:txBody>
          <a:bodyPr>
            <a:normAutofit/>
          </a:bodyPr>
          <a:lstStyle/>
          <a:p>
            <a:r>
              <a:rPr lang="en-US" sz="2000" dirty="0">
                <a:latin typeface="Times New Roman" pitchFamily="18" charset="0"/>
                <a:cs typeface="Times New Roman" pitchFamily="18" charset="0"/>
              </a:rPr>
              <a:t>Company</a:t>
            </a:r>
          </a:p>
        </p:txBody>
      </p:sp>
      <p:sp>
        <p:nvSpPr>
          <p:cNvPr id="4" name="Content Placeholder 3"/>
          <p:cNvSpPr>
            <a:spLocks noGrp="1"/>
          </p:cNvSpPr>
          <p:nvPr>
            <p:ph sz="half" idx="2"/>
          </p:nvPr>
        </p:nvSpPr>
        <p:spPr/>
        <p:txBody>
          <a:bodyPr>
            <a:normAutofit/>
          </a:bodyPr>
          <a:lstStyle/>
          <a:p>
            <a:r>
              <a:rPr lang="en-US" sz="2000" dirty="0">
                <a:latin typeface="Times New Roman" pitchFamily="18" charset="0"/>
                <a:cs typeface="Times New Roman" pitchFamily="18" charset="0"/>
              </a:rPr>
              <a:t>Peregrine and Griffin Landers (</a:t>
            </a:r>
            <a:r>
              <a:rPr lang="en-US" sz="2000" dirty="0" err="1">
                <a:latin typeface="Times New Roman" pitchFamily="18" charset="0"/>
                <a:cs typeface="Times New Roman" pitchFamily="18" charset="0"/>
              </a:rPr>
              <a:t>Astrobotic</a:t>
            </a:r>
            <a:r>
              <a:rPr lang="en-US" sz="2000" dirty="0">
                <a:latin typeface="Times New Roman" pitchFamily="18" charset="0"/>
                <a:cs typeface="Times New Roman" pitchFamily="18" charset="0"/>
              </a:rPr>
              <a:t> Technologies)</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Nova - C </a:t>
            </a:r>
            <a:r>
              <a:rPr lang="en-US" sz="2000" dirty="0" err="1">
                <a:latin typeface="Times New Roman" pitchFamily="18" charset="0"/>
                <a:cs typeface="Times New Roman" pitchFamily="18" charset="0"/>
              </a:rPr>
              <a:t>lander</a:t>
            </a:r>
            <a:r>
              <a:rPr lang="en-US" sz="2000" dirty="0">
                <a:latin typeface="Times New Roman" pitchFamily="18" charset="0"/>
                <a:cs typeface="Times New Roman" pitchFamily="18" charset="0"/>
              </a:rPr>
              <a:t> (Lockheed Martin Space)</a:t>
            </a:r>
          </a:p>
          <a:p>
            <a:pPr>
              <a:buNone/>
            </a:pP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XL-1 </a:t>
            </a:r>
            <a:r>
              <a:rPr lang="en-US" sz="2000" dirty="0" err="1">
                <a:latin typeface="Times New Roman" pitchFamily="18" charset="0"/>
                <a:cs typeface="Times New Roman" pitchFamily="18" charset="0"/>
              </a:rPr>
              <a:t>lander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Masten</a:t>
            </a:r>
            <a:r>
              <a:rPr lang="en-US" sz="2000" dirty="0">
                <a:latin typeface="Times New Roman" pitchFamily="18" charset="0"/>
                <a:cs typeface="Times New Roman" pitchFamily="18" charset="0"/>
              </a:rPr>
              <a:t> Space Systems)</a:t>
            </a:r>
          </a:p>
          <a:p>
            <a:pPr>
              <a:buNone/>
            </a:pP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Genesis/ Blue Ghost </a:t>
            </a:r>
            <a:r>
              <a:rPr lang="en-US" sz="2000" dirty="0" err="1">
                <a:latin typeface="Times New Roman" pitchFamily="18" charset="0"/>
                <a:cs typeface="Times New Roman" pitchFamily="18" charset="0"/>
              </a:rPr>
              <a:t>lander</a:t>
            </a:r>
            <a:r>
              <a:rPr lang="en-US" sz="2000" dirty="0">
                <a:latin typeface="Times New Roman" pitchFamily="18" charset="0"/>
                <a:cs typeface="Times New Roman" pitchFamily="18" charset="0"/>
              </a:rPr>
              <a:t> (Firefly Aerospace)</a:t>
            </a:r>
          </a:p>
          <a:p>
            <a:pPr>
              <a:buNone/>
            </a:pPr>
            <a:endParaRPr lang="en-US" dirty="0"/>
          </a:p>
        </p:txBody>
      </p:sp>
      <p:sp>
        <p:nvSpPr>
          <p:cNvPr id="5" name="Text Placeholder 4"/>
          <p:cNvSpPr>
            <a:spLocks noGrp="1"/>
          </p:cNvSpPr>
          <p:nvPr>
            <p:ph type="body" sz="quarter" idx="3"/>
          </p:nvPr>
        </p:nvSpPr>
        <p:spPr/>
        <p:txBody>
          <a:bodyPr>
            <a:normAutofit/>
          </a:bodyPr>
          <a:lstStyle/>
          <a:p>
            <a:r>
              <a:rPr lang="en-US" sz="2000" dirty="0">
                <a:latin typeface="Times New Roman" pitchFamily="18" charset="0"/>
                <a:cs typeface="Times New Roman" pitchFamily="18" charset="0"/>
              </a:rPr>
              <a:t>Payload Instruments</a:t>
            </a:r>
          </a:p>
        </p:txBody>
      </p:sp>
      <p:sp>
        <p:nvSpPr>
          <p:cNvPr id="6" name="Content Placeholder 5"/>
          <p:cNvSpPr>
            <a:spLocks noGrp="1"/>
          </p:cNvSpPr>
          <p:nvPr>
            <p:ph sz="quarter" idx="4"/>
          </p:nvPr>
        </p:nvSpPr>
        <p:spPr/>
        <p:txBody>
          <a:bodyPr>
            <a:normAutofit fontScale="25000" lnSpcReduction="20000"/>
          </a:bodyPr>
          <a:lstStyle/>
          <a:p>
            <a:r>
              <a:rPr lang="en-US" sz="4000" dirty="0">
                <a:latin typeface="Times New Roman" pitchFamily="18" charset="0"/>
                <a:cs typeface="Times New Roman" pitchFamily="18" charset="0"/>
              </a:rPr>
              <a:t>Linear Energy Transfer Spectrometer, to monitor the lunar surface radiation</a:t>
            </a:r>
            <a:r>
              <a:rPr lang="en-US" dirty="0"/>
              <a:t>.</a:t>
            </a:r>
          </a:p>
          <a:p>
            <a:r>
              <a:rPr lang="en-US" sz="4000" dirty="0">
                <a:latin typeface="Times New Roman" pitchFamily="18" charset="0"/>
                <a:cs typeface="Times New Roman" pitchFamily="18" charset="0"/>
              </a:rPr>
              <a:t>Magnetometer, to measure the surface magnetic field.</a:t>
            </a:r>
          </a:p>
          <a:p>
            <a:r>
              <a:rPr lang="en-US" sz="4000" dirty="0">
                <a:latin typeface="Times New Roman" pitchFamily="18" charset="0"/>
                <a:cs typeface="Times New Roman" pitchFamily="18" charset="0"/>
              </a:rPr>
              <a:t>Low-frequency Radio Observations from the Near Side Lunar Surface, a radio experiment to measure photoelectron sheath density near the surface.</a:t>
            </a:r>
          </a:p>
          <a:p>
            <a:r>
              <a:rPr lang="en-US" sz="4000" dirty="0">
                <a:latin typeface="Times New Roman" pitchFamily="18" charset="0"/>
                <a:cs typeface="Times New Roman" pitchFamily="18" charset="0"/>
              </a:rPr>
              <a:t>A set of three instruments to collect data during entry, descent and landing on the lunar surface to help develop future crewed </a:t>
            </a:r>
            <a:r>
              <a:rPr lang="en-US" sz="4000" dirty="0" err="1">
                <a:latin typeface="Times New Roman" pitchFamily="18" charset="0"/>
                <a:cs typeface="Times New Roman" pitchFamily="18" charset="0"/>
              </a:rPr>
              <a:t>landers</a:t>
            </a:r>
            <a:r>
              <a:rPr lang="en-US" sz="4000" dirty="0">
                <a:latin typeface="Times New Roman" pitchFamily="18" charset="0"/>
                <a:cs typeface="Times New Roman" pitchFamily="18" charset="0"/>
              </a:rPr>
              <a:t>.</a:t>
            </a:r>
          </a:p>
          <a:p>
            <a:r>
              <a:rPr lang="en-US" sz="4000" dirty="0">
                <a:latin typeface="Times New Roman" pitchFamily="18" charset="0"/>
                <a:cs typeface="Times New Roman" pitchFamily="18" charset="0"/>
              </a:rPr>
              <a:t>Stereo Cameras for Lunar Plume-Surface Studies is a set of cameras for monitoring the interaction between the </a:t>
            </a:r>
            <a:r>
              <a:rPr lang="en-US" sz="4000" dirty="0" err="1">
                <a:latin typeface="Times New Roman" pitchFamily="18" charset="0"/>
                <a:cs typeface="Times New Roman" pitchFamily="18" charset="0"/>
              </a:rPr>
              <a:t>lander</a:t>
            </a:r>
            <a:r>
              <a:rPr lang="en-US" sz="4000" dirty="0">
                <a:latin typeface="Times New Roman" pitchFamily="18" charset="0"/>
                <a:cs typeface="Times New Roman" pitchFamily="18" charset="0"/>
              </a:rPr>
              <a:t> engine plume and the lunar surface.</a:t>
            </a:r>
          </a:p>
          <a:p>
            <a:r>
              <a:rPr lang="en-US" sz="4000" dirty="0">
                <a:latin typeface="Times New Roman" pitchFamily="18" charset="0"/>
                <a:cs typeface="Times New Roman" pitchFamily="18" charset="0"/>
              </a:rPr>
              <a:t>Surface and Exosphere Alterations by Landers, another landing monitor to study the effects of spacecraft on the lunar exosphere.</a:t>
            </a:r>
          </a:p>
          <a:p>
            <a:r>
              <a:rPr lang="en-US" sz="4000" dirty="0">
                <a:latin typeface="Times New Roman" pitchFamily="18" charset="0"/>
                <a:cs typeface="Times New Roman" pitchFamily="18" charset="0"/>
              </a:rPr>
              <a:t>Navigation Doppler </a:t>
            </a:r>
            <a:r>
              <a:rPr lang="en-US" sz="4000" dirty="0" err="1">
                <a:latin typeface="Times New Roman" pitchFamily="18" charset="0"/>
                <a:cs typeface="Times New Roman" pitchFamily="18" charset="0"/>
              </a:rPr>
              <a:t>Lidar</a:t>
            </a:r>
            <a:r>
              <a:rPr lang="en-US" sz="4000" dirty="0">
                <a:latin typeface="Times New Roman" pitchFamily="18" charset="0"/>
                <a:cs typeface="Times New Roman" pitchFamily="18" charset="0"/>
              </a:rPr>
              <a:t> for Precise Velocity and Range Sensing is a velocity and ranging </a:t>
            </a:r>
            <a:r>
              <a:rPr lang="en-US" sz="4000" dirty="0" err="1">
                <a:latin typeface="Times New Roman" pitchFamily="18" charset="0"/>
                <a:cs typeface="Times New Roman" pitchFamily="18" charset="0"/>
                <a:hlinkClick r:id="rId2" tooltip="Lidar"/>
              </a:rPr>
              <a:t>lidar</a:t>
            </a:r>
            <a:r>
              <a:rPr lang="en-US" sz="4000" dirty="0">
                <a:latin typeface="Times New Roman" pitchFamily="18" charset="0"/>
                <a:cs typeface="Times New Roman" pitchFamily="18" charset="0"/>
              </a:rPr>
              <a:t> instrument designed to make lunar landings more precise.</a:t>
            </a:r>
          </a:p>
          <a:p>
            <a:r>
              <a:rPr lang="en-US" sz="4000" dirty="0">
                <a:latin typeface="Times New Roman" pitchFamily="18" charset="0"/>
                <a:cs typeface="Times New Roman" pitchFamily="18" charset="0"/>
              </a:rPr>
              <a:t>Near-Infrared Volatile Spectrometer System, is an imaging </a:t>
            </a:r>
            <a:r>
              <a:rPr lang="en-US" sz="4000" dirty="0">
                <a:latin typeface="Times New Roman" pitchFamily="18" charset="0"/>
                <a:cs typeface="Times New Roman" pitchFamily="18" charset="0"/>
                <a:hlinkClick r:id="rId3" tooltip="Spectrometer"/>
              </a:rPr>
              <a:t>spectrometer</a:t>
            </a:r>
            <a:r>
              <a:rPr lang="en-US" sz="4000" dirty="0">
                <a:latin typeface="Times New Roman" pitchFamily="18" charset="0"/>
                <a:cs typeface="Times New Roman" pitchFamily="18" charset="0"/>
              </a:rPr>
              <a:t> to analyze the composition of the lunar surface.</a:t>
            </a:r>
          </a:p>
          <a:p>
            <a:r>
              <a:rPr lang="en-US" sz="4000" dirty="0">
                <a:latin typeface="Times New Roman" pitchFamily="18" charset="0"/>
                <a:cs typeface="Times New Roman" pitchFamily="18" charset="0"/>
              </a:rPr>
              <a:t>Neutron Spectrometer System and Advanced Neutron Measurements at the Lunar Surface, are a pair of neutron detectors to quantify the hydrogen -and therefore water near the surface.</a:t>
            </a:r>
          </a:p>
          <a:p>
            <a:r>
              <a:rPr lang="en-US" sz="4000" dirty="0">
                <a:latin typeface="Times New Roman" pitchFamily="18" charset="0"/>
                <a:cs typeface="Times New Roman" pitchFamily="18" charset="0"/>
              </a:rPr>
              <a:t>Ion-Trap Mass Spectrometer for Lunar Surface Volatiles, is a </a:t>
            </a:r>
            <a:r>
              <a:rPr lang="en-US" sz="4000" dirty="0">
                <a:latin typeface="Times New Roman" pitchFamily="18" charset="0"/>
                <a:cs typeface="Times New Roman" pitchFamily="18" charset="0"/>
                <a:hlinkClick r:id="rId4" tooltip="Mass spectrometer"/>
              </a:rPr>
              <a:t>mass spectrometer</a:t>
            </a:r>
            <a:r>
              <a:rPr lang="en-US" sz="4000" dirty="0">
                <a:latin typeface="Times New Roman" pitchFamily="18" charset="0"/>
                <a:cs typeface="Times New Roman" pitchFamily="18" charset="0"/>
              </a:rPr>
              <a:t> for measuring volatiles on the surface and in the exosphere.</a:t>
            </a:r>
          </a:p>
          <a:p>
            <a:r>
              <a:rPr lang="en-US" sz="4000" dirty="0">
                <a:latin typeface="Times New Roman" pitchFamily="18" charset="0"/>
                <a:cs typeface="Times New Roman" pitchFamily="18" charset="0"/>
              </a:rPr>
              <a:t>Solar Cell Demonstration Platform for Enabling Long-Term Lunar Surface Power, a next-generation </a:t>
            </a:r>
            <a:r>
              <a:rPr lang="en-US" sz="4000" dirty="0">
                <a:latin typeface="Times New Roman" pitchFamily="18" charset="0"/>
                <a:cs typeface="Times New Roman" pitchFamily="18" charset="0"/>
                <a:hlinkClick r:id="rId5" tooltip="Solar panels on spacecraft"/>
              </a:rPr>
              <a:t>solar array</a:t>
            </a:r>
            <a:r>
              <a:rPr lang="en-US" sz="4000" dirty="0">
                <a:latin typeface="Times New Roman" pitchFamily="18" charset="0"/>
                <a:cs typeface="Times New Roman" pitchFamily="18" charset="0"/>
              </a:rPr>
              <a:t> for long-term missions.</a:t>
            </a:r>
          </a:p>
          <a:p>
            <a:r>
              <a:rPr lang="en-US" sz="4000" dirty="0">
                <a:latin typeface="Times New Roman" pitchFamily="18" charset="0"/>
                <a:cs typeface="Times New Roman" pitchFamily="18" charset="0"/>
              </a:rPr>
              <a:t>Lunar Node 1 Navigation Demonstrator, a navigation beacon for providing </a:t>
            </a:r>
            <a:r>
              <a:rPr lang="en-US" sz="4000" dirty="0" err="1">
                <a:latin typeface="Times New Roman" pitchFamily="18" charset="0"/>
                <a:cs typeface="Times New Roman" pitchFamily="18" charset="0"/>
              </a:rPr>
              <a:t>geolocation</a:t>
            </a:r>
            <a:r>
              <a:rPr lang="en-US" sz="4000" dirty="0">
                <a:latin typeface="Times New Roman" pitchFamily="18" charset="0"/>
                <a:cs typeface="Times New Roman" pitchFamily="18" charset="0"/>
              </a:rPr>
              <a:t> for orbiters and landing craft.</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524000" y="1415772"/>
            <a:ext cx="5867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Harlow Solid Italic" pitchFamily="82" charset="0"/>
                <a:ea typeface="Calibri" pitchFamily="34" charset="0"/>
                <a:cs typeface="Times New Roman" pitchFamily="18" charset="0"/>
              </a:rPr>
              <a:t>Thank you,</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Harlow Solid Italic" pitchFamily="82" charset="0"/>
                <a:ea typeface="Calibri" pitchFamily="34" charset="0"/>
                <a:cs typeface="Times New Roman" pitchFamily="18" charset="0"/>
              </a:rPr>
              <a:t>ronald</a:t>
            </a:r>
            <a:r>
              <a:rPr kumimoji="0" lang="en-US" sz="2400" b="0" i="0" u="none" strike="noStrike" cap="none" normalizeH="0" baseline="0" dirty="0">
                <a:ln>
                  <a:noFill/>
                </a:ln>
                <a:solidFill>
                  <a:schemeClr val="tx1"/>
                </a:solidFill>
                <a:effectLst/>
                <a:latin typeface="Harlow Solid Italic" pitchFamily="82" charset="0"/>
                <a:ea typeface="Calibri" pitchFamily="34" charset="0"/>
                <a:cs typeface="Times New Roman" pitchFamily="18" charset="0"/>
              </a:rPr>
              <a:t> horacefreeman@gmail.com</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1400" dirty="0">
                <a:latin typeface="Times New Roman" pitchFamily="18" charset="0"/>
                <a:cs typeface="Times New Roman" pitchFamily="18" charset="0"/>
              </a:rPr>
              <a:t>Analyses of infrared absorption spectra have identified water and hydroxyl (–OH) absorption bands at ∼3 </a:t>
            </a:r>
            <a:r>
              <a:rPr lang="en-US" sz="1400" dirty="0" err="1">
                <a:latin typeface="Times New Roman" pitchFamily="18" charset="0"/>
                <a:cs typeface="Times New Roman" pitchFamily="18" charset="0"/>
              </a:rPr>
              <a:t>μm</a:t>
            </a:r>
            <a:r>
              <a:rPr lang="en-US" sz="1400" dirty="0">
                <a:latin typeface="Times New Roman" pitchFamily="18" charset="0"/>
                <a:cs typeface="Times New Roman" pitchFamily="18" charset="0"/>
              </a:rPr>
              <a:t> within the lunar surface. Spatial distribution of the –OH signal suggests that water is formed by the interaction of the regolith-embedded solar wind with silicates and other oxides in the lunar regolith. Solar wind H and He are released from grains of the molten lunar-produced glass, after partly reducing the contained </a:t>
            </a:r>
            <a:r>
              <a:rPr lang="en-US" sz="1400" dirty="0" err="1">
                <a:latin typeface="Times New Roman" pitchFamily="18" charset="0"/>
                <a:cs typeface="Times New Roman" pitchFamily="18" charset="0"/>
              </a:rPr>
              <a:t>FeO</a:t>
            </a:r>
            <a:r>
              <a:rPr lang="en-US" sz="1400" dirty="0">
                <a:latin typeface="Times New Roman" pitchFamily="18" charset="0"/>
                <a:cs typeface="Times New Roman" pitchFamily="18" charset="0"/>
              </a:rPr>
              <a:t> to produce water.</a:t>
            </a:r>
          </a:p>
        </p:txBody>
      </p:sp>
      <p:sp>
        <p:nvSpPr>
          <p:cNvPr id="4" name="Content Placeholder 3"/>
          <p:cNvSpPr>
            <a:spLocks noGrp="1"/>
          </p:cNvSpPr>
          <p:nvPr>
            <p:ph sz="half" idx="2"/>
          </p:nvPr>
        </p:nvSpPr>
        <p:spPr/>
        <p:txBody>
          <a:bodyPr>
            <a:normAutofit lnSpcReduction="10000"/>
          </a:bodyPr>
          <a:lstStyle/>
          <a:p>
            <a:pPr>
              <a:buNone/>
            </a:pPr>
            <a:r>
              <a:rPr lang="en-US" sz="2000" dirty="0">
                <a:latin typeface="Times New Roman" pitchFamily="18" charset="0"/>
                <a:cs typeface="Times New Roman" pitchFamily="18" charset="0"/>
              </a:rPr>
              <a:t>Method</a:t>
            </a:r>
          </a:p>
          <a:p>
            <a:pPr>
              <a:buNone/>
            </a:pPr>
            <a:r>
              <a:rPr lang="en-US" altLang="en-US" sz="2000" dirty="0">
                <a:latin typeface="Times New Roman" pitchFamily="18" charset="0"/>
                <a:cs typeface="Times New Roman" pitchFamily="18" charset="0"/>
              </a:rPr>
              <a:t>A literature review of infrared findings of lunar characteristics was summarized to include challenges of their respective data collection. Inferences from the findings were elaborated, suggesting additional objectives for further investigation into lunar water-ice signatures. Infrared technologies being developed were described as payloads for prospective </a:t>
            </a:r>
            <a:r>
              <a:rPr lang="en-US" altLang="en-US" sz="2000" dirty="0" err="1">
                <a:latin typeface="Times New Roman" pitchFamily="18" charset="0"/>
                <a:cs typeface="Times New Roman" pitchFamily="18" charset="0"/>
              </a:rPr>
              <a:t>cubesat</a:t>
            </a:r>
            <a:r>
              <a:rPr lang="en-US" altLang="en-US" sz="2000" dirty="0">
                <a:latin typeface="Times New Roman" pitchFamily="18" charset="0"/>
                <a:cs typeface="Times New Roman" pitchFamily="18" charset="0"/>
              </a:rPr>
              <a:t> or rover deployment on the moon were described.</a:t>
            </a:r>
          </a:p>
        </p:txBody>
      </p:sp>
      <p:sp>
        <p:nvSpPr>
          <p:cNvPr id="7" name="Content Placeholder 6"/>
          <p:cNvSpPr>
            <a:spLocks noGrp="1"/>
          </p:cNvSpPr>
          <p:nvPr>
            <p:ph sz="half" idx="1"/>
          </p:nvPr>
        </p:nvSpPr>
        <p:spPr/>
        <p:txBody>
          <a:bodyPr>
            <a:normAutofit lnSpcReduction="10000"/>
          </a:bodyPr>
          <a:lstStyle/>
          <a:p>
            <a:pPr>
              <a:buNone/>
            </a:pPr>
            <a:r>
              <a:rPr lang="en-US" sz="2000" dirty="0">
                <a:latin typeface="Times New Roman" pitchFamily="18" charset="0"/>
                <a:cs typeface="Times New Roman" pitchFamily="18" charset="0"/>
              </a:rPr>
              <a:t>Purpose</a:t>
            </a:r>
          </a:p>
          <a:p>
            <a:pPr>
              <a:buNone/>
            </a:pPr>
            <a:r>
              <a:rPr lang="en-US" sz="2000" dirty="0">
                <a:latin typeface="Times New Roman" pitchFamily="18" charset="0"/>
                <a:cs typeface="Times New Roman" pitchFamily="18" charset="0"/>
              </a:rPr>
              <a:t>	To explore different water-ice signatures on the moon and the infrared technologies employed in their investigation by prospective  </a:t>
            </a:r>
            <a:r>
              <a:rPr lang="en-US" sz="2000" dirty="0" err="1">
                <a:latin typeface="Times New Roman" pitchFamily="18" charset="0"/>
                <a:cs typeface="Times New Roman" pitchFamily="18" charset="0"/>
              </a:rPr>
              <a:t>cubesat</a:t>
            </a:r>
            <a:r>
              <a:rPr lang="en-US" sz="2000" dirty="0">
                <a:latin typeface="Times New Roman" pitchFamily="18" charset="0"/>
                <a:cs typeface="Times New Roman" pitchFamily="18" charset="0"/>
              </a:rPr>
              <a:t>-intended Artemis payloads in the near future --- </a:t>
            </a:r>
          </a:p>
          <a:p>
            <a:pPr>
              <a:buNone/>
            </a:pPr>
            <a:r>
              <a:rPr lang="en-US" sz="2000" dirty="0">
                <a:latin typeface="Times New Roman" pitchFamily="18" charset="0"/>
                <a:cs typeface="Times New Roman" pitchFamily="18" charset="0"/>
              </a:rPr>
              <a:t>		1. Lunar Flashlight </a:t>
            </a:r>
          </a:p>
          <a:p>
            <a:pPr>
              <a:buNone/>
            </a:pPr>
            <a:r>
              <a:rPr lang="en-US" sz="2000" dirty="0">
                <a:latin typeface="Times New Roman" pitchFamily="18" charset="0"/>
                <a:cs typeface="Times New Roman" pitchFamily="18" charset="0"/>
              </a:rPr>
              <a:t>		2. Lunar </a:t>
            </a:r>
            <a:r>
              <a:rPr lang="en-US" sz="2000" dirty="0" err="1">
                <a:latin typeface="Times New Roman" pitchFamily="18" charset="0"/>
                <a:cs typeface="Times New Roman" pitchFamily="18" charset="0"/>
              </a:rPr>
              <a:t>IceCube</a:t>
            </a:r>
            <a:r>
              <a:rPr lang="en-US" sz="2000" dirty="0">
                <a:latin typeface="Times New Roman" pitchFamily="18" charset="0"/>
                <a:cs typeface="Times New Roman" pitchFamily="18" charset="0"/>
              </a:rPr>
              <a:t> </a:t>
            </a:r>
          </a:p>
          <a:p>
            <a:pPr>
              <a:buNone/>
            </a:pPr>
            <a:r>
              <a:rPr lang="en-US" sz="2000" dirty="0">
                <a:latin typeface="Times New Roman" pitchFamily="18" charset="0"/>
                <a:cs typeface="Times New Roman" pitchFamily="18" charset="0"/>
              </a:rPr>
              <a:t>		3. Lunar-H </a:t>
            </a:r>
            <a:r>
              <a:rPr lang="en-US" sz="2000" dirty="0" err="1">
                <a:latin typeface="Times New Roman" pitchFamily="18" charset="0"/>
                <a:cs typeface="Times New Roman" pitchFamily="18" charset="0"/>
              </a:rPr>
              <a:t>Mapper</a:t>
            </a:r>
            <a:r>
              <a:rPr lang="en-US" sz="2000" dirty="0">
                <a:latin typeface="Times New Roman" pitchFamily="18" charset="0"/>
                <a:cs typeface="Times New Roman" pitchFamily="18" charset="0"/>
              </a:rPr>
              <a:t>. </a:t>
            </a:r>
            <a:endParaRPr lang="en-US" altLang="en-US" sz="2000" dirty="0">
              <a:latin typeface="Times New Roman" pitchFamily="18" charset="0"/>
              <a:cs typeface="Times New Roman" pitchFamily="18" charset="0"/>
            </a:endParaRP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rcRect/>
          <a:stretch>
            <a:fillRect/>
          </a:stretch>
        </p:blipFill>
        <p:spPr bwMode="auto">
          <a:xfrm>
            <a:off x="242888" y="995363"/>
            <a:ext cx="8658225" cy="48672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Chemical Kinetics Model:  Solar Wind-induced Water Cycle </a:t>
            </a:r>
          </a:p>
        </p:txBody>
      </p:sp>
      <p:pic>
        <p:nvPicPr>
          <p:cNvPr id="5122" name="Picture 2"/>
          <p:cNvPicPr>
            <a:picLocks noGrp="1" noChangeAspect="1" noChangeArrowheads="1"/>
          </p:cNvPicPr>
          <p:nvPr>
            <p:ph idx="1"/>
          </p:nvPr>
        </p:nvPicPr>
        <p:blipFill>
          <a:blip r:embed="rId2"/>
          <a:srcRect/>
          <a:stretch>
            <a:fillRect/>
          </a:stretch>
        </p:blipFill>
        <p:spPr bwMode="auto">
          <a:xfrm>
            <a:off x="685800" y="1447204"/>
            <a:ext cx="7391399" cy="5207773"/>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4"/>
          <p:cNvPicPr>
            <a:picLocks noChangeAspect="1" noChangeArrowheads="1"/>
          </p:cNvPicPr>
          <p:nvPr/>
        </p:nvPicPr>
        <p:blipFill>
          <a:blip r:embed="rId2"/>
          <a:srcRect/>
          <a:stretch>
            <a:fillRect/>
          </a:stretch>
        </p:blipFill>
        <p:spPr bwMode="auto">
          <a:xfrm>
            <a:off x="-1455821" y="10363200"/>
            <a:ext cx="12031579" cy="6096000"/>
          </a:xfrm>
          <a:prstGeom prst="rect">
            <a:avLst/>
          </a:prstGeom>
          <a:noFill/>
          <a:ln w="9525">
            <a:noFill/>
            <a:miter lim="800000"/>
            <a:headEnd/>
            <a:tailEnd/>
          </a:ln>
        </p:spPr>
      </p:pic>
      <p:pic>
        <p:nvPicPr>
          <p:cNvPr id="1026" name="Picture 2"/>
          <p:cNvPicPr>
            <a:picLocks noChangeAspect="1" noChangeArrowheads="1"/>
          </p:cNvPicPr>
          <p:nvPr/>
        </p:nvPicPr>
        <p:blipFill>
          <a:blip r:embed="rId3"/>
          <a:srcRect/>
          <a:stretch>
            <a:fillRect/>
          </a:stretch>
        </p:blipFill>
        <p:spPr bwMode="auto">
          <a:xfrm>
            <a:off x="279070" y="1371600"/>
            <a:ext cx="8734920" cy="35814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223838" y="762000"/>
            <a:ext cx="8696325" cy="55626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br>
              <a:rPr lang="en-US" sz="2400" b="1" dirty="0">
                <a:latin typeface="Times New Roman" pitchFamily="18" charset="0"/>
                <a:cs typeface="Times New Roman" pitchFamily="18" charset="0"/>
              </a:rPr>
            </a:br>
            <a:r>
              <a:rPr lang="en-US" sz="2400" b="1" dirty="0">
                <a:latin typeface="Times New Roman" pitchFamily="18" charset="0"/>
                <a:cs typeface="Times New Roman" pitchFamily="18" charset="0"/>
              </a:rPr>
              <a:t>Measuring H</a:t>
            </a:r>
            <a:r>
              <a:rPr lang="en-US" sz="2400" b="1" baseline="-25000" dirty="0">
                <a:latin typeface="Times New Roman" pitchFamily="18" charset="0"/>
                <a:cs typeface="Times New Roman" pitchFamily="18" charset="0"/>
              </a:rPr>
              <a:t>2</a:t>
            </a:r>
            <a:r>
              <a:rPr lang="en-US" sz="2400" b="1" dirty="0">
                <a:latin typeface="Times New Roman" pitchFamily="18" charset="0"/>
                <a:cs typeface="Times New Roman" pitchFamily="18" charset="0"/>
              </a:rPr>
              <a:t> Abundance on Lunar Surface to Infer H</a:t>
            </a:r>
            <a:r>
              <a:rPr lang="en-US" sz="2400" b="1" baseline="-25000" dirty="0">
                <a:latin typeface="Times New Roman" pitchFamily="18" charset="0"/>
                <a:cs typeface="Times New Roman" pitchFamily="18" charset="0"/>
              </a:rPr>
              <a:t>2 </a:t>
            </a:r>
            <a:r>
              <a:rPr lang="en-US" sz="2400" b="1" dirty="0">
                <a:latin typeface="Times New Roman" pitchFamily="18" charset="0"/>
                <a:cs typeface="Times New Roman" pitchFamily="18" charset="0"/>
              </a:rPr>
              <a:t>O Presence</a:t>
            </a:r>
            <a:br>
              <a:rPr lang="en-US" sz="2400" dirty="0"/>
            </a:br>
            <a:endParaRPr lang="en-US" sz="2400"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fontScale="85000" lnSpcReduction="20000"/>
          </a:bodyPr>
          <a:lstStyle/>
          <a:p>
            <a:pPr>
              <a:buNone/>
            </a:pPr>
            <a:r>
              <a:rPr lang="en-US" sz="2600" b="1" dirty="0">
                <a:latin typeface="Times New Roman" pitchFamily="18" charset="0"/>
                <a:cs typeface="Times New Roman" pitchFamily="18" charset="0"/>
              </a:rPr>
              <a:t>Inversing water ice from neutron data (Neutron Spectrometer)</a:t>
            </a:r>
          </a:p>
          <a:p>
            <a:r>
              <a:rPr lang="en-US" sz="1900" dirty="0">
                <a:latin typeface="Times New Roman" pitchFamily="18" charset="0"/>
                <a:cs typeface="Times New Roman" pitchFamily="18" charset="0"/>
              </a:rPr>
              <a:t>The cosmic rays of the Milky Way interact with the surface of the moon to generate a stream of neutrons. </a:t>
            </a:r>
          </a:p>
          <a:p>
            <a:pPr>
              <a:buNone/>
            </a:pPr>
            <a:endParaRPr lang="en-US" sz="1900" dirty="0">
              <a:latin typeface="Times New Roman" pitchFamily="18" charset="0"/>
              <a:cs typeface="Times New Roman" pitchFamily="18" charset="0"/>
            </a:endParaRPr>
          </a:p>
          <a:p>
            <a:r>
              <a:rPr lang="en-US" sz="1900" dirty="0">
                <a:latin typeface="Times New Roman" pitchFamily="18" charset="0"/>
                <a:cs typeface="Times New Roman" pitchFamily="18" charset="0"/>
              </a:rPr>
              <a:t>After a series of elastic or inelastic collisions with the nucleus of lunar surface agglutinates, neutrons form a balanced energy spectrum on the lunar surface distribution. </a:t>
            </a:r>
          </a:p>
          <a:p>
            <a:pPr>
              <a:buNone/>
            </a:pPr>
            <a:endParaRPr lang="en-US" sz="1900" dirty="0">
              <a:latin typeface="Times New Roman" pitchFamily="18" charset="0"/>
              <a:cs typeface="Times New Roman" pitchFamily="18" charset="0"/>
            </a:endParaRPr>
          </a:p>
          <a:p>
            <a:r>
              <a:rPr lang="en-US" sz="1900" dirty="0">
                <a:latin typeface="Times New Roman" pitchFamily="18" charset="0"/>
                <a:cs typeface="Times New Roman" pitchFamily="18" charset="0"/>
              </a:rPr>
              <a:t>Hydrogen atoms and neutrons have the same mass, so the </a:t>
            </a:r>
            <a:r>
              <a:rPr lang="en-US" sz="1900" dirty="0" err="1">
                <a:latin typeface="Times New Roman" pitchFamily="18" charset="0"/>
                <a:cs typeface="Times New Roman" pitchFamily="18" charset="0"/>
              </a:rPr>
              <a:t>superthermal</a:t>
            </a:r>
            <a:r>
              <a:rPr lang="en-US" sz="1900" dirty="0">
                <a:latin typeface="Times New Roman" pitchFamily="18" charset="0"/>
                <a:cs typeface="Times New Roman" pitchFamily="18" charset="0"/>
              </a:rPr>
              <a:t> neutrons are the most sensitive to the existence of hydrogen. If the hydrogen abundance in a certain area is high, the </a:t>
            </a:r>
            <a:r>
              <a:rPr lang="en-US" sz="1900" dirty="0" err="1">
                <a:latin typeface="Times New Roman" pitchFamily="18" charset="0"/>
                <a:cs typeface="Times New Roman" pitchFamily="18" charset="0"/>
              </a:rPr>
              <a:t>hyperthermal</a:t>
            </a:r>
            <a:r>
              <a:rPr lang="en-US" sz="1900" dirty="0">
                <a:latin typeface="Times New Roman" pitchFamily="18" charset="0"/>
                <a:cs typeface="Times New Roman" pitchFamily="18" charset="0"/>
              </a:rPr>
              <a:t> / fast neutrons (0.5eV&lt; Energy &lt;0.5 </a:t>
            </a:r>
            <a:r>
              <a:rPr lang="en-US" sz="1900" dirty="0" err="1">
                <a:latin typeface="Times New Roman" pitchFamily="18" charset="0"/>
                <a:cs typeface="Times New Roman" pitchFamily="18" charset="0"/>
              </a:rPr>
              <a:t>MeV</a:t>
            </a:r>
            <a:r>
              <a:rPr lang="en-US" sz="1900" dirty="0">
                <a:latin typeface="Times New Roman" pitchFamily="18" charset="0"/>
                <a:cs typeface="Times New Roman" pitchFamily="18" charset="0"/>
              </a:rPr>
              <a:t>) loses energy and becomes thermal neutrons (&lt; 0.5eV).  So, </a:t>
            </a:r>
          </a:p>
          <a:p>
            <a:pPr>
              <a:buNone/>
            </a:pPr>
            <a:endParaRPr lang="en-US" sz="1900" dirty="0">
              <a:latin typeface="Times New Roman" pitchFamily="18" charset="0"/>
              <a:cs typeface="Times New Roman" pitchFamily="18" charset="0"/>
            </a:endParaRPr>
          </a:p>
          <a:p>
            <a:r>
              <a:rPr lang="en-US" sz="1900" dirty="0">
                <a:latin typeface="Times New Roman" pitchFamily="18" charset="0"/>
                <a:cs typeface="Times New Roman" pitchFamily="18" charset="0"/>
              </a:rPr>
              <a:t>Neutron spectrometer determines H</a:t>
            </a:r>
            <a:r>
              <a:rPr lang="en-US" sz="1900" baseline="-25000" dirty="0">
                <a:latin typeface="Times New Roman" pitchFamily="18" charset="0"/>
                <a:cs typeface="Times New Roman" pitchFamily="18" charset="0"/>
              </a:rPr>
              <a:t>2</a:t>
            </a:r>
            <a:r>
              <a:rPr lang="en-US" sz="1900" dirty="0">
                <a:latin typeface="Times New Roman" pitchFamily="18" charset="0"/>
                <a:cs typeface="Times New Roman" pitchFamily="18" charset="0"/>
              </a:rPr>
              <a:t> Abundance by measuring the decrease in the flux of </a:t>
            </a:r>
            <a:r>
              <a:rPr lang="en-US" sz="1900" dirty="0" err="1">
                <a:latin typeface="Times New Roman" pitchFamily="18" charset="0"/>
                <a:cs typeface="Times New Roman" pitchFamily="18" charset="0"/>
              </a:rPr>
              <a:t>superthermal</a:t>
            </a:r>
            <a:r>
              <a:rPr lang="en-US" sz="1900" dirty="0">
                <a:latin typeface="Times New Roman" pitchFamily="18" charset="0"/>
                <a:cs typeface="Times New Roman" pitchFamily="18" charset="0"/>
              </a:rPr>
              <a:t> neutrons and the increase in the flux of thermal neutrons. </a:t>
            </a:r>
          </a:p>
          <a:p>
            <a:pPr>
              <a:buNone/>
            </a:pPr>
            <a:endParaRPr lang="en-US" sz="1900" dirty="0">
              <a:latin typeface="Times New Roman" pitchFamily="18" charset="0"/>
              <a:cs typeface="Times New Roman" pitchFamily="18" charset="0"/>
            </a:endParaRPr>
          </a:p>
          <a:p>
            <a:r>
              <a:rPr lang="en-US" sz="1900" dirty="0">
                <a:latin typeface="Times New Roman" pitchFamily="18" charset="0"/>
                <a:cs typeface="Times New Roman" pitchFamily="18" charset="0"/>
              </a:rPr>
              <a:t>The superheated neutron flux is inversely proportional to the hydrogen content in the region. Scientists rely on this to determine the hydrogen abundance on the moon's surface, and then use the hydrogen abundance to vaguely judge the water ice content in the region. </a:t>
            </a:r>
          </a:p>
          <a:p>
            <a:pPr>
              <a:buNone/>
            </a:pP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95263" y="914400"/>
            <a:ext cx="8753475" cy="5181599"/>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52600" y="914400"/>
          <a:ext cx="5791200" cy="4765175"/>
        </p:xfrm>
        <a:graphic>
          <a:graphicData uri="http://schemas.openxmlformats.org/drawingml/2006/table">
            <a:tbl>
              <a:tblPr/>
              <a:tblGrid>
                <a:gridCol w="1589314">
                  <a:extLst>
                    <a:ext uri="{9D8B030D-6E8A-4147-A177-3AD203B41FA5}">
                      <a16:colId xmlns:a16="http://schemas.microsoft.com/office/drawing/2014/main" val="20000"/>
                    </a:ext>
                  </a:extLst>
                </a:gridCol>
                <a:gridCol w="2322891">
                  <a:extLst>
                    <a:ext uri="{9D8B030D-6E8A-4147-A177-3AD203B41FA5}">
                      <a16:colId xmlns:a16="http://schemas.microsoft.com/office/drawing/2014/main" val="20001"/>
                    </a:ext>
                  </a:extLst>
                </a:gridCol>
                <a:gridCol w="1878995">
                  <a:extLst>
                    <a:ext uri="{9D8B030D-6E8A-4147-A177-3AD203B41FA5}">
                      <a16:colId xmlns:a16="http://schemas.microsoft.com/office/drawing/2014/main" val="20002"/>
                    </a:ext>
                  </a:extLst>
                </a:gridCol>
              </a:tblGrid>
              <a:tr h="721716">
                <a:tc>
                  <a:txBody>
                    <a:bodyPr/>
                    <a:lstStyle/>
                    <a:p>
                      <a:pPr marL="0" marR="0">
                        <a:lnSpc>
                          <a:spcPct val="115000"/>
                        </a:lnSpc>
                        <a:spcBef>
                          <a:spcPts val="0"/>
                        </a:spcBef>
                        <a:spcAft>
                          <a:spcPts val="0"/>
                        </a:spcAft>
                      </a:pPr>
                      <a:r>
                        <a:rPr lang="en-US" sz="800" dirty="0">
                          <a:latin typeface="Times New Roman" pitchFamily="18" charset="0"/>
                          <a:ea typeface="Calibri"/>
                          <a:cs typeface="Times New Roman" pitchFamily="18" charset="0"/>
                        </a:rPr>
                        <a:t>Lunar Polar Hydrogen </a:t>
                      </a:r>
                      <a:r>
                        <a:rPr lang="en-US" sz="800" dirty="0" err="1">
                          <a:latin typeface="Times New Roman" pitchFamily="18" charset="0"/>
                          <a:ea typeface="Calibri"/>
                          <a:cs typeface="Times New Roman" pitchFamily="18" charset="0"/>
                        </a:rPr>
                        <a:t>Mapper</a:t>
                      </a:r>
                      <a:r>
                        <a:rPr lang="en-US" sz="800" dirty="0">
                          <a:latin typeface="Times New Roman" pitchFamily="18" charset="0"/>
                          <a:ea typeface="Calibri"/>
                          <a:cs typeface="Times New Roman" pitchFamily="18" charset="0"/>
                        </a:rPr>
                        <a:t> (</a:t>
                      </a:r>
                      <a:r>
                        <a:rPr lang="en-US" sz="800" dirty="0" err="1">
                          <a:latin typeface="Times New Roman" pitchFamily="18" charset="0"/>
                          <a:ea typeface="Calibri"/>
                          <a:cs typeface="Times New Roman" pitchFamily="18" charset="0"/>
                        </a:rPr>
                        <a:t>LunaH</a:t>
                      </a:r>
                      <a:r>
                        <a:rPr lang="en-US" sz="800" dirty="0">
                          <a:latin typeface="Times New Roman" pitchFamily="18" charset="0"/>
                          <a:ea typeface="Calibri"/>
                          <a:cs typeface="Times New Roman" pitchFamily="18" charset="0"/>
                        </a:rPr>
                        <a:t>-Map)</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latin typeface="Times New Roman" pitchFamily="18" charset="0"/>
                          <a:ea typeface="Calibri"/>
                          <a:cs typeface="Times New Roman" pitchFamily="18" charset="0"/>
                        </a:rPr>
                        <a:t>To produce a high-resolution map of the Moon’s bulk water deposits, unveiling new details about the spatial and depth distribution of potential ice previously identified during a variety of missions.</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latin typeface="Times New Roman" pitchFamily="18" charset="0"/>
                          <a:ea typeface="Calibri"/>
                          <a:cs typeface="Times New Roman" pitchFamily="18" charset="0"/>
                        </a:rPr>
                        <a:t>The Miniature Neutron Spectrometer (Mini-NS) uses a set of CLYC scintillators </a:t>
                      </a:r>
                      <a:r>
                        <a:rPr lang="en-US" sz="800">
                          <a:highlight>
                            <a:srgbClr val="FFFF00"/>
                          </a:highlight>
                          <a:latin typeface="Times New Roman" pitchFamily="18" charset="0"/>
                          <a:ea typeface="Calibri"/>
                          <a:cs typeface="Times New Roman" pitchFamily="18" charset="0"/>
                        </a:rPr>
                        <a:t>to detect neutrons and has a gadolinium shield to provide sensitivity primarily to neutrons above 0.5 eV.</a:t>
                      </a:r>
                      <a:endParaRPr lang="en-US" sz="800">
                        <a:latin typeface="Times New Roman" pitchFamily="18" charset="0"/>
                        <a:ea typeface="Calibri"/>
                        <a:cs typeface="Times New Roman" pitchFamily="18" charset="0"/>
                      </a:endParaRP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25535">
                <a:tc>
                  <a:txBody>
                    <a:bodyPr/>
                    <a:lstStyle/>
                    <a:p>
                      <a:pPr marL="0" marR="0">
                        <a:lnSpc>
                          <a:spcPct val="115000"/>
                        </a:lnSpc>
                        <a:spcBef>
                          <a:spcPts val="0"/>
                        </a:spcBef>
                        <a:spcAft>
                          <a:spcPts val="0"/>
                        </a:spcAft>
                      </a:pPr>
                      <a:r>
                        <a:rPr lang="en-US" sz="800">
                          <a:latin typeface="Times New Roman" pitchFamily="18" charset="0"/>
                          <a:ea typeface="Calibri"/>
                          <a:cs typeface="Times New Roman" pitchFamily="18" charset="0"/>
                        </a:rPr>
                        <a:t>Lunar InfraRed Imaging (LunIR) </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latin typeface="Times New Roman" pitchFamily="18" charset="0"/>
                          <a:ea typeface="Calibri"/>
                          <a:cs typeface="Times New Roman" pitchFamily="18" charset="0"/>
                        </a:rPr>
                        <a:t>To collect data about the lunar surface: --material composition</a:t>
                      </a:r>
                    </a:p>
                    <a:p>
                      <a:pPr marL="0" marR="0">
                        <a:lnSpc>
                          <a:spcPct val="115000"/>
                        </a:lnSpc>
                        <a:spcBef>
                          <a:spcPts val="0"/>
                        </a:spcBef>
                        <a:spcAft>
                          <a:spcPts val="0"/>
                        </a:spcAft>
                      </a:pPr>
                      <a:r>
                        <a:rPr lang="en-US" sz="800" dirty="0">
                          <a:latin typeface="Times New Roman" pitchFamily="18" charset="0"/>
                          <a:ea typeface="Calibri"/>
                          <a:cs typeface="Times New Roman" pitchFamily="18" charset="0"/>
                        </a:rPr>
                        <a:t>--thermal signatures </a:t>
                      </a:r>
                    </a:p>
                    <a:p>
                      <a:pPr marL="0" marR="0">
                        <a:lnSpc>
                          <a:spcPct val="115000"/>
                        </a:lnSpc>
                        <a:spcBef>
                          <a:spcPts val="0"/>
                        </a:spcBef>
                        <a:spcAft>
                          <a:spcPts val="0"/>
                        </a:spcAft>
                      </a:pPr>
                      <a:r>
                        <a:rPr lang="en-US" sz="800" dirty="0">
                          <a:latin typeface="Times New Roman" pitchFamily="18" charset="0"/>
                          <a:ea typeface="Calibri"/>
                          <a:cs typeface="Times New Roman" pitchFamily="18" charset="0"/>
                        </a:rPr>
                        <a:t>-- presence of water.</a:t>
                      </a:r>
                    </a:p>
                    <a:p>
                      <a:pPr marL="0" marR="0">
                        <a:lnSpc>
                          <a:spcPct val="115000"/>
                        </a:lnSpc>
                        <a:spcBef>
                          <a:spcPts val="0"/>
                        </a:spcBef>
                        <a:spcAft>
                          <a:spcPts val="0"/>
                        </a:spcAft>
                      </a:pPr>
                      <a:r>
                        <a:rPr lang="en-US" sz="800" dirty="0" err="1">
                          <a:latin typeface="Times New Roman" pitchFamily="18" charset="0"/>
                          <a:ea typeface="Calibri"/>
                          <a:cs typeface="Times New Roman" pitchFamily="18" charset="0"/>
                        </a:rPr>
                        <a:t>LunIR’s</a:t>
                      </a:r>
                      <a:r>
                        <a:rPr lang="en-US" sz="800" dirty="0">
                          <a:latin typeface="Times New Roman" pitchFamily="18" charset="0"/>
                          <a:ea typeface="Calibri"/>
                          <a:cs typeface="Times New Roman" pitchFamily="18" charset="0"/>
                        </a:rPr>
                        <a:t> infrared sensor will map the Moon during both day and night and can collect data at much higher temperatures than similar sensors per  innovative micro-</a:t>
                      </a:r>
                      <a:r>
                        <a:rPr lang="en-US" sz="800" dirty="0" err="1">
                          <a:latin typeface="Times New Roman" pitchFamily="18" charset="0"/>
                          <a:ea typeface="Calibri"/>
                          <a:cs typeface="Times New Roman" pitchFamily="18" charset="0"/>
                        </a:rPr>
                        <a:t>cryocooler</a:t>
                      </a:r>
                      <a:r>
                        <a:rPr lang="en-US" sz="800" dirty="0">
                          <a:latin typeface="Times New Roman" pitchFamily="18" charset="0"/>
                          <a:ea typeface="Calibri"/>
                          <a:cs typeface="Times New Roman" pitchFamily="18" charset="0"/>
                        </a:rPr>
                        <a:t> technology (t0 -234 degrees F)..</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latin typeface="Times New Roman" pitchFamily="18" charset="0"/>
                          <a:ea typeface="Calibri"/>
                          <a:cs typeface="Times New Roman" pitchFamily="18" charset="0"/>
                        </a:rPr>
                        <a:t>Minerals such as pyroxene, plagioclase, olivine, and </a:t>
                      </a:r>
                      <a:r>
                        <a:rPr lang="en-US" sz="800" dirty="0" err="1">
                          <a:latin typeface="Times New Roman" pitchFamily="18" charset="0"/>
                          <a:ea typeface="Calibri"/>
                          <a:cs typeface="Times New Roman" pitchFamily="18" charset="0"/>
                        </a:rPr>
                        <a:t>ilmenite</a:t>
                      </a:r>
                      <a:r>
                        <a:rPr lang="en-US" sz="800" dirty="0">
                          <a:latin typeface="Times New Roman" pitchFamily="18" charset="0"/>
                          <a:ea typeface="Calibri"/>
                          <a:cs typeface="Times New Roman" pitchFamily="18" charset="0"/>
                        </a:rPr>
                        <a:t>, in different sizes and shapes, constitute most of the lunar surface rocks. They have distinctive  spectral  characteristics in the Visible and Near-infrared (VIS/NIR) wavebands. </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40331">
                <a:tc>
                  <a:txBody>
                    <a:bodyPr/>
                    <a:lstStyle/>
                    <a:p>
                      <a:pPr marL="0" marR="0">
                        <a:spcBef>
                          <a:spcPts val="0"/>
                        </a:spcBef>
                        <a:spcAft>
                          <a:spcPts val="300"/>
                        </a:spcAft>
                      </a:pPr>
                      <a:r>
                        <a:rPr lang="en-US" sz="800" b="0">
                          <a:latin typeface="Times New Roman" pitchFamily="18" charset="0"/>
                          <a:ea typeface="Times New Roman"/>
                          <a:cs typeface="Times New Roman" pitchFamily="18" charset="0"/>
                        </a:rPr>
                        <a:t>Lunar IceCube</a:t>
                      </a:r>
                      <a:endParaRPr lang="en-US" sz="800" b="1">
                        <a:latin typeface="Times New Roman" pitchFamily="18" charset="0"/>
                        <a:ea typeface="Times New Roman"/>
                        <a:cs typeface="Times New Roman" pitchFamily="18" charset="0"/>
                      </a:endParaRP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latin typeface="Times New Roman" pitchFamily="18" charset="0"/>
                          <a:ea typeface="Calibri"/>
                          <a:cs typeface="Times New Roman" pitchFamily="18" charset="0"/>
                        </a:rPr>
                        <a:t>To prospect, locate, and estimate amount and composition of water ice deposits on the Moon </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latin typeface="Times New Roman" pitchFamily="18" charset="0"/>
                          <a:ea typeface="Calibri"/>
                          <a:cs typeface="Times New Roman" pitchFamily="18" charset="0"/>
                        </a:rPr>
                        <a:t>BIRCHES, Broadband </a:t>
                      </a:r>
                      <a:r>
                        <a:rPr lang="en-US" sz="800" dirty="0" err="1">
                          <a:latin typeface="Times New Roman" pitchFamily="18" charset="0"/>
                          <a:ea typeface="Calibri"/>
                          <a:cs typeface="Times New Roman" pitchFamily="18" charset="0"/>
                        </a:rPr>
                        <a:t>InfraRed</a:t>
                      </a:r>
                      <a:r>
                        <a:rPr lang="en-US" sz="800" dirty="0">
                          <a:latin typeface="Times New Roman" pitchFamily="18" charset="0"/>
                          <a:ea typeface="Calibri"/>
                          <a:cs typeface="Times New Roman" pitchFamily="18" charset="0"/>
                        </a:rPr>
                        <a:t> Compact, High-resolution Exploration Spectrometer to characterize and distinguish important volatiles (water, H2S, NH3, CO2, CH4, OH, organics) and mineral bands, BIRCHES has the high spectral resolution (5nm) and wavelength range (1 to 4μm) needed </a:t>
                      </a:r>
                      <a:r>
                        <a:rPr lang="en-US" sz="800" dirty="0">
                          <a:highlight>
                            <a:srgbClr val="FFFF00"/>
                          </a:highlight>
                          <a:latin typeface="Times New Roman" pitchFamily="18" charset="0"/>
                          <a:ea typeface="Calibri"/>
                          <a:cs typeface="Times New Roman" pitchFamily="18" charset="0"/>
                        </a:rPr>
                        <a:t>to distinguish phase states of water</a:t>
                      </a:r>
                      <a:r>
                        <a:rPr lang="en-US" sz="800" dirty="0">
                          <a:latin typeface="Times New Roman" pitchFamily="18" charset="0"/>
                          <a:ea typeface="Calibri"/>
                          <a:cs typeface="Times New Roman" pitchFamily="18" charset="0"/>
                        </a:rPr>
                        <a:t>.</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15512">
                <a:tc>
                  <a:txBody>
                    <a:bodyPr/>
                    <a:lstStyle/>
                    <a:p>
                      <a:pPr marL="0" marR="0">
                        <a:spcBef>
                          <a:spcPts val="0"/>
                        </a:spcBef>
                        <a:spcAft>
                          <a:spcPts val="300"/>
                        </a:spcAft>
                      </a:pPr>
                      <a:r>
                        <a:rPr lang="en-US" sz="800" b="0">
                          <a:latin typeface="Times New Roman" pitchFamily="18" charset="0"/>
                          <a:ea typeface="Times New Roman"/>
                          <a:cs typeface="Times New Roman" pitchFamily="18" charset="0"/>
                        </a:rPr>
                        <a:t>Lunar Flashlight</a:t>
                      </a:r>
                      <a:endParaRPr lang="en-US" sz="800" b="1">
                        <a:latin typeface="Times New Roman" pitchFamily="18" charset="0"/>
                        <a:ea typeface="Times New Roman"/>
                        <a:cs typeface="Times New Roman" pitchFamily="18" charset="0"/>
                      </a:endParaRP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latin typeface="Times New Roman" pitchFamily="18" charset="0"/>
                          <a:ea typeface="Calibri"/>
                          <a:cs typeface="Times New Roman" pitchFamily="18" charset="0"/>
                        </a:rPr>
                        <a:t>To explore, locate, and estimate size and composition of water ice deposits on the Moon </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solidFill>
                            <a:srgbClr val="222222"/>
                          </a:solidFill>
                          <a:latin typeface="Times New Roman" pitchFamily="18" charset="0"/>
                          <a:ea typeface="Calibri"/>
                          <a:cs typeface="Times New Roman" pitchFamily="18" charset="0"/>
                        </a:rPr>
                        <a:t>To carry an active multi-band </a:t>
                      </a:r>
                      <a:r>
                        <a:rPr lang="en-US" sz="800" dirty="0" err="1">
                          <a:solidFill>
                            <a:srgbClr val="222222"/>
                          </a:solidFill>
                          <a:latin typeface="Times New Roman" pitchFamily="18" charset="0"/>
                          <a:ea typeface="Calibri"/>
                          <a:cs typeface="Times New Roman" pitchFamily="18" charset="0"/>
                        </a:rPr>
                        <a:t>reflectometer</a:t>
                      </a:r>
                      <a:r>
                        <a:rPr lang="en-US" sz="800" dirty="0">
                          <a:solidFill>
                            <a:srgbClr val="222222"/>
                          </a:solidFill>
                          <a:latin typeface="Times New Roman" pitchFamily="18" charset="0"/>
                          <a:ea typeface="Calibri"/>
                          <a:cs typeface="Times New Roman" pitchFamily="18" charset="0"/>
                        </a:rPr>
                        <a:t> </a:t>
                      </a:r>
                      <a:r>
                        <a:rPr lang="en-US" sz="800" dirty="0">
                          <a:solidFill>
                            <a:srgbClr val="222222"/>
                          </a:solidFill>
                          <a:highlight>
                            <a:srgbClr val="FFFF00"/>
                          </a:highlight>
                          <a:latin typeface="Times New Roman" pitchFamily="18" charset="0"/>
                          <a:ea typeface="Calibri"/>
                          <a:cs typeface="Times New Roman" pitchFamily="18" charset="0"/>
                        </a:rPr>
                        <a:t>to measure the reflectance of the lunar surface from orbit near water ice absorption peaks.</a:t>
                      </a:r>
                      <a:r>
                        <a:rPr lang="en-US" sz="800" dirty="0">
                          <a:solidFill>
                            <a:srgbClr val="222222"/>
                          </a:solidFill>
                          <a:latin typeface="Times New Roman" pitchFamily="18" charset="0"/>
                          <a:ea typeface="Calibri"/>
                          <a:cs typeface="Times New Roman" pitchFamily="18" charset="0"/>
                        </a:rPr>
                        <a:t> </a:t>
                      </a:r>
                      <a:endParaRPr lang="en-US" sz="800" dirty="0">
                        <a:latin typeface="Times New Roman" pitchFamily="18" charset="0"/>
                        <a:ea typeface="Calibri"/>
                        <a:cs typeface="Times New Roman" pitchFamily="18" charset="0"/>
                      </a:endParaRP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18615">
                <a:tc>
                  <a:txBody>
                    <a:bodyPr/>
                    <a:lstStyle/>
                    <a:p>
                      <a:pPr marL="0" marR="0">
                        <a:lnSpc>
                          <a:spcPct val="115000"/>
                        </a:lnSpc>
                        <a:spcBef>
                          <a:spcPts val="0"/>
                        </a:spcBef>
                        <a:spcAft>
                          <a:spcPts val="0"/>
                        </a:spcAft>
                      </a:pPr>
                      <a:r>
                        <a:rPr lang="en-US" sz="800" b="1">
                          <a:latin typeface="Times New Roman" pitchFamily="18" charset="0"/>
                          <a:ea typeface="Calibri"/>
                          <a:cs typeface="Times New Roman" pitchFamily="18" charset="0"/>
                        </a:rPr>
                        <a:t>OMOTENASHI</a:t>
                      </a:r>
                      <a:r>
                        <a:rPr lang="en-US" sz="800">
                          <a:latin typeface="Times New Roman" pitchFamily="18" charset="0"/>
                          <a:ea typeface="Calibri"/>
                          <a:cs typeface="Times New Roman" pitchFamily="18" charset="0"/>
                        </a:rPr>
                        <a:t> (</a:t>
                      </a:r>
                      <a:r>
                        <a:rPr lang="en-US" sz="800" b="1">
                          <a:latin typeface="Times New Roman" pitchFamily="18" charset="0"/>
                          <a:ea typeface="Calibri"/>
                          <a:cs typeface="Times New Roman" pitchFamily="18" charset="0"/>
                        </a:rPr>
                        <a:t>Outstanding MOon exploration TEchnologies demonstrated by NAno Semi-Hard Impactor</a:t>
                      </a:r>
                      <a:r>
                        <a:rPr lang="en-US" sz="800">
                          <a:latin typeface="Times New Roman" pitchFamily="18" charset="0"/>
                          <a:ea typeface="Calibri"/>
                          <a:cs typeface="Times New Roman" pitchFamily="18" charset="0"/>
                        </a:rPr>
                        <a:t>)</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latin typeface="Times New Roman" pitchFamily="18" charset="0"/>
                          <a:ea typeface="Calibri"/>
                          <a:cs typeface="Times New Roman" pitchFamily="18" charset="0"/>
                        </a:rPr>
                        <a:t>Small spacecraft and semi-hard lander of the 6U cubesat format that will demonstrate low-cost technology to land and explore the lunar surface.</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dirty="0">
                        <a:latin typeface="Times New Roman" pitchFamily="18" charset="0"/>
                        <a:ea typeface="Calibri"/>
                        <a:cs typeface="Times New Roman" pitchFamily="18" charset="0"/>
                      </a:endParaRP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6491">
                <a:tc>
                  <a:txBody>
                    <a:bodyPr/>
                    <a:lstStyle/>
                    <a:p>
                      <a:pPr marL="0" marR="0">
                        <a:lnSpc>
                          <a:spcPct val="115000"/>
                        </a:lnSpc>
                        <a:spcBef>
                          <a:spcPts val="0"/>
                        </a:spcBef>
                        <a:spcAft>
                          <a:spcPts val="0"/>
                        </a:spcAft>
                      </a:pPr>
                      <a:r>
                        <a:rPr lang="en-US" sz="800">
                          <a:latin typeface="Times New Roman" pitchFamily="18" charset="0"/>
                          <a:ea typeface="Calibri"/>
                          <a:cs typeface="Times New Roman" pitchFamily="18" charset="0"/>
                        </a:rPr>
                        <a:t>Lunar Compact Infrared Imaging System (L-CIRiS)</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latin typeface="Times New Roman" pitchFamily="18" charset="0"/>
                          <a:ea typeface="Calibri"/>
                          <a:cs typeface="Times New Roman" pitchFamily="18" charset="0"/>
                        </a:rPr>
                        <a:t>Includes a radiometer determining the thermal stability of volatiles based on temperature measurements.</a:t>
                      </a: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solidFill>
                            <a:srgbClr val="5D5D5D"/>
                          </a:solidFill>
                          <a:latin typeface="Times New Roman" pitchFamily="18" charset="0"/>
                          <a:ea typeface="Calibri"/>
                          <a:cs typeface="Times New Roman" pitchFamily="18" charset="0"/>
                        </a:rPr>
                        <a:t>To determine the presence and </a:t>
                      </a:r>
                      <a:r>
                        <a:rPr lang="en-US" sz="800" dirty="0">
                          <a:solidFill>
                            <a:srgbClr val="5D5D5D"/>
                          </a:solidFill>
                          <a:highlight>
                            <a:srgbClr val="FFFF00"/>
                          </a:highlight>
                          <a:latin typeface="Times New Roman" pitchFamily="18" charset="0"/>
                          <a:ea typeface="Calibri"/>
                          <a:cs typeface="Times New Roman" pitchFamily="18" charset="0"/>
                        </a:rPr>
                        <a:t>abundance of water ice and other volatiles</a:t>
                      </a:r>
                      <a:r>
                        <a:rPr lang="en-US" sz="800" dirty="0">
                          <a:solidFill>
                            <a:srgbClr val="5D5D5D"/>
                          </a:solidFill>
                          <a:latin typeface="Times New Roman" pitchFamily="18" charset="0"/>
                          <a:ea typeface="Calibri"/>
                          <a:cs typeface="Times New Roman" pitchFamily="18" charset="0"/>
                        </a:rPr>
                        <a:t> on lunar surface and subsurface. </a:t>
                      </a:r>
                      <a:endParaRPr lang="en-US" sz="800" dirty="0">
                        <a:latin typeface="Times New Roman" pitchFamily="18" charset="0"/>
                        <a:ea typeface="Calibri"/>
                        <a:cs typeface="Times New Roman" pitchFamily="18" charset="0"/>
                      </a:endParaRPr>
                    </a:p>
                  </a:txBody>
                  <a:tcPr marL="29395" marR="293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866</TotalTime>
  <Words>1114</Words>
  <Application>Microsoft Macintosh PowerPoint</Application>
  <PresentationFormat>On-screen Show (4:3)</PresentationFormat>
  <Paragraphs>71</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Harlow Solid Italic</vt:lpstr>
      <vt:lpstr>Times New Roman</vt:lpstr>
      <vt:lpstr>Office Theme</vt:lpstr>
      <vt:lpstr>Cubesat-based Infrared Lunar Astronomy: Water-ice Signatures </vt:lpstr>
      <vt:lpstr>Analyses of infrared absorption spectra have identified water and hydroxyl (–OH) absorption bands at ∼3 μm within the lunar surface. Spatial distribution of the –OH signal suggests that water is formed by the interaction of the regolith-embedded solar wind with silicates and other oxides in the lunar regolith. Solar wind H and He are released from grains of the molten lunar-produced glass, after partly reducing the contained FeO to produce water.</vt:lpstr>
      <vt:lpstr>PowerPoint Presentation</vt:lpstr>
      <vt:lpstr>Chemical Kinetics Model:  Solar Wind-induced Water Cycle </vt:lpstr>
      <vt:lpstr>PowerPoint Presentation</vt:lpstr>
      <vt:lpstr>PowerPoint Presentation</vt:lpstr>
      <vt:lpstr> Measuring H2 Abundance on Lunar Surface to Infer H2 O Presence </vt:lpstr>
      <vt:lpstr>PowerPoint Presentation</vt:lpstr>
      <vt:lpstr>PowerPoint Presentation</vt:lpstr>
      <vt:lpstr> CLPS Payloads for 2022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Ramatlhodi, Setlhodiane (ARC-PX)[Universities Space Research Association (USRA)]</cp:lastModifiedBy>
  <cp:revision>26</cp:revision>
  <dcterms:created xsi:type="dcterms:W3CDTF">2022-02-27T06:39:50Z</dcterms:created>
  <dcterms:modified xsi:type="dcterms:W3CDTF">2022-03-02T22:05:03Z</dcterms:modified>
</cp:coreProperties>
</file>