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7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er, Margaret J CPT MIL USA" initials="MMJCMU" lastIdx="1" clrIdx="0">
    <p:extLst>
      <p:ext uri="{19B8F6BF-5375-455C-9EA6-DF929625EA0E}">
        <p15:presenceInfo xmlns:p15="http://schemas.microsoft.com/office/powerpoint/2012/main" userId="Maher, Margaret J CPT MIL US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D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94" autoAdjust="0"/>
    <p:restoredTop sz="93548" autoAdjust="0"/>
  </p:normalViewPr>
  <p:slideViewPr>
    <p:cSldViewPr snapToGrid="0">
      <p:cViewPr varScale="1">
        <p:scale>
          <a:sx n="67" d="100"/>
          <a:sy n="67" d="100"/>
        </p:scale>
        <p:origin x="150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EE0991-29FF-4B6F-8436-39D9918371B3}" type="datetimeFigureOut">
              <a:rPr lang="en-US" smtClean="0"/>
              <a:t>9/9/2020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C7E77D-2580-4C6D-8F4A-03494411EBCD}" type="slidenum">
              <a:rPr lang="en-US" smtClean="0"/>
              <a:t>‹#›</a:t>
            </a:fld>
            <a:endParaRPr lang="en-US"/>
          </a:p>
        </p:txBody>
      </p:sp>
    </p:spTree>
    <p:extLst>
      <p:ext uri="{BB962C8B-B14F-4D97-AF65-F5344CB8AC3E}">
        <p14:creationId xmlns:p14="http://schemas.microsoft.com/office/powerpoint/2010/main" val="559953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itchFamily="2" charset="2"/>
              <a:buChar char="§"/>
            </a:pPr>
            <a:r>
              <a:rPr lang="en-US" dirty="0"/>
              <a:t> </a:t>
            </a:r>
            <a:r>
              <a:rPr lang="en-US" dirty="0" err="1"/>
              <a:t>Utting</a:t>
            </a:r>
            <a:r>
              <a:rPr lang="en-US" dirty="0"/>
              <a:t>,</a:t>
            </a:r>
            <a:r>
              <a:rPr lang="en-US" baseline="0" dirty="0"/>
              <a:t> Jacob 2LT in July 2020</a:t>
            </a:r>
            <a:endParaRPr lang="en-US" dirty="0"/>
          </a:p>
          <a:p>
            <a:pPr>
              <a:buFont typeface="Wingdings" pitchFamily="2" charset="2"/>
              <a:buChar char="§"/>
            </a:pPr>
            <a:endParaRPr lang="en-US" dirty="0"/>
          </a:p>
          <a:p>
            <a:pPr>
              <a:buFont typeface="Wingdings" pitchFamily="2" charset="2"/>
              <a:buChar char="§"/>
            </a:pPr>
            <a:r>
              <a:rPr lang="en-US" dirty="0"/>
              <a:t> Designed to support armored divisions the CTC (Heavy) consists of 40 PLS trucks and 40 PLS trailers, 18 HET systems, 20 MTV Cargo trucks and 20 trailers and 20 Mine Resistant Ambush Protection Vehicles.</a:t>
            </a:r>
          </a:p>
          <a:p>
            <a:pPr>
              <a:buFont typeface="Wingdings" pitchFamily="2" charset="2"/>
              <a:buChar char="§"/>
            </a:pPr>
            <a:endParaRPr lang="en-US" dirty="0"/>
          </a:p>
          <a:p>
            <a:pPr>
              <a:buFont typeface="Wingdings" pitchFamily="2" charset="2"/>
              <a:buChar char="§"/>
            </a:pPr>
            <a:r>
              <a:rPr lang="en-US" dirty="0"/>
              <a:t> This company performs transportation and convoy security support to sustainment brigade operations for a heavy division.</a:t>
            </a:r>
          </a:p>
          <a:p>
            <a:pPr>
              <a:buFont typeface="Wingdings" pitchFamily="2" charset="2"/>
              <a:buChar char="§"/>
            </a:pPr>
            <a:endParaRPr lang="en-US" dirty="0"/>
          </a:p>
          <a:p>
            <a:pPr>
              <a:buFont typeface="Wingdings" pitchFamily="2" charset="2"/>
              <a:buChar char="§"/>
            </a:pPr>
            <a:r>
              <a:rPr lang="en-US" dirty="0"/>
              <a:t> It provides transportation assets for the movement and distribution of dry and refrigerated containerized cargo, general non-containerized cargo, ammunition, bottled water, and bulk water (when equipped with tank racks/hippos).</a:t>
            </a:r>
          </a:p>
          <a:p>
            <a:pPr>
              <a:buFont typeface="Wingdings" pitchFamily="2" charset="2"/>
              <a:buChar char="§"/>
            </a:pPr>
            <a:endParaRPr lang="en-US" dirty="0"/>
          </a:p>
          <a:p>
            <a:pPr>
              <a:buFont typeface="Wingdings" pitchFamily="2" charset="2"/>
              <a:buChar char="§"/>
            </a:pPr>
            <a:r>
              <a:rPr lang="en-US" dirty="0"/>
              <a:t> The CTC assists with unit moves and transports heavy equipment, tanks, and oversized loads.  It may also provide security escort for contracted trucks.</a:t>
            </a:r>
          </a:p>
          <a:p>
            <a:pPr>
              <a:buFont typeface="Wingdings" pitchFamily="2" charset="2"/>
              <a:buChar char="§"/>
            </a:pPr>
            <a:endParaRPr lang="en-US" dirty="0"/>
          </a:p>
          <a:p>
            <a:pPr>
              <a:buFont typeface="Wingdings" pitchFamily="2" charset="2"/>
              <a:buChar char="§"/>
            </a:pPr>
            <a:r>
              <a:rPr lang="en-US" dirty="0"/>
              <a:t> This company is employed in the brigade and division area of operations.  It is capable of conducting both line haul and local haul missions in all threat environments.</a:t>
            </a:r>
          </a:p>
          <a:p>
            <a:endParaRPr lang="en-US" dirty="0"/>
          </a:p>
        </p:txBody>
      </p:sp>
      <p:sp>
        <p:nvSpPr>
          <p:cNvPr id="4" name="Slide Number Placeholder 3"/>
          <p:cNvSpPr>
            <a:spLocks noGrp="1"/>
          </p:cNvSpPr>
          <p:nvPr>
            <p:ph type="sldNum" sz="quarter" idx="10"/>
          </p:nvPr>
        </p:nvSpPr>
        <p:spPr/>
        <p:txBody>
          <a:bodyPr/>
          <a:lstStyle/>
          <a:p>
            <a:fld id="{10F35A57-3B0D-4845-A049-D5F10A36C9AD}"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329103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310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4171656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24861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29199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Title Placeholder 1"/>
          <p:cNvSpPr>
            <a:spLocks noGrp="1"/>
          </p:cNvSpPr>
          <p:nvPr>
            <p:ph type="title"/>
          </p:nvPr>
        </p:nvSpPr>
        <p:spPr bwMode="auto">
          <a:xfrm>
            <a:off x="2575560" y="62929"/>
            <a:ext cx="3581400" cy="5334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dirty="0"/>
              <a:t>Click to edit Master title style</a:t>
            </a:r>
          </a:p>
        </p:txBody>
      </p:sp>
      <p:sp>
        <p:nvSpPr>
          <p:cNvPr id="14" name="Rectangle 13"/>
          <p:cNvSpPr/>
          <p:nvPr userDrawn="1"/>
        </p:nvSpPr>
        <p:spPr>
          <a:xfrm>
            <a:off x="0" y="6688137"/>
            <a:ext cx="9144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ctr">
              <a:defRPr/>
            </a:pPr>
            <a:r>
              <a:rPr lang="en-US" sz="1100" b="1" dirty="0">
                <a:solidFill>
                  <a:prstClr val="white"/>
                </a:solidFill>
                <a:latin typeface="Arial Narrow" pitchFamily="34" charset="0"/>
              </a:rPr>
              <a:t>UNCLASSIFIED</a:t>
            </a:r>
          </a:p>
        </p:txBody>
      </p:sp>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09167" y="8052"/>
            <a:ext cx="755265" cy="755265"/>
          </a:xfrm>
          <a:prstGeom prst="rect">
            <a:avLst/>
          </a:prstGeom>
        </p:spPr>
      </p:pic>
      <p:pic>
        <p:nvPicPr>
          <p:cNvPr id="10" name="Picture 9"/>
          <p:cNvPicPr>
            <a:picLocks noChangeAspect="1"/>
          </p:cNvPicPr>
          <p:nvPr userDrawn="1"/>
        </p:nvPicPr>
        <p:blipFill>
          <a:blip r:embed="rId7"/>
          <a:stretch>
            <a:fillRect/>
          </a:stretch>
        </p:blipFill>
        <p:spPr>
          <a:xfrm>
            <a:off x="71006" y="70950"/>
            <a:ext cx="653736" cy="602818"/>
          </a:xfrm>
          <a:prstGeom prst="rect">
            <a:avLst/>
          </a:prstGeom>
        </p:spPr>
      </p:pic>
      <p:cxnSp>
        <p:nvCxnSpPr>
          <p:cNvPr id="3" name="Straight Connector 2"/>
          <p:cNvCxnSpPr/>
          <p:nvPr userDrawn="1"/>
        </p:nvCxnSpPr>
        <p:spPr>
          <a:xfrm>
            <a:off x="740141" y="596329"/>
            <a:ext cx="7553627" cy="0"/>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004031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r" rtl="0" eaLnBrk="1" fontAlgn="base" hangingPunct="1">
        <a:spcBef>
          <a:spcPct val="0"/>
        </a:spcBef>
        <a:spcAft>
          <a:spcPct val="0"/>
        </a:spcAft>
        <a:defRPr sz="2000" b="1" i="1" kern="1200">
          <a:solidFill>
            <a:schemeClr val="tx1"/>
          </a:solidFill>
          <a:latin typeface="Arial Narrow" pitchFamily="34" charset="0"/>
          <a:ea typeface="+mj-ea"/>
          <a:cs typeface="+mj-cs"/>
        </a:defRPr>
      </a:lvl1pPr>
      <a:lvl2pPr algn="ctr" rtl="0" eaLnBrk="1" fontAlgn="base" hangingPunct="1">
        <a:spcBef>
          <a:spcPct val="0"/>
        </a:spcBef>
        <a:spcAft>
          <a:spcPct val="0"/>
        </a:spcAft>
        <a:defRPr sz="2000" b="1" i="1">
          <a:solidFill>
            <a:schemeClr val="bg1"/>
          </a:solidFill>
          <a:latin typeface="Calibri" pitchFamily="34" charset="0"/>
        </a:defRPr>
      </a:lvl2pPr>
      <a:lvl3pPr algn="ctr" rtl="0" eaLnBrk="1" fontAlgn="base" hangingPunct="1">
        <a:spcBef>
          <a:spcPct val="0"/>
        </a:spcBef>
        <a:spcAft>
          <a:spcPct val="0"/>
        </a:spcAft>
        <a:defRPr sz="2000" b="1" i="1">
          <a:solidFill>
            <a:schemeClr val="bg1"/>
          </a:solidFill>
          <a:latin typeface="Calibri" pitchFamily="34" charset="0"/>
        </a:defRPr>
      </a:lvl3pPr>
      <a:lvl4pPr algn="ctr" rtl="0" eaLnBrk="1" fontAlgn="base" hangingPunct="1">
        <a:spcBef>
          <a:spcPct val="0"/>
        </a:spcBef>
        <a:spcAft>
          <a:spcPct val="0"/>
        </a:spcAft>
        <a:defRPr sz="2000" b="1" i="1">
          <a:solidFill>
            <a:schemeClr val="bg1"/>
          </a:solidFill>
          <a:latin typeface="Calibri" pitchFamily="34" charset="0"/>
        </a:defRPr>
      </a:lvl4pPr>
      <a:lvl5pPr algn="ctr" rtl="0" eaLnBrk="1" fontAlgn="base" hangingPunct="1">
        <a:spcBef>
          <a:spcPct val="0"/>
        </a:spcBef>
        <a:spcAft>
          <a:spcPct val="0"/>
        </a:spcAft>
        <a:defRPr sz="2000" b="1" i="1">
          <a:solidFill>
            <a:schemeClr val="bg1"/>
          </a:solidFill>
          <a:latin typeface="Calibri" pitchFamily="34" charset="0"/>
        </a:defRPr>
      </a:lvl5pPr>
      <a:lvl6pPr marL="457159" algn="ctr" rtl="0" eaLnBrk="1" fontAlgn="base" hangingPunct="1">
        <a:spcBef>
          <a:spcPct val="0"/>
        </a:spcBef>
        <a:spcAft>
          <a:spcPct val="0"/>
        </a:spcAft>
        <a:defRPr sz="2000" b="1" i="1">
          <a:solidFill>
            <a:schemeClr val="bg1"/>
          </a:solidFill>
          <a:latin typeface="Calibri" pitchFamily="34" charset="0"/>
        </a:defRPr>
      </a:lvl6pPr>
      <a:lvl7pPr marL="914318" algn="ctr" rtl="0" eaLnBrk="1" fontAlgn="base" hangingPunct="1">
        <a:spcBef>
          <a:spcPct val="0"/>
        </a:spcBef>
        <a:spcAft>
          <a:spcPct val="0"/>
        </a:spcAft>
        <a:defRPr sz="2000" b="1" i="1">
          <a:solidFill>
            <a:schemeClr val="bg1"/>
          </a:solidFill>
          <a:latin typeface="Calibri" pitchFamily="34" charset="0"/>
        </a:defRPr>
      </a:lvl7pPr>
      <a:lvl8pPr marL="1371477" algn="ctr" rtl="0" eaLnBrk="1" fontAlgn="base" hangingPunct="1">
        <a:spcBef>
          <a:spcPct val="0"/>
        </a:spcBef>
        <a:spcAft>
          <a:spcPct val="0"/>
        </a:spcAft>
        <a:defRPr sz="2000" b="1" i="1">
          <a:solidFill>
            <a:schemeClr val="bg1"/>
          </a:solidFill>
          <a:latin typeface="Calibri" pitchFamily="34" charset="0"/>
        </a:defRPr>
      </a:lvl8pPr>
      <a:lvl9pPr marL="1828637" algn="ctr" rtl="0" eaLnBrk="1" fontAlgn="base" hangingPunct="1">
        <a:spcBef>
          <a:spcPct val="0"/>
        </a:spcBef>
        <a:spcAft>
          <a:spcPct val="0"/>
        </a:spcAft>
        <a:defRPr sz="2000" b="1" i="1">
          <a:solidFill>
            <a:schemeClr val="bg1"/>
          </a:solidFill>
          <a:latin typeface="Calibri" pitchFamily="34" charset="0"/>
        </a:defRPr>
      </a:lvl9pPr>
    </p:titleStyle>
    <p:bodyStyle>
      <a:lvl1pPr marL="342870" indent="-342870" algn="l" rtl="0" eaLnBrk="1" fontAlgn="base" hangingPunct="1">
        <a:spcBef>
          <a:spcPct val="20000"/>
        </a:spcBef>
        <a:spcAft>
          <a:spcPct val="0"/>
        </a:spcAft>
        <a:buFont typeface="Arial" charset="0"/>
        <a:buChar char="•"/>
        <a:defRPr sz="3200" kern="1200">
          <a:solidFill>
            <a:schemeClr val="tx1"/>
          </a:solidFill>
          <a:latin typeface="Arial Narrow" pitchFamily="34" charset="0"/>
          <a:ea typeface="+mn-ea"/>
          <a:cs typeface="+mn-cs"/>
        </a:defRPr>
      </a:lvl1pPr>
      <a:lvl2pPr marL="742883" indent="-285724" algn="l" rtl="0" eaLnBrk="1" fontAlgn="base" hangingPunct="1">
        <a:spcBef>
          <a:spcPct val="20000"/>
        </a:spcBef>
        <a:spcAft>
          <a:spcPct val="0"/>
        </a:spcAft>
        <a:buFont typeface="Arial" charset="0"/>
        <a:buChar char="–"/>
        <a:defRPr sz="2800" kern="1200">
          <a:solidFill>
            <a:schemeClr val="tx1"/>
          </a:solidFill>
          <a:latin typeface="Arial Narrow" pitchFamily="34" charset="0"/>
          <a:ea typeface="+mn-ea"/>
          <a:cs typeface="+mn-cs"/>
        </a:defRPr>
      </a:lvl2pPr>
      <a:lvl3pPr marL="1142898" indent="-228580" algn="l" rtl="0" eaLnBrk="1" fontAlgn="base" hangingPunct="1">
        <a:spcBef>
          <a:spcPct val="20000"/>
        </a:spcBef>
        <a:spcAft>
          <a:spcPct val="0"/>
        </a:spcAft>
        <a:buFont typeface="Arial" charset="0"/>
        <a:buChar char="•"/>
        <a:defRPr sz="2400" kern="1200">
          <a:solidFill>
            <a:schemeClr val="tx1"/>
          </a:solidFill>
          <a:latin typeface="Arial Narrow" pitchFamily="34" charset="0"/>
          <a:ea typeface="+mn-ea"/>
          <a:cs typeface="+mn-cs"/>
        </a:defRPr>
      </a:lvl3pPr>
      <a:lvl4pPr marL="1600057" indent="-228580" algn="l" rtl="0" eaLnBrk="1" fontAlgn="base" hangingPunct="1">
        <a:spcBef>
          <a:spcPct val="20000"/>
        </a:spcBef>
        <a:spcAft>
          <a:spcPct val="0"/>
        </a:spcAft>
        <a:buFont typeface="Arial" charset="0"/>
        <a:buChar char="–"/>
        <a:defRPr sz="2000" kern="1200">
          <a:solidFill>
            <a:schemeClr val="tx1"/>
          </a:solidFill>
          <a:latin typeface="Arial Narrow" pitchFamily="34" charset="0"/>
          <a:ea typeface="+mn-ea"/>
          <a:cs typeface="+mn-cs"/>
        </a:defRPr>
      </a:lvl4pPr>
      <a:lvl5pPr marL="2057217" indent="-228580" algn="l" rtl="0" eaLnBrk="1" fontAlgn="base" hangingPunct="1">
        <a:spcBef>
          <a:spcPct val="20000"/>
        </a:spcBef>
        <a:spcAft>
          <a:spcPct val="0"/>
        </a:spcAft>
        <a:buFont typeface="Arial" charset="0"/>
        <a:buChar char="»"/>
        <a:defRPr sz="2000" kern="1200">
          <a:solidFill>
            <a:schemeClr val="tx1"/>
          </a:solidFill>
          <a:latin typeface="Arial Narrow" pitchFamily="34" charset="0"/>
          <a:ea typeface="+mn-ea"/>
          <a:cs typeface="+mn-cs"/>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1836453" y="125886"/>
            <a:ext cx="5691968" cy="457200"/>
          </a:xfrm>
        </p:spPr>
        <p:txBody>
          <a:bodyPr>
            <a:noAutofit/>
          </a:bodyPr>
          <a:lstStyle/>
          <a:p>
            <a:pPr algn="ctr"/>
            <a:r>
              <a:rPr lang="en-US" i="0" dirty="0">
                <a:latin typeface="Arial" pitchFamily="34" charset="0"/>
                <a:cs typeface="Arial" pitchFamily="34" charset="0"/>
              </a:rPr>
              <a:t>32 CTC(H) Capabilities</a:t>
            </a:r>
            <a:endParaRPr lang="en-US" b="1" i="0" dirty="0">
              <a:latin typeface="Arial" pitchFamily="34" charset="0"/>
              <a:cs typeface="Arial" pitchFamily="34" charset="0"/>
            </a:endParaRPr>
          </a:p>
        </p:txBody>
      </p:sp>
      <p:graphicFrame>
        <p:nvGraphicFramePr>
          <p:cNvPr id="47" name="Table 46"/>
          <p:cNvGraphicFramePr>
            <a:graphicFrameLocks noGrp="1"/>
          </p:cNvGraphicFramePr>
          <p:nvPr>
            <p:extLst>
              <p:ext uri="{D42A27DB-BD31-4B8C-83A1-F6EECF244321}">
                <p14:modId xmlns:p14="http://schemas.microsoft.com/office/powerpoint/2010/main" val="1748300507"/>
              </p:ext>
            </p:extLst>
          </p:nvPr>
        </p:nvGraphicFramePr>
        <p:xfrm>
          <a:off x="5694662" y="808281"/>
          <a:ext cx="1559498" cy="1603593"/>
        </p:xfrm>
        <a:graphic>
          <a:graphicData uri="http://schemas.openxmlformats.org/drawingml/2006/table">
            <a:tbl>
              <a:tblPr firstRow="1" bandRow="1">
                <a:tableStyleId>{5C22544A-7EE6-4342-B048-85BDC9FD1C3A}</a:tableStyleId>
              </a:tblPr>
              <a:tblGrid>
                <a:gridCol w="931461">
                  <a:extLst>
                    <a:ext uri="{9D8B030D-6E8A-4147-A177-3AD203B41FA5}">
                      <a16:colId xmlns:a16="http://schemas.microsoft.com/office/drawing/2014/main" val="20000"/>
                    </a:ext>
                  </a:extLst>
                </a:gridCol>
                <a:gridCol w="628037">
                  <a:extLst>
                    <a:ext uri="{9D8B030D-6E8A-4147-A177-3AD203B41FA5}">
                      <a16:colId xmlns:a16="http://schemas.microsoft.com/office/drawing/2014/main" val="20001"/>
                    </a:ext>
                  </a:extLst>
                </a:gridCol>
              </a:tblGrid>
              <a:tr h="232024">
                <a:tc gridSpan="2">
                  <a:txBody>
                    <a:bodyPr/>
                    <a:lstStyle/>
                    <a:p>
                      <a:pPr algn="ctr"/>
                      <a:r>
                        <a:rPr lang="en-US" sz="1000" dirty="0">
                          <a:solidFill>
                            <a:schemeClr val="tx1"/>
                          </a:solidFill>
                          <a:latin typeface="Arial" pitchFamily="34" charset="0"/>
                          <a:cs typeface="Arial" pitchFamily="34" charset="0"/>
                        </a:rPr>
                        <a:t>Manning (FY20)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dirty="0"/>
                    </a:p>
                  </a:txBody>
                  <a:tcPr>
                    <a:solidFill>
                      <a:schemeClr val="bg1">
                        <a:lumMod val="65000"/>
                      </a:schemeClr>
                    </a:solidFill>
                  </a:tcPr>
                </a:tc>
                <a:extLst>
                  <a:ext uri="{0D108BD9-81ED-4DB2-BD59-A6C34878D82A}">
                    <a16:rowId xmlns:a16="http://schemas.microsoft.com/office/drawing/2014/main" val="10000"/>
                  </a:ext>
                </a:extLst>
              </a:tr>
              <a:tr h="245823">
                <a:tc>
                  <a:txBody>
                    <a:bodyPr/>
                    <a:lstStyle/>
                    <a:p>
                      <a:endParaRPr lang="en-US" sz="1000" dirty="0">
                        <a:latin typeface="Arial" pitchFamily="34" charset="0"/>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latin typeface="Arial" pitchFamily="34" charset="0"/>
                          <a:cs typeface="Arial" pitchFamily="34" charset="0"/>
                        </a:rPr>
                        <a:t>Auth.</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22786">
                <a:tc>
                  <a:txBody>
                    <a:bodyPr/>
                    <a:lstStyle/>
                    <a:p>
                      <a:pPr algn="ctr"/>
                      <a:r>
                        <a:rPr lang="en-US" sz="1000" dirty="0">
                          <a:latin typeface="Arial" pitchFamily="34" charset="0"/>
                          <a:cs typeface="Arial" pitchFamily="34" charset="0"/>
                        </a:rPr>
                        <a:t>Officer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latin typeface="Arial" pitchFamily="34" charset="0"/>
                          <a:cs typeface="Arial"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22786">
                <a:tc>
                  <a:txBody>
                    <a:bodyPr/>
                    <a:lstStyle/>
                    <a:p>
                      <a:pPr algn="ctr"/>
                      <a:r>
                        <a:rPr lang="en-US" sz="1000" dirty="0">
                          <a:latin typeface="Arial" pitchFamily="34" charset="0"/>
                          <a:cs typeface="Arial" pitchFamily="34" charset="0"/>
                        </a:rPr>
                        <a:t>Warrant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latin typeface="Arial" pitchFamily="34" charset="0"/>
                          <a:cs typeface="Arial"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22786">
                <a:tc>
                  <a:txBody>
                    <a:bodyPr/>
                    <a:lstStyle/>
                    <a:p>
                      <a:pPr algn="ctr"/>
                      <a:r>
                        <a:rPr lang="en-US" sz="1000" dirty="0">
                          <a:latin typeface="Arial" pitchFamily="34" charset="0"/>
                          <a:cs typeface="Arial" pitchFamily="34" charset="0"/>
                        </a:rPr>
                        <a:t>NCO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latin typeface="Arial" pitchFamily="34" charset="0"/>
                          <a:cs typeface="Arial" pitchFamily="34" charset="0"/>
                        </a:rPr>
                        <a:t>108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22786">
                <a:tc>
                  <a:txBody>
                    <a:bodyPr/>
                    <a:lstStyle/>
                    <a:p>
                      <a:pPr algn="ctr"/>
                      <a:r>
                        <a:rPr lang="en-US" sz="1000" dirty="0">
                          <a:latin typeface="Arial" pitchFamily="34" charset="0"/>
                          <a:cs typeface="Arial" pitchFamily="34" charset="0"/>
                        </a:rPr>
                        <a:t>Soldier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latin typeface="Arial" pitchFamily="34" charset="0"/>
                          <a:cs typeface="Arial" pitchFamily="34" charset="0"/>
                        </a:rPr>
                        <a:t>151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22786">
                <a:tc>
                  <a:txBody>
                    <a:bodyPr/>
                    <a:lstStyle/>
                    <a:p>
                      <a:pPr algn="ctr"/>
                      <a:r>
                        <a:rPr lang="en-US" sz="1000" b="1" dirty="0">
                          <a:latin typeface="Arial" pitchFamily="34" charset="0"/>
                          <a:cs typeface="Arial" pitchFamily="34" charset="0"/>
                        </a:rPr>
                        <a:t>Total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1D1DF"/>
                    </a:solidFill>
                  </a:tcPr>
                </a:tc>
                <a:tc>
                  <a:txBody>
                    <a:bodyPr/>
                    <a:lstStyle/>
                    <a:p>
                      <a:pPr algn="ctr"/>
                      <a:r>
                        <a:rPr lang="en-US" sz="1000" b="1" dirty="0">
                          <a:latin typeface="Arial" pitchFamily="34" charset="0"/>
                          <a:cs typeface="Arial" pitchFamily="34" charset="0"/>
                        </a:rPr>
                        <a:t>266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1D1DF"/>
                    </a:solidFill>
                  </a:tcPr>
                </a:tc>
                <a:extLst>
                  <a:ext uri="{0D108BD9-81ED-4DB2-BD59-A6C34878D82A}">
                    <a16:rowId xmlns:a16="http://schemas.microsoft.com/office/drawing/2014/main" val="10006"/>
                  </a:ext>
                </a:extLst>
              </a:tr>
            </a:tbl>
          </a:graphicData>
        </a:graphic>
      </p:graphicFrame>
      <p:sp>
        <p:nvSpPr>
          <p:cNvPr id="100" name="Rectangle 99"/>
          <p:cNvSpPr/>
          <p:nvPr/>
        </p:nvSpPr>
        <p:spPr>
          <a:xfrm>
            <a:off x="27891" y="2897079"/>
            <a:ext cx="9140555" cy="3631763"/>
          </a:xfrm>
          <a:prstGeom prst="rect">
            <a:avLst/>
          </a:prstGeom>
        </p:spPr>
        <p:txBody>
          <a:bodyPr wrap="square">
            <a:spAutoFit/>
          </a:bodyPr>
          <a:lstStyle/>
          <a:p>
            <a:r>
              <a:rPr lang="en-US" sz="1000" b="1" u="sng" dirty="0">
                <a:solidFill>
                  <a:prstClr val="black"/>
                </a:solidFill>
                <a:latin typeface="Arial" panose="020B0604020202020204" pitchFamily="34" charset="0"/>
                <a:cs typeface="Arial" pitchFamily="34" charset="0"/>
              </a:rPr>
              <a:t>Mission Statement:</a:t>
            </a:r>
            <a:r>
              <a:rPr lang="en-US" sz="1000" b="1" dirty="0">
                <a:solidFill>
                  <a:prstClr val="black"/>
                </a:solidFill>
                <a:latin typeface="Arial" panose="020B0604020202020204" pitchFamily="34" charset="0"/>
                <a:cs typeface="Arial" pitchFamily="34" charset="0"/>
              </a:rPr>
              <a:t> </a:t>
            </a:r>
            <a:r>
              <a:rPr lang="en-US" sz="1000" dirty="0">
                <a:solidFill>
                  <a:prstClr val="black"/>
                </a:solidFill>
                <a:latin typeface="Arial" pitchFamily="34" charset="0"/>
                <a:cs typeface="Arial" pitchFamily="34" charset="0"/>
              </a:rPr>
              <a:t>Perform Transportation and convoy security support to Sustainment Brigade operations for a Heavy Division. Provides transportation assets for the movement and distribution of dry and refrigerated containerized cargo, general non-containerized cargo, ammunition, bottled water, bulk water (when equipped with tank racks/hippos), heavy equipment, tanks and oversized loads. Performs unit moves, transports personnel, and provides escort services for contracted trucks.</a:t>
            </a:r>
          </a:p>
          <a:p>
            <a:endParaRPr lang="en-US" sz="1000" dirty="0">
              <a:solidFill>
                <a:prstClr val="black"/>
              </a:solidFill>
              <a:latin typeface="Arial" pitchFamily="34" charset="0"/>
              <a:cs typeface="Arial" pitchFamily="34" charset="0"/>
            </a:endParaRPr>
          </a:p>
          <a:p>
            <a:r>
              <a:rPr lang="en-US" sz="1000" b="1" u="sng" dirty="0">
                <a:solidFill>
                  <a:prstClr val="black"/>
                </a:solidFill>
                <a:latin typeface="Arial" pitchFamily="34" charset="0"/>
                <a:cs typeface="Arial" pitchFamily="34" charset="0"/>
              </a:rPr>
              <a:t>Headquarters / Operations Section:</a:t>
            </a:r>
            <a:r>
              <a:rPr lang="en-US" sz="1000" dirty="0">
                <a:solidFill>
                  <a:prstClr val="black"/>
                </a:solidFill>
                <a:latin typeface="Arial" pitchFamily="34" charset="0"/>
                <a:cs typeface="Arial" pitchFamily="34" charset="0"/>
              </a:rPr>
              <a:t> Provides C2 for units operations and implement specialized operations to include: HR support, communications, unit supply and CBRN. Coordinates, dispatches, maintains visibility and forecasts requirements in support of installation support. </a:t>
            </a:r>
          </a:p>
          <a:p>
            <a:endParaRPr lang="en-US" sz="1000" dirty="0">
              <a:solidFill>
                <a:prstClr val="black"/>
              </a:solidFill>
              <a:latin typeface="Arial" pitchFamily="34" charset="0"/>
              <a:cs typeface="Arial" pitchFamily="34" charset="0"/>
            </a:endParaRPr>
          </a:p>
          <a:p>
            <a:r>
              <a:rPr lang="en-US" sz="1000" b="1" u="sng" dirty="0">
                <a:solidFill>
                  <a:prstClr val="black"/>
                </a:solidFill>
                <a:latin typeface="Arial" pitchFamily="34" charset="0"/>
                <a:cs typeface="Arial" pitchFamily="34" charset="0"/>
              </a:rPr>
              <a:t>Maintenance Section:</a:t>
            </a:r>
            <a:r>
              <a:rPr lang="en-US" sz="1000" b="1" dirty="0">
                <a:solidFill>
                  <a:prstClr val="black"/>
                </a:solidFill>
                <a:latin typeface="Arial" pitchFamily="34" charset="0"/>
                <a:cs typeface="Arial" pitchFamily="34" charset="0"/>
              </a:rPr>
              <a:t> </a:t>
            </a:r>
            <a:r>
              <a:rPr lang="en-US" sz="1000" dirty="0">
                <a:solidFill>
                  <a:prstClr val="black"/>
                </a:solidFill>
                <a:latin typeface="Arial" pitchFamily="34" charset="0"/>
                <a:cs typeface="Arial" pitchFamily="34" charset="0"/>
              </a:rPr>
              <a:t>Provides supervision, and technical guidance to maintenance teams performing field maintenance. Provides personnel and equipment to perform field maintenance on wheeled vehicles and utilities equipment organic to the unit, maintain records, reports, prescribed load lists, logbooks, and provide internal refueling and recovery support for vehicles and equipment organic to the company.</a:t>
            </a:r>
          </a:p>
          <a:p>
            <a:endParaRPr lang="en-US" sz="1000" dirty="0">
              <a:solidFill>
                <a:prstClr val="black"/>
              </a:solidFill>
              <a:latin typeface="Arial" pitchFamily="34" charset="0"/>
              <a:cs typeface="Arial" pitchFamily="34" charset="0"/>
            </a:endParaRPr>
          </a:p>
          <a:p>
            <a:r>
              <a:rPr lang="en-US" sz="1000" b="1" u="sng" dirty="0">
                <a:solidFill>
                  <a:prstClr val="black"/>
                </a:solidFill>
                <a:latin typeface="Arial" panose="020B0604020202020204" pitchFamily="34" charset="0"/>
                <a:cs typeface="Arial" pitchFamily="34" charset="0"/>
              </a:rPr>
              <a:t>HET Platoon</a:t>
            </a:r>
            <a:r>
              <a:rPr lang="en-US" sz="1000" dirty="0">
                <a:solidFill>
                  <a:prstClr val="black"/>
                </a:solidFill>
                <a:latin typeface="Arial" pitchFamily="34" charset="0"/>
                <a:cs typeface="Arial" pitchFamily="34" charset="0"/>
              </a:rPr>
              <a:t>: 18 x M1070 w/ M1000. The Heavy Equipment Transporter System (HETS) can load 140,000lbs can support single push capacity of 18 x armored tank/vehicles. </a:t>
            </a:r>
          </a:p>
          <a:p>
            <a:endParaRPr lang="en-US" sz="1000" dirty="0">
              <a:solidFill>
                <a:prstClr val="black"/>
              </a:solidFill>
              <a:latin typeface="Arial" pitchFamily="34" charset="0"/>
              <a:cs typeface="Arial" pitchFamily="34" charset="0"/>
            </a:endParaRPr>
          </a:p>
          <a:p>
            <a:r>
              <a:rPr lang="en-US" sz="1000" b="1" u="sng" dirty="0">
                <a:solidFill>
                  <a:prstClr val="black"/>
                </a:solidFill>
                <a:latin typeface="Arial" panose="020B0604020202020204" pitchFamily="34" charset="0"/>
                <a:cs typeface="Arial" pitchFamily="34" charset="0"/>
              </a:rPr>
              <a:t>PLS Platoon</a:t>
            </a:r>
            <a:r>
              <a:rPr lang="en-US" sz="1000" b="1" dirty="0">
                <a:solidFill>
                  <a:prstClr val="black"/>
                </a:solidFill>
                <a:latin typeface="Arial" pitchFamily="34" charset="0"/>
                <a:cs typeface="Arial" pitchFamily="34" charset="0"/>
              </a:rPr>
              <a:t>: </a:t>
            </a:r>
            <a:r>
              <a:rPr lang="en-US" sz="1000" dirty="0">
                <a:solidFill>
                  <a:prstClr val="black"/>
                </a:solidFill>
                <a:latin typeface="Arial" panose="020B0604020202020204" pitchFamily="34" charset="0"/>
                <a:cs typeface="Arial" panose="020B0604020202020204" pitchFamily="34" charset="0"/>
              </a:rPr>
              <a:t>40 x M1075 w/ M1076. Provides transportation assets for the movement and distribution of dry and refrigerated containerized cargo, general non-containerized cargo, ammunition, bottled water, and bulk water/fuel (when equipped with hippos/modular fuel system tank racks). </a:t>
            </a:r>
          </a:p>
          <a:p>
            <a:endParaRPr lang="en-US" sz="1000" dirty="0">
              <a:solidFill>
                <a:prstClr val="black"/>
              </a:solidFill>
              <a:latin typeface="Arial" panose="020B0604020202020204" pitchFamily="34" charset="0"/>
              <a:cs typeface="Arial" panose="020B0604020202020204" pitchFamily="34" charset="0"/>
            </a:endParaRPr>
          </a:p>
          <a:p>
            <a:r>
              <a:rPr lang="en-US" sz="1000" b="1" u="sng" dirty="0">
                <a:solidFill>
                  <a:prstClr val="black"/>
                </a:solidFill>
                <a:latin typeface="Arial" panose="020B0604020202020204" pitchFamily="34" charset="0"/>
                <a:cs typeface="Arial" panose="020B0604020202020204" pitchFamily="34" charset="0"/>
              </a:rPr>
              <a:t>MATV Platoon:</a:t>
            </a:r>
            <a:r>
              <a:rPr lang="en-US" sz="1000" b="1" dirty="0">
                <a:solidFill>
                  <a:prstClr val="black"/>
                </a:solidFill>
                <a:latin typeface="Arial" panose="020B0604020202020204" pitchFamily="34" charset="0"/>
                <a:cs typeface="Arial" panose="020B0604020202020204" pitchFamily="34" charset="0"/>
              </a:rPr>
              <a:t> </a:t>
            </a:r>
            <a:r>
              <a:rPr lang="en-US" sz="1000" dirty="0">
                <a:solidFill>
                  <a:prstClr val="black"/>
                </a:solidFill>
                <a:latin typeface="Arial" panose="020B0604020202020204" pitchFamily="34" charset="0"/>
                <a:cs typeface="Arial" panose="020B0604020202020204" pitchFamily="34" charset="0"/>
              </a:rPr>
              <a:t>20 x MATVs with 6x CROW Systems provide convoy protection for internal transportation support missions. Annual requirement for Sustainment Gunnery through Table VI is required for certification. </a:t>
            </a:r>
          </a:p>
          <a:p>
            <a:endParaRPr lang="en-US" sz="1000" dirty="0">
              <a:solidFill>
                <a:prstClr val="black"/>
              </a:solidFill>
              <a:latin typeface="Arial" panose="020B0604020202020204" pitchFamily="34" charset="0"/>
              <a:cs typeface="Arial" panose="020B0604020202020204" pitchFamily="34" charset="0"/>
            </a:endParaRPr>
          </a:p>
          <a:p>
            <a:r>
              <a:rPr lang="en-US" sz="1000" b="1" u="sng" dirty="0">
                <a:solidFill>
                  <a:prstClr val="black"/>
                </a:solidFill>
                <a:latin typeface="Arial" panose="020B0604020202020204" pitchFamily="34" charset="0"/>
                <a:cs typeface="Arial" panose="020B0604020202020204" pitchFamily="34" charset="0"/>
              </a:rPr>
              <a:t>Total Unit Capability:</a:t>
            </a:r>
            <a:r>
              <a:rPr lang="en-US" sz="1000" dirty="0">
                <a:solidFill>
                  <a:prstClr val="black"/>
                </a:solidFill>
                <a:latin typeface="Arial" panose="020B0604020202020204" pitchFamily="34" charset="0"/>
                <a:cs typeface="Arial" panose="020B0604020202020204" pitchFamily="34" charset="0"/>
              </a:rPr>
              <a:t> 494.4 break-bulk general STON, 1,097.2 break-bulk AMMO STON, 1,040 Pallets, 200 463L Pallets, 80 TEU, 160,000 Bulk Water GAL, 200,000 Bulk Fuel GAL, and 18 x armored tank/vehicles. </a:t>
            </a:r>
          </a:p>
        </p:txBody>
      </p:sp>
      <p:pic>
        <p:nvPicPr>
          <p:cNvPr id="10" name="Picture 9"/>
          <p:cNvPicPr>
            <a:picLocks noChangeAspect="1"/>
          </p:cNvPicPr>
          <p:nvPr/>
        </p:nvPicPr>
        <p:blipFill>
          <a:blip r:embed="rId3"/>
          <a:stretch>
            <a:fillRect/>
          </a:stretch>
        </p:blipFill>
        <p:spPr>
          <a:xfrm>
            <a:off x="1836453" y="802128"/>
            <a:ext cx="3683701" cy="1875908"/>
          </a:xfrm>
          <a:prstGeom prst="rect">
            <a:avLst/>
          </a:prstGeom>
        </p:spPr>
      </p:pic>
    </p:spTree>
    <p:extLst>
      <p:ext uri="{BB962C8B-B14F-4D97-AF65-F5344CB8AC3E}">
        <p14:creationId xmlns:p14="http://schemas.microsoft.com/office/powerpoint/2010/main" val="4246546821"/>
      </p:ext>
    </p:extLst>
  </p:cSld>
  <p:clrMapOvr>
    <a:masterClrMapping/>
  </p:clrMapOvr>
  <p:transition/>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27411</TotalTime>
  <Words>525</Words>
  <Application>Microsoft Office PowerPoint</Application>
  <PresentationFormat>On-screen Show (4:3)</PresentationFormat>
  <Paragraphs>38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Wingdings</vt:lpstr>
      <vt:lpstr>3_Office Theme</vt:lpstr>
      <vt:lpstr>32 CTC(H) Capabilities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32nd HCTC Change of Command Brief</dc:title>
  <dc:creator>Weaver, Jennifer A CPT MIL USA</dc:creator>
  <cp:lastModifiedBy>Maggie Maher</cp:lastModifiedBy>
  <cp:revision>174</cp:revision>
  <dcterms:created xsi:type="dcterms:W3CDTF">2020-02-24T20:18:30Z</dcterms:created>
  <dcterms:modified xsi:type="dcterms:W3CDTF">2020-09-09T23:08:11Z</dcterms:modified>
</cp:coreProperties>
</file>