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5" r:id="rId2"/>
    <p:sldMasterId id="2147483681" r:id="rId3"/>
  </p:sldMasterIdLst>
  <p:notesMasterIdLst>
    <p:notesMasterId r:id="rId9"/>
  </p:notesMasterIdLst>
  <p:sldIdLst>
    <p:sldId id="271" r:id="rId4"/>
    <p:sldId id="272" r:id="rId5"/>
    <p:sldId id="273" r:id="rId6"/>
    <p:sldId id="275" r:id="rId7"/>
    <p:sldId id="27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ber, Joseph W (Joe) CPT USARMY 4 ID SUST BDE (USA)" initials="BJW(CU4ISB(" lastIdx="3" clrIdx="0">
    <p:extLst>
      <p:ext uri="{19B8F6BF-5375-455C-9EA6-DF929625EA0E}">
        <p15:presenceInfo xmlns:p15="http://schemas.microsoft.com/office/powerpoint/2012/main" userId="Barber, Joseph W (Joe) CPT USARMY 4 ID SUST BDE (USA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CECB5A-1B0B-4982-9CCC-E700612E6F55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6B8DF-2F12-49EA-B78B-D3CCD4203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901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3BF8CD1-418B-49F1-B638-052A07A77140}" type="datetime1">
              <a:rPr lang="en-US">
                <a:solidFill>
                  <a:prstClr val="black"/>
                </a:solidFill>
              </a:rPr>
              <a:pPr/>
              <a:t>10/25/2020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CC6B-07D0-4225-B65F-F2C8EDEBA96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50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20B616"/>
                </a:solidFill>
                <a:latin typeface="Leelawadee UI Semilight"/>
                <a:cs typeface="Leelawadee UI Semi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95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20B616"/>
                </a:solidFill>
                <a:latin typeface="Leelawadee UI Semilight"/>
                <a:cs typeface="Leelawadee UI Semi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1806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4948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9429" y="0"/>
            <a:ext cx="7886700" cy="64839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5B0EF91-3E67-4159-AD40-46EB1F8DC362}" type="datetime1">
              <a:rPr lang="en-US">
                <a:solidFill>
                  <a:prstClr val="black"/>
                </a:solidFill>
              </a:rPr>
              <a:pPr/>
              <a:t>10/25/2020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CC6B-07D0-4225-B65F-F2C8EDEBA96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479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60037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2957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457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287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FE4FF-BDC6-4751-80C6-C0BF1003A0C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DDFD0-9291-4A28-9162-62F3D02C1AD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18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51885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20B616"/>
                </a:solidFill>
                <a:latin typeface="Leelawadee UI Semilight"/>
                <a:cs typeface="Leelawadee UI Semi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125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16870" cy="64008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1407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4CC6B-07D0-4225-B65F-F2C8EDEBA96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39186" y="26124"/>
            <a:ext cx="9052560" cy="58521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800" dirty="0">
              <a:solidFill>
                <a:srgbClr val="002060"/>
              </a:solidFill>
              <a:latin typeface="Impact" panose="020B0806030902050204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707727"/>
            <a:ext cx="9144000" cy="14630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6" tIns="34283" rIns="68566" bIns="34283" anchor="ctr"/>
          <a:lstStyle/>
          <a:p>
            <a:pPr algn="ctr">
              <a:defRPr/>
            </a:pPr>
            <a:r>
              <a:rPr lang="en-US" sz="800" dirty="0">
                <a:solidFill>
                  <a:srgbClr val="002060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UNCLASSIFIED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" y="45720"/>
            <a:ext cx="548640" cy="54864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>
            <a:clrChange>
              <a:clrFrom>
                <a:srgbClr val="B5E61D"/>
              </a:clrFrom>
              <a:clrTo>
                <a:srgbClr val="B5E61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36129" y="45720"/>
            <a:ext cx="580741" cy="548640"/>
          </a:xfrm>
          <a:prstGeom prst="rect">
            <a:avLst/>
          </a:prstGeom>
        </p:spPr>
      </p:pic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0480" y="26123"/>
            <a:ext cx="9144000" cy="5852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 flipV="1">
            <a:off x="0" y="6648990"/>
            <a:ext cx="9144000" cy="0"/>
          </a:xfrm>
          <a:prstGeom prst="line">
            <a:avLst/>
          </a:prstGeom>
          <a:ln w="28575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 flipV="1">
            <a:off x="2182" y="6690358"/>
            <a:ext cx="9144000" cy="0"/>
          </a:xfrm>
          <a:prstGeom prst="line">
            <a:avLst/>
          </a:prstGeom>
          <a:ln w="28575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702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rgbClr val="002060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" name="Rectangle 50"/>
          <p:cNvSpPr/>
          <p:nvPr/>
        </p:nvSpPr>
        <p:spPr>
          <a:xfrm>
            <a:off x="-4762" y="22226"/>
            <a:ext cx="9144001" cy="5397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1" tIns="45710" rIns="91421" bIns="45710" anchor="ctr"/>
          <a:lstStyle/>
          <a:p>
            <a:pPr algn="r">
              <a:defRPr/>
            </a:pPr>
            <a:endParaRPr lang="en-US" dirty="0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0" y="1"/>
            <a:ext cx="9144000" cy="169863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1" tIns="45710" rIns="91421" bIns="45710" anchor="ctr"/>
          <a:lstStyle/>
          <a:p>
            <a:pPr algn="ctr">
              <a:defRPr/>
            </a:pPr>
            <a:r>
              <a:rPr lang="en-US" sz="1100" b="1" dirty="0">
                <a:solidFill>
                  <a:prstClr val="white"/>
                </a:solidFill>
                <a:effectLst/>
                <a:latin typeface="Arial Narrow" pitchFamily="34" charset="0"/>
              </a:rPr>
              <a:t>UNCLASSIFIED</a:t>
            </a:r>
          </a:p>
        </p:txBody>
      </p:sp>
      <p:sp>
        <p:nvSpPr>
          <p:cNvPr id="53" name="Title Placeholder 1"/>
          <p:cNvSpPr txBox="1">
            <a:spLocks/>
          </p:cNvSpPr>
          <p:nvPr/>
        </p:nvSpPr>
        <p:spPr>
          <a:xfrm>
            <a:off x="452438" y="147638"/>
            <a:ext cx="3884670" cy="400050"/>
          </a:xfrm>
          <a:prstGeom prst="rect">
            <a:avLst/>
          </a:prstGeom>
        </p:spPr>
        <p:txBody>
          <a:bodyPr lIns="91421" tIns="45710" rIns="91421" bIns="45710" anchor="ctr">
            <a:normAutofit fontScale="85000" lnSpcReduction="10000"/>
          </a:bodyPr>
          <a:lstStyle/>
          <a:p>
            <a:pPr>
              <a:defRPr/>
            </a:pPr>
            <a:r>
              <a:rPr lang="en-US" sz="2000" b="1" i="1" baseline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   32</a:t>
            </a:r>
            <a:r>
              <a:rPr lang="en-US" sz="2000" b="1" i="1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nd</a:t>
            </a:r>
            <a:r>
              <a:rPr lang="en-US" sz="2000" b="1" i="1" baseline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charset="0"/>
              </a:rPr>
              <a:t> Composite Truck Company (CTC)</a:t>
            </a:r>
            <a:endParaRPr lang="en-US" sz="2000" b="1" i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charset="0"/>
            </a:endParaRPr>
          </a:p>
        </p:txBody>
      </p:sp>
      <p:sp>
        <p:nvSpPr>
          <p:cNvPr id="1031" name="Title Placeholder 1"/>
          <p:cNvSpPr>
            <a:spLocks noGrp="1"/>
          </p:cNvSpPr>
          <p:nvPr>
            <p:ph type="title"/>
          </p:nvPr>
        </p:nvSpPr>
        <p:spPr bwMode="auto">
          <a:xfrm>
            <a:off x="5410200" y="76200"/>
            <a:ext cx="358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6688137"/>
            <a:ext cx="9144000" cy="169863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1" tIns="45710" rIns="91421" bIns="45710" anchor="ctr"/>
          <a:lstStyle/>
          <a:p>
            <a:pPr algn="ctr">
              <a:defRPr/>
            </a:pPr>
            <a:r>
              <a:rPr lang="en-US" sz="1100" b="1" dirty="0">
                <a:solidFill>
                  <a:prstClr val="white"/>
                </a:solidFill>
                <a:effectLst/>
                <a:latin typeface="Arial Narrow" pitchFamily="34" charset="0"/>
              </a:rPr>
              <a:t>UNCLASSIFIED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-9523" y="6634568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87F3DA04-F42E-46AA-8BB5-3EFD3695EDF5}" type="slidenum">
              <a:rPr lang="en-US" sz="1200" smtClean="0">
                <a:solidFill>
                  <a:schemeClr val="bg1"/>
                </a:solidFill>
              </a:r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BF1355F2-8946-4117-AC39-018B2BE45BA4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6" y="-2613"/>
            <a:ext cx="659177" cy="53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04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</p:sldLayoutIdLst>
  <p:hf sldNum="0"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000" b="1" i="1" kern="1200">
          <a:solidFill>
            <a:schemeClr val="bg1"/>
          </a:solidFill>
          <a:latin typeface="Arial Narrow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5pPr>
      <a:lvl6pPr marL="457159" algn="ctr" rtl="0" fontAlgn="base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6pPr>
      <a:lvl7pPr marL="914318" algn="ctr" rtl="0" fontAlgn="base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7pPr>
      <a:lvl8pPr marL="1371477" algn="ctr" rtl="0" fontAlgn="base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8pPr>
      <a:lvl9pPr marL="1828637" algn="ctr" rtl="0" fontAlgn="base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9pPr>
    </p:titleStyle>
    <p:bodyStyle>
      <a:lvl1pPr marL="342870" indent="-34287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1pPr>
      <a:lvl2pPr marL="742883" indent="-28572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2pPr>
      <a:lvl3pPr marL="1142898" indent="-22858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3pPr>
      <a:lvl4pPr marL="1600057" indent="-22858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4pPr>
      <a:lvl5pPr marL="2057217" indent="-22858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5pPr>
      <a:lvl6pPr marL="2514376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35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95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54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9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7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7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7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6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5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4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3740" y="-32816"/>
            <a:ext cx="8116519" cy="560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rgbClr val="20B616"/>
                </a:solidFill>
                <a:latin typeface="Leelawadee UI Semilight"/>
                <a:cs typeface="Leelawadee UI Semi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2830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untainpostsantasworkshopco.com/" TargetMode="External"/><Relationship Id="rId2" Type="http://schemas.openxmlformats.org/officeDocument/2006/relationships/hyperlink" Target="https://www.needhelppayingbills.com/html/el_paso_county_colorado_free_holiday_assistance.html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soldiersangels.org/programs/family-support/adopt-a-family/" TargetMode="External"/><Relationship Id="rId5" Type="http://schemas.openxmlformats.org/officeDocument/2006/relationships/hyperlink" Target="https://www.colorado.gov/pacific/cdhs/leap#Apply" TargetMode="External"/><Relationship Id="rId4" Type="http://schemas.openxmlformats.org/officeDocument/2006/relationships/hyperlink" Target="mailto:coloradoMPSW@gmail.co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4IDCarsonRSO" TargetMode="External"/><Relationship Id="rId7" Type="http://schemas.openxmlformats.org/officeDocument/2006/relationships/hyperlink" Target="https://research.ppld.org/HelpingHands" TargetMode="External"/><Relationship Id="rId2" Type="http://schemas.openxmlformats.org/officeDocument/2006/relationships/hyperlink" Target="http://www.veteranscenter.org/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www.santa-bob.org/events.html" TargetMode="External"/><Relationship Id="rId5" Type="http://schemas.openxmlformats.org/officeDocument/2006/relationships/hyperlink" Target="http://www.thechristmastreeproject.org/" TargetMode="External"/><Relationship Id="rId4" Type="http://schemas.openxmlformats.org/officeDocument/2006/relationships/hyperlink" Target="mailto:Heidi.a.mcallister.civ@mail.mi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5"/>
          <p:cNvGraphicFramePr>
            <a:graphicFrameLocks/>
          </p:cNvGraphicFramePr>
          <p:nvPr/>
        </p:nvGraphicFramePr>
        <p:xfrm>
          <a:off x="-2" y="627506"/>
          <a:ext cx="9144001" cy="512734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81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4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72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30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75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72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1527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latin typeface="Arial" pitchFamily="34" charset="0"/>
                          <a:cs typeface="Arial" pitchFamily="34" charset="0"/>
                        </a:rPr>
                        <a:t>SUNDAY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latin typeface="Arial" pitchFamily="34" charset="0"/>
                          <a:cs typeface="Arial" pitchFamily="34" charset="0"/>
                        </a:rPr>
                        <a:t>MONDAY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latin typeface="Arial" pitchFamily="34" charset="0"/>
                          <a:cs typeface="Arial" pitchFamily="34" charset="0"/>
                        </a:rPr>
                        <a:t>TUESDAY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latin typeface="Arial" pitchFamily="34" charset="0"/>
                          <a:cs typeface="Arial" pitchFamily="34" charset="0"/>
                        </a:rPr>
                        <a:t>WEDNESDAY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latin typeface="Arial" pitchFamily="34" charset="0"/>
                          <a:cs typeface="Arial" pitchFamily="34" charset="0"/>
                        </a:rPr>
                        <a:t>THURSDAY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latin typeface="Arial" pitchFamily="34" charset="0"/>
                          <a:cs typeface="Arial" pitchFamily="34" charset="0"/>
                        </a:rPr>
                        <a:t>FRIDAY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latin typeface="Arial" pitchFamily="34" charset="0"/>
                          <a:cs typeface="Arial" pitchFamily="34" charset="0"/>
                        </a:rPr>
                        <a:t>SATURDAY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7822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b="1" dirty="0">
                          <a:latin typeface="Arial" pitchFamily="34" charset="0"/>
                          <a:cs typeface="Arial" pitchFamily="34" charset="0"/>
                        </a:rPr>
                        <a:t>01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Arial" pitchFamily="34" charset="0"/>
                          <a:cs typeface="Arial" pitchFamily="34" charset="0"/>
                        </a:rPr>
                        <a:t>03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Arial" pitchFamily="34" charset="0"/>
                          <a:cs typeface="Arial" pitchFamily="34" charset="0"/>
                        </a:rPr>
                        <a:t>04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05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Arial" pitchFamily="34" charset="0"/>
                          <a:cs typeface="Arial" pitchFamily="34" charset="0"/>
                        </a:rPr>
                        <a:t>06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07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5343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08</a:t>
                      </a:r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b="1" dirty="0">
                          <a:latin typeface="Arial" pitchFamily="34" charset="0"/>
                          <a:cs typeface="Arial" pitchFamily="34" charset="0"/>
                        </a:rPr>
                        <a:t>09</a:t>
                      </a:r>
                    </a:p>
                    <a:p>
                      <a:endParaRPr lang="en-US" sz="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  <a:p>
                      <a:endParaRPr lang="en-US" sz="8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b="1" dirty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  <a:p>
                      <a:endParaRPr lang="en-US" sz="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0235">
                <a:tc>
                  <a:txBody>
                    <a:bodyPr/>
                    <a:lstStyle/>
                    <a:p>
                      <a:pPr algn="r"/>
                      <a:r>
                        <a:rPr lang="en-US" sz="8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b="1" dirty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7013">
                <a:tc>
                  <a:txBody>
                    <a:bodyPr/>
                    <a:lstStyle/>
                    <a:p>
                      <a:pPr algn="r"/>
                      <a:r>
                        <a:rPr lang="en-US" sz="8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en-US" sz="8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b="1" dirty="0"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5402">
                <a:tc>
                  <a:txBody>
                    <a:bodyPr/>
                    <a:lstStyle/>
                    <a:p>
                      <a:pPr algn="r"/>
                      <a:r>
                        <a:rPr lang="en-US" sz="8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b="1" dirty="0"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  <a:p>
                      <a:endParaRPr lang="en-US" sz="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Arial" pitchFamily="34" charset="0"/>
                          <a:cs typeface="Arial" pitchFamily="34" charset="0"/>
                        </a:rPr>
                        <a:t>01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Arial" pitchFamily="34" charset="0"/>
                          <a:cs typeface="Arial" pitchFamily="34" charset="0"/>
                        </a:rPr>
                        <a:t>02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Arial" pitchFamily="34" charset="0"/>
                          <a:cs typeface="Arial" pitchFamily="34" charset="0"/>
                        </a:rPr>
                        <a:t>04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05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2401"/>
          <p:cNvSpPr txBox="1">
            <a:spLocks noChangeArrowheads="1"/>
          </p:cNvSpPr>
          <p:nvPr/>
        </p:nvSpPr>
        <p:spPr bwMode="auto">
          <a:xfrm>
            <a:off x="6553201" y="136227"/>
            <a:ext cx="26348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November 2020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-7166" y="1560836"/>
            <a:ext cx="9151165" cy="222281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War Fighter Training Event 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0" y="2337044"/>
            <a:ext cx="6620128" cy="241196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War Fighter Training Event 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404871" y="2072845"/>
            <a:ext cx="2844706" cy="245756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Veterans Day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249576" y="4445128"/>
            <a:ext cx="2834051" cy="261795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Thanksgiving DONSA</a:t>
            </a:r>
          </a:p>
        </p:txBody>
      </p:sp>
      <p:sp>
        <p:nvSpPr>
          <p:cNvPr id="21" name="Date Placeholder 5"/>
          <p:cNvSpPr txBox="1">
            <a:spLocks/>
          </p:cNvSpPr>
          <p:nvPr/>
        </p:nvSpPr>
        <p:spPr>
          <a:xfrm>
            <a:off x="7884571" y="6658193"/>
            <a:ext cx="1927476" cy="6608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AO: </a:t>
            </a:r>
            <a:fld id="{F6809761-309C-4AB1-858B-EC9CC47EAEE1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34486F4-28FC-41CA-8F9E-E39926BBD119}"/>
              </a:ext>
            </a:extLst>
          </p:cNvPr>
          <p:cNvSpPr txBox="1"/>
          <p:nvPr/>
        </p:nvSpPr>
        <p:spPr>
          <a:xfrm>
            <a:off x="14326" y="1240077"/>
            <a:ext cx="1060372" cy="295466"/>
          </a:xfrm>
          <a:prstGeom prst="rect">
            <a:avLst/>
          </a:prstGeom>
          <a:solidFill>
            <a:srgbClr val="FFC00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32</a:t>
            </a:r>
            <a:r>
              <a:rPr kumimoji="0" lang="en-US" sz="9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nd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 Standby Support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03EA971-0D2E-49EC-A70B-37AFFB6411B0}"/>
              </a:ext>
            </a:extLst>
          </p:cNvPr>
          <p:cNvSpPr txBox="1"/>
          <p:nvPr/>
        </p:nvSpPr>
        <p:spPr>
          <a:xfrm>
            <a:off x="1074698" y="3148571"/>
            <a:ext cx="1330173" cy="468348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Veteran's Day For Soldiers in War Fighter Training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0666A74-7F4C-4E4C-A6CB-B0A6E9A0C5BF}"/>
              </a:ext>
            </a:extLst>
          </p:cNvPr>
          <p:cNvSpPr txBox="1"/>
          <p:nvPr/>
        </p:nvSpPr>
        <p:spPr>
          <a:xfrm>
            <a:off x="6631008" y="2620185"/>
            <a:ext cx="1253564" cy="264688"/>
          </a:xfrm>
          <a:prstGeom prst="rect">
            <a:avLst/>
          </a:prstGeom>
          <a:solidFill>
            <a:srgbClr val="00B0F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>
            <a:defPPr>
              <a:defRPr lang="en-US"/>
            </a:defPPr>
            <a:lvl1pPr algn="ctr">
              <a:defRPr sz="800" b="1">
                <a:latin typeface=" Arial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SFRG Steering Committee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0666A74-7F4C-4E4C-A6CB-B0A6E9A0C5BF}"/>
              </a:ext>
            </a:extLst>
          </p:cNvPr>
          <p:cNvSpPr txBox="1"/>
          <p:nvPr/>
        </p:nvSpPr>
        <p:spPr>
          <a:xfrm>
            <a:off x="6641618" y="3040549"/>
            <a:ext cx="2509545" cy="141577"/>
          </a:xfrm>
          <a:prstGeom prst="rect">
            <a:avLst/>
          </a:prstGeom>
          <a:solidFill>
            <a:srgbClr val="00B0F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>
            <a:defPPr>
              <a:defRPr lang="en-US"/>
            </a:defPPr>
            <a:lvl1pPr algn="ctr">
              <a:defRPr sz="800" b="1">
                <a:latin typeface=" Arial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Strong Bonds Single Soldiers Retreat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0666A74-7F4C-4E4C-A6CB-B0A6E9A0C5BF}"/>
              </a:ext>
            </a:extLst>
          </p:cNvPr>
          <p:cNvSpPr txBox="1"/>
          <p:nvPr/>
        </p:nvSpPr>
        <p:spPr>
          <a:xfrm>
            <a:off x="6641618" y="2899637"/>
            <a:ext cx="2509545" cy="141577"/>
          </a:xfrm>
          <a:prstGeom prst="rect">
            <a:avLst/>
          </a:prstGeom>
          <a:solidFill>
            <a:srgbClr val="00B0F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>
            <a:defPPr>
              <a:defRPr lang="en-US"/>
            </a:defPPr>
            <a:lvl1pPr algn="ctr">
              <a:defRPr sz="800" b="1">
                <a:latin typeface=" Arial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Strong Bonds Family Retreat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0666A74-7F4C-4E4C-A6CB-B0A6E9A0C5BF}"/>
              </a:ext>
            </a:extLst>
          </p:cNvPr>
          <p:cNvSpPr txBox="1"/>
          <p:nvPr/>
        </p:nvSpPr>
        <p:spPr>
          <a:xfrm>
            <a:off x="-7166" y="4106745"/>
            <a:ext cx="1067538" cy="264688"/>
          </a:xfrm>
          <a:prstGeom prst="rect">
            <a:avLst/>
          </a:prstGeom>
          <a:solidFill>
            <a:srgbClr val="00B0F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>
            <a:defPPr>
              <a:defRPr lang="en-US"/>
            </a:defPPr>
            <a:lvl1pPr algn="ctr">
              <a:defRPr sz="800" b="1">
                <a:latin typeface=" Arial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Strong Bonds Family Retreat</a:t>
            </a:r>
          </a:p>
        </p:txBody>
      </p:sp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309103"/>
              </p:ext>
            </p:extLst>
          </p:nvPr>
        </p:nvGraphicFramePr>
        <p:xfrm>
          <a:off x="0" y="5740914"/>
          <a:ext cx="2222500" cy="963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Worksheet" r:id="rId3" imgW="2448117" imgH="1342952" progId="Excel.Sheet.12">
                  <p:embed/>
                </p:oleObj>
              </mc:Choice>
              <mc:Fallback>
                <p:oleObj name="Worksheet" r:id="rId3" imgW="2448117" imgH="1342952" progId="Excel.Sheet.12">
                  <p:embed/>
                  <p:pic>
                    <p:nvPicPr>
                      <p:cNvPr id="53" name="Object 5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5740914"/>
                        <a:ext cx="2222500" cy="9632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>
            <a:extLst>
              <a:ext uri="{FF2B5EF4-FFF2-40B4-BE49-F238E27FC236}">
                <a16:creationId xmlns:a16="http://schemas.microsoft.com/office/drawing/2014/main" id="{934486F4-28FC-41CA-8F9E-E39926BBD119}"/>
              </a:ext>
            </a:extLst>
          </p:cNvPr>
          <p:cNvSpPr txBox="1"/>
          <p:nvPr/>
        </p:nvSpPr>
        <p:spPr>
          <a:xfrm>
            <a:off x="5014" y="2031966"/>
            <a:ext cx="1060372" cy="295466"/>
          </a:xfrm>
          <a:prstGeom prst="rect">
            <a:avLst/>
          </a:prstGeom>
          <a:solidFill>
            <a:srgbClr val="FFC00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32</a:t>
            </a:r>
            <a:r>
              <a:rPr kumimoji="0" lang="en-US" sz="9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nd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 Standby Support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34486F4-28FC-41CA-8F9E-E39926BBD119}"/>
              </a:ext>
            </a:extLst>
          </p:cNvPr>
          <p:cNvSpPr txBox="1"/>
          <p:nvPr/>
        </p:nvSpPr>
        <p:spPr>
          <a:xfrm>
            <a:off x="7162" y="3321453"/>
            <a:ext cx="1060372" cy="295466"/>
          </a:xfrm>
          <a:prstGeom prst="rect">
            <a:avLst/>
          </a:prstGeom>
          <a:solidFill>
            <a:srgbClr val="FFC00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32</a:t>
            </a:r>
            <a:r>
              <a:rPr kumimoji="0" lang="en-US" sz="9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nd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 Standby Support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34486F4-28FC-41CA-8F9E-E39926BBD119}"/>
              </a:ext>
            </a:extLst>
          </p:cNvPr>
          <p:cNvSpPr txBox="1"/>
          <p:nvPr/>
        </p:nvSpPr>
        <p:spPr>
          <a:xfrm>
            <a:off x="17685" y="4389863"/>
            <a:ext cx="1060372" cy="295466"/>
          </a:xfrm>
          <a:prstGeom prst="rect">
            <a:avLst/>
          </a:prstGeom>
          <a:solidFill>
            <a:srgbClr val="FFC00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32</a:t>
            </a:r>
            <a:r>
              <a:rPr kumimoji="0" lang="en-US" sz="9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nd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 Standby Support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34486F4-28FC-41CA-8F9E-E39926BBD119}"/>
              </a:ext>
            </a:extLst>
          </p:cNvPr>
          <p:cNvSpPr txBox="1"/>
          <p:nvPr/>
        </p:nvSpPr>
        <p:spPr>
          <a:xfrm>
            <a:off x="27578" y="5461374"/>
            <a:ext cx="1060372" cy="295466"/>
          </a:xfrm>
          <a:prstGeom prst="rect">
            <a:avLst/>
          </a:prstGeom>
          <a:solidFill>
            <a:srgbClr val="FFC00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32</a:t>
            </a:r>
            <a:r>
              <a:rPr kumimoji="0" lang="en-US" sz="9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nd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 Standby Support 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34486F4-28FC-41CA-8F9E-E39926BBD119}"/>
              </a:ext>
            </a:extLst>
          </p:cNvPr>
          <p:cNvSpPr txBox="1"/>
          <p:nvPr/>
        </p:nvSpPr>
        <p:spPr>
          <a:xfrm>
            <a:off x="8083627" y="4392484"/>
            <a:ext cx="1060372" cy="295466"/>
          </a:xfrm>
          <a:prstGeom prst="rect">
            <a:avLst/>
          </a:prstGeom>
          <a:solidFill>
            <a:srgbClr val="FFC00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32</a:t>
            </a:r>
            <a:r>
              <a:rPr kumimoji="0" lang="en-US" sz="9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nd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 Standby Support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34486F4-28FC-41CA-8F9E-E39926BBD119}"/>
              </a:ext>
            </a:extLst>
          </p:cNvPr>
          <p:cNvSpPr txBox="1"/>
          <p:nvPr/>
        </p:nvSpPr>
        <p:spPr>
          <a:xfrm>
            <a:off x="8090791" y="1235756"/>
            <a:ext cx="1060372" cy="295466"/>
          </a:xfrm>
          <a:prstGeom prst="rect">
            <a:avLst/>
          </a:prstGeom>
          <a:solidFill>
            <a:srgbClr val="FFC00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32</a:t>
            </a:r>
            <a:r>
              <a:rPr kumimoji="0" lang="en-US" sz="9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nd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 Standby Support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34486F4-28FC-41CA-8F9E-E39926BBD119}"/>
              </a:ext>
            </a:extLst>
          </p:cNvPr>
          <p:cNvSpPr txBox="1"/>
          <p:nvPr/>
        </p:nvSpPr>
        <p:spPr>
          <a:xfrm>
            <a:off x="8090791" y="2277853"/>
            <a:ext cx="1060372" cy="295466"/>
          </a:xfrm>
          <a:prstGeom prst="rect">
            <a:avLst/>
          </a:prstGeom>
          <a:solidFill>
            <a:srgbClr val="FFC00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32</a:t>
            </a:r>
            <a:r>
              <a:rPr kumimoji="0" lang="en-US" sz="9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nd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 Standby Support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34486F4-28FC-41CA-8F9E-E39926BBD119}"/>
              </a:ext>
            </a:extLst>
          </p:cNvPr>
          <p:cNvSpPr txBox="1"/>
          <p:nvPr/>
        </p:nvSpPr>
        <p:spPr>
          <a:xfrm>
            <a:off x="8090791" y="3318872"/>
            <a:ext cx="1060372" cy="295466"/>
          </a:xfrm>
          <a:prstGeom prst="rect">
            <a:avLst/>
          </a:prstGeom>
          <a:solidFill>
            <a:srgbClr val="FFC00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32</a:t>
            </a:r>
            <a:r>
              <a:rPr kumimoji="0" lang="en-US" sz="9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nd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 Standby Support 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1089027" y="1366488"/>
            <a:ext cx="6982998" cy="182103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32</a:t>
            </a:r>
            <a:r>
              <a:rPr kumimoji="0" lang="en-US" sz="9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nd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 Night Driving Training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5249575" y="1919097"/>
            <a:ext cx="2834051" cy="16383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32</a:t>
            </a:r>
            <a:r>
              <a:rPr kumimoji="0" lang="en-US" sz="9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nd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 Field Training Preparation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1089027" y="2937644"/>
            <a:ext cx="5531099" cy="18482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32</a:t>
            </a:r>
            <a:r>
              <a:rPr kumimoji="0" lang="en-US" sz="900" b="1" i="0" u="none" strike="noStrike" kern="1200" cap="none" spc="0" normalizeH="0" baseline="30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nd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 Field Training Event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F046412-D26E-42D3-9FEF-09743408F661}"/>
              </a:ext>
            </a:extLst>
          </p:cNvPr>
          <p:cNvSpPr/>
          <p:nvPr/>
        </p:nvSpPr>
        <p:spPr bwMode="auto">
          <a:xfrm>
            <a:off x="1085444" y="1952382"/>
            <a:ext cx="1312263" cy="38466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32</a:t>
            </a:r>
            <a:r>
              <a:rPr kumimoji="0" lang="en-US" sz="9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nd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 Field Training Preparation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D2543DE-4E68-4F86-A50F-2E45A6AC48E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6600" y="3206872"/>
            <a:ext cx="403926" cy="403926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355B70CC-A86B-42A0-A670-9B55074C5BE8}"/>
              </a:ext>
            </a:extLst>
          </p:cNvPr>
          <p:cNvSpPr txBox="1"/>
          <p:nvPr/>
        </p:nvSpPr>
        <p:spPr>
          <a:xfrm>
            <a:off x="7094295" y="3366822"/>
            <a:ext cx="975007" cy="141577"/>
          </a:xfrm>
          <a:prstGeom prst="rect">
            <a:avLst/>
          </a:prstGeom>
          <a:solidFill>
            <a:srgbClr val="00B0F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>
            <a:defPPr>
              <a:defRPr lang="en-US"/>
            </a:defPPr>
            <a:lvl1pPr algn="ctr">
              <a:defRPr sz="800" b="1">
                <a:latin typeface=" Arial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Turkey Bowl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8C825B2-FF05-43C8-AFDC-D11DAE87115A}"/>
              </a:ext>
            </a:extLst>
          </p:cNvPr>
          <p:cNvSpPr txBox="1"/>
          <p:nvPr/>
        </p:nvSpPr>
        <p:spPr>
          <a:xfrm>
            <a:off x="5243489" y="2089688"/>
            <a:ext cx="1384877" cy="264688"/>
          </a:xfrm>
          <a:prstGeom prst="rect">
            <a:avLst/>
          </a:prstGeom>
          <a:solidFill>
            <a:srgbClr val="00B0F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>
            <a:defPPr>
              <a:defRPr lang="en-US"/>
            </a:defPPr>
            <a:lvl1pPr algn="ctr">
              <a:defRPr sz="800" b="1">
                <a:latin typeface=" Arial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</a:rPr>
              <a:t>Unit Spades Tournament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 Arial"/>
              <a:ea typeface="+mn-ea"/>
              <a:cs typeface="+mn-cs"/>
            </a:endParaRPr>
          </a:p>
        </p:txBody>
      </p:sp>
      <p:pic>
        <p:nvPicPr>
          <p:cNvPr id="7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8D89E45A-A3B7-438D-BC10-ABC918516A1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245" y="2083404"/>
            <a:ext cx="350918" cy="458241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67C02019-987C-4D30-8294-EE815518776E}"/>
              </a:ext>
            </a:extLst>
          </p:cNvPr>
          <p:cNvSpPr/>
          <p:nvPr/>
        </p:nvSpPr>
        <p:spPr bwMode="auto">
          <a:xfrm>
            <a:off x="2426360" y="3148571"/>
            <a:ext cx="1483031" cy="295466"/>
          </a:xfrm>
          <a:prstGeom prst="rect">
            <a:avLst/>
          </a:prstGeom>
          <a:solidFill>
            <a:srgbClr val="00B0F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Unit Newsletter Published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96CD57C-E070-40B9-8A17-0989ED4EB39B}"/>
              </a:ext>
            </a:extLst>
          </p:cNvPr>
          <p:cNvSpPr/>
          <p:nvPr/>
        </p:nvSpPr>
        <p:spPr bwMode="auto">
          <a:xfrm>
            <a:off x="1081862" y="5350516"/>
            <a:ext cx="1312263" cy="38466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Unit Facility Excellence Competition Ends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939A17E-9C6F-459C-973D-A078E240A12C}"/>
              </a:ext>
            </a:extLst>
          </p:cNvPr>
          <p:cNvSpPr/>
          <p:nvPr/>
        </p:nvSpPr>
        <p:spPr bwMode="auto">
          <a:xfrm>
            <a:off x="2426360" y="4371433"/>
            <a:ext cx="1483031" cy="295466"/>
          </a:xfrm>
          <a:prstGeom prst="rect">
            <a:avLst/>
          </a:prstGeom>
          <a:solidFill>
            <a:srgbClr val="00B0F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Chilli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 Cookoff Competition</a:t>
            </a:r>
          </a:p>
        </p:txBody>
      </p:sp>
    </p:spTree>
    <p:extLst>
      <p:ext uri="{BB962C8B-B14F-4D97-AF65-F5344CB8AC3E}">
        <p14:creationId xmlns:p14="http://schemas.microsoft.com/office/powerpoint/2010/main" val="3423246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97282F59-D0B7-4F01-AB5F-3F3561E667ED}"/>
              </a:ext>
            </a:extLst>
          </p:cNvPr>
          <p:cNvGraphicFramePr>
            <a:graphicFrameLocks noGrp="1"/>
          </p:cNvGraphicFramePr>
          <p:nvPr/>
        </p:nvGraphicFramePr>
        <p:xfrm>
          <a:off x="0" y="597892"/>
          <a:ext cx="9144002" cy="5131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2802368537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834382349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154973673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177838599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15860456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98217295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83071417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r>
                        <a:rPr lang="en-US" sz="900" b="0" dirty="0">
                          <a:solidFill>
                            <a:schemeClr val="bg1"/>
                          </a:solidFill>
                          <a:latin typeface=" Arial"/>
                        </a:rPr>
                        <a:t>SUNDAY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>
                          <a:solidFill>
                            <a:schemeClr val="bg1"/>
                          </a:solidFill>
                          <a:latin typeface=" Arial"/>
                        </a:rPr>
                        <a:t>MONDAY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>
                          <a:solidFill>
                            <a:schemeClr val="bg1"/>
                          </a:solidFill>
                          <a:latin typeface=" Arial"/>
                        </a:rPr>
                        <a:t>TUESDAY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>
                          <a:solidFill>
                            <a:schemeClr val="bg1"/>
                          </a:solidFill>
                          <a:latin typeface=" Arial"/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>
                          <a:solidFill>
                            <a:schemeClr val="bg1"/>
                          </a:solidFill>
                          <a:latin typeface=" Arial"/>
                        </a:rPr>
                        <a:t>THURSDAY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>
                          <a:solidFill>
                            <a:schemeClr val="bg1"/>
                          </a:solidFill>
                          <a:latin typeface=" Arial"/>
                        </a:rPr>
                        <a:t>FRIDAY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>
                          <a:solidFill>
                            <a:schemeClr val="bg1"/>
                          </a:solidFill>
                          <a:latin typeface=" Arial"/>
                        </a:rPr>
                        <a:t>SATURDAY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188524"/>
                  </a:ext>
                </a:extLst>
              </a:tr>
              <a:tr h="951974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Nov 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Dec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083601"/>
                  </a:ext>
                </a:extLst>
              </a:tr>
              <a:tr h="847288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953650"/>
                  </a:ext>
                </a:extLst>
              </a:tr>
              <a:tr h="1065402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671149"/>
                  </a:ext>
                </a:extLst>
              </a:tr>
              <a:tr h="1057013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697694"/>
                  </a:ext>
                </a:extLst>
              </a:tr>
              <a:tr h="981512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Jan 1, 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latin typeface=" Arial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112109"/>
                  </a:ext>
                </a:extLst>
              </a:tr>
            </a:tbl>
          </a:graphicData>
        </a:graphic>
      </p:graphicFrame>
      <p:sp>
        <p:nvSpPr>
          <p:cNvPr id="5" name="TextBox 2401"/>
          <p:cNvSpPr txBox="1">
            <a:spLocks noChangeArrowheads="1"/>
          </p:cNvSpPr>
          <p:nvPr/>
        </p:nvSpPr>
        <p:spPr bwMode="auto">
          <a:xfrm>
            <a:off x="6553201" y="136227"/>
            <a:ext cx="26348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December 2020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537886" y="2331019"/>
            <a:ext cx="1286399" cy="295466"/>
          </a:xfrm>
          <a:prstGeom prst="rect">
            <a:avLst/>
          </a:prstGeom>
          <a:solidFill>
            <a:srgbClr val="00B0F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Holiday Party &amp; Hail and Farewell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6553201" y="3251841"/>
            <a:ext cx="2590798" cy="231703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Half Day Schedule / Opportunity Leave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0" y="4534119"/>
            <a:ext cx="9138253" cy="179258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Half Day Schedule / Opportunity Leave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-6316" y="5574122"/>
            <a:ext cx="9138253" cy="137403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Half Day Schedule / Opportunity Leave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221783" y="4285806"/>
            <a:ext cx="3910154" cy="215093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Training Holiday (Christmas)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5233762" y="5338943"/>
            <a:ext cx="3873382" cy="212531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Training Holiday (New Years)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0666A74-7F4C-4E4C-A6CB-B0A6E9A0C5BF}"/>
              </a:ext>
            </a:extLst>
          </p:cNvPr>
          <p:cNvSpPr txBox="1"/>
          <p:nvPr/>
        </p:nvSpPr>
        <p:spPr>
          <a:xfrm>
            <a:off x="6537886" y="1086842"/>
            <a:ext cx="2606114" cy="141577"/>
          </a:xfrm>
          <a:prstGeom prst="rect">
            <a:avLst/>
          </a:prstGeom>
          <a:solidFill>
            <a:srgbClr val="00B0F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>
            <a:defPPr>
              <a:defRPr lang="en-US"/>
            </a:defPPr>
            <a:lvl1pPr algn="ctr">
              <a:defRPr sz="800" b="1">
                <a:latin typeface=" Arial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Strong Bonds Couples Retreat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666A74-7F4C-4E4C-A6CB-B0A6E9A0C5BF}"/>
              </a:ext>
            </a:extLst>
          </p:cNvPr>
          <p:cNvSpPr txBox="1"/>
          <p:nvPr/>
        </p:nvSpPr>
        <p:spPr>
          <a:xfrm>
            <a:off x="13788" y="2024337"/>
            <a:ext cx="1293673" cy="264688"/>
          </a:xfrm>
          <a:prstGeom prst="rect">
            <a:avLst/>
          </a:prstGeom>
          <a:solidFill>
            <a:srgbClr val="00B0F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>
            <a:defPPr>
              <a:defRPr lang="en-US"/>
            </a:defPPr>
            <a:lvl1pPr algn="ctr">
              <a:defRPr sz="800" b="1">
                <a:latin typeface=" Arial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Strong Bonds Couples Retreat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0666A74-7F4C-4E4C-A6CB-B0A6E9A0C5BF}"/>
              </a:ext>
            </a:extLst>
          </p:cNvPr>
          <p:cNvSpPr txBox="1"/>
          <p:nvPr/>
        </p:nvSpPr>
        <p:spPr>
          <a:xfrm>
            <a:off x="6553201" y="2148165"/>
            <a:ext cx="2585052" cy="141577"/>
          </a:xfrm>
          <a:prstGeom prst="rect">
            <a:avLst/>
          </a:prstGeom>
          <a:solidFill>
            <a:srgbClr val="00B0F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>
            <a:defPPr>
              <a:defRPr lang="en-US"/>
            </a:defPPr>
            <a:lvl1pPr algn="ctr">
              <a:defRPr sz="800" b="1">
                <a:latin typeface=" Arial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Strong Bonds Family Retreat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0666A74-7F4C-4E4C-A6CB-B0A6E9A0C5BF}"/>
              </a:ext>
            </a:extLst>
          </p:cNvPr>
          <p:cNvSpPr txBox="1"/>
          <p:nvPr/>
        </p:nvSpPr>
        <p:spPr>
          <a:xfrm>
            <a:off x="14935" y="3094376"/>
            <a:ext cx="1292526" cy="264688"/>
          </a:xfrm>
          <a:prstGeom prst="rect">
            <a:avLst/>
          </a:prstGeom>
          <a:solidFill>
            <a:srgbClr val="00B0F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>
            <a:defPPr>
              <a:defRPr lang="en-US"/>
            </a:defPPr>
            <a:lvl1pPr algn="ctr">
              <a:defRPr sz="800" b="1">
                <a:latin typeface=" Arial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Strong Bonds Family Retreat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34486F4-28FC-41CA-8F9E-E39926BBD119}"/>
              </a:ext>
            </a:extLst>
          </p:cNvPr>
          <p:cNvSpPr txBox="1"/>
          <p:nvPr/>
        </p:nvSpPr>
        <p:spPr>
          <a:xfrm>
            <a:off x="14935" y="1459817"/>
            <a:ext cx="1292526" cy="295466"/>
          </a:xfrm>
          <a:prstGeom prst="rect">
            <a:avLst/>
          </a:prstGeom>
          <a:solidFill>
            <a:srgbClr val="FFC00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32</a:t>
            </a:r>
            <a:r>
              <a:rPr kumimoji="0" lang="en-US" sz="9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nd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 Standby Support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34486F4-28FC-41CA-8F9E-E39926BBD119}"/>
              </a:ext>
            </a:extLst>
          </p:cNvPr>
          <p:cNvSpPr txBox="1"/>
          <p:nvPr/>
        </p:nvSpPr>
        <p:spPr>
          <a:xfrm>
            <a:off x="7938" y="2314455"/>
            <a:ext cx="1292526" cy="295466"/>
          </a:xfrm>
          <a:prstGeom prst="rect">
            <a:avLst/>
          </a:prstGeom>
          <a:solidFill>
            <a:srgbClr val="FFC00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32</a:t>
            </a:r>
            <a:r>
              <a:rPr kumimoji="0" lang="en-US" sz="9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nd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 Standby Support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34486F4-28FC-41CA-8F9E-E39926BBD119}"/>
              </a:ext>
            </a:extLst>
          </p:cNvPr>
          <p:cNvSpPr txBox="1"/>
          <p:nvPr/>
        </p:nvSpPr>
        <p:spPr>
          <a:xfrm>
            <a:off x="14935" y="3380101"/>
            <a:ext cx="1292526" cy="295466"/>
          </a:xfrm>
          <a:prstGeom prst="rect">
            <a:avLst/>
          </a:prstGeom>
          <a:solidFill>
            <a:srgbClr val="FFC00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32</a:t>
            </a:r>
            <a:r>
              <a:rPr kumimoji="0" lang="en-US" sz="9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nd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 Standby Support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34486F4-28FC-41CA-8F9E-E39926BBD119}"/>
              </a:ext>
            </a:extLst>
          </p:cNvPr>
          <p:cNvSpPr txBox="1"/>
          <p:nvPr/>
        </p:nvSpPr>
        <p:spPr>
          <a:xfrm>
            <a:off x="7851474" y="1487856"/>
            <a:ext cx="1292526" cy="295466"/>
          </a:xfrm>
          <a:prstGeom prst="rect">
            <a:avLst/>
          </a:prstGeom>
          <a:solidFill>
            <a:srgbClr val="FFC00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32</a:t>
            </a:r>
            <a:r>
              <a:rPr kumimoji="0" lang="en-US" sz="9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nd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 Standby Support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34486F4-28FC-41CA-8F9E-E39926BBD119}"/>
              </a:ext>
            </a:extLst>
          </p:cNvPr>
          <p:cNvSpPr txBox="1"/>
          <p:nvPr/>
        </p:nvSpPr>
        <p:spPr>
          <a:xfrm>
            <a:off x="7851474" y="2316421"/>
            <a:ext cx="1292526" cy="295466"/>
          </a:xfrm>
          <a:prstGeom prst="rect">
            <a:avLst/>
          </a:prstGeom>
          <a:solidFill>
            <a:srgbClr val="FFC00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32</a:t>
            </a:r>
            <a:r>
              <a:rPr kumimoji="0" lang="en-US" sz="9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nd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 Standby Support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0666A74-7F4C-4E4C-A6CB-B0A6E9A0C5BF}"/>
              </a:ext>
            </a:extLst>
          </p:cNvPr>
          <p:cNvSpPr txBox="1"/>
          <p:nvPr/>
        </p:nvSpPr>
        <p:spPr>
          <a:xfrm>
            <a:off x="6543258" y="1503245"/>
            <a:ext cx="1275281" cy="264688"/>
          </a:xfrm>
          <a:prstGeom prst="rect">
            <a:avLst/>
          </a:prstGeom>
          <a:solidFill>
            <a:srgbClr val="833C0C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>
            <a:defPPr>
              <a:defRPr lang="en-US"/>
            </a:defPPr>
            <a:lvl1pPr algn="ctr">
              <a:defRPr sz="800" b="1">
                <a:latin typeface=" Arial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Winter Fest / Tree Lighting Ceremony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0666A74-7F4C-4E4C-A6CB-B0A6E9A0C5BF}"/>
              </a:ext>
            </a:extLst>
          </p:cNvPr>
          <p:cNvSpPr txBox="1"/>
          <p:nvPr/>
        </p:nvSpPr>
        <p:spPr>
          <a:xfrm>
            <a:off x="6543258" y="1982633"/>
            <a:ext cx="1275281" cy="141577"/>
          </a:xfrm>
          <a:prstGeom prst="rect">
            <a:avLst/>
          </a:prstGeom>
          <a:solidFill>
            <a:srgbClr val="833C0C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>
            <a:defPPr>
              <a:defRPr lang="en-US"/>
            </a:defPPr>
            <a:lvl1pPr algn="ctr">
              <a:defRPr sz="800" b="1">
                <a:latin typeface=" Arial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Jingle Bell 5K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300463" y="2412635"/>
            <a:ext cx="5210234" cy="19719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32</a:t>
            </a:r>
            <a:r>
              <a:rPr kumimoji="0" lang="en-US" sz="9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nd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  Range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1298914" y="3480566"/>
            <a:ext cx="5210234" cy="19719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32</a:t>
            </a:r>
            <a:r>
              <a:rPr kumimoji="0" lang="en-US" sz="9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nd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  Range</a:t>
            </a:r>
          </a:p>
        </p:txBody>
      </p:sp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B5C28186-C628-4111-805E-A9F80C21AC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8822129"/>
              </p:ext>
            </p:extLst>
          </p:nvPr>
        </p:nvGraphicFramePr>
        <p:xfrm>
          <a:off x="0" y="5740914"/>
          <a:ext cx="2222500" cy="963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Worksheet" r:id="rId3" imgW="2448117" imgH="1342952" progId="Excel.Sheet.12">
                  <p:embed/>
                </p:oleObj>
              </mc:Choice>
              <mc:Fallback>
                <p:oleObj name="Worksheet" r:id="rId3" imgW="2448117" imgH="1342952" progId="Excel.Sheet.12">
                  <p:embed/>
                  <p:pic>
                    <p:nvPicPr>
                      <p:cNvPr id="53" name="Object 5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5740914"/>
                        <a:ext cx="2222500" cy="9632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>
            <a:extLst>
              <a:ext uri="{FF2B5EF4-FFF2-40B4-BE49-F238E27FC236}">
                <a16:creationId xmlns:a16="http://schemas.microsoft.com/office/drawing/2014/main" id="{DD133B8A-D04D-4901-9059-6BDF16A6950A}"/>
              </a:ext>
            </a:extLst>
          </p:cNvPr>
          <p:cNvSpPr/>
          <p:nvPr/>
        </p:nvSpPr>
        <p:spPr bwMode="auto">
          <a:xfrm>
            <a:off x="5233762" y="3043424"/>
            <a:ext cx="1286399" cy="433965"/>
          </a:xfrm>
          <a:prstGeom prst="rect">
            <a:avLst/>
          </a:prstGeom>
          <a:solidFill>
            <a:srgbClr val="00B0F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Ugly Sweater Deadlift Competition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9D5A793-EBAA-4C49-9ED3-D6189C877A2E}"/>
              </a:ext>
            </a:extLst>
          </p:cNvPr>
          <p:cNvSpPr txBox="1"/>
          <p:nvPr/>
        </p:nvSpPr>
        <p:spPr>
          <a:xfrm>
            <a:off x="1315519" y="2228417"/>
            <a:ext cx="5193629" cy="156966"/>
          </a:xfrm>
          <a:prstGeom prst="rect">
            <a:avLst/>
          </a:prstGeom>
          <a:solidFill>
            <a:srgbClr val="833C0C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>
            <a:defPPr>
              <a:defRPr lang="en-US"/>
            </a:defPPr>
            <a:lvl1pPr algn="ctr">
              <a:defRPr sz="800" b="1">
                <a:latin typeface=" Arial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Mountain Post Santa’s Workshop Shopping Days</a:t>
            </a:r>
          </a:p>
        </p:txBody>
      </p:sp>
      <p:pic>
        <p:nvPicPr>
          <p:cNvPr id="6" name="Picture 5" descr="Chart, funnel chart&#10;&#10;Description automatically generated">
            <a:extLst>
              <a:ext uri="{FF2B5EF4-FFF2-40B4-BE49-F238E27FC236}">
                <a16:creationId xmlns:a16="http://schemas.microsoft.com/office/drawing/2014/main" id="{F5E340BA-299B-4B11-A5D7-A23C348E99D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5658" y="2195845"/>
            <a:ext cx="859265" cy="85926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679EE97-23E3-4EF4-BE04-1C25213415E7}"/>
              </a:ext>
            </a:extLst>
          </p:cNvPr>
          <p:cNvSpPr txBox="1"/>
          <p:nvPr/>
        </p:nvSpPr>
        <p:spPr>
          <a:xfrm>
            <a:off x="3717235" y="6292767"/>
            <a:ext cx="5671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*Still need to schedule unit Christmas Holiday Party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A8372AC-BE29-4565-B735-1EB10412FC85}"/>
              </a:ext>
            </a:extLst>
          </p:cNvPr>
          <p:cNvSpPr/>
          <p:nvPr/>
        </p:nvSpPr>
        <p:spPr bwMode="auto">
          <a:xfrm>
            <a:off x="3928800" y="3956903"/>
            <a:ext cx="1286399" cy="572464"/>
          </a:xfrm>
          <a:prstGeom prst="rect">
            <a:avLst/>
          </a:prstGeom>
          <a:solidFill>
            <a:srgbClr val="00B0F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Office Decorating Contest Judging by FRG Leader and BOSS Reps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FC57E92-190B-4B99-ADBA-57ED2D6F77A5}"/>
              </a:ext>
            </a:extLst>
          </p:cNvPr>
          <p:cNvSpPr/>
          <p:nvPr/>
        </p:nvSpPr>
        <p:spPr bwMode="auto">
          <a:xfrm>
            <a:off x="2638960" y="1459817"/>
            <a:ext cx="1286399" cy="295466"/>
          </a:xfrm>
          <a:prstGeom prst="rect">
            <a:avLst/>
          </a:prstGeom>
          <a:solidFill>
            <a:srgbClr val="00B0F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Office Decorating Contest Begins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EC1E2E4-67CA-4207-8D2D-D2D104B1B153}"/>
              </a:ext>
            </a:extLst>
          </p:cNvPr>
          <p:cNvSpPr/>
          <p:nvPr/>
        </p:nvSpPr>
        <p:spPr bwMode="auto">
          <a:xfrm>
            <a:off x="14935" y="5353412"/>
            <a:ext cx="1300584" cy="209477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(Christmas)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4517AA4-CF4B-4738-BFD9-41EB6A64D220}"/>
              </a:ext>
            </a:extLst>
          </p:cNvPr>
          <p:cNvSpPr/>
          <p:nvPr/>
        </p:nvSpPr>
        <p:spPr bwMode="auto">
          <a:xfrm>
            <a:off x="2609922" y="3173867"/>
            <a:ext cx="1300318" cy="295466"/>
          </a:xfrm>
          <a:prstGeom prst="rect">
            <a:avLst/>
          </a:prstGeom>
          <a:solidFill>
            <a:srgbClr val="00B0F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Unit Newsletter Published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ACE1E94-51C6-4C51-9E24-3D030B19348A}"/>
              </a:ext>
            </a:extLst>
          </p:cNvPr>
          <p:cNvSpPr/>
          <p:nvPr/>
        </p:nvSpPr>
        <p:spPr bwMode="auto">
          <a:xfrm>
            <a:off x="3926302" y="3157816"/>
            <a:ext cx="1286399" cy="295466"/>
          </a:xfrm>
          <a:prstGeom prst="rect">
            <a:avLst/>
          </a:prstGeom>
          <a:solidFill>
            <a:srgbClr val="00B0F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Unit White Elephant Exchange</a:t>
            </a:r>
          </a:p>
        </p:txBody>
      </p:sp>
    </p:spTree>
    <p:extLst>
      <p:ext uri="{BB962C8B-B14F-4D97-AF65-F5344CB8AC3E}">
        <p14:creationId xmlns:p14="http://schemas.microsoft.com/office/powerpoint/2010/main" val="1969973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401"/>
          <p:cNvSpPr txBox="1">
            <a:spLocks noChangeArrowheads="1"/>
          </p:cNvSpPr>
          <p:nvPr/>
        </p:nvSpPr>
        <p:spPr bwMode="auto">
          <a:xfrm>
            <a:off x="6553201" y="136227"/>
            <a:ext cx="26348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January 2021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335157"/>
              </p:ext>
            </p:extLst>
          </p:nvPr>
        </p:nvGraphicFramePr>
        <p:xfrm>
          <a:off x="0" y="597892"/>
          <a:ext cx="9143999" cy="514302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05763">
                  <a:extLst>
                    <a:ext uri="{9D8B030D-6E8A-4147-A177-3AD203B41FA5}">
                      <a16:colId xmlns:a16="http://schemas.microsoft.com/office/drawing/2014/main" val="4146802041"/>
                    </a:ext>
                  </a:extLst>
                </a:gridCol>
                <a:gridCol w="1305763">
                  <a:extLst>
                    <a:ext uri="{9D8B030D-6E8A-4147-A177-3AD203B41FA5}">
                      <a16:colId xmlns:a16="http://schemas.microsoft.com/office/drawing/2014/main" val="1752156716"/>
                    </a:ext>
                  </a:extLst>
                </a:gridCol>
                <a:gridCol w="1307592">
                  <a:extLst>
                    <a:ext uri="{9D8B030D-6E8A-4147-A177-3AD203B41FA5}">
                      <a16:colId xmlns:a16="http://schemas.microsoft.com/office/drawing/2014/main" val="1650020134"/>
                    </a:ext>
                  </a:extLst>
                </a:gridCol>
                <a:gridCol w="1305763">
                  <a:extLst>
                    <a:ext uri="{9D8B030D-6E8A-4147-A177-3AD203B41FA5}">
                      <a16:colId xmlns:a16="http://schemas.microsoft.com/office/drawing/2014/main" val="1867792865"/>
                    </a:ext>
                  </a:extLst>
                </a:gridCol>
                <a:gridCol w="1307592">
                  <a:extLst>
                    <a:ext uri="{9D8B030D-6E8A-4147-A177-3AD203B41FA5}">
                      <a16:colId xmlns:a16="http://schemas.microsoft.com/office/drawing/2014/main" val="1259790524"/>
                    </a:ext>
                  </a:extLst>
                </a:gridCol>
                <a:gridCol w="1305763">
                  <a:extLst>
                    <a:ext uri="{9D8B030D-6E8A-4147-A177-3AD203B41FA5}">
                      <a16:colId xmlns:a16="http://schemas.microsoft.com/office/drawing/2014/main" val="3355291808"/>
                    </a:ext>
                  </a:extLst>
                </a:gridCol>
                <a:gridCol w="1305763">
                  <a:extLst>
                    <a:ext uri="{9D8B030D-6E8A-4147-A177-3AD203B41FA5}">
                      <a16:colId xmlns:a16="http://schemas.microsoft.com/office/drawing/2014/main" val="3106145063"/>
                    </a:ext>
                  </a:extLst>
                </a:gridCol>
              </a:tblGrid>
              <a:tr h="2182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Thu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316071"/>
                  </a:ext>
                </a:extLst>
              </a:tr>
              <a:tr h="8207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167920"/>
                  </a:ext>
                </a:extLst>
              </a:tr>
              <a:tr h="8207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Normal work days resume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430591"/>
                  </a:ext>
                </a:extLst>
              </a:tr>
              <a:tr h="8207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949824"/>
                  </a:ext>
                </a:extLst>
              </a:tr>
              <a:tr h="8207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843604"/>
                  </a:ext>
                </a:extLst>
              </a:tr>
              <a:tr h="8207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791087"/>
                  </a:ext>
                </a:extLst>
              </a:tr>
              <a:tr h="8207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333138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80666A74-7F4C-4E4C-A6CB-B0A6E9A0C5BF}"/>
              </a:ext>
            </a:extLst>
          </p:cNvPr>
          <p:cNvSpPr txBox="1"/>
          <p:nvPr/>
        </p:nvSpPr>
        <p:spPr>
          <a:xfrm>
            <a:off x="6537031" y="1982855"/>
            <a:ext cx="1291464" cy="272932"/>
          </a:xfrm>
          <a:prstGeom prst="rect">
            <a:avLst/>
          </a:prstGeom>
          <a:solidFill>
            <a:srgbClr val="00B0F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>
            <a:defPPr>
              <a:defRPr lang="en-US"/>
            </a:defPPr>
            <a:lvl1pPr algn="ctr">
              <a:defRPr sz="800" b="1">
                <a:latin typeface=" Arial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SFRG Steering Committee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1275295" y="2255787"/>
            <a:ext cx="5277905" cy="2105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32</a:t>
            </a:r>
            <a:r>
              <a:rPr kumimoji="0" lang="en-US" sz="9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nd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  Night Vision Training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1275294" y="3057645"/>
            <a:ext cx="5277905" cy="2105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32</a:t>
            </a:r>
            <a:r>
              <a:rPr kumimoji="0" lang="en-US" sz="9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nd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  Night Vision Training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2608976" y="3874003"/>
            <a:ext cx="5209563" cy="21550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32</a:t>
            </a:r>
            <a:r>
              <a:rPr kumimoji="0" lang="en-US" sz="9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nd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  Night Vision Driver Training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0666A74-7F4C-4E4C-A6CB-B0A6E9A0C5BF}"/>
              </a:ext>
            </a:extLst>
          </p:cNvPr>
          <p:cNvSpPr txBox="1"/>
          <p:nvPr/>
        </p:nvSpPr>
        <p:spPr>
          <a:xfrm>
            <a:off x="6527075" y="3085397"/>
            <a:ext cx="2594334" cy="180049"/>
          </a:xfrm>
          <a:prstGeom prst="rect">
            <a:avLst/>
          </a:prstGeom>
          <a:solidFill>
            <a:srgbClr val="7030A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>
            <a:defPPr>
              <a:defRPr lang="en-US"/>
            </a:defPPr>
            <a:lvl1pPr algn="ctr">
              <a:defRPr sz="800" b="1">
                <a:latin typeface=" Arial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Martin Luther King Weekend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0666A74-7F4C-4E4C-A6CB-B0A6E9A0C5BF}"/>
              </a:ext>
            </a:extLst>
          </p:cNvPr>
          <p:cNvSpPr txBox="1"/>
          <p:nvPr/>
        </p:nvSpPr>
        <p:spPr>
          <a:xfrm>
            <a:off x="16999" y="3903035"/>
            <a:ext cx="2616924" cy="180049"/>
          </a:xfrm>
          <a:prstGeom prst="rect">
            <a:avLst/>
          </a:prstGeom>
          <a:solidFill>
            <a:srgbClr val="7030A0"/>
          </a:solidFill>
          <a:ln>
            <a:solidFill>
              <a:srgbClr val="5C304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tIns="9144" bIns="9144" rtlCol="0" anchor="t" anchorCtr="1">
            <a:spAutoFit/>
          </a:bodyPr>
          <a:lstStyle>
            <a:defPPr>
              <a:defRPr lang="en-US"/>
            </a:defPPr>
            <a:lvl1pPr algn="ctr">
              <a:defRPr sz="800" b="1">
                <a:latin typeface=" Arial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Martin Luther King Weekend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548221" y="1449807"/>
            <a:ext cx="1297895" cy="190306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New Years</a:t>
            </a: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21D841FA-6C1F-439D-83FB-A34F79CF02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8822129"/>
              </p:ext>
            </p:extLst>
          </p:nvPr>
        </p:nvGraphicFramePr>
        <p:xfrm>
          <a:off x="0" y="5740914"/>
          <a:ext cx="2222500" cy="963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Worksheet" r:id="rId3" imgW="2448117" imgH="1342952" progId="Excel.Sheet.12">
                  <p:embed/>
                </p:oleObj>
              </mc:Choice>
              <mc:Fallback>
                <p:oleObj name="Worksheet" r:id="rId3" imgW="2448117" imgH="1342952" progId="Excel.Sheet.12">
                  <p:embed/>
                  <p:pic>
                    <p:nvPicPr>
                      <p:cNvPr id="53" name="Object 5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5740914"/>
                        <a:ext cx="2222500" cy="9632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05293EE7-DF5E-46A8-A4D8-A74D4F7A4B05}"/>
              </a:ext>
            </a:extLst>
          </p:cNvPr>
          <p:cNvSpPr/>
          <p:nvPr/>
        </p:nvSpPr>
        <p:spPr bwMode="auto">
          <a:xfrm>
            <a:off x="1275294" y="2865748"/>
            <a:ext cx="7846115" cy="210579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NTC 21-03 (MATV PLT) at Fort Irwin, CA (11 Jan – 13 Feb)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CC2B9A-4C34-4874-8812-F754B9CD04C1}"/>
              </a:ext>
            </a:extLst>
          </p:cNvPr>
          <p:cNvSpPr/>
          <p:nvPr/>
        </p:nvSpPr>
        <p:spPr bwMode="auto">
          <a:xfrm>
            <a:off x="0" y="3663423"/>
            <a:ext cx="9121409" cy="215509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NTC 21-03 (MATV PLT) at Fort Irwin, CA (11 Jan – 13 Feb)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D92853E-51C5-429E-AF70-6FDD2F5D44E9}"/>
              </a:ext>
            </a:extLst>
          </p:cNvPr>
          <p:cNvSpPr/>
          <p:nvPr/>
        </p:nvSpPr>
        <p:spPr bwMode="auto">
          <a:xfrm>
            <a:off x="-1" y="4462971"/>
            <a:ext cx="9121409" cy="215509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ea typeface="+mn-ea"/>
                <a:cs typeface="+mn-cs"/>
              </a:rPr>
              <a:t>NTC 21-03 (MATV PLT) at Fort Irwin, CA (11 Jan – 13 Feb)</a:t>
            </a:r>
          </a:p>
        </p:txBody>
      </p:sp>
    </p:spTree>
    <p:extLst>
      <p:ext uri="{BB962C8B-B14F-4D97-AF65-F5344CB8AC3E}">
        <p14:creationId xmlns:p14="http://schemas.microsoft.com/office/powerpoint/2010/main" val="2231220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7785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Guide </a:t>
            </a:r>
            <a:r>
              <a:rPr spc="-15" dirty="0"/>
              <a:t>to </a:t>
            </a:r>
            <a:r>
              <a:rPr spc="-20" dirty="0"/>
              <a:t>Holiday </a:t>
            </a:r>
            <a:r>
              <a:rPr spc="-15" dirty="0"/>
              <a:t>Support </a:t>
            </a:r>
            <a:r>
              <a:rPr spc="-35" dirty="0"/>
              <a:t>Programs </a:t>
            </a:r>
            <a:r>
              <a:rPr dirty="0"/>
              <a:t>-</a:t>
            </a:r>
            <a:r>
              <a:rPr spc="-380" dirty="0"/>
              <a:t> </a:t>
            </a:r>
            <a:r>
              <a:rPr spc="-25" dirty="0"/>
              <a:t>2020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28481" y="6481064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46125" y="535305"/>
          <a:ext cx="8797290" cy="5813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1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6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2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0784">
                <a:tc>
                  <a:txBody>
                    <a:bodyPr/>
                    <a:lstStyle/>
                    <a:p>
                      <a:pPr marL="23114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Date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Program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70421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Location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6362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How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Apply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5045">
                <a:tc>
                  <a:txBody>
                    <a:bodyPr/>
                    <a:lstStyle/>
                    <a:p>
                      <a:pPr marL="82550" marR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Various  deadlines,</a:t>
                      </a:r>
                      <a:r>
                        <a:rPr sz="1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see 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website</a:t>
                      </a:r>
                      <a:r>
                        <a:rPr sz="1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listed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83185" marR="65913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b="1" i="1" spc="-10" dirty="0">
                          <a:latin typeface="Calibri"/>
                          <a:cs typeface="Calibri"/>
                        </a:rPr>
                        <a:t>EL PASO COUNTY </a:t>
                      </a:r>
                      <a:r>
                        <a:rPr sz="1000" b="1" i="1" spc="-5" dirty="0">
                          <a:latin typeface="Calibri"/>
                          <a:cs typeface="Calibri"/>
                        </a:rPr>
                        <a:t>FREE </a:t>
                      </a:r>
                      <a:r>
                        <a:rPr sz="1000" b="1" i="1" spc="-10" dirty="0">
                          <a:latin typeface="Calibri"/>
                          <a:cs typeface="Calibri"/>
                        </a:rPr>
                        <a:t>HOLIDAY </a:t>
                      </a:r>
                      <a:r>
                        <a:rPr sz="1000" b="1" i="1" spc="-5" dirty="0">
                          <a:latin typeface="Calibri"/>
                          <a:cs typeface="Calibri"/>
                        </a:rPr>
                        <a:t>ASSISTANCE  PROGRAMS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83185" marR="200025">
                        <a:lnSpc>
                          <a:spcPct val="10000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Learn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how to apply for Angel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Tree,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free Christmas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Tree 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Project, Toys for Tots, food and gifts. Each El Paso  County non-profit will have their own individual  application process as well as eligibility</a:t>
                      </a:r>
                      <a:r>
                        <a:rPr sz="1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criteria.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Various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83820" marR="889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Visit  </a:t>
                      </a:r>
                      <a:r>
                        <a:rPr sz="10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https://www.needhelppayingbills.com/html/e </a:t>
                      </a:r>
                      <a:r>
                        <a:rPr sz="10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  <a:hlinkClick r:id="rId2"/>
                        </a:rPr>
                        <a:t> </a:t>
                      </a:r>
                      <a:r>
                        <a:rPr sz="10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l_paso_county_colorado_free_holiday_assista </a:t>
                      </a:r>
                      <a:r>
                        <a:rPr sz="10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  <a:hlinkClick r:id="rId2"/>
                        </a:rPr>
                        <a:t> </a:t>
                      </a:r>
                      <a:r>
                        <a:rPr sz="10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nce.html</a:t>
                      </a:r>
                      <a:r>
                        <a:rPr sz="10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  <a:hlinkClick r:id="rId2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  <a:hlinkClick r:id="rId2"/>
                        </a:rPr>
                        <a:t>for more information on how to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 apply for each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program.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2644">
                <a:tc>
                  <a:txBody>
                    <a:bodyPr/>
                    <a:lstStyle/>
                    <a:p>
                      <a:pPr marL="82550" marR="8064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Register now</a:t>
                      </a:r>
                      <a:r>
                        <a:rPr sz="10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-  7 Nov  Shopping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Dec 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7-11 (Appt  only)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b="1" i="1" spc="-10" dirty="0">
                          <a:latin typeface="Calibri"/>
                          <a:cs typeface="Calibri"/>
                        </a:rPr>
                        <a:t>MOUNTAIN POST SANTA’S</a:t>
                      </a:r>
                      <a:r>
                        <a:rPr sz="1000" b="1" i="1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i="1" spc="-10" dirty="0">
                          <a:latin typeface="Calibri"/>
                          <a:cs typeface="Calibri"/>
                        </a:rPr>
                        <a:t>WORKSHOP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marL="83185" marR="10922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Provides toys, books and games that parents “shop” and  pick out for their children ages 6 months to 12</a:t>
                      </a:r>
                      <a:r>
                        <a:rPr sz="1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years.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marL="831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Based on financial need, not rank or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income.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83185" marR="17272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5769 Wallace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Street,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BLDG 1045 (East  side of</a:t>
                      </a:r>
                      <a:r>
                        <a:rPr sz="1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building)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83820" marR="10033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Applications due Nov 7. Applications available  at </a:t>
                      </a:r>
                      <a:r>
                        <a:rPr sz="10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3"/>
                        </a:rPr>
                        <a:t>www.mountainpostsantasworkshopco.com </a:t>
                      </a:r>
                      <a:r>
                        <a:rPr sz="10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Shopping is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Dec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7-11 by appointment only  Questions -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4"/>
                        </a:rPr>
                        <a:t>coloradoMPSW@gmail.com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772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Nov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b="1" i="1" spc="-10" dirty="0">
                          <a:latin typeface="Calibri"/>
                          <a:cs typeface="Calibri"/>
                        </a:rPr>
                        <a:t>DEPARTMENT OF </a:t>
                      </a:r>
                      <a:r>
                        <a:rPr sz="1000" b="1" i="1" spc="-5" dirty="0">
                          <a:latin typeface="Calibri"/>
                          <a:cs typeface="Calibri"/>
                        </a:rPr>
                        <a:t>HUMAN </a:t>
                      </a:r>
                      <a:r>
                        <a:rPr sz="1000" b="1" i="1" spc="-10" dirty="0">
                          <a:latin typeface="Calibri"/>
                          <a:cs typeface="Calibri"/>
                        </a:rPr>
                        <a:t>SERVICES </a:t>
                      </a:r>
                      <a:r>
                        <a:rPr sz="1000" b="1" i="1" spc="-5" dirty="0">
                          <a:latin typeface="Calibri"/>
                          <a:cs typeface="Calibri"/>
                        </a:rPr>
                        <a:t>– </a:t>
                      </a:r>
                      <a:r>
                        <a:rPr sz="1000" b="1" i="1" spc="-10" dirty="0">
                          <a:latin typeface="Calibri"/>
                          <a:cs typeface="Calibri"/>
                        </a:rPr>
                        <a:t>LEAP</a:t>
                      </a:r>
                      <a:r>
                        <a:rPr sz="1000" b="1" i="1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i="1" spc="-10" dirty="0">
                          <a:latin typeface="Calibri"/>
                          <a:cs typeface="Calibri"/>
                        </a:rPr>
                        <a:t>PROGRAM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83185" marR="19367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LEAP (Low-income Energy Assistance Program) is a  federally funded program that helps eligible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hard- 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working Colorado families pay a portion of their winter  home heating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costs.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1-866-HEAT-HELP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83820" marR="10541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Applications available Nov 1 at  </a:t>
                      </a:r>
                      <a:r>
                        <a:rPr sz="10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5"/>
                        </a:rPr>
                        <a:t>https://www.colorado.gov/pacific/cdhs/leap# </a:t>
                      </a:r>
                      <a:r>
                        <a:rPr sz="10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  <a:hlinkClick r:id="rId5"/>
                        </a:rPr>
                        <a:t> </a:t>
                      </a:r>
                      <a:r>
                        <a:rPr sz="10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5"/>
                        </a:rPr>
                        <a:t>Apply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5044">
                <a:tc>
                  <a:txBody>
                    <a:bodyPr/>
                    <a:lstStyle/>
                    <a:p>
                      <a:pPr marL="82550" marR="116839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Register</a:t>
                      </a:r>
                      <a:r>
                        <a:rPr sz="10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now.  Pick-up Nov  19: 10 a.m.</a:t>
                      </a:r>
                      <a:r>
                        <a:rPr sz="1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–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p.m.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83185" marR="52641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b="1" i="1" spc="-10" dirty="0">
                          <a:latin typeface="Calibri"/>
                          <a:cs typeface="Calibri"/>
                        </a:rPr>
                        <a:t>OPERATION HOMEFRONT HOLIDAY </a:t>
                      </a:r>
                      <a:r>
                        <a:rPr sz="1000" b="1" i="1" spc="-5" dirty="0">
                          <a:latin typeface="Calibri"/>
                          <a:cs typeface="Calibri"/>
                        </a:rPr>
                        <a:t>MEALS </a:t>
                      </a:r>
                      <a:r>
                        <a:rPr sz="1000" b="1" i="1" spc="-10" dirty="0">
                          <a:latin typeface="Calibri"/>
                          <a:cs typeface="Calibri"/>
                        </a:rPr>
                        <a:t>FOR  </a:t>
                      </a:r>
                      <a:r>
                        <a:rPr sz="1000" b="1" i="1" spc="-5" dirty="0">
                          <a:latin typeface="Calibri"/>
                          <a:cs typeface="Calibri"/>
                        </a:rPr>
                        <a:t>MILITARY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83185" marR="18478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Provides gift cards to purchase holiday meals. Open to:  Post 9/11 wounded, ill or injured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service members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of  any rank, both currently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serving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and those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no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longer 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serving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in the military or E1-E6 Active</a:t>
                      </a:r>
                      <a:r>
                        <a:rPr sz="10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Duty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TBD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83820" marR="17589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Visit </a:t>
                      </a:r>
                      <a:r>
                        <a:rPr sz="10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my.operationhomefront.org</a:t>
                      </a:r>
                      <a:r>
                        <a:rPr sz="10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to register  now.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Call</a:t>
                      </a:r>
                      <a:r>
                        <a:rPr sz="1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719-649-0091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483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Register</a:t>
                      </a:r>
                      <a:r>
                        <a:rPr sz="1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now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–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Dec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b="1" i="1" spc="-10" dirty="0">
                          <a:latin typeface="Calibri"/>
                          <a:cs typeface="Calibri"/>
                        </a:rPr>
                        <a:t>SOLDIERS ANGELS ADOPT </a:t>
                      </a:r>
                      <a:r>
                        <a:rPr sz="1000" b="1" i="1" spc="-5" dirty="0">
                          <a:latin typeface="Calibri"/>
                          <a:cs typeface="Calibri"/>
                        </a:rPr>
                        <a:t>– A -</a:t>
                      </a:r>
                      <a:r>
                        <a:rPr sz="1000" b="1" i="1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i="1" spc="-5" dirty="0">
                          <a:latin typeface="Calibri"/>
                          <a:cs typeface="Calibri"/>
                        </a:rPr>
                        <a:t>FAMILY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83185" marR="9588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Provides gifts for children and a grocery gift card to help  purchase holiday dinner and trimmings. Open to families  of deployed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service members,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families of Post 9-11  wounded, ill and injured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service members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and veterans,  and veteran families enrolled in the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HUD/VASH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program  ONLY.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83185" marR="32829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Families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selected will be advised of  next steps after</a:t>
                      </a:r>
                      <a:r>
                        <a:rPr sz="10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selection.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83820" marR="20066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Visit  </a:t>
                      </a:r>
                      <a:r>
                        <a:rPr sz="10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6"/>
                        </a:rPr>
                        <a:t>https://soldiersangels.org/programs/family- </a:t>
                      </a:r>
                      <a:r>
                        <a:rPr sz="10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  <a:hlinkClick r:id="rId6"/>
                        </a:rPr>
                        <a:t> </a:t>
                      </a:r>
                      <a:r>
                        <a:rPr sz="10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6"/>
                        </a:rPr>
                        <a:t>support/adopt-a-family/</a:t>
                      </a:r>
                      <a:r>
                        <a:rPr sz="10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  <a:hlinkClick r:id="rId6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  <a:hlinkClick r:id="rId6"/>
                        </a:rPr>
                        <a:t>to</a:t>
                      </a:r>
                      <a:r>
                        <a:rPr sz="1000" spc="-30" dirty="0">
                          <a:latin typeface="Calibri"/>
                          <a:cs typeface="Calibri"/>
                          <a:hlinkClick r:id="rId6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  <a:hlinkClick r:id="rId6"/>
                        </a:rPr>
                        <a:t>apply.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9803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05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Nov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10:00 a.m.</a:t>
                      </a:r>
                      <a:r>
                        <a:rPr sz="1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-2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p.m.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000" b="1" i="1" spc="-5" dirty="0">
                          <a:latin typeface="Calibri"/>
                          <a:cs typeface="Calibri"/>
                        </a:rPr>
                        <a:t>WARRIOR’S </a:t>
                      </a:r>
                      <a:r>
                        <a:rPr sz="1000" b="1" i="1" spc="-10" dirty="0">
                          <a:latin typeface="Calibri"/>
                          <a:cs typeface="Calibri"/>
                        </a:rPr>
                        <a:t>WAREHOUSE ANNUAL COAT</a:t>
                      </a:r>
                      <a:r>
                        <a:rPr sz="1000" b="1" i="1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i="1" spc="-10" dirty="0">
                          <a:latin typeface="Calibri"/>
                          <a:cs typeface="Calibri"/>
                        </a:rPr>
                        <a:t>GIVEAWAY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83185" marR="24701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One new or gently used coat, hats, gloves and scarves  for each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FM.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Accepting donations</a:t>
                      </a:r>
                      <a:r>
                        <a:rPr sz="1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now.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83185" marR="44958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William “Bill” Reed Special Event  Center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Self-refer/walk-in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632585" y="6335064"/>
            <a:ext cx="55746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0685" marR="5080" lvl="0" indent="-38862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*This list 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 </a:t>
            </a: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not inclusive of 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 </a:t>
            </a: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off-post (public) holiday support 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- No US </a:t>
            </a: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Army 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/ </a:t>
            </a: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Fort </a:t>
            </a: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Carson  </a:t>
            </a: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endorsement 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implied - All </a:t>
            </a: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info </a:t>
            </a: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subject to change 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– </a:t>
            </a: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updated 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15 </a:t>
            </a: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October</a:t>
            </a:r>
            <a:r>
              <a:rPr kumimoji="0" sz="1200" b="0" i="0" u="none" strike="noStrike" kern="1200" cap="none" spc="-5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2020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6953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7785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Guide </a:t>
            </a:r>
            <a:r>
              <a:rPr spc="-15" dirty="0"/>
              <a:t>to </a:t>
            </a:r>
            <a:r>
              <a:rPr spc="-20" dirty="0"/>
              <a:t>Holiday </a:t>
            </a:r>
            <a:r>
              <a:rPr spc="-15" dirty="0"/>
              <a:t>Support </a:t>
            </a:r>
            <a:r>
              <a:rPr spc="-35" dirty="0"/>
              <a:t>Programs </a:t>
            </a:r>
            <a:r>
              <a:rPr dirty="0"/>
              <a:t>-</a:t>
            </a:r>
            <a:r>
              <a:rPr spc="-380" dirty="0"/>
              <a:t> </a:t>
            </a:r>
            <a:r>
              <a:rPr spc="-25" dirty="0"/>
              <a:t>2020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28481" y="6481064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53433" y="6389852"/>
            <a:ext cx="48895" cy="7620"/>
          </a:xfrm>
          <a:custGeom>
            <a:avLst/>
            <a:gdLst/>
            <a:ahLst/>
            <a:cxnLst/>
            <a:rect l="l" t="t" r="r" b="b"/>
            <a:pathLst>
              <a:path w="48895" h="7620">
                <a:moveTo>
                  <a:pt x="48767" y="0"/>
                </a:moveTo>
                <a:lnTo>
                  <a:pt x="0" y="0"/>
                </a:lnTo>
                <a:lnTo>
                  <a:pt x="0" y="7620"/>
                </a:lnTo>
                <a:lnTo>
                  <a:pt x="48767" y="7620"/>
                </a:lnTo>
                <a:lnTo>
                  <a:pt x="48767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46125" y="535305"/>
          <a:ext cx="8797290" cy="59302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1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6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2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0784">
                <a:tc>
                  <a:txBody>
                    <a:bodyPr/>
                    <a:lstStyle/>
                    <a:p>
                      <a:pPr marL="23114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Date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Program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70421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Location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6362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How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Apply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561">
                <a:tc>
                  <a:txBody>
                    <a:bodyPr/>
                    <a:lstStyle/>
                    <a:p>
                      <a:pPr marL="82550" marR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Meal pick-up  begins 16</a:t>
                      </a:r>
                      <a:r>
                        <a:rPr sz="1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Nov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b="1" i="1" spc="-10" dirty="0">
                          <a:latin typeface="Calibri"/>
                          <a:cs typeface="Calibri"/>
                        </a:rPr>
                        <a:t>CONNECTIONS </a:t>
                      </a:r>
                      <a:r>
                        <a:rPr sz="1000" b="1" i="1" spc="-5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000" b="1" i="1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i="1" spc="-5" dirty="0">
                          <a:latin typeface="Calibri"/>
                          <a:cs typeface="Calibri"/>
                        </a:rPr>
                        <a:t>LIFE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83185" marR="54737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Walk through food pantry and select items for a  Thanksgiving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meal.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83185" marR="61023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6436-U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South Highway 85/87  (behind</a:t>
                      </a:r>
                      <a:r>
                        <a:rPr sz="1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Wendy’s)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Fountain, CO</a:t>
                      </a:r>
                      <a:r>
                        <a:rPr sz="1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80817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83820" marR="110489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Must sign up in person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at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location listed  beginning 5 Nov.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Call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719-387-9919 for</a:t>
                      </a:r>
                      <a:r>
                        <a:rPr sz="10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times.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82550" marR="10858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Meal  giveaway</a:t>
                      </a:r>
                      <a:r>
                        <a:rPr sz="10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Nov  19 3:30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p.m.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b="1" i="1" spc="-5" dirty="0">
                          <a:latin typeface="Calibri"/>
                          <a:cs typeface="Calibri"/>
                        </a:rPr>
                        <a:t>MT. CARMEL </a:t>
                      </a:r>
                      <a:r>
                        <a:rPr sz="1000" b="1" i="1" spc="-10" dirty="0">
                          <a:latin typeface="Calibri"/>
                          <a:cs typeface="Calibri"/>
                        </a:rPr>
                        <a:t>THANKSGIVING </a:t>
                      </a:r>
                      <a:r>
                        <a:rPr sz="1000" b="1" i="1" spc="-5" dirty="0">
                          <a:latin typeface="Calibri"/>
                          <a:cs typeface="Calibri"/>
                        </a:rPr>
                        <a:t>MEAL</a:t>
                      </a:r>
                      <a:r>
                        <a:rPr sz="1000" b="1" i="1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i="1" spc="-10" dirty="0">
                          <a:latin typeface="Calibri"/>
                          <a:cs typeface="Calibri"/>
                        </a:rPr>
                        <a:t>GIVEAWAY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530 Communication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Circle, COS</a:t>
                      </a:r>
                      <a:r>
                        <a:rPr sz="10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80905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83820" marR="1016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Eligibility: Active Duty, veteran, or dependent. 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Call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719-772-7000 for more information or 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visit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the website at</a:t>
                      </a:r>
                      <a:r>
                        <a:rPr sz="10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www.veteranscenter.org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244">
                <a:tc>
                  <a:txBody>
                    <a:bodyPr/>
                    <a:lstStyle/>
                    <a:p>
                      <a:pPr marL="82550" marR="20891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Apply now</a:t>
                      </a:r>
                      <a:r>
                        <a:rPr sz="10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-  25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Nov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b="1" i="1" spc="-5" dirty="0">
                          <a:latin typeface="Calibri"/>
                          <a:cs typeface="Calibri"/>
                        </a:rPr>
                        <a:t>CHRISTMAS TO </a:t>
                      </a:r>
                      <a:r>
                        <a:rPr sz="1000" b="1" i="1" spc="-10" dirty="0">
                          <a:latin typeface="Calibri"/>
                          <a:cs typeface="Calibri"/>
                        </a:rPr>
                        <a:t>GO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83185" marR="19621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Each box will contain materials and instructions for 3-4  child friendly craft projects related to the Christmas  season.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83185" marR="21653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Pick –up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at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Soldiers Memorial Chapel  on or prior to Nov</a:t>
                      </a:r>
                      <a:r>
                        <a:rPr sz="1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29.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83820" marR="32512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  <a:hlinkClick r:id="rId3"/>
                        </a:rPr>
                        <a:t>Visit </a:t>
                      </a:r>
                      <a:r>
                        <a:rPr sz="1000" spc="-5" dirty="0">
                          <a:latin typeface="Calibri"/>
                          <a:cs typeface="Calibri"/>
                          <a:hlinkClick r:id="rId3"/>
                        </a:rPr>
                        <a:t>the </a:t>
                      </a:r>
                      <a:r>
                        <a:rPr sz="10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3"/>
                        </a:rPr>
                        <a:t>4ID and </a:t>
                      </a:r>
                      <a:r>
                        <a:rPr sz="1000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3"/>
                        </a:rPr>
                        <a:t>Fort Carson </a:t>
                      </a:r>
                      <a:r>
                        <a:rPr sz="10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3"/>
                        </a:rPr>
                        <a:t>Religious </a:t>
                      </a:r>
                      <a:r>
                        <a:rPr sz="10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  <a:hlinkClick r:id="rId3"/>
                        </a:rPr>
                        <a:t> </a:t>
                      </a:r>
                      <a:r>
                        <a:rPr sz="10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3"/>
                        </a:rPr>
                        <a:t>Support Office</a:t>
                      </a:r>
                      <a:r>
                        <a:rPr sz="10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  <a:hlinkClick r:id="rId3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  <a:hlinkClick r:id="rId3"/>
                        </a:rPr>
                        <a:t>Facebook page for fo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rm or  email </a:t>
                      </a:r>
                      <a:r>
                        <a:rPr sz="10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4"/>
                        </a:rPr>
                        <a:t>Heidi.a.mcallister.civ@mail.mil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0372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TBD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000" b="1" i="1" spc="-5" dirty="0">
                          <a:latin typeface="Calibri"/>
                          <a:cs typeface="Calibri"/>
                        </a:rPr>
                        <a:t>CHRISTMAS UNLIMITED </a:t>
                      </a:r>
                      <a:r>
                        <a:rPr sz="1000" b="1" i="1" spc="-10" dirty="0">
                          <a:latin typeface="Calibri"/>
                          <a:cs typeface="Calibri"/>
                        </a:rPr>
                        <a:t>HOLIDAY TOY</a:t>
                      </a:r>
                      <a:r>
                        <a:rPr sz="1000" b="1" i="1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i="1" spc="-5" dirty="0">
                          <a:latin typeface="Calibri"/>
                          <a:cs typeface="Calibri"/>
                        </a:rPr>
                        <a:t>DISTRIBUTION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Provides toys for children ages 1-12.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Christmas Unlimited</a:t>
                      </a:r>
                      <a:r>
                        <a:rPr sz="1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Distribution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Center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83185" marR="693420">
                        <a:lnSpc>
                          <a:spcPct val="100000"/>
                        </a:lnSpc>
                      </a:pPr>
                      <a:r>
                        <a:rPr sz="1000" spc="-5" dirty="0">
                          <a:solidFill>
                            <a:srgbClr val="1B1F21"/>
                          </a:solidFill>
                          <a:latin typeface="Calibri"/>
                          <a:cs typeface="Calibri"/>
                        </a:rPr>
                        <a:t>2204 E Boulder </a:t>
                      </a:r>
                      <a:r>
                        <a:rPr sz="1000" spc="-10" dirty="0">
                          <a:solidFill>
                            <a:srgbClr val="1B1F21"/>
                          </a:solidFill>
                          <a:latin typeface="Calibri"/>
                          <a:cs typeface="Calibri"/>
                        </a:rPr>
                        <a:t>St.  </a:t>
                      </a:r>
                      <a:r>
                        <a:rPr sz="1000" spc="-5" dirty="0">
                          <a:solidFill>
                            <a:srgbClr val="1B1F21"/>
                          </a:solidFill>
                          <a:latin typeface="Calibri"/>
                          <a:cs typeface="Calibri"/>
                        </a:rPr>
                        <a:t>Colorado Springs, CO</a:t>
                      </a:r>
                      <a:r>
                        <a:rPr sz="1000" spc="-60" dirty="0">
                          <a:solidFill>
                            <a:srgbClr val="1B1F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1B1F21"/>
                          </a:solidFill>
                          <a:latin typeface="Calibri"/>
                          <a:cs typeface="Calibri"/>
                        </a:rPr>
                        <a:t>80909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83820" marR="13144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Applications available at the ACS Center, Bldg  1526 early November.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Call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719-955-0742 for  other locations.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9688">
                <a:tc>
                  <a:txBody>
                    <a:bodyPr/>
                    <a:lstStyle/>
                    <a:p>
                      <a:pPr marL="82550" marR="15176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Meal</a:t>
                      </a:r>
                      <a:r>
                        <a:rPr sz="10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pick-up  begins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Dec  14.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b="1" i="1" spc="-10" dirty="0">
                          <a:latin typeface="Calibri"/>
                          <a:cs typeface="Calibri"/>
                        </a:rPr>
                        <a:t>CONNECTIONS </a:t>
                      </a:r>
                      <a:r>
                        <a:rPr sz="1000" b="1" i="1" spc="-5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000" b="1" i="1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i="1" spc="-5" dirty="0">
                          <a:latin typeface="Calibri"/>
                          <a:cs typeface="Calibri"/>
                        </a:rPr>
                        <a:t>LIFE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83185" marR="12890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Walk through food pantry and select items for a Holiday  meal.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83185" marR="61023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6436-U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South Highway 85/87  (behind</a:t>
                      </a:r>
                      <a:r>
                        <a:rPr sz="1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Wendy’s)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Fountain, CO</a:t>
                      </a:r>
                      <a:r>
                        <a:rPr sz="1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80817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83820" marR="41783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Must sign up in person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at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location listed  beginning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Dec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3.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7972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Apply</a:t>
                      </a:r>
                      <a:r>
                        <a:rPr sz="1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now!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b="1" i="1" spc="-5" dirty="0">
                          <a:latin typeface="Calibri"/>
                          <a:cs typeface="Calibri"/>
                        </a:rPr>
                        <a:t>CHRISTMAS </a:t>
                      </a:r>
                      <a:r>
                        <a:rPr sz="1000" b="1" i="1" spc="-10" dirty="0">
                          <a:latin typeface="Calibri"/>
                          <a:cs typeface="Calibri"/>
                        </a:rPr>
                        <a:t>TREE</a:t>
                      </a:r>
                      <a:r>
                        <a:rPr sz="1000" b="1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i="1" spc="-10" dirty="0">
                          <a:latin typeface="Calibri"/>
                          <a:cs typeface="Calibri"/>
                        </a:rPr>
                        <a:t>PROJECT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Apply for free fully decorated Christmas</a:t>
                      </a:r>
                      <a:r>
                        <a:rPr sz="10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trees.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4575 Galley</a:t>
                      </a:r>
                      <a:r>
                        <a:rPr sz="10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Road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Colorado Springs,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CO,</a:t>
                      </a:r>
                      <a:r>
                        <a:rPr sz="1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80915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83820" marR="8953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Visit  </a:t>
                      </a:r>
                      <a:r>
                        <a:rPr sz="10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5"/>
                        </a:rPr>
                        <a:t>http://www.thechristmastreeproject.org/</a:t>
                      </a:r>
                      <a:r>
                        <a:rPr sz="10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  <a:hlinkClick r:id="rId5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and  select ‘Request a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Tree’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apply.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444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Dec</a:t>
                      </a:r>
                      <a:r>
                        <a:rPr sz="1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19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b="1" i="1" spc="-10" dirty="0">
                          <a:latin typeface="Calibri"/>
                          <a:cs typeface="Calibri"/>
                        </a:rPr>
                        <a:t>SANTA BOB </a:t>
                      </a:r>
                      <a:r>
                        <a:rPr sz="1000" b="1" i="1" spc="-5" dirty="0">
                          <a:latin typeface="Calibri"/>
                          <a:cs typeface="Calibri"/>
                        </a:rPr>
                        <a:t>CHRISTMAS</a:t>
                      </a:r>
                      <a:r>
                        <a:rPr sz="1000" b="1" i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i="1" spc="-10" dirty="0">
                          <a:latin typeface="Calibri"/>
                          <a:cs typeface="Calibri"/>
                        </a:rPr>
                        <a:t>GIVEAWAY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Meal kits and gift cards for each child.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TBD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83820" marR="13779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Viist </a:t>
                      </a:r>
                      <a:r>
                        <a:rPr sz="10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6"/>
                        </a:rPr>
                        <a:t>https://www.santa-bob.org/events.html </a:t>
                      </a:r>
                      <a:r>
                        <a:rPr sz="10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for giveaway</a:t>
                      </a:r>
                      <a:r>
                        <a:rPr sz="1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updates.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9816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TBD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b="1" i="1" spc="-10" dirty="0">
                          <a:latin typeface="Calibri"/>
                          <a:cs typeface="Calibri"/>
                        </a:rPr>
                        <a:t>TREES FOR</a:t>
                      </a:r>
                      <a:r>
                        <a:rPr sz="1000" b="1" i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i="1" spc="-10" dirty="0">
                          <a:latin typeface="Calibri"/>
                          <a:cs typeface="Calibri"/>
                        </a:rPr>
                        <a:t>TROOPS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83185" marR="1892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A private organization will donate live trees to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DFMWR 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for distribution to Active Duty Soldiers.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TBD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83820" marR="18224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CSMs provided vouchers to distribute within  their units for pick up. More information to  follow.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5470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TBD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000" b="1" i="1" spc="-10" dirty="0">
                          <a:latin typeface="Calibri"/>
                          <a:cs typeface="Calibri"/>
                        </a:rPr>
                        <a:t>SALVATION </a:t>
                      </a:r>
                      <a:r>
                        <a:rPr sz="1000" b="1" i="1" spc="-5" dirty="0">
                          <a:latin typeface="Calibri"/>
                          <a:cs typeface="Calibri"/>
                        </a:rPr>
                        <a:t>ARMY CHRISTMAS</a:t>
                      </a:r>
                      <a:r>
                        <a:rPr sz="1000" b="1" i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i="1" spc="-5" dirty="0">
                          <a:latin typeface="Calibri"/>
                          <a:cs typeface="Calibri"/>
                        </a:rPr>
                        <a:t>ASSISTANCE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Various support</a:t>
                      </a:r>
                      <a:r>
                        <a:rPr sz="1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available.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TBD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Call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for 303-295-3366 for more</a:t>
                      </a:r>
                      <a:r>
                        <a:rPr sz="10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information.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9803">
                <a:tc>
                  <a:txBody>
                    <a:bodyPr/>
                    <a:lstStyle/>
                    <a:p>
                      <a:pPr marL="82550" marR="365125" algn="just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Ongoing  support 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ailable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83185" marR="48387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000" b="1" i="1" spc="-10" dirty="0">
                          <a:latin typeface="Calibri"/>
                          <a:cs typeface="Calibri"/>
                        </a:rPr>
                        <a:t>HELPING HANDS EL </a:t>
                      </a:r>
                      <a:r>
                        <a:rPr sz="1000" b="1" i="1" spc="-5" dirty="0">
                          <a:latin typeface="Calibri"/>
                          <a:cs typeface="Calibri"/>
                        </a:rPr>
                        <a:t>PASO </a:t>
                      </a:r>
                      <a:r>
                        <a:rPr sz="1000" b="1" i="1" spc="-10" dirty="0">
                          <a:latin typeface="Calibri"/>
                          <a:cs typeface="Calibri"/>
                        </a:rPr>
                        <a:t>COUNTY </a:t>
                      </a:r>
                      <a:r>
                        <a:rPr sz="1000" b="1" i="1" spc="-5" dirty="0">
                          <a:latin typeface="Calibri"/>
                          <a:cs typeface="Calibri"/>
                        </a:rPr>
                        <a:t>COMMUNITY  </a:t>
                      </a:r>
                      <a:r>
                        <a:rPr sz="1000" b="1" i="1" spc="-10" dirty="0">
                          <a:latin typeface="Calibri"/>
                          <a:cs typeface="Calibri"/>
                        </a:rPr>
                        <a:t>RESOURCES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List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of helping agencies available in El Paso</a:t>
                      </a:r>
                      <a:r>
                        <a:rPr sz="10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County.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83185" marR="10223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List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available 24/7 at:  </a:t>
                      </a:r>
                      <a:r>
                        <a:rPr sz="10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7"/>
                        </a:rPr>
                        <a:t>https://research.ppld.org/HelpingHand </a:t>
                      </a:r>
                      <a:r>
                        <a:rPr sz="10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  <a:hlinkClick r:id="rId7"/>
                        </a:rPr>
                        <a:t> 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83820" marR="17843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Call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211 from your home phone or 955-0742  from your cell phone for resource referrals  within El Paso</a:t>
                      </a:r>
                      <a:r>
                        <a:rPr sz="1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County.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806701" y="6461556"/>
            <a:ext cx="55746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2590" marR="5080" lvl="0" indent="-390525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*This list 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 </a:t>
            </a: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not inclusive of 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 </a:t>
            </a: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off-post (public) holiday support 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- No US </a:t>
            </a: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Army 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/ </a:t>
            </a: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Fort </a:t>
            </a: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Carson  </a:t>
            </a: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endorsement 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implied - All </a:t>
            </a: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info </a:t>
            </a: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subject to change 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– </a:t>
            </a: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updated 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15 </a:t>
            </a: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October</a:t>
            </a:r>
            <a:r>
              <a:rPr kumimoji="0" sz="1200" b="0" i="0" u="none" strike="noStrike" kern="1200" cap="none" spc="-5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2020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94639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2391</TotalTime>
  <Words>1462</Words>
  <Application>Microsoft Office PowerPoint</Application>
  <PresentationFormat>On-screen Show (4:3)</PresentationFormat>
  <Paragraphs>329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 Arial</vt:lpstr>
      <vt:lpstr>Arial</vt:lpstr>
      <vt:lpstr>Arial Narrow</vt:lpstr>
      <vt:lpstr>Calibri</vt:lpstr>
      <vt:lpstr>Impact</vt:lpstr>
      <vt:lpstr>Leelawadee UI Semilight</vt:lpstr>
      <vt:lpstr>1_Office Theme</vt:lpstr>
      <vt:lpstr>3_Office Theme</vt:lpstr>
      <vt:lpstr>Office Theme</vt:lpstr>
      <vt:lpstr>Microsoft Excel Worksheet</vt:lpstr>
      <vt:lpstr>PowerPoint Presentation</vt:lpstr>
      <vt:lpstr>PowerPoint Presentation</vt:lpstr>
      <vt:lpstr>PowerPoint Presentation</vt:lpstr>
      <vt:lpstr>Guide to Holiday Support Programs - 2020</vt:lpstr>
      <vt:lpstr>Guide to Holiday Support Programs - 2020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68th CSSB  SFRG STEERING COMMITTEE</dc:title>
  <dc:creator>Schulte, Michael K LTC MIL USA</dc:creator>
  <cp:lastModifiedBy>Maggie Maher</cp:lastModifiedBy>
  <cp:revision>62</cp:revision>
  <dcterms:created xsi:type="dcterms:W3CDTF">2020-09-16T22:22:00Z</dcterms:created>
  <dcterms:modified xsi:type="dcterms:W3CDTF">2020-10-25T23:17:39Z</dcterms:modified>
</cp:coreProperties>
</file>