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sldIdLst>
    <p:sldId id="265" r:id="rId2"/>
    <p:sldId id="323" r:id="rId3"/>
    <p:sldId id="258" r:id="rId4"/>
    <p:sldId id="259" r:id="rId5"/>
    <p:sldId id="337" r:id="rId6"/>
    <p:sldId id="262" r:id="rId7"/>
    <p:sldId id="334" r:id="rId8"/>
    <p:sldId id="319" r:id="rId9"/>
    <p:sldId id="287" r:id="rId10"/>
    <p:sldId id="285" r:id="rId11"/>
    <p:sldId id="324" r:id="rId12"/>
    <p:sldId id="326" r:id="rId13"/>
    <p:sldId id="266" r:id="rId14"/>
    <p:sldId id="284" r:id="rId15"/>
    <p:sldId id="286" r:id="rId16"/>
    <p:sldId id="320" r:id="rId17"/>
    <p:sldId id="309" r:id="rId18"/>
    <p:sldId id="282" r:id="rId19"/>
    <p:sldId id="333" r:id="rId20"/>
    <p:sldId id="288" r:id="rId21"/>
    <p:sldId id="321" r:id="rId22"/>
    <p:sldId id="335" r:id="rId23"/>
    <p:sldId id="338" r:id="rId24"/>
    <p:sldId id="339" r:id="rId25"/>
    <p:sldId id="325" r:id="rId26"/>
    <p:sldId id="330" r:id="rId27"/>
    <p:sldId id="331" r:id="rId28"/>
    <p:sldId id="289" r:id="rId29"/>
    <p:sldId id="297" r:id="rId30"/>
    <p:sldId id="290" r:id="rId31"/>
    <p:sldId id="336" r:id="rId32"/>
    <p:sldId id="295" r:id="rId33"/>
    <p:sldId id="296" r:id="rId34"/>
    <p:sldId id="317" r:id="rId35"/>
    <p:sldId id="291" r:id="rId36"/>
    <p:sldId id="304" r:id="rId37"/>
    <p:sldId id="310" r:id="rId38"/>
    <p:sldId id="308" r:id="rId39"/>
    <p:sldId id="315" r:id="rId40"/>
  </p:sldIdLst>
  <p:sldSz cx="9144000" cy="6858000" type="screen4x3"/>
  <p:notesSz cx="7099300" cy="93853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46543" autoAdjust="0"/>
  </p:normalViewPr>
  <p:slideViewPr>
    <p:cSldViewPr snapToGrid="0" showGuides="1">
      <p:cViewPr varScale="1">
        <p:scale>
          <a:sx n="81" d="100"/>
          <a:sy n="81" d="100"/>
        </p:scale>
        <p:origin x="1526" y="-86"/>
      </p:cViewPr>
      <p:guideLst>
        <p:guide orient="horz" pos="2184"/>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92" tIns="47096" rIns="94192" bIns="47096"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92" tIns="47096" rIns="94192" bIns="47096" rtlCol="0"/>
          <a:lstStyle>
            <a:lvl1pPr algn="r">
              <a:defRPr sz="1200"/>
            </a:lvl1pPr>
          </a:lstStyle>
          <a:p>
            <a:fld id="{F09841B3-F438-4505-95EB-D26349293580}" type="datetimeFigureOut">
              <a:rPr lang="en-US" smtClean="0"/>
              <a:t>3/17/2023</a:t>
            </a:fld>
            <a:endParaRPr lang="en-US"/>
          </a:p>
        </p:txBody>
      </p:sp>
      <p:sp>
        <p:nvSpPr>
          <p:cNvPr id="4" name="Slide Image Placeholder 3"/>
          <p:cNvSpPr>
            <a:spLocks noGrp="1" noRot="1" noChangeAspect="1"/>
          </p:cNvSpPr>
          <p:nvPr>
            <p:ph type="sldImg" idx="2"/>
          </p:nvPr>
        </p:nvSpPr>
        <p:spPr>
          <a:xfrm>
            <a:off x="1438275" y="1173163"/>
            <a:ext cx="4222750" cy="3167062"/>
          </a:xfrm>
          <a:prstGeom prst="rect">
            <a:avLst/>
          </a:prstGeom>
          <a:noFill/>
          <a:ln w="12700">
            <a:solidFill>
              <a:prstClr val="black"/>
            </a:solidFill>
          </a:ln>
        </p:spPr>
        <p:txBody>
          <a:bodyPr vert="horz" lIns="94192" tIns="47096" rIns="94192" bIns="47096" rtlCol="0" anchor="ctr"/>
          <a:lstStyle/>
          <a:p>
            <a:endParaRPr lang="en-US"/>
          </a:p>
        </p:txBody>
      </p:sp>
      <p:sp>
        <p:nvSpPr>
          <p:cNvPr id="5" name="Notes Placeholder 4"/>
          <p:cNvSpPr>
            <a:spLocks noGrp="1"/>
          </p:cNvSpPr>
          <p:nvPr>
            <p:ph type="body" sz="quarter" idx="3"/>
          </p:nvPr>
        </p:nvSpPr>
        <p:spPr>
          <a:xfrm>
            <a:off x="709930" y="4516676"/>
            <a:ext cx="5679440" cy="3695462"/>
          </a:xfrm>
          <a:prstGeom prst="rect">
            <a:avLst/>
          </a:prstGeom>
        </p:spPr>
        <p:txBody>
          <a:bodyPr vert="horz" lIns="94192" tIns="47096" rIns="94192" bIns="4709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92" tIns="47096" rIns="94192" bIns="47096"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92" tIns="47096" rIns="94192" bIns="47096" rtlCol="0" anchor="b"/>
          <a:lstStyle>
            <a:lvl1pPr algn="r">
              <a:defRPr sz="1200"/>
            </a:lvl1pPr>
          </a:lstStyle>
          <a:p>
            <a:fld id="{9519E4A7-0AE3-47C8-9636-FEF02E4132A4}" type="slidenum">
              <a:rPr lang="en-US" smtClean="0"/>
              <a:t>‹#›</a:t>
            </a:fld>
            <a:endParaRPr lang="en-US"/>
          </a:p>
        </p:txBody>
      </p:sp>
    </p:spTree>
    <p:extLst>
      <p:ext uri="{BB962C8B-B14F-4D97-AF65-F5344CB8AC3E}">
        <p14:creationId xmlns:p14="http://schemas.microsoft.com/office/powerpoint/2010/main" val="105291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Steve</a:t>
            </a:r>
            <a:endParaRPr lang="en-US" dirty="0"/>
          </a:p>
          <a:p>
            <a:endParaRPr lang="en-US" dirty="0"/>
          </a:p>
          <a:p>
            <a:r>
              <a:rPr lang="en-US" dirty="0"/>
              <a:t>So cool to see so many old friends and new friends on the call tonight. </a:t>
            </a:r>
          </a:p>
          <a:p>
            <a:endParaRPr lang="en-US" dirty="0"/>
          </a:p>
          <a:p>
            <a:r>
              <a:rPr lang="en-US" dirty="0"/>
              <a:t>I’m Steve Mulder.  MI Regional Organizer for the Climate Witness Project and Officer and Board member of the Solar Faithful </a:t>
            </a:r>
          </a:p>
          <a:p>
            <a:endParaRPr lang="en-US" dirty="0"/>
          </a:p>
          <a:p>
            <a:r>
              <a:rPr lang="en-US" dirty="0"/>
              <a:t>Here to </a:t>
            </a:r>
          </a:p>
          <a:p>
            <a:pPr marL="685800" lvl="1" indent="-228600">
              <a:buFont typeface="+mj-lt"/>
              <a:buAutoNum type="arabicPeriod"/>
            </a:pPr>
            <a:r>
              <a:rPr lang="en-US" dirty="0"/>
              <a:t>Tell you a little about who Solar Faithful is, and how we cam to be.   </a:t>
            </a:r>
          </a:p>
          <a:p>
            <a:pPr marL="685800" lvl="1" indent="-228600">
              <a:buFont typeface="+mj-lt"/>
              <a:buAutoNum type="arabicPeriod"/>
            </a:pPr>
            <a:r>
              <a:rPr lang="en-US" dirty="0"/>
              <a:t>Understand the offering at a high-level (there are many ways to finance and install a solar project.  Ours is one way for you to consider</a:t>
            </a:r>
          </a:p>
          <a:p>
            <a:pPr marL="685800" lvl="1" indent="-228600">
              <a:buFont typeface="+mj-lt"/>
              <a:buAutoNum type="arabicPeriod"/>
            </a:pPr>
            <a:endParaRPr lang="en-US" dirty="0"/>
          </a:p>
          <a:p>
            <a:pPr marL="0" lvl="0" indent="0">
              <a:buFont typeface="+mj-lt"/>
              <a:buNone/>
            </a:pPr>
            <a:r>
              <a:rPr lang="en-US" dirty="0"/>
              <a:t>This is our first webinar.  We plan to do these on a regular basis.  Bear with us if everything doesn’t flow perfectly.</a:t>
            </a:r>
          </a:p>
          <a:p>
            <a:pPr marL="0" lvl="0" indent="0">
              <a:buFont typeface="+mj-lt"/>
              <a:buNone/>
            </a:pPr>
            <a:endParaRPr lang="en-US" dirty="0"/>
          </a:p>
          <a:p>
            <a:r>
              <a:rPr lang="en-US" dirty="0"/>
              <a:t>1 hour </a:t>
            </a:r>
          </a:p>
          <a:p>
            <a:r>
              <a:rPr lang="en-US" dirty="0"/>
              <a:t>40 minutes of presentation </a:t>
            </a:r>
          </a:p>
          <a:p>
            <a:r>
              <a:rPr lang="en-US" dirty="0"/>
              <a:t>20 minutes Q&amp;A </a:t>
            </a:r>
          </a:p>
          <a:p>
            <a:r>
              <a:rPr lang="en-US" dirty="0"/>
              <a:t>Type questions into the chat or hold to the end for the QA </a:t>
            </a:r>
          </a:p>
          <a:p>
            <a:r>
              <a:rPr lang="en-US" dirty="0"/>
              <a:t>Stay muted</a:t>
            </a:r>
          </a:p>
          <a:p>
            <a:r>
              <a:rPr lang="en-US" dirty="0"/>
              <a:t>We will mute anyone as needed (Barking Dogs, </a:t>
            </a:r>
            <a:r>
              <a:rPr lang="en-US" dirty="0" err="1"/>
              <a:t>etc</a:t>
            </a:r>
            <a:r>
              <a:rPr lang="en-US" dirty="0"/>
              <a:t>)</a:t>
            </a:r>
          </a:p>
          <a:p>
            <a:endParaRPr lang="en-US" dirty="0"/>
          </a:p>
          <a:p>
            <a:r>
              <a:rPr lang="en-US" dirty="0"/>
              <a:t>My email address is in the chat and will be on the last slide.  Feel free to email me and will send you the recording of this webinar, the slides, example spreadsheets, and answer or direct follow up questions. </a:t>
            </a:r>
          </a:p>
          <a:p>
            <a:endParaRPr lang="en-US" dirty="0"/>
          </a:p>
          <a:p>
            <a:r>
              <a:rPr lang="en-US" dirty="0"/>
              <a:t>Link to interest form is in the chat </a:t>
            </a:r>
          </a:p>
        </p:txBody>
      </p:sp>
      <p:sp>
        <p:nvSpPr>
          <p:cNvPr id="4" name="Slide Number Placeholder 3"/>
          <p:cNvSpPr>
            <a:spLocks noGrp="1"/>
          </p:cNvSpPr>
          <p:nvPr>
            <p:ph type="sldNum" sz="quarter" idx="5"/>
          </p:nvPr>
        </p:nvSpPr>
        <p:spPr/>
        <p:txBody>
          <a:bodyPr/>
          <a:lstStyle/>
          <a:p>
            <a:fld id="{9519E4A7-0AE3-47C8-9636-FEF02E4132A4}" type="slidenum">
              <a:rPr lang="en-US" smtClean="0"/>
              <a:t>1</a:t>
            </a:fld>
            <a:endParaRPr lang="en-US"/>
          </a:p>
        </p:txBody>
      </p:sp>
    </p:spTree>
    <p:extLst>
      <p:ext uri="{BB962C8B-B14F-4D97-AF65-F5344CB8AC3E}">
        <p14:creationId xmlns:p14="http://schemas.microsoft.com/office/powerpoint/2010/main" val="7693309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John</a:t>
            </a:r>
            <a:endParaRPr lang="en-US" b="1" dirty="0"/>
          </a:p>
          <a:p>
            <a:endParaRPr lang="en-US" b="1" dirty="0"/>
          </a:p>
          <a:p>
            <a:r>
              <a:rPr lang="en-US" b="1" dirty="0"/>
              <a:t>Why should your </a:t>
            </a:r>
            <a:r>
              <a:rPr lang="en-US" b="1" dirty="0" err="1"/>
              <a:t>HoW</a:t>
            </a:r>
            <a:r>
              <a:rPr lang="en-US" b="1" dirty="0"/>
              <a:t> or religious nonprofit consider installing solar though Solar Faithful?</a:t>
            </a:r>
          </a:p>
          <a:p>
            <a:endParaRPr lang="en-US" b="1" dirty="0"/>
          </a:p>
          <a:p>
            <a:r>
              <a:rPr lang="en-US" b="1" dirty="0"/>
              <a:t>We think there are seven compelling reasons.</a:t>
            </a:r>
          </a:p>
        </p:txBody>
      </p:sp>
      <p:sp>
        <p:nvSpPr>
          <p:cNvPr id="4" name="Slide Number Placeholder 3"/>
          <p:cNvSpPr>
            <a:spLocks noGrp="1"/>
          </p:cNvSpPr>
          <p:nvPr>
            <p:ph type="sldNum" sz="quarter" idx="5"/>
          </p:nvPr>
        </p:nvSpPr>
        <p:spPr/>
        <p:txBody>
          <a:bodyPr/>
          <a:lstStyle/>
          <a:p>
            <a:fld id="{9519E4A7-0AE3-47C8-9636-FEF02E4132A4}" type="slidenum">
              <a:rPr lang="en-US" smtClean="0"/>
              <a:t>10</a:t>
            </a:fld>
            <a:endParaRPr lang="en-US"/>
          </a:p>
        </p:txBody>
      </p:sp>
    </p:spTree>
    <p:extLst>
      <p:ext uri="{BB962C8B-B14F-4D97-AF65-F5344CB8AC3E}">
        <p14:creationId xmlns:p14="http://schemas.microsoft.com/office/powerpoint/2010/main" val="38838084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John</a:t>
            </a:r>
          </a:p>
          <a:p>
            <a:endParaRPr lang="en-US" sz="1200" b="1" dirty="0">
              <a:solidFill>
                <a:srgbClr val="FF0000"/>
              </a:solidFill>
            </a:endParaRPr>
          </a:p>
          <a:p>
            <a:r>
              <a:rPr lang="en-US" b="1" dirty="0"/>
              <a:t>First and foremost, we think there is a moral imperative for action.</a:t>
            </a:r>
          </a:p>
          <a:p>
            <a:endParaRPr lang="en-US" b="1" dirty="0"/>
          </a:p>
          <a:p>
            <a:r>
              <a:rPr lang="en-US" b="1" dirty="0"/>
              <a:t>As we all know, solar power replaces so-called “gray power” which includes electricity generated by the burning of fossil fuels. That combustion generates pollutants which frankly is atmospheric sewage. </a:t>
            </a:r>
          </a:p>
          <a:p>
            <a:endParaRPr lang="en-US" b="1" dirty="0"/>
          </a:p>
          <a:p>
            <a:r>
              <a:rPr lang="en-US" b="1" dirty="0"/>
              <a:t>One component of that sewage is greenhouse gases, like CO2 and methane. GHGs are the primary driver of climate change. </a:t>
            </a:r>
          </a:p>
          <a:p>
            <a:endParaRPr lang="en-US" b="1" dirty="0"/>
          </a:p>
          <a:p>
            <a:r>
              <a:rPr lang="en-US" b="1" dirty="0"/>
              <a:t>The other pollutant group is known as “EPA Criteria Pollutants” such as Sulphur oxides, Nitrogen oxides and fine particulates, which is the soot you see coming from power plant (and other sources like diesel trucks). These pollutants negatively impact human and ecological heath, and also contribute to acid rain.</a:t>
            </a:r>
          </a:p>
          <a:p>
            <a:endParaRPr lang="en-US" b="1" dirty="0"/>
          </a:p>
          <a:p>
            <a:r>
              <a:rPr lang="en-US" b="1" dirty="0"/>
              <a:t>Reducing these pollutants is a moral imperative and environmental and climate justice issues because power plants are generally located near BIPOC and low-income neighborhoods.</a:t>
            </a:r>
          </a:p>
        </p:txBody>
      </p:sp>
      <p:sp>
        <p:nvSpPr>
          <p:cNvPr id="4" name="Slide Number Placeholder 3"/>
          <p:cNvSpPr>
            <a:spLocks noGrp="1"/>
          </p:cNvSpPr>
          <p:nvPr>
            <p:ph type="sldNum" sz="quarter" idx="5"/>
          </p:nvPr>
        </p:nvSpPr>
        <p:spPr/>
        <p:txBody>
          <a:bodyPr/>
          <a:lstStyle/>
          <a:p>
            <a:fld id="{9519E4A7-0AE3-47C8-9636-FEF02E4132A4}" type="slidenum">
              <a:rPr lang="en-US" smtClean="0"/>
              <a:t>11</a:t>
            </a:fld>
            <a:endParaRPr lang="en-US"/>
          </a:p>
        </p:txBody>
      </p:sp>
    </p:spTree>
    <p:extLst>
      <p:ext uri="{BB962C8B-B14F-4D97-AF65-F5344CB8AC3E}">
        <p14:creationId xmlns:p14="http://schemas.microsoft.com/office/powerpoint/2010/main" val="39102350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John</a:t>
            </a:r>
          </a:p>
          <a:p>
            <a:endParaRPr lang="en-US" sz="1200" b="1" dirty="0">
              <a:solidFill>
                <a:srgbClr val="FF0000"/>
              </a:solidFill>
            </a:endParaRPr>
          </a:p>
          <a:p>
            <a:r>
              <a:rPr lang="en-US" sz="1200" b="1" dirty="0">
                <a:solidFill>
                  <a:srgbClr val="FF0000"/>
                </a:solidFill>
              </a:rPr>
              <a:t>Second, Solar Faithful is committed to inclusion and environmental justice.</a:t>
            </a:r>
          </a:p>
          <a:p>
            <a:endParaRPr lang="en-US" sz="1200" b="1" dirty="0">
              <a:solidFill>
                <a:srgbClr val="FF0000"/>
              </a:solidFill>
            </a:endParaRPr>
          </a:p>
          <a:p>
            <a:r>
              <a:rPr lang="en-US" sz="1200" b="1" dirty="0">
                <a:solidFill>
                  <a:srgbClr val="FF0000"/>
                </a:solidFill>
              </a:rPr>
              <a:t>We are focused on serving all faith traditions and ethnic and racial groups in a just and equitable way as a part of the energy transition. Indeed, our objective is half of our installations will benefit entities serving BIPOC or low-income populations.</a:t>
            </a:r>
          </a:p>
          <a:p>
            <a:endParaRPr lang="en-US" sz="1200" b="1" dirty="0">
              <a:solidFill>
                <a:srgbClr val="FF0000"/>
              </a:solidFill>
            </a:endParaRPr>
          </a:p>
          <a:p>
            <a:r>
              <a:rPr lang="en-US" sz="1200" b="1" dirty="0">
                <a:solidFill>
                  <a:srgbClr val="FF0000"/>
                </a:solidFill>
              </a:rPr>
              <a:t>For example, we have been deliberate about doing business with “B Corporations” otherwise known as Benefit Corporations which balance profits, people and the planet and entities that share our values and practices. </a:t>
            </a:r>
          </a:p>
          <a:p>
            <a:endParaRPr lang="en-US" sz="1200" b="1" dirty="0">
              <a:solidFill>
                <a:srgbClr val="FF0000"/>
              </a:solidFill>
            </a:endParaRPr>
          </a:p>
          <a:p>
            <a:r>
              <a:rPr lang="en-US" sz="1200" b="1" dirty="0">
                <a:solidFill>
                  <a:srgbClr val="FF0000"/>
                </a:solidFill>
              </a:rPr>
              <a:t>We are also committed to pay prevailing wages to installers and maintenance personnel.</a:t>
            </a:r>
          </a:p>
          <a:p>
            <a:endParaRPr lang="en-US" sz="1200" b="1" dirty="0">
              <a:solidFill>
                <a:srgbClr val="FF0000"/>
              </a:solidFill>
            </a:endParaRPr>
          </a:p>
          <a:p>
            <a:r>
              <a:rPr lang="en-US" sz="1200" b="1" dirty="0">
                <a:solidFill>
                  <a:srgbClr val="FF0000"/>
                </a:solidFill>
              </a:rPr>
              <a:t>Finally, we are actively seeking a more diverse board of directors.</a:t>
            </a:r>
          </a:p>
          <a:p>
            <a:endParaRPr lang="en-US" sz="1200" b="1" dirty="0">
              <a:solidFill>
                <a:srgbClr val="FF0000"/>
              </a:solidFill>
            </a:endParaRPr>
          </a:p>
          <a:p>
            <a:r>
              <a:rPr lang="en-US" sz="1200" b="1" dirty="0">
                <a:solidFill>
                  <a:srgbClr val="FF0000"/>
                </a:solidFill>
              </a:rPr>
              <a:t>We fundamentally believe in win-win outcomes for all stakeholders.</a:t>
            </a:r>
          </a:p>
          <a:p>
            <a:endParaRPr lang="en-US" sz="1200" b="1" dirty="0">
              <a:solidFill>
                <a:srgbClr val="FF0000"/>
              </a:solidFill>
            </a:endParaRPr>
          </a:p>
          <a:p>
            <a:endParaRPr lang="en-US" sz="1200" b="1" dirty="0">
              <a:solidFill>
                <a:srgbClr val="FF0000"/>
              </a:solidFill>
            </a:endParaRPr>
          </a:p>
          <a:p>
            <a:endParaRPr lang="en-US" sz="1200" b="1"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12</a:t>
            </a:fld>
            <a:endParaRPr lang="en-US"/>
          </a:p>
        </p:txBody>
      </p:sp>
    </p:spTree>
    <p:extLst>
      <p:ext uri="{BB962C8B-B14F-4D97-AF65-F5344CB8AC3E}">
        <p14:creationId xmlns:p14="http://schemas.microsoft.com/office/powerpoint/2010/main" val="23380785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John</a:t>
            </a:r>
          </a:p>
          <a:p>
            <a:endParaRPr lang="en-US" sz="1200" b="1" dirty="0">
              <a:solidFill>
                <a:srgbClr val="FF0000"/>
              </a:solidFill>
            </a:endParaRPr>
          </a:p>
          <a:p>
            <a:r>
              <a:rPr lang="en-US" sz="1200" b="1" dirty="0">
                <a:solidFill>
                  <a:srgbClr val="FF0000"/>
                </a:solidFill>
              </a:rPr>
              <a:t>The third reason to install solar though Solar Faithful is that you action will bear witness. Indeed, we know from the social sciences and research that installing solar inspires members, neighbors and other congregations to do the same. </a:t>
            </a:r>
          </a:p>
          <a:p>
            <a:endParaRPr lang="en-US" sz="1200" b="1" dirty="0">
              <a:solidFill>
                <a:srgbClr val="FF0000"/>
              </a:solidFill>
            </a:endParaRPr>
          </a:p>
          <a:p>
            <a:r>
              <a:rPr lang="en-US" sz="1200" b="1" dirty="0">
                <a:solidFill>
                  <a:srgbClr val="FF0000"/>
                </a:solidFill>
              </a:rPr>
              <a:t>This multiples the benefits to human health and the environment and helps mitigate climate change.</a:t>
            </a:r>
          </a:p>
        </p:txBody>
      </p:sp>
      <p:sp>
        <p:nvSpPr>
          <p:cNvPr id="4" name="Slide Number Placeholder 3"/>
          <p:cNvSpPr>
            <a:spLocks noGrp="1"/>
          </p:cNvSpPr>
          <p:nvPr>
            <p:ph type="sldNum" sz="quarter" idx="5"/>
          </p:nvPr>
        </p:nvSpPr>
        <p:spPr/>
        <p:txBody>
          <a:bodyPr/>
          <a:lstStyle/>
          <a:p>
            <a:fld id="{9519E4A7-0AE3-47C8-9636-FEF02E4132A4}" type="slidenum">
              <a:rPr lang="en-US" smtClean="0"/>
              <a:t>13</a:t>
            </a:fld>
            <a:endParaRPr lang="en-US"/>
          </a:p>
        </p:txBody>
      </p:sp>
    </p:spTree>
    <p:extLst>
      <p:ext uri="{BB962C8B-B14F-4D97-AF65-F5344CB8AC3E}">
        <p14:creationId xmlns:p14="http://schemas.microsoft.com/office/powerpoint/2010/main" val="1847295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John</a:t>
            </a:r>
          </a:p>
          <a:p>
            <a:endParaRPr lang="en-US" sz="1200" b="1" dirty="0">
              <a:solidFill>
                <a:srgbClr val="FF0000"/>
              </a:solidFill>
            </a:endParaRPr>
          </a:p>
          <a:p>
            <a:r>
              <a:rPr lang="en-US" sz="1200" b="1" dirty="0">
                <a:solidFill>
                  <a:srgbClr val="FF0000"/>
                </a:solidFill>
              </a:rPr>
              <a:t>Fourth, it’s easy!</a:t>
            </a:r>
            <a:endParaRPr lang="en-US" b="1" dirty="0"/>
          </a:p>
          <a:p>
            <a:endParaRPr lang="en-US" b="1" dirty="0"/>
          </a:p>
          <a:p>
            <a:r>
              <a:rPr lang="en-US" b="1" dirty="0"/>
              <a:t>If your organization has the resources to go it alone, that’s great!  </a:t>
            </a:r>
          </a:p>
          <a:p>
            <a:endParaRPr lang="en-US" b="1" dirty="0"/>
          </a:p>
          <a:p>
            <a:r>
              <a:rPr lang="en-US" b="1" dirty="0"/>
              <a:t>However, if you don’t have: </a:t>
            </a:r>
          </a:p>
          <a:p>
            <a:pPr marL="171450" indent="-171450">
              <a:buFont typeface="Arial" panose="020B0604020202020204" pitchFamily="34" charset="0"/>
              <a:buChar char="•"/>
            </a:pPr>
            <a:r>
              <a:rPr lang="en-US" b="1" dirty="0"/>
              <a:t>Technical expertise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t>The time vet installers  </a:t>
            </a:r>
          </a:p>
          <a:p>
            <a:pPr marL="171450" indent="-171450">
              <a:buFont typeface="Arial" panose="020B0604020202020204" pitchFamily="34" charset="0"/>
              <a:buChar char="•"/>
            </a:pPr>
            <a:r>
              <a:rPr lang="en-US" b="1" dirty="0"/>
              <a:t>The time to gather multiple quotes or</a:t>
            </a:r>
          </a:p>
          <a:p>
            <a:pPr marL="171450" indent="-171450">
              <a:buFont typeface="Arial" panose="020B0604020202020204" pitchFamily="34" charset="0"/>
              <a:buChar char="•"/>
            </a:pPr>
            <a:r>
              <a:rPr lang="en-US" b="1" dirty="0"/>
              <a:t>The ability to raise money or carry the financial risk …</a:t>
            </a:r>
          </a:p>
          <a:p>
            <a:pPr marL="0" indent="0">
              <a:buFontTx/>
              <a:buNone/>
            </a:pPr>
            <a:r>
              <a:rPr lang="en-US" b="1" dirty="0"/>
              <a:t>… then install solar though Solar Faithful!</a:t>
            </a:r>
          </a:p>
          <a:p>
            <a:pPr marL="171450" indent="-171450">
              <a:buFont typeface="Arial" panose="020B0604020202020204" pitchFamily="34" charset="0"/>
              <a:buChar char="•"/>
            </a:pPr>
            <a:endParaRPr lang="en-US" b="1" dirty="0"/>
          </a:p>
          <a:p>
            <a:pPr marL="0" indent="0">
              <a:buFontTx/>
              <a:buNone/>
            </a:pPr>
            <a:r>
              <a:rPr lang="en-US" b="1" dirty="0"/>
              <a:t>Why go it alone when Solar Faithful has all of those resources and our team has long individual track records of serving local communities, being trustworthy and not motivated by profits.</a:t>
            </a:r>
          </a:p>
        </p:txBody>
      </p:sp>
      <p:sp>
        <p:nvSpPr>
          <p:cNvPr id="4" name="Slide Number Placeholder 3"/>
          <p:cNvSpPr>
            <a:spLocks noGrp="1"/>
          </p:cNvSpPr>
          <p:nvPr>
            <p:ph type="sldNum" sz="quarter" idx="5"/>
          </p:nvPr>
        </p:nvSpPr>
        <p:spPr/>
        <p:txBody>
          <a:bodyPr/>
          <a:lstStyle/>
          <a:p>
            <a:fld id="{9519E4A7-0AE3-47C8-9636-FEF02E4132A4}" type="slidenum">
              <a:rPr lang="en-US" smtClean="0"/>
              <a:t>14</a:t>
            </a:fld>
            <a:endParaRPr lang="en-US"/>
          </a:p>
        </p:txBody>
      </p:sp>
    </p:spTree>
    <p:extLst>
      <p:ext uri="{BB962C8B-B14F-4D97-AF65-F5344CB8AC3E}">
        <p14:creationId xmlns:p14="http://schemas.microsoft.com/office/powerpoint/2010/main" val="21027747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John</a:t>
            </a:r>
          </a:p>
          <a:p>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Fifth, your </a:t>
            </a:r>
            <a:r>
              <a:rPr lang="en-US" sz="1200" b="1" dirty="0" err="1">
                <a:solidFill>
                  <a:srgbClr val="FF0000"/>
                </a:solidFill>
              </a:rPr>
              <a:t>HoW</a:t>
            </a:r>
            <a:r>
              <a:rPr lang="en-US" sz="1200" b="1" dirty="0">
                <a:solidFill>
                  <a:srgbClr val="FF0000"/>
                </a:solidFill>
              </a:rPr>
              <a:t> or nonprofit will save money. That frees up funds for activities that more directly support your core mission.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While we recognize your primary motivation may not be cost savings, no one like to spend more money on utilities than is needed. Moreover, why provide revenue to investor-own utilities’ whose sole fiduciary responsibility is to maximize profits for its share holders?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The Solar Faithful program:</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FF0000"/>
                </a:solidFill>
              </a:rPr>
              <a:t>Requires no up-front investment and</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1" dirty="0">
                <a:solidFill>
                  <a:srgbClr val="FF0000"/>
                </a:solidFill>
              </a:rPr>
              <a:t>The energy produced on the panel Solar Faithful installs will be provided at a 10% discount to the rate you are paying your utility.</a:t>
            </a:r>
            <a:endParaRPr lang="en-US" dirty="0"/>
          </a:p>
          <a:p>
            <a:endParaRPr lang="en-US" dirty="0"/>
          </a:p>
          <a:p>
            <a:r>
              <a:rPr lang="en-US" b="1" dirty="0"/>
              <a:t>Later in the presentation, we’ll tall you how this savings is expected to </a:t>
            </a:r>
            <a:r>
              <a:rPr lang="en-US" b="1" i="1" dirty="0"/>
              <a:t>increase</a:t>
            </a:r>
            <a:r>
              <a:rPr lang="en-US" b="1" dirty="0"/>
              <a:t> through the life of the contract.  </a:t>
            </a:r>
          </a:p>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15</a:t>
            </a:fld>
            <a:endParaRPr lang="en-US"/>
          </a:p>
        </p:txBody>
      </p:sp>
    </p:spTree>
    <p:extLst>
      <p:ext uri="{BB962C8B-B14F-4D97-AF65-F5344CB8AC3E}">
        <p14:creationId xmlns:p14="http://schemas.microsoft.com/office/powerpoint/2010/main" val="42120567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John</a:t>
            </a:r>
          </a:p>
          <a:p>
            <a:endParaRPr lang="en-US" sz="1200" b="1" dirty="0">
              <a:solidFill>
                <a:srgbClr val="FF0000"/>
              </a:solidFill>
            </a:endParaRPr>
          </a:p>
          <a:p>
            <a:r>
              <a:rPr lang="en-US" sz="1200" b="1" dirty="0">
                <a:solidFill>
                  <a:srgbClr val="FF0000"/>
                </a:solidFill>
              </a:rPr>
              <a:t>Sixth, the Solar Faithful model provides career training targeted at members of underserved communities enabling those workers to participate in a just energy transition and secure a brighter future for their families and neighbors.</a:t>
            </a:r>
          </a:p>
          <a:p>
            <a:endParaRPr lang="en-US" sz="1200" b="1" dirty="0">
              <a:solidFill>
                <a:srgbClr val="FF0000"/>
              </a:solidFill>
            </a:endParaRPr>
          </a:p>
        </p:txBody>
      </p:sp>
      <p:sp>
        <p:nvSpPr>
          <p:cNvPr id="4" name="Slide Number Placeholder 3"/>
          <p:cNvSpPr>
            <a:spLocks noGrp="1"/>
          </p:cNvSpPr>
          <p:nvPr>
            <p:ph type="sldNum" sz="quarter" idx="5"/>
          </p:nvPr>
        </p:nvSpPr>
        <p:spPr/>
        <p:txBody>
          <a:bodyPr/>
          <a:lstStyle/>
          <a:p>
            <a:fld id="{9519E4A7-0AE3-47C8-9636-FEF02E4132A4}" type="slidenum">
              <a:rPr lang="en-US" smtClean="0"/>
              <a:t>16</a:t>
            </a:fld>
            <a:endParaRPr lang="en-US"/>
          </a:p>
        </p:txBody>
      </p:sp>
    </p:spTree>
    <p:extLst>
      <p:ext uri="{BB962C8B-B14F-4D97-AF65-F5344CB8AC3E}">
        <p14:creationId xmlns:p14="http://schemas.microsoft.com/office/powerpoint/2010/main" val="41527649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John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Finally, Solar Faithful will inspect your roof.; if it needs repair or replacement now, we will point that out and help you work through your options and how to access potential incentives.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Moreover, if your roof needs to be repaired or replaced during the 25-year contract period, the Solar Faithful contracts provides for one-time removal and reinstallation of the panels and racking. That provides real peace of mind.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We hope that all or at least some of the seven reasons I just outlined resonated with you and that you will seriously consider exploring next steps with Solar Faithful.</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1"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I’m now going to hand things off to Rob </a:t>
            </a:r>
            <a:r>
              <a:rPr lang="en-US" sz="1200" b="1" dirty="0" err="1">
                <a:solidFill>
                  <a:srgbClr val="FF0000"/>
                </a:solidFill>
              </a:rPr>
              <a:t>Rafson</a:t>
            </a:r>
            <a:r>
              <a:rPr lang="en-US" sz="1200" b="1" dirty="0">
                <a:solidFill>
                  <a:srgbClr val="FF0000"/>
                </a:solidFill>
              </a:rPr>
              <a:t> who will outline in detail how our </a:t>
            </a:r>
            <a:r>
              <a:rPr lang="en-US" sz="1200" b="1">
                <a:solidFill>
                  <a:srgbClr val="FF0000"/>
                </a:solidFill>
              </a:rPr>
              <a:t>program works.</a:t>
            </a:r>
            <a:endParaRPr lang="en-US" dirty="0"/>
          </a:p>
          <a:p>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17</a:t>
            </a:fld>
            <a:endParaRPr lang="en-US"/>
          </a:p>
        </p:txBody>
      </p:sp>
    </p:spTree>
    <p:extLst>
      <p:ext uri="{BB962C8B-B14F-4D97-AF65-F5344CB8AC3E}">
        <p14:creationId xmlns:p14="http://schemas.microsoft.com/office/powerpoint/2010/main" val="14716694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John</a:t>
            </a:r>
            <a:endParaRPr lang="en-US" dirty="0"/>
          </a:p>
          <a:p>
            <a:endParaRPr lang="en-US" dirty="0"/>
          </a:p>
          <a:p>
            <a:r>
              <a:rPr lang="en-US" dirty="0"/>
              <a:t>Introduce Rob</a:t>
            </a:r>
          </a:p>
        </p:txBody>
      </p:sp>
      <p:sp>
        <p:nvSpPr>
          <p:cNvPr id="4" name="Slide Number Placeholder 3"/>
          <p:cNvSpPr>
            <a:spLocks noGrp="1"/>
          </p:cNvSpPr>
          <p:nvPr>
            <p:ph type="sldNum" sz="quarter" idx="5"/>
          </p:nvPr>
        </p:nvSpPr>
        <p:spPr/>
        <p:txBody>
          <a:bodyPr/>
          <a:lstStyle/>
          <a:p>
            <a:fld id="{9519E4A7-0AE3-47C8-9636-FEF02E4132A4}" type="slidenum">
              <a:rPr lang="en-US" smtClean="0"/>
              <a:t>18</a:t>
            </a:fld>
            <a:endParaRPr lang="en-US"/>
          </a:p>
        </p:txBody>
      </p:sp>
    </p:spTree>
    <p:extLst>
      <p:ext uri="{BB962C8B-B14F-4D97-AF65-F5344CB8AC3E}">
        <p14:creationId xmlns:p14="http://schemas.microsoft.com/office/powerpoint/2010/main" val="3060050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John</a:t>
            </a:r>
          </a:p>
          <a:p>
            <a:endParaRPr lang="en-US" dirty="0"/>
          </a:p>
          <a:p>
            <a:r>
              <a:rPr lang="en-US" dirty="0"/>
              <a:t>Back to Rob…</a:t>
            </a:r>
          </a:p>
          <a:p>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19</a:t>
            </a:fld>
            <a:endParaRPr lang="en-US"/>
          </a:p>
        </p:txBody>
      </p:sp>
    </p:spTree>
    <p:extLst>
      <p:ext uri="{BB962C8B-B14F-4D97-AF65-F5344CB8AC3E}">
        <p14:creationId xmlns:p14="http://schemas.microsoft.com/office/powerpoint/2010/main" val="200639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dirty="0">
                <a:solidFill>
                  <a:srgbClr val="FF0000"/>
                </a:solidFill>
              </a:rPr>
              <a:t>Steve</a:t>
            </a:r>
          </a:p>
          <a:p>
            <a:endParaRPr lang="en-US" dirty="0"/>
          </a:p>
          <a:p>
            <a:r>
              <a:rPr lang="en-US" dirty="0"/>
              <a:t>Solar Faithful is a 501©(3) created and supported by 3 non-profits, one solar developer and an impact investor </a:t>
            </a:r>
          </a:p>
          <a:p>
            <a:r>
              <a:rPr lang="en-US" dirty="0"/>
              <a:t>These are the Board Members</a:t>
            </a:r>
          </a:p>
          <a:p>
            <a:r>
              <a:rPr lang="en-US" dirty="0"/>
              <a:t>On this call are: Allen Drew (Philadelphia), Donna Lee (Los Angeles), Jennifer Young (Ferndale), John Mirsky (Ann Arbor), Murray Rosenthal (Ann Arbor), Rob </a:t>
            </a:r>
            <a:r>
              <a:rPr lang="en-US" dirty="0" err="1"/>
              <a:t>Rafson</a:t>
            </a:r>
            <a:r>
              <a:rPr lang="en-US" dirty="0"/>
              <a:t> (Muskegon), Steve Mulder (Grand Rapids), Not on the call: Diane </a:t>
            </a:r>
            <a:r>
              <a:rPr lang="en-US" dirty="0" err="1"/>
              <a:t>Cheklich</a:t>
            </a:r>
            <a:r>
              <a:rPr lang="en-US" dirty="0"/>
              <a:t> (?), Diane Van Buren (?)</a:t>
            </a:r>
          </a:p>
          <a:p>
            <a:r>
              <a:rPr lang="en-US" dirty="0"/>
              <a:t>We come from different organizations, backgrounds, faith traditions, and communities, with many years experience in different aspects of renewable energy </a:t>
            </a:r>
          </a:p>
          <a:p>
            <a:r>
              <a:rPr lang="en-US" dirty="0"/>
              <a:t>First we will tell you a little about these organizations, and how and why we came together to create Solar Faithful</a:t>
            </a:r>
          </a:p>
          <a:p>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2</a:t>
            </a:fld>
            <a:endParaRPr lang="en-US"/>
          </a:p>
        </p:txBody>
      </p:sp>
    </p:spTree>
    <p:extLst>
      <p:ext uri="{BB962C8B-B14F-4D97-AF65-F5344CB8AC3E}">
        <p14:creationId xmlns:p14="http://schemas.microsoft.com/office/powerpoint/2010/main" val="40169675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Rob</a:t>
            </a:r>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20</a:t>
            </a:fld>
            <a:endParaRPr lang="en-US"/>
          </a:p>
        </p:txBody>
      </p:sp>
    </p:spTree>
    <p:extLst>
      <p:ext uri="{BB962C8B-B14F-4D97-AF65-F5344CB8AC3E}">
        <p14:creationId xmlns:p14="http://schemas.microsoft.com/office/powerpoint/2010/main" val="7850630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Rob</a:t>
            </a:r>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21</a:t>
            </a:fld>
            <a:endParaRPr lang="en-US"/>
          </a:p>
        </p:txBody>
      </p:sp>
    </p:spTree>
    <p:extLst>
      <p:ext uri="{BB962C8B-B14F-4D97-AF65-F5344CB8AC3E}">
        <p14:creationId xmlns:p14="http://schemas.microsoft.com/office/powerpoint/2010/main" val="33671190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Rob</a:t>
            </a:r>
          </a:p>
          <a:p>
            <a:endParaRPr lang="en-US" sz="1200" b="1" dirty="0">
              <a:solidFill>
                <a:srgbClr val="FF0000"/>
              </a:solidFill>
            </a:endParaRPr>
          </a:p>
          <a:p>
            <a:r>
              <a:rPr lang="en-US" dirty="0"/>
              <a:t>Re Introduce Steve</a:t>
            </a:r>
          </a:p>
        </p:txBody>
      </p:sp>
      <p:sp>
        <p:nvSpPr>
          <p:cNvPr id="4" name="Slide Number Placeholder 3"/>
          <p:cNvSpPr>
            <a:spLocks noGrp="1"/>
          </p:cNvSpPr>
          <p:nvPr>
            <p:ph type="sldNum" sz="quarter" idx="5"/>
          </p:nvPr>
        </p:nvSpPr>
        <p:spPr/>
        <p:txBody>
          <a:bodyPr/>
          <a:lstStyle/>
          <a:p>
            <a:fld id="{9519E4A7-0AE3-47C8-9636-FEF02E4132A4}" type="slidenum">
              <a:rPr lang="en-US" smtClean="0"/>
              <a:t>22</a:t>
            </a:fld>
            <a:endParaRPr lang="en-US"/>
          </a:p>
        </p:txBody>
      </p:sp>
    </p:spTree>
    <p:extLst>
      <p:ext uri="{BB962C8B-B14F-4D97-AF65-F5344CB8AC3E}">
        <p14:creationId xmlns:p14="http://schemas.microsoft.com/office/powerpoint/2010/main" val="29314892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Steve</a:t>
            </a:r>
          </a:p>
          <a:p>
            <a:endParaRPr lang="en-US" sz="1200" b="1" dirty="0">
              <a:solidFill>
                <a:srgbClr val="FF0000"/>
              </a:solidFill>
            </a:endParaRPr>
          </a:p>
          <a:p>
            <a:r>
              <a:rPr lang="en-US" sz="1200" b="0" dirty="0">
                <a:solidFill>
                  <a:srgbClr val="FF0000"/>
                </a:solidFill>
              </a:rPr>
              <a:t>I can’t understand anything, unless I can draw a picture of it.  Here is the picture that was helpful to me.  It may be </a:t>
            </a:r>
            <a:r>
              <a:rPr lang="en-US" sz="1200" b="0" dirty="0" err="1">
                <a:solidFill>
                  <a:srgbClr val="FF0000"/>
                </a:solidFill>
              </a:rPr>
              <a:t>helpfue</a:t>
            </a:r>
            <a:r>
              <a:rPr lang="en-US" sz="1200" b="0" dirty="0">
                <a:solidFill>
                  <a:srgbClr val="FF0000"/>
                </a:solidFill>
              </a:rPr>
              <a:t> to you.</a:t>
            </a:r>
          </a:p>
          <a:p>
            <a:endParaRPr lang="en-US" sz="1200" b="1" dirty="0">
              <a:solidFill>
                <a:srgbClr val="FF0000"/>
              </a:solidFill>
            </a:endParaRPr>
          </a:p>
          <a:p>
            <a:r>
              <a:rPr lang="en-US" dirty="0"/>
              <a:t>Most congregations simply buy electricity from the utility that serve their area.  At the price set by the utility.</a:t>
            </a:r>
          </a:p>
          <a:p>
            <a:endParaRPr lang="en-US" dirty="0"/>
          </a:p>
          <a:p>
            <a:r>
              <a:rPr lang="en-US" dirty="0"/>
              <a:t>One result is high cost and high levels of emissions</a:t>
            </a:r>
          </a:p>
        </p:txBody>
      </p:sp>
      <p:sp>
        <p:nvSpPr>
          <p:cNvPr id="4" name="Slide Number Placeholder 3"/>
          <p:cNvSpPr>
            <a:spLocks noGrp="1"/>
          </p:cNvSpPr>
          <p:nvPr>
            <p:ph type="sldNum" sz="quarter" idx="5"/>
          </p:nvPr>
        </p:nvSpPr>
        <p:spPr/>
        <p:txBody>
          <a:bodyPr/>
          <a:lstStyle/>
          <a:p>
            <a:fld id="{9519E4A7-0AE3-47C8-9636-FEF02E4132A4}" type="slidenum">
              <a:rPr lang="en-US" smtClean="0"/>
              <a:t>23</a:t>
            </a:fld>
            <a:endParaRPr lang="en-US"/>
          </a:p>
        </p:txBody>
      </p:sp>
    </p:spTree>
    <p:extLst>
      <p:ext uri="{BB962C8B-B14F-4D97-AF65-F5344CB8AC3E}">
        <p14:creationId xmlns:p14="http://schemas.microsoft.com/office/powerpoint/2010/main" val="19629549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Steve</a:t>
            </a:r>
            <a:endParaRPr lang="en-US" dirty="0"/>
          </a:p>
          <a:p>
            <a:endParaRPr lang="en-US" dirty="0"/>
          </a:p>
          <a:p>
            <a:r>
              <a:rPr lang="en-US" dirty="0"/>
              <a:t>When you sign a PPA contract with SF: </a:t>
            </a:r>
          </a:p>
          <a:p>
            <a:pPr marL="176611" indent="-176611">
              <a:buFont typeface="Arial" panose="020B0604020202020204" pitchFamily="34" charset="0"/>
              <a:buChar char="•"/>
            </a:pPr>
            <a:r>
              <a:rPr lang="en-US" dirty="0" err="1"/>
              <a:t>SunWealth</a:t>
            </a:r>
            <a:r>
              <a:rPr lang="en-US" dirty="0"/>
              <a:t> Pays Chart House to install Solar Array</a:t>
            </a:r>
          </a:p>
          <a:p>
            <a:pPr marL="176611" indent="-176611">
              <a:buFont typeface="Arial" panose="020B0604020202020204" pitchFamily="34" charset="0"/>
              <a:buChar char="•"/>
            </a:pPr>
            <a:r>
              <a:rPr lang="en-US" dirty="0"/>
              <a:t>Capacity will be ~ 75% of current usage (don’t want to produce excess energy as it sold into grid for fraction of what you pay when you “buy it back” </a:t>
            </a:r>
          </a:p>
          <a:p>
            <a:pPr marL="176611" indent="-176611">
              <a:buFont typeface="Arial" panose="020B0604020202020204" pitchFamily="34" charset="0"/>
              <a:buChar char="•"/>
            </a:pPr>
            <a:r>
              <a:rPr lang="en-US" dirty="0"/>
              <a:t>You will pay two utility bills </a:t>
            </a:r>
          </a:p>
          <a:p>
            <a:pPr marL="176611" indent="-176611">
              <a:buFont typeface="Arial" panose="020B0604020202020204" pitchFamily="34" charset="0"/>
              <a:buChar char="•"/>
            </a:pPr>
            <a:r>
              <a:rPr lang="en-US" dirty="0"/>
              <a:t>The rate for the energy produced by the panels starts at 10% discount </a:t>
            </a:r>
          </a:p>
          <a:p>
            <a:pPr marL="176611" indent="-176611">
              <a:buFont typeface="Arial" panose="020B0604020202020204" pitchFamily="34" charset="0"/>
              <a:buChar char="•"/>
            </a:pPr>
            <a:r>
              <a:rPr lang="en-US" dirty="0"/>
              <a:t>The discount is expected to grow and is guaranteed to never go above the Utility's rate </a:t>
            </a:r>
          </a:p>
          <a:p>
            <a:pPr marL="176611" indent="-176611">
              <a:buFont typeface="Arial" panose="020B0604020202020204" pitchFamily="34" charset="0"/>
              <a:buChar char="•"/>
            </a:pPr>
            <a:r>
              <a:rPr lang="en-US" dirty="0"/>
              <a:t>You will decrease your contribution to GHG, Particulate, Acid Rain, Environmental injustice and save money   </a:t>
            </a:r>
          </a:p>
          <a:p>
            <a:pPr marL="176611" indent="-176611">
              <a:buFont typeface="Arial" panose="020B0604020202020204" pitchFamily="34" charset="0"/>
              <a:buChar char="•"/>
            </a:pPr>
            <a:r>
              <a:rPr lang="en-US" dirty="0"/>
              <a:t>The additional “Burden” on the congregation is: </a:t>
            </a:r>
          </a:p>
          <a:p>
            <a:pPr marL="685800" lvl="1" indent="-228600">
              <a:buFont typeface="+mj-lt"/>
              <a:buAutoNum type="arabicPeriod"/>
            </a:pPr>
            <a:r>
              <a:rPr lang="en-US" dirty="0"/>
              <a:t>Sign a PPA</a:t>
            </a:r>
          </a:p>
          <a:p>
            <a:pPr marL="685800" lvl="1" indent="-228600">
              <a:buFont typeface="+mj-lt"/>
              <a:buAutoNum type="arabicPeriod"/>
            </a:pPr>
            <a:r>
              <a:rPr lang="en-US" dirty="0"/>
              <a:t>Pay 2 utility bills/month</a:t>
            </a:r>
          </a:p>
        </p:txBody>
      </p:sp>
      <p:sp>
        <p:nvSpPr>
          <p:cNvPr id="4" name="Slide Number Placeholder 3"/>
          <p:cNvSpPr>
            <a:spLocks noGrp="1"/>
          </p:cNvSpPr>
          <p:nvPr>
            <p:ph type="sldNum" sz="quarter" idx="5"/>
          </p:nvPr>
        </p:nvSpPr>
        <p:spPr/>
        <p:txBody>
          <a:bodyPr/>
          <a:lstStyle/>
          <a:p>
            <a:fld id="{9519E4A7-0AE3-47C8-9636-FEF02E4132A4}" type="slidenum">
              <a:rPr lang="en-US" smtClean="0"/>
              <a:t>24</a:t>
            </a:fld>
            <a:endParaRPr lang="en-US"/>
          </a:p>
        </p:txBody>
      </p:sp>
    </p:spTree>
    <p:extLst>
      <p:ext uri="{BB962C8B-B14F-4D97-AF65-F5344CB8AC3E}">
        <p14:creationId xmlns:p14="http://schemas.microsoft.com/office/powerpoint/2010/main" val="2355527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Steve</a:t>
            </a:r>
          </a:p>
          <a:p>
            <a:pPr marL="171450" indent="-171450">
              <a:buFont typeface="Arial" panose="020B0604020202020204" pitchFamily="34" charset="0"/>
              <a:buChar char="•"/>
            </a:pPr>
            <a:r>
              <a:rPr lang="en-US" sz="1200" b="0" dirty="0">
                <a:solidFill>
                  <a:srgbClr val="FF0000"/>
                </a:solidFill>
              </a:rPr>
              <a:t>Just an example</a:t>
            </a:r>
          </a:p>
          <a:p>
            <a:pPr marL="171450" indent="-171450">
              <a:buFont typeface="Arial" panose="020B0604020202020204" pitchFamily="34" charset="0"/>
              <a:buChar char="•"/>
            </a:pPr>
            <a:r>
              <a:rPr lang="en-US" sz="1200" b="0" dirty="0">
                <a:solidFill>
                  <a:srgbClr val="FF0000"/>
                </a:solidFill>
              </a:rPr>
              <a:t>All round numbers</a:t>
            </a:r>
            <a:endParaRPr lang="en-US" b="0" dirty="0"/>
          </a:p>
        </p:txBody>
      </p:sp>
      <p:sp>
        <p:nvSpPr>
          <p:cNvPr id="4" name="Slide Number Placeholder 3"/>
          <p:cNvSpPr>
            <a:spLocks noGrp="1"/>
          </p:cNvSpPr>
          <p:nvPr>
            <p:ph type="sldNum" sz="quarter" idx="5"/>
          </p:nvPr>
        </p:nvSpPr>
        <p:spPr/>
        <p:txBody>
          <a:bodyPr/>
          <a:lstStyle/>
          <a:p>
            <a:fld id="{9519E4A7-0AE3-47C8-9636-FEF02E4132A4}" type="slidenum">
              <a:rPr lang="en-US" smtClean="0"/>
              <a:t>25</a:t>
            </a:fld>
            <a:endParaRPr lang="en-US"/>
          </a:p>
        </p:txBody>
      </p:sp>
    </p:spTree>
    <p:extLst>
      <p:ext uri="{BB962C8B-B14F-4D97-AF65-F5344CB8AC3E}">
        <p14:creationId xmlns:p14="http://schemas.microsoft.com/office/powerpoint/2010/main" val="2346001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Steve</a:t>
            </a:r>
          </a:p>
          <a:p>
            <a:r>
              <a:rPr lang="en-US" dirty="0"/>
              <a:t>Business as Usual in Brown</a:t>
            </a:r>
          </a:p>
          <a:p>
            <a:r>
              <a:rPr lang="en-US" dirty="0"/>
              <a:t>SF in the light of the sun</a:t>
            </a:r>
          </a:p>
        </p:txBody>
      </p:sp>
      <p:sp>
        <p:nvSpPr>
          <p:cNvPr id="4" name="Slide Number Placeholder 3"/>
          <p:cNvSpPr>
            <a:spLocks noGrp="1"/>
          </p:cNvSpPr>
          <p:nvPr>
            <p:ph type="sldNum" sz="quarter" idx="5"/>
          </p:nvPr>
        </p:nvSpPr>
        <p:spPr/>
        <p:txBody>
          <a:bodyPr/>
          <a:lstStyle/>
          <a:p>
            <a:fld id="{9519E4A7-0AE3-47C8-9636-FEF02E4132A4}" type="slidenum">
              <a:rPr lang="en-US" smtClean="0"/>
              <a:t>26</a:t>
            </a:fld>
            <a:endParaRPr lang="en-US"/>
          </a:p>
        </p:txBody>
      </p:sp>
    </p:spTree>
    <p:extLst>
      <p:ext uri="{BB962C8B-B14F-4D97-AF65-F5344CB8AC3E}">
        <p14:creationId xmlns:p14="http://schemas.microsoft.com/office/powerpoint/2010/main" val="1738270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Steve</a:t>
            </a:r>
          </a:p>
          <a:p>
            <a:r>
              <a:rPr lang="en-US" dirty="0"/>
              <a:t>Business as Usual in Brown</a:t>
            </a:r>
          </a:p>
          <a:p>
            <a:r>
              <a:rPr lang="en-US" dirty="0"/>
              <a:t>SF in the light of the sun</a:t>
            </a:r>
          </a:p>
          <a:p>
            <a:r>
              <a:rPr lang="en-US" dirty="0"/>
              <a:t>Reintroduce Jennifer</a:t>
            </a:r>
          </a:p>
          <a:p>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27</a:t>
            </a:fld>
            <a:endParaRPr lang="en-US"/>
          </a:p>
        </p:txBody>
      </p:sp>
    </p:spTree>
    <p:extLst>
      <p:ext uri="{BB962C8B-B14F-4D97-AF65-F5344CB8AC3E}">
        <p14:creationId xmlns:p14="http://schemas.microsoft.com/office/powerpoint/2010/main" val="9782422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Jennifer</a:t>
            </a:r>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28</a:t>
            </a:fld>
            <a:endParaRPr lang="en-US"/>
          </a:p>
        </p:txBody>
      </p:sp>
    </p:spTree>
    <p:extLst>
      <p:ext uri="{BB962C8B-B14F-4D97-AF65-F5344CB8AC3E}">
        <p14:creationId xmlns:p14="http://schemas.microsoft.com/office/powerpoint/2010/main" val="39776647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solidFill>
                  <a:srgbClr val="FF0000"/>
                </a:solidFill>
              </a:rPr>
              <a:t>Jennifer</a:t>
            </a:r>
            <a:endParaRPr lang="en-US" dirty="0"/>
          </a:p>
          <a:p>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29</a:t>
            </a:fld>
            <a:endParaRPr lang="en-US"/>
          </a:p>
        </p:txBody>
      </p:sp>
    </p:spTree>
    <p:extLst>
      <p:ext uri="{BB962C8B-B14F-4D97-AF65-F5344CB8AC3E}">
        <p14:creationId xmlns:p14="http://schemas.microsoft.com/office/powerpoint/2010/main" val="34488633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Steve</a:t>
            </a:r>
            <a:endParaRPr lang="en-US" dirty="0"/>
          </a:p>
          <a:p>
            <a:endParaRPr lang="en-US" dirty="0"/>
          </a:p>
          <a:p>
            <a:r>
              <a:rPr lang="en-US" dirty="0"/>
              <a:t>Our organizations are located in different parts of the state of Michigan.  </a:t>
            </a:r>
          </a:p>
          <a:p>
            <a:endParaRPr lang="en-US" dirty="0"/>
          </a:p>
          <a:p>
            <a:r>
              <a:rPr lang="en-US" dirty="0" err="1"/>
              <a:t>SunWealth</a:t>
            </a:r>
            <a:r>
              <a:rPr lang="en-US" dirty="0"/>
              <a:t> is located in Massachusetts </a:t>
            </a:r>
          </a:p>
          <a:p>
            <a:endParaRPr lang="en-US" dirty="0"/>
          </a:p>
          <a:p>
            <a:r>
              <a:rPr lang="en-US" dirty="0"/>
              <a:t>Let’s look a little closer at these organizations that stand behind Solar Faithful…</a:t>
            </a:r>
          </a:p>
        </p:txBody>
      </p:sp>
      <p:sp>
        <p:nvSpPr>
          <p:cNvPr id="4" name="Slide Number Placeholder 3"/>
          <p:cNvSpPr>
            <a:spLocks noGrp="1"/>
          </p:cNvSpPr>
          <p:nvPr>
            <p:ph type="sldNum" sz="quarter" idx="5"/>
          </p:nvPr>
        </p:nvSpPr>
        <p:spPr/>
        <p:txBody>
          <a:bodyPr/>
          <a:lstStyle/>
          <a:p>
            <a:fld id="{9519E4A7-0AE3-47C8-9636-FEF02E4132A4}" type="slidenum">
              <a:rPr lang="en-US" smtClean="0"/>
              <a:t>3</a:t>
            </a:fld>
            <a:endParaRPr lang="en-US"/>
          </a:p>
        </p:txBody>
      </p:sp>
    </p:spTree>
    <p:extLst>
      <p:ext uri="{BB962C8B-B14F-4D97-AF65-F5344CB8AC3E}">
        <p14:creationId xmlns:p14="http://schemas.microsoft.com/office/powerpoint/2010/main" val="20989623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Jennifer</a:t>
            </a:r>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30</a:t>
            </a:fld>
            <a:endParaRPr lang="en-US"/>
          </a:p>
        </p:txBody>
      </p:sp>
    </p:spTree>
    <p:extLst>
      <p:ext uri="{BB962C8B-B14F-4D97-AF65-F5344CB8AC3E}">
        <p14:creationId xmlns:p14="http://schemas.microsoft.com/office/powerpoint/2010/main" val="41313704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Jennifer</a:t>
            </a:r>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31</a:t>
            </a:fld>
            <a:endParaRPr lang="en-US"/>
          </a:p>
        </p:txBody>
      </p:sp>
    </p:spTree>
    <p:extLst>
      <p:ext uri="{BB962C8B-B14F-4D97-AF65-F5344CB8AC3E}">
        <p14:creationId xmlns:p14="http://schemas.microsoft.com/office/powerpoint/2010/main" val="211350986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Jennifer</a:t>
            </a:r>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32</a:t>
            </a:fld>
            <a:endParaRPr lang="en-US"/>
          </a:p>
        </p:txBody>
      </p:sp>
    </p:spTree>
    <p:extLst>
      <p:ext uri="{BB962C8B-B14F-4D97-AF65-F5344CB8AC3E}">
        <p14:creationId xmlns:p14="http://schemas.microsoft.com/office/powerpoint/2010/main" val="15055479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Jennifer</a:t>
            </a:r>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33</a:t>
            </a:fld>
            <a:endParaRPr lang="en-US"/>
          </a:p>
        </p:txBody>
      </p:sp>
    </p:spTree>
    <p:extLst>
      <p:ext uri="{BB962C8B-B14F-4D97-AF65-F5344CB8AC3E}">
        <p14:creationId xmlns:p14="http://schemas.microsoft.com/office/powerpoint/2010/main" val="37865083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Jennifer</a:t>
            </a:r>
          </a:p>
          <a:p>
            <a:endParaRPr lang="en-US" sz="1200" b="1" dirty="0">
              <a:solidFill>
                <a:srgbClr val="FF0000"/>
              </a:solidFill>
            </a:endParaRPr>
          </a:p>
          <a:p>
            <a:r>
              <a:rPr lang="en-US" sz="1200" b="0" dirty="0">
                <a:solidFill>
                  <a:srgbClr val="FF0000"/>
                </a:solidFill>
              </a:rPr>
              <a:t>Direct Purchase</a:t>
            </a:r>
          </a:p>
          <a:p>
            <a:endParaRPr lang="en-US" sz="1200" b="1" dirty="0">
              <a:solidFill>
                <a:srgbClr val="FF0000"/>
              </a:solidFill>
            </a:endParaRPr>
          </a:p>
          <a:p>
            <a:r>
              <a:rPr lang="en-US" dirty="0"/>
              <a:t>Introduce Gerry</a:t>
            </a:r>
          </a:p>
        </p:txBody>
      </p:sp>
      <p:sp>
        <p:nvSpPr>
          <p:cNvPr id="4" name="Slide Number Placeholder 3"/>
          <p:cNvSpPr>
            <a:spLocks noGrp="1"/>
          </p:cNvSpPr>
          <p:nvPr>
            <p:ph type="sldNum" sz="quarter" idx="5"/>
          </p:nvPr>
        </p:nvSpPr>
        <p:spPr/>
        <p:txBody>
          <a:bodyPr/>
          <a:lstStyle/>
          <a:p>
            <a:fld id="{9519E4A7-0AE3-47C8-9636-FEF02E4132A4}" type="slidenum">
              <a:rPr lang="en-US" smtClean="0"/>
              <a:t>34</a:t>
            </a:fld>
            <a:endParaRPr lang="en-US"/>
          </a:p>
        </p:txBody>
      </p:sp>
    </p:spTree>
    <p:extLst>
      <p:ext uri="{BB962C8B-B14F-4D97-AF65-F5344CB8AC3E}">
        <p14:creationId xmlns:p14="http://schemas.microsoft.com/office/powerpoint/2010/main" val="631885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Gerry</a:t>
            </a:r>
            <a:endParaRPr lang="en-US" dirty="0"/>
          </a:p>
          <a:p>
            <a:endParaRPr lang="en-US" dirty="0"/>
          </a:p>
          <a:p>
            <a:r>
              <a:rPr lang="en-US" dirty="0"/>
              <a:t>Rev, Gerry Koning will share experience of the Refuge</a:t>
            </a:r>
          </a:p>
          <a:p>
            <a:endParaRPr lang="en-US" dirty="0"/>
          </a:p>
          <a:p>
            <a:r>
              <a:rPr lang="en-US" dirty="0"/>
              <a:t>Then introduce Donna Lee</a:t>
            </a:r>
          </a:p>
        </p:txBody>
      </p:sp>
      <p:sp>
        <p:nvSpPr>
          <p:cNvPr id="4" name="Slide Number Placeholder 3"/>
          <p:cNvSpPr>
            <a:spLocks noGrp="1"/>
          </p:cNvSpPr>
          <p:nvPr>
            <p:ph type="sldNum" sz="quarter" idx="5"/>
          </p:nvPr>
        </p:nvSpPr>
        <p:spPr/>
        <p:txBody>
          <a:bodyPr/>
          <a:lstStyle/>
          <a:p>
            <a:fld id="{9519E4A7-0AE3-47C8-9636-FEF02E4132A4}" type="slidenum">
              <a:rPr lang="en-US" smtClean="0"/>
              <a:t>35</a:t>
            </a:fld>
            <a:endParaRPr lang="en-US"/>
          </a:p>
        </p:txBody>
      </p:sp>
    </p:spTree>
    <p:extLst>
      <p:ext uri="{BB962C8B-B14F-4D97-AF65-F5344CB8AC3E}">
        <p14:creationId xmlns:p14="http://schemas.microsoft.com/office/powerpoint/2010/main" val="178845782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Donna</a:t>
            </a:r>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36</a:t>
            </a:fld>
            <a:endParaRPr lang="en-US"/>
          </a:p>
        </p:txBody>
      </p:sp>
    </p:spTree>
    <p:extLst>
      <p:ext uri="{BB962C8B-B14F-4D97-AF65-F5344CB8AC3E}">
        <p14:creationId xmlns:p14="http://schemas.microsoft.com/office/powerpoint/2010/main" val="26859731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Donna</a:t>
            </a:r>
            <a:endParaRPr lang="en-US" dirty="0"/>
          </a:p>
          <a:p>
            <a:endParaRPr lang="en-US" dirty="0"/>
          </a:p>
          <a:p>
            <a:r>
              <a:rPr lang="en-US" dirty="0"/>
              <a:t>I am Donna Lee Regional California Regional Organizer for the Climate Witness Project and a member of the Solar Faithful Board of Director</a:t>
            </a:r>
          </a:p>
          <a:p>
            <a:endParaRPr lang="en-US" dirty="0"/>
          </a:p>
          <a:p>
            <a:r>
              <a:rPr lang="en-US" dirty="0"/>
              <a:t>We are currently in conversation with well over 100 congregations and faith-based non-profits</a:t>
            </a:r>
          </a:p>
          <a:p>
            <a:endParaRPr lang="en-US" dirty="0"/>
          </a:p>
          <a:p>
            <a:r>
              <a:rPr lang="en-US" dirty="0"/>
              <a:t>Introduce Allen Drew</a:t>
            </a:r>
          </a:p>
          <a:p>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37</a:t>
            </a:fld>
            <a:endParaRPr lang="en-US"/>
          </a:p>
        </p:txBody>
      </p:sp>
    </p:spTree>
    <p:extLst>
      <p:ext uri="{BB962C8B-B14F-4D97-AF65-F5344CB8AC3E}">
        <p14:creationId xmlns:p14="http://schemas.microsoft.com/office/powerpoint/2010/main" val="11497788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000" b="1" dirty="0"/>
              <a:t>Allen</a:t>
            </a:r>
            <a:endParaRPr lang="en-US" b="1" dirty="0"/>
          </a:p>
          <a:p>
            <a:endParaRPr lang="en-US" dirty="0"/>
          </a:p>
          <a:p>
            <a:r>
              <a:rPr lang="en-US" dirty="0"/>
              <a:t>I am Allen Drew East Coast Regional Organizer for the Climate Witness Project and a member of Solar Faithful Board of Directors</a:t>
            </a:r>
          </a:p>
          <a:p>
            <a:endParaRPr lang="en-US" dirty="0"/>
          </a:p>
          <a:p>
            <a:r>
              <a:rPr lang="en-US" dirty="0"/>
              <a:t>Most of the questions will probably be answered by Rob </a:t>
            </a:r>
            <a:r>
              <a:rPr lang="en-US" dirty="0" err="1"/>
              <a:t>Rafson</a:t>
            </a:r>
            <a:r>
              <a:rPr lang="en-US" dirty="0"/>
              <a:t>, the president of Solar Faithful, but its fine if you have a question for one of the other presenters.  </a:t>
            </a:r>
          </a:p>
          <a:p>
            <a:endParaRPr lang="en-US" dirty="0"/>
          </a:p>
          <a:p>
            <a:r>
              <a:rPr lang="en-US" dirty="0"/>
              <a:t>We will answer as many questions as we are able, and encourage you complete the interest form.  That will start a direct conversation and we can answer any specific questions you have.  Steve Mulder’s email is also on the screen and in the chat.  Feel free to send him any follow-up questions or comments </a:t>
            </a:r>
          </a:p>
          <a:p>
            <a:endParaRPr lang="en-US" dirty="0"/>
          </a:p>
          <a:p>
            <a:r>
              <a:rPr lang="en-US" dirty="0"/>
              <a:t>We have a number of questions in the Chat.  I have tried to synthesize these and will ask X# questions to get us started. </a:t>
            </a:r>
          </a:p>
          <a:p>
            <a:endParaRPr lang="en-US" dirty="0"/>
          </a:p>
          <a:p>
            <a:r>
              <a:rPr lang="en-US" dirty="0"/>
              <a:t>Then I will ask you raise your hand.  I will recognize you.  Take yourself off mute and ask your question.  You can direct to a specific board member if you like  </a:t>
            </a:r>
          </a:p>
        </p:txBody>
      </p:sp>
      <p:sp>
        <p:nvSpPr>
          <p:cNvPr id="4" name="Slide Number Placeholder 3"/>
          <p:cNvSpPr>
            <a:spLocks noGrp="1"/>
          </p:cNvSpPr>
          <p:nvPr>
            <p:ph type="sldNum" sz="quarter" idx="5"/>
          </p:nvPr>
        </p:nvSpPr>
        <p:spPr/>
        <p:txBody>
          <a:bodyPr/>
          <a:lstStyle/>
          <a:p>
            <a:fld id="{9519E4A7-0AE3-47C8-9636-FEF02E4132A4}" type="slidenum">
              <a:rPr lang="en-US" smtClean="0"/>
              <a:t>38</a:t>
            </a:fld>
            <a:endParaRPr lang="en-US"/>
          </a:p>
        </p:txBody>
      </p:sp>
    </p:spTree>
    <p:extLst>
      <p:ext uri="{BB962C8B-B14F-4D97-AF65-F5344CB8AC3E}">
        <p14:creationId xmlns:p14="http://schemas.microsoft.com/office/powerpoint/2010/main" val="292654483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9519E4A7-0AE3-47C8-9636-FEF02E4132A4}" type="slidenum">
              <a:rPr lang="en-US" smtClean="0"/>
              <a:t>39</a:t>
            </a:fld>
            <a:endParaRPr lang="en-US"/>
          </a:p>
        </p:txBody>
      </p:sp>
    </p:spTree>
    <p:extLst>
      <p:ext uri="{BB962C8B-B14F-4D97-AF65-F5344CB8AC3E}">
        <p14:creationId xmlns:p14="http://schemas.microsoft.com/office/powerpoint/2010/main" val="20248608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STEVE</a:t>
            </a:r>
            <a:endParaRPr lang="en-US" dirty="0"/>
          </a:p>
          <a:p>
            <a:endParaRPr lang="en-US" dirty="0"/>
          </a:p>
          <a:p>
            <a:r>
              <a:rPr lang="en-US" dirty="0"/>
              <a:t>CWP Representative: </a:t>
            </a:r>
          </a:p>
          <a:p>
            <a:pPr marL="647572" lvl="1" indent="-176611">
              <a:buFont typeface="Arial" panose="020B0604020202020204" pitchFamily="34" charset="0"/>
              <a:buChar char="•"/>
            </a:pPr>
            <a:r>
              <a:rPr lang="en-US" dirty="0"/>
              <a:t>Introduces CWP</a:t>
            </a:r>
          </a:p>
          <a:p>
            <a:pPr marL="647572" lvl="1" indent="-176611">
              <a:buFont typeface="Arial" panose="020B0604020202020204" pitchFamily="34" charset="0"/>
              <a:buChar char="•"/>
            </a:pPr>
            <a:r>
              <a:rPr lang="en-US" dirty="0"/>
              <a:t>Half a dozen CWP congregations have run capital campaigns and installed solar</a:t>
            </a:r>
          </a:p>
          <a:p>
            <a:pPr marL="647572" lvl="1" indent="-176611">
              <a:buFont typeface="Arial" panose="020B0604020202020204" pitchFamily="34" charset="0"/>
              <a:buChar char="•"/>
            </a:pPr>
            <a:r>
              <a:rPr lang="en-US" dirty="0"/>
              <a:t>tells story of Bethany</a:t>
            </a:r>
          </a:p>
          <a:p>
            <a:pPr marL="647572" lvl="1" indent="-176611">
              <a:buFont typeface="Arial" panose="020B0604020202020204" pitchFamily="34" charset="0"/>
              <a:buChar char="•"/>
            </a:pPr>
            <a:r>
              <a:rPr lang="en-US" dirty="0"/>
              <a:t>Search for collaborators started with meeting with CHE in 2017 ending with MIPL Conference where Steve learned about Solar Faithful</a:t>
            </a:r>
          </a:p>
          <a:p>
            <a:pPr marL="647572" lvl="1" indent="-176611">
              <a:buFont typeface="Arial" panose="020B0604020202020204" pitchFamily="34" charset="0"/>
              <a:buChar char="•"/>
            </a:pPr>
            <a:r>
              <a:rPr lang="en-US" dirty="0"/>
              <a:t>Introduced MIPL Rep (Jennifer Young)</a:t>
            </a:r>
          </a:p>
          <a:p>
            <a:pPr marL="190372" lvl="0" indent="-176611">
              <a:buFont typeface="Arial" panose="020B0604020202020204" pitchFamily="34" charset="0"/>
              <a:buChar char="•"/>
            </a:pPr>
            <a:r>
              <a:rPr lang="en-US" dirty="0"/>
              <a:t>Put link to Partner sign up in the chat</a:t>
            </a:r>
          </a:p>
        </p:txBody>
      </p:sp>
      <p:sp>
        <p:nvSpPr>
          <p:cNvPr id="4" name="Slide Number Placeholder 3"/>
          <p:cNvSpPr>
            <a:spLocks noGrp="1"/>
          </p:cNvSpPr>
          <p:nvPr>
            <p:ph type="sldNum" sz="quarter" idx="5"/>
          </p:nvPr>
        </p:nvSpPr>
        <p:spPr/>
        <p:txBody>
          <a:bodyPr/>
          <a:lstStyle/>
          <a:p>
            <a:fld id="{9519E4A7-0AE3-47C8-9636-FEF02E4132A4}" type="slidenum">
              <a:rPr lang="en-US" smtClean="0"/>
              <a:t>4</a:t>
            </a:fld>
            <a:endParaRPr lang="en-US"/>
          </a:p>
        </p:txBody>
      </p:sp>
    </p:spTree>
    <p:extLst>
      <p:ext uri="{BB962C8B-B14F-4D97-AF65-F5344CB8AC3E}">
        <p14:creationId xmlns:p14="http://schemas.microsoft.com/office/powerpoint/2010/main" val="41027431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Jennifer</a:t>
            </a:r>
          </a:p>
        </p:txBody>
      </p:sp>
      <p:sp>
        <p:nvSpPr>
          <p:cNvPr id="4" name="Slide Number Placeholder 3"/>
          <p:cNvSpPr>
            <a:spLocks noGrp="1"/>
          </p:cNvSpPr>
          <p:nvPr>
            <p:ph type="sldNum" sz="quarter" idx="5"/>
          </p:nvPr>
        </p:nvSpPr>
        <p:spPr/>
        <p:txBody>
          <a:bodyPr/>
          <a:lstStyle/>
          <a:p>
            <a:fld id="{9519E4A7-0AE3-47C8-9636-FEF02E4132A4}" type="slidenum">
              <a:rPr lang="en-US" smtClean="0"/>
              <a:t>5</a:t>
            </a:fld>
            <a:endParaRPr lang="en-US"/>
          </a:p>
        </p:txBody>
      </p:sp>
    </p:spTree>
    <p:extLst>
      <p:ext uri="{BB962C8B-B14F-4D97-AF65-F5344CB8AC3E}">
        <p14:creationId xmlns:p14="http://schemas.microsoft.com/office/powerpoint/2010/main" val="16332168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Murray</a:t>
            </a:r>
            <a:endParaRPr lang="en-US" dirty="0"/>
          </a:p>
          <a:p>
            <a:endParaRPr lang="en-US" dirty="0"/>
          </a:p>
          <a:p>
            <a:r>
              <a:rPr lang="en-US" dirty="0"/>
              <a:t>Original SF Representative: </a:t>
            </a:r>
          </a:p>
          <a:p>
            <a:pPr marL="647572" lvl="1" indent="-176611">
              <a:buFont typeface="Arial" panose="020B0604020202020204" pitchFamily="34" charset="0"/>
              <a:buChar char="•"/>
            </a:pPr>
            <a:r>
              <a:rPr lang="en-US" dirty="0"/>
              <a:t>Introduces Original SF</a:t>
            </a:r>
          </a:p>
          <a:p>
            <a:pPr marL="647572" lvl="1" indent="-176611">
              <a:buFont typeface="Arial" panose="020B0604020202020204" pitchFamily="34" charset="0"/>
              <a:buChar char="•"/>
            </a:pPr>
            <a:r>
              <a:rPr lang="en-US" dirty="0"/>
              <a:t>tells a solar story </a:t>
            </a:r>
          </a:p>
          <a:p>
            <a:pPr marL="647572" lvl="1" indent="-176611">
              <a:buFont typeface="Arial" panose="020B0604020202020204" pitchFamily="34" charset="0"/>
              <a:buChar char="•"/>
            </a:pPr>
            <a:r>
              <a:rPr lang="en-US" dirty="0"/>
              <a:t>Introduces CHE Rep</a:t>
            </a:r>
          </a:p>
          <a:p>
            <a:pPr marL="647572" lvl="1" indent="-176611">
              <a:buFont typeface="Arial" panose="020B0604020202020204" pitchFamily="34" charset="0"/>
              <a:buChar char="•"/>
            </a:pPr>
            <a:endParaRPr lang="en-US" dirty="0"/>
          </a:p>
          <a:p>
            <a:pPr marL="13761" lvl="0" indent="0">
              <a:buFont typeface="Arial" panose="020B0604020202020204" pitchFamily="34" charset="0"/>
              <a:buNone/>
            </a:pPr>
            <a:r>
              <a:rPr lang="en-US" b="0" i="0" dirty="0">
                <a:solidFill>
                  <a:srgbClr val="262626"/>
                </a:solidFill>
                <a:effectLst/>
                <a:latin typeface="Segoe UI" panose="020B0502040204020203" pitchFamily="34" charset="0"/>
              </a:rPr>
              <a:t>Solar Faithful was launched in late 2017 (by Jane Vogel) as a partnership between Ann Arbor and Michigan IPL with a small Department of Energy (DOE) grant. The goal was to come up with a scalable model for solar among houses-of-worship (</a:t>
            </a:r>
            <a:r>
              <a:rPr lang="en-US" b="0" i="0" dirty="0" err="1">
                <a:solidFill>
                  <a:srgbClr val="262626"/>
                </a:solidFill>
                <a:effectLst/>
                <a:latin typeface="Segoe UI" panose="020B0502040204020203" pitchFamily="34" charset="0"/>
              </a:rPr>
              <a:t>HoW’s</a:t>
            </a:r>
            <a:r>
              <a:rPr lang="en-US" b="0" i="0" dirty="0">
                <a:solidFill>
                  <a:srgbClr val="262626"/>
                </a:solidFill>
                <a:effectLst/>
                <a:latin typeface="Segoe UI" panose="020B0502040204020203" pitchFamily="34" charset="0"/>
              </a:rPr>
              <a:t>). A number of (eight) solar installations have been completed in the southeast Michigan area primarily using an ‘investor model’ (PPA),</a:t>
            </a:r>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6</a:t>
            </a:fld>
            <a:endParaRPr lang="en-US"/>
          </a:p>
        </p:txBody>
      </p:sp>
    </p:spTree>
    <p:extLst>
      <p:ext uri="{BB962C8B-B14F-4D97-AF65-F5344CB8AC3E}">
        <p14:creationId xmlns:p14="http://schemas.microsoft.com/office/powerpoint/2010/main" val="2103527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Rob</a:t>
            </a:r>
            <a:endParaRPr lang="en-US" dirty="0"/>
          </a:p>
          <a:p>
            <a:endParaRPr lang="en-US" dirty="0"/>
          </a:p>
          <a:p>
            <a:r>
              <a:rPr lang="en-US" dirty="0"/>
              <a:t>CHE Representative: </a:t>
            </a:r>
          </a:p>
          <a:p>
            <a:pPr marL="628650" lvl="1" indent="-171450">
              <a:buFont typeface="Arial" panose="020B0604020202020204" pitchFamily="34" charset="0"/>
              <a:buChar char="•"/>
            </a:pPr>
            <a:r>
              <a:rPr lang="en-US" dirty="0"/>
              <a:t>Introduces CHE</a:t>
            </a:r>
          </a:p>
          <a:p>
            <a:pPr marL="628650" lvl="1" indent="-171450">
              <a:buFont typeface="Arial" panose="020B0604020202020204" pitchFamily="34" charset="0"/>
              <a:buChar char="•"/>
            </a:pPr>
            <a:r>
              <a:rPr lang="en-US" dirty="0"/>
              <a:t>tells a Solar Story</a:t>
            </a:r>
          </a:p>
          <a:p>
            <a:pPr marL="628650" lvl="1" indent="-171450">
              <a:buFont typeface="Arial" panose="020B0604020202020204" pitchFamily="34" charset="0"/>
              <a:buChar char="•"/>
            </a:pPr>
            <a:r>
              <a:rPr lang="en-US" dirty="0"/>
              <a:t>Tells of the 4 organizations coming together</a:t>
            </a:r>
          </a:p>
          <a:p>
            <a:pPr marL="628650" lvl="1" indent="-171450">
              <a:buFont typeface="Arial" panose="020B0604020202020204" pitchFamily="34" charset="0"/>
              <a:buChar char="•"/>
            </a:pPr>
            <a:r>
              <a:rPr lang="en-US" dirty="0"/>
              <a:t>Birth of SF 501c3</a:t>
            </a:r>
          </a:p>
          <a:p>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7</a:t>
            </a:fld>
            <a:endParaRPr lang="en-US"/>
          </a:p>
        </p:txBody>
      </p:sp>
    </p:spTree>
    <p:extLst>
      <p:ext uri="{BB962C8B-B14F-4D97-AF65-F5344CB8AC3E}">
        <p14:creationId xmlns:p14="http://schemas.microsoft.com/office/powerpoint/2010/main" val="10311734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Rob</a:t>
            </a:r>
            <a:endParaRPr lang="en-US" dirty="0"/>
          </a:p>
        </p:txBody>
      </p:sp>
      <p:sp>
        <p:nvSpPr>
          <p:cNvPr id="4" name="Slide Number Placeholder 3"/>
          <p:cNvSpPr>
            <a:spLocks noGrp="1"/>
          </p:cNvSpPr>
          <p:nvPr>
            <p:ph type="sldNum" sz="quarter" idx="5"/>
          </p:nvPr>
        </p:nvSpPr>
        <p:spPr/>
        <p:txBody>
          <a:bodyPr/>
          <a:lstStyle/>
          <a:p>
            <a:fld id="{9519E4A7-0AE3-47C8-9636-FEF02E4132A4}" type="slidenum">
              <a:rPr lang="en-US" smtClean="0"/>
              <a:t>8</a:t>
            </a:fld>
            <a:endParaRPr lang="en-US"/>
          </a:p>
        </p:txBody>
      </p:sp>
    </p:spTree>
    <p:extLst>
      <p:ext uri="{BB962C8B-B14F-4D97-AF65-F5344CB8AC3E}">
        <p14:creationId xmlns:p14="http://schemas.microsoft.com/office/powerpoint/2010/main" val="266892938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dirty="0">
                <a:solidFill>
                  <a:srgbClr val="FF0000"/>
                </a:solidFill>
              </a:rPr>
              <a:t>Rob</a:t>
            </a:r>
            <a:endParaRPr lang="en-US" dirty="0"/>
          </a:p>
          <a:p>
            <a:endParaRPr lang="en-US" dirty="0"/>
          </a:p>
          <a:p>
            <a:r>
              <a:rPr lang="en-US" dirty="0"/>
              <a:t>Summarize our Mission.  Do not read word for word</a:t>
            </a:r>
          </a:p>
          <a:p>
            <a:endParaRPr lang="en-US" dirty="0"/>
          </a:p>
          <a:p>
            <a:r>
              <a:rPr lang="en-US" dirty="0"/>
              <a:t>Introduce John</a:t>
            </a:r>
          </a:p>
        </p:txBody>
      </p:sp>
      <p:sp>
        <p:nvSpPr>
          <p:cNvPr id="4" name="Slide Number Placeholder 3"/>
          <p:cNvSpPr>
            <a:spLocks noGrp="1"/>
          </p:cNvSpPr>
          <p:nvPr>
            <p:ph type="sldNum" sz="quarter" idx="5"/>
          </p:nvPr>
        </p:nvSpPr>
        <p:spPr/>
        <p:txBody>
          <a:bodyPr/>
          <a:lstStyle/>
          <a:p>
            <a:fld id="{9519E4A7-0AE3-47C8-9636-FEF02E4132A4}" type="slidenum">
              <a:rPr lang="en-US" smtClean="0"/>
              <a:t>9</a:t>
            </a:fld>
            <a:endParaRPr lang="en-US"/>
          </a:p>
        </p:txBody>
      </p:sp>
    </p:spTree>
    <p:extLst>
      <p:ext uri="{BB962C8B-B14F-4D97-AF65-F5344CB8AC3E}">
        <p14:creationId xmlns:p14="http://schemas.microsoft.com/office/powerpoint/2010/main" val="851135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C1BAA31-92CB-4743-8B1E-3BBEF92787F0}"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C45D4-B76B-4243-BB32-AA3C18D1F93A}" type="slidenum">
              <a:rPr lang="en-US" smtClean="0"/>
              <a:t>‹#›</a:t>
            </a:fld>
            <a:endParaRPr lang="en-US"/>
          </a:p>
        </p:txBody>
      </p:sp>
    </p:spTree>
    <p:extLst>
      <p:ext uri="{BB962C8B-B14F-4D97-AF65-F5344CB8AC3E}">
        <p14:creationId xmlns:p14="http://schemas.microsoft.com/office/powerpoint/2010/main" val="308525400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BAA31-92CB-4743-8B1E-3BBEF92787F0}"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C45D4-B76B-4243-BB32-AA3C18D1F93A}" type="slidenum">
              <a:rPr lang="en-US" smtClean="0"/>
              <a:t>‹#›</a:t>
            </a:fld>
            <a:endParaRPr lang="en-US"/>
          </a:p>
        </p:txBody>
      </p:sp>
    </p:spTree>
    <p:extLst>
      <p:ext uri="{BB962C8B-B14F-4D97-AF65-F5344CB8AC3E}">
        <p14:creationId xmlns:p14="http://schemas.microsoft.com/office/powerpoint/2010/main" val="16863472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BAA31-92CB-4743-8B1E-3BBEF92787F0}"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C45D4-B76B-4243-BB32-AA3C18D1F93A}" type="slidenum">
              <a:rPr lang="en-US" smtClean="0"/>
              <a:t>‹#›</a:t>
            </a:fld>
            <a:endParaRPr lang="en-US"/>
          </a:p>
        </p:txBody>
      </p:sp>
    </p:spTree>
    <p:extLst>
      <p:ext uri="{BB962C8B-B14F-4D97-AF65-F5344CB8AC3E}">
        <p14:creationId xmlns:p14="http://schemas.microsoft.com/office/powerpoint/2010/main" val="3849334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C1BAA31-92CB-4743-8B1E-3BBEF92787F0}"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C45D4-B76B-4243-BB32-AA3C18D1F93A}" type="slidenum">
              <a:rPr lang="en-US" smtClean="0"/>
              <a:t>‹#›</a:t>
            </a:fld>
            <a:endParaRPr lang="en-US"/>
          </a:p>
        </p:txBody>
      </p:sp>
    </p:spTree>
    <p:extLst>
      <p:ext uri="{BB962C8B-B14F-4D97-AF65-F5344CB8AC3E}">
        <p14:creationId xmlns:p14="http://schemas.microsoft.com/office/powerpoint/2010/main" val="40274978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EC1BAA31-92CB-4743-8B1E-3BBEF92787F0}" type="datetimeFigureOut">
              <a:rPr lang="en-US" smtClean="0"/>
              <a:t>3/17/2023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20C45D4-B76B-4243-BB32-AA3C18D1F93A}" type="slidenum">
              <a:rPr lang="en-US" smtClean="0"/>
              <a:t>‹#›</a:t>
            </a:fld>
            <a:endParaRPr lang="en-US"/>
          </a:p>
        </p:txBody>
      </p:sp>
    </p:spTree>
    <p:extLst>
      <p:ext uri="{BB962C8B-B14F-4D97-AF65-F5344CB8AC3E}">
        <p14:creationId xmlns:p14="http://schemas.microsoft.com/office/powerpoint/2010/main" val="3874577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C1BAA31-92CB-4743-8B1E-3BBEF92787F0}" type="datetimeFigureOut">
              <a:rPr lang="en-US" smtClean="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C45D4-B76B-4243-BB32-AA3C18D1F93A}" type="slidenum">
              <a:rPr lang="en-US" smtClean="0"/>
              <a:t>‹#›</a:t>
            </a:fld>
            <a:endParaRPr lang="en-US"/>
          </a:p>
        </p:txBody>
      </p:sp>
    </p:spTree>
    <p:extLst>
      <p:ext uri="{BB962C8B-B14F-4D97-AF65-F5344CB8AC3E}">
        <p14:creationId xmlns:p14="http://schemas.microsoft.com/office/powerpoint/2010/main" val="2294819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C1BAA31-92CB-4743-8B1E-3BBEF92787F0}" type="datetimeFigureOut">
              <a:rPr lang="en-US" smtClean="0"/>
              <a:t>3/17/2023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20C45D4-B76B-4243-BB32-AA3C18D1F93A}" type="slidenum">
              <a:rPr lang="en-US" smtClean="0"/>
              <a:t>‹#›</a:t>
            </a:fld>
            <a:endParaRPr lang="en-US"/>
          </a:p>
        </p:txBody>
      </p:sp>
    </p:spTree>
    <p:extLst>
      <p:ext uri="{BB962C8B-B14F-4D97-AF65-F5344CB8AC3E}">
        <p14:creationId xmlns:p14="http://schemas.microsoft.com/office/powerpoint/2010/main" val="13777020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C1BAA31-92CB-4743-8B1E-3BBEF92787F0}" type="datetimeFigureOut">
              <a:rPr lang="en-US" smtClean="0"/>
              <a:t>3/17/2023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20C45D4-B76B-4243-BB32-AA3C18D1F93A}" type="slidenum">
              <a:rPr lang="en-US" smtClean="0"/>
              <a:t>‹#›</a:t>
            </a:fld>
            <a:endParaRPr lang="en-US"/>
          </a:p>
        </p:txBody>
      </p:sp>
    </p:spTree>
    <p:extLst>
      <p:ext uri="{BB962C8B-B14F-4D97-AF65-F5344CB8AC3E}">
        <p14:creationId xmlns:p14="http://schemas.microsoft.com/office/powerpoint/2010/main" val="322700121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C1BAA31-92CB-4743-8B1E-3BBEF92787F0}" type="datetimeFigureOut">
              <a:rPr lang="en-US" smtClean="0"/>
              <a:t>3/17/2023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20C45D4-B76B-4243-BB32-AA3C18D1F93A}" type="slidenum">
              <a:rPr lang="en-US" smtClean="0"/>
              <a:t>‹#›</a:t>
            </a:fld>
            <a:endParaRPr lang="en-US"/>
          </a:p>
        </p:txBody>
      </p:sp>
    </p:spTree>
    <p:extLst>
      <p:ext uri="{BB962C8B-B14F-4D97-AF65-F5344CB8AC3E}">
        <p14:creationId xmlns:p14="http://schemas.microsoft.com/office/powerpoint/2010/main" val="21209579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1BAA31-92CB-4743-8B1E-3BBEF92787F0}" type="datetimeFigureOut">
              <a:rPr lang="en-US" smtClean="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C45D4-B76B-4243-BB32-AA3C18D1F93A}" type="slidenum">
              <a:rPr lang="en-US" smtClean="0"/>
              <a:t>‹#›</a:t>
            </a:fld>
            <a:endParaRPr lang="en-US"/>
          </a:p>
        </p:txBody>
      </p:sp>
    </p:spTree>
    <p:extLst>
      <p:ext uri="{BB962C8B-B14F-4D97-AF65-F5344CB8AC3E}">
        <p14:creationId xmlns:p14="http://schemas.microsoft.com/office/powerpoint/2010/main" val="29404180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EC1BAA31-92CB-4743-8B1E-3BBEF92787F0}" type="datetimeFigureOut">
              <a:rPr lang="en-US" smtClean="0"/>
              <a:t>3/17/2023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20C45D4-B76B-4243-BB32-AA3C18D1F93A}" type="slidenum">
              <a:rPr lang="en-US" smtClean="0"/>
              <a:t>‹#›</a:t>
            </a:fld>
            <a:endParaRPr lang="en-US"/>
          </a:p>
        </p:txBody>
      </p:sp>
    </p:spTree>
    <p:extLst>
      <p:ext uri="{BB962C8B-B14F-4D97-AF65-F5344CB8AC3E}">
        <p14:creationId xmlns:p14="http://schemas.microsoft.com/office/powerpoint/2010/main" val="24380147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1BAA31-92CB-4743-8B1E-3BBEF92787F0}" type="datetimeFigureOut">
              <a:rPr lang="en-US" smtClean="0"/>
              <a:t>3/17/2023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0C45D4-B76B-4243-BB32-AA3C18D1F93A}" type="slidenum">
              <a:rPr lang="en-US" smtClean="0"/>
              <a:t>‹#›</a:t>
            </a:fld>
            <a:endParaRPr lang="en-US"/>
          </a:p>
        </p:txBody>
      </p:sp>
    </p:spTree>
    <p:extLst>
      <p:ext uri="{BB962C8B-B14F-4D97-AF65-F5344CB8AC3E}">
        <p14:creationId xmlns:p14="http://schemas.microsoft.com/office/powerpoint/2010/main" val="17613173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jpeg"/><Relationship Id="rId11" Type="http://schemas.openxmlformats.org/officeDocument/2006/relationships/image" Target="../media/image11.jp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png"/><Relationship Id="rId9" Type="http://schemas.openxmlformats.org/officeDocument/2006/relationships/image" Target="../media/image9.jpeg"/></Relationships>
</file>

<file path=ppt/slides/_rels/slide2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2.jpeg"/><Relationship Id="rId12" Type="http://schemas.openxmlformats.org/officeDocument/2006/relationships/image" Target="../media/image49.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3.png"/><Relationship Id="rId11" Type="http://schemas.openxmlformats.org/officeDocument/2006/relationships/image" Target="../media/image48.png"/><Relationship Id="rId5" Type="http://schemas.openxmlformats.org/officeDocument/2006/relationships/image" Target="../media/image44.png"/><Relationship Id="rId10" Type="http://schemas.openxmlformats.org/officeDocument/2006/relationships/image" Target="../media/image41.png"/><Relationship Id="rId4" Type="http://schemas.openxmlformats.org/officeDocument/2006/relationships/image" Target="../media/image46.png"/><Relationship Id="rId9" Type="http://schemas.openxmlformats.org/officeDocument/2006/relationships/image" Target="../media/image16.png"/><Relationship Id="rId14" Type="http://schemas.openxmlformats.org/officeDocument/2006/relationships/image" Target="../media/image14.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hyperlink" Target="https://bit.ly/SolarFaithfulInterestFor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hyperlink" Target="https://bit.ly/SolarFaithfulInterestForm" TargetMode="Externa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2.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png"/></Relationships>
</file>

<file path=ppt/slides/_rels/slide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jp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jpg"/><Relationship Id="rId4" Type="http://schemas.openxmlformats.org/officeDocument/2006/relationships/image" Target="../media/image28.jpg"/></Relationships>
</file>

<file path=ppt/slides/_rels/slide8.xml.rels><?xml version="1.0" encoding="UTF-8" standalone="yes"?>
<Relationships xmlns="http://schemas.openxmlformats.org/package/2006/relationships"><Relationship Id="rId8" Type="http://schemas.openxmlformats.org/officeDocument/2006/relationships/image" Target="../media/image2.jp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map&#10;&#10;Description automatically generated">
            <a:extLst>
              <a:ext uri="{FF2B5EF4-FFF2-40B4-BE49-F238E27FC236}">
                <a16:creationId xmlns:a16="http://schemas.microsoft.com/office/drawing/2014/main" id="{41F2C98F-2FE6-FE00-B991-198241C662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9144000" cy="6857999"/>
          </a:xfrm>
          <a:prstGeom prst="rect">
            <a:avLst/>
          </a:prstGeom>
          <a:ln>
            <a:noFill/>
          </a:ln>
          <a:effectLst>
            <a:outerShdw blurRad="292100" dist="139700" dir="2700000" algn="tl" rotWithShape="0">
              <a:srgbClr val="333333">
                <a:alpha val="65000"/>
              </a:srgbClr>
            </a:outerShdw>
          </a:effectLst>
        </p:spPr>
      </p:pic>
      <p:pic>
        <p:nvPicPr>
          <p:cNvPr id="6" name="Picture 5" descr="Logo, company name&#10;&#10;Description automatically generated">
            <a:extLst>
              <a:ext uri="{FF2B5EF4-FFF2-40B4-BE49-F238E27FC236}">
                <a16:creationId xmlns:a16="http://schemas.microsoft.com/office/drawing/2014/main" id="{D7AD7726-3D6C-5976-BD80-2CD59CA6AE8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922" y="3861123"/>
            <a:ext cx="7728155" cy="2578064"/>
          </a:xfrm>
          <a:prstGeom prst="ellipse">
            <a:avLst/>
          </a:prstGeom>
          <a:ln w="63500" cap="rnd">
            <a:solidFill>
              <a:schemeClr val="bg1">
                <a:lumMod val="6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430187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D8C5-4C41-C7C8-567D-032B08A8F57E}"/>
              </a:ext>
            </a:extLst>
          </p:cNvPr>
          <p:cNvSpPr txBox="1">
            <a:spLocks/>
          </p:cNvSpPr>
          <p:nvPr/>
        </p:nvSpPr>
        <p:spPr>
          <a:xfrm>
            <a:off x="628650" y="1879129"/>
            <a:ext cx="78867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latin typeface="Arial" panose="020B0604020202020204" pitchFamily="34" charset="0"/>
                <a:cs typeface="Arial" panose="020B0604020202020204" pitchFamily="34" charset="0"/>
              </a:rPr>
              <a:t>Why Solar with</a:t>
            </a:r>
            <a:endParaRPr lang="en-US" sz="7200" i="1" dirty="0">
              <a:latin typeface="Arial" panose="020B0604020202020204" pitchFamily="34" charset="0"/>
              <a:cs typeface="Arial" panose="020B0604020202020204" pitchFamily="34" charset="0"/>
            </a:endParaRPr>
          </a:p>
        </p:txBody>
      </p:sp>
      <p:pic>
        <p:nvPicPr>
          <p:cNvPr id="5" name="Picture 4" descr="Logo, company name&#10;&#10;Description automatically generated">
            <a:extLst>
              <a:ext uri="{FF2B5EF4-FFF2-40B4-BE49-F238E27FC236}">
                <a16:creationId xmlns:a16="http://schemas.microsoft.com/office/drawing/2014/main" id="{F9FBD32A-4526-8B0D-FB83-FE785018B6B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96056" y="3204693"/>
            <a:ext cx="10579150" cy="3529138"/>
          </a:xfrm>
          <a:prstGeom prst="rect">
            <a:avLst/>
          </a:prstGeom>
        </p:spPr>
      </p:pic>
    </p:spTree>
    <p:extLst>
      <p:ext uri="{BB962C8B-B14F-4D97-AF65-F5344CB8AC3E}">
        <p14:creationId xmlns:p14="http://schemas.microsoft.com/office/powerpoint/2010/main" val="3852906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2F6EDCF0-2FCF-5CA1-FBE3-3E6A6E9C16DD}"/>
              </a:ext>
            </a:extLst>
          </p:cNvPr>
          <p:cNvSpPr txBox="1"/>
          <p:nvPr/>
        </p:nvSpPr>
        <p:spPr>
          <a:xfrm>
            <a:off x="338203" y="411012"/>
            <a:ext cx="8680810" cy="5445076"/>
          </a:xfrm>
          <a:prstGeom prst="rect">
            <a:avLst/>
          </a:prstGeom>
        </p:spPr>
        <p:txBody>
          <a:bodyPr vert="horz" lIns="91440" tIns="45720" rIns="91440" bIns="45720" rtlCol="0" anchor="t">
            <a:noAutofit/>
          </a:bodyPr>
          <a:lstStyle/>
          <a:p>
            <a:pPr indent="-228600" defTabSz="914400">
              <a:lnSpc>
                <a:spcPct val="90000"/>
              </a:lnSpc>
              <a:spcAft>
                <a:spcPts val="600"/>
              </a:spcAft>
              <a:buFont typeface="Arial" panose="020B0604020202020204" pitchFamily="34" charset="0"/>
              <a:buChar char="•"/>
            </a:pPr>
            <a:endParaRPr lang="en-US" sz="2400" dirty="0"/>
          </a:p>
          <a:p>
            <a:pPr defTabSz="914400"/>
            <a:endParaRPr lang="en-US" sz="2400" dirty="0">
              <a:latin typeface="Arial" panose="020B0604020202020204" pitchFamily="34" charset="0"/>
              <a:cs typeface="Arial" panose="020B0604020202020204" pitchFamily="34" charset="0"/>
            </a:endParaRPr>
          </a:p>
          <a:p>
            <a:pPr defTabSz="914400"/>
            <a:r>
              <a:rPr lang="en-US" sz="2400" dirty="0">
                <a:latin typeface="Arial" panose="020B0604020202020204" pitchFamily="34" charset="0"/>
                <a:cs typeface="Arial" panose="020B0604020202020204" pitchFamily="34" charset="0"/>
              </a:rPr>
              <a:t>All faith traditions call us to care for the creation, future generations, and the world’s most vulnerable.  </a:t>
            </a:r>
          </a:p>
          <a:p>
            <a:pPr defTabSz="914400"/>
            <a:endParaRPr lang="en-US" sz="2400" dirty="0">
              <a:latin typeface="Arial" panose="020B0604020202020204" pitchFamily="34" charset="0"/>
              <a:cs typeface="Arial" panose="020B0604020202020204" pitchFamily="34" charset="0"/>
            </a:endParaRPr>
          </a:p>
          <a:p>
            <a:pPr defTabSz="914400"/>
            <a:r>
              <a:rPr lang="en-US" sz="2400" dirty="0">
                <a:latin typeface="Arial" panose="020B0604020202020204" pitchFamily="34" charset="0"/>
                <a:cs typeface="Arial" panose="020B0604020202020204" pitchFamily="34" charset="0"/>
              </a:rPr>
              <a:t>When your congregation installs solar you help:  </a:t>
            </a:r>
            <a:br>
              <a:rPr lang="en-US" sz="2400" dirty="0">
                <a:latin typeface="Arial" panose="020B0604020202020204" pitchFamily="34" charset="0"/>
                <a:cs typeface="Arial" panose="020B0604020202020204" pitchFamily="34" charset="0"/>
              </a:rPr>
            </a:br>
            <a:endParaRPr lang="en-US" sz="2400" dirty="0">
              <a:latin typeface="Arial" panose="020B0604020202020204" pitchFamily="34" charset="0"/>
              <a:cs typeface="Arial" panose="020B0604020202020204" pitchFamily="34" charset="0"/>
            </a:endParaRPr>
          </a:p>
          <a:p>
            <a:pPr marL="457200" indent="-457200" defTabSz="914400">
              <a:buFont typeface="Arial" panose="020B0604020202020204" pitchFamily="34" charset="0"/>
              <a:buChar char="•"/>
            </a:pPr>
            <a:r>
              <a:rPr lang="en-US" sz="2400" dirty="0">
                <a:latin typeface="Arial" panose="020B0604020202020204" pitchFamily="34" charset="0"/>
                <a:cs typeface="Arial" panose="020B0604020202020204" pitchFamily="34" charset="0"/>
              </a:rPr>
              <a:t>Decrease greenhouse gas emissions (GHG)</a:t>
            </a:r>
          </a:p>
          <a:p>
            <a:pPr marL="457200" indent="-457200" defTabSz="914400">
              <a:buFont typeface="Arial" panose="020B0604020202020204" pitchFamily="34" charset="0"/>
              <a:buChar char="•"/>
            </a:pPr>
            <a:r>
              <a:rPr lang="en-US" sz="2400" dirty="0">
                <a:latin typeface="Arial" panose="020B0604020202020204" pitchFamily="34" charset="0"/>
                <a:cs typeface="Arial" panose="020B0604020202020204" pitchFamily="34" charset="0"/>
              </a:rPr>
              <a:t>Reduce acid rain</a:t>
            </a:r>
          </a:p>
          <a:p>
            <a:pPr marL="457200" indent="-457200" defTabSz="914400">
              <a:buFont typeface="Arial" panose="020B0604020202020204" pitchFamily="34" charset="0"/>
              <a:buChar char="•"/>
            </a:pPr>
            <a:r>
              <a:rPr lang="en-US" sz="2400" dirty="0">
                <a:latin typeface="Arial" panose="020B0604020202020204" pitchFamily="34" charset="0"/>
                <a:cs typeface="Arial" panose="020B0604020202020204" pitchFamily="34" charset="0"/>
              </a:rPr>
              <a:t>Reduce particulate pollution*</a:t>
            </a:r>
          </a:p>
          <a:p>
            <a:pPr marL="457200" indent="-457200" defTabSz="914400">
              <a:buFont typeface="Arial" panose="020B0604020202020204" pitchFamily="34" charset="0"/>
              <a:buChar char="•"/>
            </a:pPr>
            <a:r>
              <a:rPr lang="en-US" sz="2400" dirty="0">
                <a:latin typeface="Arial" panose="020B0604020202020204" pitchFamily="34" charset="0"/>
                <a:cs typeface="Arial" panose="020B0604020202020204" pitchFamily="34" charset="0"/>
              </a:rPr>
              <a:t>Reduce health impacts</a:t>
            </a:r>
          </a:p>
          <a:p>
            <a:pPr marL="457200" indent="-457200" defTabSz="914400">
              <a:buFont typeface="Arial" panose="020B0604020202020204" pitchFamily="34" charset="0"/>
              <a:buChar char="•"/>
            </a:pPr>
            <a:r>
              <a:rPr lang="en-US" sz="2400" dirty="0">
                <a:latin typeface="Arial" panose="020B0604020202020204" pitchFamily="34" charset="0"/>
                <a:cs typeface="Arial" panose="020B0604020202020204" pitchFamily="34" charset="0"/>
              </a:rPr>
              <a:t>Promote environmental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justice  </a:t>
            </a:r>
          </a:p>
          <a:p>
            <a:pPr marL="457200" indent="-457200" defTabSz="914400">
              <a:buFont typeface="Arial" panose="020B0604020202020204" pitchFamily="34" charset="0"/>
              <a:buChar char="•"/>
            </a:pPr>
            <a:endParaRPr lang="en-US" sz="2000" dirty="0">
              <a:latin typeface="Arial" panose="020B0604020202020204" pitchFamily="34" charset="0"/>
              <a:cs typeface="Arial" panose="020B0604020202020204" pitchFamily="34" charset="0"/>
            </a:endParaRPr>
          </a:p>
          <a:p>
            <a:pPr defTabSz="914400"/>
            <a:r>
              <a:rPr lang="en-US" sz="2400" i="0" dirty="0">
                <a:effectLst/>
                <a:latin typeface="Arial" panose="020B0604020202020204" pitchFamily="34" charset="0"/>
                <a:cs typeface="Arial" panose="020B0604020202020204" pitchFamily="34" charset="0"/>
              </a:rPr>
              <a:t>* </a:t>
            </a:r>
            <a:r>
              <a:rPr lang="en-US" i="0" dirty="0">
                <a:effectLst/>
                <a:latin typeface="Arial" panose="020B0604020202020204" pitchFamily="34" charset="0"/>
                <a:cs typeface="Arial" panose="020B0604020202020204" pitchFamily="34" charset="0"/>
              </a:rPr>
              <a:t>EPA Criteria Air Pollutants including </a:t>
            </a:r>
            <a:br>
              <a:rPr lang="en-US" i="0" dirty="0">
                <a:effectLst/>
                <a:latin typeface="Arial" panose="020B0604020202020204" pitchFamily="34" charset="0"/>
                <a:cs typeface="Arial" panose="020B0604020202020204" pitchFamily="34" charset="0"/>
              </a:rPr>
            </a:br>
            <a:r>
              <a:rPr lang="en-US" i="0" dirty="0">
                <a:effectLst/>
                <a:latin typeface="Arial" panose="020B0604020202020204" pitchFamily="34" charset="0"/>
                <a:cs typeface="Arial" panose="020B0604020202020204" pitchFamily="34" charset="0"/>
              </a:rPr>
              <a:t>particulate pollution and harmful gases</a:t>
            </a:r>
            <a:endParaRPr lang="en-US" sz="2400" i="0" dirty="0">
              <a:effectLst/>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3420AAE9-3B07-8A42-030A-5B99741C44D6}"/>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5171" r="12403"/>
          <a:stretch/>
        </p:blipFill>
        <p:spPr bwMode="auto">
          <a:xfrm>
            <a:off x="4922587" y="3828509"/>
            <a:ext cx="3794030" cy="26685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2926CB8-50FB-F4E4-306E-F33E3E855B2C}"/>
              </a:ext>
            </a:extLst>
          </p:cNvPr>
          <p:cNvSpPr txBox="1"/>
          <p:nvPr/>
        </p:nvSpPr>
        <p:spPr>
          <a:xfrm>
            <a:off x="4128" y="221052"/>
            <a:ext cx="9135744" cy="5445076"/>
          </a:xfrm>
          <a:prstGeom prst="rect">
            <a:avLst/>
          </a:prstGeom>
        </p:spPr>
        <p:txBody>
          <a:bodyPr vert="horz" lIns="91440" tIns="45720" rIns="91440" bIns="45720" rtlCol="0" anchor="t">
            <a:normAutofit/>
          </a:bodyPr>
          <a:lstStyle/>
          <a:p>
            <a:pPr algn="ctr" defTabSz="914400">
              <a:lnSpc>
                <a:spcPct val="90000"/>
              </a:lnSpc>
              <a:spcAft>
                <a:spcPts val="600"/>
              </a:spcAft>
            </a:pPr>
            <a:r>
              <a:rPr lang="en-US" sz="4800" dirty="0">
                <a:latin typeface="Arial" panose="020B0604020202020204" pitchFamily="34" charset="0"/>
                <a:cs typeface="Arial" panose="020B0604020202020204" pitchFamily="34" charset="0"/>
              </a:rPr>
              <a:t>The Moral Imperative</a:t>
            </a:r>
          </a:p>
        </p:txBody>
      </p:sp>
      <p:pic>
        <p:nvPicPr>
          <p:cNvPr id="3" name="Picture 2" descr="Logo, company name&#10;&#10;Description automatically generated">
            <a:extLst>
              <a:ext uri="{FF2B5EF4-FFF2-40B4-BE49-F238E27FC236}">
                <a16:creationId xmlns:a16="http://schemas.microsoft.com/office/drawing/2014/main" id="{77E27F43-AEDA-7A4F-4439-C850300A05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583" y="6194315"/>
            <a:ext cx="1950724" cy="649225"/>
          </a:xfrm>
          <a:prstGeom prst="rect">
            <a:avLst/>
          </a:prstGeom>
        </p:spPr>
      </p:pic>
    </p:spTree>
    <p:extLst>
      <p:ext uri="{BB962C8B-B14F-4D97-AF65-F5344CB8AC3E}">
        <p14:creationId xmlns:p14="http://schemas.microsoft.com/office/powerpoint/2010/main" val="28797928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nvironmental Racism Explained in Teen Vogue Article">
            <a:extLst>
              <a:ext uri="{FF2B5EF4-FFF2-40B4-BE49-F238E27FC236}">
                <a16:creationId xmlns:a16="http://schemas.microsoft.com/office/drawing/2014/main" id="{259EE495-9038-DD83-61A0-2943E48CE580}"/>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t="6198" b="15570"/>
          <a:stretch/>
        </p:blipFill>
        <p:spPr bwMode="auto">
          <a:xfrm>
            <a:off x="2671836" y="4840770"/>
            <a:ext cx="5699628" cy="17954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F6EDCF0-2FCF-5CA1-FBE3-3E6A6E9C16DD}"/>
              </a:ext>
            </a:extLst>
          </p:cNvPr>
          <p:cNvSpPr txBox="1"/>
          <p:nvPr/>
        </p:nvSpPr>
        <p:spPr>
          <a:xfrm>
            <a:off x="130632" y="1484846"/>
            <a:ext cx="8929450" cy="5445076"/>
          </a:xfrm>
          <a:prstGeom prst="rect">
            <a:avLst/>
          </a:prstGeom>
        </p:spPr>
        <p:txBody>
          <a:bodyPr vert="horz" lIns="91440" tIns="45720" rIns="91440" bIns="45720" rtlCol="0" anchor="t">
            <a:noAutofit/>
          </a:bodyPr>
          <a:lstStyle/>
          <a:p>
            <a:pPr marL="342900" indent="-342900" defTabSz="914400">
              <a:lnSpc>
                <a:spcPts val="2500"/>
              </a:lnSpc>
              <a:buFont typeface="Arial" panose="020B0604020202020204" pitchFamily="34" charset="0"/>
              <a:buChar char="•"/>
            </a:pPr>
            <a:r>
              <a:rPr lang="en-US" sz="2400" dirty="0">
                <a:latin typeface="Arial" panose="020B0604020202020204" pitchFamily="34" charset="0"/>
                <a:cs typeface="Arial" panose="020B0604020202020204" pitchFamily="34" charset="0"/>
              </a:rPr>
              <a:t>We are helping to “write a new story” that includes </a:t>
            </a:r>
            <a:r>
              <a:rPr lang="en-US" sz="2400" b="1" i="1" dirty="0">
                <a:latin typeface="Arial" panose="020B0604020202020204" pitchFamily="34" charset="0"/>
                <a:cs typeface="Arial" panose="020B0604020202020204" pitchFamily="34" charset="0"/>
              </a:rPr>
              <a:t>all</a:t>
            </a:r>
            <a:r>
              <a:rPr lang="en-US" sz="2400" dirty="0">
                <a:latin typeface="Arial" panose="020B0604020202020204" pitchFamily="34" charset="0"/>
                <a:cs typeface="Arial" panose="020B0604020202020204" pitchFamily="34" charset="0"/>
              </a:rPr>
              <a:t> faith traditions, economic levels, and ethnic/racial groups in a just energy transition</a:t>
            </a:r>
          </a:p>
          <a:p>
            <a:pPr marL="342900" indent="-342900" rtl="0">
              <a:lnSpc>
                <a:spcPts val="2500"/>
              </a:lnSpc>
              <a:spcBef>
                <a:spcPts val="120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50% of participants will be predominantly BIPOC, other than Christian, and/or low income </a:t>
            </a:r>
          </a:p>
          <a:p>
            <a:pPr marL="342900" indent="-342900" rtl="0">
              <a:lnSpc>
                <a:spcPts val="2500"/>
              </a:lnSpc>
              <a:spcBef>
                <a:spcPts val="1200"/>
              </a:spcBef>
              <a:spcAft>
                <a:spcPts val="1200"/>
              </a:spcAft>
              <a:buFont typeface="Arial" panose="020B0604020202020204" pitchFamily="34" charset="0"/>
              <a:buChar char="•"/>
            </a:pPr>
            <a:r>
              <a:rPr lang="en-US" sz="2400" dirty="0">
                <a:latin typeface="Arial" panose="020B0604020202020204" pitchFamily="34" charset="0"/>
                <a:cs typeface="Arial" panose="020B0604020202020204" pitchFamily="34" charset="0"/>
              </a:rPr>
              <a:t>We do business only with ”B Corporations” and others that share our values and practices</a:t>
            </a:r>
          </a:p>
          <a:p>
            <a:pPr marL="342900" indent="-342900" defTabSz="914400">
              <a:lnSpc>
                <a:spcPts val="2500"/>
              </a:lnSpc>
              <a:buFont typeface="Arial" panose="020B0604020202020204" pitchFamily="34" charset="0"/>
              <a:buChar char="•"/>
            </a:pPr>
            <a:r>
              <a:rPr lang="en-US" sz="2400" dirty="0">
                <a:latin typeface="Arial" panose="020B0604020202020204" pitchFamily="34" charset="0"/>
                <a:cs typeface="Arial" panose="020B0604020202020204" pitchFamily="34" charset="0"/>
              </a:rPr>
              <a:t>We pay prevailing wages to installers and repair persons</a:t>
            </a:r>
          </a:p>
          <a:p>
            <a:pPr lvl="1" defTabSz="914400">
              <a:lnSpc>
                <a:spcPts val="2500"/>
              </a:lnSpc>
            </a:pPr>
            <a:r>
              <a:rPr lang="en-US" sz="2400" dirty="0">
                <a:latin typeface="Arial" panose="020B0604020202020204" pitchFamily="34" charset="0"/>
                <a:cs typeface="Arial" panose="020B0604020202020204" pitchFamily="34" charset="0"/>
              </a:rPr>
              <a:t> </a:t>
            </a:r>
            <a:endParaRPr lang="en-US" sz="2400" i="0" dirty="0">
              <a:effectLst/>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02926CB8-50FB-F4E4-306E-F33E3E855B2C}"/>
              </a:ext>
            </a:extLst>
          </p:cNvPr>
          <p:cNvSpPr txBox="1"/>
          <p:nvPr/>
        </p:nvSpPr>
        <p:spPr>
          <a:xfrm>
            <a:off x="4128" y="13232"/>
            <a:ext cx="9135744" cy="5445076"/>
          </a:xfrm>
          <a:prstGeom prst="rect">
            <a:avLst/>
          </a:prstGeom>
        </p:spPr>
        <p:txBody>
          <a:bodyPr vert="horz" lIns="91440" tIns="45720" rIns="91440" bIns="45720" rtlCol="0" anchor="t">
            <a:normAutofit/>
          </a:bodyPr>
          <a:lstStyle/>
          <a:p>
            <a:pPr algn="ctr" defTabSz="914400">
              <a:lnSpc>
                <a:spcPct val="90000"/>
              </a:lnSpc>
              <a:spcAft>
                <a:spcPts val="600"/>
              </a:spcAft>
            </a:pPr>
            <a:r>
              <a:rPr lang="en-US" sz="4800" dirty="0">
                <a:latin typeface="Arial" panose="020B0604020202020204" pitchFamily="34" charset="0"/>
                <a:cs typeface="Arial" panose="020B0604020202020204" pitchFamily="34" charset="0"/>
              </a:rPr>
              <a:t>Commitment to Inclusion and Environmental Justice</a:t>
            </a:r>
          </a:p>
        </p:txBody>
      </p:sp>
      <p:pic>
        <p:nvPicPr>
          <p:cNvPr id="3" name="Picture 2" descr="Logo, company name&#10;&#10;Description automatically generated">
            <a:extLst>
              <a:ext uri="{FF2B5EF4-FFF2-40B4-BE49-F238E27FC236}">
                <a16:creationId xmlns:a16="http://schemas.microsoft.com/office/drawing/2014/main" id="{77E27F43-AEDA-7A4F-4439-C850300A054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13583" y="6194315"/>
            <a:ext cx="1950724" cy="649225"/>
          </a:xfrm>
          <a:prstGeom prst="rect">
            <a:avLst/>
          </a:prstGeom>
        </p:spPr>
      </p:pic>
    </p:spTree>
    <p:extLst>
      <p:ext uri="{BB962C8B-B14F-4D97-AF65-F5344CB8AC3E}">
        <p14:creationId xmlns:p14="http://schemas.microsoft.com/office/powerpoint/2010/main" val="4243247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35F86DBD-3BE4-4771-115E-F22A909249EB}"/>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966386" y="1236064"/>
            <a:ext cx="5211228" cy="41666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FC156C7-9520-1AB9-46F3-CD4B5D4B3277}"/>
              </a:ext>
            </a:extLst>
          </p:cNvPr>
          <p:cNvSpPr>
            <a:spLocks noGrp="1"/>
          </p:cNvSpPr>
          <p:nvPr>
            <p:ph idx="1"/>
          </p:nvPr>
        </p:nvSpPr>
        <p:spPr>
          <a:xfrm>
            <a:off x="1027269" y="5719807"/>
            <a:ext cx="7089595" cy="892843"/>
          </a:xfrm>
        </p:spPr>
        <p:txBody>
          <a:bodyPr>
            <a:normAutofit/>
          </a:bodyPr>
          <a:lstStyle/>
          <a:p>
            <a:pPr marL="0" indent="0" algn="ctr">
              <a:buNone/>
            </a:pPr>
            <a:r>
              <a:rPr lang="en-US" sz="2400" dirty="0">
                <a:latin typeface="Arial" panose="020B0604020202020204" pitchFamily="34" charset="0"/>
                <a:cs typeface="Arial" panose="020B0604020202020204" pitchFamily="34" charset="0"/>
              </a:rPr>
              <a:t>You action will inspire your members, neighbors and other congregations </a:t>
            </a:r>
          </a:p>
          <a:p>
            <a:pPr lvl="1" algn="ctr"/>
            <a:endParaRPr lang="en-US" sz="4400" dirty="0">
              <a:latin typeface="Arial" panose="020B0604020202020204" pitchFamily="34" charset="0"/>
              <a:cs typeface="Arial" panose="020B0604020202020204" pitchFamily="34" charset="0"/>
            </a:endParaRPr>
          </a:p>
        </p:txBody>
      </p:sp>
      <p:pic>
        <p:nvPicPr>
          <p:cNvPr id="2" name="Picture 1" descr="Logo, company name&#10;&#10;Description automatically generated">
            <a:extLst>
              <a:ext uri="{FF2B5EF4-FFF2-40B4-BE49-F238E27FC236}">
                <a16:creationId xmlns:a16="http://schemas.microsoft.com/office/drawing/2014/main" id="{A5AD695E-52E9-1374-6F95-FBD9FC49069F}"/>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6607" y="6208775"/>
            <a:ext cx="1950724" cy="649225"/>
          </a:xfrm>
          <a:prstGeom prst="rect">
            <a:avLst/>
          </a:prstGeom>
        </p:spPr>
      </p:pic>
      <p:sp>
        <p:nvSpPr>
          <p:cNvPr id="4" name="Content Placeholder 2">
            <a:extLst>
              <a:ext uri="{FF2B5EF4-FFF2-40B4-BE49-F238E27FC236}">
                <a16:creationId xmlns:a16="http://schemas.microsoft.com/office/drawing/2014/main" id="{CA1357CE-588C-17D8-1C7B-C940B3D28322}"/>
              </a:ext>
            </a:extLst>
          </p:cNvPr>
          <p:cNvSpPr txBox="1">
            <a:spLocks/>
          </p:cNvSpPr>
          <p:nvPr/>
        </p:nvSpPr>
        <p:spPr>
          <a:xfrm>
            <a:off x="45968" y="245350"/>
            <a:ext cx="9052063"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dirty="0">
                <a:latin typeface="Arial" panose="020B0604020202020204" pitchFamily="34" charset="0"/>
                <a:cs typeface="Arial" panose="020B0604020202020204" pitchFamily="34" charset="0"/>
              </a:rPr>
              <a:t>Bearing Witness</a:t>
            </a:r>
          </a:p>
        </p:txBody>
      </p:sp>
    </p:spTree>
    <p:extLst>
      <p:ext uri="{BB962C8B-B14F-4D97-AF65-F5344CB8AC3E}">
        <p14:creationId xmlns:p14="http://schemas.microsoft.com/office/powerpoint/2010/main" val="397254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Finger Snap Images – Browse 31,484 Stock Photos, Vectors, and Video | Adobe  Stock">
            <a:extLst>
              <a:ext uri="{FF2B5EF4-FFF2-40B4-BE49-F238E27FC236}">
                <a16:creationId xmlns:a16="http://schemas.microsoft.com/office/drawing/2014/main" id="{09F69EA5-E46B-CAC1-1EB2-941BDBF01895}"/>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l="19621" r="16225"/>
          <a:stretch/>
        </p:blipFill>
        <p:spPr bwMode="auto">
          <a:xfrm>
            <a:off x="4682211" y="2434634"/>
            <a:ext cx="3775989" cy="392384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2B3918D-FCA2-AD84-48FD-8A29208DAE7F}"/>
              </a:ext>
            </a:extLst>
          </p:cNvPr>
          <p:cNvSpPr txBox="1">
            <a:spLocks/>
          </p:cNvSpPr>
          <p:nvPr/>
        </p:nvSpPr>
        <p:spPr>
          <a:xfrm>
            <a:off x="128976" y="1836494"/>
            <a:ext cx="78867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rial" panose="020B0604020202020204" pitchFamily="34" charset="0"/>
                <a:cs typeface="Arial" panose="020B0604020202020204" pitchFamily="34" charset="0"/>
              </a:rPr>
              <a:t>Solar Faithful provides a turnkey system.  No need for:</a:t>
            </a:r>
          </a:p>
          <a:p>
            <a:pPr marL="0" indent="0">
              <a:buFont typeface="Arial" panose="020B0604020202020204" pitchFamily="34" charset="0"/>
              <a:buNone/>
            </a:pPr>
            <a:r>
              <a:rPr lang="en-US" sz="2400" dirty="0">
                <a:latin typeface="Arial" panose="020B0604020202020204" pitchFamily="34" charset="0"/>
                <a:cs typeface="Arial" panose="020B0604020202020204" pitchFamily="34" charset="0"/>
              </a:rPr>
              <a:t> </a:t>
            </a:r>
          </a:p>
          <a:p>
            <a:pPr lvl="1"/>
            <a:r>
              <a:rPr lang="en-US" dirty="0">
                <a:latin typeface="Arial" panose="020B0604020202020204" pitchFamily="34" charset="0"/>
                <a:cs typeface="Arial" panose="020B0604020202020204" pitchFamily="34" charset="0"/>
              </a:rPr>
              <a:t>Technical expertise</a:t>
            </a:r>
          </a:p>
          <a:p>
            <a:pPr lvl="1"/>
            <a:r>
              <a:rPr lang="en-US" dirty="0">
                <a:latin typeface="Arial" panose="020B0604020202020204" pitchFamily="34" charset="0"/>
                <a:cs typeface="Arial" panose="020B0604020202020204" pitchFamily="34" charset="0"/>
              </a:rPr>
              <a:t>Financial resources or </a:t>
            </a:r>
          </a:p>
          <a:p>
            <a:pPr marL="457200" lvl="1" indent="0">
              <a:buNone/>
            </a:pPr>
            <a:r>
              <a:rPr lang="en-US" dirty="0">
                <a:latin typeface="Arial" panose="020B0604020202020204" pitchFamily="34" charset="0"/>
                <a:cs typeface="Arial" panose="020B0604020202020204" pitchFamily="34" charset="0"/>
              </a:rPr>
              <a:t>   expertise  </a:t>
            </a:r>
          </a:p>
          <a:p>
            <a:pPr lvl="1"/>
            <a:r>
              <a:rPr lang="en-US" dirty="0">
                <a:latin typeface="Arial" panose="020B0604020202020204" pitchFamily="34" charset="0"/>
                <a:cs typeface="Arial" panose="020B0604020202020204" pitchFamily="34" charset="0"/>
              </a:rPr>
              <a:t>Maintenance</a:t>
            </a:r>
          </a:p>
        </p:txBody>
      </p:sp>
      <p:pic>
        <p:nvPicPr>
          <p:cNvPr id="2" name="Picture 1" descr="Logo, company name&#10;&#10;Description automatically generated">
            <a:extLst>
              <a:ext uri="{FF2B5EF4-FFF2-40B4-BE49-F238E27FC236}">
                <a16:creationId xmlns:a16="http://schemas.microsoft.com/office/drawing/2014/main" id="{66185DDF-D4E9-43DD-6ADC-E9208B97B089}"/>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0" y="6186265"/>
            <a:ext cx="1950724" cy="649225"/>
          </a:xfrm>
          <a:prstGeom prst="rect">
            <a:avLst/>
          </a:prstGeom>
        </p:spPr>
      </p:pic>
      <p:sp>
        <p:nvSpPr>
          <p:cNvPr id="3" name="Content Placeholder 2">
            <a:extLst>
              <a:ext uri="{FF2B5EF4-FFF2-40B4-BE49-F238E27FC236}">
                <a16:creationId xmlns:a16="http://schemas.microsoft.com/office/drawing/2014/main" id="{D63E5412-0033-E903-5D4B-3C7E02355C8E}"/>
              </a:ext>
            </a:extLst>
          </p:cNvPr>
          <p:cNvSpPr txBox="1">
            <a:spLocks/>
          </p:cNvSpPr>
          <p:nvPr/>
        </p:nvSpPr>
        <p:spPr>
          <a:xfrm>
            <a:off x="0" y="438390"/>
            <a:ext cx="91440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dirty="0">
                <a:latin typeface="Arial" panose="020B0604020202020204" pitchFamily="34" charset="0"/>
                <a:cs typeface="Arial" panose="020B0604020202020204" pitchFamily="34" charset="0"/>
              </a:rPr>
              <a:t>It’s Easy! </a:t>
            </a:r>
            <a:endParaRPr lang="en-US" sz="2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89153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What Is Cash on Hand? (with picture)">
            <a:extLst>
              <a:ext uri="{FF2B5EF4-FFF2-40B4-BE49-F238E27FC236}">
                <a16:creationId xmlns:a16="http://schemas.microsoft.com/office/drawing/2014/main" id="{A565D67C-1EA6-FBA9-7066-D5E8F9A1A3C1}"/>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56183" y="3030446"/>
            <a:ext cx="4532243" cy="382626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E2B3918D-FCA2-AD84-48FD-8A29208DAE7F}"/>
              </a:ext>
            </a:extLst>
          </p:cNvPr>
          <p:cNvSpPr txBox="1">
            <a:spLocks/>
          </p:cNvSpPr>
          <p:nvPr/>
        </p:nvSpPr>
        <p:spPr>
          <a:xfrm>
            <a:off x="0" y="194285"/>
            <a:ext cx="91440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dirty="0">
                <a:latin typeface="Arial" panose="020B0604020202020204" pitchFamily="34" charset="0"/>
                <a:cs typeface="Arial" panose="020B0604020202020204" pitchFamily="34" charset="0"/>
              </a:rPr>
              <a:t>Save Money</a:t>
            </a:r>
          </a:p>
        </p:txBody>
      </p:sp>
      <p:pic>
        <p:nvPicPr>
          <p:cNvPr id="3" name="Picture 2" descr="Logo, company name&#10;&#10;Description automatically generated">
            <a:extLst>
              <a:ext uri="{FF2B5EF4-FFF2-40B4-BE49-F238E27FC236}">
                <a16:creationId xmlns:a16="http://schemas.microsoft.com/office/drawing/2014/main" id="{8B59F823-94C7-3541-E2C4-CDBFF76EF0D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96346" y="6200538"/>
            <a:ext cx="1950724" cy="649225"/>
          </a:xfrm>
          <a:prstGeom prst="rect">
            <a:avLst/>
          </a:prstGeom>
        </p:spPr>
      </p:pic>
      <p:sp>
        <p:nvSpPr>
          <p:cNvPr id="2" name="Content Placeholder 2">
            <a:extLst>
              <a:ext uri="{FF2B5EF4-FFF2-40B4-BE49-F238E27FC236}">
                <a16:creationId xmlns:a16="http://schemas.microsoft.com/office/drawing/2014/main" id="{6B7772A7-2E29-D656-A5A2-D85EF1A810F3}"/>
              </a:ext>
            </a:extLst>
          </p:cNvPr>
          <p:cNvSpPr txBox="1">
            <a:spLocks/>
          </p:cNvSpPr>
          <p:nvPr/>
        </p:nvSpPr>
        <p:spPr>
          <a:xfrm>
            <a:off x="208722" y="1291431"/>
            <a:ext cx="8895522"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rial" panose="020B0604020202020204" pitchFamily="34" charset="0"/>
                <a:cs typeface="Arial" panose="020B0604020202020204" pitchFamily="34" charset="0"/>
              </a:rPr>
              <a:t>Your congregation will free up money for activities that support your mission: </a:t>
            </a:r>
          </a:p>
          <a:p>
            <a:pPr lvl="1"/>
            <a:r>
              <a:rPr lang="en-US" dirty="0">
                <a:latin typeface="Arial" panose="020B0604020202020204" pitchFamily="34" charset="0"/>
                <a:cs typeface="Arial" panose="020B0604020202020204" pitchFamily="34" charset="0"/>
              </a:rPr>
              <a:t>$0 up-front cost and thus no fundraising  </a:t>
            </a:r>
          </a:p>
          <a:p>
            <a:pPr lvl="1"/>
            <a:r>
              <a:rPr lang="en-US" dirty="0">
                <a:latin typeface="Arial" panose="020B0604020202020204" pitchFamily="34" charset="0"/>
                <a:cs typeface="Arial" panose="020B0604020202020204" pitchFamily="34" charset="0"/>
              </a:rPr>
              <a:t>Start with 10% off your utility bills</a:t>
            </a:r>
          </a:p>
        </p:txBody>
      </p:sp>
    </p:spTree>
    <p:extLst>
      <p:ext uri="{BB962C8B-B14F-4D97-AF65-F5344CB8AC3E}">
        <p14:creationId xmlns:p14="http://schemas.microsoft.com/office/powerpoint/2010/main" val="1569884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ground, outdoor, building&#10;&#10;Description automatically generated">
            <a:extLst>
              <a:ext uri="{FF2B5EF4-FFF2-40B4-BE49-F238E27FC236}">
                <a16:creationId xmlns:a16="http://schemas.microsoft.com/office/drawing/2014/main" id="{7E1C9803-69C9-0E16-D9F7-9850D6A78781}"/>
              </a:ext>
            </a:extLst>
          </p:cNvPr>
          <p:cNvPicPr>
            <a:picLocks noChangeAspect="1"/>
          </p:cNvPicPr>
          <p:nvPr/>
        </p:nvPicPr>
        <p:blipFill rotWithShape="1">
          <a:blip r:embed="rId3">
            <a:extLst>
              <a:ext uri="{28A0092B-C50C-407E-A947-70E740481C1C}">
                <a14:useLocalDpi xmlns:a14="http://schemas.microsoft.com/office/drawing/2010/main"/>
              </a:ext>
            </a:extLst>
          </a:blip>
          <a:srcRect l="7097" r="28380"/>
          <a:stretch/>
        </p:blipFill>
        <p:spPr>
          <a:xfrm>
            <a:off x="2643806" y="1252438"/>
            <a:ext cx="3851413" cy="3981276"/>
          </a:xfrm>
          <a:prstGeom prst="rect">
            <a:avLst/>
          </a:prstGeom>
          <a:ln>
            <a:noFill/>
          </a:ln>
          <a:effectLst>
            <a:outerShdw blurRad="292100" dist="139700" dir="2700000" algn="tl" rotWithShape="0">
              <a:srgbClr val="333333">
                <a:alpha val="65000"/>
              </a:srgbClr>
            </a:outerShdw>
          </a:effectLst>
        </p:spPr>
      </p:pic>
      <p:sp>
        <p:nvSpPr>
          <p:cNvPr id="4" name="Content Placeholder 2">
            <a:extLst>
              <a:ext uri="{FF2B5EF4-FFF2-40B4-BE49-F238E27FC236}">
                <a16:creationId xmlns:a16="http://schemas.microsoft.com/office/drawing/2014/main" id="{343EC10D-9105-C42A-79D2-0E6F4AAE30BC}"/>
              </a:ext>
            </a:extLst>
          </p:cNvPr>
          <p:cNvSpPr txBox="1">
            <a:spLocks/>
          </p:cNvSpPr>
          <p:nvPr/>
        </p:nvSpPr>
        <p:spPr>
          <a:xfrm>
            <a:off x="23159" y="250223"/>
            <a:ext cx="9120841" cy="20044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dirty="0">
                <a:latin typeface="Arial" panose="020B0604020202020204" pitchFamily="34" charset="0"/>
                <a:cs typeface="Arial" panose="020B0604020202020204" pitchFamily="34" charset="0"/>
              </a:rPr>
              <a:t>Career Training</a:t>
            </a:r>
          </a:p>
        </p:txBody>
      </p:sp>
      <p:sp>
        <p:nvSpPr>
          <p:cNvPr id="2" name="Content Placeholder 2">
            <a:extLst>
              <a:ext uri="{FF2B5EF4-FFF2-40B4-BE49-F238E27FC236}">
                <a16:creationId xmlns:a16="http://schemas.microsoft.com/office/drawing/2014/main" id="{4FDADD1A-4DB1-DE14-0639-53F1A6418E1F}"/>
              </a:ext>
            </a:extLst>
          </p:cNvPr>
          <p:cNvSpPr txBox="1">
            <a:spLocks/>
          </p:cNvSpPr>
          <p:nvPr/>
        </p:nvSpPr>
        <p:spPr>
          <a:xfrm>
            <a:off x="392595" y="5435175"/>
            <a:ext cx="8358809" cy="200443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rial" panose="020B0604020202020204" pitchFamily="34" charset="0"/>
                <a:cs typeface="Arial" panose="020B0604020202020204" pitchFamily="34" charset="0"/>
              </a:rPr>
              <a:t>Job training will help underserved communities participate in a just energy transition</a:t>
            </a:r>
          </a:p>
        </p:txBody>
      </p:sp>
      <p:pic>
        <p:nvPicPr>
          <p:cNvPr id="5" name="Picture 4" descr="Logo, company name&#10;&#10;Description automatically generated">
            <a:extLst>
              <a:ext uri="{FF2B5EF4-FFF2-40B4-BE49-F238E27FC236}">
                <a16:creationId xmlns:a16="http://schemas.microsoft.com/office/drawing/2014/main" id="{E89F65FE-E8C9-C764-09DD-2CE7D04FECE0}"/>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86407" y="6200538"/>
            <a:ext cx="1950724" cy="649225"/>
          </a:xfrm>
          <a:prstGeom prst="rect">
            <a:avLst/>
          </a:prstGeom>
        </p:spPr>
      </p:pic>
    </p:spTree>
    <p:extLst>
      <p:ext uri="{BB962C8B-B14F-4D97-AF65-F5344CB8AC3E}">
        <p14:creationId xmlns:p14="http://schemas.microsoft.com/office/powerpoint/2010/main" val="371525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022 Cost to Remove Solar Panels to Replace Roof">
            <a:extLst>
              <a:ext uri="{FF2B5EF4-FFF2-40B4-BE49-F238E27FC236}">
                <a16:creationId xmlns:a16="http://schemas.microsoft.com/office/drawing/2014/main" id="{10E904BB-F65C-A384-B76B-BE55A9D470F7}"/>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161065" y="1063487"/>
            <a:ext cx="4816202" cy="436347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4" name="Content Placeholder 2">
            <a:extLst>
              <a:ext uri="{FF2B5EF4-FFF2-40B4-BE49-F238E27FC236}">
                <a16:creationId xmlns:a16="http://schemas.microsoft.com/office/drawing/2014/main" id="{343EC10D-9105-C42A-79D2-0E6F4AAE30BC}"/>
              </a:ext>
            </a:extLst>
          </p:cNvPr>
          <p:cNvSpPr txBox="1">
            <a:spLocks/>
          </p:cNvSpPr>
          <p:nvPr/>
        </p:nvSpPr>
        <p:spPr>
          <a:xfrm>
            <a:off x="1" y="152390"/>
            <a:ext cx="91440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dirty="0">
                <a:latin typeface="Arial" panose="020B0604020202020204" pitchFamily="34" charset="0"/>
                <a:cs typeface="Arial" panose="020B0604020202020204" pitchFamily="34" charset="0"/>
              </a:rPr>
              <a:t>Address Roof Concerns </a:t>
            </a:r>
            <a:endParaRPr lang="en-US" sz="2400" dirty="0">
              <a:latin typeface="Arial" panose="020B0604020202020204" pitchFamily="34" charset="0"/>
              <a:cs typeface="Arial" panose="020B0604020202020204" pitchFamily="34" charset="0"/>
            </a:endParaRPr>
          </a:p>
        </p:txBody>
      </p:sp>
      <p:pic>
        <p:nvPicPr>
          <p:cNvPr id="3" name="Picture 2" descr="Logo, company name&#10;&#10;Description automatically generated">
            <a:extLst>
              <a:ext uri="{FF2B5EF4-FFF2-40B4-BE49-F238E27FC236}">
                <a16:creationId xmlns:a16="http://schemas.microsoft.com/office/drawing/2014/main" id="{C984B103-18A4-0243-BC11-003E26F46FB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183233" y="6199148"/>
            <a:ext cx="1950724" cy="649225"/>
          </a:xfrm>
          <a:prstGeom prst="rect">
            <a:avLst/>
          </a:prstGeom>
        </p:spPr>
      </p:pic>
      <p:sp>
        <p:nvSpPr>
          <p:cNvPr id="2" name="Content Placeholder 2">
            <a:extLst>
              <a:ext uri="{FF2B5EF4-FFF2-40B4-BE49-F238E27FC236}">
                <a16:creationId xmlns:a16="http://schemas.microsoft.com/office/drawing/2014/main" id="{F88618BF-6625-0871-DECA-2CFA2DEB39C1}"/>
              </a:ext>
            </a:extLst>
          </p:cNvPr>
          <p:cNvSpPr txBox="1">
            <a:spLocks/>
          </p:cNvSpPr>
          <p:nvPr/>
        </p:nvSpPr>
        <p:spPr>
          <a:xfrm>
            <a:off x="472966" y="5696607"/>
            <a:ext cx="8135005" cy="44671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rial" panose="020B0604020202020204" pitchFamily="34" charset="0"/>
                <a:cs typeface="Arial" panose="020B0604020202020204" pitchFamily="34" charset="0"/>
              </a:rPr>
              <a:t>The panels can be removed and reinstalled one time at no cost to the congregation during the life of the contract. </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15174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925BCEC-C707-66E4-0DA1-53F141174812}"/>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8843" y="1991157"/>
            <a:ext cx="4533688" cy="3400266"/>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080E44A1-A2B4-5B8B-CF53-F5FF5E590B0D}"/>
              </a:ext>
            </a:extLst>
          </p:cNvPr>
          <p:cNvSpPr txBox="1">
            <a:spLocks/>
          </p:cNvSpPr>
          <p:nvPr/>
        </p:nvSpPr>
        <p:spPr>
          <a:xfrm>
            <a:off x="8548" y="106375"/>
            <a:ext cx="9097138"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en-US" sz="4800" dirty="0">
                <a:latin typeface="Arial" panose="020B0604020202020204" pitchFamily="34" charset="0"/>
                <a:cs typeface="Arial" panose="020B0604020202020204" pitchFamily="34" charset="0"/>
              </a:rPr>
              <a:t>Join the Solar Faithful</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Community</a:t>
            </a:r>
          </a:p>
          <a:p>
            <a:pPr marL="0" indent="0" algn="ctr">
              <a:buFont typeface="Arial" panose="020B0604020202020204" pitchFamily="34" charset="0"/>
              <a:buNone/>
            </a:pPr>
            <a:r>
              <a:rPr lang="en-US" sz="4800" dirty="0">
                <a:latin typeface="Arial" panose="020B0604020202020204" pitchFamily="34" charset="0"/>
                <a:cs typeface="Arial" panose="020B0604020202020204" pitchFamily="34" charset="0"/>
              </a:rPr>
              <a:t>     </a:t>
            </a:r>
          </a:p>
        </p:txBody>
      </p:sp>
      <p:sp>
        <p:nvSpPr>
          <p:cNvPr id="2" name="Content Placeholder 2">
            <a:extLst>
              <a:ext uri="{FF2B5EF4-FFF2-40B4-BE49-F238E27FC236}">
                <a16:creationId xmlns:a16="http://schemas.microsoft.com/office/drawing/2014/main" id="{7FD0EB47-4C13-AA0A-BA81-C4E9C28EF322}"/>
              </a:ext>
            </a:extLst>
          </p:cNvPr>
          <p:cNvSpPr txBox="1">
            <a:spLocks/>
          </p:cNvSpPr>
          <p:nvPr/>
        </p:nvSpPr>
        <p:spPr>
          <a:xfrm>
            <a:off x="4797590" y="2488275"/>
            <a:ext cx="9773584"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400" dirty="0">
                <a:latin typeface="Arial" panose="020B0604020202020204" pitchFamily="34" charset="0"/>
                <a:cs typeface="Arial" panose="020B0604020202020204" pitchFamily="34" charset="0"/>
              </a:rPr>
              <a:t>We Look Forward to:  </a:t>
            </a:r>
          </a:p>
          <a:p>
            <a:pPr lvl="1"/>
            <a:r>
              <a:rPr lang="en-US" dirty="0">
                <a:latin typeface="Arial" panose="020B0604020202020204" pitchFamily="34" charset="0"/>
                <a:cs typeface="Arial" panose="020B0604020202020204" pitchFamily="34" charset="0"/>
              </a:rPr>
              <a:t>Webinars</a:t>
            </a:r>
          </a:p>
          <a:p>
            <a:pPr lvl="1"/>
            <a:r>
              <a:rPr lang="en-US" dirty="0">
                <a:latin typeface="Arial" panose="020B0604020202020204" pitchFamily="34" charset="0"/>
                <a:cs typeface="Arial" panose="020B0604020202020204" pitchFamily="34" charset="0"/>
              </a:rPr>
              <a:t>Newsletter </a:t>
            </a:r>
          </a:p>
          <a:p>
            <a:pPr lvl="1"/>
            <a:r>
              <a:rPr lang="en-US" dirty="0">
                <a:latin typeface="Arial" panose="020B0604020202020204" pitchFamily="34" charset="0"/>
                <a:cs typeface="Arial" panose="020B0604020202020204" pitchFamily="34" charset="0"/>
              </a:rPr>
              <a:t>Learning from each other </a:t>
            </a:r>
          </a:p>
          <a:p>
            <a:pPr lvl="1"/>
            <a:r>
              <a:rPr lang="en-US" dirty="0">
                <a:latin typeface="Arial" panose="020B0604020202020204" pitchFamily="34" charset="0"/>
                <a:cs typeface="Arial" panose="020B0604020202020204" pitchFamily="34" charset="0"/>
              </a:rPr>
              <a:t>Celebrating together</a:t>
            </a:r>
          </a:p>
          <a:p>
            <a:pPr lvl="1"/>
            <a:r>
              <a:rPr lang="en-US" dirty="0">
                <a:latin typeface="Arial" panose="020B0604020202020204" pitchFamily="34" charset="0"/>
                <a:cs typeface="Arial" panose="020B0604020202020204" pitchFamily="34" charset="0"/>
              </a:rPr>
              <a:t>On-site meetings/</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presentations</a:t>
            </a:r>
          </a:p>
        </p:txBody>
      </p:sp>
      <p:pic>
        <p:nvPicPr>
          <p:cNvPr id="4" name="Picture 3" descr="Logo, company name&#10;&#10;Description automatically generated">
            <a:extLst>
              <a:ext uri="{FF2B5EF4-FFF2-40B4-BE49-F238E27FC236}">
                <a16:creationId xmlns:a16="http://schemas.microsoft.com/office/drawing/2014/main" id="{61097F28-6D04-BE61-6ECF-B5C8383C4037}"/>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834" y="6184464"/>
            <a:ext cx="1950724" cy="649225"/>
          </a:xfrm>
          <a:prstGeom prst="rect">
            <a:avLst/>
          </a:prstGeom>
        </p:spPr>
      </p:pic>
    </p:spTree>
    <p:extLst>
      <p:ext uri="{BB962C8B-B14F-4D97-AF65-F5344CB8AC3E}">
        <p14:creationId xmlns:p14="http://schemas.microsoft.com/office/powerpoint/2010/main" val="2651440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C814DEFF-69B7-E972-7ACD-37A6B7E4AA4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67269" y="4360372"/>
            <a:ext cx="5453340" cy="1819200"/>
          </a:xfrm>
          <a:prstGeom prst="rect">
            <a:avLst/>
          </a:prstGeom>
        </p:spPr>
      </p:pic>
      <p:pic>
        <p:nvPicPr>
          <p:cNvPr id="1026" name="Picture 2" descr="BlocPower Honored by Goldman Sachs for Entrepreneurship ...">
            <a:extLst>
              <a:ext uri="{FF2B5EF4-FFF2-40B4-BE49-F238E27FC236}">
                <a16:creationId xmlns:a16="http://schemas.microsoft.com/office/drawing/2014/main" id="{E578FCA6-FAF6-57C4-BEB0-A45BAEC244F9}"/>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l="2916" t="7545" r="4290" b="11780"/>
          <a:stretch/>
        </p:blipFill>
        <p:spPr bwMode="auto">
          <a:xfrm>
            <a:off x="5093109" y="4532671"/>
            <a:ext cx="3441291" cy="1533832"/>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FEE9FD79-887C-D965-481F-146CD470FC9D}"/>
              </a:ext>
            </a:extLst>
          </p:cNvPr>
          <p:cNvSpPr txBox="1">
            <a:spLocks/>
          </p:cNvSpPr>
          <p:nvPr/>
        </p:nvSpPr>
        <p:spPr>
          <a:xfrm>
            <a:off x="424583" y="2859054"/>
            <a:ext cx="9144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800" dirty="0">
                <a:latin typeface="Arial" panose="020B0604020202020204" pitchFamily="34" charset="0"/>
                <a:cs typeface="Arial" panose="020B0604020202020204" pitchFamily="34" charset="0"/>
              </a:rPr>
              <a:t>Renewable Energy </a:t>
            </a:r>
            <a:br>
              <a:rPr lang="en-US" sz="4800" dirty="0">
                <a:latin typeface="Arial" panose="020B0604020202020204" pitchFamily="34" charset="0"/>
                <a:cs typeface="Arial" panose="020B0604020202020204" pitchFamily="34" charset="0"/>
              </a:rPr>
            </a:br>
            <a:r>
              <a:rPr lang="en-US" sz="4800" i="1" u="sng" dirty="0">
                <a:latin typeface="Arial" panose="020B0604020202020204" pitchFamily="34" charset="0"/>
                <a:cs typeface="Arial" panose="020B0604020202020204" pitchFamily="34" charset="0"/>
              </a:rPr>
              <a:t>and</a:t>
            </a:r>
            <a:r>
              <a:rPr lang="en-US" sz="4800" dirty="0">
                <a:latin typeface="Arial" panose="020B0604020202020204" pitchFamily="34" charset="0"/>
                <a:cs typeface="Arial" panose="020B0604020202020204" pitchFamily="34" charset="0"/>
              </a:rPr>
              <a:t> Efficiency/Electrification</a:t>
            </a:r>
            <a:endParaRPr lang="en-US" sz="4800" i="1" dirty="0">
              <a:latin typeface="Arial" panose="020B0604020202020204" pitchFamily="34" charset="0"/>
              <a:cs typeface="Arial" panose="020B0604020202020204" pitchFamily="34" charset="0"/>
            </a:endParaRPr>
          </a:p>
        </p:txBody>
      </p:sp>
      <p:sp>
        <p:nvSpPr>
          <p:cNvPr id="2" name="Wave 1">
            <a:extLst>
              <a:ext uri="{FF2B5EF4-FFF2-40B4-BE49-F238E27FC236}">
                <a16:creationId xmlns:a16="http://schemas.microsoft.com/office/drawing/2014/main" id="{54786296-C1E6-2EB3-0DED-5A24D3079CA2}"/>
              </a:ext>
            </a:extLst>
          </p:cNvPr>
          <p:cNvSpPr/>
          <p:nvPr/>
        </p:nvSpPr>
        <p:spPr>
          <a:xfrm rot="1381362">
            <a:off x="4507033" y="360719"/>
            <a:ext cx="5139750" cy="1679727"/>
          </a:xfrm>
          <a:prstGeom prst="wav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F815863-D0D2-6AA3-EFAF-ECECD3489080}"/>
              </a:ext>
            </a:extLst>
          </p:cNvPr>
          <p:cNvSpPr/>
          <p:nvPr/>
        </p:nvSpPr>
        <p:spPr>
          <a:xfrm rot="1682237">
            <a:off x="4280329" y="804686"/>
            <a:ext cx="5675555" cy="80624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dirty="0">
                <a:solidFill>
                  <a:schemeClr val="bg1"/>
                </a:solidFill>
              </a:rPr>
              <a:t>Coming Soon! </a:t>
            </a:r>
          </a:p>
        </p:txBody>
      </p:sp>
    </p:spTree>
    <p:extLst>
      <p:ext uri="{BB962C8B-B14F-4D97-AF65-F5344CB8AC3E}">
        <p14:creationId xmlns:p14="http://schemas.microsoft.com/office/powerpoint/2010/main" val="38357503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32AFA11-02D9-CF9B-5D9C-12E4C25113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8802" y="1953009"/>
            <a:ext cx="1812925" cy="18129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880F98F-281C-4D77-C123-1601023BA2C6}"/>
              </a:ext>
            </a:extLst>
          </p:cNvPr>
          <p:cNvPicPr>
            <a:picLocks noChangeAspect="1"/>
          </p:cNvPicPr>
          <p:nvPr/>
        </p:nvPicPr>
        <p:blipFill rotWithShape="1">
          <a:blip r:embed="rId4"/>
          <a:srcRect l="41494" t="27300" r="46355" b="40141"/>
          <a:stretch/>
        </p:blipFill>
        <p:spPr>
          <a:xfrm>
            <a:off x="2516878" y="1764192"/>
            <a:ext cx="1488855" cy="2238375"/>
          </a:xfrm>
          <a:prstGeom prst="rect">
            <a:avLst/>
          </a:prstGeom>
          <a:ln>
            <a:noFill/>
          </a:ln>
          <a:effectLst>
            <a:outerShdw blurRad="292100" dist="139700" dir="2700000" algn="tl" rotWithShape="0">
              <a:srgbClr val="333333">
                <a:alpha val="65000"/>
              </a:srgbClr>
            </a:outerShdw>
          </a:effectLst>
        </p:spPr>
      </p:pic>
      <p:pic>
        <p:nvPicPr>
          <p:cNvPr id="1032" name="Picture 8" descr="No photo description available.">
            <a:extLst>
              <a:ext uri="{FF2B5EF4-FFF2-40B4-BE49-F238E27FC236}">
                <a16:creationId xmlns:a16="http://schemas.microsoft.com/office/drawing/2014/main" id="{DF5553A5-A637-E89C-90BD-42B12BF034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717" t="12066"/>
          <a:stretch/>
        </p:blipFill>
        <p:spPr bwMode="auto">
          <a:xfrm>
            <a:off x="4446167" y="2245933"/>
            <a:ext cx="1463888" cy="207455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7EF69D28-3CAD-EFA9-B7DF-126929702105}"/>
              </a:ext>
            </a:extLst>
          </p:cNvPr>
          <p:cNvSpPr>
            <a:spLocks noGrp="1"/>
          </p:cNvSpPr>
          <p:nvPr>
            <p:ph type="title"/>
          </p:nvPr>
        </p:nvSpPr>
        <p:spPr>
          <a:xfrm>
            <a:off x="356394" y="295984"/>
            <a:ext cx="7890527" cy="1325563"/>
          </a:xfrm>
        </p:spPr>
        <p:txBody>
          <a:bodyPr>
            <a:normAutofit/>
          </a:bodyPr>
          <a:lstStyle/>
          <a:p>
            <a:r>
              <a:rPr lang="en-US" sz="4800" dirty="0">
                <a:latin typeface="Arial" panose="020B0604020202020204" pitchFamily="34" charset="0"/>
                <a:cs typeface="Arial" panose="020B0604020202020204" pitchFamily="34" charset="0"/>
              </a:rPr>
              <a:t>Who we are</a:t>
            </a:r>
          </a:p>
        </p:txBody>
      </p:sp>
      <p:pic>
        <p:nvPicPr>
          <p:cNvPr id="1046" name="Picture 22">
            <a:extLst>
              <a:ext uri="{FF2B5EF4-FFF2-40B4-BE49-F238E27FC236}">
                <a16:creationId xmlns:a16="http://schemas.microsoft.com/office/drawing/2014/main" id="{D2A7D1FD-DEBD-212A-499B-EED5A9D7A14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222" t="5033" b="10422"/>
          <a:stretch/>
        </p:blipFill>
        <p:spPr bwMode="auto">
          <a:xfrm>
            <a:off x="4419055" y="134158"/>
            <a:ext cx="1490999" cy="197324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8" name="Picture 7" descr="A group of people posing for a photo&#10;&#10;Description automatically generated">
            <a:extLst>
              <a:ext uri="{FF2B5EF4-FFF2-40B4-BE49-F238E27FC236}">
                <a16:creationId xmlns:a16="http://schemas.microsoft.com/office/drawing/2014/main" id="{E981F904-3223-FEDF-260E-2AFD027E7D59}"/>
              </a:ext>
            </a:extLst>
          </p:cNvPr>
          <p:cNvPicPr>
            <a:picLocks noChangeAspect="1"/>
          </p:cNvPicPr>
          <p:nvPr/>
        </p:nvPicPr>
        <p:blipFill rotWithShape="1">
          <a:blip r:embed="rId7">
            <a:extLst>
              <a:ext uri="{28A0092B-C50C-407E-A947-70E740481C1C}">
                <a14:useLocalDpi xmlns:a14="http://schemas.microsoft.com/office/drawing/2010/main" val="0"/>
              </a:ext>
            </a:extLst>
          </a:blip>
          <a:srcRect l="23490" t="48127" r="60874"/>
          <a:stretch/>
        </p:blipFill>
        <p:spPr>
          <a:xfrm>
            <a:off x="727502" y="3928635"/>
            <a:ext cx="1383612" cy="2568987"/>
          </a:xfrm>
          <a:prstGeom prst="rect">
            <a:avLst/>
          </a:prstGeom>
          <a:ln>
            <a:noFill/>
          </a:ln>
          <a:effectLst>
            <a:outerShdw blurRad="292100" dist="139700" dir="2700000" algn="tl" rotWithShape="0">
              <a:srgbClr val="333333">
                <a:alpha val="65000"/>
              </a:srgbClr>
            </a:outerShdw>
          </a:effectLst>
        </p:spPr>
      </p:pic>
      <p:sp>
        <p:nvSpPr>
          <p:cNvPr id="15" name="TextBox 14">
            <a:extLst>
              <a:ext uri="{FF2B5EF4-FFF2-40B4-BE49-F238E27FC236}">
                <a16:creationId xmlns:a16="http://schemas.microsoft.com/office/drawing/2014/main" id="{B7516462-6D55-3B44-E7C4-8B8E56E0D93B}"/>
              </a:ext>
            </a:extLst>
          </p:cNvPr>
          <p:cNvSpPr txBox="1"/>
          <p:nvPr/>
        </p:nvSpPr>
        <p:spPr>
          <a:xfrm>
            <a:off x="2533339" y="1376111"/>
            <a:ext cx="1438727" cy="369332"/>
          </a:xfrm>
          <a:prstGeom prst="rect">
            <a:avLst/>
          </a:prstGeom>
          <a:noFill/>
        </p:spPr>
        <p:txBody>
          <a:bodyPr wrap="none" rtlCol="0">
            <a:spAutoFit/>
          </a:bodyPr>
          <a:lstStyle/>
          <a:p>
            <a:r>
              <a:rPr lang="en-US" dirty="0"/>
              <a:t>Steve Mulder</a:t>
            </a:r>
          </a:p>
        </p:txBody>
      </p:sp>
      <p:sp>
        <p:nvSpPr>
          <p:cNvPr id="16" name="TextBox 15">
            <a:extLst>
              <a:ext uri="{FF2B5EF4-FFF2-40B4-BE49-F238E27FC236}">
                <a16:creationId xmlns:a16="http://schemas.microsoft.com/office/drawing/2014/main" id="{0BDD537C-2A5A-615B-7F23-688ED58AD01E}"/>
              </a:ext>
            </a:extLst>
          </p:cNvPr>
          <p:cNvSpPr txBox="1"/>
          <p:nvPr/>
        </p:nvSpPr>
        <p:spPr>
          <a:xfrm>
            <a:off x="4434285" y="4309591"/>
            <a:ext cx="1936100" cy="369332"/>
          </a:xfrm>
          <a:prstGeom prst="rect">
            <a:avLst/>
          </a:prstGeom>
          <a:noFill/>
        </p:spPr>
        <p:txBody>
          <a:bodyPr wrap="square" rtlCol="0">
            <a:spAutoFit/>
          </a:bodyPr>
          <a:lstStyle/>
          <a:p>
            <a:r>
              <a:rPr lang="en-US" dirty="0"/>
              <a:t>Diane </a:t>
            </a:r>
            <a:r>
              <a:rPr lang="en-US" dirty="0" err="1"/>
              <a:t>Cheklich</a:t>
            </a:r>
            <a:endParaRPr lang="en-US" dirty="0"/>
          </a:p>
        </p:txBody>
      </p:sp>
      <p:sp>
        <p:nvSpPr>
          <p:cNvPr id="17" name="TextBox 16">
            <a:extLst>
              <a:ext uri="{FF2B5EF4-FFF2-40B4-BE49-F238E27FC236}">
                <a16:creationId xmlns:a16="http://schemas.microsoft.com/office/drawing/2014/main" id="{79D71DE9-A49A-0777-7E68-8CD58C72F6A6}"/>
              </a:ext>
            </a:extLst>
          </p:cNvPr>
          <p:cNvSpPr txBox="1"/>
          <p:nvPr/>
        </p:nvSpPr>
        <p:spPr>
          <a:xfrm>
            <a:off x="679672" y="6495441"/>
            <a:ext cx="1553054" cy="369332"/>
          </a:xfrm>
          <a:prstGeom prst="rect">
            <a:avLst/>
          </a:prstGeom>
          <a:noFill/>
        </p:spPr>
        <p:txBody>
          <a:bodyPr wrap="none" rtlCol="0">
            <a:spAutoFit/>
          </a:bodyPr>
          <a:lstStyle/>
          <a:p>
            <a:r>
              <a:rPr lang="en-US" dirty="0"/>
              <a:t>Jennifer Young</a:t>
            </a:r>
          </a:p>
        </p:txBody>
      </p:sp>
      <p:sp>
        <p:nvSpPr>
          <p:cNvPr id="18" name="TextBox 17">
            <a:extLst>
              <a:ext uri="{FF2B5EF4-FFF2-40B4-BE49-F238E27FC236}">
                <a16:creationId xmlns:a16="http://schemas.microsoft.com/office/drawing/2014/main" id="{E0BDE281-0779-F08A-19CC-83810A78C5B0}"/>
              </a:ext>
            </a:extLst>
          </p:cNvPr>
          <p:cNvSpPr txBox="1"/>
          <p:nvPr/>
        </p:nvSpPr>
        <p:spPr>
          <a:xfrm>
            <a:off x="784772" y="1548603"/>
            <a:ext cx="1236749" cy="369332"/>
          </a:xfrm>
          <a:prstGeom prst="rect">
            <a:avLst/>
          </a:prstGeom>
          <a:noFill/>
        </p:spPr>
        <p:txBody>
          <a:bodyPr wrap="none" rtlCol="0">
            <a:spAutoFit/>
          </a:bodyPr>
          <a:lstStyle/>
          <a:p>
            <a:r>
              <a:rPr lang="en-US" dirty="0"/>
              <a:t>Rob </a:t>
            </a:r>
            <a:r>
              <a:rPr lang="en-US" dirty="0" err="1"/>
              <a:t>Rafson</a:t>
            </a:r>
            <a:endParaRPr lang="en-US" dirty="0"/>
          </a:p>
        </p:txBody>
      </p:sp>
      <p:sp>
        <p:nvSpPr>
          <p:cNvPr id="19" name="TextBox 18">
            <a:extLst>
              <a:ext uri="{FF2B5EF4-FFF2-40B4-BE49-F238E27FC236}">
                <a16:creationId xmlns:a16="http://schemas.microsoft.com/office/drawing/2014/main" id="{A615AD35-65FD-4ED7-CB5A-4E84AF7CC303}"/>
              </a:ext>
            </a:extLst>
          </p:cNvPr>
          <p:cNvSpPr txBox="1"/>
          <p:nvPr/>
        </p:nvSpPr>
        <p:spPr>
          <a:xfrm>
            <a:off x="4521400" y="6508394"/>
            <a:ext cx="1301190" cy="369332"/>
          </a:xfrm>
          <a:prstGeom prst="rect">
            <a:avLst/>
          </a:prstGeom>
          <a:noFill/>
        </p:spPr>
        <p:txBody>
          <a:bodyPr wrap="none" rtlCol="0">
            <a:spAutoFit/>
          </a:bodyPr>
          <a:lstStyle/>
          <a:p>
            <a:r>
              <a:rPr lang="en-US" dirty="0"/>
              <a:t>John Mirsky</a:t>
            </a:r>
          </a:p>
        </p:txBody>
      </p:sp>
      <p:sp>
        <p:nvSpPr>
          <p:cNvPr id="20" name="TextBox 19">
            <a:extLst>
              <a:ext uri="{FF2B5EF4-FFF2-40B4-BE49-F238E27FC236}">
                <a16:creationId xmlns:a16="http://schemas.microsoft.com/office/drawing/2014/main" id="{9B271709-767B-125E-0951-8934D0245092}"/>
              </a:ext>
            </a:extLst>
          </p:cNvPr>
          <p:cNvSpPr txBox="1"/>
          <p:nvPr/>
        </p:nvSpPr>
        <p:spPr>
          <a:xfrm>
            <a:off x="6373502" y="5219342"/>
            <a:ext cx="1851917" cy="369332"/>
          </a:xfrm>
          <a:prstGeom prst="rect">
            <a:avLst/>
          </a:prstGeom>
          <a:noFill/>
        </p:spPr>
        <p:txBody>
          <a:bodyPr wrap="none" rtlCol="0">
            <a:spAutoFit/>
          </a:bodyPr>
          <a:lstStyle/>
          <a:p>
            <a:r>
              <a:rPr lang="en-US" dirty="0"/>
              <a:t>Murray Rosenthal</a:t>
            </a:r>
          </a:p>
        </p:txBody>
      </p:sp>
      <p:sp>
        <p:nvSpPr>
          <p:cNvPr id="21" name="TextBox 20">
            <a:extLst>
              <a:ext uri="{FF2B5EF4-FFF2-40B4-BE49-F238E27FC236}">
                <a16:creationId xmlns:a16="http://schemas.microsoft.com/office/drawing/2014/main" id="{6E20B760-BD34-1EB5-752E-E54FF4E45107}"/>
              </a:ext>
            </a:extLst>
          </p:cNvPr>
          <p:cNvSpPr txBox="1"/>
          <p:nvPr/>
        </p:nvSpPr>
        <p:spPr>
          <a:xfrm>
            <a:off x="3116775" y="237054"/>
            <a:ext cx="1184940" cy="369332"/>
          </a:xfrm>
          <a:prstGeom prst="rect">
            <a:avLst/>
          </a:prstGeom>
          <a:noFill/>
        </p:spPr>
        <p:txBody>
          <a:bodyPr wrap="none" rtlCol="0">
            <a:spAutoFit/>
          </a:bodyPr>
          <a:lstStyle/>
          <a:p>
            <a:r>
              <a:rPr lang="en-US" dirty="0"/>
              <a:t>Donna Lee</a:t>
            </a:r>
          </a:p>
        </p:txBody>
      </p:sp>
      <p:sp>
        <p:nvSpPr>
          <p:cNvPr id="22" name="TextBox 21">
            <a:extLst>
              <a:ext uri="{FF2B5EF4-FFF2-40B4-BE49-F238E27FC236}">
                <a16:creationId xmlns:a16="http://schemas.microsoft.com/office/drawing/2014/main" id="{DC3B8A3B-A18F-1692-A52F-D0FB0D6867E9}"/>
              </a:ext>
            </a:extLst>
          </p:cNvPr>
          <p:cNvSpPr txBox="1"/>
          <p:nvPr/>
        </p:nvSpPr>
        <p:spPr>
          <a:xfrm>
            <a:off x="6339934" y="2770974"/>
            <a:ext cx="1905174" cy="369332"/>
          </a:xfrm>
          <a:prstGeom prst="rect">
            <a:avLst/>
          </a:prstGeom>
          <a:noFill/>
        </p:spPr>
        <p:txBody>
          <a:bodyPr wrap="square" rtlCol="0">
            <a:spAutoFit/>
          </a:bodyPr>
          <a:lstStyle/>
          <a:p>
            <a:pPr algn="ctr"/>
            <a:r>
              <a:rPr lang="en-US" dirty="0"/>
              <a:t>Allen Drew</a:t>
            </a:r>
          </a:p>
        </p:txBody>
      </p:sp>
      <p:sp>
        <p:nvSpPr>
          <p:cNvPr id="3" name="TextBox 2">
            <a:extLst>
              <a:ext uri="{FF2B5EF4-FFF2-40B4-BE49-F238E27FC236}">
                <a16:creationId xmlns:a16="http://schemas.microsoft.com/office/drawing/2014/main" id="{71DAB794-932D-2ED2-04E7-4AB8B067D90C}"/>
              </a:ext>
            </a:extLst>
          </p:cNvPr>
          <p:cNvSpPr txBox="1"/>
          <p:nvPr/>
        </p:nvSpPr>
        <p:spPr>
          <a:xfrm>
            <a:off x="2345900" y="5946946"/>
            <a:ext cx="1936100" cy="369332"/>
          </a:xfrm>
          <a:prstGeom prst="rect">
            <a:avLst/>
          </a:prstGeom>
          <a:noFill/>
        </p:spPr>
        <p:txBody>
          <a:bodyPr wrap="square" rtlCol="0">
            <a:spAutoFit/>
          </a:bodyPr>
          <a:lstStyle/>
          <a:p>
            <a:pPr algn="ctr"/>
            <a:r>
              <a:rPr lang="en-US" dirty="0"/>
              <a:t>Pamela Pugh</a:t>
            </a:r>
          </a:p>
        </p:txBody>
      </p:sp>
      <p:pic>
        <p:nvPicPr>
          <p:cNvPr id="6" name="Picture 5">
            <a:extLst>
              <a:ext uri="{FF2B5EF4-FFF2-40B4-BE49-F238E27FC236}">
                <a16:creationId xmlns:a16="http://schemas.microsoft.com/office/drawing/2014/main" id="{67930B9F-2E88-B24C-2E57-D89BF59DD64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41569" y="4272488"/>
            <a:ext cx="1687393" cy="1648841"/>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75ECFF60-4E61-2F4D-484E-1C2419D3CDE7}"/>
              </a:ext>
            </a:extLst>
          </p:cNvPr>
          <p:cNvPicPr>
            <a:picLocks noChangeAspect="1"/>
          </p:cNvPicPr>
          <p:nvPr/>
        </p:nvPicPr>
        <p:blipFill rotWithShape="1">
          <a:blip r:embed="rId9">
            <a:extLst>
              <a:ext uri="{28A0092B-C50C-407E-A947-70E740481C1C}">
                <a14:useLocalDpi xmlns:a14="http://schemas.microsoft.com/office/drawing/2010/main" val="0"/>
              </a:ext>
            </a:extLst>
          </a:blip>
          <a:srcRect l="984" t="1313" r="-984" b="20175"/>
          <a:stretch/>
        </p:blipFill>
        <p:spPr>
          <a:xfrm>
            <a:off x="4375540" y="4736076"/>
            <a:ext cx="1725433" cy="1781084"/>
          </a:xfrm>
          <a:prstGeom prst="rect">
            <a:avLst/>
          </a:prstGeom>
          <a:ln>
            <a:noFill/>
          </a:ln>
          <a:effectLst>
            <a:outerShdw blurRad="292100" dist="139700" dir="2700000" algn="tl" rotWithShape="0">
              <a:srgbClr val="333333">
                <a:alpha val="65000"/>
              </a:srgbClr>
            </a:outerShdw>
          </a:effectLst>
        </p:spPr>
      </p:pic>
      <p:pic>
        <p:nvPicPr>
          <p:cNvPr id="13" name="Picture 12">
            <a:extLst>
              <a:ext uri="{FF2B5EF4-FFF2-40B4-BE49-F238E27FC236}">
                <a16:creationId xmlns:a16="http://schemas.microsoft.com/office/drawing/2014/main" id="{5BDBA738-B0EB-7508-7EF6-28A7E7F14040}"/>
              </a:ext>
            </a:extLst>
          </p:cNvPr>
          <p:cNvPicPr>
            <a:picLocks noChangeAspect="1"/>
          </p:cNvPicPr>
          <p:nvPr/>
        </p:nvPicPr>
        <p:blipFill rotWithShape="1">
          <a:blip r:embed="rId10">
            <a:extLst>
              <a:ext uri="{28A0092B-C50C-407E-A947-70E740481C1C}">
                <a14:useLocalDpi xmlns:a14="http://schemas.microsoft.com/office/drawing/2010/main" val="0"/>
              </a:ext>
            </a:extLst>
          </a:blip>
          <a:srcRect l="7899" t="15036" r="18388" b="10364"/>
          <a:stretch/>
        </p:blipFill>
        <p:spPr>
          <a:xfrm rot="5400000">
            <a:off x="6248031" y="1002047"/>
            <a:ext cx="1973247" cy="1497749"/>
          </a:xfrm>
          <a:prstGeom prst="rect">
            <a:avLst/>
          </a:prstGeom>
          <a:ln>
            <a:noFill/>
          </a:ln>
          <a:effectLst>
            <a:outerShdw blurRad="292100" dist="139700" dir="2700000" algn="tl" rotWithShape="0">
              <a:srgbClr val="333333">
                <a:alpha val="65000"/>
              </a:srgbClr>
            </a:outerShdw>
          </a:effectLst>
        </p:spPr>
      </p:pic>
      <p:pic>
        <p:nvPicPr>
          <p:cNvPr id="24" name="Picture 23">
            <a:extLst>
              <a:ext uri="{FF2B5EF4-FFF2-40B4-BE49-F238E27FC236}">
                <a16:creationId xmlns:a16="http://schemas.microsoft.com/office/drawing/2014/main" id="{93AC80F8-95D6-EC60-7850-62169726F60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31442" y="3331593"/>
            <a:ext cx="1531174" cy="1885821"/>
          </a:xfrm>
          <a:prstGeom prst="rect">
            <a:avLst/>
          </a:prstGeom>
        </p:spPr>
      </p:pic>
    </p:spTree>
    <p:extLst>
      <p:ext uri="{BB962C8B-B14F-4D97-AF65-F5344CB8AC3E}">
        <p14:creationId xmlns:p14="http://schemas.microsoft.com/office/powerpoint/2010/main" val="2260286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D8C5-4C41-C7C8-567D-032B08A8F57E}"/>
              </a:ext>
            </a:extLst>
          </p:cNvPr>
          <p:cNvSpPr txBox="1">
            <a:spLocks/>
          </p:cNvSpPr>
          <p:nvPr/>
        </p:nvSpPr>
        <p:spPr>
          <a:xfrm>
            <a:off x="628650" y="1879129"/>
            <a:ext cx="78867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latin typeface="Arial" panose="020B0604020202020204" pitchFamily="34" charset="0"/>
                <a:cs typeface="Arial" panose="020B0604020202020204" pitchFamily="34" charset="0"/>
              </a:rPr>
              <a:t>How it Works</a:t>
            </a:r>
            <a:endParaRPr lang="en-US" sz="7200" i="1" dirty="0">
              <a:latin typeface="Arial" panose="020B0604020202020204" pitchFamily="34" charset="0"/>
              <a:cs typeface="Arial"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E84CC1FD-04CC-1B05-1E29-E512B32A1D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56" y="3204693"/>
            <a:ext cx="10579150" cy="3529138"/>
          </a:xfrm>
          <a:prstGeom prst="rect">
            <a:avLst/>
          </a:prstGeom>
        </p:spPr>
      </p:pic>
    </p:spTree>
    <p:extLst>
      <p:ext uri="{BB962C8B-B14F-4D97-AF65-F5344CB8AC3E}">
        <p14:creationId xmlns:p14="http://schemas.microsoft.com/office/powerpoint/2010/main" val="22455187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308457-D2B9-0064-947E-3C380CDE7215}"/>
              </a:ext>
            </a:extLst>
          </p:cNvPr>
          <p:cNvSpPr>
            <a:spLocks noGrp="1"/>
          </p:cNvSpPr>
          <p:nvPr>
            <p:ph idx="1"/>
          </p:nvPr>
        </p:nvSpPr>
        <p:spPr>
          <a:xfrm>
            <a:off x="153754" y="116907"/>
            <a:ext cx="9966142" cy="5761675"/>
          </a:xfrm>
        </p:spPr>
        <p:txBody>
          <a:bodyPr>
            <a:normAutofit/>
          </a:bodyPr>
          <a:lstStyle/>
          <a:p>
            <a:pPr marL="0" indent="0">
              <a:buNone/>
            </a:pPr>
            <a:r>
              <a:rPr lang="en-US" sz="4800" dirty="0">
                <a:latin typeface="Arial" panose="020B0604020202020204" pitchFamily="34" charset="0"/>
                <a:cs typeface="Arial" panose="020B0604020202020204" pitchFamily="34" charset="0"/>
              </a:rPr>
              <a:t>Two options: </a:t>
            </a:r>
          </a:p>
          <a:p>
            <a:pPr marL="0" indent="0">
              <a:buNone/>
            </a:pPr>
            <a:r>
              <a:rPr lang="en-US" dirty="0">
                <a:latin typeface="Arial" panose="020B0604020202020204" pitchFamily="34" charset="0"/>
                <a:cs typeface="Arial" panose="020B0604020202020204" pitchFamily="34" charset="0"/>
              </a:rPr>
              <a:t>1) </a:t>
            </a:r>
            <a:r>
              <a:rPr lang="en-US" sz="2400" dirty="0">
                <a:latin typeface="Arial" panose="020B0604020202020204" pitchFamily="34" charset="0"/>
                <a:cs typeface="Arial" panose="020B0604020202020204" pitchFamily="34" charset="0"/>
              </a:rPr>
              <a:t>Direct Purchase:</a:t>
            </a:r>
          </a:p>
          <a:p>
            <a:pPr lvl="1"/>
            <a:r>
              <a:rPr lang="en-US" dirty="0">
                <a:latin typeface="Arial" panose="020B0604020202020204" pitchFamily="34" charset="0"/>
                <a:cs typeface="Arial" panose="020B0604020202020204" pitchFamily="34" charset="0"/>
              </a:rPr>
              <a:t>Parties sign purchase agreement </a:t>
            </a:r>
          </a:p>
          <a:p>
            <a:pPr lvl="1"/>
            <a:r>
              <a:rPr lang="en-US" dirty="0">
                <a:latin typeface="Arial" panose="020B0604020202020204" pitchFamily="34" charset="0"/>
                <a:cs typeface="Arial" panose="020B0604020202020204" pitchFamily="34" charset="0"/>
              </a:rPr>
              <a:t>Parties sign loan agreement with </a:t>
            </a:r>
            <a:r>
              <a:rPr lang="en-US" i="1" dirty="0">
                <a:latin typeface="Arial" panose="020B0604020202020204" pitchFamily="34" charset="0"/>
                <a:cs typeface="Arial" panose="020B0604020202020204" pitchFamily="34" charset="0"/>
              </a:rPr>
              <a:t>Michigan Saves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or other lender</a:t>
            </a:r>
          </a:p>
          <a:p>
            <a:pPr lvl="1"/>
            <a:r>
              <a:rPr lang="en-US" i="1" dirty="0">
                <a:latin typeface="Arial" panose="020B0604020202020204" pitchFamily="34" charset="0"/>
                <a:cs typeface="Arial" panose="020B0604020202020204" pitchFamily="34" charset="0"/>
              </a:rPr>
              <a:t>Chart House Energy </a:t>
            </a:r>
            <a:r>
              <a:rPr lang="en-US" dirty="0">
                <a:latin typeface="Arial" panose="020B0604020202020204" pitchFamily="34" charset="0"/>
                <a:cs typeface="Arial" panose="020B0604020202020204" pitchFamily="34" charset="0"/>
              </a:rPr>
              <a:t>installs array</a:t>
            </a:r>
          </a:p>
          <a:p>
            <a:pPr lvl="1"/>
            <a:r>
              <a:rPr lang="en-US" dirty="0">
                <a:latin typeface="Arial" panose="020B0604020202020204" pitchFamily="34" charset="0"/>
                <a:cs typeface="Arial" panose="020B0604020202020204" pitchFamily="34" charset="0"/>
              </a:rPr>
              <a:t>Congregation realizes savings from power produced </a:t>
            </a:r>
          </a:p>
          <a:p>
            <a:pPr lvl="1"/>
            <a:r>
              <a:rPr lang="en-US" dirty="0">
                <a:latin typeface="Arial" panose="020B0604020202020204" pitchFamily="34" charset="0"/>
                <a:cs typeface="Arial" panose="020B0604020202020204" pitchFamily="34" charset="0"/>
              </a:rPr>
              <a:t>Congregation uses savings and federal incentives to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pay off loan</a:t>
            </a:r>
          </a:p>
        </p:txBody>
      </p:sp>
      <p:pic>
        <p:nvPicPr>
          <p:cNvPr id="6" name="Picture 5" descr="Logo, company name&#10;&#10;Description automatically generated">
            <a:extLst>
              <a:ext uri="{FF2B5EF4-FFF2-40B4-BE49-F238E27FC236}">
                <a16:creationId xmlns:a16="http://schemas.microsoft.com/office/drawing/2014/main" id="{B3C33EF4-C212-87A1-A519-C9B816CD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82" y="6202015"/>
            <a:ext cx="1950724" cy="649225"/>
          </a:xfrm>
          <a:prstGeom prst="rect">
            <a:avLst/>
          </a:prstGeom>
        </p:spPr>
      </p:pic>
      <p:pic>
        <p:nvPicPr>
          <p:cNvPr id="3074" name="Picture 2" descr="5 Things to Consider When Signing a Contract">
            <a:extLst>
              <a:ext uri="{FF2B5EF4-FFF2-40B4-BE49-F238E27FC236}">
                <a16:creationId xmlns:a16="http://schemas.microsoft.com/office/drawing/2014/main" id="{38858CB9-7C4C-E9D8-1595-403D364A74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30541" y="3962652"/>
            <a:ext cx="4082918" cy="27233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7568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9C308457-D2B9-0064-947E-3C380CDE7215}"/>
              </a:ext>
            </a:extLst>
          </p:cNvPr>
          <p:cNvSpPr>
            <a:spLocks noGrp="1"/>
          </p:cNvSpPr>
          <p:nvPr>
            <p:ph idx="1"/>
          </p:nvPr>
        </p:nvSpPr>
        <p:spPr>
          <a:xfrm>
            <a:off x="7479" y="300332"/>
            <a:ext cx="9966142" cy="5761675"/>
          </a:xfrm>
        </p:spPr>
        <p:txBody>
          <a:bodyPr>
            <a:noAutofit/>
          </a:bodyPr>
          <a:lstStyle/>
          <a:p>
            <a:pPr marL="0" indent="0">
              <a:buNone/>
            </a:pPr>
            <a:r>
              <a:rPr lang="en-US" sz="2400" dirty="0">
                <a:latin typeface="Arial" panose="020B0604020202020204" pitchFamily="34" charset="0"/>
                <a:cs typeface="Arial" panose="020B0604020202020204" pitchFamily="34" charset="0"/>
              </a:rPr>
              <a:t>2) Power Purchase Agreement (PPA):</a:t>
            </a:r>
          </a:p>
          <a:p>
            <a:pPr lvl="1"/>
            <a:r>
              <a:rPr lang="en-US" dirty="0">
                <a:latin typeface="Arial" panose="020B0604020202020204" pitchFamily="34" charset="0"/>
                <a:cs typeface="Arial" panose="020B0604020202020204" pitchFamily="34" charset="0"/>
              </a:rPr>
              <a:t>Congregation signs PPA</a:t>
            </a:r>
          </a:p>
          <a:p>
            <a:pPr lvl="1"/>
            <a:r>
              <a:rPr lang="en-US" i="1" dirty="0">
                <a:latin typeface="Arial" panose="020B0604020202020204" pitchFamily="34" charset="0"/>
                <a:cs typeface="Arial" panose="020B0604020202020204" pitchFamily="34" charset="0"/>
              </a:rPr>
              <a:t>Chart House Energy </a:t>
            </a:r>
            <a:r>
              <a:rPr lang="en-US" dirty="0">
                <a:latin typeface="Arial" panose="020B0604020202020204" pitchFamily="34" charset="0"/>
                <a:cs typeface="Arial" panose="020B0604020202020204" pitchFamily="34" charset="0"/>
              </a:rPr>
              <a:t>installs array     </a:t>
            </a:r>
          </a:p>
          <a:p>
            <a:pPr lvl="1"/>
            <a:r>
              <a:rPr lang="en-US" dirty="0">
                <a:latin typeface="Arial" panose="020B0604020202020204" pitchFamily="34" charset="0"/>
                <a:cs typeface="Arial" panose="020B0604020202020204" pitchFamily="34" charset="0"/>
              </a:rPr>
              <a:t>Congregation starts producing clean solar power </a:t>
            </a:r>
          </a:p>
          <a:p>
            <a:pPr lvl="1"/>
            <a:r>
              <a:rPr lang="en-US" i="1" dirty="0">
                <a:latin typeface="Arial" panose="020B0604020202020204" pitchFamily="34" charset="0"/>
                <a:cs typeface="Arial" panose="020B0604020202020204" pitchFamily="34" charset="0"/>
              </a:rPr>
              <a:t>Solar Faithful </a:t>
            </a:r>
            <a:r>
              <a:rPr lang="en-US" dirty="0">
                <a:latin typeface="Arial" panose="020B0604020202020204" pitchFamily="34" charset="0"/>
                <a:cs typeface="Arial" panose="020B0604020202020204" pitchFamily="34" charset="0"/>
              </a:rPr>
              <a:t>guarantees that power purchase will not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exceed savings</a:t>
            </a:r>
          </a:p>
          <a:p>
            <a:pPr lvl="1"/>
            <a:r>
              <a:rPr lang="en-US" dirty="0">
                <a:latin typeface="Arial" panose="020B0604020202020204" pitchFamily="34" charset="0"/>
                <a:cs typeface="Arial" panose="020B0604020202020204" pitchFamily="34" charset="0"/>
              </a:rPr>
              <a:t>Congregation pays 10% less than the utility rate for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the power produced and expected to increase over time</a:t>
            </a:r>
          </a:p>
          <a:p>
            <a:pPr lvl="1"/>
            <a:r>
              <a:rPr lang="en-US" i="1" dirty="0">
                <a:latin typeface="Arial" panose="020B0604020202020204" pitchFamily="34" charset="0"/>
                <a:cs typeface="Arial" panose="020B0604020202020204" pitchFamily="34" charset="0"/>
              </a:rPr>
              <a:t>Solar Faithful </a:t>
            </a:r>
            <a:r>
              <a:rPr lang="en-US" dirty="0">
                <a:latin typeface="Arial" panose="020B0604020202020204" pitchFamily="34" charset="0"/>
                <a:cs typeface="Arial" panose="020B0604020202020204" pitchFamily="34" charset="0"/>
              </a:rPr>
              <a:t>maintains equipment</a:t>
            </a:r>
          </a:p>
          <a:p>
            <a:pPr lvl="1"/>
            <a:r>
              <a:rPr lang="en-US" dirty="0">
                <a:latin typeface="Arial" panose="020B0604020202020204" pitchFamily="34" charset="0"/>
                <a:cs typeface="Arial" panose="020B0604020202020204" pitchFamily="34" charset="0"/>
              </a:rPr>
              <a:t>Congregation can buy the panels at “fair market value”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during the contract period</a:t>
            </a:r>
          </a:p>
          <a:p>
            <a:pPr lvl="1"/>
            <a:r>
              <a:rPr lang="en-US" dirty="0">
                <a:latin typeface="Arial" panose="020B0604020202020204" pitchFamily="34" charset="0"/>
                <a:cs typeface="Arial" panose="020B0604020202020204" pitchFamily="34" charset="0"/>
              </a:rPr>
              <a:t>At the end of the contract, the congregation:</a:t>
            </a:r>
          </a:p>
          <a:p>
            <a:pPr marL="1428750" lvl="2" indent="-514350">
              <a:buFont typeface="+mj-lt"/>
              <a:buAutoNum type="arabicPeriod"/>
            </a:pPr>
            <a:r>
              <a:rPr lang="en-US" sz="2400" dirty="0">
                <a:latin typeface="Arial" panose="020B0604020202020204" pitchFamily="34" charset="0"/>
                <a:cs typeface="Arial" panose="020B0604020202020204" pitchFamily="34" charset="0"/>
              </a:rPr>
              <a:t>Renews the contract,</a:t>
            </a:r>
          </a:p>
          <a:p>
            <a:pPr marL="1428750" lvl="2" indent="-514350">
              <a:buFont typeface="+mj-lt"/>
              <a:buAutoNum type="arabicPeriod"/>
            </a:pPr>
            <a:r>
              <a:rPr lang="en-US" sz="2400" dirty="0">
                <a:latin typeface="Arial" panose="020B0604020202020204" pitchFamily="34" charset="0"/>
                <a:cs typeface="Arial" panose="020B0604020202020204" pitchFamily="34" charset="0"/>
              </a:rPr>
              <a:t>Assumes ownership of the array at no cost, or,</a:t>
            </a:r>
          </a:p>
          <a:p>
            <a:pPr marL="1428750" lvl="2" indent="-514350">
              <a:buFont typeface="+mj-lt"/>
              <a:buAutoNum type="arabicPeriod"/>
            </a:pPr>
            <a:r>
              <a:rPr lang="en-US" sz="2400" dirty="0">
                <a:latin typeface="Arial" panose="020B0604020202020204" pitchFamily="34" charset="0"/>
                <a:cs typeface="Arial" panose="020B0604020202020204" pitchFamily="34" charset="0"/>
              </a:rPr>
              <a:t>Requests that the panels be removed at </a:t>
            </a:r>
            <a:r>
              <a:rPr lang="en-US" sz="2400" i="1" dirty="0">
                <a:latin typeface="Arial" panose="020B0604020202020204" pitchFamily="34" charset="0"/>
                <a:cs typeface="Arial" panose="020B0604020202020204" pitchFamily="34" charset="0"/>
              </a:rPr>
              <a:t>Solar Faithful</a:t>
            </a:r>
            <a:r>
              <a:rPr lang="en-US" sz="2400" dirty="0">
                <a:latin typeface="Arial" panose="020B0604020202020204" pitchFamily="34" charset="0"/>
                <a:cs typeface="Arial" panose="020B0604020202020204" pitchFamily="34" charset="0"/>
              </a:rPr>
              <a:t>’s</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expense  </a:t>
            </a:r>
          </a:p>
        </p:txBody>
      </p:sp>
      <p:pic>
        <p:nvPicPr>
          <p:cNvPr id="6" name="Picture 5" descr="Logo, company name&#10;&#10;Description automatically generated">
            <a:extLst>
              <a:ext uri="{FF2B5EF4-FFF2-40B4-BE49-F238E27FC236}">
                <a16:creationId xmlns:a16="http://schemas.microsoft.com/office/drawing/2014/main" id="{B3C33EF4-C212-87A1-A519-C9B816CD5D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79" y="6200856"/>
            <a:ext cx="1950724" cy="649225"/>
          </a:xfrm>
          <a:prstGeom prst="rect">
            <a:avLst/>
          </a:prstGeom>
        </p:spPr>
      </p:pic>
    </p:spTree>
    <p:extLst>
      <p:ext uri="{BB962C8B-B14F-4D97-AF65-F5344CB8AC3E}">
        <p14:creationId xmlns:p14="http://schemas.microsoft.com/office/powerpoint/2010/main" val="41346774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B4169C9-90A3-CFD1-C1D3-1C9E290F698F}"/>
              </a:ext>
            </a:extLst>
          </p:cNvPr>
          <p:cNvGrpSpPr/>
          <p:nvPr/>
        </p:nvGrpSpPr>
        <p:grpSpPr>
          <a:xfrm>
            <a:off x="6290874" y="3268452"/>
            <a:ext cx="2764210" cy="3601670"/>
            <a:chOff x="6290874" y="3268452"/>
            <a:chExt cx="2764210" cy="3601670"/>
          </a:xfrm>
        </p:grpSpPr>
        <p:pic>
          <p:nvPicPr>
            <p:cNvPr id="2" name="Picture 2" descr="Image result for smart meter icon">
              <a:extLst>
                <a:ext uri="{FF2B5EF4-FFF2-40B4-BE49-F238E27FC236}">
                  <a16:creationId xmlns:a16="http://schemas.microsoft.com/office/drawing/2014/main" id="{2D76C70B-8A20-5ECD-BF23-95876D05DF2D}"/>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30155" t="27282" r="31248"/>
            <a:stretch/>
          </p:blipFill>
          <p:spPr bwMode="auto">
            <a:xfrm>
              <a:off x="7637507" y="3268452"/>
              <a:ext cx="714087" cy="706310"/>
            </a:xfrm>
            <a:prstGeom prst="rect">
              <a:avLst/>
            </a:prstGeom>
            <a:noFill/>
            <a:extLst>
              <a:ext uri="{909E8E84-426E-40DD-AFC4-6F175D3DCCD1}">
                <a14:hiddenFill xmlns:a14="http://schemas.microsoft.com/office/drawing/2010/main">
                  <a:solidFill>
                    <a:srgbClr val="FFFFFF"/>
                  </a:solidFill>
                </a14:hiddenFill>
              </a:ext>
            </a:extLst>
          </p:spPr>
        </p:pic>
        <p:cxnSp>
          <p:nvCxnSpPr>
            <p:cNvPr id="4" name="Straight Arrow Connector 3">
              <a:extLst>
                <a:ext uri="{FF2B5EF4-FFF2-40B4-BE49-F238E27FC236}">
                  <a16:creationId xmlns:a16="http://schemas.microsoft.com/office/drawing/2014/main" id="{62D0BAC2-1200-23EC-6BA7-D2068D84088D}"/>
                </a:ext>
              </a:extLst>
            </p:cNvPr>
            <p:cNvCxnSpPr>
              <a:cxnSpLocks/>
            </p:cNvCxnSpPr>
            <p:nvPr/>
          </p:nvCxnSpPr>
          <p:spPr>
            <a:xfrm flipV="1">
              <a:off x="7992952" y="4034722"/>
              <a:ext cx="0" cy="1271794"/>
            </a:xfrm>
            <a:prstGeom prst="straightConnector1">
              <a:avLst/>
            </a:prstGeom>
            <a:ln w="1333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414CE578-8D38-006D-E299-B4C5E63C2A02}"/>
                </a:ext>
              </a:extLst>
            </p:cNvPr>
            <p:cNvCxnSpPr>
              <a:cxnSpLocks/>
            </p:cNvCxnSpPr>
            <p:nvPr/>
          </p:nvCxnSpPr>
          <p:spPr>
            <a:xfrm flipH="1">
              <a:off x="6290874" y="3619496"/>
              <a:ext cx="1229710" cy="0"/>
            </a:xfrm>
            <a:prstGeom prst="straightConnector1">
              <a:avLst/>
            </a:prstGeom>
            <a:ln w="1333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7CE3842A-6999-6070-5B39-E0852E51231C}"/>
                </a:ext>
              </a:extLst>
            </p:cNvPr>
            <p:cNvGrpSpPr/>
            <p:nvPr/>
          </p:nvGrpSpPr>
          <p:grpSpPr>
            <a:xfrm>
              <a:off x="7168609" y="5518425"/>
              <a:ext cx="1886475" cy="1351697"/>
              <a:chOff x="6011335" y="5371851"/>
              <a:chExt cx="2011355" cy="1517936"/>
            </a:xfrm>
          </p:grpSpPr>
          <p:pic>
            <p:nvPicPr>
              <p:cNvPr id="6" name="Picture 8" descr="Coal-based power plants’ PLFs remain muted in November">
                <a:extLst>
                  <a:ext uri="{FF2B5EF4-FFF2-40B4-BE49-F238E27FC236}">
                    <a16:creationId xmlns:a16="http://schemas.microsoft.com/office/drawing/2014/main" id="{3C5130B8-F203-BEC0-7BD0-50DC56616D5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011335" y="5371851"/>
                <a:ext cx="2011355" cy="11791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7E1FF950-0244-0D44-B4AE-786C12A33EB5}"/>
                  </a:ext>
                </a:extLst>
              </p:cNvPr>
              <p:cNvSpPr txBox="1"/>
              <p:nvPr/>
            </p:nvSpPr>
            <p:spPr>
              <a:xfrm>
                <a:off x="6715888" y="6520455"/>
                <a:ext cx="74892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Utility</a:t>
                </a:r>
              </a:p>
            </p:txBody>
          </p:sp>
        </p:grpSp>
      </p:grpSp>
      <p:grpSp>
        <p:nvGrpSpPr>
          <p:cNvPr id="13" name="Group 12">
            <a:extLst>
              <a:ext uri="{FF2B5EF4-FFF2-40B4-BE49-F238E27FC236}">
                <a16:creationId xmlns:a16="http://schemas.microsoft.com/office/drawing/2014/main" id="{BC98FDA1-CA89-0FC4-5DFD-5D971FE9DAE5}"/>
              </a:ext>
            </a:extLst>
          </p:cNvPr>
          <p:cNvGrpSpPr/>
          <p:nvPr/>
        </p:nvGrpSpPr>
        <p:grpSpPr>
          <a:xfrm>
            <a:off x="4863659" y="4218040"/>
            <a:ext cx="2123609" cy="2702680"/>
            <a:chOff x="4754437" y="4305078"/>
            <a:chExt cx="2232831" cy="2615641"/>
          </a:xfrm>
        </p:grpSpPr>
        <p:pic>
          <p:nvPicPr>
            <p:cNvPr id="11" name="Picture 14">
              <a:extLst>
                <a:ext uri="{FF2B5EF4-FFF2-40B4-BE49-F238E27FC236}">
                  <a16:creationId xmlns:a16="http://schemas.microsoft.com/office/drawing/2014/main" id="{4AAE4F6A-4629-4480-D3B6-EEF2AAF2D2D0}"/>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7225494" flipV="1">
              <a:off x="4563032" y="4496483"/>
              <a:ext cx="2615641" cy="2232831"/>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C20A3283-65C3-9A44-C78A-532F476B1CE2}"/>
                </a:ext>
              </a:extLst>
            </p:cNvPr>
            <p:cNvSpPr txBox="1"/>
            <p:nvPr/>
          </p:nvSpPr>
          <p:spPr>
            <a:xfrm>
              <a:off x="6061961" y="5909967"/>
              <a:ext cx="397866" cy="523220"/>
            </a:xfrm>
            <a:prstGeom prst="rect">
              <a:avLst/>
            </a:prstGeom>
            <a:noFill/>
          </p:spPr>
          <p:txBody>
            <a:bodyPr wrap="none" rtlCol="0">
              <a:spAutoFit/>
            </a:bodyPr>
            <a:lstStyle/>
            <a:p>
              <a:r>
                <a:rPr lang="en-US" sz="2800" dirty="0">
                  <a:latin typeface="Arial Rounded MT Bold" panose="020F0704030504030204" pitchFamily="34" charset="0"/>
                </a:rPr>
                <a:t>$</a:t>
              </a:r>
            </a:p>
          </p:txBody>
        </p:sp>
      </p:grpSp>
      <p:sp>
        <p:nvSpPr>
          <p:cNvPr id="5" name="Title 1">
            <a:extLst>
              <a:ext uri="{FF2B5EF4-FFF2-40B4-BE49-F238E27FC236}">
                <a16:creationId xmlns:a16="http://schemas.microsoft.com/office/drawing/2014/main" id="{771D25C7-69AF-2208-684F-E7D8BF503F9C}"/>
              </a:ext>
            </a:extLst>
          </p:cNvPr>
          <p:cNvSpPr>
            <a:spLocks noGrp="1"/>
          </p:cNvSpPr>
          <p:nvPr>
            <p:ph type="title"/>
          </p:nvPr>
        </p:nvSpPr>
        <p:spPr>
          <a:xfrm>
            <a:off x="223577" y="5068711"/>
            <a:ext cx="5113950" cy="1938076"/>
          </a:xfrm>
        </p:spPr>
        <p:txBody>
          <a:bodyPr>
            <a:normAutofit/>
          </a:bodyPr>
          <a:lstStyle/>
          <a:p>
            <a:r>
              <a:rPr lang="en-US" dirty="0">
                <a:latin typeface="Arial" panose="020B0604020202020204" pitchFamily="34" charset="0"/>
                <a:cs typeface="Arial" panose="020B0604020202020204" pitchFamily="34" charset="0"/>
              </a:rPr>
              <a:t>Typical </a:t>
            </a:r>
            <a:r>
              <a:rPr lang="en-US" dirty="0" err="1">
                <a:latin typeface="Arial" panose="020B0604020202020204" pitchFamily="34" charset="0"/>
                <a:cs typeface="Arial" panose="020B0604020202020204" pitchFamily="34" charset="0"/>
              </a:rPr>
              <a:t>HoW</a:t>
            </a:r>
            <a:r>
              <a:rPr lang="en-US" dirty="0">
                <a:latin typeface="Arial" panose="020B0604020202020204" pitchFamily="34" charset="0"/>
                <a:cs typeface="Arial" panose="020B0604020202020204" pitchFamily="34" charset="0"/>
              </a:rPr>
              <a:t>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Power Situation </a:t>
            </a:r>
          </a:p>
        </p:txBody>
      </p:sp>
      <p:pic>
        <p:nvPicPr>
          <p:cNvPr id="7" name="Picture 6">
            <a:extLst>
              <a:ext uri="{FF2B5EF4-FFF2-40B4-BE49-F238E27FC236}">
                <a16:creationId xmlns:a16="http://schemas.microsoft.com/office/drawing/2014/main" id="{17167147-AED3-5341-F174-F5BF8FEAA323}"/>
              </a:ext>
            </a:extLst>
          </p:cNvPr>
          <p:cNvPicPr>
            <a:picLocks noChangeAspect="1"/>
          </p:cNvPicPr>
          <p:nvPr/>
        </p:nvPicPr>
        <p:blipFill>
          <a:blip r:embed="rId6"/>
          <a:stretch>
            <a:fillRect/>
          </a:stretch>
        </p:blipFill>
        <p:spPr>
          <a:xfrm>
            <a:off x="4137285" y="1954545"/>
            <a:ext cx="2123609" cy="2123609"/>
          </a:xfrm>
          <a:prstGeom prst="rect">
            <a:avLst/>
          </a:prstGeom>
          <a:solidFill>
            <a:schemeClr val="bg1"/>
          </a:solidFill>
        </p:spPr>
      </p:pic>
      <p:sp>
        <p:nvSpPr>
          <p:cNvPr id="12" name="Rectangle 11">
            <a:extLst>
              <a:ext uri="{FF2B5EF4-FFF2-40B4-BE49-F238E27FC236}">
                <a16:creationId xmlns:a16="http://schemas.microsoft.com/office/drawing/2014/main" id="{861CBC4B-9436-4B4B-72D2-2E8A40F31192}"/>
              </a:ext>
            </a:extLst>
          </p:cNvPr>
          <p:cNvSpPr/>
          <p:nvPr/>
        </p:nvSpPr>
        <p:spPr>
          <a:xfrm>
            <a:off x="4671699" y="1593130"/>
            <a:ext cx="1253765" cy="697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1220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2" name="Group 41">
            <a:extLst>
              <a:ext uri="{FF2B5EF4-FFF2-40B4-BE49-F238E27FC236}">
                <a16:creationId xmlns:a16="http://schemas.microsoft.com/office/drawing/2014/main" id="{0850494F-5DBA-25FA-07A8-9A0A525572AE}"/>
              </a:ext>
            </a:extLst>
          </p:cNvPr>
          <p:cNvGrpSpPr/>
          <p:nvPr/>
        </p:nvGrpSpPr>
        <p:grpSpPr>
          <a:xfrm>
            <a:off x="5866018" y="2969893"/>
            <a:ext cx="2426737" cy="2541740"/>
            <a:chOff x="5866018" y="2969893"/>
            <a:chExt cx="2426737" cy="2541740"/>
          </a:xfrm>
        </p:grpSpPr>
        <p:grpSp>
          <p:nvGrpSpPr>
            <p:cNvPr id="34" name="Group 33">
              <a:extLst>
                <a:ext uri="{FF2B5EF4-FFF2-40B4-BE49-F238E27FC236}">
                  <a16:creationId xmlns:a16="http://schemas.microsoft.com/office/drawing/2014/main" id="{E9D2B0EF-3A3D-7A39-7B0E-E07C6495A3CD}"/>
                </a:ext>
              </a:extLst>
            </p:cNvPr>
            <p:cNvGrpSpPr/>
            <p:nvPr/>
          </p:nvGrpSpPr>
          <p:grpSpPr>
            <a:xfrm>
              <a:off x="5866018" y="2969893"/>
              <a:ext cx="2426737" cy="2541740"/>
              <a:chOff x="5866018" y="2969893"/>
              <a:chExt cx="2426737" cy="2541740"/>
            </a:xfrm>
          </p:grpSpPr>
          <p:pic>
            <p:nvPicPr>
              <p:cNvPr id="1036" name="Picture 12">
                <a:extLst>
                  <a:ext uri="{FF2B5EF4-FFF2-40B4-BE49-F238E27FC236}">
                    <a16:creationId xmlns:a16="http://schemas.microsoft.com/office/drawing/2014/main" id="{4C366343-C17F-55DF-C511-00ED63B2F9B8}"/>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4968852">
                <a:off x="5982165" y="3019885"/>
                <a:ext cx="1578472" cy="1810766"/>
              </a:xfrm>
              <a:prstGeom prst="rect">
                <a:avLst/>
              </a:prstGeom>
              <a:noFill/>
              <a:extLst>
                <a:ext uri="{909E8E84-426E-40DD-AFC4-6F175D3DCCD1}">
                  <a14:hiddenFill xmlns:a14="http://schemas.microsoft.com/office/drawing/2010/main">
                    <a:solidFill>
                      <a:srgbClr val="FFFFFF"/>
                    </a:solidFill>
                  </a14:hiddenFill>
                </a:ext>
              </a:extLst>
            </p:spPr>
          </p:pic>
          <p:grpSp>
            <p:nvGrpSpPr>
              <p:cNvPr id="25" name="Group 24">
                <a:extLst>
                  <a:ext uri="{FF2B5EF4-FFF2-40B4-BE49-F238E27FC236}">
                    <a16:creationId xmlns:a16="http://schemas.microsoft.com/office/drawing/2014/main" id="{564205AB-C9A5-62A9-8221-7899273118CB}"/>
                  </a:ext>
                </a:extLst>
              </p:cNvPr>
              <p:cNvGrpSpPr/>
              <p:nvPr/>
            </p:nvGrpSpPr>
            <p:grpSpPr>
              <a:xfrm>
                <a:off x="8292755" y="4588278"/>
                <a:ext cx="0" cy="923355"/>
                <a:chOff x="3135443" y="5310037"/>
                <a:chExt cx="0" cy="1231415"/>
              </a:xfrm>
            </p:grpSpPr>
            <p:cxnSp>
              <p:nvCxnSpPr>
                <p:cNvPr id="21" name="Straight Arrow Connector 20">
                  <a:extLst>
                    <a:ext uri="{FF2B5EF4-FFF2-40B4-BE49-F238E27FC236}">
                      <a16:creationId xmlns:a16="http://schemas.microsoft.com/office/drawing/2014/main" id="{B59D4749-2899-EBF9-830D-6A459D7A80E7}"/>
                    </a:ext>
                  </a:extLst>
                </p:cNvPr>
                <p:cNvCxnSpPr>
                  <a:cxnSpLocks/>
                </p:cNvCxnSpPr>
                <p:nvPr/>
              </p:nvCxnSpPr>
              <p:spPr>
                <a:xfrm flipV="1">
                  <a:off x="3135443" y="5310037"/>
                  <a:ext cx="0" cy="817473"/>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A17B073-6A79-3F8A-2D04-939D22699573}"/>
                    </a:ext>
                  </a:extLst>
                </p:cNvPr>
                <p:cNvCxnSpPr>
                  <a:cxnSpLocks/>
                </p:cNvCxnSpPr>
                <p:nvPr/>
              </p:nvCxnSpPr>
              <p:spPr>
                <a:xfrm>
                  <a:off x="3135443" y="5474654"/>
                  <a:ext cx="0" cy="1066798"/>
                </a:xfrm>
                <a:prstGeom prst="straightConnector1">
                  <a:avLst/>
                </a:prstGeom>
                <a:ln w="6032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pic>
            <p:nvPicPr>
              <p:cNvPr id="14" name="Picture 12">
                <a:extLst>
                  <a:ext uri="{FF2B5EF4-FFF2-40B4-BE49-F238E27FC236}">
                    <a16:creationId xmlns:a16="http://schemas.microsoft.com/office/drawing/2014/main" id="{21A4EBE5-FED7-F1AC-AFE4-32F069004D2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9722863">
                <a:off x="7503855" y="2969893"/>
                <a:ext cx="530059" cy="608064"/>
              </a:xfrm>
              <a:prstGeom prst="rect">
                <a:avLst/>
              </a:prstGeom>
              <a:noFill/>
              <a:extLst>
                <a:ext uri="{909E8E84-426E-40DD-AFC4-6F175D3DCCD1}">
                  <a14:hiddenFill xmlns:a14="http://schemas.microsoft.com/office/drawing/2010/main">
                    <a:solidFill>
                      <a:srgbClr val="FFFFFF"/>
                    </a:solidFill>
                  </a14:hiddenFill>
                </a:ext>
              </a:extLst>
            </p:spPr>
          </p:pic>
        </p:grpSp>
        <p:pic>
          <p:nvPicPr>
            <p:cNvPr id="41" name="Picture 12">
              <a:extLst>
                <a:ext uri="{FF2B5EF4-FFF2-40B4-BE49-F238E27FC236}">
                  <a16:creationId xmlns:a16="http://schemas.microsoft.com/office/drawing/2014/main" id="{36D707D6-5EED-7B1D-7335-5C7FA50E47F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rot="17613962">
              <a:off x="7264470" y="4297320"/>
              <a:ext cx="530059" cy="608064"/>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Picture 6">
            <a:extLst>
              <a:ext uri="{FF2B5EF4-FFF2-40B4-BE49-F238E27FC236}">
                <a16:creationId xmlns:a16="http://schemas.microsoft.com/office/drawing/2014/main" id="{17167147-AED3-5341-F174-F5BF8FEAA323}"/>
              </a:ext>
            </a:extLst>
          </p:cNvPr>
          <p:cNvPicPr>
            <a:picLocks noChangeAspect="1"/>
          </p:cNvPicPr>
          <p:nvPr/>
        </p:nvPicPr>
        <p:blipFill>
          <a:blip r:embed="rId5"/>
          <a:stretch>
            <a:fillRect/>
          </a:stretch>
        </p:blipFill>
        <p:spPr>
          <a:xfrm>
            <a:off x="3626087" y="2477743"/>
            <a:ext cx="2634807" cy="2123609"/>
          </a:xfrm>
          <a:prstGeom prst="rect">
            <a:avLst/>
          </a:prstGeom>
        </p:spPr>
      </p:pic>
      <p:sp>
        <p:nvSpPr>
          <p:cNvPr id="3" name="Rectangle 2">
            <a:extLst>
              <a:ext uri="{FF2B5EF4-FFF2-40B4-BE49-F238E27FC236}">
                <a16:creationId xmlns:a16="http://schemas.microsoft.com/office/drawing/2014/main" id="{F7F4E696-4BE5-2418-C454-BFF03E3621ED}"/>
              </a:ext>
            </a:extLst>
          </p:cNvPr>
          <p:cNvSpPr/>
          <p:nvPr/>
        </p:nvSpPr>
        <p:spPr>
          <a:xfrm>
            <a:off x="4671699" y="2130465"/>
            <a:ext cx="1253765" cy="6975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63277AD9-AD99-70AC-62AF-A384604AE90E}"/>
              </a:ext>
            </a:extLst>
          </p:cNvPr>
          <p:cNvGrpSpPr/>
          <p:nvPr/>
        </p:nvGrpSpPr>
        <p:grpSpPr>
          <a:xfrm>
            <a:off x="152223" y="1720429"/>
            <a:ext cx="6864877" cy="3986646"/>
            <a:chOff x="152223" y="1720429"/>
            <a:chExt cx="6864877" cy="3986646"/>
          </a:xfrm>
        </p:grpSpPr>
        <p:grpSp>
          <p:nvGrpSpPr>
            <p:cNvPr id="27" name="Group 26">
              <a:extLst>
                <a:ext uri="{FF2B5EF4-FFF2-40B4-BE49-F238E27FC236}">
                  <a16:creationId xmlns:a16="http://schemas.microsoft.com/office/drawing/2014/main" id="{D9282C5D-EED5-D8E9-78E9-6F578B72587F}"/>
                </a:ext>
              </a:extLst>
            </p:cNvPr>
            <p:cNvGrpSpPr/>
            <p:nvPr/>
          </p:nvGrpSpPr>
          <p:grpSpPr>
            <a:xfrm>
              <a:off x="152223" y="1720429"/>
              <a:ext cx="6864877" cy="3873548"/>
              <a:chOff x="152223" y="1720429"/>
              <a:chExt cx="6864877" cy="3873548"/>
            </a:xfrm>
          </p:grpSpPr>
          <p:grpSp>
            <p:nvGrpSpPr>
              <p:cNvPr id="2048" name="Group 2047">
                <a:extLst>
                  <a:ext uri="{FF2B5EF4-FFF2-40B4-BE49-F238E27FC236}">
                    <a16:creationId xmlns:a16="http://schemas.microsoft.com/office/drawing/2014/main" id="{953CCFC4-3DF4-A44E-D168-011CE39E374E}"/>
                  </a:ext>
                </a:extLst>
              </p:cNvPr>
              <p:cNvGrpSpPr/>
              <p:nvPr/>
            </p:nvGrpSpPr>
            <p:grpSpPr>
              <a:xfrm>
                <a:off x="152223" y="1720429"/>
                <a:ext cx="6864877" cy="3873548"/>
                <a:chOff x="152223" y="1720429"/>
                <a:chExt cx="6864877" cy="3873548"/>
              </a:xfrm>
            </p:grpSpPr>
            <p:pic>
              <p:nvPicPr>
                <p:cNvPr id="1038" name="Picture 14">
                  <a:extLst>
                    <a:ext uri="{FF2B5EF4-FFF2-40B4-BE49-F238E27FC236}">
                      <a16:creationId xmlns:a16="http://schemas.microsoft.com/office/drawing/2014/main" id="{F800CC84-FEA4-77F4-F53C-5E2C862AB4B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52223" y="1720429"/>
                  <a:ext cx="3473864" cy="30480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4">
                  <a:extLst>
                    <a:ext uri="{FF2B5EF4-FFF2-40B4-BE49-F238E27FC236}">
                      <a16:creationId xmlns:a16="http://schemas.microsoft.com/office/drawing/2014/main" id="{86509C99-8963-AA78-CE1A-5EFA2F5F7BE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7703413" flipV="1">
                  <a:off x="5970330" y="4547207"/>
                  <a:ext cx="674488" cy="1419052"/>
                </a:xfrm>
                <a:prstGeom prst="rect">
                  <a:avLst/>
                </a:prstGeom>
                <a:noFill/>
                <a:extLst>
                  <a:ext uri="{909E8E84-426E-40DD-AFC4-6F175D3DCCD1}">
                    <a14:hiddenFill xmlns:a14="http://schemas.microsoft.com/office/drawing/2010/main">
                      <a:solidFill>
                        <a:srgbClr val="FFFFFF"/>
                      </a:solidFill>
                    </a14:hiddenFill>
                  </a:ext>
                </a:extLst>
              </p:spPr>
            </p:pic>
          </p:grpSp>
          <p:sp>
            <p:nvSpPr>
              <p:cNvPr id="24" name="TextBox 23">
                <a:extLst>
                  <a:ext uri="{FF2B5EF4-FFF2-40B4-BE49-F238E27FC236}">
                    <a16:creationId xmlns:a16="http://schemas.microsoft.com/office/drawing/2014/main" id="{024B3F53-25AD-C080-D8F0-15CFE18BA2BB}"/>
                  </a:ext>
                </a:extLst>
              </p:cNvPr>
              <p:cNvSpPr txBox="1"/>
              <p:nvPr/>
            </p:nvSpPr>
            <p:spPr>
              <a:xfrm>
                <a:off x="1119643" y="2238821"/>
                <a:ext cx="397866" cy="523220"/>
              </a:xfrm>
              <a:prstGeom prst="rect">
                <a:avLst/>
              </a:prstGeom>
              <a:noFill/>
            </p:spPr>
            <p:txBody>
              <a:bodyPr wrap="none" rtlCol="0">
                <a:spAutoFit/>
              </a:bodyPr>
              <a:lstStyle/>
              <a:p>
                <a:r>
                  <a:rPr lang="en-US" sz="2800" dirty="0">
                    <a:latin typeface="Arial Rounded MT Bold" panose="020F0704030504030204" pitchFamily="34" charset="0"/>
                  </a:rPr>
                  <a:t>$</a:t>
                </a:r>
              </a:p>
            </p:txBody>
          </p:sp>
        </p:grpSp>
        <p:sp>
          <p:nvSpPr>
            <p:cNvPr id="23" name="TextBox 22">
              <a:extLst>
                <a:ext uri="{FF2B5EF4-FFF2-40B4-BE49-F238E27FC236}">
                  <a16:creationId xmlns:a16="http://schemas.microsoft.com/office/drawing/2014/main" id="{5E0A898C-7854-4BB8-44CD-417BB89907B8}"/>
                </a:ext>
              </a:extLst>
            </p:cNvPr>
            <p:cNvSpPr txBox="1"/>
            <p:nvPr/>
          </p:nvSpPr>
          <p:spPr>
            <a:xfrm>
              <a:off x="6372784" y="5245410"/>
              <a:ext cx="367408" cy="461665"/>
            </a:xfrm>
            <a:prstGeom prst="rect">
              <a:avLst/>
            </a:prstGeom>
            <a:noFill/>
          </p:spPr>
          <p:txBody>
            <a:bodyPr wrap="none" rtlCol="0">
              <a:spAutoFit/>
            </a:bodyPr>
            <a:lstStyle/>
            <a:p>
              <a:r>
                <a:rPr lang="en-US" sz="2400" dirty="0">
                  <a:latin typeface="Arial Rounded MT Bold" panose="020F0704030504030204" pitchFamily="34" charset="0"/>
                </a:rPr>
                <a:t>$</a:t>
              </a:r>
            </a:p>
          </p:txBody>
        </p:sp>
      </p:grpSp>
      <p:grpSp>
        <p:nvGrpSpPr>
          <p:cNvPr id="9" name="Group 8">
            <a:extLst>
              <a:ext uri="{FF2B5EF4-FFF2-40B4-BE49-F238E27FC236}">
                <a16:creationId xmlns:a16="http://schemas.microsoft.com/office/drawing/2014/main" id="{0F9D10B9-F317-6898-92B7-71661E9C9925}"/>
              </a:ext>
            </a:extLst>
          </p:cNvPr>
          <p:cNvGrpSpPr/>
          <p:nvPr/>
        </p:nvGrpSpPr>
        <p:grpSpPr>
          <a:xfrm>
            <a:off x="7168609" y="5518425"/>
            <a:ext cx="1886475" cy="1351697"/>
            <a:chOff x="6011335" y="5371851"/>
            <a:chExt cx="2011355" cy="1517936"/>
          </a:xfrm>
        </p:grpSpPr>
        <p:pic>
          <p:nvPicPr>
            <p:cNvPr id="5128" name="Picture 8" descr="Coal-based power plants’ PLFs remain muted in November">
              <a:extLst>
                <a:ext uri="{FF2B5EF4-FFF2-40B4-BE49-F238E27FC236}">
                  <a16:creationId xmlns:a16="http://schemas.microsoft.com/office/drawing/2014/main" id="{D6796F20-5E96-CF2F-C4D7-88310B92F17C}"/>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6011335" y="5371851"/>
              <a:ext cx="2011355" cy="117913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AF3A1FA-9CC9-B3BA-627C-6525A3B3F0AE}"/>
                </a:ext>
              </a:extLst>
            </p:cNvPr>
            <p:cNvSpPr txBox="1"/>
            <p:nvPr/>
          </p:nvSpPr>
          <p:spPr>
            <a:xfrm>
              <a:off x="6715888" y="6520455"/>
              <a:ext cx="748923" cy="369332"/>
            </a:xfrm>
            <a:prstGeom prst="rect">
              <a:avLst/>
            </a:prstGeom>
            <a:noFill/>
          </p:spPr>
          <p:txBody>
            <a:bodyPr wrap="none" rtlCol="0">
              <a:spAutoFit/>
            </a:bodyPr>
            <a:lstStyle/>
            <a:p>
              <a:r>
                <a:rPr lang="en-US" dirty="0">
                  <a:latin typeface="Arial" panose="020B0604020202020204" pitchFamily="34" charset="0"/>
                  <a:cs typeface="Arial" panose="020B0604020202020204" pitchFamily="34" charset="0"/>
                </a:rPr>
                <a:t>Utility</a:t>
              </a:r>
            </a:p>
          </p:txBody>
        </p:sp>
      </p:grpSp>
      <p:pic>
        <p:nvPicPr>
          <p:cNvPr id="4" name="Picture 2">
            <a:extLst>
              <a:ext uri="{FF2B5EF4-FFF2-40B4-BE49-F238E27FC236}">
                <a16:creationId xmlns:a16="http://schemas.microsoft.com/office/drawing/2014/main" id="{56011FE2-6B43-1642-B8CA-AB6C4241B7CD}"/>
              </a:ext>
            </a:extLst>
          </p:cNvPr>
          <p:cNvPicPr>
            <a:picLocks noChangeAspect="1" noChangeArrowheads="1"/>
          </p:cNvPicPr>
          <p:nvPr/>
        </p:nvPicPr>
        <p:blipFill rotWithShape="1">
          <a:blip r:embed="rId8">
            <a:extLst>
              <a:ext uri="{28A0092B-C50C-407E-A947-70E740481C1C}">
                <a14:useLocalDpi xmlns:a14="http://schemas.microsoft.com/office/drawing/2010/main"/>
              </a:ext>
            </a:extLst>
          </a:blip>
          <a:srcRect l="4887" b="3039"/>
          <a:stretch/>
        </p:blipFill>
        <p:spPr bwMode="auto">
          <a:xfrm>
            <a:off x="7090350" y="-949341"/>
            <a:ext cx="3477717" cy="30179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unwealth®">
            <a:extLst>
              <a:ext uri="{FF2B5EF4-FFF2-40B4-BE49-F238E27FC236}">
                <a16:creationId xmlns:a16="http://schemas.microsoft.com/office/drawing/2014/main" id="{14126F5B-AAD0-1419-AFC7-D02665633701}"/>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65639" y="673505"/>
            <a:ext cx="3173314" cy="90046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Image result for smart meter icon">
            <a:extLst>
              <a:ext uri="{FF2B5EF4-FFF2-40B4-BE49-F238E27FC236}">
                <a16:creationId xmlns:a16="http://schemas.microsoft.com/office/drawing/2014/main" id="{AA9E73F4-9719-0EA0-E56A-102410D19DC8}"/>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l="30155" t="27282" r="31248"/>
          <a:stretch/>
        </p:blipFill>
        <p:spPr bwMode="auto">
          <a:xfrm>
            <a:off x="7787407" y="3718157"/>
            <a:ext cx="714087" cy="70631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44D4AA72-A417-B281-8863-C812EB72AACC}"/>
              </a:ext>
            </a:extLst>
          </p:cNvPr>
          <p:cNvGrpSpPr/>
          <p:nvPr/>
        </p:nvGrpSpPr>
        <p:grpSpPr>
          <a:xfrm rot="21188139">
            <a:off x="5380004" y="1749831"/>
            <a:ext cx="1478740" cy="1846566"/>
            <a:chOff x="5340676" y="1798991"/>
            <a:chExt cx="1478740" cy="1846566"/>
          </a:xfrm>
        </p:grpSpPr>
        <p:pic>
          <p:nvPicPr>
            <p:cNvPr id="1034" name="Picture 10">
              <a:extLst>
                <a:ext uri="{FF2B5EF4-FFF2-40B4-BE49-F238E27FC236}">
                  <a16:creationId xmlns:a16="http://schemas.microsoft.com/office/drawing/2014/main" id="{B06093DF-7FFE-660C-40A1-CD566C33F83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rot="9790532">
              <a:off x="5340676" y="1798991"/>
              <a:ext cx="966827" cy="96682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F0CDE59E-BADB-FFCB-1F20-C71A0D6FE3A4}"/>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t="29264"/>
            <a:stretch/>
          </p:blipFill>
          <p:spPr>
            <a:xfrm rot="1770848">
              <a:off x="5775101" y="2683009"/>
              <a:ext cx="1044315" cy="962548"/>
            </a:xfrm>
            <a:prstGeom prst="rect">
              <a:avLst/>
            </a:prstGeom>
          </p:spPr>
        </p:pic>
        <p:pic>
          <p:nvPicPr>
            <p:cNvPr id="28" name="Picture 27">
              <a:extLst>
                <a:ext uri="{FF2B5EF4-FFF2-40B4-BE49-F238E27FC236}">
                  <a16:creationId xmlns:a16="http://schemas.microsoft.com/office/drawing/2014/main" id="{C831E6FF-F6D5-94EB-1645-4A7F2EBACF60}"/>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5535786" y="1855257"/>
              <a:ext cx="650160" cy="650160"/>
            </a:xfrm>
            <a:prstGeom prst="rect">
              <a:avLst/>
            </a:prstGeom>
          </p:spPr>
        </p:pic>
      </p:grpSp>
      <p:sp>
        <p:nvSpPr>
          <p:cNvPr id="6" name="Oval 5">
            <a:extLst>
              <a:ext uri="{FF2B5EF4-FFF2-40B4-BE49-F238E27FC236}">
                <a16:creationId xmlns:a16="http://schemas.microsoft.com/office/drawing/2014/main" id="{6730622B-1B2E-C9B0-B8D7-F7DA808BE629}"/>
              </a:ext>
            </a:extLst>
          </p:cNvPr>
          <p:cNvSpPr/>
          <p:nvPr/>
        </p:nvSpPr>
        <p:spPr>
          <a:xfrm>
            <a:off x="3109402" y="784692"/>
            <a:ext cx="176981" cy="250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2" name="Group 31">
            <a:extLst>
              <a:ext uri="{FF2B5EF4-FFF2-40B4-BE49-F238E27FC236}">
                <a16:creationId xmlns:a16="http://schemas.microsoft.com/office/drawing/2014/main" id="{40399C34-95BB-4507-ABBD-9D102B24BBE2}"/>
              </a:ext>
            </a:extLst>
          </p:cNvPr>
          <p:cNvGrpSpPr/>
          <p:nvPr/>
        </p:nvGrpSpPr>
        <p:grpSpPr>
          <a:xfrm>
            <a:off x="1782524" y="880555"/>
            <a:ext cx="3477718" cy="1626237"/>
            <a:chOff x="1782524" y="880555"/>
            <a:chExt cx="3477718" cy="1626237"/>
          </a:xfrm>
        </p:grpSpPr>
        <p:grpSp>
          <p:nvGrpSpPr>
            <p:cNvPr id="29" name="Group 28">
              <a:extLst>
                <a:ext uri="{FF2B5EF4-FFF2-40B4-BE49-F238E27FC236}">
                  <a16:creationId xmlns:a16="http://schemas.microsoft.com/office/drawing/2014/main" id="{37443BCC-CA2D-A84D-E9E3-AD8673A800A4}"/>
                </a:ext>
              </a:extLst>
            </p:cNvPr>
            <p:cNvGrpSpPr/>
            <p:nvPr/>
          </p:nvGrpSpPr>
          <p:grpSpPr>
            <a:xfrm>
              <a:off x="1782524" y="880555"/>
              <a:ext cx="3477718" cy="1626237"/>
              <a:chOff x="1782524" y="880555"/>
              <a:chExt cx="3477718" cy="1626237"/>
            </a:xfrm>
          </p:grpSpPr>
          <p:pic>
            <p:nvPicPr>
              <p:cNvPr id="11" name="Picture 4">
                <a:extLst>
                  <a:ext uri="{FF2B5EF4-FFF2-40B4-BE49-F238E27FC236}">
                    <a16:creationId xmlns:a16="http://schemas.microsoft.com/office/drawing/2014/main" id="{E71183D9-5AE9-DD14-8E8A-19D72BA5B01E}"/>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1782524" y="1720429"/>
                <a:ext cx="3477718" cy="786363"/>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a:extLst>
                  <a:ext uri="{FF2B5EF4-FFF2-40B4-BE49-F238E27FC236}">
                    <a16:creationId xmlns:a16="http://schemas.microsoft.com/office/drawing/2014/main" id="{CFFE4F9C-4DE9-C948-67E4-D30E118C831D}"/>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rot="10800000">
                <a:off x="3247055" y="880555"/>
                <a:ext cx="1537786" cy="114122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6">
              <a:extLst>
                <a:ext uri="{FF2B5EF4-FFF2-40B4-BE49-F238E27FC236}">
                  <a16:creationId xmlns:a16="http://schemas.microsoft.com/office/drawing/2014/main" id="{A89860AE-E18B-0E2F-C856-08593C457A01}"/>
                </a:ext>
              </a:extLst>
            </p:cNvPr>
            <p:cNvSpPr txBox="1"/>
            <p:nvPr/>
          </p:nvSpPr>
          <p:spPr>
            <a:xfrm>
              <a:off x="4098255" y="1419481"/>
              <a:ext cx="367408" cy="461665"/>
            </a:xfrm>
            <a:prstGeom prst="rect">
              <a:avLst/>
            </a:prstGeom>
            <a:noFill/>
          </p:spPr>
          <p:txBody>
            <a:bodyPr wrap="none" rtlCol="0">
              <a:spAutoFit/>
            </a:bodyPr>
            <a:lstStyle/>
            <a:p>
              <a:r>
                <a:rPr lang="en-US" sz="2400" dirty="0">
                  <a:latin typeface="Arial Rounded MT Bold" panose="020F0704030504030204" pitchFamily="34" charset="0"/>
                </a:rPr>
                <a:t>$</a:t>
              </a:r>
            </a:p>
          </p:txBody>
        </p:sp>
      </p:grpSp>
      <p:sp>
        <p:nvSpPr>
          <p:cNvPr id="2" name="Title 1">
            <a:extLst>
              <a:ext uri="{FF2B5EF4-FFF2-40B4-BE49-F238E27FC236}">
                <a16:creationId xmlns:a16="http://schemas.microsoft.com/office/drawing/2014/main" id="{9D34ED31-CF76-7D8C-92D5-9B74319947FD}"/>
              </a:ext>
            </a:extLst>
          </p:cNvPr>
          <p:cNvSpPr>
            <a:spLocks noGrp="1"/>
          </p:cNvSpPr>
          <p:nvPr>
            <p:ph type="title"/>
          </p:nvPr>
        </p:nvSpPr>
        <p:spPr>
          <a:xfrm>
            <a:off x="25610" y="5219543"/>
            <a:ext cx="5113950" cy="1938076"/>
          </a:xfrm>
        </p:spPr>
        <p:txBody>
          <a:bodyPr>
            <a:normAutofit/>
          </a:bodyPr>
          <a:lstStyle/>
          <a:p>
            <a:r>
              <a:rPr lang="en-US" sz="4800" dirty="0">
                <a:latin typeface="Arial" panose="020B0604020202020204" pitchFamily="34" charset="0"/>
                <a:cs typeface="Arial" panose="020B0604020202020204" pitchFamily="34" charset="0"/>
              </a:rPr>
              <a:t>Solar Faithful PPA  </a:t>
            </a:r>
          </a:p>
        </p:txBody>
      </p:sp>
    </p:spTree>
    <p:extLst>
      <p:ext uri="{BB962C8B-B14F-4D97-AF65-F5344CB8AC3E}">
        <p14:creationId xmlns:p14="http://schemas.microsoft.com/office/powerpoint/2010/main" val="7281831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5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500"/>
                                        <p:tgtEl>
                                          <p:spTgt spid="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fade">
                                      <p:cBhvr>
                                        <p:cTn id="27"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2FF2A-39A5-BCF2-269E-5CA85D5A8138}"/>
              </a:ext>
            </a:extLst>
          </p:cNvPr>
          <p:cNvSpPr>
            <a:spLocks noGrp="1"/>
          </p:cNvSpPr>
          <p:nvPr>
            <p:ph type="title"/>
          </p:nvPr>
        </p:nvSpPr>
        <p:spPr>
          <a:xfrm>
            <a:off x="410403" y="664454"/>
            <a:ext cx="3943350" cy="1938076"/>
          </a:xfrm>
        </p:spPr>
        <p:txBody>
          <a:bodyPr>
            <a:normAutofit fontScale="90000"/>
          </a:bodyPr>
          <a:lstStyle/>
          <a:p>
            <a:pPr algn="ctr"/>
            <a:r>
              <a:rPr lang="en-US" sz="4800" dirty="0">
                <a:latin typeface="Arial" panose="020B0604020202020204" pitchFamily="34" charset="0"/>
                <a:cs typeface="Arial" panose="020B0604020202020204" pitchFamily="34" charset="0"/>
              </a:rPr>
              <a:t>25 kW </a:t>
            </a:r>
            <a:br>
              <a:rPr lang="en-US" sz="4800" dirty="0">
                <a:latin typeface="Arial" panose="020B0604020202020204" pitchFamily="34" charset="0"/>
                <a:cs typeface="Arial" panose="020B0604020202020204" pitchFamily="34" charset="0"/>
              </a:rPr>
            </a:br>
            <a:r>
              <a:rPr lang="en-US" sz="4800" dirty="0">
                <a:latin typeface="Arial" panose="020B0604020202020204" pitchFamily="34" charset="0"/>
                <a:cs typeface="Arial" panose="020B0604020202020204" pitchFamily="34" charset="0"/>
              </a:rPr>
              <a:t>System Example</a:t>
            </a:r>
          </a:p>
        </p:txBody>
      </p:sp>
      <p:sp>
        <p:nvSpPr>
          <p:cNvPr id="3" name="Content Placeholder 2">
            <a:extLst>
              <a:ext uri="{FF2B5EF4-FFF2-40B4-BE49-F238E27FC236}">
                <a16:creationId xmlns:a16="http://schemas.microsoft.com/office/drawing/2014/main" id="{C7684117-1FF0-3F6F-91CF-1287C62F4E92}"/>
              </a:ext>
            </a:extLst>
          </p:cNvPr>
          <p:cNvSpPr>
            <a:spLocks noGrp="1"/>
          </p:cNvSpPr>
          <p:nvPr>
            <p:ph idx="1"/>
          </p:nvPr>
        </p:nvSpPr>
        <p:spPr>
          <a:xfrm>
            <a:off x="0" y="3101514"/>
            <a:ext cx="9144000" cy="4006701"/>
          </a:xfrm>
        </p:spPr>
        <p:txBody>
          <a:bodyPr>
            <a:noAutofit/>
          </a:bodyPr>
          <a:lstStyle/>
          <a:p>
            <a:r>
              <a:rPr lang="en-US" sz="2400" dirty="0">
                <a:latin typeface="Arial" panose="020B0604020202020204" pitchFamily="34" charset="0"/>
                <a:cs typeface="Arial" panose="020B0604020202020204" pitchFamily="34" charset="0"/>
              </a:rPr>
              <a:t>Monthly electric bill = $600 ($7,200 annually) paid to utility @ $.18 /kWh (~ 3,333 kWh/Month / 40,000 kWh/Year)</a:t>
            </a:r>
          </a:p>
          <a:p>
            <a:r>
              <a:rPr lang="en-US" sz="2400" i="1" dirty="0">
                <a:latin typeface="Arial" panose="020B0604020202020204" pitchFamily="34" charset="0"/>
                <a:cs typeface="Arial" panose="020B0604020202020204" pitchFamily="34" charset="0"/>
              </a:rPr>
              <a:t>CHE </a:t>
            </a:r>
            <a:r>
              <a:rPr lang="en-US" sz="2400" dirty="0">
                <a:latin typeface="Arial" panose="020B0604020202020204" pitchFamily="34" charset="0"/>
                <a:cs typeface="Arial" panose="020B0604020202020204" pitchFamily="34" charset="0"/>
              </a:rPr>
              <a:t>installs a</a:t>
            </a: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25kW system expected to provide 75% of the congregation’s electrical needs from about 50 panels</a:t>
            </a:r>
          </a:p>
          <a:p>
            <a:r>
              <a:rPr lang="en-US" sz="2400" dirty="0">
                <a:latin typeface="Arial" panose="020B0604020202020204" pitchFamily="34" charset="0"/>
                <a:cs typeface="Arial" panose="020B0604020202020204" pitchFamily="34" charset="0"/>
              </a:rPr>
              <a:t>25% of the congregation’s power will continue to come from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the utility </a:t>
            </a:r>
          </a:p>
          <a:p>
            <a:r>
              <a:rPr lang="en-US" sz="2400" dirty="0">
                <a:latin typeface="Arial" panose="020B0604020202020204" pitchFamily="34" charset="0"/>
                <a:cs typeface="Arial" panose="020B0604020202020204" pitchFamily="34" charset="0"/>
              </a:rPr>
              <a:t>Start with 10% discount for energy produced by panels.  PPA rate increases 1.5% annually.  (Historically, utility rate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increases 3.5% annually)</a:t>
            </a:r>
          </a:p>
        </p:txBody>
      </p:sp>
      <p:pic>
        <p:nvPicPr>
          <p:cNvPr id="3074" name="Picture 2" descr="Can your church run on solar?">
            <a:extLst>
              <a:ext uri="{FF2B5EF4-FFF2-40B4-BE49-F238E27FC236}">
                <a16:creationId xmlns:a16="http://schemas.microsoft.com/office/drawing/2014/main" id="{9BC00B7E-7164-E280-FFB4-C7EDF411305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360" t="12834" r="15200" b="-6007"/>
          <a:stretch/>
        </p:blipFill>
        <p:spPr bwMode="auto">
          <a:xfrm>
            <a:off x="3870959" y="462455"/>
            <a:ext cx="4856481" cy="245104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754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1EFD124-727B-29E8-1451-0E00F189BC5C}"/>
              </a:ext>
            </a:extLst>
          </p:cNvPr>
          <p:cNvGraphicFramePr>
            <a:graphicFrameLocks noGrp="1"/>
          </p:cNvGraphicFramePr>
          <p:nvPr/>
        </p:nvGraphicFramePr>
        <p:xfrm>
          <a:off x="680484" y="1626780"/>
          <a:ext cx="7783031" cy="4284930"/>
        </p:xfrm>
        <a:graphic>
          <a:graphicData uri="http://schemas.openxmlformats.org/drawingml/2006/table">
            <a:tbl>
              <a:tblPr>
                <a:tableStyleId>{5C22544A-7EE6-4342-B048-85BDC9FD1C3A}</a:tableStyleId>
              </a:tblPr>
              <a:tblGrid>
                <a:gridCol w="584921">
                  <a:extLst>
                    <a:ext uri="{9D8B030D-6E8A-4147-A177-3AD203B41FA5}">
                      <a16:colId xmlns:a16="http://schemas.microsoft.com/office/drawing/2014/main" val="773559589"/>
                    </a:ext>
                  </a:extLst>
                </a:gridCol>
                <a:gridCol w="584921">
                  <a:extLst>
                    <a:ext uri="{9D8B030D-6E8A-4147-A177-3AD203B41FA5}">
                      <a16:colId xmlns:a16="http://schemas.microsoft.com/office/drawing/2014/main" val="338783187"/>
                    </a:ext>
                  </a:extLst>
                </a:gridCol>
                <a:gridCol w="584921">
                  <a:extLst>
                    <a:ext uri="{9D8B030D-6E8A-4147-A177-3AD203B41FA5}">
                      <a16:colId xmlns:a16="http://schemas.microsoft.com/office/drawing/2014/main" val="3944042868"/>
                    </a:ext>
                  </a:extLst>
                </a:gridCol>
                <a:gridCol w="596858">
                  <a:extLst>
                    <a:ext uri="{9D8B030D-6E8A-4147-A177-3AD203B41FA5}">
                      <a16:colId xmlns:a16="http://schemas.microsoft.com/office/drawing/2014/main" val="4176663108"/>
                    </a:ext>
                  </a:extLst>
                </a:gridCol>
                <a:gridCol w="381990">
                  <a:extLst>
                    <a:ext uri="{9D8B030D-6E8A-4147-A177-3AD203B41FA5}">
                      <a16:colId xmlns:a16="http://schemas.microsoft.com/office/drawing/2014/main" val="3217071072"/>
                    </a:ext>
                  </a:extLst>
                </a:gridCol>
                <a:gridCol w="584921">
                  <a:extLst>
                    <a:ext uri="{9D8B030D-6E8A-4147-A177-3AD203B41FA5}">
                      <a16:colId xmlns:a16="http://schemas.microsoft.com/office/drawing/2014/main" val="1438463276"/>
                    </a:ext>
                  </a:extLst>
                </a:gridCol>
                <a:gridCol w="584921">
                  <a:extLst>
                    <a:ext uri="{9D8B030D-6E8A-4147-A177-3AD203B41FA5}">
                      <a16:colId xmlns:a16="http://schemas.microsoft.com/office/drawing/2014/main" val="2127871653"/>
                    </a:ext>
                  </a:extLst>
                </a:gridCol>
                <a:gridCol w="656544">
                  <a:extLst>
                    <a:ext uri="{9D8B030D-6E8A-4147-A177-3AD203B41FA5}">
                      <a16:colId xmlns:a16="http://schemas.microsoft.com/office/drawing/2014/main" val="3237406886"/>
                    </a:ext>
                  </a:extLst>
                </a:gridCol>
                <a:gridCol w="381990">
                  <a:extLst>
                    <a:ext uri="{9D8B030D-6E8A-4147-A177-3AD203B41FA5}">
                      <a16:colId xmlns:a16="http://schemas.microsoft.com/office/drawing/2014/main" val="1418771714"/>
                    </a:ext>
                  </a:extLst>
                </a:gridCol>
                <a:gridCol w="584921">
                  <a:extLst>
                    <a:ext uri="{9D8B030D-6E8A-4147-A177-3AD203B41FA5}">
                      <a16:colId xmlns:a16="http://schemas.microsoft.com/office/drawing/2014/main" val="3620803282"/>
                    </a:ext>
                  </a:extLst>
                </a:gridCol>
                <a:gridCol w="584921">
                  <a:extLst>
                    <a:ext uri="{9D8B030D-6E8A-4147-A177-3AD203B41FA5}">
                      <a16:colId xmlns:a16="http://schemas.microsoft.com/office/drawing/2014/main" val="2895358920"/>
                    </a:ext>
                  </a:extLst>
                </a:gridCol>
                <a:gridCol w="525235">
                  <a:extLst>
                    <a:ext uri="{9D8B030D-6E8A-4147-A177-3AD203B41FA5}">
                      <a16:colId xmlns:a16="http://schemas.microsoft.com/office/drawing/2014/main" val="2326887495"/>
                    </a:ext>
                  </a:extLst>
                </a:gridCol>
                <a:gridCol w="549109">
                  <a:extLst>
                    <a:ext uri="{9D8B030D-6E8A-4147-A177-3AD203B41FA5}">
                      <a16:colId xmlns:a16="http://schemas.microsoft.com/office/drawing/2014/main" val="2480109354"/>
                    </a:ext>
                  </a:extLst>
                </a:gridCol>
                <a:gridCol w="596858">
                  <a:extLst>
                    <a:ext uri="{9D8B030D-6E8A-4147-A177-3AD203B41FA5}">
                      <a16:colId xmlns:a16="http://schemas.microsoft.com/office/drawing/2014/main" val="3288874788"/>
                    </a:ext>
                  </a:extLst>
                </a:gridCol>
              </a:tblGrid>
              <a:tr h="164805">
                <a:tc>
                  <a:txBody>
                    <a:bodyPr/>
                    <a:lstStyle/>
                    <a:p>
                      <a:pPr algn="r" fontAlgn="b"/>
                      <a:r>
                        <a:rPr lang="en-US" sz="1000" u="none" strike="noStrike" dirty="0">
                          <a:solidFill>
                            <a:schemeClr val="tx1"/>
                          </a:solidFill>
                          <a:effectLst/>
                        </a:rPr>
                        <a:t>1</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$0.180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$7,200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$0.162</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$4,860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$0.180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$1,800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$6,660</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838789266"/>
                  </a:ext>
                </a:extLst>
              </a:tr>
              <a:tr h="164805">
                <a:tc>
                  <a:txBody>
                    <a:bodyPr/>
                    <a:lstStyle/>
                    <a:p>
                      <a:pPr algn="r" fontAlgn="b"/>
                      <a:r>
                        <a:rPr lang="en-US" sz="1000" u="none" strike="noStrike" dirty="0">
                          <a:solidFill>
                            <a:schemeClr val="tx1"/>
                          </a:solidFill>
                          <a:effectLst/>
                        </a:rPr>
                        <a:t>2</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$0.186</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$7,452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$0.164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$4,933</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$0.186</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10,000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$1,863</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$6,796</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729750393"/>
                  </a:ext>
                </a:extLst>
              </a:tr>
              <a:tr h="164805">
                <a:tc>
                  <a:txBody>
                    <a:bodyPr/>
                    <a:lstStyle/>
                    <a:p>
                      <a:pPr algn="r" fontAlgn="b"/>
                      <a:r>
                        <a:rPr lang="en-US" sz="1000" u="none" strike="noStrike" dirty="0">
                          <a:solidFill>
                            <a:schemeClr val="tx1"/>
                          </a:solidFill>
                          <a:effectLst/>
                        </a:rPr>
                        <a:t>3</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$0.193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$7,713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$0.167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$5,007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$0.193</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10,000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$1,928</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$6,935</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596012839"/>
                  </a:ext>
                </a:extLst>
              </a:tr>
              <a:tr h="164805">
                <a:tc>
                  <a:txBody>
                    <a:bodyPr/>
                    <a:lstStyle/>
                    <a:p>
                      <a:pPr algn="r" fontAlgn="b"/>
                      <a:r>
                        <a:rPr lang="en-US" sz="1000" u="none" strike="noStrike" dirty="0">
                          <a:solidFill>
                            <a:schemeClr val="tx1"/>
                          </a:solidFill>
                          <a:effectLst/>
                        </a:rPr>
                        <a:t>4</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dirty="0">
                          <a:solidFill>
                            <a:schemeClr val="tx1"/>
                          </a:solidFill>
                          <a:effectLst/>
                        </a:rPr>
                        <a:t>$0.200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$7,983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$0.169</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$5,082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$1,996</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$7,078</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272903082"/>
                  </a:ext>
                </a:extLst>
              </a:tr>
              <a:tr h="164805">
                <a:tc>
                  <a:txBody>
                    <a:bodyPr/>
                    <a:lstStyle/>
                    <a:p>
                      <a:pPr algn="r" fontAlgn="b"/>
                      <a:r>
                        <a:rPr lang="en-US" sz="1000" u="none" strike="noStrike" dirty="0">
                          <a:solidFill>
                            <a:schemeClr val="tx1"/>
                          </a:solidFill>
                          <a:effectLst/>
                        </a:rPr>
                        <a:t>5</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dirty="0">
                          <a:solidFill>
                            <a:schemeClr val="tx1"/>
                          </a:solidFill>
                          <a:effectLst/>
                        </a:rPr>
                        <a:t>$0.207</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$8,262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$0.172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30,000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$5,158</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$0.207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$2,066</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highlight>
                            <a:srgbClr val="FFFF00"/>
                          </a:highlight>
                        </a:rPr>
                        <a:t>$7,224</a:t>
                      </a:r>
                      <a:endParaRPr lang="en-US" sz="1000" b="0" i="0" u="none" strike="noStrike">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2822949590"/>
                  </a:ext>
                </a:extLst>
              </a:tr>
              <a:tr h="164805">
                <a:tc>
                  <a:txBody>
                    <a:bodyPr/>
                    <a:lstStyle/>
                    <a:p>
                      <a:pPr algn="r" fontAlgn="b"/>
                      <a:r>
                        <a:rPr lang="en-US" sz="1000" u="none" strike="noStrike">
                          <a:solidFill>
                            <a:schemeClr val="tx1"/>
                          </a:solidFill>
                          <a:effectLst/>
                        </a:rPr>
                        <a:t>6</a:t>
                      </a:r>
                      <a:endParaRPr lang="en-US" sz="1000" b="0" i="0" u="none" strike="noStrike">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dirty="0">
                          <a:solidFill>
                            <a:schemeClr val="tx1"/>
                          </a:solidFill>
                          <a:effectLst/>
                        </a:rPr>
                        <a:t>$0.214</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$8,551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$0.175</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$5,236</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$0.214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$2,138</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$7,373</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518692339"/>
                  </a:ext>
                </a:extLst>
              </a:tr>
              <a:tr h="164805">
                <a:tc>
                  <a:txBody>
                    <a:bodyPr/>
                    <a:lstStyle/>
                    <a:p>
                      <a:pPr algn="r" fontAlgn="b"/>
                      <a:r>
                        <a:rPr lang="en-US" sz="1000" u="none" strike="noStrike" dirty="0">
                          <a:solidFill>
                            <a:schemeClr val="tx1"/>
                          </a:solidFill>
                          <a:effectLst/>
                        </a:rPr>
                        <a:t>7</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$0.221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$8,851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$0.177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$5,314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$0.221</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$2,213</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highlight>
                            <a:srgbClr val="FFFF00"/>
                          </a:highlight>
                        </a:rPr>
                        <a:t>$7,527</a:t>
                      </a:r>
                      <a:endParaRPr lang="en-US" sz="1000" b="0" i="0" u="none" strike="noStrike">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767089997"/>
                  </a:ext>
                </a:extLst>
              </a:tr>
              <a:tr h="164805">
                <a:tc>
                  <a:txBody>
                    <a:bodyPr/>
                    <a:lstStyle/>
                    <a:p>
                      <a:pPr algn="r" fontAlgn="b"/>
                      <a:r>
                        <a:rPr lang="en-US" sz="1000" u="none" strike="noStrike">
                          <a:solidFill>
                            <a:schemeClr val="tx1"/>
                          </a:solidFill>
                          <a:effectLst/>
                        </a:rPr>
                        <a:t>8</a:t>
                      </a:r>
                      <a:endParaRPr lang="en-US" sz="1000" b="0" i="0" u="none" strike="noStrike">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$0.229</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$9,160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$0.180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$5,394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$0.229</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$2,290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highlight>
                            <a:srgbClr val="FFFF00"/>
                          </a:highlight>
                        </a:rPr>
                        <a:t>$7,684</a:t>
                      </a:r>
                      <a:endParaRPr lang="en-US" sz="1000" b="0" i="0" u="none" strike="noStrike">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230088636"/>
                  </a:ext>
                </a:extLst>
              </a:tr>
              <a:tr h="164805">
                <a:tc>
                  <a:txBody>
                    <a:bodyPr/>
                    <a:lstStyle/>
                    <a:p>
                      <a:pPr algn="r" fontAlgn="b"/>
                      <a:r>
                        <a:rPr lang="en-US" sz="1000" u="none" strike="noStrike" dirty="0">
                          <a:solidFill>
                            <a:schemeClr val="tx1"/>
                          </a:solidFill>
                          <a:effectLst/>
                        </a:rPr>
                        <a:t>9</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$0.237</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$9,481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$0.182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$5,475</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$0.237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$2,370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$7,845</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4036638744"/>
                  </a:ext>
                </a:extLst>
              </a:tr>
              <a:tr h="164805">
                <a:tc>
                  <a:txBody>
                    <a:bodyPr/>
                    <a:lstStyle/>
                    <a:p>
                      <a:pPr algn="r" fontAlgn="b"/>
                      <a:r>
                        <a:rPr lang="en-US" sz="1000" u="none" strike="noStrike" dirty="0">
                          <a:solidFill>
                            <a:schemeClr val="tx1"/>
                          </a:solidFill>
                          <a:effectLst/>
                        </a:rPr>
                        <a:t>10</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$0.245</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$9,813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$0.185</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$5,557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$0.245</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$2,453</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$8,010</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605054064"/>
                  </a:ext>
                </a:extLst>
              </a:tr>
              <a:tr h="164805">
                <a:tc>
                  <a:txBody>
                    <a:bodyPr/>
                    <a:lstStyle/>
                    <a:p>
                      <a:pPr algn="r" fontAlgn="b"/>
                      <a:r>
                        <a:rPr lang="en-US" sz="1000" u="none" strike="noStrike" dirty="0">
                          <a:solidFill>
                            <a:schemeClr val="tx1"/>
                          </a:solidFill>
                          <a:effectLst/>
                        </a:rPr>
                        <a:t>11</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$0.254</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$10,156</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$0.188</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30,000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$5,640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$0.254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$2,539</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$8,179</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330338559"/>
                  </a:ext>
                </a:extLst>
              </a:tr>
              <a:tr h="164805">
                <a:tc>
                  <a:txBody>
                    <a:bodyPr/>
                    <a:lstStyle/>
                    <a:p>
                      <a:pPr algn="r" fontAlgn="b"/>
                      <a:r>
                        <a:rPr lang="en-US" sz="1000" u="none" strike="noStrike">
                          <a:solidFill>
                            <a:schemeClr val="tx1"/>
                          </a:solidFill>
                          <a:effectLst/>
                        </a:rPr>
                        <a:t>12</a:t>
                      </a:r>
                      <a:endParaRPr lang="en-US" sz="1000" b="0" i="0" u="none" strike="noStrike">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$0.263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$10,512</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$0.191</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$5,725</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$0.263</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$2,628</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highlight>
                            <a:srgbClr val="FFFF00"/>
                          </a:highlight>
                        </a:rPr>
                        <a:t>$8,353</a:t>
                      </a:r>
                      <a:endParaRPr lang="en-US" sz="1000" b="0" i="0" u="none" strike="noStrike">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2891042563"/>
                  </a:ext>
                </a:extLst>
              </a:tr>
              <a:tr h="164805">
                <a:tc>
                  <a:txBody>
                    <a:bodyPr/>
                    <a:lstStyle/>
                    <a:p>
                      <a:pPr algn="r" fontAlgn="b"/>
                      <a:r>
                        <a:rPr lang="en-US" sz="1000" u="none" strike="noStrike" dirty="0">
                          <a:solidFill>
                            <a:schemeClr val="tx1"/>
                          </a:solidFill>
                          <a:effectLst/>
                        </a:rPr>
                        <a:t>13</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$0.272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$10,880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$0.194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$5,811</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$0.272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$2,720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$8,531</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87928079"/>
                  </a:ext>
                </a:extLst>
              </a:tr>
              <a:tr h="164805">
                <a:tc>
                  <a:txBody>
                    <a:bodyPr/>
                    <a:lstStyle/>
                    <a:p>
                      <a:pPr algn="r" fontAlgn="b"/>
                      <a:r>
                        <a:rPr lang="en-US" sz="1000" u="none" strike="noStrike">
                          <a:solidFill>
                            <a:schemeClr val="tx1"/>
                          </a:solidFill>
                          <a:effectLst/>
                        </a:rPr>
                        <a:t>14</a:t>
                      </a:r>
                      <a:endParaRPr lang="en-US" sz="1000" b="0" i="0" u="none" strike="noStrike">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$0.282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$11,260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$0.197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$5,898</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$0.282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$2,815</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$8,713</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883929467"/>
                  </a:ext>
                </a:extLst>
              </a:tr>
              <a:tr h="164805">
                <a:tc>
                  <a:txBody>
                    <a:bodyPr/>
                    <a:lstStyle/>
                    <a:p>
                      <a:pPr algn="r" fontAlgn="b"/>
                      <a:r>
                        <a:rPr lang="en-US" sz="1000" u="none" strike="noStrike" dirty="0">
                          <a:solidFill>
                            <a:schemeClr val="tx1"/>
                          </a:solidFill>
                          <a:effectLst/>
                        </a:rPr>
                        <a:t>15</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$0.291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$11,655</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$5,986</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$0.291</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$2,914</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$8,900</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896711266"/>
                  </a:ext>
                </a:extLst>
              </a:tr>
              <a:tr h="164805">
                <a:tc>
                  <a:txBody>
                    <a:bodyPr/>
                    <a:lstStyle/>
                    <a:p>
                      <a:pPr algn="r" fontAlgn="b"/>
                      <a:r>
                        <a:rPr lang="en-US" sz="1000" u="none" strike="noStrike" dirty="0">
                          <a:solidFill>
                            <a:schemeClr val="tx1"/>
                          </a:solidFill>
                          <a:effectLst/>
                        </a:rPr>
                        <a:t>16</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$0.302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$12,063</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$0.203</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$6,076</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$0.302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$3,016</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highlight>
                            <a:srgbClr val="FFFF00"/>
                          </a:highlight>
                        </a:rPr>
                        <a:t>$9,092</a:t>
                      </a:r>
                      <a:endParaRPr lang="en-US" sz="1000" b="0" i="0" u="none" strike="noStrike">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4447146"/>
                  </a:ext>
                </a:extLst>
              </a:tr>
              <a:tr h="164805">
                <a:tc>
                  <a:txBody>
                    <a:bodyPr/>
                    <a:lstStyle/>
                    <a:p>
                      <a:pPr algn="r" fontAlgn="b"/>
                      <a:r>
                        <a:rPr lang="en-US" sz="1000" u="none" strike="noStrike" dirty="0">
                          <a:solidFill>
                            <a:schemeClr val="tx1"/>
                          </a:solidFill>
                          <a:effectLst/>
                        </a:rPr>
                        <a:t>17</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$0.312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$12,485</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$0.206</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$6,167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$0.312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$3,121</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$9,288</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550071156"/>
                  </a:ext>
                </a:extLst>
              </a:tr>
              <a:tr h="164805">
                <a:tc>
                  <a:txBody>
                    <a:bodyPr/>
                    <a:lstStyle/>
                    <a:p>
                      <a:pPr algn="r" fontAlgn="b"/>
                      <a:r>
                        <a:rPr lang="en-US" sz="1000" u="none" strike="noStrike" dirty="0">
                          <a:solidFill>
                            <a:schemeClr val="tx1"/>
                          </a:solidFill>
                          <a:effectLst/>
                        </a:rPr>
                        <a:t>18</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$0.323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$12,922</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$0.209</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$6,260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$0.323</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$3,230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$9,490</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2897426752"/>
                  </a:ext>
                </a:extLst>
              </a:tr>
              <a:tr h="164805">
                <a:tc>
                  <a:txBody>
                    <a:bodyPr/>
                    <a:lstStyle/>
                    <a:p>
                      <a:pPr algn="r" fontAlgn="b"/>
                      <a:r>
                        <a:rPr lang="en-US" sz="1000" u="none" strike="noStrike" dirty="0">
                          <a:solidFill>
                            <a:schemeClr val="tx1"/>
                          </a:solidFill>
                          <a:effectLst/>
                        </a:rPr>
                        <a:t>19</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$0.334</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$13,374</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$0.212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$6,354</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$0.334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$3,343</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$9,697</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562729935"/>
                  </a:ext>
                </a:extLst>
              </a:tr>
              <a:tr h="164805">
                <a:tc>
                  <a:txBody>
                    <a:bodyPr/>
                    <a:lstStyle/>
                    <a:p>
                      <a:pPr algn="r" fontAlgn="b"/>
                      <a:r>
                        <a:rPr lang="en-US" sz="1000" u="none" strike="noStrike" dirty="0">
                          <a:solidFill>
                            <a:schemeClr val="tx1"/>
                          </a:solidFill>
                          <a:effectLst/>
                        </a:rPr>
                        <a:t>20</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$0.346</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$13,842</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$0.215</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$6,449</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$0.346</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$3,461</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$9,909</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816577461"/>
                  </a:ext>
                </a:extLst>
              </a:tr>
              <a:tr h="164805">
                <a:tc>
                  <a:txBody>
                    <a:bodyPr/>
                    <a:lstStyle/>
                    <a:p>
                      <a:pPr algn="r" fontAlgn="b"/>
                      <a:r>
                        <a:rPr lang="en-US" sz="1000" u="none" strike="noStrike" dirty="0">
                          <a:solidFill>
                            <a:schemeClr val="tx1"/>
                          </a:solidFill>
                          <a:effectLst/>
                        </a:rPr>
                        <a:t>21</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$0.358</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$14,326</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$0.218</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$6,546</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$0.358</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$3,582</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$10,127</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729385351"/>
                  </a:ext>
                </a:extLst>
              </a:tr>
              <a:tr h="164805">
                <a:tc>
                  <a:txBody>
                    <a:bodyPr/>
                    <a:lstStyle/>
                    <a:p>
                      <a:pPr algn="r" fontAlgn="b"/>
                      <a:r>
                        <a:rPr lang="en-US" sz="1000" u="none" strike="noStrike" dirty="0">
                          <a:solidFill>
                            <a:schemeClr val="tx1"/>
                          </a:solidFill>
                          <a:effectLst/>
                        </a:rPr>
                        <a:t>22</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$0.371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$14,828</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$0.221</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$6,644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$0.371</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$3,707</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$10,351</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81513062"/>
                  </a:ext>
                </a:extLst>
              </a:tr>
              <a:tr h="164805">
                <a:tc>
                  <a:txBody>
                    <a:bodyPr/>
                    <a:lstStyle/>
                    <a:p>
                      <a:pPr algn="r" fontAlgn="b"/>
                      <a:r>
                        <a:rPr lang="en-US" sz="1000" u="none" strike="noStrike" dirty="0">
                          <a:solidFill>
                            <a:schemeClr val="tx1"/>
                          </a:solidFill>
                          <a:effectLst/>
                        </a:rPr>
                        <a:t>23</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$0.384</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$15,347</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$0.225</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$6,744</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$0.384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$3,837</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$10,580</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571743354"/>
                  </a:ext>
                </a:extLst>
              </a:tr>
              <a:tr h="164805">
                <a:tc>
                  <a:txBody>
                    <a:bodyPr/>
                    <a:lstStyle/>
                    <a:p>
                      <a:pPr algn="r" fontAlgn="b"/>
                      <a:r>
                        <a:rPr lang="en-US" sz="1000" u="none" strike="noStrike" dirty="0">
                          <a:solidFill>
                            <a:schemeClr val="tx1"/>
                          </a:solidFill>
                          <a:effectLst/>
                        </a:rPr>
                        <a:t>24</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$0.397</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$15,884</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$0.228</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$6,845</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$0.397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$3,971</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$10,816</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377445395"/>
                  </a:ext>
                </a:extLst>
              </a:tr>
              <a:tr h="164805">
                <a:tc>
                  <a:txBody>
                    <a:bodyPr/>
                    <a:lstStyle/>
                    <a:p>
                      <a:pPr algn="r" fontAlgn="b"/>
                      <a:r>
                        <a:rPr lang="en-US" sz="1000" u="none" strike="noStrike" dirty="0">
                          <a:solidFill>
                            <a:schemeClr val="tx1"/>
                          </a:solidFill>
                          <a:effectLst/>
                        </a:rPr>
                        <a:t>25</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$0.411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$16,440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$0.232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30,000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$6,947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$0.411</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$4,110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$11,057</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759845096"/>
                  </a:ext>
                </a:extLst>
              </a:tr>
              <a:tr h="164805">
                <a:tc>
                  <a:txBody>
                    <a:bodyPr/>
                    <a:lstStyle/>
                    <a:p>
                      <a:pPr algn="l" fontAlgn="b"/>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l" fontAlgn="b"/>
                      <a:r>
                        <a:rPr lang="en-US" sz="1000" u="none" strike="noStrike">
                          <a:solidFill>
                            <a:schemeClr val="tx1"/>
                          </a:solidFill>
                          <a:effectLst/>
                        </a:rPr>
                        <a:t> </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r>
                        <a:rPr lang="en-US" sz="1000" u="none" strike="noStrike">
                          <a:solidFill>
                            <a:schemeClr val="tx1"/>
                          </a:solidFill>
                          <a:effectLst/>
                        </a:rPr>
                        <a:t> </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$280,439</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l"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$146,106</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973" marR="6973" marT="6973" marB="0" anchor="b"/>
                </a:tc>
                <a:tc>
                  <a:txBody>
                    <a:bodyPr/>
                    <a:lstStyle/>
                    <a:p>
                      <a:pPr algn="l"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$70,110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$216,216</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829303255"/>
                  </a:ext>
                </a:extLst>
              </a:tr>
            </a:tbl>
          </a:graphicData>
        </a:graphic>
      </p:graphicFrame>
      <p:graphicFrame>
        <p:nvGraphicFramePr>
          <p:cNvPr id="11" name="Table 11">
            <a:extLst>
              <a:ext uri="{FF2B5EF4-FFF2-40B4-BE49-F238E27FC236}">
                <a16:creationId xmlns:a16="http://schemas.microsoft.com/office/drawing/2014/main" id="{3A7DA0FE-AD51-9EE1-6F99-B491457EC242}"/>
              </a:ext>
            </a:extLst>
          </p:cNvPr>
          <p:cNvGraphicFramePr>
            <a:graphicFrameLocks noGrp="1"/>
          </p:cNvGraphicFramePr>
          <p:nvPr/>
        </p:nvGraphicFramePr>
        <p:xfrm>
          <a:off x="1002870" y="114902"/>
          <a:ext cx="2029998" cy="1406450"/>
        </p:xfrm>
        <a:graphic>
          <a:graphicData uri="http://schemas.openxmlformats.org/drawingml/2006/table">
            <a:tbl>
              <a:tblPr firstRow="1" bandRow="1">
                <a:tableStyleId>{5C22544A-7EE6-4342-B048-85BDC9FD1C3A}</a:tableStyleId>
              </a:tblPr>
              <a:tblGrid>
                <a:gridCol w="278634">
                  <a:extLst>
                    <a:ext uri="{9D8B030D-6E8A-4147-A177-3AD203B41FA5}">
                      <a16:colId xmlns:a16="http://schemas.microsoft.com/office/drawing/2014/main" val="1072198013"/>
                    </a:ext>
                  </a:extLst>
                </a:gridCol>
                <a:gridCol w="581782">
                  <a:extLst>
                    <a:ext uri="{9D8B030D-6E8A-4147-A177-3AD203B41FA5}">
                      <a16:colId xmlns:a16="http://schemas.microsoft.com/office/drawing/2014/main" val="2232047476"/>
                    </a:ext>
                  </a:extLst>
                </a:gridCol>
                <a:gridCol w="606055">
                  <a:extLst>
                    <a:ext uri="{9D8B030D-6E8A-4147-A177-3AD203B41FA5}">
                      <a16:colId xmlns:a16="http://schemas.microsoft.com/office/drawing/2014/main" val="3445994150"/>
                    </a:ext>
                  </a:extLst>
                </a:gridCol>
                <a:gridCol w="563527">
                  <a:extLst>
                    <a:ext uri="{9D8B030D-6E8A-4147-A177-3AD203B41FA5}">
                      <a16:colId xmlns:a16="http://schemas.microsoft.com/office/drawing/2014/main" val="3607528723"/>
                    </a:ext>
                  </a:extLst>
                </a:gridCol>
              </a:tblGrid>
              <a:tr h="1406450">
                <a:tc>
                  <a:txBody>
                    <a:bodyPr/>
                    <a:lstStyle/>
                    <a:p>
                      <a:r>
                        <a:rPr lang="en-US" sz="1200" b="0" dirty="0">
                          <a:solidFill>
                            <a:schemeClr val="tx1"/>
                          </a:solidFill>
                          <a:latin typeface="Arial" panose="020B0604020202020204" pitchFamily="34" charset="0"/>
                          <a:cs typeface="Arial" panose="020B0604020202020204" pitchFamily="34" charset="0"/>
                        </a:rPr>
                        <a:t>Year</a:t>
                      </a:r>
                    </a:p>
                  </a:txBody>
                  <a:tcPr vert="vert270" anchor="ctr">
                    <a:noFill/>
                  </a:tcPr>
                </a:tc>
                <a:tc>
                  <a:txBody>
                    <a:bodyPr/>
                    <a:lstStyle/>
                    <a:p>
                      <a:r>
                        <a:rPr lang="en-US" sz="1200" b="0" dirty="0">
                          <a:solidFill>
                            <a:schemeClr val="tx1"/>
                          </a:solidFill>
                          <a:latin typeface="Arial" panose="020B0604020202020204" pitchFamily="34" charset="0"/>
                          <a:cs typeface="Arial" panose="020B0604020202020204" pitchFamily="34" charset="0"/>
                        </a:rPr>
                        <a:t>Utility Rate (3.5% Annually)</a:t>
                      </a:r>
                    </a:p>
                  </a:txBody>
                  <a:tcPr vert="vert270" anchor="ctr">
                    <a:solidFill>
                      <a:schemeClr val="accent2">
                        <a:lumMod val="40000"/>
                        <a:lumOff val="60000"/>
                      </a:schemeClr>
                    </a:solidFill>
                  </a:tcPr>
                </a:tc>
                <a:tc>
                  <a:txBody>
                    <a:bodyPr/>
                    <a:lstStyle/>
                    <a:p>
                      <a:r>
                        <a:rPr lang="en-US" sz="1200" b="0" dirty="0">
                          <a:solidFill>
                            <a:schemeClr val="tx1"/>
                          </a:solidFill>
                          <a:latin typeface="Arial" panose="020B0604020202020204" pitchFamily="34" charset="0"/>
                          <a:cs typeface="Arial" panose="020B0604020202020204" pitchFamily="34" charset="0"/>
                        </a:rPr>
                        <a:t>Usage (kW)</a:t>
                      </a:r>
                    </a:p>
                  </a:txBody>
                  <a:tcPr vert="vert270" anchor="ctr">
                    <a:solidFill>
                      <a:schemeClr val="accent2">
                        <a:lumMod val="40000"/>
                        <a:lumOff val="60000"/>
                      </a:schemeClr>
                    </a:solidFill>
                  </a:tcPr>
                </a:tc>
                <a:tc>
                  <a:txBody>
                    <a:bodyPr/>
                    <a:lstStyle/>
                    <a:p>
                      <a:r>
                        <a:rPr lang="en-US" sz="1200" b="0" dirty="0">
                          <a:solidFill>
                            <a:schemeClr val="tx1"/>
                          </a:solidFill>
                          <a:latin typeface="Arial" panose="020B0604020202020204" pitchFamily="34" charset="0"/>
                          <a:cs typeface="Arial" panose="020B0604020202020204" pitchFamily="34" charset="0"/>
                        </a:rPr>
                        <a:t>Annual Cost</a:t>
                      </a:r>
                    </a:p>
                  </a:txBody>
                  <a:tcPr vert="vert270" anchor="ctr">
                    <a:solidFill>
                      <a:schemeClr val="accent2">
                        <a:lumMod val="40000"/>
                        <a:lumOff val="60000"/>
                      </a:schemeClr>
                    </a:solidFill>
                  </a:tcPr>
                </a:tc>
                <a:extLst>
                  <a:ext uri="{0D108BD9-81ED-4DB2-BD59-A6C34878D82A}">
                    <a16:rowId xmlns:a16="http://schemas.microsoft.com/office/drawing/2014/main" val="1955748050"/>
                  </a:ext>
                </a:extLst>
              </a:tr>
            </a:tbl>
          </a:graphicData>
        </a:graphic>
      </p:graphicFrame>
      <p:graphicFrame>
        <p:nvGraphicFramePr>
          <p:cNvPr id="12" name="Table 11">
            <a:extLst>
              <a:ext uri="{FF2B5EF4-FFF2-40B4-BE49-F238E27FC236}">
                <a16:creationId xmlns:a16="http://schemas.microsoft.com/office/drawing/2014/main" id="{F245BF0F-95AE-7D70-E5E8-70CA3E1E58DF}"/>
              </a:ext>
            </a:extLst>
          </p:cNvPr>
          <p:cNvGraphicFramePr>
            <a:graphicFrameLocks noGrp="1"/>
          </p:cNvGraphicFramePr>
          <p:nvPr/>
        </p:nvGraphicFramePr>
        <p:xfrm>
          <a:off x="3427141" y="87243"/>
          <a:ext cx="1811706" cy="1406450"/>
        </p:xfrm>
        <a:graphic>
          <a:graphicData uri="http://schemas.openxmlformats.org/drawingml/2006/table">
            <a:tbl>
              <a:tblPr firstRow="1" bandRow="1">
                <a:tableStyleId>{5C22544A-7EE6-4342-B048-85BDC9FD1C3A}</a:tableStyleId>
              </a:tblPr>
              <a:tblGrid>
                <a:gridCol w="582342">
                  <a:extLst>
                    <a:ext uri="{9D8B030D-6E8A-4147-A177-3AD203B41FA5}">
                      <a16:colId xmlns:a16="http://schemas.microsoft.com/office/drawing/2014/main" val="2232047476"/>
                    </a:ext>
                  </a:extLst>
                </a:gridCol>
                <a:gridCol w="584819">
                  <a:extLst>
                    <a:ext uri="{9D8B030D-6E8A-4147-A177-3AD203B41FA5}">
                      <a16:colId xmlns:a16="http://schemas.microsoft.com/office/drawing/2014/main" val="3445994150"/>
                    </a:ext>
                  </a:extLst>
                </a:gridCol>
                <a:gridCol w="644545">
                  <a:extLst>
                    <a:ext uri="{9D8B030D-6E8A-4147-A177-3AD203B41FA5}">
                      <a16:colId xmlns:a16="http://schemas.microsoft.com/office/drawing/2014/main" val="3607528723"/>
                    </a:ext>
                  </a:extLst>
                </a:gridCol>
              </a:tblGrid>
              <a:tr h="1406450">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Solar Faithful rate starting @ 90% (+1.5% annually)</a:t>
                      </a:r>
                    </a:p>
                  </a:txBody>
                  <a:tcPr vert="vert270" anchor="ctr">
                    <a:solidFill>
                      <a:srgbClr val="FFFF00"/>
                    </a:solidFill>
                  </a:tcPr>
                </a:tc>
                <a:tc>
                  <a:txBody>
                    <a:bodyPr/>
                    <a:lstStyle/>
                    <a:p>
                      <a:r>
                        <a:rPr lang="en-US" sz="1200" b="0" dirty="0">
                          <a:solidFill>
                            <a:schemeClr val="tx1"/>
                          </a:solidFill>
                          <a:latin typeface="Arial" panose="020B0604020202020204" pitchFamily="34" charset="0"/>
                          <a:cs typeface="Arial" panose="020B0604020202020204" pitchFamily="34" charset="0"/>
                        </a:rPr>
                        <a:t>Usage (kW) 75% of Need</a:t>
                      </a:r>
                    </a:p>
                  </a:txBody>
                  <a:tcPr vert="vert270" anchor="ctr">
                    <a:solidFill>
                      <a:srgbClr val="FFFF00"/>
                    </a:solidFill>
                  </a:tcPr>
                </a:tc>
                <a:tc>
                  <a:txBody>
                    <a:bodyPr/>
                    <a:lstStyle/>
                    <a:p>
                      <a:r>
                        <a:rPr lang="en-US" sz="1200" b="0" dirty="0">
                          <a:solidFill>
                            <a:schemeClr val="tx1"/>
                          </a:solidFill>
                          <a:latin typeface="Arial" panose="020B0604020202020204" pitchFamily="34" charset="0"/>
                          <a:cs typeface="Arial" panose="020B0604020202020204" pitchFamily="34" charset="0"/>
                        </a:rPr>
                        <a:t>Annual Cost</a:t>
                      </a:r>
                    </a:p>
                  </a:txBody>
                  <a:tcPr vert="vert270" anchor="ctr">
                    <a:solidFill>
                      <a:srgbClr val="FFFF00"/>
                    </a:solidFill>
                  </a:tcPr>
                </a:tc>
                <a:extLst>
                  <a:ext uri="{0D108BD9-81ED-4DB2-BD59-A6C34878D82A}">
                    <a16:rowId xmlns:a16="http://schemas.microsoft.com/office/drawing/2014/main" val="1955748050"/>
                  </a:ext>
                </a:extLst>
              </a:tr>
            </a:tbl>
          </a:graphicData>
        </a:graphic>
      </p:graphicFrame>
      <p:graphicFrame>
        <p:nvGraphicFramePr>
          <p:cNvPr id="16" name="Table 15">
            <a:extLst>
              <a:ext uri="{FF2B5EF4-FFF2-40B4-BE49-F238E27FC236}">
                <a16:creationId xmlns:a16="http://schemas.microsoft.com/office/drawing/2014/main" id="{BFA7DBF6-B12A-4A86-78D9-01429CB19A0A}"/>
              </a:ext>
            </a:extLst>
          </p:cNvPr>
          <p:cNvGraphicFramePr>
            <a:graphicFrameLocks noGrp="1"/>
          </p:cNvGraphicFramePr>
          <p:nvPr/>
        </p:nvGraphicFramePr>
        <p:xfrm>
          <a:off x="5646883" y="121006"/>
          <a:ext cx="1652415" cy="1324448"/>
        </p:xfrm>
        <a:graphic>
          <a:graphicData uri="http://schemas.openxmlformats.org/drawingml/2006/table">
            <a:tbl>
              <a:tblPr firstRow="1" bandRow="1">
                <a:tableStyleId>{5C22544A-7EE6-4342-B048-85BDC9FD1C3A}</a:tableStyleId>
              </a:tblPr>
              <a:tblGrid>
                <a:gridCol w="549829">
                  <a:extLst>
                    <a:ext uri="{9D8B030D-6E8A-4147-A177-3AD203B41FA5}">
                      <a16:colId xmlns:a16="http://schemas.microsoft.com/office/drawing/2014/main" val="2232047476"/>
                    </a:ext>
                  </a:extLst>
                </a:gridCol>
                <a:gridCol w="623201">
                  <a:extLst>
                    <a:ext uri="{9D8B030D-6E8A-4147-A177-3AD203B41FA5}">
                      <a16:colId xmlns:a16="http://schemas.microsoft.com/office/drawing/2014/main" val="3445994150"/>
                    </a:ext>
                  </a:extLst>
                </a:gridCol>
                <a:gridCol w="479385">
                  <a:extLst>
                    <a:ext uri="{9D8B030D-6E8A-4147-A177-3AD203B41FA5}">
                      <a16:colId xmlns:a16="http://schemas.microsoft.com/office/drawing/2014/main" val="3607528723"/>
                    </a:ext>
                  </a:extLst>
                </a:gridCol>
              </a:tblGrid>
              <a:tr h="1324448">
                <a:tc>
                  <a:txBody>
                    <a:bodyPr/>
                    <a:lstStyle/>
                    <a:p>
                      <a:r>
                        <a:rPr lang="en-US" sz="1200" b="0" dirty="0">
                          <a:solidFill>
                            <a:schemeClr val="tx1"/>
                          </a:solidFill>
                          <a:latin typeface="Arial" panose="020B0604020202020204" pitchFamily="34" charset="0"/>
                          <a:cs typeface="Arial" panose="020B0604020202020204" pitchFamily="34" charset="0"/>
                        </a:rPr>
                        <a:t>Utility Rate (3.5% Annually)</a:t>
                      </a:r>
                    </a:p>
                  </a:txBody>
                  <a:tcPr vert="vert270" anchor="ctr">
                    <a:solidFill>
                      <a:srgbClr val="FFFF00"/>
                    </a:solidFill>
                  </a:tcPr>
                </a:tc>
                <a:tc>
                  <a:txBody>
                    <a:bodyPr/>
                    <a:lstStyle/>
                    <a:p>
                      <a:r>
                        <a:rPr lang="en-US" sz="1200" b="0" dirty="0">
                          <a:solidFill>
                            <a:schemeClr val="tx1"/>
                          </a:solidFill>
                          <a:latin typeface="Arial" panose="020B0604020202020204" pitchFamily="34" charset="0"/>
                          <a:cs typeface="Arial" panose="020B0604020202020204" pitchFamily="34" charset="0"/>
                        </a:rPr>
                        <a:t>Usage (kW) 25% of Need</a:t>
                      </a:r>
                    </a:p>
                  </a:txBody>
                  <a:tcPr vert="vert270" anchor="ctr">
                    <a:solidFill>
                      <a:srgbClr val="FFFF00"/>
                    </a:solidFill>
                  </a:tcPr>
                </a:tc>
                <a:tc>
                  <a:txBody>
                    <a:bodyPr/>
                    <a:lstStyle/>
                    <a:p>
                      <a:r>
                        <a:rPr lang="en-US" sz="1200" b="0" dirty="0">
                          <a:solidFill>
                            <a:schemeClr val="tx1"/>
                          </a:solidFill>
                          <a:latin typeface="Arial" panose="020B0604020202020204" pitchFamily="34" charset="0"/>
                          <a:cs typeface="Arial" panose="020B0604020202020204" pitchFamily="34" charset="0"/>
                        </a:rPr>
                        <a:t>Annual Cost</a:t>
                      </a:r>
                    </a:p>
                  </a:txBody>
                  <a:tcPr vert="vert270" anchor="ctr">
                    <a:solidFill>
                      <a:srgbClr val="FFFF00"/>
                    </a:solidFill>
                  </a:tcPr>
                </a:tc>
                <a:extLst>
                  <a:ext uri="{0D108BD9-81ED-4DB2-BD59-A6C34878D82A}">
                    <a16:rowId xmlns:a16="http://schemas.microsoft.com/office/drawing/2014/main" val="1955748050"/>
                  </a:ext>
                </a:extLst>
              </a:tr>
            </a:tbl>
          </a:graphicData>
        </a:graphic>
      </p:graphicFrame>
      <p:graphicFrame>
        <p:nvGraphicFramePr>
          <p:cNvPr id="17" name="Table 16">
            <a:extLst>
              <a:ext uri="{FF2B5EF4-FFF2-40B4-BE49-F238E27FC236}">
                <a16:creationId xmlns:a16="http://schemas.microsoft.com/office/drawing/2014/main" id="{89AC5058-5A7B-4727-594E-4D112ECAF23D}"/>
              </a:ext>
            </a:extLst>
          </p:cNvPr>
          <p:cNvGraphicFramePr>
            <a:graphicFrameLocks noGrp="1"/>
          </p:cNvGraphicFramePr>
          <p:nvPr/>
        </p:nvGraphicFramePr>
        <p:xfrm>
          <a:off x="7887694" y="150724"/>
          <a:ext cx="575821" cy="1324448"/>
        </p:xfrm>
        <a:graphic>
          <a:graphicData uri="http://schemas.openxmlformats.org/drawingml/2006/table">
            <a:tbl>
              <a:tblPr firstRow="1" bandRow="1">
                <a:tableStyleId>{5C22544A-7EE6-4342-B048-85BDC9FD1C3A}</a:tableStyleId>
              </a:tblPr>
              <a:tblGrid>
                <a:gridCol w="575821">
                  <a:extLst>
                    <a:ext uri="{9D8B030D-6E8A-4147-A177-3AD203B41FA5}">
                      <a16:colId xmlns:a16="http://schemas.microsoft.com/office/drawing/2014/main" val="3607528723"/>
                    </a:ext>
                  </a:extLst>
                </a:gridCol>
              </a:tblGrid>
              <a:tr h="1324448">
                <a:tc>
                  <a:txBody>
                    <a:bodyPr/>
                    <a:lstStyle/>
                    <a:p>
                      <a:r>
                        <a:rPr lang="en-US" sz="1200" b="0" dirty="0">
                          <a:solidFill>
                            <a:schemeClr val="tx1"/>
                          </a:solidFill>
                          <a:latin typeface="Arial" panose="020B0604020202020204" pitchFamily="34" charset="0"/>
                          <a:cs typeface="Arial" panose="020B0604020202020204" pitchFamily="34" charset="0"/>
                        </a:rPr>
                        <a:t>PPA  Total Annual Cost</a:t>
                      </a:r>
                    </a:p>
                  </a:txBody>
                  <a:tcPr vert="vert270" anchor="ctr">
                    <a:solidFill>
                      <a:srgbClr val="FFFF00"/>
                    </a:solidFill>
                  </a:tcPr>
                </a:tc>
                <a:extLst>
                  <a:ext uri="{0D108BD9-81ED-4DB2-BD59-A6C34878D82A}">
                    <a16:rowId xmlns:a16="http://schemas.microsoft.com/office/drawing/2014/main" val="1955748050"/>
                  </a:ext>
                </a:extLst>
              </a:tr>
            </a:tbl>
          </a:graphicData>
        </a:graphic>
      </p:graphicFrame>
      <p:graphicFrame>
        <p:nvGraphicFramePr>
          <p:cNvPr id="19" name="Table 19">
            <a:extLst>
              <a:ext uri="{FF2B5EF4-FFF2-40B4-BE49-F238E27FC236}">
                <a16:creationId xmlns:a16="http://schemas.microsoft.com/office/drawing/2014/main" id="{39A46002-C6AB-DFFB-C0A6-B2671F4AB0F1}"/>
              </a:ext>
            </a:extLst>
          </p:cNvPr>
          <p:cNvGraphicFramePr>
            <a:graphicFrameLocks noGrp="1"/>
          </p:cNvGraphicFramePr>
          <p:nvPr/>
        </p:nvGraphicFramePr>
        <p:xfrm>
          <a:off x="47706" y="6015612"/>
          <a:ext cx="4905956" cy="741680"/>
        </p:xfrm>
        <a:graphic>
          <a:graphicData uri="http://schemas.openxmlformats.org/drawingml/2006/table">
            <a:tbl>
              <a:tblPr firstRow="1" bandRow="1">
                <a:tableStyleId>{5C22544A-7EE6-4342-B048-85BDC9FD1C3A}</a:tableStyleId>
              </a:tblPr>
              <a:tblGrid>
                <a:gridCol w="3768918">
                  <a:extLst>
                    <a:ext uri="{9D8B030D-6E8A-4147-A177-3AD203B41FA5}">
                      <a16:colId xmlns:a16="http://schemas.microsoft.com/office/drawing/2014/main" val="3187151573"/>
                    </a:ext>
                  </a:extLst>
                </a:gridCol>
                <a:gridCol w="1137038">
                  <a:extLst>
                    <a:ext uri="{9D8B030D-6E8A-4147-A177-3AD203B41FA5}">
                      <a16:colId xmlns:a16="http://schemas.microsoft.com/office/drawing/2014/main" val="4151834454"/>
                    </a:ext>
                  </a:extLst>
                </a:gridCol>
              </a:tblGrid>
              <a:tr h="370840">
                <a:tc>
                  <a:txBody>
                    <a:bodyPr/>
                    <a:lstStyle/>
                    <a:p>
                      <a:r>
                        <a:rPr lang="en-US" b="0" dirty="0">
                          <a:solidFill>
                            <a:schemeClr val="tx1"/>
                          </a:solidFill>
                          <a:latin typeface="Arial" panose="020B0604020202020204" pitchFamily="34" charset="0"/>
                          <a:cs typeface="Arial" panose="020B0604020202020204" pitchFamily="34" charset="0"/>
                        </a:rPr>
                        <a:t>Total Cost of Electricity BAU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a:solidFill>
                            <a:schemeClr val="tx1"/>
                          </a:solidFill>
                          <a:latin typeface="Arial" panose="020B0604020202020204" pitchFamily="34" charset="0"/>
                          <a:cs typeface="Arial" panose="020B0604020202020204" pitchFamily="34" charset="0"/>
                        </a:rPr>
                        <a:t>$280,439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3966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rPr>
                        <a:t>Total Cost of Electricity SF PPA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a:solidFill>
                            <a:schemeClr val="tx1"/>
                          </a:solidFill>
                          <a:latin typeface="Arial" panose="020B0604020202020204" pitchFamily="34" charset="0"/>
                          <a:cs typeface="Arial" panose="020B0604020202020204" pitchFamily="34" charset="0"/>
                        </a:rPr>
                        <a:t>$216,216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2461898"/>
                  </a:ext>
                </a:extLst>
              </a:tr>
            </a:tbl>
          </a:graphicData>
        </a:graphic>
      </p:graphicFrame>
      <p:graphicFrame>
        <p:nvGraphicFramePr>
          <p:cNvPr id="20" name="Table 19">
            <a:extLst>
              <a:ext uri="{FF2B5EF4-FFF2-40B4-BE49-F238E27FC236}">
                <a16:creationId xmlns:a16="http://schemas.microsoft.com/office/drawing/2014/main" id="{E72650AE-EAE2-8FE1-621D-759061AD0AB9}"/>
              </a:ext>
            </a:extLst>
          </p:cNvPr>
          <p:cNvGraphicFramePr>
            <a:graphicFrameLocks noGrp="1"/>
          </p:cNvGraphicFramePr>
          <p:nvPr/>
        </p:nvGraphicFramePr>
        <p:xfrm>
          <a:off x="5112682" y="6015612"/>
          <a:ext cx="3951797" cy="741680"/>
        </p:xfrm>
        <a:graphic>
          <a:graphicData uri="http://schemas.openxmlformats.org/drawingml/2006/table">
            <a:tbl>
              <a:tblPr firstRow="1" bandRow="1">
                <a:tableStyleId>{5C22544A-7EE6-4342-B048-85BDC9FD1C3A}</a:tableStyleId>
              </a:tblPr>
              <a:tblGrid>
                <a:gridCol w="2752292">
                  <a:extLst>
                    <a:ext uri="{9D8B030D-6E8A-4147-A177-3AD203B41FA5}">
                      <a16:colId xmlns:a16="http://schemas.microsoft.com/office/drawing/2014/main" val="3187151573"/>
                    </a:ext>
                  </a:extLst>
                </a:gridCol>
                <a:gridCol w="1199505">
                  <a:extLst>
                    <a:ext uri="{9D8B030D-6E8A-4147-A177-3AD203B41FA5}">
                      <a16:colId xmlns:a16="http://schemas.microsoft.com/office/drawing/2014/main" val="4151834454"/>
                    </a:ext>
                  </a:extLst>
                </a:gridCol>
              </a:tblGrid>
              <a:tr h="370840">
                <a:tc>
                  <a:txBody>
                    <a:bodyPr/>
                    <a:lstStyle/>
                    <a:p>
                      <a:r>
                        <a:rPr lang="en-US" b="0" dirty="0">
                          <a:solidFill>
                            <a:schemeClr val="tx1"/>
                          </a:solidFill>
                          <a:latin typeface="Arial" panose="020B0604020202020204" pitchFamily="34" charset="0"/>
                          <a:cs typeface="Arial" panose="020B0604020202020204" pitchFamily="34" charset="0"/>
                        </a:rPr>
                        <a:t>25 Year Savings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a:solidFill>
                            <a:schemeClr val="tx1"/>
                          </a:solidFill>
                          <a:latin typeface="Arial" panose="020B0604020202020204" pitchFamily="34" charset="0"/>
                          <a:cs typeface="Arial" panose="020B0604020202020204" pitchFamily="34" charset="0"/>
                        </a:rPr>
                        <a:t>$64,223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3966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rPr>
                        <a:t>Average Annual Savings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a:solidFill>
                            <a:schemeClr val="tx1"/>
                          </a:solidFill>
                          <a:latin typeface="Arial" panose="020B0604020202020204" pitchFamily="34" charset="0"/>
                          <a:cs typeface="Arial" panose="020B0604020202020204" pitchFamily="34" charset="0"/>
                        </a:rPr>
                        <a:t>$2,569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2461898"/>
                  </a:ext>
                </a:extLst>
              </a:tr>
            </a:tbl>
          </a:graphicData>
        </a:graphic>
      </p:graphicFrame>
      <p:sp>
        <p:nvSpPr>
          <p:cNvPr id="21" name="TextBox 20">
            <a:extLst>
              <a:ext uri="{FF2B5EF4-FFF2-40B4-BE49-F238E27FC236}">
                <a16:creationId xmlns:a16="http://schemas.microsoft.com/office/drawing/2014/main" id="{092CEA31-4DC6-068D-9DB4-747108BC02B7}"/>
              </a:ext>
            </a:extLst>
          </p:cNvPr>
          <p:cNvSpPr txBox="1"/>
          <p:nvPr/>
        </p:nvSpPr>
        <p:spPr>
          <a:xfrm rot="16200000">
            <a:off x="-87460" y="3053302"/>
            <a:ext cx="1370055" cy="830997"/>
          </a:xfrm>
          <a:prstGeom prst="rect">
            <a:avLst/>
          </a:prstGeom>
          <a:noFill/>
        </p:spPr>
        <p:txBody>
          <a:bodyPr wrap="none" rtlCol="0">
            <a:spAutoFit/>
          </a:bodyPr>
          <a:lstStyle/>
          <a:p>
            <a:r>
              <a:rPr lang="en-US" sz="4800" dirty="0">
                <a:latin typeface="Arial" panose="020B0604020202020204" pitchFamily="34" charset="0"/>
                <a:cs typeface="Arial" panose="020B0604020202020204" pitchFamily="34" charset="0"/>
              </a:rPr>
              <a:t>PPA</a:t>
            </a:r>
          </a:p>
        </p:txBody>
      </p:sp>
      <p:sp>
        <p:nvSpPr>
          <p:cNvPr id="2" name="Oval 1">
            <a:extLst>
              <a:ext uri="{FF2B5EF4-FFF2-40B4-BE49-F238E27FC236}">
                <a16:creationId xmlns:a16="http://schemas.microsoft.com/office/drawing/2014/main" id="{48779D14-03FF-B651-4748-6B3909AC35C0}"/>
              </a:ext>
            </a:extLst>
          </p:cNvPr>
          <p:cNvSpPr/>
          <p:nvPr/>
        </p:nvSpPr>
        <p:spPr>
          <a:xfrm>
            <a:off x="4914447" y="5683577"/>
            <a:ext cx="4905957" cy="13244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1880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a:extLst>
              <a:ext uri="{FF2B5EF4-FFF2-40B4-BE49-F238E27FC236}">
                <a16:creationId xmlns:a16="http://schemas.microsoft.com/office/drawing/2014/main" id="{01EFD124-727B-29E8-1451-0E00F189BC5C}"/>
              </a:ext>
            </a:extLst>
          </p:cNvPr>
          <p:cNvGraphicFramePr>
            <a:graphicFrameLocks noGrp="1"/>
          </p:cNvGraphicFramePr>
          <p:nvPr>
            <p:extLst>
              <p:ext uri="{D42A27DB-BD31-4B8C-83A1-F6EECF244321}">
                <p14:modId xmlns:p14="http://schemas.microsoft.com/office/powerpoint/2010/main" val="4050021546"/>
              </p:ext>
            </p:extLst>
          </p:nvPr>
        </p:nvGraphicFramePr>
        <p:xfrm>
          <a:off x="680484" y="1626780"/>
          <a:ext cx="7783031" cy="4284930"/>
        </p:xfrm>
        <a:graphic>
          <a:graphicData uri="http://schemas.openxmlformats.org/drawingml/2006/table">
            <a:tbl>
              <a:tblPr>
                <a:tableStyleId>{5C22544A-7EE6-4342-B048-85BDC9FD1C3A}</a:tableStyleId>
              </a:tblPr>
              <a:tblGrid>
                <a:gridCol w="584921">
                  <a:extLst>
                    <a:ext uri="{9D8B030D-6E8A-4147-A177-3AD203B41FA5}">
                      <a16:colId xmlns:a16="http://schemas.microsoft.com/office/drawing/2014/main" val="773559589"/>
                    </a:ext>
                  </a:extLst>
                </a:gridCol>
                <a:gridCol w="584921">
                  <a:extLst>
                    <a:ext uri="{9D8B030D-6E8A-4147-A177-3AD203B41FA5}">
                      <a16:colId xmlns:a16="http://schemas.microsoft.com/office/drawing/2014/main" val="338783187"/>
                    </a:ext>
                  </a:extLst>
                </a:gridCol>
                <a:gridCol w="584921">
                  <a:extLst>
                    <a:ext uri="{9D8B030D-6E8A-4147-A177-3AD203B41FA5}">
                      <a16:colId xmlns:a16="http://schemas.microsoft.com/office/drawing/2014/main" val="3944042868"/>
                    </a:ext>
                  </a:extLst>
                </a:gridCol>
                <a:gridCol w="596858">
                  <a:extLst>
                    <a:ext uri="{9D8B030D-6E8A-4147-A177-3AD203B41FA5}">
                      <a16:colId xmlns:a16="http://schemas.microsoft.com/office/drawing/2014/main" val="4176663108"/>
                    </a:ext>
                  </a:extLst>
                </a:gridCol>
                <a:gridCol w="381990">
                  <a:extLst>
                    <a:ext uri="{9D8B030D-6E8A-4147-A177-3AD203B41FA5}">
                      <a16:colId xmlns:a16="http://schemas.microsoft.com/office/drawing/2014/main" val="3217071072"/>
                    </a:ext>
                  </a:extLst>
                </a:gridCol>
                <a:gridCol w="584921">
                  <a:extLst>
                    <a:ext uri="{9D8B030D-6E8A-4147-A177-3AD203B41FA5}">
                      <a16:colId xmlns:a16="http://schemas.microsoft.com/office/drawing/2014/main" val="1438463276"/>
                    </a:ext>
                  </a:extLst>
                </a:gridCol>
                <a:gridCol w="584921">
                  <a:extLst>
                    <a:ext uri="{9D8B030D-6E8A-4147-A177-3AD203B41FA5}">
                      <a16:colId xmlns:a16="http://schemas.microsoft.com/office/drawing/2014/main" val="2127871653"/>
                    </a:ext>
                  </a:extLst>
                </a:gridCol>
                <a:gridCol w="656544">
                  <a:extLst>
                    <a:ext uri="{9D8B030D-6E8A-4147-A177-3AD203B41FA5}">
                      <a16:colId xmlns:a16="http://schemas.microsoft.com/office/drawing/2014/main" val="3237406886"/>
                    </a:ext>
                  </a:extLst>
                </a:gridCol>
                <a:gridCol w="381990">
                  <a:extLst>
                    <a:ext uri="{9D8B030D-6E8A-4147-A177-3AD203B41FA5}">
                      <a16:colId xmlns:a16="http://schemas.microsoft.com/office/drawing/2014/main" val="1418771714"/>
                    </a:ext>
                  </a:extLst>
                </a:gridCol>
                <a:gridCol w="584921">
                  <a:extLst>
                    <a:ext uri="{9D8B030D-6E8A-4147-A177-3AD203B41FA5}">
                      <a16:colId xmlns:a16="http://schemas.microsoft.com/office/drawing/2014/main" val="3620803282"/>
                    </a:ext>
                  </a:extLst>
                </a:gridCol>
                <a:gridCol w="584921">
                  <a:extLst>
                    <a:ext uri="{9D8B030D-6E8A-4147-A177-3AD203B41FA5}">
                      <a16:colId xmlns:a16="http://schemas.microsoft.com/office/drawing/2014/main" val="2895358920"/>
                    </a:ext>
                  </a:extLst>
                </a:gridCol>
                <a:gridCol w="525235">
                  <a:extLst>
                    <a:ext uri="{9D8B030D-6E8A-4147-A177-3AD203B41FA5}">
                      <a16:colId xmlns:a16="http://schemas.microsoft.com/office/drawing/2014/main" val="2326887495"/>
                    </a:ext>
                  </a:extLst>
                </a:gridCol>
                <a:gridCol w="549109">
                  <a:extLst>
                    <a:ext uri="{9D8B030D-6E8A-4147-A177-3AD203B41FA5}">
                      <a16:colId xmlns:a16="http://schemas.microsoft.com/office/drawing/2014/main" val="2480109354"/>
                    </a:ext>
                  </a:extLst>
                </a:gridCol>
                <a:gridCol w="596858">
                  <a:extLst>
                    <a:ext uri="{9D8B030D-6E8A-4147-A177-3AD203B41FA5}">
                      <a16:colId xmlns:a16="http://schemas.microsoft.com/office/drawing/2014/main" val="3288874788"/>
                    </a:ext>
                  </a:extLst>
                </a:gridCol>
              </a:tblGrid>
              <a:tr h="164805">
                <a:tc>
                  <a:txBody>
                    <a:bodyPr/>
                    <a:lstStyle/>
                    <a:p>
                      <a:pPr algn="r" fontAlgn="b"/>
                      <a:r>
                        <a:rPr lang="en-US" sz="1000" u="none" strike="noStrike" dirty="0">
                          <a:solidFill>
                            <a:schemeClr val="tx1"/>
                          </a:solidFill>
                          <a:effectLst/>
                        </a:rPr>
                        <a:t>1</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$0.180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$7,200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$100,000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7.5%</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$7,284</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$0.180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$1,800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$9,084</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838789266"/>
                  </a:ext>
                </a:extLst>
              </a:tr>
              <a:tr h="164805">
                <a:tc>
                  <a:txBody>
                    <a:bodyPr/>
                    <a:lstStyle/>
                    <a:p>
                      <a:pPr algn="r" fontAlgn="b"/>
                      <a:r>
                        <a:rPr lang="en-US" sz="1000" u="none" strike="noStrike" dirty="0">
                          <a:solidFill>
                            <a:schemeClr val="tx1"/>
                          </a:solidFill>
                          <a:effectLst/>
                        </a:rPr>
                        <a:t>2</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$0.186</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$7,452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-$50,000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7.5%</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$7,284</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$0.186</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10,000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$1,863</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$9,147</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729750393"/>
                  </a:ext>
                </a:extLst>
              </a:tr>
              <a:tr h="164805">
                <a:tc>
                  <a:txBody>
                    <a:bodyPr/>
                    <a:lstStyle/>
                    <a:p>
                      <a:pPr algn="r" fontAlgn="b"/>
                      <a:r>
                        <a:rPr lang="en-US" sz="1000" u="none" strike="noStrike" dirty="0">
                          <a:solidFill>
                            <a:schemeClr val="tx1"/>
                          </a:solidFill>
                          <a:effectLst/>
                        </a:rPr>
                        <a:t>3</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$0.193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$7,713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7.5%</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$7,284</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$0.193</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10,000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$1,928</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$9,213</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596012839"/>
                  </a:ext>
                </a:extLst>
              </a:tr>
              <a:tr h="164805">
                <a:tc>
                  <a:txBody>
                    <a:bodyPr/>
                    <a:lstStyle/>
                    <a:p>
                      <a:pPr algn="r" fontAlgn="b"/>
                      <a:r>
                        <a:rPr lang="en-US" sz="1000" u="none" strike="noStrike" dirty="0">
                          <a:solidFill>
                            <a:schemeClr val="tx1"/>
                          </a:solidFill>
                          <a:effectLst/>
                        </a:rPr>
                        <a:t>4</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dirty="0">
                          <a:solidFill>
                            <a:schemeClr val="tx1"/>
                          </a:solidFill>
                          <a:effectLst/>
                        </a:rPr>
                        <a:t>$0.200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$7,983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7.5%</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$7,284</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$1,996</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$9,280</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272903082"/>
                  </a:ext>
                </a:extLst>
              </a:tr>
              <a:tr h="164805">
                <a:tc>
                  <a:txBody>
                    <a:bodyPr/>
                    <a:lstStyle/>
                    <a:p>
                      <a:pPr algn="r" fontAlgn="b"/>
                      <a:r>
                        <a:rPr lang="en-US" sz="1000" u="none" strike="noStrike" dirty="0">
                          <a:solidFill>
                            <a:schemeClr val="tx1"/>
                          </a:solidFill>
                          <a:effectLst/>
                        </a:rPr>
                        <a:t>5</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dirty="0">
                          <a:solidFill>
                            <a:schemeClr val="tx1"/>
                          </a:solidFill>
                          <a:effectLst/>
                        </a:rPr>
                        <a:t>$0.207</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$8,262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7.5%</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$7,284</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$0.207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$2,066</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$9,350</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2822949590"/>
                  </a:ext>
                </a:extLst>
              </a:tr>
              <a:tr h="164805">
                <a:tc>
                  <a:txBody>
                    <a:bodyPr/>
                    <a:lstStyle/>
                    <a:p>
                      <a:pPr algn="r" fontAlgn="b"/>
                      <a:r>
                        <a:rPr lang="en-US" sz="1000" u="none" strike="noStrike">
                          <a:solidFill>
                            <a:schemeClr val="tx1"/>
                          </a:solidFill>
                          <a:effectLst/>
                        </a:rPr>
                        <a:t>6</a:t>
                      </a:r>
                      <a:endParaRPr lang="en-US" sz="1000" b="0" i="0" u="none" strike="noStrike">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dirty="0">
                          <a:solidFill>
                            <a:schemeClr val="tx1"/>
                          </a:solidFill>
                          <a:effectLst/>
                        </a:rPr>
                        <a:t>$0.214</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$8,551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7.5%</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$7,284</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$0.214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$2,138</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$9,422</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518692339"/>
                  </a:ext>
                </a:extLst>
              </a:tr>
              <a:tr h="164805">
                <a:tc>
                  <a:txBody>
                    <a:bodyPr/>
                    <a:lstStyle/>
                    <a:p>
                      <a:pPr algn="r" fontAlgn="b"/>
                      <a:r>
                        <a:rPr lang="en-US" sz="1000" u="none" strike="noStrike" dirty="0">
                          <a:solidFill>
                            <a:schemeClr val="tx1"/>
                          </a:solidFill>
                          <a:effectLst/>
                        </a:rPr>
                        <a:t>7</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$0.221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$8,851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7.5%</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$7,284</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$0.221</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$2,213</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$9,497</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767089997"/>
                  </a:ext>
                </a:extLst>
              </a:tr>
              <a:tr h="164805">
                <a:tc>
                  <a:txBody>
                    <a:bodyPr/>
                    <a:lstStyle/>
                    <a:p>
                      <a:pPr algn="r" fontAlgn="b"/>
                      <a:r>
                        <a:rPr lang="en-US" sz="1000" u="none" strike="noStrike">
                          <a:solidFill>
                            <a:schemeClr val="tx1"/>
                          </a:solidFill>
                          <a:effectLst/>
                        </a:rPr>
                        <a:t>8</a:t>
                      </a:r>
                      <a:endParaRPr lang="en-US" sz="1000" b="0" i="0" u="none" strike="noStrike">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$0.229</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$9,160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7.5%</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$7,284</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$0.229</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$2,290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$9,574</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230088636"/>
                  </a:ext>
                </a:extLst>
              </a:tr>
              <a:tr h="164805">
                <a:tc>
                  <a:txBody>
                    <a:bodyPr/>
                    <a:lstStyle/>
                    <a:p>
                      <a:pPr algn="r" fontAlgn="b"/>
                      <a:r>
                        <a:rPr lang="en-US" sz="1000" u="none" strike="noStrike" dirty="0">
                          <a:solidFill>
                            <a:schemeClr val="tx1"/>
                          </a:solidFill>
                          <a:effectLst/>
                        </a:rPr>
                        <a:t>9</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$0.237</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$9,481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7.5%</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prstClr val="black"/>
                          </a:solidFill>
                          <a:effectLst/>
                          <a:uLnTx/>
                          <a:uFillTx/>
                          <a:latin typeface="Calibri" panose="020F0502020204030204"/>
                          <a:ea typeface="+mn-ea"/>
                          <a:cs typeface="+mn-cs"/>
                        </a:rPr>
                        <a:t>$7,284</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$0.237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$2,370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$9,655</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4036638744"/>
                  </a:ext>
                </a:extLst>
              </a:tr>
              <a:tr h="164805">
                <a:tc>
                  <a:txBody>
                    <a:bodyPr/>
                    <a:lstStyle/>
                    <a:p>
                      <a:pPr algn="r" fontAlgn="b"/>
                      <a:r>
                        <a:rPr lang="en-US" sz="1000" u="none" strike="noStrike" dirty="0">
                          <a:solidFill>
                            <a:schemeClr val="tx1"/>
                          </a:solidFill>
                          <a:effectLst/>
                        </a:rPr>
                        <a:t>10</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$0.245</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$9,813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7.5%</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marL="0" marR="0" lvl="0" indent="0" algn="r" defTabSz="914400" rtl="0" eaLnBrk="1" fontAlgn="b"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mn-ea"/>
                          <a:cs typeface="+mn-cs"/>
                        </a:rPr>
                        <a:t>$7,284</a:t>
                      </a:r>
                      <a:endParaRPr kumimoji="0" lang="en-US" sz="1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$0.245</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$2,453</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$9,783</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605054064"/>
                  </a:ext>
                </a:extLst>
              </a:tr>
              <a:tr h="164805">
                <a:tc>
                  <a:txBody>
                    <a:bodyPr/>
                    <a:lstStyle/>
                    <a:p>
                      <a:pPr algn="r" fontAlgn="b"/>
                      <a:r>
                        <a:rPr lang="en-US" sz="1000" u="none" strike="noStrike" dirty="0">
                          <a:solidFill>
                            <a:schemeClr val="tx1"/>
                          </a:solidFill>
                          <a:effectLst/>
                        </a:rPr>
                        <a:t>11</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$0.254</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$10,156</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$0.254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$2,539</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$2,539</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330338559"/>
                  </a:ext>
                </a:extLst>
              </a:tr>
              <a:tr h="164805">
                <a:tc>
                  <a:txBody>
                    <a:bodyPr/>
                    <a:lstStyle/>
                    <a:p>
                      <a:pPr algn="r" fontAlgn="b"/>
                      <a:r>
                        <a:rPr lang="en-US" sz="1000" u="none" strike="noStrike">
                          <a:solidFill>
                            <a:schemeClr val="tx1"/>
                          </a:solidFill>
                          <a:effectLst/>
                        </a:rPr>
                        <a:t>12</a:t>
                      </a:r>
                      <a:endParaRPr lang="en-US" sz="1000" b="0" i="0" u="none" strike="noStrike">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$0.263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$10,512</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$0.263</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$2,628</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$2,628</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2891042563"/>
                  </a:ext>
                </a:extLst>
              </a:tr>
              <a:tr h="164805">
                <a:tc>
                  <a:txBody>
                    <a:bodyPr/>
                    <a:lstStyle/>
                    <a:p>
                      <a:pPr algn="r" fontAlgn="b"/>
                      <a:r>
                        <a:rPr lang="en-US" sz="1000" u="none" strike="noStrike" dirty="0">
                          <a:solidFill>
                            <a:schemeClr val="tx1"/>
                          </a:solidFill>
                          <a:effectLst/>
                        </a:rPr>
                        <a:t>13</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$0.272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$10,880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$0.272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$2,720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$2,720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87928079"/>
                  </a:ext>
                </a:extLst>
              </a:tr>
              <a:tr h="164805">
                <a:tc>
                  <a:txBody>
                    <a:bodyPr/>
                    <a:lstStyle/>
                    <a:p>
                      <a:pPr algn="r" fontAlgn="b"/>
                      <a:r>
                        <a:rPr lang="en-US" sz="1000" u="none" strike="noStrike">
                          <a:solidFill>
                            <a:schemeClr val="tx1"/>
                          </a:solidFill>
                          <a:effectLst/>
                        </a:rPr>
                        <a:t>14</a:t>
                      </a:r>
                      <a:endParaRPr lang="en-US" sz="1000" b="0" i="0" u="none" strike="noStrike">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$0.282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$11,260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$0.282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$2,815</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$2,815</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883929467"/>
                  </a:ext>
                </a:extLst>
              </a:tr>
              <a:tr h="164805">
                <a:tc>
                  <a:txBody>
                    <a:bodyPr/>
                    <a:lstStyle/>
                    <a:p>
                      <a:pPr algn="r" fontAlgn="b"/>
                      <a:r>
                        <a:rPr lang="en-US" sz="1000" u="none" strike="noStrike" dirty="0">
                          <a:solidFill>
                            <a:schemeClr val="tx1"/>
                          </a:solidFill>
                          <a:effectLst/>
                        </a:rPr>
                        <a:t>15</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$0.291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$11,655</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$0.291</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$2,914</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$2,914</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896711266"/>
                  </a:ext>
                </a:extLst>
              </a:tr>
              <a:tr h="164805">
                <a:tc>
                  <a:txBody>
                    <a:bodyPr/>
                    <a:lstStyle/>
                    <a:p>
                      <a:pPr algn="r" fontAlgn="b"/>
                      <a:r>
                        <a:rPr lang="en-US" sz="1000" u="none" strike="noStrike" dirty="0">
                          <a:solidFill>
                            <a:schemeClr val="tx1"/>
                          </a:solidFill>
                          <a:effectLst/>
                        </a:rPr>
                        <a:t>16</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$0.302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$12,063</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$0.302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$3,016</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$3,016</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4447146"/>
                  </a:ext>
                </a:extLst>
              </a:tr>
              <a:tr h="164805">
                <a:tc>
                  <a:txBody>
                    <a:bodyPr/>
                    <a:lstStyle/>
                    <a:p>
                      <a:pPr algn="r" fontAlgn="b"/>
                      <a:r>
                        <a:rPr lang="en-US" sz="1000" u="none" strike="noStrike" dirty="0">
                          <a:solidFill>
                            <a:schemeClr val="tx1"/>
                          </a:solidFill>
                          <a:effectLst/>
                        </a:rPr>
                        <a:t>17</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$0.312</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$12,485</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$0.312</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$3,121</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$3,121</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550071156"/>
                  </a:ext>
                </a:extLst>
              </a:tr>
              <a:tr h="164805">
                <a:tc>
                  <a:txBody>
                    <a:bodyPr/>
                    <a:lstStyle/>
                    <a:p>
                      <a:pPr algn="r" fontAlgn="b"/>
                      <a:r>
                        <a:rPr lang="en-US" sz="1000" u="none" strike="noStrike" dirty="0">
                          <a:solidFill>
                            <a:schemeClr val="tx1"/>
                          </a:solidFill>
                          <a:effectLst/>
                        </a:rPr>
                        <a:t>18</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$0.323</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$12,922</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$0.323</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$3,230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$3,230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2897426752"/>
                  </a:ext>
                </a:extLst>
              </a:tr>
              <a:tr h="164805">
                <a:tc>
                  <a:txBody>
                    <a:bodyPr/>
                    <a:lstStyle/>
                    <a:p>
                      <a:pPr algn="r" fontAlgn="b"/>
                      <a:r>
                        <a:rPr lang="en-US" sz="1000" u="none" strike="noStrike" dirty="0">
                          <a:solidFill>
                            <a:schemeClr val="tx1"/>
                          </a:solidFill>
                          <a:effectLst/>
                        </a:rPr>
                        <a:t>19</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$0.334</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$13,374</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$0.334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$3,343</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$3,343</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562729935"/>
                  </a:ext>
                </a:extLst>
              </a:tr>
              <a:tr h="164805">
                <a:tc>
                  <a:txBody>
                    <a:bodyPr/>
                    <a:lstStyle/>
                    <a:p>
                      <a:pPr algn="r" fontAlgn="b"/>
                      <a:r>
                        <a:rPr lang="en-US" sz="1000" u="none" strike="noStrike" dirty="0">
                          <a:solidFill>
                            <a:schemeClr val="tx1"/>
                          </a:solidFill>
                          <a:effectLst/>
                        </a:rPr>
                        <a:t>20</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$0.346</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40,000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$13,842</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$0.346</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$3,461</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$3,461</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816577461"/>
                  </a:ext>
                </a:extLst>
              </a:tr>
              <a:tr h="164805">
                <a:tc>
                  <a:txBody>
                    <a:bodyPr/>
                    <a:lstStyle/>
                    <a:p>
                      <a:pPr algn="r" fontAlgn="b"/>
                      <a:r>
                        <a:rPr lang="en-US" sz="1000" u="none" strike="noStrike" dirty="0">
                          <a:solidFill>
                            <a:schemeClr val="tx1"/>
                          </a:solidFill>
                          <a:effectLst/>
                        </a:rPr>
                        <a:t>21</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$0.358</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$14,326</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$0.358</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$3,582</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$3,582</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729385351"/>
                  </a:ext>
                </a:extLst>
              </a:tr>
              <a:tr h="164805">
                <a:tc>
                  <a:txBody>
                    <a:bodyPr/>
                    <a:lstStyle/>
                    <a:p>
                      <a:pPr algn="r" fontAlgn="b"/>
                      <a:r>
                        <a:rPr lang="en-US" sz="1000" u="none" strike="noStrike" dirty="0">
                          <a:solidFill>
                            <a:schemeClr val="tx1"/>
                          </a:solidFill>
                          <a:effectLst/>
                        </a:rPr>
                        <a:t>22</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$0.371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$14,828</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$0.371</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$3,707</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$3,707</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81513062"/>
                  </a:ext>
                </a:extLst>
              </a:tr>
              <a:tr h="164805">
                <a:tc>
                  <a:txBody>
                    <a:bodyPr/>
                    <a:lstStyle/>
                    <a:p>
                      <a:pPr algn="r" fontAlgn="b"/>
                      <a:r>
                        <a:rPr lang="en-US" sz="1000" u="none" strike="noStrike" dirty="0">
                          <a:solidFill>
                            <a:schemeClr val="tx1"/>
                          </a:solidFill>
                          <a:effectLst/>
                        </a:rPr>
                        <a:t>23</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$0.384</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$15,347</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$0.384</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$3,837</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$3,837</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571743354"/>
                  </a:ext>
                </a:extLst>
              </a:tr>
              <a:tr h="164805">
                <a:tc>
                  <a:txBody>
                    <a:bodyPr/>
                    <a:lstStyle/>
                    <a:p>
                      <a:pPr algn="r" fontAlgn="b"/>
                      <a:r>
                        <a:rPr lang="en-US" sz="1000" u="none" strike="noStrike" dirty="0">
                          <a:solidFill>
                            <a:schemeClr val="tx1"/>
                          </a:solidFill>
                          <a:effectLst/>
                        </a:rPr>
                        <a:t>24</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$0.397</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$15,884</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$0.397</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$3,971</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$3,971</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1377445395"/>
                  </a:ext>
                </a:extLst>
              </a:tr>
              <a:tr h="164805">
                <a:tc>
                  <a:txBody>
                    <a:bodyPr/>
                    <a:lstStyle/>
                    <a:p>
                      <a:pPr algn="r" fontAlgn="b"/>
                      <a:r>
                        <a:rPr lang="en-US" sz="1000" u="none" strike="noStrike" dirty="0">
                          <a:solidFill>
                            <a:schemeClr val="tx1"/>
                          </a:solidFill>
                          <a:effectLst/>
                        </a:rPr>
                        <a:t>25</a:t>
                      </a:r>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r" fontAlgn="b"/>
                      <a:r>
                        <a:rPr lang="en-US" sz="1000" u="none" strike="noStrike">
                          <a:solidFill>
                            <a:schemeClr val="tx1"/>
                          </a:solidFill>
                          <a:effectLst/>
                        </a:rPr>
                        <a:t>$0.411</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a:solidFill>
                            <a:schemeClr val="tx1"/>
                          </a:solidFill>
                          <a:effectLst/>
                        </a:rPr>
                        <a:t>40,000</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$16,440</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a:effectLst/>
                        </a:rPr>
                        <a:t>$0.411</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a:effectLst/>
                        </a:rPr>
                        <a:t>10,000</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$4,110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rPr>
                        <a:t>$4,110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759845096"/>
                  </a:ext>
                </a:extLst>
              </a:tr>
              <a:tr h="164805">
                <a:tc>
                  <a:txBody>
                    <a:bodyPr/>
                    <a:lstStyle/>
                    <a:p>
                      <a:pPr algn="l" fontAlgn="b"/>
                      <a:endParaRPr lang="en-US" sz="1000" b="0" i="0" u="none" strike="noStrike" dirty="0">
                        <a:solidFill>
                          <a:schemeClr val="tx1"/>
                        </a:solidFill>
                        <a:effectLst/>
                        <a:latin typeface="Arial" panose="020B0604020202020204" pitchFamily="34" charset="0"/>
                      </a:endParaRPr>
                    </a:p>
                  </a:txBody>
                  <a:tcPr marL="6973" marR="6973" marT="6973" marB="0" anchor="b">
                    <a:noFill/>
                  </a:tcPr>
                </a:tc>
                <a:tc>
                  <a:txBody>
                    <a:bodyPr/>
                    <a:lstStyle/>
                    <a:p>
                      <a:pPr algn="l" fontAlgn="b"/>
                      <a:r>
                        <a:rPr lang="en-US" sz="1000" u="none" strike="noStrike">
                          <a:solidFill>
                            <a:schemeClr val="tx1"/>
                          </a:solidFill>
                          <a:effectLst/>
                        </a:rPr>
                        <a:t> </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r>
                        <a:rPr lang="en-US" sz="1000" u="none" strike="noStrike">
                          <a:solidFill>
                            <a:schemeClr val="tx1"/>
                          </a:solidFill>
                          <a:effectLst/>
                        </a:rPr>
                        <a:t> </a:t>
                      </a:r>
                      <a:endParaRPr lang="en-US" sz="1000" b="0" i="0" u="none" strike="noStrike">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r" fontAlgn="b"/>
                      <a:r>
                        <a:rPr lang="en-US" sz="1000" u="none" strike="noStrike" dirty="0">
                          <a:solidFill>
                            <a:schemeClr val="tx1"/>
                          </a:solidFill>
                          <a:effectLst/>
                        </a:rPr>
                        <a:t>$280,439</a:t>
                      </a:r>
                      <a:endParaRPr lang="en-US" sz="1000" b="0" i="0" u="none" strike="noStrike" dirty="0">
                        <a:solidFill>
                          <a:schemeClr val="tx1"/>
                        </a:solidFill>
                        <a:effectLst/>
                        <a:latin typeface="Arial" panose="020B0604020202020204" pitchFamily="34" charset="0"/>
                      </a:endParaRPr>
                    </a:p>
                  </a:txBody>
                  <a:tcPr marL="6973" marR="6973" marT="6973" marB="0" anchor="b">
                    <a:solidFill>
                      <a:schemeClr val="accent2">
                        <a:lumMod val="40000"/>
                        <a:lumOff val="60000"/>
                      </a:schemeClr>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l"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$72,843</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dirty="0">
                        <a:solidFill>
                          <a:srgbClr val="000000"/>
                        </a:solidFill>
                        <a:effectLst/>
                        <a:latin typeface="Arial" panose="020B0604020202020204" pitchFamily="34" charset="0"/>
                      </a:endParaRPr>
                    </a:p>
                  </a:txBody>
                  <a:tcPr marL="6973" marR="6973" marT="6973" marB="0" anchor="b"/>
                </a:tc>
                <a:tc>
                  <a:txBody>
                    <a:bodyPr/>
                    <a:lstStyle/>
                    <a:p>
                      <a:pPr algn="l"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r>
                        <a:rPr lang="en-US" sz="1000" u="none" strike="noStrike">
                          <a:effectLst/>
                        </a:rPr>
                        <a:t> </a:t>
                      </a:r>
                      <a:endParaRPr lang="en-US" sz="1000" b="0" i="0" u="none" strike="noStrike">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r" fontAlgn="b"/>
                      <a:r>
                        <a:rPr lang="en-US" sz="1000" u="none" strike="noStrike" dirty="0">
                          <a:effectLst/>
                        </a:rPr>
                        <a:t>$70,110</a:t>
                      </a:r>
                      <a:endParaRPr lang="en-US" sz="1000" b="0" i="0" u="none" strike="noStrike" dirty="0">
                        <a:solidFill>
                          <a:srgbClr val="000000"/>
                        </a:solidFill>
                        <a:effectLst/>
                        <a:latin typeface="Arial" panose="020B0604020202020204" pitchFamily="34" charset="0"/>
                      </a:endParaRPr>
                    </a:p>
                  </a:txBody>
                  <a:tcPr marL="6973" marR="6973" marT="6973" marB="0" anchor="b">
                    <a:solidFill>
                      <a:srgbClr val="FFFF00"/>
                    </a:solidFill>
                  </a:tcPr>
                </a:tc>
                <a:tc>
                  <a:txBody>
                    <a:bodyPr/>
                    <a:lstStyle/>
                    <a:p>
                      <a:pPr algn="l" fontAlgn="b"/>
                      <a:endParaRPr lang="en-US" sz="1000" b="0" i="0" u="none" strike="noStrike">
                        <a:solidFill>
                          <a:srgbClr val="000000"/>
                        </a:solidFill>
                        <a:effectLst/>
                        <a:latin typeface="Arial" panose="020B0604020202020204" pitchFamily="34" charset="0"/>
                      </a:endParaRPr>
                    </a:p>
                  </a:txBody>
                  <a:tcPr marL="6973" marR="6973" marT="6973" marB="0" anchor="b"/>
                </a:tc>
                <a:tc>
                  <a:txBody>
                    <a:bodyPr/>
                    <a:lstStyle/>
                    <a:p>
                      <a:pPr algn="r" fontAlgn="b"/>
                      <a:r>
                        <a:rPr lang="en-US" sz="1000" u="none" strike="noStrike" dirty="0">
                          <a:effectLst/>
                          <a:highlight>
                            <a:srgbClr val="FFFF00"/>
                          </a:highlight>
                        </a:rPr>
                        <a:t>$142,953</a:t>
                      </a:r>
                      <a:endParaRPr lang="en-US" sz="1000" b="0" i="0" u="none" strike="noStrike" dirty="0">
                        <a:solidFill>
                          <a:srgbClr val="000000"/>
                        </a:solidFill>
                        <a:effectLst/>
                        <a:highlight>
                          <a:srgbClr val="FFFF00"/>
                        </a:highlight>
                        <a:latin typeface="Arial" panose="020B0604020202020204" pitchFamily="34" charset="0"/>
                      </a:endParaRPr>
                    </a:p>
                  </a:txBody>
                  <a:tcPr marL="6973" marR="6973" marT="6973" marB="0" anchor="b">
                    <a:solidFill>
                      <a:srgbClr val="FFFF00"/>
                    </a:solidFill>
                  </a:tcPr>
                </a:tc>
                <a:extLst>
                  <a:ext uri="{0D108BD9-81ED-4DB2-BD59-A6C34878D82A}">
                    <a16:rowId xmlns:a16="http://schemas.microsoft.com/office/drawing/2014/main" val="3829303255"/>
                  </a:ext>
                </a:extLst>
              </a:tr>
            </a:tbl>
          </a:graphicData>
        </a:graphic>
      </p:graphicFrame>
      <p:graphicFrame>
        <p:nvGraphicFramePr>
          <p:cNvPr id="11" name="Table 11">
            <a:extLst>
              <a:ext uri="{FF2B5EF4-FFF2-40B4-BE49-F238E27FC236}">
                <a16:creationId xmlns:a16="http://schemas.microsoft.com/office/drawing/2014/main" id="{3A7DA0FE-AD51-9EE1-6F99-B491457EC242}"/>
              </a:ext>
            </a:extLst>
          </p:cNvPr>
          <p:cNvGraphicFramePr>
            <a:graphicFrameLocks noGrp="1"/>
          </p:cNvGraphicFramePr>
          <p:nvPr/>
        </p:nvGraphicFramePr>
        <p:xfrm>
          <a:off x="1002870" y="114902"/>
          <a:ext cx="2029998" cy="1406450"/>
        </p:xfrm>
        <a:graphic>
          <a:graphicData uri="http://schemas.openxmlformats.org/drawingml/2006/table">
            <a:tbl>
              <a:tblPr firstRow="1" bandRow="1">
                <a:tableStyleId>{5C22544A-7EE6-4342-B048-85BDC9FD1C3A}</a:tableStyleId>
              </a:tblPr>
              <a:tblGrid>
                <a:gridCol w="278634">
                  <a:extLst>
                    <a:ext uri="{9D8B030D-6E8A-4147-A177-3AD203B41FA5}">
                      <a16:colId xmlns:a16="http://schemas.microsoft.com/office/drawing/2014/main" val="1072198013"/>
                    </a:ext>
                  </a:extLst>
                </a:gridCol>
                <a:gridCol w="581782">
                  <a:extLst>
                    <a:ext uri="{9D8B030D-6E8A-4147-A177-3AD203B41FA5}">
                      <a16:colId xmlns:a16="http://schemas.microsoft.com/office/drawing/2014/main" val="2232047476"/>
                    </a:ext>
                  </a:extLst>
                </a:gridCol>
                <a:gridCol w="606055">
                  <a:extLst>
                    <a:ext uri="{9D8B030D-6E8A-4147-A177-3AD203B41FA5}">
                      <a16:colId xmlns:a16="http://schemas.microsoft.com/office/drawing/2014/main" val="3445994150"/>
                    </a:ext>
                  </a:extLst>
                </a:gridCol>
                <a:gridCol w="563527">
                  <a:extLst>
                    <a:ext uri="{9D8B030D-6E8A-4147-A177-3AD203B41FA5}">
                      <a16:colId xmlns:a16="http://schemas.microsoft.com/office/drawing/2014/main" val="3607528723"/>
                    </a:ext>
                  </a:extLst>
                </a:gridCol>
              </a:tblGrid>
              <a:tr h="1406450">
                <a:tc>
                  <a:txBody>
                    <a:bodyPr/>
                    <a:lstStyle/>
                    <a:p>
                      <a:r>
                        <a:rPr lang="en-US" sz="1200" b="0" dirty="0">
                          <a:solidFill>
                            <a:schemeClr val="tx1"/>
                          </a:solidFill>
                          <a:latin typeface="Arial" panose="020B0604020202020204" pitchFamily="34" charset="0"/>
                          <a:cs typeface="Arial" panose="020B0604020202020204" pitchFamily="34" charset="0"/>
                        </a:rPr>
                        <a:t>Year</a:t>
                      </a:r>
                    </a:p>
                  </a:txBody>
                  <a:tcPr vert="vert270" anchor="ctr">
                    <a:noFill/>
                  </a:tcPr>
                </a:tc>
                <a:tc>
                  <a:txBody>
                    <a:bodyPr/>
                    <a:lstStyle/>
                    <a:p>
                      <a:r>
                        <a:rPr lang="en-US" sz="1200" b="0" dirty="0">
                          <a:solidFill>
                            <a:schemeClr val="tx1"/>
                          </a:solidFill>
                          <a:latin typeface="Arial" panose="020B0604020202020204" pitchFamily="34" charset="0"/>
                          <a:cs typeface="Arial" panose="020B0604020202020204" pitchFamily="34" charset="0"/>
                        </a:rPr>
                        <a:t>Utility Rate (3.5% Annually)</a:t>
                      </a:r>
                    </a:p>
                  </a:txBody>
                  <a:tcPr vert="vert270" anchor="ctr">
                    <a:solidFill>
                      <a:schemeClr val="accent2">
                        <a:lumMod val="40000"/>
                        <a:lumOff val="60000"/>
                      </a:schemeClr>
                    </a:solidFill>
                  </a:tcPr>
                </a:tc>
                <a:tc>
                  <a:txBody>
                    <a:bodyPr/>
                    <a:lstStyle/>
                    <a:p>
                      <a:r>
                        <a:rPr lang="en-US" sz="1200" b="0" dirty="0">
                          <a:solidFill>
                            <a:schemeClr val="tx1"/>
                          </a:solidFill>
                          <a:latin typeface="Arial" panose="020B0604020202020204" pitchFamily="34" charset="0"/>
                          <a:cs typeface="Arial" panose="020B0604020202020204" pitchFamily="34" charset="0"/>
                        </a:rPr>
                        <a:t>Usage (kW)</a:t>
                      </a:r>
                    </a:p>
                  </a:txBody>
                  <a:tcPr vert="vert270" anchor="ctr">
                    <a:solidFill>
                      <a:schemeClr val="accent2">
                        <a:lumMod val="40000"/>
                        <a:lumOff val="60000"/>
                      </a:schemeClr>
                    </a:solidFill>
                  </a:tcPr>
                </a:tc>
                <a:tc>
                  <a:txBody>
                    <a:bodyPr/>
                    <a:lstStyle/>
                    <a:p>
                      <a:r>
                        <a:rPr lang="en-US" sz="1200" b="0" dirty="0">
                          <a:solidFill>
                            <a:schemeClr val="tx1"/>
                          </a:solidFill>
                          <a:latin typeface="Arial" panose="020B0604020202020204" pitchFamily="34" charset="0"/>
                          <a:cs typeface="Arial" panose="020B0604020202020204" pitchFamily="34" charset="0"/>
                        </a:rPr>
                        <a:t>Annual Cost</a:t>
                      </a:r>
                    </a:p>
                  </a:txBody>
                  <a:tcPr vert="vert270" anchor="ctr">
                    <a:solidFill>
                      <a:schemeClr val="accent2">
                        <a:lumMod val="40000"/>
                        <a:lumOff val="60000"/>
                      </a:schemeClr>
                    </a:solidFill>
                  </a:tcPr>
                </a:tc>
                <a:extLst>
                  <a:ext uri="{0D108BD9-81ED-4DB2-BD59-A6C34878D82A}">
                    <a16:rowId xmlns:a16="http://schemas.microsoft.com/office/drawing/2014/main" val="1955748050"/>
                  </a:ext>
                </a:extLst>
              </a:tr>
            </a:tbl>
          </a:graphicData>
        </a:graphic>
      </p:graphicFrame>
      <p:graphicFrame>
        <p:nvGraphicFramePr>
          <p:cNvPr id="12" name="Table 11">
            <a:extLst>
              <a:ext uri="{FF2B5EF4-FFF2-40B4-BE49-F238E27FC236}">
                <a16:creationId xmlns:a16="http://schemas.microsoft.com/office/drawing/2014/main" id="{F245BF0F-95AE-7D70-E5E8-70CA3E1E58DF}"/>
              </a:ext>
            </a:extLst>
          </p:cNvPr>
          <p:cNvGraphicFramePr>
            <a:graphicFrameLocks noGrp="1"/>
          </p:cNvGraphicFramePr>
          <p:nvPr/>
        </p:nvGraphicFramePr>
        <p:xfrm>
          <a:off x="3427141" y="87243"/>
          <a:ext cx="1811706" cy="1406450"/>
        </p:xfrm>
        <a:graphic>
          <a:graphicData uri="http://schemas.openxmlformats.org/drawingml/2006/table">
            <a:tbl>
              <a:tblPr firstRow="1" bandRow="1">
                <a:tableStyleId>{5C22544A-7EE6-4342-B048-85BDC9FD1C3A}</a:tableStyleId>
              </a:tblPr>
              <a:tblGrid>
                <a:gridCol w="582342">
                  <a:extLst>
                    <a:ext uri="{9D8B030D-6E8A-4147-A177-3AD203B41FA5}">
                      <a16:colId xmlns:a16="http://schemas.microsoft.com/office/drawing/2014/main" val="2232047476"/>
                    </a:ext>
                  </a:extLst>
                </a:gridCol>
                <a:gridCol w="584819">
                  <a:extLst>
                    <a:ext uri="{9D8B030D-6E8A-4147-A177-3AD203B41FA5}">
                      <a16:colId xmlns:a16="http://schemas.microsoft.com/office/drawing/2014/main" val="3445994150"/>
                    </a:ext>
                  </a:extLst>
                </a:gridCol>
                <a:gridCol w="644545">
                  <a:extLst>
                    <a:ext uri="{9D8B030D-6E8A-4147-A177-3AD203B41FA5}">
                      <a16:colId xmlns:a16="http://schemas.microsoft.com/office/drawing/2014/main" val="3607528723"/>
                    </a:ext>
                  </a:extLst>
                </a:gridCol>
              </a:tblGrid>
              <a:tr h="1406450">
                <a:tc>
                  <a:txBody>
                    <a:bodyPr/>
                    <a:lstStyle/>
                    <a:p>
                      <a:pPr algn="l" fontAlgn="b"/>
                      <a:r>
                        <a:rPr lang="en-US" sz="1200" b="0" i="0" u="none" strike="noStrike" dirty="0">
                          <a:solidFill>
                            <a:srgbClr val="000000"/>
                          </a:solidFill>
                          <a:effectLst/>
                          <a:latin typeface="Arial" panose="020B0604020202020204" pitchFamily="34" charset="0"/>
                          <a:cs typeface="Arial" panose="020B0604020202020204" pitchFamily="34" charset="0"/>
                        </a:rPr>
                        <a:t>Michigan Save’s Financing Option</a:t>
                      </a:r>
                    </a:p>
                  </a:txBody>
                  <a:tcPr vert="vert270" anchor="ctr">
                    <a:solidFill>
                      <a:srgbClr val="FFFF00"/>
                    </a:solidFill>
                  </a:tcPr>
                </a:tc>
                <a:tc>
                  <a:txBody>
                    <a:bodyPr/>
                    <a:lstStyle/>
                    <a:p>
                      <a:r>
                        <a:rPr lang="en-US" sz="1200" b="0" dirty="0">
                          <a:solidFill>
                            <a:schemeClr val="tx1"/>
                          </a:solidFill>
                          <a:latin typeface="Arial" panose="020B0604020202020204" pitchFamily="34" charset="0"/>
                          <a:cs typeface="Arial" panose="020B0604020202020204" pitchFamily="34" charset="0"/>
                        </a:rPr>
                        <a:t>Interest 7.5%</a:t>
                      </a:r>
                    </a:p>
                  </a:txBody>
                  <a:tcPr vert="vert270" anchor="ctr">
                    <a:solidFill>
                      <a:srgbClr val="FFFF00"/>
                    </a:solidFill>
                  </a:tcPr>
                </a:tc>
                <a:tc>
                  <a:txBody>
                    <a:bodyPr/>
                    <a:lstStyle/>
                    <a:p>
                      <a:r>
                        <a:rPr lang="en-US" sz="1200" b="0" dirty="0">
                          <a:solidFill>
                            <a:schemeClr val="tx1"/>
                          </a:solidFill>
                          <a:latin typeface="Arial" panose="020B0604020202020204" pitchFamily="34" charset="0"/>
                          <a:cs typeface="Arial" panose="020B0604020202020204" pitchFamily="34" charset="0"/>
                        </a:rPr>
                        <a:t>Annual Cost</a:t>
                      </a:r>
                    </a:p>
                  </a:txBody>
                  <a:tcPr vert="vert270" anchor="ctr">
                    <a:solidFill>
                      <a:srgbClr val="FFFF00"/>
                    </a:solidFill>
                  </a:tcPr>
                </a:tc>
                <a:extLst>
                  <a:ext uri="{0D108BD9-81ED-4DB2-BD59-A6C34878D82A}">
                    <a16:rowId xmlns:a16="http://schemas.microsoft.com/office/drawing/2014/main" val="1955748050"/>
                  </a:ext>
                </a:extLst>
              </a:tr>
            </a:tbl>
          </a:graphicData>
        </a:graphic>
      </p:graphicFrame>
      <p:graphicFrame>
        <p:nvGraphicFramePr>
          <p:cNvPr id="16" name="Table 15">
            <a:extLst>
              <a:ext uri="{FF2B5EF4-FFF2-40B4-BE49-F238E27FC236}">
                <a16:creationId xmlns:a16="http://schemas.microsoft.com/office/drawing/2014/main" id="{BFA7DBF6-B12A-4A86-78D9-01429CB19A0A}"/>
              </a:ext>
            </a:extLst>
          </p:cNvPr>
          <p:cNvGraphicFramePr>
            <a:graphicFrameLocks noGrp="1"/>
          </p:cNvGraphicFramePr>
          <p:nvPr/>
        </p:nvGraphicFramePr>
        <p:xfrm>
          <a:off x="5646883" y="121006"/>
          <a:ext cx="1652415" cy="1324448"/>
        </p:xfrm>
        <a:graphic>
          <a:graphicData uri="http://schemas.openxmlformats.org/drawingml/2006/table">
            <a:tbl>
              <a:tblPr firstRow="1" bandRow="1">
                <a:tableStyleId>{5C22544A-7EE6-4342-B048-85BDC9FD1C3A}</a:tableStyleId>
              </a:tblPr>
              <a:tblGrid>
                <a:gridCol w="549829">
                  <a:extLst>
                    <a:ext uri="{9D8B030D-6E8A-4147-A177-3AD203B41FA5}">
                      <a16:colId xmlns:a16="http://schemas.microsoft.com/office/drawing/2014/main" val="2232047476"/>
                    </a:ext>
                  </a:extLst>
                </a:gridCol>
                <a:gridCol w="623201">
                  <a:extLst>
                    <a:ext uri="{9D8B030D-6E8A-4147-A177-3AD203B41FA5}">
                      <a16:colId xmlns:a16="http://schemas.microsoft.com/office/drawing/2014/main" val="3445994150"/>
                    </a:ext>
                  </a:extLst>
                </a:gridCol>
                <a:gridCol w="479385">
                  <a:extLst>
                    <a:ext uri="{9D8B030D-6E8A-4147-A177-3AD203B41FA5}">
                      <a16:colId xmlns:a16="http://schemas.microsoft.com/office/drawing/2014/main" val="3607528723"/>
                    </a:ext>
                  </a:extLst>
                </a:gridCol>
              </a:tblGrid>
              <a:tr h="1324448">
                <a:tc>
                  <a:txBody>
                    <a:bodyPr/>
                    <a:lstStyle/>
                    <a:p>
                      <a:r>
                        <a:rPr lang="en-US" sz="1200" b="0" dirty="0">
                          <a:solidFill>
                            <a:schemeClr val="tx1"/>
                          </a:solidFill>
                          <a:latin typeface="Arial" panose="020B0604020202020204" pitchFamily="34" charset="0"/>
                          <a:cs typeface="Arial" panose="020B0604020202020204" pitchFamily="34" charset="0"/>
                        </a:rPr>
                        <a:t>Utility Rate (3.5% Annually)</a:t>
                      </a:r>
                    </a:p>
                  </a:txBody>
                  <a:tcPr vert="vert270" anchor="ctr">
                    <a:solidFill>
                      <a:srgbClr val="FFFF00"/>
                    </a:solidFill>
                  </a:tcPr>
                </a:tc>
                <a:tc>
                  <a:txBody>
                    <a:bodyPr/>
                    <a:lstStyle/>
                    <a:p>
                      <a:r>
                        <a:rPr lang="en-US" sz="1200" b="0" dirty="0">
                          <a:solidFill>
                            <a:schemeClr val="tx1"/>
                          </a:solidFill>
                          <a:latin typeface="Arial" panose="020B0604020202020204" pitchFamily="34" charset="0"/>
                          <a:cs typeface="Arial" panose="020B0604020202020204" pitchFamily="34" charset="0"/>
                        </a:rPr>
                        <a:t>Usage (kW) 25% of Need</a:t>
                      </a:r>
                    </a:p>
                  </a:txBody>
                  <a:tcPr vert="vert270" anchor="ctr">
                    <a:solidFill>
                      <a:srgbClr val="FFFF00"/>
                    </a:solidFill>
                  </a:tcPr>
                </a:tc>
                <a:tc>
                  <a:txBody>
                    <a:bodyPr/>
                    <a:lstStyle/>
                    <a:p>
                      <a:r>
                        <a:rPr lang="en-US" sz="1200" b="0" dirty="0">
                          <a:solidFill>
                            <a:schemeClr val="tx1"/>
                          </a:solidFill>
                          <a:latin typeface="Arial" panose="020B0604020202020204" pitchFamily="34" charset="0"/>
                          <a:cs typeface="Arial" panose="020B0604020202020204" pitchFamily="34" charset="0"/>
                        </a:rPr>
                        <a:t>Annual Cost</a:t>
                      </a:r>
                    </a:p>
                  </a:txBody>
                  <a:tcPr vert="vert270" anchor="ctr">
                    <a:solidFill>
                      <a:srgbClr val="FFFF00"/>
                    </a:solidFill>
                  </a:tcPr>
                </a:tc>
                <a:extLst>
                  <a:ext uri="{0D108BD9-81ED-4DB2-BD59-A6C34878D82A}">
                    <a16:rowId xmlns:a16="http://schemas.microsoft.com/office/drawing/2014/main" val="1955748050"/>
                  </a:ext>
                </a:extLst>
              </a:tr>
            </a:tbl>
          </a:graphicData>
        </a:graphic>
      </p:graphicFrame>
      <p:graphicFrame>
        <p:nvGraphicFramePr>
          <p:cNvPr id="17" name="Table 16">
            <a:extLst>
              <a:ext uri="{FF2B5EF4-FFF2-40B4-BE49-F238E27FC236}">
                <a16:creationId xmlns:a16="http://schemas.microsoft.com/office/drawing/2014/main" id="{89AC5058-5A7B-4727-594E-4D112ECAF23D}"/>
              </a:ext>
            </a:extLst>
          </p:cNvPr>
          <p:cNvGraphicFramePr>
            <a:graphicFrameLocks noGrp="1"/>
          </p:cNvGraphicFramePr>
          <p:nvPr/>
        </p:nvGraphicFramePr>
        <p:xfrm>
          <a:off x="7887694" y="150724"/>
          <a:ext cx="575821" cy="1324448"/>
        </p:xfrm>
        <a:graphic>
          <a:graphicData uri="http://schemas.openxmlformats.org/drawingml/2006/table">
            <a:tbl>
              <a:tblPr firstRow="1" bandRow="1">
                <a:tableStyleId>{5C22544A-7EE6-4342-B048-85BDC9FD1C3A}</a:tableStyleId>
              </a:tblPr>
              <a:tblGrid>
                <a:gridCol w="575821">
                  <a:extLst>
                    <a:ext uri="{9D8B030D-6E8A-4147-A177-3AD203B41FA5}">
                      <a16:colId xmlns:a16="http://schemas.microsoft.com/office/drawing/2014/main" val="3607528723"/>
                    </a:ext>
                  </a:extLst>
                </a:gridCol>
              </a:tblGrid>
              <a:tr h="1324448">
                <a:tc>
                  <a:txBody>
                    <a:bodyPr/>
                    <a:lstStyle/>
                    <a:p>
                      <a:r>
                        <a:rPr lang="en-US" sz="1200" b="0" dirty="0">
                          <a:solidFill>
                            <a:schemeClr val="tx1"/>
                          </a:solidFill>
                          <a:latin typeface="Arial" panose="020B0604020202020204" pitchFamily="34" charset="0"/>
                          <a:cs typeface="Arial" panose="020B0604020202020204" pitchFamily="34" charset="0"/>
                        </a:rPr>
                        <a:t>PPA  Total Annual Cost</a:t>
                      </a:r>
                    </a:p>
                  </a:txBody>
                  <a:tcPr vert="vert270" anchor="ctr">
                    <a:solidFill>
                      <a:srgbClr val="FFFF00"/>
                    </a:solidFill>
                  </a:tcPr>
                </a:tc>
                <a:extLst>
                  <a:ext uri="{0D108BD9-81ED-4DB2-BD59-A6C34878D82A}">
                    <a16:rowId xmlns:a16="http://schemas.microsoft.com/office/drawing/2014/main" val="1955748050"/>
                  </a:ext>
                </a:extLst>
              </a:tr>
            </a:tbl>
          </a:graphicData>
        </a:graphic>
      </p:graphicFrame>
      <p:graphicFrame>
        <p:nvGraphicFramePr>
          <p:cNvPr id="19" name="Table 19">
            <a:extLst>
              <a:ext uri="{FF2B5EF4-FFF2-40B4-BE49-F238E27FC236}">
                <a16:creationId xmlns:a16="http://schemas.microsoft.com/office/drawing/2014/main" id="{39A46002-C6AB-DFFB-C0A6-B2671F4AB0F1}"/>
              </a:ext>
            </a:extLst>
          </p:cNvPr>
          <p:cNvGraphicFramePr>
            <a:graphicFrameLocks noGrp="1"/>
          </p:cNvGraphicFramePr>
          <p:nvPr>
            <p:extLst>
              <p:ext uri="{D42A27DB-BD31-4B8C-83A1-F6EECF244321}">
                <p14:modId xmlns:p14="http://schemas.microsoft.com/office/powerpoint/2010/main" val="3588957168"/>
              </p:ext>
            </p:extLst>
          </p:nvPr>
        </p:nvGraphicFramePr>
        <p:xfrm>
          <a:off x="47706" y="6015612"/>
          <a:ext cx="4905956" cy="741680"/>
        </p:xfrm>
        <a:graphic>
          <a:graphicData uri="http://schemas.openxmlformats.org/drawingml/2006/table">
            <a:tbl>
              <a:tblPr firstRow="1" bandRow="1">
                <a:tableStyleId>{5C22544A-7EE6-4342-B048-85BDC9FD1C3A}</a:tableStyleId>
              </a:tblPr>
              <a:tblGrid>
                <a:gridCol w="3768918">
                  <a:extLst>
                    <a:ext uri="{9D8B030D-6E8A-4147-A177-3AD203B41FA5}">
                      <a16:colId xmlns:a16="http://schemas.microsoft.com/office/drawing/2014/main" val="3187151573"/>
                    </a:ext>
                  </a:extLst>
                </a:gridCol>
                <a:gridCol w="1137038">
                  <a:extLst>
                    <a:ext uri="{9D8B030D-6E8A-4147-A177-3AD203B41FA5}">
                      <a16:colId xmlns:a16="http://schemas.microsoft.com/office/drawing/2014/main" val="4151834454"/>
                    </a:ext>
                  </a:extLst>
                </a:gridCol>
              </a:tblGrid>
              <a:tr h="370840">
                <a:tc>
                  <a:txBody>
                    <a:bodyPr/>
                    <a:lstStyle/>
                    <a:p>
                      <a:r>
                        <a:rPr lang="en-US" b="0" dirty="0">
                          <a:solidFill>
                            <a:schemeClr val="tx1"/>
                          </a:solidFill>
                          <a:latin typeface="Arial" panose="020B0604020202020204" pitchFamily="34" charset="0"/>
                          <a:cs typeface="Arial" panose="020B0604020202020204" pitchFamily="34" charset="0"/>
                        </a:rPr>
                        <a:t>Total Cost of Electricity BAU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a:solidFill>
                            <a:schemeClr val="tx1"/>
                          </a:solidFill>
                          <a:latin typeface="Arial" panose="020B0604020202020204" pitchFamily="34" charset="0"/>
                          <a:cs typeface="Arial" panose="020B0604020202020204" pitchFamily="34" charset="0"/>
                        </a:rPr>
                        <a:t>$280,439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3966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rPr>
                        <a:t>Total Cost vis SF Direct Purchase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a:solidFill>
                            <a:schemeClr val="tx1"/>
                          </a:solidFill>
                          <a:latin typeface="Arial" panose="020B0604020202020204" pitchFamily="34" charset="0"/>
                          <a:cs typeface="Arial" panose="020B0604020202020204" pitchFamily="34" charset="0"/>
                        </a:rPr>
                        <a:t>$142,953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2461898"/>
                  </a:ext>
                </a:extLst>
              </a:tr>
            </a:tbl>
          </a:graphicData>
        </a:graphic>
      </p:graphicFrame>
      <p:graphicFrame>
        <p:nvGraphicFramePr>
          <p:cNvPr id="20" name="Table 19">
            <a:extLst>
              <a:ext uri="{FF2B5EF4-FFF2-40B4-BE49-F238E27FC236}">
                <a16:creationId xmlns:a16="http://schemas.microsoft.com/office/drawing/2014/main" id="{E72650AE-EAE2-8FE1-621D-759061AD0AB9}"/>
              </a:ext>
            </a:extLst>
          </p:cNvPr>
          <p:cNvGraphicFramePr>
            <a:graphicFrameLocks noGrp="1"/>
          </p:cNvGraphicFramePr>
          <p:nvPr/>
        </p:nvGraphicFramePr>
        <p:xfrm>
          <a:off x="5112682" y="6015612"/>
          <a:ext cx="3951797" cy="741680"/>
        </p:xfrm>
        <a:graphic>
          <a:graphicData uri="http://schemas.openxmlformats.org/drawingml/2006/table">
            <a:tbl>
              <a:tblPr firstRow="1" bandRow="1">
                <a:tableStyleId>{5C22544A-7EE6-4342-B048-85BDC9FD1C3A}</a:tableStyleId>
              </a:tblPr>
              <a:tblGrid>
                <a:gridCol w="2752292">
                  <a:extLst>
                    <a:ext uri="{9D8B030D-6E8A-4147-A177-3AD203B41FA5}">
                      <a16:colId xmlns:a16="http://schemas.microsoft.com/office/drawing/2014/main" val="3187151573"/>
                    </a:ext>
                  </a:extLst>
                </a:gridCol>
                <a:gridCol w="1199505">
                  <a:extLst>
                    <a:ext uri="{9D8B030D-6E8A-4147-A177-3AD203B41FA5}">
                      <a16:colId xmlns:a16="http://schemas.microsoft.com/office/drawing/2014/main" val="4151834454"/>
                    </a:ext>
                  </a:extLst>
                </a:gridCol>
              </a:tblGrid>
              <a:tr h="370840">
                <a:tc>
                  <a:txBody>
                    <a:bodyPr/>
                    <a:lstStyle/>
                    <a:p>
                      <a:r>
                        <a:rPr lang="en-US" b="0" dirty="0">
                          <a:solidFill>
                            <a:schemeClr val="tx1"/>
                          </a:solidFill>
                          <a:latin typeface="Arial" panose="020B0604020202020204" pitchFamily="34" charset="0"/>
                          <a:cs typeface="Arial" panose="020B0604020202020204" pitchFamily="34" charset="0"/>
                        </a:rPr>
                        <a:t>25 Year Savings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a:solidFill>
                            <a:schemeClr val="tx1"/>
                          </a:solidFill>
                          <a:latin typeface="Arial" panose="020B0604020202020204" pitchFamily="34" charset="0"/>
                          <a:cs typeface="Arial" panose="020B0604020202020204" pitchFamily="34" charset="0"/>
                        </a:rPr>
                        <a:t>$137,486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7396656"/>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chemeClr val="tx1"/>
                          </a:solidFill>
                          <a:latin typeface="Arial" panose="020B0604020202020204" pitchFamily="34" charset="0"/>
                          <a:cs typeface="Arial" panose="020B0604020202020204" pitchFamily="34" charset="0"/>
                        </a:rPr>
                        <a:t>Average Annual Savings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b="0" dirty="0">
                          <a:solidFill>
                            <a:schemeClr val="tx1"/>
                          </a:solidFill>
                          <a:latin typeface="Arial" panose="020B0604020202020204" pitchFamily="34" charset="0"/>
                          <a:cs typeface="Arial" panose="020B0604020202020204" pitchFamily="34" charset="0"/>
                        </a:rPr>
                        <a:t>$5,599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812461898"/>
                  </a:ext>
                </a:extLst>
              </a:tr>
            </a:tbl>
          </a:graphicData>
        </a:graphic>
      </p:graphicFrame>
      <p:sp>
        <p:nvSpPr>
          <p:cNvPr id="21" name="TextBox 20">
            <a:extLst>
              <a:ext uri="{FF2B5EF4-FFF2-40B4-BE49-F238E27FC236}">
                <a16:creationId xmlns:a16="http://schemas.microsoft.com/office/drawing/2014/main" id="{092CEA31-4DC6-068D-9DB4-747108BC02B7}"/>
              </a:ext>
            </a:extLst>
          </p:cNvPr>
          <p:cNvSpPr txBox="1"/>
          <p:nvPr/>
        </p:nvSpPr>
        <p:spPr>
          <a:xfrm rot="16200000">
            <a:off x="-1754195" y="3053302"/>
            <a:ext cx="4703532" cy="830997"/>
          </a:xfrm>
          <a:prstGeom prst="rect">
            <a:avLst/>
          </a:prstGeom>
          <a:noFill/>
        </p:spPr>
        <p:txBody>
          <a:bodyPr wrap="none" rtlCol="0">
            <a:spAutoFit/>
          </a:bodyPr>
          <a:lstStyle/>
          <a:p>
            <a:r>
              <a:rPr lang="en-US" sz="4800" dirty="0">
                <a:latin typeface="Arial" panose="020B0604020202020204" pitchFamily="34" charset="0"/>
                <a:cs typeface="Arial" panose="020B0604020202020204" pitchFamily="34" charset="0"/>
              </a:rPr>
              <a:t>Direct Purchase</a:t>
            </a:r>
          </a:p>
        </p:txBody>
      </p:sp>
      <p:grpSp>
        <p:nvGrpSpPr>
          <p:cNvPr id="13" name="Group 12">
            <a:extLst>
              <a:ext uri="{FF2B5EF4-FFF2-40B4-BE49-F238E27FC236}">
                <a16:creationId xmlns:a16="http://schemas.microsoft.com/office/drawing/2014/main" id="{16FED86B-3073-F890-2F96-69348C25A6B0}"/>
              </a:ext>
            </a:extLst>
          </p:cNvPr>
          <p:cNvGrpSpPr/>
          <p:nvPr/>
        </p:nvGrpSpPr>
        <p:grpSpPr>
          <a:xfrm>
            <a:off x="2354752" y="687141"/>
            <a:ext cx="1097960" cy="1018056"/>
            <a:chOff x="2354752" y="687141"/>
            <a:chExt cx="1097960" cy="1018056"/>
          </a:xfrm>
        </p:grpSpPr>
        <p:pic>
          <p:nvPicPr>
            <p:cNvPr id="6" name="Picture 4" descr="Curved Arrow PNG Transparent Picture">
              <a:extLst>
                <a:ext uri="{FF2B5EF4-FFF2-40B4-BE49-F238E27FC236}">
                  <a16:creationId xmlns:a16="http://schemas.microsoft.com/office/drawing/2014/main" id="{66BD544F-79D5-BBA0-CC01-BC1228F219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1576009">
              <a:off x="2563214" y="902307"/>
              <a:ext cx="889498" cy="80289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43A7DB5-7763-EF8D-FCDA-45C0370D18CF}"/>
                </a:ext>
              </a:extLst>
            </p:cNvPr>
            <p:cNvSpPr txBox="1"/>
            <p:nvPr/>
          </p:nvSpPr>
          <p:spPr>
            <a:xfrm>
              <a:off x="2354752" y="687141"/>
              <a:ext cx="712054" cy="400110"/>
            </a:xfrm>
            <a:prstGeom prst="rect">
              <a:avLst/>
            </a:prstGeom>
            <a:solidFill>
              <a:schemeClr val="bg1"/>
            </a:solidFill>
          </p:spPr>
          <p:txBody>
            <a:bodyPr wrap="none" rtlCol="0">
              <a:spAutoFit/>
            </a:bodyPr>
            <a:lstStyle/>
            <a:p>
              <a:r>
                <a:rPr lang="en-US" sz="2000" dirty="0">
                  <a:solidFill>
                    <a:srgbClr val="FF0000"/>
                  </a:solidFill>
                  <a:latin typeface="Arial" panose="020B0604020202020204" pitchFamily="34" charset="0"/>
                  <a:cs typeface="Arial" panose="020B0604020202020204" pitchFamily="34" charset="0"/>
                </a:rPr>
                <a:t>Cost</a:t>
              </a:r>
            </a:p>
          </p:txBody>
        </p:sp>
      </p:grpSp>
      <p:grpSp>
        <p:nvGrpSpPr>
          <p:cNvPr id="10" name="Group 9">
            <a:extLst>
              <a:ext uri="{FF2B5EF4-FFF2-40B4-BE49-F238E27FC236}">
                <a16:creationId xmlns:a16="http://schemas.microsoft.com/office/drawing/2014/main" id="{E097E41E-858B-1446-3AD8-6AA8CC9F2122}"/>
              </a:ext>
            </a:extLst>
          </p:cNvPr>
          <p:cNvGrpSpPr/>
          <p:nvPr/>
        </p:nvGrpSpPr>
        <p:grpSpPr>
          <a:xfrm>
            <a:off x="1947049" y="1734380"/>
            <a:ext cx="1423115" cy="904710"/>
            <a:chOff x="1947049" y="1734380"/>
            <a:chExt cx="1423115" cy="904710"/>
          </a:xfrm>
        </p:grpSpPr>
        <p:pic>
          <p:nvPicPr>
            <p:cNvPr id="8" name="Picture 4" descr="Curved Arrow PNG Transparent Picture">
              <a:extLst>
                <a:ext uri="{FF2B5EF4-FFF2-40B4-BE49-F238E27FC236}">
                  <a16:creationId xmlns:a16="http://schemas.microsoft.com/office/drawing/2014/main" id="{02928A2C-332E-59EC-1698-73A9A3D12B53}"/>
                </a:ext>
              </a:extLst>
            </p:cNvPr>
            <p:cNvPicPr>
              <a:picLocks noChangeAspect="1" noChangeArrowheads="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86054" flipH="1">
              <a:off x="2599335" y="1734380"/>
              <a:ext cx="770829" cy="802890"/>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0A670C94-C900-4F97-74A1-B719C39D1A43}"/>
                </a:ext>
              </a:extLst>
            </p:cNvPr>
            <p:cNvSpPr txBox="1"/>
            <p:nvPr/>
          </p:nvSpPr>
          <p:spPr>
            <a:xfrm>
              <a:off x="1947049" y="2238980"/>
              <a:ext cx="1338828" cy="400110"/>
            </a:xfrm>
            <a:prstGeom prst="rect">
              <a:avLst/>
            </a:prstGeom>
            <a:solidFill>
              <a:schemeClr val="bg1"/>
            </a:solidFill>
          </p:spPr>
          <p:txBody>
            <a:bodyPr wrap="none" rtlCol="0">
              <a:spAutoFit/>
            </a:bodyPr>
            <a:lstStyle/>
            <a:p>
              <a:r>
                <a:rPr lang="en-US" sz="2000" dirty="0">
                  <a:solidFill>
                    <a:schemeClr val="accent6">
                      <a:lumMod val="75000"/>
                    </a:schemeClr>
                  </a:solidFill>
                  <a:latin typeface="Arial" panose="020B0604020202020204" pitchFamily="34" charset="0"/>
                  <a:cs typeface="Arial" panose="020B0604020202020204" pitchFamily="34" charset="0"/>
                </a:rPr>
                <a:t>Incentives</a:t>
              </a:r>
            </a:p>
          </p:txBody>
        </p:sp>
      </p:grpSp>
      <p:sp>
        <p:nvSpPr>
          <p:cNvPr id="2" name="Oval 1">
            <a:extLst>
              <a:ext uri="{FF2B5EF4-FFF2-40B4-BE49-F238E27FC236}">
                <a16:creationId xmlns:a16="http://schemas.microsoft.com/office/drawing/2014/main" id="{13BFCF5B-C98A-FD43-9A6E-F230F763D618}"/>
              </a:ext>
            </a:extLst>
          </p:cNvPr>
          <p:cNvSpPr/>
          <p:nvPr/>
        </p:nvSpPr>
        <p:spPr>
          <a:xfrm>
            <a:off x="4914447" y="5683577"/>
            <a:ext cx="4905957" cy="132444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317366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D8C5-4C41-C7C8-567D-032B08A8F57E}"/>
              </a:ext>
            </a:extLst>
          </p:cNvPr>
          <p:cNvSpPr txBox="1">
            <a:spLocks/>
          </p:cNvSpPr>
          <p:nvPr/>
        </p:nvSpPr>
        <p:spPr>
          <a:xfrm>
            <a:off x="0" y="1879129"/>
            <a:ext cx="9144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latin typeface="Arial" panose="020B0604020202020204" pitchFamily="34" charset="0"/>
                <a:cs typeface="Arial" panose="020B0604020202020204" pitchFamily="34" charset="0"/>
              </a:rPr>
              <a:t>The PPA Process </a:t>
            </a:r>
            <a:endParaRPr lang="en-US" sz="7200" i="1" dirty="0">
              <a:latin typeface="Arial" panose="020B0604020202020204" pitchFamily="34" charset="0"/>
              <a:cs typeface="Arial"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15E256AB-B3EF-9356-A043-BF3CF315CF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56" y="3204693"/>
            <a:ext cx="10579150" cy="3529138"/>
          </a:xfrm>
          <a:prstGeom prst="rect">
            <a:avLst/>
          </a:prstGeom>
        </p:spPr>
      </p:pic>
    </p:spTree>
    <p:extLst>
      <p:ext uri="{BB962C8B-B14F-4D97-AF65-F5344CB8AC3E}">
        <p14:creationId xmlns:p14="http://schemas.microsoft.com/office/powerpoint/2010/main" val="1979236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Arrow Connector 6">
            <a:extLst>
              <a:ext uri="{FF2B5EF4-FFF2-40B4-BE49-F238E27FC236}">
                <a16:creationId xmlns:a16="http://schemas.microsoft.com/office/drawing/2014/main" id="{C309E36A-DD51-6239-DECF-2BA8BECED5A8}"/>
              </a:ext>
            </a:extLst>
          </p:cNvPr>
          <p:cNvCxnSpPr>
            <a:cxnSpLocks/>
          </p:cNvCxnSpPr>
          <p:nvPr/>
        </p:nvCxnSpPr>
        <p:spPr>
          <a:xfrm>
            <a:off x="548417" y="4874931"/>
            <a:ext cx="7339715" cy="0"/>
          </a:xfrm>
          <a:prstGeom prst="straightConnector1">
            <a:avLst/>
          </a:prstGeom>
          <a:ln w="50800">
            <a:tailEnd type="triangle"/>
          </a:ln>
        </p:spPr>
        <p:style>
          <a:lnRef idx="3">
            <a:schemeClr val="dk1"/>
          </a:lnRef>
          <a:fillRef idx="0">
            <a:schemeClr val="dk1"/>
          </a:fillRef>
          <a:effectRef idx="2">
            <a:schemeClr val="dk1"/>
          </a:effectRef>
          <a:fontRef idx="minor">
            <a:schemeClr val="tx1"/>
          </a:fontRef>
        </p:style>
      </p:cxnSp>
      <p:grpSp>
        <p:nvGrpSpPr>
          <p:cNvPr id="44" name="Group 43">
            <a:extLst>
              <a:ext uri="{FF2B5EF4-FFF2-40B4-BE49-F238E27FC236}">
                <a16:creationId xmlns:a16="http://schemas.microsoft.com/office/drawing/2014/main" id="{FF314D56-5689-FAE5-241D-3E10586DE585}"/>
              </a:ext>
            </a:extLst>
          </p:cNvPr>
          <p:cNvGrpSpPr/>
          <p:nvPr/>
        </p:nvGrpSpPr>
        <p:grpSpPr>
          <a:xfrm>
            <a:off x="75463" y="271034"/>
            <a:ext cx="9773584" cy="4741657"/>
            <a:chOff x="431921" y="271034"/>
            <a:chExt cx="9773584" cy="4741657"/>
          </a:xfrm>
        </p:grpSpPr>
        <p:sp>
          <p:nvSpPr>
            <p:cNvPr id="5" name="Content Placeholder 2">
              <a:extLst>
                <a:ext uri="{FF2B5EF4-FFF2-40B4-BE49-F238E27FC236}">
                  <a16:creationId xmlns:a16="http://schemas.microsoft.com/office/drawing/2014/main" id="{03F19452-7648-04FF-FE39-B9A827D5A85C}"/>
                </a:ext>
              </a:extLst>
            </p:cNvPr>
            <p:cNvSpPr txBox="1">
              <a:spLocks/>
            </p:cNvSpPr>
            <p:nvPr/>
          </p:nvSpPr>
          <p:spPr>
            <a:xfrm>
              <a:off x="431921" y="271034"/>
              <a:ext cx="9773584" cy="62732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1) Congregation submits </a:t>
              </a:r>
              <a:r>
                <a:rPr lang="en-US" sz="2400" i="1" dirty="0">
                  <a:latin typeface="Arial" panose="020B0604020202020204" pitchFamily="34" charset="0"/>
                  <a:cs typeface="Arial" panose="020B0604020202020204" pitchFamily="34" charset="0"/>
                </a:rPr>
                <a:t>Solar Faithful Interest Form </a:t>
              </a:r>
              <a:br>
                <a:rPr lang="en-US" sz="2400" i="1" dirty="0">
                  <a:latin typeface="Arial" panose="020B0604020202020204" pitchFamily="34" charset="0"/>
                  <a:cs typeface="Arial" panose="020B0604020202020204" pitchFamily="34" charset="0"/>
                </a:rPr>
              </a:br>
              <a:r>
                <a:rPr lang="en-US" sz="2400" i="1" dirty="0">
                  <a:latin typeface="Arial" panose="020B0604020202020204" pitchFamily="34" charset="0"/>
                  <a:cs typeface="Arial" panose="020B0604020202020204" pitchFamily="34" charset="0"/>
                </a:rPr>
                <a:t>	</a:t>
              </a:r>
              <a:r>
                <a:rPr lang="en-US" sz="2400" dirty="0">
                  <a:latin typeface="Arial" panose="020B0604020202020204" pitchFamily="34" charset="0"/>
                  <a:cs typeface="Arial" panose="020B0604020202020204" pitchFamily="34" charset="0"/>
                </a:rPr>
                <a:t>and electric bill</a:t>
              </a:r>
            </a:p>
          </p:txBody>
        </p:sp>
        <p:sp>
          <p:nvSpPr>
            <p:cNvPr id="14" name="Oval 13">
              <a:extLst>
                <a:ext uri="{FF2B5EF4-FFF2-40B4-BE49-F238E27FC236}">
                  <a16:creationId xmlns:a16="http://schemas.microsoft.com/office/drawing/2014/main" id="{A10016F8-C189-6F0B-ACD0-B1C4F5DA27C8}"/>
                </a:ext>
              </a:extLst>
            </p:cNvPr>
            <p:cNvSpPr/>
            <p:nvPr/>
          </p:nvSpPr>
          <p:spPr>
            <a:xfrm>
              <a:off x="727352" y="4772848"/>
              <a:ext cx="239842" cy="239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E7A7265E-4C0A-F578-C8F4-08F2FFA5D813}"/>
                </a:ext>
              </a:extLst>
            </p:cNvPr>
            <p:cNvSpPr txBox="1"/>
            <p:nvPr/>
          </p:nvSpPr>
          <p:spPr>
            <a:xfrm>
              <a:off x="670046" y="4419600"/>
              <a:ext cx="35618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1</a:t>
              </a:r>
            </a:p>
          </p:txBody>
        </p:sp>
      </p:grpSp>
      <p:grpSp>
        <p:nvGrpSpPr>
          <p:cNvPr id="46" name="Group 45">
            <a:extLst>
              <a:ext uri="{FF2B5EF4-FFF2-40B4-BE49-F238E27FC236}">
                <a16:creationId xmlns:a16="http://schemas.microsoft.com/office/drawing/2014/main" id="{15C0B3EA-D2EE-C6C7-C21E-807CEF075873}"/>
              </a:ext>
            </a:extLst>
          </p:cNvPr>
          <p:cNvGrpSpPr/>
          <p:nvPr/>
        </p:nvGrpSpPr>
        <p:grpSpPr>
          <a:xfrm>
            <a:off x="66464" y="1342600"/>
            <a:ext cx="9773584" cy="3659931"/>
            <a:chOff x="422922" y="915880"/>
            <a:chExt cx="9773584" cy="3659931"/>
          </a:xfrm>
        </p:grpSpPr>
        <p:sp>
          <p:nvSpPr>
            <p:cNvPr id="11" name="Oval 10">
              <a:extLst>
                <a:ext uri="{FF2B5EF4-FFF2-40B4-BE49-F238E27FC236}">
                  <a16:creationId xmlns:a16="http://schemas.microsoft.com/office/drawing/2014/main" id="{15FE3BD6-F673-52FB-90F9-24A6315DF18D}"/>
                </a:ext>
              </a:extLst>
            </p:cNvPr>
            <p:cNvSpPr/>
            <p:nvPr/>
          </p:nvSpPr>
          <p:spPr>
            <a:xfrm>
              <a:off x="2093253" y="4335968"/>
              <a:ext cx="239842" cy="239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8F5E70F4-4EDB-2987-DF8B-4FDE14D49BFB}"/>
                </a:ext>
              </a:extLst>
            </p:cNvPr>
            <p:cNvSpPr txBox="1"/>
            <p:nvPr/>
          </p:nvSpPr>
          <p:spPr>
            <a:xfrm>
              <a:off x="2047875" y="3982720"/>
              <a:ext cx="35618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3</a:t>
              </a:r>
            </a:p>
          </p:txBody>
        </p:sp>
        <p:sp>
          <p:nvSpPr>
            <p:cNvPr id="33" name="Content Placeholder 2">
              <a:extLst>
                <a:ext uri="{FF2B5EF4-FFF2-40B4-BE49-F238E27FC236}">
                  <a16:creationId xmlns:a16="http://schemas.microsoft.com/office/drawing/2014/main" id="{7599A9C9-0592-2D53-57F6-6DCB12611CFC}"/>
                </a:ext>
              </a:extLst>
            </p:cNvPr>
            <p:cNvSpPr txBox="1">
              <a:spLocks/>
            </p:cNvSpPr>
            <p:nvPr/>
          </p:nvSpPr>
          <p:spPr>
            <a:xfrm>
              <a:off x="422922" y="915880"/>
              <a:ext cx="9773584" cy="66136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3) Congregation submits 2 years of financials</a:t>
              </a:r>
              <a:endParaRPr lang="en-US" sz="2400" i="1" dirty="0">
                <a:latin typeface="Arial" panose="020B0604020202020204" pitchFamily="34" charset="0"/>
                <a:cs typeface="Arial" panose="020B0604020202020204" pitchFamily="34" charset="0"/>
              </a:endParaRPr>
            </a:p>
          </p:txBody>
        </p:sp>
      </p:grpSp>
      <p:grpSp>
        <p:nvGrpSpPr>
          <p:cNvPr id="45" name="Group 44">
            <a:extLst>
              <a:ext uri="{FF2B5EF4-FFF2-40B4-BE49-F238E27FC236}">
                <a16:creationId xmlns:a16="http://schemas.microsoft.com/office/drawing/2014/main" id="{5986C118-D647-0F3B-7546-5CF29036D7E1}"/>
              </a:ext>
            </a:extLst>
          </p:cNvPr>
          <p:cNvGrpSpPr/>
          <p:nvPr/>
        </p:nvGrpSpPr>
        <p:grpSpPr>
          <a:xfrm>
            <a:off x="75463" y="992574"/>
            <a:ext cx="9773584" cy="3999797"/>
            <a:chOff x="431921" y="596334"/>
            <a:chExt cx="9773584" cy="3999797"/>
          </a:xfrm>
        </p:grpSpPr>
        <p:sp>
          <p:nvSpPr>
            <p:cNvPr id="13" name="Oval 12">
              <a:extLst>
                <a:ext uri="{FF2B5EF4-FFF2-40B4-BE49-F238E27FC236}">
                  <a16:creationId xmlns:a16="http://schemas.microsoft.com/office/drawing/2014/main" id="{76679B2C-AF40-9DF5-C1E2-B0D37BF5D8FA}"/>
                </a:ext>
              </a:extLst>
            </p:cNvPr>
            <p:cNvSpPr/>
            <p:nvPr/>
          </p:nvSpPr>
          <p:spPr>
            <a:xfrm>
              <a:off x="1718217" y="4356288"/>
              <a:ext cx="239842" cy="239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557E020-49EE-A8B9-188F-0E3F8DEBAA71}"/>
                </a:ext>
              </a:extLst>
            </p:cNvPr>
            <p:cNvSpPr txBox="1"/>
            <p:nvPr/>
          </p:nvSpPr>
          <p:spPr>
            <a:xfrm>
              <a:off x="1657350" y="4003040"/>
              <a:ext cx="35618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2</a:t>
              </a:r>
            </a:p>
          </p:txBody>
        </p:sp>
        <p:sp>
          <p:nvSpPr>
            <p:cNvPr id="34" name="Content Placeholder 2">
              <a:extLst>
                <a:ext uri="{FF2B5EF4-FFF2-40B4-BE49-F238E27FC236}">
                  <a16:creationId xmlns:a16="http://schemas.microsoft.com/office/drawing/2014/main" id="{B815FD6E-30E0-FBCD-180E-169C8DE53275}"/>
                </a:ext>
              </a:extLst>
            </p:cNvPr>
            <p:cNvSpPr txBox="1">
              <a:spLocks/>
            </p:cNvSpPr>
            <p:nvPr/>
          </p:nvSpPr>
          <p:spPr>
            <a:xfrm>
              <a:off x="431921" y="596334"/>
              <a:ext cx="9773584" cy="417382"/>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2) </a:t>
              </a:r>
              <a:r>
                <a:rPr lang="en-US" sz="2400" i="1" dirty="0">
                  <a:latin typeface="Arial" panose="020B0604020202020204" pitchFamily="34" charset="0"/>
                  <a:cs typeface="Arial" panose="020B0604020202020204" pitchFamily="34" charset="0"/>
                </a:rPr>
                <a:t>Chart House Energy </a:t>
              </a:r>
              <a:r>
                <a:rPr lang="en-US" sz="2400" dirty="0">
                  <a:latin typeface="Arial" panose="020B0604020202020204" pitchFamily="34" charset="0"/>
                  <a:cs typeface="Arial" panose="020B0604020202020204" pitchFamily="34" charset="0"/>
                </a:rPr>
                <a:t>drafts proposal </a:t>
              </a:r>
            </a:p>
          </p:txBody>
        </p:sp>
      </p:grpSp>
      <p:grpSp>
        <p:nvGrpSpPr>
          <p:cNvPr id="47" name="Group 46">
            <a:extLst>
              <a:ext uri="{FF2B5EF4-FFF2-40B4-BE49-F238E27FC236}">
                <a16:creationId xmlns:a16="http://schemas.microsoft.com/office/drawing/2014/main" id="{5663339C-E03F-6F4C-097B-CEF76A9B50B1}"/>
              </a:ext>
            </a:extLst>
          </p:cNvPr>
          <p:cNvGrpSpPr/>
          <p:nvPr/>
        </p:nvGrpSpPr>
        <p:grpSpPr>
          <a:xfrm>
            <a:off x="75463" y="1741111"/>
            <a:ext cx="9773584" cy="3261420"/>
            <a:chOff x="431921" y="1314391"/>
            <a:chExt cx="9773584" cy="3261420"/>
          </a:xfrm>
        </p:grpSpPr>
        <p:sp>
          <p:nvSpPr>
            <p:cNvPr id="9" name="Oval 8">
              <a:extLst>
                <a:ext uri="{FF2B5EF4-FFF2-40B4-BE49-F238E27FC236}">
                  <a16:creationId xmlns:a16="http://schemas.microsoft.com/office/drawing/2014/main" id="{ABA51ECD-6C25-FBB5-A724-71182E106FC6}"/>
                </a:ext>
              </a:extLst>
            </p:cNvPr>
            <p:cNvSpPr/>
            <p:nvPr/>
          </p:nvSpPr>
          <p:spPr>
            <a:xfrm>
              <a:off x="3820839" y="4335968"/>
              <a:ext cx="239842" cy="239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4FB84EE2-773B-647D-CB6E-6F3E147B7F21}"/>
                </a:ext>
              </a:extLst>
            </p:cNvPr>
            <p:cNvSpPr txBox="1"/>
            <p:nvPr/>
          </p:nvSpPr>
          <p:spPr>
            <a:xfrm>
              <a:off x="3771900" y="3982720"/>
              <a:ext cx="35618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4</a:t>
              </a:r>
            </a:p>
          </p:txBody>
        </p:sp>
        <p:sp>
          <p:nvSpPr>
            <p:cNvPr id="38" name="Content Placeholder 2">
              <a:extLst>
                <a:ext uri="{FF2B5EF4-FFF2-40B4-BE49-F238E27FC236}">
                  <a16:creationId xmlns:a16="http://schemas.microsoft.com/office/drawing/2014/main" id="{CD85836C-C928-4CC7-DE24-33D62E7A03AD}"/>
                </a:ext>
              </a:extLst>
            </p:cNvPr>
            <p:cNvSpPr txBox="1">
              <a:spLocks/>
            </p:cNvSpPr>
            <p:nvPr/>
          </p:nvSpPr>
          <p:spPr>
            <a:xfrm>
              <a:off x="431921" y="1314391"/>
              <a:ext cx="9773584" cy="55541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4) </a:t>
              </a:r>
              <a:r>
                <a:rPr lang="en-US" sz="2400" i="1" dirty="0" err="1">
                  <a:latin typeface="Arial" panose="020B0604020202020204" pitchFamily="34" charset="0"/>
                  <a:cs typeface="Arial" panose="020B0604020202020204" pitchFamily="34" charset="0"/>
                </a:rPr>
                <a:t>SunWealth</a:t>
              </a:r>
              <a:r>
                <a:rPr lang="en-US" sz="2400" dirty="0">
                  <a:latin typeface="Arial" panose="020B0604020202020204" pitchFamily="34" charset="0"/>
                  <a:cs typeface="Arial" panose="020B0604020202020204" pitchFamily="34" charset="0"/>
                </a:rPr>
                <a:t> approves application </a:t>
              </a:r>
            </a:p>
          </p:txBody>
        </p:sp>
      </p:grpSp>
      <p:grpSp>
        <p:nvGrpSpPr>
          <p:cNvPr id="50" name="Group 49">
            <a:extLst>
              <a:ext uri="{FF2B5EF4-FFF2-40B4-BE49-F238E27FC236}">
                <a16:creationId xmlns:a16="http://schemas.microsoft.com/office/drawing/2014/main" id="{7234EBDF-8C0E-17E5-E8B5-3A5E61D0C9B6}"/>
              </a:ext>
            </a:extLst>
          </p:cNvPr>
          <p:cNvGrpSpPr/>
          <p:nvPr/>
        </p:nvGrpSpPr>
        <p:grpSpPr>
          <a:xfrm>
            <a:off x="75463" y="2922992"/>
            <a:ext cx="9773584" cy="1967798"/>
            <a:chOff x="431921" y="2496272"/>
            <a:chExt cx="9773584" cy="1967798"/>
          </a:xfrm>
        </p:grpSpPr>
        <p:sp>
          <p:nvSpPr>
            <p:cNvPr id="22" name="TextBox 21">
              <a:extLst>
                <a:ext uri="{FF2B5EF4-FFF2-40B4-BE49-F238E27FC236}">
                  <a16:creationId xmlns:a16="http://schemas.microsoft.com/office/drawing/2014/main" id="{A1F66F21-EEF7-4050-01EE-0C5E48B8A5ED}"/>
                </a:ext>
              </a:extLst>
            </p:cNvPr>
            <p:cNvSpPr txBox="1"/>
            <p:nvPr/>
          </p:nvSpPr>
          <p:spPr>
            <a:xfrm>
              <a:off x="6372225" y="4002405"/>
              <a:ext cx="35618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7</a:t>
              </a:r>
            </a:p>
          </p:txBody>
        </p:sp>
        <p:sp>
          <p:nvSpPr>
            <p:cNvPr id="40" name="Content Placeholder 2">
              <a:extLst>
                <a:ext uri="{FF2B5EF4-FFF2-40B4-BE49-F238E27FC236}">
                  <a16:creationId xmlns:a16="http://schemas.microsoft.com/office/drawing/2014/main" id="{1F5FD5F6-ABD2-D575-596D-AB2475174C6E}"/>
                </a:ext>
              </a:extLst>
            </p:cNvPr>
            <p:cNvSpPr txBox="1">
              <a:spLocks/>
            </p:cNvSpPr>
            <p:nvPr/>
          </p:nvSpPr>
          <p:spPr>
            <a:xfrm>
              <a:off x="431921" y="2496272"/>
              <a:ext cx="9773584" cy="59191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7) Congregation enjoys watching the array being installed</a:t>
              </a:r>
            </a:p>
          </p:txBody>
        </p:sp>
      </p:grpSp>
      <p:grpSp>
        <p:nvGrpSpPr>
          <p:cNvPr id="49" name="Group 48">
            <a:extLst>
              <a:ext uri="{FF2B5EF4-FFF2-40B4-BE49-F238E27FC236}">
                <a16:creationId xmlns:a16="http://schemas.microsoft.com/office/drawing/2014/main" id="{4854776A-703E-13E4-1EF4-EBF2D40FA3F5}"/>
              </a:ext>
            </a:extLst>
          </p:cNvPr>
          <p:cNvGrpSpPr/>
          <p:nvPr/>
        </p:nvGrpSpPr>
        <p:grpSpPr>
          <a:xfrm>
            <a:off x="75463" y="2554844"/>
            <a:ext cx="9773584" cy="2437527"/>
            <a:chOff x="431921" y="2128124"/>
            <a:chExt cx="9773584" cy="2437527"/>
          </a:xfrm>
        </p:grpSpPr>
        <p:sp>
          <p:nvSpPr>
            <p:cNvPr id="10" name="Oval 9">
              <a:extLst>
                <a:ext uri="{FF2B5EF4-FFF2-40B4-BE49-F238E27FC236}">
                  <a16:creationId xmlns:a16="http://schemas.microsoft.com/office/drawing/2014/main" id="{2A067FFD-5D59-91A8-DF0D-357C4470AAE7}"/>
                </a:ext>
              </a:extLst>
            </p:cNvPr>
            <p:cNvSpPr/>
            <p:nvPr/>
          </p:nvSpPr>
          <p:spPr>
            <a:xfrm>
              <a:off x="5018585" y="4325808"/>
              <a:ext cx="239842" cy="239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13BA5CA1-5E5D-E117-C498-E96A3F7F823D}"/>
                </a:ext>
              </a:extLst>
            </p:cNvPr>
            <p:cNvSpPr txBox="1"/>
            <p:nvPr/>
          </p:nvSpPr>
          <p:spPr>
            <a:xfrm>
              <a:off x="4962525" y="3972560"/>
              <a:ext cx="35618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6</a:t>
              </a:r>
            </a:p>
          </p:txBody>
        </p:sp>
        <p:sp>
          <p:nvSpPr>
            <p:cNvPr id="41" name="Content Placeholder 2">
              <a:extLst>
                <a:ext uri="{FF2B5EF4-FFF2-40B4-BE49-F238E27FC236}">
                  <a16:creationId xmlns:a16="http://schemas.microsoft.com/office/drawing/2014/main" id="{6709D144-EB7D-A1A3-7DBF-C0F021F4EAD4}"/>
                </a:ext>
              </a:extLst>
            </p:cNvPr>
            <p:cNvSpPr txBox="1">
              <a:spLocks/>
            </p:cNvSpPr>
            <p:nvPr/>
          </p:nvSpPr>
          <p:spPr>
            <a:xfrm>
              <a:off x="431921" y="2128124"/>
              <a:ext cx="9773584" cy="5544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6) Parties sign Contract</a:t>
              </a:r>
            </a:p>
          </p:txBody>
        </p:sp>
      </p:grpSp>
      <p:grpSp>
        <p:nvGrpSpPr>
          <p:cNvPr id="52" name="Group 51">
            <a:extLst>
              <a:ext uri="{FF2B5EF4-FFF2-40B4-BE49-F238E27FC236}">
                <a16:creationId xmlns:a16="http://schemas.microsoft.com/office/drawing/2014/main" id="{FB3AF81C-3A3F-F0A3-D33E-ADD0828E685A}"/>
              </a:ext>
            </a:extLst>
          </p:cNvPr>
          <p:cNvGrpSpPr/>
          <p:nvPr/>
        </p:nvGrpSpPr>
        <p:grpSpPr>
          <a:xfrm>
            <a:off x="75463" y="2160582"/>
            <a:ext cx="9773584" cy="2841949"/>
            <a:chOff x="431921" y="1733862"/>
            <a:chExt cx="9773584" cy="2841949"/>
          </a:xfrm>
        </p:grpSpPr>
        <p:sp>
          <p:nvSpPr>
            <p:cNvPr id="12" name="Oval 11">
              <a:extLst>
                <a:ext uri="{FF2B5EF4-FFF2-40B4-BE49-F238E27FC236}">
                  <a16:creationId xmlns:a16="http://schemas.microsoft.com/office/drawing/2014/main" id="{8A2AA432-5D3C-59CF-5336-782C73945528}"/>
                </a:ext>
              </a:extLst>
            </p:cNvPr>
            <p:cNvSpPr/>
            <p:nvPr/>
          </p:nvSpPr>
          <p:spPr>
            <a:xfrm>
              <a:off x="4681650" y="4335968"/>
              <a:ext cx="239842" cy="239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BEF609FC-551A-773C-636A-47EDDBCE664A}"/>
                </a:ext>
              </a:extLst>
            </p:cNvPr>
            <p:cNvSpPr txBox="1"/>
            <p:nvPr/>
          </p:nvSpPr>
          <p:spPr>
            <a:xfrm>
              <a:off x="4638675" y="3982720"/>
              <a:ext cx="35618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5</a:t>
              </a:r>
            </a:p>
          </p:txBody>
        </p:sp>
        <p:sp>
          <p:nvSpPr>
            <p:cNvPr id="42" name="Content Placeholder 2">
              <a:extLst>
                <a:ext uri="{FF2B5EF4-FFF2-40B4-BE49-F238E27FC236}">
                  <a16:creationId xmlns:a16="http://schemas.microsoft.com/office/drawing/2014/main" id="{92CFFC7C-462F-701A-9B43-2BBF3E01AEA1}"/>
                </a:ext>
              </a:extLst>
            </p:cNvPr>
            <p:cNvSpPr txBox="1">
              <a:spLocks/>
            </p:cNvSpPr>
            <p:nvPr/>
          </p:nvSpPr>
          <p:spPr>
            <a:xfrm>
              <a:off x="431921" y="1733862"/>
              <a:ext cx="9773584" cy="585146"/>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5) Congregation obtains internal approval for PPA</a:t>
              </a:r>
            </a:p>
          </p:txBody>
        </p:sp>
      </p:grpSp>
      <p:grpSp>
        <p:nvGrpSpPr>
          <p:cNvPr id="6" name="Group 5">
            <a:extLst>
              <a:ext uri="{FF2B5EF4-FFF2-40B4-BE49-F238E27FC236}">
                <a16:creationId xmlns:a16="http://schemas.microsoft.com/office/drawing/2014/main" id="{D102A9C8-84E0-E883-A8B7-8825B016DB74}"/>
              </a:ext>
            </a:extLst>
          </p:cNvPr>
          <p:cNvGrpSpPr/>
          <p:nvPr/>
        </p:nvGrpSpPr>
        <p:grpSpPr>
          <a:xfrm>
            <a:off x="453978" y="5083655"/>
            <a:ext cx="4447991" cy="1131191"/>
            <a:chOff x="453978" y="5083655"/>
            <a:chExt cx="6953065" cy="1131191"/>
          </a:xfrm>
        </p:grpSpPr>
        <p:sp>
          <p:nvSpPr>
            <p:cNvPr id="4" name="TextBox 3">
              <a:extLst>
                <a:ext uri="{FF2B5EF4-FFF2-40B4-BE49-F238E27FC236}">
                  <a16:creationId xmlns:a16="http://schemas.microsoft.com/office/drawing/2014/main" id="{DAD333E3-321F-E18B-EB6E-A83B6F5579FB}"/>
                </a:ext>
              </a:extLst>
            </p:cNvPr>
            <p:cNvSpPr txBox="1"/>
            <p:nvPr/>
          </p:nvSpPr>
          <p:spPr>
            <a:xfrm>
              <a:off x="488304" y="5691626"/>
              <a:ext cx="6876422" cy="523220"/>
            </a:xfrm>
            <a:prstGeom prst="rect">
              <a:avLst/>
            </a:prstGeom>
            <a:noFill/>
          </p:spPr>
          <p:txBody>
            <a:bodyPr wrap="none" rtlCol="0">
              <a:spAutoFit/>
            </a:bodyPr>
            <a:lstStyle/>
            <a:p>
              <a:pPr algn="ctr"/>
              <a:r>
                <a:rPr lang="en-US" sz="2800" i="1" dirty="0">
                  <a:latin typeface="Arial" panose="020B0604020202020204" pitchFamily="34" charset="0"/>
                  <a:cs typeface="Arial" panose="020B0604020202020204" pitchFamily="34" charset="0"/>
                </a:rPr>
                <a:t>As little as a month or two </a:t>
              </a:r>
            </a:p>
          </p:txBody>
        </p:sp>
        <p:sp>
          <p:nvSpPr>
            <p:cNvPr id="3" name="Right Brace 2">
              <a:extLst>
                <a:ext uri="{FF2B5EF4-FFF2-40B4-BE49-F238E27FC236}">
                  <a16:creationId xmlns:a16="http://schemas.microsoft.com/office/drawing/2014/main" id="{CE120D61-3551-9A1F-0F77-48C676A5A391}"/>
                </a:ext>
              </a:extLst>
            </p:cNvPr>
            <p:cNvSpPr/>
            <p:nvPr/>
          </p:nvSpPr>
          <p:spPr>
            <a:xfrm rot="5400000">
              <a:off x="3600121" y="1937512"/>
              <a:ext cx="660779" cy="6953065"/>
            </a:xfrm>
            <a:prstGeom prst="rightBrace">
              <a:avLst/>
            </a:prstGeom>
            <a:ln w="381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grpSp>
        <p:nvGrpSpPr>
          <p:cNvPr id="25" name="Group 24">
            <a:extLst>
              <a:ext uri="{FF2B5EF4-FFF2-40B4-BE49-F238E27FC236}">
                <a16:creationId xmlns:a16="http://schemas.microsoft.com/office/drawing/2014/main" id="{DFB61E2D-E323-1FA2-FA22-967B14244E60}"/>
              </a:ext>
            </a:extLst>
          </p:cNvPr>
          <p:cNvGrpSpPr/>
          <p:nvPr/>
        </p:nvGrpSpPr>
        <p:grpSpPr>
          <a:xfrm>
            <a:off x="75463" y="644174"/>
            <a:ext cx="9773584" cy="4339307"/>
            <a:chOff x="75463" y="644174"/>
            <a:chExt cx="9773584" cy="4339307"/>
          </a:xfrm>
        </p:grpSpPr>
        <p:grpSp>
          <p:nvGrpSpPr>
            <p:cNvPr id="51" name="Group 50">
              <a:extLst>
                <a:ext uri="{FF2B5EF4-FFF2-40B4-BE49-F238E27FC236}">
                  <a16:creationId xmlns:a16="http://schemas.microsoft.com/office/drawing/2014/main" id="{FB054B5F-B1E7-BE9F-42BE-6996325E6266}"/>
                </a:ext>
              </a:extLst>
            </p:cNvPr>
            <p:cNvGrpSpPr/>
            <p:nvPr/>
          </p:nvGrpSpPr>
          <p:grpSpPr>
            <a:xfrm>
              <a:off x="75463" y="3291333"/>
              <a:ext cx="9773584" cy="1692148"/>
              <a:chOff x="431921" y="2864613"/>
              <a:chExt cx="9773584" cy="1692148"/>
            </a:xfrm>
          </p:grpSpPr>
          <p:sp>
            <p:nvSpPr>
              <p:cNvPr id="21" name="Oval 20">
                <a:extLst>
                  <a:ext uri="{FF2B5EF4-FFF2-40B4-BE49-F238E27FC236}">
                    <a16:creationId xmlns:a16="http://schemas.microsoft.com/office/drawing/2014/main" id="{07815AD7-0574-08C4-1A4E-494A64729D14}"/>
                  </a:ext>
                </a:extLst>
              </p:cNvPr>
              <p:cNvSpPr/>
              <p:nvPr/>
            </p:nvSpPr>
            <p:spPr>
              <a:xfrm>
                <a:off x="7523660" y="4316918"/>
                <a:ext cx="239842" cy="239843"/>
              </a:xfrm>
              <a:prstGeom prst="ellipse">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A9C5C1B5-E467-E18B-D21D-E0D1F27ACBA7}"/>
                  </a:ext>
                </a:extLst>
              </p:cNvPr>
              <p:cNvSpPr txBox="1"/>
              <p:nvPr/>
            </p:nvSpPr>
            <p:spPr>
              <a:xfrm>
                <a:off x="7477125" y="3973195"/>
                <a:ext cx="356188" cy="461665"/>
              </a:xfrm>
              <a:prstGeom prst="rect">
                <a:avLst/>
              </a:prstGeom>
              <a:noFill/>
            </p:spPr>
            <p:txBody>
              <a:bodyPr wrap="none" rtlCol="0">
                <a:spAutoFit/>
              </a:bodyPr>
              <a:lstStyle/>
              <a:p>
                <a:r>
                  <a:rPr lang="en-US" sz="2400" dirty="0">
                    <a:latin typeface="Arial" panose="020B0604020202020204" pitchFamily="34" charset="0"/>
                    <a:cs typeface="Arial" panose="020B0604020202020204" pitchFamily="34" charset="0"/>
                  </a:rPr>
                  <a:t>8</a:t>
                </a:r>
              </a:p>
            </p:txBody>
          </p:sp>
          <p:sp>
            <p:nvSpPr>
              <p:cNvPr id="39" name="Content Placeholder 2">
                <a:extLst>
                  <a:ext uri="{FF2B5EF4-FFF2-40B4-BE49-F238E27FC236}">
                    <a16:creationId xmlns:a16="http://schemas.microsoft.com/office/drawing/2014/main" id="{274BFA65-FEB0-4587-1050-45B5C3B02E29}"/>
                  </a:ext>
                </a:extLst>
              </p:cNvPr>
              <p:cNvSpPr txBox="1">
                <a:spLocks/>
              </p:cNvSpPr>
              <p:nvPr/>
            </p:nvSpPr>
            <p:spPr>
              <a:xfrm>
                <a:off x="431921" y="2864613"/>
                <a:ext cx="9773584" cy="106762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dirty="0">
                    <a:latin typeface="Arial" panose="020B0604020202020204" pitchFamily="34" charset="0"/>
                    <a:cs typeface="Arial" panose="020B0604020202020204" pitchFamily="34" charset="0"/>
                  </a:rPr>
                  <a:t>8) </a:t>
                </a:r>
                <a:r>
                  <a:rPr lang="en-US" sz="4000" i="1" dirty="0">
                    <a:solidFill>
                      <a:srgbClr val="FF0000"/>
                    </a:solidFill>
                    <a:latin typeface="Arial" panose="020B0604020202020204" pitchFamily="34" charset="0"/>
                    <a:cs typeface="Arial" panose="020B0604020202020204" pitchFamily="34" charset="0"/>
                  </a:rPr>
                  <a:t>We all celebrate!! </a:t>
                </a:r>
                <a:endParaRPr lang="en-US" sz="2400" i="1" dirty="0">
                  <a:solidFill>
                    <a:srgbClr val="FF0000"/>
                  </a:solidFill>
                  <a:latin typeface="Arial" panose="020B0604020202020204" pitchFamily="34" charset="0"/>
                  <a:cs typeface="Arial" panose="020B0604020202020204" pitchFamily="34" charset="0"/>
                </a:endParaRPr>
              </a:p>
            </p:txBody>
          </p:sp>
        </p:grpSp>
        <p:pic>
          <p:nvPicPr>
            <p:cNvPr id="2050" name="Picture 2" descr="Fireworks New Year GIF - Fireworks New Year Celebration GIFs">
              <a:extLst>
                <a:ext uri="{FF2B5EF4-FFF2-40B4-BE49-F238E27FC236}">
                  <a16:creationId xmlns:a16="http://schemas.microsoft.com/office/drawing/2014/main" id="{FF16CBCB-A697-C004-FA46-AB315DA0DFD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8385" y="644174"/>
              <a:ext cx="2150152" cy="207009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grpSp>
      <p:sp>
        <p:nvSpPr>
          <p:cNvPr id="8" name="Rectangle 1">
            <a:extLst>
              <a:ext uri="{FF2B5EF4-FFF2-40B4-BE49-F238E27FC236}">
                <a16:creationId xmlns:a16="http://schemas.microsoft.com/office/drawing/2014/main" id="{ABB9E635-327E-82EE-6E5B-3C9ADEA6B36D}"/>
              </a:ext>
            </a:extLst>
          </p:cNvPr>
          <p:cNvSpPr>
            <a:spLocks noChangeArrowheads="1"/>
          </p:cNvSpPr>
          <p:nvPr/>
        </p:nvSpPr>
        <p:spPr bwMode="auto">
          <a:xfrm>
            <a:off x="0" y="6213637"/>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dirty="0">
                <a:ln>
                  <a:noFill/>
                </a:ln>
                <a:solidFill>
                  <a:srgbClr val="1155CC"/>
                </a:solidFill>
                <a:effectLst/>
                <a:latin typeface="Calibri" panose="020F0502020204030204" pitchFamily="34" charset="0"/>
                <a:cs typeface="Calibri" panose="020F0502020204030204" pitchFamily="34" charset="0"/>
                <a:hlinkClick r:id="rId4"/>
              </a:rPr>
              <a:t>https://bit.ly/SolarFaithfulInterestForm</a:t>
            </a:r>
            <a:r>
              <a:rPr kumimoji="0" lang="en-US" altLang="en-US" sz="2800" b="0" i="0" u="none" strike="noStrike" cap="none" normalizeH="0" baseline="0" dirty="0">
                <a:ln>
                  <a:noFill/>
                </a:ln>
                <a:solidFill>
                  <a:schemeClr val="tx1"/>
                </a:solidFill>
                <a:effectLst/>
              </a:rPr>
              <a:t> </a:t>
            </a:r>
            <a:endParaRPr kumimoji="0" lang="en-US" altLang="en-US" sz="2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1148583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
                                        </p:tgtEl>
                                        <p:attrNameLst>
                                          <p:attrName>style.visibility</p:attrName>
                                        </p:attrNameLst>
                                      </p:cBhvr>
                                      <p:to>
                                        <p:strVal val="visible"/>
                                      </p:to>
                                    </p:set>
                                    <p:animEffect transition="in" filter="fade">
                                      <p:cBhvr>
                                        <p:cTn id="7" dur="500"/>
                                        <p:tgtEl>
                                          <p:spTgt spid="4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7"/>
                                        </p:tgtEl>
                                        <p:attrNameLst>
                                          <p:attrName>style.visibility</p:attrName>
                                        </p:attrNameLst>
                                      </p:cBhvr>
                                      <p:to>
                                        <p:strVal val="visible"/>
                                      </p:to>
                                    </p:set>
                                    <p:animEffect transition="in" filter="fade">
                                      <p:cBhvr>
                                        <p:cTn id="17" dur="500"/>
                                        <p:tgtEl>
                                          <p:spTgt spid="4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2"/>
                                        </p:tgtEl>
                                        <p:attrNameLst>
                                          <p:attrName>style.visibility</p:attrName>
                                        </p:attrNameLst>
                                      </p:cBhvr>
                                      <p:to>
                                        <p:strVal val="visible"/>
                                      </p:to>
                                    </p:set>
                                    <p:animEffect transition="in" filter="fade">
                                      <p:cBhvr>
                                        <p:cTn id="22" dur="500"/>
                                        <p:tgtEl>
                                          <p:spTgt spid="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500"/>
                                        <p:tgtEl>
                                          <p:spTgt spid="4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50"/>
                                        </p:tgtEl>
                                        <p:attrNameLst>
                                          <p:attrName>style.visibility</p:attrName>
                                        </p:attrNameLst>
                                      </p:cBhvr>
                                      <p:to>
                                        <p:strVal val="visible"/>
                                      </p:to>
                                    </p:set>
                                    <p:animEffect transition="in" filter="fade">
                                      <p:cBhvr>
                                        <p:cTn id="32" dur="500"/>
                                        <p:tgtEl>
                                          <p:spTgt spid="5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B9B71C-C34A-45FA-EA1F-53E09602090C}"/>
              </a:ext>
            </a:extLst>
          </p:cNvPr>
          <p:cNvGrpSpPr/>
          <p:nvPr/>
        </p:nvGrpSpPr>
        <p:grpSpPr>
          <a:xfrm>
            <a:off x="458399" y="94826"/>
            <a:ext cx="5828188" cy="6798801"/>
            <a:chOff x="1783827" y="74953"/>
            <a:chExt cx="5828188" cy="6798801"/>
          </a:xfrm>
        </p:grpSpPr>
        <p:pic>
          <p:nvPicPr>
            <p:cNvPr id="1030" name="Picture 6" descr="Michigan Maps &amp; Facts - World Atlas">
              <a:extLst>
                <a:ext uri="{FF2B5EF4-FFF2-40B4-BE49-F238E27FC236}">
                  <a16:creationId xmlns:a16="http://schemas.microsoft.com/office/drawing/2014/main" id="{88FE345C-0691-1031-ED7A-405E391F51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711" t="29443" r="4372" b="8216"/>
            <a:stretch/>
          </p:blipFill>
          <p:spPr bwMode="auto">
            <a:xfrm>
              <a:off x="2083633" y="104931"/>
              <a:ext cx="5528382" cy="67688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Single Corner Rounded 2">
              <a:extLst>
                <a:ext uri="{FF2B5EF4-FFF2-40B4-BE49-F238E27FC236}">
                  <a16:creationId xmlns:a16="http://schemas.microsoft.com/office/drawing/2014/main" id="{0D1C0DD8-7880-0EE1-703D-CF57FDA17ACE}"/>
                </a:ext>
              </a:extLst>
            </p:cNvPr>
            <p:cNvSpPr/>
            <p:nvPr/>
          </p:nvSpPr>
          <p:spPr>
            <a:xfrm>
              <a:off x="1783827" y="74953"/>
              <a:ext cx="1259174" cy="85443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21113A6-E92D-691E-0B40-676D417B0C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0871" y="4411704"/>
            <a:ext cx="1012730" cy="1743514"/>
          </a:xfrm>
          <a:prstGeom prst="rect">
            <a:avLst/>
          </a:prstGeom>
        </p:spPr>
      </p:pic>
      <p:pic>
        <p:nvPicPr>
          <p:cNvPr id="1028" name="Picture 4">
            <a:extLst>
              <a:ext uri="{FF2B5EF4-FFF2-40B4-BE49-F238E27FC236}">
                <a16:creationId xmlns:a16="http://schemas.microsoft.com/office/drawing/2014/main" id="{2537260B-F2F8-E0DB-5117-2AF0715F1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753" y="3530852"/>
            <a:ext cx="2990850"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C463843-21CB-0D70-9E7B-EC80582764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6946" y="4509050"/>
            <a:ext cx="3011125" cy="10575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3AF140-3319-D215-4257-16C23F30244F}"/>
              </a:ext>
            </a:extLst>
          </p:cNvPr>
          <p:cNvSpPr txBox="1"/>
          <p:nvPr/>
        </p:nvSpPr>
        <p:spPr>
          <a:xfrm>
            <a:off x="3951671" y="5702055"/>
            <a:ext cx="3027110" cy="830997"/>
          </a:xfrm>
          <a:prstGeom prst="rect">
            <a:avLst/>
          </a:prstGeom>
          <a:solidFill>
            <a:schemeClr val="bg1"/>
          </a:solidFill>
          <a:effectLst/>
        </p:spPr>
        <p:txBody>
          <a:bodyPr wrap="square" rtlCol="0">
            <a:spAutoFit/>
          </a:bodyPr>
          <a:lstStyle/>
          <a:p>
            <a:pPr algn="ctr"/>
            <a:r>
              <a:rPr lang="en-US" sz="2400" b="1" dirty="0">
                <a:solidFill>
                  <a:schemeClr val="accent4"/>
                </a:solidFill>
                <a:effectLst>
                  <a:outerShdw blurRad="38100" dist="38100" dir="2700000" algn="tl">
                    <a:srgbClr val="000000">
                      <a:alpha val="43137"/>
                    </a:srgbClr>
                  </a:outerShdw>
                </a:effectLst>
                <a:latin typeface="DokChampa" panose="020B0604020202020204" pitchFamily="34" charset="-34"/>
                <a:cs typeface="DokChampa" panose="020B0604020202020204" pitchFamily="34" charset="-34"/>
              </a:rPr>
              <a:t>The “original”</a:t>
            </a:r>
            <a:br>
              <a:rPr lang="en-US" sz="2400" b="1" dirty="0">
                <a:solidFill>
                  <a:schemeClr val="accent4"/>
                </a:solidFill>
                <a:effectLst>
                  <a:outerShdw blurRad="38100" dist="38100" dir="2700000" algn="tl">
                    <a:srgbClr val="000000">
                      <a:alpha val="43137"/>
                    </a:srgbClr>
                  </a:outerShdw>
                </a:effectLst>
                <a:latin typeface="DokChampa" panose="020B0604020202020204" pitchFamily="34" charset="-34"/>
                <a:cs typeface="DokChampa" panose="020B0604020202020204" pitchFamily="34" charset="-34"/>
              </a:rPr>
            </a:br>
            <a:r>
              <a:rPr lang="en-US" sz="2400" b="1" dirty="0">
                <a:solidFill>
                  <a:schemeClr val="accent4"/>
                </a:solidFill>
                <a:effectLst>
                  <a:outerShdw blurRad="38100" dist="38100" dir="2700000" algn="tl">
                    <a:srgbClr val="000000">
                      <a:alpha val="43137"/>
                    </a:srgbClr>
                  </a:outerShdw>
                </a:effectLst>
                <a:latin typeface="DokChampa" panose="020B0604020202020204" pitchFamily="34" charset="-34"/>
                <a:cs typeface="DokChampa" panose="020B0604020202020204" pitchFamily="34" charset="-34"/>
              </a:rPr>
              <a:t>Solar Faithful</a:t>
            </a:r>
          </a:p>
        </p:txBody>
      </p:sp>
      <p:pic>
        <p:nvPicPr>
          <p:cNvPr id="2" name="Picture 2" descr="Sunwealth®">
            <a:extLst>
              <a:ext uri="{FF2B5EF4-FFF2-40B4-BE49-F238E27FC236}">
                <a16:creationId xmlns:a16="http://schemas.microsoft.com/office/drawing/2014/main" id="{6346214B-A2F5-682E-998A-5715BEC71B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2633" y="650717"/>
            <a:ext cx="3011125" cy="8544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7456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D8C5-4C41-C7C8-567D-032B08A8F57E}"/>
              </a:ext>
            </a:extLst>
          </p:cNvPr>
          <p:cNvSpPr txBox="1">
            <a:spLocks/>
          </p:cNvSpPr>
          <p:nvPr/>
        </p:nvSpPr>
        <p:spPr>
          <a:xfrm>
            <a:off x="0" y="1879129"/>
            <a:ext cx="9144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latin typeface="Arial" panose="020B0604020202020204" pitchFamily="34" charset="0"/>
                <a:cs typeface="Arial" panose="020B0604020202020204" pitchFamily="34" charset="0"/>
              </a:rPr>
              <a:t>Some early Participants</a:t>
            </a:r>
            <a:endParaRPr lang="en-US" sz="7200" i="1" dirty="0">
              <a:latin typeface="Arial" panose="020B0604020202020204" pitchFamily="34" charset="0"/>
              <a:cs typeface="Arial"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9F070DF8-0AA3-E352-1078-94114ACF54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56" y="3204693"/>
            <a:ext cx="10579150" cy="3529138"/>
          </a:xfrm>
          <a:prstGeom prst="rect">
            <a:avLst/>
          </a:prstGeom>
        </p:spPr>
      </p:pic>
    </p:spTree>
    <p:extLst>
      <p:ext uri="{BB962C8B-B14F-4D97-AF65-F5344CB8AC3E}">
        <p14:creationId xmlns:p14="http://schemas.microsoft.com/office/powerpoint/2010/main" val="3243529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pic>
        <p:nvPicPr>
          <p:cNvPr id="12290" name="Picture 2">
            <a:extLst>
              <a:ext uri="{FF2B5EF4-FFF2-40B4-BE49-F238E27FC236}">
                <a16:creationId xmlns:a16="http://schemas.microsoft.com/office/drawing/2014/main" id="{6565AC35-CC29-7A7A-9851-05A35296C43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0586"/>
          <a:stretch/>
        </p:blipFill>
        <p:spPr bwMode="auto">
          <a:xfrm>
            <a:off x="169723" y="218321"/>
            <a:ext cx="5307725" cy="276319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descr="A picture containing sky, outdoor, solar cell, outdoor object&#10;&#10;Description automatically generated">
            <a:extLst>
              <a:ext uri="{FF2B5EF4-FFF2-40B4-BE49-F238E27FC236}">
                <a16:creationId xmlns:a16="http://schemas.microsoft.com/office/drawing/2014/main" id="{0A3E7C21-E4D7-F016-274B-2E07E6678603}"/>
              </a:ext>
            </a:extLst>
          </p:cNvPr>
          <p:cNvPicPr>
            <a:picLocks noChangeAspect="1"/>
          </p:cNvPicPr>
          <p:nvPr/>
        </p:nvPicPr>
        <p:blipFill rotWithShape="1">
          <a:blip r:embed="rId4">
            <a:extLst>
              <a:ext uri="{28A0092B-C50C-407E-A947-70E740481C1C}">
                <a14:useLocalDpi xmlns:a14="http://schemas.microsoft.com/office/drawing/2010/main" val="0"/>
              </a:ext>
            </a:extLst>
          </a:blip>
          <a:srcRect t="36241" b="13635"/>
          <a:stretch/>
        </p:blipFill>
        <p:spPr>
          <a:xfrm>
            <a:off x="1557494" y="2869155"/>
            <a:ext cx="7355393" cy="276511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427A35DD-B237-C689-B822-9BC2D73BE86A}"/>
              </a:ext>
            </a:extLst>
          </p:cNvPr>
          <p:cNvSpPr>
            <a:spLocks noGrp="1"/>
          </p:cNvSpPr>
          <p:nvPr>
            <p:ph type="title"/>
          </p:nvPr>
        </p:nvSpPr>
        <p:spPr>
          <a:xfrm>
            <a:off x="0" y="5439079"/>
            <a:ext cx="9143999" cy="1325563"/>
          </a:xfrm>
        </p:spPr>
        <p:txBody>
          <a:bodyPr>
            <a:normAutofit/>
          </a:bodyPr>
          <a:lstStyle/>
          <a:p>
            <a:pPr algn="ctr"/>
            <a:r>
              <a:rPr lang="en-US" sz="4000" dirty="0">
                <a:effectLst>
                  <a:outerShdw blurRad="38100" dist="38100" dir="2700000" algn="tl">
                    <a:srgbClr val="000000">
                      <a:alpha val="43137"/>
                    </a:srgbClr>
                  </a:outerShdw>
                </a:effectLst>
                <a:latin typeface="Arial" panose="020B0604020202020204" pitchFamily="34" charset="0"/>
                <a:cs typeface="Arial" panose="020B0604020202020204" pitchFamily="34" charset="0"/>
              </a:rPr>
              <a:t>First Lutheran – North Muskegon (PPA)</a:t>
            </a:r>
          </a:p>
        </p:txBody>
      </p:sp>
    </p:spTree>
    <p:extLst>
      <p:ext uri="{BB962C8B-B14F-4D97-AF65-F5344CB8AC3E}">
        <p14:creationId xmlns:p14="http://schemas.microsoft.com/office/powerpoint/2010/main" val="1551857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CA944F9A-9334-1E79-C19E-E425D7D60A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7A35DD-B237-C689-B822-9BC2D73BE86A}"/>
              </a:ext>
            </a:extLst>
          </p:cNvPr>
          <p:cNvSpPr>
            <a:spLocks noGrp="1"/>
          </p:cNvSpPr>
          <p:nvPr>
            <p:ph type="title"/>
          </p:nvPr>
        </p:nvSpPr>
        <p:spPr>
          <a:xfrm>
            <a:off x="1" y="95306"/>
            <a:ext cx="9144000" cy="1325563"/>
          </a:xfrm>
        </p:spPr>
        <p:txBody>
          <a:body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Faith Lutheran – Okemos (PPA)</a:t>
            </a:r>
          </a:p>
        </p:txBody>
      </p:sp>
    </p:spTree>
    <p:extLst>
      <p:ext uri="{BB962C8B-B14F-4D97-AF65-F5344CB8AC3E}">
        <p14:creationId xmlns:p14="http://schemas.microsoft.com/office/powerpoint/2010/main" val="38271034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6">
            <a:lumMod val="50000"/>
          </a:schemeClr>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D1BCE389-0C0F-9D68-A6B5-5B1FF6AAE9BC}"/>
              </a:ext>
            </a:extLst>
          </p:cNvPr>
          <p:cNvSpPr/>
          <p:nvPr/>
        </p:nvSpPr>
        <p:spPr>
          <a:xfrm>
            <a:off x="-17252" y="-102340"/>
            <a:ext cx="9230076" cy="1423358"/>
          </a:xfrm>
          <a:prstGeom prst="rect">
            <a:avLst/>
          </a:prstGeom>
          <a:solidFill>
            <a:schemeClr val="accent1">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D5B7AFF5-DDD5-5CA4-8D03-385E9D7687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0564" y="1249016"/>
            <a:ext cx="9574564" cy="4547918"/>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7A35DD-B237-C689-B822-9BC2D73BE86A}"/>
              </a:ext>
            </a:extLst>
          </p:cNvPr>
          <p:cNvSpPr>
            <a:spLocks noGrp="1"/>
          </p:cNvSpPr>
          <p:nvPr>
            <p:ph type="title"/>
          </p:nvPr>
        </p:nvSpPr>
        <p:spPr>
          <a:xfrm>
            <a:off x="0" y="-54032"/>
            <a:ext cx="9230076" cy="1325563"/>
          </a:xfrm>
        </p:spPr>
        <p:txBody>
          <a:body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Trinity (AME) – Lansing (PPA) </a:t>
            </a:r>
          </a:p>
        </p:txBody>
      </p:sp>
    </p:spTree>
    <p:extLst>
      <p:ext uri="{BB962C8B-B14F-4D97-AF65-F5344CB8AC3E}">
        <p14:creationId xmlns:p14="http://schemas.microsoft.com/office/powerpoint/2010/main" val="1315803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view of Heritage Hall (historic Ferry Church)">
            <a:extLst>
              <a:ext uri="{FF2B5EF4-FFF2-40B4-BE49-F238E27FC236}">
                <a16:creationId xmlns:a16="http://schemas.microsoft.com/office/drawing/2014/main" id="{124B7193-5A4A-3E55-77F2-F5859BC36B7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534" t="10324" r="3485" b="16162"/>
          <a:stretch/>
        </p:blipFill>
        <p:spPr bwMode="auto">
          <a:xfrm>
            <a:off x="-509667" y="-22109"/>
            <a:ext cx="10433155" cy="695214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7A35DD-B237-C689-B822-9BC2D73BE86A}"/>
              </a:ext>
            </a:extLst>
          </p:cNvPr>
          <p:cNvSpPr>
            <a:spLocks noGrp="1"/>
          </p:cNvSpPr>
          <p:nvPr>
            <p:ph type="title"/>
          </p:nvPr>
        </p:nvSpPr>
        <p:spPr>
          <a:xfrm>
            <a:off x="91872" y="5532437"/>
            <a:ext cx="9230076" cy="1325563"/>
          </a:xfrm>
        </p:spPr>
        <p:txBody>
          <a:bodyPr/>
          <a:lstStyle/>
          <a:p>
            <a:pPr algn="ct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Ferry Memorial (RCA) – Montague</a:t>
            </a:r>
            <a:b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(Direct Purchase) </a:t>
            </a:r>
          </a:p>
        </p:txBody>
      </p:sp>
    </p:spTree>
    <p:extLst>
      <p:ext uri="{BB962C8B-B14F-4D97-AF65-F5344CB8AC3E}">
        <p14:creationId xmlns:p14="http://schemas.microsoft.com/office/powerpoint/2010/main" val="4043729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F76C4BF1-5E75-FBFC-26B3-015B7E6E24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1103" y="-1"/>
            <a:ext cx="11674415" cy="875581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7A35DD-B237-C689-B822-9BC2D73BE86A}"/>
              </a:ext>
            </a:extLst>
          </p:cNvPr>
          <p:cNvSpPr>
            <a:spLocks noGrp="1"/>
          </p:cNvSpPr>
          <p:nvPr>
            <p:ph type="title"/>
          </p:nvPr>
        </p:nvSpPr>
        <p:spPr>
          <a:xfrm>
            <a:off x="-1255636" y="382375"/>
            <a:ext cx="11674415" cy="1325563"/>
          </a:xfrm>
        </p:spPr>
        <p:txBody>
          <a:bodyPr>
            <a:normAutofit/>
          </a:bodyPr>
          <a:lstStyle/>
          <a:p>
            <a:pPr algn="ctr"/>
            <a:r>
              <a:rPr lang="en-US" sz="4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Refuge (CRC) – Grandville (PPA)</a:t>
            </a:r>
            <a:br>
              <a:rPr lang="en-US" sz="4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br>
            <a:r>
              <a:rPr lang="en-US" sz="42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Rev. Gerry Koning</a:t>
            </a:r>
          </a:p>
        </p:txBody>
      </p:sp>
    </p:spTree>
    <p:extLst>
      <p:ext uri="{BB962C8B-B14F-4D97-AF65-F5344CB8AC3E}">
        <p14:creationId xmlns:p14="http://schemas.microsoft.com/office/powerpoint/2010/main" val="17440123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93D8C5-4C41-C7C8-567D-032B08A8F57E}"/>
              </a:ext>
            </a:extLst>
          </p:cNvPr>
          <p:cNvSpPr txBox="1">
            <a:spLocks/>
          </p:cNvSpPr>
          <p:nvPr/>
        </p:nvSpPr>
        <p:spPr>
          <a:xfrm>
            <a:off x="0" y="1879129"/>
            <a:ext cx="9144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latin typeface="Arial" panose="020B0604020202020204" pitchFamily="34" charset="0"/>
                <a:cs typeface="Arial" panose="020B0604020202020204" pitchFamily="34" charset="0"/>
              </a:rPr>
              <a:t>Our Vision </a:t>
            </a:r>
            <a:endParaRPr lang="en-US" sz="7200" i="1" dirty="0">
              <a:latin typeface="Arial" panose="020B0604020202020204" pitchFamily="34" charset="0"/>
              <a:cs typeface="Arial" panose="020B0604020202020204" pitchFamily="34" charset="0"/>
            </a:endParaRPr>
          </a:p>
        </p:txBody>
      </p:sp>
      <p:pic>
        <p:nvPicPr>
          <p:cNvPr id="4" name="Picture 3" descr="Logo, company name&#10;&#10;Description automatically generated">
            <a:extLst>
              <a:ext uri="{FF2B5EF4-FFF2-40B4-BE49-F238E27FC236}">
                <a16:creationId xmlns:a16="http://schemas.microsoft.com/office/drawing/2014/main" id="{8E42848F-D9E2-CB0D-EF0B-DE24ED69EA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56" y="3204693"/>
            <a:ext cx="10579150" cy="3529138"/>
          </a:xfrm>
          <a:prstGeom prst="rect">
            <a:avLst/>
          </a:prstGeom>
        </p:spPr>
      </p:pic>
    </p:spTree>
    <p:extLst>
      <p:ext uri="{BB962C8B-B14F-4D97-AF65-F5344CB8AC3E}">
        <p14:creationId xmlns:p14="http://schemas.microsoft.com/office/powerpoint/2010/main" val="22194989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81962BF-6C0D-B0C1-6743-D518BE153B51}"/>
              </a:ext>
            </a:extLst>
          </p:cNvPr>
          <p:cNvSpPr>
            <a:spLocks noGrp="1"/>
          </p:cNvSpPr>
          <p:nvPr>
            <p:ph idx="1"/>
          </p:nvPr>
        </p:nvSpPr>
        <p:spPr>
          <a:xfrm>
            <a:off x="122260" y="196365"/>
            <a:ext cx="8962106" cy="4351338"/>
          </a:xfrm>
        </p:spPr>
        <p:txBody>
          <a:bodyPr>
            <a:noAutofit/>
          </a:bodyPr>
          <a:lstStyle/>
          <a:p>
            <a:pPr marL="0" indent="0">
              <a:buNone/>
            </a:pPr>
            <a:r>
              <a:rPr lang="en-US" sz="2400" dirty="0">
                <a:latin typeface="Arial" panose="020B0604020202020204" pitchFamily="34" charset="0"/>
                <a:cs typeface="Arial" panose="020B0604020202020204" pitchFamily="34" charset="0"/>
              </a:rPr>
              <a:t>Today: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5 congregations under contract in the state of Michigan</a:t>
            </a:r>
          </a:p>
          <a:p>
            <a:pPr marL="0" indent="0">
              <a:buNone/>
            </a:pPr>
            <a:r>
              <a:rPr lang="en-US" sz="2400" dirty="0">
                <a:latin typeface="Arial" panose="020B0604020202020204" pitchFamily="34" charset="0"/>
                <a:cs typeface="Arial" panose="020B0604020202020204" pitchFamily="34" charset="0"/>
              </a:rPr>
              <a:t>End of 2023:</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55 Michigan congregations and faith-based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nonprofits participating </a:t>
            </a:r>
          </a:p>
          <a:p>
            <a:pPr marL="0" indent="0">
              <a:buNone/>
            </a:pPr>
            <a:r>
              <a:rPr lang="en-US" sz="2400" dirty="0">
                <a:latin typeface="Arial" panose="020B0604020202020204" pitchFamily="34" charset="0"/>
                <a:cs typeface="Arial" panose="020B0604020202020204" pitchFamily="34" charset="0"/>
              </a:rPr>
              <a:t>In 10 years: </a:t>
            </a:r>
          </a:p>
          <a:p>
            <a:pPr lvl="1"/>
            <a:r>
              <a:rPr lang="en-US" dirty="0">
                <a:latin typeface="Arial" panose="020B0604020202020204" pitchFamily="34" charset="0"/>
                <a:cs typeface="Arial" panose="020B0604020202020204" pitchFamily="34" charset="0"/>
              </a:rPr>
              <a:t>Scaled to national level (starting with Pennsylvania/New Jersey and California)</a:t>
            </a:r>
          </a:p>
          <a:p>
            <a:pPr lvl="1"/>
            <a:r>
              <a:rPr lang="en-US" dirty="0">
                <a:latin typeface="Arial" panose="020B0604020202020204" pitchFamily="34" charset="0"/>
                <a:cs typeface="Arial" panose="020B0604020202020204" pitchFamily="34" charset="0"/>
              </a:rPr>
              <a:t>Thousands of organizations participating</a:t>
            </a:r>
          </a:p>
          <a:p>
            <a:pPr lvl="1"/>
            <a:r>
              <a:rPr lang="en-US" dirty="0">
                <a:latin typeface="Arial" panose="020B0604020202020204" pitchFamily="34" charset="0"/>
                <a:cs typeface="Arial" panose="020B0604020202020204" pitchFamily="34" charset="0"/>
              </a:rPr>
              <a:t>Inclusive of all faith traditions, ethnic/racial groups,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income levels</a:t>
            </a:r>
          </a:p>
          <a:p>
            <a:pPr lvl="1"/>
            <a:r>
              <a:rPr lang="en-US" dirty="0">
                <a:latin typeface="Arial" panose="020B0604020202020204" pitchFamily="34" charset="0"/>
                <a:cs typeface="Arial" panose="020B0604020202020204" pitchFamily="34" charset="0"/>
              </a:rPr>
              <a:t>Expansive educational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program for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congregations and</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	communities   </a:t>
            </a:r>
          </a:p>
          <a:p>
            <a:pPr marL="0" indent="0">
              <a:buNone/>
            </a:pPr>
            <a:endParaRPr lang="en-US" sz="2400" dirty="0">
              <a:latin typeface="Arial" panose="020B0604020202020204" pitchFamily="34" charset="0"/>
              <a:cs typeface="Arial" panose="020B0604020202020204" pitchFamily="34" charset="0"/>
            </a:endParaRPr>
          </a:p>
        </p:txBody>
      </p:sp>
      <p:pic>
        <p:nvPicPr>
          <p:cNvPr id="6146" name="Picture 2">
            <a:extLst>
              <a:ext uri="{FF2B5EF4-FFF2-40B4-BE49-F238E27FC236}">
                <a16:creationId xmlns:a16="http://schemas.microsoft.com/office/drawing/2014/main" id="{CECFB0A5-9B47-DBF4-61F5-7EC7279D0B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6455" y="4157133"/>
            <a:ext cx="4373880" cy="242993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 name="Picture 1" descr="Logo, company name&#10;&#10;Description automatically generated">
            <a:extLst>
              <a:ext uri="{FF2B5EF4-FFF2-40B4-BE49-F238E27FC236}">
                <a16:creationId xmlns:a16="http://schemas.microsoft.com/office/drawing/2014/main" id="{5303F799-A04B-4F25-E217-BC903C7569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79" y="6200856"/>
            <a:ext cx="1950724" cy="649225"/>
          </a:xfrm>
          <a:prstGeom prst="rect">
            <a:avLst/>
          </a:prstGeom>
        </p:spPr>
      </p:pic>
    </p:spTree>
    <p:extLst>
      <p:ext uri="{BB962C8B-B14F-4D97-AF65-F5344CB8AC3E}">
        <p14:creationId xmlns:p14="http://schemas.microsoft.com/office/powerpoint/2010/main" val="2645197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ogo, company name&#10;&#10;Description automatically generated">
            <a:extLst>
              <a:ext uri="{FF2B5EF4-FFF2-40B4-BE49-F238E27FC236}">
                <a16:creationId xmlns:a16="http://schemas.microsoft.com/office/drawing/2014/main" id="{70209393-CB44-EA5C-5564-5A1DB5E85F3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6056" y="1401140"/>
            <a:ext cx="10579150" cy="3529138"/>
          </a:xfrm>
          <a:prstGeom prst="rect">
            <a:avLst/>
          </a:prstGeom>
        </p:spPr>
      </p:pic>
      <p:sp>
        <p:nvSpPr>
          <p:cNvPr id="2" name="Title 1">
            <a:extLst>
              <a:ext uri="{FF2B5EF4-FFF2-40B4-BE49-F238E27FC236}">
                <a16:creationId xmlns:a16="http://schemas.microsoft.com/office/drawing/2014/main" id="{2D93D8C5-4C41-C7C8-567D-032B08A8F57E}"/>
              </a:ext>
            </a:extLst>
          </p:cNvPr>
          <p:cNvSpPr txBox="1">
            <a:spLocks/>
          </p:cNvSpPr>
          <p:nvPr/>
        </p:nvSpPr>
        <p:spPr>
          <a:xfrm>
            <a:off x="0" y="932826"/>
            <a:ext cx="9144000" cy="132556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7200" dirty="0">
                <a:latin typeface="Arial" panose="020B0604020202020204" pitchFamily="34" charset="0"/>
                <a:cs typeface="Arial" panose="020B0604020202020204" pitchFamily="34" charset="0"/>
              </a:rPr>
              <a:t>Q&amp;A</a:t>
            </a:r>
            <a:endParaRPr lang="en-US" sz="7200" i="1" dirty="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AF1A9B8-BBB3-806F-846F-36C9EC70EE07}"/>
              </a:ext>
            </a:extLst>
          </p:cNvPr>
          <p:cNvSpPr txBox="1"/>
          <p:nvPr/>
        </p:nvSpPr>
        <p:spPr>
          <a:xfrm>
            <a:off x="2288170" y="5668880"/>
            <a:ext cx="4567661" cy="646331"/>
          </a:xfrm>
          <a:prstGeom prst="rect">
            <a:avLst/>
          </a:prstGeom>
          <a:noFill/>
        </p:spPr>
        <p:txBody>
          <a:bodyPr wrap="none" rtlCol="0">
            <a:spAutoFit/>
          </a:bodyPr>
          <a:lstStyle/>
          <a:p>
            <a:pPr algn="ctr"/>
            <a:r>
              <a:rPr lang="en-US" sz="3600" dirty="0"/>
              <a:t>steve@solarfaithful.org</a:t>
            </a:r>
          </a:p>
        </p:txBody>
      </p:sp>
      <p:sp>
        <p:nvSpPr>
          <p:cNvPr id="5" name="Rectangle 1">
            <a:extLst>
              <a:ext uri="{FF2B5EF4-FFF2-40B4-BE49-F238E27FC236}">
                <a16:creationId xmlns:a16="http://schemas.microsoft.com/office/drawing/2014/main" id="{DD1EF7C4-BED3-8FA2-8728-76786E7A755C}"/>
              </a:ext>
            </a:extLst>
          </p:cNvPr>
          <p:cNvSpPr>
            <a:spLocks noChangeArrowheads="1"/>
          </p:cNvSpPr>
          <p:nvPr/>
        </p:nvSpPr>
        <p:spPr bwMode="auto">
          <a:xfrm>
            <a:off x="0" y="5118473"/>
            <a:ext cx="91440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altLang="en-US" sz="2800" b="0" i="0" u="none" strike="noStrike" cap="none" normalizeH="0" baseline="0">
                <a:ln>
                  <a:noFill/>
                </a:ln>
                <a:solidFill>
                  <a:srgbClr val="1155CC"/>
                </a:solidFill>
                <a:effectLst/>
                <a:latin typeface="Calibri" panose="020F0502020204030204" pitchFamily="34" charset="0"/>
                <a:cs typeface="Calibri" panose="020F0502020204030204" pitchFamily="34" charset="0"/>
                <a:hlinkClick r:id="rId4"/>
              </a:rPr>
              <a:t>https://bit.ly/SolarFaithfulInterestForm</a:t>
            </a:r>
            <a:r>
              <a:rPr kumimoji="0" lang="en-US" altLang="en-US" sz="2800" b="0" i="0" u="none" strike="noStrike" cap="none" normalizeH="0" baseline="0">
                <a:ln>
                  <a:noFill/>
                </a:ln>
                <a:solidFill>
                  <a:schemeClr val="tx1"/>
                </a:solidFill>
                <a:effectLst/>
              </a:rPr>
              <a:t> </a:t>
            </a:r>
            <a:endParaRPr kumimoji="0" lang="en-US" altLang="en-US" sz="2800" b="0" i="0" u="none" strike="noStrike" cap="none" normalizeH="0" baseline="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780143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C8EBF-12F1-5788-D97F-6147EFAC2E72}"/>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2D7819B-A3D3-2C44-D49C-9A7015BB498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700588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21113A6-E92D-691E-0B40-676D417B0CD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8539" y="284872"/>
            <a:ext cx="1276252" cy="2197193"/>
          </a:xfrm>
          <a:prstGeom prst="rect">
            <a:avLst/>
          </a:prstGeom>
        </p:spPr>
      </p:pic>
      <p:sp>
        <p:nvSpPr>
          <p:cNvPr id="2" name="TextBox 1">
            <a:extLst>
              <a:ext uri="{FF2B5EF4-FFF2-40B4-BE49-F238E27FC236}">
                <a16:creationId xmlns:a16="http://schemas.microsoft.com/office/drawing/2014/main" id="{2DA99C9C-F2A1-FCE5-3F04-BBD3757C6232}"/>
              </a:ext>
            </a:extLst>
          </p:cNvPr>
          <p:cNvSpPr txBox="1"/>
          <p:nvPr/>
        </p:nvSpPr>
        <p:spPr>
          <a:xfrm>
            <a:off x="1474684" y="363957"/>
            <a:ext cx="7747634" cy="4154984"/>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 project of the </a:t>
            </a:r>
            <a:r>
              <a:rPr lang="en-US" sz="2400" b="1" i="1" dirty="0">
                <a:latin typeface="Arial" panose="020B0604020202020204" pitchFamily="34" charset="0"/>
                <a:cs typeface="Arial" panose="020B0604020202020204" pitchFamily="34" charset="0"/>
              </a:rPr>
              <a:t>CRCNA</a:t>
            </a:r>
            <a:r>
              <a:rPr lang="en-US" sz="2400" dirty="0">
                <a:latin typeface="Arial" panose="020B0604020202020204" pitchFamily="34" charset="0"/>
                <a:cs typeface="Arial" panose="020B0604020202020204" pitchFamily="34" charset="0"/>
              </a:rPr>
              <a:t> and </a:t>
            </a:r>
            <a:r>
              <a:rPr lang="en-US" sz="2400" b="1" i="1" dirty="0">
                <a:latin typeface="Arial" panose="020B0604020202020204" pitchFamily="34" charset="0"/>
                <a:cs typeface="Arial" panose="020B0604020202020204" pitchFamily="34" charset="0"/>
              </a:rPr>
              <a:t>World Renew</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Engage with congregations working to mitigate the </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worst impacts of Climate Change working in 4 areas: </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Worship</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Education</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Energy Stewardship</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Advocacy</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US and Canada</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1,500 Partners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350 Congregations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25 denominations</a:t>
            </a:r>
          </a:p>
        </p:txBody>
      </p:sp>
      <p:pic>
        <p:nvPicPr>
          <p:cNvPr id="7" name="Picture 6">
            <a:extLst>
              <a:ext uri="{FF2B5EF4-FFF2-40B4-BE49-F238E27FC236}">
                <a16:creationId xmlns:a16="http://schemas.microsoft.com/office/drawing/2014/main" id="{912D89CE-03B7-8484-CDAE-4EDE9F21EB8C}"/>
              </a:ext>
            </a:extLst>
          </p:cNvPr>
          <p:cNvPicPr>
            <a:picLocks noChangeAspect="1"/>
          </p:cNvPicPr>
          <p:nvPr/>
        </p:nvPicPr>
        <p:blipFill rotWithShape="1">
          <a:blip r:embed="rId4"/>
          <a:srcRect l="13771" t="15375" r="27998" b="17853"/>
          <a:stretch/>
        </p:blipFill>
        <p:spPr>
          <a:xfrm>
            <a:off x="4837471" y="3467100"/>
            <a:ext cx="3961160" cy="2553706"/>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8782BAF2-C102-488B-A786-A8C333342DE8}"/>
              </a:ext>
            </a:extLst>
          </p:cNvPr>
          <p:cNvSpPr txBox="1"/>
          <p:nvPr/>
        </p:nvSpPr>
        <p:spPr>
          <a:xfrm>
            <a:off x="4572000" y="6177531"/>
            <a:ext cx="4357404"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Bethany CRC, Gallup, NM</a:t>
            </a:r>
          </a:p>
        </p:txBody>
      </p:sp>
      <p:pic>
        <p:nvPicPr>
          <p:cNvPr id="6" name="Picture 5" descr="Logo, company name&#10;&#10;Description automatically generated">
            <a:extLst>
              <a:ext uri="{FF2B5EF4-FFF2-40B4-BE49-F238E27FC236}">
                <a16:creationId xmlns:a16="http://schemas.microsoft.com/office/drawing/2014/main" id="{3F2AE9F6-4C41-0190-28F4-BBBEEF3E4F2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78930"/>
            <a:ext cx="2261419" cy="754395"/>
          </a:xfrm>
          <a:prstGeom prst="rect">
            <a:avLst/>
          </a:prstGeom>
        </p:spPr>
      </p:pic>
    </p:spTree>
    <p:extLst>
      <p:ext uri="{BB962C8B-B14F-4D97-AF65-F5344CB8AC3E}">
        <p14:creationId xmlns:p14="http://schemas.microsoft.com/office/powerpoint/2010/main" val="3639385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Logo&#10;&#10;Description automatically generated">
            <a:extLst>
              <a:ext uri="{FF2B5EF4-FFF2-40B4-BE49-F238E27FC236}">
                <a16:creationId xmlns:a16="http://schemas.microsoft.com/office/drawing/2014/main" id="{64405E51-F6BB-99C5-7B42-C63336B0DF6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6890" y="234584"/>
            <a:ext cx="1619690" cy="1501603"/>
          </a:xfrm>
          <a:prstGeom prst="rect">
            <a:avLst/>
          </a:prstGeom>
        </p:spPr>
      </p:pic>
      <p:pic>
        <p:nvPicPr>
          <p:cNvPr id="13" name="Picture 12">
            <a:extLst>
              <a:ext uri="{FF2B5EF4-FFF2-40B4-BE49-F238E27FC236}">
                <a16:creationId xmlns:a16="http://schemas.microsoft.com/office/drawing/2014/main" id="{F91E12B3-2E7F-DF06-56B3-FCE5E0606349}"/>
              </a:ext>
            </a:extLst>
          </p:cNvPr>
          <p:cNvPicPr>
            <a:picLocks noChangeAspect="1"/>
          </p:cNvPicPr>
          <p:nvPr/>
        </p:nvPicPr>
        <p:blipFill>
          <a:blip r:embed="rId4"/>
          <a:stretch>
            <a:fillRect/>
          </a:stretch>
        </p:blipFill>
        <p:spPr>
          <a:xfrm>
            <a:off x="-122360" y="1890931"/>
            <a:ext cx="2694110" cy="3592147"/>
          </a:xfrm>
          <a:prstGeom prst="rect">
            <a:avLst/>
          </a:prstGeom>
        </p:spPr>
      </p:pic>
      <p:pic>
        <p:nvPicPr>
          <p:cNvPr id="16" name="Picture 15">
            <a:extLst>
              <a:ext uri="{FF2B5EF4-FFF2-40B4-BE49-F238E27FC236}">
                <a16:creationId xmlns:a16="http://schemas.microsoft.com/office/drawing/2014/main" id="{41EC5BC9-114F-5927-D6EA-7436DDF42198}"/>
              </a:ext>
            </a:extLst>
          </p:cNvPr>
          <p:cNvPicPr>
            <a:picLocks noChangeAspect="1"/>
          </p:cNvPicPr>
          <p:nvPr/>
        </p:nvPicPr>
        <p:blipFill>
          <a:blip r:embed="rId5"/>
          <a:stretch>
            <a:fillRect/>
          </a:stretch>
        </p:blipFill>
        <p:spPr>
          <a:xfrm>
            <a:off x="0" y="5162648"/>
            <a:ext cx="3094264" cy="2320698"/>
          </a:xfrm>
          <a:prstGeom prst="rect">
            <a:avLst/>
          </a:prstGeom>
        </p:spPr>
      </p:pic>
      <p:pic>
        <p:nvPicPr>
          <p:cNvPr id="18" name="Picture 17">
            <a:extLst>
              <a:ext uri="{FF2B5EF4-FFF2-40B4-BE49-F238E27FC236}">
                <a16:creationId xmlns:a16="http://schemas.microsoft.com/office/drawing/2014/main" id="{0D1379EF-D868-6AA9-CC0F-3510EBEAD06A}"/>
              </a:ext>
            </a:extLst>
          </p:cNvPr>
          <p:cNvPicPr>
            <a:picLocks noChangeAspect="1"/>
          </p:cNvPicPr>
          <p:nvPr/>
        </p:nvPicPr>
        <p:blipFill>
          <a:blip r:embed="rId6"/>
          <a:stretch>
            <a:fillRect/>
          </a:stretch>
        </p:blipFill>
        <p:spPr>
          <a:xfrm>
            <a:off x="6033097" y="4404323"/>
            <a:ext cx="3571263" cy="2678447"/>
          </a:xfrm>
          <a:prstGeom prst="rect">
            <a:avLst/>
          </a:prstGeom>
        </p:spPr>
      </p:pic>
      <p:pic>
        <p:nvPicPr>
          <p:cNvPr id="17" name="Picture 16">
            <a:extLst>
              <a:ext uri="{FF2B5EF4-FFF2-40B4-BE49-F238E27FC236}">
                <a16:creationId xmlns:a16="http://schemas.microsoft.com/office/drawing/2014/main" id="{25A13DA9-4C04-01B0-E654-4B15D7CE15F5}"/>
              </a:ext>
            </a:extLst>
          </p:cNvPr>
          <p:cNvPicPr>
            <a:picLocks noChangeAspect="1"/>
          </p:cNvPicPr>
          <p:nvPr/>
        </p:nvPicPr>
        <p:blipFill>
          <a:blip r:embed="rId7"/>
          <a:stretch>
            <a:fillRect/>
          </a:stretch>
        </p:blipFill>
        <p:spPr>
          <a:xfrm>
            <a:off x="1911648" y="3570783"/>
            <a:ext cx="5044323" cy="3287217"/>
          </a:xfrm>
          <a:prstGeom prst="rect">
            <a:avLst/>
          </a:prstGeom>
        </p:spPr>
      </p:pic>
      <p:pic>
        <p:nvPicPr>
          <p:cNvPr id="19" name="Picture 18">
            <a:extLst>
              <a:ext uri="{FF2B5EF4-FFF2-40B4-BE49-F238E27FC236}">
                <a16:creationId xmlns:a16="http://schemas.microsoft.com/office/drawing/2014/main" id="{6CFA1C29-B378-58BD-05F2-B496AEE0BA86}"/>
              </a:ext>
            </a:extLst>
          </p:cNvPr>
          <p:cNvPicPr>
            <a:picLocks noChangeAspect="1"/>
          </p:cNvPicPr>
          <p:nvPr/>
        </p:nvPicPr>
        <p:blipFill>
          <a:blip r:embed="rId8"/>
          <a:stretch>
            <a:fillRect/>
          </a:stretch>
        </p:blipFill>
        <p:spPr>
          <a:xfrm>
            <a:off x="5720003" y="0"/>
            <a:ext cx="4844584" cy="2867771"/>
          </a:xfrm>
          <a:prstGeom prst="rect">
            <a:avLst/>
          </a:prstGeom>
        </p:spPr>
      </p:pic>
      <p:pic>
        <p:nvPicPr>
          <p:cNvPr id="14" name="Picture 13">
            <a:extLst>
              <a:ext uri="{FF2B5EF4-FFF2-40B4-BE49-F238E27FC236}">
                <a16:creationId xmlns:a16="http://schemas.microsoft.com/office/drawing/2014/main" id="{970425AB-51EF-C986-A271-0FB09B509C8F}"/>
              </a:ext>
            </a:extLst>
          </p:cNvPr>
          <p:cNvPicPr>
            <a:picLocks noChangeAspect="1"/>
          </p:cNvPicPr>
          <p:nvPr/>
        </p:nvPicPr>
        <p:blipFill>
          <a:blip r:embed="rId9"/>
          <a:stretch>
            <a:fillRect/>
          </a:stretch>
        </p:blipFill>
        <p:spPr>
          <a:xfrm>
            <a:off x="2571750" y="1"/>
            <a:ext cx="4752334" cy="3563222"/>
          </a:xfrm>
          <a:prstGeom prst="rect">
            <a:avLst/>
          </a:prstGeom>
        </p:spPr>
      </p:pic>
      <p:pic>
        <p:nvPicPr>
          <p:cNvPr id="2050" name="Picture 2">
            <a:extLst>
              <a:ext uri="{FF2B5EF4-FFF2-40B4-BE49-F238E27FC236}">
                <a16:creationId xmlns:a16="http://schemas.microsoft.com/office/drawing/2014/main" id="{B7AFD06F-1B53-12DA-2219-2EE8633F9DB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694611" y="2867771"/>
            <a:ext cx="2449389" cy="153655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9946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5C50678-1759-1572-89D0-59BB5014D483}"/>
              </a:ext>
            </a:extLst>
          </p:cNvPr>
          <p:cNvSpPr txBox="1"/>
          <p:nvPr/>
        </p:nvSpPr>
        <p:spPr>
          <a:xfrm>
            <a:off x="0" y="682183"/>
            <a:ext cx="9144000" cy="769441"/>
          </a:xfrm>
          <a:prstGeom prst="rect">
            <a:avLst/>
          </a:prstGeom>
          <a:solidFill>
            <a:schemeClr val="bg1"/>
          </a:solidFill>
          <a:effectLst/>
        </p:spPr>
        <p:txBody>
          <a:bodyPr wrap="square" rtlCol="0">
            <a:spAutoFit/>
          </a:bodyPr>
          <a:lstStyle/>
          <a:p>
            <a:pPr algn="ctr"/>
            <a:r>
              <a:rPr lang="en-US" sz="4400" b="1" dirty="0">
                <a:solidFill>
                  <a:schemeClr val="accent4"/>
                </a:solidFill>
                <a:effectLst>
                  <a:outerShdw blurRad="38100" dist="38100" dir="2700000" algn="tl">
                    <a:srgbClr val="000000">
                      <a:alpha val="43137"/>
                    </a:srgbClr>
                  </a:outerShdw>
                </a:effectLst>
                <a:latin typeface="DokChampa" panose="020B0604020202020204" pitchFamily="34" charset="-34"/>
                <a:cs typeface="DokChampa" panose="020B0604020202020204" pitchFamily="34" charset="-34"/>
              </a:rPr>
              <a:t>The “original” </a:t>
            </a:r>
            <a:r>
              <a:rPr lang="en-US" sz="4400" b="1" i="1" dirty="0">
                <a:solidFill>
                  <a:schemeClr val="accent4"/>
                </a:solidFill>
                <a:effectLst>
                  <a:outerShdw blurRad="38100" dist="38100" dir="2700000" algn="tl">
                    <a:srgbClr val="000000">
                      <a:alpha val="43137"/>
                    </a:srgbClr>
                  </a:outerShdw>
                </a:effectLst>
                <a:latin typeface="DokChampa" panose="020B0604020202020204" pitchFamily="34" charset="-34"/>
                <a:cs typeface="DokChampa" panose="020B0604020202020204" pitchFamily="34" charset="-34"/>
              </a:rPr>
              <a:t>Solar Faithful</a:t>
            </a:r>
          </a:p>
        </p:txBody>
      </p:sp>
      <p:pic>
        <p:nvPicPr>
          <p:cNvPr id="1026" name="Picture 2" descr="First United Methodist Church of Ferndale - Michigan Interfaith Power &amp;  Light">
            <a:extLst>
              <a:ext uri="{FF2B5EF4-FFF2-40B4-BE49-F238E27FC236}">
                <a16:creationId xmlns:a16="http://schemas.microsoft.com/office/drawing/2014/main" id="{140E3F23-3EA8-BC51-DD11-EC1EB12CE7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28849" y="1451624"/>
            <a:ext cx="2466975" cy="1847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863DA194-7ADE-D51D-9733-2467D25BAEE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6078930"/>
            <a:ext cx="2261419" cy="754395"/>
          </a:xfrm>
          <a:prstGeom prst="rect">
            <a:avLst/>
          </a:prstGeom>
        </p:spPr>
      </p:pic>
      <p:pic>
        <p:nvPicPr>
          <p:cNvPr id="7" name="Picture 6">
            <a:extLst>
              <a:ext uri="{FF2B5EF4-FFF2-40B4-BE49-F238E27FC236}">
                <a16:creationId xmlns:a16="http://schemas.microsoft.com/office/drawing/2014/main" id="{BC372E5F-9A52-F908-1A1A-EF02E52813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0364" y="2304548"/>
            <a:ext cx="5651410" cy="3774382"/>
          </a:xfrm>
          <a:prstGeom prst="rect">
            <a:avLst/>
          </a:prstGeom>
          <a:ln>
            <a:noFill/>
          </a:ln>
          <a:effectLst>
            <a:outerShdw blurRad="292100" dist="139700" dir="2700000" algn="tl" rotWithShape="0">
              <a:srgbClr val="333333">
                <a:alpha val="65000"/>
              </a:srgbClr>
            </a:outerShdw>
          </a:effectLst>
        </p:spPr>
      </p:pic>
      <p:sp>
        <p:nvSpPr>
          <p:cNvPr id="8" name="TextBox 7">
            <a:extLst>
              <a:ext uri="{FF2B5EF4-FFF2-40B4-BE49-F238E27FC236}">
                <a16:creationId xmlns:a16="http://schemas.microsoft.com/office/drawing/2014/main" id="{6A92FB2D-469A-9D15-9AAD-74405B03DC8A}"/>
              </a:ext>
            </a:extLst>
          </p:cNvPr>
          <p:cNvSpPr txBox="1"/>
          <p:nvPr/>
        </p:nvSpPr>
        <p:spPr>
          <a:xfrm>
            <a:off x="2169038" y="6262595"/>
            <a:ext cx="4357404" cy="461665"/>
          </a:xfrm>
          <a:prstGeom prst="rect">
            <a:avLst/>
          </a:prstGeom>
          <a:noFill/>
        </p:spPr>
        <p:txBody>
          <a:bodyPr wrap="square" rtlCol="0">
            <a:spAutoFit/>
          </a:bodyPr>
          <a:lstStyle/>
          <a:p>
            <a:pPr algn="ctr"/>
            <a:r>
              <a:rPr lang="en-US" sz="2400" dirty="0">
                <a:latin typeface="Arial" panose="020B0604020202020204" pitchFamily="34" charset="0"/>
                <a:cs typeface="Arial" panose="020B0604020202020204" pitchFamily="34" charset="0"/>
              </a:rPr>
              <a:t>“Genesis”, Ann Arbor, MI</a:t>
            </a:r>
          </a:p>
        </p:txBody>
      </p:sp>
      <p:sp>
        <p:nvSpPr>
          <p:cNvPr id="9" name="TextBox 8">
            <a:extLst>
              <a:ext uri="{FF2B5EF4-FFF2-40B4-BE49-F238E27FC236}">
                <a16:creationId xmlns:a16="http://schemas.microsoft.com/office/drawing/2014/main" id="{32718471-AE10-1621-0034-7C890C457205}"/>
              </a:ext>
            </a:extLst>
          </p:cNvPr>
          <p:cNvSpPr txBox="1"/>
          <p:nvPr/>
        </p:nvSpPr>
        <p:spPr>
          <a:xfrm>
            <a:off x="6526442" y="3383101"/>
            <a:ext cx="4357404" cy="830997"/>
          </a:xfrm>
          <a:prstGeom prst="rect">
            <a:avLst/>
          </a:prstGeom>
          <a:noFill/>
        </p:spPr>
        <p:txBody>
          <a:bodyPr wrap="square" rtlCol="0">
            <a:spAutoFit/>
          </a:bodyPr>
          <a:lstStyle/>
          <a:p>
            <a:r>
              <a:rPr lang="en-US" sz="2400" dirty="0">
                <a:latin typeface="Arial" panose="020B0604020202020204" pitchFamily="34" charset="0"/>
                <a:cs typeface="Arial" panose="020B0604020202020204" pitchFamily="34" charset="0"/>
              </a:rPr>
              <a:t>First UMC</a:t>
            </a:r>
            <a:br>
              <a:rPr lang="en-US" sz="2400" dirty="0">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Ferndale, MI</a:t>
            </a:r>
          </a:p>
        </p:txBody>
      </p:sp>
    </p:spTree>
    <p:extLst>
      <p:ext uri="{BB962C8B-B14F-4D97-AF65-F5344CB8AC3E}">
        <p14:creationId xmlns:p14="http://schemas.microsoft.com/office/powerpoint/2010/main" val="630797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3E1899F2-18B8-BAB9-771B-703C28129A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703" y="247909"/>
            <a:ext cx="4826383" cy="109131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4F68CB8-A5AE-8031-39F2-2ECCE28653BC}"/>
              </a:ext>
            </a:extLst>
          </p:cNvPr>
          <p:cNvSpPr txBox="1"/>
          <p:nvPr/>
        </p:nvSpPr>
        <p:spPr>
          <a:xfrm>
            <a:off x="353773" y="1518285"/>
            <a:ext cx="7887096" cy="2862322"/>
          </a:xfrm>
          <a:prstGeom prst="rect">
            <a:avLst/>
          </a:prstGeom>
          <a:noFill/>
        </p:spPr>
        <p:txBody>
          <a:bodyPr wrap="none" rtlCol="0">
            <a:spAutoFit/>
          </a:bodyPr>
          <a:lstStyle/>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Solar Developer honest, respectful service since 2009</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Help low-income to participate in energy transition</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Job training </a:t>
            </a:r>
          </a:p>
          <a:p>
            <a:pPr marL="742950" lvl="1"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Low-income and non-profit projects</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US made, local components and labor</a:t>
            </a:r>
          </a:p>
          <a:p>
            <a:pPr marL="285750" indent="-285750">
              <a:buFont typeface="Arial" panose="020B0604020202020204" pitchFamily="34" charset="0"/>
              <a:buChar char="•"/>
            </a:pPr>
            <a:r>
              <a:rPr lang="en-US" sz="2400" dirty="0">
                <a:latin typeface="Arial" panose="020B0604020202020204" pitchFamily="34" charset="0"/>
                <a:cs typeface="Arial" panose="020B0604020202020204" pitchFamily="34" charset="0"/>
              </a:rPr>
              <a:t>Develop projects as if we will own every system</a:t>
            </a:r>
          </a:p>
          <a:p>
            <a:pPr marL="285750" indent="-285750">
              <a:buFont typeface="Arial" panose="020B0604020202020204" pitchFamily="34" charset="0"/>
              <a:buChar char="•"/>
            </a:pPr>
            <a:endParaRPr lang="en-US" sz="3600" dirty="0">
              <a:latin typeface="Arial" panose="020B0604020202020204" pitchFamily="34" charset="0"/>
              <a:cs typeface="Arial" panose="020B0604020202020204" pitchFamily="34" charset="0"/>
            </a:endParaRPr>
          </a:p>
        </p:txBody>
      </p:sp>
      <p:sp>
        <p:nvSpPr>
          <p:cNvPr id="7" name="AutoShape 2">
            <a:extLst>
              <a:ext uri="{FF2B5EF4-FFF2-40B4-BE49-F238E27FC236}">
                <a16:creationId xmlns:a16="http://schemas.microsoft.com/office/drawing/2014/main" id="{548084DC-11DD-5C49-A987-9216B2322591}"/>
              </a:ext>
            </a:extLst>
          </p:cNvPr>
          <p:cNvSpPr>
            <a:spLocks noChangeAspect="1" noChangeArrowheads="1"/>
          </p:cNvSpPr>
          <p:nvPr/>
        </p:nvSpPr>
        <p:spPr bwMode="auto">
          <a:xfrm>
            <a:off x="4419600" y="1534886"/>
            <a:ext cx="2046514" cy="2046514"/>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 name="Picture 8" descr="A picture containing indoor, person&#10;&#10;Description automatically generated">
            <a:extLst>
              <a:ext uri="{FF2B5EF4-FFF2-40B4-BE49-F238E27FC236}">
                <a16:creationId xmlns:a16="http://schemas.microsoft.com/office/drawing/2014/main" id="{6B85DFEB-AB73-F6CA-5B83-835431DA3D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0890" y="3911662"/>
            <a:ext cx="3952391" cy="2636214"/>
          </a:xfrm>
          <a:prstGeom prst="rect">
            <a:avLst/>
          </a:prstGeom>
          <a:ln>
            <a:noFill/>
          </a:ln>
          <a:effectLst>
            <a:outerShdw blurRad="292100" dist="139700" dir="2700000" algn="tl" rotWithShape="0">
              <a:srgbClr val="333333">
                <a:alpha val="65000"/>
              </a:srgbClr>
            </a:outerShdw>
          </a:effectLst>
        </p:spPr>
      </p:pic>
      <p:pic>
        <p:nvPicPr>
          <p:cNvPr id="3" name="Picture 2" descr="Logo, company name&#10;&#10;Description automatically generated">
            <a:extLst>
              <a:ext uri="{FF2B5EF4-FFF2-40B4-BE49-F238E27FC236}">
                <a16:creationId xmlns:a16="http://schemas.microsoft.com/office/drawing/2014/main" id="{66D0EDB8-A7BD-5C8F-DB54-ACFB4D5ECA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078930"/>
            <a:ext cx="2261419" cy="754395"/>
          </a:xfrm>
          <a:prstGeom prst="rect">
            <a:avLst/>
          </a:prstGeom>
        </p:spPr>
      </p:pic>
    </p:spTree>
    <p:extLst>
      <p:ext uri="{BB962C8B-B14F-4D97-AF65-F5344CB8AC3E}">
        <p14:creationId xmlns:p14="http://schemas.microsoft.com/office/powerpoint/2010/main" val="643524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B9B71C-C34A-45FA-EA1F-53E09602090C}"/>
              </a:ext>
            </a:extLst>
          </p:cNvPr>
          <p:cNvGrpSpPr/>
          <p:nvPr/>
        </p:nvGrpSpPr>
        <p:grpSpPr>
          <a:xfrm>
            <a:off x="458399" y="94826"/>
            <a:ext cx="5828188" cy="6798801"/>
            <a:chOff x="1783827" y="74953"/>
            <a:chExt cx="5828188" cy="6798801"/>
          </a:xfrm>
        </p:grpSpPr>
        <p:pic>
          <p:nvPicPr>
            <p:cNvPr id="1030" name="Picture 6" descr="Michigan Maps &amp; Facts - World Atlas">
              <a:extLst>
                <a:ext uri="{FF2B5EF4-FFF2-40B4-BE49-F238E27FC236}">
                  <a16:creationId xmlns:a16="http://schemas.microsoft.com/office/drawing/2014/main" id="{88FE345C-0691-1031-ED7A-405E391F51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4711" t="29443" r="4372" b="8216"/>
            <a:stretch/>
          </p:blipFill>
          <p:spPr bwMode="auto">
            <a:xfrm>
              <a:off x="2083633" y="104931"/>
              <a:ext cx="5528382" cy="6768823"/>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Single Corner Rounded 2">
              <a:extLst>
                <a:ext uri="{FF2B5EF4-FFF2-40B4-BE49-F238E27FC236}">
                  <a16:creationId xmlns:a16="http://schemas.microsoft.com/office/drawing/2014/main" id="{0D1C0DD8-7880-0EE1-703D-CF57FDA17ACE}"/>
                </a:ext>
              </a:extLst>
            </p:cNvPr>
            <p:cNvSpPr/>
            <p:nvPr/>
          </p:nvSpPr>
          <p:spPr>
            <a:xfrm>
              <a:off x="1783827" y="74953"/>
              <a:ext cx="1259174" cy="854439"/>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a:extLst>
              <a:ext uri="{FF2B5EF4-FFF2-40B4-BE49-F238E27FC236}">
                <a16:creationId xmlns:a16="http://schemas.microsoft.com/office/drawing/2014/main" id="{B21113A6-E92D-691E-0B40-676D417B0C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00871" y="4411704"/>
            <a:ext cx="1012730" cy="1743514"/>
          </a:xfrm>
          <a:prstGeom prst="rect">
            <a:avLst/>
          </a:prstGeom>
        </p:spPr>
      </p:pic>
      <p:pic>
        <p:nvPicPr>
          <p:cNvPr id="1028" name="Picture 4">
            <a:extLst>
              <a:ext uri="{FF2B5EF4-FFF2-40B4-BE49-F238E27FC236}">
                <a16:creationId xmlns:a16="http://schemas.microsoft.com/office/drawing/2014/main" id="{2537260B-F2F8-E0DB-5117-2AF0715F1C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753" y="3530852"/>
            <a:ext cx="2990850" cy="6762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FC463843-21CB-0D70-9E7B-EC805827649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26946" y="4509050"/>
            <a:ext cx="3011125" cy="105755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923AF140-3319-D215-4257-16C23F30244F}"/>
              </a:ext>
            </a:extLst>
          </p:cNvPr>
          <p:cNvSpPr txBox="1"/>
          <p:nvPr/>
        </p:nvSpPr>
        <p:spPr>
          <a:xfrm>
            <a:off x="3951671" y="5702055"/>
            <a:ext cx="3027110" cy="830997"/>
          </a:xfrm>
          <a:prstGeom prst="rect">
            <a:avLst/>
          </a:prstGeom>
          <a:solidFill>
            <a:schemeClr val="bg1"/>
          </a:solidFill>
          <a:effectLst/>
        </p:spPr>
        <p:txBody>
          <a:bodyPr wrap="square" rtlCol="0">
            <a:spAutoFit/>
          </a:bodyPr>
          <a:lstStyle/>
          <a:p>
            <a:pPr algn="ctr"/>
            <a:r>
              <a:rPr lang="en-US" sz="2400" b="1" dirty="0">
                <a:solidFill>
                  <a:schemeClr val="accent4"/>
                </a:solidFill>
                <a:effectLst>
                  <a:outerShdw blurRad="38100" dist="38100" dir="2700000" algn="tl">
                    <a:srgbClr val="000000">
                      <a:alpha val="43137"/>
                    </a:srgbClr>
                  </a:outerShdw>
                </a:effectLst>
                <a:latin typeface="DokChampa" panose="020B0604020202020204" pitchFamily="34" charset="-34"/>
                <a:cs typeface="DokChampa" panose="020B0604020202020204" pitchFamily="34" charset="-34"/>
              </a:rPr>
              <a:t>The “original”</a:t>
            </a:r>
            <a:br>
              <a:rPr lang="en-US" sz="2400" b="1" dirty="0">
                <a:solidFill>
                  <a:schemeClr val="accent4"/>
                </a:solidFill>
                <a:effectLst>
                  <a:outerShdw blurRad="38100" dist="38100" dir="2700000" algn="tl">
                    <a:srgbClr val="000000">
                      <a:alpha val="43137"/>
                    </a:srgbClr>
                  </a:outerShdw>
                </a:effectLst>
                <a:latin typeface="DokChampa" panose="020B0604020202020204" pitchFamily="34" charset="-34"/>
                <a:cs typeface="DokChampa" panose="020B0604020202020204" pitchFamily="34" charset="-34"/>
              </a:rPr>
            </a:br>
            <a:r>
              <a:rPr lang="en-US" sz="2400" b="1" dirty="0">
                <a:solidFill>
                  <a:schemeClr val="accent4"/>
                </a:solidFill>
                <a:effectLst>
                  <a:outerShdw blurRad="38100" dist="38100" dir="2700000" algn="tl">
                    <a:srgbClr val="000000">
                      <a:alpha val="43137"/>
                    </a:srgbClr>
                  </a:outerShdw>
                </a:effectLst>
                <a:latin typeface="DokChampa" panose="020B0604020202020204" pitchFamily="34" charset="-34"/>
                <a:cs typeface="DokChampa" panose="020B0604020202020204" pitchFamily="34" charset="-34"/>
              </a:rPr>
              <a:t>Solar Faithful</a:t>
            </a:r>
          </a:p>
        </p:txBody>
      </p:sp>
      <p:pic>
        <p:nvPicPr>
          <p:cNvPr id="2" name="Picture 2" descr="Sunwealth®">
            <a:extLst>
              <a:ext uri="{FF2B5EF4-FFF2-40B4-BE49-F238E27FC236}">
                <a16:creationId xmlns:a16="http://schemas.microsoft.com/office/drawing/2014/main" id="{6346214B-A2F5-682E-998A-5715BEC71B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2633" y="650717"/>
            <a:ext cx="3011125" cy="854439"/>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Logo, company name&#10;&#10;Description automatically generated">
            <a:extLst>
              <a:ext uri="{FF2B5EF4-FFF2-40B4-BE49-F238E27FC236}">
                <a16:creationId xmlns:a16="http://schemas.microsoft.com/office/drawing/2014/main" id="{2CEF25C8-CCE6-25C9-3F78-BA0CAD8F2D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78295" y="1486133"/>
            <a:ext cx="6975006" cy="2326818"/>
          </a:xfrm>
          <a:prstGeom prst="ellipse">
            <a:avLst/>
          </a:prstGeom>
          <a:ln w="63500" cap="rnd">
            <a:solidFill>
              <a:schemeClr val="bg1">
                <a:lumMod val="65000"/>
              </a:schemeClr>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57112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2DA0322E-D56B-2EAB-385A-C31EF31707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0735"/>
            <a:ext cx="9144000" cy="3050381"/>
          </a:xfrm>
          <a:prstGeom prst="rect">
            <a:avLst/>
          </a:prstGeom>
        </p:spPr>
      </p:pic>
      <p:sp>
        <p:nvSpPr>
          <p:cNvPr id="2" name="Title 1">
            <a:extLst>
              <a:ext uri="{FF2B5EF4-FFF2-40B4-BE49-F238E27FC236}">
                <a16:creationId xmlns:a16="http://schemas.microsoft.com/office/drawing/2014/main" id="{D4C8BC0D-42DE-BE53-9832-6A38A1639F9A}"/>
              </a:ext>
            </a:extLst>
          </p:cNvPr>
          <p:cNvSpPr>
            <a:spLocks noGrp="1"/>
          </p:cNvSpPr>
          <p:nvPr>
            <p:ph type="title"/>
          </p:nvPr>
        </p:nvSpPr>
        <p:spPr>
          <a:xfrm>
            <a:off x="329938" y="3395967"/>
            <a:ext cx="8427563" cy="1325563"/>
          </a:xfrm>
        </p:spPr>
        <p:txBody>
          <a:bodyPr>
            <a:noAutofit/>
          </a:bodyPr>
          <a:lstStyle/>
          <a:p>
            <a:pPr rtl="0">
              <a:spcBef>
                <a:spcPts val="1200"/>
              </a:spcBef>
              <a:spcAft>
                <a:spcPts val="1200"/>
              </a:spcAft>
            </a:pPr>
            <a:r>
              <a:rPr lang="en-US" sz="3200" dirty="0">
                <a:latin typeface="Arial" panose="020B0604020202020204" pitchFamily="34" charset="0"/>
                <a:cs typeface="Arial" panose="020B0604020202020204" pitchFamily="34" charset="0"/>
              </a:rPr>
              <a:t>Our Mission: </a:t>
            </a:r>
            <a:br>
              <a:rPr lang="en-US" sz="3200" dirty="0">
                <a:latin typeface="Arial" panose="020B0604020202020204" pitchFamily="34" charset="0"/>
                <a:cs typeface="Arial" panose="020B0604020202020204" pitchFamily="34" charset="0"/>
              </a:rPr>
            </a:br>
            <a:br>
              <a:rPr lang="en-US" sz="3200" dirty="0">
                <a:latin typeface="Arial" panose="020B0604020202020204" pitchFamily="34" charset="0"/>
                <a:cs typeface="Arial" panose="020B0604020202020204" pitchFamily="34" charset="0"/>
              </a:rPr>
            </a:br>
            <a:r>
              <a:rPr lang="en-US" sz="2400" b="0" i="0" u="none" strike="noStrike" dirty="0">
                <a:solidFill>
                  <a:srgbClr val="000000"/>
                </a:solidFill>
                <a:effectLst/>
                <a:latin typeface="Arial" panose="020B0604020202020204" pitchFamily="34" charset="0"/>
                <a:cs typeface="Arial" panose="020B0604020202020204" pitchFamily="34" charset="0"/>
              </a:rPr>
              <a:t>Solar Faithful aims to increase solar access among houses of worship and faith-based nonprofits by offering multiple clean energy adoption models to equitably and faithfully lead the clean energy revolution. Striving to build a more inclusive movement for climate justice, Solar Faithful offers green job training in the trades by creating economic opportunities in communities where solar arrays are installed.</a:t>
            </a:r>
            <a:br>
              <a:rPr lang="en-US" sz="2400" b="0" dirty="0">
                <a:effectLst/>
                <a:latin typeface="Arial" panose="020B0604020202020204" pitchFamily="34" charset="0"/>
                <a:cs typeface="Arial" panose="020B0604020202020204" pitchFamily="34" charset="0"/>
              </a:rPr>
            </a:br>
            <a:br>
              <a:rPr lang="en-US" sz="1200" dirty="0">
                <a:latin typeface="Arial" panose="020B0604020202020204" pitchFamily="34" charset="0"/>
                <a:cs typeface="Arial" panose="020B0604020202020204" pitchFamily="34" charset="0"/>
              </a:rPr>
            </a:br>
            <a:endParaRPr lang="en-US" sz="3200" dirty="0">
              <a:solidFill>
                <a:schemeClr val="tx2"/>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19987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7526</TotalTime>
  <Words>3899</Words>
  <Application>Microsoft Office PowerPoint</Application>
  <PresentationFormat>On-screen Show (4:3)</PresentationFormat>
  <Paragraphs>1001</Paragraphs>
  <Slides>39</Slides>
  <Notes>39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39</vt:i4>
      </vt:variant>
    </vt:vector>
  </HeadingPairs>
  <TitlesOfParts>
    <vt:vector size="46" baseType="lpstr">
      <vt:lpstr>Arial</vt:lpstr>
      <vt:lpstr>Arial Rounded MT Bold</vt:lpstr>
      <vt:lpstr>Calibri</vt:lpstr>
      <vt:lpstr>Calibri Light</vt:lpstr>
      <vt:lpstr>DokChampa</vt:lpstr>
      <vt:lpstr>Segoe UI</vt:lpstr>
      <vt:lpstr>Office Theme</vt:lpstr>
      <vt:lpstr>PowerPoint Presentation</vt:lpstr>
      <vt:lpstr>Who we are</vt:lpstr>
      <vt:lpstr>PowerPoint Presentation</vt:lpstr>
      <vt:lpstr>PowerPoint Presentation</vt:lpstr>
      <vt:lpstr>PowerPoint Presentation</vt:lpstr>
      <vt:lpstr>PowerPoint Presentation</vt:lpstr>
      <vt:lpstr>PowerPoint Presentation</vt:lpstr>
      <vt:lpstr>PowerPoint Presentation</vt:lpstr>
      <vt:lpstr>Our Mission:   Solar Faithful aims to increase solar access among houses of worship and faith-based nonprofits by offering multiple clean energy adoption models to equitably and faithfully lead the clean energy revolution. Striving to build a more inclusive movement for climate justice, Solar Faithful offers green job training in the trades by creating economic opportunities in communities where solar arrays are installed.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Typical HoW  Power Situation </vt:lpstr>
      <vt:lpstr>Solar Faithful PPA  </vt:lpstr>
      <vt:lpstr>25 kW  System Example</vt:lpstr>
      <vt:lpstr>PowerPoint Presentation</vt:lpstr>
      <vt:lpstr>PowerPoint Presentation</vt:lpstr>
      <vt:lpstr>PowerPoint Presentation</vt:lpstr>
      <vt:lpstr>PowerPoint Presentation</vt:lpstr>
      <vt:lpstr>PowerPoint Presentation</vt:lpstr>
      <vt:lpstr>First Lutheran – North Muskegon (PPA)</vt:lpstr>
      <vt:lpstr>Faith Lutheran – Okemos (PPA)</vt:lpstr>
      <vt:lpstr>Trinity (AME) – Lansing (PPA) </vt:lpstr>
      <vt:lpstr>Ferry Memorial (RCA) – Montague (Direct Purchase) </vt:lpstr>
      <vt:lpstr>The Refuge (CRC) – Grandville (PPA) Rev. Gerry Koning</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Mulder</dc:creator>
  <cp:lastModifiedBy>steve mulder</cp:lastModifiedBy>
  <cp:revision>81</cp:revision>
  <cp:lastPrinted>2023-03-16T22:25:05Z</cp:lastPrinted>
  <dcterms:created xsi:type="dcterms:W3CDTF">2022-10-11T16:02:08Z</dcterms:created>
  <dcterms:modified xsi:type="dcterms:W3CDTF">2023-03-18T01:13:41Z</dcterms:modified>
</cp:coreProperties>
</file>