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0"/>
  </p:notesMasterIdLst>
  <p:handoutMasterIdLst>
    <p:handoutMasterId r:id="rId41"/>
  </p:handoutMasterIdLst>
  <p:sldIdLst>
    <p:sldId id="256" r:id="rId5"/>
    <p:sldId id="299" r:id="rId6"/>
    <p:sldId id="287" r:id="rId7"/>
    <p:sldId id="267" r:id="rId8"/>
    <p:sldId id="288" r:id="rId9"/>
    <p:sldId id="263" r:id="rId10"/>
    <p:sldId id="278" r:id="rId11"/>
    <p:sldId id="282" r:id="rId12"/>
    <p:sldId id="289" r:id="rId13"/>
    <p:sldId id="279" r:id="rId14"/>
    <p:sldId id="283" r:id="rId15"/>
    <p:sldId id="284" r:id="rId16"/>
    <p:sldId id="285" r:id="rId17"/>
    <p:sldId id="286" r:id="rId18"/>
    <p:sldId id="290" r:id="rId19"/>
    <p:sldId id="300" r:id="rId20"/>
    <p:sldId id="291" r:id="rId21"/>
    <p:sldId id="280" r:id="rId22"/>
    <p:sldId id="292" r:id="rId23"/>
    <p:sldId id="293" r:id="rId24"/>
    <p:sldId id="277" r:id="rId25"/>
    <p:sldId id="302" r:id="rId26"/>
    <p:sldId id="303" r:id="rId27"/>
    <p:sldId id="304" r:id="rId28"/>
    <p:sldId id="294" r:id="rId29"/>
    <p:sldId id="296" r:id="rId30"/>
    <p:sldId id="297" r:id="rId31"/>
    <p:sldId id="298" r:id="rId32"/>
    <p:sldId id="306" r:id="rId33"/>
    <p:sldId id="307" r:id="rId34"/>
    <p:sldId id="305" r:id="rId35"/>
    <p:sldId id="295" r:id="rId36"/>
    <p:sldId id="270" r:id="rId37"/>
    <p:sldId id="301" r:id="rId38"/>
    <p:sldId id="27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98" autoAdjust="0"/>
  </p:normalViewPr>
  <p:slideViewPr>
    <p:cSldViewPr snapToGrid="0">
      <p:cViewPr varScale="1">
        <p:scale>
          <a:sx n="82" d="100"/>
          <a:sy n="82" d="100"/>
        </p:scale>
        <p:origin x="720" y="7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7/13/2023</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7/13/2023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252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251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62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203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543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36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864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812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091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931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1346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bin"/><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 Id="rId4" Type="http://schemas.openxmlformats.org/officeDocument/2006/relationships/hyperlink" Target="https://www.genesisa2.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a2gov.org/departments/sustainability/Documents/A2Zero%20Climate%20Action%20Plan%20_4.0.pdf"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7700" y="757011"/>
            <a:ext cx="3945816" cy="3883413"/>
          </a:xfrm>
        </p:spPr>
        <p:txBody>
          <a:bodyPr vert="horz" lIns="91440" tIns="45720" rIns="91440" bIns="45720" rtlCol="0" anchor="t">
            <a:normAutofit/>
          </a:bodyPr>
          <a:lstStyle/>
          <a:p>
            <a:r>
              <a:rPr lang="en-US" sz="3400" b="1" kern="1200" spc="-40" baseline="0" dirty="0">
                <a:solidFill>
                  <a:srgbClr val="FFFFFF"/>
                </a:solidFill>
                <a:latin typeface="+mj-lt"/>
                <a:ea typeface="+mj-ea"/>
                <a:cs typeface="+mj-cs"/>
              </a:rPr>
              <a:t>Genesis Decarbonization Plan</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7700" y="4640424"/>
            <a:ext cx="3945816" cy="1303176"/>
          </a:xfrm>
        </p:spPr>
        <p:txBody>
          <a:bodyPr vert="horz" lIns="91440" tIns="45720" rIns="91440" bIns="45720" rtlCol="0" anchor="b">
            <a:normAutofit/>
          </a:bodyPr>
          <a:lstStyle/>
          <a:p>
            <a:pPr>
              <a:lnSpc>
                <a:spcPct val="100000"/>
              </a:lnSpc>
            </a:pPr>
            <a:r>
              <a:rPr lang="en-US" b="1" kern="1200" spc="-20" baseline="0" dirty="0">
                <a:solidFill>
                  <a:srgbClr val="FFFFFF"/>
                </a:solidFill>
                <a:latin typeface="+mn-lt"/>
                <a:ea typeface="+mn-ea"/>
                <a:cs typeface="+mn-cs"/>
              </a:rPr>
              <a:t>Murray Rosenthal</a:t>
            </a:r>
          </a:p>
        </p:txBody>
      </p:sp>
      <p:pic>
        <p:nvPicPr>
          <p:cNvPr id="5" name="Picture Placeholder 4">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2"/>
          <a:srcRect r="16627" b="-2"/>
          <a:stretch/>
        </p:blipFill>
        <p:spPr>
          <a:xfrm>
            <a:off x="5067300" y="10"/>
            <a:ext cx="7124700" cy="6857990"/>
          </a:xfrm>
          <a:prstGeom prst="rect">
            <a:avLst/>
          </a:prstGeom>
        </p:spPr>
      </p:pic>
    </p:spTree>
    <p:extLst>
      <p:ext uri="{BB962C8B-B14F-4D97-AF65-F5344CB8AC3E}">
        <p14:creationId xmlns:p14="http://schemas.microsoft.com/office/powerpoint/2010/main" val="272071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400"/>
                                        <p:tgtEl>
                                          <p:spTgt spid="8">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7700" y="757011"/>
            <a:ext cx="3945816" cy="3883413"/>
          </a:xfrm>
        </p:spPr>
        <p:txBody>
          <a:bodyPr vert="horz" lIns="91440" tIns="45720" rIns="91440" bIns="45720" rtlCol="0" anchor="t">
            <a:normAutofit/>
          </a:bodyPr>
          <a:lstStyle/>
          <a:p>
            <a:r>
              <a:rPr lang="en-US" sz="5400" spc="-40" dirty="0">
                <a:solidFill>
                  <a:srgbClr val="FFFFFF"/>
                </a:solidFill>
              </a:rPr>
              <a:t>Obsolete, redundant, broken systems</a:t>
            </a:r>
            <a:endParaRPr lang="en-US" sz="5400" b="1" kern="1200" spc="-40" baseline="0" dirty="0">
              <a:solidFill>
                <a:srgbClr val="FFFFFF"/>
              </a:solidFill>
              <a:latin typeface="+mj-lt"/>
              <a:ea typeface="+mj-ea"/>
              <a:cs typeface="+mj-cs"/>
            </a:endParaRP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Genesis Decarbonization Plan</a:t>
            </a:r>
          </a:p>
        </p:txBody>
      </p:sp>
      <p:pic>
        <p:nvPicPr>
          <p:cNvPr id="6" name="Picture 5">
            <a:extLst>
              <a:ext uri="{FF2B5EF4-FFF2-40B4-BE49-F238E27FC236}">
                <a16:creationId xmlns:a16="http://schemas.microsoft.com/office/drawing/2014/main" id="{20845F4D-B40C-B88D-0198-FB16CA4522B4}"/>
              </a:ext>
            </a:extLst>
          </p:cNvPr>
          <p:cNvPicPr>
            <a:picLocks noChangeAspect="1"/>
          </p:cNvPicPr>
          <p:nvPr/>
        </p:nvPicPr>
        <p:blipFill rotWithShape="1">
          <a:blip r:embed="rId3"/>
          <a:srcRect t="20505" r="2" b="2"/>
          <a:stretch/>
        </p:blipFill>
        <p:spPr>
          <a:xfrm>
            <a:off x="4866132" y="-137785"/>
            <a:ext cx="7124700" cy="6857990"/>
          </a:xfrm>
          <a:prstGeom prst="rect">
            <a:avLst/>
          </a:prstGeom>
        </p:spPr>
      </p:pic>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pPr>
            <a:r>
              <a:rPr lang="en-US" dirty="0">
                <a:solidFill>
                  <a:srgbClr val="FFFFFF"/>
                </a:solidFill>
              </a:rPr>
              <a:t>June 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smtClean="0">
                <a:solidFill>
                  <a:srgbClr val="FFFFFF"/>
                </a:solidFill>
              </a:rPr>
              <a:pPr lvl="0">
                <a:spcAft>
                  <a:spcPts val="600"/>
                </a:spcAft>
              </a:pPr>
              <a:t>10</a:t>
            </a:fld>
            <a:endParaRPr lang="en-US" noProof="0">
              <a:solidFill>
                <a:srgbClr val="FFFFFF"/>
              </a:solidFill>
            </a:endParaRPr>
          </a:p>
        </p:txBody>
      </p:sp>
      <p:sp>
        <p:nvSpPr>
          <p:cNvPr id="8" name="Subtitle 7">
            <a:extLst>
              <a:ext uri="{FF2B5EF4-FFF2-40B4-BE49-F238E27FC236}">
                <a16:creationId xmlns:a16="http://schemas.microsoft.com/office/drawing/2014/main" id="{B9FBE540-A7FD-3498-8E27-B136DFC670A7}"/>
              </a:ext>
            </a:extLst>
          </p:cNvPr>
          <p:cNvSpPr>
            <a:spLocks noGrp="1"/>
          </p:cNvSpPr>
          <p:nvPr>
            <p:ph type="subTitle" idx="1"/>
          </p:nvPr>
        </p:nvSpPr>
        <p:spPr>
          <a:xfrm>
            <a:off x="5335345" y="627943"/>
            <a:ext cx="5917373" cy="501061"/>
          </a:xfrm>
        </p:spPr>
        <p:txBody>
          <a:bodyPr>
            <a:normAutofit/>
          </a:bodyPr>
          <a:lstStyle/>
          <a:p>
            <a:r>
              <a:rPr lang="en-US" dirty="0">
                <a:highlight>
                  <a:srgbClr val="000000"/>
                </a:highlight>
              </a:rPr>
              <a:t>Stove and oven is 29 years old</a:t>
            </a:r>
          </a:p>
        </p:txBody>
      </p:sp>
      <p:sp>
        <p:nvSpPr>
          <p:cNvPr id="9" name="Subtitle 7">
            <a:extLst>
              <a:ext uri="{FF2B5EF4-FFF2-40B4-BE49-F238E27FC236}">
                <a16:creationId xmlns:a16="http://schemas.microsoft.com/office/drawing/2014/main" id="{7BD9D5A5-1270-2FA0-0F37-686516D2AE4E}"/>
              </a:ext>
            </a:extLst>
          </p:cNvPr>
          <p:cNvSpPr txBox="1">
            <a:spLocks/>
          </p:cNvSpPr>
          <p:nvPr/>
        </p:nvSpPr>
        <p:spPr>
          <a:xfrm>
            <a:off x="5972937" y="1255876"/>
            <a:ext cx="5917373" cy="501061"/>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spc="-20" baseline="0">
                <a:solidFill>
                  <a:schemeClr val="bg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ighlight>
                  <a:srgbClr val="000000"/>
                </a:highlight>
              </a:rPr>
              <a:t>Makeup air unit is broken</a:t>
            </a:r>
          </a:p>
        </p:txBody>
      </p:sp>
    </p:spTree>
    <p:extLst>
      <p:ext uri="{BB962C8B-B14F-4D97-AF65-F5344CB8AC3E}">
        <p14:creationId xmlns:p14="http://schemas.microsoft.com/office/powerpoint/2010/main" val="360013841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0BD9AF-EDD9-F8FD-FF45-0FEF537F8BB9}"/>
              </a:ext>
            </a:extLst>
          </p:cNvPr>
          <p:cNvSpPr/>
          <p:nvPr/>
        </p:nvSpPr>
        <p:spPr>
          <a:xfrm>
            <a:off x="10382250" y="1314450"/>
            <a:ext cx="1806702" cy="1733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7700" y="757011"/>
            <a:ext cx="3945816" cy="3883413"/>
          </a:xfrm>
        </p:spPr>
        <p:txBody>
          <a:bodyPr vert="horz" lIns="91440" tIns="45720" rIns="91440" bIns="45720" rtlCol="0" anchor="t">
            <a:normAutofit/>
          </a:bodyPr>
          <a:lstStyle/>
          <a:p>
            <a:r>
              <a:rPr lang="en-US" sz="5400" b="1" kern="1200" spc="-40" baseline="0" dirty="0">
                <a:solidFill>
                  <a:srgbClr val="FFFFFF"/>
                </a:solidFill>
                <a:latin typeface="+mj-lt"/>
                <a:ea typeface="+mj-ea"/>
                <a:cs typeface="+mj-cs"/>
              </a:rPr>
              <a:t>Obsolete, redundant, broken systems</a:t>
            </a:r>
          </a:p>
        </p:txBody>
      </p:sp>
      <p:sp>
        <p:nvSpPr>
          <p:cNvPr id="8" name="Subtitle 7">
            <a:extLst>
              <a:ext uri="{FF2B5EF4-FFF2-40B4-BE49-F238E27FC236}">
                <a16:creationId xmlns:a16="http://schemas.microsoft.com/office/drawing/2014/main" id="{B9FBE540-A7FD-3498-8E27-B136DFC670A7}"/>
              </a:ext>
            </a:extLst>
          </p:cNvPr>
          <p:cNvSpPr>
            <a:spLocks noGrp="1"/>
          </p:cNvSpPr>
          <p:nvPr>
            <p:ph type="subTitle" idx="1"/>
          </p:nvPr>
        </p:nvSpPr>
        <p:spPr>
          <a:xfrm>
            <a:off x="201168" y="3416268"/>
            <a:ext cx="4392348" cy="1996751"/>
          </a:xfrm>
        </p:spPr>
        <p:txBody>
          <a:bodyPr vert="horz" lIns="91440" tIns="45720" rIns="91440" bIns="45720" rtlCol="0" anchor="b">
            <a:normAutofit/>
          </a:bodyPr>
          <a:lstStyle/>
          <a:p>
            <a:pPr>
              <a:lnSpc>
                <a:spcPct val="90000"/>
              </a:lnSpc>
            </a:pPr>
            <a:r>
              <a:rPr lang="en-US" b="1" dirty="0">
                <a:solidFill>
                  <a:srgbClr val="FFFFFF"/>
                </a:solidFill>
                <a:highlight>
                  <a:srgbClr val="000000"/>
                </a:highlight>
              </a:rPr>
              <a:t>A</a:t>
            </a:r>
            <a:r>
              <a:rPr lang="en-US" b="1" kern="1200" spc="-20" baseline="0" dirty="0">
                <a:solidFill>
                  <a:srgbClr val="FFFFFF"/>
                </a:solidFill>
                <a:highlight>
                  <a:srgbClr val="000000"/>
                </a:highlight>
                <a:latin typeface="+mn-lt"/>
                <a:ea typeface="+mn-ea"/>
                <a:cs typeface="+mn-cs"/>
              </a:rPr>
              <a:t>bandoned roof louver on Social Hall – light can be seen, which likely means we have holes in our roof</a:t>
            </a: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dirty="0">
                <a:solidFill>
                  <a:srgbClr val="FFFFFF"/>
                </a:solidFill>
                <a:latin typeface="+mn-lt"/>
                <a:ea typeface="+mn-ea"/>
                <a:cs typeface="+mn-cs"/>
              </a:rPr>
              <a:t>Genesis Decarbonization Plan</a:t>
            </a:r>
          </a:p>
        </p:txBody>
      </p:sp>
      <p:pic>
        <p:nvPicPr>
          <p:cNvPr id="11" name="Picture 10" descr="A solar panels on a roof&#10;&#10;Description automatically generated with low confidence">
            <a:extLst>
              <a:ext uri="{FF2B5EF4-FFF2-40B4-BE49-F238E27FC236}">
                <a16:creationId xmlns:a16="http://schemas.microsoft.com/office/drawing/2014/main" id="{43E08C46-29AE-D86E-784C-E89E1D1FB3AC}"/>
              </a:ext>
            </a:extLst>
          </p:cNvPr>
          <p:cNvPicPr>
            <a:picLocks noChangeAspect="1"/>
          </p:cNvPicPr>
          <p:nvPr/>
        </p:nvPicPr>
        <p:blipFill rotWithShape="1">
          <a:blip r:embed="rId3"/>
          <a:srcRect r="4943" b="2"/>
          <a:stretch/>
        </p:blipFill>
        <p:spPr>
          <a:xfrm>
            <a:off x="5942168" y="322872"/>
            <a:ext cx="4548956" cy="4378668"/>
          </a:xfrm>
          <a:prstGeom prst="rect">
            <a:avLst/>
          </a:prstGeom>
        </p:spPr>
      </p:pic>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pPr>
            <a:r>
              <a:rPr lang="en-US" dirty="0">
                <a:solidFill>
                  <a:srgbClr val="FFFFFF"/>
                </a:solidFill>
              </a:rPr>
              <a:t>June 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smtClean="0">
                <a:solidFill>
                  <a:srgbClr val="FFFFFF"/>
                </a:solidFill>
              </a:rPr>
              <a:pPr lvl="0">
                <a:spcAft>
                  <a:spcPts val="600"/>
                </a:spcAft>
              </a:pPr>
              <a:t>11</a:t>
            </a:fld>
            <a:endParaRPr lang="en-US" noProof="0">
              <a:solidFill>
                <a:srgbClr val="FFFFFF"/>
              </a:solidFill>
            </a:endParaRPr>
          </a:p>
        </p:txBody>
      </p:sp>
      <p:pic>
        <p:nvPicPr>
          <p:cNvPr id="15" name="Picture 14">
            <a:extLst>
              <a:ext uri="{FF2B5EF4-FFF2-40B4-BE49-F238E27FC236}">
                <a16:creationId xmlns:a16="http://schemas.microsoft.com/office/drawing/2014/main" id="{6178FA54-EB67-28E7-4B07-4D8EB706B2F7}"/>
              </a:ext>
            </a:extLst>
          </p:cNvPr>
          <p:cNvPicPr>
            <a:picLocks noChangeAspect="1"/>
          </p:cNvPicPr>
          <p:nvPr/>
        </p:nvPicPr>
        <p:blipFill>
          <a:blip r:embed="rId4"/>
          <a:stretch>
            <a:fillRect/>
          </a:stretch>
        </p:blipFill>
        <p:spPr>
          <a:xfrm>
            <a:off x="7754729" y="4972893"/>
            <a:ext cx="3330229" cy="1562235"/>
          </a:xfrm>
          <a:prstGeom prst="rect">
            <a:avLst/>
          </a:prstGeom>
        </p:spPr>
      </p:pic>
      <p:sp>
        <p:nvSpPr>
          <p:cNvPr id="22" name="Rectangle 21">
            <a:extLst>
              <a:ext uri="{FF2B5EF4-FFF2-40B4-BE49-F238E27FC236}">
                <a16:creationId xmlns:a16="http://schemas.microsoft.com/office/drawing/2014/main" id="{B7FBE5DD-23F5-144F-F333-15E807456797}"/>
              </a:ext>
            </a:extLst>
          </p:cNvPr>
          <p:cNvSpPr/>
          <p:nvPr/>
        </p:nvSpPr>
        <p:spPr>
          <a:xfrm>
            <a:off x="9420225" y="1183847"/>
            <a:ext cx="809626" cy="97832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ubtitle 7">
            <a:extLst>
              <a:ext uri="{FF2B5EF4-FFF2-40B4-BE49-F238E27FC236}">
                <a16:creationId xmlns:a16="http://schemas.microsoft.com/office/drawing/2014/main" id="{EF3E5C11-48C9-0963-EF43-C791980621CC}"/>
              </a:ext>
            </a:extLst>
          </p:cNvPr>
          <p:cNvSpPr txBox="1">
            <a:spLocks/>
          </p:cNvSpPr>
          <p:nvPr/>
        </p:nvSpPr>
        <p:spPr>
          <a:xfrm>
            <a:off x="3138623" y="4640424"/>
            <a:ext cx="4392348" cy="1996751"/>
          </a:xfrm>
          <a:prstGeom prst="rect">
            <a:avLst/>
          </a:prstGeom>
        </p:spPr>
        <p:txBody>
          <a:bodyPr vert="horz" lIns="91440" tIns="45720" rIns="91440" bIns="45720" rtlCol="0" anchor="b">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spc="-20" baseline="0">
                <a:solidFill>
                  <a:schemeClr val="bg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b="1" dirty="0">
                <a:solidFill>
                  <a:srgbClr val="FFFFFF"/>
                </a:solidFill>
                <a:highlight>
                  <a:srgbClr val="000000"/>
                </a:highlight>
              </a:rPr>
              <a:t>Four other smaller holes were found (e.g., non working fans)</a:t>
            </a:r>
          </a:p>
        </p:txBody>
      </p:sp>
    </p:spTree>
    <p:extLst>
      <p:ext uri="{BB962C8B-B14F-4D97-AF65-F5344CB8AC3E}">
        <p14:creationId xmlns:p14="http://schemas.microsoft.com/office/powerpoint/2010/main" val="133420880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0BD9AF-EDD9-F8FD-FF45-0FEF537F8BB9}"/>
              </a:ext>
            </a:extLst>
          </p:cNvPr>
          <p:cNvSpPr/>
          <p:nvPr/>
        </p:nvSpPr>
        <p:spPr>
          <a:xfrm>
            <a:off x="10382250" y="1314450"/>
            <a:ext cx="1806702" cy="1733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7700" y="757011"/>
            <a:ext cx="3945816" cy="3883413"/>
          </a:xfrm>
        </p:spPr>
        <p:txBody>
          <a:bodyPr vert="horz" lIns="91440" tIns="45720" rIns="91440" bIns="45720" rtlCol="0" anchor="t">
            <a:normAutofit/>
          </a:bodyPr>
          <a:lstStyle/>
          <a:p>
            <a:r>
              <a:rPr lang="en-US" sz="5400" b="1" kern="1200" spc="-40" baseline="0" dirty="0">
                <a:solidFill>
                  <a:srgbClr val="FFFFFF"/>
                </a:solidFill>
                <a:latin typeface="+mj-lt"/>
                <a:ea typeface="+mj-ea"/>
                <a:cs typeface="+mj-cs"/>
              </a:rPr>
              <a:t>Obsolete, redundant, broken systems</a:t>
            </a:r>
          </a:p>
        </p:txBody>
      </p:sp>
      <p:sp>
        <p:nvSpPr>
          <p:cNvPr id="8" name="Subtitle 7">
            <a:extLst>
              <a:ext uri="{FF2B5EF4-FFF2-40B4-BE49-F238E27FC236}">
                <a16:creationId xmlns:a16="http://schemas.microsoft.com/office/drawing/2014/main" id="{B9FBE540-A7FD-3498-8E27-B136DFC670A7}"/>
              </a:ext>
            </a:extLst>
          </p:cNvPr>
          <p:cNvSpPr>
            <a:spLocks noGrp="1"/>
          </p:cNvSpPr>
          <p:nvPr>
            <p:ph type="subTitle" idx="1"/>
          </p:nvPr>
        </p:nvSpPr>
        <p:spPr>
          <a:xfrm>
            <a:off x="201168" y="3946849"/>
            <a:ext cx="4392348" cy="1996751"/>
          </a:xfrm>
        </p:spPr>
        <p:txBody>
          <a:bodyPr vert="horz" lIns="91440" tIns="45720" rIns="91440" bIns="45720" rtlCol="0" anchor="b">
            <a:normAutofit/>
          </a:bodyPr>
          <a:lstStyle/>
          <a:p>
            <a:pPr>
              <a:lnSpc>
                <a:spcPct val="90000"/>
              </a:lnSpc>
            </a:pPr>
            <a:r>
              <a:rPr lang="en-US" b="1" dirty="0">
                <a:solidFill>
                  <a:srgbClr val="FFFFFF"/>
                </a:solidFill>
                <a:highlight>
                  <a:srgbClr val="000000"/>
                </a:highlight>
              </a:rPr>
              <a:t>Electrical panels need updating</a:t>
            </a:r>
            <a:endParaRPr lang="en-US" b="1" kern="1200" spc="-20" baseline="0" dirty="0">
              <a:solidFill>
                <a:srgbClr val="FFFFFF"/>
              </a:solidFill>
              <a:highlight>
                <a:srgbClr val="000000"/>
              </a:highlight>
              <a:latin typeface="+mn-lt"/>
              <a:ea typeface="+mn-ea"/>
              <a:cs typeface="+mn-cs"/>
            </a:endParaRP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Genesis Decarbonization Plan</a:t>
            </a:r>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pPr>
            <a:r>
              <a:rPr lang="en-US" dirty="0">
                <a:solidFill>
                  <a:srgbClr val="FFFFFF"/>
                </a:solidFill>
              </a:rPr>
              <a:t>June 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smtClean="0">
                <a:solidFill>
                  <a:srgbClr val="FFFFFF"/>
                </a:solidFill>
              </a:rPr>
              <a:pPr lvl="0">
                <a:spcAft>
                  <a:spcPts val="600"/>
                </a:spcAft>
              </a:pPr>
              <a:t>12</a:t>
            </a:fld>
            <a:endParaRPr lang="en-US" noProof="0">
              <a:solidFill>
                <a:srgbClr val="FFFFFF"/>
              </a:solidFill>
            </a:endParaRPr>
          </a:p>
        </p:txBody>
      </p:sp>
      <p:pic>
        <p:nvPicPr>
          <p:cNvPr id="6" name="Picture 5">
            <a:extLst>
              <a:ext uri="{FF2B5EF4-FFF2-40B4-BE49-F238E27FC236}">
                <a16:creationId xmlns:a16="http://schemas.microsoft.com/office/drawing/2014/main" id="{CAA11159-C196-B61F-683E-A6D18D933BD0}"/>
              </a:ext>
            </a:extLst>
          </p:cNvPr>
          <p:cNvPicPr>
            <a:picLocks noChangeAspect="1"/>
          </p:cNvPicPr>
          <p:nvPr/>
        </p:nvPicPr>
        <p:blipFill>
          <a:blip r:embed="rId3"/>
          <a:stretch>
            <a:fillRect/>
          </a:stretch>
        </p:blipFill>
        <p:spPr>
          <a:xfrm>
            <a:off x="7239142" y="563844"/>
            <a:ext cx="3742987" cy="4702729"/>
          </a:xfrm>
          <a:prstGeom prst="rect">
            <a:avLst/>
          </a:prstGeom>
        </p:spPr>
      </p:pic>
    </p:spTree>
    <p:extLst>
      <p:ext uri="{BB962C8B-B14F-4D97-AF65-F5344CB8AC3E}">
        <p14:creationId xmlns:p14="http://schemas.microsoft.com/office/powerpoint/2010/main" val="393378577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0BD9AF-EDD9-F8FD-FF45-0FEF537F8BB9}"/>
              </a:ext>
            </a:extLst>
          </p:cNvPr>
          <p:cNvSpPr/>
          <p:nvPr/>
        </p:nvSpPr>
        <p:spPr>
          <a:xfrm>
            <a:off x="10382250" y="1314450"/>
            <a:ext cx="1806702" cy="1733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7700" y="757011"/>
            <a:ext cx="3945816" cy="3883413"/>
          </a:xfrm>
        </p:spPr>
        <p:txBody>
          <a:bodyPr vert="horz" lIns="91440" tIns="45720" rIns="91440" bIns="45720" rtlCol="0" anchor="t">
            <a:normAutofit/>
          </a:bodyPr>
          <a:lstStyle/>
          <a:p>
            <a:r>
              <a:rPr lang="en-US" sz="5400" b="1" kern="1200" spc="-40" baseline="0" dirty="0">
                <a:solidFill>
                  <a:srgbClr val="FFFFFF"/>
                </a:solidFill>
                <a:latin typeface="+mj-lt"/>
                <a:ea typeface="+mj-ea"/>
                <a:cs typeface="+mj-cs"/>
              </a:rPr>
              <a:t>Obsolete, redundant, broken systems</a:t>
            </a:r>
          </a:p>
        </p:txBody>
      </p:sp>
      <p:sp>
        <p:nvSpPr>
          <p:cNvPr id="8" name="Subtitle 7">
            <a:extLst>
              <a:ext uri="{FF2B5EF4-FFF2-40B4-BE49-F238E27FC236}">
                <a16:creationId xmlns:a16="http://schemas.microsoft.com/office/drawing/2014/main" id="{B9FBE540-A7FD-3498-8E27-B136DFC670A7}"/>
              </a:ext>
            </a:extLst>
          </p:cNvPr>
          <p:cNvSpPr>
            <a:spLocks noGrp="1"/>
          </p:cNvSpPr>
          <p:nvPr>
            <p:ph type="subTitle" idx="1"/>
          </p:nvPr>
        </p:nvSpPr>
        <p:spPr>
          <a:xfrm>
            <a:off x="201168" y="3946849"/>
            <a:ext cx="4392348" cy="1996751"/>
          </a:xfrm>
        </p:spPr>
        <p:txBody>
          <a:bodyPr vert="horz" lIns="91440" tIns="45720" rIns="91440" bIns="45720" rtlCol="0" anchor="b">
            <a:normAutofit/>
          </a:bodyPr>
          <a:lstStyle/>
          <a:p>
            <a:pPr>
              <a:lnSpc>
                <a:spcPct val="90000"/>
              </a:lnSpc>
            </a:pPr>
            <a:r>
              <a:rPr lang="en-US" b="1" dirty="0">
                <a:solidFill>
                  <a:srgbClr val="FFFFFF"/>
                </a:solidFill>
                <a:highlight>
                  <a:srgbClr val="000000"/>
                </a:highlight>
              </a:rPr>
              <a:t>No air is exhausted </a:t>
            </a:r>
          </a:p>
          <a:p>
            <a:pPr>
              <a:lnSpc>
                <a:spcPct val="90000"/>
              </a:lnSpc>
            </a:pPr>
            <a:r>
              <a:rPr lang="en-US" b="1" dirty="0">
                <a:solidFill>
                  <a:srgbClr val="FFFFFF"/>
                </a:solidFill>
                <a:highlight>
                  <a:srgbClr val="000000"/>
                </a:highlight>
              </a:rPr>
              <a:t>from the basement classrooms</a:t>
            </a:r>
            <a:endParaRPr lang="en-US" b="1" kern="1200" spc="-20" baseline="0" dirty="0">
              <a:solidFill>
                <a:srgbClr val="FFFFFF"/>
              </a:solidFill>
              <a:highlight>
                <a:srgbClr val="000000"/>
              </a:highlight>
              <a:latin typeface="+mn-lt"/>
              <a:ea typeface="+mn-ea"/>
              <a:cs typeface="+mn-cs"/>
            </a:endParaRP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Genesis Decarbonization Plan</a:t>
            </a:r>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pPr>
            <a:r>
              <a:rPr lang="en-US" dirty="0">
                <a:solidFill>
                  <a:srgbClr val="FFFFFF"/>
                </a:solidFill>
              </a:rPr>
              <a:t>June 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smtClean="0">
                <a:solidFill>
                  <a:srgbClr val="FFFFFF"/>
                </a:solidFill>
              </a:rPr>
              <a:pPr lvl="0">
                <a:spcAft>
                  <a:spcPts val="600"/>
                </a:spcAft>
              </a:pPr>
              <a:t>13</a:t>
            </a:fld>
            <a:endParaRPr lang="en-US" noProof="0">
              <a:solidFill>
                <a:srgbClr val="FFFFFF"/>
              </a:solidFill>
            </a:endParaRPr>
          </a:p>
        </p:txBody>
      </p:sp>
      <p:pic>
        <p:nvPicPr>
          <p:cNvPr id="7" name="Picture 6">
            <a:extLst>
              <a:ext uri="{FF2B5EF4-FFF2-40B4-BE49-F238E27FC236}">
                <a16:creationId xmlns:a16="http://schemas.microsoft.com/office/drawing/2014/main" id="{AD11C549-97C2-B293-4022-0E18E1521D85}"/>
              </a:ext>
            </a:extLst>
          </p:cNvPr>
          <p:cNvPicPr>
            <a:picLocks noChangeAspect="1"/>
          </p:cNvPicPr>
          <p:nvPr/>
        </p:nvPicPr>
        <p:blipFill>
          <a:blip r:embed="rId3"/>
          <a:stretch>
            <a:fillRect/>
          </a:stretch>
        </p:blipFill>
        <p:spPr>
          <a:xfrm>
            <a:off x="3526971" y="2413140"/>
            <a:ext cx="8290546" cy="3735565"/>
          </a:xfrm>
          <a:prstGeom prst="rect">
            <a:avLst/>
          </a:prstGeom>
        </p:spPr>
      </p:pic>
    </p:spTree>
    <p:extLst>
      <p:ext uri="{BB962C8B-B14F-4D97-AF65-F5344CB8AC3E}">
        <p14:creationId xmlns:p14="http://schemas.microsoft.com/office/powerpoint/2010/main" val="6484067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0BD9AF-EDD9-F8FD-FF45-0FEF537F8BB9}"/>
              </a:ext>
            </a:extLst>
          </p:cNvPr>
          <p:cNvSpPr/>
          <p:nvPr/>
        </p:nvSpPr>
        <p:spPr>
          <a:xfrm>
            <a:off x="10382250" y="1314450"/>
            <a:ext cx="1806702" cy="1733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7700" y="757011"/>
            <a:ext cx="3945816" cy="3883413"/>
          </a:xfrm>
        </p:spPr>
        <p:txBody>
          <a:bodyPr vert="horz" lIns="91440" tIns="45720" rIns="91440" bIns="45720" rtlCol="0" anchor="t">
            <a:normAutofit/>
          </a:bodyPr>
          <a:lstStyle/>
          <a:p>
            <a:r>
              <a:rPr lang="en-US" sz="5400" b="1" kern="1200" spc="-40" baseline="0" dirty="0">
                <a:solidFill>
                  <a:srgbClr val="FFFFFF"/>
                </a:solidFill>
                <a:latin typeface="+mj-lt"/>
                <a:ea typeface="+mj-ea"/>
                <a:cs typeface="+mj-cs"/>
              </a:rPr>
              <a:t>Obsolete, redundant, broken systems</a:t>
            </a:r>
          </a:p>
        </p:txBody>
      </p:sp>
      <p:sp>
        <p:nvSpPr>
          <p:cNvPr id="8" name="Subtitle 7">
            <a:extLst>
              <a:ext uri="{FF2B5EF4-FFF2-40B4-BE49-F238E27FC236}">
                <a16:creationId xmlns:a16="http://schemas.microsoft.com/office/drawing/2014/main" id="{B9FBE540-A7FD-3498-8E27-B136DFC670A7}"/>
              </a:ext>
            </a:extLst>
          </p:cNvPr>
          <p:cNvSpPr>
            <a:spLocks noGrp="1"/>
          </p:cNvSpPr>
          <p:nvPr>
            <p:ph type="subTitle" idx="1"/>
          </p:nvPr>
        </p:nvSpPr>
        <p:spPr>
          <a:xfrm>
            <a:off x="201168" y="3946849"/>
            <a:ext cx="4392348" cy="1996751"/>
          </a:xfrm>
        </p:spPr>
        <p:txBody>
          <a:bodyPr vert="horz" lIns="91440" tIns="45720" rIns="91440" bIns="45720" rtlCol="0" anchor="b">
            <a:normAutofit/>
          </a:bodyPr>
          <a:lstStyle/>
          <a:p>
            <a:pPr>
              <a:lnSpc>
                <a:spcPct val="90000"/>
              </a:lnSpc>
            </a:pPr>
            <a:r>
              <a:rPr lang="en-US" b="1" dirty="0">
                <a:solidFill>
                  <a:srgbClr val="FFFFFF"/>
                </a:solidFill>
                <a:highlight>
                  <a:srgbClr val="000000"/>
                </a:highlight>
              </a:rPr>
              <a:t>Two different systems may lead to simultaneous heating and cooling</a:t>
            </a:r>
            <a:endParaRPr lang="en-US" b="1" kern="1200" spc="-20" baseline="0" dirty="0">
              <a:solidFill>
                <a:srgbClr val="FFFFFF"/>
              </a:solidFill>
              <a:highlight>
                <a:srgbClr val="000000"/>
              </a:highlight>
              <a:latin typeface="+mn-lt"/>
              <a:ea typeface="+mn-ea"/>
              <a:cs typeface="+mn-cs"/>
            </a:endParaRP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Genesis Decarbonization Plan</a:t>
            </a:r>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pPr>
            <a:r>
              <a:rPr lang="en-US" dirty="0">
                <a:solidFill>
                  <a:srgbClr val="FFFFFF"/>
                </a:solidFill>
              </a:rPr>
              <a:t>June 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smtClean="0">
                <a:solidFill>
                  <a:srgbClr val="FFFFFF"/>
                </a:solidFill>
              </a:rPr>
              <a:pPr lvl="0">
                <a:spcAft>
                  <a:spcPts val="600"/>
                </a:spcAft>
              </a:pPr>
              <a:t>14</a:t>
            </a:fld>
            <a:endParaRPr lang="en-US" noProof="0">
              <a:solidFill>
                <a:srgbClr val="FFFFFF"/>
              </a:solidFill>
            </a:endParaRPr>
          </a:p>
        </p:txBody>
      </p:sp>
      <p:sp>
        <p:nvSpPr>
          <p:cNvPr id="5" name="Subtitle 7">
            <a:extLst>
              <a:ext uri="{FF2B5EF4-FFF2-40B4-BE49-F238E27FC236}">
                <a16:creationId xmlns:a16="http://schemas.microsoft.com/office/drawing/2014/main" id="{A7D575B1-3F7C-9EC3-EC7E-164241134428}"/>
              </a:ext>
            </a:extLst>
          </p:cNvPr>
          <p:cNvSpPr txBox="1">
            <a:spLocks/>
          </p:cNvSpPr>
          <p:nvPr/>
        </p:nvSpPr>
        <p:spPr>
          <a:xfrm>
            <a:off x="5308123" y="199844"/>
            <a:ext cx="6439118" cy="1377029"/>
          </a:xfrm>
          <a:prstGeom prst="rect">
            <a:avLst/>
          </a:prstGeom>
        </p:spPr>
        <p:txBody>
          <a:bodyPr vert="horz" lIns="91440" tIns="45720" rIns="91440" bIns="45720" rtlCol="0" anchor="b">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spc="-20" baseline="0">
                <a:solidFill>
                  <a:schemeClr val="bg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b="1" dirty="0">
                <a:solidFill>
                  <a:srgbClr val="FFFFFF"/>
                </a:solidFill>
                <a:highlight>
                  <a:srgbClr val="000000"/>
                </a:highlight>
              </a:rPr>
              <a:t>Adult Lounge and TBE Chapel are served by both RTUs and mini-splits	</a:t>
            </a:r>
          </a:p>
        </p:txBody>
      </p:sp>
      <p:pic>
        <p:nvPicPr>
          <p:cNvPr id="9" name="Picture 8">
            <a:extLst>
              <a:ext uri="{FF2B5EF4-FFF2-40B4-BE49-F238E27FC236}">
                <a16:creationId xmlns:a16="http://schemas.microsoft.com/office/drawing/2014/main" id="{9DCE015B-ABEB-10DC-6458-9EBC1CF3962F}"/>
              </a:ext>
            </a:extLst>
          </p:cNvPr>
          <p:cNvPicPr>
            <a:picLocks noChangeAspect="1"/>
          </p:cNvPicPr>
          <p:nvPr/>
        </p:nvPicPr>
        <p:blipFill>
          <a:blip r:embed="rId3"/>
          <a:stretch>
            <a:fillRect/>
          </a:stretch>
        </p:blipFill>
        <p:spPr>
          <a:xfrm>
            <a:off x="8527682" y="2214338"/>
            <a:ext cx="2868102" cy="3191326"/>
          </a:xfrm>
          <a:prstGeom prst="rect">
            <a:avLst/>
          </a:prstGeom>
        </p:spPr>
      </p:pic>
      <p:pic>
        <p:nvPicPr>
          <p:cNvPr id="13" name="Picture 12">
            <a:extLst>
              <a:ext uri="{FF2B5EF4-FFF2-40B4-BE49-F238E27FC236}">
                <a16:creationId xmlns:a16="http://schemas.microsoft.com/office/drawing/2014/main" id="{E2621969-810C-AD1D-87E4-2C885D886120}"/>
              </a:ext>
            </a:extLst>
          </p:cNvPr>
          <p:cNvPicPr>
            <a:picLocks noChangeAspect="1"/>
          </p:cNvPicPr>
          <p:nvPr/>
        </p:nvPicPr>
        <p:blipFill>
          <a:blip r:embed="rId4"/>
          <a:stretch>
            <a:fillRect/>
          </a:stretch>
        </p:blipFill>
        <p:spPr>
          <a:xfrm>
            <a:off x="5641597" y="2312541"/>
            <a:ext cx="2560542" cy="2994920"/>
          </a:xfrm>
          <a:prstGeom prst="rect">
            <a:avLst/>
          </a:prstGeom>
        </p:spPr>
      </p:pic>
      <p:pic>
        <p:nvPicPr>
          <p:cNvPr id="15" name="Picture 14">
            <a:extLst>
              <a:ext uri="{FF2B5EF4-FFF2-40B4-BE49-F238E27FC236}">
                <a16:creationId xmlns:a16="http://schemas.microsoft.com/office/drawing/2014/main" id="{65B2121E-CC0F-A001-1311-B04EC0A93DE9}"/>
              </a:ext>
            </a:extLst>
          </p:cNvPr>
          <p:cNvPicPr>
            <a:picLocks noChangeAspect="1"/>
          </p:cNvPicPr>
          <p:nvPr/>
        </p:nvPicPr>
        <p:blipFill>
          <a:blip r:embed="rId5"/>
          <a:stretch>
            <a:fillRect/>
          </a:stretch>
        </p:blipFill>
        <p:spPr>
          <a:xfrm>
            <a:off x="5308123" y="5376321"/>
            <a:ext cx="2263336" cy="1333616"/>
          </a:xfrm>
          <a:prstGeom prst="rect">
            <a:avLst/>
          </a:prstGeom>
        </p:spPr>
      </p:pic>
    </p:spTree>
    <p:extLst>
      <p:ext uri="{BB962C8B-B14F-4D97-AF65-F5344CB8AC3E}">
        <p14:creationId xmlns:p14="http://schemas.microsoft.com/office/powerpoint/2010/main" val="275851310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FAF9D845-1D7D-4A88-86ED-B45A77144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34F2A62-CB96-44B7-9829-3BEA927D5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7E0CB874-4338-0C80-5C45-2E0E626E0EFD}"/>
              </a:ext>
            </a:extLst>
          </p:cNvPr>
          <p:cNvSpPr>
            <a:spLocks noGrp="1"/>
          </p:cNvSpPr>
          <p:nvPr>
            <p:ph type="ctrTitle"/>
          </p:nvPr>
        </p:nvSpPr>
        <p:spPr>
          <a:xfrm>
            <a:off x="649045" y="788595"/>
            <a:ext cx="4014395" cy="3525220"/>
          </a:xfrm>
        </p:spPr>
        <p:txBody>
          <a:bodyPr vert="horz" lIns="91440" tIns="45720" rIns="91440" bIns="45720" rtlCol="0" anchor="t">
            <a:normAutofit/>
          </a:bodyPr>
          <a:lstStyle/>
          <a:p>
            <a:r>
              <a:rPr lang="en-US" sz="5400" spc="-40" dirty="0">
                <a:solidFill>
                  <a:srgbClr val="FFFFFF"/>
                </a:solidFill>
              </a:rPr>
              <a:t>What is in the plan?</a:t>
            </a:r>
          </a:p>
        </p:txBody>
      </p:sp>
      <p:sp>
        <p:nvSpPr>
          <p:cNvPr id="3" name="Subtitle 2">
            <a:extLst>
              <a:ext uri="{FF2B5EF4-FFF2-40B4-BE49-F238E27FC236}">
                <a16:creationId xmlns:a16="http://schemas.microsoft.com/office/drawing/2014/main" id="{EFB9EB9C-944A-BB77-0EF9-35982E3A6D5D}"/>
              </a:ext>
            </a:extLst>
          </p:cNvPr>
          <p:cNvSpPr>
            <a:spLocks noGrp="1"/>
          </p:cNvSpPr>
          <p:nvPr>
            <p:ph type="subTitle" idx="1"/>
          </p:nvPr>
        </p:nvSpPr>
        <p:spPr>
          <a:xfrm>
            <a:off x="649045" y="4313815"/>
            <a:ext cx="4014395" cy="1629785"/>
          </a:xfrm>
        </p:spPr>
        <p:txBody>
          <a:bodyPr vert="horz" lIns="91440" tIns="45720" rIns="91440" bIns="45720" rtlCol="0" anchor="b">
            <a:normAutofit/>
          </a:bodyPr>
          <a:lstStyle/>
          <a:p>
            <a:pPr>
              <a:lnSpc>
                <a:spcPct val="100000"/>
              </a:lnSpc>
            </a:pPr>
            <a:endParaRPr lang="en-US" sz="2800" b="1">
              <a:solidFill>
                <a:srgbClr val="FFFFFF"/>
              </a:solidFill>
            </a:endParaRPr>
          </a:p>
        </p:txBody>
      </p:sp>
      <p:pic>
        <p:nvPicPr>
          <p:cNvPr id="11" name="Picture 10">
            <a:extLst>
              <a:ext uri="{FF2B5EF4-FFF2-40B4-BE49-F238E27FC236}">
                <a16:creationId xmlns:a16="http://schemas.microsoft.com/office/drawing/2014/main" id="{95850F99-6028-38CB-0377-BF8714317912}"/>
              </a:ext>
            </a:extLst>
          </p:cNvPr>
          <p:cNvPicPr>
            <a:picLocks noChangeAspect="1"/>
          </p:cNvPicPr>
          <p:nvPr/>
        </p:nvPicPr>
        <p:blipFill>
          <a:blip r:embed="rId2"/>
          <a:stretch>
            <a:fillRect/>
          </a:stretch>
        </p:blipFill>
        <p:spPr>
          <a:xfrm>
            <a:off x="5506571" y="1038692"/>
            <a:ext cx="6320117" cy="4661086"/>
          </a:xfrm>
          <a:prstGeom prst="rect">
            <a:avLst/>
          </a:prstGeom>
        </p:spPr>
      </p:pic>
      <p:sp>
        <p:nvSpPr>
          <p:cNvPr id="5" name="Footer Placeholder 4">
            <a:extLst>
              <a:ext uri="{FF2B5EF4-FFF2-40B4-BE49-F238E27FC236}">
                <a16:creationId xmlns:a16="http://schemas.microsoft.com/office/drawing/2014/main" id="{FEEA23D5-A5FB-E2E4-0D14-791ECE9D74FC}"/>
              </a:ext>
            </a:extLst>
          </p:cNvPr>
          <p:cNvSpPr>
            <a:spLocks noGrp="1"/>
          </p:cNvSpPr>
          <p:nvPr>
            <p:ph type="ftr" sz="quarter" idx="11"/>
          </p:nvPr>
        </p:nvSpPr>
        <p:spPr>
          <a:xfrm>
            <a:off x="328108" y="6356350"/>
            <a:ext cx="4609652" cy="365125"/>
          </a:xfrm>
        </p:spPr>
        <p:txBody>
          <a:bodyPr vert="horz" lIns="91440" tIns="45720" rIns="91440" bIns="45720" rtlCol="0" anchor="ctr">
            <a:normAutofit/>
          </a:bodyPr>
          <a:lstStyle/>
          <a:p>
            <a:pPr>
              <a:spcAft>
                <a:spcPts val="600"/>
              </a:spcAft>
              <a:defRPr/>
            </a:pPr>
            <a:r>
              <a:rPr lang="en-US" kern="1200" dirty="0">
                <a:solidFill>
                  <a:srgbClr val="FFFFFF"/>
                </a:solidFill>
                <a:effectLst>
                  <a:outerShdw blurRad="38100" dist="38100" dir="2700000" algn="tl">
                    <a:srgbClr val="000000">
                      <a:alpha val="43137"/>
                    </a:srgbClr>
                  </a:outerShdw>
                </a:effectLst>
                <a:latin typeface="+mn-lt"/>
                <a:ea typeface="+mn-ea"/>
                <a:cs typeface="+mn-cs"/>
              </a:rPr>
              <a:t>Genesis Decarbonization Plan</a:t>
            </a:r>
          </a:p>
        </p:txBody>
      </p:sp>
      <p:sp>
        <p:nvSpPr>
          <p:cNvPr id="8" name="Date Placeholder 7">
            <a:extLst>
              <a:ext uri="{FF2B5EF4-FFF2-40B4-BE49-F238E27FC236}">
                <a16:creationId xmlns:a16="http://schemas.microsoft.com/office/drawing/2014/main" id="{0E039ACE-BDB5-4223-D13F-A90088C7BD5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dirty="0">
                <a:solidFill>
                  <a:schemeClr val="tx1"/>
                </a:solidFill>
                <a:effectLst>
                  <a:outerShdw blurRad="38100" dist="38100" dir="2700000" algn="tl">
                    <a:srgbClr val="000000">
                      <a:alpha val="43137"/>
                    </a:srgbClr>
                  </a:outerShdw>
                </a:effectLst>
              </a:rPr>
              <a:t>June 2023</a:t>
            </a:r>
          </a:p>
        </p:txBody>
      </p:sp>
      <p:sp>
        <p:nvSpPr>
          <p:cNvPr id="9" name="Slide Number Placeholder 8">
            <a:extLst>
              <a:ext uri="{FF2B5EF4-FFF2-40B4-BE49-F238E27FC236}">
                <a16:creationId xmlns:a16="http://schemas.microsoft.com/office/drawing/2014/main" id="{82F7F523-4C6F-B581-0D91-E6A32EDD9702}"/>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chemeClr val="tx1"/>
                </a:solidFill>
                <a:effectLst>
                  <a:outerShdw blurRad="38100" dist="38100" dir="2700000" algn="tl">
                    <a:srgbClr val="000000">
                      <a:alpha val="43137"/>
                    </a:srgbClr>
                  </a:outerShdw>
                </a:effectLst>
              </a:rPr>
              <a:pPr>
                <a:spcAft>
                  <a:spcPts val="600"/>
                </a:spcAft>
                <a:defRPr/>
              </a:pPr>
              <a:t>15</a:t>
            </a:fld>
            <a:endParaRPr lang="en-US">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710723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3">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35">
            <a:extLst>
              <a:ext uri="{FF2B5EF4-FFF2-40B4-BE49-F238E27FC236}">
                <a16:creationId xmlns:a16="http://schemas.microsoft.com/office/drawing/2014/main" id="{F724CA29-8BD3-4C1E-A954-6989DC883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0CB874-4338-0C80-5C45-2E0E626E0EFD}"/>
              </a:ext>
            </a:extLst>
          </p:cNvPr>
          <p:cNvSpPr>
            <a:spLocks noGrp="1"/>
          </p:cNvSpPr>
          <p:nvPr>
            <p:ph type="ctrTitle"/>
          </p:nvPr>
        </p:nvSpPr>
        <p:spPr>
          <a:xfrm>
            <a:off x="848658" y="579718"/>
            <a:ext cx="7637930" cy="2356471"/>
          </a:xfrm>
        </p:spPr>
        <p:txBody>
          <a:bodyPr vert="horz" lIns="91440" tIns="45720" rIns="91440" bIns="45720" rtlCol="0" anchor="t">
            <a:normAutofit/>
          </a:bodyPr>
          <a:lstStyle/>
          <a:p>
            <a:r>
              <a:rPr lang="en-US" sz="7200" spc="-40" dirty="0">
                <a:solidFill>
                  <a:schemeClr val="accent1"/>
                </a:solidFill>
              </a:rPr>
              <a:t>What is in the plan?</a:t>
            </a:r>
          </a:p>
        </p:txBody>
      </p:sp>
      <p:sp>
        <p:nvSpPr>
          <p:cNvPr id="42" name="Rectangle 37">
            <a:extLst>
              <a:ext uri="{FF2B5EF4-FFF2-40B4-BE49-F238E27FC236}">
                <a16:creationId xmlns:a16="http://schemas.microsoft.com/office/drawing/2014/main" id="{9AF77654-023E-45BB-A794-2F7F8EE35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4000" y="3429000"/>
            <a:ext cx="3048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3" name="Subtitle 2">
            <a:extLst>
              <a:ext uri="{FF2B5EF4-FFF2-40B4-BE49-F238E27FC236}">
                <a16:creationId xmlns:a16="http://schemas.microsoft.com/office/drawing/2014/main" id="{EFB9EB9C-944A-BB77-0EF9-35982E3A6D5D}"/>
              </a:ext>
            </a:extLst>
          </p:cNvPr>
          <p:cNvSpPr>
            <a:spLocks noGrp="1"/>
          </p:cNvSpPr>
          <p:nvPr>
            <p:ph type="subTitle" idx="1"/>
          </p:nvPr>
        </p:nvSpPr>
        <p:spPr>
          <a:xfrm>
            <a:off x="9525383" y="3763284"/>
            <a:ext cx="2338509" cy="2456540"/>
          </a:xfrm>
        </p:spPr>
        <p:txBody>
          <a:bodyPr vert="horz" lIns="91440" tIns="45720" rIns="91440" bIns="45720" rtlCol="0" anchor="t">
            <a:normAutofit/>
          </a:bodyPr>
          <a:lstStyle/>
          <a:p>
            <a:pPr>
              <a:lnSpc>
                <a:spcPct val="90000"/>
              </a:lnSpc>
            </a:pPr>
            <a:r>
              <a:rPr lang="en-US" b="1">
                <a:solidFill>
                  <a:srgbClr val="FFFFFF"/>
                </a:solidFill>
              </a:rPr>
              <a:t>Fixing existing deficiencies, sealing holes, updating electrical systems.</a:t>
            </a:r>
          </a:p>
        </p:txBody>
      </p:sp>
      <p:pic>
        <p:nvPicPr>
          <p:cNvPr id="6" name="Picture 5">
            <a:extLst>
              <a:ext uri="{FF2B5EF4-FFF2-40B4-BE49-F238E27FC236}">
                <a16:creationId xmlns:a16="http://schemas.microsoft.com/office/drawing/2014/main" id="{A9B14E70-EA64-1F5C-2181-126567306CFF}"/>
              </a:ext>
            </a:extLst>
          </p:cNvPr>
          <p:cNvPicPr>
            <a:picLocks noChangeAspect="1"/>
          </p:cNvPicPr>
          <p:nvPr/>
        </p:nvPicPr>
        <p:blipFill rotWithShape="1">
          <a:blip r:embed="rId2"/>
          <a:srcRect l="26416" r="12447" b="-2"/>
          <a:stretch/>
        </p:blipFill>
        <p:spPr>
          <a:xfrm>
            <a:off x="9157849" y="-12"/>
            <a:ext cx="3034155" cy="3429012"/>
          </a:xfrm>
          <a:prstGeom prst="rect">
            <a:avLst/>
          </a:prstGeom>
        </p:spPr>
      </p:pic>
      <p:pic>
        <p:nvPicPr>
          <p:cNvPr id="10" name="Picture 9">
            <a:extLst>
              <a:ext uri="{FF2B5EF4-FFF2-40B4-BE49-F238E27FC236}">
                <a16:creationId xmlns:a16="http://schemas.microsoft.com/office/drawing/2014/main" id="{790BC249-0D8B-1A5A-7D59-6DE1A4290A99}"/>
              </a:ext>
            </a:extLst>
          </p:cNvPr>
          <p:cNvPicPr>
            <a:picLocks noChangeAspect="1"/>
          </p:cNvPicPr>
          <p:nvPr/>
        </p:nvPicPr>
        <p:blipFill rotWithShape="1">
          <a:blip r:embed="rId3"/>
          <a:srcRect t="25779" r="-2" b="38462"/>
          <a:stretch/>
        </p:blipFill>
        <p:spPr>
          <a:xfrm>
            <a:off x="-4" y="3428994"/>
            <a:ext cx="9157853" cy="3429000"/>
          </a:xfrm>
          <a:prstGeom prst="rect">
            <a:avLst/>
          </a:prstGeom>
        </p:spPr>
      </p:pic>
      <p:sp>
        <p:nvSpPr>
          <p:cNvPr id="5" name="Footer Placeholder 4">
            <a:extLst>
              <a:ext uri="{FF2B5EF4-FFF2-40B4-BE49-F238E27FC236}">
                <a16:creationId xmlns:a16="http://schemas.microsoft.com/office/drawing/2014/main" id="{FEEA23D5-A5FB-E2E4-0D14-791ECE9D74FC}"/>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r>
              <a:rPr lang="en-US" kern="1200" dirty="0">
                <a:solidFill>
                  <a:srgbClr val="FFFFFF"/>
                </a:solidFill>
                <a:effectLst>
                  <a:outerShdw blurRad="38100" dist="38100" dir="2700000" algn="tl">
                    <a:srgbClr val="000000">
                      <a:alpha val="43137"/>
                    </a:srgbClr>
                  </a:outerShdw>
                </a:effectLst>
                <a:latin typeface="+mn-lt"/>
                <a:ea typeface="+mn-ea"/>
                <a:cs typeface="+mn-cs"/>
              </a:rPr>
              <a:t>Genesis Decarbonization Plan</a:t>
            </a:r>
          </a:p>
        </p:txBody>
      </p:sp>
      <p:sp>
        <p:nvSpPr>
          <p:cNvPr id="8" name="Date Placeholder 7">
            <a:extLst>
              <a:ext uri="{FF2B5EF4-FFF2-40B4-BE49-F238E27FC236}">
                <a16:creationId xmlns:a16="http://schemas.microsoft.com/office/drawing/2014/main" id="{0E039ACE-BDB5-4223-D13F-A90088C7BD5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a:solidFill>
                  <a:srgbClr val="FFFFFF"/>
                </a:solidFill>
                <a:effectLst>
                  <a:outerShdw blurRad="38100" dist="38100" dir="2700000" algn="tl">
                    <a:srgbClr val="000000">
                      <a:alpha val="43137"/>
                    </a:srgbClr>
                  </a:outerShdw>
                </a:effectLst>
              </a:rPr>
              <a:t>June 2023</a:t>
            </a:r>
          </a:p>
        </p:txBody>
      </p:sp>
      <p:sp>
        <p:nvSpPr>
          <p:cNvPr id="9" name="Slide Number Placeholder 8">
            <a:extLst>
              <a:ext uri="{FF2B5EF4-FFF2-40B4-BE49-F238E27FC236}">
                <a16:creationId xmlns:a16="http://schemas.microsoft.com/office/drawing/2014/main" id="{82F7F523-4C6F-B581-0D91-E6A32EDD9702}"/>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rgbClr val="FFFFFF"/>
                </a:solidFill>
                <a:effectLst>
                  <a:outerShdw blurRad="38100" dist="38100" dir="2700000" algn="tl">
                    <a:srgbClr val="000000">
                      <a:alpha val="43137"/>
                    </a:srgbClr>
                  </a:outerShdw>
                </a:effectLst>
              </a:rPr>
              <a:pPr>
                <a:spcAft>
                  <a:spcPts val="600"/>
                </a:spcAft>
                <a:defRPr/>
              </a:pPr>
              <a:t>16</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2533973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19">
            <a:extLst>
              <a:ext uri="{FF2B5EF4-FFF2-40B4-BE49-F238E27FC236}">
                <a16:creationId xmlns:a16="http://schemas.microsoft.com/office/drawing/2014/main" id="{BB799853-AF30-450C-ADB7-3D9B0D0E8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B42699-EA47-17DB-C495-E106F346D4DB}"/>
              </a:ext>
            </a:extLst>
          </p:cNvPr>
          <p:cNvSpPr>
            <a:spLocks noGrp="1"/>
          </p:cNvSpPr>
          <p:nvPr>
            <p:ph type="ctrTitle"/>
          </p:nvPr>
        </p:nvSpPr>
        <p:spPr>
          <a:xfrm>
            <a:off x="647701" y="753035"/>
            <a:ext cx="4681946" cy="3780866"/>
          </a:xfrm>
        </p:spPr>
        <p:txBody>
          <a:bodyPr vert="horz" lIns="91440" tIns="45720" rIns="91440" bIns="45720" rtlCol="0" anchor="t">
            <a:normAutofit/>
          </a:bodyPr>
          <a:lstStyle/>
          <a:p>
            <a:r>
              <a:rPr lang="en-US" sz="4200" spc="-40" dirty="0">
                <a:solidFill>
                  <a:schemeClr val="accent1"/>
                </a:solidFill>
              </a:rPr>
              <a:t>Replacement of current HVAC, Kitchen and Hot Water Equipment</a:t>
            </a:r>
          </a:p>
        </p:txBody>
      </p:sp>
      <p:sp>
        <p:nvSpPr>
          <p:cNvPr id="3" name="Subtitle 2">
            <a:extLst>
              <a:ext uri="{FF2B5EF4-FFF2-40B4-BE49-F238E27FC236}">
                <a16:creationId xmlns:a16="http://schemas.microsoft.com/office/drawing/2014/main" id="{87D088AC-FFF3-6405-43F8-A66E1B9CC5CE}"/>
              </a:ext>
            </a:extLst>
          </p:cNvPr>
          <p:cNvSpPr>
            <a:spLocks noGrp="1"/>
          </p:cNvSpPr>
          <p:nvPr>
            <p:ph type="subTitle" idx="1"/>
          </p:nvPr>
        </p:nvSpPr>
        <p:spPr>
          <a:xfrm>
            <a:off x="647701" y="4533901"/>
            <a:ext cx="6014356" cy="1409699"/>
          </a:xfrm>
        </p:spPr>
        <p:txBody>
          <a:bodyPr vert="horz" lIns="91440" tIns="45720" rIns="91440" bIns="45720" rtlCol="0" anchor="b">
            <a:normAutofit/>
          </a:bodyPr>
          <a:lstStyle/>
          <a:p>
            <a:pPr>
              <a:lnSpc>
                <a:spcPct val="100000"/>
              </a:lnSpc>
            </a:pPr>
            <a:r>
              <a:rPr lang="en-US" sz="4200" b="1" spc="-40" dirty="0">
                <a:solidFill>
                  <a:schemeClr val="accent1"/>
                </a:solidFill>
                <a:latin typeface="+mj-lt"/>
                <a:ea typeface="+mj-ea"/>
                <a:cs typeface="+mj-cs"/>
              </a:rPr>
              <a:t>What is in the plan?</a:t>
            </a:r>
          </a:p>
        </p:txBody>
      </p:sp>
      <p:pic>
        <p:nvPicPr>
          <p:cNvPr id="11" name="Picture 10">
            <a:extLst>
              <a:ext uri="{FF2B5EF4-FFF2-40B4-BE49-F238E27FC236}">
                <a16:creationId xmlns:a16="http://schemas.microsoft.com/office/drawing/2014/main" id="{1B83254E-A3B8-E205-9C3A-89DCEA0EDA60}"/>
              </a:ext>
            </a:extLst>
          </p:cNvPr>
          <p:cNvPicPr>
            <a:picLocks noChangeAspect="1"/>
          </p:cNvPicPr>
          <p:nvPr/>
        </p:nvPicPr>
        <p:blipFill rotWithShape="1">
          <a:blip r:embed="rId2"/>
          <a:srcRect t="17678" r="-2" b="13591"/>
          <a:stretch/>
        </p:blipFill>
        <p:spPr>
          <a:xfrm>
            <a:off x="6096000" y="10"/>
            <a:ext cx="3048000" cy="3391744"/>
          </a:xfrm>
          <a:prstGeom prst="rect">
            <a:avLst/>
          </a:prstGeom>
        </p:spPr>
      </p:pic>
      <p:pic>
        <p:nvPicPr>
          <p:cNvPr id="12" name="Picture 11">
            <a:extLst>
              <a:ext uri="{FF2B5EF4-FFF2-40B4-BE49-F238E27FC236}">
                <a16:creationId xmlns:a16="http://schemas.microsoft.com/office/drawing/2014/main" id="{E5A12478-70EA-B36A-B867-7FE6DB08FBEF}"/>
              </a:ext>
            </a:extLst>
          </p:cNvPr>
          <p:cNvPicPr>
            <a:picLocks noChangeAspect="1"/>
          </p:cNvPicPr>
          <p:nvPr/>
        </p:nvPicPr>
        <p:blipFill rotWithShape="1">
          <a:blip r:embed="rId3"/>
          <a:srcRect t="8100"/>
          <a:stretch/>
        </p:blipFill>
        <p:spPr>
          <a:xfrm>
            <a:off x="9144000" y="10"/>
            <a:ext cx="3048000" cy="3391744"/>
          </a:xfrm>
          <a:prstGeom prst="rect">
            <a:avLst/>
          </a:prstGeom>
        </p:spPr>
      </p:pic>
      <p:sp>
        <p:nvSpPr>
          <p:cNvPr id="5" name="Footer Placeholder 4">
            <a:extLst>
              <a:ext uri="{FF2B5EF4-FFF2-40B4-BE49-F238E27FC236}">
                <a16:creationId xmlns:a16="http://schemas.microsoft.com/office/drawing/2014/main" id="{599E4925-C2C8-E646-6D6A-919BED8CC80C}"/>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r>
              <a:rPr lang="en-US" kern="1200" dirty="0">
                <a:solidFill>
                  <a:schemeClr val="tx2"/>
                </a:solidFill>
                <a:effectLst>
                  <a:outerShdw blurRad="38100" dist="38100" dir="2700000" algn="tl">
                    <a:srgbClr val="000000">
                      <a:alpha val="43137"/>
                    </a:srgbClr>
                  </a:outerShdw>
                </a:effectLst>
                <a:latin typeface="+mn-lt"/>
                <a:ea typeface="+mn-ea"/>
                <a:cs typeface="+mn-cs"/>
              </a:rPr>
              <a:t>Genesis Decarbonization Plan</a:t>
            </a:r>
          </a:p>
        </p:txBody>
      </p:sp>
      <p:pic>
        <p:nvPicPr>
          <p:cNvPr id="13" name="Picture Placeholder 12">
            <a:extLst>
              <a:ext uri="{FF2B5EF4-FFF2-40B4-BE49-F238E27FC236}">
                <a16:creationId xmlns:a16="http://schemas.microsoft.com/office/drawing/2014/main" id="{8EEBC2AF-1074-07EA-EA57-DC45B4E447B1}"/>
              </a:ext>
            </a:extLst>
          </p:cNvPr>
          <p:cNvPicPr>
            <a:picLocks noGrp="1" noChangeAspect="1"/>
          </p:cNvPicPr>
          <p:nvPr>
            <p:ph type="pic" sz="quarter" idx="14"/>
          </p:nvPr>
        </p:nvPicPr>
        <p:blipFill rotWithShape="1">
          <a:blip r:embed="rId4"/>
          <a:srcRect t="1520" r="-1" b="1977"/>
          <a:stretch/>
        </p:blipFill>
        <p:spPr>
          <a:xfrm>
            <a:off x="7794250" y="4357396"/>
            <a:ext cx="4397750" cy="2500604"/>
          </a:xfrm>
          <a:prstGeom prst="rect">
            <a:avLst/>
          </a:prstGeom>
        </p:spPr>
      </p:pic>
      <p:sp>
        <p:nvSpPr>
          <p:cNvPr id="8" name="Date Placeholder 7">
            <a:extLst>
              <a:ext uri="{FF2B5EF4-FFF2-40B4-BE49-F238E27FC236}">
                <a16:creationId xmlns:a16="http://schemas.microsoft.com/office/drawing/2014/main" id="{381E7224-419F-4E89-266C-23161F4B5472}"/>
              </a:ext>
            </a:extLst>
          </p:cNvPr>
          <p:cNvSpPr>
            <a:spLocks noGrp="1"/>
          </p:cNvSpPr>
          <p:nvPr>
            <p:ph type="dt" sz="half" idx="10"/>
          </p:nvPr>
        </p:nvSpPr>
        <p:spPr>
          <a:xfrm>
            <a:off x="7328916" y="6607175"/>
            <a:ext cx="4352544" cy="365125"/>
          </a:xfrm>
        </p:spPr>
        <p:txBody>
          <a:bodyPr vert="horz" lIns="91440" tIns="45720" rIns="91440" bIns="45720" rtlCol="0" anchor="ctr">
            <a:normAutofit/>
          </a:bodyPr>
          <a:lstStyle/>
          <a:p>
            <a:pPr>
              <a:spcAft>
                <a:spcPts val="600"/>
              </a:spcAft>
              <a:defRPr/>
            </a:pPr>
            <a:r>
              <a:rPr lang="en-US" dirty="0">
                <a:solidFill>
                  <a:srgbClr val="FFFFFF"/>
                </a:solidFill>
                <a:effectLst>
                  <a:outerShdw blurRad="38100" dist="38100" dir="2700000" algn="tl">
                    <a:srgbClr val="000000">
                      <a:alpha val="43137"/>
                    </a:srgbClr>
                  </a:outerShdw>
                </a:effectLst>
              </a:rPr>
              <a:t>June 2023</a:t>
            </a:r>
          </a:p>
          <a:p>
            <a:pPr>
              <a:spcAft>
                <a:spcPts val="600"/>
              </a:spcAft>
              <a:defRPr/>
            </a:pPr>
            <a:endParaRPr lang="en-US" dirty="0">
              <a:solidFill>
                <a:srgbClr val="FFFFFF"/>
              </a:solidFill>
              <a:effectLst>
                <a:outerShdw blurRad="38100" dist="38100" dir="2700000" algn="tl">
                  <a:srgbClr val="000000">
                    <a:alpha val="43137"/>
                  </a:srgbClr>
                </a:outerShdw>
              </a:effectLst>
            </a:endParaRPr>
          </a:p>
        </p:txBody>
      </p:sp>
      <p:sp>
        <p:nvSpPr>
          <p:cNvPr id="9" name="Slide Number Placeholder 8">
            <a:extLst>
              <a:ext uri="{FF2B5EF4-FFF2-40B4-BE49-F238E27FC236}">
                <a16:creationId xmlns:a16="http://schemas.microsoft.com/office/drawing/2014/main" id="{A1C65F85-CB1C-2839-0000-E9FEA549F7A8}"/>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rgbClr val="FFFFFF"/>
                </a:solidFill>
                <a:effectLst>
                  <a:outerShdw blurRad="38100" dist="38100" dir="2700000" algn="tl">
                    <a:srgbClr val="000000">
                      <a:alpha val="43137"/>
                    </a:srgbClr>
                  </a:outerShdw>
                </a:effectLst>
              </a:rPr>
              <a:pPr>
                <a:spcAft>
                  <a:spcPts val="600"/>
                </a:spcAft>
                <a:defRPr/>
              </a:pPr>
              <a:t>17</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262492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Rectangle 36">
            <a:extLst>
              <a:ext uri="{FF2B5EF4-FFF2-40B4-BE49-F238E27FC236}">
                <a16:creationId xmlns:a16="http://schemas.microsoft.com/office/drawing/2014/main" id="{6F4FD17E-BCD9-4B99-A72B-3CF213729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82F0901-50F7-4999-A648-3509791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7700" y="1750423"/>
            <a:ext cx="4098471" cy="4193177"/>
          </a:xfrm>
        </p:spPr>
        <p:txBody>
          <a:bodyPr vert="horz" lIns="91440" tIns="45720" rIns="91440" bIns="45720" rtlCol="0" anchor="b">
            <a:normAutofit/>
          </a:bodyPr>
          <a:lstStyle/>
          <a:p>
            <a:endParaRPr lang="en-US" sz="7200" spc="-40" dirty="0">
              <a:solidFill>
                <a:srgbClr val="FFFFFF"/>
              </a:solidFill>
            </a:endParaRP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7700" y="775063"/>
            <a:ext cx="4098471" cy="975359"/>
          </a:xfrm>
        </p:spPr>
        <p:txBody>
          <a:bodyPr vert="horz" lIns="91440" tIns="45720" rIns="91440" bIns="45720" rtlCol="0" anchor="t">
            <a:normAutofit/>
          </a:bodyPr>
          <a:lstStyle/>
          <a:p>
            <a:pPr>
              <a:lnSpc>
                <a:spcPct val="100000"/>
              </a:lnSpc>
            </a:pPr>
            <a:r>
              <a:rPr lang="en-US" sz="2600" b="1" i="0">
                <a:solidFill>
                  <a:srgbClr val="FFFFFF"/>
                </a:solidFill>
                <a:effectLst/>
              </a:rPr>
              <a:t>Expected obsolescence (basis of the plan)</a:t>
            </a:r>
            <a:endParaRPr lang="en-US" sz="2600" b="1" dirty="0">
              <a:solidFill>
                <a:srgbClr val="FFFFFF"/>
              </a:solidFill>
            </a:endParaRP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Genesis Decarbonization Plan</a:t>
            </a:r>
          </a:p>
        </p:txBody>
      </p:sp>
      <p:pic>
        <p:nvPicPr>
          <p:cNvPr id="6" name="Picture 5">
            <a:extLst>
              <a:ext uri="{FF2B5EF4-FFF2-40B4-BE49-F238E27FC236}">
                <a16:creationId xmlns:a16="http://schemas.microsoft.com/office/drawing/2014/main" id="{FC96ABEC-4404-845B-31B7-BD3F1BC8E574}"/>
              </a:ext>
            </a:extLst>
          </p:cNvPr>
          <p:cNvPicPr>
            <a:picLocks noChangeAspect="1"/>
          </p:cNvPicPr>
          <p:nvPr/>
        </p:nvPicPr>
        <p:blipFill>
          <a:blip r:embed="rId3"/>
          <a:stretch>
            <a:fillRect/>
          </a:stretch>
        </p:blipFill>
        <p:spPr>
          <a:xfrm>
            <a:off x="5133901" y="66732"/>
            <a:ext cx="7048648" cy="3929620"/>
          </a:xfrm>
          <a:prstGeom prst="rect">
            <a:avLst/>
          </a:prstGeom>
        </p:spPr>
      </p:pic>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pPr>
            <a:r>
              <a:rPr lang="en-US">
                <a:solidFill>
                  <a:schemeClr val="tx1"/>
                </a:solidFill>
              </a:rPr>
              <a:t>June 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smtClean="0">
                <a:solidFill>
                  <a:schemeClr val="tx1"/>
                </a:solidFill>
              </a:rPr>
              <a:pPr lvl="0">
                <a:spcAft>
                  <a:spcPts val="600"/>
                </a:spcAft>
              </a:pPr>
              <a:t>18</a:t>
            </a:fld>
            <a:endParaRPr lang="en-US" noProof="0">
              <a:solidFill>
                <a:schemeClr val="tx1"/>
              </a:solidFill>
            </a:endParaRPr>
          </a:p>
        </p:txBody>
      </p:sp>
      <p:pic>
        <p:nvPicPr>
          <p:cNvPr id="8" name="Picture 7">
            <a:extLst>
              <a:ext uri="{FF2B5EF4-FFF2-40B4-BE49-F238E27FC236}">
                <a16:creationId xmlns:a16="http://schemas.microsoft.com/office/drawing/2014/main" id="{BB65A37D-A088-02C9-C150-80A7C0948619}"/>
              </a:ext>
            </a:extLst>
          </p:cNvPr>
          <p:cNvPicPr>
            <a:picLocks noChangeAspect="1"/>
          </p:cNvPicPr>
          <p:nvPr/>
        </p:nvPicPr>
        <p:blipFill>
          <a:blip r:embed="rId4"/>
          <a:stretch>
            <a:fillRect/>
          </a:stretch>
        </p:blipFill>
        <p:spPr>
          <a:xfrm>
            <a:off x="0" y="3314393"/>
            <a:ext cx="5692633" cy="3543607"/>
          </a:xfrm>
          <a:prstGeom prst="rect">
            <a:avLst/>
          </a:prstGeom>
        </p:spPr>
      </p:pic>
    </p:spTree>
    <p:extLst>
      <p:ext uri="{BB962C8B-B14F-4D97-AF65-F5344CB8AC3E}">
        <p14:creationId xmlns:p14="http://schemas.microsoft.com/office/powerpoint/2010/main" val="200999421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7700" y="1750423"/>
            <a:ext cx="4098471" cy="4193177"/>
          </a:xfrm>
        </p:spPr>
        <p:txBody>
          <a:bodyPr vert="horz" lIns="91440" tIns="45720" rIns="91440" bIns="45720" rtlCol="0" anchor="b">
            <a:normAutofit/>
          </a:bodyPr>
          <a:lstStyle/>
          <a:p>
            <a:endParaRPr lang="en-US" sz="7200" spc="-40" dirty="0">
              <a:solidFill>
                <a:srgbClr val="FFFFFF"/>
              </a:solidFill>
            </a:endParaRP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7700" y="775063"/>
            <a:ext cx="4098471" cy="975359"/>
          </a:xfrm>
        </p:spPr>
        <p:txBody>
          <a:bodyPr vert="horz" lIns="91440" tIns="45720" rIns="91440" bIns="45720" rtlCol="0" anchor="t">
            <a:normAutofit/>
          </a:bodyPr>
          <a:lstStyle/>
          <a:p>
            <a:pPr>
              <a:lnSpc>
                <a:spcPct val="100000"/>
              </a:lnSpc>
            </a:pPr>
            <a:r>
              <a:rPr lang="en-US" sz="2600" b="1" i="0" dirty="0">
                <a:solidFill>
                  <a:srgbClr val="FFFFFF"/>
                </a:solidFill>
                <a:effectLst/>
              </a:rPr>
              <a:t>Replacement Example - DOAS</a:t>
            </a:r>
            <a:endParaRPr lang="en-US" sz="2600" b="1" dirty="0">
              <a:solidFill>
                <a:srgbClr val="FFFFFF"/>
              </a:solidFill>
            </a:endParaRP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Genesis Decarbonization Plan</a:t>
            </a:r>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pPr>
            <a:r>
              <a:rPr lang="en-US">
                <a:solidFill>
                  <a:schemeClr val="tx1"/>
                </a:solidFill>
              </a:rPr>
              <a:t>June 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smtClean="0">
                <a:solidFill>
                  <a:schemeClr val="tx1"/>
                </a:solidFill>
              </a:rPr>
              <a:pPr lvl="0">
                <a:spcAft>
                  <a:spcPts val="600"/>
                </a:spcAft>
              </a:pPr>
              <a:t>19</a:t>
            </a:fld>
            <a:endParaRPr lang="en-US" noProof="0">
              <a:solidFill>
                <a:schemeClr val="tx1"/>
              </a:solidFill>
            </a:endParaRPr>
          </a:p>
        </p:txBody>
      </p:sp>
      <p:sp>
        <p:nvSpPr>
          <p:cNvPr id="11" name="Subtitle 11">
            <a:extLst>
              <a:ext uri="{FF2B5EF4-FFF2-40B4-BE49-F238E27FC236}">
                <a16:creationId xmlns:a16="http://schemas.microsoft.com/office/drawing/2014/main" id="{A6E3D6D4-B7C0-6033-10AB-76D58C61E28D}"/>
              </a:ext>
            </a:extLst>
          </p:cNvPr>
          <p:cNvSpPr txBox="1">
            <a:spLocks/>
          </p:cNvSpPr>
          <p:nvPr/>
        </p:nvSpPr>
        <p:spPr>
          <a:xfrm>
            <a:off x="1073984" y="4793448"/>
            <a:ext cx="4098471" cy="975359"/>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110000"/>
              </a:lnSpc>
              <a:spcBef>
                <a:spcPts val="1000"/>
              </a:spcBef>
              <a:buFont typeface="Arial" panose="020B0604020202020204" pitchFamily="34" charset="0"/>
              <a:buNone/>
              <a:defRPr sz="2400" kern="1200" spc="-20" baseline="0">
                <a:solidFill>
                  <a:schemeClr val="bg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600" b="1" dirty="0">
                <a:solidFill>
                  <a:srgbClr val="FFFFFF"/>
                </a:solidFill>
              </a:rPr>
              <a:t>Replacement Example – </a:t>
            </a:r>
            <a:r>
              <a:rPr lang="en-US" sz="2600" b="1" dirty="0">
                <a:solidFill>
                  <a:schemeClr val="tx1"/>
                </a:solidFill>
              </a:rPr>
              <a:t>Dedicated Outside Air System</a:t>
            </a:r>
          </a:p>
        </p:txBody>
      </p:sp>
      <p:pic>
        <p:nvPicPr>
          <p:cNvPr id="7" name="Picture 6">
            <a:extLst>
              <a:ext uri="{FF2B5EF4-FFF2-40B4-BE49-F238E27FC236}">
                <a16:creationId xmlns:a16="http://schemas.microsoft.com/office/drawing/2014/main" id="{0CEF93C9-661A-B405-B6D3-35DFF5B06F5B}"/>
              </a:ext>
            </a:extLst>
          </p:cNvPr>
          <p:cNvPicPr>
            <a:picLocks noChangeAspect="1"/>
          </p:cNvPicPr>
          <p:nvPr/>
        </p:nvPicPr>
        <p:blipFill>
          <a:blip r:embed="rId3"/>
          <a:stretch>
            <a:fillRect/>
          </a:stretch>
        </p:blipFill>
        <p:spPr>
          <a:xfrm>
            <a:off x="511889" y="2149129"/>
            <a:ext cx="6416596" cy="2667231"/>
          </a:xfrm>
          <a:prstGeom prst="rect">
            <a:avLst/>
          </a:prstGeom>
        </p:spPr>
      </p:pic>
      <p:pic>
        <p:nvPicPr>
          <p:cNvPr id="15" name="Picture 14">
            <a:extLst>
              <a:ext uri="{FF2B5EF4-FFF2-40B4-BE49-F238E27FC236}">
                <a16:creationId xmlns:a16="http://schemas.microsoft.com/office/drawing/2014/main" id="{D85C1080-9C76-4E58-7E48-1AE4B7633600}"/>
              </a:ext>
            </a:extLst>
          </p:cNvPr>
          <p:cNvPicPr>
            <a:picLocks noChangeAspect="1"/>
          </p:cNvPicPr>
          <p:nvPr/>
        </p:nvPicPr>
        <p:blipFill>
          <a:blip r:embed="rId4"/>
          <a:stretch>
            <a:fillRect/>
          </a:stretch>
        </p:blipFill>
        <p:spPr>
          <a:xfrm>
            <a:off x="7153805" y="0"/>
            <a:ext cx="3466569" cy="6320442"/>
          </a:xfrm>
          <a:prstGeom prst="rect">
            <a:avLst/>
          </a:prstGeom>
        </p:spPr>
      </p:pic>
    </p:spTree>
    <p:extLst>
      <p:ext uri="{BB962C8B-B14F-4D97-AF65-F5344CB8AC3E}">
        <p14:creationId xmlns:p14="http://schemas.microsoft.com/office/powerpoint/2010/main" val="220692359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1995677-9E12-41BB-95A9-BD49B5265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04A9A4B-1CF5-40D7-ACAA-5220A2CF1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B0D9C2-058E-8CE9-EF47-1C93059E2DFC}"/>
              </a:ext>
            </a:extLst>
          </p:cNvPr>
          <p:cNvSpPr>
            <a:spLocks noGrp="1"/>
          </p:cNvSpPr>
          <p:nvPr>
            <p:ph type="title"/>
          </p:nvPr>
        </p:nvSpPr>
        <p:spPr>
          <a:xfrm>
            <a:off x="957942" y="261258"/>
            <a:ext cx="10374086" cy="696687"/>
          </a:xfrm>
        </p:spPr>
        <p:txBody>
          <a:bodyPr vert="horz" lIns="91440" tIns="45720" rIns="91440" bIns="45720" rtlCol="0" anchor="ctr">
            <a:normAutofit/>
          </a:bodyPr>
          <a:lstStyle/>
          <a:p>
            <a:pPr algn="r"/>
            <a:r>
              <a:rPr lang="en-US" sz="2800" spc="-40" dirty="0">
                <a:solidFill>
                  <a:srgbClr val="FFFFFF"/>
                </a:solidFill>
              </a:rPr>
              <a:t>A2 Climate Teach-in</a:t>
            </a:r>
          </a:p>
        </p:txBody>
      </p:sp>
      <p:pic>
        <p:nvPicPr>
          <p:cNvPr id="14" name="Picture 13">
            <a:extLst>
              <a:ext uri="{FF2B5EF4-FFF2-40B4-BE49-F238E27FC236}">
                <a16:creationId xmlns:a16="http://schemas.microsoft.com/office/drawing/2014/main" id="{00F5C7F9-B710-20C7-305D-A742FF8E9888}"/>
              </a:ext>
            </a:extLst>
          </p:cNvPr>
          <p:cNvPicPr>
            <a:picLocks noChangeAspect="1"/>
          </p:cNvPicPr>
          <p:nvPr/>
        </p:nvPicPr>
        <p:blipFill rotWithShape="1">
          <a:blip r:embed="rId2"/>
          <a:srcRect l="7773" r="19838" b="3"/>
          <a:stretch/>
        </p:blipFill>
        <p:spPr>
          <a:xfrm>
            <a:off x="1" y="1150467"/>
            <a:ext cx="3048000" cy="5707533"/>
          </a:xfrm>
          <a:prstGeom prst="rect">
            <a:avLst/>
          </a:prstGeom>
        </p:spPr>
      </p:pic>
      <p:pic>
        <p:nvPicPr>
          <p:cNvPr id="12" name="Picture 11">
            <a:extLst>
              <a:ext uri="{FF2B5EF4-FFF2-40B4-BE49-F238E27FC236}">
                <a16:creationId xmlns:a16="http://schemas.microsoft.com/office/drawing/2014/main" id="{C43E8347-2042-4BB2-258A-F9C98B5094C8}"/>
              </a:ext>
            </a:extLst>
          </p:cNvPr>
          <p:cNvPicPr>
            <a:picLocks noChangeAspect="1"/>
          </p:cNvPicPr>
          <p:nvPr/>
        </p:nvPicPr>
        <p:blipFill rotWithShape="1">
          <a:blip r:embed="rId3"/>
          <a:srcRect l="46590" r="31731"/>
          <a:stretch/>
        </p:blipFill>
        <p:spPr>
          <a:xfrm>
            <a:off x="3048001" y="1150467"/>
            <a:ext cx="3047999" cy="2811934"/>
          </a:xfrm>
          <a:prstGeom prst="rect">
            <a:avLst/>
          </a:prstGeom>
        </p:spPr>
      </p:pic>
      <p:pic>
        <p:nvPicPr>
          <p:cNvPr id="10" name="Picture Placeholder 9">
            <a:extLst>
              <a:ext uri="{FF2B5EF4-FFF2-40B4-BE49-F238E27FC236}">
                <a16:creationId xmlns:a16="http://schemas.microsoft.com/office/drawing/2014/main" id="{4DA2ECAD-F58A-4726-E25A-3F5EA58EBAFF}"/>
              </a:ext>
            </a:extLst>
          </p:cNvPr>
          <p:cNvPicPr>
            <a:picLocks noGrp="1" noChangeAspect="1"/>
          </p:cNvPicPr>
          <p:nvPr>
            <p:ph type="pic" sz="quarter" idx="13"/>
          </p:nvPr>
        </p:nvPicPr>
        <p:blipFill rotWithShape="1">
          <a:blip r:embed="rId4"/>
          <a:srcRect l="20531" r="16311"/>
          <a:stretch/>
        </p:blipFill>
        <p:spPr>
          <a:xfrm>
            <a:off x="3048001" y="3962401"/>
            <a:ext cx="3047999" cy="2895600"/>
          </a:xfrm>
          <a:prstGeom prst="rect">
            <a:avLst/>
          </a:prstGeom>
        </p:spPr>
      </p:pic>
      <p:sp>
        <p:nvSpPr>
          <p:cNvPr id="6" name="Text Placeholder 5">
            <a:extLst>
              <a:ext uri="{FF2B5EF4-FFF2-40B4-BE49-F238E27FC236}">
                <a16:creationId xmlns:a16="http://schemas.microsoft.com/office/drawing/2014/main" id="{16A6E3DA-720D-6E5F-74B2-AF8D87FF5CB4}"/>
              </a:ext>
            </a:extLst>
          </p:cNvPr>
          <p:cNvSpPr>
            <a:spLocks noGrp="1"/>
          </p:cNvSpPr>
          <p:nvPr>
            <p:ph type="body" sz="quarter" idx="15"/>
          </p:nvPr>
        </p:nvSpPr>
        <p:spPr>
          <a:xfrm>
            <a:off x="6745043" y="1719943"/>
            <a:ext cx="4728500" cy="4457019"/>
          </a:xfrm>
        </p:spPr>
        <p:txBody>
          <a:bodyPr vert="horz" lIns="91440" tIns="45720" rIns="91440" bIns="45720" rtlCol="0">
            <a:normAutofit/>
          </a:bodyPr>
          <a:lstStyle/>
          <a:p>
            <a:pPr marL="114300" indent="0" algn="ctr">
              <a:buNone/>
            </a:pPr>
            <a:r>
              <a:rPr lang="en-US" sz="5400" dirty="0"/>
              <a:t>226 Attendees!!</a:t>
            </a:r>
          </a:p>
        </p:txBody>
      </p:sp>
      <p:sp>
        <p:nvSpPr>
          <p:cNvPr id="3" name="Footer Placeholder 2">
            <a:extLst>
              <a:ext uri="{FF2B5EF4-FFF2-40B4-BE49-F238E27FC236}">
                <a16:creationId xmlns:a16="http://schemas.microsoft.com/office/drawing/2014/main" id="{FC7A906F-5987-8F59-17F3-D851E5B822C9}"/>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lvl="0">
              <a:spcAft>
                <a:spcPts val="600"/>
              </a:spcAft>
            </a:pPr>
            <a:r>
              <a:rPr lang="en-US" kern="1200" noProof="0" dirty="0">
                <a:solidFill>
                  <a:srgbClr val="FFFFFF"/>
                </a:solidFill>
                <a:latin typeface="+mn-lt"/>
                <a:ea typeface="+mn-ea"/>
                <a:cs typeface="+mn-cs"/>
              </a:rPr>
              <a:t>Genesis Decarbonization Report</a:t>
            </a:r>
          </a:p>
        </p:txBody>
      </p:sp>
      <p:sp>
        <p:nvSpPr>
          <p:cNvPr id="7" name="Date Placeholder 6">
            <a:extLst>
              <a:ext uri="{FF2B5EF4-FFF2-40B4-BE49-F238E27FC236}">
                <a16:creationId xmlns:a16="http://schemas.microsoft.com/office/drawing/2014/main" id="{BD950258-0470-6940-EE67-39C6D044DBF1}"/>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dirty="0"/>
              <a:t>June 2023</a:t>
            </a:r>
          </a:p>
        </p:txBody>
      </p:sp>
      <p:sp>
        <p:nvSpPr>
          <p:cNvPr id="8" name="Slide Number Placeholder 7">
            <a:extLst>
              <a:ext uri="{FF2B5EF4-FFF2-40B4-BE49-F238E27FC236}">
                <a16:creationId xmlns:a16="http://schemas.microsoft.com/office/drawing/2014/main" id="{5C1AAB3E-DF82-0626-E0D0-5D7521731D32}"/>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44D815C-8BF3-4ECF-A945-A2A7C2983AF9}"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a:t>
            </a:fld>
            <a:endParaRPr kumimoji="0" lang="en-US" b="0" i="0" u="none" strike="noStrike" cap="none" spc="0" normalizeH="0" baseline="0" noProof="0">
              <a:ln>
                <a:noFill/>
              </a:ln>
              <a:effectLst/>
              <a:uLnTx/>
              <a:uFillTx/>
            </a:endParaRPr>
          </a:p>
        </p:txBody>
      </p:sp>
    </p:spTree>
    <p:extLst>
      <p:ext uri="{BB962C8B-B14F-4D97-AF65-F5344CB8AC3E}">
        <p14:creationId xmlns:p14="http://schemas.microsoft.com/office/powerpoint/2010/main" val="85303202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7700" y="1750423"/>
            <a:ext cx="4098471" cy="4193177"/>
          </a:xfrm>
        </p:spPr>
        <p:txBody>
          <a:bodyPr vert="horz" lIns="91440" tIns="45720" rIns="91440" bIns="45720" rtlCol="0" anchor="b">
            <a:normAutofit/>
          </a:bodyPr>
          <a:lstStyle/>
          <a:p>
            <a:endParaRPr lang="en-US" sz="7200" spc="-40" dirty="0">
              <a:solidFill>
                <a:srgbClr val="FFFFFF"/>
              </a:solidFill>
            </a:endParaRP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7700" y="775063"/>
            <a:ext cx="4098471" cy="975359"/>
          </a:xfrm>
        </p:spPr>
        <p:txBody>
          <a:bodyPr vert="horz" lIns="91440" tIns="45720" rIns="91440" bIns="45720" rtlCol="0" anchor="t">
            <a:normAutofit/>
          </a:bodyPr>
          <a:lstStyle/>
          <a:p>
            <a:pPr>
              <a:lnSpc>
                <a:spcPct val="100000"/>
              </a:lnSpc>
            </a:pPr>
            <a:r>
              <a:rPr lang="en-US" sz="2600" b="1" i="0" dirty="0">
                <a:solidFill>
                  <a:srgbClr val="FFFFFF"/>
                </a:solidFill>
                <a:effectLst/>
              </a:rPr>
              <a:t>Replacement Example - Geothermal</a:t>
            </a:r>
            <a:endParaRPr lang="en-US" sz="2600" b="1" dirty="0">
              <a:solidFill>
                <a:srgbClr val="FFFFFF"/>
              </a:solidFill>
            </a:endParaRPr>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Genesis Decarbonization Plan</a:t>
            </a:r>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pPr>
            <a:r>
              <a:rPr lang="en-US">
                <a:solidFill>
                  <a:schemeClr val="tx1"/>
                </a:solidFill>
              </a:rPr>
              <a:t>June 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smtClean="0">
                <a:solidFill>
                  <a:schemeClr val="tx1"/>
                </a:solidFill>
              </a:rPr>
              <a:pPr lvl="0">
                <a:spcAft>
                  <a:spcPts val="600"/>
                </a:spcAft>
              </a:pPr>
              <a:t>20</a:t>
            </a:fld>
            <a:endParaRPr lang="en-US" noProof="0">
              <a:solidFill>
                <a:schemeClr val="tx1"/>
              </a:solidFill>
            </a:endParaRPr>
          </a:p>
        </p:txBody>
      </p:sp>
      <p:sp>
        <p:nvSpPr>
          <p:cNvPr id="5" name="Subtitle 11">
            <a:extLst>
              <a:ext uri="{FF2B5EF4-FFF2-40B4-BE49-F238E27FC236}">
                <a16:creationId xmlns:a16="http://schemas.microsoft.com/office/drawing/2014/main" id="{73754BCE-58F6-722D-1D11-A54AC4336C82}"/>
              </a:ext>
            </a:extLst>
          </p:cNvPr>
          <p:cNvSpPr txBox="1">
            <a:spLocks/>
          </p:cNvSpPr>
          <p:nvPr/>
        </p:nvSpPr>
        <p:spPr>
          <a:xfrm>
            <a:off x="939873" y="2784256"/>
            <a:ext cx="4098471" cy="975359"/>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110000"/>
              </a:lnSpc>
              <a:spcBef>
                <a:spcPts val="1000"/>
              </a:spcBef>
              <a:buFont typeface="Arial" panose="020B0604020202020204" pitchFamily="34" charset="0"/>
              <a:buNone/>
              <a:defRPr sz="2400" kern="1200" spc="-20" baseline="0">
                <a:solidFill>
                  <a:schemeClr val="bg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600" b="1" dirty="0">
                <a:solidFill>
                  <a:srgbClr val="FFFFFF"/>
                </a:solidFill>
              </a:rPr>
              <a:t>Estimated savings in operation utility costs are 43%</a:t>
            </a:r>
          </a:p>
        </p:txBody>
      </p:sp>
      <p:pic>
        <p:nvPicPr>
          <p:cNvPr id="9" name="Picture 8">
            <a:extLst>
              <a:ext uri="{FF2B5EF4-FFF2-40B4-BE49-F238E27FC236}">
                <a16:creationId xmlns:a16="http://schemas.microsoft.com/office/drawing/2014/main" id="{2A3BF3B7-7BBE-D6D1-3EE8-E03493E854F7}"/>
              </a:ext>
            </a:extLst>
          </p:cNvPr>
          <p:cNvPicPr>
            <a:picLocks noChangeAspect="1"/>
          </p:cNvPicPr>
          <p:nvPr/>
        </p:nvPicPr>
        <p:blipFill>
          <a:blip r:embed="rId3"/>
          <a:stretch>
            <a:fillRect/>
          </a:stretch>
        </p:blipFill>
        <p:spPr>
          <a:xfrm>
            <a:off x="6308894" y="2306435"/>
            <a:ext cx="5372566" cy="3924640"/>
          </a:xfrm>
          <a:prstGeom prst="rect">
            <a:avLst/>
          </a:prstGeom>
        </p:spPr>
      </p:pic>
      <p:sp>
        <p:nvSpPr>
          <p:cNvPr id="11" name="Subtitle 11">
            <a:extLst>
              <a:ext uri="{FF2B5EF4-FFF2-40B4-BE49-F238E27FC236}">
                <a16:creationId xmlns:a16="http://schemas.microsoft.com/office/drawing/2014/main" id="{A6E3D6D4-B7C0-6033-10AB-76D58C61E28D}"/>
              </a:ext>
            </a:extLst>
          </p:cNvPr>
          <p:cNvSpPr txBox="1">
            <a:spLocks/>
          </p:cNvSpPr>
          <p:nvPr/>
        </p:nvSpPr>
        <p:spPr>
          <a:xfrm>
            <a:off x="1073984" y="4793448"/>
            <a:ext cx="4098471" cy="975359"/>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110000"/>
              </a:lnSpc>
              <a:spcBef>
                <a:spcPts val="1000"/>
              </a:spcBef>
              <a:buFont typeface="Arial" panose="020B0604020202020204" pitchFamily="34" charset="0"/>
              <a:buNone/>
              <a:defRPr sz="2400" kern="1200" spc="-20" baseline="0">
                <a:solidFill>
                  <a:schemeClr val="bg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600" b="1" dirty="0">
                <a:solidFill>
                  <a:srgbClr val="FFFFFF"/>
                </a:solidFill>
              </a:rPr>
              <a:t>Replacement Example – </a:t>
            </a:r>
            <a:r>
              <a:rPr lang="en-US" sz="2600" b="1" dirty="0">
                <a:solidFill>
                  <a:schemeClr val="tx1"/>
                </a:solidFill>
              </a:rPr>
              <a:t>Bonus: Switch from natural gas to electricity</a:t>
            </a:r>
          </a:p>
        </p:txBody>
      </p:sp>
    </p:spTree>
    <p:extLst>
      <p:ext uri="{BB962C8B-B14F-4D97-AF65-F5344CB8AC3E}">
        <p14:creationId xmlns:p14="http://schemas.microsoft.com/office/powerpoint/2010/main" val="316865621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3EA96DD0-E9EA-CD0C-390C-0CC7A2E31BE8}"/>
              </a:ext>
            </a:extLst>
          </p:cNvPr>
          <p:cNvSpPr>
            <a:spLocks noGrp="1"/>
          </p:cNvSpPr>
          <p:nvPr>
            <p:ph type="ctrTitle"/>
          </p:nvPr>
        </p:nvSpPr>
        <p:spPr>
          <a:xfrm>
            <a:off x="647700" y="757011"/>
            <a:ext cx="3945816" cy="3883413"/>
          </a:xfrm>
        </p:spPr>
        <p:txBody>
          <a:bodyPr vert="horz" lIns="91440" tIns="45720" rIns="91440" bIns="45720" rtlCol="0" anchor="t">
            <a:normAutofit/>
          </a:bodyPr>
          <a:lstStyle/>
          <a:p>
            <a:r>
              <a:rPr lang="en-US" b="1" kern="1200" spc="-40" baseline="0" dirty="0">
                <a:solidFill>
                  <a:srgbClr val="FFFFFF"/>
                </a:solidFill>
                <a:latin typeface="+mj-lt"/>
                <a:ea typeface="+mj-ea"/>
                <a:cs typeface="+mj-cs"/>
              </a:rPr>
              <a:t>Geothermal System #1</a:t>
            </a:r>
          </a:p>
        </p:txBody>
      </p:sp>
      <p:sp>
        <p:nvSpPr>
          <p:cNvPr id="3" name="Subtitle 2">
            <a:extLst>
              <a:ext uri="{FF2B5EF4-FFF2-40B4-BE49-F238E27FC236}">
                <a16:creationId xmlns:a16="http://schemas.microsoft.com/office/drawing/2014/main" id="{538F67AE-9599-97B8-A78B-129FB4473A32}"/>
              </a:ext>
            </a:extLst>
          </p:cNvPr>
          <p:cNvSpPr>
            <a:spLocks noGrp="1"/>
          </p:cNvSpPr>
          <p:nvPr>
            <p:ph type="subTitle" idx="1"/>
          </p:nvPr>
        </p:nvSpPr>
        <p:spPr>
          <a:xfrm>
            <a:off x="647700" y="4640424"/>
            <a:ext cx="3945816" cy="1303176"/>
          </a:xfrm>
        </p:spPr>
        <p:txBody>
          <a:bodyPr vert="horz" lIns="91440" tIns="45720" rIns="91440" bIns="45720" rtlCol="0" anchor="b">
            <a:normAutofit/>
          </a:bodyPr>
          <a:lstStyle/>
          <a:p>
            <a:pPr>
              <a:lnSpc>
                <a:spcPct val="100000"/>
              </a:lnSpc>
            </a:pPr>
            <a:endParaRPr lang="en-US" sz="2800" b="1" kern="1200" spc="-20" baseline="0" dirty="0">
              <a:solidFill>
                <a:srgbClr val="FFFFFF"/>
              </a:solidFill>
              <a:latin typeface="+mn-lt"/>
              <a:ea typeface="+mn-ea"/>
              <a:cs typeface="+mn-cs"/>
            </a:endParaRPr>
          </a:p>
        </p:txBody>
      </p:sp>
      <p:sp>
        <p:nvSpPr>
          <p:cNvPr id="5" name="Footer Placeholder 4">
            <a:extLst>
              <a:ext uri="{FF2B5EF4-FFF2-40B4-BE49-F238E27FC236}">
                <a16:creationId xmlns:a16="http://schemas.microsoft.com/office/drawing/2014/main" id="{99E03D74-BB70-E1D6-BD0A-66A60542838A}"/>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r>
              <a:rPr lang="en-US" kern="1200">
                <a:solidFill>
                  <a:srgbClr val="FFFFFF"/>
                </a:solidFill>
                <a:effectLst>
                  <a:outerShdw blurRad="38100" dist="38100" dir="2700000" algn="tl">
                    <a:srgbClr val="000000">
                      <a:alpha val="43137"/>
                    </a:srgbClr>
                  </a:outerShdw>
                </a:effectLst>
                <a:latin typeface="+mn-lt"/>
                <a:ea typeface="+mn-ea"/>
                <a:cs typeface="+mn-cs"/>
              </a:rPr>
              <a:t>Presentation title</a:t>
            </a:r>
          </a:p>
        </p:txBody>
      </p:sp>
      <p:pic>
        <p:nvPicPr>
          <p:cNvPr id="13" name="Picture 12">
            <a:extLst>
              <a:ext uri="{FF2B5EF4-FFF2-40B4-BE49-F238E27FC236}">
                <a16:creationId xmlns:a16="http://schemas.microsoft.com/office/drawing/2014/main" id="{5BDAF89F-89D5-5764-945F-29ED6C277A36}"/>
              </a:ext>
            </a:extLst>
          </p:cNvPr>
          <p:cNvPicPr>
            <a:picLocks noChangeAspect="1"/>
          </p:cNvPicPr>
          <p:nvPr/>
        </p:nvPicPr>
        <p:blipFill rotWithShape="1">
          <a:blip r:embed="rId2"/>
          <a:srcRect t="5506" r="1" b="1"/>
          <a:stretch/>
        </p:blipFill>
        <p:spPr>
          <a:xfrm>
            <a:off x="5078730" y="0"/>
            <a:ext cx="7124700" cy="6857990"/>
          </a:xfrm>
          <a:prstGeom prst="rect">
            <a:avLst/>
          </a:prstGeom>
        </p:spPr>
      </p:pic>
      <p:sp>
        <p:nvSpPr>
          <p:cNvPr id="8" name="Date Placeholder 7">
            <a:extLst>
              <a:ext uri="{FF2B5EF4-FFF2-40B4-BE49-F238E27FC236}">
                <a16:creationId xmlns:a16="http://schemas.microsoft.com/office/drawing/2014/main" id="{2BAA5571-51E8-3EEB-2F47-A63517E76A44}"/>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dirty="0">
                <a:solidFill>
                  <a:srgbClr val="FFFFFF"/>
                </a:solidFill>
                <a:effectLst>
                  <a:outerShdw blurRad="38100" dist="38100" dir="2700000" algn="tl">
                    <a:srgbClr val="000000">
                      <a:alpha val="43137"/>
                    </a:srgbClr>
                  </a:outerShdw>
                </a:effectLst>
              </a:rPr>
              <a:t>June 2023</a:t>
            </a:r>
          </a:p>
        </p:txBody>
      </p:sp>
      <p:sp>
        <p:nvSpPr>
          <p:cNvPr id="9" name="Slide Number Placeholder 8">
            <a:extLst>
              <a:ext uri="{FF2B5EF4-FFF2-40B4-BE49-F238E27FC236}">
                <a16:creationId xmlns:a16="http://schemas.microsoft.com/office/drawing/2014/main" id="{137361EB-A738-A36D-646F-8E95CBC933F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rgbClr val="FFFFFF"/>
                </a:solidFill>
                <a:effectLst>
                  <a:outerShdw blurRad="38100" dist="38100" dir="2700000" algn="tl">
                    <a:srgbClr val="000000">
                      <a:alpha val="43137"/>
                    </a:srgbClr>
                  </a:outerShdw>
                </a:effectLst>
              </a:rPr>
              <a:pPr>
                <a:spcAft>
                  <a:spcPts val="600"/>
                </a:spcAft>
                <a:defRPr/>
              </a:pPr>
              <a:t>21</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892463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5EB70806-47F4-40F0-8BE5-5C691E1D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9BA58A-1E28-41E2-8B37-185A62FC4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3EA96DD0-E9EA-CD0C-390C-0CC7A2E31BE8}"/>
              </a:ext>
            </a:extLst>
          </p:cNvPr>
          <p:cNvSpPr>
            <a:spLocks noGrp="1"/>
          </p:cNvSpPr>
          <p:nvPr>
            <p:ph type="ctrTitle"/>
          </p:nvPr>
        </p:nvSpPr>
        <p:spPr>
          <a:xfrm>
            <a:off x="649046" y="753034"/>
            <a:ext cx="6945554" cy="3780865"/>
          </a:xfrm>
        </p:spPr>
        <p:txBody>
          <a:bodyPr vert="horz" lIns="91440" tIns="45720" rIns="91440" bIns="45720" rtlCol="0" anchor="t">
            <a:normAutofit/>
          </a:bodyPr>
          <a:lstStyle/>
          <a:p>
            <a:r>
              <a:rPr lang="en-US" sz="8800" b="1" kern="1200" spc="-40" baseline="0" dirty="0">
                <a:solidFill>
                  <a:srgbClr val="FFFFFF"/>
                </a:solidFill>
                <a:latin typeface="+mj-lt"/>
                <a:ea typeface="+mj-ea"/>
                <a:cs typeface="+mj-cs"/>
              </a:rPr>
              <a:t>Geothermal System #1</a:t>
            </a:r>
          </a:p>
        </p:txBody>
      </p:sp>
      <p:sp>
        <p:nvSpPr>
          <p:cNvPr id="3" name="Subtitle 2">
            <a:extLst>
              <a:ext uri="{FF2B5EF4-FFF2-40B4-BE49-F238E27FC236}">
                <a16:creationId xmlns:a16="http://schemas.microsoft.com/office/drawing/2014/main" id="{538F67AE-9599-97B8-A78B-129FB4473A32}"/>
              </a:ext>
            </a:extLst>
          </p:cNvPr>
          <p:cNvSpPr>
            <a:spLocks noGrp="1"/>
          </p:cNvSpPr>
          <p:nvPr>
            <p:ph type="subTitle" idx="1"/>
          </p:nvPr>
        </p:nvSpPr>
        <p:spPr>
          <a:xfrm>
            <a:off x="649045" y="4533900"/>
            <a:ext cx="6437555" cy="1409700"/>
          </a:xfrm>
        </p:spPr>
        <p:txBody>
          <a:bodyPr vert="horz" lIns="91440" tIns="45720" rIns="91440" bIns="45720" rtlCol="0" anchor="b">
            <a:normAutofit/>
          </a:bodyPr>
          <a:lstStyle/>
          <a:p>
            <a:pPr>
              <a:lnSpc>
                <a:spcPct val="100000"/>
              </a:lnSpc>
            </a:pPr>
            <a:r>
              <a:rPr lang="en-US" sz="2800" b="1">
                <a:solidFill>
                  <a:srgbClr val="FFFFFF"/>
                </a:solidFill>
              </a:rPr>
              <a:t>Lower-level DOAS will be linked to the circulating water system, along with RTUs</a:t>
            </a:r>
          </a:p>
        </p:txBody>
      </p:sp>
      <p:pic>
        <p:nvPicPr>
          <p:cNvPr id="6" name="Picture 5">
            <a:extLst>
              <a:ext uri="{FF2B5EF4-FFF2-40B4-BE49-F238E27FC236}">
                <a16:creationId xmlns:a16="http://schemas.microsoft.com/office/drawing/2014/main" id="{F4CACB0D-0696-63F1-6FEF-DD8884E238EB}"/>
              </a:ext>
            </a:extLst>
          </p:cNvPr>
          <p:cNvPicPr>
            <a:picLocks noChangeAspect="1"/>
          </p:cNvPicPr>
          <p:nvPr/>
        </p:nvPicPr>
        <p:blipFill>
          <a:blip r:embed="rId2"/>
          <a:stretch>
            <a:fillRect/>
          </a:stretch>
        </p:blipFill>
        <p:spPr>
          <a:xfrm>
            <a:off x="8641913" y="568960"/>
            <a:ext cx="3045726" cy="2638626"/>
          </a:xfrm>
          <a:prstGeom prst="rect">
            <a:avLst/>
          </a:prstGeom>
        </p:spPr>
      </p:pic>
      <p:pic>
        <p:nvPicPr>
          <p:cNvPr id="11" name="Picture 10">
            <a:extLst>
              <a:ext uri="{FF2B5EF4-FFF2-40B4-BE49-F238E27FC236}">
                <a16:creationId xmlns:a16="http://schemas.microsoft.com/office/drawing/2014/main" id="{BD30298E-993E-1B6D-F423-EB89EC5F655B}"/>
              </a:ext>
            </a:extLst>
          </p:cNvPr>
          <p:cNvPicPr>
            <a:picLocks noChangeAspect="1"/>
          </p:cNvPicPr>
          <p:nvPr/>
        </p:nvPicPr>
        <p:blipFill>
          <a:blip r:embed="rId3"/>
          <a:stretch>
            <a:fillRect/>
          </a:stretch>
        </p:blipFill>
        <p:spPr>
          <a:xfrm>
            <a:off x="8626452" y="3651887"/>
            <a:ext cx="3087708" cy="2616833"/>
          </a:xfrm>
          <a:prstGeom prst="rect">
            <a:avLst/>
          </a:prstGeom>
        </p:spPr>
      </p:pic>
      <p:sp>
        <p:nvSpPr>
          <p:cNvPr id="5" name="Footer Placeholder 4">
            <a:extLst>
              <a:ext uri="{FF2B5EF4-FFF2-40B4-BE49-F238E27FC236}">
                <a16:creationId xmlns:a16="http://schemas.microsoft.com/office/drawing/2014/main" id="{99E03D74-BB70-E1D6-BD0A-66A60542838A}"/>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r>
              <a:rPr lang="en-US" kern="1200">
                <a:solidFill>
                  <a:srgbClr val="FFFFFF"/>
                </a:solidFill>
                <a:effectLst>
                  <a:outerShdw blurRad="38100" dist="38100" dir="2700000" algn="tl">
                    <a:srgbClr val="000000">
                      <a:alpha val="43137"/>
                    </a:srgbClr>
                  </a:outerShdw>
                </a:effectLst>
                <a:latin typeface="+mn-lt"/>
                <a:ea typeface="+mn-ea"/>
                <a:cs typeface="+mn-cs"/>
              </a:rPr>
              <a:t>Presentation title</a:t>
            </a:r>
          </a:p>
        </p:txBody>
      </p:sp>
      <p:sp>
        <p:nvSpPr>
          <p:cNvPr id="8" name="Date Placeholder 7">
            <a:extLst>
              <a:ext uri="{FF2B5EF4-FFF2-40B4-BE49-F238E27FC236}">
                <a16:creationId xmlns:a16="http://schemas.microsoft.com/office/drawing/2014/main" id="{2BAA5571-51E8-3EEB-2F47-A63517E76A44}"/>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dirty="0">
                <a:solidFill>
                  <a:schemeClr val="tx1"/>
                </a:solidFill>
                <a:effectLst>
                  <a:outerShdw blurRad="38100" dist="38100" dir="2700000" algn="tl">
                    <a:srgbClr val="000000">
                      <a:alpha val="43137"/>
                    </a:srgbClr>
                  </a:outerShdw>
                </a:effectLst>
              </a:rPr>
              <a:t>June 2023</a:t>
            </a:r>
          </a:p>
        </p:txBody>
      </p:sp>
      <p:sp>
        <p:nvSpPr>
          <p:cNvPr id="9" name="Slide Number Placeholder 8">
            <a:extLst>
              <a:ext uri="{FF2B5EF4-FFF2-40B4-BE49-F238E27FC236}">
                <a16:creationId xmlns:a16="http://schemas.microsoft.com/office/drawing/2014/main" id="{137361EB-A738-A36D-646F-8E95CBC933F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chemeClr val="tx1"/>
                </a:solidFill>
                <a:effectLst>
                  <a:outerShdw blurRad="38100" dist="38100" dir="2700000" algn="tl">
                    <a:srgbClr val="000000">
                      <a:alpha val="43137"/>
                    </a:srgbClr>
                  </a:outerShdw>
                </a:effectLst>
              </a:rPr>
              <a:pPr>
                <a:spcAft>
                  <a:spcPts val="600"/>
                </a:spcAft>
                <a:defRPr/>
              </a:pPr>
              <a:t>22</a:t>
            </a:fld>
            <a:endParaRPr lang="en-US">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923406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a:extLst>
              <a:ext uri="{FF2B5EF4-FFF2-40B4-BE49-F238E27FC236}">
                <a16:creationId xmlns:a16="http://schemas.microsoft.com/office/drawing/2014/main" id="{8496F9E6-7D7F-477E-831D-86060A341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A96DD0-E9EA-CD0C-390C-0CC7A2E31BE8}"/>
              </a:ext>
            </a:extLst>
          </p:cNvPr>
          <p:cNvSpPr>
            <a:spLocks noGrp="1"/>
          </p:cNvSpPr>
          <p:nvPr>
            <p:ph type="ctrTitle"/>
          </p:nvPr>
        </p:nvSpPr>
        <p:spPr>
          <a:xfrm>
            <a:off x="649045" y="753035"/>
            <a:ext cx="7153835" cy="3697045"/>
          </a:xfrm>
        </p:spPr>
        <p:txBody>
          <a:bodyPr vert="horz" lIns="91440" tIns="45720" rIns="91440" bIns="45720" rtlCol="0" anchor="t">
            <a:normAutofit/>
          </a:bodyPr>
          <a:lstStyle/>
          <a:p>
            <a:r>
              <a:rPr lang="en-US" sz="8800" spc="-40" dirty="0">
                <a:solidFill>
                  <a:schemeClr val="accent1"/>
                </a:solidFill>
              </a:rPr>
              <a:t>Hot water</a:t>
            </a:r>
          </a:p>
        </p:txBody>
      </p:sp>
      <p:sp>
        <p:nvSpPr>
          <p:cNvPr id="3" name="Subtitle 2">
            <a:extLst>
              <a:ext uri="{FF2B5EF4-FFF2-40B4-BE49-F238E27FC236}">
                <a16:creationId xmlns:a16="http://schemas.microsoft.com/office/drawing/2014/main" id="{538F67AE-9599-97B8-A78B-129FB4473A32}"/>
              </a:ext>
            </a:extLst>
          </p:cNvPr>
          <p:cNvSpPr>
            <a:spLocks noGrp="1"/>
          </p:cNvSpPr>
          <p:nvPr>
            <p:ph type="subTitle" idx="1"/>
          </p:nvPr>
        </p:nvSpPr>
        <p:spPr>
          <a:xfrm>
            <a:off x="649045" y="4554220"/>
            <a:ext cx="6437555" cy="1389380"/>
          </a:xfrm>
        </p:spPr>
        <p:txBody>
          <a:bodyPr vert="horz" lIns="91440" tIns="45720" rIns="91440" bIns="45720" rtlCol="0" anchor="b">
            <a:normAutofit/>
          </a:bodyPr>
          <a:lstStyle/>
          <a:p>
            <a:pPr>
              <a:lnSpc>
                <a:spcPct val="100000"/>
              </a:lnSpc>
            </a:pPr>
            <a:r>
              <a:rPr lang="en-US" sz="2800" b="1" dirty="0">
                <a:solidFill>
                  <a:schemeClr val="accent1"/>
                </a:solidFill>
              </a:rPr>
              <a:t>Consolidate to single tank in boiler room</a:t>
            </a:r>
          </a:p>
        </p:txBody>
      </p:sp>
      <p:sp>
        <p:nvSpPr>
          <p:cNvPr id="5" name="Footer Placeholder 4">
            <a:extLst>
              <a:ext uri="{FF2B5EF4-FFF2-40B4-BE49-F238E27FC236}">
                <a16:creationId xmlns:a16="http://schemas.microsoft.com/office/drawing/2014/main" id="{99E03D74-BB70-E1D6-BD0A-66A60542838A}"/>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r>
              <a:rPr lang="en-US" kern="1200" dirty="0">
                <a:solidFill>
                  <a:schemeClr val="tx1"/>
                </a:solidFill>
                <a:effectLst>
                  <a:outerShdw blurRad="38100" dist="38100" dir="2700000" algn="tl">
                    <a:srgbClr val="000000">
                      <a:alpha val="43137"/>
                    </a:srgbClr>
                  </a:outerShdw>
                </a:effectLst>
                <a:latin typeface="+mn-lt"/>
                <a:ea typeface="+mn-ea"/>
                <a:cs typeface="+mn-cs"/>
              </a:rPr>
              <a:t>Genesis Decarbonization Plan</a:t>
            </a:r>
          </a:p>
        </p:txBody>
      </p:sp>
      <p:pic>
        <p:nvPicPr>
          <p:cNvPr id="7" name="Picture 6">
            <a:extLst>
              <a:ext uri="{FF2B5EF4-FFF2-40B4-BE49-F238E27FC236}">
                <a16:creationId xmlns:a16="http://schemas.microsoft.com/office/drawing/2014/main" id="{3F978718-D29B-DC7A-15BE-709BFD16B082}"/>
              </a:ext>
            </a:extLst>
          </p:cNvPr>
          <p:cNvPicPr>
            <a:picLocks noChangeAspect="1"/>
          </p:cNvPicPr>
          <p:nvPr/>
        </p:nvPicPr>
        <p:blipFill>
          <a:blip r:embed="rId2"/>
          <a:stretch>
            <a:fillRect/>
          </a:stretch>
        </p:blipFill>
        <p:spPr>
          <a:xfrm>
            <a:off x="8064501" y="842158"/>
            <a:ext cx="3805766" cy="5083513"/>
          </a:xfrm>
          <a:prstGeom prst="rect">
            <a:avLst/>
          </a:prstGeom>
        </p:spPr>
      </p:pic>
      <p:sp>
        <p:nvSpPr>
          <p:cNvPr id="8" name="Date Placeholder 7">
            <a:extLst>
              <a:ext uri="{FF2B5EF4-FFF2-40B4-BE49-F238E27FC236}">
                <a16:creationId xmlns:a16="http://schemas.microsoft.com/office/drawing/2014/main" id="{2BAA5571-51E8-3EEB-2F47-A63517E76A44}"/>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dirty="0">
                <a:solidFill>
                  <a:schemeClr val="tx1"/>
                </a:solidFill>
                <a:effectLst>
                  <a:outerShdw blurRad="38100" dist="38100" dir="2700000" algn="tl">
                    <a:srgbClr val="000000">
                      <a:alpha val="43137"/>
                    </a:srgbClr>
                  </a:outerShdw>
                </a:effectLst>
              </a:rPr>
              <a:t>June 2023</a:t>
            </a:r>
          </a:p>
        </p:txBody>
      </p:sp>
      <p:sp>
        <p:nvSpPr>
          <p:cNvPr id="9" name="Slide Number Placeholder 8">
            <a:extLst>
              <a:ext uri="{FF2B5EF4-FFF2-40B4-BE49-F238E27FC236}">
                <a16:creationId xmlns:a16="http://schemas.microsoft.com/office/drawing/2014/main" id="{137361EB-A738-A36D-646F-8E95CBC933F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chemeClr val="tx1"/>
                </a:solidFill>
                <a:effectLst>
                  <a:outerShdw blurRad="38100" dist="38100" dir="2700000" algn="tl">
                    <a:srgbClr val="000000">
                      <a:alpha val="43137"/>
                    </a:srgbClr>
                  </a:outerShdw>
                </a:effectLst>
              </a:rPr>
              <a:pPr>
                <a:spcAft>
                  <a:spcPts val="600"/>
                </a:spcAft>
                <a:defRPr/>
              </a:pPr>
              <a:t>23</a:t>
            </a:fld>
            <a:endParaRPr lang="en-US">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153470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AD2DF277-531C-43F0-9482-591B3E602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79F39A2-C44C-4081-BED2-874EA793D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3900"/>
            <a:ext cx="12192000" cy="232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A96DD0-E9EA-CD0C-390C-0CC7A2E31BE8}"/>
              </a:ext>
            </a:extLst>
          </p:cNvPr>
          <p:cNvSpPr>
            <a:spLocks noGrp="1"/>
          </p:cNvSpPr>
          <p:nvPr>
            <p:ph type="ctrTitle"/>
          </p:nvPr>
        </p:nvSpPr>
        <p:spPr>
          <a:xfrm>
            <a:off x="882126" y="4905488"/>
            <a:ext cx="10319273" cy="1038112"/>
          </a:xfrm>
        </p:spPr>
        <p:txBody>
          <a:bodyPr vert="horz" lIns="91440" tIns="45720" rIns="91440" bIns="45720" rtlCol="0" anchor="b">
            <a:normAutofit/>
          </a:bodyPr>
          <a:lstStyle/>
          <a:p>
            <a:r>
              <a:rPr lang="en-US" sz="5400" spc="-40">
                <a:solidFill>
                  <a:srgbClr val="FFFFFF"/>
                </a:solidFill>
              </a:rPr>
              <a:t>Geothermal System #2</a:t>
            </a:r>
          </a:p>
        </p:txBody>
      </p:sp>
      <p:sp>
        <p:nvSpPr>
          <p:cNvPr id="3" name="Subtitle 2">
            <a:extLst>
              <a:ext uri="{FF2B5EF4-FFF2-40B4-BE49-F238E27FC236}">
                <a16:creationId xmlns:a16="http://schemas.microsoft.com/office/drawing/2014/main" id="{538F67AE-9599-97B8-A78B-129FB4473A32}"/>
              </a:ext>
            </a:extLst>
          </p:cNvPr>
          <p:cNvSpPr>
            <a:spLocks noGrp="1"/>
          </p:cNvSpPr>
          <p:nvPr>
            <p:ph type="subTitle" idx="1"/>
          </p:nvPr>
        </p:nvSpPr>
        <p:spPr>
          <a:xfrm>
            <a:off x="882127" y="5943600"/>
            <a:ext cx="10319273" cy="489473"/>
          </a:xfrm>
        </p:spPr>
        <p:txBody>
          <a:bodyPr vert="horz" lIns="91440" tIns="45720" rIns="91440" bIns="45720" rtlCol="0" anchor="t">
            <a:normAutofit/>
          </a:bodyPr>
          <a:lstStyle/>
          <a:p>
            <a:pPr>
              <a:lnSpc>
                <a:spcPct val="100000"/>
              </a:lnSpc>
            </a:pPr>
            <a:r>
              <a:rPr lang="en-US" sz="2000" b="1" dirty="0">
                <a:solidFill>
                  <a:srgbClr val="FFFFFF"/>
                </a:solidFill>
              </a:rPr>
              <a:t>Connects to main boiler</a:t>
            </a:r>
            <a:endParaRPr lang="en-US" sz="2000" b="1">
              <a:solidFill>
                <a:srgbClr val="FFFFFF"/>
              </a:solidFill>
            </a:endParaRPr>
          </a:p>
        </p:txBody>
      </p:sp>
      <p:pic>
        <p:nvPicPr>
          <p:cNvPr id="7" name="Picture 6">
            <a:extLst>
              <a:ext uri="{FF2B5EF4-FFF2-40B4-BE49-F238E27FC236}">
                <a16:creationId xmlns:a16="http://schemas.microsoft.com/office/drawing/2014/main" id="{CB8583D5-0FC1-8E5C-BAD9-8AF69358F42E}"/>
              </a:ext>
            </a:extLst>
          </p:cNvPr>
          <p:cNvPicPr>
            <a:picLocks noChangeAspect="1"/>
          </p:cNvPicPr>
          <p:nvPr/>
        </p:nvPicPr>
        <p:blipFill rotWithShape="1">
          <a:blip r:embed="rId2"/>
          <a:srcRect r="1" b="2294"/>
          <a:stretch/>
        </p:blipFill>
        <p:spPr>
          <a:xfrm>
            <a:off x="20" y="10"/>
            <a:ext cx="6095980" cy="4541300"/>
          </a:xfrm>
          <a:prstGeom prst="rect">
            <a:avLst/>
          </a:prstGeom>
        </p:spPr>
      </p:pic>
      <p:pic>
        <p:nvPicPr>
          <p:cNvPr id="12" name="Picture 11">
            <a:extLst>
              <a:ext uri="{FF2B5EF4-FFF2-40B4-BE49-F238E27FC236}">
                <a16:creationId xmlns:a16="http://schemas.microsoft.com/office/drawing/2014/main" id="{4C24206D-4375-7A85-2B1E-FB722F7BAFB7}"/>
              </a:ext>
            </a:extLst>
          </p:cNvPr>
          <p:cNvPicPr>
            <a:picLocks noChangeAspect="1"/>
          </p:cNvPicPr>
          <p:nvPr/>
        </p:nvPicPr>
        <p:blipFill rotWithShape="1">
          <a:blip r:embed="rId3"/>
          <a:srcRect l="1377" r="7033" b="1"/>
          <a:stretch/>
        </p:blipFill>
        <p:spPr>
          <a:xfrm>
            <a:off x="6096000" y="10"/>
            <a:ext cx="6096000" cy="4541300"/>
          </a:xfrm>
          <a:prstGeom prst="rect">
            <a:avLst/>
          </a:prstGeom>
        </p:spPr>
      </p:pic>
      <p:sp>
        <p:nvSpPr>
          <p:cNvPr id="5" name="Footer Placeholder 4">
            <a:extLst>
              <a:ext uri="{FF2B5EF4-FFF2-40B4-BE49-F238E27FC236}">
                <a16:creationId xmlns:a16="http://schemas.microsoft.com/office/drawing/2014/main" id="{99E03D74-BB70-E1D6-BD0A-66A60542838A}"/>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r>
              <a:rPr lang="en-US" kern="1200" dirty="0">
                <a:solidFill>
                  <a:srgbClr val="FFFFFF"/>
                </a:solidFill>
                <a:effectLst>
                  <a:outerShdw blurRad="38100" dist="38100" dir="2700000" algn="tl">
                    <a:srgbClr val="000000">
                      <a:alpha val="43137"/>
                    </a:srgbClr>
                  </a:outerShdw>
                </a:effectLst>
                <a:latin typeface="+mn-lt"/>
                <a:ea typeface="+mn-ea"/>
                <a:cs typeface="+mn-cs"/>
              </a:rPr>
              <a:t>Genesis Decarbonization Plan</a:t>
            </a:r>
          </a:p>
        </p:txBody>
      </p:sp>
      <p:sp>
        <p:nvSpPr>
          <p:cNvPr id="8" name="Date Placeholder 7">
            <a:extLst>
              <a:ext uri="{FF2B5EF4-FFF2-40B4-BE49-F238E27FC236}">
                <a16:creationId xmlns:a16="http://schemas.microsoft.com/office/drawing/2014/main" id="{2BAA5571-51E8-3EEB-2F47-A63517E76A44}"/>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dirty="0">
                <a:solidFill>
                  <a:srgbClr val="FFFFFF"/>
                </a:solidFill>
                <a:effectLst>
                  <a:outerShdw blurRad="38100" dist="38100" dir="2700000" algn="tl">
                    <a:srgbClr val="000000">
                      <a:alpha val="43137"/>
                    </a:srgbClr>
                  </a:outerShdw>
                </a:effectLst>
              </a:rPr>
              <a:t>June 2023</a:t>
            </a:r>
          </a:p>
        </p:txBody>
      </p:sp>
      <p:sp>
        <p:nvSpPr>
          <p:cNvPr id="9" name="Slide Number Placeholder 8">
            <a:extLst>
              <a:ext uri="{FF2B5EF4-FFF2-40B4-BE49-F238E27FC236}">
                <a16:creationId xmlns:a16="http://schemas.microsoft.com/office/drawing/2014/main" id="{137361EB-A738-A36D-646F-8E95CBC933F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rgbClr val="FFFFFF"/>
                </a:solidFill>
                <a:effectLst>
                  <a:outerShdw blurRad="38100" dist="38100" dir="2700000" algn="tl">
                    <a:srgbClr val="000000">
                      <a:alpha val="43137"/>
                    </a:srgbClr>
                  </a:outerShdw>
                </a:effectLst>
              </a:rPr>
              <a:pPr>
                <a:spcAft>
                  <a:spcPts val="600"/>
                </a:spcAft>
                <a:defRPr/>
              </a:pPr>
              <a:t>24</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7640894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63BEA8DC-D85D-47C5-A352-5FA38C6615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14">
            <a:extLst>
              <a:ext uri="{FF2B5EF4-FFF2-40B4-BE49-F238E27FC236}">
                <a16:creationId xmlns:a16="http://schemas.microsoft.com/office/drawing/2014/main" id="{08B94AE6-DE64-61EE-676F-C6365E254B1F}"/>
              </a:ext>
            </a:extLst>
          </p:cNvPr>
          <p:cNvPicPr>
            <a:picLocks noGrp="1" noChangeAspect="1"/>
          </p:cNvPicPr>
          <p:nvPr>
            <p:ph type="pic" sz="quarter" idx="15"/>
          </p:nvPr>
        </p:nvPicPr>
        <p:blipFill rotWithShape="1">
          <a:blip r:embed="rId2"/>
          <a:srcRect l="8781" r="8108" b="1"/>
          <a:stretch/>
        </p:blipFill>
        <p:spPr>
          <a:xfrm>
            <a:off x="20" y="10"/>
            <a:ext cx="12191979" cy="6857990"/>
          </a:xfrm>
          <a:prstGeom prst="rect">
            <a:avLst/>
          </a:prstGeom>
        </p:spPr>
      </p:pic>
      <p:sp>
        <p:nvSpPr>
          <p:cNvPr id="27" name="Rectangle 26">
            <a:extLst>
              <a:ext uri="{FF2B5EF4-FFF2-40B4-BE49-F238E27FC236}">
                <a16:creationId xmlns:a16="http://schemas.microsoft.com/office/drawing/2014/main" id="{439B1D89-E1A5-4FF7-9AE5-EA1EA5892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0"/>
            <a:ext cx="9339206"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A96DD0-E9EA-CD0C-390C-0CC7A2E31BE8}"/>
              </a:ext>
            </a:extLst>
          </p:cNvPr>
          <p:cNvSpPr>
            <a:spLocks noGrp="1"/>
          </p:cNvSpPr>
          <p:nvPr>
            <p:ph type="ctrTitle"/>
          </p:nvPr>
        </p:nvSpPr>
        <p:spPr>
          <a:xfrm>
            <a:off x="649045" y="753034"/>
            <a:ext cx="9014500" cy="4130693"/>
          </a:xfrm>
        </p:spPr>
        <p:txBody>
          <a:bodyPr vert="horz" lIns="91440" tIns="45720" rIns="91440" bIns="45720" rtlCol="0" anchor="t">
            <a:normAutofit/>
          </a:bodyPr>
          <a:lstStyle/>
          <a:p>
            <a:r>
              <a:rPr lang="en-US" sz="8800" b="1" kern="1200" spc="-40" baseline="0" dirty="0">
                <a:solidFill>
                  <a:srgbClr val="FFFFFF"/>
                </a:solidFill>
                <a:latin typeface="+mj-lt"/>
                <a:ea typeface="+mj-ea"/>
                <a:cs typeface="+mj-cs"/>
              </a:rPr>
              <a:t>Funding</a:t>
            </a:r>
          </a:p>
        </p:txBody>
      </p:sp>
      <p:sp>
        <p:nvSpPr>
          <p:cNvPr id="3" name="Subtitle 2">
            <a:extLst>
              <a:ext uri="{FF2B5EF4-FFF2-40B4-BE49-F238E27FC236}">
                <a16:creationId xmlns:a16="http://schemas.microsoft.com/office/drawing/2014/main" id="{538F67AE-9599-97B8-A78B-129FB4473A32}"/>
              </a:ext>
            </a:extLst>
          </p:cNvPr>
          <p:cNvSpPr>
            <a:spLocks noGrp="1"/>
          </p:cNvSpPr>
          <p:nvPr>
            <p:ph type="subTitle" idx="1"/>
          </p:nvPr>
        </p:nvSpPr>
        <p:spPr>
          <a:xfrm>
            <a:off x="649044" y="4883727"/>
            <a:ext cx="7466256" cy="1149928"/>
          </a:xfrm>
        </p:spPr>
        <p:txBody>
          <a:bodyPr vert="horz" lIns="91440" tIns="45720" rIns="91440" bIns="45720" rtlCol="0" anchor="b">
            <a:normAutofit/>
          </a:bodyPr>
          <a:lstStyle/>
          <a:p>
            <a:pPr>
              <a:lnSpc>
                <a:spcPct val="100000"/>
              </a:lnSpc>
            </a:pPr>
            <a:endParaRPr lang="en-US" sz="2800" b="1" kern="1200" spc="-20" baseline="0" dirty="0">
              <a:solidFill>
                <a:srgbClr val="FFFFFF"/>
              </a:solidFill>
              <a:latin typeface="+mn-lt"/>
              <a:ea typeface="+mn-ea"/>
              <a:cs typeface="+mn-cs"/>
            </a:endParaRPr>
          </a:p>
        </p:txBody>
      </p:sp>
      <p:sp>
        <p:nvSpPr>
          <p:cNvPr id="5" name="Footer Placeholder 4">
            <a:extLst>
              <a:ext uri="{FF2B5EF4-FFF2-40B4-BE49-F238E27FC236}">
                <a16:creationId xmlns:a16="http://schemas.microsoft.com/office/drawing/2014/main" id="{99E03D74-BB70-E1D6-BD0A-66A60542838A}"/>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dirty="0">
                <a:solidFill>
                  <a:srgbClr val="00B0F0"/>
                </a:solidFill>
                <a:latin typeface="+mn-lt"/>
                <a:ea typeface="+mn-ea"/>
                <a:cs typeface="+mn-cs"/>
              </a:rPr>
              <a:t>Genesis Decarbonization Plan</a:t>
            </a:r>
          </a:p>
        </p:txBody>
      </p:sp>
      <p:sp>
        <p:nvSpPr>
          <p:cNvPr id="8" name="Date Placeholder 7">
            <a:extLst>
              <a:ext uri="{FF2B5EF4-FFF2-40B4-BE49-F238E27FC236}">
                <a16:creationId xmlns:a16="http://schemas.microsoft.com/office/drawing/2014/main" id="{2BAA5571-51E8-3EEB-2F47-A63517E76A44}"/>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dirty="0">
                <a:solidFill>
                  <a:srgbClr val="FFFFFF"/>
                </a:solidFill>
                <a:effectLst>
                  <a:outerShdw blurRad="38100" dist="38100" dir="2700000" algn="tl">
                    <a:srgbClr val="000000">
                      <a:alpha val="43137"/>
                    </a:srgbClr>
                  </a:outerShdw>
                </a:effectLst>
              </a:rPr>
              <a:t>June 2023</a:t>
            </a:r>
          </a:p>
        </p:txBody>
      </p:sp>
      <p:sp>
        <p:nvSpPr>
          <p:cNvPr id="9" name="Slide Number Placeholder 8">
            <a:extLst>
              <a:ext uri="{FF2B5EF4-FFF2-40B4-BE49-F238E27FC236}">
                <a16:creationId xmlns:a16="http://schemas.microsoft.com/office/drawing/2014/main" id="{137361EB-A738-A36D-646F-8E95CBC933F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rgbClr val="FFFFFF"/>
                </a:solidFill>
                <a:effectLst>
                  <a:outerShdw blurRad="38100" dist="38100" dir="2700000" algn="tl">
                    <a:srgbClr val="000000">
                      <a:alpha val="43137"/>
                    </a:srgbClr>
                  </a:outerShdw>
                </a:effectLst>
              </a:rPr>
              <a:pPr>
                <a:spcAft>
                  <a:spcPts val="600"/>
                </a:spcAft>
                <a:defRPr/>
              </a:pPr>
              <a:t>25</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84487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63BEA8DC-D85D-47C5-A352-5FA38C6615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4A1CEB3-FAFE-E3F6-B651-D69CCE7D5313}"/>
              </a:ext>
            </a:extLst>
          </p:cNvPr>
          <p:cNvPicPr>
            <a:picLocks noChangeAspect="1"/>
          </p:cNvPicPr>
          <p:nvPr/>
        </p:nvPicPr>
        <p:blipFill rotWithShape="1">
          <a:blip r:embed="rId2"/>
          <a:srcRect l="6349" r="7427" b="-1"/>
          <a:stretch/>
        </p:blipFill>
        <p:spPr>
          <a:xfrm>
            <a:off x="20" y="10"/>
            <a:ext cx="12191979" cy="6857990"/>
          </a:xfrm>
          <a:prstGeom prst="rect">
            <a:avLst/>
          </a:prstGeom>
        </p:spPr>
      </p:pic>
      <p:sp>
        <p:nvSpPr>
          <p:cNvPr id="19" name="Rectangle 18">
            <a:extLst>
              <a:ext uri="{FF2B5EF4-FFF2-40B4-BE49-F238E27FC236}">
                <a16:creationId xmlns:a16="http://schemas.microsoft.com/office/drawing/2014/main" id="{439B1D89-E1A5-4FF7-9AE5-EA1EA5892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0"/>
            <a:ext cx="9339206"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A96DD0-E9EA-CD0C-390C-0CC7A2E31BE8}"/>
              </a:ext>
            </a:extLst>
          </p:cNvPr>
          <p:cNvSpPr>
            <a:spLocks noGrp="1"/>
          </p:cNvSpPr>
          <p:nvPr>
            <p:ph type="ctrTitle"/>
          </p:nvPr>
        </p:nvSpPr>
        <p:spPr>
          <a:xfrm>
            <a:off x="649045" y="753034"/>
            <a:ext cx="9014500" cy="4130693"/>
          </a:xfrm>
        </p:spPr>
        <p:txBody>
          <a:bodyPr vert="horz" lIns="91440" tIns="45720" rIns="91440" bIns="45720" rtlCol="0" anchor="t">
            <a:normAutofit/>
          </a:bodyPr>
          <a:lstStyle/>
          <a:p>
            <a:r>
              <a:rPr lang="en-US" sz="5500" b="1" kern="1200" spc="-40" baseline="0" dirty="0">
                <a:solidFill>
                  <a:srgbClr val="FFFFFF"/>
                </a:solidFill>
                <a:latin typeface="+mj-lt"/>
                <a:ea typeface="+mj-ea"/>
                <a:cs typeface="+mj-cs"/>
              </a:rPr>
              <a:t>30% Federal Investment Tax Credit for energy improvements – now directly available to non-profits.</a:t>
            </a:r>
          </a:p>
        </p:txBody>
      </p:sp>
      <p:sp>
        <p:nvSpPr>
          <p:cNvPr id="3" name="Subtitle 2">
            <a:extLst>
              <a:ext uri="{FF2B5EF4-FFF2-40B4-BE49-F238E27FC236}">
                <a16:creationId xmlns:a16="http://schemas.microsoft.com/office/drawing/2014/main" id="{538F67AE-9599-97B8-A78B-129FB4473A32}"/>
              </a:ext>
            </a:extLst>
          </p:cNvPr>
          <p:cNvSpPr>
            <a:spLocks noGrp="1"/>
          </p:cNvSpPr>
          <p:nvPr>
            <p:ph type="subTitle" idx="1"/>
          </p:nvPr>
        </p:nvSpPr>
        <p:spPr>
          <a:xfrm>
            <a:off x="649044" y="4883727"/>
            <a:ext cx="7466256" cy="1149928"/>
          </a:xfrm>
        </p:spPr>
        <p:txBody>
          <a:bodyPr vert="horz" lIns="91440" tIns="45720" rIns="91440" bIns="45720" rtlCol="0" anchor="b">
            <a:normAutofit/>
          </a:bodyPr>
          <a:lstStyle/>
          <a:p>
            <a:pPr>
              <a:lnSpc>
                <a:spcPct val="100000"/>
              </a:lnSpc>
            </a:pPr>
            <a:endParaRPr lang="en-US" sz="2800" b="1" kern="1200" spc="-20" baseline="0" dirty="0">
              <a:solidFill>
                <a:srgbClr val="FFFFFF"/>
              </a:solidFill>
              <a:latin typeface="+mn-lt"/>
              <a:ea typeface="+mn-ea"/>
              <a:cs typeface="+mn-cs"/>
            </a:endParaRPr>
          </a:p>
        </p:txBody>
      </p:sp>
      <p:sp>
        <p:nvSpPr>
          <p:cNvPr id="5" name="Footer Placeholder 4">
            <a:extLst>
              <a:ext uri="{FF2B5EF4-FFF2-40B4-BE49-F238E27FC236}">
                <a16:creationId xmlns:a16="http://schemas.microsoft.com/office/drawing/2014/main" id="{99E03D74-BB70-E1D6-BD0A-66A60542838A}"/>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dirty="0">
                <a:solidFill>
                  <a:schemeClr val="tx1"/>
                </a:solidFill>
                <a:latin typeface="+mn-lt"/>
                <a:ea typeface="+mn-ea"/>
                <a:cs typeface="+mn-cs"/>
              </a:rPr>
              <a:t>Genesis Decarbonization Plan</a:t>
            </a:r>
          </a:p>
        </p:txBody>
      </p:sp>
      <p:sp>
        <p:nvSpPr>
          <p:cNvPr id="8" name="Date Placeholder 7">
            <a:extLst>
              <a:ext uri="{FF2B5EF4-FFF2-40B4-BE49-F238E27FC236}">
                <a16:creationId xmlns:a16="http://schemas.microsoft.com/office/drawing/2014/main" id="{2BAA5571-51E8-3EEB-2F47-A63517E76A44}"/>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dirty="0">
                <a:solidFill>
                  <a:schemeClr val="tx2"/>
                </a:solidFill>
                <a:effectLst>
                  <a:outerShdw blurRad="38100" dist="38100" dir="2700000" algn="tl">
                    <a:srgbClr val="000000">
                      <a:alpha val="43137"/>
                    </a:srgbClr>
                  </a:outerShdw>
                </a:effectLst>
              </a:rPr>
              <a:t>June 2023</a:t>
            </a:r>
          </a:p>
        </p:txBody>
      </p:sp>
      <p:sp>
        <p:nvSpPr>
          <p:cNvPr id="9" name="Slide Number Placeholder 8">
            <a:extLst>
              <a:ext uri="{FF2B5EF4-FFF2-40B4-BE49-F238E27FC236}">
                <a16:creationId xmlns:a16="http://schemas.microsoft.com/office/drawing/2014/main" id="{137361EB-A738-A36D-646F-8E95CBC933F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rgbClr val="FFFFFF"/>
                </a:solidFill>
                <a:effectLst>
                  <a:outerShdw blurRad="38100" dist="38100" dir="2700000" algn="tl">
                    <a:srgbClr val="000000">
                      <a:alpha val="43137"/>
                    </a:srgbClr>
                  </a:outerShdw>
                </a:effectLst>
              </a:rPr>
              <a:pPr>
                <a:spcAft>
                  <a:spcPts val="600"/>
                </a:spcAft>
                <a:defRPr/>
              </a:pPr>
              <a:t>26</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199775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E222E66E-61B6-4384-8DA3-80F52DF7C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earing a yellow hard hat and vest&#10;&#10;Description automatically generated with low confidence">
            <a:extLst>
              <a:ext uri="{FF2B5EF4-FFF2-40B4-BE49-F238E27FC236}">
                <a16:creationId xmlns:a16="http://schemas.microsoft.com/office/drawing/2014/main" id="{57F81207-5864-6D90-68B9-2D377BDF3E0F}"/>
              </a:ext>
            </a:extLst>
          </p:cNvPr>
          <p:cNvPicPr>
            <a:picLocks noChangeAspect="1"/>
          </p:cNvPicPr>
          <p:nvPr/>
        </p:nvPicPr>
        <p:blipFill rotWithShape="1">
          <a:blip r:embed="rId2"/>
          <a:srcRect l="837" r="7607" b="-1"/>
          <a:stretch/>
        </p:blipFill>
        <p:spPr>
          <a:xfrm>
            <a:off x="20" y="10"/>
            <a:ext cx="12191980" cy="6857989"/>
          </a:xfrm>
          <a:prstGeom prst="rect">
            <a:avLst/>
          </a:prstGeom>
        </p:spPr>
      </p:pic>
      <p:sp>
        <p:nvSpPr>
          <p:cNvPr id="28" name="Rectangle 27">
            <a:extLst>
              <a:ext uri="{FF2B5EF4-FFF2-40B4-BE49-F238E27FC236}">
                <a16:creationId xmlns:a16="http://schemas.microsoft.com/office/drawing/2014/main" id="{3E0A32C1-327A-4393-8585-F94260E55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3900"/>
            <a:ext cx="12192000" cy="232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A96DD0-E9EA-CD0C-390C-0CC7A2E31BE8}"/>
              </a:ext>
            </a:extLst>
          </p:cNvPr>
          <p:cNvSpPr>
            <a:spLocks noGrp="1"/>
          </p:cNvSpPr>
          <p:nvPr>
            <p:ph type="ctrTitle"/>
          </p:nvPr>
        </p:nvSpPr>
        <p:spPr>
          <a:xfrm>
            <a:off x="647700" y="4781773"/>
            <a:ext cx="10553699" cy="1161827"/>
          </a:xfrm>
        </p:spPr>
        <p:txBody>
          <a:bodyPr vert="horz" lIns="91440" tIns="45720" rIns="91440" bIns="45720" rtlCol="0" anchor="b">
            <a:normAutofit/>
          </a:bodyPr>
          <a:lstStyle/>
          <a:p>
            <a:r>
              <a:rPr lang="en-US" sz="3000" b="1" kern="1200" spc="-40" baseline="0">
                <a:solidFill>
                  <a:schemeClr val="accent1"/>
                </a:solidFill>
                <a:latin typeface="+mj-lt"/>
                <a:ea typeface="+mj-ea"/>
                <a:cs typeface="+mj-cs"/>
              </a:rPr>
              <a:t>30% Federal Investment Tax Credit + up to an extra 10% for using domestic parts and union labor.</a:t>
            </a:r>
          </a:p>
        </p:txBody>
      </p:sp>
      <p:sp>
        <p:nvSpPr>
          <p:cNvPr id="3" name="Subtitle 2">
            <a:extLst>
              <a:ext uri="{FF2B5EF4-FFF2-40B4-BE49-F238E27FC236}">
                <a16:creationId xmlns:a16="http://schemas.microsoft.com/office/drawing/2014/main" id="{538F67AE-9599-97B8-A78B-129FB4473A32}"/>
              </a:ext>
            </a:extLst>
          </p:cNvPr>
          <p:cNvSpPr>
            <a:spLocks noGrp="1"/>
          </p:cNvSpPr>
          <p:nvPr>
            <p:ph type="subTitle" idx="1"/>
          </p:nvPr>
        </p:nvSpPr>
        <p:spPr>
          <a:xfrm>
            <a:off x="647700" y="5951894"/>
            <a:ext cx="10553700" cy="412749"/>
          </a:xfrm>
        </p:spPr>
        <p:txBody>
          <a:bodyPr vert="horz" lIns="91440" tIns="45720" rIns="91440" bIns="45720" rtlCol="0" anchor="t">
            <a:normAutofit/>
          </a:bodyPr>
          <a:lstStyle/>
          <a:p>
            <a:pPr>
              <a:lnSpc>
                <a:spcPct val="100000"/>
              </a:lnSpc>
            </a:pPr>
            <a:endParaRPr lang="en-US" sz="2000" b="1" kern="1200" spc="-20" baseline="0">
              <a:solidFill>
                <a:schemeClr val="accent1"/>
              </a:solidFill>
              <a:latin typeface="+mn-lt"/>
              <a:ea typeface="+mn-ea"/>
              <a:cs typeface="+mn-cs"/>
            </a:endParaRPr>
          </a:p>
        </p:txBody>
      </p:sp>
      <p:sp>
        <p:nvSpPr>
          <p:cNvPr id="5" name="Footer Placeholder 4">
            <a:extLst>
              <a:ext uri="{FF2B5EF4-FFF2-40B4-BE49-F238E27FC236}">
                <a16:creationId xmlns:a16="http://schemas.microsoft.com/office/drawing/2014/main" id="{99E03D74-BB70-E1D6-BD0A-66A60542838A}"/>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dirty="0">
                <a:solidFill>
                  <a:schemeClr val="tx1"/>
                </a:solidFill>
                <a:latin typeface="+mn-lt"/>
                <a:ea typeface="+mn-ea"/>
                <a:cs typeface="+mn-cs"/>
              </a:rPr>
              <a:t>Genesis Decarbonization Plan</a:t>
            </a:r>
          </a:p>
        </p:txBody>
      </p:sp>
      <p:sp>
        <p:nvSpPr>
          <p:cNvPr id="8" name="Date Placeholder 7">
            <a:extLst>
              <a:ext uri="{FF2B5EF4-FFF2-40B4-BE49-F238E27FC236}">
                <a16:creationId xmlns:a16="http://schemas.microsoft.com/office/drawing/2014/main" id="{2BAA5571-51E8-3EEB-2F47-A63517E76A44}"/>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a:solidFill>
                  <a:schemeClr val="tx1"/>
                </a:solidFill>
                <a:effectLst>
                  <a:outerShdw blurRad="38100" dist="38100" dir="2700000" algn="tl">
                    <a:srgbClr val="000000">
                      <a:alpha val="43137"/>
                    </a:srgbClr>
                  </a:outerShdw>
                </a:effectLst>
              </a:rPr>
              <a:t>June 2023</a:t>
            </a:r>
          </a:p>
        </p:txBody>
      </p:sp>
      <p:sp>
        <p:nvSpPr>
          <p:cNvPr id="9" name="Slide Number Placeholder 8">
            <a:extLst>
              <a:ext uri="{FF2B5EF4-FFF2-40B4-BE49-F238E27FC236}">
                <a16:creationId xmlns:a16="http://schemas.microsoft.com/office/drawing/2014/main" id="{137361EB-A738-A36D-646F-8E95CBC933F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chemeClr val="tx1"/>
                </a:solidFill>
                <a:effectLst>
                  <a:outerShdw blurRad="38100" dist="38100" dir="2700000" algn="tl">
                    <a:srgbClr val="000000">
                      <a:alpha val="43137"/>
                    </a:srgbClr>
                  </a:outerShdw>
                </a:effectLst>
              </a:rPr>
              <a:pPr>
                <a:spcAft>
                  <a:spcPts val="600"/>
                </a:spcAft>
                <a:defRPr/>
              </a:pPr>
              <a:t>27</a:t>
            </a:fld>
            <a:endParaRPr lang="en-US">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476398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262CA67B-BC41-460A-B91C-3964CCA18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F37BEDA-BAD6-4EE6-82D8-F56424D55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767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3EA96DD0-E9EA-CD0C-390C-0CC7A2E31BE8}"/>
              </a:ext>
            </a:extLst>
          </p:cNvPr>
          <p:cNvSpPr>
            <a:spLocks noGrp="1"/>
          </p:cNvSpPr>
          <p:nvPr>
            <p:ph type="ctrTitle"/>
          </p:nvPr>
        </p:nvSpPr>
        <p:spPr>
          <a:xfrm>
            <a:off x="560892" y="753036"/>
            <a:ext cx="3211484" cy="3780864"/>
          </a:xfrm>
        </p:spPr>
        <p:txBody>
          <a:bodyPr vert="horz" lIns="91440" tIns="45720" rIns="91440" bIns="45720" rtlCol="0" anchor="t">
            <a:normAutofit/>
          </a:bodyPr>
          <a:lstStyle/>
          <a:p>
            <a:r>
              <a:rPr lang="en-US" sz="3400" spc="-40">
                <a:solidFill>
                  <a:srgbClr val="FFFFFF"/>
                </a:solidFill>
              </a:rPr>
              <a:t>Grants are available for energy improvements</a:t>
            </a:r>
          </a:p>
        </p:txBody>
      </p:sp>
      <p:sp>
        <p:nvSpPr>
          <p:cNvPr id="3" name="Subtitle 2">
            <a:extLst>
              <a:ext uri="{FF2B5EF4-FFF2-40B4-BE49-F238E27FC236}">
                <a16:creationId xmlns:a16="http://schemas.microsoft.com/office/drawing/2014/main" id="{538F67AE-9599-97B8-A78B-129FB4473A32}"/>
              </a:ext>
            </a:extLst>
          </p:cNvPr>
          <p:cNvSpPr>
            <a:spLocks noGrp="1"/>
          </p:cNvSpPr>
          <p:nvPr>
            <p:ph type="subTitle" idx="1"/>
          </p:nvPr>
        </p:nvSpPr>
        <p:spPr>
          <a:xfrm>
            <a:off x="568036" y="4533900"/>
            <a:ext cx="3211484" cy="1409700"/>
          </a:xfrm>
        </p:spPr>
        <p:txBody>
          <a:bodyPr vert="horz" lIns="91440" tIns="45720" rIns="91440" bIns="45720" rtlCol="0" anchor="b">
            <a:normAutofit/>
          </a:bodyPr>
          <a:lstStyle/>
          <a:p>
            <a:pPr>
              <a:lnSpc>
                <a:spcPct val="100000"/>
              </a:lnSpc>
            </a:pPr>
            <a:endParaRPr lang="en-US" sz="2800" b="1">
              <a:solidFill>
                <a:srgbClr val="FFFFFF"/>
              </a:solidFill>
            </a:endParaRPr>
          </a:p>
        </p:txBody>
      </p:sp>
      <p:pic>
        <p:nvPicPr>
          <p:cNvPr id="13" name="Picture 12">
            <a:extLst>
              <a:ext uri="{FF2B5EF4-FFF2-40B4-BE49-F238E27FC236}">
                <a16:creationId xmlns:a16="http://schemas.microsoft.com/office/drawing/2014/main" id="{C89A0AF7-1531-4DD6-8C86-56364059B5B7}"/>
              </a:ext>
            </a:extLst>
          </p:cNvPr>
          <p:cNvPicPr>
            <a:picLocks noChangeAspect="1"/>
          </p:cNvPicPr>
          <p:nvPr/>
        </p:nvPicPr>
        <p:blipFill>
          <a:blip r:embed="rId2"/>
          <a:stretch>
            <a:fillRect/>
          </a:stretch>
        </p:blipFill>
        <p:spPr>
          <a:xfrm>
            <a:off x="4542115" y="484184"/>
            <a:ext cx="3217333" cy="1914313"/>
          </a:xfrm>
          <a:prstGeom prst="rect">
            <a:avLst/>
          </a:prstGeom>
        </p:spPr>
      </p:pic>
      <p:pic>
        <p:nvPicPr>
          <p:cNvPr id="15" name="Picture 14">
            <a:extLst>
              <a:ext uri="{FF2B5EF4-FFF2-40B4-BE49-F238E27FC236}">
                <a16:creationId xmlns:a16="http://schemas.microsoft.com/office/drawing/2014/main" id="{ADCA1052-94D8-02A5-B650-BD1E63E88E01}"/>
              </a:ext>
            </a:extLst>
          </p:cNvPr>
          <p:cNvPicPr>
            <a:picLocks noChangeAspect="1"/>
          </p:cNvPicPr>
          <p:nvPr/>
        </p:nvPicPr>
        <p:blipFill>
          <a:blip r:embed="rId3"/>
          <a:stretch>
            <a:fillRect/>
          </a:stretch>
        </p:blipFill>
        <p:spPr>
          <a:xfrm>
            <a:off x="8224863" y="508313"/>
            <a:ext cx="3217333" cy="1866053"/>
          </a:xfrm>
          <a:prstGeom prst="rect">
            <a:avLst/>
          </a:prstGeom>
        </p:spPr>
      </p:pic>
      <p:pic>
        <p:nvPicPr>
          <p:cNvPr id="11" name="Picture 10">
            <a:extLst>
              <a:ext uri="{FF2B5EF4-FFF2-40B4-BE49-F238E27FC236}">
                <a16:creationId xmlns:a16="http://schemas.microsoft.com/office/drawing/2014/main" id="{D36FF959-97D2-194E-26F5-F5B0FBBF495D}"/>
              </a:ext>
            </a:extLst>
          </p:cNvPr>
          <p:cNvPicPr>
            <a:picLocks noChangeAspect="1"/>
          </p:cNvPicPr>
          <p:nvPr/>
        </p:nvPicPr>
        <p:blipFill>
          <a:blip r:embed="rId4"/>
          <a:stretch>
            <a:fillRect/>
          </a:stretch>
        </p:blipFill>
        <p:spPr>
          <a:xfrm>
            <a:off x="4519334" y="2805642"/>
            <a:ext cx="3217333" cy="1246716"/>
          </a:xfrm>
          <a:prstGeom prst="rect">
            <a:avLst/>
          </a:prstGeom>
        </p:spPr>
      </p:pic>
      <p:pic>
        <p:nvPicPr>
          <p:cNvPr id="7" name="Picture 6">
            <a:extLst>
              <a:ext uri="{FF2B5EF4-FFF2-40B4-BE49-F238E27FC236}">
                <a16:creationId xmlns:a16="http://schemas.microsoft.com/office/drawing/2014/main" id="{DCAFF5A0-87F7-C029-9370-3C9CB96A9FFC}"/>
              </a:ext>
            </a:extLst>
          </p:cNvPr>
          <p:cNvPicPr>
            <a:picLocks noChangeAspect="1"/>
          </p:cNvPicPr>
          <p:nvPr/>
        </p:nvPicPr>
        <p:blipFill>
          <a:blip r:embed="rId5"/>
          <a:stretch>
            <a:fillRect/>
          </a:stretch>
        </p:blipFill>
        <p:spPr>
          <a:xfrm>
            <a:off x="8354143" y="2805642"/>
            <a:ext cx="3217333" cy="739986"/>
          </a:xfrm>
          <a:prstGeom prst="rect">
            <a:avLst/>
          </a:prstGeom>
        </p:spPr>
      </p:pic>
      <p:sp>
        <p:nvSpPr>
          <p:cNvPr id="5" name="Footer Placeholder 4">
            <a:extLst>
              <a:ext uri="{FF2B5EF4-FFF2-40B4-BE49-F238E27FC236}">
                <a16:creationId xmlns:a16="http://schemas.microsoft.com/office/drawing/2014/main" id="{99E03D74-BB70-E1D6-BD0A-66A60542838A}"/>
              </a:ext>
            </a:extLst>
          </p:cNvPr>
          <p:cNvSpPr>
            <a:spLocks noGrp="1"/>
          </p:cNvSpPr>
          <p:nvPr>
            <p:ph type="ftr" sz="quarter" idx="11"/>
          </p:nvPr>
        </p:nvSpPr>
        <p:spPr>
          <a:xfrm>
            <a:off x="201168" y="6356350"/>
            <a:ext cx="3752267" cy="365125"/>
          </a:xfrm>
        </p:spPr>
        <p:txBody>
          <a:bodyPr vert="horz" lIns="91440" tIns="45720" rIns="91440" bIns="45720" rtlCol="0" anchor="ctr">
            <a:normAutofit/>
          </a:bodyPr>
          <a:lstStyle/>
          <a:p>
            <a:pPr>
              <a:spcAft>
                <a:spcPts val="600"/>
              </a:spcAft>
            </a:pPr>
            <a:r>
              <a:rPr lang="en-US">
                <a:solidFill>
                  <a:srgbClr val="FFFFFF"/>
                </a:solidFill>
              </a:rPr>
              <a:t>Genesis Decarbonization Plan</a:t>
            </a:r>
          </a:p>
        </p:txBody>
      </p:sp>
      <p:sp>
        <p:nvSpPr>
          <p:cNvPr id="8" name="Date Placeholder 7">
            <a:extLst>
              <a:ext uri="{FF2B5EF4-FFF2-40B4-BE49-F238E27FC236}">
                <a16:creationId xmlns:a16="http://schemas.microsoft.com/office/drawing/2014/main" id="{2BAA5571-51E8-3EEB-2F47-A63517E76A44}"/>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a:solidFill>
                  <a:schemeClr val="tx1"/>
                </a:solidFill>
                <a:effectLst>
                  <a:outerShdw blurRad="38100" dist="38100" dir="2700000" algn="tl">
                    <a:srgbClr val="000000">
                      <a:alpha val="43137"/>
                    </a:srgbClr>
                  </a:outerShdw>
                </a:effectLst>
              </a:rPr>
              <a:t>June 2023</a:t>
            </a:r>
          </a:p>
        </p:txBody>
      </p:sp>
      <p:sp>
        <p:nvSpPr>
          <p:cNvPr id="9" name="Slide Number Placeholder 8">
            <a:extLst>
              <a:ext uri="{FF2B5EF4-FFF2-40B4-BE49-F238E27FC236}">
                <a16:creationId xmlns:a16="http://schemas.microsoft.com/office/drawing/2014/main" id="{137361EB-A738-A36D-646F-8E95CBC933F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chemeClr val="tx1"/>
                </a:solidFill>
                <a:effectLst>
                  <a:outerShdw blurRad="38100" dist="38100" dir="2700000" algn="tl">
                    <a:srgbClr val="000000">
                      <a:alpha val="43137"/>
                    </a:srgbClr>
                  </a:outerShdw>
                </a:effectLst>
              </a:rPr>
              <a:pPr>
                <a:spcAft>
                  <a:spcPts val="600"/>
                </a:spcAft>
                <a:defRPr/>
              </a:pPr>
              <a:t>28</a:t>
            </a:fld>
            <a:endParaRPr lang="en-US">
              <a:solidFill>
                <a:schemeClr val="tx1"/>
              </a:solidFill>
              <a:effectLst>
                <a:outerShdw blurRad="38100" dist="38100" dir="2700000" algn="tl">
                  <a:srgbClr val="000000">
                    <a:alpha val="43137"/>
                  </a:srgbClr>
                </a:outerShdw>
              </a:effectLst>
            </a:endParaRPr>
          </a:p>
        </p:txBody>
      </p:sp>
      <p:pic>
        <p:nvPicPr>
          <p:cNvPr id="17" name="Picture 16">
            <a:extLst>
              <a:ext uri="{FF2B5EF4-FFF2-40B4-BE49-F238E27FC236}">
                <a16:creationId xmlns:a16="http://schemas.microsoft.com/office/drawing/2014/main" id="{29C32AB8-D09E-8643-7399-7EA21F494DC8}"/>
              </a:ext>
            </a:extLst>
          </p:cNvPr>
          <p:cNvPicPr>
            <a:picLocks noChangeAspect="1"/>
          </p:cNvPicPr>
          <p:nvPr/>
        </p:nvPicPr>
        <p:blipFill>
          <a:blip r:embed="rId6"/>
          <a:stretch>
            <a:fillRect/>
          </a:stretch>
        </p:blipFill>
        <p:spPr>
          <a:xfrm>
            <a:off x="4644736" y="4433949"/>
            <a:ext cx="7277731" cy="2377646"/>
          </a:xfrm>
          <a:prstGeom prst="rect">
            <a:avLst/>
          </a:prstGeom>
        </p:spPr>
      </p:pic>
    </p:spTree>
    <p:extLst>
      <p:ext uri="{BB962C8B-B14F-4D97-AF65-F5344CB8AC3E}">
        <p14:creationId xmlns:p14="http://schemas.microsoft.com/office/powerpoint/2010/main" val="246783290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a:extLst>
              <a:ext uri="{FF2B5EF4-FFF2-40B4-BE49-F238E27FC236}">
                <a16:creationId xmlns:a16="http://schemas.microsoft.com/office/drawing/2014/main" id="{FAEE6AFA-023B-40E0-B9E1-927B548D0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98F98FF-4472-4DD5-9D1B-B6BD1580A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3EA96DD0-E9EA-CD0C-390C-0CC7A2E31BE8}"/>
              </a:ext>
            </a:extLst>
          </p:cNvPr>
          <p:cNvSpPr>
            <a:spLocks noGrp="1"/>
          </p:cNvSpPr>
          <p:nvPr>
            <p:ph type="ctrTitle"/>
          </p:nvPr>
        </p:nvSpPr>
        <p:spPr>
          <a:xfrm>
            <a:off x="649045" y="788595"/>
            <a:ext cx="4273475" cy="3745305"/>
          </a:xfrm>
        </p:spPr>
        <p:txBody>
          <a:bodyPr vert="horz" lIns="91440" tIns="45720" rIns="91440" bIns="45720" rtlCol="0" anchor="t">
            <a:normAutofit/>
          </a:bodyPr>
          <a:lstStyle/>
          <a:p>
            <a:r>
              <a:rPr lang="en-US" sz="4400" b="1" kern="1200" spc="-40" baseline="0" dirty="0">
                <a:solidFill>
                  <a:srgbClr val="FFFFFF"/>
                </a:solidFill>
                <a:latin typeface="+mj-lt"/>
                <a:ea typeface="+mj-ea"/>
                <a:cs typeface="+mj-cs"/>
              </a:rPr>
              <a:t>City Funds are available for energy efficiency</a:t>
            </a:r>
            <a:r>
              <a:rPr lang="en-US" sz="4400" b="1" kern="1200" spc="-40" dirty="0">
                <a:solidFill>
                  <a:srgbClr val="FFFFFF"/>
                </a:solidFill>
                <a:latin typeface="+mj-lt"/>
                <a:ea typeface="+mj-ea"/>
                <a:cs typeface="+mj-cs"/>
              </a:rPr>
              <a:t> improvements</a:t>
            </a:r>
            <a:endParaRPr lang="en-US" sz="4400" b="1" kern="1200" spc="-40" baseline="0" dirty="0">
              <a:solidFill>
                <a:srgbClr val="FFFFFF"/>
              </a:solidFill>
              <a:latin typeface="+mj-lt"/>
              <a:ea typeface="+mj-ea"/>
              <a:cs typeface="+mj-cs"/>
            </a:endParaRPr>
          </a:p>
        </p:txBody>
      </p:sp>
      <p:sp>
        <p:nvSpPr>
          <p:cNvPr id="3" name="Subtitle 2">
            <a:extLst>
              <a:ext uri="{FF2B5EF4-FFF2-40B4-BE49-F238E27FC236}">
                <a16:creationId xmlns:a16="http://schemas.microsoft.com/office/drawing/2014/main" id="{538F67AE-9599-97B8-A78B-129FB4473A32}"/>
              </a:ext>
            </a:extLst>
          </p:cNvPr>
          <p:cNvSpPr>
            <a:spLocks noGrp="1"/>
          </p:cNvSpPr>
          <p:nvPr>
            <p:ph type="subTitle" idx="1"/>
          </p:nvPr>
        </p:nvSpPr>
        <p:spPr>
          <a:xfrm>
            <a:off x="649045" y="4533900"/>
            <a:ext cx="3948355" cy="1409700"/>
          </a:xfrm>
        </p:spPr>
        <p:txBody>
          <a:bodyPr vert="horz" lIns="91440" tIns="45720" rIns="91440" bIns="45720" rtlCol="0" anchor="b">
            <a:normAutofit/>
          </a:bodyPr>
          <a:lstStyle/>
          <a:p>
            <a:pPr>
              <a:lnSpc>
                <a:spcPct val="100000"/>
              </a:lnSpc>
            </a:pPr>
            <a:endParaRPr lang="en-US" sz="2800" b="1" dirty="0">
              <a:solidFill>
                <a:srgbClr val="FFFFFF"/>
              </a:solidFill>
            </a:endParaRPr>
          </a:p>
        </p:txBody>
      </p:sp>
      <p:pic>
        <p:nvPicPr>
          <p:cNvPr id="12" name="Picture 11">
            <a:extLst>
              <a:ext uri="{FF2B5EF4-FFF2-40B4-BE49-F238E27FC236}">
                <a16:creationId xmlns:a16="http://schemas.microsoft.com/office/drawing/2014/main" id="{470BC0AA-0E38-CD76-5A5F-3E46E6896F84}"/>
              </a:ext>
            </a:extLst>
          </p:cNvPr>
          <p:cNvPicPr>
            <a:picLocks noChangeAspect="1"/>
          </p:cNvPicPr>
          <p:nvPr/>
        </p:nvPicPr>
        <p:blipFill>
          <a:blip r:embed="rId2"/>
          <a:stretch>
            <a:fillRect/>
          </a:stretch>
        </p:blipFill>
        <p:spPr>
          <a:xfrm>
            <a:off x="6863508" y="519853"/>
            <a:ext cx="3566996" cy="2746587"/>
          </a:xfrm>
          <a:prstGeom prst="rect">
            <a:avLst/>
          </a:prstGeom>
        </p:spPr>
      </p:pic>
      <p:pic>
        <p:nvPicPr>
          <p:cNvPr id="6" name="Picture 5">
            <a:extLst>
              <a:ext uri="{FF2B5EF4-FFF2-40B4-BE49-F238E27FC236}">
                <a16:creationId xmlns:a16="http://schemas.microsoft.com/office/drawing/2014/main" id="{84CE1650-0ACC-EB41-7AD2-5765271D53C2}"/>
              </a:ext>
            </a:extLst>
          </p:cNvPr>
          <p:cNvPicPr>
            <a:picLocks noChangeAspect="1"/>
          </p:cNvPicPr>
          <p:nvPr/>
        </p:nvPicPr>
        <p:blipFill>
          <a:blip r:embed="rId3"/>
          <a:stretch>
            <a:fillRect/>
          </a:stretch>
        </p:blipFill>
        <p:spPr>
          <a:xfrm>
            <a:off x="5576146" y="3793488"/>
            <a:ext cx="6124787" cy="2342731"/>
          </a:xfrm>
          <a:prstGeom prst="rect">
            <a:avLst/>
          </a:prstGeom>
        </p:spPr>
      </p:pic>
      <p:sp>
        <p:nvSpPr>
          <p:cNvPr id="5" name="Footer Placeholder 4">
            <a:extLst>
              <a:ext uri="{FF2B5EF4-FFF2-40B4-BE49-F238E27FC236}">
                <a16:creationId xmlns:a16="http://schemas.microsoft.com/office/drawing/2014/main" id="{99E03D74-BB70-E1D6-BD0A-66A60542838A}"/>
              </a:ext>
            </a:extLst>
          </p:cNvPr>
          <p:cNvSpPr>
            <a:spLocks noGrp="1"/>
          </p:cNvSpPr>
          <p:nvPr>
            <p:ph type="ftr" sz="quarter" idx="11"/>
          </p:nvPr>
        </p:nvSpPr>
        <p:spPr>
          <a:xfrm>
            <a:off x="328108" y="6356350"/>
            <a:ext cx="4594412"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Genesis Decarbonization Plan</a:t>
            </a:r>
          </a:p>
        </p:txBody>
      </p:sp>
      <p:sp>
        <p:nvSpPr>
          <p:cNvPr id="8" name="Date Placeholder 7">
            <a:extLst>
              <a:ext uri="{FF2B5EF4-FFF2-40B4-BE49-F238E27FC236}">
                <a16:creationId xmlns:a16="http://schemas.microsoft.com/office/drawing/2014/main" id="{2BAA5571-51E8-3EEB-2F47-A63517E76A44}"/>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a:solidFill>
                  <a:schemeClr val="tx1"/>
                </a:solidFill>
                <a:effectLst>
                  <a:outerShdw blurRad="38100" dist="38100" dir="2700000" algn="tl">
                    <a:srgbClr val="000000">
                      <a:alpha val="43137"/>
                    </a:srgbClr>
                  </a:outerShdw>
                </a:effectLst>
              </a:rPr>
              <a:t>June 2023</a:t>
            </a:r>
          </a:p>
        </p:txBody>
      </p:sp>
      <p:sp>
        <p:nvSpPr>
          <p:cNvPr id="9" name="Slide Number Placeholder 8">
            <a:extLst>
              <a:ext uri="{FF2B5EF4-FFF2-40B4-BE49-F238E27FC236}">
                <a16:creationId xmlns:a16="http://schemas.microsoft.com/office/drawing/2014/main" id="{137361EB-A738-A36D-646F-8E95CBC933F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chemeClr val="tx1"/>
                </a:solidFill>
                <a:effectLst>
                  <a:outerShdw blurRad="38100" dist="38100" dir="2700000" algn="tl">
                    <a:srgbClr val="000000">
                      <a:alpha val="43137"/>
                    </a:srgbClr>
                  </a:outerShdw>
                </a:effectLst>
              </a:rPr>
              <a:pPr>
                <a:spcAft>
                  <a:spcPts val="600"/>
                </a:spcAft>
                <a:defRPr/>
              </a:pPr>
              <a:t>29</a:t>
            </a:fld>
            <a:endParaRPr lang="en-US">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004123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B0360-D948-087D-C7FC-6396903BA758}"/>
              </a:ext>
            </a:extLst>
          </p:cNvPr>
          <p:cNvSpPr>
            <a:spLocks noGrp="1"/>
          </p:cNvSpPr>
          <p:nvPr>
            <p:ph type="title"/>
          </p:nvPr>
        </p:nvSpPr>
        <p:spPr/>
        <p:txBody>
          <a:bodyPr>
            <a:normAutofit/>
          </a:bodyPr>
          <a:lstStyle/>
          <a:p>
            <a:r>
              <a:rPr lang="en-US" sz="2800" dirty="0"/>
              <a:t>Genesis has a decarbonization plan!</a:t>
            </a:r>
          </a:p>
        </p:txBody>
      </p:sp>
      <p:sp>
        <p:nvSpPr>
          <p:cNvPr id="3" name="Footer Placeholder 2">
            <a:extLst>
              <a:ext uri="{FF2B5EF4-FFF2-40B4-BE49-F238E27FC236}">
                <a16:creationId xmlns:a16="http://schemas.microsoft.com/office/drawing/2014/main" id="{EFACC34A-84DA-E925-05BE-1B2A4A384124}"/>
              </a:ext>
            </a:extLst>
          </p:cNvPr>
          <p:cNvSpPr>
            <a:spLocks noGrp="1"/>
          </p:cNvSpPr>
          <p:nvPr>
            <p:ph type="ftr" sz="quarter" idx="11"/>
          </p:nvPr>
        </p:nvSpPr>
        <p:spPr/>
        <p:txBody>
          <a:bodyPr/>
          <a:lstStyle/>
          <a:p>
            <a:pPr>
              <a:spcAft>
                <a:spcPts val="600"/>
              </a:spcAft>
            </a:pPr>
            <a:r>
              <a:rPr lang="en-US" kern="1200" dirty="0">
                <a:solidFill>
                  <a:schemeClr val="tx1"/>
                </a:solidFill>
                <a:latin typeface="+mn-lt"/>
                <a:ea typeface="+mn-ea"/>
                <a:cs typeface="+mn-cs"/>
              </a:rPr>
              <a:t>Genesis Decarbonization Plan</a:t>
            </a:r>
          </a:p>
        </p:txBody>
      </p:sp>
      <p:pic>
        <p:nvPicPr>
          <p:cNvPr id="10" name="Picture Placeholder 9">
            <a:extLst>
              <a:ext uri="{FF2B5EF4-FFF2-40B4-BE49-F238E27FC236}">
                <a16:creationId xmlns:a16="http://schemas.microsoft.com/office/drawing/2014/main" id="{345D5220-104A-0146-7765-42888249F8FD}"/>
              </a:ext>
            </a:extLst>
          </p:cNvPr>
          <p:cNvPicPr>
            <a:picLocks noGrp="1" noChangeAspect="1"/>
          </p:cNvPicPr>
          <p:nvPr>
            <p:ph type="pic" sz="quarter" idx="13"/>
          </p:nvPr>
        </p:nvPicPr>
        <p:blipFill rotWithShape="1">
          <a:blip r:embed="rId2"/>
          <a:srcRect t="7547" b="7547"/>
          <a:stretch/>
        </p:blipFill>
        <p:spPr/>
      </p:pic>
      <p:sp>
        <p:nvSpPr>
          <p:cNvPr id="5" name="Picture Placeholder 4">
            <a:extLst>
              <a:ext uri="{FF2B5EF4-FFF2-40B4-BE49-F238E27FC236}">
                <a16:creationId xmlns:a16="http://schemas.microsoft.com/office/drawing/2014/main" id="{477D4BC7-2B5A-DF26-2E97-DA1CC84E8E21}"/>
              </a:ext>
            </a:extLst>
          </p:cNvPr>
          <p:cNvSpPr>
            <a:spLocks noGrp="1"/>
          </p:cNvSpPr>
          <p:nvPr>
            <p:ph type="pic" sz="quarter" idx="14"/>
          </p:nvPr>
        </p:nvSpPr>
        <p:spPr/>
      </p:sp>
      <p:sp>
        <p:nvSpPr>
          <p:cNvPr id="6" name="Text Placeholder 5">
            <a:extLst>
              <a:ext uri="{FF2B5EF4-FFF2-40B4-BE49-F238E27FC236}">
                <a16:creationId xmlns:a16="http://schemas.microsoft.com/office/drawing/2014/main" id="{7CD51ABC-F059-2EAC-0AF6-5E8B196826CB}"/>
              </a:ext>
            </a:extLst>
          </p:cNvPr>
          <p:cNvSpPr>
            <a:spLocks noGrp="1"/>
          </p:cNvSpPr>
          <p:nvPr>
            <p:ph type="body" sz="quarter" idx="15"/>
          </p:nvPr>
        </p:nvSpPr>
        <p:spPr/>
        <p:txBody>
          <a:bodyPr/>
          <a:lstStyle/>
          <a:p>
            <a:endParaRPr lang="en-US" dirty="0"/>
          </a:p>
        </p:txBody>
      </p:sp>
      <p:sp>
        <p:nvSpPr>
          <p:cNvPr id="7" name="Date Placeholder 6">
            <a:extLst>
              <a:ext uri="{FF2B5EF4-FFF2-40B4-BE49-F238E27FC236}">
                <a16:creationId xmlns:a16="http://schemas.microsoft.com/office/drawing/2014/main" id="{43C206A0-5C83-7210-FAA5-56AA59EEAA15}"/>
              </a:ext>
            </a:extLst>
          </p:cNvPr>
          <p:cNvSpPr>
            <a:spLocks noGrp="1"/>
          </p:cNvSpPr>
          <p:nvPr>
            <p:ph type="dt" sz="half" idx="10"/>
          </p:nvPr>
        </p:nvSpPr>
        <p:spPr/>
        <p:txBody>
          <a:bodyPr/>
          <a:lstStyle/>
          <a:p>
            <a:pPr>
              <a:defRPr/>
            </a:pPr>
            <a:r>
              <a:rPr lang="en-US">
                <a:solidFill>
                  <a:prstClr val="black"/>
                </a:solidFill>
              </a:rPr>
              <a:t>20XX</a:t>
            </a:r>
            <a:endParaRPr lang="en-US" dirty="0">
              <a:solidFill>
                <a:prstClr val="black"/>
              </a:solidFill>
            </a:endParaRPr>
          </a:p>
        </p:txBody>
      </p:sp>
      <p:sp>
        <p:nvSpPr>
          <p:cNvPr id="8" name="Slide Number Placeholder 7">
            <a:extLst>
              <a:ext uri="{FF2B5EF4-FFF2-40B4-BE49-F238E27FC236}">
                <a16:creationId xmlns:a16="http://schemas.microsoft.com/office/drawing/2014/main" id="{D4E8B007-D56B-ADBB-9E35-AE49B8D81A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2" name="Picture 11">
            <a:extLst>
              <a:ext uri="{FF2B5EF4-FFF2-40B4-BE49-F238E27FC236}">
                <a16:creationId xmlns:a16="http://schemas.microsoft.com/office/drawing/2014/main" id="{E352ACC9-0419-EFF2-ADA8-54F0BBF3205A}"/>
              </a:ext>
            </a:extLst>
          </p:cNvPr>
          <p:cNvPicPr>
            <a:picLocks noChangeAspect="1"/>
          </p:cNvPicPr>
          <p:nvPr/>
        </p:nvPicPr>
        <p:blipFill>
          <a:blip r:embed="rId3"/>
          <a:stretch>
            <a:fillRect/>
          </a:stretch>
        </p:blipFill>
        <p:spPr>
          <a:xfrm>
            <a:off x="4124089" y="87562"/>
            <a:ext cx="3919568" cy="3890024"/>
          </a:xfrm>
          <a:prstGeom prst="rect">
            <a:avLst/>
          </a:prstGeom>
        </p:spPr>
      </p:pic>
      <p:pic>
        <p:nvPicPr>
          <p:cNvPr id="14" name="Picture 13">
            <a:extLst>
              <a:ext uri="{FF2B5EF4-FFF2-40B4-BE49-F238E27FC236}">
                <a16:creationId xmlns:a16="http://schemas.microsoft.com/office/drawing/2014/main" id="{F48DC03F-3604-F849-D8CB-6F56E28C70F6}"/>
              </a:ext>
            </a:extLst>
          </p:cNvPr>
          <p:cNvPicPr>
            <a:picLocks noChangeAspect="1"/>
          </p:cNvPicPr>
          <p:nvPr/>
        </p:nvPicPr>
        <p:blipFill>
          <a:blip r:embed="rId4"/>
          <a:stretch>
            <a:fillRect/>
          </a:stretch>
        </p:blipFill>
        <p:spPr>
          <a:xfrm>
            <a:off x="7986917" y="2705290"/>
            <a:ext cx="4191239" cy="4065148"/>
          </a:xfrm>
          <a:prstGeom prst="rect">
            <a:avLst/>
          </a:prstGeom>
        </p:spPr>
      </p:pic>
    </p:spTree>
    <p:extLst>
      <p:ext uri="{BB962C8B-B14F-4D97-AF65-F5344CB8AC3E}">
        <p14:creationId xmlns:p14="http://schemas.microsoft.com/office/powerpoint/2010/main" val="386015942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63BEA8DC-D85D-47C5-A352-5FA38C6615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white air conditioner outside by bushes&#10;&#10;Description automatically generated">
            <a:extLst>
              <a:ext uri="{FF2B5EF4-FFF2-40B4-BE49-F238E27FC236}">
                <a16:creationId xmlns:a16="http://schemas.microsoft.com/office/drawing/2014/main" id="{AAEC012A-593C-0B82-D5EF-528328B70D50}"/>
              </a:ext>
            </a:extLst>
          </p:cNvPr>
          <p:cNvPicPr>
            <a:picLocks noChangeAspect="1"/>
          </p:cNvPicPr>
          <p:nvPr/>
        </p:nvPicPr>
        <p:blipFill rotWithShape="1">
          <a:blip r:embed="rId2"/>
          <a:srcRect r="17334"/>
          <a:stretch/>
        </p:blipFill>
        <p:spPr>
          <a:xfrm>
            <a:off x="20" y="10"/>
            <a:ext cx="12191979" cy="6857990"/>
          </a:xfrm>
          <a:prstGeom prst="rect">
            <a:avLst/>
          </a:prstGeom>
        </p:spPr>
      </p:pic>
      <p:sp>
        <p:nvSpPr>
          <p:cNvPr id="29" name="Rectangle 28">
            <a:extLst>
              <a:ext uri="{FF2B5EF4-FFF2-40B4-BE49-F238E27FC236}">
                <a16:creationId xmlns:a16="http://schemas.microsoft.com/office/drawing/2014/main" id="{89794409-74D6-4CE5-A2FE-377A7D653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rgbClr val="000000">
                  <a:alpha val="23000"/>
                </a:srgbClr>
              </a:gs>
              <a:gs pos="0">
                <a:srgbClr val="000000">
                  <a:alpha val="0"/>
                </a:srgbClr>
              </a:gs>
              <a:gs pos="100000">
                <a:srgbClr val="00000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068F51-D3C6-24C6-D806-03CEFB49738B}"/>
              </a:ext>
            </a:extLst>
          </p:cNvPr>
          <p:cNvSpPr>
            <a:spLocks noGrp="1"/>
          </p:cNvSpPr>
          <p:nvPr>
            <p:ph type="ctrTitle"/>
          </p:nvPr>
        </p:nvSpPr>
        <p:spPr>
          <a:xfrm>
            <a:off x="649045" y="876301"/>
            <a:ext cx="8494955" cy="4805300"/>
          </a:xfrm>
        </p:spPr>
        <p:txBody>
          <a:bodyPr vert="horz" lIns="91440" tIns="45720" rIns="91440" bIns="45720" rtlCol="0" anchor="b">
            <a:normAutofit/>
          </a:bodyPr>
          <a:lstStyle/>
          <a:p>
            <a:r>
              <a:rPr lang="en-US" sz="5400" b="1" kern="1200" spc="-40" baseline="0" dirty="0" err="1">
                <a:solidFill>
                  <a:srgbClr val="FFFFFF"/>
                </a:solidFill>
                <a:latin typeface="+mj-lt"/>
                <a:ea typeface="+mj-ea"/>
                <a:cs typeface="+mj-cs"/>
              </a:rPr>
              <a:t>BlocPower</a:t>
            </a:r>
            <a:r>
              <a:rPr lang="en-US" sz="5400" b="1" kern="1200" spc="-40" baseline="0" dirty="0">
                <a:solidFill>
                  <a:srgbClr val="FFFFFF"/>
                </a:solidFill>
                <a:latin typeface="+mj-lt"/>
                <a:ea typeface="+mj-ea"/>
                <a:cs typeface="+mj-cs"/>
              </a:rPr>
              <a:t> – Project Management?</a:t>
            </a:r>
          </a:p>
        </p:txBody>
      </p:sp>
      <p:sp>
        <p:nvSpPr>
          <p:cNvPr id="3" name="Subtitle 2">
            <a:extLst>
              <a:ext uri="{FF2B5EF4-FFF2-40B4-BE49-F238E27FC236}">
                <a16:creationId xmlns:a16="http://schemas.microsoft.com/office/drawing/2014/main" id="{7EBE091D-693B-0609-CB55-735C99C3EE10}"/>
              </a:ext>
            </a:extLst>
          </p:cNvPr>
          <p:cNvSpPr>
            <a:spLocks noGrp="1"/>
          </p:cNvSpPr>
          <p:nvPr>
            <p:ph type="subTitle" idx="1"/>
          </p:nvPr>
        </p:nvSpPr>
        <p:spPr>
          <a:xfrm>
            <a:off x="649044" y="5687291"/>
            <a:ext cx="10365320" cy="663370"/>
          </a:xfrm>
        </p:spPr>
        <p:txBody>
          <a:bodyPr vert="horz" lIns="91440" tIns="45720" rIns="91440" bIns="45720" rtlCol="0" anchor="t">
            <a:normAutofit/>
          </a:bodyPr>
          <a:lstStyle/>
          <a:p>
            <a:pPr>
              <a:lnSpc>
                <a:spcPct val="100000"/>
              </a:lnSpc>
            </a:pPr>
            <a:r>
              <a:rPr lang="en-US" sz="2000" b="1" kern="1200" spc="-20" baseline="0">
                <a:solidFill>
                  <a:srgbClr val="FFFFFF"/>
                </a:solidFill>
                <a:latin typeface="+mn-lt"/>
                <a:ea typeface="+mn-ea"/>
                <a:cs typeface="+mn-cs"/>
              </a:rPr>
              <a:t>https://www.blocpower.io/home-building-upgrades</a:t>
            </a:r>
          </a:p>
        </p:txBody>
      </p:sp>
      <p:sp>
        <p:nvSpPr>
          <p:cNvPr id="5" name="Footer Placeholder 4">
            <a:extLst>
              <a:ext uri="{FF2B5EF4-FFF2-40B4-BE49-F238E27FC236}">
                <a16:creationId xmlns:a16="http://schemas.microsoft.com/office/drawing/2014/main" id="{CE2411E9-C589-2C22-4637-4A8447373F16}"/>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r>
              <a:rPr lang="en-US" kern="1200">
                <a:solidFill>
                  <a:srgbClr val="FFFFFF"/>
                </a:solidFill>
                <a:effectLst>
                  <a:outerShdw blurRad="38100" dist="38100" dir="2700000" algn="tl">
                    <a:srgbClr val="000000">
                      <a:alpha val="43137"/>
                    </a:srgbClr>
                  </a:outerShdw>
                </a:effectLst>
                <a:latin typeface="+mn-lt"/>
                <a:ea typeface="+mn-ea"/>
                <a:cs typeface="+mn-cs"/>
              </a:rPr>
              <a:t>Presentation title</a:t>
            </a:r>
          </a:p>
        </p:txBody>
      </p:sp>
      <p:sp>
        <p:nvSpPr>
          <p:cNvPr id="8" name="Date Placeholder 7">
            <a:extLst>
              <a:ext uri="{FF2B5EF4-FFF2-40B4-BE49-F238E27FC236}">
                <a16:creationId xmlns:a16="http://schemas.microsoft.com/office/drawing/2014/main" id="{4C27507F-21FE-BD15-01A1-7BE505672163}"/>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a:solidFill>
                  <a:srgbClr val="FFFFFF"/>
                </a:solidFill>
                <a:effectLst>
                  <a:outerShdw blurRad="38100" dist="38100" dir="2700000" algn="tl">
                    <a:srgbClr val="000000">
                      <a:alpha val="43137"/>
                    </a:srgbClr>
                  </a:outerShdw>
                </a:effectLst>
              </a:rPr>
              <a:t>20XX</a:t>
            </a:r>
          </a:p>
        </p:txBody>
      </p:sp>
      <p:sp>
        <p:nvSpPr>
          <p:cNvPr id="9" name="Slide Number Placeholder 8">
            <a:extLst>
              <a:ext uri="{FF2B5EF4-FFF2-40B4-BE49-F238E27FC236}">
                <a16:creationId xmlns:a16="http://schemas.microsoft.com/office/drawing/2014/main" id="{54D96CB3-1C99-D960-CE87-C72340D51874}"/>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smtClean="0">
                <a:solidFill>
                  <a:srgbClr val="FFFFFF"/>
                </a:solidFill>
                <a:effectLst>
                  <a:outerShdw blurRad="38100" dist="38100" dir="2700000" algn="tl">
                    <a:srgbClr val="000000">
                      <a:alpha val="43137"/>
                    </a:srgbClr>
                  </a:outerShdw>
                </a:effectLst>
              </a:rPr>
              <a:pPr>
                <a:spcAft>
                  <a:spcPts val="600"/>
                </a:spcAft>
                <a:defRPr/>
              </a:pPr>
              <a:t>30</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71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18BC37F5-B364-4B3A-8D22-CAE87E2E9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7651B67-E533-45AC-83BF-C8FF57185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5AD60E41-04DB-5D08-FB87-5C2A75913C7F}"/>
              </a:ext>
            </a:extLst>
          </p:cNvPr>
          <p:cNvSpPr>
            <a:spLocks noGrp="1"/>
          </p:cNvSpPr>
          <p:nvPr>
            <p:ph type="ctrTitle"/>
          </p:nvPr>
        </p:nvSpPr>
        <p:spPr>
          <a:xfrm>
            <a:off x="647700" y="757011"/>
            <a:ext cx="3945816" cy="3883413"/>
          </a:xfrm>
        </p:spPr>
        <p:txBody>
          <a:bodyPr vert="horz" lIns="91440" tIns="45720" rIns="91440" bIns="45720" rtlCol="0" anchor="t">
            <a:normAutofit/>
          </a:bodyPr>
          <a:lstStyle/>
          <a:p>
            <a:r>
              <a:rPr lang="en-US" sz="3400" b="1" kern="1200" spc="-40" baseline="0" dirty="0">
                <a:solidFill>
                  <a:srgbClr val="FFFFFF"/>
                </a:solidFill>
                <a:latin typeface="+mj-lt"/>
                <a:ea typeface="+mj-ea"/>
                <a:cs typeface="+mj-cs"/>
              </a:rPr>
              <a:t>Decarbonization Report</a:t>
            </a:r>
          </a:p>
        </p:txBody>
      </p:sp>
      <p:sp>
        <p:nvSpPr>
          <p:cNvPr id="3" name="Subtitle 2">
            <a:extLst>
              <a:ext uri="{FF2B5EF4-FFF2-40B4-BE49-F238E27FC236}">
                <a16:creationId xmlns:a16="http://schemas.microsoft.com/office/drawing/2014/main" id="{8F8E1DDB-0150-8B72-C401-94BDD148171B}"/>
              </a:ext>
            </a:extLst>
          </p:cNvPr>
          <p:cNvSpPr>
            <a:spLocks noGrp="1"/>
          </p:cNvSpPr>
          <p:nvPr>
            <p:ph type="subTitle" idx="1"/>
          </p:nvPr>
        </p:nvSpPr>
        <p:spPr>
          <a:xfrm>
            <a:off x="201167" y="4640423"/>
            <a:ext cx="4837175" cy="1460565"/>
          </a:xfrm>
        </p:spPr>
        <p:txBody>
          <a:bodyPr vert="horz" lIns="91440" tIns="45720" rIns="91440" bIns="45720" rtlCol="0" anchor="b">
            <a:normAutofit/>
          </a:bodyPr>
          <a:lstStyle/>
          <a:p>
            <a:pPr>
              <a:lnSpc>
                <a:spcPct val="100000"/>
              </a:lnSpc>
            </a:pPr>
            <a:r>
              <a:rPr lang="en-US" b="1" kern="1200" spc="-20" baseline="0" dirty="0">
                <a:solidFill>
                  <a:srgbClr val="FFFFFF"/>
                </a:solidFill>
                <a:latin typeface="+mn-lt"/>
                <a:ea typeface="+mn-ea"/>
                <a:cs typeface="+mn-cs"/>
              </a:rPr>
              <a:t>15 Ledger pages (17 x 11”)</a:t>
            </a:r>
          </a:p>
        </p:txBody>
      </p:sp>
      <p:sp>
        <p:nvSpPr>
          <p:cNvPr id="5" name="Footer Placeholder 4">
            <a:extLst>
              <a:ext uri="{FF2B5EF4-FFF2-40B4-BE49-F238E27FC236}">
                <a16:creationId xmlns:a16="http://schemas.microsoft.com/office/drawing/2014/main" id="{D3C2E214-CAA3-0F80-566F-C15956B70275}"/>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defRPr/>
            </a:pPr>
            <a:r>
              <a:rPr lang="en-US" kern="1200" dirty="0">
                <a:solidFill>
                  <a:srgbClr val="FFFFFF"/>
                </a:solidFill>
                <a:effectLst>
                  <a:outerShdw blurRad="38100" dist="38100" dir="2700000" algn="tl">
                    <a:srgbClr val="000000">
                      <a:alpha val="43137"/>
                    </a:srgbClr>
                  </a:outerShdw>
                </a:effectLst>
                <a:latin typeface="+mn-lt"/>
                <a:ea typeface="+mn-ea"/>
                <a:cs typeface="+mn-cs"/>
              </a:rPr>
              <a:t>Genesis Decarbonization Plan	</a:t>
            </a:r>
          </a:p>
        </p:txBody>
      </p:sp>
      <p:sp>
        <p:nvSpPr>
          <p:cNvPr id="8" name="Date Placeholder 7">
            <a:extLst>
              <a:ext uri="{FF2B5EF4-FFF2-40B4-BE49-F238E27FC236}">
                <a16:creationId xmlns:a16="http://schemas.microsoft.com/office/drawing/2014/main" id="{3E6688B8-483E-4AC4-6E6C-F3A3EB9AF07B}"/>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endParaRPr lang="en-US" dirty="0">
              <a:solidFill>
                <a:srgbClr val="FFFFFF"/>
              </a:solidFill>
              <a:effectLst>
                <a:outerShdw blurRad="38100" dist="38100" dir="2700000" algn="tl">
                  <a:srgbClr val="000000">
                    <a:alpha val="43137"/>
                  </a:srgbClr>
                </a:outerShdw>
              </a:effectLst>
            </a:endParaRPr>
          </a:p>
        </p:txBody>
      </p:sp>
      <p:pic>
        <p:nvPicPr>
          <p:cNvPr id="12" name="Picture 11">
            <a:extLst>
              <a:ext uri="{FF2B5EF4-FFF2-40B4-BE49-F238E27FC236}">
                <a16:creationId xmlns:a16="http://schemas.microsoft.com/office/drawing/2014/main" id="{3018014C-43BE-3D70-A706-1F46C1305AF1}"/>
              </a:ext>
            </a:extLst>
          </p:cNvPr>
          <p:cNvPicPr>
            <a:picLocks noChangeAspect="1"/>
          </p:cNvPicPr>
          <p:nvPr/>
        </p:nvPicPr>
        <p:blipFill>
          <a:blip r:embed="rId2"/>
          <a:stretch>
            <a:fillRect/>
          </a:stretch>
        </p:blipFill>
        <p:spPr>
          <a:xfrm>
            <a:off x="125521" y="2085841"/>
            <a:ext cx="4816257" cy="3086367"/>
          </a:xfrm>
          <a:prstGeom prst="rect">
            <a:avLst/>
          </a:prstGeom>
        </p:spPr>
      </p:pic>
      <p:pic>
        <p:nvPicPr>
          <p:cNvPr id="10" name="Picture 9">
            <a:extLst>
              <a:ext uri="{FF2B5EF4-FFF2-40B4-BE49-F238E27FC236}">
                <a16:creationId xmlns:a16="http://schemas.microsoft.com/office/drawing/2014/main" id="{3E90CB98-DB67-09B8-64AB-341DF0F67E98}"/>
              </a:ext>
            </a:extLst>
          </p:cNvPr>
          <p:cNvPicPr>
            <a:picLocks noChangeAspect="1"/>
          </p:cNvPicPr>
          <p:nvPr/>
        </p:nvPicPr>
        <p:blipFill rotWithShape="1">
          <a:blip r:embed="rId3"/>
          <a:srcRect r="1" b="3017"/>
          <a:stretch/>
        </p:blipFill>
        <p:spPr>
          <a:xfrm>
            <a:off x="5112534" y="0"/>
            <a:ext cx="7124700" cy="6857990"/>
          </a:xfrm>
          <a:prstGeom prst="rect">
            <a:avLst/>
          </a:prstGeom>
        </p:spPr>
      </p:pic>
    </p:spTree>
    <p:extLst>
      <p:ext uri="{BB962C8B-B14F-4D97-AF65-F5344CB8AC3E}">
        <p14:creationId xmlns:p14="http://schemas.microsoft.com/office/powerpoint/2010/main" val="33310486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63BEA8DC-D85D-47C5-A352-5FA38C6615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1B1DD52F-4D3F-E817-C36B-D777A0B6C114}"/>
              </a:ext>
            </a:extLst>
          </p:cNvPr>
          <p:cNvPicPr>
            <a:picLocks noGrp="1" noChangeAspect="1"/>
          </p:cNvPicPr>
          <p:nvPr>
            <p:ph type="pic" sz="quarter" idx="15"/>
          </p:nvPr>
        </p:nvPicPr>
        <p:blipFill rotWithShape="1">
          <a:blip r:embed="rId2"/>
          <a:srcRect t="14449"/>
          <a:stretch/>
        </p:blipFill>
        <p:spPr>
          <a:xfrm>
            <a:off x="20" y="10"/>
            <a:ext cx="12191979" cy="6857990"/>
          </a:xfrm>
          <a:prstGeom prst="rect">
            <a:avLst/>
          </a:prstGeom>
        </p:spPr>
      </p:pic>
      <p:sp>
        <p:nvSpPr>
          <p:cNvPr id="18" name="Rectangle 17">
            <a:extLst>
              <a:ext uri="{FF2B5EF4-FFF2-40B4-BE49-F238E27FC236}">
                <a16:creationId xmlns:a16="http://schemas.microsoft.com/office/drawing/2014/main" id="{439B1D89-E1A5-4FF7-9AE5-EA1EA5892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0"/>
            <a:ext cx="9339206"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A96DD0-E9EA-CD0C-390C-0CC7A2E31BE8}"/>
              </a:ext>
            </a:extLst>
          </p:cNvPr>
          <p:cNvSpPr>
            <a:spLocks noGrp="1"/>
          </p:cNvSpPr>
          <p:nvPr>
            <p:ph type="ctrTitle"/>
          </p:nvPr>
        </p:nvSpPr>
        <p:spPr>
          <a:xfrm>
            <a:off x="649045" y="753034"/>
            <a:ext cx="9014500" cy="4130693"/>
          </a:xfrm>
        </p:spPr>
        <p:txBody>
          <a:bodyPr vert="horz" lIns="91440" tIns="45720" rIns="91440" bIns="45720" rtlCol="0" anchor="t">
            <a:normAutofit/>
          </a:bodyPr>
          <a:lstStyle/>
          <a:p>
            <a:r>
              <a:rPr lang="en-US" sz="8800" b="1" kern="1200" spc="-40" baseline="0">
                <a:solidFill>
                  <a:srgbClr val="FFFFFF"/>
                </a:solidFill>
                <a:latin typeface="+mj-lt"/>
                <a:ea typeface="+mj-ea"/>
                <a:cs typeface="+mj-cs"/>
              </a:rPr>
              <a:t>We are the leaders!</a:t>
            </a:r>
          </a:p>
        </p:txBody>
      </p:sp>
      <p:sp>
        <p:nvSpPr>
          <p:cNvPr id="3" name="Subtitle 2">
            <a:extLst>
              <a:ext uri="{FF2B5EF4-FFF2-40B4-BE49-F238E27FC236}">
                <a16:creationId xmlns:a16="http://schemas.microsoft.com/office/drawing/2014/main" id="{538F67AE-9599-97B8-A78B-129FB4473A32}"/>
              </a:ext>
            </a:extLst>
          </p:cNvPr>
          <p:cNvSpPr>
            <a:spLocks noGrp="1"/>
          </p:cNvSpPr>
          <p:nvPr>
            <p:ph type="subTitle" idx="1"/>
          </p:nvPr>
        </p:nvSpPr>
        <p:spPr>
          <a:xfrm>
            <a:off x="649044" y="4883727"/>
            <a:ext cx="7466256" cy="1149928"/>
          </a:xfrm>
        </p:spPr>
        <p:txBody>
          <a:bodyPr vert="horz" lIns="91440" tIns="45720" rIns="91440" bIns="45720" rtlCol="0" anchor="b">
            <a:normAutofit/>
          </a:bodyPr>
          <a:lstStyle/>
          <a:p>
            <a:pPr>
              <a:lnSpc>
                <a:spcPct val="100000"/>
              </a:lnSpc>
            </a:pPr>
            <a:endParaRPr lang="en-US" sz="2800" b="1" kern="1200" spc="-20" baseline="0" dirty="0">
              <a:solidFill>
                <a:srgbClr val="FFFFFF"/>
              </a:solidFill>
              <a:latin typeface="+mn-lt"/>
              <a:ea typeface="+mn-ea"/>
              <a:cs typeface="+mn-cs"/>
            </a:endParaRPr>
          </a:p>
        </p:txBody>
      </p:sp>
      <p:sp>
        <p:nvSpPr>
          <p:cNvPr id="5" name="Footer Placeholder 4">
            <a:extLst>
              <a:ext uri="{FF2B5EF4-FFF2-40B4-BE49-F238E27FC236}">
                <a16:creationId xmlns:a16="http://schemas.microsoft.com/office/drawing/2014/main" id="{99E03D74-BB70-E1D6-BD0A-66A60542838A}"/>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dirty="0">
                <a:solidFill>
                  <a:schemeClr val="accent4">
                    <a:lumMod val="20000"/>
                    <a:lumOff val="80000"/>
                  </a:schemeClr>
                </a:solidFill>
                <a:latin typeface="+mn-lt"/>
                <a:ea typeface="+mn-ea"/>
                <a:cs typeface="+mn-cs"/>
              </a:rPr>
              <a:t>Genesis Decarbonization Plan</a:t>
            </a:r>
          </a:p>
        </p:txBody>
      </p:sp>
      <p:sp>
        <p:nvSpPr>
          <p:cNvPr id="8" name="Date Placeholder 7">
            <a:extLst>
              <a:ext uri="{FF2B5EF4-FFF2-40B4-BE49-F238E27FC236}">
                <a16:creationId xmlns:a16="http://schemas.microsoft.com/office/drawing/2014/main" id="{2BAA5571-51E8-3EEB-2F47-A63517E76A44}"/>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defRPr/>
            </a:pPr>
            <a:r>
              <a:rPr lang="en-US" dirty="0">
                <a:solidFill>
                  <a:srgbClr val="FFFFFF"/>
                </a:solidFill>
                <a:effectLst>
                  <a:outerShdw blurRad="38100" dist="38100" dir="2700000" algn="tl">
                    <a:srgbClr val="000000">
                      <a:alpha val="43137"/>
                    </a:srgbClr>
                  </a:outerShdw>
                </a:effectLst>
              </a:rPr>
              <a:t>June 2023</a:t>
            </a:r>
          </a:p>
        </p:txBody>
      </p:sp>
      <p:sp>
        <p:nvSpPr>
          <p:cNvPr id="9" name="Slide Number Placeholder 8">
            <a:extLst>
              <a:ext uri="{FF2B5EF4-FFF2-40B4-BE49-F238E27FC236}">
                <a16:creationId xmlns:a16="http://schemas.microsoft.com/office/drawing/2014/main" id="{137361EB-A738-A36D-646F-8E95CBC933F0}"/>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a:solidFill>
                  <a:srgbClr val="FFFFFF"/>
                </a:solidFill>
                <a:effectLst>
                  <a:outerShdw blurRad="38100" dist="38100" dir="2700000" algn="tl">
                    <a:srgbClr val="000000">
                      <a:alpha val="43137"/>
                    </a:srgbClr>
                  </a:outerShdw>
                </a:effectLst>
              </a:rPr>
              <a:pPr>
                <a:spcAft>
                  <a:spcPts val="600"/>
                </a:spcAft>
                <a:defRPr/>
              </a:pPr>
              <a:t>32</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833835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sky, outdoor, mountain, tent">
            <a:extLst>
              <a:ext uri="{FF2B5EF4-FFF2-40B4-BE49-F238E27FC236}">
                <a16:creationId xmlns:a16="http://schemas.microsoft.com/office/drawing/2014/main" id="{284A1AA7-2E90-4B15-88DA-97825B64484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2" y="0"/>
            <a:ext cx="12192000" cy="6858000"/>
          </a:xfrm>
        </p:spPr>
      </p:pic>
      <p:sp>
        <p:nvSpPr>
          <p:cNvPr id="3" name="Title 2">
            <a:extLst>
              <a:ext uri="{FF2B5EF4-FFF2-40B4-BE49-F238E27FC236}">
                <a16:creationId xmlns:a16="http://schemas.microsoft.com/office/drawing/2014/main" id="{8AC7AC30-1251-40E1-9808-1FB902C4C199}"/>
              </a:ext>
            </a:extLst>
          </p:cNvPr>
          <p:cNvSpPr>
            <a:spLocks noGrp="1"/>
          </p:cNvSpPr>
          <p:nvPr>
            <p:ph type="ctrTitle"/>
          </p:nvPr>
        </p:nvSpPr>
        <p:spPr>
          <a:xfrm>
            <a:off x="1177636" y="-2"/>
            <a:ext cx="11014364" cy="4100947"/>
          </a:xfrm>
        </p:spPr>
        <p:txBody>
          <a:bodyPr>
            <a:normAutofit/>
          </a:bodyPr>
          <a:lstStyle/>
          <a:p>
            <a:r>
              <a:rPr lang="en-US" dirty="0"/>
              <a:t>The way to get</a:t>
            </a:r>
            <a:br>
              <a:rPr lang="en-US" dirty="0"/>
            </a:br>
            <a:r>
              <a:rPr lang="en-US" dirty="0"/>
              <a:t>started is to quit  talking and begin doing.</a:t>
            </a:r>
          </a:p>
        </p:txBody>
      </p:sp>
      <p:sp>
        <p:nvSpPr>
          <p:cNvPr id="4" name="Subtitle 3">
            <a:extLst>
              <a:ext uri="{FF2B5EF4-FFF2-40B4-BE49-F238E27FC236}">
                <a16:creationId xmlns:a16="http://schemas.microsoft.com/office/drawing/2014/main" id="{4154B60C-7CE6-4829-87C0-7B4B3E16851E}"/>
              </a:ext>
            </a:extLst>
          </p:cNvPr>
          <p:cNvSpPr>
            <a:spLocks noGrp="1"/>
          </p:cNvSpPr>
          <p:nvPr>
            <p:ph type="subTitle" idx="1"/>
          </p:nvPr>
        </p:nvSpPr>
        <p:spPr>
          <a:xfrm>
            <a:off x="3241963" y="4089656"/>
            <a:ext cx="8950035" cy="2796566"/>
          </a:xfrm>
        </p:spPr>
        <p:txBody>
          <a:bodyPr>
            <a:normAutofit/>
          </a:bodyPr>
          <a:lstStyle/>
          <a:p>
            <a:r>
              <a:rPr lang="en-US" dirty="0"/>
              <a:t>Walt Disney</a:t>
            </a:r>
          </a:p>
        </p:txBody>
      </p:sp>
      <p:sp>
        <p:nvSpPr>
          <p:cNvPr id="27" name="Footer Placeholder 26">
            <a:extLst>
              <a:ext uri="{FF2B5EF4-FFF2-40B4-BE49-F238E27FC236}">
                <a16:creationId xmlns:a16="http://schemas.microsoft.com/office/drawing/2014/main" id="{292399BD-BD2E-4306-802E-64A79BA9774A}"/>
              </a:ext>
            </a:extLst>
          </p:cNvPr>
          <p:cNvSpPr>
            <a:spLocks noGrp="1"/>
          </p:cNvSpPr>
          <p:nvPr>
            <p:ph type="ftr" sz="quarter" idx="11"/>
          </p:nvPr>
        </p:nvSpPr>
        <p:spPr>
          <a:xfrm>
            <a:off x="201168" y="6356350"/>
            <a:ext cx="4837176" cy="365125"/>
          </a:xfrm>
        </p:spPr>
        <p:txBody>
          <a:bodyPr/>
          <a:lstStyle/>
          <a:p>
            <a:pPr>
              <a:spcAft>
                <a:spcPts val="600"/>
              </a:spcAft>
            </a:pPr>
            <a:r>
              <a:rPr lang="en-US" kern="1200" dirty="0">
                <a:solidFill>
                  <a:schemeClr val="accent4">
                    <a:lumMod val="20000"/>
                    <a:lumOff val="80000"/>
                  </a:schemeClr>
                </a:solidFill>
                <a:latin typeface="+mn-lt"/>
                <a:ea typeface="+mn-ea"/>
                <a:cs typeface="+mn-cs"/>
              </a:rPr>
              <a:t>Genesis Decarbonization Plan</a:t>
            </a:r>
          </a:p>
        </p:txBody>
      </p:sp>
      <p:sp>
        <p:nvSpPr>
          <p:cNvPr id="26" name="Date Placeholder 25">
            <a:extLst>
              <a:ext uri="{FF2B5EF4-FFF2-40B4-BE49-F238E27FC236}">
                <a16:creationId xmlns:a16="http://schemas.microsoft.com/office/drawing/2014/main" id="{A98E8EB0-8988-42CF-80D1-7A2AB7D1F8AF}"/>
              </a:ext>
            </a:extLst>
          </p:cNvPr>
          <p:cNvSpPr>
            <a:spLocks noGrp="1"/>
          </p:cNvSpPr>
          <p:nvPr>
            <p:ph type="dt" sz="half" idx="10"/>
          </p:nvPr>
        </p:nvSpPr>
        <p:spPr>
          <a:xfrm>
            <a:off x="7013448" y="6355080"/>
            <a:ext cx="4352544" cy="365125"/>
          </a:xfrm>
        </p:spPr>
        <p:txBody>
          <a:bodyPr/>
          <a:lstStyle/>
          <a:p>
            <a:pPr lvl="0"/>
            <a:r>
              <a:rPr lang="en-US" noProof="0" dirty="0"/>
              <a:t>June 2023</a:t>
            </a:r>
          </a:p>
        </p:txBody>
      </p:sp>
      <p:sp>
        <p:nvSpPr>
          <p:cNvPr id="28" name="Slide Number Placeholder 27">
            <a:extLst>
              <a:ext uri="{FF2B5EF4-FFF2-40B4-BE49-F238E27FC236}">
                <a16:creationId xmlns:a16="http://schemas.microsoft.com/office/drawing/2014/main" id="{F3FAC0BD-E5E7-4E36-B85D-0C1D0408A115}"/>
              </a:ext>
            </a:extLst>
          </p:cNvPr>
          <p:cNvSpPr>
            <a:spLocks noGrp="1"/>
          </p:cNvSpPr>
          <p:nvPr>
            <p:ph type="sldNum" sz="quarter" idx="12"/>
          </p:nvPr>
        </p:nvSpPr>
        <p:spPr>
          <a:xfrm>
            <a:off x="11365992" y="6356350"/>
            <a:ext cx="630936" cy="365125"/>
          </a:xfrm>
        </p:spPr>
        <p:txBody>
          <a:bodyPr/>
          <a:lstStyle/>
          <a:p>
            <a:pPr lvl="0"/>
            <a:fld id="{CD6D940D-6D44-4DF9-9322-B4B11F7EDCD0}" type="slidenum">
              <a:rPr lang="en-US" noProof="0" smtClean="0"/>
              <a:pPr lvl="0"/>
              <a:t>33</a:t>
            </a:fld>
            <a:endParaRPr lang="en-US" noProof="0" dirty="0"/>
          </a:p>
        </p:txBody>
      </p:sp>
    </p:spTree>
    <p:extLst>
      <p:ext uri="{BB962C8B-B14F-4D97-AF65-F5344CB8AC3E}">
        <p14:creationId xmlns:p14="http://schemas.microsoft.com/office/powerpoint/2010/main" val="338647502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A96F0-3BBA-50FD-8455-F270A19018E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F8DB4DA-0341-986F-558F-A51D3A2D2836}"/>
              </a:ext>
            </a:extLst>
          </p:cNvPr>
          <p:cNvSpPr>
            <a:spLocks noGrp="1"/>
          </p:cNvSpPr>
          <p:nvPr>
            <p:ph type="subTitle" idx="1"/>
          </p:nvPr>
        </p:nvSpPr>
        <p:spPr/>
        <p:txBody>
          <a:bodyPr/>
          <a:lstStyle/>
          <a:p>
            <a:endParaRPr lang="en-US"/>
          </a:p>
        </p:txBody>
      </p:sp>
      <p:sp>
        <p:nvSpPr>
          <p:cNvPr id="4" name="Picture Placeholder 3">
            <a:extLst>
              <a:ext uri="{FF2B5EF4-FFF2-40B4-BE49-F238E27FC236}">
                <a16:creationId xmlns:a16="http://schemas.microsoft.com/office/drawing/2014/main" id="{4FB6D587-AAAC-7E75-16F3-5EE7F22B4169}"/>
              </a:ext>
            </a:extLst>
          </p:cNvPr>
          <p:cNvSpPr>
            <a:spLocks noGrp="1"/>
          </p:cNvSpPr>
          <p:nvPr>
            <p:ph type="pic" sz="quarter" idx="14"/>
          </p:nvPr>
        </p:nvSpPr>
        <p:spPr/>
      </p:sp>
      <p:sp>
        <p:nvSpPr>
          <p:cNvPr id="5" name="Footer Placeholder 4">
            <a:extLst>
              <a:ext uri="{FF2B5EF4-FFF2-40B4-BE49-F238E27FC236}">
                <a16:creationId xmlns:a16="http://schemas.microsoft.com/office/drawing/2014/main" id="{CB1EAE5E-7535-446B-0DCC-04CC49C0AF12}"/>
              </a:ext>
            </a:extLst>
          </p:cNvPr>
          <p:cNvSpPr>
            <a:spLocks noGrp="1"/>
          </p:cNvSpPr>
          <p:nvPr>
            <p:ph type="ftr" sz="quarter" idx="11"/>
          </p:nvPr>
        </p:nvSpPr>
        <p:spPr/>
        <p:txBody>
          <a:bodyPr/>
          <a:lstStyle/>
          <a:p>
            <a:pPr>
              <a:defRPr/>
            </a:pPr>
            <a:endParaRPr lang="en-US" dirty="0">
              <a:effectLst>
                <a:outerShdw blurRad="38100" dist="38100" dir="2700000" algn="tl">
                  <a:srgbClr val="000000">
                    <a:alpha val="43137"/>
                  </a:srgbClr>
                </a:outerShdw>
              </a:effectLst>
            </a:endParaRPr>
          </a:p>
        </p:txBody>
      </p:sp>
      <p:sp>
        <p:nvSpPr>
          <p:cNvPr id="6" name="Picture Placeholder 5">
            <a:extLst>
              <a:ext uri="{FF2B5EF4-FFF2-40B4-BE49-F238E27FC236}">
                <a16:creationId xmlns:a16="http://schemas.microsoft.com/office/drawing/2014/main" id="{4EBCCED2-5B81-0F5F-8540-D173EF2EE820}"/>
              </a:ext>
            </a:extLst>
          </p:cNvPr>
          <p:cNvSpPr>
            <a:spLocks noGrp="1"/>
          </p:cNvSpPr>
          <p:nvPr>
            <p:ph type="pic" sz="quarter" idx="13"/>
          </p:nvPr>
        </p:nvSpPr>
        <p:spPr/>
      </p:sp>
      <p:sp>
        <p:nvSpPr>
          <p:cNvPr id="7" name="Picture Placeholder 6">
            <a:extLst>
              <a:ext uri="{FF2B5EF4-FFF2-40B4-BE49-F238E27FC236}">
                <a16:creationId xmlns:a16="http://schemas.microsoft.com/office/drawing/2014/main" id="{7CA5F06A-9211-340F-95AF-50A18B48D9E8}"/>
              </a:ext>
            </a:extLst>
          </p:cNvPr>
          <p:cNvSpPr>
            <a:spLocks noGrp="1"/>
          </p:cNvSpPr>
          <p:nvPr>
            <p:ph type="pic" sz="quarter" idx="15"/>
          </p:nvPr>
        </p:nvSpPr>
        <p:spPr/>
      </p:sp>
      <p:sp>
        <p:nvSpPr>
          <p:cNvPr id="8" name="Date Placeholder 7">
            <a:extLst>
              <a:ext uri="{FF2B5EF4-FFF2-40B4-BE49-F238E27FC236}">
                <a16:creationId xmlns:a16="http://schemas.microsoft.com/office/drawing/2014/main" id="{7946D5AA-3348-BF04-EB98-94D7A8EA38D1}"/>
              </a:ext>
            </a:extLst>
          </p:cNvPr>
          <p:cNvSpPr>
            <a:spLocks noGrp="1"/>
          </p:cNvSpPr>
          <p:nvPr>
            <p:ph type="dt" sz="half" idx="10"/>
          </p:nvPr>
        </p:nvSpPr>
        <p:spPr/>
        <p:txBody>
          <a:bodyPr/>
          <a:lstStyle/>
          <a:p>
            <a:pPr>
              <a:defRPr/>
            </a:pPr>
            <a:endParaRPr lang="en-US" dirty="0">
              <a:effectLst>
                <a:outerShdw blurRad="38100" dist="38100" dir="2700000" algn="tl">
                  <a:srgbClr val="000000">
                    <a:alpha val="43137"/>
                  </a:srgbClr>
                </a:outerShdw>
              </a:effectLst>
            </a:endParaRPr>
          </a:p>
        </p:txBody>
      </p:sp>
      <p:sp>
        <p:nvSpPr>
          <p:cNvPr id="9" name="Slide Number Placeholder 8">
            <a:extLst>
              <a:ext uri="{FF2B5EF4-FFF2-40B4-BE49-F238E27FC236}">
                <a16:creationId xmlns:a16="http://schemas.microsoft.com/office/drawing/2014/main" id="{CDFCD0E4-5B85-5C07-6588-F02C9CACA277}"/>
              </a:ext>
            </a:extLst>
          </p:cNvPr>
          <p:cNvSpPr>
            <a:spLocks noGrp="1"/>
          </p:cNvSpPr>
          <p:nvPr>
            <p:ph type="sldNum" sz="quarter" idx="12"/>
          </p:nvPr>
        </p:nvSpPr>
        <p:spPr/>
        <p:txBody>
          <a:bodyPr/>
          <a:lstStyle/>
          <a:p>
            <a:pPr>
              <a:defRPr/>
            </a:pPr>
            <a:fld id="{2722F022-211C-4882-844C-086FEA6806AA}" type="slidenum">
              <a:rPr lang="en-US" smtClean="0">
                <a:effectLst>
                  <a:outerShdw blurRad="38100" dist="38100" dir="2700000" algn="tl">
                    <a:srgbClr val="000000">
                      <a:alpha val="43137"/>
                    </a:srgbClr>
                  </a:outerShdw>
                </a:effectLst>
              </a:rPr>
              <a:pPr>
                <a:defRPr/>
              </a:pPr>
              <a:t>34</a:t>
            </a:fld>
            <a:endParaRPr lang="en-US" dirty="0">
              <a:effectLst>
                <a:outerShdw blurRad="38100" dist="38100" dir="2700000" algn="tl">
                  <a:srgbClr val="000000">
                    <a:alpha val="43137"/>
                  </a:srgbClr>
                </a:outerShdw>
              </a:effectLst>
            </a:endParaRPr>
          </a:p>
        </p:txBody>
      </p:sp>
      <p:pic>
        <p:nvPicPr>
          <p:cNvPr id="11" name="Picture 10">
            <a:extLst>
              <a:ext uri="{FF2B5EF4-FFF2-40B4-BE49-F238E27FC236}">
                <a16:creationId xmlns:a16="http://schemas.microsoft.com/office/drawing/2014/main" id="{7B632038-127D-D1A1-8513-07241BA54993}"/>
              </a:ext>
            </a:extLst>
          </p:cNvPr>
          <p:cNvPicPr>
            <a:picLocks noChangeAspect="1"/>
          </p:cNvPicPr>
          <p:nvPr/>
        </p:nvPicPr>
        <p:blipFill>
          <a:blip r:embed="rId2"/>
          <a:stretch>
            <a:fillRect/>
          </a:stretch>
        </p:blipFill>
        <p:spPr>
          <a:xfrm>
            <a:off x="554277" y="22225"/>
            <a:ext cx="10348034" cy="6835775"/>
          </a:xfrm>
          <a:prstGeom prst="rect">
            <a:avLst/>
          </a:prstGeom>
        </p:spPr>
      </p:pic>
    </p:spTree>
    <p:extLst>
      <p:ext uri="{BB962C8B-B14F-4D97-AF65-F5344CB8AC3E}">
        <p14:creationId xmlns:p14="http://schemas.microsoft.com/office/powerpoint/2010/main" val="255662883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DA9750BD-DA78-42B2-B5A4-A84E29984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606A26C-8C0A-411E-BF72-5EE060434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436880" y="805180"/>
            <a:ext cx="2306320" cy="4452620"/>
          </a:xfrm>
        </p:spPr>
        <p:txBody>
          <a:bodyPr vert="horz" lIns="91440" tIns="45720" rIns="91440" bIns="45720" rtlCol="0" anchor="t">
            <a:normAutofit/>
          </a:bodyPr>
          <a:lstStyle/>
          <a:p>
            <a:r>
              <a:rPr lang="en-US" sz="5400" dirty="0">
                <a:solidFill>
                  <a:srgbClr val="FFFFFF"/>
                </a:solidFill>
              </a:rPr>
              <a:t>Thank you!</a:t>
            </a:r>
          </a:p>
        </p:txBody>
      </p:sp>
      <p:pic>
        <p:nvPicPr>
          <p:cNvPr id="58" name="Picture Placeholder 57" descr="A picture containing mountain, sky, outdoor, nature">
            <a:extLst>
              <a:ext uri="{FF2B5EF4-FFF2-40B4-BE49-F238E27FC236}">
                <a16:creationId xmlns:a16="http://schemas.microsoft.com/office/drawing/2014/main" id="{A51C462C-6D3B-4554-9CDC-86D00D0EA07A}"/>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tretch/>
        </p:blipFill>
        <p:spPr>
          <a:xfrm>
            <a:off x="3898186" y="501650"/>
            <a:ext cx="3446072" cy="2627630"/>
          </a:xfrm>
          <a:prstGeom prst="rect">
            <a:avLst/>
          </a:prstGeom>
        </p:spPr>
      </p:pic>
      <p:pic>
        <p:nvPicPr>
          <p:cNvPr id="52" name="Picture Placeholder 51" descr="A picture containing sky, outdoor, mountain, nature, stars">
            <a:extLst>
              <a:ext uri="{FF2B5EF4-FFF2-40B4-BE49-F238E27FC236}">
                <a16:creationId xmlns:a16="http://schemas.microsoft.com/office/drawing/2014/main" id="{45DFCBF0-F91E-40C0-A4E6-24E8250C3BA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tretch/>
        </p:blipFill>
        <p:spPr>
          <a:xfrm>
            <a:off x="7829207" y="883763"/>
            <a:ext cx="3745535" cy="1863403"/>
          </a:xfrm>
          <a:prstGeom prst="rect">
            <a:avLst/>
          </a:prstGeom>
        </p:spPr>
      </p:pic>
      <p:sp>
        <p:nvSpPr>
          <p:cNvPr id="33" name="Subtitle 32">
            <a:extLst>
              <a:ext uri="{FF2B5EF4-FFF2-40B4-BE49-F238E27FC236}">
                <a16:creationId xmlns:a16="http://schemas.microsoft.com/office/drawing/2014/main" id="{0EEAA874-288B-4330-9FA4-F1144ACD46DE}"/>
              </a:ext>
            </a:extLst>
          </p:cNvPr>
          <p:cNvSpPr>
            <a:spLocks noGrp="1"/>
          </p:cNvSpPr>
          <p:nvPr>
            <p:ph type="subTitle" idx="1"/>
          </p:nvPr>
        </p:nvSpPr>
        <p:spPr>
          <a:xfrm>
            <a:off x="3754582" y="3505200"/>
            <a:ext cx="7612450" cy="2590801"/>
          </a:xfrm>
        </p:spPr>
        <p:txBody>
          <a:bodyPr vert="horz" lIns="91440" tIns="45720" rIns="91440" bIns="45720" rtlCol="0">
            <a:normAutofit/>
          </a:bodyPr>
          <a:lstStyle/>
          <a:p>
            <a:pPr>
              <a:spcAft>
                <a:spcPts val="600"/>
              </a:spcAft>
            </a:pPr>
            <a:r>
              <a:rPr lang="en-US" sz="2400" dirty="0">
                <a:solidFill>
                  <a:schemeClr val="tx1"/>
                </a:solidFill>
              </a:rPr>
              <a:t>Murray Rosenthal</a:t>
            </a:r>
          </a:p>
          <a:p>
            <a:pPr indent="-228600">
              <a:spcAft>
                <a:spcPts val="600"/>
              </a:spcAft>
              <a:buFont typeface="Arial" panose="020B0604020202020204" pitchFamily="34" charset="0"/>
              <a:buChar char="•"/>
            </a:pPr>
            <a:endParaRPr lang="en-US" sz="2400" dirty="0">
              <a:solidFill>
                <a:schemeClr val="tx1"/>
              </a:solidFill>
            </a:endParaRPr>
          </a:p>
          <a:p>
            <a:pPr>
              <a:spcAft>
                <a:spcPts val="600"/>
              </a:spcAft>
            </a:pPr>
            <a:r>
              <a:rPr lang="en-US" sz="2400" dirty="0">
                <a:solidFill>
                  <a:schemeClr val="tx1"/>
                </a:solidFill>
              </a:rPr>
              <a:t>scibridge0@gmail.com</a:t>
            </a:r>
          </a:p>
          <a:p>
            <a:pPr indent="-228600">
              <a:spcAft>
                <a:spcPts val="600"/>
              </a:spcAft>
              <a:buFont typeface="Arial" panose="020B0604020202020204" pitchFamily="34" charset="0"/>
              <a:buChar char="•"/>
            </a:pPr>
            <a:endParaRPr lang="en-US" sz="2400" dirty="0">
              <a:solidFill>
                <a:schemeClr val="tx1"/>
              </a:solidFill>
            </a:endParaRPr>
          </a:p>
          <a:p>
            <a:pPr>
              <a:spcAft>
                <a:spcPts val="600"/>
              </a:spcAft>
            </a:pPr>
            <a:r>
              <a:rPr lang="en-US" sz="2400" dirty="0">
                <a:solidFill>
                  <a:schemeClr val="tx1"/>
                </a:solidFill>
                <a:hlinkClick r:id="rId4"/>
              </a:rPr>
              <a:t>Genesis Home | Genesis Of Ann Arbor (genesisa2.org)</a:t>
            </a:r>
            <a:endParaRPr lang="en-US" sz="2400" dirty="0">
              <a:solidFill>
                <a:schemeClr val="tx1"/>
              </a:solidFill>
            </a:endParaRPr>
          </a:p>
        </p:txBody>
      </p:sp>
      <p:sp>
        <p:nvSpPr>
          <p:cNvPr id="4" name="Footer Placeholder 3">
            <a:extLst>
              <a:ext uri="{FF2B5EF4-FFF2-40B4-BE49-F238E27FC236}">
                <a16:creationId xmlns:a16="http://schemas.microsoft.com/office/drawing/2014/main" id="{BBA09E0B-CEBC-425D-8A86-1F858D8DE9AD}"/>
              </a:ext>
            </a:extLst>
          </p:cNvPr>
          <p:cNvSpPr>
            <a:spLocks noGrp="1"/>
          </p:cNvSpPr>
          <p:nvPr>
            <p:ph type="ftr" sz="quarter" idx="11"/>
          </p:nvPr>
        </p:nvSpPr>
        <p:spPr>
          <a:xfrm>
            <a:off x="201168" y="6356350"/>
            <a:ext cx="2703397" cy="365125"/>
          </a:xfrm>
        </p:spPr>
        <p:txBody>
          <a:bodyPr vert="horz" lIns="91440" tIns="45720" rIns="91440" bIns="45720" rtlCol="0" anchor="ctr">
            <a:normAutofit/>
          </a:bodyPr>
          <a:lstStyle/>
          <a:p>
            <a:pPr lvl="0">
              <a:spcAft>
                <a:spcPts val="600"/>
              </a:spcAft>
            </a:pPr>
            <a:r>
              <a:rPr lang="en-US" kern="1200" noProof="0" dirty="0">
                <a:solidFill>
                  <a:srgbClr val="FFFFFF"/>
                </a:solidFill>
                <a:latin typeface="+mn-lt"/>
                <a:ea typeface="+mn-ea"/>
                <a:cs typeface="+mn-cs"/>
              </a:rPr>
              <a:t>Genesis Decarbonization Plan</a:t>
            </a:r>
          </a:p>
        </p:txBody>
      </p:sp>
      <p:sp>
        <p:nvSpPr>
          <p:cNvPr id="5" name="Date Placeholder 4">
            <a:extLst>
              <a:ext uri="{FF2B5EF4-FFF2-40B4-BE49-F238E27FC236}">
                <a16:creationId xmlns:a16="http://schemas.microsoft.com/office/drawing/2014/main" id="{4DBAEA19-91BF-48E8-A1D4-8FB745EA44D0}"/>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lvl="0">
              <a:spcAft>
                <a:spcPts val="600"/>
              </a:spcAft>
            </a:pPr>
            <a:r>
              <a:rPr lang="en-US" noProof="0" dirty="0">
                <a:solidFill>
                  <a:schemeClr val="tx1"/>
                </a:solidFill>
              </a:rPr>
              <a:t>June 2023</a:t>
            </a:r>
          </a:p>
        </p:txBody>
      </p:sp>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D39F39FF-F5CB-4ACA-9B46-4CCF89ECA75F}" type="slidenum">
              <a:rPr lang="en-US" noProof="0" smtClean="0">
                <a:solidFill>
                  <a:schemeClr val="tx1"/>
                </a:solidFill>
              </a:rPr>
              <a:pPr lvl="0">
                <a:spcAft>
                  <a:spcPts val="600"/>
                </a:spcAft>
              </a:pPr>
              <a:t>35</a:t>
            </a:fld>
            <a:endParaRPr lang="en-US" noProof="0">
              <a:solidFill>
                <a:schemeClr val="tx1"/>
              </a:solidFill>
            </a:endParaRPr>
          </a:p>
        </p:txBody>
      </p:sp>
    </p:spTree>
    <p:extLst>
      <p:ext uri="{BB962C8B-B14F-4D97-AF65-F5344CB8AC3E}">
        <p14:creationId xmlns:p14="http://schemas.microsoft.com/office/powerpoint/2010/main" val="76761127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238084E-9C0F-497C-9436-2CD6C9BC6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A9314D7-79E5-4587-B59D-FA5DDE9F3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990600" y="250824"/>
            <a:ext cx="10312400" cy="625476"/>
          </a:xfrm>
        </p:spPr>
        <p:txBody>
          <a:bodyPr vert="horz" lIns="91440" tIns="45720" rIns="91440" bIns="45720" rtlCol="0" anchor="ctr">
            <a:normAutofit/>
          </a:bodyPr>
          <a:lstStyle/>
          <a:p>
            <a:pPr algn="r"/>
            <a:r>
              <a:rPr lang="en-US" sz="2800" spc="-40" dirty="0">
                <a:solidFill>
                  <a:srgbClr val="FFFFFF"/>
                </a:solidFill>
              </a:rPr>
              <a:t>What is a decarbonization plan?</a:t>
            </a:r>
          </a:p>
        </p:txBody>
      </p:sp>
      <p:pic>
        <p:nvPicPr>
          <p:cNvPr id="9" name="Picture Placeholder 8">
            <a:extLst>
              <a:ext uri="{FF2B5EF4-FFF2-40B4-BE49-F238E27FC236}">
                <a16:creationId xmlns:a16="http://schemas.microsoft.com/office/drawing/2014/main" id="{89C3F095-3B54-A0EB-1332-2BB55E78E9F6}"/>
              </a:ext>
            </a:extLst>
          </p:cNvPr>
          <p:cNvPicPr>
            <a:picLocks noGrp="1" noChangeAspect="1"/>
          </p:cNvPicPr>
          <p:nvPr>
            <p:ph type="pic" sz="quarter" idx="13"/>
          </p:nvPr>
        </p:nvPicPr>
        <p:blipFill rotWithShape="1">
          <a:blip r:embed="rId2"/>
          <a:srcRect l="12773" r="12773"/>
          <a:stretch/>
        </p:blipFill>
        <p:spPr>
          <a:xfrm>
            <a:off x="445759" y="1488440"/>
            <a:ext cx="5273040" cy="4762833"/>
          </a:xfrm>
          <a:prstGeom prst="rect">
            <a:avLst/>
          </a:prstGeo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6136640" y="1681481"/>
            <a:ext cx="5273040" cy="4495482"/>
          </a:xfrm>
        </p:spPr>
        <p:txBody>
          <a:bodyPr vert="horz" lIns="91440" tIns="45720" rIns="91440" bIns="45720" rtlCol="0">
            <a:normAutofit/>
          </a:bodyPr>
          <a:lstStyle/>
          <a:p>
            <a:r>
              <a:rPr lang="en-US" b="0" i="0" dirty="0">
                <a:solidFill>
                  <a:srgbClr val="111111"/>
                </a:solidFill>
                <a:effectLst/>
                <a:latin typeface="-apple-system"/>
              </a:rPr>
              <a:t>Building decarbonization is achieved by switching to energy sources or materials that emit less carbon, from high carbon-emitting fossil fuels, and by counteracting any carbon that is emitted. The goal of our decarbonization plan for is to eliminate carbon dioxide emissions related to the energy use by our building.</a:t>
            </a:r>
            <a:endParaRPr lang="en-US" dirty="0"/>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dirty="0">
                <a:solidFill>
                  <a:schemeClr val="tx1"/>
                </a:solidFill>
                <a:latin typeface="+mn-lt"/>
                <a:ea typeface="+mn-ea"/>
                <a:cs typeface="+mn-cs"/>
              </a:rPr>
              <a:t>Genesis Decarbonization Plan</a:t>
            </a:r>
          </a:p>
        </p:txBody>
      </p:sp>
      <p:sp>
        <p:nvSpPr>
          <p:cNvPr id="4" name="Date Placeholder 3">
            <a:extLst>
              <a:ext uri="{FF2B5EF4-FFF2-40B4-BE49-F238E27FC236}">
                <a16:creationId xmlns:a16="http://schemas.microsoft.com/office/drawing/2014/main" id="{F6D5CF6D-DC44-4734-988C-0AAA60D5F7E2}"/>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lvl="0">
              <a:spcAft>
                <a:spcPts val="600"/>
              </a:spcAft>
            </a:pPr>
            <a:r>
              <a:rPr lang="en-US" noProof="0" dirty="0"/>
              <a:t>June 2023</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smtClean="0"/>
              <a:pPr lvl="0">
                <a:spcAft>
                  <a:spcPts val="600"/>
                </a:spcAft>
              </a:pPr>
              <a:t>4</a:t>
            </a:fld>
            <a:endParaRPr lang="en-US" noProof="0"/>
          </a:p>
        </p:txBody>
      </p:sp>
    </p:spTree>
    <p:extLst>
      <p:ext uri="{BB962C8B-B14F-4D97-AF65-F5344CB8AC3E}">
        <p14:creationId xmlns:p14="http://schemas.microsoft.com/office/powerpoint/2010/main" val="107475382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B67C-EB62-9E74-3154-ACD76D7017A3}"/>
              </a:ext>
            </a:extLst>
          </p:cNvPr>
          <p:cNvSpPr>
            <a:spLocks noGrp="1"/>
          </p:cNvSpPr>
          <p:nvPr>
            <p:ph type="title"/>
          </p:nvPr>
        </p:nvSpPr>
        <p:spPr/>
        <p:txBody>
          <a:bodyPr/>
          <a:lstStyle/>
          <a:p>
            <a:r>
              <a:rPr lang="en-US" dirty="0"/>
              <a:t>Why?</a:t>
            </a:r>
          </a:p>
        </p:txBody>
      </p:sp>
      <p:sp>
        <p:nvSpPr>
          <p:cNvPr id="3" name="Picture Placeholder 2">
            <a:extLst>
              <a:ext uri="{FF2B5EF4-FFF2-40B4-BE49-F238E27FC236}">
                <a16:creationId xmlns:a16="http://schemas.microsoft.com/office/drawing/2014/main" id="{DCF5C515-8C51-4916-96D4-649580406343}"/>
              </a:ext>
            </a:extLst>
          </p:cNvPr>
          <p:cNvSpPr>
            <a:spLocks noGrp="1"/>
          </p:cNvSpPr>
          <p:nvPr>
            <p:ph type="pic" sz="quarter" idx="13"/>
          </p:nvPr>
        </p:nvSpPr>
        <p:spPr/>
      </p:sp>
      <p:sp>
        <p:nvSpPr>
          <p:cNvPr id="4" name="Footer Placeholder 3">
            <a:extLst>
              <a:ext uri="{FF2B5EF4-FFF2-40B4-BE49-F238E27FC236}">
                <a16:creationId xmlns:a16="http://schemas.microsoft.com/office/drawing/2014/main" id="{26340F84-C8B2-DEC6-AAF7-D2717AD55AB5}"/>
              </a:ext>
            </a:extLst>
          </p:cNvPr>
          <p:cNvSpPr>
            <a:spLocks noGrp="1"/>
          </p:cNvSpPr>
          <p:nvPr>
            <p:ph type="ftr" sz="quarter" idx="11"/>
          </p:nvPr>
        </p:nvSpPr>
        <p:spPr/>
        <p:txBody>
          <a:bodyPr/>
          <a:lstStyle/>
          <a:p>
            <a:pPr>
              <a:spcAft>
                <a:spcPts val="600"/>
              </a:spcAft>
            </a:pPr>
            <a:r>
              <a:rPr lang="en-US" kern="1200" dirty="0">
                <a:solidFill>
                  <a:schemeClr val="tx1"/>
                </a:solidFill>
                <a:latin typeface="+mn-lt"/>
                <a:ea typeface="+mn-ea"/>
                <a:cs typeface="+mn-cs"/>
              </a:rPr>
              <a:t>Genesis Decarbonization Plan</a:t>
            </a:r>
          </a:p>
        </p:txBody>
      </p:sp>
      <p:sp>
        <p:nvSpPr>
          <p:cNvPr id="5" name="Content Placeholder 4">
            <a:extLst>
              <a:ext uri="{FF2B5EF4-FFF2-40B4-BE49-F238E27FC236}">
                <a16:creationId xmlns:a16="http://schemas.microsoft.com/office/drawing/2014/main" id="{1BA0228A-5921-47EA-3DA7-9F59A61ECECE}"/>
              </a:ext>
            </a:extLst>
          </p:cNvPr>
          <p:cNvSpPr>
            <a:spLocks noGrp="1"/>
          </p:cNvSpPr>
          <p:nvPr>
            <p:ph idx="1"/>
          </p:nvPr>
        </p:nvSpPr>
        <p:spPr/>
        <p:txBody>
          <a:bodyPr/>
          <a:lstStyle/>
          <a:p>
            <a:pPr marL="342900" indent="-342900">
              <a:buFont typeface="Arial" panose="020B0604020202020204" pitchFamily="34" charset="0"/>
              <a:buChar char="•"/>
            </a:pPr>
            <a:r>
              <a:rPr lang="en-US" dirty="0"/>
              <a:t>Do our part to prevent climate volatility by reducing the use of fossil fuel to power our building.</a:t>
            </a:r>
          </a:p>
          <a:p>
            <a:pPr marL="342900" indent="-342900">
              <a:buFont typeface="Arial" panose="020B0604020202020204" pitchFamily="34" charset="0"/>
              <a:buChar char="•"/>
            </a:pPr>
            <a:r>
              <a:rPr lang="en-US" dirty="0"/>
              <a:t>City of Ann Arbor will require it.</a:t>
            </a:r>
          </a:p>
          <a:p>
            <a:endParaRPr lang="en-US" dirty="0"/>
          </a:p>
        </p:txBody>
      </p:sp>
      <p:sp>
        <p:nvSpPr>
          <p:cNvPr id="6" name="Date Placeholder 5">
            <a:extLst>
              <a:ext uri="{FF2B5EF4-FFF2-40B4-BE49-F238E27FC236}">
                <a16:creationId xmlns:a16="http://schemas.microsoft.com/office/drawing/2014/main" id="{DE6565A2-7AF5-580D-BC03-69EF84E5E314}"/>
              </a:ext>
            </a:extLst>
          </p:cNvPr>
          <p:cNvSpPr>
            <a:spLocks noGrp="1"/>
          </p:cNvSpPr>
          <p:nvPr>
            <p:ph type="dt" sz="half" idx="10"/>
          </p:nvPr>
        </p:nvSpPr>
        <p:spPr/>
        <p:txBody>
          <a:bodyPr/>
          <a:lstStyle/>
          <a:p>
            <a:pPr>
              <a:defRPr/>
            </a:pPr>
            <a:r>
              <a:rPr lang="en-US" dirty="0">
                <a:solidFill>
                  <a:prstClr val="black"/>
                </a:solidFill>
              </a:rPr>
              <a:t>June 2023</a:t>
            </a:r>
          </a:p>
        </p:txBody>
      </p:sp>
      <p:sp>
        <p:nvSpPr>
          <p:cNvPr id="7" name="Slide Number Placeholder 6">
            <a:extLst>
              <a:ext uri="{FF2B5EF4-FFF2-40B4-BE49-F238E27FC236}">
                <a16:creationId xmlns:a16="http://schemas.microsoft.com/office/drawing/2014/main" id="{522EE829-540D-EF78-D0FC-F3F3715336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9" name="Picture 8">
            <a:extLst>
              <a:ext uri="{FF2B5EF4-FFF2-40B4-BE49-F238E27FC236}">
                <a16:creationId xmlns:a16="http://schemas.microsoft.com/office/drawing/2014/main" id="{2C9553F4-8116-DFCD-688C-EDBA01384F56}"/>
              </a:ext>
            </a:extLst>
          </p:cNvPr>
          <p:cNvPicPr>
            <a:picLocks noChangeAspect="1"/>
          </p:cNvPicPr>
          <p:nvPr/>
        </p:nvPicPr>
        <p:blipFill>
          <a:blip r:embed="rId2"/>
          <a:stretch>
            <a:fillRect/>
          </a:stretch>
        </p:blipFill>
        <p:spPr>
          <a:xfrm>
            <a:off x="107777" y="2373509"/>
            <a:ext cx="4930567" cy="2796782"/>
          </a:xfrm>
          <a:prstGeom prst="rect">
            <a:avLst/>
          </a:prstGeom>
        </p:spPr>
      </p:pic>
    </p:spTree>
    <p:extLst>
      <p:ext uri="{BB962C8B-B14F-4D97-AF65-F5344CB8AC3E}">
        <p14:creationId xmlns:p14="http://schemas.microsoft.com/office/powerpoint/2010/main" val="400011730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2" name="Rectangle 1041">
            <a:extLst>
              <a:ext uri="{FF2B5EF4-FFF2-40B4-BE49-F238E27FC236}">
                <a16:creationId xmlns:a16="http://schemas.microsoft.com/office/drawing/2014/main" id="{7E98C0EF-0755-4259-A9AF-BF6833FB3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C2C92497-9B1D-438E-A009-010ADCDDFB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3900"/>
            <a:ext cx="12192000" cy="232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885825" y="4714240"/>
            <a:ext cx="10315574" cy="782320"/>
          </a:xfrm>
        </p:spPr>
        <p:txBody>
          <a:bodyPr vert="horz" lIns="91440" tIns="45720" rIns="91440" bIns="45720" rtlCol="0" anchor="b">
            <a:normAutofit fontScale="90000"/>
          </a:bodyPr>
          <a:lstStyle/>
          <a:p>
            <a:r>
              <a:rPr lang="en-US" sz="5400" spc="-40" dirty="0">
                <a:solidFill>
                  <a:srgbClr val="FFFFFF"/>
                </a:solidFill>
              </a:rPr>
              <a:t>A2 Zero</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7698" y="5473700"/>
            <a:ext cx="11349229" cy="467360"/>
          </a:xfrm>
        </p:spPr>
        <p:txBody>
          <a:bodyPr vert="horz" lIns="91440" tIns="45720" rIns="91440" bIns="45720" rtlCol="0" anchor="t">
            <a:noAutofit/>
          </a:bodyPr>
          <a:lstStyle/>
          <a:p>
            <a:pPr>
              <a:lnSpc>
                <a:spcPct val="90000"/>
              </a:lnSpc>
            </a:pPr>
            <a:r>
              <a:rPr lang="en-US" b="1" i="0" dirty="0">
                <a:solidFill>
                  <a:srgbClr val="FFFFFF"/>
                </a:solidFill>
                <a:effectLst/>
              </a:rPr>
              <a:t>Adopted on Ju​ne 1, 2020, </a:t>
            </a:r>
            <a:r>
              <a:rPr lang="en-US" b="1" i="0" u="sng" dirty="0">
                <a:solidFill>
                  <a:srgbClr val="FFFFFF"/>
                </a:solidFill>
                <a:effectLst/>
                <a:hlinkClick r:id="rId3"/>
              </a:rPr>
              <a:t>A2ZERO</a:t>
            </a:r>
            <a:r>
              <a:rPr lang="en-US" b="1" i="0" dirty="0">
                <a:solidFill>
                  <a:srgbClr val="FFFFFF"/>
                </a:solidFill>
                <a:effectLst/>
              </a:rPr>
              <a:t>​​ is the City of Ann Arbor's plan for achieving a </a:t>
            </a:r>
            <a:r>
              <a:rPr lang="en-US" b="1" i="0" dirty="0" err="1">
                <a:solidFill>
                  <a:srgbClr val="FFFFFF"/>
                </a:solidFill>
                <a:effectLst/>
              </a:rPr>
              <a:t>ju</a:t>
            </a:r>
            <a:r>
              <a:rPr lang="en-US" b="1" i="0" dirty="0">
                <a:solidFill>
                  <a:srgbClr val="FFFFFF"/>
                </a:solidFill>
                <a:effectLst/>
              </a:rPr>
              <a:t>​​</a:t>
            </a:r>
            <a:r>
              <a:rPr lang="en-US" b="1" i="0" dirty="0" err="1">
                <a:solidFill>
                  <a:srgbClr val="FFFFFF"/>
                </a:solidFill>
                <a:effectLst/>
              </a:rPr>
              <a:t>st</a:t>
            </a:r>
            <a:r>
              <a:rPr lang="en-US" b="1" i="0" dirty="0">
                <a:solidFill>
                  <a:srgbClr val="FFFFFF"/>
                </a:solidFill>
                <a:effectLst/>
              </a:rPr>
              <a:t> transition to community-wide carbon neutrality by 2030.</a:t>
            </a:r>
            <a:endParaRPr lang="en-US" b="1" dirty="0">
              <a:solidFill>
                <a:srgbClr val="FFFFFF"/>
              </a:solidFill>
            </a:endParaRPr>
          </a:p>
        </p:txBody>
      </p:sp>
      <p:pic>
        <p:nvPicPr>
          <p:cNvPr id="1026" name="Picture 2">
            <a:extLst>
              <a:ext uri="{FF2B5EF4-FFF2-40B4-BE49-F238E27FC236}">
                <a16:creationId xmlns:a16="http://schemas.microsoft.com/office/drawing/2014/main" id="{A1FBDC05-F6F6-A55A-E6AD-E8D1F77B083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20669" y="321733"/>
            <a:ext cx="7150662" cy="391498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dirty="0">
                <a:solidFill>
                  <a:schemeClr val="tx1"/>
                </a:solidFill>
                <a:latin typeface="+mn-lt"/>
                <a:ea typeface="+mn-ea"/>
                <a:cs typeface="+mn-cs"/>
              </a:rPr>
              <a:t>Genesis Decarbonization Plan</a:t>
            </a:r>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a:spcAft>
                <a:spcPts val="600"/>
              </a:spcAft>
            </a:pPr>
            <a:r>
              <a:rPr lang="en-US" dirty="0">
                <a:solidFill>
                  <a:srgbClr val="FFFFFF"/>
                </a:solidFill>
              </a:rPr>
              <a:t>June 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smtClean="0">
                <a:solidFill>
                  <a:srgbClr val="FFFFFF"/>
                </a:solidFill>
              </a:rPr>
              <a:pPr lvl="0">
                <a:spcAft>
                  <a:spcPts val="600"/>
                </a:spcAft>
              </a:pPr>
              <a:t>6</a:t>
            </a:fld>
            <a:endParaRPr lang="en-US" noProof="0">
              <a:solidFill>
                <a:srgbClr val="FFFFFF"/>
              </a:solidFill>
            </a:endParaRPr>
          </a:p>
        </p:txBody>
      </p:sp>
    </p:spTree>
    <p:extLst>
      <p:ext uri="{BB962C8B-B14F-4D97-AF65-F5344CB8AC3E}">
        <p14:creationId xmlns:p14="http://schemas.microsoft.com/office/powerpoint/2010/main" val="282602890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61BE6162-0291-4A6E-9E50-DD0D273AA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41B6E9E-136C-474B-AB30-412392CB2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300" y="0"/>
            <a:ext cx="40767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8554720" y="788595"/>
            <a:ext cx="3114040" cy="3419176"/>
          </a:xfrm>
        </p:spPr>
        <p:txBody>
          <a:bodyPr vert="horz" lIns="91440" tIns="45720" rIns="91440" bIns="45720" rtlCol="0" anchor="t">
            <a:normAutofit/>
          </a:bodyPr>
          <a:lstStyle/>
          <a:p>
            <a:pPr algn="r"/>
            <a:r>
              <a:rPr lang="en-US" sz="5400" spc="-40" dirty="0">
                <a:solidFill>
                  <a:srgbClr val="FFFFFF"/>
                </a:solidFill>
              </a:rPr>
              <a:t>A2 Zero</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8554720" y="4344296"/>
            <a:ext cx="3073400" cy="1599304"/>
          </a:xfrm>
        </p:spPr>
        <p:txBody>
          <a:bodyPr vert="horz" lIns="91440" tIns="45720" rIns="91440" bIns="45720" rtlCol="0" anchor="b">
            <a:noAutofit/>
          </a:bodyPr>
          <a:lstStyle/>
          <a:p>
            <a:pPr algn="r">
              <a:lnSpc>
                <a:spcPct val="90000"/>
              </a:lnSpc>
            </a:pPr>
            <a:r>
              <a:rPr lang="en-US" sz="4000" b="1" i="0" dirty="0">
                <a:solidFill>
                  <a:srgbClr val="FFFFFF"/>
                </a:solidFill>
                <a:effectLst/>
              </a:rPr>
              <a:t>Eliminate the use of natural gas and substitute electricity</a:t>
            </a:r>
            <a:endParaRPr lang="en-US" sz="4000" b="1" dirty="0">
              <a:solidFill>
                <a:srgbClr val="FFFFFF"/>
              </a:solidFill>
            </a:endParaRPr>
          </a:p>
        </p:txBody>
      </p:sp>
      <p:pic>
        <p:nvPicPr>
          <p:cNvPr id="6" name="Picture 5" descr="A hand holding a light bulb&#10;&#10;Description automatically generated">
            <a:extLst>
              <a:ext uri="{FF2B5EF4-FFF2-40B4-BE49-F238E27FC236}">
                <a16:creationId xmlns:a16="http://schemas.microsoft.com/office/drawing/2014/main" id="{A8896724-4C31-2058-7CA8-F1FD073491B1}"/>
              </a:ext>
            </a:extLst>
          </p:cNvPr>
          <p:cNvPicPr>
            <a:picLocks noChangeAspect="1"/>
          </p:cNvPicPr>
          <p:nvPr/>
        </p:nvPicPr>
        <p:blipFill>
          <a:blip r:embed="rId3"/>
          <a:stretch>
            <a:fillRect/>
          </a:stretch>
        </p:blipFill>
        <p:spPr>
          <a:xfrm>
            <a:off x="365760" y="1133792"/>
            <a:ext cx="7366000" cy="4474845"/>
          </a:xfrm>
          <a:prstGeom prst="rect">
            <a:avLst/>
          </a:prstGeom>
        </p:spPr>
      </p:pic>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dirty="0">
                <a:solidFill>
                  <a:schemeClr val="tx1"/>
                </a:solidFill>
                <a:latin typeface="+mn-lt"/>
                <a:ea typeface="+mn-ea"/>
                <a:cs typeface="+mn-cs"/>
              </a:rPr>
              <a:t>Genesis Decarbonization Plan</a:t>
            </a:r>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8554720" y="6355080"/>
            <a:ext cx="2811272" cy="365125"/>
          </a:xfrm>
        </p:spPr>
        <p:txBody>
          <a:bodyPr vert="horz" lIns="91440" tIns="45720" rIns="91440" bIns="45720" rtlCol="0" anchor="ctr">
            <a:normAutofit/>
          </a:bodyPr>
          <a:lstStyle/>
          <a:p>
            <a:pPr>
              <a:spcAft>
                <a:spcPts val="600"/>
              </a:spcAft>
            </a:pPr>
            <a:r>
              <a:rPr lang="en-US" dirty="0">
                <a:solidFill>
                  <a:srgbClr val="FFFFFF"/>
                </a:solidFill>
              </a:rPr>
              <a:t>June 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smtClean="0">
                <a:solidFill>
                  <a:srgbClr val="FFFFFF"/>
                </a:solidFill>
              </a:rPr>
              <a:pPr lvl="0">
                <a:spcAft>
                  <a:spcPts val="600"/>
                </a:spcAft>
              </a:pPr>
              <a:t>7</a:t>
            </a:fld>
            <a:endParaRPr lang="en-US" noProof="0">
              <a:solidFill>
                <a:srgbClr val="FFFFFF"/>
              </a:solidFill>
            </a:endParaRPr>
          </a:p>
        </p:txBody>
      </p:sp>
    </p:spTree>
    <p:extLst>
      <p:ext uri="{BB962C8B-B14F-4D97-AF65-F5344CB8AC3E}">
        <p14:creationId xmlns:p14="http://schemas.microsoft.com/office/powerpoint/2010/main" val="20648716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61BE6162-0291-4A6E-9E50-DD0D273AA7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1B6E9E-136C-474B-AB30-412392CB2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300" y="0"/>
            <a:ext cx="40767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8554720" y="788595"/>
            <a:ext cx="3114040" cy="3419176"/>
          </a:xfrm>
        </p:spPr>
        <p:txBody>
          <a:bodyPr vert="horz" lIns="91440" tIns="45720" rIns="91440" bIns="45720" rtlCol="0" anchor="t">
            <a:normAutofit/>
          </a:bodyPr>
          <a:lstStyle/>
          <a:p>
            <a:pPr algn="r"/>
            <a:r>
              <a:rPr lang="en-US" sz="5400" spc="-40" dirty="0">
                <a:solidFill>
                  <a:srgbClr val="FFFFFF"/>
                </a:solidFill>
              </a:rPr>
              <a:t>A2 Zero</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8554720" y="4344296"/>
            <a:ext cx="3073400" cy="1599304"/>
          </a:xfrm>
        </p:spPr>
        <p:txBody>
          <a:bodyPr vert="horz" lIns="91440" tIns="45720" rIns="91440" bIns="45720" rtlCol="0" anchor="b">
            <a:noAutofit/>
          </a:bodyPr>
          <a:lstStyle/>
          <a:p>
            <a:pPr algn="r">
              <a:lnSpc>
                <a:spcPct val="90000"/>
              </a:lnSpc>
            </a:pPr>
            <a:r>
              <a:rPr lang="en-US" sz="3600" b="1" i="0" dirty="0">
                <a:solidFill>
                  <a:srgbClr val="FFFFFF"/>
                </a:solidFill>
                <a:effectLst/>
              </a:rPr>
              <a:t>Generate / purchase electricity only from renewable sources</a:t>
            </a:r>
            <a:endParaRPr lang="en-US" sz="3600" b="1" dirty="0">
              <a:solidFill>
                <a:srgbClr val="FFFFFF"/>
              </a:solidFill>
            </a:endParaRPr>
          </a:p>
        </p:txBody>
      </p:sp>
      <p:pic>
        <p:nvPicPr>
          <p:cNvPr id="7" name="Picture 6" descr="Solar panels and wind turbines in a field&#10;&#10;Description automatically generated with low confidence">
            <a:extLst>
              <a:ext uri="{FF2B5EF4-FFF2-40B4-BE49-F238E27FC236}">
                <a16:creationId xmlns:a16="http://schemas.microsoft.com/office/drawing/2014/main" id="{FF53884C-F1BF-169D-8985-634E704407FB}"/>
              </a:ext>
            </a:extLst>
          </p:cNvPr>
          <p:cNvPicPr>
            <a:picLocks noChangeAspect="1"/>
          </p:cNvPicPr>
          <p:nvPr/>
        </p:nvPicPr>
        <p:blipFill>
          <a:blip r:embed="rId3"/>
          <a:stretch>
            <a:fillRect/>
          </a:stretch>
        </p:blipFill>
        <p:spPr>
          <a:xfrm>
            <a:off x="365760" y="1898015"/>
            <a:ext cx="7366000" cy="2946400"/>
          </a:xfrm>
          <a:prstGeom prst="rect">
            <a:avLst/>
          </a:prstGeom>
        </p:spPr>
      </p:pic>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dirty="0">
                <a:solidFill>
                  <a:schemeClr val="tx1"/>
                </a:solidFill>
                <a:latin typeface="+mn-lt"/>
                <a:ea typeface="+mn-ea"/>
                <a:cs typeface="+mn-cs"/>
              </a:rPr>
              <a:t>Genesis Decarbonization Plan</a:t>
            </a:r>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8554720" y="6355080"/>
            <a:ext cx="2811272" cy="365125"/>
          </a:xfrm>
        </p:spPr>
        <p:txBody>
          <a:bodyPr vert="horz" lIns="91440" tIns="45720" rIns="91440" bIns="45720" rtlCol="0" anchor="ctr">
            <a:normAutofit/>
          </a:bodyPr>
          <a:lstStyle/>
          <a:p>
            <a:pPr>
              <a:spcAft>
                <a:spcPts val="600"/>
              </a:spcAft>
            </a:pPr>
            <a:r>
              <a:rPr lang="en-US" dirty="0">
                <a:solidFill>
                  <a:srgbClr val="FFFFFF"/>
                </a:solidFill>
              </a:rPr>
              <a:t>June 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smtClean="0">
                <a:solidFill>
                  <a:srgbClr val="FFFFFF"/>
                </a:solidFill>
              </a:rPr>
              <a:pPr lvl="0">
                <a:spcAft>
                  <a:spcPts val="600"/>
                </a:spcAft>
              </a:pPr>
              <a:t>8</a:t>
            </a:fld>
            <a:endParaRPr lang="en-US" noProof="0">
              <a:solidFill>
                <a:srgbClr val="FFFFFF"/>
              </a:solidFill>
            </a:endParaRPr>
          </a:p>
        </p:txBody>
      </p:sp>
    </p:spTree>
    <p:extLst>
      <p:ext uri="{BB962C8B-B14F-4D97-AF65-F5344CB8AC3E}">
        <p14:creationId xmlns:p14="http://schemas.microsoft.com/office/powerpoint/2010/main" val="316002297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CE909B5D-B85A-4123-A117-768D8742A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27398DF-A99A-4D77-BB29-96350155B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 name="Title 1">
            <a:extLst>
              <a:ext uri="{FF2B5EF4-FFF2-40B4-BE49-F238E27FC236}">
                <a16:creationId xmlns:a16="http://schemas.microsoft.com/office/drawing/2014/main" id="{5538DDA2-AF11-DB5C-EC62-229B07EC3D43}"/>
              </a:ext>
            </a:extLst>
          </p:cNvPr>
          <p:cNvSpPr>
            <a:spLocks noGrp="1"/>
          </p:cNvSpPr>
          <p:nvPr>
            <p:ph type="ctrTitle"/>
          </p:nvPr>
        </p:nvSpPr>
        <p:spPr>
          <a:xfrm>
            <a:off x="647701" y="753035"/>
            <a:ext cx="7003676" cy="3982818"/>
          </a:xfrm>
        </p:spPr>
        <p:txBody>
          <a:bodyPr vert="horz" lIns="91440" tIns="45720" rIns="91440" bIns="45720" rtlCol="0" anchor="t">
            <a:normAutofit/>
          </a:bodyPr>
          <a:lstStyle/>
          <a:p>
            <a:r>
              <a:rPr lang="en-US" sz="8800" spc="-40">
                <a:solidFill>
                  <a:srgbClr val="FFFFFF"/>
                </a:solidFill>
              </a:rPr>
              <a:t>How?</a:t>
            </a:r>
          </a:p>
        </p:txBody>
      </p:sp>
      <p:sp>
        <p:nvSpPr>
          <p:cNvPr id="3" name="Subtitle 2">
            <a:extLst>
              <a:ext uri="{FF2B5EF4-FFF2-40B4-BE49-F238E27FC236}">
                <a16:creationId xmlns:a16="http://schemas.microsoft.com/office/drawing/2014/main" id="{284F34F8-492B-CFE5-692A-01B3A75727F2}"/>
              </a:ext>
            </a:extLst>
          </p:cNvPr>
          <p:cNvSpPr>
            <a:spLocks noGrp="1"/>
          </p:cNvSpPr>
          <p:nvPr>
            <p:ph type="subTitle" idx="1"/>
          </p:nvPr>
        </p:nvSpPr>
        <p:spPr>
          <a:xfrm>
            <a:off x="644653" y="2579856"/>
            <a:ext cx="6920306" cy="1194099"/>
          </a:xfrm>
        </p:spPr>
        <p:txBody>
          <a:bodyPr vert="horz" lIns="91440" tIns="45720" rIns="91440" bIns="45720" rtlCol="0" anchor="b">
            <a:normAutofit/>
          </a:bodyPr>
          <a:lstStyle/>
          <a:p>
            <a:pPr>
              <a:lnSpc>
                <a:spcPct val="100000"/>
              </a:lnSpc>
            </a:pPr>
            <a:r>
              <a:rPr lang="en-US" sz="2600" b="1" dirty="0">
                <a:solidFill>
                  <a:srgbClr val="FFFFFF"/>
                </a:solidFill>
              </a:rPr>
              <a:t>Cost: $7800</a:t>
            </a:r>
          </a:p>
          <a:p>
            <a:pPr>
              <a:lnSpc>
                <a:spcPct val="100000"/>
              </a:lnSpc>
            </a:pPr>
            <a:r>
              <a:rPr lang="en-US" sz="2600" b="1" dirty="0">
                <a:solidFill>
                  <a:srgbClr val="FFFFFF"/>
                </a:solidFill>
              </a:rPr>
              <a:t>Minus: -$5000 (grant from 2030 District)</a:t>
            </a:r>
          </a:p>
        </p:txBody>
      </p:sp>
      <p:pic>
        <p:nvPicPr>
          <p:cNvPr id="17" name="Picture 16">
            <a:extLst>
              <a:ext uri="{FF2B5EF4-FFF2-40B4-BE49-F238E27FC236}">
                <a16:creationId xmlns:a16="http://schemas.microsoft.com/office/drawing/2014/main" id="{5366AE2E-53BB-026C-B67B-D1F1ADCF2817}"/>
              </a:ext>
            </a:extLst>
          </p:cNvPr>
          <p:cNvPicPr>
            <a:picLocks noChangeAspect="1"/>
          </p:cNvPicPr>
          <p:nvPr/>
        </p:nvPicPr>
        <p:blipFill rotWithShape="1">
          <a:blip r:embed="rId2"/>
          <a:srcRect l="17381" r="14850" b="-3"/>
          <a:stretch/>
        </p:blipFill>
        <p:spPr>
          <a:xfrm>
            <a:off x="8115301" y="3429000"/>
            <a:ext cx="4076699" cy="3429000"/>
          </a:xfrm>
          <a:prstGeom prst="rect">
            <a:avLst/>
          </a:prstGeom>
        </p:spPr>
      </p:pic>
      <p:pic>
        <p:nvPicPr>
          <p:cNvPr id="11" name="Picture 10">
            <a:extLst>
              <a:ext uri="{FF2B5EF4-FFF2-40B4-BE49-F238E27FC236}">
                <a16:creationId xmlns:a16="http://schemas.microsoft.com/office/drawing/2014/main" id="{344A39E4-8594-D460-87A9-5901A7D4F48A}"/>
              </a:ext>
            </a:extLst>
          </p:cNvPr>
          <p:cNvPicPr>
            <a:picLocks noChangeAspect="1"/>
          </p:cNvPicPr>
          <p:nvPr/>
        </p:nvPicPr>
        <p:blipFill rotWithShape="1">
          <a:blip r:embed="rId3"/>
          <a:srcRect t="6016" r="-3" b="30013"/>
          <a:stretch/>
        </p:blipFill>
        <p:spPr>
          <a:xfrm>
            <a:off x="8155462" y="0"/>
            <a:ext cx="4076699" cy="3442638"/>
          </a:xfrm>
          <a:prstGeom prst="rect">
            <a:avLst/>
          </a:prstGeom>
        </p:spPr>
      </p:pic>
      <p:sp>
        <p:nvSpPr>
          <p:cNvPr id="5" name="Footer Placeholder 4">
            <a:extLst>
              <a:ext uri="{FF2B5EF4-FFF2-40B4-BE49-F238E27FC236}">
                <a16:creationId xmlns:a16="http://schemas.microsoft.com/office/drawing/2014/main" id="{E9BF03ED-FE6A-54D6-1969-49731AED2E2C}"/>
              </a:ext>
            </a:extLst>
          </p:cNvPr>
          <p:cNvSpPr>
            <a:spLocks noGrp="1"/>
          </p:cNvSpPr>
          <p:nvPr>
            <p:ph type="ftr" sz="quarter" idx="11"/>
          </p:nvPr>
        </p:nvSpPr>
        <p:spPr>
          <a:xfrm>
            <a:off x="201168" y="6356350"/>
            <a:ext cx="4837176" cy="365125"/>
          </a:xfrm>
        </p:spPr>
        <p:txBody>
          <a:bodyPr vert="horz" lIns="91440" tIns="45720" rIns="91440" bIns="45720" rtlCol="0" anchor="ctr">
            <a:normAutofit/>
          </a:bodyPr>
          <a:lstStyle/>
          <a:p>
            <a:pPr>
              <a:spcAft>
                <a:spcPts val="600"/>
              </a:spcAft>
            </a:pPr>
            <a:r>
              <a:rPr lang="en-US" kern="1200" dirty="0">
                <a:solidFill>
                  <a:schemeClr val="tx1"/>
                </a:solidFill>
                <a:latin typeface="+mn-lt"/>
                <a:ea typeface="+mn-ea"/>
                <a:cs typeface="+mn-cs"/>
              </a:rPr>
              <a:t>Genesis Decarbonization Plan</a:t>
            </a:r>
          </a:p>
        </p:txBody>
      </p:sp>
      <p:sp>
        <p:nvSpPr>
          <p:cNvPr id="8" name="Date Placeholder 7">
            <a:extLst>
              <a:ext uri="{FF2B5EF4-FFF2-40B4-BE49-F238E27FC236}">
                <a16:creationId xmlns:a16="http://schemas.microsoft.com/office/drawing/2014/main" id="{A372EC88-12A6-12A7-C48E-3386595DD3F8}"/>
              </a:ext>
            </a:extLst>
          </p:cNvPr>
          <p:cNvSpPr>
            <a:spLocks noGrp="1"/>
          </p:cNvSpPr>
          <p:nvPr>
            <p:ph type="dt" sz="half" idx="10"/>
          </p:nvPr>
        </p:nvSpPr>
        <p:spPr>
          <a:xfrm>
            <a:off x="7264282" y="6468638"/>
            <a:ext cx="4352544" cy="365125"/>
          </a:xfrm>
        </p:spPr>
        <p:txBody>
          <a:bodyPr vert="horz" lIns="91440" tIns="45720" rIns="91440" bIns="45720" rtlCol="0" anchor="ctr">
            <a:normAutofit/>
          </a:bodyPr>
          <a:lstStyle/>
          <a:p>
            <a:pPr>
              <a:spcAft>
                <a:spcPts val="600"/>
              </a:spcAft>
              <a:defRPr/>
            </a:pPr>
            <a:r>
              <a:rPr lang="en-US" dirty="0">
                <a:solidFill>
                  <a:srgbClr val="FFFFFF"/>
                </a:solidFill>
                <a:effectLst>
                  <a:outerShdw blurRad="38100" dist="38100" dir="2700000" algn="tl">
                    <a:srgbClr val="000000">
                      <a:alpha val="43137"/>
                    </a:srgbClr>
                  </a:outerShdw>
                </a:effectLst>
              </a:rPr>
              <a:t>June 2023</a:t>
            </a:r>
          </a:p>
        </p:txBody>
      </p:sp>
      <p:sp>
        <p:nvSpPr>
          <p:cNvPr id="9" name="Slide Number Placeholder 8">
            <a:extLst>
              <a:ext uri="{FF2B5EF4-FFF2-40B4-BE49-F238E27FC236}">
                <a16:creationId xmlns:a16="http://schemas.microsoft.com/office/drawing/2014/main" id="{18B58BF3-6FB0-D8DD-601C-2BFE90219E8B}"/>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a:spcAft>
                <a:spcPts val="600"/>
              </a:spcAft>
              <a:defRPr/>
            </a:pPr>
            <a:fld id="{2722F022-211C-4882-844C-086FEA6806AA}" type="slidenum">
              <a:rPr lang="en-US" smtClean="0">
                <a:solidFill>
                  <a:srgbClr val="FFFFFF"/>
                </a:solidFill>
                <a:effectLst>
                  <a:outerShdw blurRad="38100" dist="38100" dir="2700000" algn="tl">
                    <a:srgbClr val="000000">
                      <a:alpha val="43137"/>
                    </a:srgbClr>
                  </a:outerShdw>
                </a:effectLst>
              </a:rPr>
              <a:pPr>
                <a:spcAft>
                  <a:spcPts val="600"/>
                </a:spcAft>
                <a:defRPr/>
              </a:pPr>
              <a:t>9</a:t>
            </a:fld>
            <a:endParaRPr lang="en-US">
              <a:solidFill>
                <a:srgbClr val="FFFFFF"/>
              </a:solidFill>
              <a:effectLst>
                <a:outerShdw blurRad="38100" dist="38100" dir="2700000" algn="tl">
                  <a:srgbClr val="000000">
                    <a:alpha val="43137"/>
                  </a:srgbClr>
                </a:outerShdw>
              </a:effectLst>
            </a:endParaRPr>
          </a:p>
        </p:txBody>
      </p:sp>
      <p:pic>
        <p:nvPicPr>
          <p:cNvPr id="21" name="Picture 20">
            <a:extLst>
              <a:ext uri="{FF2B5EF4-FFF2-40B4-BE49-F238E27FC236}">
                <a16:creationId xmlns:a16="http://schemas.microsoft.com/office/drawing/2014/main" id="{341D4A2E-200D-4E8C-E984-DC145D67A9BA}"/>
              </a:ext>
            </a:extLst>
          </p:cNvPr>
          <p:cNvPicPr>
            <a:picLocks noChangeAspect="1"/>
          </p:cNvPicPr>
          <p:nvPr/>
        </p:nvPicPr>
        <p:blipFill>
          <a:blip r:embed="rId4"/>
          <a:stretch>
            <a:fillRect/>
          </a:stretch>
        </p:blipFill>
        <p:spPr>
          <a:xfrm>
            <a:off x="8115295" y="3047043"/>
            <a:ext cx="3208298" cy="1234547"/>
          </a:xfrm>
          <a:prstGeom prst="rect">
            <a:avLst/>
          </a:prstGeom>
        </p:spPr>
      </p:pic>
    </p:spTree>
    <p:extLst>
      <p:ext uri="{BB962C8B-B14F-4D97-AF65-F5344CB8AC3E}">
        <p14:creationId xmlns:p14="http://schemas.microsoft.com/office/powerpoint/2010/main" val="77048026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2.xml><?xml version="1.0" encoding="utf-8"?>
<ds:datastoreItem xmlns:ds="http://schemas.openxmlformats.org/officeDocument/2006/customXml" ds:itemID="{08757C30-AE9A-4680-90EB-19D282EC2B7C}">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0AF0BF08-C674-44E3-8BFC-85BC65E09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{C38F07D8-5DB8-4736-B080-114F42C2F00A}tf89117832_win32</Template>
  <TotalTime>8540</TotalTime>
  <Words>732</Words>
  <Application>Microsoft Office PowerPoint</Application>
  <PresentationFormat>Widescreen</PresentationFormat>
  <Paragraphs>178</Paragraphs>
  <Slides>35</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-apple-system</vt:lpstr>
      <vt:lpstr>Arial</vt:lpstr>
      <vt:lpstr>Avenir Next LT Pro</vt:lpstr>
      <vt:lpstr>Calibri</vt:lpstr>
      <vt:lpstr>ColorBlockVTI</vt:lpstr>
      <vt:lpstr>Genesis Decarbonization Plan</vt:lpstr>
      <vt:lpstr>A2 Climate Teach-in</vt:lpstr>
      <vt:lpstr>Genesis has a decarbonization plan!</vt:lpstr>
      <vt:lpstr>What is a decarbonization plan?</vt:lpstr>
      <vt:lpstr>Why?</vt:lpstr>
      <vt:lpstr>A2 Zero</vt:lpstr>
      <vt:lpstr>A2 Zero</vt:lpstr>
      <vt:lpstr>A2 Zero</vt:lpstr>
      <vt:lpstr>How?</vt:lpstr>
      <vt:lpstr>Obsolete, redundant, broken systems</vt:lpstr>
      <vt:lpstr>Obsolete, redundant, broken systems</vt:lpstr>
      <vt:lpstr>Obsolete, redundant, broken systems</vt:lpstr>
      <vt:lpstr>Obsolete, redundant, broken systems</vt:lpstr>
      <vt:lpstr>Obsolete, redundant, broken systems</vt:lpstr>
      <vt:lpstr>What is in the plan?</vt:lpstr>
      <vt:lpstr>What is in the plan?</vt:lpstr>
      <vt:lpstr>Replacement of current HVAC, Kitchen and Hot Water Equipment</vt:lpstr>
      <vt:lpstr>PowerPoint Presentation</vt:lpstr>
      <vt:lpstr>PowerPoint Presentation</vt:lpstr>
      <vt:lpstr>PowerPoint Presentation</vt:lpstr>
      <vt:lpstr>Geothermal System #1</vt:lpstr>
      <vt:lpstr>Geothermal System #1</vt:lpstr>
      <vt:lpstr>Hot water</vt:lpstr>
      <vt:lpstr>Geothermal System #2</vt:lpstr>
      <vt:lpstr>Funding</vt:lpstr>
      <vt:lpstr>30% Federal Investment Tax Credit for energy improvements – now directly available to non-profits.</vt:lpstr>
      <vt:lpstr>30% Federal Investment Tax Credit + up to an extra 10% for using domestic parts and union labor.</vt:lpstr>
      <vt:lpstr>Grants are available for energy improvements</vt:lpstr>
      <vt:lpstr>City Funds are available for energy efficiency improvements</vt:lpstr>
      <vt:lpstr>BlocPower – Project Management?</vt:lpstr>
      <vt:lpstr>Decarbonization Report</vt:lpstr>
      <vt:lpstr>We are the leaders!</vt:lpstr>
      <vt:lpstr>The way to get started is to quit  talking and begin doing.</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Decarbonization Report</dc:title>
  <dc:creator>Murray Rosenthal</dc:creator>
  <cp:lastModifiedBy>Murray Rosenthal</cp:lastModifiedBy>
  <cp:revision>32</cp:revision>
  <dcterms:created xsi:type="dcterms:W3CDTF">2023-05-31T13:51:46Z</dcterms:created>
  <dcterms:modified xsi:type="dcterms:W3CDTF">2023-07-13T14:28:36Z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