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2" r:id="rId6"/>
    <p:sldId id="273" r:id="rId7"/>
    <p:sldId id="272" r:id="rId8"/>
    <p:sldId id="274" r:id="rId9"/>
    <p:sldId id="275" r:id="rId10"/>
    <p:sldId id="266" r:id="rId11"/>
    <p:sldId id="271" r:id="rId12"/>
    <p:sldId id="267" r:id="rId13"/>
    <p:sldId id="269" r:id="rId14"/>
    <p:sldId id="268" r:id="rId15"/>
    <p:sldId id="270" r:id="rId16"/>
    <p:sldId id="258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6368" autoAdjust="0"/>
  </p:normalViewPr>
  <p:slideViewPr>
    <p:cSldViewPr snapToGrid="0">
      <p:cViewPr varScale="1">
        <p:scale>
          <a:sx n="76" d="100"/>
          <a:sy n="76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1F4A5-FD83-45A1-934F-BF10353A14A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A0AFA-696D-4543-A5BE-59D148BD6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presentation</a:t>
            </a:r>
            <a:r>
              <a:rPr lang="en-US" baseline="0" dirty="0"/>
              <a:t> template is a </a:t>
            </a:r>
            <a:r>
              <a:rPr lang="en-US" i="1" baseline="0" dirty="0"/>
              <a:t>suggestion</a:t>
            </a:r>
            <a:r>
              <a:rPr lang="en-US" i="0" baseline="0" dirty="0"/>
              <a:t> for what to work with when presenting to a crowd not particularly familiar with Heritage. The first handful of slides give an overview of the agency, after which your customized content can be introduced.</a:t>
            </a:r>
          </a:p>
          <a:p>
            <a:endParaRPr lang="en-US" i="0" baseline="0" dirty="0"/>
          </a:p>
          <a:p>
            <a:r>
              <a:rPr lang="en-US" i="0" baseline="0" dirty="0"/>
              <a:t>If you are presenting to a group already familiar with Heritage, consider cutting out some of the background info and getting right into the good stuff.</a:t>
            </a:r>
          </a:p>
          <a:p>
            <a:endParaRPr lang="en-US" i="0" baseline="0" dirty="0"/>
          </a:p>
          <a:p>
            <a:r>
              <a:rPr lang="en-US" i="0" baseline="0" dirty="0"/>
              <a:t>Feel free to let me know if you have any questions or concerns. Thanks!</a:t>
            </a:r>
          </a:p>
          <a:p>
            <a:endParaRPr lang="en-US" i="0" baseline="0" dirty="0"/>
          </a:p>
          <a:p>
            <a:r>
              <a:rPr lang="en-US" i="0" baseline="0" dirty="0"/>
              <a:t>-Harrison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A0AFA-696D-4543-A5BE-59D148BD68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14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 counseling services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help families plan for future long-term care needs, and coordinate with existing aging and disability service systems.</a:t>
            </a: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referral and assistance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personalized information and referrals for supportive services that meet your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 support and education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information on resources and services, along with educational sessions on topics specific to the needs of family caregivers.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 rights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prevention, detection and reporting of abuse while also offering local advocacy and system coordination to ensure the protection of Iowa seniors.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nutrition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providing nutrition counseling and home delivered meals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health activities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Matter of Balance, water aerobics, tai chi, and others</a:t>
            </a:r>
            <a:endParaRPr lang="en-US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Older-worker employment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job assistance for persons aged 55+ with a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A0AFA-696D-4543-A5BE-59D148BD68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35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 counseling services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help families plan for future long-term care needs, and coordinate with existing aging and disability service systems.</a:t>
            </a: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referral and assistance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personalized information and referrals for supportive services that meet your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 support and education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information on resources and services, along with educational sessions on topics specific to the needs of family caregivers.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 rights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prevention, detection and reporting of abuse while also offering local advocacy and system coordination to ensure the protection of Iowa seniors.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nutrition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providing nutrition counseling and home delivered meals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health activities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Matter of Balance, water aerobics, tai chi, and others</a:t>
            </a:r>
            <a:endParaRPr lang="en-US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Older-worker employment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job assistance for persons aged 55+ with a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A0AFA-696D-4543-A5BE-59D148BD68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9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 counseling services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help families plan for future long-term care needs, and coordinate with existing aging and disability service systems.</a:t>
            </a: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referral and assistance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personalized information and referrals for supportive services that meet your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 support and education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information on resources and services, along with educational sessions on topics specific to the needs of family caregivers.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 rights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prevention, detection and reporting of abuse while also offering local advocacy and system coordination to ensure the protection of Iowa seniors.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nutrition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providing nutrition counseling and home delivered meals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health activities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Matter of Balance, water aerobics, tai chi, and others</a:t>
            </a:r>
            <a:endParaRPr lang="en-US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Older-worker employment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job assistance for persons aged 55+ with a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A0AFA-696D-4543-A5BE-59D148BD68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6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Optional: add a</a:t>
            </a:r>
            <a:r>
              <a:rPr lang="en-US" baseline="0" dirty="0"/>
              <a:t> slide with action items </a:t>
            </a:r>
            <a:r>
              <a:rPr lang="en-US" baseline="0"/>
              <a:t>for attendees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A0AFA-696D-4543-A5BE-59D148BD68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 counseling services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help families plan for future long-term care needs, and coordinate with existing aging and disability service systems.</a:t>
            </a: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referral and assistance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personalized information and referrals for supportive services that meet your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 support and education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information on resources and services, along with educational sessions on topics specific to the needs of family caregivers.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 rights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prevention, detection and reporting of abuse while also offering local advocacy and system coordination to ensure the protection of Iowa seniors.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nutrition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providing nutrition counseling and home delivered meals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health activities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Matter of Balance, water aerobics, tai chi, and others</a:t>
            </a:r>
            <a:endParaRPr lang="en-US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Older-worker employment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job assistance for persons aged 55+ with a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A0AFA-696D-4543-A5BE-59D148BD68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0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 counseling services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help families plan for future long-term care needs, and coordinate with existing aging and disability service systems.</a:t>
            </a: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referral and assistance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personalized information and referrals for supportive services that meet your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 support and education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information on resources and services, along with educational sessions on topics specific to the needs of family caregivers.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 rights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prevention, detection and reporting of abuse while also offering local advocacy and system coordination to ensure the protection of Iowa seniors.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nutrition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providing nutrition counseling and home delivered meals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health activities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Matter of Balance, water aerobics, tai chi, and others</a:t>
            </a:r>
            <a:endParaRPr lang="en-US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Older-worker employment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job assistance for persons aged 55+ with a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A0AFA-696D-4543-A5BE-59D148BD68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5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 counseling services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help families plan for future long-term care needs, and coordinate with existing aging and disability service systems.</a:t>
            </a: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referral and assistance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personalized information and referrals for supportive services that meet your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 support and education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information on resources and services, along with educational sessions on topics specific to the needs of family caregivers.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 rights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prevention, detection and reporting of abuse while also offering local advocacy and system coordination to ensure the protection of Iowa seniors.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nutrition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providing nutrition counseling and home delivered meals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health activities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Matter of Balance, water aerobics, tai chi, and others</a:t>
            </a:r>
            <a:endParaRPr lang="en-US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Older-worker employment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job assistance for persons aged 55+ with a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A0AFA-696D-4543-A5BE-59D148BD68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5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 counseling services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help families plan for future long-term care needs, and coordinate with existing aging and disability service systems.</a:t>
            </a: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referral and assistance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personalized information and referrals for supportive services that meet your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 support and education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information on resources and services, along with educational sessions on topics specific to the needs of family caregivers.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 rights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prevention, detection and reporting of abuse while also offering local advocacy and system coordination to ensure the protection of Iowa seniors.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nutrition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providing nutrition counseling and home delivered meals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health activities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Matter of Balance, water aerobics, tai chi, and others</a:t>
            </a:r>
            <a:endParaRPr lang="en-US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Older-worker employment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job assistance for persons aged 55+ with a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A0AFA-696D-4543-A5BE-59D148BD68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9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 counseling services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help families plan for future long-term care needs, and coordinate with existing aging and disability service systems.</a:t>
            </a: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referral and assistance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personalized information and referrals for supportive services that meet your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 support and education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information on resources and services, along with educational sessions on topics specific to the needs of family caregivers.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 rights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prevention, detection and reporting of abuse while also offering local advocacy and system coordination to ensure the protection of Iowa seniors.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nutrition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providing nutrition counseling and home delivered meals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health activities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Matter of Balance, water aerobics, tai chi, and others</a:t>
            </a:r>
            <a:endParaRPr lang="en-US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Older-worker employment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job assistance for persons aged 55+ with a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A0AFA-696D-4543-A5BE-59D148BD68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2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 counseling services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help families plan for future long-term care needs, and coordinate with existing aging and disability service systems.</a:t>
            </a: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referral and assistance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personalized information and referrals for supportive services that meet your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 support and education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information on resources and services, along with educational sessions on topics specific to the needs of family caregivers.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 rights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prevention, detection and reporting of abuse while also offering local advocacy and system coordination to ensure the protection of Iowa seniors.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nutrition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providing nutrition counseling and home delivered meals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health activities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Matter of Balance, water aerobics, tai chi, and others</a:t>
            </a:r>
            <a:endParaRPr lang="en-US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Older-worker employment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job assistance for persons aged 55+ with a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A0AFA-696D-4543-A5BE-59D148BD68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 counseling services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help families plan for future long-term care needs, and coordinate with existing aging and disability service systems.</a:t>
            </a: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referral and assistance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personalized information and referrals for supportive services that meet your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 support and education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information on resources and services, along with educational sessions on topics specific to the needs of family caregivers.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 rights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prevention, detection and reporting of abuse while also offering local advocacy and system coordination to ensure the protection of Iowa seniors.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nutrition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providing nutrition counseling and home delivered meals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health activities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Matter of Balance, water aerobics, tai chi, and others</a:t>
            </a:r>
            <a:endParaRPr lang="en-US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Older-worker employment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job assistance for persons aged 55+ with a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A0AFA-696D-4543-A5BE-59D148BD68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 counseling services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help families plan for future long-term care needs, and coordinate with existing aging and disability service systems.</a:t>
            </a: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referral and assistance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personalized information and referrals for supportive services that meet your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 support and education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information on resources and services, along with educational sessions on topics specific to the needs of family caregivers.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 rights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prevention, detection and reporting of abuse while also offering local advocacy and system coordination to ensure the protection of Iowa seniors.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nutrition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providing nutrition counseling and home delivered meals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health activities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Matter of Balance, water aerobics, tai chi, and others</a:t>
            </a:r>
            <a:endParaRPr lang="en-US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Older-worker employment program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job assistance for persons aged 55+ with a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A0AFA-696D-4543-A5BE-59D148BD68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6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5EC-5C5C-44C5-A0A3-86D805FB50D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05A9-2A6C-43F3-BC1D-4974C36E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2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5EC-5C5C-44C5-A0A3-86D805FB50D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05A9-2A6C-43F3-BC1D-4974C36E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5EC-5C5C-44C5-A0A3-86D805FB50D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05A9-2A6C-43F3-BC1D-4974C36E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5EC-5C5C-44C5-A0A3-86D805FB50D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05A9-2A6C-43F3-BC1D-4974C36E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5EC-5C5C-44C5-A0A3-86D805FB50D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05A9-2A6C-43F3-BC1D-4974C36E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5EC-5C5C-44C5-A0A3-86D805FB50D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05A9-2A6C-43F3-BC1D-4974C36E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6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5EC-5C5C-44C5-A0A3-86D805FB50D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05A9-2A6C-43F3-BC1D-4974C36E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9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5EC-5C5C-44C5-A0A3-86D805FB50D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05A9-2A6C-43F3-BC1D-4974C36E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1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5EC-5C5C-44C5-A0A3-86D805FB50D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05A9-2A6C-43F3-BC1D-4974C36E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3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5EC-5C5C-44C5-A0A3-86D805FB50D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05A9-2A6C-43F3-BC1D-4974C36E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4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5EC-5C5C-44C5-A0A3-86D805FB50D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05A9-2A6C-43F3-BC1D-4974C36E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6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A5EC-5C5C-44C5-A0A3-86D805FB50D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305A9-2A6C-43F3-BC1D-4974C36E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1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36" y="5012585"/>
            <a:ext cx="8825964" cy="18454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693329"/>
            <a:ext cx="7042417" cy="2699890"/>
          </a:xfrm>
        </p:spPr>
        <p:txBody>
          <a:bodyPr>
            <a:normAutofit lnSpcReduction="10000"/>
          </a:bodyPr>
          <a:lstStyle/>
          <a:p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 Innovation Panel:</a:t>
            </a:r>
          </a:p>
          <a:p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and Sustaining Collaborations &amp; Partnerships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Getty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Nutrition Coordinator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21095"/>
            <a:ext cx="1938867" cy="2410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220" y="2845123"/>
            <a:ext cx="2315147" cy="2158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87" t="375" b="1635"/>
          <a:stretch/>
        </p:blipFill>
        <p:spPr>
          <a:xfrm>
            <a:off x="0" y="4393219"/>
            <a:ext cx="2832100" cy="2464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2" y="361948"/>
            <a:ext cx="2783114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t="1338"/>
          <a:stretch/>
        </p:blipFill>
        <p:spPr>
          <a:xfrm>
            <a:off x="8947417" y="-3451"/>
            <a:ext cx="3244583" cy="28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8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336550"/>
            <a:ext cx="9918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Sustaining Collaboration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65300" y="1320800"/>
            <a:ext cx="9918700" cy="1451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4200" y="1522373"/>
            <a:ext cx="9829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collaborative effort my lead to other opportunities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access to marketing opportunities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project into great product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up to additional funding opportunities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Keeps successful efforts moving and relevant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336550"/>
            <a:ext cx="1238547" cy="9987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1"/>
            <a:ext cx="12192000" cy="1016000"/>
          </a:xfrm>
        </p:spPr>
      </p:pic>
    </p:spTree>
    <p:extLst>
      <p:ext uri="{BB962C8B-B14F-4D97-AF65-F5344CB8AC3E}">
        <p14:creationId xmlns:p14="http://schemas.microsoft.com/office/powerpoint/2010/main" val="268082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336550"/>
            <a:ext cx="9918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Sustaining Collaborations Lessons Learned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65300" y="1320800"/>
            <a:ext cx="9918700" cy="1451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02071" y="1545577"/>
            <a:ext cx="982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work out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your brand and mission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specific in needs and know what you are looking for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is a two way street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don’t now what you don’t know, until you don’t know it.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short introduction/elevator speech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336550"/>
            <a:ext cx="1238547" cy="9987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1"/>
            <a:ext cx="12192000" cy="1016000"/>
          </a:xfrm>
        </p:spPr>
      </p:pic>
    </p:spTree>
    <p:extLst>
      <p:ext uri="{BB962C8B-B14F-4D97-AF65-F5344CB8AC3E}">
        <p14:creationId xmlns:p14="http://schemas.microsoft.com/office/powerpoint/2010/main" val="353976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336550"/>
            <a:ext cx="9918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Sustaining Collaboration Final Thoughts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65300" y="1320800"/>
            <a:ext cx="9918700" cy="1451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5300" y="1687017"/>
            <a:ext cx="9829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Participate/attend partner events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just money. In-kind is valuable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updates after the fact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those who are asked less than others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gracious for any support An initial “no” may turn into an awesome “yes”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collaborations before they are needed for a grant opportunity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336550"/>
            <a:ext cx="1238547" cy="9987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1"/>
            <a:ext cx="12192000" cy="1016000"/>
          </a:xfrm>
        </p:spPr>
      </p:pic>
    </p:spTree>
    <p:extLst>
      <p:ext uri="{BB962C8B-B14F-4D97-AF65-F5344CB8AC3E}">
        <p14:creationId xmlns:p14="http://schemas.microsoft.com/office/powerpoint/2010/main" val="251448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336550"/>
            <a:ext cx="9918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65300" y="1320800"/>
            <a:ext cx="9918700" cy="1451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03080" y="3711782"/>
            <a:ext cx="37634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  <a:buClr>
                <a:srgbClr val="215938"/>
              </a:buCl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HeritageAAA.org</a:t>
            </a:r>
          </a:p>
          <a:p>
            <a:pPr algn="r">
              <a:spcAft>
                <a:spcPts val="1200"/>
              </a:spcAft>
              <a:buClr>
                <a:srgbClr val="215938"/>
              </a:buCl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(319) 398-7676</a:t>
            </a:r>
          </a:p>
          <a:p>
            <a:pPr algn="r">
              <a:spcAft>
                <a:spcPts val="1200"/>
              </a:spcAft>
              <a:buClr>
                <a:srgbClr val="215938"/>
              </a:buCl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1-800-332-5634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336550"/>
            <a:ext cx="1238547" cy="9987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1"/>
            <a:ext cx="12192000" cy="1016000"/>
          </a:xfrm>
        </p:spPr>
      </p:pic>
      <p:sp>
        <p:nvSpPr>
          <p:cNvPr id="8" name="TextBox 7"/>
          <p:cNvSpPr txBox="1"/>
          <p:nvPr/>
        </p:nvSpPr>
        <p:spPr>
          <a:xfrm>
            <a:off x="1765300" y="3710040"/>
            <a:ext cx="5151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215938"/>
              </a:buCl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Heritage Area Agency on Aging</a:t>
            </a:r>
          </a:p>
          <a:p>
            <a:pPr>
              <a:spcAft>
                <a:spcPts val="1200"/>
              </a:spcAft>
              <a:buClr>
                <a:srgbClr val="215938"/>
              </a:buCl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6301 Kirkwood Blvd SW</a:t>
            </a:r>
          </a:p>
          <a:p>
            <a:pPr>
              <a:spcAft>
                <a:spcPts val="1200"/>
              </a:spcAft>
              <a:buClr>
                <a:srgbClr val="215938"/>
              </a:buCl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Cedar Rapids, IA 52404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5301" y="1561007"/>
            <a:ext cx="9918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215938"/>
              </a:buClr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Getty, MBA</a:t>
            </a:r>
          </a:p>
          <a:p>
            <a:pPr>
              <a:spcAft>
                <a:spcPts val="1200"/>
              </a:spcAft>
              <a:buClr>
                <a:srgbClr val="215938"/>
              </a:buClr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Nutrition Coordinator</a:t>
            </a:r>
          </a:p>
          <a:p>
            <a:pPr>
              <a:spcAft>
                <a:spcPts val="1200"/>
              </a:spcAft>
              <a:buClr>
                <a:srgbClr val="215938"/>
              </a:buClr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tim.getty@Kirkwood.edu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2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336550"/>
            <a:ext cx="9918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Building Background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65300" y="1320800"/>
            <a:ext cx="9918700" cy="1451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4200" y="1522373"/>
            <a:ext cx="982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 based in Cedar Rapids, IA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initial INNU Grantees-2017 (Encore Cafes)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Food Distributions/Produce Pantries-Food Banks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 Assistance/TAILS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Encore Express Meal Voucher Program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 Counseling/Determine Assessments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336550"/>
            <a:ext cx="1238547" cy="9987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1"/>
            <a:ext cx="12192000" cy="1016000"/>
          </a:xfrm>
        </p:spPr>
      </p:pic>
    </p:spTree>
    <p:extLst>
      <p:ext uri="{BB962C8B-B14F-4D97-AF65-F5344CB8AC3E}">
        <p14:creationId xmlns:p14="http://schemas.microsoft.com/office/powerpoint/2010/main" val="423405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336550"/>
            <a:ext cx="9918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Collaboration/Partnership Building-Why?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65300" y="1320800"/>
            <a:ext cx="9918700" cy="1451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5300" y="1662113"/>
            <a:ext cx="9829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can’t be successful without them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funding will only stretch so far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result in a better product than first thought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mutually beneficial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the workload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opportunities to enhance existing or offer new programs 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Positives to potential funders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336550"/>
            <a:ext cx="1238547" cy="9987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1"/>
            <a:ext cx="12192000" cy="1016000"/>
          </a:xfrm>
        </p:spPr>
      </p:pic>
    </p:spTree>
    <p:extLst>
      <p:ext uri="{BB962C8B-B14F-4D97-AF65-F5344CB8AC3E}">
        <p14:creationId xmlns:p14="http://schemas.microsoft.com/office/powerpoint/2010/main" val="231051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336550"/>
            <a:ext cx="9918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and Partnership-Who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65300" y="1320800"/>
            <a:ext cx="9918700" cy="1451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4200" y="1522373"/>
            <a:ext cx="9829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Human Service Agencies: Food/Non-food/Pet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Enforcement/Local Governments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Media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Partners/Subcontractors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Health Departments/Health Inspectors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Businesses/Banks/Industry/Manufacturers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 Based Organizations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336550"/>
            <a:ext cx="1238547" cy="9987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1"/>
            <a:ext cx="12192000" cy="1016000"/>
          </a:xfrm>
        </p:spPr>
      </p:pic>
    </p:spTree>
    <p:extLst>
      <p:ext uri="{BB962C8B-B14F-4D97-AF65-F5344CB8AC3E}">
        <p14:creationId xmlns:p14="http://schemas.microsoft.com/office/powerpoint/2010/main" val="323745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336550"/>
            <a:ext cx="9918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and Partnership-In Action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65300" y="1320800"/>
            <a:ext cx="9918700" cy="1451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4200" y="1522373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336550"/>
            <a:ext cx="1238547" cy="9987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1"/>
            <a:ext cx="12192000" cy="1016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75EF61-4769-47EB-AE1F-7C01A49BC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217" y="3782485"/>
            <a:ext cx="2353733" cy="176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51A22D-14ED-4E27-9EA4-4F9D7DA34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353894"/>
            <a:ext cx="3378200" cy="2379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E0FB2-5E7F-4E06-93B8-09E2F0A028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522373"/>
            <a:ext cx="3019724" cy="2264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1B675C-35D6-46B9-9D73-4B2B730E4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96654" y="3589565"/>
            <a:ext cx="2574212" cy="1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336550"/>
            <a:ext cx="9918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and Partnership-In Action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65300" y="1320800"/>
            <a:ext cx="9918700" cy="1451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4200" y="1522373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336550"/>
            <a:ext cx="1238547" cy="9987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1"/>
            <a:ext cx="12192000" cy="1016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B7AC87-5A37-4CE5-A8F0-C2EC768CBA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1442729"/>
            <a:ext cx="3441700" cy="2581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20A0AA-E1C2-4DE3-AE8F-CC9A25E404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173" y="1445716"/>
            <a:ext cx="3461053" cy="2595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CA3CFF-24C4-409E-B018-3C4CC09A9F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00" y="1442729"/>
            <a:ext cx="3765847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4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0" y="365125"/>
            <a:ext cx="10531476" cy="142557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Collaboration/Partnership Building-How?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9236"/>
            <a:ext cx="12192000" cy="998764"/>
          </a:xfr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612900" y="1451428"/>
            <a:ext cx="10033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5300" y="1522373"/>
            <a:ext cx="425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336550"/>
            <a:ext cx="1238547" cy="998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8052CE-8E50-490B-84B2-D6F2EF3FD665}"/>
              </a:ext>
            </a:extLst>
          </p:cNvPr>
          <p:cNvSpPr txBox="1"/>
          <p:nvPr/>
        </p:nvSpPr>
        <p:spPr>
          <a:xfrm>
            <a:off x="1612900" y="1638313"/>
            <a:ext cx="10033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like minded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businesses that are not regularly asked to partner by other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at local community fairs/Chamber of Commerce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who is doing 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calling is uncomfortable but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grant/funder relationship into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4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336550"/>
            <a:ext cx="9918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Momentum during the Grant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65300" y="1320800"/>
            <a:ext cx="9918700" cy="1451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4200" y="1522373"/>
            <a:ext cx="9829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regular updates to partners during grant period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in person as possible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Mention partnerships in media opportunities and marketing efforts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how your organization could help their programs, market their needs at your location/service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336550"/>
            <a:ext cx="1238547" cy="9987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1"/>
            <a:ext cx="12192000" cy="1016000"/>
          </a:xfrm>
        </p:spPr>
      </p:pic>
    </p:spTree>
    <p:extLst>
      <p:ext uri="{BB962C8B-B14F-4D97-AF65-F5344CB8AC3E}">
        <p14:creationId xmlns:p14="http://schemas.microsoft.com/office/powerpoint/2010/main" val="175545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336550"/>
            <a:ext cx="9918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has Passed: Now What?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65300" y="1320800"/>
            <a:ext cx="9918700" cy="1451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4200" y="1522373"/>
            <a:ext cx="9829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same lines of communication as during the grant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with them at least quarterly-can be brief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them in grant reports and in any end of grant thank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you’s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their organization as appropriate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pictures/successes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joining any community services boards if possible</a:t>
            </a:r>
          </a:p>
          <a:p>
            <a:pPr marL="457200" indent="-457200">
              <a:spcAft>
                <a:spcPts val="1200"/>
              </a:spcAft>
              <a:buClr>
                <a:srgbClr val="21593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Patronize businesses</a:t>
            </a:r>
          </a:p>
          <a:p>
            <a:pPr>
              <a:spcAft>
                <a:spcPts val="1200"/>
              </a:spcAft>
              <a:buClr>
                <a:srgbClr val="215938"/>
              </a:buClr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336550"/>
            <a:ext cx="1238547" cy="9987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1"/>
            <a:ext cx="12192000" cy="1016000"/>
          </a:xfrm>
        </p:spPr>
      </p:pic>
    </p:spTree>
    <p:extLst>
      <p:ext uri="{BB962C8B-B14F-4D97-AF65-F5344CB8AC3E}">
        <p14:creationId xmlns:p14="http://schemas.microsoft.com/office/powerpoint/2010/main" val="32178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a89254-87a5-4cf3-9fff-6744a3305e56">
      <Terms xmlns="http://schemas.microsoft.com/office/infopath/2007/PartnerControls"/>
    </lcf76f155ced4ddcb4097134ff3c332f>
    <Notes xmlns="bca89254-87a5-4cf3-9fff-6744a3305e56" xsi:nil="true"/>
    <ConferencesYear xmlns="bca89254-87a5-4cf3-9fff-6744a3305e56" xsi:nil="true"/>
    <Owner xmlns="bca89254-87a5-4cf3-9fff-6744a3305e56">
      <UserInfo>
        <DisplayName/>
        <AccountId xsi:nil="true"/>
        <AccountType/>
      </UserInfo>
    </Owner>
    <Topics xmlns="bca89254-87a5-4cf3-9fff-6744a3305e5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A94A850F319D4F80CA8C6FB8FE12FB" ma:contentTypeVersion="17" ma:contentTypeDescription="Create a new document." ma:contentTypeScope="" ma:versionID="296ffd6ec4d525f37bd51a13d29a5974">
  <xsd:schema xmlns:xsd="http://www.w3.org/2001/XMLSchema" xmlns:xs="http://www.w3.org/2001/XMLSchema" xmlns:p="http://schemas.microsoft.com/office/2006/metadata/properties" xmlns:ns2="bca89254-87a5-4cf3-9fff-6744a3305e56" targetNamespace="http://schemas.microsoft.com/office/2006/metadata/properties" ma:root="true" ma:fieldsID="d0d518f46e051c21fc3295ffbfa15aec" ns2:_="">
    <xsd:import namespace="bca89254-87a5-4cf3-9fff-6744a3305e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Owner" minOccurs="0"/>
                <xsd:element ref="ns2:Topics" minOccurs="0"/>
                <xsd:element ref="ns2:ConferencesYear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89254-87a5-4cf3-9fff-6744a3305e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93164ec-f35b-416f-add9-a3560115a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Owner" ma:index="20" nillable="true" ma:displayName="Owner" ma:description="The owner is responsible for maintaining these files including updates and notes" ma:format="Dropdown" ma:list="UserInfo" ma:SharePointGroup="0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opics" ma:index="21" nillable="true" ma:displayName="Topics" ma:description="Choose one or more topics covered by these slides" ma:format="Dropdown" ma:internalName="Topic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Malnutrition"/>
                        <xsd:enumeration value="NRCNA basics"/>
                        <xsd:enumeration value="Food security"/>
                        <xsd:enumeration value="ican!"/>
                        <xsd:enumeration value="Waitlists"/>
                        <xsd:enumeration value="Innovation"/>
                        <xsd:enumeration value="INNU grantees"/>
                        <xsd:enumeration value="Default slides"/>
                        <xsd:enumeration value="Prioritization"/>
                        <xsd:enumeration value="Restaurant partnerships"/>
                        <xsd:enumeration value="Medically tailored meals"/>
                        <xsd:enumeration value="Healthcare partnership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ConferencesYear" ma:index="22" nillable="true" ma:displayName="Conferences &amp; Year" ma:description="Which conferences (including year) has this topic/have these slides been presented at previously?" ma:format="Dropdown" ma:internalName="ConferencesYear">
      <xsd:simpleType>
        <xsd:restriction base="dms:Note">
          <xsd:maxLength value="255"/>
        </xsd:restriction>
      </xsd:simpleType>
    </xsd:element>
    <xsd:element name="Notes" ma:index="23" nillable="true" ma:displayName="Notes" ma:description="Any relevant comments or notes that should be known" ma:format="Dropdown" ma:internalName="Note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3684A8-BC7E-4EC4-A4CF-4A4BF7EBFF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822CF3-B21C-41A2-A21E-86BF33D966CE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664B5C-F530-43E8-9E75-8CB5ED3E4DD5}"/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2078</Words>
  <Application>Microsoft Office PowerPoint</Application>
  <PresentationFormat>Widescreen</PresentationFormat>
  <Paragraphs>179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Collaboration Building Background</vt:lpstr>
      <vt:lpstr>Collaboration/Partnership Building-Why?</vt:lpstr>
      <vt:lpstr>Collaboration and Partnership-Who</vt:lpstr>
      <vt:lpstr>Collaboration and Partnership-In Action</vt:lpstr>
      <vt:lpstr>Collaboration and Partnership-In Action</vt:lpstr>
      <vt:lpstr>Collaboration/Partnership Building-How?</vt:lpstr>
      <vt:lpstr>Collaborative Momentum during the Grant</vt:lpstr>
      <vt:lpstr>Grant has Passed: Now What?</vt:lpstr>
      <vt:lpstr>Benefits of Sustaining Collaboration </vt:lpstr>
      <vt:lpstr>Sustaining Collaborations Lessons Learned</vt:lpstr>
      <vt:lpstr>Sustaining Collaboration Final Thoughts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Eugenia Kendall</dc:creator>
  <cp:lastModifiedBy>Tim Getty</cp:lastModifiedBy>
  <cp:revision>64</cp:revision>
  <cp:lastPrinted>2018-02-27T17:40:23Z</cp:lastPrinted>
  <dcterms:created xsi:type="dcterms:W3CDTF">2018-02-27T16:59:53Z</dcterms:created>
  <dcterms:modified xsi:type="dcterms:W3CDTF">2024-05-14T18:55:16Z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0x01010002A94A850F319D4F80CA8C6FB8FE12FB</vt:lpwstr>
  </property>
</Properties>
</file>