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6"/>
  </p:notesMasterIdLst>
  <p:sldIdLst>
    <p:sldId id="256" r:id="rId3"/>
    <p:sldId id="299" r:id="rId4"/>
    <p:sldId id="300" r:id="rId5"/>
    <p:sldId id="297" r:id="rId6"/>
    <p:sldId id="280" r:id="rId7"/>
    <p:sldId id="304" r:id="rId8"/>
    <p:sldId id="281" r:id="rId9"/>
    <p:sldId id="282" r:id="rId10"/>
    <p:sldId id="301" r:id="rId11"/>
    <p:sldId id="283" r:id="rId12"/>
    <p:sldId id="287" r:id="rId13"/>
    <p:sldId id="305" r:id="rId14"/>
    <p:sldId id="306" r:id="rId15"/>
  </p:sldIdLst>
  <p:sldSz cx="122523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7" autoAdjust="0"/>
    <p:restoredTop sz="52977" autoAdjust="0"/>
  </p:normalViewPr>
  <p:slideViewPr>
    <p:cSldViewPr>
      <p:cViewPr varScale="1">
        <p:scale>
          <a:sx n="45" d="100"/>
          <a:sy n="45" d="100"/>
        </p:scale>
        <p:origin x="2358" y="42"/>
      </p:cViewPr>
      <p:guideLst>
        <p:guide orient="horz" pos="2160"/>
        <p:guide pos="3859"/>
      </p:guideLst>
    </p:cSldViewPr>
  </p:slideViewPr>
  <p:notesTextViewPr>
    <p:cViewPr>
      <p:scale>
        <a:sx n="1" d="1"/>
        <a:sy n="1" d="1"/>
      </p:scale>
      <p:origin x="0" y="0"/>
    </p:cViewPr>
  </p:notesTextViewPr>
  <p:notesViewPr>
    <p:cSldViewPr>
      <p:cViewPr varScale="1">
        <p:scale>
          <a:sx n="82" d="100"/>
          <a:sy n="82" d="100"/>
        </p:scale>
        <p:origin x="-201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CE2EF-68B4-4314-A498-477423D03EC0}" type="datetimeFigureOut">
              <a:rPr lang="en-US" smtClean="0"/>
              <a:t>1/6/2021</a:t>
            </a:fld>
            <a:endParaRPr lang="en-US"/>
          </a:p>
        </p:txBody>
      </p:sp>
      <p:sp>
        <p:nvSpPr>
          <p:cNvPr id="4" name="Slide Image Placeholder 3"/>
          <p:cNvSpPr>
            <a:spLocks noGrp="1" noRot="1" noChangeAspect="1"/>
          </p:cNvSpPr>
          <p:nvPr>
            <p:ph type="sldImg" idx="2"/>
          </p:nvPr>
        </p:nvSpPr>
        <p:spPr>
          <a:xfrm>
            <a:off x="366713" y="685800"/>
            <a:ext cx="61245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340D5-2A45-4C2A-8CBF-B28007121A89}" type="slidenum">
              <a:rPr lang="en-US" smtClean="0"/>
              <a:t>‹#›</a:t>
            </a:fld>
            <a:endParaRPr lang="en-US"/>
          </a:p>
        </p:txBody>
      </p:sp>
    </p:spTree>
    <p:extLst>
      <p:ext uri="{BB962C8B-B14F-4D97-AF65-F5344CB8AC3E}">
        <p14:creationId xmlns:p14="http://schemas.microsoft.com/office/powerpoint/2010/main" val="215072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Welcome Back!  In the next few minutes, you will learn the basics of LADWP’s strategy to prevent the spread of the virus that causes COVID-19 illness and the contribution you can make ensure that our game plan is successful. </a:t>
            </a:r>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1</a:t>
            </a:fld>
            <a:endParaRPr lang="en-US"/>
          </a:p>
        </p:txBody>
      </p:sp>
    </p:spTree>
    <p:extLst>
      <p:ext uri="{BB962C8B-B14F-4D97-AF65-F5344CB8AC3E}">
        <p14:creationId xmlns:p14="http://schemas.microsoft.com/office/powerpoint/2010/main" val="203458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Keeping surfaces clean that we regularly touch is an important barrier – or, slice of cheese – in breaking the chain of transmission from surface – to hand – to face.  Many of your coworkers are working diligently to keep “high-touch” surfaces in shared spaces clean.  Custodial Services frequently cleans door handles, elevator buttons, faucets and other things that are touched often and by many people.  Fleet Services cleans the interior of every pool vehicle before allowing it to be checked out.     </a:t>
            </a:r>
            <a:endParaRPr lang="en-US" dirty="0"/>
          </a:p>
          <a:p>
            <a:r>
              <a:rPr lang="en-US" i="1" dirty="0"/>
              <a:t> </a:t>
            </a:r>
            <a:endParaRPr lang="en-US" dirty="0"/>
          </a:p>
          <a:p>
            <a:r>
              <a:rPr lang="en-US" i="1" dirty="0"/>
              <a:t>Your efforts to keep the things that you touch in your immediate work area clean are an important part of the overall LADWP COVID-19 illness prevention strategy.  </a:t>
            </a:r>
            <a:endParaRPr lang="en-US" dirty="0"/>
          </a:p>
          <a:p>
            <a:r>
              <a:rPr lang="en-US" i="1" dirty="0"/>
              <a:t> </a:t>
            </a:r>
            <a:endParaRPr lang="en-US" dirty="0"/>
          </a:p>
          <a:p>
            <a:r>
              <a:rPr lang="en-US" i="1" dirty="0"/>
              <a:t>Your contribution is to use the disinfectant wipes or sprays provided to clean the things you commonly touch in your immediate work area at the beginning of your shift, after someone else has handled or touched those things, and at the end of your shift.</a:t>
            </a:r>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10</a:t>
            </a:fld>
            <a:endParaRPr lang="en-US"/>
          </a:p>
        </p:txBody>
      </p:sp>
    </p:spTree>
    <p:extLst>
      <p:ext uri="{BB962C8B-B14F-4D97-AF65-F5344CB8AC3E}">
        <p14:creationId xmlns:p14="http://schemas.microsoft.com/office/powerpoint/2010/main" val="66282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 when you come back to work, stay alert to your opportunities to prevent possible viral transmission.  </a:t>
            </a:r>
            <a:endParaRPr lang="en-US" dirty="0"/>
          </a:p>
          <a:p>
            <a:pPr marL="171450" lvl="0" indent="-171450">
              <a:buFont typeface="Arial" panose="020B0604020202020204" pitchFamily="34" charset="0"/>
              <a:buChar char="•"/>
            </a:pPr>
            <a:r>
              <a:rPr lang="en-US" i="1" dirty="0"/>
              <a:t>Continue to practice social and physical distancing as much as possible, keeping a minimum of 6 feet of separation between you and others.</a:t>
            </a:r>
            <a:endParaRPr lang="en-US" dirty="0"/>
          </a:p>
          <a:p>
            <a:pPr marL="171450" lvl="0" indent="-171450">
              <a:buFont typeface="Arial" panose="020B0604020202020204" pitchFamily="34" charset="0"/>
              <a:buChar char="•"/>
            </a:pPr>
            <a:r>
              <a:rPr lang="en-US" i="1" dirty="0"/>
              <a:t>Wear your face covering whenever you interact with others, or are in shared or common spaces where you may interact with others.  Be sure your nose and mouth are completely covered.</a:t>
            </a:r>
            <a:endParaRPr lang="en-US" dirty="0"/>
          </a:p>
          <a:p>
            <a:pPr marL="171450" lvl="0" indent="-171450">
              <a:buFont typeface="Arial" panose="020B0604020202020204" pitchFamily="34" charset="0"/>
              <a:buChar char="•"/>
            </a:pPr>
            <a:r>
              <a:rPr lang="en-US" i="1" dirty="0"/>
              <a:t>If you have to cough or sneeze, turn away from others and cover up – even if you are wearing a face covering.</a:t>
            </a:r>
            <a:endParaRPr lang="en-US" dirty="0"/>
          </a:p>
          <a:p>
            <a:pPr marL="171450" lvl="0" indent="-171450">
              <a:buFont typeface="Arial" panose="020B0604020202020204" pitchFamily="34" charset="0"/>
              <a:buChar char="•"/>
            </a:pPr>
            <a:r>
              <a:rPr lang="en-US" i="1" dirty="0"/>
              <a:t>Wash your hands frequently with soap and water.  If hand washing facilities are not readily available you can use hand sanitizer with 60% ethyl alcohol or 70% isopropyl alcohol as a substitute.</a:t>
            </a:r>
            <a:endParaRPr lang="en-US" dirty="0"/>
          </a:p>
          <a:p>
            <a:pPr marL="171450" lvl="0" indent="-171450">
              <a:buFont typeface="Arial" panose="020B0604020202020204" pitchFamily="34" charset="0"/>
              <a:buChar char="•"/>
            </a:pPr>
            <a:r>
              <a:rPr lang="en-US" i="1" dirty="0"/>
              <a:t>Clean the things you touch in your immediate work area at the beginning of your shift, at the end of your shift and after others have come into your space.</a:t>
            </a:r>
            <a:endParaRPr lang="en-US" dirty="0"/>
          </a:p>
          <a:p>
            <a:pPr marL="171450" lvl="0" indent="-171450">
              <a:buFont typeface="Arial" panose="020B0604020202020204" pitchFamily="34" charset="0"/>
              <a:buChar char="•"/>
            </a:pPr>
            <a:r>
              <a:rPr lang="en-US" i="1" dirty="0"/>
              <a:t>Avoid touching your face – especially your eyes, nose and mouth.</a:t>
            </a:r>
            <a:endParaRPr lang="en-US" dirty="0"/>
          </a:p>
          <a:p>
            <a:pPr marL="171450" lvl="0" indent="-171450">
              <a:buFont typeface="Arial" panose="020B0604020202020204" pitchFamily="34" charset="0"/>
              <a:buChar char="•"/>
            </a:pPr>
            <a:r>
              <a:rPr lang="en-US" i="1" dirty="0"/>
              <a:t>And, if you have symptoms consistent with COVID-19 or the Flu – please stay at home.</a:t>
            </a:r>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11</a:t>
            </a:fld>
            <a:endParaRPr lang="en-US"/>
          </a:p>
        </p:txBody>
      </p:sp>
    </p:spTree>
    <p:extLst>
      <p:ext uri="{BB962C8B-B14F-4D97-AF65-F5344CB8AC3E}">
        <p14:creationId xmlns:p14="http://schemas.microsoft.com/office/powerpoint/2010/main" val="1844874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SARS CoV2 virus and the COVID-19 illness are part of our world now.  This is our </a:t>
            </a:r>
            <a:br>
              <a:rPr lang="en-US" i="1" dirty="0"/>
            </a:br>
            <a:r>
              <a:rPr lang="en-US" i="1" dirty="0"/>
              <a:t>“New Normal”.  We may be required to continue using some, or all, of the primary viral transmission and infection controls for a long time – possibly until a vaccine is developed and widely distributed.  </a:t>
            </a:r>
            <a:endParaRPr lang="en-US" dirty="0"/>
          </a:p>
          <a:p>
            <a:r>
              <a:rPr lang="en-US" i="1" dirty="0"/>
              <a:t> </a:t>
            </a:r>
            <a:endParaRPr lang="en-US" dirty="0"/>
          </a:p>
          <a:p>
            <a:r>
              <a:rPr lang="en-US" i="1" dirty="0"/>
              <a:t>LADWP is committed to preventing viral transmission and infection in the work place and is counting on you to stay resolute and continue doing your part to minimize the spread of this virus.</a:t>
            </a:r>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12</a:t>
            </a:fld>
            <a:endParaRPr lang="en-US"/>
          </a:p>
        </p:txBody>
      </p:sp>
    </p:spTree>
    <p:extLst>
      <p:ext uri="{BB962C8B-B14F-4D97-AF65-F5344CB8AC3E}">
        <p14:creationId xmlns:p14="http://schemas.microsoft.com/office/powerpoint/2010/main" val="66282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pandemic and information about the virus and COVID-19 illness evolves and changes quickly.  As we navigate this situation in the coming months together, if you have any questions or concerns, LADWP wants you to know that the following resources available to you:</a:t>
            </a:r>
            <a:endParaRPr lang="en-US" dirty="0"/>
          </a:p>
          <a:p>
            <a:pPr marL="171450" lvl="0" indent="-171450">
              <a:buFont typeface="Arial" panose="020B0604020202020204" pitchFamily="34" charset="0"/>
              <a:buChar char="•"/>
            </a:pPr>
            <a:r>
              <a:rPr lang="en-US" i="1" dirty="0"/>
              <a:t>Your Supervisor – Most of the time, your first and best resource</a:t>
            </a:r>
            <a:endParaRPr lang="en-US" dirty="0"/>
          </a:p>
          <a:p>
            <a:pPr marL="171450" lvl="0" indent="-171450">
              <a:buFont typeface="Arial" panose="020B0604020202020204" pitchFamily="34" charset="0"/>
              <a:buChar char="•"/>
            </a:pPr>
            <a:r>
              <a:rPr lang="en-US" i="1" dirty="0"/>
              <a:t>Your System, Division or Section  Safety office – If you don’t know who they are, your Supervisor can help.</a:t>
            </a:r>
            <a:endParaRPr lang="en-US" dirty="0"/>
          </a:p>
          <a:p>
            <a:pPr marL="171450" lvl="0" indent="-171450">
              <a:buFont typeface="Arial" panose="020B0604020202020204" pitchFamily="34" charset="0"/>
              <a:buChar char="•"/>
            </a:pPr>
            <a:r>
              <a:rPr lang="en-US" i="1" dirty="0"/>
              <a:t>Your Corporate Health and Safety Office  - Their website can be easily accessed </a:t>
            </a:r>
            <a:r>
              <a:rPr lang="en-US" i="1"/>
              <a:t>through MYDWP.</a:t>
            </a:r>
            <a:endParaRPr lang="en-US" dirty="0"/>
          </a:p>
          <a:p>
            <a:pPr marL="171450" lvl="0" indent="-171450">
              <a:buFont typeface="Arial" panose="020B0604020202020204" pitchFamily="34" charset="0"/>
              <a:buChar char="•"/>
            </a:pPr>
            <a:r>
              <a:rPr lang="en-US" i="1" dirty="0"/>
              <a:t>And, the COVID-19 Resource Office – available by calling (213) 367-4444. </a:t>
            </a:r>
            <a:endParaRPr lang="en-US" dirty="0"/>
          </a:p>
          <a:p>
            <a:r>
              <a:rPr lang="en-US" i="1" dirty="0"/>
              <a:t> </a:t>
            </a:r>
            <a:endParaRPr lang="en-US" dirty="0"/>
          </a:p>
          <a:p>
            <a:r>
              <a:rPr lang="en-US" i="1" dirty="0"/>
              <a:t>Thank you!</a:t>
            </a:r>
            <a:endParaRPr lang="en-US" dirty="0"/>
          </a:p>
          <a:p>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13</a:t>
            </a:fld>
            <a:endParaRPr lang="en-US"/>
          </a:p>
        </p:txBody>
      </p:sp>
    </p:spTree>
    <p:extLst>
      <p:ext uri="{BB962C8B-B14F-4D97-AF65-F5344CB8AC3E}">
        <p14:creationId xmlns:p14="http://schemas.microsoft.com/office/powerpoint/2010/main" val="66282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 you and your coworkers begin to transition back into the work place, it is important to remember, the pandemic has not ended.  SARS CoV2 that causes the COVID-19 illness is still out there, and infection can still occur.</a:t>
            </a:r>
            <a:endParaRPr lang="en-US" dirty="0"/>
          </a:p>
          <a:p>
            <a:r>
              <a:rPr lang="en-US" i="1" dirty="0"/>
              <a:t> </a:t>
            </a:r>
            <a:endParaRPr lang="en-US" dirty="0"/>
          </a:p>
          <a:p>
            <a:r>
              <a:rPr lang="en-US" i="1" dirty="0"/>
              <a:t>Over the past months, LADWP has implemented a variety of controls to ensure that the work environment you are coming back to is as safe as possible.  </a:t>
            </a:r>
            <a:endParaRPr lang="en-US" dirty="0"/>
          </a:p>
          <a:p>
            <a:r>
              <a:rPr lang="en-US" i="1" dirty="0"/>
              <a:t> </a:t>
            </a:r>
            <a:endParaRPr lang="en-US" dirty="0"/>
          </a:p>
          <a:p>
            <a:r>
              <a:rPr lang="en-US" i="1" dirty="0"/>
              <a:t>But, it’s your diligent participation that is the key to the success of LADWP’s efforts to keep employees healthy during this pandemic.  </a:t>
            </a:r>
            <a:endParaRPr lang="en-US" dirty="0"/>
          </a:p>
          <a:p>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2</a:t>
            </a:fld>
            <a:endParaRPr lang="en-US"/>
          </a:p>
        </p:txBody>
      </p:sp>
    </p:spTree>
    <p:extLst>
      <p:ext uri="{BB962C8B-B14F-4D97-AF65-F5344CB8AC3E}">
        <p14:creationId xmlns:p14="http://schemas.microsoft.com/office/powerpoint/2010/main" val="121048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COVID-19 pandemic is rapidly evolving and the abundance of information available from countless different sources can be a bit overwhelming. But, you’ve probably noticed: the primary methods of controlling viral transmission and preventing illness have not changed very much from the early days of the pandemic until now.</a:t>
            </a:r>
            <a:endParaRPr lang="en-US" dirty="0"/>
          </a:p>
          <a:p>
            <a:r>
              <a:rPr lang="en-US" i="1" dirty="0"/>
              <a:t> </a:t>
            </a:r>
            <a:endParaRPr lang="en-US" dirty="0"/>
          </a:p>
          <a:p>
            <a:r>
              <a:rPr lang="en-US" i="1" dirty="0"/>
              <a:t>The primary controls in LADWP’s plan include:</a:t>
            </a:r>
            <a:endParaRPr lang="en-US" dirty="0"/>
          </a:p>
          <a:p>
            <a:pPr marL="171450" lvl="0" indent="-171450">
              <a:buFont typeface="Arial" panose="020B0604020202020204" pitchFamily="34" charset="0"/>
              <a:buChar char="•"/>
            </a:pPr>
            <a:r>
              <a:rPr lang="en-US" i="1" dirty="0"/>
              <a:t>Keeping ill people at home where their ability to spread virus is limited</a:t>
            </a:r>
            <a:endParaRPr lang="en-US" dirty="0"/>
          </a:p>
          <a:p>
            <a:pPr marL="171450" lvl="0" indent="-171450">
              <a:buFont typeface="Arial" panose="020B0604020202020204" pitchFamily="34" charset="0"/>
              <a:buChar char="•"/>
            </a:pPr>
            <a:r>
              <a:rPr lang="en-US" i="1" dirty="0"/>
              <a:t>Staying a minimum of 6 feet from other people</a:t>
            </a:r>
            <a:endParaRPr lang="en-US" dirty="0"/>
          </a:p>
          <a:p>
            <a:pPr marL="171450" lvl="0" indent="-171450">
              <a:buFont typeface="Arial" panose="020B0604020202020204" pitchFamily="34" charset="0"/>
              <a:buChar char="•"/>
            </a:pPr>
            <a:r>
              <a:rPr lang="en-US" i="1" dirty="0"/>
              <a:t>Covering your nose and mouth when you cough or sneeze</a:t>
            </a:r>
            <a:endParaRPr lang="en-US" dirty="0"/>
          </a:p>
          <a:p>
            <a:pPr marL="171450" lvl="0" indent="-171450">
              <a:buFont typeface="Arial" panose="020B0604020202020204" pitchFamily="34" charset="0"/>
              <a:buChar char="•"/>
            </a:pPr>
            <a:r>
              <a:rPr lang="en-US" i="1" dirty="0"/>
              <a:t>Washing your hands frequently – scrubbing with soap and water for 20 seconds</a:t>
            </a:r>
            <a:endParaRPr lang="en-US" dirty="0"/>
          </a:p>
          <a:p>
            <a:pPr marL="171450" lvl="0" indent="-171450">
              <a:buFont typeface="Arial" panose="020B0604020202020204" pitchFamily="34" charset="0"/>
              <a:buChar char="•"/>
            </a:pPr>
            <a:r>
              <a:rPr lang="en-US" i="1" dirty="0"/>
              <a:t>Not touching your face – especially your eyes, nose and mouth</a:t>
            </a:r>
            <a:endParaRPr lang="en-US" dirty="0"/>
          </a:p>
          <a:p>
            <a:pPr marL="171450" lvl="0" indent="-171450">
              <a:buFont typeface="Arial" panose="020B0604020202020204" pitchFamily="34" charset="0"/>
              <a:buChar char="•"/>
            </a:pPr>
            <a:r>
              <a:rPr lang="en-US" i="1" dirty="0"/>
              <a:t>And frequently cleaning surfaces that are touched by many people</a:t>
            </a:r>
            <a:endParaRPr lang="en-US" dirty="0"/>
          </a:p>
          <a:p>
            <a:r>
              <a:rPr lang="en-US" i="1" dirty="0"/>
              <a:t> </a:t>
            </a:r>
            <a:endParaRPr lang="en-US" dirty="0"/>
          </a:p>
          <a:p>
            <a:r>
              <a:rPr lang="en-US" i="1" dirty="0"/>
              <a:t>Some of these controls are to prevent you from becoming infected. Some are to prevent you from infecting others.  You may be confident that you have not been infected and, at this moment, you have no symptoms associated with COVID-19 illness.  But, some infectious disease experts have estimated that 25 to 50 percent of infected individuals never develop symptoms and, therefore, do not realize that they are capable of spreading the virus. </a:t>
            </a:r>
            <a:endParaRPr lang="en-US" dirty="0"/>
          </a:p>
          <a:p>
            <a:r>
              <a:rPr lang="en-US" i="1" dirty="0"/>
              <a:t> </a:t>
            </a:r>
            <a:endParaRPr lang="en-US" dirty="0"/>
          </a:p>
          <a:p>
            <a:r>
              <a:rPr lang="en-US" i="1" dirty="0"/>
              <a:t>Your contribution is to use as many of the control methods that you can, as often as you can.   </a:t>
            </a:r>
            <a:endParaRPr lang="en-US" dirty="0"/>
          </a:p>
          <a:p>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3</a:t>
            </a:fld>
            <a:endParaRPr lang="en-US"/>
          </a:p>
        </p:txBody>
      </p:sp>
    </p:spTree>
    <p:extLst>
      <p:ext uri="{BB962C8B-B14F-4D97-AF65-F5344CB8AC3E}">
        <p14:creationId xmlns:p14="http://schemas.microsoft.com/office/powerpoint/2010/main" val="138381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Swiss Cheese Model provides a good visual representation of the principle behind layering controls to mitigate a threat.  In theory, failure of any one control would not allow the risk – in this case, infection – to materialize, because other controls are present to prevent the negative consequence due to a single point of failure.  </a:t>
            </a:r>
            <a:endParaRPr lang="en-US" dirty="0"/>
          </a:p>
          <a:p>
            <a:r>
              <a:rPr lang="en-US" dirty="0"/>
              <a:t> </a:t>
            </a:r>
          </a:p>
          <a:p>
            <a:r>
              <a:rPr lang="en-US" i="1" dirty="0"/>
              <a:t>In this model, each slice of cheese represents a control, or barrier, to viral transmission.  As you can see, multiple failures would have to occur for virus to be transmitted from an infected individual to an uninfected individual.  Any ONE of the controls could be enough to prevent viral transmission but, if we all use multiple controls, we increase the probability of successfully blocking transmission by increasing the number barriers the virus has to get past. </a:t>
            </a:r>
            <a:endParaRPr lang="en-US" dirty="0"/>
          </a:p>
          <a:p>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4</a:t>
            </a:fld>
            <a:endParaRPr lang="en-US"/>
          </a:p>
        </p:txBody>
      </p:sp>
    </p:spTree>
    <p:extLst>
      <p:ext uri="{BB962C8B-B14F-4D97-AF65-F5344CB8AC3E}">
        <p14:creationId xmlns:p14="http://schemas.microsoft.com/office/powerpoint/2010/main" val="202868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One of the primary controls is to identify illness early and keep ill individuals away from the vulnerable population.   To help with this, LADWP is asking all of us to do a Self-Assessment every day.  A Self-Assessment checklist is available on the Corporate Health and Safety website for you to print and take home.  Simply take one minute at the beginning of each day consciously check how you are feeling.  If you are experiencing any of the symptoms most commonly associated with COVID-19 or the Flu such as fever, chills, persistent cough, shortness of breath or difficulty breathing, or fatigue contact the COVID-19 Resource Office for guidance.  If you are experiencing symptoms of any other illness such as a common cold, contact your immediate supervisor for instruction.  </a:t>
            </a:r>
            <a:endParaRPr lang="en-US" dirty="0"/>
          </a:p>
          <a:p>
            <a:r>
              <a:rPr lang="en-US" dirty="0"/>
              <a:t> </a:t>
            </a:r>
          </a:p>
          <a:p>
            <a:r>
              <a:rPr lang="en-US" i="1" dirty="0"/>
              <a:t>Your contribution is to self-assess every day before leaving for work and, if you are experiencing symptoms, do not come to work but call in for guidance.</a:t>
            </a:r>
            <a:endParaRPr lang="en-US" dirty="0"/>
          </a:p>
          <a:p>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5</a:t>
            </a:fld>
            <a:endParaRPr lang="en-US"/>
          </a:p>
        </p:txBody>
      </p:sp>
    </p:spTree>
    <p:extLst>
      <p:ext uri="{BB962C8B-B14F-4D97-AF65-F5344CB8AC3E}">
        <p14:creationId xmlns:p14="http://schemas.microsoft.com/office/powerpoint/2010/main" val="124232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It is also important to pay close attention to how you are feeling throughout the day – not just once before work.  If you felt no symptoms before work but, during the workday become aware of developing symptoms, you should immediately:</a:t>
            </a:r>
            <a:endParaRPr lang="en-US" dirty="0"/>
          </a:p>
          <a:p>
            <a:pPr marL="171450" lvl="0" indent="-171450">
              <a:buFont typeface="Arial" panose="020B0604020202020204" pitchFamily="34" charset="0"/>
              <a:buChar char="•"/>
            </a:pPr>
            <a:r>
              <a:rPr lang="en-US" i="1" dirty="0"/>
              <a:t>Put on your face covering</a:t>
            </a:r>
            <a:endParaRPr lang="en-US" dirty="0"/>
          </a:p>
          <a:p>
            <a:pPr marL="171450" lvl="0" indent="-171450">
              <a:buFont typeface="Arial" panose="020B0604020202020204" pitchFamily="34" charset="0"/>
              <a:buChar char="•"/>
            </a:pPr>
            <a:r>
              <a:rPr lang="en-US" i="1" dirty="0"/>
              <a:t>Distance yourself from others</a:t>
            </a:r>
            <a:endParaRPr lang="en-US" dirty="0"/>
          </a:p>
          <a:p>
            <a:pPr marL="171450" lvl="0" indent="-171450">
              <a:buFont typeface="Arial" panose="020B0604020202020204" pitchFamily="34" charset="0"/>
              <a:buChar char="•"/>
            </a:pPr>
            <a:r>
              <a:rPr lang="en-US" i="1" dirty="0"/>
              <a:t>Contact your supervisor and let them know what symptom or symptoms you are feeling. Your supervisor may contact the COVID-19 Resource Office for guidance or instruct you to contact them directly. </a:t>
            </a:r>
            <a:endParaRPr lang="en-US" dirty="0"/>
          </a:p>
          <a:p>
            <a:pPr marL="171450" lvl="0" indent="-171450">
              <a:buFont typeface="Arial" panose="020B0604020202020204" pitchFamily="34" charset="0"/>
              <a:buChar char="•"/>
            </a:pPr>
            <a:r>
              <a:rPr lang="en-US" i="1" dirty="0"/>
              <a:t>Follow whatever instructions you are given.</a:t>
            </a:r>
            <a:endParaRPr lang="en-US" dirty="0"/>
          </a:p>
          <a:p>
            <a:r>
              <a:rPr lang="en-US" i="1" dirty="0"/>
              <a:t> </a:t>
            </a:r>
            <a:endParaRPr lang="en-US" dirty="0"/>
          </a:p>
          <a:p>
            <a:r>
              <a:rPr lang="en-US" i="1" dirty="0"/>
              <a:t>Your contribution is to monitor how you are feeling throughout the day and take immediate action to report symptoms if they develop.</a:t>
            </a:r>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6</a:t>
            </a:fld>
            <a:endParaRPr lang="en-US"/>
          </a:p>
        </p:txBody>
      </p:sp>
    </p:spTree>
    <p:extLst>
      <p:ext uri="{BB962C8B-B14F-4D97-AF65-F5344CB8AC3E}">
        <p14:creationId xmlns:p14="http://schemas.microsoft.com/office/powerpoint/2010/main" val="39366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Another control everyone is now very familiar with is Social and Physical Distancing.  The virus that a causes COVID-19 illness is spread from persons to person in upper respiratory tract fluids that are emitted during coughing, sneezing and talking – yes, sometimes we spit when we talk!  When an infected individual shares their upper respiratory tract fluids with others, virus can be transmitted and infection can occur.  Distancing from others, at least 6 feet of separation, and avoiding direct physical contact are proven effective methods of limiting the spread of virus. </a:t>
            </a:r>
            <a:endParaRPr lang="en-US" dirty="0"/>
          </a:p>
          <a:p>
            <a:r>
              <a:rPr lang="en-US" i="1" dirty="0"/>
              <a:t> </a:t>
            </a:r>
            <a:endParaRPr lang="en-US" dirty="0"/>
          </a:p>
          <a:p>
            <a:r>
              <a:rPr lang="en-US" i="1" dirty="0"/>
              <a:t>Your contribution is to continue practicing social and physical distancing as much as possible.</a:t>
            </a:r>
            <a:endParaRPr lang="en-US" dirty="0"/>
          </a:p>
          <a:p>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7</a:t>
            </a:fld>
            <a:endParaRPr lang="en-US"/>
          </a:p>
        </p:txBody>
      </p:sp>
    </p:spTree>
    <p:extLst>
      <p:ext uri="{BB962C8B-B14F-4D97-AF65-F5344CB8AC3E}">
        <p14:creationId xmlns:p14="http://schemas.microsoft.com/office/powerpoint/2010/main" val="62200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i="1" dirty="0"/>
              <a:t>Direct transmission of upper respiratory tract fluids isn’t the only way the virus finds its way from one person to another.  This virus has demonstrated the ability to remain viable, or capable of causing illness, outside of a human host, on surfaces for long periods of time.  When unsuspecting individuals touch contaminated surfaces, they can pick the virus up on their hands and infect themselves when they touch their eyes, nose or mouth. To block this transmission pathway, it is very important to: </a:t>
            </a:r>
            <a:endParaRPr lang="en-US" sz="1050" dirty="0"/>
          </a:p>
          <a:p>
            <a:pPr marL="171450" lvl="0" indent="-171450">
              <a:buFont typeface="Arial" panose="020B0604020202020204" pitchFamily="34" charset="0"/>
              <a:buChar char="•"/>
            </a:pPr>
            <a:r>
              <a:rPr lang="en-US" sz="1050" i="1" dirty="0"/>
              <a:t>Cover your nose and mouth when you cough or sneeze  to prevent depositing virus contaminated fluids on surfaces</a:t>
            </a:r>
            <a:endParaRPr lang="en-US" sz="1050" dirty="0"/>
          </a:p>
          <a:p>
            <a:pPr marL="171450" lvl="0" indent="-171450">
              <a:buFont typeface="Arial" panose="020B0604020202020204" pitchFamily="34" charset="0"/>
              <a:buChar char="•"/>
            </a:pPr>
            <a:r>
              <a:rPr lang="en-US" sz="1050" i="1" dirty="0"/>
              <a:t>Be aware of everything you touch, </a:t>
            </a:r>
            <a:endParaRPr lang="en-US" sz="1050" dirty="0"/>
          </a:p>
          <a:p>
            <a:pPr marL="171450" lvl="0" indent="-171450">
              <a:buFont typeface="Arial" panose="020B0604020202020204" pitchFamily="34" charset="0"/>
              <a:buChar char="•"/>
            </a:pPr>
            <a:r>
              <a:rPr lang="en-US" sz="1050" i="1" dirty="0"/>
              <a:t>Wash your hands with soap and water, frequently – if soap and water are not available a hand sanitizer that contains 60% ethyl alcohol  or 70% isopropyl alcohol can be used,</a:t>
            </a:r>
            <a:endParaRPr lang="en-US" sz="1050" dirty="0"/>
          </a:p>
          <a:p>
            <a:pPr marL="171450" lvl="0" indent="-171450">
              <a:buFont typeface="Arial" panose="020B0604020202020204" pitchFamily="34" charset="0"/>
              <a:buChar char="•"/>
            </a:pPr>
            <a:r>
              <a:rPr lang="en-US" sz="1050" i="1" dirty="0"/>
              <a:t>Make a conscious effort to avoid touching your face as much as possible.  </a:t>
            </a:r>
            <a:endParaRPr lang="en-US" sz="1050" dirty="0"/>
          </a:p>
          <a:p>
            <a:r>
              <a:rPr lang="en-US" sz="1050" dirty="0"/>
              <a:t> </a:t>
            </a:r>
          </a:p>
          <a:p>
            <a:r>
              <a:rPr lang="en-US" sz="1050" i="1" dirty="0"/>
              <a:t>Most of us don’t realize how many things we touch and how often we absent-mindedly touch our face.  Some observational studies have shown that people touch their faces between 16 and 23 times each hour.  That’s a lot of opportunity for virus to make its’ way to you face. </a:t>
            </a:r>
            <a:endParaRPr lang="en-US" sz="1050" dirty="0"/>
          </a:p>
          <a:p>
            <a:r>
              <a:rPr lang="en-US" sz="1050" i="1" dirty="0"/>
              <a:t> </a:t>
            </a:r>
            <a:endParaRPr lang="en-US" sz="1050" dirty="0"/>
          </a:p>
          <a:p>
            <a:r>
              <a:rPr lang="en-US" sz="1050" i="1" dirty="0"/>
              <a:t>Data from the 2003 SARS </a:t>
            </a:r>
            <a:r>
              <a:rPr lang="en-US" sz="1050" i="1" dirty="0" err="1"/>
              <a:t>CoV</a:t>
            </a:r>
            <a:r>
              <a:rPr lang="en-US" sz="1050" i="1" dirty="0"/>
              <a:t> 1 pandemic have demonstrated that individuals who washed their hands 5 times per day reduced the likelihood of infection by 34%.  </a:t>
            </a:r>
            <a:endParaRPr lang="en-US" sz="1050" dirty="0"/>
          </a:p>
          <a:p>
            <a:r>
              <a:rPr lang="en-US" sz="1050" i="1" dirty="0"/>
              <a:t> </a:t>
            </a:r>
            <a:endParaRPr lang="en-US" sz="1050" dirty="0"/>
          </a:p>
          <a:p>
            <a:r>
              <a:rPr lang="en-US" sz="1050" i="1" dirty="0"/>
              <a:t>Using good personal hygiene practices is a control that can have a significant impact on reducing viral transmission and preventing you from becoming ill.</a:t>
            </a:r>
            <a:endParaRPr lang="en-US" sz="1050" dirty="0"/>
          </a:p>
          <a:p>
            <a:r>
              <a:rPr lang="en-US" sz="1050" i="1" dirty="0"/>
              <a:t> </a:t>
            </a:r>
            <a:endParaRPr lang="en-US" sz="1050" dirty="0"/>
          </a:p>
          <a:p>
            <a:r>
              <a:rPr lang="en-US" sz="1050" i="1" dirty="0"/>
              <a:t>Your contribution is to practice good personal hygiene at all times including covering your coughs and sneezes and frequently washing your hands with soap as water.</a:t>
            </a:r>
            <a:endParaRPr lang="en-US" sz="1050" dirty="0"/>
          </a:p>
          <a:p>
            <a:endParaRPr lang="en-US" dirty="0"/>
          </a:p>
        </p:txBody>
      </p:sp>
      <p:sp>
        <p:nvSpPr>
          <p:cNvPr id="4" name="Slide Number Placeholder 3"/>
          <p:cNvSpPr>
            <a:spLocks noGrp="1"/>
          </p:cNvSpPr>
          <p:nvPr>
            <p:ph type="sldNum" sz="quarter" idx="10"/>
          </p:nvPr>
        </p:nvSpPr>
        <p:spPr/>
        <p:txBody>
          <a:bodyPr/>
          <a:lstStyle/>
          <a:p>
            <a:fld id="{29A340D5-2A45-4C2A-8CBF-B28007121A89}" type="slidenum">
              <a:rPr lang="en-US" smtClean="0"/>
              <a:t>8</a:t>
            </a:fld>
            <a:endParaRPr lang="en-US"/>
          </a:p>
        </p:txBody>
      </p:sp>
    </p:spTree>
    <p:extLst>
      <p:ext uri="{BB962C8B-B14F-4D97-AF65-F5344CB8AC3E}">
        <p14:creationId xmlns:p14="http://schemas.microsoft.com/office/powerpoint/2010/main" val="152857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t>Earlier in this presentation, we mentioned that some people, when infected, will remain asymptomatic – not developing symptoms at all. </a:t>
            </a:r>
            <a:endParaRPr lang="en-US" sz="1100" dirty="0"/>
          </a:p>
          <a:p>
            <a:r>
              <a:rPr lang="en-US" sz="1100" i="1" dirty="0"/>
              <a:t> </a:t>
            </a:r>
            <a:endParaRPr lang="en-US" sz="1100" dirty="0"/>
          </a:p>
          <a:p>
            <a:r>
              <a:rPr lang="en-US" sz="1100" i="1" dirty="0"/>
              <a:t>For most people, some symptoms will develop.  Whether their illness becomes severe, requiring hospitalization or is mild and hardly noticeable there is a window of time between infection and onset of noticeable symptoms during which they are capable of spreading the virus and infecting others.   </a:t>
            </a:r>
            <a:endParaRPr lang="en-US" sz="1100" dirty="0"/>
          </a:p>
          <a:p>
            <a:r>
              <a:rPr lang="en-US" sz="1100" i="1" dirty="0"/>
              <a:t> </a:t>
            </a:r>
            <a:endParaRPr lang="en-US" sz="1100" dirty="0"/>
          </a:p>
          <a:p>
            <a:r>
              <a:rPr lang="en-US" sz="1100" i="1" dirty="0"/>
              <a:t>Both of these groups: the asymptomatic people and the pre-symptomatic people are likely going about their business not realizing they are carrying and spreading the COVID-19 virus. You could be one of these people!</a:t>
            </a:r>
            <a:endParaRPr lang="en-US" sz="1100" dirty="0"/>
          </a:p>
          <a:p>
            <a:r>
              <a:rPr lang="en-US" sz="1100" i="1" dirty="0"/>
              <a:t> </a:t>
            </a:r>
            <a:endParaRPr lang="en-US" sz="1100" dirty="0"/>
          </a:p>
          <a:p>
            <a:r>
              <a:rPr lang="en-US" sz="1100" i="1" dirty="0"/>
              <a:t>Face coverings are a control intended to prevent individuals who do not know they are carrying the virus from spreading their potentially infectious upper respiratory tract fluids to others by blocking fluid emission during coughing, sneezing and talking.   </a:t>
            </a:r>
            <a:endParaRPr lang="en-US" sz="1100" dirty="0"/>
          </a:p>
          <a:p>
            <a:r>
              <a:rPr lang="en-US" sz="1100" i="1" dirty="0"/>
              <a:t> </a:t>
            </a:r>
            <a:endParaRPr lang="en-US" sz="1100" dirty="0"/>
          </a:p>
          <a:p>
            <a:r>
              <a:rPr lang="en-US" sz="1100" i="1" dirty="0"/>
              <a:t>To be effective, it is important that your face covering covers your nose and mouth completely</a:t>
            </a:r>
            <a:r>
              <a:rPr lang="en-US" sz="1100" dirty="0"/>
              <a:t>. </a:t>
            </a:r>
          </a:p>
          <a:p>
            <a:r>
              <a:rPr lang="en-US" sz="1100" dirty="0"/>
              <a:t> </a:t>
            </a:r>
          </a:p>
          <a:p>
            <a:r>
              <a:rPr lang="en-US" sz="1100" i="1" dirty="0"/>
              <a:t>Your contribution is to wear a face covering over your nose and mouth on all LADWP worksites, any time you are in shared or common space, or are within 6 feet of others.  </a:t>
            </a:r>
            <a:endParaRPr lang="en-US" sz="1100" dirty="0"/>
          </a:p>
          <a:p>
            <a:r>
              <a:rPr lang="en-US" sz="1100" i="1" dirty="0"/>
              <a:t> </a:t>
            </a:r>
            <a:endParaRPr lang="en-US" sz="1100" dirty="0"/>
          </a:p>
          <a:p>
            <a:r>
              <a:rPr lang="en-US" sz="1100" i="1" dirty="0"/>
              <a:t>Face coverings are not required when working alone in a cubicle, office or other workspace. </a:t>
            </a:r>
            <a:endParaRPr lang="en-US" sz="1100" dirty="0"/>
          </a:p>
        </p:txBody>
      </p:sp>
      <p:sp>
        <p:nvSpPr>
          <p:cNvPr id="4" name="Slide Number Placeholder 3"/>
          <p:cNvSpPr>
            <a:spLocks noGrp="1"/>
          </p:cNvSpPr>
          <p:nvPr>
            <p:ph type="sldNum" sz="quarter" idx="10"/>
          </p:nvPr>
        </p:nvSpPr>
        <p:spPr/>
        <p:txBody>
          <a:bodyPr/>
          <a:lstStyle/>
          <a:p>
            <a:fld id="{29A340D5-2A45-4C2A-8CBF-B28007121A89}" type="slidenum">
              <a:rPr lang="en-US" smtClean="0"/>
              <a:t>9</a:t>
            </a:fld>
            <a:endParaRPr lang="en-US"/>
          </a:p>
        </p:txBody>
      </p:sp>
    </p:spTree>
    <p:extLst>
      <p:ext uri="{BB962C8B-B14F-4D97-AF65-F5344CB8AC3E}">
        <p14:creationId xmlns:p14="http://schemas.microsoft.com/office/powerpoint/2010/main" val="87369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6308" y="228600"/>
            <a:ext cx="11651961"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3617" y="5353963"/>
            <a:ext cx="11688719"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8925" y="1600200"/>
            <a:ext cx="10414476"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37849" y="3556001"/>
            <a:ext cx="8576628"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76FCAA-FFEA-4E34-9E89-7125FAA07E7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4A7B4-8957-43E7-9C65-4491095A227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6FCAA-FFEA-4E34-9E89-7125FAA07E7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4A7B4-8957-43E7-9C65-4491095A22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6308" y="228600"/>
            <a:ext cx="11651961"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E76FCAA-FFEA-4E34-9E89-7125FAA07E7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4A7B4-8957-43E7-9C65-4491095A227B}" type="slidenum">
              <a:rPr lang="en-US" smtClean="0"/>
              <a:t>‹#›</a:t>
            </a:fld>
            <a:endParaRPr lang="en-US"/>
          </a:p>
        </p:txBody>
      </p:sp>
      <p:grpSp>
        <p:nvGrpSpPr>
          <p:cNvPr id="15" name="Group 14"/>
          <p:cNvGrpSpPr>
            <a:grpSpLocks noChangeAspect="1"/>
          </p:cNvGrpSpPr>
          <p:nvPr/>
        </p:nvGrpSpPr>
        <p:grpSpPr bwMode="hidden">
          <a:xfrm>
            <a:off x="283617" y="714191"/>
            <a:ext cx="11688719"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82937" y="1447803"/>
            <a:ext cx="2756773"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12616" y="1447800"/>
            <a:ext cx="8066114"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1541" y="1122363"/>
            <a:ext cx="9189244"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31541" y="3602038"/>
            <a:ext cx="91892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679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54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5966" y="1709739"/>
            <a:ext cx="1056763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5966" y="4589464"/>
            <a:ext cx="1056763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125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2347" y="1825625"/>
            <a:ext cx="520723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740" y="1825625"/>
            <a:ext cx="520723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3943" y="365126"/>
            <a:ext cx="10567630" cy="1325563"/>
          </a:xfrm>
        </p:spPr>
        <p:txBody>
          <a:bodyPr/>
          <a:lstStyle/>
          <a:p>
            <a:r>
              <a:rPr lang="en-US"/>
              <a:t>Click to edit Master title style</a:t>
            </a:r>
          </a:p>
        </p:txBody>
      </p:sp>
      <p:sp>
        <p:nvSpPr>
          <p:cNvPr id="3" name="Text Placeholder 2"/>
          <p:cNvSpPr>
            <a:spLocks noGrp="1"/>
          </p:cNvSpPr>
          <p:nvPr>
            <p:ph type="body" idx="1"/>
          </p:nvPr>
        </p:nvSpPr>
        <p:spPr>
          <a:xfrm>
            <a:off x="843944" y="1681163"/>
            <a:ext cx="51833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3944" y="2505075"/>
            <a:ext cx="518330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2740" y="1681163"/>
            <a:ext cx="52088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2740" y="2505075"/>
            <a:ext cx="520883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863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792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49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944" y="457200"/>
            <a:ext cx="395169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208834" y="987426"/>
            <a:ext cx="620274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3944" y="2057400"/>
            <a:ext cx="395169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85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6FCAA-FFEA-4E34-9E89-7125FAA07E7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4A7B4-8957-43E7-9C65-4491095A227B}"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944" y="457200"/>
            <a:ext cx="395169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208834" y="987426"/>
            <a:ext cx="620274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3944" y="2057400"/>
            <a:ext cx="395169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375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338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8070" y="365125"/>
            <a:ext cx="2641908"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2347" y="365125"/>
            <a:ext cx="777256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9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6308" y="228600"/>
            <a:ext cx="11651961"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103148" y="4203592"/>
            <a:ext cx="3854215"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509707" y="4075290"/>
            <a:ext cx="7429266"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90301" y="4087562"/>
            <a:ext cx="7326713"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516326" y="4074178"/>
            <a:ext cx="443249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3617" y="4058555"/>
            <a:ext cx="11688719"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4595" y="2463560"/>
            <a:ext cx="10414476"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32177" y="1437449"/>
            <a:ext cx="8599317"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6FCAA-FFEA-4E34-9E89-7125FAA07E7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4A7B4-8957-43E7-9C65-4491095A22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E76FCAA-FFEA-4E34-9E89-7125FAA07E76}"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4A7B4-8957-43E7-9C65-4491095A227B}" type="slidenum">
              <a:rPr lang="en-US" smtClean="0"/>
              <a:t>‹#›</a:t>
            </a:fld>
            <a:endParaRPr lang="en-US"/>
          </a:p>
        </p:txBody>
      </p:sp>
      <p:sp>
        <p:nvSpPr>
          <p:cNvPr id="9" name="Content Placeholder 8"/>
          <p:cNvSpPr>
            <a:spLocks noGrp="1"/>
          </p:cNvSpPr>
          <p:nvPr>
            <p:ph sz="quarter" idx="13"/>
          </p:nvPr>
        </p:nvSpPr>
        <p:spPr>
          <a:xfrm>
            <a:off x="906672" y="2679192"/>
            <a:ext cx="512147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24181" y="2679192"/>
            <a:ext cx="512147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6673" y="2678114"/>
            <a:ext cx="512147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7580" y="3429004"/>
            <a:ext cx="5118609"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28266" y="2678113"/>
            <a:ext cx="512147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24012" y="3429004"/>
            <a:ext cx="512147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76FCAA-FFEA-4E34-9E89-7125FAA07E76}"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4A7B4-8957-43E7-9C65-4491095A22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76FCAA-FFEA-4E34-9E89-7125FAA07E76}"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4A7B4-8957-43E7-9C65-4491095A22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6308" y="228600"/>
            <a:ext cx="11651961"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3617" y="714191"/>
            <a:ext cx="11688719"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E76FCAA-FFEA-4E34-9E89-7125FAA07E76}" type="datetimeFigureOut">
              <a:rPr lang="en-US" smtClean="0"/>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4A7B4-8957-43E7-9C65-4491095A22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6308" y="228600"/>
            <a:ext cx="11651961"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E76FCAA-FFEA-4E34-9E89-7125FAA07E76}"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4A7B4-8957-43E7-9C65-4491095A227B}" type="slidenum">
              <a:rPr lang="en-US" smtClean="0"/>
              <a:t>‹#›</a:t>
            </a:fld>
            <a:endParaRPr lang="en-US"/>
          </a:p>
        </p:txBody>
      </p:sp>
      <p:sp>
        <p:nvSpPr>
          <p:cNvPr id="4" name="Text Placeholder 3"/>
          <p:cNvSpPr>
            <a:spLocks noGrp="1"/>
          </p:cNvSpPr>
          <p:nvPr>
            <p:ph type="body" sz="half" idx="2"/>
          </p:nvPr>
        </p:nvSpPr>
        <p:spPr>
          <a:xfrm>
            <a:off x="1225234" y="3581404"/>
            <a:ext cx="4492519"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3617" y="714191"/>
            <a:ext cx="11688719"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25234" y="2286000"/>
            <a:ext cx="4492519"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33307" y="1828800"/>
            <a:ext cx="5231191"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6308" y="228600"/>
            <a:ext cx="11651961"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3617" y="5353963"/>
            <a:ext cx="11688719"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531030" y="338667"/>
            <a:ext cx="5108680"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523230" y="2785533"/>
            <a:ext cx="5116481"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76FCAA-FFEA-4E34-9E89-7125FAA07E76}"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4A7B4-8957-43E7-9C65-4491095A227B}" type="slidenum">
              <a:rPr lang="en-US" smtClean="0"/>
              <a:t>‹#›</a:t>
            </a:fld>
            <a:endParaRPr lang="en-US"/>
          </a:p>
        </p:txBody>
      </p:sp>
      <p:sp>
        <p:nvSpPr>
          <p:cNvPr id="3" name="Picture Placeholder 2"/>
          <p:cNvSpPr>
            <a:spLocks noGrp="1"/>
          </p:cNvSpPr>
          <p:nvPr>
            <p:ph type="pic" idx="1"/>
          </p:nvPr>
        </p:nvSpPr>
        <p:spPr>
          <a:xfrm>
            <a:off x="1123131" y="1371600"/>
            <a:ext cx="4778407"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6308" y="228600"/>
            <a:ext cx="11651961"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3617" y="1679429"/>
            <a:ext cx="11688719"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12616" y="338328"/>
            <a:ext cx="11027093"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918962" y="6250168"/>
            <a:ext cx="5073902" cy="365125"/>
          </a:xfrm>
          <a:prstGeom prst="rect">
            <a:avLst/>
          </a:prstGeom>
        </p:spPr>
        <p:txBody>
          <a:bodyPr vert="horz" lIns="91440" tIns="45720" rIns="91440" bIns="45720" rtlCol="0" anchor="ctr"/>
          <a:lstStyle>
            <a:lvl1pPr algn="r">
              <a:defRPr sz="1000">
                <a:solidFill>
                  <a:schemeClr val="tx2"/>
                </a:solidFill>
              </a:defRPr>
            </a:lvl1pPr>
          </a:lstStyle>
          <a:p>
            <a:fld id="{5E76FCAA-FFEA-4E34-9E89-7125FAA07E76}" type="datetimeFigureOut">
              <a:rPr lang="en-US" smtClean="0"/>
              <a:t>1/6/2021</a:t>
            </a:fld>
            <a:endParaRPr lang="en-US"/>
          </a:p>
        </p:txBody>
      </p:sp>
      <p:sp>
        <p:nvSpPr>
          <p:cNvPr id="5" name="Footer Placeholder 4"/>
          <p:cNvSpPr>
            <a:spLocks noGrp="1"/>
          </p:cNvSpPr>
          <p:nvPr>
            <p:ph type="ftr" sz="quarter" idx="3"/>
          </p:nvPr>
        </p:nvSpPr>
        <p:spPr>
          <a:xfrm>
            <a:off x="259463" y="6250168"/>
            <a:ext cx="5073903"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5347781" y="6250167"/>
            <a:ext cx="1556767" cy="365125"/>
          </a:xfrm>
          <a:prstGeom prst="rect">
            <a:avLst/>
          </a:prstGeom>
        </p:spPr>
        <p:txBody>
          <a:bodyPr vert="horz" lIns="91440" tIns="45720" rIns="91440" bIns="45720" rtlCol="0" anchor="ctr"/>
          <a:lstStyle>
            <a:lvl1pPr algn="ctr">
              <a:defRPr sz="1000">
                <a:solidFill>
                  <a:schemeClr val="tx2"/>
                </a:solidFill>
              </a:defRPr>
            </a:lvl1pPr>
          </a:lstStyle>
          <a:p>
            <a:fld id="{E704A7B4-8957-43E7-9C65-4491095A227B}" type="slidenum">
              <a:rPr lang="en-US" smtClean="0"/>
              <a:t>‹#›</a:t>
            </a:fld>
            <a:endParaRPr lang="en-US"/>
          </a:p>
        </p:txBody>
      </p:sp>
      <p:sp>
        <p:nvSpPr>
          <p:cNvPr id="3" name="Text Placeholder 2"/>
          <p:cNvSpPr>
            <a:spLocks noGrp="1"/>
          </p:cNvSpPr>
          <p:nvPr>
            <p:ph type="body" idx="1"/>
          </p:nvPr>
        </p:nvSpPr>
        <p:spPr>
          <a:xfrm>
            <a:off x="1168511" y="2675467"/>
            <a:ext cx="9926651"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2348" y="365126"/>
            <a:ext cx="10567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42348" y="1825625"/>
            <a:ext cx="1056763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42347" y="6356351"/>
            <a:ext cx="275677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77314-851C-4C1D-BC20-FEE941D633FC}"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3"/>
          </p:nvPr>
        </p:nvSpPr>
        <p:spPr>
          <a:xfrm>
            <a:off x="4058583" y="6356351"/>
            <a:ext cx="4135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53205" y="6356351"/>
            <a:ext cx="27567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DDE7A-62EC-4E40-AE7C-79D3AB616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9259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873" y="3429000"/>
            <a:ext cx="10414476" cy="560908"/>
          </a:xfrm>
        </p:spPr>
        <p:txBody>
          <a:bodyPr>
            <a:normAutofit/>
          </a:bodyPr>
          <a:lstStyle/>
          <a:p>
            <a:r>
              <a:rPr lang="en-US" sz="2800" dirty="0"/>
              <a:t>COVID-19 Guidelines For All Employees</a:t>
            </a:r>
          </a:p>
        </p:txBody>
      </p:sp>
      <p:sp>
        <p:nvSpPr>
          <p:cNvPr id="3" name="Subtitle 2"/>
          <p:cNvSpPr>
            <a:spLocks noGrp="1"/>
          </p:cNvSpPr>
          <p:nvPr>
            <p:ph type="subTitle" idx="1"/>
          </p:nvPr>
        </p:nvSpPr>
        <p:spPr>
          <a:xfrm>
            <a:off x="1837849" y="2438400"/>
            <a:ext cx="8576628" cy="838200"/>
          </a:xfrm>
        </p:spPr>
        <p:txBody>
          <a:bodyPr>
            <a:normAutofit/>
          </a:bodyPr>
          <a:lstStyle/>
          <a:p>
            <a:r>
              <a:rPr lang="en-US" sz="4400" dirty="0"/>
              <a:t>Welcome Back To The Workplace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2" y="609600"/>
            <a:ext cx="19050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15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n-US" dirty="0"/>
              <a:t>Expectations</a:t>
            </a:r>
            <a:br>
              <a:rPr lang="en-US" dirty="0"/>
            </a:br>
            <a:r>
              <a:rPr lang="en-US" sz="3600" dirty="0">
                <a:solidFill>
                  <a:srgbClr val="FF0000"/>
                </a:solidFill>
              </a:rPr>
              <a:t>FREQUENT DISINFECTION</a:t>
            </a:r>
            <a:endParaRPr lang="en-US" sz="3600" dirty="0"/>
          </a:p>
        </p:txBody>
      </p:sp>
      <p:sp>
        <p:nvSpPr>
          <p:cNvPr id="11" name="Content Placeholder 10"/>
          <p:cNvSpPr>
            <a:spLocks noGrp="1"/>
          </p:cNvSpPr>
          <p:nvPr>
            <p:ph idx="1"/>
          </p:nvPr>
        </p:nvSpPr>
        <p:spPr>
          <a:xfrm>
            <a:off x="3230562" y="5410200"/>
            <a:ext cx="2722548" cy="609600"/>
          </a:xfrm>
        </p:spPr>
        <p:txBody>
          <a:bodyPr>
            <a:normAutofit fontScale="92500"/>
          </a:bodyPr>
          <a:lstStyle/>
          <a:p>
            <a:pPr marL="0" indent="0">
              <a:buNone/>
            </a:pPr>
            <a:r>
              <a:rPr lang="en-US" sz="2600" dirty="0"/>
              <a:t>Counter/Desk</a:t>
            </a:r>
            <a:r>
              <a:rPr lang="en-US" dirty="0"/>
              <a:t> </a:t>
            </a:r>
            <a:r>
              <a:rPr lang="en-US" sz="2600" dirty="0"/>
              <a:t>Tops</a:t>
            </a:r>
          </a:p>
        </p:txBody>
      </p:sp>
      <p:sp>
        <p:nvSpPr>
          <p:cNvPr id="12" name="Content Placeholder 10"/>
          <p:cNvSpPr txBox="1">
            <a:spLocks/>
          </p:cNvSpPr>
          <p:nvPr/>
        </p:nvSpPr>
        <p:spPr>
          <a:xfrm>
            <a:off x="771510" y="1905000"/>
            <a:ext cx="9545652" cy="45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All Employees  are expected keep their immediate work area clean</a:t>
            </a:r>
          </a:p>
        </p:txBody>
      </p:sp>
      <p:sp>
        <p:nvSpPr>
          <p:cNvPr id="13" name="Content Placeholder 10"/>
          <p:cNvSpPr txBox="1">
            <a:spLocks/>
          </p:cNvSpPr>
          <p:nvPr/>
        </p:nvSpPr>
        <p:spPr>
          <a:xfrm>
            <a:off x="771510" y="4343400"/>
            <a:ext cx="3657599" cy="45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Clean </a:t>
            </a:r>
            <a:r>
              <a:rPr lang="en-US" b="1" dirty="0">
                <a:solidFill>
                  <a:srgbClr val="FF0000"/>
                </a:solidFill>
              </a:rPr>
              <a:t>High Touch Surfaces</a:t>
            </a:r>
          </a:p>
        </p:txBody>
      </p:sp>
      <p:sp>
        <p:nvSpPr>
          <p:cNvPr id="14" name="Content Placeholder 10"/>
          <p:cNvSpPr txBox="1">
            <a:spLocks/>
          </p:cNvSpPr>
          <p:nvPr/>
        </p:nvSpPr>
        <p:spPr>
          <a:xfrm>
            <a:off x="771510" y="3327400"/>
            <a:ext cx="10363200" cy="838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Clean Surfaces And Items You Touch </a:t>
            </a:r>
            <a:r>
              <a:rPr lang="en-US" b="1" dirty="0">
                <a:solidFill>
                  <a:srgbClr val="FF0000"/>
                </a:solidFill>
              </a:rPr>
              <a:t>In Your Work Area </a:t>
            </a:r>
            <a:r>
              <a:rPr lang="en-US" dirty="0"/>
              <a:t>At The Beginning And End Of Your Shift</a:t>
            </a:r>
          </a:p>
        </p:txBody>
      </p:sp>
      <p:sp>
        <p:nvSpPr>
          <p:cNvPr id="15" name="Content Placeholder 10"/>
          <p:cNvSpPr txBox="1">
            <a:spLocks/>
          </p:cNvSpPr>
          <p:nvPr/>
        </p:nvSpPr>
        <p:spPr>
          <a:xfrm>
            <a:off x="771510" y="2692400"/>
            <a:ext cx="8021651" cy="45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Use DWP Provided Off-The-Shelf Disinfectant Spray or Wipes</a:t>
            </a:r>
          </a:p>
        </p:txBody>
      </p:sp>
      <p:sp>
        <p:nvSpPr>
          <p:cNvPr id="17" name="Content Placeholder 10"/>
          <p:cNvSpPr txBox="1">
            <a:spLocks/>
          </p:cNvSpPr>
          <p:nvPr/>
        </p:nvSpPr>
        <p:spPr>
          <a:xfrm>
            <a:off x="1477962" y="5410200"/>
            <a:ext cx="1524000" cy="5334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Faucets</a:t>
            </a:r>
          </a:p>
        </p:txBody>
      </p:sp>
      <p:grpSp>
        <p:nvGrpSpPr>
          <p:cNvPr id="22" name="Group 21"/>
          <p:cNvGrpSpPr/>
          <p:nvPr/>
        </p:nvGrpSpPr>
        <p:grpSpPr>
          <a:xfrm>
            <a:off x="1439862" y="4886446"/>
            <a:ext cx="9220199" cy="457200"/>
            <a:chOff x="1782763" y="4267200"/>
            <a:chExt cx="9220199" cy="457200"/>
          </a:xfrm>
        </p:grpSpPr>
        <p:sp>
          <p:nvSpPr>
            <p:cNvPr id="16" name="Content Placeholder 10"/>
            <p:cNvSpPr txBox="1">
              <a:spLocks/>
            </p:cNvSpPr>
            <p:nvPr/>
          </p:nvSpPr>
          <p:spPr>
            <a:xfrm>
              <a:off x="7345363" y="4267200"/>
              <a:ext cx="3657599" cy="45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Elevator Buttons</a:t>
              </a:r>
            </a:p>
          </p:txBody>
        </p:sp>
        <p:sp>
          <p:nvSpPr>
            <p:cNvPr id="18" name="Content Placeholder 10"/>
            <p:cNvSpPr txBox="1">
              <a:spLocks/>
            </p:cNvSpPr>
            <p:nvPr/>
          </p:nvSpPr>
          <p:spPr>
            <a:xfrm>
              <a:off x="4335464" y="4267200"/>
              <a:ext cx="2590799" cy="45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Copiers &amp; Printers</a:t>
              </a:r>
            </a:p>
          </p:txBody>
        </p:sp>
        <p:sp>
          <p:nvSpPr>
            <p:cNvPr id="19" name="Content Placeholder 10"/>
            <p:cNvSpPr txBox="1">
              <a:spLocks/>
            </p:cNvSpPr>
            <p:nvPr/>
          </p:nvSpPr>
          <p:spPr>
            <a:xfrm>
              <a:off x="1782763" y="4267200"/>
              <a:ext cx="2133600" cy="45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Door Handles</a:t>
              </a:r>
            </a:p>
          </p:txBody>
        </p:sp>
      </p:grpSp>
      <p:grpSp>
        <p:nvGrpSpPr>
          <p:cNvPr id="2" name="Group 1"/>
          <p:cNvGrpSpPr/>
          <p:nvPr/>
        </p:nvGrpSpPr>
        <p:grpSpPr>
          <a:xfrm>
            <a:off x="6049962" y="5410200"/>
            <a:ext cx="4165599" cy="457200"/>
            <a:chOff x="6380163" y="5791200"/>
            <a:chExt cx="4165599" cy="457200"/>
          </a:xfrm>
        </p:grpSpPr>
        <p:sp>
          <p:nvSpPr>
            <p:cNvPr id="20" name="Content Placeholder 10"/>
            <p:cNvSpPr txBox="1">
              <a:spLocks/>
            </p:cNvSpPr>
            <p:nvPr/>
          </p:nvSpPr>
          <p:spPr>
            <a:xfrm>
              <a:off x="6380163" y="5791200"/>
              <a:ext cx="1371599" cy="45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Phones</a:t>
              </a:r>
            </a:p>
          </p:txBody>
        </p:sp>
        <p:sp>
          <p:nvSpPr>
            <p:cNvPr id="21" name="Content Placeholder 10"/>
            <p:cNvSpPr txBox="1">
              <a:spLocks/>
            </p:cNvSpPr>
            <p:nvPr/>
          </p:nvSpPr>
          <p:spPr>
            <a:xfrm>
              <a:off x="7954963" y="5791200"/>
              <a:ext cx="2590799" cy="45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Many Other Items</a:t>
              </a:r>
            </a:p>
          </p:txBody>
        </p:sp>
      </p:gr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72" t="7025" b="30549"/>
          <a:stretch/>
        </p:blipFill>
        <p:spPr bwMode="auto">
          <a:xfrm>
            <a:off x="9921001" y="4161890"/>
            <a:ext cx="2301161" cy="170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68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sz="4000" dirty="0"/>
              <a:t>Summary</a:t>
            </a:r>
          </a:p>
        </p:txBody>
      </p:sp>
      <p:sp>
        <p:nvSpPr>
          <p:cNvPr id="4" name="Content Placeholder 1"/>
          <p:cNvSpPr txBox="1">
            <a:spLocks/>
          </p:cNvSpPr>
          <p:nvPr/>
        </p:nvSpPr>
        <p:spPr>
          <a:xfrm>
            <a:off x="524034" y="1676400"/>
            <a:ext cx="8878727" cy="838200"/>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Limiting Viral Spread Requires </a:t>
            </a:r>
          </a:p>
          <a:p>
            <a:pPr marL="0" indent="0">
              <a:buFont typeface="Symbol" pitchFamily="18" charset="2"/>
              <a:buNone/>
            </a:pPr>
            <a:r>
              <a:rPr lang="en-US" b="1" dirty="0">
                <a:solidFill>
                  <a:srgbClr val="FF0000"/>
                </a:solidFill>
              </a:rPr>
              <a:t>    EVERYONE</a:t>
            </a:r>
            <a:r>
              <a:rPr lang="en-US" dirty="0"/>
              <a:t> To Use The </a:t>
            </a:r>
            <a:r>
              <a:rPr lang="en-US" b="1" dirty="0">
                <a:solidFill>
                  <a:srgbClr val="FF0000"/>
                </a:solidFill>
              </a:rPr>
              <a:t>Primary Controls</a:t>
            </a:r>
          </a:p>
        </p:txBody>
      </p:sp>
      <p:sp>
        <p:nvSpPr>
          <p:cNvPr id="5" name="TextBox 4"/>
          <p:cNvSpPr txBox="1"/>
          <p:nvPr/>
        </p:nvSpPr>
        <p:spPr>
          <a:xfrm>
            <a:off x="524035" y="5968425"/>
            <a:ext cx="10897983" cy="584775"/>
          </a:xfrm>
          <a:prstGeom prst="rect">
            <a:avLst/>
          </a:prstGeom>
          <a:noFill/>
        </p:spPr>
        <p:txBody>
          <a:bodyPr wrap="none" rtlCol="0">
            <a:spAutoFit/>
          </a:bodyPr>
          <a:lstStyle/>
          <a:p>
            <a:pPr algn="ctr"/>
            <a:r>
              <a:rPr lang="en-US" sz="3200" b="1" dirty="0">
                <a:solidFill>
                  <a:srgbClr val="FF0000"/>
                </a:solidFill>
              </a:rPr>
              <a:t>If You Develop Symptoms Of Illness – PLEASE STAY AT HOME</a:t>
            </a:r>
          </a:p>
        </p:txBody>
      </p:sp>
      <p:sp>
        <p:nvSpPr>
          <p:cNvPr id="7" name="TextBox 6"/>
          <p:cNvSpPr txBox="1"/>
          <p:nvPr/>
        </p:nvSpPr>
        <p:spPr>
          <a:xfrm>
            <a:off x="1173162" y="2590800"/>
            <a:ext cx="7426457" cy="461665"/>
          </a:xfrm>
          <a:prstGeom prst="rect">
            <a:avLst/>
          </a:prstGeom>
          <a:noFill/>
        </p:spPr>
        <p:txBody>
          <a:bodyPr wrap="none" rtlCol="0">
            <a:spAutoFit/>
          </a:bodyPr>
          <a:lstStyle/>
          <a:p>
            <a:r>
              <a:rPr lang="en-US" sz="2400" dirty="0">
                <a:solidFill>
                  <a:schemeClr val="tx2"/>
                </a:solidFill>
              </a:rPr>
              <a:t>Keep 6 Feet Of </a:t>
            </a:r>
            <a:r>
              <a:rPr lang="en-US" sz="2400" b="1" dirty="0">
                <a:solidFill>
                  <a:srgbClr val="FF0000"/>
                </a:solidFill>
              </a:rPr>
              <a:t>DISTANCE </a:t>
            </a:r>
            <a:r>
              <a:rPr lang="en-US" sz="2400" dirty="0">
                <a:solidFill>
                  <a:schemeClr val="tx2"/>
                </a:solidFill>
              </a:rPr>
              <a:t>Between Yourself And Others</a:t>
            </a:r>
          </a:p>
        </p:txBody>
      </p:sp>
      <p:sp>
        <p:nvSpPr>
          <p:cNvPr id="8" name="TextBox 7"/>
          <p:cNvSpPr txBox="1"/>
          <p:nvPr/>
        </p:nvSpPr>
        <p:spPr>
          <a:xfrm>
            <a:off x="1173162" y="3716774"/>
            <a:ext cx="8962838" cy="461665"/>
          </a:xfrm>
          <a:prstGeom prst="rect">
            <a:avLst/>
          </a:prstGeom>
          <a:noFill/>
        </p:spPr>
        <p:txBody>
          <a:bodyPr wrap="none" rtlCol="0">
            <a:spAutoFit/>
          </a:bodyPr>
          <a:lstStyle/>
          <a:p>
            <a:r>
              <a:rPr lang="en-US" sz="2400" dirty="0">
                <a:solidFill>
                  <a:schemeClr val="tx2"/>
                </a:solidFill>
              </a:rPr>
              <a:t>Turn Away From Others And </a:t>
            </a:r>
            <a:r>
              <a:rPr lang="en-US" sz="2400" b="1" dirty="0">
                <a:solidFill>
                  <a:srgbClr val="FF0000"/>
                </a:solidFill>
              </a:rPr>
              <a:t>COVER</a:t>
            </a:r>
            <a:r>
              <a:rPr lang="en-US" sz="2400" dirty="0">
                <a:solidFill>
                  <a:schemeClr val="tx2"/>
                </a:solidFill>
              </a:rPr>
              <a:t> Up When You Cough Or Sneeze</a:t>
            </a:r>
          </a:p>
        </p:txBody>
      </p:sp>
      <p:sp>
        <p:nvSpPr>
          <p:cNvPr id="9" name="TextBox 8"/>
          <p:cNvSpPr txBox="1"/>
          <p:nvPr/>
        </p:nvSpPr>
        <p:spPr>
          <a:xfrm>
            <a:off x="1173162" y="4279761"/>
            <a:ext cx="6953698" cy="461665"/>
          </a:xfrm>
          <a:prstGeom prst="rect">
            <a:avLst/>
          </a:prstGeom>
          <a:noFill/>
        </p:spPr>
        <p:txBody>
          <a:bodyPr wrap="none" rtlCol="0">
            <a:spAutoFit/>
          </a:bodyPr>
          <a:lstStyle/>
          <a:p>
            <a:r>
              <a:rPr lang="en-US" sz="2400" b="1" dirty="0">
                <a:solidFill>
                  <a:srgbClr val="FF0000"/>
                </a:solidFill>
              </a:rPr>
              <a:t>WASH</a:t>
            </a:r>
            <a:r>
              <a:rPr lang="en-US" sz="2400" dirty="0">
                <a:solidFill>
                  <a:schemeClr val="tx2"/>
                </a:solidFill>
              </a:rPr>
              <a:t> Your Hands With Soap And Water  Frequently</a:t>
            </a:r>
          </a:p>
        </p:txBody>
      </p:sp>
      <p:sp>
        <p:nvSpPr>
          <p:cNvPr id="10" name="TextBox 9"/>
          <p:cNvSpPr txBox="1"/>
          <p:nvPr/>
        </p:nvSpPr>
        <p:spPr>
          <a:xfrm>
            <a:off x="1173162" y="4842748"/>
            <a:ext cx="8781507" cy="461665"/>
          </a:xfrm>
          <a:prstGeom prst="rect">
            <a:avLst/>
          </a:prstGeom>
          <a:noFill/>
        </p:spPr>
        <p:txBody>
          <a:bodyPr wrap="none" rtlCol="0">
            <a:spAutoFit/>
          </a:bodyPr>
          <a:lstStyle/>
          <a:p>
            <a:r>
              <a:rPr lang="en-US" sz="2400" dirty="0">
                <a:solidFill>
                  <a:schemeClr val="tx2"/>
                </a:solidFill>
              </a:rPr>
              <a:t>Do </a:t>
            </a:r>
            <a:r>
              <a:rPr lang="en-US" sz="2400" b="1" dirty="0">
                <a:solidFill>
                  <a:srgbClr val="FF0000"/>
                </a:solidFill>
              </a:rPr>
              <a:t>NOT TOUCH </a:t>
            </a:r>
            <a:r>
              <a:rPr lang="en-US" sz="2400" dirty="0">
                <a:solidFill>
                  <a:schemeClr val="tx2"/>
                </a:solidFill>
              </a:rPr>
              <a:t>Your Face – Especially Your Eyes, Nose And Mouth</a:t>
            </a:r>
          </a:p>
        </p:txBody>
      </p:sp>
      <p:sp>
        <p:nvSpPr>
          <p:cNvPr id="11" name="TextBox 10"/>
          <p:cNvSpPr txBox="1"/>
          <p:nvPr/>
        </p:nvSpPr>
        <p:spPr>
          <a:xfrm>
            <a:off x="1173162" y="3153787"/>
            <a:ext cx="8348183" cy="461665"/>
          </a:xfrm>
          <a:prstGeom prst="rect">
            <a:avLst/>
          </a:prstGeom>
          <a:noFill/>
        </p:spPr>
        <p:txBody>
          <a:bodyPr wrap="none" rtlCol="0">
            <a:spAutoFit/>
          </a:bodyPr>
          <a:lstStyle/>
          <a:p>
            <a:r>
              <a:rPr lang="en-US" sz="2400" dirty="0">
                <a:solidFill>
                  <a:schemeClr val="tx2"/>
                </a:solidFill>
              </a:rPr>
              <a:t>Use A Cloth </a:t>
            </a:r>
            <a:r>
              <a:rPr lang="en-US" sz="2400" b="1" dirty="0">
                <a:solidFill>
                  <a:srgbClr val="FF0000"/>
                </a:solidFill>
              </a:rPr>
              <a:t>FACE COVERING</a:t>
            </a:r>
            <a:r>
              <a:rPr lang="en-US" sz="2400" dirty="0">
                <a:solidFill>
                  <a:schemeClr val="tx2"/>
                </a:solidFill>
              </a:rPr>
              <a:t> When You Are In Common Spaces</a:t>
            </a:r>
          </a:p>
        </p:txBody>
      </p:sp>
      <p:sp>
        <p:nvSpPr>
          <p:cNvPr id="13" name="TextBox 12"/>
          <p:cNvSpPr txBox="1"/>
          <p:nvPr/>
        </p:nvSpPr>
        <p:spPr>
          <a:xfrm>
            <a:off x="1173162" y="5405735"/>
            <a:ext cx="5200463" cy="461665"/>
          </a:xfrm>
          <a:prstGeom prst="rect">
            <a:avLst/>
          </a:prstGeom>
          <a:noFill/>
        </p:spPr>
        <p:txBody>
          <a:bodyPr wrap="none" rtlCol="0">
            <a:spAutoFit/>
          </a:bodyPr>
          <a:lstStyle/>
          <a:p>
            <a:r>
              <a:rPr lang="en-US" sz="2400" b="1" dirty="0">
                <a:solidFill>
                  <a:srgbClr val="FF0000"/>
                </a:solidFill>
              </a:rPr>
              <a:t>CLEAN</a:t>
            </a:r>
            <a:r>
              <a:rPr lang="en-US" sz="2400" dirty="0">
                <a:solidFill>
                  <a:schemeClr val="tx2"/>
                </a:solidFill>
              </a:rPr>
              <a:t> &amp; Disinfect Surfaces Frequently</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13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n-US" dirty="0"/>
              <a:t>Summary</a:t>
            </a:r>
            <a:br>
              <a:rPr lang="en-US" dirty="0"/>
            </a:br>
            <a:endParaRPr lang="en-US" sz="3600" dirty="0"/>
          </a:p>
        </p:txBody>
      </p:sp>
      <p:sp>
        <p:nvSpPr>
          <p:cNvPr id="12" name="Content Placeholder 10"/>
          <p:cNvSpPr txBox="1">
            <a:spLocks/>
          </p:cNvSpPr>
          <p:nvPr/>
        </p:nvSpPr>
        <p:spPr>
          <a:xfrm>
            <a:off x="771510" y="2057400"/>
            <a:ext cx="9545652" cy="32004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This is our NEW NORMAL</a:t>
            </a:r>
          </a:p>
          <a:p>
            <a:pPr marL="0" indent="0">
              <a:buNone/>
            </a:pPr>
            <a:endParaRPr lang="en-US" dirty="0"/>
          </a:p>
          <a:p>
            <a:pPr marL="0" indent="0">
              <a:buNone/>
            </a:pPr>
            <a:r>
              <a:rPr lang="en-US" dirty="0"/>
              <a:t>We may have to continue practicing some, or all of these viral transmission controls, indefinitely.  </a:t>
            </a:r>
          </a:p>
          <a:p>
            <a:pPr marL="0" indent="0">
              <a:buFont typeface="Symbol" pitchFamily="18" charset="2"/>
              <a:buNone/>
            </a:pPr>
            <a:endParaRPr lang="en-US" dirty="0"/>
          </a:p>
          <a:p>
            <a:pPr marL="0" indent="0">
              <a:buNone/>
            </a:pPr>
            <a:r>
              <a:rPr lang="en-US" dirty="0"/>
              <a:t>LADWP is committed to preventing viral transmission in the workplace and is counting on you to do your part.</a:t>
            </a:r>
          </a:p>
          <a:p>
            <a:pPr marL="0" indent="0">
              <a:buFont typeface="Symbol" pitchFamily="18" charset="2"/>
              <a:buNone/>
            </a:pPr>
            <a:endParaRPr lang="en-US" dirty="0"/>
          </a:p>
        </p:txBody>
      </p:sp>
      <p:sp>
        <p:nvSpPr>
          <p:cNvPr id="23" name="Content Placeholder 10"/>
          <p:cNvSpPr txBox="1">
            <a:spLocks/>
          </p:cNvSpPr>
          <p:nvPr/>
        </p:nvSpPr>
        <p:spPr>
          <a:xfrm>
            <a:off x="792162" y="5410200"/>
            <a:ext cx="9545652" cy="10668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762" y="4962525"/>
            <a:ext cx="2187787"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812" y="1333500"/>
            <a:ext cx="20383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2280" y="2221176"/>
            <a:ext cx="1449282" cy="174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20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n-US" dirty="0"/>
              <a:t>Resources Available To You</a:t>
            </a:r>
            <a:br>
              <a:rPr lang="en-US" dirty="0"/>
            </a:br>
            <a:endParaRPr lang="en-US" sz="3600" dirty="0"/>
          </a:p>
        </p:txBody>
      </p:sp>
      <p:sp>
        <p:nvSpPr>
          <p:cNvPr id="12" name="Content Placeholder 10"/>
          <p:cNvSpPr txBox="1">
            <a:spLocks/>
          </p:cNvSpPr>
          <p:nvPr/>
        </p:nvSpPr>
        <p:spPr>
          <a:xfrm>
            <a:off x="487362" y="1828800"/>
            <a:ext cx="10993452" cy="41910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If you have any questions or any concerns about how the risk of viral transmission is being managed at LADWP, the following resources are available:</a:t>
            </a:r>
          </a:p>
          <a:p>
            <a:pPr marL="0" indent="0">
              <a:buFont typeface="Symbol" pitchFamily="18" charset="2"/>
              <a:buNone/>
            </a:pPr>
            <a:endParaRPr lang="en-US" dirty="0"/>
          </a:p>
          <a:p>
            <a:pPr lvl="1"/>
            <a:r>
              <a:rPr lang="en-US" sz="2400" dirty="0"/>
              <a:t>Your Supervisor or Manager – Your first and best resource</a:t>
            </a:r>
          </a:p>
          <a:p>
            <a:pPr lvl="1"/>
            <a:r>
              <a:rPr lang="en-US" sz="2400" dirty="0"/>
              <a:t>Your System, Division or Section Safety Office – If you don’t know who they are, your Supervisor can help</a:t>
            </a:r>
          </a:p>
          <a:p>
            <a:pPr lvl="1"/>
            <a:r>
              <a:rPr lang="en-US" sz="2400" dirty="0"/>
              <a:t>Your Corporate Health and Safety Office – MYDWP – General Manager – Corp. Safety.</a:t>
            </a:r>
          </a:p>
          <a:p>
            <a:pPr lvl="1"/>
            <a:r>
              <a:rPr lang="en-US" sz="2400" dirty="0"/>
              <a:t>Your LADWP COVID-19 Resource Office – (213) 367-4444</a:t>
            </a:r>
          </a:p>
          <a:p>
            <a:pPr marL="0" indent="0">
              <a:buNone/>
            </a:pPr>
            <a:endParaRPr lang="en-US" dirty="0"/>
          </a:p>
          <a:p>
            <a:pPr marL="0" indent="0">
              <a:buFont typeface="Symbol" pitchFamily="18" charset="2"/>
              <a:buNone/>
            </a:pPr>
            <a:endParaRPr lang="en-US" dirty="0"/>
          </a:p>
        </p:txBody>
      </p:sp>
      <p:sp>
        <p:nvSpPr>
          <p:cNvPr id="23" name="Content Placeholder 10"/>
          <p:cNvSpPr txBox="1">
            <a:spLocks/>
          </p:cNvSpPr>
          <p:nvPr/>
        </p:nvSpPr>
        <p:spPr>
          <a:xfrm>
            <a:off x="508014" y="5181600"/>
            <a:ext cx="9545652" cy="10668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1360" y="4858701"/>
            <a:ext cx="3737820" cy="161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26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2362" y="2743200"/>
            <a:ext cx="7467599" cy="1600200"/>
          </a:xfrm>
        </p:spPr>
        <p:txBody>
          <a:bodyPr>
            <a:normAutofit/>
          </a:bodyPr>
          <a:lstStyle/>
          <a:p>
            <a:pPr marL="0" indent="0">
              <a:buNone/>
            </a:pPr>
            <a:endParaRPr lang="en-US" dirty="0"/>
          </a:p>
          <a:p>
            <a:pPr lvl="1"/>
            <a:r>
              <a:rPr lang="en-US" sz="2400" dirty="0"/>
              <a:t>Keep People Healthy</a:t>
            </a:r>
          </a:p>
          <a:p>
            <a:pPr lvl="1"/>
            <a:r>
              <a:rPr lang="en-US" sz="2400" dirty="0"/>
              <a:t>Minimize Spread Of The Virus In The Workplace</a:t>
            </a:r>
          </a:p>
        </p:txBody>
      </p:sp>
      <p:sp>
        <p:nvSpPr>
          <p:cNvPr id="3" name="Title 2"/>
          <p:cNvSpPr>
            <a:spLocks noGrp="1"/>
          </p:cNvSpPr>
          <p:nvPr>
            <p:ph type="title"/>
          </p:nvPr>
        </p:nvSpPr>
        <p:spPr/>
        <p:txBody>
          <a:bodyPr/>
          <a:lstStyle/>
          <a:p>
            <a:pPr algn="r"/>
            <a:r>
              <a:rPr lang="en-US" dirty="0"/>
              <a:t>Key Concepts</a:t>
            </a:r>
          </a:p>
        </p:txBody>
      </p:sp>
      <p:sp>
        <p:nvSpPr>
          <p:cNvPr id="6" name="Content Placeholder 1"/>
          <p:cNvSpPr txBox="1">
            <a:spLocks/>
          </p:cNvSpPr>
          <p:nvPr/>
        </p:nvSpPr>
        <p:spPr>
          <a:xfrm>
            <a:off x="944561" y="4191000"/>
            <a:ext cx="10668001" cy="762000"/>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2600" dirty="0"/>
              <a:t>The Coronavirus (SARS CoV-2) That Causes COVID-19 Illness Is </a:t>
            </a:r>
            <a:r>
              <a:rPr lang="en-US" sz="3200" b="1" dirty="0">
                <a:solidFill>
                  <a:srgbClr val="FF0000"/>
                </a:solidFill>
              </a:rPr>
              <a:t>Still Out There</a:t>
            </a:r>
          </a:p>
        </p:txBody>
      </p:sp>
      <p:sp>
        <p:nvSpPr>
          <p:cNvPr id="7" name="Content Placeholder 1"/>
          <p:cNvSpPr txBox="1">
            <a:spLocks/>
          </p:cNvSpPr>
          <p:nvPr/>
        </p:nvSpPr>
        <p:spPr>
          <a:xfrm>
            <a:off x="868363" y="1676400"/>
            <a:ext cx="7619999" cy="6858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As DWP Transitions Employees Back Into The Workplace</a:t>
            </a:r>
          </a:p>
        </p:txBody>
      </p:sp>
      <p:sp>
        <p:nvSpPr>
          <p:cNvPr id="8" name="Content Placeholder 1"/>
          <p:cNvSpPr txBox="1">
            <a:spLocks/>
          </p:cNvSpPr>
          <p:nvPr/>
        </p:nvSpPr>
        <p:spPr>
          <a:xfrm>
            <a:off x="868362" y="2362200"/>
            <a:ext cx="10134599" cy="9144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dirty="0"/>
              <a:t>ALL employees are expected to comply with the requirements and guidelines in this presentation to  </a:t>
            </a:r>
            <a:endParaRPr lang="en-US" sz="3200" b="1" dirty="0">
              <a:solidFill>
                <a:srgbClr val="FF0000"/>
              </a:solidFill>
            </a:endParaRPr>
          </a:p>
        </p:txBody>
      </p:sp>
      <p:sp>
        <p:nvSpPr>
          <p:cNvPr id="10" name="Content Placeholder 1"/>
          <p:cNvSpPr txBox="1">
            <a:spLocks/>
          </p:cNvSpPr>
          <p:nvPr/>
        </p:nvSpPr>
        <p:spPr>
          <a:xfrm>
            <a:off x="944561" y="4953000"/>
            <a:ext cx="9829800" cy="1219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dirty="0"/>
              <a:t>Employees are expected to continue with these practices and behaviors </a:t>
            </a:r>
          </a:p>
          <a:p>
            <a:pPr marL="0" indent="0">
              <a:buNone/>
            </a:pPr>
            <a:r>
              <a:rPr lang="en-US" dirty="0"/>
              <a:t>Until an effective vaccine is developed and in wide distribution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93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a:t>Key Concepts</a:t>
            </a:r>
          </a:p>
        </p:txBody>
      </p:sp>
      <p:sp>
        <p:nvSpPr>
          <p:cNvPr id="2" name="TextBox 1"/>
          <p:cNvSpPr txBox="1"/>
          <p:nvPr/>
        </p:nvSpPr>
        <p:spPr>
          <a:xfrm>
            <a:off x="487362" y="1676400"/>
            <a:ext cx="11125200" cy="757130"/>
          </a:xfrm>
          <a:prstGeom prst="rect">
            <a:avLst/>
          </a:prstGeom>
          <a:noFill/>
        </p:spPr>
        <p:txBody>
          <a:bodyPr wrap="square" rtlCol="0">
            <a:spAutoFit/>
          </a:bodyPr>
          <a:lstStyle/>
          <a:p>
            <a:pPr>
              <a:lnSpc>
                <a:spcPct val="90000"/>
              </a:lnSpc>
              <a:spcBef>
                <a:spcPct val="20000"/>
              </a:spcBef>
              <a:buClr>
                <a:schemeClr val="accent1"/>
              </a:buClr>
              <a:buSzPct val="100000"/>
            </a:pPr>
            <a:r>
              <a:rPr lang="en-US" sz="2400" b="1" dirty="0">
                <a:solidFill>
                  <a:srgbClr val="FF0000"/>
                </a:solidFill>
              </a:rPr>
              <a:t>Primary Controls </a:t>
            </a:r>
            <a:r>
              <a:rPr lang="en-US" sz="2400" dirty="0">
                <a:solidFill>
                  <a:schemeClr val="tx2"/>
                </a:solidFill>
              </a:rPr>
              <a:t>have not changed and are designed to prevent you from getting sick and from spreading the virus to others. </a:t>
            </a:r>
          </a:p>
        </p:txBody>
      </p:sp>
      <p:sp>
        <p:nvSpPr>
          <p:cNvPr id="8" name="Content Placeholder 1"/>
          <p:cNvSpPr txBox="1">
            <a:spLocks/>
          </p:cNvSpPr>
          <p:nvPr/>
        </p:nvSpPr>
        <p:spPr>
          <a:xfrm>
            <a:off x="792162" y="2590800"/>
            <a:ext cx="9677400" cy="2895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01943" lvl="1" indent="0">
              <a:buNone/>
            </a:pPr>
            <a:r>
              <a:rPr lang="en-US" dirty="0">
                <a:solidFill>
                  <a:srgbClr val="FF0000"/>
                </a:solidFill>
              </a:rPr>
              <a:t>EVERYONE </a:t>
            </a:r>
            <a:r>
              <a:rPr lang="en-US" dirty="0"/>
              <a:t>is expected to do the following:</a:t>
            </a:r>
          </a:p>
          <a:p>
            <a:pPr lvl="2"/>
            <a:r>
              <a:rPr lang="en-US" dirty="0"/>
              <a:t>If you have </a:t>
            </a:r>
            <a:r>
              <a:rPr lang="en-US" dirty="0">
                <a:solidFill>
                  <a:srgbClr val="FF0000"/>
                </a:solidFill>
              </a:rPr>
              <a:t>SYMPTOMS</a:t>
            </a:r>
            <a:r>
              <a:rPr lang="en-US" dirty="0"/>
              <a:t> – </a:t>
            </a:r>
            <a:r>
              <a:rPr lang="en-US" dirty="0">
                <a:solidFill>
                  <a:srgbClr val="FF0000"/>
                </a:solidFill>
              </a:rPr>
              <a:t>STAY AT HOME</a:t>
            </a:r>
          </a:p>
          <a:p>
            <a:pPr lvl="2"/>
            <a:r>
              <a:rPr lang="en-US" dirty="0"/>
              <a:t>Maintain social/physical </a:t>
            </a:r>
            <a:r>
              <a:rPr lang="en-US" dirty="0">
                <a:solidFill>
                  <a:srgbClr val="FF0000"/>
                </a:solidFill>
              </a:rPr>
              <a:t>DISTANCING</a:t>
            </a:r>
            <a:r>
              <a:rPr lang="en-US" dirty="0"/>
              <a:t> protocols – wear a </a:t>
            </a:r>
            <a:r>
              <a:rPr lang="en-US" dirty="0">
                <a:solidFill>
                  <a:srgbClr val="FF0000"/>
                </a:solidFill>
              </a:rPr>
              <a:t>FACE COVERING!</a:t>
            </a:r>
          </a:p>
          <a:p>
            <a:pPr lvl="2"/>
            <a:r>
              <a:rPr lang="en-US" dirty="0"/>
              <a:t>Turn away from others and </a:t>
            </a:r>
            <a:r>
              <a:rPr lang="en-US" dirty="0">
                <a:solidFill>
                  <a:srgbClr val="FF0000"/>
                </a:solidFill>
              </a:rPr>
              <a:t>COVER</a:t>
            </a:r>
            <a:r>
              <a:rPr lang="en-US" dirty="0"/>
              <a:t> your coughs and sneezes.</a:t>
            </a:r>
          </a:p>
          <a:p>
            <a:pPr lvl="2"/>
            <a:r>
              <a:rPr lang="en-US" dirty="0">
                <a:solidFill>
                  <a:srgbClr val="FF0000"/>
                </a:solidFill>
              </a:rPr>
              <a:t>WASH</a:t>
            </a:r>
            <a:r>
              <a:rPr lang="en-US" dirty="0"/>
              <a:t> your hands with soap and water, FREQUENTLY.</a:t>
            </a:r>
          </a:p>
          <a:p>
            <a:pPr lvl="2"/>
            <a:r>
              <a:rPr lang="en-US" dirty="0"/>
              <a:t>Do </a:t>
            </a:r>
            <a:r>
              <a:rPr lang="en-US" dirty="0">
                <a:solidFill>
                  <a:srgbClr val="FF0000"/>
                </a:solidFill>
              </a:rPr>
              <a:t>NOT</a:t>
            </a:r>
            <a:r>
              <a:rPr lang="en-US" dirty="0"/>
              <a:t> </a:t>
            </a:r>
            <a:r>
              <a:rPr lang="en-US" dirty="0">
                <a:solidFill>
                  <a:srgbClr val="FF0000"/>
                </a:solidFill>
              </a:rPr>
              <a:t>TOUCH YOUR FACE </a:t>
            </a:r>
            <a:r>
              <a:rPr lang="en-US" dirty="0"/>
              <a:t>(especially eyes, nose, mouth).</a:t>
            </a:r>
          </a:p>
          <a:p>
            <a:pPr lvl="2"/>
            <a:r>
              <a:rPr lang="en-US" dirty="0">
                <a:solidFill>
                  <a:srgbClr val="FF0000"/>
                </a:solidFill>
              </a:rPr>
              <a:t>CLEAN </a:t>
            </a:r>
            <a:r>
              <a:rPr lang="en-US" dirty="0"/>
              <a:t>high-touch surfaces, frequently.</a:t>
            </a:r>
          </a:p>
        </p:txBody>
      </p:sp>
      <p:sp>
        <p:nvSpPr>
          <p:cNvPr id="11" name="Content Placeholder 4"/>
          <p:cNvSpPr txBox="1">
            <a:spLocks/>
          </p:cNvSpPr>
          <p:nvPr/>
        </p:nvSpPr>
        <p:spPr>
          <a:xfrm>
            <a:off x="487362" y="5334000"/>
            <a:ext cx="11277600" cy="95249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t>In the Swiss  Cheese Model, Each Slice of Cheese Represents A Control (Transmission Intervention) And Holes Represent Failures In The Controls</a:t>
            </a:r>
          </a:p>
          <a:p>
            <a:pPr marL="0" indent="0">
              <a:buFont typeface="Symbol" pitchFamily="18" charset="2"/>
              <a:buNone/>
            </a:pP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3162" y="3786663"/>
            <a:ext cx="22574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85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20269" y="5700746"/>
            <a:ext cx="4012347" cy="369332"/>
          </a:xfrm>
          <a:prstGeom prst="rect">
            <a:avLst/>
          </a:prstGeom>
          <a:noFill/>
        </p:spPr>
        <p:txBody>
          <a:bodyPr wrap="square" rtlCol="0">
            <a:spAutoFit/>
          </a:bodyPr>
          <a:lstStyle/>
          <a:p>
            <a:r>
              <a:rPr lang="en-US" dirty="0">
                <a:ln w="0"/>
                <a:solidFill>
                  <a:srgbClr val="FF0000"/>
                </a:solidFill>
                <a:effectLst>
                  <a:outerShdw blurRad="38100" dist="19050" dir="2700000" algn="tl" rotWithShape="0">
                    <a:prstClr val="black">
                      <a:alpha val="40000"/>
                    </a:prstClr>
                  </a:outerShdw>
                </a:effectLst>
              </a:rPr>
              <a:t>Holes Represent Failures In The Controls</a:t>
            </a:r>
          </a:p>
        </p:txBody>
      </p:sp>
      <p:sp>
        <p:nvSpPr>
          <p:cNvPr id="12" name="TextBox 11"/>
          <p:cNvSpPr txBox="1"/>
          <p:nvPr/>
        </p:nvSpPr>
        <p:spPr>
          <a:xfrm>
            <a:off x="237324" y="926068"/>
            <a:ext cx="4844498" cy="369332"/>
          </a:xfrm>
          <a:prstGeom prst="rect">
            <a:avLst/>
          </a:prstGeom>
          <a:noFill/>
        </p:spPr>
        <p:txBody>
          <a:bodyPr wrap="square" rtlCol="0">
            <a:spAutoFit/>
          </a:bodyPr>
          <a:lstStyle/>
          <a:p>
            <a:r>
              <a:rPr lang="en-US" dirty="0">
                <a:ln w="0"/>
                <a:solidFill>
                  <a:srgbClr val="FF0000"/>
                </a:solidFill>
                <a:effectLst>
                  <a:outerShdw blurRad="38100" dist="19050" dir="2700000" algn="tl" rotWithShape="0">
                    <a:prstClr val="black">
                      <a:alpha val="40000"/>
                    </a:prstClr>
                  </a:outerShdw>
                </a:effectLst>
              </a:rPr>
              <a:t>Cheese Represents Controls To Prevent Infection</a:t>
            </a:r>
          </a:p>
        </p:txBody>
      </p:sp>
      <p:sp>
        <p:nvSpPr>
          <p:cNvPr id="20" name="TextBox 19"/>
          <p:cNvSpPr txBox="1"/>
          <p:nvPr/>
        </p:nvSpPr>
        <p:spPr>
          <a:xfrm>
            <a:off x="421956" y="116493"/>
            <a:ext cx="11392786" cy="584775"/>
          </a:xfrm>
          <a:prstGeom prst="rect">
            <a:avLst/>
          </a:prstGeom>
          <a:noFill/>
        </p:spPr>
        <p:txBody>
          <a:bodyPr wrap="square" rtlCol="0">
            <a:spAutoFit/>
          </a:bodyPr>
          <a:lstStyle/>
          <a:p>
            <a:pPr algn="ctr"/>
            <a:r>
              <a:rPr lang="en-US" sz="3200" dirty="0">
                <a:ln w="0"/>
                <a:solidFill>
                  <a:prstClr val="black"/>
                </a:solidFill>
                <a:effectLst>
                  <a:outerShdw blurRad="38100" dist="19050" dir="2700000" algn="tl" rotWithShape="0">
                    <a:prstClr val="black">
                      <a:alpha val="40000"/>
                    </a:prstClr>
                  </a:outerShdw>
                </a:effectLst>
              </a:rPr>
              <a:t>    Controls Work Together to Reduce Risk of Infection</a:t>
            </a:r>
          </a:p>
        </p:txBody>
      </p:sp>
      <p:sp>
        <p:nvSpPr>
          <p:cNvPr id="38" name="TextBox 37"/>
          <p:cNvSpPr txBox="1"/>
          <p:nvPr/>
        </p:nvSpPr>
        <p:spPr>
          <a:xfrm>
            <a:off x="1056764" y="6190686"/>
            <a:ext cx="10154114" cy="523220"/>
          </a:xfrm>
          <a:prstGeom prst="rect">
            <a:avLst/>
          </a:prstGeom>
          <a:solidFill>
            <a:schemeClr val="accent1">
              <a:lumMod val="20000"/>
              <a:lumOff val="80000"/>
            </a:schemeClr>
          </a:solidFill>
        </p:spPr>
        <p:txBody>
          <a:bodyPr wrap="square" rtlCol="0">
            <a:spAutoFit/>
          </a:bodyPr>
          <a:lstStyle/>
          <a:p>
            <a:pPr algn="ctr"/>
            <a:r>
              <a:rPr lang="en-US" sz="2800" dirty="0">
                <a:ln w="0"/>
                <a:solidFill>
                  <a:prstClr val="black"/>
                </a:solidFill>
                <a:effectLst>
                  <a:outerShdw blurRad="38100" dist="19050" dir="2700000" algn="tl" rotWithShape="0">
                    <a:prstClr val="black">
                      <a:alpha val="40000"/>
                    </a:prstClr>
                  </a:outerShdw>
                </a:effectLst>
              </a:rPr>
              <a:t>Multiple Failures Must Align for Infection to Occur</a:t>
            </a:r>
            <a:endParaRPr lang="en-US" sz="2800" dirty="0">
              <a:solidFill>
                <a:prstClr val="black"/>
              </a:solidFill>
            </a:endParaRPr>
          </a:p>
        </p:txBody>
      </p:sp>
      <p:sp>
        <p:nvSpPr>
          <p:cNvPr id="40" name="TextBox 39"/>
          <p:cNvSpPr txBox="1"/>
          <p:nvPr/>
        </p:nvSpPr>
        <p:spPr>
          <a:xfrm>
            <a:off x="6064789" y="1024749"/>
            <a:ext cx="4928515" cy="991825"/>
          </a:xfrm>
          <a:prstGeom prst="rect">
            <a:avLst/>
          </a:prstGeom>
          <a:solidFill>
            <a:schemeClr val="accent1">
              <a:lumMod val="20000"/>
              <a:lumOff val="80000"/>
            </a:schemeClr>
          </a:solidFill>
        </p:spPr>
        <p:txBody>
          <a:bodyPr wrap="square" rtlCol="0">
            <a:spAutoFit/>
          </a:bodyPr>
          <a:lstStyle/>
          <a:p>
            <a:pPr algn="ctr"/>
            <a:r>
              <a:rPr lang="en-US" sz="2800" dirty="0">
                <a:ln w="0"/>
                <a:solidFill>
                  <a:prstClr val="black"/>
                </a:solidFill>
                <a:effectLst>
                  <a:outerShdw blurRad="38100" dist="19050" dir="2700000" algn="tl" rotWithShape="0">
                    <a:prstClr val="black">
                      <a:alpha val="40000"/>
                    </a:prstClr>
                  </a:outerShdw>
                </a:effectLst>
              </a:rPr>
              <a:t>Implementing</a:t>
            </a:r>
            <a:r>
              <a:rPr lang="en-US" sz="2800" dirty="0">
                <a:ln w="0"/>
                <a:solidFill>
                  <a:prstClr val="black"/>
                </a:solidFill>
                <a:effectLst>
                  <a:outerShdw blurRad="38100" dist="38100" dir="2700000" algn="tl">
                    <a:srgbClr val="000000">
                      <a:alpha val="43137"/>
                    </a:srgbClr>
                  </a:outerShdw>
                </a:effectLst>
              </a:rPr>
              <a:t> </a:t>
            </a:r>
            <a:r>
              <a:rPr lang="en-US" sz="2800" dirty="0">
                <a:solidFill>
                  <a:prstClr val="black"/>
                </a:solidFill>
                <a:effectLst>
                  <a:outerShdw blurRad="38100" dist="38100" dir="2700000" algn="tl">
                    <a:srgbClr val="000000">
                      <a:alpha val="43137"/>
                    </a:srgbClr>
                  </a:outerShdw>
                </a:effectLst>
              </a:rPr>
              <a:t>Multiple </a:t>
            </a:r>
            <a:r>
              <a:rPr lang="en-US" sz="2800" dirty="0">
                <a:ln w="0"/>
                <a:solidFill>
                  <a:prstClr val="black"/>
                </a:solidFill>
                <a:effectLst>
                  <a:outerShdw blurRad="38100" dist="19050" dir="2700000" algn="tl" rotWithShape="0">
                    <a:prstClr val="black">
                      <a:alpha val="40000"/>
                    </a:prstClr>
                  </a:outerShdw>
                </a:effectLst>
              </a:rPr>
              <a:t>Controls Minimizes Risk of Infection</a:t>
            </a:r>
            <a:endParaRPr lang="en-US" sz="2800" dirty="0">
              <a:solidFill>
                <a:prstClr val="black"/>
              </a:solidFill>
            </a:endParaRPr>
          </a:p>
        </p:txBody>
      </p:sp>
      <p:sp>
        <p:nvSpPr>
          <p:cNvPr id="31" name="TextBox 30"/>
          <p:cNvSpPr txBox="1"/>
          <p:nvPr/>
        </p:nvSpPr>
        <p:spPr>
          <a:xfrm>
            <a:off x="8899297" y="566953"/>
            <a:ext cx="2408544" cy="276999"/>
          </a:xfrm>
          <a:prstGeom prst="rect">
            <a:avLst/>
          </a:prstGeom>
          <a:noFill/>
        </p:spPr>
        <p:txBody>
          <a:bodyPr wrap="none" rtlCol="0">
            <a:spAutoFit/>
          </a:bodyPr>
          <a:lstStyle/>
          <a:p>
            <a:r>
              <a:rPr lang="en-US" sz="1200" dirty="0">
                <a:solidFill>
                  <a:prstClr val="black"/>
                </a:solidFill>
                <a:latin typeface="Calibri Light" panose="020F0302020204030204"/>
              </a:rPr>
              <a:t>James Reason’s Swiss Cheese Model</a:t>
            </a:r>
          </a:p>
        </p:txBody>
      </p:sp>
      <p:grpSp>
        <p:nvGrpSpPr>
          <p:cNvPr id="14" name="Group 13"/>
          <p:cNvGrpSpPr/>
          <p:nvPr/>
        </p:nvGrpSpPr>
        <p:grpSpPr>
          <a:xfrm>
            <a:off x="-333328" y="1194889"/>
            <a:ext cx="11831619" cy="5149710"/>
            <a:chOff x="-372014" y="961591"/>
            <a:chExt cx="11773365" cy="5149710"/>
          </a:xfrm>
        </p:grpSpPr>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backgroundRemoval t="5092" b="89817" l="852" r="96307"/>
                      </a14:imgEffect>
                    </a14:imgLayer>
                  </a14:imgProps>
                </a:ext>
              </a:extLst>
            </a:blip>
            <a:stretch>
              <a:fillRect/>
            </a:stretch>
          </p:blipFill>
          <p:spPr>
            <a:xfrm>
              <a:off x="273914" y="961591"/>
              <a:ext cx="9774935" cy="5149710"/>
            </a:xfrm>
            <a:prstGeom prst="rect">
              <a:avLst/>
            </a:prstGeom>
          </p:spPr>
        </p:pic>
        <p:sp>
          <p:nvSpPr>
            <p:cNvPr id="6" name="TextBox 5"/>
            <p:cNvSpPr txBox="1"/>
            <p:nvPr/>
          </p:nvSpPr>
          <p:spPr>
            <a:xfrm>
              <a:off x="236155" y="3987311"/>
              <a:ext cx="2586314" cy="738664"/>
            </a:xfrm>
            <a:prstGeom prst="rect">
              <a:avLst/>
            </a:prstGeom>
            <a:noFill/>
          </p:spPr>
          <p:txBody>
            <a:bodyPr wrap="square" rtlCol="0">
              <a:spAutoFit/>
            </a:bodyPr>
            <a:lstStyle/>
            <a:p>
              <a:r>
                <a:rPr lang="en-US" sz="1400" dirty="0">
                  <a:solidFill>
                    <a:prstClr val="black"/>
                  </a:solidFill>
                </a:rPr>
                <a:t>Contagious Person Present</a:t>
              </a:r>
            </a:p>
            <a:p>
              <a:pPr marL="285750" indent="-285750">
                <a:buFont typeface="Arial" panose="020B0604020202020204" pitchFamily="34" charset="0"/>
                <a:buChar char="•"/>
              </a:pPr>
              <a:r>
                <a:rPr lang="en-US" sz="1400" dirty="0">
                  <a:solidFill>
                    <a:prstClr val="black"/>
                  </a:solidFill>
                </a:rPr>
                <a:t>Asymptomatic Carrier</a:t>
              </a:r>
            </a:p>
            <a:p>
              <a:pPr marL="285750" indent="-285750">
                <a:buFont typeface="Arial" panose="020B0604020202020204" pitchFamily="34" charset="0"/>
                <a:buChar char="•"/>
              </a:pPr>
              <a:r>
                <a:rPr lang="en-US" sz="1400" dirty="0">
                  <a:solidFill>
                    <a:prstClr val="black"/>
                  </a:solidFill>
                </a:rPr>
                <a:t>Ill person comes to work </a:t>
              </a:r>
            </a:p>
          </p:txBody>
        </p:sp>
        <p:sp>
          <p:nvSpPr>
            <p:cNvPr id="9" name="TextBox 8"/>
            <p:cNvSpPr txBox="1"/>
            <p:nvPr/>
          </p:nvSpPr>
          <p:spPr>
            <a:xfrm>
              <a:off x="2460283" y="4214085"/>
              <a:ext cx="1938088" cy="1169551"/>
            </a:xfrm>
            <a:prstGeom prst="rect">
              <a:avLst/>
            </a:prstGeom>
            <a:noFill/>
          </p:spPr>
          <p:txBody>
            <a:bodyPr wrap="square" rtlCol="0">
              <a:spAutoFit/>
            </a:bodyPr>
            <a:lstStyle/>
            <a:p>
              <a:pPr marL="0" lvl="1"/>
              <a:r>
                <a:rPr lang="en-US" sz="1400" dirty="0">
                  <a:solidFill>
                    <a:prstClr val="black"/>
                  </a:solidFill>
                </a:rPr>
                <a:t>Poor cough/sneeze hygiene </a:t>
              </a:r>
            </a:p>
            <a:p>
              <a:pPr marL="285750" lvl="1" indent="-285750">
                <a:buFont typeface="Arial" panose="020B0604020202020204" pitchFamily="34" charset="0"/>
                <a:buChar char="•"/>
              </a:pPr>
              <a:r>
                <a:rPr lang="en-US" sz="1400" dirty="0">
                  <a:solidFill>
                    <a:prstClr val="black"/>
                  </a:solidFill>
                </a:rPr>
                <a:t>Large &amp; small droplets emitted, unchecked</a:t>
              </a:r>
            </a:p>
          </p:txBody>
        </p:sp>
        <p:cxnSp>
          <p:nvCxnSpPr>
            <p:cNvPr id="15" name="Straight Arrow Connector 14"/>
            <p:cNvCxnSpPr/>
            <p:nvPr/>
          </p:nvCxnSpPr>
          <p:spPr>
            <a:xfrm flipV="1">
              <a:off x="1051561" y="2931978"/>
              <a:ext cx="1505723" cy="1044015"/>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5738762" y="4934883"/>
              <a:ext cx="1711896" cy="523220"/>
            </a:xfrm>
            <a:prstGeom prst="rect">
              <a:avLst/>
            </a:prstGeom>
            <a:noFill/>
          </p:spPr>
          <p:txBody>
            <a:bodyPr wrap="square" rtlCol="0">
              <a:spAutoFit/>
            </a:bodyPr>
            <a:lstStyle/>
            <a:p>
              <a:r>
                <a:rPr lang="en-US" sz="1400" dirty="0">
                  <a:solidFill>
                    <a:prstClr val="black"/>
                  </a:solidFill>
                </a:rPr>
                <a:t>People are too close (&lt; 6 feet away)</a:t>
              </a:r>
            </a:p>
          </p:txBody>
        </p:sp>
        <p:sp>
          <p:nvSpPr>
            <p:cNvPr id="26" name="TextBox 25"/>
            <p:cNvSpPr txBox="1"/>
            <p:nvPr/>
          </p:nvSpPr>
          <p:spPr>
            <a:xfrm>
              <a:off x="7450658" y="5296953"/>
              <a:ext cx="3110945" cy="769441"/>
            </a:xfrm>
            <a:prstGeom prst="rect">
              <a:avLst/>
            </a:prstGeom>
            <a:noFill/>
          </p:spPr>
          <p:txBody>
            <a:bodyPr wrap="square" rtlCol="0">
              <a:spAutoFit/>
            </a:bodyPr>
            <a:lstStyle/>
            <a:p>
              <a:r>
                <a:rPr lang="en-US" sz="1400" dirty="0">
                  <a:solidFill>
                    <a:prstClr val="black"/>
                  </a:solidFill>
                </a:rPr>
                <a:t>Surfaces are not adequately disinfected. Less frequent hand wash</a:t>
              </a:r>
              <a:r>
                <a:rPr lang="en-US" sz="1500" dirty="0">
                  <a:solidFill>
                    <a:prstClr val="black"/>
                  </a:solidFill>
                </a:rPr>
                <a:t>ing.</a:t>
              </a:r>
            </a:p>
            <a:p>
              <a:r>
                <a:rPr lang="en-US" sz="1500" dirty="0">
                  <a:solidFill>
                    <a:prstClr val="black"/>
                  </a:solidFill>
                </a:rPr>
                <a:t>Touching face.</a:t>
              </a:r>
            </a:p>
          </p:txBody>
        </p:sp>
        <p:cxnSp>
          <p:nvCxnSpPr>
            <p:cNvPr id="28" name="Straight Arrow Connector 27"/>
            <p:cNvCxnSpPr/>
            <p:nvPr/>
          </p:nvCxnSpPr>
          <p:spPr>
            <a:xfrm flipV="1">
              <a:off x="6658252" y="4168869"/>
              <a:ext cx="1004270" cy="72618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V="1">
              <a:off x="4869792" y="3752703"/>
              <a:ext cx="1101596" cy="819595"/>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flipV="1">
              <a:off x="3126731" y="3265272"/>
              <a:ext cx="1103344" cy="948813"/>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026" name="Picture 2" descr="C:\Users\rjacks\AppData\Local\Microsoft\Windows\INetCache\IE\I831614E\Body[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014" y="1337619"/>
              <a:ext cx="1563645" cy="15636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902" y="2901265"/>
              <a:ext cx="927274" cy="461665"/>
            </a:xfrm>
            <a:prstGeom prst="rect">
              <a:avLst/>
            </a:prstGeom>
            <a:noFill/>
          </p:spPr>
          <p:txBody>
            <a:bodyPr wrap="square" rtlCol="0">
              <a:spAutoFit/>
            </a:bodyPr>
            <a:lstStyle/>
            <a:p>
              <a:pPr algn="ctr"/>
              <a:r>
                <a:rPr lang="en-US" sz="1200" dirty="0">
                  <a:solidFill>
                    <a:prstClr val="black"/>
                  </a:solidFill>
                </a:rPr>
                <a:t>Contagious Person</a:t>
              </a:r>
            </a:p>
          </p:txBody>
        </p:sp>
        <p:sp>
          <p:nvSpPr>
            <p:cNvPr id="34" name="TextBox 33"/>
            <p:cNvSpPr txBox="1"/>
            <p:nvPr/>
          </p:nvSpPr>
          <p:spPr>
            <a:xfrm>
              <a:off x="980654" y="1206221"/>
              <a:ext cx="2859826" cy="523220"/>
            </a:xfrm>
            <a:prstGeom prst="rect">
              <a:avLst/>
            </a:prstGeom>
            <a:noFill/>
          </p:spPr>
          <p:txBody>
            <a:bodyPr wrap="square" rtlCol="0">
              <a:spAutoFit/>
            </a:bodyPr>
            <a:lstStyle/>
            <a:p>
              <a:pPr algn="ctr"/>
              <a:r>
                <a:rPr lang="en-US" sz="1400" b="1" dirty="0">
                  <a:solidFill>
                    <a:prstClr val="black"/>
                  </a:solidFill>
                  <a:latin typeface="Calibri Light" panose="020F0302020204030204"/>
                </a:rPr>
                <a:t>Restrict On-Site Presence - Only healthy individuals</a:t>
              </a:r>
            </a:p>
          </p:txBody>
        </p:sp>
        <p:sp>
          <p:nvSpPr>
            <p:cNvPr id="35" name="TextBox 34"/>
            <p:cNvSpPr txBox="1"/>
            <p:nvPr/>
          </p:nvSpPr>
          <p:spPr>
            <a:xfrm>
              <a:off x="2886394" y="1628610"/>
              <a:ext cx="2374642" cy="307777"/>
            </a:xfrm>
            <a:prstGeom prst="rect">
              <a:avLst/>
            </a:prstGeom>
            <a:noFill/>
          </p:spPr>
          <p:txBody>
            <a:bodyPr wrap="square" rtlCol="0">
              <a:spAutoFit/>
            </a:bodyPr>
            <a:lstStyle/>
            <a:p>
              <a:pPr algn="ctr"/>
              <a:r>
                <a:rPr lang="en-US" sz="1400" b="1" dirty="0">
                  <a:solidFill>
                    <a:prstClr val="black"/>
                  </a:solidFill>
                  <a:latin typeface="Calibri Light" panose="020F0302020204030204"/>
                </a:rPr>
                <a:t>Cough/Sneeze Hygiene</a:t>
              </a:r>
            </a:p>
          </p:txBody>
        </p:sp>
        <p:sp>
          <p:nvSpPr>
            <p:cNvPr id="36" name="TextBox 35"/>
            <p:cNvSpPr txBox="1"/>
            <p:nvPr/>
          </p:nvSpPr>
          <p:spPr>
            <a:xfrm>
              <a:off x="4569623" y="2052778"/>
              <a:ext cx="2374642" cy="307777"/>
            </a:xfrm>
            <a:prstGeom prst="rect">
              <a:avLst/>
            </a:prstGeom>
            <a:noFill/>
          </p:spPr>
          <p:txBody>
            <a:bodyPr wrap="square" rtlCol="0">
              <a:spAutoFit/>
            </a:bodyPr>
            <a:lstStyle/>
            <a:p>
              <a:pPr algn="ctr"/>
              <a:r>
                <a:rPr lang="en-US" sz="1400" b="1" dirty="0">
                  <a:solidFill>
                    <a:prstClr val="black"/>
                  </a:solidFill>
                  <a:latin typeface="Calibri Light" panose="020F0302020204030204"/>
                </a:rPr>
                <a:t>Face Covering </a:t>
              </a:r>
            </a:p>
          </p:txBody>
        </p:sp>
        <p:sp>
          <p:nvSpPr>
            <p:cNvPr id="37" name="TextBox 36"/>
            <p:cNvSpPr txBox="1"/>
            <p:nvPr/>
          </p:nvSpPr>
          <p:spPr>
            <a:xfrm>
              <a:off x="6263337" y="2469413"/>
              <a:ext cx="2374642" cy="307777"/>
            </a:xfrm>
            <a:prstGeom prst="rect">
              <a:avLst/>
            </a:prstGeom>
            <a:noFill/>
          </p:spPr>
          <p:txBody>
            <a:bodyPr wrap="square" rtlCol="0">
              <a:spAutoFit/>
            </a:bodyPr>
            <a:lstStyle/>
            <a:p>
              <a:pPr algn="ctr"/>
              <a:r>
                <a:rPr lang="en-US" sz="1400" b="1" dirty="0">
                  <a:solidFill>
                    <a:prstClr val="black"/>
                  </a:solidFill>
                  <a:latin typeface="Calibri Light" panose="020F0302020204030204"/>
                </a:rPr>
                <a:t>Social Distancing</a:t>
              </a:r>
            </a:p>
          </p:txBody>
        </p:sp>
        <p:grpSp>
          <p:nvGrpSpPr>
            <p:cNvPr id="10" name="Group 9"/>
            <p:cNvGrpSpPr/>
            <p:nvPr/>
          </p:nvGrpSpPr>
          <p:grpSpPr>
            <a:xfrm>
              <a:off x="7930141" y="2847996"/>
              <a:ext cx="3471210" cy="2423354"/>
              <a:chOff x="7930141" y="2847996"/>
              <a:chExt cx="3471210" cy="2423354"/>
            </a:xfrm>
          </p:grpSpPr>
          <p:pic>
            <p:nvPicPr>
              <p:cNvPr id="33" name="Picture 32"/>
              <p:cNvPicPr>
                <a:picLocks noChangeAspect="1"/>
              </p:cNvPicPr>
              <p:nvPr/>
            </p:nvPicPr>
            <p:blipFill>
              <a:blip r:embed="rId6"/>
              <a:stretch>
                <a:fillRect/>
              </a:stretch>
            </p:blipFill>
            <p:spPr>
              <a:xfrm>
                <a:off x="7939417" y="2847996"/>
                <a:ext cx="3461934" cy="2423354"/>
              </a:xfrm>
              <a:prstGeom prst="rect">
                <a:avLst/>
              </a:prstGeom>
            </p:spPr>
          </p:pic>
          <p:sp>
            <p:nvSpPr>
              <p:cNvPr id="39" name="TextBox 38"/>
              <p:cNvSpPr txBox="1"/>
              <p:nvPr/>
            </p:nvSpPr>
            <p:spPr>
              <a:xfrm>
                <a:off x="7930141" y="2863598"/>
                <a:ext cx="2966949" cy="523220"/>
              </a:xfrm>
              <a:prstGeom prst="rect">
                <a:avLst/>
              </a:prstGeom>
              <a:noFill/>
            </p:spPr>
            <p:txBody>
              <a:bodyPr wrap="square" rtlCol="0">
                <a:spAutoFit/>
              </a:bodyPr>
              <a:lstStyle/>
              <a:p>
                <a:pPr algn="ctr"/>
                <a:r>
                  <a:rPr lang="en-US" sz="1400" b="1" dirty="0">
                    <a:solidFill>
                      <a:prstClr val="black"/>
                    </a:solidFill>
                    <a:latin typeface="Calibri Light" panose="020F0302020204030204"/>
                  </a:rPr>
                  <a:t>Frequent Surface Cleaning &amp; </a:t>
                </a:r>
              </a:p>
              <a:p>
                <a:pPr algn="ctr"/>
                <a:r>
                  <a:rPr lang="en-US" sz="1400" b="1" dirty="0">
                    <a:solidFill>
                      <a:prstClr val="black"/>
                    </a:solidFill>
                    <a:latin typeface="Calibri Light" panose="020F0302020204030204"/>
                  </a:rPr>
                  <a:t>Good Personal Hygiene</a:t>
                </a:r>
              </a:p>
            </p:txBody>
          </p:sp>
        </p:grpSp>
        <p:sp>
          <p:nvSpPr>
            <p:cNvPr id="43" name="TextBox 42"/>
            <p:cNvSpPr txBox="1"/>
            <p:nvPr/>
          </p:nvSpPr>
          <p:spPr>
            <a:xfrm>
              <a:off x="4200020" y="4589216"/>
              <a:ext cx="1713562" cy="1169551"/>
            </a:xfrm>
            <a:prstGeom prst="rect">
              <a:avLst/>
            </a:prstGeom>
            <a:noFill/>
          </p:spPr>
          <p:txBody>
            <a:bodyPr wrap="square" rtlCol="0">
              <a:spAutoFit/>
            </a:bodyPr>
            <a:lstStyle/>
            <a:p>
              <a:r>
                <a:rPr lang="en-US" sz="1400" dirty="0">
                  <a:solidFill>
                    <a:prstClr val="black"/>
                  </a:solidFill>
                </a:rPr>
                <a:t>Nose &amp; Mouth uncovered</a:t>
              </a:r>
            </a:p>
            <a:p>
              <a:pPr marL="285750" indent="-285750">
                <a:buFont typeface="Arial" panose="020B0604020202020204" pitchFamily="34" charset="0"/>
                <a:buChar char="•"/>
              </a:pPr>
              <a:r>
                <a:rPr lang="en-US" sz="1400" dirty="0">
                  <a:solidFill>
                    <a:prstClr val="black"/>
                  </a:solidFill>
                </a:rPr>
                <a:t>Large droplets emitted, unchecked</a:t>
              </a:r>
            </a:p>
          </p:txBody>
        </p:sp>
      </p:grpSp>
      <p:cxnSp>
        <p:nvCxnSpPr>
          <p:cNvPr id="44" name="Straight Arrow Connector 43"/>
          <p:cNvCxnSpPr/>
          <p:nvPr/>
        </p:nvCxnSpPr>
        <p:spPr>
          <a:xfrm flipV="1">
            <a:off x="8390808" y="4806475"/>
            <a:ext cx="1009239" cy="72618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46" name="Picture 2" descr="C:\Users\rjacks\AppData\Local\Microsoft\Windows\INetCache\IE\I831614E\Body[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6538" y="4543312"/>
            <a:ext cx="1571382" cy="156364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11286296" y="6106957"/>
            <a:ext cx="931862" cy="461665"/>
          </a:xfrm>
          <a:prstGeom prst="rect">
            <a:avLst/>
          </a:prstGeom>
          <a:noFill/>
        </p:spPr>
        <p:txBody>
          <a:bodyPr wrap="square" rtlCol="0">
            <a:spAutoFit/>
          </a:bodyPr>
          <a:lstStyle/>
          <a:p>
            <a:pPr algn="ctr"/>
            <a:r>
              <a:rPr lang="en-US" sz="1200" dirty="0">
                <a:solidFill>
                  <a:prstClr val="black"/>
                </a:solidFill>
              </a:rPr>
              <a:t>Healthy Person</a:t>
            </a:r>
          </a:p>
        </p:txBody>
      </p:sp>
      <p:pic>
        <p:nvPicPr>
          <p:cNvPr id="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46" y="88842"/>
            <a:ext cx="1006777" cy="82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70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5962" y="4557827"/>
            <a:ext cx="5486400" cy="757536"/>
          </a:xfrm>
        </p:spPr>
        <p:txBody>
          <a:bodyPr>
            <a:normAutofit fontScale="25000" lnSpcReduction="20000"/>
          </a:bodyPr>
          <a:lstStyle/>
          <a:p>
            <a:endParaRPr lang="en-US" dirty="0"/>
          </a:p>
          <a:p>
            <a:pPr marL="0" indent="0">
              <a:buNone/>
            </a:pPr>
            <a:endParaRPr lang="en-US" sz="9600" dirty="0"/>
          </a:p>
          <a:p>
            <a:endParaRPr lang="en-US" sz="9600" dirty="0"/>
          </a:p>
          <a:p>
            <a:pPr marL="0" indent="0">
              <a:buNone/>
            </a:pPr>
            <a:r>
              <a:rPr lang="en-US" dirty="0"/>
              <a:t>	</a:t>
            </a:r>
            <a:endParaRPr lang="en-US" sz="3200" b="1" dirty="0">
              <a:solidFill>
                <a:srgbClr val="FF0000"/>
              </a:solidFill>
            </a:endParaRPr>
          </a:p>
        </p:txBody>
      </p:sp>
      <p:sp>
        <p:nvSpPr>
          <p:cNvPr id="3" name="Title 2"/>
          <p:cNvSpPr>
            <a:spLocks noGrp="1"/>
          </p:cNvSpPr>
          <p:nvPr>
            <p:ph type="title"/>
          </p:nvPr>
        </p:nvSpPr>
        <p:spPr/>
        <p:txBody>
          <a:bodyPr>
            <a:normAutofit fontScale="90000"/>
          </a:bodyPr>
          <a:lstStyle/>
          <a:p>
            <a:pPr algn="r"/>
            <a:r>
              <a:rPr lang="en-US" dirty="0"/>
              <a:t>Expectations  </a:t>
            </a:r>
            <a:br>
              <a:rPr lang="en-US" dirty="0"/>
            </a:br>
            <a:r>
              <a:rPr lang="en-US" sz="3600" dirty="0">
                <a:solidFill>
                  <a:srgbClr val="FF0000"/>
                </a:solidFill>
              </a:rPr>
              <a:t>ILLNESS IDENTIFICATION</a:t>
            </a:r>
          </a:p>
        </p:txBody>
      </p:sp>
      <p:sp>
        <p:nvSpPr>
          <p:cNvPr id="5" name="TextBox 4"/>
          <p:cNvSpPr txBox="1"/>
          <p:nvPr/>
        </p:nvSpPr>
        <p:spPr>
          <a:xfrm>
            <a:off x="647567" y="2438400"/>
            <a:ext cx="5437049" cy="395173"/>
          </a:xfrm>
          <a:prstGeom prst="rect">
            <a:avLst/>
          </a:prstGeom>
          <a:noFill/>
        </p:spPr>
        <p:txBody>
          <a:bodyPr wrap="square" rtlCol="0">
            <a:spAutoFit/>
          </a:bodyPr>
          <a:lstStyle/>
          <a:p>
            <a:pPr>
              <a:lnSpc>
                <a:spcPct val="80000"/>
              </a:lnSpc>
              <a:spcBef>
                <a:spcPct val="20000"/>
              </a:spcBef>
              <a:buClr>
                <a:schemeClr val="accent1"/>
              </a:buClr>
              <a:buSzPct val="100000"/>
            </a:pPr>
            <a:r>
              <a:rPr lang="en-US" sz="2400" dirty="0">
                <a:solidFill>
                  <a:schemeClr val="tx2"/>
                </a:solidFill>
              </a:rPr>
              <a:t>If you have any symptoms of illness… </a:t>
            </a:r>
          </a:p>
        </p:txBody>
      </p:sp>
      <p:sp>
        <p:nvSpPr>
          <p:cNvPr id="12" name="TextBox 11"/>
          <p:cNvSpPr txBox="1"/>
          <p:nvPr/>
        </p:nvSpPr>
        <p:spPr>
          <a:xfrm>
            <a:off x="1502918" y="2819399"/>
            <a:ext cx="3937443" cy="395173"/>
          </a:xfrm>
          <a:prstGeom prst="rect">
            <a:avLst/>
          </a:prstGeom>
          <a:noFill/>
        </p:spPr>
        <p:txBody>
          <a:bodyPr wrap="square" rtlCol="0">
            <a:spAutoFit/>
          </a:bodyPr>
          <a:lstStyle/>
          <a:p>
            <a:pPr>
              <a:lnSpc>
                <a:spcPct val="80000"/>
              </a:lnSpc>
              <a:spcBef>
                <a:spcPct val="20000"/>
              </a:spcBef>
              <a:buClr>
                <a:schemeClr val="accent1"/>
              </a:buClr>
              <a:buSzPct val="100000"/>
            </a:pPr>
            <a:r>
              <a:rPr lang="en-US" sz="2400" b="1" dirty="0">
                <a:solidFill>
                  <a:schemeClr val="tx2"/>
                </a:solidFill>
              </a:rPr>
              <a:t>PLEASE STAY AT HOME</a:t>
            </a:r>
          </a:p>
        </p:txBody>
      </p:sp>
      <p:sp>
        <p:nvSpPr>
          <p:cNvPr id="15" name="TextBox 14"/>
          <p:cNvSpPr txBox="1"/>
          <p:nvPr/>
        </p:nvSpPr>
        <p:spPr>
          <a:xfrm>
            <a:off x="647567" y="1676400"/>
            <a:ext cx="10515600" cy="461665"/>
          </a:xfrm>
          <a:prstGeom prst="rect">
            <a:avLst/>
          </a:prstGeom>
          <a:noFill/>
        </p:spPr>
        <p:txBody>
          <a:bodyPr wrap="square" rtlCol="0">
            <a:spAutoFit/>
          </a:bodyPr>
          <a:lstStyle/>
          <a:p>
            <a:r>
              <a:rPr lang="en-US" sz="2400" dirty="0">
                <a:solidFill>
                  <a:schemeClr val="tx2"/>
                </a:solidFill>
              </a:rPr>
              <a:t>All employees are expected to </a:t>
            </a:r>
            <a:r>
              <a:rPr lang="en-US" sz="2400" b="1" dirty="0">
                <a:solidFill>
                  <a:srgbClr val="FF0000"/>
                </a:solidFill>
              </a:rPr>
              <a:t>Self Assess Every  Day </a:t>
            </a:r>
            <a:r>
              <a:rPr lang="en-US" sz="2400" dirty="0">
                <a:solidFill>
                  <a:schemeClr val="tx2"/>
                </a:solidFill>
              </a:rPr>
              <a:t>before coming to work</a:t>
            </a:r>
          </a:p>
        </p:txBody>
      </p:sp>
      <p:sp>
        <p:nvSpPr>
          <p:cNvPr id="20" name="TextBox 19"/>
          <p:cNvSpPr txBox="1"/>
          <p:nvPr/>
        </p:nvSpPr>
        <p:spPr>
          <a:xfrm>
            <a:off x="647567" y="3186227"/>
            <a:ext cx="5437050" cy="395173"/>
          </a:xfrm>
          <a:prstGeom prst="rect">
            <a:avLst/>
          </a:prstGeom>
          <a:noFill/>
        </p:spPr>
        <p:txBody>
          <a:bodyPr wrap="square" rtlCol="0">
            <a:spAutoFit/>
          </a:bodyPr>
          <a:lstStyle/>
          <a:p>
            <a:pPr>
              <a:lnSpc>
                <a:spcPct val="80000"/>
              </a:lnSpc>
              <a:spcBef>
                <a:spcPct val="20000"/>
              </a:spcBef>
              <a:buClr>
                <a:schemeClr val="accent1"/>
              </a:buClr>
              <a:buSzPct val="100000"/>
            </a:pPr>
            <a:r>
              <a:rPr lang="en-US" sz="2400" b="1" dirty="0">
                <a:solidFill>
                  <a:srgbClr val="FF0000"/>
                </a:solidFill>
              </a:rPr>
              <a:t>Contact your supervisor for instructions</a:t>
            </a:r>
          </a:p>
        </p:txBody>
      </p:sp>
      <p:sp>
        <p:nvSpPr>
          <p:cNvPr id="21" name="TextBox 20"/>
          <p:cNvSpPr txBox="1"/>
          <p:nvPr/>
        </p:nvSpPr>
        <p:spPr>
          <a:xfrm>
            <a:off x="715963" y="4253027"/>
            <a:ext cx="1676400" cy="395173"/>
          </a:xfrm>
          <a:prstGeom prst="rect">
            <a:avLst/>
          </a:prstGeom>
          <a:noFill/>
        </p:spPr>
        <p:txBody>
          <a:bodyPr wrap="square" rtlCol="0">
            <a:spAutoFit/>
          </a:bodyPr>
          <a:lstStyle/>
          <a:p>
            <a:pPr>
              <a:lnSpc>
                <a:spcPct val="80000"/>
              </a:lnSpc>
              <a:spcBef>
                <a:spcPct val="20000"/>
              </a:spcBef>
              <a:buClr>
                <a:schemeClr val="accent1"/>
              </a:buClr>
              <a:buSzPct val="100000"/>
            </a:pPr>
            <a:r>
              <a:rPr lang="en-US" sz="2400" dirty="0">
                <a:solidFill>
                  <a:schemeClr val="tx2"/>
                </a:solidFill>
              </a:rPr>
              <a:t>If you have:</a:t>
            </a:r>
          </a:p>
        </p:txBody>
      </p:sp>
      <p:sp>
        <p:nvSpPr>
          <p:cNvPr id="22" name="TextBox 21"/>
          <p:cNvSpPr txBox="1"/>
          <p:nvPr/>
        </p:nvSpPr>
        <p:spPr>
          <a:xfrm>
            <a:off x="868362" y="4634027"/>
            <a:ext cx="4953000" cy="395173"/>
          </a:xfrm>
          <a:prstGeom prst="rect">
            <a:avLst/>
          </a:prstGeom>
          <a:noFill/>
        </p:spPr>
        <p:txBody>
          <a:bodyPr wrap="square" rtlCol="0">
            <a:spAutoFit/>
          </a:bodyPr>
          <a:lstStyle/>
          <a:p>
            <a:pPr>
              <a:lnSpc>
                <a:spcPct val="80000"/>
              </a:lnSpc>
              <a:spcBef>
                <a:spcPct val="20000"/>
              </a:spcBef>
              <a:buClr>
                <a:schemeClr val="accent1"/>
              </a:buClr>
              <a:buSzPct val="100000"/>
            </a:pPr>
            <a:r>
              <a:rPr lang="en-US" sz="2400" dirty="0">
                <a:solidFill>
                  <a:schemeClr val="tx2"/>
                </a:solidFill>
              </a:rPr>
              <a:t>Had a COVID-19 Test</a:t>
            </a:r>
          </a:p>
        </p:txBody>
      </p:sp>
      <p:sp>
        <p:nvSpPr>
          <p:cNvPr id="23" name="TextBox 22"/>
          <p:cNvSpPr txBox="1"/>
          <p:nvPr/>
        </p:nvSpPr>
        <p:spPr>
          <a:xfrm>
            <a:off x="868362" y="5056815"/>
            <a:ext cx="5562600" cy="387798"/>
          </a:xfrm>
          <a:prstGeom prst="rect">
            <a:avLst/>
          </a:prstGeom>
          <a:noFill/>
        </p:spPr>
        <p:txBody>
          <a:bodyPr wrap="square" rtlCol="0">
            <a:spAutoFit/>
          </a:bodyPr>
          <a:lstStyle/>
          <a:p>
            <a:pPr>
              <a:lnSpc>
                <a:spcPct val="80000"/>
              </a:lnSpc>
              <a:spcBef>
                <a:spcPct val="20000"/>
              </a:spcBef>
              <a:buClr>
                <a:schemeClr val="accent1"/>
              </a:buClr>
              <a:buSzPct val="100000"/>
            </a:pPr>
            <a:r>
              <a:rPr lang="en-US" sz="2400" dirty="0">
                <a:solidFill>
                  <a:schemeClr val="tx2"/>
                </a:solidFill>
              </a:rPr>
              <a:t>Been exposed to a positive COVID-19 case</a:t>
            </a:r>
          </a:p>
        </p:txBody>
      </p:sp>
      <p:sp>
        <p:nvSpPr>
          <p:cNvPr id="24" name="TextBox 23"/>
          <p:cNvSpPr txBox="1"/>
          <p:nvPr/>
        </p:nvSpPr>
        <p:spPr>
          <a:xfrm>
            <a:off x="868362" y="5472227"/>
            <a:ext cx="7620000" cy="395173"/>
          </a:xfrm>
          <a:prstGeom prst="rect">
            <a:avLst/>
          </a:prstGeom>
          <a:noFill/>
        </p:spPr>
        <p:txBody>
          <a:bodyPr wrap="square" rtlCol="0">
            <a:spAutoFit/>
          </a:bodyPr>
          <a:lstStyle/>
          <a:p>
            <a:pPr>
              <a:lnSpc>
                <a:spcPct val="80000"/>
              </a:lnSpc>
              <a:spcBef>
                <a:spcPct val="20000"/>
              </a:spcBef>
              <a:buClr>
                <a:schemeClr val="accent1"/>
              </a:buClr>
              <a:buSzPct val="100000"/>
            </a:pPr>
            <a:r>
              <a:rPr lang="en-US" sz="2400" dirty="0">
                <a:solidFill>
                  <a:schemeClr val="tx2"/>
                </a:solidFill>
              </a:rPr>
              <a:t>Your symptoms are consistent with COVID-19 or the Flu</a:t>
            </a:r>
          </a:p>
        </p:txBody>
      </p:sp>
      <p:sp>
        <p:nvSpPr>
          <p:cNvPr id="25" name="TextBox 24"/>
          <p:cNvSpPr txBox="1"/>
          <p:nvPr/>
        </p:nvSpPr>
        <p:spPr>
          <a:xfrm>
            <a:off x="868362" y="5963757"/>
            <a:ext cx="8436672" cy="437043"/>
          </a:xfrm>
          <a:prstGeom prst="rect">
            <a:avLst/>
          </a:prstGeom>
          <a:noFill/>
        </p:spPr>
        <p:txBody>
          <a:bodyPr wrap="square" rtlCol="0">
            <a:spAutoFit/>
          </a:bodyPr>
          <a:lstStyle/>
          <a:p>
            <a:pPr>
              <a:lnSpc>
                <a:spcPct val="80000"/>
              </a:lnSpc>
              <a:spcBef>
                <a:spcPct val="20000"/>
              </a:spcBef>
              <a:buClr>
                <a:schemeClr val="accent1"/>
              </a:buClr>
              <a:buSzPct val="100000"/>
            </a:pPr>
            <a:r>
              <a:rPr lang="en-US" sz="2800" b="1" dirty="0">
                <a:solidFill>
                  <a:srgbClr val="FF0000"/>
                </a:solidFill>
              </a:rPr>
              <a:t>Contact the COVID-19 Resource Office – (213) 367-4444</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362" y="2365129"/>
            <a:ext cx="4572000" cy="304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39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n-US" dirty="0"/>
              <a:t>Expectations</a:t>
            </a:r>
            <a:br>
              <a:rPr lang="en-US" dirty="0"/>
            </a:br>
            <a:r>
              <a:rPr lang="en-US" sz="3600" dirty="0">
                <a:solidFill>
                  <a:srgbClr val="FF0000"/>
                </a:solidFill>
              </a:rPr>
              <a:t>ILLNESS IDENTIFICATION</a:t>
            </a:r>
          </a:p>
        </p:txBody>
      </p:sp>
      <p:sp>
        <p:nvSpPr>
          <p:cNvPr id="2" name="TextBox 1"/>
          <p:cNvSpPr txBox="1"/>
          <p:nvPr/>
        </p:nvSpPr>
        <p:spPr>
          <a:xfrm>
            <a:off x="868362" y="1671935"/>
            <a:ext cx="7391400" cy="461665"/>
          </a:xfrm>
          <a:prstGeom prst="rect">
            <a:avLst/>
          </a:prstGeom>
          <a:noFill/>
        </p:spPr>
        <p:txBody>
          <a:bodyPr wrap="square" rtlCol="0">
            <a:spAutoFit/>
          </a:bodyPr>
          <a:lstStyle/>
          <a:p>
            <a:r>
              <a:rPr lang="en-US" sz="2400" dirty="0">
                <a:solidFill>
                  <a:schemeClr val="tx2"/>
                </a:solidFill>
              </a:rPr>
              <a:t>If You Develop Symptoms Of Illness While At Work</a:t>
            </a:r>
          </a:p>
        </p:txBody>
      </p:sp>
      <p:sp>
        <p:nvSpPr>
          <p:cNvPr id="10" name="TextBox 9"/>
          <p:cNvSpPr txBox="1"/>
          <p:nvPr/>
        </p:nvSpPr>
        <p:spPr>
          <a:xfrm>
            <a:off x="1630362" y="2286000"/>
            <a:ext cx="83058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rPr>
              <a:t>MASK-UP – Put Your Face Covering On</a:t>
            </a:r>
          </a:p>
          <a:p>
            <a:pPr marL="285750" indent="-285750">
              <a:buFont typeface="Arial" panose="020B0604020202020204" pitchFamily="34" charset="0"/>
              <a:buChar char="•"/>
            </a:pPr>
            <a:r>
              <a:rPr lang="en-US" sz="2400" dirty="0">
                <a:solidFill>
                  <a:schemeClr val="tx2"/>
                </a:solidFill>
              </a:rPr>
              <a:t>Notify Your Supervisor/Manager IMMEDIATELY</a:t>
            </a:r>
          </a:p>
          <a:p>
            <a:pPr marL="285750" indent="-285750">
              <a:buFont typeface="Arial" panose="020B0604020202020204" pitchFamily="34" charset="0"/>
              <a:buChar char="•"/>
            </a:pPr>
            <a:r>
              <a:rPr lang="en-US" sz="2400" dirty="0">
                <a:solidFill>
                  <a:schemeClr val="tx2"/>
                </a:solidFill>
              </a:rPr>
              <a:t>Stay Away From Others</a:t>
            </a:r>
          </a:p>
          <a:p>
            <a:pPr marL="285750" indent="-285750">
              <a:buFont typeface="Arial" panose="020B0604020202020204" pitchFamily="34" charset="0"/>
              <a:buChar char="•"/>
            </a:pPr>
            <a:r>
              <a:rPr lang="en-US" sz="2400" dirty="0">
                <a:solidFill>
                  <a:schemeClr val="tx2"/>
                </a:solidFill>
              </a:rPr>
              <a:t>Wait For Further Instruction From Your Supervisor/Manager</a:t>
            </a:r>
          </a:p>
        </p:txBody>
      </p:sp>
      <p:sp>
        <p:nvSpPr>
          <p:cNvPr id="11" name="TextBox 10"/>
          <p:cNvSpPr txBox="1"/>
          <p:nvPr/>
        </p:nvSpPr>
        <p:spPr>
          <a:xfrm>
            <a:off x="1630362" y="5257800"/>
            <a:ext cx="8382000" cy="461665"/>
          </a:xfrm>
          <a:prstGeom prst="rect">
            <a:avLst/>
          </a:prstGeom>
          <a:noFill/>
        </p:spPr>
        <p:txBody>
          <a:bodyPr wrap="square" rtlCol="0">
            <a:spAutoFit/>
          </a:bodyPr>
          <a:lstStyle/>
          <a:p>
            <a:r>
              <a:rPr lang="en-US" sz="2400" b="1" dirty="0">
                <a:solidFill>
                  <a:srgbClr val="FF0000"/>
                </a:solidFill>
              </a:rPr>
              <a:t>Contact The DWP COVID-19 RESOURCE OFFICE – (213) 367-4444</a:t>
            </a:r>
          </a:p>
        </p:txBody>
      </p:sp>
      <p:sp>
        <p:nvSpPr>
          <p:cNvPr id="12" name="TextBox 11"/>
          <p:cNvSpPr txBox="1"/>
          <p:nvPr/>
        </p:nvSpPr>
        <p:spPr>
          <a:xfrm>
            <a:off x="2163762" y="4114800"/>
            <a:ext cx="7545387" cy="830997"/>
          </a:xfrm>
          <a:prstGeom prst="rect">
            <a:avLst/>
          </a:prstGeom>
          <a:noFill/>
        </p:spPr>
        <p:txBody>
          <a:bodyPr wrap="square" rtlCol="0">
            <a:spAutoFit/>
          </a:bodyPr>
          <a:lstStyle/>
          <a:p>
            <a:pPr algn="ctr"/>
            <a:r>
              <a:rPr lang="en-US" sz="2400" dirty="0">
                <a:solidFill>
                  <a:schemeClr val="tx2"/>
                </a:solidFill>
              </a:rPr>
              <a:t>Your Supervisor/Manager Will Contact The COVID-19 Resource Office And Instruct You On What To Do</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61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n-US" dirty="0"/>
              <a:t>Expectations  </a:t>
            </a:r>
            <a:br>
              <a:rPr lang="en-US" dirty="0"/>
            </a:br>
            <a:r>
              <a:rPr lang="en-US" sz="3600" dirty="0">
                <a:solidFill>
                  <a:srgbClr val="FF0000"/>
                </a:solidFill>
              </a:rPr>
              <a:t>SOCIAL/PHYSICAL DISTANCING</a:t>
            </a:r>
            <a:endParaRPr lang="en-US" sz="3600" dirty="0"/>
          </a:p>
        </p:txBody>
      </p:sp>
      <p:sp>
        <p:nvSpPr>
          <p:cNvPr id="7" name="Content Placeholder 1"/>
          <p:cNvSpPr txBox="1">
            <a:spLocks/>
          </p:cNvSpPr>
          <p:nvPr/>
        </p:nvSpPr>
        <p:spPr>
          <a:xfrm>
            <a:off x="639762" y="2362200"/>
            <a:ext cx="5717750" cy="50439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dirty="0"/>
              <a:t>Maintain 6 feet of separation from others</a:t>
            </a:r>
          </a:p>
        </p:txBody>
      </p:sp>
      <p:sp>
        <p:nvSpPr>
          <p:cNvPr id="8" name="Content Placeholder 1"/>
          <p:cNvSpPr txBox="1">
            <a:spLocks/>
          </p:cNvSpPr>
          <p:nvPr/>
        </p:nvSpPr>
        <p:spPr>
          <a:xfrm>
            <a:off x="6049962" y="3666067"/>
            <a:ext cx="5396096" cy="227753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u="sng" dirty="0">
                <a:solidFill>
                  <a:srgbClr val="FF0000"/>
                </a:solidFill>
              </a:rPr>
              <a:t>Things to Avoid</a:t>
            </a:r>
          </a:p>
          <a:p>
            <a:r>
              <a:rPr lang="en-US" dirty="0"/>
              <a:t>Handshaking</a:t>
            </a:r>
          </a:p>
          <a:p>
            <a:r>
              <a:rPr lang="en-US" dirty="0"/>
              <a:t>Embracing</a:t>
            </a:r>
          </a:p>
          <a:p>
            <a:r>
              <a:rPr lang="en-US" dirty="0"/>
              <a:t>Touching Surfaces Touched By Others</a:t>
            </a:r>
          </a:p>
          <a:p>
            <a:r>
              <a:rPr lang="en-US" dirty="0"/>
              <a:t>People Who Appear To Be Sick</a:t>
            </a:r>
          </a:p>
        </p:txBody>
      </p:sp>
      <p:pic>
        <p:nvPicPr>
          <p:cNvPr id="1032" name="Picture 8" descr="Cartoon Female and Male Social Distancing - Download Free Vecto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2" y="2866597"/>
            <a:ext cx="3365280" cy="17385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BOLA: THE DEATH OF THE HANDSHAKE | #IAmScope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1762" y="3346114"/>
            <a:ext cx="1447800" cy="12590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ick People Stock Illustrations – 24,576 Sick People Stoc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802" y="4721267"/>
            <a:ext cx="2087607" cy="1770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1162" y="1595735"/>
            <a:ext cx="10287000" cy="461665"/>
          </a:xfrm>
          <a:prstGeom prst="rect">
            <a:avLst/>
          </a:prstGeom>
          <a:noFill/>
        </p:spPr>
        <p:txBody>
          <a:bodyPr wrap="square" rtlCol="0">
            <a:spAutoFit/>
          </a:bodyPr>
          <a:lstStyle/>
          <a:p>
            <a:r>
              <a:rPr lang="en-US" sz="2400" dirty="0">
                <a:solidFill>
                  <a:schemeClr val="tx2"/>
                </a:solidFill>
              </a:rPr>
              <a:t>All employees are expected to practice Social/Physical Distancing At All Times</a:t>
            </a: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29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0762" y="3894667"/>
            <a:ext cx="4748333" cy="829733"/>
          </a:xfrm>
        </p:spPr>
        <p:txBody>
          <a:bodyPr>
            <a:normAutofit/>
          </a:bodyPr>
          <a:lstStyle/>
          <a:p>
            <a:pPr marL="0" indent="0" algn="ctr">
              <a:buNone/>
            </a:pPr>
            <a:r>
              <a:rPr lang="en-US" sz="2200" b="1" dirty="0">
                <a:solidFill>
                  <a:srgbClr val="FF0000"/>
                </a:solidFill>
              </a:rPr>
              <a:t>COVER</a:t>
            </a:r>
            <a:r>
              <a:rPr lang="en-US" sz="2200" dirty="0"/>
              <a:t> Your Coughs and Sneezes</a:t>
            </a:r>
          </a:p>
          <a:p>
            <a:pPr marL="0" indent="0" algn="ctr">
              <a:buNone/>
            </a:pPr>
            <a:r>
              <a:rPr lang="en-US" sz="2200" dirty="0"/>
              <a:t>And </a:t>
            </a:r>
            <a:r>
              <a:rPr lang="en-US" sz="2200" dirty="0">
                <a:solidFill>
                  <a:srgbClr val="FF0000"/>
                </a:solidFill>
              </a:rPr>
              <a:t>Turn Away </a:t>
            </a:r>
            <a:r>
              <a:rPr lang="en-US" sz="2200" dirty="0"/>
              <a:t>From Others</a:t>
            </a:r>
          </a:p>
        </p:txBody>
      </p:sp>
      <p:sp>
        <p:nvSpPr>
          <p:cNvPr id="3" name="Title 2"/>
          <p:cNvSpPr>
            <a:spLocks noGrp="1"/>
          </p:cNvSpPr>
          <p:nvPr>
            <p:ph type="title"/>
          </p:nvPr>
        </p:nvSpPr>
        <p:spPr/>
        <p:txBody>
          <a:bodyPr>
            <a:normAutofit fontScale="90000"/>
          </a:bodyPr>
          <a:lstStyle/>
          <a:p>
            <a:pPr algn="r"/>
            <a:r>
              <a:rPr lang="en-US" dirty="0"/>
              <a:t>Expectations </a:t>
            </a:r>
            <a:br>
              <a:rPr lang="en-US" dirty="0"/>
            </a:br>
            <a:r>
              <a:rPr lang="en-US" sz="3600" dirty="0">
                <a:solidFill>
                  <a:srgbClr val="FF0000"/>
                </a:solidFill>
              </a:rPr>
              <a:t>PERSONAL HYGIENE</a:t>
            </a:r>
            <a:endParaRPr lang="en-US" sz="3600" dirty="0"/>
          </a:p>
        </p:txBody>
      </p:sp>
      <p:sp>
        <p:nvSpPr>
          <p:cNvPr id="4" name="Content Placeholder 1"/>
          <p:cNvSpPr txBox="1">
            <a:spLocks/>
          </p:cNvSpPr>
          <p:nvPr/>
        </p:nvSpPr>
        <p:spPr>
          <a:xfrm>
            <a:off x="411162" y="1752600"/>
            <a:ext cx="11049000" cy="609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2800" dirty="0"/>
              <a:t>All employees are expected to practice </a:t>
            </a:r>
            <a:r>
              <a:rPr lang="en-US" sz="2800" b="1" dirty="0">
                <a:solidFill>
                  <a:srgbClr val="FF0000"/>
                </a:solidFill>
              </a:rPr>
              <a:t>Good Personal Hygiene</a:t>
            </a:r>
          </a:p>
        </p:txBody>
      </p:sp>
      <p:sp>
        <p:nvSpPr>
          <p:cNvPr id="5" name="Content Placeholder 1"/>
          <p:cNvSpPr txBox="1">
            <a:spLocks/>
          </p:cNvSpPr>
          <p:nvPr/>
        </p:nvSpPr>
        <p:spPr>
          <a:xfrm>
            <a:off x="715962" y="2438400"/>
            <a:ext cx="5205533" cy="854131"/>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sz="2200" b="1" dirty="0">
                <a:solidFill>
                  <a:srgbClr val="FF0000"/>
                </a:solidFill>
              </a:rPr>
              <a:t>WASH YOUR HANDS </a:t>
            </a:r>
            <a:r>
              <a:rPr lang="en-US" sz="2200" dirty="0"/>
              <a:t>Frequently</a:t>
            </a:r>
            <a:endParaRPr lang="en-US" sz="2200" b="1" dirty="0">
              <a:solidFill>
                <a:srgbClr val="FF0000"/>
              </a:solidFill>
            </a:endParaRPr>
          </a:p>
          <a:p>
            <a:pPr marL="0" indent="0" algn="ctr">
              <a:buFont typeface="Symbol" pitchFamily="18" charset="2"/>
              <a:buNone/>
            </a:pPr>
            <a:r>
              <a:rPr lang="en-US" sz="2200" dirty="0"/>
              <a:t>(At least hourly)</a:t>
            </a:r>
          </a:p>
        </p:txBody>
      </p:sp>
      <p:sp>
        <p:nvSpPr>
          <p:cNvPr id="6" name="AutoShape 2" descr="Wash your hands PNG icons"/>
          <p:cNvSpPr>
            <a:spLocks noChangeAspect="1" noChangeArrowheads="1"/>
          </p:cNvSpPr>
          <p:nvPr/>
        </p:nvSpPr>
        <p:spPr bwMode="auto">
          <a:xfrm>
            <a:off x="208460" y="-144463"/>
            <a:ext cx="40841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Wash your hands PNG icons"/>
          <p:cNvSpPr>
            <a:spLocks noChangeAspect="1" noChangeArrowheads="1"/>
          </p:cNvSpPr>
          <p:nvPr/>
        </p:nvSpPr>
        <p:spPr bwMode="auto">
          <a:xfrm>
            <a:off x="412667" y="7941"/>
            <a:ext cx="40841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86027" y="2960186"/>
            <a:ext cx="1111220" cy="77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362" y="3681191"/>
            <a:ext cx="3454635" cy="131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1"/>
          <p:cNvSpPr txBox="1">
            <a:spLocks/>
          </p:cNvSpPr>
          <p:nvPr/>
        </p:nvSpPr>
        <p:spPr>
          <a:xfrm>
            <a:off x="920630" y="5266267"/>
            <a:ext cx="5053132" cy="75353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200" dirty="0"/>
              <a:t>Do </a:t>
            </a:r>
            <a:r>
              <a:rPr lang="en-US" sz="2200" b="1" dirty="0">
                <a:solidFill>
                  <a:srgbClr val="FF0000"/>
                </a:solidFill>
              </a:rPr>
              <a:t>NOT</a:t>
            </a:r>
            <a:r>
              <a:rPr lang="en-US" sz="2200" dirty="0"/>
              <a:t> </a:t>
            </a:r>
            <a:r>
              <a:rPr lang="en-US" sz="2200" b="1" dirty="0">
                <a:solidFill>
                  <a:srgbClr val="FF0000"/>
                </a:solidFill>
              </a:rPr>
              <a:t>TOUCH</a:t>
            </a:r>
            <a:r>
              <a:rPr lang="en-US" sz="2200" dirty="0"/>
              <a:t> Your Face</a:t>
            </a:r>
          </a:p>
          <a:p>
            <a:pPr marL="0" indent="0" algn="ctr">
              <a:buFont typeface="Symbol" pitchFamily="18" charset="2"/>
              <a:buNone/>
            </a:pPr>
            <a:r>
              <a:rPr lang="en-US" sz="2200" dirty="0"/>
              <a:t>Especially Your Eyes, Nose, &amp; Mouth</a:t>
            </a:r>
          </a:p>
        </p:txBody>
      </p:sp>
      <p:pic>
        <p:nvPicPr>
          <p:cNvPr id="2059"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57" r="-1"/>
          <a:stretch/>
        </p:blipFill>
        <p:spPr bwMode="auto">
          <a:xfrm flipH="1">
            <a:off x="5757002" y="5105400"/>
            <a:ext cx="351899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34124" y="2609321"/>
            <a:ext cx="2364750" cy="701730"/>
          </a:xfrm>
          <a:prstGeom prst="rect">
            <a:avLst/>
          </a:prstGeom>
          <a:noFill/>
        </p:spPr>
        <p:txBody>
          <a:bodyPr wrap="none" rtlCol="0">
            <a:spAutoFit/>
          </a:bodyPr>
          <a:lstStyle/>
          <a:p>
            <a:pPr algn="ctr">
              <a:spcBef>
                <a:spcPct val="20000"/>
              </a:spcBef>
              <a:buClr>
                <a:schemeClr val="accent1"/>
              </a:buClr>
              <a:buSzPct val="100000"/>
            </a:pPr>
            <a:r>
              <a:rPr lang="en-US" dirty="0">
                <a:solidFill>
                  <a:srgbClr val="FF0000"/>
                </a:solidFill>
              </a:rPr>
              <a:t>Hand Sanitizer </a:t>
            </a:r>
            <a:r>
              <a:rPr lang="en-US" dirty="0">
                <a:solidFill>
                  <a:schemeClr val="tx2"/>
                </a:solidFill>
              </a:rPr>
              <a:t>Can Be </a:t>
            </a:r>
          </a:p>
          <a:p>
            <a:pPr algn="ctr">
              <a:spcBef>
                <a:spcPct val="20000"/>
              </a:spcBef>
              <a:buClr>
                <a:schemeClr val="accent1"/>
              </a:buClr>
              <a:buSzPct val="100000"/>
            </a:pPr>
            <a:r>
              <a:rPr lang="en-US" dirty="0">
                <a:solidFill>
                  <a:schemeClr val="tx2"/>
                </a:solidFill>
              </a:rPr>
              <a:t>Used In A Pinch</a:t>
            </a:r>
          </a:p>
        </p:txBody>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7962" y="2566533"/>
            <a:ext cx="1238825" cy="156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88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2562" y="1676400"/>
            <a:ext cx="4953000" cy="1295400"/>
          </a:xfrm>
        </p:spPr>
        <p:txBody>
          <a:bodyPr>
            <a:noAutofit/>
          </a:bodyPr>
          <a:lstStyle/>
          <a:p>
            <a:pPr marL="0" indent="0">
              <a:buNone/>
            </a:pPr>
            <a:r>
              <a:rPr lang="en-US" sz="2000" b="1" dirty="0">
                <a:solidFill>
                  <a:srgbClr val="FF0000"/>
                </a:solidFill>
              </a:rPr>
              <a:t>Face Coverings </a:t>
            </a:r>
            <a:r>
              <a:rPr lang="en-US" sz="2000" dirty="0">
                <a:solidFill>
                  <a:schemeClr val="tx1"/>
                </a:solidFill>
              </a:rPr>
              <a:t>over your nose and mouth are required: </a:t>
            </a:r>
          </a:p>
          <a:p>
            <a:pPr marL="285750" indent="-285750">
              <a:buFont typeface="Arial" panose="020B0604020202020204" pitchFamily="34" charset="0"/>
              <a:buChar char="•"/>
            </a:pPr>
            <a:r>
              <a:rPr lang="en-US" sz="1400" dirty="0">
                <a:solidFill>
                  <a:schemeClr val="tx1"/>
                </a:solidFill>
              </a:rPr>
              <a:t>In All Indoor Common or Shared Spaces</a:t>
            </a:r>
          </a:p>
          <a:p>
            <a:pPr marL="285750" indent="-285750">
              <a:buFont typeface="Arial" panose="020B0604020202020204" pitchFamily="34" charset="0"/>
              <a:buChar char="•"/>
            </a:pPr>
            <a:r>
              <a:rPr lang="en-US" sz="1400" dirty="0">
                <a:solidFill>
                  <a:schemeClr val="tx1"/>
                </a:solidFill>
              </a:rPr>
              <a:t>Anywhere 6 feet physical distancing cannot be maintained</a:t>
            </a:r>
          </a:p>
        </p:txBody>
      </p:sp>
      <p:sp>
        <p:nvSpPr>
          <p:cNvPr id="3" name="Title 2"/>
          <p:cNvSpPr>
            <a:spLocks noGrp="1"/>
          </p:cNvSpPr>
          <p:nvPr>
            <p:ph type="title"/>
          </p:nvPr>
        </p:nvSpPr>
        <p:spPr/>
        <p:txBody>
          <a:bodyPr>
            <a:normAutofit fontScale="90000"/>
          </a:bodyPr>
          <a:lstStyle/>
          <a:p>
            <a:pPr algn="r"/>
            <a:r>
              <a:rPr lang="en-US" dirty="0"/>
              <a:t>Expectations </a:t>
            </a:r>
            <a:br>
              <a:rPr lang="en-US" dirty="0"/>
            </a:br>
            <a:r>
              <a:rPr lang="en-US" sz="3600" dirty="0">
                <a:solidFill>
                  <a:srgbClr val="FF0000"/>
                </a:solidFill>
              </a:rPr>
              <a:t>FACE COVERINGS</a:t>
            </a:r>
            <a:endParaRPr lang="en-US" sz="3600" dirty="0"/>
          </a:p>
        </p:txBody>
      </p:sp>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1762" y="4327988"/>
            <a:ext cx="2873927" cy="230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 y="304800"/>
            <a:ext cx="1571228" cy="12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1"/>
          <p:cNvSpPr txBox="1">
            <a:spLocks/>
          </p:cNvSpPr>
          <p:nvPr/>
        </p:nvSpPr>
        <p:spPr>
          <a:xfrm>
            <a:off x="563562" y="2209800"/>
            <a:ext cx="3048000" cy="685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1800" b="1" dirty="0">
                <a:solidFill>
                  <a:schemeClr val="tx1"/>
                </a:solidFill>
              </a:rPr>
              <a:t>People With </a:t>
            </a:r>
            <a:r>
              <a:rPr lang="en-US" sz="1800" b="1" dirty="0">
                <a:solidFill>
                  <a:srgbClr val="FF0000"/>
                </a:solidFill>
              </a:rPr>
              <a:t>No Symptoms </a:t>
            </a:r>
            <a:r>
              <a:rPr lang="en-US" sz="1800" b="1" dirty="0">
                <a:solidFill>
                  <a:schemeClr val="tx1"/>
                </a:solidFill>
              </a:rPr>
              <a:t>May Be Spreading The Virus</a:t>
            </a:r>
            <a:endParaRPr lang="en-US" sz="1800" dirty="0">
              <a:solidFill>
                <a:schemeClr val="tx1"/>
              </a:solidFill>
            </a:endParaRPr>
          </a:p>
        </p:txBody>
      </p:sp>
      <p:pic>
        <p:nvPicPr>
          <p:cNvPr id="1029" name="Picture 5" descr="Coronavirus: il sistema per il controllo del distanziamento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362" y="2971799"/>
            <a:ext cx="3352800" cy="31140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161" y="2971799"/>
            <a:ext cx="2667001" cy="177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2762" y="4876800"/>
            <a:ext cx="297837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1"/>
          <p:cNvSpPr txBox="1">
            <a:spLocks/>
          </p:cNvSpPr>
          <p:nvPr/>
        </p:nvSpPr>
        <p:spPr>
          <a:xfrm>
            <a:off x="8640762" y="2895600"/>
            <a:ext cx="3886200" cy="1447801"/>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2000" b="1" dirty="0">
                <a:solidFill>
                  <a:srgbClr val="FF0000"/>
                </a:solidFill>
              </a:rPr>
              <a:t>Face Coverings </a:t>
            </a:r>
            <a:r>
              <a:rPr lang="en-US" sz="2000" dirty="0">
                <a:solidFill>
                  <a:schemeClr val="tx1"/>
                </a:solidFill>
              </a:rPr>
              <a:t>Not Required</a:t>
            </a:r>
          </a:p>
          <a:p>
            <a:pPr marL="285750" indent="-285750">
              <a:buFont typeface="Arial" panose="020B0604020202020204" pitchFamily="34" charset="0"/>
              <a:buChar char="•"/>
            </a:pPr>
            <a:r>
              <a:rPr lang="en-US" sz="1400" dirty="0">
                <a:solidFill>
                  <a:schemeClr val="tx1"/>
                </a:solidFill>
              </a:rPr>
              <a:t>When alone in a cubicle or office</a:t>
            </a:r>
          </a:p>
          <a:p>
            <a:pPr marL="285750" indent="-285750">
              <a:buFont typeface="Arial" panose="020B0604020202020204" pitchFamily="34" charset="0"/>
              <a:buChar char="•"/>
            </a:pPr>
            <a:r>
              <a:rPr lang="en-US" sz="1400" dirty="0">
                <a:solidFill>
                  <a:schemeClr val="tx1"/>
                </a:solidFill>
              </a:rPr>
              <a:t>When separated by a physical barrier</a:t>
            </a:r>
          </a:p>
          <a:p>
            <a:pPr marL="285750" indent="-285750">
              <a:buFont typeface="Arial" panose="020B0604020202020204" pitchFamily="34" charset="0"/>
              <a:buChar char="•"/>
            </a:pPr>
            <a:r>
              <a:rPr lang="en-US" sz="1400" dirty="0">
                <a:solidFill>
                  <a:schemeClr val="tx1"/>
                </a:solidFill>
              </a:rPr>
              <a:t>When 6 feet physical distancing can maintained</a:t>
            </a:r>
          </a:p>
        </p:txBody>
      </p:sp>
    </p:spTree>
    <p:extLst>
      <p:ext uri="{BB962C8B-B14F-4D97-AF65-F5344CB8AC3E}">
        <p14:creationId xmlns:p14="http://schemas.microsoft.com/office/powerpoint/2010/main" val="2665282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3876</TotalTime>
  <Words>2936</Words>
  <Application>Microsoft Office PowerPoint</Application>
  <PresentationFormat>Custom</PresentationFormat>
  <Paragraphs>226</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Candara</vt:lpstr>
      <vt:lpstr>Symbol</vt:lpstr>
      <vt:lpstr>Waveform</vt:lpstr>
      <vt:lpstr>1_Office Theme</vt:lpstr>
      <vt:lpstr>COVID-19 Guidelines For All Employees</vt:lpstr>
      <vt:lpstr>Key Concepts</vt:lpstr>
      <vt:lpstr>Key Concepts</vt:lpstr>
      <vt:lpstr>PowerPoint Presentation</vt:lpstr>
      <vt:lpstr>Expectations   ILLNESS IDENTIFICATION</vt:lpstr>
      <vt:lpstr>Expectations ILLNESS IDENTIFICATION</vt:lpstr>
      <vt:lpstr>Expectations   SOCIAL/PHYSICAL DISTANCING</vt:lpstr>
      <vt:lpstr>Expectations  PERSONAL HYGIENE</vt:lpstr>
      <vt:lpstr>Expectations  FACE COVERINGS</vt:lpstr>
      <vt:lpstr>Expectations FREQUENT DISINFECTION</vt:lpstr>
      <vt:lpstr>Summary</vt:lpstr>
      <vt:lpstr>Summary </vt:lpstr>
      <vt:lpstr>Resources Available To You </vt:lpstr>
    </vt:vector>
  </TitlesOfParts>
  <Company>LADWP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Guidelines for Employees and Supervisors</dc:title>
  <dc:creator>Aeschleman, Dan</dc:creator>
  <cp:lastModifiedBy>Quintero, Lorena</cp:lastModifiedBy>
  <cp:revision>98</cp:revision>
  <dcterms:created xsi:type="dcterms:W3CDTF">2020-05-07T20:51:49Z</dcterms:created>
  <dcterms:modified xsi:type="dcterms:W3CDTF">2021-01-06T19:53:11Z</dcterms:modified>
</cp:coreProperties>
</file>