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6"/>
  </p:sldMasterIdLst>
  <p:notesMasterIdLst>
    <p:notesMasterId r:id="rId67"/>
  </p:notesMasterIdLst>
  <p:sldSz cx="16256000" cy="9144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4B21946-9F91-4836-B4AF-F153B6771CCB}">
          <p14:sldIdLst/>
        </p14:section>
      </p14:sectionLst>
    </p:ex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hew Thomas" initials="MT" lastIdx="1" clrIdx="0">
    <p:extLst>
      <p:ext uri="{19B8F6BF-5375-455C-9EA6-DF929625EA0E}">
        <p15:presenceInfo xmlns:p15="http://schemas.microsoft.com/office/powerpoint/2012/main" userId="S-1-5-21-3915965160-3624086914-4213122902-1519" providerId="AD"/>
      </p:ext>
    </p:extLst>
  </p:cmAuthor>
  <p:cmAuthor id="2" name="Bill Rowley" initials="BR" lastIdx="2" clrIdx="1">
    <p:extLst>
      <p:ext uri="{19B8F6BF-5375-455C-9EA6-DF929625EA0E}">
        <p15:presenceInfo xmlns:p15="http://schemas.microsoft.com/office/powerpoint/2012/main" userId="Bill Row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22" autoAdjust="0"/>
    <p:restoredTop sz="86410"/>
  </p:normalViewPr>
  <p:slideViewPr>
    <p:cSldViewPr>
      <p:cViewPr varScale="1">
        <p:scale>
          <a:sx n="52" d="100"/>
          <a:sy n="52" d="100"/>
        </p:scale>
        <p:origin x="684" y="78"/>
      </p:cViewPr>
      <p:guideLst>
        <p:guide orient="horz" pos="2880"/>
        <p:guide pos="5120"/>
      </p:guideLst>
    </p:cSldViewPr>
  </p:slideViewPr>
  <p:outlineViewPr>
    <p:cViewPr>
      <p:scale>
        <a:sx n="33" d="100"/>
        <a:sy n="33" d="100"/>
      </p:scale>
      <p:origin x="0" y="-2430"/>
    </p:cViewPr>
  </p:outlineViewPr>
  <p:notesTextViewPr>
    <p:cViewPr>
      <p:scale>
        <a:sx n="3" d="2"/>
        <a:sy n="3" d="2"/>
      </p:scale>
      <p:origin x="0" y="0"/>
    </p:cViewPr>
  </p:notesTextViewPr>
  <p:sorterViewPr>
    <p:cViewPr varScale="1">
      <p:scale>
        <a:sx n="100" d="100"/>
        <a:sy n="100" d="100"/>
      </p:scale>
      <p:origin x="0" y="-144"/>
    </p:cViewPr>
  </p:sorterViewPr>
  <p:notesViewPr>
    <p:cSldViewPr>
      <p:cViewPr varScale="1">
        <p:scale>
          <a:sx n="69" d="100"/>
          <a:sy n="69" d="100"/>
        </p:scale>
        <p:origin x="194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customXml" Target="../customXml/item47.xml"/><Relationship Id="rId50" Type="http://schemas.openxmlformats.org/officeDocument/2006/relationships/customXml" Target="../customXml/item50.xml"/><Relationship Id="rId55" Type="http://schemas.openxmlformats.org/officeDocument/2006/relationships/customXml" Target="../customXml/item55.xml"/><Relationship Id="rId63" Type="http://schemas.openxmlformats.org/officeDocument/2006/relationships/customXml" Target="../customXml/item63.xml"/><Relationship Id="rId68" Type="http://schemas.openxmlformats.org/officeDocument/2006/relationships/commentAuthors" Target="commentAuthors.xml"/><Relationship Id="rId7" Type="http://schemas.openxmlformats.org/officeDocument/2006/relationships/customXml" Target="../customXml/item7.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customXml" Target="../customXml/item45.xml"/><Relationship Id="rId53" Type="http://schemas.openxmlformats.org/officeDocument/2006/relationships/customXml" Target="../customXml/item53.xml"/><Relationship Id="rId58" Type="http://schemas.openxmlformats.org/officeDocument/2006/relationships/customXml" Target="../customXml/item58.xml"/><Relationship Id="rId66"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61" Type="http://schemas.openxmlformats.org/officeDocument/2006/relationships/customXml" Target="../customXml/item61.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customXml" Target="../customXml/item56.xml"/><Relationship Id="rId64" Type="http://schemas.openxmlformats.org/officeDocument/2006/relationships/customXml" Target="../customXml/item64.xml"/><Relationship Id="rId69" Type="http://schemas.openxmlformats.org/officeDocument/2006/relationships/presProps" Target="presProp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notesMaster" Target="notesMasters/notesMaster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A8766DB-5364-4DAC-8C42-0BF2629C027D}" type="datetimeFigureOut">
              <a:rPr lang="en-US" smtClean="0"/>
              <a:t>7/3/2019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C6E02F6-E2FE-44EE-A5D3-C0840B8FE095}" type="slidenum">
              <a:rPr lang="en-US" smtClean="0"/>
              <a:t>‹#›</a:t>
            </a:fld>
            <a:endParaRPr lang="en-US" dirty="0"/>
          </a:p>
        </p:txBody>
      </p:sp>
    </p:spTree>
    <p:extLst>
      <p:ext uri="{BB962C8B-B14F-4D97-AF65-F5344CB8AC3E}">
        <p14:creationId xmlns:p14="http://schemas.microsoft.com/office/powerpoint/2010/main" val="303304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verview">
    <p:spTree>
      <p:nvGrpSpPr>
        <p:cNvPr id="1" name=""/>
        <p:cNvGrpSpPr/>
        <p:nvPr/>
      </p:nvGrpSpPr>
      <p:grpSpPr>
        <a:xfrm>
          <a:off x="0" y="0"/>
          <a:ext cx="0" cy="0"/>
          <a:chOff x="0" y="0"/>
          <a:chExt cx="0" cy="0"/>
        </a:xfrm>
      </p:grpSpPr>
      <p:grpSp>
        <p:nvGrpSpPr>
          <p:cNvPr id="2" name="Group 1"/>
          <p:cNvGrpSpPr/>
          <p:nvPr userDrawn="1"/>
        </p:nvGrpSpPr>
        <p:grpSpPr>
          <a:xfrm>
            <a:off x="355600" y="2057401"/>
            <a:ext cx="3581400" cy="3047999"/>
            <a:chOff x="355600" y="2057400"/>
            <a:chExt cx="1454282" cy="3377682"/>
          </a:xfrm>
        </p:grpSpPr>
        <p:sp>
          <p:nvSpPr>
            <p:cNvPr id="16" name="TextBox 15"/>
            <p:cNvSpPr txBox="1"/>
            <p:nvPr userDrawn="1"/>
          </p:nvSpPr>
          <p:spPr>
            <a:xfrm>
              <a:off x="355600" y="2057400"/>
              <a:ext cx="1093463" cy="461665"/>
            </a:xfrm>
            <a:prstGeom prst="rect">
              <a:avLst/>
            </a:prstGeom>
            <a:noFill/>
          </p:spPr>
          <p:txBody>
            <a:bodyPr wrap="none" rtlCol="0">
              <a:spAutoFit/>
            </a:bodyPr>
            <a:lstStyle/>
            <a:p>
              <a:r>
                <a:rPr lang="en-US" sz="2400" b="1" dirty="0" smtClean="0">
                  <a:solidFill>
                    <a:srgbClr val="C00000"/>
                  </a:solidFill>
                </a:rPr>
                <a:t>Type</a:t>
              </a:r>
              <a:r>
                <a:rPr lang="en-US" sz="2400" b="1" baseline="0" dirty="0" smtClean="0">
                  <a:solidFill>
                    <a:srgbClr val="C00000"/>
                  </a:solidFill>
                </a:rPr>
                <a:t> of Operation</a:t>
              </a:r>
              <a:r>
                <a:rPr lang="en-US" sz="2400" b="1" dirty="0" smtClean="0">
                  <a:solidFill>
                    <a:srgbClr val="C00000"/>
                  </a:solidFill>
                </a:rPr>
                <a:t>:</a:t>
              </a:r>
              <a:endParaRPr lang="en-US" sz="2400" b="1" dirty="0">
                <a:solidFill>
                  <a:srgbClr val="C00000"/>
                </a:solidFill>
              </a:endParaRPr>
            </a:p>
          </p:txBody>
        </p:sp>
        <p:sp>
          <p:nvSpPr>
            <p:cNvPr id="17" name="TextBox 16"/>
            <p:cNvSpPr txBox="1"/>
            <p:nvPr userDrawn="1"/>
          </p:nvSpPr>
          <p:spPr>
            <a:xfrm>
              <a:off x="355600" y="2609040"/>
              <a:ext cx="1396080" cy="461664"/>
            </a:xfrm>
            <a:prstGeom prst="rect">
              <a:avLst/>
            </a:prstGeom>
            <a:noFill/>
          </p:spPr>
          <p:txBody>
            <a:bodyPr wrap="none" rtlCol="0">
              <a:spAutoFit/>
            </a:bodyPr>
            <a:lstStyle/>
            <a:p>
              <a:r>
                <a:rPr lang="en-US" sz="2400" b="1" dirty="0" smtClean="0">
                  <a:solidFill>
                    <a:srgbClr val="C00000"/>
                  </a:solidFill>
                </a:rPr>
                <a:t>Date/Time of Execution:</a:t>
              </a:r>
              <a:endParaRPr lang="en-US" sz="2400" b="1" dirty="0">
                <a:solidFill>
                  <a:srgbClr val="C00000"/>
                </a:solidFill>
              </a:endParaRPr>
            </a:p>
          </p:txBody>
        </p:sp>
        <p:sp>
          <p:nvSpPr>
            <p:cNvPr id="18" name="TextBox 17"/>
            <p:cNvSpPr txBox="1"/>
            <p:nvPr userDrawn="1"/>
          </p:nvSpPr>
          <p:spPr>
            <a:xfrm>
              <a:off x="355600" y="3200134"/>
              <a:ext cx="1012837" cy="461664"/>
            </a:xfrm>
            <a:prstGeom prst="rect">
              <a:avLst/>
            </a:prstGeom>
            <a:noFill/>
          </p:spPr>
          <p:txBody>
            <a:bodyPr wrap="none" rtlCol="0">
              <a:spAutoFit/>
            </a:bodyPr>
            <a:lstStyle/>
            <a:p>
              <a:r>
                <a:rPr lang="en-US" sz="2400" b="1" baseline="0" dirty="0" smtClean="0">
                  <a:solidFill>
                    <a:srgbClr val="C00000"/>
                  </a:solidFill>
                </a:rPr>
                <a:t>Offense Number</a:t>
              </a:r>
              <a:r>
                <a:rPr lang="en-US" sz="2400" b="1" dirty="0" smtClean="0">
                  <a:solidFill>
                    <a:srgbClr val="C00000"/>
                  </a:solidFill>
                </a:rPr>
                <a:t>:</a:t>
              </a:r>
              <a:endParaRPr lang="en-US" sz="2400" b="1" dirty="0">
                <a:solidFill>
                  <a:srgbClr val="C00000"/>
                </a:solidFill>
              </a:endParaRPr>
            </a:p>
          </p:txBody>
        </p:sp>
        <p:sp>
          <p:nvSpPr>
            <p:cNvPr id="19" name="TextBox 18"/>
            <p:cNvSpPr txBox="1"/>
            <p:nvPr userDrawn="1"/>
          </p:nvSpPr>
          <p:spPr>
            <a:xfrm>
              <a:off x="355600" y="3791229"/>
              <a:ext cx="716841" cy="461664"/>
            </a:xfrm>
            <a:prstGeom prst="rect">
              <a:avLst/>
            </a:prstGeom>
            <a:noFill/>
          </p:spPr>
          <p:txBody>
            <a:bodyPr wrap="none" rtlCol="0">
              <a:spAutoFit/>
            </a:bodyPr>
            <a:lstStyle/>
            <a:p>
              <a:r>
                <a:rPr lang="en-US" sz="2400" b="1" baseline="0" dirty="0" smtClean="0">
                  <a:solidFill>
                    <a:srgbClr val="C00000"/>
                  </a:solidFill>
                </a:rPr>
                <a:t>Case Agent</a:t>
              </a:r>
              <a:r>
                <a:rPr lang="en-US" sz="2400" b="1" dirty="0" smtClean="0">
                  <a:solidFill>
                    <a:srgbClr val="C00000"/>
                  </a:solidFill>
                </a:rPr>
                <a:t>:</a:t>
              </a:r>
              <a:endParaRPr lang="en-US" sz="2400" b="1" dirty="0">
                <a:solidFill>
                  <a:srgbClr val="C00000"/>
                </a:solidFill>
              </a:endParaRPr>
            </a:p>
          </p:txBody>
        </p:sp>
        <p:sp>
          <p:nvSpPr>
            <p:cNvPr id="20" name="TextBox 19"/>
            <p:cNvSpPr txBox="1"/>
            <p:nvPr userDrawn="1"/>
          </p:nvSpPr>
          <p:spPr>
            <a:xfrm>
              <a:off x="355600" y="4382323"/>
              <a:ext cx="720683" cy="461664"/>
            </a:xfrm>
            <a:prstGeom prst="rect">
              <a:avLst/>
            </a:prstGeom>
            <a:noFill/>
          </p:spPr>
          <p:txBody>
            <a:bodyPr wrap="none" rtlCol="0">
              <a:spAutoFit/>
            </a:bodyPr>
            <a:lstStyle/>
            <a:p>
              <a:r>
                <a:rPr lang="en-US" sz="2400" b="1" baseline="0" dirty="0" smtClean="0">
                  <a:solidFill>
                    <a:srgbClr val="C00000"/>
                  </a:solidFill>
                </a:rPr>
                <a:t>Police Area</a:t>
              </a:r>
              <a:r>
                <a:rPr lang="en-US" sz="2400" b="1" dirty="0" smtClean="0">
                  <a:solidFill>
                    <a:srgbClr val="C00000"/>
                  </a:solidFill>
                </a:rPr>
                <a:t>:</a:t>
              </a:r>
              <a:endParaRPr lang="en-US" sz="2400" b="1" dirty="0">
                <a:solidFill>
                  <a:srgbClr val="C00000"/>
                </a:solidFill>
              </a:endParaRPr>
            </a:p>
          </p:txBody>
        </p:sp>
        <p:sp>
          <p:nvSpPr>
            <p:cNvPr id="21" name="TextBox 20"/>
            <p:cNvSpPr txBox="1"/>
            <p:nvPr userDrawn="1"/>
          </p:nvSpPr>
          <p:spPr>
            <a:xfrm>
              <a:off x="355600" y="4973418"/>
              <a:ext cx="1454282" cy="461664"/>
            </a:xfrm>
            <a:prstGeom prst="rect">
              <a:avLst/>
            </a:prstGeom>
            <a:noFill/>
          </p:spPr>
          <p:txBody>
            <a:bodyPr wrap="none" rtlCol="0">
              <a:spAutoFit/>
            </a:bodyPr>
            <a:lstStyle/>
            <a:p>
              <a:r>
                <a:rPr lang="en-US" sz="2400" b="1" baseline="0" dirty="0" smtClean="0">
                  <a:solidFill>
                    <a:srgbClr val="C00000"/>
                  </a:solidFill>
                </a:rPr>
                <a:t>Area Lieutenant Notified</a:t>
              </a:r>
              <a:r>
                <a:rPr lang="en-US" sz="2400" b="1" dirty="0" smtClean="0">
                  <a:solidFill>
                    <a:srgbClr val="C00000"/>
                  </a:solidFill>
                </a:rPr>
                <a:t>:</a:t>
              </a:r>
              <a:endParaRPr lang="en-US" sz="2400" b="1" dirty="0">
                <a:solidFill>
                  <a:srgbClr val="C00000"/>
                </a:solidFill>
              </a:endParaRPr>
            </a:p>
          </p:txBody>
        </p:sp>
      </p:grpSp>
      <p:sp>
        <p:nvSpPr>
          <p:cNvPr id="43" name="TextBox 42"/>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Overview</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48" name="TextBox 47"/>
          <p:cNvSpPr txBox="1"/>
          <p:nvPr userDrawn="1"/>
        </p:nvSpPr>
        <p:spPr>
          <a:xfrm>
            <a:off x="3059812" y="6095998"/>
            <a:ext cx="2416174" cy="559136"/>
          </a:xfrm>
          <a:prstGeom prst="rect">
            <a:avLst/>
          </a:prstGeom>
          <a:noFill/>
        </p:spPr>
        <p:txBody>
          <a:bodyPr wrap="none" rtlCol="0">
            <a:spAutoFit/>
          </a:bodyPr>
          <a:lstStyle/>
          <a:p>
            <a:r>
              <a:rPr lang="en-US" sz="2400" b="1" dirty="0" smtClean="0">
                <a:solidFill>
                  <a:srgbClr val="C00000"/>
                </a:solidFill>
              </a:rPr>
              <a:t>Communications:</a:t>
            </a:r>
            <a:endParaRPr lang="en-US" sz="2400" b="1" dirty="0">
              <a:solidFill>
                <a:srgbClr val="C00000"/>
              </a:solidFill>
            </a:endParaRPr>
          </a:p>
        </p:txBody>
      </p:sp>
      <p:sp>
        <p:nvSpPr>
          <p:cNvPr id="54" name="Text Placeholder 2"/>
          <p:cNvSpPr>
            <a:spLocks noGrp="1"/>
          </p:cNvSpPr>
          <p:nvPr>
            <p:ph idx="14"/>
          </p:nvPr>
        </p:nvSpPr>
        <p:spPr>
          <a:xfrm>
            <a:off x="3937000" y="2057400"/>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55" name="Text Placeholder 2"/>
          <p:cNvSpPr>
            <a:spLocks noGrp="1"/>
          </p:cNvSpPr>
          <p:nvPr>
            <p:ph idx="15"/>
          </p:nvPr>
        </p:nvSpPr>
        <p:spPr>
          <a:xfrm>
            <a:off x="3937000" y="2577619"/>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56" name="Text Placeholder 2"/>
          <p:cNvSpPr>
            <a:spLocks noGrp="1"/>
          </p:cNvSpPr>
          <p:nvPr>
            <p:ph idx="16"/>
          </p:nvPr>
        </p:nvSpPr>
        <p:spPr>
          <a:xfrm>
            <a:off x="3937000" y="3111019"/>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17"/>
          </p:nvPr>
        </p:nvSpPr>
        <p:spPr>
          <a:xfrm>
            <a:off x="3937000" y="3644419"/>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18"/>
          </p:nvPr>
        </p:nvSpPr>
        <p:spPr>
          <a:xfrm>
            <a:off x="3937000" y="4177819"/>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19"/>
          </p:nvPr>
        </p:nvSpPr>
        <p:spPr>
          <a:xfrm>
            <a:off x="3937000" y="4711219"/>
            <a:ext cx="10515600" cy="394181"/>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20"/>
          </p:nvPr>
        </p:nvSpPr>
        <p:spPr>
          <a:xfrm>
            <a:off x="5558329" y="61052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21"/>
          </p:nvPr>
        </p:nvSpPr>
        <p:spPr>
          <a:xfrm>
            <a:off x="5558329" y="6638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22" name="TextBox 21"/>
          <p:cNvSpPr txBox="1"/>
          <p:nvPr userDrawn="1"/>
        </p:nvSpPr>
        <p:spPr>
          <a:xfrm>
            <a:off x="3098800" y="6603664"/>
            <a:ext cx="2391680" cy="559136"/>
          </a:xfrm>
          <a:prstGeom prst="rect">
            <a:avLst/>
          </a:prstGeom>
          <a:noFill/>
        </p:spPr>
        <p:txBody>
          <a:bodyPr wrap="none" rtlCol="0">
            <a:spAutoFit/>
          </a:bodyPr>
          <a:lstStyle/>
          <a:p>
            <a:r>
              <a:rPr lang="en-US" sz="2400" b="1" baseline="0" dirty="0" smtClean="0">
                <a:solidFill>
                  <a:srgbClr val="C00000"/>
                </a:solidFill>
              </a:rPr>
              <a:t>Nearest Hospital:</a:t>
            </a:r>
            <a:endParaRPr lang="en-US" sz="2400" b="1" dirty="0">
              <a:solidFill>
                <a:srgbClr val="C00000"/>
              </a:solidFill>
            </a:endParaRPr>
          </a:p>
        </p:txBody>
      </p:sp>
      <p:sp>
        <p:nvSpPr>
          <p:cNvPr id="23" name="TextBox 22"/>
          <p:cNvSpPr txBox="1"/>
          <p:nvPr userDrawn="1"/>
        </p:nvSpPr>
        <p:spPr>
          <a:xfrm>
            <a:off x="1879600" y="7162800"/>
            <a:ext cx="3604320" cy="461665"/>
          </a:xfrm>
          <a:prstGeom prst="rect">
            <a:avLst/>
          </a:prstGeom>
          <a:noFill/>
        </p:spPr>
        <p:txBody>
          <a:bodyPr wrap="none" rtlCol="0">
            <a:spAutoFit/>
          </a:bodyPr>
          <a:lstStyle/>
          <a:p>
            <a:r>
              <a:rPr lang="en-US" sz="2400" b="1" baseline="0" dirty="0" smtClean="0">
                <a:solidFill>
                  <a:srgbClr val="C00000"/>
                </a:solidFill>
              </a:rPr>
              <a:t>Ambulance Standing by at:</a:t>
            </a:r>
            <a:endParaRPr lang="en-US" sz="2400" b="1" dirty="0">
              <a:solidFill>
                <a:srgbClr val="C00000"/>
              </a:solidFill>
            </a:endParaRPr>
          </a:p>
        </p:txBody>
      </p:sp>
      <p:sp>
        <p:nvSpPr>
          <p:cNvPr id="24" name="Text Placeholder 2"/>
          <p:cNvSpPr>
            <a:spLocks noGrp="1"/>
          </p:cNvSpPr>
          <p:nvPr>
            <p:ph idx="22"/>
          </p:nvPr>
        </p:nvSpPr>
        <p:spPr>
          <a:xfrm>
            <a:off x="5537200" y="7172041"/>
            <a:ext cx="81534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4" name="Rectangle 3"/>
          <p:cNvSpPr/>
          <p:nvPr userDrawn="1"/>
        </p:nvSpPr>
        <p:spPr>
          <a:xfrm>
            <a:off x="2032000" y="5558135"/>
            <a:ext cx="3429721" cy="461665"/>
          </a:xfrm>
          <a:prstGeom prst="rect">
            <a:avLst/>
          </a:prstGeom>
        </p:spPr>
        <p:txBody>
          <a:bodyPr wrap="none">
            <a:spAutoFit/>
          </a:bodyPr>
          <a:lstStyle/>
          <a:p>
            <a:r>
              <a:rPr kumimoji="0" lang="en-US" sz="2400" b="1" i="0" u="none" strike="noStrike" kern="1200" cap="none" spc="0" normalizeH="0" baseline="0" noProof="0" dirty="0" err="1" smtClean="0">
                <a:ln>
                  <a:noFill/>
                </a:ln>
                <a:solidFill>
                  <a:srgbClr val="C00000"/>
                </a:solidFill>
                <a:effectLst/>
                <a:uLnTx/>
                <a:uFillTx/>
                <a:latin typeface="+mn-lt"/>
                <a:ea typeface="+mn-ea"/>
                <a:cs typeface="+mn-cs"/>
              </a:rPr>
              <a:t>Deconfliction</a:t>
            </a:r>
            <a:r>
              <a:rPr kumimoji="0" lang="en-US" sz="2400" b="1" i="0" u="none" strike="noStrike" kern="1200" cap="none" spc="0" normalizeH="0" baseline="0" noProof="0" dirty="0" smtClean="0">
                <a:ln>
                  <a:noFill/>
                </a:ln>
                <a:solidFill>
                  <a:srgbClr val="C00000"/>
                </a:solidFill>
                <a:effectLst/>
                <a:uLnTx/>
                <a:uFillTx/>
                <a:latin typeface="+mn-lt"/>
                <a:ea typeface="+mn-ea"/>
                <a:cs typeface="+mn-cs"/>
              </a:rPr>
              <a:t> Completed:</a:t>
            </a:r>
            <a:endParaRPr lang="en-US" dirty="0"/>
          </a:p>
        </p:txBody>
      </p:sp>
      <p:sp>
        <p:nvSpPr>
          <p:cNvPr id="25" name="Text Placeholder 2"/>
          <p:cNvSpPr>
            <a:spLocks noGrp="1"/>
          </p:cNvSpPr>
          <p:nvPr>
            <p:ph idx="23"/>
          </p:nvPr>
        </p:nvSpPr>
        <p:spPr>
          <a:xfrm>
            <a:off x="5537200" y="5562600"/>
            <a:ext cx="117331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26" name="Rectangle 25"/>
          <p:cNvSpPr/>
          <p:nvPr userDrawn="1"/>
        </p:nvSpPr>
        <p:spPr>
          <a:xfrm>
            <a:off x="7029446" y="5562600"/>
            <a:ext cx="3395545" cy="461665"/>
          </a:xfrm>
          <a:prstGeom prst="rect">
            <a:avLst/>
          </a:prstGeom>
        </p:spPr>
        <p:txBody>
          <a:bodyPr wrap="none">
            <a:spAutoFit/>
          </a:bodyPr>
          <a:lstStyle/>
          <a:p>
            <a:r>
              <a:rPr kumimoji="0" lang="en-US" sz="2400" b="1" i="0" u="none" strike="noStrike" kern="1200" cap="none" spc="0" normalizeH="0" baseline="0" noProof="0" dirty="0" err="1" smtClean="0">
                <a:ln>
                  <a:noFill/>
                </a:ln>
                <a:solidFill>
                  <a:srgbClr val="C00000"/>
                </a:solidFill>
                <a:effectLst/>
                <a:uLnTx/>
                <a:uFillTx/>
                <a:latin typeface="+mn-lt"/>
                <a:ea typeface="+mn-ea"/>
                <a:cs typeface="+mn-cs"/>
              </a:rPr>
              <a:t>Deconfliction</a:t>
            </a:r>
            <a:r>
              <a:rPr kumimoji="0" lang="en-US" sz="2400" b="1" i="0" u="none" strike="noStrike" kern="1200" cap="none" spc="0" normalizeH="0" baseline="0" noProof="0" dirty="0" smtClean="0">
                <a:ln>
                  <a:noFill/>
                </a:ln>
                <a:solidFill>
                  <a:srgbClr val="C00000"/>
                </a:solidFill>
                <a:effectLst/>
                <a:uLnTx/>
                <a:uFillTx/>
                <a:latin typeface="+mn-lt"/>
                <a:ea typeface="+mn-ea"/>
                <a:cs typeface="+mn-cs"/>
              </a:rPr>
              <a:t> Number(s):</a:t>
            </a:r>
            <a:endParaRPr lang="en-US" dirty="0"/>
          </a:p>
        </p:txBody>
      </p:sp>
      <p:sp>
        <p:nvSpPr>
          <p:cNvPr id="27" name="Text Placeholder 2"/>
          <p:cNvSpPr>
            <a:spLocks noGrp="1"/>
          </p:cNvSpPr>
          <p:nvPr>
            <p:ph idx="24"/>
          </p:nvPr>
        </p:nvSpPr>
        <p:spPr>
          <a:xfrm>
            <a:off x="10414000" y="5562600"/>
            <a:ext cx="4038600" cy="37175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9692297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ssignments (Sierra Team)">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1727200" y="2066641"/>
            <a:ext cx="5029200" cy="434446"/>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1234312" cy="4200220"/>
            <a:chOff x="355600" y="2057400"/>
            <a:chExt cx="1234312" cy="2955054"/>
          </a:xfrm>
        </p:grpSpPr>
        <p:sp>
          <p:nvSpPr>
            <p:cNvPr id="41" name="TextBox 40"/>
            <p:cNvSpPr txBox="1"/>
            <p:nvPr userDrawn="1"/>
          </p:nvSpPr>
          <p:spPr>
            <a:xfrm>
              <a:off x="355600" y="2057400"/>
              <a:ext cx="1234312" cy="324803"/>
            </a:xfrm>
            <a:prstGeom prst="rect">
              <a:avLst/>
            </a:prstGeom>
            <a:noFill/>
          </p:spPr>
          <p:txBody>
            <a:bodyPr wrap="none" rtlCol="0">
              <a:spAutoFit/>
            </a:bodyPr>
            <a:lstStyle/>
            <a:p>
              <a:r>
                <a:rPr lang="en-US" sz="2400" b="1" dirty="0" smtClean="0">
                  <a:solidFill>
                    <a:srgbClr val="C00000"/>
                  </a:solidFill>
                </a:rPr>
                <a:t>Sierra</a:t>
              </a:r>
              <a:r>
                <a:rPr lang="en-US" sz="2400" b="1" baseline="0" dirty="0" smtClean="0">
                  <a:solidFill>
                    <a:srgbClr val="C00000"/>
                  </a:solidFill>
                </a:rPr>
                <a:t> 1:</a:t>
              </a:r>
              <a:endParaRPr lang="en-US" sz="2400" b="1" dirty="0">
                <a:solidFill>
                  <a:srgbClr val="C00000"/>
                </a:solidFill>
              </a:endParaRPr>
            </a:p>
          </p:txBody>
        </p:sp>
        <p:sp>
          <p:nvSpPr>
            <p:cNvPr id="42" name="TextBox 41"/>
            <p:cNvSpPr txBox="1"/>
            <p:nvPr userDrawn="1"/>
          </p:nvSpPr>
          <p:spPr>
            <a:xfrm>
              <a:off x="355600" y="2535383"/>
              <a:ext cx="184731" cy="324803"/>
            </a:xfrm>
            <a:prstGeom prst="rect">
              <a:avLst/>
            </a:prstGeom>
            <a:noFill/>
          </p:spPr>
          <p:txBody>
            <a:bodyPr wrap="none" rtlCol="0">
              <a:spAutoFit/>
            </a:bodyPr>
            <a:lstStyle/>
            <a:p>
              <a:endParaRPr lang="en-US" sz="2400" b="1" dirty="0">
                <a:solidFill>
                  <a:srgbClr val="C00000"/>
                </a:solidFill>
              </a:endParaRPr>
            </a:p>
          </p:txBody>
        </p:sp>
        <p:sp>
          <p:nvSpPr>
            <p:cNvPr id="43" name="TextBox 42"/>
            <p:cNvSpPr txBox="1"/>
            <p:nvPr userDrawn="1"/>
          </p:nvSpPr>
          <p:spPr>
            <a:xfrm>
              <a:off x="355600" y="2915165"/>
              <a:ext cx="1234312" cy="324803"/>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Sierra 2:</a:t>
              </a:r>
            </a:p>
          </p:txBody>
        </p:sp>
        <p:sp>
          <p:nvSpPr>
            <p:cNvPr id="44" name="TextBox 43"/>
            <p:cNvSpPr txBox="1"/>
            <p:nvPr userDrawn="1"/>
          </p:nvSpPr>
          <p:spPr>
            <a:xfrm>
              <a:off x="355600" y="3347393"/>
              <a:ext cx="184731" cy="324803"/>
            </a:xfrm>
            <a:prstGeom prst="rect">
              <a:avLst/>
            </a:prstGeom>
            <a:noFill/>
          </p:spPr>
          <p:txBody>
            <a:bodyPr wrap="none" rtlCol="0">
              <a:spAutoFit/>
            </a:bodyPr>
            <a:lstStyle/>
            <a:p>
              <a:endParaRPr lang="en-US" sz="2400" b="1" dirty="0">
                <a:solidFill>
                  <a:srgbClr val="C00000"/>
                </a:solidFill>
              </a:endParaRPr>
            </a:p>
          </p:txBody>
        </p:sp>
        <p:sp>
          <p:nvSpPr>
            <p:cNvPr id="45" name="TextBox 44"/>
            <p:cNvSpPr txBox="1"/>
            <p:nvPr userDrawn="1"/>
          </p:nvSpPr>
          <p:spPr>
            <a:xfrm>
              <a:off x="355600" y="3776276"/>
              <a:ext cx="1234312" cy="324803"/>
            </a:xfrm>
            <a:prstGeom prst="rect">
              <a:avLst/>
            </a:prstGeom>
            <a:noFill/>
          </p:spPr>
          <p:txBody>
            <a:bodyPr wrap="none" rtlCol="0">
              <a:spAutoFit/>
            </a:bodyPr>
            <a:lstStyle/>
            <a:p>
              <a:r>
                <a:rPr lang="en-US" sz="2400" b="1" baseline="0" dirty="0" smtClean="0">
                  <a:solidFill>
                    <a:srgbClr val="C00000"/>
                  </a:solidFill>
                </a:rPr>
                <a:t>Sierra 3</a:t>
              </a:r>
              <a:r>
                <a:rPr lang="en-US" sz="2400" b="1" dirty="0" smtClean="0">
                  <a:solidFill>
                    <a:srgbClr val="C00000"/>
                  </a:solidFill>
                </a:rPr>
                <a:t>:</a:t>
              </a:r>
              <a:endParaRPr lang="en-US" sz="2400" b="1" dirty="0">
                <a:solidFill>
                  <a:srgbClr val="C00000"/>
                </a:solidFill>
              </a:endParaRPr>
            </a:p>
          </p:txBody>
        </p:sp>
        <p:sp>
          <p:nvSpPr>
            <p:cNvPr id="46" name="TextBox 45"/>
            <p:cNvSpPr txBox="1"/>
            <p:nvPr userDrawn="1"/>
          </p:nvSpPr>
          <p:spPr>
            <a:xfrm>
              <a:off x="355600" y="4258769"/>
              <a:ext cx="184731" cy="324803"/>
            </a:xfrm>
            <a:prstGeom prst="rect">
              <a:avLst/>
            </a:prstGeom>
            <a:noFill/>
          </p:spPr>
          <p:txBody>
            <a:bodyPr wrap="none" rtlCol="0">
              <a:spAutoFit/>
            </a:bodyPr>
            <a:lstStyle/>
            <a:p>
              <a:endParaRPr lang="en-US" sz="2400" b="1" dirty="0">
                <a:solidFill>
                  <a:srgbClr val="C00000"/>
                </a:solidFill>
              </a:endParaRPr>
            </a:p>
          </p:txBody>
        </p:sp>
        <p:sp>
          <p:nvSpPr>
            <p:cNvPr id="47" name="TextBox 46"/>
            <p:cNvSpPr txBox="1"/>
            <p:nvPr userDrawn="1"/>
          </p:nvSpPr>
          <p:spPr>
            <a:xfrm>
              <a:off x="355600" y="4687651"/>
              <a:ext cx="1234312" cy="324803"/>
            </a:xfrm>
            <a:prstGeom prst="rect">
              <a:avLst/>
            </a:prstGeom>
            <a:noFill/>
          </p:spPr>
          <p:txBody>
            <a:bodyPr wrap="none" rtlCol="0">
              <a:spAutoFit/>
            </a:bodyPr>
            <a:lstStyle/>
            <a:p>
              <a:r>
                <a:rPr lang="en-US" sz="2400" b="1" baseline="0" dirty="0" smtClean="0">
                  <a:solidFill>
                    <a:srgbClr val="C00000"/>
                  </a:solidFill>
                </a:rPr>
                <a:t>Sierra 4</a:t>
              </a:r>
              <a:r>
                <a:rPr lang="en-US" sz="2400" b="1" dirty="0" smtClean="0">
                  <a:solidFill>
                    <a:srgbClr val="C00000"/>
                  </a:solidFill>
                </a:rPr>
                <a:t>:</a:t>
              </a:r>
              <a:endParaRPr lang="en-US" sz="2400" b="1" dirty="0">
                <a:solidFill>
                  <a:srgbClr val="C00000"/>
                </a:solidFill>
              </a:endParaRPr>
            </a:p>
          </p:txBody>
        </p:sp>
      </p:grpSp>
      <p:sp>
        <p:nvSpPr>
          <p:cNvPr id="55" name="TextBox 5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Sierra Assignments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4" name="Text Placeholder 2"/>
          <p:cNvSpPr>
            <a:spLocks noGrp="1"/>
          </p:cNvSpPr>
          <p:nvPr>
            <p:ph idx="27"/>
          </p:nvPr>
        </p:nvSpPr>
        <p:spPr>
          <a:xfrm>
            <a:off x="1727200" y="26717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9"/>
          </p:nvPr>
        </p:nvSpPr>
        <p:spPr>
          <a:xfrm>
            <a:off x="1727200" y="38909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30"/>
          </p:nvPr>
        </p:nvSpPr>
        <p:spPr>
          <a:xfrm>
            <a:off x="1727200" y="4500576"/>
            <a:ext cx="5029200" cy="528624"/>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31"/>
          </p:nvPr>
        </p:nvSpPr>
        <p:spPr>
          <a:xfrm>
            <a:off x="1727200" y="5186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32"/>
          </p:nvPr>
        </p:nvSpPr>
        <p:spPr>
          <a:xfrm>
            <a:off x="1727200" y="57959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33"/>
          </p:nvPr>
        </p:nvSpPr>
        <p:spPr>
          <a:xfrm>
            <a:off x="1727200" y="64055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6" name="Text Placeholder 2"/>
          <p:cNvSpPr>
            <a:spLocks noGrp="1"/>
          </p:cNvSpPr>
          <p:nvPr>
            <p:ph idx="28"/>
          </p:nvPr>
        </p:nvSpPr>
        <p:spPr>
          <a:xfrm>
            <a:off x="1727200" y="3281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7" name="TextBox 66"/>
          <p:cNvSpPr txBox="1"/>
          <p:nvPr userDrawn="1"/>
        </p:nvSpPr>
        <p:spPr>
          <a:xfrm>
            <a:off x="7289800" y="2057400"/>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68" name="TextBox 67"/>
          <p:cNvSpPr txBox="1"/>
          <p:nvPr userDrawn="1"/>
        </p:nvSpPr>
        <p:spPr>
          <a:xfrm>
            <a:off x="7289800" y="2667000"/>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69" name="TextBox 68"/>
          <p:cNvSpPr txBox="1"/>
          <p:nvPr userDrawn="1"/>
        </p:nvSpPr>
        <p:spPr>
          <a:xfrm>
            <a:off x="7289800" y="32721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0" name="TextBox 69"/>
          <p:cNvSpPr txBox="1"/>
          <p:nvPr userDrawn="1"/>
        </p:nvSpPr>
        <p:spPr>
          <a:xfrm>
            <a:off x="7289800" y="3889458"/>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1" name="TextBox 70"/>
          <p:cNvSpPr txBox="1"/>
          <p:nvPr userDrawn="1"/>
        </p:nvSpPr>
        <p:spPr>
          <a:xfrm>
            <a:off x="7289800" y="4495800"/>
            <a:ext cx="1763944" cy="4616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Assignment:</a:t>
            </a:r>
          </a:p>
        </p:txBody>
      </p:sp>
      <p:sp>
        <p:nvSpPr>
          <p:cNvPr id="72" name="TextBox 71"/>
          <p:cNvSpPr txBox="1"/>
          <p:nvPr userDrawn="1"/>
        </p:nvSpPr>
        <p:spPr>
          <a:xfrm>
            <a:off x="7289800" y="51771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3" name="Text Placeholder 2"/>
          <p:cNvSpPr>
            <a:spLocks noGrp="1"/>
          </p:cNvSpPr>
          <p:nvPr>
            <p:ph idx="36"/>
          </p:nvPr>
        </p:nvSpPr>
        <p:spPr>
          <a:xfrm>
            <a:off x="9194800" y="20574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4" name="Text Placeholder 2"/>
          <p:cNvSpPr>
            <a:spLocks noGrp="1"/>
          </p:cNvSpPr>
          <p:nvPr>
            <p:ph idx="37"/>
          </p:nvPr>
        </p:nvSpPr>
        <p:spPr>
          <a:xfrm>
            <a:off x="9194800" y="26670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5" name="Text Placeholder 2"/>
          <p:cNvSpPr>
            <a:spLocks noGrp="1"/>
          </p:cNvSpPr>
          <p:nvPr>
            <p:ph idx="38"/>
          </p:nvPr>
        </p:nvSpPr>
        <p:spPr>
          <a:xfrm>
            <a:off x="9194800" y="3234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6" name="Text Placeholder 2"/>
          <p:cNvSpPr>
            <a:spLocks noGrp="1"/>
          </p:cNvSpPr>
          <p:nvPr>
            <p:ph idx="39"/>
          </p:nvPr>
        </p:nvSpPr>
        <p:spPr>
          <a:xfrm>
            <a:off x="9194800" y="38440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7" name="Text Placeholder 2"/>
          <p:cNvSpPr>
            <a:spLocks noGrp="1"/>
          </p:cNvSpPr>
          <p:nvPr>
            <p:ph idx="40"/>
          </p:nvPr>
        </p:nvSpPr>
        <p:spPr>
          <a:xfrm>
            <a:off x="9194800" y="44536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8" name="Text Placeholder 2"/>
          <p:cNvSpPr>
            <a:spLocks noGrp="1"/>
          </p:cNvSpPr>
          <p:nvPr>
            <p:ph idx="41"/>
          </p:nvPr>
        </p:nvSpPr>
        <p:spPr>
          <a:xfrm>
            <a:off x="9194800" y="5139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38" name="TextBox 37"/>
          <p:cNvSpPr txBox="1"/>
          <p:nvPr userDrawn="1"/>
        </p:nvSpPr>
        <p:spPr>
          <a:xfrm>
            <a:off x="7289800" y="57867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39" name="TextBox 38"/>
          <p:cNvSpPr txBox="1"/>
          <p:nvPr userDrawn="1"/>
        </p:nvSpPr>
        <p:spPr>
          <a:xfrm>
            <a:off x="7289800" y="63963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50" name="Text Placeholder 2"/>
          <p:cNvSpPr>
            <a:spLocks noGrp="1"/>
          </p:cNvSpPr>
          <p:nvPr>
            <p:ph idx="42"/>
          </p:nvPr>
        </p:nvSpPr>
        <p:spPr>
          <a:xfrm>
            <a:off x="9194800" y="58252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51" name="Text Placeholder 2"/>
          <p:cNvSpPr>
            <a:spLocks noGrp="1"/>
          </p:cNvSpPr>
          <p:nvPr>
            <p:ph idx="43"/>
          </p:nvPr>
        </p:nvSpPr>
        <p:spPr>
          <a:xfrm>
            <a:off x="9194800" y="64348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307956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ssignments (Generic)">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1727200" y="2066641"/>
            <a:ext cx="5029200" cy="434446"/>
          </a:xfrm>
          <a:prstGeom prst="rect">
            <a:avLst/>
          </a:prstGeom>
        </p:spPr>
        <p:txBody>
          <a:bodyPr vert="horz" lIns="91440" tIns="45720" rIns="91440" bIns="45720" rtlCol="0">
            <a:noAutofit/>
          </a:bodyPr>
          <a:lstStyle>
            <a:lvl1pPr>
              <a:defRPr sz="2400" b="1"/>
            </a:lvl1pPr>
          </a:lstStyle>
          <a:p>
            <a:pPr lvl="0"/>
            <a:endParaRPr lang="en-US" dirty="0"/>
          </a:p>
        </p:txBody>
      </p:sp>
      <p:sp>
        <p:nvSpPr>
          <p:cNvPr id="55" name="TextBox 5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Assignments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4" name="Text Placeholder 2"/>
          <p:cNvSpPr>
            <a:spLocks noGrp="1"/>
          </p:cNvSpPr>
          <p:nvPr>
            <p:ph idx="27"/>
          </p:nvPr>
        </p:nvSpPr>
        <p:spPr>
          <a:xfrm>
            <a:off x="1727200" y="26717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9"/>
          </p:nvPr>
        </p:nvSpPr>
        <p:spPr>
          <a:xfrm>
            <a:off x="1727200" y="38909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30"/>
          </p:nvPr>
        </p:nvSpPr>
        <p:spPr>
          <a:xfrm>
            <a:off x="1727200" y="4500576"/>
            <a:ext cx="5029200" cy="528624"/>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31"/>
          </p:nvPr>
        </p:nvSpPr>
        <p:spPr>
          <a:xfrm>
            <a:off x="1727200" y="5186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32"/>
          </p:nvPr>
        </p:nvSpPr>
        <p:spPr>
          <a:xfrm>
            <a:off x="1727200" y="57959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33"/>
          </p:nvPr>
        </p:nvSpPr>
        <p:spPr>
          <a:xfrm>
            <a:off x="1727200" y="64055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6" name="Text Placeholder 2"/>
          <p:cNvSpPr>
            <a:spLocks noGrp="1"/>
          </p:cNvSpPr>
          <p:nvPr>
            <p:ph idx="28"/>
          </p:nvPr>
        </p:nvSpPr>
        <p:spPr>
          <a:xfrm>
            <a:off x="1727200" y="3281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7" name="TextBox 66"/>
          <p:cNvSpPr txBox="1"/>
          <p:nvPr userDrawn="1"/>
        </p:nvSpPr>
        <p:spPr>
          <a:xfrm>
            <a:off x="7289800" y="2057400"/>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68" name="TextBox 67"/>
          <p:cNvSpPr txBox="1"/>
          <p:nvPr userDrawn="1"/>
        </p:nvSpPr>
        <p:spPr>
          <a:xfrm>
            <a:off x="7289800" y="2667000"/>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69" name="TextBox 68"/>
          <p:cNvSpPr txBox="1"/>
          <p:nvPr userDrawn="1"/>
        </p:nvSpPr>
        <p:spPr>
          <a:xfrm>
            <a:off x="7289800" y="32721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0" name="TextBox 69"/>
          <p:cNvSpPr txBox="1"/>
          <p:nvPr userDrawn="1"/>
        </p:nvSpPr>
        <p:spPr>
          <a:xfrm>
            <a:off x="7289800" y="3889458"/>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1" name="TextBox 70"/>
          <p:cNvSpPr txBox="1"/>
          <p:nvPr userDrawn="1"/>
        </p:nvSpPr>
        <p:spPr>
          <a:xfrm>
            <a:off x="7289800" y="4495800"/>
            <a:ext cx="1763944" cy="4616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Assignment:</a:t>
            </a:r>
          </a:p>
        </p:txBody>
      </p:sp>
      <p:sp>
        <p:nvSpPr>
          <p:cNvPr id="72" name="TextBox 71"/>
          <p:cNvSpPr txBox="1"/>
          <p:nvPr userDrawn="1"/>
        </p:nvSpPr>
        <p:spPr>
          <a:xfrm>
            <a:off x="7289800" y="51771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73" name="Text Placeholder 2"/>
          <p:cNvSpPr>
            <a:spLocks noGrp="1"/>
          </p:cNvSpPr>
          <p:nvPr>
            <p:ph idx="36"/>
          </p:nvPr>
        </p:nvSpPr>
        <p:spPr>
          <a:xfrm>
            <a:off x="9194800" y="20574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4" name="Text Placeholder 2"/>
          <p:cNvSpPr>
            <a:spLocks noGrp="1"/>
          </p:cNvSpPr>
          <p:nvPr>
            <p:ph idx="37"/>
          </p:nvPr>
        </p:nvSpPr>
        <p:spPr>
          <a:xfrm>
            <a:off x="9194800" y="26670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5" name="Text Placeholder 2"/>
          <p:cNvSpPr>
            <a:spLocks noGrp="1"/>
          </p:cNvSpPr>
          <p:nvPr>
            <p:ph idx="38"/>
          </p:nvPr>
        </p:nvSpPr>
        <p:spPr>
          <a:xfrm>
            <a:off x="9194800" y="3234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6" name="Text Placeholder 2"/>
          <p:cNvSpPr>
            <a:spLocks noGrp="1"/>
          </p:cNvSpPr>
          <p:nvPr>
            <p:ph idx="39"/>
          </p:nvPr>
        </p:nvSpPr>
        <p:spPr>
          <a:xfrm>
            <a:off x="9194800" y="38440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7" name="Text Placeholder 2"/>
          <p:cNvSpPr>
            <a:spLocks noGrp="1"/>
          </p:cNvSpPr>
          <p:nvPr>
            <p:ph idx="40"/>
          </p:nvPr>
        </p:nvSpPr>
        <p:spPr>
          <a:xfrm>
            <a:off x="9194800" y="44536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8" name="Text Placeholder 2"/>
          <p:cNvSpPr>
            <a:spLocks noGrp="1"/>
          </p:cNvSpPr>
          <p:nvPr>
            <p:ph idx="41"/>
          </p:nvPr>
        </p:nvSpPr>
        <p:spPr>
          <a:xfrm>
            <a:off x="9194800" y="5139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38" name="TextBox 37"/>
          <p:cNvSpPr txBox="1"/>
          <p:nvPr userDrawn="1"/>
        </p:nvSpPr>
        <p:spPr>
          <a:xfrm>
            <a:off x="7289800" y="57867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39" name="TextBox 38"/>
          <p:cNvSpPr txBox="1"/>
          <p:nvPr userDrawn="1"/>
        </p:nvSpPr>
        <p:spPr>
          <a:xfrm>
            <a:off x="7289800" y="6396335"/>
            <a:ext cx="1763944" cy="461665"/>
          </a:xfrm>
          <a:prstGeom prst="rect">
            <a:avLst/>
          </a:prstGeom>
          <a:noFill/>
        </p:spPr>
        <p:txBody>
          <a:bodyPr wrap="none" rtlCol="0">
            <a:spAutoFit/>
          </a:bodyPr>
          <a:lstStyle/>
          <a:p>
            <a:r>
              <a:rPr lang="en-US" sz="2400" b="1" dirty="0" smtClean="0">
                <a:solidFill>
                  <a:srgbClr val="C00000"/>
                </a:solidFill>
              </a:rPr>
              <a:t>Assignment:</a:t>
            </a:r>
            <a:endParaRPr lang="en-US" sz="2400" b="1" dirty="0">
              <a:solidFill>
                <a:srgbClr val="C00000"/>
              </a:solidFill>
            </a:endParaRPr>
          </a:p>
        </p:txBody>
      </p:sp>
      <p:sp>
        <p:nvSpPr>
          <p:cNvPr id="50" name="Text Placeholder 2"/>
          <p:cNvSpPr>
            <a:spLocks noGrp="1"/>
          </p:cNvSpPr>
          <p:nvPr>
            <p:ph idx="42"/>
          </p:nvPr>
        </p:nvSpPr>
        <p:spPr>
          <a:xfrm>
            <a:off x="9194800" y="58252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51" name="Text Placeholder 2"/>
          <p:cNvSpPr>
            <a:spLocks noGrp="1"/>
          </p:cNvSpPr>
          <p:nvPr>
            <p:ph idx="43"/>
          </p:nvPr>
        </p:nvSpPr>
        <p:spPr>
          <a:xfrm>
            <a:off x="9194800" y="64348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35" name="Text Placeholder 2"/>
          <p:cNvSpPr>
            <a:spLocks noGrp="1"/>
          </p:cNvSpPr>
          <p:nvPr>
            <p:ph idx="44"/>
          </p:nvPr>
        </p:nvSpPr>
        <p:spPr>
          <a:xfrm>
            <a:off x="203200" y="2080154"/>
            <a:ext cx="1371600" cy="434446"/>
          </a:xfrm>
          <a:prstGeom prst="rect">
            <a:avLst/>
          </a:prstGeom>
        </p:spPr>
        <p:txBody>
          <a:bodyPr vert="horz" lIns="91440" tIns="45720" rIns="91440" bIns="45720" rtlCol="0">
            <a:noAutofit/>
          </a:bodyPr>
          <a:lstStyle>
            <a:lvl1pPr>
              <a:defRPr sz="2400" b="1" baseline="0">
                <a:solidFill>
                  <a:srgbClr val="FF0000"/>
                </a:solidFill>
              </a:defRPr>
            </a:lvl1pPr>
          </a:lstStyle>
          <a:p>
            <a:pPr lvl="0"/>
            <a:endParaRPr lang="en-US" dirty="0"/>
          </a:p>
        </p:txBody>
      </p:sp>
      <p:sp>
        <p:nvSpPr>
          <p:cNvPr id="36" name="Text Placeholder 2"/>
          <p:cNvSpPr>
            <a:spLocks noGrp="1"/>
          </p:cNvSpPr>
          <p:nvPr>
            <p:ph idx="45"/>
          </p:nvPr>
        </p:nvSpPr>
        <p:spPr>
          <a:xfrm>
            <a:off x="203200" y="3276600"/>
            <a:ext cx="1371600" cy="434446"/>
          </a:xfrm>
          <a:prstGeom prst="rect">
            <a:avLst/>
          </a:prstGeom>
        </p:spPr>
        <p:txBody>
          <a:bodyPr vert="horz" lIns="91440" tIns="45720" rIns="91440" bIns="45720" rtlCol="0">
            <a:noAutofit/>
          </a:bodyPr>
          <a:lstStyle>
            <a:lvl1pPr>
              <a:defRPr sz="2400" b="1" baseline="0">
                <a:solidFill>
                  <a:srgbClr val="FF0000"/>
                </a:solidFill>
              </a:defRPr>
            </a:lvl1pPr>
          </a:lstStyle>
          <a:p>
            <a:pPr lvl="0"/>
            <a:endParaRPr lang="en-US" dirty="0"/>
          </a:p>
        </p:txBody>
      </p:sp>
      <p:sp>
        <p:nvSpPr>
          <p:cNvPr id="48" name="Text Placeholder 2"/>
          <p:cNvSpPr>
            <a:spLocks noGrp="1"/>
          </p:cNvSpPr>
          <p:nvPr>
            <p:ph idx="46"/>
          </p:nvPr>
        </p:nvSpPr>
        <p:spPr>
          <a:xfrm>
            <a:off x="203200" y="4572000"/>
            <a:ext cx="1371600" cy="434446"/>
          </a:xfrm>
          <a:prstGeom prst="rect">
            <a:avLst/>
          </a:prstGeom>
        </p:spPr>
        <p:txBody>
          <a:bodyPr vert="horz" lIns="91440" tIns="45720" rIns="91440" bIns="45720" rtlCol="0">
            <a:noAutofit/>
          </a:bodyPr>
          <a:lstStyle>
            <a:lvl1pPr>
              <a:defRPr sz="2400" b="1" baseline="0">
                <a:solidFill>
                  <a:srgbClr val="FF0000"/>
                </a:solidFill>
              </a:defRPr>
            </a:lvl1pPr>
          </a:lstStyle>
          <a:p>
            <a:pPr lvl="0"/>
            <a:endParaRPr lang="en-US" dirty="0"/>
          </a:p>
        </p:txBody>
      </p:sp>
      <p:sp>
        <p:nvSpPr>
          <p:cNvPr id="49" name="Text Placeholder 2"/>
          <p:cNvSpPr>
            <a:spLocks noGrp="1"/>
          </p:cNvSpPr>
          <p:nvPr>
            <p:ph idx="47"/>
          </p:nvPr>
        </p:nvSpPr>
        <p:spPr>
          <a:xfrm>
            <a:off x="203200" y="5867400"/>
            <a:ext cx="1371600" cy="434446"/>
          </a:xfrm>
          <a:prstGeom prst="rect">
            <a:avLst/>
          </a:prstGeom>
        </p:spPr>
        <p:txBody>
          <a:bodyPr vert="horz" lIns="91440" tIns="45720" rIns="91440" bIns="45720" rtlCol="0">
            <a:noAutofit/>
          </a:bodyPr>
          <a:lstStyle>
            <a:lvl1pPr>
              <a:defRPr sz="2400" b="1" baseline="0">
                <a:solidFill>
                  <a:srgbClr val="FF0000"/>
                </a:solidFill>
              </a:defRPr>
            </a:lvl1pPr>
          </a:lstStyle>
          <a:p>
            <a:pPr lvl="0"/>
            <a:endParaRPr lang="en-US" dirty="0"/>
          </a:p>
        </p:txBody>
      </p:sp>
    </p:spTree>
    <p:extLst>
      <p:ext uri="{BB962C8B-B14F-4D97-AF65-F5344CB8AC3E}">
        <p14:creationId xmlns:p14="http://schemas.microsoft.com/office/powerpoint/2010/main" val="4161891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y/Bust">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2565400" y="2066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2046201" cy="3657600"/>
            <a:chOff x="355600" y="2057400"/>
            <a:chExt cx="2046201" cy="3657600"/>
          </a:xfrm>
        </p:grpSpPr>
        <p:sp>
          <p:nvSpPr>
            <p:cNvPr id="41" name="TextBox 40"/>
            <p:cNvSpPr txBox="1"/>
            <p:nvPr userDrawn="1"/>
          </p:nvSpPr>
          <p:spPr>
            <a:xfrm>
              <a:off x="355600" y="2057400"/>
              <a:ext cx="1011815" cy="461665"/>
            </a:xfrm>
            <a:prstGeom prst="rect">
              <a:avLst/>
            </a:prstGeom>
            <a:noFill/>
          </p:spPr>
          <p:txBody>
            <a:bodyPr wrap="none" rtlCol="0">
              <a:spAutoFit/>
            </a:bodyPr>
            <a:lstStyle/>
            <a:p>
              <a:r>
                <a:rPr lang="en-US" sz="2400" b="1" dirty="0" smtClean="0">
                  <a:solidFill>
                    <a:srgbClr val="C00000"/>
                  </a:solidFill>
                </a:rPr>
                <a:t>UC/CI:</a:t>
              </a:r>
              <a:endParaRPr lang="en-US" sz="2400" b="1" dirty="0">
                <a:solidFill>
                  <a:srgbClr val="C00000"/>
                </a:solidFill>
              </a:endParaRPr>
            </a:p>
          </p:txBody>
        </p:sp>
        <p:sp>
          <p:nvSpPr>
            <p:cNvPr id="42" name="TextBox 41"/>
            <p:cNvSpPr txBox="1"/>
            <p:nvPr userDrawn="1"/>
          </p:nvSpPr>
          <p:spPr>
            <a:xfrm>
              <a:off x="355600" y="2586335"/>
              <a:ext cx="2046201" cy="461665"/>
            </a:xfrm>
            <a:prstGeom prst="rect">
              <a:avLst/>
            </a:prstGeom>
            <a:noFill/>
          </p:spPr>
          <p:txBody>
            <a:bodyPr wrap="none" rtlCol="0">
              <a:spAutoFit/>
            </a:bodyPr>
            <a:lstStyle/>
            <a:p>
              <a:r>
                <a:rPr lang="en-US" sz="2400" b="1" dirty="0" smtClean="0">
                  <a:solidFill>
                    <a:srgbClr val="C00000"/>
                  </a:solidFill>
                </a:rPr>
                <a:t>Follow In/Out:</a:t>
              </a:r>
              <a:endParaRPr lang="en-US" sz="2400" b="1" dirty="0">
                <a:solidFill>
                  <a:srgbClr val="C00000"/>
                </a:solidFill>
              </a:endParaRPr>
            </a:p>
          </p:txBody>
        </p:sp>
        <p:sp>
          <p:nvSpPr>
            <p:cNvPr id="43" name="TextBox 42"/>
            <p:cNvSpPr txBox="1"/>
            <p:nvPr userDrawn="1"/>
          </p:nvSpPr>
          <p:spPr>
            <a:xfrm>
              <a:off x="355600" y="3119735"/>
              <a:ext cx="2042354" cy="461665"/>
            </a:xfrm>
            <a:prstGeom prst="rect">
              <a:avLst/>
            </a:prstGeom>
            <a:noFill/>
          </p:spPr>
          <p:txBody>
            <a:bodyPr wrap="none" rtlCol="0">
              <a:spAutoFit/>
            </a:bodyPr>
            <a:lstStyle/>
            <a:p>
              <a:r>
                <a:rPr lang="en-US" sz="2400" b="1" baseline="0" dirty="0" smtClean="0">
                  <a:solidFill>
                    <a:srgbClr val="C00000"/>
                  </a:solidFill>
                </a:rPr>
                <a:t>Surveillance 1:</a:t>
              </a:r>
              <a:endParaRPr lang="en-US" sz="2400" b="1" dirty="0">
                <a:solidFill>
                  <a:srgbClr val="C00000"/>
                </a:solidFill>
              </a:endParaRPr>
            </a:p>
          </p:txBody>
        </p:sp>
        <p:sp>
          <p:nvSpPr>
            <p:cNvPr id="44" name="TextBox 43"/>
            <p:cNvSpPr txBox="1"/>
            <p:nvPr userDrawn="1"/>
          </p:nvSpPr>
          <p:spPr>
            <a:xfrm>
              <a:off x="355600" y="3653135"/>
              <a:ext cx="2042354" cy="461665"/>
            </a:xfrm>
            <a:prstGeom prst="rect">
              <a:avLst/>
            </a:prstGeom>
            <a:noFill/>
          </p:spPr>
          <p:txBody>
            <a:bodyPr wrap="none" rtlCol="0">
              <a:spAutoFit/>
            </a:bodyPr>
            <a:lstStyle/>
            <a:p>
              <a:r>
                <a:rPr lang="en-US" sz="2400" b="1" baseline="0" dirty="0" smtClean="0">
                  <a:solidFill>
                    <a:srgbClr val="C00000"/>
                  </a:solidFill>
                </a:rPr>
                <a:t>Surveillance 2:</a:t>
              </a:r>
              <a:endParaRPr lang="en-US" sz="2400" b="1" dirty="0">
                <a:solidFill>
                  <a:srgbClr val="C00000"/>
                </a:solidFill>
              </a:endParaRPr>
            </a:p>
          </p:txBody>
        </p:sp>
        <p:sp>
          <p:nvSpPr>
            <p:cNvPr id="45" name="TextBox 44"/>
            <p:cNvSpPr txBox="1"/>
            <p:nvPr userDrawn="1"/>
          </p:nvSpPr>
          <p:spPr>
            <a:xfrm>
              <a:off x="355600" y="4191000"/>
              <a:ext cx="1390445" cy="461665"/>
            </a:xfrm>
            <a:prstGeom prst="rect">
              <a:avLst/>
            </a:prstGeom>
            <a:noFill/>
          </p:spPr>
          <p:txBody>
            <a:bodyPr wrap="none" rtlCol="0">
              <a:spAutoFit/>
            </a:bodyPr>
            <a:lstStyle/>
            <a:p>
              <a:r>
                <a:rPr lang="en-US" sz="2400" b="1" baseline="0" dirty="0" smtClean="0">
                  <a:solidFill>
                    <a:srgbClr val="C00000"/>
                  </a:solidFill>
                </a:rPr>
                <a:t>Rescue 1:</a:t>
              </a:r>
              <a:endParaRPr lang="en-US" sz="2400" b="1" dirty="0">
                <a:solidFill>
                  <a:srgbClr val="C00000"/>
                </a:solidFill>
              </a:endParaRPr>
            </a:p>
          </p:txBody>
        </p:sp>
        <p:sp>
          <p:nvSpPr>
            <p:cNvPr id="46" name="TextBox 45"/>
            <p:cNvSpPr txBox="1"/>
            <p:nvPr userDrawn="1"/>
          </p:nvSpPr>
          <p:spPr>
            <a:xfrm>
              <a:off x="355600" y="4719935"/>
              <a:ext cx="1390445" cy="461665"/>
            </a:xfrm>
            <a:prstGeom prst="rect">
              <a:avLst/>
            </a:prstGeom>
            <a:noFill/>
          </p:spPr>
          <p:txBody>
            <a:bodyPr wrap="none" rtlCol="0">
              <a:spAutoFit/>
            </a:bodyPr>
            <a:lstStyle/>
            <a:p>
              <a:r>
                <a:rPr lang="en-US" sz="2400" b="1" baseline="0" dirty="0" smtClean="0">
                  <a:solidFill>
                    <a:srgbClr val="C00000"/>
                  </a:solidFill>
                </a:rPr>
                <a:t>Rescue 2:</a:t>
              </a:r>
              <a:endParaRPr lang="en-US" sz="2400" b="1" dirty="0">
                <a:solidFill>
                  <a:srgbClr val="C00000"/>
                </a:solidFill>
              </a:endParaRPr>
            </a:p>
          </p:txBody>
        </p:sp>
        <p:sp>
          <p:nvSpPr>
            <p:cNvPr id="47" name="TextBox 46"/>
            <p:cNvSpPr txBox="1"/>
            <p:nvPr userDrawn="1"/>
          </p:nvSpPr>
          <p:spPr>
            <a:xfrm>
              <a:off x="355600" y="5253335"/>
              <a:ext cx="1805431" cy="461665"/>
            </a:xfrm>
            <a:prstGeom prst="rect">
              <a:avLst/>
            </a:prstGeom>
            <a:noFill/>
          </p:spPr>
          <p:txBody>
            <a:bodyPr wrap="none" rtlCol="0">
              <a:spAutoFit/>
            </a:bodyPr>
            <a:lstStyle/>
            <a:p>
              <a:r>
                <a:rPr lang="en-US" sz="2400" b="1" baseline="0" dirty="0" smtClean="0">
                  <a:solidFill>
                    <a:srgbClr val="C00000"/>
                  </a:solidFill>
                </a:rPr>
                <a:t>Arrest Team:</a:t>
              </a:r>
              <a:endParaRPr lang="en-US" sz="2400" b="1" dirty="0">
                <a:solidFill>
                  <a:srgbClr val="C00000"/>
                </a:solidFill>
              </a:endParaRPr>
            </a:p>
          </p:txBody>
        </p:sp>
      </p:grpSp>
      <p:sp>
        <p:nvSpPr>
          <p:cNvPr id="33" name="TextBox 32"/>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UC or CI Buy or Buy-Bust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0" name="Text Placeholder 2"/>
          <p:cNvSpPr>
            <a:spLocks noGrp="1"/>
          </p:cNvSpPr>
          <p:nvPr>
            <p:ph idx="15"/>
          </p:nvPr>
        </p:nvSpPr>
        <p:spPr>
          <a:xfrm>
            <a:off x="2565400" y="26000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3" name="Text Placeholder 2"/>
          <p:cNvSpPr>
            <a:spLocks noGrp="1"/>
          </p:cNvSpPr>
          <p:nvPr>
            <p:ph idx="16"/>
          </p:nvPr>
        </p:nvSpPr>
        <p:spPr>
          <a:xfrm>
            <a:off x="2565400" y="31334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4" name="Text Placeholder 2"/>
          <p:cNvSpPr>
            <a:spLocks noGrp="1"/>
          </p:cNvSpPr>
          <p:nvPr>
            <p:ph idx="17"/>
          </p:nvPr>
        </p:nvSpPr>
        <p:spPr>
          <a:xfrm>
            <a:off x="2565400" y="36668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5" name="Text Placeholder 2"/>
          <p:cNvSpPr>
            <a:spLocks noGrp="1"/>
          </p:cNvSpPr>
          <p:nvPr>
            <p:ph idx="18"/>
          </p:nvPr>
        </p:nvSpPr>
        <p:spPr>
          <a:xfrm>
            <a:off x="2565400" y="42002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6" name="Text Placeholder 2"/>
          <p:cNvSpPr>
            <a:spLocks noGrp="1"/>
          </p:cNvSpPr>
          <p:nvPr>
            <p:ph idx="19"/>
          </p:nvPr>
        </p:nvSpPr>
        <p:spPr>
          <a:xfrm>
            <a:off x="2565400" y="4733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0"/>
          </p:nvPr>
        </p:nvSpPr>
        <p:spPr>
          <a:xfrm>
            <a:off x="2565400" y="52670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Box 58"/>
          <p:cNvSpPr txBox="1"/>
          <p:nvPr userDrawn="1"/>
        </p:nvSpPr>
        <p:spPr>
          <a:xfrm>
            <a:off x="8356600" y="4719935"/>
            <a:ext cx="2788392" cy="461665"/>
          </a:xfrm>
          <a:prstGeom prst="rect">
            <a:avLst/>
          </a:prstGeom>
          <a:noFill/>
        </p:spPr>
        <p:txBody>
          <a:bodyPr wrap="none" rtlCol="0">
            <a:spAutoFit/>
          </a:bodyPr>
          <a:lstStyle/>
          <a:p>
            <a:r>
              <a:rPr lang="en-US" sz="2400" b="1" dirty="0" smtClean="0">
                <a:solidFill>
                  <a:srgbClr val="C00000"/>
                </a:solidFill>
              </a:rPr>
              <a:t>Photo of UC</a:t>
            </a:r>
            <a:r>
              <a:rPr lang="en-US" sz="2400" b="1" baseline="0" dirty="0" smtClean="0">
                <a:solidFill>
                  <a:srgbClr val="C00000"/>
                </a:solidFill>
              </a:rPr>
              <a:t> Vehicle</a:t>
            </a:r>
            <a:r>
              <a:rPr lang="en-US" sz="2400" b="1" dirty="0" smtClean="0">
                <a:solidFill>
                  <a:srgbClr val="C00000"/>
                </a:solidFill>
              </a:rPr>
              <a:t>:</a:t>
            </a:r>
          </a:p>
        </p:txBody>
      </p:sp>
      <p:sp>
        <p:nvSpPr>
          <p:cNvPr id="60" name="TextBox 59"/>
          <p:cNvSpPr txBox="1"/>
          <p:nvPr userDrawn="1"/>
        </p:nvSpPr>
        <p:spPr>
          <a:xfrm>
            <a:off x="8356600" y="2057400"/>
            <a:ext cx="1638334" cy="461665"/>
          </a:xfrm>
          <a:prstGeom prst="rect">
            <a:avLst/>
          </a:prstGeom>
          <a:noFill/>
        </p:spPr>
        <p:txBody>
          <a:bodyPr wrap="none" rtlCol="0">
            <a:spAutoFit/>
          </a:bodyPr>
          <a:lstStyle/>
          <a:p>
            <a:r>
              <a:rPr lang="en-US" sz="2400" b="1" dirty="0" smtClean="0">
                <a:solidFill>
                  <a:srgbClr val="C00000"/>
                </a:solidFill>
              </a:rPr>
              <a:t>Date/Time:</a:t>
            </a:r>
          </a:p>
        </p:txBody>
      </p:sp>
      <p:sp>
        <p:nvSpPr>
          <p:cNvPr id="22" name="TextBox 21"/>
          <p:cNvSpPr txBox="1"/>
          <p:nvPr userDrawn="1"/>
        </p:nvSpPr>
        <p:spPr>
          <a:xfrm>
            <a:off x="355600" y="5786735"/>
            <a:ext cx="1805431" cy="461665"/>
          </a:xfrm>
          <a:prstGeom prst="rect">
            <a:avLst/>
          </a:prstGeom>
          <a:noFill/>
        </p:spPr>
        <p:txBody>
          <a:bodyPr wrap="none" rtlCol="0">
            <a:spAutoFit/>
          </a:bodyPr>
          <a:lstStyle/>
          <a:p>
            <a:r>
              <a:rPr lang="en-US" sz="2400" b="1" baseline="0" dirty="0" smtClean="0">
                <a:solidFill>
                  <a:srgbClr val="C00000"/>
                </a:solidFill>
              </a:rPr>
              <a:t>Arrest Team:</a:t>
            </a:r>
            <a:endParaRPr lang="en-US" sz="2400" b="1" dirty="0">
              <a:solidFill>
                <a:srgbClr val="C00000"/>
              </a:solidFill>
            </a:endParaRPr>
          </a:p>
        </p:txBody>
      </p:sp>
      <p:sp>
        <p:nvSpPr>
          <p:cNvPr id="24" name="TextBox 23"/>
          <p:cNvSpPr txBox="1"/>
          <p:nvPr userDrawn="1"/>
        </p:nvSpPr>
        <p:spPr>
          <a:xfrm>
            <a:off x="355600" y="6320135"/>
            <a:ext cx="1805431" cy="461665"/>
          </a:xfrm>
          <a:prstGeom prst="rect">
            <a:avLst/>
          </a:prstGeom>
          <a:noFill/>
        </p:spPr>
        <p:txBody>
          <a:bodyPr wrap="none" rtlCol="0">
            <a:spAutoFit/>
          </a:bodyPr>
          <a:lstStyle/>
          <a:p>
            <a:r>
              <a:rPr lang="en-US" sz="2400" b="1" baseline="0" dirty="0" smtClean="0">
                <a:solidFill>
                  <a:srgbClr val="C00000"/>
                </a:solidFill>
              </a:rPr>
              <a:t>Arrest Team:</a:t>
            </a:r>
            <a:endParaRPr lang="en-US" sz="2400" b="1" dirty="0">
              <a:solidFill>
                <a:srgbClr val="C00000"/>
              </a:solidFill>
            </a:endParaRPr>
          </a:p>
        </p:txBody>
      </p:sp>
      <p:sp>
        <p:nvSpPr>
          <p:cNvPr id="25" name="Text Placeholder 2"/>
          <p:cNvSpPr>
            <a:spLocks noGrp="1"/>
          </p:cNvSpPr>
          <p:nvPr>
            <p:ph idx="22"/>
          </p:nvPr>
        </p:nvSpPr>
        <p:spPr>
          <a:xfrm>
            <a:off x="2586529" y="5791200"/>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26" name="Text Placeholder 2"/>
          <p:cNvSpPr>
            <a:spLocks noGrp="1"/>
          </p:cNvSpPr>
          <p:nvPr>
            <p:ph idx="23"/>
          </p:nvPr>
        </p:nvSpPr>
        <p:spPr>
          <a:xfrm>
            <a:off x="2565400" y="63338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27" name="TextBox 26"/>
          <p:cNvSpPr txBox="1"/>
          <p:nvPr userDrawn="1"/>
        </p:nvSpPr>
        <p:spPr>
          <a:xfrm>
            <a:off x="355600" y="6929735"/>
            <a:ext cx="4206344" cy="461665"/>
          </a:xfrm>
          <a:prstGeom prst="rect">
            <a:avLst/>
          </a:prstGeom>
          <a:noFill/>
        </p:spPr>
        <p:txBody>
          <a:bodyPr wrap="none" rtlCol="0">
            <a:spAutoFit/>
          </a:bodyPr>
          <a:lstStyle/>
          <a:p>
            <a:r>
              <a:rPr lang="en-US" sz="2400" b="1" baseline="0" dirty="0" smtClean="0">
                <a:solidFill>
                  <a:srgbClr val="C00000"/>
                </a:solidFill>
              </a:rPr>
              <a:t>Buy/Bust Signal (Audio/Visual):</a:t>
            </a:r>
            <a:endParaRPr lang="en-US" sz="2400" b="1" dirty="0">
              <a:solidFill>
                <a:srgbClr val="C00000"/>
              </a:solidFill>
            </a:endParaRPr>
          </a:p>
        </p:txBody>
      </p:sp>
      <p:sp>
        <p:nvSpPr>
          <p:cNvPr id="28" name="TextBox 27"/>
          <p:cNvSpPr txBox="1"/>
          <p:nvPr userDrawn="1"/>
        </p:nvSpPr>
        <p:spPr>
          <a:xfrm>
            <a:off x="355600" y="7463135"/>
            <a:ext cx="3919984" cy="461665"/>
          </a:xfrm>
          <a:prstGeom prst="rect">
            <a:avLst/>
          </a:prstGeom>
          <a:noFill/>
        </p:spPr>
        <p:txBody>
          <a:bodyPr wrap="none" rtlCol="0">
            <a:spAutoFit/>
          </a:bodyPr>
          <a:lstStyle/>
          <a:p>
            <a:r>
              <a:rPr lang="en-US" sz="2400" b="1" baseline="0" dirty="0" smtClean="0">
                <a:solidFill>
                  <a:srgbClr val="C00000"/>
                </a:solidFill>
              </a:rPr>
              <a:t>Rescue Signal (Audio/Visual):</a:t>
            </a:r>
            <a:endParaRPr lang="en-US" sz="2400" b="1" dirty="0">
              <a:solidFill>
                <a:srgbClr val="C00000"/>
              </a:solidFill>
            </a:endParaRPr>
          </a:p>
        </p:txBody>
      </p:sp>
      <p:sp>
        <p:nvSpPr>
          <p:cNvPr id="29" name="Text Placeholder 2"/>
          <p:cNvSpPr>
            <a:spLocks noGrp="1"/>
          </p:cNvSpPr>
          <p:nvPr>
            <p:ph idx="24"/>
          </p:nvPr>
        </p:nvSpPr>
        <p:spPr>
          <a:xfrm>
            <a:off x="4567729" y="6934199"/>
            <a:ext cx="11408871" cy="452735"/>
          </a:xfrm>
          <a:prstGeom prst="rect">
            <a:avLst/>
          </a:prstGeom>
        </p:spPr>
        <p:txBody>
          <a:bodyPr vert="horz" lIns="91440" tIns="45720" rIns="91440" bIns="45720" rtlCol="0">
            <a:noAutofit/>
          </a:bodyPr>
          <a:lstStyle>
            <a:lvl1pPr>
              <a:defRPr sz="2400" b="1"/>
            </a:lvl1pPr>
          </a:lstStyle>
          <a:p>
            <a:pPr lvl="0"/>
            <a:endParaRPr lang="en-US" dirty="0"/>
          </a:p>
        </p:txBody>
      </p:sp>
      <p:sp>
        <p:nvSpPr>
          <p:cNvPr id="30" name="Text Placeholder 2"/>
          <p:cNvSpPr>
            <a:spLocks noGrp="1"/>
          </p:cNvSpPr>
          <p:nvPr>
            <p:ph idx="25"/>
          </p:nvPr>
        </p:nvSpPr>
        <p:spPr>
          <a:xfrm>
            <a:off x="4567729" y="7467600"/>
            <a:ext cx="11408871" cy="452735"/>
          </a:xfrm>
          <a:prstGeom prst="rect">
            <a:avLst/>
          </a:prstGeom>
        </p:spPr>
        <p:txBody>
          <a:bodyPr vert="horz" lIns="91440" tIns="45720" rIns="91440" bIns="45720" rtlCol="0">
            <a:noAutofit/>
          </a:bodyPr>
          <a:lstStyle>
            <a:lvl1pPr>
              <a:defRPr sz="2400" b="1"/>
            </a:lvl1pPr>
          </a:lstStyle>
          <a:p>
            <a:pPr lvl="0"/>
            <a:endParaRPr lang="en-US" dirty="0"/>
          </a:p>
        </p:txBody>
      </p:sp>
      <p:sp>
        <p:nvSpPr>
          <p:cNvPr id="31" name="TextBox 30"/>
          <p:cNvSpPr txBox="1"/>
          <p:nvPr userDrawn="1"/>
        </p:nvSpPr>
        <p:spPr>
          <a:xfrm>
            <a:off x="8356600" y="2586335"/>
            <a:ext cx="2175788" cy="461665"/>
          </a:xfrm>
          <a:prstGeom prst="rect">
            <a:avLst/>
          </a:prstGeom>
          <a:noFill/>
        </p:spPr>
        <p:txBody>
          <a:bodyPr wrap="none" rtlCol="0">
            <a:spAutoFit/>
          </a:bodyPr>
          <a:lstStyle/>
          <a:p>
            <a:r>
              <a:rPr lang="en-US" sz="2400" b="1" dirty="0" smtClean="0">
                <a:solidFill>
                  <a:srgbClr val="C00000"/>
                </a:solidFill>
              </a:rPr>
              <a:t>Photo of UC</a:t>
            </a:r>
            <a:r>
              <a:rPr lang="en-US" sz="2400" b="1" baseline="0" dirty="0" smtClean="0">
                <a:solidFill>
                  <a:srgbClr val="C00000"/>
                </a:solidFill>
              </a:rPr>
              <a:t>/CI</a:t>
            </a:r>
            <a:r>
              <a:rPr lang="en-US" sz="2400" b="1" dirty="0" smtClean="0">
                <a:solidFill>
                  <a:srgbClr val="C00000"/>
                </a:solidFill>
              </a:rPr>
              <a:t>:</a:t>
            </a:r>
          </a:p>
        </p:txBody>
      </p:sp>
      <p:sp>
        <p:nvSpPr>
          <p:cNvPr id="32" name="Text Placeholder 2"/>
          <p:cNvSpPr>
            <a:spLocks noGrp="1"/>
          </p:cNvSpPr>
          <p:nvPr>
            <p:ph idx="26"/>
          </p:nvPr>
        </p:nvSpPr>
        <p:spPr>
          <a:xfrm>
            <a:off x="10033000" y="2057400"/>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195971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28" name="Text Placeholder 2"/>
          <p:cNvSpPr>
            <a:spLocks noGrp="1"/>
          </p:cNvSpPr>
          <p:nvPr>
            <p:ph idx="14"/>
          </p:nvPr>
        </p:nvSpPr>
        <p:spPr>
          <a:xfrm>
            <a:off x="1595929" y="2066642"/>
            <a:ext cx="8970471" cy="425346"/>
          </a:xfrm>
          <a:prstGeom prst="rect">
            <a:avLst/>
          </a:prstGeom>
        </p:spPr>
        <p:txBody>
          <a:bodyPr vert="horz" lIns="91440" tIns="45720" rIns="91440" bIns="45720" rtlCol="0">
            <a:noAutofit/>
          </a:bodyPr>
          <a:lstStyle>
            <a:lvl1pPr>
              <a:defRPr sz="2400" b="1"/>
            </a:lvl1pPr>
          </a:lstStyle>
          <a:p>
            <a:pPr lvl="0"/>
            <a:endParaRPr lang="en-US" dirty="0"/>
          </a:p>
        </p:txBody>
      </p:sp>
      <p:sp>
        <p:nvSpPr>
          <p:cNvPr id="32" name="TextBox 31"/>
          <p:cNvSpPr txBox="1"/>
          <p:nvPr userDrawn="1"/>
        </p:nvSpPr>
        <p:spPr>
          <a:xfrm>
            <a:off x="355600" y="2057400"/>
            <a:ext cx="1293687" cy="461665"/>
          </a:xfrm>
          <a:prstGeom prst="rect">
            <a:avLst/>
          </a:prstGeom>
          <a:noFill/>
        </p:spPr>
        <p:txBody>
          <a:bodyPr wrap="none" rtlCol="0">
            <a:spAutoFit/>
          </a:bodyPr>
          <a:lstStyle/>
          <a:p>
            <a:r>
              <a:rPr lang="en-US" sz="2400" b="1" dirty="0" smtClean="0">
                <a:solidFill>
                  <a:srgbClr val="C00000"/>
                </a:solidFill>
              </a:rPr>
              <a:t>Address:</a:t>
            </a:r>
            <a:endParaRPr lang="en-US" sz="2400" b="1" dirty="0">
              <a:solidFill>
                <a:srgbClr val="C00000"/>
              </a:solidFill>
            </a:endParaRPr>
          </a:p>
        </p:txBody>
      </p:sp>
      <p:sp>
        <p:nvSpPr>
          <p:cNvPr id="46" name="TextBox 45"/>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Location Photographs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31" name="TextBox 30"/>
          <p:cNvSpPr txBox="1"/>
          <p:nvPr userDrawn="1"/>
        </p:nvSpPr>
        <p:spPr>
          <a:xfrm>
            <a:off x="1162895" y="7691735"/>
            <a:ext cx="13746905" cy="461665"/>
          </a:xfrm>
          <a:prstGeom prst="rect">
            <a:avLst/>
          </a:prstGeom>
          <a:noFill/>
        </p:spPr>
        <p:txBody>
          <a:bodyPr wrap="none" rtlCol="0">
            <a:spAutoFit/>
          </a:bodyPr>
          <a:lstStyle/>
          <a:p>
            <a:r>
              <a:rPr lang="en-US" sz="2400" b="1" dirty="0" smtClean="0">
                <a:solidFill>
                  <a:srgbClr val="C00000"/>
                </a:solidFill>
              </a:rPr>
              <a:t>Photographs should include</a:t>
            </a:r>
            <a:r>
              <a:rPr lang="en-US" sz="2400" b="1" baseline="0" dirty="0" smtClean="0">
                <a:solidFill>
                  <a:srgbClr val="C00000"/>
                </a:solidFill>
              </a:rPr>
              <a:t> entry points, potential obstacles/barriers, and any other noteworthy features.</a:t>
            </a:r>
            <a:endParaRPr lang="en-US" sz="2400" b="1" dirty="0">
              <a:solidFill>
                <a:srgbClr val="C00000"/>
              </a:solidFill>
            </a:endParaRPr>
          </a:p>
        </p:txBody>
      </p:sp>
    </p:spTree>
    <p:extLst>
      <p:ext uri="{BB962C8B-B14F-4D97-AF65-F5344CB8AC3E}">
        <p14:creationId xmlns:p14="http://schemas.microsoft.com/office/powerpoint/2010/main" val="1949018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isc. Photo Slide">
    <p:spTree>
      <p:nvGrpSpPr>
        <p:cNvPr id="1" name=""/>
        <p:cNvGrpSpPr/>
        <p:nvPr/>
      </p:nvGrpSpPr>
      <p:grpSpPr>
        <a:xfrm>
          <a:off x="0" y="0"/>
          <a:ext cx="0" cy="0"/>
          <a:chOff x="0" y="0"/>
          <a:chExt cx="0" cy="0"/>
        </a:xfrm>
      </p:grpSpPr>
      <p:sp>
        <p:nvSpPr>
          <p:cNvPr id="28" name="Text Placeholder 2"/>
          <p:cNvSpPr>
            <a:spLocks noGrp="1"/>
          </p:cNvSpPr>
          <p:nvPr>
            <p:ph idx="14"/>
          </p:nvPr>
        </p:nvSpPr>
        <p:spPr>
          <a:xfrm>
            <a:off x="2087549" y="2066641"/>
            <a:ext cx="13203251"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32" name="TextBox 31"/>
          <p:cNvSpPr txBox="1"/>
          <p:nvPr userDrawn="1"/>
        </p:nvSpPr>
        <p:spPr>
          <a:xfrm>
            <a:off x="355600" y="2057400"/>
            <a:ext cx="1731949" cy="461665"/>
          </a:xfrm>
          <a:prstGeom prst="rect">
            <a:avLst/>
          </a:prstGeom>
          <a:noFill/>
        </p:spPr>
        <p:txBody>
          <a:bodyPr wrap="none" rtlCol="0">
            <a:spAutoFit/>
          </a:bodyPr>
          <a:lstStyle/>
          <a:p>
            <a:r>
              <a:rPr lang="en-US" sz="2400" b="1" dirty="0" smtClean="0">
                <a:solidFill>
                  <a:srgbClr val="C00000"/>
                </a:solidFill>
              </a:rPr>
              <a:t>Description:</a:t>
            </a:r>
            <a:endParaRPr lang="en-US" sz="2400" b="1" dirty="0">
              <a:solidFill>
                <a:srgbClr val="C00000"/>
              </a:solidFill>
            </a:endParaRPr>
          </a:p>
        </p:txBody>
      </p:sp>
      <p:sp>
        <p:nvSpPr>
          <p:cNvPr id="46" name="TextBox 45"/>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Misc. Photographs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732428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ap/Route">
    <p:spTree>
      <p:nvGrpSpPr>
        <p:cNvPr id="1" name=""/>
        <p:cNvGrpSpPr/>
        <p:nvPr/>
      </p:nvGrpSpPr>
      <p:grpSpPr>
        <a:xfrm>
          <a:off x="0" y="0"/>
          <a:ext cx="0" cy="0"/>
          <a:chOff x="0" y="0"/>
          <a:chExt cx="0" cy="0"/>
        </a:xfrm>
      </p:grpSpPr>
      <p:sp>
        <p:nvSpPr>
          <p:cNvPr id="27" name="Text Placeholder 2"/>
          <p:cNvSpPr>
            <a:spLocks noGrp="1"/>
          </p:cNvSpPr>
          <p:nvPr>
            <p:ph idx="13"/>
          </p:nvPr>
        </p:nvSpPr>
        <p:spPr>
          <a:xfrm>
            <a:off x="2597566" y="6729908"/>
            <a:ext cx="12998034" cy="1423492"/>
          </a:xfrm>
          <a:prstGeom prst="rect">
            <a:avLst/>
          </a:prstGeom>
        </p:spPr>
        <p:txBody>
          <a:bodyPr vert="horz" lIns="91440" tIns="45720" rIns="91440" bIns="45720" rtlCol="0">
            <a:noAutofit/>
          </a:bodyPr>
          <a:lstStyle>
            <a:lvl1pPr>
              <a:defRPr sz="2400" b="1"/>
            </a:lvl1pPr>
          </a:lstStyle>
          <a:p>
            <a:pPr lvl="0"/>
            <a:endParaRPr lang="en-US" dirty="0"/>
          </a:p>
        </p:txBody>
      </p:sp>
      <p:sp>
        <p:nvSpPr>
          <p:cNvPr id="28" name="Text Placeholder 2"/>
          <p:cNvSpPr>
            <a:spLocks noGrp="1"/>
          </p:cNvSpPr>
          <p:nvPr>
            <p:ph idx="14"/>
          </p:nvPr>
        </p:nvSpPr>
        <p:spPr>
          <a:xfrm>
            <a:off x="1672129" y="2066641"/>
            <a:ext cx="6760671" cy="438991"/>
          </a:xfrm>
          <a:prstGeom prst="rect">
            <a:avLst/>
          </a:prstGeom>
        </p:spPr>
        <p:txBody>
          <a:bodyPr vert="horz" lIns="91440" tIns="45720" rIns="91440" bIns="45720" rtlCol="0">
            <a:noAutofit/>
          </a:bodyPr>
          <a:lstStyle>
            <a:lvl1pPr>
              <a:defRPr sz="2400" b="1"/>
            </a:lvl1pPr>
          </a:lstStyle>
          <a:p>
            <a:pPr lvl="0"/>
            <a:endParaRPr lang="en-US" dirty="0"/>
          </a:p>
        </p:txBody>
      </p:sp>
      <p:sp>
        <p:nvSpPr>
          <p:cNvPr id="32" name="TextBox 31"/>
          <p:cNvSpPr txBox="1"/>
          <p:nvPr userDrawn="1"/>
        </p:nvSpPr>
        <p:spPr>
          <a:xfrm>
            <a:off x="355600" y="2057400"/>
            <a:ext cx="1293687" cy="461665"/>
          </a:xfrm>
          <a:prstGeom prst="rect">
            <a:avLst/>
          </a:prstGeom>
          <a:noFill/>
        </p:spPr>
        <p:txBody>
          <a:bodyPr wrap="none" rtlCol="0">
            <a:spAutoFit/>
          </a:bodyPr>
          <a:lstStyle/>
          <a:p>
            <a:r>
              <a:rPr lang="en-US" sz="2400" b="1" dirty="0" smtClean="0">
                <a:solidFill>
                  <a:srgbClr val="C00000"/>
                </a:solidFill>
              </a:rPr>
              <a:t>Address:</a:t>
            </a:r>
            <a:endParaRPr lang="en-US" sz="2400" b="1" dirty="0">
              <a:solidFill>
                <a:srgbClr val="C00000"/>
              </a:solidFill>
            </a:endParaRPr>
          </a:p>
        </p:txBody>
      </p:sp>
      <p:sp>
        <p:nvSpPr>
          <p:cNvPr id="46" name="TextBox 45"/>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Map and Route</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31" name="TextBox 30"/>
          <p:cNvSpPr txBox="1"/>
          <p:nvPr userDrawn="1"/>
        </p:nvSpPr>
        <p:spPr>
          <a:xfrm>
            <a:off x="350258" y="6701135"/>
            <a:ext cx="2224070" cy="461665"/>
          </a:xfrm>
          <a:prstGeom prst="rect">
            <a:avLst/>
          </a:prstGeom>
          <a:noFill/>
        </p:spPr>
        <p:txBody>
          <a:bodyPr wrap="none" rtlCol="0">
            <a:spAutoFit/>
          </a:bodyPr>
          <a:lstStyle/>
          <a:p>
            <a:r>
              <a:rPr lang="en-US" sz="2400" b="1" dirty="0" smtClean="0">
                <a:solidFill>
                  <a:srgbClr val="C00000"/>
                </a:solidFill>
              </a:rPr>
              <a:t>Route</a:t>
            </a:r>
            <a:r>
              <a:rPr lang="en-US" sz="2400" b="1" baseline="0" dirty="0" smtClean="0">
                <a:solidFill>
                  <a:srgbClr val="C00000"/>
                </a:solidFill>
              </a:rPr>
              <a:t> to Target</a:t>
            </a:r>
            <a:r>
              <a:rPr lang="en-US" sz="2400" b="1" dirty="0" smtClean="0">
                <a:solidFill>
                  <a:srgbClr val="C00000"/>
                </a:solidFill>
              </a:rPr>
              <a:t>:</a:t>
            </a:r>
            <a:endParaRPr lang="en-US" sz="2400" b="1" dirty="0">
              <a:solidFill>
                <a:srgbClr val="C00000"/>
              </a:solidFill>
            </a:endParaRPr>
          </a:p>
        </p:txBody>
      </p:sp>
      <p:sp>
        <p:nvSpPr>
          <p:cNvPr id="45" name="TextBox 44"/>
          <p:cNvSpPr txBox="1"/>
          <p:nvPr userDrawn="1"/>
        </p:nvSpPr>
        <p:spPr>
          <a:xfrm>
            <a:off x="350258" y="2667000"/>
            <a:ext cx="856325" cy="461665"/>
          </a:xfrm>
          <a:prstGeom prst="rect">
            <a:avLst/>
          </a:prstGeom>
          <a:noFill/>
        </p:spPr>
        <p:txBody>
          <a:bodyPr wrap="none" rtlCol="0">
            <a:spAutoFit/>
          </a:bodyPr>
          <a:lstStyle/>
          <a:p>
            <a:r>
              <a:rPr lang="en-US" sz="2400" b="1" dirty="0" smtClean="0">
                <a:solidFill>
                  <a:srgbClr val="C00000"/>
                </a:solidFill>
              </a:rPr>
              <a:t>Map:</a:t>
            </a:r>
            <a:endParaRPr lang="en-US" sz="2400" b="1" dirty="0">
              <a:solidFill>
                <a:srgbClr val="C00000"/>
              </a:solidFill>
            </a:endParaRPr>
          </a:p>
        </p:txBody>
      </p:sp>
    </p:spTree>
    <p:extLst>
      <p:ext uri="{BB962C8B-B14F-4D97-AF65-F5344CB8AC3E}">
        <p14:creationId xmlns:p14="http://schemas.microsoft.com/office/powerpoint/2010/main" val="3562788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at Assessment Page 1">
    <p:spTree>
      <p:nvGrpSpPr>
        <p:cNvPr id="1" name=""/>
        <p:cNvGrpSpPr/>
        <p:nvPr/>
      </p:nvGrpSpPr>
      <p:grpSpPr>
        <a:xfrm>
          <a:off x="0" y="0"/>
          <a:ext cx="0" cy="0"/>
          <a:chOff x="0" y="0"/>
          <a:chExt cx="0" cy="0"/>
        </a:xfrm>
      </p:grpSpPr>
      <p:sp>
        <p:nvSpPr>
          <p:cNvPr id="21" name="TextBox 20"/>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Threat Assessment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graphicFrame>
        <p:nvGraphicFramePr>
          <p:cNvPr id="2" name="Table 1"/>
          <p:cNvGraphicFramePr>
            <a:graphicFrameLocks noGrp="1"/>
          </p:cNvGraphicFramePr>
          <p:nvPr userDrawn="1">
            <p:extLst>
              <p:ext uri="{D42A27DB-BD31-4B8C-83A1-F6EECF244321}">
                <p14:modId xmlns:p14="http://schemas.microsoft.com/office/powerpoint/2010/main" val="3452121624"/>
              </p:ext>
            </p:extLst>
          </p:nvPr>
        </p:nvGraphicFramePr>
        <p:xfrm>
          <a:off x="431801" y="2067048"/>
          <a:ext cx="7162799" cy="5557584"/>
        </p:xfrm>
        <a:graphic>
          <a:graphicData uri="http://schemas.openxmlformats.org/drawingml/2006/table">
            <a:tbl>
              <a:tblPr firstRow="1" bandRow="1">
                <a:tableStyleId>{5C22544A-7EE6-4342-B048-85BDC9FD1C3A}</a:tableStyleId>
              </a:tblPr>
              <a:tblGrid>
                <a:gridCol w="4953000"/>
                <a:gridCol w="1523999"/>
                <a:gridCol w="685800"/>
              </a:tblGrid>
              <a:tr h="370840">
                <a:tc>
                  <a:txBody>
                    <a:bodyPr/>
                    <a:lstStyle/>
                    <a:p>
                      <a:r>
                        <a:rPr lang="en-US" dirty="0" smtClean="0"/>
                        <a:t>Search Warrant:</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dirty="0" smtClean="0"/>
                        <a:t>No Search Warrant</a:t>
                      </a:r>
                      <a:endParaRPr lang="en-US" sz="2800" dirty="0"/>
                    </a:p>
                  </a:txBody>
                  <a:tcPr/>
                </a:tc>
                <a:tc>
                  <a:txBody>
                    <a:bodyPr/>
                    <a:lstStyle/>
                    <a:p>
                      <a:pPr algn="ctr"/>
                      <a:r>
                        <a:rPr lang="en-US" sz="2800" dirty="0" smtClean="0"/>
                        <a:t>0</a:t>
                      </a:r>
                      <a:endParaRPr lang="en-US" sz="2800" dirty="0"/>
                    </a:p>
                  </a:txBody>
                  <a:tcPr/>
                </a:tc>
                <a:tc>
                  <a:txBody>
                    <a:bodyPr/>
                    <a:lstStyle/>
                    <a:p>
                      <a:endParaRPr lang="en-US" sz="2800" dirty="0"/>
                    </a:p>
                  </a:txBody>
                  <a:tcPr/>
                </a:tc>
              </a:tr>
              <a:tr h="370840">
                <a:tc>
                  <a:txBody>
                    <a:bodyPr/>
                    <a:lstStyle/>
                    <a:p>
                      <a:pPr marL="0" marR="0" indent="0" algn="l" defTabSz="2167494" rtl="0" eaLnBrk="1" fontAlgn="auto" latinLnBrk="0" hangingPunct="1">
                        <a:lnSpc>
                          <a:spcPct val="100000"/>
                        </a:lnSpc>
                        <a:spcBef>
                          <a:spcPts val="0"/>
                        </a:spcBef>
                        <a:spcAft>
                          <a:spcPts val="0"/>
                        </a:spcAft>
                        <a:buClrTx/>
                        <a:buSzTx/>
                        <a:buFontTx/>
                        <a:buNone/>
                        <a:tabLst/>
                        <a:defRPr/>
                      </a:pPr>
                      <a:r>
                        <a:rPr lang="en-US" sz="2800" dirty="0" smtClean="0"/>
                        <a:t>Evidence of Financial/Property</a:t>
                      </a:r>
                      <a:r>
                        <a:rPr lang="en-US" sz="2800" baseline="0" dirty="0" smtClean="0"/>
                        <a:t> Crimes</a:t>
                      </a:r>
                      <a:endParaRPr lang="en-US" sz="2800" dirty="0" smtClean="0"/>
                    </a:p>
                  </a:txBody>
                  <a:tcPr/>
                </a:tc>
                <a:tc>
                  <a:txBody>
                    <a:bodyPr/>
                    <a:lstStyle/>
                    <a:p>
                      <a:pPr algn="ctr"/>
                      <a:r>
                        <a:rPr lang="en-US" sz="2800" dirty="0" smtClean="0"/>
                        <a:t>2</a:t>
                      </a:r>
                      <a:endParaRPr lang="en-US" sz="2800" dirty="0"/>
                    </a:p>
                  </a:txBody>
                  <a:tcPr/>
                </a:tc>
                <a:tc>
                  <a:txBody>
                    <a:bodyPr/>
                    <a:lstStyle/>
                    <a:p>
                      <a:endParaRPr lang="en-US" sz="2800" dirty="0"/>
                    </a:p>
                  </a:txBody>
                  <a:tcPr/>
                </a:tc>
              </a:tr>
              <a:tr h="370840">
                <a:tc>
                  <a:txBody>
                    <a:bodyPr/>
                    <a:lstStyle/>
                    <a:p>
                      <a:r>
                        <a:rPr lang="en-US" sz="2800" baseline="0" dirty="0" smtClean="0"/>
                        <a:t>Evidence of Narcotics </a:t>
                      </a:r>
                      <a:endParaRPr lang="en-US" sz="2800" baseline="0" dirty="0"/>
                    </a:p>
                  </a:txBody>
                  <a:tcPr/>
                </a:tc>
                <a:tc>
                  <a:txBody>
                    <a:bodyPr/>
                    <a:lstStyle/>
                    <a:p>
                      <a:pPr algn="ctr"/>
                      <a:r>
                        <a:rPr lang="en-US" sz="2800" dirty="0" smtClean="0"/>
                        <a:t>4</a:t>
                      </a:r>
                      <a:endParaRPr lang="en-US" sz="2800" dirty="0"/>
                    </a:p>
                  </a:txBody>
                  <a:tcPr/>
                </a:tc>
                <a:tc>
                  <a:txBody>
                    <a:bodyPr/>
                    <a:lstStyle/>
                    <a:p>
                      <a:endParaRPr lang="en-US" sz="2800" dirty="0"/>
                    </a:p>
                  </a:txBody>
                  <a:tcPr/>
                </a:tc>
              </a:tr>
              <a:tr h="370840">
                <a:tc>
                  <a:txBody>
                    <a:bodyPr/>
                    <a:lstStyle/>
                    <a:p>
                      <a:r>
                        <a:rPr lang="en-US" sz="2800" dirty="0" smtClean="0"/>
                        <a:t>Evidence</a:t>
                      </a:r>
                      <a:r>
                        <a:rPr lang="en-US" sz="2800" baseline="0" dirty="0" smtClean="0"/>
                        <a:t> from Persons Crime/Firearm</a:t>
                      </a:r>
                      <a:endParaRPr lang="en-US" sz="2800" dirty="0"/>
                    </a:p>
                  </a:txBody>
                  <a:tcPr/>
                </a:tc>
                <a:tc>
                  <a:txBody>
                    <a:bodyPr/>
                    <a:lstStyle/>
                    <a:p>
                      <a:pPr algn="ctr"/>
                      <a:r>
                        <a:rPr lang="en-US" sz="2800" dirty="0" smtClean="0"/>
                        <a:t>8</a:t>
                      </a:r>
                      <a:endParaRPr lang="en-US" sz="2800" dirty="0"/>
                    </a:p>
                  </a:txBody>
                  <a:tcPr/>
                </a:tc>
                <a:tc>
                  <a:txBody>
                    <a:bodyPr/>
                    <a:lstStyle/>
                    <a:p>
                      <a:endParaRPr lang="en-US" sz="2800" dirty="0"/>
                    </a:p>
                  </a:txBody>
                  <a:tcPr/>
                </a:tc>
              </a:tr>
              <a:tr h="370840">
                <a:tc>
                  <a:txBody>
                    <a:bodyPr/>
                    <a:lstStyle/>
                    <a:p>
                      <a:r>
                        <a:rPr lang="en-US" sz="2800" dirty="0" smtClean="0"/>
                        <a:t>Evidence</a:t>
                      </a:r>
                      <a:r>
                        <a:rPr lang="en-US" sz="2800" baseline="0" dirty="0" smtClean="0"/>
                        <a:t> from Violent Persons Crime with a Weapon</a:t>
                      </a:r>
                      <a:endParaRPr lang="en-US" sz="2800" dirty="0"/>
                    </a:p>
                  </a:txBody>
                  <a:tcPr/>
                </a:tc>
                <a:tc>
                  <a:txBody>
                    <a:bodyPr/>
                    <a:lstStyle/>
                    <a:p>
                      <a:pPr algn="ctr"/>
                      <a:r>
                        <a:rPr lang="en-US" sz="2800" dirty="0" smtClean="0"/>
                        <a:t>16</a:t>
                      </a:r>
                      <a:endParaRPr lang="en-US" sz="2800" dirty="0"/>
                    </a:p>
                  </a:txBody>
                  <a:tcPr/>
                </a:tc>
                <a:tc>
                  <a:txBody>
                    <a:bodyPr/>
                    <a:lstStyle/>
                    <a:p>
                      <a:endParaRPr lang="en-US" sz="2800" dirty="0"/>
                    </a:p>
                  </a:txBody>
                  <a:tcPr/>
                </a:tc>
              </a:tr>
              <a:tr h="370840">
                <a:tc>
                  <a:txBody>
                    <a:bodyPr/>
                    <a:lstStyle/>
                    <a:p>
                      <a:r>
                        <a:rPr lang="en-US" sz="2800" dirty="0" smtClean="0"/>
                        <a:t>Explosive,</a:t>
                      </a:r>
                      <a:r>
                        <a:rPr lang="en-US" sz="2800" baseline="0" dirty="0" smtClean="0"/>
                        <a:t> Biological, or Chemical Threat</a:t>
                      </a:r>
                      <a:endParaRPr lang="en-US" sz="2800" dirty="0"/>
                    </a:p>
                  </a:txBody>
                  <a:tcPr/>
                </a:tc>
                <a:tc>
                  <a:txBody>
                    <a:bodyPr/>
                    <a:lstStyle/>
                    <a:p>
                      <a:pPr algn="ctr"/>
                      <a:r>
                        <a:rPr lang="en-US" sz="2800" dirty="0" smtClean="0"/>
                        <a:t>30</a:t>
                      </a:r>
                      <a:endParaRPr lang="en-US" sz="2800" dirty="0"/>
                    </a:p>
                  </a:txBody>
                  <a:tcPr/>
                </a:tc>
                <a:tc>
                  <a:txBody>
                    <a:bodyPr/>
                    <a:lstStyle/>
                    <a:p>
                      <a:endParaRPr lang="en-US" sz="2800" dirty="0"/>
                    </a:p>
                  </a:txBody>
                  <a:tcPr/>
                </a:tc>
              </a:tr>
            </a:tbl>
          </a:graphicData>
        </a:graphic>
      </p:graphicFrame>
      <p:graphicFrame>
        <p:nvGraphicFramePr>
          <p:cNvPr id="22" name="Table 21"/>
          <p:cNvGraphicFramePr>
            <a:graphicFrameLocks noGrp="1"/>
          </p:cNvGraphicFramePr>
          <p:nvPr userDrawn="1">
            <p:extLst>
              <p:ext uri="{D42A27DB-BD31-4B8C-83A1-F6EECF244321}">
                <p14:modId xmlns:p14="http://schemas.microsoft.com/office/powerpoint/2010/main" val="963435242"/>
              </p:ext>
            </p:extLst>
          </p:nvPr>
        </p:nvGraphicFramePr>
        <p:xfrm>
          <a:off x="8280401" y="2057400"/>
          <a:ext cx="7162799" cy="3850704"/>
        </p:xfrm>
        <a:graphic>
          <a:graphicData uri="http://schemas.openxmlformats.org/drawingml/2006/table">
            <a:tbl>
              <a:tblPr firstRow="1" bandRow="1">
                <a:tableStyleId>{5C22544A-7EE6-4342-B048-85BDC9FD1C3A}</a:tableStyleId>
              </a:tblPr>
              <a:tblGrid>
                <a:gridCol w="4876799"/>
                <a:gridCol w="1447800"/>
                <a:gridCol w="838200"/>
              </a:tblGrid>
              <a:tr h="370840">
                <a:tc>
                  <a:txBody>
                    <a:bodyPr/>
                    <a:lstStyle/>
                    <a:p>
                      <a:r>
                        <a:rPr lang="en-US" dirty="0" smtClean="0"/>
                        <a:t>Arrest Warrant:</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dirty="0" smtClean="0"/>
                        <a:t>No Arrest</a:t>
                      </a:r>
                      <a:r>
                        <a:rPr lang="en-US" sz="2800" baseline="0" dirty="0" smtClean="0"/>
                        <a:t> Warrant</a:t>
                      </a:r>
                      <a:endParaRPr lang="en-US" sz="2800" dirty="0"/>
                    </a:p>
                  </a:txBody>
                  <a:tcPr/>
                </a:tc>
                <a:tc>
                  <a:txBody>
                    <a:bodyPr/>
                    <a:lstStyle/>
                    <a:p>
                      <a:pPr algn="ctr"/>
                      <a:r>
                        <a:rPr lang="en-US" sz="2800" dirty="0" smtClean="0"/>
                        <a:t>0</a:t>
                      </a:r>
                      <a:endParaRPr lang="en-US" sz="2800" dirty="0"/>
                    </a:p>
                  </a:txBody>
                  <a:tcPr/>
                </a:tc>
                <a:tc>
                  <a:txBody>
                    <a:bodyPr/>
                    <a:lstStyle/>
                    <a:p>
                      <a:endParaRPr lang="en-US" sz="2800" dirty="0"/>
                    </a:p>
                  </a:txBody>
                  <a:tcPr/>
                </a:tc>
              </a:tr>
              <a:tr h="370840">
                <a:tc>
                  <a:txBody>
                    <a:bodyPr/>
                    <a:lstStyle/>
                    <a:p>
                      <a:r>
                        <a:rPr lang="en-US" sz="2800" dirty="0" smtClean="0"/>
                        <a:t>Financial/Property</a:t>
                      </a:r>
                      <a:r>
                        <a:rPr lang="en-US" sz="2800" baseline="0" dirty="0" smtClean="0"/>
                        <a:t> Crimes</a:t>
                      </a:r>
                      <a:endParaRPr lang="en-US" sz="2800" dirty="0"/>
                    </a:p>
                  </a:txBody>
                  <a:tcPr/>
                </a:tc>
                <a:tc>
                  <a:txBody>
                    <a:bodyPr/>
                    <a:lstStyle/>
                    <a:p>
                      <a:pPr algn="ctr"/>
                      <a:r>
                        <a:rPr lang="en-US" sz="2800" dirty="0" smtClean="0"/>
                        <a:t>2</a:t>
                      </a:r>
                      <a:endParaRPr lang="en-US" sz="2800" dirty="0"/>
                    </a:p>
                  </a:txBody>
                  <a:tcPr/>
                </a:tc>
                <a:tc>
                  <a:txBody>
                    <a:bodyPr/>
                    <a:lstStyle/>
                    <a:p>
                      <a:endParaRPr lang="en-US" sz="2800" dirty="0"/>
                    </a:p>
                  </a:txBody>
                  <a:tcPr/>
                </a:tc>
              </a:tr>
              <a:tr h="370840">
                <a:tc>
                  <a:txBody>
                    <a:bodyPr/>
                    <a:lstStyle/>
                    <a:p>
                      <a:r>
                        <a:rPr lang="en-US" sz="2800" dirty="0" smtClean="0"/>
                        <a:t>Narcotic</a:t>
                      </a:r>
                      <a:r>
                        <a:rPr lang="en-US" sz="2800" baseline="0" dirty="0" smtClean="0"/>
                        <a:t> Offenses</a:t>
                      </a:r>
                      <a:endParaRPr lang="en-US" sz="2800" dirty="0"/>
                    </a:p>
                  </a:txBody>
                  <a:tcPr/>
                </a:tc>
                <a:tc>
                  <a:txBody>
                    <a:bodyPr/>
                    <a:lstStyle/>
                    <a:p>
                      <a:pPr algn="ctr"/>
                      <a:r>
                        <a:rPr lang="en-US" sz="2800" dirty="0" smtClean="0"/>
                        <a:t>4</a:t>
                      </a:r>
                      <a:endParaRPr lang="en-US" sz="2800" dirty="0"/>
                    </a:p>
                  </a:txBody>
                  <a:tcPr/>
                </a:tc>
                <a:tc>
                  <a:txBody>
                    <a:bodyPr/>
                    <a:lstStyle/>
                    <a:p>
                      <a:endParaRPr lang="en-US" sz="2800" dirty="0"/>
                    </a:p>
                  </a:txBody>
                  <a:tcPr/>
                </a:tc>
              </a:tr>
              <a:tr h="370840">
                <a:tc>
                  <a:txBody>
                    <a:bodyPr/>
                    <a:lstStyle/>
                    <a:p>
                      <a:r>
                        <a:rPr lang="en-US" sz="2800" dirty="0" smtClean="0"/>
                        <a:t>Persons Crimes</a:t>
                      </a:r>
                      <a:endParaRPr lang="en-US" sz="2800" dirty="0"/>
                    </a:p>
                  </a:txBody>
                  <a:tcPr/>
                </a:tc>
                <a:tc>
                  <a:txBody>
                    <a:bodyPr/>
                    <a:lstStyle/>
                    <a:p>
                      <a:pPr algn="ctr"/>
                      <a:r>
                        <a:rPr lang="en-US" sz="2800" dirty="0" smtClean="0"/>
                        <a:t>6</a:t>
                      </a:r>
                      <a:endParaRPr lang="en-US" sz="2800" dirty="0"/>
                    </a:p>
                  </a:txBody>
                  <a:tcPr/>
                </a:tc>
                <a:tc>
                  <a:txBody>
                    <a:bodyPr/>
                    <a:lstStyle/>
                    <a:p>
                      <a:endParaRPr lang="en-US" sz="2800" dirty="0"/>
                    </a:p>
                  </a:txBody>
                  <a:tcPr/>
                </a:tc>
              </a:tr>
              <a:tr h="370840">
                <a:tc>
                  <a:txBody>
                    <a:bodyPr/>
                    <a:lstStyle/>
                    <a:p>
                      <a:r>
                        <a:rPr lang="en-US" sz="2800" dirty="0" smtClean="0"/>
                        <a:t>Weapons Offenses</a:t>
                      </a:r>
                      <a:endParaRPr lang="en-US" sz="2800" dirty="0"/>
                    </a:p>
                  </a:txBody>
                  <a:tcPr/>
                </a:tc>
                <a:tc>
                  <a:txBody>
                    <a:bodyPr/>
                    <a:lstStyle/>
                    <a:p>
                      <a:pPr algn="ctr"/>
                      <a:r>
                        <a:rPr lang="en-US" sz="2800" dirty="0" smtClean="0"/>
                        <a:t>10</a:t>
                      </a:r>
                      <a:endParaRPr lang="en-US" sz="2800" dirty="0"/>
                    </a:p>
                  </a:txBody>
                  <a:tcPr/>
                </a:tc>
                <a:tc>
                  <a:txBody>
                    <a:bodyPr/>
                    <a:lstStyle/>
                    <a:p>
                      <a:endParaRPr lang="en-US" sz="2800" dirty="0"/>
                    </a:p>
                  </a:txBody>
                  <a:tcPr/>
                </a:tc>
              </a:tr>
              <a:tr h="370840">
                <a:tc>
                  <a:txBody>
                    <a:bodyPr/>
                    <a:lstStyle/>
                    <a:p>
                      <a:r>
                        <a:rPr lang="en-US" sz="2800" dirty="0" smtClean="0"/>
                        <a:t>Attempted</a:t>
                      </a:r>
                      <a:r>
                        <a:rPr lang="en-US" sz="2800" baseline="0" dirty="0" smtClean="0"/>
                        <a:t> Murder/Murder</a:t>
                      </a:r>
                      <a:endParaRPr lang="en-US" sz="2800" dirty="0"/>
                    </a:p>
                  </a:txBody>
                  <a:tcPr/>
                </a:tc>
                <a:tc>
                  <a:txBody>
                    <a:bodyPr/>
                    <a:lstStyle/>
                    <a:p>
                      <a:pPr algn="ctr"/>
                      <a:r>
                        <a:rPr lang="en-US" sz="2800" dirty="0" smtClean="0"/>
                        <a:t>15</a:t>
                      </a:r>
                      <a:endParaRPr lang="en-US" sz="2800" dirty="0"/>
                    </a:p>
                  </a:txBody>
                  <a:tcPr/>
                </a:tc>
                <a:tc>
                  <a:txBody>
                    <a:bodyPr/>
                    <a:lstStyle/>
                    <a:p>
                      <a:endParaRPr lang="en-US" sz="2800" dirty="0"/>
                    </a:p>
                  </a:txBody>
                  <a:tcPr/>
                </a:tc>
              </a:tr>
            </a:tbl>
          </a:graphicData>
        </a:graphic>
      </p:graphicFrame>
      <p:sp>
        <p:nvSpPr>
          <p:cNvPr id="12" name="Text Placeholder 2"/>
          <p:cNvSpPr>
            <a:spLocks noGrp="1"/>
          </p:cNvSpPr>
          <p:nvPr>
            <p:ph idx="14" hasCustomPrompt="1"/>
          </p:nvPr>
        </p:nvSpPr>
        <p:spPr>
          <a:xfrm>
            <a:off x="6908800" y="28194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6" name="TextBox 25"/>
          <p:cNvSpPr txBox="1"/>
          <p:nvPr userDrawn="1"/>
        </p:nvSpPr>
        <p:spPr>
          <a:xfrm>
            <a:off x="8262275" y="6091535"/>
            <a:ext cx="7448257" cy="1938992"/>
          </a:xfrm>
          <a:prstGeom prst="rect">
            <a:avLst/>
          </a:prstGeom>
          <a:noFill/>
        </p:spPr>
        <p:txBody>
          <a:bodyPr wrap="none" rtlCol="0">
            <a:spAutoFit/>
          </a:bodyPr>
          <a:lstStyle/>
          <a:p>
            <a:r>
              <a:rPr lang="en-US" sz="2400" b="1" dirty="0" smtClean="0">
                <a:solidFill>
                  <a:srgbClr val="C00000"/>
                </a:solidFill>
              </a:rPr>
              <a:t>Select one</a:t>
            </a:r>
            <a:r>
              <a:rPr lang="en-US" sz="2400" b="1" baseline="0" dirty="0" smtClean="0">
                <a:solidFill>
                  <a:srgbClr val="C00000"/>
                </a:solidFill>
              </a:rPr>
              <a:t> from each category.</a:t>
            </a:r>
          </a:p>
          <a:p>
            <a:r>
              <a:rPr lang="en-US" sz="2400" b="1" baseline="0" dirty="0" smtClean="0">
                <a:solidFill>
                  <a:srgbClr val="C00000"/>
                </a:solidFill>
              </a:rPr>
              <a:t>If multiple apply select the one with the highest value.</a:t>
            </a:r>
          </a:p>
          <a:p>
            <a:r>
              <a:rPr lang="en-US" sz="2400" b="1" baseline="0" dirty="0" smtClean="0">
                <a:solidFill>
                  <a:srgbClr val="C00000"/>
                </a:solidFill>
              </a:rPr>
              <a:t>Mark that box with an “X”.</a:t>
            </a:r>
          </a:p>
          <a:p>
            <a:r>
              <a:rPr lang="en-US" sz="2400" b="1" baseline="0" dirty="0" smtClean="0">
                <a:solidFill>
                  <a:srgbClr val="C00000"/>
                </a:solidFill>
              </a:rPr>
              <a:t>Add all of the points up and refer the scale at the bottom</a:t>
            </a:r>
          </a:p>
          <a:p>
            <a:r>
              <a:rPr lang="en-US" sz="2400" b="1" baseline="0" dirty="0" smtClean="0">
                <a:solidFill>
                  <a:srgbClr val="C00000"/>
                </a:solidFill>
              </a:rPr>
              <a:t>of the third page of the threat assessment.</a:t>
            </a:r>
            <a:endParaRPr lang="en-US" sz="2400" b="1" dirty="0">
              <a:solidFill>
                <a:srgbClr val="C00000"/>
              </a:solidFill>
            </a:endParaRPr>
          </a:p>
        </p:txBody>
      </p:sp>
      <p:sp>
        <p:nvSpPr>
          <p:cNvPr id="27" name="Text Placeholder 2"/>
          <p:cNvSpPr>
            <a:spLocks noGrp="1"/>
          </p:cNvSpPr>
          <p:nvPr>
            <p:ph idx="26" hasCustomPrompt="1"/>
          </p:nvPr>
        </p:nvSpPr>
        <p:spPr>
          <a:xfrm>
            <a:off x="6908800" y="35052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8" name="Text Placeholder 2"/>
          <p:cNvSpPr>
            <a:spLocks noGrp="1"/>
          </p:cNvSpPr>
          <p:nvPr>
            <p:ph idx="27" hasCustomPrompt="1"/>
          </p:nvPr>
        </p:nvSpPr>
        <p:spPr>
          <a:xfrm>
            <a:off x="6908800" y="43434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9" name="Text Placeholder 2"/>
          <p:cNvSpPr>
            <a:spLocks noGrp="1"/>
          </p:cNvSpPr>
          <p:nvPr>
            <p:ph idx="28" hasCustomPrompt="1"/>
          </p:nvPr>
        </p:nvSpPr>
        <p:spPr>
          <a:xfrm>
            <a:off x="6908800" y="50292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0" name="Text Placeholder 2"/>
          <p:cNvSpPr>
            <a:spLocks noGrp="1"/>
          </p:cNvSpPr>
          <p:nvPr>
            <p:ph idx="29" hasCustomPrompt="1"/>
          </p:nvPr>
        </p:nvSpPr>
        <p:spPr>
          <a:xfrm>
            <a:off x="6908800" y="59436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1" name="Text Placeholder 2"/>
          <p:cNvSpPr>
            <a:spLocks noGrp="1"/>
          </p:cNvSpPr>
          <p:nvPr>
            <p:ph idx="30" hasCustomPrompt="1"/>
          </p:nvPr>
        </p:nvSpPr>
        <p:spPr>
          <a:xfrm>
            <a:off x="6908800" y="68580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2" name="Text Placeholder 2"/>
          <p:cNvSpPr>
            <a:spLocks noGrp="1"/>
          </p:cNvSpPr>
          <p:nvPr>
            <p:ph idx="31" hasCustomPrompt="1"/>
          </p:nvPr>
        </p:nvSpPr>
        <p:spPr>
          <a:xfrm>
            <a:off x="14681200" y="28194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3" name="Text Placeholder 2"/>
          <p:cNvSpPr>
            <a:spLocks noGrp="1"/>
          </p:cNvSpPr>
          <p:nvPr>
            <p:ph idx="32" hasCustomPrompt="1"/>
          </p:nvPr>
        </p:nvSpPr>
        <p:spPr>
          <a:xfrm>
            <a:off x="14681200" y="54102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4" name="Text Placeholder 2"/>
          <p:cNvSpPr>
            <a:spLocks noGrp="1"/>
          </p:cNvSpPr>
          <p:nvPr>
            <p:ph idx="33" hasCustomPrompt="1"/>
          </p:nvPr>
        </p:nvSpPr>
        <p:spPr>
          <a:xfrm>
            <a:off x="14681200" y="48768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5" name="Text Placeholder 2"/>
          <p:cNvSpPr>
            <a:spLocks noGrp="1"/>
          </p:cNvSpPr>
          <p:nvPr>
            <p:ph idx="34" hasCustomPrompt="1"/>
          </p:nvPr>
        </p:nvSpPr>
        <p:spPr>
          <a:xfrm>
            <a:off x="14681200" y="44196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6" name="Text Placeholder 2"/>
          <p:cNvSpPr>
            <a:spLocks noGrp="1"/>
          </p:cNvSpPr>
          <p:nvPr>
            <p:ph idx="35" hasCustomPrompt="1"/>
          </p:nvPr>
        </p:nvSpPr>
        <p:spPr>
          <a:xfrm>
            <a:off x="14681200" y="38862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7" name="Text Placeholder 2"/>
          <p:cNvSpPr>
            <a:spLocks noGrp="1"/>
          </p:cNvSpPr>
          <p:nvPr>
            <p:ph idx="36" hasCustomPrompt="1"/>
          </p:nvPr>
        </p:nvSpPr>
        <p:spPr>
          <a:xfrm>
            <a:off x="14681200" y="3352800"/>
            <a:ext cx="685800" cy="457200"/>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Tree>
    <p:extLst>
      <p:ext uri="{BB962C8B-B14F-4D97-AF65-F5344CB8AC3E}">
        <p14:creationId xmlns:p14="http://schemas.microsoft.com/office/powerpoint/2010/main" val="474069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at Assessment Page 2">
    <p:spTree>
      <p:nvGrpSpPr>
        <p:cNvPr id="1" name=""/>
        <p:cNvGrpSpPr/>
        <p:nvPr/>
      </p:nvGrpSpPr>
      <p:grpSpPr>
        <a:xfrm>
          <a:off x="0" y="0"/>
          <a:ext cx="0" cy="0"/>
          <a:chOff x="0" y="0"/>
          <a:chExt cx="0" cy="0"/>
        </a:xfrm>
      </p:grpSpPr>
      <p:sp>
        <p:nvSpPr>
          <p:cNvPr id="21" name="TextBox 20"/>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Threat Assessment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graphicFrame>
        <p:nvGraphicFramePr>
          <p:cNvPr id="2" name="Table 1"/>
          <p:cNvGraphicFramePr>
            <a:graphicFrameLocks noGrp="1"/>
          </p:cNvGraphicFramePr>
          <p:nvPr userDrawn="1">
            <p:extLst>
              <p:ext uri="{D42A27DB-BD31-4B8C-83A1-F6EECF244321}">
                <p14:modId xmlns:p14="http://schemas.microsoft.com/office/powerpoint/2010/main" val="2590887772"/>
              </p:ext>
            </p:extLst>
          </p:nvPr>
        </p:nvGraphicFramePr>
        <p:xfrm>
          <a:off x="431801" y="2067048"/>
          <a:ext cx="7162799" cy="5313744"/>
        </p:xfrm>
        <a:graphic>
          <a:graphicData uri="http://schemas.openxmlformats.org/drawingml/2006/table">
            <a:tbl>
              <a:tblPr firstRow="1" bandRow="1">
                <a:tableStyleId>{5C22544A-7EE6-4342-B048-85BDC9FD1C3A}</a:tableStyleId>
              </a:tblPr>
              <a:tblGrid>
                <a:gridCol w="4876799"/>
                <a:gridCol w="1524000"/>
                <a:gridCol w="762000"/>
              </a:tblGrid>
              <a:tr h="370840">
                <a:tc>
                  <a:txBody>
                    <a:bodyPr/>
                    <a:lstStyle/>
                    <a:p>
                      <a:r>
                        <a:rPr lang="en-US" dirty="0" smtClean="0"/>
                        <a:t>Criminal History</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dirty="0" smtClean="0"/>
                        <a:t>No Criminal History</a:t>
                      </a:r>
                      <a:endParaRPr lang="en-US" sz="2800" dirty="0"/>
                    </a:p>
                  </a:txBody>
                  <a:tcPr/>
                </a:tc>
                <a:tc>
                  <a:txBody>
                    <a:bodyPr/>
                    <a:lstStyle/>
                    <a:p>
                      <a:pPr algn="ctr"/>
                      <a:r>
                        <a:rPr lang="en-US" sz="2800" dirty="0" smtClean="0"/>
                        <a:t>0</a:t>
                      </a:r>
                      <a:endParaRPr lang="en-US" sz="2800" dirty="0"/>
                    </a:p>
                  </a:txBody>
                  <a:tcPr/>
                </a:tc>
                <a:tc>
                  <a:txBody>
                    <a:bodyPr/>
                    <a:lstStyle/>
                    <a:p>
                      <a:endParaRPr lang="en-US" sz="2800" dirty="0"/>
                    </a:p>
                  </a:txBody>
                  <a:tcPr/>
                </a:tc>
              </a:tr>
              <a:tr h="370840">
                <a:tc>
                  <a:txBody>
                    <a:bodyPr/>
                    <a:lstStyle/>
                    <a:p>
                      <a:r>
                        <a:rPr lang="en-US" sz="2800" dirty="0" smtClean="0"/>
                        <a:t>Property</a:t>
                      </a:r>
                      <a:r>
                        <a:rPr lang="en-US" sz="2800" baseline="0" dirty="0" smtClean="0"/>
                        <a:t> Crimes</a:t>
                      </a:r>
                      <a:endParaRPr lang="en-US" sz="2800" dirty="0"/>
                    </a:p>
                  </a:txBody>
                  <a:tcPr/>
                </a:tc>
                <a:tc>
                  <a:txBody>
                    <a:bodyPr/>
                    <a:lstStyle/>
                    <a:p>
                      <a:pPr algn="ctr"/>
                      <a:r>
                        <a:rPr lang="en-US" sz="2800" dirty="0" smtClean="0"/>
                        <a:t>1</a:t>
                      </a:r>
                      <a:endParaRPr lang="en-US" sz="2800" dirty="0"/>
                    </a:p>
                  </a:txBody>
                  <a:tcPr/>
                </a:tc>
                <a:tc>
                  <a:txBody>
                    <a:bodyPr/>
                    <a:lstStyle/>
                    <a:p>
                      <a:endParaRPr lang="en-US" sz="2800" dirty="0"/>
                    </a:p>
                  </a:txBody>
                  <a:tcPr/>
                </a:tc>
              </a:tr>
              <a:tr h="370840">
                <a:tc>
                  <a:txBody>
                    <a:bodyPr/>
                    <a:lstStyle/>
                    <a:p>
                      <a:r>
                        <a:rPr lang="en-US" sz="2800" dirty="0" smtClean="0"/>
                        <a:t>Narcotics Crimes</a:t>
                      </a:r>
                      <a:endParaRPr lang="en-US" sz="2800" dirty="0"/>
                    </a:p>
                  </a:txBody>
                  <a:tcPr/>
                </a:tc>
                <a:tc>
                  <a:txBody>
                    <a:bodyPr/>
                    <a:lstStyle/>
                    <a:p>
                      <a:pPr algn="ctr"/>
                      <a:r>
                        <a:rPr lang="en-US" sz="2800" dirty="0" smtClean="0"/>
                        <a:t>3</a:t>
                      </a:r>
                      <a:endParaRPr lang="en-US" sz="2800" dirty="0"/>
                    </a:p>
                  </a:txBody>
                  <a:tcPr/>
                </a:tc>
                <a:tc>
                  <a:txBody>
                    <a:bodyPr/>
                    <a:lstStyle/>
                    <a:p>
                      <a:endParaRPr lang="en-US" sz="2800" dirty="0"/>
                    </a:p>
                  </a:txBody>
                  <a:tcPr/>
                </a:tc>
              </a:tr>
              <a:tr h="370840">
                <a:tc>
                  <a:txBody>
                    <a:bodyPr/>
                    <a:lstStyle/>
                    <a:p>
                      <a:r>
                        <a:rPr lang="en-US" sz="2800" dirty="0" smtClean="0"/>
                        <a:t>Persons Crimes</a:t>
                      </a:r>
                      <a:endParaRPr lang="en-US" sz="2800" dirty="0"/>
                    </a:p>
                  </a:txBody>
                  <a:tcPr/>
                </a:tc>
                <a:tc>
                  <a:txBody>
                    <a:bodyPr/>
                    <a:lstStyle/>
                    <a:p>
                      <a:pPr algn="ctr"/>
                      <a:r>
                        <a:rPr lang="en-US" sz="2800" dirty="0" smtClean="0"/>
                        <a:t>4</a:t>
                      </a:r>
                      <a:endParaRPr lang="en-US" sz="2800" dirty="0"/>
                    </a:p>
                  </a:txBody>
                  <a:tcPr/>
                </a:tc>
                <a:tc>
                  <a:txBody>
                    <a:bodyPr/>
                    <a:lstStyle/>
                    <a:p>
                      <a:endParaRPr lang="en-US" sz="2800" dirty="0"/>
                    </a:p>
                  </a:txBody>
                  <a:tcPr/>
                </a:tc>
              </a:tr>
              <a:tr h="370840">
                <a:tc>
                  <a:txBody>
                    <a:bodyPr/>
                    <a:lstStyle/>
                    <a:p>
                      <a:r>
                        <a:rPr lang="en-US" sz="2800" dirty="0" smtClean="0"/>
                        <a:t>Resisting</a:t>
                      </a:r>
                      <a:r>
                        <a:rPr lang="en-US" sz="2800" baseline="0" dirty="0" smtClean="0"/>
                        <a:t> Police</a:t>
                      </a:r>
                      <a:endParaRPr lang="en-US" sz="2800" dirty="0"/>
                    </a:p>
                  </a:txBody>
                  <a:tcPr/>
                </a:tc>
                <a:tc>
                  <a:txBody>
                    <a:bodyPr/>
                    <a:lstStyle/>
                    <a:p>
                      <a:pPr algn="ctr"/>
                      <a:r>
                        <a:rPr lang="en-US" sz="2800" dirty="0" smtClean="0"/>
                        <a:t>5</a:t>
                      </a:r>
                      <a:endParaRPr lang="en-US" sz="2800" dirty="0"/>
                    </a:p>
                  </a:txBody>
                  <a:tcPr/>
                </a:tc>
                <a:tc>
                  <a:txBody>
                    <a:bodyPr/>
                    <a:lstStyle/>
                    <a:p>
                      <a:endParaRPr lang="en-US" sz="2800" dirty="0"/>
                    </a:p>
                  </a:txBody>
                  <a:tcPr/>
                </a:tc>
              </a:tr>
              <a:tr h="370840">
                <a:tc>
                  <a:txBody>
                    <a:bodyPr/>
                    <a:lstStyle/>
                    <a:p>
                      <a:r>
                        <a:rPr lang="en-US" sz="2800" dirty="0" smtClean="0"/>
                        <a:t>Weapons Crimes</a:t>
                      </a:r>
                      <a:endParaRPr lang="en-US" sz="2800" dirty="0"/>
                    </a:p>
                  </a:txBody>
                  <a:tcPr/>
                </a:tc>
                <a:tc>
                  <a:txBody>
                    <a:bodyPr/>
                    <a:lstStyle/>
                    <a:p>
                      <a:pPr algn="ctr"/>
                      <a:r>
                        <a:rPr lang="en-US" sz="2800" dirty="0" smtClean="0"/>
                        <a:t>7</a:t>
                      </a:r>
                      <a:endParaRPr lang="en-US" sz="2800" dirty="0"/>
                    </a:p>
                  </a:txBody>
                  <a:tcPr/>
                </a:tc>
                <a:tc>
                  <a:txBody>
                    <a:bodyPr/>
                    <a:lstStyle/>
                    <a:p>
                      <a:endParaRPr lang="en-US" sz="2800" dirty="0"/>
                    </a:p>
                  </a:txBody>
                  <a:tcPr/>
                </a:tc>
              </a:tr>
              <a:tr h="370840">
                <a:tc>
                  <a:txBody>
                    <a:bodyPr/>
                    <a:lstStyle/>
                    <a:p>
                      <a:r>
                        <a:rPr lang="en-US" sz="2800" dirty="0" smtClean="0"/>
                        <a:t>Weapons and</a:t>
                      </a:r>
                      <a:r>
                        <a:rPr lang="en-US" sz="2800" baseline="0" dirty="0" smtClean="0"/>
                        <a:t> Resisting</a:t>
                      </a:r>
                      <a:endParaRPr lang="en-US" sz="2800" dirty="0"/>
                    </a:p>
                  </a:txBody>
                  <a:tcPr/>
                </a:tc>
                <a:tc>
                  <a:txBody>
                    <a:bodyPr/>
                    <a:lstStyle/>
                    <a:p>
                      <a:pPr algn="ctr"/>
                      <a:r>
                        <a:rPr lang="en-US" sz="2800" dirty="0" smtClean="0"/>
                        <a:t>9</a:t>
                      </a:r>
                      <a:endParaRPr lang="en-US" sz="2800" dirty="0"/>
                    </a:p>
                  </a:txBody>
                  <a:tcPr/>
                </a:tc>
                <a:tc>
                  <a:txBody>
                    <a:bodyPr/>
                    <a:lstStyle/>
                    <a:p>
                      <a:endParaRPr lang="en-US" sz="2800" dirty="0"/>
                    </a:p>
                  </a:txBody>
                  <a:tcPr/>
                </a:tc>
              </a:tr>
              <a:tr h="370840">
                <a:tc>
                  <a:txBody>
                    <a:bodyPr/>
                    <a:lstStyle/>
                    <a:p>
                      <a:r>
                        <a:rPr lang="en-US" sz="2800" dirty="0" smtClean="0"/>
                        <a:t>Fired</a:t>
                      </a:r>
                      <a:r>
                        <a:rPr lang="en-US" sz="2800" baseline="0" dirty="0" smtClean="0"/>
                        <a:t> a firearm during the commission of offense</a:t>
                      </a:r>
                      <a:endParaRPr lang="en-US" sz="2800" dirty="0"/>
                    </a:p>
                  </a:txBody>
                  <a:tcPr/>
                </a:tc>
                <a:tc>
                  <a:txBody>
                    <a:bodyPr/>
                    <a:lstStyle/>
                    <a:p>
                      <a:pPr algn="ctr"/>
                      <a:r>
                        <a:rPr lang="en-US" sz="2800" dirty="0" smtClean="0"/>
                        <a:t>15</a:t>
                      </a:r>
                      <a:endParaRPr lang="en-US" sz="2800" dirty="0"/>
                    </a:p>
                  </a:txBody>
                  <a:tcPr/>
                </a:tc>
                <a:tc>
                  <a:txBody>
                    <a:bodyPr/>
                    <a:lstStyle/>
                    <a:p>
                      <a:endParaRPr lang="en-US" sz="2800" dirty="0"/>
                    </a:p>
                  </a:txBody>
                  <a:tcPr/>
                </a:tc>
              </a:tr>
            </a:tbl>
          </a:graphicData>
        </a:graphic>
      </p:graphicFrame>
      <p:graphicFrame>
        <p:nvGraphicFramePr>
          <p:cNvPr id="20" name="Table 19"/>
          <p:cNvGraphicFramePr>
            <a:graphicFrameLocks noGrp="1"/>
          </p:cNvGraphicFramePr>
          <p:nvPr userDrawn="1">
            <p:extLst>
              <p:ext uri="{D42A27DB-BD31-4B8C-83A1-F6EECF244321}">
                <p14:modId xmlns:p14="http://schemas.microsoft.com/office/powerpoint/2010/main" val="2073833987"/>
              </p:ext>
            </p:extLst>
          </p:nvPr>
        </p:nvGraphicFramePr>
        <p:xfrm>
          <a:off x="8280401" y="2057400"/>
          <a:ext cx="7162799" cy="3759264"/>
        </p:xfrm>
        <a:graphic>
          <a:graphicData uri="http://schemas.openxmlformats.org/drawingml/2006/table">
            <a:tbl>
              <a:tblPr firstRow="1" bandRow="1">
                <a:tableStyleId>{5C22544A-7EE6-4342-B048-85BDC9FD1C3A}</a:tableStyleId>
              </a:tblPr>
              <a:tblGrid>
                <a:gridCol w="4876799"/>
                <a:gridCol w="1447800"/>
                <a:gridCol w="838200"/>
              </a:tblGrid>
              <a:tr h="370840">
                <a:tc>
                  <a:txBody>
                    <a:bodyPr/>
                    <a:lstStyle/>
                    <a:p>
                      <a:r>
                        <a:rPr lang="en-US" dirty="0" smtClean="0"/>
                        <a:t>Targe</a:t>
                      </a:r>
                      <a:r>
                        <a:rPr lang="en-US" baseline="0" dirty="0" smtClean="0"/>
                        <a:t>t Location</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baseline="0" dirty="0" smtClean="0"/>
                        <a:t>Potential to require manual breaching</a:t>
                      </a:r>
                      <a:endParaRPr lang="en-US" sz="2800" baseline="0" dirty="0"/>
                    </a:p>
                  </a:txBody>
                  <a:tcPr/>
                </a:tc>
                <a:tc>
                  <a:txBody>
                    <a:bodyPr/>
                    <a:lstStyle/>
                    <a:p>
                      <a:pPr algn="ctr"/>
                      <a:r>
                        <a:rPr lang="en-US" sz="2800" baseline="0" dirty="0" smtClean="0"/>
                        <a:t>2</a:t>
                      </a:r>
                      <a:endParaRPr lang="en-US" sz="2800" baseline="0" dirty="0"/>
                    </a:p>
                  </a:txBody>
                  <a:tcPr/>
                </a:tc>
                <a:tc>
                  <a:txBody>
                    <a:bodyPr/>
                    <a:lstStyle/>
                    <a:p>
                      <a:endParaRPr lang="en-US" sz="2800" baseline="0" dirty="0"/>
                    </a:p>
                  </a:txBody>
                  <a:tcPr/>
                </a:tc>
              </a:tr>
              <a:tr h="370840">
                <a:tc>
                  <a:txBody>
                    <a:bodyPr/>
                    <a:lstStyle/>
                    <a:p>
                      <a:r>
                        <a:rPr lang="en-US" sz="2800" baseline="0" dirty="0" smtClean="0"/>
                        <a:t>Surveillance/Lookouts</a:t>
                      </a:r>
                      <a:endParaRPr lang="en-US" sz="2800" baseline="0" dirty="0"/>
                    </a:p>
                  </a:txBody>
                  <a:tcPr/>
                </a:tc>
                <a:tc>
                  <a:txBody>
                    <a:bodyPr/>
                    <a:lstStyle/>
                    <a:p>
                      <a:pPr algn="ctr"/>
                      <a:r>
                        <a:rPr lang="en-US" sz="2800" baseline="0" dirty="0" smtClean="0"/>
                        <a:t>6</a:t>
                      </a:r>
                      <a:endParaRPr lang="en-US" sz="2800" baseline="0" dirty="0"/>
                    </a:p>
                  </a:txBody>
                  <a:tcPr/>
                </a:tc>
                <a:tc>
                  <a:txBody>
                    <a:bodyPr/>
                    <a:lstStyle/>
                    <a:p>
                      <a:endParaRPr lang="en-US" sz="2800" baseline="0" dirty="0"/>
                    </a:p>
                  </a:txBody>
                  <a:tcPr/>
                </a:tc>
              </a:tr>
              <a:tr h="370840">
                <a:tc>
                  <a:txBody>
                    <a:bodyPr/>
                    <a:lstStyle/>
                    <a:p>
                      <a:r>
                        <a:rPr lang="en-US" sz="2800" baseline="0" dirty="0" smtClean="0"/>
                        <a:t>Dangerous Animals</a:t>
                      </a:r>
                      <a:endParaRPr lang="en-US" sz="2800" baseline="0" dirty="0"/>
                    </a:p>
                  </a:txBody>
                  <a:tcPr/>
                </a:tc>
                <a:tc>
                  <a:txBody>
                    <a:bodyPr/>
                    <a:lstStyle/>
                    <a:p>
                      <a:pPr algn="ctr"/>
                      <a:r>
                        <a:rPr lang="en-US" sz="2800" baseline="0" dirty="0" smtClean="0"/>
                        <a:t>8</a:t>
                      </a:r>
                      <a:endParaRPr lang="en-US" sz="2800" baseline="0" dirty="0"/>
                    </a:p>
                  </a:txBody>
                  <a:tcPr/>
                </a:tc>
                <a:tc>
                  <a:txBody>
                    <a:bodyPr/>
                    <a:lstStyle/>
                    <a:p>
                      <a:endParaRPr lang="en-US" sz="2800" baseline="0" dirty="0"/>
                    </a:p>
                  </a:txBody>
                  <a:tcPr/>
                </a:tc>
              </a:tr>
              <a:tr h="370840">
                <a:tc>
                  <a:txBody>
                    <a:bodyPr/>
                    <a:lstStyle/>
                    <a:p>
                      <a:r>
                        <a:rPr lang="en-US" sz="2800" baseline="0" dirty="0" smtClean="0"/>
                        <a:t>Fortification</a:t>
                      </a:r>
                      <a:endParaRPr lang="en-US" sz="2800" baseline="0" dirty="0"/>
                    </a:p>
                  </a:txBody>
                  <a:tcPr/>
                </a:tc>
                <a:tc>
                  <a:txBody>
                    <a:bodyPr/>
                    <a:lstStyle/>
                    <a:p>
                      <a:pPr algn="ctr"/>
                      <a:r>
                        <a:rPr lang="en-US" sz="2800" baseline="0" dirty="0" smtClean="0"/>
                        <a:t>20</a:t>
                      </a:r>
                      <a:endParaRPr lang="en-US" sz="2800" baseline="0" dirty="0"/>
                    </a:p>
                  </a:txBody>
                  <a:tcPr/>
                </a:tc>
                <a:tc>
                  <a:txBody>
                    <a:bodyPr/>
                    <a:lstStyle/>
                    <a:p>
                      <a:endParaRPr lang="en-US" sz="2800" baseline="0" dirty="0"/>
                    </a:p>
                  </a:txBody>
                  <a:tcPr/>
                </a:tc>
              </a:tr>
              <a:tr h="370840">
                <a:tc>
                  <a:txBody>
                    <a:bodyPr/>
                    <a:lstStyle/>
                    <a:p>
                      <a:r>
                        <a:rPr lang="en-US" sz="2800" baseline="0" dirty="0" smtClean="0"/>
                        <a:t>Booby Traps</a:t>
                      </a:r>
                      <a:endParaRPr lang="en-US" sz="2800" baseline="0" dirty="0"/>
                    </a:p>
                  </a:txBody>
                  <a:tcPr/>
                </a:tc>
                <a:tc>
                  <a:txBody>
                    <a:bodyPr/>
                    <a:lstStyle/>
                    <a:p>
                      <a:pPr algn="ctr"/>
                      <a:r>
                        <a:rPr lang="en-US" sz="2800" baseline="0" dirty="0" smtClean="0"/>
                        <a:t>30</a:t>
                      </a:r>
                      <a:endParaRPr lang="en-US" sz="2800" baseline="0" dirty="0"/>
                    </a:p>
                  </a:txBody>
                  <a:tcPr/>
                </a:tc>
                <a:tc>
                  <a:txBody>
                    <a:bodyPr/>
                    <a:lstStyle/>
                    <a:p>
                      <a:endParaRPr lang="en-US" sz="2800" baseline="0" dirty="0"/>
                    </a:p>
                  </a:txBody>
                  <a:tcPr/>
                </a:tc>
              </a:tr>
            </a:tbl>
          </a:graphicData>
        </a:graphic>
      </p:graphicFrame>
      <p:sp>
        <p:nvSpPr>
          <p:cNvPr id="18" name="Text Placeholder 2"/>
          <p:cNvSpPr>
            <a:spLocks noGrp="1"/>
          </p:cNvSpPr>
          <p:nvPr>
            <p:ph idx="27" hasCustomPrompt="1"/>
          </p:nvPr>
        </p:nvSpPr>
        <p:spPr>
          <a:xfrm>
            <a:off x="14605000" y="53340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19" name="Text Placeholder 2"/>
          <p:cNvSpPr>
            <a:spLocks noGrp="1"/>
          </p:cNvSpPr>
          <p:nvPr>
            <p:ph idx="28" hasCustomPrompt="1"/>
          </p:nvPr>
        </p:nvSpPr>
        <p:spPr>
          <a:xfrm>
            <a:off x="14605001" y="48006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2" name="Text Placeholder 2"/>
          <p:cNvSpPr>
            <a:spLocks noGrp="1"/>
          </p:cNvSpPr>
          <p:nvPr>
            <p:ph idx="29" hasCustomPrompt="1"/>
          </p:nvPr>
        </p:nvSpPr>
        <p:spPr>
          <a:xfrm>
            <a:off x="14605001" y="42672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3" name="Text Placeholder 2"/>
          <p:cNvSpPr>
            <a:spLocks noGrp="1"/>
          </p:cNvSpPr>
          <p:nvPr>
            <p:ph idx="30" hasCustomPrompt="1"/>
          </p:nvPr>
        </p:nvSpPr>
        <p:spPr>
          <a:xfrm>
            <a:off x="14605001" y="37338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4" name="Text Placeholder 2"/>
          <p:cNvSpPr>
            <a:spLocks noGrp="1"/>
          </p:cNvSpPr>
          <p:nvPr>
            <p:ph idx="31" hasCustomPrompt="1"/>
          </p:nvPr>
        </p:nvSpPr>
        <p:spPr>
          <a:xfrm>
            <a:off x="14605001" y="30480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6" name="Text Placeholder 2"/>
          <p:cNvSpPr>
            <a:spLocks noGrp="1"/>
          </p:cNvSpPr>
          <p:nvPr>
            <p:ph idx="32" hasCustomPrompt="1"/>
          </p:nvPr>
        </p:nvSpPr>
        <p:spPr>
          <a:xfrm>
            <a:off x="6832600" y="6571409"/>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7" name="Text Placeholder 2"/>
          <p:cNvSpPr>
            <a:spLocks noGrp="1"/>
          </p:cNvSpPr>
          <p:nvPr>
            <p:ph idx="33" hasCustomPrompt="1"/>
          </p:nvPr>
        </p:nvSpPr>
        <p:spPr>
          <a:xfrm>
            <a:off x="6832600" y="59436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8" name="Text Placeholder 2"/>
          <p:cNvSpPr>
            <a:spLocks noGrp="1"/>
          </p:cNvSpPr>
          <p:nvPr>
            <p:ph idx="34" hasCustomPrompt="1"/>
          </p:nvPr>
        </p:nvSpPr>
        <p:spPr>
          <a:xfrm>
            <a:off x="6841247" y="54102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9" name="Text Placeholder 2"/>
          <p:cNvSpPr>
            <a:spLocks noGrp="1"/>
          </p:cNvSpPr>
          <p:nvPr>
            <p:ph idx="35" hasCustomPrompt="1"/>
          </p:nvPr>
        </p:nvSpPr>
        <p:spPr>
          <a:xfrm>
            <a:off x="6841247" y="4930677"/>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0" name="Text Placeholder 2"/>
          <p:cNvSpPr>
            <a:spLocks noGrp="1"/>
          </p:cNvSpPr>
          <p:nvPr>
            <p:ph idx="36" hasCustomPrompt="1"/>
          </p:nvPr>
        </p:nvSpPr>
        <p:spPr>
          <a:xfrm>
            <a:off x="6832600" y="4421348"/>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1" name="Text Placeholder 2"/>
          <p:cNvSpPr>
            <a:spLocks noGrp="1"/>
          </p:cNvSpPr>
          <p:nvPr>
            <p:ph idx="37" hasCustomPrompt="1"/>
          </p:nvPr>
        </p:nvSpPr>
        <p:spPr>
          <a:xfrm>
            <a:off x="6841247" y="3871487"/>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2" name="Text Placeholder 2"/>
          <p:cNvSpPr>
            <a:spLocks noGrp="1"/>
          </p:cNvSpPr>
          <p:nvPr>
            <p:ph idx="38" hasCustomPrompt="1"/>
          </p:nvPr>
        </p:nvSpPr>
        <p:spPr>
          <a:xfrm>
            <a:off x="6832600" y="3365026"/>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33" name="Text Placeholder 2"/>
          <p:cNvSpPr>
            <a:spLocks noGrp="1"/>
          </p:cNvSpPr>
          <p:nvPr>
            <p:ph idx="39" hasCustomPrompt="1"/>
          </p:nvPr>
        </p:nvSpPr>
        <p:spPr>
          <a:xfrm>
            <a:off x="6841247" y="2835431"/>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Tree>
    <p:extLst>
      <p:ext uri="{BB962C8B-B14F-4D97-AF65-F5344CB8AC3E}">
        <p14:creationId xmlns:p14="http://schemas.microsoft.com/office/powerpoint/2010/main" val="957850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at Assessment Page 3">
    <p:spTree>
      <p:nvGrpSpPr>
        <p:cNvPr id="1" name=""/>
        <p:cNvGrpSpPr/>
        <p:nvPr/>
      </p:nvGrpSpPr>
      <p:grpSpPr>
        <a:xfrm>
          <a:off x="0" y="0"/>
          <a:ext cx="0" cy="0"/>
          <a:chOff x="0" y="0"/>
          <a:chExt cx="0" cy="0"/>
        </a:xfrm>
      </p:grpSpPr>
      <p:sp>
        <p:nvSpPr>
          <p:cNvPr id="21" name="TextBox 20"/>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Threat Assessment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graphicFrame>
        <p:nvGraphicFramePr>
          <p:cNvPr id="2" name="Table 1"/>
          <p:cNvGraphicFramePr>
            <a:graphicFrameLocks noGrp="1"/>
          </p:cNvGraphicFramePr>
          <p:nvPr userDrawn="1">
            <p:extLst>
              <p:ext uri="{D42A27DB-BD31-4B8C-83A1-F6EECF244321}">
                <p14:modId xmlns:p14="http://schemas.microsoft.com/office/powerpoint/2010/main" val="178607324"/>
              </p:ext>
            </p:extLst>
          </p:nvPr>
        </p:nvGraphicFramePr>
        <p:xfrm>
          <a:off x="431801" y="2067048"/>
          <a:ext cx="7162799" cy="3241104"/>
        </p:xfrm>
        <a:graphic>
          <a:graphicData uri="http://schemas.openxmlformats.org/drawingml/2006/table">
            <a:tbl>
              <a:tblPr firstRow="1" bandRow="1">
                <a:tableStyleId>{5C22544A-7EE6-4342-B048-85BDC9FD1C3A}</a:tableStyleId>
              </a:tblPr>
              <a:tblGrid>
                <a:gridCol w="4800599"/>
                <a:gridCol w="1524000"/>
                <a:gridCol w="838200"/>
              </a:tblGrid>
              <a:tr h="370840">
                <a:tc>
                  <a:txBody>
                    <a:bodyPr/>
                    <a:lstStyle/>
                    <a:p>
                      <a:r>
                        <a:rPr lang="en-US" dirty="0" smtClean="0"/>
                        <a:t>Firearms</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dirty="0" smtClean="0"/>
                        <a:t>Present</a:t>
                      </a:r>
                      <a:r>
                        <a:rPr lang="en-US" sz="2800" baseline="0" dirty="0" smtClean="0"/>
                        <a:t> at Location</a:t>
                      </a:r>
                      <a:endParaRPr lang="en-US" sz="2800" dirty="0"/>
                    </a:p>
                  </a:txBody>
                  <a:tcPr/>
                </a:tc>
                <a:tc>
                  <a:txBody>
                    <a:bodyPr/>
                    <a:lstStyle/>
                    <a:p>
                      <a:pPr algn="ctr"/>
                      <a:r>
                        <a:rPr lang="en-US" sz="2800" dirty="0" smtClean="0"/>
                        <a:t>8</a:t>
                      </a:r>
                      <a:endParaRPr lang="en-US" sz="2800" dirty="0"/>
                    </a:p>
                  </a:txBody>
                  <a:tcPr/>
                </a:tc>
                <a:tc>
                  <a:txBody>
                    <a:bodyPr/>
                    <a:lstStyle/>
                    <a:p>
                      <a:endParaRPr lang="en-US" sz="2800" dirty="0"/>
                    </a:p>
                  </a:txBody>
                  <a:tcPr/>
                </a:tc>
              </a:tr>
              <a:tr h="370840">
                <a:tc>
                  <a:txBody>
                    <a:bodyPr/>
                    <a:lstStyle/>
                    <a:p>
                      <a:r>
                        <a:rPr lang="en-US" sz="2800" dirty="0" smtClean="0"/>
                        <a:t>Listed</a:t>
                      </a:r>
                      <a:r>
                        <a:rPr lang="en-US" sz="2800" baseline="0" dirty="0" smtClean="0"/>
                        <a:t> as Caution for the Location or the Target</a:t>
                      </a:r>
                      <a:endParaRPr lang="en-US" sz="2800" dirty="0"/>
                    </a:p>
                  </a:txBody>
                  <a:tcPr/>
                </a:tc>
                <a:tc>
                  <a:txBody>
                    <a:bodyPr/>
                    <a:lstStyle/>
                    <a:p>
                      <a:pPr algn="ctr"/>
                      <a:r>
                        <a:rPr lang="en-US" sz="2800" dirty="0" smtClean="0"/>
                        <a:t>10</a:t>
                      </a:r>
                      <a:endParaRPr lang="en-US" sz="2800" dirty="0"/>
                    </a:p>
                  </a:txBody>
                  <a:tcPr/>
                </a:tc>
                <a:tc>
                  <a:txBody>
                    <a:bodyPr/>
                    <a:lstStyle/>
                    <a:p>
                      <a:endParaRPr lang="en-US" sz="2800" dirty="0"/>
                    </a:p>
                  </a:txBody>
                  <a:tcPr/>
                </a:tc>
              </a:tr>
              <a:tr h="370840">
                <a:tc>
                  <a:txBody>
                    <a:bodyPr/>
                    <a:lstStyle/>
                    <a:p>
                      <a:r>
                        <a:rPr lang="en-US" sz="2800" dirty="0" smtClean="0"/>
                        <a:t>Always on</a:t>
                      </a:r>
                      <a:r>
                        <a:rPr lang="en-US" sz="2800" baseline="0" dirty="0" smtClean="0"/>
                        <a:t> Person of Target</a:t>
                      </a:r>
                      <a:endParaRPr lang="en-US" sz="2800" dirty="0"/>
                    </a:p>
                  </a:txBody>
                  <a:tcPr/>
                </a:tc>
                <a:tc>
                  <a:txBody>
                    <a:bodyPr/>
                    <a:lstStyle/>
                    <a:p>
                      <a:pPr algn="ctr"/>
                      <a:r>
                        <a:rPr lang="en-US" sz="2800" dirty="0" smtClean="0"/>
                        <a:t>15</a:t>
                      </a:r>
                      <a:endParaRPr lang="en-US" sz="2800" dirty="0"/>
                    </a:p>
                  </a:txBody>
                  <a:tcPr/>
                </a:tc>
                <a:tc>
                  <a:txBody>
                    <a:bodyPr/>
                    <a:lstStyle/>
                    <a:p>
                      <a:endParaRPr lang="en-US" sz="2800" dirty="0"/>
                    </a:p>
                  </a:txBody>
                  <a:tcPr/>
                </a:tc>
              </a:tr>
              <a:tr h="370840">
                <a:tc>
                  <a:txBody>
                    <a:bodyPr/>
                    <a:lstStyle/>
                    <a:p>
                      <a:r>
                        <a:rPr lang="en-US" sz="2800" dirty="0" smtClean="0"/>
                        <a:t>“Assault</a:t>
                      </a:r>
                      <a:r>
                        <a:rPr lang="en-US" sz="2800" baseline="0" dirty="0" smtClean="0"/>
                        <a:t> Weapons” Present</a:t>
                      </a:r>
                      <a:endParaRPr lang="en-US" sz="2800" dirty="0"/>
                    </a:p>
                  </a:txBody>
                  <a:tcPr/>
                </a:tc>
                <a:tc>
                  <a:txBody>
                    <a:bodyPr/>
                    <a:lstStyle/>
                    <a:p>
                      <a:pPr algn="ctr"/>
                      <a:r>
                        <a:rPr lang="en-US" sz="2800" dirty="0" smtClean="0"/>
                        <a:t>20</a:t>
                      </a:r>
                      <a:endParaRPr lang="en-US" sz="2800" dirty="0"/>
                    </a:p>
                  </a:txBody>
                  <a:tcPr/>
                </a:tc>
                <a:tc>
                  <a:txBody>
                    <a:bodyPr/>
                    <a:lstStyle/>
                    <a:p>
                      <a:endParaRPr lang="en-US" sz="2800" dirty="0"/>
                    </a:p>
                  </a:txBody>
                  <a:tcPr/>
                </a:tc>
              </a:tr>
            </a:tbl>
          </a:graphicData>
        </a:graphic>
      </p:graphicFrame>
      <p:graphicFrame>
        <p:nvGraphicFramePr>
          <p:cNvPr id="20" name="Table 19"/>
          <p:cNvGraphicFramePr>
            <a:graphicFrameLocks noGrp="1"/>
          </p:cNvGraphicFramePr>
          <p:nvPr userDrawn="1">
            <p:extLst>
              <p:ext uri="{D42A27DB-BD31-4B8C-83A1-F6EECF244321}">
                <p14:modId xmlns:p14="http://schemas.microsoft.com/office/powerpoint/2010/main" val="1891517109"/>
              </p:ext>
            </p:extLst>
          </p:nvPr>
        </p:nvGraphicFramePr>
        <p:xfrm>
          <a:off x="8280401" y="2057400"/>
          <a:ext cx="7162799" cy="3241104"/>
        </p:xfrm>
        <a:graphic>
          <a:graphicData uri="http://schemas.openxmlformats.org/drawingml/2006/table">
            <a:tbl>
              <a:tblPr firstRow="1" bandRow="1">
                <a:tableStyleId>{5C22544A-7EE6-4342-B048-85BDC9FD1C3A}</a:tableStyleId>
              </a:tblPr>
              <a:tblGrid>
                <a:gridCol w="4800599"/>
                <a:gridCol w="1524000"/>
                <a:gridCol w="838200"/>
              </a:tblGrid>
              <a:tr h="370840">
                <a:tc>
                  <a:txBody>
                    <a:bodyPr/>
                    <a:lstStyle/>
                    <a:p>
                      <a:r>
                        <a:rPr lang="en-US" dirty="0" smtClean="0"/>
                        <a:t>Additional</a:t>
                      </a:r>
                      <a:r>
                        <a:rPr lang="en-US" baseline="0" dirty="0" smtClean="0"/>
                        <a:t> Factors</a:t>
                      </a:r>
                      <a:endParaRPr lang="en-US" dirty="0"/>
                    </a:p>
                  </a:txBody>
                  <a:tcPr/>
                </a:tc>
                <a:tc>
                  <a:txBody>
                    <a:bodyPr/>
                    <a:lstStyle/>
                    <a:p>
                      <a:r>
                        <a:rPr lang="en-US" dirty="0" smtClean="0"/>
                        <a:t>Score</a:t>
                      </a:r>
                      <a:endParaRPr lang="en-US" dirty="0"/>
                    </a:p>
                  </a:txBody>
                  <a:tcPr/>
                </a:tc>
                <a:tc>
                  <a:txBody>
                    <a:bodyPr/>
                    <a:lstStyle/>
                    <a:p>
                      <a:pPr algn="ctr"/>
                      <a:r>
                        <a:rPr lang="en-US" dirty="0" smtClean="0"/>
                        <a:t>X</a:t>
                      </a:r>
                      <a:endParaRPr lang="en-US" dirty="0"/>
                    </a:p>
                  </a:txBody>
                  <a:tcPr/>
                </a:tc>
              </a:tr>
              <a:tr h="370840">
                <a:tc>
                  <a:txBody>
                    <a:bodyPr/>
                    <a:lstStyle/>
                    <a:p>
                      <a:r>
                        <a:rPr lang="en-US" sz="2800" dirty="0" smtClean="0"/>
                        <a:t>Numerous</a:t>
                      </a:r>
                      <a:r>
                        <a:rPr lang="en-US" sz="2800" baseline="0" dirty="0" smtClean="0"/>
                        <a:t> Persons Present</a:t>
                      </a:r>
                      <a:endParaRPr lang="en-US" sz="2800" dirty="0"/>
                    </a:p>
                  </a:txBody>
                  <a:tcPr/>
                </a:tc>
                <a:tc>
                  <a:txBody>
                    <a:bodyPr/>
                    <a:lstStyle/>
                    <a:p>
                      <a:pPr algn="ctr"/>
                      <a:r>
                        <a:rPr lang="en-US" sz="2800" dirty="0" smtClean="0"/>
                        <a:t>3</a:t>
                      </a:r>
                      <a:endParaRPr lang="en-US" sz="2800" dirty="0"/>
                    </a:p>
                  </a:txBody>
                  <a:tcPr/>
                </a:tc>
                <a:tc>
                  <a:txBody>
                    <a:bodyPr/>
                    <a:lstStyle/>
                    <a:p>
                      <a:endParaRPr lang="en-US" sz="2800" dirty="0"/>
                    </a:p>
                  </a:txBody>
                  <a:tcPr/>
                </a:tc>
              </a:tr>
              <a:tr h="370840">
                <a:tc>
                  <a:txBody>
                    <a:bodyPr/>
                    <a:lstStyle/>
                    <a:p>
                      <a:r>
                        <a:rPr lang="en-US" sz="2800" dirty="0" smtClean="0"/>
                        <a:t>Target’s Gang Affiliation</a:t>
                      </a:r>
                      <a:endParaRPr lang="en-US" sz="2800" dirty="0"/>
                    </a:p>
                  </a:txBody>
                  <a:tcPr/>
                </a:tc>
                <a:tc>
                  <a:txBody>
                    <a:bodyPr/>
                    <a:lstStyle/>
                    <a:p>
                      <a:pPr algn="ctr"/>
                      <a:r>
                        <a:rPr lang="en-US" sz="2800" dirty="0" smtClean="0"/>
                        <a:t>6</a:t>
                      </a:r>
                      <a:endParaRPr lang="en-US" sz="2800" dirty="0"/>
                    </a:p>
                  </a:txBody>
                  <a:tcPr/>
                </a:tc>
                <a:tc>
                  <a:txBody>
                    <a:bodyPr/>
                    <a:lstStyle/>
                    <a:p>
                      <a:endParaRPr lang="en-US" sz="2800" dirty="0"/>
                    </a:p>
                  </a:txBody>
                  <a:tcPr/>
                </a:tc>
              </a:tr>
              <a:tr h="370840">
                <a:tc>
                  <a:txBody>
                    <a:bodyPr/>
                    <a:lstStyle/>
                    <a:p>
                      <a:r>
                        <a:rPr lang="en-US" sz="2800" dirty="0" smtClean="0"/>
                        <a:t>Multiple</a:t>
                      </a:r>
                      <a:r>
                        <a:rPr lang="en-US" sz="2800" baseline="0" dirty="0" smtClean="0"/>
                        <a:t> Gang Members Present</a:t>
                      </a:r>
                      <a:endParaRPr lang="en-US" sz="2800" dirty="0"/>
                    </a:p>
                  </a:txBody>
                  <a:tcPr/>
                </a:tc>
                <a:tc>
                  <a:txBody>
                    <a:bodyPr/>
                    <a:lstStyle/>
                    <a:p>
                      <a:pPr algn="ctr"/>
                      <a:r>
                        <a:rPr lang="en-US" sz="2800" dirty="0" smtClean="0"/>
                        <a:t>8</a:t>
                      </a:r>
                      <a:endParaRPr lang="en-US" sz="2800" dirty="0"/>
                    </a:p>
                  </a:txBody>
                  <a:tcPr/>
                </a:tc>
                <a:tc>
                  <a:txBody>
                    <a:bodyPr/>
                    <a:lstStyle/>
                    <a:p>
                      <a:endParaRPr lang="en-US" sz="2800" dirty="0"/>
                    </a:p>
                  </a:txBody>
                  <a:tcPr/>
                </a:tc>
              </a:tr>
              <a:tr h="370840">
                <a:tc>
                  <a:txBody>
                    <a:bodyPr/>
                    <a:lstStyle/>
                    <a:p>
                      <a:r>
                        <a:rPr lang="en-US" sz="2800" dirty="0" smtClean="0"/>
                        <a:t>Target</a:t>
                      </a:r>
                      <a:r>
                        <a:rPr lang="en-US" sz="2800" baseline="0" dirty="0" smtClean="0"/>
                        <a:t> has Threatened Police</a:t>
                      </a:r>
                      <a:endParaRPr lang="en-US" sz="2800" dirty="0"/>
                    </a:p>
                  </a:txBody>
                  <a:tcPr/>
                </a:tc>
                <a:tc>
                  <a:txBody>
                    <a:bodyPr/>
                    <a:lstStyle/>
                    <a:p>
                      <a:pPr algn="ctr"/>
                      <a:r>
                        <a:rPr lang="en-US" sz="2800" dirty="0" smtClean="0"/>
                        <a:t>10</a:t>
                      </a:r>
                      <a:endParaRPr lang="en-US" sz="2800" dirty="0"/>
                    </a:p>
                  </a:txBody>
                  <a:tcPr/>
                </a:tc>
                <a:tc>
                  <a:txBody>
                    <a:bodyPr/>
                    <a:lstStyle/>
                    <a:p>
                      <a:endParaRPr lang="en-US" sz="2800" dirty="0"/>
                    </a:p>
                  </a:txBody>
                  <a:tcPr/>
                </a:tc>
              </a:tr>
            </a:tbl>
          </a:graphicData>
        </a:graphic>
      </p:graphicFrame>
      <p:graphicFrame>
        <p:nvGraphicFramePr>
          <p:cNvPr id="3" name="Table 2"/>
          <p:cNvGraphicFramePr>
            <a:graphicFrameLocks noGrp="1"/>
          </p:cNvGraphicFramePr>
          <p:nvPr userDrawn="1">
            <p:extLst>
              <p:ext uri="{D42A27DB-BD31-4B8C-83A1-F6EECF244321}">
                <p14:modId xmlns:p14="http://schemas.microsoft.com/office/powerpoint/2010/main" val="3534107388"/>
              </p:ext>
            </p:extLst>
          </p:nvPr>
        </p:nvGraphicFramePr>
        <p:xfrm>
          <a:off x="507997" y="5628576"/>
          <a:ext cx="14935202" cy="2296224"/>
        </p:xfrm>
        <a:graphic>
          <a:graphicData uri="http://schemas.openxmlformats.org/drawingml/2006/table">
            <a:tbl>
              <a:tblPr firstRow="1" bandRow="1">
                <a:tableStyleId>{5C22544A-7EE6-4342-B048-85BDC9FD1C3A}</a:tableStyleId>
              </a:tblPr>
              <a:tblGrid>
                <a:gridCol w="11658603"/>
                <a:gridCol w="3276599"/>
              </a:tblGrid>
              <a:tr h="738441">
                <a:tc>
                  <a:txBody>
                    <a:bodyPr/>
                    <a:lstStyle/>
                    <a:p>
                      <a:r>
                        <a:rPr lang="en-US" dirty="0" smtClean="0"/>
                        <a:t>Threat Assessment</a:t>
                      </a:r>
                      <a:endParaRPr lang="en-US" dirty="0"/>
                    </a:p>
                  </a:txBody>
                  <a:tcPr/>
                </a:tc>
                <a:tc>
                  <a:txBody>
                    <a:bodyPr/>
                    <a:lstStyle/>
                    <a:p>
                      <a:pPr algn="ctr"/>
                      <a:r>
                        <a:rPr lang="en-US" dirty="0" smtClean="0"/>
                        <a:t>Total</a:t>
                      </a:r>
                      <a:r>
                        <a:rPr lang="en-US" baseline="0" dirty="0" smtClean="0"/>
                        <a:t> Points</a:t>
                      </a:r>
                      <a:endParaRPr lang="en-US" dirty="0"/>
                    </a:p>
                  </a:txBody>
                  <a:tcPr/>
                </a:tc>
              </a:tr>
              <a:tr h="515853">
                <a:tc>
                  <a:txBody>
                    <a:bodyPr/>
                    <a:lstStyle/>
                    <a:p>
                      <a:r>
                        <a:rPr lang="en-US" sz="2800" dirty="0" smtClean="0"/>
                        <a:t>Investigating Unit may conduct operation.</a:t>
                      </a:r>
                      <a:endParaRPr lang="en-US" sz="2800" dirty="0"/>
                    </a:p>
                  </a:txBody>
                  <a:tcPr/>
                </a:tc>
                <a:tc>
                  <a:txBody>
                    <a:bodyPr/>
                    <a:lstStyle/>
                    <a:p>
                      <a:pPr algn="ctr"/>
                      <a:r>
                        <a:rPr lang="en-US" sz="2800" dirty="0" smtClean="0"/>
                        <a:t>1-14</a:t>
                      </a:r>
                      <a:endParaRPr lang="en-US" sz="2800" dirty="0"/>
                    </a:p>
                  </a:txBody>
                  <a:tcPr/>
                </a:tc>
              </a:tr>
              <a:tr h="515853">
                <a:tc>
                  <a:txBody>
                    <a:bodyPr/>
                    <a:lstStyle/>
                    <a:p>
                      <a:r>
                        <a:rPr lang="en-US" sz="2800" dirty="0" smtClean="0"/>
                        <a:t>Special</a:t>
                      </a:r>
                      <a:r>
                        <a:rPr lang="en-US" sz="2800" baseline="0" dirty="0" smtClean="0"/>
                        <a:t> Operations Group should be consulted with in reference to operation.</a:t>
                      </a:r>
                      <a:endParaRPr lang="en-US" sz="2800" dirty="0"/>
                    </a:p>
                  </a:txBody>
                  <a:tcPr/>
                </a:tc>
                <a:tc>
                  <a:txBody>
                    <a:bodyPr/>
                    <a:lstStyle/>
                    <a:p>
                      <a:pPr algn="ctr"/>
                      <a:r>
                        <a:rPr lang="en-US" sz="2800" dirty="0" smtClean="0"/>
                        <a:t>15-29</a:t>
                      </a:r>
                      <a:endParaRPr lang="en-US" sz="2800" dirty="0"/>
                    </a:p>
                  </a:txBody>
                  <a:tcPr/>
                </a:tc>
              </a:tr>
              <a:tr h="515853">
                <a:tc>
                  <a:txBody>
                    <a:bodyPr/>
                    <a:lstStyle/>
                    <a:p>
                      <a:r>
                        <a:rPr lang="en-US" sz="2800" dirty="0" smtClean="0"/>
                        <a:t>Special</a:t>
                      </a:r>
                      <a:r>
                        <a:rPr lang="en-US" sz="2800" baseline="0" dirty="0" smtClean="0"/>
                        <a:t> Response Team should be consulted with in reference to operation.</a:t>
                      </a:r>
                      <a:endParaRPr lang="en-US" sz="2800" dirty="0"/>
                    </a:p>
                  </a:txBody>
                  <a:tcPr/>
                </a:tc>
                <a:tc>
                  <a:txBody>
                    <a:bodyPr/>
                    <a:lstStyle/>
                    <a:p>
                      <a:pPr algn="ctr"/>
                      <a:r>
                        <a:rPr lang="en-US" sz="2800" dirty="0" smtClean="0"/>
                        <a:t>30+</a:t>
                      </a:r>
                      <a:endParaRPr lang="en-US" sz="2800" dirty="0"/>
                    </a:p>
                  </a:txBody>
                  <a:tcPr/>
                </a:tc>
              </a:tr>
            </a:tbl>
          </a:graphicData>
        </a:graphic>
      </p:graphicFrame>
      <p:sp>
        <p:nvSpPr>
          <p:cNvPr id="10" name="Text Placeholder 2"/>
          <p:cNvSpPr>
            <a:spLocks noGrp="1"/>
          </p:cNvSpPr>
          <p:nvPr>
            <p:ph idx="18" hasCustomPrompt="1"/>
          </p:nvPr>
        </p:nvSpPr>
        <p:spPr>
          <a:xfrm>
            <a:off x="14605001" y="48006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18" name="Text Placeholder 2"/>
          <p:cNvSpPr>
            <a:spLocks noGrp="1"/>
          </p:cNvSpPr>
          <p:nvPr>
            <p:ph idx="19" hasCustomPrompt="1"/>
          </p:nvPr>
        </p:nvSpPr>
        <p:spPr>
          <a:xfrm>
            <a:off x="6832600" y="48006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19" name="Text Placeholder 2"/>
          <p:cNvSpPr>
            <a:spLocks noGrp="1"/>
          </p:cNvSpPr>
          <p:nvPr>
            <p:ph idx="20" hasCustomPrompt="1"/>
          </p:nvPr>
        </p:nvSpPr>
        <p:spPr>
          <a:xfrm>
            <a:off x="14605000" y="4056809"/>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2" name="Text Placeholder 2"/>
          <p:cNvSpPr>
            <a:spLocks noGrp="1"/>
          </p:cNvSpPr>
          <p:nvPr>
            <p:ph idx="21" hasCustomPrompt="1"/>
          </p:nvPr>
        </p:nvSpPr>
        <p:spPr>
          <a:xfrm>
            <a:off x="14605000" y="33528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3" name="Text Placeholder 2"/>
          <p:cNvSpPr>
            <a:spLocks noGrp="1"/>
          </p:cNvSpPr>
          <p:nvPr>
            <p:ph idx="22" hasCustomPrompt="1"/>
          </p:nvPr>
        </p:nvSpPr>
        <p:spPr>
          <a:xfrm>
            <a:off x="14605000" y="28194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4" name="Text Placeholder 2"/>
          <p:cNvSpPr>
            <a:spLocks noGrp="1"/>
          </p:cNvSpPr>
          <p:nvPr>
            <p:ph idx="23" hasCustomPrompt="1"/>
          </p:nvPr>
        </p:nvSpPr>
        <p:spPr>
          <a:xfrm>
            <a:off x="6832600" y="4361609"/>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5" name="Text Placeholder 2"/>
          <p:cNvSpPr>
            <a:spLocks noGrp="1"/>
          </p:cNvSpPr>
          <p:nvPr>
            <p:ph idx="24" hasCustomPrompt="1"/>
          </p:nvPr>
        </p:nvSpPr>
        <p:spPr>
          <a:xfrm>
            <a:off x="6832600" y="3505200"/>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
        <p:nvSpPr>
          <p:cNvPr id="26" name="Text Placeholder 2"/>
          <p:cNvSpPr>
            <a:spLocks noGrp="1"/>
          </p:cNvSpPr>
          <p:nvPr>
            <p:ph idx="25" hasCustomPrompt="1"/>
          </p:nvPr>
        </p:nvSpPr>
        <p:spPr>
          <a:xfrm>
            <a:off x="6832600" y="2837609"/>
            <a:ext cx="762000" cy="438991"/>
          </a:xfrm>
          <a:prstGeom prst="rect">
            <a:avLst/>
          </a:prstGeom>
        </p:spPr>
        <p:txBody>
          <a:bodyPr vert="horz" lIns="91440" tIns="45720" rIns="91440" bIns="45720" rtlCol="0">
            <a:noAutofit/>
          </a:bodyPr>
          <a:lstStyle>
            <a:lvl1pPr>
              <a:defRPr sz="2400" b="1"/>
            </a:lvl1pPr>
          </a:lstStyle>
          <a:p>
            <a:pPr lvl="0"/>
            <a:r>
              <a:rPr lang="en-US" dirty="0" smtClean="0"/>
              <a:t> </a:t>
            </a:r>
            <a:endParaRPr lang="en-US" dirty="0"/>
          </a:p>
        </p:txBody>
      </p:sp>
    </p:spTree>
    <p:extLst>
      <p:ext uri="{BB962C8B-B14F-4D97-AF65-F5344CB8AC3E}">
        <p14:creationId xmlns:p14="http://schemas.microsoft.com/office/powerpoint/2010/main" val="3591680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CE">
    <p:spTree>
      <p:nvGrpSpPr>
        <p:cNvPr id="1" name=""/>
        <p:cNvGrpSpPr/>
        <p:nvPr/>
      </p:nvGrpSpPr>
      <p:grpSpPr>
        <a:xfrm>
          <a:off x="0" y="0"/>
          <a:ext cx="0" cy="0"/>
          <a:chOff x="0" y="0"/>
          <a:chExt cx="0" cy="0"/>
        </a:xfrm>
      </p:grpSpPr>
      <p:grpSp>
        <p:nvGrpSpPr>
          <p:cNvPr id="34" name="Group 33"/>
          <p:cNvGrpSpPr/>
          <p:nvPr userDrawn="1"/>
        </p:nvGrpSpPr>
        <p:grpSpPr>
          <a:xfrm>
            <a:off x="355600" y="3276597"/>
            <a:ext cx="2470741" cy="4191001"/>
            <a:chOff x="576143" y="4876800"/>
            <a:chExt cx="2470741" cy="1913135"/>
          </a:xfrm>
        </p:grpSpPr>
        <p:sp>
          <p:nvSpPr>
            <p:cNvPr id="26" name="TextBox 25"/>
            <p:cNvSpPr txBox="1"/>
            <p:nvPr userDrawn="1"/>
          </p:nvSpPr>
          <p:spPr>
            <a:xfrm>
              <a:off x="578858" y="4876800"/>
              <a:ext cx="1901226" cy="223098"/>
            </a:xfrm>
            <a:prstGeom prst="rect">
              <a:avLst/>
            </a:prstGeom>
            <a:noFill/>
          </p:spPr>
          <p:txBody>
            <a:bodyPr wrap="none" rtlCol="0">
              <a:spAutoFit/>
            </a:bodyPr>
            <a:lstStyle/>
            <a:p>
              <a:r>
                <a:rPr lang="en-US" sz="2400" b="1" dirty="0" smtClean="0">
                  <a:solidFill>
                    <a:srgbClr val="C00000"/>
                  </a:solidFill>
                </a:rPr>
                <a:t>Primary Plan:</a:t>
              </a:r>
              <a:endParaRPr lang="en-US" sz="2400" b="1" dirty="0">
                <a:solidFill>
                  <a:srgbClr val="C00000"/>
                </a:solidFill>
              </a:endParaRPr>
            </a:p>
          </p:txBody>
        </p:sp>
        <p:sp>
          <p:nvSpPr>
            <p:cNvPr id="28" name="TextBox 27"/>
            <p:cNvSpPr txBox="1"/>
            <p:nvPr userDrawn="1"/>
          </p:nvSpPr>
          <p:spPr>
            <a:xfrm>
              <a:off x="576143" y="5453741"/>
              <a:ext cx="2097818" cy="223098"/>
            </a:xfrm>
            <a:prstGeom prst="rect">
              <a:avLst/>
            </a:prstGeom>
            <a:noFill/>
          </p:spPr>
          <p:txBody>
            <a:bodyPr wrap="none" rtlCol="0">
              <a:spAutoFit/>
            </a:bodyPr>
            <a:lstStyle/>
            <a:p>
              <a:r>
                <a:rPr lang="en-US" sz="2400" b="1" dirty="0" smtClean="0">
                  <a:solidFill>
                    <a:srgbClr val="C00000"/>
                  </a:solidFill>
                </a:rPr>
                <a:t>Alternate Plan:</a:t>
              </a:r>
              <a:endParaRPr lang="en-US" sz="2400" b="1" dirty="0">
                <a:solidFill>
                  <a:srgbClr val="C00000"/>
                </a:solidFill>
              </a:endParaRPr>
            </a:p>
          </p:txBody>
        </p:sp>
        <p:sp>
          <p:nvSpPr>
            <p:cNvPr id="29" name="TextBox 28"/>
            <p:cNvSpPr txBox="1"/>
            <p:nvPr userDrawn="1"/>
          </p:nvSpPr>
          <p:spPr>
            <a:xfrm>
              <a:off x="576143" y="5989897"/>
              <a:ext cx="2470741" cy="223098"/>
            </a:xfrm>
            <a:prstGeom prst="rect">
              <a:avLst/>
            </a:prstGeom>
            <a:noFill/>
          </p:spPr>
          <p:txBody>
            <a:bodyPr wrap="none" rtlCol="0">
              <a:spAutoFit/>
            </a:bodyPr>
            <a:lstStyle/>
            <a:p>
              <a:r>
                <a:rPr lang="en-US" sz="2400" b="1" dirty="0" smtClean="0">
                  <a:solidFill>
                    <a:srgbClr val="C00000"/>
                  </a:solidFill>
                </a:rPr>
                <a:t>Contingency</a:t>
              </a:r>
              <a:r>
                <a:rPr lang="en-US" sz="2400" b="1" baseline="0" dirty="0" smtClean="0">
                  <a:solidFill>
                    <a:srgbClr val="C00000"/>
                  </a:solidFill>
                </a:rPr>
                <a:t> Plan:</a:t>
              </a:r>
              <a:endParaRPr lang="en-US" sz="2400" b="1" dirty="0">
                <a:solidFill>
                  <a:srgbClr val="C00000"/>
                </a:solidFill>
              </a:endParaRPr>
            </a:p>
          </p:txBody>
        </p:sp>
        <p:sp>
          <p:nvSpPr>
            <p:cNvPr id="30" name="TextBox 29"/>
            <p:cNvSpPr txBox="1"/>
            <p:nvPr userDrawn="1"/>
          </p:nvSpPr>
          <p:spPr>
            <a:xfrm>
              <a:off x="652343" y="6566837"/>
              <a:ext cx="2293705" cy="223098"/>
            </a:xfrm>
            <a:prstGeom prst="rect">
              <a:avLst/>
            </a:prstGeom>
            <a:noFill/>
          </p:spPr>
          <p:txBody>
            <a:bodyPr wrap="none" rtlCol="0">
              <a:spAutoFit/>
            </a:bodyPr>
            <a:lstStyle/>
            <a:p>
              <a:r>
                <a:rPr lang="en-US" sz="2400" b="1" dirty="0" smtClean="0">
                  <a:solidFill>
                    <a:srgbClr val="C00000"/>
                  </a:solidFill>
                </a:rPr>
                <a:t>Emergency</a:t>
              </a:r>
              <a:r>
                <a:rPr lang="en-US" sz="2400" b="1" baseline="0" dirty="0" smtClean="0">
                  <a:solidFill>
                    <a:srgbClr val="C00000"/>
                  </a:solidFill>
                </a:rPr>
                <a:t> Plan:</a:t>
              </a:r>
              <a:endParaRPr lang="en-US" sz="2400" b="1" dirty="0">
                <a:solidFill>
                  <a:srgbClr val="C00000"/>
                </a:solidFill>
              </a:endParaRPr>
            </a:p>
          </p:txBody>
        </p:sp>
      </p:grpSp>
      <p:sp>
        <p:nvSpPr>
          <p:cNvPr id="35" name="Text Placeholder 2"/>
          <p:cNvSpPr>
            <a:spLocks noGrp="1"/>
          </p:cNvSpPr>
          <p:nvPr userDrawn="1">
            <p:ph idx="19"/>
          </p:nvPr>
        </p:nvSpPr>
        <p:spPr>
          <a:xfrm>
            <a:off x="2889251" y="3303244"/>
            <a:ext cx="12553949" cy="1040155"/>
          </a:xfrm>
          <a:prstGeom prst="rect">
            <a:avLst/>
          </a:prstGeom>
        </p:spPr>
        <p:txBody>
          <a:bodyPr vert="horz" lIns="91440" tIns="45720" rIns="91440" bIns="45720" rtlCol="0">
            <a:noAutofit/>
          </a:bodyPr>
          <a:lstStyle>
            <a:lvl1pPr>
              <a:defRPr sz="2400" b="1"/>
            </a:lvl1pPr>
          </a:lstStyle>
          <a:p>
            <a:pPr lvl="0"/>
            <a:endParaRPr lang="en-US" dirty="0"/>
          </a:p>
        </p:txBody>
      </p:sp>
      <p:sp>
        <p:nvSpPr>
          <p:cNvPr id="44" name="TextBox 43"/>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Sign Off Sheet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14" name="TextBox 13"/>
          <p:cNvSpPr txBox="1"/>
          <p:nvPr userDrawn="1"/>
        </p:nvSpPr>
        <p:spPr>
          <a:xfrm>
            <a:off x="355600" y="2209800"/>
            <a:ext cx="15024690" cy="830997"/>
          </a:xfrm>
          <a:prstGeom prst="rect">
            <a:avLst/>
          </a:prstGeom>
          <a:noFill/>
        </p:spPr>
        <p:txBody>
          <a:bodyPr wrap="none" rtlCol="0">
            <a:spAutoFit/>
          </a:bodyPr>
          <a:lstStyle/>
          <a:p>
            <a:r>
              <a:rPr lang="en-US" sz="2400" b="1" dirty="0" smtClean="0">
                <a:solidFill>
                  <a:srgbClr val="C00000"/>
                </a:solidFill>
              </a:rPr>
              <a:t>The PACE methodology is a planning principle designed to guid</a:t>
            </a:r>
            <a:r>
              <a:rPr lang="en-US" sz="2400" b="1" baseline="0" dirty="0" smtClean="0">
                <a:solidFill>
                  <a:srgbClr val="C00000"/>
                </a:solidFill>
              </a:rPr>
              <a:t>e operational actions when unforeseen circumstances</a:t>
            </a:r>
          </a:p>
          <a:p>
            <a:r>
              <a:rPr lang="en-US" sz="2400" b="1" baseline="0" dirty="0" smtClean="0">
                <a:solidFill>
                  <a:srgbClr val="C00000"/>
                </a:solidFill>
              </a:rPr>
              <a:t>result in the immediate need to deviate from the original tactical operations plan.</a:t>
            </a:r>
            <a:endParaRPr lang="en-US" sz="2400" b="1" dirty="0">
              <a:solidFill>
                <a:srgbClr val="C00000"/>
              </a:solidFill>
            </a:endParaRPr>
          </a:p>
        </p:txBody>
      </p:sp>
      <p:sp>
        <p:nvSpPr>
          <p:cNvPr id="15" name="Text Placeholder 2"/>
          <p:cNvSpPr>
            <a:spLocks noGrp="1"/>
          </p:cNvSpPr>
          <p:nvPr>
            <p:ph idx="20"/>
          </p:nvPr>
        </p:nvSpPr>
        <p:spPr>
          <a:xfrm>
            <a:off x="2889251" y="4522445"/>
            <a:ext cx="12553949" cy="1040155"/>
          </a:xfrm>
          <a:prstGeom prst="rect">
            <a:avLst/>
          </a:prstGeom>
        </p:spPr>
        <p:txBody>
          <a:bodyPr vert="horz" lIns="91440" tIns="45720" rIns="91440" bIns="45720" rtlCol="0">
            <a:noAutofit/>
          </a:bodyPr>
          <a:lstStyle>
            <a:lvl1pPr>
              <a:defRPr sz="2400" b="1"/>
            </a:lvl1pPr>
          </a:lstStyle>
          <a:p>
            <a:pPr lvl="0"/>
            <a:endParaRPr lang="en-US" dirty="0"/>
          </a:p>
        </p:txBody>
      </p:sp>
      <p:sp>
        <p:nvSpPr>
          <p:cNvPr id="16" name="Text Placeholder 2"/>
          <p:cNvSpPr>
            <a:spLocks noGrp="1"/>
          </p:cNvSpPr>
          <p:nvPr>
            <p:ph idx="21"/>
          </p:nvPr>
        </p:nvSpPr>
        <p:spPr>
          <a:xfrm>
            <a:off x="2889251" y="5741645"/>
            <a:ext cx="12553949" cy="1040155"/>
          </a:xfrm>
          <a:prstGeom prst="rect">
            <a:avLst/>
          </a:prstGeom>
        </p:spPr>
        <p:txBody>
          <a:bodyPr vert="horz" lIns="91440" tIns="45720" rIns="91440" bIns="45720" rtlCol="0">
            <a:noAutofit/>
          </a:bodyPr>
          <a:lstStyle>
            <a:lvl1pPr>
              <a:defRPr sz="2400" b="1"/>
            </a:lvl1pPr>
          </a:lstStyle>
          <a:p>
            <a:pPr lvl="0"/>
            <a:endParaRPr lang="en-US" dirty="0"/>
          </a:p>
        </p:txBody>
      </p:sp>
      <p:sp>
        <p:nvSpPr>
          <p:cNvPr id="17" name="Text Placeholder 2"/>
          <p:cNvSpPr>
            <a:spLocks noGrp="1"/>
          </p:cNvSpPr>
          <p:nvPr>
            <p:ph idx="22"/>
          </p:nvPr>
        </p:nvSpPr>
        <p:spPr>
          <a:xfrm>
            <a:off x="2889251" y="6960845"/>
            <a:ext cx="12553949" cy="1040155"/>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195984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ckground">
    <p:spTree>
      <p:nvGrpSpPr>
        <p:cNvPr id="1" name=""/>
        <p:cNvGrpSpPr/>
        <p:nvPr/>
      </p:nvGrpSpPr>
      <p:grpSpPr>
        <a:xfrm>
          <a:off x="0" y="0"/>
          <a:ext cx="0" cy="0"/>
          <a:chOff x="0" y="0"/>
          <a:chExt cx="0" cy="0"/>
        </a:xfrm>
      </p:grpSpPr>
      <p:sp>
        <p:nvSpPr>
          <p:cNvPr id="19" name="Text Placeholder 2"/>
          <p:cNvSpPr>
            <a:spLocks noGrp="1"/>
          </p:cNvSpPr>
          <p:nvPr>
            <p:ph idx="11"/>
          </p:nvPr>
        </p:nvSpPr>
        <p:spPr>
          <a:xfrm>
            <a:off x="1191085" y="2510136"/>
            <a:ext cx="13947315" cy="5505684"/>
          </a:xfrm>
          <a:prstGeom prst="rect">
            <a:avLst/>
          </a:prstGeom>
        </p:spPr>
        <p:txBody>
          <a:bodyPr vert="horz" lIns="91440" tIns="45720" rIns="91440" bIns="45720" rtlCol="0">
            <a:normAutofit/>
          </a:bodyPr>
          <a:lstStyle>
            <a:lvl1pPr>
              <a:defRPr sz="2400"/>
            </a:lvl1pPr>
          </a:lstStyle>
          <a:p>
            <a:pPr lvl="0"/>
            <a:endParaRPr lang="en-US" dirty="0"/>
          </a:p>
        </p:txBody>
      </p:sp>
      <p:sp>
        <p:nvSpPr>
          <p:cNvPr id="26" name="TextBox 25"/>
          <p:cNvSpPr txBox="1"/>
          <p:nvPr userDrawn="1"/>
        </p:nvSpPr>
        <p:spPr>
          <a:xfrm>
            <a:off x="355600" y="2057400"/>
            <a:ext cx="3866508" cy="461665"/>
          </a:xfrm>
          <a:prstGeom prst="rect">
            <a:avLst/>
          </a:prstGeom>
          <a:noFill/>
        </p:spPr>
        <p:txBody>
          <a:bodyPr wrap="none" rtlCol="0">
            <a:spAutoFit/>
          </a:bodyPr>
          <a:lstStyle/>
          <a:p>
            <a:r>
              <a:rPr lang="en-US" sz="2400" b="1" dirty="0" smtClean="0">
                <a:solidFill>
                  <a:srgbClr val="C00000"/>
                </a:solidFill>
              </a:rPr>
              <a:t>Case</a:t>
            </a:r>
            <a:r>
              <a:rPr lang="en-US" sz="2400" b="1" baseline="0" dirty="0" smtClean="0">
                <a:solidFill>
                  <a:srgbClr val="C00000"/>
                </a:solidFill>
              </a:rPr>
              <a:t> Background (narrative)</a:t>
            </a:r>
            <a:r>
              <a:rPr lang="en-US" sz="2400" b="1" dirty="0" smtClean="0">
                <a:solidFill>
                  <a:srgbClr val="C00000"/>
                </a:solidFill>
              </a:rPr>
              <a:t>:</a:t>
            </a:r>
            <a:endParaRPr lang="en-US" sz="2400" b="1" dirty="0">
              <a:solidFill>
                <a:srgbClr val="C00000"/>
              </a:solidFill>
            </a:endParaRPr>
          </a:p>
        </p:txBody>
      </p:sp>
      <p:sp>
        <p:nvSpPr>
          <p:cNvPr id="37" name="TextBox 36"/>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Case Background</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34602759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gn Off">
    <p:spTree>
      <p:nvGrpSpPr>
        <p:cNvPr id="1" name=""/>
        <p:cNvGrpSpPr/>
        <p:nvPr/>
      </p:nvGrpSpPr>
      <p:grpSpPr>
        <a:xfrm>
          <a:off x="0" y="0"/>
          <a:ext cx="0" cy="0"/>
          <a:chOff x="0" y="0"/>
          <a:chExt cx="0" cy="0"/>
        </a:xfrm>
      </p:grpSpPr>
      <p:grpSp>
        <p:nvGrpSpPr>
          <p:cNvPr id="34" name="Group 33"/>
          <p:cNvGrpSpPr/>
          <p:nvPr userDrawn="1"/>
        </p:nvGrpSpPr>
        <p:grpSpPr>
          <a:xfrm>
            <a:off x="355600" y="2514601"/>
            <a:ext cx="8867940" cy="4572000"/>
            <a:chOff x="576143" y="4876800"/>
            <a:chExt cx="8867940" cy="1841168"/>
          </a:xfrm>
        </p:grpSpPr>
        <p:sp>
          <p:nvSpPr>
            <p:cNvPr id="26" name="TextBox 25"/>
            <p:cNvSpPr txBox="1"/>
            <p:nvPr userDrawn="1"/>
          </p:nvSpPr>
          <p:spPr>
            <a:xfrm>
              <a:off x="578858" y="4876800"/>
              <a:ext cx="8611845" cy="185915"/>
            </a:xfrm>
            <a:prstGeom prst="rect">
              <a:avLst/>
            </a:prstGeom>
            <a:noFill/>
          </p:spPr>
          <p:txBody>
            <a:bodyPr wrap="none" rtlCol="0">
              <a:spAutoFit/>
            </a:bodyPr>
            <a:lstStyle/>
            <a:p>
              <a:r>
                <a:rPr lang="en-US" sz="2400" b="1" dirty="0" smtClean="0">
                  <a:solidFill>
                    <a:srgbClr val="C00000"/>
                  </a:solidFill>
                </a:rPr>
                <a:t>Case</a:t>
              </a:r>
              <a:r>
                <a:rPr lang="en-US" sz="2400" b="1" baseline="0" dirty="0" smtClean="0">
                  <a:solidFill>
                    <a:srgbClr val="C00000"/>
                  </a:solidFill>
                </a:rPr>
                <a:t> Agent:_____________________________________________</a:t>
              </a:r>
              <a:endParaRPr lang="en-US" sz="2400" b="1" dirty="0">
                <a:solidFill>
                  <a:srgbClr val="C00000"/>
                </a:solidFill>
              </a:endParaRPr>
            </a:p>
          </p:txBody>
        </p:sp>
        <p:sp>
          <p:nvSpPr>
            <p:cNvPr id="27" name="TextBox 26"/>
            <p:cNvSpPr txBox="1"/>
            <p:nvPr userDrawn="1"/>
          </p:nvSpPr>
          <p:spPr>
            <a:xfrm>
              <a:off x="576143" y="5257800"/>
              <a:ext cx="8763000" cy="185915"/>
            </a:xfrm>
            <a:prstGeom prst="rect">
              <a:avLst/>
            </a:prstGeom>
            <a:noFill/>
          </p:spPr>
          <p:txBody>
            <a:bodyPr wrap="square" rtlCol="0">
              <a:spAutoFit/>
            </a:bodyPr>
            <a:lstStyle/>
            <a:p>
              <a:r>
                <a:rPr lang="en-US" sz="2400" b="1" dirty="0" smtClean="0">
                  <a:solidFill>
                    <a:srgbClr val="C00000"/>
                  </a:solidFill>
                </a:rPr>
                <a:t>Assisting</a:t>
              </a:r>
              <a:r>
                <a:rPr lang="en-US" sz="2400" b="1" baseline="0" dirty="0" smtClean="0">
                  <a:solidFill>
                    <a:srgbClr val="C00000"/>
                  </a:solidFill>
                </a:rPr>
                <a:t> Agent</a:t>
              </a:r>
              <a:r>
                <a:rPr lang="en-US" sz="2400" b="1" dirty="0" smtClean="0">
                  <a:solidFill>
                    <a:srgbClr val="C00000"/>
                  </a:solidFill>
                </a:rPr>
                <a:t>:__________________________________________</a:t>
              </a:r>
              <a:endParaRPr lang="en-US" sz="2400" b="1" dirty="0">
                <a:solidFill>
                  <a:srgbClr val="C00000"/>
                </a:solidFill>
              </a:endParaRPr>
            </a:p>
          </p:txBody>
        </p:sp>
        <p:sp>
          <p:nvSpPr>
            <p:cNvPr id="28" name="TextBox 27"/>
            <p:cNvSpPr txBox="1"/>
            <p:nvPr userDrawn="1"/>
          </p:nvSpPr>
          <p:spPr>
            <a:xfrm>
              <a:off x="576143" y="5672841"/>
              <a:ext cx="8867940" cy="185915"/>
            </a:xfrm>
            <a:prstGeom prst="rect">
              <a:avLst/>
            </a:prstGeom>
            <a:noFill/>
          </p:spPr>
          <p:txBody>
            <a:bodyPr wrap="none" rtlCol="0">
              <a:spAutoFit/>
            </a:bodyPr>
            <a:lstStyle/>
            <a:p>
              <a:r>
                <a:rPr lang="en-US" sz="2400" b="1" dirty="0" smtClean="0">
                  <a:solidFill>
                    <a:srgbClr val="C00000"/>
                  </a:solidFill>
                </a:rPr>
                <a:t>Divisional</a:t>
              </a:r>
              <a:r>
                <a:rPr lang="en-US" sz="2400" b="1" baseline="0" dirty="0" smtClean="0">
                  <a:solidFill>
                    <a:srgbClr val="C00000"/>
                  </a:solidFill>
                </a:rPr>
                <a:t> </a:t>
              </a:r>
              <a:r>
                <a:rPr lang="en-US" sz="2400" b="1" dirty="0" smtClean="0">
                  <a:solidFill>
                    <a:srgbClr val="C00000"/>
                  </a:solidFill>
                </a:rPr>
                <a:t>Sergeant:_______________________________________</a:t>
              </a:r>
              <a:endParaRPr lang="en-US" sz="2400" b="1" dirty="0">
                <a:solidFill>
                  <a:srgbClr val="C00000"/>
                </a:solidFill>
              </a:endParaRPr>
            </a:p>
          </p:txBody>
        </p:sp>
        <p:sp>
          <p:nvSpPr>
            <p:cNvPr id="29" name="TextBox 28"/>
            <p:cNvSpPr txBox="1"/>
            <p:nvPr userDrawn="1"/>
          </p:nvSpPr>
          <p:spPr>
            <a:xfrm>
              <a:off x="576143" y="6104245"/>
              <a:ext cx="8805359" cy="185915"/>
            </a:xfrm>
            <a:prstGeom prst="rect">
              <a:avLst/>
            </a:prstGeom>
            <a:noFill/>
          </p:spPr>
          <p:txBody>
            <a:bodyPr wrap="none" rtlCol="0">
              <a:spAutoFit/>
            </a:bodyPr>
            <a:lstStyle/>
            <a:p>
              <a:r>
                <a:rPr lang="en-US" sz="2400" b="1" dirty="0" smtClean="0">
                  <a:solidFill>
                    <a:srgbClr val="C00000"/>
                  </a:solidFill>
                </a:rPr>
                <a:t>Divisional Lieutenant:______________________________________</a:t>
              </a:r>
              <a:endParaRPr lang="en-US" sz="2400" b="1" dirty="0">
                <a:solidFill>
                  <a:srgbClr val="C00000"/>
                </a:solidFill>
              </a:endParaRPr>
            </a:p>
          </p:txBody>
        </p:sp>
        <p:sp>
          <p:nvSpPr>
            <p:cNvPr id="30" name="TextBox 29"/>
            <p:cNvSpPr txBox="1"/>
            <p:nvPr userDrawn="1"/>
          </p:nvSpPr>
          <p:spPr>
            <a:xfrm>
              <a:off x="652343" y="6532053"/>
              <a:ext cx="8760475" cy="185915"/>
            </a:xfrm>
            <a:prstGeom prst="rect">
              <a:avLst/>
            </a:prstGeom>
            <a:noFill/>
          </p:spPr>
          <p:txBody>
            <a:bodyPr wrap="none" rtlCol="0">
              <a:spAutoFit/>
            </a:bodyPr>
            <a:lstStyle/>
            <a:p>
              <a:r>
                <a:rPr lang="en-US" sz="2400" b="1" dirty="0" smtClean="0">
                  <a:solidFill>
                    <a:srgbClr val="C00000"/>
                  </a:solidFill>
                </a:rPr>
                <a:t>SRT Lieutenant (if applicable):_______________________________</a:t>
              </a:r>
              <a:endParaRPr lang="en-US" sz="2400" b="1" dirty="0">
                <a:solidFill>
                  <a:srgbClr val="C00000"/>
                </a:solidFill>
              </a:endParaRPr>
            </a:p>
          </p:txBody>
        </p:sp>
      </p:grpSp>
      <p:sp>
        <p:nvSpPr>
          <p:cNvPr id="35" name="Text Placeholder 2"/>
          <p:cNvSpPr>
            <a:spLocks noGrp="1"/>
          </p:cNvSpPr>
          <p:nvPr userDrawn="1">
            <p:ph idx="19"/>
          </p:nvPr>
        </p:nvSpPr>
        <p:spPr>
          <a:xfrm>
            <a:off x="2032000" y="3048000"/>
            <a:ext cx="6781800" cy="389158"/>
          </a:xfrm>
          <a:prstGeom prst="rect">
            <a:avLst/>
          </a:prstGeom>
        </p:spPr>
        <p:txBody>
          <a:bodyPr vert="horz" lIns="91440" tIns="45720" rIns="91440" bIns="45720" rtlCol="0">
            <a:noAutofit/>
          </a:bodyPr>
          <a:lstStyle>
            <a:lvl1pPr>
              <a:defRPr sz="2400" b="1"/>
            </a:lvl1pPr>
          </a:lstStyle>
          <a:p>
            <a:pPr lvl="0"/>
            <a:endParaRPr lang="en-US" dirty="0"/>
          </a:p>
        </p:txBody>
      </p:sp>
      <p:sp>
        <p:nvSpPr>
          <p:cNvPr id="44" name="TextBox 43"/>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Sign Off Sheet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42" name="Text Placeholder 2"/>
          <p:cNvSpPr>
            <a:spLocks noGrp="1"/>
          </p:cNvSpPr>
          <p:nvPr>
            <p:ph idx="20"/>
          </p:nvPr>
        </p:nvSpPr>
        <p:spPr>
          <a:xfrm>
            <a:off x="2489200" y="3954241"/>
            <a:ext cx="6324600" cy="418541"/>
          </a:xfrm>
          <a:prstGeom prst="rect">
            <a:avLst/>
          </a:prstGeom>
        </p:spPr>
        <p:txBody>
          <a:bodyPr vert="horz" lIns="91440" tIns="45720" rIns="91440" bIns="45720" rtlCol="0">
            <a:noAutofit/>
          </a:bodyPr>
          <a:lstStyle>
            <a:lvl1pPr>
              <a:defRPr sz="2400" b="1"/>
            </a:lvl1pPr>
          </a:lstStyle>
          <a:p>
            <a:pPr lvl="0"/>
            <a:endParaRPr lang="en-US" dirty="0"/>
          </a:p>
        </p:txBody>
      </p:sp>
      <p:sp>
        <p:nvSpPr>
          <p:cNvPr id="43" name="Text Placeholder 2"/>
          <p:cNvSpPr>
            <a:spLocks noGrp="1"/>
          </p:cNvSpPr>
          <p:nvPr>
            <p:ph idx="21"/>
          </p:nvPr>
        </p:nvSpPr>
        <p:spPr>
          <a:xfrm>
            <a:off x="2946400" y="5021041"/>
            <a:ext cx="5867400" cy="473517"/>
          </a:xfrm>
          <a:prstGeom prst="rect">
            <a:avLst/>
          </a:prstGeom>
        </p:spPr>
        <p:txBody>
          <a:bodyPr vert="horz" lIns="91440" tIns="45720" rIns="91440" bIns="45720" rtlCol="0">
            <a:noAutofit/>
          </a:bodyPr>
          <a:lstStyle>
            <a:lvl1pPr>
              <a:defRPr sz="2400" b="1"/>
            </a:lvl1pPr>
          </a:lstStyle>
          <a:p>
            <a:pPr lvl="0"/>
            <a:endParaRPr lang="en-US" dirty="0"/>
          </a:p>
        </p:txBody>
      </p:sp>
      <p:sp>
        <p:nvSpPr>
          <p:cNvPr id="45" name="Text Placeholder 2"/>
          <p:cNvSpPr>
            <a:spLocks noGrp="1"/>
          </p:cNvSpPr>
          <p:nvPr>
            <p:ph idx="22"/>
          </p:nvPr>
        </p:nvSpPr>
        <p:spPr>
          <a:xfrm>
            <a:off x="3175000" y="6087842"/>
            <a:ext cx="5795160" cy="423006"/>
          </a:xfrm>
          <a:prstGeom prst="rect">
            <a:avLst/>
          </a:prstGeom>
        </p:spPr>
        <p:txBody>
          <a:bodyPr vert="horz" lIns="91440" tIns="45720" rIns="91440" bIns="45720" rtlCol="0">
            <a:noAutofit/>
          </a:bodyPr>
          <a:lstStyle>
            <a:lvl1pPr>
              <a:defRPr sz="2400" b="1"/>
            </a:lvl1pPr>
          </a:lstStyle>
          <a:p>
            <a:pPr lvl="0"/>
            <a:endParaRPr lang="en-US" dirty="0"/>
          </a:p>
        </p:txBody>
      </p:sp>
      <p:sp>
        <p:nvSpPr>
          <p:cNvPr id="46" name="Text Placeholder 2"/>
          <p:cNvSpPr>
            <a:spLocks noGrp="1"/>
          </p:cNvSpPr>
          <p:nvPr>
            <p:ph idx="23"/>
          </p:nvPr>
        </p:nvSpPr>
        <p:spPr>
          <a:xfrm>
            <a:off x="4314040" y="7154642"/>
            <a:ext cx="4728360" cy="423006"/>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239358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rget">
    <p:spTree>
      <p:nvGrpSpPr>
        <p:cNvPr id="1" name=""/>
        <p:cNvGrpSpPr/>
        <p:nvPr/>
      </p:nvGrpSpPr>
      <p:grpSpPr>
        <a:xfrm>
          <a:off x="0" y="0"/>
          <a:ext cx="0" cy="0"/>
          <a:chOff x="0" y="0"/>
          <a:chExt cx="0" cy="0"/>
        </a:xfrm>
      </p:grpSpPr>
      <p:grpSp>
        <p:nvGrpSpPr>
          <p:cNvPr id="25" name="Group 24"/>
          <p:cNvGrpSpPr/>
          <p:nvPr userDrawn="1"/>
        </p:nvGrpSpPr>
        <p:grpSpPr>
          <a:xfrm>
            <a:off x="355600" y="2662535"/>
            <a:ext cx="2364045" cy="3128665"/>
            <a:chOff x="355600" y="2891135"/>
            <a:chExt cx="2364045" cy="3128665"/>
          </a:xfrm>
        </p:grpSpPr>
        <p:sp>
          <p:nvSpPr>
            <p:cNvPr id="27" name="TextBox 26"/>
            <p:cNvSpPr txBox="1"/>
            <p:nvPr userDrawn="1"/>
          </p:nvSpPr>
          <p:spPr>
            <a:xfrm>
              <a:off x="355600" y="2891135"/>
              <a:ext cx="1029449" cy="461665"/>
            </a:xfrm>
            <a:prstGeom prst="rect">
              <a:avLst/>
            </a:prstGeom>
            <a:noFill/>
          </p:spPr>
          <p:txBody>
            <a:bodyPr wrap="none" rtlCol="0">
              <a:spAutoFit/>
            </a:bodyPr>
            <a:lstStyle/>
            <a:p>
              <a:r>
                <a:rPr lang="en-US" sz="2400" b="1" dirty="0" smtClean="0">
                  <a:solidFill>
                    <a:srgbClr val="C00000"/>
                  </a:solidFill>
                </a:rPr>
                <a:t>Name:</a:t>
              </a:r>
              <a:endParaRPr lang="en-US" sz="2400" b="1" dirty="0">
                <a:solidFill>
                  <a:srgbClr val="C00000"/>
                </a:solidFill>
              </a:endParaRPr>
            </a:p>
          </p:txBody>
        </p:sp>
        <p:sp>
          <p:nvSpPr>
            <p:cNvPr id="28" name="TextBox 27"/>
            <p:cNvSpPr txBox="1"/>
            <p:nvPr userDrawn="1"/>
          </p:nvSpPr>
          <p:spPr>
            <a:xfrm>
              <a:off x="355600" y="3424535"/>
              <a:ext cx="1902829" cy="461665"/>
            </a:xfrm>
            <a:prstGeom prst="rect">
              <a:avLst/>
            </a:prstGeom>
            <a:noFill/>
          </p:spPr>
          <p:txBody>
            <a:bodyPr wrap="none" rtlCol="0">
              <a:spAutoFit/>
            </a:bodyPr>
            <a:lstStyle/>
            <a:p>
              <a:r>
                <a:rPr lang="en-US" sz="2400" b="1" baseline="0" dirty="0" smtClean="0">
                  <a:solidFill>
                    <a:srgbClr val="C00000"/>
                  </a:solidFill>
                </a:rPr>
                <a:t>Date of Birth:</a:t>
              </a:r>
              <a:endParaRPr lang="en-US" sz="2400" b="1" dirty="0">
                <a:solidFill>
                  <a:srgbClr val="C00000"/>
                </a:solidFill>
              </a:endParaRPr>
            </a:p>
          </p:txBody>
        </p:sp>
        <p:sp>
          <p:nvSpPr>
            <p:cNvPr id="29" name="TextBox 28"/>
            <p:cNvSpPr txBox="1"/>
            <p:nvPr userDrawn="1"/>
          </p:nvSpPr>
          <p:spPr>
            <a:xfrm>
              <a:off x="355600" y="3957935"/>
              <a:ext cx="878767" cy="461665"/>
            </a:xfrm>
            <a:prstGeom prst="rect">
              <a:avLst/>
            </a:prstGeom>
            <a:noFill/>
          </p:spPr>
          <p:txBody>
            <a:bodyPr wrap="none" rtlCol="0">
              <a:spAutoFit/>
            </a:bodyPr>
            <a:lstStyle/>
            <a:p>
              <a:r>
                <a:rPr lang="en-US" sz="2400" b="1" baseline="0" dirty="0" smtClean="0">
                  <a:solidFill>
                    <a:srgbClr val="C00000"/>
                  </a:solidFill>
                </a:rPr>
                <a:t>Race</a:t>
              </a:r>
              <a:r>
                <a:rPr lang="en-US" sz="2400" b="1" dirty="0" smtClean="0">
                  <a:solidFill>
                    <a:srgbClr val="C00000"/>
                  </a:solidFill>
                </a:rPr>
                <a:t>:</a:t>
              </a:r>
              <a:endParaRPr lang="en-US" sz="2400" b="1" dirty="0">
                <a:solidFill>
                  <a:srgbClr val="C00000"/>
                </a:solidFill>
              </a:endParaRPr>
            </a:p>
          </p:txBody>
        </p:sp>
        <p:sp>
          <p:nvSpPr>
            <p:cNvPr id="30" name="TextBox 29"/>
            <p:cNvSpPr txBox="1"/>
            <p:nvPr userDrawn="1"/>
          </p:nvSpPr>
          <p:spPr>
            <a:xfrm>
              <a:off x="355600" y="4491335"/>
              <a:ext cx="2364045" cy="461665"/>
            </a:xfrm>
            <a:prstGeom prst="rect">
              <a:avLst/>
            </a:prstGeom>
            <a:noFill/>
          </p:spPr>
          <p:txBody>
            <a:bodyPr wrap="none" rtlCol="0">
              <a:spAutoFit/>
            </a:bodyPr>
            <a:lstStyle/>
            <a:p>
              <a:r>
                <a:rPr lang="en-US" sz="2400" b="1" baseline="0" dirty="0" smtClean="0">
                  <a:solidFill>
                    <a:srgbClr val="C00000"/>
                  </a:solidFill>
                </a:rPr>
                <a:t>Height / Weight</a:t>
              </a:r>
              <a:r>
                <a:rPr lang="en-US" sz="2400" b="1" dirty="0" smtClean="0">
                  <a:solidFill>
                    <a:srgbClr val="C00000"/>
                  </a:solidFill>
                </a:rPr>
                <a:t>:</a:t>
              </a:r>
              <a:endParaRPr lang="en-US" sz="2400" b="1" dirty="0">
                <a:solidFill>
                  <a:srgbClr val="C00000"/>
                </a:solidFill>
              </a:endParaRPr>
            </a:p>
          </p:txBody>
        </p:sp>
        <p:sp>
          <p:nvSpPr>
            <p:cNvPr id="31" name="TextBox 30"/>
            <p:cNvSpPr txBox="1"/>
            <p:nvPr userDrawn="1"/>
          </p:nvSpPr>
          <p:spPr>
            <a:xfrm>
              <a:off x="355600" y="5029200"/>
              <a:ext cx="1457258" cy="461665"/>
            </a:xfrm>
            <a:prstGeom prst="rect">
              <a:avLst/>
            </a:prstGeom>
            <a:noFill/>
          </p:spPr>
          <p:txBody>
            <a:bodyPr wrap="none" rtlCol="0">
              <a:spAutoFit/>
            </a:bodyPr>
            <a:lstStyle/>
            <a:p>
              <a:r>
                <a:rPr lang="en-US" sz="2400" b="1" baseline="0" dirty="0" smtClean="0">
                  <a:solidFill>
                    <a:srgbClr val="C00000"/>
                  </a:solidFill>
                </a:rPr>
                <a:t>Eye Color</a:t>
              </a:r>
              <a:r>
                <a:rPr lang="en-US" sz="2400" b="1" dirty="0" smtClean="0">
                  <a:solidFill>
                    <a:srgbClr val="C00000"/>
                  </a:solidFill>
                </a:rPr>
                <a:t>:</a:t>
              </a:r>
              <a:endParaRPr lang="en-US" sz="2400" b="1" dirty="0">
                <a:solidFill>
                  <a:srgbClr val="C00000"/>
                </a:solidFill>
              </a:endParaRPr>
            </a:p>
          </p:txBody>
        </p:sp>
        <p:sp>
          <p:nvSpPr>
            <p:cNvPr id="32" name="TextBox 31"/>
            <p:cNvSpPr txBox="1"/>
            <p:nvPr userDrawn="1"/>
          </p:nvSpPr>
          <p:spPr>
            <a:xfrm>
              <a:off x="355600" y="5558135"/>
              <a:ext cx="1547218" cy="461665"/>
            </a:xfrm>
            <a:prstGeom prst="rect">
              <a:avLst/>
            </a:prstGeom>
            <a:noFill/>
          </p:spPr>
          <p:txBody>
            <a:bodyPr wrap="none" rtlCol="0">
              <a:spAutoFit/>
            </a:bodyPr>
            <a:lstStyle/>
            <a:p>
              <a:r>
                <a:rPr lang="en-US" sz="2400" b="1" baseline="0" dirty="0" smtClean="0">
                  <a:solidFill>
                    <a:srgbClr val="C00000"/>
                  </a:solidFill>
                </a:rPr>
                <a:t>Hair Color</a:t>
              </a:r>
              <a:r>
                <a:rPr lang="en-US" sz="2400" b="1" dirty="0" smtClean="0">
                  <a:solidFill>
                    <a:srgbClr val="C00000"/>
                  </a:solidFill>
                </a:rPr>
                <a:t>:</a:t>
              </a:r>
              <a:endParaRPr lang="en-US" sz="2400" b="1" dirty="0">
                <a:solidFill>
                  <a:srgbClr val="C00000"/>
                </a:solidFill>
              </a:endParaRPr>
            </a:p>
          </p:txBody>
        </p:sp>
      </p:grpSp>
      <p:sp>
        <p:nvSpPr>
          <p:cNvPr id="37" name="Text Placeholder 2"/>
          <p:cNvSpPr>
            <a:spLocks noGrp="1"/>
          </p:cNvSpPr>
          <p:nvPr>
            <p:ph idx="19"/>
          </p:nvPr>
        </p:nvSpPr>
        <p:spPr>
          <a:xfrm>
            <a:off x="3166943" y="31984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38" name="TextBox 37"/>
          <p:cNvSpPr txBox="1"/>
          <p:nvPr userDrawn="1"/>
        </p:nvSpPr>
        <p:spPr>
          <a:xfrm>
            <a:off x="466554" y="5943600"/>
            <a:ext cx="3203890" cy="461665"/>
          </a:xfrm>
          <a:prstGeom prst="rect">
            <a:avLst/>
          </a:prstGeom>
          <a:noFill/>
        </p:spPr>
        <p:txBody>
          <a:bodyPr wrap="none" rtlCol="0">
            <a:spAutoFit/>
          </a:bodyPr>
          <a:lstStyle/>
          <a:p>
            <a:r>
              <a:rPr lang="en-US" sz="2400" b="1" dirty="0" smtClean="0">
                <a:solidFill>
                  <a:srgbClr val="C00000"/>
                </a:solidFill>
              </a:rPr>
              <a:t>Scars / Marks / Tattoos:</a:t>
            </a:r>
            <a:endParaRPr lang="en-US" sz="2400" b="1" dirty="0">
              <a:solidFill>
                <a:srgbClr val="C00000"/>
              </a:solidFill>
            </a:endParaRPr>
          </a:p>
        </p:txBody>
      </p:sp>
      <p:sp>
        <p:nvSpPr>
          <p:cNvPr id="43" name="Text Placeholder 2"/>
          <p:cNvSpPr>
            <a:spLocks noGrp="1"/>
          </p:cNvSpPr>
          <p:nvPr>
            <p:ph idx="22"/>
          </p:nvPr>
        </p:nvSpPr>
        <p:spPr>
          <a:xfrm>
            <a:off x="3693265" y="5943600"/>
            <a:ext cx="11368935" cy="461665"/>
          </a:xfrm>
          <a:prstGeom prst="rect">
            <a:avLst/>
          </a:prstGeom>
        </p:spPr>
        <p:txBody>
          <a:bodyPr vert="horz" lIns="91440" tIns="45720" rIns="91440" bIns="45720" rtlCol="0">
            <a:noAutofit/>
          </a:bodyPr>
          <a:lstStyle>
            <a:lvl1pPr>
              <a:defRPr sz="2400" b="1"/>
            </a:lvl1pPr>
          </a:lstStyle>
          <a:p>
            <a:pPr lvl="0"/>
            <a:endParaRPr lang="en-US" dirty="0"/>
          </a:p>
        </p:txBody>
      </p:sp>
      <p:sp>
        <p:nvSpPr>
          <p:cNvPr id="44" name="TextBox 43"/>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Target</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45" name="Text Placeholder 2"/>
          <p:cNvSpPr>
            <a:spLocks noGrp="1"/>
          </p:cNvSpPr>
          <p:nvPr>
            <p:ph idx="23"/>
          </p:nvPr>
        </p:nvSpPr>
        <p:spPr>
          <a:xfrm>
            <a:off x="3166943" y="26650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6" name="Text Placeholder 2"/>
          <p:cNvSpPr>
            <a:spLocks noGrp="1"/>
          </p:cNvSpPr>
          <p:nvPr>
            <p:ph idx="24"/>
          </p:nvPr>
        </p:nvSpPr>
        <p:spPr>
          <a:xfrm>
            <a:off x="3166943" y="37318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7" name="Text Placeholder 2"/>
          <p:cNvSpPr>
            <a:spLocks noGrp="1"/>
          </p:cNvSpPr>
          <p:nvPr>
            <p:ph idx="25"/>
          </p:nvPr>
        </p:nvSpPr>
        <p:spPr>
          <a:xfrm>
            <a:off x="3166943" y="42652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8" name="Text Placeholder 2"/>
          <p:cNvSpPr>
            <a:spLocks noGrp="1"/>
          </p:cNvSpPr>
          <p:nvPr>
            <p:ph idx="26"/>
          </p:nvPr>
        </p:nvSpPr>
        <p:spPr>
          <a:xfrm>
            <a:off x="3166943" y="47986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9" name="Text Placeholder 2"/>
          <p:cNvSpPr>
            <a:spLocks noGrp="1"/>
          </p:cNvSpPr>
          <p:nvPr>
            <p:ph idx="27"/>
          </p:nvPr>
        </p:nvSpPr>
        <p:spPr>
          <a:xfrm>
            <a:off x="3166943" y="53320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50" name="TextBox 49"/>
          <p:cNvSpPr txBox="1"/>
          <p:nvPr userDrawn="1"/>
        </p:nvSpPr>
        <p:spPr>
          <a:xfrm>
            <a:off x="504510" y="7615535"/>
            <a:ext cx="3325398" cy="461665"/>
          </a:xfrm>
          <a:prstGeom prst="rect">
            <a:avLst/>
          </a:prstGeom>
          <a:noFill/>
        </p:spPr>
        <p:txBody>
          <a:bodyPr wrap="none" rtlCol="0">
            <a:spAutoFit/>
          </a:bodyPr>
          <a:lstStyle/>
          <a:p>
            <a:r>
              <a:rPr lang="en-US" sz="2400" b="1" dirty="0" smtClean="0">
                <a:solidFill>
                  <a:srgbClr val="C00000"/>
                </a:solidFill>
              </a:rPr>
              <a:t>Cautions/ Officer Safety:</a:t>
            </a:r>
            <a:endParaRPr lang="en-US" sz="2400" b="1" dirty="0">
              <a:solidFill>
                <a:srgbClr val="C00000"/>
              </a:solidFill>
            </a:endParaRPr>
          </a:p>
        </p:txBody>
      </p:sp>
      <p:sp>
        <p:nvSpPr>
          <p:cNvPr id="51" name="Text Placeholder 2"/>
          <p:cNvSpPr>
            <a:spLocks noGrp="1"/>
          </p:cNvSpPr>
          <p:nvPr>
            <p:ph idx="28"/>
          </p:nvPr>
        </p:nvSpPr>
        <p:spPr>
          <a:xfrm>
            <a:off x="3708400" y="6553200"/>
            <a:ext cx="11368935" cy="838200"/>
          </a:xfrm>
          <a:prstGeom prst="rect">
            <a:avLst/>
          </a:prstGeom>
        </p:spPr>
        <p:txBody>
          <a:bodyPr vert="horz" lIns="91440" tIns="45720" rIns="91440" bIns="45720" rtlCol="0">
            <a:noAutofit/>
          </a:bodyPr>
          <a:lstStyle>
            <a:lvl1pPr>
              <a:defRPr sz="2400" b="1"/>
            </a:lvl1pPr>
          </a:lstStyle>
          <a:p>
            <a:pPr lvl="0"/>
            <a:endParaRPr lang="en-US" dirty="0"/>
          </a:p>
        </p:txBody>
      </p:sp>
      <p:sp>
        <p:nvSpPr>
          <p:cNvPr id="52" name="Text Placeholder 2"/>
          <p:cNvSpPr>
            <a:spLocks noGrp="1"/>
          </p:cNvSpPr>
          <p:nvPr>
            <p:ph idx="29"/>
          </p:nvPr>
        </p:nvSpPr>
        <p:spPr>
          <a:xfrm>
            <a:off x="3708400" y="7620000"/>
            <a:ext cx="11368935" cy="533400"/>
          </a:xfrm>
          <a:prstGeom prst="rect">
            <a:avLst/>
          </a:prstGeom>
        </p:spPr>
        <p:txBody>
          <a:bodyPr vert="horz" lIns="91440" tIns="45720" rIns="91440" bIns="45720" rtlCol="0">
            <a:noAutofit/>
          </a:bodyPr>
          <a:lstStyle>
            <a:lvl1pPr>
              <a:defRPr sz="2400" b="1"/>
            </a:lvl1pPr>
          </a:lstStyle>
          <a:p>
            <a:pPr lvl="0"/>
            <a:endParaRPr lang="en-US" dirty="0"/>
          </a:p>
        </p:txBody>
      </p:sp>
      <p:sp>
        <p:nvSpPr>
          <p:cNvPr id="53" name="TextBox 52"/>
          <p:cNvSpPr txBox="1"/>
          <p:nvPr userDrawn="1"/>
        </p:nvSpPr>
        <p:spPr>
          <a:xfrm>
            <a:off x="474454" y="6477000"/>
            <a:ext cx="2319546" cy="461665"/>
          </a:xfrm>
          <a:prstGeom prst="rect">
            <a:avLst/>
          </a:prstGeom>
          <a:noFill/>
        </p:spPr>
        <p:txBody>
          <a:bodyPr wrap="none" rtlCol="0">
            <a:spAutoFit/>
          </a:bodyPr>
          <a:lstStyle/>
          <a:p>
            <a:r>
              <a:rPr lang="en-US" sz="2400" b="1" dirty="0" smtClean="0">
                <a:solidFill>
                  <a:srgbClr val="C00000"/>
                </a:solidFill>
              </a:rPr>
              <a:t>Criminal History:</a:t>
            </a:r>
            <a:endParaRPr lang="en-US" sz="2400" b="1" dirty="0">
              <a:solidFill>
                <a:srgbClr val="C00000"/>
              </a:solidFill>
            </a:endParaRPr>
          </a:p>
        </p:txBody>
      </p:sp>
      <p:sp>
        <p:nvSpPr>
          <p:cNvPr id="54" name="TextBox 53"/>
          <p:cNvSpPr txBox="1"/>
          <p:nvPr userDrawn="1"/>
        </p:nvSpPr>
        <p:spPr>
          <a:xfrm>
            <a:off x="8170654" y="2667000"/>
            <a:ext cx="1348639" cy="461665"/>
          </a:xfrm>
          <a:prstGeom prst="rect">
            <a:avLst/>
          </a:prstGeom>
          <a:noFill/>
        </p:spPr>
        <p:txBody>
          <a:bodyPr wrap="none" rtlCol="0">
            <a:spAutoFit/>
          </a:bodyPr>
          <a:lstStyle/>
          <a:p>
            <a:r>
              <a:rPr lang="en-US" sz="2400" b="1" dirty="0" smtClean="0">
                <a:solidFill>
                  <a:srgbClr val="C00000"/>
                </a:solidFill>
              </a:rPr>
              <a:t>Photo(s):</a:t>
            </a:r>
            <a:endParaRPr lang="en-US" sz="2400" b="1" dirty="0">
              <a:solidFill>
                <a:srgbClr val="C00000"/>
              </a:solidFill>
            </a:endParaRPr>
          </a:p>
        </p:txBody>
      </p:sp>
    </p:spTree>
    <p:extLst>
      <p:ext uri="{BB962C8B-B14F-4D97-AF65-F5344CB8AC3E}">
        <p14:creationId xmlns:p14="http://schemas.microsoft.com/office/powerpoint/2010/main" val="3830508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dditional Person">
    <p:spTree>
      <p:nvGrpSpPr>
        <p:cNvPr id="1" name=""/>
        <p:cNvGrpSpPr/>
        <p:nvPr/>
      </p:nvGrpSpPr>
      <p:grpSpPr>
        <a:xfrm>
          <a:off x="0" y="0"/>
          <a:ext cx="0" cy="0"/>
          <a:chOff x="0" y="0"/>
          <a:chExt cx="0" cy="0"/>
        </a:xfrm>
      </p:grpSpPr>
      <p:grpSp>
        <p:nvGrpSpPr>
          <p:cNvPr id="25" name="Group 24"/>
          <p:cNvGrpSpPr/>
          <p:nvPr userDrawn="1"/>
        </p:nvGrpSpPr>
        <p:grpSpPr>
          <a:xfrm>
            <a:off x="355600" y="2662535"/>
            <a:ext cx="2364045" cy="3128665"/>
            <a:chOff x="355600" y="2891135"/>
            <a:chExt cx="2364045" cy="3128665"/>
          </a:xfrm>
        </p:grpSpPr>
        <p:sp>
          <p:nvSpPr>
            <p:cNvPr id="27" name="TextBox 26"/>
            <p:cNvSpPr txBox="1"/>
            <p:nvPr userDrawn="1"/>
          </p:nvSpPr>
          <p:spPr>
            <a:xfrm>
              <a:off x="355600" y="2891135"/>
              <a:ext cx="1029449" cy="461665"/>
            </a:xfrm>
            <a:prstGeom prst="rect">
              <a:avLst/>
            </a:prstGeom>
            <a:noFill/>
          </p:spPr>
          <p:txBody>
            <a:bodyPr wrap="none" rtlCol="0">
              <a:spAutoFit/>
            </a:bodyPr>
            <a:lstStyle/>
            <a:p>
              <a:r>
                <a:rPr lang="en-US" sz="2400" b="1" dirty="0" smtClean="0">
                  <a:solidFill>
                    <a:srgbClr val="C00000"/>
                  </a:solidFill>
                </a:rPr>
                <a:t>Name:</a:t>
              </a:r>
              <a:endParaRPr lang="en-US" sz="2400" b="1" dirty="0">
                <a:solidFill>
                  <a:srgbClr val="C00000"/>
                </a:solidFill>
              </a:endParaRPr>
            </a:p>
          </p:txBody>
        </p:sp>
        <p:sp>
          <p:nvSpPr>
            <p:cNvPr id="28" name="TextBox 27"/>
            <p:cNvSpPr txBox="1"/>
            <p:nvPr userDrawn="1"/>
          </p:nvSpPr>
          <p:spPr>
            <a:xfrm>
              <a:off x="355600" y="3424535"/>
              <a:ext cx="1902829" cy="461665"/>
            </a:xfrm>
            <a:prstGeom prst="rect">
              <a:avLst/>
            </a:prstGeom>
            <a:noFill/>
          </p:spPr>
          <p:txBody>
            <a:bodyPr wrap="none" rtlCol="0">
              <a:spAutoFit/>
            </a:bodyPr>
            <a:lstStyle/>
            <a:p>
              <a:r>
                <a:rPr lang="en-US" sz="2400" b="1" baseline="0" dirty="0" smtClean="0">
                  <a:solidFill>
                    <a:srgbClr val="C00000"/>
                  </a:solidFill>
                </a:rPr>
                <a:t>Date of Birth:</a:t>
              </a:r>
              <a:endParaRPr lang="en-US" sz="2400" b="1" dirty="0">
                <a:solidFill>
                  <a:srgbClr val="C00000"/>
                </a:solidFill>
              </a:endParaRPr>
            </a:p>
          </p:txBody>
        </p:sp>
        <p:sp>
          <p:nvSpPr>
            <p:cNvPr id="29" name="TextBox 28"/>
            <p:cNvSpPr txBox="1"/>
            <p:nvPr userDrawn="1"/>
          </p:nvSpPr>
          <p:spPr>
            <a:xfrm>
              <a:off x="355600" y="3957935"/>
              <a:ext cx="878767" cy="461665"/>
            </a:xfrm>
            <a:prstGeom prst="rect">
              <a:avLst/>
            </a:prstGeom>
            <a:noFill/>
          </p:spPr>
          <p:txBody>
            <a:bodyPr wrap="none" rtlCol="0">
              <a:spAutoFit/>
            </a:bodyPr>
            <a:lstStyle/>
            <a:p>
              <a:r>
                <a:rPr lang="en-US" sz="2400" b="1" baseline="0" dirty="0" smtClean="0">
                  <a:solidFill>
                    <a:srgbClr val="C00000"/>
                  </a:solidFill>
                </a:rPr>
                <a:t>Race</a:t>
              </a:r>
              <a:r>
                <a:rPr lang="en-US" sz="2400" b="1" dirty="0" smtClean="0">
                  <a:solidFill>
                    <a:srgbClr val="C00000"/>
                  </a:solidFill>
                </a:rPr>
                <a:t>:</a:t>
              </a:r>
              <a:endParaRPr lang="en-US" sz="2400" b="1" dirty="0">
                <a:solidFill>
                  <a:srgbClr val="C00000"/>
                </a:solidFill>
              </a:endParaRPr>
            </a:p>
          </p:txBody>
        </p:sp>
        <p:sp>
          <p:nvSpPr>
            <p:cNvPr id="30" name="TextBox 29"/>
            <p:cNvSpPr txBox="1"/>
            <p:nvPr userDrawn="1"/>
          </p:nvSpPr>
          <p:spPr>
            <a:xfrm>
              <a:off x="355600" y="4491335"/>
              <a:ext cx="2364045" cy="461665"/>
            </a:xfrm>
            <a:prstGeom prst="rect">
              <a:avLst/>
            </a:prstGeom>
            <a:noFill/>
          </p:spPr>
          <p:txBody>
            <a:bodyPr wrap="none" rtlCol="0">
              <a:spAutoFit/>
            </a:bodyPr>
            <a:lstStyle/>
            <a:p>
              <a:r>
                <a:rPr lang="en-US" sz="2400" b="1" baseline="0" dirty="0" smtClean="0">
                  <a:solidFill>
                    <a:srgbClr val="C00000"/>
                  </a:solidFill>
                </a:rPr>
                <a:t>Height / Weight</a:t>
              </a:r>
              <a:r>
                <a:rPr lang="en-US" sz="2400" b="1" dirty="0" smtClean="0">
                  <a:solidFill>
                    <a:srgbClr val="C00000"/>
                  </a:solidFill>
                </a:rPr>
                <a:t>:</a:t>
              </a:r>
              <a:endParaRPr lang="en-US" sz="2400" b="1" dirty="0">
                <a:solidFill>
                  <a:srgbClr val="C00000"/>
                </a:solidFill>
              </a:endParaRPr>
            </a:p>
          </p:txBody>
        </p:sp>
        <p:sp>
          <p:nvSpPr>
            <p:cNvPr id="31" name="TextBox 30"/>
            <p:cNvSpPr txBox="1"/>
            <p:nvPr userDrawn="1"/>
          </p:nvSpPr>
          <p:spPr>
            <a:xfrm>
              <a:off x="355600" y="5029200"/>
              <a:ext cx="1457258" cy="461665"/>
            </a:xfrm>
            <a:prstGeom prst="rect">
              <a:avLst/>
            </a:prstGeom>
            <a:noFill/>
          </p:spPr>
          <p:txBody>
            <a:bodyPr wrap="none" rtlCol="0">
              <a:spAutoFit/>
            </a:bodyPr>
            <a:lstStyle/>
            <a:p>
              <a:r>
                <a:rPr lang="en-US" sz="2400" b="1" baseline="0" dirty="0" smtClean="0">
                  <a:solidFill>
                    <a:srgbClr val="C00000"/>
                  </a:solidFill>
                </a:rPr>
                <a:t>Eye Color</a:t>
              </a:r>
              <a:r>
                <a:rPr lang="en-US" sz="2400" b="1" dirty="0" smtClean="0">
                  <a:solidFill>
                    <a:srgbClr val="C00000"/>
                  </a:solidFill>
                </a:rPr>
                <a:t>:</a:t>
              </a:r>
              <a:endParaRPr lang="en-US" sz="2400" b="1" dirty="0">
                <a:solidFill>
                  <a:srgbClr val="C00000"/>
                </a:solidFill>
              </a:endParaRPr>
            </a:p>
          </p:txBody>
        </p:sp>
        <p:sp>
          <p:nvSpPr>
            <p:cNvPr id="32" name="TextBox 31"/>
            <p:cNvSpPr txBox="1"/>
            <p:nvPr userDrawn="1"/>
          </p:nvSpPr>
          <p:spPr>
            <a:xfrm>
              <a:off x="355600" y="5558135"/>
              <a:ext cx="1547218" cy="461665"/>
            </a:xfrm>
            <a:prstGeom prst="rect">
              <a:avLst/>
            </a:prstGeom>
            <a:noFill/>
          </p:spPr>
          <p:txBody>
            <a:bodyPr wrap="none" rtlCol="0">
              <a:spAutoFit/>
            </a:bodyPr>
            <a:lstStyle/>
            <a:p>
              <a:r>
                <a:rPr lang="en-US" sz="2400" b="1" baseline="0" dirty="0" smtClean="0">
                  <a:solidFill>
                    <a:srgbClr val="C00000"/>
                  </a:solidFill>
                </a:rPr>
                <a:t>Hair Color</a:t>
              </a:r>
              <a:r>
                <a:rPr lang="en-US" sz="2400" b="1" dirty="0" smtClean="0">
                  <a:solidFill>
                    <a:srgbClr val="C00000"/>
                  </a:solidFill>
                </a:rPr>
                <a:t>:</a:t>
              </a:r>
              <a:endParaRPr lang="en-US" sz="2400" b="1" dirty="0">
                <a:solidFill>
                  <a:srgbClr val="C00000"/>
                </a:solidFill>
              </a:endParaRPr>
            </a:p>
          </p:txBody>
        </p:sp>
      </p:grpSp>
      <p:sp>
        <p:nvSpPr>
          <p:cNvPr id="37" name="Text Placeholder 2"/>
          <p:cNvSpPr>
            <a:spLocks noGrp="1"/>
          </p:cNvSpPr>
          <p:nvPr>
            <p:ph idx="19"/>
          </p:nvPr>
        </p:nvSpPr>
        <p:spPr>
          <a:xfrm>
            <a:off x="3166943" y="31984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38" name="TextBox 37"/>
          <p:cNvSpPr txBox="1"/>
          <p:nvPr userDrawn="1"/>
        </p:nvSpPr>
        <p:spPr>
          <a:xfrm>
            <a:off x="466554" y="5943600"/>
            <a:ext cx="3203890" cy="461665"/>
          </a:xfrm>
          <a:prstGeom prst="rect">
            <a:avLst/>
          </a:prstGeom>
          <a:noFill/>
        </p:spPr>
        <p:txBody>
          <a:bodyPr wrap="none" rtlCol="0">
            <a:spAutoFit/>
          </a:bodyPr>
          <a:lstStyle/>
          <a:p>
            <a:r>
              <a:rPr lang="en-US" sz="2400" b="1" dirty="0" smtClean="0">
                <a:solidFill>
                  <a:srgbClr val="C00000"/>
                </a:solidFill>
              </a:rPr>
              <a:t>Scars / Marks / Tattoos:</a:t>
            </a:r>
            <a:endParaRPr lang="en-US" sz="2400" b="1" dirty="0">
              <a:solidFill>
                <a:srgbClr val="C00000"/>
              </a:solidFill>
            </a:endParaRPr>
          </a:p>
        </p:txBody>
      </p:sp>
      <p:sp>
        <p:nvSpPr>
          <p:cNvPr id="43" name="Text Placeholder 2"/>
          <p:cNvSpPr>
            <a:spLocks noGrp="1"/>
          </p:cNvSpPr>
          <p:nvPr>
            <p:ph idx="22"/>
          </p:nvPr>
        </p:nvSpPr>
        <p:spPr>
          <a:xfrm>
            <a:off x="3693265" y="5943600"/>
            <a:ext cx="11368935" cy="461665"/>
          </a:xfrm>
          <a:prstGeom prst="rect">
            <a:avLst/>
          </a:prstGeom>
        </p:spPr>
        <p:txBody>
          <a:bodyPr vert="horz" lIns="91440" tIns="45720" rIns="91440" bIns="45720" rtlCol="0">
            <a:noAutofit/>
          </a:bodyPr>
          <a:lstStyle>
            <a:lvl1pPr>
              <a:defRPr sz="2400" b="1"/>
            </a:lvl1pPr>
          </a:lstStyle>
          <a:p>
            <a:pPr lvl="0"/>
            <a:endParaRPr lang="en-US" dirty="0"/>
          </a:p>
        </p:txBody>
      </p:sp>
      <p:sp>
        <p:nvSpPr>
          <p:cNvPr id="44" name="TextBox 43"/>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Additional Person</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45" name="Text Placeholder 2"/>
          <p:cNvSpPr>
            <a:spLocks noGrp="1"/>
          </p:cNvSpPr>
          <p:nvPr>
            <p:ph idx="23"/>
          </p:nvPr>
        </p:nvSpPr>
        <p:spPr>
          <a:xfrm>
            <a:off x="3166943" y="26650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6" name="Text Placeholder 2"/>
          <p:cNvSpPr>
            <a:spLocks noGrp="1"/>
          </p:cNvSpPr>
          <p:nvPr>
            <p:ph idx="24"/>
          </p:nvPr>
        </p:nvSpPr>
        <p:spPr>
          <a:xfrm>
            <a:off x="3166943" y="37318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7" name="Text Placeholder 2"/>
          <p:cNvSpPr>
            <a:spLocks noGrp="1"/>
          </p:cNvSpPr>
          <p:nvPr>
            <p:ph idx="25"/>
          </p:nvPr>
        </p:nvSpPr>
        <p:spPr>
          <a:xfrm>
            <a:off x="3166943" y="42652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8" name="Text Placeholder 2"/>
          <p:cNvSpPr>
            <a:spLocks noGrp="1"/>
          </p:cNvSpPr>
          <p:nvPr>
            <p:ph idx="26"/>
          </p:nvPr>
        </p:nvSpPr>
        <p:spPr>
          <a:xfrm>
            <a:off x="3166943" y="47986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49" name="Text Placeholder 2"/>
          <p:cNvSpPr>
            <a:spLocks noGrp="1"/>
          </p:cNvSpPr>
          <p:nvPr>
            <p:ph idx="27"/>
          </p:nvPr>
        </p:nvSpPr>
        <p:spPr>
          <a:xfrm>
            <a:off x="3166943" y="5332045"/>
            <a:ext cx="4656257" cy="382955"/>
          </a:xfrm>
          <a:prstGeom prst="rect">
            <a:avLst/>
          </a:prstGeom>
        </p:spPr>
        <p:txBody>
          <a:bodyPr vert="horz" lIns="91440" tIns="45720" rIns="91440" bIns="45720" rtlCol="0">
            <a:noAutofit/>
          </a:bodyPr>
          <a:lstStyle>
            <a:lvl1pPr>
              <a:defRPr sz="2400" b="1"/>
            </a:lvl1pPr>
          </a:lstStyle>
          <a:p>
            <a:pPr lvl="0"/>
            <a:endParaRPr lang="en-US" dirty="0"/>
          </a:p>
        </p:txBody>
      </p:sp>
      <p:sp>
        <p:nvSpPr>
          <p:cNvPr id="50" name="TextBox 49"/>
          <p:cNvSpPr txBox="1"/>
          <p:nvPr userDrawn="1"/>
        </p:nvSpPr>
        <p:spPr>
          <a:xfrm>
            <a:off x="504510" y="7615535"/>
            <a:ext cx="3325398" cy="461665"/>
          </a:xfrm>
          <a:prstGeom prst="rect">
            <a:avLst/>
          </a:prstGeom>
          <a:noFill/>
        </p:spPr>
        <p:txBody>
          <a:bodyPr wrap="none" rtlCol="0">
            <a:spAutoFit/>
          </a:bodyPr>
          <a:lstStyle/>
          <a:p>
            <a:r>
              <a:rPr lang="en-US" sz="2400" b="1" dirty="0" smtClean="0">
                <a:solidFill>
                  <a:srgbClr val="C00000"/>
                </a:solidFill>
              </a:rPr>
              <a:t>Cautions/ Officer Safety:</a:t>
            </a:r>
            <a:endParaRPr lang="en-US" sz="2400" b="1" dirty="0">
              <a:solidFill>
                <a:srgbClr val="C00000"/>
              </a:solidFill>
            </a:endParaRPr>
          </a:p>
        </p:txBody>
      </p:sp>
      <p:sp>
        <p:nvSpPr>
          <p:cNvPr id="51" name="Text Placeholder 2"/>
          <p:cNvSpPr>
            <a:spLocks noGrp="1"/>
          </p:cNvSpPr>
          <p:nvPr>
            <p:ph idx="28"/>
          </p:nvPr>
        </p:nvSpPr>
        <p:spPr>
          <a:xfrm>
            <a:off x="3708400" y="6553200"/>
            <a:ext cx="11368935" cy="838200"/>
          </a:xfrm>
          <a:prstGeom prst="rect">
            <a:avLst/>
          </a:prstGeom>
        </p:spPr>
        <p:txBody>
          <a:bodyPr vert="horz" lIns="91440" tIns="45720" rIns="91440" bIns="45720" rtlCol="0">
            <a:noAutofit/>
          </a:bodyPr>
          <a:lstStyle>
            <a:lvl1pPr>
              <a:defRPr sz="2400" b="1"/>
            </a:lvl1pPr>
          </a:lstStyle>
          <a:p>
            <a:pPr lvl="0"/>
            <a:endParaRPr lang="en-US" dirty="0"/>
          </a:p>
        </p:txBody>
      </p:sp>
      <p:sp>
        <p:nvSpPr>
          <p:cNvPr id="52" name="Text Placeholder 2"/>
          <p:cNvSpPr>
            <a:spLocks noGrp="1"/>
          </p:cNvSpPr>
          <p:nvPr>
            <p:ph idx="29"/>
          </p:nvPr>
        </p:nvSpPr>
        <p:spPr>
          <a:xfrm>
            <a:off x="3708400" y="7620000"/>
            <a:ext cx="11368935" cy="533400"/>
          </a:xfrm>
          <a:prstGeom prst="rect">
            <a:avLst/>
          </a:prstGeom>
        </p:spPr>
        <p:txBody>
          <a:bodyPr vert="horz" lIns="91440" tIns="45720" rIns="91440" bIns="45720" rtlCol="0">
            <a:noAutofit/>
          </a:bodyPr>
          <a:lstStyle>
            <a:lvl1pPr>
              <a:defRPr sz="2400" b="1"/>
            </a:lvl1pPr>
          </a:lstStyle>
          <a:p>
            <a:pPr lvl="0"/>
            <a:endParaRPr lang="en-US" dirty="0"/>
          </a:p>
        </p:txBody>
      </p:sp>
      <p:sp>
        <p:nvSpPr>
          <p:cNvPr id="53" name="TextBox 52"/>
          <p:cNvSpPr txBox="1"/>
          <p:nvPr userDrawn="1"/>
        </p:nvSpPr>
        <p:spPr>
          <a:xfrm>
            <a:off x="474454" y="6477000"/>
            <a:ext cx="2319546" cy="461665"/>
          </a:xfrm>
          <a:prstGeom prst="rect">
            <a:avLst/>
          </a:prstGeom>
          <a:noFill/>
        </p:spPr>
        <p:txBody>
          <a:bodyPr wrap="none" rtlCol="0">
            <a:spAutoFit/>
          </a:bodyPr>
          <a:lstStyle/>
          <a:p>
            <a:r>
              <a:rPr lang="en-US" sz="2400" b="1" dirty="0" smtClean="0">
                <a:solidFill>
                  <a:srgbClr val="C00000"/>
                </a:solidFill>
              </a:rPr>
              <a:t>Criminal History:</a:t>
            </a:r>
            <a:endParaRPr lang="en-US" sz="2400" b="1" dirty="0">
              <a:solidFill>
                <a:srgbClr val="C00000"/>
              </a:solidFill>
            </a:endParaRPr>
          </a:p>
        </p:txBody>
      </p:sp>
      <p:sp>
        <p:nvSpPr>
          <p:cNvPr id="54" name="TextBox 53"/>
          <p:cNvSpPr txBox="1"/>
          <p:nvPr userDrawn="1"/>
        </p:nvSpPr>
        <p:spPr>
          <a:xfrm>
            <a:off x="8170654" y="2667000"/>
            <a:ext cx="1348639" cy="461665"/>
          </a:xfrm>
          <a:prstGeom prst="rect">
            <a:avLst/>
          </a:prstGeom>
          <a:noFill/>
        </p:spPr>
        <p:txBody>
          <a:bodyPr wrap="none" rtlCol="0">
            <a:spAutoFit/>
          </a:bodyPr>
          <a:lstStyle/>
          <a:p>
            <a:r>
              <a:rPr lang="en-US" sz="2400" b="1" dirty="0" smtClean="0">
                <a:solidFill>
                  <a:srgbClr val="C00000"/>
                </a:solidFill>
              </a:rPr>
              <a:t>Photo(s):</a:t>
            </a:r>
            <a:endParaRPr lang="en-US" sz="2400" b="1" dirty="0">
              <a:solidFill>
                <a:srgbClr val="C00000"/>
              </a:solidFill>
            </a:endParaRPr>
          </a:p>
        </p:txBody>
      </p:sp>
    </p:spTree>
    <p:extLst>
      <p:ext uri="{BB962C8B-B14F-4D97-AF65-F5344CB8AC3E}">
        <p14:creationId xmlns:p14="http://schemas.microsoft.com/office/powerpoint/2010/main" val="32096429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ructure Info">
    <p:spTree>
      <p:nvGrpSpPr>
        <p:cNvPr id="1" name=""/>
        <p:cNvGrpSpPr/>
        <p:nvPr/>
      </p:nvGrpSpPr>
      <p:grpSpPr>
        <a:xfrm>
          <a:off x="0" y="0"/>
          <a:ext cx="0" cy="0"/>
          <a:chOff x="0" y="0"/>
          <a:chExt cx="0" cy="0"/>
        </a:xfrm>
      </p:grpSpPr>
      <p:sp>
        <p:nvSpPr>
          <p:cNvPr id="22" name="Text Placeholder 2"/>
          <p:cNvSpPr>
            <a:spLocks noGrp="1"/>
          </p:cNvSpPr>
          <p:nvPr>
            <p:ph idx="14"/>
          </p:nvPr>
        </p:nvSpPr>
        <p:spPr>
          <a:xfrm>
            <a:off x="3556000" y="2066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25" name="Group 24"/>
          <p:cNvGrpSpPr/>
          <p:nvPr userDrawn="1"/>
        </p:nvGrpSpPr>
        <p:grpSpPr>
          <a:xfrm>
            <a:off x="355600" y="2057400"/>
            <a:ext cx="3258969" cy="4119265"/>
            <a:chOff x="355600" y="2057400"/>
            <a:chExt cx="3258969" cy="4119265"/>
          </a:xfrm>
        </p:grpSpPr>
        <p:sp>
          <p:nvSpPr>
            <p:cNvPr id="26" name="TextBox 25"/>
            <p:cNvSpPr txBox="1"/>
            <p:nvPr userDrawn="1"/>
          </p:nvSpPr>
          <p:spPr>
            <a:xfrm>
              <a:off x="355600" y="2057400"/>
              <a:ext cx="1293687" cy="461665"/>
            </a:xfrm>
            <a:prstGeom prst="rect">
              <a:avLst/>
            </a:prstGeom>
            <a:noFill/>
          </p:spPr>
          <p:txBody>
            <a:bodyPr wrap="none" rtlCol="0">
              <a:spAutoFit/>
            </a:bodyPr>
            <a:lstStyle/>
            <a:p>
              <a:r>
                <a:rPr lang="en-US" sz="2400" b="1" dirty="0" smtClean="0">
                  <a:solidFill>
                    <a:srgbClr val="C00000"/>
                  </a:solidFill>
                </a:rPr>
                <a:t>Address:</a:t>
              </a:r>
              <a:endParaRPr lang="en-US" sz="2400" b="1" dirty="0">
                <a:solidFill>
                  <a:srgbClr val="C00000"/>
                </a:solidFill>
              </a:endParaRPr>
            </a:p>
          </p:txBody>
        </p:sp>
        <p:sp>
          <p:nvSpPr>
            <p:cNvPr id="27" name="TextBox 26"/>
            <p:cNvSpPr txBox="1"/>
            <p:nvPr userDrawn="1"/>
          </p:nvSpPr>
          <p:spPr>
            <a:xfrm>
              <a:off x="355600" y="2586335"/>
              <a:ext cx="2468689" cy="461665"/>
            </a:xfrm>
            <a:prstGeom prst="rect">
              <a:avLst/>
            </a:prstGeom>
            <a:noFill/>
          </p:spPr>
          <p:txBody>
            <a:bodyPr wrap="none" rtlCol="0">
              <a:spAutoFit/>
            </a:bodyPr>
            <a:lstStyle/>
            <a:p>
              <a:r>
                <a:rPr lang="en-US" sz="2400" b="1" dirty="0" smtClean="0">
                  <a:solidFill>
                    <a:srgbClr val="C00000"/>
                  </a:solidFill>
                </a:rPr>
                <a:t>Type of Structure:</a:t>
              </a:r>
              <a:endParaRPr lang="en-US" sz="2400" b="1" dirty="0">
                <a:solidFill>
                  <a:srgbClr val="C00000"/>
                </a:solidFill>
              </a:endParaRPr>
            </a:p>
          </p:txBody>
        </p:sp>
        <p:sp>
          <p:nvSpPr>
            <p:cNvPr id="28" name="TextBox 27"/>
            <p:cNvSpPr txBox="1"/>
            <p:nvPr userDrawn="1"/>
          </p:nvSpPr>
          <p:spPr>
            <a:xfrm>
              <a:off x="355600" y="3119735"/>
              <a:ext cx="2736455" cy="461665"/>
            </a:xfrm>
            <a:prstGeom prst="rect">
              <a:avLst/>
            </a:prstGeom>
            <a:noFill/>
          </p:spPr>
          <p:txBody>
            <a:bodyPr wrap="none" rtlCol="0">
              <a:spAutoFit/>
            </a:bodyPr>
            <a:lstStyle/>
            <a:p>
              <a:r>
                <a:rPr lang="en-US" sz="2400" b="1" baseline="0" dirty="0" smtClean="0">
                  <a:solidFill>
                    <a:srgbClr val="C00000"/>
                  </a:solidFill>
                </a:rPr>
                <a:t>Floor (if applicable):</a:t>
              </a:r>
              <a:endParaRPr lang="en-US" sz="2400" b="1" dirty="0">
                <a:solidFill>
                  <a:srgbClr val="C00000"/>
                </a:solidFill>
              </a:endParaRPr>
            </a:p>
          </p:txBody>
        </p:sp>
        <p:sp>
          <p:nvSpPr>
            <p:cNvPr id="29" name="TextBox 28"/>
            <p:cNvSpPr txBox="1"/>
            <p:nvPr userDrawn="1"/>
          </p:nvSpPr>
          <p:spPr>
            <a:xfrm>
              <a:off x="355600" y="3653135"/>
              <a:ext cx="2962349" cy="461665"/>
            </a:xfrm>
            <a:prstGeom prst="rect">
              <a:avLst/>
            </a:prstGeom>
            <a:noFill/>
          </p:spPr>
          <p:txBody>
            <a:bodyPr wrap="none" rtlCol="0">
              <a:spAutoFit/>
            </a:bodyPr>
            <a:lstStyle/>
            <a:p>
              <a:r>
                <a:rPr lang="en-US" sz="2400" b="1" baseline="0" dirty="0" smtClean="0">
                  <a:solidFill>
                    <a:srgbClr val="C00000"/>
                  </a:solidFill>
                </a:rPr>
                <a:t>Primary Breach Point</a:t>
              </a:r>
              <a:r>
                <a:rPr lang="en-US" sz="2400" b="1" dirty="0" smtClean="0">
                  <a:solidFill>
                    <a:srgbClr val="C00000"/>
                  </a:solidFill>
                </a:rPr>
                <a:t>:</a:t>
              </a:r>
              <a:endParaRPr lang="en-US" sz="2400" b="1" dirty="0">
                <a:solidFill>
                  <a:srgbClr val="C00000"/>
                </a:solidFill>
              </a:endParaRPr>
            </a:p>
          </p:txBody>
        </p:sp>
        <p:sp>
          <p:nvSpPr>
            <p:cNvPr id="30" name="TextBox 29"/>
            <p:cNvSpPr txBox="1"/>
            <p:nvPr userDrawn="1"/>
          </p:nvSpPr>
          <p:spPr>
            <a:xfrm>
              <a:off x="355600" y="4186535"/>
              <a:ext cx="3158942" cy="461665"/>
            </a:xfrm>
            <a:prstGeom prst="rect">
              <a:avLst/>
            </a:prstGeom>
            <a:noFill/>
          </p:spPr>
          <p:txBody>
            <a:bodyPr wrap="none" rtlCol="0">
              <a:spAutoFit/>
            </a:bodyPr>
            <a:lstStyle/>
            <a:p>
              <a:r>
                <a:rPr lang="en-US" sz="2400" b="1" baseline="0" dirty="0" smtClean="0">
                  <a:solidFill>
                    <a:srgbClr val="C00000"/>
                  </a:solidFill>
                </a:rPr>
                <a:t>Alternate Breach Point</a:t>
              </a:r>
              <a:r>
                <a:rPr lang="en-US" sz="2400" b="1" dirty="0" smtClean="0">
                  <a:solidFill>
                    <a:srgbClr val="C00000"/>
                  </a:solidFill>
                </a:rPr>
                <a:t>:</a:t>
              </a:r>
              <a:endParaRPr lang="en-US" sz="2400" b="1" dirty="0">
                <a:solidFill>
                  <a:srgbClr val="C00000"/>
                </a:solidFill>
              </a:endParaRPr>
            </a:p>
          </p:txBody>
        </p:sp>
        <p:sp>
          <p:nvSpPr>
            <p:cNvPr id="31" name="TextBox 30"/>
            <p:cNvSpPr txBox="1"/>
            <p:nvPr userDrawn="1"/>
          </p:nvSpPr>
          <p:spPr>
            <a:xfrm>
              <a:off x="355600" y="4731603"/>
              <a:ext cx="3258969" cy="830997"/>
            </a:xfrm>
            <a:prstGeom prst="rect">
              <a:avLst/>
            </a:prstGeom>
            <a:noFill/>
          </p:spPr>
          <p:txBody>
            <a:bodyPr wrap="none" rtlCol="0">
              <a:spAutoFit/>
            </a:bodyPr>
            <a:lstStyle/>
            <a:p>
              <a:r>
                <a:rPr lang="en-US" sz="2400" b="1" baseline="0" dirty="0" smtClean="0">
                  <a:solidFill>
                    <a:srgbClr val="C00000"/>
                  </a:solidFill>
                </a:rPr>
                <a:t>Other Areas of Concern:</a:t>
              </a:r>
            </a:p>
            <a:p>
              <a:r>
                <a:rPr lang="en-US" sz="2400" b="1" baseline="0" dirty="0" smtClean="0">
                  <a:solidFill>
                    <a:srgbClr val="C00000"/>
                  </a:solidFill>
                </a:rPr>
                <a:t>(Garage/Shed/etc.)</a:t>
              </a:r>
              <a:endParaRPr lang="en-US" sz="2400" b="1" dirty="0">
                <a:solidFill>
                  <a:srgbClr val="C00000"/>
                </a:solidFill>
              </a:endParaRPr>
            </a:p>
          </p:txBody>
        </p:sp>
        <p:sp>
          <p:nvSpPr>
            <p:cNvPr id="32" name="TextBox 31"/>
            <p:cNvSpPr txBox="1"/>
            <p:nvPr userDrawn="1"/>
          </p:nvSpPr>
          <p:spPr>
            <a:xfrm>
              <a:off x="355600" y="5715000"/>
              <a:ext cx="3057568" cy="461665"/>
            </a:xfrm>
            <a:prstGeom prst="rect">
              <a:avLst/>
            </a:prstGeom>
            <a:noFill/>
          </p:spPr>
          <p:txBody>
            <a:bodyPr wrap="none" rtlCol="0">
              <a:spAutoFit/>
            </a:bodyPr>
            <a:lstStyle/>
            <a:p>
              <a:r>
                <a:rPr lang="en-US" sz="2400" b="1" baseline="0" dirty="0" smtClean="0">
                  <a:solidFill>
                    <a:srgbClr val="C00000"/>
                  </a:solidFill>
                </a:rPr>
                <a:t>Number of Occupants</a:t>
              </a:r>
              <a:r>
                <a:rPr lang="en-US" sz="2400" b="1" dirty="0" smtClean="0">
                  <a:solidFill>
                    <a:srgbClr val="C00000"/>
                  </a:solidFill>
                </a:rPr>
                <a:t>:</a:t>
              </a:r>
              <a:endParaRPr lang="en-US" sz="2400" b="1" dirty="0">
                <a:solidFill>
                  <a:srgbClr val="C00000"/>
                </a:solidFill>
              </a:endParaRPr>
            </a:p>
          </p:txBody>
        </p:sp>
      </p:grpSp>
      <p:sp>
        <p:nvSpPr>
          <p:cNvPr id="42" name="TextBox 41"/>
          <p:cNvSpPr txBox="1"/>
          <p:nvPr userDrawn="1"/>
        </p:nvSpPr>
        <p:spPr>
          <a:xfrm>
            <a:off x="355600" y="6289762"/>
            <a:ext cx="3193567" cy="1938992"/>
          </a:xfrm>
          <a:prstGeom prst="rect">
            <a:avLst/>
          </a:prstGeom>
          <a:noFill/>
        </p:spPr>
        <p:txBody>
          <a:bodyPr wrap="none" rtlCol="0">
            <a:spAutoFit/>
          </a:bodyPr>
          <a:lstStyle/>
          <a:p>
            <a:r>
              <a:rPr lang="en-US" sz="2400" b="1" dirty="0" smtClean="0">
                <a:solidFill>
                  <a:srgbClr val="C00000"/>
                </a:solidFill>
              </a:rPr>
              <a:t>Fortification:</a:t>
            </a:r>
          </a:p>
          <a:p>
            <a:r>
              <a:rPr lang="en-US" sz="2400" b="1" dirty="0" smtClean="0">
                <a:solidFill>
                  <a:srgbClr val="C00000"/>
                </a:solidFill>
              </a:rPr>
              <a:t>Booby</a:t>
            </a:r>
            <a:r>
              <a:rPr lang="en-US" sz="2400" b="1" baseline="0" dirty="0" smtClean="0">
                <a:solidFill>
                  <a:srgbClr val="C00000"/>
                </a:solidFill>
              </a:rPr>
              <a:t> Traps/Obstacles:</a:t>
            </a:r>
          </a:p>
          <a:p>
            <a:r>
              <a:rPr lang="en-US" sz="2400" b="1" baseline="0" dirty="0" smtClean="0">
                <a:solidFill>
                  <a:srgbClr val="C00000"/>
                </a:solidFill>
              </a:rPr>
              <a:t>Dangerous Animals:</a:t>
            </a:r>
          </a:p>
          <a:p>
            <a:r>
              <a:rPr lang="en-US" sz="2400" b="1" baseline="0" dirty="0" smtClean="0">
                <a:solidFill>
                  <a:srgbClr val="C00000"/>
                </a:solidFill>
              </a:rPr>
              <a:t>Lookouts:</a:t>
            </a:r>
          </a:p>
          <a:p>
            <a:r>
              <a:rPr lang="en-US" sz="2400" b="1" baseline="0" dirty="0" smtClean="0">
                <a:solidFill>
                  <a:srgbClr val="C00000"/>
                </a:solidFill>
              </a:rPr>
              <a:t>Weapons:</a:t>
            </a:r>
            <a:endParaRPr lang="en-US" sz="2400" b="1" dirty="0">
              <a:solidFill>
                <a:srgbClr val="C00000"/>
              </a:solidFill>
            </a:endParaRPr>
          </a:p>
        </p:txBody>
      </p:sp>
      <p:sp>
        <p:nvSpPr>
          <p:cNvPr id="43" name="Text Placeholder 2"/>
          <p:cNvSpPr>
            <a:spLocks noGrp="1"/>
          </p:cNvSpPr>
          <p:nvPr>
            <p:ph idx="22"/>
          </p:nvPr>
        </p:nvSpPr>
        <p:spPr>
          <a:xfrm>
            <a:off x="3573049" y="6290466"/>
            <a:ext cx="5012151" cy="1938288"/>
          </a:xfrm>
          <a:prstGeom prst="rect">
            <a:avLst/>
          </a:prstGeom>
        </p:spPr>
        <p:txBody>
          <a:bodyPr vert="horz" lIns="91440" tIns="45720" rIns="91440" bIns="45720" rtlCol="0">
            <a:noAutofit/>
          </a:bodyPr>
          <a:lstStyle>
            <a:lvl1pPr>
              <a:defRPr sz="2400" b="1"/>
            </a:lvl1pPr>
          </a:lstStyle>
          <a:p>
            <a:pPr lvl="0"/>
            <a:endParaRPr lang="en-US" dirty="0"/>
          </a:p>
        </p:txBody>
      </p:sp>
      <p:sp>
        <p:nvSpPr>
          <p:cNvPr id="45" name="TextBox 4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Structure Info</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46" name="Text Placeholder 2"/>
          <p:cNvSpPr>
            <a:spLocks noGrp="1"/>
          </p:cNvSpPr>
          <p:nvPr>
            <p:ph idx="23"/>
          </p:nvPr>
        </p:nvSpPr>
        <p:spPr>
          <a:xfrm>
            <a:off x="3556000" y="26000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47" name="Text Placeholder 2"/>
          <p:cNvSpPr>
            <a:spLocks noGrp="1"/>
          </p:cNvSpPr>
          <p:nvPr>
            <p:ph idx="24"/>
          </p:nvPr>
        </p:nvSpPr>
        <p:spPr>
          <a:xfrm>
            <a:off x="3577129" y="31334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48" name="Text Placeholder 2"/>
          <p:cNvSpPr>
            <a:spLocks noGrp="1"/>
          </p:cNvSpPr>
          <p:nvPr>
            <p:ph idx="25"/>
          </p:nvPr>
        </p:nvSpPr>
        <p:spPr>
          <a:xfrm>
            <a:off x="3556000" y="36668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49" name="Text Placeholder 2"/>
          <p:cNvSpPr>
            <a:spLocks noGrp="1"/>
          </p:cNvSpPr>
          <p:nvPr>
            <p:ph idx="26"/>
          </p:nvPr>
        </p:nvSpPr>
        <p:spPr>
          <a:xfrm>
            <a:off x="3577129" y="42002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0" name="Text Placeholder 2"/>
          <p:cNvSpPr>
            <a:spLocks noGrp="1"/>
          </p:cNvSpPr>
          <p:nvPr>
            <p:ph idx="27"/>
          </p:nvPr>
        </p:nvSpPr>
        <p:spPr>
          <a:xfrm>
            <a:off x="3577129" y="4724400"/>
            <a:ext cx="5541471" cy="838200"/>
          </a:xfrm>
          <a:prstGeom prst="rect">
            <a:avLst/>
          </a:prstGeom>
        </p:spPr>
        <p:txBody>
          <a:bodyPr vert="horz" lIns="91440" tIns="45720" rIns="91440" bIns="45720" rtlCol="0">
            <a:noAutofit/>
          </a:bodyPr>
          <a:lstStyle>
            <a:lvl1pPr>
              <a:defRPr sz="2400" b="1"/>
            </a:lvl1pPr>
          </a:lstStyle>
          <a:p>
            <a:pPr lvl="0"/>
            <a:endParaRPr lang="en-US" dirty="0"/>
          </a:p>
        </p:txBody>
      </p:sp>
      <p:sp>
        <p:nvSpPr>
          <p:cNvPr id="51" name="Text Placeholder 2"/>
          <p:cNvSpPr>
            <a:spLocks noGrp="1"/>
          </p:cNvSpPr>
          <p:nvPr>
            <p:ph idx="28"/>
          </p:nvPr>
        </p:nvSpPr>
        <p:spPr>
          <a:xfrm>
            <a:off x="3577129" y="5715000"/>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2" name="TextBox 51"/>
          <p:cNvSpPr txBox="1"/>
          <p:nvPr userDrawn="1"/>
        </p:nvSpPr>
        <p:spPr>
          <a:xfrm>
            <a:off x="9376460" y="2057400"/>
            <a:ext cx="3704540" cy="461665"/>
          </a:xfrm>
          <a:prstGeom prst="rect">
            <a:avLst/>
          </a:prstGeom>
          <a:noFill/>
        </p:spPr>
        <p:txBody>
          <a:bodyPr wrap="none" rtlCol="0">
            <a:spAutoFit/>
          </a:bodyPr>
          <a:lstStyle/>
          <a:p>
            <a:r>
              <a:rPr lang="en-US" sz="2400" b="1" dirty="0" smtClean="0">
                <a:solidFill>
                  <a:srgbClr val="C00000"/>
                </a:solidFill>
              </a:rPr>
              <a:t>Photo</a:t>
            </a:r>
            <a:r>
              <a:rPr lang="en-US" sz="2400" b="1" baseline="0" dirty="0" smtClean="0">
                <a:solidFill>
                  <a:srgbClr val="C00000"/>
                </a:solidFill>
              </a:rPr>
              <a:t> of Front of Structure:</a:t>
            </a:r>
            <a:endParaRPr lang="en-US" sz="2400" b="1" dirty="0">
              <a:solidFill>
                <a:srgbClr val="C00000"/>
              </a:solidFill>
            </a:endParaRPr>
          </a:p>
        </p:txBody>
      </p:sp>
      <p:sp>
        <p:nvSpPr>
          <p:cNvPr id="53" name="TextBox 52"/>
          <p:cNvSpPr txBox="1"/>
          <p:nvPr userDrawn="1"/>
        </p:nvSpPr>
        <p:spPr>
          <a:xfrm>
            <a:off x="8783030" y="6248400"/>
            <a:ext cx="3916970" cy="830997"/>
          </a:xfrm>
          <a:prstGeom prst="rect">
            <a:avLst/>
          </a:prstGeom>
          <a:noFill/>
        </p:spPr>
        <p:txBody>
          <a:bodyPr wrap="none" rtlCol="0">
            <a:spAutoFit/>
          </a:bodyPr>
          <a:lstStyle/>
          <a:p>
            <a:r>
              <a:rPr lang="en-US" sz="2400" b="1" dirty="0" smtClean="0">
                <a:solidFill>
                  <a:srgbClr val="C00000"/>
                </a:solidFill>
              </a:rPr>
              <a:t>Special</a:t>
            </a:r>
            <a:r>
              <a:rPr lang="en-US" sz="2400" b="1" baseline="0" dirty="0" smtClean="0">
                <a:solidFill>
                  <a:srgbClr val="C00000"/>
                </a:solidFill>
              </a:rPr>
              <a:t> Considerations:</a:t>
            </a:r>
          </a:p>
          <a:p>
            <a:r>
              <a:rPr lang="en-US" sz="2400" b="1" baseline="0" dirty="0" smtClean="0">
                <a:solidFill>
                  <a:srgbClr val="C00000"/>
                </a:solidFill>
              </a:rPr>
              <a:t>Elderly/Kids/Mental Subjects</a:t>
            </a:r>
            <a:endParaRPr lang="en-US" sz="2400" b="1" dirty="0">
              <a:solidFill>
                <a:srgbClr val="C00000"/>
              </a:solidFill>
            </a:endParaRPr>
          </a:p>
        </p:txBody>
      </p:sp>
      <p:sp>
        <p:nvSpPr>
          <p:cNvPr id="54" name="Text Placeholder 2"/>
          <p:cNvSpPr>
            <a:spLocks noGrp="1"/>
          </p:cNvSpPr>
          <p:nvPr>
            <p:ph idx="29"/>
          </p:nvPr>
        </p:nvSpPr>
        <p:spPr>
          <a:xfrm>
            <a:off x="8813800" y="7019642"/>
            <a:ext cx="7162800" cy="1209112"/>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3367818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hicle Info">
    <p:spTree>
      <p:nvGrpSpPr>
        <p:cNvPr id="1" name=""/>
        <p:cNvGrpSpPr/>
        <p:nvPr/>
      </p:nvGrpSpPr>
      <p:grpSpPr>
        <a:xfrm>
          <a:off x="0" y="0"/>
          <a:ext cx="0" cy="0"/>
          <a:chOff x="0" y="0"/>
          <a:chExt cx="0" cy="0"/>
        </a:xfrm>
      </p:grpSpPr>
      <p:sp>
        <p:nvSpPr>
          <p:cNvPr id="23" name="TextBox 22"/>
          <p:cNvSpPr txBox="1"/>
          <p:nvPr userDrawn="1"/>
        </p:nvSpPr>
        <p:spPr>
          <a:xfrm>
            <a:off x="355600" y="5791200"/>
            <a:ext cx="2974982" cy="830997"/>
          </a:xfrm>
          <a:prstGeom prst="rect">
            <a:avLst/>
          </a:prstGeom>
          <a:noFill/>
        </p:spPr>
        <p:txBody>
          <a:bodyPr wrap="none" rtlCol="0">
            <a:spAutoFit/>
          </a:bodyPr>
          <a:lstStyle/>
          <a:p>
            <a:r>
              <a:rPr lang="en-US" sz="2400" b="1" dirty="0" smtClean="0">
                <a:solidFill>
                  <a:srgbClr val="C00000"/>
                </a:solidFill>
              </a:rPr>
              <a:t>Other Concerns:</a:t>
            </a:r>
          </a:p>
          <a:p>
            <a:r>
              <a:rPr lang="en-US" sz="2400" b="1" dirty="0" smtClean="0">
                <a:solidFill>
                  <a:srgbClr val="C00000"/>
                </a:solidFill>
              </a:rPr>
              <a:t>(Traps/Weapons/etc.)</a:t>
            </a:r>
            <a:endParaRPr lang="en-US" sz="2400" b="1" dirty="0">
              <a:solidFill>
                <a:srgbClr val="C00000"/>
              </a:solidFill>
            </a:endParaRPr>
          </a:p>
        </p:txBody>
      </p:sp>
      <p:sp>
        <p:nvSpPr>
          <p:cNvPr id="37" name="Text Placeholder 2"/>
          <p:cNvSpPr>
            <a:spLocks noGrp="1"/>
          </p:cNvSpPr>
          <p:nvPr userDrawn="1">
            <p:ph idx="14"/>
          </p:nvPr>
        </p:nvSpPr>
        <p:spPr>
          <a:xfrm>
            <a:off x="3479800" y="2066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3074047" cy="3657600"/>
            <a:chOff x="355600" y="2057400"/>
            <a:chExt cx="3074047" cy="3657600"/>
          </a:xfrm>
        </p:grpSpPr>
        <p:sp>
          <p:nvSpPr>
            <p:cNvPr id="41" name="TextBox 40"/>
            <p:cNvSpPr txBox="1"/>
            <p:nvPr userDrawn="1"/>
          </p:nvSpPr>
          <p:spPr>
            <a:xfrm>
              <a:off x="355600" y="2057400"/>
              <a:ext cx="3000309" cy="461665"/>
            </a:xfrm>
            <a:prstGeom prst="rect">
              <a:avLst/>
            </a:prstGeom>
            <a:noFill/>
          </p:spPr>
          <p:txBody>
            <a:bodyPr wrap="none" rtlCol="0">
              <a:spAutoFit/>
            </a:bodyPr>
            <a:lstStyle/>
            <a:p>
              <a:r>
                <a:rPr lang="en-US" sz="2400" b="1" dirty="0" smtClean="0">
                  <a:solidFill>
                    <a:srgbClr val="C00000"/>
                  </a:solidFill>
                </a:rPr>
                <a:t>Location</a:t>
              </a:r>
              <a:r>
                <a:rPr lang="en-US" sz="2400" b="1" baseline="0" dirty="0" smtClean="0">
                  <a:solidFill>
                    <a:srgbClr val="C00000"/>
                  </a:solidFill>
                </a:rPr>
                <a:t> of Execution</a:t>
              </a:r>
              <a:r>
                <a:rPr lang="en-US" sz="2400" b="1" dirty="0" smtClean="0">
                  <a:solidFill>
                    <a:srgbClr val="C00000"/>
                  </a:solidFill>
                </a:rPr>
                <a:t>:</a:t>
              </a:r>
              <a:endParaRPr lang="en-US" sz="2400" b="1" dirty="0">
                <a:solidFill>
                  <a:srgbClr val="C00000"/>
                </a:solidFill>
              </a:endParaRPr>
            </a:p>
          </p:txBody>
        </p:sp>
        <p:sp>
          <p:nvSpPr>
            <p:cNvPr id="42" name="TextBox 41"/>
            <p:cNvSpPr txBox="1"/>
            <p:nvPr userDrawn="1"/>
          </p:nvSpPr>
          <p:spPr>
            <a:xfrm>
              <a:off x="355600" y="2586335"/>
              <a:ext cx="3074047" cy="461665"/>
            </a:xfrm>
            <a:prstGeom prst="rect">
              <a:avLst/>
            </a:prstGeom>
            <a:noFill/>
          </p:spPr>
          <p:txBody>
            <a:bodyPr wrap="none" rtlCol="0">
              <a:spAutoFit/>
            </a:bodyPr>
            <a:lstStyle/>
            <a:p>
              <a:r>
                <a:rPr lang="en-US" sz="2400" b="1" dirty="0" smtClean="0">
                  <a:solidFill>
                    <a:srgbClr val="C00000"/>
                  </a:solidFill>
                </a:rPr>
                <a:t>Direction</a:t>
              </a:r>
              <a:r>
                <a:rPr lang="en-US" sz="2400" b="1" baseline="0" dirty="0" smtClean="0">
                  <a:solidFill>
                    <a:srgbClr val="C00000"/>
                  </a:solidFill>
                </a:rPr>
                <a:t> of Approach</a:t>
              </a:r>
              <a:r>
                <a:rPr lang="en-US" sz="2400" b="1" dirty="0" smtClean="0">
                  <a:solidFill>
                    <a:srgbClr val="C00000"/>
                  </a:solidFill>
                </a:rPr>
                <a:t>:</a:t>
              </a:r>
              <a:endParaRPr lang="en-US" sz="2400" b="1" dirty="0">
                <a:solidFill>
                  <a:srgbClr val="C00000"/>
                </a:solidFill>
              </a:endParaRPr>
            </a:p>
          </p:txBody>
        </p:sp>
        <p:sp>
          <p:nvSpPr>
            <p:cNvPr id="43" name="TextBox 42"/>
            <p:cNvSpPr txBox="1"/>
            <p:nvPr userDrawn="1"/>
          </p:nvSpPr>
          <p:spPr>
            <a:xfrm>
              <a:off x="355600" y="3119735"/>
              <a:ext cx="2144818" cy="461665"/>
            </a:xfrm>
            <a:prstGeom prst="rect">
              <a:avLst/>
            </a:prstGeom>
            <a:noFill/>
          </p:spPr>
          <p:txBody>
            <a:bodyPr wrap="none" rtlCol="0">
              <a:spAutoFit/>
            </a:bodyPr>
            <a:lstStyle/>
            <a:p>
              <a:r>
                <a:rPr lang="en-US" sz="2400" b="1" baseline="0" dirty="0" smtClean="0">
                  <a:solidFill>
                    <a:srgbClr val="C00000"/>
                  </a:solidFill>
                </a:rPr>
                <a:t>Year of Vehicle</a:t>
              </a:r>
              <a:r>
                <a:rPr lang="en-US" sz="2400" b="1" dirty="0" smtClean="0">
                  <a:solidFill>
                    <a:srgbClr val="C00000"/>
                  </a:solidFill>
                </a:rPr>
                <a:t>:</a:t>
              </a:r>
              <a:endParaRPr lang="en-US" sz="2400" b="1" dirty="0">
                <a:solidFill>
                  <a:srgbClr val="C00000"/>
                </a:solidFill>
              </a:endParaRPr>
            </a:p>
          </p:txBody>
        </p:sp>
        <p:sp>
          <p:nvSpPr>
            <p:cNvPr id="44" name="TextBox 43"/>
            <p:cNvSpPr txBox="1"/>
            <p:nvPr userDrawn="1"/>
          </p:nvSpPr>
          <p:spPr>
            <a:xfrm>
              <a:off x="355600" y="3653135"/>
              <a:ext cx="2087046" cy="461665"/>
            </a:xfrm>
            <a:prstGeom prst="rect">
              <a:avLst/>
            </a:prstGeom>
            <a:noFill/>
          </p:spPr>
          <p:txBody>
            <a:bodyPr wrap="none" rtlCol="0">
              <a:spAutoFit/>
            </a:bodyPr>
            <a:lstStyle/>
            <a:p>
              <a:r>
                <a:rPr lang="en-US" sz="2400" b="1" baseline="0" dirty="0" smtClean="0">
                  <a:solidFill>
                    <a:srgbClr val="C00000"/>
                  </a:solidFill>
                </a:rPr>
                <a:t>Make / Model</a:t>
              </a:r>
              <a:r>
                <a:rPr lang="en-US" sz="2400" b="1" dirty="0" smtClean="0">
                  <a:solidFill>
                    <a:srgbClr val="C00000"/>
                  </a:solidFill>
                </a:rPr>
                <a:t>:</a:t>
              </a:r>
              <a:endParaRPr lang="en-US" sz="2400" b="1" dirty="0">
                <a:solidFill>
                  <a:srgbClr val="C00000"/>
                </a:solidFill>
              </a:endParaRPr>
            </a:p>
          </p:txBody>
        </p:sp>
        <p:sp>
          <p:nvSpPr>
            <p:cNvPr id="45" name="TextBox 44"/>
            <p:cNvSpPr txBox="1"/>
            <p:nvPr userDrawn="1"/>
          </p:nvSpPr>
          <p:spPr>
            <a:xfrm>
              <a:off x="355600" y="4191000"/>
              <a:ext cx="2201500" cy="461665"/>
            </a:xfrm>
            <a:prstGeom prst="rect">
              <a:avLst/>
            </a:prstGeom>
            <a:noFill/>
          </p:spPr>
          <p:txBody>
            <a:bodyPr wrap="none" rtlCol="0">
              <a:spAutoFit/>
            </a:bodyPr>
            <a:lstStyle/>
            <a:p>
              <a:r>
                <a:rPr lang="en-US" sz="2400" b="1" baseline="0" dirty="0" smtClean="0">
                  <a:solidFill>
                    <a:srgbClr val="C00000"/>
                  </a:solidFill>
                </a:rPr>
                <a:t>Type of Vehicle</a:t>
              </a:r>
              <a:r>
                <a:rPr lang="en-US" sz="2400" b="1" dirty="0" smtClean="0">
                  <a:solidFill>
                    <a:srgbClr val="C00000"/>
                  </a:solidFill>
                </a:rPr>
                <a:t>:</a:t>
              </a:r>
              <a:endParaRPr lang="en-US" sz="2400" b="1" dirty="0">
                <a:solidFill>
                  <a:srgbClr val="C00000"/>
                </a:solidFill>
              </a:endParaRPr>
            </a:p>
          </p:txBody>
        </p:sp>
        <p:sp>
          <p:nvSpPr>
            <p:cNvPr id="46" name="TextBox 45"/>
            <p:cNvSpPr txBox="1"/>
            <p:nvPr userDrawn="1"/>
          </p:nvSpPr>
          <p:spPr>
            <a:xfrm>
              <a:off x="355600" y="4719935"/>
              <a:ext cx="947695" cy="461665"/>
            </a:xfrm>
            <a:prstGeom prst="rect">
              <a:avLst/>
            </a:prstGeom>
            <a:noFill/>
          </p:spPr>
          <p:txBody>
            <a:bodyPr wrap="none" rtlCol="0">
              <a:spAutoFit/>
            </a:bodyPr>
            <a:lstStyle/>
            <a:p>
              <a:r>
                <a:rPr lang="en-US" sz="2400" b="1" baseline="0" dirty="0" smtClean="0">
                  <a:solidFill>
                    <a:srgbClr val="C00000"/>
                  </a:solidFill>
                </a:rPr>
                <a:t>Color</a:t>
              </a:r>
              <a:r>
                <a:rPr lang="en-US" sz="2400" b="1" dirty="0" smtClean="0">
                  <a:solidFill>
                    <a:srgbClr val="C00000"/>
                  </a:solidFill>
                </a:rPr>
                <a:t>:</a:t>
              </a:r>
              <a:endParaRPr lang="en-US" sz="2400" b="1" dirty="0">
                <a:solidFill>
                  <a:srgbClr val="C00000"/>
                </a:solidFill>
              </a:endParaRPr>
            </a:p>
          </p:txBody>
        </p:sp>
        <p:sp>
          <p:nvSpPr>
            <p:cNvPr id="47" name="TextBox 46"/>
            <p:cNvSpPr txBox="1"/>
            <p:nvPr userDrawn="1"/>
          </p:nvSpPr>
          <p:spPr>
            <a:xfrm>
              <a:off x="355600" y="5253335"/>
              <a:ext cx="1774909" cy="461665"/>
            </a:xfrm>
            <a:prstGeom prst="rect">
              <a:avLst/>
            </a:prstGeom>
            <a:noFill/>
          </p:spPr>
          <p:txBody>
            <a:bodyPr wrap="none" rtlCol="0">
              <a:spAutoFit/>
            </a:bodyPr>
            <a:lstStyle/>
            <a:p>
              <a:r>
                <a:rPr lang="en-US" sz="2400" b="1" baseline="0" dirty="0" smtClean="0">
                  <a:solidFill>
                    <a:srgbClr val="C00000"/>
                  </a:solidFill>
                </a:rPr>
                <a:t>License Info</a:t>
              </a:r>
              <a:r>
                <a:rPr lang="en-US" sz="2400" b="1" dirty="0" smtClean="0">
                  <a:solidFill>
                    <a:srgbClr val="C00000"/>
                  </a:solidFill>
                </a:rPr>
                <a:t>:</a:t>
              </a:r>
              <a:endParaRPr lang="en-US" sz="2400" b="1" dirty="0">
                <a:solidFill>
                  <a:srgbClr val="C00000"/>
                </a:solidFill>
              </a:endParaRPr>
            </a:p>
          </p:txBody>
        </p:sp>
      </p:grpSp>
      <p:sp>
        <p:nvSpPr>
          <p:cNvPr id="33" name="TextBox 32"/>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Vehicle Info</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0" name="Text Placeholder 2"/>
          <p:cNvSpPr>
            <a:spLocks noGrp="1"/>
          </p:cNvSpPr>
          <p:nvPr>
            <p:ph idx="15"/>
          </p:nvPr>
        </p:nvSpPr>
        <p:spPr>
          <a:xfrm>
            <a:off x="3479800" y="26000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3" name="Text Placeholder 2"/>
          <p:cNvSpPr>
            <a:spLocks noGrp="1"/>
          </p:cNvSpPr>
          <p:nvPr>
            <p:ph idx="16"/>
          </p:nvPr>
        </p:nvSpPr>
        <p:spPr>
          <a:xfrm>
            <a:off x="3479800" y="31334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4" name="Text Placeholder 2"/>
          <p:cNvSpPr>
            <a:spLocks noGrp="1"/>
          </p:cNvSpPr>
          <p:nvPr>
            <p:ph idx="17"/>
          </p:nvPr>
        </p:nvSpPr>
        <p:spPr>
          <a:xfrm>
            <a:off x="3500929" y="36668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5" name="Text Placeholder 2"/>
          <p:cNvSpPr>
            <a:spLocks noGrp="1"/>
          </p:cNvSpPr>
          <p:nvPr>
            <p:ph idx="18"/>
          </p:nvPr>
        </p:nvSpPr>
        <p:spPr>
          <a:xfrm>
            <a:off x="3500929" y="42002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6" name="Text Placeholder 2"/>
          <p:cNvSpPr>
            <a:spLocks noGrp="1"/>
          </p:cNvSpPr>
          <p:nvPr>
            <p:ph idx="19"/>
          </p:nvPr>
        </p:nvSpPr>
        <p:spPr>
          <a:xfrm>
            <a:off x="3500929" y="47336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0"/>
          </p:nvPr>
        </p:nvSpPr>
        <p:spPr>
          <a:xfrm>
            <a:off x="3500929" y="5267042"/>
            <a:ext cx="5541471" cy="371758"/>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21"/>
          </p:nvPr>
        </p:nvSpPr>
        <p:spPr>
          <a:xfrm>
            <a:off x="3500929" y="5791200"/>
            <a:ext cx="5541471" cy="1752600"/>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Box 58"/>
          <p:cNvSpPr txBox="1"/>
          <p:nvPr userDrawn="1"/>
        </p:nvSpPr>
        <p:spPr>
          <a:xfrm>
            <a:off x="9298048" y="4719935"/>
            <a:ext cx="2517356" cy="461665"/>
          </a:xfrm>
          <a:prstGeom prst="rect">
            <a:avLst/>
          </a:prstGeom>
          <a:noFill/>
        </p:spPr>
        <p:txBody>
          <a:bodyPr wrap="none" rtlCol="0">
            <a:spAutoFit/>
          </a:bodyPr>
          <a:lstStyle/>
          <a:p>
            <a:r>
              <a:rPr lang="en-US" sz="2400" b="1" dirty="0" smtClean="0">
                <a:solidFill>
                  <a:srgbClr val="C00000"/>
                </a:solidFill>
              </a:rPr>
              <a:t>Photo of Location:</a:t>
            </a:r>
          </a:p>
        </p:txBody>
      </p:sp>
      <p:sp>
        <p:nvSpPr>
          <p:cNvPr id="60" name="TextBox 59"/>
          <p:cNvSpPr txBox="1"/>
          <p:nvPr userDrawn="1"/>
        </p:nvSpPr>
        <p:spPr>
          <a:xfrm>
            <a:off x="9298048" y="2057400"/>
            <a:ext cx="2355581" cy="461665"/>
          </a:xfrm>
          <a:prstGeom prst="rect">
            <a:avLst/>
          </a:prstGeom>
          <a:noFill/>
        </p:spPr>
        <p:txBody>
          <a:bodyPr wrap="none" rtlCol="0">
            <a:spAutoFit/>
          </a:bodyPr>
          <a:lstStyle/>
          <a:p>
            <a:r>
              <a:rPr lang="en-US" sz="2400" b="1" dirty="0" smtClean="0">
                <a:solidFill>
                  <a:srgbClr val="C00000"/>
                </a:solidFill>
              </a:rPr>
              <a:t>Photo of Vehicle:</a:t>
            </a:r>
          </a:p>
        </p:txBody>
      </p:sp>
    </p:spTree>
    <p:extLst>
      <p:ext uri="{BB962C8B-B14F-4D97-AF65-F5344CB8AC3E}">
        <p14:creationId xmlns:p14="http://schemas.microsoft.com/office/powerpoint/2010/main" val="122991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ssignments (Entry Team)">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3479800" y="2066641"/>
            <a:ext cx="5029200" cy="434446"/>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3112647" cy="4267201"/>
            <a:chOff x="355600" y="2057400"/>
            <a:chExt cx="3112647" cy="3002178"/>
          </a:xfrm>
        </p:grpSpPr>
        <p:sp>
          <p:nvSpPr>
            <p:cNvPr id="41" name="TextBox 40"/>
            <p:cNvSpPr txBox="1"/>
            <p:nvPr userDrawn="1"/>
          </p:nvSpPr>
          <p:spPr>
            <a:xfrm>
              <a:off x="355600" y="2057400"/>
              <a:ext cx="1889300" cy="324803"/>
            </a:xfrm>
            <a:prstGeom prst="rect">
              <a:avLst/>
            </a:prstGeom>
            <a:noFill/>
          </p:spPr>
          <p:txBody>
            <a:bodyPr wrap="none" rtlCol="0">
              <a:spAutoFit/>
            </a:bodyPr>
            <a:lstStyle/>
            <a:p>
              <a:r>
                <a:rPr lang="en-US" sz="2400" b="1" dirty="0" smtClean="0">
                  <a:solidFill>
                    <a:srgbClr val="C00000"/>
                  </a:solidFill>
                </a:rPr>
                <a:t>Team Leader:</a:t>
              </a:r>
              <a:endParaRPr lang="en-US" sz="2400" b="1" dirty="0">
                <a:solidFill>
                  <a:srgbClr val="C00000"/>
                </a:solidFill>
              </a:endParaRPr>
            </a:p>
          </p:txBody>
        </p:sp>
        <p:sp>
          <p:nvSpPr>
            <p:cNvPr id="42" name="TextBox 41"/>
            <p:cNvSpPr txBox="1"/>
            <p:nvPr userDrawn="1"/>
          </p:nvSpPr>
          <p:spPr>
            <a:xfrm>
              <a:off x="355600" y="2535383"/>
              <a:ext cx="3112647" cy="371927"/>
            </a:xfrm>
            <a:prstGeom prst="rect">
              <a:avLst/>
            </a:prstGeom>
            <a:noFill/>
          </p:spPr>
          <p:txBody>
            <a:bodyPr wrap="none" rtlCol="0">
              <a:spAutoFit/>
            </a:bodyPr>
            <a:lstStyle/>
            <a:p>
              <a:r>
                <a:rPr lang="en-US" sz="2400" b="1" dirty="0" smtClean="0">
                  <a:solidFill>
                    <a:srgbClr val="C00000"/>
                  </a:solidFill>
                </a:rPr>
                <a:t>Assistant</a:t>
              </a:r>
              <a:r>
                <a:rPr lang="en-US" sz="2400" b="1" baseline="0" dirty="0" smtClean="0">
                  <a:solidFill>
                    <a:srgbClr val="C00000"/>
                  </a:solidFill>
                </a:rPr>
                <a:t> Team Leader:</a:t>
              </a:r>
              <a:endParaRPr lang="en-US" sz="2400" b="1" dirty="0">
                <a:solidFill>
                  <a:srgbClr val="C00000"/>
                </a:solidFill>
              </a:endParaRPr>
            </a:p>
          </p:txBody>
        </p:sp>
        <p:sp>
          <p:nvSpPr>
            <p:cNvPr id="43" name="TextBox 42"/>
            <p:cNvSpPr txBox="1"/>
            <p:nvPr userDrawn="1"/>
          </p:nvSpPr>
          <p:spPr>
            <a:xfrm>
              <a:off x="355600" y="2915165"/>
              <a:ext cx="2956130" cy="371927"/>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Knock</a:t>
              </a:r>
              <a:r>
                <a:rPr lang="en-US" sz="2400" b="1" baseline="0" dirty="0" smtClean="0">
                  <a:solidFill>
                    <a:srgbClr val="C00000"/>
                  </a:solidFill>
                </a:rPr>
                <a:t> and Announce</a:t>
              </a:r>
              <a:r>
                <a:rPr lang="en-US" sz="2400" b="1" dirty="0" smtClean="0">
                  <a:solidFill>
                    <a:srgbClr val="C00000"/>
                  </a:solidFill>
                </a:rPr>
                <a:t>:</a:t>
              </a:r>
            </a:p>
          </p:txBody>
        </p:sp>
        <p:sp>
          <p:nvSpPr>
            <p:cNvPr id="44" name="TextBox 43"/>
            <p:cNvSpPr txBox="1"/>
            <p:nvPr userDrawn="1"/>
          </p:nvSpPr>
          <p:spPr>
            <a:xfrm>
              <a:off x="355600" y="3347393"/>
              <a:ext cx="1857111" cy="371927"/>
            </a:xfrm>
            <a:prstGeom prst="rect">
              <a:avLst/>
            </a:prstGeom>
            <a:noFill/>
          </p:spPr>
          <p:txBody>
            <a:bodyPr wrap="none" rtlCol="0">
              <a:spAutoFit/>
            </a:bodyPr>
            <a:lstStyle/>
            <a:p>
              <a:r>
                <a:rPr lang="en-US" sz="2400" b="1" dirty="0" smtClean="0">
                  <a:solidFill>
                    <a:srgbClr val="C00000"/>
                  </a:solidFill>
                </a:rPr>
                <a:t>Lethal Cover:</a:t>
              </a:r>
              <a:endParaRPr lang="en-US" sz="2400" b="1" dirty="0">
                <a:solidFill>
                  <a:srgbClr val="C00000"/>
                </a:solidFill>
              </a:endParaRPr>
            </a:p>
          </p:txBody>
        </p:sp>
        <p:sp>
          <p:nvSpPr>
            <p:cNvPr id="45" name="TextBox 44"/>
            <p:cNvSpPr txBox="1"/>
            <p:nvPr userDrawn="1"/>
          </p:nvSpPr>
          <p:spPr>
            <a:xfrm>
              <a:off x="355600" y="3776276"/>
              <a:ext cx="845103" cy="371927"/>
            </a:xfrm>
            <a:prstGeom prst="rect">
              <a:avLst/>
            </a:prstGeom>
            <a:noFill/>
          </p:spPr>
          <p:txBody>
            <a:bodyPr wrap="none" rtlCol="0">
              <a:spAutoFit/>
            </a:bodyPr>
            <a:lstStyle/>
            <a:p>
              <a:r>
                <a:rPr lang="en-US" sz="2400" b="1" baseline="0" dirty="0" smtClean="0">
                  <a:solidFill>
                    <a:srgbClr val="C00000"/>
                  </a:solidFill>
                </a:rPr>
                <a:t>Ram</a:t>
              </a:r>
              <a:r>
                <a:rPr lang="en-US" sz="2400" b="1" dirty="0" smtClean="0">
                  <a:solidFill>
                    <a:srgbClr val="C00000"/>
                  </a:solidFill>
                </a:rPr>
                <a:t>:</a:t>
              </a:r>
              <a:endParaRPr lang="en-US" sz="2400" b="1" dirty="0">
                <a:solidFill>
                  <a:srgbClr val="C00000"/>
                </a:solidFill>
              </a:endParaRPr>
            </a:p>
          </p:txBody>
        </p:sp>
        <p:sp>
          <p:nvSpPr>
            <p:cNvPr id="46" name="TextBox 45"/>
            <p:cNvSpPr txBox="1"/>
            <p:nvPr userDrawn="1"/>
          </p:nvSpPr>
          <p:spPr>
            <a:xfrm>
              <a:off x="355600" y="4258769"/>
              <a:ext cx="1299908" cy="371927"/>
            </a:xfrm>
            <a:prstGeom prst="rect">
              <a:avLst/>
            </a:prstGeom>
            <a:noFill/>
          </p:spPr>
          <p:txBody>
            <a:bodyPr wrap="none" rtlCol="0">
              <a:spAutoFit/>
            </a:bodyPr>
            <a:lstStyle/>
            <a:p>
              <a:r>
                <a:rPr lang="en-US" sz="2400" b="1" baseline="0" dirty="0" smtClean="0">
                  <a:solidFill>
                    <a:srgbClr val="C00000"/>
                  </a:solidFill>
                </a:rPr>
                <a:t>Halligan:</a:t>
              </a:r>
              <a:endParaRPr lang="en-US" sz="2400" b="1" dirty="0">
                <a:solidFill>
                  <a:srgbClr val="C00000"/>
                </a:solidFill>
              </a:endParaRPr>
            </a:p>
          </p:txBody>
        </p:sp>
        <p:sp>
          <p:nvSpPr>
            <p:cNvPr id="47" name="TextBox 46"/>
            <p:cNvSpPr txBox="1"/>
            <p:nvPr userDrawn="1"/>
          </p:nvSpPr>
          <p:spPr>
            <a:xfrm>
              <a:off x="355600" y="4687651"/>
              <a:ext cx="846707" cy="371927"/>
            </a:xfrm>
            <a:prstGeom prst="rect">
              <a:avLst/>
            </a:prstGeom>
            <a:noFill/>
          </p:spPr>
          <p:txBody>
            <a:bodyPr wrap="none" rtlCol="0">
              <a:spAutoFit/>
            </a:bodyPr>
            <a:lstStyle/>
            <a:p>
              <a:r>
                <a:rPr lang="en-US" sz="2400" b="1" baseline="0" dirty="0" smtClean="0">
                  <a:solidFill>
                    <a:srgbClr val="C00000"/>
                  </a:solidFill>
                </a:rPr>
                <a:t>Rifle</a:t>
              </a:r>
              <a:r>
                <a:rPr lang="en-US" sz="2400" b="1" dirty="0" smtClean="0">
                  <a:solidFill>
                    <a:srgbClr val="C00000"/>
                  </a:solidFill>
                </a:rPr>
                <a:t>:</a:t>
              </a:r>
              <a:endParaRPr lang="en-US" sz="2400" b="1" dirty="0">
                <a:solidFill>
                  <a:srgbClr val="C00000"/>
                </a:solidFill>
              </a:endParaRPr>
            </a:p>
          </p:txBody>
        </p:sp>
      </p:grpSp>
      <p:grpSp>
        <p:nvGrpSpPr>
          <p:cNvPr id="5" name="Group 4"/>
          <p:cNvGrpSpPr/>
          <p:nvPr userDrawn="1"/>
        </p:nvGrpSpPr>
        <p:grpSpPr>
          <a:xfrm>
            <a:off x="355600" y="6405555"/>
            <a:ext cx="2232214" cy="1642359"/>
            <a:chOff x="355600" y="4953000"/>
            <a:chExt cx="2232214" cy="1053740"/>
          </a:xfrm>
        </p:grpSpPr>
        <p:sp>
          <p:nvSpPr>
            <p:cNvPr id="27" name="TextBox 26"/>
            <p:cNvSpPr txBox="1"/>
            <p:nvPr userDrawn="1"/>
          </p:nvSpPr>
          <p:spPr>
            <a:xfrm>
              <a:off x="355600" y="4953000"/>
              <a:ext cx="2232214" cy="296205"/>
            </a:xfrm>
            <a:prstGeom prst="rect">
              <a:avLst/>
            </a:prstGeom>
            <a:noFill/>
          </p:spPr>
          <p:txBody>
            <a:bodyPr wrap="none" rtlCol="0">
              <a:spAutoFit/>
            </a:bodyPr>
            <a:lstStyle/>
            <a:p>
              <a:r>
                <a:rPr lang="en-US" sz="2400" b="1" dirty="0" smtClean="0">
                  <a:solidFill>
                    <a:srgbClr val="C00000"/>
                  </a:solidFill>
                </a:rPr>
                <a:t>Brake and Rake:</a:t>
              </a:r>
              <a:endParaRPr lang="en-US" sz="2400" b="1" dirty="0">
                <a:solidFill>
                  <a:srgbClr val="C00000"/>
                </a:solidFill>
              </a:endParaRPr>
            </a:p>
          </p:txBody>
        </p:sp>
        <p:sp>
          <p:nvSpPr>
            <p:cNvPr id="32" name="TextBox 31"/>
            <p:cNvSpPr txBox="1"/>
            <p:nvPr userDrawn="1"/>
          </p:nvSpPr>
          <p:spPr>
            <a:xfrm>
              <a:off x="1560573" y="5329535"/>
              <a:ext cx="1004827" cy="296205"/>
            </a:xfrm>
            <a:prstGeom prst="rect">
              <a:avLst/>
            </a:prstGeom>
            <a:noFill/>
          </p:spPr>
          <p:txBody>
            <a:bodyPr wrap="none" rtlCol="0">
              <a:spAutoFit/>
            </a:bodyPr>
            <a:lstStyle/>
            <a:p>
              <a:r>
                <a:rPr lang="en-US" sz="2400" b="1" dirty="0" smtClean="0">
                  <a:solidFill>
                    <a:srgbClr val="C00000"/>
                  </a:solidFill>
                </a:rPr>
                <a:t>Cover:</a:t>
              </a:r>
              <a:endParaRPr lang="en-US" sz="2400" b="1" dirty="0">
                <a:solidFill>
                  <a:srgbClr val="C00000"/>
                </a:solidFill>
              </a:endParaRPr>
            </a:p>
          </p:txBody>
        </p:sp>
        <p:sp>
          <p:nvSpPr>
            <p:cNvPr id="33" name="TextBox 32"/>
            <p:cNvSpPr txBox="1"/>
            <p:nvPr userDrawn="1"/>
          </p:nvSpPr>
          <p:spPr>
            <a:xfrm>
              <a:off x="355600" y="5710535"/>
              <a:ext cx="1051891" cy="296205"/>
            </a:xfrm>
            <a:prstGeom prst="rect">
              <a:avLst/>
            </a:prstGeom>
            <a:noFill/>
          </p:spPr>
          <p:txBody>
            <a:bodyPr wrap="none" rtlCol="0">
              <a:spAutoFit/>
            </a:bodyPr>
            <a:lstStyle/>
            <a:p>
              <a:r>
                <a:rPr lang="en-US" sz="2400" b="1" dirty="0" smtClean="0">
                  <a:solidFill>
                    <a:srgbClr val="C00000"/>
                  </a:solidFill>
                </a:rPr>
                <a:t>Shield:</a:t>
              </a:r>
              <a:endParaRPr lang="en-US" sz="2400" b="1" dirty="0">
                <a:solidFill>
                  <a:srgbClr val="C00000"/>
                </a:solidFill>
              </a:endParaRPr>
            </a:p>
          </p:txBody>
        </p:sp>
      </p:grpSp>
      <p:sp>
        <p:nvSpPr>
          <p:cNvPr id="55" name="TextBox 5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Entry Team Assignments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4" name="Text Placeholder 2"/>
          <p:cNvSpPr>
            <a:spLocks noGrp="1"/>
          </p:cNvSpPr>
          <p:nvPr>
            <p:ph idx="27"/>
          </p:nvPr>
        </p:nvSpPr>
        <p:spPr>
          <a:xfrm>
            <a:off x="3479800" y="26717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9"/>
          </p:nvPr>
        </p:nvSpPr>
        <p:spPr>
          <a:xfrm>
            <a:off x="3479800" y="38909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30"/>
          </p:nvPr>
        </p:nvSpPr>
        <p:spPr>
          <a:xfrm>
            <a:off x="3479800" y="4500576"/>
            <a:ext cx="5029200" cy="528624"/>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31"/>
          </p:nvPr>
        </p:nvSpPr>
        <p:spPr>
          <a:xfrm>
            <a:off x="3479800" y="5186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32"/>
          </p:nvPr>
        </p:nvSpPr>
        <p:spPr>
          <a:xfrm>
            <a:off x="3508986" y="57959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33"/>
          </p:nvPr>
        </p:nvSpPr>
        <p:spPr>
          <a:xfrm>
            <a:off x="3508986" y="64055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2" name="Text Placeholder 2"/>
          <p:cNvSpPr>
            <a:spLocks noGrp="1"/>
          </p:cNvSpPr>
          <p:nvPr>
            <p:ph idx="34"/>
          </p:nvPr>
        </p:nvSpPr>
        <p:spPr>
          <a:xfrm>
            <a:off x="3479800" y="7015176"/>
            <a:ext cx="5029200" cy="438911"/>
          </a:xfrm>
          <a:prstGeom prst="rect">
            <a:avLst/>
          </a:prstGeom>
        </p:spPr>
        <p:txBody>
          <a:bodyPr vert="horz" lIns="91440" tIns="45720" rIns="91440" bIns="45720" rtlCol="0">
            <a:noAutofit/>
          </a:bodyPr>
          <a:lstStyle>
            <a:lvl1pPr>
              <a:defRPr sz="2400" b="1"/>
            </a:lvl1pPr>
          </a:lstStyle>
          <a:p>
            <a:pPr lvl="0"/>
            <a:endParaRPr lang="en-US" dirty="0"/>
          </a:p>
        </p:txBody>
      </p:sp>
      <p:sp>
        <p:nvSpPr>
          <p:cNvPr id="63" name="Text Placeholder 2"/>
          <p:cNvSpPr>
            <a:spLocks noGrp="1"/>
          </p:cNvSpPr>
          <p:nvPr>
            <p:ph idx="35"/>
          </p:nvPr>
        </p:nvSpPr>
        <p:spPr>
          <a:xfrm>
            <a:off x="3479800" y="7624776"/>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66" name="Text Placeholder 2"/>
          <p:cNvSpPr>
            <a:spLocks noGrp="1"/>
          </p:cNvSpPr>
          <p:nvPr>
            <p:ph idx="28"/>
          </p:nvPr>
        </p:nvSpPr>
        <p:spPr>
          <a:xfrm>
            <a:off x="3479800" y="3281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7" name="TextBox 66"/>
          <p:cNvSpPr txBox="1"/>
          <p:nvPr userDrawn="1"/>
        </p:nvSpPr>
        <p:spPr>
          <a:xfrm>
            <a:off x="8752509" y="2057400"/>
            <a:ext cx="2583912" cy="461665"/>
          </a:xfrm>
          <a:prstGeom prst="rect">
            <a:avLst/>
          </a:prstGeom>
          <a:noFill/>
        </p:spPr>
        <p:txBody>
          <a:bodyPr wrap="none" rtlCol="0">
            <a:spAutoFit/>
          </a:bodyPr>
          <a:lstStyle/>
          <a:p>
            <a:r>
              <a:rPr lang="en-US" sz="2400" b="1" dirty="0" smtClean="0">
                <a:solidFill>
                  <a:srgbClr val="C00000"/>
                </a:solidFill>
              </a:rPr>
              <a:t>Distraction Device:</a:t>
            </a:r>
            <a:endParaRPr lang="en-US" sz="2400" b="1" dirty="0">
              <a:solidFill>
                <a:srgbClr val="C00000"/>
              </a:solidFill>
            </a:endParaRPr>
          </a:p>
        </p:txBody>
      </p:sp>
      <p:sp>
        <p:nvSpPr>
          <p:cNvPr id="68" name="TextBox 67"/>
          <p:cNvSpPr txBox="1"/>
          <p:nvPr userDrawn="1"/>
        </p:nvSpPr>
        <p:spPr>
          <a:xfrm>
            <a:off x="8737600" y="2667000"/>
            <a:ext cx="2456378" cy="461665"/>
          </a:xfrm>
          <a:prstGeom prst="rect">
            <a:avLst/>
          </a:prstGeom>
          <a:noFill/>
        </p:spPr>
        <p:txBody>
          <a:bodyPr wrap="none" rtlCol="0">
            <a:spAutoFit/>
          </a:bodyPr>
          <a:lstStyle/>
          <a:p>
            <a:r>
              <a:rPr lang="en-US" sz="2400" b="1" dirty="0" smtClean="0">
                <a:solidFill>
                  <a:srgbClr val="C00000"/>
                </a:solidFill>
              </a:rPr>
              <a:t>Taser/Less Lethal:</a:t>
            </a:r>
            <a:endParaRPr lang="en-US" sz="2400" b="1" dirty="0">
              <a:solidFill>
                <a:srgbClr val="C00000"/>
              </a:solidFill>
            </a:endParaRPr>
          </a:p>
        </p:txBody>
      </p:sp>
      <p:sp>
        <p:nvSpPr>
          <p:cNvPr id="69" name="TextBox 68"/>
          <p:cNvSpPr txBox="1"/>
          <p:nvPr userDrawn="1"/>
        </p:nvSpPr>
        <p:spPr>
          <a:xfrm>
            <a:off x="8737600" y="3272135"/>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0" name="TextBox 69"/>
          <p:cNvSpPr txBox="1"/>
          <p:nvPr userDrawn="1"/>
        </p:nvSpPr>
        <p:spPr>
          <a:xfrm>
            <a:off x="8737600" y="38100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1" name="TextBox 70"/>
          <p:cNvSpPr txBox="1"/>
          <p:nvPr userDrawn="1"/>
        </p:nvSpPr>
        <p:spPr>
          <a:xfrm>
            <a:off x="8737600" y="44196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2" name="TextBox 71"/>
          <p:cNvSpPr txBox="1"/>
          <p:nvPr userDrawn="1"/>
        </p:nvSpPr>
        <p:spPr>
          <a:xfrm>
            <a:off x="8737600" y="50292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3" name="Text Placeholder 2"/>
          <p:cNvSpPr>
            <a:spLocks noGrp="1"/>
          </p:cNvSpPr>
          <p:nvPr>
            <p:ph idx="36"/>
          </p:nvPr>
        </p:nvSpPr>
        <p:spPr>
          <a:xfrm>
            <a:off x="11252200" y="20574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4" name="Text Placeholder 2"/>
          <p:cNvSpPr>
            <a:spLocks noGrp="1"/>
          </p:cNvSpPr>
          <p:nvPr>
            <p:ph idx="37"/>
          </p:nvPr>
        </p:nvSpPr>
        <p:spPr>
          <a:xfrm>
            <a:off x="11252200" y="26670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5" name="Text Placeholder 2"/>
          <p:cNvSpPr>
            <a:spLocks noGrp="1"/>
          </p:cNvSpPr>
          <p:nvPr>
            <p:ph idx="38"/>
          </p:nvPr>
        </p:nvSpPr>
        <p:spPr>
          <a:xfrm>
            <a:off x="11252200" y="3234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6" name="Text Placeholder 2"/>
          <p:cNvSpPr>
            <a:spLocks noGrp="1"/>
          </p:cNvSpPr>
          <p:nvPr>
            <p:ph idx="39"/>
          </p:nvPr>
        </p:nvSpPr>
        <p:spPr>
          <a:xfrm>
            <a:off x="11252200" y="38440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7" name="Text Placeholder 2"/>
          <p:cNvSpPr>
            <a:spLocks noGrp="1"/>
          </p:cNvSpPr>
          <p:nvPr>
            <p:ph idx="40"/>
          </p:nvPr>
        </p:nvSpPr>
        <p:spPr>
          <a:xfrm>
            <a:off x="11252200" y="44536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8" name="Text Placeholder 2"/>
          <p:cNvSpPr>
            <a:spLocks noGrp="1"/>
          </p:cNvSpPr>
          <p:nvPr>
            <p:ph idx="41"/>
          </p:nvPr>
        </p:nvSpPr>
        <p:spPr>
          <a:xfrm>
            <a:off x="11252200" y="50632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250043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ssignments (Additional)">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2717800" y="2066641"/>
            <a:ext cx="5029200" cy="434446"/>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2337050" cy="4200220"/>
            <a:chOff x="355600" y="2057400"/>
            <a:chExt cx="2337050" cy="2955054"/>
          </a:xfrm>
        </p:grpSpPr>
        <p:sp>
          <p:nvSpPr>
            <p:cNvPr id="41" name="TextBox 40"/>
            <p:cNvSpPr txBox="1"/>
            <p:nvPr userDrawn="1"/>
          </p:nvSpPr>
          <p:spPr>
            <a:xfrm>
              <a:off x="355600" y="2057400"/>
              <a:ext cx="2337050" cy="324803"/>
            </a:xfrm>
            <a:prstGeom prst="rect">
              <a:avLst/>
            </a:prstGeom>
            <a:noFill/>
          </p:spPr>
          <p:txBody>
            <a:bodyPr wrap="none" rtlCol="0">
              <a:spAutoFit/>
            </a:bodyPr>
            <a:lstStyle/>
            <a:p>
              <a:r>
                <a:rPr lang="en-US" sz="2400" b="1" dirty="0" smtClean="0">
                  <a:solidFill>
                    <a:srgbClr val="C00000"/>
                  </a:solidFill>
                </a:rPr>
                <a:t>Pre-Surveillance:</a:t>
              </a:r>
              <a:endParaRPr lang="en-US" sz="2400" b="1" dirty="0">
                <a:solidFill>
                  <a:srgbClr val="C00000"/>
                </a:solidFill>
              </a:endParaRPr>
            </a:p>
          </p:txBody>
        </p:sp>
        <p:sp>
          <p:nvSpPr>
            <p:cNvPr id="42" name="TextBox 41"/>
            <p:cNvSpPr txBox="1"/>
            <p:nvPr userDrawn="1"/>
          </p:nvSpPr>
          <p:spPr>
            <a:xfrm>
              <a:off x="355600" y="2535383"/>
              <a:ext cx="2337050" cy="324803"/>
            </a:xfrm>
            <a:prstGeom prst="rect">
              <a:avLst/>
            </a:prstGeom>
            <a:noFill/>
          </p:spPr>
          <p:txBody>
            <a:bodyPr wrap="none" rtlCol="0">
              <a:spAutoFit/>
            </a:bodyPr>
            <a:lstStyle/>
            <a:p>
              <a:r>
                <a:rPr lang="en-US" sz="2400" b="1" dirty="0" smtClean="0">
                  <a:solidFill>
                    <a:srgbClr val="C00000"/>
                  </a:solidFill>
                </a:rPr>
                <a:t>Pre-Surveillance:</a:t>
              </a:r>
              <a:endParaRPr lang="en-US" sz="2400" b="1" dirty="0">
                <a:solidFill>
                  <a:srgbClr val="C00000"/>
                </a:solidFill>
              </a:endParaRPr>
            </a:p>
          </p:txBody>
        </p:sp>
        <p:sp>
          <p:nvSpPr>
            <p:cNvPr id="43" name="TextBox 42"/>
            <p:cNvSpPr txBox="1"/>
            <p:nvPr userDrawn="1"/>
          </p:nvSpPr>
          <p:spPr>
            <a:xfrm>
              <a:off x="355600" y="2915165"/>
              <a:ext cx="1403013" cy="324803"/>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Evidence:</a:t>
              </a:r>
            </a:p>
          </p:txBody>
        </p:sp>
        <p:sp>
          <p:nvSpPr>
            <p:cNvPr id="44" name="TextBox 43"/>
            <p:cNvSpPr txBox="1"/>
            <p:nvPr userDrawn="1"/>
          </p:nvSpPr>
          <p:spPr>
            <a:xfrm>
              <a:off x="355600" y="3347393"/>
              <a:ext cx="1403013" cy="324803"/>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Evidence:</a:t>
              </a:r>
            </a:p>
          </p:txBody>
        </p:sp>
        <p:sp>
          <p:nvSpPr>
            <p:cNvPr id="45" name="TextBox 44"/>
            <p:cNvSpPr txBox="1"/>
            <p:nvPr userDrawn="1"/>
          </p:nvSpPr>
          <p:spPr>
            <a:xfrm>
              <a:off x="355600" y="3776276"/>
              <a:ext cx="1341714" cy="324803"/>
            </a:xfrm>
            <a:prstGeom prst="rect">
              <a:avLst/>
            </a:prstGeom>
            <a:noFill/>
          </p:spPr>
          <p:txBody>
            <a:bodyPr wrap="none" rtlCol="0">
              <a:spAutoFit/>
            </a:bodyPr>
            <a:lstStyle/>
            <a:p>
              <a:r>
                <a:rPr lang="en-US" sz="2400" b="1" baseline="0" dirty="0" smtClean="0">
                  <a:solidFill>
                    <a:srgbClr val="C00000"/>
                  </a:solidFill>
                </a:rPr>
                <a:t>Diagram:</a:t>
              </a:r>
              <a:endParaRPr lang="en-US" sz="2400" b="1" dirty="0">
                <a:solidFill>
                  <a:srgbClr val="C00000"/>
                </a:solidFill>
              </a:endParaRPr>
            </a:p>
          </p:txBody>
        </p:sp>
        <p:sp>
          <p:nvSpPr>
            <p:cNvPr id="46" name="TextBox 45"/>
            <p:cNvSpPr txBox="1"/>
            <p:nvPr userDrawn="1"/>
          </p:nvSpPr>
          <p:spPr>
            <a:xfrm>
              <a:off x="355600" y="4258769"/>
              <a:ext cx="1152880" cy="324803"/>
            </a:xfrm>
            <a:prstGeom prst="rect">
              <a:avLst/>
            </a:prstGeom>
            <a:noFill/>
          </p:spPr>
          <p:txBody>
            <a:bodyPr wrap="none" rtlCol="0">
              <a:spAutoFit/>
            </a:bodyPr>
            <a:lstStyle/>
            <a:p>
              <a:r>
                <a:rPr lang="en-US" sz="2400" b="1" baseline="0" dirty="0" smtClean="0">
                  <a:solidFill>
                    <a:srgbClr val="C00000"/>
                  </a:solidFill>
                </a:rPr>
                <a:t>Names:</a:t>
              </a:r>
              <a:endParaRPr lang="en-US" sz="2400" b="1" dirty="0">
                <a:solidFill>
                  <a:srgbClr val="C00000"/>
                </a:solidFill>
              </a:endParaRPr>
            </a:p>
          </p:txBody>
        </p:sp>
        <p:sp>
          <p:nvSpPr>
            <p:cNvPr id="47" name="TextBox 46"/>
            <p:cNvSpPr txBox="1"/>
            <p:nvPr userDrawn="1"/>
          </p:nvSpPr>
          <p:spPr>
            <a:xfrm>
              <a:off x="355600" y="4687651"/>
              <a:ext cx="1140377" cy="324803"/>
            </a:xfrm>
            <a:prstGeom prst="rect">
              <a:avLst/>
            </a:prstGeom>
            <a:noFill/>
          </p:spPr>
          <p:txBody>
            <a:bodyPr wrap="none" rtlCol="0">
              <a:spAutoFit/>
            </a:bodyPr>
            <a:lstStyle/>
            <a:p>
              <a:r>
                <a:rPr lang="en-US" sz="2400" b="1" baseline="0" dirty="0" smtClean="0">
                  <a:solidFill>
                    <a:srgbClr val="C00000"/>
                  </a:solidFill>
                </a:rPr>
                <a:t>Report:</a:t>
              </a:r>
              <a:endParaRPr lang="en-US" sz="2400" b="1" dirty="0">
                <a:solidFill>
                  <a:srgbClr val="C00000"/>
                </a:solidFill>
              </a:endParaRPr>
            </a:p>
          </p:txBody>
        </p:sp>
      </p:grpSp>
      <p:grpSp>
        <p:nvGrpSpPr>
          <p:cNvPr id="5" name="Group 4"/>
          <p:cNvGrpSpPr/>
          <p:nvPr userDrawn="1"/>
        </p:nvGrpSpPr>
        <p:grpSpPr>
          <a:xfrm>
            <a:off x="355600" y="6405555"/>
            <a:ext cx="1877052" cy="1642359"/>
            <a:chOff x="355600" y="4953000"/>
            <a:chExt cx="1877052" cy="1053740"/>
          </a:xfrm>
        </p:grpSpPr>
        <p:sp>
          <p:nvSpPr>
            <p:cNvPr id="27" name="TextBox 26"/>
            <p:cNvSpPr txBox="1"/>
            <p:nvPr userDrawn="1"/>
          </p:nvSpPr>
          <p:spPr>
            <a:xfrm>
              <a:off x="355600" y="4953000"/>
              <a:ext cx="1877052" cy="296205"/>
            </a:xfrm>
            <a:prstGeom prst="rect">
              <a:avLst/>
            </a:prstGeom>
            <a:noFill/>
          </p:spPr>
          <p:txBody>
            <a:bodyPr wrap="none" rtlCol="0">
              <a:spAutoFit/>
            </a:bodyPr>
            <a:lstStyle/>
            <a:p>
              <a:r>
                <a:rPr lang="en-US" sz="2400" b="1" dirty="0" smtClean="0">
                  <a:solidFill>
                    <a:srgbClr val="C00000"/>
                  </a:solidFill>
                </a:rPr>
                <a:t>Marked Unit:</a:t>
              </a:r>
              <a:endParaRPr lang="en-US" sz="2400" b="1" dirty="0">
                <a:solidFill>
                  <a:srgbClr val="C00000"/>
                </a:solidFill>
              </a:endParaRPr>
            </a:p>
          </p:txBody>
        </p:sp>
        <p:sp>
          <p:nvSpPr>
            <p:cNvPr id="32" name="TextBox 31"/>
            <p:cNvSpPr txBox="1"/>
            <p:nvPr userDrawn="1"/>
          </p:nvSpPr>
          <p:spPr>
            <a:xfrm>
              <a:off x="355600" y="5329535"/>
              <a:ext cx="1877052" cy="296205"/>
            </a:xfrm>
            <a:prstGeom prst="rect">
              <a:avLst/>
            </a:prstGeom>
            <a:noFill/>
          </p:spPr>
          <p:txBody>
            <a:bodyPr wrap="none" rtlCol="0">
              <a:spAutoFit/>
            </a:bodyPr>
            <a:lstStyle/>
            <a:p>
              <a:r>
                <a:rPr lang="en-US" sz="2400" b="1" dirty="0" smtClean="0">
                  <a:solidFill>
                    <a:srgbClr val="C00000"/>
                  </a:solidFill>
                </a:rPr>
                <a:t>Marked Unit:</a:t>
              </a:r>
              <a:endParaRPr lang="en-US" sz="2400" b="1" dirty="0">
                <a:solidFill>
                  <a:srgbClr val="C00000"/>
                </a:solidFill>
              </a:endParaRPr>
            </a:p>
          </p:txBody>
        </p:sp>
        <p:sp>
          <p:nvSpPr>
            <p:cNvPr id="33" name="TextBox 32"/>
            <p:cNvSpPr txBox="1"/>
            <p:nvPr userDrawn="1"/>
          </p:nvSpPr>
          <p:spPr>
            <a:xfrm>
              <a:off x="355600" y="5710535"/>
              <a:ext cx="688009" cy="296205"/>
            </a:xfrm>
            <a:prstGeom prst="rect">
              <a:avLst/>
            </a:prstGeom>
            <a:noFill/>
          </p:spPr>
          <p:txBody>
            <a:bodyPr wrap="none" rtlCol="0">
              <a:spAutoFit/>
            </a:bodyPr>
            <a:lstStyle/>
            <a:p>
              <a:r>
                <a:rPr lang="en-US" sz="2400" b="1" dirty="0" smtClean="0">
                  <a:solidFill>
                    <a:srgbClr val="C00000"/>
                  </a:solidFill>
                </a:rPr>
                <a:t>K-9:</a:t>
              </a:r>
              <a:endParaRPr lang="en-US" sz="2400" b="1" dirty="0">
                <a:solidFill>
                  <a:srgbClr val="C00000"/>
                </a:solidFill>
              </a:endParaRPr>
            </a:p>
          </p:txBody>
        </p:sp>
      </p:grpSp>
      <p:sp>
        <p:nvSpPr>
          <p:cNvPr id="55" name="TextBox 5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Additional Assignments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4" name="Text Placeholder 2"/>
          <p:cNvSpPr>
            <a:spLocks noGrp="1"/>
          </p:cNvSpPr>
          <p:nvPr>
            <p:ph idx="27"/>
          </p:nvPr>
        </p:nvSpPr>
        <p:spPr>
          <a:xfrm>
            <a:off x="2717800" y="26717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9"/>
          </p:nvPr>
        </p:nvSpPr>
        <p:spPr>
          <a:xfrm>
            <a:off x="2717800" y="38909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30"/>
          </p:nvPr>
        </p:nvSpPr>
        <p:spPr>
          <a:xfrm>
            <a:off x="2717800" y="4500576"/>
            <a:ext cx="5029200" cy="528624"/>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31"/>
          </p:nvPr>
        </p:nvSpPr>
        <p:spPr>
          <a:xfrm>
            <a:off x="2717800" y="5186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32"/>
          </p:nvPr>
        </p:nvSpPr>
        <p:spPr>
          <a:xfrm>
            <a:off x="2717800" y="57959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33"/>
          </p:nvPr>
        </p:nvSpPr>
        <p:spPr>
          <a:xfrm>
            <a:off x="2717800" y="64055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2" name="Text Placeholder 2"/>
          <p:cNvSpPr>
            <a:spLocks noGrp="1"/>
          </p:cNvSpPr>
          <p:nvPr>
            <p:ph idx="34"/>
          </p:nvPr>
        </p:nvSpPr>
        <p:spPr>
          <a:xfrm>
            <a:off x="2717800" y="7015176"/>
            <a:ext cx="5029200" cy="438911"/>
          </a:xfrm>
          <a:prstGeom prst="rect">
            <a:avLst/>
          </a:prstGeom>
        </p:spPr>
        <p:txBody>
          <a:bodyPr vert="horz" lIns="91440" tIns="45720" rIns="91440" bIns="45720" rtlCol="0">
            <a:noAutofit/>
          </a:bodyPr>
          <a:lstStyle>
            <a:lvl1pPr>
              <a:defRPr sz="2400" b="1"/>
            </a:lvl1pPr>
          </a:lstStyle>
          <a:p>
            <a:pPr lvl="0"/>
            <a:endParaRPr lang="en-US" dirty="0"/>
          </a:p>
        </p:txBody>
      </p:sp>
      <p:sp>
        <p:nvSpPr>
          <p:cNvPr id="63" name="Text Placeholder 2"/>
          <p:cNvSpPr>
            <a:spLocks noGrp="1"/>
          </p:cNvSpPr>
          <p:nvPr>
            <p:ph idx="35"/>
          </p:nvPr>
        </p:nvSpPr>
        <p:spPr>
          <a:xfrm>
            <a:off x="2717800" y="7624776"/>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66" name="Text Placeholder 2"/>
          <p:cNvSpPr>
            <a:spLocks noGrp="1"/>
          </p:cNvSpPr>
          <p:nvPr>
            <p:ph idx="28"/>
          </p:nvPr>
        </p:nvSpPr>
        <p:spPr>
          <a:xfrm>
            <a:off x="2717800" y="3281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7" name="TextBox 66"/>
          <p:cNvSpPr txBox="1"/>
          <p:nvPr userDrawn="1"/>
        </p:nvSpPr>
        <p:spPr>
          <a:xfrm>
            <a:off x="8585200" y="2057400"/>
            <a:ext cx="1539589" cy="461665"/>
          </a:xfrm>
          <a:prstGeom prst="rect">
            <a:avLst/>
          </a:prstGeom>
          <a:noFill/>
        </p:spPr>
        <p:txBody>
          <a:bodyPr wrap="none" rtlCol="0">
            <a:spAutoFit/>
          </a:bodyPr>
          <a:lstStyle/>
          <a:p>
            <a:r>
              <a:rPr lang="en-US" sz="2400" b="1" dirty="0" smtClean="0">
                <a:solidFill>
                  <a:srgbClr val="C00000"/>
                </a:solidFill>
              </a:rPr>
              <a:t>Perimeter:</a:t>
            </a:r>
            <a:endParaRPr lang="en-US" sz="2400" b="1" dirty="0">
              <a:solidFill>
                <a:srgbClr val="C00000"/>
              </a:solidFill>
            </a:endParaRPr>
          </a:p>
        </p:txBody>
      </p:sp>
      <p:sp>
        <p:nvSpPr>
          <p:cNvPr id="68" name="TextBox 67"/>
          <p:cNvSpPr txBox="1"/>
          <p:nvPr userDrawn="1"/>
        </p:nvSpPr>
        <p:spPr>
          <a:xfrm>
            <a:off x="8585200" y="2667000"/>
            <a:ext cx="1539589" cy="461665"/>
          </a:xfrm>
          <a:prstGeom prst="rect">
            <a:avLst/>
          </a:prstGeom>
          <a:noFill/>
        </p:spPr>
        <p:txBody>
          <a:bodyPr wrap="none" rtlCol="0">
            <a:spAutoFit/>
          </a:bodyPr>
          <a:lstStyle/>
          <a:p>
            <a:r>
              <a:rPr lang="en-US" sz="2400" b="1" dirty="0" smtClean="0">
                <a:solidFill>
                  <a:srgbClr val="C00000"/>
                </a:solidFill>
              </a:rPr>
              <a:t>Perimeter:</a:t>
            </a:r>
            <a:endParaRPr lang="en-US" sz="2400" b="1" dirty="0">
              <a:solidFill>
                <a:srgbClr val="C00000"/>
              </a:solidFill>
            </a:endParaRPr>
          </a:p>
        </p:txBody>
      </p:sp>
      <p:sp>
        <p:nvSpPr>
          <p:cNvPr id="69" name="TextBox 68"/>
          <p:cNvSpPr txBox="1"/>
          <p:nvPr userDrawn="1"/>
        </p:nvSpPr>
        <p:spPr>
          <a:xfrm>
            <a:off x="8585200" y="3272135"/>
            <a:ext cx="1539589" cy="461665"/>
          </a:xfrm>
          <a:prstGeom prst="rect">
            <a:avLst/>
          </a:prstGeom>
          <a:noFill/>
        </p:spPr>
        <p:txBody>
          <a:bodyPr wrap="none" rtlCol="0">
            <a:spAutoFit/>
          </a:bodyPr>
          <a:lstStyle/>
          <a:p>
            <a:r>
              <a:rPr lang="en-US" sz="2400" b="1" dirty="0" smtClean="0">
                <a:solidFill>
                  <a:srgbClr val="C00000"/>
                </a:solidFill>
              </a:rPr>
              <a:t>Perimeter:</a:t>
            </a:r>
            <a:endParaRPr lang="en-US" sz="2400" b="1" dirty="0">
              <a:solidFill>
                <a:srgbClr val="C00000"/>
              </a:solidFill>
            </a:endParaRPr>
          </a:p>
        </p:txBody>
      </p:sp>
      <p:sp>
        <p:nvSpPr>
          <p:cNvPr id="70" name="TextBox 69"/>
          <p:cNvSpPr txBox="1"/>
          <p:nvPr userDrawn="1"/>
        </p:nvSpPr>
        <p:spPr>
          <a:xfrm>
            <a:off x="8585200" y="3810000"/>
            <a:ext cx="1539589" cy="461665"/>
          </a:xfrm>
          <a:prstGeom prst="rect">
            <a:avLst/>
          </a:prstGeom>
          <a:noFill/>
        </p:spPr>
        <p:txBody>
          <a:bodyPr wrap="none" rtlCol="0">
            <a:spAutoFit/>
          </a:bodyPr>
          <a:lstStyle/>
          <a:p>
            <a:r>
              <a:rPr lang="en-US" sz="2400" b="1" dirty="0" smtClean="0">
                <a:solidFill>
                  <a:srgbClr val="C00000"/>
                </a:solidFill>
              </a:rPr>
              <a:t>Perimeter:</a:t>
            </a:r>
            <a:endParaRPr lang="en-US" sz="2400" b="1" dirty="0">
              <a:solidFill>
                <a:srgbClr val="C00000"/>
              </a:solidFill>
            </a:endParaRPr>
          </a:p>
        </p:txBody>
      </p:sp>
      <p:sp>
        <p:nvSpPr>
          <p:cNvPr id="71" name="TextBox 70"/>
          <p:cNvSpPr txBox="1"/>
          <p:nvPr userDrawn="1"/>
        </p:nvSpPr>
        <p:spPr>
          <a:xfrm>
            <a:off x="8585200" y="44196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2" name="TextBox 71"/>
          <p:cNvSpPr txBox="1"/>
          <p:nvPr userDrawn="1"/>
        </p:nvSpPr>
        <p:spPr>
          <a:xfrm>
            <a:off x="8585200" y="50292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3" name="Text Placeholder 2"/>
          <p:cNvSpPr>
            <a:spLocks noGrp="1"/>
          </p:cNvSpPr>
          <p:nvPr>
            <p:ph idx="36"/>
          </p:nvPr>
        </p:nvSpPr>
        <p:spPr>
          <a:xfrm>
            <a:off x="10109200" y="20574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4" name="Text Placeholder 2"/>
          <p:cNvSpPr>
            <a:spLocks noGrp="1"/>
          </p:cNvSpPr>
          <p:nvPr>
            <p:ph idx="37"/>
          </p:nvPr>
        </p:nvSpPr>
        <p:spPr>
          <a:xfrm>
            <a:off x="10109200" y="26670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5" name="Text Placeholder 2"/>
          <p:cNvSpPr>
            <a:spLocks noGrp="1"/>
          </p:cNvSpPr>
          <p:nvPr>
            <p:ph idx="38"/>
          </p:nvPr>
        </p:nvSpPr>
        <p:spPr>
          <a:xfrm>
            <a:off x="10109200" y="3234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6" name="Text Placeholder 2"/>
          <p:cNvSpPr>
            <a:spLocks noGrp="1"/>
          </p:cNvSpPr>
          <p:nvPr>
            <p:ph idx="39"/>
          </p:nvPr>
        </p:nvSpPr>
        <p:spPr>
          <a:xfrm>
            <a:off x="10109200" y="38440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7" name="Text Placeholder 2"/>
          <p:cNvSpPr>
            <a:spLocks noGrp="1"/>
          </p:cNvSpPr>
          <p:nvPr>
            <p:ph idx="40"/>
          </p:nvPr>
        </p:nvSpPr>
        <p:spPr>
          <a:xfrm>
            <a:off x="10109200" y="44536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8" name="Text Placeholder 2"/>
          <p:cNvSpPr>
            <a:spLocks noGrp="1"/>
          </p:cNvSpPr>
          <p:nvPr>
            <p:ph idx="41"/>
          </p:nvPr>
        </p:nvSpPr>
        <p:spPr>
          <a:xfrm>
            <a:off x="10109200" y="50632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43305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ssignments (Alternate Team)">
    <p:spTree>
      <p:nvGrpSpPr>
        <p:cNvPr id="1" name=""/>
        <p:cNvGrpSpPr/>
        <p:nvPr/>
      </p:nvGrpSpPr>
      <p:grpSpPr>
        <a:xfrm>
          <a:off x="0" y="0"/>
          <a:ext cx="0" cy="0"/>
          <a:chOff x="0" y="0"/>
          <a:chExt cx="0" cy="0"/>
        </a:xfrm>
      </p:grpSpPr>
      <p:sp>
        <p:nvSpPr>
          <p:cNvPr id="37" name="Text Placeholder 2"/>
          <p:cNvSpPr>
            <a:spLocks noGrp="1"/>
          </p:cNvSpPr>
          <p:nvPr userDrawn="1">
            <p:ph idx="14"/>
          </p:nvPr>
        </p:nvSpPr>
        <p:spPr>
          <a:xfrm>
            <a:off x="3479800" y="2066641"/>
            <a:ext cx="5029200" cy="434446"/>
          </a:xfrm>
          <a:prstGeom prst="rect">
            <a:avLst/>
          </a:prstGeom>
        </p:spPr>
        <p:txBody>
          <a:bodyPr vert="horz" lIns="91440" tIns="45720" rIns="91440" bIns="45720" rtlCol="0">
            <a:noAutofit/>
          </a:bodyPr>
          <a:lstStyle>
            <a:lvl1pPr>
              <a:defRPr sz="2400" b="1"/>
            </a:lvl1pPr>
          </a:lstStyle>
          <a:p>
            <a:pPr lvl="0"/>
            <a:endParaRPr lang="en-US" dirty="0"/>
          </a:p>
        </p:txBody>
      </p:sp>
      <p:grpSp>
        <p:nvGrpSpPr>
          <p:cNvPr id="40" name="Group 39"/>
          <p:cNvGrpSpPr/>
          <p:nvPr userDrawn="1"/>
        </p:nvGrpSpPr>
        <p:grpSpPr>
          <a:xfrm>
            <a:off x="355600" y="2057400"/>
            <a:ext cx="3112647" cy="4267201"/>
            <a:chOff x="355600" y="2057400"/>
            <a:chExt cx="3112647" cy="3002178"/>
          </a:xfrm>
        </p:grpSpPr>
        <p:sp>
          <p:nvSpPr>
            <p:cNvPr id="41" name="TextBox 40"/>
            <p:cNvSpPr txBox="1"/>
            <p:nvPr userDrawn="1"/>
          </p:nvSpPr>
          <p:spPr>
            <a:xfrm>
              <a:off x="355600" y="2057400"/>
              <a:ext cx="1889300" cy="324803"/>
            </a:xfrm>
            <a:prstGeom prst="rect">
              <a:avLst/>
            </a:prstGeom>
            <a:noFill/>
          </p:spPr>
          <p:txBody>
            <a:bodyPr wrap="none" rtlCol="0">
              <a:spAutoFit/>
            </a:bodyPr>
            <a:lstStyle/>
            <a:p>
              <a:r>
                <a:rPr lang="en-US" sz="2400" b="1" dirty="0" smtClean="0">
                  <a:solidFill>
                    <a:srgbClr val="C00000"/>
                  </a:solidFill>
                </a:rPr>
                <a:t>Team Leader:</a:t>
              </a:r>
              <a:endParaRPr lang="en-US" sz="2400" b="1" dirty="0">
                <a:solidFill>
                  <a:srgbClr val="C00000"/>
                </a:solidFill>
              </a:endParaRPr>
            </a:p>
          </p:txBody>
        </p:sp>
        <p:sp>
          <p:nvSpPr>
            <p:cNvPr id="42" name="TextBox 41"/>
            <p:cNvSpPr txBox="1"/>
            <p:nvPr userDrawn="1"/>
          </p:nvSpPr>
          <p:spPr>
            <a:xfrm>
              <a:off x="355600" y="2535383"/>
              <a:ext cx="3112647" cy="371927"/>
            </a:xfrm>
            <a:prstGeom prst="rect">
              <a:avLst/>
            </a:prstGeom>
            <a:noFill/>
          </p:spPr>
          <p:txBody>
            <a:bodyPr wrap="none" rtlCol="0">
              <a:spAutoFit/>
            </a:bodyPr>
            <a:lstStyle/>
            <a:p>
              <a:r>
                <a:rPr lang="en-US" sz="2400" b="1" dirty="0" smtClean="0">
                  <a:solidFill>
                    <a:srgbClr val="C00000"/>
                  </a:solidFill>
                </a:rPr>
                <a:t>Assistant</a:t>
              </a:r>
              <a:r>
                <a:rPr lang="en-US" sz="2400" b="1" baseline="0" dirty="0" smtClean="0">
                  <a:solidFill>
                    <a:srgbClr val="C00000"/>
                  </a:solidFill>
                </a:rPr>
                <a:t> Team Leader:</a:t>
              </a:r>
              <a:endParaRPr lang="en-US" sz="2400" b="1" dirty="0">
                <a:solidFill>
                  <a:srgbClr val="C00000"/>
                </a:solidFill>
              </a:endParaRPr>
            </a:p>
          </p:txBody>
        </p:sp>
        <p:sp>
          <p:nvSpPr>
            <p:cNvPr id="43" name="TextBox 42"/>
            <p:cNvSpPr txBox="1"/>
            <p:nvPr userDrawn="1"/>
          </p:nvSpPr>
          <p:spPr>
            <a:xfrm>
              <a:off x="355600" y="2915165"/>
              <a:ext cx="2956130" cy="371927"/>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C00000"/>
                  </a:solidFill>
                </a:rPr>
                <a:t>Knock</a:t>
              </a:r>
              <a:r>
                <a:rPr lang="en-US" sz="2400" b="1" baseline="0" dirty="0" smtClean="0">
                  <a:solidFill>
                    <a:srgbClr val="C00000"/>
                  </a:solidFill>
                </a:rPr>
                <a:t> and Announce</a:t>
              </a:r>
              <a:r>
                <a:rPr lang="en-US" sz="2400" b="1" dirty="0" smtClean="0">
                  <a:solidFill>
                    <a:srgbClr val="C00000"/>
                  </a:solidFill>
                </a:rPr>
                <a:t>:</a:t>
              </a:r>
            </a:p>
          </p:txBody>
        </p:sp>
        <p:sp>
          <p:nvSpPr>
            <p:cNvPr id="44" name="TextBox 43"/>
            <p:cNvSpPr txBox="1"/>
            <p:nvPr userDrawn="1"/>
          </p:nvSpPr>
          <p:spPr>
            <a:xfrm>
              <a:off x="355600" y="3347393"/>
              <a:ext cx="1857111" cy="371927"/>
            </a:xfrm>
            <a:prstGeom prst="rect">
              <a:avLst/>
            </a:prstGeom>
            <a:noFill/>
          </p:spPr>
          <p:txBody>
            <a:bodyPr wrap="none" rtlCol="0">
              <a:spAutoFit/>
            </a:bodyPr>
            <a:lstStyle/>
            <a:p>
              <a:r>
                <a:rPr lang="en-US" sz="2400" b="1" dirty="0" smtClean="0">
                  <a:solidFill>
                    <a:srgbClr val="C00000"/>
                  </a:solidFill>
                </a:rPr>
                <a:t>Lethal Cover:</a:t>
              </a:r>
              <a:endParaRPr lang="en-US" sz="2400" b="1" dirty="0">
                <a:solidFill>
                  <a:srgbClr val="C00000"/>
                </a:solidFill>
              </a:endParaRPr>
            </a:p>
          </p:txBody>
        </p:sp>
        <p:sp>
          <p:nvSpPr>
            <p:cNvPr id="45" name="TextBox 44"/>
            <p:cNvSpPr txBox="1"/>
            <p:nvPr userDrawn="1"/>
          </p:nvSpPr>
          <p:spPr>
            <a:xfrm>
              <a:off x="355600" y="3776276"/>
              <a:ext cx="845103" cy="371927"/>
            </a:xfrm>
            <a:prstGeom prst="rect">
              <a:avLst/>
            </a:prstGeom>
            <a:noFill/>
          </p:spPr>
          <p:txBody>
            <a:bodyPr wrap="none" rtlCol="0">
              <a:spAutoFit/>
            </a:bodyPr>
            <a:lstStyle/>
            <a:p>
              <a:r>
                <a:rPr lang="en-US" sz="2400" b="1" baseline="0" dirty="0" smtClean="0">
                  <a:solidFill>
                    <a:srgbClr val="C00000"/>
                  </a:solidFill>
                </a:rPr>
                <a:t>Ram</a:t>
              </a:r>
              <a:r>
                <a:rPr lang="en-US" sz="2400" b="1" dirty="0" smtClean="0">
                  <a:solidFill>
                    <a:srgbClr val="C00000"/>
                  </a:solidFill>
                </a:rPr>
                <a:t>:</a:t>
              </a:r>
              <a:endParaRPr lang="en-US" sz="2400" b="1" dirty="0">
                <a:solidFill>
                  <a:srgbClr val="C00000"/>
                </a:solidFill>
              </a:endParaRPr>
            </a:p>
          </p:txBody>
        </p:sp>
        <p:sp>
          <p:nvSpPr>
            <p:cNvPr id="46" name="TextBox 45"/>
            <p:cNvSpPr txBox="1"/>
            <p:nvPr userDrawn="1"/>
          </p:nvSpPr>
          <p:spPr>
            <a:xfrm>
              <a:off x="355600" y="4258769"/>
              <a:ext cx="1299908" cy="371927"/>
            </a:xfrm>
            <a:prstGeom prst="rect">
              <a:avLst/>
            </a:prstGeom>
            <a:noFill/>
          </p:spPr>
          <p:txBody>
            <a:bodyPr wrap="none" rtlCol="0">
              <a:spAutoFit/>
            </a:bodyPr>
            <a:lstStyle/>
            <a:p>
              <a:r>
                <a:rPr lang="en-US" sz="2400" b="1" baseline="0" dirty="0" smtClean="0">
                  <a:solidFill>
                    <a:srgbClr val="C00000"/>
                  </a:solidFill>
                </a:rPr>
                <a:t>Halligan:</a:t>
              </a:r>
              <a:endParaRPr lang="en-US" sz="2400" b="1" dirty="0">
                <a:solidFill>
                  <a:srgbClr val="C00000"/>
                </a:solidFill>
              </a:endParaRPr>
            </a:p>
          </p:txBody>
        </p:sp>
        <p:sp>
          <p:nvSpPr>
            <p:cNvPr id="47" name="TextBox 46"/>
            <p:cNvSpPr txBox="1"/>
            <p:nvPr userDrawn="1"/>
          </p:nvSpPr>
          <p:spPr>
            <a:xfrm>
              <a:off x="355600" y="4687651"/>
              <a:ext cx="846707" cy="371927"/>
            </a:xfrm>
            <a:prstGeom prst="rect">
              <a:avLst/>
            </a:prstGeom>
            <a:noFill/>
          </p:spPr>
          <p:txBody>
            <a:bodyPr wrap="none" rtlCol="0">
              <a:spAutoFit/>
            </a:bodyPr>
            <a:lstStyle/>
            <a:p>
              <a:r>
                <a:rPr lang="en-US" sz="2400" b="1" baseline="0" dirty="0" smtClean="0">
                  <a:solidFill>
                    <a:srgbClr val="C00000"/>
                  </a:solidFill>
                </a:rPr>
                <a:t>Rifle</a:t>
              </a:r>
              <a:r>
                <a:rPr lang="en-US" sz="2400" b="1" dirty="0" smtClean="0">
                  <a:solidFill>
                    <a:srgbClr val="C00000"/>
                  </a:solidFill>
                </a:rPr>
                <a:t>:</a:t>
              </a:r>
              <a:endParaRPr lang="en-US" sz="2400" b="1" dirty="0">
                <a:solidFill>
                  <a:srgbClr val="C00000"/>
                </a:solidFill>
              </a:endParaRPr>
            </a:p>
          </p:txBody>
        </p:sp>
      </p:grpSp>
      <p:grpSp>
        <p:nvGrpSpPr>
          <p:cNvPr id="5" name="Group 4"/>
          <p:cNvGrpSpPr/>
          <p:nvPr userDrawn="1"/>
        </p:nvGrpSpPr>
        <p:grpSpPr>
          <a:xfrm>
            <a:off x="355600" y="6405555"/>
            <a:ext cx="2232214" cy="1642359"/>
            <a:chOff x="355600" y="4953000"/>
            <a:chExt cx="2232214" cy="1053740"/>
          </a:xfrm>
        </p:grpSpPr>
        <p:sp>
          <p:nvSpPr>
            <p:cNvPr id="27" name="TextBox 26"/>
            <p:cNvSpPr txBox="1"/>
            <p:nvPr userDrawn="1"/>
          </p:nvSpPr>
          <p:spPr>
            <a:xfrm>
              <a:off x="355600" y="4953000"/>
              <a:ext cx="2232214" cy="296205"/>
            </a:xfrm>
            <a:prstGeom prst="rect">
              <a:avLst/>
            </a:prstGeom>
            <a:noFill/>
          </p:spPr>
          <p:txBody>
            <a:bodyPr wrap="none" rtlCol="0">
              <a:spAutoFit/>
            </a:bodyPr>
            <a:lstStyle/>
            <a:p>
              <a:r>
                <a:rPr lang="en-US" sz="2400" b="1" dirty="0" smtClean="0">
                  <a:solidFill>
                    <a:srgbClr val="C00000"/>
                  </a:solidFill>
                </a:rPr>
                <a:t>Brake and Rake:</a:t>
              </a:r>
              <a:endParaRPr lang="en-US" sz="2400" b="1" dirty="0">
                <a:solidFill>
                  <a:srgbClr val="C00000"/>
                </a:solidFill>
              </a:endParaRPr>
            </a:p>
          </p:txBody>
        </p:sp>
        <p:sp>
          <p:nvSpPr>
            <p:cNvPr id="32" name="TextBox 31"/>
            <p:cNvSpPr txBox="1"/>
            <p:nvPr userDrawn="1"/>
          </p:nvSpPr>
          <p:spPr>
            <a:xfrm>
              <a:off x="1560573" y="5329535"/>
              <a:ext cx="1004827" cy="296205"/>
            </a:xfrm>
            <a:prstGeom prst="rect">
              <a:avLst/>
            </a:prstGeom>
            <a:noFill/>
          </p:spPr>
          <p:txBody>
            <a:bodyPr wrap="none" rtlCol="0">
              <a:spAutoFit/>
            </a:bodyPr>
            <a:lstStyle/>
            <a:p>
              <a:r>
                <a:rPr lang="en-US" sz="2400" b="1" dirty="0" smtClean="0">
                  <a:solidFill>
                    <a:srgbClr val="C00000"/>
                  </a:solidFill>
                </a:rPr>
                <a:t>Cover:</a:t>
              </a:r>
              <a:endParaRPr lang="en-US" sz="2400" b="1" dirty="0">
                <a:solidFill>
                  <a:srgbClr val="C00000"/>
                </a:solidFill>
              </a:endParaRPr>
            </a:p>
          </p:txBody>
        </p:sp>
        <p:sp>
          <p:nvSpPr>
            <p:cNvPr id="33" name="TextBox 32"/>
            <p:cNvSpPr txBox="1"/>
            <p:nvPr userDrawn="1"/>
          </p:nvSpPr>
          <p:spPr>
            <a:xfrm>
              <a:off x="355600" y="5710535"/>
              <a:ext cx="1051891" cy="296205"/>
            </a:xfrm>
            <a:prstGeom prst="rect">
              <a:avLst/>
            </a:prstGeom>
            <a:noFill/>
          </p:spPr>
          <p:txBody>
            <a:bodyPr wrap="none" rtlCol="0">
              <a:spAutoFit/>
            </a:bodyPr>
            <a:lstStyle/>
            <a:p>
              <a:r>
                <a:rPr lang="en-US" sz="2400" b="1" dirty="0" smtClean="0">
                  <a:solidFill>
                    <a:srgbClr val="C00000"/>
                  </a:solidFill>
                </a:rPr>
                <a:t>Shield:</a:t>
              </a:r>
              <a:endParaRPr lang="en-US" sz="2400" b="1" dirty="0">
                <a:solidFill>
                  <a:srgbClr val="C00000"/>
                </a:solidFill>
              </a:endParaRPr>
            </a:p>
          </p:txBody>
        </p:sp>
      </p:grpSp>
      <p:sp>
        <p:nvSpPr>
          <p:cNvPr id="55" name="TextBox 54"/>
          <p:cNvSpPr txBox="1"/>
          <p:nvPr userDrawn="1"/>
        </p:nvSpPr>
        <p:spPr>
          <a:xfrm>
            <a:off x="2272778" y="623913"/>
            <a:ext cx="11951221" cy="1323439"/>
          </a:xfrm>
          <a:prstGeom prst="rect">
            <a:avLst/>
          </a:prstGeom>
          <a:noFill/>
        </p:spPr>
        <p:txBody>
          <a:bodyPr wrap="square" rtlCol="0">
            <a:spAutoFit/>
          </a:bodyPr>
          <a:lstStyle/>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AURORA</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a:t>
            </a: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POLICE DEPARTMENT</a:t>
            </a:r>
          </a:p>
          <a:p>
            <a:pPr algn="ctr"/>
            <a:r>
              <a:rPr lang="en-US" sz="4000" b="1" dirty="0" smtClean="0">
                <a:ln w="18000">
                  <a:solidFill>
                    <a:sysClr val="windowText" lastClr="000000"/>
                  </a:solidFill>
                  <a:prstDash val="solid"/>
                  <a:miter lim="800000"/>
                </a:ln>
                <a:noFill/>
                <a:effectLst>
                  <a:outerShdw blurRad="25500" dist="23000" dir="7020000" algn="tl">
                    <a:srgbClr val="000000">
                      <a:alpha val="50000"/>
                    </a:srgbClr>
                  </a:outerShdw>
                </a:effectLst>
              </a:rPr>
              <a:t>Tactical</a:t>
            </a:r>
            <a:r>
              <a:rPr lang="en-US" sz="4000" b="1" baseline="0" dirty="0" smtClean="0">
                <a:ln w="18000">
                  <a:solidFill>
                    <a:sysClr val="windowText" lastClr="000000"/>
                  </a:solidFill>
                  <a:prstDash val="solid"/>
                  <a:miter lim="800000"/>
                </a:ln>
                <a:noFill/>
                <a:effectLst>
                  <a:outerShdw blurRad="25500" dist="23000" dir="7020000" algn="tl">
                    <a:srgbClr val="000000">
                      <a:alpha val="50000"/>
                    </a:srgbClr>
                  </a:outerShdw>
                </a:effectLst>
              </a:rPr>
              <a:t> Operations Plan /  React Team Assignments</a:t>
            </a:r>
            <a:endParaRPr lang="en-US" sz="4000" b="1" dirty="0">
              <a:ln w="18000">
                <a:solidFill>
                  <a:sysClr val="windowText" lastClr="000000"/>
                </a:solidFill>
                <a:prstDash val="solid"/>
                <a:miter lim="800000"/>
              </a:ln>
              <a:noFill/>
              <a:effectLst>
                <a:outerShdw blurRad="25500" dist="23000" dir="7020000" algn="tl">
                  <a:srgbClr val="000000">
                    <a:alpha val="50000"/>
                  </a:srgbClr>
                </a:outerShdw>
              </a:effectLst>
            </a:endParaRPr>
          </a:p>
        </p:txBody>
      </p:sp>
      <p:sp>
        <p:nvSpPr>
          <p:cNvPr id="54" name="Text Placeholder 2"/>
          <p:cNvSpPr>
            <a:spLocks noGrp="1"/>
          </p:cNvSpPr>
          <p:nvPr>
            <p:ph idx="27"/>
          </p:nvPr>
        </p:nvSpPr>
        <p:spPr>
          <a:xfrm>
            <a:off x="3479800" y="26717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7" name="Text Placeholder 2"/>
          <p:cNvSpPr>
            <a:spLocks noGrp="1"/>
          </p:cNvSpPr>
          <p:nvPr>
            <p:ph idx="29"/>
          </p:nvPr>
        </p:nvSpPr>
        <p:spPr>
          <a:xfrm>
            <a:off x="3479800" y="38909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58" name="Text Placeholder 2"/>
          <p:cNvSpPr>
            <a:spLocks noGrp="1"/>
          </p:cNvSpPr>
          <p:nvPr>
            <p:ph idx="30"/>
          </p:nvPr>
        </p:nvSpPr>
        <p:spPr>
          <a:xfrm>
            <a:off x="3479800" y="4500576"/>
            <a:ext cx="5029200" cy="528624"/>
          </a:xfrm>
          <a:prstGeom prst="rect">
            <a:avLst/>
          </a:prstGeom>
        </p:spPr>
        <p:txBody>
          <a:bodyPr vert="horz" lIns="91440" tIns="45720" rIns="91440" bIns="45720" rtlCol="0">
            <a:noAutofit/>
          </a:bodyPr>
          <a:lstStyle>
            <a:lvl1pPr>
              <a:defRPr sz="2400" b="1"/>
            </a:lvl1pPr>
          </a:lstStyle>
          <a:p>
            <a:pPr lvl="0"/>
            <a:endParaRPr lang="en-US" dirty="0"/>
          </a:p>
        </p:txBody>
      </p:sp>
      <p:sp>
        <p:nvSpPr>
          <p:cNvPr id="59" name="Text Placeholder 2"/>
          <p:cNvSpPr>
            <a:spLocks noGrp="1"/>
          </p:cNvSpPr>
          <p:nvPr>
            <p:ph idx="31"/>
          </p:nvPr>
        </p:nvSpPr>
        <p:spPr>
          <a:xfrm>
            <a:off x="3479800" y="5186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0" name="Text Placeholder 2"/>
          <p:cNvSpPr>
            <a:spLocks noGrp="1"/>
          </p:cNvSpPr>
          <p:nvPr>
            <p:ph idx="32"/>
          </p:nvPr>
        </p:nvSpPr>
        <p:spPr>
          <a:xfrm>
            <a:off x="3508986" y="57959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1" name="Text Placeholder 2"/>
          <p:cNvSpPr>
            <a:spLocks noGrp="1"/>
          </p:cNvSpPr>
          <p:nvPr>
            <p:ph idx="33"/>
          </p:nvPr>
        </p:nvSpPr>
        <p:spPr>
          <a:xfrm>
            <a:off x="3508986" y="6405576"/>
            <a:ext cx="5000014"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2" name="Text Placeholder 2"/>
          <p:cNvSpPr>
            <a:spLocks noGrp="1"/>
          </p:cNvSpPr>
          <p:nvPr>
            <p:ph idx="34"/>
          </p:nvPr>
        </p:nvSpPr>
        <p:spPr>
          <a:xfrm>
            <a:off x="3479800" y="7015176"/>
            <a:ext cx="5029200" cy="438911"/>
          </a:xfrm>
          <a:prstGeom prst="rect">
            <a:avLst/>
          </a:prstGeom>
        </p:spPr>
        <p:txBody>
          <a:bodyPr vert="horz" lIns="91440" tIns="45720" rIns="91440" bIns="45720" rtlCol="0">
            <a:noAutofit/>
          </a:bodyPr>
          <a:lstStyle>
            <a:lvl1pPr>
              <a:defRPr sz="2400" b="1"/>
            </a:lvl1pPr>
          </a:lstStyle>
          <a:p>
            <a:pPr lvl="0"/>
            <a:endParaRPr lang="en-US" dirty="0"/>
          </a:p>
        </p:txBody>
      </p:sp>
      <p:sp>
        <p:nvSpPr>
          <p:cNvPr id="63" name="Text Placeholder 2"/>
          <p:cNvSpPr>
            <a:spLocks noGrp="1"/>
          </p:cNvSpPr>
          <p:nvPr>
            <p:ph idx="35"/>
          </p:nvPr>
        </p:nvSpPr>
        <p:spPr>
          <a:xfrm>
            <a:off x="3479800" y="7624776"/>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66" name="Text Placeholder 2"/>
          <p:cNvSpPr>
            <a:spLocks noGrp="1"/>
          </p:cNvSpPr>
          <p:nvPr>
            <p:ph idx="28"/>
          </p:nvPr>
        </p:nvSpPr>
        <p:spPr>
          <a:xfrm>
            <a:off x="3479800" y="3281376"/>
            <a:ext cx="5029200" cy="452424"/>
          </a:xfrm>
          <a:prstGeom prst="rect">
            <a:avLst/>
          </a:prstGeom>
        </p:spPr>
        <p:txBody>
          <a:bodyPr vert="horz" lIns="91440" tIns="45720" rIns="91440" bIns="45720" rtlCol="0">
            <a:noAutofit/>
          </a:bodyPr>
          <a:lstStyle>
            <a:lvl1pPr>
              <a:defRPr sz="2400" b="1"/>
            </a:lvl1pPr>
          </a:lstStyle>
          <a:p>
            <a:pPr lvl="0"/>
            <a:endParaRPr lang="en-US" dirty="0"/>
          </a:p>
        </p:txBody>
      </p:sp>
      <p:sp>
        <p:nvSpPr>
          <p:cNvPr id="67" name="TextBox 66"/>
          <p:cNvSpPr txBox="1"/>
          <p:nvPr userDrawn="1"/>
        </p:nvSpPr>
        <p:spPr>
          <a:xfrm>
            <a:off x="8752509" y="2057400"/>
            <a:ext cx="2583912" cy="461665"/>
          </a:xfrm>
          <a:prstGeom prst="rect">
            <a:avLst/>
          </a:prstGeom>
          <a:noFill/>
        </p:spPr>
        <p:txBody>
          <a:bodyPr wrap="none" rtlCol="0">
            <a:spAutoFit/>
          </a:bodyPr>
          <a:lstStyle/>
          <a:p>
            <a:r>
              <a:rPr lang="en-US" sz="2400" b="1" dirty="0" smtClean="0">
                <a:solidFill>
                  <a:srgbClr val="C00000"/>
                </a:solidFill>
              </a:rPr>
              <a:t>Distraction Device:</a:t>
            </a:r>
            <a:endParaRPr lang="en-US" sz="2400" b="1" dirty="0">
              <a:solidFill>
                <a:srgbClr val="C00000"/>
              </a:solidFill>
            </a:endParaRPr>
          </a:p>
        </p:txBody>
      </p:sp>
      <p:sp>
        <p:nvSpPr>
          <p:cNvPr id="68" name="TextBox 67"/>
          <p:cNvSpPr txBox="1"/>
          <p:nvPr userDrawn="1"/>
        </p:nvSpPr>
        <p:spPr>
          <a:xfrm>
            <a:off x="8737600" y="2667000"/>
            <a:ext cx="2456378" cy="461665"/>
          </a:xfrm>
          <a:prstGeom prst="rect">
            <a:avLst/>
          </a:prstGeom>
          <a:noFill/>
        </p:spPr>
        <p:txBody>
          <a:bodyPr wrap="none" rtlCol="0">
            <a:spAutoFit/>
          </a:bodyPr>
          <a:lstStyle/>
          <a:p>
            <a:r>
              <a:rPr lang="en-US" sz="2400" b="1" dirty="0" smtClean="0">
                <a:solidFill>
                  <a:srgbClr val="C00000"/>
                </a:solidFill>
              </a:rPr>
              <a:t>Taser/Less Lethal:</a:t>
            </a:r>
            <a:endParaRPr lang="en-US" sz="2400" b="1" dirty="0">
              <a:solidFill>
                <a:srgbClr val="C00000"/>
              </a:solidFill>
            </a:endParaRPr>
          </a:p>
        </p:txBody>
      </p:sp>
      <p:sp>
        <p:nvSpPr>
          <p:cNvPr id="69" name="TextBox 68"/>
          <p:cNvSpPr txBox="1"/>
          <p:nvPr userDrawn="1"/>
        </p:nvSpPr>
        <p:spPr>
          <a:xfrm>
            <a:off x="8737600" y="3272135"/>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0" name="TextBox 69"/>
          <p:cNvSpPr txBox="1"/>
          <p:nvPr userDrawn="1"/>
        </p:nvSpPr>
        <p:spPr>
          <a:xfrm>
            <a:off x="8737600" y="38100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1" name="TextBox 70"/>
          <p:cNvSpPr txBox="1"/>
          <p:nvPr userDrawn="1"/>
        </p:nvSpPr>
        <p:spPr>
          <a:xfrm>
            <a:off x="8737600" y="44196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2" name="TextBox 71"/>
          <p:cNvSpPr txBox="1"/>
          <p:nvPr userDrawn="1"/>
        </p:nvSpPr>
        <p:spPr>
          <a:xfrm>
            <a:off x="8737600" y="5029200"/>
            <a:ext cx="1601721" cy="461665"/>
          </a:xfrm>
          <a:prstGeom prst="rect">
            <a:avLst/>
          </a:prstGeom>
          <a:noFill/>
        </p:spPr>
        <p:txBody>
          <a:bodyPr wrap="none" rtlCol="0">
            <a:spAutoFit/>
          </a:bodyPr>
          <a:lstStyle/>
          <a:p>
            <a:r>
              <a:rPr lang="en-US" sz="2400" b="1" dirty="0" smtClean="0">
                <a:solidFill>
                  <a:srgbClr val="C00000"/>
                </a:solidFill>
              </a:rPr>
              <a:t>Additional:</a:t>
            </a:r>
            <a:endParaRPr lang="en-US" sz="2400" b="1" dirty="0">
              <a:solidFill>
                <a:srgbClr val="C00000"/>
              </a:solidFill>
            </a:endParaRPr>
          </a:p>
        </p:txBody>
      </p:sp>
      <p:sp>
        <p:nvSpPr>
          <p:cNvPr id="73" name="Text Placeholder 2"/>
          <p:cNvSpPr>
            <a:spLocks noGrp="1"/>
          </p:cNvSpPr>
          <p:nvPr>
            <p:ph idx="36"/>
          </p:nvPr>
        </p:nvSpPr>
        <p:spPr>
          <a:xfrm>
            <a:off x="11252200" y="20574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4" name="Text Placeholder 2"/>
          <p:cNvSpPr>
            <a:spLocks noGrp="1"/>
          </p:cNvSpPr>
          <p:nvPr>
            <p:ph idx="37"/>
          </p:nvPr>
        </p:nvSpPr>
        <p:spPr>
          <a:xfrm>
            <a:off x="11252200" y="2667000"/>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5" name="Text Placeholder 2"/>
          <p:cNvSpPr>
            <a:spLocks noGrp="1"/>
          </p:cNvSpPr>
          <p:nvPr>
            <p:ph idx="38"/>
          </p:nvPr>
        </p:nvSpPr>
        <p:spPr>
          <a:xfrm>
            <a:off x="11252200" y="32344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6" name="Text Placeholder 2"/>
          <p:cNvSpPr>
            <a:spLocks noGrp="1"/>
          </p:cNvSpPr>
          <p:nvPr>
            <p:ph idx="39"/>
          </p:nvPr>
        </p:nvSpPr>
        <p:spPr>
          <a:xfrm>
            <a:off x="11252200" y="38440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7" name="Text Placeholder 2"/>
          <p:cNvSpPr>
            <a:spLocks noGrp="1"/>
          </p:cNvSpPr>
          <p:nvPr>
            <p:ph idx="40"/>
          </p:nvPr>
        </p:nvSpPr>
        <p:spPr>
          <a:xfrm>
            <a:off x="11252200" y="44536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
        <p:nvSpPr>
          <p:cNvPr id="78" name="Text Placeholder 2"/>
          <p:cNvSpPr>
            <a:spLocks noGrp="1"/>
          </p:cNvSpPr>
          <p:nvPr>
            <p:ph idx="41"/>
          </p:nvPr>
        </p:nvSpPr>
        <p:spPr>
          <a:xfrm>
            <a:off x="11252200" y="5063262"/>
            <a:ext cx="5029200" cy="423138"/>
          </a:xfrm>
          <a:prstGeom prst="rect">
            <a:avLst/>
          </a:prstGeom>
        </p:spPr>
        <p:txBody>
          <a:bodyPr vert="horz" lIns="91440" tIns="45720" rIns="91440" bIns="45720" rtlCol="0">
            <a:noAutofit/>
          </a:bodyPr>
          <a:lstStyle>
            <a:lvl1pPr>
              <a:defRPr sz="2400" b="1"/>
            </a:lvl1pPr>
          </a:lstStyle>
          <a:p>
            <a:pPr lvl="0"/>
            <a:endParaRPr lang="en-US" dirty="0"/>
          </a:p>
        </p:txBody>
      </p:sp>
    </p:spTree>
    <p:extLst>
      <p:ext uri="{BB962C8B-B14F-4D97-AF65-F5344CB8AC3E}">
        <p14:creationId xmlns:p14="http://schemas.microsoft.com/office/powerpoint/2010/main" val="119673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nvSpPr>
        <p:spPr>
          <a:xfrm>
            <a:off x="0" y="8686800"/>
            <a:ext cx="16256000" cy="603114"/>
          </a:xfrm>
          <a:prstGeom prst="rect">
            <a:avLst/>
          </a:prstGeom>
          <a:solidFill>
            <a:schemeClr val="tx1"/>
          </a:solidFill>
        </p:spPr>
        <p:txBody>
          <a:bodyPr wrap="square" rtlCol="0">
            <a:spAutoFit/>
          </a:bodyPr>
          <a:lstStyle/>
          <a:p>
            <a:pPr algn="ctr"/>
            <a:r>
              <a:rPr lang="en-US" sz="3319" dirty="0" smtClean="0">
                <a:solidFill>
                  <a:schemeClr val="bg1"/>
                </a:solidFill>
              </a:rPr>
              <a:t>UNCLASSIFIED // LAW ENFORCEMENT SENSITIVE</a:t>
            </a:r>
            <a:endParaRPr lang="en-US" sz="3319" dirty="0">
              <a:solidFill>
                <a:schemeClr val="bg1"/>
              </a:solidFill>
            </a:endParaRPr>
          </a:p>
        </p:txBody>
      </p:sp>
      <p:sp>
        <p:nvSpPr>
          <p:cNvPr id="9" name="TextBox 8"/>
          <p:cNvSpPr txBox="1"/>
          <p:nvPr userDrawn="1"/>
        </p:nvSpPr>
        <p:spPr>
          <a:xfrm>
            <a:off x="0" y="8229600"/>
            <a:ext cx="16244127" cy="486287"/>
          </a:xfrm>
          <a:prstGeom prst="rect">
            <a:avLst/>
          </a:prstGeom>
          <a:noFill/>
          <a:ln>
            <a:solidFill>
              <a:schemeClr val="tx1"/>
            </a:solidFill>
          </a:ln>
        </p:spPr>
        <p:txBody>
          <a:bodyPr wrap="square" rtlCol="0">
            <a:spAutoFit/>
          </a:bodyPr>
          <a:lstStyle/>
          <a:p>
            <a:pPr algn="ctr"/>
            <a:r>
              <a:rPr lang="en-US" sz="1280" baseline="0" dirty="0" smtClean="0"/>
              <a:t>This document is the property of the Aurora Police Department and is prepared for the limited purpose of information sharing.  This information is designated </a:t>
            </a:r>
            <a:r>
              <a:rPr lang="en-US" sz="1280" b="1" baseline="0" dirty="0" smtClean="0">
                <a:solidFill>
                  <a:srgbClr val="FF0000"/>
                </a:solidFill>
              </a:rPr>
              <a:t>LES</a:t>
            </a:r>
            <a:r>
              <a:rPr lang="en-US" sz="1280" baseline="0" dirty="0" smtClean="0"/>
              <a:t>.  This document shall not be shared via unsecure internet servers, unencrypted e-mail and must not be posted within public view.  It shall not be shared outside this agency without authorization from the Chief of Police.  Release to the media of any information in this document is prohibited.</a:t>
            </a:r>
            <a:endParaRPr lang="en-US" sz="1280" baseline="0" dirty="0"/>
          </a:p>
        </p:txBody>
      </p:sp>
      <p:sp>
        <p:nvSpPr>
          <p:cNvPr id="10" name="TextBox 9"/>
          <p:cNvSpPr txBox="1"/>
          <p:nvPr userDrawn="1"/>
        </p:nvSpPr>
        <p:spPr>
          <a:xfrm>
            <a:off x="0" y="1"/>
            <a:ext cx="16256000" cy="603114"/>
          </a:xfrm>
          <a:prstGeom prst="rect">
            <a:avLst/>
          </a:prstGeom>
          <a:solidFill>
            <a:schemeClr val="tx1"/>
          </a:solidFill>
        </p:spPr>
        <p:txBody>
          <a:bodyPr wrap="square" rtlCol="0">
            <a:spAutoFit/>
          </a:bodyPr>
          <a:lstStyle/>
          <a:p>
            <a:pPr algn="ctr"/>
            <a:r>
              <a:rPr lang="en-US" sz="3319" dirty="0" smtClean="0">
                <a:solidFill>
                  <a:schemeClr val="bg1"/>
                </a:solidFill>
              </a:rPr>
              <a:t>UNCLASSIFIED // LAW ENFORCEMENT SENSITIVE</a:t>
            </a:r>
            <a:endParaRPr lang="en-US" sz="3319" dirty="0">
              <a:solidFill>
                <a:schemeClr val="bg1"/>
              </a:solidFill>
            </a:endParaRPr>
          </a:p>
        </p:txBody>
      </p:sp>
      <p:cxnSp>
        <p:nvCxnSpPr>
          <p:cNvPr id="12" name="Straight Connector 11"/>
          <p:cNvCxnSpPr/>
          <p:nvPr userDrawn="1"/>
        </p:nvCxnSpPr>
        <p:spPr>
          <a:xfrm flipH="1">
            <a:off x="-8353" y="8229600"/>
            <a:ext cx="16264353"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699413" y="619705"/>
            <a:ext cx="1332587" cy="1317248"/>
          </a:xfrm>
          <a:prstGeom prst="rect">
            <a:avLst/>
          </a:prstGeom>
        </p:spPr>
      </p:pic>
      <p:cxnSp>
        <p:nvCxnSpPr>
          <p:cNvPr id="16" name="Straight Connector 15"/>
          <p:cNvCxnSpPr/>
          <p:nvPr userDrawn="1"/>
        </p:nvCxnSpPr>
        <p:spPr>
          <a:xfrm flipH="1">
            <a:off x="-25400" y="1981200"/>
            <a:ext cx="16264353"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4528800" y="619705"/>
            <a:ext cx="1041106" cy="1317248"/>
          </a:xfrm>
          <a:prstGeom prst="rect">
            <a:avLst/>
          </a:prstGeom>
        </p:spPr>
      </p:pic>
    </p:spTree>
    <p:extLst>
      <p:ext uri="{BB962C8B-B14F-4D97-AF65-F5344CB8AC3E}">
        <p14:creationId xmlns:p14="http://schemas.microsoft.com/office/powerpoint/2010/main" val="228620607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8" r:id="rId3"/>
    <p:sldLayoutId id="2147483659" r:id="rId4"/>
    <p:sldLayoutId id="2147483657" r:id="rId5"/>
    <p:sldLayoutId id="2147483652" r:id="rId6"/>
    <p:sldLayoutId id="2147483656" r:id="rId7"/>
    <p:sldLayoutId id="2147483662" r:id="rId8"/>
    <p:sldLayoutId id="2147483660" r:id="rId9"/>
    <p:sldLayoutId id="2147483661" r:id="rId10"/>
    <p:sldLayoutId id="2147483671" r:id="rId11"/>
    <p:sldLayoutId id="2147483663" r:id="rId12"/>
    <p:sldLayoutId id="2147483664" r:id="rId13"/>
    <p:sldLayoutId id="2147483669" r:id="rId14"/>
    <p:sldLayoutId id="2147483665" r:id="rId15"/>
    <p:sldLayoutId id="2147483654" r:id="rId16"/>
    <p:sldLayoutId id="2147483667" r:id="rId17"/>
    <p:sldLayoutId id="2147483666" r:id="rId18"/>
    <p:sldLayoutId id="2147483668" r:id="rId19"/>
    <p:sldLayoutId id="2147483655" r:id="rId20"/>
  </p:sldLayoutIdLst>
  <p:txStyles>
    <p:titleStyle>
      <a:lvl1pPr algn="ctr" defTabSz="2167494" rtl="0" eaLnBrk="1" latinLnBrk="0" hangingPunct="1">
        <a:spcBef>
          <a:spcPct val="0"/>
        </a:spcBef>
        <a:buNone/>
        <a:defRPr sz="10430" kern="1200">
          <a:solidFill>
            <a:schemeClr val="tx1"/>
          </a:solidFill>
          <a:latin typeface="+mj-lt"/>
          <a:ea typeface="+mj-ea"/>
          <a:cs typeface="+mj-cs"/>
        </a:defRPr>
      </a:lvl1pPr>
    </p:titleStyle>
    <p:bodyStyle>
      <a:lvl1pPr marL="0" indent="0" algn="l" defTabSz="2167494" rtl="0" eaLnBrk="1" latinLnBrk="0" hangingPunct="1">
        <a:spcBef>
          <a:spcPct val="20000"/>
        </a:spcBef>
        <a:buFont typeface="Arial" panose="020B0604020202020204" pitchFamily="34" charset="0"/>
        <a:buNone/>
        <a:defRPr sz="4400" kern="1200">
          <a:solidFill>
            <a:schemeClr val="tx1"/>
          </a:solidFill>
          <a:latin typeface="+mn-lt"/>
          <a:ea typeface="+mn-ea"/>
          <a:cs typeface="+mn-cs"/>
        </a:defRPr>
      </a:lvl1pPr>
      <a:lvl2pPr marL="1761089" indent="-677342" algn="l" defTabSz="2167494" rtl="0" eaLnBrk="1" latinLnBrk="0" hangingPunct="1">
        <a:spcBef>
          <a:spcPct val="20000"/>
        </a:spcBef>
        <a:buFont typeface="Arial" panose="020B0604020202020204" pitchFamily="34" charset="0"/>
        <a:buChar char="–"/>
        <a:defRPr sz="6637" kern="1200">
          <a:solidFill>
            <a:schemeClr val="tx1"/>
          </a:solidFill>
          <a:latin typeface="+mn-lt"/>
          <a:ea typeface="+mn-ea"/>
          <a:cs typeface="+mn-cs"/>
        </a:defRPr>
      </a:lvl2pPr>
      <a:lvl3pPr marL="2709367" indent="-541873" algn="l" defTabSz="2167494" rtl="0" eaLnBrk="1" latinLnBrk="0" hangingPunct="1">
        <a:spcBef>
          <a:spcPct val="20000"/>
        </a:spcBef>
        <a:buFont typeface="Arial" panose="020B0604020202020204" pitchFamily="34" charset="0"/>
        <a:buChar char="•"/>
        <a:defRPr sz="5689" kern="1200">
          <a:solidFill>
            <a:schemeClr val="tx1"/>
          </a:solidFill>
          <a:latin typeface="+mn-lt"/>
          <a:ea typeface="+mn-ea"/>
          <a:cs typeface="+mn-cs"/>
        </a:defRPr>
      </a:lvl3pPr>
      <a:lvl4pPr marL="3793114"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4pPr>
      <a:lvl5pPr marL="4876861"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5pPr>
      <a:lvl6pPr marL="5960608"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6pPr>
      <a:lvl7pPr marL="7044355"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7pPr>
      <a:lvl8pPr marL="8128102"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8pPr>
      <a:lvl9pPr marL="9211848" indent="-541873" algn="l" defTabSz="2167494" rtl="0" eaLnBrk="1" latinLnBrk="0" hangingPunct="1">
        <a:spcBef>
          <a:spcPct val="20000"/>
        </a:spcBef>
        <a:buFont typeface="Arial" panose="020B0604020202020204" pitchFamily="34" charset="0"/>
        <a:buChar char="•"/>
        <a:defRPr sz="4741" kern="1200">
          <a:solidFill>
            <a:schemeClr val="tx1"/>
          </a:solidFill>
          <a:latin typeface="+mn-lt"/>
          <a:ea typeface="+mn-ea"/>
          <a:cs typeface="+mn-cs"/>
        </a:defRPr>
      </a:lvl9pPr>
    </p:bodyStyle>
    <p:otherStyle>
      <a:defPPr>
        <a:defRPr lang="en-US"/>
      </a:defPPr>
      <a:lvl1pPr marL="0" algn="l" defTabSz="2167494" rtl="0" eaLnBrk="1" latinLnBrk="0" hangingPunct="1">
        <a:defRPr sz="4267" kern="1200">
          <a:solidFill>
            <a:schemeClr val="tx1"/>
          </a:solidFill>
          <a:latin typeface="+mn-lt"/>
          <a:ea typeface="+mn-ea"/>
          <a:cs typeface="+mn-cs"/>
        </a:defRPr>
      </a:lvl1pPr>
      <a:lvl2pPr marL="1083747" algn="l" defTabSz="2167494" rtl="0" eaLnBrk="1" latinLnBrk="0" hangingPunct="1">
        <a:defRPr sz="4267" kern="1200">
          <a:solidFill>
            <a:schemeClr val="tx1"/>
          </a:solidFill>
          <a:latin typeface="+mn-lt"/>
          <a:ea typeface="+mn-ea"/>
          <a:cs typeface="+mn-cs"/>
        </a:defRPr>
      </a:lvl2pPr>
      <a:lvl3pPr marL="2167494" algn="l" defTabSz="2167494" rtl="0" eaLnBrk="1" latinLnBrk="0" hangingPunct="1">
        <a:defRPr sz="4267" kern="1200">
          <a:solidFill>
            <a:schemeClr val="tx1"/>
          </a:solidFill>
          <a:latin typeface="+mn-lt"/>
          <a:ea typeface="+mn-ea"/>
          <a:cs typeface="+mn-cs"/>
        </a:defRPr>
      </a:lvl3pPr>
      <a:lvl4pPr marL="3251241" algn="l" defTabSz="2167494" rtl="0" eaLnBrk="1" latinLnBrk="0" hangingPunct="1">
        <a:defRPr sz="4267" kern="1200">
          <a:solidFill>
            <a:schemeClr val="tx1"/>
          </a:solidFill>
          <a:latin typeface="+mn-lt"/>
          <a:ea typeface="+mn-ea"/>
          <a:cs typeface="+mn-cs"/>
        </a:defRPr>
      </a:lvl4pPr>
      <a:lvl5pPr marL="4334988" algn="l" defTabSz="2167494" rtl="0" eaLnBrk="1" latinLnBrk="0" hangingPunct="1">
        <a:defRPr sz="4267" kern="1200">
          <a:solidFill>
            <a:schemeClr val="tx1"/>
          </a:solidFill>
          <a:latin typeface="+mn-lt"/>
          <a:ea typeface="+mn-ea"/>
          <a:cs typeface="+mn-cs"/>
        </a:defRPr>
      </a:lvl5pPr>
      <a:lvl6pPr marL="5418734" algn="l" defTabSz="2167494" rtl="0" eaLnBrk="1" latinLnBrk="0" hangingPunct="1">
        <a:defRPr sz="4267" kern="1200">
          <a:solidFill>
            <a:schemeClr val="tx1"/>
          </a:solidFill>
          <a:latin typeface="+mn-lt"/>
          <a:ea typeface="+mn-ea"/>
          <a:cs typeface="+mn-cs"/>
        </a:defRPr>
      </a:lvl6pPr>
      <a:lvl7pPr marL="6502481" algn="l" defTabSz="2167494" rtl="0" eaLnBrk="1" latinLnBrk="0" hangingPunct="1">
        <a:defRPr sz="4267" kern="1200">
          <a:solidFill>
            <a:schemeClr val="tx1"/>
          </a:solidFill>
          <a:latin typeface="+mn-lt"/>
          <a:ea typeface="+mn-ea"/>
          <a:cs typeface="+mn-cs"/>
        </a:defRPr>
      </a:lvl7pPr>
      <a:lvl8pPr marL="7586228" algn="l" defTabSz="2167494" rtl="0" eaLnBrk="1" latinLnBrk="0" hangingPunct="1">
        <a:defRPr sz="4267" kern="1200">
          <a:solidFill>
            <a:schemeClr val="tx1"/>
          </a:solidFill>
          <a:latin typeface="+mn-lt"/>
          <a:ea typeface="+mn-ea"/>
          <a:cs typeface="+mn-cs"/>
        </a:defRPr>
      </a:lvl8pPr>
      <a:lvl9pPr marL="8669975" algn="l" defTabSz="2167494" rtl="0" eaLnBrk="1" latinLnBrk="0" hangingPunct="1">
        <a:defRPr sz="4267" kern="1200">
          <a:solidFill>
            <a:schemeClr val="tx1"/>
          </a:solidFill>
          <a:latin typeface="+mn-lt"/>
          <a:ea typeface="+mn-ea"/>
          <a:cs typeface="+mn-cs"/>
        </a:defRPr>
      </a:lvl9pPr>
    </p:otherStyle>
  </p:txStyles>
</p:sldMaster>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F343D78D-E3B5-45BA-AC75-D475B4F8C96D}">
  <ds:schemaRefs>
    <ds:schemaRef ds:uri="ESRI.ArcGIS.Mapping.OfficeIntegration.PowerPointInfo"/>
  </ds:schemaRefs>
</ds:datastoreItem>
</file>

<file path=customXml/itemProps10.xml><?xml version="1.0" encoding="utf-8"?>
<ds:datastoreItem xmlns:ds="http://schemas.openxmlformats.org/officeDocument/2006/customXml" ds:itemID="{BB94C7AD-01B4-4ED5-93E7-97B6C3933CB9}">
  <ds:schemaRefs>
    <ds:schemaRef ds:uri="ESRI.ArcGIS.Mapping.OfficeIntegration.PowerPointInfo"/>
  </ds:schemaRefs>
</ds:datastoreItem>
</file>

<file path=customXml/itemProps11.xml><?xml version="1.0" encoding="utf-8"?>
<ds:datastoreItem xmlns:ds="http://schemas.openxmlformats.org/officeDocument/2006/customXml" ds:itemID="{8A1C38A6-6606-4EF1-918A-25624451594D}">
  <ds:schemaRefs>
    <ds:schemaRef ds:uri="ESRI.ArcGIS.Mapping.OfficeIntegration.PowerPointInfo"/>
  </ds:schemaRefs>
</ds:datastoreItem>
</file>

<file path=customXml/itemProps12.xml><?xml version="1.0" encoding="utf-8"?>
<ds:datastoreItem xmlns:ds="http://schemas.openxmlformats.org/officeDocument/2006/customXml" ds:itemID="{B4CCBACF-ED4D-4A5F-8C2B-A0AAF3E89D13}">
  <ds:schemaRefs>
    <ds:schemaRef ds:uri="ESRI.ArcGIS.Mapping.OfficeIntegration.PowerPointInfo"/>
  </ds:schemaRefs>
</ds:datastoreItem>
</file>

<file path=customXml/itemProps13.xml><?xml version="1.0" encoding="utf-8"?>
<ds:datastoreItem xmlns:ds="http://schemas.openxmlformats.org/officeDocument/2006/customXml" ds:itemID="{7DBD7D73-D259-4D04-B47D-2DF94DCA4EAC}">
  <ds:schemaRefs>
    <ds:schemaRef ds:uri="ESRI.ArcGIS.Mapping.OfficeIntegration.PowerPointInfo"/>
  </ds:schemaRefs>
</ds:datastoreItem>
</file>

<file path=customXml/itemProps14.xml><?xml version="1.0" encoding="utf-8"?>
<ds:datastoreItem xmlns:ds="http://schemas.openxmlformats.org/officeDocument/2006/customXml" ds:itemID="{952936AC-B4B2-4C92-82D0-F0A9B2E9E194}">
  <ds:schemaRefs>
    <ds:schemaRef ds:uri="ESRI.ArcGIS.Mapping.OfficeIntegration.PowerPointInfo"/>
  </ds:schemaRefs>
</ds:datastoreItem>
</file>

<file path=customXml/itemProps15.xml><?xml version="1.0" encoding="utf-8"?>
<ds:datastoreItem xmlns:ds="http://schemas.openxmlformats.org/officeDocument/2006/customXml" ds:itemID="{BEAC7DA5-CA38-498C-8639-E30BCD7E5AED}">
  <ds:schemaRefs>
    <ds:schemaRef ds:uri="ESRI.ArcGIS.Mapping.OfficeIntegration.PowerPointInfo"/>
  </ds:schemaRefs>
</ds:datastoreItem>
</file>

<file path=customXml/itemProps16.xml><?xml version="1.0" encoding="utf-8"?>
<ds:datastoreItem xmlns:ds="http://schemas.openxmlformats.org/officeDocument/2006/customXml" ds:itemID="{B723080C-4F97-4A67-9D50-892D9F98B445}">
  <ds:schemaRefs>
    <ds:schemaRef ds:uri="ESRI.ArcGIS.Mapping.OfficeIntegration.PowerPointInfo"/>
  </ds:schemaRefs>
</ds:datastoreItem>
</file>

<file path=customXml/itemProps17.xml><?xml version="1.0" encoding="utf-8"?>
<ds:datastoreItem xmlns:ds="http://schemas.openxmlformats.org/officeDocument/2006/customXml" ds:itemID="{44D08519-D592-4958-80D0-94CA023792C8}">
  <ds:schemaRefs>
    <ds:schemaRef ds:uri="ESRI.ArcGIS.Mapping.OfficeIntegration.PowerPointInfo"/>
  </ds:schemaRefs>
</ds:datastoreItem>
</file>

<file path=customXml/itemProps18.xml><?xml version="1.0" encoding="utf-8"?>
<ds:datastoreItem xmlns:ds="http://schemas.openxmlformats.org/officeDocument/2006/customXml" ds:itemID="{A31A79C4-38F1-4BF5-AC28-541F6BF38A06}">
  <ds:schemaRefs>
    <ds:schemaRef ds:uri="ESRI.ArcGIS.Mapping.OfficeIntegration.PowerPointInfo"/>
  </ds:schemaRefs>
</ds:datastoreItem>
</file>

<file path=customXml/itemProps19.xml><?xml version="1.0" encoding="utf-8"?>
<ds:datastoreItem xmlns:ds="http://schemas.openxmlformats.org/officeDocument/2006/customXml" ds:itemID="{E0D5D026-D2FF-484B-978C-82DD0B3BC34A}">
  <ds:schemaRefs>
    <ds:schemaRef ds:uri="ESRI.ArcGIS.Mapping.OfficeIntegration.PowerPointInfo"/>
  </ds:schemaRefs>
</ds:datastoreItem>
</file>

<file path=customXml/itemProps2.xml><?xml version="1.0" encoding="utf-8"?>
<ds:datastoreItem xmlns:ds="http://schemas.openxmlformats.org/officeDocument/2006/customXml" ds:itemID="{06EC1001-FA1B-4F89-A071-CC79ED12913B}">
  <ds:schemaRefs>
    <ds:schemaRef ds:uri="ESRI.ArcGIS.Mapping.OfficeIntegration.PowerPointInfo"/>
  </ds:schemaRefs>
</ds:datastoreItem>
</file>

<file path=customXml/itemProps20.xml><?xml version="1.0" encoding="utf-8"?>
<ds:datastoreItem xmlns:ds="http://schemas.openxmlformats.org/officeDocument/2006/customXml" ds:itemID="{F310807E-6FC9-4B71-8F62-40671C52139B}">
  <ds:schemaRefs>
    <ds:schemaRef ds:uri="ESRI.ArcGIS.Mapping.OfficeIntegration.PowerPointInfo"/>
  </ds:schemaRefs>
</ds:datastoreItem>
</file>

<file path=customXml/itemProps21.xml><?xml version="1.0" encoding="utf-8"?>
<ds:datastoreItem xmlns:ds="http://schemas.openxmlformats.org/officeDocument/2006/customXml" ds:itemID="{96DE38D0-93AA-456F-9421-7DE964E28B1B}">
  <ds:schemaRefs>
    <ds:schemaRef ds:uri="ESRI.ArcGIS.Mapping.OfficeIntegration.PowerPointInfo"/>
  </ds:schemaRefs>
</ds:datastoreItem>
</file>

<file path=customXml/itemProps22.xml><?xml version="1.0" encoding="utf-8"?>
<ds:datastoreItem xmlns:ds="http://schemas.openxmlformats.org/officeDocument/2006/customXml" ds:itemID="{C97E4482-91AF-4AF4-80EC-58297BC198E8}">
  <ds:schemaRefs>
    <ds:schemaRef ds:uri="ESRI.ArcGIS.Mapping.OfficeIntegration.PowerPointInfo"/>
  </ds:schemaRefs>
</ds:datastoreItem>
</file>

<file path=customXml/itemProps23.xml><?xml version="1.0" encoding="utf-8"?>
<ds:datastoreItem xmlns:ds="http://schemas.openxmlformats.org/officeDocument/2006/customXml" ds:itemID="{12884DF3-395A-449B-AC62-D859C94E6BFD}">
  <ds:schemaRefs>
    <ds:schemaRef ds:uri="ESRI.ArcGIS.Mapping.OfficeIntegration.PowerPointInfo"/>
  </ds:schemaRefs>
</ds:datastoreItem>
</file>

<file path=customXml/itemProps24.xml><?xml version="1.0" encoding="utf-8"?>
<ds:datastoreItem xmlns:ds="http://schemas.openxmlformats.org/officeDocument/2006/customXml" ds:itemID="{2AD54B92-A011-45E5-99F7-76E9F30A9E4E}">
  <ds:schemaRefs>
    <ds:schemaRef ds:uri="ESRI.ArcGIS.Mapping.OfficeIntegration.PowerPointInfo"/>
  </ds:schemaRefs>
</ds:datastoreItem>
</file>

<file path=customXml/itemProps25.xml><?xml version="1.0" encoding="utf-8"?>
<ds:datastoreItem xmlns:ds="http://schemas.openxmlformats.org/officeDocument/2006/customXml" ds:itemID="{4629709A-BEA6-474C-9514-90AE5A4268AB}">
  <ds:schemaRefs>
    <ds:schemaRef ds:uri="ESRI.ArcGIS.Mapping.OfficeIntegration.PowerPointInfo"/>
  </ds:schemaRefs>
</ds:datastoreItem>
</file>

<file path=customXml/itemProps26.xml><?xml version="1.0" encoding="utf-8"?>
<ds:datastoreItem xmlns:ds="http://schemas.openxmlformats.org/officeDocument/2006/customXml" ds:itemID="{C0E670FA-29B4-4657-9080-91095A5728F6}">
  <ds:schemaRefs>
    <ds:schemaRef ds:uri="ESRI.ArcGIS.Mapping.OfficeIntegration.PowerPointInfo"/>
  </ds:schemaRefs>
</ds:datastoreItem>
</file>

<file path=customXml/itemProps27.xml><?xml version="1.0" encoding="utf-8"?>
<ds:datastoreItem xmlns:ds="http://schemas.openxmlformats.org/officeDocument/2006/customXml" ds:itemID="{68ACD91B-7542-4831-86DF-0DC2C77391B9}">
  <ds:schemaRefs>
    <ds:schemaRef ds:uri="ESRI.ArcGIS.Mapping.OfficeIntegration.PowerPointInfo"/>
  </ds:schemaRefs>
</ds:datastoreItem>
</file>

<file path=customXml/itemProps28.xml><?xml version="1.0" encoding="utf-8"?>
<ds:datastoreItem xmlns:ds="http://schemas.openxmlformats.org/officeDocument/2006/customXml" ds:itemID="{D407FE48-6F0B-4DCC-879F-529C7442954C}">
  <ds:schemaRefs>
    <ds:schemaRef ds:uri="ESRI.ArcGIS.Mapping.OfficeIntegration.PowerPointInfo"/>
  </ds:schemaRefs>
</ds:datastoreItem>
</file>

<file path=customXml/itemProps29.xml><?xml version="1.0" encoding="utf-8"?>
<ds:datastoreItem xmlns:ds="http://schemas.openxmlformats.org/officeDocument/2006/customXml" ds:itemID="{8D676556-2925-4315-8C84-03FBA81DE212}">
  <ds:schemaRefs>
    <ds:schemaRef ds:uri="ESRI.ArcGIS.Mapping.OfficeIntegration.PowerPointInfo"/>
  </ds:schemaRefs>
</ds:datastoreItem>
</file>

<file path=customXml/itemProps3.xml><?xml version="1.0" encoding="utf-8"?>
<ds:datastoreItem xmlns:ds="http://schemas.openxmlformats.org/officeDocument/2006/customXml" ds:itemID="{31C3FBC9-2C3F-4AB1-9484-15CF1BFA9220}">
  <ds:schemaRefs>
    <ds:schemaRef ds:uri="ESRI.ArcGIS.Mapping.OfficeIntegration.PowerPointInfo"/>
  </ds:schemaRefs>
</ds:datastoreItem>
</file>

<file path=customXml/itemProps30.xml><?xml version="1.0" encoding="utf-8"?>
<ds:datastoreItem xmlns:ds="http://schemas.openxmlformats.org/officeDocument/2006/customXml" ds:itemID="{D713A946-CD9F-4349-9E9D-D5B682962AC9}">
  <ds:schemaRefs>
    <ds:schemaRef ds:uri="ESRI.ArcGIS.Mapping.OfficeIntegration.PowerPointInfo"/>
  </ds:schemaRefs>
</ds:datastoreItem>
</file>

<file path=customXml/itemProps31.xml><?xml version="1.0" encoding="utf-8"?>
<ds:datastoreItem xmlns:ds="http://schemas.openxmlformats.org/officeDocument/2006/customXml" ds:itemID="{A8FFD117-9EDF-487E-8242-5A8640A93441}">
  <ds:schemaRefs>
    <ds:schemaRef ds:uri="ESRI.ArcGIS.Mapping.OfficeIntegration.PowerPointInfo"/>
  </ds:schemaRefs>
</ds:datastoreItem>
</file>

<file path=customXml/itemProps32.xml><?xml version="1.0" encoding="utf-8"?>
<ds:datastoreItem xmlns:ds="http://schemas.openxmlformats.org/officeDocument/2006/customXml" ds:itemID="{05708090-9E44-4E5A-9BD3-71E3D2B10D6C}">
  <ds:schemaRefs>
    <ds:schemaRef ds:uri="ESRI.ArcGIS.Mapping.OfficeIntegration.PowerPointInfo"/>
  </ds:schemaRefs>
</ds:datastoreItem>
</file>

<file path=customXml/itemProps33.xml><?xml version="1.0" encoding="utf-8"?>
<ds:datastoreItem xmlns:ds="http://schemas.openxmlformats.org/officeDocument/2006/customXml" ds:itemID="{D9C49A39-EE73-47A0-A7B0-A9D031876E65}">
  <ds:schemaRefs>
    <ds:schemaRef ds:uri="ESRI.ArcGIS.Mapping.OfficeIntegration.PowerPointInfo"/>
  </ds:schemaRefs>
</ds:datastoreItem>
</file>

<file path=customXml/itemProps34.xml><?xml version="1.0" encoding="utf-8"?>
<ds:datastoreItem xmlns:ds="http://schemas.openxmlformats.org/officeDocument/2006/customXml" ds:itemID="{7357AB21-893D-42CD-B255-6EDF32B37A4F}">
  <ds:schemaRefs>
    <ds:schemaRef ds:uri="ESRI.ArcGIS.Mapping.OfficeIntegration.PowerPointInfo"/>
  </ds:schemaRefs>
</ds:datastoreItem>
</file>

<file path=customXml/itemProps35.xml><?xml version="1.0" encoding="utf-8"?>
<ds:datastoreItem xmlns:ds="http://schemas.openxmlformats.org/officeDocument/2006/customXml" ds:itemID="{4A11A76D-68E4-453E-8481-9FED6EE2128C}">
  <ds:schemaRefs>
    <ds:schemaRef ds:uri="ESRI.ArcGIS.Mapping.OfficeIntegration.PowerPointInfo"/>
  </ds:schemaRefs>
</ds:datastoreItem>
</file>

<file path=customXml/itemProps36.xml><?xml version="1.0" encoding="utf-8"?>
<ds:datastoreItem xmlns:ds="http://schemas.openxmlformats.org/officeDocument/2006/customXml" ds:itemID="{C81348D1-9B7F-4355-9741-190B3181B17D}">
  <ds:schemaRefs>
    <ds:schemaRef ds:uri="ESRI.ArcGIS.Mapping.OfficeIntegration.PowerPointInfo"/>
  </ds:schemaRefs>
</ds:datastoreItem>
</file>

<file path=customXml/itemProps37.xml><?xml version="1.0" encoding="utf-8"?>
<ds:datastoreItem xmlns:ds="http://schemas.openxmlformats.org/officeDocument/2006/customXml" ds:itemID="{8A79C608-F419-47FC-ADEC-F53F0B413E9C}">
  <ds:schemaRefs>
    <ds:schemaRef ds:uri="ESRI.ArcGIS.Mapping.OfficeIntegration.PowerPointInfo"/>
  </ds:schemaRefs>
</ds:datastoreItem>
</file>

<file path=customXml/itemProps38.xml><?xml version="1.0" encoding="utf-8"?>
<ds:datastoreItem xmlns:ds="http://schemas.openxmlformats.org/officeDocument/2006/customXml" ds:itemID="{01082C09-F5B8-4E27-9CA9-44231A2460A3}">
  <ds:schemaRefs>
    <ds:schemaRef ds:uri="ESRI.ArcGIS.Mapping.OfficeIntegration.PowerPointInfo"/>
  </ds:schemaRefs>
</ds:datastoreItem>
</file>

<file path=customXml/itemProps39.xml><?xml version="1.0" encoding="utf-8"?>
<ds:datastoreItem xmlns:ds="http://schemas.openxmlformats.org/officeDocument/2006/customXml" ds:itemID="{BA0E3D7A-E6B1-4708-952A-5541968F660C}">
  <ds:schemaRefs>
    <ds:schemaRef ds:uri="ESRI.ArcGIS.Mapping.OfficeIntegration.PowerPointInfo"/>
  </ds:schemaRefs>
</ds:datastoreItem>
</file>

<file path=customXml/itemProps4.xml><?xml version="1.0" encoding="utf-8"?>
<ds:datastoreItem xmlns:ds="http://schemas.openxmlformats.org/officeDocument/2006/customXml" ds:itemID="{CE17602F-FC82-4544-A3DE-491CE0C43FB2}">
  <ds:schemaRefs>
    <ds:schemaRef ds:uri="ESRI.ArcGIS.Mapping.OfficeIntegration.PowerPointInfo"/>
  </ds:schemaRefs>
</ds:datastoreItem>
</file>

<file path=customXml/itemProps40.xml><?xml version="1.0" encoding="utf-8"?>
<ds:datastoreItem xmlns:ds="http://schemas.openxmlformats.org/officeDocument/2006/customXml" ds:itemID="{BF0FD805-5909-4666-BE32-55C255FABBB0}">
  <ds:schemaRefs>
    <ds:schemaRef ds:uri="ESRI.ArcGIS.Mapping.OfficeIntegration.PowerPointInfo"/>
  </ds:schemaRefs>
</ds:datastoreItem>
</file>

<file path=customXml/itemProps41.xml><?xml version="1.0" encoding="utf-8"?>
<ds:datastoreItem xmlns:ds="http://schemas.openxmlformats.org/officeDocument/2006/customXml" ds:itemID="{FE7F117F-60AF-4D08-A58A-B7AD7A1355B4}">
  <ds:schemaRefs>
    <ds:schemaRef ds:uri="ESRI.ArcGIS.Mapping.OfficeIntegration.PowerPointInfo"/>
  </ds:schemaRefs>
</ds:datastoreItem>
</file>

<file path=customXml/itemProps42.xml><?xml version="1.0" encoding="utf-8"?>
<ds:datastoreItem xmlns:ds="http://schemas.openxmlformats.org/officeDocument/2006/customXml" ds:itemID="{560DAA6E-B78A-4AF0-9ED7-D62A52F02C24}">
  <ds:schemaRefs>
    <ds:schemaRef ds:uri="ESRI.ArcGIS.Mapping.OfficeIntegration.PowerPointInfo"/>
  </ds:schemaRefs>
</ds:datastoreItem>
</file>

<file path=customXml/itemProps43.xml><?xml version="1.0" encoding="utf-8"?>
<ds:datastoreItem xmlns:ds="http://schemas.openxmlformats.org/officeDocument/2006/customXml" ds:itemID="{7E8859DB-1A97-403F-87A1-D856A4ABEE9A}">
  <ds:schemaRefs>
    <ds:schemaRef ds:uri="ESRI.ArcGIS.Mapping.OfficeIntegration.PowerPointInfo"/>
  </ds:schemaRefs>
</ds:datastoreItem>
</file>

<file path=customXml/itemProps44.xml><?xml version="1.0" encoding="utf-8"?>
<ds:datastoreItem xmlns:ds="http://schemas.openxmlformats.org/officeDocument/2006/customXml" ds:itemID="{2F66B214-A718-4499-BA17-EDDE680C0460}">
  <ds:schemaRefs>
    <ds:schemaRef ds:uri="ESRI.ArcGIS.Mapping.OfficeIntegration.PowerPointInfo"/>
  </ds:schemaRefs>
</ds:datastoreItem>
</file>

<file path=customXml/itemProps45.xml><?xml version="1.0" encoding="utf-8"?>
<ds:datastoreItem xmlns:ds="http://schemas.openxmlformats.org/officeDocument/2006/customXml" ds:itemID="{22FB7CD5-0D19-49A7-9FDA-1DFC30EAD1F6}">
  <ds:schemaRefs>
    <ds:schemaRef ds:uri="ESRI.ArcGIS.Mapping.OfficeIntegration.PowerPointInfo"/>
  </ds:schemaRefs>
</ds:datastoreItem>
</file>

<file path=customXml/itemProps46.xml><?xml version="1.0" encoding="utf-8"?>
<ds:datastoreItem xmlns:ds="http://schemas.openxmlformats.org/officeDocument/2006/customXml" ds:itemID="{C8B679FB-5C25-4CD6-8C3D-C9BF210A4C51}">
  <ds:schemaRefs>
    <ds:schemaRef ds:uri="ESRI.ArcGIS.Mapping.OfficeIntegration.PowerPointInfo"/>
  </ds:schemaRefs>
</ds:datastoreItem>
</file>

<file path=customXml/itemProps47.xml><?xml version="1.0" encoding="utf-8"?>
<ds:datastoreItem xmlns:ds="http://schemas.openxmlformats.org/officeDocument/2006/customXml" ds:itemID="{3A4485E0-6CCB-4ED8-881E-383FC3114BB7}">
  <ds:schemaRefs>
    <ds:schemaRef ds:uri="ESRI.ArcGIS.Mapping.OfficeIntegration.PowerPointInfo"/>
  </ds:schemaRefs>
</ds:datastoreItem>
</file>

<file path=customXml/itemProps48.xml><?xml version="1.0" encoding="utf-8"?>
<ds:datastoreItem xmlns:ds="http://schemas.openxmlformats.org/officeDocument/2006/customXml" ds:itemID="{87FD7B9C-22B9-47F5-8255-3AE843762E39}">
  <ds:schemaRefs>
    <ds:schemaRef ds:uri="ESRI.ArcGIS.Mapping.OfficeIntegration.PowerPointInfo"/>
  </ds:schemaRefs>
</ds:datastoreItem>
</file>

<file path=customXml/itemProps49.xml><?xml version="1.0" encoding="utf-8"?>
<ds:datastoreItem xmlns:ds="http://schemas.openxmlformats.org/officeDocument/2006/customXml" ds:itemID="{D103833A-3831-443D-95AF-74F148CBF43D}">
  <ds:schemaRefs>
    <ds:schemaRef ds:uri="ESRI.ArcGIS.Mapping.OfficeIntegration.PowerPointInfo"/>
  </ds:schemaRefs>
</ds:datastoreItem>
</file>

<file path=customXml/itemProps5.xml><?xml version="1.0" encoding="utf-8"?>
<ds:datastoreItem xmlns:ds="http://schemas.openxmlformats.org/officeDocument/2006/customXml" ds:itemID="{9D434A0A-A03F-4E18-AEAB-33B746F4A7E9}">
  <ds:schemaRefs>
    <ds:schemaRef ds:uri="ESRI.ArcGIS.Mapping.OfficeIntegration.PowerPointInfo"/>
  </ds:schemaRefs>
</ds:datastoreItem>
</file>

<file path=customXml/itemProps50.xml><?xml version="1.0" encoding="utf-8"?>
<ds:datastoreItem xmlns:ds="http://schemas.openxmlformats.org/officeDocument/2006/customXml" ds:itemID="{19A3EB22-6E7D-461A-A641-5B4CAA573739}">
  <ds:schemaRefs>
    <ds:schemaRef ds:uri="ESRI.ArcGIS.Mapping.OfficeIntegration.PowerPointInfo"/>
  </ds:schemaRefs>
</ds:datastoreItem>
</file>

<file path=customXml/itemProps51.xml><?xml version="1.0" encoding="utf-8"?>
<ds:datastoreItem xmlns:ds="http://schemas.openxmlformats.org/officeDocument/2006/customXml" ds:itemID="{43B851BC-3E63-43C6-A84E-94534529B7D3}">
  <ds:schemaRefs>
    <ds:schemaRef ds:uri="ESRI.ArcGIS.Mapping.OfficeIntegration.PowerPointInfo"/>
  </ds:schemaRefs>
</ds:datastoreItem>
</file>

<file path=customXml/itemProps52.xml><?xml version="1.0" encoding="utf-8"?>
<ds:datastoreItem xmlns:ds="http://schemas.openxmlformats.org/officeDocument/2006/customXml" ds:itemID="{1D1067CE-3187-4B99-BED2-C5806088E062}">
  <ds:schemaRefs>
    <ds:schemaRef ds:uri="ESRI.ArcGIS.Mapping.OfficeIntegration.PowerPointInfo"/>
  </ds:schemaRefs>
</ds:datastoreItem>
</file>

<file path=customXml/itemProps53.xml><?xml version="1.0" encoding="utf-8"?>
<ds:datastoreItem xmlns:ds="http://schemas.openxmlformats.org/officeDocument/2006/customXml" ds:itemID="{02FFF1F4-D339-41C7-A2B9-48E9985ED089}">
  <ds:schemaRefs>
    <ds:schemaRef ds:uri="ESRI.ArcGIS.Mapping.OfficeIntegration.PowerPointInfo"/>
  </ds:schemaRefs>
</ds:datastoreItem>
</file>

<file path=customXml/itemProps54.xml><?xml version="1.0" encoding="utf-8"?>
<ds:datastoreItem xmlns:ds="http://schemas.openxmlformats.org/officeDocument/2006/customXml" ds:itemID="{CEF3DE7F-693A-4BEF-9E42-A21B60871B72}">
  <ds:schemaRefs>
    <ds:schemaRef ds:uri="ESRI.ArcGIS.Mapping.OfficeIntegration.PowerPointInfo"/>
  </ds:schemaRefs>
</ds:datastoreItem>
</file>

<file path=customXml/itemProps55.xml><?xml version="1.0" encoding="utf-8"?>
<ds:datastoreItem xmlns:ds="http://schemas.openxmlformats.org/officeDocument/2006/customXml" ds:itemID="{2AEDE9E0-41D2-42C9-9795-98CCE24149DE}">
  <ds:schemaRefs>
    <ds:schemaRef ds:uri="ESRI.ArcGIS.Mapping.OfficeIntegration.PowerPointInfo"/>
  </ds:schemaRefs>
</ds:datastoreItem>
</file>

<file path=customXml/itemProps56.xml><?xml version="1.0" encoding="utf-8"?>
<ds:datastoreItem xmlns:ds="http://schemas.openxmlformats.org/officeDocument/2006/customXml" ds:itemID="{95B281A9-C7B8-4296-BAE4-34FEB471C65A}">
  <ds:schemaRefs>
    <ds:schemaRef ds:uri="ESRI.ArcGIS.Mapping.OfficeIntegration.PowerPointInfo"/>
  </ds:schemaRefs>
</ds:datastoreItem>
</file>

<file path=customXml/itemProps57.xml><?xml version="1.0" encoding="utf-8"?>
<ds:datastoreItem xmlns:ds="http://schemas.openxmlformats.org/officeDocument/2006/customXml" ds:itemID="{C234CA6B-3194-44DC-9460-2687824FBF02}">
  <ds:schemaRefs>
    <ds:schemaRef ds:uri="ESRI.ArcGIS.Mapping.OfficeIntegration.PowerPointInfo"/>
  </ds:schemaRefs>
</ds:datastoreItem>
</file>

<file path=customXml/itemProps58.xml><?xml version="1.0" encoding="utf-8"?>
<ds:datastoreItem xmlns:ds="http://schemas.openxmlformats.org/officeDocument/2006/customXml" ds:itemID="{423EC7D8-CF79-498F-9C8C-8BB0EA9A0F0B}">
  <ds:schemaRefs>
    <ds:schemaRef ds:uri="ESRI.ArcGIS.Mapping.OfficeIntegration.PowerPointInfo"/>
  </ds:schemaRefs>
</ds:datastoreItem>
</file>

<file path=customXml/itemProps59.xml><?xml version="1.0" encoding="utf-8"?>
<ds:datastoreItem xmlns:ds="http://schemas.openxmlformats.org/officeDocument/2006/customXml" ds:itemID="{DDA19F30-0EEC-4191-A774-2287B40D9489}">
  <ds:schemaRefs>
    <ds:schemaRef ds:uri="ESRI.ArcGIS.Mapping.OfficeIntegration.PowerPointInfo"/>
  </ds:schemaRefs>
</ds:datastoreItem>
</file>

<file path=customXml/itemProps6.xml><?xml version="1.0" encoding="utf-8"?>
<ds:datastoreItem xmlns:ds="http://schemas.openxmlformats.org/officeDocument/2006/customXml" ds:itemID="{794BD8AB-0A89-4978-966F-C871D1E961DD}">
  <ds:schemaRefs>
    <ds:schemaRef ds:uri="ESRI.ArcGIS.Mapping.OfficeIntegration.PowerPointInfo"/>
  </ds:schemaRefs>
</ds:datastoreItem>
</file>

<file path=customXml/itemProps60.xml><?xml version="1.0" encoding="utf-8"?>
<ds:datastoreItem xmlns:ds="http://schemas.openxmlformats.org/officeDocument/2006/customXml" ds:itemID="{E07AA1CC-DF1E-453B-AC43-EEF9FA4953B0}">
  <ds:schemaRefs>
    <ds:schemaRef ds:uri="ESRI.ArcGIS.Mapping.OfficeIntegration.PowerPointInfo"/>
  </ds:schemaRefs>
</ds:datastoreItem>
</file>

<file path=customXml/itemProps61.xml><?xml version="1.0" encoding="utf-8"?>
<ds:datastoreItem xmlns:ds="http://schemas.openxmlformats.org/officeDocument/2006/customXml" ds:itemID="{1CCBCE8F-29BE-484B-9A18-5AC915FB54EF}">
  <ds:schemaRefs>
    <ds:schemaRef ds:uri="ESRI.ArcGIS.Mapping.OfficeIntegration.PowerPointInfo"/>
  </ds:schemaRefs>
</ds:datastoreItem>
</file>

<file path=customXml/itemProps62.xml><?xml version="1.0" encoding="utf-8"?>
<ds:datastoreItem xmlns:ds="http://schemas.openxmlformats.org/officeDocument/2006/customXml" ds:itemID="{F1E0CA47-643E-4A2D-AC7B-B33F26BAE10A}">
  <ds:schemaRefs>
    <ds:schemaRef ds:uri="ESRI.ArcGIS.Mapping.OfficeIntegration.PowerPointInfo"/>
  </ds:schemaRefs>
</ds:datastoreItem>
</file>

<file path=customXml/itemProps63.xml><?xml version="1.0" encoding="utf-8"?>
<ds:datastoreItem xmlns:ds="http://schemas.openxmlformats.org/officeDocument/2006/customXml" ds:itemID="{2D8E4CAC-D134-4337-AF7C-CFEA748B1B53}">
  <ds:schemaRefs>
    <ds:schemaRef ds:uri="ESRI.ArcGIS.Mapping.OfficeIntegration.PowerPointInfo"/>
  </ds:schemaRefs>
</ds:datastoreItem>
</file>

<file path=customXml/itemProps64.xml><?xml version="1.0" encoding="utf-8"?>
<ds:datastoreItem xmlns:ds="http://schemas.openxmlformats.org/officeDocument/2006/customXml" ds:itemID="{BC44C5AA-00BE-4CE4-A9DC-0EA1F6C7A877}">
  <ds:schemaRefs>
    <ds:schemaRef ds:uri="ESRI.ArcGIS.Mapping.OfficeIntegration.PowerPointInfo"/>
  </ds:schemaRefs>
</ds:datastoreItem>
</file>

<file path=customXml/itemProps65.xml><?xml version="1.0" encoding="utf-8"?>
<ds:datastoreItem xmlns:ds="http://schemas.openxmlformats.org/officeDocument/2006/customXml" ds:itemID="{9B4A26B7-897C-4452-9F33-827D6B43F72A}">
  <ds:schemaRefs>
    <ds:schemaRef ds:uri="ESRI.ArcGIS.Mapping.OfficeIntegration.PowerPointInfo"/>
  </ds:schemaRefs>
</ds:datastoreItem>
</file>

<file path=customXml/itemProps7.xml><?xml version="1.0" encoding="utf-8"?>
<ds:datastoreItem xmlns:ds="http://schemas.openxmlformats.org/officeDocument/2006/customXml" ds:itemID="{016EF380-C775-4379-A8CF-740EB0283184}">
  <ds:schemaRefs>
    <ds:schemaRef ds:uri="ESRI.ArcGIS.Mapping.OfficeIntegration.PowerPointInfo"/>
  </ds:schemaRefs>
</ds:datastoreItem>
</file>

<file path=customXml/itemProps8.xml><?xml version="1.0" encoding="utf-8"?>
<ds:datastoreItem xmlns:ds="http://schemas.openxmlformats.org/officeDocument/2006/customXml" ds:itemID="{D5F754F9-0E19-449E-B2F2-B647164938B8}">
  <ds:schemaRefs>
    <ds:schemaRef ds:uri="ESRI.ArcGIS.Mapping.OfficeIntegration.PowerPointInfo"/>
  </ds:schemaRefs>
</ds:datastoreItem>
</file>

<file path=customXml/itemProps9.xml><?xml version="1.0" encoding="utf-8"?>
<ds:datastoreItem xmlns:ds="http://schemas.openxmlformats.org/officeDocument/2006/customXml" ds:itemID="{9FFE851D-7EA8-491D-BB40-F50AA70627D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17541</TotalTime>
  <Words>0</Words>
  <Application>Microsoft Office PowerPoint</Application>
  <PresentationFormat>Custom</PresentationFormat>
  <Paragraphs>0</Paragraphs>
  <Slides>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0</vt:i4>
      </vt:variant>
    </vt:vector>
  </HeadingPairs>
  <TitlesOfParts>
    <vt:vector size="3" baseType="lpstr">
      <vt:lpstr>Arial</vt:lpstr>
      <vt:lpstr>Calibri</vt:lpstr>
      <vt:lpstr>Office Theme</vt:lpstr>
    </vt:vector>
  </TitlesOfParts>
  <Company>Village of Schaumburg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Jeffrey Edgar</dc:creator>
  <cp:lastModifiedBy>Richard Robertson</cp:lastModifiedBy>
  <cp:revision>2218</cp:revision>
  <cp:lastPrinted>2016-12-02T03:59:35Z</cp:lastPrinted>
  <dcterms:created xsi:type="dcterms:W3CDTF">2014-03-11T14:56:43Z</dcterms:created>
  <dcterms:modified xsi:type="dcterms:W3CDTF">2019-07-03T19:54:00Z</dcterms:modified>
  <cp:contentStatus/>
</cp:coreProperties>
</file>