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2" r:id="rId2"/>
    <p:sldId id="375" r:id="rId3"/>
    <p:sldId id="361" r:id="rId4"/>
    <p:sldId id="380" r:id="rId5"/>
    <p:sldId id="324" r:id="rId6"/>
    <p:sldId id="332" r:id="rId7"/>
    <p:sldId id="362" r:id="rId8"/>
    <p:sldId id="335" r:id="rId9"/>
    <p:sldId id="336" r:id="rId10"/>
    <p:sldId id="338" r:id="rId11"/>
    <p:sldId id="339" r:id="rId12"/>
    <p:sldId id="340" r:id="rId13"/>
    <p:sldId id="365" r:id="rId14"/>
    <p:sldId id="366" r:id="rId15"/>
    <p:sldId id="373" r:id="rId16"/>
    <p:sldId id="369" r:id="rId17"/>
    <p:sldId id="379" r:id="rId18"/>
    <p:sldId id="364" r:id="rId19"/>
    <p:sldId id="368" r:id="rId20"/>
    <p:sldId id="371" r:id="rId21"/>
    <p:sldId id="378" r:id="rId22"/>
    <p:sldId id="381" r:id="rId23"/>
    <p:sldId id="382" r:id="rId2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9" autoAdjust="0"/>
    <p:restoredTop sz="84182" autoAdjust="0"/>
  </p:normalViewPr>
  <p:slideViewPr>
    <p:cSldViewPr>
      <p:cViewPr varScale="1">
        <p:scale>
          <a:sx n="81" d="100"/>
          <a:sy n="81" d="100"/>
        </p:scale>
        <p:origin x="74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29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81EDB4C-4EF8-4958-95F9-FD264A5651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49" tIns="46024" rIns="92049" bIns="460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A049188-D41D-4354-93D7-F68716BB0D9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49" tIns="46024" rIns="92049" bIns="460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27A2F07B-ABF6-470E-AC2A-23BD7FB3A0C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49" tIns="46024" rIns="92049" bIns="460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METC 490/590 Info. Meeting Handout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323261BB-01D3-490D-A980-876CB0BE78B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49" tIns="46024" rIns="92049" bIns="460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18149679-16D8-40B7-9013-4704C17DEB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F482129-8F55-42DF-8C91-4CB6AD1840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49" tIns="46024" rIns="92049" bIns="460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5BF1929-66F6-41E6-9180-A7F9C103BFE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49" tIns="46024" rIns="92049" bIns="460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6C4F45C-ECF0-446E-AC06-9ED727A644AF}" type="datetimeFigureOut">
              <a:rPr lang="en-US" altLang="en-US"/>
              <a:pPr>
                <a:defRPr/>
              </a:pPr>
              <a:t>10/26/2023</a:t>
            </a:fld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166170A-4CD9-4699-A4C5-AABED72F581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F3960C0E-1F77-49B6-B51E-3791C34DB07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6426"/>
            <a:ext cx="561022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49" tIns="46024" rIns="92049" bIns="460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CE556C24-4346-4D01-8B56-5A44F60F5F6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49" tIns="46024" rIns="92049" bIns="460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r>
              <a:rPr lang="en-US" altLang="en-US"/>
              <a:t>METC 490/590 Info. Meeting Handout</a:t>
            </a:r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2C99A913-6665-4E5D-B223-99A78F5483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49" tIns="46024" rIns="92049" bIns="460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8137337-4803-4D6C-ADF7-212EDF92D9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B7E9EAA-35FE-496F-A45C-6A7451BB63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53D3851-EB10-45D2-8662-53F32FA7B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METC 490/590 Informational Meeting Slide Show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8AE6B-E48D-4FE2-A97F-F482A6A2B2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METC 490/590 Info. Meeting Handout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8765A7DC-2ACE-48E4-8FA6-60D1EC77EB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6DB55EE-4716-4E6B-846E-2A1B82FCDA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In person, do a sign in sheet.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10091-9809-408A-AB46-BF9C939A5E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METC 490/590 Info. Meeting Handout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3D8DE-0057-43B2-B2F2-53DD991485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METC 490/590 Info. Meeting Handout</a:t>
            </a:r>
          </a:p>
        </p:txBody>
      </p:sp>
    </p:spTree>
    <p:extLst>
      <p:ext uri="{BB962C8B-B14F-4D97-AF65-F5344CB8AC3E}">
        <p14:creationId xmlns:p14="http://schemas.microsoft.com/office/powerpoint/2010/main" val="3138869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382F9-D759-4740-8685-D435F2023D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METC 490/590 Info. Meeting Handout</a:t>
            </a:r>
          </a:p>
        </p:txBody>
      </p:sp>
    </p:spTree>
    <p:extLst>
      <p:ext uri="{BB962C8B-B14F-4D97-AF65-F5344CB8AC3E}">
        <p14:creationId xmlns:p14="http://schemas.microsoft.com/office/powerpoint/2010/main" val="2521134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METC 490/590 Info. Meeting Handout</a:t>
            </a:r>
          </a:p>
        </p:txBody>
      </p:sp>
    </p:spTree>
    <p:extLst>
      <p:ext uri="{BB962C8B-B14F-4D97-AF65-F5344CB8AC3E}">
        <p14:creationId xmlns:p14="http://schemas.microsoft.com/office/powerpoint/2010/main" val="881741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these items gradually appear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METC 490/590 Info. Meeting Handout</a:t>
            </a:r>
          </a:p>
        </p:txBody>
      </p:sp>
    </p:spTree>
    <p:extLst>
      <p:ext uri="{BB962C8B-B14F-4D97-AF65-F5344CB8AC3E}">
        <p14:creationId xmlns:p14="http://schemas.microsoft.com/office/powerpoint/2010/main" val="2502489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METC 490/590 Info. Meeting Handout</a:t>
            </a:r>
          </a:p>
        </p:txBody>
      </p:sp>
    </p:spTree>
    <p:extLst>
      <p:ext uri="{BB962C8B-B14F-4D97-AF65-F5344CB8AC3E}">
        <p14:creationId xmlns:p14="http://schemas.microsoft.com/office/powerpoint/2010/main" val="1069329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METC 490/590 Info. Meeting Handout</a:t>
            </a:r>
          </a:p>
        </p:txBody>
      </p:sp>
    </p:spTree>
    <p:extLst>
      <p:ext uri="{BB962C8B-B14F-4D97-AF65-F5344CB8AC3E}">
        <p14:creationId xmlns:p14="http://schemas.microsoft.com/office/powerpoint/2010/main" val="493745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0117D8-DAEA-4FEF-8BB3-91E519B13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36DB7A-2C7D-4203-B151-06E605907A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967BED-852D-41F5-B4CC-FB3166449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D49FE-B3E2-4DBF-957E-BBDCBEA0B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59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02D360-C965-4FF1-B8DC-905DF07D0D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26E157-4479-4AFB-A88A-83A093A1AD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CFBFB2-B131-4EB7-BC58-9F131C251C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267B2-A3C0-4186-813B-B2AB0E40D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77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CF2891-E4AF-4055-8207-D8BB3C8A90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25B887-CDD4-4000-ABBE-BDB607C356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9BBB29-BFBE-4A7B-B9A1-1E86B19D98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A2664-83B3-4F7E-B385-15D3273A10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624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EFC221-442E-4123-B1F0-C326FFA7BE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63C040-618D-491D-9893-23EE00FEED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7200FC-A6AC-48A8-A3F7-92DB3ACA1C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24258-7801-438D-BF01-A650D97E75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80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68FB5D-6FF0-4B4B-ADAA-F2AD3047D9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21DAD7-D90A-4DB2-BEB4-2089413DE0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38F9EF-FA4C-4F3D-8142-9100C3710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7548-5B29-452D-9AE2-554C6C06B3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54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538DAD-8297-46D6-A24E-0AD4C41588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4FAA8F-A3BC-4101-932B-2FD725E1CA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F45A5C-B7DD-4F62-916C-9D941D00C0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DA2C4-91EC-44AF-AFA0-2A401722B5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34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8D2EFD-6212-4ADE-8066-72736FF3EC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597CDF-FA8C-4ADF-8566-E192296985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5F6FD0-93F9-478E-94DB-A82176B35C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E0CB-6881-4AB9-AF8A-319E1C2A9C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778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23F19D6-FD05-4404-BD3C-F17690A9E4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E777D95-E0D0-494B-8D10-2418144EAB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9E93A8-A7F6-460C-8D8A-B73C134404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8E487-B392-4167-B11A-699314D260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2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8532542-043D-4287-92CE-36B6AE13A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322937-BED9-4A69-BC2F-E5E886B883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347365-1393-45B9-B0FF-D8F1C1C63B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3C65B-C306-4A40-826B-E8213443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41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341583-0AE2-464F-B674-73022D4670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4BAC6E0-CFB6-44F7-B922-A410B6F1F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D2923A-25E9-433A-B4D3-9570765A2F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3344-260D-4B25-99F4-3C05222EA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55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1B24E7-F950-432D-A441-F3F1548107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801468-13EB-4FDC-9B2D-0F61378EE9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913DE-E3E7-4D50-B864-DBFE5EAD78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8A2B8-9257-4EA6-9C5B-E7C8874A9A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728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A3D96E-72CC-4B1E-85A8-DB93F59B7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49649C-D017-4D40-A6A7-456C092E8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AC4509-3DE1-4101-A075-0F10D49FF9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2042F-51CD-4133-BFC3-FA7C43D134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63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541FE1-1BE1-418A-8439-3A6F2B1BFB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16D47F4-DDEB-4CE5-BA13-C01330B166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2EA057A-24DD-43DF-86B7-6737458B70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A6F7493-54C6-40E2-B615-5C61D4299F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8AFE23-0C1D-442F-B2E8-E51874046B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8588840-7070-40EB-9F31-00FE9A1C84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fgptokGlgk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rdavecall.com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acall@bsu.edu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0525-KS-clayctr1">
            <a:extLst>
              <a:ext uri="{FF2B5EF4-FFF2-40B4-BE49-F238E27FC236}">
                <a16:creationId xmlns:a16="http://schemas.microsoft.com/office/drawing/2014/main" id="{082F3904-6907-4A93-B6DE-3D7FA2A42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57200"/>
            <a:ext cx="10164763" cy="762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CF1CF2CC-CCA8-4245-9083-BF4B2F3063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4724400" cy="1905000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eaLnBrk="1" hangingPunct="1"/>
            <a:r>
              <a:rPr lang="en-US" altLang="en-US" sz="5400" u="sng" dirty="0">
                <a:solidFill>
                  <a:schemeClr val="bg1"/>
                </a:solidFill>
                <a:latin typeface="Trebuchet MS" panose="020B0603020202020204" pitchFamily="34" charset="0"/>
              </a:rPr>
              <a:t>METC 490/590</a:t>
            </a:r>
            <a:b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n-US" altLang="en-US" sz="4000" dirty="0">
                <a:solidFill>
                  <a:schemeClr val="bg1"/>
                </a:solidFill>
                <a:latin typeface="Trebuchet MS" panose="020B0603020202020204" pitchFamily="34" charset="0"/>
              </a:rPr>
              <a:t>Class Information</a:t>
            </a:r>
            <a:br>
              <a:rPr lang="en-US" altLang="en-US" sz="4000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n-US" altLang="en-US" sz="4000" dirty="0">
                <a:solidFill>
                  <a:schemeClr val="bg1"/>
                </a:solidFill>
                <a:latin typeface="Trebuchet MS" panose="020B0603020202020204" pitchFamily="34" charset="0"/>
              </a:rPr>
              <a:t>for Summer 2024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61075FB2-989E-43E0-9A85-611AAB80C53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6324600"/>
            <a:ext cx="7848600" cy="533400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Dr. Dave Call  ///  Ball State </a:t>
            </a:r>
            <a:r>
              <a:rPr lang="en-US" alt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University</a:t>
            </a:r>
            <a:endParaRPr lang="en-US" alt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>
            <a:extLst>
              <a:ext uri="{FF2B5EF4-FFF2-40B4-BE49-F238E27FC236}">
                <a16:creationId xmlns:a16="http://schemas.microsoft.com/office/drawing/2014/main" id="{489C33F6-5225-478B-B941-0F46F08D2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0" y="0"/>
            <a:ext cx="98552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>
            <a:extLst>
              <a:ext uri="{FF2B5EF4-FFF2-40B4-BE49-F238E27FC236}">
                <a16:creationId xmlns:a16="http://schemas.microsoft.com/office/drawing/2014/main" id="{D37EEAF3-9614-4199-9AF4-8F34AE898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/>
              <a:t>What to Expect: Field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6D5CCE85-9F64-4C88-8918-35F2A0442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914400"/>
            <a:ext cx="6324600" cy="2895600"/>
          </a:xfrm>
          <a:solidFill>
            <a:schemeClr val="bg1">
              <a:alpha val="36862"/>
            </a:schemeClr>
          </a:solidFill>
        </p:spPr>
        <p:txBody>
          <a:bodyPr/>
          <a:lstStyle/>
          <a:p>
            <a:pPr marL="914400" lvl="1" indent="-457200" eaLnBrk="1" hangingPunct="1"/>
            <a:r>
              <a:rPr lang="en-US" altLang="en-US" sz="2400"/>
              <a:t>Afternoon: Chase!</a:t>
            </a:r>
          </a:p>
          <a:p>
            <a:pPr marL="1295400" lvl="2" indent="-381000" eaLnBrk="1" hangingPunct="1"/>
            <a:r>
              <a:rPr lang="en-US" altLang="en-US" sz="2000"/>
              <a:t>Begin anytime between 2 and 5 PM</a:t>
            </a:r>
          </a:p>
          <a:p>
            <a:pPr marL="1295400" lvl="2" indent="-381000" eaLnBrk="1" hangingPunct="1"/>
            <a:r>
              <a:rPr lang="en-US" altLang="en-US" sz="2000"/>
              <a:t>Often chase until dark (~9:00 PM)</a:t>
            </a:r>
          </a:p>
          <a:p>
            <a:pPr marL="914400" lvl="1" indent="-457200" eaLnBrk="1" hangingPunct="1"/>
            <a:r>
              <a:rPr lang="en-US" altLang="en-US" sz="2400"/>
              <a:t>Dinner: Time unknown.</a:t>
            </a:r>
          </a:p>
          <a:p>
            <a:pPr marL="1295400" lvl="2" indent="-381000" eaLnBrk="1" hangingPunct="1"/>
            <a:r>
              <a:rPr lang="en-US" altLang="en-US" sz="2000"/>
              <a:t>Likely fast food.  Maybe gas station food.  </a:t>
            </a:r>
          </a:p>
          <a:p>
            <a:pPr marL="914400" lvl="1" indent="-457200" eaLnBrk="1" hangingPunct="1"/>
            <a:r>
              <a:rPr lang="en-US" altLang="en-US" sz="2400"/>
              <a:t>Evening: Drive more</a:t>
            </a:r>
          </a:p>
          <a:p>
            <a:pPr marL="914400" lvl="1" indent="-457200" eaLnBrk="1" hangingPunct="1"/>
            <a:r>
              <a:rPr lang="en-US" altLang="en-US" sz="2400"/>
              <a:t>10:30 PM: Check-in someplace new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2456A62-D90F-42CA-8B0D-4A91E06400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/>
              <a:t>What: Wx Briefing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8BD5582-3855-4034-9EB6-9938ED661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2590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en-US" altLang="en-US"/>
              <a:t>Two groups of two students lead the discussions and chases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/>
              <a:t>One group: Day 1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/>
              <a:t>Second group: Day 2 and beyond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en-US"/>
              <a:t>Group decisions</a:t>
            </a:r>
          </a:p>
        </p:txBody>
      </p:sp>
      <p:pic>
        <p:nvPicPr>
          <p:cNvPr id="18436" name="Picture 8" descr="vid-radarinvehicle">
            <a:extLst>
              <a:ext uri="{FF2B5EF4-FFF2-40B4-BE49-F238E27FC236}">
                <a16:creationId xmlns:a16="http://schemas.microsoft.com/office/drawing/2014/main" id="{0AE4659F-58FB-4EFD-8363-3E472BE3F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14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">
            <a:extLst>
              <a:ext uri="{FF2B5EF4-FFF2-40B4-BE49-F238E27FC236}">
                <a16:creationId xmlns:a16="http://schemas.microsoft.com/office/drawing/2014/main" id="{2C0DD89C-A20D-493F-8955-89164B46D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199" b="15385"/>
          <a:stretch>
            <a:fillRect/>
          </a:stretch>
        </p:blipFill>
        <p:spPr bwMode="auto">
          <a:xfrm>
            <a:off x="5715000" y="3200400"/>
            <a:ext cx="347345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r="16155"/>
          <a:stretch/>
        </p:blipFill>
        <p:spPr>
          <a:xfrm>
            <a:off x="0" y="4419600"/>
            <a:ext cx="3091876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3BB202A-B2B5-4399-9085-829E56E690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6096000" cy="838200"/>
          </a:xfrm>
        </p:spPr>
        <p:txBody>
          <a:bodyPr/>
          <a:lstStyle/>
          <a:p>
            <a:pPr eaLnBrk="1" hangingPunct="1"/>
            <a:r>
              <a:rPr lang="en-US" altLang="en-US" dirty="0"/>
              <a:t>What: Tasks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21BB0413-8B94-4D49-BAFA-9EE1D3AE8D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4648200" cy="35814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</a:pPr>
            <a:r>
              <a:rPr lang="en-US" altLang="en-US" sz="2800" dirty="0"/>
              <a:t>You’ll have a daily task</a:t>
            </a:r>
          </a:p>
          <a:p>
            <a:pPr marL="914400" lvl="1" indent="-457200" eaLnBrk="1" hangingPunct="1">
              <a:lnSpc>
                <a:spcPct val="80000"/>
              </a:lnSpc>
            </a:pPr>
            <a:r>
              <a:rPr lang="en-US" altLang="en-US" sz="2400" dirty="0"/>
              <a:t>Watching Radar</a:t>
            </a:r>
          </a:p>
          <a:p>
            <a:pPr marL="914400" lvl="1" indent="-457200" eaLnBrk="1" hangingPunct="1">
              <a:lnSpc>
                <a:spcPct val="80000"/>
              </a:lnSpc>
            </a:pPr>
            <a:r>
              <a:rPr lang="en-US" altLang="en-US" sz="2400" dirty="0"/>
              <a:t>Navigating</a:t>
            </a:r>
          </a:p>
          <a:p>
            <a:pPr marL="914400" lvl="1" indent="-457200" eaLnBrk="1" hangingPunct="1">
              <a:lnSpc>
                <a:spcPct val="80000"/>
              </a:lnSpc>
            </a:pPr>
            <a:r>
              <a:rPr lang="en-US" altLang="en-US" sz="2400" dirty="0"/>
              <a:t>Trip Planning</a:t>
            </a:r>
          </a:p>
          <a:p>
            <a:pPr marL="914400" lvl="1" indent="-457200" eaLnBrk="1" hangingPunct="1">
              <a:lnSpc>
                <a:spcPct val="80000"/>
              </a:lnSpc>
            </a:pPr>
            <a:r>
              <a:rPr lang="en-US" altLang="en-US" sz="2400" dirty="0"/>
              <a:t>Spotting</a:t>
            </a:r>
          </a:p>
          <a:p>
            <a:pPr marL="914400" lvl="1" indent="-457200" eaLnBrk="1" hangingPunct="1">
              <a:lnSpc>
                <a:spcPct val="80000"/>
              </a:lnSpc>
            </a:pPr>
            <a:r>
              <a:rPr lang="en-US" altLang="en-US" sz="2400" dirty="0"/>
              <a:t>Driving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en-US" altLang="en-US" sz="2800" dirty="0"/>
              <a:t>Your success = group success!</a:t>
            </a:r>
          </a:p>
        </p:txBody>
      </p:sp>
      <p:pic>
        <p:nvPicPr>
          <p:cNvPr id="19460" name="Picture 9" descr="20130603-pprice-ks-lookingatdata-sm">
            <a:extLst>
              <a:ext uri="{FF2B5EF4-FFF2-40B4-BE49-F238E27FC236}">
                <a16:creationId xmlns:a16="http://schemas.microsoft.com/office/drawing/2014/main" id="{3DF36910-9400-4986-9A88-FD5438C3F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4" y="2507776"/>
            <a:ext cx="3095626" cy="22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sphotos-a.xx.fbcdn.net/hphotos-ash3/556063_10151816453160228_1335795095_n.jpg">
            <a:extLst>
              <a:ext uri="{FF2B5EF4-FFF2-40B4-BE49-F238E27FC236}">
                <a16:creationId xmlns:a16="http://schemas.microsoft.com/office/drawing/2014/main" id="{78E14BBD-DE94-41E7-AA30-8BA1077C9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4" y="0"/>
            <a:ext cx="3095625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2949"/>
          <a:stretch/>
        </p:blipFill>
        <p:spPr>
          <a:xfrm>
            <a:off x="6048375" y="2277939"/>
            <a:ext cx="3095624" cy="2446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537"/>
            <a:ext cx="9144000" cy="2176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1" descr="20110605-co-rmnp2">
            <a:extLst>
              <a:ext uri="{FF2B5EF4-FFF2-40B4-BE49-F238E27FC236}">
                <a16:creationId xmlns:a16="http://schemas.microsoft.com/office/drawing/2014/main" id="{387A6D2C-430B-4723-83A3-AC64A4450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">
            <a:extLst>
              <a:ext uri="{FF2B5EF4-FFF2-40B4-BE49-F238E27FC236}">
                <a16:creationId xmlns:a16="http://schemas.microsoft.com/office/drawing/2014/main" id="{C18A7C14-438F-4C4A-83CD-168E797B2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r="4854"/>
          <a:stretch/>
        </p:blipFill>
        <p:spPr bwMode="auto">
          <a:xfrm>
            <a:off x="2819400" y="0"/>
            <a:ext cx="35052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">
            <a:extLst>
              <a:ext uri="{FF2B5EF4-FFF2-40B4-BE49-F238E27FC236}">
                <a16:creationId xmlns:a16="http://schemas.microsoft.com/office/drawing/2014/main" id="{5A523166-5E90-4CB2-970C-2304E7026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-76200"/>
            <a:ext cx="389096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8" descr="DSC06659-cropped-SM">
            <a:extLst>
              <a:ext uri="{FF2B5EF4-FFF2-40B4-BE49-F238E27FC236}">
                <a16:creationId xmlns:a16="http://schemas.microsoft.com/office/drawing/2014/main" id="{32C58073-83E6-4AFD-873F-FEA76C5A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44775"/>
            <a:ext cx="40767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2">
            <a:extLst>
              <a:ext uri="{FF2B5EF4-FFF2-40B4-BE49-F238E27FC236}">
                <a16:creationId xmlns:a16="http://schemas.microsoft.com/office/drawing/2014/main" id="{579752EC-4B68-4462-B48F-693D426EC8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382000" cy="990600"/>
          </a:xfrm>
        </p:spPr>
        <p:txBody>
          <a:bodyPr/>
          <a:lstStyle/>
          <a:p>
            <a:pPr algn="l" eaLnBrk="1" hangingPunct="1"/>
            <a:r>
              <a:rPr lang="en-US" altLang="en-US" sz="3200" dirty="0">
                <a:solidFill>
                  <a:srgbClr val="FFC000"/>
                </a:solidFill>
              </a:rPr>
              <a:t>Non-chase days:    We explore and have fun!</a:t>
            </a:r>
          </a:p>
        </p:txBody>
      </p:sp>
      <p:sp>
        <p:nvSpPr>
          <p:cNvPr id="20487" name="Rectangle 3">
            <a:extLst>
              <a:ext uri="{FF2B5EF4-FFF2-40B4-BE49-F238E27FC236}">
                <a16:creationId xmlns:a16="http://schemas.microsoft.com/office/drawing/2014/main" id="{B5E1E68C-8841-4678-B73D-F329DBB9A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772400" cy="4800600"/>
          </a:xfrm>
        </p:spPr>
        <p:txBody>
          <a:bodyPr/>
          <a:lstStyle/>
          <a:p>
            <a:pPr marL="533400" indent="-533400" eaLnBrk="1" hangingPunct="1"/>
            <a:endParaRPr lang="en-US" altLang="en-US"/>
          </a:p>
          <a:p>
            <a:pPr marL="533400" indent="-533400" eaLnBrk="1" hangingPunct="1"/>
            <a:r>
              <a:rPr lang="en-US" altLang="en-US"/>
              <a:t>Sightseeing</a:t>
            </a:r>
          </a:p>
        </p:txBody>
      </p:sp>
      <p:pic>
        <p:nvPicPr>
          <p:cNvPr id="20488" name="Picture 9" descr="0527-spc0">
            <a:extLst>
              <a:ext uri="{FF2B5EF4-FFF2-40B4-BE49-F238E27FC236}">
                <a16:creationId xmlns:a16="http://schemas.microsoft.com/office/drawing/2014/main" id="{EF26CDA5-B1CE-49C5-996B-F5AB46C4E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 b="-6111"/>
          <a:stretch>
            <a:fillRect/>
          </a:stretch>
        </p:blipFill>
        <p:spPr bwMode="auto">
          <a:xfrm>
            <a:off x="228600" y="192087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0602-gateway1">
            <a:extLst>
              <a:ext uri="{FF2B5EF4-FFF2-40B4-BE49-F238E27FC236}">
                <a16:creationId xmlns:a16="http://schemas.microsoft.com/office/drawing/2014/main" id="{97822F10-077A-4EFC-8617-E2010808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2836863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5" descr="dc-sd-rushmore">
            <a:extLst>
              <a:ext uri="{FF2B5EF4-FFF2-40B4-BE49-F238E27FC236}">
                <a16:creationId xmlns:a16="http://schemas.microsoft.com/office/drawing/2014/main" id="{ECC7760B-3CC3-40B8-9010-6E836D613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4"/>
          <a:stretch/>
        </p:blipFill>
        <p:spPr bwMode="auto">
          <a:xfrm>
            <a:off x="5715000" y="4648200"/>
            <a:ext cx="3429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">
            <a:extLst>
              <a:ext uri="{FF2B5EF4-FFF2-40B4-BE49-F238E27FC236}">
                <a16:creationId xmlns:a16="http://schemas.microsoft.com/office/drawing/2014/main" id="{1763F426-1587-4F90-9F71-858645279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08475"/>
            <a:ext cx="36576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6" descr="duvall-i80truckstop">
            <a:extLst>
              <a:ext uri="{FF2B5EF4-FFF2-40B4-BE49-F238E27FC236}">
                <a16:creationId xmlns:a16="http://schemas.microsoft.com/office/drawing/2014/main" id="{E966F6B6-8859-4A97-973F-4A37D7A60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5" r="28609" b="31111"/>
          <a:stretch/>
        </p:blipFill>
        <p:spPr bwMode="auto">
          <a:xfrm>
            <a:off x="4114800" y="4495800"/>
            <a:ext cx="20653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8" descr="0519-tsm3">
            <a:extLst>
              <a:ext uri="{FF2B5EF4-FFF2-40B4-BE49-F238E27FC236}">
                <a16:creationId xmlns:a16="http://schemas.microsoft.com/office/drawing/2014/main" id="{0FA7BF90-6746-4C8E-8AA1-C6C7ED2F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417195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2C60D8-7924-4119-90A3-BB98554F71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3" t="17995" r="14820" b="22726"/>
          <a:stretch/>
        </p:blipFill>
        <p:spPr>
          <a:xfrm>
            <a:off x="4953000" y="1340531"/>
            <a:ext cx="2819400" cy="19410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9083AB-E96C-4955-A35B-FDFB5137F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3200"/>
            <a:ext cx="6096000" cy="4572000"/>
          </a:xfrm>
          <a:prstGeom prst="rect">
            <a:avLst/>
          </a:prstGeom>
        </p:spPr>
      </p:pic>
      <p:sp>
        <p:nvSpPr>
          <p:cNvPr id="21506" name="Rectangle 2">
            <a:extLst>
              <a:ext uri="{FF2B5EF4-FFF2-40B4-BE49-F238E27FC236}">
                <a16:creationId xmlns:a16="http://schemas.microsoft.com/office/drawing/2014/main" id="{AF00BC91-FC39-4311-B850-9975858A5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/>
              <a:t>5. Why: Realistic Expectations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C3EC75D5-9A29-477B-8A91-E4E672265E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839200" cy="20574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en-US" altLang="en-US" sz="2600" dirty="0"/>
              <a:t>Should you expect to see a tornado?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100" dirty="0"/>
              <a:t>Well, we average two per trip…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100" dirty="0"/>
              <a:t>but none in 2009, 2012a, 2012b, 2014, 2016b, 2017, 2018, 2022 </a:t>
            </a:r>
            <a:endParaRPr lang="en-US" altLang="en-US" sz="2100" dirty="0">
              <a:sym typeface="Wingdings" panose="05000000000000000000" pitchFamily="2" charset="2"/>
            </a:endParaRP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100" dirty="0">
                <a:sym typeface="Wingdings" panose="05000000000000000000" pitchFamily="2" charset="2"/>
              </a:rPr>
              <a:t>Seeing a tornado is like seeing a “grand slam”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100" dirty="0">
                <a:sym typeface="Wingdings" panose="05000000000000000000" pitchFamily="2" charset="2"/>
              </a:rPr>
              <a:t>Or this: </a:t>
            </a:r>
            <a:r>
              <a:rPr lang="en-US" altLang="en-US" sz="2000" dirty="0">
                <a:sym typeface="Wingdings" panose="05000000000000000000" pitchFamily="2" charset="2"/>
                <a:hlinkClick r:id="rId3"/>
              </a:rPr>
              <a:t>https://www.youtube.com/watch?v=bfgptokGlgk</a:t>
            </a:r>
            <a:endParaRPr lang="en-US" altLang="en-US" sz="2000" dirty="0">
              <a:sym typeface="Wingdings" panose="05000000000000000000" pitchFamily="2" charset="2"/>
            </a:endParaRPr>
          </a:p>
        </p:txBody>
      </p:sp>
      <p:sp>
        <p:nvSpPr>
          <p:cNvPr id="151559" name="AutoShape 7">
            <a:extLst>
              <a:ext uri="{FF2B5EF4-FFF2-40B4-BE49-F238E27FC236}">
                <a16:creationId xmlns:a16="http://schemas.microsoft.com/office/drawing/2014/main" id="{DBF8960B-70E8-434F-93EF-D2F53ABFB3D2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2895600" y="3044825"/>
            <a:ext cx="3656013" cy="36560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B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D286D6C-B4A2-455C-A534-D149A0FB5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/>
              <a:t>Why: Realistic Expectations</a:t>
            </a:r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24380399-B37F-4CD9-9312-28DFD1BD9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en-US" altLang="en-US" sz="2400" dirty="0"/>
              <a:t>Why is it hard to see tornadoes?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000" dirty="0"/>
              <a:t>Unfavorable weather pattern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000" dirty="0"/>
              <a:t>Tornadoes are outside of the Plains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000" dirty="0"/>
              <a:t>Tornadoes occur at night or are rain-wrapped (or dust-wrapped in 2022!)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000" dirty="0"/>
              <a:t>Poor road network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000" dirty="0"/>
              <a:t>Incorrect forecast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000" dirty="0"/>
              <a:t>We pick the “wrong” storm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000" dirty="0"/>
              <a:t>Or other reasons…tornadoes are “random freaks of nature”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en-US" sz="2400" dirty="0"/>
              <a:t>Most veteran chasers see tornadoes 5-10% of chase days.  This is our success rate, too.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8E87B4-CB14-4A28-AD3A-CB510A592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0480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2">
            <a:extLst>
              <a:ext uri="{FF2B5EF4-FFF2-40B4-BE49-F238E27FC236}">
                <a16:creationId xmlns:a16="http://schemas.microsoft.com/office/drawing/2014/main" id="{65F80BE5-35FE-44AA-8C69-6CF8355BF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z="3600"/>
              <a:t>Okay, so what should you expect?</a:t>
            </a: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6AAE60F5-29B3-40F1-899B-1F117EE6CB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7772400" cy="2819400"/>
          </a:xfrm>
        </p:spPr>
        <p:txBody>
          <a:bodyPr>
            <a:normAutofit lnSpcReduction="10000"/>
          </a:bodyPr>
          <a:lstStyle/>
          <a:p>
            <a:pPr marL="533400" indent="-533400" eaLnBrk="1" hangingPunct="1">
              <a:defRPr/>
            </a:pPr>
            <a:r>
              <a:rPr lang="en-US" dirty="0"/>
              <a:t>Learn A LOT about weather tools, storm forecasting, and storm dynamics</a:t>
            </a:r>
          </a:p>
          <a:p>
            <a:pPr marL="533400" indent="-533400" eaLnBrk="1" hangingPunct="1">
              <a:defRPr/>
            </a:pPr>
            <a:r>
              <a:rPr lang="en-US" dirty="0"/>
              <a:t>Amazing scenery</a:t>
            </a:r>
          </a:p>
          <a:p>
            <a:pPr marL="533400" indent="-533400" eaLnBrk="1" hangingPunct="1">
              <a:defRPr/>
            </a:pPr>
            <a:r>
              <a:rPr lang="en-US" dirty="0"/>
              <a:t>Explore a new region </a:t>
            </a:r>
          </a:p>
          <a:p>
            <a:pPr marL="533400" indent="-533400" eaLnBrk="1" hangingPunct="1">
              <a:defRPr/>
            </a:pPr>
            <a:r>
              <a:rPr lang="en-US" dirty="0"/>
              <a:t>Meet great people!</a:t>
            </a:r>
          </a:p>
          <a:p>
            <a:pPr marL="914400" lvl="1" indent="-457200" eaLnBrk="1" hangingPunct="1">
              <a:defRPr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D078F4-557F-4E59-A0B4-786E460B6F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t="18635" r="11869" b="18321"/>
          <a:stretch/>
        </p:blipFill>
        <p:spPr>
          <a:xfrm>
            <a:off x="4800600" y="0"/>
            <a:ext cx="4800600" cy="213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0A2343-071D-4269-89E7-04BAB39565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 b="18488"/>
          <a:stretch/>
        </p:blipFill>
        <p:spPr bwMode="auto">
          <a:xfrm>
            <a:off x="5181600" y="2125343"/>
            <a:ext cx="3995178" cy="210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300"/>
            <a:ext cx="4419600" cy="3314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6351" r="14166" b="16887"/>
          <a:stretch/>
        </p:blipFill>
        <p:spPr>
          <a:xfrm>
            <a:off x="4191000" y="4220901"/>
            <a:ext cx="5029200" cy="3246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 descr="0527-co-watkins3">
            <a:extLst>
              <a:ext uri="{FF2B5EF4-FFF2-40B4-BE49-F238E27FC236}">
                <a16:creationId xmlns:a16="http://schemas.microsoft.com/office/drawing/2014/main" id="{BDC7D1F8-C5D8-454E-A9B3-FB2AB4EE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7175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8" descr="DSC06692-sm">
            <a:extLst>
              <a:ext uri="{FF2B5EF4-FFF2-40B4-BE49-F238E27FC236}">
                <a16:creationId xmlns:a16="http://schemas.microsoft.com/office/drawing/2014/main" id="{F02CE179-A6BC-47C3-9522-5ADD356D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4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>
            <a:extLst>
              <a:ext uri="{FF2B5EF4-FFF2-40B4-BE49-F238E27FC236}">
                <a16:creationId xmlns:a16="http://schemas.microsoft.com/office/drawing/2014/main" id="{7475624C-9201-4F8E-AD60-5D9E0FC21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-17145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>
            <a:extLst>
              <a:ext uri="{FF2B5EF4-FFF2-40B4-BE49-F238E27FC236}">
                <a16:creationId xmlns:a16="http://schemas.microsoft.com/office/drawing/2014/main" id="{A9EA1F59-87CA-472D-94EE-FDFADF9AB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572000" cy="8382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tx1"/>
                </a:solidFill>
              </a:rPr>
              <a:t>Amazing Storm</a:t>
            </a:r>
            <a:br>
              <a:rPr lang="en-US" altLang="en-US" sz="4000">
                <a:solidFill>
                  <a:schemeClr val="tx1"/>
                </a:solidFill>
              </a:rPr>
            </a:br>
            <a:r>
              <a:rPr lang="en-US" altLang="en-US" sz="4000">
                <a:solidFill>
                  <a:schemeClr val="tx1"/>
                </a:solidFill>
              </a:rPr>
              <a:t> Structure!</a:t>
            </a:r>
          </a:p>
        </p:txBody>
      </p:sp>
      <p:pic>
        <p:nvPicPr>
          <p:cNvPr id="24582" name="Picture 2">
            <a:extLst>
              <a:ext uri="{FF2B5EF4-FFF2-40B4-BE49-F238E27FC236}">
                <a16:creationId xmlns:a16="http://schemas.microsoft.com/office/drawing/2014/main" id="{E593B6FF-9523-473B-A61D-F5B8FEEDF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55"/>
          <a:stretch>
            <a:fillRect/>
          </a:stretch>
        </p:blipFill>
        <p:spPr bwMode="auto">
          <a:xfrm>
            <a:off x="-228600" y="3962400"/>
            <a:ext cx="6464300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6">
            <a:extLst>
              <a:ext uri="{FF2B5EF4-FFF2-40B4-BE49-F238E27FC236}">
                <a16:creationId xmlns:a16="http://schemas.microsoft.com/office/drawing/2014/main" id="{82A12A1C-13DD-4656-93BB-A2AA1122F7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72200" y="5715000"/>
            <a:ext cx="3048000" cy="990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400"/>
              <a:t>(Not guaranteed, but almost every trip)</a:t>
            </a:r>
          </a:p>
          <a:p>
            <a:pPr marL="914400" lvl="1" indent="-457200" eaLnBrk="1" hangingPunct="1"/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20130603-tx4-funnel2">
            <a:extLst>
              <a:ext uri="{FF2B5EF4-FFF2-40B4-BE49-F238E27FC236}">
                <a16:creationId xmlns:a16="http://schemas.microsoft.com/office/drawing/2014/main" id="{BABD748D-2CE9-479F-949C-258A002D8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96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:a16="http://schemas.microsoft.com/office/drawing/2014/main" id="{FEA839DA-6DE2-41F3-BD17-64A729BFF7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3"/>
                </a:solidFill>
              </a:rPr>
              <a:t>Academic Benefits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A304AD07-B285-4F6F-BE1F-C8D3694DB1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162800" cy="1600200"/>
          </a:xfrm>
          <a:solidFill>
            <a:schemeClr val="bg1">
              <a:alpha val="27843"/>
            </a:schemeClr>
          </a:solidFill>
        </p:spPr>
        <p:txBody>
          <a:bodyPr/>
          <a:lstStyle/>
          <a:p>
            <a:pPr marL="347663" indent="-347663"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3"/>
                </a:solidFill>
              </a:rPr>
              <a:t>Everyone: 6 credits toward graduation</a:t>
            </a:r>
          </a:p>
          <a:p>
            <a:pPr marL="347663" indent="-347663"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3"/>
                </a:solidFill>
              </a:rPr>
              <a:t>METC majors: Substitutes for GEOG 350</a:t>
            </a:r>
          </a:p>
          <a:p>
            <a:pPr marL="347663" indent="-347663"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3"/>
                </a:solidFill>
              </a:rPr>
              <a:t>Other majors: May count toward electives</a:t>
            </a:r>
          </a:p>
          <a:p>
            <a:pPr marL="347663" indent="-347663"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3"/>
                </a:solidFill>
              </a:rPr>
              <a:t>CHECK WITH YOUR ADVISOR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Pj04331180000[1]">
            <a:extLst>
              <a:ext uri="{FF2B5EF4-FFF2-40B4-BE49-F238E27FC236}">
                <a16:creationId xmlns:a16="http://schemas.microsoft.com/office/drawing/2014/main" id="{AF48867B-1DD6-44D8-8FFF-26E756A06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1371600"/>
            <a:ext cx="10287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C908397A-AD5F-4530-9C25-92265C563F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eaLnBrk="1" hangingPunct="1"/>
            <a:r>
              <a:rPr lang="en-US" altLang="en-US" dirty="0"/>
              <a:t>6. How: Cost</a:t>
            </a:r>
          </a:p>
        </p:txBody>
      </p:sp>
      <p:sp>
        <p:nvSpPr>
          <p:cNvPr id="153604" name="Rectangle 4">
            <a:extLst>
              <a:ext uri="{FF2B5EF4-FFF2-40B4-BE49-F238E27FC236}">
                <a16:creationId xmlns:a16="http://schemas.microsoft.com/office/drawing/2014/main" id="{3AE19A7B-2C35-49F0-8E3B-E1306FDCA9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pPr marL="339725" indent="-339725" eaLnBrk="1" hangingPunct="1">
              <a:lnSpc>
                <a:spcPct val="80000"/>
              </a:lnSpc>
            </a:pPr>
            <a:r>
              <a:rPr lang="en-US" altLang="en-US" b="1" dirty="0"/>
              <a:t>Trip cost is </a:t>
            </a:r>
            <a:r>
              <a:rPr lang="en-US" altLang="en-US" b="1" u="sng" dirty="0"/>
              <a:t>$1,580.</a:t>
            </a:r>
            <a:r>
              <a:rPr lang="en-US" altLang="en-US" b="1" dirty="0"/>
              <a:t>  Due April 1.</a:t>
            </a:r>
          </a:p>
          <a:p>
            <a:pPr marL="796925" lvl="1" indent="-396875" eaLnBrk="1" hangingPunct="1">
              <a:lnSpc>
                <a:spcPct val="80000"/>
              </a:lnSpc>
            </a:pPr>
            <a:r>
              <a:rPr lang="en-US" altLang="en-US" i="1" dirty="0"/>
              <a:t>Covers lodging, gas, &amp; group expenses.</a:t>
            </a:r>
          </a:p>
          <a:p>
            <a:pPr marL="339725" indent="-339725" eaLnBrk="1" hangingPunct="1">
              <a:lnSpc>
                <a:spcPct val="80000"/>
              </a:lnSpc>
            </a:pPr>
            <a:r>
              <a:rPr lang="en-US" altLang="en-US" dirty="0"/>
              <a:t>Tuition (below) + $110 fee.  Due June 1.</a:t>
            </a:r>
          </a:p>
          <a:p>
            <a:pPr marL="796925" lvl="1" indent="-396875" eaLnBrk="1" hangingPunct="1">
              <a:lnSpc>
                <a:spcPct val="80000"/>
              </a:lnSpc>
            </a:pPr>
            <a:r>
              <a:rPr lang="en-US" altLang="en-US" dirty="0"/>
              <a:t>$2,016 In-state undergrad OR</a:t>
            </a:r>
          </a:p>
          <a:p>
            <a:pPr marL="796925" lvl="1" indent="-396875" eaLnBrk="1" hangingPunct="1">
              <a:lnSpc>
                <a:spcPct val="80000"/>
              </a:lnSpc>
            </a:pPr>
            <a:r>
              <a:rPr lang="en-US" altLang="en-US" dirty="0"/>
              <a:t>$3,366 Out-of-state undergrad OR</a:t>
            </a:r>
          </a:p>
          <a:p>
            <a:pPr marL="796925" lvl="1" indent="-396875" eaLnBrk="1" hangingPunct="1">
              <a:lnSpc>
                <a:spcPct val="80000"/>
              </a:lnSpc>
            </a:pPr>
            <a:r>
              <a:rPr lang="en-US" altLang="en-US" i="1" dirty="0"/>
              <a:t>See me if you are a grad student ($850?)</a:t>
            </a:r>
          </a:p>
          <a:p>
            <a:pPr marL="339725" indent="-339725" eaLnBrk="1" hangingPunct="1">
              <a:lnSpc>
                <a:spcPct val="80000"/>
              </a:lnSpc>
            </a:pPr>
            <a:r>
              <a:rPr lang="en-US" altLang="en-US" dirty="0"/>
              <a:t>See Financial Aid in Lucina tomorrow!</a:t>
            </a:r>
          </a:p>
          <a:p>
            <a:pPr marL="796925" lvl="1" indent="-396875" eaLnBrk="1" hangingPunct="1">
              <a:lnSpc>
                <a:spcPct val="80000"/>
              </a:lnSpc>
            </a:pPr>
            <a:r>
              <a:rPr lang="en-US" altLang="en-US" i="1" dirty="0"/>
              <a:t>Trip sign-ups begin in 3 weeks.</a:t>
            </a:r>
          </a:p>
          <a:p>
            <a:pPr marL="339725" indent="-339725" eaLnBrk="1" hangingPunct="1">
              <a:lnSpc>
                <a:spcPct val="80000"/>
              </a:lnSpc>
            </a:pPr>
            <a:r>
              <a:rPr lang="en-US" altLang="en-US" dirty="0"/>
              <a:t>Meals and Incidentals: You pay on trip.</a:t>
            </a:r>
          </a:p>
          <a:p>
            <a:pPr marL="796925" lvl="1" indent="-396875" eaLnBrk="1" hangingPunct="1">
              <a:lnSpc>
                <a:spcPct val="80000"/>
              </a:lnSpc>
            </a:pPr>
            <a:r>
              <a:rPr lang="en-US" altLang="en-US" i="1" dirty="0"/>
              <a:t>Estimate $25-35/day.  $30 x 15 = </a:t>
            </a:r>
            <a:r>
              <a:rPr lang="en-US" altLang="en-US" i="1" u="sng" dirty="0"/>
              <a:t>$450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E9511E5-1CF7-4A07-B872-E8C834160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dirty="0"/>
              <a:t>Notes</a:t>
            </a: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DD31EE75-2254-4508-9E65-FD24B4A30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dirty="0"/>
              <a:t>Bring to the meeting:</a:t>
            </a:r>
          </a:p>
          <a:p>
            <a:pPr marL="914400" lvl="1" indent="-457200" eaLnBrk="1" hangingPunct="1"/>
            <a:r>
              <a:rPr lang="en-US" altLang="en-US" sz="2400" dirty="0"/>
              <a:t>This presentation</a:t>
            </a:r>
          </a:p>
          <a:p>
            <a:pPr marL="914400" lvl="1" indent="-457200" eaLnBrk="1" hangingPunct="1"/>
            <a:r>
              <a:rPr lang="en-US" altLang="en-US" sz="2400" dirty="0"/>
              <a:t>Handouts slides 1 (title), 6 (when), 18-21 (last 4)</a:t>
            </a:r>
          </a:p>
          <a:p>
            <a:pPr marL="914400" lvl="1" indent="-457200" eaLnBrk="1" hangingPunct="1"/>
            <a:r>
              <a:rPr lang="en-US" altLang="en-US" sz="2400" dirty="0"/>
              <a:t>Pad for people to sign in:</a:t>
            </a:r>
          </a:p>
          <a:p>
            <a:pPr marL="1295400" lvl="2" indent="-381000" eaLnBrk="1" hangingPunct="1"/>
            <a:r>
              <a:rPr lang="en-US" altLang="en-US" sz="2000" dirty="0"/>
              <a:t>Name</a:t>
            </a:r>
          </a:p>
          <a:p>
            <a:pPr marL="1295400" lvl="2" indent="-381000" eaLnBrk="1" hangingPunct="1"/>
            <a:r>
              <a:rPr lang="en-US" altLang="en-US" sz="2000" dirty="0"/>
              <a:t>Major</a:t>
            </a:r>
          </a:p>
          <a:p>
            <a:pPr marL="1295400" lvl="2" indent="-381000" eaLnBrk="1" hangingPunct="1"/>
            <a:r>
              <a:rPr lang="en-US" altLang="en-US" sz="2000" dirty="0"/>
              <a:t>Class Standing</a:t>
            </a:r>
          </a:p>
          <a:p>
            <a:pPr marL="1295400" lvl="2" indent="-381000" eaLnBrk="1" hangingPunct="1"/>
            <a:r>
              <a:rPr lang="en-US" altLang="en-US" sz="2000" dirty="0"/>
              <a:t>E-mail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244BBBCF-B80E-49ED-98E2-234FDF8F6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>
            <a:extLst>
              <a:ext uri="{FF2B5EF4-FFF2-40B4-BE49-F238E27FC236}">
                <a16:creationId xmlns:a16="http://schemas.microsoft.com/office/drawing/2014/main" id="{DA02EDD2-3A93-4D2C-BF13-70B8C8AA3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dirty="0"/>
              <a:t>How: Next steps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E8B15D02-3DD2-4267-BBAD-537FB530A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231" y="1066800"/>
            <a:ext cx="8991600" cy="4952999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pPr marL="571500" indent="-51435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altLang="en-US" sz="2800" dirty="0"/>
              <a:t>Check schedule for May and early June.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i="1" dirty="0"/>
              <a:t>Weddings? Graduations?  We can return by a definite day.</a:t>
            </a:r>
          </a:p>
          <a:p>
            <a:pPr marL="571500" indent="-51435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altLang="en-US" sz="2800" dirty="0"/>
              <a:t>Figure out how you’ll pay; see financial aid.</a:t>
            </a:r>
          </a:p>
          <a:p>
            <a:pPr marL="571500" indent="-51435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altLang="en-US" sz="2800" dirty="0"/>
              <a:t>Determine how course fits with your program.</a:t>
            </a:r>
          </a:p>
          <a:p>
            <a:pPr marL="571500" indent="-51435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altLang="en-US" sz="2800" b="1" dirty="0"/>
              <a:t>Sign-up meeting: 5:15 PM Thurs. Nov. 16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lang="en-US" altLang="en-US" sz="2400" dirty="0"/>
              <a:t>In case of high interest, juniors and seniors given priority.  Others may have to wait until January 1.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lang="en-US" altLang="en-US" sz="2400" dirty="0"/>
              <a:t>Students on probation also have to wait until January 1.</a:t>
            </a:r>
          </a:p>
          <a:p>
            <a:pPr marL="571500" indent="-514350" eaLnBrk="1" hangingPunct="1">
              <a:lnSpc>
                <a:spcPct val="80000"/>
              </a:lnSpc>
              <a:buFontTx/>
              <a:buAutoNum type="arabicPeriod"/>
              <a:tabLst>
                <a:tab pos="3657600" algn="l"/>
              </a:tabLst>
              <a:defRPr/>
            </a:pPr>
            <a:r>
              <a:rPr lang="en-US" altLang="en-US" sz="2800" b="1" dirty="0"/>
              <a:t>Pay $500 by Feb 1</a:t>
            </a:r>
            <a:r>
              <a:rPr lang="en-US" altLang="en-US" sz="2800" dirty="0"/>
              <a:t>, $500 by Mar 1 (optional), and the balance of the trip cost by April 1.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lang="en-US" altLang="en-US" sz="2400" dirty="0"/>
              <a:t>New this year: you can pay using your regular account.  You no longer need to pay “cash/check” for the first $500.</a:t>
            </a:r>
          </a:p>
          <a:p>
            <a:pPr marL="571500" indent="-51435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altLang="en-US" sz="2800" dirty="0"/>
              <a:t>Register for the credits in March.</a:t>
            </a:r>
            <a:endParaRPr lang="en-US" altLang="en-US" sz="20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8B15D02-3DD2-4267-BBAD-537FB530A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6588369" cy="2814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 eaLnBrk="1" hangingPunct="1">
              <a:lnSpc>
                <a:spcPct val="80000"/>
              </a:lnSpc>
              <a:buNone/>
              <a:defRPr/>
            </a:pPr>
            <a:r>
              <a:rPr lang="en-US" altLang="en-US" sz="2000" b="0" kern="0" dirty="0"/>
              <a:t>Background: </a:t>
            </a:r>
            <a:r>
              <a:rPr lang="en-US" altLang="en-US" sz="2000" b="0" kern="0" dirty="0" err="1"/>
              <a:t>Mammatus</a:t>
            </a:r>
            <a:r>
              <a:rPr lang="en-US" altLang="en-US" sz="2000" b="0" kern="0" dirty="0"/>
              <a:t> over NCAR, Boulder, Colorado</a:t>
            </a:r>
            <a:endParaRPr lang="en-US" altLang="en-US" sz="1600" b="0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>
            <a:extLst>
              <a:ext uri="{FF2B5EF4-FFF2-40B4-BE49-F238E27FC236}">
                <a16:creationId xmlns:a16="http://schemas.microsoft.com/office/drawing/2014/main" id="{1535FEBA-0782-4B0A-8D5A-CD98A34CD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>
            <a:extLst>
              <a:ext uri="{FF2B5EF4-FFF2-40B4-BE49-F238E27FC236}">
                <a16:creationId xmlns:a16="http://schemas.microsoft.com/office/drawing/2014/main" id="{8A146AA1-4450-4BC5-9080-9F49F2BD8F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1495300" y="152400"/>
            <a:ext cx="6172200" cy="642937"/>
          </a:xfrm>
          <a:solidFill>
            <a:schemeClr val="tx1">
              <a:alpha val="85000"/>
            </a:schemeClr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For more information…</a:t>
            </a:r>
          </a:p>
        </p:txBody>
      </p:sp>
      <p:sp>
        <p:nvSpPr>
          <p:cNvPr id="165893" name="Rectangle 5">
            <a:extLst>
              <a:ext uri="{FF2B5EF4-FFF2-40B4-BE49-F238E27FC236}">
                <a16:creationId xmlns:a16="http://schemas.microsoft.com/office/drawing/2014/main" id="{418EA4A2-3F02-4FA7-A2B1-CD07BE3ADF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white">
          <a:xfrm>
            <a:off x="2057400" y="914400"/>
            <a:ext cx="6705600" cy="2133600"/>
          </a:xfrm>
          <a:solidFill>
            <a:schemeClr val="tx1">
              <a:alpha val="40000"/>
            </a:schemeClr>
          </a:solidFill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en-US" altLang="en-US" dirty="0">
                <a:solidFill>
                  <a:schemeClr val="bg1"/>
                </a:solidFill>
              </a:rPr>
              <a:t>Web:  </a:t>
            </a:r>
            <a:r>
              <a:rPr lang="en-US" altLang="en-US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http://drdavecall.com</a:t>
            </a:r>
            <a:endParaRPr lang="en-US" altLang="en-US" dirty="0">
              <a:solidFill>
                <a:schemeClr val="accent3"/>
              </a:solidFill>
            </a:endParaRPr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en-US" dirty="0">
                <a:solidFill>
                  <a:schemeClr val="bg1"/>
                </a:solidFill>
              </a:rPr>
              <a:t>E-mail: </a:t>
            </a:r>
            <a:r>
              <a:rPr lang="en-US" altLang="en-US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dacall@bsu.edu</a:t>
            </a:r>
            <a:endParaRPr lang="en-US" altLang="en-US" dirty="0">
              <a:solidFill>
                <a:schemeClr val="accent3"/>
              </a:solidFill>
            </a:endParaRPr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en-US" dirty="0">
                <a:solidFill>
                  <a:schemeClr val="bg1"/>
                </a:solidFill>
              </a:rPr>
              <a:t>Visit me: NQ 187 any MWF 2 PM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en-US" dirty="0">
                <a:solidFill>
                  <a:schemeClr val="bg1"/>
                </a:solidFill>
              </a:rPr>
              <a:t>Ask past drivers or participants</a:t>
            </a:r>
          </a:p>
        </p:txBody>
      </p:sp>
      <p:sp>
        <p:nvSpPr>
          <p:cNvPr id="165894" name="Rectangle 6">
            <a:extLst>
              <a:ext uri="{FF2B5EF4-FFF2-40B4-BE49-F238E27FC236}">
                <a16:creationId xmlns:a16="http://schemas.microsoft.com/office/drawing/2014/main" id="{22608A19-CA0B-4454-BAE2-0DFB8EFCA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en-US" sz="2800" b="0" dirty="0">
                <a:solidFill>
                  <a:schemeClr val="bg1"/>
                </a:solidFill>
              </a:rPr>
              <a:t>Thanks for your attention!  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3" grpId="0" uiExpand="1" build="p" animBg="1"/>
      <p:bldP spid="16589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AB85081-D7BF-4A86-B4D0-20D430AF69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dirty="0"/>
              <a:t>2021 COVID-19 and Travel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6328F50-FE24-40CE-9CE8-3525859C1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3276600"/>
          </a:xfrm>
        </p:spPr>
        <p:txBody>
          <a:bodyPr/>
          <a:lstStyle/>
          <a:p>
            <a:pPr marL="344488" indent="-344488" eaLnBrk="1" hangingPunct="1">
              <a:lnSpc>
                <a:spcPct val="90000"/>
              </a:lnSpc>
            </a:pPr>
            <a:r>
              <a:rPr lang="en-US" altLang="en-US" sz="2800"/>
              <a:t>No University travel at this time</a:t>
            </a:r>
          </a:p>
          <a:p>
            <a:pPr marL="344488" indent="-344488" eaLnBrk="1" hangingPunct="1">
              <a:lnSpc>
                <a:spcPct val="90000"/>
              </a:lnSpc>
            </a:pPr>
            <a:r>
              <a:rPr lang="en-US" altLang="en-US" sz="2800"/>
              <a:t>BUT, that could change in the next 7 months</a:t>
            </a:r>
          </a:p>
          <a:p>
            <a:pPr marL="344488" indent="-344488" eaLnBrk="1" hangingPunct="1">
              <a:lnSpc>
                <a:spcPct val="90000"/>
              </a:lnSpc>
            </a:pPr>
            <a:r>
              <a:rPr lang="en-US" altLang="en-US" sz="2800"/>
              <a:t>BUT, we need a certain number for the trip</a:t>
            </a:r>
          </a:p>
          <a:p>
            <a:pPr marL="344488" indent="-344488" eaLnBrk="1" hangingPunct="1">
              <a:lnSpc>
                <a:spcPct val="90000"/>
              </a:lnSpc>
            </a:pPr>
            <a:r>
              <a:rPr lang="en-US" altLang="en-US" sz="2800"/>
              <a:t>So sign up!  (</a:t>
            </a:r>
            <a:r>
              <a:rPr lang="en-US" altLang="en-US" sz="2400"/>
              <a:t>If we cancel the trip, you get a refund, of course.)</a:t>
            </a:r>
          </a:p>
        </p:txBody>
      </p:sp>
      <p:pic>
        <p:nvPicPr>
          <p:cNvPr id="10244" name="Picture 1">
            <a:extLst>
              <a:ext uri="{FF2B5EF4-FFF2-40B4-BE49-F238E27FC236}">
                <a16:creationId xmlns:a16="http://schemas.microsoft.com/office/drawing/2014/main" id="{4608E92F-F7E0-45F0-A20C-200A602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4038600"/>
            <a:ext cx="39433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4">
            <a:extLst>
              <a:ext uri="{FF2B5EF4-FFF2-40B4-BE49-F238E27FC236}">
                <a16:creationId xmlns:a16="http://schemas.microsoft.com/office/drawing/2014/main" id="{1FA228EB-7621-4454-88F1-1A870ECB0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4752975"/>
            <a:ext cx="98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00"/>
                </a:solidFill>
              </a:rPr>
              <a:t>COVID-19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B2AD25E-4E08-45C1-B458-2379B8F2D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dirty="0"/>
              <a:t>2021 COVID-19 and Your Safety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FC6E070-1A59-4D2F-A89D-671A9C57EA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953000"/>
          </a:xfrm>
        </p:spPr>
        <p:txBody>
          <a:bodyPr/>
          <a:lstStyle/>
          <a:p>
            <a:pPr marL="344488" indent="-344488" eaLnBrk="1" hangingPunct="1">
              <a:lnSpc>
                <a:spcPct val="90000"/>
              </a:lnSpc>
            </a:pPr>
            <a:r>
              <a:rPr lang="en-US" altLang="en-US" sz="2800"/>
              <a:t>Travelling increases the risk of disease</a:t>
            </a:r>
          </a:p>
          <a:p>
            <a:pPr marL="344488" indent="-344488" eaLnBrk="1" hangingPunct="1">
              <a:lnSpc>
                <a:spcPct val="90000"/>
              </a:lnSpc>
            </a:pPr>
            <a:r>
              <a:rPr lang="en-US" altLang="en-US" sz="2800"/>
              <a:t>Being in close quarters increases the risk</a:t>
            </a:r>
          </a:p>
          <a:p>
            <a:pPr marL="344488" indent="-344488" eaLnBrk="1" hangingPunct="1">
              <a:lnSpc>
                <a:spcPct val="90000"/>
              </a:lnSpc>
            </a:pPr>
            <a:r>
              <a:rPr lang="en-US" altLang="en-US" sz="2800"/>
              <a:t>5 page safety plan</a:t>
            </a:r>
          </a:p>
          <a:p>
            <a:pPr marL="744538" lvl="1" indent="-344488" eaLnBrk="1" hangingPunct="1">
              <a:lnSpc>
                <a:spcPct val="90000"/>
              </a:lnSpc>
            </a:pPr>
            <a:r>
              <a:rPr lang="en-US" altLang="en-US" sz="2400"/>
              <a:t>Self-quarantining prior to departure</a:t>
            </a:r>
          </a:p>
          <a:p>
            <a:pPr marL="744538" lvl="1" indent="-344488" eaLnBrk="1" hangingPunct="1">
              <a:lnSpc>
                <a:spcPct val="90000"/>
              </a:lnSpc>
            </a:pPr>
            <a:r>
              <a:rPr lang="en-US" altLang="en-US" sz="2400"/>
              <a:t>Testing / temperature checks – regular</a:t>
            </a:r>
          </a:p>
          <a:p>
            <a:pPr marL="744538" lvl="1" indent="-344488" eaLnBrk="1" hangingPunct="1">
              <a:lnSpc>
                <a:spcPct val="90000"/>
              </a:lnSpc>
            </a:pPr>
            <a:r>
              <a:rPr lang="en-US" altLang="en-US" sz="2400"/>
              <a:t>Masks – always</a:t>
            </a:r>
          </a:p>
          <a:p>
            <a:pPr marL="744538" lvl="1" indent="-344488" eaLnBrk="1" hangingPunct="1">
              <a:lnSpc>
                <a:spcPct val="90000"/>
              </a:lnSpc>
            </a:pPr>
            <a:r>
              <a:rPr lang="en-US" altLang="en-US" sz="2400"/>
              <a:t>Meal changes</a:t>
            </a:r>
          </a:p>
          <a:p>
            <a:pPr marL="744538" lvl="1" indent="-344488" eaLnBrk="1" hangingPunct="1">
              <a:lnSpc>
                <a:spcPct val="90000"/>
              </a:lnSpc>
            </a:pPr>
            <a:r>
              <a:rPr lang="en-US" altLang="en-US" sz="2400"/>
              <a:t>Continency plans</a:t>
            </a:r>
          </a:p>
          <a:p>
            <a:pPr marL="344488" indent="-344488" eaLnBrk="1" hangingPunct="1">
              <a:lnSpc>
                <a:spcPct val="90000"/>
              </a:lnSpc>
            </a:pPr>
            <a:r>
              <a:rPr lang="en-US" altLang="en-US" sz="2400"/>
              <a:t>We can reduce the risk!</a:t>
            </a:r>
          </a:p>
        </p:txBody>
      </p:sp>
      <p:pic>
        <p:nvPicPr>
          <p:cNvPr id="11268" name="Picture 1">
            <a:extLst>
              <a:ext uri="{FF2B5EF4-FFF2-40B4-BE49-F238E27FC236}">
                <a16:creationId xmlns:a16="http://schemas.microsoft.com/office/drawing/2014/main" id="{78CC71A7-F312-48D6-A187-898548161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4038600"/>
            <a:ext cx="39433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4">
            <a:extLst>
              <a:ext uri="{FF2B5EF4-FFF2-40B4-BE49-F238E27FC236}">
                <a16:creationId xmlns:a16="http://schemas.microsoft.com/office/drawing/2014/main" id="{4C3138AC-771F-4BA6-95A0-FE147B556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4752975"/>
            <a:ext cx="98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00"/>
                </a:solidFill>
              </a:rPr>
              <a:t>COVID-19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A78D295-6CBA-4818-95C9-86D7C0F8D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u="sng">
                <a:solidFill>
                  <a:schemeClr val="bg1"/>
                </a:solidFill>
              </a:rPr>
              <a:t>The Forecast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2392CEB-E685-460A-B9B1-14E6CA690F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038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Welcome!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Presentation on 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en-US" sz="2400">
                <a:solidFill>
                  <a:schemeClr val="bg1"/>
                </a:solidFill>
              </a:rPr>
              <a:t>Who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en-US" sz="2400">
                <a:solidFill>
                  <a:schemeClr val="bg1"/>
                </a:solidFill>
              </a:rPr>
              <a:t>When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en-US" sz="2400">
                <a:solidFill>
                  <a:schemeClr val="bg1"/>
                </a:solidFill>
              </a:rPr>
              <a:t>Where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en-US" sz="2400">
                <a:solidFill>
                  <a:schemeClr val="bg1"/>
                </a:solidFill>
              </a:rPr>
              <a:t>What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en-US" sz="2400">
                <a:solidFill>
                  <a:schemeClr val="bg1"/>
                </a:solidFill>
              </a:rPr>
              <a:t>Why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altLang="en-US" sz="2400">
                <a:solidFill>
                  <a:schemeClr val="bg1"/>
                </a:solidFill>
              </a:rPr>
              <a:t>and How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of METC 490/590</a:t>
            </a:r>
          </a:p>
        </p:txBody>
      </p:sp>
      <p:pic>
        <p:nvPicPr>
          <p:cNvPr id="7172" name="Picture 4" descr="MCj04315970000[1]">
            <a:extLst>
              <a:ext uri="{FF2B5EF4-FFF2-40B4-BE49-F238E27FC236}">
                <a16:creationId xmlns:a16="http://schemas.microsoft.com/office/drawing/2014/main" id="{57C019D1-0894-44E1-A5C1-72B2CF203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MCj04315970000[1]">
            <a:extLst>
              <a:ext uri="{FF2B5EF4-FFF2-40B4-BE49-F238E27FC236}">
                <a16:creationId xmlns:a16="http://schemas.microsoft.com/office/drawing/2014/main" id="{25848ABC-132E-48F0-A9E7-CA57C177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">
            <a:extLst>
              <a:ext uri="{FF2B5EF4-FFF2-40B4-BE49-F238E27FC236}">
                <a16:creationId xmlns:a16="http://schemas.microsoft.com/office/drawing/2014/main" id="{39906C12-63DA-4EBE-B914-27F88DA73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2" t="6818" r="18781" b="24432"/>
          <a:stretch>
            <a:fillRect/>
          </a:stretch>
        </p:blipFill>
        <p:spPr bwMode="auto">
          <a:xfrm>
            <a:off x="4079875" y="2057400"/>
            <a:ext cx="50641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2275" y="5638800"/>
            <a:ext cx="475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>
                <a:solidFill>
                  <a:schemeClr val="bg1"/>
                </a:solidFill>
              </a:rPr>
              <a:t>All chase pictures shown are from past BSU trips!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F260098-03C7-4D1A-B62A-D29A0398B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dirty="0"/>
              <a:t>2024 But first</a:t>
            </a:r>
          </a:p>
        </p:txBody>
      </p:sp>
      <p:pic>
        <p:nvPicPr>
          <p:cNvPr id="9219" name="Picture 1">
            <a:extLst>
              <a:ext uri="{FF2B5EF4-FFF2-40B4-BE49-F238E27FC236}">
                <a16:creationId xmlns:a16="http://schemas.microsoft.com/office/drawing/2014/main" id="{E7DD0186-C2A5-4A64-B6BE-FCCDC6028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66800"/>
            <a:ext cx="7991475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>
            <a:extLst>
              <a:ext uri="{FF2B5EF4-FFF2-40B4-BE49-F238E27FC236}">
                <a16:creationId xmlns:a16="http://schemas.microsoft.com/office/drawing/2014/main" id="{317FA27F-DD25-4BDC-9DBA-8886DCF16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286000"/>
            <a:ext cx="228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MY HEALTH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>
            <a:extLst>
              <a:ext uri="{FF2B5EF4-FFF2-40B4-BE49-F238E27FC236}">
                <a16:creationId xmlns:a16="http://schemas.microsoft.com/office/drawing/2014/main" id="{804CD384-59FA-49C5-8D19-7D05FD04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8"/>
          <a:stretch>
            <a:fillRect/>
          </a:stretch>
        </p:blipFill>
        <p:spPr bwMode="auto">
          <a:xfrm>
            <a:off x="4803775" y="1122363"/>
            <a:ext cx="434022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022F4E3E-1B05-4E36-A4D3-A056C18850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60785" y="228600"/>
            <a:ext cx="3657600" cy="838200"/>
          </a:xfrm>
        </p:spPr>
        <p:txBody>
          <a:bodyPr/>
          <a:lstStyle/>
          <a:p>
            <a:pPr eaLnBrk="1" hangingPunct="1"/>
            <a:r>
              <a:rPr lang="en-US" altLang="en-US" dirty="0"/>
              <a:t>1. Who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9197DE7A-AC43-447D-A6B0-320EF24B6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915400" cy="4800600"/>
          </a:xfrm>
        </p:spPr>
        <p:txBody>
          <a:bodyPr/>
          <a:lstStyle/>
          <a:p>
            <a:pPr eaLnBrk="1" hangingPunct="1"/>
            <a:r>
              <a:rPr lang="en-US" altLang="en-US" dirty="0"/>
              <a:t>Instructor: Dr. Dave Call</a:t>
            </a:r>
          </a:p>
          <a:p>
            <a:pPr lvl="1" eaLnBrk="1" hangingPunct="1"/>
            <a:r>
              <a:rPr lang="en-US" altLang="en-US" dirty="0"/>
              <a:t>Penn State/Syracuse</a:t>
            </a:r>
          </a:p>
          <a:p>
            <a:pPr lvl="1" eaLnBrk="1" hangingPunct="1"/>
            <a:r>
              <a:rPr lang="en-US" altLang="en-US" dirty="0"/>
              <a:t>At BSU since Fall 2007</a:t>
            </a:r>
          </a:p>
          <a:p>
            <a:pPr lvl="1" eaLnBrk="1" hangingPunct="1"/>
            <a:r>
              <a:rPr lang="en-US" altLang="en-US" dirty="0"/>
              <a:t>18 trips / 125,000 mi.+</a:t>
            </a:r>
          </a:p>
          <a:p>
            <a:pPr eaLnBrk="1" hangingPunct="1"/>
            <a:r>
              <a:rPr lang="en-US" altLang="en-US" dirty="0"/>
              <a:t>Assistant/Driver: TBD</a:t>
            </a:r>
          </a:p>
          <a:p>
            <a:pPr marL="0" indent="0" eaLnBrk="1" hangingPunct="1">
              <a:buNone/>
            </a:pPr>
            <a:r>
              <a:rPr lang="en-US" altLang="en-US" i="1" dirty="0"/>
              <a:t>(Probably Dr. Allen)</a:t>
            </a:r>
          </a:p>
        </p:txBody>
      </p:sp>
      <p:pic>
        <p:nvPicPr>
          <p:cNvPr id="12294" name="Picture 7">
            <a:extLst>
              <a:ext uri="{FF2B5EF4-FFF2-40B4-BE49-F238E27FC236}">
                <a16:creationId xmlns:a16="http://schemas.microsoft.com/office/drawing/2014/main" id="{17E1A1D2-97A6-453F-9DF8-223B9641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259" r="18813" b="-259"/>
          <a:stretch>
            <a:fillRect/>
          </a:stretch>
        </p:blipFill>
        <p:spPr bwMode="auto">
          <a:xfrm>
            <a:off x="0" y="4358460"/>
            <a:ext cx="3762127" cy="249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58" y="4152321"/>
            <a:ext cx="2700042" cy="2705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2" t="-4358" r="-228" b="19373"/>
          <a:stretch/>
        </p:blipFill>
        <p:spPr>
          <a:xfrm>
            <a:off x="3615524" y="3886200"/>
            <a:ext cx="2861476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20120514-shaftertxhail-ahardwick">
            <a:extLst>
              <a:ext uri="{FF2B5EF4-FFF2-40B4-BE49-F238E27FC236}">
                <a16:creationId xmlns:a16="http://schemas.microsoft.com/office/drawing/2014/main" id="{5FD29DBF-E10D-49BC-BD5F-7A3D08A12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1219200"/>
            <a:ext cx="14922500" cy="841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>
            <a:extLst>
              <a:ext uri="{FF2B5EF4-FFF2-40B4-BE49-F238E27FC236}">
                <a16:creationId xmlns:a16="http://schemas.microsoft.com/office/drawing/2014/main" id="{241FC39A-33A4-4E53-915A-FE29D3FC0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2. When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B6EA748E-88A7-4B68-BD8F-F7D3E8F83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3200400"/>
          </a:xfrm>
          <a:solidFill>
            <a:schemeClr val="tx1">
              <a:alpha val="39999"/>
            </a:schemeClr>
          </a:solidFill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en-US" altLang="en-US" sz="3600" dirty="0">
                <a:solidFill>
                  <a:schemeClr val="bg1"/>
                </a:solidFill>
              </a:rPr>
              <a:t>Classroom portion  [In person]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3200" dirty="0">
                <a:solidFill>
                  <a:schemeClr val="bg1"/>
                </a:solidFill>
              </a:rPr>
              <a:t>May 9, 10, 13 – all day; test on 15th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en-US" sz="3600" dirty="0">
                <a:solidFill>
                  <a:schemeClr val="bg1"/>
                </a:solidFill>
              </a:rPr>
              <a:t>Field “window”   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3200" dirty="0">
                <a:solidFill>
                  <a:schemeClr val="bg1"/>
                </a:solidFill>
              </a:rPr>
              <a:t>Wed May 15-Fri May 31</a:t>
            </a:r>
          </a:p>
          <a:p>
            <a:pPr marL="1314450" lvl="2" indent="-457200"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Trip is 14-16 days within the window</a:t>
            </a:r>
          </a:p>
          <a:p>
            <a:pPr marL="1314450" lvl="2" indent="-457200"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Exact dates depend on the weather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20203" r="35834" b="18785"/>
          <a:stretch/>
        </p:blipFill>
        <p:spPr>
          <a:xfrm>
            <a:off x="3192708" y="449506"/>
            <a:ext cx="6179892" cy="6179894"/>
          </a:xfrm>
          <a:prstGeom prst="rect">
            <a:avLst/>
          </a:prstGeom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9CB546C7-181F-4AD0-839B-BD457ED33B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228600" y="1219200"/>
            <a:ext cx="3886200" cy="3048000"/>
          </a:xfrm>
        </p:spPr>
        <p:txBody>
          <a:bodyPr/>
          <a:lstStyle/>
          <a:p>
            <a:pPr marL="533400" indent="-533400" eaLnBrk="1" hangingPunct="1">
              <a:lnSpc>
                <a:spcPct val="70000"/>
              </a:lnSpc>
            </a:pPr>
            <a:r>
              <a:rPr lang="en-US" altLang="en-US" sz="2800" dirty="0"/>
              <a:t>On average, </a:t>
            </a:r>
          </a:p>
          <a:p>
            <a:pPr marL="533400" indent="-533400" eaLnBrk="1" hangingPunct="1">
              <a:lnSpc>
                <a:spcPct val="70000"/>
              </a:lnSpc>
              <a:buFontTx/>
              <a:buNone/>
            </a:pPr>
            <a:endParaRPr lang="en-US" altLang="en-US" sz="2800" dirty="0"/>
          </a:p>
          <a:p>
            <a:pPr marL="914400" lvl="1" indent="-457200" eaLnBrk="1" hangingPunct="1">
              <a:lnSpc>
                <a:spcPct val="70000"/>
              </a:lnSpc>
            </a:pPr>
            <a:r>
              <a:rPr lang="en-US" altLang="en-US" dirty="0"/>
              <a:t>Enter 11 states</a:t>
            </a:r>
          </a:p>
          <a:p>
            <a:pPr marL="914400" lvl="1" indent="-457200" eaLnBrk="1" hangingPunct="1">
              <a:lnSpc>
                <a:spcPct val="70000"/>
              </a:lnSpc>
            </a:pPr>
            <a:endParaRPr lang="en-US" altLang="en-US" dirty="0"/>
          </a:p>
          <a:p>
            <a:pPr marL="914400" lvl="1" indent="-457200" eaLnBrk="1" hangingPunct="1">
              <a:lnSpc>
                <a:spcPct val="70000"/>
              </a:lnSpc>
            </a:pPr>
            <a:r>
              <a:rPr lang="en-US" altLang="en-US" dirty="0"/>
              <a:t>Chase in 6</a:t>
            </a:r>
          </a:p>
          <a:p>
            <a:pPr marL="914400" lvl="1" indent="-457200" eaLnBrk="1" hangingPunct="1">
              <a:lnSpc>
                <a:spcPct val="70000"/>
              </a:lnSpc>
            </a:pPr>
            <a:endParaRPr lang="en-US" altLang="en-US" dirty="0"/>
          </a:p>
          <a:p>
            <a:pPr marL="914400" lvl="1" indent="-457200" eaLnBrk="1" hangingPunct="1">
              <a:lnSpc>
                <a:spcPct val="70000"/>
              </a:lnSpc>
            </a:pPr>
            <a:r>
              <a:rPr lang="en-US" altLang="en-US" dirty="0">
                <a:sym typeface="Wingdings" panose="05000000000000000000" pitchFamily="2" charset="2"/>
              </a:rPr>
              <a:t>445 miles / day</a:t>
            </a:r>
          </a:p>
          <a:p>
            <a:pPr marL="914400" lvl="1" indent="-457200" eaLnBrk="1" hangingPunct="1">
              <a:lnSpc>
                <a:spcPct val="70000"/>
              </a:lnSpc>
              <a:buFontTx/>
              <a:buNone/>
            </a:pPr>
            <a:r>
              <a:rPr lang="en-US" altLang="en-US" dirty="0">
                <a:sym typeface="Wingdings" panose="05000000000000000000" pitchFamily="2" charset="2"/>
              </a:rPr>
              <a:t>     (~7,000 / trip)</a:t>
            </a:r>
            <a:endParaRPr lang="en-US" altLang="en-US" dirty="0"/>
          </a:p>
        </p:txBody>
      </p:sp>
      <p:sp>
        <p:nvSpPr>
          <p:cNvPr id="14340" name="Text Box 11">
            <a:extLst>
              <a:ext uri="{FF2B5EF4-FFF2-40B4-BE49-F238E27FC236}">
                <a16:creationId xmlns:a16="http://schemas.microsoft.com/office/drawing/2014/main" id="{E1865F1E-C2A2-4DB5-9EEC-BC86F4C8B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334000"/>
            <a:ext cx="3200400" cy="1201738"/>
          </a:xfrm>
          <a:prstGeom prst="rect">
            <a:avLst/>
          </a:prstGeom>
          <a:solidFill>
            <a:schemeClr val="bg1">
              <a:alpha val="7686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/>
              <a:t>Yellow – been there (23)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/>
              <a:t>Orange – chased there (14)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/>
              <a:t>Hatched – tornado seen (6)</a:t>
            </a:r>
          </a:p>
        </p:txBody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2476B79C-CBED-4A5A-B13C-9AE39E528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  <a:solidFill>
            <a:srgbClr val="000000">
              <a:alpha val="59999"/>
            </a:srgbClr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3. Where: The Great Plains+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6AE9C8E-B26D-499F-B45F-2EE0F66B08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/>
              <a:t>4. What: Classroom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AAE1BCD8-844C-4597-81AC-FF9939B0F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32766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en-US" altLang="en-US" sz="2800" dirty="0"/>
              <a:t>Spring meeting &amp; 8 two-hr. class sessions 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en-US" sz="2800" dirty="0"/>
              <a:t>Equivalent of about 6 full weeks of class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en-US" sz="2800" dirty="0"/>
              <a:t>Topics: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400" dirty="0"/>
              <a:t>How to chase and stay safe when chasing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400" dirty="0"/>
              <a:t>Supercells and tornadoes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400" dirty="0"/>
              <a:t>Map analysis, Skew-</a:t>
            </a:r>
            <a:r>
              <a:rPr lang="en-US" altLang="en-US" sz="2400" dirty="0" err="1"/>
              <a:t>Ts</a:t>
            </a:r>
            <a:r>
              <a:rPr lang="en-US" altLang="en-US" sz="2400" dirty="0"/>
              <a:t>, radar, and forecasting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altLang="en-US" sz="2400" dirty="0"/>
              <a:t>The Great Plains</a:t>
            </a:r>
          </a:p>
        </p:txBody>
      </p:sp>
      <p:pic>
        <p:nvPicPr>
          <p:cNvPr id="15364" name="Picture 5" descr="MPj04019560000[1]">
            <a:extLst>
              <a:ext uri="{FF2B5EF4-FFF2-40B4-BE49-F238E27FC236}">
                <a16:creationId xmlns:a16="http://schemas.microsoft.com/office/drawing/2014/main" id="{384FB74B-3235-4C23-A171-5C389F2E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19600"/>
            <a:ext cx="34575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444872"/>
            <a:ext cx="1443037" cy="841128"/>
          </a:xfrm>
          <a:prstGeom prst="rect">
            <a:avLst/>
          </a:prstGeom>
        </p:spPr>
      </p:pic>
      <p:sp>
        <p:nvSpPr>
          <p:cNvPr id="16386" name="Rectangle 2">
            <a:extLst>
              <a:ext uri="{FF2B5EF4-FFF2-40B4-BE49-F238E27FC236}">
                <a16:creationId xmlns:a16="http://schemas.microsoft.com/office/drawing/2014/main" id="{B0A4E748-D36B-4962-AC8C-7309ECC662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/>
              <a:t>What to Expect: Field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06FA7DDF-AB0A-43F1-81DE-A72F00709E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5943600" cy="4114800"/>
          </a:xfrm>
        </p:spPr>
        <p:txBody>
          <a:bodyPr/>
          <a:lstStyle/>
          <a:p>
            <a:pPr marL="533400" indent="-533400" eaLnBrk="1" hangingPunct="1"/>
            <a:r>
              <a:rPr lang="en-US" altLang="en-US" sz="2800" dirty="0"/>
              <a:t>A typical chase day…</a:t>
            </a:r>
          </a:p>
          <a:p>
            <a:pPr marL="914400" lvl="1" indent="-457200" eaLnBrk="1" hangingPunct="1"/>
            <a:r>
              <a:rPr lang="en-US" altLang="en-US" sz="2400" dirty="0"/>
              <a:t>Rise and shine…somewhere</a:t>
            </a:r>
          </a:p>
          <a:p>
            <a:pPr marL="914400" lvl="1" indent="-457200" eaLnBrk="1" hangingPunct="1"/>
            <a:r>
              <a:rPr lang="en-US" altLang="en-US" sz="2400" dirty="0"/>
              <a:t>Along with a few roommates</a:t>
            </a:r>
          </a:p>
          <a:p>
            <a:pPr marL="914400" lvl="1" indent="-457200" eaLnBrk="1" hangingPunct="1"/>
            <a:r>
              <a:rPr lang="en-US" altLang="en-US" sz="2400" dirty="0"/>
              <a:t>8:30 AM: Morning wx meeting</a:t>
            </a:r>
          </a:p>
          <a:p>
            <a:pPr marL="914400" lvl="1" indent="-457200" eaLnBrk="1" hangingPunct="1"/>
            <a:r>
              <a:rPr lang="en-US" altLang="en-US" sz="2400" dirty="0"/>
              <a:t>9:30 AM: Depart or wait</a:t>
            </a:r>
          </a:p>
          <a:p>
            <a:pPr marL="914400" lvl="1" indent="-457200" eaLnBrk="1" hangingPunct="1"/>
            <a:r>
              <a:rPr lang="en-US" altLang="en-US" sz="2400" dirty="0"/>
              <a:t>1:00 PM: Lunch</a:t>
            </a:r>
          </a:p>
          <a:p>
            <a:pPr marL="1295400" lvl="2" indent="-381000" eaLnBrk="1" hangingPunct="1"/>
            <a:r>
              <a:rPr lang="en-US" altLang="en-US" sz="2000" dirty="0"/>
              <a:t>On a chase day, this will usually be our “major” meal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13" y="1390551"/>
            <a:ext cx="819350" cy="819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14" y="2286000"/>
            <a:ext cx="819350" cy="92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247900"/>
            <a:ext cx="1009650" cy="100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1082</Words>
  <Application>Microsoft Office PowerPoint</Application>
  <PresentationFormat>On-screen Show (4:3)</PresentationFormat>
  <Paragraphs>175</Paragraphs>
  <Slides>23</Slides>
  <Notes>8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Trebuchet MS</vt:lpstr>
      <vt:lpstr>Wingdings</vt:lpstr>
      <vt:lpstr>Default Design</vt:lpstr>
      <vt:lpstr>METC 490/590 Class Information for Summer 2024</vt:lpstr>
      <vt:lpstr>Notes</vt:lpstr>
      <vt:lpstr>The Forecast</vt:lpstr>
      <vt:lpstr>2024 But first</vt:lpstr>
      <vt:lpstr>1. Who</vt:lpstr>
      <vt:lpstr>2. When</vt:lpstr>
      <vt:lpstr>3. Where: The Great Plains+</vt:lpstr>
      <vt:lpstr>4. What: Classroom</vt:lpstr>
      <vt:lpstr>What to Expect: Field</vt:lpstr>
      <vt:lpstr>What to Expect: Field</vt:lpstr>
      <vt:lpstr>What: Wx Briefing</vt:lpstr>
      <vt:lpstr>What: Tasks</vt:lpstr>
      <vt:lpstr>Non-chase days:    We explore and have fun!</vt:lpstr>
      <vt:lpstr>5. Why: Realistic Expectations</vt:lpstr>
      <vt:lpstr>Why: Realistic Expectations</vt:lpstr>
      <vt:lpstr>Okay, so what should you expect?</vt:lpstr>
      <vt:lpstr>Amazing Storm  Structure!</vt:lpstr>
      <vt:lpstr>Academic Benefits</vt:lpstr>
      <vt:lpstr>6. How: Cost</vt:lpstr>
      <vt:lpstr>How: Next steps</vt:lpstr>
      <vt:lpstr>For more information…</vt:lpstr>
      <vt:lpstr>2021 COVID-19 and Travel</vt:lpstr>
      <vt:lpstr>2021 COVID-19 and Your Safety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METC 490 Info Meeting</dc:title>
  <dc:creator>Call, David</dc:creator>
  <cp:lastModifiedBy>Call, David A.</cp:lastModifiedBy>
  <cp:revision>163</cp:revision>
  <cp:lastPrinted>2023-10-26T20:45:30Z</cp:lastPrinted>
  <dcterms:created xsi:type="dcterms:W3CDTF">2006-07-12T18:25:11Z</dcterms:created>
  <dcterms:modified xsi:type="dcterms:W3CDTF">2023-10-26T20:50:53Z</dcterms:modified>
</cp:coreProperties>
</file>