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75" r:id="rId5"/>
    <p:sldId id="257" r:id="rId6"/>
    <p:sldId id="258" r:id="rId7"/>
    <p:sldId id="284" r:id="rId8"/>
    <p:sldId id="259" r:id="rId9"/>
    <p:sldId id="260" r:id="rId10"/>
    <p:sldId id="276" r:id="rId11"/>
    <p:sldId id="278" r:id="rId12"/>
    <p:sldId id="336" r:id="rId13"/>
    <p:sldId id="282" r:id="rId14"/>
    <p:sldId id="281" r:id="rId15"/>
    <p:sldId id="315" r:id="rId16"/>
    <p:sldId id="318" r:id="rId17"/>
    <p:sldId id="330" r:id="rId18"/>
    <p:sldId id="329" r:id="rId19"/>
    <p:sldId id="331" r:id="rId20"/>
    <p:sldId id="321" r:id="rId21"/>
    <p:sldId id="313" r:id="rId22"/>
    <p:sldId id="337" r:id="rId23"/>
    <p:sldId id="30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8" userDrawn="1">
          <p15:clr>
            <a:srgbClr val="A4A3A4"/>
          </p15:clr>
        </p15:guide>
        <p15:guide id="2" pos="39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338"/>
        <p:guide pos="39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7" Type="http://schemas.openxmlformats.org/officeDocument/2006/relationships/notesSlide" Target="../notesSlides/notesSlide1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8" Type="http://schemas.openxmlformats.org/officeDocument/2006/relationships/notesSlide" Target="../notesSlides/notesSlide15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notesSlide" Target="../notesSlides/notesSlide16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66.xml"/><Relationship Id="rId21" Type="http://schemas.openxmlformats.org/officeDocument/2006/relationships/tags" Target="../tags/tag65.xml"/><Relationship Id="rId20" Type="http://schemas.openxmlformats.org/officeDocument/2006/relationships/tags" Target="../tags/tag64.xml"/><Relationship Id="rId2" Type="http://schemas.openxmlformats.org/officeDocument/2006/relationships/tags" Target="../tags/tag47.xml"/><Relationship Id="rId19" Type="http://schemas.openxmlformats.org/officeDocument/2006/relationships/tags" Target="../tags/tag63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2" Type="http://schemas.openxmlformats.org/officeDocument/2006/relationships/notesSlide" Target="../notesSlides/notesSlide17.xml"/><Relationship Id="rId41" Type="http://schemas.openxmlformats.org/officeDocument/2006/relationships/slideLayout" Target="../slideLayouts/slideLayout1.xml"/><Relationship Id="rId40" Type="http://schemas.openxmlformats.org/officeDocument/2006/relationships/tags" Target="../tags/tag101.xml"/><Relationship Id="rId4" Type="http://schemas.openxmlformats.org/officeDocument/2006/relationships/tags" Target="../tags/tag67.xml"/><Relationship Id="rId39" Type="http://schemas.openxmlformats.org/officeDocument/2006/relationships/tags" Target="../tags/tag100.xml"/><Relationship Id="rId38" Type="http://schemas.openxmlformats.org/officeDocument/2006/relationships/tags" Target="../tags/tag99.xml"/><Relationship Id="rId37" Type="http://schemas.openxmlformats.org/officeDocument/2006/relationships/tags" Target="../tags/tag98.xml"/><Relationship Id="rId36" Type="http://schemas.openxmlformats.org/officeDocument/2006/relationships/tags" Target="../tags/tag97.xml"/><Relationship Id="rId35" Type="http://schemas.openxmlformats.org/officeDocument/2006/relationships/tags" Target="../tags/tag96.xml"/><Relationship Id="rId34" Type="http://schemas.openxmlformats.org/officeDocument/2006/relationships/tags" Target="../tags/tag95.xml"/><Relationship Id="rId33" Type="http://schemas.openxmlformats.org/officeDocument/2006/relationships/tags" Target="../tags/tag94.xml"/><Relationship Id="rId32" Type="http://schemas.openxmlformats.org/officeDocument/2006/relationships/tags" Target="../tags/tag93.xml"/><Relationship Id="rId31" Type="http://schemas.openxmlformats.org/officeDocument/2006/relationships/tags" Target="../tags/tag92.xml"/><Relationship Id="rId30" Type="http://schemas.openxmlformats.org/officeDocument/2006/relationships/tags" Target="../tags/tag91.xml"/><Relationship Id="rId3" Type="http://schemas.openxmlformats.org/officeDocument/2006/relationships/image" Target="../media/image3.png"/><Relationship Id="rId29" Type="http://schemas.openxmlformats.org/officeDocument/2006/relationships/tags" Target="../tags/tag90.xml"/><Relationship Id="rId28" Type="http://schemas.openxmlformats.org/officeDocument/2006/relationships/tags" Target="../tags/tag89.xml"/><Relationship Id="rId27" Type="http://schemas.openxmlformats.org/officeDocument/2006/relationships/tags" Target="../tags/tag88.xml"/><Relationship Id="rId26" Type="http://schemas.openxmlformats.org/officeDocument/2006/relationships/tags" Target="../tags/tag87.xml"/><Relationship Id="rId25" Type="http://schemas.openxmlformats.org/officeDocument/2006/relationships/tags" Target="../tags/tag86.xml"/><Relationship Id="rId24" Type="http://schemas.openxmlformats.org/officeDocument/2006/relationships/tags" Target="../tags/tag85.xml"/><Relationship Id="rId23" Type="http://schemas.openxmlformats.org/officeDocument/2006/relationships/tags" Target="../tags/tag84.xml"/><Relationship Id="rId22" Type="http://schemas.openxmlformats.org/officeDocument/2006/relationships/tags" Target="../tags/tag83.xml"/><Relationship Id="rId21" Type="http://schemas.openxmlformats.org/officeDocument/2006/relationships/tags" Target="../tags/tag82.xml"/><Relationship Id="rId20" Type="http://schemas.openxmlformats.org/officeDocument/2006/relationships/tags" Target="../tags/tag81.xml"/><Relationship Id="rId2" Type="http://schemas.openxmlformats.org/officeDocument/2006/relationships/image" Target="../media/image2.jpeg"/><Relationship Id="rId19" Type="http://schemas.openxmlformats.org/officeDocument/2006/relationships/tags" Target="../tags/tag80.xml"/><Relationship Id="rId18" Type="http://schemas.openxmlformats.org/officeDocument/2006/relationships/tags" Target="../tags/tag79.xml"/><Relationship Id="rId17" Type="http://schemas.openxmlformats.org/officeDocument/2006/relationships/tags" Target="../tags/tag78.xml"/><Relationship Id="rId16" Type="http://schemas.openxmlformats.org/officeDocument/2006/relationships/tags" Target="../tags/tag77.xml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6" Type="http://schemas.openxmlformats.org/officeDocument/2006/relationships/notesSlide" Target="../notesSlides/notesSlide18.xml"/><Relationship Id="rId35" Type="http://schemas.openxmlformats.org/officeDocument/2006/relationships/slideLayout" Target="../slideLayouts/slideLayout1.xml"/><Relationship Id="rId34" Type="http://schemas.openxmlformats.org/officeDocument/2006/relationships/tags" Target="../tags/tag133.xml"/><Relationship Id="rId33" Type="http://schemas.openxmlformats.org/officeDocument/2006/relationships/tags" Target="../tags/tag132.xml"/><Relationship Id="rId32" Type="http://schemas.openxmlformats.org/officeDocument/2006/relationships/tags" Target="../tags/tag131.xml"/><Relationship Id="rId31" Type="http://schemas.openxmlformats.org/officeDocument/2006/relationships/tags" Target="../tags/tag130.xml"/><Relationship Id="rId30" Type="http://schemas.openxmlformats.org/officeDocument/2006/relationships/tags" Target="../tags/tag129.xml"/><Relationship Id="rId3" Type="http://schemas.openxmlformats.org/officeDocument/2006/relationships/tags" Target="../tags/tag102.xml"/><Relationship Id="rId29" Type="http://schemas.openxmlformats.org/officeDocument/2006/relationships/tags" Target="../tags/tag128.xml"/><Relationship Id="rId28" Type="http://schemas.openxmlformats.org/officeDocument/2006/relationships/tags" Target="../tags/tag127.xml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image" Target="../media/image7.png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7" Type="http://schemas.openxmlformats.org/officeDocument/2006/relationships/notesSlide" Target="../notesSlides/notesSlide19.xml"/><Relationship Id="rId36" Type="http://schemas.openxmlformats.org/officeDocument/2006/relationships/slideLayout" Target="../slideLayouts/slideLayout1.xml"/><Relationship Id="rId35" Type="http://schemas.openxmlformats.org/officeDocument/2006/relationships/image" Target="../media/image5.png"/><Relationship Id="rId34" Type="http://schemas.openxmlformats.org/officeDocument/2006/relationships/tags" Target="../tags/tag167.xml"/><Relationship Id="rId33" Type="http://schemas.openxmlformats.org/officeDocument/2006/relationships/tags" Target="../tags/tag166.xml"/><Relationship Id="rId32" Type="http://schemas.openxmlformats.org/officeDocument/2006/relationships/tags" Target="../tags/tag165.xml"/><Relationship Id="rId31" Type="http://schemas.openxmlformats.org/officeDocument/2006/relationships/tags" Target="../tags/tag164.xml"/><Relationship Id="rId30" Type="http://schemas.openxmlformats.org/officeDocument/2006/relationships/tags" Target="../tags/tag163.xml"/><Relationship Id="rId3" Type="http://schemas.openxmlformats.org/officeDocument/2006/relationships/tags" Target="../tags/tag136.xml"/><Relationship Id="rId29" Type="http://schemas.openxmlformats.org/officeDocument/2006/relationships/tags" Target="../tags/tag162.xml"/><Relationship Id="rId28" Type="http://schemas.openxmlformats.org/officeDocument/2006/relationships/tags" Target="../tags/tag161.xml"/><Relationship Id="rId27" Type="http://schemas.openxmlformats.org/officeDocument/2006/relationships/tags" Target="../tags/tag160.xml"/><Relationship Id="rId26" Type="http://schemas.openxmlformats.org/officeDocument/2006/relationships/tags" Target="../tags/tag159.xml"/><Relationship Id="rId25" Type="http://schemas.openxmlformats.org/officeDocument/2006/relationships/tags" Target="../tags/tag158.xml"/><Relationship Id="rId24" Type="http://schemas.openxmlformats.org/officeDocument/2006/relationships/tags" Target="../tags/tag157.xml"/><Relationship Id="rId23" Type="http://schemas.openxmlformats.org/officeDocument/2006/relationships/tags" Target="../tags/tag156.xml"/><Relationship Id="rId22" Type="http://schemas.openxmlformats.org/officeDocument/2006/relationships/tags" Target="../tags/tag155.xml"/><Relationship Id="rId21" Type="http://schemas.openxmlformats.org/officeDocument/2006/relationships/tags" Target="../tags/tag154.xml"/><Relationship Id="rId20" Type="http://schemas.openxmlformats.org/officeDocument/2006/relationships/tags" Target="../tags/tag153.xml"/><Relationship Id="rId2" Type="http://schemas.openxmlformats.org/officeDocument/2006/relationships/tags" Target="../tags/tag135.xml"/><Relationship Id="rId19" Type="http://schemas.openxmlformats.org/officeDocument/2006/relationships/tags" Target="../tags/tag152.xml"/><Relationship Id="rId18" Type="http://schemas.openxmlformats.org/officeDocument/2006/relationships/tags" Target="../tags/tag151.xml"/><Relationship Id="rId17" Type="http://schemas.openxmlformats.org/officeDocument/2006/relationships/tags" Target="../tags/tag150.xml"/><Relationship Id="rId16" Type="http://schemas.openxmlformats.org/officeDocument/2006/relationships/tags" Target="../tags/tag149.xml"/><Relationship Id="rId15" Type="http://schemas.openxmlformats.org/officeDocument/2006/relationships/tags" Target="../tags/tag148.xml"/><Relationship Id="rId14" Type="http://schemas.openxmlformats.org/officeDocument/2006/relationships/tags" Target="../tags/tag14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741420" y="2702560"/>
            <a:ext cx="4316095" cy="25704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 algn="l">
              <a:lnSpc>
                <a:spcPct val="120000"/>
              </a:lnSpc>
            </a:pP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先知的</a:t>
            </a: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起源</a:t>
            </a:r>
            <a:endParaRPr lang="zh-CN" altLang="en-US" sz="3200" b="1">
              <a:solidFill>
                <a:srgbClr val="00B050"/>
              </a:solidFill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20000"/>
              </a:lnSpc>
            </a:pP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先知的</a:t>
            </a: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使命</a:t>
            </a:r>
            <a:endParaRPr lang="zh-CN" altLang="en-US" sz="3200" b="1">
              <a:solidFill>
                <a:srgbClr val="00B050"/>
              </a:solidFill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20000"/>
              </a:lnSpc>
            </a:pP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真假先知</a:t>
            </a:r>
            <a:endParaRPr lang="en-US" altLang="zh-CN" sz="3200" b="1">
              <a:solidFill>
                <a:srgbClr val="00B050"/>
              </a:solidFill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20000"/>
              </a:lnSpc>
            </a:pP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先知</a:t>
            </a:r>
            <a:r>
              <a:rPr lang="en-US" altLang="zh-CN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(</a:t>
            </a: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书</a:t>
            </a:r>
            <a:r>
              <a:rPr lang="en-US" altLang="zh-CN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)</a:t>
            </a: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与</a:t>
            </a:r>
            <a:r>
              <a:rPr lang="zh-CN" altLang="en-US" sz="3200" b="1">
                <a:solidFill>
                  <a:srgbClr val="00B050"/>
                </a:solidFill>
                <a:latin typeface="+mn-ea"/>
                <a:cs typeface="+mn-ea"/>
                <a:sym typeface="+mn-ea"/>
              </a:rPr>
              <a:t>历史</a:t>
            </a:r>
            <a:endParaRPr lang="zh-CN" altLang="en-US" sz="3200" b="1">
              <a:solidFill>
                <a:srgbClr val="00B05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7495" y="1093470"/>
            <a:ext cx="579310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sz="6000">
                <a:solidFill>
                  <a:srgbClr val="FF0000"/>
                </a:solidFill>
                <a:latin typeface="方正公文小标宋" panose="02000500000000000000" charset="-122"/>
                <a:ea typeface="方正公文小标宋" panose="02000500000000000000" charset="-122"/>
                <a:cs typeface="+mn-ea"/>
                <a:sym typeface="+mn-ea"/>
              </a:rPr>
              <a:t>先知与先知书</a:t>
            </a:r>
            <a:endParaRPr lang="zh-CN" altLang="en-US" sz="6000">
              <a:solidFill>
                <a:srgbClr val="FF0000"/>
              </a:solidFill>
              <a:latin typeface="方正公文小标宋" panose="02000500000000000000" charset="-122"/>
              <a:ea typeface="方正公文小标宋" panose="02000500000000000000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0"/>
      <p:bldP spid="3" grpId="1"/>
      <p:bldP spid="100" grpId="0"/>
      <p:bldP spid="10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11125" y="835025"/>
          <a:ext cx="917575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</a:tblGrid>
              <a:tr h="441960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  <a:sym typeface="+mn-ea"/>
                        </a:rPr>
                        <a:t>摩西律法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  <a:sym typeface="+mn-ea"/>
                        </a:rPr>
                        <a:t>5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旧约历史书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03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创世纪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出埃及记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利未记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民数记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申命记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约书亚记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士师记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路得记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撒母耳记上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撒母耳记下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列王纪上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列王纪下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历代志上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历代志下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以斯拉记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尼希米记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以斯帖记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111125" y="3689985"/>
          <a:ext cx="918654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</a:tblGrid>
              <a:tr h="426720">
                <a:tc rowSpan="2" gridSpan="5">
                  <a:txBody>
                    <a:bodyPr/>
                    <a:p>
                      <a:pPr algn="ctr">
                        <a:buNone/>
                      </a:pP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先知书5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小先知书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26720">
                <a:tc vMerge="1" gridSpan="5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被掳前9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被掳后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87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以赛亚书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耶利米哀歌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以西结书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但以理书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何西阿书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阿摩司书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俄巴底亚书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弥迦书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那鸿书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哈巴谷书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西番雅书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撒迦利亚书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玛拉基书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9286875" y="2238375"/>
          <a:ext cx="268605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0"/>
                <a:gridCol w="536575"/>
                <a:gridCol w="535940"/>
                <a:gridCol w="537210"/>
                <a:gridCol w="540385"/>
              </a:tblGrid>
              <a:tr h="442595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诗歌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智慧书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024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诗篇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箴言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雅歌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11125" y="3689985"/>
          <a:ext cx="918654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</a:tblGrid>
              <a:tr h="426720">
                <a:tc rowSpan="2" gridSpan="5">
                  <a:txBody>
                    <a:bodyPr/>
                    <a:p>
                      <a:pPr algn="ctr">
                        <a:buNone/>
                      </a:pP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先知书</a:t>
                      </a:r>
                      <a:r>
                        <a:rPr lang="en-US" altLang="zh-CN" sz="2200" b="1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altLang="zh-CN" sz="2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小先知书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26720">
                <a:tc vMerge="1" gridSpan="5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被掳前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2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被掳后</a:t>
                      </a:r>
                      <a:r>
                        <a:rPr lang="en-US" altLang="zh-CN" sz="2200" b="1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altLang="zh-CN" sz="2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87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以赛亚书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耶利米哀歌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以西结书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但以理书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何西阿书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阿摩司书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俄巴底亚书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弥迦书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那鸿书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哈巴谷书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西番雅书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撒迦利亚书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玛拉基书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9385300" y="2268220"/>
          <a:ext cx="2686050" cy="250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0"/>
                <a:gridCol w="536575"/>
                <a:gridCol w="535940"/>
                <a:gridCol w="537210"/>
                <a:gridCol w="540385"/>
              </a:tblGrid>
              <a:tr h="442595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诗歌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智慧书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580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诗篇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箴言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雅歌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11125" y="430530"/>
          <a:ext cx="918654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</a:tblGrid>
              <a:tr h="426720">
                <a:tc rowSpan="2" gridSpan="5">
                  <a:txBody>
                    <a:bodyPr/>
                    <a:p>
                      <a:pPr algn="ctr">
                        <a:buNone/>
                      </a:pP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sz="2200" b="0">
                          <a:solidFill>
                            <a:schemeClr val="tx1"/>
                          </a:solidFill>
                        </a:rPr>
                        <a:t>摩西律法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书</a:t>
                      </a:r>
                      <a:r>
                        <a:rPr lang="en-US" altLang="zh-CN" sz="2200" b="1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altLang="zh-CN" sz="2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旧约历史书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26720">
                <a:tc vMerge="1" gridSpan="5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被掳前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2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被掳后</a:t>
                      </a:r>
                      <a:r>
                        <a:rPr lang="en-US" altLang="zh-CN" sz="2200" b="1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altLang="zh-CN" sz="22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03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创世纪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出埃及记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利未记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民数记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申命记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约书亚记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士师记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路得记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撒母耳记上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撒母耳记下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列王纪上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列王纪下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历代志上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历代志下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以斯拉记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尼希米记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以斯帖记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993630" y="821055"/>
            <a:ext cx="144018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巧合</a:t>
            </a:r>
            <a:r>
              <a:rPr lang="en-US" altLang="zh-CN" sz="2400" b="1">
                <a:solidFill>
                  <a:srgbClr val="FF0000"/>
                </a:solidFill>
              </a:rPr>
              <a:t> 593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67640" y="1306195"/>
          <a:ext cx="11560175" cy="473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59765"/>
                <a:gridCol w="659765"/>
                <a:gridCol w="680720"/>
                <a:gridCol w="343535"/>
                <a:gridCol w="638810"/>
                <a:gridCol w="659765"/>
                <a:gridCol w="659765"/>
                <a:gridCol w="659765"/>
                <a:gridCol w="659765"/>
                <a:gridCol w="659765"/>
                <a:gridCol w="659765"/>
                <a:gridCol w="659765"/>
                <a:gridCol w="659765"/>
                <a:gridCol w="659765"/>
                <a:gridCol w="659765"/>
                <a:gridCol w="659765"/>
                <a:gridCol w="659765"/>
              </a:tblGrid>
              <a:tr h="525145">
                <a:tc rowSpan="2" gridSpan="6">
                  <a:txBody>
                    <a:bodyPr/>
                    <a:p>
                      <a:pPr algn="ctr"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先知书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altLang="zh-CN" sz="28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/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小先知书</a:t>
                      </a: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5145">
                <a:tc vMerge="1" gridSpan="6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被掳前</a:t>
                      </a:r>
                      <a:r>
                        <a:rPr lang="zh-CN" altLang="en-US" sz="2800" b="1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sz="28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被掳后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altLang="zh-CN" sz="28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6879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以赛亚书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耶利米书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耶利米哀歌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以西结书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5</a:t>
                      </a:r>
                      <a:endParaRPr lang="en-US" altLang="zh-CN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但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以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理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何西阿书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约珥书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阿摩司书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俄巴底亚书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约拿书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弥迦书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那鸿书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哈巴谷书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西番雅书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哈该书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撒迦利亚书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玛拉基书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7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亚述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巴比伦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波斯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亚述时期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巴比伦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</a:rPr>
                        <a:t>波斯时期</a:t>
                      </a:r>
                      <a:endParaRPr lang="zh-CN" altLang="en-US" sz="28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52450" y="246380"/>
            <a:ext cx="3089275" cy="626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</a:rPr>
              <a:t>6.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</a:rPr>
              <a:t>先知(书)与历史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153670" y="637095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6100" y="624967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29105" y="624967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62560" y="644525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25" name="文本框 24"/>
          <p:cNvSpPr txBox="1"/>
          <p:nvPr/>
        </p:nvSpPr>
        <p:spPr>
          <a:xfrm>
            <a:off x="1419860" y="644525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31" name="文本框 30"/>
          <p:cNvSpPr txBox="1"/>
          <p:nvPr/>
        </p:nvSpPr>
        <p:spPr>
          <a:xfrm>
            <a:off x="200025" y="560959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392555" y="559181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pic>
        <p:nvPicPr>
          <p:cNvPr id="9" name="图片 8" descr="南北国及周边"/>
          <p:cNvPicPr>
            <a:picLocks noChangeAspect="1"/>
          </p:cNvPicPr>
          <p:nvPr/>
        </p:nvPicPr>
        <p:blipFill>
          <a:blip r:embed="rId1"/>
          <a:srcRect r="8340"/>
          <a:stretch>
            <a:fillRect/>
          </a:stretch>
        </p:blipFill>
        <p:spPr>
          <a:xfrm>
            <a:off x="7980680" y="36830"/>
            <a:ext cx="4170680" cy="5433695"/>
          </a:xfrm>
          <a:prstGeom prst="rect">
            <a:avLst/>
          </a:prstGeom>
        </p:spPr>
      </p:pic>
      <p:pic>
        <p:nvPicPr>
          <p:cNvPr id="10" name="图片 9" descr="大卫与所罗门王国"/>
          <p:cNvPicPr>
            <a:picLocks noChangeAspect="1"/>
          </p:cNvPicPr>
          <p:nvPr/>
        </p:nvPicPr>
        <p:blipFill>
          <a:blip r:embed="rId2"/>
          <a:srcRect l="3151" t="7954" r="5363" b="1685"/>
          <a:stretch>
            <a:fillRect/>
          </a:stretch>
        </p:blipFill>
        <p:spPr>
          <a:xfrm>
            <a:off x="3611880" y="14605"/>
            <a:ext cx="4344670" cy="5434965"/>
          </a:xfrm>
          <a:prstGeom prst="rect">
            <a:avLst/>
          </a:prstGeom>
        </p:spPr>
      </p:pic>
      <p:pic>
        <p:nvPicPr>
          <p:cNvPr id="11" name="图片 10" descr="12支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" y="14605"/>
            <a:ext cx="3568700" cy="5434965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 rot="840000">
            <a:off x="1778635" y="2465070"/>
            <a:ext cx="2947670" cy="94869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5223510" y="229235"/>
            <a:ext cx="5074920" cy="22142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4476750" y="3952875"/>
            <a:ext cx="4959350" cy="939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296795" y="4992370"/>
            <a:ext cx="1290320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士师理</a:t>
            </a:r>
            <a:r>
              <a:rPr lang="zh-CN" altLang="en-US" sz="2000" b="1"/>
              <a:t>政</a:t>
            </a:r>
            <a:endParaRPr lang="zh-CN" altLang="en-US" sz="2000" b="1"/>
          </a:p>
        </p:txBody>
      </p:sp>
      <p:sp>
        <p:nvSpPr>
          <p:cNvPr id="47" name="文本框 46"/>
          <p:cNvSpPr txBox="1"/>
          <p:nvPr/>
        </p:nvSpPr>
        <p:spPr>
          <a:xfrm>
            <a:off x="459740" y="4992370"/>
            <a:ext cx="1737995" cy="398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/>
              <a:t>约书亚时期</a:t>
            </a:r>
            <a:endParaRPr lang="zh-CN" altLang="en-US" sz="2000" b="1"/>
          </a:p>
        </p:txBody>
      </p:sp>
      <p:sp>
        <p:nvSpPr>
          <p:cNvPr id="51" name="文本框 50"/>
          <p:cNvSpPr txBox="1"/>
          <p:nvPr/>
        </p:nvSpPr>
        <p:spPr>
          <a:xfrm>
            <a:off x="3615055" y="5006340"/>
            <a:ext cx="1141730" cy="398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扫罗王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070475" y="5006340"/>
            <a:ext cx="1141730" cy="398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大卫王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525895" y="5006340"/>
            <a:ext cx="1424940" cy="398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所罗门王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805035" y="3295650"/>
            <a:ext cx="173736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南国</a:t>
            </a:r>
            <a:r>
              <a:rPr lang="en-US" altLang="zh-CN" sz="2400" b="1">
                <a:solidFill>
                  <a:schemeClr val="tx1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支派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861550" y="836295"/>
            <a:ext cx="1866265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北国</a:t>
            </a:r>
            <a:r>
              <a:rPr lang="en-US" altLang="zh-CN" sz="2400" b="1">
                <a:solidFill>
                  <a:schemeClr val="tx1"/>
                </a:solidFill>
              </a:rPr>
              <a:t>10</a:t>
            </a:r>
            <a:r>
              <a:rPr lang="zh-CN" altLang="en-US" sz="2400" b="1">
                <a:solidFill>
                  <a:schemeClr val="tx1"/>
                </a:solidFill>
              </a:rPr>
              <a:t>支派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954655" y="4511675"/>
            <a:ext cx="114173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撒母耳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89965" y="4511675"/>
            <a:ext cx="1141095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约书亚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68520" y="4511675"/>
            <a:ext cx="81915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拿单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563235" y="4511675"/>
            <a:ext cx="81915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迦得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378700" y="4511675"/>
            <a:ext cx="1035685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亚希</a:t>
            </a:r>
            <a:r>
              <a:rPr lang="zh-CN" altLang="en-US" sz="2000" b="1">
                <a:solidFill>
                  <a:schemeClr val="tx1"/>
                </a:solidFill>
              </a:rPr>
              <a:t>雅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476750" y="3740785"/>
            <a:ext cx="10001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/>
              <a:t>阻建殿</a:t>
            </a:r>
            <a:endParaRPr lang="zh-CN" altLang="en-US" sz="2000"/>
          </a:p>
          <a:p>
            <a:r>
              <a:rPr lang="zh-CN" altLang="en-US" sz="2000"/>
              <a:t>拔示巴</a:t>
            </a:r>
            <a:endParaRPr lang="zh-CN" altLang="en-US" sz="2000"/>
          </a:p>
        </p:txBody>
      </p:sp>
      <p:sp>
        <p:nvSpPr>
          <p:cNvPr id="63" name="文本框 62"/>
          <p:cNvSpPr txBox="1"/>
          <p:nvPr/>
        </p:nvSpPr>
        <p:spPr>
          <a:xfrm>
            <a:off x="5558790" y="2817495"/>
            <a:ext cx="1250315" cy="163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/>
              <a:t>数点百姓</a:t>
            </a:r>
            <a:endParaRPr lang="zh-CN" altLang="en-US" sz="2000"/>
          </a:p>
          <a:p>
            <a:r>
              <a:rPr lang="zh-CN" altLang="en-US" sz="2000"/>
              <a:t>三样灾：</a:t>
            </a:r>
            <a:endParaRPr lang="zh-CN" altLang="en-US" sz="2000"/>
          </a:p>
          <a:p>
            <a:r>
              <a:rPr lang="en-US" altLang="zh-CN" sz="2000"/>
              <a:t>7</a:t>
            </a:r>
            <a:r>
              <a:rPr lang="zh-CN" altLang="en-US" sz="2000"/>
              <a:t>年饥荒</a:t>
            </a:r>
            <a:endParaRPr lang="en-US" altLang="zh-CN" sz="2000"/>
          </a:p>
          <a:p>
            <a:r>
              <a:rPr lang="en-US" altLang="zh-CN" sz="2000"/>
              <a:t>3</a:t>
            </a:r>
            <a:r>
              <a:rPr lang="zh-CN" altLang="en-US" sz="2000"/>
              <a:t>月追杀</a:t>
            </a:r>
            <a:endParaRPr lang="zh-CN" altLang="en-US" sz="2000"/>
          </a:p>
          <a:p>
            <a:r>
              <a:rPr lang="en-US" altLang="zh-CN" sz="2000"/>
              <a:t>3</a:t>
            </a:r>
            <a:r>
              <a:rPr lang="zh-CN" altLang="en-US" sz="2000"/>
              <a:t>天瘟疫</a:t>
            </a:r>
            <a:endParaRPr lang="zh-CN" altLang="en-US" sz="2000"/>
          </a:p>
        </p:txBody>
      </p:sp>
      <p:sp>
        <p:nvSpPr>
          <p:cNvPr id="64" name="文本框 63"/>
          <p:cNvSpPr txBox="1"/>
          <p:nvPr/>
        </p:nvSpPr>
        <p:spPr>
          <a:xfrm>
            <a:off x="6987540" y="4050665"/>
            <a:ext cx="205740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新衣撕碎</a:t>
            </a:r>
            <a:r>
              <a:rPr lang="en-US" altLang="zh-CN" sz="2000" b="1">
                <a:solidFill>
                  <a:schemeClr val="tx1"/>
                </a:solidFill>
              </a:rPr>
              <a:t>12</a:t>
            </a:r>
            <a:r>
              <a:rPr lang="zh-CN" altLang="en-US" sz="2000" b="1">
                <a:solidFill>
                  <a:schemeClr val="tx1"/>
                </a:solidFill>
              </a:rPr>
              <a:t>片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027035" y="5006340"/>
            <a:ext cx="1462405" cy="398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北国</a:t>
            </a:r>
            <a:r>
              <a:rPr lang="zh-CN" altLang="en-US" sz="2000" b="1">
                <a:solidFill>
                  <a:schemeClr val="tx1"/>
                </a:solidFill>
              </a:rPr>
              <a:t>以色列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0098405" y="5008245"/>
            <a:ext cx="1250950" cy="398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南国犹大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638550" y="762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统一王国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906385" y="8255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王国</a:t>
            </a:r>
            <a:r>
              <a:rPr lang="zh-CN" altLang="en-US" sz="2400" b="1">
                <a:solidFill>
                  <a:schemeClr val="tx1"/>
                </a:solidFill>
              </a:rPr>
              <a:t>分裂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0195" y="4512310"/>
            <a:ext cx="2109470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以利亚、以利沙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235" y="4274820"/>
            <a:ext cx="73088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行动先知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8" grpId="0" bldLvl="0" animBg="1"/>
      <p:bldP spid="68" grpId="1" animBg="1"/>
      <p:bldP spid="47" grpId="0" bldLvl="0" animBg="1"/>
      <p:bldP spid="47" grpId="1" animBg="1"/>
      <p:bldP spid="45" grpId="0" bldLvl="0" animBg="1"/>
      <p:bldP spid="45" grpId="1" animBg="1"/>
      <p:bldP spid="12" grpId="0" bldLvl="0" animBg="1"/>
      <p:bldP spid="12" grpId="1" animBg="1"/>
      <p:bldP spid="52" grpId="0" bldLvl="0" animBg="1"/>
      <p:bldP spid="52" grpId="1" animBg="1"/>
      <p:bldP spid="53" grpId="0" bldLvl="0" animBg="1"/>
      <p:bldP spid="53" grpId="1" animBg="1"/>
      <p:bldP spid="65" grpId="0" bldLvl="0" animBg="1"/>
      <p:bldP spid="65" grpId="1" animBg="1"/>
      <p:bldP spid="55" grpId="0" bldLvl="0" animBg="1"/>
      <p:bldP spid="55" grpId="1" animBg="1"/>
      <p:bldP spid="66" grpId="0" bldLvl="0" animBg="1"/>
      <p:bldP spid="66" grpId="1" animBg="1"/>
      <p:bldP spid="54" grpId="0" bldLvl="0" animBg="1"/>
      <p:bldP spid="54" grpId="1" animBg="1"/>
      <p:bldP spid="58" grpId="0" bldLvl="0" animBg="1"/>
      <p:bldP spid="58" grpId="1" animBg="1"/>
      <p:bldP spid="57" grpId="0" bldLvl="0" animBg="1"/>
      <p:bldP spid="57" grpId="1" animBg="1"/>
      <p:bldP spid="21" grpId="0"/>
      <p:bldP spid="31" grpId="0"/>
      <p:bldP spid="21" grpId="1"/>
      <p:bldP spid="31" grpId="1"/>
      <p:bldP spid="69" grpId="0" bldLvl="0" animBg="1"/>
      <p:bldP spid="69" grpId="1" animBg="1"/>
      <p:bldP spid="59" grpId="0" bldLvl="0" animBg="1"/>
      <p:bldP spid="59" grpId="1" animBg="1"/>
      <p:bldP spid="62" grpId="0" bldLvl="0" animBg="1"/>
      <p:bldP spid="62" grpId="1" animBg="1"/>
      <p:bldP spid="60" grpId="0" bldLvl="0" animBg="1"/>
      <p:bldP spid="60" grpId="1" animBg="1"/>
      <p:bldP spid="63" grpId="0" bldLvl="0" animBg="1"/>
      <p:bldP spid="63" grpId="1" animBg="1"/>
      <p:bldP spid="61" grpId="0" bldLvl="0" animBg="1"/>
      <p:bldP spid="61" grpId="1" animBg="1"/>
      <p:bldP spid="64" grpId="0" bldLvl="0" animBg="1"/>
      <p:bldP spid="64" grpId="1" animBg="1"/>
      <p:bldP spid="25" grpId="0"/>
      <p:bldP spid="32" grpId="0"/>
      <p:bldP spid="25" grpId="1"/>
      <p:bldP spid="32" grpId="1"/>
      <p:bldP spid="51" grpId="0" bldLvl="0" animBg="1"/>
      <p:bldP spid="51" grpId="1" animBg="1"/>
      <p:bldP spid="2" grpId="0" animBg="1"/>
      <p:bldP spid="2" grpId="1" animBg="1"/>
      <p:bldP spid="3" grpId="0" bldLvl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南北国及周边"/>
          <p:cNvPicPr>
            <a:picLocks noChangeAspect="1"/>
          </p:cNvPicPr>
          <p:nvPr/>
        </p:nvPicPr>
        <p:blipFill>
          <a:blip r:embed="rId1"/>
          <a:srcRect r="8340"/>
          <a:stretch>
            <a:fillRect/>
          </a:stretch>
        </p:blipFill>
        <p:spPr>
          <a:xfrm>
            <a:off x="7980680" y="37465"/>
            <a:ext cx="4170680" cy="5433695"/>
          </a:xfrm>
          <a:prstGeom prst="rect">
            <a:avLst/>
          </a:prstGeom>
        </p:spPr>
      </p:pic>
      <p:sp>
        <p:nvSpPr>
          <p:cNvPr id="69" name="文本框 68"/>
          <p:cNvSpPr txBox="1"/>
          <p:nvPr/>
        </p:nvSpPr>
        <p:spPr>
          <a:xfrm>
            <a:off x="7906385" y="8255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王国</a:t>
            </a:r>
            <a:r>
              <a:rPr lang="zh-CN" altLang="en-US" sz="2400" b="1">
                <a:solidFill>
                  <a:schemeClr val="tx1"/>
                </a:solidFill>
              </a:rPr>
              <a:t>分裂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153670" y="641286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5461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149542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2560" y="648716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1861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00025" y="565150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1158875" y="563372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571480" y="240030"/>
            <a:ext cx="1290320" cy="65849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11389995" y="31750"/>
            <a:ext cx="758825" cy="4165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rcRect l="6645" r="14357"/>
          <a:stretch>
            <a:fillRect/>
          </a:stretch>
        </p:blipFill>
        <p:spPr>
          <a:xfrm>
            <a:off x="5080" y="24765"/>
            <a:ext cx="7912735" cy="540131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895" y="3048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中东地区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28" name="曲线连接符 27"/>
          <p:cNvCxnSpPr/>
          <p:nvPr/>
        </p:nvCxnSpPr>
        <p:spPr>
          <a:prstGeom prst="curvedConnector3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6683375" y="-7620"/>
            <a:ext cx="1219200" cy="15017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 rot="1920000">
            <a:off x="2606040" y="1681480"/>
            <a:ext cx="1143635" cy="200088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240000">
            <a:off x="2023110" y="3258185"/>
            <a:ext cx="539750" cy="170624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3816350" y="718820"/>
            <a:ext cx="2857500" cy="15024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9" grpId="0" bldLvl="0" animBg="1"/>
      <p:bldP spid="69" grpId="1" animBg="1"/>
      <p:bldP spid="50" grpId="0" bldLvl="0" animBg="1"/>
      <p:bldP spid="50" grpId="1" animBg="1"/>
      <p:bldP spid="74" grpId="0" bldLvl="0" animBg="1"/>
      <p:bldP spid="74" grpId="1" animBg="1"/>
      <p:bldP spid="25" grpId="0" animBg="1"/>
      <p:bldP spid="25" grpId="1" animBg="1"/>
      <p:bldP spid="75" grpId="0" bldLvl="0" animBg="1"/>
      <p:bldP spid="75" grpId="1" animBg="1"/>
      <p:bldP spid="87" grpId="0" bldLvl="0" animBg="1"/>
      <p:bldP spid="87" grpId="1" animBg="1"/>
      <p:bldP spid="88" grpId="0" bldLvl="0" animBg="1"/>
      <p:bldP spid="88" grpId="1" animBg="1"/>
      <p:bldP spid="90" grpId="0" bldLvl="0" animBg="1"/>
      <p:bldP spid="9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南北国及周边"/>
          <p:cNvPicPr>
            <a:picLocks noChangeAspect="1"/>
          </p:cNvPicPr>
          <p:nvPr/>
        </p:nvPicPr>
        <p:blipFill>
          <a:blip r:embed="rId1"/>
          <a:srcRect r="8340"/>
          <a:stretch>
            <a:fillRect/>
          </a:stretch>
        </p:blipFill>
        <p:spPr>
          <a:xfrm>
            <a:off x="7980680" y="36830"/>
            <a:ext cx="4170680" cy="5433695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3638550" y="762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统一王国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906385" y="8255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王国</a:t>
            </a:r>
            <a:r>
              <a:rPr lang="zh-CN" altLang="en-US" sz="2400" b="1">
                <a:solidFill>
                  <a:schemeClr val="tx1"/>
                </a:solidFill>
              </a:rPr>
              <a:t>分裂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153670" y="641286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5461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149542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33370" y="6295390"/>
            <a:ext cx="0" cy="182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2560" y="648716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1861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00025" y="565150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1158875" y="563372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7904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732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240915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灭亚兰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571480" y="240030"/>
            <a:ext cx="1290320" cy="65849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11389995" y="31750"/>
            <a:ext cx="758825" cy="4165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下箭头 79"/>
          <p:cNvSpPr/>
          <p:nvPr/>
        </p:nvSpPr>
        <p:spPr>
          <a:xfrm rot="1680000">
            <a:off x="10092690" y="894080"/>
            <a:ext cx="1116330" cy="1242695"/>
          </a:xfrm>
          <a:prstGeom prst="downArrow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21060000">
            <a:off x="8065770" y="3390900"/>
            <a:ext cx="603885" cy="77914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86800" y="4479925"/>
            <a:ext cx="26136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俄巴底亚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不顾兄弟情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趁火打劫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9100" y="2443480"/>
            <a:ext cx="285813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约珥书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蝗灾预言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7964805" y="428625"/>
            <a:ext cx="2183765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阿摩司书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拜金牛犊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将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灭国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rcRect l="6645" r="14357"/>
          <a:stretch>
            <a:fillRect/>
          </a:stretch>
        </p:blipFill>
        <p:spPr>
          <a:xfrm>
            <a:off x="26035" y="36830"/>
            <a:ext cx="7912735" cy="540131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895" y="3048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中东地区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76800" y="1797685"/>
            <a:ext cx="1755140" cy="416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约拿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书悔改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28" name="曲线连接符 27"/>
          <p:cNvCxnSpPr/>
          <p:nvPr/>
        </p:nvCxnSpPr>
        <p:spPr>
          <a:prstGeom prst="curvedConnector3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554990" y="1722755"/>
            <a:ext cx="4629785" cy="2499360"/>
          </a:xfrm>
          <a:custGeom>
            <a:avLst/>
            <a:gdLst>
              <a:gd name="connisteX0" fmla="*/ 1387117 w 4630062"/>
              <a:gd name="connsiteY0" fmla="*/ 2499360 h 2499360"/>
              <a:gd name="connisteX1" fmla="*/ 3452 w 4630062"/>
              <a:gd name="connsiteY1" fmla="*/ 1948815 h 2499360"/>
              <a:gd name="connisteX2" fmla="*/ 1758592 w 4630062"/>
              <a:gd name="connsiteY2" fmla="*/ 1398905 h 2499360"/>
              <a:gd name="connisteX3" fmla="*/ 1758592 w 4630062"/>
              <a:gd name="connsiteY3" fmla="*/ 1398905 h 2499360"/>
              <a:gd name="connisteX4" fmla="*/ 4630062 w 4630062"/>
              <a:gd name="connsiteY4" fmla="*/ 0 h 2499360"/>
              <a:gd name="connisteX5" fmla="*/ 4630062 w 4630062"/>
              <a:gd name="connsiteY5" fmla="*/ -14605 h 2499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630062" h="2499360">
                <a:moveTo>
                  <a:pt x="1387117" y="2499360"/>
                </a:moveTo>
                <a:cubicBezTo>
                  <a:pt x="1075332" y="2400300"/>
                  <a:pt x="-70843" y="2169160"/>
                  <a:pt x="3452" y="1948815"/>
                </a:cubicBezTo>
                <a:cubicBezTo>
                  <a:pt x="77747" y="1728470"/>
                  <a:pt x="1407437" y="1508760"/>
                  <a:pt x="1758592" y="1398905"/>
                </a:cubicBezTo>
                <a:cubicBezTo>
                  <a:pt x="2109747" y="1289050"/>
                  <a:pt x="1184552" y="1678940"/>
                  <a:pt x="1758592" y="1398905"/>
                </a:cubicBezTo>
                <a:cubicBezTo>
                  <a:pt x="2332632" y="1118870"/>
                  <a:pt x="4056022" y="282575"/>
                  <a:pt x="463006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980680" y="1093470"/>
            <a:ext cx="1886585" cy="4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何西阿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不忠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8709025" y="2837180"/>
            <a:ext cx="2809875" cy="657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弥迦书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敌人逼近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      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宣告南国之罪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4478020" y="2170430"/>
            <a:ext cx="2859405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那鸿书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述灭亡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	</a:t>
            </a:r>
            <a:endParaRPr lang="en-US" altLang="zh-CN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9560560" y="30480"/>
            <a:ext cx="2590800" cy="864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>
            <p:custDataLst>
              <p:tags r:id="rId13"/>
            </p:custDataLst>
          </p:nvPr>
        </p:nvSpPr>
        <p:spPr>
          <a:xfrm>
            <a:off x="8709025" y="3465830"/>
            <a:ext cx="259143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西番雅书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14"/>
            </p:custDataLst>
          </p:nvPr>
        </p:nvSpPr>
        <p:spPr>
          <a:xfrm>
            <a:off x="8716010" y="3799840"/>
            <a:ext cx="2858770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哈巴谷书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兴起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巴比伦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518900" y="1009650"/>
            <a:ext cx="363855" cy="3226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A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以赛亚书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南国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&amp;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列国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717280" y="4136390"/>
            <a:ext cx="316484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B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耶利米书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/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哀歌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被掳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6683375" y="-7620"/>
            <a:ext cx="1219200" cy="15017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 rot="1920000">
            <a:off x="2606040" y="1681480"/>
            <a:ext cx="1143635" cy="200088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240000">
            <a:off x="2023110" y="3258185"/>
            <a:ext cx="539750" cy="170624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3816350" y="718820"/>
            <a:ext cx="2857500" cy="15024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102235" y="4274820"/>
            <a:ext cx="73088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写作先知</a:t>
            </a:r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8" grpId="0" bldLvl="0" animBg="1"/>
      <p:bldP spid="68" grpId="1" animBg="1"/>
      <p:bldP spid="69" grpId="0" bldLvl="0" animBg="1"/>
      <p:bldP spid="69" grpId="1" animBg="1"/>
      <p:bldP spid="50" grpId="0" bldLvl="0" animBg="1"/>
      <p:bldP spid="50" grpId="1" animBg="1"/>
      <p:bldP spid="74" grpId="0" bldLvl="0" animBg="1"/>
      <p:bldP spid="74" grpId="1" animBg="1"/>
      <p:bldP spid="48" grpId="0"/>
      <p:bldP spid="49" grpId="0"/>
      <p:bldP spid="48" grpId="1"/>
      <p:bldP spid="49" grpId="1"/>
      <p:bldP spid="80" grpId="0" bldLvl="0" animBg="1"/>
      <p:bldP spid="80" grpId="1" animBg="1"/>
      <p:bldP spid="7" grpId="0" bldLvl="0" animBg="1"/>
      <p:bldP spid="7" grpId="1" animBg="1"/>
      <p:bldP spid="14" grpId="0"/>
      <p:bldP spid="14" grpId="1"/>
      <p:bldP spid="15" grpId="0"/>
      <p:bldP spid="15" grpId="1"/>
      <p:bldP spid="21" grpId="0" bldLvl="0" animBg="1"/>
      <p:bldP spid="21" grpId="1"/>
      <p:bldP spid="25" grpId="0" bldLvl="0" animBg="1"/>
      <p:bldP spid="25" grpId="1" animBg="1"/>
      <p:bldP spid="27" grpId="0"/>
      <p:bldP spid="27" grpId="1"/>
      <p:bldP spid="39" grpId="0" bldLvl="0" animBg="1"/>
      <p:bldP spid="39" grpId="1" animBg="1"/>
      <p:bldP spid="42" grpId="0" bldLvl="0" animBg="1"/>
      <p:bldP spid="42" grpId="1"/>
      <p:bldP spid="44" grpId="0"/>
      <p:bldP spid="44" grpId="1"/>
      <p:bldP spid="45" grpId="0"/>
      <p:bldP spid="45" grpId="1"/>
      <p:bldP spid="47" grpId="0" bldLvl="0" animBg="1"/>
      <p:bldP spid="47" grpId="1" animBg="1"/>
      <p:bldP spid="56" grpId="0"/>
      <p:bldP spid="56" grpId="1"/>
      <p:bldP spid="57" grpId="0"/>
      <p:bldP spid="57" grpId="1"/>
      <p:bldP spid="65" grpId="0" bldLvl="0" animBg="1"/>
      <p:bldP spid="65" grpId="1"/>
      <p:bldP spid="67" grpId="0" bldLvl="0" animBg="1"/>
      <p:bldP spid="67" grpId="1"/>
      <p:bldP spid="75" grpId="0" bldLvl="0" animBg="1"/>
      <p:bldP spid="75" grpId="1" animBg="1"/>
      <p:bldP spid="87" grpId="0" bldLvl="0" animBg="1"/>
      <p:bldP spid="87" grpId="1" animBg="1"/>
      <p:bldP spid="88" grpId="0" bldLvl="0" animBg="1"/>
      <p:bldP spid="88" grpId="1" animBg="1"/>
      <p:bldP spid="90" grpId="0" bldLvl="0" animBg="1"/>
      <p:bldP spid="9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南北国及周边"/>
          <p:cNvPicPr>
            <a:picLocks noChangeAspect="1"/>
          </p:cNvPicPr>
          <p:nvPr/>
        </p:nvPicPr>
        <p:blipFill>
          <a:blip r:embed="rId1"/>
          <a:srcRect r="8340"/>
          <a:stretch>
            <a:fillRect/>
          </a:stretch>
        </p:blipFill>
        <p:spPr>
          <a:xfrm>
            <a:off x="7980680" y="36830"/>
            <a:ext cx="4170680" cy="5433695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3638550" y="762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统一王国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906385" y="8255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王国</a:t>
            </a:r>
            <a:r>
              <a:rPr lang="zh-CN" altLang="en-US" sz="2400" b="1">
                <a:solidFill>
                  <a:schemeClr val="tx1"/>
                </a:solidFill>
              </a:rPr>
              <a:t>分裂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153670" y="641286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5461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149542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33370" y="6295390"/>
            <a:ext cx="0" cy="182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93185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2560" y="648716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24" name="文本框 23"/>
          <p:cNvSpPr txBox="1"/>
          <p:nvPr/>
        </p:nvSpPr>
        <p:spPr>
          <a:xfrm>
            <a:off x="358013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722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1861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00025" y="565150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1158875" y="563372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94380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灭北国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47904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732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240915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灭亚兰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571480" y="240030"/>
            <a:ext cx="1290320" cy="65849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11389995" y="31750"/>
            <a:ext cx="758825" cy="4165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下箭头 79"/>
          <p:cNvSpPr/>
          <p:nvPr/>
        </p:nvSpPr>
        <p:spPr>
          <a:xfrm rot="1680000">
            <a:off x="10092690" y="894080"/>
            <a:ext cx="1116330" cy="1242695"/>
          </a:xfrm>
          <a:prstGeom prst="downArrow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21060000">
            <a:off x="8065770" y="3390900"/>
            <a:ext cx="603885" cy="77914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86800" y="4479925"/>
            <a:ext cx="26136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俄巴底亚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不顾兄弟情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趁火打劫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9100" y="2443480"/>
            <a:ext cx="285813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约珥书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蝗灾预言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7964805" y="428625"/>
            <a:ext cx="2183765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阿摩司书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拜金牛犊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将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灭国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rcRect l="6645" r="14357"/>
          <a:stretch>
            <a:fillRect/>
          </a:stretch>
        </p:blipFill>
        <p:spPr>
          <a:xfrm>
            <a:off x="48895" y="30480"/>
            <a:ext cx="7912735" cy="540131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895" y="3048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中东地区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76800" y="1797685"/>
            <a:ext cx="1755140" cy="416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约拿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书悔改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28" name="曲线连接符 27"/>
          <p:cNvCxnSpPr/>
          <p:nvPr/>
        </p:nvCxnSpPr>
        <p:spPr>
          <a:prstGeom prst="curvedConnector3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554990" y="1722755"/>
            <a:ext cx="4629785" cy="2499360"/>
          </a:xfrm>
          <a:custGeom>
            <a:avLst/>
            <a:gdLst>
              <a:gd name="connisteX0" fmla="*/ 1387117 w 4630062"/>
              <a:gd name="connsiteY0" fmla="*/ 2499360 h 2499360"/>
              <a:gd name="connisteX1" fmla="*/ 3452 w 4630062"/>
              <a:gd name="connsiteY1" fmla="*/ 1948815 h 2499360"/>
              <a:gd name="connisteX2" fmla="*/ 1758592 w 4630062"/>
              <a:gd name="connsiteY2" fmla="*/ 1398905 h 2499360"/>
              <a:gd name="connisteX3" fmla="*/ 1758592 w 4630062"/>
              <a:gd name="connsiteY3" fmla="*/ 1398905 h 2499360"/>
              <a:gd name="connisteX4" fmla="*/ 4630062 w 4630062"/>
              <a:gd name="connsiteY4" fmla="*/ 0 h 2499360"/>
              <a:gd name="connisteX5" fmla="*/ 4630062 w 4630062"/>
              <a:gd name="connsiteY5" fmla="*/ -14605 h 2499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630062" h="2499360">
                <a:moveTo>
                  <a:pt x="1387117" y="2499360"/>
                </a:moveTo>
                <a:cubicBezTo>
                  <a:pt x="1075332" y="2400300"/>
                  <a:pt x="-70843" y="2169160"/>
                  <a:pt x="3452" y="1948815"/>
                </a:cubicBezTo>
                <a:cubicBezTo>
                  <a:pt x="77747" y="1728470"/>
                  <a:pt x="1407437" y="1508760"/>
                  <a:pt x="1758592" y="1398905"/>
                </a:cubicBezTo>
                <a:cubicBezTo>
                  <a:pt x="2109747" y="1289050"/>
                  <a:pt x="1184552" y="1678940"/>
                  <a:pt x="1758592" y="1398905"/>
                </a:cubicBezTo>
                <a:cubicBezTo>
                  <a:pt x="2332632" y="1118870"/>
                  <a:pt x="4056022" y="282575"/>
                  <a:pt x="463006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980680" y="1093470"/>
            <a:ext cx="1886585" cy="4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何西阿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不忠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8709025" y="2837180"/>
            <a:ext cx="2809875" cy="657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弥迦书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敌人逼近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      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宣告南国之罪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4478020" y="2170430"/>
            <a:ext cx="2859405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那鸿书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述灭亡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	</a:t>
            </a:r>
            <a:endParaRPr lang="en-US" altLang="zh-CN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2445385" y="448310"/>
            <a:ext cx="4462145" cy="2980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9560560" y="30480"/>
            <a:ext cx="2590800" cy="864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8868410" y="31750"/>
            <a:ext cx="3284220" cy="2499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>
            <p:custDataLst>
              <p:tags r:id="rId13"/>
            </p:custDataLst>
          </p:nvPr>
        </p:nvSpPr>
        <p:spPr>
          <a:xfrm>
            <a:off x="8709025" y="3465830"/>
            <a:ext cx="259143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西番雅书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14"/>
            </p:custDataLst>
          </p:nvPr>
        </p:nvSpPr>
        <p:spPr>
          <a:xfrm>
            <a:off x="8716010" y="3799840"/>
            <a:ext cx="2858770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哈巴谷书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兴起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巴比伦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518900" y="1009650"/>
            <a:ext cx="363855" cy="3226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A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以赛亚书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南国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&amp;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列国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717280" y="4136390"/>
            <a:ext cx="316484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B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耶利米书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/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哀歌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被掳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72" name="上弧形箭头 71"/>
          <p:cNvSpPr/>
          <p:nvPr/>
        </p:nvSpPr>
        <p:spPr>
          <a:xfrm>
            <a:off x="2224405" y="2948940"/>
            <a:ext cx="3568700" cy="702310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6683375" y="-7620"/>
            <a:ext cx="1219200" cy="15017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102235" y="4274820"/>
            <a:ext cx="73088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写作先知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 rot="1920000">
            <a:off x="2606040" y="1681480"/>
            <a:ext cx="1143635" cy="200088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240000">
            <a:off x="2023110" y="3258185"/>
            <a:ext cx="539750" cy="170624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3816350" y="718820"/>
            <a:ext cx="2857500" cy="15024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圆角矩形 90"/>
          <p:cNvSpPr/>
          <p:nvPr/>
        </p:nvSpPr>
        <p:spPr>
          <a:xfrm>
            <a:off x="2162810" y="51435"/>
            <a:ext cx="5208270" cy="3749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>
            <p:custDataLst>
              <p:tags r:id="rId15"/>
            </p:custDataLst>
          </p:nvPr>
        </p:nvSpPr>
        <p:spPr>
          <a:xfrm>
            <a:off x="4677410" y="3596005"/>
            <a:ext cx="3134360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D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但以理书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神在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列邦掌权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              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巴比伦亡于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波斯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16"/>
            </p:custDataLst>
          </p:nvPr>
        </p:nvSpPr>
        <p:spPr>
          <a:xfrm>
            <a:off x="5726430" y="2895600"/>
            <a:ext cx="2085340" cy="641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C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以西结书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神的荣耀离开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&amp;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复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回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8" grpId="0" bldLvl="0" animBg="1"/>
      <p:bldP spid="68" grpId="1" animBg="1"/>
      <p:bldP spid="69" grpId="0" bldLvl="0" animBg="1"/>
      <p:bldP spid="69" grpId="1" animBg="1"/>
      <p:bldP spid="50" grpId="0" bldLvl="0" animBg="1"/>
      <p:bldP spid="50" grpId="1" animBg="1"/>
      <p:bldP spid="74" grpId="0" bldLvl="0" animBg="1"/>
      <p:bldP spid="74" grpId="1" animBg="1"/>
      <p:bldP spid="48" grpId="0"/>
      <p:bldP spid="49" grpId="0"/>
      <p:bldP spid="48" grpId="1"/>
      <p:bldP spid="49" grpId="1"/>
      <p:bldP spid="24" grpId="0"/>
      <p:bldP spid="34" grpId="0"/>
      <p:bldP spid="24" grpId="1"/>
      <p:bldP spid="34" grpId="1"/>
      <p:bldP spid="80" grpId="0" bldLvl="0" animBg="1"/>
      <p:bldP spid="80" grpId="1" animBg="1"/>
      <p:bldP spid="7" grpId="0" bldLvl="0" animBg="1"/>
      <p:bldP spid="7" grpId="1" animBg="1"/>
      <p:bldP spid="14" grpId="0"/>
      <p:bldP spid="14" grpId="1"/>
      <p:bldP spid="15" grpId="0"/>
      <p:bldP spid="15" grpId="1"/>
      <p:bldP spid="21" grpId="0" bldLvl="0" animBg="1"/>
      <p:bldP spid="21" grpId="1"/>
      <p:bldP spid="25" grpId="0" bldLvl="0" animBg="1"/>
      <p:bldP spid="25" grpId="1" animBg="1"/>
      <p:bldP spid="27" grpId="0"/>
      <p:bldP spid="27" grpId="1"/>
      <p:bldP spid="39" grpId="0" bldLvl="0" animBg="1"/>
      <p:bldP spid="39" grpId="1" animBg="1"/>
      <p:bldP spid="42" grpId="0" bldLvl="0" animBg="1"/>
      <p:bldP spid="42" grpId="1"/>
      <p:bldP spid="44" grpId="0"/>
      <p:bldP spid="44" grpId="1"/>
      <p:bldP spid="45" grpId="0"/>
      <p:bldP spid="45" grpId="1"/>
      <p:bldP spid="47" grpId="0" bldLvl="0" animBg="1"/>
      <p:bldP spid="47" grpId="1" animBg="1"/>
      <p:bldP spid="46" grpId="0" bldLvl="0" animBg="1"/>
      <p:bldP spid="46" grpId="1" animBg="1"/>
      <p:bldP spid="54" grpId="0" bldLvl="0" animBg="1"/>
      <p:bldP spid="54" grpId="1" animBg="1"/>
      <p:bldP spid="56" grpId="0"/>
      <p:bldP spid="56" grpId="1"/>
      <p:bldP spid="57" grpId="0"/>
      <p:bldP spid="57" grpId="1"/>
      <p:bldP spid="65" grpId="0" bldLvl="0" animBg="1"/>
      <p:bldP spid="65" grpId="1"/>
      <p:bldP spid="67" grpId="0" bldLvl="0" animBg="1"/>
      <p:bldP spid="67" grpId="1"/>
      <p:bldP spid="71" grpId="0" bldLvl="0" animBg="1"/>
      <p:bldP spid="71" grpId="1"/>
      <p:bldP spid="72" grpId="0" bldLvl="0" animBg="1"/>
      <p:bldP spid="72" grpId="1" animBg="1"/>
      <p:bldP spid="73" grpId="0" bldLvl="0" animBg="1"/>
      <p:bldP spid="73" grpId="1"/>
      <p:bldP spid="75" grpId="0" bldLvl="0" animBg="1"/>
      <p:bldP spid="75" grpId="1" animBg="1"/>
      <p:bldP spid="85" grpId="0" bldLvl="0" animBg="1"/>
      <p:bldP spid="85" grpId="1" animBg="1"/>
      <p:bldP spid="87" grpId="0" bldLvl="0" animBg="1"/>
      <p:bldP spid="87" grpId="1" animBg="1"/>
      <p:bldP spid="88" grpId="0" bldLvl="0" animBg="1"/>
      <p:bldP spid="88" grpId="1" animBg="1"/>
      <p:bldP spid="90" grpId="0" bldLvl="0" animBg="1"/>
      <p:bldP spid="90" grpId="1" animBg="1"/>
      <p:bldP spid="91" grpId="0" bldLvl="0" animBg="1"/>
      <p:bldP spid="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南北国及周边"/>
          <p:cNvPicPr>
            <a:picLocks noChangeAspect="1"/>
          </p:cNvPicPr>
          <p:nvPr/>
        </p:nvPicPr>
        <p:blipFill>
          <a:blip r:embed="rId1"/>
          <a:srcRect r="8340"/>
          <a:stretch>
            <a:fillRect/>
          </a:stretch>
        </p:blipFill>
        <p:spPr>
          <a:xfrm>
            <a:off x="7980680" y="36830"/>
            <a:ext cx="4170680" cy="5433695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3638550" y="762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统一王国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906385" y="8255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王国</a:t>
            </a:r>
            <a:r>
              <a:rPr lang="zh-CN" altLang="en-US" sz="2400" b="1">
                <a:solidFill>
                  <a:schemeClr val="tx1"/>
                </a:solidFill>
              </a:rPr>
              <a:t>分裂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 flipH="1">
            <a:off x="153670" y="641286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5461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4"/>
            </p:custDataLst>
          </p:nvPr>
        </p:nvCxnSpPr>
        <p:spPr>
          <a:xfrm>
            <a:off x="149542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833370" y="6295390"/>
            <a:ext cx="0" cy="182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893185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62560" y="648716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24" name="文本框 23"/>
          <p:cNvSpPr txBox="1"/>
          <p:nvPr/>
        </p:nvSpPr>
        <p:spPr>
          <a:xfrm>
            <a:off x="358013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722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1861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00025" y="565150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8"/>
            </p:custDataLst>
          </p:nvPr>
        </p:nvSpPr>
        <p:spPr>
          <a:xfrm>
            <a:off x="1158875" y="563372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94380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灭北国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31030" y="5633720"/>
            <a:ext cx="100711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B050"/>
                </a:solidFill>
              </a:rPr>
              <a:t>巴比伦灭亚述</a:t>
            </a:r>
            <a:endParaRPr lang="zh-CN" altLang="en-US" sz="2000">
              <a:solidFill>
                <a:srgbClr val="00B05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98030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4693920" y="6487160"/>
            <a:ext cx="613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612</a:t>
            </a:r>
            <a:endParaRPr lang="en-US" altLang="zh-CN" sz="2000"/>
          </a:p>
        </p:txBody>
      </p:sp>
      <p:sp>
        <p:nvSpPr>
          <p:cNvPr id="48" name="文本框 47"/>
          <p:cNvSpPr txBox="1"/>
          <p:nvPr/>
        </p:nvSpPr>
        <p:spPr>
          <a:xfrm>
            <a:off x="247904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732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240915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灭亚兰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571480" y="240030"/>
            <a:ext cx="1290320" cy="65849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11389995" y="31750"/>
            <a:ext cx="758825" cy="4165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0" name="下箭头 79"/>
          <p:cNvSpPr/>
          <p:nvPr/>
        </p:nvSpPr>
        <p:spPr>
          <a:xfrm rot="1680000">
            <a:off x="10092690" y="894080"/>
            <a:ext cx="1116330" cy="1242695"/>
          </a:xfrm>
          <a:prstGeom prst="downArrow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21060000">
            <a:off x="8065770" y="3390900"/>
            <a:ext cx="603885" cy="779145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86800" y="4479925"/>
            <a:ext cx="26136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俄巴底亚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不顾兄弟情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趁火打劫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9100" y="2443480"/>
            <a:ext cx="285813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约珥书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蝗灾预言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9"/>
            </p:custDataLst>
          </p:nvPr>
        </p:nvSpPr>
        <p:spPr>
          <a:xfrm>
            <a:off x="7964805" y="428625"/>
            <a:ext cx="2183765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阿摩司书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拜金牛犊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将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灭国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rcRect l="6645" r="14357"/>
          <a:stretch>
            <a:fillRect/>
          </a:stretch>
        </p:blipFill>
        <p:spPr>
          <a:xfrm>
            <a:off x="33020" y="15875"/>
            <a:ext cx="7912735" cy="540131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895" y="3048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中东地区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76800" y="1797685"/>
            <a:ext cx="1755140" cy="416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约拿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书悔改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28" name="曲线连接符 27"/>
          <p:cNvCxnSpPr/>
          <p:nvPr/>
        </p:nvCxnSpPr>
        <p:spPr>
          <a:prstGeom prst="curvedConnector3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554990" y="1722755"/>
            <a:ext cx="4629785" cy="2499360"/>
          </a:xfrm>
          <a:custGeom>
            <a:avLst/>
            <a:gdLst>
              <a:gd name="connisteX0" fmla="*/ 1387117 w 4630062"/>
              <a:gd name="connsiteY0" fmla="*/ 2499360 h 2499360"/>
              <a:gd name="connisteX1" fmla="*/ 3452 w 4630062"/>
              <a:gd name="connsiteY1" fmla="*/ 1948815 h 2499360"/>
              <a:gd name="connisteX2" fmla="*/ 1758592 w 4630062"/>
              <a:gd name="connsiteY2" fmla="*/ 1398905 h 2499360"/>
              <a:gd name="connisteX3" fmla="*/ 1758592 w 4630062"/>
              <a:gd name="connsiteY3" fmla="*/ 1398905 h 2499360"/>
              <a:gd name="connisteX4" fmla="*/ 4630062 w 4630062"/>
              <a:gd name="connsiteY4" fmla="*/ 0 h 2499360"/>
              <a:gd name="connisteX5" fmla="*/ 4630062 w 4630062"/>
              <a:gd name="connsiteY5" fmla="*/ -14605 h 24993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4630062" h="2499360">
                <a:moveTo>
                  <a:pt x="1387117" y="2499360"/>
                </a:moveTo>
                <a:cubicBezTo>
                  <a:pt x="1075332" y="2400300"/>
                  <a:pt x="-70843" y="2169160"/>
                  <a:pt x="3452" y="1948815"/>
                </a:cubicBezTo>
                <a:cubicBezTo>
                  <a:pt x="77747" y="1728470"/>
                  <a:pt x="1407437" y="1508760"/>
                  <a:pt x="1758592" y="1398905"/>
                </a:cubicBezTo>
                <a:cubicBezTo>
                  <a:pt x="2109747" y="1289050"/>
                  <a:pt x="1184552" y="1678940"/>
                  <a:pt x="1758592" y="1398905"/>
                </a:cubicBezTo>
                <a:cubicBezTo>
                  <a:pt x="2332632" y="1118870"/>
                  <a:pt x="4056022" y="282575"/>
                  <a:pt x="4630062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7980680" y="1093470"/>
            <a:ext cx="1886585" cy="4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何西阿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不忠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11"/>
            </p:custDataLst>
          </p:nvPr>
        </p:nvSpPr>
        <p:spPr>
          <a:xfrm>
            <a:off x="8709025" y="2837180"/>
            <a:ext cx="2809875" cy="6578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弥迦书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敌人逼近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      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宣告南国之罪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12"/>
            </p:custDataLst>
          </p:nvPr>
        </p:nvSpPr>
        <p:spPr>
          <a:xfrm>
            <a:off x="4478020" y="2170430"/>
            <a:ext cx="2859405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那鸿书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述灭亡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	</a:t>
            </a:r>
            <a:endParaRPr lang="en-US" altLang="zh-CN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2445385" y="448310"/>
            <a:ext cx="4462145" cy="2980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9560560" y="30480"/>
            <a:ext cx="2590800" cy="864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4262120" y="2949575"/>
            <a:ext cx="3568700" cy="201676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/>
        </p:nvSpPr>
        <p:spPr>
          <a:xfrm>
            <a:off x="8868410" y="31750"/>
            <a:ext cx="3284220" cy="2499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文本框 55"/>
          <p:cNvSpPr txBox="1"/>
          <p:nvPr>
            <p:custDataLst>
              <p:tags r:id="rId13"/>
            </p:custDataLst>
          </p:nvPr>
        </p:nvSpPr>
        <p:spPr>
          <a:xfrm>
            <a:off x="8709025" y="3465830"/>
            <a:ext cx="259143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西番雅书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14"/>
            </p:custDataLst>
          </p:nvPr>
        </p:nvSpPr>
        <p:spPr>
          <a:xfrm>
            <a:off x="8716010" y="3799840"/>
            <a:ext cx="2858770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哈巴谷书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兴起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巴比伦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59" name="直接连接符 58"/>
          <p:cNvCxnSpPr/>
          <p:nvPr>
            <p:custDataLst>
              <p:tags r:id="rId15"/>
            </p:custDataLst>
          </p:nvPr>
        </p:nvCxnSpPr>
        <p:spPr>
          <a:xfrm>
            <a:off x="589407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6837045" y="6487160"/>
            <a:ext cx="71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586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61" name="文本框 60"/>
          <p:cNvSpPr txBox="1"/>
          <p:nvPr>
            <p:custDataLst>
              <p:tags r:id="rId16"/>
            </p:custDataLst>
          </p:nvPr>
        </p:nvSpPr>
        <p:spPr>
          <a:xfrm>
            <a:off x="55549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606</a:t>
            </a:r>
            <a:endParaRPr lang="en-US" altLang="zh-CN" sz="2000"/>
          </a:p>
        </p:txBody>
      </p:sp>
      <p:cxnSp>
        <p:nvCxnSpPr>
          <p:cNvPr id="62" name="直接连接符 61"/>
          <p:cNvCxnSpPr/>
          <p:nvPr/>
        </p:nvCxnSpPr>
        <p:spPr>
          <a:xfrm>
            <a:off x="7115810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6297930" y="5633720"/>
            <a:ext cx="171132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巴比伦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灭南国毁圣殿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64" name="文本框 63"/>
          <p:cNvSpPr txBox="1"/>
          <p:nvPr>
            <p:custDataLst>
              <p:tags r:id="rId17"/>
            </p:custDataLst>
          </p:nvPr>
        </p:nvSpPr>
        <p:spPr>
          <a:xfrm>
            <a:off x="5393055" y="5633720"/>
            <a:ext cx="90487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</a:t>
            </a:r>
            <a:r>
              <a:rPr lang="en-US" altLang="zh-CN" sz="2000">
                <a:solidFill>
                  <a:srgbClr val="00B050"/>
                </a:solidFill>
              </a:rPr>
              <a:t>1</a:t>
            </a:r>
            <a:r>
              <a:rPr lang="zh-CN" altLang="en-US" sz="2000">
                <a:solidFill>
                  <a:srgbClr val="00B050"/>
                </a:solidFill>
              </a:rPr>
              <a:t>次被掳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518900" y="1009650"/>
            <a:ext cx="363855" cy="3226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A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以赛亚书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南国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&amp;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列国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717280" y="4136390"/>
            <a:ext cx="316484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B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耶利米书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/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哀歌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被掳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2240915" y="405130"/>
            <a:ext cx="5591175" cy="478091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上弧形箭头 71"/>
          <p:cNvSpPr/>
          <p:nvPr/>
        </p:nvSpPr>
        <p:spPr>
          <a:xfrm>
            <a:off x="2224405" y="2948940"/>
            <a:ext cx="3568700" cy="702310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6683375" y="-7620"/>
            <a:ext cx="1219200" cy="15017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1" name="直接连接符 80"/>
          <p:cNvCxnSpPr/>
          <p:nvPr>
            <p:custDataLst>
              <p:tags r:id="rId18"/>
            </p:custDataLst>
          </p:nvPr>
        </p:nvCxnSpPr>
        <p:spPr>
          <a:xfrm>
            <a:off x="902271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>
            <p:custDataLst>
              <p:tags r:id="rId19"/>
            </p:custDataLst>
          </p:nvPr>
        </p:nvSpPr>
        <p:spPr>
          <a:xfrm>
            <a:off x="8666480" y="6487160"/>
            <a:ext cx="904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536</a:t>
            </a:r>
            <a:endParaRPr lang="en-US" altLang="zh-CN" sz="2000"/>
          </a:p>
        </p:txBody>
      </p:sp>
      <p:sp>
        <p:nvSpPr>
          <p:cNvPr id="83" name="文本框 82"/>
          <p:cNvSpPr txBox="1"/>
          <p:nvPr>
            <p:custDataLst>
              <p:tags r:id="rId20"/>
            </p:custDataLst>
          </p:nvPr>
        </p:nvSpPr>
        <p:spPr>
          <a:xfrm>
            <a:off x="8027035" y="5925185"/>
            <a:ext cx="1778000" cy="366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70C0"/>
                </a:solidFill>
              </a:rPr>
              <a:t>波斯灭巴比伦</a:t>
            </a:r>
            <a:endParaRPr lang="zh-CN" altLang="en-US" sz="2000">
              <a:solidFill>
                <a:srgbClr val="0070C0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02235" y="4274820"/>
            <a:ext cx="73088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写作先知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87" name="椭圆 86"/>
          <p:cNvSpPr/>
          <p:nvPr/>
        </p:nvSpPr>
        <p:spPr>
          <a:xfrm rot="1920000">
            <a:off x="2606040" y="1681480"/>
            <a:ext cx="1143635" cy="2000885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240000">
            <a:off x="2023110" y="3258185"/>
            <a:ext cx="539750" cy="1706245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3816350" y="718820"/>
            <a:ext cx="2857500" cy="15024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圆角矩形 90"/>
          <p:cNvSpPr/>
          <p:nvPr/>
        </p:nvSpPr>
        <p:spPr>
          <a:xfrm>
            <a:off x="2162810" y="51435"/>
            <a:ext cx="5208270" cy="3749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>
            <p:custDataLst>
              <p:tags r:id="rId21"/>
            </p:custDataLst>
          </p:nvPr>
        </p:nvSpPr>
        <p:spPr>
          <a:xfrm>
            <a:off x="4677410" y="3596005"/>
            <a:ext cx="3134360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D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但以理书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神在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列邦掌权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              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巴比伦亡于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波斯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22"/>
            </p:custDataLst>
          </p:nvPr>
        </p:nvSpPr>
        <p:spPr>
          <a:xfrm>
            <a:off x="5726430" y="2895600"/>
            <a:ext cx="2085340" cy="641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C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以西结书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神的荣耀离开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&amp;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复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回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8" grpId="0" bldLvl="0" animBg="1"/>
      <p:bldP spid="68" grpId="1" animBg="1"/>
      <p:bldP spid="69" grpId="0" bldLvl="0" animBg="1"/>
      <p:bldP spid="69" grpId="1" animBg="1"/>
      <p:bldP spid="50" grpId="0" bldLvl="0" animBg="1"/>
      <p:bldP spid="50" grpId="1" animBg="1"/>
      <p:bldP spid="74" grpId="0" bldLvl="0" animBg="1"/>
      <p:bldP spid="74" grpId="1" animBg="1"/>
      <p:bldP spid="48" grpId="0"/>
      <p:bldP spid="49" grpId="0"/>
      <p:bldP spid="48" grpId="1"/>
      <p:bldP spid="49" grpId="1"/>
      <p:bldP spid="24" grpId="0"/>
      <p:bldP spid="34" grpId="0"/>
      <p:bldP spid="24" grpId="1"/>
      <p:bldP spid="34" grpId="1"/>
      <p:bldP spid="80" grpId="0" bldLvl="0" animBg="1"/>
      <p:bldP spid="80" grpId="1" animBg="1"/>
      <p:bldP spid="7" grpId="0" bldLvl="0" animBg="1"/>
      <p:bldP spid="7" grpId="1" animBg="1"/>
      <p:bldP spid="14" grpId="0"/>
      <p:bldP spid="14" grpId="1"/>
      <p:bldP spid="15" grpId="0"/>
      <p:bldP spid="15" grpId="1"/>
      <p:bldP spid="21" grpId="0" bldLvl="0" animBg="1"/>
      <p:bldP spid="21" grpId="1"/>
      <p:bldP spid="25" grpId="0" bldLvl="0" animBg="1"/>
      <p:bldP spid="25" grpId="1" animBg="1"/>
      <p:bldP spid="27" grpId="0"/>
      <p:bldP spid="27" grpId="1"/>
      <p:bldP spid="39" grpId="0" bldLvl="0" animBg="1"/>
      <p:bldP spid="39" grpId="1" animBg="1"/>
      <p:bldP spid="42" grpId="0" bldLvl="0" animBg="1"/>
      <p:bldP spid="42" grpId="1"/>
      <p:bldP spid="44" grpId="0"/>
      <p:bldP spid="44" grpId="1"/>
      <p:bldP spid="45" grpId="0"/>
      <p:bldP spid="45" grpId="1"/>
      <p:bldP spid="47" grpId="0" bldLvl="0" animBg="1"/>
      <p:bldP spid="47" grpId="1" animBg="1"/>
      <p:bldP spid="46" grpId="0" bldLvl="0" animBg="1"/>
      <p:bldP spid="46" grpId="1" animBg="1"/>
      <p:bldP spid="53" grpId="0" bldLvl="0" animBg="1"/>
      <p:bldP spid="53" grpId="1" animBg="1"/>
      <p:bldP spid="54" grpId="0" bldLvl="0" animBg="1"/>
      <p:bldP spid="54" grpId="1" animBg="1"/>
      <p:bldP spid="56" grpId="0"/>
      <p:bldP spid="56" grpId="1"/>
      <p:bldP spid="57" grpId="0"/>
      <p:bldP spid="57" grpId="1"/>
      <p:bldP spid="37" grpId="0"/>
      <p:bldP spid="41" grpId="0"/>
      <p:bldP spid="37" grpId="1"/>
      <p:bldP spid="41" grpId="1"/>
      <p:bldP spid="61" grpId="0"/>
      <p:bldP spid="64" grpId="0"/>
      <p:bldP spid="61" grpId="1"/>
      <p:bldP spid="64" grpId="1"/>
      <p:bldP spid="65" grpId="0" bldLvl="0" animBg="1"/>
      <p:bldP spid="65" grpId="1"/>
      <p:bldP spid="67" grpId="0" bldLvl="0" animBg="1"/>
      <p:bldP spid="67" grpId="1"/>
      <p:bldP spid="70" grpId="0" bldLvl="0" animBg="1"/>
      <p:bldP spid="70" grpId="1" animBg="1"/>
      <p:bldP spid="71" grpId="0" bldLvl="0" animBg="1"/>
      <p:bldP spid="71" grpId="1"/>
      <p:bldP spid="72" grpId="0" bldLvl="0" animBg="1"/>
      <p:bldP spid="72" grpId="1" animBg="1"/>
      <p:bldP spid="60" grpId="0"/>
      <p:bldP spid="63" grpId="0"/>
      <p:bldP spid="60" grpId="1"/>
      <p:bldP spid="63" grpId="1"/>
      <p:bldP spid="73" grpId="0" bldLvl="0" animBg="1"/>
      <p:bldP spid="73" grpId="1"/>
      <p:bldP spid="75" grpId="0" bldLvl="0" animBg="1"/>
      <p:bldP spid="75" grpId="1" animBg="1"/>
      <p:bldP spid="82" grpId="0"/>
      <p:bldP spid="83" grpId="0"/>
      <p:bldP spid="82" grpId="1"/>
      <p:bldP spid="83" grpId="1"/>
      <p:bldP spid="85" grpId="0" bldLvl="0" animBg="1"/>
      <p:bldP spid="85" grpId="1" animBg="1"/>
      <p:bldP spid="87" grpId="0" bldLvl="0" animBg="1"/>
      <p:bldP spid="87" grpId="1" animBg="1"/>
      <p:bldP spid="88" grpId="0" bldLvl="0" animBg="1"/>
      <p:bldP spid="88" grpId="1" animBg="1"/>
      <p:bldP spid="90" grpId="0" bldLvl="0" animBg="1"/>
      <p:bldP spid="90" grpId="1" animBg="1"/>
      <p:bldP spid="91" grpId="0" bldLvl="0" animBg="1"/>
      <p:bldP spid="9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南北国及周边"/>
          <p:cNvPicPr>
            <a:picLocks noChangeAspect="1"/>
          </p:cNvPicPr>
          <p:nvPr/>
        </p:nvPicPr>
        <p:blipFill>
          <a:blip r:embed="rId1"/>
          <a:srcRect r="8340"/>
          <a:stretch>
            <a:fillRect/>
          </a:stretch>
        </p:blipFill>
        <p:spPr>
          <a:xfrm>
            <a:off x="7980680" y="36830"/>
            <a:ext cx="4170680" cy="5433695"/>
          </a:xfrm>
          <a:prstGeom prst="rect">
            <a:avLst/>
          </a:prstGeom>
        </p:spPr>
      </p:pic>
      <p:pic>
        <p:nvPicPr>
          <p:cNvPr id="10" name="图片 9" descr="大卫与所罗门王国"/>
          <p:cNvPicPr>
            <a:picLocks noChangeAspect="1"/>
          </p:cNvPicPr>
          <p:nvPr/>
        </p:nvPicPr>
        <p:blipFill>
          <a:blip r:embed="rId2"/>
          <a:srcRect l="3151" t="7954" r="5363" b="1685"/>
          <a:stretch>
            <a:fillRect/>
          </a:stretch>
        </p:blipFill>
        <p:spPr>
          <a:xfrm>
            <a:off x="3611880" y="14605"/>
            <a:ext cx="4344670" cy="5434965"/>
          </a:xfrm>
          <a:prstGeom prst="rect">
            <a:avLst/>
          </a:prstGeom>
        </p:spPr>
      </p:pic>
      <p:pic>
        <p:nvPicPr>
          <p:cNvPr id="11" name="图片 10" descr="12支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" y="14605"/>
            <a:ext cx="3568700" cy="5434965"/>
          </a:xfrm>
          <a:prstGeom prst="rect">
            <a:avLst/>
          </a:prstGeom>
        </p:spPr>
      </p:pic>
      <p:sp>
        <p:nvSpPr>
          <p:cNvPr id="68" name="文本框 67"/>
          <p:cNvSpPr txBox="1"/>
          <p:nvPr/>
        </p:nvSpPr>
        <p:spPr>
          <a:xfrm>
            <a:off x="3638550" y="7620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统一王国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906385" y="8255"/>
            <a:ext cx="1463675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王国</a:t>
            </a:r>
            <a:r>
              <a:rPr lang="zh-CN" altLang="en-US" sz="2400" b="1">
                <a:solidFill>
                  <a:schemeClr val="tx1"/>
                </a:solidFill>
              </a:rPr>
              <a:t>分裂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153670" y="641286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9" name="下箭头 78"/>
          <p:cNvSpPr/>
          <p:nvPr/>
        </p:nvSpPr>
        <p:spPr>
          <a:xfrm>
            <a:off x="698500" y="2008505"/>
            <a:ext cx="75565" cy="755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6075045" y="50165"/>
            <a:ext cx="1755140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巴比伦帝国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86800" y="4655185"/>
            <a:ext cx="17551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俄巴底亚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不顾兄弟情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39100" y="2458085"/>
            <a:ext cx="188658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约珥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书蝗灾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7964805" y="428625"/>
            <a:ext cx="1886585" cy="70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阿摩司书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拜金牛犊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将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灭国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76800" y="1797685"/>
            <a:ext cx="1755140" cy="416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约拿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书悔改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cxnSp>
        <p:nvCxnSpPr>
          <p:cNvPr id="28" name="曲线连接符 27"/>
          <p:cNvCxnSpPr/>
          <p:nvPr/>
        </p:nvCxnSpPr>
        <p:spPr>
          <a:prstGeom prst="curvedConnector3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7980680" y="1093470"/>
            <a:ext cx="1886585" cy="43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chemeClr val="tx1"/>
                </a:solidFill>
                <a:sym typeface="+mn-ea"/>
              </a:rPr>
              <a:t>5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何西阿</a:t>
            </a:r>
            <a:r>
              <a:rPr lang="en-US" altLang="zh-CN" sz="2000" b="1">
                <a:solidFill>
                  <a:schemeClr val="tx1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chemeClr val="tx1"/>
                </a:solidFill>
                <a:sym typeface="+mn-ea"/>
              </a:rPr>
              <a:t>不忠</a:t>
            </a:r>
            <a:endParaRPr lang="zh-CN" altLang="en-US" sz="20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7"/>
            </p:custDataLst>
          </p:nvPr>
        </p:nvSpPr>
        <p:spPr>
          <a:xfrm>
            <a:off x="8709025" y="2851785"/>
            <a:ext cx="2609850" cy="569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弥迦书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敌人逼近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   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宣告南国之罪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5" name="文本框 44"/>
          <p:cNvSpPr txBox="1"/>
          <p:nvPr>
            <p:custDataLst>
              <p:tags r:id="rId8"/>
            </p:custDataLst>
          </p:nvPr>
        </p:nvSpPr>
        <p:spPr>
          <a:xfrm>
            <a:off x="4723130" y="2170430"/>
            <a:ext cx="2183765" cy="398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那鸿书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宣告灭亡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	</a:t>
            </a:r>
            <a:endParaRPr lang="en-US" altLang="zh-CN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9"/>
            </p:custDataLst>
          </p:nvPr>
        </p:nvSpPr>
        <p:spPr>
          <a:xfrm>
            <a:off x="8709025" y="3465830"/>
            <a:ext cx="2591435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西番雅书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审判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10"/>
            </p:custDataLst>
          </p:nvPr>
        </p:nvSpPr>
        <p:spPr>
          <a:xfrm>
            <a:off x="8716010" y="3799840"/>
            <a:ext cx="2858770" cy="4362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9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哈巴谷书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兴起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巴比伦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1518900" y="1009650"/>
            <a:ext cx="363855" cy="3226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A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以赛亚书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南国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&amp;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列国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717280" y="4136390"/>
            <a:ext cx="3164840" cy="473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B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耶利米书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/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哀歌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宣告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被掳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11"/>
            </p:custDataLst>
          </p:nvPr>
        </p:nvSpPr>
        <p:spPr>
          <a:xfrm>
            <a:off x="5726430" y="2895600"/>
            <a:ext cx="2085340" cy="641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C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以西结书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神的荣耀离开及复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回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73" name="文本框 72"/>
          <p:cNvSpPr txBox="1"/>
          <p:nvPr>
            <p:custDataLst>
              <p:tags r:id="rId12"/>
            </p:custDataLst>
          </p:nvPr>
        </p:nvSpPr>
        <p:spPr>
          <a:xfrm>
            <a:off x="4677410" y="3596005"/>
            <a:ext cx="3006090" cy="473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D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但以理书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神在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列邦掌权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6645" r="14357"/>
          <a:stretch>
            <a:fillRect/>
          </a:stretch>
        </p:blipFill>
        <p:spPr>
          <a:xfrm>
            <a:off x="-6350" y="30480"/>
            <a:ext cx="7912735" cy="5401310"/>
          </a:xfrm>
          <a:prstGeom prst="rect">
            <a:avLst/>
          </a:prstGeom>
        </p:spPr>
      </p:pic>
      <p:pic>
        <p:nvPicPr>
          <p:cNvPr id="2" name="图片 1" descr="波斯帝国_副本"/>
          <p:cNvPicPr>
            <a:picLocks noChangeAspect="1"/>
          </p:cNvPicPr>
          <p:nvPr/>
        </p:nvPicPr>
        <p:blipFill>
          <a:blip r:embed="rId15"/>
          <a:srcRect l="3469" t="18257" r="8516" b="11533"/>
          <a:stretch>
            <a:fillRect/>
          </a:stretch>
        </p:blipFill>
        <p:spPr>
          <a:xfrm>
            <a:off x="-71120" y="-65405"/>
            <a:ext cx="8006715" cy="55359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68605" y="285750"/>
            <a:ext cx="1755140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波斯帝国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88790" y="2809240"/>
            <a:ext cx="2085340" cy="641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7030A0"/>
                </a:solidFill>
                <a:sym typeface="+mn-ea"/>
              </a:rPr>
              <a:t>C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以西结书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神的荣耀离开及复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回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11650" y="3423285"/>
            <a:ext cx="3006090" cy="7137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p>
            <a:r>
              <a:rPr sz="2000" b="1">
                <a:solidFill>
                  <a:srgbClr val="7030A0"/>
                </a:solidFill>
                <a:sym typeface="+mn-ea"/>
              </a:rPr>
              <a:t>D但以理书:神在列邦掌权</a:t>
            </a:r>
            <a:endParaRPr sz="2000" b="1">
              <a:solidFill>
                <a:srgbClr val="7030A0"/>
              </a:solidFill>
              <a:sym typeface="+mn-ea"/>
            </a:endParaRPr>
          </a:p>
          <a:p>
            <a:r>
              <a:rPr sz="2000" b="1">
                <a:solidFill>
                  <a:srgbClr val="7030A0"/>
                </a:solidFill>
                <a:sym typeface="+mn-ea"/>
              </a:rPr>
              <a:t>              巴比伦亡于波斯</a:t>
            </a:r>
            <a:endParaRPr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31" name="上弧形箭头 30"/>
          <p:cNvSpPr/>
          <p:nvPr/>
        </p:nvSpPr>
        <p:spPr>
          <a:xfrm flipH="1">
            <a:off x="2026285" y="2969895"/>
            <a:ext cx="1819910" cy="658495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>
            <p:custDataLst>
              <p:tags r:id="rId16"/>
            </p:custDataLst>
          </p:nvPr>
        </p:nvCxnSpPr>
        <p:spPr>
          <a:xfrm>
            <a:off x="902271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>
            <p:custDataLst>
              <p:tags r:id="rId17"/>
            </p:custDataLst>
          </p:nvPr>
        </p:nvSpPr>
        <p:spPr>
          <a:xfrm>
            <a:off x="8666480" y="6487160"/>
            <a:ext cx="904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536</a:t>
            </a:r>
            <a:endParaRPr lang="en-US" altLang="zh-CN" sz="2000"/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8027035" y="5925185"/>
            <a:ext cx="1778000" cy="366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70C0"/>
                </a:solidFill>
              </a:rPr>
              <a:t>波斯灭巴比伦</a:t>
            </a:r>
            <a:endParaRPr lang="zh-CN" altLang="en-US" sz="2000">
              <a:solidFill>
                <a:srgbClr val="0070C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860040" y="2524760"/>
            <a:ext cx="2183765" cy="398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那鸿书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宣告灭亡</a:t>
            </a:r>
            <a:r>
              <a:rPr lang="en-US" altLang="zh-CN" sz="2000" b="1">
                <a:solidFill>
                  <a:srgbClr val="7030A0"/>
                </a:solidFill>
                <a:sym typeface="+mn-ea"/>
              </a:rPr>
              <a:t>	</a:t>
            </a:r>
            <a:endParaRPr lang="en-US" altLang="zh-CN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74645" y="2202180"/>
            <a:ext cx="1755140" cy="416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约拿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书悔改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19"/>
            </p:custDataLst>
          </p:nvPr>
        </p:nvSpPr>
        <p:spPr>
          <a:xfrm>
            <a:off x="7781925" y="5560060"/>
            <a:ext cx="2084705" cy="460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000">
                <a:solidFill>
                  <a:srgbClr val="0070C0"/>
                </a:solidFill>
                <a:sym typeface="+mn-ea"/>
              </a:rPr>
              <a:t>第一次归回建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殿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640840" y="3712210"/>
            <a:ext cx="2560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0070C0"/>
                </a:solidFill>
                <a:sym typeface="+mn-ea"/>
              </a:rPr>
              <a:t>10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哈该书</a:t>
            </a:r>
            <a:r>
              <a:rPr lang="en-US" altLang="zh-CN" sz="2000" b="1">
                <a:solidFill>
                  <a:srgbClr val="0070C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激励建殿</a:t>
            </a:r>
            <a:endParaRPr lang="zh-CN" altLang="en-US" sz="20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36395" y="4022725"/>
            <a:ext cx="41706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0070C0"/>
                </a:solidFill>
                <a:sym typeface="+mn-ea"/>
              </a:rPr>
              <a:t>11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撒迦利亚书</a:t>
            </a:r>
            <a:r>
              <a:rPr lang="en-US" altLang="zh-CN" sz="2000" b="1">
                <a:solidFill>
                  <a:srgbClr val="0070C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神应许复兴耶路撒冷</a:t>
            </a:r>
            <a:endParaRPr lang="zh-CN" altLang="en-US" sz="20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671320" y="4421505"/>
            <a:ext cx="42335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0070C0"/>
                </a:solidFill>
                <a:sym typeface="+mn-ea"/>
              </a:rPr>
              <a:t>12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玛拉基书</a:t>
            </a:r>
            <a:r>
              <a:rPr lang="en-US" altLang="zh-CN" sz="2000" b="1">
                <a:solidFill>
                  <a:srgbClr val="0070C0"/>
                </a:solidFill>
                <a:sym typeface="+mn-ea"/>
              </a:rPr>
              <a:t>: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责备归回之民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堕落，</a:t>
            </a:r>
            <a:endParaRPr lang="zh-CN" altLang="en-US" sz="2000" b="1">
              <a:solidFill>
                <a:srgbClr val="0070C0"/>
              </a:solidFill>
              <a:sym typeface="+mn-ea"/>
            </a:endParaRPr>
          </a:p>
          <a:p>
            <a:r>
              <a:rPr lang="en-US" altLang="zh-CN" sz="2000" b="1">
                <a:solidFill>
                  <a:srgbClr val="0070C0"/>
                </a:solidFill>
                <a:sym typeface="+mn-ea"/>
              </a:rPr>
              <a:t>   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十一奉献，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预言施洗约翰</a:t>
            </a:r>
            <a:r>
              <a:rPr lang="en-US" altLang="zh-CN" sz="2000" b="1">
                <a:solidFill>
                  <a:srgbClr val="0070C0"/>
                </a:solidFill>
                <a:sym typeface="+mn-ea"/>
              </a:rPr>
              <a:t>&amp;</a:t>
            </a:r>
            <a:r>
              <a:rPr lang="zh-CN" altLang="en-US" sz="2000" b="1">
                <a:solidFill>
                  <a:srgbClr val="0070C0"/>
                </a:solidFill>
                <a:sym typeface="+mn-ea"/>
              </a:rPr>
              <a:t>弥赛亚</a:t>
            </a:r>
            <a:endParaRPr lang="zh-CN" altLang="en-US" sz="20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0009505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516</a:t>
            </a:r>
            <a:endParaRPr lang="en-US" altLang="zh-CN" sz="2000"/>
          </a:p>
        </p:txBody>
      </p:sp>
      <p:cxnSp>
        <p:nvCxnSpPr>
          <p:cNvPr id="77" name="直接连接符 76"/>
          <p:cNvCxnSpPr/>
          <p:nvPr/>
        </p:nvCxnSpPr>
        <p:spPr>
          <a:xfrm>
            <a:off x="10322560" y="629666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9978390" y="5633720"/>
            <a:ext cx="74168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70C0"/>
                </a:solidFill>
              </a:rPr>
              <a:t>建</a:t>
            </a:r>
            <a:r>
              <a:rPr lang="zh-CN" altLang="en-US" sz="2000">
                <a:solidFill>
                  <a:srgbClr val="0070C0"/>
                </a:solidFill>
              </a:rPr>
              <a:t>成圣殿</a:t>
            </a:r>
            <a:endParaRPr lang="zh-CN" altLang="en-US" sz="2000">
              <a:solidFill>
                <a:srgbClr val="0070C0"/>
              </a:solidFill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1131887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10788015" y="6487160"/>
            <a:ext cx="1141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445BC</a:t>
            </a:r>
            <a:endParaRPr lang="en-US" altLang="zh-CN" sz="2000"/>
          </a:p>
        </p:txBody>
      </p:sp>
      <p:sp>
        <p:nvSpPr>
          <p:cNvPr id="83" name="文本框 82"/>
          <p:cNvSpPr txBox="1"/>
          <p:nvPr/>
        </p:nvSpPr>
        <p:spPr>
          <a:xfrm>
            <a:off x="10813415" y="5633720"/>
            <a:ext cx="94805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70C0"/>
                </a:solidFill>
              </a:rPr>
              <a:t>第三次</a:t>
            </a:r>
            <a:endParaRPr lang="zh-CN" altLang="en-US" sz="2000">
              <a:solidFill>
                <a:srgbClr val="0070C0"/>
              </a:solidFill>
            </a:endParaRPr>
          </a:p>
          <a:p>
            <a:pPr algn="ctr"/>
            <a:r>
              <a:rPr lang="zh-CN" altLang="en-US" sz="2000">
                <a:solidFill>
                  <a:srgbClr val="0070C0"/>
                </a:solidFill>
              </a:rPr>
              <a:t>归回</a:t>
            </a:r>
            <a:endParaRPr lang="zh-CN" altLang="en-US" sz="2000">
              <a:solidFill>
                <a:srgbClr val="0070C0"/>
              </a:solidFill>
            </a:endParaRPr>
          </a:p>
        </p:txBody>
      </p:sp>
      <p:cxnSp>
        <p:nvCxnSpPr>
          <p:cNvPr id="84" name="直接连接符 83"/>
          <p:cNvCxnSpPr/>
          <p:nvPr>
            <p:custDataLst>
              <p:tags r:id="rId20"/>
            </p:custDataLst>
          </p:nvPr>
        </p:nvCxnSpPr>
        <p:spPr>
          <a:xfrm>
            <a:off x="5461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>
            <p:custDataLst>
              <p:tags r:id="rId21"/>
            </p:custDataLst>
          </p:nvPr>
        </p:nvCxnSpPr>
        <p:spPr>
          <a:xfrm>
            <a:off x="14986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22"/>
            </p:custDataLst>
          </p:nvPr>
        </p:nvCxnSpPr>
        <p:spPr>
          <a:xfrm>
            <a:off x="2702560" y="6295390"/>
            <a:ext cx="0" cy="182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>
            <p:custDataLst>
              <p:tags r:id="rId23"/>
            </p:custDataLst>
          </p:nvPr>
        </p:nvCxnSpPr>
        <p:spPr>
          <a:xfrm>
            <a:off x="3871595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>
            <p:custDataLst>
              <p:tags r:id="rId24"/>
            </p:custDataLst>
          </p:nvPr>
        </p:nvSpPr>
        <p:spPr>
          <a:xfrm>
            <a:off x="162560" y="648716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89" name="文本框 88"/>
          <p:cNvSpPr txBox="1"/>
          <p:nvPr>
            <p:custDataLst>
              <p:tags r:id="rId25"/>
            </p:custDataLst>
          </p:nvPr>
        </p:nvSpPr>
        <p:spPr>
          <a:xfrm>
            <a:off x="355854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722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0" name="文本框 89"/>
          <p:cNvSpPr txBox="1"/>
          <p:nvPr>
            <p:custDataLst>
              <p:tags r:id="rId26"/>
            </p:custDataLst>
          </p:nvPr>
        </p:nvSpPr>
        <p:spPr>
          <a:xfrm>
            <a:off x="1189355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91" name="文本框 90"/>
          <p:cNvSpPr txBox="1"/>
          <p:nvPr>
            <p:custDataLst>
              <p:tags r:id="rId27"/>
            </p:custDataLst>
          </p:nvPr>
        </p:nvSpPr>
        <p:spPr>
          <a:xfrm>
            <a:off x="200025" y="565150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92" name="文本框 91"/>
          <p:cNvSpPr txBox="1"/>
          <p:nvPr>
            <p:custDataLst>
              <p:tags r:id="rId28"/>
            </p:custDataLst>
          </p:nvPr>
        </p:nvSpPr>
        <p:spPr>
          <a:xfrm>
            <a:off x="1162050" y="563372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93" name="文本框 92"/>
          <p:cNvSpPr txBox="1"/>
          <p:nvPr>
            <p:custDataLst>
              <p:tags r:id="rId29"/>
            </p:custDataLst>
          </p:nvPr>
        </p:nvSpPr>
        <p:spPr>
          <a:xfrm>
            <a:off x="3272790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灭北国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4" name="文本框 93"/>
          <p:cNvSpPr txBox="1"/>
          <p:nvPr>
            <p:custDataLst>
              <p:tags r:id="rId30"/>
            </p:custDataLst>
          </p:nvPr>
        </p:nvSpPr>
        <p:spPr>
          <a:xfrm>
            <a:off x="4456430" y="5633720"/>
            <a:ext cx="100711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B050"/>
                </a:solidFill>
              </a:rPr>
              <a:t>巴比伦灭亚述</a:t>
            </a:r>
            <a:endParaRPr lang="zh-CN" altLang="en-US" sz="2000">
              <a:solidFill>
                <a:srgbClr val="00B050"/>
              </a:solidFill>
            </a:endParaRPr>
          </a:p>
        </p:txBody>
      </p:sp>
      <p:cxnSp>
        <p:nvCxnSpPr>
          <p:cNvPr id="95" name="直接连接符 94"/>
          <p:cNvCxnSpPr/>
          <p:nvPr>
            <p:custDataLst>
              <p:tags r:id="rId31"/>
            </p:custDataLst>
          </p:nvPr>
        </p:nvCxnSpPr>
        <p:spPr>
          <a:xfrm>
            <a:off x="500570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>
            <p:custDataLst>
              <p:tags r:id="rId32"/>
            </p:custDataLst>
          </p:nvPr>
        </p:nvSpPr>
        <p:spPr>
          <a:xfrm>
            <a:off x="4719320" y="6487160"/>
            <a:ext cx="613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612</a:t>
            </a:r>
            <a:endParaRPr lang="en-US" altLang="zh-CN" sz="2000"/>
          </a:p>
        </p:txBody>
      </p:sp>
      <p:sp>
        <p:nvSpPr>
          <p:cNvPr id="97" name="文本框 96"/>
          <p:cNvSpPr txBox="1"/>
          <p:nvPr>
            <p:custDataLst>
              <p:tags r:id="rId33"/>
            </p:custDataLst>
          </p:nvPr>
        </p:nvSpPr>
        <p:spPr>
          <a:xfrm>
            <a:off x="251587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732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8" name="文本框 97"/>
          <p:cNvSpPr txBox="1"/>
          <p:nvPr>
            <p:custDataLst>
              <p:tags r:id="rId34"/>
            </p:custDataLst>
          </p:nvPr>
        </p:nvSpPr>
        <p:spPr>
          <a:xfrm>
            <a:off x="2277745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灭亚兰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9" name="直接连接符 98"/>
          <p:cNvCxnSpPr/>
          <p:nvPr>
            <p:custDataLst>
              <p:tags r:id="rId35"/>
            </p:custDataLst>
          </p:nvPr>
        </p:nvCxnSpPr>
        <p:spPr>
          <a:xfrm>
            <a:off x="588137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>
            <p:custDataLst>
              <p:tags r:id="rId36"/>
            </p:custDataLst>
          </p:nvPr>
        </p:nvSpPr>
        <p:spPr>
          <a:xfrm>
            <a:off x="55422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606</a:t>
            </a:r>
            <a:endParaRPr lang="en-US" altLang="zh-CN" sz="2000"/>
          </a:p>
        </p:txBody>
      </p:sp>
      <p:sp>
        <p:nvSpPr>
          <p:cNvPr id="101" name="文本框 100"/>
          <p:cNvSpPr txBox="1"/>
          <p:nvPr>
            <p:custDataLst>
              <p:tags r:id="rId37"/>
            </p:custDataLst>
          </p:nvPr>
        </p:nvSpPr>
        <p:spPr>
          <a:xfrm>
            <a:off x="5380355" y="5633720"/>
            <a:ext cx="90487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</a:t>
            </a:r>
            <a:r>
              <a:rPr lang="en-US" altLang="zh-CN" sz="2000">
                <a:solidFill>
                  <a:srgbClr val="00B050"/>
                </a:solidFill>
              </a:rPr>
              <a:t>1</a:t>
            </a:r>
            <a:r>
              <a:rPr lang="zh-CN" altLang="en-US" sz="2000">
                <a:solidFill>
                  <a:srgbClr val="00B050"/>
                </a:solidFill>
              </a:rPr>
              <a:t>次被掳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105" name="文本框 104"/>
          <p:cNvSpPr txBox="1"/>
          <p:nvPr>
            <p:custDataLst>
              <p:tags r:id="rId38"/>
            </p:custDataLst>
          </p:nvPr>
        </p:nvSpPr>
        <p:spPr>
          <a:xfrm>
            <a:off x="6722745" y="6487160"/>
            <a:ext cx="71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586</a:t>
            </a:r>
            <a:endParaRPr lang="en-US" altLang="zh-CN" sz="2000">
              <a:solidFill>
                <a:srgbClr val="FF0000"/>
              </a:solidFill>
            </a:endParaRPr>
          </a:p>
        </p:txBody>
      </p:sp>
      <p:cxnSp>
        <p:nvCxnSpPr>
          <p:cNvPr id="106" name="直接连接符 105"/>
          <p:cNvCxnSpPr/>
          <p:nvPr>
            <p:custDataLst>
              <p:tags r:id="rId39"/>
            </p:custDataLst>
          </p:nvPr>
        </p:nvCxnSpPr>
        <p:spPr>
          <a:xfrm>
            <a:off x="7001510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>
            <p:custDataLst>
              <p:tags r:id="rId40"/>
            </p:custDataLst>
          </p:nvPr>
        </p:nvSpPr>
        <p:spPr>
          <a:xfrm>
            <a:off x="6102350" y="5633720"/>
            <a:ext cx="177800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巴比伦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灭南国毁</a:t>
            </a:r>
            <a:r>
              <a:rPr lang="zh-CN" altLang="en-US" sz="2000">
                <a:solidFill>
                  <a:srgbClr val="00B050"/>
                </a:solidFill>
              </a:rPr>
              <a:t>圣殿</a:t>
            </a:r>
            <a:endParaRPr lang="zh-CN" altLang="en-US" sz="20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8" grpId="0" bldLvl="0" animBg="1"/>
      <p:bldP spid="68" grpId="1" animBg="1"/>
      <p:bldP spid="69" grpId="0" bldLvl="0" animBg="1"/>
      <p:bldP spid="69" grpId="1" animBg="1"/>
      <p:bldP spid="20" grpId="0" bldLvl="0" animBg="1"/>
      <p:bldP spid="20" grpId="1" animBg="1"/>
      <p:bldP spid="14" grpId="0"/>
      <p:bldP spid="14" grpId="1"/>
      <p:bldP spid="15" grpId="0"/>
      <p:bldP spid="15" grpId="1"/>
      <p:bldP spid="21" grpId="0" bldLvl="0" animBg="1"/>
      <p:bldP spid="21" grpId="1"/>
      <p:bldP spid="27" grpId="0"/>
      <p:bldP spid="27" grpId="1"/>
      <p:bldP spid="42" grpId="0" bldLvl="0" animBg="1"/>
      <p:bldP spid="42" grpId="1"/>
      <p:bldP spid="44" grpId="0"/>
      <p:bldP spid="44" grpId="1"/>
      <p:bldP spid="45" grpId="0"/>
      <p:bldP spid="45" grpId="1"/>
      <p:bldP spid="56" grpId="0"/>
      <p:bldP spid="56" grpId="1"/>
      <p:bldP spid="57" grpId="0"/>
      <p:bldP spid="57" grpId="1"/>
      <p:bldP spid="65" grpId="0" bldLvl="0" animBg="1"/>
      <p:bldP spid="65" grpId="1"/>
      <p:bldP spid="67" grpId="0" bldLvl="0" animBg="1"/>
      <p:bldP spid="67" grpId="1"/>
      <p:bldP spid="71" grpId="0" bldLvl="0" animBg="1"/>
      <p:bldP spid="71" grpId="1"/>
      <p:bldP spid="73" grpId="0" bldLvl="0" animBg="1"/>
      <p:bldP spid="73" grpId="1"/>
      <p:bldP spid="26" grpId="1"/>
      <p:bldP spid="29" grpId="1"/>
      <p:bldP spid="36" grpId="0"/>
      <p:bldP spid="36" grpId="1"/>
      <p:bldP spid="30" grpId="0"/>
      <p:bldP spid="32" grpId="0"/>
      <p:bldP spid="18" grpId="0" bldLvl="0" animBg="1"/>
      <p:bldP spid="19" grpId="0" bldLvl="0" animBg="1"/>
      <p:bldP spid="30" grpId="1"/>
      <p:bldP spid="32" grpId="1"/>
      <p:bldP spid="18" grpId="1"/>
      <p:bldP spid="19" grpId="1"/>
      <p:bldP spid="12" grpId="0" animBg="1"/>
      <p:bldP spid="12" grpId="1" animBg="1"/>
      <p:bldP spid="40" grpId="0"/>
      <p:bldP spid="40" grpId="1"/>
      <p:bldP spid="43" grpId="0"/>
      <p:bldP spid="43" grpId="1"/>
      <p:bldP spid="51" grpId="0"/>
      <p:bldP spid="51" grpId="1"/>
      <p:bldP spid="76" grpId="0"/>
      <p:bldP spid="78" grpId="0"/>
      <p:bldP spid="76" grpId="1"/>
      <p:bldP spid="78" grpId="1"/>
      <p:bldP spid="82" grpId="0"/>
      <p:bldP spid="83" grpId="0"/>
      <p:bldP spid="82" grpId="1"/>
      <p:bldP spid="83" grpId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 descr="巴比伦帝国_副本"/>
          <p:cNvPicPr>
            <a:picLocks noChangeAspect="1"/>
          </p:cNvPicPr>
          <p:nvPr/>
        </p:nvPicPr>
        <p:blipFill>
          <a:blip r:embed="rId1"/>
          <a:srcRect l="22531" t="27969" r="16422" b="5623"/>
          <a:stretch>
            <a:fillRect/>
          </a:stretch>
        </p:blipFill>
        <p:spPr>
          <a:xfrm>
            <a:off x="6075045" y="24765"/>
            <a:ext cx="6093460" cy="5407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 descr="亚述帝国_副本"/>
          <p:cNvPicPr>
            <a:picLocks noChangeAspect="1"/>
          </p:cNvPicPr>
          <p:nvPr/>
        </p:nvPicPr>
        <p:blipFill>
          <a:blip r:embed="rId2"/>
          <a:srcRect l="22508" t="33324" r="19469" b="6076"/>
          <a:stretch>
            <a:fillRect/>
          </a:stretch>
        </p:blipFill>
        <p:spPr>
          <a:xfrm>
            <a:off x="48895" y="36830"/>
            <a:ext cx="6346825" cy="5407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文本框 39"/>
          <p:cNvSpPr txBox="1"/>
          <p:nvPr/>
        </p:nvSpPr>
        <p:spPr>
          <a:xfrm>
            <a:off x="243840" y="36830"/>
            <a:ext cx="2735580" cy="4610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亚述帝国灭</a:t>
            </a:r>
            <a:r>
              <a:rPr lang="zh-CN" altLang="en-US" sz="2400" b="1">
                <a:solidFill>
                  <a:schemeClr val="tx1"/>
                </a:solidFill>
              </a:rPr>
              <a:t>北国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1793875" y="2443480"/>
            <a:ext cx="367665" cy="36576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下箭头 78"/>
          <p:cNvSpPr/>
          <p:nvPr/>
        </p:nvSpPr>
        <p:spPr>
          <a:xfrm>
            <a:off x="698500" y="2008505"/>
            <a:ext cx="75565" cy="7556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圆角矩形 80"/>
          <p:cNvSpPr/>
          <p:nvPr/>
        </p:nvSpPr>
        <p:spPr>
          <a:xfrm>
            <a:off x="7479030" y="2809240"/>
            <a:ext cx="1305560" cy="3790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6075045" y="0"/>
            <a:ext cx="3081020" cy="448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巴比伦帝国灭南</a:t>
            </a:r>
            <a:r>
              <a:rPr lang="zh-CN" altLang="en-US" sz="2400" b="1">
                <a:solidFill>
                  <a:schemeClr val="tx1"/>
                </a:solidFill>
              </a:rPr>
              <a:t>国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 flipH="1">
            <a:off x="153670" y="641286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>
            <a:off x="5461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5"/>
            </p:custDataLst>
          </p:nvPr>
        </p:nvCxnSpPr>
        <p:spPr>
          <a:xfrm>
            <a:off x="14986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6"/>
            </p:custDataLst>
          </p:nvPr>
        </p:nvCxnSpPr>
        <p:spPr>
          <a:xfrm>
            <a:off x="2702560" y="6295390"/>
            <a:ext cx="0" cy="182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7"/>
            </p:custDataLst>
          </p:nvPr>
        </p:nvCxnSpPr>
        <p:spPr>
          <a:xfrm>
            <a:off x="3871595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>
            <p:custDataLst>
              <p:tags r:id="rId8"/>
            </p:custDataLst>
          </p:nvPr>
        </p:nvSpPr>
        <p:spPr>
          <a:xfrm>
            <a:off x="162560" y="648716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86" name="文本框 85"/>
          <p:cNvSpPr txBox="1"/>
          <p:nvPr>
            <p:custDataLst>
              <p:tags r:id="rId9"/>
            </p:custDataLst>
          </p:nvPr>
        </p:nvSpPr>
        <p:spPr>
          <a:xfrm>
            <a:off x="355854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722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87" name="文本框 86"/>
          <p:cNvSpPr txBox="1"/>
          <p:nvPr>
            <p:custDataLst>
              <p:tags r:id="rId10"/>
            </p:custDataLst>
          </p:nvPr>
        </p:nvSpPr>
        <p:spPr>
          <a:xfrm>
            <a:off x="1189355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88" name="文本框 87"/>
          <p:cNvSpPr txBox="1"/>
          <p:nvPr>
            <p:custDataLst>
              <p:tags r:id="rId11"/>
            </p:custDataLst>
          </p:nvPr>
        </p:nvSpPr>
        <p:spPr>
          <a:xfrm>
            <a:off x="200025" y="565150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89" name="文本框 88"/>
          <p:cNvSpPr txBox="1"/>
          <p:nvPr>
            <p:custDataLst>
              <p:tags r:id="rId12"/>
            </p:custDataLst>
          </p:nvPr>
        </p:nvSpPr>
        <p:spPr>
          <a:xfrm>
            <a:off x="1162050" y="563372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90" name="文本框 89"/>
          <p:cNvSpPr txBox="1"/>
          <p:nvPr>
            <p:custDataLst>
              <p:tags r:id="rId13"/>
            </p:custDataLst>
          </p:nvPr>
        </p:nvSpPr>
        <p:spPr>
          <a:xfrm>
            <a:off x="3272790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灭北国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1" name="文本框 90"/>
          <p:cNvSpPr txBox="1"/>
          <p:nvPr>
            <p:custDataLst>
              <p:tags r:id="rId14"/>
            </p:custDataLst>
          </p:nvPr>
        </p:nvSpPr>
        <p:spPr>
          <a:xfrm>
            <a:off x="4456430" y="5633720"/>
            <a:ext cx="100711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B050"/>
                </a:solidFill>
              </a:rPr>
              <a:t>巴比伦灭亚述</a:t>
            </a:r>
            <a:endParaRPr lang="zh-CN" altLang="en-US" sz="2000">
              <a:solidFill>
                <a:srgbClr val="00B050"/>
              </a:solidFill>
            </a:endParaRPr>
          </a:p>
        </p:txBody>
      </p:sp>
      <p:cxnSp>
        <p:nvCxnSpPr>
          <p:cNvPr id="92" name="直接连接符 91"/>
          <p:cNvCxnSpPr/>
          <p:nvPr>
            <p:custDataLst>
              <p:tags r:id="rId15"/>
            </p:custDataLst>
          </p:nvPr>
        </p:nvCxnSpPr>
        <p:spPr>
          <a:xfrm>
            <a:off x="500570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>
            <p:custDataLst>
              <p:tags r:id="rId16"/>
            </p:custDataLst>
          </p:nvPr>
        </p:nvSpPr>
        <p:spPr>
          <a:xfrm>
            <a:off x="4719320" y="6487160"/>
            <a:ext cx="613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612</a:t>
            </a:r>
            <a:endParaRPr lang="en-US" altLang="zh-CN" sz="2000"/>
          </a:p>
        </p:txBody>
      </p:sp>
      <p:sp>
        <p:nvSpPr>
          <p:cNvPr id="94" name="文本框 93"/>
          <p:cNvSpPr txBox="1"/>
          <p:nvPr>
            <p:custDataLst>
              <p:tags r:id="rId17"/>
            </p:custDataLst>
          </p:nvPr>
        </p:nvSpPr>
        <p:spPr>
          <a:xfrm>
            <a:off x="251587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732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5" name="文本框 94"/>
          <p:cNvSpPr txBox="1"/>
          <p:nvPr>
            <p:custDataLst>
              <p:tags r:id="rId18"/>
            </p:custDataLst>
          </p:nvPr>
        </p:nvSpPr>
        <p:spPr>
          <a:xfrm>
            <a:off x="2277745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灭亚兰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6" name="直接连接符 95"/>
          <p:cNvCxnSpPr/>
          <p:nvPr>
            <p:custDataLst>
              <p:tags r:id="rId19"/>
            </p:custDataLst>
          </p:nvPr>
        </p:nvCxnSpPr>
        <p:spPr>
          <a:xfrm>
            <a:off x="588137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>
            <p:custDataLst>
              <p:tags r:id="rId20"/>
            </p:custDataLst>
          </p:nvPr>
        </p:nvSpPr>
        <p:spPr>
          <a:xfrm>
            <a:off x="6722745" y="6487160"/>
            <a:ext cx="71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586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8" name="文本框 97"/>
          <p:cNvSpPr txBox="1"/>
          <p:nvPr>
            <p:custDataLst>
              <p:tags r:id="rId21"/>
            </p:custDataLst>
          </p:nvPr>
        </p:nvSpPr>
        <p:spPr>
          <a:xfrm>
            <a:off x="55422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606</a:t>
            </a:r>
            <a:endParaRPr lang="en-US" altLang="zh-CN" sz="2000"/>
          </a:p>
        </p:txBody>
      </p:sp>
      <p:cxnSp>
        <p:nvCxnSpPr>
          <p:cNvPr id="99" name="直接连接符 98"/>
          <p:cNvCxnSpPr/>
          <p:nvPr>
            <p:custDataLst>
              <p:tags r:id="rId22"/>
            </p:custDataLst>
          </p:nvPr>
        </p:nvCxnSpPr>
        <p:spPr>
          <a:xfrm>
            <a:off x="7001510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>
            <p:custDataLst>
              <p:tags r:id="rId23"/>
            </p:custDataLst>
          </p:nvPr>
        </p:nvSpPr>
        <p:spPr>
          <a:xfrm>
            <a:off x="6102350" y="5633720"/>
            <a:ext cx="177800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巴比伦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灭南国毁</a:t>
            </a:r>
            <a:r>
              <a:rPr lang="zh-CN" altLang="en-US" sz="2000">
                <a:solidFill>
                  <a:srgbClr val="00B050"/>
                </a:solidFill>
              </a:rPr>
              <a:t>圣殿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101" name="文本框 100"/>
          <p:cNvSpPr txBox="1"/>
          <p:nvPr>
            <p:custDataLst>
              <p:tags r:id="rId24"/>
            </p:custDataLst>
          </p:nvPr>
        </p:nvSpPr>
        <p:spPr>
          <a:xfrm>
            <a:off x="5380355" y="5633720"/>
            <a:ext cx="90487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</a:t>
            </a:r>
            <a:r>
              <a:rPr lang="en-US" altLang="zh-CN" sz="2000">
                <a:solidFill>
                  <a:srgbClr val="00B050"/>
                </a:solidFill>
              </a:rPr>
              <a:t>1</a:t>
            </a:r>
            <a:r>
              <a:rPr lang="zh-CN" altLang="en-US" sz="2000">
                <a:solidFill>
                  <a:srgbClr val="00B050"/>
                </a:solidFill>
              </a:rPr>
              <a:t>次被掳</a:t>
            </a:r>
            <a:endParaRPr lang="zh-CN" altLang="en-US" sz="2000">
              <a:solidFill>
                <a:srgbClr val="00B050"/>
              </a:solidFill>
            </a:endParaRPr>
          </a:p>
        </p:txBody>
      </p:sp>
      <p:cxnSp>
        <p:nvCxnSpPr>
          <p:cNvPr id="102" name="直接连接符 101"/>
          <p:cNvCxnSpPr/>
          <p:nvPr>
            <p:custDataLst>
              <p:tags r:id="rId25"/>
            </p:custDataLst>
          </p:nvPr>
        </p:nvCxnSpPr>
        <p:spPr>
          <a:xfrm>
            <a:off x="902271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>
            <p:custDataLst>
              <p:tags r:id="rId26"/>
            </p:custDataLst>
          </p:nvPr>
        </p:nvSpPr>
        <p:spPr>
          <a:xfrm>
            <a:off x="8666480" y="6487160"/>
            <a:ext cx="904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536</a:t>
            </a:r>
            <a:endParaRPr lang="en-US" altLang="zh-CN" sz="2000"/>
          </a:p>
        </p:txBody>
      </p:sp>
      <p:sp>
        <p:nvSpPr>
          <p:cNvPr id="104" name="文本框 103"/>
          <p:cNvSpPr txBox="1"/>
          <p:nvPr>
            <p:custDataLst>
              <p:tags r:id="rId27"/>
            </p:custDataLst>
          </p:nvPr>
        </p:nvSpPr>
        <p:spPr>
          <a:xfrm>
            <a:off x="8027035" y="5925185"/>
            <a:ext cx="1778000" cy="366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70C0"/>
                </a:solidFill>
              </a:rPr>
              <a:t>波斯灭巴比伦</a:t>
            </a:r>
            <a:endParaRPr lang="zh-CN" altLang="en-US" sz="2000">
              <a:solidFill>
                <a:srgbClr val="0070C0"/>
              </a:solidFill>
            </a:endParaRPr>
          </a:p>
        </p:txBody>
      </p:sp>
      <p:sp>
        <p:nvSpPr>
          <p:cNvPr id="105" name="文本框 104"/>
          <p:cNvSpPr txBox="1"/>
          <p:nvPr>
            <p:custDataLst>
              <p:tags r:id="rId28"/>
            </p:custDataLst>
          </p:nvPr>
        </p:nvSpPr>
        <p:spPr>
          <a:xfrm>
            <a:off x="7781925" y="5560060"/>
            <a:ext cx="2084705" cy="460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000">
                <a:solidFill>
                  <a:srgbClr val="0070C0"/>
                </a:solidFill>
                <a:sym typeface="+mn-ea"/>
              </a:rPr>
              <a:t>第一次归回建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殿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106" name="文本框 105"/>
          <p:cNvSpPr txBox="1"/>
          <p:nvPr>
            <p:custDataLst>
              <p:tags r:id="rId29"/>
            </p:custDataLst>
          </p:nvPr>
        </p:nvSpPr>
        <p:spPr>
          <a:xfrm>
            <a:off x="10009505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516</a:t>
            </a:r>
            <a:endParaRPr lang="en-US" altLang="zh-CN" sz="2000"/>
          </a:p>
        </p:txBody>
      </p:sp>
      <p:cxnSp>
        <p:nvCxnSpPr>
          <p:cNvPr id="107" name="直接连接符 106"/>
          <p:cNvCxnSpPr/>
          <p:nvPr>
            <p:custDataLst>
              <p:tags r:id="rId30"/>
            </p:custDataLst>
          </p:nvPr>
        </p:nvCxnSpPr>
        <p:spPr>
          <a:xfrm>
            <a:off x="10322560" y="629666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>
            <p:custDataLst>
              <p:tags r:id="rId31"/>
            </p:custDataLst>
          </p:nvPr>
        </p:nvSpPr>
        <p:spPr>
          <a:xfrm>
            <a:off x="9978390" y="5633720"/>
            <a:ext cx="74168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70C0"/>
                </a:solidFill>
              </a:rPr>
              <a:t>建</a:t>
            </a:r>
            <a:r>
              <a:rPr lang="zh-CN" altLang="en-US" sz="2000">
                <a:solidFill>
                  <a:srgbClr val="0070C0"/>
                </a:solidFill>
              </a:rPr>
              <a:t>成圣殿</a:t>
            </a:r>
            <a:endParaRPr lang="zh-CN" altLang="en-US" sz="2000">
              <a:solidFill>
                <a:srgbClr val="0070C0"/>
              </a:solidFill>
            </a:endParaRPr>
          </a:p>
        </p:txBody>
      </p:sp>
      <p:cxnSp>
        <p:nvCxnSpPr>
          <p:cNvPr id="109" name="直接连接符 108"/>
          <p:cNvCxnSpPr/>
          <p:nvPr>
            <p:custDataLst>
              <p:tags r:id="rId32"/>
            </p:custDataLst>
          </p:nvPr>
        </p:nvCxnSpPr>
        <p:spPr>
          <a:xfrm>
            <a:off x="1131887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0" name="文本框 109"/>
          <p:cNvSpPr txBox="1"/>
          <p:nvPr>
            <p:custDataLst>
              <p:tags r:id="rId33"/>
            </p:custDataLst>
          </p:nvPr>
        </p:nvSpPr>
        <p:spPr>
          <a:xfrm>
            <a:off x="10788015" y="6487160"/>
            <a:ext cx="1141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445BC</a:t>
            </a:r>
            <a:endParaRPr lang="en-US" altLang="zh-CN" sz="2000"/>
          </a:p>
        </p:txBody>
      </p:sp>
      <p:sp>
        <p:nvSpPr>
          <p:cNvPr id="111" name="文本框 110"/>
          <p:cNvSpPr txBox="1"/>
          <p:nvPr>
            <p:custDataLst>
              <p:tags r:id="rId34"/>
            </p:custDataLst>
          </p:nvPr>
        </p:nvSpPr>
        <p:spPr>
          <a:xfrm>
            <a:off x="10824210" y="5633085"/>
            <a:ext cx="94805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70C0"/>
                </a:solidFill>
              </a:rPr>
              <a:t>第三次</a:t>
            </a:r>
            <a:endParaRPr lang="zh-CN" altLang="en-US" sz="2000">
              <a:solidFill>
                <a:srgbClr val="0070C0"/>
              </a:solidFill>
            </a:endParaRPr>
          </a:p>
          <a:p>
            <a:pPr algn="ctr"/>
            <a:r>
              <a:rPr lang="zh-CN" altLang="en-US" sz="2000">
                <a:solidFill>
                  <a:srgbClr val="0070C0"/>
                </a:solidFill>
              </a:rPr>
              <a:t>归回</a:t>
            </a:r>
            <a:endParaRPr lang="zh-CN" altLang="en-US" sz="20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0" grpId="0" bldLvl="0" animBg="1"/>
      <p:bldP spid="40" grpId="1" animBg="1"/>
      <p:bldP spid="76" grpId="0" animBg="1"/>
      <p:bldP spid="76" grpId="1" animBg="1"/>
      <p:bldP spid="82" grpId="0" bldLvl="0" animBg="1"/>
      <p:bldP spid="82" grpId="1" animBg="1"/>
      <p:bldP spid="81" grpId="0" animBg="1"/>
      <p:bldP spid="81" grpId="1" animBg="1"/>
      <p:bldP spid="94" grpId="0"/>
      <p:bldP spid="95" grpId="0"/>
      <p:bldP spid="94" grpId="1"/>
      <p:bldP spid="95" grpId="1"/>
      <p:bldP spid="86" grpId="0"/>
      <p:bldP spid="90" grpId="0"/>
      <p:bldP spid="86" grpId="1"/>
      <p:bldP spid="90" grpId="1"/>
      <p:bldP spid="91" grpId="0"/>
      <p:bldP spid="93" grpId="0"/>
      <p:bldP spid="91" grpId="1"/>
      <p:bldP spid="93" grpId="1"/>
      <p:bldP spid="98" grpId="0"/>
      <p:bldP spid="101" grpId="0"/>
      <p:bldP spid="98" grpId="1"/>
      <p:bldP spid="101" grpId="1"/>
      <p:bldP spid="97" grpId="0"/>
      <p:bldP spid="100" grpId="0"/>
      <p:bldP spid="97" grpId="1"/>
      <p:bldP spid="100" grpId="1"/>
      <p:bldP spid="103" grpId="1"/>
      <p:bldP spid="104" grpId="1"/>
      <p:bldP spid="105" grpId="1"/>
      <p:bldP spid="106" grpId="1"/>
      <p:bldP spid="108" grpId="1"/>
      <p:bldP spid="110" grpId="1"/>
      <p:bldP spid="1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8915" y="3768725"/>
            <a:ext cx="72034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替人</a:t>
            </a:r>
            <a:r>
              <a:rPr lang="zh-CN" altLang="en-US" sz="2800"/>
              <a:t>说话：发言人、代言人；</a:t>
            </a:r>
            <a:endParaRPr lang="zh-CN" altLang="en-US" sz="2800"/>
          </a:p>
          <a:p>
            <a:r>
              <a:rPr lang="zh-CN" altLang="en-US" sz="2800"/>
              <a:t>替神说话：说预言、替神</a:t>
            </a:r>
            <a:r>
              <a:rPr lang="zh-CN" altLang="en-US" sz="2800"/>
              <a:t>说话的器皿。</a:t>
            </a:r>
            <a:endParaRPr lang="zh-CN" altLang="en-US" sz="2800"/>
          </a:p>
          <a:p>
            <a:r>
              <a:rPr lang="zh-CN" altLang="en-US" sz="2800"/>
              <a:t>被动说话：蒙召，被动忠实</a:t>
            </a:r>
            <a:r>
              <a:rPr lang="zh-CN" altLang="en-US" sz="2800"/>
              <a:t>完成使命的人。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2818765" y="1877695"/>
            <a:ext cx="439801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亚拉伯文：宣告、报告</a:t>
            </a:r>
            <a:endParaRPr lang="zh-CN" altLang="en-US" sz="2800"/>
          </a:p>
          <a:p>
            <a:r>
              <a:rPr lang="zh-CN" altLang="en-US" sz="2800"/>
              <a:t>希伯来文：涌出、滚沸</a:t>
            </a:r>
            <a:endParaRPr lang="zh-CN" altLang="en-US" sz="2800"/>
          </a:p>
          <a:p>
            <a:r>
              <a:rPr lang="zh-CN" altLang="en-US" sz="2800"/>
              <a:t>阿卡德文：</a:t>
            </a:r>
            <a:r>
              <a:rPr lang="zh-CN" altLang="en-US" sz="2800"/>
              <a:t>被呼召</a:t>
            </a:r>
            <a:endParaRPr lang="zh-CN" altLang="en-US" sz="2800"/>
          </a:p>
          <a:p>
            <a:r>
              <a:rPr lang="zh-CN" altLang="en-US" sz="2800"/>
              <a:t>闪语字根：传信息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2767965" y="1187450"/>
            <a:ext cx="2137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希伯来原文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4741545" y="1056005"/>
            <a:ext cx="12452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/>
              <a:t>נָבִיא</a:t>
            </a:r>
            <a:endParaRPr lang="zh-CN" altLang="en-US" sz="3600"/>
          </a:p>
        </p:txBody>
      </p:sp>
      <p:sp>
        <p:nvSpPr>
          <p:cNvPr id="7" name="文本框 6"/>
          <p:cNvSpPr txBox="1"/>
          <p:nvPr/>
        </p:nvSpPr>
        <p:spPr>
          <a:xfrm>
            <a:off x="6033135" y="1125855"/>
            <a:ext cx="4541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发言人, 说话者, 说预言</a:t>
            </a:r>
            <a:r>
              <a:rPr lang="zh-CN" altLang="en-US" sz="2800"/>
              <a:t>者。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1440815" y="1153795"/>
            <a:ext cx="1245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先知：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</a:t>
            </a:r>
            <a:endParaRPr lang="zh-CN" altLang="en-US" sz="28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5100" y="1906905"/>
            <a:ext cx="13811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B050"/>
                </a:solidFill>
                <a:sym typeface="+mn-ea"/>
              </a:rPr>
              <a:t>字源：</a:t>
            </a:r>
            <a:endParaRPr lang="zh-CN" altLang="en-US" sz="2800" b="1">
              <a:solidFill>
                <a:srgbClr val="00B05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16050" y="3804920"/>
            <a:ext cx="1184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0070C0"/>
                </a:solidFill>
                <a:sym typeface="+mn-ea"/>
              </a:rPr>
              <a:t>字义：</a:t>
            </a:r>
            <a:endParaRPr lang="zh-CN" altLang="en-US" sz="28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870" y="5473065"/>
            <a:ext cx="113328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</a:rPr>
              <a:t>不同的称号</a:t>
            </a:r>
            <a:r>
              <a:rPr lang="en-US" altLang="zh-CN" sz="2800" b="1">
                <a:solidFill>
                  <a:srgbClr val="FF0000"/>
                </a:solidFill>
              </a:rPr>
              <a:t>  </a:t>
            </a:r>
            <a:r>
              <a:rPr lang="zh-CN" altLang="en-US" sz="2800"/>
              <a:t>先知（比人先知道），先见（比人先看见），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           </a:t>
            </a:r>
            <a:r>
              <a:rPr lang="zh-CN" altLang="en-US" sz="2800"/>
              <a:t>神人（代表神的人），耶和华的仆人，耶和华的使者，</a:t>
            </a:r>
            <a:r>
              <a:rPr lang="en-US" altLang="zh-CN" sz="2800"/>
              <a:t>...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425450" y="553720"/>
            <a:ext cx="33464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先知的字源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&amp;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字义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" grpId="0"/>
      <p:bldP spid="9" grpId="1"/>
      <p:bldP spid="8" grpId="0"/>
      <p:bldP spid="8" grpId="1"/>
      <p:bldP spid="4" grpId="0"/>
      <p:bldP spid="4" grpId="1"/>
      <p:bldP spid="6" grpId="0"/>
      <p:bldP spid="6" grpId="1"/>
      <p:bldP spid="7" grpId="0"/>
      <p:bldP spid="7" grpId="1"/>
      <p:bldP spid="11" grpId="0"/>
      <p:bldP spid="11" grpId="1"/>
      <p:bldP spid="3" grpId="0"/>
      <p:bldP spid="3" grpId="1"/>
      <p:bldP spid="12" grpId="0"/>
      <p:bldP spid="12" grpId="1"/>
      <p:bldP spid="2" grpId="0"/>
      <p:bldP spid="2" grpId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表格 69"/>
          <p:cNvGraphicFramePr/>
          <p:nvPr>
            <p:custDataLst>
              <p:tags r:id="rId1"/>
            </p:custDataLst>
          </p:nvPr>
        </p:nvGraphicFramePr>
        <p:xfrm>
          <a:off x="8515985" y="3065780"/>
          <a:ext cx="36423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120"/>
                <a:gridCol w="1214120"/>
                <a:gridCol w="1214120"/>
              </a:tblGrid>
              <a:tr h="39624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三次归回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第一次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第二次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第三次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53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BC 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458BC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445BC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所罗巴伯      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以斯拉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尼希米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建圣殿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建圣言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建城墙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拉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拉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尼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表格 70"/>
          <p:cNvGraphicFramePr/>
          <p:nvPr>
            <p:custDataLst>
              <p:tags r:id="rId2"/>
            </p:custDataLst>
          </p:nvPr>
        </p:nvGraphicFramePr>
        <p:xfrm>
          <a:off x="8515985" y="20320"/>
          <a:ext cx="36423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120"/>
                <a:gridCol w="1214120"/>
                <a:gridCol w="1214120"/>
              </a:tblGrid>
              <a:tr h="396240"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三次被掳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第一次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第二次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第三次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606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BC 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597BC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586BC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但以理     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以西结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耶利米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贵族精英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王室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工匠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圣殿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被毁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但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1:1</a:t>
                      </a: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王下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olidFill>
                            <a:schemeClr val="tx1"/>
                          </a:solidFill>
                        </a:rPr>
                        <a:t>王下</a:t>
                      </a:r>
                      <a:r>
                        <a:rPr lang="en-US" altLang="zh-CN" sz="200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altLang="zh-CN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直接连接符 14"/>
          <p:cNvCxnSpPr/>
          <p:nvPr>
            <p:custDataLst>
              <p:tags r:id="rId3"/>
            </p:custDataLst>
          </p:nvPr>
        </p:nvCxnSpPr>
        <p:spPr>
          <a:xfrm flipH="1">
            <a:off x="153670" y="6412865"/>
            <a:ext cx="11677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>
            <a:off x="5461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5"/>
            </p:custDataLst>
          </p:nvPr>
        </p:nvCxnSpPr>
        <p:spPr>
          <a:xfrm>
            <a:off x="149860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6"/>
            </p:custDataLst>
          </p:nvPr>
        </p:nvCxnSpPr>
        <p:spPr>
          <a:xfrm>
            <a:off x="2702560" y="6295390"/>
            <a:ext cx="0" cy="1822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>
            <p:custDataLst>
              <p:tags r:id="rId7"/>
            </p:custDataLst>
          </p:nvPr>
        </p:nvCxnSpPr>
        <p:spPr>
          <a:xfrm>
            <a:off x="3871595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5" name="文本框 84"/>
          <p:cNvSpPr txBox="1"/>
          <p:nvPr>
            <p:custDataLst>
              <p:tags r:id="rId8"/>
            </p:custDataLst>
          </p:nvPr>
        </p:nvSpPr>
        <p:spPr>
          <a:xfrm>
            <a:off x="162560" y="6487160"/>
            <a:ext cx="819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1045</a:t>
            </a:r>
            <a:endParaRPr lang="en-US" altLang="zh-CN" sz="2000"/>
          </a:p>
        </p:txBody>
      </p:sp>
      <p:sp>
        <p:nvSpPr>
          <p:cNvPr id="86" name="文本框 85"/>
          <p:cNvSpPr txBox="1"/>
          <p:nvPr>
            <p:custDataLst>
              <p:tags r:id="rId9"/>
            </p:custDataLst>
          </p:nvPr>
        </p:nvSpPr>
        <p:spPr>
          <a:xfrm>
            <a:off x="355854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722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87" name="文本框 86"/>
          <p:cNvSpPr txBox="1"/>
          <p:nvPr>
            <p:custDataLst>
              <p:tags r:id="rId10"/>
            </p:custDataLst>
          </p:nvPr>
        </p:nvSpPr>
        <p:spPr>
          <a:xfrm>
            <a:off x="1189355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930</a:t>
            </a:r>
            <a:endParaRPr lang="en-US" altLang="zh-CN" sz="2000"/>
          </a:p>
        </p:txBody>
      </p:sp>
      <p:sp>
        <p:nvSpPr>
          <p:cNvPr id="88" name="文本框 87"/>
          <p:cNvSpPr txBox="1"/>
          <p:nvPr>
            <p:custDataLst>
              <p:tags r:id="rId11"/>
            </p:custDataLst>
          </p:nvPr>
        </p:nvSpPr>
        <p:spPr>
          <a:xfrm>
            <a:off x="200025" y="5651500"/>
            <a:ext cx="730885" cy="6407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FF0000"/>
                </a:solidFill>
              </a:rPr>
              <a:t>统一</a:t>
            </a:r>
            <a:endParaRPr lang="zh-CN" altLang="en-US" sz="2000">
              <a:solidFill>
                <a:srgbClr val="FF0000"/>
              </a:solidFill>
            </a:endParaRPr>
          </a:p>
          <a:p>
            <a:pPr algn="ctr"/>
            <a:r>
              <a:rPr lang="zh-CN" altLang="en-US" sz="2000">
                <a:solidFill>
                  <a:srgbClr val="FF0000"/>
                </a:solidFill>
              </a:rPr>
              <a:t>王国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89" name="文本框 88"/>
          <p:cNvSpPr txBox="1"/>
          <p:nvPr>
            <p:custDataLst>
              <p:tags r:id="rId12"/>
            </p:custDataLst>
          </p:nvPr>
        </p:nvSpPr>
        <p:spPr>
          <a:xfrm>
            <a:off x="1162050" y="5633720"/>
            <a:ext cx="73088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7030A0"/>
                </a:solidFill>
              </a:rPr>
              <a:t>王国</a:t>
            </a:r>
            <a:endParaRPr lang="zh-CN" altLang="en-US" sz="2000">
              <a:solidFill>
                <a:srgbClr val="7030A0"/>
              </a:solidFill>
            </a:endParaRPr>
          </a:p>
          <a:p>
            <a:r>
              <a:rPr lang="zh-CN" altLang="en-US" sz="2000">
                <a:solidFill>
                  <a:srgbClr val="7030A0"/>
                </a:solidFill>
              </a:rPr>
              <a:t>分裂</a:t>
            </a:r>
            <a:endParaRPr lang="zh-CN" altLang="en-US" sz="2000">
              <a:solidFill>
                <a:srgbClr val="7030A0"/>
              </a:solidFill>
            </a:endParaRPr>
          </a:p>
        </p:txBody>
      </p:sp>
      <p:sp>
        <p:nvSpPr>
          <p:cNvPr id="90" name="文本框 89"/>
          <p:cNvSpPr txBox="1"/>
          <p:nvPr>
            <p:custDataLst>
              <p:tags r:id="rId13"/>
            </p:custDataLst>
          </p:nvPr>
        </p:nvSpPr>
        <p:spPr>
          <a:xfrm>
            <a:off x="3272790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灭北国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1" name="文本框 90"/>
          <p:cNvSpPr txBox="1"/>
          <p:nvPr>
            <p:custDataLst>
              <p:tags r:id="rId14"/>
            </p:custDataLst>
          </p:nvPr>
        </p:nvSpPr>
        <p:spPr>
          <a:xfrm>
            <a:off x="4456430" y="5633720"/>
            <a:ext cx="100711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B050"/>
                </a:solidFill>
              </a:rPr>
              <a:t>巴比伦灭亚述</a:t>
            </a:r>
            <a:endParaRPr lang="zh-CN" altLang="en-US" sz="2000">
              <a:solidFill>
                <a:srgbClr val="00B050"/>
              </a:solidFill>
            </a:endParaRPr>
          </a:p>
        </p:txBody>
      </p:sp>
      <p:cxnSp>
        <p:nvCxnSpPr>
          <p:cNvPr id="92" name="直接连接符 91"/>
          <p:cNvCxnSpPr/>
          <p:nvPr>
            <p:custDataLst>
              <p:tags r:id="rId15"/>
            </p:custDataLst>
          </p:nvPr>
        </p:nvCxnSpPr>
        <p:spPr>
          <a:xfrm>
            <a:off x="500570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3" name="文本框 92"/>
          <p:cNvSpPr txBox="1"/>
          <p:nvPr>
            <p:custDataLst>
              <p:tags r:id="rId16"/>
            </p:custDataLst>
          </p:nvPr>
        </p:nvSpPr>
        <p:spPr>
          <a:xfrm>
            <a:off x="4719320" y="6487160"/>
            <a:ext cx="613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612</a:t>
            </a:r>
            <a:endParaRPr lang="en-US" altLang="zh-CN" sz="2000"/>
          </a:p>
        </p:txBody>
      </p:sp>
      <p:sp>
        <p:nvSpPr>
          <p:cNvPr id="94" name="文本框 93"/>
          <p:cNvSpPr txBox="1"/>
          <p:nvPr>
            <p:custDataLst>
              <p:tags r:id="rId17"/>
            </p:custDataLst>
          </p:nvPr>
        </p:nvSpPr>
        <p:spPr>
          <a:xfrm>
            <a:off x="251587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732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5" name="文本框 94"/>
          <p:cNvSpPr txBox="1"/>
          <p:nvPr>
            <p:custDataLst>
              <p:tags r:id="rId18"/>
            </p:custDataLst>
          </p:nvPr>
        </p:nvSpPr>
        <p:spPr>
          <a:xfrm>
            <a:off x="2277745" y="5634355"/>
            <a:ext cx="1036320" cy="657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亚述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zh-CN" altLang="en-US" sz="2000">
                <a:solidFill>
                  <a:schemeClr val="accent2">
                    <a:lumMod val="50000"/>
                  </a:schemeClr>
                </a:solidFill>
              </a:rPr>
              <a:t>灭亚兰</a:t>
            </a:r>
            <a:endParaRPr lang="zh-CN" altLang="en-US" sz="200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6" name="直接连接符 95"/>
          <p:cNvCxnSpPr/>
          <p:nvPr>
            <p:custDataLst>
              <p:tags r:id="rId19"/>
            </p:custDataLst>
          </p:nvPr>
        </p:nvCxnSpPr>
        <p:spPr>
          <a:xfrm>
            <a:off x="5881370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>
            <p:custDataLst>
              <p:tags r:id="rId20"/>
            </p:custDataLst>
          </p:nvPr>
        </p:nvSpPr>
        <p:spPr>
          <a:xfrm>
            <a:off x="6722745" y="6487160"/>
            <a:ext cx="71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586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98" name="文本框 97"/>
          <p:cNvSpPr txBox="1"/>
          <p:nvPr>
            <p:custDataLst>
              <p:tags r:id="rId21"/>
            </p:custDataLst>
          </p:nvPr>
        </p:nvSpPr>
        <p:spPr>
          <a:xfrm>
            <a:off x="5542280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606</a:t>
            </a:r>
            <a:endParaRPr lang="en-US" altLang="zh-CN" sz="2000"/>
          </a:p>
        </p:txBody>
      </p:sp>
      <p:cxnSp>
        <p:nvCxnSpPr>
          <p:cNvPr id="99" name="直接连接符 98"/>
          <p:cNvCxnSpPr/>
          <p:nvPr>
            <p:custDataLst>
              <p:tags r:id="rId22"/>
            </p:custDataLst>
          </p:nvPr>
        </p:nvCxnSpPr>
        <p:spPr>
          <a:xfrm>
            <a:off x="7001510" y="6291580"/>
            <a:ext cx="0" cy="1860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>
            <p:custDataLst>
              <p:tags r:id="rId23"/>
            </p:custDataLst>
          </p:nvPr>
        </p:nvSpPr>
        <p:spPr>
          <a:xfrm>
            <a:off x="6102350" y="5633720"/>
            <a:ext cx="177800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巴比伦</a:t>
            </a:r>
            <a:endParaRPr lang="zh-CN" altLang="en-US" sz="2000">
              <a:solidFill>
                <a:srgbClr val="00B050"/>
              </a:solidFill>
            </a:endParaRPr>
          </a:p>
          <a:p>
            <a:pPr algn="ctr"/>
            <a:r>
              <a:rPr lang="zh-CN" altLang="en-US" sz="2000">
                <a:solidFill>
                  <a:srgbClr val="00B050"/>
                </a:solidFill>
              </a:rPr>
              <a:t>灭南国毁</a:t>
            </a:r>
            <a:r>
              <a:rPr lang="zh-CN" altLang="en-US" sz="2000">
                <a:solidFill>
                  <a:srgbClr val="00B050"/>
                </a:solidFill>
              </a:rPr>
              <a:t>圣殿</a:t>
            </a:r>
            <a:endParaRPr lang="zh-CN" altLang="en-US" sz="2000">
              <a:solidFill>
                <a:srgbClr val="00B050"/>
              </a:solidFill>
            </a:endParaRPr>
          </a:p>
        </p:txBody>
      </p:sp>
      <p:sp>
        <p:nvSpPr>
          <p:cNvPr id="101" name="文本框 100"/>
          <p:cNvSpPr txBox="1"/>
          <p:nvPr>
            <p:custDataLst>
              <p:tags r:id="rId24"/>
            </p:custDataLst>
          </p:nvPr>
        </p:nvSpPr>
        <p:spPr>
          <a:xfrm>
            <a:off x="5380355" y="5633720"/>
            <a:ext cx="90487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B050"/>
                </a:solidFill>
              </a:rPr>
              <a:t>第</a:t>
            </a:r>
            <a:r>
              <a:rPr lang="en-US" altLang="zh-CN" sz="2000">
                <a:solidFill>
                  <a:srgbClr val="00B050"/>
                </a:solidFill>
              </a:rPr>
              <a:t>1</a:t>
            </a:r>
            <a:r>
              <a:rPr lang="zh-CN" altLang="en-US" sz="2000">
                <a:solidFill>
                  <a:srgbClr val="00B050"/>
                </a:solidFill>
              </a:rPr>
              <a:t>次被掳</a:t>
            </a:r>
            <a:endParaRPr lang="zh-CN" altLang="en-US" sz="2000">
              <a:solidFill>
                <a:srgbClr val="00B050"/>
              </a:solidFill>
            </a:endParaRPr>
          </a:p>
        </p:txBody>
      </p:sp>
      <p:cxnSp>
        <p:nvCxnSpPr>
          <p:cNvPr id="102" name="直接连接符 101"/>
          <p:cNvCxnSpPr/>
          <p:nvPr>
            <p:custDataLst>
              <p:tags r:id="rId25"/>
            </p:custDataLst>
          </p:nvPr>
        </p:nvCxnSpPr>
        <p:spPr>
          <a:xfrm>
            <a:off x="902271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>
            <p:custDataLst>
              <p:tags r:id="rId26"/>
            </p:custDataLst>
          </p:nvPr>
        </p:nvSpPr>
        <p:spPr>
          <a:xfrm>
            <a:off x="8666480" y="6487160"/>
            <a:ext cx="904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536</a:t>
            </a:r>
            <a:endParaRPr lang="en-US" altLang="zh-CN" sz="2000"/>
          </a:p>
        </p:txBody>
      </p:sp>
      <p:sp>
        <p:nvSpPr>
          <p:cNvPr id="104" name="文本框 103"/>
          <p:cNvSpPr txBox="1"/>
          <p:nvPr>
            <p:custDataLst>
              <p:tags r:id="rId27"/>
            </p:custDataLst>
          </p:nvPr>
        </p:nvSpPr>
        <p:spPr>
          <a:xfrm>
            <a:off x="8027035" y="5925185"/>
            <a:ext cx="1778000" cy="366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rgbClr val="0070C0"/>
                </a:solidFill>
              </a:rPr>
              <a:t>波斯灭巴比伦</a:t>
            </a:r>
            <a:endParaRPr lang="zh-CN" altLang="en-US" sz="2000">
              <a:solidFill>
                <a:srgbClr val="0070C0"/>
              </a:solidFill>
            </a:endParaRPr>
          </a:p>
        </p:txBody>
      </p:sp>
      <p:sp>
        <p:nvSpPr>
          <p:cNvPr id="105" name="文本框 104"/>
          <p:cNvSpPr txBox="1"/>
          <p:nvPr>
            <p:custDataLst>
              <p:tags r:id="rId28"/>
            </p:custDataLst>
          </p:nvPr>
        </p:nvSpPr>
        <p:spPr>
          <a:xfrm>
            <a:off x="7781925" y="5560060"/>
            <a:ext cx="2084705" cy="4603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000">
                <a:solidFill>
                  <a:srgbClr val="0070C0"/>
                </a:solidFill>
                <a:sym typeface="+mn-ea"/>
              </a:rPr>
              <a:t>第一次归回建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殿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106" name="文本框 105"/>
          <p:cNvSpPr txBox="1"/>
          <p:nvPr>
            <p:custDataLst>
              <p:tags r:id="rId29"/>
            </p:custDataLst>
          </p:nvPr>
        </p:nvSpPr>
        <p:spPr>
          <a:xfrm>
            <a:off x="10009505" y="6487160"/>
            <a:ext cx="7416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516</a:t>
            </a:r>
            <a:endParaRPr lang="en-US" altLang="zh-CN" sz="2000"/>
          </a:p>
        </p:txBody>
      </p:sp>
      <p:cxnSp>
        <p:nvCxnSpPr>
          <p:cNvPr id="107" name="直接连接符 106"/>
          <p:cNvCxnSpPr/>
          <p:nvPr>
            <p:custDataLst>
              <p:tags r:id="rId30"/>
            </p:custDataLst>
          </p:nvPr>
        </p:nvCxnSpPr>
        <p:spPr>
          <a:xfrm>
            <a:off x="10322560" y="629666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8" name="文本框 107"/>
          <p:cNvSpPr txBox="1"/>
          <p:nvPr>
            <p:custDataLst>
              <p:tags r:id="rId31"/>
            </p:custDataLst>
          </p:nvPr>
        </p:nvSpPr>
        <p:spPr>
          <a:xfrm>
            <a:off x="9978390" y="5633720"/>
            <a:ext cx="741680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70C0"/>
                </a:solidFill>
              </a:rPr>
              <a:t>建</a:t>
            </a:r>
            <a:r>
              <a:rPr lang="zh-CN" altLang="en-US" sz="2000">
                <a:solidFill>
                  <a:srgbClr val="0070C0"/>
                </a:solidFill>
              </a:rPr>
              <a:t>成圣殿</a:t>
            </a:r>
            <a:endParaRPr lang="zh-CN" altLang="en-US" sz="2000">
              <a:solidFill>
                <a:srgbClr val="0070C0"/>
              </a:solidFill>
            </a:endParaRPr>
          </a:p>
        </p:txBody>
      </p:sp>
      <p:cxnSp>
        <p:nvCxnSpPr>
          <p:cNvPr id="109" name="直接连接符 108"/>
          <p:cNvCxnSpPr/>
          <p:nvPr>
            <p:custDataLst>
              <p:tags r:id="rId32"/>
            </p:custDataLst>
          </p:nvPr>
        </p:nvCxnSpPr>
        <p:spPr>
          <a:xfrm>
            <a:off x="11318875" y="6291580"/>
            <a:ext cx="0" cy="186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0" name="文本框 109"/>
          <p:cNvSpPr txBox="1"/>
          <p:nvPr>
            <p:custDataLst>
              <p:tags r:id="rId33"/>
            </p:custDataLst>
          </p:nvPr>
        </p:nvSpPr>
        <p:spPr>
          <a:xfrm>
            <a:off x="10788015" y="6487160"/>
            <a:ext cx="1141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445BC</a:t>
            </a:r>
            <a:endParaRPr lang="en-US" altLang="zh-CN" sz="2000"/>
          </a:p>
        </p:txBody>
      </p:sp>
      <p:sp>
        <p:nvSpPr>
          <p:cNvPr id="111" name="文本框 110"/>
          <p:cNvSpPr txBox="1"/>
          <p:nvPr>
            <p:custDataLst>
              <p:tags r:id="rId34"/>
            </p:custDataLst>
          </p:nvPr>
        </p:nvSpPr>
        <p:spPr>
          <a:xfrm>
            <a:off x="10824210" y="5633085"/>
            <a:ext cx="94805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rgbClr val="0070C0"/>
                </a:solidFill>
              </a:rPr>
              <a:t>第三次</a:t>
            </a:r>
            <a:endParaRPr lang="zh-CN" altLang="en-US" sz="2000">
              <a:solidFill>
                <a:srgbClr val="0070C0"/>
              </a:solidFill>
            </a:endParaRPr>
          </a:p>
          <a:p>
            <a:pPr algn="ctr"/>
            <a:r>
              <a:rPr lang="zh-CN" altLang="en-US" sz="2000">
                <a:solidFill>
                  <a:srgbClr val="0070C0"/>
                </a:solidFill>
              </a:rPr>
              <a:t>归回</a:t>
            </a:r>
            <a:endParaRPr lang="zh-CN" altLang="en-US" sz="2000">
              <a:solidFill>
                <a:srgbClr val="0070C0"/>
              </a:solidFill>
            </a:endParaRPr>
          </a:p>
        </p:txBody>
      </p:sp>
      <p:pic>
        <p:nvPicPr>
          <p:cNvPr id="14" name="图片 13" descr="波斯帝国_副本"/>
          <p:cNvPicPr>
            <a:picLocks noChangeAspect="1"/>
          </p:cNvPicPr>
          <p:nvPr/>
        </p:nvPicPr>
        <p:blipFill>
          <a:blip r:embed="rId35"/>
          <a:srcRect l="3469" t="18257" r="8516" b="11533"/>
          <a:stretch>
            <a:fillRect/>
          </a:stretch>
        </p:blipFill>
        <p:spPr>
          <a:xfrm>
            <a:off x="-30480" y="28575"/>
            <a:ext cx="8546465" cy="5383530"/>
          </a:xfrm>
          <a:prstGeom prst="rect">
            <a:avLst/>
          </a:prstGeom>
        </p:spPr>
      </p:pic>
      <p:sp>
        <p:nvSpPr>
          <p:cNvPr id="31" name="上弧形箭头 30"/>
          <p:cNvSpPr/>
          <p:nvPr/>
        </p:nvSpPr>
        <p:spPr>
          <a:xfrm flipH="1">
            <a:off x="2161540" y="2809240"/>
            <a:ext cx="1969135" cy="658495"/>
          </a:xfrm>
          <a:prstGeom prst="curved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550275" y="2412365"/>
            <a:ext cx="3612515" cy="706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/>
              <a:t>首次被掳～归回：</a:t>
            </a:r>
            <a:r>
              <a:rPr lang="en-US" altLang="zh-CN" sz="2000"/>
              <a:t>606-536=70</a:t>
            </a:r>
            <a:endParaRPr lang="zh-CN" altLang="en-US" sz="2000"/>
          </a:p>
          <a:p>
            <a:r>
              <a:rPr lang="zh-CN" altLang="en-US" sz="2000"/>
              <a:t>圣殿被毁～重建：</a:t>
            </a:r>
            <a:r>
              <a:rPr lang="en-US" altLang="zh-CN" sz="2000"/>
              <a:t>586-516=70</a:t>
            </a:r>
            <a:endParaRPr lang="en-US" altLang="zh-CN" sz="2000"/>
          </a:p>
        </p:txBody>
      </p:sp>
      <p:sp>
        <p:nvSpPr>
          <p:cNvPr id="21" name="文本框 20"/>
          <p:cNvSpPr txBox="1"/>
          <p:nvPr/>
        </p:nvSpPr>
        <p:spPr>
          <a:xfrm>
            <a:off x="268605" y="285750"/>
            <a:ext cx="3289300" cy="398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波斯帝国释放被掳之</a:t>
            </a:r>
            <a:r>
              <a:rPr lang="zh-CN" altLang="en-US" sz="2400" b="1">
                <a:solidFill>
                  <a:schemeClr val="tx1"/>
                </a:solidFill>
              </a:rPr>
              <a:t>人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bldLvl="0" animBg="1"/>
      <p:bldP spid="31" grpId="1" animBg="1"/>
      <p:bldP spid="94" grpId="0"/>
      <p:bldP spid="95" grpId="0"/>
      <p:bldP spid="94" grpId="1"/>
      <p:bldP spid="95" grpId="1"/>
      <p:bldP spid="86" grpId="0"/>
      <p:bldP spid="90" grpId="0"/>
      <p:bldP spid="86" grpId="1"/>
      <p:bldP spid="90" grpId="1"/>
      <p:bldP spid="91" grpId="0"/>
      <p:bldP spid="93" grpId="0"/>
      <p:bldP spid="91" grpId="1"/>
      <p:bldP spid="93" grpId="1"/>
      <p:bldP spid="98" grpId="0"/>
      <p:bldP spid="101" grpId="0"/>
      <p:bldP spid="98" grpId="1"/>
      <p:bldP spid="101" grpId="1"/>
      <p:bldP spid="97" grpId="0"/>
      <p:bldP spid="100" grpId="0"/>
      <p:bldP spid="97" grpId="1"/>
      <p:bldP spid="100" grpId="1"/>
      <p:bldP spid="103" grpId="1"/>
      <p:bldP spid="104" grpId="1"/>
      <p:bldP spid="105" grpId="1"/>
      <p:bldP spid="106" grpId="1"/>
      <p:bldP spid="108" grpId="1"/>
      <p:bldP spid="110" grpId="1"/>
      <p:bldP spid="111" grpId="1"/>
      <p:bldP spid="72" grpId="0" animBg="1"/>
      <p:bldP spid="72" grpId="1" animBg="1"/>
      <p:bldP spid="21" grpId="0" bldLvl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6895" y="1607185"/>
            <a:ext cx="8808720" cy="3663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</a:rPr>
              <a:t>讨论题：</a:t>
            </a:r>
            <a:endParaRPr lang="zh-CN" altLang="en-US" sz="40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B050"/>
                </a:solidFill>
              </a:rPr>
              <a:t>1.</a:t>
            </a:r>
            <a:r>
              <a:rPr lang="zh-CN" altLang="en-US" sz="4000" b="1">
                <a:solidFill>
                  <a:srgbClr val="00B050"/>
                </a:solidFill>
              </a:rPr>
              <a:t>通过先知书，你看到神的哪些属性？</a:t>
            </a:r>
            <a:endParaRPr lang="zh-CN" altLang="en-US" sz="40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4000" b="1">
                <a:solidFill>
                  <a:srgbClr val="0070C0"/>
                </a:solidFill>
              </a:rPr>
              <a:t>2.</a:t>
            </a:r>
            <a:r>
              <a:rPr lang="zh-CN" altLang="en-US" sz="4000" b="1">
                <a:solidFill>
                  <a:srgbClr val="0070C0"/>
                </a:solidFill>
              </a:rPr>
              <a:t>现在还有先知吗？如何查验？</a:t>
            </a:r>
            <a:endParaRPr lang="zh-CN" altLang="en-US" sz="40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67665" y="299720"/>
            <a:ext cx="27463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3.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先知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 VS 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祭司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131820" y="289560"/>
          <a:ext cx="8534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先知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祭司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ym typeface="+mn-ea"/>
                        </a:rPr>
                        <a:t>代表神</a:t>
                      </a: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对人说话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</a:rPr>
                        <a:t>代表人向神说话</a:t>
                      </a:r>
                      <a:endParaRPr lang="zh-CN" altLang="en-US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神拣选的</a:t>
                      </a: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以色列人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</a:rPr>
                        <a:t>必须是亚伦的后裔</a:t>
                      </a:r>
                      <a:endParaRPr lang="zh-CN" altLang="en-US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神的代言人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选民的代表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临时的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继承的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88315" y="2772410"/>
            <a:ext cx="27470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4. 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真假先知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368300" y="3444240"/>
          <a:ext cx="11305540" cy="3228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020"/>
                <a:gridCol w="6827520"/>
              </a:tblGrid>
              <a:tr h="4552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真先知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假先知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736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200">
                          <a:sym typeface="+mn-ea"/>
                        </a:rPr>
                        <a:t>【申 18:17】 耶和华就对我说：他们所说的是。</a:t>
                      </a:r>
                      <a:endParaRPr lang="zh-CN" altLang="en-US" sz="22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200">
                          <a:sym typeface="+mn-ea"/>
                        </a:rPr>
                        <a:t>【申 18:18】我必在他们弟兄中间，给他们兴起一位先知像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sym typeface="+mn-ea"/>
                        </a:rPr>
                        <a:t>你</a:t>
                      </a:r>
                      <a:r>
                        <a:rPr lang="zh-CN" altLang="en-US" sz="2200">
                          <a:sym typeface="+mn-ea"/>
                        </a:rPr>
                        <a:t>。</a:t>
                      </a:r>
                      <a:endParaRPr lang="zh-CN" altLang="en-US" sz="22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200" b="1">
                          <a:solidFill>
                            <a:srgbClr val="00B050"/>
                          </a:solidFill>
                          <a:sym typeface="+mn-ea"/>
                        </a:rPr>
                        <a:t>我要将当说的话传给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  <a:sym typeface="+mn-ea"/>
                        </a:rPr>
                        <a:t>他</a:t>
                      </a:r>
                      <a:r>
                        <a:rPr lang="zh-CN" altLang="en-US" sz="2200">
                          <a:sym typeface="+mn-ea"/>
                        </a:rPr>
                        <a:t>；</a:t>
                      </a:r>
                      <a:r>
                        <a:rPr lang="zh-CN" altLang="en-US" sz="2200" b="1">
                          <a:solidFill>
                            <a:srgbClr val="0070C0"/>
                          </a:solidFill>
                          <a:sym typeface="+mn-ea"/>
                        </a:rPr>
                        <a:t>他要将我一切所吩咐的都传给他们</a:t>
                      </a:r>
                      <a:r>
                        <a:rPr lang="zh-CN" altLang="en-US" sz="2200">
                          <a:sym typeface="+mn-ea"/>
                        </a:rPr>
                        <a:t>。</a:t>
                      </a:r>
                      <a:endParaRPr lang="zh-CN" altLang="en-US" sz="2200"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200">
                          <a:sym typeface="宋体" pitchFamily="2" charset="-122"/>
                        </a:rPr>
                        <a:t>【申 18:19】 </a:t>
                      </a:r>
                      <a:r>
                        <a:rPr lang="zh-CN" altLang="en-US" sz="2200" b="1">
                          <a:solidFill>
                            <a:srgbClr val="7030A0"/>
                          </a:solidFill>
                          <a:sym typeface="宋体" pitchFamily="2" charset="-122"/>
                        </a:rPr>
                        <a:t>谁不听</a:t>
                      </a:r>
                      <a:r>
                        <a:rPr lang="zh-CN" altLang="en-US" sz="2200">
                          <a:sym typeface="宋体" pitchFamily="2" charset="-122"/>
                        </a:rPr>
                        <a:t>他奉我名所说的话，我必</a:t>
                      </a:r>
                      <a:r>
                        <a:rPr lang="zh-CN" altLang="en-US" sz="2200" b="1">
                          <a:solidFill>
                            <a:srgbClr val="7030A0"/>
                          </a:solidFill>
                          <a:sym typeface="宋体" pitchFamily="2" charset="-122"/>
                        </a:rPr>
                        <a:t>讨谁的罪</a:t>
                      </a:r>
                      <a:r>
                        <a:rPr lang="zh-CN" altLang="en-US" sz="2200">
                          <a:sym typeface="宋体" pitchFamily="2" charset="-122"/>
                        </a:rPr>
                        <a:t>。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</a:rPr>
                        <a:t>【申 18:20】 若有先知</a:t>
                      </a:r>
                      <a:r>
                        <a:rPr lang="zh-CN" altLang="en-US" sz="2200" b="1">
                          <a:solidFill>
                            <a:srgbClr val="7030A0"/>
                          </a:solidFill>
                        </a:rPr>
                        <a:t>擅敢托我的名</a:t>
                      </a:r>
                      <a:r>
                        <a:rPr lang="zh-CN" altLang="en-US" sz="2200">
                          <a:solidFill>
                            <a:schemeClr val="tx1"/>
                          </a:solidFill>
                        </a:rPr>
                        <a:t>说我所未曾吩咐他说的话，或是</a:t>
                      </a:r>
                      <a:r>
                        <a:rPr lang="zh-CN" altLang="en-US" sz="2200" b="1">
                          <a:solidFill>
                            <a:srgbClr val="7030A0"/>
                          </a:solidFill>
                        </a:rPr>
                        <a:t>奉别神的名</a:t>
                      </a:r>
                      <a:r>
                        <a:rPr lang="zh-CN" altLang="en-US" sz="2200">
                          <a:solidFill>
                            <a:schemeClr val="tx1"/>
                          </a:solidFill>
                        </a:rPr>
                        <a:t>说话，</a:t>
                      </a:r>
                      <a:r>
                        <a:rPr lang="zh-CN" altLang="en-US" sz="2200" b="1">
                          <a:solidFill>
                            <a:srgbClr val="7030A0"/>
                          </a:solidFill>
                        </a:rPr>
                        <a:t>那先知就必治死</a:t>
                      </a:r>
                      <a:r>
                        <a:rPr lang="zh-CN" altLang="en-US" sz="220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zh-CN" altLang="en-US" sz="220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</a:rPr>
                        <a:t>【申 18:21】 你心里若说：耶和华所未曾吩咐的话，我们怎能知道呢？</a:t>
                      </a:r>
                      <a:endParaRPr lang="zh-CN" altLang="en-US" sz="2200">
                        <a:solidFill>
                          <a:schemeClr val="tx1"/>
                        </a:solidFill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200"/>
                        <a:t>【申 18:22】 先知托耶和华的名说话，所说的若</a:t>
                      </a:r>
                      <a:r>
                        <a:rPr lang="zh-CN" altLang="en-US" sz="2200" b="1">
                          <a:solidFill>
                            <a:srgbClr val="0070C0"/>
                          </a:solidFill>
                        </a:rPr>
                        <a:t>不成就，也无效验</a:t>
                      </a:r>
                      <a:r>
                        <a:rPr lang="zh-CN" altLang="en-US" sz="2200"/>
                        <a:t>，这就是</a:t>
                      </a:r>
                      <a:r>
                        <a:rPr lang="zh-CN" altLang="en-US" sz="2200" b="1">
                          <a:solidFill>
                            <a:srgbClr val="FF0000"/>
                          </a:solidFill>
                        </a:rPr>
                        <a:t>耶和华所未曾吩咐的</a:t>
                      </a:r>
                      <a:r>
                        <a:rPr lang="zh-CN" altLang="en-US" sz="2200"/>
                        <a:t>，是那先知</a:t>
                      </a:r>
                      <a:r>
                        <a:rPr lang="zh-CN" altLang="en-US" sz="2200" b="1">
                          <a:solidFill>
                            <a:srgbClr val="00B050"/>
                          </a:solidFill>
                        </a:rPr>
                        <a:t>擅自说的</a:t>
                      </a:r>
                      <a:r>
                        <a:rPr lang="zh-CN" altLang="en-US" sz="2200"/>
                        <a:t>，你不要怕他。</a:t>
                      </a:r>
                      <a:endParaRPr lang="zh-CN" altLang="en-US" sz="2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3999230" y="4902200"/>
            <a:ext cx="94551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摩西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779520" y="5584190"/>
            <a:ext cx="107315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约书亚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177530" y="6102985"/>
            <a:ext cx="339280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查验原则：神的话必</a:t>
            </a:r>
            <a:r>
              <a:rPr lang="zh-CN" altLang="en-US" sz="2200" b="1">
                <a:solidFill>
                  <a:srgbClr val="FF0000"/>
                </a:solidFill>
                <a:highlight>
                  <a:srgbClr val="FFFF00"/>
                </a:highlight>
              </a:rPr>
              <a:t>成就</a:t>
            </a:r>
            <a:endParaRPr lang="zh-CN" altLang="en-US" sz="2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/>
      <p:bldP spid="15" grpId="1"/>
      <p:bldP spid="8" grpId="0"/>
      <p:bldP spid="8" grpId="1"/>
      <p:bldP spid="12" grpId="0"/>
      <p:bldP spid="12" grpId="1"/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2400" y="1903730"/>
            <a:ext cx="93319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4.2 </a:t>
            </a:r>
            <a:r>
              <a:rPr lang="zh-CN" altLang="en-US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管教：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对百姓和君王错误的行为（特别是拜偶像）提出指责，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             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宣告审判和刑罚的来临，呼吁他们回转归向神。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2858135"/>
            <a:ext cx="93999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4.3 </a:t>
            </a:r>
            <a:r>
              <a:rPr lang="zh-CN" altLang="en-US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应许：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先知的信息里虽然宣布灾祸，从不缺少配套的鼓励与应许。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             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只要</a:t>
            </a:r>
            <a:r>
              <a:rPr lang="zh-CN" altLang="en-US" sz="2400">
                <a:latin typeface="+mn-ea"/>
                <a:cs typeface="+mn-ea"/>
                <a:sym typeface="+mn-ea"/>
              </a:rPr>
              <a:t>以色列民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离弃偶像，回转归向神，神仍会怜恤。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2720" y="633730"/>
            <a:ext cx="105035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+mn-ea"/>
                <a:cs typeface="+mn-ea"/>
              </a:rPr>
              <a:t>4.1 </a:t>
            </a:r>
            <a:r>
              <a:rPr lang="zh-CN" altLang="en-US" sz="2400" b="1">
                <a:solidFill>
                  <a:srgbClr val="7030A0"/>
                </a:solidFill>
                <a:latin typeface="+mn-ea"/>
                <a:cs typeface="+mn-ea"/>
              </a:rPr>
              <a:t>替神说话：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神在以色列高层领导之外</a:t>
            </a:r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</a:rPr>
              <a:t>(士师，君王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</a:rPr>
              <a:t>祭司)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，设立的代言人。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+mn-ea"/>
                <a:cs typeface="+mn-ea"/>
              </a:rPr>
              <a:t>先知常用语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</a:rPr>
              <a:t>：耶和华以色列的神如此说，</a:t>
            </a:r>
            <a:r>
              <a:rPr lang="zh-CN" altLang="en-US" sz="2400">
                <a:latin typeface="+mn-ea"/>
                <a:cs typeface="+mn-ea"/>
                <a:sym typeface="+mn-ea"/>
              </a:rPr>
              <a:t>耶和华神如此说，</a:t>
            </a:r>
            <a:r>
              <a:rPr lang="zh-CN" altLang="en-US" sz="2400">
                <a:latin typeface="+mn-ea"/>
                <a:cs typeface="+mn-ea"/>
                <a:sym typeface="+mn-ea"/>
              </a:rPr>
              <a:t>神如此说，</a:t>
            </a:r>
            <a:endParaRPr lang="zh-CN" altLang="en-US" sz="2400">
              <a:latin typeface="+mn-ea"/>
              <a:cs typeface="+mn-ea"/>
              <a:sym typeface="+mn-ea"/>
            </a:endParaRPr>
          </a:p>
          <a:p>
            <a:r>
              <a:rPr lang="zh-CN" altLang="en-US" sz="2400">
                <a:latin typeface="+mn-ea"/>
                <a:cs typeface="+mn-ea"/>
                <a:sym typeface="+mn-ea"/>
              </a:rPr>
              <a:t> </a:t>
            </a:r>
            <a:r>
              <a:rPr lang="en-US" altLang="zh-CN" sz="2400">
                <a:latin typeface="+mn-ea"/>
                <a:cs typeface="+mn-ea"/>
                <a:sym typeface="+mn-ea"/>
              </a:rPr>
              <a:t>                              </a:t>
            </a:r>
            <a:r>
              <a:rPr lang="zh-CN" altLang="en-US" sz="2400">
                <a:latin typeface="+mn-ea"/>
                <a:cs typeface="+mn-ea"/>
                <a:sym typeface="+mn-ea"/>
              </a:rPr>
              <a:t>万军之耶和华如此说，</a:t>
            </a:r>
            <a:r>
              <a:rPr lang="zh-CN" altLang="en-US" sz="2400">
                <a:latin typeface="+mn-ea"/>
                <a:cs typeface="+mn-ea"/>
                <a:sym typeface="+mn-ea"/>
              </a:rPr>
              <a:t>耶和华你祖大卫的神如此说，</a:t>
            </a:r>
            <a:r>
              <a:rPr lang="en-US" altLang="zh-CN" sz="2400">
                <a:latin typeface="+mn-ea"/>
                <a:cs typeface="+mn-ea"/>
                <a:sym typeface="+mn-ea"/>
              </a:rPr>
              <a:t>...</a:t>
            </a:r>
            <a:endParaRPr lang="en-US" altLang="zh-CN" sz="2400">
              <a:latin typeface="+mn-ea"/>
              <a:cs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5730" y="106680"/>
            <a:ext cx="28860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latin typeface="+mn-ea"/>
                <a:cs typeface="+mn-ea"/>
                <a:sym typeface="+mn-ea"/>
              </a:rPr>
              <a:t>4.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+mn-ea"/>
                <a:cs typeface="+mn-ea"/>
                <a:sym typeface="+mn-ea"/>
              </a:rPr>
              <a:t>先知的使命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latin typeface="+mn-ea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240" y="5621020"/>
            <a:ext cx="10681970" cy="11068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【珥 2:12】 耶和华说：“虽然如此，你们应当禁食、哭泣、悲哀，一心归向我。”</a:t>
            </a:r>
            <a:endParaRPr lang="zh-CN" altLang="en-US" sz="2200"/>
          </a:p>
          <a:p>
            <a:r>
              <a:rPr lang="zh-CN" altLang="en-US" sz="2200"/>
              <a:t>【珥 2:13】 你们要撕裂心肠，不撕裂衣服，归向耶和华你们的  神；</a:t>
            </a:r>
            <a:r>
              <a:rPr lang="zh-CN" altLang="en-US" sz="2200">
                <a:solidFill>
                  <a:srgbClr val="FF0000"/>
                </a:solidFill>
              </a:rPr>
              <a:t>因为他有恩典，</a:t>
            </a:r>
            <a:endParaRPr lang="zh-CN" altLang="en-US" sz="2200">
              <a:solidFill>
                <a:srgbClr val="FF0000"/>
              </a:solidFill>
            </a:endParaRPr>
          </a:p>
          <a:p>
            <a:r>
              <a:rPr lang="zh-CN" altLang="en-US" sz="2200">
                <a:solidFill>
                  <a:srgbClr val="FF0000"/>
                </a:solidFill>
              </a:rPr>
              <a:t> </a:t>
            </a:r>
            <a:r>
              <a:rPr lang="en-US" altLang="zh-CN" sz="2200">
                <a:solidFill>
                  <a:srgbClr val="FF0000"/>
                </a:solidFill>
              </a:rPr>
              <a:t>                   </a:t>
            </a:r>
            <a:r>
              <a:rPr lang="zh-CN" altLang="en-US" sz="2200">
                <a:solidFill>
                  <a:srgbClr val="FF0000"/>
                </a:solidFill>
              </a:rPr>
              <a:t>有怜悯，不轻易发怒，有丰盛的慈爱，并且后悔不降所说的灾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4" name="文本框 3"/>
          <p:cNvSpPr txBox="1"/>
          <p:nvPr/>
        </p:nvSpPr>
        <p:spPr>
          <a:xfrm>
            <a:off x="102235" y="5695315"/>
            <a:ext cx="421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南国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7055" y="3787140"/>
            <a:ext cx="11329670" cy="17837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200"/>
              <a:t>【何 11:7】我的民偏要背道离开我，众先知虽然招呼他们归向至上的主，却无人尊崇主。</a:t>
            </a:r>
            <a:endParaRPr lang="zh-CN" altLang="en-US" sz="2200"/>
          </a:p>
          <a:p>
            <a:r>
              <a:rPr lang="zh-CN" altLang="en-US" sz="2200"/>
              <a:t>【何 11:8】“</a:t>
            </a:r>
            <a:r>
              <a:rPr lang="zh-CN" altLang="en-US" sz="2200">
                <a:solidFill>
                  <a:srgbClr val="FF0000"/>
                </a:solidFill>
              </a:rPr>
              <a:t>以法莲哪，我怎能舍弃你？以色列啊，我怎能弃绝你？</a:t>
            </a:r>
            <a:r>
              <a:rPr lang="zh-CN" altLang="en-US" sz="2200"/>
              <a:t>我怎能使你如</a:t>
            </a:r>
            <a:r>
              <a:rPr lang="zh-CN" altLang="en-US" sz="2200"/>
              <a:t>押玛？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怎能使你如洗扁？</a:t>
            </a:r>
            <a:r>
              <a:rPr lang="zh-CN" altLang="en-US" sz="2200">
                <a:solidFill>
                  <a:srgbClr val="FF0000"/>
                </a:solidFill>
              </a:rPr>
              <a:t>我回心转意，我的怜爱大大发动</a:t>
            </a:r>
            <a:r>
              <a:rPr lang="zh-CN" altLang="en-US" sz="2200"/>
              <a:t>。</a:t>
            </a:r>
            <a:endParaRPr lang="zh-CN" altLang="en-US" sz="2200"/>
          </a:p>
          <a:p>
            <a:r>
              <a:rPr lang="zh-CN" altLang="en-US" sz="2200"/>
              <a:t>【何 11:9】我必不发猛烈的怒气，也不再毁灭以法莲，因我是神，并非世人；</a:t>
            </a:r>
            <a:endParaRPr lang="zh-CN" altLang="en-US" sz="2200"/>
          </a:p>
          <a:p>
            <a:r>
              <a:rPr lang="zh-CN" altLang="en-US" sz="2200"/>
              <a:t> </a:t>
            </a:r>
            <a:r>
              <a:rPr lang="en-US" altLang="zh-CN" sz="2200"/>
              <a:t>                  </a:t>
            </a:r>
            <a:r>
              <a:rPr lang="zh-CN" altLang="en-US" sz="2200"/>
              <a:t>是你们中间的圣者，我必不在怒中临到你们。”</a:t>
            </a:r>
            <a:endParaRPr lang="zh-CN" altLang="en-US" sz="2200"/>
          </a:p>
        </p:txBody>
      </p:sp>
      <p:sp>
        <p:nvSpPr>
          <p:cNvPr id="7" name="文本框 6"/>
          <p:cNvSpPr txBox="1"/>
          <p:nvPr/>
        </p:nvSpPr>
        <p:spPr>
          <a:xfrm>
            <a:off x="184150" y="4129405"/>
            <a:ext cx="421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北国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2312670"/>
            <a:ext cx="1000125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公义</a:t>
            </a:r>
            <a:endParaRPr lang="zh-CN" altLang="en-US" sz="2400">
              <a:solidFill>
                <a:srgbClr val="FF0000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1190" y="3271520"/>
            <a:ext cx="1000125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慈爱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4370" y="1426845"/>
            <a:ext cx="1000125" cy="5207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  <a:latin typeface="方正公文小标宋" panose="02000500000000000000" charset="-122"/>
                <a:ea typeface="方正公文小标宋" panose="02000500000000000000" charset="-122"/>
              </a:rPr>
              <a:t>权柄</a:t>
            </a:r>
            <a:endParaRPr lang="zh-CN" altLang="en-US" sz="2400">
              <a:solidFill>
                <a:srgbClr val="FF0000"/>
              </a:solidFill>
              <a:latin typeface="方正公文小标宋" panose="02000500000000000000" charset="-122"/>
              <a:ea typeface="方正公文小标宋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/>
      <p:bldP spid="15" grpId="1"/>
      <p:bldP spid="9" grpId="0"/>
      <p:bldP spid="9" grpId="1"/>
      <p:bldP spid="6" grpId="0"/>
      <p:bldP spid="6" grpId="1"/>
      <p:bldP spid="3" grpId="0"/>
      <p:bldP spid="3" grpId="1"/>
      <p:bldP spid="5" grpId="0" bldLvl="0" animBg="1"/>
      <p:bldP spid="5" grpId="1"/>
      <p:bldP spid="7" grpId="0"/>
      <p:bldP spid="7" grpId="1"/>
      <p:bldP spid="4" grpId="0"/>
      <p:bldP spid="4" grpId="1"/>
      <p:bldP spid="2" grpId="0" bldLvl="0" animBg="1"/>
      <p:bldP spid="2" grpId="1"/>
      <p:bldP spid="12" grpId="0"/>
      <p:bldP spid="12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92480" y="1339215"/>
            <a:ext cx="1049972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【犹 1:14】亚当的七世孙以诺曾预言这些人说：“看哪，主带着他的千万圣者降临，</a:t>
            </a:r>
            <a:endParaRPr lang="zh-CN" altLang="en-US" sz="2200"/>
          </a:p>
          <a:p>
            <a:r>
              <a:rPr lang="zh-CN" altLang="en-US" sz="2200"/>
              <a:t>【犹 1:15】要在众人身上行审判，证实那一切不敬虔的人所妄行一切不敬虔的事，又证实不敬虔之罪人所说顶撞他的刚愎话。</a:t>
            </a:r>
            <a:endParaRPr lang="zh-CN" altLang="en-US" sz="2200"/>
          </a:p>
        </p:txBody>
      </p:sp>
      <p:sp>
        <p:nvSpPr>
          <p:cNvPr id="6" name="文本框 5"/>
          <p:cNvSpPr txBox="1"/>
          <p:nvPr/>
        </p:nvSpPr>
        <p:spPr>
          <a:xfrm>
            <a:off x="425450" y="882650"/>
            <a:ext cx="4549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5.1 </a:t>
            </a:r>
            <a:r>
              <a:rPr lang="zh-CN" altLang="en-US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以诺：最早说预言的</a:t>
            </a:r>
            <a:r>
              <a:rPr lang="zh-CN" altLang="en-US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人</a:t>
            </a:r>
            <a:endParaRPr lang="zh-CN" altLang="en-US" sz="2400" b="1">
              <a:solidFill>
                <a:srgbClr val="7030A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450" y="2581910"/>
            <a:ext cx="54133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5.2 </a:t>
            </a:r>
            <a:r>
              <a:rPr lang="zh-CN" altLang="en-US" sz="2400" b="1">
                <a:solidFill>
                  <a:srgbClr val="7030A0"/>
                </a:solidFill>
                <a:latin typeface="+mn-ea"/>
                <a:cs typeface="+mn-ea"/>
                <a:sym typeface="+mn-ea"/>
              </a:rPr>
              <a:t>亚伯拉罕：最早被称作先知的人</a:t>
            </a:r>
            <a:endParaRPr lang="zh-CN" altLang="en-US" sz="2400" b="1">
              <a:solidFill>
                <a:srgbClr val="7030A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660" y="3038475"/>
            <a:ext cx="1073023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神在非利士王亚比米勒的梦中，指责他取了亚伯拉罕的妻子撒拉</a:t>
            </a:r>
            <a:endParaRPr lang="zh-CN" altLang="en-US" sz="2200"/>
          </a:p>
          <a:p>
            <a:r>
              <a:rPr lang="zh-CN" altLang="en-US" sz="2200"/>
              <a:t>【创 20:7】 现在你把这人的妻子归还他，因为他是先知，他要为你祷告，使你存活。你若不归还他，你当知道，你和你所有的人都必要死。”</a:t>
            </a:r>
            <a:endParaRPr lang="zh-CN" altLang="en-US" sz="2200"/>
          </a:p>
        </p:txBody>
      </p:sp>
      <p:sp>
        <p:nvSpPr>
          <p:cNvPr id="9" name="文本框 8"/>
          <p:cNvSpPr txBox="1"/>
          <p:nvPr/>
        </p:nvSpPr>
        <p:spPr>
          <a:xfrm>
            <a:off x="454660" y="4281170"/>
            <a:ext cx="44564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7030A0"/>
                </a:solidFill>
              </a:rPr>
              <a:t>5.3 摩西</a:t>
            </a:r>
            <a:r>
              <a:rPr lang="zh-CN" altLang="en-US" sz="2400">
                <a:solidFill>
                  <a:srgbClr val="7030A0"/>
                </a:solidFill>
              </a:rPr>
              <a:t>：以色列最伟大的先知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530" y="4758690"/>
            <a:ext cx="1115377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【出 7:1】 耶和华对摩西说：“我使你</a:t>
            </a:r>
            <a:r>
              <a:rPr lang="zh-CN" altLang="en-US" sz="2200" b="1"/>
              <a:t>在法老面前代替神</a:t>
            </a:r>
            <a:r>
              <a:rPr lang="zh-CN" altLang="en-US" sz="2200"/>
              <a:t>，你的哥哥亚伦是替你说话的。</a:t>
            </a:r>
            <a:endParaRPr lang="zh-CN" altLang="en-US" sz="2200"/>
          </a:p>
        </p:txBody>
      </p:sp>
      <p:sp>
        <p:nvSpPr>
          <p:cNvPr id="11" name="文本框 10"/>
          <p:cNvSpPr txBox="1"/>
          <p:nvPr/>
        </p:nvSpPr>
        <p:spPr>
          <a:xfrm>
            <a:off x="684530" y="5184775"/>
            <a:ext cx="1106614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【出 14:31】 以色列人看见耶和华向埃及人所行的大事，就敬畏耶和华，又</a:t>
            </a:r>
            <a:r>
              <a:rPr lang="zh-CN" altLang="en-US" sz="2200" b="1"/>
              <a:t>信服他和他的仆人摩西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4" name="文本框 3"/>
          <p:cNvSpPr txBox="1"/>
          <p:nvPr/>
        </p:nvSpPr>
        <p:spPr>
          <a:xfrm>
            <a:off x="684530" y="5949315"/>
            <a:ext cx="1069022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【申 34:10】 以后以色列中再没有兴起先知像摩西的；</a:t>
            </a:r>
            <a:r>
              <a:rPr lang="zh-CN" altLang="en-US" sz="2200" b="1"/>
              <a:t>他是耶和华面对面所认识的</a:t>
            </a:r>
            <a:r>
              <a:rPr lang="zh-CN" altLang="en-US" sz="2200"/>
              <a:t>。</a:t>
            </a:r>
            <a:endParaRPr lang="zh-CN" altLang="en-US" sz="2200"/>
          </a:p>
        </p:txBody>
      </p:sp>
      <p:sp>
        <p:nvSpPr>
          <p:cNvPr id="12" name="文本框 11"/>
          <p:cNvSpPr txBox="1"/>
          <p:nvPr/>
        </p:nvSpPr>
        <p:spPr>
          <a:xfrm>
            <a:off x="425450" y="260350"/>
            <a:ext cx="3101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5.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各具特色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的先知</a:t>
            </a:r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 </a:t>
            </a:r>
            <a:endParaRPr lang="en-US" altLang="zh-CN" sz="28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2" grpId="0"/>
      <p:bldP spid="12" grpId="1"/>
      <p:bldP spid="6" grpId="0"/>
      <p:bldP spid="6" grpId="1"/>
      <p:bldP spid="3" grpId="0"/>
      <p:bldP spid="3" grpId="1"/>
      <p:bldP spid="7" grpId="0"/>
      <p:bldP spid="7" grpId="1"/>
      <p:bldP spid="5" grpId="0"/>
      <p:bldP spid="5" grpId="1"/>
      <p:bldP spid="9" grpId="0"/>
      <p:bldP spid="9" grpId="1"/>
      <p:bldP spid="10" grpId="0"/>
      <p:bldP spid="11" grpId="0"/>
      <p:bldP spid="4" grpId="0"/>
      <p:bldP spid="10" grpId="1"/>
      <p:bldP spid="11" grpId="1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25120" y="259080"/>
            <a:ext cx="97885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5.4 </a:t>
            </a:r>
            <a:r>
              <a:rPr lang="zh-CN" altLang="en-US" sz="2400" b="1">
                <a:solidFill>
                  <a:srgbClr val="7030A0"/>
                </a:solidFill>
              </a:rPr>
              <a:t>撒母耳：年龄最小的先知，第一个带领先知团队的</a:t>
            </a:r>
            <a:r>
              <a:rPr lang="zh-CN" altLang="en-US" sz="2400" b="1">
                <a:solidFill>
                  <a:srgbClr val="7030A0"/>
                </a:solidFill>
              </a:rPr>
              <a:t>先知。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585" y="636270"/>
            <a:ext cx="1182814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【撒上 3:1】童子撒母耳在以利面前侍奉耶和华。当那些日子，耶和华的言语稀少，不常有默示。</a:t>
            </a:r>
            <a:endParaRPr lang="zh-CN" altLang="en-US" sz="2200"/>
          </a:p>
          <a:p>
            <a:r>
              <a:rPr lang="zh-CN" altLang="en-US" sz="2200"/>
              <a:t>【撒上 3:10】耶和华又来站着，像前三次呼唤说：“撒母耳啊！撒母耳啊！”撒母耳回答说：“请说，仆人敬听！”</a:t>
            </a:r>
            <a:endParaRPr lang="zh-CN" altLang="en-US" sz="2200"/>
          </a:p>
          <a:p>
            <a:r>
              <a:rPr lang="zh-CN" altLang="en-US" sz="2200"/>
              <a:t>【撒上 3:19】撒母耳长大了，耶和华与他同在，使他所说的话，一句都不落空。</a:t>
            </a:r>
            <a:endParaRPr lang="zh-CN" altLang="en-US" sz="2200"/>
          </a:p>
          <a:p>
            <a:r>
              <a:rPr lang="zh-CN" altLang="en-US" sz="2200"/>
              <a:t>【撒上 3:20】从但到别是巴所有的以色列人，都知道耶和华立撒母耳为先知。</a:t>
            </a:r>
            <a:endParaRPr lang="zh-CN" altLang="en-US" sz="2200"/>
          </a:p>
          <a:p>
            <a:r>
              <a:rPr lang="zh-CN" altLang="en-US" sz="2200"/>
              <a:t>【撒上 19:20】扫罗打发人去捉拿大卫。去的人见有一班先知都受感说话，</a:t>
            </a:r>
            <a:r>
              <a:rPr lang="zh-CN" altLang="en-US" sz="2200" b="1"/>
              <a:t>撒母耳站在其中监管他们</a:t>
            </a:r>
            <a:r>
              <a:rPr lang="zh-CN" altLang="en-US" sz="2200"/>
              <a:t>；打发去的人也受  神的灵感动说话。</a:t>
            </a:r>
            <a:endParaRPr lang="zh-CN" altLang="en-US" sz="2200"/>
          </a:p>
        </p:txBody>
      </p:sp>
      <p:sp>
        <p:nvSpPr>
          <p:cNvPr id="3" name="文本框 2"/>
          <p:cNvSpPr txBox="1"/>
          <p:nvPr/>
        </p:nvSpPr>
        <p:spPr>
          <a:xfrm>
            <a:off x="304800" y="3101975"/>
            <a:ext cx="75387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5.5 </a:t>
            </a:r>
            <a:r>
              <a:rPr lang="zh-CN" altLang="en-US" sz="2400" b="1">
                <a:solidFill>
                  <a:srgbClr val="7030A0"/>
                </a:solidFill>
              </a:rPr>
              <a:t>以利亚和以利沙：师徒先知，开办先知学校的先知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" y="5930265"/>
            <a:ext cx="43402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5.6 </a:t>
            </a:r>
            <a:r>
              <a:rPr lang="zh-CN" altLang="en-US" sz="2400" b="1">
                <a:solidFill>
                  <a:srgbClr val="7030A0"/>
                </a:solidFill>
              </a:rPr>
              <a:t>以利亚：唯一升天的先知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330" y="6322060"/>
            <a:ext cx="1120330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【王下 2:11】 他们正走着说话，忽有火车火马将二人隔开，以利亚就乘旋风升天去了。</a:t>
            </a:r>
            <a:endParaRPr lang="zh-CN" altLang="en-US" sz="2200"/>
          </a:p>
        </p:txBody>
      </p:sp>
      <p:sp>
        <p:nvSpPr>
          <p:cNvPr id="7" name="文本框 6"/>
          <p:cNvSpPr txBox="1"/>
          <p:nvPr/>
        </p:nvSpPr>
        <p:spPr>
          <a:xfrm>
            <a:off x="357505" y="3479165"/>
            <a:ext cx="11384280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/>
              <a:t>【王下 2:3】 </a:t>
            </a:r>
            <a:r>
              <a:rPr lang="zh-CN" altLang="en-US" sz="2200" b="1"/>
              <a:t>住伯特利的先知门徒</a:t>
            </a:r>
            <a:r>
              <a:rPr lang="zh-CN" altLang="en-US" sz="2200"/>
              <a:t>出来见以利沙，对他说：“耶和华今日要接你的师傅离开你，你知道不知道？”他说：“我知道，你们不要作声。”</a:t>
            </a:r>
            <a:endParaRPr lang="zh-CN" altLang="en-US" sz="2200"/>
          </a:p>
          <a:p>
            <a:r>
              <a:rPr lang="zh-CN" altLang="en-US" sz="2200"/>
              <a:t>【王下 2:5】 </a:t>
            </a:r>
            <a:r>
              <a:rPr lang="zh-CN" altLang="en-US" sz="2200" b="1"/>
              <a:t>住耶利哥的先知门徒</a:t>
            </a:r>
            <a:r>
              <a:rPr lang="zh-CN" altLang="en-US" sz="2200"/>
              <a:t>就近以利沙，对他说：“耶和华今日要接你的师傅离开你，你知道不知道？”他说：“我知道，你们不要作声。”</a:t>
            </a:r>
            <a:endParaRPr lang="zh-CN" altLang="en-US" sz="2200"/>
          </a:p>
          <a:p>
            <a:r>
              <a:rPr lang="zh-CN" altLang="en-US" sz="2200"/>
              <a:t>【王下 2:6】 以利亚对以利沙说：“耶和华差遣我往约旦河去，你可以在这里等候。”以利沙说：“我指着永生的耶和华，又敢在你面前起誓，我必不离开你。”于是二人一同前往。</a:t>
            </a:r>
            <a:endParaRPr lang="zh-CN" altLang="en-US" sz="2200"/>
          </a:p>
          <a:p>
            <a:r>
              <a:rPr lang="zh-CN" altLang="en-US" sz="2200"/>
              <a:t>【王下 2:7】 </a:t>
            </a:r>
            <a:r>
              <a:rPr lang="zh-CN" altLang="en-US" sz="2200" b="1"/>
              <a:t>有先知门徒去了五十人</a:t>
            </a:r>
            <a:r>
              <a:rPr lang="zh-CN" altLang="en-US" sz="2200"/>
              <a:t>，远远地站在他们对面，二人在约旦河边站住。</a:t>
            </a:r>
            <a:endParaRPr lang="zh-CN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9" grpId="0"/>
      <p:bldP spid="9" grpId="1"/>
      <p:bldP spid="2" grpId="0"/>
      <p:bldP spid="2" grpId="1"/>
      <p:bldP spid="3" grpId="0"/>
      <p:bldP spid="3" grpId="1"/>
      <p:bldP spid="7" grpId="0"/>
      <p:bldP spid="7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9720" y="475615"/>
            <a:ext cx="1878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7030A0"/>
                </a:solidFill>
              </a:rPr>
              <a:t>5.7 </a:t>
            </a:r>
            <a:r>
              <a:rPr lang="zh-CN" altLang="en-US" sz="2400" b="1">
                <a:solidFill>
                  <a:srgbClr val="7030A0"/>
                </a:solidFill>
              </a:rPr>
              <a:t>女先知</a:t>
            </a:r>
            <a:r>
              <a:rPr lang="zh-CN" altLang="en-US" sz="2400">
                <a:solidFill>
                  <a:srgbClr val="7030A0"/>
                </a:solidFill>
              </a:rPr>
              <a:t>：</a:t>
            </a:r>
            <a:endParaRPr lang="zh-CN" altLang="en-US" sz="2400">
              <a:solidFill>
                <a:srgbClr val="7030A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720" y="1285875"/>
            <a:ext cx="11708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米利暗</a:t>
            </a:r>
            <a:r>
              <a:rPr lang="zh-CN" altLang="en-US" sz="2400" b="1"/>
              <a:t>：</a:t>
            </a:r>
            <a:endParaRPr lang="zh-CN" altLang="en-US" sz="2400" b="1"/>
          </a:p>
          <a:p>
            <a:r>
              <a:rPr lang="zh-CN" altLang="en-US" sz="2400"/>
              <a:t>【出 15:20】 亚伦的姐姐</a:t>
            </a:r>
            <a:r>
              <a:rPr lang="zh-CN" altLang="en-US" sz="2400" b="1"/>
              <a:t>女先知米利暗</a:t>
            </a:r>
            <a:r>
              <a:rPr lang="zh-CN" altLang="en-US" sz="2400"/>
              <a:t>，手里拿着鼓，众妇女也跟她出去拿鼓跳舞。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299720" y="2427605"/>
            <a:ext cx="114871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底波拉</a:t>
            </a:r>
            <a:r>
              <a:rPr lang="zh-CN" altLang="en-US" sz="2400" b="1"/>
              <a:t>：</a:t>
            </a:r>
            <a:endParaRPr lang="zh-CN" altLang="en-US" sz="2400" b="1"/>
          </a:p>
          <a:p>
            <a:r>
              <a:rPr lang="zh-CN" altLang="en-US" sz="2400"/>
              <a:t>【士 4:4】 有一位</a:t>
            </a:r>
            <a:r>
              <a:rPr lang="zh-CN" altLang="en-US" sz="2400" b="1"/>
              <a:t>女先知名叫底波拉</a:t>
            </a:r>
            <a:r>
              <a:rPr lang="zh-CN" altLang="en-US" sz="2400"/>
              <a:t>，是拉比多的妻，当时作以色列的士师。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99720" y="3548380"/>
            <a:ext cx="1148715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户勒大</a:t>
            </a:r>
            <a:r>
              <a:rPr lang="zh-CN" altLang="en-US" sz="2400" b="1"/>
              <a:t>：</a:t>
            </a:r>
            <a:endParaRPr lang="zh-CN" altLang="en-US" sz="2400" b="1"/>
          </a:p>
          <a:p>
            <a:r>
              <a:rPr lang="zh-CN" altLang="en-US" sz="2400"/>
              <a:t>【王下 22:2】</a:t>
            </a:r>
            <a:r>
              <a:rPr lang="en-US" altLang="zh-CN" sz="2400"/>
              <a:t> </a:t>
            </a:r>
            <a:r>
              <a:rPr lang="zh-CN" altLang="en-US" sz="2400"/>
              <a:t>约西亚行耶和华眼中看为正的事，行他祖大卫一切所行的，不偏左右。</a:t>
            </a:r>
            <a:endParaRPr lang="zh-CN" altLang="en-US" sz="2400"/>
          </a:p>
          <a:p>
            <a:r>
              <a:rPr lang="zh-CN" altLang="en-US" sz="2400"/>
              <a:t>【王下 22:11】 王听见律法书上的话，便撕裂衣服，</a:t>
            </a:r>
            <a:endParaRPr lang="zh-CN" altLang="en-US" sz="2400"/>
          </a:p>
          <a:p>
            <a:r>
              <a:rPr lang="zh-CN" altLang="en-US" sz="2400"/>
              <a:t>【王下 22:14】 于是祭司希勒家和亚希甘、亚革波、沙番、亚撒雅都去见</a:t>
            </a:r>
            <a:r>
              <a:rPr lang="zh-CN" altLang="en-US" sz="2400" b="1"/>
              <a:t>女先知户勒大</a:t>
            </a:r>
            <a:r>
              <a:rPr lang="zh-CN" altLang="en-US" sz="2400"/>
              <a:t>。户勒大是掌管礼服沙龙的妻，沙龙是哈珥哈斯的孙子、特瓦的儿子。户勒大住在耶路撒冷第二区。他们请问于她。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299720" y="6017895"/>
            <a:ext cx="3326130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00B050"/>
                </a:solidFill>
              </a:rPr>
              <a:t>还有其他女先知</a:t>
            </a:r>
            <a:r>
              <a:rPr lang="en-US" altLang="zh-CN" sz="2400" b="1">
                <a:solidFill>
                  <a:srgbClr val="00B050"/>
                </a:solidFill>
              </a:rPr>
              <a:t> ... ...</a:t>
            </a:r>
            <a:endParaRPr lang="en-US" altLang="zh-CN" sz="24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8" grpId="0"/>
      <p:bldP spid="8" grpId="1"/>
      <p:bldP spid="3" grpId="0"/>
      <p:bldP spid="3" grpId="1"/>
      <p:bldP spid="4" grpId="0"/>
      <p:bldP spid="4" grpId="1"/>
      <p:bldP spid="7" grpId="0"/>
      <p:bldP spid="7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2450" y="246380"/>
            <a:ext cx="28790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highlight>
                  <a:srgbClr val="FFFF00"/>
                </a:highlight>
              </a:rPr>
              <a:t>6.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</a:rPr>
              <a:t>先知与先知书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2520" y="1847215"/>
            <a:ext cx="818642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写作先知：记录下自己做先知的事迹，特指先知书的作者。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132840" y="1064260"/>
            <a:ext cx="9460230" cy="4603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zh-CN" altLang="en-US" sz="2400"/>
              <a:t>行动先知：没有留下著作、却留下许多事迹。如：</a:t>
            </a:r>
            <a:r>
              <a:rPr lang="en-US" altLang="zh-CN" sz="2400"/>
              <a:t>以利亚、以利沙...</a:t>
            </a:r>
            <a:endParaRPr lang="en-US" altLang="zh-CN" sz="2400"/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49605" y="2585720"/>
          <a:ext cx="1109726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  <a:gridCol w="652780"/>
              </a:tblGrid>
              <a:tr h="429260">
                <a:tc rowSpan="2"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先知书5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小先知书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28625">
                <a:tc vMerge="1" gridSpan="5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被掳前9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被掳后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778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以赛亚书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耶利米哀歌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以西结书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但以理书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何西阿书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阿摩司书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俄巴底亚书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弥迦书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那鸿书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哈巴谷书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西番雅书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撒迦利亚书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玛拉基书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49605" y="5438140"/>
            <a:ext cx="3643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先知不分大小</a:t>
            </a:r>
            <a:endParaRPr lang="zh-CN" altLang="en-US" sz="24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r>
              <a:rPr lang="zh-CN" altLang="en-US" sz="2400">
                <a:sym typeface="+mn-ea"/>
              </a:rPr>
              <a:t>大先知书</a:t>
            </a:r>
            <a:r>
              <a:rPr lang="en-US" altLang="zh-CN" sz="2400">
                <a:sym typeface="+mn-ea"/>
              </a:rPr>
              <a:t> 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≠</a:t>
            </a:r>
            <a:r>
              <a:rPr lang="en-US" altLang="zh-CN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大先知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写的书</a:t>
            </a:r>
            <a:endParaRPr lang="en-US" altLang="zh-CN" sz="2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小</a:t>
            </a:r>
            <a:r>
              <a:rPr lang="en-US" altLang="zh-CN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先知书 ≠ 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小</a:t>
            </a:r>
            <a:r>
              <a:rPr lang="en-US" altLang="zh-CN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先知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写的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书</a:t>
            </a:r>
            <a:endParaRPr lang="zh-CN" altLang="en-US" sz="2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42405" y="5455920"/>
            <a:ext cx="33470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先知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书分大小</a:t>
            </a:r>
            <a:endParaRPr lang="zh-CN" altLang="en-US" sz="2400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r>
              <a:rPr lang="zh-CN" altLang="en-US" sz="2400">
                <a:sym typeface="+mn-ea"/>
              </a:rPr>
              <a:t>大先知书</a:t>
            </a:r>
            <a:r>
              <a:rPr lang="en-US" altLang="zh-CN" sz="2400">
                <a:sym typeface="+mn-ea"/>
              </a:rPr>
              <a:t> =</a:t>
            </a:r>
            <a:r>
              <a:rPr lang="en-US" altLang="zh-CN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长篇著作</a:t>
            </a:r>
            <a:endParaRPr lang="en-US" altLang="zh-CN" sz="2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小</a:t>
            </a:r>
            <a:r>
              <a:rPr lang="en-US" altLang="zh-CN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先知书 = 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短篇</a:t>
            </a:r>
            <a:r>
              <a:rPr lang="zh-CN" altLang="en-US" sz="24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著作</a:t>
            </a:r>
            <a:endParaRPr lang="zh-CN" altLang="en-US" sz="240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11655" y="3016250"/>
            <a:ext cx="108648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>
                <a:solidFill>
                  <a:schemeClr val="tx1"/>
                </a:solidFill>
                <a:highlight>
                  <a:srgbClr val="FFFF00"/>
                </a:highlight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篇幅长</a:t>
            </a:r>
            <a:endParaRPr lang="zh-CN" altLang="en-US" sz="2200" b="1">
              <a:solidFill>
                <a:schemeClr val="tx1"/>
              </a:solidFill>
              <a:highlight>
                <a:srgbClr val="FFFF00"/>
              </a:highlight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57850" y="2586355"/>
            <a:ext cx="113030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 b="1">
                <a:highlight>
                  <a:srgbClr val="FFFF00"/>
                </a:highlight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篇幅短</a:t>
            </a:r>
            <a:endParaRPr lang="zh-CN" altLang="en-US" sz="2200" b="1">
              <a:highlight>
                <a:srgbClr val="FFFF00"/>
              </a:highlight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5" grpId="0" animBg="1"/>
      <p:bldP spid="5" grpId="1" animBg="1"/>
      <p:bldP spid="3" grpId="0" animBg="1"/>
      <p:bldP spid="3" grpId="1" animBg="1"/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11125" y="835025"/>
          <a:ext cx="917575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  <a:gridCol w="539750"/>
              </a:tblGrid>
              <a:tr h="441960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  <a:sym typeface="+mn-ea"/>
                        </a:rPr>
                        <a:t>摩西律法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  <a:sym typeface="+mn-ea"/>
                        </a:rPr>
                        <a:t>5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旧约历史书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03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创世纪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出埃及记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利未记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民数记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申命记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约书亚记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士师记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路得记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撒母耳记上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撒母耳记下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列王纪上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列王纪下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历代志上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历代志下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以斯拉记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尼希米记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以斯帖记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111125" y="3689985"/>
          <a:ext cx="918654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  <a:gridCol w="540385"/>
              </a:tblGrid>
              <a:tr h="426720">
                <a:tc rowSpan="2" gridSpan="5">
                  <a:txBody>
                    <a:bodyPr/>
                    <a:p>
                      <a:pPr algn="ctr">
                        <a:buNone/>
                      </a:pP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大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先知书5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rowSpan="2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小先知书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26720">
                <a:tc vMerge="1" gridSpan="5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9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被掳前9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被掳后</a:t>
                      </a: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87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以赛亚书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耶利米哀歌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以西结书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但以理书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何西阿书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阿摩司书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俄巴底亚书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弥迦书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那鸿书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35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哈巴谷书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36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西番雅书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哈该书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撒迦利亚书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玛拉基书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/>
        </p:nvGraphicFramePr>
        <p:xfrm>
          <a:off x="9286875" y="834390"/>
          <a:ext cx="268605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0"/>
                <a:gridCol w="536575"/>
                <a:gridCol w="535940"/>
                <a:gridCol w="537210"/>
                <a:gridCol w="540385"/>
              </a:tblGrid>
              <a:tr h="442595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诗歌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智慧书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1024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约伯记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19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诗篇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箴言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传道书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200" b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zh-CN" altLang="en-US" sz="2200" b="0">
                          <a:solidFill>
                            <a:schemeClr val="tx1"/>
                          </a:solidFill>
                        </a:rPr>
                        <a:t>雅歌</a:t>
                      </a:r>
                      <a:endParaRPr lang="zh-CN" altLang="en-US" sz="2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890*253"/>
  <p:tag name="TABLE_ENDDRAG_RECT" val="29*271*890*253"/>
</p:tagLst>
</file>

<file path=ppt/tags/tag10.xml><?xml version="1.0" encoding="utf-8"?>
<p:tagLst xmlns:p="http://schemas.openxmlformats.org/presentationml/2006/main">
  <p:tag name="TABLE_ENDDRAG_ORIGIN_RECT" val="913*378"/>
  <p:tag name="TABLE_ENDDRAG_RECT" val="23*102*913*378"/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TABLE_ENDDRAG_ORIGIN_RECT" val="934*372"/>
  <p:tag name="TABLE_ENDDRAG_RECT" val="13*10*934*372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TABLE_ENDDRAG_ORIGIN_RECT" val="286*138"/>
  <p:tag name="TABLE_ENDDRAG_RECT" val="0*286*286*138"/>
</p:tagLst>
</file>

<file path=ppt/tags/tag135.xml><?xml version="1.0" encoding="utf-8"?>
<p:tagLst xmlns:p="http://schemas.openxmlformats.org/presentationml/2006/main">
  <p:tag name="TABLE_ENDDRAG_ORIGIN_RECT" val="286*269"/>
  <p:tag name="TABLE_ENDDRAG_RECT" val="0*0*286*269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ABLE_ENDDRAG_ORIGIN_RECT" val="873*207"/>
  <p:tag name="TABLE_ENDDRAG_RECT" val="51*203*873*207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TABLE_ENDDRAG_ORIGIN_RECT" val="211*200"/>
  <p:tag name="TABLE_ENDDRAG_RECT" val="731*30*211*200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TABLE_ENDDRAG_ORIGIN_RECT" val="913*378"/>
  <p:tag name="TABLE_ENDDRAG_RECT" val="23*102*913*378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TABLE_ENDDRAG_ORIGIN_RECT" val="211*200"/>
  <p:tag name="TABLE_ENDDRAG_RECT" val="731*30*211*200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TABLE_ENDDRAG_ORIGIN_RECT" val="913*378"/>
  <p:tag name="TABLE_ENDDRAG_RECT" val="23*102*913*378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TABLE_ENDDRAG_ORIGIN_RECT" val="723*198"/>
  <p:tag name="TABLE_ENDDRAG_RECT" val="8*68*723*198"/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6530</Words>
  <Application>WPS 演示</Application>
  <PresentationFormat>宽屏</PresentationFormat>
  <Paragraphs>1575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方正公文小标宋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JackCui</cp:lastModifiedBy>
  <cp:revision>34</cp:revision>
  <dcterms:created xsi:type="dcterms:W3CDTF">2024-08-06T08:40:24Z</dcterms:created>
  <dcterms:modified xsi:type="dcterms:W3CDTF">2024-08-06T08:40:24Z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4F3B26C92A6C764971DAB1666A6B8729_43</vt:lpwstr>
  </property>
</Properties>
</file>