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7" r:id="rId4"/>
    <p:sldId id="394" r:id="rId5"/>
    <p:sldId id="336" r:id="rId6"/>
    <p:sldId id="277" r:id="rId7"/>
    <p:sldId id="460" r:id="rId8"/>
    <p:sldId id="487" r:id="rId9"/>
    <p:sldId id="428" r:id="rId10"/>
    <p:sldId id="427" r:id="rId11"/>
    <p:sldId id="425" r:id="rId12"/>
    <p:sldId id="426" r:id="rId13"/>
    <p:sldId id="455" r:id="rId14"/>
    <p:sldId id="456" r:id="rId15"/>
    <p:sldId id="457" r:id="rId16"/>
    <p:sldId id="458" r:id="rId17"/>
    <p:sldId id="459" r:id="rId18"/>
    <p:sldId id="396" r:id="rId19"/>
    <p:sldId id="312" r:id="rId21"/>
    <p:sldId id="313" r:id="rId22"/>
    <p:sldId id="315" r:id="rId23"/>
    <p:sldId id="397" r:id="rId24"/>
    <p:sldId id="324" r:id="rId25"/>
    <p:sldId id="325" r:id="rId26"/>
    <p:sldId id="326" r:id="rId27"/>
    <p:sldId id="478" r:id="rId28"/>
    <p:sldId id="328" r:id="rId29"/>
    <p:sldId id="398" r:id="rId30"/>
    <p:sldId id="479" r:id="rId31"/>
    <p:sldId id="331" r:id="rId32"/>
    <p:sldId id="332" r:id="rId33"/>
    <p:sldId id="480" r:id="rId34"/>
    <p:sldId id="335" r:id="rId35"/>
    <p:sldId id="334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40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7.xml"/><Relationship Id="rId2" Type="http://schemas.openxmlformats.org/officeDocument/2006/relationships/image" Target="../media/image13.png"/><Relationship Id="rId1" Type="http://schemas.openxmlformats.org/officeDocument/2006/relationships/tags" Target="../tags/tag11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9.xml"/><Relationship Id="rId2" Type="http://schemas.openxmlformats.org/officeDocument/2006/relationships/image" Target="../media/image14.png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1.xml"/><Relationship Id="rId2" Type="http://schemas.openxmlformats.org/officeDocument/2006/relationships/image" Target="../media/image15.png"/><Relationship Id="rId1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3.xml"/><Relationship Id="rId2" Type="http://schemas.openxmlformats.org/officeDocument/2006/relationships/image" Target="../media/image16.png"/><Relationship Id="rId1" Type="http://schemas.openxmlformats.org/officeDocument/2006/relationships/tags" Target="../tags/tag12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5.xml"/><Relationship Id="rId2" Type="http://schemas.openxmlformats.org/officeDocument/2006/relationships/image" Target="../media/image17.png"/><Relationship Id="rId1" Type="http://schemas.openxmlformats.org/officeDocument/2006/relationships/tags" Target="../tags/tag12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7.xml"/><Relationship Id="rId2" Type="http://schemas.openxmlformats.org/officeDocument/2006/relationships/image" Target="../media/image18.png"/><Relationship Id="rId1" Type="http://schemas.openxmlformats.org/officeDocument/2006/relationships/tags" Target="../tags/tag12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2" Type="http://schemas.openxmlformats.org/officeDocument/2006/relationships/image" Target="../media/image19.png"/><Relationship Id="rId1" Type="http://schemas.openxmlformats.org/officeDocument/2006/relationships/tags" Target="../tags/tag12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image" Target="../media/image21.jpeg"/><Relationship Id="rId1" Type="http://schemas.openxmlformats.org/officeDocument/2006/relationships/tags" Target="../tags/tag13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1" Type="http://schemas.openxmlformats.org/officeDocument/2006/relationships/notesSlide" Target="../notesSlides/notesSlide2.xml"/><Relationship Id="rId40" Type="http://schemas.openxmlformats.org/officeDocument/2006/relationships/slideLayout" Target="../slideLayouts/slideLayout1.xml"/><Relationship Id="rId4" Type="http://schemas.openxmlformats.org/officeDocument/2006/relationships/tags" Target="../tags/tag146.xml"/><Relationship Id="rId39" Type="http://schemas.openxmlformats.org/officeDocument/2006/relationships/tags" Target="../tags/tag181.xml"/><Relationship Id="rId38" Type="http://schemas.openxmlformats.org/officeDocument/2006/relationships/tags" Target="../tags/tag180.xml"/><Relationship Id="rId37" Type="http://schemas.openxmlformats.org/officeDocument/2006/relationships/tags" Target="../tags/tag179.xml"/><Relationship Id="rId36" Type="http://schemas.openxmlformats.org/officeDocument/2006/relationships/tags" Target="../tags/tag178.xml"/><Relationship Id="rId35" Type="http://schemas.openxmlformats.org/officeDocument/2006/relationships/tags" Target="../tags/tag177.xml"/><Relationship Id="rId34" Type="http://schemas.openxmlformats.org/officeDocument/2006/relationships/tags" Target="../tags/tag176.xml"/><Relationship Id="rId33" Type="http://schemas.openxmlformats.org/officeDocument/2006/relationships/tags" Target="../tags/tag175.xml"/><Relationship Id="rId32" Type="http://schemas.openxmlformats.org/officeDocument/2006/relationships/tags" Target="../tags/tag174.xml"/><Relationship Id="rId31" Type="http://schemas.openxmlformats.org/officeDocument/2006/relationships/tags" Target="../tags/tag173.xml"/><Relationship Id="rId30" Type="http://schemas.openxmlformats.org/officeDocument/2006/relationships/tags" Target="../tags/tag172.xml"/><Relationship Id="rId3" Type="http://schemas.openxmlformats.org/officeDocument/2006/relationships/image" Target="../media/image23.jpeg"/><Relationship Id="rId29" Type="http://schemas.openxmlformats.org/officeDocument/2006/relationships/tags" Target="../tags/tag171.xml"/><Relationship Id="rId28" Type="http://schemas.openxmlformats.org/officeDocument/2006/relationships/tags" Target="../tags/tag170.xml"/><Relationship Id="rId27" Type="http://schemas.openxmlformats.org/officeDocument/2006/relationships/tags" Target="../tags/tag169.xml"/><Relationship Id="rId26" Type="http://schemas.openxmlformats.org/officeDocument/2006/relationships/tags" Target="../tags/tag168.xml"/><Relationship Id="rId25" Type="http://schemas.openxmlformats.org/officeDocument/2006/relationships/tags" Target="../tags/tag167.xml"/><Relationship Id="rId24" Type="http://schemas.openxmlformats.org/officeDocument/2006/relationships/tags" Target="../tags/tag166.xml"/><Relationship Id="rId23" Type="http://schemas.openxmlformats.org/officeDocument/2006/relationships/tags" Target="../tags/tag165.xml"/><Relationship Id="rId22" Type="http://schemas.openxmlformats.org/officeDocument/2006/relationships/tags" Target="../tags/tag164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image" Target="../media/image22.png"/><Relationship Id="rId19" Type="http://schemas.openxmlformats.org/officeDocument/2006/relationships/tags" Target="../tags/tag161.xml"/><Relationship Id="rId18" Type="http://schemas.openxmlformats.org/officeDocument/2006/relationships/tags" Target="../tags/tag160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9" Type="http://schemas.openxmlformats.org/officeDocument/2006/relationships/tags" Target="../tags/tag218.xml"/><Relationship Id="rId38" Type="http://schemas.openxmlformats.org/officeDocument/2006/relationships/tags" Target="../tags/tag217.xml"/><Relationship Id="rId37" Type="http://schemas.openxmlformats.org/officeDocument/2006/relationships/tags" Target="../tags/tag216.xml"/><Relationship Id="rId36" Type="http://schemas.openxmlformats.org/officeDocument/2006/relationships/tags" Target="../tags/tag215.xml"/><Relationship Id="rId35" Type="http://schemas.openxmlformats.org/officeDocument/2006/relationships/tags" Target="../tags/tag214.xml"/><Relationship Id="rId34" Type="http://schemas.openxmlformats.org/officeDocument/2006/relationships/tags" Target="../tags/tag213.xml"/><Relationship Id="rId33" Type="http://schemas.openxmlformats.org/officeDocument/2006/relationships/tags" Target="../tags/tag212.xml"/><Relationship Id="rId32" Type="http://schemas.openxmlformats.org/officeDocument/2006/relationships/tags" Target="../tags/tag211.xml"/><Relationship Id="rId31" Type="http://schemas.openxmlformats.org/officeDocument/2006/relationships/tags" Target="../tags/tag210.xml"/><Relationship Id="rId30" Type="http://schemas.openxmlformats.org/officeDocument/2006/relationships/tags" Target="../tags/tag209.xml"/><Relationship Id="rId3" Type="http://schemas.openxmlformats.org/officeDocument/2006/relationships/tags" Target="../tags/tag183.xml"/><Relationship Id="rId29" Type="http://schemas.openxmlformats.org/officeDocument/2006/relationships/tags" Target="../tags/tag208.xml"/><Relationship Id="rId28" Type="http://schemas.openxmlformats.org/officeDocument/2006/relationships/tags" Target="../tags/tag207.xml"/><Relationship Id="rId27" Type="http://schemas.openxmlformats.org/officeDocument/2006/relationships/tags" Target="../tags/tag206.xml"/><Relationship Id="rId26" Type="http://schemas.openxmlformats.org/officeDocument/2006/relationships/tags" Target="../tags/tag205.xml"/><Relationship Id="rId25" Type="http://schemas.openxmlformats.org/officeDocument/2006/relationships/tags" Target="../tags/tag204.xml"/><Relationship Id="rId24" Type="http://schemas.openxmlformats.org/officeDocument/2006/relationships/tags" Target="../tags/tag203.xml"/><Relationship Id="rId23" Type="http://schemas.openxmlformats.org/officeDocument/2006/relationships/tags" Target="../tags/tag202.xml"/><Relationship Id="rId22" Type="http://schemas.openxmlformats.org/officeDocument/2006/relationships/tags" Target="../tags/tag201.xml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image" Target="../media/image24.png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0" Type="http://schemas.openxmlformats.org/officeDocument/2006/relationships/notesSlide" Target="../notesSlides/notesSlide4.xml"/><Relationship Id="rId4" Type="http://schemas.openxmlformats.org/officeDocument/2006/relationships/tags" Target="../tags/tag221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254.xml"/><Relationship Id="rId37" Type="http://schemas.openxmlformats.org/officeDocument/2006/relationships/tags" Target="../tags/tag253.xml"/><Relationship Id="rId36" Type="http://schemas.openxmlformats.org/officeDocument/2006/relationships/tags" Target="../tags/tag252.xml"/><Relationship Id="rId35" Type="http://schemas.openxmlformats.org/officeDocument/2006/relationships/tags" Target="../tags/tag251.xml"/><Relationship Id="rId34" Type="http://schemas.openxmlformats.org/officeDocument/2006/relationships/tags" Target="../tags/tag250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image" Target="../media/image27.jpeg"/><Relationship Id="rId30" Type="http://schemas.openxmlformats.org/officeDocument/2006/relationships/tags" Target="../tags/tag247.xml"/><Relationship Id="rId3" Type="http://schemas.openxmlformats.org/officeDocument/2006/relationships/tags" Target="../tags/tag220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tags" Target="../tags/tag219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56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image" Target="../media/image30.jpeg"/><Relationship Id="rId15" Type="http://schemas.openxmlformats.org/officeDocument/2006/relationships/image" Target="../media/image29.jpeg"/><Relationship Id="rId14" Type="http://schemas.openxmlformats.org/officeDocument/2006/relationships/image" Target="../media/image28.jpeg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89.xml"/><Relationship Id="rId2" Type="http://schemas.openxmlformats.org/officeDocument/2006/relationships/tags" Target="../tags/tag272.xml"/><Relationship Id="rId19" Type="http://schemas.openxmlformats.org/officeDocument/2006/relationships/tags" Target="../tags/tag288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image" Target="../media/image31.jpeg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308.xml"/><Relationship Id="rId20" Type="http://schemas.openxmlformats.org/officeDocument/2006/relationships/tags" Target="../tags/tag307.xml"/><Relationship Id="rId2" Type="http://schemas.openxmlformats.org/officeDocument/2006/relationships/tags" Target="../tags/tag291.xml"/><Relationship Id="rId19" Type="http://schemas.openxmlformats.org/officeDocument/2006/relationships/tags" Target="../tags/tag306.xml"/><Relationship Id="rId18" Type="http://schemas.openxmlformats.org/officeDocument/2006/relationships/tags" Target="../tags/tag305.xml"/><Relationship Id="rId17" Type="http://schemas.openxmlformats.org/officeDocument/2006/relationships/tags" Target="../tags/tag304.xml"/><Relationship Id="rId16" Type="http://schemas.openxmlformats.org/officeDocument/2006/relationships/tags" Target="../tags/tag303.xml"/><Relationship Id="rId15" Type="http://schemas.openxmlformats.org/officeDocument/2006/relationships/tags" Target="../tags/tag302.xml"/><Relationship Id="rId14" Type="http://schemas.openxmlformats.org/officeDocument/2006/relationships/image" Target="../media/image33.jpeg"/><Relationship Id="rId13" Type="http://schemas.openxmlformats.org/officeDocument/2006/relationships/image" Target="../media/image32.jpeg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tags" Target="../tags/tag2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9.xml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0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330.xml"/><Relationship Id="rId21" Type="http://schemas.openxmlformats.org/officeDocument/2006/relationships/tags" Target="../tags/tag329.xml"/><Relationship Id="rId20" Type="http://schemas.openxmlformats.org/officeDocument/2006/relationships/tags" Target="../tags/tag328.xml"/><Relationship Id="rId2" Type="http://schemas.openxmlformats.org/officeDocument/2006/relationships/tags" Target="../tags/tag312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image" Target="../media/image37.png"/><Relationship Id="rId13" Type="http://schemas.openxmlformats.org/officeDocument/2006/relationships/image" Target="../media/image36.jpeg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351.xml"/><Relationship Id="rId22" Type="http://schemas.openxmlformats.org/officeDocument/2006/relationships/tags" Target="../tags/tag350.xml"/><Relationship Id="rId21" Type="http://schemas.openxmlformats.org/officeDocument/2006/relationships/tags" Target="../tags/tag349.xml"/><Relationship Id="rId20" Type="http://schemas.openxmlformats.org/officeDocument/2006/relationships/tags" Target="../tags/tag348.xml"/><Relationship Id="rId2" Type="http://schemas.openxmlformats.org/officeDocument/2006/relationships/tags" Target="../tags/tag332.xml"/><Relationship Id="rId19" Type="http://schemas.openxmlformats.org/officeDocument/2006/relationships/tags" Target="../tags/tag347.xml"/><Relationship Id="rId18" Type="http://schemas.openxmlformats.org/officeDocument/2006/relationships/tags" Target="../tags/tag346.xml"/><Relationship Id="rId17" Type="http://schemas.openxmlformats.org/officeDocument/2006/relationships/tags" Target="../tags/tag345.xml"/><Relationship Id="rId16" Type="http://schemas.openxmlformats.org/officeDocument/2006/relationships/image" Target="../media/image39.jpeg"/><Relationship Id="rId15" Type="http://schemas.openxmlformats.org/officeDocument/2006/relationships/image" Target="../media/image38.jpeg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2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373.xml"/><Relationship Id="rId22" Type="http://schemas.openxmlformats.org/officeDocument/2006/relationships/tags" Target="../tags/tag372.xml"/><Relationship Id="rId21" Type="http://schemas.openxmlformats.org/officeDocument/2006/relationships/tags" Target="../tags/tag371.xml"/><Relationship Id="rId20" Type="http://schemas.openxmlformats.org/officeDocument/2006/relationships/tags" Target="../tags/tag370.xml"/><Relationship Id="rId2" Type="http://schemas.openxmlformats.org/officeDocument/2006/relationships/tags" Target="../tags/tag354.xml"/><Relationship Id="rId19" Type="http://schemas.openxmlformats.org/officeDocument/2006/relationships/tags" Target="../tags/tag369.xml"/><Relationship Id="rId18" Type="http://schemas.openxmlformats.org/officeDocument/2006/relationships/tags" Target="../tags/tag368.xml"/><Relationship Id="rId17" Type="http://schemas.openxmlformats.org/officeDocument/2006/relationships/image" Target="../media/image42.jpeg"/><Relationship Id="rId16" Type="http://schemas.openxmlformats.org/officeDocument/2006/relationships/image" Target="../media/image41.jpeg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tags" Target="../tags/tag362.xml"/><Relationship Id="rId1" Type="http://schemas.openxmlformats.org/officeDocument/2006/relationships/tags" Target="../tags/tag35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7.xml"/><Relationship Id="rId14" Type="http://schemas.openxmlformats.org/officeDocument/2006/relationships/image" Target="../media/image2.png"/><Relationship Id="rId13" Type="http://schemas.openxmlformats.org/officeDocument/2006/relationships/tags" Target="../tags/tag76.xml"/><Relationship Id="rId12" Type="http://schemas.openxmlformats.org/officeDocument/2006/relationships/image" Target="../media/image1.png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image" Target="../media/image44.png"/><Relationship Id="rId3" Type="http://schemas.openxmlformats.org/officeDocument/2006/relationships/tags" Target="../tags/tag375.xml"/><Relationship Id="rId27" Type="http://schemas.openxmlformats.org/officeDocument/2006/relationships/notesSlide" Target="../notesSlides/notesSlide5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396.xml"/><Relationship Id="rId24" Type="http://schemas.openxmlformats.org/officeDocument/2006/relationships/tags" Target="../tags/tag395.xml"/><Relationship Id="rId23" Type="http://schemas.openxmlformats.org/officeDocument/2006/relationships/tags" Target="../tags/tag394.xml"/><Relationship Id="rId22" Type="http://schemas.openxmlformats.org/officeDocument/2006/relationships/tags" Target="../tags/tag393.xml"/><Relationship Id="rId21" Type="http://schemas.openxmlformats.org/officeDocument/2006/relationships/tags" Target="../tags/tag392.xml"/><Relationship Id="rId20" Type="http://schemas.openxmlformats.org/officeDocument/2006/relationships/tags" Target="../tags/tag391.xml"/><Relationship Id="rId2" Type="http://schemas.openxmlformats.org/officeDocument/2006/relationships/image" Target="../media/image43.png"/><Relationship Id="rId19" Type="http://schemas.openxmlformats.org/officeDocument/2006/relationships/tags" Target="../tags/tag390.xml"/><Relationship Id="rId18" Type="http://schemas.openxmlformats.org/officeDocument/2006/relationships/tags" Target="../tags/tag389.xml"/><Relationship Id="rId17" Type="http://schemas.openxmlformats.org/officeDocument/2006/relationships/tags" Target="../tags/tag388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tags" Target="../tags/tag381.xml"/><Relationship Id="rId1" Type="http://schemas.openxmlformats.org/officeDocument/2006/relationships/tags" Target="../tags/tag3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7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8.xml"/><Relationship Id="rId1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0.xml"/><Relationship Id="rId2" Type="http://schemas.openxmlformats.org/officeDocument/2006/relationships/image" Target="../media/image47.png"/><Relationship Id="rId1" Type="http://schemas.openxmlformats.org/officeDocument/2006/relationships/tags" Target="../tags/tag39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image" Target="../media/image5.jpeg"/><Relationship Id="rId11" Type="http://schemas.openxmlformats.org/officeDocument/2006/relationships/image" Target="../media/image4.jpeg"/><Relationship Id="rId10" Type="http://schemas.openxmlformats.org/officeDocument/2006/relationships/image" Target="../media/image3.jpeg"/><Relationship Id="rId1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9.xml"/><Relationship Id="rId2" Type="http://schemas.openxmlformats.org/officeDocument/2006/relationships/image" Target="../media/image9.png"/><Relationship Id="rId1" Type="http://schemas.openxmlformats.org/officeDocument/2006/relationships/tags" Target="../tags/tag10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1.xml"/><Relationship Id="rId2" Type="http://schemas.openxmlformats.org/officeDocument/2006/relationships/image" Target="../media/image10.png"/><Relationship Id="rId1" Type="http://schemas.openxmlformats.org/officeDocument/2006/relationships/tags" Target="../tags/tag11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3.xml"/><Relationship Id="rId2" Type="http://schemas.openxmlformats.org/officeDocument/2006/relationships/image" Target="../media/image11.png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5.xml"/><Relationship Id="rId2" Type="http://schemas.openxmlformats.org/officeDocument/2006/relationships/image" Target="../media/image12.png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3155" y="1228725"/>
            <a:ext cx="67678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>
                <a:solidFill>
                  <a:srgbClr val="FF0000"/>
                </a:solidFill>
              </a:rPr>
              <a:t>出埃及记</a:t>
            </a:r>
            <a:r>
              <a:rPr lang="zh-CN" altLang="en-US" sz="6000" b="1">
                <a:solidFill>
                  <a:srgbClr val="FF0000"/>
                </a:solidFill>
              </a:rPr>
              <a:t>纵览</a:t>
            </a:r>
            <a:r>
              <a:rPr lang="zh-CN" altLang="en-US" sz="6000" b="1">
                <a:solidFill>
                  <a:srgbClr val="FF0000"/>
                </a:solidFill>
              </a:rPr>
              <a:t>串珠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4445" y="2635885"/>
            <a:ext cx="7018020" cy="30441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70C0"/>
                </a:solidFill>
                <a:sym typeface="+mn-ea"/>
              </a:rPr>
              <a:t>第</a:t>
            </a:r>
            <a:r>
              <a:rPr lang="en-US" altLang="zh-CN" sz="3200" b="1">
                <a:solidFill>
                  <a:srgbClr val="0070C0"/>
                </a:solidFill>
                <a:sym typeface="+mn-ea"/>
              </a:rPr>
              <a:t>1</a:t>
            </a:r>
            <a:r>
              <a:rPr lang="zh-CN" altLang="en-US" sz="3200" b="1">
                <a:solidFill>
                  <a:srgbClr val="0070C0"/>
                </a:solidFill>
              </a:rPr>
              <a:t>串：摩西出生</a:t>
            </a:r>
            <a:r>
              <a:rPr lang="en-US" altLang="zh-CN" sz="3200" b="1">
                <a:solidFill>
                  <a:srgbClr val="0070C0"/>
                </a:solidFill>
              </a:rPr>
              <a:t>, </a:t>
            </a:r>
            <a:r>
              <a:rPr lang="zh-CN" altLang="en-US" sz="3200" b="1">
                <a:solidFill>
                  <a:srgbClr val="0070C0"/>
                </a:solidFill>
              </a:rPr>
              <a:t>逃亡</a:t>
            </a:r>
            <a:r>
              <a:rPr lang="en-US" altLang="zh-CN" sz="3200" b="1">
                <a:solidFill>
                  <a:srgbClr val="0070C0"/>
                </a:solidFill>
              </a:rPr>
              <a:t>, </a:t>
            </a:r>
            <a:r>
              <a:rPr lang="zh-CN" altLang="en-US" sz="3200" b="1">
                <a:solidFill>
                  <a:srgbClr val="0070C0"/>
                </a:solidFill>
              </a:rPr>
              <a:t>被呼召</a:t>
            </a:r>
            <a:r>
              <a:rPr lang="en-US" altLang="zh-CN" sz="3200" b="1">
                <a:solidFill>
                  <a:srgbClr val="0070C0"/>
                </a:solidFill>
              </a:rPr>
              <a:t> (4珠)</a:t>
            </a:r>
            <a:endParaRPr lang="zh-CN" altLang="en-US" sz="3200" b="1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B050"/>
                </a:solidFill>
              </a:rPr>
              <a:t>第</a:t>
            </a:r>
            <a:r>
              <a:rPr lang="en-US" altLang="zh-CN" sz="3200" b="1">
                <a:solidFill>
                  <a:srgbClr val="00B050"/>
                </a:solidFill>
              </a:rPr>
              <a:t>2</a:t>
            </a:r>
            <a:r>
              <a:rPr lang="zh-CN" altLang="en-US" sz="3200" b="1">
                <a:solidFill>
                  <a:srgbClr val="00B050"/>
                </a:solidFill>
                <a:sym typeface="+mn-ea"/>
              </a:rPr>
              <a:t>串</a:t>
            </a:r>
            <a:r>
              <a:rPr lang="zh-CN" altLang="en-US" sz="3200" b="1">
                <a:solidFill>
                  <a:srgbClr val="00B050"/>
                </a:solidFill>
              </a:rPr>
              <a:t>：十灾</a:t>
            </a:r>
            <a:r>
              <a:rPr lang="en-US" altLang="zh-CN" sz="3200" b="1">
                <a:solidFill>
                  <a:srgbClr val="00B050"/>
                </a:solidFill>
              </a:rPr>
              <a:t>, </a:t>
            </a:r>
            <a:r>
              <a:rPr lang="zh-CN" altLang="en-US" sz="3200" b="1">
                <a:solidFill>
                  <a:srgbClr val="00B050"/>
                </a:solidFill>
              </a:rPr>
              <a:t>逾越节</a:t>
            </a:r>
            <a:r>
              <a:rPr lang="en-US" altLang="zh-CN" sz="3200" b="1">
                <a:solidFill>
                  <a:srgbClr val="00B050"/>
                </a:solidFill>
              </a:rPr>
              <a:t>, </a:t>
            </a:r>
            <a:r>
              <a:rPr lang="zh-CN" altLang="en-US" sz="3200" b="1">
                <a:solidFill>
                  <a:srgbClr val="00B050"/>
                </a:solidFill>
              </a:rPr>
              <a:t>过红海</a:t>
            </a:r>
            <a:r>
              <a:rPr lang="en-US" altLang="zh-CN" sz="3200" b="1">
                <a:solidFill>
                  <a:srgbClr val="00B050"/>
                </a:solidFill>
              </a:rPr>
              <a:t>   (11珠)</a:t>
            </a:r>
            <a:endParaRPr lang="en-US" altLang="zh-CN" sz="3200" b="1">
              <a:solidFill>
                <a:srgbClr val="00B05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7030A0"/>
                </a:solidFill>
              </a:rPr>
              <a:t>第</a:t>
            </a:r>
            <a:r>
              <a:rPr lang="en-US" altLang="zh-CN" sz="3200" b="1">
                <a:solidFill>
                  <a:srgbClr val="7030A0"/>
                </a:solidFill>
              </a:rPr>
              <a:t>3</a:t>
            </a:r>
            <a:r>
              <a:rPr lang="zh-CN" altLang="en-US" sz="3200" b="1">
                <a:solidFill>
                  <a:srgbClr val="7030A0"/>
                </a:solidFill>
                <a:sym typeface="+mn-ea"/>
              </a:rPr>
              <a:t>串</a:t>
            </a:r>
            <a:r>
              <a:rPr lang="zh-CN" altLang="en-US" sz="3200" b="1">
                <a:solidFill>
                  <a:srgbClr val="7030A0"/>
                </a:solidFill>
              </a:rPr>
              <a:t>：旷野</a:t>
            </a:r>
            <a:r>
              <a:rPr lang="en-US" altLang="zh-CN" sz="3200" b="1">
                <a:solidFill>
                  <a:srgbClr val="7030A0"/>
                </a:solidFill>
              </a:rPr>
              <a:t>, </a:t>
            </a:r>
            <a:r>
              <a:rPr lang="zh-CN" altLang="en-US" sz="3200" b="1">
                <a:solidFill>
                  <a:srgbClr val="7030A0"/>
                </a:solidFill>
              </a:rPr>
              <a:t>民抱怨</a:t>
            </a:r>
            <a:r>
              <a:rPr lang="en-US" altLang="zh-CN" sz="3200" b="1">
                <a:solidFill>
                  <a:srgbClr val="7030A0"/>
                </a:solidFill>
              </a:rPr>
              <a:t>, </a:t>
            </a:r>
            <a:r>
              <a:rPr lang="zh-CN" altLang="en-US" sz="3200" b="1">
                <a:solidFill>
                  <a:srgbClr val="7030A0"/>
                </a:solidFill>
              </a:rPr>
              <a:t>首</a:t>
            </a:r>
            <a:r>
              <a:rPr lang="zh-CN" altLang="en-US" sz="3200" b="1">
                <a:solidFill>
                  <a:srgbClr val="7030A0"/>
                </a:solidFill>
              </a:rPr>
              <a:t>战得胜</a:t>
            </a:r>
            <a:r>
              <a:rPr lang="en-US" altLang="zh-CN" sz="3200" b="1">
                <a:solidFill>
                  <a:srgbClr val="7030A0"/>
                </a:solidFill>
              </a:rPr>
              <a:t> </a:t>
            </a:r>
            <a:r>
              <a:rPr lang="zh-CN" altLang="en-US" sz="3200" b="1">
                <a:solidFill>
                  <a:srgbClr val="7030A0"/>
                </a:solidFill>
              </a:rPr>
              <a:t>(</a:t>
            </a:r>
            <a:r>
              <a:rPr lang="en-US" altLang="zh-CN" sz="3200" b="1">
                <a:solidFill>
                  <a:srgbClr val="7030A0"/>
                </a:solidFill>
              </a:rPr>
              <a:t>4</a:t>
            </a:r>
            <a:r>
              <a:rPr lang="zh-CN" altLang="en-US" sz="3200" b="1">
                <a:solidFill>
                  <a:srgbClr val="7030A0"/>
                </a:solidFill>
              </a:rPr>
              <a:t>珠)</a:t>
            </a:r>
            <a:endParaRPr lang="zh-CN" altLang="en-US" sz="3200" b="1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第</a:t>
            </a:r>
            <a:r>
              <a:rPr lang="en-US" altLang="zh-CN" sz="3200" b="1">
                <a:solidFill>
                  <a:srgbClr val="FF0000"/>
                </a:solidFill>
              </a:rPr>
              <a:t>4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串</a:t>
            </a:r>
            <a:r>
              <a:rPr lang="zh-CN" altLang="en-US" sz="3200" b="1">
                <a:solidFill>
                  <a:srgbClr val="FF0000"/>
                </a:solidFill>
              </a:rPr>
              <a:t>：西奈山</a:t>
            </a:r>
            <a:r>
              <a:rPr lang="en-US" altLang="zh-CN" sz="3200" b="1">
                <a:solidFill>
                  <a:srgbClr val="FF0000"/>
                </a:solidFill>
              </a:rPr>
              <a:t>, 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立约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, </a:t>
            </a:r>
            <a:r>
              <a:rPr lang="zh-CN" altLang="en-US" sz="3200" b="1">
                <a:solidFill>
                  <a:srgbClr val="FF0000"/>
                </a:solidFill>
              </a:rPr>
              <a:t>百姓叛逆</a:t>
            </a:r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zh-CN" altLang="en-US" sz="3200" b="1">
                <a:solidFill>
                  <a:srgbClr val="FF0000"/>
                </a:solidFill>
              </a:rPr>
              <a:t>(</a:t>
            </a:r>
            <a:r>
              <a:rPr lang="en-US" altLang="zh-CN" sz="3200" b="1">
                <a:solidFill>
                  <a:srgbClr val="FF0000"/>
                </a:solidFill>
              </a:rPr>
              <a:t>6</a:t>
            </a:r>
            <a:r>
              <a:rPr lang="zh-CN" altLang="en-US" sz="3200" b="1">
                <a:solidFill>
                  <a:srgbClr val="FF0000"/>
                </a:solidFill>
              </a:rPr>
              <a:t>珠)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C00000"/>
                </a:solidFill>
              </a:rPr>
              <a:t>第</a:t>
            </a:r>
            <a:r>
              <a:rPr lang="en-US" altLang="zh-CN" sz="3200" b="1">
                <a:solidFill>
                  <a:srgbClr val="C00000"/>
                </a:solidFill>
              </a:rPr>
              <a:t>5</a:t>
            </a:r>
            <a:r>
              <a:rPr lang="zh-CN" altLang="en-US" sz="3200" b="1">
                <a:solidFill>
                  <a:srgbClr val="C00000"/>
                </a:solidFill>
                <a:sym typeface="+mn-ea"/>
              </a:rPr>
              <a:t>串</a:t>
            </a:r>
            <a:r>
              <a:rPr lang="zh-CN" altLang="en-US" sz="3200" b="1">
                <a:solidFill>
                  <a:srgbClr val="C00000"/>
                </a:solidFill>
              </a:rPr>
              <a:t>：造圣所</a:t>
            </a:r>
            <a:r>
              <a:rPr lang="en-US" altLang="zh-CN" sz="3200" b="1">
                <a:solidFill>
                  <a:srgbClr val="C00000"/>
                </a:solidFill>
              </a:rPr>
              <a:t>, </a:t>
            </a:r>
            <a:r>
              <a:rPr lang="zh-CN" altLang="en-US" sz="3200" b="1">
                <a:solidFill>
                  <a:srgbClr val="C00000"/>
                </a:solidFill>
              </a:rPr>
              <a:t>献会幕</a:t>
            </a:r>
            <a:r>
              <a:rPr lang="en-US" altLang="zh-CN" sz="3200" b="1">
                <a:solidFill>
                  <a:srgbClr val="C00000"/>
                </a:solidFill>
              </a:rPr>
              <a:t>, </a:t>
            </a:r>
            <a:r>
              <a:rPr lang="zh-CN" altLang="en-US" sz="3200" b="1">
                <a:solidFill>
                  <a:srgbClr val="C00000"/>
                </a:solidFill>
              </a:rPr>
              <a:t>再起行</a:t>
            </a:r>
            <a:r>
              <a:rPr lang="en-US" altLang="zh-CN" sz="3200" b="1">
                <a:solidFill>
                  <a:srgbClr val="C00000"/>
                </a:solidFill>
              </a:rPr>
              <a:t> </a:t>
            </a:r>
            <a:r>
              <a:rPr lang="zh-CN" altLang="en-US" sz="3200" b="1">
                <a:solidFill>
                  <a:srgbClr val="C00000"/>
                </a:solidFill>
              </a:rPr>
              <a:t>(</a:t>
            </a:r>
            <a:r>
              <a:rPr lang="en-US" altLang="zh-CN" sz="3200" b="1">
                <a:solidFill>
                  <a:srgbClr val="C00000"/>
                </a:solidFill>
              </a:rPr>
              <a:t>5</a:t>
            </a:r>
            <a:r>
              <a:rPr lang="zh-CN" altLang="en-US" sz="3200" b="1">
                <a:solidFill>
                  <a:srgbClr val="C00000"/>
                </a:solidFill>
              </a:rPr>
              <a:t>珠)</a:t>
            </a:r>
            <a:endParaRPr lang="zh-CN" altLang="en-US" sz="3200" b="1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311785" y="133921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7965" y="499745"/>
            <a:ext cx="853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摩西之歌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51765" y="1606550"/>
            <a:ext cx="1162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米利暗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之歌</a:t>
            </a:r>
            <a:endParaRPr lang="zh-CN" altLang="en-US" sz="24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2300" y="112395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以琳</a:t>
            </a:r>
            <a:r>
              <a:rPr lang="en-US" altLang="zh-CN" sz="2400">
                <a:sym typeface="+mn-ea"/>
              </a:rPr>
              <a:t>Elim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8820" y="1661795"/>
            <a:ext cx="8331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百姓抱怨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87220" y="132715"/>
            <a:ext cx="9690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苦水</a:t>
            </a:r>
            <a:r>
              <a:rPr lang="zh-CN" altLang="en-US" sz="2400" b="1">
                <a:sym typeface="+mn-ea"/>
              </a:rPr>
              <a:t>变甜</a:t>
            </a:r>
            <a:endParaRPr lang="zh-CN" altLang="en-US" sz="2400" b="1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93090" y="126174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28981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348107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500126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00405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1475085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65980" y="190500"/>
            <a:ext cx="864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汛的</a:t>
            </a:r>
            <a:r>
              <a:rPr lang="zh-CN" altLang="en-US" sz="2400">
                <a:sym typeface="+mn-ea"/>
              </a:rPr>
              <a:t>旷野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18025" y="1677670"/>
            <a:ext cx="949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抱怨吃肉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22060" y="1692275"/>
            <a:ext cx="11144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利非订发怨言</a:t>
            </a:r>
            <a:endParaRPr lang="zh-CN" altLang="en-US" sz="2400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92195" y="878840"/>
            <a:ext cx="1409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月</a:t>
            </a:r>
            <a:r>
              <a:rPr lang="en-US" altLang="zh-CN" sz="2400">
                <a:sym typeface="+mn-ea"/>
              </a:rPr>
              <a:t>15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153660" y="1339215"/>
            <a:ext cx="1423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满地鹌鹑</a:t>
            </a:r>
            <a:endParaRPr lang="zh-CN" altLang="en-US" sz="24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34120" y="264795"/>
            <a:ext cx="1205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争战亚玛力人</a:t>
            </a:r>
            <a:endParaRPr lang="zh-CN" altLang="en-US" sz="24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04425" y="1687830"/>
            <a:ext cx="2013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400">
                <a:sym typeface="+mn-ea"/>
              </a:rPr>
              <a:t>耶和华</a:t>
            </a:r>
            <a:r>
              <a:rPr lang="zh-CN" altLang="en-US" sz="2400">
                <a:sym typeface="+mn-ea"/>
              </a:rPr>
              <a:t>尼西</a:t>
            </a:r>
            <a:endParaRPr lang="zh-CN" altLang="en-US" sz="2400">
              <a:sym typeface="+mn-ea"/>
            </a:endParaRPr>
          </a:p>
          <a:p>
            <a:pPr algn="r"/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是我的</a:t>
            </a:r>
            <a:r>
              <a:rPr lang="zh-CN" altLang="en-US" sz="2400">
                <a:sym typeface="+mn-ea"/>
              </a:rPr>
              <a:t>旌旗</a:t>
            </a:r>
            <a:endParaRPr lang="zh-CN" altLang="en-US" sz="2400"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6"/>
            </p:custDataLst>
          </p:nvPr>
        </p:nvCxnSpPr>
        <p:spPr>
          <a:xfrm>
            <a:off x="936244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2962910" y="1651635"/>
            <a:ext cx="1245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水泉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棕树</a:t>
            </a:r>
            <a:endParaRPr lang="zh-CN" altLang="en-US" sz="24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8840" y="878840"/>
            <a:ext cx="14109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 b="1">
                <a:sym typeface="+mn-ea"/>
              </a:rPr>
              <a:t>玛</a:t>
            </a:r>
            <a:r>
              <a:rPr lang="zh-CN" altLang="en-US" sz="2400" b="1">
                <a:sym typeface="+mn-ea"/>
              </a:rPr>
              <a:t>拉</a:t>
            </a:r>
            <a:endParaRPr lang="zh-CN" altLang="en-US" sz="2400" b="1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45405" y="878840"/>
            <a:ext cx="1586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天</a:t>
            </a:r>
            <a:r>
              <a:rPr lang="zh-CN" altLang="en-US" sz="2400">
                <a:sym typeface="+mn-ea"/>
              </a:rPr>
              <a:t>降吗哪</a:t>
            </a:r>
            <a:endParaRPr lang="zh-CN" altLang="en-US" sz="2400"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6424930" y="99695"/>
            <a:ext cx="1178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击打磐石出水</a:t>
            </a:r>
            <a:endParaRPr lang="zh-CN" altLang="en-US" sz="2400"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239635" y="878840"/>
            <a:ext cx="1765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玛撒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试探</a:t>
            </a:r>
            <a:endParaRPr lang="zh-CN" altLang="en-US" sz="2400"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140575" y="1383665"/>
            <a:ext cx="2106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米利巴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争闹</a:t>
            </a:r>
            <a:endParaRPr lang="zh-CN" altLang="en-US" sz="2400"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982960" y="286385"/>
            <a:ext cx="824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摩西筑坛</a:t>
            </a:r>
            <a:endParaRPr lang="zh-CN" altLang="en-US" sz="2400"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834120" y="1682115"/>
            <a:ext cx="1170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举手胜垂手败</a:t>
            </a:r>
            <a:endParaRPr lang="zh-CN" altLang="en-US" sz="24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13990"/>
            <a:ext cx="5530850" cy="42087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050" y="3174365"/>
            <a:ext cx="5187950" cy="36836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690870" y="2713990"/>
            <a:ext cx="64287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2400"/>
              <a:t>【出 15:23</a:t>
            </a:r>
            <a:r>
              <a:rPr lang="en-US" altLang="zh-CN" sz="2400"/>
              <a:t>b</a:t>
            </a:r>
            <a:r>
              <a:rPr lang="zh-CN" altLang="en-US" sz="2400"/>
              <a:t>】因为水苦，所以那地名叫玛拉。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5478145" y="3376295"/>
            <a:ext cx="1556385" cy="31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r>
              <a:rPr lang="zh-CN" altLang="en-US" sz="2400"/>
              <a:t>摩西呼求耶和华</a:t>
            </a:r>
            <a:r>
              <a:rPr lang="en-US" altLang="zh-CN" sz="2400"/>
              <a:t>,</a:t>
            </a:r>
            <a:r>
              <a:rPr lang="zh-CN" altLang="en-US" sz="2400"/>
              <a:t>耶和华指示他一棵树</a:t>
            </a:r>
            <a:r>
              <a:rPr lang="en-US" altLang="zh-CN" sz="2400"/>
              <a:t>,</a:t>
            </a:r>
            <a:r>
              <a:rPr lang="zh-CN" altLang="en-US" sz="2400"/>
              <a:t>他把树丢在水里</a:t>
            </a:r>
            <a:r>
              <a:rPr lang="en-US" altLang="zh-CN" sz="2400"/>
              <a:t>,</a:t>
            </a:r>
            <a:r>
              <a:rPr lang="zh-CN" altLang="en-US" sz="2400"/>
              <a:t>水就变甜了</a:t>
            </a:r>
            <a:r>
              <a:rPr lang="en-US" altLang="zh-CN" sz="2400"/>
              <a:t>(</a:t>
            </a:r>
            <a:r>
              <a:rPr lang="zh-CN" altLang="en-US" sz="2400"/>
              <a:t>出15:25a</a:t>
            </a:r>
            <a:r>
              <a:rPr lang="en-US" altLang="zh-CN" sz="2400"/>
              <a:t>)</a:t>
            </a:r>
            <a:endParaRPr lang="en-US" altLang="zh-CN" sz="2400"/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1238250" y="3784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2626360" y="7880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5379085" y="3276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16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103162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77508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66" name="文本框 65"/>
          <p:cNvSpPr txBox="1"/>
          <p:nvPr>
            <p:custDataLst>
              <p:tags r:id="rId16"/>
            </p:custDataLst>
          </p:nvPr>
        </p:nvSpPr>
        <p:spPr>
          <a:xfrm>
            <a:off x="44450" y="2857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第3串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  <p:bldLst>
      <p:bldP spid="17" grpId="0"/>
      <p:bldP spid="17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595245"/>
            <a:ext cx="6098540" cy="426275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540" y="2614930"/>
            <a:ext cx="6091555" cy="4243070"/>
          </a:xfrm>
          <a:prstGeom prst="rect">
            <a:avLst/>
          </a:prstGeom>
        </p:spPr>
      </p:pic>
      <p:sp>
        <p:nvSpPr>
          <p:cNvPr id="36" name="椭圆 35"/>
          <p:cNvSpPr/>
          <p:nvPr/>
        </p:nvSpPr>
        <p:spPr>
          <a:xfrm>
            <a:off x="3079115" y="5029200"/>
            <a:ext cx="862330" cy="6127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9206230" y="5880735"/>
            <a:ext cx="768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6097905" y="6069965"/>
            <a:ext cx="6094095" cy="82994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</a:rPr>
              <a:t>【出 15:27】他们到了以琳,在那里有十二股水泉,七十棵棕树,他们就在那里的水边安营。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cxnSp>
        <p:nvCxnSpPr>
          <p:cNvPr id="44" name="直接连接符 43"/>
          <p:cNvCxnSpPr/>
          <p:nvPr>
            <p:custDataLst>
              <p:tags r:id="rId4"/>
            </p:custDataLst>
          </p:nvPr>
        </p:nvCxnSpPr>
        <p:spPr>
          <a:xfrm flipV="1">
            <a:off x="311785" y="133921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5"/>
            </p:custDataLst>
          </p:nvPr>
        </p:nvSpPr>
        <p:spPr>
          <a:xfrm>
            <a:off x="3162300" y="112395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以琳</a:t>
            </a:r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Elim</a:t>
            </a:r>
            <a:endParaRPr lang="en-US" altLang="zh-CN" sz="2400" b="1"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6"/>
            </p:custDataLst>
          </p:nvPr>
        </p:nvSpPr>
        <p:spPr>
          <a:xfrm>
            <a:off x="1988820" y="1661795"/>
            <a:ext cx="8331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百姓抱怨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7"/>
            </p:custDataLst>
          </p:nvPr>
        </p:nvSpPr>
        <p:spPr>
          <a:xfrm>
            <a:off x="1887220" y="132715"/>
            <a:ext cx="9690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苦水变甜</a:t>
            </a:r>
            <a:endParaRPr lang="zh-CN" altLang="en-US" sz="2400"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8"/>
            </p:custDataLst>
          </p:nvPr>
        </p:nvCxnSpPr>
        <p:spPr>
          <a:xfrm>
            <a:off x="228981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9"/>
            </p:custDataLst>
          </p:nvPr>
        </p:nvCxnSpPr>
        <p:spPr>
          <a:xfrm>
            <a:off x="348107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10"/>
            </p:custDataLst>
          </p:nvPr>
        </p:nvCxnSpPr>
        <p:spPr>
          <a:xfrm>
            <a:off x="500126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11"/>
            </p:custDataLst>
          </p:nvPr>
        </p:nvCxnSpPr>
        <p:spPr>
          <a:xfrm>
            <a:off x="700405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12"/>
            </p:custDataLst>
          </p:nvPr>
        </p:nvCxnSpPr>
        <p:spPr>
          <a:xfrm>
            <a:off x="11475085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4665980" y="190500"/>
            <a:ext cx="864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汛的</a:t>
            </a:r>
            <a:r>
              <a:rPr lang="zh-CN" altLang="en-US" sz="2400">
                <a:sym typeface="+mn-ea"/>
              </a:rPr>
              <a:t>旷野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14"/>
            </p:custDataLst>
          </p:nvPr>
        </p:nvSpPr>
        <p:spPr>
          <a:xfrm>
            <a:off x="4518025" y="1677670"/>
            <a:ext cx="949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抱怨吃肉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15"/>
            </p:custDataLst>
          </p:nvPr>
        </p:nvSpPr>
        <p:spPr>
          <a:xfrm>
            <a:off x="3592195" y="878840"/>
            <a:ext cx="1409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月</a:t>
            </a:r>
            <a:r>
              <a:rPr lang="en-US" altLang="zh-CN" sz="2400">
                <a:sym typeface="+mn-ea"/>
              </a:rPr>
              <a:t>15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16"/>
            </p:custDataLst>
          </p:nvPr>
        </p:nvSpPr>
        <p:spPr>
          <a:xfrm>
            <a:off x="5153660" y="1339215"/>
            <a:ext cx="1423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满地鹌鹑</a:t>
            </a:r>
            <a:endParaRPr lang="zh-CN" altLang="en-US" sz="2400"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7"/>
            </p:custDataLst>
          </p:nvPr>
        </p:nvSpPr>
        <p:spPr>
          <a:xfrm>
            <a:off x="8834120" y="264795"/>
            <a:ext cx="1205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争战亚玛力人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18"/>
            </p:custDataLst>
          </p:nvPr>
        </p:nvSpPr>
        <p:spPr>
          <a:xfrm>
            <a:off x="10004425" y="1687830"/>
            <a:ext cx="2013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400">
                <a:sym typeface="+mn-ea"/>
              </a:rPr>
              <a:t>耶和华</a:t>
            </a:r>
            <a:r>
              <a:rPr lang="zh-CN" altLang="en-US" sz="2400">
                <a:sym typeface="+mn-ea"/>
              </a:rPr>
              <a:t>尼西</a:t>
            </a:r>
            <a:endParaRPr lang="zh-CN" altLang="en-US" sz="2400">
              <a:sym typeface="+mn-ea"/>
            </a:endParaRPr>
          </a:p>
          <a:p>
            <a:pPr algn="r"/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是我的</a:t>
            </a:r>
            <a:r>
              <a:rPr lang="zh-CN" altLang="en-US" sz="2400">
                <a:sym typeface="+mn-ea"/>
              </a:rPr>
              <a:t>旌旗</a:t>
            </a:r>
            <a:endParaRPr lang="zh-CN" altLang="en-US" sz="2400">
              <a:sym typeface="+mn-ea"/>
            </a:endParaRPr>
          </a:p>
        </p:txBody>
      </p:sp>
      <p:cxnSp>
        <p:nvCxnSpPr>
          <p:cNvPr id="67" name="直接连接符 66"/>
          <p:cNvCxnSpPr/>
          <p:nvPr>
            <p:custDataLst>
              <p:tags r:id="rId19"/>
            </p:custDataLst>
          </p:nvPr>
        </p:nvCxnSpPr>
        <p:spPr>
          <a:xfrm>
            <a:off x="936244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>
            <p:custDataLst>
              <p:tags r:id="rId20"/>
            </p:custDataLst>
          </p:nvPr>
        </p:nvSpPr>
        <p:spPr>
          <a:xfrm>
            <a:off x="2962910" y="1651635"/>
            <a:ext cx="1245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12</a:t>
            </a:r>
            <a:r>
              <a:rPr lang="zh-CN" altLang="en-US" sz="2400" b="1">
                <a:sym typeface="+mn-ea"/>
              </a:rPr>
              <a:t>水泉</a:t>
            </a:r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70</a:t>
            </a:r>
            <a:r>
              <a:rPr lang="zh-CN" altLang="en-US" sz="2400" b="1">
                <a:sym typeface="+mn-ea"/>
              </a:rPr>
              <a:t>棕树</a:t>
            </a:r>
            <a:endParaRPr lang="zh-CN" altLang="en-US" sz="2400" b="1"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21"/>
            </p:custDataLst>
          </p:nvPr>
        </p:nvSpPr>
        <p:spPr>
          <a:xfrm>
            <a:off x="960120" y="878840"/>
            <a:ext cx="14109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玛拉</a:t>
            </a:r>
            <a:endParaRPr lang="zh-CN" altLang="en-US" sz="2400"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22"/>
            </p:custDataLst>
          </p:nvPr>
        </p:nvSpPr>
        <p:spPr>
          <a:xfrm>
            <a:off x="5145405" y="878840"/>
            <a:ext cx="1586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天</a:t>
            </a:r>
            <a:r>
              <a:rPr lang="zh-CN" altLang="en-US" sz="2400">
                <a:sym typeface="+mn-ea"/>
              </a:rPr>
              <a:t>降吗哪</a:t>
            </a:r>
            <a:endParaRPr lang="zh-CN" altLang="en-US" sz="2400">
              <a:sym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23"/>
            </p:custDataLst>
          </p:nvPr>
        </p:nvSpPr>
        <p:spPr>
          <a:xfrm>
            <a:off x="7239635" y="878840"/>
            <a:ext cx="1765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玛撒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试探</a:t>
            </a:r>
            <a:endParaRPr lang="zh-CN" altLang="en-US" sz="2400"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4"/>
            </p:custDataLst>
          </p:nvPr>
        </p:nvSpPr>
        <p:spPr>
          <a:xfrm>
            <a:off x="7140575" y="1383665"/>
            <a:ext cx="2106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米利巴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争闹</a:t>
            </a:r>
            <a:endParaRPr lang="zh-CN" altLang="en-US" sz="2400"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25"/>
            </p:custDataLst>
          </p:nvPr>
        </p:nvSpPr>
        <p:spPr>
          <a:xfrm>
            <a:off x="10982960" y="286385"/>
            <a:ext cx="824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摩西筑坛</a:t>
            </a:r>
            <a:endParaRPr lang="zh-CN" altLang="en-US" sz="2400"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26"/>
            </p:custDataLst>
          </p:nvPr>
        </p:nvSpPr>
        <p:spPr>
          <a:xfrm>
            <a:off x="8834120" y="1682115"/>
            <a:ext cx="1170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举手胜垂手败</a:t>
            </a:r>
            <a:endParaRPr lang="zh-CN" altLang="en-US" sz="2400"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7"/>
            </p:custDataLst>
          </p:nvPr>
        </p:nvSpPr>
        <p:spPr>
          <a:xfrm>
            <a:off x="2626360" y="7880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8" name="文本框 77"/>
          <p:cNvSpPr txBox="1"/>
          <p:nvPr>
            <p:custDataLst>
              <p:tags r:id="rId28"/>
            </p:custDataLst>
          </p:nvPr>
        </p:nvSpPr>
        <p:spPr>
          <a:xfrm>
            <a:off x="5379085" y="3276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16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9" name="文本框 78"/>
          <p:cNvSpPr txBox="1"/>
          <p:nvPr>
            <p:custDataLst>
              <p:tags r:id="rId29"/>
            </p:custDataLst>
          </p:nvPr>
        </p:nvSpPr>
        <p:spPr>
          <a:xfrm>
            <a:off x="103162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80" name="文本框 79"/>
          <p:cNvSpPr txBox="1"/>
          <p:nvPr>
            <p:custDataLst>
              <p:tags r:id="rId30"/>
            </p:custDataLst>
          </p:nvPr>
        </p:nvSpPr>
        <p:spPr>
          <a:xfrm>
            <a:off x="77508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81" name="文本框 80"/>
          <p:cNvSpPr txBox="1"/>
          <p:nvPr>
            <p:custDataLst>
              <p:tags r:id="rId31"/>
            </p:custDataLst>
          </p:nvPr>
        </p:nvSpPr>
        <p:spPr>
          <a:xfrm>
            <a:off x="6322060" y="1692275"/>
            <a:ext cx="11144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利非订发怨言</a:t>
            </a:r>
            <a:endParaRPr lang="zh-CN" altLang="en-US" sz="2400">
              <a:sym typeface="+mn-ea"/>
            </a:endParaRPr>
          </a:p>
        </p:txBody>
      </p:sp>
      <p:sp>
        <p:nvSpPr>
          <p:cNvPr id="82" name="文本框 81"/>
          <p:cNvSpPr txBox="1"/>
          <p:nvPr>
            <p:custDataLst>
              <p:tags r:id="rId32"/>
            </p:custDataLst>
          </p:nvPr>
        </p:nvSpPr>
        <p:spPr>
          <a:xfrm>
            <a:off x="6424930" y="109855"/>
            <a:ext cx="1178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击打磐石出水</a:t>
            </a:r>
            <a:endParaRPr lang="zh-CN" altLang="en-US" sz="2400"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3"/>
            </p:custDataLst>
          </p:nvPr>
        </p:nvSpPr>
        <p:spPr>
          <a:xfrm>
            <a:off x="227965" y="499745"/>
            <a:ext cx="853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摩西之歌</a:t>
            </a:r>
            <a:endParaRPr lang="zh-CN" altLang="en-US" sz="240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4"/>
            </p:custDataLst>
          </p:nvPr>
        </p:nvSpPr>
        <p:spPr>
          <a:xfrm>
            <a:off x="151765" y="1606550"/>
            <a:ext cx="1162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米利暗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之歌</a:t>
            </a:r>
            <a:endParaRPr lang="zh-CN" altLang="en-US" sz="2400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5"/>
            </p:custDataLst>
          </p:nvPr>
        </p:nvCxnSpPr>
        <p:spPr>
          <a:xfrm>
            <a:off x="593090" y="126174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36"/>
            </p:custDataLst>
          </p:nvPr>
        </p:nvSpPr>
        <p:spPr>
          <a:xfrm>
            <a:off x="1238250" y="3784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7"/>
            </p:custDataLst>
          </p:nvPr>
        </p:nvSpPr>
        <p:spPr>
          <a:xfrm>
            <a:off x="44450" y="2857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第3串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3" name="椭圆 2"/>
          <p:cNvSpPr/>
          <p:nvPr>
            <p:custDataLst>
              <p:tags r:id="rId38"/>
            </p:custDataLst>
          </p:nvPr>
        </p:nvSpPr>
        <p:spPr>
          <a:xfrm>
            <a:off x="3699510" y="5468620"/>
            <a:ext cx="755015" cy="6985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9"/>
    </p:custDataLst>
  </p:cSld>
  <p:clrMapOvr>
    <a:masterClrMapping/>
  </p:clrMapOvr>
  <p:timing>
    <p:tnLst>
      <p:par>
        <p:cTn id="1" dur="indefinite" restart="never" nodeType="tmRoot"/>
      </p:par>
    </p:tnLst>
    <p:bldLst>
      <p:bldP spid="43" grpId="0" animBg="1"/>
      <p:bldP spid="43" grpId="1" animBg="1"/>
      <p:bldP spid="36" grpId="0" animBg="1"/>
      <p:bldP spid="3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27520" y="2603500"/>
            <a:ext cx="5364480" cy="4217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0480" y="2396490"/>
            <a:ext cx="5400675" cy="446151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9206230" y="5880735"/>
            <a:ext cx="768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44" name="直接连接符 43"/>
          <p:cNvCxnSpPr/>
          <p:nvPr>
            <p:custDataLst>
              <p:tags r:id="rId5"/>
            </p:custDataLst>
          </p:nvPr>
        </p:nvCxnSpPr>
        <p:spPr>
          <a:xfrm flipV="1">
            <a:off x="311785" y="133921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6"/>
            </p:custDataLst>
          </p:nvPr>
        </p:nvSpPr>
        <p:spPr>
          <a:xfrm>
            <a:off x="3162300" y="112395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以琳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Elim</a:t>
            </a:r>
            <a:endParaRPr lang="en-US" altLang="zh-CN" sz="2400"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7"/>
            </p:custDataLst>
          </p:nvPr>
        </p:nvSpPr>
        <p:spPr>
          <a:xfrm>
            <a:off x="1988820" y="1661795"/>
            <a:ext cx="8331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百姓抱怨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1887220" y="132715"/>
            <a:ext cx="9690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苦水变甜</a:t>
            </a:r>
            <a:endParaRPr lang="zh-CN" altLang="en-US" sz="2400"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9"/>
            </p:custDataLst>
          </p:nvPr>
        </p:nvCxnSpPr>
        <p:spPr>
          <a:xfrm>
            <a:off x="228981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10"/>
            </p:custDataLst>
          </p:nvPr>
        </p:nvCxnSpPr>
        <p:spPr>
          <a:xfrm>
            <a:off x="348107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11"/>
            </p:custDataLst>
          </p:nvPr>
        </p:nvCxnSpPr>
        <p:spPr>
          <a:xfrm>
            <a:off x="500126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12"/>
            </p:custDataLst>
          </p:nvPr>
        </p:nvCxnSpPr>
        <p:spPr>
          <a:xfrm>
            <a:off x="700405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13"/>
            </p:custDataLst>
          </p:nvPr>
        </p:nvCxnSpPr>
        <p:spPr>
          <a:xfrm>
            <a:off x="11475085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14"/>
            </p:custDataLst>
          </p:nvPr>
        </p:nvSpPr>
        <p:spPr>
          <a:xfrm>
            <a:off x="4665980" y="190500"/>
            <a:ext cx="864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汛的旷野</a:t>
            </a:r>
            <a:endParaRPr lang="zh-CN" altLang="en-US" sz="2400" b="1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15"/>
            </p:custDataLst>
          </p:nvPr>
        </p:nvSpPr>
        <p:spPr>
          <a:xfrm>
            <a:off x="4518025" y="1637030"/>
            <a:ext cx="949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抱怨吃肉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16"/>
            </p:custDataLst>
          </p:nvPr>
        </p:nvSpPr>
        <p:spPr>
          <a:xfrm>
            <a:off x="3592195" y="878840"/>
            <a:ext cx="1409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月</a:t>
            </a:r>
            <a:r>
              <a:rPr lang="en-US" altLang="zh-CN" sz="2400">
                <a:sym typeface="+mn-ea"/>
              </a:rPr>
              <a:t>15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17"/>
            </p:custDataLst>
          </p:nvPr>
        </p:nvSpPr>
        <p:spPr>
          <a:xfrm>
            <a:off x="5153660" y="1339215"/>
            <a:ext cx="1423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满地鹌鹑</a:t>
            </a:r>
            <a:endParaRPr lang="zh-CN" altLang="en-US" sz="2400" b="1"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8"/>
            </p:custDataLst>
          </p:nvPr>
        </p:nvSpPr>
        <p:spPr>
          <a:xfrm>
            <a:off x="8834120" y="264795"/>
            <a:ext cx="1205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争战亚玛力人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19"/>
            </p:custDataLst>
          </p:nvPr>
        </p:nvSpPr>
        <p:spPr>
          <a:xfrm>
            <a:off x="10004425" y="1687830"/>
            <a:ext cx="2013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400">
                <a:sym typeface="+mn-ea"/>
              </a:rPr>
              <a:t>耶和华尼西</a:t>
            </a:r>
            <a:endParaRPr lang="zh-CN" altLang="en-US" sz="2400">
              <a:sym typeface="+mn-ea"/>
            </a:endParaRPr>
          </a:p>
          <a:p>
            <a:pPr algn="r"/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是我的旌旗</a:t>
            </a:r>
            <a:endParaRPr lang="zh-CN" altLang="en-US" sz="2400">
              <a:sym typeface="+mn-ea"/>
            </a:endParaRPr>
          </a:p>
        </p:txBody>
      </p:sp>
      <p:cxnSp>
        <p:nvCxnSpPr>
          <p:cNvPr id="67" name="直接连接符 66"/>
          <p:cNvCxnSpPr/>
          <p:nvPr>
            <p:custDataLst>
              <p:tags r:id="rId20"/>
            </p:custDataLst>
          </p:nvPr>
        </p:nvCxnSpPr>
        <p:spPr>
          <a:xfrm>
            <a:off x="936244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2962910" y="1651635"/>
            <a:ext cx="1245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水泉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棕树</a:t>
            </a:r>
            <a:endParaRPr lang="zh-CN" altLang="en-US" sz="2400"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22"/>
            </p:custDataLst>
          </p:nvPr>
        </p:nvSpPr>
        <p:spPr>
          <a:xfrm>
            <a:off x="878840" y="878840"/>
            <a:ext cx="14109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玛拉</a:t>
            </a:r>
            <a:endParaRPr lang="zh-CN" altLang="en-US" sz="2400"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23"/>
            </p:custDataLst>
          </p:nvPr>
        </p:nvSpPr>
        <p:spPr>
          <a:xfrm>
            <a:off x="5145405" y="878840"/>
            <a:ext cx="1586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天降吗哪</a:t>
            </a:r>
            <a:endParaRPr lang="zh-CN" altLang="en-US" sz="2400" b="1"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24"/>
            </p:custDataLst>
          </p:nvPr>
        </p:nvSpPr>
        <p:spPr>
          <a:xfrm>
            <a:off x="6424930" y="109855"/>
            <a:ext cx="1178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击打磐石出水</a:t>
            </a:r>
            <a:endParaRPr lang="zh-CN" altLang="en-US" sz="2400">
              <a:sym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25"/>
            </p:custDataLst>
          </p:nvPr>
        </p:nvSpPr>
        <p:spPr>
          <a:xfrm>
            <a:off x="7239635" y="878840"/>
            <a:ext cx="1765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玛撒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试探</a:t>
            </a:r>
            <a:endParaRPr lang="zh-CN" altLang="en-US" sz="2400"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6"/>
            </p:custDataLst>
          </p:nvPr>
        </p:nvSpPr>
        <p:spPr>
          <a:xfrm>
            <a:off x="7140575" y="1383665"/>
            <a:ext cx="2106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米利巴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争闹</a:t>
            </a:r>
            <a:endParaRPr lang="zh-CN" altLang="en-US" sz="2400"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27"/>
            </p:custDataLst>
          </p:nvPr>
        </p:nvSpPr>
        <p:spPr>
          <a:xfrm>
            <a:off x="10982960" y="286385"/>
            <a:ext cx="824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摩西筑坛</a:t>
            </a:r>
            <a:endParaRPr lang="zh-CN" altLang="en-US" sz="2400"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28"/>
            </p:custDataLst>
          </p:nvPr>
        </p:nvSpPr>
        <p:spPr>
          <a:xfrm>
            <a:off x="8834120" y="1682115"/>
            <a:ext cx="1170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举手胜垂手败</a:t>
            </a:r>
            <a:endParaRPr lang="zh-CN" altLang="en-US" sz="2400"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9"/>
            </p:custDataLst>
          </p:nvPr>
        </p:nvSpPr>
        <p:spPr>
          <a:xfrm>
            <a:off x="2626360" y="7880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8" name="文本框 77"/>
          <p:cNvSpPr txBox="1"/>
          <p:nvPr>
            <p:custDataLst>
              <p:tags r:id="rId30"/>
            </p:custDataLst>
          </p:nvPr>
        </p:nvSpPr>
        <p:spPr>
          <a:xfrm>
            <a:off x="5379085" y="3276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16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9" name="文本框 78"/>
          <p:cNvSpPr txBox="1"/>
          <p:nvPr>
            <p:custDataLst>
              <p:tags r:id="rId31"/>
            </p:custDataLst>
          </p:nvPr>
        </p:nvSpPr>
        <p:spPr>
          <a:xfrm>
            <a:off x="103162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80" name="文本框 79"/>
          <p:cNvSpPr txBox="1"/>
          <p:nvPr>
            <p:custDataLst>
              <p:tags r:id="rId32"/>
            </p:custDataLst>
          </p:nvPr>
        </p:nvSpPr>
        <p:spPr>
          <a:xfrm>
            <a:off x="77508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95900" y="2356485"/>
            <a:ext cx="15614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露水上升之后</a:t>
            </a:r>
            <a:r>
              <a:rPr lang="en-US" altLang="zh-CN" sz="2400">
                <a:solidFill>
                  <a:srgbClr val="00B050"/>
                </a:solidFill>
              </a:rPr>
              <a:t>,</a:t>
            </a:r>
            <a:r>
              <a:rPr lang="zh-CN" altLang="en-US" sz="2400">
                <a:solidFill>
                  <a:srgbClr val="00B050"/>
                </a:solidFill>
              </a:rPr>
              <a:t>野地面上有如白霜的小圆物。</a:t>
            </a:r>
            <a:endParaRPr lang="zh-CN" altLang="en-US" sz="2400">
              <a:solidFill>
                <a:srgbClr val="00B05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7805" y="4224655"/>
            <a:ext cx="1504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到了晚上</a:t>
            </a:r>
            <a:r>
              <a:rPr lang="en-US" altLang="zh-CN" sz="2400">
                <a:solidFill>
                  <a:srgbClr val="0070C0"/>
                </a:solidFill>
                <a:sym typeface="+mn-ea"/>
              </a:rPr>
              <a:t>,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有鹌鹑飞来</a:t>
            </a:r>
            <a:r>
              <a:rPr lang="en-US" altLang="zh-CN" sz="2400">
                <a:solidFill>
                  <a:srgbClr val="0070C0"/>
                </a:solidFill>
                <a:sym typeface="+mn-ea"/>
              </a:rPr>
              <a:t>, 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遮满了营。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33"/>
            </p:custDataLst>
          </p:nvPr>
        </p:nvSpPr>
        <p:spPr>
          <a:xfrm>
            <a:off x="6322060" y="1692275"/>
            <a:ext cx="11144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利非订发怨言</a:t>
            </a:r>
            <a:endParaRPr lang="zh-CN" altLang="en-US" sz="2400"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4"/>
            </p:custDataLst>
          </p:nvPr>
        </p:nvSpPr>
        <p:spPr>
          <a:xfrm>
            <a:off x="227965" y="499745"/>
            <a:ext cx="853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摩西之歌</a:t>
            </a:r>
            <a:endParaRPr lang="zh-CN" altLang="en-US" sz="240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5"/>
            </p:custDataLst>
          </p:nvPr>
        </p:nvSpPr>
        <p:spPr>
          <a:xfrm>
            <a:off x="151765" y="1606550"/>
            <a:ext cx="1162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米利暗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之歌</a:t>
            </a:r>
            <a:endParaRPr lang="zh-CN" altLang="en-US" sz="2400"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36"/>
            </p:custDataLst>
          </p:nvPr>
        </p:nvCxnSpPr>
        <p:spPr>
          <a:xfrm>
            <a:off x="593090" y="126174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37"/>
            </p:custDataLst>
          </p:nvPr>
        </p:nvSpPr>
        <p:spPr>
          <a:xfrm>
            <a:off x="1238250" y="3784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8"/>
            </p:custDataLst>
          </p:nvPr>
        </p:nvSpPr>
        <p:spPr>
          <a:xfrm>
            <a:off x="44450" y="82550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第3串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71120" y="6021070"/>
            <a:ext cx="4351020" cy="82994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/>
              <a:t>【出 16:4】</a:t>
            </a:r>
            <a:r>
              <a:rPr lang="en-US" altLang="zh-CN" sz="2400"/>
              <a:t>...</a:t>
            </a:r>
            <a:r>
              <a:rPr lang="zh-CN" altLang="en-US" sz="2400"/>
              <a:t>每天收每天的份</a:t>
            </a:r>
            <a:r>
              <a:rPr lang="en-US" altLang="zh-CN" sz="2400"/>
              <a:t>,</a:t>
            </a:r>
            <a:r>
              <a:rPr lang="zh-CN" altLang="en-US" sz="2400"/>
              <a:t>我好试验他们遵不遵我的法度。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9090025" y="6010910"/>
            <a:ext cx="3197225" cy="8299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/>
              <a:t>伊甸园试验</a:t>
            </a:r>
            <a:r>
              <a:rPr lang="en-US" altLang="zh-CN" sz="2400"/>
              <a:t>, </a:t>
            </a:r>
            <a:r>
              <a:rPr lang="zh-CN" altLang="en-US" sz="2400"/>
              <a:t>耶稣旷野40天</a:t>
            </a:r>
            <a:r>
              <a:rPr lang="en-US" altLang="zh-CN" sz="2400"/>
              <a:t>, </a:t>
            </a:r>
            <a:r>
              <a:rPr lang="zh-CN" altLang="en-US" sz="2400"/>
              <a:t>圣灵内住叹息</a:t>
            </a:r>
            <a:r>
              <a:rPr lang="en-US" altLang="zh-CN" sz="2400"/>
              <a:t>...</a:t>
            </a:r>
            <a:endParaRPr lang="en-US" altLang="zh-CN" sz="2400"/>
          </a:p>
        </p:txBody>
      </p:sp>
      <p:sp>
        <p:nvSpPr>
          <p:cNvPr id="13" name="文本框 12"/>
          <p:cNvSpPr txBox="1"/>
          <p:nvPr/>
        </p:nvSpPr>
        <p:spPr>
          <a:xfrm>
            <a:off x="4208780" y="6021070"/>
            <a:ext cx="4952365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【出 16:28】耶和华对摩西说</a:t>
            </a:r>
            <a:r>
              <a:rPr lang="en-US" altLang="zh-CN" sz="2400">
                <a:sym typeface="+mn-ea"/>
              </a:rPr>
              <a:t>: </a:t>
            </a:r>
            <a:r>
              <a:rPr lang="zh-CN" altLang="en-US" sz="2400">
                <a:sym typeface="+mn-ea"/>
              </a:rPr>
              <a:t>你们不肯守我的诫命和律法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要到几时呢？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588500" y="2593975"/>
            <a:ext cx="2621915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【罗 8:26】圣灵亲自用说不出来的叹息替我们祷告。</a:t>
            </a:r>
            <a:endParaRPr lang="zh-CN" altLang="en-US"/>
          </a:p>
        </p:txBody>
      </p:sp>
    </p:spTree>
    <p:custDataLst>
      <p:tags r:id="rId39"/>
    </p:custDataLst>
  </p:cSld>
  <p:clrMapOvr>
    <a:masterClrMapping/>
  </p:clrMapOvr>
  <p:timing>
    <p:tnLst>
      <p:par>
        <p:cTn id="1" dur="indefinite" restart="never" nodeType="tmRoot"/>
      </p:par>
    </p:tnLst>
    <p:bldLst>
      <p:bldP spid="11" grpId="0"/>
      <p:bldP spid="11" grpId="1"/>
      <p:bldP spid="12" grpId="0"/>
      <p:bldP spid="12" grpId="1"/>
      <p:bldP spid="7" grpId="0" bldLvl="0" animBg="1"/>
      <p:bldP spid="7" grpId="1" animBg="1"/>
      <p:bldP spid="13" grpId="0" animBg="1"/>
      <p:bldP spid="13" grpId="1" animBg="1"/>
      <p:bldP spid="9" grpId="0" animBg="1"/>
      <p:bldP spid="9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311785" y="170497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4450" y="2148840"/>
            <a:ext cx="176847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400" b="1"/>
              <a:t>12</a:t>
            </a:r>
            <a:r>
              <a:rPr lang="zh-CN" altLang="en-US" sz="2400" b="1"/>
              <a:t>个儿子</a:t>
            </a:r>
            <a:endParaRPr lang="zh-CN" altLang="en-US" sz="2400" b="1"/>
          </a:p>
          <a:p>
            <a:r>
              <a:rPr lang="en-US" altLang="zh-CN" sz="2400" b="1"/>
              <a:t>70</a:t>
            </a:r>
            <a:r>
              <a:rPr lang="zh-CN" altLang="en-US" sz="2400" b="1"/>
              <a:t>人</a:t>
            </a:r>
            <a:r>
              <a:rPr lang="en-US" altLang="zh-CN" sz="2400" b="1"/>
              <a:t>(</a:t>
            </a:r>
            <a:r>
              <a:rPr lang="zh-CN" altLang="en-US" sz="2400" b="1"/>
              <a:t>男丁</a:t>
            </a:r>
            <a:r>
              <a:rPr lang="en-US" altLang="zh-CN" sz="2400" b="1"/>
              <a:t>)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169545" y="92011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进埃及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1212215" y="1199515"/>
            <a:ext cx="1236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杀男婴</a:t>
            </a:r>
            <a:endParaRPr lang="zh-CN" altLang="en-US" sz="24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5220" y="1728470"/>
            <a:ext cx="1633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生养众多</a:t>
            </a:r>
            <a:endParaRPr lang="zh-CN" altLang="en-US" sz="24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394970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杀</a:t>
            </a:r>
            <a:r>
              <a:rPr lang="zh-CN" altLang="en-US" sz="2400">
                <a:sym typeface="+mn-ea"/>
              </a:rPr>
              <a:t>埃及人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01595" y="2158365"/>
            <a:ext cx="9906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9245" y="245745"/>
            <a:ext cx="495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蒲草箱</a:t>
            </a:r>
            <a:endParaRPr lang="zh-CN" altLang="en-US" sz="240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7437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09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2654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90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780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114234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359150" y="1194435"/>
            <a:ext cx="1793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2"/>
                </a:solidFill>
                <a:sym typeface="+mn-ea"/>
              </a:rPr>
              <a:t>奴隶变皇子</a:t>
            </a:r>
            <a:endParaRPr lang="zh-CN" altLang="en-US" sz="2400">
              <a:solidFill>
                <a:schemeClr val="tx2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07410" y="1772285"/>
            <a:ext cx="1859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亲妈变奶妈</a:t>
            </a:r>
            <a:endParaRPr lang="zh-CN" altLang="en-US" sz="24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9985" y="478155"/>
            <a:ext cx="8458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娶妻生子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06390" y="1800225"/>
            <a:ext cx="14871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逃亡米甸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40600" y="471805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被神呼召</a:t>
            </a:r>
            <a:endParaRPr lang="zh-CN" altLang="en-US" sz="2400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75805" y="2152650"/>
            <a:ext cx="14090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何烈山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荆棘火焰</a:t>
            </a:r>
            <a:endParaRPr lang="zh-CN" altLang="en-US" sz="24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601710" y="2222500"/>
            <a:ext cx="1706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回埃及途中</a:t>
            </a:r>
            <a:endParaRPr lang="en-US" altLang="zh-CN" sz="24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665460" y="478155"/>
            <a:ext cx="831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血郎事件</a:t>
            </a:r>
            <a:endParaRPr lang="zh-CN" altLang="en-US" sz="24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425430" y="2139315"/>
            <a:ext cx="1515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补儿割礼</a:t>
            </a:r>
            <a:endParaRPr lang="zh-CN" altLang="en-US" sz="2400">
              <a:sym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558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339580" y="186055"/>
            <a:ext cx="588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神震怒</a:t>
            </a:r>
            <a:endParaRPr lang="zh-CN" altLang="en-US" sz="2400"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871085" y="2222500"/>
            <a:ext cx="9448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岁</a:t>
            </a:r>
            <a:endParaRPr lang="zh-CN" altLang="en-US" sz="24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5285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8507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6930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126230" y="616585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450" y="3873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第1串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8955" y="3216910"/>
            <a:ext cx="11130280" cy="3338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1:1】 以色列的众子，各带家眷和雅各一同来到埃及。</a:t>
            </a:r>
            <a:endParaRPr lang="zh-CN" altLang="en-US" sz="240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1:5】 凡从雅各而生的，共有</a:t>
            </a:r>
            <a:r>
              <a:rPr lang="zh-CN" altLang="en-US" sz="2400" b="1">
                <a:solidFill>
                  <a:srgbClr val="0070C0"/>
                </a:solidFill>
              </a:rPr>
              <a:t>七十人</a:t>
            </a:r>
            <a:r>
              <a:rPr lang="zh-CN" altLang="en-US" sz="2400">
                <a:solidFill>
                  <a:srgbClr val="0070C0"/>
                </a:solidFill>
              </a:rPr>
              <a:t>；约瑟已经在埃及。</a:t>
            </a:r>
            <a:endParaRPr lang="zh-CN" altLang="en-US" sz="240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1:7】 以色列人</a:t>
            </a:r>
            <a:r>
              <a:rPr lang="zh-CN" altLang="en-US" sz="2400" b="1">
                <a:solidFill>
                  <a:srgbClr val="0070C0"/>
                </a:solidFill>
              </a:rPr>
              <a:t>生养众多</a:t>
            </a:r>
            <a:r>
              <a:rPr lang="zh-CN" altLang="en-US" sz="2400">
                <a:solidFill>
                  <a:srgbClr val="0070C0"/>
                </a:solidFill>
              </a:rPr>
              <a:t>，并且繁茂，极其强盛，满了那地。</a:t>
            </a:r>
            <a:endParaRPr lang="zh-CN" altLang="en-US" sz="240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1:13】 埃及人</a:t>
            </a:r>
            <a:r>
              <a:rPr lang="zh-CN" altLang="en-US" sz="2400" b="1">
                <a:solidFill>
                  <a:srgbClr val="0070C0"/>
                </a:solidFill>
              </a:rPr>
              <a:t>严严地使以色列人作工</a:t>
            </a:r>
            <a:r>
              <a:rPr lang="zh-CN" altLang="en-US" sz="2400">
                <a:solidFill>
                  <a:srgbClr val="0070C0"/>
                </a:solidFill>
              </a:rPr>
              <a:t>，</a:t>
            </a:r>
            <a:endParaRPr lang="zh-CN" altLang="en-US" sz="240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1:16】 你们为希伯来妇人收生，看她们临盆的时候，</a:t>
            </a:r>
            <a:r>
              <a:rPr lang="zh-CN" altLang="en-US" sz="2400" b="1">
                <a:solidFill>
                  <a:srgbClr val="0070C0"/>
                </a:solidFill>
              </a:rPr>
              <a:t>若是男孩，就把他杀了</a:t>
            </a:r>
            <a:r>
              <a:rPr lang="zh-CN" altLang="en-US" sz="2400">
                <a:solidFill>
                  <a:srgbClr val="0070C0"/>
                </a:solidFill>
              </a:rPr>
              <a:t>；若是女孩，就留她存活。</a:t>
            </a:r>
            <a:endParaRPr lang="zh-CN" altLang="en-US" sz="240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0070C0"/>
                </a:solidFill>
              </a:rPr>
              <a:t>【出 1:22】 法老吩咐他的众民说：以色列人所生的</a:t>
            </a:r>
            <a:r>
              <a:rPr lang="zh-CN" altLang="en-US" sz="2400" b="1">
                <a:solidFill>
                  <a:srgbClr val="0070C0"/>
                </a:solidFill>
              </a:rPr>
              <a:t>男孩，你们都要丢在河里</a:t>
            </a:r>
            <a:r>
              <a:rPr lang="zh-CN" altLang="en-US" sz="2400">
                <a:solidFill>
                  <a:srgbClr val="0070C0"/>
                </a:solidFill>
              </a:rPr>
              <a:t>；一切的女孩，你们要存留她的性命。</a:t>
            </a:r>
            <a:endParaRPr lang="zh-CN" altLang="en-US" sz="240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33" grpId="0"/>
      <p:bldP spid="56" grpId="0"/>
      <p:bldP spid="5" grpId="0" animBg="1"/>
      <p:bldP spid="19" grpId="0" animBg="1"/>
      <p:bldP spid="29" grpId="0" animBg="1"/>
      <p:bldP spid="30" grpId="0" animBg="1"/>
      <p:bldP spid="31" grpId="0"/>
      <p:bldP spid="3" grpId="1"/>
      <p:bldP spid="4" grpId="1"/>
      <p:bldP spid="6" grpId="1"/>
      <p:bldP spid="7" grpId="1"/>
      <p:bldP spid="8" grpId="1"/>
      <p:bldP spid="9" grpId="1"/>
      <p:bldP spid="10" grpId="1"/>
      <p:bldP spid="17" grpId="1"/>
      <p:bldP spid="18" grpId="1"/>
      <p:bldP spid="20" grpId="1"/>
      <p:bldP spid="21" grpId="1"/>
      <p:bldP spid="22" grpId="1"/>
      <p:bldP spid="24" grpId="1"/>
      <p:bldP spid="25" grpId="1"/>
      <p:bldP spid="26" grpId="1"/>
      <p:bldP spid="27" grpId="1"/>
      <p:bldP spid="33" grpId="1"/>
      <p:bldP spid="56" grpId="1"/>
      <p:bldP spid="5" grpId="1" animBg="1"/>
      <p:bldP spid="19" grpId="1" animBg="1"/>
      <p:bldP spid="29" grpId="1" animBg="1"/>
      <p:bldP spid="30" grpId="1" animBg="1"/>
      <p:bldP spid="31" grpId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0330" y="2543810"/>
            <a:ext cx="4441190" cy="431419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9206230" y="5880735"/>
            <a:ext cx="768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 flipV="1">
            <a:off x="311785" y="133921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3"/>
            </p:custDataLst>
          </p:nvPr>
        </p:nvSpPr>
        <p:spPr>
          <a:xfrm>
            <a:off x="3162300" y="112395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以琳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Elim</a:t>
            </a:r>
            <a:endParaRPr lang="en-US" altLang="zh-CN" sz="2400"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1988820" y="1661795"/>
            <a:ext cx="8331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抱怨</a:t>
            </a:r>
            <a:r>
              <a:rPr lang="zh-CN" altLang="en-US" sz="2400" b="1">
                <a:solidFill>
                  <a:srgbClr val="7030A0"/>
                </a:solidFill>
                <a:sym typeface="+mn-ea"/>
              </a:rPr>
              <a:t>水苦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1887220" y="132715"/>
            <a:ext cx="9690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苦水变甜</a:t>
            </a:r>
            <a:endParaRPr lang="zh-CN" altLang="en-US" sz="2400"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6"/>
            </p:custDataLst>
          </p:nvPr>
        </p:nvCxnSpPr>
        <p:spPr>
          <a:xfrm>
            <a:off x="228981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7"/>
            </p:custDataLst>
          </p:nvPr>
        </p:nvCxnSpPr>
        <p:spPr>
          <a:xfrm>
            <a:off x="348107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8"/>
            </p:custDataLst>
          </p:nvPr>
        </p:nvCxnSpPr>
        <p:spPr>
          <a:xfrm>
            <a:off x="500126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9"/>
            </p:custDataLst>
          </p:nvPr>
        </p:nvCxnSpPr>
        <p:spPr>
          <a:xfrm>
            <a:off x="700405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10"/>
            </p:custDataLst>
          </p:nvPr>
        </p:nvCxnSpPr>
        <p:spPr>
          <a:xfrm>
            <a:off x="11475085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4665980" y="190500"/>
            <a:ext cx="864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汛的旷野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12"/>
            </p:custDataLst>
          </p:nvPr>
        </p:nvSpPr>
        <p:spPr>
          <a:xfrm>
            <a:off x="4518025" y="1637030"/>
            <a:ext cx="949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抱怨吃肉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13"/>
            </p:custDataLst>
          </p:nvPr>
        </p:nvSpPr>
        <p:spPr>
          <a:xfrm>
            <a:off x="3592195" y="878840"/>
            <a:ext cx="1409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月</a:t>
            </a:r>
            <a:r>
              <a:rPr lang="en-US" altLang="zh-CN" sz="2400">
                <a:sym typeface="+mn-ea"/>
              </a:rPr>
              <a:t>15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14"/>
            </p:custDataLst>
          </p:nvPr>
        </p:nvSpPr>
        <p:spPr>
          <a:xfrm>
            <a:off x="5153660" y="1339215"/>
            <a:ext cx="1423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满地鹌鹑</a:t>
            </a:r>
            <a:endParaRPr lang="zh-CN" altLang="en-US" sz="2400"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5"/>
            </p:custDataLst>
          </p:nvPr>
        </p:nvSpPr>
        <p:spPr>
          <a:xfrm>
            <a:off x="8834120" y="264795"/>
            <a:ext cx="1205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争战亚玛力人</a:t>
            </a:r>
            <a:endParaRPr lang="zh-CN" altLang="en-US" sz="2400" b="1">
              <a:sym typeface="+mn-ea"/>
            </a:endParaRPr>
          </a:p>
        </p:txBody>
      </p:sp>
      <p:cxnSp>
        <p:nvCxnSpPr>
          <p:cNvPr id="67" name="直接连接符 66"/>
          <p:cNvCxnSpPr/>
          <p:nvPr>
            <p:custDataLst>
              <p:tags r:id="rId16"/>
            </p:custDataLst>
          </p:nvPr>
        </p:nvCxnSpPr>
        <p:spPr>
          <a:xfrm>
            <a:off x="9362440" y="117030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>
            <p:custDataLst>
              <p:tags r:id="rId17"/>
            </p:custDataLst>
          </p:nvPr>
        </p:nvSpPr>
        <p:spPr>
          <a:xfrm>
            <a:off x="2962910" y="1651635"/>
            <a:ext cx="1245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水泉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棕树</a:t>
            </a:r>
            <a:endParaRPr lang="zh-CN" altLang="en-US" sz="2400">
              <a:sym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18"/>
            </p:custDataLst>
          </p:nvPr>
        </p:nvSpPr>
        <p:spPr>
          <a:xfrm>
            <a:off x="878840" y="878840"/>
            <a:ext cx="14109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玛拉</a:t>
            </a:r>
            <a:endParaRPr lang="zh-CN" altLang="en-US" sz="2400">
              <a:sym typeface="+mn-ea"/>
            </a:endParaRPr>
          </a:p>
        </p:txBody>
      </p:sp>
      <p:sp>
        <p:nvSpPr>
          <p:cNvPr id="70" name="文本框 69"/>
          <p:cNvSpPr txBox="1"/>
          <p:nvPr>
            <p:custDataLst>
              <p:tags r:id="rId19"/>
            </p:custDataLst>
          </p:nvPr>
        </p:nvSpPr>
        <p:spPr>
          <a:xfrm>
            <a:off x="5145405" y="878840"/>
            <a:ext cx="1586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天降吗哪</a:t>
            </a:r>
            <a:endParaRPr lang="zh-CN" altLang="en-US" sz="2400">
              <a:sym typeface="+mn-ea"/>
            </a:endParaRPr>
          </a:p>
        </p:txBody>
      </p:sp>
      <p:sp>
        <p:nvSpPr>
          <p:cNvPr id="72" name="文本框 71"/>
          <p:cNvSpPr txBox="1"/>
          <p:nvPr>
            <p:custDataLst>
              <p:tags r:id="rId20"/>
            </p:custDataLst>
          </p:nvPr>
        </p:nvSpPr>
        <p:spPr>
          <a:xfrm>
            <a:off x="7239635" y="878840"/>
            <a:ext cx="1765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7030A0"/>
                </a:solidFill>
                <a:sym typeface="+mn-ea"/>
              </a:rPr>
              <a:t>玛撒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试探</a:t>
            </a:r>
            <a:endParaRPr lang="zh-CN" altLang="en-US" sz="2400"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1"/>
            </p:custDataLst>
          </p:nvPr>
        </p:nvSpPr>
        <p:spPr>
          <a:xfrm>
            <a:off x="7140575" y="1383665"/>
            <a:ext cx="21069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7030A0"/>
                </a:solidFill>
                <a:sym typeface="+mn-ea"/>
              </a:rPr>
              <a:t>米利巴</a:t>
            </a:r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争闹</a:t>
            </a:r>
            <a:endParaRPr lang="zh-CN" altLang="en-US" sz="2400"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22"/>
            </p:custDataLst>
          </p:nvPr>
        </p:nvSpPr>
        <p:spPr>
          <a:xfrm>
            <a:off x="10982960" y="286385"/>
            <a:ext cx="824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摩西筑坛</a:t>
            </a:r>
            <a:endParaRPr lang="zh-CN" altLang="en-US" sz="2400" b="1"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23"/>
            </p:custDataLst>
          </p:nvPr>
        </p:nvSpPr>
        <p:spPr>
          <a:xfrm>
            <a:off x="8834120" y="1682115"/>
            <a:ext cx="1170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举手胜垂手败</a:t>
            </a:r>
            <a:endParaRPr lang="zh-CN" altLang="en-US" sz="2400" b="1">
              <a:sym typeface="+mn-ea"/>
            </a:endParaRPr>
          </a:p>
        </p:txBody>
      </p:sp>
      <p:sp>
        <p:nvSpPr>
          <p:cNvPr id="77" name="文本框 76"/>
          <p:cNvSpPr txBox="1"/>
          <p:nvPr>
            <p:custDataLst>
              <p:tags r:id="rId24"/>
            </p:custDataLst>
          </p:nvPr>
        </p:nvSpPr>
        <p:spPr>
          <a:xfrm>
            <a:off x="2626360" y="7880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8" name="文本框 77"/>
          <p:cNvSpPr txBox="1"/>
          <p:nvPr>
            <p:custDataLst>
              <p:tags r:id="rId25"/>
            </p:custDataLst>
          </p:nvPr>
        </p:nvSpPr>
        <p:spPr>
          <a:xfrm>
            <a:off x="5379085" y="3276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16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9" name="文本框 78"/>
          <p:cNvSpPr txBox="1"/>
          <p:nvPr>
            <p:custDataLst>
              <p:tags r:id="rId26"/>
            </p:custDataLst>
          </p:nvPr>
        </p:nvSpPr>
        <p:spPr>
          <a:xfrm>
            <a:off x="103162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80" name="文本框 79"/>
          <p:cNvSpPr txBox="1"/>
          <p:nvPr>
            <p:custDataLst>
              <p:tags r:id="rId27"/>
            </p:custDataLst>
          </p:nvPr>
        </p:nvSpPr>
        <p:spPr>
          <a:xfrm>
            <a:off x="7750810" y="3346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8"/>
            </p:custDataLst>
          </p:nvPr>
        </p:nvSpPr>
        <p:spPr>
          <a:xfrm>
            <a:off x="6322060" y="1692275"/>
            <a:ext cx="11144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利非订</a:t>
            </a:r>
            <a:r>
              <a:rPr lang="zh-CN" altLang="en-US" sz="2400" b="1">
                <a:solidFill>
                  <a:srgbClr val="7030A0"/>
                </a:solidFill>
                <a:sym typeface="+mn-ea"/>
              </a:rPr>
              <a:t>闹水喝</a:t>
            </a:r>
            <a:endParaRPr lang="zh-CN" altLang="en-US" sz="24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9"/>
            </p:custDataLst>
          </p:nvPr>
        </p:nvSpPr>
        <p:spPr>
          <a:xfrm>
            <a:off x="6424930" y="109855"/>
            <a:ext cx="1178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       </a:t>
            </a:r>
            <a:endParaRPr lang="en-US" altLang="zh-CN" sz="2400" b="1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0"/>
            </p:custDataLst>
          </p:nvPr>
        </p:nvSpPr>
        <p:spPr>
          <a:xfrm>
            <a:off x="6424930" y="109855"/>
            <a:ext cx="1178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击打</a:t>
            </a:r>
            <a:r>
              <a:rPr lang="zh-CN" altLang="en-US" sz="2400" b="1">
                <a:sym typeface="+mn-ea"/>
              </a:rPr>
              <a:t>磐石出水</a:t>
            </a:r>
            <a:endParaRPr lang="zh-CN" altLang="en-US" sz="24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320" y="2545080"/>
            <a:ext cx="7666990" cy="43129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2"/>
            </p:custDataLst>
          </p:nvPr>
        </p:nvSpPr>
        <p:spPr>
          <a:xfrm>
            <a:off x="227965" y="499745"/>
            <a:ext cx="853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摩西之歌</a:t>
            </a:r>
            <a:endParaRPr lang="zh-CN" altLang="en-US" sz="240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3"/>
            </p:custDataLst>
          </p:nvPr>
        </p:nvSpPr>
        <p:spPr>
          <a:xfrm>
            <a:off x="151765" y="1606550"/>
            <a:ext cx="1162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米利暗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之歌</a:t>
            </a:r>
            <a:endParaRPr lang="zh-CN" altLang="en-US" sz="2400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4"/>
            </p:custDataLst>
          </p:nvPr>
        </p:nvCxnSpPr>
        <p:spPr>
          <a:xfrm>
            <a:off x="593090" y="126174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35"/>
            </p:custDataLst>
          </p:nvPr>
        </p:nvSpPr>
        <p:spPr>
          <a:xfrm>
            <a:off x="1238250" y="3784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15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36"/>
            </p:custDataLst>
          </p:nvPr>
        </p:nvSpPr>
        <p:spPr>
          <a:xfrm>
            <a:off x="44450" y="2857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第3串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37"/>
            </p:custDataLst>
          </p:nvPr>
        </p:nvSpPr>
        <p:spPr>
          <a:xfrm>
            <a:off x="10004425" y="1687830"/>
            <a:ext cx="20135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400">
                <a:sym typeface="+mn-ea"/>
              </a:rPr>
              <a:t>耶和华尼西</a:t>
            </a:r>
            <a:endParaRPr lang="zh-CN" altLang="en-US" sz="2400">
              <a:sym typeface="+mn-ea"/>
            </a:endParaRPr>
          </a:p>
          <a:p>
            <a:pPr algn="r"/>
            <a:r>
              <a:rPr lang="en-US" altLang="zh-CN" sz="2400">
                <a:sym typeface="+mn-ea"/>
              </a:rPr>
              <a:t>--</a:t>
            </a:r>
            <a:r>
              <a:rPr lang="zh-CN" altLang="en-US" sz="2400">
                <a:sym typeface="+mn-ea"/>
              </a:rPr>
              <a:t>是我的旌旗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0034905" y="1650365"/>
            <a:ext cx="201358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r"/>
            <a:r>
              <a:rPr lang="zh-CN" altLang="en-US" sz="2400" b="1">
                <a:solidFill>
                  <a:srgbClr val="FF0000"/>
                </a:solidFill>
                <a:sym typeface="+mn-ea"/>
              </a:rPr>
              <a:t>耶和华尼西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  <a:p>
            <a:pPr algn="r"/>
            <a:r>
              <a:rPr lang="en-US" altLang="zh-CN" sz="2400" b="1">
                <a:solidFill>
                  <a:srgbClr val="FF0000"/>
                </a:solidFill>
                <a:sym typeface="+mn-ea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是我的旌旗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8"/>
    </p:custDataLst>
  </p:cSld>
  <p:clrMapOvr>
    <a:masterClrMapping/>
  </p:clrMapOvr>
  <p:timing>
    <p:tnLst>
      <p:par>
        <p:cTn id="1" dur="indefinite" restart="never" nodeType="tmRoot"/>
      </p:par>
    </p:tnLst>
    <p:bldLst>
      <p:bldP spid="66" grpId="0" bldLvl="0" animBg="1"/>
      <p:bldP spid="6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>
            <p:custDataLst>
              <p:tags r:id="rId1"/>
            </p:custDataLst>
          </p:nvPr>
        </p:nvCxnSpPr>
        <p:spPr>
          <a:xfrm>
            <a:off x="82169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3"/>
            </p:custDataLst>
          </p:nvPr>
        </p:nvCxnSpPr>
        <p:spPr>
          <a:xfrm>
            <a:off x="736155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4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203200" y="493395"/>
            <a:ext cx="1129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叶忒罗送</a:t>
            </a:r>
            <a:r>
              <a:rPr lang="zh-CN" altLang="en-US" sz="2400" b="1">
                <a:sym typeface="+mn-ea"/>
              </a:rPr>
              <a:t>妻儿</a:t>
            </a:r>
            <a:endParaRPr lang="zh-CN" altLang="en-US" sz="2400" b="1"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78535" y="1438275"/>
            <a:ext cx="10591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873250" y="142875"/>
            <a:ext cx="5429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西奈山</a:t>
            </a:r>
            <a:endParaRPr lang="zh-CN" altLang="en-US" sz="2400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061335" y="1942465"/>
            <a:ext cx="2656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闪电雷鸣百姓</a:t>
            </a:r>
            <a:r>
              <a:rPr lang="zh-CN" altLang="en-US" sz="2400">
                <a:sym typeface="+mn-ea"/>
              </a:rPr>
              <a:t>战兢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不要直接与神</a:t>
            </a:r>
            <a:r>
              <a:rPr lang="zh-CN" altLang="en-US" sz="2400">
                <a:sym typeface="+mn-ea"/>
              </a:rPr>
              <a:t>说话</a:t>
            </a:r>
            <a:endParaRPr lang="zh-CN" altLang="en-US" sz="2400"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0650" y="1780540"/>
            <a:ext cx="15690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千百</a:t>
            </a:r>
            <a:r>
              <a:rPr lang="en-US" altLang="zh-CN" sz="2400" b="1">
                <a:sym typeface="+mn-ea"/>
              </a:rPr>
              <a:t>夫长</a:t>
            </a:r>
            <a:endParaRPr lang="en-US" altLang="zh-CN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五十夫长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十夫长</a:t>
            </a:r>
            <a:endParaRPr lang="zh-CN" altLang="en-US" sz="2400" b="1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12595" y="1874520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</a:t>
            </a:r>
            <a:r>
              <a:rPr lang="zh-CN" altLang="en-US" sz="2400">
                <a:sym typeface="+mn-ea"/>
              </a:rPr>
              <a:t>要立约</a:t>
            </a:r>
            <a:endParaRPr lang="zh-CN" altLang="en-US" sz="24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86000" y="1033780"/>
            <a:ext cx="2150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百姓同声</a:t>
            </a:r>
            <a:r>
              <a:rPr lang="zh-CN" altLang="en-US" sz="2400">
                <a:sym typeface="+mn-ea"/>
              </a:rPr>
              <a:t>遵行</a:t>
            </a:r>
            <a:endParaRPr lang="zh-CN" altLang="en-US" sz="240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26535" y="374650"/>
            <a:ext cx="9309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颁布</a:t>
            </a:r>
            <a:r>
              <a:rPr lang="zh-CN" altLang="en-US" sz="2400">
                <a:sym typeface="+mn-ea"/>
              </a:rPr>
              <a:t>十诫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77380" y="2565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摩西上山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5"/>
            </p:custDataLst>
          </p:nvPr>
        </p:nvCxnSpPr>
        <p:spPr>
          <a:xfrm>
            <a:off x="437896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6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7"/>
            </p:custDataLst>
          </p:nvPr>
        </p:nvCxnSpPr>
        <p:spPr>
          <a:xfrm>
            <a:off x="615569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8795385" y="1968500"/>
            <a:ext cx="13442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块法版</a:t>
            </a:r>
            <a:endParaRPr lang="zh-CN" altLang="en-US" sz="2400"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19775" y="1894205"/>
            <a:ext cx="906780" cy="830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ym typeface="+mn-ea"/>
              </a:rPr>
              <a:t>立约</a:t>
            </a:r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人</a:t>
            </a:r>
            <a:endParaRPr lang="zh-CN" altLang="en-US" sz="2400"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597775" y="1463040"/>
            <a:ext cx="3738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祭司</a:t>
            </a:r>
            <a:r>
              <a:rPr lang="zh-CN" altLang="en-US" sz="2400">
                <a:sym typeface="+mn-ea"/>
              </a:rPr>
              <a:t>条例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安息日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会幕</a:t>
            </a:r>
            <a:r>
              <a:rPr lang="zh-CN" altLang="en-US" sz="2400">
                <a:sym typeface="+mn-ea"/>
              </a:rPr>
              <a:t>技工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00105" y="723900"/>
            <a:ext cx="1235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金牛犊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694035" y="1807210"/>
            <a:ext cx="1534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摩西求情亚伦甩锅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894070" y="252730"/>
            <a:ext cx="4584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筑坛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2266315" y="1466850"/>
            <a:ext cx="2002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百姓自洁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59935" y="1019175"/>
            <a:ext cx="1469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其他条例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559935" y="1466850"/>
            <a:ext cx="1482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r>
              <a:rPr lang="zh-CN" altLang="en-US" sz="2400">
                <a:sym typeface="+mn-ea"/>
              </a:rPr>
              <a:t>代表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656195" y="957580"/>
            <a:ext cx="3374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造会幕</a:t>
            </a:r>
            <a:r>
              <a:rPr lang="zh-CN" altLang="en-US" sz="2400">
                <a:sym typeface="+mn-ea"/>
              </a:rPr>
              <a:t>圣所及器具规定</a:t>
            </a:r>
            <a:endParaRPr lang="en-US" altLang="zh-CN" sz="2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51545" y="4592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9" name="文本框 78"/>
          <p:cNvSpPr txBox="1"/>
          <p:nvPr>
            <p:custDataLst>
              <p:tags r:id="rId9"/>
            </p:custDataLst>
          </p:nvPr>
        </p:nvSpPr>
        <p:spPr>
          <a:xfrm>
            <a:off x="11273155" y="24320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6425565" y="3600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828540" y="385445"/>
            <a:ext cx="108585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20~23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2355215" y="40576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245870" y="647065"/>
            <a:ext cx="55753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18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55" y="2890520"/>
            <a:ext cx="3745865" cy="3924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5865" y="2933065"/>
            <a:ext cx="3642360" cy="3825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585" y="3115945"/>
            <a:ext cx="4763135" cy="35039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16345" y="1491615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柱</a:t>
            </a:r>
            <a:endParaRPr lang="zh-CN" altLang="en-US" sz="24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4920" y="1014095"/>
            <a:ext cx="838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洒血</a:t>
            </a:r>
            <a:endParaRPr lang="zh-CN" altLang="en-US" sz="24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85940" y="1874520"/>
            <a:ext cx="8928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指示40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8888095" y="288290"/>
            <a:ext cx="106299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25~31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第4串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"/>
            </p:custDataLst>
          </p:nvPr>
        </p:nvCxnSpPr>
        <p:spPr>
          <a:xfrm>
            <a:off x="736155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3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873250" y="142875"/>
            <a:ext cx="5429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西奈山</a:t>
            </a:r>
            <a:endParaRPr lang="zh-CN" altLang="en-US" sz="2400" b="1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061335" y="1942465"/>
            <a:ext cx="2656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闪电雷鸣百姓</a:t>
            </a:r>
            <a:r>
              <a:rPr lang="zh-CN" altLang="en-US" sz="2400">
                <a:sym typeface="+mn-ea"/>
              </a:rPr>
              <a:t>战兢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不要直接与神</a:t>
            </a:r>
            <a:r>
              <a:rPr lang="zh-CN" altLang="en-US" sz="2400">
                <a:sym typeface="+mn-ea"/>
              </a:rPr>
              <a:t>说话</a:t>
            </a:r>
            <a:endParaRPr lang="zh-CN" altLang="en-US" sz="240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12595" y="1874520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神</a:t>
            </a:r>
            <a:r>
              <a:rPr lang="zh-CN" altLang="en-US" sz="2400" b="1">
                <a:sym typeface="+mn-ea"/>
              </a:rPr>
              <a:t>要立约</a:t>
            </a:r>
            <a:endParaRPr lang="zh-CN" altLang="en-US" sz="2400" b="1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86000" y="1033780"/>
            <a:ext cx="2150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百</a:t>
            </a:r>
            <a:r>
              <a:rPr lang="zh-CN" altLang="en-US" sz="2400" b="1">
                <a:sym typeface="+mn-ea"/>
              </a:rPr>
              <a:t>姓同声遵行</a:t>
            </a:r>
            <a:endParaRPr lang="zh-CN" altLang="en-US" sz="2400" b="1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26535" y="374650"/>
            <a:ext cx="9309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颁布</a:t>
            </a:r>
            <a:r>
              <a:rPr lang="zh-CN" altLang="en-US" sz="2400">
                <a:sym typeface="+mn-ea"/>
              </a:rPr>
              <a:t>十诫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77380" y="2565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摩西上山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4"/>
            </p:custDataLst>
          </p:nvPr>
        </p:nvCxnSpPr>
        <p:spPr>
          <a:xfrm>
            <a:off x="437896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5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6"/>
            </p:custDataLst>
          </p:nvPr>
        </p:nvCxnSpPr>
        <p:spPr>
          <a:xfrm>
            <a:off x="615569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8795385" y="1968500"/>
            <a:ext cx="13442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块法版</a:t>
            </a:r>
            <a:endParaRPr lang="zh-CN" altLang="en-US" sz="2400"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19775" y="1894205"/>
            <a:ext cx="906780" cy="830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ym typeface="+mn-ea"/>
              </a:rPr>
              <a:t>立约</a:t>
            </a:r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人</a:t>
            </a:r>
            <a:endParaRPr lang="zh-CN" altLang="en-US" sz="2400"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597775" y="1463040"/>
            <a:ext cx="3738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祭司</a:t>
            </a:r>
            <a:r>
              <a:rPr lang="zh-CN" altLang="en-US" sz="2400">
                <a:sym typeface="+mn-ea"/>
              </a:rPr>
              <a:t>条例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安息日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会幕</a:t>
            </a:r>
            <a:r>
              <a:rPr lang="zh-CN" altLang="en-US" sz="2400">
                <a:sym typeface="+mn-ea"/>
              </a:rPr>
              <a:t>技工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00105" y="723900"/>
            <a:ext cx="1235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金牛犊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694035" y="1807210"/>
            <a:ext cx="1534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摩西求情亚伦甩锅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894070" y="252730"/>
            <a:ext cx="4584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筑坛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7"/>
            </p:custDataLst>
          </p:nvPr>
        </p:nvSpPr>
        <p:spPr>
          <a:xfrm>
            <a:off x="2266315" y="1466850"/>
            <a:ext cx="2002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百姓自洁</a:t>
            </a:r>
            <a:r>
              <a:rPr lang="en-US" altLang="zh-CN" sz="2400" b="1">
                <a:sym typeface="+mn-ea"/>
              </a:rPr>
              <a:t>3</a:t>
            </a:r>
            <a:r>
              <a:rPr lang="zh-CN" altLang="en-US" sz="2400" b="1">
                <a:sym typeface="+mn-ea"/>
              </a:rPr>
              <a:t>天</a:t>
            </a:r>
            <a:endParaRPr lang="zh-CN" altLang="en-US" sz="2400" b="1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59935" y="1019175"/>
            <a:ext cx="1469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其他条例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559935" y="1466850"/>
            <a:ext cx="1482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r>
              <a:rPr lang="zh-CN" altLang="en-US" sz="2400">
                <a:sym typeface="+mn-ea"/>
              </a:rPr>
              <a:t>代表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656195" y="957580"/>
            <a:ext cx="3374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造会幕</a:t>
            </a:r>
            <a:r>
              <a:rPr lang="zh-CN" altLang="en-US" sz="2400">
                <a:sym typeface="+mn-ea"/>
              </a:rPr>
              <a:t>圣所及器具规定</a:t>
            </a:r>
            <a:endParaRPr lang="en-US" altLang="zh-CN" sz="240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51545" y="4592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9" name="文本框 78"/>
          <p:cNvSpPr txBox="1"/>
          <p:nvPr>
            <p:custDataLst>
              <p:tags r:id="rId8"/>
            </p:custDataLst>
          </p:nvPr>
        </p:nvSpPr>
        <p:spPr>
          <a:xfrm>
            <a:off x="11273155" y="24320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6425565" y="3600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4828540" y="385445"/>
            <a:ext cx="108585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20~23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2355215" y="40576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16345" y="1491615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柱</a:t>
            </a:r>
            <a:endParaRPr lang="zh-CN" altLang="en-US" sz="24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4920" y="1014095"/>
            <a:ext cx="838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洒血</a:t>
            </a:r>
            <a:endParaRPr lang="zh-CN" altLang="en-US" sz="24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85940" y="1874520"/>
            <a:ext cx="8928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指示40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88095" y="288290"/>
            <a:ext cx="106299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25~31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951480"/>
            <a:ext cx="6640195" cy="38779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40195" y="3011805"/>
            <a:ext cx="5491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【出 19:6】你们要归我作</a:t>
            </a:r>
            <a:r>
              <a:rPr lang="zh-CN" altLang="en-US" sz="2400" b="1"/>
              <a:t>祭司的国度</a:t>
            </a:r>
            <a:r>
              <a:rPr lang="en-US" altLang="zh-CN" sz="2400"/>
              <a:t>,</a:t>
            </a:r>
            <a:r>
              <a:rPr lang="zh-CN" altLang="en-US" sz="2400"/>
              <a:t>为</a:t>
            </a:r>
            <a:r>
              <a:rPr lang="zh-CN" altLang="en-US" sz="2400" b="1"/>
              <a:t>圣洁的国民</a:t>
            </a:r>
            <a:r>
              <a:rPr lang="en-US" altLang="zh-CN" sz="2400" b="1"/>
              <a:t>.</a:t>
            </a:r>
            <a:r>
              <a:rPr lang="zh-CN" altLang="en-US" sz="2400"/>
              <a:t>这些话你要告诉以色列人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6725920" y="3833495"/>
            <a:ext cx="5203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【出 19:8】百姓都</a:t>
            </a:r>
            <a:r>
              <a:rPr lang="zh-CN" altLang="en-US" sz="2400" b="1">
                <a:sym typeface="+mn-ea"/>
              </a:rPr>
              <a:t>同声回答</a:t>
            </a:r>
            <a:r>
              <a:rPr lang="zh-CN" altLang="en-US" sz="2400">
                <a:sym typeface="+mn-ea"/>
              </a:rPr>
              <a:t>说：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凡耶和华所说的</a:t>
            </a:r>
            <a:r>
              <a:rPr lang="zh-CN" altLang="en-US" sz="2400" b="1">
                <a:sym typeface="+mn-ea"/>
              </a:rPr>
              <a:t>我们都要遵行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”  </a:t>
            </a:r>
            <a:endParaRPr lang="en-US" altLang="zh-CN" sz="24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02120" y="4792980"/>
            <a:ext cx="504952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【出 19:10</a:t>
            </a:r>
            <a:r>
              <a:rPr lang="en-US" altLang="zh-CN" sz="2400"/>
              <a:t>~11</a:t>
            </a:r>
            <a:r>
              <a:rPr lang="zh-CN" altLang="en-US" sz="2400"/>
              <a:t>】耶和华又对摩西说：你往百姓那里去</a:t>
            </a:r>
            <a:r>
              <a:rPr lang="en-US" altLang="zh-CN" sz="2400"/>
              <a:t>, </a:t>
            </a:r>
            <a:r>
              <a:rPr lang="zh-CN" altLang="en-US" sz="2400"/>
              <a:t>叫他们今天明天</a:t>
            </a:r>
            <a:r>
              <a:rPr lang="zh-CN" altLang="en-US" sz="2400" b="1"/>
              <a:t>自洁</a:t>
            </a:r>
            <a:r>
              <a:rPr lang="en-US" altLang="zh-CN" sz="2400"/>
              <a:t>, </a:t>
            </a:r>
            <a:r>
              <a:rPr lang="zh-CN" altLang="en-US" sz="2400"/>
              <a:t>又叫他们洗衣服。到第三天要预备好了</a:t>
            </a:r>
            <a:r>
              <a:rPr lang="en-US" altLang="zh-CN" sz="2400"/>
              <a:t>, </a:t>
            </a:r>
            <a:r>
              <a:rPr lang="zh-CN" altLang="en-US" sz="2400"/>
              <a:t>因为</a:t>
            </a:r>
            <a:r>
              <a:rPr lang="zh-CN" altLang="en-US" sz="2400" b="1"/>
              <a:t>第三天</a:t>
            </a:r>
            <a:r>
              <a:rPr lang="zh-CN" altLang="en-US" sz="2400"/>
              <a:t>耶和华要在</a:t>
            </a:r>
            <a:r>
              <a:rPr lang="zh-CN" altLang="en-US" sz="2400" b="1"/>
              <a:t>众百姓眼前</a:t>
            </a:r>
            <a:r>
              <a:rPr lang="zh-CN" altLang="en-US" sz="2400"/>
              <a:t>降临在西奈山上。</a:t>
            </a:r>
            <a:endParaRPr lang="zh-CN" altLang="en-US" sz="2400"/>
          </a:p>
        </p:txBody>
      </p:sp>
      <p:cxnSp>
        <p:nvCxnSpPr>
          <p:cNvPr id="7" name="直接连接符 6"/>
          <p:cNvCxnSpPr/>
          <p:nvPr>
            <p:custDataLst>
              <p:tags r:id="rId14"/>
            </p:custDataLst>
          </p:nvPr>
        </p:nvCxnSpPr>
        <p:spPr>
          <a:xfrm>
            <a:off x="82169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203200" y="493395"/>
            <a:ext cx="1129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叶忒罗送</a:t>
            </a:r>
            <a:r>
              <a:rPr lang="zh-CN" altLang="en-US" sz="2400">
                <a:sym typeface="+mn-ea"/>
              </a:rPr>
              <a:t>妻儿</a:t>
            </a:r>
            <a:endParaRPr lang="zh-CN" altLang="en-US" sz="2400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984885" y="1438275"/>
            <a:ext cx="984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120650" y="1780540"/>
            <a:ext cx="15690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千百</a:t>
            </a:r>
            <a:r>
              <a:rPr lang="en-US" altLang="zh-CN" sz="2400">
                <a:sym typeface="+mn-ea"/>
              </a:rPr>
              <a:t>夫长</a:t>
            </a:r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五十夫长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十夫长</a:t>
            </a:r>
            <a:endParaRPr lang="zh-CN" altLang="en-US" sz="24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1245870" y="647065"/>
            <a:ext cx="55753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18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第4串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/>
      </p:par>
    </p:tnLst>
    <p:bldLst>
      <p:bldP spid="17" grpId="0"/>
      <p:bldP spid="17" grpId="1"/>
      <p:bldP spid="18" grpId="0"/>
      <p:bldP spid="1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"/>
            </p:custDataLst>
          </p:nvPr>
        </p:nvCxnSpPr>
        <p:spPr>
          <a:xfrm>
            <a:off x="736155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3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873250" y="142875"/>
            <a:ext cx="5429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西奈山</a:t>
            </a:r>
            <a:endParaRPr lang="zh-CN" altLang="en-US" sz="2400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061335" y="1942465"/>
            <a:ext cx="2656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闪电雷鸣百姓</a:t>
            </a:r>
            <a:r>
              <a:rPr lang="zh-CN" altLang="en-US" sz="2400" b="1">
                <a:sym typeface="+mn-ea"/>
              </a:rPr>
              <a:t>战兢</a:t>
            </a:r>
            <a:endParaRPr lang="zh-CN" altLang="en-US" sz="2400" b="1">
              <a:sym typeface="+mn-ea"/>
            </a:endParaRPr>
          </a:p>
          <a:p>
            <a:r>
              <a:rPr lang="zh-CN" altLang="en-US" sz="2400">
                <a:sym typeface="+mn-ea"/>
              </a:rPr>
              <a:t>不要直接与神说话</a:t>
            </a:r>
            <a:endParaRPr lang="zh-CN" altLang="en-US" sz="240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12595" y="1874520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</a:t>
            </a:r>
            <a:r>
              <a:rPr lang="zh-CN" altLang="en-US" sz="2400">
                <a:sym typeface="+mn-ea"/>
              </a:rPr>
              <a:t>要立约</a:t>
            </a:r>
            <a:endParaRPr lang="zh-CN" altLang="en-US" sz="24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86000" y="1033780"/>
            <a:ext cx="2150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</a:t>
            </a:r>
            <a:r>
              <a:rPr lang="zh-CN" altLang="en-US" sz="2400">
                <a:sym typeface="+mn-ea"/>
              </a:rPr>
              <a:t>姓同声遵行</a:t>
            </a:r>
            <a:endParaRPr lang="zh-CN" altLang="en-US" sz="240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26535" y="374650"/>
            <a:ext cx="9309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颁布</a:t>
            </a:r>
            <a:r>
              <a:rPr lang="zh-CN" altLang="en-US" sz="2400" b="1">
                <a:sym typeface="+mn-ea"/>
              </a:rPr>
              <a:t>十诫</a:t>
            </a:r>
            <a:endParaRPr lang="zh-CN" altLang="en-US" sz="2400" b="1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77380" y="2565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摩西上山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4"/>
            </p:custDataLst>
          </p:nvPr>
        </p:nvCxnSpPr>
        <p:spPr>
          <a:xfrm>
            <a:off x="437896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5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6"/>
            </p:custDataLst>
          </p:nvPr>
        </p:nvCxnSpPr>
        <p:spPr>
          <a:xfrm>
            <a:off x="615569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8795385" y="1968500"/>
            <a:ext cx="13442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块法版</a:t>
            </a:r>
            <a:endParaRPr lang="zh-CN" altLang="en-US" sz="2400"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19775" y="1894205"/>
            <a:ext cx="906780" cy="830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ym typeface="+mn-ea"/>
              </a:rPr>
              <a:t>立约</a:t>
            </a:r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人</a:t>
            </a:r>
            <a:endParaRPr lang="zh-CN" altLang="en-US" sz="2400"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597775" y="1463040"/>
            <a:ext cx="3738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祭司</a:t>
            </a:r>
            <a:r>
              <a:rPr lang="zh-CN" altLang="en-US" sz="2400">
                <a:sym typeface="+mn-ea"/>
              </a:rPr>
              <a:t>条例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安息日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会幕</a:t>
            </a:r>
            <a:r>
              <a:rPr lang="zh-CN" altLang="en-US" sz="2400">
                <a:sym typeface="+mn-ea"/>
              </a:rPr>
              <a:t>技工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00105" y="723900"/>
            <a:ext cx="1235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金牛犊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0694035" y="1807210"/>
            <a:ext cx="1534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摩西求情亚伦甩锅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894070" y="252730"/>
            <a:ext cx="4584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筑坛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7"/>
            </p:custDataLst>
          </p:nvPr>
        </p:nvSpPr>
        <p:spPr>
          <a:xfrm>
            <a:off x="2266315" y="1466850"/>
            <a:ext cx="2002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百姓自洁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59935" y="1019175"/>
            <a:ext cx="1469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其他条例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559935" y="1466850"/>
            <a:ext cx="1482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摩西代表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656195" y="957580"/>
            <a:ext cx="3374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造会幕</a:t>
            </a:r>
            <a:r>
              <a:rPr lang="zh-CN" altLang="en-US" sz="2400">
                <a:sym typeface="+mn-ea"/>
              </a:rPr>
              <a:t>圣所及器具规定</a:t>
            </a:r>
            <a:endParaRPr lang="en-US" altLang="zh-CN" sz="2400"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8"/>
            </p:custDataLst>
          </p:nvPr>
        </p:nvSpPr>
        <p:spPr>
          <a:xfrm>
            <a:off x="11273155" y="24320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6425565" y="3600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4828540" y="385445"/>
            <a:ext cx="108585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20~23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2355215" y="40576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16345" y="1491615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柱</a:t>
            </a:r>
            <a:endParaRPr lang="zh-CN" altLang="en-US" sz="24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4920" y="1014095"/>
            <a:ext cx="838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洒血</a:t>
            </a:r>
            <a:endParaRPr lang="zh-CN" altLang="en-US" sz="24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85940" y="1874520"/>
            <a:ext cx="8928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指示40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88095" y="288290"/>
            <a:ext cx="106299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25~31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725" y="2981325"/>
            <a:ext cx="5141595" cy="3856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0670" y="2948305"/>
            <a:ext cx="6904990" cy="38804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86800" y="26308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15"/>
            </p:custDataLst>
          </p:nvPr>
        </p:nvCxnSpPr>
        <p:spPr>
          <a:xfrm>
            <a:off x="82169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203200" y="493395"/>
            <a:ext cx="1129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叶忒罗送</a:t>
            </a:r>
            <a:r>
              <a:rPr lang="zh-CN" altLang="en-US" sz="2400">
                <a:sym typeface="+mn-ea"/>
              </a:rPr>
              <a:t>妻儿</a:t>
            </a:r>
            <a:endParaRPr lang="zh-CN" altLang="en-US" sz="2400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984885" y="1438275"/>
            <a:ext cx="984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120650" y="1780540"/>
            <a:ext cx="15690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千百</a:t>
            </a:r>
            <a:r>
              <a:rPr lang="en-US" altLang="zh-CN" sz="2400">
                <a:sym typeface="+mn-ea"/>
              </a:rPr>
              <a:t>夫长</a:t>
            </a:r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五十夫长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十夫长</a:t>
            </a:r>
            <a:endParaRPr lang="zh-CN" altLang="en-US" sz="24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1245870" y="647065"/>
            <a:ext cx="55753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18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20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第4串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屏幕截图 2023-08-22 0029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截图 2023-08-22 0029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"/>
            </p:custDataLst>
          </p:nvPr>
        </p:nvCxnSpPr>
        <p:spPr>
          <a:xfrm>
            <a:off x="736155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3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873250" y="142875"/>
            <a:ext cx="5429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西奈山</a:t>
            </a:r>
            <a:endParaRPr lang="zh-CN" altLang="en-US" sz="2400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061335" y="1942465"/>
            <a:ext cx="2656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闪电雷鸣百姓</a:t>
            </a:r>
            <a:r>
              <a:rPr lang="zh-CN" altLang="en-US" sz="2400">
                <a:sym typeface="+mn-ea"/>
              </a:rPr>
              <a:t>战兢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不要直接与神</a:t>
            </a:r>
            <a:r>
              <a:rPr lang="zh-CN" altLang="en-US" sz="2400">
                <a:sym typeface="+mn-ea"/>
              </a:rPr>
              <a:t>说话</a:t>
            </a:r>
            <a:endParaRPr lang="zh-CN" altLang="en-US" sz="240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12595" y="1874520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</a:t>
            </a:r>
            <a:r>
              <a:rPr lang="zh-CN" altLang="en-US" sz="2400">
                <a:sym typeface="+mn-ea"/>
              </a:rPr>
              <a:t>要立约</a:t>
            </a:r>
            <a:endParaRPr lang="zh-CN" altLang="en-US" sz="24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86000" y="1033780"/>
            <a:ext cx="2150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</a:t>
            </a:r>
            <a:r>
              <a:rPr lang="zh-CN" altLang="en-US" sz="2400">
                <a:sym typeface="+mn-ea"/>
              </a:rPr>
              <a:t>姓同声遵行</a:t>
            </a:r>
            <a:endParaRPr lang="zh-CN" altLang="en-US" sz="240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26535" y="374650"/>
            <a:ext cx="9309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颁布</a:t>
            </a:r>
            <a:r>
              <a:rPr lang="zh-CN" altLang="en-US" sz="2400">
                <a:sym typeface="+mn-ea"/>
              </a:rPr>
              <a:t>十诫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77380" y="2565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摩西上山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4"/>
            </p:custDataLst>
          </p:nvPr>
        </p:nvCxnSpPr>
        <p:spPr>
          <a:xfrm>
            <a:off x="437896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5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6"/>
            </p:custDataLst>
          </p:nvPr>
        </p:nvCxnSpPr>
        <p:spPr>
          <a:xfrm>
            <a:off x="615569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8795385" y="1968500"/>
            <a:ext cx="13442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块法版</a:t>
            </a:r>
            <a:endParaRPr lang="zh-CN" altLang="en-US" sz="2400"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19775" y="1894205"/>
            <a:ext cx="906780" cy="830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ym typeface="+mn-ea"/>
              </a:rPr>
              <a:t>立约</a:t>
            </a:r>
            <a:r>
              <a:rPr lang="en-US" altLang="zh-CN" sz="2400">
                <a:sym typeface="+mn-ea"/>
              </a:rPr>
              <a:t>70</a:t>
            </a:r>
            <a:r>
              <a:rPr lang="zh-CN" altLang="en-US" sz="2400">
                <a:sym typeface="+mn-ea"/>
              </a:rPr>
              <a:t>人</a:t>
            </a:r>
            <a:endParaRPr lang="zh-CN" altLang="en-US" sz="2400"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597775" y="1463040"/>
            <a:ext cx="3738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祭司条例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安息日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会幕技工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00105" y="723900"/>
            <a:ext cx="1235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金牛犊</a:t>
            </a:r>
            <a:endParaRPr lang="zh-CN" altLang="en-US" sz="2400" b="1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894070" y="252730"/>
            <a:ext cx="4584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筑坛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7"/>
            </p:custDataLst>
          </p:nvPr>
        </p:nvSpPr>
        <p:spPr>
          <a:xfrm>
            <a:off x="2266315" y="1466850"/>
            <a:ext cx="2002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百姓自洁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59935" y="1019175"/>
            <a:ext cx="1469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其他条例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559935" y="1466850"/>
            <a:ext cx="1482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r>
              <a:rPr lang="zh-CN" altLang="en-US" sz="2400">
                <a:sym typeface="+mn-ea"/>
              </a:rPr>
              <a:t>代表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656195" y="957580"/>
            <a:ext cx="3374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造会幕圣所及器具规定</a:t>
            </a:r>
            <a:endParaRPr lang="zh-CN" altLang="en-US" sz="2400"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8"/>
            </p:custDataLst>
          </p:nvPr>
        </p:nvSpPr>
        <p:spPr>
          <a:xfrm>
            <a:off x="11273155" y="24320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6425565" y="36004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4828540" y="385445"/>
            <a:ext cx="108585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20~23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2355215" y="40576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16345" y="1491615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12</a:t>
            </a:r>
            <a:r>
              <a:rPr lang="zh-CN" altLang="en-US" sz="2400">
                <a:sym typeface="+mn-ea"/>
              </a:rPr>
              <a:t>柱</a:t>
            </a:r>
            <a:endParaRPr lang="zh-CN" altLang="en-US" sz="24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4920" y="1014095"/>
            <a:ext cx="838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洒血</a:t>
            </a:r>
            <a:endParaRPr lang="zh-CN" altLang="en-US" sz="24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26580" y="1874520"/>
            <a:ext cx="8928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指示40</a:t>
            </a:r>
            <a:r>
              <a:rPr lang="zh-CN" altLang="en-US" sz="2400" b="1">
                <a:sym typeface="+mn-ea"/>
              </a:rPr>
              <a:t>天</a:t>
            </a:r>
            <a:endParaRPr lang="zh-CN" altLang="en-US" sz="2400" b="1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88095" y="288290"/>
            <a:ext cx="106299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25~31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3180" y="2759710"/>
            <a:ext cx="5766435" cy="41617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745865"/>
            <a:ext cx="6352540" cy="31121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280" y="2935605"/>
            <a:ext cx="564769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2400"/>
              <a:t>【出 32:10】你且由着我</a:t>
            </a:r>
            <a:r>
              <a:rPr lang="en-US" altLang="zh-CN" sz="2400"/>
              <a:t>,</a:t>
            </a:r>
            <a:r>
              <a:rPr lang="zh-CN" altLang="en-US" sz="2400"/>
              <a:t>我要向他们发烈怒</a:t>
            </a:r>
            <a:r>
              <a:rPr lang="en-US" altLang="zh-CN" sz="2400"/>
              <a:t>,</a:t>
            </a:r>
            <a:r>
              <a:rPr lang="zh-CN" altLang="en-US" sz="2400"/>
              <a:t>将他们灭绝</a:t>
            </a:r>
            <a:r>
              <a:rPr lang="en-US" altLang="zh-CN" sz="2400"/>
              <a:t>,</a:t>
            </a:r>
            <a:r>
              <a:rPr lang="zh-CN" altLang="en-US" sz="2400"/>
              <a:t>使你的后裔成为大国。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5474970" y="2752090"/>
            <a:ext cx="2465705" cy="19380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/>
              <a:t>摩西第1次代祷</a:t>
            </a:r>
            <a:r>
              <a:rPr lang="zh-CN" altLang="en-US" sz="2400"/>
              <a:t>【出 32:12</a:t>
            </a:r>
            <a:r>
              <a:rPr lang="en-US" altLang="zh-CN" sz="2400"/>
              <a:t>b</a:t>
            </a:r>
            <a:r>
              <a:rPr lang="zh-CN" altLang="en-US" sz="2400"/>
              <a:t>】求你转意</a:t>
            </a:r>
            <a:r>
              <a:rPr lang="en-US" altLang="zh-CN" sz="2400"/>
              <a:t>,</a:t>
            </a:r>
            <a:r>
              <a:rPr lang="zh-CN" altLang="en-US" sz="2400"/>
              <a:t>不发你的烈怒</a:t>
            </a:r>
            <a:r>
              <a:rPr lang="en-US" altLang="zh-CN" sz="2400"/>
              <a:t>;</a:t>
            </a:r>
            <a:r>
              <a:rPr lang="zh-CN" altLang="en-US" sz="2400"/>
              <a:t>后悔</a:t>
            </a:r>
            <a:r>
              <a:rPr lang="en-US" altLang="zh-CN" sz="2400"/>
              <a:t>,</a:t>
            </a:r>
            <a:r>
              <a:rPr lang="zh-CN" altLang="en-US" sz="2400"/>
              <a:t>不降祸与你的百姓。</a:t>
            </a:r>
            <a:endParaRPr lang="zh-CN" altLang="en-US" sz="2400"/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10669905" y="1837690"/>
            <a:ext cx="16236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摩西求情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第1次代祷</a:t>
            </a:r>
            <a:endParaRPr lang="zh-CN" altLang="en-US" sz="2400" b="1"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6"/>
            </p:custDataLst>
          </p:nvPr>
        </p:nvCxnSpPr>
        <p:spPr>
          <a:xfrm>
            <a:off x="82169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203200" y="493395"/>
            <a:ext cx="11296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叶忒罗送</a:t>
            </a:r>
            <a:r>
              <a:rPr lang="zh-CN" altLang="en-US" sz="2400">
                <a:sym typeface="+mn-ea"/>
              </a:rPr>
              <a:t>妻儿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984885" y="1438275"/>
            <a:ext cx="984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120650" y="1780540"/>
            <a:ext cx="15690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千百</a:t>
            </a:r>
            <a:r>
              <a:rPr lang="en-US" altLang="zh-CN" sz="2400">
                <a:sym typeface="+mn-ea"/>
              </a:rPr>
              <a:t>夫长</a:t>
            </a:r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五十夫长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十夫长</a:t>
            </a:r>
            <a:endParaRPr lang="zh-CN" altLang="en-US" sz="24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0"/>
            </p:custDataLst>
          </p:nvPr>
        </p:nvSpPr>
        <p:spPr>
          <a:xfrm>
            <a:off x="1245870" y="647065"/>
            <a:ext cx="55753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18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第4串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/>
      </p:par>
    </p:tnLst>
    <p:bldLst>
      <p:bldP spid="15" grpId="0"/>
      <p:bldP spid="15" grpId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>
            <p:custDataLst>
              <p:tags r:id="rId1"/>
            </p:custDataLst>
          </p:nvPr>
        </p:nvCxnSpPr>
        <p:spPr>
          <a:xfrm>
            <a:off x="91313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3"/>
            </p:custDataLst>
          </p:nvPr>
        </p:nvCxnSpPr>
        <p:spPr>
          <a:xfrm>
            <a:off x="651827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4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718310" y="1854835"/>
            <a:ext cx="894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杀三千人</a:t>
            </a:r>
            <a:endParaRPr lang="zh-CN" altLang="en-US" sz="2400" b="1"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789430" y="323850"/>
            <a:ext cx="810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清理门户</a:t>
            </a:r>
            <a:endParaRPr lang="zh-CN" altLang="en-US" sz="2400" b="1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51880" y="1753235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重制</a:t>
            </a:r>
            <a:r>
              <a:rPr lang="zh-CN" altLang="en-US" sz="2400">
                <a:sym typeface="+mn-ea"/>
              </a:rPr>
              <a:t>法版</a:t>
            </a:r>
            <a:endParaRPr lang="zh-CN" altLang="en-US" sz="240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288665" y="424815"/>
            <a:ext cx="9683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次</a:t>
            </a:r>
            <a:r>
              <a:rPr lang="zh-CN" altLang="en-US" sz="2400">
                <a:sym typeface="+mn-ea"/>
              </a:rPr>
              <a:t>代祷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36640" y="3581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更新</a:t>
            </a:r>
            <a:r>
              <a:rPr lang="zh-CN" altLang="en-US" sz="2400">
                <a:sym typeface="+mn-ea"/>
              </a:rPr>
              <a:t>立约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5"/>
            </p:custDataLst>
          </p:nvPr>
        </p:nvCxnSpPr>
        <p:spPr>
          <a:xfrm>
            <a:off x="381000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6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7"/>
            </p:custDataLst>
          </p:nvPr>
        </p:nvCxnSpPr>
        <p:spPr>
          <a:xfrm>
            <a:off x="497713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8882380" y="1537970"/>
            <a:ext cx="1776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建</a:t>
            </a:r>
            <a:r>
              <a:rPr lang="zh-CN" altLang="en-US" sz="2400">
                <a:sym typeface="+mn-ea"/>
              </a:rPr>
              <a:t>会幕</a:t>
            </a:r>
            <a:r>
              <a:rPr lang="zh-CN" altLang="en-US" sz="2400">
                <a:sym typeface="+mn-ea"/>
              </a:rPr>
              <a:t>圣所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97895" y="532130"/>
            <a:ext cx="929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奉献</a:t>
            </a:r>
            <a:r>
              <a:rPr lang="zh-CN" altLang="en-US" sz="2400">
                <a:sym typeface="+mn-ea"/>
              </a:rPr>
              <a:t>会幕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103610" y="1927225"/>
            <a:ext cx="845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起行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490085" y="404495"/>
            <a:ext cx="1022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次代祷</a:t>
            </a:r>
            <a:endParaRPr lang="zh-CN" altLang="en-US" sz="2400"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363220" y="1824355"/>
            <a:ext cx="11195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磨粉撒水人喝</a:t>
            </a:r>
            <a:endParaRPr lang="zh-CN" altLang="en-US" sz="2400" b="1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10405" y="1685925"/>
            <a:ext cx="11061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神应许</a:t>
            </a:r>
            <a:r>
              <a:rPr lang="zh-CN" altLang="en-US" sz="2400">
                <a:sym typeface="+mn-ea"/>
              </a:rPr>
              <a:t>同在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80105" y="1685925"/>
            <a:ext cx="835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摘掉</a:t>
            </a:r>
            <a:r>
              <a:rPr lang="zh-CN" altLang="en-US" sz="2400">
                <a:sym typeface="+mn-ea"/>
              </a:rPr>
              <a:t>装饰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960870" y="1033780"/>
            <a:ext cx="986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9"/>
            </p:custDataLst>
          </p:nvPr>
        </p:nvSpPr>
        <p:spPr>
          <a:xfrm>
            <a:off x="11231880" y="1022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40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5517515" y="60198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2610485" y="54038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1286510" y="5562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7139940" y="573405"/>
            <a:ext cx="64262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14"/>
            </p:custDataLst>
          </p:nvPr>
        </p:nvSpPr>
        <p:spPr>
          <a:xfrm>
            <a:off x="220345" y="506730"/>
            <a:ext cx="12001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焚烧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金牛犊</a:t>
            </a:r>
            <a:endParaRPr lang="zh-CN" altLang="en-US" sz="2400" b="1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6910" y="2684780"/>
            <a:ext cx="6435090" cy="41427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00" y="2684145"/>
            <a:ext cx="5565140" cy="417385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7879715" y="445135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r>
              <a:rPr lang="zh-CN" altLang="en-US" sz="2400">
                <a:sym typeface="+mn-ea"/>
              </a:rPr>
              <a:t>下山</a:t>
            </a:r>
            <a:endParaRPr lang="zh-CN" altLang="en-US" sz="2400"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8"/>
            </p:custDataLst>
          </p:nvPr>
        </p:nvCxnSpPr>
        <p:spPr>
          <a:xfrm>
            <a:off x="829818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7955280" y="1725930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</a:t>
            </a:r>
            <a:r>
              <a:rPr lang="zh-CN" altLang="en-US" sz="2400">
                <a:sym typeface="+mn-ea"/>
              </a:rPr>
              <a:t>奉献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20"/>
            </p:custDataLst>
          </p:nvPr>
        </p:nvSpPr>
        <p:spPr>
          <a:xfrm>
            <a:off x="8707755" y="930910"/>
            <a:ext cx="2282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年</a:t>
            </a:r>
            <a:r>
              <a:rPr lang="zh-CN" altLang="en-US" sz="2400">
                <a:sym typeface="+mn-ea"/>
              </a:rPr>
              <a:t>正月初一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1"/>
            </p:custDataLst>
          </p:nvPr>
        </p:nvSpPr>
        <p:spPr>
          <a:xfrm>
            <a:off x="9180830" y="435610"/>
            <a:ext cx="121475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35~39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第5串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79065" y="5967095"/>
            <a:ext cx="5796280" cy="82994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【出 32:28】利未的子孙照摩西的话行了。那一天</a:t>
            </a:r>
            <a:r>
              <a:rPr lang="en-US" altLang="zh-CN" sz="2400"/>
              <a:t>, </a:t>
            </a:r>
            <a:r>
              <a:rPr lang="zh-CN" altLang="en-US" sz="2400"/>
              <a:t>百姓中被杀的约有三千。</a:t>
            </a:r>
            <a:endParaRPr lang="zh-CN" altLang="en-US" sz="2400"/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截图 2023-08-22 003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>
            <p:custDataLst>
              <p:tags r:id="rId1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"/>
            </p:custDataLst>
          </p:nvPr>
        </p:nvCxnSpPr>
        <p:spPr>
          <a:xfrm>
            <a:off x="651827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3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718310" y="1854835"/>
            <a:ext cx="894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杀三千人</a:t>
            </a:r>
            <a:endParaRPr lang="zh-CN" altLang="en-US" sz="2400"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789430" y="323850"/>
            <a:ext cx="810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清理门户</a:t>
            </a:r>
            <a:endParaRPr lang="zh-CN" altLang="en-US" sz="24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53785" y="1685925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重制</a:t>
            </a:r>
            <a:r>
              <a:rPr lang="zh-CN" altLang="en-US" sz="2400" b="1">
                <a:sym typeface="+mn-ea"/>
              </a:rPr>
              <a:t>法版</a:t>
            </a:r>
            <a:endParaRPr lang="zh-CN" altLang="en-US" sz="2400" b="1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288665" y="424815"/>
            <a:ext cx="9683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次</a:t>
            </a:r>
            <a:r>
              <a:rPr lang="zh-CN" altLang="en-US" sz="2400">
                <a:sym typeface="+mn-ea"/>
              </a:rPr>
              <a:t>代祷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36640" y="3581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更新</a:t>
            </a:r>
            <a:r>
              <a:rPr lang="zh-CN" altLang="en-US" sz="2400" b="1">
                <a:sym typeface="+mn-ea"/>
              </a:rPr>
              <a:t>立约</a:t>
            </a:r>
            <a:endParaRPr lang="zh-CN" altLang="en-US" sz="2400" b="1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4"/>
            </p:custDataLst>
          </p:nvPr>
        </p:nvCxnSpPr>
        <p:spPr>
          <a:xfrm>
            <a:off x="381000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5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6"/>
            </p:custDataLst>
          </p:nvPr>
        </p:nvCxnSpPr>
        <p:spPr>
          <a:xfrm>
            <a:off x="497713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8882380" y="1537970"/>
            <a:ext cx="1776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造会幕</a:t>
            </a:r>
            <a:r>
              <a:rPr lang="zh-CN" altLang="en-US" sz="2400">
                <a:sym typeface="+mn-ea"/>
              </a:rPr>
              <a:t>圣所</a:t>
            </a:r>
            <a:endParaRPr lang="zh-CN" altLang="en-US" sz="2400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97895" y="532130"/>
            <a:ext cx="929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奉献</a:t>
            </a:r>
            <a:r>
              <a:rPr lang="zh-CN" altLang="en-US" sz="2400">
                <a:sym typeface="+mn-ea"/>
              </a:rPr>
              <a:t>会幕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103610" y="1927225"/>
            <a:ext cx="845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起行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490085" y="404495"/>
            <a:ext cx="1022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次代祷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10405" y="1685925"/>
            <a:ext cx="11061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神应许</a:t>
            </a:r>
            <a:r>
              <a:rPr lang="zh-CN" altLang="en-US" sz="2400">
                <a:sym typeface="+mn-ea"/>
              </a:rPr>
              <a:t>同在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80105" y="1685925"/>
            <a:ext cx="835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摘掉</a:t>
            </a:r>
            <a:r>
              <a:rPr lang="zh-CN" altLang="en-US" sz="2400">
                <a:sym typeface="+mn-ea"/>
              </a:rPr>
              <a:t>装饰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960870" y="1033780"/>
            <a:ext cx="986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7"/>
            </p:custDataLst>
          </p:nvPr>
        </p:nvSpPr>
        <p:spPr>
          <a:xfrm>
            <a:off x="11231880" y="1022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40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517515" y="60198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610485" y="54038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7139940" y="573405"/>
            <a:ext cx="64262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7879715" y="445135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摩西</a:t>
            </a:r>
            <a:r>
              <a:rPr lang="zh-CN" altLang="en-US" sz="2400" b="1">
                <a:sym typeface="+mn-ea"/>
              </a:rPr>
              <a:t>下山</a:t>
            </a:r>
            <a:endParaRPr lang="zh-CN" altLang="en-US" sz="2400" b="1"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>
            <a:off x="829818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7955280" y="1725930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百姓</a:t>
            </a:r>
            <a:r>
              <a:rPr lang="zh-CN" altLang="en-US" sz="2400" b="1">
                <a:sym typeface="+mn-ea"/>
              </a:rPr>
              <a:t>奉献</a:t>
            </a:r>
            <a:endParaRPr lang="zh-CN" altLang="en-US" sz="2400" b="1"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8707755" y="930910"/>
            <a:ext cx="2282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年</a:t>
            </a:r>
            <a:r>
              <a:rPr lang="zh-CN" altLang="en-US" sz="2400">
                <a:sym typeface="+mn-ea"/>
              </a:rPr>
              <a:t>正月初一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9180830" y="435610"/>
            <a:ext cx="121475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35~39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462020"/>
            <a:ext cx="5518785" cy="3429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8785" y="3461385"/>
            <a:ext cx="6673215" cy="33966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6840" y="2631440"/>
            <a:ext cx="119100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【出 34:5</a:t>
            </a:r>
            <a:r>
              <a:rPr lang="en-US" altLang="zh-CN" sz="2400"/>
              <a:t>~6</a:t>
            </a:r>
            <a:r>
              <a:rPr lang="zh-CN" altLang="en-US" sz="2400"/>
              <a:t>】耶和华在云中降临</a:t>
            </a:r>
            <a:r>
              <a:rPr lang="en-US" altLang="zh-CN" sz="2400"/>
              <a:t>, </a:t>
            </a:r>
            <a:r>
              <a:rPr lang="zh-CN" altLang="en-US" sz="2400"/>
              <a:t>和摩西一同站在那里</a:t>
            </a:r>
            <a:r>
              <a:rPr lang="en-US" altLang="zh-CN" sz="2400"/>
              <a:t>, </a:t>
            </a:r>
            <a:r>
              <a:rPr lang="zh-CN" altLang="en-US" sz="2400"/>
              <a:t>宣告耶和华的名。耶和华在他面前宣告说</a:t>
            </a:r>
            <a:r>
              <a:rPr lang="en-US" altLang="zh-CN" sz="2400"/>
              <a:t>: </a:t>
            </a:r>
            <a:r>
              <a:rPr lang="zh-CN" altLang="en-US" sz="2400" b="1">
                <a:solidFill>
                  <a:srgbClr val="FF0000"/>
                </a:solidFill>
              </a:rPr>
              <a:t>耶和华</a:t>
            </a:r>
            <a:r>
              <a:rPr lang="en-US" altLang="zh-CN" sz="2400" b="1">
                <a:solidFill>
                  <a:srgbClr val="FF0000"/>
                </a:solidFill>
              </a:rPr>
              <a:t>, </a:t>
            </a:r>
            <a:r>
              <a:rPr lang="zh-CN" altLang="en-US" sz="2400" b="1">
                <a:solidFill>
                  <a:srgbClr val="FF0000"/>
                </a:solidFill>
              </a:rPr>
              <a:t>耶和华</a:t>
            </a:r>
            <a:r>
              <a:rPr lang="en-US" altLang="zh-CN" sz="2400" b="1">
                <a:solidFill>
                  <a:srgbClr val="FF0000"/>
                </a:solidFill>
              </a:rPr>
              <a:t>, </a:t>
            </a:r>
            <a:r>
              <a:rPr lang="zh-CN" altLang="en-US" sz="2400" b="1">
                <a:solidFill>
                  <a:srgbClr val="FF0000"/>
                </a:solidFill>
              </a:rPr>
              <a:t>是有怜悯</a:t>
            </a:r>
            <a:r>
              <a:rPr lang="en-US" altLang="zh-CN" sz="2400" b="1">
                <a:solidFill>
                  <a:srgbClr val="FF0000"/>
                </a:solidFill>
              </a:rPr>
              <a:t>, </a:t>
            </a:r>
            <a:r>
              <a:rPr lang="zh-CN" altLang="en-US" sz="2400" b="1">
                <a:solidFill>
                  <a:srgbClr val="FF0000"/>
                </a:solidFill>
              </a:rPr>
              <a:t>有恩典的神</a:t>
            </a:r>
            <a:r>
              <a:rPr lang="en-US" altLang="zh-CN" sz="2400" b="1">
                <a:solidFill>
                  <a:srgbClr val="FF0000"/>
                </a:solidFill>
              </a:rPr>
              <a:t>, </a:t>
            </a:r>
            <a:r>
              <a:rPr lang="zh-CN" altLang="en-US" sz="2400" b="1">
                <a:solidFill>
                  <a:srgbClr val="FF0000"/>
                </a:solidFill>
              </a:rPr>
              <a:t>不轻易发怒</a:t>
            </a:r>
            <a:r>
              <a:rPr lang="en-US" altLang="zh-CN" sz="2400" b="1">
                <a:solidFill>
                  <a:srgbClr val="FF0000"/>
                </a:solidFill>
              </a:rPr>
              <a:t>, </a:t>
            </a:r>
            <a:r>
              <a:rPr lang="zh-CN" altLang="en-US" sz="2400" b="1">
                <a:solidFill>
                  <a:srgbClr val="FF0000"/>
                </a:solidFill>
              </a:rPr>
              <a:t>并有丰盛的慈爱和诚实。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cxnSp>
        <p:nvCxnSpPr>
          <p:cNvPr id="2" name="直接连接符 1"/>
          <p:cNvCxnSpPr/>
          <p:nvPr>
            <p:custDataLst>
              <p:tags r:id="rId18"/>
            </p:custDataLst>
          </p:nvPr>
        </p:nvCxnSpPr>
        <p:spPr>
          <a:xfrm>
            <a:off x="91313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363220" y="1824355"/>
            <a:ext cx="11195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磨粉撒水人喝</a:t>
            </a:r>
            <a:endParaRPr lang="zh-CN" altLang="en-US" sz="2400"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0"/>
            </p:custDataLst>
          </p:nvPr>
        </p:nvSpPr>
        <p:spPr>
          <a:xfrm>
            <a:off x="1286510" y="5562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220345" y="506730"/>
            <a:ext cx="12001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焚烧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金牛犊</a:t>
            </a:r>
            <a:endParaRPr lang="zh-CN" altLang="en-US" sz="240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2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第5串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14975" y="6020435"/>
            <a:ext cx="4278630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【出 36:5】百姓为耶和华吩咐使用之工所拿来的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富富有余。</a:t>
            </a:r>
            <a:endParaRPr lang="zh-CN" altLang="en-US"/>
          </a:p>
        </p:txBody>
      </p:sp>
    </p:spTree>
    <p:custDataLst>
      <p:tags r:id="rId23"/>
    </p:custDataLst>
  </p:cSld>
  <p:clrMapOvr>
    <a:masterClrMapping/>
  </p:clrMapOvr>
  <p:timing>
    <p:tnLst>
      <p:par>
        <p:cTn id="1" dur="indefinite" restart="never" nodeType="tmRoot"/>
      </p:par>
    </p:tnLst>
    <p:bldLst>
      <p:bldP spid="15" grpId="0"/>
      <p:bldP spid="15" grpId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311785" y="170497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4450" y="2148840"/>
            <a:ext cx="176847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400"/>
              <a:t>12</a:t>
            </a:r>
            <a:r>
              <a:rPr lang="zh-CN" altLang="en-US" sz="2400"/>
              <a:t>个儿子</a:t>
            </a:r>
            <a:endParaRPr lang="zh-CN" altLang="en-US" sz="2400"/>
          </a:p>
          <a:p>
            <a:r>
              <a:rPr lang="en-US" altLang="zh-CN" sz="2400"/>
              <a:t>70</a:t>
            </a:r>
            <a:r>
              <a:rPr lang="zh-CN" altLang="en-US" sz="2400"/>
              <a:t>人</a:t>
            </a:r>
            <a:r>
              <a:rPr lang="en-US" altLang="zh-CN" sz="2400"/>
              <a:t>(</a:t>
            </a:r>
            <a:r>
              <a:rPr lang="zh-CN" altLang="en-US" sz="2400"/>
              <a:t>男丁</a:t>
            </a:r>
            <a:r>
              <a:rPr lang="en-US" altLang="zh-CN" sz="2400"/>
              <a:t>)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169545" y="92011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进埃及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212215" y="1199515"/>
            <a:ext cx="1236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杀男婴</a:t>
            </a:r>
            <a:endParaRPr lang="zh-CN" altLang="en-US" sz="2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5220" y="1728470"/>
            <a:ext cx="1633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生养众多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394970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杀</a:t>
            </a:r>
            <a:r>
              <a:rPr lang="zh-CN" altLang="en-US" sz="2400">
                <a:sym typeface="+mn-ea"/>
              </a:rPr>
              <a:t>埃及人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01595" y="2158365"/>
            <a:ext cx="9906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摩西</a:t>
            </a:r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3</a:t>
            </a:r>
            <a:r>
              <a:rPr lang="zh-CN" altLang="en-US" sz="2400" b="1">
                <a:sym typeface="+mn-ea"/>
              </a:rPr>
              <a:t>个月</a:t>
            </a:r>
            <a:endParaRPr lang="zh-CN" altLang="en-US" sz="2400" b="1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9245" y="245745"/>
            <a:ext cx="495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蒲草箱</a:t>
            </a:r>
            <a:endParaRPr lang="zh-CN" altLang="en-US" sz="2400" b="1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7437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09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52654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690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780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114234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359150" y="1194435"/>
            <a:ext cx="1793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0070C0"/>
                </a:solidFill>
                <a:sym typeface="+mn-ea"/>
              </a:rPr>
              <a:t>奴隶变皇子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07410" y="1772285"/>
            <a:ext cx="1859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亲妈变奶妈</a:t>
            </a:r>
            <a:endParaRPr lang="zh-CN" altLang="en-US" sz="2400" b="1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9985" y="478155"/>
            <a:ext cx="8458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娶妻生子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06390" y="1800225"/>
            <a:ext cx="2138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逃亡米甸</a:t>
            </a:r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年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40600" y="471805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被神呼召</a:t>
            </a:r>
            <a:endParaRPr lang="zh-CN" altLang="en-US" sz="2400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75805" y="2152650"/>
            <a:ext cx="14090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何烈山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荆棘火焰</a:t>
            </a:r>
            <a:endParaRPr lang="zh-CN" altLang="en-US" sz="24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601710" y="2222500"/>
            <a:ext cx="1706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回埃及途中</a:t>
            </a:r>
            <a:endParaRPr lang="en-US" altLang="zh-CN" sz="24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665460" y="478155"/>
            <a:ext cx="831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血郎事件</a:t>
            </a:r>
            <a:endParaRPr lang="zh-CN" altLang="en-US" sz="24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425430" y="2139315"/>
            <a:ext cx="1515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补儿割礼</a:t>
            </a:r>
            <a:endParaRPr lang="zh-CN" altLang="en-US" sz="2400"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6"/>
            </p:custDataLst>
          </p:nvPr>
        </p:nvCxnSpPr>
        <p:spPr>
          <a:xfrm>
            <a:off x="9558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339580" y="186055"/>
            <a:ext cx="588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神震怒</a:t>
            </a:r>
            <a:endParaRPr lang="zh-CN" altLang="en-US" sz="2400"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7"/>
            </p:custDataLst>
          </p:nvPr>
        </p:nvSpPr>
        <p:spPr>
          <a:xfrm>
            <a:off x="4871085" y="2222500"/>
            <a:ext cx="9448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岁</a:t>
            </a:r>
            <a:endParaRPr lang="zh-CN" altLang="en-US" sz="24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5285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008507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836930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0"/>
            </p:custDataLst>
          </p:nvPr>
        </p:nvSpPr>
        <p:spPr>
          <a:xfrm>
            <a:off x="4126230" y="616585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450" y="3873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第1串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3159760"/>
            <a:ext cx="5888355" cy="370268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88355" y="3155315"/>
            <a:ext cx="6303645" cy="370713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7485" y="2698115"/>
            <a:ext cx="8530590" cy="32677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56980" y="2305050"/>
            <a:ext cx="3293745" cy="4528185"/>
          </a:xfrm>
          <a:prstGeom prst="rect">
            <a:avLst/>
          </a:prstGeom>
        </p:spPr>
      </p:pic>
      <p:cxnSp>
        <p:nvCxnSpPr>
          <p:cNvPr id="31" name="直接连接符 30"/>
          <p:cNvCxnSpPr/>
          <p:nvPr>
            <p:custDataLst>
              <p:tags r:id="rId5"/>
            </p:custDataLst>
          </p:nvPr>
        </p:nvCxnSpPr>
        <p:spPr>
          <a:xfrm>
            <a:off x="2105660" y="129413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6"/>
            </p:custDataLst>
          </p:nvPr>
        </p:nvCxnSpPr>
        <p:spPr>
          <a:xfrm>
            <a:off x="6518275" y="127571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7"/>
            </p:custDataLst>
          </p:nvPr>
        </p:nvCxnSpPr>
        <p:spPr>
          <a:xfrm flipV="1">
            <a:off x="608330" y="1466850"/>
            <a:ext cx="11320145" cy="273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718310" y="1854835"/>
            <a:ext cx="894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杀三千人</a:t>
            </a:r>
            <a:endParaRPr lang="zh-CN" altLang="en-US" sz="2400"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789430" y="323850"/>
            <a:ext cx="810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清理门户</a:t>
            </a:r>
            <a:endParaRPr lang="zh-CN" altLang="en-US" sz="2400"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53785" y="1685925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重制</a:t>
            </a:r>
            <a:r>
              <a:rPr lang="zh-CN" altLang="en-US" sz="2400">
                <a:sym typeface="+mn-ea"/>
              </a:rPr>
              <a:t>法版</a:t>
            </a:r>
            <a:endParaRPr lang="zh-CN" altLang="en-US" sz="240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288665" y="424815"/>
            <a:ext cx="9683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次</a:t>
            </a:r>
            <a:r>
              <a:rPr lang="zh-CN" altLang="en-US" sz="2400">
                <a:sym typeface="+mn-ea"/>
              </a:rPr>
              <a:t>代祷</a:t>
            </a:r>
            <a:endParaRPr lang="zh-CN" altLang="en-US" sz="2400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36640" y="358140"/>
            <a:ext cx="962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更新</a:t>
            </a:r>
            <a:r>
              <a:rPr lang="zh-CN" altLang="en-US" sz="2400">
                <a:sym typeface="+mn-ea"/>
              </a:rPr>
              <a:t>立约</a:t>
            </a:r>
            <a:endParaRPr lang="zh-CN" altLang="en-US" sz="2400">
              <a:sym typeface="+mn-ea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8"/>
            </p:custDataLst>
          </p:nvPr>
        </p:nvCxnSpPr>
        <p:spPr>
          <a:xfrm>
            <a:off x="381000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9"/>
            </p:custDataLst>
          </p:nvPr>
        </p:nvCxnSpPr>
        <p:spPr>
          <a:xfrm>
            <a:off x="1153414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10"/>
            </p:custDataLst>
          </p:nvPr>
        </p:nvCxnSpPr>
        <p:spPr>
          <a:xfrm>
            <a:off x="4977130" y="126555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8882380" y="1537970"/>
            <a:ext cx="1776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造</a:t>
            </a:r>
            <a:r>
              <a:rPr lang="zh-CN" altLang="en-US" sz="2400" b="1">
                <a:sym typeface="+mn-ea"/>
              </a:rPr>
              <a:t>圣所</a:t>
            </a:r>
            <a:r>
              <a:rPr lang="zh-CN" altLang="en-US" sz="2400" b="1">
                <a:sym typeface="+mn-ea"/>
              </a:rPr>
              <a:t>会幕</a:t>
            </a:r>
            <a:endParaRPr lang="zh-CN" altLang="en-US" sz="2400" b="1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097895" y="532130"/>
            <a:ext cx="929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奉献会幕</a:t>
            </a:r>
            <a:endParaRPr lang="zh-CN" altLang="en-US" sz="2400"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103610" y="1784985"/>
            <a:ext cx="845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起行</a:t>
            </a:r>
            <a:endParaRPr lang="zh-CN" altLang="en-US" sz="2400"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490085" y="404495"/>
            <a:ext cx="1022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次代祷</a:t>
            </a:r>
            <a:endParaRPr lang="zh-CN" altLang="en-US" sz="2400"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510405" y="1685925"/>
            <a:ext cx="11061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神应许</a:t>
            </a:r>
            <a:r>
              <a:rPr lang="zh-CN" altLang="en-US" sz="2400">
                <a:sym typeface="+mn-ea"/>
              </a:rPr>
              <a:t>同在</a:t>
            </a:r>
            <a:endParaRPr lang="zh-CN" altLang="en-US" sz="2400"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80105" y="1685925"/>
            <a:ext cx="835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摘掉</a:t>
            </a:r>
            <a:r>
              <a:rPr lang="zh-CN" altLang="en-US" sz="2400">
                <a:sym typeface="+mn-ea"/>
              </a:rPr>
              <a:t>装饰</a:t>
            </a:r>
            <a:endParaRPr lang="zh-CN" altLang="en-US" sz="2400"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960870" y="1033780"/>
            <a:ext cx="986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天</a:t>
            </a:r>
            <a:endParaRPr lang="zh-CN" altLang="en-US" sz="2400"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11"/>
            </p:custDataLst>
          </p:nvPr>
        </p:nvSpPr>
        <p:spPr>
          <a:xfrm>
            <a:off x="11231880" y="10223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40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5517515" y="60198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2610485" y="540385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7139940" y="573405"/>
            <a:ext cx="642620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7955915" y="445135"/>
            <a:ext cx="8864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r>
              <a:rPr lang="zh-CN" altLang="en-US" sz="2400">
                <a:sym typeface="+mn-ea"/>
              </a:rPr>
              <a:t>下山</a:t>
            </a:r>
            <a:endParaRPr lang="zh-CN" altLang="en-US" sz="2400"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829818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7955280" y="1725930"/>
            <a:ext cx="902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百姓</a:t>
            </a:r>
            <a:r>
              <a:rPr lang="zh-CN" altLang="en-US" sz="2400">
                <a:sym typeface="+mn-ea"/>
              </a:rPr>
              <a:t>奉献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728075" y="991870"/>
            <a:ext cx="2282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年正月初一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9180830" y="435610"/>
            <a:ext cx="121475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35~39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8255" y="5659120"/>
            <a:ext cx="7710170" cy="11988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【出 35:35】耶和华使他们的心满有智慧</a:t>
            </a:r>
            <a:r>
              <a:rPr lang="en-US" altLang="zh-CN" sz="2400"/>
              <a:t>, </a:t>
            </a:r>
            <a:r>
              <a:rPr lang="zh-CN" altLang="en-US" sz="2400"/>
              <a:t>能作各样的工。无论是雕刻的工</a:t>
            </a:r>
            <a:r>
              <a:rPr lang="en-US" altLang="zh-CN" sz="2400"/>
              <a:t>, </a:t>
            </a:r>
            <a:r>
              <a:rPr lang="zh-CN" altLang="en-US" sz="2400"/>
              <a:t>巧匠的工</a:t>
            </a:r>
            <a:r>
              <a:rPr lang="en-US" altLang="zh-CN" sz="2400"/>
              <a:t>, </a:t>
            </a:r>
            <a:r>
              <a:rPr lang="zh-CN" altLang="en-US" sz="2400"/>
              <a:t>用蓝色</a:t>
            </a:r>
            <a:r>
              <a:rPr lang="en-US" altLang="zh-CN" sz="2400"/>
              <a:t>,</a:t>
            </a:r>
            <a:r>
              <a:rPr lang="zh-CN" altLang="en-US" sz="2400"/>
              <a:t>紫色</a:t>
            </a:r>
            <a:r>
              <a:rPr lang="en-US" altLang="zh-CN" sz="2400"/>
              <a:t>,</a:t>
            </a:r>
            <a:r>
              <a:rPr lang="zh-CN" altLang="en-US" sz="2400"/>
              <a:t>朱红色线和细麻绣花的工</a:t>
            </a:r>
            <a:r>
              <a:rPr lang="en-US" altLang="zh-CN" sz="2400"/>
              <a:t>, </a:t>
            </a:r>
            <a:r>
              <a:rPr lang="zh-CN" altLang="en-US" sz="2400"/>
              <a:t>并机匠的工</a:t>
            </a:r>
            <a:r>
              <a:rPr lang="en-US" altLang="zh-CN" sz="2400"/>
              <a:t>, </a:t>
            </a:r>
            <a:r>
              <a:rPr lang="zh-CN" altLang="en-US" sz="2400"/>
              <a:t>他们都能作</a:t>
            </a:r>
            <a:r>
              <a:rPr lang="en-US" altLang="zh-CN" sz="2400"/>
              <a:t>, </a:t>
            </a:r>
            <a:r>
              <a:rPr lang="zh-CN" altLang="en-US" sz="2400"/>
              <a:t>也能想出奇巧的工。</a:t>
            </a:r>
            <a:endParaRPr lang="zh-CN" altLang="en-US" sz="2400"/>
          </a:p>
        </p:txBody>
      </p:sp>
      <p:cxnSp>
        <p:nvCxnSpPr>
          <p:cNvPr id="4" name="直接连接符 3"/>
          <p:cNvCxnSpPr/>
          <p:nvPr>
            <p:custDataLst>
              <p:tags r:id="rId20"/>
            </p:custDataLst>
          </p:nvPr>
        </p:nvCxnSpPr>
        <p:spPr>
          <a:xfrm>
            <a:off x="913130" y="1305560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363220" y="1824355"/>
            <a:ext cx="11195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磨粉撒水人喝</a:t>
            </a:r>
            <a:endParaRPr lang="zh-CN" altLang="en-US" sz="2400"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2"/>
            </p:custDataLst>
          </p:nvPr>
        </p:nvSpPr>
        <p:spPr>
          <a:xfrm>
            <a:off x="1286510" y="556260"/>
            <a:ext cx="57848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23"/>
            </p:custDataLst>
          </p:nvPr>
        </p:nvSpPr>
        <p:spPr>
          <a:xfrm>
            <a:off x="220345" y="506730"/>
            <a:ext cx="12001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焚烧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金牛犊</a:t>
            </a:r>
            <a:endParaRPr lang="zh-CN" altLang="en-US" sz="2400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4"/>
            </p:custDataLst>
          </p:nvPr>
        </p:nvSpPr>
        <p:spPr>
          <a:xfrm>
            <a:off x="44450" y="825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第5串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59655" y="2508250"/>
            <a:ext cx="5099685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/>
              <a:t>【出 40:13】要给亚伦穿上圣衣</a:t>
            </a:r>
            <a:r>
              <a:rPr lang="en-US" altLang="zh-CN" sz="2400"/>
              <a:t>,</a:t>
            </a:r>
            <a:r>
              <a:rPr lang="zh-CN" altLang="en-US" sz="2400"/>
              <a:t>又膏他</a:t>
            </a:r>
            <a:r>
              <a:rPr lang="en-US" altLang="zh-CN" sz="2400"/>
              <a:t>,</a:t>
            </a:r>
            <a:r>
              <a:rPr lang="zh-CN" altLang="en-US" sz="2400"/>
              <a:t>使他成圣</a:t>
            </a:r>
            <a:r>
              <a:rPr lang="en-US" altLang="zh-CN" sz="2400"/>
              <a:t>,</a:t>
            </a:r>
            <a:r>
              <a:rPr lang="zh-CN" altLang="en-US" sz="2400"/>
              <a:t>可以给我供祭司的职分。</a:t>
            </a:r>
            <a:endParaRPr lang="en-US" altLang="zh-CN" sz="2400"/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/>
      </p:par>
    </p:tnLst>
    <p:bldLst>
      <p:bldP spid="23" grpId="0" bldLvl="0" animBg="1"/>
      <p:bldP spid="23" grpId="1" animBg="1"/>
      <p:bldP spid="6" grpId="0" bldLvl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截图 2023-08-22 003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75565"/>
            <a:ext cx="12306300" cy="693356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438265" y="5247640"/>
            <a:ext cx="1322070" cy="759460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159125" y="3310255"/>
            <a:ext cx="704850" cy="547370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74440" y="4234815"/>
            <a:ext cx="1163955" cy="680085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99745" y="1618615"/>
            <a:ext cx="1994535" cy="1326515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826635" y="4770120"/>
            <a:ext cx="1068705" cy="583565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99590" y="2281555"/>
            <a:ext cx="1509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离开埃及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75245" y="4885055"/>
            <a:ext cx="1184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再启程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93050" y="5438775"/>
            <a:ext cx="1229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献会幕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42530" y="5864225"/>
            <a:ext cx="1152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造圣所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895340" y="5828665"/>
            <a:ext cx="861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立约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557645" y="6229350"/>
            <a:ext cx="1229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金牛犊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546725" y="4488815"/>
            <a:ext cx="856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吗哪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485640" y="4787900"/>
            <a:ext cx="926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鹌鹑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75455" y="4027805"/>
            <a:ext cx="1452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苦水变甜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497580" y="3115945"/>
            <a:ext cx="1097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过红海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582160" y="5596890"/>
            <a:ext cx="150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磐石出水</a:t>
            </a:r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854065" y="5121910"/>
            <a:ext cx="711835" cy="393700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nimBg="1"/>
      <p:bldP spid="4" grpId="1" animBg="1"/>
      <p:bldP spid="6" grpId="0" animBg="1"/>
      <p:bldP spid="6" grpId="1" animBg="1"/>
      <p:bldP spid="3" grpId="0" animBg="1"/>
      <p:bldP spid="3" grpId="1" animBg="1"/>
      <p:bldP spid="7" grpId="0" animBg="1"/>
      <p:bldP spid="7" grpId="1" animBg="1"/>
      <p:bldP spid="20" grpId="0" animBg="1"/>
      <p:bldP spid="20" grpId="1" animBg="1"/>
      <p:bldP spid="5" grpId="0" animBg="1"/>
      <p:bldP spid="5" grpId="1" animBg="1"/>
      <p:bldP spid="8" grpId="0"/>
      <p:bldP spid="8" grpId="1"/>
      <p:bldP spid="17" grpId="0"/>
      <p:bldP spid="17" grpId="1"/>
      <p:bldP spid="16" grpId="0"/>
      <p:bldP spid="16" grpId="1"/>
      <p:bldP spid="15" grpId="0"/>
      <p:bldP spid="15" grpId="1"/>
      <p:bldP spid="14" grpId="0"/>
      <p:bldP spid="14" grpId="1"/>
      <p:bldP spid="19" grpId="0"/>
      <p:bldP spid="19" grpId="1"/>
      <p:bldP spid="12" grpId="0"/>
      <p:bldP spid="12" grpId="1"/>
      <p:bldP spid="13" grpId="0"/>
      <p:bldP spid="13" grpId="1"/>
      <p:bldP spid="11" grpId="0"/>
      <p:bldP spid="11" grpId="1"/>
      <p:bldP spid="10" grpId="0"/>
      <p:bldP spid="10" grpId="1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4780" y="68580"/>
            <a:ext cx="11887200" cy="66979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311785" y="170497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12215" y="1199515"/>
            <a:ext cx="1236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杀男婴</a:t>
            </a:r>
            <a:endParaRPr lang="zh-CN" altLang="en-US" sz="2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5220" y="1728470"/>
            <a:ext cx="1633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生养众多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394970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杀埃及人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2601595" y="2158365"/>
            <a:ext cx="9906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9245" y="245745"/>
            <a:ext cx="495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蒲草箱</a:t>
            </a:r>
            <a:endParaRPr lang="zh-CN" altLang="en-US" sz="240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7437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09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52654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690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780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114234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359150" y="1194435"/>
            <a:ext cx="1793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奴隶变皇子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07410" y="1772285"/>
            <a:ext cx="1859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亲妈变奶妈</a:t>
            </a:r>
            <a:endParaRPr lang="zh-CN" altLang="en-US" sz="24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9985" y="478155"/>
            <a:ext cx="8458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娶妻生子</a:t>
            </a:r>
            <a:endParaRPr lang="zh-CN" altLang="en-US" sz="2400" b="1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06390" y="1800225"/>
            <a:ext cx="21539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逃亡米甸</a:t>
            </a:r>
            <a:r>
              <a:rPr lang="en-US" altLang="zh-CN" sz="2400" b="1">
                <a:sym typeface="+mn-ea"/>
              </a:rPr>
              <a:t>40</a:t>
            </a:r>
            <a:r>
              <a:rPr lang="zh-CN" altLang="en-US" sz="2400" b="1">
                <a:sym typeface="+mn-ea"/>
              </a:rPr>
              <a:t>年</a:t>
            </a:r>
            <a:endParaRPr lang="zh-CN" altLang="en-US" sz="2400" b="1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40600" y="471805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被神呼召</a:t>
            </a:r>
            <a:endParaRPr lang="zh-CN" altLang="en-US" sz="2400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75805" y="2152650"/>
            <a:ext cx="14090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何烈山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荆棘火焰</a:t>
            </a:r>
            <a:endParaRPr lang="zh-CN" altLang="en-US" sz="24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601710" y="2222500"/>
            <a:ext cx="1706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回埃及途中</a:t>
            </a:r>
            <a:endParaRPr lang="en-US" altLang="zh-CN" sz="24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665460" y="478155"/>
            <a:ext cx="831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血郎事件</a:t>
            </a:r>
            <a:endParaRPr lang="zh-CN" altLang="en-US" sz="24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425430" y="2139315"/>
            <a:ext cx="1515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补儿割礼</a:t>
            </a:r>
            <a:endParaRPr lang="zh-CN" altLang="en-US" sz="2400"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6"/>
            </p:custDataLst>
          </p:nvPr>
        </p:nvCxnSpPr>
        <p:spPr>
          <a:xfrm>
            <a:off x="9558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339580" y="186055"/>
            <a:ext cx="588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神震怒</a:t>
            </a:r>
            <a:endParaRPr lang="zh-CN" altLang="en-US" sz="24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5285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1008507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836930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4126230" y="616585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1110" y="3081655"/>
            <a:ext cx="2802255" cy="375475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000" y="3101975"/>
            <a:ext cx="5588000" cy="371284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50" y="3102610"/>
            <a:ext cx="4081780" cy="373570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44450" y="2148840"/>
            <a:ext cx="176847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400"/>
              <a:t>12</a:t>
            </a:r>
            <a:r>
              <a:rPr lang="zh-CN" altLang="en-US" sz="2400"/>
              <a:t>个儿子</a:t>
            </a:r>
            <a:endParaRPr lang="zh-CN" altLang="en-US" sz="2400"/>
          </a:p>
          <a:p>
            <a:r>
              <a:rPr lang="en-US" altLang="zh-CN" sz="2400"/>
              <a:t>70</a:t>
            </a:r>
            <a:r>
              <a:rPr lang="zh-CN" altLang="en-US" sz="2400"/>
              <a:t>人</a:t>
            </a:r>
            <a:r>
              <a:rPr lang="en-US" altLang="zh-CN" sz="2400"/>
              <a:t>(</a:t>
            </a:r>
            <a:r>
              <a:rPr lang="zh-CN" altLang="en-US" sz="2400"/>
              <a:t>男丁</a:t>
            </a:r>
            <a:r>
              <a:rPr lang="en-US" altLang="zh-CN" sz="2400"/>
              <a:t>)</a:t>
            </a:r>
            <a:endParaRPr lang="zh-CN" altLang="en-US" sz="2400"/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169545" y="92011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进埃及</a:t>
            </a:r>
            <a:endParaRPr lang="zh-CN" altLang="en-US" sz="2400"/>
          </a:p>
        </p:txBody>
      </p:sp>
      <p:sp>
        <p:nvSpPr>
          <p:cNvPr id="36" name="文本框 35"/>
          <p:cNvSpPr txBox="1"/>
          <p:nvPr>
            <p:custDataLst>
              <p:tags r:id="rId15"/>
            </p:custDataLst>
          </p:nvPr>
        </p:nvSpPr>
        <p:spPr>
          <a:xfrm>
            <a:off x="44450" y="3873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第1串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4871085" y="2222500"/>
            <a:ext cx="9448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岁</a:t>
            </a:r>
            <a:endParaRPr lang="zh-CN" altLang="en-US" sz="2400"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311785" y="1704975"/>
            <a:ext cx="11254105" cy="444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12215" y="1199515"/>
            <a:ext cx="12363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杀男婴</a:t>
            </a:r>
            <a:endParaRPr lang="zh-CN" altLang="en-US" sz="2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5220" y="1728470"/>
            <a:ext cx="1633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生养众多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394970"/>
            <a:ext cx="847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杀</a:t>
            </a:r>
            <a:r>
              <a:rPr lang="zh-CN" altLang="en-US" sz="2400">
                <a:sym typeface="+mn-ea"/>
              </a:rPr>
              <a:t>埃及人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01595" y="2158365"/>
            <a:ext cx="9906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个月</a:t>
            </a:r>
            <a:endParaRPr lang="zh-CN" altLang="en-US" sz="24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9245" y="245745"/>
            <a:ext cx="495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蒲草箱</a:t>
            </a:r>
            <a:endParaRPr lang="zh-CN" altLang="en-US" sz="2400"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09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52654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3"/>
            </p:custDataLst>
          </p:nvPr>
        </p:nvCxnSpPr>
        <p:spPr>
          <a:xfrm>
            <a:off x="690689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39394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11142345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359150" y="1194435"/>
            <a:ext cx="1793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奴隶变皇子</a:t>
            </a:r>
            <a:endParaRPr lang="zh-CN" altLang="en-US" sz="240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07410" y="1772285"/>
            <a:ext cx="1859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亲妈变奶妈</a:t>
            </a:r>
            <a:endParaRPr lang="zh-CN" altLang="en-US" sz="24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9985" y="478155"/>
            <a:ext cx="8458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娶妻生子</a:t>
            </a:r>
            <a:endParaRPr lang="zh-CN" altLang="en-US" sz="24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06390" y="1800225"/>
            <a:ext cx="2054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逃亡米甸</a:t>
            </a:r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年</a:t>
            </a:r>
            <a:endParaRPr lang="zh-CN" altLang="en-US" sz="2400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75805" y="485140"/>
            <a:ext cx="879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被神呼召</a:t>
            </a:r>
            <a:endParaRPr lang="zh-CN" altLang="en-US" sz="2400" b="1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75805" y="2152650"/>
            <a:ext cx="14090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何烈山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荆棘火焰</a:t>
            </a:r>
            <a:endParaRPr lang="zh-CN" altLang="en-US" sz="24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601710" y="2222500"/>
            <a:ext cx="1706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回埃及途中</a:t>
            </a:r>
            <a:endParaRPr lang="en-US" altLang="zh-CN" sz="24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34675" y="2089785"/>
            <a:ext cx="831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0070C0"/>
                </a:solidFill>
                <a:sym typeface="+mn-ea"/>
              </a:rPr>
              <a:t>血郎事件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14990" y="434975"/>
            <a:ext cx="8515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  <a:sym typeface="+mn-ea"/>
              </a:rPr>
              <a:t>补儿割礼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6"/>
            </p:custDataLst>
          </p:nvPr>
        </p:nvCxnSpPr>
        <p:spPr>
          <a:xfrm>
            <a:off x="955802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339580" y="186055"/>
            <a:ext cx="588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神震怒</a:t>
            </a:r>
            <a:endParaRPr lang="zh-CN" altLang="en-US" sz="2400" b="1"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295" y="3053080"/>
            <a:ext cx="2761615" cy="3792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65" y="3770630"/>
            <a:ext cx="3527425" cy="30473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6090" y="3053080"/>
            <a:ext cx="6645910" cy="379412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509510" y="1236345"/>
            <a:ext cx="233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</a:rPr>
              <a:t>赐行神迹能力</a:t>
            </a:r>
            <a:endParaRPr lang="zh-CN" altLang="en-US" sz="2400" b="1">
              <a:solidFill>
                <a:srgbClr val="0070C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814955" y="3148965"/>
            <a:ext cx="1219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蛇变杖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9850" y="3296920"/>
            <a:ext cx="22447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手大麻风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复原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1645285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1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4126230" y="616585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2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836930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3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10085070" y="627380"/>
            <a:ext cx="42227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7030A0"/>
                </a:solidFill>
              </a:rPr>
              <a:t>4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44450" y="2148840"/>
            <a:ext cx="176847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2400"/>
              <a:t>12</a:t>
            </a:r>
            <a:r>
              <a:rPr lang="zh-CN" altLang="en-US" sz="2400"/>
              <a:t>个儿子</a:t>
            </a:r>
            <a:endParaRPr lang="zh-CN" altLang="en-US" sz="2400"/>
          </a:p>
          <a:p>
            <a:r>
              <a:rPr lang="en-US" altLang="zh-CN" sz="2400"/>
              <a:t>70</a:t>
            </a:r>
            <a:r>
              <a:rPr lang="zh-CN" altLang="en-US" sz="2400"/>
              <a:t>人</a:t>
            </a:r>
            <a:r>
              <a:rPr lang="en-US" altLang="zh-CN" sz="2400"/>
              <a:t>(</a:t>
            </a:r>
            <a:r>
              <a:rPr lang="zh-CN" altLang="en-US" sz="2400"/>
              <a:t>男丁</a:t>
            </a:r>
            <a:r>
              <a:rPr lang="en-US" altLang="zh-CN" sz="2400"/>
              <a:t>)</a:t>
            </a:r>
            <a:endParaRPr lang="zh-CN" altLang="en-US" sz="2400"/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69545" y="92011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进埃及</a:t>
            </a:r>
            <a:endParaRPr lang="zh-CN" altLang="en-US" sz="2400"/>
          </a:p>
        </p:txBody>
      </p:sp>
      <p:cxnSp>
        <p:nvCxnSpPr>
          <p:cNvPr id="39" name="直接连接符 38"/>
          <p:cNvCxnSpPr/>
          <p:nvPr>
            <p:custDataLst>
              <p:tags r:id="rId16"/>
            </p:custDataLst>
          </p:nvPr>
        </p:nvCxnSpPr>
        <p:spPr>
          <a:xfrm>
            <a:off x="674370" y="1536065"/>
            <a:ext cx="0" cy="4203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>
            <a:off x="44450" y="38735"/>
            <a:ext cx="1282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第1串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56" name="文本框 55"/>
          <p:cNvSpPr txBox="1"/>
          <p:nvPr>
            <p:custDataLst>
              <p:tags r:id="rId18"/>
            </p:custDataLst>
          </p:nvPr>
        </p:nvSpPr>
        <p:spPr>
          <a:xfrm>
            <a:off x="4871085" y="2222500"/>
            <a:ext cx="9448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摩西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40</a:t>
            </a:r>
            <a:r>
              <a:rPr lang="zh-CN" altLang="en-US" sz="2400">
                <a:sym typeface="+mn-ea"/>
              </a:rPr>
              <a:t>岁</a:t>
            </a:r>
            <a:endParaRPr lang="zh-CN" altLang="en-US" sz="2400"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/>
      </p:par>
    </p:tnLst>
    <p:bldLst>
      <p:bldP spid="32" grpId="0"/>
      <p:bldP spid="32" grpId="1"/>
      <p:bldP spid="31" grpId="0"/>
      <p:bldP spid="31" grpId="1"/>
      <p:bldP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01.xml><?xml version="1.0" encoding="utf-8"?>
<p:tagLst xmlns:p="http://schemas.openxmlformats.org/presentationml/2006/main">
  <p:tag name="COMMONDATA" val="eyJoZGlkIjoiNTc5YjI0MjU3N2U0ODAzZjBhMTJiNjk5Y2M4ZWYwYmYifQ=="/>
  <p:tag name="KSO_WPP_MARK_KEY" val="898107c8-3ae8-4f00-9642-d57725dd7726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2930</Words>
  <Application>WPS 演示</Application>
  <PresentationFormat>宽屏</PresentationFormat>
  <Paragraphs>901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</vt:lpstr>
      <vt:lpstr>SimSun</vt:lpstr>
      <vt:lpstr>Wingdings</vt:lpstr>
      <vt:lpstr>Wingdings</vt:lpstr>
      <vt:lpstr>Microsoft YaHei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凡事感恩 Jack崔</cp:lastModifiedBy>
  <cp:revision>202</cp:revision>
  <dcterms:created xsi:type="dcterms:W3CDTF">2019-06-19T02:08:00Z</dcterms:created>
  <dcterms:modified xsi:type="dcterms:W3CDTF">2023-08-21T22:49:41Z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7BB74C2F5908465DBA6925EB74475B10_13</vt:lpwstr>
  </property>
</Properties>
</file>