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451" r:id="rId3"/>
    <p:sldId id="319" r:id="rId5"/>
    <p:sldId id="304" r:id="rId6"/>
    <p:sldId id="321" r:id="rId7"/>
    <p:sldId id="407" r:id="rId8"/>
    <p:sldId id="507" r:id="rId9"/>
    <p:sldId id="472" r:id="rId10"/>
    <p:sldId id="453" r:id="rId11"/>
    <p:sldId id="490" r:id="rId12"/>
    <p:sldId id="473" r:id="rId13"/>
    <p:sldId id="336" r:id="rId14"/>
    <p:sldId id="500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38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1956"/>
        <p:guide pos="38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60750" y="321310"/>
            <a:ext cx="5017770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>
                <a:solidFill>
                  <a:srgbClr val="FF0000"/>
                </a:solidFill>
              </a:rPr>
              <a:t>撒母耳记人物</a:t>
            </a:r>
            <a:endParaRPr lang="zh-CN" altLang="en-US" sz="3600" b="1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3600" b="1">
                <a:solidFill>
                  <a:srgbClr val="00B050"/>
                </a:solidFill>
              </a:rPr>
              <a:t>       </a:t>
            </a:r>
            <a:r>
              <a:rPr lang="zh-CN" altLang="en-US" sz="3600" b="1">
                <a:solidFill>
                  <a:srgbClr val="00B050"/>
                </a:solidFill>
              </a:rPr>
              <a:t>——更多认识神</a:t>
            </a:r>
            <a:endParaRPr lang="zh-CN" altLang="en-US" sz="3600" b="1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3600" b="1">
              <a:solidFill>
                <a:srgbClr val="00B050"/>
              </a:solidFill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571500" y="1948180"/>
          <a:ext cx="11082020" cy="3627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25"/>
                <a:gridCol w="4206240"/>
                <a:gridCol w="5075555"/>
              </a:tblGrid>
              <a:tr h="51816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2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200">
                          <a:solidFill>
                            <a:schemeClr val="tx1"/>
                          </a:solidFill>
                          <a:sym typeface="+mn-ea"/>
                        </a:rPr>
                        <a:t>主要人物</a:t>
                      </a:r>
                      <a:endParaRPr lang="zh-CN" altLang="en-US" sz="22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200">
                          <a:solidFill>
                            <a:schemeClr val="tx1"/>
                          </a:solidFill>
                          <a:sym typeface="+mn-ea"/>
                        </a:rPr>
                        <a:t>读经难题</a:t>
                      </a:r>
                      <a:endParaRPr lang="zh-CN" altLang="en-US" sz="22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5669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200">
                          <a:sym typeface="+mn-ea"/>
                        </a:rPr>
                        <a:t>第一部分</a:t>
                      </a:r>
                      <a:endParaRPr lang="en-US" altLang="zh-CN" sz="2200"/>
                    </a:p>
                    <a:p>
                      <a:pPr>
                        <a:buNone/>
                      </a:pPr>
                      <a:endParaRPr lang="zh-CN" altLang="en-US" sz="22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200">
                          <a:solidFill>
                            <a:schemeClr val="tx1"/>
                          </a:solidFill>
                          <a:sym typeface="+mn-ea"/>
                        </a:rPr>
                        <a:t>撒母耳本人</a:t>
                      </a:r>
                      <a:endParaRPr lang="zh-CN" altLang="en-US" sz="22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CN" altLang="en-US" sz="2200">
                          <a:solidFill>
                            <a:schemeClr val="tx1"/>
                          </a:solidFill>
                          <a:sym typeface="+mn-ea"/>
                        </a:rPr>
                        <a:t>哈拿：撒母耳的母亲</a:t>
                      </a:r>
                      <a:endParaRPr lang="zh-CN" altLang="en-US" sz="2200"/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CN" altLang="en-US" sz="2200">
                          <a:solidFill>
                            <a:schemeClr val="tx1"/>
                          </a:solidFill>
                          <a:sym typeface="+mn-ea"/>
                        </a:rPr>
                        <a:t>以利：撒母耳的师傅</a:t>
                      </a:r>
                      <a:endParaRPr lang="zh-CN" altLang="en-US" sz="22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CN" altLang="en-US" sz="2200">
                          <a:solidFill>
                            <a:schemeClr val="tx1"/>
                          </a:solidFill>
                          <a:sym typeface="+mn-ea"/>
                        </a:rPr>
                        <a:t>撒母耳是祭司吗？</a:t>
                      </a:r>
                      <a:endParaRPr lang="zh-CN" altLang="en-US" sz="2200"/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CN" altLang="en-US" sz="2200">
                          <a:solidFill>
                            <a:schemeClr val="tx1"/>
                          </a:solidFill>
                          <a:sym typeface="+mn-ea"/>
                        </a:rPr>
                        <a:t>忠心的祭司是谁？</a:t>
                      </a:r>
                      <a:endParaRPr lang="zh-CN" altLang="en-US" sz="22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5290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200">
                          <a:sym typeface="+mn-ea"/>
                        </a:rPr>
                        <a:t>第二部分</a:t>
                      </a:r>
                      <a:endParaRPr lang="zh-CN" altLang="en-US" sz="2200"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CN" altLang="en-US" sz="2200">
                          <a:solidFill>
                            <a:schemeClr val="tx1"/>
                          </a:solidFill>
                          <a:sym typeface="+mn-ea"/>
                        </a:rPr>
                        <a:t>扫罗：撒母耳膏的第一个王</a:t>
                      </a:r>
                      <a:endParaRPr lang="zh-CN" altLang="en-US" sz="2200"/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CN" altLang="en-US" sz="2200">
                          <a:solidFill>
                            <a:schemeClr val="tx1"/>
                          </a:solidFill>
                          <a:sym typeface="+mn-ea"/>
                        </a:rPr>
                        <a:t>大卫：撒母耳膏的第二个王</a:t>
                      </a:r>
                      <a:endParaRPr lang="zh-CN" altLang="en-US" sz="22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CN" altLang="en-US" sz="2200">
                          <a:solidFill>
                            <a:schemeClr val="tx1"/>
                          </a:solidFill>
                          <a:sym typeface="+mn-ea"/>
                        </a:rPr>
                        <a:t>现在还有掣签/拈阄吗？</a:t>
                      </a:r>
                      <a:endParaRPr lang="zh-CN" altLang="en-US" sz="2200"/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en-US" altLang="zh-CN" sz="2200">
                          <a:solidFill>
                            <a:schemeClr val="tx1"/>
                          </a:solidFill>
                          <a:sym typeface="+mn-ea"/>
                        </a:rPr>
                        <a:t>为什么神要剿灭亚玛力人</a:t>
                      </a:r>
                      <a:r>
                        <a:rPr lang="zh-CN" altLang="en-US" sz="2200">
                          <a:solidFill>
                            <a:schemeClr val="tx1"/>
                          </a:solidFill>
                          <a:sym typeface="+mn-ea"/>
                        </a:rPr>
                        <a:t>？</a:t>
                      </a:r>
                      <a:endParaRPr lang="zh-CN" altLang="en-US" sz="22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CN" altLang="en-US" sz="2200"/>
                        <a:t>为何大卫数点人数却降灾于百姓？</a:t>
                      </a:r>
                      <a:endParaRPr lang="zh-CN" altLang="en-US" sz="2200"/>
                    </a:p>
                    <a:p>
                      <a:pPr algn="l">
                        <a:lnSpc>
                          <a:spcPct val="110000"/>
                        </a:lnSpc>
                      </a:pPr>
                      <a:r>
                        <a:rPr lang="zh-CN" altLang="en-US" sz="2200"/>
                        <a:t>为什么说大卫是合神心意的人？</a:t>
                      </a:r>
                      <a:endParaRPr lang="zh-CN" altLang="en-US" sz="220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71500" y="5891530"/>
            <a:ext cx="8682990" cy="460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列王纪读经问答：不可因父杀子</a:t>
            </a:r>
            <a:r>
              <a:rPr lang="en-US" altLang="zh-CN" sz="2400">
                <a:sym typeface="+mn-ea"/>
              </a:rPr>
              <a:t> VS 自父及子追讨三四代</a:t>
            </a:r>
            <a:endParaRPr lang="en-US" altLang="zh-CN" sz="24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621665" y="351155"/>
            <a:ext cx="5473065" cy="460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探讨</a:t>
            </a:r>
            <a:r>
              <a:rPr lang="en-US" altLang="zh-CN" sz="2400">
                <a:sym typeface="+mn-ea"/>
              </a:rPr>
              <a:t>6</a:t>
            </a:r>
            <a:r>
              <a:rPr lang="zh-CN" altLang="en-US" sz="2400">
                <a:sym typeface="+mn-ea"/>
              </a:rPr>
              <a:t>：为什么</a:t>
            </a:r>
            <a:r>
              <a:rPr lang="zh-CN" altLang="en-US" sz="2400">
                <a:sym typeface="+mn-ea"/>
              </a:rPr>
              <a:t>说大卫是合神心意的</a:t>
            </a:r>
            <a:r>
              <a:rPr lang="zh-CN" altLang="en-US" sz="2400">
                <a:sym typeface="+mn-ea"/>
              </a:rPr>
              <a:t>人</a:t>
            </a:r>
            <a:endParaRPr lang="zh-CN" altLang="en-US" sz="2400"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8130540" y="3262630"/>
          <a:ext cx="2797810" cy="3042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810"/>
              </a:tblGrid>
              <a:tr h="4267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应用</a:t>
                      </a:r>
                      <a:endParaRPr lang="zh-CN" altLang="en-US" sz="2000"/>
                    </a:p>
                  </a:txBody>
                  <a:tcPr/>
                </a:tc>
              </a:tr>
              <a:tr h="6940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sym typeface="+mn-ea"/>
                        </a:rPr>
                        <a:t>远离偶像，</a:t>
                      </a:r>
                      <a:r>
                        <a:rPr lang="zh-CN" altLang="en-US" sz="2000">
                          <a:sym typeface="+mn-ea"/>
                        </a:rPr>
                        <a:t>淡漠名利</a:t>
                      </a:r>
                      <a:endParaRPr lang="zh-CN" altLang="en-US" sz="2000">
                        <a:sym typeface="+mn-ea"/>
                      </a:endParaRPr>
                    </a:p>
                  </a:txBody>
                  <a:tcPr/>
                </a:tc>
              </a:tr>
              <a:tr h="5797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sym typeface="+mn-ea"/>
                        </a:rPr>
                        <a:t>读经祷告，灵修</a:t>
                      </a:r>
                      <a:r>
                        <a:rPr lang="zh-CN" altLang="en-US" sz="2000">
                          <a:sym typeface="+mn-ea"/>
                        </a:rPr>
                        <a:t>赞美</a:t>
                      </a:r>
                      <a:endParaRPr lang="zh-CN" altLang="en-US" sz="2000">
                        <a:sym typeface="+mn-ea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sym typeface="+mn-ea"/>
                        </a:rPr>
                        <a:t>柔和谦卑，</a:t>
                      </a:r>
                      <a:r>
                        <a:rPr lang="zh-CN" altLang="en-US" sz="2000">
                          <a:sym typeface="+mn-ea"/>
                        </a:rPr>
                        <a:t>彼此顺服</a:t>
                      </a:r>
                      <a:endParaRPr lang="zh-CN" altLang="en-US" sz="2000">
                        <a:sym typeface="+mn-ea"/>
                      </a:endParaRPr>
                    </a:p>
                  </a:txBody>
                  <a:tcPr/>
                </a:tc>
              </a:tr>
              <a:tr h="5797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>
                          <a:sym typeface="+mn-ea"/>
                        </a:rPr>
                        <a:t>认罪悔改，不找借口</a:t>
                      </a:r>
                      <a:endParaRPr lang="zh-CN" altLang="en-US" sz="2000"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083945" y="2679700"/>
            <a:ext cx="7238365" cy="39878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p>
            <a:r>
              <a:rPr lang="zh-CN" altLang="en-US" sz="2000"/>
              <a:t>大卫身负：淫乱谋杀之罪，数点百姓之罪，哪来合神心意？</a:t>
            </a:r>
            <a:endParaRPr lang="zh-CN" altLang="en-US" sz="2000"/>
          </a:p>
        </p:txBody>
      </p:sp>
      <p:sp>
        <p:nvSpPr>
          <p:cNvPr id="6" name="文本框 5"/>
          <p:cNvSpPr txBox="1"/>
          <p:nvPr/>
        </p:nvSpPr>
        <p:spPr>
          <a:xfrm>
            <a:off x="6431915" y="765810"/>
            <a:ext cx="4775200" cy="163004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保罗在安提阿传道</a:t>
            </a:r>
            <a:endParaRPr lang="zh-CN" altLang="en-US" sz="2000"/>
          </a:p>
          <a:p>
            <a:r>
              <a:rPr lang="zh-CN" altLang="en-US" sz="2000"/>
              <a:t>【徒 13:22】既废了扫罗，就选立大卫作他们的王，又为他作见证说：‘我寻得耶西的儿子大卫，他是合我心意的人，凡事要遵行我的旨意。’</a:t>
            </a:r>
            <a:endParaRPr lang="zh-CN" altLang="en-US" sz="2000"/>
          </a:p>
        </p:txBody>
      </p:sp>
      <p:sp>
        <p:nvSpPr>
          <p:cNvPr id="7" name="文本框 6"/>
          <p:cNvSpPr txBox="1"/>
          <p:nvPr/>
        </p:nvSpPr>
        <p:spPr>
          <a:xfrm>
            <a:off x="829310" y="1381125"/>
            <a:ext cx="5266055" cy="10147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【撒上 13:14】现在你的王位必不长久。耶和华已经寻着一个合他心意的人，立他作百姓的君，因为你没有遵守耶和华所吩咐你的。”</a:t>
            </a:r>
            <a:endParaRPr lang="zh-CN" altLang="en-US" sz="2000"/>
          </a:p>
        </p:txBody>
      </p:sp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1050925" y="3262630"/>
          <a:ext cx="5047615" cy="3042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7615"/>
              </a:tblGrid>
              <a:tr h="4267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ym typeface="+mn-ea"/>
                        </a:rPr>
                        <a:t>大卫</a:t>
                      </a:r>
                      <a:endParaRPr lang="zh-CN" altLang="en-US" sz="2000">
                        <a:sym typeface="+mn-ea"/>
                      </a:endParaRPr>
                    </a:p>
                  </a:txBody>
                  <a:tcPr/>
                </a:tc>
              </a:tr>
              <a:tr h="6940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>
                          <a:solidFill>
                            <a:srgbClr val="FF0000"/>
                          </a:solidFill>
                          <a:sym typeface="+mn-ea"/>
                        </a:rPr>
                        <a:t>敬拜神</a:t>
                      </a:r>
                      <a:r>
                        <a:rPr lang="zh-CN" altLang="en-US" sz="2000">
                          <a:sym typeface="+mn-ea"/>
                        </a:rPr>
                        <a:t>：一生</a:t>
                      </a:r>
                      <a:r>
                        <a:rPr lang="zh-CN" altLang="en-US" sz="2000">
                          <a:sym typeface="+mn-ea"/>
                        </a:rPr>
                        <a:t>单单只敬拜耶和华</a:t>
                      </a:r>
                      <a:endParaRPr lang="zh-CN" altLang="en-US" sz="2000">
                        <a:sym typeface="+mn-ea"/>
                      </a:endParaRPr>
                    </a:p>
                  </a:txBody>
                  <a:tcPr/>
                </a:tc>
              </a:tr>
              <a:tr h="5797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>
                          <a:solidFill>
                            <a:srgbClr val="FF0000"/>
                          </a:solidFill>
                        </a:rPr>
                        <a:t>信靠神</a:t>
                      </a:r>
                      <a:r>
                        <a:rPr lang="zh-CN" altLang="en-US" sz="2000"/>
                        <a:t>：凡事求告神，逆境中等候神</a:t>
                      </a:r>
                      <a:endParaRPr lang="zh-CN" altLang="en-US" sz="2000"/>
                    </a:p>
                  </a:txBody>
                  <a:tcPr/>
                </a:tc>
              </a:tr>
              <a:tr h="762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>
                          <a:solidFill>
                            <a:srgbClr val="FF0000"/>
                          </a:solidFill>
                          <a:sym typeface="+mn-ea"/>
                        </a:rPr>
                        <a:t>敬畏神</a:t>
                      </a:r>
                      <a:r>
                        <a:rPr lang="zh-CN" altLang="en-US" sz="2000">
                          <a:sym typeface="+mn-ea"/>
                        </a:rPr>
                        <a:t>：不杀耶和华的受膏者扫罗</a:t>
                      </a:r>
                      <a:endParaRPr lang="zh-CN" altLang="en-US" sz="20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000">
                          <a:sym typeface="+mn-ea"/>
                        </a:rPr>
                        <a:t> </a:t>
                      </a:r>
                      <a:r>
                        <a:rPr lang="en-US" altLang="zh-CN" sz="2000">
                          <a:sym typeface="+mn-ea"/>
                        </a:rPr>
                        <a:t>              </a:t>
                      </a:r>
                      <a:r>
                        <a:rPr lang="zh-CN" altLang="en-US" sz="2000">
                          <a:sym typeface="+mn-ea"/>
                        </a:rPr>
                        <a:t>尊重先知和祭司</a:t>
                      </a:r>
                      <a:endParaRPr lang="zh-CN" altLang="en-US" sz="2000">
                        <a:sym typeface="+mn-ea"/>
                      </a:endParaRPr>
                    </a:p>
                  </a:txBody>
                  <a:tcPr/>
                </a:tc>
              </a:tr>
              <a:tr h="5797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>
                          <a:solidFill>
                            <a:srgbClr val="FF0000"/>
                          </a:solidFill>
                          <a:sym typeface="+mn-ea"/>
                        </a:rPr>
                        <a:t>知罪必改</a:t>
                      </a:r>
                      <a:r>
                        <a:rPr lang="zh-CN" altLang="en-US" sz="2000">
                          <a:sym typeface="+mn-ea"/>
                        </a:rPr>
                        <a:t>：彻底认罪</a:t>
                      </a:r>
                      <a:r>
                        <a:rPr lang="zh-CN" altLang="en-US" sz="2000">
                          <a:sym typeface="+mn-ea"/>
                        </a:rPr>
                        <a:t>悔改，不找借口</a:t>
                      </a:r>
                      <a:r>
                        <a:rPr lang="zh-CN" altLang="en-US" sz="2000">
                          <a:sym typeface="+mn-ea"/>
                        </a:rPr>
                        <a:t>狡辩</a:t>
                      </a:r>
                      <a:endParaRPr lang="zh-CN" altLang="en-US" sz="2000"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表格 9"/>
          <p:cNvGraphicFramePr/>
          <p:nvPr>
            <p:custDataLst>
              <p:tags r:id="rId3"/>
            </p:custDataLst>
          </p:nvPr>
        </p:nvGraphicFramePr>
        <p:xfrm>
          <a:off x="6114415" y="3262630"/>
          <a:ext cx="2006600" cy="3042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/>
              </a:tblGrid>
              <a:tr h="4267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扫罗</a:t>
                      </a:r>
                      <a:endParaRPr lang="zh-CN" altLang="en-US" sz="2000"/>
                    </a:p>
                  </a:txBody>
                  <a:tcPr/>
                </a:tc>
              </a:tr>
              <a:tr h="6940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交鬼</a:t>
                      </a:r>
                      <a:endParaRPr lang="zh-CN" altLang="en-US" sz="2000"/>
                    </a:p>
                  </a:txBody>
                  <a:tcPr/>
                </a:tc>
              </a:tr>
              <a:tr h="5797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>
                          <a:sym typeface="+mn-ea"/>
                        </a:rPr>
                        <a:t>僭越献祭</a:t>
                      </a:r>
                      <a:endParaRPr lang="zh-CN" altLang="en-US" sz="2000">
                        <a:sym typeface="+mn-ea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追杀大卫</a:t>
                      </a:r>
                      <a:endParaRPr lang="zh-CN" altLang="en-US" sz="2000"/>
                    </a:p>
                    <a:p>
                      <a:pPr algn="ctr">
                        <a:buNone/>
                      </a:pPr>
                      <a:r>
                        <a:rPr lang="zh-CN" altLang="en-US" sz="2000"/>
                        <a:t>杀祭司</a:t>
                      </a:r>
                      <a:endParaRPr lang="zh-CN" altLang="en-US" sz="2000"/>
                    </a:p>
                  </a:txBody>
                  <a:tcPr/>
                </a:tc>
              </a:tr>
              <a:tr h="5797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抗命狡辩</a:t>
                      </a:r>
                      <a:endParaRPr lang="zh-CN" altLang="en-US" sz="20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  <p:bldLst>
      <p:bldP spid="31" grpId="0" bldLvl="0" animBg="1"/>
      <p:bldP spid="31" grpId="1" animBg="1"/>
      <p:bldP spid="7" grpId="0" bldLvl="0" animBg="1"/>
      <p:bldP spid="7" grpId="1" animBg="1"/>
      <p:bldP spid="6" grpId="0" bldLvl="0" animBg="1"/>
      <p:bldP spid="6" grpId="1" animBg="1"/>
      <p:bldP spid="5" grpId="0" bldLvl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431800" y="224155"/>
            <a:ext cx="7007225" cy="460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读经问答：不可因父杀子</a:t>
            </a:r>
            <a:r>
              <a:rPr lang="en-US" altLang="zh-CN" sz="2400">
                <a:sym typeface="+mn-ea"/>
              </a:rPr>
              <a:t> VS 自父及子</a:t>
            </a:r>
            <a:r>
              <a:rPr lang="en-US" altLang="zh-CN" sz="2400">
                <a:sym typeface="+mn-ea"/>
              </a:rPr>
              <a:t>追讨</a:t>
            </a:r>
            <a:r>
              <a:rPr lang="en-US" altLang="zh-CN" sz="2400">
                <a:sym typeface="+mn-ea"/>
              </a:rPr>
              <a:t>三四代</a:t>
            </a:r>
            <a:endParaRPr lang="en-US" altLang="zh-CN" sz="24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1800" y="2354580"/>
            <a:ext cx="4384040" cy="132207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【出 20:5】【申 5:9】不可跪拜那些像；也不可侍奉它，因为我耶和华你的神，是忌邪的神。恨我的，我必追讨他的罪，自父及子，</a:t>
            </a:r>
            <a:r>
              <a:rPr lang="zh-CN" altLang="en-US" sz="2000" b="1"/>
              <a:t>直到三四代</a:t>
            </a:r>
            <a:r>
              <a:rPr lang="zh-CN" altLang="en-US" sz="2000"/>
              <a:t>；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431800" y="886460"/>
            <a:ext cx="4384040" cy="13220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【王下 14:6】却没有治死杀王之人的儿子，是照摩西律法书上耶和华所吩咐的说：“</a:t>
            </a:r>
            <a:r>
              <a:rPr lang="zh-CN" altLang="en-US" sz="2000" b="1"/>
              <a:t>不可因子杀父，也不可因父杀子，各人要为本身的罪而死</a:t>
            </a:r>
            <a:r>
              <a:rPr lang="zh-CN" altLang="en-US" sz="2000"/>
              <a:t>。”</a:t>
            </a:r>
            <a:endParaRPr lang="zh-CN" altLang="en-US" sz="2000"/>
          </a:p>
        </p:txBody>
      </p:sp>
      <p:sp>
        <p:nvSpPr>
          <p:cNvPr id="15" name="文本框 14"/>
          <p:cNvSpPr txBox="1"/>
          <p:nvPr/>
        </p:nvSpPr>
        <p:spPr>
          <a:xfrm>
            <a:off x="431800" y="3823335"/>
            <a:ext cx="4384040" cy="132207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【出 34:7】为千万人存留慈爱，赦免罪孽、过犯和罪恶，万不以有罪的为无罪，必追讨他的罪，自父及子，</a:t>
            </a:r>
            <a:r>
              <a:rPr lang="zh-CN" altLang="en-US" sz="2000" b="1"/>
              <a:t>直到三四代</a:t>
            </a:r>
            <a:r>
              <a:rPr lang="zh-CN" altLang="en-US" sz="2000"/>
              <a:t>。”</a:t>
            </a:r>
            <a:endParaRPr lang="zh-CN" altLang="en-US" sz="2000"/>
          </a:p>
        </p:txBody>
      </p:sp>
      <p:sp>
        <p:nvSpPr>
          <p:cNvPr id="20" name="文本框 19"/>
          <p:cNvSpPr txBox="1"/>
          <p:nvPr/>
        </p:nvSpPr>
        <p:spPr>
          <a:xfrm>
            <a:off x="431800" y="5325745"/>
            <a:ext cx="4383405" cy="132207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【民 14:18】耶和华不轻易发怒，并有丰盛的慈爱，赦免罪孽和过犯，万不以有罪的为无罪，必追讨他的罪，自父及子，</a:t>
            </a:r>
            <a:r>
              <a:rPr lang="zh-CN" altLang="en-US" sz="2000" b="1"/>
              <a:t>直到三四代</a:t>
            </a:r>
            <a:r>
              <a:rPr lang="zh-CN" altLang="en-US" sz="2000"/>
              <a:t>。</a:t>
            </a:r>
            <a:endParaRPr lang="zh-CN" altLang="en-US" sz="2000"/>
          </a:p>
        </p:txBody>
      </p:sp>
      <p:sp>
        <p:nvSpPr>
          <p:cNvPr id="22" name="文本框 21"/>
          <p:cNvSpPr txBox="1"/>
          <p:nvPr/>
        </p:nvSpPr>
        <p:spPr>
          <a:xfrm>
            <a:off x="4984750" y="791210"/>
            <a:ext cx="6911340" cy="28613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例</a:t>
            </a:r>
            <a:r>
              <a:rPr lang="en-US" altLang="zh-CN" sz="2000" b="1">
                <a:solidFill>
                  <a:srgbClr val="FF0000"/>
                </a:solidFill>
              </a:rPr>
              <a:t>1.</a:t>
            </a:r>
            <a:r>
              <a:rPr lang="zh-CN" altLang="en-US" sz="2000" b="1">
                <a:solidFill>
                  <a:srgbClr val="FF0000"/>
                </a:solidFill>
              </a:rPr>
              <a:t>亚干犯罪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追讨过程</a:t>
            </a:r>
            <a:r>
              <a:rPr lang="zh-CN" altLang="en-US" sz="2000">
                <a:sym typeface="+mn-ea"/>
              </a:rPr>
              <a:t>：在耶和华面前掣签/拈阄</a:t>
            </a:r>
            <a:endParaRPr lang="zh-CN" altLang="en-US" sz="2000"/>
          </a:p>
          <a:p>
            <a:r>
              <a:rPr lang="zh-CN" altLang="en-US" sz="2000">
                <a:sym typeface="+mn-ea"/>
              </a:rPr>
              <a:t>【书 7:16】于是约书亚清早起来，使以色列人按着支派近前来，取出来的是犹大支派；</a:t>
            </a:r>
            <a:endParaRPr lang="zh-CN" altLang="en-US" sz="2000"/>
          </a:p>
          <a:p>
            <a:r>
              <a:rPr lang="zh-CN" altLang="en-US" sz="2000">
                <a:sym typeface="+mn-ea"/>
              </a:rPr>
              <a:t>【书 7:17】使犹大支派（原文作“宗族”）近前来，就取了谢拉的宗族；使谢拉的宗族，按着家室人丁，一个一个地近前来，取出来的是撒底；</a:t>
            </a:r>
            <a:endParaRPr lang="zh-CN" altLang="en-US" sz="2000"/>
          </a:p>
          <a:p>
            <a:r>
              <a:rPr lang="zh-CN" altLang="en-US" sz="2000">
                <a:sym typeface="+mn-ea"/>
              </a:rPr>
              <a:t>【书 7:18】使撒底的家室，按着人丁，一个一个地近前来，就取出犹大支派的人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谢拉的曾孙、撒底的孙子、迦米的儿子亚干</a:t>
            </a:r>
            <a:r>
              <a:rPr lang="zh-CN" altLang="en-US" sz="2000">
                <a:sym typeface="+mn-ea"/>
              </a:rPr>
              <a:t>。</a:t>
            </a:r>
            <a:endParaRPr lang="en-US" altLang="zh-CN" sz="2000"/>
          </a:p>
        </p:txBody>
      </p:sp>
      <p:sp>
        <p:nvSpPr>
          <p:cNvPr id="27" name="文本框 26"/>
          <p:cNvSpPr txBox="1"/>
          <p:nvPr/>
        </p:nvSpPr>
        <p:spPr>
          <a:xfrm>
            <a:off x="4997450" y="3743325"/>
            <a:ext cx="6911340" cy="1630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例</a:t>
            </a:r>
            <a:r>
              <a:rPr lang="en-US" altLang="zh-CN" sz="2000" b="1">
                <a:solidFill>
                  <a:srgbClr val="FF0000"/>
                </a:solidFill>
              </a:rPr>
              <a:t>2.</a:t>
            </a:r>
            <a:r>
              <a:rPr lang="zh-CN" altLang="en-US" sz="2000" b="1">
                <a:solidFill>
                  <a:srgbClr val="FF0000"/>
                </a:solidFill>
              </a:rPr>
              <a:t>亚伦的后裔</a:t>
            </a:r>
            <a:endParaRPr lang="zh-CN" altLang="en-US" sz="2000" b="1">
              <a:solidFill>
                <a:srgbClr val="FF0000"/>
              </a:solidFill>
            </a:endParaRPr>
          </a:p>
          <a:p>
            <a:r>
              <a:rPr lang="zh-CN" altLang="en-US" sz="2000">
                <a:sym typeface="+mn-ea"/>
              </a:rPr>
              <a:t>【代上 6:</a:t>
            </a:r>
            <a:r>
              <a:rPr lang="en-US" altLang="zh-CN" sz="2000">
                <a:sym typeface="+mn-ea"/>
              </a:rPr>
              <a:t>3</a:t>
            </a:r>
            <a:r>
              <a:rPr lang="zh-CN" altLang="en-US" sz="2000">
                <a:sym typeface="+mn-ea"/>
              </a:rPr>
              <a:t>～</a:t>
            </a:r>
            <a:r>
              <a:rPr lang="en-US" altLang="zh-CN" sz="2000">
                <a:sym typeface="+mn-ea"/>
              </a:rPr>
              <a:t>14</a:t>
            </a:r>
            <a:r>
              <a:rPr lang="zh-CN" altLang="en-US" sz="2000">
                <a:sym typeface="+mn-ea"/>
              </a:rPr>
              <a:t>】</a:t>
            </a:r>
            <a:r>
              <a:rPr lang="zh-CN" altLang="en-US" sz="2000" b="1">
                <a:sym typeface="+mn-ea"/>
              </a:rPr>
              <a:t>：</a:t>
            </a:r>
            <a:r>
              <a:rPr lang="zh-CN" altLang="en-US" sz="2000"/>
              <a:t>亚伦</a:t>
            </a:r>
            <a:r>
              <a:rPr lang="en-US" altLang="zh-CN" sz="2000"/>
              <a:t>-</a:t>
            </a:r>
            <a:r>
              <a:rPr lang="zh-CN" altLang="en-US" sz="2000"/>
              <a:t>以利亚撒</a:t>
            </a:r>
            <a:r>
              <a:rPr lang="en-US" altLang="zh-CN" sz="2000"/>
              <a:t>-</a:t>
            </a:r>
            <a:r>
              <a:rPr lang="zh-CN" altLang="en-US" sz="2000"/>
              <a:t>非尼哈</a:t>
            </a:r>
            <a:r>
              <a:rPr lang="en-US" altLang="zh-CN" sz="2000"/>
              <a:t>-</a:t>
            </a:r>
            <a:r>
              <a:rPr lang="zh-CN" altLang="en-US" sz="2000"/>
              <a:t>亚比书</a:t>
            </a:r>
            <a:r>
              <a:rPr lang="en-US" altLang="zh-CN" sz="2000"/>
              <a:t>-</a:t>
            </a:r>
            <a:r>
              <a:rPr lang="zh-CN" altLang="en-US" sz="2000"/>
              <a:t>布基</a:t>
            </a:r>
            <a:r>
              <a:rPr lang="en-US" altLang="zh-CN" sz="2000"/>
              <a:t>-</a:t>
            </a:r>
            <a:r>
              <a:rPr lang="zh-CN" altLang="en-US" sz="2000"/>
              <a:t>乌西</a:t>
            </a:r>
            <a:r>
              <a:rPr lang="en-US" altLang="zh-CN" sz="2000"/>
              <a:t>-</a:t>
            </a:r>
            <a:r>
              <a:rPr lang="zh-CN" altLang="en-US" sz="2000"/>
              <a:t>西拉希雅</a:t>
            </a:r>
            <a:r>
              <a:rPr lang="en-US" altLang="zh-CN" sz="2000"/>
              <a:t>-</a:t>
            </a:r>
            <a:r>
              <a:rPr lang="zh-CN" altLang="en-US" sz="2000"/>
              <a:t>米拉约</a:t>
            </a:r>
            <a:r>
              <a:rPr lang="en-US" altLang="zh-CN" sz="2000"/>
              <a:t>-</a:t>
            </a:r>
            <a:r>
              <a:rPr lang="zh-CN" altLang="en-US" sz="2000" b="1">
                <a:solidFill>
                  <a:srgbClr val="0070C0"/>
                </a:solidFill>
              </a:rPr>
              <a:t>亚玛利雅</a:t>
            </a:r>
            <a:r>
              <a:rPr lang="en-US" altLang="zh-CN" sz="2000"/>
              <a:t>-</a:t>
            </a:r>
            <a:r>
              <a:rPr lang="zh-CN" altLang="en-US" sz="2000" b="1">
                <a:solidFill>
                  <a:srgbClr val="00B050"/>
                </a:solidFill>
              </a:rPr>
              <a:t>亚希突</a:t>
            </a:r>
            <a:r>
              <a:rPr lang="en-US" altLang="zh-CN" sz="2000"/>
              <a:t>-</a:t>
            </a:r>
            <a:r>
              <a:rPr lang="zh-CN" altLang="en-US" sz="2000" b="1">
                <a:solidFill>
                  <a:srgbClr val="FF0000"/>
                </a:solidFill>
              </a:rPr>
              <a:t>撒督</a:t>
            </a:r>
            <a:r>
              <a:rPr lang="en-US" altLang="zh-CN" sz="2000" b="1">
                <a:solidFill>
                  <a:srgbClr val="FF0000"/>
                </a:solidFill>
              </a:rPr>
              <a:t>(</a:t>
            </a:r>
            <a:r>
              <a:rPr lang="zh-CN" altLang="en-US" sz="2000" b="1">
                <a:solidFill>
                  <a:srgbClr val="FF0000"/>
                </a:solidFill>
              </a:rPr>
              <a:t>忠心的祭司</a:t>
            </a:r>
            <a:r>
              <a:rPr lang="en-US" altLang="zh-CN" sz="2000" b="1">
                <a:solidFill>
                  <a:srgbClr val="FF0000"/>
                </a:solidFill>
              </a:rPr>
              <a:t>)</a:t>
            </a:r>
            <a:r>
              <a:rPr lang="en-US" altLang="zh-CN" sz="2000"/>
              <a:t>-</a:t>
            </a:r>
            <a:r>
              <a:rPr lang="zh-CN" altLang="en-US" sz="2000"/>
              <a:t>亚希玛斯</a:t>
            </a:r>
            <a:r>
              <a:rPr lang="en-US" altLang="zh-CN" sz="2000"/>
              <a:t>-</a:t>
            </a:r>
            <a:r>
              <a:rPr lang="zh-CN" altLang="en-US" sz="2000" b="1">
                <a:solidFill>
                  <a:srgbClr val="7030A0"/>
                </a:solidFill>
              </a:rPr>
              <a:t>亚撒利雅</a:t>
            </a:r>
            <a:r>
              <a:rPr lang="en-US" altLang="zh-CN" sz="2000"/>
              <a:t>-</a:t>
            </a:r>
            <a:r>
              <a:rPr lang="zh-CN" altLang="en-US" sz="2000"/>
              <a:t>约哈难</a:t>
            </a:r>
            <a:r>
              <a:rPr lang="en-US" altLang="zh-CN" sz="2000"/>
              <a:t>-</a:t>
            </a:r>
            <a:r>
              <a:rPr lang="zh-CN" altLang="en-US" sz="2000" b="1">
                <a:solidFill>
                  <a:srgbClr val="7030A0"/>
                </a:solidFill>
              </a:rPr>
              <a:t>亚撒利雅</a:t>
            </a:r>
            <a:r>
              <a:rPr lang="en-US" altLang="zh-CN" sz="2000" b="1">
                <a:solidFill>
                  <a:srgbClr val="7030A0"/>
                </a:solidFill>
              </a:rPr>
              <a:t>(</a:t>
            </a:r>
            <a:r>
              <a:rPr lang="zh-CN" altLang="en-US" sz="2000" b="1">
                <a:solidFill>
                  <a:srgbClr val="7030A0"/>
                </a:solidFill>
              </a:rPr>
              <a:t>所罗门建圣殿</a:t>
            </a:r>
            <a:r>
              <a:rPr lang="en-US" altLang="zh-CN" sz="2000" b="1">
                <a:solidFill>
                  <a:srgbClr val="7030A0"/>
                </a:solidFill>
              </a:rPr>
              <a:t>)</a:t>
            </a:r>
            <a:r>
              <a:rPr lang="en-US" altLang="zh-CN" sz="2000"/>
              <a:t>-</a:t>
            </a:r>
            <a:r>
              <a:rPr lang="zh-CN" altLang="en-US" sz="2000" b="1">
                <a:solidFill>
                  <a:srgbClr val="0070C0"/>
                </a:solidFill>
              </a:rPr>
              <a:t>亚玛利雅</a:t>
            </a:r>
            <a:r>
              <a:rPr lang="en-US" altLang="zh-CN" sz="2000"/>
              <a:t>-</a:t>
            </a:r>
            <a:r>
              <a:rPr lang="zh-CN" altLang="en-US" sz="2000" b="1">
                <a:solidFill>
                  <a:srgbClr val="00B050"/>
                </a:solidFill>
              </a:rPr>
              <a:t>亚希突</a:t>
            </a:r>
            <a:r>
              <a:rPr lang="en-US" altLang="zh-CN" sz="2000"/>
              <a:t>-</a:t>
            </a:r>
            <a:r>
              <a:rPr lang="zh-CN" altLang="en-US" sz="2000" b="1">
                <a:solidFill>
                  <a:srgbClr val="FF0000"/>
                </a:solidFill>
              </a:rPr>
              <a:t>撒督</a:t>
            </a:r>
            <a:r>
              <a:rPr lang="en-US" altLang="zh-CN" sz="2000"/>
              <a:t>-</a:t>
            </a:r>
            <a:r>
              <a:rPr lang="zh-CN" altLang="en-US" sz="2000"/>
              <a:t>沙龙</a:t>
            </a:r>
            <a:r>
              <a:rPr lang="en-US" altLang="zh-CN" sz="2000"/>
              <a:t>-</a:t>
            </a:r>
            <a:r>
              <a:rPr lang="zh-CN" altLang="en-US" sz="2000"/>
              <a:t>希勒家</a:t>
            </a:r>
            <a:r>
              <a:rPr lang="en-US" altLang="zh-CN" sz="2000"/>
              <a:t>-</a:t>
            </a:r>
            <a:r>
              <a:rPr lang="zh-CN" altLang="en-US" sz="2000" b="1">
                <a:solidFill>
                  <a:srgbClr val="7030A0"/>
                </a:solidFill>
              </a:rPr>
              <a:t>亚撒利雅</a:t>
            </a:r>
            <a:r>
              <a:rPr lang="en-US" altLang="zh-CN" sz="2000"/>
              <a:t>-</a:t>
            </a:r>
            <a:r>
              <a:rPr lang="zh-CN" altLang="en-US" sz="2000"/>
              <a:t>西莱雅</a:t>
            </a:r>
            <a:r>
              <a:rPr lang="en-US" altLang="zh-CN" sz="2000"/>
              <a:t>-</a:t>
            </a:r>
            <a:r>
              <a:rPr lang="zh-CN" altLang="en-US" sz="2000"/>
              <a:t>约萨答。</a:t>
            </a:r>
            <a:endParaRPr lang="zh-CN" altLang="en-US" sz="2000"/>
          </a:p>
        </p:txBody>
      </p:sp>
      <p:sp>
        <p:nvSpPr>
          <p:cNvPr id="39" name="文本框 38"/>
          <p:cNvSpPr txBox="1"/>
          <p:nvPr/>
        </p:nvSpPr>
        <p:spPr>
          <a:xfrm>
            <a:off x="7714615" y="3266440"/>
            <a:ext cx="28632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ym typeface="+mn-ea"/>
              </a:rPr>
              <a:t>自父及子，</a:t>
            </a:r>
            <a:r>
              <a:rPr lang="zh-CN" altLang="en-US" sz="2000" b="1">
                <a:sym typeface="+mn-ea"/>
              </a:rPr>
              <a:t>追讨三四代</a:t>
            </a:r>
            <a:endParaRPr lang="zh-CN" altLang="en-US" sz="2000" b="1"/>
          </a:p>
        </p:txBody>
      </p:sp>
      <p:sp>
        <p:nvSpPr>
          <p:cNvPr id="40" name="文本框 39"/>
          <p:cNvSpPr txBox="1"/>
          <p:nvPr/>
        </p:nvSpPr>
        <p:spPr>
          <a:xfrm>
            <a:off x="4997450" y="5447030"/>
            <a:ext cx="6898005" cy="7067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sym typeface="+mn-ea"/>
              </a:rPr>
              <a:t>以色列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人同名现象很多：必须追查三四代，才能避免误判。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  <a:p>
            <a:r>
              <a:rPr lang="zh-CN" altLang="en-US" sz="2000" b="1">
                <a:solidFill>
                  <a:srgbClr val="FF0000"/>
                </a:solidFill>
                <a:sym typeface="+mn-ea"/>
              </a:rPr>
              <a:t>自父及子，直到三四代：确保各人要为本身的罪而死。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955540" y="6221095"/>
            <a:ext cx="709231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sym typeface="+mn-ea"/>
              </a:rPr>
              <a:t>神的属性：公义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, 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信实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, 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智慧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, 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慈爱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, 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大而可畏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, 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永不改变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，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...</a:t>
            </a:r>
            <a:endParaRPr lang="en-US" altLang="zh-CN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10855" y="277495"/>
            <a:ext cx="2863850" cy="3987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结论：严谨的排查过程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1" grpId="0" animBg="1"/>
      <p:bldP spid="31" grpId="1" animBg="1"/>
      <p:bldP spid="4" grpId="0" animBg="1"/>
      <p:bldP spid="4" grpId="1" animBg="1"/>
      <p:bldP spid="2" grpId="0" animBg="1"/>
      <p:bldP spid="2" grpId="1" animBg="1"/>
      <p:bldP spid="15" grpId="0" animBg="1"/>
      <p:bldP spid="15" grpId="1" animBg="1"/>
      <p:bldP spid="20" grpId="0" animBg="1"/>
      <p:bldP spid="20" grpId="1" animBg="1"/>
      <p:bldP spid="22" grpId="0" bldLvl="0" animBg="1"/>
      <p:bldP spid="22" grpId="1" animBg="1"/>
      <p:bldP spid="39" grpId="0"/>
      <p:bldP spid="39" grpId="1"/>
      <p:bldP spid="27" grpId="0" bldLvl="0" animBg="1"/>
      <p:bldP spid="27" grpId="1" animBg="1"/>
      <p:bldP spid="40" grpId="0" bldLvl="0" animBg="1"/>
      <p:bldP spid="40" grpId="1" animBg="1"/>
      <p:bldP spid="41" grpId="0"/>
      <p:bldP spid="41" grpId="1"/>
      <p:bldP spid="3" grpId="0" bldLvl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31975" y="1388745"/>
            <a:ext cx="8527415" cy="374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3600" b="1">
                <a:solidFill>
                  <a:srgbClr val="FF0000"/>
                </a:solidFill>
              </a:rPr>
              <a:t>分组讨论</a:t>
            </a:r>
            <a:endParaRPr lang="zh-CN" altLang="en-US" sz="3600"/>
          </a:p>
          <a:p>
            <a:pPr>
              <a:lnSpc>
                <a:spcPct val="110000"/>
              </a:lnSpc>
            </a:pPr>
            <a:r>
              <a:rPr lang="en-US" altLang="zh-CN" sz="3600">
                <a:solidFill>
                  <a:srgbClr val="00B050"/>
                </a:solidFill>
              </a:rPr>
              <a:t>1.</a:t>
            </a:r>
            <a:r>
              <a:rPr lang="zh-CN" altLang="en-US" sz="3600">
                <a:solidFill>
                  <a:srgbClr val="00B050"/>
                </a:solidFill>
              </a:rPr>
              <a:t>扫罗</a:t>
            </a:r>
            <a:r>
              <a:rPr lang="zh-CN" altLang="en-US" sz="3600">
                <a:solidFill>
                  <a:srgbClr val="00B050"/>
                </a:solidFill>
              </a:rPr>
              <a:t>王被神废弃的主要</a:t>
            </a:r>
            <a:r>
              <a:rPr lang="zh-CN" altLang="en-US" sz="3600">
                <a:solidFill>
                  <a:srgbClr val="00B050"/>
                </a:solidFill>
              </a:rPr>
              <a:t>原因？</a:t>
            </a:r>
            <a:endParaRPr lang="zh-CN" altLang="en-US" sz="3600">
              <a:solidFill>
                <a:srgbClr val="00B05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3600">
                <a:solidFill>
                  <a:srgbClr val="0070C0"/>
                </a:solidFill>
                <a:sym typeface="+mn-ea"/>
              </a:rPr>
              <a:t>2.</a:t>
            </a:r>
            <a:r>
              <a:rPr lang="zh-CN" altLang="en-US" sz="3600">
                <a:solidFill>
                  <a:srgbClr val="0070C0"/>
                </a:solidFill>
                <a:sym typeface="+mn-ea"/>
              </a:rPr>
              <a:t>大卫</a:t>
            </a:r>
            <a:r>
              <a:rPr lang="zh-CN" altLang="en-US" sz="3600">
                <a:solidFill>
                  <a:srgbClr val="0070C0"/>
                </a:solidFill>
                <a:sym typeface="+mn-ea"/>
              </a:rPr>
              <a:t>王合神心意的</a:t>
            </a:r>
            <a:r>
              <a:rPr lang="zh-CN" altLang="en-US" sz="3600">
                <a:solidFill>
                  <a:srgbClr val="0070C0"/>
                </a:solidFill>
                <a:sym typeface="+mn-ea"/>
              </a:rPr>
              <a:t>主要表现</a:t>
            </a:r>
            <a:r>
              <a:rPr lang="en-US" altLang="zh-CN" sz="3600" b="1">
                <a:solidFill>
                  <a:srgbClr val="0070C0"/>
                </a:solidFill>
                <a:sym typeface="+mn-ea"/>
              </a:rPr>
              <a:t> </a:t>
            </a:r>
            <a:r>
              <a:rPr lang="zh-CN" altLang="en-US" sz="3600" b="1">
                <a:solidFill>
                  <a:srgbClr val="0070C0"/>
                </a:solidFill>
                <a:sym typeface="+mn-ea"/>
              </a:rPr>
              <a:t>？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3600">
                <a:solidFill>
                  <a:srgbClr val="0070C0"/>
                </a:solidFill>
                <a:sym typeface="+mn-ea"/>
              </a:rPr>
              <a:t>   </a:t>
            </a:r>
            <a:r>
              <a:rPr lang="en-US" altLang="zh-CN" sz="3600">
                <a:solidFill>
                  <a:srgbClr val="FF0000"/>
                </a:solidFill>
                <a:sym typeface="+mn-ea"/>
              </a:rPr>
              <a:t>             </a:t>
            </a:r>
            <a:endParaRPr lang="zh-CN" altLang="en-US" sz="3600">
              <a:solidFill>
                <a:srgbClr val="00B050"/>
              </a:solidFill>
              <a:sym typeface="+mn-ea"/>
            </a:endParaRPr>
          </a:p>
          <a:p>
            <a:pPr>
              <a:lnSpc>
                <a:spcPct val="110000"/>
              </a:lnSpc>
            </a:pPr>
            <a:endParaRPr lang="zh-CN" altLang="en-US" sz="3600">
              <a:solidFill>
                <a:srgbClr val="7030A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3600">
                <a:solidFill>
                  <a:srgbClr val="7030A0"/>
                </a:solidFill>
              </a:rPr>
              <a:t>说明</a:t>
            </a:r>
            <a:r>
              <a:rPr lang="en-US" altLang="zh-CN" sz="3600">
                <a:solidFill>
                  <a:srgbClr val="7030A0"/>
                </a:solidFill>
              </a:rPr>
              <a:t>: </a:t>
            </a:r>
            <a:r>
              <a:rPr lang="zh-CN" altLang="en-US" sz="3600">
                <a:solidFill>
                  <a:srgbClr val="7030A0"/>
                </a:solidFill>
              </a:rPr>
              <a:t>讨论时间</a:t>
            </a:r>
            <a:r>
              <a:rPr lang="en-US" altLang="zh-CN" sz="3600">
                <a:solidFill>
                  <a:srgbClr val="7030A0"/>
                </a:solidFill>
              </a:rPr>
              <a:t> 20</a:t>
            </a:r>
            <a:r>
              <a:rPr lang="zh-CN" altLang="en-US" sz="3600">
                <a:solidFill>
                  <a:srgbClr val="7030A0"/>
                </a:solidFill>
              </a:rPr>
              <a:t>分钟左右，</a:t>
            </a:r>
            <a:r>
              <a:rPr lang="en-US" altLang="zh-CN" sz="3600">
                <a:solidFill>
                  <a:srgbClr val="7030A0"/>
                </a:solidFill>
              </a:rPr>
              <a:t>3</a:t>
            </a:r>
            <a:r>
              <a:rPr lang="zh-CN" altLang="en-US" sz="3600">
                <a:solidFill>
                  <a:srgbClr val="7030A0"/>
                </a:solidFill>
              </a:rPr>
              <a:t>～</a:t>
            </a:r>
            <a:r>
              <a:rPr lang="en-US" altLang="zh-CN" sz="3600">
                <a:solidFill>
                  <a:srgbClr val="7030A0"/>
                </a:solidFill>
              </a:rPr>
              <a:t>4</a:t>
            </a:r>
            <a:r>
              <a:rPr lang="zh-CN" altLang="en-US" sz="3600">
                <a:solidFill>
                  <a:srgbClr val="7030A0"/>
                </a:solidFill>
              </a:rPr>
              <a:t>人</a:t>
            </a:r>
            <a:r>
              <a:rPr lang="zh-CN" altLang="en-US" sz="3600">
                <a:solidFill>
                  <a:srgbClr val="7030A0"/>
                </a:solidFill>
              </a:rPr>
              <a:t>一组，</a:t>
            </a:r>
            <a:endParaRPr lang="zh-CN" altLang="en-US" sz="3600">
              <a:solidFill>
                <a:srgbClr val="7030A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sz="3600">
                <a:solidFill>
                  <a:srgbClr val="7030A0"/>
                </a:solidFill>
              </a:rPr>
              <a:t>         </a:t>
            </a:r>
            <a:r>
              <a:rPr lang="zh-CN" altLang="en-US" sz="3600">
                <a:solidFill>
                  <a:srgbClr val="7030A0"/>
                </a:solidFill>
              </a:rPr>
              <a:t>各组推选</a:t>
            </a:r>
            <a:r>
              <a:rPr lang="en-US" altLang="zh-CN" sz="3600">
                <a:solidFill>
                  <a:srgbClr val="7030A0"/>
                </a:solidFill>
              </a:rPr>
              <a:t>1</a:t>
            </a:r>
            <a:r>
              <a:rPr lang="zh-CN" altLang="en-US" sz="3600">
                <a:solidFill>
                  <a:srgbClr val="7030A0"/>
                </a:solidFill>
              </a:rPr>
              <a:t>名代表，回来后汇报。</a:t>
            </a:r>
            <a:endParaRPr lang="zh-CN" altLang="en-US" sz="36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70180" y="2790190"/>
            <a:ext cx="2740025" cy="3987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000">
                <a:sym typeface="+mn-ea"/>
              </a:rPr>
              <a:t>被膏</a:t>
            </a:r>
            <a:r>
              <a:rPr lang="zh-CN" altLang="en-US" sz="2000">
                <a:sym typeface="+mn-ea"/>
              </a:rPr>
              <a:t>立为第一个</a:t>
            </a:r>
            <a:r>
              <a:rPr lang="zh-CN" altLang="en-US" sz="2000">
                <a:sym typeface="+mn-ea"/>
              </a:rPr>
              <a:t>王</a:t>
            </a:r>
            <a:endParaRPr lang="zh-CN" altLang="en-US" sz="2000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81850" y="2760980"/>
            <a:ext cx="2348230" cy="4152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t">
            <a:noAutofit/>
          </a:bodyPr>
          <a:p>
            <a:pPr algn="ctr"/>
            <a:r>
              <a:rPr lang="zh-CN" altLang="en-US" sz="2000">
                <a:sym typeface="+mn-ea"/>
              </a:rPr>
              <a:t>首</a:t>
            </a:r>
            <a:r>
              <a:rPr lang="zh-CN" altLang="en-US" sz="2000">
                <a:sym typeface="+mn-ea"/>
              </a:rPr>
              <a:t>战击败亚扪人</a:t>
            </a:r>
            <a:r>
              <a:rPr lang="en-US" altLang="zh-CN" sz="2000">
                <a:sym typeface="+mn-ea"/>
              </a:rPr>
              <a:t> </a:t>
            </a:r>
            <a:endParaRPr lang="zh-CN" altLang="en-US" sz="2000">
              <a:sym typeface="+mn-ea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3039745" y="2870835"/>
            <a:ext cx="371475" cy="31242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sp>
        <p:nvSpPr>
          <p:cNvPr id="18" name="右箭头 17"/>
          <p:cNvSpPr/>
          <p:nvPr/>
        </p:nvSpPr>
        <p:spPr>
          <a:xfrm>
            <a:off x="6638290" y="2870835"/>
            <a:ext cx="371475" cy="31242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sp>
        <p:nvSpPr>
          <p:cNvPr id="23" name="右箭头 22"/>
          <p:cNvSpPr/>
          <p:nvPr/>
        </p:nvSpPr>
        <p:spPr>
          <a:xfrm>
            <a:off x="9697720" y="2867660"/>
            <a:ext cx="406400" cy="31242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sp>
        <p:nvSpPr>
          <p:cNvPr id="6" name="文本框 5"/>
          <p:cNvSpPr txBox="1"/>
          <p:nvPr/>
        </p:nvSpPr>
        <p:spPr>
          <a:xfrm>
            <a:off x="3505200" y="2798445"/>
            <a:ext cx="2900680" cy="3987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sz="2000">
                <a:sym typeface="+mn-ea"/>
              </a:rPr>
              <a:t>在神面前</a:t>
            </a:r>
            <a:r>
              <a:rPr lang="zh-CN" sz="2000">
                <a:sym typeface="+mn-ea"/>
              </a:rPr>
              <a:t>公开</a:t>
            </a:r>
            <a:r>
              <a:rPr lang="zh-CN" altLang="en-US" sz="2000" b="1">
                <a:sym typeface="+mn-ea"/>
              </a:rPr>
              <a:t>掣</a:t>
            </a:r>
            <a:r>
              <a:rPr sz="2000" b="1">
                <a:sym typeface="+mn-ea"/>
              </a:rPr>
              <a:t>签</a:t>
            </a:r>
            <a:r>
              <a:rPr sz="2000">
                <a:sym typeface="+mn-ea"/>
              </a:rPr>
              <a:t>为王</a:t>
            </a:r>
            <a:endParaRPr sz="2000"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1"/>
            </p:custDataLst>
          </p:nvPr>
        </p:nvSpPr>
        <p:spPr>
          <a:xfrm>
            <a:off x="109855" y="179705"/>
            <a:ext cx="3302000" cy="460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人物</a:t>
            </a:r>
            <a:r>
              <a:rPr lang="en-US" altLang="zh-CN" sz="2400">
                <a:sym typeface="+mn-ea"/>
              </a:rPr>
              <a:t>4-1: </a:t>
            </a:r>
            <a:r>
              <a:rPr lang="zh-CN" altLang="en-US" sz="2400">
                <a:sym typeface="+mn-ea"/>
              </a:rPr>
              <a:t>扫罗被更新</a:t>
            </a:r>
            <a:endParaRPr lang="zh-CN" altLang="en-US" sz="24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98745" y="717550"/>
            <a:ext cx="6851650" cy="10147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sz="2000">
                <a:sym typeface="+mn-ea"/>
              </a:rPr>
              <a:t>旧约：胜耶利哥城</a:t>
            </a:r>
            <a:r>
              <a:rPr lang="zh-CN" sz="2000">
                <a:sym typeface="+mn-ea"/>
              </a:rPr>
              <a:t>却败</a:t>
            </a:r>
            <a:r>
              <a:rPr lang="zh-CN" sz="2000"/>
              <a:t>艾城后，找出私取当灭之物的</a:t>
            </a:r>
            <a:r>
              <a:rPr lang="zh-CN" sz="2000">
                <a:sym typeface="+mn-ea"/>
              </a:rPr>
              <a:t>亚干</a:t>
            </a:r>
            <a:r>
              <a:rPr lang="zh-CN" sz="2000"/>
              <a:t>；</a:t>
            </a:r>
            <a:endParaRPr lang="zh-CN" sz="2000"/>
          </a:p>
          <a:p>
            <a:r>
              <a:rPr lang="en-US" altLang="zh-CN" sz="2000"/>
              <a:t>           12</a:t>
            </a:r>
            <a:r>
              <a:rPr lang="zh-CN" altLang="en-US" sz="2000"/>
              <a:t>支派拈阄</a:t>
            </a:r>
            <a:r>
              <a:rPr lang="zh-CN" sz="2000"/>
              <a:t>分配迦南地，利未人拈阄</a:t>
            </a:r>
            <a:r>
              <a:rPr lang="zh-CN" sz="2000"/>
              <a:t>分配城邑；</a:t>
            </a:r>
            <a:endParaRPr lang="zh-CN" sz="2000"/>
          </a:p>
          <a:p>
            <a:endParaRPr lang="zh-CN" altLang="en-US" sz="2000"/>
          </a:p>
        </p:txBody>
      </p:sp>
      <p:sp>
        <p:nvSpPr>
          <p:cNvPr id="5" name="文本框 4"/>
          <p:cNvSpPr txBox="1"/>
          <p:nvPr/>
        </p:nvSpPr>
        <p:spPr>
          <a:xfrm>
            <a:off x="172085" y="3272790"/>
            <a:ext cx="3098165" cy="34766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【撒上 10:6</a:t>
            </a:r>
            <a:r>
              <a:rPr lang="en-US" altLang="zh-CN" sz="2000"/>
              <a:t>~7</a:t>
            </a:r>
            <a:r>
              <a:rPr lang="zh-CN" altLang="en-US" sz="2000"/>
              <a:t>】耶和华的灵必大大感动你，你就与他们一同</a:t>
            </a:r>
            <a:r>
              <a:rPr lang="zh-CN" altLang="en-US" sz="2000" b="1">
                <a:solidFill>
                  <a:srgbClr val="00B050"/>
                </a:solidFill>
              </a:rPr>
              <a:t>受感说话</a:t>
            </a:r>
            <a:r>
              <a:rPr lang="en-US" altLang="zh-CN" sz="2000"/>
              <a:t>,</a:t>
            </a:r>
            <a:r>
              <a:rPr lang="zh-CN" altLang="en-US" sz="2000"/>
              <a:t>你要变为新人。这兆头临到你</a:t>
            </a:r>
            <a:r>
              <a:rPr lang="en-US" altLang="zh-CN" sz="2000"/>
              <a:t>,</a:t>
            </a:r>
            <a:r>
              <a:rPr lang="zh-CN" altLang="en-US" sz="2000"/>
              <a:t>你就可以</a:t>
            </a:r>
            <a:r>
              <a:rPr lang="zh-CN" altLang="en-US" sz="2000" b="1">
                <a:solidFill>
                  <a:srgbClr val="0070C0"/>
                </a:solidFill>
              </a:rPr>
              <a:t>趁时而作</a:t>
            </a:r>
            <a:r>
              <a:rPr lang="en-US" altLang="zh-CN" sz="2000"/>
              <a:t>,</a:t>
            </a:r>
            <a:r>
              <a:rPr lang="zh-CN" altLang="en-US" sz="2000"/>
              <a:t>因为神与你同在。</a:t>
            </a:r>
            <a:endParaRPr lang="zh-CN" altLang="en-US" sz="2000"/>
          </a:p>
          <a:p>
            <a:r>
              <a:rPr lang="zh-CN" altLang="en-US" sz="2000"/>
              <a:t>【撒上 10:8】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/>
              <a:t>你当在我以先下到</a:t>
            </a:r>
            <a:r>
              <a:rPr lang="zh-CN" altLang="en-US" sz="2000" b="1">
                <a:solidFill>
                  <a:srgbClr val="0070C0"/>
                </a:solidFill>
              </a:rPr>
              <a:t>吉甲</a:t>
            </a:r>
            <a:r>
              <a:rPr lang="en-US" altLang="zh-CN" sz="2000"/>
              <a:t>,</a:t>
            </a:r>
            <a:r>
              <a:rPr lang="zh-CN" altLang="en-US" sz="2000"/>
              <a:t>我也必下到那里献燔祭和平安祭。你要</a:t>
            </a:r>
            <a:r>
              <a:rPr lang="zh-CN" altLang="en-US" sz="2000" b="1">
                <a:solidFill>
                  <a:srgbClr val="0070C0"/>
                </a:solidFill>
              </a:rPr>
              <a:t>等候七日</a:t>
            </a:r>
            <a:r>
              <a:rPr lang="en-US" altLang="zh-CN" sz="2000"/>
              <a:t>,</a:t>
            </a:r>
            <a:r>
              <a:rPr lang="zh-CN" altLang="en-US" sz="2000"/>
              <a:t>等我到了那里</a:t>
            </a:r>
            <a:r>
              <a:rPr lang="en-US" altLang="zh-CN" sz="2000"/>
              <a:t>,</a:t>
            </a:r>
            <a:r>
              <a:rPr lang="zh-CN" altLang="en-US" sz="2000"/>
              <a:t>指示你当行的事。</a:t>
            </a:r>
            <a:r>
              <a:rPr lang="en-US" altLang="zh-CN" sz="2000">
                <a:sym typeface="+mn-ea"/>
              </a:rPr>
              <a:t>”</a:t>
            </a:r>
            <a:endParaRPr lang="zh-CN" altLang="en-US" sz="2000"/>
          </a:p>
        </p:txBody>
      </p:sp>
      <p:sp>
        <p:nvSpPr>
          <p:cNvPr id="22" name="文本框 21"/>
          <p:cNvSpPr txBox="1"/>
          <p:nvPr/>
        </p:nvSpPr>
        <p:spPr>
          <a:xfrm>
            <a:off x="7111365" y="3268345"/>
            <a:ext cx="1983105" cy="34766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【撒上 11:12】</a:t>
            </a:r>
            <a:endParaRPr lang="zh-CN" altLang="en-US" sz="2000"/>
          </a:p>
          <a:p>
            <a:r>
              <a:rPr lang="zh-CN" altLang="en-US" sz="2000"/>
              <a:t>百姓对撒母耳说</a:t>
            </a:r>
            <a:r>
              <a:rPr lang="en-US" altLang="zh-CN" sz="2000"/>
              <a:t>: </a:t>
            </a:r>
            <a:r>
              <a:rPr lang="zh-CN" altLang="en-US" sz="2000"/>
              <a:t>那说扫罗岂能管理我们的是谁呢？可以将他交出来</a:t>
            </a:r>
            <a:r>
              <a:rPr lang="en-US" altLang="zh-CN" sz="2000"/>
              <a:t>,</a:t>
            </a:r>
            <a:r>
              <a:rPr lang="zh-CN" altLang="en-US" sz="2000"/>
              <a:t>我们好杀死他。【撒上 11:13】扫罗说</a:t>
            </a:r>
            <a:r>
              <a:rPr lang="en-US" altLang="zh-CN" sz="2000"/>
              <a:t>: </a:t>
            </a:r>
            <a:r>
              <a:rPr lang="zh-CN" altLang="en-US" sz="2000"/>
              <a:t>今日耶和华在以色列中施行拯救</a:t>
            </a:r>
            <a:r>
              <a:rPr lang="en-US" altLang="zh-CN" sz="2000"/>
              <a:t>,</a:t>
            </a:r>
            <a:r>
              <a:rPr lang="zh-CN" altLang="en-US" sz="2000"/>
              <a:t>所以</a:t>
            </a:r>
            <a:r>
              <a:rPr lang="zh-CN" altLang="en-US" sz="2000" b="1">
                <a:solidFill>
                  <a:srgbClr val="7030A0"/>
                </a:solidFill>
              </a:rPr>
              <a:t>不可杀人</a:t>
            </a:r>
            <a:r>
              <a:rPr lang="zh-CN" altLang="en-US" sz="2000"/>
              <a:t>。</a:t>
            </a:r>
            <a:endParaRPr lang="zh-CN" altLang="en-US" sz="2000"/>
          </a:p>
        </p:txBody>
      </p:sp>
      <p:sp>
        <p:nvSpPr>
          <p:cNvPr id="26" name="文本框 25"/>
          <p:cNvSpPr txBox="1"/>
          <p:nvPr/>
        </p:nvSpPr>
        <p:spPr>
          <a:xfrm>
            <a:off x="6467475" y="2355215"/>
            <a:ext cx="7143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000" b="1">
                <a:solidFill>
                  <a:srgbClr val="7030A0"/>
                </a:solidFill>
                <a:sym typeface="+mn-ea"/>
              </a:rPr>
              <a:t>饶恕</a:t>
            </a:r>
            <a:endParaRPr lang="zh-CN" altLang="en-US" sz="2000" b="1">
              <a:solidFill>
                <a:srgbClr val="7030A0"/>
              </a:solidFill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090670" y="5340985"/>
            <a:ext cx="2900680" cy="13220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>
                <a:sym typeface="+mn-ea"/>
              </a:rPr>
              <a:t>【撒上 10:27】但有些</a:t>
            </a:r>
            <a:r>
              <a:rPr lang="zh-CN" altLang="en-US" sz="2000" b="1">
                <a:solidFill>
                  <a:srgbClr val="002060"/>
                </a:solidFill>
                <a:sym typeface="+mn-ea"/>
              </a:rPr>
              <a:t>匪徒</a:t>
            </a:r>
            <a:r>
              <a:rPr lang="zh-CN" altLang="en-US" sz="2000">
                <a:sym typeface="+mn-ea"/>
              </a:rPr>
              <a:t>说</a:t>
            </a:r>
            <a:r>
              <a:rPr lang="en-US" altLang="zh-CN" sz="2000">
                <a:sym typeface="+mn-ea"/>
              </a:rPr>
              <a:t>: </a:t>
            </a:r>
            <a:r>
              <a:rPr lang="zh-CN" altLang="en-US" sz="2000">
                <a:sym typeface="+mn-ea"/>
              </a:rPr>
              <a:t>这人怎能救我们呢？就藐视他</a:t>
            </a:r>
            <a:r>
              <a:rPr lang="en-US" altLang="zh-CN" sz="2000">
                <a:sym typeface="+mn-ea"/>
              </a:rPr>
              <a:t>,</a:t>
            </a:r>
            <a:r>
              <a:rPr lang="zh-CN" altLang="en-US" sz="2000">
                <a:sym typeface="+mn-ea"/>
              </a:rPr>
              <a:t>没有送他礼物</a:t>
            </a:r>
            <a:r>
              <a:rPr lang="en-US" altLang="zh-CN" sz="2000">
                <a:sym typeface="+mn-ea"/>
              </a:rPr>
              <a:t>,</a:t>
            </a:r>
            <a:r>
              <a:rPr lang="zh-CN" altLang="en-US" sz="2000">
                <a:sym typeface="+mn-ea"/>
              </a:rPr>
              <a:t>扫罗却</a:t>
            </a:r>
            <a:r>
              <a:rPr lang="zh-CN" altLang="en-US" sz="2000" b="1">
                <a:solidFill>
                  <a:srgbClr val="7030A0"/>
                </a:solidFill>
                <a:sym typeface="+mn-ea"/>
              </a:rPr>
              <a:t>不理会</a:t>
            </a:r>
            <a:r>
              <a:rPr lang="zh-CN" altLang="en-US" sz="2000">
                <a:sym typeface="+mn-ea"/>
              </a:rPr>
              <a:t>。</a:t>
            </a:r>
            <a:endParaRPr lang="en-US" altLang="zh-CN" sz="2000">
              <a:solidFill>
                <a:srgbClr val="002060"/>
              </a:solidFill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847975" y="2367915"/>
            <a:ext cx="82296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7030A0"/>
                </a:solidFill>
                <a:sym typeface="+mn-ea"/>
              </a:rPr>
              <a:t>谦卑</a:t>
            </a:r>
            <a:endParaRPr lang="zh-CN" altLang="en-US" sz="2000" b="1">
              <a:solidFill>
                <a:srgbClr val="7030A0"/>
              </a:solidFill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605395" y="1840230"/>
            <a:ext cx="4371975" cy="70675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>
                <a:sym typeface="+mn-ea"/>
              </a:rPr>
              <a:t>【徒 1:26】于是众人为他们摇签</a:t>
            </a:r>
            <a:r>
              <a:rPr lang="en-US" altLang="zh-CN" sz="2000">
                <a:sym typeface="+mn-ea"/>
              </a:rPr>
              <a:t>,</a:t>
            </a:r>
            <a:r>
              <a:rPr lang="zh-CN" altLang="en-US" sz="2000">
                <a:sym typeface="+mn-ea"/>
              </a:rPr>
              <a:t>摇出马提亚来。他就和十一个使徒同列。</a:t>
            </a:r>
            <a:endParaRPr lang="zh-CN" altLang="en-US" sz="2000"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338195" y="3300095"/>
            <a:ext cx="3653155" cy="19380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【撒上 10:20</a:t>
            </a:r>
            <a:r>
              <a:rPr lang="en-US" altLang="zh-CN" sz="2000"/>
              <a:t>~21</a:t>
            </a:r>
            <a:r>
              <a:rPr lang="zh-CN" altLang="en-US" sz="2000"/>
              <a:t>】于是撒母耳使以色列众支派近前来掣签</a:t>
            </a:r>
            <a:r>
              <a:rPr lang="en-US" altLang="zh-CN" sz="2000"/>
              <a:t>,</a:t>
            </a:r>
            <a:r>
              <a:rPr lang="zh-CN" altLang="en-US" sz="2000"/>
              <a:t>就掣出便雅悯支派来</a:t>
            </a:r>
            <a:r>
              <a:rPr lang="en-US" altLang="zh-CN" sz="2000"/>
              <a:t>;</a:t>
            </a:r>
            <a:r>
              <a:rPr lang="zh-CN" altLang="en-US" sz="2000"/>
              <a:t>又使便雅悯支派按着宗族近前来</a:t>
            </a:r>
            <a:r>
              <a:rPr lang="en-US" altLang="zh-CN" sz="2000"/>
              <a:t>,</a:t>
            </a:r>
            <a:r>
              <a:rPr lang="zh-CN" altLang="en-US" sz="2000"/>
              <a:t>就掣出玛特利族</a:t>
            </a:r>
            <a:r>
              <a:rPr lang="en-US" altLang="zh-CN" sz="2000"/>
              <a:t>;</a:t>
            </a:r>
            <a:r>
              <a:rPr lang="zh-CN" altLang="en-US" sz="2000"/>
              <a:t>从其中又掣出基士的儿子扫罗。众人寻找他却寻不着</a:t>
            </a:r>
            <a:r>
              <a:rPr lang="en-US" altLang="zh-CN" sz="2000"/>
              <a:t>,</a:t>
            </a:r>
            <a:endParaRPr lang="en-US" altLang="zh-CN" sz="2000"/>
          </a:p>
        </p:txBody>
      </p:sp>
      <p:sp>
        <p:nvSpPr>
          <p:cNvPr id="33" name="文本框 32"/>
          <p:cNvSpPr txBox="1"/>
          <p:nvPr/>
        </p:nvSpPr>
        <p:spPr>
          <a:xfrm>
            <a:off x="5184140" y="235585"/>
            <a:ext cx="6851650" cy="398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sz="2000">
                <a:sym typeface="+mn-ea"/>
              </a:rPr>
              <a:t>掣签</a:t>
            </a:r>
            <a:r>
              <a:rPr lang="en-US" sz="2000">
                <a:sym typeface="+mn-ea"/>
              </a:rPr>
              <a:t>/拈阄</a:t>
            </a:r>
            <a:r>
              <a:rPr lang="zh-CN" sz="2000">
                <a:sym typeface="+mn-ea"/>
              </a:rPr>
              <a:t>：以色列人</a:t>
            </a:r>
            <a:r>
              <a:rPr sz="2000">
                <a:sym typeface="+mn-ea"/>
              </a:rPr>
              <a:t>寻求神</a:t>
            </a:r>
            <a:r>
              <a:rPr lang="zh-CN" sz="2000">
                <a:sym typeface="+mn-ea"/>
              </a:rPr>
              <a:t>旨</a:t>
            </a:r>
            <a:r>
              <a:rPr sz="2000">
                <a:sym typeface="+mn-ea"/>
              </a:rPr>
              <a:t>意的</a:t>
            </a:r>
            <a:r>
              <a:rPr lang="zh-CN" sz="2000">
                <a:sym typeface="+mn-ea"/>
              </a:rPr>
              <a:t>一种</a:t>
            </a:r>
            <a:r>
              <a:rPr sz="2000">
                <a:sym typeface="+mn-ea"/>
              </a:rPr>
              <a:t>方式</a:t>
            </a:r>
            <a:r>
              <a:rPr lang="en-US" sz="2000">
                <a:sym typeface="+mn-ea"/>
              </a:rPr>
              <a:t>, </a:t>
            </a:r>
            <a:r>
              <a:rPr lang="zh-CN" sz="2000">
                <a:sym typeface="+mn-ea"/>
              </a:rPr>
              <a:t>在以弗得</a:t>
            </a:r>
            <a:r>
              <a:rPr lang="zh-CN" sz="2000">
                <a:sym typeface="+mn-ea"/>
              </a:rPr>
              <a:t>面前</a:t>
            </a:r>
            <a:endParaRPr lang="zh-CN" sz="2000"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184765" y="2834005"/>
            <a:ext cx="1809115" cy="3987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000">
                <a:sym typeface="+mn-ea"/>
              </a:rPr>
              <a:t>撒母耳的</a:t>
            </a:r>
            <a:r>
              <a:rPr lang="zh-CN" altLang="en-US" sz="2000">
                <a:sym typeface="+mn-ea"/>
              </a:rPr>
              <a:t>忠告</a:t>
            </a:r>
            <a:endParaRPr lang="zh-CN" altLang="en-US" sz="2000"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847975" y="1852930"/>
            <a:ext cx="1315720" cy="398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2000"/>
              <a:t>被神拣选</a:t>
            </a:r>
            <a:endParaRPr lang="zh-CN" altLang="en-US" sz="2000"/>
          </a:p>
        </p:txBody>
      </p:sp>
      <p:sp>
        <p:nvSpPr>
          <p:cNvPr id="36" name="文本框 35"/>
          <p:cNvSpPr txBox="1"/>
          <p:nvPr/>
        </p:nvSpPr>
        <p:spPr>
          <a:xfrm>
            <a:off x="6149975" y="1859915"/>
            <a:ext cx="1209675" cy="398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r>
              <a:rPr lang="zh-CN" altLang="en-US" sz="2000">
                <a:sym typeface="+mn-ea"/>
              </a:rPr>
              <a:t>被神</a:t>
            </a:r>
            <a:r>
              <a:rPr lang="zh-CN" altLang="en-US" sz="2000">
                <a:sym typeface="+mn-ea"/>
              </a:rPr>
              <a:t>兴旺</a:t>
            </a:r>
            <a:endParaRPr lang="zh-CN" altLang="en-US" sz="2000"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584700" y="1847850"/>
            <a:ext cx="1209040" cy="398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r>
              <a:rPr lang="zh-CN" altLang="en-US" sz="2000">
                <a:sym typeface="+mn-ea"/>
              </a:rPr>
              <a:t>被神更新</a:t>
            </a:r>
            <a:endParaRPr lang="zh-CN" altLang="en-US" sz="2000"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534410" y="213995"/>
            <a:ext cx="1609725" cy="10147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sz="2000">
                <a:sym typeface="+mn-ea"/>
              </a:rPr>
              <a:t>圣经</a:t>
            </a:r>
            <a:r>
              <a:rPr lang="en-US" altLang="zh-CN" sz="2000">
                <a:sym typeface="+mn-ea"/>
              </a:rPr>
              <a:t>:</a:t>
            </a:r>
            <a:r>
              <a:rPr lang="zh-CN" altLang="en-US" sz="2000">
                <a:sym typeface="+mn-ea"/>
              </a:rPr>
              <a:t>神</a:t>
            </a:r>
            <a:r>
              <a:rPr lang="zh-CN" altLang="en-US" sz="2000">
                <a:sym typeface="+mn-ea"/>
              </a:rPr>
              <a:t>旨意</a:t>
            </a:r>
            <a:endParaRPr lang="en-US" altLang="zh-CN" sz="2000">
              <a:sym typeface="+mn-ea"/>
            </a:endParaRPr>
          </a:p>
          <a:p>
            <a:r>
              <a:rPr lang="zh-CN" sz="2000">
                <a:sym typeface="+mn-ea"/>
              </a:rPr>
              <a:t>圣灵</a:t>
            </a:r>
            <a:r>
              <a:rPr lang="en-US" altLang="zh-CN" sz="2000">
                <a:sym typeface="+mn-ea"/>
              </a:rPr>
              <a:t>:</a:t>
            </a:r>
            <a:r>
              <a:rPr lang="zh-CN" altLang="en-US" sz="2000">
                <a:sym typeface="+mn-ea"/>
              </a:rPr>
              <a:t>保惠师</a:t>
            </a:r>
            <a:endParaRPr lang="en-US" altLang="zh-CN" sz="2000">
              <a:sym typeface="+mn-ea"/>
            </a:endParaRPr>
          </a:p>
          <a:p>
            <a:r>
              <a:rPr lang="zh-CN" sz="2000">
                <a:sym typeface="+mn-ea"/>
              </a:rPr>
              <a:t>教会</a:t>
            </a:r>
            <a:r>
              <a:rPr lang="en-US" altLang="zh-CN" sz="2000">
                <a:sym typeface="+mn-ea"/>
              </a:rPr>
              <a:t>:</a:t>
            </a:r>
            <a:r>
              <a:rPr lang="zh-CN" altLang="en-US" sz="2000">
                <a:sym typeface="+mn-ea"/>
              </a:rPr>
              <a:t>神的</a:t>
            </a:r>
            <a:r>
              <a:rPr lang="zh-CN" altLang="en-US" sz="2000">
                <a:sym typeface="+mn-ea"/>
              </a:rPr>
              <a:t>家</a:t>
            </a:r>
            <a:endParaRPr lang="zh-CN" altLang="en-US" sz="2000"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175750" y="4769485"/>
            <a:ext cx="2900680" cy="1938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【撒上 12:24</a:t>
            </a:r>
            <a:r>
              <a:rPr lang="en-US" altLang="zh-CN" sz="2000"/>
              <a:t>~25</a:t>
            </a:r>
            <a:r>
              <a:rPr lang="zh-CN" altLang="en-US" sz="2000"/>
              <a:t>】只要你们敬畏耶和华</a:t>
            </a:r>
            <a:r>
              <a:rPr lang="en-US" altLang="zh-CN" sz="2000"/>
              <a:t>,</a:t>
            </a:r>
            <a:r>
              <a:rPr lang="zh-CN" altLang="en-US" sz="2000"/>
              <a:t>诚诚实实地尽心侍奉他</a:t>
            </a:r>
            <a:r>
              <a:rPr lang="en-US" altLang="zh-CN" sz="2000"/>
              <a:t>,</a:t>
            </a:r>
            <a:r>
              <a:rPr lang="zh-CN" altLang="en-US" sz="2000"/>
              <a:t>想念他向你们所行的事何等大。</a:t>
            </a:r>
            <a:r>
              <a:rPr lang="zh-CN" altLang="en-US" sz="2000" b="1">
                <a:solidFill>
                  <a:schemeClr val="tx1"/>
                </a:solidFill>
              </a:rPr>
              <a:t>你们若仍然作恶</a:t>
            </a:r>
            <a:r>
              <a:rPr lang="en-US" altLang="zh-CN" sz="2000" b="1">
                <a:solidFill>
                  <a:schemeClr val="tx1"/>
                </a:solidFill>
              </a:rPr>
              <a:t>,</a:t>
            </a:r>
            <a:r>
              <a:rPr lang="zh-CN" altLang="en-US" sz="2000" b="1">
                <a:solidFill>
                  <a:schemeClr val="tx1"/>
                </a:solidFill>
              </a:rPr>
              <a:t>你们和你们的王必一同灭亡</a:t>
            </a:r>
            <a:r>
              <a:rPr lang="zh-CN" altLang="en-US" sz="2000">
                <a:solidFill>
                  <a:schemeClr val="tx1"/>
                </a:solidFill>
              </a:rPr>
              <a:t>。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085" y="1356360"/>
            <a:ext cx="2574925" cy="13220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>
                <a:sym typeface="+mn-ea"/>
              </a:rPr>
              <a:t>【撒上 10:</a:t>
            </a:r>
            <a:r>
              <a:rPr lang="en-US" altLang="zh-CN" sz="2000">
                <a:sym typeface="+mn-ea"/>
              </a:rPr>
              <a:t>9</a:t>
            </a:r>
            <a:r>
              <a:rPr lang="zh-CN" altLang="en-US" sz="2000">
                <a:sym typeface="+mn-ea"/>
              </a:rPr>
              <a:t>】扫罗转身离别撒母</a:t>
            </a:r>
            <a:r>
              <a:rPr lang="en-US" altLang="zh-CN" sz="2000">
                <a:sym typeface="+mn-ea"/>
              </a:rPr>
              <a:t>,</a:t>
            </a:r>
            <a:r>
              <a:rPr lang="zh-CN" altLang="en-US" sz="2000" b="1">
                <a:solidFill>
                  <a:srgbClr val="00B050"/>
                </a:solidFill>
                <a:sym typeface="+mn-ea"/>
              </a:rPr>
              <a:t>神就赐他一个新心</a:t>
            </a:r>
            <a:r>
              <a:rPr lang="zh-CN" altLang="en-US" sz="2000">
                <a:sym typeface="+mn-ea"/>
              </a:rPr>
              <a:t>。当日这一切兆头都应验了。</a:t>
            </a:r>
            <a:endParaRPr lang="zh-CN" altLang="en-US" sz="20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09620" y="5669915"/>
            <a:ext cx="70612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002060"/>
                </a:solidFill>
                <a:sym typeface="+mn-ea"/>
              </a:rPr>
              <a:t>原文</a:t>
            </a:r>
            <a:r>
              <a:rPr lang="en-US" altLang="zh-CN" sz="2000">
                <a:solidFill>
                  <a:srgbClr val="002060"/>
                </a:solidFill>
                <a:sym typeface="+mn-ea"/>
              </a:rPr>
              <a:t>:</a:t>
            </a:r>
            <a:r>
              <a:rPr lang="zh-CN" altLang="en-US" sz="2000">
                <a:solidFill>
                  <a:srgbClr val="002060"/>
                </a:solidFill>
                <a:sym typeface="+mn-ea"/>
              </a:rPr>
              <a:t>卑鄙小人</a:t>
            </a:r>
            <a:endParaRPr lang="zh-CN" altLang="en-US" sz="2000">
              <a:solidFill>
                <a:srgbClr val="00206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06800" y="2341880"/>
            <a:ext cx="2798445" cy="3987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000"/>
              <a:t>扫罗</a:t>
            </a:r>
            <a:r>
              <a:rPr lang="zh-CN" altLang="en-US" sz="2000"/>
              <a:t>不敢露面躲藏起来</a:t>
            </a:r>
            <a:endParaRPr lang="zh-CN" altLang="en-US" sz="2000"/>
          </a:p>
        </p:txBody>
      </p:sp>
      <p:sp>
        <p:nvSpPr>
          <p:cNvPr id="11" name="文本框 10"/>
          <p:cNvSpPr txBox="1"/>
          <p:nvPr/>
        </p:nvSpPr>
        <p:spPr>
          <a:xfrm>
            <a:off x="3331210" y="5297170"/>
            <a:ext cx="7137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7030A0"/>
                </a:solidFill>
                <a:sym typeface="+mn-ea"/>
              </a:rPr>
              <a:t>包容</a:t>
            </a:r>
            <a:endParaRPr lang="zh-CN" altLang="en-US" sz="2000" b="1">
              <a:solidFill>
                <a:srgbClr val="7030A0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215120" y="3342640"/>
            <a:ext cx="2817495" cy="13220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【撒上 12:1】撒母耳对以色列众人说</a:t>
            </a:r>
            <a:r>
              <a:rPr lang="en-US" altLang="zh-CN" sz="2000"/>
              <a:t>:</a:t>
            </a:r>
            <a:r>
              <a:rPr lang="zh-CN" altLang="en-US" sz="2000"/>
              <a:t>“你们向我所求的</a:t>
            </a:r>
            <a:r>
              <a:rPr lang="en-US" altLang="zh-CN" sz="2000"/>
              <a:t>,</a:t>
            </a:r>
            <a:r>
              <a:rPr lang="zh-CN" altLang="en-US" sz="2000"/>
              <a:t>我已应允了</a:t>
            </a:r>
            <a:r>
              <a:rPr lang="en-US" altLang="zh-CN" sz="2000"/>
              <a:t>,</a:t>
            </a:r>
            <a:r>
              <a:rPr lang="zh-CN" altLang="en-US" sz="2000"/>
              <a:t>为你们立了一个王。</a:t>
            </a:r>
            <a:endParaRPr lang="zh-CN" altLang="en-US" sz="2000"/>
          </a:p>
        </p:txBody>
      </p:sp>
      <p:sp>
        <p:nvSpPr>
          <p:cNvPr id="14" name="文本框 13"/>
          <p:cNvSpPr txBox="1"/>
          <p:nvPr/>
        </p:nvSpPr>
        <p:spPr>
          <a:xfrm>
            <a:off x="153670" y="773430"/>
            <a:ext cx="3098165" cy="3987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</a:rPr>
              <a:t>问题</a:t>
            </a:r>
            <a:r>
              <a:rPr lang="en-US" altLang="zh-CN" sz="2000">
                <a:solidFill>
                  <a:srgbClr val="FF0000"/>
                </a:solidFill>
              </a:rPr>
              <a:t>: </a:t>
            </a:r>
            <a:r>
              <a:rPr lang="zh-CN" altLang="en-US" sz="2000">
                <a:solidFill>
                  <a:srgbClr val="FF0000"/>
                </a:solidFill>
              </a:rPr>
              <a:t>现在还有掣签/拈阄？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74950" y="1353185"/>
            <a:ext cx="25749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000">
                <a:solidFill>
                  <a:srgbClr val="FF0000"/>
                </a:solidFill>
                <a:sym typeface="+mn-ea"/>
              </a:rPr>
              <a:t>耶稣升天圣灵降临前</a:t>
            </a:r>
            <a:endParaRPr lang="zh-CN" sz="2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142230" y="2733040"/>
            <a:ext cx="630555" cy="56642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214620" y="1343660"/>
            <a:ext cx="68776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000">
                <a:sym typeface="+mn-ea"/>
              </a:rPr>
              <a:t>新约：犹大死后补选第</a:t>
            </a:r>
            <a:r>
              <a:rPr lang="en-US" altLang="zh-CN" sz="2000">
                <a:sym typeface="+mn-ea"/>
              </a:rPr>
              <a:t>12</a:t>
            </a:r>
            <a:r>
              <a:rPr lang="zh-CN" altLang="en-US" sz="2000">
                <a:sym typeface="+mn-ea"/>
              </a:rPr>
              <a:t>个使徒，先选出</a:t>
            </a:r>
            <a:r>
              <a:rPr lang="en-US" altLang="zh-CN" sz="2000">
                <a:sym typeface="+mn-ea"/>
              </a:rPr>
              <a:t>2</a:t>
            </a:r>
            <a:r>
              <a:rPr lang="zh-CN" altLang="en-US" sz="2000">
                <a:sym typeface="+mn-ea"/>
              </a:rPr>
              <a:t>人，祷告后摇签。</a:t>
            </a:r>
            <a:endParaRPr lang="zh-CN" altLang="en-US" sz="20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0" grpId="0" animBg="1"/>
      <p:bldP spid="17" grpId="0" animBg="1"/>
      <p:bldP spid="6" grpId="0" animBg="1"/>
      <p:bldP spid="10" grpId="1" animBg="1"/>
      <p:bldP spid="17" grpId="1" animBg="1"/>
      <p:bldP spid="6" grpId="1" animBg="1"/>
      <p:bldP spid="5" grpId="0" animBg="1"/>
      <p:bldP spid="5" grpId="1" animBg="1"/>
      <p:bldP spid="4" grpId="0" animBg="1"/>
      <p:bldP spid="4" grpId="1" animBg="1"/>
      <p:bldP spid="32" grpId="0" animBg="1"/>
      <p:bldP spid="32" grpId="1" animBg="1"/>
      <p:bldP spid="27" grpId="0" animBg="1"/>
      <p:bldP spid="27" grpId="1" animBg="1"/>
      <p:bldP spid="9" grpId="0" bldLvl="0" animBg="1"/>
      <p:bldP spid="9" grpId="1" animBg="1"/>
      <p:bldP spid="8" grpId="0"/>
      <p:bldP spid="8" grpId="1"/>
      <p:bldP spid="12" grpId="0" animBg="1"/>
      <p:bldP spid="18" grpId="0" animBg="1"/>
      <p:bldP spid="23" grpId="0" animBg="1"/>
      <p:bldP spid="34" grpId="0" animBg="1"/>
      <p:bldP spid="12" grpId="1" animBg="1"/>
      <p:bldP spid="18" grpId="1" animBg="1"/>
      <p:bldP spid="23" grpId="1" animBg="1"/>
      <p:bldP spid="34" grpId="1" animBg="1"/>
      <p:bldP spid="22" grpId="0" animBg="1"/>
      <p:bldP spid="22" grpId="1" animBg="1"/>
      <p:bldP spid="13" grpId="0" animBg="1"/>
      <p:bldP spid="13" grpId="1" animBg="1"/>
      <p:bldP spid="41" grpId="0" animBg="1"/>
      <p:bldP spid="41" grpId="1" animBg="1"/>
      <p:bldP spid="29" grpId="0"/>
      <p:bldP spid="29" grpId="1"/>
      <p:bldP spid="11" grpId="0"/>
      <p:bldP spid="11" grpId="1"/>
      <p:bldP spid="26" grpId="0"/>
      <p:bldP spid="26" grpId="1"/>
      <p:bldP spid="35" grpId="0" animBg="1"/>
      <p:bldP spid="35" grpId="1" animBg="1"/>
      <p:bldP spid="37" grpId="0" animBg="1"/>
      <p:bldP spid="37" grpId="1" animBg="1"/>
      <p:bldP spid="36" grpId="0" animBg="1"/>
      <p:bldP spid="36" grpId="1" animBg="1"/>
      <p:bldP spid="3" grpId="0" animBg="1"/>
      <p:bldP spid="3" grpId="1" animBg="1"/>
      <p:bldP spid="33" grpId="0" animBg="1"/>
      <p:bldP spid="33" grpId="1" animBg="1"/>
      <p:bldP spid="2" grpId="0" animBg="1"/>
      <p:bldP spid="2" grpId="1" animBg="1"/>
      <p:bldP spid="30" grpId="0" animBg="1"/>
      <p:bldP spid="30" grpId="1" animBg="1"/>
      <p:bldP spid="14" grpId="0" animBg="1"/>
      <p:bldP spid="14" grpId="1" animBg="1"/>
      <p:bldP spid="38" grpId="0" animBg="1"/>
      <p:bldP spid="38" grpId="1" animBg="1"/>
      <p:bldP spid="15" grpId="0"/>
      <p:bldP spid="15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30200" y="2892425"/>
            <a:ext cx="3535680" cy="3987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sz="2000">
                <a:sym typeface="+mn-ea"/>
              </a:rPr>
              <a:t>不守律法</a:t>
            </a:r>
            <a:r>
              <a:rPr lang="en-US" altLang="zh-CN" sz="2000">
                <a:sym typeface="+mn-ea"/>
              </a:rPr>
              <a:t> </a:t>
            </a:r>
            <a:r>
              <a:rPr lang="zh-CN" sz="2000">
                <a:sym typeface="+mn-ea"/>
              </a:rPr>
              <a:t>僭越献祭</a:t>
            </a:r>
            <a:endParaRPr lang="zh-CN" altLang="en-US" sz="2000">
              <a:sym typeface="+mn-ea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4046855" y="2973070"/>
            <a:ext cx="371475" cy="31242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sp>
        <p:nvSpPr>
          <p:cNvPr id="6" name="文本框 5"/>
          <p:cNvSpPr txBox="1"/>
          <p:nvPr/>
        </p:nvSpPr>
        <p:spPr>
          <a:xfrm>
            <a:off x="4671060" y="2900680"/>
            <a:ext cx="3393440" cy="3987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000">
                <a:sym typeface="+mn-ea"/>
              </a:rPr>
              <a:t>公然违</a:t>
            </a:r>
            <a:r>
              <a:rPr lang="zh-CN" altLang="en-US" sz="2000">
                <a:sym typeface="+mn-ea"/>
              </a:rPr>
              <a:t>抗神的命令</a:t>
            </a:r>
            <a:endParaRPr lang="zh-CN" sz="2000"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1"/>
            </p:custDataLst>
          </p:nvPr>
        </p:nvSpPr>
        <p:spPr>
          <a:xfrm>
            <a:off x="224790" y="165735"/>
            <a:ext cx="3536315" cy="460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人物</a:t>
            </a:r>
            <a:r>
              <a:rPr lang="en-US" altLang="zh-CN" sz="2400">
                <a:sym typeface="+mn-ea"/>
              </a:rPr>
              <a:t>4-2: </a:t>
            </a:r>
            <a:r>
              <a:rPr lang="zh-CN" altLang="en-US" sz="2400">
                <a:sym typeface="+mn-ea"/>
              </a:rPr>
              <a:t>扫罗悖逆被</a:t>
            </a:r>
            <a:r>
              <a:rPr lang="zh-CN" altLang="en-US" sz="2400">
                <a:sym typeface="+mn-ea"/>
              </a:rPr>
              <a:t>废</a:t>
            </a:r>
            <a:endParaRPr lang="zh-CN" altLang="en-US" sz="24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2880" y="3351530"/>
            <a:ext cx="3790950" cy="3987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做王第二年与非利士人大战</a:t>
            </a:r>
            <a:r>
              <a:rPr lang="zh-CN" altLang="en-US" sz="2000"/>
              <a:t>之前</a:t>
            </a:r>
            <a:endParaRPr lang="zh-CN" altLang="en-US" sz="2000"/>
          </a:p>
        </p:txBody>
      </p:sp>
      <p:sp>
        <p:nvSpPr>
          <p:cNvPr id="5" name="文本框 4"/>
          <p:cNvSpPr txBox="1"/>
          <p:nvPr/>
        </p:nvSpPr>
        <p:spPr>
          <a:xfrm>
            <a:off x="182880" y="894080"/>
            <a:ext cx="3790950" cy="19380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sz="2000"/>
              <a:t>【撒上 13:8</a:t>
            </a:r>
            <a:r>
              <a:rPr lang="zh-CN" sz="2000"/>
              <a:t>～</a:t>
            </a:r>
            <a:r>
              <a:rPr lang="en-US" altLang="zh-CN" sz="2000"/>
              <a:t>9</a:t>
            </a:r>
            <a:r>
              <a:rPr sz="2000"/>
              <a:t>】扫罗照着撒母耳所定的日期等了七日。撒母耳还没有来到吉甲</a:t>
            </a:r>
            <a:r>
              <a:rPr lang="en-US" sz="2000"/>
              <a:t>,</a:t>
            </a:r>
            <a:r>
              <a:rPr sz="2000"/>
              <a:t>百姓也离开扫罗散去了。扫罗说：“把燔祭和平安祭带到我这里来。”扫罗就献上燔祭。</a:t>
            </a:r>
            <a:endParaRPr lang="zh-CN" sz="2000"/>
          </a:p>
        </p:txBody>
      </p:sp>
      <p:sp>
        <p:nvSpPr>
          <p:cNvPr id="42" name="文本框 41"/>
          <p:cNvSpPr txBox="1"/>
          <p:nvPr/>
        </p:nvSpPr>
        <p:spPr>
          <a:xfrm>
            <a:off x="180975" y="3852545"/>
            <a:ext cx="3790315" cy="28613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sz="2000"/>
              <a:t>【撒上 13:13</a:t>
            </a:r>
            <a:r>
              <a:rPr lang="zh-CN" sz="2000"/>
              <a:t>～</a:t>
            </a:r>
            <a:r>
              <a:rPr lang="en-US" altLang="zh-CN" sz="2000"/>
              <a:t>14</a:t>
            </a:r>
            <a:r>
              <a:rPr sz="2000"/>
              <a:t>】撒母耳对扫罗说</a:t>
            </a:r>
            <a:r>
              <a:rPr lang="en-US" sz="2000"/>
              <a:t>:</a:t>
            </a:r>
            <a:r>
              <a:rPr sz="2000"/>
              <a:t>“你作了糊涂事了</a:t>
            </a:r>
            <a:r>
              <a:rPr lang="en-US" sz="2000"/>
              <a:t>,</a:t>
            </a:r>
            <a:r>
              <a:rPr sz="2000"/>
              <a:t>没有遵守耶和华你神所吩咐你的命令。若遵守</a:t>
            </a:r>
            <a:r>
              <a:rPr lang="en-US" sz="2000"/>
              <a:t>,</a:t>
            </a:r>
            <a:r>
              <a:rPr sz="2000"/>
              <a:t>耶和华必在以色列中坚立你的王位</a:t>
            </a:r>
            <a:r>
              <a:rPr lang="en-US" sz="2000"/>
              <a:t>,</a:t>
            </a:r>
            <a:r>
              <a:rPr sz="2000"/>
              <a:t>直到永远。现在你的王位必不长久。耶和华已经寻着一个合他心意的人</a:t>
            </a:r>
            <a:r>
              <a:rPr lang="en-US" sz="2000"/>
              <a:t>,</a:t>
            </a:r>
            <a:r>
              <a:rPr sz="2000"/>
              <a:t>立他作百姓的君</a:t>
            </a:r>
            <a:r>
              <a:rPr lang="en-US" sz="2000"/>
              <a:t>,</a:t>
            </a:r>
            <a:r>
              <a:rPr sz="2000"/>
              <a:t>因为你没有遵守耶和华所吩咐你的。”</a:t>
            </a:r>
            <a:endParaRPr sz="2000"/>
          </a:p>
        </p:txBody>
      </p:sp>
      <p:sp>
        <p:nvSpPr>
          <p:cNvPr id="43" name="文本框 42"/>
          <p:cNvSpPr txBox="1"/>
          <p:nvPr/>
        </p:nvSpPr>
        <p:spPr>
          <a:xfrm>
            <a:off x="4646930" y="168275"/>
            <a:ext cx="3938270" cy="22453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【撒上 15:</a:t>
            </a:r>
            <a:r>
              <a:rPr lang="en-US" altLang="zh-CN" sz="2000"/>
              <a:t>2~3</a:t>
            </a:r>
            <a:r>
              <a:rPr lang="zh-CN" altLang="en-US" sz="2000"/>
              <a:t>】万军之耶和华如此说</a:t>
            </a:r>
            <a:r>
              <a:rPr lang="en-US" altLang="zh-CN" sz="2000"/>
              <a:t>: </a:t>
            </a:r>
            <a:r>
              <a:rPr lang="zh-CN" altLang="en-US" sz="2000"/>
              <a:t>以色列人出埃及的时候</a:t>
            </a:r>
            <a:r>
              <a:rPr lang="en-US" altLang="zh-CN" sz="2000"/>
              <a:t>,</a:t>
            </a:r>
            <a:r>
              <a:rPr lang="zh-CN" altLang="en-US" sz="2000"/>
              <a:t>在路上亚玛力人怎样待他们</a:t>
            </a:r>
            <a:r>
              <a:rPr lang="en-US" altLang="zh-CN" sz="2000"/>
              <a:t>,</a:t>
            </a:r>
            <a:r>
              <a:rPr lang="zh-CN" altLang="en-US" sz="2000"/>
              <a:t>怎样抵挡他们</a:t>
            </a:r>
            <a:r>
              <a:rPr lang="en-US" altLang="zh-CN" sz="2000"/>
              <a:t>,</a:t>
            </a:r>
            <a:r>
              <a:rPr lang="zh-CN" altLang="en-US" sz="2000"/>
              <a:t>我都没忘。现在你要去击打亚玛力人</a:t>
            </a:r>
            <a:r>
              <a:rPr lang="en-US" altLang="zh-CN" sz="2000"/>
              <a:t>,</a:t>
            </a:r>
            <a:r>
              <a:rPr lang="zh-CN" altLang="en-US" sz="2000"/>
              <a:t>灭尽他们所有的</a:t>
            </a:r>
            <a:r>
              <a:rPr lang="en-US" altLang="zh-CN" sz="2000"/>
              <a:t>,</a:t>
            </a:r>
            <a:r>
              <a:rPr lang="zh-CN" altLang="en-US" sz="2000"/>
              <a:t>不可怜惜他们</a:t>
            </a:r>
            <a:r>
              <a:rPr lang="en-US" altLang="zh-CN" sz="2000"/>
              <a:t>,</a:t>
            </a:r>
            <a:r>
              <a:rPr lang="zh-CN" altLang="en-US" sz="2000"/>
              <a:t>将男女、孩童、吃奶的</a:t>
            </a:r>
            <a:r>
              <a:rPr lang="en-US" altLang="zh-CN" sz="2000"/>
              <a:t>,</a:t>
            </a:r>
            <a:r>
              <a:rPr lang="zh-CN" altLang="en-US" sz="2000"/>
              <a:t>并牛、羊、骆驼和驴尽行杀死。</a:t>
            </a:r>
            <a:endParaRPr lang="zh-CN" altLang="en-US" sz="2000"/>
          </a:p>
        </p:txBody>
      </p:sp>
      <p:sp>
        <p:nvSpPr>
          <p:cNvPr id="45" name="文本框 44"/>
          <p:cNvSpPr txBox="1"/>
          <p:nvPr/>
        </p:nvSpPr>
        <p:spPr>
          <a:xfrm>
            <a:off x="4773295" y="2457450"/>
            <a:ext cx="3090545" cy="39941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noAutofit/>
          </a:bodyPr>
          <a:p>
            <a:r>
              <a:rPr lang="zh-CN" altLang="en-US" sz="2000"/>
              <a:t>神命令</a:t>
            </a:r>
            <a:r>
              <a:rPr lang="zh-CN" altLang="en-US" sz="2000"/>
              <a:t>扫罗剿灭亚玛力人</a:t>
            </a:r>
            <a:endParaRPr lang="zh-CN" altLang="en-US" sz="2000"/>
          </a:p>
        </p:txBody>
      </p:sp>
      <p:sp>
        <p:nvSpPr>
          <p:cNvPr id="46" name="文本框 45"/>
          <p:cNvSpPr txBox="1"/>
          <p:nvPr/>
        </p:nvSpPr>
        <p:spPr>
          <a:xfrm>
            <a:off x="4183380" y="3412490"/>
            <a:ext cx="3778885" cy="10147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抗命</a:t>
            </a:r>
            <a:r>
              <a:rPr lang="zh-CN" altLang="en-US" sz="2000"/>
              <a:t>：扫罗活捉了亚玛力王亚甲而不杀；</a:t>
            </a:r>
            <a:r>
              <a:rPr lang="zh-CN" altLang="en-US" sz="2000"/>
              <a:t>保留了上好的牛、羊、牛犊、羊羔，和其他</a:t>
            </a:r>
            <a:r>
              <a:rPr lang="zh-CN" altLang="en-US" sz="2000"/>
              <a:t>的美物。</a:t>
            </a:r>
            <a:endParaRPr lang="zh-CN" altLang="en-US" sz="2000"/>
          </a:p>
        </p:txBody>
      </p:sp>
      <p:sp>
        <p:nvSpPr>
          <p:cNvPr id="47" name="文本框 46"/>
          <p:cNvSpPr txBox="1"/>
          <p:nvPr/>
        </p:nvSpPr>
        <p:spPr>
          <a:xfrm>
            <a:off x="4558030" y="4467225"/>
            <a:ext cx="3978910" cy="22453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狡辩</a:t>
            </a:r>
            <a:r>
              <a:rPr lang="zh-CN" altLang="en-US" sz="2000"/>
              <a:t>：【撒上15:20】扫罗对撒母耳说</a:t>
            </a:r>
            <a:r>
              <a:rPr lang="en-US" altLang="zh-CN" sz="2000"/>
              <a:t>:</a:t>
            </a:r>
            <a:r>
              <a:rPr lang="zh-CN" altLang="en-US" sz="2000"/>
              <a:t>我实在听从了耶和华的命令</a:t>
            </a:r>
            <a:r>
              <a:rPr lang="en-US" altLang="zh-CN" sz="2000"/>
              <a:t>,</a:t>
            </a:r>
            <a:r>
              <a:rPr lang="zh-CN" altLang="en-US" sz="2000"/>
              <a:t>行了耶和华所差遣我行的路</a:t>
            </a:r>
            <a:r>
              <a:rPr lang="en-US" altLang="zh-CN" sz="2000"/>
              <a:t>,</a:t>
            </a:r>
            <a:r>
              <a:rPr lang="zh-CN" altLang="en-US" sz="2000"/>
              <a:t>擒了亚玛力王亚甲来</a:t>
            </a:r>
            <a:r>
              <a:rPr lang="en-US" altLang="zh-CN" sz="2000"/>
              <a:t>,</a:t>
            </a:r>
            <a:r>
              <a:rPr lang="zh-CN" altLang="en-US" sz="2000"/>
              <a:t>灭尽了亚玛力人。</a:t>
            </a:r>
            <a:endParaRPr lang="zh-CN" altLang="en-US" sz="2000"/>
          </a:p>
          <a:p>
            <a:r>
              <a:rPr lang="zh-CN" altLang="en-US" sz="2000"/>
              <a:t>推责：【撒上15:2</a:t>
            </a:r>
            <a:r>
              <a:rPr lang="en-US" altLang="zh-CN" sz="2000"/>
              <a:t>1</a:t>
            </a:r>
            <a:r>
              <a:rPr lang="zh-CN" altLang="en-US" sz="2000"/>
              <a:t>】百姓却在所当灭的物中取了最好的牛羊</a:t>
            </a:r>
            <a:r>
              <a:rPr lang="en-US" altLang="zh-CN" sz="2000"/>
              <a:t>,</a:t>
            </a:r>
            <a:r>
              <a:rPr lang="zh-CN" altLang="en-US" sz="2000"/>
              <a:t>要在吉甲献与耶和华你的神。</a:t>
            </a:r>
            <a:endParaRPr lang="en-US" altLang="zh-CN" sz="2000"/>
          </a:p>
        </p:txBody>
      </p:sp>
      <p:sp>
        <p:nvSpPr>
          <p:cNvPr id="54" name="文本框 53"/>
          <p:cNvSpPr txBox="1"/>
          <p:nvPr/>
        </p:nvSpPr>
        <p:spPr>
          <a:xfrm>
            <a:off x="9060815" y="2854325"/>
            <a:ext cx="2197100" cy="4152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 anchor="t">
            <a:noAutofit/>
          </a:bodyPr>
          <a:p>
            <a:pPr algn="ctr"/>
            <a:r>
              <a:rPr lang="zh-CN" altLang="en-US" sz="2000">
                <a:sym typeface="+mn-ea"/>
              </a:rPr>
              <a:t>扫罗被神</a:t>
            </a:r>
            <a:r>
              <a:rPr lang="zh-CN" altLang="en-US" sz="2000">
                <a:sym typeface="+mn-ea"/>
              </a:rPr>
              <a:t>废弃</a:t>
            </a:r>
            <a:endParaRPr lang="zh-CN" altLang="en-US" sz="2000">
              <a:sym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750935" y="3372485"/>
            <a:ext cx="3220720" cy="16300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sz="2000"/>
              <a:t>【撒上 15:22】撒母耳说：“耶和华喜悦燔祭和平安祭，岂如喜悦人听从他的话呢？</a:t>
            </a:r>
            <a:r>
              <a:rPr sz="2000" b="1">
                <a:solidFill>
                  <a:srgbClr val="FF0000"/>
                </a:solidFill>
              </a:rPr>
              <a:t>听命胜于献祭；顺从胜于公羊的脂油</a:t>
            </a:r>
            <a:r>
              <a:rPr sz="2000"/>
              <a:t>。</a:t>
            </a:r>
            <a:endParaRPr sz="2000"/>
          </a:p>
        </p:txBody>
      </p:sp>
      <p:sp>
        <p:nvSpPr>
          <p:cNvPr id="56" name="文本框 55"/>
          <p:cNvSpPr txBox="1"/>
          <p:nvPr/>
        </p:nvSpPr>
        <p:spPr>
          <a:xfrm>
            <a:off x="8709025" y="5083810"/>
            <a:ext cx="3290570" cy="16300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【撒上 15:23】悖逆的罪与行邪术的罪相等；顽梗的罪与拜虚神和偶像的罪相同。你既厌弃耶和华的命令，耶和华也厌弃你作王。”</a:t>
            </a:r>
            <a:endParaRPr lang="zh-CN" altLang="en-US" sz="2000"/>
          </a:p>
        </p:txBody>
      </p:sp>
      <p:sp>
        <p:nvSpPr>
          <p:cNvPr id="57" name="右箭头 56"/>
          <p:cNvSpPr/>
          <p:nvPr/>
        </p:nvSpPr>
        <p:spPr>
          <a:xfrm>
            <a:off x="8409940" y="2949575"/>
            <a:ext cx="371475" cy="31242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sp>
        <p:nvSpPr>
          <p:cNvPr id="59" name="文本框 58"/>
          <p:cNvSpPr txBox="1"/>
          <p:nvPr/>
        </p:nvSpPr>
        <p:spPr>
          <a:xfrm>
            <a:off x="4034155" y="1263650"/>
            <a:ext cx="5524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>
                <a:solidFill>
                  <a:srgbClr val="FF0000"/>
                </a:solidFill>
                <a:sym typeface="+mn-ea"/>
              </a:rPr>
              <a:t>不敬畏神</a:t>
            </a:r>
            <a:endParaRPr lang="zh-CN" sz="2400">
              <a:solidFill>
                <a:srgbClr val="FF0000"/>
              </a:solidFill>
              <a:sym typeface="+mn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077970" y="4598670"/>
            <a:ext cx="56896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>
                <a:solidFill>
                  <a:srgbClr val="FF0000"/>
                </a:solidFill>
                <a:sym typeface="+mn-ea"/>
              </a:rPr>
              <a:t>无悔改之心</a:t>
            </a:r>
            <a:endParaRPr lang="zh-CN" sz="2400">
              <a:solidFill>
                <a:srgbClr val="FF0000"/>
              </a:solidFill>
              <a:sym typeface="+mn-ea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7964170" y="3560445"/>
            <a:ext cx="5689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400">
                <a:solidFill>
                  <a:srgbClr val="FF0000"/>
                </a:solidFill>
                <a:sym typeface="+mn-ea"/>
              </a:rPr>
              <a:t>贪财</a:t>
            </a:r>
            <a:endParaRPr lang="zh-CN" altLang="en-US" sz="2400">
              <a:solidFill>
                <a:srgbClr val="FF0000"/>
              </a:solidFill>
              <a:sym typeface="+mn-ea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751570" y="165100"/>
            <a:ext cx="3190240" cy="8299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sym typeface="+mn-ea"/>
              </a:rPr>
              <a:t>领受：献上顺服为祭</a:t>
            </a:r>
            <a:endParaRPr lang="zh-CN" altLang="en-US" sz="2400" b="1">
              <a:solidFill>
                <a:srgbClr val="FF0000"/>
              </a:solidFill>
            </a:endParaRPr>
          </a:p>
          <a:p>
            <a:pPr algn="l"/>
            <a:r>
              <a:rPr lang="en-US" altLang="zh-CN" sz="2400" b="1">
                <a:solidFill>
                  <a:srgbClr val="FF0000"/>
                </a:solidFill>
                <a:sym typeface="+mn-ea"/>
              </a:rPr>
              <a:t>        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顺服是</a:t>
            </a:r>
            <a:r>
              <a:rPr lang="zh-CN" altLang="en-US" sz="2400" b="1">
                <a:solidFill>
                  <a:srgbClr val="FF0000"/>
                </a:solidFill>
              </a:rPr>
              <a:t>无条件的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721090" y="1096645"/>
            <a:ext cx="3190875" cy="8299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扫罗的</a:t>
            </a:r>
            <a:r>
              <a:rPr lang="zh-CN" altLang="en-US" sz="2400">
                <a:sym typeface="+mn-ea"/>
              </a:rPr>
              <a:t>命运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拣选</a:t>
            </a:r>
            <a:r>
              <a:rPr lang="en-US" altLang="zh-CN" sz="2400">
                <a:sym typeface="+mn-ea"/>
              </a:rPr>
              <a:t>-</a:t>
            </a:r>
            <a:r>
              <a:rPr lang="zh-CN" altLang="en-US" sz="2400">
                <a:sym typeface="+mn-ea"/>
              </a:rPr>
              <a:t>更新</a:t>
            </a:r>
            <a:r>
              <a:rPr lang="en-US" altLang="zh-CN" sz="2400">
                <a:sym typeface="+mn-ea"/>
              </a:rPr>
              <a:t>-</a:t>
            </a:r>
            <a:r>
              <a:rPr lang="zh-CN" altLang="en-US" sz="2400">
                <a:sym typeface="+mn-ea"/>
              </a:rPr>
              <a:t>堕落</a:t>
            </a:r>
            <a:r>
              <a:rPr lang="en-US" altLang="zh-CN" sz="2400">
                <a:sym typeface="+mn-ea"/>
              </a:rPr>
              <a:t>-</a:t>
            </a:r>
            <a:r>
              <a:rPr lang="zh-CN" altLang="en-US" sz="2400">
                <a:sym typeface="+mn-ea"/>
              </a:rPr>
              <a:t>废弃</a:t>
            </a:r>
            <a:endParaRPr lang="zh-CN" altLang="en-US" sz="2400">
              <a:sym typeface="+mn-ea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945245" y="2037080"/>
            <a:ext cx="2750820" cy="7067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000">
                <a:sym typeface="+mn-ea"/>
              </a:rPr>
              <a:t>追杀大卫，灭门祭司</a:t>
            </a:r>
            <a:endParaRPr lang="zh-CN" altLang="en-US" sz="2000">
              <a:sym typeface="+mn-ea"/>
            </a:endParaRPr>
          </a:p>
          <a:p>
            <a:r>
              <a:rPr lang="zh-CN" altLang="en-US" sz="2000">
                <a:sym typeface="+mn-ea"/>
              </a:rPr>
              <a:t>弃神交鬼，父子同死</a:t>
            </a:r>
            <a:endParaRPr lang="zh-CN" altLang="en-US" sz="20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0" grpId="0" animBg="1"/>
      <p:bldP spid="17" grpId="0" animBg="1"/>
      <p:bldP spid="6" grpId="0" animBg="1"/>
      <p:bldP spid="10" grpId="1" animBg="1"/>
      <p:bldP spid="17" grpId="1" animBg="1"/>
      <p:bldP spid="6" grpId="1" animBg="1"/>
      <p:bldP spid="3" grpId="0" animBg="1"/>
      <p:bldP spid="3" grpId="1" animBg="1"/>
      <p:bldP spid="5" grpId="0" animBg="1"/>
      <p:bldP spid="5" grpId="1" animBg="1"/>
      <p:bldP spid="42" grpId="0" animBg="1"/>
      <p:bldP spid="42" grpId="1" animBg="1"/>
      <p:bldP spid="45" grpId="0" animBg="1"/>
      <p:bldP spid="45" grpId="1" animBg="1"/>
      <p:bldP spid="46" grpId="0" animBg="1"/>
      <p:bldP spid="46" grpId="1" animBg="1"/>
      <p:bldP spid="43" grpId="0" animBg="1"/>
      <p:bldP spid="43" grpId="1" animBg="1"/>
      <p:bldP spid="47" grpId="0" animBg="1"/>
      <p:bldP spid="47" grpId="1" animBg="1"/>
      <p:bldP spid="54" grpId="0" animBg="1"/>
      <p:bldP spid="57" grpId="0" animBg="1"/>
      <p:bldP spid="54" grpId="1" animBg="1"/>
      <p:bldP spid="57" grpId="1" animBg="1"/>
      <p:bldP spid="55" grpId="0" animBg="1"/>
      <p:bldP spid="55" grpId="1" animBg="1"/>
      <p:bldP spid="56" grpId="0" animBg="1"/>
      <p:bldP spid="56" grpId="1" animBg="1"/>
      <p:bldP spid="66" grpId="0" animBg="1"/>
      <p:bldP spid="66" grpId="1" animBg="1"/>
      <p:bldP spid="63" grpId="0" animBg="1"/>
      <p:bldP spid="63" grpId="1" animBg="1"/>
      <p:bldP spid="59" grpId="0"/>
      <p:bldP spid="59" grpId="1"/>
      <p:bldP spid="60" grpId="0"/>
      <p:bldP spid="60" grpId="1"/>
      <p:bldP spid="61" grpId="0"/>
      <p:bldP spid="61" grpId="1"/>
      <p:bldP spid="62" grpId="0" animBg="1"/>
      <p:bldP spid="6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>
            <p:custDataLst>
              <p:tags r:id="rId1"/>
            </p:custDataLst>
          </p:nvPr>
        </p:nvSpPr>
        <p:spPr>
          <a:xfrm>
            <a:off x="224790" y="165735"/>
            <a:ext cx="4779010" cy="4603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探讨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：为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何神要剿灭亚玛力人？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235575" y="5051425"/>
            <a:ext cx="6868795" cy="163004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【出 17:14】耶和华对摩西说</a:t>
            </a:r>
            <a:r>
              <a:rPr lang="en-US" altLang="zh-CN" sz="2000"/>
              <a:t>:</a:t>
            </a:r>
            <a:r>
              <a:rPr lang="zh-CN" altLang="en-US" sz="2000"/>
              <a:t>“</a:t>
            </a:r>
            <a:r>
              <a:rPr lang="zh-CN" altLang="en-US" sz="2000" b="1">
                <a:solidFill>
                  <a:srgbClr val="FF0000"/>
                </a:solidFill>
              </a:rPr>
              <a:t>我要将亚玛力的名号从天下全然涂抹了</a:t>
            </a:r>
            <a:r>
              <a:rPr lang="en-US" altLang="zh-CN" sz="2000"/>
              <a:t>,</a:t>
            </a:r>
            <a:r>
              <a:rPr lang="zh-CN" altLang="en-US" sz="2000"/>
              <a:t>你要将这话写在书上作纪念</a:t>
            </a:r>
            <a:r>
              <a:rPr lang="en-US" altLang="zh-CN" sz="2000"/>
              <a:t>,</a:t>
            </a:r>
            <a:r>
              <a:rPr lang="zh-CN" altLang="en-US" sz="2000"/>
              <a:t>又念给约书亚听。”</a:t>
            </a:r>
            <a:endParaRPr lang="zh-CN" altLang="en-US" sz="2000"/>
          </a:p>
          <a:p>
            <a:r>
              <a:rPr lang="zh-CN" altLang="en-US" sz="2000"/>
              <a:t>【出 17:15</a:t>
            </a:r>
            <a:r>
              <a:rPr lang="en-US" altLang="zh-CN" sz="2000"/>
              <a:t>~16</a:t>
            </a:r>
            <a:r>
              <a:rPr lang="zh-CN" altLang="en-US" sz="2000"/>
              <a:t>】摩西筑了一座坛</a:t>
            </a:r>
            <a:r>
              <a:rPr lang="en-US" altLang="zh-CN" sz="2000"/>
              <a:t>,</a:t>
            </a:r>
            <a:r>
              <a:rPr lang="zh-CN" altLang="en-US" sz="2000"/>
              <a:t>起名叫“耶和华尼西”（就是“耶和华是我旌旗”的意思）</a:t>
            </a:r>
            <a:r>
              <a:rPr lang="en-US" altLang="zh-CN" sz="2000"/>
              <a:t>;</a:t>
            </a:r>
            <a:r>
              <a:rPr lang="zh-CN" altLang="en-US" sz="2000"/>
              <a:t>又说：</a:t>
            </a:r>
            <a:r>
              <a:rPr lang="zh-CN" altLang="en-US" sz="2000">
                <a:solidFill>
                  <a:srgbClr val="FF0000"/>
                </a:solidFill>
              </a:rPr>
              <a:t>“</a:t>
            </a:r>
            <a:r>
              <a:rPr lang="zh-CN" altLang="en-US" sz="2000" b="1">
                <a:solidFill>
                  <a:srgbClr val="FF0000"/>
                </a:solidFill>
              </a:rPr>
              <a:t>耶和华已经起了誓</a:t>
            </a:r>
            <a:r>
              <a:rPr lang="en-US" altLang="zh-CN" sz="2000" b="1">
                <a:solidFill>
                  <a:srgbClr val="FF0000"/>
                </a:solidFill>
              </a:rPr>
              <a:t>, </a:t>
            </a:r>
            <a:r>
              <a:rPr lang="zh-CN" altLang="en-US" sz="2000" b="1">
                <a:solidFill>
                  <a:srgbClr val="FF0000"/>
                </a:solidFill>
              </a:rPr>
              <a:t>必世世代代和亚玛力人争战</a:t>
            </a:r>
            <a:r>
              <a:rPr lang="zh-CN" altLang="en-US" sz="2000">
                <a:solidFill>
                  <a:srgbClr val="FF0000"/>
                </a:solidFill>
              </a:rPr>
              <a:t>。”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24790" y="671195"/>
            <a:ext cx="4937760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r>
              <a:rPr lang="zh-CN" altLang="en-US" sz="2000">
                <a:sym typeface="+mn-ea"/>
              </a:rPr>
              <a:t>以色列人刚出埃及不久，到达西奈山之前，在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利非订</a:t>
            </a:r>
            <a:r>
              <a:rPr lang="zh-CN" altLang="en-US" sz="2000">
                <a:sym typeface="+mn-ea"/>
              </a:rPr>
              <a:t>，遭到</a:t>
            </a:r>
            <a:r>
              <a:rPr lang="zh-CN" altLang="en-US" sz="2000" b="1">
                <a:sym typeface="+mn-ea"/>
              </a:rPr>
              <a:t>亚玛力人</a:t>
            </a:r>
            <a:r>
              <a:rPr lang="zh-CN" altLang="en-US" sz="2000">
                <a:sym typeface="+mn-ea"/>
              </a:rPr>
              <a:t>的主动进犯拦截。</a:t>
            </a:r>
            <a:endParaRPr lang="zh-CN" altLang="en-US" sz="2000">
              <a:sym typeface="+mn-ea"/>
            </a:endParaRPr>
          </a:p>
        </p:txBody>
      </p:sp>
      <p:pic>
        <p:nvPicPr>
          <p:cNvPr id="53" name="图片 52" descr="出埃及路線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" y="1384935"/>
            <a:ext cx="5069840" cy="5473065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 rot="20520000">
            <a:off x="1741805" y="2947670"/>
            <a:ext cx="1440180" cy="429260"/>
          </a:xfrm>
          <a:prstGeom prst="ellips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 rot="20460000">
            <a:off x="1842135" y="2938145"/>
            <a:ext cx="130937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r>
              <a:rPr lang="zh-CN" altLang="en-US" sz="2000">
                <a:sym typeface="+mn-ea"/>
              </a:rPr>
              <a:t>亚玛力人</a:t>
            </a:r>
            <a:endParaRPr lang="zh-CN" altLang="en-US" sz="2000"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265045" y="5156200"/>
            <a:ext cx="694055" cy="459740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燕尾形箭头 8"/>
          <p:cNvSpPr/>
          <p:nvPr/>
        </p:nvSpPr>
        <p:spPr>
          <a:xfrm rot="5400000">
            <a:off x="1952625" y="3930650"/>
            <a:ext cx="1510030" cy="502920"/>
          </a:xfrm>
          <a:prstGeom prst="notchedRightArrow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283835" y="1167130"/>
            <a:ext cx="2613660" cy="3784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【出 17:11】 摩西何时举手，以色列人就得胜；何时垂手，亚玛力人就得胜。</a:t>
            </a:r>
            <a:endParaRPr lang="zh-CN" altLang="en-US" sz="2000"/>
          </a:p>
          <a:p>
            <a:r>
              <a:rPr lang="zh-CN" altLang="en-US" sz="2000"/>
              <a:t>【出 17:12】 但摩西的手发沉，他们就搬石头来，放在他以下，他就坐在上面。亚伦与户珥扶着他的手，一个在这边，一个在那边，他的手就稳住，直到日落的时候。</a:t>
            </a:r>
            <a:endParaRPr lang="zh-CN" altLang="en-US" sz="2000"/>
          </a:p>
        </p:txBody>
      </p:sp>
      <p:pic>
        <p:nvPicPr>
          <p:cNvPr id="13" name="图片 12" descr="0603-e15910836227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780" y="87630"/>
            <a:ext cx="4027170" cy="484949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283835" y="99695"/>
            <a:ext cx="261366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ym typeface="+mn-ea"/>
              </a:rPr>
              <a:t>约书亚带兵与亚玛力人争战。摩西</a:t>
            </a:r>
            <a:r>
              <a:rPr lang="en-US" altLang="zh-CN" sz="2000">
                <a:sym typeface="+mn-ea"/>
              </a:rPr>
              <a:t>, </a:t>
            </a:r>
            <a:r>
              <a:rPr lang="zh-CN" altLang="en-US" sz="2000">
                <a:sym typeface="+mn-ea"/>
              </a:rPr>
              <a:t>亚伦</a:t>
            </a:r>
            <a:r>
              <a:rPr lang="en-US" altLang="zh-CN" sz="2000">
                <a:sym typeface="+mn-ea"/>
              </a:rPr>
              <a:t>, </a:t>
            </a:r>
            <a:r>
              <a:rPr lang="zh-CN" altLang="en-US" sz="2000">
                <a:sym typeface="+mn-ea"/>
              </a:rPr>
              <a:t>户珥在山顶</a:t>
            </a:r>
            <a:r>
              <a:rPr lang="zh-CN" altLang="en-US" sz="2000">
                <a:sym typeface="+mn-ea"/>
              </a:rPr>
              <a:t>助战。</a:t>
            </a:r>
            <a:endParaRPr lang="zh-CN" altLang="en-US" sz="20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50" grpId="0"/>
      <p:bldP spid="50" grpId="1"/>
      <p:bldP spid="7" grpId="0" animBg="1"/>
      <p:bldP spid="7" grpId="1" animBg="1"/>
      <p:bldP spid="4" grpId="0"/>
      <p:bldP spid="4" grpId="1"/>
      <p:bldP spid="9" grpId="0" animBg="1"/>
      <p:bldP spid="9" grpId="1" animBg="1"/>
      <p:bldP spid="14" grpId="0"/>
      <p:bldP spid="14" grpId="1"/>
      <p:bldP spid="11" grpId="0" animBg="1"/>
      <p:bldP spid="11" grpId="1" animBg="1"/>
      <p:bldP spid="48" grpId="0" animBg="1"/>
      <p:bldP spid="48" grpId="1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146050" y="52705"/>
            <a:ext cx="2931795" cy="460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人物</a:t>
            </a:r>
            <a:r>
              <a:rPr lang="en-US" altLang="zh-CN" sz="2400">
                <a:sym typeface="+mn-ea"/>
              </a:rPr>
              <a:t>5-1</a:t>
            </a:r>
            <a:r>
              <a:rPr lang="zh-CN" altLang="en-US" sz="2400">
                <a:sym typeface="+mn-ea"/>
              </a:rPr>
              <a:t>：大卫</a:t>
            </a:r>
            <a:r>
              <a:rPr lang="zh-CN" altLang="en-US" sz="2400">
                <a:sym typeface="+mn-ea"/>
              </a:rPr>
              <a:t>逃亡</a:t>
            </a:r>
            <a:endParaRPr lang="zh-CN" altLang="en-US" sz="240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9775" y="13970"/>
            <a:ext cx="8842375" cy="5613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940" y="596900"/>
            <a:ext cx="3103880" cy="50158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逃亡前</a:t>
            </a:r>
            <a:endParaRPr lang="zh-CN" altLang="en-US" sz="2000" b="1">
              <a:solidFill>
                <a:srgbClr val="FF0000"/>
              </a:solidFill>
            </a:endParaRPr>
          </a:p>
          <a:p>
            <a:r>
              <a:rPr lang="en-US" altLang="zh-CN" sz="2000" b="1"/>
              <a:t>1.</a:t>
            </a:r>
            <a:r>
              <a:rPr lang="zh-CN" altLang="en-US" sz="2000" b="1"/>
              <a:t>撒母耳膏大卫</a:t>
            </a:r>
            <a:r>
              <a:rPr lang="en-US" altLang="zh-CN" sz="2000" b="1"/>
              <a:t>16:13</a:t>
            </a:r>
            <a:endParaRPr lang="en-US" altLang="zh-CN" sz="2000" b="1"/>
          </a:p>
          <a:p>
            <a:r>
              <a:rPr lang="zh-CN" altLang="en-US" sz="2000"/>
              <a:t>牧羊</a:t>
            </a:r>
            <a:r>
              <a:rPr lang="zh-CN" altLang="en-US" sz="2000"/>
              <a:t>少年</a:t>
            </a:r>
            <a:endParaRPr lang="zh-CN" altLang="en-US" sz="2000"/>
          </a:p>
          <a:p>
            <a:r>
              <a:rPr lang="en-US" altLang="zh-CN" sz="2000" b="1"/>
              <a:t>2.</a:t>
            </a:r>
            <a:r>
              <a:rPr lang="zh-CN" altLang="en-US" sz="2000" b="1"/>
              <a:t>做扫罗王侍从</a:t>
            </a:r>
            <a:r>
              <a:rPr lang="en-US" altLang="zh-CN" sz="2000" b="1"/>
              <a:t>16:21</a:t>
            </a:r>
            <a:r>
              <a:rPr lang="zh-CN" altLang="en-US" sz="2000" b="1"/>
              <a:t>～</a:t>
            </a:r>
            <a:r>
              <a:rPr lang="en-US" altLang="zh-CN" sz="2000" b="1"/>
              <a:t>23</a:t>
            </a:r>
            <a:endParaRPr lang="en-US" altLang="zh-CN" sz="2000" b="1"/>
          </a:p>
          <a:p>
            <a:r>
              <a:rPr lang="zh-CN" altLang="en-US" sz="2000"/>
              <a:t>弹琴，拿</a:t>
            </a:r>
            <a:r>
              <a:rPr lang="zh-CN" altLang="en-US" sz="2000"/>
              <a:t>兵器</a:t>
            </a:r>
            <a:endParaRPr lang="zh-CN" altLang="en-US" sz="2000"/>
          </a:p>
          <a:p>
            <a:r>
              <a:rPr lang="en-US" altLang="zh-CN" sz="2000" b="1"/>
              <a:t>3.</a:t>
            </a:r>
            <a:r>
              <a:rPr lang="zh-CN" altLang="en-US" sz="2000" b="1"/>
              <a:t>杀巨人歌利亚</a:t>
            </a:r>
            <a:r>
              <a:rPr lang="en-US" altLang="zh-CN" sz="2000" b="1"/>
              <a:t>17:49</a:t>
            </a:r>
            <a:endParaRPr lang="en-US" altLang="zh-CN" sz="2000" b="1"/>
          </a:p>
          <a:p>
            <a:r>
              <a:rPr lang="zh-CN" altLang="en-US" sz="2000"/>
              <a:t>机𫠊甩石</a:t>
            </a:r>
            <a:endParaRPr lang="en-US" altLang="zh-CN" sz="2000"/>
          </a:p>
          <a:p>
            <a:r>
              <a:rPr lang="en-US" altLang="zh-CN" sz="2000" b="1"/>
              <a:t>4.</a:t>
            </a:r>
            <a:r>
              <a:rPr lang="zh-CN" altLang="en-US" sz="2000" b="1"/>
              <a:t>扫罗妒忌大卫</a:t>
            </a:r>
            <a:r>
              <a:rPr lang="en-US" altLang="zh-CN" sz="2000" b="1"/>
              <a:t>18:7</a:t>
            </a:r>
            <a:endParaRPr lang="en-US" altLang="zh-CN" sz="2000" b="1"/>
          </a:p>
          <a:p>
            <a:r>
              <a:rPr lang="zh-CN" altLang="en-US" sz="2000"/>
              <a:t>扫罗杀死千千，</a:t>
            </a:r>
            <a:endParaRPr lang="zh-CN" altLang="en-US" sz="2000"/>
          </a:p>
          <a:p>
            <a:r>
              <a:rPr lang="zh-CN" altLang="en-US" sz="2000"/>
              <a:t>大卫杀死万万。</a:t>
            </a:r>
            <a:endParaRPr lang="en-US" altLang="zh-CN" sz="2000"/>
          </a:p>
          <a:p>
            <a:r>
              <a:rPr lang="en-US" altLang="zh-CN" sz="2000" b="1"/>
              <a:t>5.</a:t>
            </a:r>
            <a:r>
              <a:rPr lang="zh-CN" altLang="en-US" sz="2000" b="1"/>
              <a:t>假招婿谋害大卫</a:t>
            </a:r>
            <a:r>
              <a:rPr lang="en-US" altLang="zh-CN" sz="2000" b="1"/>
              <a:t>18:17</a:t>
            </a:r>
            <a:r>
              <a:rPr lang="zh-CN" altLang="en-US" sz="2000" b="1"/>
              <a:t>～</a:t>
            </a:r>
            <a:endParaRPr lang="en-US" altLang="zh-CN" sz="2000" b="1"/>
          </a:p>
          <a:p>
            <a:r>
              <a:rPr lang="zh-CN" altLang="en-US" sz="2000"/>
              <a:t>大女米拉，卖命征战，悔婚；次女米甲，聘礼</a:t>
            </a:r>
            <a:r>
              <a:rPr lang="en-US" altLang="zh-CN" sz="2000"/>
              <a:t>100</a:t>
            </a:r>
            <a:r>
              <a:rPr lang="zh-CN" altLang="en-US" sz="2000"/>
              <a:t>非利士人阳皮，杀</a:t>
            </a:r>
            <a:r>
              <a:rPr lang="en-US" altLang="zh-CN" sz="2000"/>
              <a:t>200</a:t>
            </a:r>
            <a:r>
              <a:rPr lang="zh-CN" altLang="en-US" sz="2000"/>
              <a:t>。</a:t>
            </a:r>
            <a:endParaRPr lang="zh-CN" altLang="en-US" sz="2000"/>
          </a:p>
          <a:p>
            <a:r>
              <a:rPr lang="en-US" altLang="zh-CN" sz="2000" b="1"/>
              <a:t>6.</a:t>
            </a:r>
            <a:r>
              <a:rPr lang="zh-CN" altLang="en-US" sz="2000" b="1"/>
              <a:t>扫罗</a:t>
            </a:r>
            <a:r>
              <a:rPr lang="zh-CN" altLang="en-US" sz="2000" b="1"/>
              <a:t>刺杀大卫</a:t>
            </a:r>
            <a:r>
              <a:rPr lang="en-US" altLang="zh-CN" sz="2000" b="1"/>
              <a:t>19:10</a:t>
            </a:r>
            <a:r>
              <a:rPr lang="zh-CN" altLang="en-US" sz="2000" b="1"/>
              <a:t>～</a:t>
            </a:r>
            <a:r>
              <a:rPr lang="en-US" altLang="zh-CN" sz="2000" b="1"/>
              <a:t>24</a:t>
            </a:r>
            <a:endParaRPr lang="en-US" altLang="zh-CN" sz="2000" b="1"/>
          </a:p>
          <a:p>
            <a:r>
              <a:rPr lang="zh-CN" altLang="en-US" sz="2000"/>
              <a:t>米甲帮大卫缒窗</a:t>
            </a:r>
            <a:r>
              <a:rPr lang="zh-CN" altLang="en-US" sz="2000"/>
              <a:t>逃跑</a:t>
            </a:r>
            <a:endParaRPr lang="zh-CN" altLang="en-US" sz="2000"/>
          </a:p>
        </p:txBody>
      </p:sp>
      <p:sp>
        <p:nvSpPr>
          <p:cNvPr id="6" name="文本框 5"/>
          <p:cNvSpPr txBox="1"/>
          <p:nvPr/>
        </p:nvSpPr>
        <p:spPr>
          <a:xfrm>
            <a:off x="4717415" y="128270"/>
            <a:ext cx="13455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00B050"/>
                </a:solidFill>
                <a:sym typeface="+mn-ea"/>
              </a:rPr>
              <a:t>扫罗王宫</a:t>
            </a:r>
            <a:endParaRPr lang="zh-CN" altLang="en-US" sz="2000">
              <a:solidFill>
                <a:srgbClr val="00B05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62145" y="471170"/>
            <a:ext cx="21850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00B050"/>
                </a:solidFill>
                <a:sym typeface="+mn-ea"/>
              </a:rPr>
              <a:t>撒母耳</a:t>
            </a:r>
            <a:r>
              <a:rPr lang="en-US" altLang="zh-CN" sz="2000">
                <a:solidFill>
                  <a:srgbClr val="00B050"/>
                </a:solidFill>
                <a:sym typeface="+mn-ea"/>
              </a:rPr>
              <a:t>,</a:t>
            </a:r>
            <a:r>
              <a:rPr lang="zh-CN" altLang="en-US" sz="2000">
                <a:solidFill>
                  <a:srgbClr val="00B050"/>
                </a:solidFill>
                <a:sym typeface="+mn-ea"/>
              </a:rPr>
              <a:t>受感</a:t>
            </a:r>
            <a:r>
              <a:rPr lang="zh-CN" altLang="en-US" sz="2000">
                <a:solidFill>
                  <a:srgbClr val="00B050"/>
                </a:solidFill>
                <a:sym typeface="+mn-ea"/>
              </a:rPr>
              <a:t>说话</a:t>
            </a:r>
            <a:endParaRPr lang="zh-CN" altLang="en-US" sz="2000">
              <a:solidFill>
                <a:srgbClr val="00B05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64355" y="842010"/>
            <a:ext cx="19507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00B050"/>
                </a:solidFill>
                <a:sym typeface="+mn-ea"/>
              </a:rPr>
              <a:t>祭司亚希米勒</a:t>
            </a:r>
            <a:endParaRPr lang="zh-CN" altLang="en-US" sz="2000">
              <a:solidFill>
                <a:srgbClr val="00B05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87520" y="1184910"/>
            <a:ext cx="22948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00B050"/>
                </a:solidFill>
                <a:sym typeface="+mn-ea"/>
              </a:rPr>
              <a:t>亚吉王前装疯</a:t>
            </a:r>
            <a:r>
              <a:rPr lang="zh-CN" altLang="en-US" sz="2000">
                <a:solidFill>
                  <a:srgbClr val="00B050"/>
                </a:solidFill>
                <a:sym typeface="+mn-ea"/>
              </a:rPr>
              <a:t>卖傻</a:t>
            </a:r>
            <a:endParaRPr lang="zh-CN" altLang="en-US" sz="2000">
              <a:solidFill>
                <a:srgbClr val="00B050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33315" y="1527810"/>
            <a:ext cx="15951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00B050"/>
                </a:solidFill>
                <a:sym typeface="+mn-ea"/>
              </a:rPr>
              <a:t>收留</a:t>
            </a:r>
            <a:r>
              <a:rPr lang="en-US" altLang="zh-CN" sz="2000">
                <a:solidFill>
                  <a:srgbClr val="00B050"/>
                </a:solidFill>
                <a:sym typeface="+mn-ea"/>
              </a:rPr>
              <a:t>400</a:t>
            </a:r>
            <a:r>
              <a:rPr lang="zh-CN" altLang="en-US" sz="2000">
                <a:solidFill>
                  <a:srgbClr val="00B050"/>
                </a:solidFill>
                <a:sym typeface="+mn-ea"/>
              </a:rPr>
              <a:t>人</a:t>
            </a:r>
            <a:endParaRPr lang="zh-CN" altLang="en-US" sz="2000">
              <a:solidFill>
                <a:srgbClr val="00B050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64355" y="1891665"/>
            <a:ext cx="228346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00B050"/>
                </a:solidFill>
                <a:sym typeface="+mn-ea"/>
              </a:rPr>
              <a:t>求摩押王收留父母</a:t>
            </a:r>
            <a:endParaRPr lang="zh-CN" altLang="en-US" sz="2000">
              <a:solidFill>
                <a:srgbClr val="00B05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63135" y="2242185"/>
            <a:ext cx="17614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FF0000"/>
                </a:solidFill>
                <a:sym typeface="+mn-ea"/>
              </a:rPr>
              <a:t>先知迦得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报信</a:t>
            </a:r>
            <a:endParaRPr lang="zh-CN" altLang="en-US" sz="2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46670" y="128270"/>
            <a:ext cx="19500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FF0000"/>
                </a:solidFill>
                <a:sym typeface="+mn-ea"/>
              </a:rPr>
              <a:t>击退非利士人</a:t>
            </a:r>
            <a:endParaRPr lang="zh-CN" altLang="en-US" sz="2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66000" y="499110"/>
            <a:ext cx="20662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FF0000"/>
                </a:solidFill>
                <a:sym typeface="+mn-ea"/>
              </a:rPr>
              <a:t>西弗人出卖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大卫</a:t>
            </a:r>
            <a:endParaRPr lang="zh-CN" altLang="en-US" sz="2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48930" y="800100"/>
            <a:ext cx="134493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FF0000"/>
                </a:solidFill>
                <a:sym typeface="+mn-ea"/>
              </a:rPr>
              <a:t>先围后撤</a:t>
            </a:r>
            <a:endParaRPr lang="zh-CN" altLang="en-US" sz="2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712075" y="1184910"/>
            <a:ext cx="13462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FF0000"/>
                </a:solidFill>
                <a:sym typeface="+mn-ea"/>
              </a:rPr>
              <a:t>割扫罗袍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 </a:t>
            </a:r>
            <a:endParaRPr lang="en-US" altLang="zh-CN" sz="2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19955" y="4521200"/>
            <a:ext cx="15951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0070C0"/>
                </a:solidFill>
                <a:sym typeface="+mn-ea"/>
              </a:rPr>
              <a:t>住</a:t>
            </a:r>
            <a:r>
              <a:rPr lang="en-US" altLang="zh-CN" sz="2000">
                <a:solidFill>
                  <a:srgbClr val="0070C0"/>
                </a:solidFill>
                <a:sym typeface="+mn-ea"/>
              </a:rPr>
              <a:t>1</a:t>
            </a:r>
            <a:r>
              <a:rPr lang="zh-CN" altLang="en-US" sz="2000">
                <a:solidFill>
                  <a:srgbClr val="0070C0"/>
                </a:solidFill>
                <a:sym typeface="+mn-ea"/>
              </a:rPr>
              <a:t>年</a:t>
            </a:r>
            <a:r>
              <a:rPr lang="en-US" altLang="zh-CN" sz="2000">
                <a:solidFill>
                  <a:srgbClr val="0070C0"/>
                </a:solidFill>
                <a:sym typeface="+mn-ea"/>
              </a:rPr>
              <a:t>4</a:t>
            </a:r>
            <a:r>
              <a:rPr lang="zh-CN" altLang="en-US" sz="2000">
                <a:solidFill>
                  <a:srgbClr val="0070C0"/>
                </a:solidFill>
                <a:sym typeface="+mn-ea"/>
              </a:rPr>
              <a:t>个月</a:t>
            </a:r>
            <a:endParaRPr lang="zh-CN" altLang="en-US" sz="2000">
              <a:solidFill>
                <a:srgbClr val="0070C0"/>
              </a:solidFill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727950" y="1527810"/>
            <a:ext cx="131635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solidFill>
                  <a:srgbClr val="0070C0"/>
                </a:solidFill>
                <a:sym typeface="+mn-ea"/>
              </a:rPr>
              <a:t>10--9--4</a:t>
            </a:r>
            <a:endParaRPr lang="en-US" altLang="zh-CN" sz="2000">
              <a:solidFill>
                <a:srgbClr val="0070C0"/>
              </a:solidFill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14465" y="4550410"/>
            <a:ext cx="171323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0070C0"/>
                </a:solidFill>
                <a:sym typeface="+mn-ea"/>
              </a:rPr>
              <a:t>拿巴</a:t>
            </a:r>
            <a:r>
              <a:rPr lang="en-US" altLang="zh-CN" sz="2000">
                <a:solidFill>
                  <a:srgbClr val="0070C0"/>
                </a:solidFill>
                <a:sym typeface="+mn-ea"/>
              </a:rPr>
              <a:t>&amp;</a:t>
            </a:r>
            <a:r>
              <a:rPr lang="zh-CN" altLang="en-US" sz="2000">
                <a:solidFill>
                  <a:srgbClr val="0070C0"/>
                </a:solidFill>
                <a:sym typeface="+mn-ea"/>
              </a:rPr>
              <a:t>亚比该</a:t>
            </a:r>
            <a:endParaRPr lang="zh-CN" altLang="en-US" sz="2000">
              <a:solidFill>
                <a:srgbClr val="0070C0"/>
              </a:solidFill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402070" y="3913505"/>
            <a:ext cx="103060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0070C0"/>
                </a:solidFill>
                <a:sym typeface="+mn-ea"/>
              </a:rPr>
              <a:t>再次不杀扫罗</a:t>
            </a:r>
            <a:endParaRPr lang="zh-CN" altLang="en-US" sz="2000">
              <a:solidFill>
                <a:srgbClr val="0070C0"/>
              </a:solidFill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355590" y="3458845"/>
            <a:ext cx="96012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0070C0"/>
                </a:solidFill>
                <a:sym typeface="+mn-ea"/>
              </a:rPr>
              <a:t>向亚吉王要地</a:t>
            </a:r>
            <a:endParaRPr lang="zh-CN" altLang="en-US" sz="2000" b="1">
              <a:solidFill>
                <a:srgbClr val="0070C0"/>
              </a:solidFill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846830" y="4892040"/>
            <a:ext cx="3815080" cy="7067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000"/>
              <a:t>从少年被膏为王～</a:t>
            </a:r>
            <a:r>
              <a:rPr lang="en-US" altLang="zh-CN" sz="2000">
                <a:sym typeface="+mn-ea"/>
              </a:rPr>
              <a:t>30</a:t>
            </a:r>
            <a:r>
              <a:rPr lang="zh-CN" altLang="en-US" sz="2000">
                <a:sym typeface="+mn-ea"/>
              </a:rPr>
              <a:t>岁</a:t>
            </a:r>
            <a:r>
              <a:rPr lang="zh-CN" altLang="en-US" sz="2000"/>
              <a:t>登基</a:t>
            </a:r>
            <a:endParaRPr lang="zh-CN" altLang="en-US" sz="2000"/>
          </a:p>
          <a:p>
            <a:r>
              <a:rPr lang="zh-CN" altLang="en-US" sz="2000"/>
              <a:t>生死逃亡</a:t>
            </a:r>
            <a:r>
              <a:rPr lang="zh-CN" altLang="en-US" sz="2000"/>
              <a:t>十几年！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3334385" y="4597400"/>
            <a:ext cx="497840" cy="10147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sym typeface="+mn-ea"/>
              </a:rPr>
              <a:t>逃亡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中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1" grpId="0" animBg="1"/>
      <p:bldP spid="31" grpId="1" animBg="1"/>
      <p:bldP spid="2" grpId="0" animBg="1"/>
      <p:bldP spid="2" grpId="1" animBg="1"/>
      <p:bldP spid="4" grpId="0" animBg="1"/>
      <p:bldP spid="4" grpId="1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  <p:bldP spid="23" grpId="0"/>
      <p:bldP spid="23" grpId="1"/>
      <p:bldP spid="18" grpId="0"/>
      <p:bldP spid="18" grpId="1"/>
      <p:bldP spid="24" grpId="0" animBg="1"/>
      <p:bldP spid="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146050" y="52705"/>
            <a:ext cx="2931795" cy="460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人物</a:t>
            </a:r>
            <a:r>
              <a:rPr lang="en-US" altLang="zh-CN" sz="2400">
                <a:sym typeface="+mn-ea"/>
              </a:rPr>
              <a:t>5-1</a:t>
            </a:r>
            <a:r>
              <a:rPr lang="zh-CN" altLang="en-US" sz="2400">
                <a:sym typeface="+mn-ea"/>
              </a:rPr>
              <a:t>：大卫</a:t>
            </a:r>
            <a:r>
              <a:rPr lang="zh-CN" altLang="en-US" sz="2400">
                <a:sym typeface="+mn-ea"/>
              </a:rPr>
              <a:t>逃亡</a:t>
            </a:r>
            <a:endParaRPr lang="zh-CN" altLang="en-US" sz="240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9775" y="13970"/>
            <a:ext cx="8842375" cy="5613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940" y="596900"/>
            <a:ext cx="3103880" cy="50158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逃亡前</a:t>
            </a:r>
            <a:endParaRPr lang="zh-CN" altLang="en-US" sz="2000" b="1">
              <a:solidFill>
                <a:srgbClr val="FF0000"/>
              </a:solidFill>
            </a:endParaRPr>
          </a:p>
          <a:p>
            <a:r>
              <a:rPr lang="en-US" altLang="zh-CN" sz="2000" b="1"/>
              <a:t>1.</a:t>
            </a:r>
            <a:r>
              <a:rPr lang="zh-CN" altLang="en-US" sz="2000" b="1"/>
              <a:t>撒母耳膏大卫</a:t>
            </a:r>
            <a:r>
              <a:rPr lang="en-US" altLang="zh-CN" sz="2000" b="1"/>
              <a:t>16:13</a:t>
            </a:r>
            <a:endParaRPr lang="en-US" altLang="zh-CN" sz="2000" b="1"/>
          </a:p>
          <a:p>
            <a:r>
              <a:rPr lang="zh-CN" altLang="en-US" sz="2000"/>
              <a:t>牧羊</a:t>
            </a:r>
            <a:r>
              <a:rPr lang="zh-CN" altLang="en-US" sz="2000"/>
              <a:t>少年</a:t>
            </a:r>
            <a:endParaRPr lang="zh-CN" altLang="en-US" sz="2000"/>
          </a:p>
          <a:p>
            <a:r>
              <a:rPr lang="en-US" altLang="zh-CN" sz="2000" b="1"/>
              <a:t>2.</a:t>
            </a:r>
            <a:r>
              <a:rPr lang="zh-CN" altLang="en-US" sz="2000" b="1"/>
              <a:t>做扫罗王侍从</a:t>
            </a:r>
            <a:r>
              <a:rPr lang="en-US" altLang="zh-CN" sz="2000" b="1"/>
              <a:t>16:21</a:t>
            </a:r>
            <a:r>
              <a:rPr lang="zh-CN" altLang="en-US" sz="2000" b="1"/>
              <a:t>～</a:t>
            </a:r>
            <a:r>
              <a:rPr lang="en-US" altLang="zh-CN" sz="2000" b="1"/>
              <a:t>23</a:t>
            </a:r>
            <a:endParaRPr lang="en-US" altLang="zh-CN" sz="2000" b="1"/>
          </a:p>
          <a:p>
            <a:r>
              <a:rPr lang="zh-CN" altLang="en-US" sz="2000"/>
              <a:t>弹琴，拿</a:t>
            </a:r>
            <a:r>
              <a:rPr lang="zh-CN" altLang="en-US" sz="2000"/>
              <a:t>兵器</a:t>
            </a:r>
            <a:endParaRPr lang="zh-CN" altLang="en-US" sz="2000"/>
          </a:p>
          <a:p>
            <a:r>
              <a:rPr lang="en-US" altLang="zh-CN" sz="2000" b="1"/>
              <a:t>3.</a:t>
            </a:r>
            <a:r>
              <a:rPr lang="zh-CN" altLang="en-US" sz="2000" b="1"/>
              <a:t>杀巨人歌利亚</a:t>
            </a:r>
            <a:r>
              <a:rPr lang="en-US" altLang="zh-CN" sz="2000" b="1"/>
              <a:t>17:49</a:t>
            </a:r>
            <a:endParaRPr lang="en-US" altLang="zh-CN" sz="2000" b="1"/>
          </a:p>
          <a:p>
            <a:r>
              <a:rPr lang="zh-CN" altLang="en-US" sz="2000"/>
              <a:t>机𫠊甩石</a:t>
            </a:r>
            <a:endParaRPr lang="en-US" altLang="zh-CN" sz="2000"/>
          </a:p>
          <a:p>
            <a:r>
              <a:rPr lang="en-US" altLang="zh-CN" sz="2000" b="1"/>
              <a:t>4.</a:t>
            </a:r>
            <a:r>
              <a:rPr lang="zh-CN" altLang="en-US" sz="2000" b="1"/>
              <a:t>扫罗妒忌大卫</a:t>
            </a:r>
            <a:r>
              <a:rPr lang="en-US" altLang="zh-CN" sz="2000" b="1"/>
              <a:t>18:7</a:t>
            </a:r>
            <a:endParaRPr lang="en-US" altLang="zh-CN" sz="2000" b="1"/>
          </a:p>
          <a:p>
            <a:r>
              <a:rPr lang="zh-CN" altLang="en-US" sz="2000"/>
              <a:t>扫罗杀死千千，</a:t>
            </a:r>
            <a:endParaRPr lang="zh-CN" altLang="en-US" sz="2000"/>
          </a:p>
          <a:p>
            <a:r>
              <a:rPr lang="zh-CN" altLang="en-US" sz="2000"/>
              <a:t>大卫杀死万万。</a:t>
            </a:r>
            <a:endParaRPr lang="en-US" altLang="zh-CN" sz="2000"/>
          </a:p>
          <a:p>
            <a:r>
              <a:rPr lang="en-US" altLang="zh-CN" sz="2000" b="1"/>
              <a:t>5.</a:t>
            </a:r>
            <a:r>
              <a:rPr lang="zh-CN" altLang="en-US" sz="2000" b="1"/>
              <a:t>假招婿谋害大卫</a:t>
            </a:r>
            <a:r>
              <a:rPr lang="en-US" altLang="zh-CN" sz="2000" b="1"/>
              <a:t>18:17</a:t>
            </a:r>
            <a:r>
              <a:rPr lang="zh-CN" altLang="en-US" sz="2000" b="1"/>
              <a:t>～</a:t>
            </a:r>
            <a:endParaRPr lang="en-US" altLang="zh-CN" sz="2000" b="1"/>
          </a:p>
          <a:p>
            <a:r>
              <a:rPr lang="zh-CN" altLang="en-US" sz="2000"/>
              <a:t>大女米拉，卖命征战，悔婚；次女米甲，聘礼</a:t>
            </a:r>
            <a:r>
              <a:rPr lang="en-US" altLang="zh-CN" sz="2000"/>
              <a:t>100</a:t>
            </a:r>
            <a:r>
              <a:rPr lang="zh-CN" altLang="en-US" sz="2000"/>
              <a:t>非利士人阳皮，杀</a:t>
            </a:r>
            <a:r>
              <a:rPr lang="en-US" altLang="zh-CN" sz="2000"/>
              <a:t>200</a:t>
            </a:r>
            <a:r>
              <a:rPr lang="zh-CN" altLang="en-US" sz="2000"/>
              <a:t>。</a:t>
            </a:r>
            <a:endParaRPr lang="zh-CN" altLang="en-US" sz="2000"/>
          </a:p>
          <a:p>
            <a:r>
              <a:rPr lang="en-US" altLang="zh-CN" sz="2000" b="1"/>
              <a:t>6.</a:t>
            </a:r>
            <a:r>
              <a:rPr lang="zh-CN" altLang="en-US" sz="2000" b="1"/>
              <a:t>扫罗</a:t>
            </a:r>
            <a:r>
              <a:rPr lang="zh-CN" altLang="en-US" sz="2000" b="1"/>
              <a:t>刺杀大卫</a:t>
            </a:r>
            <a:r>
              <a:rPr lang="en-US" altLang="zh-CN" sz="2000" b="1"/>
              <a:t>19:10</a:t>
            </a:r>
            <a:r>
              <a:rPr lang="zh-CN" altLang="en-US" sz="2000" b="1"/>
              <a:t>～</a:t>
            </a:r>
            <a:r>
              <a:rPr lang="en-US" altLang="zh-CN" sz="2000" b="1"/>
              <a:t>24</a:t>
            </a:r>
            <a:endParaRPr lang="en-US" altLang="zh-CN" sz="2000" b="1"/>
          </a:p>
          <a:p>
            <a:r>
              <a:rPr lang="zh-CN" altLang="en-US" sz="2000"/>
              <a:t>米甲帮大卫缒窗</a:t>
            </a:r>
            <a:r>
              <a:rPr lang="zh-CN" altLang="en-US" sz="2000"/>
              <a:t>逃跑</a:t>
            </a:r>
            <a:endParaRPr lang="zh-CN" altLang="en-US" sz="2000"/>
          </a:p>
        </p:txBody>
      </p:sp>
      <p:sp>
        <p:nvSpPr>
          <p:cNvPr id="6" name="文本框 5"/>
          <p:cNvSpPr txBox="1"/>
          <p:nvPr/>
        </p:nvSpPr>
        <p:spPr>
          <a:xfrm>
            <a:off x="4717415" y="128270"/>
            <a:ext cx="13455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00B050"/>
                </a:solidFill>
                <a:sym typeface="+mn-ea"/>
              </a:rPr>
              <a:t>扫罗王宫</a:t>
            </a:r>
            <a:endParaRPr lang="zh-CN" altLang="en-US" sz="2000">
              <a:solidFill>
                <a:srgbClr val="00B05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62145" y="471170"/>
            <a:ext cx="21850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00B050"/>
                </a:solidFill>
                <a:sym typeface="+mn-ea"/>
              </a:rPr>
              <a:t>撒母耳</a:t>
            </a:r>
            <a:r>
              <a:rPr lang="en-US" altLang="zh-CN" sz="2000">
                <a:solidFill>
                  <a:srgbClr val="00B050"/>
                </a:solidFill>
                <a:sym typeface="+mn-ea"/>
              </a:rPr>
              <a:t>,</a:t>
            </a:r>
            <a:r>
              <a:rPr lang="zh-CN" altLang="en-US" sz="2000">
                <a:solidFill>
                  <a:srgbClr val="00B050"/>
                </a:solidFill>
                <a:sym typeface="+mn-ea"/>
              </a:rPr>
              <a:t>受感</a:t>
            </a:r>
            <a:r>
              <a:rPr lang="zh-CN" altLang="en-US" sz="2000">
                <a:solidFill>
                  <a:srgbClr val="00B050"/>
                </a:solidFill>
                <a:sym typeface="+mn-ea"/>
              </a:rPr>
              <a:t>说话</a:t>
            </a:r>
            <a:endParaRPr lang="zh-CN" altLang="en-US" sz="2000">
              <a:solidFill>
                <a:srgbClr val="00B05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64355" y="842010"/>
            <a:ext cx="19507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00B050"/>
                </a:solidFill>
                <a:sym typeface="+mn-ea"/>
              </a:rPr>
              <a:t>祭司亚希米勒</a:t>
            </a:r>
            <a:endParaRPr lang="zh-CN" altLang="en-US" sz="2000">
              <a:solidFill>
                <a:srgbClr val="00B05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87520" y="1184910"/>
            <a:ext cx="22948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00B050"/>
                </a:solidFill>
                <a:sym typeface="+mn-ea"/>
              </a:rPr>
              <a:t>亚吉王前装疯</a:t>
            </a:r>
            <a:r>
              <a:rPr lang="zh-CN" altLang="en-US" sz="2000">
                <a:solidFill>
                  <a:srgbClr val="00B050"/>
                </a:solidFill>
                <a:sym typeface="+mn-ea"/>
              </a:rPr>
              <a:t>卖傻</a:t>
            </a:r>
            <a:endParaRPr lang="zh-CN" altLang="en-US" sz="2000">
              <a:solidFill>
                <a:srgbClr val="00B050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33315" y="1527810"/>
            <a:ext cx="15951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00B050"/>
                </a:solidFill>
                <a:sym typeface="+mn-ea"/>
              </a:rPr>
              <a:t>收留</a:t>
            </a:r>
            <a:r>
              <a:rPr lang="en-US" altLang="zh-CN" sz="2000">
                <a:solidFill>
                  <a:srgbClr val="00B050"/>
                </a:solidFill>
                <a:sym typeface="+mn-ea"/>
              </a:rPr>
              <a:t>400</a:t>
            </a:r>
            <a:r>
              <a:rPr lang="zh-CN" altLang="en-US" sz="2000">
                <a:solidFill>
                  <a:srgbClr val="00B050"/>
                </a:solidFill>
                <a:sym typeface="+mn-ea"/>
              </a:rPr>
              <a:t>人</a:t>
            </a:r>
            <a:endParaRPr lang="zh-CN" altLang="en-US" sz="2000">
              <a:solidFill>
                <a:srgbClr val="00B050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64355" y="1891665"/>
            <a:ext cx="228346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00B050"/>
                </a:solidFill>
                <a:sym typeface="+mn-ea"/>
              </a:rPr>
              <a:t>求摩押王收留父母</a:t>
            </a:r>
            <a:endParaRPr lang="zh-CN" altLang="en-US" sz="2000">
              <a:solidFill>
                <a:srgbClr val="00B05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63135" y="2242185"/>
            <a:ext cx="17614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FF0000"/>
                </a:solidFill>
                <a:sym typeface="+mn-ea"/>
              </a:rPr>
              <a:t>先知迦得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报信</a:t>
            </a:r>
            <a:endParaRPr lang="zh-CN" altLang="en-US" sz="2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46670" y="128270"/>
            <a:ext cx="19500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FF0000"/>
                </a:solidFill>
                <a:sym typeface="+mn-ea"/>
              </a:rPr>
              <a:t>击退非利士人</a:t>
            </a:r>
            <a:endParaRPr lang="zh-CN" altLang="en-US" sz="2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66000" y="499110"/>
            <a:ext cx="20662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FF0000"/>
                </a:solidFill>
                <a:sym typeface="+mn-ea"/>
              </a:rPr>
              <a:t>西弗人出卖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大卫</a:t>
            </a:r>
            <a:endParaRPr lang="zh-CN" altLang="en-US" sz="2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48930" y="800100"/>
            <a:ext cx="134493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FF0000"/>
                </a:solidFill>
                <a:sym typeface="+mn-ea"/>
              </a:rPr>
              <a:t>先围后撤</a:t>
            </a:r>
            <a:endParaRPr lang="zh-CN" altLang="en-US" sz="2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712075" y="1184910"/>
            <a:ext cx="13462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FF0000"/>
                </a:solidFill>
                <a:sym typeface="+mn-ea"/>
              </a:rPr>
              <a:t>割扫罗袍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 </a:t>
            </a:r>
            <a:endParaRPr lang="en-US" altLang="zh-CN" sz="2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19955" y="4521200"/>
            <a:ext cx="15951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0070C0"/>
                </a:solidFill>
                <a:sym typeface="+mn-ea"/>
              </a:rPr>
              <a:t>住</a:t>
            </a:r>
            <a:r>
              <a:rPr lang="en-US" altLang="zh-CN" sz="2000">
                <a:solidFill>
                  <a:srgbClr val="0070C0"/>
                </a:solidFill>
                <a:sym typeface="+mn-ea"/>
              </a:rPr>
              <a:t>1</a:t>
            </a:r>
            <a:r>
              <a:rPr lang="zh-CN" altLang="en-US" sz="2000">
                <a:solidFill>
                  <a:srgbClr val="0070C0"/>
                </a:solidFill>
                <a:sym typeface="+mn-ea"/>
              </a:rPr>
              <a:t>年</a:t>
            </a:r>
            <a:r>
              <a:rPr lang="en-US" altLang="zh-CN" sz="2000">
                <a:solidFill>
                  <a:srgbClr val="0070C0"/>
                </a:solidFill>
                <a:sym typeface="+mn-ea"/>
              </a:rPr>
              <a:t>4</a:t>
            </a:r>
            <a:r>
              <a:rPr lang="zh-CN" altLang="en-US" sz="2000">
                <a:solidFill>
                  <a:srgbClr val="0070C0"/>
                </a:solidFill>
                <a:sym typeface="+mn-ea"/>
              </a:rPr>
              <a:t>个月</a:t>
            </a:r>
            <a:endParaRPr lang="zh-CN" altLang="en-US" sz="2000">
              <a:solidFill>
                <a:srgbClr val="0070C0"/>
              </a:solidFill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727950" y="1527810"/>
            <a:ext cx="131635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solidFill>
                  <a:srgbClr val="0070C0"/>
                </a:solidFill>
                <a:sym typeface="+mn-ea"/>
              </a:rPr>
              <a:t>10--9--4</a:t>
            </a:r>
            <a:endParaRPr lang="en-US" altLang="zh-CN" sz="2000">
              <a:solidFill>
                <a:srgbClr val="0070C0"/>
              </a:solidFill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14465" y="4550410"/>
            <a:ext cx="171323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0070C0"/>
                </a:solidFill>
                <a:sym typeface="+mn-ea"/>
              </a:rPr>
              <a:t>拿巴</a:t>
            </a:r>
            <a:r>
              <a:rPr lang="en-US" altLang="zh-CN" sz="2000">
                <a:solidFill>
                  <a:srgbClr val="0070C0"/>
                </a:solidFill>
                <a:sym typeface="+mn-ea"/>
              </a:rPr>
              <a:t>&amp;</a:t>
            </a:r>
            <a:r>
              <a:rPr lang="zh-CN" altLang="en-US" sz="2000">
                <a:solidFill>
                  <a:srgbClr val="0070C0"/>
                </a:solidFill>
                <a:sym typeface="+mn-ea"/>
              </a:rPr>
              <a:t>亚比该</a:t>
            </a:r>
            <a:endParaRPr lang="zh-CN" altLang="en-US" sz="2000">
              <a:solidFill>
                <a:srgbClr val="0070C0"/>
              </a:solidFill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402070" y="3913505"/>
            <a:ext cx="103060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olidFill>
                  <a:srgbClr val="0070C0"/>
                </a:solidFill>
                <a:sym typeface="+mn-ea"/>
              </a:rPr>
              <a:t>再次不杀扫罗</a:t>
            </a:r>
            <a:endParaRPr lang="zh-CN" altLang="en-US" sz="2000">
              <a:solidFill>
                <a:srgbClr val="0070C0"/>
              </a:solidFill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355590" y="3458845"/>
            <a:ext cx="96012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0070C0"/>
                </a:solidFill>
                <a:sym typeface="+mn-ea"/>
              </a:rPr>
              <a:t>向亚吉王要地</a:t>
            </a:r>
            <a:endParaRPr lang="zh-CN" altLang="en-US" sz="2000" b="1">
              <a:solidFill>
                <a:srgbClr val="0070C0"/>
              </a:solidFill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846830" y="4892040"/>
            <a:ext cx="3815080" cy="7067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000"/>
              <a:t>从少年被膏为王～</a:t>
            </a:r>
            <a:r>
              <a:rPr lang="en-US" altLang="zh-CN" sz="2000">
                <a:sym typeface="+mn-ea"/>
              </a:rPr>
              <a:t>30</a:t>
            </a:r>
            <a:r>
              <a:rPr lang="zh-CN" altLang="en-US" sz="2000">
                <a:sym typeface="+mn-ea"/>
              </a:rPr>
              <a:t>岁</a:t>
            </a:r>
            <a:r>
              <a:rPr lang="zh-CN" altLang="en-US" sz="2000"/>
              <a:t>登基</a:t>
            </a:r>
            <a:endParaRPr lang="zh-CN" altLang="en-US" sz="2000"/>
          </a:p>
          <a:p>
            <a:r>
              <a:rPr lang="zh-CN" altLang="en-US" sz="2000"/>
              <a:t>生死逃亡</a:t>
            </a:r>
            <a:r>
              <a:rPr lang="zh-CN" altLang="en-US" sz="2000"/>
              <a:t>十几年！</a:t>
            </a:r>
            <a:endParaRPr lang="zh-CN" altLang="en-US" sz="2000"/>
          </a:p>
        </p:txBody>
      </p:sp>
      <p:sp>
        <p:nvSpPr>
          <p:cNvPr id="26" name="文本框 25"/>
          <p:cNvSpPr txBox="1"/>
          <p:nvPr/>
        </p:nvSpPr>
        <p:spPr>
          <a:xfrm>
            <a:off x="421005" y="5724525"/>
            <a:ext cx="4624705" cy="10147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000"/>
              <a:t>在希伯伦做犹大人的王</a:t>
            </a:r>
            <a:r>
              <a:rPr lang="en-US" altLang="zh-CN" sz="2000"/>
              <a:t> </a:t>
            </a:r>
            <a:endParaRPr lang="zh-CN" altLang="en-US" sz="2000"/>
          </a:p>
          <a:p>
            <a:r>
              <a:rPr lang="zh-CN" altLang="en-US" sz="2000"/>
              <a:t>扫罗儿子伊施波设</a:t>
            </a:r>
            <a:r>
              <a:rPr lang="zh-CN" altLang="en-US" sz="2000"/>
              <a:t>在玛哈念做以色列王</a:t>
            </a:r>
            <a:endParaRPr lang="zh-CN" altLang="en-US" sz="2000"/>
          </a:p>
          <a:p>
            <a:r>
              <a:rPr lang="zh-CN" altLang="en-US" sz="2000"/>
              <a:t>7年半后</a:t>
            </a:r>
            <a:r>
              <a:rPr lang="en-US" altLang="zh-CN" sz="2000"/>
              <a:t>/</a:t>
            </a:r>
            <a:r>
              <a:rPr lang="zh-CN" altLang="en-US" sz="2000">
                <a:sym typeface="+mn-ea"/>
              </a:rPr>
              <a:t>30岁登基</a:t>
            </a:r>
            <a:r>
              <a:rPr lang="zh-CN" altLang="en-US" sz="2000"/>
              <a:t>做全以色列王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3334385" y="4597400"/>
            <a:ext cx="497840" cy="10147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sym typeface="+mn-ea"/>
              </a:rPr>
              <a:t>逃亡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中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18415" y="5715000"/>
            <a:ext cx="49784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sym typeface="+mn-ea"/>
              </a:rPr>
              <a:t>逃亡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后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75045" y="5162550"/>
            <a:ext cx="17125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sym typeface="+mn-ea"/>
              </a:rPr>
              <a:t>困境中祷告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349740" y="10795"/>
            <a:ext cx="2828290" cy="19380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000">
                <a:latin typeface="PingFang SC" panose="020B0400000000000000" charset="-122"/>
                <a:ea typeface="PingFang SC" panose="020B0400000000000000" charset="-122"/>
                <a:sym typeface="+mn-ea"/>
              </a:rPr>
              <a:t>⑧</a:t>
            </a:r>
            <a:r>
              <a:rPr lang="zh-CN" altLang="en-US" sz="2000"/>
              <a:t>【撒上 23:2】所以大卫求问耶和华说</a:t>
            </a:r>
            <a:r>
              <a:rPr lang="en-US" altLang="zh-CN" sz="2000"/>
              <a:t>:</a:t>
            </a:r>
            <a:r>
              <a:rPr lang="zh-CN" altLang="en-US" sz="2000"/>
              <a:t>“我去攻打那些非利士人可以不可以？”耶和华对大卫说</a:t>
            </a:r>
            <a:r>
              <a:rPr lang="en-US" altLang="zh-CN" sz="2000"/>
              <a:t>:</a:t>
            </a:r>
            <a:r>
              <a:rPr lang="zh-CN" altLang="en-US" sz="2000"/>
              <a:t>“你可以去攻打非利士人</a:t>
            </a:r>
            <a:r>
              <a:rPr lang="en-US" altLang="zh-CN" sz="2000"/>
              <a:t>,</a:t>
            </a:r>
            <a:r>
              <a:rPr lang="zh-CN" altLang="en-US" sz="2000"/>
              <a:t>拯救基伊拉。”</a:t>
            </a:r>
            <a:endParaRPr lang="zh-CN" altLang="en-US" sz="2000"/>
          </a:p>
        </p:txBody>
      </p:sp>
      <p:sp>
        <p:nvSpPr>
          <p:cNvPr id="25" name="文本框 24"/>
          <p:cNvSpPr txBox="1"/>
          <p:nvPr/>
        </p:nvSpPr>
        <p:spPr>
          <a:xfrm>
            <a:off x="8552815" y="1940560"/>
            <a:ext cx="3639185" cy="1938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p>
            <a:r>
              <a:rPr lang="en-US" altLang="zh-CN" sz="2000">
                <a:latin typeface="PingFang SC" panose="020B0400000000000000" charset="-122"/>
                <a:ea typeface="PingFang SC" panose="020B0400000000000000" charset="-122"/>
                <a:sym typeface="+mn-ea"/>
              </a:rPr>
              <a:t>⑨</a:t>
            </a:r>
            <a:r>
              <a:rPr lang="zh-CN" altLang="en-US" sz="2000"/>
              <a:t>【撒上 23:10</a:t>
            </a:r>
            <a:r>
              <a:rPr lang="en-US" altLang="zh-CN" sz="2000"/>
              <a:t>~12</a:t>
            </a:r>
            <a:r>
              <a:rPr lang="zh-CN" altLang="en-US" sz="2000"/>
              <a:t>】大卫祷告说</a:t>
            </a:r>
            <a:r>
              <a:rPr lang="en-US" altLang="zh-CN" sz="2000"/>
              <a:t>: </a:t>
            </a:r>
            <a:r>
              <a:rPr lang="en-US" altLang="zh-CN" sz="2000">
                <a:sym typeface="+mn-ea"/>
              </a:rPr>
              <a:t>“</a:t>
            </a:r>
            <a:r>
              <a:rPr lang="en-US" sz="2000"/>
              <a:t>...</a:t>
            </a:r>
            <a:r>
              <a:rPr lang="zh-CN" altLang="en-US" sz="2000"/>
              <a:t>耶和华以色列的神啊</a:t>
            </a:r>
            <a:r>
              <a:rPr lang="en-US" altLang="zh-CN" sz="2000"/>
              <a:t>! </a:t>
            </a:r>
            <a:r>
              <a:rPr lang="zh-CN" altLang="en-US" sz="2000"/>
              <a:t>求你指示仆人</a:t>
            </a:r>
            <a:r>
              <a:rPr lang="en-US" altLang="zh-CN" sz="2000">
                <a:sym typeface="+mn-ea"/>
              </a:rPr>
              <a:t>” </a:t>
            </a:r>
            <a:r>
              <a:rPr lang="zh-CN" altLang="en-US" sz="2000"/>
              <a:t>耶和华说</a:t>
            </a:r>
            <a:r>
              <a:rPr lang="en-US" altLang="zh-CN" sz="2000"/>
              <a:t>: 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/>
              <a:t>扫罗必下来</a:t>
            </a:r>
            <a:r>
              <a:rPr lang="en-US" altLang="zh-CN" sz="2000">
                <a:sym typeface="+mn-ea"/>
              </a:rPr>
              <a:t>” </a:t>
            </a:r>
            <a:r>
              <a:rPr lang="zh-CN" altLang="en-US" sz="2000"/>
              <a:t>大卫又说</a:t>
            </a:r>
            <a:r>
              <a:rPr lang="en-US" altLang="zh-CN" sz="2000"/>
              <a:t>: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/>
              <a:t>基伊拉人将我和跟随我的人交在扫罗手里不交</a:t>
            </a:r>
            <a:r>
              <a:rPr lang="en-US" altLang="zh-CN" sz="2000"/>
              <a:t>?</a:t>
            </a:r>
            <a:r>
              <a:rPr lang="en-US" altLang="zh-CN" sz="2000">
                <a:sym typeface="+mn-ea"/>
              </a:rPr>
              <a:t>” </a:t>
            </a:r>
            <a:r>
              <a:rPr lang="zh-CN" altLang="en-US" sz="2000"/>
              <a:t>耶和华说</a:t>
            </a:r>
            <a:r>
              <a:rPr lang="en-US" altLang="zh-CN" sz="2000"/>
              <a:t>: 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/>
              <a:t>必交出来</a:t>
            </a:r>
            <a:r>
              <a:rPr lang="en-US" altLang="zh-CN" sz="2000"/>
              <a:t>”</a:t>
            </a:r>
            <a:endParaRPr lang="en-US" altLang="zh-CN" sz="2000"/>
          </a:p>
        </p:txBody>
      </p:sp>
      <p:sp>
        <p:nvSpPr>
          <p:cNvPr id="27" name="文本框 26"/>
          <p:cNvSpPr txBox="1"/>
          <p:nvPr/>
        </p:nvSpPr>
        <p:spPr>
          <a:xfrm>
            <a:off x="8871585" y="3875405"/>
            <a:ext cx="3314700" cy="16300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000">
                <a:latin typeface="PingFang SC" panose="020B0400000000000000" charset="-122"/>
                <a:ea typeface="PingFang SC" panose="020B0400000000000000" charset="-122"/>
              </a:rPr>
              <a:t>⑿亚玛人掳走家眷财物</a:t>
            </a:r>
            <a:endParaRPr lang="zh-CN" altLang="en-US" sz="2000">
              <a:latin typeface="PingFang SC" panose="020B0400000000000000" charset="-122"/>
              <a:ea typeface="PingFang SC" panose="020B0400000000000000" charset="-122"/>
            </a:endParaRPr>
          </a:p>
          <a:p>
            <a:r>
              <a:rPr lang="zh-CN" altLang="en-US" sz="2000"/>
              <a:t>【撒上 30:8】大卫求问耶和华说</a:t>
            </a:r>
            <a:r>
              <a:rPr lang="en-US" altLang="zh-CN" sz="2000"/>
              <a:t>: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/>
              <a:t>我追赶敌军</a:t>
            </a:r>
            <a:r>
              <a:rPr lang="en-US" altLang="zh-CN" sz="2000"/>
              <a:t>,</a:t>
            </a:r>
            <a:r>
              <a:rPr lang="zh-CN" altLang="en-US" sz="2000"/>
              <a:t>追得上追不上呢</a:t>
            </a:r>
            <a:r>
              <a:rPr lang="en-US" altLang="zh-CN" sz="2000"/>
              <a:t>?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/>
              <a:t>耶和华说</a:t>
            </a:r>
            <a:r>
              <a:rPr lang="en-US" altLang="zh-CN" sz="2000"/>
              <a:t>: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/>
              <a:t>你可以追</a:t>
            </a:r>
            <a:r>
              <a:rPr lang="en-US" altLang="zh-CN" sz="2000"/>
              <a:t>,</a:t>
            </a:r>
            <a:r>
              <a:rPr lang="zh-CN" altLang="en-US" sz="2000"/>
              <a:t>必追得上</a:t>
            </a:r>
            <a:r>
              <a:rPr lang="en-US" altLang="zh-CN" sz="2000"/>
              <a:t>,</a:t>
            </a:r>
            <a:r>
              <a:rPr lang="zh-CN" altLang="en-US" sz="2000"/>
              <a:t>都救得回来</a:t>
            </a:r>
            <a:r>
              <a:rPr lang="en-US" altLang="zh-CN" sz="2000">
                <a:sym typeface="+mn-ea"/>
              </a:rPr>
              <a:t>”</a:t>
            </a:r>
            <a:endParaRPr lang="zh-CN" altLang="en-US" sz="2000"/>
          </a:p>
        </p:txBody>
      </p:sp>
      <p:sp>
        <p:nvSpPr>
          <p:cNvPr id="29" name="文本框 28"/>
          <p:cNvSpPr txBox="1"/>
          <p:nvPr/>
        </p:nvSpPr>
        <p:spPr>
          <a:xfrm>
            <a:off x="8928100" y="5694045"/>
            <a:ext cx="397510" cy="10356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000" b="1">
                <a:solidFill>
                  <a:srgbClr val="FF0000"/>
                </a:solidFill>
                <a:sym typeface="+mn-ea"/>
              </a:rPr>
              <a:t>敬畏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神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135880" y="5513070"/>
            <a:ext cx="3735070" cy="132207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000"/>
              <a:t>【撒上 24:6】对跟随他的人说：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/>
              <a:t>我的主乃是耶和华的受膏者，我在耶和华面前万不敢伸手害他</a:t>
            </a:r>
            <a:r>
              <a:rPr lang="en-US" altLang="zh-CN" sz="2000"/>
              <a:t>,</a:t>
            </a:r>
            <a:r>
              <a:rPr lang="zh-CN" altLang="en-US" sz="2000"/>
              <a:t>因他是耶和华的受膏者。</a:t>
            </a:r>
            <a:r>
              <a:rPr lang="en-US" altLang="zh-CN" sz="2000"/>
              <a:t>”</a:t>
            </a:r>
            <a:endParaRPr lang="en-US" altLang="zh-CN" sz="2000"/>
          </a:p>
        </p:txBody>
      </p:sp>
      <p:sp>
        <p:nvSpPr>
          <p:cNvPr id="32" name="文本框 31"/>
          <p:cNvSpPr txBox="1"/>
          <p:nvPr/>
        </p:nvSpPr>
        <p:spPr>
          <a:xfrm>
            <a:off x="9382760" y="5514340"/>
            <a:ext cx="2740025" cy="132207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【撒上 26:9】大卫对亚比筛说</a:t>
            </a:r>
            <a:r>
              <a:rPr lang="en-US" altLang="zh-CN" sz="2000"/>
              <a:t>: 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/>
              <a:t>不可害死他。有谁伸手害耶和华的受膏者而无罪呢</a:t>
            </a:r>
            <a:r>
              <a:rPr lang="en-US" altLang="zh-CN" sz="2000"/>
              <a:t>?”</a:t>
            </a:r>
            <a:endParaRPr lang="en-US" altLang="zh-CN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1" grpId="0" animBg="1"/>
      <p:bldP spid="31" grpId="1" animBg="1"/>
      <p:bldP spid="2" grpId="0" animBg="1"/>
      <p:bldP spid="2" grpId="1" animBg="1"/>
      <p:bldP spid="4" grpId="0" animBg="1"/>
      <p:bldP spid="4" grpId="1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  <p:bldP spid="23" grpId="0"/>
      <p:bldP spid="23" grpId="1"/>
      <p:bldP spid="18" grpId="0"/>
      <p:bldP spid="18" grpId="1"/>
      <p:bldP spid="5" grpId="0"/>
      <p:bldP spid="5" grpId="1"/>
      <p:bldP spid="26" grpId="0" animBg="1"/>
      <p:bldP spid="26" grpId="1" animBg="1"/>
      <p:bldP spid="24" grpId="0" animBg="1"/>
      <p:bldP spid="24" grpId="1" animBg="1"/>
      <p:bldP spid="16" grpId="0"/>
      <p:bldP spid="16" grpId="1"/>
      <p:bldP spid="22" grpId="0" animBg="1"/>
      <p:bldP spid="22" grpId="1" animBg="1"/>
      <p:bldP spid="25" grpId="0" animBg="1"/>
      <p:bldP spid="25" grpId="1" animBg="1"/>
      <p:bldP spid="27" grpId="0" bldLvl="0" animBg="1"/>
      <p:bldP spid="27" grpId="1" animBg="1"/>
      <p:bldP spid="29" grpId="0"/>
      <p:bldP spid="29" grpId="1"/>
      <p:bldP spid="30" grpId="0" animBg="1"/>
      <p:bldP spid="30" grpId="1" animBg="1"/>
      <p:bldP spid="32" grpId="0" animBg="1"/>
      <p:bldP spid="3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236220" y="112395"/>
            <a:ext cx="3133090" cy="460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人物</a:t>
            </a:r>
            <a:r>
              <a:rPr lang="en-US" altLang="zh-CN" sz="2400">
                <a:sym typeface="+mn-ea"/>
              </a:rPr>
              <a:t>5-2</a:t>
            </a:r>
            <a:r>
              <a:rPr lang="zh-CN" altLang="en-US" sz="2400">
                <a:sym typeface="+mn-ea"/>
              </a:rPr>
              <a:t>：大卫</a:t>
            </a:r>
            <a:r>
              <a:rPr lang="zh-CN" altLang="en-US" sz="2400">
                <a:sym typeface="+mn-ea"/>
              </a:rPr>
              <a:t>做王</a:t>
            </a:r>
            <a:endParaRPr lang="zh-CN" altLang="en-US" sz="24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850" y="664845"/>
            <a:ext cx="3432175" cy="16300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【撒下 5:4】大卫登基的时候年三十岁，在位四十年。</a:t>
            </a:r>
            <a:endParaRPr lang="zh-CN" altLang="en-US" sz="2000"/>
          </a:p>
          <a:p>
            <a:r>
              <a:rPr lang="zh-CN" altLang="en-US" sz="2000"/>
              <a:t>【撒下 5:5】在希伯仑作犹大王七年零六个月</a:t>
            </a:r>
            <a:r>
              <a:rPr lang="en-US" altLang="zh-CN" sz="2000"/>
              <a:t>,</a:t>
            </a:r>
            <a:r>
              <a:rPr lang="zh-CN" altLang="en-US" sz="2000"/>
              <a:t>在耶路撒冷作以色列和犹大王三十三年。</a:t>
            </a: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3629" t="6231" r="5667" b="2259"/>
          <a:stretch>
            <a:fillRect/>
          </a:stretch>
        </p:blipFill>
        <p:spPr>
          <a:xfrm>
            <a:off x="7419340" y="0"/>
            <a:ext cx="4772660" cy="68592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64255" y="112395"/>
            <a:ext cx="3816350" cy="10147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en-US" altLang="zh-CN" sz="2000" b="1"/>
              <a:t>1.</a:t>
            </a:r>
            <a:r>
              <a:rPr lang="zh-CN" altLang="en-US" sz="2000" b="1"/>
              <a:t>攻占耶布斯城</a:t>
            </a:r>
            <a:r>
              <a:rPr lang="en-US" altLang="zh-CN" sz="2000" b="1"/>
              <a:t>--</a:t>
            </a:r>
            <a:r>
              <a:rPr lang="zh-CN" altLang="en-US" sz="2000" b="1"/>
              <a:t>更名耶路撒冷</a:t>
            </a:r>
            <a:endParaRPr lang="zh-CN" altLang="en-US" sz="2000"/>
          </a:p>
          <a:p>
            <a:r>
              <a:rPr lang="en-US" altLang="zh-CN" sz="2000"/>
              <a:t>虽然以色列人进</a:t>
            </a:r>
            <a:r>
              <a:rPr lang="zh-CN" altLang="en-US" sz="2000"/>
              <a:t>住</a:t>
            </a:r>
            <a:r>
              <a:rPr lang="en-US" altLang="zh-CN" sz="2000"/>
              <a:t>迦南400多年，耶布斯人</a:t>
            </a:r>
            <a:r>
              <a:rPr lang="zh-CN" altLang="en-US" sz="2000"/>
              <a:t>依然</a:t>
            </a:r>
            <a:r>
              <a:rPr lang="en-US" altLang="zh-CN" sz="2000"/>
              <a:t>占据着耶路撒冷</a:t>
            </a:r>
            <a:r>
              <a:rPr lang="zh-CN" altLang="en-US" sz="2000"/>
              <a:t>。</a:t>
            </a:r>
            <a:endParaRPr lang="zh-CN" altLang="en-US" sz="2000"/>
          </a:p>
        </p:txBody>
      </p:sp>
      <p:sp>
        <p:nvSpPr>
          <p:cNvPr id="7" name="文本框 6"/>
          <p:cNvSpPr txBox="1"/>
          <p:nvPr/>
        </p:nvSpPr>
        <p:spPr>
          <a:xfrm>
            <a:off x="3564255" y="3193415"/>
            <a:ext cx="3816350" cy="13220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en-US" altLang="zh-CN" sz="2000" b="1">
                <a:sym typeface="+mn-ea"/>
              </a:rPr>
              <a:t>3.</a:t>
            </a:r>
            <a:r>
              <a:rPr lang="zh-CN" altLang="en-US" sz="2000" b="1">
                <a:sym typeface="+mn-ea"/>
              </a:rPr>
              <a:t>攻打非利士人</a:t>
            </a:r>
            <a:endParaRPr lang="zh-CN" altLang="en-US" sz="2000" b="1">
              <a:sym typeface="+mn-ea"/>
            </a:endParaRPr>
          </a:p>
          <a:p>
            <a:r>
              <a:rPr lang="zh-CN" altLang="en-US" sz="2000">
                <a:sym typeface="+mn-ea"/>
              </a:rPr>
              <a:t>【撒下 8:1】此后大卫攻打</a:t>
            </a:r>
            <a:r>
              <a:rPr lang="zh-CN" altLang="en-US" sz="2000" b="1">
                <a:sym typeface="+mn-ea"/>
              </a:rPr>
              <a:t>非利士人</a:t>
            </a:r>
            <a:r>
              <a:rPr lang="zh-CN" altLang="en-US" sz="2000">
                <a:sym typeface="+mn-ea"/>
              </a:rPr>
              <a:t>，把他们治服，从他们手下夺取了京城的权柄。</a:t>
            </a:r>
            <a:endParaRPr lang="zh-CN" altLang="en-US" sz="20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64255" y="4615180"/>
            <a:ext cx="3804285" cy="10147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 anchor="t">
            <a:spAutoFit/>
          </a:bodyPr>
          <a:p>
            <a:r>
              <a:rPr lang="en-US" altLang="zh-CN" sz="2000" b="1">
                <a:sym typeface="+mn-ea"/>
              </a:rPr>
              <a:t>4.</a:t>
            </a:r>
            <a:r>
              <a:rPr lang="zh-CN" altLang="en-US" sz="2000" b="1">
                <a:sym typeface="+mn-ea"/>
              </a:rPr>
              <a:t>收服摩押人</a:t>
            </a:r>
            <a:endParaRPr lang="zh-CN" altLang="en-US" sz="2000" b="1">
              <a:sym typeface="+mn-ea"/>
            </a:endParaRPr>
          </a:p>
          <a:p>
            <a:r>
              <a:rPr lang="zh-CN" altLang="en-US" sz="2000">
                <a:sym typeface="+mn-ea"/>
              </a:rPr>
              <a:t>【撒下 8:2】又攻打摩押人</a:t>
            </a:r>
            <a:r>
              <a:rPr lang="en-US" altLang="zh-CN" sz="2000">
                <a:sym typeface="+mn-ea"/>
              </a:rPr>
              <a:t>...</a:t>
            </a:r>
            <a:r>
              <a:rPr lang="zh-CN" altLang="en-US" sz="2000">
                <a:sym typeface="+mn-ea"/>
              </a:rPr>
              <a:t>。摩押人就归服大卫</a:t>
            </a:r>
            <a:r>
              <a:rPr lang="en-US" altLang="zh-CN" sz="2000">
                <a:sym typeface="+mn-ea"/>
              </a:rPr>
              <a:t>, </a:t>
            </a:r>
            <a:r>
              <a:rPr lang="zh-CN" altLang="en-US" sz="2000">
                <a:sym typeface="+mn-ea"/>
              </a:rPr>
              <a:t>给他进贡。</a:t>
            </a:r>
            <a:endParaRPr lang="zh-CN" altLang="en-US" sz="200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045" y="2813685"/>
            <a:ext cx="3396615" cy="28613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en-US" altLang="zh-CN" sz="2000" b="1">
                <a:sym typeface="+mn-ea"/>
              </a:rPr>
              <a:t>5.</a:t>
            </a:r>
            <a:r>
              <a:rPr lang="zh-CN" altLang="en-US" sz="2000" b="1">
                <a:sym typeface="+mn-ea"/>
              </a:rPr>
              <a:t>战胜亚兰人</a:t>
            </a:r>
            <a:endParaRPr lang="zh-CN" altLang="en-US" sz="2000" b="1">
              <a:sym typeface="+mn-ea"/>
            </a:endParaRPr>
          </a:p>
          <a:p>
            <a:r>
              <a:rPr lang="zh-CN" altLang="en-US" sz="2000">
                <a:sym typeface="+mn-ea"/>
              </a:rPr>
              <a:t>【撒下 8:5～</a:t>
            </a:r>
            <a:r>
              <a:rPr lang="en-US" altLang="zh-CN" sz="2000">
                <a:sym typeface="+mn-ea"/>
              </a:rPr>
              <a:t>6</a:t>
            </a:r>
            <a:r>
              <a:rPr lang="zh-CN" altLang="en-US" sz="2000">
                <a:sym typeface="+mn-ea"/>
              </a:rPr>
              <a:t>】大马士革的亚兰人来帮助琐巴王哈大底谢，大卫就杀了亚兰人二万二千。于是大卫在大马士革的亚兰地设立防营，亚兰人就归服他，给他进贡。大卫无论往哪里去，耶和华都使他得胜。</a:t>
            </a:r>
            <a:endParaRPr lang="zh-CN" altLang="en-US" sz="2000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485" y="5735320"/>
            <a:ext cx="7309485" cy="10147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【撒下 8:11～</a:t>
            </a:r>
            <a:r>
              <a:rPr lang="en-US" altLang="zh-CN" sz="2000"/>
              <a:t>12</a:t>
            </a:r>
            <a:r>
              <a:rPr lang="zh-CN" altLang="en-US" sz="2000"/>
              <a:t>】大卫王将这些器皿</a:t>
            </a:r>
            <a:r>
              <a:rPr lang="en-US" altLang="zh-CN" sz="2000"/>
              <a:t>,</a:t>
            </a:r>
            <a:r>
              <a:rPr lang="zh-CN" altLang="en-US" sz="2000"/>
              <a:t>和他治服各国所得来的金银都分别为圣</a:t>
            </a:r>
            <a:r>
              <a:rPr lang="en-US" altLang="zh-CN" sz="2000"/>
              <a:t>,</a:t>
            </a:r>
            <a:r>
              <a:rPr lang="zh-CN" altLang="en-US" sz="2000"/>
              <a:t>献给耶和华。就是从</a:t>
            </a:r>
            <a:r>
              <a:rPr lang="zh-CN" altLang="en-US" sz="2000" b="1"/>
              <a:t>亚兰、摩押、亚扪、非利士、亚玛力人</a:t>
            </a:r>
            <a:r>
              <a:rPr lang="zh-CN" altLang="en-US" sz="2000"/>
              <a:t>所得来的</a:t>
            </a:r>
            <a:r>
              <a:rPr lang="en-US" altLang="zh-CN" sz="2000"/>
              <a:t>,</a:t>
            </a:r>
            <a:r>
              <a:rPr lang="zh-CN" altLang="en-US" sz="2000"/>
              <a:t>以及从琐巴王利合的儿子哈大底谢所掠之物。</a:t>
            </a:r>
            <a:endParaRPr lang="zh-CN" altLang="en-US" sz="2000"/>
          </a:p>
        </p:txBody>
      </p:sp>
      <p:sp>
        <p:nvSpPr>
          <p:cNvPr id="11" name="文本框 10"/>
          <p:cNvSpPr txBox="1"/>
          <p:nvPr/>
        </p:nvSpPr>
        <p:spPr>
          <a:xfrm>
            <a:off x="106045" y="2355215"/>
            <a:ext cx="2977515" cy="398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en-US" altLang="zh-CN" sz="2000" b="1">
                <a:sym typeface="+mn-ea"/>
              </a:rPr>
              <a:t>2.运约柜</a:t>
            </a:r>
            <a:r>
              <a:rPr lang="zh-CN" altLang="en-US" sz="2000" b="1">
                <a:sym typeface="+mn-ea"/>
              </a:rPr>
              <a:t>进</a:t>
            </a:r>
            <a:r>
              <a:rPr lang="en-US" altLang="zh-CN" sz="2000" b="1">
                <a:sym typeface="+mn-ea"/>
              </a:rPr>
              <a:t>耶路撒冷</a:t>
            </a:r>
            <a:r>
              <a:rPr lang="zh-CN" altLang="en-US" sz="2000" b="1">
                <a:sym typeface="+mn-ea"/>
              </a:rPr>
              <a:t>城</a:t>
            </a:r>
            <a:endParaRPr lang="zh-CN" altLang="en-US" sz="2000" b="1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52825" y="1183640"/>
            <a:ext cx="3815715" cy="19380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【撒下 5:6】大卫和跟随他的人到了耶路撒冷</a:t>
            </a:r>
            <a:r>
              <a:rPr lang="en-US" altLang="zh-CN" sz="2000"/>
              <a:t>,</a:t>
            </a:r>
            <a:r>
              <a:rPr lang="zh-CN" altLang="en-US" sz="2000"/>
              <a:t>要攻打住那地方的耶布斯人。耶布斯人对大卫说</a:t>
            </a:r>
            <a:r>
              <a:rPr lang="en-US" altLang="zh-CN" sz="2000"/>
              <a:t>: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/>
              <a:t>你若</a:t>
            </a:r>
            <a:r>
              <a:rPr lang="zh-CN" altLang="en-US" sz="2000" b="1">
                <a:solidFill>
                  <a:srgbClr val="FF0000"/>
                </a:solidFill>
              </a:rPr>
              <a:t>不赶出瞎子、瘸子</a:t>
            </a:r>
            <a:r>
              <a:rPr lang="zh-CN" altLang="en-US" sz="2000"/>
              <a:t>，必不能进这地方。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/>
              <a:t>心里想大卫决不能进去。</a:t>
            </a:r>
            <a:endParaRPr lang="zh-CN" altLang="en-US" sz="2000"/>
          </a:p>
        </p:txBody>
      </p:sp>
      <p:sp>
        <p:nvSpPr>
          <p:cNvPr id="13" name="文本框 12"/>
          <p:cNvSpPr txBox="1"/>
          <p:nvPr/>
        </p:nvSpPr>
        <p:spPr>
          <a:xfrm>
            <a:off x="4821555" y="2731135"/>
            <a:ext cx="2546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</a:rPr>
              <a:t>只凭残疾人守</a:t>
            </a:r>
            <a:r>
              <a:rPr lang="zh-CN" altLang="en-US" sz="2000">
                <a:solidFill>
                  <a:srgbClr val="FF0000"/>
                </a:solidFill>
              </a:rPr>
              <a:t>得住城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234805" y="2885440"/>
            <a:ext cx="706120" cy="19748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7118350" y="458470"/>
            <a:ext cx="2469515" cy="24269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 flipV="1">
            <a:off x="10321925" y="635"/>
            <a:ext cx="1797050" cy="170751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0856595" y="1560830"/>
            <a:ext cx="1199515" cy="135064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rot="2640000">
            <a:off x="9772650" y="3372485"/>
            <a:ext cx="1381125" cy="204152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rot="17580000">
            <a:off x="7813675" y="2497455"/>
            <a:ext cx="2200275" cy="73469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rot="19440000">
            <a:off x="8071485" y="3531235"/>
            <a:ext cx="1321435" cy="228409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rot="1620000">
            <a:off x="8992235" y="4849495"/>
            <a:ext cx="1287145" cy="171767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>
            <p:custDataLst>
              <p:tags r:id="rId2"/>
            </p:custDataLst>
          </p:nvPr>
        </p:nvCxnSpPr>
        <p:spPr>
          <a:xfrm flipV="1">
            <a:off x="1763395" y="431165"/>
            <a:ext cx="9391015" cy="2536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 flipV="1">
            <a:off x="5391785" y="2849245"/>
            <a:ext cx="3238500" cy="5295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4"/>
            </p:custDataLst>
          </p:nvPr>
        </p:nvCxnSpPr>
        <p:spPr>
          <a:xfrm flipV="1">
            <a:off x="1100455" y="4812665"/>
            <a:ext cx="7471410" cy="16948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>
            <p:custDataLst>
              <p:tags r:id="rId5"/>
            </p:custDataLst>
          </p:nvPr>
        </p:nvCxnSpPr>
        <p:spPr>
          <a:xfrm flipV="1">
            <a:off x="6176010" y="2261870"/>
            <a:ext cx="5158105" cy="39058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6"/>
            </p:custDataLst>
          </p:nvPr>
        </p:nvCxnSpPr>
        <p:spPr>
          <a:xfrm flipV="1">
            <a:off x="5227955" y="4234815"/>
            <a:ext cx="5217160" cy="5581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  <p:bldLst>
      <p:bldP spid="31" grpId="0" animBg="1"/>
      <p:bldP spid="31" grpId="1" animBg="1"/>
      <p:bldP spid="3" grpId="0" animBg="1"/>
      <p:bldP spid="3" grpId="1" animBg="1"/>
      <p:bldP spid="6" grpId="0" animBg="1"/>
      <p:bldP spid="6" grpId="1" animBg="1"/>
      <p:bldP spid="14" grpId="0" animBg="1"/>
      <p:bldP spid="14" grpId="1" animBg="1"/>
      <p:bldP spid="12" grpId="0" animBg="1"/>
      <p:bldP spid="12" grpId="1" animBg="1"/>
      <p:bldP spid="13" grpId="0"/>
      <p:bldP spid="13" grpId="1"/>
      <p:bldP spid="11" grpId="0" animBg="1"/>
      <p:bldP spid="11" grpId="1" animBg="1"/>
      <p:bldP spid="7" grpId="0" animBg="1"/>
      <p:bldP spid="7" grpId="1" animBg="1"/>
      <p:bldP spid="25" grpId="0" animBg="1"/>
      <p:bldP spid="25" grpId="1" animBg="1"/>
      <p:bldP spid="8" grpId="0" animBg="1"/>
      <p:bldP spid="8" grpId="1" animBg="1"/>
      <p:bldP spid="24" grpId="0" bldLvl="0" animBg="1"/>
      <p:bldP spid="24" grpId="1" animBg="1"/>
      <p:bldP spid="9" grpId="0" animBg="1"/>
      <p:bldP spid="9" grpId="1" animBg="1"/>
      <p:bldP spid="22" grpId="0" bldLvl="0" animBg="1"/>
      <p:bldP spid="22" grpId="1" animBg="1"/>
      <p:bldP spid="10" grpId="0" animBg="1"/>
      <p:bldP spid="10" grpId="1" animBg="1"/>
      <p:bldP spid="27" grpId="0" animBg="1"/>
      <p:bldP spid="27" grpId="1" animBg="1"/>
      <p:bldP spid="23" grpId="0" animBg="1"/>
      <p:bldP spid="23" grpId="1" animBg="1"/>
      <p:bldP spid="26" grpId="0" bldLvl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431800" y="224155"/>
            <a:ext cx="3003550" cy="460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人物</a:t>
            </a:r>
            <a:r>
              <a:rPr lang="en-US" altLang="zh-CN" sz="2400">
                <a:sym typeface="+mn-ea"/>
              </a:rPr>
              <a:t>5-3</a:t>
            </a:r>
            <a:r>
              <a:rPr lang="zh-CN" altLang="en-US" sz="2400">
                <a:sym typeface="+mn-ea"/>
              </a:rPr>
              <a:t>：大卫</a:t>
            </a:r>
            <a:r>
              <a:rPr lang="zh-CN" altLang="en-US" sz="2400">
                <a:sym typeface="+mn-ea"/>
              </a:rPr>
              <a:t>犯罪</a:t>
            </a:r>
            <a:endParaRPr lang="zh-CN" altLang="en-US" sz="24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6860" y="860425"/>
            <a:ext cx="3637280" cy="10147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000" b="1"/>
              <a:t>淫乱</a:t>
            </a:r>
            <a:r>
              <a:rPr lang="en-US" altLang="zh-CN" sz="2000" b="1"/>
              <a:t>+</a:t>
            </a:r>
            <a:r>
              <a:rPr lang="zh-CN" altLang="en-US" sz="2000" b="1"/>
              <a:t>谋杀之罪</a:t>
            </a:r>
            <a:r>
              <a:rPr lang="zh-CN" altLang="en-US" sz="2000"/>
              <a:t>：</a:t>
            </a:r>
            <a:endParaRPr lang="zh-CN" altLang="en-US" sz="2000"/>
          </a:p>
          <a:p>
            <a:r>
              <a:rPr lang="zh-CN" altLang="en-US" sz="2000"/>
              <a:t>大卫与拔示巴行淫怀孕，</a:t>
            </a:r>
            <a:endParaRPr lang="zh-CN" altLang="en-US" sz="2000"/>
          </a:p>
          <a:p>
            <a:r>
              <a:rPr lang="zh-CN" altLang="en-US" sz="2000"/>
              <a:t>谋杀其夫乌利亚后娶拔示巴。</a:t>
            </a:r>
            <a:endParaRPr lang="zh-CN" altLang="en-US" sz="2000"/>
          </a:p>
        </p:txBody>
      </p:sp>
      <p:sp>
        <p:nvSpPr>
          <p:cNvPr id="3" name="文本框 2"/>
          <p:cNvSpPr txBox="1"/>
          <p:nvPr/>
        </p:nvSpPr>
        <p:spPr>
          <a:xfrm>
            <a:off x="276860" y="4984750"/>
            <a:ext cx="4770120" cy="1630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p>
            <a:r>
              <a:rPr lang="zh-CN" altLang="en-US" sz="2000"/>
              <a:t>【撒下 12:13～14】大卫对拿单说：“我得罪耶和华了！”拿单说：“耶和华已经除掉你的罪，你必不至于死。只是你行这事，</a:t>
            </a:r>
            <a:r>
              <a:rPr lang="zh-CN" altLang="en-US" sz="2000" b="1"/>
              <a:t>叫耶和华的仇敌大得亵渎的机会</a:t>
            </a:r>
            <a:r>
              <a:rPr lang="zh-CN" altLang="en-US" sz="2000"/>
              <a:t>，故此你所得的</a:t>
            </a:r>
            <a:r>
              <a:rPr lang="zh-CN" altLang="en-US" sz="2000" b="1"/>
              <a:t>孩子必定要死</a:t>
            </a:r>
            <a:r>
              <a:rPr lang="zh-CN" altLang="en-US" sz="2000"/>
              <a:t>。”</a:t>
            </a:r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276860" y="1980565"/>
            <a:ext cx="4770120" cy="10147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>
                <a:sym typeface="+mn-ea"/>
              </a:rPr>
              <a:t>神的审判：</a:t>
            </a:r>
            <a:endParaRPr lang="zh-CN" altLang="en-US" sz="2000">
              <a:sym typeface="+mn-ea"/>
            </a:endParaRPr>
          </a:p>
          <a:p>
            <a:r>
              <a:rPr lang="zh-CN" altLang="en-US" sz="2000">
                <a:sym typeface="+mn-ea"/>
              </a:rPr>
              <a:t>【撒下 12:10】你既藐视我</a:t>
            </a:r>
            <a:r>
              <a:rPr lang="en-US" altLang="zh-CN" sz="2000">
                <a:sym typeface="+mn-ea"/>
              </a:rPr>
              <a:t>,</a:t>
            </a:r>
            <a:r>
              <a:rPr lang="zh-CN" altLang="en-US" sz="2000">
                <a:sym typeface="+mn-ea"/>
              </a:rPr>
              <a:t>娶了赫人乌利亚的妻为妻</a:t>
            </a:r>
            <a:r>
              <a:rPr lang="en-US" altLang="zh-CN" sz="2000">
                <a:sym typeface="+mn-ea"/>
              </a:rPr>
              <a:t>,</a:t>
            </a:r>
            <a:r>
              <a:rPr lang="zh-CN" altLang="en-US" sz="2000">
                <a:sym typeface="+mn-ea"/>
              </a:rPr>
              <a:t>所以</a:t>
            </a:r>
            <a:r>
              <a:rPr lang="zh-CN" altLang="en-US" sz="2000" b="1">
                <a:sym typeface="+mn-ea"/>
              </a:rPr>
              <a:t>刀剑必永不离开你的家</a:t>
            </a:r>
            <a:r>
              <a:rPr lang="zh-CN" altLang="en-US" sz="2000">
                <a:sym typeface="+mn-ea"/>
              </a:rPr>
              <a:t>。</a:t>
            </a:r>
            <a:endParaRPr lang="zh-CN" altLang="en-US" sz="20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02960" y="5601970"/>
            <a:ext cx="5878830" cy="10147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【撒下 12:15】耶和华击打乌利亚妻给大卫所生的孩子，使他得重病。【撒下 12:18】到</a:t>
            </a:r>
            <a:r>
              <a:rPr lang="zh-CN" altLang="en-US" sz="2000" b="1">
                <a:solidFill>
                  <a:srgbClr val="0070C0"/>
                </a:solidFill>
              </a:rPr>
              <a:t>第七日孩子死了</a:t>
            </a:r>
            <a:r>
              <a:rPr lang="zh-CN" altLang="en-US" sz="2000"/>
              <a:t>。</a:t>
            </a:r>
            <a:r>
              <a:rPr lang="en-US" altLang="zh-CN" sz="2000"/>
              <a:t>...</a:t>
            </a:r>
            <a:endParaRPr lang="en-US" altLang="zh-CN" sz="2000"/>
          </a:p>
        </p:txBody>
      </p:sp>
      <p:sp>
        <p:nvSpPr>
          <p:cNvPr id="9" name="文本框 8"/>
          <p:cNvSpPr txBox="1"/>
          <p:nvPr/>
        </p:nvSpPr>
        <p:spPr>
          <a:xfrm>
            <a:off x="5902960" y="1716405"/>
            <a:ext cx="5878830" cy="13220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en-US" altLang="zh-CN" sz="2000"/>
              <a:t>1.</a:t>
            </a:r>
            <a:r>
              <a:rPr lang="zh-CN" altLang="en-US" sz="2000"/>
              <a:t>长子</a:t>
            </a:r>
            <a:r>
              <a:rPr lang="zh-CN" altLang="en-US" sz="2000">
                <a:solidFill>
                  <a:schemeClr val="tx1"/>
                </a:solidFill>
              </a:rPr>
              <a:t>暗嫩玷污同父异母妹妹</a:t>
            </a:r>
            <a:r>
              <a:rPr lang="zh-CN" altLang="en-US" sz="2000" b="1">
                <a:solidFill>
                  <a:srgbClr val="00B050"/>
                </a:solidFill>
              </a:rPr>
              <a:t>他玛</a:t>
            </a:r>
            <a:r>
              <a:rPr lang="zh-CN" altLang="en-US" sz="2000" b="1"/>
              <a:t>；</a:t>
            </a:r>
            <a:r>
              <a:rPr lang="en-US" altLang="zh-CN" sz="2000"/>
              <a:t>(</a:t>
            </a:r>
            <a:r>
              <a:rPr lang="zh-CN" altLang="en-US" sz="2000"/>
              <a:t>撒下</a:t>
            </a:r>
            <a:r>
              <a:rPr lang="en-US" altLang="zh-CN" sz="2000"/>
              <a:t>13:14)</a:t>
            </a:r>
            <a:endParaRPr lang="zh-CN" altLang="en-US" sz="2000"/>
          </a:p>
          <a:p>
            <a:r>
              <a:rPr lang="en-US" altLang="zh-CN" sz="2000"/>
              <a:t>2.</a:t>
            </a:r>
            <a:r>
              <a:rPr lang="zh-CN" altLang="en-US" sz="2000"/>
              <a:t>他玛的</a:t>
            </a:r>
            <a:r>
              <a:rPr lang="zh-CN" altLang="en-US" sz="2000"/>
              <a:t>亲哥哥押沙龙刺杀</a:t>
            </a:r>
            <a:r>
              <a:rPr lang="zh-CN" altLang="en-US" sz="2000" b="1">
                <a:solidFill>
                  <a:srgbClr val="0070C0"/>
                </a:solidFill>
              </a:rPr>
              <a:t>暗嫩</a:t>
            </a:r>
            <a:r>
              <a:rPr lang="zh-CN" altLang="en-US" sz="2000"/>
              <a:t>；</a:t>
            </a:r>
            <a:r>
              <a:rPr lang="en-US" altLang="zh-CN" sz="2000">
                <a:sym typeface="+mn-ea"/>
              </a:rPr>
              <a:t>(</a:t>
            </a:r>
            <a:r>
              <a:rPr lang="zh-CN" altLang="en-US" sz="2000">
                <a:sym typeface="+mn-ea"/>
              </a:rPr>
              <a:t>撒下</a:t>
            </a:r>
            <a:r>
              <a:rPr lang="en-US" altLang="zh-CN" sz="2000">
                <a:sym typeface="+mn-ea"/>
              </a:rPr>
              <a:t>13:28·29)</a:t>
            </a:r>
            <a:endParaRPr lang="zh-CN" altLang="en-US" sz="2000"/>
          </a:p>
          <a:p>
            <a:r>
              <a:rPr lang="en-US" altLang="zh-CN" sz="2000"/>
              <a:t>3.</a:t>
            </a:r>
            <a:r>
              <a:rPr lang="zh-CN" altLang="en-US" sz="2000"/>
              <a:t>三子</a:t>
            </a:r>
            <a:r>
              <a:rPr lang="zh-CN" altLang="en-US" sz="2000" b="1">
                <a:solidFill>
                  <a:srgbClr val="0070C0"/>
                </a:solidFill>
              </a:rPr>
              <a:t>押沙龙</a:t>
            </a:r>
            <a:r>
              <a:rPr lang="zh-CN" altLang="en-US" sz="2000"/>
              <a:t>叛变身亡；(撒下1</a:t>
            </a:r>
            <a:r>
              <a:rPr lang="en-US" altLang="zh-CN" sz="2000"/>
              <a:t>8:15</a:t>
            </a:r>
            <a:r>
              <a:rPr lang="zh-CN" altLang="en-US" sz="2000"/>
              <a:t>)</a:t>
            </a:r>
            <a:endParaRPr lang="zh-CN" altLang="en-US" sz="2000"/>
          </a:p>
          <a:p>
            <a:r>
              <a:rPr lang="en-US" altLang="zh-CN" sz="2000"/>
              <a:t>4.</a:t>
            </a:r>
            <a:r>
              <a:rPr lang="zh-CN" altLang="en-US" sz="2000"/>
              <a:t>四子</a:t>
            </a:r>
            <a:r>
              <a:rPr lang="zh-CN" altLang="en-US" sz="2000" b="1">
                <a:solidFill>
                  <a:srgbClr val="0070C0"/>
                </a:solidFill>
              </a:rPr>
              <a:t>亚多尼雅</a:t>
            </a:r>
            <a:r>
              <a:rPr lang="zh-CN" altLang="en-US" sz="2000"/>
              <a:t>争夺王位被治死</a:t>
            </a:r>
            <a:r>
              <a:rPr lang="en-US" altLang="zh-CN" sz="2000"/>
              <a:t>(</a:t>
            </a:r>
            <a:r>
              <a:rPr lang="zh-CN" altLang="en-US" sz="2000"/>
              <a:t>王上</a:t>
            </a:r>
            <a:r>
              <a:rPr lang="en-US" altLang="zh-CN" sz="2000"/>
              <a:t>2:25)</a:t>
            </a:r>
            <a:endParaRPr lang="en-US" altLang="zh-CN" sz="2000"/>
          </a:p>
        </p:txBody>
      </p:sp>
      <p:sp>
        <p:nvSpPr>
          <p:cNvPr id="6" name="文本框 5"/>
          <p:cNvSpPr txBox="1"/>
          <p:nvPr/>
        </p:nvSpPr>
        <p:spPr>
          <a:xfrm>
            <a:off x="276860" y="3084195"/>
            <a:ext cx="4770120" cy="163004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>
                <a:sym typeface="+mn-ea"/>
              </a:rPr>
              <a:t>【撒下 12:11</a:t>
            </a:r>
            <a:r>
              <a:rPr lang="en-US" altLang="zh-CN" sz="2000">
                <a:sym typeface="+mn-ea"/>
              </a:rPr>
              <a:t>~12</a:t>
            </a:r>
            <a:r>
              <a:rPr lang="zh-CN" altLang="en-US" sz="2000">
                <a:sym typeface="+mn-ea"/>
              </a:rPr>
              <a:t>】耶和华如此说：‘我必从你家中兴起祸患攻击你，我必在你眼前</a:t>
            </a:r>
            <a:r>
              <a:rPr lang="zh-CN" altLang="en-US" sz="2000" b="1">
                <a:sym typeface="+mn-ea"/>
              </a:rPr>
              <a:t>把你的妃嫔赐给别人，他在日光之下就与她们同寝</a:t>
            </a:r>
            <a:r>
              <a:rPr lang="zh-CN" altLang="en-US" sz="2000">
                <a:sym typeface="+mn-ea"/>
              </a:rPr>
              <a:t>。你在暗中行这事，我却要在以色列众人面前、</a:t>
            </a:r>
            <a:r>
              <a:rPr lang="zh-CN" altLang="en-US" sz="2000" b="1">
                <a:sym typeface="+mn-ea"/>
              </a:rPr>
              <a:t>日光之下报应你</a:t>
            </a:r>
            <a:r>
              <a:rPr lang="zh-CN" altLang="en-US" sz="2000">
                <a:sym typeface="+mn-ea"/>
              </a:rPr>
              <a:t>。’”</a:t>
            </a:r>
            <a:endParaRPr lang="zh-CN" altLang="en-US" sz="2000"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02960" y="3098165"/>
            <a:ext cx="5878830" cy="163004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>
                <a:sym typeface="+mn-ea"/>
              </a:rPr>
              <a:t>【撒下 16:21</a:t>
            </a:r>
            <a:r>
              <a:rPr lang="en-US" altLang="zh-CN" sz="2000">
                <a:sym typeface="+mn-ea"/>
              </a:rPr>
              <a:t>~22</a:t>
            </a:r>
            <a:r>
              <a:rPr lang="zh-CN" altLang="en-US" sz="2000">
                <a:sym typeface="+mn-ea"/>
              </a:rPr>
              <a:t>】亚希多弗对押沙龙说：“你父所留下</a:t>
            </a:r>
            <a:r>
              <a:rPr lang="zh-CN" altLang="en-US" sz="2000">
                <a:sym typeface="+mn-ea"/>
              </a:rPr>
              <a:t>看守宫殿的妃嫔，你可以与她们亲近。以色列众人听见你父亲憎恶你，凡归顺你人的手，就更坚强。”于是人为押沙龙在宫殿的平顶上，支搭帐棚。押沙龙</a:t>
            </a:r>
            <a:r>
              <a:rPr lang="zh-CN" altLang="en-US" sz="2000" b="1">
                <a:sym typeface="+mn-ea"/>
              </a:rPr>
              <a:t>在以色列众人眼前，与他父的妃嫔亲近</a:t>
            </a:r>
            <a:r>
              <a:rPr lang="zh-CN" altLang="en-US" sz="2000">
                <a:sym typeface="+mn-ea"/>
              </a:rPr>
              <a:t>。</a:t>
            </a:r>
            <a:endParaRPr lang="zh-CN" altLang="en-US" sz="2000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5290" y="236855"/>
            <a:ext cx="4622165" cy="132207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【撒下 12:5</a:t>
            </a:r>
            <a:r>
              <a:rPr lang="en-US" altLang="zh-CN" sz="2000"/>
              <a:t>~6</a:t>
            </a:r>
            <a:r>
              <a:rPr lang="zh-CN" altLang="en-US" sz="2000"/>
              <a:t>】大卫就甚恼怒那人，对拿单说：“我指着永生的耶和华起誓，行这事的人该死！他必偿还羊羔</a:t>
            </a:r>
            <a:r>
              <a:rPr lang="zh-CN" altLang="en-US" sz="2000" b="1"/>
              <a:t>四倍</a:t>
            </a:r>
            <a:r>
              <a:rPr lang="zh-CN" altLang="en-US" sz="2000"/>
              <a:t>，因为他行这事，没有怜恤的心。”</a:t>
            </a:r>
            <a:endParaRPr lang="zh-CN" altLang="en-US" sz="2000"/>
          </a:p>
        </p:txBody>
      </p:sp>
      <p:sp>
        <p:nvSpPr>
          <p:cNvPr id="11" name="文本框 10"/>
          <p:cNvSpPr txBox="1"/>
          <p:nvPr/>
        </p:nvSpPr>
        <p:spPr>
          <a:xfrm>
            <a:off x="9474835" y="901700"/>
            <a:ext cx="1680845" cy="7067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/>
              <a:t>家族内乱</a:t>
            </a:r>
            <a:endParaRPr lang="zh-CN" altLang="en-US" sz="2000"/>
          </a:p>
          <a:p>
            <a:r>
              <a:rPr lang="zh-CN" altLang="en-US" sz="2000"/>
              <a:t>搭上</a:t>
            </a:r>
            <a:r>
              <a:rPr lang="en-US" altLang="zh-CN" sz="2000"/>
              <a:t>4</a:t>
            </a:r>
            <a:r>
              <a:rPr lang="zh-CN" altLang="en-US" sz="2000"/>
              <a:t>条性命</a:t>
            </a:r>
            <a:endParaRPr lang="zh-CN" altLang="en-US" sz="2000"/>
          </a:p>
        </p:txBody>
      </p:sp>
      <p:sp>
        <p:nvSpPr>
          <p:cNvPr id="13" name="文本框 12"/>
          <p:cNvSpPr txBox="1"/>
          <p:nvPr/>
        </p:nvSpPr>
        <p:spPr>
          <a:xfrm>
            <a:off x="7370445" y="4786630"/>
            <a:ext cx="4411345" cy="70675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【撒下 15:16】于是王带着全家的人出去了，但留下</a:t>
            </a:r>
            <a:r>
              <a:rPr lang="zh-CN" altLang="en-US" sz="2000" b="1"/>
              <a:t>十个妃嫔</a:t>
            </a:r>
            <a:r>
              <a:rPr lang="zh-CN" altLang="en-US" sz="2000"/>
              <a:t>看守宫殿。</a:t>
            </a:r>
            <a:endParaRPr lang="zh-CN" altLang="en-US" sz="2000"/>
          </a:p>
        </p:txBody>
      </p:sp>
      <p:sp>
        <p:nvSpPr>
          <p:cNvPr id="14" name="文本框 13"/>
          <p:cNvSpPr txBox="1"/>
          <p:nvPr/>
        </p:nvSpPr>
        <p:spPr>
          <a:xfrm>
            <a:off x="5254625" y="4937125"/>
            <a:ext cx="2047875" cy="3987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000"/>
              <a:t>日光之下的</a:t>
            </a:r>
            <a:r>
              <a:rPr lang="zh-CN" altLang="en-US" sz="2000"/>
              <a:t>报应</a:t>
            </a:r>
            <a:endParaRPr lang="zh-CN" altLang="en-US" sz="2000"/>
          </a:p>
        </p:txBody>
      </p:sp>
      <p:sp>
        <p:nvSpPr>
          <p:cNvPr id="15" name="右箭头 14"/>
          <p:cNvSpPr/>
          <p:nvPr/>
        </p:nvSpPr>
        <p:spPr>
          <a:xfrm>
            <a:off x="5184775" y="2167255"/>
            <a:ext cx="593090" cy="691515"/>
          </a:xfrm>
          <a:prstGeom prst="rightArrow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5198745" y="3550920"/>
            <a:ext cx="593090" cy="691515"/>
          </a:xfrm>
          <a:prstGeom prst="rightArrow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5198745" y="5694680"/>
            <a:ext cx="593090" cy="691515"/>
          </a:xfrm>
          <a:prstGeom prst="rightArrow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599045" y="6217920"/>
            <a:ext cx="3004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  <a:sym typeface="+mn-ea"/>
              </a:rPr>
              <a:t>不给撒旦留亵渎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的</a:t>
            </a:r>
            <a:r>
              <a:rPr lang="en-US" altLang="zh-CN" sz="2000">
                <a:solidFill>
                  <a:srgbClr val="FF0000"/>
                </a:solidFill>
                <a:sym typeface="+mn-ea"/>
              </a:rPr>
              <a:t>机会 </a:t>
            </a:r>
            <a:r>
              <a:rPr lang="zh-CN" altLang="en-US" sz="2000">
                <a:solidFill>
                  <a:srgbClr val="FF0000"/>
                </a:solidFill>
                <a:sym typeface="+mn-ea"/>
              </a:rPr>
              <a:t>！</a:t>
            </a:r>
            <a:endParaRPr lang="zh-CN" altLang="en-US" sz="2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02395" y="269875"/>
            <a:ext cx="28587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sym typeface="+mn-ea"/>
              </a:rPr>
              <a:t>公义审判</a:t>
            </a:r>
            <a:r>
              <a:rPr lang="en-US" altLang="zh-CN" sz="2400" b="1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绝不食言</a:t>
            </a:r>
            <a:endParaRPr lang="zh-CN" altLang="en-US" sz="24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1" grpId="0" animBg="1"/>
      <p:bldP spid="31" grpId="1" animBg="1"/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3" grpId="0" animBg="1"/>
      <p:bldP spid="3" grpId="1" animBg="1"/>
      <p:bldP spid="10" grpId="0" animBg="1"/>
      <p:bldP spid="10" grpId="1" animBg="1"/>
      <p:bldP spid="15" grpId="0" animBg="1"/>
      <p:bldP spid="15" grpId="1" animBg="1"/>
      <p:bldP spid="9" grpId="0" bldLvl="0" animBg="1"/>
      <p:bldP spid="9" grpId="1" animBg="1"/>
      <p:bldP spid="16" grpId="0" animBg="1"/>
      <p:bldP spid="16" grpId="1" animBg="1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5" grpId="0" bldLvl="0" animBg="1"/>
      <p:bldP spid="5" grpId="1" animBg="1"/>
      <p:bldP spid="18" grpId="0"/>
      <p:bldP spid="18" grpId="1"/>
      <p:bldP spid="11" grpId="0" bldLvl="0" animBg="1"/>
      <p:bldP spid="11" grpId="1" animBg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82550" y="168275"/>
            <a:ext cx="5635625" cy="460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>
                <a:sym typeface="+mn-ea"/>
              </a:rPr>
              <a:t>探讨</a:t>
            </a:r>
            <a:r>
              <a:rPr lang="en-US" altLang="zh-CN" sz="2400">
                <a:sym typeface="+mn-ea"/>
              </a:rPr>
              <a:t>5: </a:t>
            </a:r>
            <a:r>
              <a:rPr lang="zh-CN" altLang="en-US" sz="2400">
                <a:sym typeface="+mn-ea"/>
              </a:rPr>
              <a:t>为何大卫数点人数</a:t>
            </a:r>
            <a:r>
              <a:rPr lang="zh-CN" altLang="en-US" sz="2400">
                <a:sym typeface="+mn-ea"/>
              </a:rPr>
              <a:t>却降灾</a:t>
            </a:r>
            <a:r>
              <a:rPr lang="zh-CN" altLang="en-US" sz="2400">
                <a:sym typeface="+mn-ea"/>
              </a:rPr>
              <a:t>于百姓？</a:t>
            </a:r>
            <a:endParaRPr lang="zh-CN" altLang="en-US" sz="2400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3825" y="767080"/>
            <a:ext cx="5435600" cy="70675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2000"/>
              <a:t>【撒下 24:1】 耶和华</a:t>
            </a:r>
            <a:r>
              <a:rPr lang="zh-CN" altLang="en-US" sz="2000" b="1">
                <a:solidFill>
                  <a:srgbClr val="FF0000"/>
                </a:solidFill>
              </a:rPr>
              <a:t>又向以色列人发怒</a:t>
            </a:r>
            <a:r>
              <a:rPr lang="en-US" altLang="zh-CN" sz="2000">
                <a:sym typeface="+mn-ea"/>
              </a:rPr>
              <a:t>, </a:t>
            </a:r>
            <a:r>
              <a:rPr lang="zh-CN" altLang="en-US" sz="2000"/>
              <a:t>就</a:t>
            </a:r>
            <a:r>
              <a:rPr lang="zh-CN" altLang="en-US" sz="2000" b="1">
                <a:solidFill>
                  <a:srgbClr val="00B050"/>
                </a:solidFill>
              </a:rPr>
              <a:t>激动大卫</a:t>
            </a:r>
            <a:r>
              <a:rPr lang="en-US" altLang="zh-CN" sz="2000"/>
              <a:t>, </a:t>
            </a:r>
            <a:r>
              <a:rPr lang="zh-CN" altLang="en-US" sz="2000"/>
              <a:t>使他吩咐人去</a:t>
            </a:r>
            <a:r>
              <a:rPr lang="zh-CN" altLang="en-US" sz="2000" b="1">
                <a:solidFill>
                  <a:srgbClr val="0070C0"/>
                </a:solidFill>
              </a:rPr>
              <a:t>数点</a:t>
            </a:r>
            <a:r>
              <a:rPr lang="zh-CN" altLang="en-US" sz="2000">
                <a:solidFill>
                  <a:schemeClr val="tx1"/>
                </a:solidFill>
              </a:rPr>
              <a:t>以色列人和犹大人。</a:t>
            </a:r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3825" y="1582420"/>
            <a:ext cx="5434965" cy="70675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【撒下 24:</a:t>
            </a:r>
            <a:r>
              <a:rPr lang="en-US" altLang="zh-CN" sz="2000"/>
              <a:t>12</a:t>
            </a:r>
            <a:r>
              <a:rPr lang="zh-CN" altLang="en-US" sz="2000"/>
              <a:t>】你去告诉大卫说</a:t>
            </a:r>
            <a:r>
              <a:rPr lang="en-US" altLang="zh-CN" sz="2000"/>
              <a:t>, </a:t>
            </a:r>
            <a:r>
              <a:rPr lang="zh-CN" altLang="en-US" sz="2000"/>
              <a:t>耶和华如此说</a:t>
            </a:r>
            <a:r>
              <a:rPr lang="en-US" altLang="zh-CN" sz="2000"/>
              <a:t>: 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/>
              <a:t>我有三样灾</a:t>
            </a:r>
            <a:r>
              <a:rPr lang="en-US" altLang="zh-CN" sz="2000"/>
              <a:t>, </a:t>
            </a:r>
            <a:r>
              <a:rPr lang="zh-CN" altLang="en-US" sz="2000"/>
              <a:t>随你选择一样</a:t>
            </a:r>
            <a:r>
              <a:rPr lang="en-US" altLang="zh-CN" sz="2000"/>
              <a:t>, </a:t>
            </a:r>
            <a:r>
              <a:rPr lang="zh-CN" altLang="en-US" sz="2000"/>
              <a:t>我好降与你。</a:t>
            </a:r>
            <a:r>
              <a:rPr lang="en-US" altLang="zh-CN" sz="2000">
                <a:sym typeface="+mn-ea"/>
              </a:rPr>
              <a:t>”</a:t>
            </a:r>
            <a:endParaRPr lang="zh-CN" altLang="en-US" sz="2000"/>
          </a:p>
        </p:txBody>
      </p:sp>
      <p:sp>
        <p:nvSpPr>
          <p:cNvPr id="6" name="文本框 5"/>
          <p:cNvSpPr txBox="1"/>
          <p:nvPr/>
        </p:nvSpPr>
        <p:spPr>
          <a:xfrm>
            <a:off x="333375" y="4684395"/>
            <a:ext cx="4641850" cy="19380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【撒下 24:14】 大卫对迦得说：“我甚为难。我愿落在耶和华的手里，因为他有丰盛的怜悯，我不愿落在人的手里。”</a:t>
            </a:r>
            <a:endParaRPr lang="zh-CN" altLang="en-US" sz="2000"/>
          </a:p>
          <a:p>
            <a:r>
              <a:rPr lang="zh-CN" altLang="en-US" sz="2000"/>
              <a:t>【撒下 24:15】 于是耶和华降瘟疫与以色列人，自早晨到所定的时候，从但直到别是巴，民间死了七万人。</a:t>
            </a:r>
            <a:endParaRPr lang="zh-CN" altLang="en-US" sz="2000"/>
          </a:p>
        </p:txBody>
      </p:sp>
      <p:sp>
        <p:nvSpPr>
          <p:cNvPr id="8" name="文本框 7"/>
          <p:cNvSpPr txBox="1"/>
          <p:nvPr/>
        </p:nvSpPr>
        <p:spPr>
          <a:xfrm>
            <a:off x="821690" y="2400935"/>
            <a:ext cx="441134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sym typeface="+mn-ea"/>
              </a:rPr>
              <a:t>1.</a:t>
            </a:r>
            <a:r>
              <a:rPr lang="zh-CN" altLang="en-US" sz="2000">
                <a:sym typeface="+mn-ea"/>
              </a:rPr>
              <a:t>七年</a:t>
            </a:r>
            <a:r>
              <a:rPr lang="zh-CN" altLang="en-US" sz="2000">
                <a:sym typeface="+mn-ea"/>
              </a:rPr>
              <a:t>饥荒</a:t>
            </a:r>
            <a:r>
              <a:rPr lang="en-US" altLang="zh-CN" sz="2000">
                <a:sym typeface="+mn-ea"/>
              </a:rPr>
              <a:t>/</a:t>
            </a:r>
            <a:r>
              <a:rPr lang="zh-CN" altLang="en-US" sz="2000">
                <a:sym typeface="+mn-ea"/>
              </a:rPr>
              <a:t>三年：</a:t>
            </a:r>
            <a:r>
              <a:rPr lang="zh-CN" altLang="en-US" sz="2000">
                <a:solidFill>
                  <a:srgbClr val="0070C0"/>
                </a:solidFill>
                <a:sym typeface="+mn-ea"/>
              </a:rPr>
              <a:t>七十士译本，现代中文译本；代上</a:t>
            </a:r>
            <a:r>
              <a:rPr lang="en-US" altLang="zh-CN" sz="2000">
                <a:solidFill>
                  <a:srgbClr val="0070C0"/>
                </a:solidFill>
                <a:sym typeface="+mn-ea"/>
              </a:rPr>
              <a:t>21:12</a:t>
            </a:r>
            <a:r>
              <a:rPr lang="zh-CN" altLang="en-US" sz="2000">
                <a:sym typeface="+mn-ea"/>
              </a:rPr>
              <a:t>；</a:t>
            </a:r>
            <a:endParaRPr lang="zh-CN" altLang="en-US" sz="2000"/>
          </a:p>
          <a:p>
            <a:r>
              <a:rPr lang="en-US" altLang="zh-CN" sz="2000">
                <a:sym typeface="+mn-ea"/>
              </a:rPr>
              <a:t>2.</a:t>
            </a:r>
            <a:r>
              <a:rPr lang="zh-CN" altLang="en-US" sz="2000">
                <a:sym typeface="+mn-ea"/>
              </a:rPr>
              <a:t>在敌人面前逃跑，被追赶三个月；</a:t>
            </a:r>
            <a:endParaRPr lang="zh-CN" altLang="en-US" sz="2000"/>
          </a:p>
          <a:p>
            <a:r>
              <a:rPr lang="en-US" altLang="zh-CN" sz="2000">
                <a:sym typeface="+mn-ea"/>
              </a:rPr>
              <a:t>3.</a:t>
            </a:r>
            <a:r>
              <a:rPr lang="zh-CN" altLang="en-US" sz="2000">
                <a:sym typeface="+mn-ea"/>
              </a:rPr>
              <a:t>三日的瘟疫。</a:t>
            </a:r>
            <a:endParaRPr lang="zh-CN" altLang="en-US" sz="20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3375" y="2524125"/>
            <a:ext cx="4883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sym typeface="+mn-ea"/>
              </a:rPr>
              <a:t>三样灾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14950" y="4997450"/>
            <a:ext cx="668337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神的使者在摩利亚山上终止了这场瘟疫，而这地点就是日后兴建圣殿的地方。</a:t>
            </a:r>
            <a:endParaRPr lang="zh-CN" altLang="en-US" sz="2000"/>
          </a:p>
        </p:txBody>
      </p:sp>
      <p:sp>
        <p:nvSpPr>
          <p:cNvPr id="12" name="文本框 11"/>
          <p:cNvSpPr txBox="1"/>
          <p:nvPr/>
        </p:nvSpPr>
        <p:spPr>
          <a:xfrm>
            <a:off x="332740" y="3803015"/>
            <a:ext cx="464248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大卫没有直接做选择，而是排除第二项，情愿让</a:t>
            </a:r>
            <a:r>
              <a:rPr lang="zh-CN" altLang="en-US" sz="2000"/>
              <a:t>耶和华神来决定惩罚的方法。</a:t>
            </a:r>
            <a:endParaRPr lang="zh-CN" altLang="en-US" sz="2000"/>
          </a:p>
        </p:txBody>
      </p:sp>
      <p:sp>
        <p:nvSpPr>
          <p:cNvPr id="13" name="文本框 12"/>
          <p:cNvSpPr txBox="1"/>
          <p:nvPr/>
        </p:nvSpPr>
        <p:spPr>
          <a:xfrm>
            <a:off x="5700395" y="697230"/>
            <a:ext cx="6304280" cy="25533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1.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北方支派积极参与押沙龙的叛乱：</a:t>
            </a:r>
            <a:r>
              <a:rPr lang="en-US" altLang="zh-CN" sz="2000">
                <a:sym typeface="+mn-ea"/>
              </a:rPr>
              <a:t>【撒下 15:10】押沙龙打发探子走遍以色列各支派，说：“你们一听见角声就说：押沙龙在希伯仑作王了。”【撒下 15:13】有人报告大卫说：“以色列人的心都归向押沙龙了！”</a:t>
            </a:r>
            <a:endParaRPr lang="en-US" altLang="zh-CN" sz="2000">
              <a:sym typeface="+mn-ea"/>
            </a:endParaRPr>
          </a:p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2.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南方支派也有参与：</a:t>
            </a:r>
            <a:r>
              <a:rPr lang="zh-CN" altLang="en-US" sz="2000">
                <a:sym typeface="+mn-ea"/>
              </a:rPr>
              <a:t>耶路撒冷</a:t>
            </a:r>
            <a:r>
              <a:rPr lang="en-US" altLang="zh-CN" sz="2000">
                <a:sym typeface="+mn-ea"/>
              </a:rPr>
              <a:t>200</a:t>
            </a:r>
            <a:r>
              <a:rPr lang="zh-CN" altLang="en-US" sz="2000">
                <a:sym typeface="+mn-ea"/>
              </a:rPr>
              <a:t>人，谋士亚希多弗</a:t>
            </a:r>
            <a:endParaRPr lang="en-US" altLang="zh-CN" sz="2000">
              <a:sym typeface="+mn-ea"/>
            </a:endParaRPr>
          </a:p>
          <a:p>
            <a:r>
              <a:rPr lang="en-US" altLang="zh-CN" sz="2000" b="1">
                <a:solidFill>
                  <a:srgbClr val="FF0000"/>
                </a:solidFill>
                <a:sym typeface="+mn-ea"/>
              </a:rPr>
              <a:t>3.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北方支派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跟从示巴继续叛乱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：</a:t>
            </a:r>
            <a:r>
              <a:rPr lang="en-US" altLang="zh-CN" sz="2000">
                <a:sym typeface="+mn-ea"/>
              </a:rPr>
              <a:t>【撒下 20:2】 于是以色列人都离开大卫，跟随比基利的儿子示巴。但犹大人，从约旦河直到耶路撒冷，都紧紧跟随他们的王。</a:t>
            </a:r>
            <a:endParaRPr lang="en-US" altLang="zh-CN" sz="2000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68670" y="308610"/>
            <a:ext cx="601980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sym typeface="+mn-ea"/>
              </a:rPr>
              <a:t>又发怒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: </a:t>
            </a:r>
            <a:r>
              <a:rPr lang="zh-CN" altLang="en-US" sz="2000">
                <a:sym typeface="+mn-ea"/>
              </a:rPr>
              <a:t>为基遍人降灾</a:t>
            </a:r>
            <a:r>
              <a:rPr lang="en-US" altLang="zh-CN" sz="2000">
                <a:sym typeface="+mn-ea"/>
              </a:rPr>
              <a:t>3</a:t>
            </a:r>
            <a:r>
              <a:rPr lang="zh-CN" altLang="en-US" sz="2000">
                <a:sym typeface="+mn-ea"/>
              </a:rPr>
              <a:t>年(撒</a:t>
            </a:r>
            <a:r>
              <a:rPr lang="zh-CN" altLang="en-US" sz="2000">
                <a:sym typeface="+mn-ea"/>
              </a:rPr>
              <a:t>下21章)后，再一次发怒。</a:t>
            </a:r>
            <a:endParaRPr lang="en-US" altLang="zh-CN" sz="2000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25190" y="3328670"/>
            <a:ext cx="4737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Arial Bold" panose="020B0604020202090204" charset="0"/>
                <a:cs typeface="Arial Bold" panose="020B0604020202090204" charset="0"/>
              </a:rPr>
              <a:t>V</a:t>
            </a:r>
            <a:endParaRPr lang="en-US" altLang="zh-CN" sz="2000" b="1">
              <a:solidFill>
                <a:srgbClr val="FF0000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58690" y="3043555"/>
            <a:ext cx="4743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solidFill>
                  <a:srgbClr val="FF0000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X</a:t>
            </a:r>
            <a:endParaRPr lang="en-US" altLang="zh-CN" sz="2000" b="1">
              <a:solidFill>
                <a:srgbClr val="FF0000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27855" y="3436620"/>
            <a:ext cx="7626350" cy="3987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p>
            <a:r>
              <a:rPr lang="en-US" altLang="zh-CN" sz="2000">
                <a:sym typeface="+mn-ea"/>
              </a:rPr>
              <a:t> </a:t>
            </a:r>
            <a:r>
              <a:rPr lang="zh-CN" altLang="en-US" sz="2000" b="1">
                <a:sym typeface="+mn-ea"/>
              </a:rPr>
              <a:t>原文</a:t>
            </a:r>
            <a:r>
              <a:rPr lang="en-US" altLang="zh-CN" sz="2000">
                <a:sym typeface="+mn-ea"/>
              </a:rPr>
              <a:t>: </a:t>
            </a:r>
            <a:r>
              <a:rPr lang="zh-CN" altLang="en-US" sz="2000" b="1">
                <a:solidFill>
                  <a:srgbClr val="00B050"/>
                </a:solidFill>
                <a:sym typeface="+mn-ea"/>
              </a:rPr>
              <a:t>激</a:t>
            </a:r>
            <a:r>
              <a:rPr lang="en-US" altLang="zh-CN" sz="2000" b="1">
                <a:solidFill>
                  <a:srgbClr val="00B050"/>
                </a:solidFill>
                <a:sym typeface="+mn-ea"/>
              </a:rPr>
              <a:t>动大卫</a:t>
            </a:r>
            <a:r>
              <a:rPr lang="zh-CN" altLang="en-US" sz="2000" b="1">
                <a:solidFill>
                  <a:srgbClr val="00B050"/>
                </a:solidFill>
                <a:sym typeface="+mn-ea"/>
              </a:rPr>
              <a:t>对付</a:t>
            </a:r>
            <a:r>
              <a:rPr lang="en-US" altLang="zh-CN" sz="2000" b="1">
                <a:solidFill>
                  <a:srgbClr val="00B050"/>
                </a:solidFill>
                <a:sym typeface="+mn-ea"/>
              </a:rPr>
              <a:t>他们, </a:t>
            </a:r>
            <a:r>
              <a:rPr lang="en-US" altLang="zh-CN" sz="2000">
                <a:sym typeface="+mn-ea"/>
              </a:rPr>
              <a:t>神特意</a:t>
            </a:r>
            <a:r>
              <a:rPr lang="zh-CN" altLang="en-US" sz="2000">
                <a:sym typeface="+mn-ea"/>
              </a:rPr>
              <a:t>籍</a:t>
            </a:r>
            <a:r>
              <a:rPr lang="en-US" altLang="zh-CN" sz="2000" b="1">
                <a:solidFill>
                  <a:srgbClr val="0070C0"/>
                </a:solidFill>
                <a:sym typeface="+mn-ea"/>
              </a:rPr>
              <a:t>数点百姓</a:t>
            </a:r>
            <a:r>
              <a:rPr lang="en-US" altLang="zh-CN" sz="2000">
                <a:sym typeface="+mn-ea"/>
              </a:rPr>
              <a:t>事件来管教以色列人</a:t>
            </a:r>
            <a:r>
              <a:rPr lang="zh-CN" altLang="en-US" sz="2000">
                <a:sym typeface="+mn-ea"/>
              </a:rPr>
              <a:t>。</a:t>
            </a:r>
            <a:endParaRPr lang="zh-CN" altLang="en-US" sz="2000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12385" y="4384040"/>
            <a:ext cx="6885940" cy="3987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【代上 21:1】撒但起来</a:t>
            </a:r>
            <a:r>
              <a:rPr lang="zh-CN" altLang="en-US" sz="2000" b="1">
                <a:solidFill>
                  <a:srgbClr val="FF0000"/>
                </a:solidFill>
              </a:rPr>
              <a:t>攻击以色列人</a:t>
            </a:r>
            <a:r>
              <a:rPr lang="zh-CN" altLang="en-US" sz="2000"/>
              <a:t>，</a:t>
            </a:r>
            <a:r>
              <a:rPr lang="zh-CN" altLang="en-US" sz="2000" b="1">
                <a:solidFill>
                  <a:srgbClr val="0070C0"/>
                </a:solidFill>
              </a:rPr>
              <a:t>激动大卫数点他们</a:t>
            </a:r>
            <a:r>
              <a:rPr lang="zh-CN" altLang="en-US" sz="2000"/>
              <a:t>。</a:t>
            </a:r>
            <a:endParaRPr lang="zh-CN" altLang="en-US" sz="2000"/>
          </a:p>
        </p:txBody>
      </p:sp>
      <p:sp>
        <p:nvSpPr>
          <p:cNvPr id="19" name="文本框 18"/>
          <p:cNvSpPr txBox="1"/>
          <p:nvPr/>
        </p:nvSpPr>
        <p:spPr>
          <a:xfrm>
            <a:off x="5085080" y="3987800"/>
            <a:ext cx="69754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0070C0"/>
                </a:solidFill>
                <a:sym typeface="+mn-ea"/>
              </a:rPr>
              <a:t>数点百姓：</a:t>
            </a:r>
            <a:r>
              <a:rPr lang="zh-CN" altLang="en-US" sz="2000">
                <a:solidFill>
                  <a:schemeClr val="tx1"/>
                </a:solidFill>
                <a:sym typeface="+mn-ea"/>
              </a:rPr>
              <a:t>国家强大令大卫骄傲，神许可撒旦乘</a:t>
            </a:r>
            <a:r>
              <a:rPr lang="zh-CN" altLang="en-US" sz="2000">
                <a:solidFill>
                  <a:schemeClr val="tx1"/>
                </a:solidFill>
                <a:sym typeface="+mn-ea"/>
              </a:rPr>
              <a:t>此破口而入。</a:t>
            </a:r>
            <a:endParaRPr lang="zh-CN" altLang="en-US" sz="2000">
              <a:solidFill>
                <a:schemeClr val="tx1"/>
              </a:solidFill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53685" y="5892165"/>
            <a:ext cx="6441440" cy="70675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000"/>
              <a:t>【撒下 24:18】当日迦得来见大卫</a:t>
            </a:r>
            <a:r>
              <a:rPr lang="en-US" altLang="zh-CN" sz="2000"/>
              <a:t>, </a:t>
            </a:r>
            <a:r>
              <a:rPr lang="zh-CN" altLang="en-US" sz="2000"/>
              <a:t>对他说</a:t>
            </a:r>
            <a:r>
              <a:rPr lang="en-US" altLang="zh-CN" sz="2000"/>
              <a:t>:</a:t>
            </a:r>
            <a:r>
              <a:rPr lang="zh-CN" altLang="en-US" sz="2000"/>
              <a:t>“你上去，</a:t>
            </a:r>
            <a:r>
              <a:rPr lang="en-US" altLang="zh-CN" sz="2000"/>
              <a:t> </a:t>
            </a:r>
            <a:r>
              <a:rPr lang="zh-CN" altLang="en-US" sz="2000"/>
              <a:t>在耶布斯人亚劳拿的禾场上，为耶和华筑一座坛。”</a:t>
            </a:r>
            <a:endParaRPr lang="zh-CN" altLang="en-US" sz="2000"/>
          </a:p>
        </p:txBody>
      </p:sp>
      <p:sp>
        <p:nvSpPr>
          <p:cNvPr id="7" name="文本框 6"/>
          <p:cNvSpPr txBox="1"/>
          <p:nvPr/>
        </p:nvSpPr>
        <p:spPr>
          <a:xfrm>
            <a:off x="8016875" y="5436235"/>
            <a:ext cx="36836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solidFill>
                  <a:srgbClr val="FF0000"/>
                </a:solidFill>
                <a:sym typeface="+mn-ea"/>
              </a:rPr>
              <a:t>神管教之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目的是为了承接</a:t>
            </a:r>
            <a:r>
              <a:rPr lang="zh-CN" altLang="en-US" sz="2000" b="1">
                <a:solidFill>
                  <a:srgbClr val="FF0000"/>
                </a:solidFill>
                <a:sym typeface="+mn-ea"/>
              </a:rPr>
              <a:t>祝福</a:t>
            </a:r>
            <a:endParaRPr lang="zh-CN" altLang="en-US" sz="20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1" grpId="0" animBg="1"/>
      <p:bldP spid="31" grpId="1" animBg="1"/>
      <p:bldP spid="2" grpId="0" animBg="1"/>
      <p:bldP spid="2" grpId="1" animBg="1"/>
      <p:bldP spid="5" grpId="0" animBg="1"/>
      <p:bldP spid="5" grpId="1" animBg="1"/>
      <p:bldP spid="3" grpId="0"/>
      <p:bldP spid="3" grpId="1"/>
      <p:bldP spid="8" grpId="0"/>
      <p:bldP spid="8" grpId="1"/>
      <p:bldP spid="12" grpId="0"/>
      <p:bldP spid="12" grpId="1"/>
      <p:bldP spid="16" grpId="0"/>
      <p:bldP spid="16" grpId="1"/>
      <p:bldP spid="6" grpId="0" bldLvl="0" animBg="1"/>
      <p:bldP spid="6" grpId="1" animBg="1"/>
      <p:bldP spid="15" grpId="0"/>
      <p:bldP spid="15" grpId="1"/>
      <p:bldP spid="14" grpId="0"/>
      <p:bldP spid="14" grpId="1"/>
      <p:bldP spid="13" grpId="0" animBg="1"/>
      <p:bldP spid="13" grpId="1" animBg="1"/>
      <p:bldP spid="19" grpId="0"/>
      <p:bldP spid="19" grpId="1"/>
      <p:bldP spid="18" grpId="0" animBg="1"/>
      <p:bldP spid="18" grpId="1" animBg="1"/>
      <p:bldP spid="4" grpId="0"/>
      <p:bldP spid="4" grpId="1"/>
      <p:bldP spid="20" grpId="0" bldLvl="0" animBg="1"/>
      <p:bldP spid="20" grpId="1" animBg="1"/>
      <p:bldP spid="7" grpId="0"/>
      <p:bldP spid="7" grpId="1"/>
      <p:bldP spid="17" grpId="0" bldLvl="0" animBg="1"/>
      <p:bldP spid="17" grpId="1" animBg="1"/>
    </p:bldLst>
  </p:timing>
</p:sld>
</file>

<file path=ppt/tags/tag1.xml><?xml version="1.0" encoding="utf-8"?>
<p:tagLst xmlns:p="http://schemas.openxmlformats.org/presentationml/2006/main">
  <p:tag name="TABLE_ENDDRAG_ORIGIN_RECT" val="872*260"/>
  <p:tag name="TABLE_ENDDRAG_RECT" val="43*155*872*260"/>
</p:tagLst>
</file>

<file path=ppt/tags/tag10.xml><?xml version="1.0" encoding="utf-8"?>
<p:tagLst xmlns:p="http://schemas.openxmlformats.org/presentationml/2006/main">
  <p:tag name="TABLE_ENDDRAG_ORIGIN_RECT" val="835*230"/>
  <p:tag name="TABLE_ENDDRAG_RECT" val="38*224*835*230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6005</Words>
  <Application>WPS 演示</Application>
  <PresentationFormat>宽屏</PresentationFormat>
  <Paragraphs>449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汉仪书宋二KW</vt:lpstr>
      <vt:lpstr>Calibri</vt:lpstr>
      <vt:lpstr>Helvetica Neue</vt:lpstr>
      <vt:lpstr>微软雅黑</vt:lpstr>
      <vt:lpstr>汉仪旗黑</vt:lpstr>
      <vt:lpstr>宋体</vt:lpstr>
      <vt:lpstr>Arial Unicode MS</vt:lpstr>
      <vt:lpstr>PingFang SC</vt:lpstr>
      <vt:lpstr>Arial Bold</vt:lpstr>
      <vt:lpstr>BatangChe</vt:lpstr>
      <vt:lpstr>Apple SD Gothic Neo</vt:lpstr>
      <vt:lpstr>苹方-简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凡事感恩 Jack崔</cp:lastModifiedBy>
  <cp:revision>71</cp:revision>
  <dcterms:created xsi:type="dcterms:W3CDTF">2024-02-13T03:11:51Z</dcterms:created>
  <dcterms:modified xsi:type="dcterms:W3CDTF">2024-02-13T03:11:51Z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2052-6.4.0.8550</vt:lpwstr>
  </property>
  <property fmtid="{D5CDD505-2E9C-101B-9397-08002B2CF9AE}" pid="3" name="ICV">
    <vt:lpwstr>294DBCDC341366D88ADCCA65D3CAAE7C_43</vt:lpwstr>
  </property>
</Properties>
</file>