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256" r:id="rId3"/>
    <p:sldId id="257" r:id="rId5"/>
    <p:sldId id="280" r:id="rId6"/>
    <p:sldId id="279" r:id="rId7"/>
    <p:sldId id="291" r:id="rId8"/>
    <p:sldId id="281" r:id="rId9"/>
    <p:sldId id="297" r:id="rId10"/>
    <p:sldId id="298" r:id="rId11"/>
    <p:sldId id="294" r:id="rId12"/>
    <p:sldId id="308" r:id="rId13"/>
    <p:sldId id="261" r:id="rId14"/>
    <p:sldId id="264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0" userDrawn="1">
          <p15:clr>
            <a:srgbClr val="A4A3A4"/>
          </p15:clr>
        </p15:guide>
        <p15:guide id="2" pos="38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50"/>
        <p:guide pos="3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79955" y="1501775"/>
            <a:ext cx="7837805" cy="10788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 sz="5400" b="1">
                <a:solidFill>
                  <a:srgbClr val="FF0000"/>
                </a:solidFill>
              </a:rPr>
              <a:t>以色列南北国</a:t>
            </a:r>
            <a:r>
              <a:rPr lang="en-US" altLang="zh-CN" sz="5400" b="1">
                <a:solidFill>
                  <a:srgbClr val="FF0000"/>
                </a:solidFill>
              </a:rPr>
              <a:t>40</a:t>
            </a:r>
            <a:r>
              <a:rPr lang="zh-CN" altLang="en-US" sz="5400" b="1">
                <a:solidFill>
                  <a:srgbClr val="FF0000"/>
                </a:solidFill>
              </a:rPr>
              <a:t>王速览</a:t>
            </a:r>
            <a:endParaRPr lang="zh-CN" altLang="en-US" sz="54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29280" y="3910330"/>
            <a:ext cx="60775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 b="1">
                <a:solidFill>
                  <a:srgbClr val="00B050"/>
                </a:solidFill>
                <a:sym typeface="+mn-ea"/>
              </a:rPr>
              <a:t>《列王纪》专题分享</a:t>
            </a:r>
            <a:endParaRPr lang="zh-CN" altLang="en-US" sz="4000" b="1">
              <a:solidFill>
                <a:srgbClr val="00B05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2" grpId="0"/>
      <p:bldP spid="3" grpId="0"/>
      <p:bldP spid="2" grpId="1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3500" y="29210"/>
          <a:ext cx="12042140" cy="676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0385"/>
                <a:gridCol w="2512695"/>
                <a:gridCol w="3138805"/>
                <a:gridCol w="3310255"/>
              </a:tblGrid>
              <a:tr h="365760"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1"/>
                        <a:t> </a:t>
                      </a:r>
                      <a:r>
                        <a:rPr lang="en-US" altLang="zh-CN" b="1">
                          <a:sym typeface="+mn-ea"/>
                        </a:rPr>
                        <a:t>     </a:t>
                      </a:r>
                      <a:r>
                        <a:rPr lang="zh-CN" altLang="en-US" b="1">
                          <a:sym typeface="+mn-ea"/>
                        </a:rPr>
                        <a:t>南国</a:t>
                      </a:r>
                      <a:r>
                        <a:rPr lang="zh-TW" altLang="zh-CN" b="1">
                          <a:sym typeface="+mn-ea"/>
                        </a:rPr>
                        <a:t>：</a:t>
                      </a:r>
                      <a:r>
                        <a:rPr lang="zh-CN" altLang="en-US" b="1">
                          <a:sym typeface="+mn-ea"/>
                        </a:rPr>
                        <a:t>19王</a:t>
                      </a:r>
                      <a:r>
                        <a:rPr lang="en-US" altLang="zh-CN" b="1">
                          <a:sym typeface="+mn-ea"/>
                        </a:rPr>
                        <a:t>+</a:t>
                      </a:r>
                      <a:r>
                        <a:rPr lang="zh-CN" altLang="en-US" b="1">
                          <a:sym typeface="+mn-ea"/>
                        </a:rPr>
                        <a:t>1</a:t>
                      </a:r>
                      <a:r>
                        <a:rPr lang="zh-TW" altLang="zh-CN" b="1">
                          <a:sym typeface="+mn-ea"/>
                        </a:rPr>
                        <a:t>王</a:t>
                      </a:r>
                      <a:r>
                        <a:rPr lang="zh-CN" altLang="zh-TW" b="1">
                          <a:sym typeface="+mn-ea"/>
                        </a:rPr>
                        <a:t>后</a:t>
                      </a:r>
                      <a:r>
                        <a:rPr lang="zh-CN" altLang="en-US" b="1">
                          <a:sym typeface="+mn-ea"/>
                        </a:rPr>
                        <a:t>篡位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sym typeface="+mn-ea"/>
                        </a:rPr>
                        <a:t>*</a:t>
                      </a:r>
                      <a:r>
                        <a:rPr lang="zh-CN" altLang="en-US" b="1">
                          <a:sym typeface="+mn-ea"/>
                        </a:rPr>
                        <a:t>，</a:t>
                      </a:r>
                      <a:r>
                        <a:rPr lang="en-US" altLang="zh-TW" b="1">
                          <a:solidFill>
                            <a:srgbClr val="7030A0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TW" b="1">
                          <a:highlight>
                            <a:srgbClr val="00FF00"/>
                          </a:highlight>
                          <a:sym typeface="+mn-ea"/>
                        </a:rPr>
                        <a:t>8</a:t>
                      </a:r>
                      <a:r>
                        <a:rPr lang="zh-CN" altLang="en-US" b="1">
                          <a:highlight>
                            <a:srgbClr val="00FF00"/>
                          </a:highlight>
                          <a:sym typeface="+mn-ea"/>
                        </a:rPr>
                        <a:t>好</a:t>
                      </a:r>
                      <a:r>
                        <a:rPr lang="en-US" altLang="zh-CN" b="1">
                          <a:sym typeface="+mn-ea"/>
                        </a:rPr>
                        <a:t>12</a:t>
                      </a:r>
                      <a:r>
                        <a:rPr lang="zh-CN" altLang="en-US" b="1">
                          <a:sym typeface="+mn-ea"/>
                        </a:rPr>
                        <a:t>坏，</a:t>
                      </a:r>
                      <a:r>
                        <a:rPr lang="zh-CN" altLang="en-US" b="1">
                          <a:sym typeface="+mn-ea"/>
                        </a:rPr>
                        <a:t>一朝到底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b="1">
                          <a:sym typeface="+mn-ea"/>
                        </a:rPr>
                        <a:t>                    </a:t>
                      </a:r>
                      <a:r>
                        <a:rPr lang="zh-CN" altLang="en-US" b="1">
                          <a:sym typeface="+mn-ea"/>
                        </a:rPr>
                        <a:t>北国</a:t>
                      </a:r>
                      <a:r>
                        <a:rPr lang="zh-TW" altLang="zh-CN" b="1">
                          <a:sym typeface="+mn-ea"/>
                        </a:rPr>
                        <a:t>：</a:t>
                      </a:r>
                      <a:r>
                        <a:rPr lang="zh-CN" altLang="en-US" b="1">
                          <a:sym typeface="+mn-ea"/>
                        </a:rPr>
                        <a:t>20王，全是</a:t>
                      </a:r>
                      <a:r>
                        <a:rPr lang="zh-CN" altLang="en-US" b="1">
                          <a:sym typeface="+mn-ea"/>
                        </a:rPr>
                        <a:t>坏王，九朝</a:t>
                      </a:r>
                      <a:r>
                        <a:rPr lang="en-US" altLang="zh-CN" b="1">
                          <a:sym typeface="+mn-ea"/>
                        </a:rPr>
                        <a:t> </a:t>
                      </a:r>
                      <a:r>
                        <a:rPr lang="zh-CN" altLang="en-US" b="1">
                          <a:sym typeface="+mn-ea"/>
                        </a:rPr>
                        <a:t>更迭</a:t>
                      </a:r>
                      <a:endParaRPr lang="zh-CN" altLang="en-US" sz="1800" b="1">
                        <a:sym typeface="+mn-ea"/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      1</a:t>
                      </a:r>
                      <a:r>
                        <a:rPr lang="zh-CN" altLang="en-US" sz="1800" b="0"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罗波安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11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约坦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耶罗波安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22年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11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耶户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28年</a:t>
                      </a:r>
                      <a:endParaRPr lang="zh-CN" altLang="en-US" sz="1800" b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  <a:p>
                      <a:pPr algn="l">
                        <a:buNone/>
                      </a:pPr>
                      <a:endParaRPr lang="zh-CN" altLang="en-US" sz="1800" b="1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2</a:t>
                      </a:r>
                      <a:r>
                        <a:rPr lang="zh-CN" altLang="en-US" sz="1800" b="0"/>
                        <a:t>亚比央</a:t>
                      </a:r>
                      <a:r>
                        <a:rPr lang="en-US" altLang="zh-CN" sz="1800" b="0"/>
                        <a:t>3年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亚哈斯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2</a:t>
                      </a:r>
                      <a:r>
                        <a:rPr lang="zh-CN" altLang="en-US" sz="1800" b="0"/>
                        <a:t>拿答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indent="0" algn="l" fontAlgn="auto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3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亚撒</a:t>
                      </a: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13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希西家</a:t>
                      </a:r>
                      <a:r>
                        <a:rPr lang="en-US" altLang="zh-CN" sz="1800" b="0"/>
                        <a:t>29(15年)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3</a:t>
                      </a:r>
                      <a:r>
                        <a:rPr lang="zh-CN" altLang="en-US" sz="1800" b="0"/>
                        <a:t>巴沙</a:t>
                      </a:r>
                      <a:r>
                        <a:rPr lang="en-US" altLang="zh-CN" sz="1800" b="0"/>
                        <a:t>24年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13</a:t>
                      </a:r>
                      <a:r>
                        <a:rPr lang="zh-CN" altLang="en-US" sz="1800" b="0"/>
                        <a:t>约阿施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4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约沙法</a:t>
                      </a:r>
                      <a:r>
                        <a:rPr lang="en-US" altLang="zh-CN" sz="1800" b="0"/>
                        <a:t>25年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玛拿西</a:t>
                      </a:r>
                      <a:r>
                        <a:rPr lang="en-US" altLang="zh-CN" sz="1800" b="0"/>
                        <a:t>55年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4</a:t>
                      </a:r>
                      <a:r>
                        <a:rPr lang="zh-CN" altLang="en-US" sz="1800" b="0"/>
                        <a:t>以拉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耶罗波安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8年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亚们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心利</a:t>
                      </a:r>
                      <a:r>
                        <a:rPr lang="en-US" altLang="zh-CN" sz="1800" b="0"/>
                        <a:t>7</a:t>
                      </a:r>
                      <a:r>
                        <a:rPr lang="zh-CN" altLang="en-US" sz="1800" b="0"/>
                        <a:t>天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撒迦利亚</a:t>
                      </a:r>
                      <a:r>
                        <a:rPr lang="en-US" altLang="zh-CN" sz="1800" b="0"/>
                        <a:t>6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</a:t>
                      </a:r>
                      <a:endParaRPr lang="en-US" altLang="zh-CN" sz="1800" b="0"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16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约西亚</a:t>
                      </a:r>
                      <a:r>
                        <a:rPr lang="en-US" altLang="zh-CN" sz="1800" b="0"/>
                        <a:t>31年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提比尼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16</a:t>
                      </a:r>
                      <a:r>
                        <a:rPr lang="zh-CN" altLang="en-US" sz="1800" b="0"/>
                        <a:t>沙龙</a:t>
                      </a:r>
                      <a:r>
                        <a:rPr lang="en-US" altLang="zh-CN" sz="1800" b="0"/>
                        <a:t>1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7</a:t>
                      </a:r>
                      <a:r>
                        <a:rPr lang="zh-CN" altLang="en-US" sz="1800" b="1">
                          <a:solidFill>
                            <a:srgbClr val="7030A0"/>
                          </a:solidFill>
                        </a:rPr>
                        <a:t>亚他利雅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7年</a:t>
                      </a:r>
                      <a:endParaRPr lang="en-US" altLang="zh-CN" sz="1800" b="1">
                        <a:solidFill>
                          <a:srgbClr val="C00000"/>
                        </a:solidFill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</a:t>
                      </a:r>
                      <a:endParaRPr lang="en-US" altLang="zh-CN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7</a:t>
                      </a:r>
                      <a:r>
                        <a:rPr lang="zh-CN" altLang="en-US" sz="1800" b="0"/>
                        <a:t>暗利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米拿现</a:t>
                      </a:r>
                      <a:r>
                        <a:rPr lang="en-US" altLang="zh-CN" sz="1800" b="0"/>
                        <a:t>10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8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约阿施</a:t>
                      </a:r>
                      <a:r>
                        <a:rPr lang="zh-CN" altLang="en-US" sz="1800" b="0"/>
                        <a:t>40年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  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约雅敬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8</a:t>
                      </a:r>
                      <a:r>
                        <a:rPr lang="zh-CN" altLang="en-US" sz="1800" b="0"/>
                        <a:t>亚哈</a:t>
                      </a:r>
                      <a:r>
                        <a:rPr lang="en-US" altLang="zh-CN" sz="1800" b="0"/>
                        <a:t>22年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比加辖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9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亚玛谢</a:t>
                      </a:r>
                      <a:r>
                        <a:rPr lang="en-US" altLang="zh-CN" sz="1800" b="0"/>
                        <a:t>29年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9</a:t>
                      </a:r>
                      <a:r>
                        <a:rPr lang="zh-CN" altLang="en-US" sz="1800" b="0"/>
                        <a:t>约雅斤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9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19</a:t>
                      </a:r>
                      <a:r>
                        <a:rPr lang="zh-CN" altLang="en-US" sz="1800" b="0"/>
                        <a:t>比加</a:t>
                      </a:r>
                      <a:r>
                        <a:rPr lang="en-US" altLang="zh-CN" sz="1800" b="0"/>
                        <a:t>20年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10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亚撒利雅</a:t>
                      </a:r>
                      <a:r>
                        <a:rPr lang="en-US" altLang="zh-CN" sz="1800" b="0"/>
                        <a:t>52年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     20</a:t>
                      </a:r>
                      <a:r>
                        <a:rPr lang="zh-CN" altLang="en-US" sz="1800" b="0"/>
                        <a:t>西底家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10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20</a:t>
                      </a:r>
                      <a:r>
                        <a:rPr lang="zh-CN" altLang="en-US" sz="1800" b="0"/>
                        <a:t>何细亚</a:t>
                      </a:r>
                      <a:r>
                        <a:rPr lang="en-US" altLang="zh-CN" sz="1800" b="0"/>
                        <a:t>9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左弧形箭头 10"/>
          <p:cNvSpPr/>
          <p:nvPr/>
        </p:nvSpPr>
        <p:spPr>
          <a:xfrm rot="10800000">
            <a:off x="8259445" y="3830955"/>
            <a:ext cx="301625" cy="428625"/>
          </a:xfrm>
          <a:prstGeom prst="curved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左弧形箭头 9"/>
          <p:cNvSpPr/>
          <p:nvPr/>
        </p:nvSpPr>
        <p:spPr>
          <a:xfrm flipH="1">
            <a:off x="8259445" y="4224020"/>
            <a:ext cx="301625" cy="428625"/>
          </a:xfrm>
          <a:prstGeom prst="curved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62395" y="1337945"/>
            <a:ext cx="722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63030" y="2645410"/>
            <a:ext cx="666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2964180" y="1825625"/>
            <a:ext cx="6258560" cy="4155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239010" y="3408680"/>
            <a:ext cx="3846830" cy="166624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8" name="左弧形箭头 17"/>
          <p:cNvSpPr/>
          <p:nvPr/>
        </p:nvSpPr>
        <p:spPr>
          <a:xfrm rot="10800000" flipH="1" flipV="1">
            <a:off x="128905" y="3832860"/>
            <a:ext cx="301625" cy="1381125"/>
          </a:xfrm>
          <a:prstGeom prst="curved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39700" y="3907155"/>
            <a:ext cx="317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B050"/>
                </a:solidFill>
              </a:rPr>
              <a:t>儿子</a:t>
            </a:r>
            <a:endParaRPr lang="zh-CN" altLang="en-US" b="1">
              <a:solidFill>
                <a:srgbClr val="00B05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4531995" y="1995170"/>
            <a:ext cx="4509135" cy="443420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2760000">
            <a:off x="7977505" y="5795010"/>
            <a:ext cx="16167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2060"/>
                </a:solidFill>
              </a:rPr>
              <a:t>希西家第</a:t>
            </a:r>
            <a:r>
              <a:rPr lang="en-US" altLang="zh-CN" b="1">
                <a:solidFill>
                  <a:srgbClr val="002060"/>
                </a:solidFill>
              </a:rPr>
              <a:t>6</a:t>
            </a:r>
            <a:r>
              <a:rPr lang="zh-CN" altLang="en-US" b="1">
                <a:solidFill>
                  <a:srgbClr val="002060"/>
                </a:solidFill>
              </a:rPr>
              <a:t>年</a:t>
            </a:r>
            <a:endParaRPr lang="zh-CN" altLang="en-US" b="1">
              <a:solidFill>
                <a:srgbClr val="002060"/>
              </a:solidFill>
            </a:endParaRPr>
          </a:p>
        </p:txBody>
      </p:sp>
      <p:sp>
        <p:nvSpPr>
          <p:cNvPr id="22" name="左弧形箭头 21"/>
          <p:cNvSpPr/>
          <p:nvPr/>
        </p:nvSpPr>
        <p:spPr>
          <a:xfrm rot="10800000" flipH="1" flipV="1">
            <a:off x="3218180" y="3749675"/>
            <a:ext cx="301625" cy="1381125"/>
          </a:xfrm>
          <a:prstGeom prst="curvedRightArrow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863215" y="4178300"/>
            <a:ext cx="6667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2060"/>
                </a:solidFill>
              </a:rPr>
              <a:t>另立儿子</a:t>
            </a:r>
            <a:endParaRPr lang="zh-CN" altLang="en-US" b="1">
              <a:solidFill>
                <a:srgbClr val="002060"/>
              </a:solidFill>
            </a:endParaRPr>
          </a:p>
        </p:txBody>
      </p:sp>
      <p:sp>
        <p:nvSpPr>
          <p:cNvPr id="24" name="左弧形箭头 23"/>
          <p:cNvSpPr/>
          <p:nvPr/>
        </p:nvSpPr>
        <p:spPr>
          <a:xfrm rot="10800000" flipH="1" flipV="1">
            <a:off x="3152775" y="5677535"/>
            <a:ext cx="392430" cy="772160"/>
          </a:xfrm>
          <a:prstGeom prst="curvedRightArrow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840990" y="6218555"/>
            <a:ext cx="714375" cy="6457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>
                <a:solidFill>
                  <a:srgbClr val="002060"/>
                </a:solidFill>
                <a:sym typeface="+mn-ea"/>
              </a:rPr>
              <a:t>另立叔叔</a:t>
            </a:r>
            <a:endParaRPr lang="zh-CN" altLang="en-US" b="1">
              <a:solidFill>
                <a:srgbClr val="002060"/>
              </a:solidFill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759950" y="3255010"/>
            <a:ext cx="878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770745" y="3903980"/>
            <a:ext cx="876935" cy="3683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759950" y="5833745"/>
            <a:ext cx="721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747250" y="5187315"/>
            <a:ext cx="876300" cy="3689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cxnSp>
        <p:nvCxnSpPr>
          <p:cNvPr id="33" name="直接箭头连接符 32"/>
          <p:cNvCxnSpPr>
            <a:endCxn id="63" idx="2"/>
          </p:cNvCxnSpPr>
          <p:nvPr/>
        </p:nvCxnSpPr>
        <p:spPr>
          <a:xfrm flipH="1">
            <a:off x="7192010" y="951865"/>
            <a:ext cx="1819910" cy="525081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7620" y="681355"/>
            <a:ext cx="3218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娈童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/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男妓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加重苦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役,激起分裂</a:t>
            </a:r>
            <a:endParaRPr lang="en-US" altLang="zh-CN">
              <a:solidFill>
                <a:srgbClr val="0070C0"/>
              </a:solidFill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3345" y="1974215"/>
            <a:ext cx="30899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除娈童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贬祖母太后位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除偶像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90500" y="3247390"/>
            <a:ext cx="2101850" cy="428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娶</a:t>
            </a:r>
            <a:r>
              <a:rPr lang="zh-CN" altLang="en-US">
                <a:solidFill>
                  <a:srgbClr val="7030A0"/>
                </a:solidFill>
                <a:sym typeface="+mn-ea"/>
              </a:rPr>
              <a:t>亚哈女儿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为妻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4030" y="3918585"/>
            <a:ext cx="1712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死后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母亲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篡位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15900" y="4564380"/>
            <a:ext cx="1955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剿灭王室，篡位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64160" y="5193030"/>
            <a:ext cx="2792095" cy="3632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>
                <a:sym typeface="+mn-ea"/>
              </a:rPr>
              <a:t>圣殿</a:t>
            </a:r>
            <a:r>
              <a:rPr lang="zh-CN" altLang="en-US">
                <a:sym typeface="+mn-ea"/>
              </a:rPr>
              <a:t>姑藏侄</a:t>
            </a:r>
            <a:r>
              <a:rPr lang="en-US" altLang="zh-CN">
                <a:sym typeface="+mn-ea"/>
              </a:rPr>
              <a:t>7</a:t>
            </a:r>
            <a:r>
              <a:rPr lang="zh-CN" altLang="en-US">
                <a:sym typeface="+mn-ea"/>
              </a:rPr>
              <a:t>年</a:t>
            </a:r>
            <a:r>
              <a:rPr lang="en-US" altLang="zh-CN">
                <a:sym typeface="+mn-ea"/>
              </a:rPr>
              <a:t>,</a:t>
            </a:r>
            <a:r>
              <a:rPr lang="zh-CN" altLang="en-US">
                <a:sym typeface="+mn-ea"/>
              </a:rPr>
              <a:t>修缮圣殿</a:t>
            </a:r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81280" y="5813425"/>
            <a:ext cx="2961640" cy="428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报仇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杀父留子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 约架北国败</a:t>
            </a:r>
            <a:endParaRPr lang="en-US" altLang="zh-CN">
              <a:solidFill>
                <a:srgbClr val="0070C0"/>
              </a:solidFill>
              <a:sym typeface="+mn-ea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225800" y="1990090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废邱坛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日影后退十度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192780" y="3901440"/>
            <a:ext cx="1856105" cy="3848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圣殿发现律法书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564890" y="4538980"/>
            <a:ext cx="1713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被法老锁禁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83890" y="5175250"/>
            <a:ext cx="24434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臣服法老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背叛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巴比伦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590925" y="5848350"/>
            <a:ext cx="1515110" cy="4267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被掳巴比伦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307080" y="5846445"/>
            <a:ext cx="2334895" cy="30353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noAutofit/>
          </a:bodyPr>
          <a:p>
            <a:r>
              <a:rPr lang="en-US" altLang="zh-CN">
                <a:solidFill>
                  <a:srgbClr val="FF0000"/>
                </a:solidFill>
                <a:sym typeface="+mn-ea"/>
              </a:rPr>
              <a:t>37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年后被释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与王同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席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331845" y="6450330"/>
            <a:ext cx="2334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圣殿被毁灭于巴比伦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7496175" y="398780"/>
            <a:ext cx="1387475" cy="4260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>
                <a:solidFill>
                  <a:srgbClr val="0070C0"/>
                </a:solidFill>
                <a:highlight>
                  <a:srgbClr val="00FFFF"/>
                </a:highlight>
                <a:sym typeface="+mn-ea"/>
              </a:rPr>
              <a:t>神赐</a:t>
            </a:r>
            <a:r>
              <a:rPr lang="en-US" altLang="zh-CN">
                <a:solidFill>
                  <a:srgbClr val="0070C0"/>
                </a:solidFill>
                <a:highlight>
                  <a:srgbClr val="00FFFF"/>
                </a:highlight>
                <a:sym typeface="+mn-ea"/>
              </a:rPr>
              <a:t>10</a:t>
            </a:r>
            <a:r>
              <a:rPr lang="zh-CN" altLang="en-US">
                <a:solidFill>
                  <a:srgbClr val="0070C0"/>
                </a:solidFill>
                <a:highlight>
                  <a:srgbClr val="00FFFF"/>
                </a:highlight>
                <a:sym typeface="+mn-ea"/>
              </a:rPr>
              <a:t>支派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865870" y="716915"/>
            <a:ext cx="31026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>
                <a:solidFill>
                  <a:srgbClr val="C00000"/>
                </a:solidFill>
                <a:sym typeface="+mn-ea"/>
              </a:rPr>
              <a:t>刺杀约兰</a:t>
            </a:r>
            <a:r>
              <a:rPr lang="en-US" altLang="zh-CN" b="1">
                <a:solidFill>
                  <a:srgbClr val="C00000"/>
                </a:solidFill>
                <a:sym typeface="+mn-ea"/>
              </a:rPr>
              <a:t>,</a:t>
            </a:r>
            <a:r>
              <a:rPr lang="zh-CN" altLang="en-US" b="1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杀耶洗别</a:t>
            </a:r>
            <a:r>
              <a:rPr lang="en-US" altLang="zh-CN" b="1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,</a:t>
            </a:r>
            <a:r>
              <a:rPr lang="zh-CN" altLang="en-US" b="1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灭门亚哈</a:t>
            </a:r>
            <a:endParaRPr lang="zh-CN" altLang="en-US" b="1">
              <a:solidFill>
                <a:srgbClr val="0070C0"/>
              </a:solidFill>
              <a:highlight>
                <a:srgbClr val="C0C0C0"/>
              </a:highlight>
              <a:sym typeface="+mn-ea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10452735" y="398780"/>
            <a:ext cx="1810385" cy="3187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毁巴力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拜牛犊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6071870" y="1956435"/>
            <a:ext cx="18561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杀耶罗波安全家</a:t>
            </a:r>
            <a:endParaRPr lang="zh-CN" altLang="en-US">
              <a:solidFill>
                <a:srgbClr val="0070C0"/>
              </a:solidFill>
              <a:highlight>
                <a:srgbClr val="FFFF00"/>
              </a:highlight>
              <a:sym typeface="+mn-ea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985250" y="1990090"/>
            <a:ext cx="3206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攻进耶路撒冷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拆城墙掠金银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8865870" y="6452235"/>
            <a:ext cx="3204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2060"/>
                </a:solidFill>
                <a:sym typeface="+mn-ea"/>
              </a:rPr>
              <a:t>亚述围困</a:t>
            </a:r>
            <a:r>
              <a:rPr lang="zh-CN" altLang="en-US">
                <a:solidFill>
                  <a:srgbClr val="002060"/>
                </a:solidFill>
                <a:sym typeface="+mn-ea"/>
              </a:rPr>
              <a:t>撒马利亚</a:t>
            </a:r>
            <a:r>
              <a:rPr lang="en-US" altLang="zh-CN">
                <a:solidFill>
                  <a:srgbClr val="002060"/>
                </a:solidFill>
                <a:sym typeface="+mn-ea"/>
              </a:rPr>
              <a:t>3</a:t>
            </a:r>
            <a:r>
              <a:rPr lang="zh-CN" altLang="en-US">
                <a:solidFill>
                  <a:srgbClr val="002060"/>
                </a:solidFill>
                <a:sym typeface="+mn-ea"/>
              </a:rPr>
              <a:t>年灭</a:t>
            </a:r>
            <a:r>
              <a:rPr lang="zh-CN" altLang="en-US">
                <a:solidFill>
                  <a:srgbClr val="002060"/>
                </a:solidFill>
                <a:sym typeface="+mn-ea"/>
              </a:rPr>
              <a:t>国</a:t>
            </a:r>
            <a:endParaRPr lang="zh-CN" altLang="en-US">
              <a:solidFill>
                <a:srgbClr val="002060"/>
              </a:solidFill>
              <a:sym typeface="+mn-ea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757045" y="4889500"/>
            <a:ext cx="1514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被臣仆谋杀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901825" y="5505450"/>
            <a:ext cx="12503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solidFill>
                  <a:srgbClr val="FF0000"/>
                </a:solidFill>
                <a:sym typeface="+mn-ea"/>
              </a:rPr>
              <a:t>死于叛党</a:t>
            </a:r>
            <a:endParaRPr lang="zh-CN" altLang="en-US" sz="2000">
              <a:solidFill>
                <a:srgbClr val="FF0000"/>
              </a:solidFill>
              <a:sym typeface="+mn-ea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675630" y="697865"/>
            <a:ext cx="32061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阻止百姓去耶城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铸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2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个</a:t>
            </a:r>
            <a:r>
              <a:rPr lang="zh-CN" altLang="en-US">
                <a:solidFill>
                  <a:srgbClr val="0070C0"/>
                </a:solidFill>
                <a:highlight>
                  <a:srgbClr val="C0C0C0"/>
                </a:highlight>
                <a:sym typeface="+mn-ea"/>
              </a:rPr>
              <a:t>金牛犊</a:t>
            </a:r>
            <a:endParaRPr lang="zh-CN" altLang="en-US">
              <a:solidFill>
                <a:srgbClr val="0070C0"/>
              </a:solidFill>
              <a:highlight>
                <a:srgbClr val="C0C0C0"/>
              </a:highlight>
              <a:sym typeface="+mn-ea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6017260" y="3274060"/>
            <a:ext cx="2728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灭门巴沙以拉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，</a:t>
            </a:r>
            <a:r>
              <a:rPr lang="zh-CN" altLang="en-US" b="1">
                <a:solidFill>
                  <a:srgbClr val="C00000"/>
                </a:solidFill>
                <a:sym typeface="+mn-ea"/>
              </a:rPr>
              <a:t>王宫自焚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101715" y="3894455"/>
            <a:ext cx="2101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反心利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民分两半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137275" y="4564380"/>
            <a:ext cx="1713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时任军中元帅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5587365" y="5163185"/>
            <a:ext cx="2849245" cy="3676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娶耶洗别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建巴力庙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杀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先知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5737225" y="5834380"/>
            <a:ext cx="2909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坠楼病死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,无子,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弟约兰继位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5674995" y="6452235"/>
            <a:ext cx="3010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亚兰围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困撒马利亚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易子而食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5" name="上箭头 64"/>
          <p:cNvSpPr/>
          <p:nvPr/>
        </p:nvSpPr>
        <p:spPr>
          <a:xfrm>
            <a:off x="9462135" y="3278505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6" name="上箭头 65"/>
          <p:cNvSpPr/>
          <p:nvPr/>
        </p:nvSpPr>
        <p:spPr>
          <a:xfrm>
            <a:off x="6180455" y="2645410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7" name="上箭头 66"/>
          <p:cNvSpPr/>
          <p:nvPr/>
        </p:nvSpPr>
        <p:spPr>
          <a:xfrm>
            <a:off x="6267450" y="1373505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8" name="上箭头 67"/>
          <p:cNvSpPr/>
          <p:nvPr/>
        </p:nvSpPr>
        <p:spPr>
          <a:xfrm>
            <a:off x="9477375" y="5849620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9" name="上箭头 68"/>
          <p:cNvSpPr/>
          <p:nvPr/>
        </p:nvSpPr>
        <p:spPr>
          <a:xfrm>
            <a:off x="9470390" y="5193030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0" name="上箭头 69"/>
          <p:cNvSpPr/>
          <p:nvPr/>
        </p:nvSpPr>
        <p:spPr>
          <a:xfrm>
            <a:off x="9486265" y="3907155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985" y="1353185"/>
            <a:ext cx="3284855" cy="4279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行父亲的恶</a:t>
            </a:r>
            <a:r>
              <a:rPr lang="en-US" altLang="zh-CN">
                <a:solidFill>
                  <a:srgbClr val="0070C0"/>
                </a:solidFill>
              </a:rPr>
              <a:t>,</a:t>
            </a:r>
            <a:r>
              <a:rPr lang="zh-CN" altLang="en-US">
                <a:solidFill>
                  <a:srgbClr val="0070C0"/>
                </a:solidFill>
              </a:rPr>
              <a:t>常与耶罗波安</a:t>
            </a:r>
            <a:r>
              <a:rPr lang="zh-CN" altLang="en-US">
                <a:solidFill>
                  <a:srgbClr val="0070C0"/>
                </a:solidFill>
              </a:rPr>
              <a:t>征战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46580" y="393700"/>
            <a:ext cx="1376045" cy="3956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7030A0"/>
                </a:solidFill>
              </a:rPr>
              <a:t>母亲亚扪人</a:t>
            </a:r>
            <a:endParaRPr lang="zh-CN" altLang="en-US">
              <a:solidFill>
                <a:srgbClr val="7030A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13335" y="2609850"/>
            <a:ext cx="30899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除尽剩余娈童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与北国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和好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2115" y="2787650"/>
            <a:ext cx="3156585" cy="2249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2818765" y="610235"/>
            <a:ext cx="3102610" cy="7442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1771015" y="701040"/>
            <a:ext cx="145415" cy="1323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8" name="左弧形箭头 37"/>
          <p:cNvSpPr/>
          <p:nvPr/>
        </p:nvSpPr>
        <p:spPr>
          <a:xfrm rot="10800000">
            <a:off x="2115185" y="3406140"/>
            <a:ext cx="393065" cy="772160"/>
          </a:xfrm>
          <a:prstGeom prst="curvedRightArrow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128520" y="4204335"/>
            <a:ext cx="6667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7030A0"/>
                </a:solidFill>
                <a:sym typeface="+mn-ea"/>
              </a:rPr>
              <a:t>暗利孙女</a:t>
            </a:r>
            <a:endParaRPr lang="zh-CN" altLang="en-US">
              <a:solidFill>
                <a:srgbClr val="7030A0"/>
              </a:solidFill>
              <a:sym typeface="+mn-ea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555625" y="6471285"/>
            <a:ext cx="2333625" cy="4292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未</a:t>
            </a:r>
            <a:r>
              <a:rPr lang="zh-CN" altLang="en-US">
                <a:solidFill>
                  <a:srgbClr val="0070C0"/>
                </a:solidFill>
              </a:rPr>
              <a:t>除邱坛</a:t>
            </a:r>
            <a:r>
              <a:rPr lang="en-US" altLang="zh-CN">
                <a:solidFill>
                  <a:srgbClr val="0070C0"/>
                </a:solidFill>
              </a:rPr>
              <a:t>,</a:t>
            </a:r>
            <a:r>
              <a:rPr lang="zh-CN" altLang="en-US">
                <a:solidFill>
                  <a:srgbClr val="0070C0"/>
                </a:solidFill>
              </a:rPr>
              <a:t>晚年大麻风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10795" y="6198870"/>
            <a:ext cx="8769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又名乌西雅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endParaRPr lang="en-US" altLang="zh-CN">
              <a:solidFill>
                <a:srgbClr val="0070C0"/>
              </a:solidFill>
              <a:sym typeface="+mn-ea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3397885" y="718185"/>
            <a:ext cx="1856740" cy="3035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母亲撒都</a:t>
            </a:r>
            <a:r>
              <a:rPr lang="zh-CN" altLang="en-US">
                <a:solidFill>
                  <a:srgbClr val="0070C0"/>
                </a:solidFill>
              </a:rPr>
              <a:t>的女儿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3134995" y="1353820"/>
            <a:ext cx="2572385" cy="3035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拜外邦假神</a:t>
            </a:r>
            <a:r>
              <a:rPr lang="en-US" altLang="zh-CN">
                <a:solidFill>
                  <a:srgbClr val="0070C0"/>
                </a:solidFill>
              </a:rPr>
              <a:t>,</a:t>
            </a:r>
            <a:r>
              <a:rPr lang="zh-CN" altLang="en-US">
                <a:solidFill>
                  <a:srgbClr val="0070C0"/>
                </a:solidFill>
              </a:rPr>
              <a:t>使儿子经火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73" name="文本框 72"/>
          <p:cNvSpPr txBox="1"/>
          <p:nvPr>
            <p:custDataLst>
              <p:tags r:id="rId2"/>
            </p:custDataLst>
          </p:nvPr>
        </p:nvSpPr>
        <p:spPr>
          <a:xfrm>
            <a:off x="3183255" y="2627630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重建邱坛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,使儿子经火</a:t>
            </a:r>
            <a:endParaRPr lang="en-US" altLang="zh-CN">
              <a:solidFill>
                <a:srgbClr val="0070C0"/>
              </a:solidFill>
              <a:sym typeface="+mn-ea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165475" y="3227070"/>
            <a:ext cx="25546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行父亲之恶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死于叛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臣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4859655" y="3614420"/>
            <a:ext cx="9264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挡法老攻亚述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7064375" y="3604260"/>
            <a:ext cx="1121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</a:rPr>
              <a:t>死后合</a:t>
            </a:r>
            <a:r>
              <a:rPr lang="zh-CN" altLang="en-US">
                <a:solidFill>
                  <a:srgbClr val="0070C0"/>
                </a:solidFill>
              </a:rPr>
              <a:t>并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7231380" y="4873625"/>
            <a:ext cx="16148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7030A0"/>
                </a:solidFill>
              </a:rPr>
              <a:t>娶西顿王之女</a:t>
            </a:r>
            <a:endParaRPr lang="zh-CN" altLang="en-US">
              <a:solidFill>
                <a:srgbClr val="7030A0"/>
              </a:solidFill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9494520" y="1353185"/>
            <a:ext cx="1651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</a:rPr>
              <a:t>效法耶罗波安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10927715" y="1680845"/>
            <a:ext cx="1143000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/>
                </a:solidFill>
              </a:rPr>
              <a:t>以利沙死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8714740" y="2646680"/>
            <a:ext cx="3476625" cy="3848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百姓</a:t>
            </a:r>
            <a:r>
              <a:rPr lang="zh-CN" altLang="en-US">
                <a:solidFill>
                  <a:srgbClr val="0070C0"/>
                </a:solidFill>
              </a:rPr>
              <a:t>生活甚艰苦</a:t>
            </a:r>
            <a:r>
              <a:rPr lang="en-US" altLang="zh-CN">
                <a:solidFill>
                  <a:srgbClr val="0070C0"/>
                </a:solidFill>
              </a:rPr>
              <a:t>,</a:t>
            </a:r>
            <a:r>
              <a:rPr lang="zh-CN" altLang="en-US">
                <a:solidFill>
                  <a:srgbClr val="0070C0"/>
                </a:solidFill>
              </a:rPr>
              <a:t>神用他拯救他们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0980420" y="2334895"/>
            <a:ext cx="1250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</a:rPr>
              <a:t>扩张安邦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9968230" y="1698625"/>
            <a:ext cx="2101850" cy="11988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p>
            <a:r>
              <a:rPr lang="zh-CN" altLang="en-US"/>
              <a:t>从前耶和华应许耶户说</a:t>
            </a:r>
            <a:r>
              <a:rPr lang="en-US" altLang="zh-CN"/>
              <a:t>:</a:t>
            </a:r>
            <a:r>
              <a:rPr lang="en-US" altLang="zh-CN">
                <a:sym typeface="+mn-ea"/>
              </a:rPr>
              <a:t>“</a:t>
            </a:r>
            <a:r>
              <a:rPr lang="zh-CN" altLang="en-US"/>
              <a:t>你的子孙必坐以色列的国位直到四代。</a:t>
            </a:r>
            <a:r>
              <a:rPr lang="en-US" altLang="zh-CN"/>
              <a:t>”(15:12)</a:t>
            </a:r>
            <a:endParaRPr lang="en-US" altLang="zh-CN"/>
          </a:p>
        </p:txBody>
      </p:sp>
      <p:sp>
        <p:nvSpPr>
          <p:cNvPr id="83" name="文本框 82"/>
          <p:cNvSpPr txBox="1"/>
          <p:nvPr/>
        </p:nvSpPr>
        <p:spPr>
          <a:xfrm>
            <a:off x="10767695" y="5527675"/>
            <a:ext cx="13373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/>
                </a:solidFill>
              </a:rPr>
              <a:t>亚述掳走北方</a:t>
            </a:r>
            <a:r>
              <a:rPr lang="zh-CN" altLang="en-US">
                <a:solidFill>
                  <a:schemeClr val="tx1"/>
                </a:solidFill>
              </a:rPr>
              <a:t>外围居民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7425055" y="6145530"/>
            <a:ext cx="1369695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r>
              <a:rPr lang="zh-CN" altLang="en-US"/>
              <a:t>以利亚</a:t>
            </a:r>
            <a:r>
              <a:rPr lang="zh-CN" altLang="en-US"/>
              <a:t>升天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5" grpId="0"/>
      <p:bldP spid="5" grpId="1"/>
      <p:bldP spid="6" grpId="0"/>
      <p:bldP spid="6" grpId="1"/>
      <p:bldP spid="3" grpId="0"/>
      <p:bldP spid="3" grpId="1"/>
      <p:bldP spid="27" grpId="0"/>
      <p:bldP spid="27" grpId="1"/>
      <p:bldP spid="9" grpId="0"/>
      <p:bldP spid="9" grpId="1"/>
      <p:bldP spid="31" grpId="0"/>
      <p:bldP spid="31" grpId="1"/>
      <p:bldP spid="32" grpId="0"/>
      <p:bldP spid="32" grpId="1"/>
      <p:bldP spid="34" grpId="0"/>
      <p:bldP spid="34" grpId="1"/>
      <p:bldP spid="19" grpId="0"/>
      <p:bldP spid="19" grpId="1"/>
      <p:bldP spid="18" grpId="0" animBg="1"/>
      <p:bldP spid="18" grpId="1" animBg="1"/>
      <p:bldP spid="35" grpId="0"/>
      <p:bldP spid="35" grpId="1"/>
      <p:bldP spid="38" grpId="0" animBg="1"/>
      <p:bldP spid="38" grpId="1" animBg="1"/>
      <p:bldP spid="50" grpId="0"/>
      <p:bldP spid="50" grpId="1"/>
      <p:bldP spid="53" grpId="0"/>
      <p:bldP spid="53" grpId="1"/>
      <p:bldP spid="36" grpId="0"/>
      <p:bldP spid="36" grpId="1"/>
      <p:bldP spid="54" grpId="0"/>
      <p:bldP spid="54" grpId="1"/>
      <p:bldP spid="57" grpId="0"/>
      <p:bldP spid="57" grpId="1"/>
      <p:bldP spid="58" grpId="0"/>
      <p:bldP spid="58" grpId="1"/>
      <p:bldP spid="71" grpId="0"/>
      <p:bldP spid="71" grpId="1"/>
      <p:bldP spid="72" grpId="0"/>
      <p:bldP spid="72" grpId="1"/>
      <p:bldP spid="39" grpId="0"/>
      <p:bldP spid="39" grpId="1"/>
      <p:bldP spid="73" grpId="0"/>
      <p:bldP spid="73" grpId="1"/>
      <p:bldP spid="55" grpId="0"/>
      <p:bldP spid="55" grpId="1"/>
      <p:bldP spid="40" grpId="0"/>
      <p:bldP spid="40" grpId="1"/>
      <p:bldP spid="74" grpId="0"/>
      <p:bldP spid="74" grpId="1"/>
      <p:bldP spid="41" grpId="0"/>
      <p:bldP spid="41" grpId="1"/>
      <p:bldP spid="22" grpId="0" animBg="1"/>
      <p:bldP spid="22" grpId="1" animBg="1"/>
      <p:bldP spid="23" grpId="0"/>
      <p:bldP spid="23" grpId="1"/>
      <p:bldP spid="42" grpId="0"/>
      <p:bldP spid="42" grpId="1"/>
      <p:bldP spid="43" grpId="0"/>
      <p:bldP spid="43" grpId="1"/>
      <p:bldP spid="24" grpId="0" animBg="1"/>
      <p:bldP spid="24" grpId="1" animBg="1"/>
      <p:bldP spid="25" grpId="0"/>
      <p:bldP spid="25" grpId="1"/>
      <p:bldP spid="45" grpId="0"/>
      <p:bldP spid="45" grpId="1"/>
      <p:bldP spid="46" grpId="0"/>
      <p:bldP spid="46" grpId="1"/>
      <p:bldP spid="56" grpId="0"/>
      <p:bldP spid="56" grpId="1"/>
      <p:bldP spid="67" grpId="0" animBg="1"/>
      <p:bldP spid="67" grpId="1" animBg="1"/>
      <p:bldP spid="4" grpId="0"/>
      <p:bldP spid="4" grpId="1"/>
      <p:bldP spid="49" grpId="0"/>
      <p:bldP spid="49" grpId="1"/>
      <p:bldP spid="66" grpId="0" animBg="1"/>
      <p:bldP spid="66" grpId="1" animBg="1"/>
      <p:bldP spid="7" grpId="0"/>
      <p:bldP spid="7" grpId="1"/>
      <p:bldP spid="59" grpId="0"/>
      <p:bldP spid="59" grpId="1"/>
      <p:bldP spid="60" grpId="0"/>
      <p:bldP spid="60" grpId="1"/>
      <p:bldP spid="11" grpId="0" animBg="1"/>
      <p:bldP spid="11" grpId="1" animBg="1"/>
      <p:bldP spid="10" grpId="0" animBg="1"/>
      <p:bldP spid="10" grpId="1" animBg="1"/>
      <p:bldP spid="61" grpId="0"/>
      <p:bldP spid="61" grpId="1"/>
      <p:bldP spid="75" grpId="0"/>
      <p:bldP spid="75" grpId="1"/>
      <p:bldP spid="62" grpId="0"/>
      <p:bldP spid="62" grpId="1"/>
      <p:bldP spid="76" grpId="0"/>
      <p:bldP spid="76" grpId="1"/>
      <p:bldP spid="63" grpId="0"/>
      <p:bldP spid="63" grpId="1"/>
      <p:bldP spid="64" grpId="0"/>
      <p:bldP spid="64" grpId="1"/>
      <p:bldP spid="48" grpId="0"/>
      <p:bldP spid="48" grpId="1"/>
      <p:bldP spid="47" grpId="0"/>
      <p:bldP spid="47" grpId="1"/>
      <p:bldP spid="77" grpId="0"/>
      <p:bldP spid="77" grpId="1"/>
      <p:bldP spid="51" grpId="0"/>
      <p:bldP spid="51" grpId="1"/>
      <p:bldP spid="78" grpId="0" bldLvl="0" animBg="1"/>
      <p:bldP spid="78" grpId="1"/>
      <p:bldP spid="79" grpId="0"/>
      <p:bldP spid="79" grpId="1"/>
      <p:bldP spid="80" grpId="0"/>
      <p:bldP spid="80" grpId="1"/>
      <p:bldP spid="65" grpId="0" animBg="1"/>
      <p:bldP spid="65" grpId="1" animBg="1"/>
      <p:bldP spid="26" grpId="0"/>
      <p:bldP spid="26" grpId="1"/>
      <p:bldP spid="82" grpId="0" bldLvl="0" animBg="1"/>
      <p:bldP spid="82" grpId="1" animBg="1"/>
      <p:bldP spid="70" grpId="0" animBg="1"/>
      <p:bldP spid="70" grpId="1" animBg="1"/>
      <p:bldP spid="28" grpId="0"/>
      <p:bldP spid="28" grpId="1"/>
      <p:bldP spid="69" grpId="0" animBg="1"/>
      <p:bldP spid="69" grpId="1" animBg="1"/>
      <p:bldP spid="30" grpId="0"/>
      <p:bldP spid="30" grpId="1"/>
      <p:bldP spid="68" grpId="0" animBg="1"/>
      <p:bldP spid="68" grpId="1" animBg="1"/>
      <p:bldP spid="29" grpId="0"/>
      <p:bldP spid="29" grpId="1"/>
      <p:bldP spid="83" grpId="0"/>
      <p:bldP spid="83" grpId="1"/>
      <p:bldP spid="52" grpId="0"/>
      <p:bldP spid="52" grpId="1"/>
      <p:bldP spid="21" grpId="0"/>
      <p:bldP spid="21" grpId="1"/>
      <p:bldP spid="44" grpId="0" animBg="1"/>
      <p:bldP spid="44" grpId="1" animBg="1"/>
      <p:bldP spid="84" grpId="0" animBg="1"/>
      <p:bldP spid="8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北國共歷九朝十九王，無一好王。國祚209年，於722+BC亡於亞述，十支派被擄。_副本"/>
          <p:cNvPicPr>
            <a:picLocks noChangeAspect="1"/>
          </p:cNvPicPr>
          <p:nvPr/>
        </p:nvPicPr>
        <p:blipFill>
          <a:blip r:embed="rId1"/>
          <a:srcRect t="19740" b="35323"/>
          <a:stretch>
            <a:fillRect/>
          </a:stretch>
        </p:blipFill>
        <p:spPr>
          <a:xfrm>
            <a:off x="163195" y="1979930"/>
            <a:ext cx="11833225" cy="39884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014845" y="652145"/>
            <a:ext cx="26136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sym typeface="+mn-ea"/>
              </a:rPr>
              <a:t>神主沉浮！</a:t>
            </a:r>
            <a:endParaRPr lang="zh-CN" altLang="en-US" sz="36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89710" y="652145"/>
            <a:ext cx="482663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b="1">
                <a:solidFill>
                  <a:srgbClr val="00B050"/>
                </a:solidFill>
                <a:sym typeface="+mn-ea"/>
              </a:rPr>
              <a:t>天下江山，谁主沉浮？</a:t>
            </a:r>
            <a:endParaRPr lang="zh-CN" altLang="en-US" sz="3600" b="1">
              <a:solidFill>
                <a:srgbClr val="00B050"/>
              </a:solidFill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619105" y="3613785"/>
            <a:ext cx="1143635" cy="3987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000"/>
              <a:t>BC586</a:t>
            </a:r>
            <a:endParaRPr lang="en-US" altLang="zh-CN" sz="2000"/>
          </a:p>
        </p:txBody>
      </p:sp>
      <p:sp>
        <p:nvSpPr>
          <p:cNvPr id="4" name="文本框 3"/>
          <p:cNvSpPr txBox="1"/>
          <p:nvPr/>
        </p:nvSpPr>
        <p:spPr>
          <a:xfrm>
            <a:off x="6297930" y="3648075"/>
            <a:ext cx="11436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BC722</a:t>
            </a:r>
            <a:endParaRPr lang="en-US" altLang="zh-CN" sz="2000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7219315" y="3629660"/>
            <a:ext cx="0" cy="3994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>
            <p:custDataLst>
              <p:tags r:id="rId2"/>
            </p:custDataLst>
          </p:nvPr>
        </p:nvCxnSpPr>
        <p:spPr>
          <a:xfrm flipV="1">
            <a:off x="10636885" y="3593465"/>
            <a:ext cx="0" cy="398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8460740" y="3641090"/>
            <a:ext cx="1343025" cy="3517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000"/>
              <a:t>130</a:t>
            </a:r>
            <a:r>
              <a:rPr lang="zh-CN" altLang="en-US" sz="2000"/>
              <a:t>多年</a:t>
            </a:r>
            <a:endParaRPr lang="zh-CN" altLang="en-US" sz="2000"/>
          </a:p>
        </p:txBody>
      </p:sp>
      <p:sp>
        <p:nvSpPr>
          <p:cNvPr id="11" name="文本框 10"/>
          <p:cNvSpPr txBox="1"/>
          <p:nvPr/>
        </p:nvSpPr>
        <p:spPr>
          <a:xfrm>
            <a:off x="3434715" y="2877820"/>
            <a:ext cx="16871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20</a:t>
            </a:r>
            <a:r>
              <a:rPr lang="zh-CN" altLang="en-US" sz="2000" b="1"/>
              <a:t>个坏王</a:t>
            </a:r>
            <a:endParaRPr lang="zh-CN" altLang="en-US" sz="2000" b="1"/>
          </a:p>
        </p:txBody>
      </p:sp>
      <p:sp>
        <p:nvSpPr>
          <p:cNvPr id="12" name="文本框 11"/>
          <p:cNvSpPr txBox="1"/>
          <p:nvPr/>
        </p:nvSpPr>
        <p:spPr>
          <a:xfrm>
            <a:off x="3503930" y="3641090"/>
            <a:ext cx="11436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8</a:t>
            </a:r>
            <a:r>
              <a:rPr lang="zh-CN" altLang="en-US" sz="2000" b="1"/>
              <a:t>好</a:t>
            </a:r>
            <a:r>
              <a:rPr lang="en-US" altLang="zh-CN" sz="2000" b="1"/>
              <a:t>12</a:t>
            </a:r>
            <a:r>
              <a:rPr lang="zh-CN" altLang="en-US" sz="2000" b="1"/>
              <a:t>坏</a:t>
            </a:r>
            <a:endParaRPr lang="zh-CN" altLang="en-US" sz="2000" b="1"/>
          </a:p>
        </p:txBody>
      </p:sp>
      <p:sp>
        <p:nvSpPr>
          <p:cNvPr id="13" name="文本框 12"/>
          <p:cNvSpPr txBox="1"/>
          <p:nvPr/>
        </p:nvSpPr>
        <p:spPr>
          <a:xfrm>
            <a:off x="7809230" y="3248660"/>
            <a:ext cx="2828290" cy="39941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p>
            <a:r>
              <a:rPr lang="zh-CN" altLang="en-US" sz="2000" b="1"/>
              <a:t>北国被亚述移民所同化</a:t>
            </a:r>
            <a:endParaRPr lang="zh-CN" altLang="en-US" sz="2000" b="1"/>
          </a:p>
        </p:txBody>
      </p:sp>
      <p:sp>
        <p:nvSpPr>
          <p:cNvPr id="14" name="文本框 13"/>
          <p:cNvSpPr txBox="1"/>
          <p:nvPr/>
        </p:nvSpPr>
        <p:spPr>
          <a:xfrm>
            <a:off x="11334115" y="1282065"/>
            <a:ext cx="545465" cy="19380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en-US" altLang="zh-CN" sz="2400" b="1"/>
              <a:t>70</a:t>
            </a:r>
            <a:r>
              <a:rPr lang="zh-CN" altLang="en-US" sz="2400" b="1"/>
              <a:t>年后回归</a:t>
            </a:r>
            <a:endParaRPr lang="zh-CN" altLang="en-US" sz="2400" b="1"/>
          </a:p>
        </p:txBody>
      </p:sp>
      <p:sp>
        <p:nvSpPr>
          <p:cNvPr id="15" name="上箭头 14"/>
          <p:cNvSpPr/>
          <p:nvPr/>
        </p:nvSpPr>
        <p:spPr>
          <a:xfrm>
            <a:off x="11511280" y="3384550"/>
            <a:ext cx="362585" cy="544195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11" grpId="0"/>
      <p:bldP spid="11" grpId="1"/>
      <p:bldP spid="12" grpId="0"/>
      <p:bldP spid="12" grpId="1"/>
      <p:bldP spid="10" grpId="0"/>
      <p:bldP spid="10" grpId="1"/>
      <p:bldP spid="13" grpId="0" bldLvl="0" animBg="1"/>
      <p:bldP spid="13" grpId="1" animBg="1"/>
      <p:bldP spid="6" grpId="0"/>
      <p:bldP spid="6" grpId="1"/>
      <p:bldP spid="5" grpId="0"/>
      <p:bldP spid="5" grpId="1"/>
      <p:bldP spid="15" grpId="0" animBg="1"/>
      <p:bldP spid="15" grpId="1" animBg="1"/>
      <p:bldP spid="14" grpId="0" animBg="1"/>
      <p:bldP spid="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6560" y="2529840"/>
            <a:ext cx="424624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8000" b="1">
                <a:solidFill>
                  <a:srgbClr val="FF0000"/>
                </a:solidFill>
              </a:rPr>
              <a:t>谢谢！</a:t>
            </a:r>
            <a:endParaRPr lang="zh-CN" altLang="en-US" sz="80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/>
          <p:nvPr/>
        </p:nvSpPr>
        <p:spPr>
          <a:xfrm>
            <a:off x="185420" y="4639945"/>
            <a:ext cx="11522710" cy="19380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分裂原因</a:t>
            </a:r>
            <a:r>
              <a:rPr lang="zh-CN" altLang="en-US" sz="2400"/>
              <a:t>【王上 11:1】 所罗门王在法老的女儿之外，</a:t>
            </a:r>
            <a:endParaRPr lang="zh-CN" altLang="en-US" sz="2400"/>
          </a:p>
          <a:p>
            <a:r>
              <a:rPr lang="zh-CN" altLang="en-US" sz="2400"/>
              <a:t>又宠爱许多外邦女子，就是摩押女子、亚扪女子、以东女子、西顿女子、赫人女子。</a:t>
            </a:r>
            <a:endParaRPr lang="zh-CN" altLang="en-US" sz="2400"/>
          </a:p>
          <a:p>
            <a:r>
              <a:rPr lang="zh-CN" altLang="en-US" sz="2400"/>
              <a:t>【王上 11:2】 论到这些国的人，耶和华曾晓谕以色列人说：“你们不可与她们往来相通，因为她们必诱惑你们的心去随从她们的神。”所罗门却恋爱这些女子。</a:t>
            </a:r>
            <a:endParaRPr lang="zh-CN" altLang="en-US" sz="2400"/>
          </a:p>
          <a:p>
            <a:r>
              <a:rPr lang="zh-CN" altLang="en-US" sz="2400"/>
              <a:t>【王上 11:3】 所罗门有妃七百，都是公主；还有嫔三百。这些妃嫔诱惑他的心。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7713345" y="813435"/>
            <a:ext cx="4201795" cy="5118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约书亚时代：进驻迦南</a:t>
            </a:r>
            <a:r>
              <a:rPr lang="en-US" altLang="zh-CN" sz="2400"/>
              <a:t>, </a:t>
            </a:r>
            <a:r>
              <a:rPr lang="zh-CN" altLang="en-US" sz="2400"/>
              <a:t>分地</a:t>
            </a:r>
            <a:r>
              <a:rPr lang="en-US" altLang="zh-CN" sz="2400"/>
              <a:t>      </a:t>
            </a:r>
            <a:endParaRPr lang="en-US" altLang="zh-CN" sz="2400"/>
          </a:p>
        </p:txBody>
      </p:sp>
      <p:sp>
        <p:nvSpPr>
          <p:cNvPr id="3" name="文本框 2"/>
          <p:cNvSpPr txBox="1"/>
          <p:nvPr/>
        </p:nvSpPr>
        <p:spPr>
          <a:xfrm>
            <a:off x="1837055" y="214630"/>
            <a:ext cx="1432560" cy="4597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出埃及</a:t>
            </a:r>
            <a:r>
              <a:rPr lang="zh-CN" altLang="en-US" sz="2400"/>
              <a:t>记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8826500" y="232410"/>
            <a:ext cx="1684655" cy="460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约书亚</a:t>
            </a:r>
            <a:r>
              <a:rPr lang="zh-CN" altLang="en-US" sz="2400"/>
              <a:t>记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1072515" y="2280285"/>
            <a:ext cx="4726305" cy="5105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士师秉政时期：</a:t>
            </a:r>
            <a:r>
              <a:rPr lang="en-US" altLang="zh-CN" sz="2400"/>
              <a:t>    </a:t>
            </a:r>
            <a:r>
              <a:rPr lang="zh-CN" altLang="en-US" sz="2400"/>
              <a:t>民任意而行</a:t>
            </a:r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5997575" y="2280285"/>
            <a:ext cx="5835650" cy="5124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noAutofit/>
          </a:bodyPr>
          <a:p>
            <a:pPr algn="l"/>
            <a:r>
              <a:rPr lang="zh-CN" altLang="en-US" sz="2400"/>
              <a:t>统一王国时期：扫罗，大卫，</a:t>
            </a:r>
            <a:r>
              <a:rPr lang="zh-CN" altLang="en-US" sz="2400"/>
              <a:t>所罗门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314325" y="3879850"/>
            <a:ext cx="6072505" cy="5118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王国分裂时期：罗波安做王，耶罗波安分</a:t>
            </a:r>
            <a:r>
              <a:rPr lang="zh-CN" altLang="en-US" sz="2400"/>
              <a:t>裂</a:t>
            </a:r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6536690" y="3879850"/>
            <a:ext cx="2364105" cy="5149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被掳</a:t>
            </a:r>
            <a:r>
              <a:rPr lang="en-US" altLang="zh-CN" sz="2400"/>
              <a:t>&amp;</a:t>
            </a:r>
            <a:r>
              <a:rPr lang="zh-CN" altLang="en-US" sz="2400"/>
              <a:t>归回时期</a:t>
            </a:r>
            <a:endParaRPr lang="en-US" altLang="zh-CN" sz="2400"/>
          </a:p>
        </p:txBody>
      </p:sp>
      <p:sp>
        <p:nvSpPr>
          <p:cNvPr id="12" name="文本框 11"/>
          <p:cNvSpPr txBox="1"/>
          <p:nvPr/>
        </p:nvSpPr>
        <p:spPr>
          <a:xfrm>
            <a:off x="1031240" y="813435"/>
            <a:ext cx="6532880" cy="5124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摩西时代</a:t>
            </a:r>
            <a:r>
              <a:rPr lang="en-US" altLang="zh-CN" sz="2400"/>
              <a:t>: </a:t>
            </a:r>
            <a:r>
              <a:rPr lang="zh-CN" altLang="en-US" sz="2400"/>
              <a:t>出埃及</a:t>
            </a:r>
            <a:r>
              <a:rPr lang="en-US" altLang="zh-CN" sz="2400"/>
              <a:t>, </a:t>
            </a:r>
            <a:r>
              <a:rPr lang="zh-CN" altLang="en-US" sz="2400"/>
              <a:t>与神立约</a:t>
            </a:r>
            <a:r>
              <a:rPr lang="en-US" altLang="zh-CN" sz="2400"/>
              <a:t>, </a:t>
            </a:r>
            <a:r>
              <a:rPr lang="zh-CN" altLang="en-US" sz="2400">
                <a:sym typeface="+mn-ea"/>
              </a:rPr>
              <a:t>旷野漂流</a:t>
            </a:r>
            <a:r>
              <a:rPr lang="en-US" altLang="zh-CN" sz="2400">
                <a:sym typeface="+mn-ea"/>
              </a:rPr>
              <a:t>, </a:t>
            </a:r>
            <a:r>
              <a:rPr lang="zh-CN" altLang="en-US" sz="2400">
                <a:sym typeface="+mn-ea"/>
              </a:rPr>
              <a:t>过河前</a:t>
            </a:r>
            <a:endParaRPr lang="zh-CN" altLang="en-US" sz="2400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58845" y="232410"/>
            <a:ext cx="1200785" cy="4521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利未记</a:t>
            </a:r>
            <a:endParaRPr lang="zh-CN" altLang="en-US" sz="2400"/>
          </a:p>
        </p:txBody>
      </p:sp>
      <p:sp>
        <p:nvSpPr>
          <p:cNvPr id="14" name="文本框 13"/>
          <p:cNvSpPr txBox="1"/>
          <p:nvPr/>
        </p:nvSpPr>
        <p:spPr>
          <a:xfrm>
            <a:off x="4892040" y="206375"/>
            <a:ext cx="1137285" cy="4673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民数记</a:t>
            </a:r>
            <a:endParaRPr lang="zh-CN" altLang="en-US" sz="2400"/>
          </a:p>
        </p:txBody>
      </p:sp>
      <p:sp>
        <p:nvSpPr>
          <p:cNvPr id="15" name="文本框 14"/>
          <p:cNvSpPr txBox="1"/>
          <p:nvPr/>
        </p:nvSpPr>
        <p:spPr>
          <a:xfrm>
            <a:off x="6387465" y="224155"/>
            <a:ext cx="1179195" cy="460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申命记</a:t>
            </a:r>
            <a:endParaRPr lang="zh-CN" altLang="en-US" sz="2400"/>
          </a:p>
        </p:txBody>
      </p:sp>
      <p:sp>
        <p:nvSpPr>
          <p:cNvPr id="16" name="文本框 15"/>
          <p:cNvSpPr txBox="1"/>
          <p:nvPr/>
        </p:nvSpPr>
        <p:spPr>
          <a:xfrm>
            <a:off x="394970" y="41910"/>
            <a:ext cx="487045" cy="12312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创世纪</a:t>
            </a:r>
            <a:endParaRPr lang="zh-CN" altLang="en-US" sz="2400"/>
          </a:p>
        </p:txBody>
      </p:sp>
      <p:sp>
        <p:nvSpPr>
          <p:cNvPr id="17" name="文本框 16"/>
          <p:cNvSpPr txBox="1"/>
          <p:nvPr/>
        </p:nvSpPr>
        <p:spPr>
          <a:xfrm>
            <a:off x="6761480" y="1694180"/>
            <a:ext cx="2113915" cy="460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撒母耳记上</a:t>
            </a:r>
            <a:r>
              <a:rPr lang="zh-CN" altLang="en-US" sz="2400"/>
              <a:t>下</a:t>
            </a:r>
            <a:endParaRPr lang="zh-CN" altLang="en-US" sz="2400"/>
          </a:p>
        </p:txBody>
      </p:sp>
      <p:sp>
        <p:nvSpPr>
          <p:cNvPr id="18" name="文本框 17"/>
          <p:cNvSpPr txBox="1"/>
          <p:nvPr/>
        </p:nvSpPr>
        <p:spPr>
          <a:xfrm>
            <a:off x="1534795" y="1695450"/>
            <a:ext cx="1431925" cy="460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士师记</a:t>
            </a:r>
            <a:endParaRPr lang="zh-CN" altLang="en-US" sz="2400"/>
          </a:p>
        </p:txBody>
      </p:sp>
      <p:sp>
        <p:nvSpPr>
          <p:cNvPr id="19" name="文本框 18"/>
          <p:cNvSpPr txBox="1"/>
          <p:nvPr/>
        </p:nvSpPr>
        <p:spPr>
          <a:xfrm>
            <a:off x="3726180" y="1706880"/>
            <a:ext cx="1263650" cy="460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路得记</a:t>
            </a:r>
            <a:endParaRPr lang="zh-CN" altLang="en-US" sz="2400"/>
          </a:p>
        </p:txBody>
      </p:sp>
      <p:sp>
        <p:nvSpPr>
          <p:cNvPr id="20" name="文本框 19"/>
          <p:cNvSpPr txBox="1"/>
          <p:nvPr/>
        </p:nvSpPr>
        <p:spPr>
          <a:xfrm>
            <a:off x="344805" y="3279775"/>
            <a:ext cx="2568575" cy="460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列王纪上</a:t>
            </a:r>
            <a:r>
              <a:rPr lang="en-US" altLang="zh-CN" sz="2400"/>
              <a:t>12</a:t>
            </a:r>
            <a:r>
              <a:rPr lang="zh-CN" altLang="en-US" sz="2400"/>
              <a:t>章</a:t>
            </a:r>
            <a:r>
              <a:rPr lang="en-US" altLang="zh-CN" sz="2400"/>
              <a:t>~</a:t>
            </a:r>
            <a:endParaRPr lang="en-US" altLang="zh-CN" sz="2400"/>
          </a:p>
        </p:txBody>
      </p:sp>
      <p:sp>
        <p:nvSpPr>
          <p:cNvPr id="21" name="文本框 20"/>
          <p:cNvSpPr txBox="1"/>
          <p:nvPr/>
        </p:nvSpPr>
        <p:spPr>
          <a:xfrm>
            <a:off x="9105265" y="3076575"/>
            <a:ext cx="2827655" cy="460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以斯拉记</a:t>
            </a:r>
            <a:r>
              <a:rPr lang="en-US" altLang="zh-CN" sz="2400"/>
              <a:t>: </a:t>
            </a:r>
            <a:r>
              <a:rPr lang="zh-CN" altLang="en-US" sz="2400"/>
              <a:t>重建圣殿</a:t>
            </a:r>
            <a:endParaRPr lang="zh-CN" altLang="en-US" sz="2400"/>
          </a:p>
        </p:txBody>
      </p:sp>
      <p:sp>
        <p:nvSpPr>
          <p:cNvPr id="22" name="文本框 21"/>
          <p:cNvSpPr txBox="1"/>
          <p:nvPr/>
        </p:nvSpPr>
        <p:spPr>
          <a:xfrm>
            <a:off x="9084310" y="3615055"/>
            <a:ext cx="2827020" cy="460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尼希米记</a:t>
            </a:r>
            <a:r>
              <a:rPr lang="en-US" altLang="zh-CN" sz="2400"/>
              <a:t>: </a:t>
            </a:r>
            <a:r>
              <a:rPr lang="zh-CN" altLang="en-US" sz="2400"/>
              <a:t>重建</a:t>
            </a:r>
            <a:r>
              <a:rPr lang="zh-CN" altLang="en-US" sz="2400"/>
              <a:t>城墙</a:t>
            </a:r>
            <a:endParaRPr lang="zh-CN" altLang="en-US" sz="2400"/>
          </a:p>
        </p:txBody>
      </p:sp>
      <p:sp>
        <p:nvSpPr>
          <p:cNvPr id="23" name="文本框 22"/>
          <p:cNvSpPr txBox="1"/>
          <p:nvPr/>
        </p:nvSpPr>
        <p:spPr>
          <a:xfrm>
            <a:off x="9079230" y="4163695"/>
            <a:ext cx="2854325" cy="82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以斯帖记</a:t>
            </a:r>
            <a:r>
              <a:rPr lang="en-US" altLang="zh-CN" sz="2400"/>
              <a:t>: </a:t>
            </a:r>
            <a:r>
              <a:rPr lang="zh-CN" altLang="en-US" sz="2400"/>
              <a:t>拯救被掳</a:t>
            </a:r>
            <a:endParaRPr lang="zh-CN" altLang="en-US" sz="2400"/>
          </a:p>
          <a:p>
            <a:r>
              <a:rPr lang="zh-CN" altLang="en-US" sz="2400"/>
              <a:t> </a:t>
            </a:r>
            <a:r>
              <a:rPr lang="en-US" altLang="zh-CN" sz="2400"/>
              <a:t>                </a:t>
            </a:r>
            <a:r>
              <a:rPr lang="zh-CN" altLang="en-US" sz="2400"/>
              <a:t>的犹太人</a:t>
            </a:r>
            <a:endParaRPr lang="zh-CN" altLang="en-US" sz="2400"/>
          </a:p>
        </p:txBody>
      </p:sp>
      <p:sp>
        <p:nvSpPr>
          <p:cNvPr id="24" name="文本框 23"/>
          <p:cNvSpPr txBox="1"/>
          <p:nvPr/>
        </p:nvSpPr>
        <p:spPr>
          <a:xfrm>
            <a:off x="4882515" y="3310255"/>
            <a:ext cx="2276475" cy="460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400"/>
              <a:t>先知书</a:t>
            </a:r>
            <a:endParaRPr lang="zh-CN" altLang="en-US" sz="2400"/>
          </a:p>
        </p:txBody>
      </p:sp>
      <p:sp>
        <p:nvSpPr>
          <p:cNvPr id="25" name="文本框 24"/>
          <p:cNvSpPr txBox="1"/>
          <p:nvPr/>
        </p:nvSpPr>
        <p:spPr>
          <a:xfrm>
            <a:off x="7461885" y="3269615"/>
            <a:ext cx="1431925" cy="5124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lang="zh-CN" altLang="en-US" sz="2400"/>
              <a:t>历代志</a:t>
            </a:r>
            <a:endParaRPr lang="zh-CN" altLang="en-US" sz="2400"/>
          </a:p>
        </p:txBody>
      </p:sp>
      <p:sp>
        <p:nvSpPr>
          <p:cNvPr id="32" name="文本框 31"/>
          <p:cNvSpPr txBox="1"/>
          <p:nvPr/>
        </p:nvSpPr>
        <p:spPr>
          <a:xfrm>
            <a:off x="9578340" y="1701165"/>
            <a:ext cx="2113915" cy="460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列王纪上</a:t>
            </a:r>
            <a:r>
              <a:rPr lang="en-US" altLang="zh-CN" sz="2400"/>
              <a:t>11</a:t>
            </a:r>
            <a:r>
              <a:rPr lang="zh-CN" altLang="en-US" sz="2400"/>
              <a:t>章</a:t>
            </a:r>
            <a:endParaRPr lang="zh-CN" altLang="en-US" sz="2400"/>
          </a:p>
        </p:txBody>
      </p:sp>
      <p:sp>
        <p:nvSpPr>
          <p:cNvPr id="33" name="文本框 32"/>
          <p:cNvSpPr txBox="1"/>
          <p:nvPr/>
        </p:nvSpPr>
        <p:spPr>
          <a:xfrm>
            <a:off x="3015615" y="3286125"/>
            <a:ext cx="1515745" cy="460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/>
              <a:t>列王纪</a:t>
            </a:r>
            <a:r>
              <a:rPr lang="zh-CN" altLang="en-US" sz="2400"/>
              <a:t>下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6" grpId="0" bldLvl="0" animBg="1"/>
      <p:bldP spid="6" grpId="1" animBg="1"/>
      <p:bldP spid="16" grpId="0" animBg="1"/>
      <p:bldP spid="16" grpId="1" animBg="1"/>
      <p:bldP spid="12" grpId="0" bldLvl="0" animBg="1"/>
      <p:bldP spid="12" grpId="1" animBg="1"/>
      <p:bldP spid="3" grpId="0" bldLvl="0" animBg="1"/>
      <p:bldP spid="3" grpId="1" animBg="1"/>
      <p:bldP spid="4" grpId="0" bldLvl="0" animBg="1"/>
      <p:bldP spid="4" grpId="1" animBg="1"/>
      <p:bldP spid="14" grpId="0" bldLvl="0" animBg="1"/>
      <p:bldP spid="14" grpId="1" animBg="1"/>
      <p:bldP spid="15" grpId="0" bldLvl="0" animBg="1"/>
      <p:bldP spid="15" grpId="1" animBg="1"/>
      <p:bldP spid="5" grpId="0" animBg="1"/>
      <p:bldP spid="5" grpId="1" animBg="1"/>
      <p:bldP spid="7" grpId="0" bldLvl="0" animBg="1"/>
      <p:bldP spid="7" grpId="1" animBg="1"/>
      <p:bldP spid="18" grpId="0" animBg="1"/>
      <p:bldP spid="18" grpId="1" animBg="1"/>
      <p:bldP spid="19" grpId="0" animBg="1"/>
      <p:bldP spid="19" grpId="1" animBg="1"/>
      <p:bldP spid="8" grpId="0" animBg="1"/>
      <p:bldP spid="8" grpId="1" animBg="1"/>
      <p:bldP spid="17" grpId="0" animBg="1"/>
      <p:bldP spid="17" grpId="1" animBg="1"/>
      <p:bldP spid="32" grpId="0" animBg="1"/>
      <p:bldP spid="32" grpId="1" animBg="1"/>
      <p:bldP spid="9" grpId="0" bldLvl="0" animBg="1"/>
      <p:bldP spid="9" grpId="1" animBg="1"/>
      <p:bldP spid="20" grpId="0" bldLvl="0" animBg="1"/>
      <p:bldP spid="20" grpId="1" animBg="1"/>
      <p:bldP spid="33" grpId="0" bldLvl="0" animBg="1"/>
      <p:bldP spid="33" grpId="1" animBg="1"/>
      <p:bldP spid="10" grpId="0" bldLvl="0" animBg="1"/>
      <p:bldP spid="10" grpId="1" animBg="1"/>
      <p:bldP spid="25" grpId="0" bldLvl="0" animBg="1"/>
      <p:bldP spid="25" grpId="1" animBg="1"/>
      <p:bldP spid="21" grpId="0" bldLvl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bldLvl="0" animBg="1"/>
      <p:bldP spid="24" grpId="1" animBg="1"/>
      <p:bldP spid="31" grpId="0" bldLvl="0" animBg="1"/>
      <p:bldP spid="3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219710" y="385445"/>
            <a:ext cx="11696700" cy="11988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分裂原因</a:t>
            </a:r>
            <a:r>
              <a:rPr lang="zh-CN" altLang="en-US" sz="2400"/>
              <a:t>【王上 11:4】 所罗门年老的时候，他的妃嫔诱惑他的心去随从别神，不效法他父亲大卫，诚诚实实地顺服耶和华他的  神。</a:t>
            </a:r>
            <a:endParaRPr lang="zh-CN" altLang="en-US" sz="2400"/>
          </a:p>
          <a:p>
            <a:r>
              <a:rPr lang="zh-CN" altLang="en-US" sz="2400"/>
              <a:t>【王上 11:6】 所罗门行耶和华眼中看为恶的事，不效法他父亲大卫专心顺从耶和华。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303530" y="1824990"/>
            <a:ext cx="6601460" cy="19380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神发怒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/>
              <a:t>【王上 11:9】 耶和华向所罗门发怒，因为他的心偏离向他</a:t>
            </a:r>
            <a:r>
              <a:rPr lang="zh-CN" altLang="en-US" sz="2400" b="1">
                <a:solidFill>
                  <a:srgbClr val="FF0000"/>
                </a:solidFill>
              </a:rPr>
              <a:t>两次显现</a:t>
            </a:r>
            <a:r>
              <a:rPr lang="zh-CN" altLang="en-US" sz="2400"/>
              <a:t>的耶和华以色列的神。</a:t>
            </a:r>
            <a:endParaRPr lang="zh-CN" altLang="en-US" sz="2400"/>
          </a:p>
          <a:p>
            <a:r>
              <a:rPr lang="zh-CN" altLang="en-US" sz="2400"/>
              <a:t>【王上 11:10】 耶和华曾吩咐他不可随从别神，他却没有遵守耶和华所吩咐的。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7460615" y="1727200"/>
            <a:ext cx="4456430" cy="48926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神判决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/>
              <a:t>【王上 11:11】 所以耶和华对他说：“你既行了这事，不遵守我所吩咐你守的约和律例，我必将你的国夺回，赐给你的臣子。</a:t>
            </a:r>
            <a:endParaRPr lang="zh-CN" altLang="en-US" sz="2400"/>
          </a:p>
          <a:p>
            <a:r>
              <a:rPr lang="zh-CN" altLang="en-US" sz="2400"/>
              <a:t>【王上 11:12】 然而因你父亲大卫的缘故，我不在你活着的日子行这事，必从你儿子的手中将国夺回。</a:t>
            </a:r>
            <a:endParaRPr lang="zh-CN" altLang="en-US" sz="2400"/>
          </a:p>
          <a:p>
            <a:r>
              <a:rPr lang="zh-CN" altLang="en-US" sz="2400"/>
              <a:t>【王上 11:13】 只是我不将全国夺回，要因我仆人大卫和我所选择的耶路撒冷，还留一支派给你的儿子。”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303530" y="4132580"/>
            <a:ext cx="6960235" cy="230695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第一次显现：赐</a:t>
            </a:r>
            <a:r>
              <a:rPr lang="zh-CN" altLang="en-US" sz="2400" b="1">
                <a:solidFill>
                  <a:srgbClr val="FF0000"/>
                </a:solidFill>
              </a:rPr>
              <a:t>智慧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/>
              <a:t>【王上 3:5】 在基遍，夜间梦中，耶和华向所罗门显现，对他说：“你愿我赐你什么？你可以求。”</a:t>
            </a:r>
            <a:endParaRPr lang="zh-CN" altLang="en-US" sz="2400"/>
          </a:p>
          <a:p>
            <a:r>
              <a:rPr lang="zh-CN" altLang="en-US" sz="2400"/>
              <a:t>【王上 3:9】 所以求你赐我智慧，可以判断你的民，能辨别是非。不然，谁能判断这众多的民呢？”</a:t>
            </a:r>
            <a:endParaRPr lang="zh-CN" altLang="en-US" sz="2400"/>
          </a:p>
          <a:p>
            <a:r>
              <a:rPr lang="zh-CN" altLang="en-US" sz="2400"/>
              <a:t>【王上 3:10】 所罗门因为求这事，就蒙主喜悦。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30" grpId="0" animBg="1"/>
      <p:bldP spid="30" grpId="1" animBg="1"/>
      <p:bldP spid="3" grpId="0" animBg="1"/>
      <p:bldP spid="3" grpId="1" animBg="1"/>
      <p:bldP spid="4" grpId="0" animBg="1"/>
      <p:bldP spid="4" grpId="1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1470" y="155575"/>
            <a:ext cx="10307320" cy="119888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第二次显现：圣殿竣工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/>
              <a:t>【王上 9:1】 所罗门建造耶和华殿和王宫，并一切所愿意建造的都完毕了，</a:t>
            </a:r>
            <a:endParaRPr lang="zh-CN" altLang="en-US" sz="2400"/>
          </a:p>
          <a:p>
            <a:r>
              <a:rPr lang="zh-CN" altLang="en-US" sz="2400"/>
              <a:t>【王上 9:2】 耶和华就二次向所罗门显现，如先前在基遍向他显现一样，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5131435" y="1494790"/>
            <a:ext cx="6803390" cy="45231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显现中</a:t>
            </a:r>
            <a:r>
              <a:rPr lang="zh-CN" altLang="en-US" sz="2400" b="1">
                <a:solidFill>
                  <a:srgbClr val="FF0000"/>
                </a:solidFill>
              </a:rPr>
              <a:t>警告：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/>
              <a:t>【王上 9:6】倘若你们和你们的子孙</a:t>
            </a:r>
            <a:r>
              <a:rPr lang="zh-CN" altLang="en-US" sz="2400" b="1">
                <a:solidFill>
                  <a:srgbClr val="0070C0"/>
                </a:solidFill>
              </a:rPr>
              <a:t>转去不跟从我</a:t>
            </a:r>
            <a:r>
              <a:rPr lang="en-US" altLang="zh-CN" sz="2400" b="1">
                <a:solidFill>
                  <a:srgbClr val="0070C0"/>
                </a:solidFill>
              </a:rPr>
              <a:t>,</a:t>
            </a:r>
            <a:r>
              <a:rPr lang="zh-CN" altLang="en-US" sz="2400" b="1">
                <a:solidFill>
                  <a:srgbClr val="0070C0"/>
                </a:solidFill>
              </a:rPr>
              <a:t>不守我指示你们的诫命律例</a:t>
            </a:r>
            <a:r>
              <a:rPr lang="en-US" altLang="zh-CN" sz="2400" b="1">
                <a:solidFill>
                  <a:srgbClr val="0070C0"/>
                </a:solidFill>
              </a:rPr>
              <a:t>,</a:t>
            </a:r>
            <a:r>
              <a:rPr lang="zh-CN" altLang="en-US" sz="2400" b="1">
                <a:solidFill>
                  <a:srgbClr val="0070C0"/>
                </a:solidFill>
              </a:rPr>
              <a:t>去侍奉敬拜别神</a:t>
            </a:r>
            <a:r>
              <a:rPr lang="en-US" altLang="zh-CN" sz="2400" b="1"/>
              <a:t>,</a:t>
            </a:r>
            <a:endParaRPr lang="zh-CN" altLang="en-US" sz="2400"/>
          </a:p>
          <a:p>
            <a:r>
              <a:rPr lang="zh-CN" altLang="en-US" sz="2400"/>
              <a:t>【王上 9:7】</a:t>
            </a:r>
            <a:r>
              <a:rPr lang="zh-CN" altLang="en-US" sz="2400" b="1">
                <a:solidFill>
                  <a:srgbClr val="FF0000"/>
                </a:solidFill>
              </a:rPr>
              <a:t>我就必将以色列人从我赐给他们的地上剪除</a:t>
            </a:r>
            <a:r>
              <a:rPr lang="zh-CN" altLang="en-US" sz="2400"/>
              <a:t>，并且</a:t>
            </a:r>
            <a:r>
              <a:rPr lang="zh-CN" altLang="en-US" sz="2400">
                <a:solidFill>
                  <a:schemeClr val="tx1"/>
                </a:solidFill>
              </a:rPr>
              <a:t>我为己名所</a:t>
            </a:r>
            <a:r>
              <a:rPr lang="zh-CN" altLang="en-US" sz="2400" b="1">
                <a:solidFill>
                  <a:srgbClr val="FF0000"/>
                </a:solidFill>
              </a:rPr>
              <a:t>分别为圣的殿，也必舍弃不顾</a:t>
            </a:r>
            <a:r>
              <a:rPr lang="zh-CN" altLang="en-US" sz="2400"/>
              <a:t>，使以色列人在万民中作笑谈，被讥诮。</a:t>
            </a:r>
            <a:endParaRPr lang="zh-CN" altLang="en-US" sz="2400"/>
          </a:p>
          <a:p>
            <a:r>
              <a:rPr lang="zh-CN" altLang="en-US" sz="2400"/>
              <a:t>【王上 9:8】这殿虽然甚高</a:t>
            </a:r>
            <a:r>
              <a:rPr lang="en-US" altLang="zh-CN" sz="2400"/>
              <a:t>, </a:t>
            </a:r>
            <a:r>
              <a:rPr lang="zh-CN" altLang="en-US" sz="2400"/>
              <a:t>将来经过的人必惊讶、嗤笑</a:t>
            </a:r>
            <a:r>
              <a:rPr lang="en-US" altLang="zh-CN" sz="2400"/>
              <a:t>, </a:t>
            </a:r>
            <a:r>
              <a:rPr lang="zh-CN" altLang="en-US" sz="2400"/>
              <a:t>说</a:t>
            </a:r>
            <a:r>
              <a:rPr lang="en-US" altLang="zh-CN" sz="2400"/>
              <a:t>:</a:t>
            </a:r>
            <a:r>
              <a:rPr lang="zh-CN" altLang="en-US" sz="2400"/>
              <a:t>‘耶和华为何向这地和这殿如此行呢？’</a:t>
            </a:r>
            <a:endParaRPr lang="zh-CN" altLang="en-US" sz="2400"/>
          </a:p>
          <a:p>
            <a:r>
              <a:rPr lang="zh-CN" altLang="en-US" sz="2400"/>
              <a:t>【王上 9:9】人必回答说</a:t>
            </a:r>
            <a:r>
              <a:rPr lang="en-US" altLang="zh-CN" sz="2400"/>
              <a:t>:</a:t>
            </a:r>
            <a:r>
              <a:rPr lang="zh-CN" altLang="en-US" sz="2400"/>
              <a:t>‘是因此地的人离弃领他们列祖出埃及地之耶和华他们的神</a:t>
            </a:r>
            <a:r>
              <a:rPr lang="en-US" altLang="zh-CN" sz="2400"/>
              <a:t>, </a:t>
            </a:r>
            <a:r>
              <a:rPr lang="zh-CN" altLang="en-US" sz="2400"/>
              <a:t>去亲近别神</a:t>
            </a:r>
            <a:r>
              <a:rPr lang="en-US" altLang="zh-CN" sz="2400"/>
              <a:t>,</a:t>
            </a:r>
            <a:r>
              <a:rPr lang="zh-CN" altLang="en-US" sz="2400"/>
              <a:t>侍奉敬拜他</a:t>
            </a:r>
            <a:r>
              <a:rPr lang="en-US" altLang="zh-CN" sz="2400"/>
              <a:t>, </a:t>
            </a:r>
            <a:r>
              <a:rPr lang="zh-CN" altLang="en-US" sz="2400"/>
              <a:t>所以耶和华使这一切灾祸临到他们。’”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272415" y="1459230"/>
            <a:ext cx="4560570" cy="526224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显现中</a:t>
            </a:r>
            <a:r>
              <a:rPr lang="zh-CN" altLang="en-US" sz="2400" b="1">
                <a:solidFill>
                  <a:srgbClr val="FF0000"/>
                </a:solidFill>
              </a:rPr>
              <a:t>应许：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/>
              <a:t>【王上 9:3】 对他说：“你向我所祷告祈求的，我都应允了。我已将你所建的这殿分别为圣，使我的名永远在其中，我的眼、我的心也必常在那里。</a:t>
            </a:r>
            <a:endParaRPr lang="zh-CN" altLang="en-US" sz="2400"/>
          </a:p>
          <a:p>
            <a:r>
              <a:rPr lang="zh-CN" altLang="en-US" sz="2400"/>
              <a:t>【王上 9:4】 你若效法你父大卫，存诚实正直的心行在我面前，</a:t>
            </a:r>
            <a:r>
              <a:rPr lang="zh-CN" altLang="en-US" sz="2400" b="1">
                <a:solidFill>
                  <a:srgbClr val="FF0000"/>
                </a:solidFill>
              </a:rPr>
              <a:t>遵行我一切所吩咐你的，谨守我的律例典章</a:t>
            </a:r>
            <a:r>
              <a:rPr lang="zh-CN" altLang="en-US" sz="2400"/>
              <a:t>，</a:t>
            </a:r>
            <a:endParaRPr lang="zh-CN" altLang="en-US" sz="2400"/>
          </a:p>
          <a:p>
            <a:r>
              <a:rPr lang="zh-CN" altLang="en-US" sz="2400"/>
              <a:t>【王上 9:5】 我就</a:t>
            </a:r>
            <a:r>
              <a:rPr lang="zh-CN" altLang="en-US" sz="2400" b="1">
                <a:solidFill>
                  <a:srgbClr val="FF0000"/>
                </a:solidFill>
              </a:rPr>
              <a:t>必坚固你的国位在以色列中，直到永远</a:t>
            </a:r>
            <a:r>
              <a:rPr lang="zh-CN" altLang="en-US" sz="2400"/>
              <a:t>，正如我应许你父大卫说：‘</a:t>
            </a:r>
            <a:r>
              <a:rPr lang="zh-CN" altLang="en-US" sz="2400" b="1">
                <a:solidFill>
                  <a:srgbClr val="FF0000"/>
                </a:solidFill>
              </a:rPr>
              <a:t>你的子孙必不断人坐以色列的国位</a:t>
            </a:r>
            <a:r>
              <a:rPr lang="zh-CN" altLang="en-US" sz="2400"/>
              <a:t>。’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5588000" y="6158230"/>
            <a:ext cx="6042025" cy="460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 b="1"/>
              <a:t>圣殿仅剩一段西墙</a:t>
            </a:r>
            <a:r>
              <a:rPr lang="en-US" altLang="zh-CN" sz="2400" b="1"/>
              <a:t> --</a:t>
            </a:r>
            <a:r>
              <a:rPr lang="zh-CN" altLang="en-US" sz="2400" b="1"/>
              <a:t>“哭墙”，直到如今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2" grpId="0" animBg="1"/>
      <p:bldP spid="2" grpId="1" animBg="1"/>
      <p:bldP spid="4" grpId="0" bldLvl="0" animBg="1"/>
      <p:bldP spid="4" grpId="1" animBg="1"/>
      <p:bldP spid="3" grpId="0" animBg="1"/>
      <p:bldP spid="3" grpId="1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3500" y="29210"/>
          <a:ext cx="12042140" cy="676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0385"/>
                <a:gridCol w="2512695"/>
                <a:gridCol w="3138805"/>
                <a:gridCol w="3310255"/>
              </a:tblGrid>
              <a:tr h="365760"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1"/>
                        <a:t> </a:t>
                      </a:r>
                      <a:r>
                        <a:rPr lang="en-US" altLang="zh-CN" sz="1800" b="1"/>
                        <a:t>     </a:t>
                      </a:r>
                      <a:r>
                        <a:rPr lang="zh-CN" altLang="en-US" b="1">
                          <a:sym typeface="+mn-ea"/>
                        </a:rPr>
                        <a:t>南国</a:t>
                      </a:r>
                      <a:r>
                        <a:rPr lang="zh-TW" altLang="zh-CN" b="1">
                          <a:sym typeface="+mn-ea"/>
                        </a:rPr>
                        <a:t>：</a:t>
                      </a:r>
                      <a:r>
                        <a:rPr lang="zh-CN" altLang="en-US" b="1">
                          <a:sym typeface="+mn-ea"/>
                        </a:rPr>
                        <a:t>19王</a:t>
                      </a:r>
                      <a:r>
                        <a:rPr lang="en-US" altLang="zh-CN" b="1">
                          <a:sym typeface="+mn-ea"/>
                        </a:rPr>
                        <a:t>+</a:t>
                      </a:r>
                      <a:r>
                        <a:rPr lang="zh-CN" altLang="en-US" b="1">
                          <a:sym typeface="+mn-ea"/>
                        </a:rPr>
                        <a:t>1</a:t>
                      </a:r>
                      <a:r>
                        <a:rPr lang="zh-TW" altLang="zh-CN" b="1">
                          <a:sym typeface="+mn-ea"/>
                        </a:rPr>
                        <a:t>王</a:t>
                      </a:r>
                      <a:r>
                        <a:rPr lang="zh-CN" altLang="zh-TW" b="1">
                          <a:sym typeface="+mn-ea"/>
                        </a:rPr>
                        <a:t>后</a:t>
                      </a:r>
                      <a:r>
                        <a:rPr lang="zh-CN" altLang="en-US" b="1">
                          <a:sym typeface="+mn-ea"/>
                        </a:rPr>
                        <a:t>篡位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sym typeface="+mn-ea"/>
                        </a:rPr>
                        <a:t>*</a:t>
                      </a:r>
                      <a:r>
                        <a:rPr lang="en-US" altLang="zh-CN" b="1">
                          <a:solidFill>
                            <a:schemeClr val="tx1"/>
                          </a:solidFill>
                          <a:sym typeface="+mn-ea"/>
                        </a:rPr>
                        <a:t>=20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sym typeface="+mn-ea"/>
                        </a:rPr>
                        <a:t>王</a:t>
                      </a:r>
                      <a:endParaRPr lang="zh-CN" altLang="en-US" b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1"/>
                        <a:t>                    </a:t>
                      </a:r>
                      <a:r>
                        <a:rPr lang="zh-CN" altLang="en-US" sz="1800" b="1"/>
                        <a:t>北国</a:t>
                      </a:r>
                      <a:r>
                        <a:rPr lang="zh-TW" altLang="zh-CN" sz="1800" b="1"/>
                        <a:t>：</a:t>
                      </a:r>
                      <a:r>
                        <a:rPr lang="zh-CN" altLang="en-US" sz="1800" b="1"/>
                        <a:t>20王</a:t>
                      </a:r>
                      <a:endParaRPr lang="zh-CN" altLang="en-US" b="1">
                        <a:sym typeface="+mn-ea"/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</a:t>
                      </a:r>
                      <a:r>
                        <a:rPr lang="zh-CN" altLang="en-US" sz="1800" b="0"/>
                        <a:t>罗波安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11</a:t>
                      </a:r>
                      <a:r>
                        <a:rPr lang="zh-CN" altLang="en-US" sz="1800" b="0"/>
                        <a:t>约坦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耶罗波安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22年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altLang="zh-CN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11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耶户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28年</a:t>
                      </a:r>
                      <a:endParaRPr lang="zh-CN" altLang="en-US" sz="1800" b="1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2</a:t>
                      </a:r>
                      <a:r>
                        <a:rPr lang="zh-CN" altLang="en-US" sz="1800" b="0"/>
                        <a:t>亚比央</a:t>
                      </a:r>
                      <a:r>
                        <a:rPr lang="en-US" altLang="zh-CN" sz="1800" b="0"/>
                        <a:t>3年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亚哈斯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  <a:p>
                      <a:pPr indent="0" algn="l" fontAlgn="auto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2</a:t>
                      </a:r>
                      <a:r>
                        <a:rPr lang="zh-CN" altLang="en-US" sz="1800" b="0"/>
                        <a:t>拿答</a:t>
                      </a:r>
                      <a:r>
                        <a:rPr lang="en-US" altLang="zh-CN" sz="1800" b="0"/>
                        <a:t>2年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3</a:t>
                      </a:r>
                      <a:r>
                        <a:rPr lang="zh-CN" altLang="en-US" sz="1800" b="0"/>
                        <a:t>亚撒 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13</a:t>
                      </a:r>
                      <a:r>
                        <a:rPr lang="zh-CN" altLang="en-US" sz="1800" b="0"/>
                        <a:t>希西家</a:t>
                      </a:r>
                      <a:r>
                        <a:rPr lang="en-US" altLang="zh-CN" sz="1800" b="0"/>
                        <a:t>29+15年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  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3</a:t>
                      </a:r>
                      <a:r>
                        <a:rPr lang="zh-CN" altLang="en-US" sz="1800" b="0"/>
                        <a:t>巴沙</a:t>
                      </a:r>
                      <a:r>
                        <a:rPr lang="en-US" altLang="zh-CN" sz="1800" b="0"/>
                        <a:t>24年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13</a:t>
                      </a:r>
                      <a:r>
                        <a:rPr lang="zh-CN" altLang="en-US" sz="1800" b="0"/>
                        <a:t>约阿施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4</a:t>
                      </a:r>
                      <a:r>
                        <a:rPr lang="zh-CN" altLang="en-US" sz="1800" b="0"/>
                        <a:t>约沙法</a:t>
                      </a:r>
                      <a:r>
                        <a:rPr lang="en-US" altLang="zh-CN" sz="1800" b="0"/>
                        <a:t>25年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玛拿西</a:t>
                      </a:r>
                      <a:r>
                        <a:rPr lang="en-US" altLang="zh-CN" sz="1800" b="0"/>
                        <a:t>55年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4</a:t>
                      </a:r>
                      <a:r>
                        <a:rPr lang="zh-CN" altLang="en-US" sz="1800" b="0"/>
                        <a:t>以拉</a:t>
                      </a:r>
                      <a:r>
                        <a:rPr lang="en-US" altLang="zh-CN" sz="1800" b="0"/>
                        <a:t>2年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耶罗波安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8年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亚们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心利</a:t>
                      </a:r>
                      <a:r>
                        <a:rPr lang="en-US" altLang="zh-CN" sz="1800" b="0"/>
                        <a:t>7</a:t>
                      </a:r>
                      <a:r>
                        <a:rPr lang="zh-CN" altLang="en-US" sz="1800" b="0"/>
                        <a:t>天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撒迦利亚</a:t>
                      </a:r>
                      <a:r>
                        <a:rPr lang="en-US" altLang="zh-CN" sz="1800" b="0"/>
                        <a:t>6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</a:t>
                      </a:r>
                      <a:endParaRPr lang="en-US" altLang="zh-CN" sz="1800" b="0"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16</a:t>
                      </a:r>
                      <a:r>
                        <a:rPr lang="zh-CN" altLang="en-US" sz="1800" b="0"/>
                        <a:t>约西亚</a:t>
                      </a:r>
                      <a:r>
                        <a:rPr lang="en-US" altLang="zh-CN" sz="1800" b="0"/>
                        <a:t>31年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提比尼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16</a:t>
                      </a:r>
                      <a:r>
                        <a:rPr lang="zh-CN" altLang="en-US" sz="1800" b="0"/>
                        <a:t>沙龙</a:t>
                      </a:r>
                      <a:r>
                        <a:rPr lang="en-US" altLang="zh-CN" sz="1800" b="0"/>
                        <a:t>1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7</a:t>
                      </a:r>
                      <a:r>
                        <a:rPr lang="zh-CN" altLang="en-US" sz="1800" b="1">
                          <a:solidFill>
                            <a:srgbClr val="7030A0"/>
                          </a:solidFill>
                        </a:rPr>
                        <a:t>亚他利雅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7年</a:t>
                      </a:r>
                      <a:endParaRPr lang="en-US" altLang="zh-CN" sz="1800" b="1">
                        <a:solidFill>
                          <a:srgbClr val="C00000"/>
                        </a:solidFill>
                      </a:endParaRPr>
                    </a:p>
                    <a:p>
                      <a:pPr algn="l">
                        <a:buNone/>
                      </a:pPr>
                      <a:endParaRPr lang="en-US" altLang="zh-CN" sz="1800" b="1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7</a:t>
                      </a:r>
                      <a:r>
                        <a:rPr lang="zh-CN" altLang="en-US" sz="1800" b="0"/>
                        <a:t>暗利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米拿现</a:t>
                      </a:r>
                      <a:r>
                        <a:rPr lang="en-US" altLang="zh-CN" sz="1800" b="0"/>
                        <a:t>10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8</a:t>
                      </a:r>
                      <a:r>
                        <a:rPr lang="zh-CN" altLang="en-US" sz="1800" b="0"/>
                        <a:t>约阿施40年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约雅敬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8</a:t>
                      </a:r>
                      <a:r>
                        <a:rPr lang="zh-CN" altLang="en-US" sz="1800" b="0"/>
                        <a:t>亚哈</a:t>
                      </a:r>
                      <a:r>
                        <a:rPr lang="en-US" altLang="zh-CN" sz="1800" b="0"/>
                        <a:t>22年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比加辖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9</a:t>
                      </a:r>
                      <a:r>
                        <a:rPr lang="zh-CN" altLang="en-US" sz="1800" b="0"/>
                        <a:t>亚玛谢</a:t>
                      </a:r>
                      <a:r>
                        <a:rPr lang="en-US" altLang="zh-CN" sz="1800" b="0"/>
                        <a:t>29年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19</a:t>
                      </a:r>
                      <a:r>
                        <a:rPr lang="zh-CN" altLang="en-US" sz="1800" b="0"/>
                        <a:t>约雅斤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9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19</a:t>
                      </a:r>
                      <a:r>
                        <a:rPr lang="zh-CN" altLang="en-US" sz="1800" b="0"/>
                        <a:t>比加</a:t>
                      </a:r>
                      <a:r>
                        <a:rPr lang="en-US" altLang="zh-CN" sz="1800" b="0"/>
                        <a:t>20年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10</a:t>
                      </a:r>
                      <a:r>
                        <a:rPr lang="zh-CN" altLang="en-US" sz="1800" b="0"/>
                        <a:t>亚撒利雅</a:t>
                      </a:r>
                      <a:r>
                        <a:rPr lang="en-US" altLang="zh-CN" sz="1800" b="0"/>
                        <a:t>52年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      20</a:t>
                      </a:r>
                      <a:r>
                        <a:rPr lang="zh-CN" altLang="en-US" sz="1800" b="0"/>
                        <a:t>西底家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10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20</a:t>
                      </a:r>
                      <a:r>
                        <a:rPr lang="zh-CN" altLang="en-US" sz="1800" b="0"/>
                        <a:t>何细亚</a:t>
                      </a:r>
                      <a:r>
                        <a:rPr lang="en-US" altLang="zh-CN" sz="1800" b="0"/>
                        <a:t>9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7713345" y="391160"/>
            <a:ext cx="1117600" cy="3689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FF0000"/>
                </a:solidFill>
              </a:rPr>
              <a:t>神赐</a:t>
            </a:r>
            <a:r>
              <a:rPr lang="zh-CN" altLang="en-US">
                <a:solidFill>
                  <a:srgbClr val="FF0000"/>
                </a:solidFill>
              </a:rPr>
              <a:t>北国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929765" y="372745"/>
            <a:ext cx="12338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南北分裂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13" grpId="0"/>
      <p:bldP spid="13" grpId="1"/>
      <p:bldP spid="12" grpId="0"/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6450" y="196850"/>
            <a:ext cx="9744710" cy="26765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神拣选</a:t>
            </a:r>
            <a:r>
              <a:rPr lang="zh-CN" altLang="en-US" sz="2400"/>
              <a:t>【王上 11:28】耶罗波安是大有才能的人。所罗门见这少年人殷勤，就派他监管约瑟家的一切工程。</a:t>
            </a:r>
            <a:endParaRPr lang="zh-CN" altLang="en-US" sz="2400"/>
          </a:p>
          <a:p>
            <a:r>
              <a:rPr lang="zh-CN" altLang="en-US" sz="2400"/>
              <a:t>【王上 11:29】一日，耶罗波安出了耶路撒冷，示罗人先知亚希雅在路上遇见他。亚希雅身上穿着一件新衣，他们二人在田野，以外并无别人。</a:t>
            </a:r>
            <a:endParaRPr lang="zh-CN" altLang="en-US" sz="2400"/>
          </a:p>
          <a:p>
            <a:r>
              <a:rPr lang="zh-CN" altLang="en-US" sz="2400"/>
              <a:t>【王上 11:30】亚希雅将自己穿的那件新衣撕成十二片，</a:t>
            </a:r>
            <a:endParaRPr lang="zh-CN" altLang="en-US" sz="2400"/>
          </a:p>
          <a:p>
            <a:r>
              <a:rPr lang="zh-CN" altLang="en-US" sz="2400"/>
              <a:t>【王上 11:31】对耶罗波安说：“你可以拿十片。耶和华以色列的神如此说：‘我必将国从所罗门手里夺回，将十个支派赐给你。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25095" y="2962275"/>
            <a:ext cx="9620250" cy="230695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sym typeface="+mn-ea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神赏赐</a:t>
            </a:r>
            <a:endParaRPr lang="zh-CN" altLang="en-US" sz="2400" b="1">
              <a:solidFill>
                <a:srgbClr val="FF0000"/>
              </a:solidFill>
              <a:sym typeface="+mn-ea"/>
            </a:endParaRPr>
          </a:p>
          <a:p>
            <a:r>
              <a:rPr lang="zh-CN" altLang="en-US" sz="2400"/>
              <a:t>【王上 11:35】我必从他儿子的手里将国夺回</a:t>
            </a:r>
            <a:r>
              <a:rPr lang="en-US" altLang="zh-CN" sz="2400"/>
              <a:t>,</a:t>
            </a:r>
            <a:r>
              <a:rPr lang="zh-CN" altLang="en-US" sz="2400"/>
              <a:t>以十个支派赐给你</a:t>
            </a:r>
            <a:r>
              <a:rPr lang="en-US" altLang="zh-CN" sz="2400"/>
              <a:t>,</a:t>
            </a:r>
            <a:endParaRPr lang="zh-CN" altLang="en-US" sz="2400"/>
          </a:p>
          <a:p>
            <a:r>
              <a:rPr lang="zh-CN" altLang="en-US" sz="2400"/>
              <a:t>【王上 11:36】还留一个支派给他的儿子，使我仆人大卫在我所选择立我名的耶路撒冷城里，在我面前长有灯光。</a:t>
            </a:r>
            <a:endParaRPr lang="zh-CN" altLang="en-US" sz="2400"/>
          </a:p>
          <a:p>
            <a:r>
              <a:rPr lang="zh-CN" altLang="en-US" sz="2400"/>
              <a:t>【王上 11:37】我必拣选你</a:t>
            </a:r>
            <a:r>
              <a:rPr lang="en-US" altLang="zh-CN" sz="2400"/>
              <a:t>, </a:t>
            </a:r>
            <a:r>
              <a:rPr lang="zh-CN" altLang="en-US" sz="2400"/>
              <a:t>使你照心里一切所愿的</a:t>
            </a:r>
            <a:r>
              <a:rPr lang="en-US" altLang="zh-CN" sz="2400"/>
              <a:t>, </a:t>
            </a:r>
            <a:r>
              <a:rPr lang="zh-CN" altLang="en-US" sz="2400"/>
              <a:t>作王治理以色列。</a:t>
            </a:r>
            <a:endParaRPr lang="zh-CN" altLang="en-US" sz="2400"/>
          </a:p>
          <a:p>
            <a:r>
              <a:rPr lang="zh-CN" altLang="en-US" sz="2400"/>
              <a:t>【王上 11:39】我必因所罗门所行的</a:t>
            </a:r>
            <a:r>
              <a:rPr lang="en-US" altLang="zh-CN" sz="2400"/>
              <a:t>,</a:t>
            </a:r>
            <a:r>
              <a:rPr lang="zh-CN" altLang="en-US" sz="2400"/>
              <a:t>使大卫后裔受患难</a:t>
            </a:r>
            <a:r>
              <a:rPr lang="en-US" altLang="zh-CN" sz="2400"/>
              <a:t>,</a:t>
            </a:r>
            <a:r>
              <a:rPr lang="zh-CN" altLang="en-US" sz="2400"/>
              <a:t>但不至于永远。</a:t>
            </a:r>
            <a:endParaRPr lang="en-US" altLang="zh-CN" sz="2400"/>
          </a:p>
        </p:txBody>
      </p:sp>
      <p:sp>
        <p:nvSpPr>
          <p:cNvPr id="5" name="文本框 4"/>
          <p:cNvSpPr txBox="1"/>
          <p:nvPr/>
        </p:nvSpPr>
        <p:spPr>
          <a:xfrm>
            <a:off x="166370" y="5415915"/>
            <a:ext cx="9578340" cy="11988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神忠告</a:t>
            </a:r>
            <a:r>
              <a:rPr lang="zh-CN" altLang="en-US" sz="2400"/>
              <a:t>【王上 11:38】你若听从我一切所吩咐你的</a:t>
            </a:r>
            <a:r>
              <a:rPr lang="en-US" altLang="zh-CN" sz="2400"/>
              <a:t>, </a:t>
            </a:r>
            <a:r>
              <a:rPr lang="zh-CN" altLang="en-US" sz="2400"/>
              <a:t>遵行我的道</a:t>
            </a:r>
            <a:r>
              <a:rPr lang="en-US" altLang="zh-CN" sz="2400"/>
              <a:t>, </a:t>
            </a:r>
            <a:r>
              <a:rPr lang="zh-CN" altLang="en-US" sz="2400"/>
              <a:t>行我眼中看为正的事</a:t>
            </a:r>
            <a:r>
              <a:rPr lang="en-US" altLang="zh-CN" sz="2400"/>
              <a:t>, </a:t>
            </a:r>
            <a:r>
              <a:rPr lang="zh-CN" altLang="en-US" sz="2400"/>
              <a:t>谨守我的律例诫命</a:t>
            </a:r>
            <a:r>
              <a:rPr lang="en-US" altLang="zh-CN" sz="2400"/>
              <a:t>, </a:t>
            </a:r>
            <a:r>
              <a:rPr lang="zh-CN" altLang="en-US" sz="2400"/>
              <a:t>像我仆人大卫所行的</a:t>
            </a:r>
            <a:r>
              <a:rPr lang="en-US" altLang="zh-CN" sz="2400"/>
              <a:t>, </a:t>
            </a:r>
            <a:r>
              <a:rPr lang="zh-CN" altLang="en-US" sz="2400"/>
              <a:t>我就与你同在</a:t>
            </a:r>
            <a:r>
              <a:rPr lang="en-US" altLang="zh-CN" sz="2400"/>
              <a:t>, </a:t>
            </a:r>
            <a:r>
              <a:rPr lang="zh-CN" altLang="en-US" sz="2400"/>
              <a:t>为你立坚固的家</a:t>
            </a:r>
            <a:r>
              <a:rPr lang="en-US" altLang="zh-CN" sz="2400"/>
              <a:t>, </a:t>
            </a:r>
            <a:r>
              <a:rPr lang="zh-CN" altLang="en-US" sz="2400"/>
              <a:t>像我为大卫所立的一样</a:t>
            </a:r>
            <a:r>
              <a:rPr lang="en-US" altLang="zh-CN" sz="2400"/>
              <a:t>, </a:t>
            </a:r>
            <a:r>
              <a:rPr lang="zh-CN" altLang="en-US" sz="2400"/>
              <a:t>将以色列人赐给你。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9854565" y="3146425"/>
            <a:ext cx="2190750" cy="34150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【王上 11:40】 所罗门因此想要杀耶罗波安，耶罗波安却起身逃往埃及，到了埃及王示撒那里，就住在埃及，直到所罗门死了。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138430" y="175895"/>
            <a:ext cx="581025" cy="26765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神拣选耶罗波安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70540" y="1656715"/>
            <a:ext cx="1285875" cy="1198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rgbClr val="FF0000"/>
                </a:solidFill>
              </a:rPr>
              <a:t>所罗门追杀耶罗波安</a:t>
            </a:r>
            <a:r>
              <a:rPr lang="en-US" altLang="zh-CN" sz="2400">
                <a:solidFill>
                  <a:srgbClr val="FF0000"/>
                </a:solidFill>
              </a:rPr>
              <a:t>                                                                                  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290300" y="244475"/>
            <a:ext cx="459740" cy="9251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0579100" y="624840"/>
            <a:ext cx="1551940" cy="8299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p>
            <a:r>
              <a:rPr lang="zh-CN" altLang="en-US" sz="2400">
                <a:solidFill>
                  <a:srgbClr val="002060"/>
                </a:solidFill>
                <a:sym typeface="+mn-ea"/>
              </a:rPr>
              <a:t>联想</a:t>
            </a:r>
            <a:r>
              <a:rPr lang="en-US" altLang="zh-CN" sz="2400">
                <a:solidFill>
                  <a:srgbClr val="002060"/>
                </a:solidFill>
                <a:sym typeface="+mn-ea"/>
              </a:rPr>
              <a:t>:</a:t>
            </a:r>
            <a:r>
              <a:rPr lang="zh-CN" altLang="en-US" sz="2400">
                <a:solidFill>
                  <a:srgbClr val="002060"/>
                </a:solidFill>
                <a:sym typeface="+mn-ea"/>
              </a:rPr>
              <a:t>扫罗追杀大卫</a:t>
            </a:r>
            <a:r>
              <a:rPr lang="en-US" altLang="zh-CN" sz="2400">
                <a:solidFill>
                  <a:srgbClr val="002060"/>
                </a:solidFill>
                <a:sym typeface="+mn-ea"/>
              </a:rPr>
              <a:t> </a:t>
            </a:r>
            <a:endParaRPr lang="en-US" altLang="zh-CN" sz="2400">
              <a:solidFill>
                <a:srgbClr val="00206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2" grpId="0" bldLvl="0" animBg="1"/>
      <p:bldP spid="2" grpId="1" animBg="1"/>
      <p:bldP spid="7" grpId="0" animBg="1"/>
      <p:bldP spid="7" grpId="1" animBg="1"/>
      <p:bldP spid="3" grpId="0" bldLvl="0" animBg="1"/>
      <p:bldP spid="3" grpId="1" animBg="1"/>
      <p:bldP spid="5" grpId="0" bldLvl="0" animBg="1"/>
      <p:bldP spid="5" grpId="1" animBg="1"/>
      <p:bldP spid="6" grpId="0" animBg="1"/>
      <p:bldP spid="6" grpId="1" animBg="1"/>
      <p:bldP spid="8" grpId="0" animBg="1"/>
      <p:bldP spid="8" grpId="1" animBg="1"/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3500" y="29210"/>
          <a:ext cx="12042140" cy="676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0385"/>
                <a:gridCol w="2512695"/>
                <a:gridCol w="3138805"/>
                <a:gridCol w="3310255"/>
              </a:tblGrid>
              <a:tr h="365760"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1"/>
                        <a:t> </a:t>
                      </a:r>
                      <a:r>
                        <a:rPr lang="en-US" altLang="zh-CN" sz="1800" b="1"/>
                        <a:t>     </a:t>
                      </a:r>
                      <a:r>
                        <a:rPr lang="zh-CN" altLang="en-US" b="1">
                          <a:sym typeface="+mn-ea"/>
                        </a:rPr>
                        <a:t>南国</a:t>
                      </a:r>
                      <a:r>
                        <a:rPr lang="zh-TW" altLang="zh-CN" b="1">
                          <a:sym typeface="+mn-ea"/>
                        </a:rPr>
                        <a:t>：</a:t>
                      </a:r>
                      <a:r>
                        <a:rPr lang="zh-CN" altLang="en-US" b="1">
                          <a:sym typeface="+mn-ea"/>
                        </a:rPr>
                        <a:t>19王</a:t>
                      </a:r>
                      <a:r>
                        <a:rPr lang="en-US" altLang="zh-CN" b="1">
                          <a:sym typeface="+mn-ea"/>
                        </a:rPr>
                        <a:t>+</a:t>
                      </a:r>
                      <a:r>
                        <a:rPr lang="zh-CN" altLang="en-US" b="1">
                          <a:sym typeface="+mn-ea"/>
                        </a:rPr>
                        <a:t>1</a:t>
                      </a:r>
                      <a:r>
                        <a:rPr lang="zh-TW" altLang="zh-CN" b="1">
                          <a:sym typeface="+mn-ea"/>
                        </a:rPr>
                        <a:t>王</a:t>
                      </a:r>
                      <a:r>
                        <a:rPr lang="zh-CN" altLang="zh-TW" b="1">
                          <a:sym typeface="+mn-ea"/>
                        </a:rPr>
                        <a:t>后</a:t>
                      </a:r>
                      <a:r>
                        <a:rPr lang="zh-CN" altLang="en-US" b="1">
                          <a:sym typeface="+mn-ea"/>
                        </a:rPr>
                        <a:t>篡位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sym typeface="+mn-ea"/>
                        </a:rPr>
                        <a:t>*</a:t>
                      </a:r>
                      <a:r>
                        <a:rPr lang="zh-CN" altLang="en-US" b="1">
                          <a:sym typeface="+mn-ea"/>
                        </a:rPr>
                        <a:t>，</a:t>
                      </a:r>
                      <a:r>
                        <a:rPr lang="en-US" altLang="zh-TW" b="1">
                          <a:solidFill>
                            <a:srgbClr val="7030A0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TW" b="1">
                          <a:highlight>
                            <a:srgbClr val="00FF00"/>
                          </a:highlight>
                          <a:sym typeface="+mn-ea"/>
                        </a:rPr>
                        <a:t>8</a:t>
                      </a:r>
                      <a:r>
                        <a:rPr lang="zh-CN" altLang="en-US" b="1">
                          <a:highlight>
                            <a:srgbClr val="00FF00"/>
                          </a:highlight>
                          <a:sym typeface="+mn-ea"/>
                        </a:rPr>
                        <a:t>好</a:t>
                      </a:r>
                      <a:r>
                        <a:rPr lang="en-US" altLang="zh-CN" b="1">
                          <a:sym typeface="+mn-ea"/>
                        </a:rPr>
                        <a:t> 12</a:t>
                      </a:r>
                      <a:r>
                        <a:rPr lang="zh-CN" altLang="en-US" b="1">
                          <a:sym typeface="+mn-ea"/>
                        </a:rPr>
                        <a:t>坏</a:t>
                      </a:r>
                      <a:endParaRPr lang="zh-CN" altLang="en-US" b="1">
                        <a:sym typeface="+mn-ea"/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1"/>
                        <a:t>                    </a:t>
                      </a:r>
                      <a:r>
                        <a:rPr lang="zh-CN" altLang="en-US" sz="1800" b="1"/>
                        <a:t>北国</a:t>
                      </a:r>
                      <a:r>
                        <a:rPr lang="zh-TW" altLang="zh-CN" sz="1800" b="1"/>
                        <a:t>：</a:t>
                      </a:r>
                      <a:r>
                        <a:rPr lang="zh-CN" altLang="en-US" sz="1800" b="1"/>
                        <a:t>20王，全是</a:t>
                      </a:r>
                      <a:r>
                        <a:rPr lang="zh-CN" altLang="en-US" sz="1800" b="1">
                          <a:sym typeface="+mn-ea"/>
                        </a:rPr>
                        <a:t>坏</a:t>
                      </a:r>
                      <a:r>
                        <a:rPr lang="zh-CN" altLang="en-US" sz="1800" b="1">
                          <a:sym typeface="+mn-ea"/>
                        </a:rPr>
                        <a:t>王</a:t>
                      </a:r>
                      <a:endParaRPr lang="zh-CN" altLang="en-US" b="1">
                        <a:sym typeface="+mn-ea"/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      1</a:t>
                      </a:r>
                      <a:r>
                        <a:rPr lang="zh-CN" altLang="en-US" sz="1800" b="0"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罗波安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11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约坦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耶罗波安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22年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altLang="zh-CN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11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耶户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28年</a:t>
                      </a:r>
                      <a:endParaRPr lang="zh-CN" altLang="en-US" sz="1800" b="1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2</a:t>
                      </a:r>
                      <a:r>
                        <a:rPr lang="zh-CN" altLang="en-US" sz="1800" b="0"/>
                        <a:t>亚比央</a:t>
                      </a:r>
                      <a:r>
                        <a:rPr lang="en-US" altLang="zh-CN" sz="1800" b="0"/>
                        <a:t>3年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亚哈斯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  <a:p>
                      <a:pPr indent="0" algn="l" fontAlgn="auto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2</a:t>
                      </a:r>
                      <a:r>
                        <a:rPr lang="zh-CN" altLang="en-US" sz="1800" b="0"/>
                        <a:t>拿答</a:t>
                      </a:r>
                      <a:r>
                        <a:rPr lang="en-US" altLang="zh-CN" sz="1800" b="0"/>
                        <a:t>2年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3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亚撒</a:t>
                      </a: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13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希西家</a:t>
                      </a:r>
                      <a:r>
                        <a:rPr lang="en-US" altLang="zh-CN" sz="1800" b="0"/>
                        <a:t>29+15年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  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3</a:t>
                      </a:r>
                      <a:r>
                        <a:rPr lang="zh-CN" altLang="en-US" sz="1800" b="0"/>
                        <a:t>巴沙</a:t>
                      </a:r>
                      <a:r>
                        <a:rPr lang="en-US" altLang="zh-CN" sz="1800" b="0"/>
                        <a:t>24年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13</a:t>
                      </a:r>
                      <a:r>
                        <a:rPr lang="zh-CN" altLang="en-US" sz="1800" b="0"/>
                        <a:t>约阿施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4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约沙法</a:t>
                      </a:r>
                      <a:r>
                        <a:rPr lang="en-US" altLang="zh-CN" sz="1800" b="0"/>
                        <a:t>25年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玛拿西</a:t>
                      </a:r>
                      <a:r>
                        <a:rPr lang="en-US" altLang="zh-CN" sz="1800" b="0"/>
                        <a:t>55年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4</a:t>
                      </a:r>
                      <a:r>
                        <a:rPr lang="zh-CN" altLang="en-US" sz="1800" b="0"/>
                        <a:t>以拉</a:t>
                      </a:r>
                      <a:r>
                        <a:rPr lang="en-US" altLang="zh-CN" sz="1800" b="0"/>
                        <a:t>2年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耶罗波安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8年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亚们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心利</a:t>
                      </a:r>
                      <a:r>
                        <a:rPr lang="en-US" altLang="zh-CN" sz="1800" b="0"/>
                        <a:t>7</a:t>
                      </a:r>
                      <a:r>
                        <a:rPr lang="zh-CN" altLang="en-US" sz="1800" b="0"/>
                        <a:t>天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撒迦利亚</a:t>
                      </a:r>
                      <a:r>
                        <a:rPr lang="en-US" altLang="zh-CN" sz="1800" b="0"/>
                        <a:t>6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</a:t>
                      </a:r>
                      <a:endParaRPr lang="en-US" altLang="zh-CN" sz="1800" b="0"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 16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约西亚</a:t>
                      </a:r>
                      <a:r>
                        <a:rPr lang="en-US" altLang="zh-CN" sz="1800" b="0"/>
                        <a:t>31年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提比尼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16</a:t>
                      </a:r>
                      <a:r>
                        <a:rPr lang="zh-CN" altLang="en-US" sz="1800" b="0"/>
                        <a:t>沙龙</a:t>
                      </a:r>
                      <a:r>
                        <a:rPr lang="en-US" altLang="zh-CN" sz="1800" b="0"/>
                        <a:t>1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7</a:t>
                      </a:r>
                      <a:r>
                        <a:rPr lang="zh-CN" altLang="en-US" sz="1800" b="1">
                          <a:solidFill>
                            <a:srgbClr val="7030A0"/>
                          </a:solidFill>
                        </a:rPr>
                        <a:t>亚他利雅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7年</a:t>
                      </a:r>
                      <a:endParaRPr lang="en-US" altLang="zh-CN" sz="1800" b="1">
                        <a:solidFill>
                          <a:srgbClr val="C00000"/>
                        </a:solidFill>
                      </a:endParaRPr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7</a:t>
                      </a:r>
                      <a:r>
                        <a:rPr lang="zh-CN" altLang="en-US" sz="1800" b="0"/>
                        <a:t>暗利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米拿现</a:t>
                      </a:r>
                      <a:r>
                        <a:rPr lang="en-US" altLang="zh-CN" sz="1800" b="0"/>
                        <a:t>10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8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约阿施</a:t>
                      </a:r>
                      <a:r>
                        <a:rPr lang="zh-CN" altLang="en-US" sz="1800" b="0"/>
                        <a:t>40年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约雅敬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8</a:t>
                      </a:r>
                      <a:r>
                        <a:rPr lang="zh-CN" altLang="en-US" sz="1800" b="0"/>
                        <a:t>亚哈</a:t>
                      </a:r>
                      <a:r>
                        <a:rPr lang="en-US" altLang="zh-CN" sz="1800" b="0"/>
                        <a:t>22年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比加辖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9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亚玛谢</a:t>
                      </a:r>
                      <a:r>
                        <a:rPr lang="en-US" altLang="zh-CN" sz="1800" b="0"/>
                        <a:t>29年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19</a:t>
                      </a:r>
                      <a:r>
                        <a:rPr lang="zh-CN" altLang="en-US" sz="1800" b="0"/>
                        <a:t>约雅斤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9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19</a:t>
                      </a:r>
                      <a:r>
                        <a:rPr lang="zh-CN" altLang="en-US" sz="1800" b="0"/>
                        <a:t>比加</a:t>
                      </a:r>
                      <a:r>
                        <a:rPr lang="en-US" altLang="zh-CN" sz="1800" b="0"/>
                        <a:t>20年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10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亚撒利雅</a:t>
                      </a:r>
                      <a:r>
                        <a:rPr lang="en-US" altLang="zh-CN" sz="1800" b="0"/>
                        <a:t>52年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      20</a:t>
                      </a:r>
                      <a:r>
                        <a:rPr lang="zh-CN" altLang="en-US" sz="1800" b="0"/>
                        <a:t>西底家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10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20</a:t>
                      </a:r>
                      <a:r>
                        <a:rPr lang="zh-CN" altLang="en-US" sz="1800" b="0"/>
                        <a:t>何细亚</a:t>
                      </a:r>
                      <a:r>
                        <a:rPr lang="en-US" altLang="zh-CN" sz="1800" b="0"/>
                        <a:t>9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3500" y="29210"/>
          <a:ext cx="12042140" cy="676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0385"/>
                <a:gridCol w="2512695"/>
                <a:gridCol w="3138805"/>
                <a:gridCol w="3310255"/>
              </a:tblGrid>
              <a:tr h="365760"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1"/>
                        <a:t> </a:t>
                      </a:r>
                      <a:r>
                        <a:rPr lang="en-US" altLang="zh-CN" sz="1800" b="1"/>
                        <a:t>     </a:t>
                      </a:r>
                      <a:r>
                        <a:rPr lang="zh-CN" altLang="en-US" b="1">
                          <a:sym typeface="+mn-ea"/>
                        </a:rPr>
                        <a:t>南国</a:t>
                      </a:r>
                      <a:r>
                        <a:rPr lang="zh-TW" altLang="zh-CN" b="1">
                          <a:sym typeface="+mn-ea"/>
                        </a:rPr>
                        <a:t>：</a:t>
                      </a:r>
                      <a:r>
                        <a:rPr lang="zh-CN" altLang="en-US" b="1">
                          <a:sym typeface="+mn-ea"/>
                        </a:rPr>
                        <a:t>19王</a:t>
                      </a:r>
                      <a:r>
                        <a:rPr lang="en-US" altLang="zh-CN" b="1">
                          <a:sym typeface="+mn-ea"/>
                        </a:rPr>
                        <a:t>+</a:t>
                      </a:r>
                      <a:r>
                        <a:rPr lang="zh-CN" altLang="en-US" b="1">
                          <a:sym typeface="+mn-ea"/>
                        </a:rPr>
                        <a:t>1</a:t>
                      </a:r>
                      <a:r>
                        <a:rPr lang="zh-TW" altLang="zh-CN" b="1">
                          <a:sym typeface="+mn-ea"/>
                        </a:rPr>
                        <a:t>王</a:t>
                      </a:r>
                      <a:r>
                        <a:rPr lang="zh-CN" altLang="zh-TW" b="1">
                          <a:sym typeface="+mn-ea"/>
                        </a:rPr>
                        <a:t>后</a:t>
                      </a:r>
                      <a:r>
                        <a:rPr lang="zh-CN" altLang="en-US" b="1">
                          <a:sym typeface="+mn-ea"/>
                        </a:rPr>
                        <a:t>篡位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sym typeface="+mn-ea"/>
                        </a:rPr>
                        <a:t>*</a:t>
                      </a:r>
                      <a:r>
                        <a:rPr lang="zh-CN" altLang="en-US" b="1">
                          <a:sym typeface="+mn-ea"/>
                        </a:rPr>
                        <a:t>，</a:t>
                      </a:r>
                      <a:r>
                        <a:rPr lang="en-US" altLang="zh-TW" b="1">
                          <a:solidFill>
                            <a:srgbClr val="7030A0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TW" b="1">
                          <a:highlight>
                            <a:srgbClr val="00FF00"/>
                          </a:highlight>
                          <a:sym typeface="+mn-ea"/>
                        </a:rPr>
                        <a:t>8</a:t>
                      </a:r>
                      <a:r>
                        <a:rPr lang="zh-CN" altLang="en-US" b="1">
                          <a:highlight>
                            <a:srgbClr val="00FF00"/>
                          </a:highlight>
                          <a:sym typeface="+mn-ea"/>
                        </a:rPr>
                        <a:t>好</a:t>
                      </a:r>
                      <a:r>
                        <a:rPr lang="en-US" altLang="zh-CN" b="1">
                          <a:sym typeface="+mn-ea"/>
                        </a:rPr>
                        <a:t> 12</a:t>
                      </a:r>
                      <a:r>
                        <a:rPr lang="zh-CN" altLang="en-US" b="1">
                          <a:sym typeface="+mn-ea"/>
                        </a:rPr>
                        <a:t>坏，一朝到底</a:t>
                      </a:r>
                      <a:endParaRPr lang="zh-CN" altLang="en-US" b="1">
                        <a:sym typeface="+mn-ea"/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1"/>
                        <a:t>                    </a:t>
                      </a:r>
                      <a:r>
                        <a:rPr lang="zh-CN" altLang="en-US" sz="1800" b="1"/>
                        <a:t>北国</a:t>
                      </a:r>
                      <a:r>
                        <a:rPr lang="zh-TW" altLang="zh-CN" sz="1800" b="1"/>
                        <a:t>：</a:t>
                      </a:r>
                      <a:r>
                        <a:rPr lang="zh-CN" altLang="en-US" sz="1800" b="1"/>
                        <a:t>20王，全是</a:t>
                      </a:r>
                      <a:r>
                        <a:rPr lang="zh-CN" altLang="en-US" sz="1800" b="1">
                          <a:sym typeface="+mn-ea"/>
                        </a:rPr>
                        <a:t>坏</a:t>
                      </a:r>
                      <a:r>
                        <a:rPr lang="zh-CN" altLang="en-US" sz="1800" b="1">
                          <a:sym typeface="+mn-ea"/>
                        </a:rPr>
                        <a:t>王，</a:t>
                      </a:r>
                      <a:r>
                        <a:rPr lang="zh-CN" altLang="en-US" b="1">
                          <a:sym typeface="+mn-ea"/>
                        </a:rPr>
                        <a:t>九朝</a:t>
                      </a:r>
                      <a:r>
                        <a:rPr lang="en-US" altLang="zh-CN" b="1">
                          <a:sym typeface="+mn-ea"/>
                        </a:rPr>
                        <a:t> </a:t>
                      </a:r>
                      <a:r>
                        <a:rPr lang="zh-CN" altLang="en-US" b="1">
                          <a:sym typeface="+mn-ea"/>
                        </a:rPr>
                        <a:t>更迭</a:t>
                      </a:r>
                      <a:endParaRPr lang="zh-CN" altLang="en-US" b="1">
                        <a:sym typeface="+mn-ea"/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      1</a:t>
                      </a:r>
                      <a:r>
                        <a:rPr lang="zh-CN" altLang="en-US" sz="1800" b="0"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罗波安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11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约坦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耶罗波安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22年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altLang="zh-CN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11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耶户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28年</a:t>
                      </a:r>
                      <a:endParaRPr lang="zh-CN" altLang="en-US" sz="1800" b="1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2</a:t>
                      </a:r>
                      <a:r>
                        <a:rPr lang="zh-CN" altLang="en-US" sz="1800" b="0"/>
                        <a:t>亚比央</a:t>
                      </a:r>
                      <a:r>
                        <a:rPr lang="en-US" altLang="zh-CN" sz="1800" b="0"/>
                        <a:t>3年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亚哈斯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  <a:p>
                      <a:pPr indent="0" algn="l" fontAlgn="auto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2</a:t>
                      </a:r>
                      <a:r>
                        <a:rPr lang="zh-CN" altLang="en-US" sz="1800" b="0"/>
                        <a:t>拿答</a:t>
                      </a:r>
                      <a:r>
                        <a:rPr lang="en-US" altLang="zh-CN" sz="1800" b="0"/>
                        <a:t>2年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3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亚撒</a:t>
                      </a: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13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希西家</a:t>
                      </a:r>
                      <a:r>
                        <a:rPr lang="en-US" altLang="zh-CN" sz="1800" b="0"/>
                        <a:t>29+15年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  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3</a:t>
                      </a:r>
                      <a:r>
                        <a:rPr lang="zh-CN" altLang="en-US" sz="1800" b="0"/>
                        <a:t>巴沙</a:t>
                      </a:r>
                      <a:r>
                        <a:rPr lang="en-US" altLang="zh-CN" sz="1800" b="0"/>
                        <a:t>24年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13</a:t>
                      </a:r>
                      <a:r>
                        <a:rPr lang="zh-CN" altLang="en-US" sz="1800" b="0"/>
                        <a:t>约阿施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4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约沙法</a:t>
                      </a:r>
                      <a:r>
                        <a:rPr lang="en-US" altLang="zh-CN" sz="1800" b="0"/>
                        <a:t>25年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玛拿西</a:t>
                      </a:r>
                      <a:r>
                        <a:rPr lang="en-US" altLang="zh-CN" sz="1800" b="0"/>
                        <a:t>55年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4</a:t>
                      </a:r>
                      <a:r>
                        <a:rPr lang="zh-CN" altLang="en-US" sz="1800" b="0"/>
                        <a:t>以拉</a:t>
                      </a:r>
                      <a:r>
                        <a:rPr lang="en-US" altLang="zh-CN" sz="1800" b="0"/>
                        <a:t>2年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耶罗波安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8年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亚们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心利</a:t>
                      </a:r>
                      <a:r>
                        <a:rPr lang="en-US" altLang="zh-CN" sz="1800" b="0"/>
                        <a:t>7</a:t>
                      </a:r>
                      <a:r>
                        <a:rPr lang="zh-CN" altLang="en-US" sz="1800" b="0"/>
                        <a:t>天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撒迦利亚</a:t>
                      </a:r>
                      <a:r>
                        <a:rPr lang="en-US" altLang="zh-CN" sz="1800" b="0"/>
                        <a:t>6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</a:t>
                      </a:r>
                      <a:endParaRPr lang="en-US" altLang="zh-CN" sz="1800" b="0"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 16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约西亚</a:t>
                      </a:r>
                      <a:r>
                        <a:rPr lang="en-US" altLang="zh-CN" sz="1800" b="0"/>
                        <a:t>31年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提比尼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16</a:t>
                      </a:r>
                      <a:r>
                        <a:rPr lang="zh-CN" altLang="en-US" sz="1800" b="0"/>
                        <a:t>沙龙</a:t>
                      </a:r>
                      <a:r>
                        <a:rPr lang="en-US" altLang="zh-CN" sz="1800" b="0"/>
                        <a:t>1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7</a:t>
                      </a:r>
                      <a:r>
                        <a:rPr lang="zh-CN" altLang="en-US" sz="1800" b="1">
                          <a:solidFill>
                            <a:srgbClr val="7030A0"/>
                          </a:solidFill>
                        </a:rPr>
                        <a:t>亚他利雅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7年</a:t>
                      </a:r>
                      <a:endParaRPr lang="en-US" altLang="zh-CN" sz="1800" b="1">
                        <a:solidFill>
                          <a:srgbClr val="C00000"/>
                        </a:solidFill>
                      </a:endParaRPr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7</a:t>
                      </a:r>
                      <a:r>
                        <a:rPr lang="zh-CN" altLang="en-US" sz="1800" b="0"/>
                        <a:t>暗利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米拿现</a:t>
                      </a:r>
                      <a:r>
                        <a:rPr lang="en-US" altLang="zh-CN" sz="1800" b="0"/>
                        <a:t>10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8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约阿施</a:t>
                      </a:r>
                      <a:r>
                        <a:rPr lang="zh-CN" altLang="en-US" sz="1800" b="0"/>
                        <a:t>40年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约雅敬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8</a:t>
                      </a:r>
                      <a:r>
                        <a:rPr lang="zh-CN" altLang="en-US" sz="1800" b="0"/>
                        <a:t>亚哈</a:t>
                      </a:r>
                      <a:r>
                        <a:rPr lang="en-US" altLang="zh-CN" sz="1800" b="0"/>
                        <a:t>22年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比加辖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9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亚玛谢</a:t>
                      </a:r>
                      <a:r>
                        <a:rPr lang="en-US" altLang="zh-CN" sz="1800" b="0"/>
                        <a:t>29年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19</a:t>
                      </a:r>
                      <a:r>
                        <a:rPr lang="zh-CN" altLang="en-US" sz="1800" b="0"/>
                        <a:t>约雅斤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9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19</a:t>
                      </a:r>
                      <a:r>
                        <a:rPr lang="zh-CN" altLang="en-US" sz="1800" b="0"/>
                        <a:t>比加</a:t>
                      </a:r>
                      <a:r>
                        <a:rPr lang="en-US" altLang="zh-CN" sz="1800" b="0"/>
                        <a:t>20年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10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亚撒利雅</a:t>
                      </a:r>
                      <a:r>
                        <a:rPr lang="en-US" altLang="zh-CN" sz="1800" b="0"/>
                        <a:t>52年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      20</a:t>
                      </a:r>
                      <a:r>
                        <a:rPr lang="zh-CN" altLang="en-US" sz="1800" b="0"/>
                        <a:t>西底家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10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20</a:t>
                      </a:r>
                      <a:r>
                        <a:rPr lang="zh-CN" altLang="en-US" sz="1800" b="0"/>
                        <a:t>何细亚</a:t>
                      </a:r>
                      <a:r>
                        <a:rPr lang="en-US" altLang="zh-CN" sz="1800" b="0"/>
                        <a:t>9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741285" y="613410"/>
            <a:ext cx="7156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rgbClr val="7030A0"/>
                </a:solidFill>
              </a:rPr>
              <a:t>1</a:t>
            </a:r>
            <a:endParaRPr lang="en-US" altLang="zh-CN" sz="4800">
              <a:solidFill>
                <a:srgbClr val="7030A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15675" y="6040755"/>
            <a:ext cx="7156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7030A0"/>
                </a:solidFill>
                <a:sym typeface="+mn-ea"/>
              </a:rPr>
              <a:t>9</a:t>
            </a:r>
            <a:endParaRPr lang="en-US" altLang="zh-CN" sz="4800">
              <a:solidFill>
                <a:srgbClr val="7030A0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15675" y="5393690"/>
            <a:ext cx="7156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7030A0"/>
                </a:solidFill>
                <a:sym typeface="+mn-ea"/>
              </a:rPr>
              <a:t>8</a:t>
            </a:r>
            <a:endParaRPr lang="en-US" altLang="zh-CN" sz="4800">
              <a:solidFill>
                <a:srgbClr val="7030A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115675" y="4445000"/>
            <a:ext cx="7156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7030A0"/>
                </a:solidFill>
                <a:sym typeface="+mn-ea"/>
              </a:rPr>
              <a:t>7</a:t>
            </a:r>
            <a:endParaRPr lang="en-US" altLang="zh-CN" sz="4800">
              <a:solidFill>
                <a:srgbClr val="7030A0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115675" y="3496310"/>
            <a:ext cx="7156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7030A0"/>
                </a:solidFill>
                <a:sym typeface="+mn-ea"/>
              </a:rPr>
              <a:t>6</a:t>
            </a:r>
            <a:endParaRPr lang="en-US" altLang="zh-CN" sz="4800">
              <a:solidFill>
                <a:srgbClr val="7030A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073765" y="1598930"/>
            <a:ext cx="7156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7030A0"/>
                </a:solidFill>
                <a:sym typeface="+mn-ea"/>
              </a:rPr>
              <a:t>5</a:t>
            </a:r>
            <a:endParaRPr lang="en-US" altLang="zh-CN" sz="4800">
              <a:solidFill>
                <a:srgbClr val="7030A0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743190" y="4826000"/>
            <a:ext cx="5588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7030A0"/>
                </a:solidFill>
                <a:sym typeface="+mn-ea"/>
              </a:rPr>
              <a:t>4</a:t>
            </a:r>
            <a:endParaRPr lang="en-US" altLang="zh-CN" sz="4800">
              <a:solidFill>
                <a:srgbClr val="7030A0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753985" y="2866390"/>
            <a:ext cx="7156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7030A0"/>
                </a:solidFill>
                <a:sym typeface="+mn-ea"/>
              </a:rPr>
              <a:t>3</a:t>
            </a:r>
            <a:endParaRPr lang="en-US" altLang="zh-CN" sz="4800">
              <a:solidFill>
                <a:srgbClr val="7030A0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53985" y="1876425"/>
            <a:ext cx="7156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7030A0"/>
                </a:solidFill>
                <a:sym typeface="+mn-ea"/>
              </a:rPr>
              <a:t>2</a:t>
            </a:r>
            <a:endParaRPr lang="en-US" altLang="zh-CN" sz="4800">
              <a:solidFill>
                <a:srgbClr val="7030A0"/>
              </a:solidFill>
              <a:sym typeface="+mn-ea"/>
            </a:endParaRPr>
          </a:p>
        </p:txBody>
      </p:sp>
      <p:sp>
        <p:nvSpPr>
          <p:cNvPr id="12" name="下箭头 11"/>
          <p:cNvSpPr/>
          <p:nvPr/>
        </p:nvSpPr>
        <p:spPr>
          <a:xfrm rot="20820000">
            <a:off x="2155190" y="726440"/>
            <a:ext cx="1437005" cy="5744845"/>
          </a:xfrm>
          <a:prstGeom prst="downArrow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2"/>
            </p:custDataLst>
          </p:nvPr>
        </p:nvSpPr>
        <p:spPr>
          <a:xfrm>
            <a:off x="2095500" y="858520"/>
            <a:ext cx="71564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FF0000"/>
                </a:solidFill>
              </a:rPr>
              <a:t>1</a:t>
            </a:r>
            <a:endParaRPr lang="zh-CN" altLang="en-US" sz="600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 rot="20820000">
            <a:off x="2527935" y="2249805"/>
            <a:ext cx="798195" cy="32289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dist"/>
            <a:r>
              <a:rPr lang="zh-CN" altLang="en-US" sz="4000" b="1">
                <a:solidFill>
                  <a:srgbClr val="FF0000"/>
                </a:solidFill>
                <a:sym typeface="+mn-ea"/>
              </a:rPr>
              <a:t>大卫的子孙</a:t>
            </a:r>
            <a:endParaRPr lang="zh-CN" altLang="en-US" sz="40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3" grpId="0"/>
      <p:bldP spid="3" grpId="1"/>
      <p:bldP spid="11" grpId="0"/>
      <p:bldP spid="11" grpId="1"/>
      <p:bldP spid="10" grpId="0"/>
      <p:bldP spid="10" grpId="1"/>
      <p:bldP spid="9" grpId="0"/>
      <p:bldP spid="9" grpId="1"/>
      <p:bldP spid="8" grpId="0"/>
      <p:bldP spid="8" grpId="1"/>
      <p:bldP spid="7" grpId="0"/>
      <p:bldP spid="7" grpId="1"/>
      <p:bldP spid="6" grpId="0"/>
      <p:bldP spid="6" grpId="1"/>
      <p:bldP spid="5" grpId="0"/>
      <p:bldP spid="5" grpId="1"/>
      <p:bldP spid="4" grpId="0"/>
      <p:bldP spid="4" grpId="1"/>
      <p:bldP spid="1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3500" y="29210"/>
          <a:ext cx="12042140" cy="676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0385"/>
                <a:gridCol w="2512695"/>
                <a:gridCol w="3138805"/>
                <a:gridCol w="3310255"/>
              </a:tblGrid>
              <a:tr h="365760"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1"/>
                        <a:t> </a:t>
                      </a:r>
                      <a:r>
                        <a:rPr lang="en-US" altLang="zh-CN" b="1">
                          <a:sym typeface="+mn-ea"/>
                        </a:rPr>
                        <a:t>     </a:t>
                      </a:r>
                      <a:r>
                        <a:rPr lang="zh-CN" altLang="en-US" b="1">
                          <a:sym typeface="+mn-ea"/>
                        </a:rPr>
                        <a:t>南国</a:t>
                      </a:r>
                      <a:r>
                        <a:rPr lang="zh-TW" altLang="zh-CN" b="1">
                          <a:sym typeface="+mn-ea"/>
                        </a:rPr>
                        <a:t>：</a:t>
                      </a:r>
                      <a:r>
                        <a:rPr lang="zh-CN" altLang="en-US" b="1">
                          <a:sym typeface="+mn-ea"/>
                        </a:rPr>
                        <a:t>19王</a:t>
                      </a:r>
                      <a:r>
                        <a:rPr lang="en-US" altLang="zh-CN" b="1">
                          <a:sym typeface="+mn-ea"/>
                        </a:rPr>
                        <a:t>+</a:t>
                      </a:r>
                      <a:r>
                        <a:rPr lang="zh-CN" altLang="en-US" b="1">
                          <a:sym typeface="+mn-ea"/>
                        </a:rPr>
                        <a:t>1</a:t>
                      </a:r>
                      <a:r>
                        <a:rPr lang="zh-TW" altLang="zh-CN" b="1">
                          <a:sym typeface="+mn-ea"/>
                        </a:rPr>
                        <a:t>王</a:t>
                      </a:r>
                      <a:r>
                        <a:rPr lang="zh-CN" altLang="zh-TW" b="1">
                          <a:sym typeface="+mn-ea"/>
                        </a:rPr>
                        <a:t>后</a:t>
                      </a:r>
                      <a:r>
                        <a:rPr lang="zh-CN" altLang="en-US" b="1">
                          <a:sym typeface="+mn-ea"/>
                        </a:rPr>
                        <a:t>篡位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sym typeface="+mn-ea"/>
                        </a:rPr>
                        <a:t>*</a:t>
                      </a:r>
                      <a:r>
                        <a:rPr lang="zh-CN" altLang="en-US" b="1">
                          <a:sym typeface="+mn-ea"/>
                        </a:rPr>
                        <a:t>，</a:t>
                      </a:r>
                      <a:r>
                        <a:rPr lang="en-US" altLang="zh-TW" b="1">
                          <a:solidFill>
                            <a:srgbClr val="7030A0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TW" b="1">
                          <a:highlight>
                            <a:srgbClr val="00FF00"/>
                          </a:highlight>
                          <a:sym typeface="+mn-ea"/>
                        </a:rPr>
                        <a:t>8</a:t>
                      </a:r>
                      <a:r>
                        <a:rPr lang="zh-CN" altLang="en-US" b="1">
                          <a:highlight>
                            <a:srgbClr val="00FF00"/>
                          </a:highlight>
                          <a:sym typeface="+mn-ea"/>
                        </a:rPr>
                        <a:t>好</a:t>
                      </a:r>
                      <a:r>
                        <a:rPr lang="en-US" altLang="zh-CN" b="1">
                          <a:sym typeface="+mn-ea"/>
                        </a:rPr>
                        <a:t>12</a:t>
                      </a:r>
                      <a:r>
                        <a:rPr lang="zh-CN" altLang="en-US" b="1">
                          <a:sym typeface="+mn-ea"/>
                        </a:rPr>
                        <a:t>坏，</a:t>
                      </a:r>
                      <a:r>
                        <a:rPr lang="zh-CN" altLang="en-US" b="1">
                          <a:sym typeface="+mn-ea"/>
                        </a:rPr>
                        <a:t>一朝到底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b="1">
                          <a:sym typeface="+mn-ea"/>
                        </a:rPr>
                        <a:t>                    </a:t>
                      </a:r>
                      <a:r>
                        <a:rPr lang="zh-CN" altLang="en-US" b="1">
                          <a:sym typeface="+mn-ea"/>
                        </a:rPr>
                        <a:t>北国</a:t>
                      </a:r>
                      <a:r>
                        <a:rPr lang="zh-TW" altLang="zh-CN" b="1">
                          <a:sym typeface="+mn-ea"/>
                        </a:rPr>
                        <a:t>：</a:t>
                      </a:r>
                      <a:r>
                        <a:rPr lang="zh-CN" altLang="en-US" b="1">
                          <a:sym typeface="+mn-ea"/>
                        </a:rPr>
                        <a:t>20王，全是</a:t>
                      </a:r>
                      <a:r>
                        <a:rPr lang="zh-CN" altLang="en-US" b="1">
                          <a:sym typeface="+mn-ea"/>
                        </a:rPr>
                        <a:t>坏王，九朝</a:t>
                      </a:r>
                      <a:r>
                        <a:rPr lang="en-US" altLang="zh-CN" b="1">
                          <a:sym typeface="+mn-ea"/>
                        </a:rPr>
                        <a:t> </a:t>
                      </a:r>
                      <a:r>
                        <a:rPr lang="zh-CN" altLang="en-US" b="1">
                          <a:sym typeface="+mn-ea"/>
                        </a:rPr>
                        <a:t>更迭</a:t>
                      </a:r>
                      <a:endParaRPr lang="zh-CN" altLang="en-US" sz="1800" b="1">
                        <a:sym typeface="+mn-ea"/>
                      </a:endParaRPr>
                    </a:p>
                  </a:txBody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      1</a:t>
                      </a:r>
                      <a:r>
                        <a:rPr lang="zh-CN" altLang="en-US" sz="1800" b="0"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罗波安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11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约坦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耶罗波安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22年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11</a:t>
                      </a:r>
                      <a:r>
                        <a:rPr lang="zh-CN" altLang="en-US" sz="1800" b="0">
                          <a:solidFill>
                            <a:schemeClr val="tx1"/>
                          </a:solidFill>
                        </a:rPr>
                        <a:t>耶户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28年</a:t>
                      </a:r>
                      <a:endParaRPr lang="zh-CN" altLang="en-US" sz="1800" b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  <a:p>
                      <a:pPr algn="l">
                        <a:buNone/>
                      </a:pPr>
                      <a:endParaRPr lang="zh-CN" altLang="en-US" sz="1800" b="1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2</a:t>
                      </a:r>
                      <a:r>
                        <a:rPr lang="zh-CN" altLang="en-US" sz="1800" b="0"/>
                        <a:t>亚比央</a:t>
                      </a:r>
                      <a:r>
                        <a:rPr lang="en-US" altLang="zh-CN" sz="1800" b="0"/>
                        <a:t>3年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亚哈斯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2</a:t>
                      </a:r>
                      <a:r>
                        <a:rPr lang="zh-CN" altLang="en-US" sz="1800" b="0"/>
                        <a:t>拿答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indent="0" algn="l" fontAlgn="auto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l" fontAlgn="auto">
                        <a:buNone/>
                      </a:pPr>
                      <a:r>
                        <a:rPr lang="en-US" altLang="zh-CN" sz="1800" b="0"/>
                        <a:t>      12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17年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3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亚撒</a:t>
                      </a: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13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希西家</a:t>
                      </a:r>
                      <a:r>
                        <a:rPr lang="en-US" altLang="zh-CN" sz="1800" b="0"/>
                        <a:t>29(15年)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3</a:t>
                      </a:r>
                      <a:r>
                        <a:rPr lang="zh-CN" altLang="en-US" sz="1800" b="0"/>
                        <a:t>巴沙</a:t>
                      </a:r>
                      <a:r>
                        <a:rPr lang="en-US" altLang="zh-CN" sz="1800" b="0"/>
                        <a:t>24年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13</a:t>
                      </a:r>
                      <a:r>
                        <a:rPr lang="zh-CN" altLang="en-US" sz="1800" b="0"/>
                        <a:t>约阿施</a:t>
                      </a:r>
                      <a:r>
                        <a:rPr lang="en-US" altLang="zh-CN" sz="1800" b="0"/>
                        <a:t>16年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4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约沙法</a:t>
                      </a:r>
                      <a:r>
                        <a:rPr lang="en-US" altLang="zh-CN" sz="1800" b="0"/>
                        <a:t>25年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玛拿西</a:t>
                      </a:r>
                      <a:r>
                        <a:rPr lang="en-US" altLang="zh-CN" sz="1800" b="0"/>
                        <a:t>55年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4</a:t>
                      </a:r>
                      <a:r>
                        <a:rPr lang="zh-CN" altLang="en-US" sz="1800" b="0"/>
                        <a:t>以拉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14</a:t>
                      </a:r>
                      <a:r>
                        <a:rPr lang="zh-CN" altLang="en-US" sz="1800" b="0"/>
                        <a:t>耶罗波安</a:t>
                      </a:r>
                      <a:r>
                        <a:rPr lang="en-US" altLang="zh-CN" sz="1800" b="0"/>
                        <a:t>41年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8年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亚们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5</a:t>
                      </a:r>
                      <a:r>
                        <a:rPr lang="zh-CN" altLang="en-US" sz="1800" b="0"/>
                        <a:t>心利</a:t>
                      </a:r>
                      <a:r>
                        <a:rPr lang="en-US" altLang="zh-CN" sz="1800" b="0"/>
                        <a:t>7</a:t>
                      </a:r>
                      <a:r>
                        <a:rPr lang="zh-CN" altLang="en-US" sz="1800" b="0"/>
                        <a:t>天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15</a:t>
                      </a:r>
                      <a:r>
                        <a:rPr lang="zh-CN" altLang="en-US" sz="1800" b="0"/>
                        <a:t>撒迦利亚</a:t>
                      </a:r>
                      <a:r>
                        <a:rPr lang="en-US" altLang="zh-CN" sz="1800" b="0"/>
                        <a:t>6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</a:t>
                      </a:r>
                      <a:endParaRPr lang="en-US" altLang="zh-CN" sz="1800" b="0"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16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约西亚</a:t>
                      </a:r>
                      <a:r>
                        <a:rPr lang="en-US" altLang="zh-CN" sz="1800" b="0"/>
                        <a:t>31年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6</a:t>
                      </a:r>
                      <a:r>
                        <a:rPr lang="zh-CN" altLang="en-US" sz="1800" b="0"/>
                        <a:t>提比尼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16</a:t>
                      </a:r>
                      <a:r>
                        <a:rPr lang="zh-CN" altLang="en-US" sz="1800" b="0"/>
                        <a:t>沙龙</a:t>
                      </a:r>
                      <a:r>
                        <a:rPr lang="en-US" altLang="zh-CN" sz="1800" b="0"/>
                        <a:t>1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 7</a:t>
                      </a:r>
                      <a:r>
                        <a:rPr lang="zh-CN" altLang="en-US" sz="1800" b="1">
                          <a:solidFill>
                            <a:srgbClr val="7030A0"/>
                          </a:solidFill>
                        </a:rPr>
                        <a:t>亚他利雅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7年</a:t>
                      </a:r>
                      <a:endParaRPr lang="en-US" altLang="zh-CN" sz="1800" b="1">
                        <a:solidFill>
                          <a:srgbClr val="C00000"/>
                        </a:solidFill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zh-CN" sz="1800" b="0">
                          <a:solidFill>
                            <a:schemeClr val="tx1"/>
                          </a:solidFill>
                        </a:rPr>
                        <a:t>     </a:t>
                      </a:r>
                      <a:endParaRPr lang="en-US" altLang="zh-CN" sz="1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约哈斯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7</a:t>
                      </a:r>
                      <a:r>
                        <a:rPr lang="zh-CN" altLang="en-US" sz="1800" b="0"/>
                        <a:t>暗利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17</a:t>
                      </a:r>
                      <a:r>
                        <a:rPr lang="zh-CN" altLang="en-US" sz="1800" b="0"/>
                        <a:t>米拿现</a:t>
                      </a:r>
                      <a:r>
                        <a:rPr lang="en-US" altLang="zh-CN" sz="1800" b="0"/>
                        <a:t>10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8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约阿施</a:t>
                      </a:r>
                      <a:r>
                        <a:rPr lang="zh-CN" altLang="en-US" sz="1800" b="0"/>
                        <a:t>40年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r>
                        <a:rPr lang="en-US" altLang="zh-CN" sz="1800" b="0"/>
                        <a:t>     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约雅敬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8</a:t>
                      </a:r>
                      <a:r>
                        <a:rPr lang="zh-CN" altLang="en-US" sz="1800" b="0"/>
                        <a:t>亚哈</a:t>
                      </a:r>
                      <a:r>
                        <a:rPr lang="en-US" altLang="zh-CN" sz="1800" b="0"/>
                        <a:t>22年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18</a:t>
                      </a:r>
                      <a:r>
                        <a:rPr lang="zh-CN" altLang="en-US" sz="1800" b="0"/>
                        <a:t>比加辖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9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亚玛谢</a:t>
                      </a:r>
                      <a:r>
                        <a:rPr lang="en-US" altLang="zh-CN" sz="1800" b="0"/>
                        <a:t>29年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9</a:t>
                      </a:r>
                      <a:r>
                        <a:rPr lang="zh-CN" altLang="en-US" sz="1800" b="0"/>
                        <a:t>约雅斤</a:t>
                      </a:r>
                      <a:r>
                        <a:rPr lang="en-US" altLang="zh-CN" sz="1800" b="0"/>
                        <a:t>3</a:t>
                      </a:r>
                      <a:r>
                        <a:rPr lang="zh-CN" altLang="en-US" sz="1800" b="0"/>
                        <a:t>月</a:t>
                      </a: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9</a:t>
                      </a:r>
                      <a:r>
                        <a:rPr lang="zh-CN" altLang="en-US" sz="1800" b="0"/>
                        <a:t>亚哈谢</a:t>
                      </a:r>
                      <a:r>
                        <a:rPr lang="en-US" altLang="zh-CN" sz="1800" b="0"/>
                        <a:t>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19</a:t>
                      </a:r>
                      <a:r>
                        <a:rPr lang="zh-CN" altLang="en-US" sz="1800" b="0"/>
                        <a:t>比加</a:t>
                      </a:r>
                      <a:r>
                        <a:rPr lang="en-US" altLang="zh-CN" sz="1800" b="0"/>
                        <a:t>20年</a:t>
                      </a:r>
                      <a:endParaRPr lang="en-US" altLang="zh-CN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      </a:t>
                      </a:r>
                      <a:r>
                        <a:rPr lang="en-US" altLang="zh-CN" sz="1800" b="0">
                          <a:highlight>
                            <a:srgbClr val="00FF00"/>
                          </a:highlight>
                        </a:rPr>
                        <a:t>10</a:t>
                      </a:r>
                      <a:r>
                        <a:rPr lang="zh-CN" altLang="en-US" sz="1800" b="0">
                          <a:highlight>
                            <a:srgbClr val="00FF00"/>
                          </a:highlight>
                        </a:rPr>
                        <a:t>亚撒利雅</a:t>
                      </a:r>
                      <a:r>
                        <a:rPr lang="en-US" altLang="zh-CN" sz="1800" b="0"/>
                        <a:t>52年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 b="0"/>
                        <a:t> </a:t>
                      </a:r>
                      <a:r>
                        <a:rPr lang="en-US" altLang="zh-CN" sz="1800" b="0"/>
                        <a:t>     20</a:t>
                      </a:r>
                      <a:r>
                        <a:rPr lang="zh-CN" altLang="en-US" sz="1800" b="0"/>
                        <a:t>西底家</a:t>
                      </a:r>
                      <a:r>
                        <a:rPr lang="en-US" altLang="zh-CN" sz="1800" b="0"/>
                        <a:t>11年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10</a:t>
                      </a:r>
                      <a:r>
                        <a:rPr lang="zh-CN" altLang="en-US" sz="1800" b="0"/>
                        <a:t>约兰</a:t>
                      </a:r>
                      <a:r>
                        <a:rPr lang="en-US" altLang="zh-CN" sz="1800" b="0"/>
                        <a:t>12年</a:t>
                      </a:r>
                      <a:endParaRPr lang="en-US" altLang="zh-CN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b="0"/>
                        <a:t>      20</a:t>
                      </a:r>
                      <a:r>
                        <a:rPr lang="zh-CN" altLang="en-US" sz="1800" b="0"/>
                        <a:t>何细亚</a:t>
                      </a:r>
                      <a:r>
                        <a:rPr lang="en-US" altLang="zh-CN" sz="1800" b="0"/>
                        <a:t>9</a:t>
                      </a:r>
                      <a:r>
                        <a:rPr lang="zh-CN" altLang="en-US" sz="1800" b="0"/>
                        <a:t>年</a:t>
                      </a:r>
                      <a:endParaRPr lang="zh-CN" altLang="en-US" sz="1800" b="0"/>
                    </a:p>
                    <a:p>
                      <a:pPr algn="l">
                        <a:buNone/>
                      </a:pPr>
                      <a:endParaRPr lang="zh-CN" altLang="en-US" sz="1800" b="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左弧形箭头 10"/>
          <p:cNvSpPr/>
          <p:nvPr/>
        </p:nvSpPr>
        <p:spPr>
          <a:xfrm rot="10800000">
            <a:off x="8259445" y="3830955"/>
            <a:ext cx="301625" cy="428625"/>
          </a:xfrm>
          <a:prstGeom prst="curved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左弧形箭头 9"/>
          <p:cNvSpPr/>
          <p:nvPr/>
        </p:nvSpPr>
        <p:spPr>
          <a:xfrm flipH="1">
            <a:off x="8259445" y="4224020"/>
            <a:ext cx="301625" cy="428625"/>
          </a:xfrm>
          <a:prstGeom prst="curved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62395" y="1337945"/>
            <a:ext cx="722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63030" y="2645410"/>
            <a:ext cx="666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2964180" y="1825625"/>
            <a:ext cx="6258560" cy="4155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239010" y="3408680"/>
            <a:ext cx="3846830" cy="166624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8" name="左弧形箭头 17"/>
          <p:cNvSpPr/>
          <p:nvPr/>
        </p:nvSpPr>
        <p:spPr>
          <a:xfrm rot="10800000" flipH="1" flipV="1">
            <a:off x="128905" y="3832860"/>
            <a:ext cx="301625" cy="1381125"/>
          </a:xfrm>
          <a:prstGeom prst="curved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39700" y="3907155"/>
            <a:ext cx="317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B050"/>
                </a:solidFill>
              </a:rPr>
              <a:t>儿子</a:t>
            </a:r>
            <a:endParaRPr lang="zh-CN" altLang="en-US" b="1">
              <a:solidFill>
                <a:srgbClr val="00B05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4531995" y="1995170"/>
            <a:ext cx="4509135" cy="443420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2760000">
            <a:off x="7977505" y="5795010"/>
            <a:ext cx="16167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2060"/>
                </a:solidFill>
              </a:rPr>
              <a:t>希西家第</a:t>
            </a:r>
            <a:r>
              <a:rPr lang="en-US" altLang="zh-CN" b="1">
                <a:solidFill>
                  <a:srgbClr val="002060"/>
                </a:solidFill>
              </a:rPr>
              <a:t>6</a:t>
            </a:r>
            <a:r>
              <a:rPr lang="zh-CN" altLang="en-US" b="1">
                <a:solidFill>
                  <a:srgbClr val="002060"/>
                </a:solidFill>
              </a:rPr>
              <a:t>年</a:t>
            </a:r>
            <a:endParaRPr lang="zh-CN" altLang="en-US" b="1">
              <a:solidFill>
                <a:srgbClr val="002060"/>
              </a:solidFill>
            </a:endParaRPr>
          </a:p>
        </p:txBody>
      </p:sp>
      <p:sp>
        <p:nvSpPr>
          <p:cNvPr id="22" name="左弧形箭头 21"/>
          <p:cNvSpPr/>
          <p:nvPr/>
        </p:nvSpPr>
        <p:spPr>
          <a:xfrm rot="10800000" flipH="1" flipV="1">
            <a:off x="3218180" y="3749675"/>
            <a:ext cx="301625" cy="1381125"/>
          </a:xfrm>
          <a:prstGeom prst="curvedRightArrow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863215" y="4178300"/>
            <a:ext cx="6667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2060"/>
                </a:solidFill>
              </a:rPr>
              <a:t>另立儿子</a:t>
            </a:r>
            <a:endParaRPr lang="zh-CN" altLang="en-US" b="1">
              <a:solidFill>
                <a:srgbClr val="002060"/>
              </a:solidFill>
            </a:endParaRPr>
          </a:p>
        </p:txBody>
      </p:sp>
      <p:sp>
        <p:nvSpPr>
          <p:cNvPr id="24" name="左弧形箭头 23"/>
          <p:cNvSpPr/>
          <p:nvPr/>
        </p:nvSpPr>
        <p:spPr>
          <a:xfrm rot="10800000" flipH="1" flipV="1">
            <a:off x="3152775" y="5677535"/>
            <a:ext cx="392430" cy="772160"/>
          </a:xfrm>
          <a:prstGeom prst="curvedRightArrow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840990" y="6218555"/>
            <a:ext cx="714375" cy="6457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>
                <a:solidFill>
                  <a:srgbClr val="002060"/>
                </a:solidFill>
                <a:sym typeface="+mn-ea"/>
              </a:rPr>
              <a:t>另立叔叔</a:t>
            </a:r>
            <a:endParaRPr lang="zh-CN" altLang="en-US" b="1">
              <a:solidFill>
                <a:srgbClr val="002060"/>
              </a:solidFill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759950" y="3255010"/>
            <a:ext cx="878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770745" y="3903980"/>
            <a:ext cx="876935" cy="3683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759950" y="5833745"/>
            <a:ext cx="721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747250" y="5187315"/>
            <a:ext cx="876300" cy="3689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>
                <a:solidFill>
                  <a:srgbClr val="C00000"/>
                </a:solidFill>
                <a:sym typeface="+mn-ea"/>
              </a:rPr>
              <a:t>刺杀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cxnSp>
        <p:nvCxnSpPr>
          <p:cNvPr id="33" name="直接箭头连接符 32"/>
          <p:cNvCxnSpPr>
            <a:endCxn id="63" idx="2"/>
          </p:cNvCxnSpPr>
          <p:nvPr/>
        </p:nvCxnSpPr>
        <p:spPr>
          <a:xfrm flipH="1">
            <a:off x="7192010" y="951865"/>
            <a:ext cx="1819910" cy="525081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7620" y="681355"/>
            <a:ext cx="3218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娈童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/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男妓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加重苦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役,激起分裂</a:t>
            </a:r>
            <a:endParaRPr lang="en-US" altLang="zh-CN">
              <a:solidFill>
                <a:srgbClr val="0070C0"/>
              </a:solidFill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3345" y="1974215"/>
            <a:ext cx="30899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除娈童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贬祖母太后位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除偶像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90500" y="3247390"/>
            <a:ext cx="2101850" cy="428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娶</a:t>
            </a:r>
            <a:r>
              <a:rPr lang="zh-CN" altLang="en-US">
                <a:solidFill>
                  <a:srgbClr val="7030A0"/>
                </a:solidFill>
                <a:sym typeface="+mn-ea"/>
              </a:rPr>
              <a:t>亚哈女儿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为妻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4030" y="3918585"/>
            <a:ext cx="1712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死后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母亲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篡位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15900" y="4564380"/>
            <a:ext cx="1955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剿灭王室，篡位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64160" y="5193030"/>
            <a:ext cx="2792095" cy="3632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>
                <a:sym typeface="+mn-ea"/>
              </a:rPr>
              <a:t>圣殿</a:t>
            </a:r>
            <a:r>
              <a:rPr lang="zh-CN" altLang="en-US">
                <a:sym typeface="+mn-ea"/>
              </a:rPr>
              <a:t>姑藏侄</a:t>
            </a:r>
            <a:r>
              <a:rPr lang="en-US" altLang="zh-CN">
                <a:sym typeface="+mn-ea"/>
              </a:rPr>
              <a:t>7</a:t>
            </a:r>
            <a:r>
              <a:rPr lang="zh-CN" altLang="en-US">
                <a:sym typeface="+mn-ea"/>
              </a:rPr>
              <a:t>年</a:t>
            </a:r>
            <a:r>
              <a:rPr lang="en-US" altLang="zh-CN">
                <a:sym typeface="+mn-ea"/>
              </a:rPr>
              <a:t>,</a:t>
            </a:r>
            <a:r>
              <a:rPr lang="zh-CN" altLang="en-US">
                <a:sym typeface="+mn-ea"/>
              </a:rPr>
              <a:t>修缮圣殿</a:t>
            </a:r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81280" y="5813425"/>
            <a:ext cx="2961640" cy="428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报仇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杀父留子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 约架北国败</a:t>
            </a:r>
            <a:endParaRPr lang="en-US" altLang="zh-CN">
              <a:solidFill>
                <a:srgbClr val="0070C0"/>
              </a:solidFill>
              <a:sym typeface="+mn-ea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225800" y="1990090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废邱坛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日影后退十度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192780" y="3901440"/>
            <a:ext cx="1856105" cy="3848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圣殿发现律法书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564890" y="4538980"/>
            <a:ext cx="1713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被法老锁禁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83890" y="5175250"/>
            <a:ext cx="24434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臣服法老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背叛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巴比伦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590925" y="5848350"/>
            <a:ext cx="1515110" cy="4267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被掳巴比伦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331845" y="6450330"/>
            <a:ext cx="2334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圣殿被毁灭于巴比伦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7496175" y="398780"/>
            <a:ext cx="1387475" cy="4260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>
                <a:solidFill>
                  <a:srgbClr val="0070C0"/>
                </a:solidFill>
                <a:highlight>
                  <a:srgbClr val="00FFFF"/>
                </a:highlight>
                <a:sym typeface="+mn-ea"/>
              </a:rPr>
              <a:t>神赐</a:t>
            </a:r>
            <a:r>
              <a:rPr lang="en-US" altLang="zh-CN">
                <a:solidFill>
                  <a:srgbClr val="0070C0"/>
                </a:solidFill>
                <a:highlight>
                  <a:srgbClr val="00FFFF"/>
                </a:highlight>
                <a:sym typeface="+mn-ea"/>
              </a:rPr>
              <a:t>10</a:t>
            </a:r>
            <a:r>
              <a:rPr lang="zh-CN" altLang="en-US">
                <a:solidFill>
                  <a:srgbClr val="0070C0"/>
                </a:solidFill>
                <a:highlight>
                  <a:srgbClr val="00FFFF"/>
                </a:highlight>
                <a:sym typeface="+mn-ea"/>
              </a:rPr>
              <a:t>支派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865870" y="716915"/>
            <a:ext cx="31026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>
                <a:solidFill>
                  <a:srgbClr val="C00000"/>
                </a:solidFill>
                <a:sym typeface="+mn-ea"/>
              </a:rPr>
              <a:t>刺杀约兰</a:t>
            </a:r>
            <a:r>
              <a:rPr lang="en-US" altLang="zh-CN" b="1">
                <a:solidFill>
                  <a:srgbClr val="C00000"/>
                </a:solidFill>
                <a:sym typeface="+mn-ea"/>
              </a:rPr>
              <a:t>,</a:t>
            </a:r>
            <a:r>
              <a:rPr lang="zh-CN" altLang="en-US" b="1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杀耶洗别</a:t>
            </a:r>
            <a:r>
              <a:rPr lang="en-US" altLang="zh-CN" b="1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,</a:t>
            </a:r>
            <a:r>
              <a:rPr lang="zh-CN" altLang="en-US" b="1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灭门亚哈</a:t>
            </a:r>
            <a:endParaRPr lang="zh-CN" altLang="en-US" b="1">
              <a:solidFill>
                <a:srgbClr val="0070C0"/>
              </a:solidFill>
              <a:highlight>
                <a:srgbClr val="C0C0C0"/>
              </a:highlight>
              <a:sym typeface="+mn-ea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10452735" y="398780"/>
            <a:ext cx="1810385" cy="3187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毁巴力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拜牛犊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6071870" y="1956435"/>
            <a:ext cx="18561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杀耶罗波安全家</a:t>
            </a:r>
            <a:endParaRPr lang="zh-CN" altLang="en-US">
              <a:solidFill>
                <a:srgbClr val="0070C0"/>
              </a:solidFill>
              <a:highlight>
                <a:srgbClr val="FFFF00"/>
              </a:highlight>
              <a:sym typeface="+mn-ea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985250" y="1990090"/>
            <a:ext cx="3206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攻进耶路撒冷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拆城墙掠金银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8865870" y="6452235"/>
            <a:ext cx="3204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2060"/>
                </a:solidFill>
                <a:sym typeface="+mn-ea"/>
              </a:rPr>
              <a:t>亚述围困</a:t>
            </a:r>
            <a:r>
              <a:rPr lang="zh-CN" altLang="en-US">
                <a:solidFill>
                  <a:srgbClr val="002060"/>
                </a:solidFill>
                <a:sym typeface="+mn-ea"/>
              </a:rPr>
              <a:t>撒马利亚</a:t>
            </a:r>
            <a:r>
              <a:rPr lang="en-US" altLang="zh-CN">
                <a:solidFill>
                  <a:srgbClr val="002060"/>
                </a:solidFill>
                <a:sym typeface="+mn-ea"/>
              </a:rPr>
              <a:t>3</a:t>
            </a:r>
            <a:r>
              <a:rPr lang="zh-CN" altLang="en-US">
                <a:solidFill>
                  <a:srgbClr val="002060"/>
                </a:solidFill>
                <a:sym typeface="+mn-ea"/>
              </a:rPr>
              <a:t>年灭</a:t>
            </a:r>
            <a:r>
              <a:rPr lang="zh-CN" altLang="en-US">
                <a:solidFill>
                  <a:srgbClr val="002060"/>
                </a:solidFill>
                <a:sym typeface="+mn-ea"/>
              </a:rPr>
              <a:t>国</a:t>
            </a:r>
            <a:endParaRPr lang="zh-CN" altLang="en-US">
              <a:solidFill>
                <a:srgbClr val="002060"/>
              </a:solidFill>
              <a:sym typeface="+mn-ea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757045" y="4889500"/>
            <a:ext cx="1514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被臣仆谋杀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901825" y="5505450"/>
            <a:ext cx="12503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solidFill>
                  <a:srgbClr val="FF0000"/>
                </a:solidFill>
                <a:sym typeface="+mn-ea"/>
              </a:rPr>
              <a:t>死于叛党</a:t>
            </a:r>
            <a:endParaRPr lang="zh-CN" altLang="en-US" sz="2000">
              <a:solidFill>
                <a:srgbClr val="FF0000"/>
              </a:solidFill>
              <a:sym typeface="+mn-ea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675630" y="697865"/>
            <a:ext cx="32061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阻止百姓去耶城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铸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2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个</a:t>
            </a:r>
            <a:r>
              <a:rPr lang="zh-CN" altLang="en-US">
                <a:solidFill>
                  <a:srgbClr val="0070C0"/>
                </a:solidFill>
                <a:highlight>
                  <a:srgbClr val="C0C0C0"/>
                </a:highlight>
                <a:sym typeface="+mn-ea"/>
              </a:rPr>
              <a:t>金牛犊</a:t>
            </a:r>
            <a:endParaRPr lang="zh-CN" altLang="en-US">
              <a:solidFill>
                <a:srgbClr val="0070C0"/>
              </a:solidFill>
              <a:highlight>
                <a:srgbClr val="C0C0C0"/>
              </a:highlight>
              <a:sym typeface="+mn-ea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6017260" y="3274060"/>
            <a:ext cx="2728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highlight>
                  <a:srgbClr val="FFFF00"/>
                </a:highlight>
                <a:sym typeface="+mn-ea"/>
              </a:rPr>
              <a:t>灭门巴沙以拉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，</a:t>
            </a:r>
            <a:r>
              <a:rPr lang="zh-CN" altLang="en-US" b="1">
                <a:solidFill>
                  <a:srgbClr val="C00000"/>
                </a:solidFill>
                <a:sym typeface="+mn-ea"/>
              </a:rPr>
              <a:t>王宫自焚</a:t>
            </a:r>
            <a:endParaRPr lang="zh-CN" altLang="en-US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101715" y="3894455"/>
            <a:ext cx="2101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反心利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民分两半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137275" y="4564380"/>
            <a:ext cx="1713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时任军中元帅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5587365" y="5163185"/>
            <a:ext cx="2849245" cy="3676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娶耶洗别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建巴力庙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杀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先知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5737225" y="5834380"/>
            <a:ext cx="2909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坠楼病死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,无子,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弟约兰继位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5674995" y="6452235"/>
            <a:ext cx="3010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rgbClr val="0070C0"/>
                </a:solidFill>
                <a:sym typeface="+mn-ea"/>
              </a:rPr>
              <a:t>亚兰围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困撒马利亚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易子而食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65" name="上箭头 64"/>
          <p:cNvSpPr/>
          <p:nvPr/>
        </p:nvSpPr>
        <p:spPr>
          <a:xfrm>
            <a:off x="9462135" y="3278505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6" name="上箭头 65"/>
          <p:cNvSpPr/>
          <p:nvPr/>
        </p:nvSpPr>
        <p:spPr>
          <a:xfrm>
            <a:off x="6180455" y="2645410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7" name="上箭头 66"/>
          <p:cNvSpPr/>
          <p:nvPr/>
        </p:nvSpPr>
        <p:spPr>
          <a:xfrm>
            <a:off x="6267450" y="1373505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8" name="上箭头 67"/>
          <p:cNvSpPr/>
          <p:nvPr/>
        </p:nvSpPr>
        <p:spPr>
          <a:xfrm>
            <a:off x="9477375" y="5849620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9" name="上箭头 68"/>
          <p:cNvSpPr/>
          <p:nvPr/>
        </p:nvSpPr>
        <p:spPr>
          <a:xfrm>
            <a:off x="9470390" y="5193030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0" name="上箭头 69"/>
          <p:cNvSpPr/>
          <p:nvPr/>
        </p:nvSpPr>
        <p:spPr>
          <a:xfrm>
            <a:off x="9486265" y="3907155"/>
            <a:ext cx="318135" cy="368935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985" y="1353185"/>
            <a:ext cx="3284855" cy="4279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行父亲的恶</a:t>
            </a:r>
            <a:r>
              <a:rPr lang="en-US" altLang="zh-CN">
                <a:solidFill>
                  <a:srgbClr val="0070C0"/>
                </a:solidFill>
              </a:rPr>
              <a:t>,</a:t>
            </a:r>
            <a:r>
              <a:rPr lang="zh-CN" altLang="en-US">
                <a:solidFill>
                  <a:srgbClr val="0070C0"/>
                </a:solidFill>
              </a:rPr>
              <a:t>常与耶罗波安</a:t>
            </a:r>
            <a:r>
              <a:rPr lang="zh-CN" altLang="en-US">
                <a:solidFill>
                  <a:srgbClr val="0070C0"/>
                </a:solidFill>
              </a:rPr>
              <a:t>征战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46580" y="393700"/>
            <a:ext cx="1376045" cy="3956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7030A0"/>
                </a:solidFill>
              </a:rPr>
              <a:t>母亲亚扪人</a:t>
            </a:r>
            <a:endParaRPr lang="zh-CN" altLang="en-US">
              <a:solidFill>
                <a:srgbClr val="7030A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13335" y="2609850"/>
            <a:ext cx="30899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除尽剩余娈童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与北国</a:t>
            </a:r>
            <a:r>
              <a:rPr lang="zh-CN" altLang="en-US">
                <a:solidFill>
                  <a:srgbClr val="0070C0"/>
                </a:solidFill>
                <a:sym typeface="+mn-ea"/>
              </a:rPr>
              <a:t>和好</a:t>
            </a:r>
            <a:endParaRPr lang="zh-CN" altLang="en-US">
              <a:solidFill>
                <a:srgbClr val="0070C0"/>
              </a:solidFill>
              <a:sym typeface="+mn-ea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2115" y="2787650"/>
            <a:ext cx="3156585" cy="2249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2818765" y="610235"/>
            <a:ext cx="3102610" cy="7442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1771015" y="701040"/>
            <a:ext cx="145415" cy="1323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8" name="左弧形箭头 37"/>
          <p:cNvSpPr/>
          <p:nvPr/>
        </p:nvSpPr>
        <p:spPr>
          <a:xfrm rot="10800000">
            <a:off x="2115185" y="3406140"/>
            <a:ext cx="393065" cy="772160"/>
          </a:xfrm>
          <a:prstGeom prst="curvedRightArrow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128520" y="4204335"/>
            <a:ext cx="6667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7030A0"/>
                </a:solidFill>
                <a:sym typeface="+mn-ea"/>
              </a:rPr>
              <a:t>暗利孙女</a:t>
            </a:r>
            <a:endParaRPr lang="zh-CN" altLang="en-US">
              <a:solidFill>
                <a:srgbClr val="7030A0"/>
              </a:solidFill>
              <a:sym typeface="+mn-ea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555625" y="6471285"/>
            <a:ext cx="2333625" cy="4292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未</a:t>
            </a:r>
            <a:r>
              <a:rPr lang="zh-CN" altLang="en-US">
                <a:solidFill>
                  <a:srgbClr val="0070C0"/>
                </a:solidFill>
              </a:rPr>
              <a:t>除邱坛</a:t>
            </a:r>
            <a:r>
              <a:rPr lang="en-US" altLang="zh-CN">
                <a:solidFill>
                  <a:srgbClr val="0070C0"/>
                </a:solidFill>
              </a:rPr>
              <a:t>,</a:t>
            </a:r>
            <a:r>
              <a:rPr lang="zh-CN" altLang="en-US">
                <a:solidFill>
                  <a:srgbClr val="0070C0"/>
                </a:solidFill>
              </a:rPr>
              <a:t>晚年大麻风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10795" y="6198870"/>
            <a:ext cx="8769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  <a:sym typeface="+mn-ea"/>
              </a:rPr>
              <a:t>又名乌西雅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endParaRPr lang="en-US" altLang="zh-CN">
              <a:solidFill>
                <a:srgbClr val="0070C0"/>
              </a:solidFill>
              <a:sym typeface="+mn-ea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3397885" y="718185"/>
            <a:ext cx="1856740" cy="3035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母亲撒都</a:t>
            </a:r>
            <a:r>
              <a:rPr lang="zh-CN" altLang="en-US">
                <a:solidFill>
                  <a:srgbClr val="0070C0"/>
                </a:solidFill>
              </a:rPr>
              <a:t>的女儿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3134995" y="1353820"/>
            <a:ext cx="2572385" cy="3035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拜外邦假神</a:t>
            </a:r>
            <a:r>
              <a:rPr lang="en-US" altLang="zh-CN">
                <a:solidFill>
                  <a:srgbClr val="0070C0"/>
                </a:solidFill>
              </a:rPr>
              <a:t>,</a:t>
            </a:r>
            <a:r>
              <a:rPr lang="zh-CN" altLang="en-US">
                <a:solidFill>
                  <a:srgbClr val="0070C0"/>
                </a:solidFill>
              </a:rPr>
              <a:t>使儿子经火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73" name="文本框 72"/>
          <p:cNvSpPr txBox="1"/>
          <p:nvPr>
            <p:custDataLst>
              <p:tags r:id="rId2"/>
            </p:custDataLst>
          </p:nvPr>
        </p:nvSpPr>
        <p:spPr>
          <a:xfrm>
            <a:off x="3183255" y="2627630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重建邱坛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,使儿子经火</a:t>
            </a:r>
            <a:endParaRPr lang="en-US" altLang="zh-CN">
              <a:solidFill>
                <a:srgbClr val="0070C0"/>
              </a:solidFill>
              <a:sym typeface="+mn-ea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165475" y="3227070"/>
            <a:ext cx="25546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0070C0"/>
                </a:solidFill>
                <a:sym typeface="+mn-ea"/>
              </a:rPr>
              <a:t>行父亲之恶</a:t>
            </a:r>
            <a:r>
              <a:rPr lang="en-US" altLang="zh-CN">
                <a:solidFill>
                  <a:srgbClr val="0070C0"/>
                </a:solidFill>
                <a:sym typeface="+mn-ea"/>
              </a:rPr>
              <a:t>,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死于叛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臣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4859655" y="3614420"/>
            <a:ext cx="9264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挡法老攻亚述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7064375" y="3604260"/>
            <a:ext cx="1121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</a:rPr>
              <a:t>死后合</a:t>
            </a:r>
            <a:r>
              <a:rPr lang="zh-CN" altLang="en-US">
                <a:solidFill>
                  <a:srgbClr val="0070C0"/>
                </a:solidFill>
              </a:rPr>
              <a:t>并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7231380" y="4873625"/>
            <a:ext cx="16148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7030A0"/>
                </a:solidFill>
              </a:rPr>
              <a:t>娶西顿王之女</a:t>
            </a:r>
            <a:endParaRPr lang="zh-CN" altLang="en-US">
              <a:solidFill>
                <a:srgbClr val="7030A0"/>
              </a:solidFill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9494520" y="1353185"/>
            <a:ext cx="1651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</a:rPr>
              <a:t>效法耶罗波安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10927715" y="1680845"/>
            <a:ext cx="1143000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/>
                </a:solidFill>
              </a:rPr>
              <a:t>以利沙死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8714740" y="2646680"/>
            <a:ext cx="3476625" cy="3848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rgbClr val="0070C0"/>
                </a:solidFill>
              </a:rPr>
              <a:t>百姓</a:t>
            </a:r>
            <a:r>
              <a:rPr lang="zh-CN" altLang="en-US">
                <a:solidFill>
                  <a:srgbClr val="0070C0"/>
                </a:solidFill>
              </a:rPr>
              <a:t>生活甚艰苦</a:t>
            </a:r>
            <a:r>
              <a:rPr lang="en-US" altLang="zh-CN">
                <a:solidFill>
                  <a:srgbClr val="0070C0"/>
                </a:solidFill>
              </a:rPr>
              <a:t>,</a:t>
            </a:r>
            <a:r>
              <a:rPr lang="zh-CN" altLang="en-US">
                <a:solidFill>
                  <a:srgbClr val="0070C0"/>
                </a:solidFill>
              </a:rPr>
              <a:t>神用他拯救他们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0980420" y="2334895"/>
            <a:ext cx="1250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70C0"/>
                </a:solidFill>
              </a:rPr>
              <a:t>扩张安邦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10767695" y="5527675"/>
            <a:ext cx="13373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/>
                </a:solidFill>
              </a:rPr>
              <a:t>亚述掳走北方</a:t>
            </a:r>
            <a:r>
              <a:rPr lang="zh-CN" altLang="en-US">
                <a:solidFill>
                  <a:schemeClr val="tx1"/>
                </a:solidFill>
              </a:rPr>
              <a:t>外围居民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7425055" y="6145530"/>
            <a:ext cx="1369695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r>
              <a:rPr lang="zh-CN" altLang="en-US"/>
              <a:t>以利亚</a:t>
            </a:r>
            <a:r>
              <a:rPr lang="zh-CN" altLang="en-US"/>
              <a:t>升天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5" grpId="0"/>
      <p:bldP spid="5" grpId="1"/>
      <p:bldP spid="6" grpId="0"/>
      <p:bldP spid="6" grpId="1"/>
      <p:bldP spid="3" grpId="0"/>
      <p:bldP spid="3" grpId="1"/>
      <p:bldP spid="27" grpId="0"/>
      <p:bldP spid="27" grpId="1"/>
      <p:bldP spid="9" grpId="0"/>
      <p:bldP spid="9" grpId="1"/>
      <p:bldP spid="31" grpId="0"/>
      <p:bldP spid="31" grpId="1"/>
      <p:bldP spid="32" grpId="0"/>
      <p:bldP spid="32" grpId="1"/>
      <p:bldP spid="34" grpId="0"/>
      <p:bldP spid="34" grpId="1"/>
      <p:bldP spid="19" grpId="0"/>
      <p:bldP spid="19" grpId="1"/>
      <p:bldP spid="18" grpId="0" animBg="1"/>
      <p:bldP spid="18" grpId="1" animBg="1"/>
      <p:bldP spid="35" grpId="0"/>
      <p:bldP spid="35" grpId="1"/>
      <p:bldP spid="38" grpId="0" animBg="1"/>
      <p:bldP spid="38" grpId="1" animBg="1"/>
      <p:bldP spid="50" grpId="0"/>
      <p:bldP spid="50" grpId="1"/>
      <p:bldP spid="53" grpId="0"/>
      <p:bldP spid="53" grpId="1"/>
      <p:bldP spid="36" grpId="0"/>
      <p:bldP spid="36" grpId="1"/>
      <p:bldP spid="54" grpId="0"/>
      <p:bldP spid="54" grpId="1"/>
      <p:bldP spid="57" grpId="0"/>
      <p:bldP spid="57" grpId="1"/>
      <p:bldP spid="58" grpId="0"/>
      <p:bldP spid="58" grpId="1"/>
      <p:bldP spid="71" grpId="0"/>
      <p:bldP spid="71" grpId="1"/>
      <p:bldP spid="72" grpId="0"/>
      <p:bldP spid="72" grpId="1"/>
      <p:bldP spid="39" grpId="0"/>
      <p:bldP spid="39" grpId="1"/>
      <p:bldP spid="73" grpId="0"/>
      <p:bldP spid="73" grpId="1"/>
      <p:bldP spid="55" grpId="0"/>
      <p:bldP spid="55" grpId="1"/>
      <p:bldP spid="40" grpId="0"/>
      <p:bldP spid="40" grpId="1"/>
      <p:bldP spid="74" grpId="0"/>
      <p:bldP spid="74" grpId="1"/>
      <p:bldP spid="41" grpId="0"/>
      <p:bldP spid="41" grpId="1"/>
      <p:bldP spid="22" grpId="0" animBg="1"/>
      <p:bldP spid="22" grpId="1" animBg="1"/>
      <p:bldP spid="23" grpId="0"/>
      <p:bldP spid="23" grpId="1"/>
      <p:bldP spid="42" grpId="0"/>
      <p:bldP spid="42" grpId="1"/>
      <p:bldP spid="43" grpId="0"/>
      <p:bldP spid="43" grpId="1"/>
      <p:bldP spid="24" grpId="0" animBg="1"/>
      <p:bldP spid="24" grpId="1" animBg="1"/>
      <p:bldP spid="25" grpId="0"/>
      <p:bldP spid="25" grpId="1"/>
      <p:bldP spid="45" grpId="0"/>
      <p:bldP spid="45" grpId="1"/>
      <p:bldP spid="46" grpId="0"/>
      <p:bldP spid="46" grpId="1"/>
      <p:bldP spid="56" grpId="0"/>
      <p:bldP spid="56" grpId="1"/>
      <p:bldP spid="67" grpId="0" animBg="1"/>
      <p:bldP spid="67" grpId="1" animBg="1"/>
      <p:bldP spid="4" grpId="0"/>
      <p:bldP spid="4" grpId="1"/>
      <p:bldP spid="49" grpId="0"/>
      <p:bldP spid="49" grpId="1"/>
      <p:bldP spid="66" grpId="0" animBg="1"/>
      <p:bldP spid="66" grpId="1" animBg="1"/>
      <p:bldP spid="7" grpId="0"/>
      <p:bldP spid="7" grpId="1"/>
      <p:bldP spid="59" grpId="0"/>
      <p:bldP spid="59" grpId="1"/>
      <p:bldP spid="60" grpId="0"/>
      <p:bldP spid="60" grpId="1"/>
      <p:bldP spid="11" grpId="0" animBg="1"/>
      <p:bldP spid="11" grpId="1" animBg="1"/>
      <p:bldP spid="10" grpId="0" animBg="1"/>
      <p:bldP spid="10" grpId="1" animBg="1"/>
      <p:bldP spid="61" grpId="0"/>
      <p:bldP spid="61" grpId="1"/>
      <p:bldP spid="75" grpId="0"/>
      <p:bldP spid="75" grpId="1"/>
      <p:bldP spid="62" grpId="0"/>
      <p:bldP spid="62" grpId="1"/>
      <p:bldP spid="76" grpId="0"/>
      <p:bldP spid="76" grpId="1"/>
      <p:bldP spid="63" grpId="0"/>
      <p:bldP spid="63" grpId="1"/>
      <p:bldP spid="64" grpId="0"/>
      <p:bldP spid="64" grpId="1"/>
      <p:bldP spid="48" grpId="0"/>
      <p:bldP spid="48" grpId="1"/>
      <p:bldP spid="47" grpId="0"/>
      <p:bldP spid="47" grpId="1"/>
      <p:bldP spid="77" grpId="0"/>
      <p:bldP spid="77" grpId="1"/>
      <p:bldP spid="51" grpId="0"/>
      <p:bldP spid="51" grpId="1"/>
      <p:bldP spid="78" grpId="0" bldLvl="0" animBg="1"/>
      <p:bldP spid="78" grpId="1"/>
      <p:bldP spid="79" grpId="0"/>
      <p:bldP spid="79" grpId="1"/>
      <p:bldP spid="80" grpId="0"/>
      <p:bldP spid="80" grpId="1"/>
      <p:bldP spid="65" grpId="0" animBg="1"/>
      <p:bldP spid="65" grpId="1" animBg="1"/>
      <p:bldP spid="26" grpId="0"/>
      <p:bldP spid="26" grpId="1"/>
      <p:bldP spid="70" grpId="0" animBg="1"/>
      <p:bldP spid="70" grpId="1" animBg="1"/>
      <p:bldP spid="28" grpId="0"/>
      <p:bldP spid="28" grpId="1"/>
      <p:bldP spid="69" grpId="0" animBg="1"/>
      <p:bldP spid="69" grpId="1" animBg="1"/>
      <p:bldP spid="30" grpId="0"/>
      <p:bldP spid="30" grpId="1"/>
      <p:bldP spid="68" grpId="0" animBg="1"/>
      <p:bldP spid="68" grpId="1" animBg="1"/>
      <p:bldP spid="29" grpId="0"/>
      <p:bldP spid="29" grpId="1"/>
      <p:bldP spid="83" grpId="0"/>
      <p:bldP spid="83" grpId="1"/>
      <p:bldP spid="52" grpId="0"/>
      <p:bldP spid="52" grpId="1"/>
      <p:bldP spid="21" grpId="0"/>
      <p:bldP spid="21" grpId="1"/>
      <p:bldP spid="84" grpId="0" animBg="1"/>
      <p:bldP spid="84" grpId="1" animBg="1"/>
    </p:bldLst>
  </p:timing>
</p:sld>
</file>

<file path=ppt/tags/tag1.xml><?xml version="1.0" encoding="utf-8"?>
<p:tagLst xmlns:p="http://schemas.openxmlformats.org/presentationml/2006/main">
  <p:tag name="TABLE_ENDDRAG_ORIGIN_RECT" val="948*500"/>
  <p:tag name="TABLE_ENDDRAG_RECT" val="5*2*948*500"/>
</p:tagLst>
</file>

<file path=ppt/tags/tag2.xml><?xml version="1.0" encoding="utf-8"?>
<p:tagLst xmlns:p="http://schemas.openxmlformats.org/presentationml/2006/main">
  <p:tag name="TABLE_ENDDRAG_ORIGIN_RECT" val="948*500"/>
  <p:tag name="TABLE_ENDDRAG_RECT" val="5*2*948*500"/>
</p:tagLst>
</file>

<file path=ppt/tags/tag3.xml><?xml version="1.0" encoding="utf-8"?>
<p:tagLst xmlns:p="http://schemas.openxmlformats.org/presentationml/2006/main">
  <p:tag name="TABLE_ENDDRAG_ORIGIN_RECT" val="948*500"/>
  <p:tag name="TABLE_ENDDRAG_RECT" val="5*2*948*500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TABLE_ENDDRAG_ORIGIN_RECT" val="948*490"/>
  <p:tag name="TABLE_ENDDRAG_RECT" val="5*2*948*490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TABLE_ENDDRAG_ORIGIN_RECT" val="948*490"/>
  <p:tag name="TABLE_ENDDRAG_RECT" val="5*2*948*490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6371</Words>
  <Application>WPS 演示</Application>
  <PresentationFormat>宽屏</PresentationFormat>
  <Paragraphs>956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宋体</vt:lpstr>
      <vt:lpstr>Wingdings</vt:lpstr>
      <vt:lpstr>汉仪书宋二KW</vt:lpstr>
      <vt:lpstr>Calibri</vt:lpstr>
      <vt:lpstr>Helvetica Neue</vt:lpstr>
      <vt:lpstr>微软雅黑</vt:lpstr>
      <vt:lpstr>汉仪旗黑</vt:lpstr>
      <vt:lpstr>宋体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凡事感恩 Jack崔</cp:lastModifiedBy>
  <cp:revision>18</cp:revision>
  <dcterms:created xsi:type="dcterms:W3CDTF">2024-02-26T09:01:38Z</dcterms:created>
  <dcterms:modified xsi:type="dcterms:W3CDTF">2024-02-26T09:01:38Z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2052-6.4.0.8550</vt:lpwstr>
  </property>
  <property fmtid="{D5CDD505-2E9C-101B-9397-08002B2CF9AE}" pid="3" name="ICV">
    <vt:lpwstr>2528AE246F605F9E0C53DC65B8B8F7F5_43</vt:lpwstr>
  </property>
</Properties>
</file>