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7"/>
  </p:notesMasterIdLst>
  <p:sldIdLst>
    <p:sldId id="256" r:id="rId3"/>
    <p:sldId id="257" r:id="rId4"/>
    <p:sldId id="294" r:id="rId5"/>
    <p:sldId id="258" r:id="rId6"/>
    <p:sldId id="266" r:id="rId7"/>
    <p:sldId id="267" r:id="rId8"/>
    <p:sldId id="275" r:id="rId9"/>
    <p:sldId id="259" r:id="rId10"/>
    <p:sldId id="276" r:id="rId11"/>
    <p:sldId id="295" r:id="rId12"/>
    <p:sldId id="281" r:id="rId13"/>
    <p:sldId id="282" r:id="rId14"/>
    <p:sldId id="283" r:id="rId15"/>
    <p:sldId id="285" r:id="rId16"/>
    <p:sldId id="284" r:id="rId17"/>
    <p:sldId id="286" r:id="rId18"/>
    <p:sldId id="287" r:id="rId19"/>
    <p:sldId id="288" r:id="rId20"/>
    <p:sldId id="312" r:id="rId21"/>
    <p:sldId id="316" r:id="rId22"/>
    <p:sldId id="317" r:id="rId23"/>
    <p:sldId id="318" r:id="rId24"/>
    <p:sldId id="278" r:id="rId25"/>
    <p:sldId id="274" r:id="rId26"/>
  </p:sldIdLst>
  <p:sldSz cx="12192000" cy="6858000"/>
  <p:notesSz cx="6858000" cy="9144000"/>
  <p:custDataLst>
    <p:tags r:id="rId3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gs" Target="tags/tag1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notesMaster" Target="notesMasters/notesMaster1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77E98-782F-4F3D-8031-C0FB4D22414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B5FA1-0B46-465A-9BC7-36D8455E27E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28246" y="2404534"/>
            <a:ext cx="10269416" cy="1646302"/>
          </a:xfrm>
        </p:spPr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</a:rPr>
              <a:t>第八课 新生命与耶稣基督的再来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>
                <a:solidFill>
                  <a:schemeClr val="tx1"/>
                </a:solidFill>
              </a:rPr>
              <a:t>Lucy</a:t>
            </a:r>
            <a:r>
              <a:rPr lang="zh-CN" altLang="en-US" sz="3600" dirty="0">
                <a:solidFill>
                  <a:schemeClr val="tx1"/>
                </a:solidFill>
                <a:ea typeface="SimSun" panose="02010600030101010101" pitchFamily="2" charset="-122"/>
              </a:rPr>
              <a:t>毕</a:t>
            </a:r>
            <a:r>
              <a:rPr lang="zh-CN" altLang="en-US" sz="3600" dirty="0">
                <a:solidFill>
                  <a:schemeClr val="tx1"/>
                </a:solidFill>
              </a:rPr>
              <a:t>传道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739775"/>
            <a:ext cx="8596630" cy="5276850"/>
          </a:xfrm>
        </p:spPr>
        <p:txBody>
          <a:bodyPr>
            <a:noAutofit/>
          </a:bodyPr>
          <a:lstStyle/>
          <a:p>
            <a:pPr algn="l"/>
            <a:r>
              <a:rPr lang="zh-CN" altLang="en-US" sz="4000" dirty="0">
                <a:solidFill>
                  <a:srgbClr val="FF0000"/>
                </a:solidFill>
              </a:rPr>
              <a:t>三、基督再来的情景</a:t>
            </a:r>
            <a:br>
              <a:rPr lang="en-US" altLang="zh-CN" sz="4000" dirty="0">
                <a:solidFill>
                  <a:schemeClr val="tx1"/>
                </a:solidFill>
              </a:rPr>
            </a:b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1.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主降临的第一阶段</a:t>
            </a:r>
            <a:b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</a:b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2.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信徒复活被提及空中相遇</a:t>
            </a:r>
            <a:b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</a:b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3.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地上的大灾难</a:t>
            </a:r>
            <a:b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</a:b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4.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基督再来以后的千禧年</a:t>
            </a:r>
            <a:b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</a:b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5.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白色大宝座前的审判</a:t>
            </a:r>
            <a:b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</a:b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6.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新天新地</a:t>
            </a:r>
            <a:br>
              <a:rPr lang="en-US" altLang="zh-CN" sz="4000" dirty="0">
                <a:solidFill>
                  <a:schemeClr val="tx1"/>
                </a:solidFill>
              </a:rPr>
            </a:br>
            <a:endParaRPr lang="en-US" altLang="zh-CN" sz="4000" dirty="0">
              <a:solidFill>
                <a:schemeClr val="tx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193780" y="5809615"/>
            <a:ext cx="3190240" cy="762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6247765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　三、基督再降临的情形</a:t>
            </a:r>
            <a:r>
              <a:rPr lang="en-US" altLang="zh-CN" dirty="0">
                <a:solidFill>
                  <a:srgbClr val="FF0000"/>
                </a:solidFill>
              </a:rPr>
              <a:t>-‘</a:t>
            </a:r>
            <a:r>
              <a:rPr lang="zh-CN" altLang="en-US" dirty="0">
                <a:solidFill>
                  <a:srgbClr val="FF0000"/>
                </a:solidFill>
                <a:ea typeface="SimSun" panose="02010600030101010101" pitchFamily="2" charset="-122"/>
              </a:rPr>
              <a:t>公共的事件</a:t>
            </a:r>
            <a:r>
              <a:rPr lang="en-US" altLang="zh-CN" dirty="0">
                <a:solidFill>
                  <a:srgbClr val="FF0000"/>
                </a:solidFill>
                <a:ea typeface="SimSun" panose="02010600030101010101" pitchFamily="2" charset="-122"/>
              </a:rPr>
              <a:t>’</a:t>
            </a:r>
            <a:br>
              <a:rPr lang="zh-CN" altLang="en-US" dirty="0">
                <a:solidFill>
                  <a:srgbClr val="FF0000"/>
                </a:solidFill>
              </a:rPr>
            </a:br>
            <a:r>
              <a:rPr lang="en-US" altLang="zh-CN" dirty="0">
                <a:solidFill>
                  <a:schemeClr val="tx1"/>
                </a:solidFill>
              </a:rPr>
              <a:t>1.</a:t>
            </a:r>
            <a:r>
              <a:rPr lang="zh-CN" altLang="en-US" dirty="0">
                <a:solidFill>
                  <a:schemeClr val="tx1"/>
                </a:solidFill>
              </a:rPr>
              <a:t>主降临的第一阶段：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“那时，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人子</a:t>
            </a:r>
            <a:r>
              <a:rPr lang="zh-CN" altLang="en-US" dirty="0">
                <a:solidFill>
                  <a:schemeClr val="tx1"/>
                </a:solidFill>
              </a:rPr>
              <a:t>的兆头要显在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天上</a:t>
            </a:r>
            <a:r>
              <a:rPr lang="zh-CN" altLang="en-US" dirty="0">
                <a:solidFill>
                  <a:schemeClr val="tx1"/>
                </a:solidFill>
              </a:rPr>
              <a:t>，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地上</a:t>
            </a:r>
            <a:r>
              <a:rPr lang="zh-CN" altLang="en-US" dirty="0">
                <a:solidFill>
                  <a:schemeClr val="tx1"/>
                </a:solidFill>
              </a:rPr>
              <a:t>的万族都要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哀哭</a:t>
            </a:r>
            <a:r>
              <a:rPr lang="zh-CN" altLang="en-US" dirty="0">
                <a:solidFill>
                  <a:schemeClr val="tx1"/>
                </a:solidFill>
              </a:rPr>
              <a:t>。他们要看见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人子有能力</a:t>
            </a:r>
            <a:r>
              <a:rPr lang="zh-CN" altLang="en-US" dirty="0">
                <a:solidFill>
                  <a:schemeClr val="tx1"/>
                </a:solidFill>
              </a:rPr>
              <a:t>，有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  <a:sym typeface="+mn-ea"/>
              </a:rPr>
              <a:t>大荣耀</a:t>
            </a:r>
            <a:r>
              <a:rPr lang="zh-CN" altLang="en-US" dirty="0">
                <a:solidFill>
                  <a:schemeClr val="tx1"/>
                </a:solidFill>
              </a:rPr>
              <a:t>，驾着天上的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云</a:t>
            </a:r>
            <a:r>
              <a:rPr lang="zh-CN" altLang="en-US" dirty="0">
                <a:solidFill>
                  <a:schemeClr val="tx1"/>
                </a:solidFill>
              </a:rPr>
              <a:t>降临。”（太24:30）</a:t>
            </a:r>
            <a:r>
              <a:rPr lang="en-US" altLang="zh-CN" dirty="0">
                <a:solidFill>
                  <a:schemeClr val="tx1"/>
                </a:solidFill>
              </a:rPr>
              <a:t>-</a:t>
            </a:r>
            <a: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  <a:t>兆头</a:t>
            </a:r>
            <a:r>
              <a:rPr lang="en-US" altLang="zh-CN" dirty="0">
                <a:solidFill>
                  <a:schemeClr val="tx1"/>
                </a:solidFill>
                <a:ea typeface="SimSun" panose="02010600030101010101" pitchFamily="2" charset="-122"/>
              </a:rPr>
              <a:t>+</a:t>
            </a:r>
            <a: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  <a:t>大荣耀能力</a:t>
            </a:r>
            <a:r>
              <a:rPr lang="en-US" altLang="zh-CN" dirty="0">
                <a:solidFill>
                  <a:schemeClr val="tx1"/>
                </a:solidFill>
                <a:ea typeface="SimSun" panose="02010600030101010101" pitchFamily="2" charset="-122"/>
              </a:rPr>
              <a:t>+</a:t>
            </a:r>
            <a: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  <a:t>云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2.信徒复活被提（突然取走）及空中相遇：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“因为主必亲自从天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降临</a:t>
            </a:r>
            <a:r>
              <a:rPr lang="zh-CN" altLang="en-US" dirty="0">
                <a:solidFill>
                  <a:schemeClr val="tx1"/>
                </a:solidFill>
              </a:rPr>
              <a:t>，……那在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基督里</a:t>
            </a:r>
            <a:r>
              <a:rPr lang="zh-CN" altLang="en-US" dirty="0">
                <a:solidFill>
                  <a:schemeClr val="tx1"/>
                </a:solidFill>
              </a:rPr>
              <a:t>死了的人必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先</a:t>
            </a:r>
            <a:r>
              <a:rPr lang="zh-CN" altLang="en-US" dirty="0">
                <a:solidFill>
                  <a:schemeClr val="tx1"/>
                </a:solidFill>
              </a:rPr>
              <a:t>复活。以后我们这活着还存留的人必和他们一同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被提</a:t>
            </a:r>
            <a:r>
              <a:rPr lang="zh-CN" altLang="en-US" dirty="0">
                <a:solidFill>
                  <a:schemeClr val="tx1"/>
                </a:solidFill>
              </a:rPr>
              <a:t>到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云里</a:t>
            </a:r>
            <a:r>
              <a:rPr lang="zh-CN" altLang="en-US" dirty="0">
                <a:solidFill>
                  <a:schemeClr val="tx1"/>
                </a:solidFill>
              </a:rPr>
              <a:t>，在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空中</a:t>
            </a:r>
            <a:r>
              <a:rPr lang="zh-CN" altLang="en-US" dirty="0">
                <a:solidFill>
                  <a:schemeClr val="tx1"/>
                </a:solidFill>
              </a:rPr>
              <a:t>与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主</a:t>
            </a:r>
            <a:r>
              <a:rPr lang="zh-CN" altLang="en-US" dirty="0">
                <a:solidFill>
                  <a:schemeClr val="tx1"/>
                </a:solidFill>
              </a:rPr>
              <a:t>相遇。这样，我们就要和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主</a:t>
            </a:r>
            <a:r>
              <a:rPr lang="zh-CN" altLang="en-US" dirty="0">
                <a:solidFill>
                  <a:schemeClr val="tx1"/>
                </a:solidFill>
              </a:rPr>
              <a:t>永远同在。所以，你们当用这些话彼此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劝慰</a:t>
            </a:r>
            <a:r>
              <a:rPr lang="zh-CN" altLang="en-US" dirty="0">
                <a:solidFill>
                  <a:schemeClr val="tx1"/>
                </a:solidFill>
              </a:rPr>
              <a:t>。”（帖前4:16-18）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flipV="1">
            <a:off x="9013825" y="6041390"/>
            <a:ext cx="259715" cy="262890"/>
          </a:xfrm>
        </p:spPr>
        <p:txBody>
          <a:bodyPr>
            <a:normAutofit fontScale="40000"/>
          </a:bodyPr>
          <a:lstStyle/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6247765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　三、基督再降临的情形</a:t>
            </a:r>
            <a:br>
              <a:rPr lang="zh-CN" altLang="en-US" dirty="0">
                <a:solidFill>
                  <a:srgbClr val="FF0000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3.地上的大灾难：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en-US" altLang="zh-CN" dirty="0">
                <a:solidFill>
                  <a:schemeClr val="tx1"/>
                </a:solidFill>
              </a:rPr>
              <a:t>       </a:t>
            </a:r>
            <a:r>
              <a:rPr lang="zh-CN" altLang="en-US" dirty="0">
                <a:solidFill>
                  <a:schemeClr val="tx1"/>
                </a:solidFill>
              </a:rPr>
              <a:t>“因为那时必有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大灾难</a:t>
            </a:r>
            <a:r>
              <a:rPr lang="zh-CN" altLang="en-US" dirty="0">
                <a:solidFill>
                  <a:schemeClr val="tx1"/>
                </a:solidFill>
              </a:rPr>
              <a:t>，从世界的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起头</a:t>
            </a:r>
            <a:r>
              <a:rPr lang="zh-CN" altLang="en-US" dirty="0">
                <a:solidFill>
                  <a:schemeClr val="tx1"/>
                </a:solidFill>
              </a:rPr>
              <a:t>直到_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如今</a:t>
            </a:r>
            <a:r>
              <a:rPr lang="zh-CN" altLang="en-US" dirty="0">
                <a:solidFill>
                  <a:schemeClr val="tx1"/>
                </a:solidFill>
              </a:rPr>
              <a:t>_，没有这样的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灾难</a:t>
            </a:r>
            <a:r>
              <a:rPr lang="zh-CN" altLang="en-US" dirty="0">
                <a:solidFill>
                  <a:schemeClr val="tx1"/>
                </a:solidFill>
              </a:rPr>
              <a:t>，后来也必没有。”（太24:21）</a:t>
            </a:r>
            <a:r>
              <a:rPr lang="en-US" altLang="zh-CN" dirty="0">
                <a:solidFill>
                  <a:schemeClr val="tx1"/>
                </a:solidFill>
              </a:rPr>
              <a:t>-</a:t>
            </a:r>
            <a: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  <a:t>将来必有</a:t>
            </a:r>
            <a:b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</a:br>
            <a:r>
              <a:rPr lang="zh-CN" altLang="en-US" dirty="0">
                <a:solidFill>
                  <a:schemeClr val="tx1"/>
                </a:solidFill>
              </a:rPr>
              <a:t>　　“那时，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主耶稣</a:t>
            </a:r>
            <a:r>
              <a:rPr lang="zh-CN" altLang="en-US" dirty="0">
                <a:solidFill>
                  <a:schemeClr val="tx1"/>
                </a:solidFill>
              </a:rPr>
              <a:t>同他有能力的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天使</a:t>
            </a:r>
            <a:r>
              <a:rPr lang="zh-CN" altLang="en-US" dirty="0">
                <a:solidFill>
                  <a:schemeClr val="tx1"/>
                </a:solidFill>
              </a:rPr>
              <a:t>从_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天上</a:t>
            </a:r>
            <a:r>
              <a:rPr lang="zh-CN" altLang="en-US" dirty="0">
                <a:solidFill>
                  <a:schemeClr val="tx1"/>
                </a:solidFill>
              </a:rPr>
              <a:t>_在火焰中显现，要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报应</a:t>
            </a:r>
            <a:r>
              <a:rPr lang="zh-CN" altLang="en-US" dirty="0">
                <a:solidFill>
                  <a:schemeClr val="tx1"/>
                </a:solidFill>
              </a:rPr>
              <a:t>那不认识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神</a:t>
            </a:r>
            <a:r>
              <a:rPr lang="zh-CN" altLang="en-US" dirty="0">
                <a:solidFill>
                  <a:schemeClr val="tx1"/>
                </a:solidFill>
              </a:rPr>
              <a:t>和那不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听从</a:t>
            </a:r>
            <a:r>
              <a:rPr lang="zh-CN" altLang="en-US" dirty="0">
                <a:solidFill>
                  <a:schemeClr val="tx1"/>
                </a:solidFill>
              </a:rPr>
              <a:t>我主耶稣福音的人。”（帖后1:7-8）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信徒是会大灾难前被提、灾中被提？灾后被提？大灾难时在地上的人，开始受那前所未有的大灾难——战争、地震、火山爆发、瘟疫等。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flipV="1">
            <a:off x="9013825" y="6041390"/>
            <a:ext cx="259715" cy="262890"/>
          </a:xfrm>
        </p:spPr>
        <p:txBody>
          <a:bodyPr>
            <a:normAutofit fontScale="40000"/>
          </a:bodyPr>
          <a:lstStyle/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6247765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　三、基督再降临的情形</a:t>
            </a:r>
            <a:br>
              <a:rPr lang="zh-CN" altLang="en-US" dirty="0">
                <a:solidFill>
                  <a:srgbClr val="FF0000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4.基督再来以后的千禧年：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基督必在荣耀里同着被提空中的圣徒和众天使降临于地，灭绝敌基督及其他追随者，结束大灾难，作王统治世界一千年。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“他们都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复活了</a:t>
            </a:r>
            <a:r>
              <a:rPr lang="zh-CN" altLang="en-US" dirty="0">
                <a:solidFill>
                  <a:schemeClr val="tx1"/>
                </a:solidFill>
              </a:rPr>
              <a:t>了，与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基督一同</a:t>
            </a:r>
            <a:r>
              <a:rPr lang="zh-CN" altLang="en-US" dirty="0">
                <a:solidFill>
                  <a:schemeClr val="tx1"/>
                </a:solidFill>
              </a:rPr>
              <a:t>作王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一千年</a:t>
            </a:r>
            <a:r>
              <a:rPr lang="zh-CN" altLang="en-US" dirty="0">
                <a:solidFill>
                  <a:schemeClr val="tx1"/>
                </a:solidFill>
              </a:rPr>
              <a:t>。”（启20:4</a:t>
            </a:r>
            <a:r>
              <a:rPr lang="en-US" altLang="zh-CN" dirty="0">
                <a:solidFill>
                  <a:schemeClr val="tx1"/>
                </a:solidFill>
              </a:rPr>
              <a:t>b</a:t>
            </a:r>
            <a:r>
              <a:rPr lang="zh-CN" altLang="en-US" dirty="0">
                <a:solidFill>
                  <a:schemeClr val="tx1"/>
                </a:solidFill>
              </a:rPr>
              <a:t>）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“他（天使）捉住那龙，就是古蛇，又叫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魔鬼</a:t>
            </a:r>
            <a:r>
              <a:rPr lang="zh-CN" altLang="en-US" dirty="0">
                <a:solidFill>
                  <a:schemeClr val="tx1"/>
                </a:solidFill>
              </a:rPr>
              <a:t>_，也叫_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撒旦</a:t>
            </a:r>
            <a:r>
              <a:rPr lang="zh-CN" altLang="en-US" dirty="0">
                <a:solidFill>
                  <a:schemeClr val="tx1"/>
                </a:solidFill>
              </a:rPr>
              <a:t>_，把他捆绑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一千年</a:t>
            </a:r>
            <a:r>
              <a:rPr lang="zh-CN" altLang="en-US" dirty="0">
                <a:solidFill>
                  <a:schemeClr val="tx1"/>
                </a:solidFill>
              </a:rPr>
              <a:t>，扔在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无底坑</a:t>
            </a:r>
            <a:r>
              <a:rPr lang="zh-CN" altLang="en-US" dirty="0">
                <a:solidFill>
                  <a:schemeClr val="tx1"/>
                </a:solidFill>
              </a:rPr>
              <a:t>里，将无底坑关闭，用印封上，使它不得再迷惑列国。等到那一千年完了，以后必须暂时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释放</a:t>
            </a:r>
            <a:r>
              <a:rPr lang="zh-CN" altLang="en-US" dirty="0">
                <a:solidFill>
                  <a:schemeClr val="tx1"/>
                </a:solidFill>
              </a:rPr>
              <a:t>它。” （启20:2-3）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flipV="1">
            <a:off x="9013825" y="6041390"/>
            <a:ext cx="259715" cy="262890"/>
          </a:xfrm>
        </p:spPr>
        <p:txBody>
          <a:bodyPr>
            <a:normAutofit fontScale="40000"/>
          </a:bodyPr>
          <a:lstStyle/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10595610" cy="7073265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　三、基督再降临的情形</a:t>
            </a:r>
            <a:br>
              <a:rPr lang="zh-CN" altLang="en-US" dirty="0">
                <a:solidFill>
                  <a:srgbClr val="FF0000"/>
                </a:solidFill>
              </a:rPr>
            </a:br>
            <a:r>
              <a:rPr lang="en-US" altLang="zh-CN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5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.白色大宝座前的审判</a:t>
            </a:r>
            <a:b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“我又看见一个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白色的大宝座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与坐在上面的，从他面前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天地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都逃避，再无可见之处了。我又看见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死了的人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，无论大小，都站在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宝座前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。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案卷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展开了，并且另有一卷展开，就是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生命册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_。死了的人都凭着这些案卷所记载的，照他们所行的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受审判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。”（启20:11-12）</a:t>
            </a:r>
            <a:b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“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死亡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和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阴间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也被扔在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火湖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里，这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火湖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就是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第二次的死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。若有人名字没记在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生命册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上，他就被扔在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火湖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里。”（启20:14-15）</a:t>
            </a:r>
            <a:endParaRPr lang="zh-CN" altLang="en-US" sz="4000" dirty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flipV="1">
            <a:off x="9013825" y="6041390"/>
            <a:ext cx="259715" cy="262890"/>
          </a:xfrm>
        </p:spPr>
        <p:txBody>
          <a:bodyPr>
            <a:normAutofit fontScale="40000"/>
          </a:bodyPr>
          <a:lstStyle/>
          <a:p>
            <a:pPr marL="0" indent="0">
              <a:buNone/>
            </a:pP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 flipH="1" flipV="1">
            <a:off x="9144000" y="3613150"/>
            <a:ext cx="669925" cy="21564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endParaRPr lang="zh-CN" altLang="en-US" u="sng" dirty="0">
              <a:highlight>
                <a:srgbClr val="FFFF00"/>
              </a:highlight>
              <a:ea typeface="SimSun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6247765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　三、基督再降临的情形</a:t>
            </a:r>
            <a:br>
              <a:rPr lang="zh-CN" altLang="en-US" dirty="0">
                <a:solidFill>
                  <a:srgbClr val="FF0000"/>
                </a:solidFill>
              </a:rPr>
            </a:b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6.新天新地</a:t>
            </a:r>
            <a:b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　　“但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主的日子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要象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贼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来到一样，那日，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天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必有大响声废去，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有形质的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都要被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烈火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销化，地和其上的物都要烧尽了。”（彼后3:10）“我又看见一个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新天新地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，因为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先前的天地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已经过去了，</a:t>
            </a:r>
            <a:r>
              <a:rPr lang="zh-CN" altLang="en-US" sz="4000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海</a:t>
            </a: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也不再有了。”（启21:1）</a:t>
            </a:r>
            <a:b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r>
              <a:rPr lang="zh-CN" altLang="en-US" sz="4000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　　白色大宝座前的审判结束后，神所预备的新天新地从天而降，那里没有罪，也没有痛苦。我们将生活在天国，直到永远。</a:t>
            </a:r>
            <a:endParaRPr lang="zh-CN" altLang="en-US" sz="4000" dirty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flipV="1">
            <a:off x="9013825" y="6041390"/>
            <a:ext cx="259715" cy="262890"/>
          </a:xfrm>
        </p:spPr>
        <p:txBody>
          <a:bodyPr>
            <a:normAutofit fontScale="40000"/>
          </a:bodyPr>
          <a:lstStyle/>
          <a:p>
            <a:pPr marL="0" indent="0">
              <a:buNone/>
            </a:pP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 flipH="1" flipV="1">
            <a:off x="9144000" y="3613150"/>
            <a:ext cx="669925" cy="21564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endParaRPr lang="zh-CN" altLang="en-US" u="sng" dirty="0">
              <a:highlight>
                <a:srgbClr val="FFFF00"/>
              </a:highlight>
              <a:ea typeface="SimSun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10322560" cy="6247765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　四、主再来的时间及准备</a:t>
            </a:r>
            <a:br>
              <a:rPr lang="zh-CN" altLang="en-US" dirty="0">
                <a:solidFill>
                  <a:srgbClr val="FF0000"/>
                </a:solidFill>
              </a:rPr>
            </a:br>
            <a:r>
              <a:rPr lang="zh-CN" altLang="en-US" dirty="0">
                <a:solidFill>
                  <a:srgbClr val="FF0000"/>
                </a:solidFill>
              </a:rPr>
              <a:t>　　</a:t>
            </a:r>
            <a:r>
              <a:rPr lang="zh-CN" altLang="en-US" dirty="0">
                <a:solidFill>
                  <a:schemeClr val="tx1"/>
                </a:solidFill>
              </a:rPr>
              <a:t>1.主耶稣何时再来？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“这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福音</a:t>
            </a:r>
            <a:r>
              <a:rPr lang="zh-CN" altLang="en-US" dirty="0">
                <a:solidFill>
                  <a:schemeClr val="tx1"/>
                </a:solidFill>
              </a:rPr>
              <a:t>要传遍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天下</a:t>
            </a:r>
            <a:r>
              <a:rPr lang="zh-CN" altLang="en-US" dirty="0">
                <a:solidFill>
                  <a:schemeClr val="tx1"/>
                </a:solidFill>
              </a:rPr>
              <a:t>，对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万民</a:t>
            </a:r>
            <a:r>
              <a:rPr lang="zh-CN" altLang="en-US" dirty="0">
                <a:solidFill>
                  <a:schemeClr val="tx1"/>
                </a:solidFill>
              </a:rPr>
              <a:t>作见证，然后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末期</a:t>
            </a:r>
            <a:r>
              <a:rPr lang="zh-CN" altLang="en-US" dirty="0">
                <a:solidFill>
                  <a:schemeClr val="tx1"/>
                </a:solidFill>
              </a:rPr>
              <a:t>才来到。”（太24:14）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“但那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日子</a:t>
            </a:r>
            <a:r>
              <a:rPr lang="zh-CN" altLang="en-US" dirty="0">
                <a:solidFill>
                  <a:schemeClr val="tx1"/>
                </a:solidFill>
              </a:rPr>
              <a:t>、那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时辰</a:t>
            </a:r>
            <a:r>
              <a:rPr lang="zh-CN" altLang="en-US" dirty="0">
                <a:solidFill>
                  <a:schemeClr val="tx1"/>
                </a:solidFill>
              </a:rPr>
              <a:t>，没有人知道，连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天上的使者</a:t>
            </a:r>
            <a:r>
              <a:rPr lang="zh-CN" altLang="en-US" dirty="0">
                <a:solidFill>
                  <a:schemeClr val="tx1"/>
                </a:solidFill>
              </a:rPr>
              <a:t>也不知道，唯独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父</a:t>
            </a:r>
            <a:r>
              <a:rPr lang="zh-CN" altLang="en-US" dirty="0">
                <a:solidFill>
                  <a:schemeClr val="tx1"/>
                </a:solidFill>
              </a:rPr>
              <a:t>知道。”（太24:36）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“所以，你们也要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预备</a:t>
            </a:r>
            <a:r>
              <a:rPr lang="zh-CN" altLang="en-US" dirty="0">
                <a:solidFill>
                  <a:schemeClr val="tx1"/>
                </a:solidFill>
              </a:rPr>
              <a:t>，因为你们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想不到</a:t>
            </a:r>
            <a:r>
              <a:rPr lang="zh-CN" altLang="en-US" dirty="0">
                <a:solidFill>
                  <a:schemeClr val="tx1"/>
                </a:solidFill>
              </a:rPr>
              <a:t>的时候，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人子</a:t>
            </a:r>
            <a:r>
              <a:rPr lang="zh-CN" altLang="en-US" dirty="0">
                <a:solidFill>
                  <a:schemeClr val="tx1"/>
                </a:solidFill>
              </a:rPr>
              <a:t>就来了。”（太24:44）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flipV="1">
            <a:off x="9013825" y="6041390"/>
            <a:ext cx="259715" cy="262890"/>
          </a:xfrm>
        </p:spPr>
        <p:txBody>
          <a:bodyPr>
            <a:normAutofit fontScale="40000"/>
          </a:bodyPr>
          <a:lstStyle/>
          <a:p>
            <a:pPr marL="0" indent="0">
              <a:buNone/>
            </a:pP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 flipH="1" flipV="1">
            <a:off x="9144000" y="3613150"/>
            <a:ext cx="669925" cy="21564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endParaRPr lang="zh-CN" altLang="en-US" u="sng" dirty="0">
              <a:highlight>
                <a:srgbClr val="FFFF00"/>
              </a:highlight>
              <a:ea typeface="SimSun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10322560" cy="6247765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　四、主再来的时间及准备</a:t>
            </a:r>
            <a:br>
              <a:rPr lang="zh-CN" altLang="en-US" dirty="0">
                <a:solidFill>
                  <a:srgbClr val="FF0000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2.主再来，我们该如何准备？（</a:t>
            </a:r>
            <a:r>
              <a:rPr lang="en-US" altLang="zh-CN" dirty="0">
                <a:solidFill>
                  <a:schemeClr val="tx1"/>
                </a:solidFill>
              </a:rPr>
              <a:t>3</a:t>
            </a:r>
            <a: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  <a:t>要）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·要做得救的圣徒：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“他要差遣使者，用号筒的大声，将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他的选民</a:t>
            </a:r>
            <a:r>
              <a:rPr lang="zh-CN" altLang="en-US" dirty="0">
                <a:solidFill>
                  <a:schemeClr val="tx1"/>
                </a:solidFill>
              </a:rPr>
              <a:t>从四方，从天这边到天那边，都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召聚</a:t>
            </a:r>
            <a:r>
              <a:rPr lang="zh-CN" altLang="en-US" dirty="0">
                <a:solidFill>
                  <a:schemeClr val="tx1"/>
                </a:solidFill>
              </a:rPr>
              <a:t>了来。”（太24:31）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·要警醒：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“所以，你们要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警醒</a:t>
            </a:r>
            <a:r>
              <a:rPr lang="zh-CN" altLang="en-US" dirty="0">
                <a:solidFill>
                  <a:schemeClr val="tx1"/>
                </a:solidFill>
              </a:rPr>
              <a:t>，因为不知道你们的主是哪一天来到。”（太24:42）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·要生活在主里面：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chemeClr val="tx1"/>
                </a:solidFill>
              </a:rPr>
              <a:t>　　“小子们哪，你们要住在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主里面</a:t>
            </a:r>
            <a:r>
              <a:rPr lang="zh-CN" altLang="en-US" dirty="0">
                <a:solidFill>
                  <a:schemeClr val="tx1"/>
                </a:solidFill>
              </a:rPr>
              <a:t>。这样，他若显现，我们就可以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坦然无惧</a:t>
            </a:r>
            <a:r>
              <a:rPr lang="zh-CN" altLang="en-US" dirty="0">
                <a:solidFill>
                  <a:schemeClr val="tx1"/>
                </a:solidFill>
              </a:rPr>
              <a:t>；当他来的时候，在他面前也不至于</a:t>
            </a:r>
            <a:r>
              <a:rPr lang="zh-CN" altLang="en-US" u="sng" dirty="0">
                <a:solidFill>
                  <a:schemeClr val="tx1"/>
                </a:solidFill>
                <a:highlight>
                  <a:srgbClr val="FFFF00"/>
                </a:highlight>
              </a:rPr>
              <a:t>惭愧</a:t>
            </a:r>
            <a:r>
              <a:rPr lang="zh-CN" altLang="en-US" dirty="0">
                <a:solidFill>
                  <a:schemeClr val="tx1"/>
                </a:solidFill>
              </a:rPr>
              <a:t>。”（约壹2:28）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flipV="1">
            <a:off x="9013825" y="6041390"/>
            <a:ext cx="259715" cy="262890"/>
          </a:xfrm>
        </p:spPr>
        <p:txBody>
          <a:bodyPr>
            <a:normAutofit fontScale="40000"/>
          </a:bodyPr>
          <a:lstStyle/>
          <a:p>
            <a:pPr marL="0" indent="0">
              <a:buNone/>
            </a:pP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 flipH="1" flipV="1">
            <a:off x="9144000" y="3613150"/>
            <a:ext cx="669925" cy="21564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endParaRPr lang="zh-CN" altLang="en-US" u="sng" dirty="0">
              <a:highlight>
                <a:srgbClr val="FFFF00"/>
              </a:highlight>
              <a:ea typeface="SimSun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10322560" cy="6247765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>
                <a:solidFill>
                  <a:srgbClr val="FF0000"/>
                </a:solidFill>
              </a:rPr>
              <a:t>　复活与被提</a:t>
            </a:r>
            <a:br>
              <a:rPr lang="zh-CN" altLang="en-US" dirty="0">
                <a:solidFill>
                  <a:srgbClr val="FF0000"/>
                </a:solidFill>
              </a:rPr>
            </a:br>
            <a: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  <a:t>⑴ </a:t>
            </a:r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  <a:ea typeface="SimSun" panose="02010600030101010101" pitchFamily="2" charset="-122"/>
              </a:rPr>
              <a:t>复活</a:t>
            </a:r>
            <a: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  <a:t>：主耶稣驾云降临时，那在基督里死了的人先复活，他们的身体变成与灵魂相结合的，永不朽坏的荣耀身体。</a:t>
            </a:r>
            <a:b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</a:br>
            <a: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  <a:t>⑵ </a:t>
            </a:r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  <a:ea typeface="SimSun" panose="02010600030101010101" pitchFamily="2" charset="-122"/>
              </a:rPr>
              <a:t>被提</a:t>
            </a:r>
            <a: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  <a:t>：那些等到主再来还没有死去的信徒，他们的身体也变成荣耀身体，被提到空中与主相遇。</a:t>
            </a:r>
            <a:b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</a:br>
            <a: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  <a:t>⑶ </a:t>
            </a:r>
            <a:r>
              <a:rPr lang="zh-CN" altLang="en-US" dirty="0">
                <a:solidFill>
                  <a:schemeClr val="tx1"/>
                </a:solidFill>
                <a:highlight>
                  <a:srgbClr val="FFFF00"/>
                </a:highlight>
                <a:ea typeface="SimSun" panose="02010600030101010101" pitchFamily="2" charset="-122"/>
              </a:rPr>
              <a:t>空中相遇</a:t>
            </a:r>
            <a:r>
              <a:rPr lang="zh-CN" altLang="en-US" dirty="0">
                <a:solidFill>
                  <a:schemeClr val="tx1"/>
                </a:solidFill>
                <a:ea typeface="SimSun" panose="02010600030101010101" pitchFamily="2" charset="-122"/>
              </a:rPr>
              <a:t>：圣经用比喻来描述这件事：空中相遇比作成一场婚筵，主耶稣是婚礼中的新郎，我们众圣徒是新妇。我们作为基督的新妇，与他联合，活在他的慈爱里，直到永远。</a:t>
            </a:r>
            <a:endParaRPr lang="zh-CN" altLang="en-US" dirty="0">
              <a:solidFill>
                <a:schemeClr val="tx1"/>
              </a:solidFill>
              <a:ea typeface="SimSun" panose="02010600030101010101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flipV="1">
            <a:off x="9013825" y="6041390"/>
            <a:ext cx="259715" cy="262890"/>
          </a:xfrm>
        </p:spPr>
        <p:txBody>
          <a:bodyPr>
            <a:normAutofit fontScale="40000"/>
          </a:bodyPr>
          <a:lstStyle/>
          <a:p>
            <a:pPr marL="0" indent="0">
              <a:buNone/>
            </a:pP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 flipH="1" flipV="1">
            <a:off x="9144000" y="3613150"/>
            <a:ext cx="669925" cy="21564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endParaRPr lang="zh-CN" altLang="en-US" u="sng" dirty="0">
              <a:highlight>
                <a:srgbClr val="FFFF00"/>
              </a:highlight>
              <a:ea typeface="SimSun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739775"/>
            <a:ext cx="8596630" cy="5276850"/>
          </a:xfrm>
        </p:spPr>
        <p:txBody>
          <a:bodyPr>
            <a:noAutofit/>
          </a:bodyPr>
          <a:lstStyle/>
          <a:p>
            <a:pPr algn="l"/>
            <a:r>
              <a:rPr lang="en-US" altLang="zh-CN" sz="4000" dirty="0">
                <a:solidFill>
                  <a:srgbClr val="FF0000"/>
                </a:solidFill>
              </a:rPr>
              <a:t>            </a:t>
            </a:r>
            <a:r>
              <a:rPr lang="zh-CN" sz="4000" dirty="0">
                <a:solidFill>
                  <a:srgbClr val="FF0000"/>
                </a:solidFill>
                <a:ea typeface="SimSun" panose="02010600030101010101" pitchFamily="2" charset="-122"/>
              </a:rPr>
              <a:t>这一课的几个概念和名词</a:t>
            </a:r>
            <a:br>
              <a:rPr lang="en-US" altLang="zh-CN" sz="4000" dirty="0">
                <a:solidFill>
                  <a:schemeClr val="tx1"/>
                </a:solidFill>
              </a:rPr>
            </a:b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1.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耶稣基督的再来</a:t>
            </a: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-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号筒大声、天使、睡了的圣徒复活与基督一起大能和荣耀的降临</a:t>
            </a:r>
            <a:b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</a:b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2.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地上活着遇基督再来的圣徒的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被提与主在空中相遇。</a:t>
            </a:r>
            <a:b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</a:b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3.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地上大灾难时期和最后的大灾难；</a:t>
            </a:r>
            <a:b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</a:b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4.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千禧年，圣徒与耶稣基督一同作王。</a:t>
            </a:r>
            <a:b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</a:b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5.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基督台前（、白色大宝座前的审判</a:t>
            </a: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</a:rPr>
              <a:t>-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新天新地</a:t>
            </a:r>
            <a:endParaRPr lang="zh-CN" altLang="en-US" sz="4000" dirty="0">
              <a:solidFill>
                <a:schemeClr val="tx1"/>
              </a:solidFill>
              <a:ea typeface="SimSun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193780" y="5809615"/>
            <a:ext cx="3190240" cy="762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739775"/>
            <a:ext cx="8596630" cy="5276850"/>
          </a:xfrm>
        </p:spPr>
        <p:txBody>
          <a:bodyPr>
            <a:noAutofit/>
          </a:bodyPr>
          <a:lstStyle/>
          <a:p>
            <a:pPr algn="l"/>
            <a:r>
              <a:rPr lang="zh-CN" altLang="en-US" sz="4000" dirty="0">
                <a:solidFill>
                  <a:schemeClr val="tx1"/>
                </a:solidFill>
              </a:rPr>
              <a:t>背诵经文：</a:t>
            </a:r>
            <a:br>
              <a:rPr lang="en-US" altLang="zh-CN" sz="4000" dirty="0">
                <a:solidFill>
                  <a:schemeClr val="tx1"/>
                </a:solidFill>
              </a:rPr>
            </a:b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向神</a:t>
            </a:r>
            <a:r>
              <a:rPr lang="zh-CN" altLang="en-US" sz="4000" dirty="0">
                <a:solidFill>
                  <a:schemeClr val="tx1"/>
                </a:solidFill>
                <a:highlight>
                  <a:srgbClr val="FFFF00"/>
                </a:highlight>
                <a:ea typeface="SimSun" panose="02010600030101010101" pitchFamily="2" charset="-122"/>
              </a:rPr>
              <a:t>悔改</a:t>
            </a:r>
            <a:r>
              <a:rPr lang="zh-CN" altLang="en-US" sz="4000" dirty="0">
                <a:solidFill>
                  <a:schemeClr val="tx1"/>
                </a:solidFill>
              </a:rPr>
              <a:t>：</a:t>
            </a:r>
            <a:r>
              <a:rPr lang="en-US" altLang="zh-CN" sz="4000" dirty="0">
                <a:solidFill>
                  <a:schemeClr val="tx1"/>
                </a:solidFill>
              </a:rPr>
              <a:t>【</a:t>
            </a:r>
            <a:r>
              <a:rPr lang="zh-CN" altLang="en-US" sz="4000" dirty="0">
                <a:solidFill>
                  <a:schemeClr val="tx1"/>
                </a:solidFill>
              </a:rPr>
              <a:t>赛</a:t>
            </a:r>
            <a:r>
              <a:rPr lang="en-US" altLang="zh-CN" sz="4000" dirty="0">
                <a:solidFill>
                  <a:schemeClr val="tx1"/>
                </a:solidFill>
              </a:rPr>
              <a:t>55:7】恶人当离弃自己的道路； 不义的人当除掉自己的意念。 归向耶和华，耶和华就必怜恤他； 当归向我们的神，因为神必广行赦免。</a:t>
            </a:r>
            <a:br>
              <a:rPr lang="en-US" altLang="zh-CN" sz="4000" dirty="0">
                <a:solidFill>
                  <a:schemeClr val="tx1"/>
                </a:solidFill>
              </a:rPr>
            </a:br>
            <a:br>
              <a:rPr lang="en-US" altLang="zh-CN" sz="4000" dirty="0">
                <a:solidFill>
                  <a:schemeClr val="tx1"/>
                </a:solidFill>
              </a:rPr>
            </a:br>
            <a:r>
              <a:rPr lang="zh-CN" altLang="en-US" sz="4000" dirty="0">
                <a:solidFill>
                  <a:schemeClr val="tx1"/>
                </a:solidFill>
                <a:highlight>
                  <a:srgbClr val="FFFF00"/>
                </a:highlight>
              </a:rPr>
              <a:t>接受基督</a:t>
            </a:r>
            <a:r>
              <a:rPr lang="zh-CN" altLang="en-US" sz="4000" dirty="0">
                <a:solidFill>
                  <a:schemeClr val="tx1"/>
                </a:solidFill>
              </a:rPr>
              <a:t>：</a:t>
            </a:r>
            <a:r>
              <a:rPr lang="en-US" altLang="zh-CN" sz="4000" dirty="0">
                <a:solidFill>
                  <a:schemeClr val="tx1"/>
                </a:solidFill>
              </a:rPr>
              <a:t>【启3:20】看哪，我站在门外叩门，若有听见我声音就开门的，我要进到他那里去，我与他，他与我一同坐席。</a:t>
            </a:r>
            <a:br>
              <a:rPr lang="en-US" altLang="zh-CN" sz="4000" dirty="0">
                <a:solidFill>
                  <a:schemeClr val="tx1"/>
                </a:solidFill>
              </a:rPr>
            </a:br>
            <a:endParaRPr lang="en-US" altLang="zh-CN" sz="40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flipH="1">
            <a:off x="10412730" y="6016625"/>
            <a:ext cx="76200" cy="481965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endParaRPr lang="zh-CN" altLang="en-US" sz="2800"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739775"/>
            <a:ext cx="8596630" cy="5276850"/>
          </a:xfrm>
        </p:spPr>
        <p:txBody>
          <a:bodyPr>
            <a:noAutofit/>
          </a:bodyPr>
          <a:lstStyle/>
          <a:p>
            <a:pPr algn="l"/>
            <a:r>
              <a:rPr lang="en-US" altLang="zh-CN" sz="4000" dirty="0">
                <a:solidFill>
                  <a:srgbClr val="FF0000"/>
                </a:solidFill>
              </a:rPr>
              <a:t>               </a:t>
            </a:r>
            <a:r>
              <a:rPr lang="zh-CN" sz="4000" dirty="0">
                <a:solidFill>
                  <a:srgbClr val="FF0000"/>
                </a:solidFill>
                <a:ea typeface="SimSun" panose="02010600030101010101" pitchFamily="2" charset="-122"/>
              </a:rPr>
              <a:t>基督台前的（奖赏</a:t>
            </a:r>
            <a:r>
              <a:rPr lang="en-US" altLang="zh-CN" sz="4000" dirty="0">
                <a:solidFill>
                  <a:srgbClr val="FF0000"/>
                </a:solidFill>
                <a:ea typeface="SimSun" panose="02010600030101010101" pitchFamily="2" charset="-122"/>
              </a:rPr>
              <a:t>/</a:t>
            </a:r>
            <a:r>
              <a:rPr lang="zh-CN" altLang="en-US" sz="4000" dirty="0">
                <a:solidFill>
                  <a:srgbClr val="FF0000"/>
                </a:solidFill>
                <a:ea typeface="SimSun" panose="02010600030101010101" pitchFamily="2" charset="-122"/>
              </a:rPr>
              <a:t>结算</a:t>
            </a:r>
            <a:r>
              <a:rPr lang="zh-CN" sz="4000" dirty="0">
                <a:solidFill>
                  <a:srgbClr val="FF0000"/>
                </a:solidFill>
                <a:ea typeface="SimSun" panose="02010600030101010101" pitchFamily="2" charset="-122"/>
              </a:rPr>
              <a:t>）</a:t>
            </a:r>
            <a:br>
              <a:rPr lang="en-US" altLang="zh-CN" sz="4000" dirty="0">
                <a:solidFill>
                  <a:schemeClr val="tx1"/>
                </a:solidFill>
              </a:rPr>
            </a:br>
            <a:r>
              <a:rPr lang="en-US" altLang="zh-CN" sz="4000" dirty="0">
                <a:solidFill>
                  <a:schemeClr val="tx1"/>
                </a:solidFill>
              </a:rPr>
              <a:t>1.林后5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：</a:t>
            </a:r>
            <a:r>
              <a:rPr lang="en-US" altLang="zh-CN" sz="4000" dirty="0">
                <a:solidFill>
                  <a:schemeClr val="tx1"/>
                </a:solidFill>
              </a:rPr>
              <a:t>10-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显露（被动）</a:t>
            </a:r>
            <a:r>
              <a:rPr lang="en-US" altLang="zh-CN" sz="4000" dirty="0">
                <a:solidFill>
                  <a:schemeClr val="tx1"/>
                </a:solidFill>
              </a:rPr>
              <a:t>，2.罗14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：</a:t>
            </a:r>
            <a:r>
              <a:rPr lang="en-US" altLang="zh-CN" sz="4000" dirty="0">
                <a:solidFill>
                  <a:schemeClr val="tx1"/>
                </a:solidFill>
              </a:rPr>
              <a:t>12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说明</a:t>
            </a:r>
            <a:r>
              <a:rPr lang="en-US" altLang="zh-CN" sz="4000" dirty="0">
                <a:solidFill>
                  <a:schemeClr val="tx1"/>
                </a:solidFill>
              </a:rPr>
              <a:t>；3.太25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：</a:t>
            </a:r>
            <a:r>
              <a:rPr lang="en-US" altLang="zh-CN" sz="4000" dirty="0">
                <a:solidFill>
                  <a:schemeClr val="tx1"/>
                </a:solidFill>
              </a:rPr>
              <a:t>14-30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（按才受托结算</a:t>
            </a:r>
            <a:r>
              <a:rPr lang="en-US" altLang="zh-CN" sz="4000" dirty="0">
                <a:solidFill>
                  <a:schemeClr val="tx1"/>
                </a:solidFill>
              </a:rPr>
              <a:t>，4.林前三11～15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（金银宝石还是草木禾秸</a:t>
            </a:r>
            <a:r>
              <a:rPr lang="en-US" altLang="zh-CN" sz="4000" dirty="0">
                <a:solidFill>
                  <a:schemeClr val="tx1"/>
                </a:solidFill>
              </a:rPr>
              <a:t>。）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这</a:t>
            </a:r>
            <a:r>
              <a:rPr lang="en-US" altLang="zh-CN" sz="4000" dirty="0">
                <a:solidFill>
                  <a:schemeClr val="tx1"/>
                </a:solidFill>
              </a:rPr>
              <a:t>不是得救和沉沦的审判；因为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得救的议题</a:t>
            </a:r>
            <a:r>
              <a:rPr lang="en-US" altLang="zh-CN" sz="4000" dirty="0">
                <a:solidFill>
                  <a:schemeClr val="tx1"/>
                </a:solidFill>
              </a:rPr>
              <a:t>已经在十字架上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被主耶稣</a:t>
            </a:r>
            <a:r>
              <a:rPr lang="en-US" altLang="zh-CN" sz="4000" dirty="0">
                <a:solidFill>
                  <a:schemeClr val="tx1"/>
                </a:solidFill>
              </a:rPr>
              <a:t>解决了。基督台前的审判，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是为着不同的奖赏和责备的总清算，</a:t>
            </a:r>
            <a:r>
              <a:rPr lang="en-US" altLang="zh-CN" sz="4000" dirty="0">
                <a:solidFill>
                  <a:schemeClr val="tx1"/>
                </a:solidFill>
              </a:rPr>
              <a:t>结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算</a:t>
            </a:r>
            <a:r>
              <a:rPr lang="en-US" altLang="zh-CN" sz="4000" dirty="0">
                <a:solidFill>
                  <a:schemeClr val="tx1"/>
                </a:solidFill>
              </a:rPr>
              <a:t>我们作信徒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以来</a:t>
            </a:r>
            <a:r>
              <a:rPr lang="en-US" altLang="zh-CN" sz="4000" dirty="0">
                <a:solidFill>
                  <a:schemeClr val="tx1"/>
                </a:solidFill>
              </a:rPr>
              <a:t>的生活。已经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悔改</a:t>
            </a:r>
            <a:r>
              <a:rPr lang="en-US" altLang="zh-CN" sz="4000" dirty="0">
                <a:solidFill>
                  <a:schemeClr val="tx1"/>
                </a:solidFill>
              </a:rPr>
              <a:t>认过的罪，都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被赦免</a:t>
            </a:r>
            <a:r>
              <a:rPr lang="en-US" altLang="zh-CN" sz="4000" dirty="0">
                <a:solidFill>
                  <a:schemeClr val="tx1"/>
                </a:solidFill>
              </a:rPr>
              <a:t>。</a:t>
            </a:r>
            <a:endParaRPr lang="en-US" altLang="zh-CN" sz="4000" dirty="0">
              <a:solidFill>
                <a:schemeClr val="tx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193780" y="5809615"/>
            <a:ext cx="3190240" cy="762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739775"/>
            <a:ext cx="8596630" cy="5276850"/>
          </a:xfrm>
        </p:spPr>
        <p:txBody>
          <a:bodyPr>
            <a:noAutofit/>
          </a:bodyPr>
          <a:lstStyle/>
          <a:p>
            <a:pPr algn="l"/>
            <a:r>
              <a:rPr lang="en-US" altLang="zh-CN" sz="4000" dirty="0">
                <a:solidFill>
                  <a:srgbClr val="FF0000"/>
                </a:solidFill>
              </a:rPr>
              <a:t>               </a:t>
            </a:r>
            <a:r>
              <a:rPr lang="zh-CN" sz="4000" dirty="0">
                <a:solidFill>
                  <a:srgbClr val="FF0000"/>
                </a:solidFill>
                <a:ea typeface="SimSun" panose="02010600030101010101" pitchFamily="2" charset="-122"/>
              </a:rPr>
              <a:t>基督台前的（奖赏</a:t>
            </a:r>
            <a:r>
              <a:rPr lang="en-US" altLang="zh-CN" sz="4000" dirty="0">
                <a:solidFill>
                  <a:srgbClr val="FF0000"/>
                </a:solidFill>
                <a:ea typeface="SimSun" panose="02010600030101010101" pitchFamily="2" charset="-122"/>
              </a:rPr>
              <a:t>/</a:t>
            </a:r>
            <a:r>
              <a:rPr lang="zh-CN" altLang="en-US" sz="4000" dirty="0">
                <a:solidFill>
                  <a:srgbClr val="FF0000"/>
                </a:solidFill>
                <a:ea typeface="SimSun" panose="02010600030101010101" pitchFamily="2" charset="-122"/>
              </a:rPr>
              <a:t>结算</a:t>
            </a:r>
            <a:r>
              <a:rPr lang="zh-CN" sz="4000" dirty="0">
                <a:solidFill>
                  <a:srgbClr val="FF0000"/>
                </a:solidFill>
                <a:ea typeface="SimSun" panose="02010600030101010101" pitchFamily="2" charset="-122"/>
              </a:rPr>
              <a:t>）</a:t>
            </a:r>
            <a:br>
              <a:rPr lang="en-US" altLang="zh-CN" sz="4000" dirty="0">
                <a:solidFill>
                  <a:schemeClr val="tx1"/>
                </a:solidFill>
              </a:rPr>
            </a:br>
            <a:r>
              <a:rPr lang="en-US" altLang="zh-CN" sz="4000" dirty="0">
                <a:solidFill>
                  <a:schemeClr val="tx1"/>
                </a:solidFill>
              </a:rPr>
              <a:t>有的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基督徒和主的仆人</a:t>
            </a:r>
            <a:r>
              <a:rPr lang="en-US" altLang="zh-CN" sz="4000" dirty="0">
                <a:solidFill>
                  <a:schemeClr val="tx1"/>
                </a:solidFill>
              </a:rPr>
              <a:t>为主尽忠作工，受苦受难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被人诬陷和恶待</a:t>
            </a:r>
            <a:r>
              <a:rPr lang="en-US" altLang="zh-CN" sz="4000" dirty="0">
                <a:solidFill>
                  <a:schemeClr val="tx1"/>
                </a:solidFill>
              </a:rPr>
              <a:t>，不求人的喜悦，单行主的旨意，这样的人要受赏赐，与主耶稣一同作王，得着说不出来的荣耀。这是何等的好呢？主心得着快乐，自己得着荣耀。我们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每个基督徒</a:t>
            </a:r>
            <a:r>
              <a:rPr lang="en-US" altLang="zh-CN" sz="4000" dirty="0">
                <a:solidFill>
                  <a:schemeClr val="tx1"/>
                </a:solidFill>
              </a:rPr>
              <a:t>追求这个罢！</a:t>
            </a:r>
            <a:endParaRPr lang="en-US" altLang="zh-CN" sz="4000" dirty="0">
              <a:solidFill>
                <a:schemeClr val="tx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193780" y="5809615"/>
            <a:ext cx="3190240" cy="762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739775"/>
            <a:ext cx="8596630" cy="5276850"/>
          </a:xfrm>
        </p:spPr>
        <p:txBody>
          <a:bodyPr>
            <a:noAutofit/>
          </a:bodyPr>
          <a:lstStyle/>
          <a:p>
            <a:pPr algn="l"/>
            <a:r>
              <a:rPr lang="en-US" altLang="zh-CN" sz="4000" dirty="0">
                <a:solidFill>
                  <a:srgbClr val="FF0000"/>
                </a:solidFill>
              </a:rPr>
              <a:t>               </a:t>
            </a:r>
            <a:r>
              <a:rPr lang="zh-CN" sz="4000" dirty="0">
                <a:solidFill>
                  <a:srgbClr val="FF0000"/>
                </a:solidFill>
                <a:ea typeface="SimSun" panose="02010600030101010101" pitchFamily="2" charset="-122"/>
              </a:rPr>
              <a:t>基督台前的（奖赏</a:t>
            </a:r>
            <a:r>
              <a:rPr lang="en-US" altLang="zh-CN" sz="4000" dirty="0">
                <a:solidFill>
                  <a:srgbClr val="FF0000"/>
                </a:solidFill>
                <a:ea typeface="SimSun" panose="02010600030101010101" pitchFamily="2" charset="-122"/>
              </a:rPr>
              <a:t>/</a:t>
            </a:r>
            <a:r>
              <a:rPr lang="zh-CN" altLang="en-US" sz="4000" dirty="0">
                <a:solidFill>
                  <a:srgbClr val="FF0000"/>
                </a:solidFill>
                <a:ea typeface="SimSun" panose="02010600030101010101" pitchFamily="2" charset="-122"/>
              </a:rPr>
              <a:t>结算</a:t>
            </a:r>
            <a:r>
              <a:rPr lang="zh-CN" sz="4000" dirty="0">
                <a:solidFill>
                  <a:srgbClr val="FF0000"/>
                </a:solidFill>
                <a:ea typeface="SimSun" panose="02010600030101010101" pitchFamily="2" charset="-122"/>
              </a:rPr>
              <a:t>）</a:t>
            </a:r>
            <a:br>
              <a:rPr lang="en-US" altLang="zh-CN" sz="4000" dirty="0">
                <a:solidFill>
                  <a:schemeClr val="tx1"/>
                </a:solidFill>
              </a:rPr>
            </a:br>
            <a:r>
              <a:rPr lang="en-US" altLang="zh-CN" sz="4000" dirty="0">
                <a:solidFill>
                  <a:schemeClr val="tx1"/>
                </a:solidFill>
              </a:rPr>
              <a:t>有的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基督徒</a:t>
            </a:r>
            <a:r>
              <a:rPr lang="en-US" altLang="zh-CN" sz="4000" dirty="0">
                <a:solidFill>
                  <a:schemeClr val="tx1"/>
                </a:solidFill>
              </a:rPr>
              <a:t>虽然有时失败，但他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被提醒和光照</a:t>
            </a:r>
            <a:r>
              <a:rPr lang="en-US" altLang="zh-CN" sz="4000" dirty="0">
                <a:solidFill>
                  <a:schemeClr val="tx1"/>
                </a:solidFill>
              </a:rPr>
              <a:t>已认罪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并悔改</a:t>
            </a:r>
            <a:r>
              <a:rPr lang="en-US" altLang="zh-CN" sz="4000" dirty="0">
                <a:solidFill>
                  <a:schemeClr val="tx1"/>
                </a:solidFill>
              </a:rPr>
              <a:t>，宝血已把他洗干净，他就重新追求，再在十字架的窄路上跟从主，就也要得着祂的赏赐。有的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基督徒</a:t>
            </a:r>
            <a:r>
              <a:rPr lang="en-US" altLang="zh-CN" sz="4000" dirty="0">
                <a:solidFill>
                  <a:schemeClr val="tx1"/>
                </a:solidFill>
              </a:rPr>
              <a:t>，然而他的工夫，好像草、木、禾秸，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专门讨</a:t>
            </a:r>
            <a:r>
              <a:rPr lang="en-US" altLang="zh-CN" sz="4000" dirty="0">
                <a:solidFill>
                  <a:schemeClr val="tx1"/>
                </a:solidFill>
              </a:rPr>
              <a:t>人的喜悦，怀着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名利</a:t>
            </a:r>
            <a:r>
              <a:rPr lang="en-US" altLang="zh-CN" sz="4000" dirty="0">
                <a:solidFill>
                  <a:schemeClr val="tx1"/>
                </a:solidFill>
              </a:rPr>
              <a:t>目的去作工，他就要受亏损，并无赏赐。</a:t>
            </a:r>
            <a:endParaRPr lang="en-US" altLang="zh-CN" sz="4000" dirty="0">
              <a:solidFill>
                <a:schemeClr val="tx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193780" y="5809615"/>
            <a:ext cx="3190240" cy="762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739775"/>
            <a:ext cx="8596630" cy="5276850"/>
          </a:xfrm>
        </p:spPr>
        <p:txBody>
          <a:bodyPr>
            <a:noAutofit/>
          </a:bodyPr>
          <a:lstStyle/>
          <a:p>
            <a:pPr algn="l"/>
            <a:r>
              <a:rPr lang="en-US" altLang="zh-CN" sz="4000" dirty="0">
                <a:solidFill>
                  <a:srgbClr val="FF0000"/>
                </a:solidFill>
              </a:rPr>
              <a:t>                        </a:t>
            </a:r>
            <a:r>
              <a:rPr lang="zh-CN" altLang="en-US" sz="4000" dirty="0">
                <a:solidFill>
                  <a:srgbClr val="FF0000"/>
                </a:solidFill>
              </a:rPr>
              <a:t>默想</a:t>
            </a:r>
            <a:br>
              <a:rPr lang="en-US" altLang="zh-CN" sz="4000" dirty="0">
                <a:solidFill>
                  <a:schemeClr val="tx1"/>
                </a:solidFill>
              </a:rPr>
            </a:br>
            <a:br>
              <a:rPr lang="en-US" altLang="zh-CN" sz="4000" dirty="0">
                <a:solidFill>
                  <a:schemeClr val="tx1"/>
                </a:solidFill>
              </a:rPr>
            </a:br>
            <a:r>
              <a:rPr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证明这事的说：“是了，我必</a:t>
            </a:r>
            <a:r>
              <a:rPr sz="4000" u="sng" dirty="0">
                <a:solidFill>
                  <a:schemeClr val="tx1"/>
                </a:solidFill>
                <a:highlight>
                  <a:srgbClr val="FFFF00"/>
                </a:highlight>
                <a:ea typeface="SimSun" panose="02010600030101010101" pitchFamily="2" charset="-122"/>
                <a:sym typeface="+mn-ea"/>
              </a:rPr>
              <a:t>快来</a:t>
            </a:r>
            <a:r>
              <a:rPr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！”阿门！主耶稣啊，</a:t>
            </a:r>
            <a:r>
              <a:rPr sz="4000" u="sng" dirty="0">
                <a:solidFill>
                  <a:schemeClr val="tx1"/>
                </a:solidFill>
                <a:highlight>
                  <a:srgbClr val="FFFF00"/>
                </a:highlight>
                <a:ea typeface="SimSun" panose="02010600030101010101" pitchFamily="2" charset="-122"/>
                <a:sym typeface="+mn-ea"/>
              </a:rPr>
              <a:t>我愿你来</a:t>
            </a:r>
            <a:r>
              <a:rPr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！</a:t>
            </a:r>
            <a:r>
              <a:rPr lang="zh-CN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（启示录</a:t>
            </a: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22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：</a:t>
            </a: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20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）</a:t>
            </a:r>
            <a:b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动词</a:t>
            </a:r>
            <a:r>
              <a:rPr lang="en-US" altLang="zh-CN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X4</a:t>
            </a: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是采用现在式且持续进行中。</a:t>
            </a:r>
            <a:b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</a:br>
            <a:br>
              <a:rPr lang="en-US" altLang="zh-CN" sz="4000" dirty="0">
                <a:solidFill>
                  <a:schemeClr val="tx1"/>
                </a:solidFill>
              </a:rPr>
            </a:br>
            <a:endParaRPr lang="en-US" altLang="zh-CN" sz="4000" dirty="0">
              <a:solidFill>
                <a:schemeClr val="tx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193780" y="5809615"/>
            <a:ext cx="3190240" cy="762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416560"/>
            <a:ext cx="8596630" cy="1290955"/>
          </a:xfrm>
        </p:spPr>
        <p:txBody>
          <a:bodyPr>
            <a:normAutofit/>
          </a:bodyPr>
          <a:lstStyle/>
          <a:p>
            <a:pPr algn="ctr"/>
            <a:br>
              <a:rPr lang="en-US" altLang="zh-CN" sz="2400" dirty="0">
                <a:solidFill>
                  <a:schemeClr val="tx1"/>
                </a:solidFill>
              </a:rPr>
            </a:br>
            <a:r>
              <a:rPr lang="zh-CN" altLang="en-US" sz="4000" dirty="0">
                <a:solidFill>
                  <a:schemeClr val="tx1"/>
                </a:solidFill>
                <a:ea typeface="SimSun" panose="02010600030101010101" pitchFamily="2" charset="-122"/>
              </a:rPr>
              <a:t>分组讨论题</a:t>
            </a:r>
            <a:endParaRPr lang="zh-CN" altLang="en-US" sz="4000" dirty="0">
              <a:solidFill>
                <a:schemeClr val="tx1"/>
              </a:solidFill>
              <a:ea typeface="SimSun" panose="02010600030101010101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556385"/>
            <a:ext cx="9685655" cy="4942205"/>
          </a:xfrm>
        </p:spPr>
        <p:txBody>
          <a:bodyPr>
            <a:normAutofit fontScale="60000"/>
          </a:bodyPr>
          <a:lstStyle/>
          <a:p>
            <a:pPr marL="0" indent="0">
              <a:buNone/>
            </a:pPr>
            <a:r>
              <a:rPr lang="zh-CN" altLang="en-US" sz="8000" dirty="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1.</a:t>
            </a:r>
            <a:r>
              <a:rPr lang="zh-CN" altLang="en-US" sz="8000" dirty="0">
                <a:solidFill>
                  <a:schemeClr val="tx1"/>
                </a:solidFill>
                <a:ea typeface="SimSun" panose="02010600030101010101" pitchFamily="2" charset="-122"/>
                <a:sym typeface="+mn-ea"/>
              </a:rPr>
              <a:t>我们该如何准备应对主的再来？</a:t>
            </a:r>
            <a:endParaRPr lang="zh-CN" altLang="en-US" sz="8000" dirty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8000" dirty="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2.</a:t>
            </a:r>
            <a:r>
              <a:rPr lang="zh-CN" altLang="en-US" sz="8000" dirty="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我是如何真的相信耶稣基督会再来？</a:t>
            </a:r>
            <a:endParaRPr lang="zh-CN" altLang="en-US" sz="8000" dirty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8000" dirty="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3.</a:t>
            </a:r>
            <a:r>
              <a:rPr lang="zh-CN" altLang="en-US" sz="8000" dirty="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耶稣基督再来发生哪些事件？</a:t>
            </a:r>
            <a:endParaRPr lang="zh-CN" altLang="en-US" sz="8000" dirty="0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8000" dirty="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4</a:t>
            </a:r>
            <a:r>
              <a:rPr lang="zh-CN" altLang="en-US" sz="8000" dirty="0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.假如主耶稣基督今天降临，我是否有把握被提？</a:t>
            </a:r>
            <a:endParaRPr lang="zh-CN" altLang="en-US" sz="8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840740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>
                <a:solidFill>
                  <a:schemeClr val="tx1"/>
                </a:solidFill>
              </a:rPr>
              <a:t>前言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335405"/>
            <a:ext cx="8982710" cy="5288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作者是圣灵，圣经是一本有权威启示的书籍，可以借着圣经来知道我们将来末日及永恒世界的存在，圣经记录的预言大部分已经应验，只剩下基督的再来及其后要发生的事情。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而基督的再来在新约</a:t>
            </a:r>
            <a:r>
              <a:rPr lang="en-US" altLang="zh-CN" sz="4000" dirty="0">
                <a:ea typeface="SimSun" panose="02010600030101010101" pitchFamily="2" charset="-122"/>
              </a:rPr>
              <a:t>260</a:t>
            </a:r>
            <a:r>
              <a:rPr lang="zh-CN" altLang="en-US" sz="4000" dirty="0">
                <a:ea typeface="SimSun" panose="02010600030101010101" pitchFamily="2" charset="-122"/>
              </a:rPr>
              <a:t>章里面出现了</a:t>
            </a:r>
            <a:r>
              <a:rPr lang="en-US" altLang="zh-CN" sz="4000" dirty="0">
                <a:ea typeface="SimSun" panose="02010600030101010101" pitchFamily="2" charset="-122"/>
              </a:rPr>
              <a:t>315</a:t>
            </a:r>
            <a:r>
              <a:rPr lang="zh-CN" altLang="en-US" sz="4000" dirty="0">
                <a:ea typeface="SimSun" panose="02010600030101010101" pitchFamily="2" charset="-122"/>
              </a:rPr>
              <a:t>次的记录。对比其他宗教领袖一去不复返，独一无二的耶稣基督还要带着荣耀与权柄再来。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840740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一，关于主耶稣再来的预言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335405"/>
            <a:ext cx="8982710" cy="5288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1.旧约时代的先知预言基督的再来：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“我在夜间的_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异象</a:t>
            </a:r>
            <a:r>
              <a:rPr lang="zh-CN" altLang="en-US" sz="4000" dirty="0">
                <a:ea typeface="SimSun" panose="02010600030101010101" pitchFamily="2" charset="-122"/>
              </a:rPr>
              <a:t>中观看，见有一位象_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人子</a:t>
            </a:r>
            <a:r>
              <a:rPr lang="zh-CN" altLang="en-US" sz="4000" dirty="0">
                <a:ea typeface="SimSun" panose="02010600030101010101" pitchFamily="2" charset="-122"/>
              </a:rPr>
              <a:t>_，驾着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天云_</a:t>
            </a:r>
            <a:r>
              <a:rPr lang="zh-CN" altLang="en-US" sz="4000" dirty="0">
                <a:ea typeface="SimSun" panose="02010600030101010101" pitchFamily="2" charset="-122"/>
              </a:rPr>
              <a:t>而来，被领到亘古常在者面前，得了_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权柄</a:t>
            </a:r>
            <a:r>
              <a:rPr lang="zh-CN" altLang="en-US" sz="4000" dirty="0">
                <a:ea typeface="SimSun" panose="02010600030101010101" pitchFamily="2" charset="-122"/>
              </a:rPr>
              <a:t>、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荣耀</a:t>
            </a:r>
            <a:r>
              <a:rPr lang="zh-CN" altLang="en-US" sz="4000" dirty="0">
                <a:ea typeface="SimSun" panose="02010600030101010101" pitchFamily="2" charset="-122"/>
              </a:rPr>
              <a:t>、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国度</a:t>
            </a:r>
            <a:r>
              <a:rPr lang="zh-CN" altLang="en-US" sz="4000" dirty="0">
                <a:ea typeface="SimSun" panose="02010600030101010101" pitchFamily="2" charset="-122"/>
              </a:rPr>
              <a:t>_，使 _</a:t>
            </a:r>
            <a:r>
              <a:rPr lang="zh-CN" altLang="en-US" sz="4000" u="sng" dirty="0">
                <a:ea typeface="SimSun" panose="02010600030101010101" pitchFamily="2" charset="-122"/>
                <a:sym typeface="+mn-ea"/>
              </a:rPr>
              <a:t>各方</a:t>
            </a:r>
            <a:r>
              <a:rPr lang="zh-CN" altLang="en-US" sz="4000" dirty="0">
                <a:ea typeface="SimSun" panose="02010600030101010101" pitchFamily="2" charset="-122"/>
              </a:rPr>
              <a:t>、_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  <a:sym typeface="+mn-ea"/>
              </a:rPr>
              <a:t>各国</a:t>
            </a:r>
            <a:r>
              <a:rPr lang="zh-CN" altLang="en-US" sz="4000" dirty="0">
                <a:ea typeface="SimSun" panose="02010600030101010101" pitchFamily="2" charset="-122"/>
              </a:rPr>
              <a:t>、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  <a:sym typeface="+mn-ea"/>
              </a:rPr>
              <a:t>各族</a:t>
            </a:r>
            <a:r>
              <a:rPr lang="zh-CN" altLang="en-US" sz="4000" dirty="0">
                <a:ea typeface="SimSun" panose="02010600030101010101" pitchFamily="2" charset="-122"/>
              </a:rPr>
              <a:t>_的人都侍奉他。他的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权柄</a:t>
            </a:r>
            <a:r>
              <a:rPr lang="zh-CN" altLang="en-US" sz="4000" dirty="0">
                <a:ea typeface="SimSun" panose="02010600030101010101" pitchFamily="2" charset="-122"/>
              </a:rPr>
              <a:t>是</a:t>
            </a:r>
            <a:r>
              <a:rPr lang="zh-CN" altLang="en-US" sz="4000" u="sng" dirty="0">
                <a:ea typeface="SimSun" panose="02010600030101010101" pitchFamily="2" charset="-122"/>
              </a:rPr>
              <a:t>永远</a:t>
            </a:r>
            <a:r>
              <a:rPr lang="zh-CN" altLang="en-US" sz="4000" dirty="0">
                <a:ea typeface="SimSun" panose="02010600030101010101" pitchFamily="2" charset="-122"/>
              </a:rPr>
              <a:t>的，不能废去，他的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国</a:t>
            </a:r>
            <a:r>
              <a:rPr lang="zh-CN" altLang="en-US" sz="4000" dirty="0">
                <a:ea typeface="SimSun" panose="02010600030101010101" pitchFamily="2" charset="-122"/>
              </a:rPr>
              <a:t>必不败坏。”（但7:13-14）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840740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一，关于主耶稣再来的预言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335405"/>
            <a:ext cx="8982710" cy="5288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2.耶稣亲自预言了他的再来：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“当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人子</a:t>
            </a:r>
            <a:r>
              <a:rPr lang="zh-CN" altLang="en-US" sz="4000" dirty="0">
                <a:ea typeface="SimSun" panose="02010600030101010101" pitchFamily="2" charset="-122"/>
              </a:rPr>
              <a:t>在他_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荣耀</a:t>
            </a:r>
            <a:r>
              <a:rPr lang="zh-CN" altLang="en-US" sz="4000" dirty="0">
                <a:ea typeface="SimSun" panose="02010600030101010101" pitchFamily="2" charset="-122"/>
              </a:rPr>
              <a:t>里，同着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众天使</a:t>
            </a:r>
            <a:r>
              <a:rPr lang="zh-CN" altLang="en-US" sz="4000" dirty="0">
                <a:ea typeface="SimSun" panose="02010600030101010101" pitchFamily="2" charset="-122"/>
              </a:rPr>
              <a:t>降临的时候，要坐在他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荣耀</a:t>
            </a:r>
            <a:r>
              <a:rPr lang="zh-CN" altLang="en-US" sz="4000" dirty="0">
                <a:ea typeface="SimSun" panose="02010600030101010101" pitchFamily="2" charset="-122"/>
              </a:rPr>
              <a:t>的宝座上。”（太25:31）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3.使徒们预言基督的再来：</a:t>
            </a:r>
            <a:r>
              <a:rPr lang="zh-CN" altLang="en-US" sz="4000" dirty="0">
                <a:ea typeface="SimSun" panose="02010600030101010101" pitchFamily="2" charset="-122"/>
                <a:sym typeface="+mn-ea"/>
              </a:rPr>
              <a:t>帖前4:16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“因为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主</a:t>
            </a:r>
            <a:r>
              <a:rPr lang="zh-CN" altLang="en-US" sz="4000" dirty="0">
                <a:ea typeface="SimSun" panose="02010600030101010101" pitchFamily="2" charset="-122"/>
              </a:rPr>
              <a:t>必亲自从天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降临</a:t>
            </a:r>
            <a:r>
              <a:rPr lang="zh-CN" altLang="en-US" sz="4000" dirty="0">
                <a:ea typeface="SimSun" panose="02010600030101010101" pitchFamily="2" charset="-122"/>
              </a:rPr>
              <a:t>，有呼叫的声音和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天使长</a:t>
            </a:r>
            <a:r>
              <a:rPr lang="zh-CN" altLang="en-US" sz="4000" dirty="0">
                <a:ea typeface="SimSun" panose="02010600030101010101" pitchFamily="2" charset="-122"/>
              </a:rPr>
              <a:t>的声音，又有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神</a:t>
            </a:r>
            <a:r>
              <a:rPr lang="zh-CN" altLang="en-US" sz="4000" dirty="0">
                <a:ea typeface="SimSun" panose="02010600030101010101" pitchFamily="2" charset="-122"/>
              </a:rPr>
              <a:t>的号吹响，那在基督里死了的人必先复活。”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840740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一，关于主耶稣再来的预言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545" y="1335405"/>
            <a:ext cx="8982710" cy="5288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4.天使预言基督的再来：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“加利利人哪，你们为什么站着_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望天</a:t>
            </a:r>
            <a:r>
              <a:rPr lang="zh-CN" altLang="en-US" sz="4000" dirty="0">
                <a:ea typeface="SimSun" panose="02010600030101010101" pitchFamily="2" charset="-122"/>
              </a:rPr>
              <a:t>呢？这离开你们被接_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升天</a:t>
            </a:r>
            <a:r>
              <a:rPr lang="zh-CN" altLang="en-US" sz="4000" dirty="0">
                <a:ea typeface="SimSun" panose="02010600030101010101" pitchFamily="2" charset="-122"/>
              </a:rPr>
              <a:t>_的</a:t>
            </a:r>
            <a:r>
              <a:rPr lang="zh-CN" altLang="en-US" sz="4000" u="sng" dirty="0">
                <a:ea typeface="SimSun" panose="02010600030101010101" pitchFamily="2" charset="-122"/>
              </a:rPr>
              <a:t>耶稣</a:t>
            </a:r>
            <a:r>
              <a:rPr lang="zh-CN" altLang="en-US" sz="4000" dirty="0">
                <a:ea typeface="SimSun" panose="02010600030101010101" pitchFamily="2" charset="-122"/>
              </a:rPr>
              <a:t>，你们见他怎样_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往天上去</a:t>
            </a:r>
            <a:r>
              <a:rPr lang="zh-CN" altLang="en-US" sz="4000" dirty="0">
                <a:ea typeface="SimSun" panose="02010600030101010101" pitchFamily="2" charset="-122"/>
              </a:rPr>
              <a:t>，他还要</a:t>
            </a:r>
            <a:r>
              <a:rPr lang="zh-CN" altLang="en-US" sz="4000" u="sng" dirty="0">
                <a:highlight>
                  <a:srgbClr val="FFFF00"/>
                </a:highlight>
                <a:ea typeface="SimSun" panose="02010600030101010101" pitchFamily="2" charset="-122"/>
              </a:rPr>
              <a:t>怎样</a:t>
            </a:r>
            <a:r>
              <a:rPr lang="zh-CN" altLang="en-US" sz="4000" dirty="0">
                <a:ea typeface="SimSun" panose="02010600030101010101" pitchFamily="2" charset="-122"/>
              </a:rPr>
              <a:t>来。”（徒1:11）</a:t>
            </a:r>
            <a:endParaRPr lang="zh-CN" altLang="en-US" sz="4000" dirty="0"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zh-CN" altLang="en-US" sz="4000" dirty="0">
                <a:ea typeface="SimSun" panose="02010600030101010101" pitchFamily="2" charset="-122"/>
              </a:rPr>
              <a:t>　　</a:t>
            </a:r>
            <a:endParaRPr lang="zh-CN" altLang="en-US" sz="4000" dirty="0"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6006465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en-US" dirty="0">
                <a:solidFill>
                  <a:srgbClr val="FF0000"/>
                </a:solidFill>
              </a:rPr>
              <a:t>二、耶稣基督再来的目的：</a:t>
            </a:r>
            <a:br>
              <a:rPr lang="zh-CN" altLang="en-US" dirty="0">
                <a:solidFill>
                  <a:srgbClr val="FF0000"/>
                </a:solidFill>
              </a:rPr>
            </a:br>
            <a:br>
              <a:rPr lang="zh-CN" altLang="en-US" dirty="0">
                <a:solidFill>
                  <a:srgbClr val="FF0000"/>
                </a:solidFill>
              </a:rPr>
            </a:b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1.成全救恩：</a:t>
            </a:r>
            <a:b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　　“按着定命，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人人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都有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一死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，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死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后且有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审判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。象这样，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基督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_既然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一次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被献，担当了多人的_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罪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，将来要向那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等候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_他的人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第二次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显现，并与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罪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无关，乃是为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拯救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他们。”（来9:27-28）</a:t>
            </a:r>
            <a:b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b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　　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flipV="1">
            <a:off x="843915" y="6716395"/>
            <a:ext cx="9104630" cy="76200"/>
          </a:xfrm>
        </p:spPr>
        <p:txBody>
          <a:bodyPr/>
          <a:lstStyle/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6247765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二、耶稣基督再来的目的：</a:t>
            </a:r>
            <a:br>
              <a:rPr lang="zh-CN" altLang="en-US" dirty="0">
                <a:solidFill>
                  <a:srgbClr val="FF0000"/>
                </a:solidFill>
              </a:rPr>
            </a:b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2.作永远的王：</a:t>
            </a:r>
            <a:b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　　“世上的国成了我主和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主基督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的国；他要作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王_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，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直到永永远远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。”（启11:15）</a:t>
            </a:r>
            <a:b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3.施行审判：</a:t>
            </a:r>
            <a:b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　　“我在神面前，并在将来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审判活人死人的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基督耶稣面前，凭着他的显现和他的国度嘱咐你。”（提后4:1）</a:t>
            </a:r>
            <a:b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b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　　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flipV="1">
            <a:off x="9013825" y="6041390"/>
            <a:ext cx="259715" cy="262890"/>
          </a:xfrm>
        </p:spPr>
        <p:txBody>
          <a:bodyPr>
            <a:normAutofit fontScale="40000"/>
          </a:bodyPr>
          <a:lstStyle/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545" y="609600"/>
            <a:ext cx="8596630" cy="6247765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二、耶稣基督再来的目的：</a:t>
            </a:r>
            <a:br>
              <a:rPr lang="zh-CN" altLang="en-US" dirty="0">
                <a:solidFill>
                  <a:srgbClr val="FF0000"/>
                </a:solidFill>
              </a:rPr>
            </a:b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4.接我们到天国：</a:t>
            </a:r>
            <a:b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　　“我若去为你们预备了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地方去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，就必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再来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接你们到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我那里去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去；我在哪里，叫你们也在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那里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。”（约14:3）</a:t>
            </a:r>
            <a:br>
              <a:rPr lang="zh-CN" altLang="en-US" dirty="0">
                <a:solidFill>
                  <a:srgbClr val="FF0000"/>
                </a:solidFill>
              </a:rPr>
            </a:br>
            <a:br>
              <a:rPr lang="zh-CN" altLang="en-US" dirty="0">
                <a:solidFill>
                  <a:srgbClr val="FF0000"/>
                </a:solidFill>
              </a:rPr>
            </a:b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5.消除死亡：</a:t>
            </a:r>
            <a:b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</a:b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　　“神把一切_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仇敌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_都放在他的脚下。尽末了所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毁灭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的仇敌就是</a:t>
            </a:r>
            <a:r>
              <a:rPr lang="zh-CN" altLang="en-US" sz="4445" u="sng" dirty="0">
                <a:solidFill>
                  <a:schemeClr val="tx1"/>
                </a:solidFill>
                <a:highlight>
                  <a:srgbClr val="FFFF00"/>
                </a:highlight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死</a:t>
            </a:r>
            <a:r>
              <a:rPr lang="zh-CN" altLang="en-US" sz="4445" dirty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。”（林前15:25-26）</a:t>
            </a:r>
            <a:endParaRPr lang="zh-CN" altLang="en-US" sz="4445" dirty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flipV="1">
            <a:off x="9013825" y="6041390"/>
            <a:ext cx="259715" cy="262890"/>
          </a:xfrm>
        </p:spPr>
        <p:txBody>
          <a:bodyPr>
            <a:normAutofit fontScale="40000"/>
          </a:bodyPr>
          <a:lstStyle/>
          <a:p>
            <a:pPr marL="0" indent="0"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jcyOGYwM2QwY2ZiNTZjYWIwYTU2NDkwZjIzYTM5ZWEifQ=="/>
</p:tagLst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3457</Words>
  <Application>WPS 演示</Application>
  <PresentationFormat>宽屏</PresentationFormat>
  <Paragraphs>73</Paragraphs>
  <Slides>24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9" baseType="lpstr">
      <vt:lpstr>Arial</vt:lpstr>
      <vt:lpstr>SimSun</vt:lpstr>
      <vt:lpstr>Wingdings</vt:lpstr>
      <vt:lpstr>Wingdings 3</vt:lpstr>
      <vt:lpstr>Symbol</vt:lpstr>
      <vt:lpstr>Arial</vt:lpstr>
      <vt:lpstr>方正姚体</vt:lpstr>
      <vt:lpstr>Segoe Print</vt:lpstr>
      <vt:lpstr>Trebuchet MS</vt:lpstr>
      <vt:lpstr>华文新魏</vt:lpstr>
      <vt:lpstr>Microsoft YaHei</vt:lpstr>
      <vt:lpstr>Arial Unicode MS</vt:lpstr>
      <vt:lpstr>DengXian</vt:lpstr>
      <vt:lpstr>Calibri</vt:lpstr>
      <vt:lpstr>平面</vt:lpstr>
      <vt:lpstr>第八课 新生命与耶稣基督的再来</vt:lpstr>
      <vt:lpstr>背诵经文： 向神悔改：【赛55:7】恶人当离弃自己的道路； 不义的人当除掉自己的意念。 归向耶和华，耶和华就必怜恤他； 当归向我们的神，因为神必广行赦免。  接受基督：【启3:20】看哪，我站在门外叩门，若有听见我声音就开门的，我要进到他那里去，我与他，他与我一同坐席。 </vt:lpstr>
      <vt:lpstr>前言</vt:lpstr>
      <vt:lpstr>一，关于主耶稣再来的预言</vt:lpstr>
      <vt:lpstr>一，关于主耶稣再来的预言</vt:lpstr>
      <vt:lpstr>一，关于主耶稣再来的预言</vt:lpstr>
      <vt:lpstr>二、耶稣基督再来的目的：  1.成全救恩： 　　“按着定命，人人都有一死，死后且有审判。象这样，基督_既然一次被献，担当了多人的_罪，将来要向那等候_他的人第二次显现，并与罪无关，乃是为拯救他们。”（来9:27-28）  　　</vt:lpstr>
      <vt:lpstr>二、耶稣基督再来的目的： 2.作永远的王： 　　“世上的国成了我主和主基督的国；他要作王_，直到永永远远。”（启11:15） 3.施行审判： 　　“我在神面前，并在将来审判活人死人的基督耶稣面前，凭着他的显现和他的国度嘱咐你。”（提后4:1）  　　</vt:lpstr>
      <vt:lpstr>二、耶稣基督再来的目的： 4.接我们到天国： 　　“我若去为你们预备了地方去，就必再来接你们到我那里去去；我在哪里，叫你们也在那里。”（约14:3）  5.消除死亡： 　　“神把一切_仇敌_都放在他的脚下。尽末了所毁灭的仇敌就是死。”（林前15:25-26）</vt:lpstr>
      <vt:lpstr>三、基督再来的情景 1.主降临的第一阶段 2.信徒复活被提及空中相遇 3.地上的大灾难 4.基督再来以后的千禧年 5.白色大宝座前的审判 6.新天新地 </vt:lpstr>
      <vt:lpstr>　三、基督再降临的情形-‘公共的事件’ 1.主降临的第一阶段： “那时，人子的兆头要显在天上，地上的万族都要哀哭。他们要看见人子有能力，有大荣耀，驾着天上的云降临。”（太24:30）-兆头+大荣耀能力+云 2.信徒复活被提（突然取走）及空中相遇： 　　“因为主必亲自从天降临，……那在基督里死了的人必先复活。以后我们这活着还存留的人必和他们一同被提到云里，在空中与主相遇。这样，我们就要和主永远同在。所以，你们当用这些话彼此劝慰。”（帖前4:16-18）</vt:lpstr>
      <vt:lpstr>　三、基督再降临的情形 3.地上的大灾难：        “因为那时必有大灾难，从世界的起头直到_如今_，没有这样的灾难，后来也必没有。”（太24:21）-将来必有 　　“那时，主耶稣同他有能力的天使从_天上_在火焰中显现，要报应那不认识神和那不听从我主耶稣福音的人。”（帖后1:7-8） 　　 信徒是会大灾难前被提、灾中被提？灾后被提？大灾难时在地上的人，开始受那前所未有的大灾难——战争、地震、火山爆发、瘟疫等。</vt:lpstr>
      <vt:lpstr>　三、基督再降临的情形 4.基督再来以后的千禧年： 　　基督必在荣耀里同着被提空中的圣徒和众天使降临于地，灭绝敌基督及其他追随者，结束大灾难，作王统治世界一千年。 　　“他们都复活了了，与基督一同作王一千年。”（启20:4b） 　　“他（天使）捉住那龙，就是古蛇，又叫魔鬼_，也叫_撒旦_，把他捆绑一千年，扔在无底坑里，将无底坑关闭，用印封上，使它不得再迷惑列国。等到那一千年完了，以后必须暂时释放它。” （启20:2-3）</vt:lpstr>
      <vt:lpstr>　三、基督再降临的情形 5.白色大宝座前的审判 “我又看见一个白色的大宝座与坐在上面的，从他面前天地都逃避，再无可见之处了。我又看见死了的人，无论大小，都站在宝座前。案卷展开了，并且另有一卷展开，就是生命册_。死了的人都凭着这些案卷所记载的，照他们所行的受审判。”（启20:11-12） “死亡和阴间也被扔在火湖里，这火湖就是第二次的死。若有人名字没记在生命册上，他就被扔在火湖里。”（启20:14-15）</vt:lpstr>
      <vt:lpstr>　三、基督再降临的情形 6.新天新地 　　“但主的日子要象贼来到一样，那日，天必有大响声废去，有形质的都要被烈火销化，地和其上的物都要烧尽了。”（彼后3:10）“我又看见一个新天新地，因为先前的天地已经过去了，海也不再有了。”（启21:1） 　　白色大宝座前的审判结束后，神所预备的新天新地从天而降，那里没有罪，也没有痛苦。我们将生活在天国，直到永远。</vt:lpstr>
      <vt:lpstr>　四、主再来的时间及准备 　　1.主耶稣何时再来？ “这福音要传遍天下，对万民作见证，然后末期才来到。”（太24:14） 　　“但那日子、那时辰，没有人知道，连天上的使者也不知道，唯独父知道。”（太24:36） 　　“所以，你们也要预备，因为你们想不到的时候，人子就来了。”（太24:44）</vt:lpstr>
      <vt:lpstr>　四、主再来的时间及准备 2.主再来，我们该如何准备？ 　　·要做得救的圣徒： 　　“他要差遣使者，用号筒的大声，将他的选民从四方，从天这边到天那边，都召聚了来。”（太24:31） 　　·要警醒： 　　“所以，你们要警醒，因为不知道你们的主是哪一天来到。”（太24:42） 　　·要生活在主里面： 　　“小子们哪，你们要住在主里面。这样，他若显现，我们就可以坦然无惧；当他来的时候，在他面前也不至于惭愧。”（约壹2:28）</vt:lpstr>
      <vt:lpstr>　复活与被提 ⑴ 复活：主耶稣驾云降临时，那在基督里死了的人先复活，他们的身体变成与灵魂相结合的，永不朽坏的荣耀身体。 ⑵ 被提：那些等到主再来还没有死去的信徒，他们的身体也变成荣耀身体，被提到空中与主相遇。 ⑶ 空中相遇：圣经用比喻来描述这件事：空中相遇比作成一场婚筵，主耶稣是婚礼中的新郎，我们众圣徒是新妇。我们作为基督的新妇，与他联合，活在他的慈爱里，直到永远。</vt:lpstr>
      <vt:lpstr>            这一课的几个概念和名词 1.耶稣基督的再来-号筒大声、天使、睡了的圣徒复活与基督一起大能和荣耀的降临 2.地上活着遇基督再来的圣徒的被提与主在空中相遇。 3.地上大灾难时期和最后的大灾难； 4.千禧年，圣徒与耶稣基督一同作王。 5.基督台前（、白色大宝座前的审判-新天新地</vt:lpstr>
      <vt:lpstr>               基督台前的（奖赏/结算） 1.林后5：10-显露（被动），2.罗14：12说明；3.太25：14-30（按才受托结算，4.林前三11～15（金银宝石还是草木禾秸。）这不是得救和沉沦的审判；因为得救的议题已经在十字架上被主耶稣解决了。基督台前的审判，是为着不同的奖赏和责备的总清算，结算我们作信徒以来的生活。已经悔改认过的罪，都被赦免。</vt:lpstr>
      <vt:lpstr>               基督台前的（奖赏/结算） 有的基督徒和主的仆人为主尽忠作工，受苦受难被人诬陷和恶待，不求人的喜悦，单行主的旨意，这样的人要受赏赐，与主耶稣一同作王，得着说不出来的荣耀。这是何等的好呢？主心得着快乐，自己得着荣耀。我们每个基督徒追求这个罢！</vt:lpstr>
      <vt:lpstr>               基督台前的（奖赏/结算） 有的基督徒虽然有时失败，但他被提醒和光照已认罪并悔改，宝血已把他洗干净，他就重新追求，再在十字架的窄路上跟从主，就也要得着祂的赏赐。有的基督徒，然而他的工夫，好像草、木、禾秸，专门讨人的喜悦，怀着名利目的去作工，他就要受亏损，并无赏赐。</vt:lpstr>
      <vt:lpstr>                        默想  证明这事的说：“是了，我必快来！”阿门！主耶稣啊，我愿你来！（启示录22：20） 动词X4是采用现在式且持续进行中。  </vt:lpstr>
      <vt:lpstr> 分组讨论题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海林 王</dc:creator>
  <cp:lastModifiedBy>凡事盼望</cp:lastModifiedBy>
  <cp:revision>28</cp:revision>
  <dcterms:created xsi:type="dcterms:W3CDTF">2024-09-29T01:41:00Z</dcterms:created>
  <dcterms:modified xsi:type="dcterms:W3CDTF">2024-11-04T08:41:41Z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1FDE4F8920DC428A8F0D24DCE5A757F3_13</vt:lpwstr>
  </property>
  <property fmtid="{D5CDD505-2E9C-101B-9397-08002B2CF9AE}" pid="3" name="KSOProductBuildVer">
    <vt:lpwstr>2052-12.1.0.18608</vt:lpwstr>
  </property>
</Properties>
</file>