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63" r:id="rId3"/>
    <p:sldId id="358" r:id="rId5"/>
    <p:sldId id="383" r:id="rId6"/>
    <p:sldId id="425" r:id="rId7"/>
    <p:sldId id="424" r:id="rId8"/>
    <p:sldId id="426" r:id="rId9"/>
    <p:sldId id="266" r:id="rId10"/>
    <p:sldId id="282" r:id="rId11"/>
    <p:sldId id="261" r:id="rId12"/>
    <p:sldId id="259" r:id="rId13"/>
    <p:sldId id="265" r:id="rId14"/>
    <p:sldId id="303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195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1" Type="http://schemas.openxmlformats.org/officeDocument/2006/relationships/notesSlide" Target="../notesSlides/notesSlide3.xml"/><Relationship Id="rId60" Type="http://schemas.openxmlformats.org/officeDocument/2006/relationships/slideLayout" Target="../slideLayouts/slideLayout1.xml"/><Relationship Id="rId6" Type="http://schemas.openxmlformats.org/officeDocument/2006/relationships/tags" Target="../tags/tag7.xml"/><Relationship Id="rId59" Type="http://schemas.openxmlformats.org/officeDocument/2006/relationships/tags" Target="../tags/tag60.xml"/><Relationship Id="rId58" Type="http://schemas.openxmlformats.org/officeDocument/2006/relationships/tags" Target="../tags/tag59.xml"/><Relationship Id="rId57" Type="http://schemas.openxmlformats.org/officeDocument/2006/relationships/tags" Target="../tags/tag58.xml"/><Relationship Id="rId56" Type="http://schemas.openxmlformats.org/officeDocument/2006/relationships/tags" Target="../tags/tag57.xml"/><Relationship Id="rId55" Type="http://schemas.openxmlformats.org/officeDocument/2006/relationships/tags" Target="../tags/tag56.xml"/><Relationship Id="rId54" Type="http://schemas.openxmlformats.org/officeDocument/2006/relationships/tags" Target="../tags/tag55.xml"/><Relationship Id="rId53" Type="http://schemas.openxmlformats.org/officeDocument/2006/relationships/tags" Target="../tags/tag54.xml"/><Relationship Id="rId52" Type="http://schemas.openxmlformats.org/officeDocument/2006/relationships/tags" Target="../tags/tag53.xml"/><Relationship Id="rId51" Type="http://schemas.openxmlformats.org/officeDocument/2006/relationships/tags" Target="../tags/tag52.xml"/><Relationship Id="rId50" Type="http://schemas.openxmlformats.org/officeDocument/2006/relationships/tags" Target="../tags/tag51.xml"/><Relationship Id="rId5" Type="http://schemas.openxmlformats.org/officeDocument/2006/relationships/tags" Target="../tags/tag6.xml"/><Relationship Id="rId49" Type="http://schemas.openxmlformats.org/officeDocument/2006/relationships/tags" Target="../tags/tag50.xml"/><Relationship Id="rId48" Type="http://schemas.openxmlformats.org/officeDocument/2006/relationships/tags" Target="../tags/tag49.xml"/><Relationship Id="rId47" Type="http://schemas.openxmlformats.org/officeDocument/2006/relationships/tags" Target="../tags/tag48.xml"/><Relationship Id="rId46" Type="http://schemas.openxmlformats.org/officeDocument/2006/relationships/tags" Target="../tags/tag47.xml"/><Relationship Id="rId45" Type="http://schemas.openxmlformats.org/officeDocument/2006/relationships/tags" Target="../tags/tag46.xml"/><Relationship Id="rId44" Type="http://schemas.openxmlformats.org/officeDocument/2006/relationships/tags" Target="../tags/tag45.xml"/><Relationship Id="rId43" Type="http://schemas.openxmlformats.org/officeDocument/2006/relationships/tags" Target="../tags/tag44.xml"/><Relationship Id="rId42" Type="http://schemas.openxmlformats.org/officeDocument/2006/relationships/tags" Target="../tags/tag43.xml"/><Relationship Id="rId41" Type="http://schemas.openxmlformats.org/officeDocument/2006/relationships/tags" Target="../tags/tag42.xml"/><Relationship Id="rId40" Type="http://schemas.openxmlformats.org/officeDocument/2006/relationships/tags" Target="../tags/tag41.xml"/><Relationship Id="rId4" Type="http://schemas.openxmlformats.org/officeDocument/2006/relationships/tags" Target="../tags/tag5.xml"/><Relationship Id="rId39" Type="http://schemas.openxmlformats.org/officeDocument/2006/relationships/tags" Target="../tags/tag40.xml"/><Relationship Id="rId38" Type="http://schemas.openxmlformats.org/officeDocument/2006/relationships/tags" Target="../tags/tag39.xml"/><Relationship Id="rId37" Type="http://schemas.openxmlformats.org/officeDocument/2006/relationships/tags" Target="../tags/tag38.xml"/><Relationship Id="rId36" Type="http://schemas.openxmlformats.org/officeDocument/2006/relationships/tags" Target="../tags/tag37.xml"/><Relationship Id="rId35" Type="http://schemas.openxmlformats.org/officeDocument/2006/relationships/tags" Target="../tags/tag36.xml"/><Relationship Id="rId34" Type="http://schemas.openxmlformats.org/officeDocument/2006/relationships/tags" Target="../tags/tag35.xml"/><Relationship Id="rId33" Type="http://schemas.openxmlformats.org/officeDocument/2006/relationships/tags" Target="../tags/tag34.xml"/><Relationship Id="rId32" Type="http://schemas.openxmlformats.org/officeDocument/2006/relationships/tags" Target="../tags/tag33.xml"/><Relationship Id="rId31" Type="http://schemas.openxmlformats.org/officeDocument/2006/relationships/tags" Target="../tags/tag32.xml"/><Relationship Id="rId30" Type="http://schemas.openxmlformats.org/officeDocument/2006/relationships/tags" Target="../tags/tag31.xml"/><Relationship Id="rId3" Type="http://schemas.openxmlformats.org/officeDocument/2006/relationships/tags" Target="../tags/tag4.xml"/><Relationship Id="rId29" Type="http://schemas.openxmlformats.org/officeDocument/2006/relationships/tags" Target="../tags/tag30.xml"/><Relationship Id="rId28" Type="http://schemas.openxmlformats.org/officeDocument/2006/relationships/tags" Target="../tags/tag29.xml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1.png"/><Relationship Id="rId1" Type="http://schemas.openxmlformats.org/officeDocument/2006/relationships/tags" Target="../tags/tag6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image" Target="../media/image1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60750" y="321310"/>
            <a:ext cx="5017770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rgbClr val="FF0000"/>
                </a:solidFill>
              </a:rPr>
              <a:t>撒母耳记人物</a:t>
            </a:r>
            <a:endParaRPr lang="zh-CN" altLang="en-US" sz="3600" b="1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B050"/>
                </a:solidFill>
              </a:rPr>
              <a:t>       </a:t>
            </a:r>
            <a:r>
              <a:rPr lang="zh-CN" altLang="en-US" sz="3600" b="1">
                <a:solidFill>
                  <a:srgbClr val="00B050"/>
                </a:solidFill>
              </a:rPr>
              <a:t>——更多认识神</a:t>
            </a:r>
            <a:endParaRPr lang="zh-CN" altLang="en-US" sz="3600" b="1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3600" b="1">
              <a:solidFill>
                <a:srgbClr val="00B05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43480" y="4947920"/>
            <a:ext cx="705294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800">
                <a:sym typeface="+mn-ea"/>
              </a:rPr>
              <a:t>2.</a:t>
            </a:r>
            <a:r>
              <a:rPr lang="zh-CN" altLang="en-US" sz="2800">
                <a:sym typeface="+mn-ea"/>
              </a:rPr>
              <a:t>：</a:t>
            </a:r>
            <a:endParaRPr lang="zh-CN" altLang="en-US" sz="2800"/>
          </a:p>
          <a:p>
            <a:pPr>
              <a:lnSpc>
                <a:spcPct val="110000"/>
              </a:lnSpc>
            </a:pPr>
            <a:r>
              <a:rPr lang="en-US" altLang="zh-CN" sz="2800">
                <a:sym typeface="+mn-ea"/>
              </a:rPr>
              <a:t>                     </a:t>
            </a:r>
            <a:endParaRPr lang="zh-CN" altLang="en-US" sz="2800"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54990" y="2405380"/>
          <a:ext cx="11082020" cy="362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/>
                <a:gridCol w="4682490"/>
                <a:gridCol w="4599305"/>
              </a:tblGrid>
              <a:tr h="51816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主要人物</a:t>
                      </a:r>
                      <a:endParaRPr lang="zh-CN" altLang="en-US" sz="2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读经难题</a:t>
                      </a:r>
                      <a:endParaRPr lang="zh-CN" altLang="en-US" sz="2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14566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第一部分</a:t>
                      </a:r>
                      <a:endParaRPr lang="en-US" altLang="zh-CN" sz="2800"/>
                    </a:p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撒母耳本人</a:t>
                      </a:r>
                      <a:endParaRPr lang="zh-CN" altLang="en-US" sz="28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哈拿：撒母耳的母亲</a:t>
                      </a:r>
                      <a:endParaRPr lang="zh-CN" altLang="en-US" sz="28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以利：撒母耳的师傅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撒母耳是祭司吗？</a:t>
                      </a:r>
                      <a:endParaRPr lang="zh-CN" altLang="en-US" sz="28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忠心的祭司是谁？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5290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第二部分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扫罗：撒母耳膏的第一个王</a:t>
                      </a:r>
                      <a:endParaRPr lang="zh-CN" altLang="en-US" sz="28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大卫：撒母耳膏的第二个王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现在还有掣签/拈阄吗？</a:t>
                      </a:r>
                      <a:endParaRPr lang="zh-CN" altLang="en-US" sz="28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sym typeface="+mn-ea"/>
                        </a:rPr>
                        <a:t>为什么神要剿灭亚玛力人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？</a:t>
                      </a:r>
                      <a:endParaRPr lang="zh-CN" altLang="en-US" sz="28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2740" y="285115"/>
            <a:ext cx="189293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人物</a:t>
            </a:r>
            <a:r>
              <a:rPr lang="en-US" altLang="zh-CN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：</a:t>
            </a:r>
            <a:r>
              <a:rPr lang="zh-CN" altLang="en-US" sz="2400">
                <a:sym typeface="+mn-ea"/>
              </a:rPr>
              <a:t>哈拿</a:t>
            </a:r>
            <a:endParaRPr lang="zh-CN" altLang="en-US" sz="24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34960" y="1891030"/>
            <a:ext cx="2038350" cy="4610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noAutofit/>
          </a:bodyPr>
          <a:p>
            <a:r>
              <a:rPr lang="zh-CN" altLang="en-US" sz="2200">
                <a:sym typeface="+mn-ea"/>
              </a:rPr>
              <a:t>还</a:t>
            </a:r>
            <a:r>
              <a:rPr lang="zh-CN" altLang="en-US" sz="2200">
                <a:sym typeface="+mn-ea"/>
              </a:rPr>
              <a:t>愿奉献给神</a:t>
            </a:r>
            <a:endParaRPr lang="zh-CN" altLang="en-US" sz="22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6060" y="1351280"/>
            <a:ext cx="1892935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丈夫以利加拿</a:t>
            </a:r>
            <a:endParaRPr lang="zh-CN" altLang="en-US" sz="22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0505" y="1900555"/>
            <a:ext cx="1764665" cy="429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哈拿不生育</a:t>
            </a:r>
            <a:endParaRPr lang="zh-CN" altLang="en-US" sz="22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73375" y="1900555"/>
            <a:ext cx="2250440" cy="429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向神祈求</a:t>
            </a:r>
            <a:r>
              <a:rPr lang="en-US" altLang="zh-CN" sz="2200">
                <a:sym typeface="+mn-ea"/>
              </a:rPr>
              <a:t>+</a:t>
            </a:r>
            <a:r>
              <a:rPr lang="zh-CN" altLang="en-US" sz="2200">
                <a:sym typeface="+mn-ea"/>
              </a:rPr>
              <a:t>许愿</a:t>
            </a:r>
            <a:r>
              <a:rPr lang="en-US" altLang="zh-CN" sz="2200">
                <a:sym typeface="+mn-ea"/>
              </a:rPr>
              <a:t> </a:t>
            </a:r>
            <a:endParaRPr lang="zh-CN" altLang="en-US" sz="220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38825" y="1900555"/>
            <a:ext cx="1536065" cy="429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生撒母耳</a:t>
            </a:r>
            <a:endParaRPr lang="zh-CN" altLang="en-US" sz="2200">
              <a:sym typeface="+mn-ea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2223770" y="1981200"/>
            <a:ext cx="371475" cy="3124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8" name="右箭头 17"/>
          <p:cNvSpPr/>
          <p:nvPr/>
        </p:nvSpPr>
        <p:spPr>
          <a:xfrm>
            <a:off x="5369560" y="1981200"/>
            <a:ext cx="371475" cy="3124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33" name="文本框 32"/>
          <p:cNvSpPr txBox="1"/>
          <p:nvPr/>
        </p:nvSpPr>
        <p:spPr>
          <a:xfrm>
            <a:off x="5871845" y="2483485"/>
            <a:ext cx="6033135" cy="4298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【撒上 3:1】童子撒母耳在以利面前侍奉耶和华</a:t>
            </a:r>
            <a:endParaRPr lang="zh-CN" altLang="en-US" sz="2200"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91155" y="1359535"/>
            <a:ext cx="2250440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olidFill>
                  <a:schemeClr val="tx1"/>
                </a:solidFill>
                <a:sym typeface="+mn-ea"/>
              </a:rPr>
              <a:t>示罗</a:t>
            </a:r>
            <a:r>
              <a:rPr lang="en-US" altLang="zh-CN" sz="2200">
                <a:solidFill>
                  <a:schemeClr val="tx1"/>
                </a:solidFill>
                <a:sym typeface="+mn-ea"/>
              </a:rPr>
              <a:t>: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会幕所在地</a:t>
            </a:r>
            <a:endParaRPr lang="zh-CN" altLang="en-US" sz="2200">
              <a:solidFill>
                <a:schemeClr val="tx1"/>
              </a:solidFill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0820" y="2489200"/>
            <a:ext cx="2445385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住以法莲的利未人</a:t>
            </a:r>
            <a:endParaRPr lang="zh-CN" altLang="en-US" sz="22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90520" y="2482850"/>
            <a:ext cx="2160270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终生做拿细耳人</a:t>
            </a:r>
            <a:endParaRPr lang="zh-CN" altLang="en-US" sz="220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87720" y="1369060"/>
            <a:ext cx="1313815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断奶</a:t>
            </a:r>
            <a:r>
              <a:rPr lang="en-US" altLang="zh-CN" sz="2200">
                <a:sym typeface="+mn-ea"/>
              </a:rPr>
              <a:t>/3</a:t>
            </a:r>
            <a:r>
              <a:rPr lang="zh-CN" altLang="en-US" sz="2200">
                <a:sym typeface="+mn-ea"/>
              </a:rPr>
              <a:t>岁</a:t>
            </a:r>
            <a:endParaRPr lang="zh-CN" altLang="en-US" sz="2200">
              <a:sym typeface="+mn-ea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10095230" y="1981200"/>
            <a:ext cx="371475" cy="3124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23" name="右箭头 22"/>
          <p:cNvSpPr/>
          <p:nvPr/>
        </p:nvSpPr>
        <p:spPr>
          <a:xfrm>
            <a:off x="7472680" y="1981200"/>
            <a:ext cx="371475" cy="3124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30" name="文本框 29"/>
          <p:cNvSpPr txBox="1"/>
          <p:nvPr/>
        </p:nvSpPr>
        <p:spPr>
          <a:xfrm>
            <a:off x="7369175" y="308610"/>
            <a:ext cx="4711065" cy="11068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【撒上 2:21】耶和华眷顾哈拿，她就怀孕生了三个儿子，两个女儿。那孩子撒母耳，在耶和华面前渐渐长大。</a:t>
            </a:r>
            <a:endParaRPr lang="zh-CN" altLang="en-US" sz="2200"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577195" y="1907540"/>
            <a:ext cx="1313815" cy="429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再得</a:t>
            </a:r>
            <a:r>
              <a:rPr lang="en-US" altLang="zh-CN" sz="2200">
                <a:sym typeface="+mn-ea"/>
              </a:rPr>
              <a:t>5</a:t>
            </a:r>
            <a:r>
              <a:rPr lang="zh-CN" altLang="en-US" sz="2200">
                <a:sym typeface="+mn-ea"/>
              </a:rPr>
              <a:t>子</a:t>
            </a:r>
            <a:endParaRPr lang="zh-CN" altLang="en-US" sz="2200"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32740" y="4117975"/>
            <a:ext cx="4332605" cy="155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graphicFrame>
        <p:nvGraphicFramePr>
          <p:cNvPr id="43" name="表格 42"/>
          <p:cNvGraphicFramePr/>
          <p:nvPr>
            <p:custDataLst>
              <p:tags r:id="rId2"/>
            </p:custDataLst>
          </p:nvPr>
        </p:nvGraphicFramePr>
        <p:xfrm>
          <a:off x="107315" y="3004820"/>
          <a:ext cx="11945620" cy="376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2110"/>
                <a:gridCol w="4988560"/>
                <a:gridCol w="1504950"/>
              </a:tblGrid>
              <a:tr h="4254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哈拿的祷告（撒母耳记上 2:1～</a:t>
                      </a:r>
                      <a:r>
                        <a:rPr lang="en-US" altLang="zh-CN" sz="2000"/>
                        <a:t>5</a:t>
                      </a:r>
                      <a:r>
                        <a:rPr lang="zh-CN" altLang="en-US" sz="2000"/>
                        <a:t>）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马利亚的祷告（路加福音 1:46～55）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祷告主题</a:t>
                      </a:r>
                      <a:endParaRPr lang="zh-CN" altLang="en-US" sz="2000"/>
                    </a:p>
                  </a:txBody>
                  <a:tcPr/>
                </a:tc>
              </a:tr>
              <a:tr h="10820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[1]哈拿祷告说：我的心因耶和华</a:t>
                      </a:r>
                      <a:r>
                        <a:rPr lang="zh-CN" altLang="en-US" sz="2000">
                          <a:solidFill>
                            <a:srgbClr val="FF0000"/>
                          </a:solidFill>
                        </a:rPr>
                        <a:t>快乐</a:t>
                      </a:r>
                      <a:r>
                        <a:rPr lang="zh-CN" altLang="en-US" sz="2000"/>
                        <a:t>，我的角因耶和华</a:t>
                      </a:r>
                      <a:r>
                        <a:rPr lang="zh-CN" altLang="en-US" sz="2000">
                          <a:solidFill>
                            <a:srgbClr val="FF0000"/>
                          </a:solidFill>
                        </a:rPr>
                        <a:t>高举</a:t>
                      </a:r>
                      <a:r>
                        <a:rPr lang="zh-CN" altLang="en-US" sz="2000"/>
                        <a:t>。我的口向仇敌</a:t>
                      </a:r>
                      <a:r>
                        <a:rPr lang="zh-CN" altLang="en-US" sz="2000">
                          <a:solidFill>
                            <a:srgbClr val="FF0000"/>
                          </a:solidFill>
                        </a:rPr>
                        <a:t>张开</a:t>
                      </a:r>
                      <a:r>
                        <a:rPr lang="zh-CN" altLang="en-US" sz="2000"/>
                        <a:t>，我因耶和华的</a:t>
                      </a:r>
                      <a:r>
                        <a:rPr lang="zh-CN" altLang="en-US" sz="2000">
                          <a:solidFill>
                            <a:srgbClr val="FF0000"/>
                          </a:solidFill>
                        </a:rPr>
                        <a:t>救恩欢欣</a:t>
                      </a:r>
                      <a:r>
                        <a:rPr lang="zh-CN" altLang="en-US" sz="2000"/>
                        <a:t>。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[46]马利亚说：“我心</a:t>
                      </a:r>
                      <a:r>
                        <a:rPr lang="zh-CN" altLang="en-US" sz="2000">
                          <a:solidFill>
                            <a:srgbClr val="FF0000"/>
                          </a:solidFill>
                        </a:rPr>
                        <a:t>尊主为大</a:t>
                      </a:r>
                      <a:r>
                        <a:rPr lang="zh-CN" altLang="en-US" sz="2000"/>
                        <a:t>， [47]我灵以神我的</a:t>
                      </a:r>
                      <a:r>
                        <a:rPr lang="zh-CN" altLang="en-US" sz="2000">
                          <a:solidFill>
                            <a:srgbClr val="FF0000"/>
                          </a:solidFill>
                        </a:rPr>
                        <a:t>救主为乐</a:t>
                      </a:r>
                      <a:r>
                        <a:rPr lang="zh-CN" altLang="en-US" sz="2000"/>
                        <a:t>。[48]因为他顾念他使女的卑微，从今以后，万代要</a:t>
                      </a:r>
                      <a:r>
                        <a:rPr lang="zh-CN" altLang="en-US" sz="2000">
                          <a:solidFill>
                            <a:srgbClr val="FF0000"/>
                          </a:solidFill>
                        </a:rPr>
                        <a:t>称我有福</a:t>
                      </a:r>
                      <a:r>
                        <a:rPr lang="zh-CN" altLang="en-US" sz="2000"/>
                        <a:t>。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</a:rPr>
                        <a:t>称颂</a:t>
                      </a:r>
                      <a:endParaRPr lang="zh-CN" altLang="en-US" sz="20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</a:rPr>
                        <a:t>神的救恩</a:t>
                      </a:r>
                      <a:endParaRPr lang="zh-CN" altLang="en-US" sz="20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531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[2]只有耶和华</a:t>
                      </a:r>
                      <a:r>
                        <a:rPr lang="zh-CN" altLang="en-US" sz="2000">
                          <a:solidFill>
                            <a:srgbClr val="00B050"/>
                          </a:solidFill>
                        </a:rPr>
                        <a:t>为圣</a:t>
                      </a:r>
                      <a:r>
                        <a:rPr lang="zh-CN" altLang="en-US" sz="2000"/>
                        <a:t>，除他以外</a:t>
                      </a:r>
                      <a:r>
                        <a:rPr lang="zh-CN" altLang="en-US" sz="2000">
                          <a:solidFill>
                            <a:srgbClr val="00B050"/>
                          </a:solidFill>
                        </a:rPr>
                        <a:t>没有可比</a:t>
                      </a:r>
                      <a:r>
                        <a:rPr lang="zh-CN" altLang="en-US" sz="2000"/>
                        <a:t>的，也没有磐石像我们的神。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[49]那有</a:t>
                      </a:r>
                      <a:r>
                        <a:rPr lang="zh-CN" altLang="en-US" sz="2000">
                          <a:solidFill>
                            <a:srgbClr val="00B050"/>
                          </a:solidFill>
                        </a:rPr>
                        <a:t>权能</a:t>
                      </a:r>
                      <a:r>
                        <a:rPr lang="zh-CN" altLang="en-US" sz="2000"/>
                        <a:t>的</a:t>
                      </a:r>
                      <a:r>
                        <a:rPr lang="en-US" altLang="zh-CN" sz="2000"/>
                        <a:t>,</a:t>
                      </a:r>
                      <a:r>
                        <a:rPr lang="zh-CN" altLang="en-US" sz="2000"/>
                        <a:t>为我成就了</a:t>
                      </a:r>
                      <a:r>
                        <a:rPr lang="zh-CN" altLang="en-US" sz="2000">
                          <a:solidFill>
                            <a:srgbClr val="00B050"/>
                          </a:solidFill>
                        </a:rPr>
                        <a:t>大事</a:t>
                      </a:r>
                      <a:r>
                        <a:rPr lang="en-US" altLang="zh-CN" sz="2000"/>
                        <a:t>,</a:t>
                      </a:r>
                      <a:r>
                        <a:rPr lang="zh-CN" altLang="en-US" sz="2000"/>
                        <a:t>他的名</a:t>
                      </a:r>
                      <a:r>
                        <a:rPr lang="zh-CN" altLang="en-US" sz="2000">
                          <a:solidFill>
                            <a:srgbClr val="00B050"/>
                          </a:solidFill>
                        </a:rPr>
                        <a:t>为圣</a:t>
                      </a:r>
                      <a:r>
                        <a:rPr lang="zh-CN" altLang="en-US" sz="2000"/>
                        <a:t>。[50]他</a:t>
                      </a:r>
                      <a:r>
                        <a:rPr lang="zh-CN" altLang="en-US" sz="2000">
                          <a:solidFill>
                            <a:srgbClr val="00B050"/>
                          </a:solidFill>
                        </a:rPr>
                        <a:t>怜悯</a:t>
                      </a:r>
                      <a:r>
                        <a:rPr lang="zh-CN" altLang="en-US" sz="2000"/>
                        <a:t>敬畏他的人</a:t>
                      </a:r>
                      <a:r>
                        <a:rPr lang="en-US" altLang="zh-CN" sz="2000"/>
                        <a:t>,</a:t>
                      </a:r>
                      <a:r>
                        <a:rPr lang="zh-CN" altLang="en-US" sz="2000"/>
                        <a:t>直到世世代代。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/>
                        <a:t>赞美</a:t>
                      </a:r>
                      <a:endParaRPr lang="zh-CN" altLang="en-US" sz="2000" b="1"/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B050"/>
                          </a:solidFill>
                        </a:rPr>
                        <a:t>神的圣洁</a:t>
                      </a:r>
                      <a:endParaRPr lang="zh-CN" altLang="en-US" sz="20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543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[3]人不要</a:t>
                      </a:r>
                      <a:r>
                        <a:rPr lang="zh-CN" altLang="en-US" sz="2000">
                          <a:solidFill>
                            <a:srgbClr val="0070C0"/>
                          </a:solidFill>
                        </a:rPr>
                        <a:t>夸口</a:t>
                      </a:r>
                      <a:r>
                        <a:rPr lang="zh-CN" altLang="en-US" sz="2000"/>
                        <a:t>说</a:t>
                      </a:r>
                      <a:r>
                        <a:rPr lang="zh-CN" altLang="en-US" sz="2000">
                          <a:solidFill>
                            <a:srgbClr val="0070C0"/>
                          </a:solidFill>
                        </a:rPr>
                        <a:t>骄傲</a:t>
                      </a:r>
                      <a:r>
                        <a:rPr lang="zh-CN" altLang="en-US" sz="2000"/>
                        <a:t>的话,也不要出</a:t>
                      </a:r>
                      <a:r>
                        <a:rPr lang="zh-CN" altLang="en-US" sz="2000">
                          <a:solidFill>
                            <a:srgbClr val="0070C0"/>
                          </a:solidFill>
                        </a:rPr>
                        <a:t>狂妄</a:t>
                      </a:r>
                      <a:r>
                        <a:rPr lang="zh-CN" altLang="en-US" sz="2000"/>
                        <a:t>的言语,因耶和华是大有智识的神,人的行为被他衡量。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[51]他用膀臂施展大能，那</a:t>
                      </a:r>
                      <a:r>
                        <a:rPr lang="zh-CN" altLang="en-US" sz="2000">
                          <a:solidFill>
                            <a:srgbClr val="0070C0"/>
                          </a:solidFill>
                        </a:rPr>
                        <a:t>狂傲</a:t>
                      </a:r>
                      <a:r>
                        <a:rPr lang="zh-CN" altLang="en-US" sz="2000"/>
                        <a:t>的人正心里</a:t>
                      </a:r>
                      <a:r>
                        <a:rPr lang="zh-CN" altLang="en-US" sz="2000">
                          <a:solidFill>
                            <a:srgbClr val="0070C0"/>
                          </a:solidFill>
                        </a:rPr>
                        <a:t>妄想</a:t>
                      </a:r>
                      <a:r>
                        <a:rPr lang="zh-CN" altLang="en-US" sz="2000"/>
                        <a:t>，就被他赶散了。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/>
                        <a:t>认罪悔改</a:t>
                      </a:r>
                      <a:endParaRPr lang="zh-CN" altLang="en-US" sz="2000" b="1"/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0070C0"/>
                          </a:solidFill>
                        </a:rPr>
                        <a:t>远离骄傲</a:t>
                      </a:r>
                      <a:endParaRPr lang="zh-CN" altLang="en-US" sz="20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531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[4]勇士的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弓</a:t>
                      </a:r>
                      <a:r>
                        <a:rPr lang="zh-CN" altLang="en-US" sz="2000"/>
                        <a:t>都已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折断</a:t>
                      </a:r>
                      <a:r>
                        <a:rPr lang="zh-CN" altLang="en-US" sz="2000"/>
                        <a:t>,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跌倒</a:t>
                      </a:r>
                      <a:r>
                        <a:rPr lang="zh-CN" altLang="en-US" sz="2000"/>
                        <a:t>的人以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力量</a:t>
                      </a:r>
                      <a:r>
                        <a:rPr lang="zh-CN" altLang="en-US" sz="2000"/>
                        <a:t>束腰。[5]素来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饱足</a:t>
                      </a:r>
                      <a:r>
                        <a:rPr lang="zh-CN" altLang="en-US" sz="2000"/>
                        <a:t>的,反作佣人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求食</a:t>
                      </a:r>
                      <a:r>
                        <a:rPr lang="zh-CN" altLang="en-US" sz="2000"/>
                        <a:t>;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饥饿</a:t>
                      </a:r>
                      <a:r>
                        <a:rPr lang="zh-CN" altLang="en-US" sz="2000"/>
                        <a:t>的,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再不</a:t>
                      </a:r>
                      <a:r>
                        <a:rPr lang="zh-CN" altLang="en-US" sz="2000"/>
                        <a:t>饥饿</a:t>
                      </a:r>
                      <a:r>
                        <a:rPr lang="en-US" altLang="zh-CN" sz="2000"/>
                        <a:t>.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[52]他叫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有权</a:t>
                      </a:r>
                      <a:r>
                        <a:rPr lang="zh-CN" altLang="en-US" sz="2000"/>
                        <a:t>柄的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失位</a:t>
                      </a:r>
                      <a:r>
                        <a:rPr lang="en-US" altLang="zh-CN" sz="2000"/>
                        <a:t>,</a:t>
                      </a:r>
                      <a:r>
                        <a:rPr lang="zh-CN" altLang="en-US" sz="2000"/>
                        <a:t>叫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卑贱</a:t>
                      </a:r>
                      <a:r>
                        <a:rPr lang="zh-CN" altLang="en-US" sz="2000"/>
                        <a:t>的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升高</a:t>
                      </a:r>
                      <a:r>
                        <a:rPr lang="en-US" altLang="zh-CN" sz="2000"/>
                        <a:t>,</a:t>
                      </a:r>
                      <a:r>
                        <a:rPr lang="zh-CN" altLang="en-US" sz="2000"/>
                        <a:t>[53]叫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饥饿</a:t>
                      </a:r>
                      <a:r>
                        <a:rPr lang="zh-CN" altLang="en-US" sz="2000"/>
                        <a:t>的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得饱</a:t>
                      </a:r>
                      <a:r>
                        <a:rPr lang="zh-CN" altLang="en-US" sz="2000"/>
                        <a:t>美食</a:t>
                      </a:r>
                      <a:r>
                        <a:rPr lang="en-US" altLang="zh-CN" sz="2000"/>
                        <a:t>,</a:t>
                      </a:r>
                      <a:r>
                        <a:rPr lang="zh-CN" altLang="en-US" sz="2000"/>
                        <a:t>叫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富足</a:t>
                      </a:r>
                      <a:r>
                        <a:rPr lang="zh-CN" altLang="en-US" sz="2000"/>
                        <a:t>的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空手</a:t>
                      </a:r>
                      <a:r>
                        <a:rPr lang="zh-CN" altLang="en-US" sz="2000"/>
                        <a:t>回去。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/>
                        <a:t>命运翻转</a:t>
                      </a:r>
                      <a:endParaRPr lang="zh-CN" altLang="en-US" sz="2000" b="1"/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rgbClr val="7030A0"/>
                          </a:solidFill>
                        </a:rPr>
                        <a:t>神的权能</a:t>
                      </a:r>
                      <a:endParaRPr lang="zh-CN" altLang="en-US" sz="2000" b="1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文本框 45"/>
          <p:cNvSpPr txBox="1"/>
          <p:nvPr/>
        </p:nvSpPr>
        <p:spPr>
          <a:xfrm>
            <a:off x="5305425" y="1175385"/>
            <a:ext cx="5314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怜悯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595245" y="261620"/>
            <a:ext cx="1746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神的属性？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80040" y="1428115"/>
            <a:ext cx="1649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完美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慈爱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42615" y="944880"/>
            <a:ext cx="17468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听祷告的神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0820" y="947420"/>
            <a:ext cx="2159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掌管生命的神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76800" y="356235"/>
            <a:ext cx="2444750" cy="768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200"/>
              <a:t>问题：同情哈拿，总</a:t>
            </a:r>
            <a:r>
              <a:rPr lang="zh-CN" altLang="en-US" sz="2200"/>
              <a:t>感觉不够</a:t>
            </a:r>
            <a:r>
              <a:rPr lang="zh-CN" altLang="en-US" sz="2200"/>
              <a:t>完美？</a:t>
            </a:r>
            <a:endParaRPr lang="zh-CN" altLang="en-US" sz="2200"/>
          </a:p>
        </p:txBody>
      </p:sp>
      <p:sp>
        <p:nvSpPr>
          <p:cNvPr id="7" name="文本框 6"/>
          <p:cNvSpPr txBox="1"/>
          <p:nvPr/>
        </p:nvSpPr>
        <p:spPr>
          <a:xfrm>
            <a:off x="7951470" y="1471295"/>
            <a:ext cx="2073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悦纳爱祂之人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" grpId="0" animBg="1"/>
      <p:bldP spid="12" grpId="0" animBg="1"/>
      <p:bldP spid="17" grpId="0" animBg="1"/>
      <p:bldP spid="10" grpId="1" animBg="1"/>
      <p:bldP spid="12" grpId="1" animBg="1"/>
      <p:bldP spid="17" grpId="1" animBg="1"/>
      <p:bldP spid="9" grpId="0" animBg="1"/>
      <p:bldP spid="9" grpId="1" animBg="1"/>
      <p:bldP spid="36" grpId="0" animBg="1"/>
      <p:bldP spid="36" grpId="1" animBg="1"/>
      <p:bldP spid="34" grpId="0" animBg="1"/>
      <p:bldP spid="34" grpId="1" animBg="1"/>
      <p:bldP spid="15" grpId="0" animBg="1"/>
      <p:bldP spid="15" grpId="1" animBg="1"/>
      <p:bldP spid="8" grpId="0" animBg="1"/>
      <p:bldP spid="13" grpId="0" animBg="1"/>
      <p:bldP spid="18" grpId="0" animBg="1"/>
      <p:bldP spid="23" grpId="0" animBg="1"/>
      <p:bldP spid="8" grpId="1" animBg="1"/>
      <p:bldP spid="13" grpId="1" animBg="1"/>
      <p:bldP spid="18" grpId="1" animBg="1"/>
      <p:bldP spid="23" grpId="1" animBg="1"/>
      <p:bldP spid="20" grpId="0" animBg="1"/>
      <p:bldP spid="20" grpId="1" animBg="1"/>
      <p:bldP spid="33" grpId="0" animBg="1"/>
      <p:bldP spid="33" grpId="1" animBg="1"/>
      <p:bldP spid="6" grpId="0" bldLvl="0" animBg="1"/>
      <p:bldP spid="6" grpId="1" animBg="1"/>
      <p:bldP spid="30" grpId="0" animBg="1"/>
      <p:bldP spid="30" grpId="1" animBg="1"/>
      <p:bldP spid="21" grpId="0" animBg="1"/>
      <p:bldP spid="31" grpId="0" animBg="1"/>
      <p:bldP spid="21" grpId="1" animBg="1"/>
      <p:bldP spid="31" grpId="1" animBg="1"/>
      <p:bldP spid="47" grpId="0"/>
      <p:bldP spid="47" grpId="1"/>
      <p:bldP spid="4" grpId="0"/>
      <p:bldP spid="4" grpId="1"/>
      <p:bldP spid="3" grpId="0"/>
      <p:bldP spid="3" grpId="1"/>
      <p:bldP spid="46" grpId="0"/>
      <p:bldP spid="46" grpId="1"/>
      <p:bldP spid="7" grpId="0"/>
      <p:bldP spid="7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7195" y="788035"/>
            <a:ext cx="683069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 b="1">
                <a:solidFill>
                  <a:srgbClr val="00B050"/>
                </a:solidFill>
              </a:rPr>
              <a:t>哈拿祷告的榜样：</a:t>
            </a:r>
            <a:r>
              <a:rPr lang="zh-CN" altLang="en-US" sz="2200"/>
              <a:t>当哈拿献上撒母耳之后，她所祷告的都是神的国度，并没有祷告再生孩子，但神却借着祭司的口主动赐福她。</a:t>
            </a:r>
            <a:r>
              <a:rPr lang="zh-CN" altLang="en-US" sz="2200" b="1">
                <a:solidFill>
                  <a:srgbClr val="00B050"/>
                </a:solidFill>
              </a:rPr>
              <a:t>哈拿体贴神的需要和感受，神就眷顾哈拿的需要和感受</a:t>
            </a:r>
            <a:r>
              <a:rPr lang="zh-CN" altLang="en-US" sz="2200"/>
              <a:t>。</a:t>
            </a:r>
            <a:endParaRPr lang="zh-CN" altLang="en-US" sz="2200"/>
          </a:p>
        </p:txBody>
      </p:sp>
      <p:sp>
        <p:nvSpPr>
          <p:cNvPr id="3" name="文本框 2"/>
          <p:cNvSpPr txBox="1"/>
          <p:nvPr/>
        </p:nvSpPr>
        <p:spPr>
          <a:xfrm>
            <a:off x="229235" y="2400300"/>
            <a:ext cx="6974840" cy="17837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/>
              <a:t>【撒上 2:20】 以利为以利加拿和他的妻祝福说：“愿耶和华由这妇人再赐你后裔，代替你从耶和华求来的孩子。”他们就回本乡去了。</a:t>
            </a:r>
            <a:endParaRPr lang="zh-CN" altLang="en-US" sz="2200"/>
          </a:p>
          <a:p>
            <a:r>
              <a:rPr lang="zh-CN" altLang="en-US" sz="2200"/>
              <a:t>【撒上 2:21】耶和华眷顾哈拿，她就怀孕生了三个儿子，两个女儿。那孩子撒母耳，在耶和华面前渐渐长大。</a:t>
            </a:r>
            <a:endParaRPr lang="zh-CN" altLang="en-US" sz="2200"/>
          </a:p>
        </p:txBody>
      </p:sp>
      <p:sp>
        <p:nvSpPr>
          <p:cNvPr id="4" name="文本框 3"/>
          <p:cNvSpPr txBox="1"/>
          <p:nvPr/>
        </p:nvSpPr>
        <p:spPr>
          <a:xfrm>
            <a:off x="1186815" y="4423410"/>
            <a:ext cx="5710555" cy="21228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/>
              <a:t>【太 6:31】 所以，不要忧虑说，‘吃什么？喝什么？穿什么？’</a:t>
            </a:r>
            <a:endParaRPr lang="zh-CN" altLang="en-US" sz="2200"/>
          </a:p>
          <a:p>
            <a:r>
              <a:rPr lang="zh-CN" altLang="en-US" sz="2200"/>
              <a:t>【太 6:32】 这都是外邦人所求的。你们需用的这一切东西，你们的天父是知道的。</a:t>
            </a:r>
            <a:endParaRPr lang="zh-CN" altLang="en-US" sz="2200"/>
          </a:p>
          <a:p>
            <a:r>
              <a:rPr lang="zh-CN" altLang="en-US" sz="2200"/>
              <a:t>【太 6:33】 你们要</a:t>
            </a:r>
            <a:r>
              <a:rPr lang="zh-CN" altLang="en-US" sz="2200" b="1">
                <a:solidFill>
                  <a:srgbClr val="FF0000"/>
                </a:solidFill>
              </a:rPr>
              <a:t>先求他的国和他的义</a:t>
            </a:r>
            <a:r>
              <a:rPr lang="zh-CN" altLang="en-US" sz="2200"/>
              <a:t>，这些东西都要加给你们了。</a:t>
            </a:r>
            <a:endParaRPr lang="zh-CN" altLang="en-US" sz="2200"/>
          </a:p>
        </p:txBody>
      </p:sp>
      <p:sp>
        <p:nvSpPr>
          <p:cNvPr id="6" name="文本框 5"/>
          <p:cNvSpPr txBox="1"/>
          <p:nvPr/>
        </p:nvSpPr>
        <p:spPr>
          <a:xfrm>
            <a:off x="488315" y="4549775"/>
            <a:ext cx="498475" cy="1854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r>
              <a:rPr lang="zh-CN" altLang="en-US" sz="2200" b="1">
                <a:solidFill>
                  <a:srgbClr val="FF0000"/>
                </a:solidFill>
              </a:rPr>
              <a:t>祷告的</a:t>
            </a:r>
            <a:r>
              <a:rPr lang="zh-CN" altLang="en-US" sz="2200" b="1">
                <a:solidFill>
                  <a:srgbClr val="FF0000"/>
                </a:solidFill>
              </a:rPr>
              <a:t>诀窍</a:t>
            </a:r>
            <a:endParaRPr lang="zh-CN" altLang="en-US" sz="22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6100" y="179705"/>
            <a:ext cx="3474085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探讨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：祷告的心态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05" y="721360"/>
            <a:ext cx="4775200" cy="582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7765415" y="179705"/>
            <a:ext cx="332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先求他的国和他的义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3" grpId="0" animBg="1"/>
      <p:bldP spid="3" grpId="1" animBg="1"/>
      <p:bldP spid="4" grpId="0" bldLvl="0" animBg="1"/>
      <p:bldP spid="4" grpId="1" animBg="1"/>
      <p:bldP spid="6" grpId="0" bldLvl="0" animBg="1"/>
      <p:bldP spid="6" grpId="1" animBg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5275" y="642620"/>
            <a:ext cx="8527415" cy="5573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rgbClr val="FF0000"/>
                </a:solidFill>
              </a:rPr>
              <a:t>分组讨论</a:t>
            </a:r>
            <a:endParaRPr lang="zh-CN" altLang="en-US" sz="3600"/>
          </a:p>
          <a:p>
            <a:pPr>
              <a:lnSpc>
                <a:spcPct val="110000"/>
              </a:lnSpc>
            </a:pPr>
            <a:r>
              <a:rPr lang="en-US" altLang="zh-CN" sz="3600">
                <a:solidFill>
                  <a:srgbClr val="00B050"/>
                </a:solidFill>
              </a:rPr>
              <a:t>1.</a:t>
            </a:r>
            <a:r>
              <a:rPr lang="zh-CN" altLang="en-US" sz="3600">
                <a:solidFill>
                  <a:srgbClr val="00B050"/>
                </a:solidFill>
              </a:rPr>
              <a:t>今天的收获和感动；</a:t>
            </a:r>
            <a:endParaRPr lang="zh-CN" altLang="en-US" sz="360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3600">
                <a:solidFill>
                  <a:srgbClr val="00B050"/>
                </a:solidFill>
                <a:sym typeface="+mn-ea"/>
              </a:rPr>
              <a:t>2.</a:t>
            </a:r>
            <a:r>
              <a:rPr lang="zh-CN" altLang="en-US" sz="3600">
                <a:solidFill>
                  <a:srgbClr val="00B050"/>
                </a:solidFill>
                <a:sym typeface="+mn-ea"/>
              </a:rPr>
              <a:t>本周读经的收获和感动；</a:t>
            </a:r>
            <a:endParaRPr lang="zh-CN" altLang="en-US" sz="3600">
              <a:solidFill>
                <a:srgbClr val="00B050"/>
              </a:solidFill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3600">
                <a:solidFill>
                  <a:srgbClr val="00B050"/>
                </a:solidFill>
              </a:rPr>
              <a:t>3.</a:t>
            </a:r>
            <a:r>
              <a:rPr lang="zh-CN" altLang="en-US" sz="3600">
                <a:solidFill>
                  <a:srgbClr val="00B050"/>
                </a:solidFill>
                <a:sym typeface="+mn-ea"/>
              </a:rPr>
              <a:t>分享自己对“祷告诀窍——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先求神的国</a:t>
            </a:r>
            <a:endParaRPr lang="zh-CN" altLang="en-US" sz="360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6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和神的义</a:t>
            </a:r>
            <a:r>
              <a:rPr lang="zh-CN" altLang="en-US" sz="3600">
                <a:solidFill>
                  <a:srgbClr val="00B050"/>
                </a:solidFill>
                <a:sym typeface="+mn-ea"/>
              </a:rPr>
              <a:t>”的理解</a:t>
            </a:r>
            <a:r>
              <a:rPr lang="zh-CN" altLang="en-US" sz="3600">
                <a:solidFill>
                  <a:srgbClr val="00B050"/>
                </a:solidFill>
                <a:sym typeface="+mn-ea"/>
              </a:rPr>
              <a:t>和应用。</a:t>
            </a:r>
            <a:endParaRPr lang="zh-CN" altLang="en-US" sz="3600">
              <a:solidFill>
                <a:srgbClr val="00B050"/>
              </a:solidFill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3600">
                <a:solidFill>
                  <a:srgbClr val="FF0000"/>
                </a:solidFill>
                <a:sym typeface="+mn-ea"/>
              </a:rPr>
              <a:t>                 </a:t>
            </a:r>
            <a:endParaRPr lang="zh-CN" altLang="en-US" sz="3600">
              <a:solidFill>
                <a:srgbClr val="00B050"/>
              </a:solidFill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sz="360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3600">
                <a:solidFill>
                  <a:srgbClr val="7030A0"/>
                </a:solidFill>
              </a:rPr>
              <a:t>说明</a:t>
            </a:r>
            <a:r>
              <a:rPr lang="en-US" altLang="zh-CN" sz="3600">
                <a:solidFill>
                  <a:srgbClr val="7030A0"/>
                </a:solidFill>
              </a:rPr>
              <a:t>: </a:t>
            </a:r>
            <a:r>
              <a:rPr lang="zh-CN" altLang="en-US" sz="3600">
                <a:solidFill>
                  <a:srgbClr val="7030A0"/>
                </a:solidFill>
              </a:rPr>
              <a:t>讨论时间</a:t>
            </a:r>
            <a:r>
              <a:rPr lang="en-US" altLang="zh-CN" sz="3600">
                <a:solidFill>
                  <a:srgbClr val="7030A0"/>
                </a:solidFill>
              </a:rPr>
              <a:t> 15</a:t>
            </a:r>
            <a:r>
              <a:rPr lang="zh-CN" altLang="en-US" sz="3600">
                <a:solidFill>
                  <a:srgbClr val="7030A0"/>
                </a:solidFill>
              </a:rPr>
              <a:t>～</a:t>
            </a:r>
            <a:r>
              <a:rPr lang="en-US" altLang="zh-CN" sz="3600">
                <a:solidFill>
                  <a:srgbClr val="7030A0"/>
                </a:solidFill>
              </a:rPr>
              <a:t>20</a:t>
            </a:r>
            <a:r>
              <a:rPr lang="zh-CN" altLang="en-US" sz="3600">
                <a:solidFill>
                  <a:srgbClr val="7030A0"/>
                </a:solidFill>
              </a:rPr>
              <a:t>分钟，</a:t>
            </a:r>
            <a:r>
              <a:rPr lang="en-US" altLang="zh-CN" sz="3600">
                <a:solidFill>
                  <a:srgbClr val="7030A0"/>
                </a:solidFill>
              </a:rPr>
              <a:t>3</a:t>
            </a:r>
            <a:r>
              <a:rPr lang="zh-CN" altLang="en-US" sz="3600">
                <a:solidFill>
                  <a:srgbClr val="7030A0"/>
                </a:solidFill>
              </a:rPr>
              <a:t>人</a:t>
            </a:r>
            <a:r>
              <a:rPr lang="zh-CN" altLang="en-US" sz="3600">
                <a:solidFill>
                  <a:srgbClr val="7030A0"/>
                </a:solidFill>
              </a:rPr>
              <a:t>一组，</a:t>
            </a:r>
            <a:endParaRPr lang="zh-CN" altLang="en-US" sz="360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3600">
                <a:solidFill>
                  <a:srgbClr val="7030A0"/>
                </a:solidFill>
              </a:rPr>
              <a:t>         </a:t>
            </a:r>
            <a:r>
              <a:rPr lang="zh-CN" altLang="en-US" sz="3600">
                <a:solidFill>
                  <a:srgbClr val="7030A0"/>
                </a:solidFill>
              </a:rPr>
              <a:t>各组推选</a:t>
            </a:r>
            <a:r>
              <a:rPr lang="en-US" altLang="zh-CN" sz="3600">
                <a:solidFill>
                  <a:srgbClr val="7030A0"/>
                </a:solidFill>
              </a:rPr>
              <a:t>1</a:t>
            </a:r>
            <a:r>
              <a:rPr lang="zh-CN" altLang="en-US" sz="3600">
                <a:solidFill>
                  <a:srgbClr val="7030A0"/>
                </a:solidFill>
              </a:rPr>
              <a:t>名代表，回来后汇报。</a:t>
            </a:r>
            <a:endParaRPr lang="zh-CN" altLang="en-US" sz="36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37985" y="4652010"/>
            <a:ext cx="3860165" cy="19507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2200">
                <a:sym typeface="+mn-ea"/>
              </a:rPr>
              <a:t>1.</a:t>
            </a:r>
            <a:r>
              <a:rPr lang="zh-CN" altLang="en-US" sz="2200">
                <a:sym typeface="+mn-ea"/>
              </a:rPr>
              <a:t>撒母耳本人；</a:t>
            </a:r>
            <a:endParaRPr lang="zh-CN" altLang="en-US" sz="22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200">
                <a:sym typeface="+mn-ea"/>
              </a:rPr>
              <a:t>2.</a:t>
            </a:r>
            <a:r>
              <a:rPr lang="zh-CN" altLang="en-US" sz="2200">
                <a:sym typeface="+mn-ea"/>
              </a:rPr>
              <a:t>哈拿：</a:t>
            </a:r>
            <a:r>
              <a:rPr lang="zh-CN" altLang="en-US" sz="2200">
                <a:sym typeface="+mn-ea"/>
              </a:rPr>
              <a:t>撒母耳的母亲</a:t>
            </a:r>
            <a:endParaRPr lang="zh-CN" altLang="en-US" sz="22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200">
                <a:sym typeface="+mn-ea"/>
              </a:rPr>
              <a:t>3.</a:t>
            </a:r>
            <a:r>
              <a:rPr lang="zh-CN" altLang="en-US" sz="2200">
                <a:sym typeface="+mn-ea"/>
              </a:rPr>
              <a:t>以利：</a:t>
            </a:r>
            <a:r>
              <a:rPr lang="zh-CN" altLang="en-US" sz="2200">
                <a:sym typeface="+mn-ea"/>
              </a:rPr>
              <a:t>撒母耳的师傅</a:t>
            </a:r>
            <a:endParaRPr lang="zh-CN" altLang="en-US" sz="22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200"/>
              <a:t>4.</a:t>
            </a:r>
            <a:r>
              <a:rPr lang="zh-CN" altLang="en-US" sz="2200">
                <a:sym typeface="+mn-ea"/>
              </a:rPr>
              <a:t>扫罗：</a:t>
            </a:r>
            <a:r>
              <a:rPr lang="zh-CN" altLang="en-US" sz="2200"/>
              <a:t>撒母耳膏的第一个王</a:t>
            </a:r>
            <a:endParaRPr lang="zh-CN" altLang="en-US" sz="2200"/>
          </a:p>
          <a:p>
            <a:pPr>
              <a:lnSpc>
                <a:spcPct val="110000"/>
              </a:lnSpc>
            </a:pPr>
            <a:r>
              <a:rPr lang="en-US" altLang="zh-CN" sz="2200"/>
              <a:t>5.</a:t>
            </a:r>
            <a:r>
              <a:rPr lang="zh-CN" altLang="en-US" sz="2200">
                <a:sym typeface="+mn-ea"/>
              </a:rPr>
              <a:t>大卫：</a:t>
            </a:r>
            <a:r>
              <a:rPr lang="zh-CN" altLang="en-US" sz="2200"/>
              <a:t>撒母耳膏的第二个王</a:t>
            </a:r>
            <a:endParaRPr lang="zh-CN" altLang="en-US" sz="2200"/>
          </a:p>
        </p:txBody>
      </p:sp>
      <p:sp>
        <p:nvSpPr>
          <p:cNvPr id="6" name="文本框 5"/>
          <p:cNvSpPr txBox="1"/>
          <p:nvPr/>
        </p:nvSpPr>
        <p:spPr>
          <a:xfrm>
            <a:off x="5094605" y="1861820"/>
            <a:ext cx="4079875" cy="5219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sz="2800">
                <a:sym typeface="+mn-ea"/>
              </a:rPr>
              <a:t>王国史</a:t>
            </a:r>
            <a:r>
              <a:rPr lang="zh-CN" sz="2800">
                <a:sym typeface="+mn-ea"/>
              </a:rPr>
              <a:t>二</a:t>
            </a:r>
            <a:endParaRPr lang="en-US" altLang="zh-CN" sz="28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200" y="1861820"/>
            <a:ext cx="4510405" cy="5219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ym typeface="+mn-ea"/>
              </a:rPr>
              <a:t>王国史</a:t>
            </a:r>
            <a:r>
              <a:rPr lang="zh-CN" altLang="en-US" sz="2800">
                <a:sym typeface="+mn-ea"/>
              </a:rPr>
              <a:t>一</a:t>
            </a:r>
            <a:endParaRPr lang="zh-CN" altLang="en-US" sz="28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55925" y="318770"/>
            <a:ext cx="487045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撒母耳记作者是谁？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是撒母耳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吗？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4200" y="1226820"/>
            <a:ext cx="8589645" cy="5219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ym typeface="+mn-ea"/>
              </a:rPr>
              <a:t>原本</a:t>
            </a:r>
            <a:r>
              <a:rPr lang="zh-CN" altLang="en-US" sz="2800">
                <a:sym typeface="+mn-ea"/>
              </a:rPr>
              <a:t>是一卷书</a:t>
            </a:r>
            <a:endParaRPr lang="zh-CN" altLang="en-US" sz="280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80635" y="2505710"/>
            <a:ext cx="4079875" cy="521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sym typeface="+mn-ea"/>
              </a:rPr>
              <a:t>1        </a:t>
            </a:r>
            <a:r>
              <a:rPr lang="zh-CN" altLang="en-US" sz="2800">
                <a:sym typeface="+mn-ea"/>
              </a:rPr>
              <a:t>撒母耳记下</a:t>
            </a:r>
            <a:r>
              <a:rPr lang="en-US" altLang="zh-CN" sz="2800">
                <a:sym typeface="+mn-ea"/>
              </a:rPr>
              <a:t>      24</a:t>
            </a:r>
            <a:endParaRPr lang="en-US" altLang="zh-CN" sz="280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0230" y="2505710"/>
            <a:ext cx="4510405" cy="521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sym typeface="+mn-ea"/>
              </a:rPr>
              <a:t>1       </a:t>
            </a:r>
            <a:r>
              <a:rPr lang="zh-CN" altLang="en-US" sz="2800">
                <a:sym typeface="+mn-ea"/>
              </a:rPr>
              <a:t>撒母耳记上</a:t>
            </a:r>
            <a:r>
              <a:rPr lang="en-US" altLang="zh-CN" sz="2800">
                <a:sym typeface="+mn-ea"/>
              </a:rPr>
              <a:t>     25   31</a:t>
            </a:r>
            <a:endParaRPr lang="en-US" altLang="zh-CN" sz="28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45930" y="1226820"/>
            <a:ext cx="2513965" cy="11569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noAutofit/>
          </a:bodyPr>
          <a:p>
            <a:r>
              <a:rPr lang="zh-CN" altLang="en-US" sz="2200"/>
              <a:t>主前</a:t>
            </a:r>
            <a:r>
              <a:rPr lang="en-US" altLang="zh-CN" sz="2200"/>
              <a:t>2</a:t>
            </a:r>
            <a:r>
              <a:rPr lang="zh-CN" altLang="en-US" sz="2200"/>
              <a:t>～</a:t>
            </a:r>
            <a:r>
              <a:rPr lang="en-US" altLang="zh-CN" sz="2200"/>
              <a:t>3</a:t>
            </a:r>
            <a:r>
              <a:rPr lang="zh-CN" altLang="en-US" sz="2200"/>
              <a:t>世纪由希伯来原文翻译为</a:t>
            </a:r>
            <a:r>
              <a:rPr lang="zh-CN" altLang="en-US" sz="2200">
                <a:sym typeface="+mn-ea"/>
              </a:rPr>
              <a:t>希腊文</a:t>
            </a:r>
            <a:r>
              <a:rPr lang="en-US" altLang="zh-CN" sz="2200">
                <a:sym typeface="+mn-ea"/>
              </a:rPr>
              <a:t>(</a:t>
            </a:r>
            <a:r>
              <a:rPr lang="zh-CN" altLang="en-US" sz="2200">
                <a:sym typeface="+mn-ea"/>
              </a:rPr>
              <a:t>七十士译本</a:t>
            </a:r>
            <a:r>
              <a:rPr lang="en-US" altLang="zh-CN" sz="2200">
                <a:sym typeface="+mn-ea"/>
              </a:rPr>
              <a:t>)</a:t>
            </a:r>
            <a:endParaRPr lang="en-US" altLang="zh-CN" sz="220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17990" y="2505710"/>
            <a:ext cx="2541905" cy="768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/>
              <a:t>第</a:t>
            </a:r>
            <a:r>
              <a:rPr lang="en-US" altLang="zh-CN" sz="2200"/>
              <a:t>16</a:t>
            </a:r>
            <a:r>
              <a:rPr lang="zh-CN" altLang="en-US" sz="2200"/>
              <a:t>世纪希伯来文圣经</a:t>
            </a:r>
            <a:r>
              <a:rPr lang="zh-CN" altLang="en-US" sz="2200"/>
              <a:t>效仿以此分卷</a:t>
            </a:r>
            <a:endParaRPr lang="zh-CN" altLang="en-US" sz="2200"/>
          </a:p>
        </p:txBody>
      </p:sp>
      <p:cxnSp>
        <p:nvCxnSpPr>
          <p:cNvPr id="17" name="直接连接符 16"/>
          <p:cNvCxnSpPr/>
          <p:nvPr/>
        </p:nvCxnSpPr>
        <p:spPr>
          <a:xfrm>
            <a:off x="4025265" y="2970530"/>
            <a:ext cx="0" cy="8864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762375" y="3948430"/>
            <a:ext cx="467360" cy="1568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撒母耳</a:t>
            </a:r>
            <a:r>
              <a:rPr lang="zh-CN" altLang="en-US" sz="2400">
                <a:sym typeface="+mn-ea"/>
              </a:rPr>
              <a:t>亡</a:t>
            </a:r>
            <a:endParaRPr lang="zh-CN" altLang="en-US" sz="2400"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4200" y="3227705"/>
            <a:ext cx="317881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～</a:t>
            </a:r>
            <a:r>
              <a:rPr lang="en-US" altLang="zh-CN" sz="2400">
                <a:sym typeface="+mn-ea"/>
              </a:rPr>
              <a:t>24</a:t>
            </a:r>
            <a:r>
              <a:rPr lang="zh-CN" altLang="en-US" sz="2400">
                <a:sym typeface="+mn-ea"/>
              </a:rPr>
              <a:t>章作者：撒母耳</a:t>
            </a:r>
            <a:endParaRPr lang="zh-CN" altLang="en-US" sz="2000">
              <a:sym typeface="+mn-ea"/>
            </a:endParaRPr>
          </a:p>
          <a:p>
            <a:endParaRPr lang="zh-CN" altLang="en-US" sz="2000">
              <a:sym typeface="+mn-ea"/>
            </a:endParaRPr>
          </a:p>
          <a:p>
            <a:r>
              <a:rPr lang="zh-CN" altLang="en-US" sz="2000">
                <a:sym typeface="+mn-ea"/>
              </a:rPr>
              <a:t>来源自犹太法典《他勒目》Talmud，搜集和记载犹太人律法和古遗传的法典。</a:t>
            </a:r>
            <a:endParaRPr lang="zh-CN" altLang="en-US" sz="200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73550" y="3162300"/>
            <a:ext cx="48704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25章之后作者：拿单</a:t>
            </a:r>
            <a:r>
              <a:rPr lang="en-US" altLang="zh-CN" sz="2400"/>
              <a:t>&amp;</a:t>
            </a:r>
            <a:r>
              <a:rPr lang="zh-CN" altLang="en-US" sz="2400"/>
              <a:t>迦得后补写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【代上 29:29】大卫王始终的事，都写在先见撒母耳的书上和先知拿单并先见迦得的书上。</a:t>
            </a:r>
            <a:endParaRPr lang="zh-CN" altLang="en-US" sz="2000"/>
          </a:p>
        </p:txBody>
      </p:sp>
      <p:sp>
        <p:nvSpPr>
          <p:cNvPr id="22" name="文本框 21"/>
          <p:cNvSpPr txBox="1"/>
          <p:nvPr/>
        </p:nvSpPr>
        <p:spPr>
          <a:xfrm>
            <a:off x="1315720" y="5807075"/>
            <a:ext cx="5400675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/>
              <a:t>书卷中的主要人物都与撒母耳密切相关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9" grpId="0" animBg="1"/>
      <p:bldP spid="9" grpId="1" animBg="1"/>
      <p:bldP spid="12" grpId="0" animBg="1"/>
      <p:bldP spid="12" grpId="1" animBg="1"/>
      <p:bldP spid="15" grpId="0" animBg="1"/>
      <p:bldP spid="15" grpId="1" animBg="1"/>
      <p:bldP spid="6" grpId="0" animBg="1"/>
      <p:bldP spid="8" grpId="0" animBg="1"/>
      <p:bldP spid="6" grpId="1" animBg="1"/>
      <p:bldP spid="8" grpId="1" animBg="1"/>
      <p:bldP spid="16" grpId="0" animBg="1"/>
      <p:bldP spid="16" grpId="1" animBg="1"/>
      <p:bldP spid="13" grpId="0" animBg="1"/>
      <p:bldP spid="14" grpId="0" animBg="1"/>
      <p:bldP spid="13" grpId="1" animBg="1"/>
      <p:bldP spid="14" grpId="1" animBg="1"/>
      <p:bldP spid="18" grpId="0" bldLvl="0" animBg="1"/>
      <p:bldP spid="18" grpId="1" animBg="1"/>
      <p:bldP spid="19" grpId="0"/>
      <p:bldP spid="19" grpId="1"/>
      <p:bldP spid="20" grpId="0"/>
      <p:bldP spid="20" grpId="1"/>
      <p:bldP spid="22" grpId="0" animBg="1"/>
      <p:bldP spid="22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>
            <p:custDataLst>
              <p:tags r:id="rId1"/>
            </p:custDataLst>
          </p:nvPr>
        </p:nvSpPr>
        <p:spPr>
          <a:xfrm>
            <a:off x="5974715" y="3828415"/>
            <a:ext cx="1370330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000"/>
              <a:t>2</a:t>
            </a:r>
            <a:r>
              <a:rPr lang="zh-CN" altLang="en-US" sz="2000"/>
              <a:t>取扫罗</a:t>
            </a:r>
            <a:r>
              <a:rPr lang="zh-CN" altLang="en-US" sz="2000"/>
              <a:t>枪</a:t>
            </a:r>
            <a:endParaRPr lang="zh-CN" altLang="en-US" sz="2000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812925" y="1397000"/>
            <a:ext cx="814070" cy="7683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祭司以利</a:t>
            </a:r>
            <a:endParaRPr lang="zh-CN" altLang="en-US" sz="2200"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189730" y="1776095"/>
            <a:ext cx="2325370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200">
                <a:sym typeface="+mn-ea"/>
              </a:rPr>
              <a:t>  </a:t>
            </a:r>
            <a:r>
              <a:rPr lang="zh-CN" altLang="en-US" sz="2200">
                <a:sym typeface="+mn-ea"/>
              </a:rPr>
              <a:t>扫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罗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王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朝</a:t>
            </a:r>
            <a:endParaRPr lang="zh-CN" altLang="en-US" sz="2200"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919595" y="2382520"/>
            <a:ext cx="2626360" cy="4610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noAutofit/>
          </a:bodyPr>
          <a:p>
            <a:r>
              <a:rPr lang="en-US" altLang="zh-CN" sz="2200">
                <a:sym typeface="+mn-ea"/>
              </a:rPr>
              <a:t>      </a:t>
            </a:r>
            <a:r>
              <a:rPr lang="zh-CN" altLang="en-US" sz="2200">
                <a:sym typeface="+mn-ea"/>
              </a:rPr>
              <a:t>大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卫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王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朝</a:t>
            </a:r>
            <a:endParaRPr lang="zh-CN" altLang="en-US" sz="2200"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03225" y="1221740"/>
            <a:ext cx="814705" cy="11068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母亲哈拿</a:t>
            </a:r>
            <a:r>
              <a:rPr lang="zh-CN" altLang="en-US" sz="2200">
                <a:sym typeface="+mn-ea"/>
              </a:rPr>
              <a:t>不孕</a:t>
            </a:r>
            <a:endParaRPr lang="zh-CN" altLang="en-US" sz="2200"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02590" y="2382520"/>
            <a:ext cx="814070" cy="429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童年</a:t>
            </a:r>
            <a:endParaRPr lang="zh-CN" altLang="en-US" sz="2200"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845310" y="2382520"/>
            <a:ext cx="814070" cy="429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少年</a:t>
            </a:r>
            <a:endParaRPr lang="zh-CN" altLang="en-US" sz="2200"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3291205" y="2382520"/>
            <a:ext cx="1424940" cy="429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r>
              <a:rPr lang="en-US" altLang="zh-CN" sz="2200">
                <a:sym typeface="+mn-ea"/>
              </a:rPr>
              <a:t>  </a:t>
            </a:r>
            <a:r>
              <a:rPr lang="zh-CN" altLang="en-US" sz="2200">
                <a:sym typeface="+mn-ea"/>
              </a:rPr>
              <a:t>成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年</a:t>
            </a:r>
            <a:endParaRPr lang="zh-CN" altLang="en-US" sz="2200"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5156835" y="2382520"/>
            <a:ext cx="813435" cy="429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老年</a:t>
            </a:r>
            <a:endParaRPr lang="zh-CN" altLang="en-US" sz="2200"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6537325" y="1095375"/>
            <a:ext cx="515620" cy="11569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noAutofit/>
          </a:bodyPr>
          <a:p>
            <a:r>
              <a:rPr lang="zh-CN" altLang="en-US" sz="2200">
                <a:sym typeface="+mn-ea"/>
              </a:rPr>
              <a:t>扫罗</a:t>
            </a:r>
            <a:r>
              <a:rPr lang="zh-CN" altLang="en-US" sz="2200">
                <a:sym typeface="+mn-ea"/>
              </a:rPr>
              <a:t>死</a:t>
            </a:r>
            <a:endParaRPr lang="zh-CN" altLang="en-US" sz="2200">
              <a:sym typeface="+mn-ea"/>
            </a:endParaRPr>
          </a:p>
        </p:txBody>
      </p:sp>
      <p:sp>
        <p:nvSpPr>
          <p:cNvPr id="16" name="右箭头 15"/>
          <p:cNvSpPr/>
          <p:nvPr>
            <p:custDataLst>
              <p:tags r:id="rId11"/>
            </p:custDataLst>
          </p:nvPr>
        </p:nvSpPr>
        <p:spPr>
          <a:xfrm>
            <a:off x="1358265" y="2463165"/>
            <a:ext cx="371475" cy="3124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7" name="右箭头 16"/>
          <p:cNvSpPr/>
          <p:nvPr>
            <p:custDataLst>
              <p:tags r:id="rId12"/>
            </p:custDataLst>
          </p:nvPr>
        </p:nvSpPr>
        <p:spPr>
          <a:xfrm>
            <a:off x="2816225" y="2463165"/>
            <a:ext cx="371475" cy="3124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18" name="右箭头 17"/>
          <p:cNvSpPr/>
          <p:nvPr>
            <p:custDataLst>
              <p:tags r:id="rId13"/>
            </p:custDataLst>
          </p:nvPr>
        </p:nvSpPr>
        <p:spPr>
          <a:xfrm>
            <a:off x="4771390" y="2463165"/>
            <a:ext cx="371475" cy="3124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cxnSp>
        <p:nvCxnSpPr>
          <p:cNvPr id="19" name="直接连接符 18"/>
          <p:cNvCxnSpPr/>
          <p:nvPr>
            <p:custDataLst>
              <p:tags r:id="rId14"/>
            </p:custDataLst>
          </p:nvPr>
        </p:nvCxnSpPr>
        <p:spPr>
          <a:xfrm>
            <a:off x="6724015" y="2294890"/>
            <a:ext cx="0" cy="177546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2878455" y="4493895"/>
            <a:ext cx="1732915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撒母耳记</a:t>
            </a:r>
            <a:r>
              <a:rPr lang="zh-CN" altLang="en-US" sz="2400">
                <a:sym typeface="+mn-ea"/>
              </a:rPr>
              <a:t>上</a:t>
            </a:r>
            <a:endParaRPr lang="zh-CN" altLang="en-US" sz="2400"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6"/>
            </p:custDataLst>
          </p:nvPr>
        </p:nvSpPr>
        <p:spPr>
          <a:xfrm>
            <a:off x="7419340" y="3832225"/>
            <a:ext cx="1732915" cy="4603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撒母耳记下</a:t>
            </a:r>
            <a:endParaRPr lang="zh-CN" altLang="en-US" sz="2400">
              <a:sym typeface="+mn-ea"/>
            </a:endParaRPr>
          </a:p>
        </p:txBody>
      </p:sp>
      <p:sp>
        <p:nvSpPr>
          <p:cNvPr id="22" name="左大括号 21"/>
          <p:cNvSpPr/>
          <p:nvPr>
            <p:custDataLst>
              <p:tags r:id="rId17"/>
            </p:custDataLst>
          </p:nvPr>
        </p:nvSpPr>
        <p:spPr>
          <a:xfrm rot="16200000">
            <a:off x="3447415" y="1155700"/>
            <a:ext cx="262255" cy="6294120"/>
          </a:xfrm>
          <a:prstGeom prst="leftBrace">
            <a:avLst>
              <a:gd name="adj1" fmla="val 8333"/>
              <a:gd name="adj2" fmla="val 49751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24" name="文本框 23"/>
          <p:cNvSpPr txBox="1"/>
          <p:nvPr>
            <p:custDataLst>
              <p:tags r:id="rId18"/>
            </p:custDataLst>
          </p:nvPr>
        </p:nvSpPr>
        <p:spPr>
          <a:xfrm>
            <a:off x="9544685" y="747395"/>
            <a:ext cx="514985" cy="14452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noAutofit/>
          </a:bodyPr>
          <a:p>
            <a:r>
              <a:rPr lang="zh-CN" altLang="en-US" sz="2200">
                <a:sym typeface="+mn-ea"/>
              </a:rPr>
              <a:t>大</a:t>
            </a:r>
            <a:r>
              <a:rPr lang="zh-CN" altLang="en-US" sz="2200">
                <a:sym typeface="+mn-ea"/>
              </a:rPr>
              <a:t>卫老迈</a:t>
            </a:r>
            <a:endParaRPr lang="zh-CN" altLang="en-US" sz="2200">
              <a:sym typeface="+mn-ea"/>
            </a:endParaRPr>
          </a:p>
        </p:txBody>
      </p:sp>
      <p:cxnSp>
        <p:nvCxnSpPr>
          <p:cNvPr id="25" name="直接连接符 24"/>
          <p:cNvCxnSpPr/>
          <p:nvPr>
            <p:custDataLst>
              <p:tags r:id="rId19"/>
            </p:custDataLst>
          </p:nvPr>
        </p:nvCxnSpPr>
        <p:spPr>
          <a:xfrm>
            <a:off x="9831705" y="2251075"/>
            <a:ext cx="0" cy="96583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>
            <p:custDataLst>
              <p:tags r:id="rId20"/>
            </p:custDataLst>
          </p:nvPr>
        </p:nvSpPr>
        <p:spPr>
          <a:xfrm>
            <a:off x="10415905" y="2017395"/>
            <a:ext cx="110363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>
                <a:solidFill>
                  <a:srgbClr val="7030A0"/>
                </a:solidFill>
                <a:sym typeface="+mn-ea"/>
              </a:rPr>
              <a:t>列王纪</a:t>
            </a:r>
            <a:endParaRPr lang="zh-CN" altLang="en-US" sz="2200">
              <a:solidFill>
                <a:srgbClr val="7030A0"/>
              </a:solidFill>
              <a:sym typeface="+mn-ea"/>
            </a:endParaRPr>
          </a:p>
        </p:txBody>
      </p:sp>
      <p:sp>
        <p:nvSpPr>
          <p:cNvPr id="27" name="左大括号 26"/>
          <p:cNvSpPr/>
          <p:nvPr>
            <p:custDataLst>
              <p:tags r:id="rId21"/>
            </p:custDataLst>
          </p:nvPr>
        </p:nvSpPr>
        <p:spPr>
          <a:xfrm rot="16200000">
            <a:off x="8162925" y="2150745"/>
            <a:ext cx="263525" cy="301625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22"/>
            </p:custDataLst>
          </p:nvPr>
        </p:nvSpPr>
        <p:spPr>
          <a:xfrm>
            <a:off x="4583430" y="3343910"/>
            <a:ext cx="2094230" cy="4610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noAutofit/>
          </a:bodyPr>
          <a:p>
            <a:pPr algn="ctr"/>
            <a:r>
              <a:rPr lang="en-US" altLang="zh-CN" sz="2200">
                <a:sym typeface="+mn-ea"/>
              </a:rPr>
              <a:t>  </a:t>
            </a:r>
            <a:r>
              <a:rPr lang="zh-CN" altLang="en-US" sz="2200">
                <a:sym typeface="+mn-ea"/>
              </a:rPr>
              <a:t>大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卫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逃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亡</a:t>
            </a:r>
            <a:endParaRPr lang="zh-CN" altLang="en-US" sz="2200">
              <a:sym typeface="+mn-ea"/>
            </a:endParaRPr>
          </a:p>
        </p:txBody>
      </p:sp>
      <p:sp>
        <p:nvSpPr>
          <p:cNvPr id="29" name="右箭头 28"/>
          <p:cNvSpPr/>
          <p:nvPr>
            <p:custDataLst>
              <p:tags r:id="rId23"/>
            </p:custDataLst>
          </p:nvPr>
        </p:nvSpPr>
        <p:spPr>
          <a:xfrm>
            <a:off x="10059670" y="2439670"/>
            <a:ext cx="1820545" cy="37973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30" name="文本框 29"/>
          <p:cNvSpPr txBox="1"/>
          <p:nvPr>
            <p:custDataLst>
              <p:tags r:id="rId24"/>
            </p:custDataLst>
          </p:nvPr>
        </p:nvSpPr>
        <p:spPr>
          <a:xfrm>
            <a:off x="10419080" y="2770505"/>
            <a:ext cx="110363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>
                <a:solidFill>
                  <a:srgbClr val="7030A0"/>
                </a:solidFill>
                <a:sym typeface="+mn-ea"/>
              </a:rPr>
              <a:t>历代志</a:t>
            </a:r>
            <a:endParaRPr lang="zh-CN" altLang="en-US" sz="2200">
              <a:solidFill>
                <a:srgbClr val="7030A0"/>
              </a:solidFill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25"/>
            </p:custDataLst>
          </p:nvPr>
        </p:nvSpPr>
        <p:spPr>
          <a:xfrm>
            <a:off x="431800" y="224155"/>
            <a:ext cx="232473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人物</a:t>
            </a:r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：撒母耳</a:t>
            </a:r>
            <a:endParaRPr lang="zh-CN" altLang="en-US" sz="2400"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26"/>
            </p:custDataLst>
          </p:nvPr>
        </p:nvSpPr>
        <p:spPr>
          <a:xfrm>
            <a:off x="7432675" y="3002280"/>
            <a:ext cx="1447165" cy="4298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200">
                <a:sym typeface="+mn-ea"/>
              </a:rPr>
              <a:t>家族之乱</a:t>
            </a:r>
            <a:endParaRPr lang="zh-CN" altLang="en-US" sz="2200"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27"/>
            </p:custDataLst>
          </p:nvPr>
        </p:nvSpPr>
        <p:spPr>
          <a:xfrm>
            <a:off x="7461885" y="1761490"/>
            <a:ext cx="1558925" cy="4298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200">
                <a:sym typeface="+mn-ea"/>
              </a:rPr>
              <a:t>安邦定国</a:t>
            </a:r>
            <a:endParaRPr lang="zh-CN" altLang="en-US" sz="2200"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8"/>
            </p:custDataLst>
          </p:nvPr>
        </p:nvSpPr>
        <p:spPr>
          <a:xfrm>
            <a:off x="3347720" y="1784350"/>
            <a:ext cx="802005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olidFill>
                  <a:schemeClr val="tx1"/>
                </a:solidFill>
                <a:sym typeface="+mn-ea"/>
              </a:rPr>
              <a:t>士师</a:t>
            </a:r>
            <a:endParaRPr lang="zh-CN" altLang="en-US" sz="2200">
              <a:solidFill>
                <a:schemeClr val="tx1"/>
              </a:solidFill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29"/>
            </p:custDataLst>
          </p:nvPr>
        </p:nvSpPr>
        <p:spPr>
          <a:xfrm>
            <a:off x="3364230" y="2971165"/>
            <a:ext cx="2581910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2200">
                <a:solidFill>
                  <a:schemeClr val="tx1"/>
                </a:solidFill>
                <a:sym typeface="+mn-ea"/>
              </a:rPr>
              <a:t>先知</a:t>
            </a:r>
            <a:endParaRPr lang="zh-CN" altLang="en-US" sz="2200">
              <a:solidFill>
                <a:schemeClr val="tx1"/>
              </a:solidFill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30"/>
            </p:custDataLst>
          </p:nvPr>
        </p:nvSpPr>
        <p:spPr>
          <a:xfrm>
            <a:off x="398145" y="2971165"/>
            <a:ext cx="1370330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断奶</a:t>
            </a:r>
            <a:r>
              <a:rPr lang="en-US" altLang="zh-CN" sz="2200">
                <a:sym typeface="+mn-ea"/>
              </a:rPr>
              <a:t>/3</a:t>
            </a:r>
            <a:r>
              <a:rPr lang="zh-CN" altLang="en-US" sz="2200">
                <a:sym typeface="+mn-ea"/>
              </a:rPr>
              <a:t>岁</a:t>
            </a:r>
            <a:endParaRPr lang="zh-CN" altLang="en-US" sz="2200"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31"/>
            </p:custDataLst>
          </p:nvPr>
        </p:nvSpPr>
        <p:spPr>
          <a:xfrm>
            <a:off x="1842135" y="2976880"/>
            <a:ext cx="1447165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神喜爱他</a:t>
            </a:r>
            <a:endParaRPr lang="zh-CN" altLang="en-US" sz="2200">
              <a:sym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32"/>
            </p:custDataLst>
          </p:nvPr>
        </p:nvSpPr>
        <p:spPr>
          <a:xfrm>
            <a:off x="289560" y="4382135"/>
            <a:ext cx="2527300" cy="1014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000"/>
              <a:t>【撒上 2:26】孩子撒母耳渐渐长大</a:t>
            </a:r>
            <a:r>
              <a:rPr lang="en-US" altLang="zh-CN" sz="2000"/>
              <a:t>,</a:t>
            </a:r>
            <a:r>
              <a:rPr lang="zh-CN" altLang="en-US" sz="2000"/>
              <a:t>耶和华与人越发喜爱他。</a:t>
            </a:r>
            <a:endParaRPr lang="zh-CN" altLang="en-US" sz="2000"/>
          </a:p>
        </p:txBody>
      </p:sp>
      <p:sp>
        <p:nvSpPr>
          <p:cNvPr id="39" name="文本框 38"/>
          <p:cNvSpPr txBox="1"/>
          <p:nvPr>
            <p:custDataLst>
              <p:tags r:id="rId33"/>
            </p:custDataLst>
          </p:nvPr>
        </p:nvSpPr>
        <p:spPr>
          <a:xfrm>
            <a:off x="289560" y="5426075"/>
            <a:ext cx="4602480" cy="13220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sym typeface="+mn-ea"/>
              </a:rPr>
              <a:t>【撒上 3:19】撒母耳长大了</a:t>
            </a:r>
            <a:r>
              <a:rPr lang="en-US" altLang="zh-CN" sz="2000">
                <a:sym typeface="+mn-ea"/>
              </a:rPr>
              <a:t>,</a:t>
            </a:r>
            <a:r>
              <a:rPr lang="zh-CN" altLang="en-US" sz="2000">
                <a:sym typeface="+mn-ea"/>
              </a:rPr>
              <a:t>耶和华与他同在</a:t>
            </a:r>
            <a:r>
              <a:rPr lang="en-US" altLang="zh-CN" sz="2000">
                <a:sym typeface="+mn-ea"/>
              </a:rPr>
              <a:t>,</a:t>
            </a:r>
            <a:r>
              <a:rPr lang="zh-CN" altLang="en-US" sz="2000">
                <a:sym typeface="+mn-ea"/>
              </a:rPr>
              <a:t>使他所说的话</a:t>
            </a:r>
            <a:r>
              <a:rPr lang="en-US" altLang="zh-CN" sz="2000">
                <a:sym typeface="+mn-ea"/>
              </a:rPr>
              <a:t>,</a:t>
            </a:r>
            <a:r>
              <a:rPr lang="zh-CN" altLang="en-US" sz="2000">
                <a:sym typeface="+mn-ea"/>
              </a:rPr>
              <a:t>一句都不落空。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【撒上 3:20】从但到别是巴所有的以色列人</a:t>
            </a:r>
            <a:r>
              <a:rPr lang="en-US" altLang="zh-CN" sz="2000">
                <a:sym typeface="+mn-ea"/>
              </a:rPr>
              <a:t>,</a:t>
            </a:r>
            <a:r>
              <a:rPr lang="zh-CN" altLang="en-US" sz="2000">
                <a:sym typeface="+mn-ea"/>
              </a:rPr>
              <a:t>都知道耶和华立撒母耳为先知。</a:t>
            </a:r>
            <a:endParaRPr lang="zh-CN" altLang="en-US" sz="2000"/>
          </a:p>
        </p:txBody>
      </p:sp>
      <p:sp>
        <p:nvSpPr>
          <p:cNvPr id="40" name="文本框 39"/>
          <p:cNvSpPr txBox="1"/>
          <p:nvPr>
            <p:custDataLst>
              <p:tags r:id="rId34"/>
            </p:custDataLst>
          </p:nvPr>
        </p:nvSpPr>
        <p:spPr>
          <a:xfrm>
            <a:off x="4935855" y="4839335"/>
            <a:ext cx="3836670" cy="1938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000"/>
              <a:t>【撒上 8:1】撒母耳年纪老迈</a:t>
            </a:r>
            <a:r>
              <a:rPr lang="en-US" altLang="zh-CN" sz="2000"/>
              <a:t>,</a:t>
            </a:r>
            <a:r>
              <a:rPr lang="zh-CN" altLang="en-US" sz="2000"/>
              <a:t>就立他儿子作以色列的士师。</a:t>
            </a:r>
            <a:endParaRPr lang="zh-CN" altLang="en-US" sz="2000"/>
          </a:p>
          <a:p>
            <a:r>
              <a:rPr lang="zh-CN" altLang="en-US" sz="2000"/>
              <a:t>【撒上 8:2】长子名叫约珥</a:t>
            </a:r>
            <a:r>
              <a:rPr lang="en-US" altLang="zh-CN" sz="2000"/>
              <a:t>,</a:t>
            </a:r>
            <a:r>
              <a:rPr lang="zh-CN" altLang="en-US" sz="2000"/>
              <a:t>次子名叫亚比亚</a:t>
            </a:r>
            <a:r>
              <a:rPr lang="en-US" altLang="zh-CN" sz="2000"/>
              <a:t>,</a:t>
            </a:r>
            <a:r>
              <a:rPr lang="zh-CN" altLang="en-US" sz="2000"/>
              <a:t>他们在别是巴作士师。</a:t>
            </a:r>
            <a:endParaRPr lang="zh-CN" altLang="en-US" sz="2000"/>
          </a:p>
          <a:p>
            <a:r>
              <a:rPr lang="zh-CN" altLang="en-US" sz="2000"/>
              <a:t>【撒上 8:3】他儿子不行他的道，贪图财利</a:t>
            </a:r>
            <a:r>
              <a:rPr lang="en-US" altLang="zh-CN" sz="2000"/>
              <a:t>,</a:t>
            </a:r>
            <a:r>
              <a:rPr lang="zh-CN" altLang="en-US" sz="2000"/>
              <a:t>收受贿赂</a:t>
            </a:r>
            <a:r>
              <a:rPr lang="en-US" altLang="zh-CN" sz="2000"/>
              <a:t>,</a:t>
            </a:r>
            <a:r>
              <a:rPr lang="zh-CN" altLang="en-US" sz="2000"/>
              <a:t>屈枉正直。</a:t>
            </a:r>
            <a:endParaRPr lang="zh-CN" altLang="en-US" sz="2000"/>
          </a:p>
        </p:txBody>
      </p:sp>
      <p:sp>
        <p:nvSpPr>
          <p:cNvPr id="12" name="右箭头 11"/>
          <p:cNvSpPr/>
          <p:nvPr>
            <p:custDataLst>
              <p:tags r:id="rId35"/>
            </p:custDataLst>
          </p:nvPr>
        </p:nvSpPr>
        <p:spPr>
          <a:xfrm>
            <a:off x="6116955" y="2471420"/>
            <a:ext cx="711835" cy="34163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200"/>
          </a:p>
        </p:txBody>
      </p:sp>
      <p:sp>
        <p:nvSpPr>
          <p:cNvPr id="47" name="文本框 46"/>
          <p:cNvSpPr txBox="1"/>
          <p:nvPr>
            <p:custDataLst>
              <p:tags r:id="rId36"/>
            </p:custDataLst>
          </p:nvPr>
        </p:nvSpPr>
        <p:spPr>
          <a:xfrm>
            <a:off x="829945" y="723900"/>
            <a:ext cx="1746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神的属性？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37"/>
            </p:custDataLst>
          </p:nvPr>
        </p:nvSpPr>
        <p:spPr>
          <a:xfrm>
            <a:off x="1140460" y="1234440"/>
            <a:ext cx="5626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听祷告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1" name="文本框 40"/>
          <p:cNvSpPr txBox="1"/>
          <p:nvPr>
            <p:custDataLst>
              <p:tags r:id="rId38"/>
            </p:custDataLst>
          </p:nvPr>
        </p:nvSpPr>
        <p:spPr>
          <a:xfrm>
            <a:off x="1216660" y="3990340"/>
            <a:ext cx="8801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慈爱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39"/>
            </p:custDataLst>
          </p:nvPr>
        </p:nvSpPr>
        <p:spPr>
          <a:xfrm>
            <a:off x="3347720" y="5035550"/>
            <a:ext cx="9017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信实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40"/>
            </p:custDataLst>
          </p:nvPr>
        </p:nvSpPr>
        <p:spPr>
          <a:xfrm>
            <a:off x="2640965" y="1805305"/>
            <a:ext cx="856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权能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5" name="文本框 44"/>
          <p:cNvSpPr txBox="1"/>
          <p:nvPr>
            <p:custDataLst>
              <p:tags r:id="rId41"/>
            </p:custDataLst>
          </p:nvPr>
        </p:nvSpPr>
        <p:spPr>
          <a:xfrm>
            <a:off x="6746875" y="2976880"/>
            <a:ext cx="8140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公义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6" name="文本框 45"/>
          <p:cNvSpPr txBox="1"/>
          <p:nvPr>
            <p:custDataLst>
              <p:tags r:id="rId42"/>
            </p:custDataLst>
          </p:nvPr>
        </p:nvSpPr>
        <p:spPr>
          <a:xfrm>
            <a:off x="2644775" y="1235710"/>
            <a:ext cx="81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圣洁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9" name="文本框 48"/>
          <p:cNvSpPr txBox="1"/>
          <p:nvPr>
            <p:custDataLst>
              <p:tags r:id="rId43"/>
            </p:custDataLst>
          </p:nvPr>
        </p:nvSpPr>
        <p:spPr>
          <a:xfrm>
            <a:off x="7428230" y="1384300"/>
            <a:ext cx="8134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守约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0" name="文本框 49"/>
          <p:cNvSpPr txBox="1"/>
          <p:nvPr>
            <p:custDataLst>
              <p:tags r:id="rId44"/>
            </p:custDataLst>
          </p:nvPr>
        </p:nvSpPr>
        <p:spPr>
          <a:xfrm>
            <a:off x="8241665" y="1384300"/>
            <a:ext cx="856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大能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5" name="文本框 54"/>
          <p:cNvSpPr txBox="1"/>
          <p:nvPr>
            <p:custDataLst>
              <p:tags r:id="rId45"/>
            </p:custDataLst>
          </p:nvPr>
        </p:nvSpPr>
        <p:spPr>
          <a:xfrm>
            <a:off x="7830820" y="4447540"/>
            <a:ext cx="15354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无所不知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7" name="文本框 56"/>
          <p:cNvSpPr txBox="1"/>
          <p:nvPr>
            <p:custDataLst>
              <p:tags r:id="rId46"/>
            </p:custDataLst>
          </p:nvPr>
        </p:nvSpPr>
        <p:spPr>
          <a:xfrm>
            <a:off x="6393180" y="720725"/>
            <a:ext cx="9010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审判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8" name="文本框 57"/>
          <p:cNvSpPr txBox="1"/>
          <p:nvPr>
            <p:custDataLst>
              <p:tags r:id="rId47"/>
            </p:custDataLst>
          </p:nvPr>
        </p:nvSpPr>
        <p:spPr>
          <a:xfrm>
            <a:off x="8797290" y="2799715"/>
            <a:ext cx="8566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绝不食言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9" name="文本框 58"/>
          <p:cNvSpPr txBox="1"/>
          <p:nvPr>
            <p:custDataLst>
              <p:tags r:id="rId48"/>
            </p:custDataLst>
          </p:nvPr>
        </p:nvSpPr>
        <p:spPr>
          <a:xfrm>
            <a:off x="3347720" y="1242695"/>
            <a:ext cx="2582545" cy="4298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200">
                <a:solidFill>
                  <a:schemeClr val="tx1"/>
                </a:solidFill>
                <a:sym typeface="+mn-ea"/>
              </a:rPr>
              <a:t>代行</a:t>
            </a:r>
            <a:r>
              <a:rPr lang="zh-CN" altLang="en-US" sz="2200">
                <a:solidFill>
                  <a:schemeClr val="tx1"/>
                </a:solidFill>
                <a:sym typeface="+mn-ea"/>
              </a:rPr>
              <a:t>部分祭司职分</a:t>
            </a:r>
            <a:endParaRPr lang="zh-CN" altLang="en-US" sz="2200">
              <a:solidFill>
                <a:schemeClr val="tx1"/>
              </a:solidFill>
              <a:sym typeface="+mn-ea"/>
            </a:endParaRPr>
          </a:p>
        </p:txBody>
      </p:sp>
      <p:sp>
        <p:nvSpPr>
          <p:cNvPr id="42" name="文本框 41"/>
          <p:cNvSpPr txBox="1"/>
          <p:nvPr>
            <p:custDataLst>
              <p:tags r:id="rId49"/>
            </p:custDataLst>
          </p:nvPr>
        </p:nvSpPr>
        <p:spPr>
          <a:xfrm>
            <a:off x="3377565" y="462915"/>
            <a:ext cx="2578100" cy="70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7:15】撒母耳平生作以色列的士师。</a:t>
            </a:r>
            <a:endParaRPr lang="zh-CN" altLang="en-US" sz="2000"/>
          </a:p>
        </p:txBody>
      </p:sp>
      <p:cxnSp>
        <p:nvCxnSpPr>
          <p:cNvPr id="48" name="直接连接符 47"/>
          <p:cNvCxnSpPr/>
          <p:nvPr>
            <p:custDataLst>
              <p:tags r:id="rId50"/>
            </p:custDataLst>
          </p:nvPr>
        </p:nvCxnSpPr>
        <p:spPr>
          <a:xfrm>
            <a:off x="5975985" y="2194560"/>
            <a:ext cx="0" cy="1943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>
            <p:custDataLst>
              <p:tags r:id="rId51"/>
            </p:custDataLst>
          </p:nvPr>
        </p:nvSpPr>
        <p:spPr>
          <a:xfrm>
            <a:off x="4576445" y="3827780"/>
            <a:ext cx="1370330" cy="398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000"/>
              <a:t>1</a:t>
            </a:r>
            <a:r>
              <a:rPr lang="zh-CN" altLang="en-US" sz="2000"/>
              <a:t>割</a:t>
            </a:r>
            <a:r>
              <a:rPr lang="zh-CN" altLang="en-US" sz="2000"/>
              <a:t>扫罗袍</a:t>
            </a:r>
            <a:endParaRPr lang="zh-CN" altLang="en-US" sz="2000"/>
          </a:p>
        </p:txBody>
      </p:sp>
      <p:sp>
        <p:nvSpPr>
          <p:cNvPr id="52" name="文本框 51"/>
          <p:cNvSpPr txBox="1"/>
          <p:nvPr>
            <p:custDataLst>
              <p:tags r:id="rId52"/>
            </p:custDataLst>
          </p:nvPr>
        </p:nvSpPr>
        <p:spPr>
          <a:xfrm>
            <a:off x="8849995" y="5461635"/>
            <a:ext cx="3217545" cy="13220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8:5】对他说</a:t>
            </a:r>
            <a:r>
              <a:rPr lang="en-US" altLang="zh-CN" sz="2000"/>
              <a:t>:</a:t>
            </a:r>
            <a:r>
              <a:rPr lang="zh-CN" altLang="en-US" sz="2000"/>
              <a:t>你年纪老迈了你</a:t>
            </a:r>
            <a:r>
              <a:rPr lang="en-US" altLang="zh-CN" sz="2000"/>
              <a:t>,</a:t>
            </a:r>
            <a:r>
              <a:rPr lang="zh-CN" altLang="en-US" sz="2000"/>
              <a:t>儿子不行你的道。现在求你为我们立一个王治理我们像</a:t>
            </a:r>
            <a:r>
              <a:rPr lang="en-US" altLang="zh-CN" sz="2000"/>
              <a:t>,</a:t>
            </a:r>
            <a:r>
              <a:rPr lang="zh-CN" altLang="en-US" sz="2000"/>
              <a:t>列国一样。</a:t>
            </a:r>
            <a:endParaRPr lang="zh-CN" altLang="en-US" sz="2000"/>
          </a:p>
        </p:txBody>
      </p:sp>
      <p:sp>
        <p:nvSpPr>
          <p:cNvPr id="53" name="文本框 52"/>
          <p:cNvSpPr txBox="1"/>
          <p:nvPr>
            <p:custDataLst>
              <p:tags r:id="rId53"/>
            </p:custDataLst>
          </p:nvPr>
        </p:nvSpPr>
        <p:spPr>
          <a:xfrm>
            <a:off x="9152255" y="3775710"/>
            <a:ext cx="2944495" cy="1630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8:7】耶和华对撒母耳说</a:t>
            </a:r>
            <a:r>
              <a:rPr lang="en-US" altLang="zh-CN" sz="2000"/>
              <a:t>:</a:t>
            </a:r>
            <a:r>
              <a:rPr lang="zh-CN" altLang="en-US" sz="2000"/>
              <a:t>“百姓向你说的一切话</a:t>
            </a:r>
            <a:r>
              <a:rPr lang="en-US" altLang="zh-CN" sz="2000"/>
              <a:t>,</a:t>
            </a:r>
            <a:r>
              <a:rPr lang="zh-CN" altLang="en-US" sz="2000"/>
              <a:t>你只管依从</a:t>
            </a:r>
            <a:r>
              <a:rPr lang="en-US" altLang="zh-CN" sz="2000"/>
              <a:t>,</a:t>
            </a:r>
            <a:r>
              <a:rPr lang="zh-CN" altLang="en-US" sz="2000"/>
              <a:t>因为他们不是厌弃你</a:t>
            </a:r>
            <a:r>
              <a:rPr lang="en-US" altLang="zh-CN" sz="2000"/>
              <a:t>,</a:t>
            </a:r>
            <a:r>
              <a:rPr lang="zh-CN" altLang="en-US" sz="2000"/>
              <a:t>乃是厌弃我</a:t>
            </a:r>
            <a:r>
              <a:rPr lang="en-US" altLang="zh-CN" sz="2000"/>
              <a:t>,</a:t>
            </a:r>
            <a:r>
              <a:rPr lang="zh-CN" altLang="en-US" sz="2000"/>
              <a:t>不要我作他们的王。</a:t>
            </a:r>
            <a:endParaRPr lang="zh-CN" altLang="en-US" sz="2000"/>
          </a:p>
        </p:txBody>
      </p:sp>
      <p:cxnSp>
        <p:nvCxnSpPr>
          <p:cNvPr id="54" name="直接连接符 53"/>
          <p:cNvCxnSpPr/>
          <p:nvPr>
            <p:custDataLst>
              <p:tags r:id="rId54"/>
            </p:custDataLst>
          </p:nvPr>
        </p:nvCxnSpPr>
        <p:spPr>
          <a:xfrm>
            <a:off x="4443730" y="2233930"/>
            <a:ext cx="0" cy="19431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>
            <p:custDataLst>
              <p:tags r:id="rId55"/>
            </p:custDataLst>
          </p:nvPr>
        </p:nvSpPr>
        <p:spPr>
          <a:xfrm>
            <a:off x="3571240" y="3832225"/>
            <a:ext cx="10521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B050"/>
                </a:solidFill>
              </a:rPr>
              <a:t>膏大卫</a:t>
            </a:r>
            <a:endParaRPr lang="zh-CN" altLang="en-US" sz="2000">
              <a:solidFill>
                <a:srgbClr val="00B050"/>
              </a:solidFill>
            </a:endParaRPr>
          </a:p>
        </p:txBody>
      </p:sp>
      <p:sp>
        <p:nvSpPr>
          <p:cNvPr id="60" name="文本框 59"/>
          <p:cNvSpPr txBox="1"/>
          <p:nvPr>
            <p:custDataLst>
              <p:tags r:id="rId56"/>
            </p:custDataLst>
          </p:nvPr>
        </p:nvSpPr>
        <p:spPr>
          <a:xfrm>
            <a:off x="3286125" y="3432175"/>
            <a:ext cx="110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1"/>
                </a:solidFill>
              </a:rPr>
              <a:t>膏扫罗</a:t>
            </a:r>
            <a:endParaRPr lang="zh-CN" altLang="en-US" sz="2000">
              <a:solidFill>
                <a:schemeClr val="accent1"/>
              </a:solidFill>
            </a:endParaRPr>
          </a:p>
        </p:txBody>
      </p:sp>
      <p:cxnSp>
        <p:nvCxnSpPr>
          <p:cNvPr id="61" name="直接连接符 60"/>
          <p:cNvCxnSpPr/>
          <p:nvPr>
            <p:custDataLst>
              <p:tags r:id="rId57"/>
            </p:custDataLst>
          </p:nvPr>
        </p:nvCxnSpPr>
        <p:spPr>
          <a:xfrm>
            <a:off x="4175760" y="1805305"/>
            <a:ext cx="0" cy="19431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>
            <p:custDataLst>
              <p:tags r:id="rId58"/>
            </p:custDataLst>
          </p:nvPr>
        </p:nvSpPr>
        <p:spPr>
          <a:xfrm>
            <a:off x="6919595" y="196215"/>
            <a:ext cx="337185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抛砖引玉</a:t>
            </a:r>
            <a:r>
              <a:rPr lang="en-US" altLang="zh-CN" sz="2400" b="1">
                <a:solidFill>
                  <a:srgbClr val="FF0000"/>
                </a:solidFill>
              </a:rPr>
              <a:t>--</a:t>
            </a:r>
            <a:r>
              <a:rPr lang="zh-CN" altLang="en-US" sz="2400" b="1">
                <a:solidFill>
                  <a:srgbClr val="FF0000"/>
                </a:solidFill>
              </a:rPr>
              <a:t>更多认识神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3" name="文本框 62"/>
          <p:cNvSpPr txBox="1"/>
          <p:nvPr>
            <p:custDataLst>
              <p:tags r:id="rId59"/>
            </p:custDataLst>
          </p:nvPr>
        </p:nvSpPr>
        <p:spPr>
          <a:xfrm>
            <a:off x="5173345" y="4169410"/>
            <a:ext cx="14471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鉴察人心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9" grpId="0" bldLvl="0" animBg="1"/>
      <p:bldP spid="10" grpId="0" bldLvl="0" animBg="1"/>
      <p:bldP spid="11" grpId="0" bldLvl="0" animBg="1"/>
      <p:bldP spid="13" grpId="0" bldLvl="0" animBg="1"/>
      <p:bldP spid="16" grpId="0" bldLvl="0" animBg="1"/>
      <p:bldP spid="17" grpId="0" bldLvl="0" animBg="1"/>
      <p:bldP spid="18" grpId="0" bldLvl="0" animBg="1"/>
      <p:bldP spid="9" grpId="1" animBg="1"/>
      <p:bldP spid="10" grpId="1" animBg="1"/>
      <p:bldP spid="11" grpId="1" animBg="1"/>
      <p:bldP spid="13" grpId="1" animBg="1"/>
      <p:bldP spid="16" grpId="1" animBg="1"/>
      <p:bldP spid="17" grpId="1" animBg="1"/>
      <p:bldP spid="18" grpId="1" animBg="1"/>
      <p:bldP spid="8" grpId="0" bldLvl="0" animBg="1"/>
      <p:bldP spid="8" grpId="1" animBg="1"/>
      <p:bldP spid="36" grpId="0" bldLvl="0" animBg="1"/>
      <p:bldP spid="36" grpId="1" animBg="1"/>
      <p:bldP spid="3" grpId="0" bldLvl="0" animBg="1"/>
      <p:bldP spid="3" grpId="1" animBg="1"/>
      <p:bldP spid="37" grpId="0" bldLvl="0" animBg="1"/>
      <p:bldP spid="37" grpId="1" animBg="1"/>
      <p:bldP spid="38" grpId="0" bldLvl="0" animBg="1"/>
      <p:bldP spid="38" grpId="1" animBg="1"/>
      <p:bldP spid="35" grpId="0" bldLvl="0" animBg="1"/>
      <p:bldP spid="35" grpId="1" animBg="1"/>
      <p:bldP spid="39" grpId="0" bldLvl="0" animBg="1"/>
      <p:bldP spid="39" grpId="1" animBg="1"/>
      <p:bldP spid="34" grpId="0" bldLvl="0" animBg="1"/>
      <p:bldP spid="34" grpId="1" animBg="1"/>
      <p:bldP spid="59" grpId="0" bldLvl="0" animBg="1"/>
      <p:bldP spid="59" grpId="1" animBg="1"/>
      <p:bldP spid="42" grpId="0" bldLvl="0" animBg="1"/>
      <p:bldP spid="42" grpId="1" animBg="1"/>
      <p:bldP spid="4" grpId="0" bldLvl="0" animBg="1"/>
      <p:bldP spid="4" grpId="1" animBg="1"/>
      <p:bldP spid="28" grpId="0" bldLvl="0" animBg="1"/>
      <p:bldP spid="28" grpId="1" animBg="1"/>
      <p:bldP spid="14" grpId="0" bldLvl="0" animBg="1"/>
      <p:bldP spid="14" grpId="1" animBg="1"/>
      <p:bldP spid="12" grpId="0" bldLvl="0" animBg="1"/>
      <p:bldP spid="12" grpId="1" animBg="1"/>
      <p:bldP spid="7" grpId="0" bldLvl="0" animBg="1"/>
      <p:bldP spid="7" grpId="1" animBg="1"/>
      <p:bldP spid="33" grpId="0" bldLvl="0" animBg="1"/>
      <p:bldP spid="33" grpId="1" animBg="1"/>
      <p:bldP spid="32" grpId="0" bldLvl="0" animBg="1"/>
      <p:bldP spid="32" grpId="1" animBg="1"/>
      <p:bldP spid="24" grpId="0" bldLvl="0" animBg="1"/>
      <p:bldP spid="24" grpId="1" animBg="1"/>
      <p:bldP spid="22" grpId="0" bldLvl="0" animBg="1"/>
      <p:bldP spid="22" grpId="1" animBg="1"/>
      <p:bldP spid="20" grpId="0" bldLvl="0" animBg="1"/>
      <p:bldP spid="20" grpId="1" animBg="1"/>
      <p:bldP spid="27" grpId="0" bldLvl="0" animBg="1"/>
      <p:bldP spid="27" grpId="1" animBg="1"/>
      <p:bldP spid="21" grpId="0" bldLvl="0" animBg="1"/>
      <p:bldP spid="21" grpId="1" animBg="1"/>
      <p:bldP spid="29" grpId="0" bldLvl="0" animBg="1"/>
      <p:bldP spid="29" grpId="1" animBg="1"/>
      <p:bldP spid="26" grpId="0"/>
      <p:bldP spid="26" grpId="1"/>
      <p:bldP spid="30" grpId="0"/>
      <p:bldP spid="30" grpId="1"/>
      <p:bldP spid="40" grpId="0" bldLvl="0" animBg="1"/>
      <p:bldP spid="40" grpId="1" animBg="1"/>
      <p:bldP spid="52" grpId="0" bldLvl="0" animBg="1"/>
      <p:bldP spid="52" grpId="1" animBg="1"/>
      <p:bldP spid="53" grpId="0" bldLvl="0" animBg="1"/>
      <p:bldP spid="53" grpId="1" animBg="1"/>
      <p:bldP spid="51" grpId="0" bldLvl="0" animBg="1"/>
      <p:bldP spid="51" grpId="1" animBg="1"/>
      <p:bldP spid="23" grpId="0" bldLvl="0" animBg="1"/>
      <p:bldP spid="23" grpId="1" animBg="1"/>
      <p:bldP spid="60" grpId="0"/>
      <p:bldP spid="60" grpId="1"/>
      <p:bldP spid="56" grpId="0"/>
      <p:bldP spid="56" grpId="1"/>
      <p:bldP spid="47" grpId="0"/>
      <p:bldP spid="47" grpId="1"/>
      <p:bldP spid="15" grpId="0"/>
      <p:bldP spid="15" grpId="1"/>
      <p:bldP spid="41" grpId="0"/>
      <p:bldP spid="41" grpId="1"/>
      <p:bldP spid="43" grpId="0"/>
      <p:bldP spid="43" grpId="1"/>
      <p:bldP spid="46" grpId="0"/>
      <p:bldP spid="46" grpId="1"/>
      <p:bldP spid="44" grpId="0"/>
      <p:bldP spid="44" grpId="1"/>
      <p:bldP spid="63" grpId="0"/>
      <p:bldP spid="63" grpId="1"/>
      <p:bldP spid="55" grpId="0"/>
      <p:bldP spid="55" grpId="1"/>
      <p:bldP spid="57" grpId="0"/>
      <p:bldP spid="57" grpId="1"/>
      <p:bldP spid="49" grpId="0"/>
      <p:bldP spid="49" grpId="1"/>
      <p:bldP spid="50" grpId="0"/>
      <p:bldP spid="50" grpId="1"/>
      <p:bldP spid="45" grpId="0"/>
      <p:bldP spid="45" grpId="1"/>
      <p:bldP spid="58" grpId="0"/>
      <p:bldP spid="58" grpId="1"/>
      <p:bldP spid="62" grpId="0" bldLvl="0" animBg="1"/>
      <p:bldP spid="6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057" t="3286" r="2796" b="3286"/>
          <a:stretch>
            <a:fillRect/>
          </a:stretch>
        </p:blipFill>
        <p:spPr>
          <a:xfrm>
            <a:off x="235585" y="734695"/>
            <a:ext cx="6871970" cy="4745355"/>
          </a:xfrm>
          <a:prstGeom prst="rect">
            <a:avLst/>
          </a:prstGeom>
        </p:spPr>
      </p:pic>
      <p:sp>
        <p:nvSpPr>
          <p:cNvPr id="16" name="椭圆 15"/>
          <p:cNvSpPr/>
          <p:nvPr>
            <p:custDataLst>
              <p:tags r:id="rId3"/>
            </p:custDataLst>
          </p:nvPr>
        </p:nvSpPr>
        <p:spPr>
          <a:xfrm>
            <a:off x="537210" y="2832735"/>
            <a:ext cx="2186305" cy="26784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249555" y="5614035"/>
            <a:ext cx="1242060" cy="1014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2000"/>
              <a:t>祭司职分</a:t>
            </a:r>
            <a:r>
              <a:rPr lang="zh-CN" altLang="en-US" sz="2000"/>
              <a:t>专由亚伦子孙世袭</a:t>
            </a:r>
            <a:endParaRPr lang="zh-CN" altLang="en-US" sz="2000"/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249555" y="147320"/>
            <a:ext cx="382651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探讨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：撒母耳是祭司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吗？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4650" y="734695"/>
            <a:ext cx="2759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B050"/>
                </a:solidFill>
                <a:sym typeface="+mn-ea"/>
              </a:rPr>
              <a:t>先知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士师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祭司</a:t>
            </a:r>
            <a:r>
              <a:rPr lang="en-US" altLang="zh-CN" sz="2400" b="1">
                <a:solidFill>
                  <a:srgbClr val="0070C0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？</a:t>
            </a:r>
            <a:endParaRPr lang="zh-CN" altLang="en-US" sz="2400" b="1">
              <a:solidFill>
                <a:srgbClr val="0070C0"/>
              </a:solidFill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2055" y="1998980"/>
            <a:ext cx="8449945" cy="48590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492740" y="1432560"/>
            <a:ext cx="1242695" cy="460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400"/>
              <a:t>大祭司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9305925" y="1432560"/>
            <a:ext cx="927100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400"/>
              <a:t>祭司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7757795" y="1432560"/>
            <a:ext cx="124142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400"/>
              <a:t>利未人</a:t>
            </a:r>
            <a:endParaRPr lang="zh-CN" altLang="en-US" sz="2400"/>
          </a:p>
        </p:txBody>
      </p:sp>
      <p:cxnSp>
        <p:nvCxnSpPr>
          <p:cNvPr id="8" name="直接连接符 7"/>
          <p:cNvCxnSpPr>
            <a:endCxn id="4" idx="2"/>
          </p:cNvCxnSpPr>
          <p:nvPr/>
        </p:nvCxnSpPr>
        <p:spPr>
          <a:xfrm flipV="1">
            <a:off x="9649460" y="1892935"/>
            <a:ext cx="1464945" cy="254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endCxn id="7" idx="2"/>
          </p:cNvCxnSpPr>
          <p:nvPr/>
        </p:nvCxnSpPr>
        <p:spPr>
          <a:xfrm flipV="1">
            <a:off x="7705090" y="1892935"/>
            <a:ext cx="673735" cy="1277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endCxn id="6" idx="2"/>
          </p:cNvCxnSpPr>
          <p:nvPr/>
        </p:nvCxnSpPr>
        <p:spPr>
          <a:xfrm flipV="1">
            <a:off x="8256270" y="1892935"/>
            <a:ext cx="1513205" cy="18929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716905" y="168275"/>
            <a:ext cx="6352540" cy="10147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【民 8:19】 我从以色列人中，将利未人当作赏赐给亚伦和他的儿子，在会幕中办以色列人的事，又为以色列人赎罪，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免得他们挨近圣所，有灾殃临到他们中间</a:t>
            </a:r>
            <a:r>
              <a:rPr lang="zh-CN" altLang="en-US" sz="2000">
                <a:sym typeface="+mn-ea"/>
              </a:rPr>
              <a:t>。</a:t>
            </a:r>
            <a:endParaRPr lang="zh-CN" altLang="en-US" sz="20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6" grpId="0" bldLvl="0" animBg="1"/>
      <p:bldP spid="16" grpId="1" animBg="1"/>
      <p:bldP spid="17" grpId="0" bldLvl="0" animBg="1"/>
      <p:bldP spid="17" grpId="1" animBg="1"/>
      <p:bldP spid="5" grpId="0"/>
      <p:bldP spid="5" grpId="1"/>
      <p:bldP spid="4" grpId="0" bldLvl="0" animBg="1"/>
      <p:bldP spid="4" grpId="1" animBg="1"/>
      <p:bldP spid="6" grpId="0" bldLvl="0" animBg="1"/>
      <p:bldP spid="6" grpId="1" animBg="1"/>
      <p:bldP spid="7" grpId="0" bldLvl="0" animBg="1"/>
      <p:bldP spid="7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2057" t="3286" r="2796" b="3286"/>
          <a:stretch>
            <a:fillRect/>
          </a:stretch>
        </p:blipFill>
        <p:spPr>
          <a:xfrm>
            <a:off x="235585" y="734695"/>
            <a:ext cx="6871970" cy="474535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537210" y="2832735"/>
            <a:ext cx="2186305" cy="26784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49555" y="5614035"/>
            <a:ext cx="1242060" cy="1014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2000"/>
              <a:t>祭司职分</a:t>
            </a:r>
            <a:r>
              <a:rPr lang="zh-CN" altLang="en-US" sz="2000"/>
              <a:t>专由亚伦子孙世袭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7358" t="10476" r="11507"/>
          <a:stretch>
            <a:fillRect/>
          </a:stretch>
        </p:blipFill>
        <p:spPr>
          <a:xfrm>
            <a:off x="3724275" y="1974215"/>
            <a:ext cx="8418195" cy="4836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825" y="0"/>
            <a:ext cx="3509645" cy="201803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6720205" y="1945640"/>
            <a:ext cx="821690" cy="15405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734310" y="4335145"/>
            <a:ext cx="6318885" cy="158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491615" y="1945640"/>
            <a:ext cx="4610735" cy="2130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064635" y="1945640"/>
            <a:ext cx="3376295" cy="2879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49555" y="147320"/>
            <a:ext cx="382651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探讨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：撒母耳是祭司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吗？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374650" y="734695"/>
            <a:ext cx="2759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B050"/>
                </a:solidFill>
                <a:sym typeface="+mn-ea"/>
              </a:rPr>
              <a:t>先知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士师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祭司</a:t>
            </a:r>
            <a:r>
              <a:rPr lang="en-US" altLang="zh-CN" sz="2400" b="1">
                <a:solidFill>
                  <a:srgbClr val="0070C0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？</a:t>
            </a:r>
            <a:endParaRPr lang="zh-CN" altLang="en-US" sz="2400" b="1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6" grpId="1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057" t="3286" r="2796" b="3286"/>
          <a:stretch>
            <a:fillRect/>
          </a:stretch>
        </p:blipFill>
        <p:spPr>
          <a:xfrm>
            <a:off x="235585" y="734695"/>
            <a:ext cx="6871970" cy="47453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30525" y="3510280"/>
            <a:ext cx="1049020" cy="3987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撒母耳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7367905" y="1276350"/>
            <a:ext cx="4678045" cy="53232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【代上 6:34】哥辖的子孙中有歌唱的希幔。</a:t>
            </a:r>
            <a:r>
              <a:rPr lang="zh-CN" altLang="en-US" sz="2000" b="1">
                <a:solidFill>
                  <a:srgbClr val="00B050"/>
                </a:solidFill>
              </a:rPr>
              <a:t>希幔是约珥的儿子</a:t>
            </a:r>
            <a:r>
              <a:rPr lang="en-US" altLang="zh-CN" sz="2000"/>
              <a:t>;</a:t>
            </a:r>
            <a:r>
              <a:rPr lang="zh-CN" altLang="en-US" sz="2000" b="1">
                <a:solidFill>
                  <a:srgbClr val="0070C0"/>
                </a:solidFill>
              </a:rPr>
              <a:t>约珥是撒母耳的儿子</a:t>
            </a:r>
            <a:r>
              <a:rPr lang="en-US" altLang="zh-CN" sz="2000"/>
              <a:t>;</a:t>
            </a:r>
            <a:r>
              <a:rPr lang="zh-CN" altLang="en-US" sz="2000" b="1">
                <a:solidFill>
                  <a:srgbClr val="FF0000"/>
                </a:solidFill>
              </a:rPr>
              <a:t>撒母耳</a:t>
            </a:r>
            <a:r>
              <a:rPr lang="zh-CN" altLang="en-US" sz="2000"/>
              <a:t>是以利加拿的儿子</a:t>
            </a:r>
            <a:r>
              <a:rPr lang="en-US" altLang="zh-CN" sz="2000"/>
              <a:t>;</a:t>
            </a:r>
            <a:r>
              <a:rPr lang="zh-CN" altLang="en-US" sz="2000"/>
              <a:t>以利加拿是耶罗罕的儿子</a:t>
            </a:r>
            <a:r>
              <a:rPr lang="en-US" altLang="zh-CN" sz="2000"/>
              <a:t>;</a:t>
            </a:r>
            <a:r>
              <a:rPr lang="zh-CN" altLang="en-US" sz="2000"/>
              <a:t>耶罗罕是以列的儿子</a:t>
            </a:r>
            <a:r>
              <a:rPr lang="en-US" altLang="zh-CN" sz="2000"/>
              <a:t>;</a:t>
            </a:r>
            <a:r>
              <a:rPr lang="zh-CN" altLang="en-US" sz="2000"/>
              <a:t>以列是陀亚的儿子</a:t>
            </a:r>
            <a:r>
              <a:rPr lang="en-US" altLang="zh-CN" sz="2000"/>
              <a:t>;</a:t>
            </a:r>
            <a:endParaRPr lang="zh-CN" altLang="en-US" sz="2000"/>
          </a:p>
          <a:p>
            <a:r>
              <a:rPr lang="zh-CN" altLang="en-US" sz="2000"/>
              <a:t>【代上 6:35】陀亚是苏弗的儿子</a:t>
            </a:r>
            <a:r>
              <a:rPr lang="en-US" altLang="zh-CN" sz="2000"/>
              <a:t>;</a:t>
            </a:r>
            <a:r>
              <a:rPr lang="zh-CN" altLang="en-US" sz="2000"/>
              <a:t>苏弗是以利加拿的儿子</a:t>
            </a:r>
            <a:r>
              <a:rPr lang="en-US" altLang="zh-CN" sz="2000"/>
              <a:t>;</a:t>
            </a:r>
            <a:r>
              <a:rPr lang="zh-CN" altLang="en-US" sz="2000"/>
              <a:t>以利加拿是玛哈的儿子</a:t>
            </a:r>
            <a:r>
              <a:rPr lang="en-US" altLang="zh-CN" sz="2000"/>
              <a:t>;</a:t>
            </a:r>
            <a:r>
              <a:rPr lang="zh-CN" altLang="en-US" sz="2000"/>
              <a:t>玛哈是亚玛赛的儿子</a:t>
            </a:r>
            <a:r>
              <a:rPr lang="en-US" altLang="zh-CN" sz="2000"/>
              <a:t>;</a:t>
            </a:r>
            <a:endParaRPr lang="zh-CN" altLang="en-US" sz="2000"/>
          </a:p>
          <a:p>
            <a:r>
              <a:rPr lang="zh-CN" altLang="en-US" sz="2000"/>
              <a:t>【代上 6:36】亚玛赛是以利加拿的儿子；以利加拿是约珥的儿子</a:t>
            </a:r>
            <a:r>
              <a:rPr lang="en-US" altLang="zh-CN" sz="2000"/>
              <a:t>;</a:t>
            </a:r>
            <a:r>
              <a:rPr lang="zh-CN" altLang="en-US" sz="2000"/>
              <a:t>约珥是亚撒利雅的儿子</a:t>
            </a:r>
            <a:r>
              <a:rPr lang="en-US" altLang="zh-CN" sz="2000"/>
              <a:t>;</a:t>
            </a:r>
            <a:r>
              <a:rPr lang="zh-CN" altLang="en-US" sz="2000"/>
              <a:t>亚撒利雅是西番雅的儿子；</a:t>
            </a:r>
            <a:endParaRPr lang="zh-CN" altLang="en-US" sz="2000"/>
          </a:p>
          <a:p>
            <a:r>
              <a:rPr lang="zh-CN" altLang="en-US" sz="2000"/>
              <a:t>【代上 6:37】西番雅是他哈的儿子；他哈是亚惜的儿子；亚惜是以比雅撒的儿子；以比雅撒是可拉的儿子；</a:t>
            </a:r>
            <a:endParaRPr lang="zh-CN" altLang="en-US" sz="2000"/>
          </a:p>
          <a:p>
            <a:r>
              <a:rPr lang="zh-CN" altLang="en-US" sz="2000"/>
              <a:t>【代上 6:38】可拉是</a:t>
            </a:r>
            <a:r>
              <a:rPr lang="zh-CN" altLang="en-US" sz="2000">
                <a:solidFill>
                  <a:schemeClr val="tx1"/>
                </a:solidFill>
              </a:rPr>
              <a:t>以斯哈</a:t>
            </a:r>
            <a:r>
              <a:rPr lang="zh-CN" altLang="en-US" sz="2000"/>
              <a:t>的儿子；</a:t>
            </a:r>
            <a:r>
              <a:rPr lang="zh-CN" altLang="en-US" sz="2000" b="1">
                <a:solidFill>
                  <a:srgbClr val="7030A0"/>
                </a:solidFill>
              </a:rPr>
              <a:t>以斯哈是哥辖的儿子</a:t>
            </a:r>
            <a:r>
              <a:rPr lang="zh-CN" altLang="en-US" sz="2000"/>
              <a:t>；</a:t>
            </a:r>
            <a:r>
              <a:rPr lang="zh-CN" altLang="en-US" sz="2000" b="1">
                <a:solidFill>
                  <a:srgbClr val="C00000"/>
                </a:solidFill>
              </a:rPr>
              <a:t>哥辖是利未的儿子</a:t>
            </a:r>
            <a:r>
              <a:rPr lang="zh-CN" altLang="en-US" sz="2000"/>
              <a:t>；利未是以色列的儿子。</a:t>
            </a:r>
            <a:endParaRPr lang="zh-CN" altLang="en-US" sz="2000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4049395" y="2216785"/>
            <a:ext cx="3945890" cy="1300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20770" y="2719070"/>
            <a:ext cx="3813175" cy="313309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645920" y="5611495"/>
            <a:ext cx="5544820" cy="10147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sz="2000"/>
              <a:t>【撒上 1:11】许愿说：“万军之耶和华啊</a:t>
            </a:r>
            <a:r>
              <a:rPr lang="en-US" sz="2000"/>
              <a:t>,</a:t>
            </a:r>
            <a:r>
              <a:rPr sz="2000"/>
              <a:t>你若垂顾婢女的苦情</a:t>
            </a:r>
            <a:r>
              <a:rPr lang="en-US" sz="2000"/>
              <a:t>,</a:t>
            </a:r>
            <a:r>
              <a:rPr sz="2000"/>
              <a:t>眷念不忘婢女</a:t>
            </a:r>
            <a:r>
              <a:rPr lang="en-US" sz="2000"/>
              <a:t>,</a:t>
            </a:r>
            <a:r>
              <a:rPr sz="2000"/>
              <a:t>赐我一个儿子</a:t>
            </a:r>
            <a:r>
              <a:rPr lang="en-US" sz="2000"/>
              <a:t>,</a:t>
            </a:r>
            <a:r>
              <a:rPr sz="2000"/>
              <a:t>我必使他终身归与耶和华</a:t>
            </a:r>
            <a:r>
              <a:rPr lang="en-US" sz="2000"/>
              <a:t>,</a:t>
            </a:r>
            <a:r>
              <a:rPr sz="2000"/>
              <a:t>不用剃头刀剃他的头。”</a:t>
            </a:r>
            <a:endParaRPr sz="2000"/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3043555" y="4276090"/>
            <a:ext cx="823595" cy="42989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200">
                <a:sym typeface="+mn-ea"/>
              </a:rPr>
              <a:t>约 珥</a:t>
            </a:r>
            <a:endParaRPr lang="zh-CN" altLang="en-US" sz="2200">
              <a:sym typeface="+mn-ea"/>
            </a:endParaRPr>
          </a:p>
        </p:txBody>
      </p:sp>
      <p:cxnSp>
        <p:nvCxnSpPr>
          <p:cNvPr id="15" name="直接连接符 14"/>
          <p:cNvCxnSpPr>
            <a:endCxn id="11" idx="3"/>
          </p:cNvCxnSpPr>
          <p:nvPr/>
        </p:nvCxnSpPr>
        <p:spPr>
          <a:xfrm flipH="1">
            <a:off x="3867150" y="1950720"/>
            <a:ext cx="6729730" cy="2540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椭圆 15"/>
          <p:cNvSpPr/>
          <p:nvPr>
            <p:custDataLst>
              <p:tags r:id="rId6"/>
            </p:custDataLst>
          </p:nvPr>
        </p:nvSpPr>
        <p:spPr>
          <a:xfrm>
            <a:off x="537210" y="2832735"/>
            <a:ext cx="2186305" cy="26784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249555" y="5614035"/>
            <a:ext cx="1242060" cy="1014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2000"/>
              <a:t>祭司职分</a:t>
            </a:r>
            <a:r>
              <a:rPr lang="zh-CN" altLang="en-US" sz="2000"/>
              <a:t>专由亚伦子孙世袭</a:t>
            </a:r>
            <a:endParaRPr lang="zh-CN" altLang="en-US" sz="2000"/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3036570" y="5053330"/>
            <a:ext cx="823595" cy="42989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200">
                <a:sym typeface="+mn-ea"/>
              </a:rPr>
              <a:t>希幔</a:t>
            </a:r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3975100" y="1876425"/>
            <a:ext cx="4020185" cy="323723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9"/>
            </p:custDataLst>
          </p:nvPr>
        </p:nvCxnSpPr>
        <p:spPr>
          <a:xfrm>
            <a:off x="3446780" y="2693035"/>
            <a:ext cx="0" cy="76708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>
            <p:custDataLst>
              <p:tags r:id="rId10"/>
            </p:custDataLst>
          </p:nvPr>
        </p:nvCxnSpPr>
        <p:spPr>
          <a:xfrm>
            <a:off x="3465830" y="3978910"/>
            <a:ext cx="0" cy="255270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>
            <p:custDataLst>
              <p:tags r:id="rId11"/>
            </p:custDataLst>
          </p:nvPr>
        </p:nvCxnSpPr>
        <p:spPr>
          <a:xfrm>
            <a:off x="3446780" y="4752975"/>
            <a:ext cx="0" cy="255270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123055" y="1772920"/>
            <a:ext cx="5557520" cy="41090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下箭头 5"/>
          <p:cNvSpPr/>
          <p:nvPr/>
        </p:nvSpPr>
        <p:spPr>
          <a:xfrm>
            <a:off x="9246870" y="2277745"/>
            <a:ext cx="1838960" cy="3237230"/>
          </a:xfrm>
          <a:prstGeom prst="downArrow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325620" y="191770"/>
            <a:ext cx="2409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rgbClr val="FF0000"/>
                </a:solidFill>
                <a:sym typeface="+mn-ea"/>
              </a:rPr>
              <a:t>撒母耳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是利未人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7910" y="194945"/>
            <a:ext cx="4638040" cy="8299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rgbClr val="FF0000"/>
                </a:solidFill>
                <a:sym typeface="+mn-ea"/>
              </a:rPr>
              <a:t>身份：利未人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+拿细耳人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  <a:p>
            <a:pPr algn="l"/>
            <a:r>
              <a:rPr lang="zh-CN" altLang="en-US" sz="2400" b="1">
                <a:solidFill>
                  <a:srgbClr val="FF0000"/>
                </a:solidFill>
                <a:sym typeface="+mn-ea"/>
              </a:rPr>
              <a:t>职分：先知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+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士师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+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献祭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22445" y="628650"/>
            <a:ext cx="24098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b="1">
                <a:solidFill>
                  <a:srgbClr val="FF0000"/>
                </a:solidFill>
                <a:sym typeface="+mn-ea"/>
              </a:rPr>
              <a:t>终生做拿细耳人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249555" y="147320"/>
            <a:ext cx="382651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探讨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：撒母耳是祭司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吗？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374650" y="734695"/>
            <a:ext cx="2759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B050"/>
                </a:solidFill>
                <a:sym typeface="+mn-ea"/>
              </a:rPr>
              <a:t>先知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士师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祭司</a:t>
            </a:r>
            <a:r>
              <a:rPr lang="en-US" altLang="zh-CN" sz="2400" b="1">
                <a:solidFill>
                  <a:srgbClr val="0070C0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0070C0"/>
                </a:solidFill>
                <a:sym typeface="+mn-ea"/>
              </a:rPr>
              <a:t>？</a:t>
            </a:r>
            <a:endParaRPr lang="zh-CN" altLang="en-US" sz="2400" b="1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6" grpId="0" bldLvl="0" animBg="1"/>
      <p:bldP spid="16" grpId="1" animBg="1"/>
      <p:bldP spid="17" grpId="0" bldLvl="0" animBg="1"/>
      <p:bldP spid="17" grpId="1" animBg="1"/>
      <p:bldP spid="7" grpId="0" bldLvl="0" animBg="1"/>
      <p:bldP spid="7" grpId="1" animBg="1"/>
      <p:bldP spid="4" grpId="0" bldLvl="0" animBg="1"/>
      <p:bldP spid="4" grpId="1" animBg="1"/>
      <p:bldP spid="11" grpId="0" bldLvl="0" animBg="1"/>
      <p:bldP spid="11" grpId="1" animBg="1"/>
      <p:bldP spid="13" grpId="0" bldLvl="0" animBg="1"/>
      <p:bldP spid="13" grpId="1" animBg="1"/>
      <p:bldP spid="6" grpId="0" bldLvl="0" animBg="1"/>
      <p:bldP spid="6" grpId="1" animBg="1"/>
      <p:bldP spid="12" grpId="0"/>
      <p:bldP spid="12" grpId="1"/>
      <p:bldP spid="10" grpId="0" bldLvl="0" animBg="1"/>
      <p:bldP spid="10" grpId="1" animBg="1"/>
      <p:bldP spid="19" grpId="0"/>
      <p:bldP spid="19" grpId="1"/>
      <p:bldP spid="14" grpId="0" bldLvl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020060" y="147320"/>
            <a:ext cx="5021580" cy="8299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B050"/>
                </a:solidFill>
                <a:sym typeface="+mn-ea"/>
              </a:rPr>
              <a:t>撒母耳可以献祭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 = 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撒母耳是祭司</a:t>
            </a:r>
            <a:r>
              <a:rPr lang="en-US" altLang="zh-CN" sz="2400" b="1">
                <a:solidFill>
                  <a:srgbClr val="00B050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00B050"/>
                </a:solidFill>
                <a:sym typeface="+mn-ea"/>
              </a:rPr>
              <a:t>？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  <a:p>
            <a:r>
              <a:rPr lang="zh-CN" altLang="en-US" sz="2400" b="1">
                <a:solidFill>
                  <a:srgbClr val="00B050"/>
                </a:solidFill>
                <a:sym typeface="+mn-ea"/>
              </a:rPr>
              <a:t>是不是只有祭司才可以献祭 ？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249555" y="147320"/>
            <a:ext cx="2699385" cy="8299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探讨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：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撒母耳是祭司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吗？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9555" y="3439160"/>
            <a:ext cx="3510280" cy="31692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【士 6:25】当那夜，耶和华吩咐基甸说：“你取你父亲的牛来，就是（或作“和”）那七岁的第二只牛，并拆毁你父亲为巴力所筑的坛，砍下坛旁的木偶。</a:t>
            </a:r>
            <a:endParaRPr lang="zh-CN" altLang="en-US" sz="2000"/>
          </a:p>
          <a:p>
            <a:r>
              <a:rPr lang="zh-CN" altLang="en-US" sz="2000"/>
              <a:t>【士 6:26】在这磐石上，整整齐齐地为耶和华你的神筑一座坛，将第二只牛献为燔祭，用你所砍下的木偶作柴。”</a:t>
            </a:r>
            <a:endParaRPr lang="zh-CN" altLang="en-US" sz="2000"/>
          </a:p>
        </p:txBody>
      </p:sp>
      <p:sp>
        <p:nvSpPr>
          <p:cNvPr id="29" name="文本框 28"/>
          <p:cNvSpPr txBox="1"/>
          <p:nvPr/>
        </p:nvSpPr>
        <p:spPr>
          <a:xfrm>
            <a:off x="3872865" y="1121410"/>
            <a:ext cx="4008120" cy="13220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【出 28:1】 “你要从以色列人中，使你的哥哥亚伦和他的儿子拿答、亚比户、以利亚撒、以他玛一同就近你，给我供祭司的职分。</a:t>
            </a:r>
            <a:endParaRPr lang="zh-CN" altLang="en-US" sz="2000"/>
          </a:p>
        </p:txBody>
      </p:sp>
      <p:sp>
        <p:nvSpPr>
          <p:cNvPr id="30" name="文本框 29"/>
          <p:cNvSpPr txBox="1"/>
          <p:nvPr/>
        </p:nvSpPr>
        <p:spPr>
          <a:xfrm>
            <a:off x="281940" y="3040380"/>
            <a:ext cx="3391535" cy="3987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000"/>
              <a:t>例外</a:t>
            </a:r>
            <a:r>
              <a:rPr lang="en-US" altLang="zh-CN" sz="2000"/>
              <a:t>1</a:t>
            </a:r>
            <a:r>
              <a:rPr lang="zh-CN" altLang="en-US" sz="2000"/>
              <a:t>：神</a:t>
            </a:r>
            <a:r>
              <a:rPr lang="zh-CN" altLang="en-US" sz="2000"/>
              <a:t>吩咐士师基甸献祭</a:t>
            </a:r>
            <a:endParaRPr lang="zh-CN" altLang="en-US" sz="2000"/>
          </a:p>
        </p:txBody>
      </p:sp>
      <p:sp>
        <p:nvSpPr>
          <p:cNvPr id="31" name="文本框 30"/>
          <p:cNvSpPr txBox="1"/>
          <p:nvPr/>
        </p:nvSpPr>
        <p:spPr>
          <a:xfrm>
            <a:off x="4111625" y="2492375"/>
            <a:ext cx="4205605" cy="7067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000"/>
              <a:t>例外</a:t>
            </a:r>
            <a:r>
              <a:rPr lang="en-US" altLang="zh-CN" sz="2000"/>
              <a:t>2</a:t>
            </a:r>
            <a:r>
              <a:rPr lang="zh-CN" altLang="en-US" sz="2000"/>
              <a:t>：先知以利亚献祭</a:t>
            </a:r>
            <a:endParaRPr lang="zh-CN" altLang="en-US" sz="2000"/>
          </a:p>
          <a:p>
            <a:r>
              <a:rPr lang="zh-CN" altLang="en-US" sz="2000"/>
              <a:t> </a:t>
            </a:r>
            <a:r>
              <a:rPr lang="en-US" altLang="zh-CN" sz="2000"/>
              <a:t>            1</a:t>
            </a:r>
            <a:r>
              <a:rPr lang="zh-CN" altLang="en-US" sz="2000"/>
              <a:t>个人大战</a:t>
            </a:r>
            <a:r>
              <a:rPr lang="en-US" altLang="zh-CN" sz="2000"/>
              <a:t>450</a:t>
            </a:r>
            <a:r>
              <a:rPr lang="zh-CN" altLang="en-US" sz="2000"/>
              <a:t>个巴力的先知</a:t>
            </a:r>
            <a:endParaRPr lang="en-US" altLang="zh-CN" sz="2000"/>
          </a:p>
        </p:txBody>
      </p:sp>
      <p:sp>
        <p:nvSpPr>
          <p:cNvPr id="32" name="文本框 31"/>
          <p:cNvSpPr txBox="1"/>
          <p:nvPr/>
        </p:nvSpPr>
        <p:spPr>
          <a:xfrm>
            <a:off x="3968115" y="3163570"/>
            <a:ext cx="4959350" cy="34766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【王上 18:36～</a:t>
            </a:r>
            <a:r>
              <a:rPr lang="en-US" altLang="zh-CN" sz="2000"/>
              <a:t>37</a:t>
            </a:r>
            <a:r>
              <a:rPr lang="zh-CN" altLang="en-US" sz="2000"/>
              <a:t>】到了献晚祭的时候，先知以利亚近前来，说</a:t>
            </a:r>
            <a:r>
              <a:rPr lang="en-US" altLang="zh-CN" sz="2000"/>
              <a:t>:</a:t>
            </a:r>
            <a:r>
              <a:rPr lang="zh-CN" altLang="en-US" sz="2000"/>
              <a:t>“亚伯拉罕、以撒、以色列的神，耶和华啊，求你今日使人知道你是以色列的神，也知道我是你的仆人，又是奉你的命行这一切事。耶和华啊，求你应允我，应允我！使这民知道你耶和华是神，又知道是你叫这民的心回转。”</a:t>
            </a:r>
            <a:endParaRPr lang="zh-CN" altLang="en-US" sz="2000"/>
          </a:p>
          <a:p>
            <a:r>
              <a:rPr lang="zh-CN" altLang="en-US" sz="2000"/>
              <a:t>【王上 18:38</a:t>
            </a:r>
            <a:r>
              <a:rPr lang="en-US" altLang="zh-CN" sz="2000"/>
              <a:t>~39</a:t>
            </a:r>
            <a:r>
              <a:rPr lang="zh-CN" altLang="en-US" sz="2000"/>
              <a:t>】于是，耶和华降下火来，烧尽燔祭、木柴、石头、尘土，又烧干沟里的水。众民看见了，就俯伏在地，说：“耶和华是神！耶和华是神！”</a:t>
            </a:r>
            <a:endParaRPr lang="zh-CN" altLang="en-US" sz="2000"/>
          </a:p>
        </p:txBody>
      </p:sp>
      <p:sp>
        <p:nvSpPr>
          <p:cNvPr id="33" name="文本框 32"/>
          <p:cNvSpPr txBox="1"/>
          <p:nvPr/>
        </p:nvSpPr>
        <p:spPr>
          <a:xfrm>
            <a:off x="217805" y="1102360"/>
            <a:ext cx="354266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创世记中，该隐，亚伯，挪亚，亚伯拉罕，雅各等都有自行献祭。在出埃及后，摩西颁布律法才建立献祭制度，由祭司及利未人负责圣职。</a:t>
            </a:r>
            <a:r>
              <a:rPr lang="zh-CN" altLang="en-US" sz="2000" b="1">
                <a:solidFill>
                  <a:srgbClr val="00B050"/>
                </a:solidFill>
              </a:rPr>
              <a:t>祭司制度起始于西奈山立约之后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sp>
        <p:nvSpPr>
          <p:cNvPr id="34" name="文本框 33"/>
          <p:cNvSpPr txBox="1"/>
          <p:nvPr/>
        </p:nvSpPr>
        <p:spPr>
          <a:xfrm>
            <a:off x="8119110" y="617220"/>
            <a:ext cx="400812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0070C0"/>
                </a:solidFill>
              </a:rPr>
              <a:t>1. </a:t>
            </a:r>
            <a:r>
              <a:rPr lang="zh-CN" altLang="en-US" sz="2000">
                <a:solidFill>
                  <a:srgbClr val="0070C0"/>
                </a:solidFill>
              </a:rPr>
              <a:t>神规定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献祭是</a:t>
            </a:r>
            <a:r>
              <a:rPr lang="zh-CN" altLang="en-US" sz="2000">
                <a:solidFill>
                  <a:srgbClr val="0070C0"/>
                </a:solidFill>
              </a:rPr>
              <a:t>祭司的专门职分；</a:t>
            </a:r>
            <a:endParaRPr lang="en-US" altLang="zh-CN" sz="2000">
              <a:solidFill>
                <a:srgbClr val="0070C0"/>
              </a:solidFill>
            </a:endParaRPr>
          </a:p>
          <a:p>
            <a:endParaRPr lang="en-US" altLang="zh-CN" sz="2000">
              <a:solidFill>
                <a:srgbClr val="0070C0"/>
              </a:solidFill>
            </a:endParaRPr>
          </a:p>
          <a:p>
            <a:endParaRPr lang="en-US" altLang="zh-CN" sz="2000">
              <a:solidFill>
                <a:srgbClr val="0070C0"/>
              </a:solidFill>
            </a:endParaRPr>
          </a:p>
          <a:p>
            <a:endParaRPr lang="en-US" altLang="zh-CN" sz="2000">
              <a:solidFill>
                <a:srgbClr val="0070C0"/>
              </a:solidFill>
            </a:endParaRPr>
          </a:p>
          <a:p>
            <a:r>
              <a:rPr lang="en-US" altLang="zh-CN" sz="2000">
                <a:solidFill>
                  <a:srgbClr val="0070C0"/>
                </a:solidFill>
              </a:rPr>
              <a:t>2. </a:t>
            </a:r>
            <a:r>
              <a:rPr lang="zh-CN" altLang="en-US" sz="2000">
                <a:solidFill>
                  <a:srgbClr val="0070C0"/>
                </a:solidFill>
              </a:rPr>
              <a:t>神</a:t>
            </a:r>
            <a:r>
              <a:rPr lang="zh-CN" altLang="en-US" sz="2000">
                <a:solidFill>
                  <a:srgbClr val="0070C0"/>
                </a:solidFill>
              </a:rPr>
              <a:t>又曾吩咐士师和先知献祭；</a:t>
            </a:r>
            <a:endParaRPr lang="zh-CN" altLang="en-US" sz="2000">
              <a:solidFill>
                <a:srgbClr val="0070C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396605" y="1009015"/>
            <a:ext cx="35096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B050"/>
                </a:solidFill>
                <a:sym typeface="+mn-ea"/>
              </a:rPr>
              <a:t>圣洁神的圣所，只能由分别为圣的祭司在会幕</a:t>
            </a:r>
            <a:r>
              <a:rPr lang="en-US" altLang="zh-CN" sz="2000">
                <a:solidFill>
                  <a:srgbClr val="00B050"/>
                </a:solidFill>
                <a:sym typeface="+mn-ea"/>
              </a:rPr>
              <a:t>/</a:t>
            </a:r>
            <a:r>
              <a:rPr lang="zh-CN" altLang="en-US" sz="2000">
                <a:solidFill>
                  <a:srgbClr val="00B050"/>
                </a:solidFill>
                <a:sym typeface="+mn-ea"/>
              </a:rPr>
              <a:t>圣殿献祭。</a:t>
            </a:r>
            <a:endParaRPr lang="zh-CN" altLang="en-US" sz="2000">
              <a:solidFill>
                <a:srgbClr val="00B050"/>
              </a:solidFill>
              <a:sym typeface="+mn-ea"/>
            </a:endParaRPr>
          </a:p>
          <a:p>
            <a:endParaRPr lang="zh-CN" altLang="en-US" sz="2000">
              <a:solidFill>
                <a:srgbClr val="00B050"/>
              </a:solidFill>
              <a:sym typeface="+mn-ea"/>
            </a:endParaRPr>
          </a:p>
          <a:p>
            <a:endParaRPr lang="zh-CN" altLang="en-US" sz="2000">
              <a:solidFill>
                <a:srgbClr val="00B050"/>
              </a:solidFill>
              <a:sym typeface="+mn-ea"/>
            </a:endParaRPr>
          </a:p>
          <a:p>
            <a:r>
              <a:rPr lang="zh-CN" altLang="en-US" sz="2000">
                <a:solidFill>
                  <a:srgbClr val="00B050"/>
                </a:solidFill>
                <a:sym typeface="+mn-ea"/>
              </a:rPr>
              <a:t>士师和先知的献祭，均不</a:t>
            </a:r>
            <a:r>
              <a:rPr lang="zh-CN" altLang="en-US" sz="2000">
                <a:solidFill>
                  <a:srgbClr val="00B050"/>
                </a:solidFill>
                <a:sym typeface="+mn-ea"/>
              </a:rPr>
              <a:t>曾在会幕之内。</a:t>
            </a:r>
            <a:endParaRPr lang="zh-CN" altLang="en-US" sz="2000">
              <a:solidFill>
                <a:srgbClr val="00B050"/>
              </a:solidFill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147685" y="147320"/>
            <a:ext cx="1068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观察：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123680" y="4402455"/>
            <a:ext cx="2775585" cy="1783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结论：</a:t>
            </a:r>
            <a:r>
              <a:rPr lang="zh-CN" altLang="en-US" sz="2000">
                <a:sym typeface="+mn-ea"/>
              </a:rPr>
              <a:t>撒母耳是：</a:t>
            </a:r>
            <a:endParaRPr lang="zh-CN" altLang="en-US" sz="2000"/>
          </a:p>
          <a:p>
            <a:pPr>
              <a:lnSpc>
                <a:spcPct val="110000"/>
              </a:lnSpc>
            </a:pPr>
            <a:r>
              <a:rPr lang="zh-CN" altLang="en-US" sz="2000"/>
              <a:t>先知，士师</a:t>
            </a:r>
            <a:endParaRPr lang="zh-CN" altLang="en-US" sz="2000"/>
          </a:p>
          <a:p>
            <a:pPr>
              <a:lnSpc>
                <a:spcPct val="110000"/>
              </a:lnSpc>
            </a:pPr>
            <a:r>
              <a:rPr lang="zh-CN" altLang="en-US" sz="2000">
                <a:sym typeface="+mn-ea"/>
              </a:rPr>
              <a:t>利未族</a:t>
            </a:r>
            <a:r>
              <a:rPr lang="zh-CN" altLang="en-US" sz="2000"/>
              <a:t>拿细耳人</a:t>
            </a:r>
            <a:endParaRPr lang="zh-CN" altLang="en-US" sz="2000"/>
          </a:p>
          <a:p>
            <a:pPr>
              <a:lnSpc>
                <a:spcPct val="110000"/>
              </a:lnSpc>
            </a:pPr>
            <a:r>
              <a:rPr lang="zh-CN" altLang="en-US" sz="2000"/>
              <a:t>没有祭司身份，有</a:t>
            </a:r>
            <a:r>
              <a:rPr lang="zh-CN" altLang="en-US" sz="2000"/>
              <a:t>资格在会幕之外</a:t>
            </a:r>
            <a:r>
              <a:rPr lang="zh-CN" altLang="en-US" sz="2000"/>
              <a:t>献祭。</a:t>
            </a:r>
            <a:endParaRPr lang="zh-CN" altLang="en-US" sz="2000"/>
          </a:p>
        </p:txBody>
      </p:sp>
      <p:sp>
        <p:nvSpPr>
          <p:cNvPr id="38" name="文本框 37"/>
          <p:cNvSpPr txBox="1"/>
          <p:nvPr/>
        </p:nvSpPr>
        <p:spPr>
          <a:xfrm>
            <a:off x="9070340" y="3074035"/>
            <a:ext cx="294195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rgbClr val="0070C0"/>
                </a:solidFill>
                <a:sym typeface="+mn-ea"/>
              </a:rPr>
              <a:t>3. 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经文中没有表达撒母耳是祭司的文字，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并他的献祭也都在会幕之外。</a:t>
            </a:r>
            <a:endParaRPr lang="zh-CN" altLang="en-US" sz="2000">
              <a:solidFill>
                <a:srgbClr val="0070C0"/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083040" y="163195"/>
            <a:ext cx="269875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神是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守约不变的神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6" grpId="0" animBg="1"/>
      <p:bldP spid="26" grpId="1" animBg="1"/>
      <p:bldP spid="33" grpId="0"/>
      <p:bldP spid="33" grpId="1"/>
      <p:bldP spid="29" grpId="0" animBg="1"/>
      <p:bldP spid="29" grpId="1" animBg="1"/>
      <p:bldP spid="30" grpId="0" animBg="1"/>
      <p:bldP spid="30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6" grpId="0"/>
      <p:bldP spid="36" grpId="1"/>
      <p:bldP spid="34" grpId="0"/>
      <p:bldP spid="34" grpId="1"/>
      <p:bldP spid="35" grpId="0"/>
      <p:bldP spid="35" grpId="1"/>
      <p:bldP spid="38" grpId="0"/>
      <p:bldP spid="38" grpId="1"/>
      <p:bldP spid="37" grpId="0" bldLvl="0" animBg="1"/>
      <p:bldP spid="37" grpId="1" animBg="1"/>
      <p:bldP spid="39" grpId="0" bldLvl="0" animBg="1"/>
      <p:bldP spid="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9090" y="238125"/>
            <a:ext cx="2051685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人物</a:t>
            </a:r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：以利</a:t>
            </a:r>
            <a:endParaRPr lang="zh-CN" altLang="en-US" sz="24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06890" y="2731135"/>
            <a:ext cx="2230755" cy="4610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noAutofit/>
          </a:bodyPr>
          <a:p>
            <a:pPr algn="ctr"/>
            <a:r>
              <a:rPr lang="zh-CN" altLang="en-US" sz="2000">
                <a:sym typeface="+mn-ea"/>
              </a:rPr>
              <a:t>被神</a:t>
            </a:r>
            <a:r>
              <a:rPr lang="zh-CN" altLang="en-US" sz="2000">
                <a:sym typeface="+mn-ea"/>
              </a:rPr>
              <a:t>废弃</a:t>
            </a:r>
            <a:endParaRPr lang="zh-CN" altLang="en-US" sz="20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0505" y="2762250"/>
            <a:ext cx="2051685" cy="3987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000">
                <a:sym typeface="+mn-ea"/>
              </a:rPr>
              <a:t>大祭司</a:t>
            </a:r>
            <a:r>
              <a:rPr lang="en-US" altLang="zh-CN" sz="2000">
                <a:sym typeface="+mn-ea"/>
              </a:rPr>
              <a:t>+</a:t>
            </a:r>
            <a:r>
              <a:rPr lang="zh-CN" altLang="en-US" sz="2000">
                <a:sym typeface="+mn-ea"/>
              </a:rPr>
              <a:t>士师</a:t>
            </a:r>
            <a:endParaRPr lang="zh-CN" altLang="en-US" sz="20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42330" y="2776855"/>
            <a:ext cx="2496820" cy="4152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noAutofit/>
          </a:bodyPr>
          <a:p>
            <a:pPr algn="ctr"/>
            <a:r>
              <a:rPr lang="zh-CN" altLang="en-US" sz="2000">
                <a:sym typeface="+mn-ea"/>
              </a:rPr>
              <a:t>儿子</a:t>
            </a:r>
            <a:r>
              <a:rPr lang="zh-CN" altLang="en-US" sz="2000">
                <a:sym typeface="+mn-ea"/>
              </a:rPr>
              <a:t>悖逆，父之过</a:t>
            </a:r>
            <a:r>
              <a:rPr lang="en-US" altLang="zh-CN" sz="2000">
                <a:sym typeface="+mn-ea"/>
              </a:rPr>
              <a:t> </a:t>
            </a:r>
            <a:endParaRPr lang="zh-CN" altLang="en-US" sz="2000">
              <a:sym typeface="+mn-ea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2501265" y="2842895"/>
            <a:ext cx="371475" cy="3124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18" name="右箭头 17"/>
          <p:cNvSpPr/>
          <p:nvPr/>
        </p:nvSpPr>
        <p:spPr>
          <a:xfrm>
            <a:off x="5427980" y="2842895"/>
            <a:ext cx="371475" cy="3124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20" name="文本框 19"/>
          <p:cNvSpPr txBox="1"/>
          <p:nvPr/>
        </p:nvSpPr>
        <p:spPr>
          <a:xfrm>
            <a:off x="230505" y="1985010"/>
            <a:ext cx="2051050" cy="70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以利做大祭司两个儿子做祭司</a:t>
            </a:r>
            <a:endParaRPr lang="zh-CN" altLang="en-US" sz="2000">
              <a:sym typeface="+mn-ea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8750300" y="2810510"/>
            <a:ext cx="406400" cy="3124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259715" y="3272155"/>
            <a:ext cx="1854835" cy="1014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4:18</a:t>
            </a:r>
            <a:r>
              <a:rPr lang="en-US" altLang="zh-CN" sz="2000"/>
              <a:t>b</a:t>
            </a:r>
            <a:r>
              <a:rPr lang="zh-CN" altLang="en-US" sz="2000"/>
              <a:t>】以利作以色列的士师四十年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6058535" y="3437255"/>
            <a:ext cx="3048000" cy="31692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2:12】以利的两个儿子是恶人</a:t>
            </a:r>
            <a:r>
              <a:rPr lang="en-US" altLang="zh-CN" sz="2000"/>
              <a:t>,</a:t>
            </a:r>
            <a:r>
              <a:rPr lang="zh-CN" altLang="en-US" sz="2000"/>
              <a:t>不认识耶和华。</a:t>
            </a:r>
            <a:endParaRPr lang="zh-CN" altLang="en-US" sz="2000"/>
          </a:p>
          <a:p>
            <a:r>
              <a:rPr lang="zh-CN" altLang="en-US" sz="2000"/>
              <a:t>【撒上 2:17】如此</a:t>
            </a:r>
            <a:r>
              <a:rPr lang="en-US" altLang="zh-CN" sz="2000"/>
              <a:t>,</a:t>
            </a:r>
            <a:r>
              <a:rPr lang="zh-CN" altLang="en-US" sz="2000"/>
              <a:t>这二少年人的罪在耶和华面前甚重了</a:t>
            </a:r>
            <a:r>
              <a:rPr lang="en-US" altLang="zh-CN" sz="2000"/>
              <a:t>,</a:t>
            </a:r>
            <a:r>
              <a:rPr lang="zh-CN" altLang="en-US" sz="2000"/>
              <a:t>因为他们藐视耶和华的祭物。</a:t>
            </a:r>
            <a:endParaRPr lang="zh-CN" altLang="en-US" sz="2000"/>
          </a:p>
          <a:p>
            <a:r>
              <a:rPr lang="zh-CN" altLang="en-US" sz="2000"/>
              <a:t>【撒上 2:22】以利年甚老迈</a:t>
            </a:r>
            <a:r>
              <a:rPr lang="en-US" altLang="zh-CN" sz="2000"/>
              <a:t>,</a:t>
            </a:r>
            <a:r>
              <a:rPr lang="zh-CN" altLang="en-US" sz="2000"/>
              <a:t>他两个儿子待以色列众人的事</a:t>
            </a:r>
            <a:r>
              <a:rPr lang="en-US" altLang="zh-CN" sz="2000"/>
              <a:t>,</a:t>
            </a:r>
            <a:r>
              <a:rPr lang="zh-CN" altLang="en-US" sz="2000"/>
              <a:t>又听见他们与会幕门前伺候的妇人苟合。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2987040" y="2770505"/>
            <a:ext cx="2250440" cy="3987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000">
                <a:sym typeface="+mn-ea"/>
              </a:rPr>
              <a:t>灵性迟钝</a:t>
            </a:r>
            <a:r>
              <a:rPr lang="en-US" altLang="zh-CN" sz="2000">
                <a:sym typeface="+mn-ea"/>
              </a:rPr>
              <a:t> </a:t>
            </a:r>
            <a:endParaRPr lang="zh-CN" altLang="en-US" sz="20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62885" y="3272155"/>
            <a:ext cx="3039110" cy="16300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3:8】耶和华第三次呼唤撒母耳。撒母耳起来</a:t>
            </a:r>
            <a:r>
              <a:rPr lang="en-US" altLang="zh-CN" sz="2000"/>
              <a:t>,</a:t>
            </a:r>
            <a:r>
              <a:rPr lang="zh-CN" altLang="en-US" sz="2000"/>
              <a:t>到以利那里</a:t>
            </a:r>
            <a:r>
              <a:rPr lang="en-US" altLang="zh-CN" sz="2000"/>
              <a:t>,</a:t>
            </a:r>
            <a:r>
              <a:rPr lang="zh-CN" altLang="en-US" sz="2000"/>
              <a:t>说</a:t>
            </a:r>
            <a:r>
              <a:rPr lang="en-US" altLang="zh-CN" sz="2000"/>
              <a:t>: 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/>
              <a:t>你又呼唤我</a:t>
            </a:r>
            <a:r>
              <a:rPr lang="en-US" altLang="zh-CN" sz="2000"/>
              <a:t>,</a:t>
            </a:r>
            <a:r>
              <a:rPr lang="zh-CN" altLang="en-US" sz="2000"/>
              <a:t>我在这里。</a:t>
            </a:r>
            <a:r>
              <a:rPr lang="en-US" altLang="zh-CN" sz="2000"/>
              <a:t>”</a:t>
            </a:r>
            <a:r>
              <a:rPr lang="zh-CN" altLang="en-US" sz="2000"/>
              <a:t>以利才明白是耶和华呼唤童子。</a:t>
            </a:r>
            <a:endParaRPr lang="zh-CN" altLang="en-US" sz="2000"/>
          </a:p>
        </p:txBody>
      </p:sp>
      <p:sp>
        <p:nvSpPr>
          <p:cNvPr id="14" name="文本框 13"/>
          <p:cNvSpPr txBox="1"/>
          <p:nvPr/>
        </p:nvSpPr>
        <p:spPr>
          <a:xfrm>
            <a:off x="2881630" y="1713230"/>
            <a:ext cx="2467610" cy="10147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3:1</a:t>
            </a:r>
            <a:r>
              <a:rPr lang="en-US" altLang="zh-CN" sz="2000"/>
              <a:t>b</a:t>
            </a:r>
            <a:r>
              <a:rPr lang="zh-CN" altLang="en-US" sz="2000"/>
              <a:t>】当那些日子</a:t>
            </a:r>
            <a:r>
              <a:rPr lang="en-US" altLang="zh-CN" sz="2000"/>
              <a:t>,</a:t>
            </a:r>
            <a:r>
              <a:rPr lang="zh-CN" altLang="en-US" sz="2000"/>
              <a:t>耶和华的言语稀少</a:t>
            </a:r>
            <a:r>
              <a:rPr lang="en-US" altLang="zh-CN" sz="2000"/>
              <a:t>,</a:t>
            </a:r>
            <a:r>
              <a:rPr lang="zh-CN" altLang="en-US" sz="2000"/>
              <a:t>不常有默示。</a:t>
            </a:r>
            <a:endParaRPr lang="zh-CN" altLang="en-US" sz="2000"/>
          </a:p>
        </p:txBody>
      </p:sp>
      <p:sp>
        <p:nvSpPr>
          <p:cNvPr id="19" name="文本框 18"/>
          <p:cNvSpPr txBox="1"/>
          <p:nvPr/>
        </p:nvSpPr>
        <p:spPr>
          <a:xfrm>
            <a:off x="5942965" y="1379220"/>
            <a:ext cx="2630805" cy="13220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2:29</a:t>
            </a:r>
            <a:r>
              <a:rPr lang="en-US" altLang="zh-CN" sz="2000"/>
              <a:t>b</a:t>
            </a:r>
            <a:r>
              <a:rPr lang="zh-CN" altLang="en-US" sz="2000"/>
              <a:t>】尊重你的儿子过于尊重我，将我民以色列所献美好的祭物肥己呢？</a:t>
            </a:r>
            <a:endParaRPr lang="zh-CN" altLang="en-US" sz="2000"/>
          </a:p>
        </p:txBody>
      </p:sp>
      <p:sp>
        <p:nvSpPr>
          <p:cNvPr id="24" name="文本框 23"/>
          <p:cNvSpPr txBox="1"/>
          <p:nvPr/>
        </p:nvSpPr>
        <p:spPr>
          <a:xfrm>
            <a:off x="9192895" y="100965"/>
            <a:ext cx="2774950" cy="255333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2:30】因此</a:t>
            </a:r>
            <a:r>
              <a:rPr lang="en-US" altLang="zh-CN" sz="2000"/>
              <a:t>,</a:t>
            </a:r>
            <a:r>
              <a:rPr lang="zh-CN" altLang="en-US" sz="2000"/>
              <a:t>耶和华以色列的神说</a:t>
            </a:r>
            <a:r>
              <a:rPr lang="en-US" altLang="zh-CN" sz="2000"/>
              <a:t>: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/>
              <a:t>我曾说</a:t>
            </a:r>
            <a:r>
              <a:rPr lang="en-US" altLang="zh-CN" sz="2000"/>
              <a:t>,</a:t>
            </a:r>
            <a:r>
              <a:rPr lang="zh-CN" altLang="en-US" sz="2000"/>
              <a:t>你和你父家必永远行在我面前</a:t>
            </a:r>
            <a:r>
              <a:rPr lang="en-US" altLang="zh-CN" sz="2000"/>
              <a:t>;</a:t>
            </a:r>
            <a:r>
              <a:rPr lang="zh-CN" altLang="en-US" sz="2000"/>
              <a:t>现在我却说</a:t>
            </a:r>
            <a:r>
              <a:rPr lang="en-US" altLang="zh-CN" sz="2000"/>
              <a:t>,</a:t>
            </a:r>
            <a:r>
              <a:rPr lang="zh-CN" altLang="en-US" sz="2000"/>
              <a:t>决不容你们这样行。因为</a:t>
            </a:r>
            <a:endParaRPr lang="zh-CN" altLang="en-US" sz="2000"/>
          </a:p>
          <a:p>
            <a:r>
              <a:rPr lang="zh-CN" altLang="en-US" sz="2000" b="1">
                <a:solidFill>
                  <a:srgbClr val="FF0000"/>
                </a:solidFill>
              </a:rPr>
              <a:t>尊重我的</a:t>
            </a:r>
            <a:r>
              <a:rPr lang="en-US" altLang="zh-CN" sz="2000" b="1">
                <a:solidFill>
                  <a:srgbClr val="FF0000"/>
                </a:solidFill>
              </a:rPr>
              <a:t>,</a:t>
            </a:r>
            <a:r>
              <a:rPr lang="zh-CN" altLang="en-US" sz="2000" b="1">
                <a:solidFill>
                  <a:srgbClr val="FF0000"/>
                </a:solidFill>
              </a:rPr>
              <a:t>我必重看他；藐视我的</a:t>
            </a:r>
            <a:r>
              <a:rPr lang="en-US" altLang="zh-CN" sz="2000" b="1">
                <a:solidFill>
                  <a:srgbClr val="FF0000"/>
                </a:solidFill>
              </a:rPr>
              <a:t>,</a:t>
            </a:r>
            <a:r>
              <a:rPr lang="zh-CN" altLang="en-US" sz="2000" b="1">
                <a:solidFill>
                  <a:srgbClr val="FF0000"/>
                </a:solidFill>
              </a:rPr>
              <a:t>他必被轻视。</a:t>
            </a:r>
            <a:endParaRPr lang="zh-CN" altLang="en-US" sz="2000"/>
          </a:p>
        </p:txBody>
      </p:sp>
      <p:sp>
        <p:nvSpPr>
          <p:cNvPr id="25" name="文本框 24"/>
          <p:cNvSpPr txBox="1"/>
          <p:nvPr/>
        </p:nvSpPr>
        <p:spPr>
          <a:xfrm>
            <a:off x="9272270" y="3257550"/>
            <a:ext cx="2774950" cy="34766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2:34】你的两个儿子何弗尼、非尼哈所遭遇的事可作你的证据：他们二人必一日同死。</a:t>
            </a:r>
            <a:endParaRPr lang="zh-CN" altLang="en-US" sz="2000"/>
          </a:p>
          <a:p>
            <a:r>
              <a:rPr lang="zh-CN" altLang="en-US" sz="2000"/>
              <a:t>【撒上 2:35】我要为自己立一个</a:t>
            </a:r>
            <a:r>
              <a:rPr lang="zh-CN" altLang="en-US" sz="2000" b="1">
                <a:solidFill>
                  <a:srgbClr val="FF0000"/>
                </a:solidFill>
              </a:rPr>
              <a:t>忠心的祭司</a:t>
            </a:r>
            <a:r>
              <a:rPr lang="en-US" altLang="zh-CN" sz="2000" b="1">
                <a:solidFill>
                  <a:srgbClr val="FF0000"/>
                </a:solidFill>
              </a:rPr>
              <a:t>,</a:t>
            </a:r>
            <a:r>
              <a:rPr lang="zh-CN" altLang="en-US" sz="2000"/>
              <a:t>他必照我的心意而行。我要为他建立坚固的家</a:t>
            </a:r>
            <a:r>
              <a:rPr lang="en-US" altLang="zh-CN" sz="2000"/>
              <a:t>,</a:t>
            </a:r>
            <a:r>
              <a:rPr lang="zh-CN" altLang="en-US" sz="2000"/>
              <a:t>他必永远行在我的受膏者面前。</a:t>
            </a:r>
            <a:endParaRPr lang="zh-CN" altLang="en-US" sz="2000"/>
          </a:p>
        </p:txBody>
      </p:sp>
      <p:sp>
        <p:nvSpPr>
          <p:cNvPr id="26" name="文本框 25"/>
          <p:cNvSpPr txBox="1"/>
          <p:nvPr/>
        </p:nvSpPr>
        <p:spPr>
          <a:xfrm>
            <a:off x="2426970" y="4976495"/>
            <a:ext cx="3418840" cy="16300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4:4】于是百姓打发人到示罗</a:t>
            </a:r>
            <a:r>
              <a:rPr lang="en-US" altLang="zh-CN" sz="2000"/>
              <a:t>,</a:t>
            </a:r>
            <a:r>
              <a:rPr lang="zh-CN" altLang="en-US" sz="2000"/>
              <a:t>从那里将坐在二基路伯上万军之耶和华的约柜抬来。以利的两个儿子何弗尼、非尼哈与神的约柜同来。</a:t>
            </a:r>
            <a:endParaRPr lang="zh-CN" altLang="en-US" sz="2000"/>
          </a:p>
        </p:txBody>
      </p:sp>
      <p:sp>
        <p:nvSpPr>
          <p:cNvPr id="27" name="文本框 26"/>
          <p:cNvSpPr txBox="1"/>
          <p:nvPr/>
        </p:nvSpPr>
        <p:spPr>
          <a:xfrm>
            <a:off x="274320" y="4457065"/>
            <a:ext cx="1855470" cy="19380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4:18</a:t>
            </a:r>
            <a:r>
              <a:rPr lang="en-US" altLang="zh-CN" sz="2000"/>
              <a:t>a</a:t>
            </a:r>
            <a:r>
              <a:rPr lang="zh-CN" altLang="en-US" sz="2000"/>
              <a:t>】他一提神的约柜</a:t>
            </a:r>
            <a:r>
              <a:rPr lang="en-US" altLang="zh-CN" sz="2000"/>
              <a:t>,</a:t>
            </a:r>
            <a:r>
              <a:rPr lang="zh-CN" altLang="en-US" sz="2000"/>
              <a:t>以利就从他的位上往后跌倒</a:t>
            </a:r>
            <a:r>
              <a:rPr lang="en-US" altLang="zh-CN" sz="2000"/>
              <a:t>,</a:t>
            </a:r>
            <a:r>
              <a:rPr lang="zh-CN" altLang="en-US" sz="2000"/>
              <a:t>在门旁折断颈项而死</a:t>
            </a:r>
            <a:r>
              <a:rPr lang="en-US" altLang="zh-CN" sz="2000"/>
              <a:t>,...</a:t>
            </a:r>
            <a:endParaRPr lang="en-US" altLang="zh-CN" sz="2000"/>
          </a:p>
        </p:txBody>
      </p:sp>
      <p:sp>
        <p:nvSpPr>
          <p:cNvPr id="47" name="文本框 46"/>
          <p:cNvSpPr txBox="1"/>
          <p:nvPr/>
        </p:nvSpPr>
        <p:spPr>
          <a:xfrm>
            <a:off x="309880" y="974090"/>
            <a:ext cx="2452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对我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们的警示？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20055" y="1513840"/>
            <a:ext cx="5302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敬畏神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364105" y="1623060"/>
            <a:ext cx="5302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渴慕神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064510" y="1252855"/>
            <a:ext cx="21780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灵修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与神相交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306320" y="3323590"/>
            <a:ext cx="5302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聆听神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50300" y="244475"/>
            <a:ext cx="5302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大而可畏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53385" y="247015"/>
            <a:ext cx="4595495" cy="8299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自我警醒：勿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做晚节不保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的以利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400" b="1">
                <a:solidFill>
                  <a:srgbClr val="FF0000"/>
                </a:solidFill>
                <a:sym typeface="+mn-ea"/>
              </a:rPr>
              <a:t>                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受洗不是保险箱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！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" grpId="0" animBg="1"/>
      <p:bldP spid="17" grpId="0" animBg="1"/>
      <p:bldP spid="18" grpId="0" animBg="1"/>
      <p:bldP spid="6" grpId="0" animBg="1"/>
      <p:bldP spid="10" grpId="1" animBg="1"/>
      <p:bldP spid="17" grpId="1" animBg="1"/>
      <p:bldP spid="18" grpId="1" animBg="1"/>
      <p:bldP spid="6" grpId="1" animBg="1"/>
      <p:bldP spid="20" grpId="0" animBg="1"/>
      <p:bldP spid="20" grpId="1" animBg="1"/>
      <p:bldP spid="3" grpId="0" bldLvl="0" animBg="1"/>
      <p:bldP spid="3" grpId="1" animBg="1"/>
      <p:bldP spid="14" grpId="0" animBg="1"/>
      <p:bldP spid="14" grpId="1" animBg="1"/>
      <p:bldP spid="11" grpId="0" animBg="1"/>
      <p:bldP spid="11" grpId="1" animBg="1"/>
      <p:bldP spid="26" grpId="0" animBg="1"/>
      <p:bldP spid="26" grpId="1" animBg="1"/>
      <p:bldP spid="12" grpId="0" animBg="1"/>
      <p:bldP spid="12" grpId="1" animBg="1"/>
      <p:bldP spid="4" grpId="0" animBg="1"/>
      <p:bldP spid="4" grpId="1" animBg="1"/>
      <p:bldP spid="19" grpId="0" animBg="1"/>
      <p:bldP spid="19" grpId="1" animBg="1"/>
      <p:bldP spid="8" grpId="0" animBg="1"/>
      <p:bldP spid="23" grpId="0" animBg="1"/>
      <p:bldP spid="8" grpId="1" animBg="1"/>
      <p:bldP spid="23" grpId="1" animBg="1"/>
      <p:bldP spid="24" grpId="0" animBg="1"/>
      <p:bldP spid="24" grpId="1" animBg="1"/>
      <p:bldP spid="25" grpId="0" animBg="1"/>
      <p:bldP spid="25" grpId="1" animBg="1"/>
      <p:bldP spid="47" grpId="0"/>
      <p:bldP spid="47" grpId="1"/>
      <p:bldP spid="30" grpId="0"/>
      <p:bldP spid="30" grpId="1"/>
      <p:bldP spid="37" grpId="0"/>
      <p:bldP spid="37" grpId="1"/>
      <p:bldP spid="29" grpId="0"/>
      <p:bldP spid="29" grpId="1"/>
      <p:bldP spid="2" grpId="0"/>
      <p:bldP spid="2" grpId="1"/>
      <p:bldP spid="35" grpId="0"/>
      <p:bldP spid="35" grpId="1"/>
      <p:bldP spid="7" grpId="0" animBg="1"/>
      <p:bldP spid="7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8920" y="215265"/>
            <a:ext cx="3853815" cy="4603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探讨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：忠心的祭司是谁？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5640" y="1735455"/>
            <a:ext cx="793115" cy="3987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tx1"/>
                </a:solidFill>
                <a:sym typeface="+mn-ea"/>
              </a:rPr>
              <a:t>以利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29115" y="2393950"/>
            <a:ext cx="1035050" cy="3987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何弗尼</a:t>
            </a:r>
            <a:endParaRPr lang="zh-CN" altLang="en-US" sz="20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706100" y="2393950"/>
            <a:ext cx="1035050" cy="3987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非尼哈</a:t>
            </a:r>
            <a:endParaRPr lang="zh-CN" altLang="en-US" sz="20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605770" y="3392170"/>
            <a:ext cx="1198880" cy="398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亚希突</a:t>
            </a:r>
            <a:endParaRPr lang="zh-CN" altLang="en-US" sz="2000"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529570" y="4220210"/>
            <a:ext cx="1277620" cy="3987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亚希米勒</a:t>
            </a:r>
            <a:endParaRPr lang="zh-CN" altLang="en-US" sz="200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539730" y="4867275"/>
            <a:ext cx="1277620" cy="3987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亚比亚他</a:t>
            </a:r>
            <a:endParaRPr lang="zh-CN" altLang="en-US" sz="2000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7485" y="810260"/>
            <a:ext cx="6126480" cy="178371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扫罗王追杀大卫的期间</a:t>
            </a:r>
            <a:r>
              <a:rPr lang="en-US" altLang="zh-CN" sz="2200">
                <a:sym typeface="+mn-ea"/>
              </a:rPr>
              <a:t>,</a:t>
            </a:r>
            <a:r>
              <a:rPr lang="zh-CN" altLang="en-US" sz="2200">
                <a:sym typeface="+mn-ea"/>
              </a:rPr>
              <a:t>祭司</a:t>
            </a:r>
            <a:r>
              <a:rPr lang="zh-CN" altLang="en-US" sz="2200" b="1">
                <a:sym typeface="+mn-ea"/>
              </a:rPr>
              <a:t>亚希米勒</a:t>
            </a:r>
            <a:r>
              <a:rPr lang="zh-CN" altLang="en-US" sz="2200">
                <a:sym typeface="+mn-ea"/>
              </a:rPr>
              <a:t>接待大卫</a:t>
            </a:r>
            <a:r>
              <a:rPr lang="en-US" altLang="zh-CN" sz="2200">
                <a:sym typeface="+mn-ea"/>
              </a:rPr>
              <a:t>,</a:t>
            </a:r>
            <a:r>
              <a:rPr lang="zh-CN" altLang="en-US" sz="2200">
                <a:sym typeface="+mn-ea"/>
              </a:rPr>
              <a:t>给他食物和当年缴获巨人歌利亚的刀。因此扫罗杀了亚希米勒全家</a:t>
            </a:r>
            <a:r>
              <a:rPr lang="en-US" altLang="zh-CN" sz="2200">
                <a:sym typeface="+mn-ea"/>
              </a:rPr>
              <a:t>,</a:t>
            </a:r>
            <a:r>
              <a:rPr lang="zh-CN" altLang="en-US" sz="2200">
                <a:sym typeface="+mn-ea"/>
              </a:rPr>
              <a:t>屠杀祭司</a:t>
            </a:r>
            <a:r>
              <a:rPr lang="en-US" altLang="zh-CN" sz="2200">
                <a:sym typeface="+mn-ea"/>
              </a:rPr>
              <a:t>85</a:t>
            </a:r>
            <a:r>
              <a:rPr lang="zh-CN" altLang="en-US" sz="2200">
                <a:sym typeface="+mn-ea"/>
              </a:rPr>
              <a:t>人，只有一个儿子亚比亚他逃到大卫那里（参撒上</a:t>
            </a:r>
            <a:r>
              <a:rPr lang="en-US" altLang="zh-CN" sz="2200">
                <a:sym typeface="+mn-ea"/>
              </a:rPr>
              <a:t>22:</a:t>
            </a:r>
            <a:r>
              <a:rPr lang="zh-CN" altLang="en-US" sz="2200">
                <a:sym typeface="+mn-ea"/>
              </a:rPr>
              <a:t>10～20）</a:t>
            </a:r>
            <a:r>
              <a:rPr lang="en-US" altLang="zh-CN" sz="2200">
                <a:sym typeface="+mn-ea"/>
              </a:rPr>
              <a:t>,</a:t>
            </a:r>
            <a:r>
              <a:rPr lang="zh-CN" altLang="en-US" sz="2200">
                <a:sym typeface="+mn-ea"/>
              </a:rPr>
              <a:t>大卫立</a:t>
            </a:r>
            <a:r>
              <a:rPr lang="zh-CN" altLang="en-US" sz="2200" b="1">
                <a:sym typeface="+mn-ea"/>
              </a:rPr>
              <a:t>亚比亚他</a:t>
            </a:r>
            <a:r>
              <a:rPr lang="zh-CN" altLang="en-US" sz="2200">
                <a:sym typeface="+mn-ea"/>
              </a:rPr>
              <a:t>作大祭司（</a:t>
            </a:r>
            <a:r>
              <a:rPr lang="zh-CN" altLang="en-US" sz="2200">
                <a:sym typeface="+mn-ea"/>
              </a:rPr>
              <a:t>参撒上</a:t>
            </a:r>
            <a:r>
              <a:rPr lang="en-US" altLang="zh-CN" sz="2200">
                <a:sym typeface="+mn-ea"/>
              </a:rPr>
              <a:t>30:</a:t>
            </a:r>
            <a:r>
              <a:rPr lang="zh-CN" altLang="en-US" sz="2200">
                <a:sym typeface="+mn-ea"/>
              </a:rPr>
              <a:t>7～8）。</a:t>
            </a:r>
            <a:endParaRPr lang="zh-CN" altLang="en-US" sz="2200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36280" y="5284470"/>
            <a:ext cx="3629025" cy="14452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/>
              <a:t>【王上 2:27】所罗门就革除</a:t>
            </a:r>
            <a:r>
              <a:rPr lang="zh-CN" altLang="en-US" sz="2200" b="1"/>
              <a:t>亚比亚他</a:t>
            </a:r>
            <a:r>
              <a:rPr lang="en-US" altLang="zh-CN" sz="2200"/>
              <a:t>,</a:t>
            </a:r>
            <a:r>
              <a:rPr lang="zh-CN" altLang="en-US" sz="2200"/>
              <a:t>不许他作耶和华的祭司。这样</a:t>
            </a:r>
            <a:r>
              <a:rPr lang="en-US" altLang="zh-CN" sz="2200"/>
              <a:t>,</a:t>
            </a:r>
            <a:r>
              <a:rPr lang="zh-CN" altLang="en-US" sz="2200"/>
              <a:t>便</a:t>
            </a:r>
            <a:r>
              <a:rPr lang="zh-CN" altLang="en-US" sz="2200" b="1">
                <a:solidFill>
                  <a:srgbClr val="FF0000"/>
                </a:solidFill>
              </a:rPr>
              <a:t>应验耶和华在示罗论以利家所说的话</a:t>
            </a:r>
            <a:r>
              <a:rPr lang="zh-CN" altLang="en-US" sz="2200"/>
              <a:t>。</a:t>
            </a:r>
            <a:endParaRPr lang="zh-CN" altLang="en-US" sz="2200"/>
          </a:p>
        </p:txBody>
      </p:sp>
      <p:sp>
        <p:nvSpPr>
          <p:cNvPr id="30" name="文本框 29"/>
          <p:cNvSpPr txBox="1"/>
          <p:nvPr/>
        </p:nvSpPr>
        <p:spPr>
          <a:xfrm>
            <a:off x="8620125" y="316230"/>
            <a:ext cx="1198245" cy="398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2000">
                <a:sym typeface="+mn-ea"/>
              </a:rPr>
              <a:t>亚伦</a:t>
            </a:r>
            <a:endParaRPr lang="zh-CN" altLang="en-US" sz="2000"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781030" y="832485"/>
            <a:ext cx="1035050" cy="398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2000">
                <a:ln>
                  <a:noFill/>
                </a:ln>
                <a:sym typeface="+mn-ea"/>
              </a:rPr>
              <a:t>以他玛</a:t>
            </a:r>
            <a:endParaRPr lang="zh-CN" altLang="en-US" sz="2000">
              <a:ln>
                <a:noFill/>
              </a:ln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313545" y="836295"/>
            <a:ext cx="1276985" cy="398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2000">
                <a:ln>
                  <a:noFill/>
                </a:ln>
                <a:sym typeface="+mn-ea"/>
              </a:rPr>
              <a:t>以利亚撒</a:t>
            </a:r>
            <a:endParaRPr lang="zh-CN" altLang="en-US" sz="2000">
              <a:ln>
                <a:noFill/>
              </a:ln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100695" y="822960"/>
            <a:ext cx="1035050" cy="3987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2000">
                <a:ln>
                  <a:noFill/>
                </a:ln>
                <a:sym typeface="+mn-ea"/>
              </a:rPr>
              <a:t>亚比户</a:t>
            </a:r>
            <a:endParaRPr lang="zh-CN" altLang="en-US" sz="2000">
              <a:ln>
                <a:noFill/>
              </a:ln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162165" y="817880"/>
            <a:ext cx="793750" cy="3987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2000">
                <a:ln>
                  <a:noFill/>
                </a:ln>
                <a:sym typeface="+mn-ea"/>
              </a:rPr>
              <a:t>拿答</a:t>
            </a:r>
            <a:endParaRPr lang="zh-CN" altLang="en-US" sz="2000">
              <a:ln>
                <a:noFill/>
              </a:ln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038090" y="5282565"/>
            <a:ext cx="3062605" cy="14452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/>
              <a:t>【王上 2:35】王就立耶何耶大的儿子比拿雅作元帅，代替约押，又使祭司</a:t>
            </a:r>
            <a:r>
              <a:rPr lang="zh-CN" altLang="en-US" sz="2200" b="1">
                <a:solidFill>
                  <a:srgbClr val="FF0000"/>
                </a:solidFill>
              </a:rPr>
              <a:t>撒督</a:t>
            </a:r>
            <a:r>
              <a:rPr lang="zh-CN" altLang="en-US" sz="2200"/>
              <a:t>代替亚比亚他。</a:t>
            </a:r>
            <a:endParaRPr lang="zh-CN" altLang="en-US" sz="2200"/>
          </a:p>
        </p:txBody>
      </p:sp>
      <p:sp>
        <p:nvSpPr>
          <p:cNvPr id="38" name="文本框 37"/>
          <p:cNvSpPr txBox="1"/>
          <p:nvPr/>
        </p:nvSpPr>
        <p:spPr>
          <a:xfrm>
            <a:off x="7545070" y="2763520"/>
            <a:ext cx="1126490" cy="38354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noAutofit/>
          </a:bodyPr>
          <a:p>
            <a:pPr algn="ctr"/>
            <a:r>
              <a:rPr lang="zh-CN" altLang="en-US" sz="2200">
                <a:sym typeface="+mn-ea"/>
              </a:rPr>
              <a:t>撒督</a:t>
            </a:r>
            <a:endParaRPr lang="zh-CN" altLang="en-US" sz="2200"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97485" y="2713990"/>
            <a:ext cx="4704715" cy="24612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/>
              <a:t>【结 44:15】 “</a:t>
            </a:r>
            <a:r>
              <a:rPr lang="zh-CN" altLang="en-US" sz="2200">
                <a:solidFill>
                  <a:srgbClr val="FF0000"/>
                </a:solidFill>
              </a:rPr>
              <a:t>以色列人走迷离开我的时候，祭司利未人</a:t>
            </a:r>
            <a:r>
              <a:rPr lang="zh-CN" altLang="en-US" sz="2200" b="1">
                <a:solidFill>
                  <a:srgbClr val="FF0000"/>
                </a:solidFill>
              </a:rPr>
              <a:t>撒督的子孙</a:t>
            </a:r>
            <a:r>
              <a:rPr lang="zh-CN" altLang="en-US" sz="2200">
                <a:solidFill>
                  <a:srgbClr val="FF0000"/>
                </a:solidFill>
              </a:rPr>
              <a:t>，仍看守我的圣所</a:t>
            </a:r>
            <a:r>
              <a:rPr lang="zh-CN" altLang="en-US" sz="2200"/>
              <a:t>。他们必亲近我，侍奉我，并且侍立在我面前，将脂油与血献给我。这是主耶和华说的。</a:t>
            </a:r>
            <a:endParaRPr lang="zh-CN" altLang="en-US" sz="2200"/>
          </a:p>
          <a:p>
            <a:r>
              <a:rPr lang="zh-CN" altLang="en-US" sz="2200"/>
              <a:t>【结 44:16】 他们必进入我的圣所，就近我的桌前侍奉我，守我所吩咐的。</a:t>
            </a:r>
            <a:endParaRPr lang="zh-CN" altLang="en-US" sz="2200"/>
          </a:p>
        </p:txBody>
      </p:sp>
      <p:sp>
        <p:nvSpPr>
          <p:cNvPr id="40" name="文本框 39"/>
          <p:cNvSpPr txBox="1"/>
          <p:nvPr/>
        </p:nvSpPr>
        <p:spPr>
          <a:xfrm>
            <a:off x="372110" y="5271770"/>
            <a:ext cx="4388485" cy="14452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/>
              <a:t>【结 48:11】 这地要归与</a:t>
            </a:r>
            <a:r>
              <a:rPr lang="zh-CN" altLang="en-US" sz="2200" b="1">
                <a:solidFill>
                  <a:srgbClr val="FF0000"/>
                </a:solidFill>
              </a:rPr>
              <a:t>撒督</a:t>
            </a:r>
            <a:r>
              <a:rPr lang="zh-CN" altLang="en-US" sz="2200"/>
              <a:t>的子孙中成为圣的祭司，就是那守我所吩咐的。</a:t>
            </a:r>
            <a:r>
              <a:rPr lang="zh-CN" altLang="en-US" sz="2200">
                <a:solidFill>
                  <a:srgbClr val="FF0000"/>
                </a:solidFill>
              </a:rPr>
              <a:t>当以色列人走迷的时候，他们不像那些利未人走迷了</a:t>
            </a:r>
            <a:r>
              <a:rPr lang="zh-CN" altLang="en-US" sz="2200"/>
              <a:t>。</a:t>
            </a:r>
            <a:endParaRPr lang="zh-CN" altLang="en-US" sz="2200"/>
          </a:p>
        </p:txBody>
      </p:sp>
      <p:sp>
        <p:nvSpPr>
          <p:cNvPr id="2" name="文本框 1"/>
          <p:cNvSpPr txBox="1"/>
          <p:nvPr/>
        </p:nvSpPr>
        <p:spPr>
          <a:xfrm>
            <a:off x="4420870" y="215265"/>
            <a:ext cx="2025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B050"/>
                </a:solidFill>
                <a:sym typeface="+mn-ea"/>
              </a:rPr>
              <a:t>是撒母耳吗？</a:t>
            </a:r>
            <a:endParaRPr lang="zh-CN" altLang="en-US" sz="2400" b="1">
              <a:solidFill>
                <a:srgbClr val="00B05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20560" y="1308735"/>
            <a:ext cx="23945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献凡火被击杀</a:t>
            </a:r>
            <a:r>
              <a:rPr lang="en-US" altLang="zh-CN" sz="2000">
                <a:sym typeface="+mn-ea"/>
              </a:rPr>
              <a:t>(</a:t>
            </a:r>
            <a:r>
              <a:rPr lang="zh-CN" altLang="en-US" sz="2000">
                <a:sym typeface="+mn-ea"/>
              </a:rPr>
              <a:t>民</a:t>
            </a:r>
            <a:r>
              <a:rPr lang="en-US" altLang="zh-CN" sz="2000">
                <a:sym typeface="+mn-ea"/>
              </a:rPr>
              <a:t>3:4)</a:t>
            </a:r>
            <a:endParaRPr lang="zh-CN" altLang="en-US" sz="20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71940" y="2825750"/>
            <a:ext cx="20250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约柜被掳日同死</a:t>
            </a:r>
            <a:endParaRPr lang="zh-CN" altLang="en-US" sz="20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31885" y="4604385"/>
            <a:ext cx="17138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因支持亚多尼雅夺位</a:t>
            </a:r>
            <a:r>
              <a:rPr lang="zh-CN" altLang="en-US" sz="2000">
                <a:sym typeface="+mn-ea"/>
              </a:rPr>
              <a:t>被革职</a:t>
            </a:r>
            <a:endParaRPr lang="zh-CN" altLang="en-US" sz="2000">
              <a:sym typeface="+mn-ea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8809990" y="1264285"/>
            <a:ext cx="1155065" cy="147320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1197590" y="1252855"/>
            <a:ext cx="0" cy="50800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11183620" y="2865755"/>
            <a:ext cx="0" cy="361315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1197590" y="4638675"/>
            <a:ext cx="0" cy="235585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1197590" y="3884930"/>
            <a:ext cx="0" cy="235585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1197590" y="2158365"/>
            <a:ext cx="0" cy="235585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4975225" y="3430905"/>
            <a:ext cx="3293745" cy="17837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200">
                <a:sym typeface="+mn-ea"/>
              </a:rPr>
              <a:t>【撒上 2:35】我要为自己立一个</a:t>
            </a:r>
            <a:r>
              <a:rPr lang="zh-CN" altLang="en-US" sz="2200" b="1">
                <a:solidFill>
                  <a:srgbClr val="FF0000"/>
                </a:solidFill>
                <a:sym typeface="+mn-ea"/>
              </a:rPr>
              <a:t>忠心的祭司</a:t>
            </a:r>
            <a:r>
              <a:rPr lang="en-US" altLang="zh-CN" sz="2200" b="1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2200">
                <a:sym typeface="+mn-ea"/>
              </a:rPr>
              <a:t>他必照我的心意而行。</a:t>
            </a:r>
            <a:r>
              <a:rPr lang="zh-CN" altLang="en-US" sz="2200" b="1">
                <a:solidFill>
                  <a:srgbClr val="00B050"/>
                </a:solidFill>
                <a:sym typeface="+mn-ea"/>
              </a:rPr>
              <a:t>我要为他建立坚固的家</a:t>
            </a:r>
            <a:r>
              <a:rPr lang="en-US" altLang="zh-CN" sz="2200">
                <a:sym typeface="+mn-ea"/>
              </a:rPr>
              <a:t>,</a:t>
            </a:r>
            <a:r>
              <a:rPr lang="zh-CN" altLang="en-US" sz="2200">
                <a:sym typeface="+mn-ea"/>
              </a:rPr>
              <a:t>他必</a:t>
            </a:r>
            <a:r>
              <a:rPr lang="zh-CN" altLang="en-US" sz="2200" b="1">
                <a:solidFill>
                  <a:srgbClr val="0070C0"/>
                </a:solidFill>
                <a:sym typeface="+mn-ea"/>
              </a:rPr>
              <a:t>永远行在我的受膏者面前</a:t>
            </a:r>
            <a:r>
              <a:rPr lang="zh-CN" altLang="en-US" sz="2200">
                <a:sym typeface="+mn-ea"/>
              </a:rPr>
              <a:t>。</a:t>
            </a:r>
            <a:endParaRPr lang="zh-CN" altLang="en-US" sz="2200">
              <a:sym typeface="+mn-ea"/>
            </a:endParaRPr>
          </a:p>
        </p:txBody>
      </p:sp>
      <p:cxnSp>
        <p:nvCxnSpPr>
          <p:cNvPr id="12" name="直接连接符 11"/>
          <p:cNvCxnSpPr>
            <a:endCxn id="6" idx="3"/>
          </p:cNvCxnSpPr>
          <p:nvPr/>
        </p:nvCxnSpPr>
        <p:spPr>
          <a:xfrm>
            <a:off x="1464310" y="2536190"/>
            <a:ext cx="8981440" cy="2421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9553575" y="5170170"/>
            <a:ext cx="975995" cy="590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930900" y="3097530"/>
            <a:ext cx="1708150" cy="31661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9419590" y="4218940"/>
            <a:ext cx="1035050" cy="3987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亚希</a:t>
            </a:r>
            <a:r>
              <a:rPr lang="zh-CN" altLang="en-US" sz="2000">
                <a:sym typeface="+mn-ea"/>
              </a:rPr>
              <a:t>亚</a:t>
            </a:r>
            <a:endParaRPr lang="zh-CN" altLang="en-US" sz="2000"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81695" y="3241040"/>
            <a:ext cx="2080895" cy="9220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/>
              <a:t>【撒上 14:3】在那里有亚希突的儿子亚希亚</a:t>
            </a:r>
            <a:r>
              <a:rPr lang="en-US" altLang="zh-CN"/>
              <a:t>,</a:t>
            </a:r>
            <a:r>
              <a:rPr lang="zh-CN" altLang="en-US"/>
              <a:t>穿着以弗得。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1253470" y="3708400"/>
            <a:ext cx="661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撒上</a:t>
            </a:r>
            <a:r>
              <a:rPr lang="en-US" altLang="zh-CN"/>
              <a:t>22:9</a:t>
            </a:r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>
            <a:off x="8352790" y="4203700"/>
            <a:ext cx="1313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撒上14:18</a:t>
            </a:r>
            <a:endParaRPr lang="en-US" altLang="zh-CN"/>
          </a:p>
        </p:txBody>
      </p:sp>
      <p:cxnSp>
        <p:nvCxnSpPr>
          <p:cNvPr id="10" name="直接连接符 9"/>
          <p:cNvCxnSpPr>
            <a:endCxn id="26" idx="3"/>
          </p:cNvCxnSpPr>
          <p:nvPr/>
        </p:nvCxnSpPr>
        <p:spPr>
          <a:xfrm>
            <a:off x="4851400" y="1240155"/>
            <a:ext cx="5603240" cy="3178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6473190" y="1717040"/>
            <a:ext cx="269875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神是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守约不变的神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0255250" y="276860"/>
            <a:ext cx="14655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绝不食言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1"/>
            </p:custDataLst>
          </p:nvPr>
        </p:nvSpPr>
        <p:spPr>
          <a:xfrm>
            <a:off x="6898005" y="248920"/>
            <a:ext cx="15843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权能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智慧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080000" y="2525395"/>
            <a:ext cx="1857375" cy="8299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忠心的祭司：撒督的子孙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820275" y="1697990"/>
            <a:ext cx="9759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审判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344410" y="2351405"/>
            <a:ext cx="14655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鉴察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人心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298950" y="215265"/>
            <a:ext cx="202438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神的属性？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30" grpId="0" animBg="1"/>
      <p:bldP spid="31" grpId="0" animBg="1"/>
      <p:bldP spid="32" grpId="0" animBg="1"/>
      <p:bldP spid="33" grpId="0" animBg="1"/>
      <p:bldP spid="35" grpId="0" animBg="1"/>
      <p:bldP spid="30" grpId="1" animBg="1"/>
      <p:bldP spid="31" grpId="1" animBg="1"/>
      <p:bldP spid="32" grpId="1" animBg="1"/>
      <p:bldP spid="33" grpId="1" animBg="1"/>
      <p:bldP spid="35" grpId="1" animBg="1"/>
      <p:bldP spid="3" grpId="0"/>
      <p:bldP spid="3" grpId="1"/>
      <p:bldP spid="7" grpId="0" bldLvl="0" animBg="1"/>
      <p:bldP spid="9" grpId="0" bldLvl="0" animBg="1"/>
      <p:bldP spid="11" grpId="0" bldLvl="0" animBg="1"/>
      <p:bldP spid="15" grpId="0" bldLvl="0" animBg="1"/>
      <p:bldP spid="19" grpId="0" bldLvl="0" animBg="1"/>
      <p:bldP spid="20" grpId="0" bldLvl="0" animBg="1"/>
      <p:bldP spid="7" grpId="1" animBg="1"/>
      <p:bldP spid="9" grpId="1" animBg="1"/>
      <p:bldP spid="11" grpId="1" animBg="1"/>
      <p:bldP spid="15" grpId="1" animBg="1"/>
      <p:bldP spid="19" grpId="1" animBg="1"/>
      <p:bldP spid="20" grpId="1" animBg="1"/>
      <p:bldP spid="5" grpId="0"/>
      <p:bldP spid="5" grpId="1"/>
      <p:bldP spid="21" grpId="0" animBg="1"/>
      <p:bldP spid="21" grpId="1" animBg="1"/>
      <p:bldP spid="6" grpId="0"/>
      <p:bldP spid="6" grpId="1"/>
      <p:bldP spid="24" grpId="0" bldLvl="0" animBg="1"/>
      <p:bldP spid="24" grpId="1" animBg="1"/>
      <p:bldP spid="34" grpId="0" bldLvl="0" animBg="1"/>
      <p:bldP spid="34" grpId="1" animBg="1"/>
      <p:bldP spid="37" grpId="0" bldLvl="0" animBg="1"/>
      <p:bldP spid="37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  <p:bldP spid="36" grpId="0" bldLvl="0" animBg="1"/>
      <p:bldP spid="36" grpId="1" animBg="1"/>
      <p:bldP spid="26" grpId="0" bldLvl="0" animBg="1"/>
      <p:bldP spid="26" grpId="1" animBg="1"/>
      <p:bldP spid="27" grpId="0" bldLvl="0" animBg="1"/>
      <p:bldP spid="27" grpId="1" animBg="1"/>
      <p:bldP spid="29" grpId="0"/>
      <p:bldP spid="29" grpId="1"/>
      <p:bldP spid="28" grpId="0"/>
      <p:bldP spid="28" grpId="1"/>
      <p:bldP spid="44" grpId="0"/>
      <p:bldP spid="44" grpId="1"/>
      <p:bldP spid="41" grpId="0" bldLvl="0" animBg="1"/>
      <p:bldP spid="41" grpId="1" animBg="1"/>
      <p:bldP spid="58" grpId="0"/>
      <p:bldP spid="58" grpId="1"/>
      <p:bldP spid="42" grpId="0"/>
      <p:bldP spid="42" grpId="1"/>
      <p:bldP spid="43" grpId="0"/>
      <p:bldP spid="43" grpId="1"/>
      <p:bldP spid="47" grpId="0" animBg="1"/>
      <p:bldP spid="47" grpId="1" animBg="1"/>
    </p:bldLst>
  </p:timing>
</p:sld>
</file>

<file path=ppt/tags/tag1.xml><?xml version="1.0" encoding="utf-8"?>
<p:tagLst xmlns:p="http://schemas.openxmlformats.org/presentationml/2006/main">
  <p:tag name="TABLE_ENDDRAG_ORIGIN_RECT" val="872*260"/>
  <p:tag name="TABLE_ENDDRAG_RECT" val="43*155*872*260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TABLE_ENDDRAG_ORIGIN_RECT" val="940*296"/>
  <p:tag name="TABLE_ENDDRAG_RECT" val="8*236*940*296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4605</Words>
  <Application>WPS 演示</Application>
  <PresentationFormat>宽屏</PresentationFormat>
  <Paragraphs>467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汉仪书宋二KW</vt:lpstr>
      <vt:lpstr>Calibri</vt:lpstr>
      <vt:lpstr>Helvetica Neue</vt:lpstr>
      <vt:lpstr>微软雅黑</vt:lpstr>
      <vt:lpstr>汉仪旗黑</vt:lpstr>
      <vt:lpstr>宋体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凡事感恩 Jack崔</cp:lastModifiedBy>
  <cp:revision>54</cp:revision>
  <dcterms:created xsi:type="dcterms:W3CDTF">2024-02-05T23:42:41Z</dcterms:created>
  <dcterms:modified xsi:type="dcterms:W3CDTF">2024-02-05T23:42:41Z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2052-6.4.0.8550</vt:lpwstr>
  </property>
  <property fmtid="{D5CDD505-2E9C-101B-9397-08002B2CF9AE}" pid="3" name="ICV">
    <vt:lpwstr>A0CE4BD44F15A2EEAD6BC165F4EA2ED3_43</vt:lpwstr>
  </property>
</Properties>
</file>