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字由点字倔强黑" panose="020B0604020202020204" charset="-122"/>
      <p:regular r:id="rId17"/>
    </p:embeddedFont>
    <p:embeddedFont>
      <p:font typeface="字由点字倔强黑 Italics" panose="020B0604020202020204" charset="-122"/>
      <p:regular r:id="rId18"/>
    </p:embeddedFont>
    <p:embeddedFont>
      <p:font typeface="站酷高端黑体" panose="020B0604020202020204" charset="-122"/>
      <p:regular r:id="rId19"/>
    </p:embeddedFont>
    <p:embeddedFont>
      <p:font typeface="胡晓波男神体" panose="020B0604020202020204" charset="-122"/>
      <p:regular r:id="rId20"/>
    </p:embeddedFont>
    <p:embeddedFont>
      <p:font typeface="Montserrat Classic" panose="020B0604020202020204" charset="0"/>
      <p:regular r:id="rId21"/>
    </p:embeddedFont>
    <p:embeddedFont>
      <p:font typeface="Montserrat Classic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659121">
            <a:off x="14167799" y="5344017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813634" y="-480739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403145" y="3199983"/>
            <a:ext cx="13481710" cy="227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94"/>
              </a:lnSpc>
            </a:pPr>
            <a:r>
              <a:rPr lang="en-US" sz="13474" spc="1320">
                <a:solidFill>
                  <a:srgbClr val="231F2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认识圣灵与方言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36347" y="8016753"/>
            <a:ext cx="9815307" cy="98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2"/>
              </a:lnSpc>
            </a:pPr>
            <a:r>
              <a:rPr lang="en-US" sz="5863" spc="574">
                <a:solidFill>
                  <a:srgbClr val="231F2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遇见神营会主题六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690402" y="417223"/>
            <a:ext cx="1865640" cy="28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4"/>
              </a:lnSpc>
              <a:spcBef>
                <a:spcPct val="0"/>
              </a:spcBef>
            </a:pPr>
            <a:r>
              <a:rPr lang="en-US" sz="1735" b="1" spc="17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ASHER WANG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703812" y="3979796"/>
            <a:ext cx="13089983" cy="245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21"/>
              </a:lnSpc>
            </a:pPr>
            <a:r>
              <a:rPr lang="en-US" sz="16956">
                <a:solidFill>
                  <a:srgbClr val="004AAD"/>
                </a:solidFill>
                <a:latin typeface="胡晓波男神体"/>
                <a:ea typeface="胡晓波男神体"/>
                <a:cs typeface="胡晓波男神体"/>
                <a:sym typeface="胡晓波男神体"/>
              </a:rPr>
              <a:t>说方言的好处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22329" y="3136413"/>
            <a:ext cx="14443342" cy="110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8699">
                <a:solidFill>
                  <a:srgbClr val="000000"/>
                </a:solidFill>
                <a:latin typeface="站酷高端黑体"/>
                <a:ea typeface="站酷高端黑体"/>
                <a:cs typeface="站酷高端黑体"/>
                <a:sym typeface="站酷高端黑体"/>
              </a:rPr>
              <a:t>第三部分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79845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46159" y="3588111"/>
            <a:ext cx="5572867" cy="7199301"/>
          </a:xfrm>
          <a:custGeom>
            <a:avLst/>
            <a:gdLst/>
            <a:ahLst/>
            <a:cxnLst/>
            <a:rect l="l" t="t" r="r" b="b"/>
            <a:pathLst>
              <a:path w="5572867" h="7199301">
                <a:moveTo>
                  <a:pt x="0" y="0"/>
                </a:moveTo>
                <a:lnTo>
                  <a:pt x="5572867" y="0"/>
                </a:lnTo>
                <a:lnTo>
                  <a:pt x="5572867" y="7199301"/>
                </a:lnTo>
                <a:lnTo>
                  <a:pt x="0" y="719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44438" y="933450"/>
            <a:ext cx="14001721" cy="607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5000" spc="49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原来那</a:t>
            </a:r>
            <a:r>
              <a:rPr lang="en-US" sz="5000" spc="490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说方言</a:t>
            </a:r>
            <a:r>
              <a:rPr lang="en-US" sz="5000" spc="49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的不是对人说，而是</a:t>
            </a:r>
            <a:r>
              <a:rPr lang="en-US" sz="5000" spc="490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对神说</a:t>
            </a:r>
            <a:r>
              <a:rPr lang="en-US" sz="5000" spc="49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，因为没有人能听得懂；他是</a:t>
            </a:r>
            <a:r>
              <a:rPr lang="en-US" sz="5000" spc="490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在灵里</a:t>
            </a:r>
            <a:r>
              <a:rPr lang="en-US" sz="5000" spc="49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讲奥秘的事。  </a:t>
            </a:r>
          </a:p>
          <a:p>
            <a:pPr algn="l">
              <a:lnSpc>
                <a:spcPts val="6624"/>
              </a:lnSpc>
            </a:pPr>
            <a:r>
              <a:rPr lang="en-US" sz="4800" spc="47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(but he utters mysteries</a:t>
            </a:r>
            <a:r>
              <a:rPr lang="en-US" sz="4800" b="1" spc="47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4800" b="1" spc="470">
                <a:solidFill>
                  <a:srgbClr val="FF313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 the Spirit</a:t>
            </a:r>
            <a:r>
              <a:rPr lang="en-US" sz="4800" spc="47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) </a:t>
            </a:r>
          </a:p>
          <a:p>
            <a:pPr algn="l">
              <a:lnSpc>
                <a:spcPts val="7175"/>
              </a:lnSpc>
            </a:pPr>
            <a:endParaRPr lang="en-US" sz="4800" spc="47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algn="l">
              <a:lnSpc>
                <a:spcPts val="7175"/>
              </a:lnSpc>
            </a:pP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...那说方言的是</a:t>
            </a:r>
            <a:r>
              <a:rPr lang="en-US" sz="5199" spc="509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造就自己</a:t>
            </a: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，但那先知讲道的是造就教会。 </a:t>
            </a:r>
          </a:p>
          <a:p>
            <a:pPr algn="l">
              <a:lnSpc>
                <a:spcPts val="6210"/>
              </a:lnSpc>
            </a:pPr>
            <a:r>
              <a:rPr lang="en-US" sz="4500" spc="441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（哥林多前14：2-4, 当代本和新译本）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9819" y="8368411"/>
            <a:ext cx="5691069" cy="889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1075" lvl="1" indent="-565538" algn="l">
              <a:lnSpc>
                <a:spcPts val="7229"/>
              </a:lnSpc>
              <a:buFont typeface="Arial"/>
              <a:buChar char="•"/>
            </a:pPr>
            <a:r>
              <a:rPr lang="en-US" sz="5238" spc="51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Helen见证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761" y="0"/>
            <a:ext cx="18288000" cy="10279845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91879" y="3622753"/>
            <a:ext cx="5572867" cy="7199301"/>
          </a:xfrm>
          <a:custGeom>
            <a:avLst/>
            <a:gdLst/>
            <a:ahLst/>
            <a:cxnLst/>
            <a:rect l="l" t="t" r="r" b="b"/>
            <a:pathLst>
              <a:path w="5572867" h="7199301">
                <a:moveTo>
                  <a:pt x="0" y="0"/>
                </a:moveTo>
                <a:lnTo>
                  <a:pt x="5572866" y="0"/>
                </a:lnTo>
                <a:lnTo>
                  <a:pt x="5572866" y="7199301"/>
                </a:lnTo>
                <a:lnTo>
                  <a:pt x="0" y="719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4912" y="327965"/>
            <a:ext cx="6277616" cy="98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069"/>
              </a:lnSpc>
              <a:spcBef>
                <a:spcPct val="0"/>
              </a:spcBef>
            </a:pPr>
            <a:r>
              <a:rPr lang="en-US" sz="5847" i="1" spc="573">
                <a:solidFill>
                  <a:srgbClr val="000000"/>
                </a:solidFill>
                <a:latin typeface="字由点字倔强黑 Italics"/>
                <a:ea typeface="字由点字倔强黑 Italics"/>
                <a:cs typeface="字由点字倔强黑 Italics"/>
                <a:sym typeface="字由点字倔强黑 Italics"/>
              </a:rPr>
              <a:t>方言的</a:t>
            </a:r>
            <a:r>
              <a:rPr lang="en-US" sz="5847" i="1" spc="573">
                <a:solidFill>
                  <a:srgbClr val="FF3131"/>
                </a:solidFill>
                <a:latin typeface="字由点字倔强黑 Italics"/>
                <a:ea typeface="字由点字倔强黑 Italics"/>
                <a:cs typeface="字由点字倔强黑 Italics"/>
                <a:sym typeface="字由点字倔强黑 Italics"/>
              </a:rPr>
              <a:t>5大</a:t>
            </a:r>
            <a:r>
              <a:rPr lang="en-US" sz="5847" i="1" spc="573">
                <a:solidFill>
                  <a:srgbClr val="000000"/>
                </a:solidFill>
                <a:latin typeface="字由点字倔强黑 Italics"/>
                <a:ea typeface="字由点字倔强黑 Italics"/>
                <a:cs typeface="字由点字倔强黑 Italics"/>
                <a:sym typeface="字由点字倔强黑 Italics"/>
              </a:rPr>
              <a:t>好处：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4912" y="1803941"/>
            <a:ext cx="5488688" cy="923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21"/>
              </a:lnSpc>
              <a:spcBef>
                <a:spcPct val="0"/>
              </a:spcBef>
            </a:pPr>
            <a:r>
              <a:rPr lang="en-US" sz="5450" spc="534" dirty="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1.与圣灵</a:t>
            </a:r>
            <a:r>
              <a:rPr lang="en-US" sz="5450" spc="534" dirty="0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更亲密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4912" y="2927129"/>
            <a:ext cx="7005981" cy="92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1"/>
              </a:lnSpc>
              <a:spcBef>
                <a:spcPct val="0"/>
              </a:spcBef>
            </a:pPr>
            <a:r>
              <a:rPr lang="en-US" sz="5450" spc="53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2.祷告在</a:t>
            </a:r>
            <a:r>
              <a:rPr lang="en-US" sz="5450" spc="534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神的心意</a:t>
            </a:r>
            <a:r>
              <a:rPr lang="en-US" sz="5450" spc="53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4837" y="4050317"/>
            <a:ext cx="7785438" cy="92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1"/>
              </a:lnSpc>
              <a:spcBef>
                <a:spcPct val="0"/>
              </a:spcBef>
            </a:pPr>
            <a:r>
              <a:rPr lang="en-US" sz="5450" spc="53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3.自己的灵</a:t>
            </a:r>
            <a:r>
              <a:rPr lang="en-US" sz="5450" spc="534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更敏锐</a:t>
            </a:r>
            <a:r>
              <a:rPr lang="en-US" sz="5450" spc="53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于神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966" y="5173505"/>
            <a:ext cx="7161873" cy="92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1"/>
              </a:lnSpc>
              <a:spcBef>
                <a:spcPct val="0"/>
              </a:spcBef>
            </a:pPr>
            <a:r>
              <a:rPr lang="en-US" sz="5450" spc="53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4.被圣灵</a:t>
            </a:r>
            <a:r>
              <a:rPr lang="en-US" sz="5450" spc="534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修复</a:t>
            </a:r>
            <a:r>
              <a:rPr lang="en-US" sz="5450" spc="53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和</a:t>
            </a:r>
            <a:r>
              <a:rPr lang="en-US" sz="5450" spc="534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医治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6966" y="6299241"/>
            <a:ext cx="7161873" cy="92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1"/>
              </a:lnSpc>
              <a:spcBef>
                <a:spcPct val="0"/>
              </a:spcBef>
            </a:pPr>
            <a:r>
              <a:rPr lang="en-US" sz="5450" spc="53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5.</a:t>
            </a:r>
            <a:r>
              <a:rPr lang="en-US" sz="5450" spc="534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挑旺</a:t>
            </a:r>
            <a:r>
              <a:rPr lang="en-US" sz="5450" spc="53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其他属灵恩赐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703812" y="3979796"/>
            <a:ext cx="13089983" cy="245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21"/>
              </a:lnSpc>
            </a:pPr>
            <a:r>
              <a:rPr lang="en-US" sz="16956">
                <a:solidFill>
                  <a:srgbClr val="004AAD"/>
                </a:solidFill>
                <a:latin typeface="胡晓波男神体"/>
                <a:ea typeface="胡晓波男神体"/>
                <a:cs typeface="胡晓波男神体"/>
                <a:sym typeface="胡晓波男神体"/>
              </a:rPr>
              <a:t>你需要渴慕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22329" y="3136413"/>
            <a:ext cx="14443342" cy="110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8699">
                <a:solidFill>
                  <a:srgbClr val="000000"/>
                </a:solidFill>
                <a:latin typeface="站酷高端黑体"/>
                <a:ea typeface="站酷高端黑体"/>
                <a:cs typeface="站酷高端黑体"/>
                <a:sym typeface="站酷高端黑体"/>
              </a:rPr>
              <a:t>第四部分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79845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91879" y="3622753"/>
            <a:ext cx="5572867" cy="7199301"/>
          </a:xfrm>
          <a:custGeom>
            <a:avLst/>
            <a:gdLst/>
            <a:ahLst/>
            <a:cxnLst/>
            <a:rect l="l" t="t" r="r" b="b"/>
            <a:pathLst>
              <a:path w="5572867" h="7199301">
                <a:moveTo>
                  <a:pt x="0" y="0"/>
                </a:moveTo>
                <a:lnTo>
                  <a:pt x="5572866" y="0"/>
                </a:lnTo>
                <a:lnTo>
                  <a:pt x="5572866" y="7199301"/>
                </a:lnTo>
                <a:lnTo>
                  <a:pt x="0" y="719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37590" y="1956602"/>
            <a:ext cx="13897794" cy="691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900" spc="48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那人说：“天亮了，让我走吧！”</a:t>
            </a:r>
          </a:p>
          <a:p>
            <a:pPr algn="l">
              <a:lnSpc>
                <a:spcPts val="6762"/>
              </a:lnSpc>
            </a:pPr>
            <a:r>
              <a:rPr lang="en-US" sz="4900" spc="48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但雅各说：“</a:t>
            </a:r>
            <a:r>
              <a:rPr lang="en-US" sz="4900" spc="480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你不祝福我</a:t>
            </a:r>
            <a:r>
              <a:rPr lang="en-US" sz="4900" spc="48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，我就</a:t>
            </a:r>
            <a:r>
              <a:rPr lang="en-US" sz="4900" spc="480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不让</a:t>
            </a:r>
            <a:r>
              <a:rPr lang="en-US" sz="4900" spc="48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你走。”</a:t>
            </a:r>
          </a:p>
          <a:p>
            <a:pPr algn="l">
              <a:lnSpc>
                <a:spcPts val="6762"/>
              </a:lnSpc>
            </a:pPr>
            <a:r>
              <a:rPr lang="en-US" sz="4900" spc="48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那人问道：“你叫什么名字？”</a:t>
            </a:r>
          </a:p>
          <a:p>
            <a:pPr algn="l">
              <a:lnSpc>
                <a:spcPts val="6762"/>
              </a:lnSpc>
            </a:pPr>
            <a:r>
              <a:rPr lang="en-US" sz="4900" spc="48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他说：“我叫雅各。” </a:t>
            </a:r>
          </a:p>
          <a:p>
            <a:pPr algn="l">
              <a:lnSpc>
                <a:spcPts val="6762"/>
              </a:lnSpc>
            </a:pPr>
            <a:r>
              <a:rPr lang="en-US" sz="4900" spc="48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那人说：“你以后不要再叫雅各了，你要叫以色列，因为你跟上帝和人角力</a:t>
            </a:r>
            <a:r>
              <a:rPr lang="en-US" sz="4900" spc="480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都得胜</a:t>
            </a:r>
            <a:r>
              <a:rPr lang="en-US" sz="4900" spc="48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了。”</a:t>
            </a:r>
          </a:p>
          <a:p>
            <a:pPr algn="l">
              <a:lnSpc>
                <a:spcPts val="7175"/>
              </a:lnSpc>
            </a:pPr>
            <a:endParaRPr lang="en-US" sz="4900" spc="480">
              <a:solidFill>
                <a:srgbClr val="000000"/>
              </a:solidFill>
              <a:latin typeface="字由点字倔强黑"/>
              <a:ea typeface="字由点字倔强黑"/>
              <a:cs typeface="字由点字倔强黑"/>
              <a:sym typeface="字由点字倔强黑"/>
            </a:endParaRPr>
          </a:p>
          <a:p>
            <a:pPr algn="l">
              <a:lnSpc>
                <a:spcPts val="7175"/>
              </a:lnSpc>
            </a:pP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(创世纪32：26-28）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7590" y="224037"/>
            <a:ext cx="6277616" cy="98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069"/>
              </a:lnSpc>
              <a:spcBef>
                <a:spcPct val="0"/>
              </a:spcBef>
            </a:pPr>
            <a:r>
              <a:rPr lang="en-US" sz="5847" spc="57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雅各和天使摔跤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52817" y="406685"/>
            <a:ext cx="13582365" cy="282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5"/>
              </a:lnSpc>
            </a:pPr>
            <a:r>
              <a:rPr lang="en-US" sz="8199" spc="80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渴慕不是：</a:t>
            </a:r>
          </a:p>
          <a:p>
            <a:pPr algn="ctr">
              <a:lnSpc>
                <a:spcPts val="11315"/>
              </a:lnSpc>
              <a:spcBef>
                <a:spcPct val="0"/>
              </a:spcBef>
            </a:pPr>
            <a:r>
              <a:rPr lang="en-US" sz="8199" spc="80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神你愿意给，我就愿意要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25224" y="4610032"/>
            <a:ext cx="13114692" cy="282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5"/>
              </a:lnSpc>
            </a:pPr>
            <a:r>
              <a:rPr lang="en-US" sz="8199" spc="80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渴慕是：</a:t>
            </a:r>
          </a:p>
          <a:p>
            <a:pPr algn="ctr">
              <a:lnSpc>
                <a:spcPts val="11315"/>
              </a:lnSpc>
              <a:spcBef>
                <a:spcPct val="0"/>
              </a:spcBef>
            </a:pPr>
            <a:r>
              <a:rPr lang="en-US" sz="8199" spc="80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主啊我</a:t>
            </a:r>
            <a:r>
              <a:rPr lang="en-US" sz="8199" spc="803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一定</a:t>
            </a:r>
            <a:r>
              <a:rPr lang="en-US" sz="8199" spc="80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要完全得着你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113729" y="3829438"/>
            <a:ext cx="14443342" cy="240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22"/>
              </a:lnSpc>
            </a:pPr>
            <a:r>
              <a:rPr lang="en-US" sz="18655">
                <a:solidFill>
                  <a:srgbClr val="004AAD"/>
                </a:solidFill>
                <a:latin typeface="胡晓波男神体"/>
                <a:ea typeface="胡晓波男神体"/>
                <a:cs typeface="胡晓波男神体"/>
                <a:sym typeface="胡晓波男神体"/>
              </a:rPr>
              <a:t>圣灵是谁？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07288" y="2738024"/>
            <a:ext cx="14443342" cy="110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8699">
                <a:solidFill>
                  <a:srgbClr val="000000"/>
                </a:solidFill>
                <a:latin typeface="站酷高端黑体"/>
                <a:ea typeface="站酷高端黑体"/>
                <a:cs typeface="站酷高端黑体"/>
                <a:sym typeface="站酷高端黑体"/>
              </a:rPr>
              <a:t>第一部分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79845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91879" y="3622753"/>
            <a:ext cx="5572867" cy="7199301"/>
          </a:xfrm>
          <a:custGeom>
            <a:avLst/>
            <a:gdLst/>
            <a:ahLst/>
            <a:cxnLst/>
            <a:rect l="l" t="t" r="r" b="b"/>
            <a:pathLst>
              <a:path w="5572867" h="7199301">
                <a:moveTo>
                  <a:pt x="0" y="0"/>
                </a:moveTo>
                <a:lnTo>
                  <a:pt x="5572866" y="0"/>
                </a:lnTo>
                <a:lnTo>
                  <a:pt x="5572866" y="7199301"/>
                </a:lnTo>
                <a:lnTo>
                  <a:pt x="0" y="719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33152" y="329533"/>
            <a:ext cx="12997088" cy="6500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69"/>
              </a:lnSpc>
            </a:pPr>
            <a:r>
              <a:rPr lang="en-US" sz="5412" spc="53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我要赐你们一颗新心，把</a:t>
            </a:r>
            <a:r>
              <a:rPr lang="en-US" sz="5412" i="1" spc="530">
                <a:solidFill>
                  <a:srgbClr val="FF782D"/>
                </a:solidFill>
                <a:latin typeface="字由点字倔强黑 Italics"/>
                <a:ea typeface="字由点字倔强黑 Italics"/>
                <a:cs typeface="字由点字倔强黑 Italics"/>
                <a:sym typeface="字由点字倔强黑 Italics"/>
              </a:rPr>
              <a:t>新的灵</a:t>
            </a:r>
            <a:r>
              <a:rPr lang="en-US" sz="5412" spc="53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放在你们里面。我要除去你们的石心，赐给你们一颗肉心。</a:t>
            </a:r>
          </a:p>
          <a:p>
            <a:pPr algn="l">
              <a:lnSpc>
                <a:spcPts val="7469"/>
              </a:lnSpc>
            </a:pPr>
            <a:r>
              <a:rPr lang="en-US" sz="5412" spc="53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 </a:t>
            </a:r>
          </a:p>
          <a:p>
            <a:pPr algn="l">
              <a:lnSpc>
                <a:spcPts val="7469"/>
              </a:lnSpc>
            </a:pPr>
            <a:r>
              <a:rPr lang="en-US" sz="5412" spc="53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我要把</a:t>
            </a:r>
            <a:r>
              <a:rPr lang="en-US" sz="5412" i="1" spc="530">
                <a:solidFill>
                  <a:srgbClr val="FF782D"/>
                </a:solidFill>
                <a:latin typeface="字由点字倔强黑 Italics"/>
                <a:ea typeface="字由点字倔强黑 Italics"/>
                <a:cs typeface="字由点字倔强黑 Italics"/>
                <a:sym typeface="字由点字倔强黑 Italics"/>
              </a:rPr>
              <a:t>我的灵</a:t>
            </a:r>
            <a:r>
              <a:rPr lang="en-US" sz="5412" spc="53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放在你们里面，使你们恪守我的律例、谨遵我的典章。</a:t>
            </a:r>
          </a:p>
          <a:p>
            <a:pPr algn="l">
              <a:lnSpc>
                <a:spcPts val="6917"/>
              </a:lnSpc>
            </a:pPr>
            <a:r>
              <a:rPr lang="en-US" sz="5012" spc="491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（以西结 36:26-27）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3152" y="7999909"/>
            <a:ext cx="9908618" cy="103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5380" lvl="1" indent="-662690" algn="l">
              <a:lnSpc>
                <a:spcPts val="8471"/>
              </a:lnSpc>
              <a:buFont typeface="Arial"/>
              <a:buChar char="•"/>
            </a:pPr>
            <a:r>
              <a:rPr lang="en-US" sz="6138" spc="601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圣灵 是</a:t>
            </a:r>
            <a:r>
              <a:rPr lang="en-US" sz="6138" i="1" spc="601">
                <a:solidFill>
                  <a:srgbClr val="FF3131"/>
                </a:solidFill>
                <a:latin typeface="字由点字倔强黑 Italics"/>
                <a:ea typeface="字由点字倔强黑 Italics"/>
                <a:cs typeface="字由点字倔强黑 Italics"/>
                <a:sym typeface="字由点字倔强黑 Italics"/>
              </a:rPr>
              <a:t>天父上帝的灵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79845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91879" y="3622753"/>
            <a:ext cx="5572867" cy="7199301"/>
          </a:xfrm>
          <a:custGeom>
            <a:avLst/>
            <a:gdLst/>
            <a:ahLst/>
            <a:cxnLst/>
            <a:rect l="l" t="t" r="r" b="b"/>
            <a:pathLst>
              <a:path w="5572867" h="7199301">
                <a:moveTo>
                  <a:pt x="0" y="0"/>
                </a:moveTo>
                <a:lnTo>
                  <a:pt x="5572866" y="0"/>
                </a:lnTo>
                <a:lnTo>
                  <a:pt x="5572866" y="7199301"/>
                </a:lnTo>
                <a:lnTo>
                  <a:pt x="0" y="719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33152" y="773526"/>
            <a:ext cx="13082447" cy="560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8"/>
              </a:lnSpc>
            </a:pPr>
            <a:r>
              <a:rPr lang="en-US" sz="5448" spc="53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如果</a:t>
            </a:r>
            <a:r>
              <a:rPr lang="en-US" sz="5448" spc="533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神的灵</a:t>
            </a:r>
            <a:r>
              <a:rPr lang="en-US" sz="5448" spc="53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住在你们心里，你们就不属肉体，乃属</a:t>
            </a:r>
            <a:r>
              <a:rPr lang="en-US" sz="5448" spc="533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圣灵</a:t>
            </a:r>
            <a:r>
              <a:rPr lang="en-US" sz="5448" spc="53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了。</a:t>
            </a:r>
          </a:p>
          <a:p>
            <a:pPr algn="l">
              <a:lnSpc>
                <a:spcPts val="7518"/>
              </a:lnSpc>
            </a:pPr>
            <a:endParaRPr lang="en-US" sz="5448" spc="533">
              <a:solidFill>
                <a:srgbClr val="000000"/>
              </a:solidFill>
              <a:latin typeface="字由点字倔强黑"/>
              <a:ea typeface="字由点字倔强黑"/>
              <a:cs typeface="字由点字倔强黑"/>
              <a:sym typeface="字由点字倔强黑"/>
            </a:endParaRPr>
          </a:p>
          <a:p>
            <a:pPr algn="l">
              <a:lnSpc>
                <a:spcPts val="7518"/>
              </a:lnSpc>
            </a:pPr>
            <a:r>
              <a:rPr lang="en-US" sz="5448" spc="53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人若没有</a:t>
            </a:r>
            <a:r>
              <a:rPr lang="en-US" sz="5448" spc="533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基督的灵</a:t>
            </a:r>
            <a:r>
              <a:rPr lang="en-US" sz="5448" spc="53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，就不是属</a:t>
            </a:r>
            <a:r>
              <a:rPr lang="en-US" sz="5448" spc="533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基督</a:t>
            </a:r>
            <a:r>
              <a:rPr lang="en-US" sz="5448" spc="53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的。</a:t>
            </a:r>
          </a:p>
          <a:p>
            <a:pPr algn="l">
              <a:lnSpc>
                <a:spcPts val="7518"/>
              </a:lnSpc>
            </a:pPr>
            <a:endParaRPr lang="en-US" sz="5448" spc="533">
              <a:solidFill>
                <a:srgbClr val="000000"/>
              </a:solidFill>
              <a:latin typeface="字由点字倔强黑"/>
              <a:ea typeface="字由点字倔强黑"/>
              <a:cs typeface="字由点字倔强黑"/>
              <a:sym typeface="字由点字倔强黑"/>
            </a:endParaRPr>
          </a:p>
          <a:p>
            <a:pPr algn="l">
              <a:lnSpc>
                <a:spcPts val="6962"/>
              </a:lnSpc>
            </a:pPr>
            <a:r>
              <a:rPr lang="en-US" sz="5045" spc="49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(罗马书 8:9）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3152" y="7999909"/>
            <a:ext cx="9908618" cy="103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5380" lvl="1" indent="-662690" algn="l">
              <a:lnSpc>
                <a:spcPts val="8471"/>
              </a:lnSpc>
              <a:buFont typeface="Arial"/>
              <a:buChar char="•"/>
            </a:pPr>
            <a:r>
              <a:rPr lang="en-US" sz="6138" spc="601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圣灵 是</a:t>
            </a:r>
            <a:r>
              <a:rPr lang="en-US" sz="6138" i="1" spc="601">
                <a:solidFill>
                  <a:srgbClr val="FF3131"/>
                </a:solidFill>
                <a:latin typeface="字由点字倔强黑 Italics"/>
                <a:ea typeface="字由点字倔强黑 Italics"/>
                <a:cs typeface="字由点字倔强黑 Italics"/>
                <a:sym typeface="字由点字倔强黑 Italics"/>
              </a:rPr>
              <a:t>耶稣的灵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79845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91879" y="3622753"/>
            <a:ext cx="5572867" cy="7199301"/>
          </a:xfrm>
          <a:custGeom>
            <a:avLst/>
            <a:gdLst/>
            <a:ahLst/>
            <a:cxnLst/>
            <a:rect l="l" t="t" r="r" b="b"/>
            <a:pathLst>
              <a:path w="5572867" h="7199301">
                <a:moveTo>
                  <a:pt x="0" y="0"/>
                </a:moveTo>
                <a:lnTo>
                  <a:pt x="5572866" y="0"/>
                </a:lnTo>
                <a:lnTo>
                  <a:pt x="5572866" y="7199301"/>
                </a:lnTo>
                <a:lnTo>
                  <a:pt x="0" y="719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33152" y="320008"/>
            <a:ext cx="13082447" cy="736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80"/>
              </a:lnSpc>
            </a:pPr>
            <a:r>
              <a:rPr lang="en-US" sz="5348" spc="52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“我会求父另外赐一位</a:t>
            </a:r>
            <a:r>
              <a:rPr lang="en-US" sz="5348" spc="524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护慰者</a:t>
            </a:r>
            <a:r>
              <a:rPr lang="en-US" sz="5348" spc="52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给你们，他要永远和你们同在。 </a:t>
            </a:r>
          </a:p>
          <a:p>
            <a:pPr algn="l">
              <a:lnSpc>
                <a:spcPts val="7380"/>
              </a:lnSpc>
            </a:pPr>
            <a:endParaRPr lang="en-US" sz="5348" spc="524">
              <a:solidFill>
                <a:srgbClr val="000000"/>
              </a:solidFill>
              <a:latin typeface="字由点字倔强黑"/>
              <a:ea typeface="字由点字倔强黑"/>
              <a:cs typeface="字由点字倔强黑"/>
              <a:sym typeface="字由点字倔强黑"/>
            </a:endParaRPr>
          </a:p>
          <a:p>
            <a:pPr algn="l">
              <a:lnSpc>
                <a:spcPts val="7380"/>
              </a:lnSpc>
            </a:pPr>
            <a:r>
              <a:rPr lang="en-US" sz="5348" spc="52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他是</a:t>
            </a:r>
            <a:r>
              <a:rPr lang="en-US" sz="5348" spc="524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真理的灵</a:t>
            </a:r>
            <a:r>
              <a:rPr lang="en-US" sz="5348" spc="52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，世人不能接受他，因为他们看不见他，也不认识他。</a:t>
            </a:r>
          </a:p>
          <a:p>
            <a:pPr algn="l">
              <a:lnSpc>
                <a:spcPts val="7380"/>
              </a:lnSpc>
            </a:pPr>
            <a:r>
              <a:rPr lang="en-US" sz="5348" spc="52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但你们认识他，因他常与你们同在，并且要</a:t>
            </a:r>
            <a:r>
              <a:rPr lang="en-US" sz="5348" spc="524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住在你们里面</a:t>
            </a:r>
            <a:r>
              <a:rPr lang="en-US" sz="5348" spc="52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。”</a:t>
            </a:r>
          </a:p>
          <a:p>
            <a:pPr algn="l">
              <a:lnSpc>
                <a:spcPts val="6824"/>
              </a:lnSpc>
            </a:pPr>
            <a:r>
              <a:rPr lang="en-US" sz="4945" spc="484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(罗书 8:9）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3152" y="8217534"/>
            <a:ext cx="9908618" cy="209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03791" lvl="1" indent="-651895" algn="l">
              <a:lnSpc>
                <a:spcPts val="8333"/>
              </a:lnSpc>
              <a:buFont typeface="Arial"/>
              <a:buChar char="•"/>
            </a:pPr>
            <a:r>
              <a:rPr lang="en-US" sz="6038" spc="591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圣灵 是</a:t>
            </a:r>
            <a:r>
              <a:rPr lang="en-US" sz="6038" i="1" spc="591">
                <a:solidFill>
                  <a:srgbClr val="FF3131"/>
                </a:solidFill>
                <a:latin typeface="字由点字倔强黑 Italics"/>
                <a:ea typeface="字由点字倔强黑 Italics"/>
                <a:cs typeface="字由点字倔强黑 Italics"/>
                <a:sym typeface="字由点字倔强黑 Italics"/>
              </a:rPr>
              <a:t>神真理的灵</a:t>
            </a:r>
          </a:p>
          <a:p>
            <a:pPr algn="l">
              <a:lnSpc>
                <a:spcPts val="8333"/>
              </a:lnSpc>
            </a:pPr>
            <a:r>
              <a:rPr lang="en-US" sz="6038" spc="591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  是我们的</a:t>
            </a:r>
            <a:r>
              <a:rPr lang="en-US" sz="6038" i="1" spc="591">
                <a:solidFill>
                  <a:srgbClr val="FF3131"/>
                </a:solidFill>
                <a:latin typeface="字由点字倔强黑 Italics"/>
                <a:ea typeface="字由点字倔强黑 Italics"/>
                <a:cs typeface="字由点字倔强黑 Italics"/>
                <a:sym typeface="字由点字倔强黑 Italics"/>
              </a:rPr>
              <a:t>帮助者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310056" y="3591501"/>
            <a:ext cx="12431775" cy="4832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21"/>
              </a:lnSpc>
            </a:pPr>
            <a:r>
              <a:rPr lang="en-US" sz="16956">
                <a:solidFill>
                  <a:srgbClr val="004AAD"/>
                </a:solidFill>
                <a:latin typeface="胡晓波男神体"/>
                <a:ea typeface="胡晓波男神体"/>
                <a:cs typeface="胡晓波男神体"/>
                <a:sym typeface="胡晓波男神体"/>
              </a:rPr>
              <a:t>耶稣的心意：</a:t>
            </a:r>
          </a:p>
          <a:p>
            <a:pPr algn="ctr">
              <a:lnSpc>
                <a:spcPts val="18821"/>
              </a:lnSpc>
            </a:pPr>
            <a:r>
              <a:rPr lang="en-US" sz="16956">
                <a:solidFill>
                  <a:srgbClr val="004AAD"/>
                </a:solidFill>
                <a:latin typeface="胡晓波男神体"/>
                <a:ea typeface="胡晓波男神体"/>
                <a:cs typeface="胡晓波男神体"/>
                <a:sym typeface="胡晓波男神体"/>
              </a:rPr>
              <a:t>赐下方言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07288" y="2738024"/>
            <a:ext cx="14443342" cy="110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8699">
                <a:solidFill>
                  <a:srgbClr val="000000"/>
                </a:solidFill>
                <a:latin typeface="站酷高端黑体"/>
                <a:ea typeface="站酷高端黑体"/>
                <a:cs typeface="站酷高端黑体"/>
                <a:sym typeface="站酷高端黑体"/>
              </a:rPr>
              <a:t>第二部分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79845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91879" y="3622753"/>
            <a:ext cx="5572867" cy="7199301"/>
          </a:xfrm>
          <a:custGeom>
            <a:avLst/>
            <a:gdLst/>
            <a:ahLst/>
            <a:cxnLst/>
            <a:rect l="l" t="t" r="r" b="b"/>
            <a:pathLst>
              <a:path w="5572867" h="7199301">
                <a:moveTo>
                  <a:pt x="0" y="0"/>
                </a:moveTo>
                <a:lnTo>
                  <a:pt x="5572866" y="0"/>
                </a:lnTo>
                <a:lnTo>
                  <a:pt x="5572866" y="7199301"/>
                </a:lnTo>
                <a:lnTo>
                  <a:pt x="0" y="719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33152" y="801020"/>
            <a:ext cx="12997088" cy="55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69"/>
              </a:lnSpc>
            </a:pPr>
            <a:r>
              <a:rPr lang="en-US" sz="5412" spc="53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信的人必有</a:t>
            </a:r>
            <a:r>
              <a:rPr lang="en-US" sz="5412" spc="530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神迹</a:t>
            </a:r>
            <a:r>
              <a:rPr lang="en-US" sz="5412" spc="53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随着他们：</a:t>
            </a:r>
          </a:p>
          <a:p>
            <a:pPr algn="l">
              <a:lnSpc>
                <a:spcPts val="7469"/>
              </a:lnSpc>
            </a:pPr>
            <a:r>
              <a:rPr lang="en-US" sz="5412" spc="53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就是奉我的名赶鬼；说</a:t>
            </a:r>
            <a:r>
              <a:rPr lang="en-US" sz="5412" spc="530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新方言</a:t>
            </a:r>
            <a:r>
              <a:rPr lang="en-US" sz="5412" spc="530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；手能拿蛇；若喝了什么毒物，也必不受害；手按病人，病人就必好了。”</a:t>
            </a:r>
          </a:p>
          <a:p>
            <a:pPr algn="l">
              <a:lnSpc>
                <a:spcPts val="7469"/>
              </a:lnSpc>
            </a:pPr>
            <a:endParaRPr lang="en-US" sz="5412" spc="530">
              <a:solidFill>
                <a:srgbClr val="000000"/>
              </a:solidFill>
              <a:latin typeface="字由点字倔强黑"/>
              <a:ea typeface="字由点字倔强黑"/>
              <a:cs typeface="字由点字倔强黑"/>
              <a:sym typeface="字由点字倔强黑"/>
            </a:endParaRPr>
          </a:p>
          <a:p>
            <a:pPr algn="l">
              <a:lnSpc>
                <a:spcPts val="6917"/>
              </a:lnSpc>
            </a:pPr>
            <a:r>
              <a:rPr lang="en-US" sz="5012" spc="491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（马可福音 16:17）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7805731"/>
            <a:ext cx="14091879" cy="180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1075" lvl="1" indent="-565538" algn="l">
              <a:lnSpc>
                <a:spcPts val="7229"/>
              </a:lnSpc>
              <a:buFont typeface="Arial"/>
              <a:buChar char="•"/>
            </a:pPr>
            <a:r>
              <a:rPr lang="en-US" sz="5238" spc="51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新方言：新的语言，不是这个地上的语言。</a:t>
            </a:r>
            <a:r>
              <a:rPr lang="en-US" sz="5238" spc="513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这是神迹，不是从人来的</a:t>
            </a:r>
            <a:r>
              <a:rPr lang="en-US" sz="5238" spc="513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79845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91879" y="3622753"/>
            <a:ext cx="5572867" cy="7199301"/>
          </a:xfrm>
          <a:custGeom>
            <a:avLst/>
            <a:gdLst/>
            <a:ahLst/>
            <a:cxnLst/>
            <a:rect l="l" t="t" r="r" b="b"/>
            <a:pathLst>
              <a:path w="5572867" h="7199301">
                <a:moveTo>
                  <a:pt x="0" y="0"/>
                </a:moveTo>
                <a:lnTo>
                  <a:pt x="5572866" y="0"/>
                </a:lnTo>
                <a:lnTo>
                  <a:pt x="5572866" y="7199301"/>
                </a:lnTo>
                <a:lnTo>
                  <a:pt x="0" y="719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7395" y="734956"/>
            <a:ext cx="12997088" cy="811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5"/>
              </a:lnSpc>
            </a:pP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五旬节到了，门徒都聚集在一处。 忽然，从天上有响声下来，好像一阵大风吹过，充满了他们所坐的屋子， 又有舌头如火焰显现出来，分开落在他们各人头上。</a:t>
            </a:r>
          </a:p>
          <a:p>
            <a:pPr algn="l">
              <a:lnSpc>
                <a:spcPts val="7175"/>
              </a:lnSpc>
            </a:pPr>
            <a:endParaRPr lang="en-US" sz="5199" spc="509">
              <a:solidFill>
                <a:srgbClr val="000000"/>
              </a:solidFill>
              <a:latin typeface="字由点字倔强黑"/>
              <a:ea typeface="字由点字倔强黑"/>
              <a:cs typeface="字由点字倔强黑"/>
              <a:sym typeface="字由点字倔强黑"/>
            </a:endParaRPr>
          </a:p>
          <a:p>
            <a:pPr algn="l">
              <a:lnSpc>
                <a:spcPts val="7175"/>
              </a:lnSpc>
            </a:pP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他们就</a:t>
            </a:r>
            <a:r>
              <a:rPr lang="en-US" sz="5199" spc="509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都</a:t>
            </a: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被</a:t>
            </a:r>
            <a:r>
              <a:rPr lang="en-US" sz="5199" spc="509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圣灵充满</a:t>
            </a: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，按着</a:t>
            </a:r>
            <a:r>
              <a:rPr lang="en-US" sz="5199" spc="509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圣灵所赐的口才</a:t>
            </a: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说起别国的话来。</a:t>
            </a:r>
          </a:p>
          <a:p>
            <a:pPr algn="l">
              <a:lnSpc>
                <a:spcPts val="7175"/>
              </a:lnSpc>
            </a:pP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（使徒行传 2:1-4）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79845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91879" y="3622753"/>
            <a:ext cx="5572867" cy="7199301"/>
          </a:xfrm>
          <a:custGeom>
            <a:avLst/>
            <a:gdLst/>
            <a:ahLst/>
            <a:cxnLst/>
            <a:rect l="l" t="t" r="r" b="b"/>
            <a:pathLst>
              <a:path w="5572867" h="7199301">
                <a:moveTo>
                  <a:pt x="0" y="0"/>
                </a:moveTo>
                <a:lnTo>
                  <a:pt x="5572866" y="0"/>
                </a:lnTo>
                <a:lnTo>
                  <a:pt x="5572866" y="7199301"/>
                </a:lnTo>
                <a:lnTo>
                  <a:pt x="0" y="719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08825" y="596386"/>
            <a:ext cx="13222265" cy="720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5"/>
              </a:lnSpc>
            </a:pP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彼得还说这话的时候，</a:t>
            </a:r>
            <a:r>
              <a:rPr lang="en-US" sz="5199" spc="509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圣灵</a:t>
            </a: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降在</a:t>
            </a:r>
            <a:r>
              <a:rPr lang="en-US" sz="5199" spc="509">
                <a:solidFill>
                  <a:srgbClr val="FF3131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一切</a:t>
            </a: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听道的人身上。 </a:t>
            </a:r>
          </a:p>
          <a:p>
            <a:pPr algn="l">
              <a:lnSpc>
                <a:spcPts val="7175"/>
              </a:lnSpc>
            </a:pP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那些奉割礼、和彼得同来的信徒，见</a:t>
            </a:r>
            <a:r>
              <a:rPr lang="en-US" sz="5199" spc="509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圣灵的恩赐</a:t>
            </a: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也浇在外邦人身上，就都希奇；</a:t>
            </a:r>
          </a:p>
          <a:p>
            <a:pPr algn="l">
              <a:lnSpc>
                <a:spcPts val="7175"/>
              </a:lnSpc>
            </a:pPr>
            <a:endParaRPr lang="en-US" sz="5199" spc="509">
              <a:solidFill>
                <a:srgbClr val="000000"/>
              </a:solidFill>
              <a:latin typeface="字由点字倔强黑"/>
              <a:ea typeface="字由点字倔强黑"/>
              <a:cs typeface="字由点字倔强黑"/>
              <a:sym typeface="字由点字倔强黑"/>
            </a:endParaRPr>
          </a:p>
          <a:p>
            <a:pPr algn="l">
              <a:lnSpc>
                <a:spcPts val="7175"/>
              </a:lnSpc>
            </a:pP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因听见他们</a:t>
            </a:r>
            <a:r>
              <a:rPr lang="en-US" sz="5199" spc="509">
                <a:solidFill>
                  <a:srgbClr val="FF782D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说方言</a:t>
            </a: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，称赞神为大。</a:t>
            </a:r>
          </a:p>
          <a:p>
            <a:pPr algn="l">
              <a:lnSpc>
                <a:spcPts val="7175"/>
              </a:lnSpc>
            </a:pPr>
            <a:endParaRPr lang="en-US" sz="5199" spc="509">
              <a:solidFill>
                <a:srgbClr val="000000"/>
              </a:solidFill>
              <a:latin typeface="字由点字倔强黑"/>
              <a:ea typeface="字由点字倔强黑"/>
              <a:cs typeface="字由点字倔强黑"/>
              <a:sym typeface="字由点字倔强黑"/>
            </a:endParaRPr>
          </a:p>
          <a:p>
            <a:pPr algn="l">
              <a:lnSpc>
                <a:spcPts val="7175"/>
              </a:lnSpc>
            </a:pPr>
            <a:r>
              <a:rPr lang="en-US" sz="5199" spc="509">
                <a:solidFill>
                  <a:srgbClr val="00000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（使徒行传 10:44-46）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243</Words>
  <Application>Microsoft Office PowerPoint</Application>
  <PresentationFormat>Custom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字由点字倔强黑</vt:lpstr>
      <vt:lpstr>胡晓波男神体</vt:lpstr>
      <vt:lpstr>站酷高端黑体</vt:lpstr>
      <vt:lpstr>Calibri</vt:lpstr>
      <vt:lpstr>Montserrat Classic Bold</vt:lpstr>
      <vt:lpstr>Montserrat Classic</vt:lpstr>
      <vt:lpstr>字由点字倔强黑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《遇见神》--- 圣灵充满主题</dc:title>
  <cp:lastModifiedBy>Alice Wu</cp:lastModifiedBy>
  <cp:revision>2</cp:revision>
  <dcterms:created xsi:type="dcterms:W3CDTF">2006-08-16T00:00:00Z</dcterms:created>
  <dcterms:modified xsi:type="dcterms:W3CDTF">2025-04-23T08:32:05Z</dcterms:modified>
  <dc:identifier>DAGlWahGZV8</dc:identifier>
</cp:coreProperties>
</file>