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3"/>
    <p:sldId id="264" r:id="rId4"/>
    <p:sldId id="268" r:id="rId5"/>
    <p:sldId id="284" r:id="rId6"/>
    <p:sldId id="256" r:id="rId7"/>
    <p:sldId id="297" r:id="rId9"/>
    <p:sldId id="258" r:id="rId10"/>
    <p:sldId id="257" r:id="rId11"/>
    <p:sldId id="269" r:id="rId12"/>
    <p:sldId id="259" r:id="rId13"/>
    <p:sldId id="260" r:id="rId14"/>
    <p:sldId id="261" r:id="rId15"/>
    <p:sldId id="265" r:id="rId16"/>
    <p:sldId id="262" r:id="rId17"/>
    <p:sldId id="280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9"/>
        <p:guide pos="37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4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webp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14.png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6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image" Target="../media/image14.png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14.png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45.xml"/><Relationship Id="rId2" Type="http://schemas.openxmlformats.org/officeDocument/2006/relationships/tags" Target="../tags/tag128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4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37990" y="804545"/>
            <a:ext cx="3472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约书亚记</a:t>
            </a:r>
            <a:r>
              <a:rPr lang="zh-CN" altLang="en-US" sz="4000" b="1">
                <a:solidFill>
                  <a:srgbClr val="FF0000"/>
                </a:solidFill>
              </a:rPr>
              <a:t>纵览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1710" y="2306320"/>
            <a:ext cx="35121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B050"/>
                </a:solidFill>
              </a:rPr>
              <a:t>1.</a:t>
            </a:r>
            <a:r>
              <a:rPr lang="zh-CN" altLang="en-US" sz="2800" b="1">
                <a:solidFill>
                  <a:srgbClr val="00B050"/>
                </a:solidFill>
              </a:rPr>
              <a:t>约书亚记的</a:t>
            </a:r>
            <a:r>
              <a:rPr lang="zh-CN" altLang="en-US" sz="2800" b="1">
                <a:solidFill>
                  <a:srgbClr val="00B050"/>
                </a:solidFill>
              </a:rPr>
              <a:t>结构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</a:rPr>
              <a:t>2</a:t>
            </a:r>
            <a:r>
              <a:rPr lang="zh-CN" altLang="en-US" sz="2800" b="1">
                <a:solidFill>
                  <a:srgbClr val="00B050"/>
                </a:solidFill>
              </a:rPr>
              <a:t>.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喇合与探子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</a:rPr>
              <a:t>3</a:t>
            </a:r>
            <a:r>
              <a:rPr lang="zh-CN" altLang="en-US" sz="2800" b="1">
                <a:solidFill>
                  <a:srgbClr val="00B050"/>
                </a:solidFill>
              </a:rPr>
              <a:t>.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过河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</a:rPr>
              <a:t>4</a:t>
            </a:r>
            <a:r>
              <a:rPr lang="zh-CN" altLang="en-US" sz="2800" b="1">
                <a:solidFill>
                  <a:srgbClr val="00B050"/>
                </a:solidFill>
              </a:rPr>
              <a:t>.亚干事件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</a:rPr>
              <a:t>5.宣读律法</a:t>
            </a:r>
            <a:endParaRPr lang="zh-CN" altLang="en-US" sz="2800" b="1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6375" y="2306320"/>
            <a:ext cx="30473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6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.约书亚长日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7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.分地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8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.利未人的城邑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9.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逃城</a:t>
            </a:r>
            <a:endParaRPr lang="zh-CN" altLang="en-US" sz="2800" b="1">
              <a:solidFill>
                <a:srgbClr val="00B050"/>
              </a:solidFill>
            </a:endParaRPr>
          </a:p>
          <a:p>
            <a:r>
              <a:rPr lang="en-US" altLang="zh-CN" sz="2800" b="1">
                <a:solidFill>
                  <a:srgbClr val="00B050"/>
                </a:solidFill>
                <a:sym typeface="+mn-ea"/>
              </a:rPr>
              <a:t>10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.临终遗言</a:t>
            </a:r>
            <a:endParaRPr lang="zh-CN" altLang="en-US" sz="2800" b="1">
              <a:solidFill>
                <a:srgbClr val="00B05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881507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97070" y="6296025"/>
            <a:ext cx="4185285" cy="531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ym typeface="+mn-ea"/>
              </a:rPr>
              <a:t>全歼敌军</a:t>
            </a:r>
            <a:r>
              <a:rPr lang="zh-CN" altLang="en-US" sz="2400"/>
              <a:t>一个白天时间</a:t>
            </a:r>
            <a:r>
              <a:rPr lang="zh-CN" altLang="en-US" sz="2400"/>
              <a:t>不够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882380" y="128905"/>
            <a:ext cx="3187700" cy="19380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在</a:t>
            </a:r>
            <a:r>
              <a:rPr lang="zh-CN" altLang="en-US" sz="2400" b="1"/>
              <a:t>伯和仑隘口</a:t>
            </a:r>
            <a:r>
              <a:rPr lang="zh-CN" altLang="en-US" sz="2400"/>
              <a:t>的山顶</a:t>
            </a:r>
            <a:r>
              <a:rPr lang="en-US" altLang="zh-CN" sz="2400"/>
              <a:t>, </a:t>
            </a:r>
            <a:r>
              <a:rPr lang="zh-CN" altLang="en-US" sz="2400"/>
              <a:t>可以看见东边</a:t>
            </a:r>
            <a:r>
              <a:rPr lang="zh-CN" altLang="en-US" sz="2400" b="1"/>
              <a:t>基遍</a:t>
            </a:r>
            <a:r>
              <a:rPr lang="zh-CN" altLang="en-US" sz="2400"/>
              <a:t>初升的太阳</a:t>
            </a:r>
            <a:r>
              <a:rPr lang="en-US" altLang="zh-CN" sz="2400"/>
              <a:t>, </a:t>
            </a:r>
            <a:r>
              <a:rPr lang="zh-CN" altLang="en-US" sz="2400"/>
              <a:t>同时可以看见挂在西边</a:t>
            </a:r>
            <a:r>
              <a:rPr lang="zh-CN" altLang="en-US" sz="2400" b="1"/>
              <a:t>亚雅伦谷</a:t>
            </a:r>
            <a:r>
              <a:rPr lang="zh-CN" altLang="en-US" sz="2400"/>
              <a:t>上空的下弦月。</a:t>
            </a:r>
            <a:endParaRPr lang="zh-CN" altLang="en-US" sz="2400"/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41275" y="631190"/>
            <a:ext cx="840740" cy="764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6006465" y="1325245"/>
            <a:ext cx="1099185" cy="1126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2533650" y="939165"/>
            <a:ext cx="909320" cy="1292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3354070" y="1118870"/>
            <a:ext cx="942340" cy="1178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93675" y="4330700"/>
            <a:ext cx="17056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200" b="1">
                <a:sym typeface="+mn-ea"/>
              </a:rPr>
              <a:t>55公里山路</a:t>
            </a:r>
            <a:endParaRPr lang="zh-CN" altLang="en-US" sz="2200" b="1">
              <a:sym typeface="+mn-ea"/>
            </a:endParaRPr>
          </a:p>
          <a:p>
            <a:pPr algn="ctr"/>
            <a:r>
              <a:rPr lang="zh-CN" altLang="en-US" sz="2200" b="1">
                <a:sym typeface="+mn-ea"/>
              </a:rPr>
              <a:t>行军12小时</a:t>
            </a:r>
            <a:endParaRPr lang="zh-CN" altLang="en-US" sz="2200" b="1"/>
          </a:p>
        </p:txBody>
      </p:sp>
      <p:sp>
        <p:nvSpPr>
          <p:cNvPr id="7" name="文本框 6"/>
          <p:cNvSpPr txBox="1"/>
          <p:nvPr/>
        </p:nvSpPr>
        <p:spPr>
          <a:xfrm>
            <a:off x="2607945" y="5927090"/>
            <a:ext cx="1868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ym typeface="+mn-ea"/>
              </a:rPr>
              <a:t>80</a:t>
            </a:r>
            <a:r>
              <a:rPr lang="zh-CN" altLang="en-US" sz="2400" b="1">
                <a:sym typeface="+mn-ea"/>
              </a:rPr>
              <a:t>公里山路</a:t>
            </a:r>
            <a:endParaRPr lang="zh-CN" altLang="en-US" sz="2400" b="1">
              <a:sym typeface="+mn-ea"/>
            </a:endParaRPr>
          </a:p>
          <a:p>
            <a:pPr algn="ctr"/>
            <a:r>
              <a:rPr lang="zh-CN" altLang="en-US" sz="2400" b="1">
                <a:sym typeface="+mn-ea"/>
              </a:rPr>
              <a:t>行军1</a:t>
            </a:r>
            <a:r>
              <a:rPr lang="en-US" altLang="zh-CN" sz="2400" b="1">
                <a:sym typeface="+mn-ea"/>
              </a:rPr>
              <a:t>7</a:t>
            </a:r>
            <a:r>
              <a:rPr lang="zh-CN" altLang="en-US" sz="2400" b="1">
                <a:sym typeface="+mn-ea"/>
              </a:rPr>
              <a:t>小时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8882380" y="2205990"/>
            <a:ext cx="3197225" cy="4492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【书 10:12】当耶和华将亚摩利人交付以色列人的日子</a:t>
            </a:r>
            <a:r>
              <a:rPr lang="en-US" altLang="zh-CN" sz="2200"/>
              <a:t>, </a:t>
            </a:r>
            <a:r>
              <a:rPr lang="zh-CN" altLang="en-US" sz="2200"/>
              <a:t>约书亚就祷告耶和华</a:t>
            </a:r>
            <a:r>
              <a:rPr lang="en-US" altLang="zh-CN" sz="2200"/>
              <a:t>, </a:t>
            </a:r>
            <a:r>
              <a:rPr lang="zh-CN" altLang="en-US" sz="2200"/>
              <a:t>在以色列人眼前说</a:t>
            </a:r>
            <a:r>
              <a:rPr lang="en-US" altLang="zh-CN" sz="2200"/>
              <a:t>: “</a:t>
            </a:r>
            <a:r>
              <a:rPr lang="zh-CN" altLang="en-US" sz="2200" b="1"/>
              <a:t>日头啊</a:t>
            </a:r>
            <a:r>
              <a:rPr lang="en-US" altLang="zh-CN" sz="2200" b="1"/>
              <a:t>, </a:t>
            </a:r>
            <a:r>
              <a:rPr lang="zh-CN" altLang="en-US" sz="2200" b="1"/>
              <a:t>你要停在基遍</a:t>
            </a:r>
            <a:r>
              <a:rPr lang="en-US" altLang="zh-CN" sz="2200"/>
              <a:t>;</a:t>
            </a:r>
            <a:r>
              <a:rPr lang="zh-CN" altLang="en-US" sz="2200" b="1"/>
              <a:t>月亮啊</a:t>
            </a:r>
            <a:r>
              <a:rPr lang="en-US" altLang="zh-CN" sz="2200" b="1"/>
              <a:t>, </a:t>
            </a:r>
            <a:r>
              <a:rPr lang="zh-CN" altLang="en-US" sz="2200" b="1"/>
              <a:t>你要止在亚雅仑谷</a:t>
            </a:r>
            <a:r>
              <a:rPr lang="zh-CN" altLang="en-US" sz="2200"/>
              <a:t>。</a:t>
            </a:r>
            <a:r>
              <a:rPr lang="en-US" altLang="zh-CN" sz="2200"/>
              <a:t>”</a:t>
            </a:r>
            <a:endParaRPr lang="zh-CN" altLang="en-US" sz="2200"/>
          </a:p>
          <a:p>
            <a:r>
              <a:rPr lang="zh-CN" altLang="en-US" sz="2200"/>
              <a:t>【书 10:13】于是日头停留</a:t>
            </a:r>
            <a:r>
              <a:rPr lang="en-US" altLang="zh-CN" sz="2200"/>
              <a:t>, </a:t>
            </a:r>
            <a:r>
              <a:rPr lang="zh-CN" altLang="en-US" sz="2200"/>
              <a:t>月亮止住</a:t>
            </a:r>
            <a:r>
              <a:rPr lang="en-US" altLang="zh-CN" sz="2200"/>
              <a:t>, </a:t>
            </a:r>
            <a:r>
              <a:rPr lang="zh-CN" altLang="en-US" sz="2200"/>
              <a:t>直等国民向敌人报仇。这事岂不是写在雅煞珥书上吗？</a:t>
            </a:r>
            <a:r>
              <a:rPr lang="zh-CN" altLang="en-US" sz="2200" b="1"/>
              <a:t>日头</a:t>
            </a:r>
            <a:r>
              <a:rPr lang="zh-CN" altLang="en-US" sz="2200"/>
              <a:t>在天当中停住</a:t>
            </a:r>
            <a:r>
              <a:rPr lang="en-US" altLang="zh-CN" sz="2200"/>
              <a:t>, </a:t>
            </a:r>
            <a:r>
              <a:rPr lang="zh-CN" altLang="en-US" sz="2200" b="1"/>
              <a:t>不急速下落</a:t>
            </a:r>
            <a:r>
              <a:rPr lang="en-US" altLang="zh-CN" sz="2200" b="1"/>
              <a:t>, </a:t>
            </a:r>
            <a:r>
              <a:rPr lang="zh-CN" altLang="en-US" sz="2200" b="1"/>
              <a:t>约有一日之久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12" name="文本框 11"/>
          <p:cNvSpPr txBox="1"/>
          <p:nvPr/>
        </p:nvSpPr>
        <p:spPr>
          <a:xfrm>
            <a:off x="4558030" y="5770880"/>
            <a:ext cx="4171315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/>
              <a:t>太阳在天上停留了</a:t>
            </a:r>
            <a:r>
              <a:rPr lang="en-US" altLang="zh-CN" sz="2400"/>
              <a:t>2</a:t>
            </a:r>
            <a:r>
              <a:rPr lang="zh-CN" altLang="en-US" sz="2400"/>
              <a:t>倍的</a:t>
            </a:r>
            <a:r>
              <a:rPr lang="zh-CN" altLang="en-US" sz="2400"/>
              <a:t>时间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1275" y="0"/>
            <a:ext cx="226949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/>
              <a:t>5.约书亚长日</a:t>
            </a:r>
            <a:endParaRPr lang="en-US" altLang="zh-CN" sz="2800" b="1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5" grpId="0" bldLvl="0" animBg="1"/>
      <p:bldP spid="5" grpId="1" animBg="1"/>
      <p:bldP spid="3" grpId="0" animBg="1"/>
      <p:bldP spid="3" grpId="1" animBg="1"/>
      <p:bldP spid="8" grpId="0" animBg="1"/>
      <p:bldP spid="8" grpId="1" animBg="1"/>
      <p:bldP spid="6" grpId="0"/>
      <p:bldP spid="6" grpId="1"/>
      <p:bldP spid="7" grpId="0"/>
      <p:bldP spid="7" grpId="1"/>
      <p:bldP spid="12" grpId="0" animBg="1"/>
      <p:bldP spid="12" grpId="1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303895" y="566420"/>
            <a:ext cx="3321050" cy="5692775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p>
            <a:pPr algn="l"/>
            <a:r>
              <a:rPr lang="en-US" altLang="zh-CN" sz="2600" b="1">
                <a:solidFill>
                  <a:srgbClr val="FF0000"/>
                </a:solidFill>
              </a:rPr>
              <a:t>1</a:t>
            </a:r>
            <a:r>
              <a:rPr lang="zh-CN" altLang="en-US" sz="2600" b="1">
                <a:solidFill>
                  <a:srgbClr val="FF0000"/>
                </a:solidFill>
              </a:rPr>
              <a:t>流便</a:t>
            </a:r>
            <a:endParaRPr lang="zh-CN" altLang="en-US" sz="2600" b="1">
              <a:solidFill>
                <a:srgbClr val="FF0000"/>
              </a:solidFill>
            </a:endParaRPr>
          </a:p>
          <a:p>
            <a:pPr algn="l"/>
            <a:r>
              <a:rPr lang="en-US" altLang="zh-CN" sz="2600" b="1">
                <a:solidFill>
                  <a:srgbClr val="FF0000"/>
                </a:solidFill>
              </a:rPr>
              <a:t>2</a:t>
            </a:r>
            <a:r>
              <a:rPr lang="zh-CN" altLang="en-US" sz="2600" b="1">
                <a:solidFill>
                  <a:srgbClr val="FF0000"/>
                </a:solidFill>
              </a:rPr>
              <a:t>西缅</a:t>
            </a:r>
            <a:endParaRPr lang="zh-CN" altLang="en-US" sz="2600" b="1">
              <a:solidFill>
                <a:srgbClr val="FF0000"/>
              </a:solidFill>
            </a:endParaRPr>
          </a:p>
          <a:p>
            <a:pPr algn="l"/>
            <a:r>
              <a:rPr lang="en-US" altLang="zh-CN" sz="2600" b="1">
                <a:solidFill>
                  <a:srgbClr val="FF0000"/>
                </a:solidFill>
              </a:rPr>
              <a:t>3</a:t>
            </a:r>
            <a:r>
              <a:rPr lang="zh-CN" altLang="en-US" sz="2600" b="1">
                <a:solidFill>
                  <a:srgbClr val="FF0000"/>
                </a:solidFill>
              </a:rPr>
              <a:t>利未</a:t>
            </a:r>
            <a:endParaRPr lang="zh-CN" altLang="en-US" sz="2600" b="1">
              <a:solidFill>
                <a:srgbClr val="FF0000"/>
              </a:solidFill>
            </a:endParaRPr>
          </a:p>
          <a:p>
            <a:pPr algn="l"/>
            <a:r>
              <a:rPr lang="en-US" altLang="zh-CN" sz="2600" b="1">
                <a:solidFill>
                  <a:srgbClr val="FF0000"/>
                </a:solidFill>
              </a:rPr>
              <a:t>4</a:t>
            </a:r>
            <a:r>
              <a:rPr lang="zh-CN" altLang="en-US" sz="2600" b="1">
                <a:solidFill>
                  <a:srgbClr val="FF0000"/>
                </a:solidFill>
              </a:rPr>
              <a:t>犹大</a:t>
            </a:r>
            <a:endParaRPr lang="zh-CN" altLang="en-US" sz="2600" b="1">
              <a:solidFill>
                <a:srgbClr val="FF0000"/>
              </a:solidFill>
            </a:endParaRPr>
          </a:p>
          <a:p>
            <a:pPr algn="l"/>
            <a:r>
              <a:rPr lang="zh-CN" altLang="en-US" sz="2600" b="1">
                <a:solidFill>
                  <a:srgbClr val="00B050"/>
                </a:solidFill>
              </a:rPr>
              <a:t>5但</a:t>
            </a:r>
            <a:endParaRPr lang="zh-CN" altLang="en-US" sz="2600" b="1">
              <a:solidFill>
                <a:srgbClr val="00B050"/>
              </a:solidFill>
            </a:endParaRPr>
          </a:p>
          <a:p>
            <a:pPr algn="l"/>
            <a:r>
              <a:rPr lang="zh-CN" altLang="en-US" sz="2600" b="1">
                <a:solidFill>
                  <a:srgbClr val="00B050"/>
                </a:solidFill>
              </a:rPr>
              <a:t>6拿弗他利</a:t>
            </a:r>
            <a:endParaRPr lang="zh-CN" altLang="en-US" sz="2600" b="1">
              <a:solidFill>
                <a:srgbClr val="00B050"/>
              </a:solidFill>
            </a:endParaRPr>
          </a:p>
          <a:p>
            <a:pPr algn="l"/>
            <a:r>
              <a:rPr lang="zh-CN" altLang="en-US" sz="2600" b="1">
                <a:solidFill>
                  <a:srgbClr val="7030A0"/>
                </a:solidFill>
              </a:rPr>
              <a:t>7迦得</a:t>
            </a:r>
            <a:endParaRPr lang="zh-CN" altLang="en-US" sz="2600" b="1">
              <a:solidFill>
                <a:srgbClr val="7030A0"/>
              </a:solidFill>
            </a:endParaRPr>
          </a:p>
          <a:p>
            <a:pPr algn="l"/>
            <a:r>
              <a:rPr lang="zh-CN" altLang="en-US" sz="2600" b="1">
                <a:solidFill>
                  <a:srgbClr val="7030A0"/>
                </a:solidFill>
              </a:rPr>
              <a:t>8亚设</a:t>
            </a:r>
            <a:endParaRPr lang="zh-CN" altLang="en-US" sz="2600" b="1"/>
          </a:p>
          <a:p>
            <a:pPr algn="l"/>
            <a:r>
              <a:rPr lang="en-US" altLang="zh-CN" sz="2600" b="1">
                <a:solidFill>
                  <a:srgbClr val="FF0000"/>
                </a:solidFill>
              </a:rPr>
              <a:t>9</a:t>
            </a:r>
            <a:r>
              <a:rPr lang="zh-CN" altLang="en-US" sz="2600" b="1">
                <a:solidFill>
                  <a:srgbClr val="FF0000"/>
                </a:solidFill>
              </a:rPr>
              <a:t>以萨迦</a:t>
            </a:r>
            <a:endParaRPr lang="zh-CN" altLang="en-US" sz="2600" b="1">
              <a:solidFill>
                <a:srgbClr val="FF0000"/>
              </a:solidFill>
            </a:endParaRPr>
          </a:p>
          <a:p>
            <a:pPr algn="l"/>
            <a:r>
              <a:rPr lang="en-US" altLang="zh-CN" sz="2600" b="1">
                <a:solidFill>
                  <a:srgbClr val="FF0000"/>
                </a:solidFill>
              </a:rPr>
              <a:t>10</a:t>
            </a:r>
            <a:r>
              <a:rPr lang="zh-CN" altLang="en-US" sz="2600" b="1">
                <a:solidFill>
                  <a:srgbClr val="FF0000"/>
                </a:solidFill>
              </a:rPr>
              <a:t>西布伦</a:t>
            </a:r>
            <a:endParaRPr lang="zh-CN" altLang="en-US" sz="2600" b="1">
              <a:solidFill>
                <a:srgbClr val="FF0000"/>
              </a:solidFill>
            </a:endParaRPr>
          </a:p>
          <a:p>
            <a:pPr algn="l"/>
            <a:r>
              <a:rPr lang="en-US" altLang="zh-CN" sz="2600" b="1">
                <a:solidFill>
                  <a:srgbClr val="0070C0"/>
                </a:solidFill>
              </a:rPr>
              <a:t>11</a:t>
            </a:r>
            <a:r>
              <a:rPr lang="zh-CN" altLang="en-US" sz="2600" b="1">
                <a:solidFill>
                  <a:srgbClr val="0070C0"/>
                </a:solidFill>
              </a:rPr>
              <a:t>约瑟</a:t>
            </a:r>
            <a:r>
              <a:rPr lang="en-US" altLang="zh-CN" sz="2600" b="1">
                <a:solidFill>
                  <a:srgbClr val="0070C0"/>
                </a:solidFill>
              </a:rPr>
              <a:t>(</a:t>
            </a:r>
            <a:r>
              <a:rPr lang="zh-CN" altLang="en-US" sz="2600" b="1">
                <a:solidFill>
                  <a:srgbClr val="0070C0"/>
                </a:solidFill>
              </a:rPr>
              <a:t>埃及宰相</a:t>
            </a:r>
            <a:r>
              <a:rPr lang="en-US" altLang="zh-CN" sz="2600" b="1">
                <a:solidFill>
                  <a:srgbClr val="0070C0"/>
                </a:solidFill>
              </a:rPr>
              <a:t>)</a:t>
            </a:r>
            <a:endParaRPr lang="zh-CN" altLang="en-US" sz="2600" b="1">
              <a:solidFill>
                <a:srgbClr val="0070C0"/>
              </a:solidFill>
            </a:endParaRPr>
          </a:p>
          <a:p>
            <a:pPr algn="l"/>
            <a:r>
              <a:rPr lang="en-US" altLang="zh-CN" sz="2600" b="1">
                <a:solidFill>
                  <a:srgbClr val="0070C0"/>
                </a:solidFill>
              </a:rPr>
              <a:t>             </a:t>
            </a:r>
            <a:r>
              <a:rPr lang="zh-CN" altLang="en-US" sz="2600" b="1">
                <a:solidFill>
                  <a:srgbClr val="00B0F0"/>
                </a:solidFill>
              </a:rPr>
              <a:t>以法莲</a:t>
            </a:r>
            <a:endParaRPr lang="zh-CN" altLang="en-US" sz="2600" b="1">
              <a:solidFill>
                <a:srgbClr val="00B0F0"/>
              </a:solidFill>
            </a:endParaRPr>
          </a:p>
          <a:p>
            <a:pPr algn="l"/>
            <a:r>
              <a:rPr lang="zh-CN" altLang="en-US" sz="2600" b="1">
                <a:solidFill>
                  <a:srgbClr val="00B0F0"/>
                </a:solidFill>
              </a:rPr>
              <a:t> </a:t>
            </a:r>
            <a:r>
              <a:rPr lang="en-US" altLang="zh-CN" sz="2600" b="1">
                <a:solidFill>
                  <a:srgbClr val="00B0F0"/>
                </a:solidFill>
              </a:rPr>
              <a:t>            </a:t>
            </a:r>
            <a:r>
              <a:rPr lang="zh-CN" altLang="en-US" sz="2600" b="1">
                <a:solidFill>
                  <a:srgbClr val="00B0F0"/>
                </a:solidFill>
              </a:rPr>
              <a:t>玛拿西</a:t>
            </a:r>
            <a:r>
              <a:rPr lang="en-US" altLang="zh-CN" sz="2600" b="1">
                <a:solidFill>
                  <a:srgbClr val="00B0F0"/>
                </a:solidFill>
              </a:rPr>
              <a:t> </a:t>
            </a:r>
            <a:r>
              <a:rPr lang="en-US" altLang="zh-CN" sz="2600" b="1">
                <a:solidFill>
                  <a:srgbClr val="0070C0"/>
                </a:solidFill>
              </a:rPr>
              <a:t>   </a:t>
            </a:r>
            <a:endParaRPr lang="zh-CN" altLang="en-US" sz="2600" b="1">
              <a:solidFill>
                <a:srgbClr val="0070C0"/>
              </a:solidFill>
            </a:endParaRPr>
          </a:p>
          <a:p>
            <a:pPr algn="l"/>
            <a:r>
              <a:rPr lang="en-US" altLang="zh-CN" sz="2600" b="1">
                <a:solidFill>
                  <a:srgbClr val="0070C0"/>
                </a:solidFill>
              </a:rPr>
              <a:t>12</a:t>
            </a:r>
            <a:r>
              <a:rPr lang="zh-CN" altLang="en-US" sz="2600" b="1">
                <a:solidFill>
                  <a:srgbClr val="0070C0"/>
                </a:solidFill>
              </a:rPr>
              <a:t>便雅悯</a:t>
            </a:r>
            <a:endParaRPr lang="zh-CN" altLang="en-US" sz="2600" b="1">
              <a:solidFill>
                <a:srgbClr val="0070C0"/>
              </a:solidFill>
            </a:endParaRPr>
          </a:p>
        </p:txBody>
      </p:sp>
      <p:pic>
        <p:nvPicPr>
          <p:cNvPr id="11" name="图片 10" descr="12支派分布图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728585" cy="6858635"/>
          </a:xfrm>
          <a:prstGeom prst="rect">
            <a:avLst/>
          </a:prstGeom>
        </p:spPr>
      </p:pic>
      <p:sp>
        <p:nvSpPr>
          <p:cNvPr id="27" name="椭圆 26"/>
          <p:cNvSpPr/>
          <p:nvPr>
            <p:custDataLst>
              <p:tags r:id="rId4"/>
            </p:custDataLst>
          </p:nvPr>
        </p:nvSpPr>
        <p:spPr>
          <a:xfrm>
            <a:off x="5227955" y="4436110"/>
            <a:ext cx="452120" cy="560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 rot="1440000">
            <a:off x="3980815" y="897255"/>
            <a:ext cx="452120" cy="560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6"/>
            </p:custDataLst>
          </p:nvPr>
        </p:nvSpPr>
        <p:spPr>
          <a:xfrm rot="2160000">
            <a:off x="4604385" y="603885"/>
            <a:ext cx="452120" cy="9023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7"/>
            </p:custDataLst>
          </p:nvPr>
        </p:nvSpPr>
        <p:spPr>
          <a:xfrm>
            <a:off x="2966720" y="3622040"/>
            <a:ext cx="313055" cy="560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8"/>
            </p:custDataLst>
          </p:nvPr>
        </p:nvSpPr>
        <p:spPr>
          <a:xfrm>
            <a:off x="3557270" y="4786630"/>
            <a:ext cx="452120" cy="560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9"/>
            </p:custDataLst>
          </p:nvPr>
        </p:nvSpPr>
        <p:spPr>
          <a:xfrm>
            <a:off x="2912745" y="5631815"/>
            <a:ext cx="452120" cy="560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0"/>
            </p:custDataLst>
          </p:nvPr>
        </p:nvSpPr>
        <p:spPr>
          <a:xfrm>
            <a:off x="5177790" y="3429000"/>
            <a:ext cx="452120" cy="56070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11"/>
            </p:custDataLst>
          </p:nvPr>
        </p:nvSpPr>
        <p:spPr>
          <a:xfrm>
            <a:off x="3324225" y="3429635"/>
            <a:ext cx="452120" cy="6699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>
            <p:custDataLst>
              <p:tags r:id="rId12"/>
            </p:custDataLst>
          </p:nvPr>
        </p:nvSpPr>
        <p:spPr>
          <a:xfrm rot="4140000">
            <a:off x="4095750" y="1603375"/>
            <a:ext cx="452120" cy="7886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13"/>
            </p:custDataLst>
          </p:nvPr>
        </p:nvSpPr>
        <p:spPr>
          <a:xfrm rot="16200000">
            <a:off x="4589780" y="1842135"/>
            <a:ext cx="452120" cy="8674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14"/>
            </p:custDataLst>
          </p:nvPr>
        </p:nvSpPr>
        <p:spPr>
          <a:xfrm rot="16200000">
            <a:off x="4345940" y="3698875"/>
            <a:ext cx="377190" cy="8293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15"/>
            </p:custDataLst>
          </p:nvPr>
        </p:nvSpPr>
        <p:spPr>
          <a:xfrm rot="16200000">
            <a:off x="3888740" y="2250440"/>
            <a:ext cx="398145" cy="11728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>
            <p:custDataLst>
              <p:tags r:id="rId16"/>
            </p:custDataLst>
          </p:nvPr>
        </p:nvSpPr>
        <p:spPr>
          <a:xfrm>
            <a:off x="5690235" y="1876425"/>
            <a:ext cx="452120" cy="10242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>
            <p:custDataLst>
              <p:tags r:id="rId17"/>
            </p:custDataLst>
          </p:nvPr>
        </p:nvSpPr>
        <p:spPr>
          <a:xfrm>
            <a:off x="8400415" y="1359535"/>
            <a:ext cx="2628265" cy="4699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p>
            <a:pPr algn="r"/>
            <a:r>
              <a:rPr lang="zh-CN" altLang="en-US" sz="2600" b="1">
                <a:solidFill>
                  <a:srgbClr val="FF0000"/>
                </a:solidFill>
                <a:sym typeface="+mn-ea"/>
              </a:rPr>
              <a:t>利未</a:t>
            </a:r>
            <a:endParaRPr lang="zh-CN" altLang="en-US" sz="2600"/>
          </a:p>
        </p:txBody>
      </p:sp>
      <p:sp>
        <p:nvSpPr>
          <p:cNvPr id="44" name="文本框 43"/>
          <p:cNvSpPr txBox="1"/>
          <p:nvPr>
            <p:custDataLst>
              <p:tags r:id="rId18"/>
            </p:custDataLst>
          </p:nvPr>
        </p:nvSpPr>
        <p:spPr>
          <a:xfrm>
            <a:off x="8384540" y="4601210"/>
            <a:ext cx="3050540" cy="114998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p>
            <a:pPr algn="l"/>
            <a:r>
              <a:rPr lang="zh-CN" altLang="en-US" sz="2600" b="1">
                <a:solidFill>
                  <a:srgbClr val="00B0F0"/>
                </a:solidFill>
                <a:sym typeface="+mn-ea"/>
              </a:rPr>
              <a:t>以法莲</a:t>
            </a:r>
            <a:r>
              <a:rPr lang="en-GB" altLang="zh-CN" sz="2600" b="1">
                <a:solidFill>
                  <a:srgbClr val="00B0F0"/>
                </a:solidFill>
                <a:sym typeface="+mn-ea"/>
              </a:rPr>
              <a:t>   </a:t>
            </a:r>
            <a:r>
              <a:rPr lang="en-US" altLang="en-GB" sz="2600" b="1">
                <a:solidFill>
                  <a:srgbClr val="00B0F0"/>
                </a:solidFill>
                <a:sym typeface="+mn-ea"/>
              </a:rPr>
              <a:t>    </a:t>
            </a:r>
            <a:r>
              <a:rPr lang="en-GB" altLang="zh-CN" sz="2600" b="1">
                <a:solidFill>
                  <a:srgbClr val="00B0F0"/>
                </a:solidFill>
                <a:sym typeface="+mn-ea"/>
              </a:rPr>
              <a:t> </a:t>
            </a:r>
            <a:r>
              <a:rPr lang="zh-CN" altLang="zh-CN" sz="2600" b="1">
                <a:solidFill>
                  <a:srgbClr val="0070C0"/>
                </a:solidFill>
                <a:sym typeface="+mn-ea"/>
              </a:rPr>
              <a:t>约瑟</a:t>
            </a:r>
            <a:r>
              <a:rPr lang="en-US" altLang="zh-CN" sz="2600" b="1">
                <a:solidFill>
                  <a:srgbClr val="00B0F0"/>
                </a:solidFill>
                <a:sym typeface="+mn-ea"/>
              </a:rPr>
              <a:t>   </a:t>
            </a:r>
            <a:endParaRPr lang="en-US" altLang="zh-CN" sz="2600" b="1">
              <a:solidFill>
                <a:srgbClr val="00B0F0"/>
              </a:solidFill>
              <a:sym typeface="+mn-ea"/>
            </a:endParaRPr>
          </a:p>
          <a:p>
            <a:pPr algn="l"/>
            <a:r>
              <a:rPr lang="zh-CN" altLang="en-US" sz="2600" b="1">
                <a:solidFill>
                  <a:srgbClr val="00B0F0"/>
                </a:solidFill>
                <a:sym typeface="+mn-ea"/>
              </a:rPr>
              <a:t>玛拿西</a:t>
            </a:r>
            <a:endParaRPr lang="zh-CN" altLang="en-US" sz="2800" b="1">
              <a:solidFill>
                <a:srgbClr val="00B0F0"/>
              </a:solidFill>
              <a:sym typeface="+mn-ea"/>
            </a:endParaRPr>
          </a:p>
          <a:p>
            <a:pPr algn="l"/>
            <a:endParaRPr lang="zh-CN" altLang="en-US" sz="2800"/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7954010" y="-20320"/>
            <a:ext cx="4101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雅各</a:t>
            </a:r>
            <a:r>
              <a:rPr lang="en-US" altLang="zh-CN" sz="2800" b="1"/>
              <a:t>(</a:t>
            </a:r>
            <a:r>
              <a:rPr lang="zh-CN" altLang="en-US" sz="2800" b="1"/>
              <a:t>以色列</a:t>
            </a:r>
            <a:r>
              <a:rPr lang="en-US" altLang="zh-CN" sz="2800" b="1"/>
              <a:t>)</a:t>
            </a:r>
            <a:r>
              <a:rPr lang="zh-CN" altLang="en-US" sz="2800" b="1"/>
              <a:t>的</a:t>
            </a:r>
            <a:r>
              <a:rPr lang="en-US" altLang="zh-CN" sz="2800" b="1"/>
              <a:t>12</a:t>
            </a:r>
            <a:r>
              <a:rPr lang="zh-CN" altLang="en-US" sz="2800" b="1"/>
              <a:t>个</a:t>
            </a:r>
            <a:r>
              <a:rPr lang="zh-CN" altLang="en-US" sz="2800" b="1"/>
              <a:t>儿子</a:t>
            </a:r>
            <a:endParaRPr lang="zh-CN" altLang="en-US" sz="2800" b="1"/>
          </a:p>
        </p:txBody>
      </p: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9907270" y="4679950"/>
            <a:ext cx="1466850" cy="111188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p>
            <a:endParaRPr lang="zh-CN" altLang="en-US" sz="2000" b="1">
              <a:solidFill>
                <a:srgbClr val="00B0F0"/>
              </a:solidFill>
            </a:endParaRPr>
          </a:p>
          <a:p>
            <a:r>
              <a:rPr lang="zh-CN" altLang="en-US" sz="2400" b="1">
                <a:solidFill>
                  <a:srgbClr val="00B0F0"/>
                </a:solidFill>
              </a:rPr>
              <a:t>东玛拿西</a:t>
            </a:r>
            <a:endParaRPr lang="zh-CN" altLang="en-US" sz="2400" b="1">
              <a:solidFill>
                <a:srgbClr val="00B0F0"/>
              </a:solidFill>
            </a:endParaRPr>
          </a:p>
          <a:p>
            <a:r>
              <a:rPr lang="zh-CN" altLang="en-US" sz="2400" b="1">
                <a:solidFill>
                  <a:srgbClr val="00B0F0"/>
                </a:solidFill>
              </a:rPr>
              <a:t>西</a:t>
            </a:r>
            <a:r>
              <a:rPr lang="en-US" altLang="zh-CN" sz="2400" b="1">
                <a:solidFill>
                  <a:srgbClr val="00B0F0"/>
                </a:solidFill>
              </a:rPr>
              <a:t>玛拿西</a:t>
            </a:r>
            <a:endParaRPr lang="en-US" altLang="zh-CN" sz="2400" b="1">
              <a:solidFill>
                <a:srgbClr val="00B0F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0655" y="3810"/>
            <a:ext cx="13874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/>
              <a:t>6.分地</a:t>
            </a:r>
            <a:endParaRPr lang="en-US" altLang="zh-CN" sz="2800" b="1"/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 bldLvl="0" animBg="1"/>
      <p:bldP spid="6" grpId="1" animBg="1"/>
      <p:bldP spid="27" grpId="0" bldLvl="0" animBg="1"/>
      <p:bldP spid="27" grpId="1" animBg="1"/>
      <p:bldP spid="32" grpId="0" bldLvl="0" animBg="1"/>
      <p:bldP spid="32" grpId="1" animBg="1"/>
      <p:bldP spid="31" grpId="0" bldLvl="0" animBg="1"/>
      <p:bldP spid="31" grpId="1" animBg="1"/>
      <p:bldP spid="30" grpId="0" bldLvl="0" animBg="1"/>
      <p:bldP spid="30" grpId="1" animBg="1"/>
      <p:bldP spid="29" grpId="0" bldLvl="0" animBg="1"/>
      <p:bldP spid="29" grpId="1" animBg="1"/>
      <p:bldP spid="33" grpId="0" bldLvl="0" animBg="1"/>
      <p:bldP spid="33" grpId="1" animBg="1"/>
      <p:bldP spid="28" grpId="0" bldLvl="0" animBg="1"/>
      <p:bldP spid="28" grpId="1" animBg="1"/>
      <p:bldP spid="36" grpId="0" bldLvl="0" animBg="1"/>
      <p:bldP spid="36" grpId="1" animBg="1"/>
      <p:bldP spid="35" grpId="0" bldLvl="0" animBg="1"/>
      <p:bldP spid="35" grpId="1" animBg="1"/>
      <p:bldP spid="34" grpId="0" bldLvl="0" animBg="1"/>
      <p:bldP spid="34" grpId="1" animBg="1"/>
      <p:bldP spid="38" grpId="0" bldLvl="0" animBg="1"/>
      <p:bldP spid="38" grpId="1" animBg="1"/>
      <p:bldP spid="39" grpId="0" bldLvl="0" animBg="1"/>
      <p:bldP spid="39" grpId="1" animBg="1"/>
      <p:bldP spid="37" grpId="0" bldLvl="0" animBg="1"/>
      <p:bldP spid="37" grpId="1" animBg="1"/>
      <p:bldP spid="45" grpId="0"/>
      <p:bldP spid="45" grpId="1"/>
      <p:bldP spid="42" grpId="0" bldLvl="0" animBg="1"/>
      <p:bldP spid="42" grpId="1" animBg="1"/>
      <p:bldP spid="44" grpId="0" bldLvl="0" animBg="1"/>
      <p:bldP spid="44" grpId="1" animBg="1"/>
      <p:bldP spid="2" grpId="0" bldLvl="0" animBg="1"/>
      <p:bldP spid="2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2支派分布图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5" y="9525"/>
            <a:ext cx="7728585" cy="68586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896860" y="38735"/>
            <a:ext cx="3942080" cy="6151245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7030A0"/>
                </a:solidFill>
              </a:rPr>
              <a:t>1</a:t>
            </a:r>
            <a:r>
              <a:rPr lang="zh-CN" altLang="en-US" sz="2400" b="1">
                <a:solidFill>
                  <a:srgbClr val="7030A0"/>
                </a:solidFill>
              </a:rPr>
              <a:t>流便支派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西缅支派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犹大支派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B050"/>
                </a:solidFill>
              </a:rPr>
              <a:t>4</a:t>
            </a:r>
            <a:r>
              <a:rPr lang="zh-CN" altLang="en-US" sz="2400" b="1">
                <a:solidFill>
                  <a:srgbClr val="00B050"/>
                </a:solidFill>
              </a:rPr>
              <a:t>但支派</a:t>
            </a:r>
            <a:endParaRPr lang="zh-CN" altLang="en-US" sz="2400" b="1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70C0"/>
                </a:solidFill>
              </a:rPr>
              <a:t>5</a:t>
            </a:r>
            <a:r>
              <a:rPr lang="zh-CN" altLang="en-US" sz="2400" b="1">
                <a:solidFill>
                  <a:srgbClr val="0070C0"/>
                </a:solidFill>
              </a:rPr>
              <a:t>拿弗他利支派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7030A0"/>
                </a:solidFill>
              </a:rPr>
              <a:t>6</a:t>
            </a:r>
            <a:r>
              <a:rPr lang="zh-CN" altLang="en-US" sz="2400" b="1">
                <a:solidFill>
                  <a:srgbClr val="7030A0"/>
                </a:solidFill>
              </a:rPr>
              <a:t>迦得支派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70C0"/>
                </a:solidFill>
              </a:rPr>
              <a:t>7</a:t>
            </a:r>
            <a:r>
              <a:rPr lang="zh-CN" altLang="en-US" sz="2400" b="1">
                <a:solidFill>
                  <a:srgbClr val="0070C0"/>
                </a:solidFill>
              </a:rPr>
              <a:t>亚设支派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70C0"/>
                </a:solidFill>
              </a:rPr>
              <a:t>8</a:t>
            </a:r>
            <a:r>
              <a:rPr lang="zh-CN" altLang="en-US" sz="2400" b="1">
                <a:solidFill>
                  <a:srgbClr val="0070C0"/>
                </a:solidFill>
              </a:rPr>
              <a:t>以萨迦支派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7030A0"/>
                </a:solidFill>
              </a:rPr>
              <a:t>9</a:t>
            </a:r>
            <a:r>
              <a:rPr lang="zh-CN" altLang="en-US" sz="2400" b="1">
                <a:solidFill>
                  <a:srgbClr val="7030A0"/>
                </a:solidFill>
              </a:rPr>
              <a:t>西布伦支派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B050"/>
                </a:solidFill>
              </a:rPr>
              <a:t>10</a:t>
            </a:r>
            <a:r>
              <a:rPr lang="zh-CN" altLang="en-US" sz="2400" b="1">
                <a:solidFill>
                  <a:srgbClr val="00B050"/>
                </a:solidFill>
              </a:rPr>
              <a:t>以法莲支派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</a:rPr>
              <a:t>11</a:t>
            </a:r>
            <a:r>
              <a:rPr lang="zh-CN" altLang="en-US" sz="2400" b="1">
                <a:solidFill>
                  <a:schemeClr val="tx1"/>
                </a:solidFill>
              </a:rPr>
              <a:t>玛拿西支派</a:t>
            </a:r>
            <a:r>
              <a:rPr lang="en-US" altLang="zh-CN" sz="2400" b="1">
                <a:solidFill>
                  <a:srgbClr val="00B0F0"/>
                </a:solidFill>
              </a:rPr>
              <a:t> </a:t>
            </a:r>
            <a:endParaRPr lang="en-US" altLang="zh-CN" sz="2400" b="1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B0F0"/>
                </a:solidFill>
              </a:rPr>
              <a:t>   </a:t>
            </a:r>
            <a:endParaRPr lang="en-US" altLang="zh-CN" sz="2400" b="1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00B0F0"/>
                </a:solidFill>
              </a:rPr>
              <a:t>     </a:t>
            </a:r>
            <a:endParaRPr lang="zh-CN" altLang="en-US" sz="2400" b="1">
              <a:solidFill>
                <a:srgbClr val="00B0F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12</a:t>
            </a:r>
            <a:r>
              <a:rPr lang="zh-CN" altLang="en-US" sz="2400" b="1">
                <a:solidFill>
                  <a:srgbClr val="FF0000"/>
                </a:solidFill>
              </a:rPr>
              <a:t>便雅悯支派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2" name="文本框 41"/>
          <p:cNvSpPr txBox="1"/>
          <p:nvPr>
            <p:custDataLst>
              <p:tags r:id="rId4"/>
            </p:custDataLst>
          </p:nvPr>
        </p:nvSpPr>
        <p:spPr>
          <a:xfrm>
            <a:off x="10771505" y="75565"/>
            <a:ext cx="279400" cy="57404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ysClr val="windowText" lastClr="000000"/>
                </a:solidFill>
                <a:sym typeface="+mn-ea"/>
              </a:rPr>
              <a:t>4184344444 </a:t>
            </a:r>
            <a:endParaRPr lang="en-US" altLang="zh-CN" sz="2400" b="1">
              <a:solidFill>
                <a:sysClr val="windowText" lastClr="000000"/>
              </a:solidFill>
              <a:sym typeface="+mn-ea"/>
            </a:endParaRPr>
          </a:p>
          <a:p>
            <a:pPr algn="l">
              <a:lnSpc>
                <a:spcPct val="110000"/>
              </a:lnSpc>
            </a:pPr>
            <a:endParaRPr lang="en-US" altLang="zh-CN" sz="2400" b="1">
              <a:solidFill>
                <a:sysClr val="windowText" lastClr="000000"/>
              </a:solidFill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ysClr val="windowText" lastClr="000000"/>
                </a:solidFill>
                <a:sym typeface="+mn-ea"/>
              </a:rPr>
              <a:t>224</a:t>
            </a:r>
            <a:endParaRPr lang="en-US" altLang="zh-CN" sz="2400" b="1">
              <a:solidFill>
                <a:sysClr val="windowText" lastClr="0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88505" y="6283325"/>
            <a:ext cx="4986020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  <a:sym typeface="+mn-ea"/>
              </a:rPr>
              <a:t>亚伦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13, 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哥辖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10,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哥顺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13</a:t>
            </a:r>
            <a:r>
              <a:rPr lang="en-US" altLang="zh-CN" sz="2400" b="1">
                <a:solidFill>
                  <a:srgbClr val="7030A0"/>
                </a:solidFill>
                <a:sym typeface="+mn-ea"/>
              </a:rPr>
              <a:t>, 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米拉利</a:t>
            </a:r>
            <a:r>
              <a:rPr lang="en-US" altLang="zh-CN" sz="2400" b="1">
                <a:solidFill>
                  <a:srgbClr val="7030A0"/>
                </a:solidFill>
                <a:sym typeface="+mn-ea"/>
              </a:rPr>
              <a:t>12</a:t>
            </a:r>
            <a:endParaRPr lang="en-US" altLang="zh-CN" sz="24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126345" y="5737860"/>
            <a:ext cx="1195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合计</a:t>
            </a:r>
            <a:r>
              <a:rPr lang="en-US" altLang="zh-CN" sz="2400" b="1">
                <a:solidFill>
                  <a:schemeClr val="tx1"/>
                </a:solidFill>
              </a:rPr>
              <a:t>48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495290" y="437324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736215" y="557847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1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241165" y="2246630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189730" y="64833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495290" y="319849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756150" y="1024890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3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967990" y="3373120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6765" y="4785360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8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203700" y="375983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4670425" y="258889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2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5332730" y="2162810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2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3599815" y="3348355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4131945" y="1532890"/>
            <a:ext cx="34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8550910" y="4436110"/>
            <a:ext cx="1875155" cy="902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b="1">
                <a:solidFill>
                  <a:srgbClr val="00B050"/>
                </a:solidFill>
                <a:sym typeface="+mn-ea"/>
              </a:rPr>
              <a:t>河西半支派</a:t>
            </a:r>
            <a:endParaRPr lang="zh-CN" altLang="en-US" sz="2400" b="1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 b="1">
                <a:solidFill>
                  <a:srgbClr val="0070C0"/>
                </a:solidFill>
                <a:sym typeface="+mn-ea"/>
              </a:rPr>
              <a:t>河东半支派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-12065" y="9525"/>
            <a:ext cx="1742440" cy="68484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endParaRPr lang="en-US" altLang="zh-CN" sz="2800" b="1">
              <a:solidFill>
                <a:sysClr val="windowText" lastClr="000000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800" b="1">
              <a:solidFill>
                <a:sysClr val="windowText" lastClr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ysClr val="windowText" lastClr="000000"/>
                </a:solidFill>
              </a:rPr>
              <a:t>48</a:t>
            </a:r>
            <a:r>
              <a:rPr lang="zh-CN" altLang="en-US" sz="2800" b="1">
                <a:solidFill>
                  <a:sysClr val="windowText" lastClr="000000"/>
                </a:solidFill>
              </a:rPr>
              <a:t>座城邑</a:t>
            </a:r>
            <a:r>
              <a:rPr lang="zh-CN" altLang="en-US" sz="2800" b="1">
                <a:solidFill>
                  <a:srgbClr val="FF0000"/>
                </a:solidFill>
              </a:rPr>
              <a:t>平均分布</a:t>
            </a:r>
            <a:r>
              <a:rPr lang="zh-CN" altLang="en-US" sz="2800" b="1">
                <a:solidFill>
                  <a:sysClr val="windowText" lastClr="000000"/>
                </a:solidFill>
              </a:rPr>
              <a:t>在以色列</a:t>
            </a:r>
            <a:r>
              <a:rPr lang="en-US" altLang="zh-CN" sz="2800" b="1">
                <a:solidFill>
                  <a:sysClr val="windowText" lastClr="000000"/>
                </a:solidFill>
              </a:rPr>
              <a:t>12</a:t>
            </a:r>
            <a:r>
              <a:rPr lang="zh-CN" altLang="en-US" sz="2800" b="1">
                <a:solidFill>
                  <a:sysClr val="windowText" lastClr="000000"/>
                </a:solidFill>
              </a:rPr>
              <a:t>支派境内。</a:t>
            </a:r>
            <a:endParaRPr lang="zh-CN" altLang="en-US" sz="2800" b="1">
              <a:solidFill>
                <a:sysClr val="windowText" lastClr="0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ysClr val="windowText" lastClr="000000"/>
                </a:solidFill>
              </a:rPr>
              <a:t>所有的百姓都可以</a:t>
            </a:r>
            <a:r>
              <a:rPr lang="zh-CN" altLang="en-US" sz="2800" b="1">
                <a:solidFill>
                  <a:srgbClr val="FF0000"/>
                </a:solidFill>
              </a:rPr>
              <a:t>就近常得律法的教导</a:t>
            </a:r>
            <a:r>
              <a:rPr lang="zh-CN" altLang="en-US" sz="2800" b="1">
                <a:solidFill>
                  <a:sysClr val="windowText" lastClr="000000"/>
                </a:solidFill>
              </a:rPr>
              <a:t>。</a:t>
            </a:r>
            <a:endParaRPr lang="zh-CN" altLang="en-US" sz="2800" b="1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sz="2800" b="1">
              <a:solidFill>
                <a:sysClr val="windowText" lastClr="000000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4321175" y="6319520"/>
            <a:ext cx="1339215" cy="5219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河东</a:t>
            </a:r>
            <a:r>
              <a:rPr lang="en-US" altLang="zh-CN" sz="2800" b="1">
                <a:solidFill>
                  <a:schemeClr val="tx1"/>
                </a:solidFill>
              </a:rPr>
              <a:t>10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1837690" y="6283325"/>
            <a:ext cx="1369060" cy="5219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sym typeface="+mn-ea"/>
              </a:rPr>
              <a:t>河西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38</a:t>
            </a:r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10" y="44450"/>
            <a:ext cx="283146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 b="1"/>
              <a:t>7.</a:t>
            </a:r>
            <a:r>
              <a:rPr lang="zh-CN" altLang="en-US" sz="2800" b="1"/>
              <a:t>利未人</a:t>
            </a:r>
            <a:r>
              <a:rPr lang="zh-CN" altLang="en-US" sz="2800" b="1"/>
              <a:t>的城邑</a:t>
            </a:r>
            <a:endParaRPr lang="zh-CN" altLang="en-US" sz="2800" b="1"/>
          </a:p>
        </p:txBody>
      </p:sp>
      <p:sp>
        <p:nvSpPr>
          <p:cNvPr id="25" name="椭圆 24"/>
          <p:cNvSpPr/>
          <p:nvPr/>
        </p:nvSpPr>
        <p:spPr>
          <a:xfrm rot="2220000">
            <a:off x="3279775" y="3553460"/>
            <a:ext cx="880745" cy="30308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3600000">
            <a:off x="3543935" y="2147570"/>
            <a:ext cx="967105" cy="2435225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16800000">
            <a:off x="4243705" y="278765"/>
            <a:ext cx="1202055" cy="1877060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019675" y="3099435"/>
            <a:ext cx="1184275" cy="1979295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9500000">
            <a:off x="3684270" y="1691640"/>
            <a:ext cx="1035050" cy="55245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4740000">
            <a:off x="4731385" y="1227455"/>
            <a:ext cx="816610" cy="2120265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 bldLvl="0" animBg="1"/>
      <p:bldP spid="6" grpId="1" animBg="1"/>
      <p:bldP spid="42" grpId="0" bldLvl="0" animBg="1"/>
      <p:bldP spid="42" grpId="1" animBg="1"/>
      <p:bldP spid="4" grpId="0"/>
      <p:bldP spid="4" grpId="1"/>
      <p:bldP spid="7" grpId="0"/>
      <p:bldP spid="7" grpId="1"/>
      <p:bldP spid="8" grpId="0"/>
      <p:bldP spid="8" grpId="1"/>
      <p:bldP spid="14" grpId="0"/>
      <p:bldP spid="14" grpId="1"/>
      <p:bldP spid="13" grpId="0"/>
      <p:bldP spid="13" grpId="1"/>
      <p:bldP spid="12" grpId="0"/>
      <p:bldP spid="12" grpId="1"/>
      <p:bldP spid="10" grpId="0"/>
      <p:bldP spid="10" grpId="1"/>
      <p:bldP spid="9" grpId="0"/>
      <p:bldP spid="9" grpId="1"/>
      <p:bldP spid="20" grpId="0"/>
      <p:bldP spid="20" grpId="1"/>
      <p:bldP spid="19" grpId="0"/>
      <p:bldP spid="19" grpId="1"/>
      <p:bldP spid="18" grpId="0"/>
      <p:bldP spid="18" grpId="1"/>
      <p:bldP spid="16" grpId="0"/>
      <p:bldP spid="16" grpId="1"/>
      <p:bldP spid="5" grpId="0"/>
      <p:bldP spid="5" grpId="1"/>
      <p:bldP spid="22" grpId="0" bldLvl="0" animBg="1"/>
      <p:bldP spid="22" grpId="1" animBg="1"/>
      <p:bldP spid="17" grpId="0"/>
      <p:bldP spid="17" grpId="1"/>
      <p:bldP spid="21" grpId="0" bldLvl="0" animBg="1"/>
      <p:bldP spid="21" grpId="1" animBg="1"/>
      <p:bldP spid="23" grpId="0" bldLvl="0" animBg="1"/>
      <p:bldP spid="23" grpId="1" animBg="1"/>
      <p:bldP spid="15" grpId="0"/>
      <p:bldP spid="15" grpId="1"/>
      <p:bldP spid="3" grpId="0" animBg="1"/>
      <p:bldP spid="3" grpId="1" animBg="1"/>
      <p:bldP spid="25" grpId="0" animBg="1"/>
      <p:bldP spid="25" grpId="1" animBg="1"/>
      <p:bldP spid="26" grpId="0" animBg="1"/>
      <p:bldP spid="26" grpId="1" animBg="1"/>
      <p:bldP spid="27" grpId="0" bldLvl="0" animBg="1"/>
      <p:bldP spid="27" grpId="1" animBg="1"/>
      <p:bldP spid="31" grpId="0" bldLvl="0" animBg="1"/>
      <p:bldP spid="31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支派分布图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7728585" cy="68586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46110" y="829310"/>
            <a:ext cx="3778250" cy="5955030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noAutofit/>
          </a:bodyPr>
          <a:p>
            <a:pPr algn="l"/>
            <a:r>
              <a:rPr lang="zh-CN" altLang="en-US" sz="3000" b="1">
                <a:solidFill>
                  <a:srgbClr val="0070C0"/>
                </a:solidFill>
              </a:rPr>
              <a:t>利未人得</a:t>
            </a:r>
            <a:r>
              <a:rPr lang="en-US" altLang="zh-CN" sz="3000" b="1">
                <a:solidFill>
                  <a:srgbClr val="FF0000"/>
                </a:solidFill>
              </a:rPr>
              <a:t>48</a:t>
            </a:r>
            <a:r>
              <a:rPr lang="zh-CN" altLang="en-US" sz="3000" b="1">
                <a:solidFill>
                  <a:srgbClr val="0070C0"/>
                </a:solidFill>
              </a:rPr>
              <a:t>座城</a:t>
            </a:r>
            <a:endParaRPr lang="zh-CN" altLang="en-US" sz="3000" b="1">
              <a:solidFill>
                <a:srgbClr val="0070C0"/>
              </a:solidFill>
            </a:endParaRPr>
          </a:p>
          <a:p>
            <a:pPr algn="l"/>
            <a:r>
              <a:rPr lang="zh-CN" altLang="en-US" sz="3000" b="1">
                <a:solidFill>
                  <a:srgbClr val="0070C0"/>
                </a:solidFill>
              </a:rPr>
              <a:t>其中</a:t>
            </a:r>
            <a:r>
              <a:rPr lang="en-US" altLang="zh-CN" sz="3000" b="1">
                <a:solidFill>
                  <a:srgbClr val="FF0000"/>
                </a:solidFill>
              </a:rPr>
              <a:t>6</a:t>
            </a:r>
            <a:r>
              <a:rPr lang="zh-CN" altLang="en-US" sz="3000" b="1">
                <a:solidFill>
                  <a:srgbClr val="0070C0"/>
                </a:solidFill>
              </a:rPr>
              <a:t>座做为逃城</a:t>
            </a:r>
            <a:endParaRPr lang="zh-CN" altLang="en-US" sz="3000" b="1">
              <a:solidFill>
                <a:srgbClr val="0070C0"/>
              </a:solidFill>
            </a:endParaRPr>
          </a:p>
          <a:p>
            <a:pPr algn="l"/>
            <a:endParaRPr lang="zh-CN" altLang="en-US" sz="3000" b="1">
              <a:solidFill>
                <a:srgbClr val="0070C0"/>
              </a:solidFill>
            </a:endParaRPr>
          </a:p>
          <a:p>
            <a:pPr algn="l"/>
            <a:r>
              <a:rPr lang="zh-CN" altLang="en-US" sz="3000" b="1">
                <a:solidFill>
                  <a:srgbClr val="00B050"/>
                </a:solidFill>
              </a:rPr>
              <a:t>河西</a:t>
            </a:r>
            <a:r>
              <a:rPr lang="en-US" altLang="zh-CN" sz="3000" b="1">
                <a:solidFill>
                  <a:srgbClr val="FF0000"/>
                </a:solidFill>
              </a:rPr>
              <a:t>3</a:t>
            </a:r>
            <a:r>
              <a:rPr lang="zh-CN" altLang="en-US" sz="3000" b="1">
                <a:solidFill>
                  <a:srgbClr val="00B050"/>
                </a:solidFill>
              </a:rPr>
              <a:t>城：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l"/>
            <a:r>
              <a:rPr lang="zh-CN" altLang="en-US" sz="3000" b="1">
                <a:solidFill>
                  <a:srgbClr val="00B050"/>
                </a:solidFill>
              </a:rPr>
              <a:t>拿弗他利：</a:t>
            </a:r>
            <a:r>
              <a:rPr lang="zh-CN" altLang="en-US" sz="3000" b="1">
                <a:solidFill>
                  <a:srgbClr val="FF0000"/>
                </a:solidFill>
              </a:rPr>
              <a:t>基低斯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l"/>
            <a:r>
              <a:rPr lang="zh-CN" altLang="en-US" sz="3000" b="1">
                <a:solidFill>
                  <a:srgbClr val="00B050"/>
                </a:solidFill>
              </a:rPr>
              <a:t>以法莲：</a:t>
            </a:r>
            <a:r>
              <a:rPr lang="en-US" altLang="zh-CN" sz="3000" b="1">
                <a:solidFill>
                  <a:srgbClr val="00B050"/>
                </a:solidFill>
              </a:rPr>
              <a:t>    </a:t>
            </a:r>
            <a:r>
              <a:rPr lang="zh-CN" altLang="en-US" sz="3000" b="1">
                <a:solidFill>
                  <a:srgbClr val="FF0000"/>
                </a:solidFill>
              </a:rPr>
              <a:t>示剑</a:t>
            </a:r>
            <a:endParaRPr lang="zh-CN" altLang="en-US" sz="3000" b="1">
              <a:solidFill>
                <a:srgbClr val="00B050"/>
              </a:solidFill>
            </a:endParaRPr>
          </a:p>
          <a:p>
            <a:pPr algn="l"/>
            <a:r>
              <a:rPr lang="zh-CN" altLang="en-US" sz="3000" b="1">
                <a:solidFill>
                  <a:srgbClr val="00B050"/>
                </a:solidFill>
              </a:rPr>
              <a:t>犹大：</a:t>
            </a:r>
            <a:r>
              <a:rPr lang="en-US" altLang="zh-CN" sz="3000" b="1">
                <a:solidFill>
                  <a:srgbClr val="00B050"/>
                </a:solidFill>
              </a:rPr>
              <a:t>       </a:t>
            </a:r>
            <a:r>
              <a:rPr lang="zh-CN" altLang="en-US" sz="3000" b="1">
                <a:solidFill>
                  <a:srgbClr val="FF0000"/>
                </a:solidFill>
              </a:rPr>
              <a:t>希伯仑</a:t>
            </a:r>
            <a:endParaRPr lang="zh-CN" altLang="en-US" sz="3000" b="1">
              <a:solidFill>
                <a:srgbClr val="0070C0"/>
              </a:solidFill>
            </a:endParaRPr>
          </a:p>
          <a:p>
            <a:pPr algn="l"/>
            <a:endParaRPr lang="zh-CN" altLang="en-US" sz="3000" b="1">
              <a:solidFill>
                <a:srgbClr val="0070C0"/>
              </a:solidFill>
            </a:endParaRPr>
          </a:p>
          <a:p>
            <a:pPr algn="l"/>
            <a:r>
              <a:rPr lang="zh-CN" altLang="en-US" sz="3000" b="1">
                <a:solidFill>
                  <a:srgbClr val="7030A0"/>
                </a:solidFill>
              </a:rPr>
              <a:t>河东</a:t>
            </a:r>
            <a:r>
              <a:rPr lang="en-US" altLang="zh-CN" sz="3000" b="1">
                <a:solidFill>
                  <a:srgbClr val="FF0000"/>
                </a:solidFill>
              </a:rPr>
              <a:t>3</a:t>
            </a:r>
            <a:r>
              <a:rPr lang="zh-CN" altLang="en-US" sz="3000" b="1">
                <a:solidFill>
                  <a:srgbClr val="7030A0"/>
                </a:solidFill>
              </a:rPr>
              <a:t>城</a:t>
            </a:r>
            <a:endParaRPr lang="zh-CN" altLang="en-US" sz="3000" b="1">
              <a:solidFill>
                <a:srgbClr val="7030A0"/>
              </a:solidFill>
            </a:endParaRPr>
          </a:p>
          <a:p>
            <a:pPr algn="l"/>
            <a:r>
              <a:rPr lang="zh-CN" altLang="en-US" sz="3000" b="1">
                <a:solidFill>
                  <a:srgbClr val="7030A0"/>
                </a:solidFill>
              </a:rPr>
              <a:t>流便：</a:t>
            </a:r>
            <a:r>
              <a:rPr lang="en-US" altLang="zh-CN" sz="3000" b="1">
                <a:solidFill>
                  <a:srgbClr val="7030A0"/>
                </a:solidFill>
              </a:rPr>
              <a:t>       </a:t>
            </a:r>
            <a:r>
              <a:rPr lang="zh-CN" altLang="en-US" sz="3000" b="1">
                <a:solidFill>
                  <a:srgbClr val="FF0000"/>
                </a:solidFill>
              </a:rPr>
              <a:t>比悉</a:t>
            </a:r>
            <a:endParaRPr lang="zh-CN" altLang="en-US" sz="3000" b="1">
              <a:solidFill>
                <a:srgbClr val="FF0000"/>
              </a:solidFill>
            </a:endParaRPr>
          </a:p>
          <a:p>
            <a:pPr algn="l"/>
            <a:r>
              <a:rPr lang="zh-CN" altLang="en-US" sz="3000" b="1">
                <a:solidFill>
                  <a:srgbClr val="7030A0"/>
                </a:solidFill>
              </a:rPr>
              <a:t>迦得：</a:t>
            </a:r>
            <a:r>
              <a:rPr lang="en-US" altLang="zh-CN" sz="3000" b="1">
                <a:solidFill>
                  <a:srgbClr val="7030A0"/>
                </a:solidFill>
              </a:rPr>
              <a:t>       </a:t>
            </a:r>
            <a:r>
              <a:rPr lang="zh-CN" altLang="en-US" sz="3000" b="1">
                <a:solidFill>
                  <a:srgbClr val="FF0000"/>
                </a:solidFill>
              </a:rPr>
              <a:t>基列拉末</a:t>
            </a:r>
            <a:endParaRPr lang="zh-CN" altLang="en-US" sz="3000" b="1">
              <a:solidFill>
                <a:srgbClr val="7030A0"/>
              </a:solidFill>
            </a:endParaRPr>
          </a:p>
          <a:p>
            <a:pPr algn="l"/>
            <a:r>
              <a:rPr lang="zh-CN" altLang="en-US" sz="3000" b="1">
                <a:solidFill>
                  <a:srgbClr val="7030A0"/>
                </a:solidFill>
              </a:rPr>
              <a:t>玛拿西：</a:t>
            </a:r>
            <a:r>
              <a:rPr lang="en-US" altLang="zh-CN" sz="3000" b="1">
                <a:solidFill>
                  <a:srgbClr val="7030A0"/>
                </a:solidFill>
              </a:rPr>
              <a:t>   </a:t>
            </a:r>
            <a:r>
              <a:rPr lang="zh-CN" altLang="en-US" sz="3000" b="1">
                <a:solidFill>
                  <a:srgbClr val="FF0000"/>
                </a:solidFill>
              </a:rPr>
              <a:t>哥兰</a:t>
            </a:r>
            <a:endParaRPr lang="zh-CN" altLang="en-US" sz="3000" b="1">
              <a:solidFill>
                <a:srgbClr val="7030A0"/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4251960" y="3228340"/>
            <a:ext cx="593090" cy="36703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3901440" y="4631055"/>
            <a:ext cx="711200" cy="32067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5836920" y="1582420"/>
            <a:ext cx="593090" cy="36703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5882640" y="4097020"/>
            <a:ext cx="593090" cy="36703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7"/>
            </p:custDataLst>
          </p:nvPr>
        </p:nvSpPr>
        <p:spPr>
          <a:xfrm>
            <a:off x="6344920" y="2435860"/>
            <a:ext cx="755015" cy="36703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05190" y="107315"/>
            <a:ext cx="26619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FF0000"/>
                </a:solidFill>
                <a:sym typeface="+mn-ea"/>
              </a:rPr>
              <a:t>逃城的位置</a:t>
            </a:r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8"/>
            </p:custDataLst>
          </p:nvPr>
        </p:nvSpPr>
        <p:spPr>
          <a:xfrm>
            <a:off x="4981575" y="2075180"/>
            <a:ext cx="156210" cy="2261870"/>
          </a:xfrm>
          <a:custGeom>
            <a:avLst/>
            <a:gdLst>
              <a:gd name="connisteX0" fmla="*/ 143099 w 156520"/>
              <a:gd name="connsiteY0" fmla="*/ 0 h 2261870"/>
              <a:gd name="connisteX1" fmla="*/ 115794 w 156520"/>
              <a:gd name="connsiteY1" fmla="*/ 71120 h 2261870"/>
              <a:gd name="connisteX2" fmla="*/ 135479 w 156520"/>
              <a:gd name="connsiteY2" fmla="*/ 142875 h 2261870"/>
              <a:gd name="connisteX3" fmla="*/ 135479 w 156520"/>
              <a:gd name="connsiteY3" fmla="*/ 213995 h 2261870"/>
              <a:gd name="connisteX4" fmla="*/ 143099 w 156520"/>
              <a:gd name="connsiteY4" fmla="*/ 285750 h 2261870"/>
              <a:gd name="connisteX5" fmla="*/ 155164 w 156520"/>
              <a:gd name="connsiteY5" fmla="*/ 356870 h 2261870"/>
              <a:gd name="connisteX6" fmla="*/ 115794 w 156520"/>
              <a:gd name="connsiteY6" fmla="*/ 428625 h 2261870"/>
              <a:gd name="connisteX7" fmla="*/ 115794 w 156520"/>
              <a:gd name="connsiteY7" fmla="*/ 499745 h 2261870"/>
              <a:gd name="connisteX8" fmla="*/ 119604 w 156520"/>
              <a:gd name="connsiteY8" fmla="*/ 571500 h 2261870"/>
              <a:gd name="connisteX9" fmla="*/ 143099 w 156520"/>
              <a:gd name="connsiteY9" fmla="*/ 642620 h 2261870"/>
              <a:gd name="connisteX10" fmla="*/ 79599 w 156520"/>
              <a:gd name="connsiteY10" fmla="*/ 714375 h 2261870"/>
              <a:gd name="connisteX11" fmla="*/ 79599 w 156520"/>
              <a:gd name="connsiteY11" fmla="*/ 785495 h 2261870"/>
              <a:gd name="connisteX12" fmla="*/ 79599 w 156520"/>
              <a:gd name="connsiteY12" fmla="*/ 857250 h 2261870"/>
              <a:gd name="connisteX13" fmla="*/ 79599 w 156520"/>
              <a:gd name="connsiteY13" fmla="*/ 928370 h 2261870"/>
              <a:gd name="connisteX14" fmla="*/ 79599 w 156520"/>
              <a:gd name="connsiteY14" fmla="*/ 1000125 h 2261870"/>
              <a:gd name="connisteX15" fmla="*/ 111349 w 156520"/>
              <a:gd name="connsiteY15" fmla="*/ 1071245 h 2261870"/>
              <a:gd name="connisteX16" fmla="*/ 131669 w 156520"/>
              <a:gd name="connsiteY16" fmla="*/ 1143000 h 2261870"/>
              <a:gd name="connisteX17" fmla="*/ 107539 w 156520"/>
              <a:gd name="connsiteY17" fmla="*/ 1214120 h 2261870"/>
              <a:gd name="connisteX18" fmla="*/ 95474 w 156520"/>
              <a:gd name="connsiteY18" fmla="*/ 1285875 h 2261870"/>
              <a:gd name="connisteX19" fmla="*/ 71979 w 156520"/>
              <a:gd name="connsiteY19" fmla="*/ 1356995 h 2261870"/>
              <a:gd name="connisteX20" fmla="*/ 47849 w 156520"/>
              <a:gd name="connsiteY20" fmla="*/ 1428750 h 2261870"/>
              <a:gd name="connisteX21" fmla="*/ 24354 w 156520"/>
              <a:gd name="connsiteY21" fmla="*/ 1499870 h 2261870"/>
              <a:gd name="connisteX22" fmla="*/ 8479 w 156520"/>
              <a:gd name="connsiteY22" fmla="*/ 1571625 h 2261870"/>
              <a:gd name="connisteX23" fmla="*/ 12289 w 156520"/>
              <a:gd name="connsiteY23" fmla="*/ 1642745 h 2261870"/>
              <a:gd name="connisteX24" fmla="*/ 36419 w 156520"/>
              <a:gd name="connsiteY24" fmla="*/ 1714500 h 2261870"/>
              <a:gd name="connisteX25" fmla="*/ 63724 w 156520"/>
              <a:gd name="connsiteY25" fmla="*/ 1785620 h 2261870"/>
              <a:gd name="connisteX26" fmla="*/ 71979 w 156520"/>
              <a:gd name="connsiteY26" fmla="*/ 1857375 h 2261870"/>
              <a:gd name="connisteX27" fmla="*/ 224 w 156520"/>
              <a:gd name="connsiteY27" fmla="*/ 1908810 h 2261870"/>
              <a:gd name="connisteX28" fmla="*/ 52294 w 156520"/>
              <a:gd name="connsiteY28" fmla="*/ 1976120 h 2261870"/>
              <a:gd name="connisteX29" fmla="*/ 52294 w 156520"/>
              <a:gd name="connsiteY29" fmla="*/ 2047875 h 2261870"/>
              <a:gd name="connisteX30" fmla="*/ 59914 w 156520"/>
              <a:gd name="connsiteY30" fmla="*/ 2118995 h 2261870"/>
              <a:gd name="connisteX31" fmla="*/ 75789 w 156520"/>
              <a:gd name="connsiteY31" fmla="*/ 2190750 h 2261870"/>
              <a:gd name="connisteX32" fmla="*/ 107539 w 156520"/>
              <a:gd name="connsiteY32" fmla="*/ 2261870 h 22618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</a:cxnLst>
            <a:rect l="l" t="t" r="r" b="b"/>
            <a:pathLst>
              <a:path w="156520" h="2261870">
                <a:moveTo>
                  <a:pt x="143100" y="0"/>
                </a:moveTo>
                <a:cubicBezTo>
                  <a:pt x="137385" y="12700"/>
                  <a:pt x="117065" y="42545"/>
                  <a:pt x="115795" y="71120"/>
                </a:cubicBezTo>
                <a:cubicBezTo>
                  <a:pt x="114525" y="99695"/>
                  <a:pt x="131670" y="114300"/>
                  <a:pt x="135480" y="142875"/>
                </a:cubicBezTo>
                <a:cubicBezTo>
                  <a:pt x="139290" y="171450"/>
                  <a:pt x="134210" y="185420"/>
                  <a:pt x="135480" y="213995"/>
                </a:cubicBezTo>
                <a:cubicBezTo>
                  <a:pt x="136750" y="242570"/>
                  <a:pt x="139290" y="257175"/>
                  <a:pt x="143100" y="285750"/>
                </a:cubicBezTo>
                <a:cubicBezTo>
                  <a:pt x="146910" y="314325"/>
                  <a:pt x="160880" y="328295"/>
                  <a:pt x="155165" y="356870"/>
                </a:cubicBezTo>
                <a:cubicBezTo>
                  <a:pt x="149450" y="385445"/>
                  <a:pt x="123415" y="400050"/>
                  <a:pt x="115795" y="428625"/>
                </a:cubicBezTo>
                <a:cubicBezTo>
                  <a:pt x="108175" y="457200"/>
                  <a:pt x="115160" y="471170"/>
                  <a:pt x="115795" y="499745"/>
                </a:cubicBezTo>
                <a:cubicBezTo>
                  <a:pt x="116430" y="528320"/>
                  <a:pt x="113890" y="542925"/>
                  <a:pt x="119605" y="571500"/>
                </a:cubicBezTo>
                <a:cubicBezTo>
                  <a:pt x="125320" y="600075"/>
                  <a:pt x="151355" y="614045"/>
                  <a:pt x="143100" y="642620"/>
                </a:cubicBezTo>
                <a:cubicBezTo>
                  <a:pt x="134845" y="671195"/>
                  <a:pt x="92300" y="685800"/>
                  <a:pt x="79600" y="714375"/>
                </a:cubicBezTo>
                <a:cubicBezTo>
                  <a:pt x="66900" y="742950"/>
                  <a:pt x="79600" y="756920"/>
                  <a:pt x="79600" y="785495"/>
                </a:cubicBezTo>
                <a:cubicBezTo>
                  <a:pt x="79600" y="814070"/>
                  <a:pt x="79600" y="828675"/>
                  <a:pt x="79600" y="857250"/>
                </a:cubicBezTo>
                <a:cubicBezTo>
                  <a:pt x="79600" y="885825"/>
                  <a:pt x="79600" y="899795"/>
                  <a:pt x="79600" y="928370"/>
                </a:cubicBezTo>
                <a:cubicBezTo>
                  <a:pt x="79600" y="956945"/>
                  <a:pt x="73250" y="971550"/>
                  <a:pt x="79600" y="1000125"/>
                </a:cubicBezTo>
                <a:cubicBezTo>
                  <a:pt x="85950" y="1028700"/>
                  <a:pt x="101190" y="1042670"/>
                  <a:pt x="111350" y="1071245"/>
                </a:cubicBezTo>
                <a:cubicBezTo>
                  <a:pt x="121510" y="1099820"/>
                  <a:pt x="132305" y="1114425"/>
                  <a:pt x="131670" y="1143000"/>
                </a:cubicBezTo>
                <a:cubicBezTo>
                  <a:pt x="131035" y="1171575"/>
                  <a:pt x="114525" y="1185545"/>
                  <a:pt x="107540" y="1214120"/>
                </a:cubicBezTo>
                <a:cubicBezTo>
                  <a:pt x="100555" y="1242695"/>
                  <a:pt x="102460" y="1257300"/>
                  <a:pt x="95475" y="1285875"/>
                </a:cubicBezTo>
                <a:cubicBezTo>
                  <a:pt x="88490" y="1314450"/>
                  <a:pt x="81505" y="1328420"/>
                  <a:pt x="71980" y="1356995"/>
                </a:cubicBezTo>
                <a:cubicBezTo>
                  <a:pt x="62455" y="1385570"/>
                  <a:pt x="57375" y="1400175"/>
                  <a:pt x="47850" y="1428750"/>
                </a:cubicBezTo>
                <a:cubicBezTo>
                  <a:pt x="38325" y="1457325"/>
                  <a:pt x="31975" y="1471295"/>
                  <a:pt x="24355" y="1499870"/>
                </a:cubicBezTo>
                <a:cubicBezTo>
                  <a:pt x="16735" y="1528445"/>
                  <a:pt x="11020" y="1543050"/>
                  <a:pt x="8480" y="1571625"/>
                </a:cubicBezTo>
                <a:cubicBezTo>
                  <a:pt x="5940" y="1600200"/>
                  <a:pt x="6575" y="1614170"/>
                  <a:pt x="12290" y="1642745"/>
                </a:cubicBezTo>
                <a:cubicBezTo>
                  <a:pt x="18005" y="1671320"/>
                  <a:pt x="26260" y="1685925"/>
                  <a:pt x="36420" y="1714500"/>
                </a:cubicBezTo>
                <a:cubicBezTo>
                  <a:pt x="46580" y="1743075"/>
                  <a:pt x="56740" y="1757045"/>
                  <a:pt x="63725" y="1785620"/>
                </a:cubicBezTo>
                <a:cubicBezTo>
                  <a:pt x="70710" y="1814195"/>
                  <a:pt x="84680" y="1832610"/>
                  <a:pt x="71980" y="1857375"/>
                </a:cubicBezTo>
                <a:cubicBezTo>
                  <a:pt x="59280" y="1882140"/>
                  <a:pt x="4035" y="1885315"/>
                  <a:pt x="225" y="1908810"/>
                </a:cubicBezTo>
                <a:cubicBezTo>
                  <a:pt x="-3585" y="1932305"/>
                  <a:pt x="42135" y="1948180"/>
                  <a:pt x="52295" y="1976120"/>
                </a:cubicBezTo>
                <a:cubicBezTo>
                  <a:pt x="62455" y="2004060"/>
                  <a:pt x="51025" y="2019300"/>
                  <a:pt x="52295" y="2047875"/>
                </a:cubicBezTo>
                <a:cubicBezTo>
                  <a:pt x="53565" y="2076450"/>
                  <a:pt x="55470" y="2090420"/>
                  <a:pt x="59915" y="2118995"/>
                </a:cubicBezTo>
                <a:cubicBezTo>
                  <a:pt x="64360" y="2147570"/>
                  <a:pt x="66265" y="2162175"/>
                  <a:pt x="75790" y="2190750"/>
                </a:cubicBezTo>
                <a:cubicBezTo>
                  <a:pt x="85315" y="2219325"/>
                  <a:pt x="101190" y="2249170"/>
                  <a:pt x="107540" y="2261870"/>
                </a:cubicBezTo>
              </a:path>
            </a:pathLst>
          </a:cu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9"/>
            </p:custDataLst>
          </p:nvPr>
        </p:nvSpPr>
        <p:spPr>
          <a:xfrm>
            <a:off x="5236845" y="1245235"/>
            <a:ext cx="112395" cy="356870"/>
          </a:xfrm>
          <a:custGeom>
            <a:avLst/>
            <a:gdLst>
              <a:gd name="connisteX0" fmla="*/ 112688 w 112688"/>
              <a:gd name="connsiteY0" fmla="*/ 0 h 356870"/>
              <a:gd name="connisteX1" fmla="*/ 72683 w 112688"/>
              <a:gd name="connsiteY1" fmla="*/ 71120 h 356870"/>
              <a:gd name="connisteX2" fmla="*/ 49188 w 112688"/>
              <a:gd name="connsiteY2" fmla="*/ 142875 h 356870"/>
              <a:gd name="connisteX3" fmla="*/ 17438 w 112688"/>
              <a:gd name="connsiteY3" fmla="*/ 213995 h 356870"/>
              <a:gd name="connisteX4" fmla="*/ 1563 w 112688"/>
              <a:gd name="connsiteY4" fmla="*/ 285750 h 356870"/>
              <a:gd name="connisteX5" fmla="*/ 1563 w 112688"/>
              <a:gd name="connsiteY5" fmla="*/ 356870 h 3568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12688" h="356870">
                <a:moveTo>
                  <a:pt x="112688" y="0"/>
                </a:moveTo>
                <a:cubicBezTo>
                  <a:pt x="105068" y="12700"/>
                  <a:pt x="85383" y="42545"/>
                  <a:pt x="72683" y="71120"/>
                </a:cubicBezTo>
                <a:cubicBezTo>
                  <a:pt x="59983" y="99695"/>
                  <a:pt x="59983" y="114300"/>
                  <a:pt x="49188" y="142875"/>
                </a:cubicBezTo>
                <a:cubicBezTo>
                  <a:pt x="38393" y="171450"/>
                  <a:pt x="26963" y="185420"/>
                  <a:pt x="17438" y="213995"/>
                </a:cubicBezTo>
                <a:cubicBezTo>
                  <a:pt x="7913" y="242570"/>
                  <a:pt x="4738" y="257175"/>
                  <a:pt x="1563" y="285750"/>
                </a:cubicBezTo>
                <a:cubicBezTo>
                  <a:pt x="-1612" y="314325"/>
                  <a:pt x="928" y="344170"/>
                  <a:pt x="1563" y="356870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>
            <p:custDataLst>
              <p:tags r:id="rId10"/>
            </p:custDataLst>
          </p:nvPr>
        </p:nvSpPr>
        <p:spPr>
          <a:xfrm>
            <a:off x="5277485" y="52705"/>
            <a:ext cx="142875" cy="1016000"/>
          </a:xfrm>
          <a:custGeom>
            <a:avLst/>
            <a:gdLst>
              <a:gd name="connisteX0" fmla="*/ 18739 w 142564"/>
              <a:gd name="connsiteY0" fmla="*/ 0 h 1016000"/>
              <a:gd name="connisteX1" fmla="*/ 39694 w 142564"/>
              <a:gd name="connsiteY1" fmla="*/ 74295 h 1016000"/>
              <a:gd name="connisteX2" fmla="*/ 50489 w 142564"/>
              <a:gd name="connsiteY2" fmla="*/ 158750 h 1016000"/>
              <a:gd name="connisteX3" fmla="*/ 71444 w 142564"/>
              <a:gd name="connsiteY3" fmla="*/ 233045 h 1016000"/>
              <a:gd name="connisteX4" fmla="*/ 71444 w 142564"/>
              <a:gd name="connsiteY4" fmla="*/ 317500 h 1016000"/>
              <a:gd name="connisteX5" fmla="*/ 71444 w 142564"/>
              <a:gd name="connsiteY5" fmla="*/ 391795 h 1016000"/>
              <a:gd name="connisteX6" fmla="*/ 71444 w 142564"/>
              <a:gd name="connsiteY6" fmla="*/ 476250 h 1016000"/>
              <a:gd name="connisteX7" fmla="*/ 7944 w 142564"/>
              <a:gd name="connsiteY7" fmla="*/ 550545 h 1016000"/>
              <a:gd name="connisteX8" fmla="*/ 7944 w 142564"/>
              <a:gd name="connsiteY8" fmla="*/ 635000 h 1016000"/>
              <a:gd name="connisteX9" fmla="*/ 50489 w 142564"/>
              <a:gd name="connsiteY9" fmla="*/ 709295 h 1016000"/>
              <a:gd name="connisteX10" fmla="*/ 134944 w 142564"/>
              <a:gd name="connsiteY10" fmla="*/ 772795 h 1016000"/>
              <a:gd name="connisteX11" fmla="*/ 134944 w 142564"/>
              <a:gd name="connsiteY11" fmla="*/ 857250 h 1016000"/>
              <a:gd name="connisteX12" fmla="*/ 134944 w 142564"/>
              <a:gd name="connsiteY12" fmla="*/ 931545 h 1016000"/>
              <a:gd name="connisteX13" fmla="*/ 103194 w 142564"/>
              <a:gd name="connsiteY13" fmla="*/ 1016000 h 101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142565" h="1016000">
                <a:moveTo>
                  <a:pt x="18740" y="0"/>
                </a:moveTo>
                <a:cubicBezTo>
                  <a:pt x="22550" y="13335"/>
                  <a:pt x="33345" y="42545"/>
                  <a:pt x="39695" y="74295"/>
                </a:cubicBezTo>
                <a:cubicBezTo>
                  <a:pt x="46045" y="106045"/>
                  <a:pt x="44140" y="127000"/>
                  <a:pt x="50490" y="158750"/>
                </a:cubicBezTo>
                <a:cubicBezTo>
                  <a:pt x="56840" y="190500"/>
                  <a:pt x="67000" y="201295"/>
                  <a:pt x="71445" y="233045"/>
                </a:cubicBezTo>
                <a:cubicBezTo>
                  <a:pt x="75890" y="264795"/>
                  <a:pt x="71445" y="285750"/>
                  <a:pt x="71445" y="317500"/>
                </a:cubicBezTo>
                <a:cubicBezTo>
                  <a:pt x="71445" y="349250"/>
                  <a:pt x="71445" y="360045"/>
                  <a:pt x="71445" y="391795"/>
                </a:cubicBezTo>
                <a:cubicBezTo>
                  <a:pt x="71445" y="423545"/>
                  <a:pt x="84145" y="444500"/>
                  <a:pt x="71445" y="476250"/>
                </a:cubicBezTo>
                <a:cubicBezTo>
                  <a:pt x="58745" y="508000"/>
                  <a:pt x="20645" y="518795"/>
                  <a:pt x="7945" y="550545"/>
                </a:cubicBezTo>
                <a:cubicBezTo>
                  <a:pt x="-4755" y="582295"/>
                  <a:pt x="-310" y="603250"/>
                  <a:pt x="7945" y="635000"/>
                </a:cubicBezTo>
                <a:cubicBezTo>
                  <a:pt x="16200" y="666750"/>
                  <a:pt x="25090" y="681990"/>
                  <a:pt x="50490" y="709295"/>
                </a:cubicBezTo>
                <a:cubicBezTo>
                  <a:pt x="75890" y="736600"/>
                  <a:pt x="117800" y="742950"/>
                  <a:pt x="134945" y="772795"/>
                </a:cubicBezTo>
                <a:cubicBezTo>
                  <a:pt x="152090" y="802640"/>
                  <a:pt x="134945" y="825500"/>
                  <a:pt x="134945" y="857250"/>
                </a:cubicBezTo>
                <a:cubicBezTo>
                  <a:pt x="134945" y="889000"/>
                  <a:pt x="141295" y="899795"/>
                  <a:pt x="134945" y="931545"/>
                </a:cubicBezTo>
                <a:cubicBezTo>
                  <a:pt x="128595" y="963295"/>
                  <a:pt x="109545" y="1000760"/>
                  <a:pt x="103195" y="1016000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11"/>
            </p:custDataLst>
          </p:nvPr>
        </p:nvSpPr>
        <p:spPr>
          <a:xfrm>
            <a:off x="4958080" y="916940"/>
            <a:ext cx="593090" cy="36703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37640" y="32385"/>
            <a:ext cx="14916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sym typeface="+mn-ea"/>
              </a:rPr>
              <a:t>8.1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逃城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 bldLvl="0" animBg="1"/>
      <p:bldP spid="6" grpId="1" animBg="1"/>
      <p:bldP spid="4" grpId="0" bldLvl="0" animBg="1"/>
      <p:bldP spid="4" grpId="1" animBg="1"/>
      <p:bldP spid="5" grpId="0" bldLvl="0" animBg="1"/>
      <p:bldP spid="5" grpId="1" animBg="1"/>
      <p:bldP spid="7" grpId="0" bldLvl="0" animBg="1"/>
      <p:bldP spid="7" grpId="1" animBg="1"/>
      <p:bldP spid="9" grpId="0" bldLvl="0" animBg="1"/>
      <p:bldP spid="9" grpId="1" animBg="1"/>
      <p:bldP spid="10" grpId="0" bldLvl="0" animBg="1"/>
      <p:bldP spid="10" grpId="1" animBg="1"/>
      <p:bldP spid="8" grpId="0" bldLvl="0" animBg="1"/>
      <p:bldP spid="8" grpId="1" animBg="1"/>
      <p:bldP spid="2" grpId="0" bldLvl="0" animBg="1"/>
      <p:bldP spid="2" grpId="1" animBg="1"/>
      <p:bldP spid="14" grpId="0" bldLvl="0" animBg="1"/>
      <p:bldP spid="14" grpId="1" animBg="1"/>
      <p:bldP spid="15" grpId="0" bldLvl="0" animBg="1"/>
      <p:bldP spid="15" grpId="1" animBg="1"/>
      <p:bldP spid="11" grpId="0" bldLvl="0" animBg="1"/>
      <p:bldP spid="11" grpId="1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392545" y="86995"/>
            <a:ext cx="5713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lang="zh-CN" altLang="en-US" sz="2400" b="1"/>
              <a:t>逃城的性质</a:t>
            </a:r>
            <a:r>
              <a:rPr lang="zh-CN" altLang="en-US" sz="2400"/>
              <a:t>：利未人居住管理，</a:t>
            </a:r>
            <a:r>
              <a:rPr lang="zh-CN" altLang="en-US" sz="2400" b="1">
                <a:solidFill>
                  <a:srgbClr val="FF0000"/>
                </a:solidFill>
              </a:rPr>
              <a:t>误杀人</a:t>
            </a:r>
            <a:r>
              <a:rPr lang="zh-CN" altLang="en-US" sz="2400"/>
              <a:t>的庇护所，但不接纳故意杀人的。</a:t>
            </a:r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391275" y="916940"/>
            <a:ext cx="57035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ym typeface="+mn-ea"/>
              </a:rPr>
              <a:t>2.</a:t>
            </a:r>
            <a:r>
              <a:rPr lang="zh-CN" altLang="en-US" sz="2400" b="1">
                <a:sym typeface="+mn-ea"/>
              </a:rPr>
              <a:t>逃城的布局</a:t>
            </a:r>
            <a:r>
              <a:rPr lang="zh-CN" altLang="en-US" sz="2400">
                <a:sym typeface="+mn-ea"/>
              </a:rPr>
              <a:t>：在约旦河两岸的北方、中部、南方各设立3座城；均匀分布在全国境内，使每个地方误杀了人的，都可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就近逃到那里去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pic>
        <p:nvPicPr>
          <p:cNvPr id="47" name="图片 46" descr="12支派分布图(1)"/>
          <p:cNvPicPr>
            <a:picLocks noChangeAspect="1"/>
          </p:cNvPicPr>
          <p:nvPr/>
        </p:nvPicPr>
        <p:blipFill>
          <a:blip r:embed="rId3"/>
          <a:srcRect l="19382"/>
          <a:stretch>
            <a:fillRect/>
          </a:stretch>
        </p:blipFill>
        <p:spPr>
          <a:xfrm>
            <a:off x="-5080" y="10160"/>
            <a:ext cx="6230620" cy="6858635"/>
          </a:xfrm>
          <a:prstGeom prst="rect">
            <a:avLst/>
          </a:prstGeom>
        </p:spPr>
      </p:pic>
      <p:sp>
        <p:nvSpPr>
          <p:cNvPr id="41" name="圆角矩形 40"/>
          <p:cNvSpPr/>
          <p:nvPr>
            <p:custDataLst>
              <p:tags r:id="rId4"/>
            </p:custDataLst>
          </p:nvPr>
        </p:nvSpPr>
        <p:spPr>
          <a:xfrm>
            <a:off x="1861820" y="324485"/>
            <a:ext cx="2184400" cy="212026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>
            <p:custDataLst>
              <p:tags r:id="rId5"/>
            </p:custDataLst>
          </p:nvPr>
        </p:nvSpPr>
        <p:spPr>
          <a:xfrm>
            <a:off x="1670050" y="2284730"/>
            <a:ext cx="1897380" cy="220599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>
            <p:custDataLst>
              <p:tags r:id="rId6"/>
            </p:custDataLst>
          </p:nvPr>
        </p:nvSpPr>
        <p:spPr>
          <a:xfrm>
            <a:off x="689610" y="4099560"/>
            <a:ext cx="2419350" cy="264096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>
            <p:custDataLst>
              <p:tags r:id="rId7"/>
            </p:custDataLst>
          </p:nvPr>
        </p:nvSpPr>
        <p:spPr>
          <a:xfrm>
            <a:off x="3445510" y="323850"/>
            <a:ext cx="1901190" cy="231394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>
            <p:custDataLst>
              <p:tags r:id="rId8"/>
            </p:custDataLst>
          </p:nvPr>
        </p:nvSpPr>
        <p:spPr>
          <a:xfrm>
            <a:off x="3100070" y="3652520"/>
            <a:ext cx="1871980" cy="194627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>
            <p:custDataLst>
              <p:tags r:id="rId9"/>
            </p:custDataLst>
          </p:nvPr>
        </p:nvSpPr>
        <p:spPr>
          <a:xfrm>
            <a:off x="3444875" y="2284730"/>
            <a:ext cx="1817370" cy="181419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>
            <p:custDataLst>
              <p:tags r:id="rId10"/>
            </p:custDataLst>
          </p:nvPr>
        </p:nvSpPr>
        <p:spPr>
          <a:xfrm>
            <a:off x="3454400" y="916940"/>
            <a:ext cx="593090" cy="36703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>
            <p:custDataLst>
              <p:tags r:id="rId11"/>
            </p:custDataLst>
          </p:nvPr>
        </p:nvSpPr>
        <p:spPr>
          <a:xfrm>
            <a:off x="2748280" y="3228340"/>
            <a:ext cx="593090" cy="36703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>
            <p:custDataLst>
              <p:tags r:id="rId12"/>
            </p:custDataLst>
          </p:nvPr>
        </p:nvSpPr>
        <p:spPr>
          <a:xfrm>
            <a:off x="2397760" y="4631055"/>
            <a:ext cx="711200" cy="320675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>
            <p:custDataLst>
              <p:tags r:id="rId13"/>
            </p:custDataLst>
          </p:nvPr>
        </p:nvSpPr>
        <p:spPr>
          <a:xfrm>
            <a:off x="4333240" y="1582420"/>
            <a:ext cx="593090" cy="36703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>
            <p:custDataLst>
              <p:tags r:id="rId14"/>
            </p:custDataLst>
          </p:nvPr>
        </p:nvSpPr>
        <p:spPr>
          <a:xfrm>
            <a:off x="4378960" y="4097020"/>
            <a:ext cx="593090" cy="36703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>
            <p:custDataLst>
              <p:tags r:id="rId15"/>
            </p:custDataLst>
          </p:nvPr>
        </p:nvSpPr>
        <p:spPr>
          <a:xfrm>
            <a:off x="4841240" y="2435860"/>
            <a:ext cx="755015" cy="36703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096E6"/>
                </a:solidFill>
              </a14:hiddenFill>
            </a:ext>
          </a:extLst>
        </p:spPr>
        <p:style>
          <a:lnRef idx="2">
            <a:srgbClr val="6096E6">
              <a:shade val="50000"/>
            </a:srgbClr>
          </a:lnRef>
          <a:fillRef idx="1">
            <a:srgbClr val="6096E6"/>
          </a:fillRef>
          <a:effectRef idx="0">
            <a:srgbClr val="6096E6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91275" y="2482850"/>
            <a:ext cx="5717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3.</a:t>
            </a:r>
            <a:r>
              <a:rPr lang="zh-CN" altLang="en-US" sz="2400" b="1"/>
              <a:t>逃城庇护的对象</a:t>
            </a:r>
            <a:r>
              <a:rPr lang="zh-CN" altLang="en-US" sz="2400"/>
              <a:t>：不仅庇护以色列人，也接纳住在他们中间的外</a:t>
            </a:r>
            <a:r>
              <a:rPr lang="zh-CN" altLang="en-US" sz="2400"/>
              <a:t>邦人和寄居的。</a:t>
            </a:r>
            <a:endParaRPr lang="zh-CN" altLang="en-US" sz="2400"/>
          </a:p>
        </p:txBody>
      </p:sp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6375400" y="3338195"/>
            <a:ext cx="55403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4.</a:t>
            </a:r>
            <a:r>
              <a:rPr sz="2400" b="1">
                <a:sym typeface="+mn-ea"/>
              </a:rPr>
              <a:t>逃城的功用</a:t>
            </a:r>
            <a:r>
              <a:rPr sz="2400">
                <a:sym typeface="+mn-ea"/>
              </a:rPr>
              <a:t>：向进入逃城的人提供食宿，并组织听证会和审判。</a:t>
            </a:r>
            <a:endParaRPr sz="2400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6242050" y="4257675"/>
            <a:ext cx="585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5.</a:t>
            </a:r>
            <a:r>
              <a:rPr lang="zh-CN" altLang="en-US" sz="2400" b="1"/>
              <a:t>离开逃城的唯一条件</a:t>
            </a:r>
            <a:r>
              <a:rPr lang="zh-CN" altLang="en-US" sz="2400"/>
              <a:t>：等到大祭司死了。</a:t>
            </a:r>
            <a:endParaRPr lang="zh-CN" altLang="en-US" sz="2400"/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6391275" y="4878705"/>
            <a:ext cx="5524500" cy="19380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【民 35:33】 这样，你们就不污秽所住之地，因为血是污秽地的。</a:t>
            </a:r>
            <a:r>
              <a:rPr lang="en-US" altLang="zh-CN" sz="2400"/>
              <a:t>.......</a:t>
            </a:r>
            <a:endParaRPr lang="zh-CN" altLang="en-US" sz="2400"/>
          </a:p>
          <a:p>
            <a:r>
              <a:rPr lang="zh-CN" altLang="en-US" sz="2400"/>
              <a:t>【民 35:34】 你们不可玷污所住之地，就是我住在其中之地，因为我耶和华住在以色列人中间。”</a:t>
            </a:r>
            <a:endParaRPr lang="zh-CN" altLang="en-US" sz="2400"/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23495" y="32385"/>
            <a:ext cx="14973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sym typeface="+mn-ea"/>
              </a:rPr>
              <a:t>8.2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逃城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  <p:bldLst>
      <p:bldP spid="41" grpId="0" bldLvl="0" animBg="1"/>
      <p:bldP spid="41" grpId="1" animBg="1"/>
      <p:bldP spid="42" grpId="0" bldLvl="0" animBg="1"/>
      <p:bldP spid="42" grpId="1" animBg="1"/>
      <p:bldP spid="43" grpId="0" bldLvl="0" animBg="1"/>
      <p:bldP spid="43" grpId="1" animBg="1"/>
      <p:bldP spid="45" grpId="0" bldLvl="0" animBg="1"/>
      <p:bldP spid="45" grpId="1" animBg="1"/>
      <p:bldP spid="46" grpId="0" bldLvl="0" animBg="1"/>
      <p:bldP spid="46" grpId="1" animBg="1"/>
      <p:bldP spid="44" grpId="0" bldLvl="0" animBg="1"/>
      <p:bldP spid="44" grpId="1" animBg="1"/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1" grpId="0" bldLvl="0" animBg="1"/>
      <p:bldP spid="11" grpId="1" animBg="1"/>
      <p:bldP spid="7" grpId="0"/>
      <p:bldP spid="7" grpId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4940" y="0"/>
            <a:ext cx="3227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9.</a:t>
            </a:r>
            <a:r>
              <a:rPr lang="zh-CN" altLang="en-US" sz="2800" b="1"/>
              <a:t>约书亚临终遗言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63195" y="597535"/>
            <a:ext cx="11890375" cy="3743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【书 23:6】所以你们要大大壮胆</a:t>
            </a:r>
            <a:r>
              <a:rPr lang="en-US" altLang="zh-CN" sz="2400"/>
              <a:t>, </a:t>
            </a:r>
            <a:r>
              <a:rPr lang="zh-CN" altLang="en-US" sz="2400"/>
              <a:t>谨守遵行写在摩西律法书上的一切话</a:t>
            </a:r>
            <a:r>
              <a:rPr lang="en-US" altLang="zh-CN" sz="2400"/>
              <a:t>, </a:t>
            </a:r>
            <a:r>
              <a:rPr lang="zh-CN" altLang="en-US" sz="2400" b="1">
                <a:solidFill>
                  <a:srgbClr val="0070C0"/>
                </a:solidFill>
              </a:rPr>
              <a:t>不可偏离左右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【书 23:7】不可与你们中间所剩下的这些国民搀杂。他们的神</a:t>
            </a:r>
            <a:r>
              <a:rPr lang="en-US" altLang="zh-CN" sz="2400"/>
              <a:t>, </a:t>
            </a:r>
            <a:r>
              <a:rPr lang="zh-CN" altLang="en-US" sz="2400"/>
              <a:t>你们不可提他的名</a:t>
            </a:r>
            <a:r>
              <a:rPr lang="en-US" altLang="zh-CN" sz="2400"/>
              <a:t>, </a:t>
            </a:r>
            <a:r>
              <a:rPr lang="zh-CN" altLang="en-US" sz="2400"/>
              <a:t>不可指着他起誓</a:t>
            </a:r>
            <a:r>
              <a:rPr lang="en-US" altLang="zh-CN" sz="2400"/>
              <a:t>, </a:t>
            </a:r>
            <a:r>
              <a:rPr lang="zh-CN" altLang="en-US" sz="2400"/>
              <a:t>也不可侍奉、叩拜；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【书 23:11】</a:t>
            </a:r>
            <a:r>
              <a:rPr lang="zh-CN" altLang="en-US" sz="2400" b="1">
                <a:solidFill>
                  <a:srgbClr val="C00000"/>
                </a:solidFill>
              </a:rPr>
              <a:t>你们要分外谨慎，爱耶和华你们的神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【书 23:12】你们若稍微转去</a:t>
            </a:r>
            <a:r>
              <a:rPr lang="en-US" altLang="zh-CN" sz="2400"/>
              <a:t>, </a:t>
            </a:r>
            <a:r>
              <a:rPr lang="zh-CN" altLang="en-US" sz="2400" b="1"/>
              <a:t>与你们中间所剩下的这些国民联络</a:t>
            </a:r>
            <a:r>
              <a:rPr lang="zh-CN" altLang="en-US" sz="2400"/>
              <a:t>，</a:t>
            </a:r>
            <a:r>
              <a:rPr lang="zh-CN" altLang="en-US" sz="2400" b="1"/>
              <a:t>彼此结亲</a:t>
            </a:r>
            <a:r>
              <a:rPr lang="en-US" altLang="zh-CN" sz="2400"/>
              <a:t>, </a:t>
            </a:r>
            <a:r>
              <a:rPr lang="zh-CN" altLang="en-US" sz="2400" b="1"/>
              <a:t>互相往来</a:t>
            </a:r>
            <a:r>
              <a:rPr lang="en-US" altLang="zh-CN" sz="2400"/>
              <a:t>,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【书 23:13】你们要确实知道</a:t>
            </a:r>
            <a:r>
              <a:rPr lang="en-US" altLang="zh-CN" sz="2400"/>
              <a:t>, </a:t>
            </a:r>
            <a:r>
              <a:rPr lang="zh-CN" altLang="en-US" sz="2400"/>
              <a:t>耶和华你们的神</a:t>
            </a:r>
            <a:r>
              <a:rPr lang="zh-CN" altLang="en-US" sz="2400" b="1"/>
              <a:t>必不再将他们从你们眼前赶出</a:t>
            </a:r>
            <a:r>
              <a:rPr lang="en-US" altLang="zh-CN" sz="2400"/>
              <a:t>; </a:t>
            </a:r>
            <a:r>
              <a:rPr lang="zh-CN" altLang="en-US" sz="2400"/>
              <a:t>他们却要成为你们的网罗</a:t>
            </a:r>
            <a:r>
              <a:rPr lang="en-US" altLang="zh-CN" sz="2400"/>
              <a:t>,</a:t>
            </a:r>
            <a:r>
              <a:rPr lang="zh-CN" altLang="en-US" sz="2400"/>
              <a:t>机槛</a:t>
            </a:r>
            <a:r>
              <a:rPr lang="en-US" altLang="zh-CN" sz="2400"/>
              <a:t>,</a:t>
            </a:r>
            <a:r>
              <a:rPr lang="zh-CN" altLang="en-US" sz="2400"/>
              <a:t>肋上的鞭</a:t>
            </a:r>
            <a:r>
              <a:rPr lang="en-US" altLang="zh-CN" sz="2400"/>
              <a:t>,</a:t>
            </a:r>
            <a:r>
              <a:rPr lang="zh-CN" altLang="en-US" sz="2400"/>
              <a:t>眼中的刺</a:t>
            </a:r>
            <a:r>
              <a:rPr lang="en-US" altLang="zh-CN" sz="2400"/>
              <a:t>, </a:t>
            </a:r>
            <a:r>
              <a:rPr lang="zh-CN" altLang="en-US" sz="2400"/>
              <a:t>直到你们在耶和华你们神所赐的这美地上灭亡。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【书 23:16】</a:t>
            </a:r>
            <a:r>
              <a:rPr lang="zh-CN" altLang="en-US" sz="2400" b="1">
                <a:solidFill>
                  <a:srgbClr val="00B050"/>
                </a:solidFill>
              </a:rPr>
              <a:t>你们若违背耶和华你们神吩咐你们所守的约</a:t>
            </a:r>
            <a:r>
              <a:rPr lang="en-US" altLang="zh-CN" sz="2400" b="1">
                <a:solidFill>
                  <a:srgbClr val="00B050"/>
                </a:solidFill>
              </a:rPr>
              <a:t>, </a:t>
            </a:r>
            <a:r>
              <a:rPr lang="zh-CN" altLang="en-US" sz="2400" b="1">
                <a:solidFill>
                  <a:srgbClr val="00B050"/>
                </a:solidFill>
              </a:rPr>
              <a:t>去侍奉别神</a:t>
            </a:r>
            <a:r>
              <a:rPr lang="en-US" altLang="zh-CN" sz="2400" b="1">
                <a:solidFill>
                  <a:srgbClr val="00B050"/>
                </a:solidFill>
              </a:rPr>
              <a:t>, </a:t>
            </a:r>
            <a:r>
              <a:rPr lang="zh-CN" altLang="en-US" sz="2400" b="1">
                <a:solidFill>
                  <a:srgbClr val="00B050"/>
                </a:solidFill>
              </a:rPr>
              <a:t>叩拜他</a:t>
            </a:r>
            <a:r>
              <a:rPr lang="en-US" altLang="zh-CN" sz="2400" b="1">
                <a:solidFill>
                  <a:srgbClr val="00B050"/>
                </a:solidFill>
              </a:rPr>
              <a:t>, </a:t>
            </a:r>
            <a:r>
              <a:rPr lang="zh-CN" altLang="en-US" sz="2400" b="1">
                <a:solidFill>
                  <a:srgbClr val="00B050"/>
                </a:solidFill>
              </a:rPr>
              <a:t>耶和华的怒气必向你们发作</a:t>
            </a:r>
            <a:r>
              <a:rPr lang="en-US" altLang="zh-CN" sz="2400" b="1">
                <a:solidFill>
                  <a:srgbClr val="00B050"/>
                </a:solidFill>
              </a:rPr>
              <a:t>, </a:t>
            </a:r>
            <a:r>
              <a:rPr lang="zh-CN" altLang="en-US" sz="2400" b="1">
                <a:solidFill>
                  <a:srgbClr val="00B050"/>
                </a:solidFill>
              </a:rPr>
              <a:t>使你们在他所赐的美地上速速灭亡</a:t>
            </a:r>
            <a:r>
              <a:rPr lang="zh-CN" altLang="en-US" sz="2400" b="1"/>
              <a:t>。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63195" y="4505325"/>
            <a:ext cx="11704320" cy="2256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/>
              <a:t>【书 24:14】现在你们</a:t>
            </a:r>
            <a:r>
              <a:rPr lang="zh-CN" altLang="en-US" sz="2400" b="1">
                <a:solidFill>
                  <a:srgbClr val="FF0000"/>
                </a:solidFill>
              </a:rPr>
              <a:t>要敬畏耶和华，诚心实意地侍奉他</a:t>
            </a:r>
            <a:r>
              <a:rPr lang="zh-CN" altLang="en-US" sz="2400"/>
              <a:t>，将你们列祖在大河那边和在埃及所侍奉的神除掉，去侍奉耶和华。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【书 24:15】若是你们以侍奉耶和华为不好，今日就可以选择所要侍奉的，是你们列祖在大河那边所侍奉的神呢？是你们所住这地的亚摩利人的神呢？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               </a:t>
            </a:r>
            <a:r>
              <a:rPr lang="zh-CN" altLang="en-US" sz="3200" b="1">
                <a:solidFill>
                  <a:srgbClr val="FF0000"/>
                </a:solidFill>
              </a:rPr>
              <a:t>至于我和我家，我们必定侍奉耶和华</a:t>
            </a:r>
            <a:r>
              <a:rPr lang="zh-CN" altLang="en-US" sz="2400">
                <a:solidFill>
                  <a:srgbClr val="FF0000"/>
                </a:solidFill>
              </a:rPr>
              <a:t>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91090" y="6062345"/>
            <a:ext cx="1876425" cy="583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B050"/>
                </a:solidFill>
              </a:rPr>
              <a:t>谢谢大家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8274685" y="97282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B050"/>
                </a:solidFill>
              </a:rPr>
              <a:t>简要回顾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642747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 rot="19620000">
            <a:off x="1574165" y="1856740"/>
            <a:ext cx="886460" cy="38157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61440" y="4215130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</a:rPr>
              <a:t>出埃及记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6380" y="738505"/>
            <a:ext cx="1134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申命记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6965" y="3580130"/>
            <a:ext cx="1198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民数记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9040" y="4974590"/>
            <a:ext cx="1177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sym typeface="+mn-ea"/>
              </a:rPr>
              <a:t>利未记</a:t>
            </a:r>
            <a:endParaRPr lang="zh-CN" altLang="en-US" sz="24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 rot="17640000">
            <a:off x="2764790" y="4445000"/>
            <a:ext cx="1820545" cy="823595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675380" y="2197735"/>
            <a:ext cx="2607945" cy="2101215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20940000">
            <a:off x="5076190" y="912495"/>
            <a:ext cx="1115060" cy="11258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60390" y="4885055"/>
            <a:ext cx="6451600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/>
              <a:t>【申 32:49】你上这亚巴琳山中的</a:t>
            </a:r>
            <a:r>
              <a:rPr lang="zh-CN" altLang="en-US" sz="2400" b="1"/>
              <a:t>尼波山</a:t>
            </a:r>
            <a:r>
              <a:rPr lang="zh-CN" altLang="en-US" sz="2400"/>
              <a:t>去，在摩押地与耶利哥相对，观看我所要赐给以色列人为业的迦南地。</a:t>
            </a:r>
            <a:endParaRPr lang="zh-CN" altLang="en-US" sz="2400"/>
          </a:p>
          <a:p>
            <a:r>
              <a:rPr lang="zh-CN" altLang="en-US" sz="2400"/>
              <a:t>【申 32:50】你必死在你所登的山上</a:t>
            </a:r>
            <a:r>
              <a:rPr lang="en-US" altLang="zh-CN" sz="2400"/>
              <a:t>,</a:t>
            </a:r>
            <a:r>
              <a:rPr lang="zh-CN" altLang="en-US" sz="2400"/>
              <a:t>归你列祖去</a:t>
            </a:r>
            <a:r>
              <a:rPr lang="en-US" altLang="zh-CN" sz="2400"/>
              <a:t>,</a:t>
            </a:r>
            <a:r>
              <a:rPr lang="zh-CN" altLang="en-US" sz="2400"/>
              <a:t>像你哥哥亚伦死在</a:t>
            </a:r>
            <a:r>
              <a:rPr lang="zh-CN" altLang="en-US" sz="2400" b="1"/>
              <a:t>何珥山</a:t>
            </a:r>
            <a:r>
              <a:rPr lang="zh-CN" altLang="en-US" sz="2400"/>
              <a:t>上</a:t>
            </a:r>
            <a:r>
              <a:rPr lang="en-US" altLang="zh-CN" sz="2400"/>
              <a:t>,</a:t>
            </a:r>
            <a:r>
              <a:rPr lang="zh-CN" altLang="en-US" sz="2400"/>
              <a:t>归他的列祖一样。</a:t>
            </a:r>
            <a:endParaRPr lang="zh-CN" altLang="en-US" sz="2400"/>
          </a:p>
        </p:txBody>
      </p:sp>
      <p:cxnSp>
        <p:nvCxnSpPr>
          <p:cNvPr id="11" name="直接连接符 10"/>
          <p:cNvCxnSpPr/>
          <p:nvPr/>
        </p:nvCxnSpPr>
        <p:spPr>
          <a:xfrm>
            <a:off x="5487035" y="1556385"/>
            <a:ext cx="4817745" cy="3418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86755" y="3156585"/>
            <a:ext cx="2761615" cy="3248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79240" y="3147060"/>
            <a:ext cx="88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B050"/>
                </a:solidFill>
                <a:sym typeface="+mn-ea"/>
              </a:rPr>
              <a:t>38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年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08300" y="2164715"/>
            <a:ext cx="1198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B050"/>
                </a:solidFill>
                <a:sym typeface="+mn-ea"/>
              </a:rPr>
              <a:t>12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探子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6490970" y="635"/>
            <a:ext cx="5546725" cy="4884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右箭头 15"/>
          <p:cNvSpPr/>
          <p:nvPr/>
        </p:nvSpPr>
        <p:spPr>
          <a:xfrm rot="18120000">
            <a:off x="3951605" y="1742440"/>
            <a:ext cx="536575" cy="532130"/>
          </a:xfrm>
          <a:prstGeom prst="rightArrow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475720" y="3275965"/>
            <a:ext cx="48450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0B050"/>
                </a:solidFill>
              </a:rPr>
              <a:t> 2</a:t>
            </a:r>
            <a:r>
              <a:rPr lang="zh-CN" altLang="en-US" sz="2400" b="1">
                <a:solidFill>
                  <a:srgbClr val="00B050"/>
                </a:solidFill>
              </a:rPr>
              <a:t>探子</a:t>
            </a:r>
            <a:endParaRPr lang="zh-CN" altLang="en-US" sz="2400" b="1">
              <a:solidFill>
                <a:srgbClr val="00B05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9558020" y="4372610"/>
            <a:ext cx="1876425" cy="222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3" grpId="0"/>
      <p:bldP spid="3" grpId="1"/>
      <p:bldP spid="7" grpId="0" animBg="1"/>
      <p:bldP spid="7" grpId="1" animBg="1"/>
      <p:bldP spid="6" grpId="0"/>
      <p:bldP spid="6" grpId="1"/>
      <p:bldP spid="8" grpId="0" animBg="1"/>
      <p:bldP spid="8" grpId="1" animBg="1"/>
      <p:bldP spid="5" grpId="0"/>
      <p:bldP spid="5" grpId="1"/>
      <p:bldP spid="14" grpId="0"/>
      <p:bldP spid="14" grpId="1"/>
      <p:bldP spid="13" grpId="0"/>
      <p:bldP spid="13" grpId="1"/>
      <p:bldP spid="9" grpId="0" animBg="1"/>
      <p:bldP spid="9" grpId="1" animBg="1"/>
      <p:bldP spid="4" grpId="0"/>
      <p:bldP spid="4" grpId="1"/>
      <p:bldP spid="10" grpId="0" animBg="1"/>
      <p:bldP spid="10" grpId="1" animBg="1"/>
      <p:bldP spid="15" grpId="0"/>
      <p:bldP spid="15" grpId="1"/>
      <p:bldP spid="16" grpId="0" animBg="1"/>
      <p:bldP spid="16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30480"/>
            <a:ext cx="7047865" cy="67760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52970" y="3796665"/>
            <a:ext cx="4479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1.</a:t>
            </a:r>
            <a:r>
              <a:rPr lang="zh-CN" altLang="en-US" sz="2800" b="1"/>
              <a:t>中部战役</a:t>
            </a:r>
            <a:r>
              <a:rPr lang="zh-CN" altLang="en-US" sz="2800"/>
              <a:t>：攻</a:t>
            </a:r>
            <a:r>
              <a:rPr lang="zh-CN" altLang="en-US" sz="2800"/>
              <a:t>陷耶利哥城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   攻占</a:t>
            </a:r>
            <a:r>
              <a:rPr lang="zh-CN" altLang="en-US" sz="2800"/>
              <a:t>艾城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7212330" y="5175250"/>
            <a:ext cx="48164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2.</a:t>
            </a:r>
            <a:r>
              <a:rPr lang="zh-CN" altLang="en-US" sz="2800" b="1"/>
              <a:t>南部战役</a:t>
            </a:r>
            <a:r>
              <a:rPr lang="zh-CN" altLang="en-US" sz="2800"/>
              <a:t>：击败五王</a:t>
            </a:r>
            <a:r>
              <a:rPr lang="zh-CN" altLang="en-US" sz="2800"/>
              <a:t>联军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   </a:t>
            </a:r>
            <a:r>
              <a:rPr lang="zh-CN" altLang="en-US" sz="2800"/>
              <a:t>活捉亚摩利</a:t>
            </a:r>
            <a:r>
              <a:rPr lang="zh-CN" altLang="en-US" sz="2800"/>
              <a:t>五王</a:t>
            </a:r>
            <a:endParaRPr lang="zh-CN" altLang="en-US" sz="2800"/>
          </a:p>
          <a:p>
            <a:r>
              <a:rPr lang="en-US" altLang="zh-CN" sz="2800"/>
              <a:t>                     </a:t>
            </a:r>
            <a:r>
              <a:rPr lang="zh-CN" altLang="en-US" sz="2800"/>
              <a:t>攻取南部</a:t>
            </a:r>
            <a:r>
              <a:rPr lang="zh-CN" altLang="en-US" sz="2800"/>
              <a:t>诸城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7245350" y="1987550"/>
            <a:ext cx="48164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3.</a:t>
            </a:r>
            <a:r>
              <a:rPr lang="zh-CN" altLang="en-US" sz="2800" b="1"/>
              <a:t>北部战役</a:t>
            </a:r>
            <a:r>
              <a:rPr lang="zh-CN" altLang="en-US" sz="2800"/>
              <a:t>：击败夏琐</a:t>
            </a:r>
            <a:r>
              <a:rPr lang="zh-CN" altLang="en-US" sz="2800"/>
              <a:t>联盟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   </a:t>
            </a:r>
            <a:r>
              <a:rPr lang="zh-CN" altLang="en-US" sz="2800"/>
              <a:t>智取敌人</a:t>
            </a:r>
            <a:r>
              <a:rPr lang="zh-CN" altLang="en-US" sz="2800"/>
              <a:t>马兵</a:t>
            </a:r>
            <a:endParaRPr lang="zh-CN" altLang="en-US" sz="2800"/>
          </a:p>
          <a:p>
            <a:r>
              <a:rPr lang="en-US" altLang="zh-CN" sz="2800"/>
              <a:t>                     </a:t>
            </a:r>
            <a:r>
              <a:rPr lang="zh-CN" altLang="en-US" sz="2800"/>
              <a:t>夺得北部</a:t>
            </a:r>
            <a:r>
              <a:rPr lang="zh-CN" altLang="en-US" sz="2800"/>
              <a:t>全地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8615680" y="464820"/>
            <a:ext cx="2009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南征北战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4166235" y="306070"/>
            <a:ext cx="3406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 smtClean="0">
                <a:sym typeface="+mn-ea"/>
              </a:rPr>
              <a:t>  </a:t>
            </a:r>
            <a:r>
              <a:rPr lang="zh-CN" altLang="zh-TW" sz="2800" b="1" dirty="0" smtClean="0">
                <a:sym typeface="+mn-ea"/>
              </a:rPr>
              <a:t>约书亚记的</a:t>
            </a:r>
            <a:r>
              <a:rPr lang="zh-CN" altLang="zh-TW" sz="2800" b="1" dirty="0" smtClean="0">
                <a:sym typeface="+mn-ea"/>
              </a:rPr>
              <a:t>结构</a:t>
            </a:r>
            <a:endParaRPr lang="zh-CN" altLang="zh-TW" sz="2800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24890"/>
            <a:ext cx="12114530" cy="575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4960" y="737870"/>
            <a:ext cx="3916045" cy="26765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sz="2800"/>
              <a:t>【书 6:17】 这城和其中所有的都要在耶和华面前毁灭；只有妓女喇合与她家中所有的可以存活，因为</a:t>
            </a:r>
            <a:r>
              <a:rPr sz="2800" b="1"/>
              <a:t>她隐藏了我们所打发的使者</a:t>
            </a:r>
            <a:r>
              <a:rPr sz="2800"/>
              <a:t>。</a:t>
            </a:r>
            <a:endParaRPr sz="2800"/>
          </a:p>
        </p:txBody>
      </p:sp>
      <p:sp>
        <p:nvSpPr>
          <p:cNvPr id="3" name="文本框 2"/>
          <p:cNvSpPr txBox="1"/>
          <p:nvPr/>
        </p:nvSpPr>
        <p:spPr>
          <a:xfrm>
            <a:off x="8923655" y="194945"/>
            <a:ext cx="3081020" cy="2245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sz="2800">
                <a:sym typeface="+mn-ea"/>
              </a:rPr>
              <a:t>【来 11:31】 妓女</a:t>
            </a:r>
            <a:r>
              <a:rPr sz="2800" b="1">
                <a:solidFill>
                  <a:srgbClr val="0070C0"/>
                </a:solidFill>
                <a:sym typeface="+mn-ea"/>
              </a:rPr>
              <a:t>喇合因着信</a:t>
            </a:r>
            <a:r>
              <a:rPr sz="2800">
                <a:sym typeface="+mn-ea"/>
              </a:rPr>
              <a:t>，曾和和平平地</a:t>
            </a:r>
            <a:r>
              <a:rPr sz="2800" b="1">
                <a:solidFill>
                  <a:srgbClr val="0070C0"/>
                </a:solidFill>
                <a:sym typeface="+mn-ea"/>
              </a:rPr>
              <a:t>接待探子</a:t>
            </a:r>
            <a:r>
              <a:rPr sz="2800">
                <a:sym typeface="+mn-ea"/>
              </a:rPr>
              <a:t>，就</a:t>
            </a:r>
            <a:r>
              <a:rPr sz="2800" b="1">
                <a:solidFill>
                  <a:srgbClr val="0070C0"/>
                </a:solidFill>
                <a:sym typeface="+mn-ea"/>
              </a:rPr>
              <a:t>不</a:t>
            </a:r>
            <a:r>
              <a:rPr sz="2800">
                <a:sym typeface="+mn-ea"/>
              </a:rPr>
              <a:t>与那些不顺从的人</a:t>
            </a:r>
            <a:r>
              <a:rPr sz="2800" b="1">
                <a:solidFill>
                  <a:srgbClr val="0070C0"/>
                </a:solidFill>
                <a:sym typeface="+mn-ea"/>
              </a:rPr>
              <a:t>一同灭亡</a:t>
            </a:r>
            <a:r>
              <a:rPr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55405" y="2668905"/>
            <a:ext cx="3072765" cy="39693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sz="2800">
                <a:sym typeface="+mn-ea"/>
              </a:rPr>
              <a:t>【雅 2:25】 妓女</a:t>
            </a:r>
            <a:r>
              <a:rPr sz="2800">
                <a:solidFill>
                  <a:schemeClr val="tx1"/>
                </a:solidFill>
                <a:sym typeface="+mn-ea"/>
              </a:rPr>
              <a:t>喇合接待使者，又放他们从别的路上出去，不也是一样因行为称义吗</a:t>
            </a:r>
            <a:r>
              <a:rPr sz="2800">
                <a:sym typeface="+mn-ea"/>
              </a:rPr>
              <a:t>？</a:t>
            </a:r>
            <a:endParaRPr sz="2800">
              <a:sym typeface="+mn-ea"/>
            </a:endParaRPr>
          </a:p>
          <a:p>
            <a:r>
              <a:rPr sz="2800">
                <a:sym typeface="+mn-ea"/>
              </a:rPr>
              <a:t>【雅 2:26】 身体没有灵魂是死的，</a:t>
            </a:r>
            <a:r>
              <a:rPr sz="2800" b="1">
                <a:solidFill>
                  <a:srgbClr val="FF0000"/>
                </a:solidFill>
                <a:sym typeface="+mn-ea"/>
              </a:rPr>
              <a:t>信心没有行为也是死的</a:t>
            </a:r>
            <a:r>
              <a:rPr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</p:txBody>
      </p:sp>
      <p:pic>
        <p:nvPicPr>
          <p:cNvPr id="27" name="內容版面配置區 3" descr="http://3.bp.blogspot.com/-xHq0YZvqJRY/T0ctvUCp41I/AAAAAAAAAGo/2QC7nDrXsa4/s1600/rahab-44-picture-color.pn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10" y="107950"/>
            <a:ext cx="4485640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314960" y="3507105"/>
            <a:ext cx="3916045" cy="31076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sz="2800">
                <a:sym typeface="+mn-ea"/>
              </a:rPr>
              <a:t>【书 6:25】约书亚却把妓女喇合与她父家，并她所有的，都救活了；因为她隐藏了约书亚所打发窥探耶利哥的使者，她就</a:t>
            </a:r>
            <a:r>
              <a:rPr sz="2800" b="1">
                <a:solidFill>
                  <a:srgbClr val="00B050"/>
                </a:solidFill>
                <a:sym typeface="+mn-ea"/>
              </a:rPr>
              <a:t>住在以色列中，直到今日</a:t>
            </a:r>
            <a:r>
              <a:rPr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51070" y="5749925"/>
            <a:ext cx="3478530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/>
              <a:t>喇合因信心带出行动她和全家都蒙恩得救</a:t>
            </a:r>
            <a:endParaRPr lang="zh-CN" altLang="en-US" sz="2800" b="1"/>
          </a:p>
        </p:txBody>
      </p:sp>
      <p:sp>
        <p:nvSpPr>
          <p:cNvPr id="32" name="文本框 31"/>
          <p:cNvSpPr txBox="1"/>
          <p:nvPr/>
        </p:nvSpPr>
        <p:spPr>
          <a:xfrm>
            <a:off x="17780" y="0"/>
            <a:ext cx="2890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TW" sz="2800" b="1" dirty="0" smtClean="0">
                <a:sym typeface="+mn-ea"/>
              </a:rPr>
              <a:t>1.1 </a:t>
            </a:r>
            <a:r>
              <a:rPr lang="zh-TW" altLang="en-US" sz="2800" b="1" dirty="0" smtClean="0">
                <a:sym typeface="+mn-ea"/>
              </a:rPr>
              <a:t>喇合與探子</a:t>
            </a:r>
            <a:endParaRPr lang="zh-CN" altLang="zh-TW" sz="2800" b="1" dirty="0" smtClean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5" grpId="0" bldLvl="0" animBg="1"/>
      <p:bldP spid="5" grpId="1" animBg="1"/>
      <p:bldP spid="32" grpId="0"/>
      <p:bldP spid="32" grpId="1"/>
      <p:bldP spid="29" grpId="0" bldLvl="0" animBg="1"/>
      <p:bldP spid="29" grpId="1" animBg="1"/>
      <p:bldP spid="3" grpId="0" animBg="1"/>
      <p:bldP spid="3" grpId="1" animBg="1"/>
      <p:bldP spid="22" grpId="0" animBg="1"/>
      <p:bldP spid="22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://3.bp.blogspot.com/-xHq0YZvqJRY/T0ctvUCp41I/AAAAAAAAAGo/2QC7nDrXsa4/s1600/rahab-44-picture-color.pn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" y="470535"/>
            <a:ext cx="4485640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753225" y="60325"/>
            <a:ext cx="5438775" cy="67392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sz="2400"/>
              <a:t>【太 1:1】 亚伯拉罕的后裔、大卫的子孙、耶稣基督的家谱：</a:t>
            </a:r>
            <a:endParaRPr sz="2400"/>
          </a:p>
          <a:p>
            <a:r>
              <a:rPr sz="2400"/>
              <a:t>【太 1:2】 亚伯拉罕生以撒，以撒生雅各，雅各生犹大和他的弟兄；</a:t>
            </a:r>
            <a:endParaRPr sz="2400"/>
          </a:p>
          <a:p>
            <a:r>
              <a:rPr sz="2400"/>
              <a:t>【太 1:3】犹大从他玛氏生法勒斯和谢拉，法勒斯生希斯仑，希斯仑生亚兰；</a:t>
            </a:r>
            <a:endParaRPr sz="2400"/>
          </a:p>
          <a:p>
            <a:r>
              <a:rPr sz="2400"/>
              <a:t>【太 1:4】 亚兰生亚米拿达，亚米拿达生拿顺，拿顺生撒门；</a:t>
            </a:r>
            <a:endParaRPr sz="2400"/>
          </a:p>
          <a:p>
            <a:r>
              <a:rPr sz="2400"/>
              <a:t>【太 1:5】 </a:t>
            </a:r>
            <a:r>
              <a:rPr sz="2400" b="1">
                <a:solidFill>
                  <a:srgbClr val="00B050"/>
                </a:solidFill>
              </a:rPr>
              <a:t>撒门</a:t>
            </a:r>
            <a:r>
              <a:rPr sz="2400"/>
              <a:t>从</a:t>
            </a:r>
            <a:r>
              <a:rPr sz="2400" b="1">
                <a:solidFill>
                  <a:srgbClr val="7030A0"/>
                </a:solidFill>
              </a:rPr>
              <a:t>喇合</a:t>
            </a:r>
            <a:r>
              <a:rPr sz="2400"/>
              <a:t>氏生</a:t>
            </a:r>
            <a:r>
              <a:rPr sz="2400" b="1"/>
              <a:t>波阿斯</a:t>
            </a:r>
            <a:r>
              <a:rPr sz="2400"/>
              <a:t>，波阿斯从</a:t>
            </a:r>
            <a:r>
              <a:rPr sz="2400" b="1">
                <a:solidFill>
                  <a:srgbClr val="0070C0"/>
                </a:solidFill>
              </a:rPr>
              <a:t>路得</a:t>
            </a:r>
            <a:r>
              <a:rPr sz="2400"/>
              <a:t>氏生</a:t>
            </a:r>
            <a:r>
              <a:rPr sz="2400" b="1"/>
              <a:t>俄备得</a:t>
            </a:r>
            <a:r>
              <a:rPr sz="2400"/>
              <a:t>，俄备得生</a:t>
            </a:r>
            <a:r>
              <a:rPr sz="2400" b="1"/>
              <a:t>耶西</a:t>
            </a:r>
            <a:r>
              <a:rPr sz="2400"/>
              <a:t>，</a:t>
            </a:r>
            <a:endParaRPr sz="2400"/>
          </a:p>
          <a:p>
            <a:r>
              <a:rPr sz="2400"/>
              <a:t>【太 1:6】 耶西生</a:t>
            </a:r>
            <a:r>
              <a:rPr sz="2400" b="1"/>
              <a:t>大卫王</a:t>
            </a:r>
            <a:r>
              <a:rPr sz="2400"/>
              <a:t>。大卫从乌利亚的妻子生</a:t>
            </a:r>
            <a:r>
              <a:rPr sz="2400" b="1"/>
              <a:t>所罗门</a:t>
            </a:r>
            <a:r>
              <a:rPr sz="2400"/>
              <a:t>；</a:t>
            </a:r>
            <a:endParaRPr sz="2400"/>
          </a:p>
          <a:p>
            <a:r>
              <a:rPr lang="en-US" altLang="zh-CN" sz="2400"/>
              <a:t>... ... ... ...</a:t>
            </a:r>
            <a:endParaRPr lang="zh-CN" altLang="en-US" sz="2400"/>
          </a:p>
          <a:p>
            <a:r>
              <a:rPr lang="zh-CN" altLang="en-US" sz="2400"/>
              <a:t>【太 1:15】 以律生以利亚撒，以利亚撒生马但，马但生雅各；</a:t>
            </a:r>
            <a:endParaRPr lang="zh-CN" altLang="en-US" sz="2400"/>
          </a:p>
          <a:p>
            <a:r>
              <a:rPr lang="zh-CN" altLang="en-US" sz="2400"/>
              <a:t>【太 1:16】 雅各生</a:t>
            </a:r>
            <a:r>
              <a:rPr lang="zh-CN" altLang="en-US" sz="2400" b="1"/>
              <a:t>约瑟</a:t>
            </a:r>
            <a:r>
              <a:rPr lang="zh-CN" altLang="en-US" sz="2400"/>
              <a:t>，就是</a:t>
            </a:r>
            <a:r>
              <a:rPr lang="zh-CN" altLang="en-US" sz="2400" b="1">
                <a:solidFill>
                  <a:schemeClr val="tx1"/>
                </a:solidFill>
              </a:rPr>
              <a:t>马利亚的丈夫</a:t>
            </a:r>
            <a:r>
              <a:rPr lang="zh-CN" altLang="en-US" sz="2400"/>
              <a:t>。那称为基督的</a:t>
            </a:r>
            <a:r>
              <a:rPr lang="zh-CN" altLang="en-US" sz="2400" b="1"/>
              <a:t>耶稣，是从马利亚生的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7780" y="0"/>
            <a:ext cx="3834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TW" sz="2800" b="1" dirty="0" smtClean="0">
                <a:sym typeface="+mn-ea"/>
              </a:rPr>
              <a:t>1.2 </a:t>
            </a:r>
            <a:r>
              <a:rPr lang="zh-TW" altLang="en-US" sz="2800" b="1" dirty="0" smtClean="0">
                <a:sym typeface="+mn-ea"/>
              </a:rPr>
              <a:t>喇合與探子</a:t>
            </a:r>
            <a:r>
              <a:rPr lang="zh-CN" altLang="zh-TW" sz="2800" b="1" dirty="0" smtClean="0">
                <a:solidFill>
                  <a:srgbClr val="FF0000"/>
                </a:solidFill>
                <a:sym typeface="+mn-ea"/>
              </a:rPr>
              <a:t>的爱情</a:t>
            </a:r>
            <a:endParaRPr lang="zh-CN" altLang="zh-TW" sz="2800" b="1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4640" y="1612265"/>
            <a:ext cx="1504315" cy="875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rgbClr val="0070C0"/>
                </a:solidFill>
                <a:sym typeface="+mn-ea"/>
              </a:rPr>
              <a:t>摩押人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ctr"/>
            <a:r>
              <a:rPr lang="zh-CN" altLang="en-US" sz="2400" b="1">
                <a:solidFill>
                  <a:srgbClr val="0070C0"/>
                </a:solidFill>
              </a:rPr>
              <a:t>《路得记》</a:t>
            </a:r>
            <a:endParaRPr lang="zh-CN" altLang="en-US" sz="2400" b="1">
              <a:solidFill>
                <a:srgbClr val="0070C0"/>
              </a:solidFill>
            </a:endParaRPr>
          </a:p>
          <a:p>
            <a:pPr algn="ctr"/>
            <a:endParaRPr lang="zh-CN" altLang="en-US" sz="2400" b="1">
              <a:solidFill>
                <a:srgbClr val="0070C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503045" y="607695"/>
            <a:ext cx="3357880" cy="1152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78805" y="577215"/>
            <a:ext cx="915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7030A0"/>
                </a:solidFill>
                <a:sym typeface="+mn-ea"/>
              </a:rPr>
              <a:t>妓女</a:t>
            </a:r>
            <a:endParaRPr lang="zh-CN" altLang="en-US" sz="24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5030" y="134620"/>
            <a:ext cx="188658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sz="2400" b="1">
                <a:solidFill>
                  <a:srgbClr val="00B050"/>
                </a:solidFill>
                <a:sym typeface="+mn-ea"/>
              </a:rPr>
              <a:t>撒门</a:t>
            </a:r>
            <a:r>
              <a:rPr lang="en-US" sz="2400" b="1">
                <a:solidFill>
                  <a:schemeClr val="tx1"/>
                </a:solidFill>
                <a:sym typeface="+mn-ea"/>
              </a:rPr>
              <a:t>+</a:t>
            </a:r>
            <a:r>
              <a:rPr sz="2400" b="1">
                <a:solidFill>
                  <a:srgbClr val="7030A0"/>
                </a:solidFill>
                <a:sym typeface="+mn-ea"/>
              </a:rPr>
              <a:t>喇合氏</a:t>
            </a:r>
            <a:endParaRPr sz="24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85030" y="1161415"/>
            <a:ext cx="200279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sz="2400" b="1">
                <a:sym typeface="+mn-ea"/>
              </a:rPr>
              <a:t>波阿斯</a:t>
            </a:r>
            <a:r>
              <a:rPr lang="en-US" sz="2400" b="1">
                <a:sym typeface="+mn-ea"/>
              </a:rPr>
              <a:t>+</a:t>
            </a:r>
            <a:r>
              <a:rPr lang="en-US" sz="2400" b="1">
                <a:solidFill>
                  <a:srgbClr val="0070C0"/>
                </a:solidFill>
                <a:sym typeface="+mn-ea"/>
              </a:rPr>
              <a:t>路得</a:t>
            </a:r>
            <a:endParaRPr lang="en-US" sz="24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5035" y="4426585"/>
            <a:ext cx="118935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大卫王</a:t>
            </a:r>
            <a:endParaRPr lang="en-US" sz="2400" b="1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9480" y="3449955"/>
            <a:ext cx="109093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en-US" sz="2400" b="1">
                <a:sym typeface="+mn-ea"/>
              </a:rPr>
              <a:t>耶西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85030" y="2510155"/>
            <a:ext cx="119570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en-US" sz="2400" b="1">
                <a:sym typeface="+mn-ea"/>
              </a:rPr>
              <a:t>俄备得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19625" y="5969635"/>
            <a:ext cx="1779270" cy="8299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sz="2400" b="1">
                <a:sym typeface="+mn-ea"/>
              </a:rPr>
              <a:t>约瑟</a:t>
            </a:r>
            <a:endParaRPr lang="en-US" sz="2400" b="1">
              <a:sym typeface="+mn-ea"/>
            </a:endParaRPr>
          </a:p>
          <a:p>
            <a:pPr algn="ctr"/>
            <a:r>
              <a:rPr lang="en-US" sz="2400" b="1">
                <a:sym typeface="+mn-ea"/>
              </a:rPr>
              <a:t>马利亚丈夫</a:t>
            </a: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68655" y="717550"/>
            <a:ext cx="5004435" cy="1591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374640" y="658495"/>
            <a:ext cx="10795" cy="43942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269865" y="2993390"/>
            <a:ext cx="10795" cy="43942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201920" y="1724025"/>
            <a:ext cx="3175" cy="67818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268595" y="3959860"/>
            <a:ext cx="10795" cy="43942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5910" y="6013450"/>
            <a:ext cx="4067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>
                <a:solidFill>
                  <a:srgbClr val="0070C0"/>
                </a:solidFill>
                <a:sym typeface="+mn-ea"/>
              </a:rPr>
              <a:t>路得</a:t>
            </a:r>
            <a:r>
              <a:rPr lang="zh-CN" sz="2400" b="1">
                <a:sym typeface="+mn-ea"/>
              </a:rPr>
              <a:t>是大卫的老奶奶</a:t>
            </a:r>
            <a:endParaRPr lang="zh-CN" sz="2400" b="1">
              <a:sym typeface="+mn-ea"/>
            </a:endParaRPr>
          </a:p>
          <a:p>
            <a:pPr algn="ctr"/>
            <a:r>
              <a:rPr sz="2400" b="1">
                <a:solidFill>
                  <a:srgbClr val="7030A0"/>
                </a:solidFill>
                <a:sym typeface="+mn-ea"/>
              </a:rPr>
              <a:t>喇合</a:t>
            </a:r>
            <a:r>
              <a:rPr lang="zh-CN" sz="2400" b="1">
                <a:sym typeface="+mn-ea"/>
              </a:rPr>
              <a:t>是大卫的老老奶奶</a:t>
            </a:r>
            <a:endParaRPr lang="zh-CN" sz="2400" b="1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43500" y="4997450"/>
            <a:ext cx="241935" cy="846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50000"/>
              </a:lnSpc>
            </a:pPr>
            <a:r>
              <a:rPr lang="zh-CN" altLang="en-US">
                <a:latin typeface="Microsoft YaHei" panose="020B0503020204020204" charset="-122"/>
                <a:ea typeface="Microsoft YaHei" panose="020B0503020204020204" charset="-122"/>
              </a:rPr>
              <a:t>••••••</a:t>
            </a:r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57265" y="2646045"/>
            <a:ext cx="592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大卫身世卑贱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97525" y="5127625"/>
            <a:ext cx="1143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耶稣生在马槽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 rot="20460000">
            <a:off x="2286635" y="621665"/>
            <a:ext cx="2158365" cy="4298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chemeClr val="tx1"/>
                </a:solidFill>
              </a:rPr>
              <a:t>犹太人传统</a:t>
            </a:r>
            <a:r>
              <a:rPr lang="zh-CN" altLang="en-US" sz="2200" b="1">
                <a:solidFill>
                  <a:schemeClr val="tx1"/>
                </a:solidFill>
              </a:rPr>
              <a:t>佳话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6" grpId="1"/>
      <p:bldP spid="5" grpId="0" bldLvl="0" animBg="1"/>
      <p:bldP spid="5" grpId="1" animBg="1"/>
      <p:bldP spid="11" grpId="0" bldLvl="0" animBg="1"/>
      <p:bldP spid="11" grpId="1" animBg="1"/>
      <p:bldP spid="12" grpId="0" bldLvl="0" animBg="1"/>
      <p:bldP spid="12" grpId="1" animBg="1"/>
      <p:bldP spid="15" grpId="0" bldLvl="0" animBg="1"/>
      <p:bldP spid="15" grpId="1" animBg="1"/>
      <p:bldP spid="14" grpId="0" bldLvl="0" animBg="1"/>
      <p:bldP spid="14" grpId="1" animBg="1"/>
      <p:bldP spid="13" grpId="0" bldLvl="0" animBg="1"/>
      <p:bldP spid="13" grpId="1" animBg="1"/>
      <p:bldP spid="16" grpId="0" bldLvl="0" animBg="1"/>
      <p:bldP spid="16" grpId="1" animBg="1"/>
      <p:bldP spid="2" grpId="0"/>
      <p:bldP spid="2" grpId="1"/>
      <p:bldP spid="23" grpId="0"/>
      <p:bldP spid="23" grpId="1"/>
      <p:bldP spid="9" grpId="0"/>
      <p:bldP spid="9" grpId="1"/>
      <p:bldP spid="7" grpId="0"/>
      <p:bldP spid="7" grpId="1"/>
      <p:bldP spid="10" grpId="0"/>
      <p:bldP spid="10" grpId="1"/>
      <p:bldP spid="24" grpId="0"/>
      <p:bldP spid="24" grpId="1"/>
      <p:bldP spid="25" grpId="0" bldLvl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5240" y="21590"/>
            <a:ext cx="5995670" cy="3503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3517265"/>
            <a:ext cx="5987415" cy="3328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95390" y="2543810"/>
            <a:ext cx="5607685" cy="932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/>
              <a:t>   </a:t>
            </a:r>
            <a:r>
              <a:rPr lang="zh-CN" altLang="en-US" sz="2800" b="1"/>
              <a:t>过红海</a:t>
            </a:r>
            <a:r>
              <a:rPr lang="zh-CN" altLang="en-US" sz="2400"/>
              <a:t>：第一代人，埃及</a:t>
            </a:r>
            <a:r>
              <a:rPr lang="en-US" altLang="zh-CN" sz="2400"/>
              <a:t>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/>
              <a:t>旷野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              </a:t>
            </a:r>
            <a:r>
              <a:rPr lang="zh-CN" altLang="en-US" sz="2400">
                <a:sym typeface="+mn-ea"/>
              </a:rPr>
              <a:t>在旷野中熬炼</a:t>
            </a:r>
            <a:r>
              <a:rPr lang="zh-CN" altLang="en-US" sz="2400">
                <a:sym typeface="+mn-ea"/>
              </a:rPr>
              <a:t>信心的过程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6251575" y="1595120"/>
            <a:ext cx="557085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ym typeface="+mn-ea"/>
              </a:rPr>
              <a:t>过约旦河</a:t>
            </a:r>
            <a:r>
              <a:rPr lang="zh-CN" altLang="en-US" sz="2400">
                <a:sym typeface="+mn-ea"/>
              </a:rPr>
              <a:t>：第二代人，旷野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→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应许地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            </a:t>
            </a:r>
            <a:r>
              <a:rPr lang="zh-CN" altLang="en-US" sz="2400">
                <a:sym typeface="+mn-ea"/>
              </a:rPr>
              <a:t>顺服信靠神得地为业的</a:t>
            </a:r>
            <a:r>
              <a:rPr lang="zh-CN" altLang="en-US" sz="2400">
                <a:sym typeface="+mn-ea"/>
              </a:rPr>
              <a:t>过程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7120" y="4789805"/>
            <a:ext cx="57086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0B050"/>
                </a:solidFill>
                <a:sym typeface="+mn-ea"/>
              </a:rPr>
              <a:t>【加 1:16】 既然乐意将他儿子启示在我心里，叫我把他传在外邦人中，我就没有与属血气的人商量，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  <a:p>
            <a:r>
              <a:rPr lang="en-US" altLang="zh-CN" sz="2400">
                <a:solidFill>
                  <a:srgbClr val="00B050"/>
                </a:solidFill>
                <a:sym typeface="+mn-ea"/>
              </a:rPr>
              <a:t>【加 1:18】 过了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三年</a:t>
            </a:r>
            <a:r>
              <a:rPr lang="en-US" altLang="zh-CN" sz="2400">
                <a:solidFill>
                  <a:srgbClr val="00B050"/>
                </a:solidFill>
                <a:sym typeface="+mn-ea"/>
              </a:rPr>
              <a:t>，才上耶路撒冷去见矶法，和他同住了十五天。</a:t>
            </a:r>
            <a:endParaRPr lang="en-US" altLang="zh-CN" sz="2400">
              <a:solidFill>
                <a:srgbClr val="00B05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3940" y="134620"/>
            <a:ext cx="5866130" cy="11988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【书 3:17】 抬耶和华约柜的祭司在约旦河中的干地上站定，以色列众人都从干地上过去，直到国民尽都过了约旦河。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3005" y="3558540"/>
            <a:ext cx="570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【路 4:1】耶稣被圣灵充满，从约旦河回来，圣灵将他引到</a:t>
            </a:r>
            <a:r>
              <a:rPr lang="zh-CN" altLang="en-US" sz="2400" b="1"/>
              <a:t>旷野</a:t>
            </a:r>
            <a:r>
              <a:rPr lang="zh-CN" altLang="en-US" sz="2400"/>
              <a:t>，</a:t>
            </a:r>
            <a:r>
              <a:rPr lang="zh-CN" altLang="en-US" sz="2400" b="1"/>
              <a:t>四十天</a:t>
            </a:r>
            <a:r>
              <a:rPr lang="zh-CN" altLang="en-US" sz="2400"/>
              <a:t>受魔鬼的试探。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22860" y="21590"/>
            <a:ext cx="135001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过河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/>
      <p:bldP spid="9" grpId="0" animBg="1"/>
      <p:bldP spid="9" grpId="1" animBg="1"/>
      <p:bldP spid="7" grpId="0"/>
      <p:bldP spid="7" grpId="1"/>
      <p:bldP spid="5" grpId="0"/>
      <p:bldP spid="5" grpId="1"/>
      <p:bldP spid="10" grpId="0"/>
      <p:bldP spid="10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771640" cy="4519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47205" y="186690"/>
            <a:ext cx="515874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/>
              <a:t>【书 6:17】</a:t>
            </a:r>
            <a:r>
              <a:rPr lang="zh-CN" altLang="en-US" sz="2600" b="1">
                <a:solidFill>
                  <a:srgbClr val="C00000"/>
                </a:solidFill>
              </a:rPr>
              <a:t>这城和其中所有的都要在耶和华面前毁灭</a:t>
            </a:r>
            <a:r>
              <a:rPr lang="zh-CN" altLang="en-US" sz="2600"/>
              <a:t>；只有妓女喇合与她家中所有的可以存活，因为她隐藏了我们所打发的使者。</a:t>
            </a:r>
            <a:endParaRPr lang="zh-CN" altLang="en-US" sz="2600"/>
          </a:p>
          <a:p>
            <a:r>
              <a:rPr lang="zh-CN" altLang="en-US" sz="2600"/>
              <a:t>【书 6:18】至于你们，务要谨慎，不可取那当灭的物，恐怕你们取了那当灭的物，就连累以色列的全营，使全营受咒诅。</a:t>
            </a:r>
            <a:endParaRPr lang="zh-CN" altLang="en-US" sz="2600"/>
          </a:p>
          <a:p>
            <a:r>
              <a:rPr lang="zh-CN" altLang="en-US" sz="2600"/>
              <a:t>【书 6:19】</a:t>
            </a:r>
            <a:r>
              <a:rPr lang="zh-CN" altLang="en-US" sz="2600" b="1">
                <a:solidFill>
                  <a:srgbClr val="00B050"/>
                </a:solidFill>
              </a:rPr>
              <a:t>惟有金子、银子和铜铁的器皿都要归耶和华为圣，必入耶和华的库中</a:t>
            </a:r>
            <a:r>
              <a:rPr lang="zh-CN" altLang="en-US" sz="2600">
                <a:solidFill>
                  <a:srgbClr val="00B050"/>
                </a:solidFill>
              </a:rPr>
              <a:t>。</a:t>
            </a:r>
            <a:endParaRPr lang="zh-CN" altLang="en-US" sz="2600">
              <a:solidFill>
                <a:srgbClr val="00B05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63410" y="4895850"/>
            <a:ext cx="50526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【书 8:2</a:t>
            </a:r>
            <a:r>
              <a:rPr lang="en-US" altLang="zh-CN" sz="2600">
                <a:sym typeface="+mn-ea"/>
              </a:rPr>
              <a:t>a</a:t>
            </a:r>
            <a:r>
              <a:rPr lang="zh-CN" altLang="en-US" sz="2600">
                <a:sym typeface="+mn-ea"/>
              </a:rPr>
              <a:t>】你怎样待耶利哥和耶利哥的王</a:t>
            </a:r>
            <a:r>
              <a:rPr lang="en-US" altLang="zh-CN" sz="2600">
                <a:sym typeface="+mn-ea"/>
              </a:rPr>
              <a:t>, </a:t>
            </a:r>
            <a:r>
              <a:rPr lang="zh-CN" altLang="en-US" sz="2600">
                <a:sym typeface="+mn-ea"/>
              </a:rPr>
              <a:t>也当照样待艾城和艾城的王。只是</a:t>
            </a:r>
            <a:r>
              <a:rPr lang="zh-CN" altLang="en-US" sz="2600" b="1">
                <a:solidFill>
                  <a:srgbClr val="C00000"/>
                </a:solidFill>
                <a:sym typeface="+mn-ea"/>
              </a:rPr>
              <a:t>城内所夺的财物和牲畜</a:t>
            </a:r>
            <a:r>
              <a:rPr lang="en-US" altLang="zh-CN" sz="2600" b="1">
                <a:solidFill>
                  <a:srgbClr val="C00000"/>
                </a:solidFill>
                <a:sym typeface="+mn-ea"/>
              </a:rPr>
              <a:t>, </a:t>
            </a:r>
            <a:r>
              <a:rPr lang="zh-CN" altLang="en-US" sz="2600" b="1">
                <a:solidFill>
                  <a:srgbClr val="C00000"/>
                </a:solidFill>
                <a:sym typeface="+mn-ea"/>
              </a:rPr>
              <a:t>你们可以取为自己的掠物</a:t>
            </a:r>
            <a:r>
              <a:rPr lang="zh-CN" altLang="en-US" sz="2600">
                <a:solidFill>
                  <a:srgbClr val="C00000"/>
                </a:solidFill>
                <a:sym typeface="+mn-ea"/>
              </a:rPr>
              <a:t>。</a:t>
            </a:r>
            <a:endParaRPr lang="zh-CN" altLang="en-US" sz="2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330" y="6219190"/>
            <a:ext cx="4137025" cy="4914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rgbClr val="FF0000"/>
                </a:solidFill>
              </a:rPr>
              <a:t>应用</a:t>
            </a:r>
            <a:r>
              <a:rPr lang="zh-CN" altLang="en-US" sz="2600">
                <a:solidFill>
                  <a:srgbClr val="FF0000"/>
                </a:solidFill>
              </a:rPr>
              <a:t>：</a:t>
            </a:r>
            <a:r>
              <a:rPr lang="zh-CN" altLang="en-US" sz="2600" b="1">
                <a:solidFill>
                  <a:srgbClr val="FF0000"/>
                </a:solidFill>
              </a:rPr>
              <a:t>顺服</a:t>
            </a:r>
            <a:r>
              <a:rPr lang="en-US" altLang="zh-CN" sz="2600" b="1">
                <a:solidFill>
                  <a:srgbClr val="FF0000"/>
                </a:solidFill>
              </a:rPr>
              <a:t>, </a:t>
            </a:r>
            <a:r>
              <a:rPr lang="zh-CN" altLang="en-US" sz="2600" b="1">
                <a:solidFill>
                  <a:srgbClr val="FF0000"/>
                </a:solidFill>
              </a:rPr>
              <a:t>不问为什么</a:t>
            </a:r>
            <a:r>
              <a:rPr lang="en-US" altLang="zh-CN" sz="2600" b="1">
                <a:solidFill>
                  <a:srgbClr val="FF0000"/>
                </a:solidFill>
              </a:rPr>
              <a:t> !</a:t>
            </a:r>
            <a:endParaRPr lang="en-US" altLang="zh-CN" sz="2600" b="1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78805" y="1014095"/>
            <a:ext cx="1289050" cy="3928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68645" y="5100955"/>
            <a:ext cx="2308860" cy="763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5910" y="4610735"/>
            <a:ext cx="5295900" cy="891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 b="1">
                <a:sym typeface="+mn-ea"/>
              </a:rPr>
              <a:t>疑问</a:t>
            </a:r>
            <a:r>
              <a:rPr lang="zh-CN" altLang="en-US" sz="2600">
                <a:sym typeface="+mn-ea"/>
              </a:rPr>
              <a:t>：为什么前后</a:t>
            </a:r>
            <a:r>
              <a:rPr lang="zh-CN" altLang="en-US" sz="2600">
                <a:sym typeface="+mn-ea"/>
              </a:rPr>
              <a:t>命令</a:t>
            </a:r>
            <a:r>
              <a:rPr lang="zh-CN" altLang="en-US" sz="2600">
                <a:sym typeface="+mn-ea"/>
              </a:rPr>
              <a:t>不一致？</a:t>
            </a:r>
            <a:endParaRPr lang="zh-CN" altLang="en-US" sz="2600">
              <a:sym typeface="+mn-ea"/>
            </a:endParaRPr>
          </a:p>
          <a:p>
            <a:r>
              <a:rPr lang="en-US" altLang="zh-CN" sz="2600">
                <a:sym typeface="+mn-ea"/>
              </a:rPr>
              <a:t>           </a:t>
            </a:r>
            <a:r>
              <a:rPr lang="zh-CN" altLang="en-US" sz="2600">
                <a:sym typeface="+mn-ea"/>
              </a:rPr>
              <a:t>会不会是神故意出难题？</a:t>
            </a:r>
            <a:endParaRPr lang="zh-CN" altLang="en-US" sz="26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355" y="5610225"/>
            <a:ext cx="6464300" cy="4914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600" b="1">
                <a:sym typeface="+mn-ea"/>
              </a:rPr>
              <a:t>原因</a:t>
            </a:r>
            <a:r>
              <a:rPr lang="zh-CN" altLang="en-US" sz="2600">
                <a:sym typeface="+mn-ea"/>
              </a:rPr>
              <a:t>：头一座城归于神，如同头生的都归神</a:t>
            </a:r>
            <a:endParaRPr lang="zh-CN" altLang="en-US" sz="26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" y="46355"/>
            <a:ext cx="210375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/>
              <a:t>3.亚干事件</a:t>
            </a:r>
            <a:endParaRPr lang="en-US" altLang="zh-CN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4691380" y="6209665"/>
            <a:ext cx="1927860" cy="4914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rgbClr val="FF0000"/>
                </a:solidFill>
                <a:sym typeface="+mn-ea"/>
              </a:rPr>
              <a:t>顺服</a:t>
            </a:r>
            <a:r>
              <a:rPr lang="en-US" altLang="zh-CN" sz="26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≠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说服</a:t>
            </a:r>
            <a:endParaRPr lang="zh-CN" alt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13860" y="186690"/>
            <a:ext cx="1986280" cy="49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600" b="1">
                <a:sym typeface="+mn-ea"/>
              </a:rPr>
              <a:t>被石头打死</a:t>
            </a:r>
            <a:endParaRPr lang="zh-CN" altLang="en-US" sz="26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5" grpId="0"/>
      <p:bldP spid="5" grpId="1"/>
      <p:bldP spid="3" grpId="0"/>
      <p:bldP spid="3" grpId="1"/>
      <p:bldP spid="9" grpId="0" bldLvl="0" animBg="1"/>
      <p:bldP spid="9" grpId="1" animBg="1"/>
      <p:bldP spid="10" grpId="0" animBg="1"/>
      <p:bldP spid="10" grpId="1" animBg="1"/>
      <p:bldP spid="6" grpId="0" animBg="1"/>
      <p:bldP spid="6" grpId="1" animBg="1"/>
      <p:bldP spid="11" grpId="0" animBg="1"/>
      <p:bldP spid="11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97155" y="40640"/>
            <a:ext cx="9705340" cy="6743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879330" y="297815"/>
            <a:ext cx="2134235" cy="63696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【申 27:12】“你们过了约旦河，西缅、利未、犹大、以萨迦、约瑟、便雅悯六个支派的人，都要站在基利心山上为百姓祝福。</a:t>
            </a:r>
            <a:endParaRPr lang="zh-CN" altLang="en-US" sz="2400"/>
          </a:p>
          <a:p>
            <a:r>
              <a:rPr lang="zh-CN" altLang="en-US" sz="2400"/>
              <a:t>【申 27:13】流便、迦得、亚设、西布伦、但、拿弗他利六个支派的人，都要站在以巴路山上宣布咒诅。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82270" y="304165"/>
            <a:ext cx="3691890" cy="946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190" y="189230"/>
            <a:ext cx="3502660" cy="8896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tx1"/>
                </a:solidFill>
                <a:sym typeface="+mn-ea"/>
              </a:rPr>
              <a:t>4.宣读律法</a:t>
            </a:r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1775" y="297815"/>
            <a:ext cx="36188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亚伯拉罕之约之地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commondata" val="eyJoZGlkIjoiNTc5YjI0MjU3N2U0ODAzZjBhMTJiNjk5Y2M4ZWYwYm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3206</Words>
  <Application>WPS 演示</Application>
  <PresentationFormat>宽屏</PresentationFormat>
  <Paragraphs>302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凡事感恩 Jack崔</cp:lastModifiedBy>
  <cp:revision>176</cp:revision>
  <dcterms:created xsi:type="dcterms:W3CDTF">2019-06-19T02:08:00Z</dcterms:created>
  <dcterms:modified xsi:type="dcterms:W3CDTF">2023-11-06T08:42:39Z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F110A5A303DC483FBDC7D7C0A26EADCC_13</vt:lpwstr>
  </property>
</Properties>
</file>