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3"/>
  </p:notesMasterIdLst>
  <p:sldIdLst>
    <p:sldId id="819" r:id="rId4"/>
    <p:sldId id="892" r:id="rId5"/>
    <p:sldId id="901" r:id="rId6"/>
    <p:sldId id="902" r:id="rId7"/>
    <p:sldId id="894" r:id="rId8"/>
    <p:sldId id="900" r:id="rId9"/>
    <p:sldId id="844" r:id="rId10"/>
    <p:sldId id="856" r:id="rId11"/>
    <p:sldId id="895" r:id="rId12"/>
    <p:sldId id="858" r:id="rId14"/>
    <p:sldId id="905" r:id="rId15"/>
    <p:sldId id="910" r:id="rId16"/>
    <p:sldId id="908" r:id="rId17"/>
    <p:sldId id="909" r:id="rId18"/>
    <p:sldId id="907" r:id="rId19"/>
    <p:sldId id="911" r:id="rId20"/>
    <p:sldId id="912" r:id="rId21"/>
  </p:sldIdLst>
  <p:sldSz cx="9144000" cy="6858000" type="screen4x3"/>
  <p:notesSz cx="6858000" cy="9144000"/>
  <p:defaultTextStyle>
    <a:defPPr>
      <a:defRPr lang="zh-TW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90204" pitchFamily="34" charset="0"/>
        <a:ea typeface="黑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90204" pitchFamily="34" charset="0"/>
        <a:ea typeface="黑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90204" pitchFamily="34" charset="0"/>
        <a:ea typeface="黑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90204" pitchFamily="34" charset="0"/>
        <a:ea typeface="黑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90204" pitchFamily="34" charset="0"/>
        <a:ea typeface="黑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90204" pitchFamily="34" charset="0"/>
        <a:ea typeface="黑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90204" pitchFamily="34" charset="0"/>
        <a:ea typeface="黑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90204" pitchFamily="34" charset="0"/>
        <a:ea typeface="黑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90204" pitchFamily="34" charset="0"/>
        <a:ea typeface="黑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2" userDrawn="1">
          <p15:clr>
            <a:srgbClr val="A4A3A4"/>
          </p15:clr>
        </p15:guide>
        <p15:guide id="2" pos="29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996633"/>
    <a:srgbClr val="003366"/>
    <a:srgbClr val="336600"/>
    <a:srgbClr val="A50021"/>
    <a:srgbClr val="3366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1" d="100"/>
          <a:sy n="61" d="100"/>
        </p:scale>
        <p:origin x="-811" y="-86"/>
      </p:cViewPr>
      <p:guideLst>
        <p:guide orient="horz" pos="2312"/>
        <p:guide pos="29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45" d="100"/>
        <a:sy n="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9090" name="页眉占位符 8908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en-US" altLang="zh-CN" sz="1200" dirty="0"/>
          </a:p>
        </p:txBody>
      </p:sp>
      <p:sp>
        <p:nvSpPr>
          <p:cNvPr id="89091" name="日期占位符 8909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en-US" altLang="zh-CN" sz="1200" dirty="0"/>
          </a:p>
        </p:txBody>
      </p:sp>
      <p:sp>
        <p:nvSpPr>
          <p:cNvPr id="89092" name="幻灯片图像占位符 89091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9093" name="文本占位符 89092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89094" name="页脚占位符 8909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en-US" altLang="zh-CN" sz="1200" dirty="0"/>
          </a:p>
        </p:txBody>
      </p:sp>
      <p:sp>
        <p:nvSpPr>
          <p:cNvPr id="89095" name="灯片编号占位符 8909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90204" pitchFamily="34" charset="0"/>
        <a:ea typeface="PMingLiU" pitchFamily="18" charset="-12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90204" pitchFamily="34" charset="0"/>
        <a:ea typeface="PMingLiU" pitchFamily="18" charset="-12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90204" pitchFamily="34" charset="0"/>
        <a:ea typeface="PMingLiU" pitchFamily="18" charset="-12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90204" pitchFamily="34" charset="0"/>
        <a:ea typeface="PMingLiU" pitchFamily="18" charset="-12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90204" pitchFamily="34" charset="0"/>
        <a:ea typeface="PMingLiU" pitchFamily="18" charset="-12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90204" pitchFamily="34" charset="0"/>
        <a:ea typeface="PMingLiU" pitchFamily="18" charset="-12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90204" pitchFamily="34" charset="0"/>
        <a:ea typeface="PMingLiU" pitchFamily="18" charset="-12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90204" pitchFamily="34" charset="0"/>
        <a:ea typeface="PMingLiU" pitchFamily="18" charset="-12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90204" pitchFamily="34" charset="0"/>
        <a:ea typeface="PMingLiU" pitchFamily="18" charset="-12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TW" altLang="en-US" dirty="0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 dirty="0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TW" altLang="en-US" dirty="0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 dirty="0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TW" dirty="0"/>
              <a:t>Click to edit Master title style</a:t>
            </a:r>
            <a:endParaRPr lang="en-US" altLang="zh-TW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TW" dirty="0"/>
              <a:t>Click to edit Master text styles</a:t>
            </a:r>
            <a:endParaRPr lang="en-US" altLang="zh-TW" dirty="0"/>
          </a:p>
          <a:p>
            <a:pPr lvl="1"/>
            <a:r>
              <a:rPr lang="en-US" altLang="zh-TW" dirty="0"/>
              <a:t>Second level</a:t>
            </a:r>
            <a:endParaRPr lang="en-US" altLang="zh-TW" dirty="0"/>
          </a:p>
          <a:p>
            <a:pPr lvl="2"/>
            <a:r>
              <a:rPr lang="en-US" altLang="zh-TW" dirty="0"/>
              <a:t>Third level</a:t>
            </a:r>
            <a:endParaRPr lang="en-US" altLang="zh-TW" dirty="0"/>
          </a:p>
          <a:p>
            <a:pPr lvl="3"/>
            <a:r>
              <a:rPr lang="en-US" altLang="zh-TW" dirty="0"/>
              <a:t>Fourth level</a:t>
            </a:r>
            <a:endParaRPr lang="en-US" altLang="zh-TW" dirty="0"/>
          </a:p>
          <a:p>
            <a:pPr lvl="4"/>
            <a:r>
              <a:rPr lang="en-US" altLang="zh-TW" dirty="0"/>
              <a:t>Fifth level</a:t>
            </a:r>
            <a:endParaRPr lang="en-US" altLang="zh-TW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TW" altLang="en-US" dirty="0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 dirty="0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TW" altLang="en-US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90204" pitchFamily="34" charset="0"/>
          <a:ea typeface="黑体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90204" pitchFamily="34" charset="0"/>
          <a:ea typeface="黑体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90204" pitchFamily="34" charset="0"/>
          <a:ea typeface="黑体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90204" pitchFamily="34" charset="0"/>
          <a:ea typeface="黑体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90204" pitchFamily="34" charset="0"/>
          <a:ea typeface="黑体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90204" pitchFamily="34" charset="0"/>
          <a:ea typeface="黑体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90204" pitchFamily="34" charset="0"/>
          <a:ea typeface="黑体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90204" pitchFamily="34" charset="0"/>
          <a:ea typeface="黑体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TW" dirty="0"/>
              <a:t>Click to edit Master title style</a:t>
            </a:r>
            <a:endParaRPr lang="en-US" altLang="zh-TW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TW" dirty="0"/>
              <a:t>Click to edit Master text styles</a:t>
            </a:r>
            <a:endParaRPr lang="en-US" altLang="zh-TW" dirty="0"/>
          </a:p>
          <a:p>
            <a:pPr lvl="1"/>
            <a:r>
              <a:rPr lang="en-US" altLang="zh-TW" dirty="0"/>
              <a:t>Second level</a:t>
            </a:r>
            <a:endParaRPr lang="en-US" altLang="zh-TW" dirty="0"/>
          </a:p>
          <a:p>
            <a:pPr lvl="2"/>
            <a:r>
              <a:rPr lang="en-US" altLang="zh-TW" dirty="0"/>
              <a:t>Third level</a:t>
            </a:r>
            <a:endParaRPr lang="en-US" altLang="zh-TW" dirty="0"/>
          </a:p>
          <a:p>
            <a:pPr lvl="3"/>
            <a:r>
              <a:rPr lang="en-US" altLang="zh-TW" dirty="0"/>
              <a:t>Fourth level</a:t>
            </a:r>
            <a:endParaRPr lang="en-US" altLang="zh-TW" dirty="0"/>
          </a:p>
          <a:p>
            <a:pPr lvl="4"/>
            <a:r>
              <a:rPr lang="en-US" altLang="zh-TW" dirty="0"/>
              <a:t>Fifth level</a:t>
            </a:r>
            <a:endParaRPr lang="en-US" altLang="zh-TW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TW" altLang="en-US" dirty="0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 dirty="0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TW" altLang="en-US">
                <a:latin typeface="Arial" panose="020B0604020202090204" pitchFamily="34" charset="0"/>
                <a:ea typeface="PMingLiU" pitchFamily="18" charset="-120"/>
              </a:rPr>
            </a:fld>
            <a:endParaRPr lang="zh-TW" altLang="en-US">
              <a:latin typeface="Arial" panose="020B0604020202090204" pitchFamily="34" charset="0"/>
              <a:ea typeface="PMingLiU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90204" pitchFamily="34" charset="0"/>
          <a:ea typeface="黑体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90204" pitchFamily="34" charset="0"/>
          <a:ea typeface="黑体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90204" pitchFamily="34" charset="0"/>
          <a:ea typeface="黑体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90204" pitchFamily="34" charset="0"/>
          <a:ea typeface="黑体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90204" pitchFamily="34" charset="0"/>
          <a:ea typeface="黑体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90204" pitchFamily="34" charset="0"/>
          <a:ea typeface="黑体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90204" pitchFamily="34" charset="0"/>
          <a:ea typeface="黑体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90204" pitchFamily="34" charset="0"/>
          <a:ea typeface="黑体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.jpeg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.jpeg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.jpeg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.jpeg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.jpeg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.jpeg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.jpeg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.jpeg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8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727325" y="1891665"/>
            <a:ext cx="33896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FF0000"/>
                </a:solidFill>
              </a:rPr>
              <a:t>四福音书</a:t>
            </a:r>
            <a:r>
              <a:rPr lang="zh-CN" altLang="en-US" sz="4000">
                <a:solidFill>
                  <a:srgbClr val="FF0000"/>
                </a:solidFill>
              </a:rPr>
              <a:t>异同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6018" name="矩形 726017"/>
          <p:cNvSpPr/>
          <p:nvPr/>
        </p:nvSpPr>
        <p:spPr>
          <a:xfrm>
            <a:off x="405765" y="5076825"/>
            <a:ext cx="852741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00000"/>
              </a:lnSpc>
              <a:spcAft>
                <a:spcPct val="30000"/>
              </a:spcAft>
              <a:buNone/>
            </a:pPr>
            <a:r>
              <a:rPr lang="en-US" altLang="zh-CN" sz="3200">
                <a:latin typeface="宋体" pitchFamily="2" charset="-122"/>
                <a:ea typeface="黑体" pitchFamily="2" charset="-122"/>
              </a:rPr>
              <a:t>…</a:t>
            </a:r>
            <a:r>
              <a:rPr lang="en-US" altLang="zh-CN" sz="320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宝座中和宝座周围有四个活物，前后遍体都满了眼睛。第一个活物像</a:t>
            </a:r>
            <a:r>
              <a:rPr lang="zh-CN" altLang="en-US" sz="32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狮子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，第二个像</a:t>
            </a:r>
            <a:r>
              <a:rPr lang="zh-CN" altLang="en-US" sz="32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牛犊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，第三个脸面像</a:t>
            </a:r>
            <a:r>
              <a:rPr lang="zh-CN" altLang="en-US" sz="32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人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，第四个像</a:t>
            </a:r>
            <a:r>
              <a:rPr lang="zh-CN" altLang="en-US" sz="32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飞鹰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。</a:t>
            </a:r>
            <a:r>
              <a:rPr lang="en-US" altLang="zh-CN" sz="3200">
                <a:solidFill>
                  <a:schemeClr val="bg2"/>
                </a:solidFill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3200" dirty="0">
                <a:solidFill>
                  <a:schemeClr val="bg2"/>
                </a:solidFill>
                <a:latin typeface="黑体" pitchFamily="2" charset="-122"/>
                <a:ea typeface="黑体" pitchFamily="2" charset="-122"/>
              </a:rPr>
              <a:t>启</a:t>
            </a:r>
            <a:r>
              <a:rPr lang="en-US" altLang="zh-CN" sz="3200">
                <a:solidFill>
                  <a:schemeClr val="bg2"/>
                </a:solidFill>
                <a:latin typeface="黑体" pitchFamily="2" charset="-122"/>
                <a:ea typeface="黑体" pitchFamily="2" charset="-122"/>
              </a:rPr>
              <a:t>4:6-7)</a:t>
            </a:r>
            <a:endParaRPr lang="en-US" altLang="zh-TW" sz="3200">
              <a:solidFill>
                <a:schemeClr val="bg2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726019" name="图片 726018" descr="4380130_f496"/>
          <p:cNvPicPr>
            <a:picLocks noChangeAspect="1"/>
          </p:cNvPicPr>
          <p:nvPr/>
        </p:nvPicPr>
        <p:blipFill>
          <a:blip r:embed="rId1"/>
          <a:srcRect t="27524"/>
          <a:stretch>
            <a:fillRect/>
          </a:stretch>
        </p:blipFill>
        <p:spPr>
          <a:xfrm>
            <a:off x="406400" y="2896235"/>
            <a:ext cx="8413750" cy="2191385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26020" name="矩形 726019" descr="Recycled paper"/>
          <p:cNvSpPr/>
          <p:nvPr/>
        </p:nvSpPr>
        <p:spPr>
          <a:xfrm>
            <a:off x="215265" y="2314575"/>
            <a:ext cx="1043940" cy="533400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身分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1" name="矩形 726020" descr="Stationery"/>
          <p:cNvSpPr/>
          <p:nvPr/>
        </p:nvSpPr>
        <p:spPr>
          <a:xfrm>
            <a:off x="1330325" y="2314575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君王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2" name="矩形 726021" descr="Stationery"/>
          <p:cNvSpPr/>
          <p:nvPr/>
        </p:nvSpPr>
        <p:spPr>
          <a:xfrm>
            <a:off x="3227388" y="2314575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仆人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3" name="矩形 726022" descr="Stationery"/>
          <p:cNvSpPr/>
          <p:nvPr/>
        </p:nvSpPr>
        <p:spPr>
          <a:xfrm>
            <a:off x="5124450" y="2314575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完美的人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4" name="矩形 726023" descr="Stationery"/>
          <p:cNvSpPr/>
          <p:nvPr/>
        </p:nvSpPr>
        <p:spPr>
          <a:xfrm>
            <a:off x="7010400" y="2314575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神子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726025" name="图片 726024" descr="lion-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845" y="718820"/>
            <a:ext cx="1511935" cy="151955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26026" name="图片 726025" descr="eagle-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4540" y="726440"/>
            <a:ext cx="1511935" cy="151193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26027" name="图片 726026" descr="ox-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4390" y="735965"/>
            <a:ext cx="1502410" cy="150241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26028" name="图片 726027" descr="ma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1770" y="737870"/>
            <a:ext cx="1502410" cy="150241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26029" name="矩形 726028" descr="blue-marble3"/>
          <p:cNvSpPr/>
          <p:nvPr/>
        </p:nvSpPr>
        <p:spPr>
          <a:xfrm>
            <a:off x="13208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马太福音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30" name="矩形 726029" descr="blue-marble3"/>
          <p:cNvSpPr/>
          <p:nvPr/>
        </p:nvSpPr>
        <p:spPr>
          <a:xfrm>
            <a:off x="3217863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马可福音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31" name="矩形 726030" descr="blue-marble3"/>
          <p:cNvSpPr/>
          <p:nvPr/>
        </p:nvSpPr>
        <p:spPr>
          <a:xfrm>
            <a:off x="5114925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路加福音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32" name="矩形 726031" descr="blue-marble3"/>
          <p:cNvSpPr/>
          <p:nvPr/>
        </p:nvSpPr>
        <p:spPr>
          <a:xfrm>
            <a:off x="70104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约翰福音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20" grpId="0" bldLvl="0" animBg="1"/>
      <p:bldP spid="726021" grpId="0" bldLvl="0" animBg="1"/>
      <p:bldP spid="726022" grpId="0" bldLvl="0" animBg="1"/>
      <p:bldP spid="726023" grpId="0" bldLvl="0" animBg="1"/>
      <p:bldP spid="72602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47" name="矩形 727046" descr="Recycled paper"/>
          <p:cNvSpPr/>
          <p:nvPr/>
        </p:nvSpPr>
        <p:spPr>
          <a:xfrm>
            <a:off x="72390" y="2924175"/>
            <a:ext cx="742315" cy="1023620"/>
          </a:xfrm>
          <a:prstGeom prst="rect">
            <a:avLst/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强调</a:t>
            </a:r>
            <a:endParaRPr lang="zh-TW" altLang="en-US" sz="32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7048" name="矩形 727047" descr="Parchment"/>
          <p:cNvSpPr/>
          <p:nvPr/>
        </p:nvSpPr>
        <p:spPr>
          <a:xfrm>
            <a:off x="871855" y="2844800"/>
            <a:ext cx="2409190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耶稣是弥赛亚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大卫后裔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犹太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人的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王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endParaRPr lang="en-US" altLang="zh-CN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王的家谱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：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亚伯拉罕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大卫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所罗门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罗波安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约西亚16-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雅各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约瑟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马利亚丈夫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)/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马利亚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→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耶稣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。</a:t>
            </a:r>
            <a:endParaRPr lang="zh-CN" altLang="en-US" sz="2800" dirty="0">
              <a:ea typeface="黑体" pitchFamily="2" charset="-122"/>
              <a:cs typeface="Arial" panose="020B0604020202090204" pitchFamily="34" charset="0"/>
              <a:sym typeface="Wingdings" panose="05000000000000000000" pitchFamily="2" charset="2"/>
            </a:endParaRPr>
          </a:p>
        </p:txBody>
      </p:sp>
      <p:sp>
        <p:nvSpPr>
          <p:cNvPr id="727049" name="矩形 727048" descr="Parchment"/>
          <p:cNvSpPr/>
          <p:nvPr/>
        </p:nvSpPr>
        <p:spPr>
          <a:xfrm>
            <a:off x="3323590" y="2844800"/>
            <a:ext cx="1259205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耶稣是神的仆人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谦卑服事人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为人舍命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记录神迹多过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记录教导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endParaRPr lang="zh-TW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7050" name="矩形 727049" descr="Parchment"/>
          <p:cNvSpPr/>
          <p:nvPr/>
        </p:nvSpPr>
        <p:spPr>
          <a:xfrm>
            <a:off x="4638040" y="2844800"/>
            <a:ext cx="2326005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耶稣是完全的人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是人类的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救主。</a:t>
            </a:r>
            <a:endParaRPr lang="zh-CN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人的家谱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：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约瑟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希里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马利亚父亲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)--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拿单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所罗门亲弟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)-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大卫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亚伯拉罕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塞特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亚当。</a:t>
            </a:r>
            <a:endParaRPr lang="zh-CN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7051" name="矩形 727050" descr="Parchment"/>
          <p:cNvSpPr/>
          <p:nvPr/>
        </p:nvSpPr>
        <p:spPr>
          <a:xfrm>
            <a:off x="7054215" y="2844800"/>
            <a:ext cx="1960880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耶稣是神的儿子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有完全的神性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赐永生给信他的人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前三卷福音书称神为父各</a:t>
            </a:r>
            <a:r>
              <a:rPr lang="en-US" altLang="zh-CN" sz="280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42,5,17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次，本书则达</a:t>
            </a:r>
            <a:r>
              <a:rPr lang="en-US" altLang="zh-CN" sz="280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121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次。</a:t>
            </a:r>
            <a:endParaRPr lang="zh-TW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6020" name="矩形 726019" descr="Recycled paper"/>
          <p:cNvSpPr/>
          <p:nvPr/>
        </p:nvSpPr>
        <p:spPr>
          <a:xfrm>
            <a:off x="130810" y="1886585"/>
            <a:ext cx="683895" cy="961390"/>
          </a:xfrm>
          <a:prstGeom prst="rect">
            <a:avLst/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身分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1" name="矩形 726020" descr="Stationery"/>
          <p:cNvSpPr/>
          <p:nvPr/>
        </p:nvSpPr>
        <p:spPr>
          <a:xfrm>
            <a:off x="917575" y="2266950"/>
            <a:ext cx="2068195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君王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2" name="矩形 726021" descr="Stationery"/>
          <p:cNvSpPr/>
          <p:nvPr/>
        </p:nvSpPr>
        <p:spPr>
          <a:xfrm>
            <a:off x="3116263" y="2266950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仆人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3" name="矩形 726022" descr="Stationery"/>
          <p:cNvSpPr/>
          <p:nvPr/>
        </p:nvSpPr>
        <p:spPr>
          <a:xfrm>
            <a:off x="5060950" y="2266950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人</a:t>
            </a:r>
            <a:r>
              <a:rPr lang="zh-CN" altLang="zh-TW" sz="3200" dirty="0">
                <a:latin typeface="黑体" pitchFamily="2" charset="-122"/>
                <a:ea typeface="黑体" pitchFamily="2" charset="-122"/>
              </a:rPr>
              <a:t>子</a:t>
            </a:r>
            <a:endParaRPr lang="zh-CN" altLang="zh-TW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4" name="矩形 726023" descr="Stationery"/>
          <p:cNvSpPr/>
          <p:nvPr/>
        </p:nvSpPr>
        <p:spPr>
          <a:xfrm>
            <a:off x="7011035" y="2266950"/>
            <a:ext cx="198374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神子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726025" name="图片 726024" descr="lion-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310" y="679450"/>
            <a:ext cx="1712595" cy="15589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26026" name="图片 726025" descr="eagle-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410" y="688975"/>
            <a:ext cx="1770380" cy="15335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26027" name="图片 726026" descr="ox-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7225" y="681990"/>
            <a:ext cx="1712595" cy="155638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26028" name="图片 726027" descr="ma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1430" y="706120"/>
            <a:ext cx="1809115" cy="153416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26029" name="矩形 726028" descr="blue-marble3"/>
          <p:cNvSpPr/>
          <p:nvPr/>
        </p:nvSpPr>
        <p:spPr>
          <a:xfrm>
            <a:off x="11303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马太福音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30" name="矩形 726029" descr="blue-marble3"/>
          <p:cNvSpPr/>
          <p:nvPr/>
        </p:nvSpPr>
        <p:spPr>
          <a:xfrm>
            <a:off x="31115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马可福音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31" name="矩形 726030" descr="blue-marble3"/>
          <p:cNvSpPr/>
          <p:nvPr/>
        </p:nvSpPr>
        <p:spPr>
          <a:xfrm>
            <a:off x="50927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路加福音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32" name="矩形 726031" descr="blue-marble3"/>
          <p:cNvSpPr/>
          <p:nvPr/>
        </p:nvSpPr>
        <p:spPr>
          <a:xfrm>
            <a:off x="70739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约翰福音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7" grpId="0" bldLvl="0" animBg="1"/>
      <p:bldP spid="727048" grpId="0" bldLvl="0" animBg="1"/>
      <p:bldP spid="727049" grpId="0" bldLvl="0" animBg="1"/>
      <p:bldP spid="727050" grpId="0" bldLvl="0" animBg="1"/>
      <p:bldP spid="727051" grpId="0" bldLvl="0" animBg="1"/>
      <p:bldP spid="72705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47" name="矩形 727046" descr="Recycled paper"/>
          <p:cNvSpPr/>
          <p:nvPr/>
        </p:nvSpPr>
        <p:spPr>
          <a:xfrm>
            <a:off x="72390" y="2924175"/>
            <a:ext cx="742315" cy="1023620"/>
          </a:xfrm>
          <a:prstGeom prst="rect">
            <a:avLst/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强调</a:t>
            </a:r>
            <a:endParaRPr lang="zh-TW" altLang="en-US" sz="32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7048" name="矩形 727047" descr="Parchment"/>
          <p:cNvSpPr/>
          <p:nvPr/>
        </p:nvSpPr>
        <p:spPr>
          <a:xfrm>
            <a:off x="871855" y="2844800"/>
            <a:ext cx="2409190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耶稣是弥赛亚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大卫后裔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犹太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人的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王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endParaRPr lang="en-US" altLang="zh-CN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王的家谱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：</a:t>
            </a:r>
            <a:r>
              <a:rPr lang="zh-CN" altLang="en-US" sz="2800" dirty="0">
                <a:highlight>
                  <a:srgbClr val="FFFF00"/>
                </a:highlight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亚伯拉罕</a:t>
            </a:r>
            <a:r>
              <a:rPr lang="en-US" altLang="zh-CN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大卫</a:t>
            </a:r>
            <a:r>
              <a:rPr lang="en-US" altLang="zh-CN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所罗门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罗波安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约西亚16-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雅各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约瑟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马利亚丈夫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)/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马利亚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→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耶稣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。</a:t>
            </a:r>
            <a:endParaRPr lang="zh-CN" altLang="en-US" sz="2800" dirty="0">
              <a:ea typeface="黑体" pitchFamily="2" charset="-122"/>
              <a:cs typeface="Arial" panose="020B0604020202090204" pitchFamily="34" charset="0"/>
              <a:sym typeface="Wingdings" panose="05000000000000000000" pitchFamily="2" charset="2"/>
            </a:endParaRPr>
          </a:p>
        </p:txBody>
      </p:sp>
      <p:sp>
        <p:nvSpPr>
          <p:cNvPr id="727049" name="矩形 727048" descr="Parchment"/>
          <p:cNvSpPr/>
          <p:nvPr/>
        </p:nvSpPr>
        <p:spPr>
          <a:xfrm>
            <a:off x="3323590" y="2844800"/>
            <a:ext cx="1259205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耶稣是神的仆人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谦卑服事人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为人舍命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记录神迹多过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记录教导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endParaRPr lang="zh-TW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7050" name="矩形 727049" descr="Parchment"/>
          <p:cNvSpPr/>
          <p:nvPr/>
        </p:nvSpPr>
        <p:spPr>
          <a:xfrm>
            <a:off x="4638040" y="2844800"/>
            <a:ext cx="2326005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耶稣是完全的人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是人类的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救主。</a:t>
            </a:r>
            <a:endParaRPr lang="zh-CN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人的家谱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：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约瑟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希里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马利亚父亲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)--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拿单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所罗门亲弟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)-</a:t>
            </a:r>
            <a:r>
              <a:rPr lang="zh-CN" altLang="en-US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大卫</a:t>
            </a:r>
            <a:r>
              <a:rPr lang="en-US" altLang="zh-CN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highlight>
                  <a:srgbClr val="FFFF00"/>
                </a:highlight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亚伯拉罕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塞特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亚当。</a:t>
            </a:r>
            <a:endParaRPr lang="zh-CN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7051" name="矩形 727050" descr="Parchment"/>
          <p:cNvSpPr/>
          <p:nvPr/>
        </p:nvSpPr>
        <p:spPr>
          <a:xfrm>
            <a:off x="7054215" y="2844800"/>
            <a:ext cx="1960880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耶稣是神的儿子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有完全的神性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赐永生给信他的人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前三卷福音书称神为父各</a:t>
            </a:r>
            <a:r>
              <a:rPr lang="en-US" altLang="zh-CN" sz="280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42,5,17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次，本书则达</a:t>
            </a:r>
            <a:r>
              <a:rPr lang="en-US" altLang="zh-CN" sz="280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121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次。</a:t>
            </a:r>
            <a:endParaRPr lang="zh-TW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6020" name="矩形 726019" descr="Recycled paper"/>
          <p:cNvSpPr/>
          <p:nvPr/>
        </p:nvSpPr>
        <p:spPr>
          <a:xfrm>
            <a:off x="130810" y="1886585"/>
            <a:ext cx="683895" cy="961390"/>
          </a:xfrm>
          <a:prstGeom prst="rect">
            <a:avLst/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身分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1" name="矩形 726020" descr="Stationery"/>
          <p:cNvSpPr/>
          <p:nvPr/>
        </p:nvSpPr>
        <p:spPr>
          <a:xfrm>
            <a:off x="917575" y="2266950"/>
            <a:ext cx="2068195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君王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2" name="矩形 726021" descr="Stationery"/>
          <p:cNvSpPr/>
          <p:nvPr/>
        </p:nvSpPr>
        <p:spPr>
          <a:xfrm>
            <a:off x="3116263" y="2266950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仆人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3" name="矩形 726022" descr="Stationery"/>
          <p:cNvSpPr/>
          <p:nvPr/>
        </p:nvSpPr>
        <p:spPr>
          <a:xfrm>
            <a:off x="5060950" y="2266950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人</a:t>
            </a:r>
            <a:r>
              <a:rPr lang="zh-CN" altLang="zh-TW" sz="3200" dirty="0">
                <a:latin typeface="黑体" pitchFamily="2" charset="-122"/>
                <a:ea typeface="黑体" pitchFamily="2" charset="-122"/>
              </a:rPr>
              <a:t>子</a:t>
            </a:r>
            <a:endParaRPr lang="zh-CN" altLang="zh-TW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4" name="矩形 726023" descr="Stationery"/>
          <p:cNvSpPr/>
          <p:nvPr/>
        </p:nvSpPr>
        <p:spPr>
          <a:xfrm>
            <a:off x="7011035" y="2266950"/>
            <a:ext cx="198374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神子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726025" name="图片 726024" descr="lion-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310" y="679450"/>
            <a:ext cx="1712595" cy="15589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26026" name="图片 726025" descr="eagle-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410" y="688975"/>
            <a:ext cx="1770380" cy="15335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26027" name="图片 726026" descr="ox-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7225" y="681990"/>
            <a:ext cx="1712595" cy="155638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26028" name="图片 726027" descr="ma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1430" y="706120"/>
            <a:ext cx="1809115" cy="153416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26029" name="矩形 726028" descr="blue-marble3"/>
          <p:cNvSpPr/>
          <p:nvPr/>
        </p:nvSpPr>
        <p:spPr>
          <a:xfrm>
            <a:off x="11303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马太福音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30" name="矩形 726029" descr="blue-marble3"/>
          <p:cNvSpPr/>
          <p:nvPr/>
        </p:nvSpPr>
        <p:spPr>
          <a:xfrm>
            <a:off x="31115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马可福音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31" name="矩形 726030" descr="blue-marble3"/>
          <p:cNvSpPr/>
          <p:nvPr/>
        </p:nvSpPr>
        <p:spPr>
          <a:xfrm>
            <a:off x="50927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路加福音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32" name="矩形 726031" descr="blue-marble3"/>
          <p:cNvSpPr/>
          <p:nvPr/>
        </p:nvSpPr>
        <p:spPr>
          <a:xfrm>
            <a:off x="70739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约翰福音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7" grpId="0" bldLvl="0" animBg="1"/>
      <p:bldP spid="727048" grpId="0" bldLvl="0" animBg="1"/>
      <p:bldP spid="727049" grpId="0" bldLvl="0" animBg="1"/>
      <p:bldP spid="727050" grpId="0" bldLvl="0" animBg="1"/>
      <p:bldP spid="727051" grpId="0" bldLvl="0" animBg="1"/>
      <p:bldP spid="72705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47" name="矩形 727046" descr="Recycled paper"/>
          <p:cNvSpPr/>
          <p:nvPr/>
        </p:nvSpPr>
        <p:spPr>
          <a:xfrm>
            <a:off x="72390" y="2924175"/>
            <a:ext cx="742315" cy="1023620"/>
          </a:xfrm>
          <a:prstGeom prst="rect">
            <a:avLst/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强调</a:t>
            </a:r>
            <a:endParaRPr lang="zh-TW" altLang="en-US" sz="32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7048" name="矩形 727047" descr="Parchment"/>
          <p:cNvSpPr/>
          <p:nvPr/>
        </p:nvSpPr>
        <p:spPr>
          <a:xfrm>
            <a:off x="871855" y="2844800"/>
            <a:ext cx="2409190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耶稣是弥赛亚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大卫后裔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犹太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人的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王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endParaRPr lang="en-US" altLang="zh-CN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王的家谱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：</a:t>
            </a:r>
            <a:r>
              <a:rPr lang="zh-CN" altLang="en-US" sz="2800" dirty="0">
                <a:highlight>
                  <a:srgbClr val="FFFF00"/>
                </a:highlight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亚伯拉罕</a:t>
            </a:r>
            <a:r>
              <a:rPr lang="en-US" altLang="zh-CN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大卫</a:t>
            </a:r>
            <a:r>
              <a:rPr lang="en-US" altLang="zh-CN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highlight>
                  <a:srgbClr val="00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所罗门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罗波安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约西亚16-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雅各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约瑟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马利亚丈夫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)/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马利亚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→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耶稣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。</a:t>
            </a:r>
            <a:endParaRPr lang="zh-CN" altLang="en-US" sz="2800" dirty="0">
              <a:ea typeface="黑体" pitchFamily="2" charset="-122"/>
              <a:cs typeface="Arial" panose="020B0604020202090204" pitchFamily="34" charset="0"/>
              <a:sym typeface="Wingdings" panose="05000000000000000000" pitchFamily="2" charset="2"/>
            </a:endParaRPr>
          </a:p>
        </p:txBody>
      </p:sp>
      <p:sp>
        <p:nvSpPr>
          <p:cNvPr id="727049" name="矩形 727048" descr="Parchment"/>
          <p:cNvSpPr/>
          <p:nvPr/>
        </p:nvSpPr>
        <p:spPr>
          <a:xfrm>
            <a:off x="3323590" y="2844800"/>
            <a:ext cx="1259205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耶稣是神的仆人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谦卑服事人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为人舍命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记录神迹多过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记录教导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endParaRPr lang="zh-TW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7050" name="矩形 727049" descr="Parchment"/>
          <p:cNvSpPr/>
          <p:nvPr/>
        </p:nvSpPr>
        <p:spPr>
          <a:xfrm>
            <a:off x="4638040" y="2844800"/>
            <a:ext cx="2326005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耶稣是完全的人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是人类的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救主。</a:t>
            </a:r>
            <a:endParaRPr lang="zh-CN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人的家谱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：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约瑟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希里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马利亚父亲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)--</a:t>
            </a:r>
            <a:r>
              <a:rPr lang="zh-CN" altLang="en-US" sz="2800" dirty="0">
                <a:highlight>
                  <a:srgbClr val="00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拿单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所罗门亲弟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)-</a:t>
            </a:r>
            <a:r>
              <a:rPr lang="zh-CN" altLang="en-US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大卫</a:t>
            </a:r>
            <a:r>
              <a:rPr lang="en-US" altLang="zh-CN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highlight>
                  <a:srgbClr val="FFFF00"/>
                </a:highlight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亚伯拉罕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塞特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亚当。</a:t>
            </a:r>
            <a:endParaRPr lang="zh-CN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7051" name="矩形 727050" descr="Parchment"/>
          <p:cNvSpPr/>
          <p:nvPr/>
        </p:nvSpPr>
        <p:spPr>
          <a:xfrm>
            <a:off x="7054215" y="2844800"/>
            <a:ext cx="1960880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耶稣是神的儿子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有完全的神性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赐永生给信他的人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前三卷福音书称神为父各</a:t>
            </a:r>
            <a:r>
              <a:rPr lang="en-US" altLang="zh-CN" sz="280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42,5,17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次，本书则达</a:t>
            </a:r>
            <a:r>
              <a:rPr lang="en-US" altLang="zh-CN" sz="280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121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次。</a:t>
            </a:r>
            <a:endParaRPr lang="zh-TW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6020" name="矩形 726019" descr="Recycled paper"/>
          <p:cNvSpPr/>
          <p:nvPr/>
        </p:nvSpPr>
        <p:spPr>
          <a:xfrm>
            <a:off x="130810" y="1886585"/>
            <a:ext cx="683895" cy="961390"/>
          </a:xfrm>
          <a:prstGeom prst="rect">
            <a:avLst/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身分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1" name="矩形 726020" descr="Stationery"/>
          <p:cNvSpPr/>
          <p:nvPr/>
        </p:nvSpPr>
        <p:spPr>
          <a:xfrm>
            <a:off x="917575" y="2266950"/>
            <a:ext cx="2068195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君王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2" name="矩形 726021" descr="Stationery"/>
          <p:cNvSpPr/>
          <p:nvPr/>
        </p:nvSpPr>
        <p:spPr>
          <a:xfrm>
            <a:off x="3116263" y="2266950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仆人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3" name="矩形 726022" descr="Stationery"/>
          <p:cNvSpPr/>
          <p:nvPr/>
        </p:nvSpPr>
        <p:spPr>
          <a:xfrm>
            <a:off x="5060950" y="2266950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人</a:t>
            </a:r>
            <a:r>
              <a:rPr lang="zh-CN" altLang="zh-TW" sz="3200" dirty="0">
                <a:latin typeface="黑体" pitchFamily="2" charset="-122"/>
                <a:ea typeface="黑体" pitchFamily="2" charset="-122"/>
              </a:rPr>
              <a:t>子</a:t>
            </a:r>
            <a:endParaRPr lang="zh-CN" altLang="zh-TW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4" name="矩形 726023" descr="Stationery"/>
          <p:cNvSpPr/>
          <p:nvPr/>
        </p:nvSpPr>
        <p:spPr>
          <a:xfrm>
            <a:off x="7011035" y="2266950"/>
            <a:ext cx="198374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神子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726025" name="图片 726024" descr="lion-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310" y="679450"/>
            <a:ext cx="1712595" cy="15589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26026" name="图片 726025" descr="eagle-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410" y="688975"/>
            <a:ext cx="1770380" cy="15335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26027" name="图片 726026" descr="ox-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7225" y="681990"/>
            <a:ext cx="1712595" cy="155638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26028" name="图片 726027" descr="ma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1430" y="706120"/>
            <a:ext cx="1809115" cy="153416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26029" name="矩形 726028" descr="blue-marble3"/>
          <p:cNvSpPr/>
          <p:nvPr/>
        </p:nvSpPr>
        <p:spPr>
          <a:xfrm>
            <a:off x="11303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马太福音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30" name="矩形 726029" descr="blue-marble3"/>
          <p:cNvSpPr/>
          <p:nvPr/>
        </p:nvSpPr>
        <p:spPr>
          <a:xfrm>
            <a:off x="31115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马可福音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31" name="矩形 726030" descr="blue-marble3"/>
          <p:cNvSpPr/>
          <p:nvPr/>
        </p:nvSpPr>
        <p:spPr>
          <a:xfrm>
            <a:off x="50927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路加福音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32" name="矩形 726031" descr="blue-marble3"/>
          <p:cNvSpPr/>
          <p:nvPr/>
        </p:nvSpPr>
        <p:spPr>
          <a:xfrm>
            <a:off x="70739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约翰福音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7" grpId="0" bldLvl="0" animBg="1"/>
      <p:bldP spid="727048" grpId="0" bldLvl="0" animBg="1"/>
      <p:bldP spid="727049" grpId="0" bldLvl="0" animBg="1"/>
      <p:bldP spid="727050" grpId="0" bldLvl="0" animBg="1"/>
      <p:bldP spid="727051" grpId="0" bldLvl="0" animBg="1"/>
      <p:bldP spid="72705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47" name="矩形 727046" descr="Recycled paper"/>
          <p:cNvSpPr/>
          <p:nvPr/>
        </p:nvSpPr>
        <p:spPr>
          <a:xfrm>
            <a:off x="72390" y="2924175"/>
            <a:ext cx="742315" cy="1023620"/>
          </a:xfrm>
          <a:prstGeom prst="rect">
            <a:avLst/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强调</a:t>
            </a:r>
            <a:endParaRPr lang="zh-TW" altLang="en-US" sz="32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7048" name="矩形 727047" descr="Parchment"/>
          <p:cNvSpPr/>
          <p:nvPr/>
        </p:nvSpPr>
        <p:spPr>
          <a:xfrm>
            <a:off x="871855" y="2844800"/>
            <a:ext cx="2409190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耶稣是弥赛亚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大卫后裔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犹太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人的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王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endParaRPr lang="en-US" altLang="zh-CN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王的家谱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：</a:t>
            </a:r>
            <a:r>
              <a:rPr lang="zh-CN" altLang="en-US" sz="2800" dirty="0">
                <a:highlight>
                  <a:srgbClr val="FFFF00"/>
                </a:highlight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亚伯拉罕</a:t>
            </a:r>
            <a:r>
              <a:rPr lang="en-US" altLang="zh-CN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大卫</a:t>
            </a:r>
            <a:r>
              <a:rPr lang="en-US" altLang="zh-CN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highlight>
                  <a:srgbClr val="00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所罗门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罗波安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约西亚16-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雅各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highlight>
                  <a:srgbClr val="FF00FF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约瑟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马利亚丈夫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)/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马利亚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→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耶稣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。</a:t>
            </a:r>
            <a:endParaRPr lang="zh-CN" altLang="en-US" sz="2800" dirty="0">
              <a:ea typeface="黑体" pitchFamily="2" charset="-122"/>
              <a:cs typeface="Arial" panose="020B0604020202090204" pitchFamily="34" charset="0"/>
              <a:sym typeface="Wingdings" panose="05000000000000000000" pitchFamily="2" charset="2"/>
            </a:endParaRPr>
          </a:p>
        </p:txBody>
      </p:sp>
      <p:sp>
        <p:nvSpPr>
          <p:cNvPr id="727049" name="矩形 727048" descr="Parchment"/>
          <p:cNvSpPr/>
          <p:nvPr/>
        </p:nvSpPr>
        <p:spPr>
          <a:xfrm>
            <a:off x="3323590" y="2844800"/>
            <a:ext cx="1259205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耶稣是神的仆人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谦卑服事人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为人舍命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记录神迹多过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记录教导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endParaRPr lang="zh-TW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7050" name="矩形 727049" descr="Parchment"/>
          <p:cNvSpPr/>
          <p:nvPr/>
        </p:nvSpPr>
        <p:spPr>
          <a:xfrm>
            <a:off x="4638040" y="2844800"/>
            <a:ext cx="2326005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耶稣是完全的人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是人类的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救主。</a:t>
            </a:r>
            <a:endParaRPr lang="zh-CN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人的家谱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：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highlight>
                  <a:srgbClr val="FF00FF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约瑟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希里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马利亚父亲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)--</a:t>
            </a:r>
            <a:r>
              <a:rPr lang="zh-CN" altLang="en-US" sz="2800" dirty="0">
                <a:highlight>
                  <a:srgbClr val="00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拿单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所罗门亲弟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)-</a:t>
            </a:r>
            <a:r>
              <a:rPr lang="zh-CN" altLang="en-US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大卫</a:t>
            </a:r>
            <a:r>
              <a:rPr lang="en-US" altLang="zh-CN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highlight>
                  <a:srgbClr val="FFFF00"/>
                </a:highlight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亚伯拉罕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塞特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亚当。</a:t>
            </a:r>
            <a:endParaRPr lang="zh-CN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7051" name="矩形 727050" descr="Parchment"/>
          <p:cNvSpPr/>
          <p:nvPr/>
        </p:nvSpPr>
        <p:spPr>
          <a:xfrm>
            <a:off x="7054215" y="2844800"/>
            <a:ext cx="1960880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耶稣是神的儿子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有完全的神性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赐永生给信他的人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前三卷福音书称神为父各</a:t>
            </a:r>
            <a:r>
              <a:rPr lang="en-US" altLang="zh-CN" sz="280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42,5,17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次，本书则达</a:t>
            </a:r>
            <a:r>
              <a:rPr lang="en-US" altLang="zh-CN" sz="280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121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次。</a:t>
            </a:r>
            <a:endParaRPr lang="zh-TW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6020" name="矩形 726019" descr="Recycled paper"/>
          <p:cNvSpPr/>
          <p:nvPr/>
        </p:nvSpPr>
        <p:spPr>
          <a:xfrm>
            <a:off x="130810" y="1886585"/>
            <a:ext cx="683895" cy="961390"/>
          </a:xfrm>
          <a:prstGeom prst="rect">
            <a:avLst/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身分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1" name="矩形 726020" descr="Stationery"/>
          <p:cNvSpPr/>
          <p:nvPr/>
        </p:nvSpPr>
        <p:spPr>
          <a:xfrm>
            <a:off x="917575" y="2266950"/>
            <a:ext cx="2068195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君王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2" name="矩形 726021" descr="Stationery"/>
          <p:cNvSpPr/>
          <p:nvPr/>
        </p:nvSpPr>
        <p:spPr>
          <a:xfrm>
            <a:off x="3116263" y="2266950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仆人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3" name="矩形 726022" descr="Stationery"/>
          <p:cNvSpPr/>
          <p:nvPr/>
        </p:nvSpPr>
        <p:spPr>
          <a:xfrm>
            <a:off x="5060950" y="2266950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人</a:t>
            </a:r>
            <a:r>
              <a:rPr lang="zh-CN" altLang="zh-TW" sz="3200" dirty="0">
                <a:latin typeface="黑体" pitchFamily="2" charset="-122"/>
                <a:ea typeface="黑体" pitchFamily="2" charset="-122"/>
              </a:rPr>
              <a:t>子</a:t>
            </a:r>
            <a:endParaRPr lang="zh-CN" altLang="zh-TW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4" name="矩形 726023" descr="Stationery"/>
          <p:cNvSpPr/>
          <p:nvPr/>
        </p:nvSpPr>
        <p:spPr>
          <a:xfrm>
            <a:off x="7011035" y="2266950"/>
            <a:ext cx="198374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神子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726025" name="图片 726024" descr="lion-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310" y="679450"/>
            <a:ext cx="1712595" cy="15589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26026" name="图片 726025" descr="eagle-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410" y="688975"/>
            <a:ext cx="1770380" cy="15335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26027" name="图片 726026" descr="ox-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7225" y="681990"/>
            <a:ext cx="1712595" cy="155638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26028" name="图片 726027" descr="ma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1430" y="706120"/>
            <a:ext cx="1809115" cy="153416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26029" name="矩形 726028" descr="blue-marble3"/>
          <p:cNvSpPr/>
          <p:nvPr/>
        </p:nvSpPr>
        <p:spPr>
          <a:xfrm>
            <a:off x="11303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马太福音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30" name="矩形 726029" descr="blue-marble3"/>
          <p:cNvSpPr/>
          <p:nvPr/>
        </p:nvSpPr>
        <p:spPr>
          <a:xfrm>
            <a:off x="31115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马可福音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31" name="矩形 726030" descr="blue-marble3"/>
          <p:cNvSpPr/>
          <p:nvPr/>
        </p:nvSpPr>
        <p:spPr>
          <a:xfrm>
            <a:off x="50927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路加福音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32" name="矩形 726031" descr="blue-marble3"/>
          <p:cNvSpPr/>
          <p:nvPr/>
        </p:nvSpPr>
        <p:spPr>
          <a:xfrm>
            <a:off x="70739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约翰福音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7" grpId="0" bldLvl="0" animBg="1"/>
      <p:bldP spid="727048" grpId="0" bldLvl="0" animBg="1"/>
      <p:bldP spid="727049" grpId="0" bldLvl="0" animBg="1"/>
      <p:bldP spid="727050" grpId="0" bldLvl="0" animBg="1"/>
      <p:bldP spid="727051" grpId="0" bldLvl="0" animBg="1"/>
      <p:bldP spid="72705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47" name="矩形 727046" descr="Recycled paper"/>
          <p:cNvSpPr/>
          <p:nvPr/>
        </p:nvSpPr>
        <p:spPr>
          <a:xfrm>
            <a:off x="72390" y="2924175"/>
            <a:ext cx="742315" cy="1023620"/>
          </a:xfrm>
          <a:prstGeom prst="rect">
            <a:avLst/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强调</a:t>
            </a:r>
            <a:endParaRPr lang="zh-TW" altLang="en-US" sz="32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7048" name="矩形 727047" descr="Parchment"/>
          <p:cNvSpPr/>
          <p:nvPr/>
        </p:nvSpPr>
        <p:spPr>
          <a:xfrm>
            <a:off x="871855" y="2844800"/>
            <a:ext cx="2409190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耶稣是弥赛亚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大卫后裔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犹太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人的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王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endParaRPr lang="en-US" altLang="zh-CN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王的家谱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：</a:t>
            </a:r>
            <a:r>
              <a:rPr lang="zh-CN" altLang="en-US" sz="2800" dirty="0">
                <a:highlight>
                  <a:srgbClr val="FFFF00"/>
                </a:highlight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亚伯拉罕</a:t>
            </a:r>
            <a:r>
              <a:rPr lang="en-US" altLang="zh-CN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大卫</a:t>
            </a:r>
            <a:r>
              <a:rPr lang="en-US" altLang="zh-CN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highlight>
                  <a:srgbClr val="00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所罗门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罗波安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约西亚16-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highlight>
                  <a:srgbClr val="00FFFF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雅各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highlight>
                  <a:srgbClr val="FF00FF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约瑟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马利亚丈夫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)/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马利亚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→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耶稣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。</a:t>
            </a:r>
            <a:endParaRPr lang="zh-CN" altLang="en-US" sz="2800" dirty="0">
              <a:ea typeface="黑体" pitchFamily="2" charset="-122"/>
              <a:cs typeface="Arial" panose="020B0604020202090204" pitchFamily="34" charset="0"/>
              <a:sym typeface="Wingdings" panose="05000000000000000000" pitchFamily="2" charset="2"/>
            </a:endParaRPr>
          </a:p>
        </p:txBody>
      </p:sp>
      <p:sp>
        <p:nvSpPr>
          <p:cNvPr id="727049" name="矩形 727048" descr="Parchment"/>
          <p:cNvSpPr/>
          <p:nvPr/>
        </p:nvSpPr>
        <p:spPr>
          <a:xfrm>
            <a:off x="3323590" y="2844800"/>
            <a:ext cx="1259205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耶稣是神的仆人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谦卑服事人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为人舍命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记录神迹多过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记录教导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endParaRPr lang="zh-TW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7050" name="矩形 727049" descr="Parchment"/>
          <p:cNvSpPr/>
          <p:nvPr/>
        </p:nvSpPr>
        <p:spPr>
          <a:xfrm>
            <a:off x="4638040" y="2844800"/>
            <a:ext cx="2326005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耶稣是完全的人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是人类的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救主。</a:t>
            </a:r>
            <a:endParaRPr lang="zh-CN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人的家谱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：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highlight>
                  <a:srgbClr val="FF00FF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约瑟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highlight>
                  <a:srgbClr val="00FFFF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希里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马利亚父亲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)--</a:t>
            </a:r>
            <a:r>
              <a:rPr lang="zh-CN" altLang="en-US" sz="2800" dirty="0">
                <a:highlight>
                  <a:srgbClr val="00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拿单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所罗门亲弟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)-</a:t>
            </a:r>
            <a:r>
              <a:rPr lang="zh-CN" altLang="en-US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大卫</a:t>
            </a:r>
            <a:r>
              <a:rPr lang="en-US" altLang="zh-CN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highlight>
                  <a:srgbClr val="FFFF00"/>
                </a:highlight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亚伯拉罕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塞特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亚当。</a:t>
            </a:r>
            <a:endParaRPr lang="zh-CN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7051" name="矩形 727050" descr="Parchment"/>
          <p:cNvSpPr/>
          <p:nvPr/>
        </p:nvSpPr>
        <p:spPr>
          <a:xfrm>
            <a:off x="7054215" y="2844800"/>
            <a:ext cx="1960880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耶稣是神的儿子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有完全的神性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赐永生给信他的人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前三卷福音书称神为父各</a:t>
            </a:r>
            <a:r>
              <a:rPr lang="en-US" altLang="zh-CN" sz="280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42,5,17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次，本书则达</a:t>
            </a:r>
            <a:r>
              <a:rPr lang="en-US" altLang="zh-CN" sz="280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121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次。</a:t>
            </a:r>
            <a:endParaRPr lang="zh-TW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6020" name="矩形 726019" descr="Recycled paper"/>
          <p:cNvSpPr/>
          <p:nvPr/>
        </p:nvSpPr>
        <p:spPr>
          <a:xfrm>
            <a:off x="130810" y="1886585"/>
            <a:ext cx="683895" cy="961390"/>
          </a:xfrm>
          <a:prstGeom prst="rect">
            <a:avLst/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身分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1" name="矩形 726020" descr="Stationery"/>
          <p:cNvSpPr/>
          <p:nvPr/>
        </p:nvSpPr>
        <p:spPr>
          <a:xfrm>
            <a:off x="917575" y="2266950"/>
            <a:ext cx="2068195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君王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2" name="矩形 726021" descr="Stationery"/>
          <p:cNvSpPr/>
          <p:nvPr/>
        </p:nvSpPr>
        <p:spPr>
          <a:xfrm>
            <a:off x="3116263" y="2266950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仆人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3" name="矩形 726022" descr="Stationery"/>
          <p:cNvSpPr/>
          <p:nvPr/>
        </p:nvSpPr>
        <p:spPr>
          <a:xfrm>
            <a:off x="5060950" y="2266950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人</a:t>
            </a:r>
            <a:r>
              <a:rPr lang="zh-CN" altLang="zh-TW" sz="3200" dirty="0">
                <a:latin typeface="黑体" pitchFamily="2" charset="-122"/>
                <a:ea typeface="黑体" pitchFamily="2" charset="-122"/>
              </a:rPr>
              <a:t>子</a:t>
            </a:r>
            <a:endParaRPr lang="zh-CN" altLang="zh-TW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4" name="矩形 726023" descr="Stationery"/>
          <p:cNvSpPr/>
          <p:nvPr/>
        </p:nvSpPr>
        <p:spPr>
          <a:xfrm>
            <a:off x="7011035" y="2266950"/>
            <a:ext cx="198374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神子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726025" name="图片 726024" descr="lion-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310" y="679450"/>
            <a:ext cx="1712595" cy="15589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26026" name="图片 726025" descr="eagle-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410" y="688975"/>
            <a:ext cx="1770380" cy="15335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26027" name="图片 726026" descr="ox-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7225" y="681990"/>
            <a:ext cx="1712595" cy="155638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26028" name="图片 726027" descr="ma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1430" y="706120"/>
            <a:ext cx="1809115" cy="153416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26029" name="矩形 726028" descr="blue-marble3"/>
          <p:cNvSpPr/>
          <p:nvPr/>
        </p:nvSpPr>
        <p:spPr>
          <a:xfrm>
            <a:off x="11303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马太福音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30" name="矩形 726029" descr="blue-marble3"/>
          <p:cNvSpPr/>
          <p:nvPr/>
        </p:nvSpPr>
        <p:spPr>
          <a:xfrm>
            <a:off x="31115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马可福音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31" name="矩形 726030" descr="blue-marble3"/>
          <p:cNvSpPr/>
          <p:nvPr/>
        </p:nvSpPr>
        <p:spPr>
          <a:xfrm>
            <a:off x="50927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路加福音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32" name="矩形 726031" descr="blue-marble3"/>
          <p:cNvSpPr/>
          <p:nvPr/>
        </p:nvSpPr>
        <p:spPr>
          <a:xfrm>
            <a:off x="70739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约翰福音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7" grpId="0" bldLvl="0" animBg="1"/>
      <p:bldP spid="727048" grpId="0" bldLvl="0" animBg="1"/>
      <p:bldP spid="727049" grpId="0" bldLvl="0" animBg="1"/>
      <p:bldP spid="727050" grpId="0" bldLvl="0" animBg="1"/>
      <p:bldP spid="727051" grpId="0" bldLvl="0" animBg="1"/>
      <p:bldP spid="72705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47" name="矩形 727046" descr="Recycled paper"/>
          <p:cNvSpPr/>
          <p:nvPr/>
        </p:nvSpPr>
        <p:spPr>
          <a:xfrm>
            <a:off x="72390" y="2924175"/>
            <a:ext cx="742315" cy="1023620"/>
          </a:xfrm>
          <a:prstGeom prst="rect">
            <a:avLst/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强调</a:t>
            </a:r>
            <a:endParaRPr lang="zh-TW" altLang="en-US" sz="32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7048" name="矩形 727047" descr="Parchment"/>
          <p:cNvSpPr/>
          <p:nvPr/>
        </p:nvSpPr>
        <p:spPr>
          <a:xfrm>
            <a:off x="871855" y="2844800"/>
            <a:ext cx="2409190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耶稣是弥赛亚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大卫后裔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犹太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人的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王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endParaRPr lang="en-US" altLang="zh-CN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王的家谱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：</a:t>
            </a:r>
            <a:r>
              <a:rPr lang="zh-CN" altLang="en-US" sz="2800" dirty="0">
                <a:highlight>
                  <a:srgbClr val="FFFF00"/>
                </a:highlight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亚伯拉罕</a:t>
            </a:r>
            <a:r>
              <a:rPr lang="en-US" altLang="zh-CN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大卫</a:t>
            </a:r>
            <a:r>
              <a:rPr lang="en-US" altLang="zh-CN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highlight>
                  <a:srgbClr val="00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所罗门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罗波安</a:t>
            </a:r>
            <a:r>
              <a:rPr lang="en-US" altLang="zh-CN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约西亚16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highlight>
                  <a:srgbClr val="00FFFF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雅各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highlight>
                  <a:srgbClr val="FF00FF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约瑟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马利亚丈夫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)/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马利亚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→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耶稣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。</a:t>
            </a:r>
            <a:endParaRPr lang="zh-CN" altLang="en-US" sz="2800" dirty="0">
              <a:ea typeface="黑体" pitchFamily="2" charset="-122"/>
              <a:cs typeface="Arial" panose="020B0604020202090204" pitchFamily="34" charset="0"/>
              <a:sym typeface="Wingdings" panose="05000000000000000000" pitchFamily="2" charset="2"/>
            </a:endParaRPr>
          </a:p>
        </p:txBody>
      </p:sp>
      <p:sp>
        <p:nvSpPr>
          <p:cNvPr id="727049" name="矩形 727048" descr="Parchment"/>
          <p:cNvSpPr/>
          <p:nvPr/>
        </p:nvSpPr>
        <p:spPr>
          <a:xfrm>
            <a:off x="3323590" y="2844800"/>
            <a:ext cx="1259205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耶稣是神的仆人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谦卑服事人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为人舍命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记录神迹多过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记录教导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endParaRPr lang="zh-TW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7050" name="矩形 727049" descr="Parchment"/>
          <p:cNvSpPr/>
          <p:nvPr/>
        </p:nvSpPr>
        <p:spPr>
          <a:xfrm>
            <a:off x="4638040" y="2844800"/>
            <a:ext cx="2326005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耶稣是完全的人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是人类的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救主。</a:t>
            </a:r>
            <a:endParaRPr lang="zh-CN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人的家谱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：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highlight>
                  <a:srgbClr val="FF00FF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约瑟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希里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马利亚父亲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)--</a:t>
            </a:r>
            <a:r>
              <a:rPr lang="zh-CN" altLang="en-US" sz="2800" dirty="0">
                <a:highlight>
                  <a:srgbClr val="00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拿单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所罗门亲弟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)-</a:t>
            </a:r>
            <a:r>
              <a:rPr lang="zh-CN" altLang="en-US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大卫</a:t>
            </a:r>
            <a:r>
              <a:rPr lang="en-US" altLang="zh-CN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highlight>
                  <a:srgbClr val="FFFF00"/>
                </a:highlight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亚伯拉罕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塞特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亚当。</a:t>
            </a:r>
            <a:endParaRPr lang="zh-CN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7051" name="矩形 727050" descr="Parchment"/>
          <p:cNvSpPr/>
          <p:nvPr/>
        </p:nvSpPr>
        <p:spPr>
          <a:xfrm>
            <a:off x="7054215" y="2844800"/>
            <a:ext cx="1960880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耶稣是神的儿子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有完全的神性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赐永生给信他的人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前三卷福音书称神为父各</a:t>
            </a:r>
            <a:r>
              <a:rPr lang="en-US" altLang="zh-CN" sz="280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42,5,17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次，本书则达</a:t>
            </a:r>
            <a:r>
              <a:rPr lang="en-US" altLang="zh-CN" sz="280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121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次。</a:t>
            </a:r>
            <a:endParaRPr lang="zh-TW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6020" name="矩形 726019" descr="Recycled paper"/>
          <p:cNvSpPr/>
          <p:nvPr/>
        </p:nvSpPr>
        <p:spPr>
          <a:xfrm>
            <a:off x="130810" y="1886585"/>
            <a:ext cx="683895" cy="961390"/>
          </a:xfrm>
          <a:prstGeom prst="rect">
            <a:avLst/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身分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1" name="矩形 726020" descr="Stationery"/>
          <p:cNvSpPr/>
          <p:nvPr/>
        </p:nvSpPr>
        <p:spPr>
          <a:xfrm>
            <a:off x="917575" y="2266950"/>
            <a:ext cx="2068195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君王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2" name="矩形 726021" descr="Stationery"/>
          <p:cNvSpPr/>
          <p:nvPr/>
        </p:nvSpPr>
        <p:spPr>
          <a:xfrm>
            <a:off x="3116263" y="2266950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仆人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3" name="矩形 726022" descr="Stationery"/>
          <p:cNvSpPr/>
          <p:nvPr/>
        </p:nvSpPr>
        <p:spPr>
          <a:xfrm>
            <a:off x="5060950" y="2266950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人</a:t>
            </a:r>
            <a:r>
              <a:rPr lang="zh-CN" altLang="zh-TW" sz="3200" dirty="0">
                <a:latin typeface="黑体" pitchFamily="2" charset="-122"/>
                <a:ea typeface="黑体" pitchFamily="2" charset="-122"/>
              </a:rPr>
              <a:t>子</a:t>
            </a:r>
            <a:endParaRPr lang="zh-CN" altLang="zh-TW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4" name="矩形 726023" descr="Stationery"/>
          <p:cNvSpPr/>
          <p:nvPr/>
        </p:nvSpPr>
        <p:spPr>
          <a:xfrm>
            <a:off x="7011035" y="2266950"/>
            <a:ext cx="198374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神子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726025" name="图片 726024" descr="lion-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310" y="679450"/>
            <a:ext cx="1712595" cy="15589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26026" name="图片 726025" descr="eagle-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410" y="688975"/>
            <a:ext cx="1770380" cy="15335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26027" name="图片 726026" descr="ox-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7225" y="681990"/>
            <a:ext cx="1712595" cy="155638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26028" name="图片 726027" descr="ma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1430" y="706120"/>
            <a:ext cx="1809115" cy="153416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26029" name="矩形 726028" descr="blue-marble3"/>
          <p:cNvSpPr/>
          <p:nvPr/>
        </p:nvSpPr>
        <p:spPr>
          <a:xfrm>
            <a:off x="11303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马太福音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30" name="矩形 726029" descr="blue-marble3"/>
          <p:cNvSpPr/>
          <p:nvPr/>
        </p:nvSpPr>
        <p:spPr>
          <a:xfrm>
            <a:off x="31115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马可福音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31" name="矩形 726030" descr="blue-marble3"/>
          <p:cNvSpPr/>
          <p:nvPr/>
        </p:nvSpPr>
        <p:spPr>
          <a:xfrm>
            <a:off x="50927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路加福音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32" name="矩形 726031" descr="blue-marble3"/>
          <p:cNvSpPr/>
          <p:nvPr/>
        </p:nvSpPr>
        <p:spPr>
          <a:xfrm>
            <a:off x="70739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约翰福音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7" grpId="0" bldLvl="0" animBg="1"/>
      <p:bldP spid="727048" grpId="0" bldLvl="0" animBg="1"/>
      <p:bldP spid="727049" grpId="0" bldLvl="0" animBg="1"/>
      <p:bldP spid="727050" grpId="0" bldLvl="0" animBg="1"/>
      <p:bldP spid="727051" grpId="0" bldLvl="0" animBg="1"/>
      <p:bldP spid="72705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47" name="矩形 727046" descr="Recycled paper"/>
          <p:cNvSpPr/>
          <p:nvPr/>
        </p:nvSpPr>
        <p:spPr>
          <a:xfrm>
            <a:off x="72390" y="2924175"/>
            <a:ext cx="742315" cy="1023620"/>
          </a:xfrm>
          <a:prstGeom prst="rect">
            <a:avLst/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强调</a:t>
            </a:r>
            <a:endParaRPr lang="zh-TW" altLang="en-US" sz="32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7048" name="矩形 727047" descr="Parchment"/>
          <p:cNvSpPr/>
          <p:nvPr/>
        </p:nvSpPr>
        <p:spPr>
          <a:xfrm>
            <a:off x="871855" y="2844800"/>
            <a:ext cx="2409190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耶稣是弥赛亚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大卫后裔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犹太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人的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王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endParaRPr lang="en-US" altLang="zh-CN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王的家谱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：</a:t>
            </a:r>
            <a:r>
              <a:rPr lang="zh-CN" altLang="en-US" sz="2800" dirty="0">
                <a:highlight>
                  <a:srgbClr val="FFFF00"/>
                </a:highlight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亚伯拉罕</a:t>
            </a:r>
            <a:r>
              <a:rPr lang="en-US" altLang="zh-CN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大卫</a:t>
            </a:r>
            <a:r>
              <a:rPr lang="en-US" altLang="zh-CN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highlight>
                  <a:srgbClr val="00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所罗门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罗波安</a:t>
            </a:r>
            <a:r>
              <a:rPr lang="en-US" altLang="zh-CN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约西亚16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highlight>
                  <a:srgbClr val="00FFFF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雅各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highlight>
                  <a:srgbClr val="FF00FF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约瑟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马利亚丈夫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)/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马利亚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→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耶稣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。</a:t>
            </a:r>
            <a:endParaRPr lang="zh-CN" altLang="en-US" sz="2800" dirty="0">
              <a:ea typeface="黑体" pitchFamily="2" charset="-122"/>
              <a:cs typeface="Arial" panose="020B0604020202090204" pitchFamily="34" charset="0"/>
              <a:sym typeface="Wingdings" panose="05000000000000000000" pitchFamily="2" charset="2"/>
            </a:endParaRPr>
          </a:p>
        </p:txBody>
      </p:sp>
      <p:sp>
        <p:nvSpPr>
          <p:cNvPr id="727049" name="矩形 727048" descr="Parchment"/>
          <p:cNvSpPr/>
          <p:nvPr/>
        </p:nvSpPr>
        <p:spPr>
          <a:xfrm>
            <a:off x="3323590" y="2844800"/>
            <a:ext cx="1259205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耶稣是神的仆人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谦卑服事人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为人舍命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记录神迹多过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记录教导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endParaRPr lang="zh-TW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7050" name="矩形 727049" descr="Parchment"/>
          <p:cNvSpPr/>
          <p:nvPr/>
        </p:nvSpPr>
        <p:spPr>
          <a:xfrm>
            <a:off x="4638040" y="2844800"/>
            <a:ext cx="2326005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耶稣是完全的人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是人类的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救主。</a:t>
            </a:r>
            <a:endParaRPr lang="zh-CN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人的家谱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：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highlight>
                  <a:srgbClr val="FF00FF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约瑟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highlight>
                  <a:srgbClr val="00FFFF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希里</a:t>
            </a:r>
            <a:r>
              <a:rPr lang="en-US" altLang="zh-CN" sz="2800" dirty="0">
                <a:highlight>
                  <a:srgbClr val="00FFFF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2800" dirty="0">
                <a:highlight>
                  <a:srgbClr val="00FFFF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马利亚父亲</a:t>
            </a:r>
            <a:r>
              <a:rPr lang="en-US" altLang="zh-CN" sz="2800" dirty="0">
                <a:highlight>
                  <a:srgbClr val="00FFFF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)-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highlight>
                  <a:srgbClr val="00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拿单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所罗门亲弟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)-</a:t>
            </a:r>
            <a:r>
              <a:rPr lang="zh-CN" altLang="en-US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大卫</a:t>
            </a:r>
            <a:r>
              <a:rPr lang="en-US" altLang="zh-CN" sz="2800" dirty="0">
                <a:highlight>
                  <a:srgbClr val="FFFF00"/>
                </a:highlight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highlight>
                  <a:srgbClr val="FFFF00"/>
                </a:highlight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亚伯拉罕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--</a:t>
            </a:r>
            <a:r>
              <a:rPr lang="zh-CN" altLang="en-US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塞特</a:t>
            </a:r>
            <a:r>
              <a:rPr lang="en-US" altLang="zh-CN" sz="2800" dirty="0">
                <a:ea typeface="黑体" pitchFamily="2" charset="-122"/>
                <a:cs typeface="Arial" panose="020B0604020202090204" pitchFamily="34" charset="0"/>
                <a:sym typeface="Wingdings" panose="05000000000000000000" pitchFamily="2" charset="2"/>
              </a:rPr>
              <a:t>-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亚当。</a:t>
            </a:r>
            <a:endParaRPr lang="zh-CN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7051" name="矩形 727050" descr="Parchment"/>
          <p:cNvSpPr/>
          <p:nvPr/>
        </p:nvSpPr>
        <p:spPr>
          <a:xfrm>
            <a:off x="7054215" y="2844800"/>
            <a:ext cx="1960880" cy="3912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耶稣是神的儿子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有完全的神性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赐永生给信他的人</a:t>
            </a:r>
            <a:r>
              <a:rPr lang="en-US" altLang="zh-CN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。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前三卷福音书称神为父各</a:t>
            </a:r>
            <a:r>
              <a:rPr lang="en-US" altLang="zh-CN" sz="280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42,5,17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次，本书则达</a:t>
            </a:r>
            <a:r>
              <a:rPr lang="en-US" altLang="zh-CN" sz="280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121</a:t>
            </a:r>
            <a:r>
              <a:rPr lang="zh-CN" altLang="en-US" sz="2800" dirty="0"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次。</a:t>
            </a:r>
            <a:endParaRPr lang="zh-TW" altLang="en-US" sz="2800" dirty="0">
              <a:latin typeface="黑体" pitchFamily="2" charset="-122"/>
              <a:ea typeface="黑体" pitchFamily="2" charset="-122"/>
              <a:sym typeface="Wingdings" panose="05000000000000000000" pitchFamily="2" charset="2"/>
            </a:endParaRPr>
          </a:p>
        </p:txBody>
      </p:sp>
      <p:sp>
        <p:nvSpPr>
          <p:cNvPr id="726020" name="矩形 726019" descr="Recycled paper"/>
          <p:cNvSpPr/>
          <p:nvPr/>
        </p:nvSpPr>
        <p:spPr>
          <a:xfrm>
            <a:off x="130810" y="1886585"/>
            <a:ext cx="683895" cy="961390"/>
          </a:xfrm>
          <a:prstGeom prst="rect">
            <a:avLst/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身分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1" name="矩形 726020" descr="Stationery"/>
          <p:cNvSpPr/>
          <p:nvPr/>
        </p:nvSpPr>
        <p:spPr>
          <a:xfrm>
            <a:off x="917575" y="2266950"/>
            <a:ext cx="2068195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君王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2" name="矩形 726021" descr="Stationery"/>
          <p:cNvSpPr/>
          <p:nvPr/>
        </p:nvSpPr>
        <p:spPr>
          <a:xfrm>
            <a:off x="3116263" y="2266950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仆人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3" name="矩形 726022" descr="Stationery"/>
          <p:cNvSpPr/>
          <p:nvPr/>
        </p:nvSpPr>
        <p:spPr>
          <a:xfrm>
            <a:off x="5060950" y="2266950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人</a:t>
            </a:r>
            <a:r>
              <a:rPr lang="zh-CN" altLang="zh-TW" sz="3200" dirty="0">
                <a:latin typeface="黑体" pitchFamily="2" charset="-122"/>
                <a:ea typeface="黑体" pitchFamily="2" charset="-122"/>
              </a:rPr>
              <a:t>子</a:t>
            </a:r>
            <a:endParaRPr lang="zh-CN" altLang="zh-TW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24" name="矩形 726023" descr="Stationery"/>
          <p:cNvSpPr/>
          <p:nvPr/>
        </p:nvSpPr>
        <p:spPr>
          <a:xfrm>
            <a:off x="7011035" y="2266950"/>
            <a:ext cx="198374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神子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726025" name="图片 726024" descr="lion-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310" y="679450"/>
            <a:ext cx="1712595" cy="15589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26026" name="图片 726025" descr="eagle-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410" y="688975"/>
            <a:ext cx="1770380" cy="15335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26027" name="图片 726026" descr="ox-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7225" y="681990"/>
            <a:ext cx="1712595" cy="155638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26028" name="图片 726027" descr="ma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1430" y="706120"/>
            <a:ext cx="1809115" cy="153416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26029" name="矩形 726028" descr="blue-marble3"/>
          <p:cNvSpPr/>
          <p:nvPr/>
        </p:nvSpPr>
        <p:spPr>
          <a:xfrm>
            <a:off x="11303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马太福音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30" name="矩形 726029" descr="blue-marble3"/>
          <p:cNvSpPr/>
          <p:nvPr/>
        </p:nvSpPr>
        <p:spPr>
          <a:xfrm>
            <a:off x="31115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马可福音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31" name="矩形 726030" descr="blue-marble3"/>
          <p:cNvSpPr/>
          <p:nvPr/>
        </p:nvSpPr>
        <p:spPr>
          <a:xfrm>
            <a:off x="50927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路加福音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6032" name="矩形 726031" descr="blue-marble3"/>
          <p:cNvSpPr/>
          <p:nvPr/>
        </p:nvSpPr>
        <p:spPr>
          <a:xfrm>
            <a:off x="7073900" y="127000"/>
            <a:ext cx="1809750" cy="533400"/>
          </a:xfrm>
          <a:prstGeom prst="rect">
            <a:avLst/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约翰福音</a:t>
            </a:r>
            <a:endParaRPr lang="zh-TW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7" grpId="0" bldLvl="0" animBg="1"/>
      <p:bldP spid="727048" grpId="0" bldLvl="0" animBg="1"/>
      <p:bldP spid="727049" grpId="0" bldLvl="0" animBg="1"/>
      <p:bldP spid="727050" grpId="0" bldLvl="0" animBg="1"/>
      <p:bldP spid="727051" grpId="0" bldLvl="0" animBg="1"/>
      <p:bldP spid="7270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81986" name="图片 681985" descr="map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8150" y="0"/>
            <a:ext cx="4895850" cy="6816725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81993" name="任意多边形 681992"/>
          <p:cNvSpPr/>
          <p:nvPr/>
        </p:nvSpPr>
        <p:spPr>
          <a:xfrm>
            <a:off x="7078663" y="2425700"/>
            <a:ext cx="144462" cy="2349500"/>
          </a:xfrm>
          <a:custGeom>
            <a:avLst/>
            <a:gdLst/>
            <a:ahLst/>
            <a:cxnLst/>
            <a:pathLst>
              <a:path w="91" h="1480">
                <a:moveTo>
                  <a:pt x="91" y="0"/>
                </a:moveTo>
                <a:cubicBezTo>
                  <a:pt x="87" y="15"/>
                  <a:pt x="69" y="54"/>
                  <a:pt x="69" y="86"/>
                </a:cubicBezTo>
                <a:cubicBezTo>
                  <a:pt x="69" y="118"/>
                  <a:pt x="91" y="157"/>
                  <a:pt x="91" y="191"/>
                </a:cubicBezTo>
                <a:cubicBezTo>
                  <a:pt x="91" y="225"/>
                  <a:pt x="66" y="263"/>
                  <a:pt x="66" y="290"/>
                </a:cubicBezTo>
                <a:cubicBezTo>
                  <a:pt x="66" y="317"/>
                  <a:pt x="88" y="325"/>
                  <a:pt x="88" y="352"/>
                </a:cubicBezTo>
                <a:cubicBezTo>
                  <a:pt x="88" y="379"/>
                  <a:pt x="70" y="431"/>
                  <a:pt x="66" y="454"/>
                </a:cubicBezTo>
                <a:cubicBezTo>
                  <a:pt x="62" y="477"/>
                  <a:pt x="64" y="461"/>
                  <a:pt x="64" y="488"/>
                </a:cubicBezTo>
                <a:cubicBezTo>
                  <a:pt x="64" y="515"/>
                  <a:pt x="60" y="566"/>
                  <a:pt x="63" y="615"/>
                </a:cubicBezTo>
                <a:cubicBezTo>
                  <a:pt x="66" y="664"/>
                  <a:pt x="84" y="744"/>
                  <a:pt x="82" y="784"/>
                </a:cubicBezTo>
                <a:cubicBezTo>
                  <a:pt x="80" y="824"/>
                  <a:pt x="59" y="828"/>
                  <a:pt x="52" y="855"/>
                </a:cubicBezTo>
                <a:cubicBezTo>
                  <a:pt x="45" y="882"/>
                  <a:pt x="41" y="921"/>
                  <a:pt x="40" y="944"/>
                </a:cubicBezTo>
                <a:cubicBezTo>
                  <a:pt x="39" y="967"/>
                  <a:pt x="51" y="977"/>
                  <a:pt x="45" y="995"/>
                </a:cubicBezTo>
                <a:cubicBezTo>
                  <a:pt x="39" y="1013"/>
                  <a:pt x="2" y="1030"/>
                  <a:pt x="1" y="1053"/>
                </a:cubicBezTo>
                <a:cubicBezTo>
                  <a:pt x="0" y="1076"/>
                  <a:pt x="32" y="1104"/>
                  <a:pt x="39" y="1131"/>
                </a:cubicBezTo>
                <a:cubicBezTo>
                  <a:pt x="46" y="1158"/>
                  <a:pt x="49" y="1196"/>
                  <a:pt x="46" y="1214"/>
                </a:cubicBezTo>
                <a:cubicBezTo>
                  <a:pt x="43" y="1232"/>
                  <a:pt x="25" y="1229"/>
                  <a:pt x="22" y="1241"/>
                </a:cubicBezTo>
                <a:cubicBezTo>
                  <a:pt x="19" y="1253"/>
                  <a:pt x="24" y="1275"/>
                  <a:pt x="28" y="1288"/>
                </a:cubicBezTo>
                <a:cubicBezTo>
                  <a:pt x="32" y="1301"/>
                  <a:pt x="44" y="1309"/>
                  <a:pt x="45" y="1318"/>
                </a:cubicBezTo>
                <a:cubicBezTo>
                  <a:pt x="46" y="1327"/>
                  <a:pt x="33" y="1332"/>
                  <a:pt x="34" y="1342"/>
                </a:cubicBezTo>
                <a:cubicBezTo>
                  <a:pt x="35" y="1352"/>
                  <a:pt x="50" y="1371"/>
                  <a:pt x="52" y="1381"/>
                </a:cubicBezTo>
                <a:cubicBezTo>
                  <a:pt x="54" y="1391"/>
                  <a:pt x="45" y="1386"/>
                  <a:pt x="46" y="1402"/>
                </a:cubicBezTo>
                <a:cubicBezTo>
                  <a:pt x="47" y="1418"/>
                  <a:pt x="56" y="1464"/>
                  <a:pt x="59" y="1480"/>
                </a:cubicBezTo>
              </a:path>
            </a:pathLst>
          </a:custGeom>
          <a:noFill/>
          <a:ln w="28575" cap="flat" cmpd="sng">
            <a:solidFill>
              <a:srgbClr val="003366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1995" name="矩形标注 681994"/>
          <p:cNvSpPr/>
          <p:nvPr/>
        </p:nvSpPr>
        <p:spPr>
          <a:xfrm>
            <a:off x="7453313" y="2752725"/>
            <a:ext cx="901700" cy="334963"/>
          </a:xfrm>
          <a:prstGeom prst="wedgeRectCallout">
            <a:avLst>
              <a:gd name="adj1" fmla="val -75704"/>
              <a:gd name="adj2" fmla="val 22514"/>
            </a:avLst>
          </a:prstGeom>
          <a:solidFill>
            <a:srgbClr val="003366">
              <a:alpha val="7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</a:pPr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约但河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81992" name="任意多边形 681991"/>
          <p:cNvSpPr/>
          <p:nvPr/>
        </p:nvSpPr>
        <p:spPr>
          <a:xfrm>
            <a:off x="6745288" y="4760913"/>
            <a:ext cx="514350" cy="1773237"/>
          </a:xfrm>
          <a:custGeom>
            <a:avLst/>
            <a:gdLst/>
            <a:ahLst/>
            <a:cxnLst/>
            <a:pathLst>
              <a:path w="324" h="1117">
                <a:moveTo>
                  <a:pt x="166" y="27"/>
                </a:moveTo>
                <a:lnTo>
                  <a:pt x="130" y="92"/>
                </a:lnTo>
                <a:lnTo>
                  <a:pt x="121" y="157"/>
                </a:lnTo>
                <a:lnTo>
                  <a:pt x="97" y="188"/>
                </a:lnTo>
                <a:lnTo>
                  <a:pt x="68" y="252"/>
                </a:lnTo>
                <a:lnTo>
                  <a:pt x="77" y="323"/>
                </a:lnTo>
                <a:lnTo>
                  <a:pt x="55" y="348"/>
                </a:lnTo>
                <a:lnTo>
                  <a:pt x="45" y="393"/>
                </a:lnTo>
                <a:lnTo>
                  <a:pt x="61" y="467"/>
                </a:lnTo>
                <a:lnTo>
                  <a:pt x="34" y="542"/>
                </a:lnTo>
                <a:lnTo>
                  <a:pt x="48" y="576"/>
                </a:lnTo>
                <a:lnTo>
                  <a:pt x="36" y="602"/>
                </a:lnTo>
                <a:lnTo>
                  <a:pt x="51" y="672"/>
                </a:lnTo>
                <a:lnTo>
                  <a:pt x="33" y="725"/>
                </a:lnTo>
                <a:lnTo>
                  <a:pt x="43" y="750"/>
                </a:lnTo>
                <a:lnTo>
                  <a:pt x="7" y="825"/>
                </a:lnTo>
                <a:lnTo>
                  <a:pt x="0" y="852"/>
                </a:lnTo>
                <a:lnTo>
                  <a:pt x="12" y="894"/>
                </a:lnTo>
                <a:lnTo>
                  <a:pt x="10" y="962"/>
                </a:lnTo>
                <a:lnTo>
                  <a:pt x="31" y="966"/>
                </a:lnTo>
                <a:lnTo>
                  <a:pt x="40" y="984"/>
                </a:lnTo>
                <a:lnTo>
                  <a:pt x="42" y="1081"/>
                </a:lnTo>
                <a:lnTo>
                  <a:pt x="71" y="1117"/>
                </a:lnTo>
                <a:lnTo>
                  <a:pt x="97" y="1111"/>
                </a:lnTo>
                <a:lnTo>
                  <a:pt x="167" y="1088"/>
                </a:lnTo>
                <a:lnTo>
                  <a:pt x="191" y="1055"/>
                </a:lnTo>
                <a:lnTo>
                  <a:pt x="218" y="1023"/>
                </a:lnTo>
                <a:lnTo>
                  <a:pt x="203" y="1014"/>
                </a:lnTo>
                <a:lnTo>
                  <a:pt x="199" y="975"/>
                </a:lnTo>
                <a:lnTo>
                  <a:pt x="227" y="951"/>
                </a:lnTo>
                <a:lnTo>
                  <a:pt x="225" y="937"/>
                </a:lnTo>
                <a:lnTo>
                  <a:pt x="227" y="920"/>
                </a:lnTo>
                <a:lnTo>
                  <a:pt x="207" y="877"/>
                </a:lnTo>
                <a:lnTo>
                  <a:pt x="167" y="879"/>
                </a:lnTo>
                <a:lnTo>
                  <a:pt x="125" y="845"/>
                </a:lnTo>
                <a:lnTo>
                  <a:pt x="112" y="818"/>
                </a:lnTo>
                <a:lnTo>
                  <a:pt x="88" y="809"/>
                </a:lnTo>
                <a:lnTo>
                  <a:pt x="93" y="771"/>
                </a:lnTo>
                <a:lnTo>
                  <a:pt x="138" y="735"/>
                </a:lnTo>
                <a:lnTo>
                  <a:pt x="186" y="655"/>
                </a:lnTo>
                <a:lnTo>
                  <a:pt x="196" y="659"/>
                </a:lnTo>
                <a:lnTo>
                  <a:pt x="184" y="717"/>
                </a:lnTo>
                <a:lnTo>
                  <a:pt x="183" y="755"/>
                </a:lnTo>
                <a:lnTo>
                  <a:pt x="212" y="755"/>
                </a:lnTo>
                <a:lnTo>
                  <a:pt x="217" y="723"/>
                </a:lnTo>
                <a:lnTo>
                  <a:pt x="241" y="713"/>
                </a:lnTo>
                <a:lnTo>
                  <a:pt x="260" y="575"/>
                </a:lnTo>
                <a:lnTo>
                  <a:pt x="292" y="473"/>
                </a:lnTo>
                <a:lnTo>
                  <a:pt x="276" y="426"/>
                </a:lnTo>
                <a:lnTo>
                  <a:pt x="263" y="368"/>
                </a:lnTo>
                <a:lnTo>
                  <a:pt x="266" y="294"/>
                </a:lnTo>
                <a:lnTo>
                  <a:pt x="274" y="269"/>
                </a:lnTo>
                <a:lnTo>
                  <a:pt x="275" y="236"/>
                </a:lnTo>
                <a:lnTo>
                  <a:pt x="289" y="222"/>
                </a:lnTo>
                <a:lnTo>
                  <a:pt x="286" y="176"/>
                </a:lnTo>
                <a:lnTo>
                  <a:pt x="307" y="87"/>
                </a:lnTo>
                <a:lnTo>
                  <a:pt x="324" y="35"/>
                </a:lnTo>
                <a:lnTo>
                  <a:pt x="291" y="11"/>
                </a:lnTo>
                <a:lnTo>
                  <a:pt x="251" y="0"/>
                </a:lnTo>
                <a:lnTo>
                  <a:pt x="207" y="5"/>
                </a:lnTo>
                <a:lnTo>
                  <a:pt x="166" y="27"/>
                </a:lnTo>
                <a:close/>
              </a:path>
            </a:pathLst>
          </a:custGeom>
          <a:solidFill>
            <a:srgbClr val="336699">
              <a:alpha val="7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1991" name="任意多边形 681990"/>
          <p:cNvSpPr/>
          <p:nvPr/>
        </p:nvSpPr>
        <p:spPr>
          <a:xfrm>
            <a:off x="7096125" y="1955800"/>
            <a:ext cx="279400" cy="490538"/>
          </a:xfrm>
          <a:custGeom>
            <a:avLst/>
            <a:gdLst/>
            <a:ahLst/>
            <a:cxnLst/>
            <a:pathLst>
              <a:path w="176" h="309">
                <a:moveTo>
                  <a:pt x="36" y="50"/>
                </a:moveTo>
                <a:lnTo>
                  <a:pt x="0" y="96"/>
                </a:lnTo>
                <a:lnTo>
                  <a:pt x="35" y="200"/>
                </a:lnTo>
                <a:lnTo>
                  <a:pt x="77" y="262"/>
                </a:lnTo>
                <a:lnTo>
                  <a:pt x="74" y="298"/>
                </a:lnTo>
                <a:lnTo>
                  <a:pt x="100" y="309"/>
                </a:lnTo>
                <a:lnTo>
                  <a:pt x="125" y="301"/>
                </a:lnTo>
                <a:lnTo>
                  <a:pt x="173" y="218"/>
                </a:lnTo>
                <a:lnTo>
                  <a:pt x="157" y="147"/>
                </a:lnTo>
                <a:lnTo>
                  <a:pt x="176" y="95"/>
                </a:lnTo>
                <a:lnTo>
                  <a:pt x="173" y="61"/>
                </a:lnTo>
                <a:lnTo>
                  <a:pt x="128" y="0"/>
                </a:lnTo>
                <a:lnTo>
                  <a:pt x="100" y="27"/>
                </a:lnTo>
                <a:lnTo>
                  <a:pt x="36" y="50"/>
                </a:lnTo>
                <a:close/>
              </a:path>
            </a:pathLst>
          </a:custGeom>
          <a:solidFill>
            <a:srgbClr val="336699">
              <a:alpha val="7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2003" name="矩形标注 682002"/>
          <p:cNvSpPr/>
          <p:nvPr/>
        </p:nvSpPr>
        <p:spPr>
          <a:xfrm>
            <a:off x="7380288" y="5589588"/>
            <a:ext cx="720725" cy="334962"/>
          </a:xfrm>
          <a:prstGeom prst="wedgeRectCallout">
            <a:avLst>
              <a:gd name="adj1" fmla="val -85681"/>
              <a:gd name="adj2" fmla="val -47630"/>
            </a:avLst>
          </a:prstGeom>
          <a:solidFill>
            <a:srgbClr val="003366">
              <a:alpha val="7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</a:pPr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死海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82004" name="矩形标注 682003"/>
          <p:cNvSpPr/>
          <p:nvPr/>
        </p:nvSpPr>
        <p:spPr>
          <a:xfrm>
            <a:off x="7602538" y="1931988"/>
            <a:ext cx="1152525" cy="334962"/>
          </a:xfrm>
          <a:prstGeom prst="wedgeRectCallout">
            <a:avLst>
              <a:gd name="adj1" fmla="val -74106"/>
              <a:gd name="adj2" fmla="val 23935"/>
            </a:avLst>
          </a:prstGeom>
          <a:solidFill>
            <a:srgbClr val="003366">
              <a:alpha val="7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</a:pPr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加利利海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2240" y="839470"/>
            <a:ext cx="4239260" cy="10610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00000"/>
              </a:lnSpc>
              <a:buNone/>
            </a:pPr>
            <a:r>
              <a:rPr lang="zh-CN" altLang="en-US" sz="3200" dirty="0">
                <a:latin typeface="黑体" pitchFamily="2" charset="-122"/>
                <a:sym typeface="+mn-ea"/>
              </a:rPr>
              <a:t>罗马将军庞培于</a:t>
            </a:r>
            <a:r>
              <a:rPr lang="en-US" altLang="zh-CN" sz="3200">
                <a:latin typeface="黑体" pitchFamily="2" charset="-122"/>
                <a:sym typeface="+mn-ea"/>
              </a:rPr>
              <a:t>63BC</a:t>
            </a:r>
            <a:r>
              <a:rPr lang="zh-CN" altLang="en-US" sz="3200" dirty="0">
                <a:latin typeface="黑体" pitchFamily="2" charset="-122"/>
                <a:sym typeface="+mn-ea"/>
              </a:rPr>
              <a:t>征服耶路撒冷。</a:t>
            </a:r>
            <a:endParaRPr lang="zh-CN" altLang="en-US" sz="3200" dirty="0">
              <a:latin typeface="黑体" pitchFamily="2" charset="-122"/>
              <a:sym typeface="+mn-ea"/>
            </a:endParaRPr>
          </a:p>
        </p:txBody>
      </p:sp>
      <p:sp>
        <p:nvSpPr>
          <p:cNvPr id="680988" name="矩形 680987"/>
          <p:cNvSpPr/>
          <p:nvPr/>
        </p:nvSpPr>
        <p:spPr>
          <a:xfrm>
            <a:off x="205740" y="2026285"/>
            <a:ext cx="3928110" cy="46761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00000"/>
              </a:lnSpc>
              <a:spcAft>
                <a:spcPct val="30000"/>
              </a:spcAft>
            </a:pPr>
            <a:r>
              <a:rPr lang="zh-CN" altLang="en-US" sz="32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希律家族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是以土买人</a:t>
            </a:r>
            <a:r>
              <a:rPr lang="en-US" altLang="zh-CN" sz="32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32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旧约时代的以东人</a:t>
            </a:r>
            <a:r>
              <a:rPr lang="en-US" altLang="zh-CN" sz="32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)</a:t>
            </a:r>
            <a:endParaRPr lang="zh-CN" altLang="en-US" sz="32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00000"/>
              </a:lnSpc>
              <a:spcAft>
                <a:spcPct val="30000"/>
              </a:spcAft>
            </a:pP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希律家族的大家长</a:t>
            </a:r>
            <a:r>
              <a:rPr lang="zh-CN" altLang="en-US" sz="32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安提帕特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因救了凯撒大帝一命，他儿子</a:t>
            </a:r>
            <a:r>
              <a:rPr lang="zh-CN" altLang="en-US" sz="32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大希律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获封为犹太人的王，作王</a:t>
            </a:r>
            <a:r>
              <a:rPr lang="en-US" altLang="zh-CN" sz="3200">
                <a:latin typeface="黑体" pitchFamily="2" charset="-122"/>
                <a:ea typeface="黑体" pitchFamily="2" charset="-122"/>
              </a:rPr>
              <a:t>37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年，是个暴君，</a:t>
            </a:r>
            <a:r>
              <a:rPr lang="en-US" altLang="zh-CN" sz="3200" dirty="0">
                <a:latin typeface="黑体" pitchFamily="2" charset="-122"/>
                <a:ea typeface="黑体" pitchFamily="2" charset="-122"/>
              </a:rPr>
              <a:t>为了杀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婴孩</a:t>
            </a:r>
            <a:r>
              <a:rPr lang="en-US" altLang="zh-CN" sz="3200" dirty="0">
                <a:latin typeface="黑体" pitchFamily="2" charset="-122"/>
                <a:ea typeface="黑体" pitchFamily="2" charset="-122"/>
              </a:rPr>
              <a:t>耶稣而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杀</a:t>
            </a:r>
            <a:r>
              <a:rPr lang="en-US" altLang="zh-CN" sz="3200" dirty="0">
                <a:latin typeface="黑体" pitchFamily="2" charset="-122"/>
                <a:ea typeface="黑体" pitchFamily="2" charset="-122"/>
              </a:rPr>
              <a:t>灭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了</a:t>
            </a:r>
            <a:r>
              <a:rPr lang="en-US" altLang="zh-CN" sz="3200" dirty="0">
                <a:latin typeface="黑体" pitchFamily="2" charset="-122"/>
                <a:ea typeface="黑体" pitchFamily="2" charset="-122"/>
              </a:rPr>
              <a:t>所有2岁男婴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。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07600" name="椭圆 707599"/>
          <p:cNvSpPr/>
          <p:nvPr/>
        </p:nvSpPr>
        <p:spPr>
          <a:xfrm>
            <a:off x="6445250" y="4710113"/>
            <a:ext cx="88900" cy="88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7601" name="矩形标注 707600"/>
          <p:cNvSpPr/>
          <p:nvPr/>
        </p:nvSpPr>
        <p:spPr>
          <a:xfrm>
            <a:off x="5776913" y="4173538"/>
            <a:ext cx="1028700" cy="334962"/>
          </a:xfrm>
          <a:prstGeom prst="wedgeRectCallout">
            <a:avLst>
              <a:gd name="adj1" fmla="val 18671"/>
              <a:gd name="adj2" fmla="val 107819"/>
            </a:avLst>
          </a:prstGeom>
          <a:solidFill>
            <a:srgbClr val="000000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</a:pPr>
            <a:r>
              <a:rPr lang="zh-TW" altLang="en-US" sz="16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耶路撒冷</a:t>
            </a:r>
            <a:endParaRPr lang="zh-TW" altLang="en-US" sz="16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685" y="88900"/>
            <a:ext cx="4541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  <a:highlight>
                  <a:srgbClr val="FFFF00"/>
                </a:highlight>
              </a:rPr>
              <a:t>耶稣时代的历史背景</a:t>
            </a:r>
            <a:endParaRPr lang="zh-CN" altLang="en-US" sz="36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椭圆 2"/>
          <p:cNvSpPr/>
          <p:nvPr/>
        </p:nvSpPr>
        <p:spPr>
          <a:xfrm rot="1020000">
            <a:off x="5243195" y="1067435"/>
            <a:ext cx="3143250" cy="5668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8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2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2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8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8">
                                            <p:txEl>
                                              <p:charRg st="39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95" grpId="0" bldLvl="0" animBg="1"/>
      <p:bldP spid="682003" grpId="0" bldLvl="0" animBg="1"/>
      <p:bldP spid="682004" grpId="0" bldLvl="0" animBg="1"/>
      <p:bldP spid="4" grpId="0"/>
      <p:bldP spid="4" grpId="1"/>
      <p:bldP spid="707601" grpId="0" bldLvl="0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81986" name="图片 681985" descr="map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8150" y="0"/>
            <a:ext cx="4895850" cy="6816725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81987" name="任意多边形 681986"/>
          <p:cNvSpPr/>
          <p:nvPr/>
        </p:nvSpPr>
        <p:spPr>
          <a:xfrm>
            <a:off x="6251575" y="1330325"/>
            <a:ext cx="1054100" cy="1504950"/>
          </a:xfrm>
          <a:custGeom>
            <a:avLst/>
            <a:gdLst/>
            <a:ahLst/>
            <a:cxnLst/>
            <a:pathLst>
              <a:path w="664" h="948">
                <a:moveTo>
                  <a:pt x="0" y="655"/>
                </a:moveTo>
                <a:lnTo>
                  <a:pt x="71" y="606"/>
                </a:lnTo>
                <a:lnTo>
                  <a:pt x="64" y="517"/>
                </a:lnTo>
                <a:lnTo>
                  <a:pt x="134" y="458"/>
                </a:lnTo>
                <a:lnTo>
                  <a:pt x="149" y="370"/>
                </a:lnTo>
                <a:lnTo>
                  <a:pt x="188" y="285"/>
                </a:lnTo>
                <a:lnTo>
                  <a:pt x="290" y="204"/>
                </a:lnTo>
                <a:lnTo>
                  <a:pt x="344" y="52"/>
                </a:lnTo>
                <a:lnTo>
                  <a:pt x="440" y="0"/>
                </a:lnTo>
                <a:lnTo>
                  <a:pt x="515" y="16"/>
                </a:lnTo>
                <a:lnTo>
                  <a:pt x="580" y="90"/>
                </a:lnTo>
                <a:lnTo>
                  <a:pt x="664" y="186"/>
                </a:lnTo>
                <a:lnTo>
                  <a:pt x="648" y="400"/>
                </a:lnTo>
                <a:lnTo>
                  <a:pt x="566" y="446"/>
                </a:lnTo>
                <a:lnTo>
                  <a:pt x="533" y="493"/>
                </a:lnTo>
                <a:lnTo>
                  <a:pt x="568" y="592"/>
                </a:lnTo>
                <a:lnTo>
                  <a:pt x="606" y="649"/>
                </a:lnTo>
                <a:lnTo>
                  <a:pt x="580" y="727"/>
                </a:lnTo>
                <a:lnTo>
                  <a:pt x="572" y="789"/>
                </a:lnTo>
                <a:lnTo>
                  <a:pt x="573" y="877"/>
                </a:lnTo>
                <a:lnTo>
                  <a:pt x="555" y="919"/>
                </a:lnTo>
                <a:lnTo>
                  <a:pt x="529" y="948"/>
                </a:lnTo>
                <a:lnTo>
                  <a:pt x="476" y="943"/>
                </a:lnTo>
                <a:lnTo>
                  <a:pt x="404" y="884"/>
                </a:lnTo>
                <a:lnTo>
                  <a:pt x="364" y="898"/>
                </a:lnTo>
                <a:lnTo>
                  <a:pt x="335" y="927"/>
                </a:lnTo>
                <a:lnTo>
                  <a:pt x="302" y="872"/>
                </a:lnTo>
                <a:lnTo>
                  <a:pt x="274" y="760"/>
                </a:lnTo>
                <a:lnTo>
                  <a:pt x="203" y="744"/>
                </a:lnTo>
                <a:lnTo>
                  <a:pt x="140" y="733"/>
                </a:lnTo>
                <a:lnTo>
                  <a:pt x="80" y="684"/>
                </a:lnTo>
                <a:lnTo>
                  <a:pt x="0" y="655"/>
                </a:lnTo>
                <a:close/>
              </a:path>
            </a:pathLst>
          </a:custGeom>
          <a:solidFill>
            <a:srgbClr val="9966FF">
              <a:alpha val="30000"/>
            </a:srgbClr>
          </a:solidFill>
          <a:ln w="1905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81988" name="矩形 681987"/>
          <p:cNvSpPr/>
          <p:nvPr/>
        </p:nvSpPr>
        <p:spPr>
          <a:xfrm>
            <a:off x="6758941" y="1674813"/>
            <a:ext cx="299720" cy="901700"/>
          </a:xfrm>
          <a:prstGeom prst="rect">
            <a:avLst/>
          </a:prstGeom>
          <a:solidFill>
            <a:srgbClr val="660066">
              <a:alpha val="50000"/>
            </a:srgbClr>
          </a:solidFill>
          <a:ln w="9525">
            <a:noFill/>
          </a:ln>
        </p:spPr>
        <p:txBody>
          <a:bodyPr wrap="none" lIns="36000" tIns="36000" rIns="36000" bIns="36000" anchor="t" anchorCtr="0">
            <a:spAutoFit/>
          </a:bodyPr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加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利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利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81989" name="任意多边形 681988"/>
          <p:cNvSpPr/>
          <p:nvPr/>
        </p:nvSpPr>
        <p:spPr>
          <a:xfrm>
            <a:off x="4954588" y="2354263"/>
            <a:ext cx="2219325" cy="3822700"/>
          </a:xfrm>
          <a:custGeom>
            <a:avLst/>
            <a:gdLst/>
            <a:ahLst/>
            <a:cxnLst/>
            <a:pathLst>
              <a:path w="1398" h="2408">
                <a:moveTo>
                  <a:pt x="558" y="294"/>
                </a:moveTo>
                <a:lnTo>
                  <a:pt x="665" y="286"/>
                </a:lnTo>
                <a:lnTo>
                  <a:pt x="794" y="226"/>
                </a:lnTo>
                <a:lnTo>
                  <a:pt x="808" y="192"/>
                </a:lnTo>
                <a:lnTo>
                  <a:pt x="752" y="53"/>
                </a:lnTo>
                <a:lnTo>
                  <a:pt x="769" y="11"/>
                </a:lnTo>
                <a:lnTo>
                  <a:pt x="815" y="0"/>
                </a:lnTo>
                <a:lnTo>
                  <a:pt x="959" y="90"/>
                </a:lnTo>
                <a:lnTo>
                  <a:pt x="1072" y="103"/>
                </a:lnTo>
                <a:lnTo>
                  <a:pt x="1102" y="155"/>
                </a:lnTo>
                <a:lnTo>
                  <a:pt x="1114" y="229"/>
                </a:lnTo>
                <a:lnTo>
                  <a:pt x="1144" y="288"/>
                </a:lnTo>
                <a:lnTo>
                  <a:pt x="1129" y="349"/>
                </a:lnTo>
                <a:lnTo>
                  <a:pt x="1127" y="399"/>
                </a:lnTo>
                <a:lnTo>
                  <a:pt x="1192" y="476"/>
                </a:lnTo>
                <a:lnTo>
                  <a:pt x="1236" y="611"/>
                </a:lnTo>
                <a:lnTo>
                  <a:pt x="1290" y="634"/>
                </a:lnTo>
                <a:lnTo>
                  <a:pt x="1372" y="643"/>
                </a:lnTo>
                <a:lnTo>
                  <a:pt x="1390" y="713"/>
                </a:lnTo>
                <a:lnTo>
                  <a:pt x="1398" y="822"/>
                </a:lnTo>
                <a:lnTo>
                  <a:pt x="1330" y="1101"/>
                </a:lnTo>
                <a:lnTo>
                  <a:pt x="1364" y="1237"/>
                </a:lnTo>
                <a:lnTo>
                  <a:pt x="1378" y="1513"/>
                </a:lnTo>
                <a:lnTo>
                  <a:pt x="1333" y="1523"/>
                </a:lnTo>
                <a:lnTo>
                  <a:pt x="1296" y="1535"/>
                </a:lnTo>
                <a:lnTo>
                  <a:pt x="1255" y="1613"/>
                </a:lnTo>
                <a:lnTo>
                  <a:pt x="1251" y="1675"/>
                </a:lnTo>
                <a:lnTo>
                  <a:pt x="1195" y="1768"/>
                </a:lnTo>
                <a:lnTo>
                  <a:pt x="1203" y="1837"/>
                </a:lnTo>
                <a:lnTo>
                  <a:pt x="1181" y="1866"/>
                </a:lnTo>
                <a:lnTo>
                  <a:pt x="1175" y="1912"/>
                </a:lnTo>
                <a:lnTo>
                  <a:pt x="1188" y="1981"/>
                </a:lnTo>
                <a:lnTo>
                  <a:pt x="1164" y="2059"/>
                </a:lnTo>
                <a:lnTo>
                  <a:pt x="1177" y="2094"/>
                </a:lnTo>
                <a:lnTo>
                  <a:pt x="1165" y="2122"/>
                </a:lnTo>
                <a:lnTo>
                  <a:pt x="1178" y="2195"/>
                </a:lnTo>
                <a:lnTo>
                  <a:pt x="1163" y="2244"/>
                </a:lnTo>
                <a:lnTo>
                  <a:pt x="1169" y="2266"/>
                </a:lnTo>
                <a:lnTo>
                  <a:pt x="1128" y="2375"/>
                </a:lnTo>
                <a:lnTo>
                  <a:pt x="1046" y="2399"/>
                </a:lnTo>
                <a:lnTo>
                  <a:pt x="985" y="2398"/>
                </a:lnTo>
                <a:lnTo>
                  <a:pt x="865" y="2388"/>
                </a:lnTo>
                <a:lnTo>
                  <a:pt x="770" y="2407"/>
                </a:lnTo>
                <a:lnTo>
                  <a:pt x="637" y="2408"/>
                </a:lnTo>
                <a:lnTo>
                  <a:pt x="516" y="2398"/>
                </a:lnTo>
                <a:lnTo>
                  <a:pt x="353" y="2352"/>
                </a:lnTo>
                <a:lnTo>
                  <a:pt x="301" y="2312"/>
                </a:lnTo>
                <a:lnTo>
                  <a:pt x="140" y="2217"/>
                </a:lnTo>
                <a:lnTo>
                  <a:pt x="0" y="2151"/>
                </a:lnTo>
                <a:lnTo>
                  <a:pt x="294" y="1655"/>
                </a:lnTo>
                <a:lnTo>
                  <a:pt x="190" y="1596"/>
                </a:lnTo>
                <a:lnTo>
                  <a:pt x="148" y="1535"/>
                </a:lnTo>
                <a:lnTo>
                  <a:pt x="269" y="1289"/>
                </a:lnTo>
                <a:lnTo>
                  <a:pt x="299" y="1185"/>
                </a:lnTo>
                <a:lnTo>
                  <a:pt x="319" y="1123"/>
                </a:lnTo>
                <a:lnTo>
                  <a:pt x="336" y="1101"/>
                </a:lnTo>
                <a:lnTo>
                  <a:pt x="442" y="783"/>
                </a:lnTo>
                <a:lnTo>
                  <a:pt x="496" y="535"/>
                </a:lnTo>
                <a:lnTo>
                  <a:pt x="526" y="439"/>
                </a:lnTo>
                <a:lnTo>
                  <a:pt x="529" y="377"/>
                </a:lnTo>
                <a:lnTo>
                  <a:pt x="558" y="294"/>
                </a:lnTo>
                <a:close/>
              </a:path>
            </a:pathLst>
          </a:custGeom>
          <a:solidFill>
            <a:srgbClr val="FF0066">
              <a:alpha val="20000"/>
            </a:srgbClr>
          </a:solidFill>
          <a:ln w="1905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81990" name="任意多边形 681989"/>
          <p:cNvSpPr/>
          <p:nvPr/>
        </p:nvSpPr>
        <p:spPr>
          <a:xfrm>
            <a:off x="7064375" y="3200400"/>
            <a:ext cx="644525" cy="2295525"/>
          </a:xfrm>
          <a:custGeom>
            <a:avLst/>
            <a:gdLst/>
            <a:ahLst/>
            <a:cxnLst/>
            <a:pathLst>
              <a:path w="406" h="1446">
                <a:moveTo>
                  <a:pt x="51" y="110"/>
                </a:moveTo>
                <a:lnTo>
                  <a:pt x="55" y="0"/>
                </a:lnTo>
                <a:lnTo>
                  <a:pt x="309" y="0"/>
                </a:lnTo>
                <a:lnTo>
                  <a:pt x="304" y="263"/>
                </a:lnTo>
                <a:lnTo>
                  <a:pt x="347" y="326"/>
                </a:lnTo>
                <a:lnTo>
                  <a:pt x="406" y="617"/>
                </a:lnTo>
                <a:lnTo>
                  <a:pt x="321" y="768"/>
                </a:lnTo>
                <a:lnTo>
                  <a:pt x="353" y="934"/>
                </a:lnTo>
                <a:lnTo>
                  <a:pt x="274" y="1334"/>
                </a:lnTo>
                <a:lnTo>
                  <a:pt x="252" y="1385"/>
                </a:lnTo>
                <a:lnTo>
                  <a:pt x="218" y="1397"/>
                </a:lnTo>
                <a:lnTo>
                  <a:pt x="207" y="1426"/>
                </a:lnTo>
                <a:lnTo>
                  <a:pt x="78" y="1446"/>
                </a:lnTo>
                <a:lnTo>
                  <a:pt x="62" y="1307"/>
                </a:lnTo>
                <a:lnTo>
                  <a:pt x="123" y="1017"/>
                </a:lnTo>
                <a:lnTo>
                  <a:pt x="46" y="998"/>
                </a:lnTo>
                <a:lnTo>
                  <a:pt x="33" y="756"/>
                </a:lnTo>
                <a:lnTo>
                  <a:pt x="0" y="564"/>
                </a:lnTo>
                <a:lnTo>
                  <a:pt x="78" y="313"/>
                </a:lnTo>
                <a:lnTo>
                  <a:pt x="51" y="110"/>
                </a:lnTo>
                <a:close/>
              </a:path>
            </a:pathLst>
          </a:custGeom>
          <a:solidFill>
            <a:srgbClr val="9966FF">
              <a:alpha val="30000"/>
            </a:srgbClr>
          </a:solidFill>
          <a:ln w="1905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81993" name="任意多边形 681992"/>
          <p:cNvSpPr/>
          <p:nvPr/>
        </p:nvSpPr>
        <p:spPr>
          <a:xfrm>
            <a:off x="7078663" y="2425700"/>
            <a:ext cx="144462" cy="2349500"/>
          </a:xfrm>
          <a:custGeom>
            <a:avLst/>
            <a:gdLst/>
            <a:ahLst/>
            <a:cxnLst/>
            <a:pathLst>
              <a:path w="91" h="1480">
                <a:moveTo>
                  <a:pt x="91" y="0"/>
                </a:moveTo>
                <a:cubicBezTo>
                  <a:pt x="87" y="15"/>
                  <a:pt x="69" y="54"/>
                  <a:pt x="69" y="86"/>
                </a:cubicBezTo>
                <a:cubicBezTo>
                  <a:pt x="69" y="118"/>
                  <a:pt x="91" y="157"/>
                  <a:pt x="91" y="191"/>
                </a:cubicBezTo>
                <a:cubicBezTo>
                  <a:pt x="91" y="225"/>
                  <a:pt x="66" y="263"/>
                  <a:pt x="66" y="290"/>
                </a:cubicBezTo>
                <a:cubicBezTo>
                  <a:pt x="66" y="317"/>
                  <a:pt x="88" y="325"/>
                  <a:pt x="88" y="352"/>
                </a:cubicBezTo>
                <a:cubicBezTo>
                  <a:pt x="88" y="379"/>
                  <a:pt x="70" y="431"/>
                  <a:pt x="66" y="454"/>
                </a:cubicBezTo>
                <a:cubicBezTo>
                  <a:pt x="62" y="477"/>
                  <a:pt x="64" y="461"/>
                  <a:pt x="64" y="488"/>
                </a:cubicBezTo>
                <a:cubicBezTo>
                  <a:pt x="64" y="515"/>
                  <a:pt x="60" y="566"/>
                  <a:pt x="63" y="615"/>
                </a:cubicBezTo>
                <a:cubicBezTo>
                  <a:pt x="66" y="664"/>
                  <a:pt x="84" y="744"/>
                  <a:pt x="82" y="784"/>
                </a:cubicBezTo>
                <a:cubicBezTo>
                  <a:pt x="80" y="824"/>
                  <a:pt x="59" y="828"/>
                  <a:pt x="52" y="855"/>
                </a:cubicBezTo>
                <a:cubicBezTo>
                  <a:pt x="45" y="882"/>
                  <a:pt x="41" y="921"/>
                  <a:pt x="40" y="944"/>
                </a:cubicBezTo>
                <a:cubicBezTo>
                  <a:pt x="39" y="967"/>
                  <a:pt x="51" y="977"/>
                  <a:pt x="45" y="995"/>
                </a:cubicBezTo>
                <a:cubicBezTo>
                  <a:pt x="39" y="1013"/>
                  <a:pt x="2" y="1030"/>
                  <a:pt x="1" y="1053"/>
                </a:cubicBezTo>
                <a:cubicBezTo>
                  <a:pt x="0" y="1076"/>
                  <a:pt x="32" y="1104"/>
                  <a:pt x="39" y="1131"/>
                </a:cubicBezTo>
                <a:cubicBezTo>
                  <a:pt x="46" y="1158"/>
                  <a:pt x="49" y="1196"/>
                  <a:pt x="46" y="1214"/>
                </a:cubicBezTo>
                <a:cubicBezTo>
                  <a:pt x="43" y="1232"/>
                  <a:pt x="25" y="1229"/>
                  <a:pt x="22" y="1241"/>
                </a:cubicBezTo>
                <a:cubicBezTo>
                  <a:pt x="19" y="1253"/>
                  <a:pt x="24" y="1275"/>
                  <a:pt x="28" y="1288"/>
                </a:cubicBezTo>
                <a:cubicBezTo>
                  <a:pt x="32" y="1301"/>
                  <a:pt x="44" y="1309"/>
                  <a:pt x="45" y="1318"/>
                </a:cubicBezTo>
                <a:cubicBezTo>
                  <a:pt x="46" y="1327"/>
                  <a:pt x="33" y="1332"/>
                  <a:pt x="34" y="1342"/>
                </a:cubicBezTo>
                <a:cubicBezTo>
                  <a:pt x="35" y="1352"/>
                  <a:pt x="50" y="1371"/>
                  <a:pt x="52" y="1381"/>
                </a:cubicBezTo>
                <a:cubicBezTo>
                  <a:pt x="54" y="1391"/>
                  <a:pt x="45" y="1386"/>
                  <a:pt x="46" y="1402"/>
                </a:cubicBezTo>
                <a:cubicBezTo>
                  <a:pt x="47" y="1418"/>
                  <a:pt x="56" y="1464"/>
                  <a:pt x="59" y="1480"/>
                </a:cubicBezTo>
              </a:path>
            </a:pathLst>
          </a:custGeom>
          <a:noFill/>
          <a:ln w="28575" cap="flat" cmpd="sng">
            <a:solidFill>
              <a:srgbClr val="003366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1995" name="矩形标注 681994"/>
          <p:cNvSpPr/>
          <p:nvPr/>
        </p:nvSpPr>
        <p:spPr>
          <a:xfrm>
            <a:off x="7453313" y="2752725"/>
            <a:ext cx="901700" cy="334963"/>
          </a:xfrm>
          <a:prstGeom prst="wedgeRectCallout">
            <a:avLst>
              <a:gd name="adj1" fmla="val -75704"/>
              <a:gd name="adj2" fmla="val 22514"/>
            </a:avLst>
          </a:prstGeom>
          <a:solidFill>
            <a:srgbClr val="003366">
              <a:alpha val="7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</a:pPr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约但河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81996" name="矩形 681995"/>
          <p:cNvSpPr/>
          <p:nvPr/>
        </p:nvSpPr>
        <p:spPr>
          <a:xfrm>
            <a:off x="5777866" y="3290888"/>
            <a:ext cx="1087120" cy="378460"/>
          </a:xfrm>
          <a:prstGeom prst="rect">
            <a:avLst/>
          </a:prstGeom>
          <a:solidFill>
            <a:srgbClr val="A50021">
              <a:alpha val="50000"/>
            </a:srgbClr>
          </a:solidFill>
          <a:ln w="9525">
            <a:noFill/>
          </a:ln>
        </p:spPr>
        <p:txBody>
          <a:bodyPr wrap="none" lIns="36000" tIns="36000" rIns="36000" bIns="36000" anchor="t" anchorCtr="0">
            <a:spAutoFit/>
          </a:bodyPr>
          <a:p>
            <a:pPr algn="ctr"/>
            <a:r>
              <a:rPr lang="zh-TW" altLang="en-US" sz="20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撒玛利亚</a:t>
            </a:r>
            <a:endParaRPr lang="zh-TW" altLang="en-US" sz="20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81997" name="矩形 681996"/>
          <p:cNvSpPr/>
          <p:nvPr/>
        </p:nvSpPr>
        <p:spPr>
          <a:xfrm>
            <a:off x="5727065" y="4797425"/>
            <a:ext cx="680720" cy="440055"/>
          </a:xfrm>
          <a:prstGeom prst="rect">
            <a:avLst/>
          </a:prstGeom>
          <a:solidFill>
            <a:srgbClr val="A50021">
              <a:alpha val="50000"/>
            </a:srgbClr>
          </a:solidFill>
          <a:ln w="9525">
            <a:noFill/>
          </a:ln>
        </p:spPr>
        <p:txBody>
          <a:bodyPr wrap="none" lIns="36000" tIns="36000" rIns="36000" bIns="36000" anchor="t" anchorCtr="0">
            <a:spAutoFit/>
          </a:bodyPr>
          <a:p>
            <a:pPr algn="ctr"/>
            <a:r>
              <a:rPr lang="zh-TW" altLang="en-US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犹太</a:t>
            </a:r>
            <a:endParaRPr lang="zh-TW" altLang="en-US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81992" name="任意多边形 681991"/>
          <p:cNvSpPr/>
          <p:nvPr/>
        </p:nvSpPr>
        <p:spPr>
          <a:xfrm>
            <a:off x="6745288" y="4760913"/>
            <a:ext cx="514350" cy="1773237"/>
          </a:xfrm>
          <a:custGeom>
            <a:avLst/>
            <a:gdLst/>
            <a:ahLst/>
            <a:cxnLst/>
            <a:pathLst>
              <a:path w="324" h="1117">
                <a:moveTo>
                  <a:pt x="166" y="27"/>
                </a:moveTo>
                <a:lnTo>
                  <a:pt x="130" y="92"/>
                </a:lnTo>
                <a:lnTo>
                  <a:pt x="121" y="157"/>
                </a:lnTo>
                <a:lnTo>
                  <a:pt x="97" y="188"/>
                </a:lnTo>
                <a:lnTo>
                  <a:pt x="68" y="252"/>
                </a:lnTo>
                <a:lnTo>
                  <a:pt x="77" y="323"/>
                </a:lnTo>
                <a:lnTo>
                  <a:pt x="55" y="348"/>
                </a:lnTo>
                <a:lnTo>
                  <a:pt x="45" y="393"/>
                </a:lnTo>
                <a:lnTo>
                  <a:pt x="61" y="467"/>
                </a:lnTo>
                <a:lnTo>
                  <a:pt x="34" y="542"/>
                </a:lnTo>
                <a:lnTo>
                  <a:pt x="48" y="576"/>
                </a:lnTo>
                <a:lnTo>
                  <a:pt x="36" y="602"/>
                </a:lnTo>
                <a:lnTo>
                  <a:pt x="51" y="672"/>
                </a:lnTo>
                <a:lnTo>
                  <a:pt x="33" y="725"/>
                </a:lnTo>
                <a:lnTo>
                  <a:pt x="43" y="750"/>
                </a:lnTo>
                <a:lnTo>
                  <a:pt x="7" y="825"/>
                </a:lnTo>
                <a:lnTo>
                  <a:pt x="0" y="852"/>
                </a:lnTo>
                <a:lnTo>
                  <a:pt x="12" y="894"/>
                </a:lnTo>
                <a:lnTo>
                  <a:pt x="10" y="962"/>
                </a:lnTo>
                <a:lnTo>
                  <a:pt x="31" y="966"/>
                </a:lnTo>
                <a:lnTo>
                  <a:pt x="40" y="984"/>
                </a:lnTo>
                <a:lnTo>
                  <a:pt x="42" y="1081"/>
                </a:lnTo>
                <a:lnTo>
                  <a:pt x="71" y="1117"/>
                </a:lnTo>
                <a:lnTo>
                  <a:pt x="97" y="1111"/>
                </a:lnTo>
                <a:lnTo>
                  <a:pt x="167" y="1088"/>
                </a:lnTo>
                <a:lnTo>
                  <a:pt x="191" y="1055"/>
                </a:lnTo>
                <a:lnTo>
                  <a:pt x="218" y="1023"/>
                </a:lnTo>
                <a:lnTo>
                  <a:pt x="203" y="1014"/>
                </a:lnTo>
                <a:lnTo>
                  <a:pt x="199" y="975"/>
                </a:lnTo>
                <a:lnTo>
                  <a:pt x="227" y="951"/>
                </a:lnTo>
                <a:lnTo>
                  <a:pt x="225" y="937"/>
                </a:lnTo>
                <a:lnTo>
                  <a:pt x="227" y="920"/>
                </a:lnTo>
                <a:lnTo>
                  <a:pt x="207" y="877"/>
                </a:lnTo>
                <a:lnTo>
                  <a:pt x="167" y="879"/>
                </a:lnTo>
                <a:lnTo>
                  <a:pt x="125" y="845"/>
                </a:lnTo>
                <a:lnTo>
                  <a:pt x="112" y="818"/>
                </a:lnTo>
                <a:lnTo>
                  <a:pt x="88" y="809"/>
                </a:lnTo>
                <a:lnTo>
                  <a:pt x="93" y="771"/>
                </a:lnTo>
                <a:lnTo>
                  <a:pt x="138" y="735"/>
                </a:lnTo>
                <a:lnTo>
                  <a:pt x="186" y="655"/>
                </a:lnTo>
                <a:lnTo>
                  <a:pt x="196" y="659"/>
                </a:lnTo>
                <a:lnTo>
                  <a:pt x="184" y="717"/>
                </a:lnTo>
                <a:lnTo>
                  <a:pt x="183" y="755"/>
                </a:lnTo>
                <a:lnTo>
                  <a:pt x="212" y="755"/>
                </a:lnTo>
                <a:lnTo>
                  <a:pt x="217" y="723"/>
                </a:lnTo>
                <a:lnTo>
                  <a:pt x="241" y="713"/>
                </a:lnTo>
                <a:lnTo>
                  <a:pt x="260" y="575"/>
                </a:lnTo>
                <a:lnTo>
                  <a:pt x="292" y="473"/>
                </a:lnTo>
                <a:lnTo>
                  <a:pt x="276" y="426"/>
                </a:lnTo>
                <a:lnTo>
                  <a:pt x="263" y="368"/>
                </a:lnTo>
                <a:lnTo>
                  <a:pt x="266" y="294"/>
                </a:lnTo>
                <a:lnTo>
                  <a:pt x="274" y="269"/>
                </a:lnTo>
                <a:lnTo>
                  <a:pt x="275" y="236"/>
                </a:lnTo>
                <a:lnTo>
                  <a:pt x="289" y="222"/>
                </a:lnTo>
                <a:lnTo>
                  <a:pt x="286" y="176"/>
                </a:lnTo>
                <a:lnTo>
                  <a:pt x="307" y="87"/>
                </a:lnTo>
                <a:lnTo>
                  <a:pt x="324" y="35"/>
                </a:lnTo>
                <a:lnTo>
                  <a:pt x="291" y="11"/>
                </a:lnTo>
                <a:lnTo>
                  <a:pt x="251" y="0"/>
                </a:lnTo>
                <a:lnTo>
                  <a:pt x="207" y="5"/>
                </a:lnTo>
                <a:lnTo>
                  <a:pt x="166" y="27"/>
                </a:lnTo>
                <a:close/>
              </a:path>
            </a:pathLst>
          </a:custGeom>
          <a:solidFill>
            <a:srgbClr val="336699">
              <a:alpha val="7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1991" name="任意多边形 681990"/>
          <p:cNvSpPr/>
          <p:nvPr/>
        </p:nvSpPr>
        <p:spPr>
          <a:xfrm>
            <a:off x="7096125" y="1955800"/>
            <a:ext cx="279400" cy="490538"/>
          </a:xfrm>
          <a:custGeom>
            <a:avLst/>
            <a:gdLst/>
            <a:ahLst/>
            <a:cxnLst/>
            <a:pathLst>
              <a:path w="176" h="309">
                <a:moveTo>
                  <a:pt x="36" y="50"/>
                </a:moveTo>
                <a:lnTo>
                  <a:pt x="0" y="96"/>
                </a:lnTo>
                <a:lnTo>
                  <a:pt x="35" y="200"/>
                </a:lnTo>
                <a:lnTo>
                  <a:pt x="77" y="262"/>
                </a:lnTo>
                <a:lnTo>
                  <a:pt x="74" y="298"/>
                </a:lnTo>
                <a:lnTo>
                  <a:pt x="100" y="309"/>
                </a:lnTo>
                <a:lnTo>
                  <a:pt x="125" y="301"/>
                </a:lnTo>
                <a:lnTo>
                  <a:pt x="173" y="218"/>
                </a:lnTo>
                <a:lnTo>
                  <a:pt x="157" y="147"/>
                </a:lnTo>
                <a:lnTo>
                  <a:pt x="176" y="95"/>
                </a:lnTo>
                <a:lnTo>
                  <a:pt x="173" y="61"/>
                </a:lnTo>
                <a:lnTo>
                  <a:pt x="128" y="0"/>
                </a:lnTo>
                <a:lnTo>
                  <a:pt x="100" y="27"/>
                </a:lnTo>
                <a:lnTo>
                  <a:pt x="36" y="50"/>
                </a:lnTo>
                <a:close/>
              </a:path>
            </a:pathLst>
          </a:custGeom>
          <a:solidFill>
            <a:srgbClr val="336699">
              <a:alpha val="7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2003" name="矩形标注 682002"/>
          <p:cNvSpPr/>
          <p:nvPr/>
        </p:nvSpPr>
        <p:spPr>
          <a:xfrm>
            <a:off x="7380288" y="5589588"/>
            <a:ext cx="720725" cy="334962"/>
          </a:xfrm>
          <a:prstGeom prst="wedgeRectCallout">
            <a:avLst>
              <a:gd name="adj1" fmla="val -85681"/>
              <a:gd name="adj2" fmla="val -47630"/>
            </a:avLst>
          </a:prstGeom>
          <a:solidFill>
            <a:srgbClr val="003366">
              <a:alpha val="7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</a:pPr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死海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82004" name="矩形标注 682003"/>
          <p:cNvSpPr/>
          <p:nvPr/>
        </p:nvSpPr>
        <p:spPr>
          <a:xfrm>
            <a:off x="7602538" y="1931988"/>
            <a:ext cx="1152525" cy="334962"/>
          </a:xfrm>
          <a:prstGeom prst="wedgeRectCallout">
            <a:avLst>
              <a:gd name="adj1" fmla="val -74106"/>
              <a:gd name="adj2" fmla="val 23935"/>
            </a:avLst>
          </a:prstGeom>
          <a:solidFill>
            <a:srgbClr val="003366">
              <a:alpha val="7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</a:pPr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加利利海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82005" name="矩形 682004"/>
          <p:cNvSpPr/>
          <p:nvPr/>
        </p:nvSpPr>
        <p:spPr>
          <a:xfrm>
            <a:off x="7238365" y="3775075"/>
            <a:ext cx="299720" cy="901700"/>
          </a:xfrm>
          <a:prstGeom prst="rect">
            <a:avLst/>
          </a:prstGeom>
          <a:solidFill>
            <a:srgbClr val="660066">
              <a:alpha val="50000"/>
            </a:srgbClr>
          </a:solidFill>
          <a:ln w="9525">
            <a:noFill/>
          </a:ln>
        </p:spPr>
        <p:txBody>
          <a:bodyPr wrap="none" lIns="36000" tIns="36000" rIns="36000" bIns="36000" anchor="t" anchorCtr="0">
            <a:spAutoFit/>
          </a:bodyPr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比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利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亚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82008" name="文本框 682007"/>
          <p:cNvSpPr txBox="1"/>
          <p:nvPr/>
        </p:nvSpPr>
        <p:spPr>
          <a:xfrm>
            <a:off x="59690" y="123190"/>
            <a:ext cx="399986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00000"/>
              </a:lnSpc>
              <a:spcAft>
                <a:spcPct val="30000"/>
              </a:spcAft>
            </a:pP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大希律死后，国土就由他几个儿子继承，其中亚基老分到犹太和撒玛利亚，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07600" name="椭圆 707599"/>
          <p:cNvSpPr/>
          <p:nvPr/>
        </p:nvSpPr>
        <p:spPr>
          <a:xfrm>
            <a:off x="6445250" y="4710113"/>
            <a:ext cx="88900" cy="88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7601" name="矩形标注 707600"/>
          <p:cNvSpPr/>
          <p:nvPr/>
        </p:nvSpPr>
        <p:spPr>
          <a:xfrm>
            <a:off x="5776913" y="4173538"/>
            <a:ext cx="1028700" cy="334962"/>
          </a:xfrm>
          <a:prstGeom prst="wedgeRectCallout">
            <a:avLst>
              <a:gd name="adj1" fmla="val 18671"/>
              <a:gd name="adj2" fmla="val 107819"/>
            </a:avLst>
          </a:prstGeom>
          <a:solidFill>
            <a:srgbClr val="000000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</a:pPr>
            <a:r>
              <a:rPr lang="zh-TW" altLang="en-US" sz="16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耶路撒冷</a:t>
            </a:r>
            <a:endParaRPr lang="zh-TW" altLang="en-US" sz="16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690" y="2225040"/>
            <a:ext cx="414528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spcAft>
                <a:spcPct val="30000"/>
              </a:spcAft>
            </a:pPr>
            <a:r>
              <a:rPr lang="zh-CN" altLang="en-US" sz="3200" dirty="0">
                <a:latin typeface="黑体" pitchFamily="2" charset="-122"/>
                <a:sym typeface="+mn-ea"/>
              </a:rPr>
              <a:t>安提帕</a:t>
            </a:r>
            <a:r>
              <a:rPr lang="en-US" altLang="zh-CN" sz="3200">
                <a:latin typeface="黑体" pitchFamily="2" charset="-122"/>
                <a:sym typeface="+mn-ea"/>
              </a:rPr>
              <a:t>(</a:t>
            </a:r>
            <a:r>
              <a:rPr lang="zh-CN" altLang="en-US" sz="3200" dirty="0">
                <a:latin typeface="黑体" pitchFamily="2" charset="-122"/>
                <a:sym typeface="+mn-ea"/>
              </a:rPr>
              <a:t>小希律</a:t>
            </a:r>
            <a:r>
              <a:rPr lang="en-US" altLang="zh-CN" sz="3200">
                <a:latin typeface="黑体" pitchFamily="2" charset="-122"/>
                <a:sym typeface="+mn-ea"/>
              </a:rPr>
              <a:t>)</a:t>
            </a:r>
            <a:r>
              <a:rPr lang="zh-CN" altLang="en-US" sz="3200" dirty="0">
                <a:latin typeface="黑体" pitchFamily="2" charset="-122"/>
                <a:sym typeface="+mn-ea"/>
              </a:rPr>
              <a:t>分到加利利和比利亚</a:t>
            </a:r>
            <a:r>
              <a:rPr lang="en-US" altLang="zh-CN" sz="3200">
                <a:latin typeface="黑体" pitchFamily="2" charset="-122"/>
                <a:sym typeface="+mn-ea"/>
              </a:rPr>
              <a:t>(</a:t>
            </a:r>
            <a:r>
              <a:rPr lang="zh-CN" altLang="en-US" sz="3200" dirty="0">
                <a:latin typeface="黑体" pitchFamily="2" charset="-122"/>
                <a:sym typeface="+mn-ea"/>
              </a:rPr>
              <a:t>河东</a:t>
            </a:r>
            <a:r>
              <a:rPr lang="en-US" altLang="zh-CN" sz="3200">
                <a:latin typeface="黑体" pitchFamily="2" charset="-122"/>
                <a:sym typeface="+mn-ea"/>
              </a:rPr>
              <a:t>)</a:t>
            </a:r>
            <a:r>
              <a:rPr lang="zh-CN" altLang="en-US" sz="3200" dirty="0">
                <a:latin typeface="黑体" pitchFamily="2" charset="-122"/>
                <a:sym typeface="+mn-ea"/>
              </a:rPr>
              <a:t>。</a:t>
            </a:r>
            <a:endParaRPr lang="zh-CN" altLang="en-US" sz="3200" dirty="0">
              <a:latin typeface="黑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bldLvl="0" animBg="1"/>
      <p:bldP spid="681996" grpId="0" bldLvl="0" animBg="1"/>
      <p:bldP spid="681997" grpId="0" bldLvl="0" animBg="1"/>
      <p:bldP spid="682005" grpId="0" bldLvl="0" animBg="1"/>
      <p:bldP spid="682008" grpId="0"/>
      <p:bldP spid="682008" grpId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81986" name="图片 681985" descr="map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8150" y="0"/>
            <a:ext cx="4895850" cy="6816725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81987" name="任意多边形 681986"/>
          <p:cNvSpPr/>
          <p:nvPr/>
        </p:nvSpPr>
        <p:spPr>
          <a:xfrm>
            <a:off x="6251575" y="1330325"/>
            <a:ext cx="1054100" cy="1504950"/>
          </a:xfrm>
          <a:custGeom>
            <a:avLst/>
            <a:gdLst/>
            <a:ahLst/>
            <a:cxnLst/>
            <a:pathLst>
              <a:path w="664" h="948">
                <a:moveTo>
                  <a:pt x="0" y="655"/>
                </a:moveTo>
                <a:lnTo>
                  <a:pt x="71" y="606"/>
                </a:lnTo>
                <a:lnTo>
                  <a:pt x="64" y="517"/>
                </a:lnTo>
                <a:lnTo>
                  <a:pt x="134" y="458"/>
                </a:lnTo>
                <a:lnTo>
                  <a:pt x="149" y="370"/>
                </a:lnTo>
                <a:lnTo>
                  <a:pt x="188" y="285"/>
                </a:lnTo>
                <a:lnTo>
                  <a:pt x="290" y="204"/>
                </a:lnTo>
                <a:lnTo>
                  <a:pt x="344" y="52"/>
                </a:lnTo>
                <a:lnTo>
                  <a:pt x="440" y="0"/>
                </a:lnTo>
                <a:lnTo>
                  <a:pt x="515" y="16"/>
                </a:lnTo>
                <a:lnTo>
                  <a:pt x="580" y="90"/>
                </a:lnTo>
                <a:lnTo>
                  <a:pt x="664" y="186"/>
                </a:lnTo>
                <a:lnTo>
                  <a:pt x="648" y="400"/>
                </a:lnTo>
                <a:lnTo>
                  <a:pt x="566" y="446"/>
                </a:lnTo>
                <a:lnTo>
                  <a:pt x="533" y="493"/>
                </a:lnTo>
                <a:lnTo>
                  <a:pt x="568" y="592"/>
                </a:lnTo>
                <a:lnTo>
                  <a:pt x="606" y="649"/>
                </a:lnTo>
                <a:lnTo>
                  <a:pt x="580" y="727"/>
                </a:lnTo>
                <a:lnTo>
                  <a:pt x="572" y="789"/>
                </a:lnTo>
                <a:lnTo>
                  <a:pt x="573" y="877"/>
                </a:lnTo>
                <a:lnTo>
                  <a:pt x="555" y="919"/>
                </a:lnTo>
                <a:lnTo>
                  <a:pt x="529" y="948"/>
                </a:lnTo>
                <a:lnTo>
                  <a:pt x="476" y="943"/>
                </a:lnTo>
                <a:lnTo>
                  <a:pt x="404" y="884"/>
                </a:lnTo>
                <a:lnTo>
                  <a:pt x="364" y="898"/>
                </a:lnTo>
                <a:lnTo>
                  <a:pt x="335" y="927"/>
                </a:lnTo>
                <a:lnTo>
                  <a:pt x="302" y="872"/>
                </a:lnTo>
                <a:lnTo>
                  <a:pt x="274" y="760"/>
                </a:lnTo>
                <a:lnTo>
                  <a:pt x="203" y="744"/>
                </a:lnTo>
                <a:lnTo>
                  <a:pt x="140" y="733"/>
                </a:lnTo>
                <a:lnTo>
                  <a:pt x="80" y="684"/>
                </a:lnTo>
                <a:lnTo>
                  <a:pt x="0" y="655"/>
                </a:lnTo>
                <a:close/>
              </a:path>
            </a:pathLst>
          </a:custGeom>
          <a:solidFill>
            <a:srgbClr val="9966FF">
              <a:alpha val="30000"/>
            </a:srgbClr>
          </a:solidFill>
          <a:ln w="1905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81988" name="矩形 681987"/>
          <p:cNvSpPr/>
          <p:nvPr/>
        </p:nvSpPr>
        <p:spPr>
          <a:xfrm>
            <a:off x="6758941" y="1674813"/>
            <a:ext cx="299720" cy="901700"/>
          </a:xfrm>
          <a:prstGeom prst="rect">
            <a:avLst/>
          </a:prstGeom>
          <a:solidFill>
            <a:srgbClr val="660066">
              <a:alpha val="50000"/>
            </a:srgbClr>
          </a:solidFill>
          <a:ln w="9525">
            <a:noFill/>
          </a:ln>
        </p:spPr>
        <p:txBody>
          <a:bodyPr wrap="none" lIns="36000" tIns="36000" rIns="36000" bIns="36000" anchor="t" anchorCtr="0">
            <a:spAutoFit/>
          </a:bodyPr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加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利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利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81989" name="任意多边形 681988"/>
          <p:cNvSpPr/>
          <p:nvPr/>
        </p:nvSpPr>
        <p:spPr>
          <a:xfrm>
            <a:off x="4954588" y="2354263"/>
            <a:ext cx="2219325" cy="3822700"/>
          </a:xfrm>
          <a:custGeom>
            <a:avLst/>
            <a:gdLst/>
            <a:ahLst/>
            <a:cxnLst/>
            <a:pathLst>
              <a:path w="1398" h="2408">
                <a:moveTo>
                  <a:pt x="558" y="294"/>
                </a:moveTo>
                <a:lnTo>
                  <a:pt x="665" y="286"/>
                </a:lnTo>
                <a:lnTo>
                  <a:pt x="794" y="226"/>
                </a:lnTo>
                <a:lnTo>
                  <a:pt x="808" y="192"/>
                </a:lnTo>
                <a:lnTo>
                  <a:pt x="752" y="53"/>
                </a:lnTo>
                <a:lnTo>
                  <a:pt x="769" y="11"/>
                </a:lnTo>
                <a:lnTo>
                  <a:pt x="815" y="0"/>
                </a:lnTo>
                <a:lnTo>
                  <a:pt x="959" y="90"/>
                </a:lnTo>
                <a:lnTo>
                  <a:pt x="1072" y="103"/>
                </a:lnTo>
                <a:lnTo>
                  <a:pt x="1102" y="155"/>
                </a:lnTo>
                <a:lnTo>
                  <a:pt x="1114" y="229"/>
                </a:lnTo>
                <a:lnTo>
                  <a:pt x="1144" y="288"/>
                </a:lnTo>
                <a:lnTo>
                  <a:pt x="1129" y="349"/>
                </a:lnTo>
                <a:lnTo>
                  <a:pt x="1127" y="399"/>
                </a:lnTo>
                <a:lnTo>
                  <a:pt x="1192" y="476"/>
                </a:lnTo>
                <a:lnTo>
                  <a:pt x="1236" y="611"/>
                </a:lnTo>
                <a:lnTo>
                  <a:pt x="1290" y="634"/>
                </a:lnTo>
                <a:lnTo>
                  <a:pt x="1372" y="643"/>
                </a:lnTo>
                <a:lnTo>
                  <a:pt x="1390" y="713"/>
                </a:lnTo>
                <a:lnTo>
                  <a:pt x="1398" y="822"/>
                </a:lnTo>
                <a:lnTo>
                  <a:pt x="1330" y="1101"/>
                </a:lnTo>
                <a:lnTo>
                  <a:pt x="1364" y="1237"/>
                </a:lnTo>
                <a:lnTo>
                  <a:pt x="1378" y="1513"/>
                </a:lnTo>
                <a:lnTo>
                  <a:pt x="1333" y="1523"/>
                </a:lnTo>
                <a:lnTo>
                  <a:pt x="1296" y="1535"/>
                </a:lnTo>
                <a:lnTo>
                  <a:pt x="1255" y="1613"/>
                </a:lnTo>
                <a:lnTo>
                  <a:pt x="1251" y="1675"/>
                </a:lnTo>
                <a:lnTo>
                  <a:pt x="1195" y="1768"/>
                </a:lnTo>
                <a:lnTo>
                  <a:pt x="1203" y="1837"/>
                </a:lnTo>
                <a:lnTo>
                  <a:pt x="1181" y="1866"/>
                </a:lnTo>
                <a:lnTo>
                  <a:pt x="1175" y="1912"/>
                </a:lnTo>
                <a:lnTo>
                  <a:pt x="1188" y="1981"/>
                </a:lnTo>
                <a:lnTo>
                  <a:pt x="1164" y="2059"/>
                </a:lnTo>
                <a:lnTo>
                  <a:pt x="1177" y="2094"/>
                </a:lnTo>
                <a:lnTo>
                  <a:pt x="1165" y="2122"/>
                </a:lnTo>
                <a:lnTo>
                  <a:pt x="1178" y="2195"/>
                </a:lnTo>
                <a:lnTo>
                  <a:pt x="1163" y="2244"/>
                </a:lnTo>
                <a:lnTo>
                  <a:pt x="1169" y="2266"/>
                </a:lnTo>
                <a:lnTo>
                  <a:pt x="1128" y="2375"/>
                </a:lnTo>
                <a:lnTo>
                  <a:pt x="1046" y="2399"/>
                </a:lnTo>
                <a:lnTo>
                  <a:pt x="985" y="2398"/>
                </a:lnTo>
                <a:lnTo>
                  <a:pt x="865" y="2388"/>
                </a:lnTo>
                <a:lnTo>
                  <a:pt x="770" y="2407"/>
                </a:lnTo>
                <a:lnTo>
                  <a:pt x="637" y="2408"/>
                </a:lnTo>
                <a:lnTo>
                  <a:pt x="516" y="2398"/>
                </a:lnTo>
                <a:lnTo>
                  <a:pt x="353" y="2352"/>
                </a:lnTo>
                <a:lnTo>
                  <a:pt x="301" y="2312"/>
                </a:lnTo>
                <a:lnTo>
                  <a:pt x="140" y="2217"/>
                </a:lnTo>
                <a:lnTo>
                  <a:pt x="0" y="2151"/>
                </a:lnTo>
                <a:lnTo>
                  <a:pt x="294" y="1655"/>
                </a:lnTo>
                <a:lnTo>
                  <a:pt x="190" y="1596"/>
                </a:lnTo>
                <a:lnTo>
                  <a:pt x="148" y="1535"/>
                </a:lnTo>
                <a:lnTo>
                  <a:pt x="269" y="1289"/>
                </a:lnTo>
                <a:lnTo>
                  <a:pt x="299" y="1185"/>
                </a:lnTo>
                <a:lnTo>
                  <a:pt x="319" y="1123"/>
                </a:lnTo>
                <a:lnTo>
                  <a:pt x="336" y="1101"/>
                </a:lnTo>
                <a:lnTo>
                  <a:pt x="442" y="783"/>
                </a:lnTo>
                <a:lnTo>
                  <a:pt x="496" y="535"/>
                </a:lnTo>
                <a:lnTo>
                  <a:pt x="526" y="439"/>
                </a:lnTo>
                <a:lnTo>
                  <a:pt x="529" y="377"/>
                </a:lnTo>
                <a:lnTo>
                  <a:pt x="558" y="294"/>
                </a:lnTo>
                <a:close/>
              </a:path>
            </a:pathLst>
          </a:custGeom>
          <a:solidFill>
            <a:srgbClr val="FF0066">
              <a:alpha val="20000"/>
            </a:srgbClr>
          </a:solidFill>
          <a:ln w="1905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81990" name="任意多边形 681989"/>
          <p:cNvSpPr/>
          <p:nvPr/>
        </p:nvSpPr>
        <p:spPr>
          <a:xfrm>
            <a:off x="7064375" y="3200400"/>
            <a:ext cx="644525" cy="2295525"/>
          </a:xfrm>
          <a:custGeom>
            <a:avLst/>
            <a:gdLst/>
            <a:ahLst/>
            <a:cxnLst/>
            <a:pathLst>
              <a:path w="406" h="1446">
                <a:moveTo>
                  <a:pt x="51" y="110"/>
                </a:moveTo>
                <a:lnTo>
                  <a:pt x="55" y="0"/>
                </a:lnTo>
                <a:lnTo>
                  <a:pt x="309" y="0"/>
                </a:lnTo>
                <a:lnTo>
                  <a:pt x="304" y="263"/>
                </a:lnTo>
                <a:lnTo>
                  <a:pt x="347" y="326"/>
                </a:lnTo>
                <a:lnTo>
                  <a:pt x="406" y="617"/>
                </a:lnTo>
                <a:lnTo>
                  <a:pt x="321" y="768"/>
                </a:lnTo>
                <a:lnTo>
                  <a:pt x="353" y="934"/>
                </a:lnTo>
                <a:lnTo>
                  <a:pt x="274" y="1334"/>
                </a:lnTo>
                <a:lnTo>
                  <a:pt x="252" y="1385"/>
                </a:lnTo>
                <a:lnTo>
                  <a:pt x="218" y="1397"/>
                </a:lnTo>
                <a:lnTo>
                  <a:pt x="207" y="1426"/>
                </a:lnTo>
                <a:lnTo>
                  <a:pt x="78" y="1446"/>
                </a:lnTo>
                <a:lnTo>
                  <a:pt x="62" y="1307"/>
                </a:lnTo>
                <a:lnTo>
                  <a:pt x="123" y="1017"/>
                </a:lnTo>
                <a:lnTo>
                  <a:pt x="46" y="998"/>
                </a:lnTo>
                <a:lnTo>
                  <a:pt x="33" y="756"/>
                </a:lnTo>
                <a:lnTo>
                  <a:pt x="0" y="564"/>
                </a:lnTo>
                <a:lnTo>
                  <a:pt x="78" y="313"/>
                </a:lnTo>
                <a:lnTo>
                  <a:pt x="51" y="110"/>
                </a:lnTo>
                <a:close/>
              </a:path>
            </a:pathLst>
          </a:custGeom>
          <a:solidFill>
            <a:srgbClr val="9966FF">
              <a:alpha val="30000"/>
            </a:srgbClr>
          </a:solidFill>
          <a:ln w="1905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81993" name="任意多边形 681992"/>
          <p:cNvSpPr/>
          <p:nvPr/>
        </p:nvSpPr>
        <p:spPr>
          <a:xfrm>
            <a:off x="7078663" y="2425700"/>
            <a:ext cx="144462" cy="2349500"/>
          </a:xfrm>
          <a:custGeom>
            <a:avLst/>
            <a:gdLst/>
            <a:ahLst/>
            <a:cxnLst/>
            <a:pathLst>
              <a:path w="91" h="1480">
                <a:moveTo>
                  <a:pt x="91" y="0"/>
                </a:moveTo>
                <a:cubicBezTo>
                  <a:pt x="87" y="15"/>
                  <a:pt x="69" y="54"/>
                  <a:pt x="69" y="86"/>
                </a:cubicBezTo>
                <a:cubicBezTo>
                  <a:pt x="69" y="118"/>
                  <a:pt x="91" y="157"/>
                  <a:pt x="91" y="191"/>
                </a:cubicBezTo>
                <a:cubicBezTo>
                  <a:pt x="91" y="225"/>
                  <a:pt x="66" y="263"/>
                  <a:pt x="66" y="290"/>
                </a:cubicBezTo>
                <a:cubicBezTo>
                  <a:pt x="66" y="317"/>
                  <a:pt x="88" y="325"/>
                  <a:pt x="88" y="352"/>
                </a:cubicBezTo>
                <a:cubicBezTo>
                  <a:pt x="88" y="379"/>
                  <a:pt x="70" y="431"/>
                  <a:pt x="66" y="454"/>
                </a:cubicBezTo>
                <a:cubicBezTo>
                  <a:pt x="62" y="477"/>
                  <a:pt x="64" y="461"/>
                  <a:pt x="64" y="488"/>
                </a:cubicBezTo>
                <a:cubicBezTo>
                  <a:pt x="64" y="515"/>
                  <a:pt x="60" y="566"/>
                  <a:pt x="63" y="615"/>
                </a:cubicBezTo>
                <a:cubicBezTo>
                  <a:pt x="66" y="664"/>
                  <a:pt x="84" y="744"/>
                  <a:pt x="82" y="784"/>
                </a:cubicBezTo>
                <a:cubicBezTo>
                  <a:pt x="80" y="824"/>
                  <a:pt x="59" y="828"/>
                  <a:pt x="52" y="855"/>
                </a:cubicBezTo>
                <a:cubicBezTo>
                  <a:pt x="45" y="882"/>
                  <a:pt x="41" y="921"/>
                  <a:pt x="40" y="944"/>
                </a:cubicBezTo>
                <a:cubicBezTo>
                  <a:pt x="39" y="967"/>
                  <a:pt x="51" y="977"/>
                  <a:pt x="45" y="995"/>
                </a:cubicBezTo>
                <a:cubicBezTo>
                  <a:pt x="39" y="1013"/>
                  <a:pt x="2" y="1030"/>
                  <a:pt x="1" y="1053"/>
                </a:cubicBezTo>
                <a:cubicBezTo>
                  <a:pt x="0" y="1076"/>
                  <a:pt x="32" y="1104"/>
                  <a:pt x="39" y="1131"/>
                </a:cubicBezTo>
                <a:cubicBezTo>
                  <a:pt x="46" y="1158"/>
                  <a:pt x="49" y="1196"/>
                  <a:pt x="46" y="1214"/>
                </a:cubicBezTo>
                <a:cubicBezTo>
                  <a:pt x="43" y="1232"/>
                  <a:pt x="25" y="1229"/>
                  <a:pt x="22" y="1241"/>
                </a:cubicBezTo>
                <a:cubicBezTo>
                  <a:pt x="19" y="1253"/>
                  <a:pt x="24" y="1275"/>
                  <a:pt x="28" y="1288"/>
                </a:cubicBezTo>
                <a:cubicBezTo>
                  <a:pt x="32" y="1301"/>
                  <a:pt x="44" y="1309"/>
                  <a:pt x="45" y="1318"/>
                </a:cubicBezTo>
                <a:cubicBezTo>
                  <a:pt x="46" y="1327"/>
                  <a:pt x="33" y="1332"/>
                  <a:pt x="34" y="1342"/>
                </a:cubicBezTo>
                <a:cubicBezTo>
                  <a:pt x="35" y="1352"/>
                  <a:pt x="50" y="1371"/>
                  <a:pt x="52" y="1381"/>
                </a:cubicBezTo>
                <a:cubicBezTo>
                  <a:pt x="54" y="1391"/>
                  <a:pt x="45" y="1386"/>
                  <a:pt x="46" y="1402"/>
                </a:cubicBezTo>
                <a:cubicBezTo>
                  <a:pt x="47" y="1418"/>
                  <a:pt x="56" y="1464"/>
                  <a:pt x="59" y="1480"/>
                </a:cubicBezTo>
              </a:path>
            </a:pathLst>
          </a:custGeom>
          <a:noFill/>
          <a:ln w="28575" cap="flat" cmpd="sng">
            <a:solidFill>
              <a:srgbClr val="003366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1995" name="矩形标注 681994"/>
          <p:cNvSpPr/>
          <p:nvPr/>
        </p:nvSpPr>
        <p:spPr>
          <a:xfrm>
            <a:off x="7453313" y="2752725"/>
            <a:ext cx="901700" cy="334963"/>
          </a:xfrm>
          <a:prstGeom prst="wedgeRectCallout">
            <a:avLst>
              <a:gd name="adj1" fmla="val -75704"/>
              <a:gd name="adj2" fmla="val 22514"/>
            </a:avLst>
          </a:prstGeom>
          <a:solidFill>
            <a:srgbClr val="003366">
              <a:alpha val="7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</a:pPr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约但河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81996" name="矩形 681995"/>
          <p:cNvSpPr/>
          <p:nvPr/>
        </p:nvSpPr>
        <p:spPr>
          <a:xfrm>
            <a:off x="5777866" y="3290888"/>
            <a:ext cx="1087120" cy="378460"/>
          </a:xfrm>
          <a:prstGeom prst="rect">
            <a:avLst/>
          </a:prstGeom>
          <a:solidFill>
            <a:srgbClr val="A50021">
              <a:alpha val="50000"/>
            </a:srgbClr>
          </a:solidFill>
          <a:ln w="9525">
            <a:noFill/>
          </a:ln>
        </p:spPr>
        <p:txBody>
          <a:bodyPr wrap="none" lIns="36000" tIns="36000" rIns="36000" bIns="36000" anchor="t" anchorCtr="0">
            <a:spAutoFit/>
          </a:bodyPr>
          <a:p>
            <a:pPr algn="ctr"/>
            <a:r>
              <a:rPr lang="zh-TW" altLang="en-US" sz="20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撒玛利亚</a:t>
            </a:r>
            <a:endParaRPr lang="zh-TW" altLang="en-US" sz="20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81997" name="矩形 681996"/>
          <p:cNvSpPr/>
          <p:nvPr/>
        </p:nvSpPr>
        <p:spPr>
          <a:xfrm>
            <a:off x="5727065" y="4797425"/>
            <a:ext cx="680720" cy="440055"/>
          </a:xfrm>
          <a:prstGeom prst="rect">
            <a:avLst/>
          </a:prstGeom>
          <a:solidFill>
            <a:srgbClr val="A50021">
              <a:alpha val="50000"/>
            </a:srgbClr>
          </a:solidFill>
          <a:ln w="9525">
            <a:noFill/>
          </a:ln>
        </p:spPr>
        <p:txBody>
          <a:bodyPr wrap="none" lIns="36000" tIns="36000" rIns="36000" bIns="36000" anchor="t" anchorCtr="0">
            <a:spAutoFit/>
          </a:bodyPr>
          <a:p>
            <a:pPr algn="ctr"/>
            <a:r>
              <a:rPr lang="zh-TW" altLang="en-US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犹太</a:t>
            </a:r>
            <a:endParaRPr lang="zh-TW" altLang="en-US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81992" name="任意多边形 681991"/>
          <p:cNvSpPr/>
          <p:nvPr/>
        </p:nvSpPr>
        <p:spPr>
          <a:xfrm>
            <a:off x="6745288" y="4760913"/>
            <a:ext cx="514350" cy="1773237"/>
          </a:xfrm>
          <a:custGeom>
            <a:avLst/>
            <a:gdLst/>
            <a:ahLst/>
            <a:cxnLst/>
            <a:pathLst>
              <a:path w="324" h="1117">
                <a:moveTo>
                  <a:pt x="166" y="27"/>
                </a:moveTo>
                <a:lnTo>
                  <a:pt x="130" y="92"/>
                </a:lnTo>
                <a:lnTo>
                  <a:pt x="121" y="157"/>
                </a:lnTo>
                <a:lnTo>
                  <a:pt x="97" y="188"/>
                </a:lnTo>
                <a:lnTo>
                  <a:pt x="68" y="252"/>
                </a:lnTo>
                <a:lnTo>
                  <a:pt x="77" y="323"/>
                </a:lnTo>
                <a:lnTo>
                  <a:pt x="55" y="348"/>
                </a:lnTo>
                <a:lnTo>
                  <a:pt x="45" y="393"/>
                </a:lnTo>
                <a:lnTo>
                  <a:pt x="61" y="467"/>
                </a:lnTo>
                <a:lnTo>
                  <a:pt x="34" y="542"/>
                </a:lnTo>
                <a:lnTo>
                  <a:pt x="48" y="576"/>
                </a:lnTo>
                <a:lnTo>
                  <a:pt x="36" y="602"/>
                </a:lnTo>
                <a:lnTo>
                  <a:pt x="51" y="672"/>
                </a:lnTo>
                <a:lnTo>
                  <a:pt x="33" y="725"/>
                </a:lnTo>
                <a:lnTo>
                  <a:pt x="43" y="750"/>
                </a:lnTo>
                <a:lnTo>
                  <a:pt x="7" y="825"/>
                </a:lnTo>
                <a:lnTo>
                  <a:pt x="0" y="852"/>
                </a:lnTo>
                <a:lnTo>
                  <a:pt x="12" y="894"/>
                </a:lnTo>
                <a:lnTo>
                  <a:pt x="10" y="962"/>
                </a:lnTo>
                <a:lnTo>
                  <a:pt x="31" y="966"/>
                </a:lnTo>
                <a:lnTo>
                  <a:pt x="40" y="984"/>
                </a:lnTo>
                <a:lnTo>
                  <a:pt x="42" y="1081"/>
                </a:lnTo>
                <a:lnTo>
                  <a:pt x="71" y="1117"/>
                </a:lnTo>
                <a:lnTo>
                  <a:pt x="97" y="1111"/>
                </a:lnTo>
                <a:lnTo>
                  <a:pt x="167" y="1088"/>
                </a:lnTo>
                <a:lnTo>
                  <a:pt x="191" y="1055"/>
                </a:lnTo>
                <a:lnTo>
                  <a:pt x="218" y="1023"/>
                </a:lnTo>
                <a:lnTo>
                  <a:pt x="203" y="1014"/>
                </a:lnTo>
                <a:lnTo>
                  <a:pt x="199" y="975"/>
                </a:lnTo>
                <a:lnTo>
                  <a:pt x="227" y="951"/>
                </a:lnTo>
                <a:lnTo>
                  <a:pt x="225" y="937"/>
                </a:lnTo>
                <a:lnTo>
                  <a:pt x="227" y="920"/>
                </a:lnTo>
                <a:lnTo>
                  <a:pt x="207" y="877"/>
                </a:lnTo>
                <a:lnTo>
                  <a:pt x="167" y="879"/>
                </a:lnTo>
                <a:lnTo>
                  <a:pt x="125" y="845"/>
                </a:lnTo>
                <a:lnTo>
                  <a:pt x="112" y="818"/>
                </a:lnTo>
                <a:lnTo>
                  <a:pt x="88" y="809"/>
                </a:lnTo>
                <a:lnTo>
                  <a:pt x="93" y="771"/>
                </a:lnTo>
                <a:lnTo>
                  <a:pt x="138" y="735"/>
                </a:lnTo>
                <a:lnTo>
                  <a:pt x="186" y="655"/>
                </a:lnTo>
                <a:lnTo>
                  <a:pt x="196" y="659"/>
                </a:lnTo>
                <a:lnTo>
                  <a:pt x="184" y="717"/>
                </a:lnTo>
                <a:lnTo>
                  <a:pt x="183" y="755"/>
                </a:lnTo>
                <a:lnTo>
                  <a:pt x="212" y="755"/>
                </a:lnTo>
                <a:lnTo>
                  <a:pt x="217" y="723"/>
                </a:lnTo>
                <a:lnTo>
                  <a:pt x="241" y="713"/>
                </a:lnTo>
                <a:lnTo>
                  <a:pt x="260" y="575"/>
                </a:lnTo>
                <a:lnTo>
                  <a:pt x="292" y="473"/>
                </a:lnTo>
                <a:lnTo>
                  <a:pt x="276" y="426"/>
                </a:lnTo>
                <a:lnTo>
                  <a:pt x="263" y="368"/>
                </a:lnTo>
                <a:lnTo>
                  <a:pt x="266" y="294"/>
                </a:lnTo>
                <a:lnTo>
                  <a:pt x="274" y="269"/>
                </a:lnTo>
                <a:lnTo>
                  <a:pt x="275" y="236"/>
                </a:lnTo>
                <a:lnTo>
                  <a:pt x="289" y="222"/>
                </a:lnTo>
                <a:lnTo>
                  <a:pt x="286" y="176"/>
                </a:lnTo>
                <a:lnTo>
                  <a:pt x="307" y="87"/>
                </a:lnTo>
                <a:lnTo>
                  <a:pt x="324" y="35"/>
                </a:lnTo>
                <a:lnTo>
                  <a:pt x="291" y="11"/>
                </a:lnTo>
                <a:lnTo>
                  <a:pt x="251" y="0"/>
                </a:lnTo>
                <a:lnTo>
                  <a:pt x="207" y="5"/>
                </a:lnTo>
                <a:lnTo>
                  <a:pt x="166" y="27"/>
                </a:lnTo>
                <a:close/>
              </a:path>
            </a:pathLst>
          </a:custGeom>
          <a:solidFill>
            <a:srgbClr val="336699">
              <a:alpha val="7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1991" name="任意多边形 681990"/>
          <p:cNvSpPr/>
          <p:nvPr/>
        </p:nvSpPr>
        <p:spPr>
          <a:xfrm>
            <a:off x="7096125" y="1955800"/>
            <a:ext cx="279400" cy="490538"/>
          </a:xfrm>
          <a:custGeom>
            <a:avLst/>
            <a:gdLst/>
            <a:ahLst/>
            <a:cxnLst/>
            <a:pathLst>
              <a:path w="176" h="309">
                <a:moveTo>
                  <a:pt x="36" y="50"/>
                </a:moveTo>
                <a:lnTo>
                  <a:pt x="0" y="96"/>
                </a:lnTo>
                <a:lnTo>
                  <a:pt x="35" y="200"/>
                </a:lnTo>
                <a:lnTo>
                  <a:pt x="77" y="262"/>
                </a:lnTo>
                <a:lnTo>
                  <a:pt x="74" y="298"/>
                </a:lnTo>
                <a:lnTo>
                  <a:pt x="100" y="309"/>
                </a:lnTo>
                <a:lnTo>
                  <a:pt x="125" y="301"/>
                </a:lnTo>
                <a:lnTo>
                  <a:pt x="173" y="218"/>
                </a:lnTo>
                <a:lnTo>
                  <a:pt x="157" y="147"/>
                </a:lnTo>
                <a:lnTo>
                  <a:pt x="176" y="95"/>
                </a:lnTo>
                <a:lnTo>
                  <a:pt x="173" y="61"/>
                </a:lnTo>
                <a:lnTo>
                  <a:pt x="128" y="0"/>
                </a:lnTo>
                <a:lnTo>
                  <a:pt x="100" y="27"/>
                </a:lnTo>
                <a:lnTo>
                  <a:pt x="36" y="50"/>
                </a:lnTo>
                <a:close/>
              </a:path>
            </a:pathLst>
          </a:custGeom>
          <a:solidFill>
            <a:srgbClr val="336699">
              <a:alpha val="7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2003" name="矩形标注 682002"/>
          <p:cNvSpPr/>
          <p:nvPr/>
        </p:nvSpPr>
        <p:spPr>
          <a:xfrm>
            <a:off x="7380288" y="5589588"/>
            <a:ext cx="720725" cy="334962"/>
          </a:xfrm>
          <a:prstGeom prst="wedgeRectCallout">
            <a:avLst>
              <a:gd name="adj1" fmla="val -85681"/>
              <a:gd name="adj2" fmla="val -47630"/>
            </a:avLst>
          </a:prstGeom>
          <a:solidFill>
            <a:srgbClr val="003366">
              <a:alpha val="7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</a:pPr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死海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82004" name="矩形标注 682003"/>
          <p:cNvSpPr/>
          <p:nvPr/>
        </p:nvSpPr>
        <p:spPr>
          <a:xfrm>
            <a:off x="7602538" y="1931988"/>
            <a:ext cx="1152525" cy="334962"/>
          </a:xfrm>
          <a:prstGeom prst="wedgeRectCallout">
            <a:avLst>
              <a:gd name="adj1" fmla="val -74106"/>
              <a:gd name="adj2" fmla="val 23935"/>
            </a:avLst>
          </a:prstGeom>
          <a:solidFill>
            <a:srgbClr val="003366">
              <a:alpha val="7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</a:pPr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加利利海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82005" name="矩形 682004"/>
          <p:cNvSpPr/>
          <p:nvPr/>
        </p:nvSpPr>
        <p:spPr>
          <a:xfrm>
            <a:off x="7238365" y="3775075"/>
            <a:ext cx="299720" cy="901700"/>
          </a:xfrm>
          <a:prstGeom prst="rect">
            <a:avLst/>
          </a:prstGeom>
          <a:solidFill>
            <a:srgbClr val="660066">
              <a:alpha val="50000"/>
            </a:srgbClr>
          </a:solidFill>
          <a:ln w="9525">
            <a:noFill/>
          </a:ln>
        </p:spPr>
        <p:txBody>
          <a:bodyPr wrap="none" lIns="36000" tIns="36000" rIns="36000" bIns="36000" anchor="t" anchorCtr="0">
            <a:spAutoFit/>
          </a:bodyPr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比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利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亚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82008" name="文本框 682007"/>
          <p:cNvSpPr txBox="1"/>
          <p:nvPr/>
        </p:nvSpPr>
        <p:spPr>
          <a:xfrm>
            <a:off x="59690" y="123190"/>
            <a:ext cx="399986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00000"/>
              </a:lnSpc>
              <a:spcAft>
                <a:spcPct val="30000"/>
              </a:spcAft>
            </a:pP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大希律死后，国土就由他几个儿子继承，其中亚基老分到犹太和撒玛利亚，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07600" name="椭圆 707599"/>
          <p:cNvSpPr/>
          <p:nvPr/>
        </p:nvSpPr>
        <p:spPr>
          <a:xfrm>
            <a:off x="6445250" y="4710113"/>
            <a:ext cx="88900" cy="88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7601" name="矩形标注 707600"/>
          <p:cNvSpPr/>
          <p:nvPr/>
        </p:nvSpPr>
        <p:spPr>
          <a:xfrm>
            <a:off x="5776913" y="4173538"/>
            <a:ext cx="1028700" cy="334962"/>
          </a:xfrm>
          <a:prstGeom prst="wedgeRectCallout">
            <a:avLst>
              <a:gd name="adj1" fmla="val 18671"/>
              <a:gd name="adj2" fmla="val 107819"/>
            </a:avLst>
          </a:prstGeom>
          <a:solidFill>
            <a:srgbClr val="000000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</a:pPr>
            <a:r>
              <a:rPr lang="zh-TW" altLang="en-US" sz="16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耶路撒冷</a:t>
            </a:r>
            <a:endParaRPr lang="zh-TW" altLang="en-US" sz="16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690" y="2225040"/>
            <a:ext cx="414528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spcAft>
                <a:spcPct val="30000"/>
              </a:spcAft>
            </a:pPr>
            <a:r>
              <a:rPr lang="zh-CN" altLang="en-US" sz="3200" dirty="0">
                <a:latin typeface="黑体" pitchFamily="2" charset="-122"/>
                <a:sym typeface="+mn-ea"/>
              </a:rPr>
              <a:t>安提帕</a:t>
            </a:r>
            <a:r>
              <a:rPr lang="en-US" altLang="zh-CN" sz="3200">
                <a:latin typeface="黑体" pitchFamily="2" charset="-122"/>
                <a:sym typeface="+mn-ea"/>
              </a:rPr>
              <a:t>(</a:t>
            </a:r>
            <a:r>
              <a:rPr lang="zh-CN" altLang="en-US" sz="3200" dirty="0">
                <a:latin typeface="黑体" pitchFamily="2" charset="-122"/>
                <a:sym typeface="+mn-ea"/>
              </a:rPr>
              <a:t>小希律</a:t>
            </a:r>
            <a:r>
              <a:rPr lang="en-US" altLang="zh-CN" sz="3200">
                <a:latin typeface="黑体" pitchFamily="2" charset="-122"/>
                <a:sym typeface="+mn-ea"/>
              </a:rPr>
              <a:t>)</a:t>
            </a:r>
            <a:r>
              <a:rPr lang="zh-CN" altLang="en-US" sz="3200" dirty="0">
                <a:latin typeface="黑体" pitchFamily="2" charset="-122"/>
                <a:sym typeface="+mn-ea"/>
              </a:rPr>
              <a:t>分到加利利和比利亚</a:t>
            </a:r>
            <a:r>
              <a:rPr lang="en-US" altLang="zh-CN" sz="3200">
                <a:latin typeface="黑体" pitchFamily="2" charset="-122"/>
                <a:sym typeface="+mn-ea"/>
              </a:rPr>
              <a:t>(</a:t>
            </a:r>
            <a:r>
              <a:rPr lang="zh-CN" altLang="en-US" sz="3200" dirty="0">
                <a:latin typeface="黑体" pitchFamily="2" charset="-122"/>
                <a:sym typeface="+mn-ea"/>
              </a:rPr>
              <a:t>河东</a:t>
            </a:r>
            <a:r>
              <a:rPr lang="en-US" altLang="zh-CN" sz="3200">
                <a:latin typeface="黑体" pitchFamily="2" charset="-122"/>
                <a:sym typeface="+mn-ea"/>
              </a:rPr>
              <a:t>)</a:t>
            </a:r>
            <a:r>
              <a:rPr lang="zh-CN" altLang="en-US" sz="3200" dirty="0">
                <a:latin typeface="黑体" pitchFamily="2" charset="-122"/>
                <a:sym typeface="+mn-ea"/>
              </a:rPr>
              <a:t>。</a:t>
            </a:r>
            <a:endParaRPr lang="zh-CN" altLang="en-US" sz="3200" dirty="0">
              <a:latin typeface="黑体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690" y="3415030"/>
            <a:ext cx="400939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dirty="0">
                <a:latin typeface="黑体" pitchFamily="2" charset="-122"/>
                <a:sym typeface="+mn-ea"/>
              </a:rPr>
              <a:t>后来因亚基老暴虐无道，王位被罗马政府剥夺，改派巡抚治理犹太和撒玛利亚。</a:t>
            </a:r>
            <a:endParaRPr lang="zh-CN" altLang="en-US" sz="3200" dirty="0">
              <a:latin typeface="黑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2008" grpId="1"/>
      <p:bldP spid="2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81986" name="图片 681985" descr="map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8150" y="0"/>
            <a:ext cx="4895850" cy="6816725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81987" name="任意多边形 681986"/>
          <p:cNvSpPr/>
          <p:nvPr/>
        </p:nvSpPr>
        <p:spPr>
          <a:xfrm>
            <a:off x="6251575" y="1330325"/>
            <a:ext cx="1054100" cy="1504950"/>
          </a:xfrm>
          <a:custGeom>
            <a:avLst/>
            <a:gdLst/>
            <a:ahLst/>
            <a:cxnLst/>
            <a:pathLst>
              <a:path w="664" h="948">
                <a:moveTo>
                  <a:pt x="0" y="655"/>
                </a:moveTo>
                <a:lnTo>
                  <a:pt x="71" y="606"/>
                </a:lnTo>
                <a:lnTo>
                  <a:pt x="64" y="517"/>
                </a:lnTo>
                <a:lnTo>
                  <a:pt x="134" y="458"/>
                </a:lnTo>
                <a:lnTo>
                  <a:pt x="149" y="370"/>
                </a:lnTo>
                <a:lnTo>
                  <a:pt x="188" y="285"/>
                </a:lnTo>
                <a:lnTo>
                  <a:pt x="290" y="204"/>
                </a:lnTo>
                <a:lnTo>
                  <a:pt x="344" y="52"/>
                </a:lnTo>
                <a:lnTo>
                  <a:pt x="440" y="0"/>
                </a:lnTo>
                <a:lnTo>
                  <a:pt x="515" y="16"/>
                </a:lnTo>
                <a:lnTo>
                  <a:pt x="580" y="90"/>
                </a:lnTo>
                <a:lnTo>
                  <a:pt x="664" y="186"/>
                </a:lnTo>
                <a:lnTo>
                  <a:pt x="648" y="400"/>
                </a:lnTo>
                <a:lnTo>
                  <a:pt x="566" y="446"/>
                </a:lnTo>
                <a:lnTo>
                  <a:pt x="533" y="493"/>
                </a:lnTo>
                <a:lnTo>
                  <a:pt x="568" y="592"/>
                </a:lnTo>
                <a:lnTo>
                  <a:pt x="606" y="649"/>
                </a:lnTo>
                <a:lnTo>
                  <a:pt x="580" y="727"/>
                </a:lnTo>
                <a:lnTo>
                  <a:pt x="572" y="789"/>
                </a:lnTo>
                <a:lnTo>
                  <a:pt x="573" y="877"/>
                </a:lnTo>
                <a:lnTo>
                  <a:pt x="555" y="919"/>
                </a:lnTo>
                <a:lnTo>
                  <a:pt x="529" y="948"/>
                </a:lnTo>
                <a:lnTo>
                  <a:pt x="476" y="943"/>
                </a:lnTo>
                <a:lnTo>
                  <a:pt x="404" y="884"/>
                </a:lnTo>
                <a:lnTo>
                  <a:pt x="364" y="898"/>
                </a:lnTo>
                <a:lnTo>
                  <a:pt x="335" y="927"/>
                </a:lnTo>
                <a:lnTo>
                  <a:pt x="302" y="872"/>
                </a:lnTo>
                <a:lnTo>
                  <a:pt x="274" y="760"/>
                </a:lnTo>
                <a:lnTo>
                  <a:pt x="203" y="744"/>
                </a:lnTo>
                <a:lnTo>
                  <a:pt x="140" y="733"/>
                </a:lnTo>
                <a:lnTo>
                  <a:pt x="80" y="684"/>
                </a:lnTo>
                <a:lnTo>
                  <a:pt x="0" y="655"/>
                </a:lnTo>
                <a:close/>
              </a:path>
            </a:pathLst>
          </a:custGeom>
          <a:solidFill>
            <a:srgbClr val="9966FF">
              <a:alpha val="30000"/>
            </a:srgbClr>
          </a:solidFill>
          <a:ln w="1905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81988" name="矩形 681987"/>
          <p:cNvSpPr/>
          <p:nvPr/>
        </p:nvSpPr>
        <p:spPr>
          <a:xfrm>
            <a:off x="6758941" y="1674813"/>
            <a:ext cx="299720" cy="901700"/>
          </a:xfrm>
          <a:prstGeom prst="rect">
            <a:avLst/>
          </a:prstGeom>
          <a:solidFill>
            <a:srgbClr val="660066">
              <a:alpha val="50000"/>
            </a:srgbClr>
          </a:solidFill>
          <a:ln w="9525">
            <a:noFill/>
          </a:ln>
        </p:spPr>
        <p:txBody>
          <a:bodyPr wrap="none" lIns="36000" tIns="36000" rIns="36000" bIns="36000" anchor="t" anchorCtr="0">
            <a:spAutoFit/>
          </a:bodyPr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加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利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利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81989" name="任意多边形 681988"/>
          <p:cNvSpPr/>
          <p:nvPr/>
        </p:nvSpPr>
        <p:spPr>
          <a:xfrm>
            <a:off x="4954588" y="2354263"/>
            <a:ext cx="2219325" cy="3822700"/>
          </a:xfrm>
          <a:custGeom>
            <a:avLst/>
            <a:gdLst/>
            <a:ahLst/>
            <a:cxnLst/>
            <a:pathLst>
              <a:path w="1398" h="2408">
                <a:moveTo>
                  <a:pt x="558" y="294"/>
                </a:moveTo>
                <a:lnTo>
                  <a:pt x="665" y="286"/>
                </a:lnTo>
                <a:lnTo>
                  <a:pt x="794" y="226"/>
                </a:lnTo>
                <a:lnTo>
                  <a:pt x="808" y="192"/>
                </a:lnTo>
                <a:lnTo>
                  <a:pt x="752" y="53"/>
                </a:lnTo>
                <a:lnTo>
                  <a:pt x="769" y="11"/>
                </a:lnTo>
                <a:lnTo>
                  <a:pt x="815" y="0"/>
                </a:lnTo>
                <a:lnTo>
                  <a:pt x="959" y="90"/>
                </a:lnTo>
                <a:lnTo>
                  <a:pt x="1072" y="103"/>
                </a:lnTo>
                <a:lnTo>
                  <a:pt x="1102" y="155"/>
                </a:lnTo>
                <a:lnTo>
                  <a:pt x="1114" y="229"/>
                </a:lnTo>
                <a:lnTo>
                  <a:pt x="1144" y="288"/>
                </a:lnTo>
                <a:lnTo>
                  <a:pt x="1129" y="349"/>
                </a:lnTo>
                <a:lnTo>
                  <a:pt x="1127" y="399"/>
                </a:lnTo>
                <a:lnTo>
                  <a:pt x="1192" y="476"/>
                </a:lnTo>
                <a:lnTo>
                  <a:pt x="1236" y="611"/>
                </a:lnTo>
                <a:lnTo>
                  <a:pt x="1290" y="634"/>
                </a:lnTo>
                <a:lnTo>
                  <a:pt x="1372" y="643"/>
                </a:lnTo>
                <a:lnTo>
                  <a:pt x="1390" y="713"/>
                </a:lnTo>
                <a:lnTo>
                  <a:pt x="1398" y="822"/>
                </a:lnTo>
                <a:lnTo>
                  <a:pt x="1330" y="1101"/>
                </a:lnTo>
                <a:lnTo>
                  <a:pt x="1364" y="1237"/>
                </a:lnTo>
                <a:lnTo>
                  <a:pt x="1378" y="1513"/>
                </a:lnTo>
                <a:lnTo>
                  <a:pt x="1333" y="1523"/>
                </a:lnTo>
                <a:lnTo>
                  <a:pt x="1296" y="1535"/>
                </a:lnTo>
                <a:lnTo>
                  <a:pt x="1255" y="1613"/>
                </a:lnTo>
                <a:lnTo>
                  <a:pt x="1251" y="1675"/>
                </a:lnTo>
                <a:lnTo>
                  <a:pt x="1195" y="1768"/>
                </a:lnTo>
                <a:lnTo>
                  <a:pt x="1203" y="1837"/>
                </a:lnTo>
                <a:lnTo>
                  <a:pt x="1181" y="1866"/>
                </a:lnTo>
                <a:lnTo>
                  <a:pt x="1175" y="1912"/>
                </a:lnTo>
                <a:lnTo>
                  <a:pt x="1188" y="1981"/>
                </a:lnTo>
                <a:lnTo>
                  <a:pt x="1164" y="2059"/>
                </a:lnTo>
                <a:lnTo>
                  <a:pt x="1177" y="2094"/>
                </a:lnTo>
                <a:lnTo>
                  <a:pt x="1165" y="2122"/>
                </a:lnTo>
                <a:lnTo>
                  <a:pt x="1178" y="2195"/>
                </a:lnTo>
                <a:lnTo>
                  <a:pt x="1163" y="2244"/>
                </a:lnTo>
                <a:lnTo>
                  <a:pt x="1169" y="2266"/>
                </a:lnTo>
                <a:lnTo>
                  <a:pt x="1128" y="2375"/>
                </a:lnTo>
                <a:lnTo>
                  <a:pt x="1046" y="2399"/>
                </a:lnTo>
                <a:lnTo>
                  <a:pt x="985" y="2398"/>
                </a:lnTo>
                <a:lnTo>
                  <a:pt x="865" y="2388"/>
                </a:lnTo>
                <a:lnTo>
                  <a:pt x="770" y="2407"/>
                </a:lnTo>
                <a:lnTo>
                  <a:pt x="637" y="2408"/>
                </a:lnTo>
                <a:lnTo>
                  <a:pt x="516" y="2398"/>
                </a:lnTo>
                <a:lnTo>
                  <a:pt x="353" y="2352"/>
                </a:lnTo>
                <a:lnTo>
                  <a:pt x="301" y="2312"/>
                </a:lnTo>
                <a:lnTo>
                  <a:pt x="140" y="2217"/>
                </a:lnTo>
                <a:lnTo>
                  <a:pt x="0" y="2151"/>
                </a:lnTo>
                <a:lnTo>
                  <a:pt x="294" y="1655"/>
                </a:lnTo>
                <a:lnTo>
                  <a:pt x="190" y="1596"/>
                </a:lnTo>
                <a:lnTo>
                  <a:pt x="148" y="1535"/>
                </a:lnTo>
                <a:lnTo>
                  <a:pt x="269" y="1289"/>
                </a:lnTo>
                <a:lnTo>
                  <a:pt x="299" y="1185"/>
                </a:lnTo>
                <a:lnTo>
                  <a:pt x="319" y="1123"/>
                </a:lnTo>
                <a:lnTo>
                  <a:pt x="336" y="1101"/>
                </a:lnTo>
                <a:lnTo>
                  <a:pt x="442" y="783"/>
                </a:lnTo>
                <a:lnTo>
                  <a:pt x="496" y="535"/>
                </a:lnTo>
                <a:lnTo>
                  <a:pt x="526" y="439"/>
                </a:lnTo>
                <a:lnTo>
                  <a:pt x="529" y="377"/>
                </a:lnTo>
                <a:lnTo>
                  <a:pt x="558" y="294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 w="1905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81990" name="任意多边形 681989"/>
          <p:cNvSpPr/>
          <p:nvPr/>
        </p:nvSpPr>
        <p:spPr>
          <a:xfrm>
            <a:off x="7064375" y="3200400"/>
            <a:ext cx="644525" cy="2295525"/>
          </a:xfrm>
          <a:custGeom>
            <a:avLst/>
            <a:gdLst/>
            <a:ahLst/>
            <a:cxnLst/>
            <a:pathLst>
              <a:path w="406" h="1446">
                <a:moveTo>
                  <a:pt x="51" y="110"/>
                </a:moveTo>
                <a:lnTo>
                  <a:pt x="55" y="0"/>
                </a:lnTo>
                <a:lnTo>
                  <a:pt x="309" y="0"/>
                </a:lnTo>
                <a:lnTo>
                  <a:pt x="304" y="263"/>
                </a:lnTo>
                <a:lnTo>
                  <a:pt x="347" y="326"/>
                </a:lnTo>
                <a:lnTo>
                  <a:pt x="406" y="617"/>
                </a:lnTo>
                <a:lnTo>
                  <a:pt x="321" y="768"/>
                </a:lnTo>
                <a:lnTo>
                  <a:pt x="353" y="934"/>
                </a:lnTo>
                <a:lnTo>
                  <a:pt x="274" y="1334"/>
                </a:lnTo>
                <a:lnTo>
                  <a:pt x="252" y="1385"/>
                </a:lnTo>
                <a:lnTo>
                  <a:pt x="218" y="1397"/>
                </a:lnTo>
                <a:lnTo>
                  <a:pt x="207" y="1426"/>
                </a:lnTo>
                <a:lnTo>
                  <a:pt x="78" y="1446"/>
                </a:lnTo>
                <a:lnTo>
                  <a:pt x="62" y="1307"/>
                </a:lnTo>
                <a:lnTo>
                  <a:pt x="123" y="1017"/>
                </a:lnTo>
                <a:lnTo>
                  <a:pt x="46" y="998"/>
                </a:lnTo>
                <a:lnTo>
                  <a:pt x="33" y="756"/>
                </a:lnTo>
                <a:lnTo>
                  <a:pt x="0" y="564"/>
                </a:lnTo>
                <a:lnTo>
                  <a:pt x="78" y="313"/>
                </a:lnTo>
                <a:lnTo>
                  <a:pt x="51" y="110"/>
                </a:lnTo>
                <a:close/>
              </a:path>
            </a:pathLst>
          </a:custGeom>
          <a:solidFill>
            <a:srgbClr val="9966FF">
              <a:alpha val="30000"/>
            </a:srgbClr>
          </a:solidFill>
          <a:ln w="1905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81993" name="任意多边形 681992"/>
          <p:cNvSpPr/>
          <p:nvPr/>
        </p:nvSpPr>
        <p:spPr>
          <a:xfrm>
            <a:off x="7078663" y="2425700"/>
            <a:ext cx="144462" cy="2349500"/>
          </a:xfrm>
          <a:custGeom>
            <a:avLst/>
            <a:gdLst/>
            <a:ahLst/>
            <a:cxnLst/>
            <a:pathLst>
              <a:path w="91" h="1480">
                <a:moveTo>
                  <a:pt x="91" y="0"/>
                </a:moveTo>
                <a:cubicBezTo>
                  <a:pt x="87" y="15"/>
                  <a:pt x="69" y="54"/>
                  <a:pt x="69" y="86"/>
                </a:cubicBezTo>
                <a:cubicBezTo>
                  <a:pt x="69" y="118"/>
                  <a:pt x="91" y="157"/>
                  <a:pt x="91" y="191"/>
                </a:cubicBezTo>
                <a:cubicBezTo>
                  <a:pt x="91" y="225"/>
                  <a:pt x="66" y="263"/>
                  <a:pt x="66" y="290"/>
                </a:cubicBezTo>
                <a:cubicBezTo>
                  <a:pt x="66" y="317"/>
                  <a:pt x="88" y="325"/>
                  <a:pt x="88" y="352"/>
                </a:cubicBezTo>
                <a:cubicBezTo>
                  <a:pt x="88" y="379"/>
                  <a:pt x="70" y="431"/>
                  <a:pt x="66" y="454"/>
                </a:cubicBezTo>
                <a:cubicBezTo>
                  <a:pt x="62" y="477"/>
                  <a:pt x="64" y="461"/>
                  <a:pt x="64" y="488"/>
                </a:cubicBezTo>
                <a:cubicBezTo>
                  <a:pt x="64" y="515"/>
                  <a:pt x="60" y="566"/>
                  <a:pt x="63" y="615"/>
                </a:cubicBezTo>
                <a:cubicBezTo>
                  <a:pt x="66" y="664"/>
                  <a:pt x="84" y="744"/>
                  <a:pt x="82" y="784"/>
                </a:cubicBezTo>
                <a:cubicBezTo>
                  <a:pt x="80" y="824"/>
                  <a:pt x="59" y="828"/>
                  <a:pt x="52" y="855"/>
                </a:cubicBezTo>
                <a:cubicBezTo>
                  <a:pt x="45" y="882"/>
                  <a:pt x="41" y="921"/>
                  <a:pt x="40" y="944"/>
                </a:cubicBezTo>
                <a:cubicBezTo>
                  <a:pt x="39" y="967"/>
                  <a:pt x="51" y="977"/>
                  <a:pt x="45" y="995"/>
                </a:cubicBezTo>
                <a:cubicBezTo>
                  <a:pt x="39" y="1013"/>
                  <a:pt x="2" y="1030"/>
                  <a:pt x="1" y="1053"/>
                </a:cubicBezTo>
                <a:cubicBezTo>
                  <a:pt x="0" y="1076"/>
                  <a:pt x="32" y="1104"/>
                  <a:pt x="39" y="1131"/>
                </a:cubicBezTo>
                <a:cubicBezTo>
                  <a:pt x="46" y="1158"/>
                  <a:pt x="49" y="1196"/>
                  <a:pt x="46" y="1214"/>
                </a:cubicBezTo>
                <a:cubicBezTo>
                  <a:pt x="43" y="1232"/>
                  <a:pt x="25" y="1229"/>
                  <a:pt x="22" y="1241"/>
                </a:cubicBezTo>
                <a:cubicBezTo>
                  <a:pt x="19" y="1253"/>
                  <a:pt x="24" y="1275"/>
                  <a:pt x="28" y="1288"/>
                </a:cubicBezTo>
                <a:cubicBezTo>
                  <a:pt x="32" y="1301"/>
                  <a:pt x="44" y="1309"/>
                  <a:pt x="45" y="1318"/>
                </a:cubicBezTo>
                <a:cubicBezTo>
                  <a:pt x="46" y="1327"/>
                  <a:pt x="33" y="1332"/>
                  <a:pt x="34" y="1342"/>
                </a:cubicBezTo>
                <a:cubicBezTo>
                  <a:pt x="35" y="1352"/>
                  <a:pt x="50" y="1371"/>
                  <a:pt x="52" y="1381"/>
                </a:cubicBezTo>
                <a:cubicBezTo>
                  <a:pt x="54" y="1391"/>
                  <a:pt x="45" y="1386"/>
                  <a:pt x="46" y="1402"/>
                </a:cubicBezTo>
                <a:cubicBezTo>
                  <a:pt x="47" y="1418"/>
                  <a:pt x="56" y="1464"/>
                  <a:pt x="59" y="1480"/>
                </a:cubicBezTo>
              </a:path>
            </a:pathLst>
          </a:custGeom>
          <a:noFill/>
          <a:ln w="28575" cap="flat" cmpd="sng">
            <a:solidFill>
              <a:srgbClr val="003366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1995" name="矩形标注 681994"/>
          <p:cNvSpPr/>
          <p:nvPr/>
        </p:nvSpPr>
        <p:spPr>
          <a:xfrm>
            <a:off x="7453313" y="2752725"/>
            <a:ext cx="901700" cy="334963"/>
          </a:xfrm>
          <a:prstGeom prst="wedgeRectCallout">
            <a:avLst>
              <a:gd name="adj1" fmla="val -75704"/>
              <a:gd name="adj2" fmla="val 22514"/>
            </a:avLst>
          </a:prstGeom>
          <a:solidFill>
            <a:srgbClr val="003366">
              <a:alpha val="7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</a:pPr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约但河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81996" name="矩形 681995"/>
          <p:cNvSpPr/>
          <p:nvPr/>
        </p:nvSpPr>
        <p:spPr>
          <a:xfrm>
            <a:off x="5777866" y="3290888"/>
            <a:ext cx="1087120" cy="378460"/>
          </a:xfrm>
          <a:prstGeom prst="rect">
            <a:avLst/>
          </a:prstGeom>
          <a:solidFill>
            <a:srgbClr val="A50021">
              <a:alpha val="50000"/>
            </a:srgbClr>
          </a:solidFill>
          <a:ln w="9525">
            <a:noFill/>
          </a:ln>
        </p:spPr>
        <p:txBody>
          <a:bodyPr wrap="none" lIns="36000" tIns="36000" rIns="36000" bIns="36000" anchor="t" anchorCtr="0">
            <a:spAutoFit/>
          </a:bodyPr>
          <a:p>
            <a:pPr algn="ctr"/>
            <a:r>
              <a:rPr lang="zh-TW" altLang="en-US" sz="20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撒玛利亚</a:t>
            </a:r>
            <a:endParaRPr lang="zh-TW" altLang="en-US" sz="20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81997" name="矩形 681996"/>
          <p:cNvSpPr/>
          <p:nvPr/>
        </p:nvSpPr>
        <p:spPr>
          <a:xfrm>
            <a:off x="5727065" y="4797425"/>
            <a:ext cx="680720" cy="440055"/>
          </a:xfrm>
          <a:prstGeom prst="rect">
            <a:avLst/>
          </a:prstGeom>
          <a:solidFill>
            <a:srgbClr val="A50021">
              <a:alpha val="50000"/>
            </a:srgbClr>
          </a:solidFill>
          <a:ln w="9525">
            <a:noFill/>
          </a:ln>
        </p:spPr>
        <p:txBody>
          <a:bodyPr wrap="none" lIns="36000" tIns="36000" rIns="36000" bIns="36000" anchor="t" anchorCtr="0">
            <a:spAutoFit/>
          </a:bodyPr>
          <a:p>
            <a:pPr algn="ctr"/>
            <a:r>
              <a:rPr lang="zh-TW" altLang="en-US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犹太</a:t>
            </a:r>
            <a:endParaRPr lang="zh-TW" altLang="en-US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81992" name="任意多边形 681991"/>
          <p:cNvSpPr/>
          <p:nvPr/>
        </p:nvSpPr>
        <p:spPr>
          <a:xfrm>
            <a:off x="6745288" y="4760913"/>
            <a:ext cx="514350" cy="1773237"/>
          </a:xfrm>
          <a:custGeom>
            <a:avLst/>
            <a:gdLst/>
            <a:ahLst/>
            <a:cxnLst/>
            <a:pathLst>
              <a:path w="324" h="1117">
                <a:moveTo>
                  <a:pt x="166" y="27"/>
                </a:moveTo>
                <a:lnTo>
                  <a:pt x="130" y="92"/>
                </a:lnTo>
                <a:lnTo>
                  <a:pt x="121" y="157"/>
                </a:lnTo>
                <a:lnTo>
                  <a:pt x="97" y="188"/>
                </a:lnTo>
                <a:lnTo>
                  <a:pt x="68" y="252"/>
                </a:lnTo>
                <a:lnTo>
                  <a:pt x="77" y="323"/>
                </a:lnTo>
                <a:lnTo>
                  <a:pt x="55" y="348"/>
                </a:lnTo>
                <a:lnTo>
                  <a:pt x="45" y="393"/>
                </a:lnTo>
                <a:lnTo>
                  <a:pt x="61" y="467"/>
                </a:lnTo>
                <a:lnTo>
                  <a:pt x="34" y="542"/>
                </a:lnTo>
                <a:lnTo>
                  <a:pt x="48" y="576"/>
                </a:lnTo>
                <a:lnTo>
                  <a:pt x="36" y="602"/>
                </a:lnTo>
                <a:lnTo>
                  <a:pt x="51" y="672"/>
                </a:lnTo>
                <a:lnTo>
                  <a:pt x="33" y="725"/>
                </a:lnTo>
                <a:lnTo>
                  <a:pt x="43" y="750"/>
                </a:lnTo>
                <a:lnTo>
                  <a:pt x="7" y="825"/>
                </a:lnTo>
                <a:lnTo>
                  <a:pt x="0" y="852"/>
                </a:lnTo>
                <a:lnTo>
                  <a:pt x="12" y="894"/>
                </a:lnTo>
                <a:lnTo>
                  <a:pt x="10" y="962"/>
                </a:lnTo>
                <a:lnTo>
                  <a:pt x="31" y="966"/>
                </a:lnTo>
                <a:lnTo>
                  <a:pt x="40" y="984"/>
                </a:lnTo>
                <a:lnTo>
                  <a:pt x="42" y="1081"/>
                </a:lnTo>
                <a:lnTo>
                  <a:pt x="71" y="1117"/>
                </a:lnTo>
                <a:lnTo>
                  <a:pt x="97" y="1111"/>
                </a:lnTo>
                <a:lnTo>
                  <a:pt x="167" y="1088"/>
                </a:lnTo>
                <a:lnTo>
                  <a:pt x="191" y="1055"/>
                </a:lnTo>
                <a:lnTo>
                  <a:pt x="218" y="1023"/>
                </a:lnTo>
                <a:lnTo>
                  <a:pt x="203" y="1014"/>
                </a:lnTo>
                <a:lnTo>
                  <a:pt x="199" y="975"/>
                </a:lnTo>
                <a:lnTo>
                  <a:pt x="227" y="951"/>
                </a:lnTo>
                <a:lnTo>
                  <a:pt x="225" y="937"/>
                </a:lnTo>
                <a:lnTo>
                  <a:pt x="227" y="920"/>
                </a:lnTo>
                <a:lnTo>
                  <a:pt x="207" y="877"/>
                </a:lnTo>
                <a:lnTo>
                  <a:pt x="167" y="879"/>
                </a:lnTo>
                <a:lnTo>
                  <a:pt x="125" y="845"/>
                </a:lnTo>
                <a:lnTo>
                  <a:pt x="112" y="818"/>
                </a:lnTo>
                <a:lnTo>
                  <a:pt x="88" y="809"/>
                </a:lnTo>
                <a:lnTo>
                  <a:pt x="93" y="771"/>
                </a:lnTo>
                <a:lnTo>
                  <a:pt x="138" y="735"/>
                </a:lnTo>
                <a:lnTo>
                  <a:pt x="186" y="655"/>
                </a:lnTo>
                <a:lnTo>
                  <a:pt x="196" y="659"/>
                </a:lnTo>
                <a:lnTo>
                  <a:pt x="184" y="717"/>
                </a:lnTo>
                <a:lnTo>
                  <a:pt x="183" y="755"/>
                </a:lnTo>
                <a:lnTo>
                  <a:pt x="212" y="755"/>
                </a:lnTo>
                <a:lnTo>
                  <a:pt x="217" y="723"/>
                </a:lnTo>
                <a:lnTo>
                  <a:pt x="241" y="713"/>
                </a:lnTo>
                <a:lnTo>
                  <a:pt x="260" y="575"/>
                </a:lnTo>
                <a:lnTo>
                  <a:pt x="292" y="473"/>
                </a:lnTo>
                <a:lnTo>
                  <a:pt x="276" y="426"/>
                </a:lnTo>
                <a:lnTo>
                  <a:pt x="263" y="368"/>
                </a:lnTo>
                <a:lnTo>
                  <a:pt x="266" y="294"/>
                </a:lnTo>
                <a:lnTo>
                  <a:pt x="274" y="269"/>
                </a:lnTo>
                <a:lnTo>
                  <a:pt x="275" y="236"/>
                </a:lnTo>
                <a:lnTo>
                  <a:pt x="289" y="222"/>
                </a:lnTo>
                <a:lnTo>
                  <a:pt x="286" y="176"/>
                </a:lnTo>
                <a:lnTo>
                  <a:pt x="307" y="87"/>
                </a:lnTo>
                <a:lnTo>
                  <a:pt x="324" y="35"/>
                </a:lnTo>
                <a:lnTo>
                  <a:pt x="291" y="11"/>
                </a:lnTo>
                <a:lnTo>
                  <a:pt x="251" y="0"/>
                </a:lnTo>
                <a:lnTo>
                  <a:pt x="207" y="5"/>
                </a:lnTo>
                <a:lnTo>
                  <a:pt x="166" y="27"/>
                </a:lnTo>
                <a:close/>
              </a:path>
            </a:pathLst>
          </a:custGeom>
          <a:solidFill>
            <a:srgbClr val="336699">
              <a:alpha val="7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1991" name="任意多边形 681990"/>
          <p:cNvSpPr/>
          <p:nvPr/>
        </p:nvSpPr>
        <p:spPr>
          <a:xfrm>
            <a:off x="7096125" y="1955800"/>
            <a:ext cx="279400" cy="490538"/>
          </a:xfrm>
          <a:custGeom>
            <a:avLst/>
            <a:gdLst/>
            <a:ahLst/>
            <a:cxnLst/>
            <a:pathLst>
              <a:path w="176" h="309">
                <a:moveTo>
                  <a:pt x="36" y="50"/>
                </a:moveTo>
                <a:lnTo>
                  <a:pt x="0" y="96"/>
                </a:lnTo>
                <a:lnTo>
                  <a:pt x="35" y="200"/>
                </a:lnTo>
                <a:lnTo>
                  <a:pt x="77" y="262"/>
                </a:lnTo>
                <a:lnTo>
                  <a:pt x="74" y="298"/>
                </a:lnTo>
                <a:lnTo>
                  <a:pt x="100" y="309"/>
                </a:lnTo>
                <a:lnTo>
                  <a:pt x="125" y="301"/>
                </a:lnTo>
                <a:lnTo>
                  <a:pt x="173" y="218"/>
                </a:lnTo>
                <a:lnTo>
                  <a:pt x="157" y="147"/>
                </a:lnTo>
                <a:lnTo>
                  <a:pt x="176" y="95"/>
                </a:lnTo>
                <a:lnTo>
                  <a:pt x="173" y="61"/>
                </a:lnTo>
                <a:lnTo>
                  <a:pt x="128" y="0"/>
                </a:lnTo>
                <a:lnTo>
                  <a:pt x="100" y="27"/>
                </a:lnTo>
                <a:lnTo>
                  <a:pt x="36" y="50"/>
                </a:lnTo>
                <a:close/>
              </a:path>
            </a:pathLst>
          </a:custGeom>
          <a:solidFill>
            <a:srgbClr val="336699">
              <a:alpha val="7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2003" name="矩形标注 682002"/>
          <p:cNvSpPr/>
          <p:nvPr/>
        </p:nvSpPr>
        <p:spPr>
          <a:xfrm>
            <a:off x="7380288" y="5589588"/>
            <a:ext cx="720725" cy="334962"/>
          </a:xfrm>
          <a:prstGeom prst="wedgeRectCallout">
            <a:avLst>
              <a:gd name="adj1" fmla="val -85681"/>
              <a:gd name="adj2" fmla="val -47630"/>
            </a:avLst>
          </a:prstGeom>
          <a:solidFill>
            <a:srgbClr val="003366">
              <a:alpha val="7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</a:pPr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死海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82004" name="矩形标注 682003"/>
          <p:cNvSpPr/>
          <p:nvPr/>
        </p:nvSpPr>
        <p:spPr>
          <a:xfrm>
            <a:off x="7602538" y="1931988"/>
            <a:ext cx="1152525" cy="334962"/>
          </a:xfrm>
          <a:prstGeom prst="wedgeRectCallout">
            <a:avLst>
              <a:gd name="adj1" fmla="val -74106"/>
              <a:gd name="adj2" fmla="val 23935"/>
            </a:avLst>
          </a:prstGeom>
          <a:solidFill>
            <a:srgbClr val="003366">
              <a:alpha val="7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</a:pPr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加利利海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82005" name="矩形 682004"/>
          <p:cNvSpPr/>
          <p:nvPr/>
        </p:nvSpPr>
        <p:spPr>
          <a:xfrm>
            <a:off x="7238365" y="3775075"/>
            <a:ext cx="299720" cy="901700"/>
          </a:xfrm>
          <a:prstGeom prst="rect">
            <a:avLst/>
          </a:prstGeom>
          <a:solidFill>
            <a:srgbClr val="660066">
              <a:alpha val="50000"/>
            </a:srgbClr>
          </a:solidFill>
          <a:ln w="9525">
            <a:noFill/>
          </a:ln>
        </p:spPr>
        <p:txBody>
          <a:bodyPr wrap="none" lIns="36000" tIns="36000" rIns="36000" bIns="36000" anchor="t" anchorCtr="0">
            <a:spAutoFit/>
          </a:bodyPr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比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利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亚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07600" name="椭圆 707599"/>
          <p:cNvSpPr/>
          <p:nvPr/>
        </p:nvSpPr>
        <p:spPr>
          <a:xfrm>
            <a:off x="6445250" y="4710113"/>
            <a:ext cx="88900" cy="88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7601" name="矩形标注 707600"/>
          <p:cNvSpPr/>
          <p:nvPr/>
        </p:nvSpPr>
        <p:spPr>
          <a:xfrm>
            <a:off x="5776913" y="4173538"/>
            <a:ext cx="1028700" cy="334962"/>
          </a:xfrm>
          <a:prstGeom prst="wedgeRectCallout">
            <a:avLst>
              <a:gd name="adj1" fmla="val 18671"/>
              <a:gd name="adj2" fmla="val 107819"/>
            </a:avLst>
          </a:prstGeom>
          <a:solidFill>
            <a:srgbClr val="000000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</a:pPr>
            <a:r>
              <a:rPr lang="zh-TW" altLang="en-US" sz="16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耶路撒冷</a:t>
            </a:r>
            <a:endParaRPr lang="zh-TW" altLang="en-US" sz="16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690" y="123190"/>
            <a:ext cx="399986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00000"/>
              </a:lnSpc>
              <a:spcAft>
                <a:spcPct val="30000"/>
              </a:spcAft>
            </a:pP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大希律死后，国土就由他几个儿子继承，其中亚基老分到犹太和撒玛利亚，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690" y="2225040"/>
            <a:ext cx="414528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spcAft>
                <a:spcPct val="30000"/>
              </a:spcAft>
            </a:pPr>
            <a:r>
              <a:rPr lang="zh-CN" altLang="en-US" sz="3200" dirty="0">
                <a:latin typeface="黑体" pitchFamily="2" charset="-122"/>
                <a:sym typeface="+mn-ea"/>
              </a:rPr>
              <a:t>安提帕</a:t>
            </a:r>
            <a:r>
              <a:rPr lang="en-US" altLang="zh-CN" sz="3200">
                <a:latin typeface="黑体" pitchFamily="2" charset="-122"/>
                <a:sym typeface="+mn-ea"/>
              </a:rPr>
              <a:t>(</a:t>
            </a:r>
            <a:r>
              <a:rPr lang="zh-CN" altLang="en-US" sz="3200" dirty="0">
                <a:latin typeface="黑体" pitchFamily="2" charset="-122"/>
                <a:sym typeface="+mn-ea"/>
              </a:rPr>
              <a:t>小希律</a:t>
            </a:r>
            <a:r>
              <a:rPr lang="en-US" altLang="zh-CN" sz="3200">
                <a:latin typeface="黑体" pitchFamily="2" charset="-122"/>
                <a:sym typeface="+mn-ea"/>
              </a:rPr>
              <a:t>)</a:t>
            </a:r>
            <a:r>
              <a:rPr lang="zh-CN" altLang="en-US" sz="3200" dirty="0">
                <a:latin typeface="黑体" pitchFamily="2" charset="-122"/>
                <a:sym typeface="+mn-ea"/>
              </a:rPr>
              <a:t>分到加利利和比利亚</a:t>
            </a:r>
            <a:r>
              <a:rPr lang="en-US" altLang="zh-CN" sz="3200">
                <a:latin typeface="黑体" pitchFamily="2" charset="-122"/>
                <a:sym typeface="+mn-ea"/>
              </a:rPr>
              <a:t>(</a:t>
            </a:r>
            <a:r>
              <a:rPr lang="zh-CN" altLang="en-US" sz="3200" dirty="0">
                <a:latin typeface="黑体" pitchFamily="2" charset="-122"/>
                <a:sym typeface="+mn-ea"/>
              </a:rPr>
              <a:t>河东</a:t>
            </a:r>
            <a:r>
              <a:rPr lang="en-US" altLang="zh-CN" sz="3200">
                <a:latin typeface="黑体" pitchFamily="2" charset="-122"/>
                <a:sym typeface="+mn-ea"/>
              </a:rPr>
              <a:t>)</a:t>
            </a:r>
            <a:r>
              <a:rPr lang="zh-CN" altLang="en-US" sz="3200" dirty="0">
                <a:latin typeface="黑体" pitchFamily="2" charset="-122"/>
                <a:sym typeface="+mn-ea"/>
              </a:rPr>
              <a:t>。</a:t>
            </a:r>
            <a:endParaRPr lang="zh-CN" altLang="en-US" sz="3200" dirty="0">
              <a:latin typeface="黑体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690" y="3415030"/>
            <a:ext cx="400939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dirty="0">
                <a:latin typeface="黑体" pitchFamily="2" charset="-122"/>
                <a:sym typeface="+mn-ea"/>
              </a:rPr>
              <a:t>后来因亚基老暴虐无道，王位被罗马政府剥夺，改派巡抚治理犹太和撒玛利亚。</a:t>
            </a:r>
            <a:endParaRPr lang="zh-CN" altLang="en-US" sz="3200" dirty="0">
              <a:latin typeface="黑体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690" y="5642610"/>
            <a:ext cx="414528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dirty="0">
                <a:latin typeface="黑体" pitchFamily="2" charset="-122"/>
                <a:sym typeface="+mn-ea"/>
              </a:rPr>
              <a:t>耶稣</a:t>
            </a:r>
            <a:r>
              <a:rPr lang="en-US" altLang="zh-CN" sz="3200">
                <a:latin typeface="黑体" pitchFamily="2" charset="-122"/>
                <a:sym typeface="+mn-ea"/>
              </a:rPr>
              <a:t>30</a:t>
            </a:r>
            <a:r>
              <a:rPr lang="zh-CN" altLang="en-US" sz="3200" dirty="0">
                <a:latin typeface="黑体" pitchFamily="2" charset="-122"/>
                <a:sym typeface="+mn-ea"/>
              </a:rPr>
              <a:t>岁出来传道时，犹太巡抚为彼拉多。</a:t>
            </a:r>
            <a:endParaRPr lang="zh-CN" altLang="en-US" sz="3200" dirty="0">
              <a:latin typeface="黑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/>
      <p:bldP spid="5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07586" name="图片 707585" descr="map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8150" y="0"/>
            <a:ext cx="4895850" cy="6816725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07587" name="任意多边形 707586"/>
          <p:cNvSpPr/>
          <p:nvPr/>
        </p:nvSpPr>
        <p:spPr>
          <a:xfrm>
            <a:off x="6251575" y="1330325"/>
            <a:ext cx="1054100" cy="1504950"/>
          </a:xfrm>
          <a:custGeom>
            <a:avLst/>
            <a:gdLst/>
            <a:ahLst/>
            <a:cxnLst/>
            <a:pathLst>
              <a:path w="664" h="948">
                <a:moveTo>
                  <a:pt x="0" y="655"/>
                </a:moveTo>
                <a:lnTo>
                  <a:pt x="71" y="606"/>
                </a:lnTo>
                <a:lnTo>
                  <a:pt x="64" y="517"/>
                </a:lnTo>
                <a:lnTo>
                  <a:pt x="134" y="458"/>
                </a:lnTo>
                <a:lnTo>
                  <a:pt x="149" y="370"/>
                </a:lnTo>
                <a:lnTo>
                  <a:pt x="188" y="285"/>
                </a:lnTo>
                <a:lnTo>
                  <a:pt x="290" y="204"/>
                </a:lnTo>
                <a:lnTo>
                  <a:pt x="344" y="52"/>
                </a:lnTo>
                <a:lnTo>
                  <a:pt x="440" y="0"/>
                </a:lnTo>
                <a:lnTo>
                  <a:pt x="515" y="16"/>
                </a:lnTo>
                <a:lnTo>
                  <a:pt x="580" y="90"/>
                </a:lnTo>
                <a:lnTo>
                  <a:pt x="664" y="186"/>
                </a:lnTo>
                <a:lnTo>
                  <a:pt x="648" y="400"/>
                </a:lnTo>
                <a:lnTo>
                  <a:pt x="566" y="446"/>
                </a:lnTo>
                <a:lnTo>
                  <a:pt x="533" y="493"/>
                </a:lnTo>
                <a:lnTo>
                  <a:pt x="568" y="592"/>
                </a:lnTo>
                <a:lnTo>
                  <a:pt x="606" y="649"/>
                </a:lnTo>
                <a:lnTo>
                  <a:pt x="580" y="727"/>
                </a:lnTo>
                <a:lnTo>
                  <a:pt x="572" y="789"/>
                </a:lnTo>
                <a:lnTo>
                  <a:pt x="573" y="877"/>
                </a:lnTo>
                <a:lnTo>
                  <a:pt x="555" y="919"/>
                </a:lnTo>
                <a:lnTo>
                  <a:pt x="529" y="948"/>
                </a:lnTo>
                <a:lnTo>
                  <a:pt x="476" y="943"/>
                </a:lnTo>
                <a:lnTo>
                  <a:pt x="404" y="884"/>
                </a:lnTo>
                <a:lnTo>
                  <a:pt x="364" y="898"/>
                </a:lnTo>
                <a:lnTo>
                  <a:pt x="335" y="927"/>
                </a:lnTo>
                <a:lnTo>
                  <a:pt x="302" y="872"/>
                </a:lnTo>
                <a:lnTo>
                  <a:pt x="274" y="760"/>
                </a:lnTo>
                <a:lnTo>
                  <a:pt x="203" y="744"/>
                </a:lnTo>
                <a:lnTo>
                  <a:pt x="140" y="733"/>
                </a:lnTo>
                <a:lnTo>
                  <a:pt x="80" y="684"/>
                </a:lnTo>
                <a:lnTo>
                  <a:pt x="0" y="655"/>
                </a:lnTo>
                <a:close/>
              </a:path>
            </a:pathLst>
          </a:custGeom>
          <a:solidFill>
            <a:srgbClr val="9966FF">
              <a:alpha val="30000"/>
            </a:srgbClr>
          </a:solidFill>
          <a:ln w="1905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07588" name="矩形 707587"/>
          <p:cNvSpPr/>
          <p:nvPr/>
        </p:nvSpPr>
        <p:spPr>
          <a:xfrm>
            <a:off x="6758941" y="1674813"/>
            <a:ext cx="299720" cy="901700"/>
          </a:xfrm>
          <a:prstGeom prst="rect">
            <a:avLst/>
          </a:prstGeom>
          <a:solidFill>
            <a:srgbClr val="660066">
              <a:alpha val="50000"/>
            </a:srgbClr>
          </a:solidFill>
          <a:ln w="9525">
            <a:noFill/>
          </a:ln>
        </p:spPr>
        <p:txBody>
          <a:bodyPr wrap="none" lIns="36000" tIns="36000" rIns="36000" bIns="36000" anchor="t" anchorCtr="0">
            <a:spAutoFit/>
          </a:bodyPr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加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利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利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07589" name="任意多边形 707588"/>
          <p:cNvSpPr/>
          <p:nvPr/>
        </p:nvSpPr>
        <p:spPr>
          <a:xfrm>
            <a:off x="4954588" y="2354263"/>
            <a:ext cx="2219325" cy="3822700"/>
          </a:xfrm>
          <a:custGeom>
            <a:avLst/>
            <a:gdLst/>
            <a:ahLst/>
            <a:cxnLst/>
            <a:pathLst>
              <a:path w="1398" h="2408">
                <a:moveTo>
                  <a:pt x="558" y="294"/>
                </a:moveTo>
                <a:lnTo>
                  <a:pt x="665" y="286"/>
                </a:lnTo>
                <a:lnTo>
                  <a:pt x="794" y="226"/>
                </a:lnTo>
                <a:lnTo>
                  <a:pt x="808" y="192"/>
                </a:lnTo>
                <a:lnTo>
                  <a:pt x="752" y="53"/>
                </a:lnTo>
                <a:lnTo>
                  <a:pt x="769" y="11"/>
                </a:lnTo>
                <a:lnTo>
                  <a:pt x="815" y="0"/>
                </a:lnTo>
                <a:lnTo>
                  <a:pt x="959" y="90"/>
                </a:lnTo>
                <a:lnTo>
                  <a:pt x="1072" y="103"/>
                </a:lnTo>
                <a:lnTo>
                  <a:pt x="1102" y="155"/>
                </a:lnTo>
                <a:lnTo>
                  <a:pt x="1114" y="229"/>
                </a:lnTo>
                <a:lnTo>
                  <a:pt x="1144" y="288"/>
                </a:lnTo>
                <a:lnTo>
                  <a:pt x="1129" y="349"/>
                </a:lnTo>
                <a:lnTo>
                  <a:pt x="1127" y="399"/>
                </a:lnTo>
                <a:lnTo>
                  <a:pt x="1192" y="476"/>
                </a:lnTo>
                <a:lnTo>
                  <a:pt x="1236" y="611"/>
                </a:lnTo>
                <a:lnTo>
                  <a:pt x="1290" y="634"/>
                </a:lnTo>
                <a:lnTo>
                  <a:pt x="1372" y="643"/>
                </a:lnTo>
                <a:lnTo>
                  <a:pt x="1390" y="713"/>
                </a:lnTo>
                <a:lnTo>
                  <a:pt x="1398" y="822"/>
                </a:lnTo>
                <a:lnTo>
                  <a:pt x="1330" y="1101"/>
                </a:lnTo>
                <a:lnTo>
                  <a:pt x="1364" y="1237"/>
                </a:lnTo>
                <a:lnTo>
                  <a:pt x="1378" y="1513"/>
                </a:lnTo>
                <a:lnTo>
                  <a:pt x="1333" y="1523"/>
                </a:lnTo>
                <a:lnTo>
                  <a:pt x="1296" y="1535"/>
                </a:lnTo>
                <a:lnTo>
                  <a:pt x="1255" y="1613"/>
                </a:lnTo>
                <a:lnTo>
                  <a:pt x="1251" y="1675"/>
                </a:lnTo>
                <a:lnTo>
                  <a:pt x="1195" y="1768"/>
                </a:lnTo>
                <a:lnTo>
                  <a:pt x="1203" y="1837"/>
                </a:lnTo>
                <a:lnTo>
                  <a:pt x="1181" y="1866"/>
                </a:lnTo>
                <a:lnTo>
                  <a:pt x="1175" y="1912"/>
                </a:lnTo>
                <a:lnTo>
                  <a:pt x="1188" y="1981"/>
                </a:lnTo>
                <a:lnTo>
                  <a:pt x="1164" y="2059"/>
                </a:lnTo>
                <a:lnTo>
                  <a:pt x="1177" y="2094"/>
                </a:lnTo>
                <a:lnTo>
                  <a:pt x="1165" y="2122"/>
                </a:lnTo>
                <a:lnTo>
                  <a:pt x="1178" y="2195"/>
                </a:lnTo>
                <a:lnTo>
                  <a:pt x="1163" y="2244"/>
                </a:lnTo>
                <a:lnTo>
                  <a:pt x="1169" y="2266"/>
                </a:lnTo>
                <a:lnTo>
                  <a:pt x="1128" y="2375"/>
                </a:lnTo>
                <a:lnTo>
                  <a:pt x="1046" y="2399"/>
                </a:lnTo>
                <a:lnTo>
                  <a:pt x="985" y="2398"/>
                </a:lnTo>
                <a:lnTo>
                  <a:pt x="865" y="2388"/>
                </a:lnTo>
                <a:lnTo>
                  <a:pt x="770" y="2407"/>
                </a:lnTo>
                <a:lnTo>
                  <a:pt x="637" y="2408"/>
                </a:lnTo>
                <a:lnTo>
                  <a:pt x="516" y="2398"/>
                </a:lnTo>
                <a:lnTo>
                  <a:pt x="353" y="2352"/>
                </a:lnTo>
                <a:lnTo>
                  <a:pt x="301" y="2312"/>
                </a:lnTo>
                <a:lnTo>
                  <a:pt x="140" y="2217"/>
                </a:lnTo>
                <a:lnTo>
                  <a:pt x="0" y="2151"/>
                </a:lnTo>
                <a:lnTo>
                  <a:pt x="294" y="1655"/>
                </a:lnTo>
                <a:lnTo>
                  <a:pt x="190" y="1596"/>
                </a:lnTo>
                <a:lnTo>
                  <a:pt x="148" y="1535"/>
                </a:lnTo>
                <a:lnTo>
                  <a:pt x="269" y="1289"/>
                </a:lnTo>
                <a:lnTo>
                  <a:pt x="299" y="1185"/>
                </a:lnTo>
                <a:lnTo>
                  <a:pt x="319" y="1123"/>
                </a:lnTo>
                <a:lnTo>
                  <a:pt x="336" y="1101"/>
                </a:lnTo>
                <a:lnTo>
                  <a:pt x="442" y="783"/>
                </a:lnTo>
                <a:lnTo>
                  <a:pt x="496" y="535"/>
                </a:lnTo>
                <a:lnTo>
                  <a:pt x="526" y="439"/>
                </a:lnTo>
                <a:lnTo>
                  <a:pt x="529" y="377"/>
                </a:lnTo>
                <a:lnTo>
                  <a:pt x="558" y="294"/>
                </a:lnTo>
                <a:close/>
              </a:path>
            </a:pathLst>
          </a:custGeom>
          <a:blipFill>
            <a:blip r:embed="rId2"/>
          </a:blipFill>
          <a:ln w="1905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07590" name="任意多边形 707589"/>
          <p:cNvSpPr/>
          <p:nvPr/>
        </p:nvSpPr>
        <p:spPr>
          <a:xfrm>
            <a:off x="7064375" y="3200400"/>
            <a:ext cx="644525" cy="2295525"/>
          </a:xfrm>
          <a:custGeom>
            <a:avLst/>
            <a:gdLst/>
            <a:ahLst/>
            <a:cxnLst/>
            <a:pathLst>
              <a:path w="406" h="1446">
                <a:moveTo>
                  <a:pt x="51" y="110"/>
                </a:moveTo>
                <a:lnTo>
                  <a:pt x="55" y="0"/>
                </a:lnTo>
                <a:lnTo>
                  <a:pt x="309" y="0"/>
                </a:lnTo>
                <a:lnTo>
                  <a:pt x="304" y="263"/>
                </a:lnTo>
                <a:lnTo>
                  <a:pt x="347" y="326"/>
                </a:lnTo>
                <a:lnTo>
                  <a:pt x="406" y="617"/>
                </a:lnTo>
                <a:lnTo>
                  <a:pt x="321" y="768"/>
                </a:lnTo>
                <a:lnTo>
                  <a:pt x="353" y="934"/>
                </a:lnTo>
                <a:lnTo>
                  <a:pt x="274" y="1334"/>
                </a:lnTo>
                <a:lnTo>
                  <a:pt x="252" y="1385"/>
                </a:lnTo>
                <a:lnTo>
                  <a:pt x="218" y="1397"/>
                </a:lnTo>
                <a:lnTo>
                  <a:pt x="207" y="1426"/>
                </a:lnTo>
                <a:lnTo>
                  <a:pt x="78" y="1446"/>
                </a:lnTo>
                <a:lnTo>
                  <a:pt x="62" y="1307"/>
                </a:lnTo>
                <a:lnTo>
                  <a:pt x="123" y="1017"/>
                </a:lnTo>
                <a:lnTo>
                  <a:pt x="46" y="998"/>
                </a:lnTo>
                <a:lnTo>
                  <a:pt x="33" y="756"/>
                </a:lnTo>
                <a:lnTo>
                  <a:pt x="0" y="564"/>
                </a:lnTo>
                <a:lnTo>
                  <a:pt x="78" y="313"/>
                </a:lnTo>
                <a:lnTo>
                  <a:pt x="51" y="110"/>
                </a:lnTo>
                <a:close/>
              </a:path>
            </a:pathLst>
          </a:custGeom>
          <a:solidFill>
            <a:srgbClr val="9966FF">
              <a:alpha val="30000"/>
            </a:srgbClr>
          </a:solidFill>
          <a:ln w="1905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07591" name="任意多边形 707590"/>
          <p:cNvSpPr/>
          <p:nvPr/>
        </p:nvSpPr>
        <p:spPr>
          <a:xfrm>
            <a:off x="7078663" y="2425700"/>
            <a:ext cx="144462" cy="2349500"/>
          </a:xfrm>
          <a:custGeom>
            <a:avLst/>
            <a:gdLst/>
            <a:ahLst/>
            <a:cxnLst/>
            <a:pathLst>
              <a:path w="91" h="1480">
                <a:moveTo>
                  <a:pt x="91" y="0"/>
                </a:moveTo>
                <a:cubicBezTo>
                  <a:pt x="87" y="15"/>
                  <a:pt x="69" y="54"/>
                  <a:pt x="69" y="86"/>
                </a:cubicBezTo>
                <a:cubicBezTo>
                  <a:pt x="69" y="118"/>
                  <a:pt x="91" y="157"/>
                  <a:pt x="91" y="191"/>
                </a:cubicBezTo>
                <a:cubicBezTo>
                  <a:pt x="91" y="225"/>
                  <a:pt x="66" y="263"/>
                  <a:pt x="66" y="290"/>
                </a:cubicBezTo>
                <a:cubicBezTo>
                  <a:pt x="66" y="317"/>
                  <a:pt x="88" y="325"/>
                  <a:pt x="88" y="352"/>
                </a:cubicBezTo>
                <a:cubicBezTo>
                  <a:pt x="88" y="379"/>
                  <a:pt x="70" y="431"/>
                  <a:pt x="66" y="454"/>
                </a:cubicBezTo>
                <a:cubicBezTo>
                  <a:pt x="62" y="477"/>
                  <a:pt x="64" y="461"/>
                  <a:pt x="64" y="488"/>
                </a:cubicBezTo>
                <a:cubicBezTo>
                  <a:pt x="64" y="515"/>
                  <a:pt x="60" y="566"/>
                  <a:pt x="63" y="615"/>
                </a:cubicBezTo>
                <a:cubicBezTo>
                  <a:pt x="66" y="664"/>
                  <a:pt x="84" y="744"/>
                  <a:pt x="82" y="784"/>
                </a:cubicBezTo>
                <a:cubicBezTo>
                  <a:pt x="80" y="824"/>
                  <a:pt x="59" y="828"/>
                  <a:pt x="52" y="855"/>
                </a:cubicBezTo>
                <a:cubicBezTo>
                  <a:pt x="45" y="882"/>
                  <a:pt x="41" y="921"/>
                  <a:pt x="40" y="944"/>
                </a:cubicBezTo>
                <a:cubicBezTo>
                  <a:pt x="39" y="967"/>
                  <a:pt x="51" y="977"/>
                  <a:pt x="45" y="995"/>
                </a:cubicBezTo>
                <a:cubicBezTo>
                  <a:pt x="39" y="1013"/>
                  <a:pt x="2" y="1030"/>
                  <a:pt x="1" y="1053"/>
                </a:cubicBezTo>
                <a:cubicBezTo>
                  <a:pt x="0" y="1076"/>
                  <a:pt x="32" y="1104"/>
                  <a:pt x="39" y="1131"/>
                </a:cubicBezTo>
                <a:cubicBezTo>
                  <a:pt x="46" y="1158"/>
                  <a:pt x="49" y="1196"/>
                  <a:pt x="46" y="1214"/>
                </a:cubicBezTo>
                <a:cubicBezTo>
                  <a:pt x="43" y="1232"/>
                  <a:pt x="25" y="1229"/>
                  <a:pt x="22" y="1241"/>
                </a:cubicBezTo>
                <a:cubicBezTo>
                  <a:pt x="19" y="1253"/>
                  <a:pt x="24" y="1275"/>
                  <a:pt x="28" y="1288"/>
                </a:cubicBezTo>
                <a:cubicBezTo>
                  <a:pt x="32" y="1301"/>
                  <a:pt x="44" y="1309"/>
                  <a:pt x="45" y="1318"/>
                </a:cubicBezTo>
                <a:cubicBezTo>
                  <a:pt x="46" y="1327"/>
                  <a:pt x="33" y="1332"/>
                  <a:pt x="34" y="1342"/>
                </a:cubicBezTo>
                <a:cubicBezTo>
                  <a:pt x="35" y="1352"/>
                  <a:pt x="50" y="1371"/>
                  <a:pt x="52" y="1381"/>
                </a:cubicBezTo>
                <a:cubicBezTo>
                  <a:pt x="54" y="1391"/>
                  <a:pt x="45" y="1386"/>
                  <a:pt x="46" y="1402"/>
                </a:cubicBezTo>
                <a:cubicBezTo>
                  <a:pt x="47" y="1418"/>
                  <a:pt x="56" y="1464"/>
                  <a:pt x="59" y="1480"/>
                </a:cubicBezTo>
              </a:path>
            </a:pathLst>
          </a:custGeom>
          <a:noFill/>
          <a:ln w="28575" cap="flat" cmpd="sng">
            <a:solidFill>
              <a:srgbClr val="003366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7592" name="矩形标注 707591"/>
          <p:cNvSpPr/>
          <p:nvPr/>
        </p:nvSpPr>
        <p:spPr>
          <a:xfrm>
            <a:off x="7453313" y="2752725"/>
            <a:ext cx="901700" cy="334963"/>
          </a:xfrm>
          <a:prstGeom prst="wedgeRectCallout">
            <a:avLst>
              <a:gd name="adj1" fmla="val -75704"/>
              <a:gd name="adj2" fmla="val 22514"/>
            </a:avLst>
          </a:prstGeom>
          <a:solidFill>
            <a:srgbClr val="003366">
              <a:alpha val="7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</a:pPr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约但河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07593" name="矩形 707592"/>
          <p:cNvSpPr/>
          <p:nvPr/>
        </p:nvSpPr>
        <p:spPr>
          <a:xfrm>
            <a:off x="5777866" y="3290888"/>
            <a:ext cx="1087120" cy="378460"/>
          </a:xfrm>
          <a:prstGeom prst="rect">
            <a:avLst/>
          </a:prstGeom>
          <a:solidFill>
            <a:srgbClr val="A50021">
              <a:alpha val="50000"/>
            </a:srgbClr>
          </a:solidFill>
          <a:ln w="9525">
            <a:noFill/>
          </a:ln>
        </p:spPr>
        <p:txBody>
          <a:bodyPr wrap="none" lIns="36000" tIns="36000" rIns="36000" bIns="36000" anchor="t" anchorCtr="0">
            <a:spAutoFit/>
          </a:bodyPr>
          <a:p>
            <a:pPr algn="ctr"/>
            <a:r>
              <a:rPr lang="zh-TW" altLang="en-US" sz="20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撒玛利亚</a:t>
            </a:r>
            <a:endParaRPr lang="zh-TW" altLang="en-US" sz="20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07594" name="矩形 707593"/>
          <p:cNvSpPr/>
          <p:nvPr/>
        </p:nvSpPr>
        <p:spPr>
          <a:xfrm>
            <a:off x="5727065" y="4797425"/>
            <a:ext cx="680720" cy="440055"/>
          </a:xfrm>
          <a:prstGeom prst="rect">
            <a:avLst/>
          </a:prstGeom>
          <a:solidFill>
            <a:srgbClr val="A50021">
              <a:alpha val="50000"/>
            </a:srgbClr>
          </a:solidFill>
          <a:ln w="9525">
            <a:noFill/>
          </a:ln>
        </p:spPr>
        <p:txBody>
          <a:bodyPr wrap="none" lIns="36000" tIns="36000" rIns="36000" bIns="36000" anchor="t" anchorCtr="0">
            <a:spAutoFit/>
          </a:bodyPr>
          <a:p>
            <a:pPr algn="ctr"/>
            <a:r>
              <a:rPr lang="zh-TW" altLang="en-US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犹太</a:t>
            </a:r>
            <a:endParaRPr lang="zh-TW" altLang="en-US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07595" name="任意多边形 707594"/>
          <p:cNvSpPr/>
          <p:nvPr/>
        </p:nvSpPr>
        <p:spPr>
          <a:xfrm>
            <a:off x="6745288" y="4760913"/>
            <a:ext cx="514350" cy="1773237"/>
          </a:xfrm>
          <a:custGeom>
            <a:avLst/>
            <a:gdLst/>
            <a:ahLst/>
            <a:cxnLst/>
            <a:pathLst>
              <a:path w="324" h="1117">
                <a:moveTo>
                  <a:pt x="166" y="27"/>
                </a:moveTo>
                <a:lnTo>
                  <a:pt x="130" y="92"/>
                </a:lnTo>
                <a:lnTo>
                  <a:pt x="121" y="157"/>
                </a:lnTo>
                <a:lnTo>
                  <a:pt x="97" y="188"/>
                </a:lnTo>
                <a:lnTo>
                  <a:pt x="68" y="252"/>
                </a:lnTo>
                <a:lnTo>
                  <a:pt x="77" y="323"/>
                </a:lnTo>
                <a:lnTo>
                  <a:pt x="55" y="348"/>
                </a:lnTo>
                <a:lnTo>
                  <a:pt x="45" y="393"/>
                </a:lnTo>
                <a:lnTo>
                  <a:pt x="61" y="467"/>
                </a:lnTo>
                <a:lnTo>
                  <a:pt x="34" y="542"/>
                </a:lnTo>
                <a:lnTo>
                  <a:pt x="48" y="576"/>
                </a:lnTo>
                <a:lnTo>
                  <a:pt x="36" y="602"/>
                </a:lnTo>
                <a:lnTo>
                  <a:pt x="51" y="672"/>
                </a:lnTo>
                <a:lnTo>
                  <a:pt x="33" y="725"/>
                </a:lnTo>
                <a:lnTo>
                  <a:pt x="43" y="750"/>
                </a:lnTo>
                <a:lnTo>
                  <a:pt x="7" y="825"/>
                </a:lnTo>
                <a:lnTo>
                  <a:pt x="0" y="852"/>
                </a:lnTo>
                <a:lnTo>
                  <a:pt x="12" y="894"/>
                </a:lnTo>
                <a:lnTo>
                  <a:pt x="10" y="962"/>
                </a:lnTo>
                <a:lnTo>
                  <a:pt x="31" y="966"/>
                </a:lnTo>
                <a:lnTo>
                  <a:pt x="40" y="984"/>
                </a:lnTo>
                <a:lnTo>
                  <a:pt x="42" y="1081"/>
                </a:lnTo>
                <a:lnTo>
                  <a:pt x="71" y="1117"/>
                </a:lnTo>
                <a:lnTo>
                  <a:pt x="97" y="1111"/>
                </a:lnTo>
                <a:lnTo>
                  <a:pt x="167" y="1088"/>
                </a:lnTo>
                <a:lnTo>
                  <a:pt x="191" y="1055"/>
                </a:lnTo>
                <a:lnTo>
                  <a:pt x="218" y="1023"/>
                </a:lnTo>
                <a:lnTo>
                  <a:pt x="203" y="1014"/>
                </a:lnTo>
                <a:lnTo>
                  <a:pt x="199" y="975"/>
                </a:lnTo>
                <a:lnTo>
                  <a:pt x="227" y="951"/>
                </a:lnTo>
                <a:lnTo>
                  <a:pt x="225" y="937"/>
                </a:lnTo>
                <a:lnTo>
                  <a:pt x="227" y="920"/>
                </a:lnTo>
                <a:lnTo>
                  <a:pt x="207" y="877"/>
                </a:lnTo>
                <a:lnTo>
                  <a:pt x="167" y="879"/>
                </a:lnTo>
                <a:lnTo>
                  <a:pt x="125" y="845"/>
                </a:lnTo>
                <a:lnTo>
                  <a:pt x="112" y="818"/>
                </a:lnTo>
                <a:lnTo>
                  <a:pt x="88" y="809"/>
                </a:lnTo>
                <a:lnTo>
                  <a:pt x="93" y="771"/>
                </a:lnTo>
                <a:lnTo>
                  <a:pt x="138" y="735"/>
                </a:lnTo>
                <a:lnTo>
                  <a:pt x="186" y="655"/>
                </a:lnTo>
                <a:lnTo>
                  <a:pt x="196" y="659"/>
                </a:lnTo>
                <a:lnTo>
                  <a:pt x="184" y="717"/>
                </a:lnTo>
                <a:lnTo>
                  <a:pt x="183" y="755"/>
                </a:lnTo>
                <a:lnTo>
                  <a:pt x="212" y="755"/>
                </a:lnTo>
                <a:lnTo>
                  <a:pt x="217" y="723"/>
                </a:lnTo>
                <a:lnTo>
                  <a:pt x="241" y="713"/>
                </a:lnTo>
                <a:lnTo>
                  <a:pt x="260" y="575"/>
                </a:lnTo>
                <a:lnTo>
                  <a:pt x="292" y="473"/>
                </a:lnTo>
                <a:lnTo>
                  <a:pt x="276" y="426"/>
                </a:lnTo>
                <a:lnTo>
                  <a:pt x="263" y="368"/>
                </a:lnTo>
                <a:lnTo>
                  <a:pt x="266" y="294"/>
                </a:lnTo>
                <a:lnTo>
                  <a:pt x="274" y="269"/>
                </a:lnTo>
                <a:lnTo>
                  <a:pt x="275" y="236"/>
                </a:lnTo>
                <a:lnTo>
                  <a:pt x="289" y="222"/>
                </a:lnTo>
                <a:lnTo>
                  <a:pt x="286" y="176"/>
                </a:lnTo>
                <a:lnTo>
                  <a:pt x="307" y="87"/>
                </a:lnTo>
                <a:lnTo>
                  <a:pt x="324" y="35"/>
                </a:lnTo>
                <a:lnTo>
                  <a:pt x="291" y="11"/>
                </a:lnTo>
                <a:lnTo>
                  <a:pt x="251" y="0"/>
                </a:lnTo>
                <a:lnTo>
                  <a:pt x="207" y="5"/>
                </a:lnTo>
                <a:lnTo>
                  <a:pt x="166" y="27"/>
                </a:lnTo>
                <a:close/>
              </a:path>
            </a:pathLst>
          </a:custGeom>
          <a:solidFill>
            <a:srgbClr val="336699">
              <a:alpha val="7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7596" name="任意多边形 707595"/>
          <p:cNvSpPr/>
          <p:nvPr/>
        </p:nvSpPr>
        <p:spPr>
          <a:xfrm>
            <a:off x="7096125" y="1955800"/>
            <a:ext cx="279400" cy="490538"/>
          </a:xfrm>
          <a:custGeom>
            <a:avLst/>
            <a:gdLst/>
            <a:ahLst/>
            <a:cxnLst/>
            <a:pathLst>
              <a:path w="176" h="309">
                <a:moveTo>
                  <a:pt x="36" y="50"/>
                </a:moveTo>
                <a:lnTo>
                  <a:pt x="0" y="96"/>
                </a:lnTo>
                <a:lnTo>
                  <a:pt x="35" y="200"/>
                </a:lnTo>
                <a:lnTo>
                  <a:pt x="77" y="262"/>
                </a:lnTo>
                <a:lnTo>
                  <a:pt x="74" y="298"/>
                </a:lnTo>
                <a:lnTo>
                  <a:pt x="100" y="309"/>
                </a:lnTo>
                <a:lnTo>
                  <a:pt x="125" y="301"/>
                </a:lnTo>
                <a:lnTo>
                  <a:pt x="173" y="218"/>
                </a:lnTo>
                <a:lnTo>
                  <a:pt x="157" y="147"/>
                </a:lnTo>
                <a:lnTo>
                  <a:pt x="176" y="95"/>
                </a:lnTo>
                <a:lnTo>
                  <a:pt x="173" y="61"/>
                </a:lnTo>
                <a:lnTo>
                  <a:pt x="128" y="0"/>
                </a:lnTo>
                <a:lnTo>
                  <a:pt x="100" y="27"/>
                </a:lnTo>
                <a:lnTo>
                  <a:pt x="36" y="50"/>
                </a:lnTo>
                <a:close/>
              </a:path>
            </a:pathLst>
          </a:custGeom>
          <a:solidFill>
            <a:srgbClr val="336699">
              <a:alpha val="7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7597" name="矩形标注 707596"/>
          <p:cNvSpPr/>
          <p:nvPr/>
        </p:nvSpPr>
        <p:spPr>
          <a:xfrm>
            <a:off x="7380288" y="5589588"/>
            <a:ext cx="720725" cy="334962"/>
          </a:xfrm>
          <a:prstGeom prst="wedgeRectCallout">
            <a:avLst>
              <a:gd name="adj1" fmla="val -85681"/>
              <a:gd name="adj2" fmla="val -47630"/>
            </a:avLst>
          </a:prstGeom>
          <a:solidFill>
            <a:srgbClr val="003366">
              <a:alpha val="7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</a:pPr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死海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07598" name="矩形标注 707597"/>
          <p:cNvSpPr/>
          <p:nvPr/>
        </p:nvSpPr>
        <p:spPr>
          <a:xfrm>
            <a:off x="7602538" y="1931988"/>
            <a:ext cx="1152525" cy="334962"/>
          </a:xfrm>
          <a:prstGeom prst="wedgeRectCallout">
            <a:avLst>
              <a:gd name="adj1" fmla="val -74106"/>
              <a:gd name="adj2" fmla="val 23935"/>
            </a:avLst>
          </a:prstGeom>
          <a:solidFill>
            <a:srgbClr val="003366">
              <a:alpha val="7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</a:pPr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加利利海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07599" name="矩形 707598"/>
          <p:cNvSpPr/>
          <p:nvPr/>
        </p:nvSpPr>
        <p:spPr>
          <a:xfrm>
            <a:off x="7238366" y="3775075"/>
            <a:ext cx="299720" cy="901700"/>
          </a:xfrm>
          <a:prstGeom prst="rect">
            <a:avLst/>
          </a:prstGeom>
          <a:solidFill>
            <a:srgbClr val="660066">
              <a:alpha val="50000"/>
            </a:srgbClr>
          </a:solidFill>
          <a:ln w="9525">
            <a:noFill/>
          </a:ln>
        </p:spPr>
        <p:txBody>
          <a:bodyPr wrap="none" lIns="36000" tIns="36000" rIns="36000" bIns="36000" anchor="t" anchorCtr="0">
            <a:spAutoFit/>
          </a:bodyPr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比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利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亚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07600" name="椭圆 707599"/>
          <p:cNvSpPr/>
          <p:nvPr/>
        </p:nvSpPr>
        <p:spPr>
          <a:xfrm>
            <a:off x="6445250" y="4710113"/>
            <a:ext cx="88900" cy="88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7601" name="矩形标注 707600"/>
          <p:cNvSpPr/>
          <p:nvPr/>
        </p:nvSpPr>
        <p:spPr>
          <a:xfrm>
            <a:off x="5776913" y="4173538"/>
            <a:ext cx="1028700" cy="334962"/>
          </a:xfrm>
          <a:prstGeom prst="wedgeRectCallout">
            <a:avLst>
              <a:gd name="adj1" fmla="val 18671"/>
              <a:gd name="adj2" fmla="val 107819"/>
            </a:avLst>
          </a:prstGeom>
          <a:solidFill>
            <a:srgbClr val="000000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</a:pPr>
            <a:r>
              <a:rPr lang="zh-TW" altLang="en-US" sz="16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耶路撒冷</a:t>
            </a:r>
            <a:endParaRPr lang="zh-TW" altLang="en-US" sz="16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07602" name="文本框 707601"/>
          <p:cNvSpPr txBox="1"/>
          <p:nvPr/>
        </p:nvSpPr>
        <p:spPr>
          <a:xfrm>
            <a:off x="127000" y="187325"/>
            <a:ext cx="4041775" cy="9772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当时犹太人主要集中在犹太和加利利。</a:t>
            </a:r>
            <a:endParaRPr lang="zh-CN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000" y="1250950"/>
            <a:ext cx="399224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dirty="0">
                <a:latin typeface="黑体" pitchFamily="2" charset="-122"/>
                <a:sym typeface="+mn-ea"/>
              </a:rPr>
              <a:t>耶稣就是在加利利成长，门徒也多出自加利利。</a:t>
            </a:r>
            <a:endParaRPr lang="zh-CN" altLang="en-US" sz="3200" dirty="0">
              <a:latin typeface="黑体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4300" y="2986405"/>
            <a:ext cx="404114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黑体" pitchFamily="2" charset="-122"/>
                <a:sym typeface="+mn-ea"/>
              </a:rPr>
              <a:t>撒玛利亚</a:t>
            </a:r>
            <a:r>
              <a:rPr lang="en-US" altLang="zh-CN" sz="3200" dirty="0">
                <a:solidFill>
                  <a:srgbClr val="FF0000"/>
                </a:solidFill>
                <a:latin typeface="黑体" pitchFamily="2" charset="-122"/>
                <a:sym typeface="+mn-ea"/>
              </a:rPr>
              <a:t>：</a:t>
            </a:r>
            <a:r>
              <a:rPr lang="zh-CN" altLang="en-US" sz="3200" dirty="0">
                <a:latin typeface="黑体" pitchFamily="2" charset="-122"/>
                <a:sym typeface="+mn-ea"/>
              </a:rPr>
              <a:t>南北国分裂时期与南国犹大结下血海深仇，两族互不来往。</a:t>
            </a:r>
            <a:r>
              <a:rPr lang="zh-CN" altLang="en-US" sz="3200">
                <a:latin typeface="黑体" pitchFamily="2" charset="-122"/>
                <a:sym typeface="+mn-ea"/>
              </a:rPr>
              <a:t>被</a:t>
            </a:r>
            <a:r>
              <a:rPr lang="zh-CN" altLang="en-US" sz="3200" dirty="0">
                <a:latin typeface="黑体" pitchFamily="2" charset="-122"/>
                <a:sym typeface="+mn-ea"/>
              </a:rPr>
              <a:t>亚述帝国灭亡后</a:t>
            </a:r>
            <a:r>
              <a:rPr lang="en-US" altLang="zh-CN" sz="3200" dirty="0">
                <a:latin typeface="黑体" pitchFamily="2" charset="-122"/>
                <a:sym typeface="+mn-ea"/>
              </a:rPr>
              <a:t>，</a:t>
            </a:r>
            <a:r>
              <a:rPr lang="zh-CN" altLang="en-US" sz="3200" dirty="0">
                <a:latin typeface="黑体" pitchFamily="2" charset="-122"/>
                <a:sym typeface="+mn-ea"/>
              </a:rPr>
              <a:t>与外族通婚</a:t>
            </a:r>
            <a:r>
              <a:rPr lang="en-US" altLang="zh-CN" sz="3200" dirty="0">
                <a:latin typeface="黑体" pitchFamily="2" charset="-122"/>
                <a:sym typeface="+mn-ea"/>
              </a:rPr>
              <a:t>，</a:t>
            </a:r>
            <a:r>
              <a:rPr lang="zh-CN" altLang="en-US" sz="3200" dirty="0">
                <a:latin typeface="黑体" pitchFamily="2" charset="-122"/>
                <a:sym typeface="+mn-ea"/>
              </a:rPr>
              <a:t>混杂了以色列人的血统和信仰</a:t>
            </a:r>
            <a:r>
              <a:rPr lang="en-US" altLang="zh-CN" sz="3200" dirty="0">
                <a:latin typeface="黑体" pitchFamily="2" charset="-122"/>
                <a:sym typeface="+mn-ea"/>
              </a:rPr>
              <a:t>。</a:t>
            </a:r>
            <a:endParaRPr lang="en-US" altLang="zh-CN" sz="3200" dirty="0">
              <a:latin typeface="黑体" pitchFamily="2" charset="-122"/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251575" y="1269365"/>
            <a:ext cx="1351915" cy="1371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514340" y="2576830"/>
            <a:ext cx="1747520" cy="1664970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115560" y="4227195"/>
            <a:ext cx="2058670" cy="1996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02" grpId="0"/>
      <p:bldP spid="707602" grpId="1"/>
      <p:bldP spid="8" grpId="0" animBg="1"/>
      <p:bldP spid="8" grpId="1" animBg="1"/>
      <p:bldP spid="6" grpId="0" animBg="1"/>
      <p:bldP spid="6" grpId="1" animBg="1"/>
      <p:bldP spid="4" grpId="0"/>
      <p:bldP spid="4" grpId="1"/>
      <p:bldP spid="5" grpId="0"/>
      <p:bldP spid="5" grpId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185" y="2971800"/>
            <a:ext cx="4084955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spcAft>
                <a:spcPct val="30000"/>
              </a:spcAft>
            </a:pPr>
            <a:r>
              <a:rPr lang="zh-CN" altLang="en-US" sz="3200" dirty="0">
                <a:solidFill>
                  <a:srgbClr val="FF0000"/>
                </a:solidFill>
                <a:latin typeface="黑体" pitchFamily="2" charset="-122"/>
                <a:sym typeface="+mn-ea"/>
              </a:rPr>
              <a:t>犹太人</a:t>
            </a:r>
            <a:r>
              <a:rPr lang="en-US" altLang="zh-CN" sz="3200" dirty="0">
                <a:solidFill>
                  <a:srgbClr val="FF0000"/>
                </a:solidFill>
                <a:latin typeface="黑体" pitchFamily="2" charset="-122"/>
                <a:sym typeface="+mn-ea"/>
              </a:rPr>
              <a:t>：</a:t>
            </a:r>
            <a:r>
              <a:rPr lang="zh-CN" altLang="en-US" sz="3200" dirty="0">
                <a:latin typeface="黑体" pitchFamily="2" charset="-122"/>
                <a:sym typeface="+mn-ea"/>
              </a:rPr>
              <a:t>鄙视撒玛利亚人，更甚于外邦人。犹太人来往于加利利和犹太之间时，会刻意避开撒玛利亚地区，宁可绕远路</a:t>
            </a:r>
            <a:r>
              <a:rPr lang="en-US" altLang="zh-CN" sz="3200" dirty="0">
                <a:latin typeface="黑体" pitchFamily="2" charset="-122"/>
                <a:sym typeface="+mn-ea"/>
              </a:rPr>
              <a:t>，</a:t>
            </a:r>
            <a:r>
              <a:rPr lang="zh-CN" altLang="en-US" sz="3200" dirty="0">
                <a:latin typeface="黑体" pitchFamily="2" charset="-122"/>
                <a:sym typeface="+mn-ea"/>
              </a:rPr>
              <a:t>走约但河东。</a:t>
            </a:r>
            <a:endParaRPr lang="zh-CN" altLang="en-US" sz="3200" dirty="0">
              <a:latin typeface="黑体" pitchFamily="2" charset="-122"/>
              <a:sym typeface="+mn-ea"/>
            </a:endParaRPr>
          </a:p>
        </p:txBody>
      </p:sp>
      <p:pic>
        <p:nvPicPr>
          <p:cNvPr id="6" name="图片 5" descr="map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8150" y="0"/>
            <a:ext cx="4895850" cy="6816725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" name="任意多边形 6"/>
          <p:cNvSpPr/>
          <p:nvPr/>
        </p:nvSpPr>
        <p:spPr>
          <a:xfrm>
            <a:off x="6251575" y="1330325"/>
            <a:ext cx="1054100" cy="1504950"/>
          </a:xfrm>
          <a:custGeom>
            <a:avLst/>
            <a:gdLst/>
            <a:ahLst/>
            <a:cxnLst/>
            <a:pathLst>
              <a:path w="664" h="948">
                <a:moveTo>
                  <a:pt x="0" y="655"/>
                </a:moveTo>
                <a:lnTo>
                  <a:pt x="71" y="606"/>
                </a:lnTo>
                <a:lnTo>
                  <a:pt x="64" y="517"/>
                </a:lnTo>
                <a:lnTo>
                  <a:pt x="134" y="458"/>
                </a:lnTo>
                <a:lnTo>
                  <a:pt x="149" y="370"/>
                </a:lnTo>
                <a:lnTo>
                  <a:pt x="188" y="285"/>
                </a:lnTo>
                <a:lnTo>
                  <a:pt x="290" y="204"/>
                </a:lnTo>
                <a:lnTo>
                  <a:pt x="344" y="52"/>
                </a:lnTo>
                <a:lnTo>
                  <a:pt x="440" y="0"/>
                </a:lnTo>
                <a:lnTo>
                  <a:pt x="515" y="16"/>
                </a:lnTo>
                <a:lnTo>
                  <a:pt x="580" y="90"/>
                </a:lnTo>
                <a:lnTo>
                  <a:pt x="664" y="186"/>
                </a:lnTo>
                <a:lnTo>
                  <a:pt x="648" y="400"/>
                </a:lnTo>
                <a:lnTo>
                  <a:pt x="566" y="446"/>
                </a:lnTo>
                <a:lnTo>
                  <a:pt x="533" y="493"/>
                </a:lnTo>
                <a:lnTo>
                  <a:pt x="568" y="592"/>
                </a:lnTo>
                <a:lnTo>
                  <a:pt x="606" y="649"/>
                </a:lnTo>
                <a:lnTo>
                  <a:pt x="580" y="727"/>
                </a:lnTo>
                <a:lnTo>
                  <a:pt x="572" y="789"/>
                </a:lnTo>
                <a:lnTo>
                  <a:pt x="573" y="877"/>
                </a:lnTo>
                <a:lnTo>
                  <a:pt x="555" y="919"/>
                </a:lnTo>
                <a:lnTo>
                  <a:pt x="529" y="948"/>
                </a:lnTo>
                <a:lnTo>
                  <a:pt x="476" y="943"/>
                </a:lnTo>
                <a:lnTo>
                  <a:pt x="404" y="884"/>
                </a:lnTo>
                <a:lnTo>
                  <a:pt x="364" y="898"/>
                </a:lnTo>
                <a:lnTo>
                  <a:pt x="335" y="927"/>
                </a:lnTo>
                <a:lnTo>
                  <a:pt x="302" y="872"/>
                </a:lnTo>
                <a:lnTo>
                  <a:pt x="274" y="760"/>
                </a:lnTo>
                <a:lnTo>
                  <a:pt x="203" y="744"/>
                </a:lnTo>
                <a:lnTo>
                  <a:pt x="140" y="733"/>
                </a:lnTo>
                <a:lnTo>
                  <a:pt x="80" y="684"/>
                </a:lnTo>
                <a:lnTo>
                  <a:pt x="0" y="655"/>
                </a:lnTo>
                <a:close/>
              </a:path>
            </a:pathLst>
          </a:custGeom>
          <a:solidFill>
            <a:srgbClr val="9966FF">
              <a:alpha val="30000"/>
            </a:srgbClr>
          </a:solidFill>
          <a:ln w="1905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758941" y="1674813"/>
            <a:ext cx="299720" cy="901700"/>
          </a:xfrm>
          <a:prstGeom prst="rect">
            <a:avLst/>
          </a:prstGeom>
          <a:solidFill>
            <a:srgbClr val="660066">
              <a:alpha val="50000"/>
            </a:srgbClr>
          </a:solidFill>
          <a:ln w="9525">
            <a:noFill/>
          </a:ln>
        </p:spPr>
        <p:txBody>
          <a:bodyPr wrap="none" lIns="36000" tIns="36000" rIns="36000" bIns="36000" anchor="t" anchorCtr="0">
            <a:spAutoFit/>
          </a:bodyPr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加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利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利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954588" y="2354263"/>
            <a:ext cx="2219325" cy="3822700"/>
          </a:xfrm>
          <a:custGeom>
            <a:avLst/>
            <a:gdLst/>
            <a:ahLst/>
            <a:cxnLst/>
            <a:pathLst>
              <a:path w="1398" h="2408">
                <a:moveTo>
                  <a:pt x="558" y="294"/>
                </a:moveTo>
                <a:lnTo>
                  <a:pt x="665" y="286"/>
                </a:lnTo>
                <a:lnTo>
                  <a:pt x="794" y="226"/>
                </a:lnTo>
                <a:lnTo>
                  <a:pt x="808" y="192"/>
                </a:lnTo>
                <a:lnTo>
                  <a:pt x="752" y="53"/>
                </a:lnTo>
                <a:lnTo>
                  <a:pt x="769" y="11"/>
                </a:lnTo>
                <a:lnTo>
                  <a:pt x="815" y="0"/>
                </a:lnTo>
                <a:lnTo>
                  <a:pt x="959" y="90"/>
                </a:lnTo>
                <a:lnTo>
                  <a:pt x="1072" y="103"/>
                </a:lnTo>
                <a:lnTo>
                  <a:pt x="1102" y="155"/>
                </a:lnTo>
                <a:lnTo>
                  <a:pt x="1114" y="229"/>
                </a:lnTo>
                <a:lnTo>
                  <a:pt x="1144" y="288"/>
                </a:lnTo>
                <a:lnTo>
                  <a:pt x="1129" y="349"/>
                </a:lnTo>
                <a:lnTo>
                  <a:pt x="1127" y="399"/>
                </a:lnTo>
                <a:lnTo>
                  <a:pt x="1192" y="476"/>
                </a:lnTo>
                <a:lnTo>
                  <a:pt x="1236" y="611"/>
                </a:lnTo>
                <a:lnTo>
                  <a:pt x="1290" y="634"/>
                </a:lnTo>
                <a:lnTo>
                  <a:pt x="1372" y="643"/>
                </a:lnTo>
                <a:lnTo>
                  <a:pt x="1390" y="713"/>
                </a:lnTo>
                <a:lnTo>
                  <a:pt x="1398" y="822"/>
                </a:lnTo>
                <a:lnTo>
                  <a:pt x="1330" y="1101"/>
                </a:lnTo>
                <a:lnTo>
                  <a:pt x="1364" y="1237"/>
                </a:lnTo>
                <a:lnTo>
                  <a:pt x="1378" y="1513"/>
                </a:lnTo>
                <a:lnTo>
                  <a:pt x="1333" y="1523"/>
                </a:lnTo>
                <a:lnTo>
                  <a:pt x="1296" y="1535"/>
                </a:lnTo>
                <a:lnTo>
                  <a:pt x="1255" y="1613"/>
                </a:lnTo>
                <a:lnTo>
                  <a:pt x="1251" y="1675"/>
                </a:lnTo>
                <a:lnTo>
                  <a:pt x="1195" y="1768"/>
                </a:lnTo>
                <a:lnTo>
                  <a:pt x="1203" y="1837"/>
                </a:lnTo>
                <a:lnTo>
                  <a:pt x="1181" y="1866"/>
                </a:lnTo>
                <a:lnTo>
                  <a:pt x="1175" y="1912"/>
                </a:lnTo>
                <a:lnTo>
                  <a:pt x="1188" y="1981"/>
                </a:lnTo>
                <a:lnTo>
                  <a:pt x="1164" y="2059"/>
                </a:lnTo>
                <a:lnTo>
                  <a:pt x="1177" y="2094"/>
                </a:lnTo>
                <a:lnTo>
                  <a:pt x="1165" y="2122"/>
                </a:lnTo>
                <a:lnTo>
                  <a:pt x="1178" y="2195"/>
                </a:lnTo>
                <a:lnTo>
                  <a:pt x="1163" y="2244"/>
                </a:lnTo>
                <a:lnTo>
                  <a:pt x="1169" y="2266"/>
                </a:lnTo>
                <a:lnTo>
                  <a:pt x="1128" y="2375"/>
                </a:lnTo>
                <a:lnTo>
                  <a:pt x="1046" y="2399"/>
                </a:lnTo>
                <a:lnTo>
                  <a:pt x="985" y="2398"/>
                </a:lnTo>
                <a:lnTo>
                  <a:pt x="865" y="2388"/>
                </a:lnTo>
                <a:lnTo>
                  <a:pt x="770" y="2407"/>
                </a:lnTo>
                <a:lnTo>
                  <a:pt x="637" y="2408"/>
                </a:lnTo>
                <a:lnTo>
                  <a:pt x="516" y="2398"/>
                </a:lnTo>
                <a:lnTo>
                  <a:pt x="353" y="2352"/>
                </a:lnTo>
                <a:lnTo>
                  <a:pt x="301" y="2312"/>
                </a:lnTo>
                <a:lnTo>
                  <a:pt x="140" y="2217"/>
                </a:lnTo>
                <a:lnTo>
                  <a:pt x="0" y="2151"/>
                </a:lnTo>
                <a:lnTo>
                  <a:pt x="294" y="1655"/>
                </a:lnTo>
                <a:lnTo>
                  <a:pt x="190" y="1596"/>
                </a:lnTo>
                <a:lnTo>
                  <a:pt x="148" y="1535"/>
                </a:lnTo>
                <a:lnTo>
                  <a:pt x="269" y="1289"/>
                </a:lnTo>
                <a:lnTo>
                  <a:pt x="299" y="1185"/>
                </a:lnTo>
                <a:lnTo>
                  <a:pt x="319" y="1123"/>
                </a:lnTo>
                <a:lnTo>
                  <a:pt x="336" y="1101"/>
                </a:lnTo>
                <a:lnTo>
                  <a:pt x="442" y="783"/>
                </a:lnTo>
                <a:lnTo>
                  <a:pt x="496" y="535"/>
                </a:lnTo>
                <a:lnTo>
                  <a:pt x="526" y="439"/>
                </a:lnTo>
                <a:lnTo>
                  <a:pt x="529" y="377"/>
                </a:lnTo>
                <a:lnTo>
                  <a:pt x="558" y="294"/>
                </a:lnTo>
                <a:close/>
              </a:path>
            </a:pathLst>
          </a:custGeom>
          <a:blipFill>
            <a:blip r:embed="rId2"/>
          </a:blipFill>
          <a:ln w="1905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7064375" y="3200400"/>
            <a:ext cx="644525" cy="2295525"/>
          </a:xfrm>
          <a:custGeom>
            <a:avLst/>
            <a:gdLst/>
            <a:ahLst/>
            <a:cxnLst/>
            <a:pathLst>
              <a:path w="406" h="1446">
                <a:moveTo>
                  <a:pt x="51" y="110"/>
                </a:moveTo>
                <a:lnTo>
                  <a:pt x="55" y="0"/>
                </a:lnTo>
                <a:lnTo>
                  <a:pt x="309" y="0"/>
                </a:lnTo>
                <a:lnTo>
                  <a:pt x="304" y="263"/>
                </a:lnTo>
                <a:lnTo>
                  <a:pt x="347" y="326"/>
                </a:lnTo>
                <a:lnTo>
                  <a:pt x="406" y="617"/>
                </a:lnTo>
                <a:lnTo>
                  <a:pt x="321" y="768"/>
                </a:lnTo>
                <a:lnTo>
                  <a:pt x="353" y="934"/>
                </a:lnTo>
                <a:lnTo>
                  <a:pt x="274" y="1334"/>
                </a:lnTo>
                <a:lnTo>
                  <a:pt x="252" y="1385"/>
                </a:lnTo>
                <a:lnTo>
                  <a:pt x="218" y="1397"/>
                </a:lnTo>
                <a:lnTo>
                  <a:pt x="207" y="1426"/>
                </a:lnTo>
                <a:lnTo>
                  <a:pt x="78" y="1446"/>
                </a:lnTo>
                <a:lnTo>
                  <a:pt x="62" y="1307"/>
                </a:lnTo>
                <a:lnTo>
                  <a:pt x="123" y="1017"/>
                </a:lnTo>
                <a:lnTo>
                  <a:pt x="46" y="998"/>
                </a:lnTo>
                <a:lnTo>
                  <a:pt x="33" y="756"/>
                </a:lnTo>
                <a:lnTo>
                  <a:pt x="0" y="564"/>
                </a:lnTo>
                <a:lnTo>
                  <a:pt x="78" y="313"/>
                </a:lnTo>
                <a:lnTo>
                  <a:pt x="51" y="110"/>
                </a:lnTo>
                <a:close/>
              </a:path>
            </a:pathLst>
          </a:custGeom>
          <a:solidFill>
            <a:srgbClr val="9966FF">
              <a:alpha val="30000"/>
            </a:srgbClr>
          </a:solidFill>
          <a:ln w="1905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7078663" y="2425700"/>
            <a:ext cx="144462" cy="2349500"/>
          </a:xfrm>
          <a:custGeom>
            <a:avLst/>
            <a:gdLst/>
            <a:ahLst/>
            <a:cxnLst/>
            <a:pathLst>
              <a:path w="91" h="1480">
                <a:moveTo>
                  <a:pt x="91" y="0"/>
                </a:moveTo>
                <a:cubicBezTo>
                  <a:pt x="87" y="15"/>
                  <a:pt x="69" y="54"/>
                  <a:pt x="69" y="86"/>
                </a:cubicBezTo>
                <a:cubicBezTo>
                  <a:pt x="69" y="118"/>
                  <a:pt x="91" y="157"/>
                  <a:pt x="91" y="191"/>
                </a:cubicBezTo>
                <a:cubicBezTo>
                  <a:pt x="91" y="225"/>
                  <a:pt x="66" y="263"/>
                  <a:pt x="66" y="290"/>
                </a:cubicBezTo>
                <a:cubicBezTo>
                  <a:pt x="66" y="317"/>
                  <a:pt x="88" y="325"/>
                  <a:pt x="88" y="352"/>
                </a:cubicBezTo>
                <a:cubicBezTo>
                  <a:pt x="88" y="379"/>
                  <a:pt x="70" y="431"/>
                  <a:pt x="66" y="454"/>
                </a:cubicBezTo>
                <a:cubicBezTo>
                  <a:pt x="62" y="477"/>
                  <a:pt x="64" y="461"/>
                  <a:pt x="64" y="488"/>
                </a:cubicBezTo>
                <a:cubicBezTo>
                  <a:pt x="64" y="515"/>
                  <a:pt x="60" y="566"/>
                  <a:pt x="63" y="615"/>
                </a:cubicBezTo>
                <a:cubicBezTo>
                  <a:pt x="66" y="664"/>
                  <a:pt x="84" y="744"/>
                  <a:pt x="82" y="784"/>
                </a:cubicBezTo>
                <a:cubicBezTo>
                  <a:pt x="80" y="824"/>
                  <a:pt x="59" y="828"/>
                  <a:pt x="52" y="855"/>
                </a:cubicBezTo>
                <a:cubicBezTo>
                  <a:pt x="45" y="882"/>
                  <a:pt x="41" y="921"/>
                  <a:pt x="40" y="944"/>
                </a:cubicBezTo>
                <a:cubicBezTo>
                  <a:pt x="39" y="967"/>
                  <a:pt x="51" y="977"/>
                  <a:pt x="45" y="995"/>
                </a:cubicBezTo>
                <a:cubicBezTo>
                  <a:pt x="39" y="1013"/>
                  <a:pt x="2" y="1030"/>
                  <a:pt x="1" y="1053"/>
                </a:cubicBezTo>
                <a:cubicBezTo>
                  <a:pt x="0" y="1076"/>
                  <a:pt x="32" y="1104"/>
                  <a:pt x="39" y="1131"/>
                </a:cubicBezTo>
                <a:cubicBezTo>
                  <a:pt x="46" y="1158"/>
                  <a:pt x="49" y="1196"/>
                  <a:pt x="46" y="1214"/>
                </a:cubicBezTo>
                <a:cubicBezTo>
                  <a:pt x="43" y="1232"/>
                  <a:pt x="25" y="1229"/>
                  <a:pt x="22" y="1241"/>
                </a:cubicBezTo>
                <a:cubicBezTo>
                  <a:pt x="19" y="1253"/>
                  <a:pt x="24" y="1275"/>
                  <a:pt x="28" y="1288"/>
                </a:cubicBezTo>
                <a:cubicBezTo>
                  <a:pt x="32" y="1301"/>
                  <a:pt x="44" y="1309"/>
                  <a:pt x="45" y="1318"/>
                </a:cubicBezTo>
                <a:cubicBezTo>
                  <a:pt x="46" y="1327"/>
                  <a:pt x="33" y="1332"/>
                  <a:pt x="34" y="1342"/>
                </a:cubicBezTo>
                <a:cubicBezTo>
                  <a:pt x="35" y="1352"/>
                  <a:pt x="50" y="1371"/>
                  <a:pt x="52" y="1381"/>
                </a:cubicBezTo>
                <a:cubicBezTo>
                  <a:pt x="54" y="1391"/>
                  <a:pt x="45" y="1386"/>
                  <a:pt x="46" y="1402"/>
                </a:cubicBezTo>
                <a:cubicBezTo>
                  <a:pt x="47" y="1418"/>
                  <a:pt x="56" y="1464"/>
                  <a:pt x="59" y="1480"/>
                </a:cubicBezTo>
              </a:path>
            </a:pathLst>
          </a:custGeom>
          <a:noFill/>
          <a:ln w="28575" cap="flat" cmpd="sng">
            <a:solidFill>
              <a:srgbClr val="003366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" name="矩形标注 11"/>
          <p:cNvSpPr/>
          <p:nvPr/>
        </p:nvSpPr>
        <p:spPr>
          <a:xfrm>
            <a:off x="7453313" y="2752725"/>
            <a:ext cx="901700" cy="334963"/>
          </a:xfrm>
          <a:prstGeom prst="wedgeRectCallout">
            <a:avLst>
              <a:gd name="adj1" fmla="val -75704"/>
              <a:gd name="adj2" fmla="val 22514"/>
            </a:avLst>
          </a:prstGeom>
          <a:solidFill>
            <a:srgbClr val="003366">
              <a:alpha val="7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</a:pPr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约但河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77866" y="3290888"/>
            <a:ext cx="1087120" cy="378460"/>
          </a:xfrm>
          <a:prstGeom prst="rect">
            <a:avLst/>
          </a:prstGeom>
          <a:solidFill>
            <a:srgbClr val="A50021">
              <a:alpha val="50000"/>
            </a:srgbClr>
          </a:solidFill>
          <a:ln w="9525">
            <a:noFill/>
          </a:ln>
        </p:spPr>
        <p:txBody>
          <a:bodyPr wrap="none" lIns="36000" tIns="36000" rIns="36000" bIns="36000" anchor="t" anchorCtr="0">
            <a:spAutoFit/>
          </a:bodyPr>
          <a:p>
            <a:pPr algn="ctr"/>
            <a:r>
              <a:rPr lang="zh-TW" altLang="en-US" sz="20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撒玛利亚</a:t>
            </a:r>
            <a:endParaRPr lang="zh-TW" altLang="en-US" sz="20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27065" y="4797425"/>
            <a:ext cx="680720" cy="440055"/>
          </a:xfrm>
          <a:prstGeom prst="rect">
            <a:avLst/>
          </a:prstGeom>
          <a:solidFill>
            <a:srgbClr val="A50021">
              <a:alpha val="50000"/>
            </a:srgbClr>
          </a:solidFill>
          <a:ln w="9525">
            <a:noFill/>
          </a:ln>
        </p:spPr>
        <p:txBody>
          <a:bodyPr wrap="none" lIns="36000" tIns="36000" rIns="36000" bIns="36000" anchor="t" anchorCtr="0">
            <a:spAutoFit/>
          </a:bodyPr>
          <a:p>
            <a:pPr algn="ctr"/>
            <a:r>
              <a:rPr lang="zh-TW" altLang="en-US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犹太</a:t>
            </a:r>
            <a:endParaRPr lang="zh-TW" altLang="en-US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6745288" y="4760913"/>
            <a:ext cx="514350" cy="1773237"/>
          </a:xfrm>
          <a:custGeom>
            <a:avLst/>
            <a:gdLst/>
            <a:ahLst/>
            <a:cxnLst/>
            <a:pathLst>
              <a:path w="324" h="1117">
                <a:moveTo>
                  <a:pt x="166" y="27"/>
                </a:moveTo>
                <a:lnTo>
                  <a:pt x="130" y="92"/>
                </a:lnTo>
                <a:lnTo>
                  <a:pt x="121" y="157"/>
                </a:lnTo>
                <a:lnTo>
                  <a:pt x="97" y="188"/>
                </a:lnTo>
                <a:lnTo>
                  <a:pt x="68" y="252"/>
                </a:lnTo>
                <a:lnTo>
                  <a:pt x="77" y="323"/>
                </a:lnTo>
                <a:lnTo>
                  <a:pt x="55" y="348"/>
                </a:lnTo>
                <a:lnTo>
                  <a:pt x="45" y="393"/>
                </a:lnTo>
                <a:lnTo>
                  <a:pt x="61" y="467"/>
                </a:lnTo>
                <a:lnTo>
                  <a:pt x="34" y="542"/>
                </a:lnTo>
                <a:lnTo>
                  <a:pt x="48" y="576"/>
                </a:lnTo>
                <a:lnTo>
                  <a:pt x="36" y="602"/>
                </a:lnTo>
                <a:lnTo>
                  <a:pt x="51" y="672"/>
                </a:lnTo>
                <a:lnTo>
                  <a:pt x="33" y="725"/>
                </a:lnTo>
                <a:lnTo>
                  <a:pt x="43" y="750"/>
                </a:lnTo>
                <a:lnTo>
                  <a:pt x="7" y="825"/>
                </a:lnTo>
                <a:lnTo>
                  <a:pt x="0" y="852"/>
                </a:lnTo>
                <a:lnTo>
                  <a:pt x="12" y="894"/>
                </a:lnTo>
                <a:lnTo>
                  <a:pt x="10" y="962"/>
                </a:lnTo>
                <a:lnTo>
                  <a:pt x="31" y="966"/>
                </a:lnTo>
                <a:lnTo>
                  <a:pt x="40" y="984"/>
                </a:lnTo>
                <a:lnTo>
                  <a:pt x="42" y="1081"/>
                </a:lnTo>
                <a:lnTo>
                  <a:pt x="71" y="1117"/>
                </a:lnTo>
                <a:lnTo>
                  <a:pt x="97" y="1111"/>
                </a:lnTo>
                <a:lnTo>
                  <a:pt x="167" y="1088"/>
                </a:lnTo>
                <a:lnTo>
                  <a:pt x="191" y="1055"/>
                </a:lnTo>
                <a:lnTo>
                  <a:pt x="218" y="1023"/>
                </a:lnTo>
                <a:lnTo>
                  <a:pt x="203" y="1014"/>
                </a:lnTo>
                <a:lnTo>
                  <a:pt x="199" y="975"/>
                </a:lnTo>
                <a:lnTo>
                  <a:pt x="227" y="951"/>
                </a:lnTo>
                <a:lnTo>
                  <a:pt x="225" y="937"/>
                </a:lnTo>
                <a:lnTo>
                  <a:pt x="227" y="920"/>
                </a:lnTo>
                <a:lnTo>
                  <a:pt x="207" y="877"/>
                </a:lnTo>
                <a:lnTo>
                  <a:pt x="167" y="879"/>
                </a:lnTo>
                <a:lnTo>
                  <a:pt x="125" y="845"/>
                </a:lnTo>
                <a:lnTo>
                  <a:pt x="112" y="818"/>
                </a:lnTo>
                <a:lnTo>
                  <a:pt x="88" y="809"/>
                </a:lnTo>
                <a:lnTo>
                  <a:pt x="93" y="771"/>
                </a:lnTo>
                <a:lnTo>
                  <a:pt x="138" y="735"/>
                </a:lnTo>
                <a:lnTo>
                  <a:pt x="186" y="655"/>
                </a:lnTo>
                <a:lnTo>
                  <a:pt x="196" y="659"/>
                </a:lnTo>
                <a:lnTo>
                  <a:pt x="184" y="717"/>
                </a:lnTo>
                <a:lnTo>
                  <a:pt x="183" y="755"/>
                </a:lnTo>
                <a:lnTo>
                  <a:pt x="212" y="755"/>
                </a:lnTo>
                <a:lnTo>
                  <a:pt x="217" y="723"/>
                </a:lnTo>
                <a:lnTo>
                  <a:pt x="241" y="713"/>
                </a:lnTo>
                <a:lnTo>
                  <a:pt x="260" y="575"/>
                </a:lnTo>
                <a:lnTo>
                  <a:pt x="292" y="473"/>
                </a:lnTo>
                <a:lnTo>
                  <a:pt x="276" y="426"/>
                </a:lnTo>
                <a:lnTo>
                  <a:pt x="263" y="368"/>
                </a:lnTo>
                <a:lnTo>
                  <a:pt x="266" y="294"/>
                </a:lnTo>
                <a:lnTo>
                  <a:pt x="274" y="269"/>
                </a:lnTo>
                <a:lnTo>
                  <a:pt x="275" y="236"/>
                </a:lnTo>
                <a:lnTo>
                  <a:pt x="289" y="222"/>
                </a:lnTo>
                <a:lnTo>
                  <a:pt x="286" y="176"/>
                </a:lnTo>
                <a:lnTo>
                  <a:pt x="307" y="87"/>
                </a:lnTo>
                <a:lnTo>
                  <a:pt x="324" y="35"/>
                </a:lnTo>
                <a:lnTo>
                  <a:pt x="291" y="11"/>
                </a:lnTo>
                <a:lnTo>
                  <a:pt x="251" y="0"/>
                </a:lnTo>
                <a:lnTo>
                  <a:pt x="207" y="5"/>
                </a:lnTo>
                <a:lnTo>
                  <a:pt x="166" y="27"/>
                </a:lnTo>
                <a:close/>
              </a:path>
            </a:pathLst>
          </a:custGeom>
          <a:solidFill>
            <a:srgbClr val="336699">
              <a:alpha val="7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7096125" y="1955800"/>
            <a:ext cx="279400" cy="490538"/>
          </a:xfrm>
          <a:custGeom>
            <a:avLst/>
            <a:gdLst/>
            <a:ahLst/>
            <a:cxnLst/>
            <a:pathLst>
              <a:path w="176" h="309">
                <a:moveTo>
                  <a:pt x="36" y="50"/>
                </a:moveTo>
                <a:lnTo>
                  <a:pt x="0" y="96"/>
                </a:lnTo>
                <a:lnTo>
                  <a:pt x="35" y="200"/>
                </a:lnTo>
                <a:lnTo>
                  <a:pt x="77" y="262"/>
                </a:lnTo>
                <a:lnTo>
                  <a:pt x="74" y="298"/>
                </a:lnTo>
                <a:lnTo>
                  <a:pt x="100" y="309"/>
                </a:lnTo>
                <a:lnTo>
                  <a:pt x="125" y="301"/>
                </a:lnTo>
                <a:lnTo>
                  <a:pt x="173" y="218"/>
                </a:lnTo>
                <a:lnTo>
                  <a:pt x="157" y="147"/>
                </a:lnTo>
                <a:lnTo>
                  <a:pt x="176" y="95"/>
                </a:lnTo>
                <a:lnTo>
                  <a:pt x="173" y="61"/>
                </a:lnTo>
                <a:lnTo>
                  <a:pt x="128" y="0"/>
                </a:lnTo>
                <a:lnTo>
                  <a:pt x="100" y="27"/>
                </a:lnTo>
                <a:lnTo>
                  <a:pt x="36" y="50"/>
                </a:lnTo>
                <a:close/>
              </a:path>
            </a:pathLst>
          </a:custGeom>
          <a:solidFill>
            <a:srgbClr val="336699">
              <a:alpha val="7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" name="矩形标注 16"/>
          <p:cNvSpPr/>
          <p:nvPr/>
        </p:nvSpPr>
        <p:spPr>
          <a:xfrm>
            <a:off x="7380288" y="5589588"/>
            <a:ext cx="720725" cy="334962"/>
          </a:xfrm>
          <a:prstGeom prst="wedgeRectCallout">
            <a:avLst>
              <a:gd name="adj1" fmla="val -85681"/>
              <a:gd name="adj2" fmla="val -47630"/>
            </a:avLst>
          </a:prstGeom>
          <a:solidFill>
            <a:srgbClr val="003366">
              <a:alpha val="7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</a:pPr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死海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8" name="矩形标注 17"/>
          <p:cNvSpPr/>
          <p:nvPr/>
        </p:nvSpPr>
        <p:spPr>
          <a:xfrm>
            <a:off x="7602538" y="1931988"/>
            <a:ext cx="1152525" cy="334962"/>
          </a:xfrm>
          <a:prstGeom prst="wedgeRectCallout">
            <a:avLst>
              <a:gd name="adj1" fmla="val -74106"/>
              <a:gd name="adj2" fmla="val 23935"/>
            </a:avLst>
          </a:prstGeom>
          <a:solidFill>
            <a:srgbClr val="003366">
              <a:alpha val="7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</a:pPr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加利利海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38366" y="3775075"/>
            <a:ext cx="299720" cy="901700"/>
          </a:xfrm>
          <a:prstGeom prst="rect">
            <a:avLst/>
          </a:prstGeom>
          <a:solidFill>
            <a:srgbClr val="660066">
              <a:alpha val="50000"/>
            </a:srgbClr>
          </a:solidFill>
          <a:ln w="9525">
            <a:noFill/>
          </a:ln>
        </p:spPr>
        <p:txBody>
          <a:bodyPr wrap="none" lIns="36000" tIns="36000" rIns="36000" bIns="36000" anchor="t" anchorCtr="0">
            <a:spAutoFit/>
          </a:bodyPr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比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利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TW" altLang="en-US" sz="1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亚</a:t>
            </a:r>
            <a:endParaRPr lang="zh-TW" altLang="en-US" sz="1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445250" y="4710113"/>
            <a:ext cx="88900" cy="88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" name="矩形标注 20"/>
          <p:cNvSpPr/>
          <p:nvPr/>
        </p:nvSpPr>
        <p:spPr>
          <a:xfrm>
            <a:off x="5776913" y="4173538"/>
            <a:ext cx="1028700" cy="334962"/>
          </a:xfrm>
          <a:prstGeom prst="wedgeRectCallout">
            <a:avLst>
              <a:gd name="adj1" fmla="val 18671"/>
              <a:gd name="adj2" fmla="val 107819"/>
            </a:avLst>
          </a:prstGeom>
          <a:solidFill>
            <a:srgbClr val="000000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</a:pPr>
            <a:r>
              <a:rPr lang="zh-TW" altLang="en-US" sz="16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耶路撒冷</a:t>
            </a:r>
            <a:endParaRPr lang="zh-TW" altLang="en-US" sz="16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251575" y="1269365"/>
            <a:ext cx="1351915" cy="1371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514340" y="2576830"/>
            <a:ext cx="1747520" cy="1664970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115560" y="4227195"/>
            <a:ext cx="2058670" cy="1996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27000" y="187325"/>
            <a:ext cx="4041775" cy="9772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当时犹太人主要集中在犹太和加利利。</a:t>
            </a:r>
            <a:endParaRPr lang="zh-CN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7000" y="1250950"/>
            <a:ext cx="399224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dirty="0">
                <a:latin typeface="黑体" pitchFamily="2" charset="-122"/>
                <a:sym typeface="+mn-ea"/>
              </a:rPr>
              <a:t>耶稣就是在加利利成长，门徒也多出自加利利。</a:t>
            </a:r>
            <a:endParaRPr lang="zh-CN" altLang="en-US" sz="3200" dirty="0">
              <a:latin typeface="黑体" pitchFamily="2" charset="-122"/>
              <a:sym typeface="+mn-ea"/>
            </a:endParaRPr>
          </a:p>
        </p:txBody>
      </p:sp>
      <p:sp>
        <p:nvSpPr>
          <p:cNvPr id="27" name="右弧形箭头 26"/>
          <p:cNvSpPr/>
          <p:nvPr/>
        </p:nvSpPr>
        <p:spPr>
          <a:xfrm flipV="1">
            <a:off x="6873875" y="2355215"/>
            <a:ext cx="720725" cy="2354580"/>
          </a:xfrm>
          <a:prstGeom prst="curvedLeftArrow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22" grpId="1" animBg="1"/>
      <p:bldP spid="23" grpId="1" animBg="1"/>
      <p:bldP spid="25" grpId="1"/>
      <p:bldP spid="26" grpId="1"/>
      <p:bldP spid="2" grpId="0"/>
      <p:bldP spid="2" grpId="1"/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3970" name="矩形 723969" descr="blue-marble3"/>
          <p:cNvSpPr/>
          <p:nvPr/>
        </p:nvSpPr>
        <p:spPr>
          <a:xfrm>
            <a:off x="1384300" y="333375"/>
            <a:ext cx="1809750" cy="533400"/>
          </a:xfrm>
          <a:prstGeom prst="rect">
            <a:avLst/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Arial" panose="020B0604020202090204" pitchFamily="34" charset="0"/>
                <a:ea typeface="黑体" pitchFamily="2" charset="-122"/>
              </a:rPr>
              <a:t>马太福音</a:t>
            </a:r>
            <a:endParaRPr lang="zh-TW" altLang="en-US" sz="3200" dirty="0">
              <a:solidFill>
                <a:schemeClr val="bg1"/>
              </a:solidFill>
              <a:latin typeface="Arial" panose="020B0604020202090204" pitchFamily="34" charset="0"/>
              <a:ea typeface="黑体" pitchFamily="2" charset="-122"/>
            </a:endParaRPr>
          </a:p>
        </p:txBody>
      </p:sp>
      <p:sp>
        <p:nvSpPr>
          <p:cNvPr id="723971" name="矩形 723970" descr="blue-marble3"/>
          <p:cNvSpPr/>
          <p:nvPr/>
        </p:nvSpPr>
        <p:spPr>
          <a:xfrm>
            <a:off x="3281363" y="333375"/>
            <a:ext cx="1809750" cy="533400"/>
          </a:xfrm>
          <a:prstGeom prst="rect">
            <a:avLst/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Arial" panose="020B0604020202090204" pitchFamily="34" charset="0"/>
                <a:ea typeface="黑体" pitchFamily="2" charset="-122"/>
              </a:rPr>
              <a:t>马可福音</a:t>
            </a:r>
            <a:endParaRPr lang="zh-TW" altLang="en-US" sz="3200" dirty="0">
              <a:solidFill>
                <a:schemeClr val="bg1"/>
              </a:solidFill>
              <a:latin typeface="Arial" panose="020B0604020202090204" pitchFamily="34" charset="0"/>
              <a:ea typeface="黑体" pitchFamily="2" charset="-122"/>
            </a:endParaRPr>
          </a:p>
        </p:txBody>
      </p:sp>
      <p:sp>
        <p:nvSpPr>
          <p:cNvPr id="723972" name="矩形 723971" descr="blue-marble3"/>
          <p:cNvSpPr/>
          <p:nvPr/>
        </p:nvSpPr>
        <p:spPr>
          <a:xfrm>
            <a:off x="5178425" y="333375"/>
            <a:ext cx="1809750" cy="533400"/>
          </a:xfrm>
          <a:prstGeom prst="rect">
            <a:avLst/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Arial" panose="020B0604020202090204" pitchFamily="34" charset="0"/>
                <a:ea typeface="黑体" pitchFamily="2" charset="-122"/>
              </a:rPr>
              <a:t>路加福音</a:t>
            </a:r>
            <a:endParaRPr lang="zh-TW" altLang="en-US" sz="3200" dirty="0">
              <a:solidFill>
                <a:schemeClr val="bg1"/>
              </a:solidFill>
              <a:latin typeface="Arial" panose="020B0604020202090204" pitchFamily="34" charset="0"/>
              <a:ea typeface="黑体" pitchFamily="2" charset="-122"/>
            </a:endParaRPr>
          </a:p>
        </p:txBody>
      </p:sp>
      <p:sp>
        <p:nvSpPr>
          <p:cNvPr id="723973" name="矩形 723972" descr="blue-marble3"/>
          <p:cNvSpPr/>
          <p:nvPr/>
        </p:nvSpPr>
        <p:spPr>
          <a:xfrm>
            <a:off x="7073900" y="333375"/>
            <a:ext cx="1809750" cy="533400"/>
          </a:xfrm>
          <a:prstGeom prst="rect">
            <a:avLst/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Arial" panose="020B0604020202090204" pitchFamily="34" charset="0"/>
                <a:ea typeface="黑体" pitchFamily="2" charset="-122"/>
              </a:rPr>
              <a:t>约翰福音</a:t>
            </a:r>
            <a:endParaRPr lang="zh-TW" altLang="en-US" sz="3200" dirty="0">
              <a:solidFill>
                <a:schemeClr val="bg1"/>
              </a:solidFill>
              <a:latin typeface="Arial" panose="020B0604020202090204" pitchFamily="34" charset="0"/>
              <a:ea typeface="黑体" pitchFamily="2" charset="-122"/>
            </a:endParaRPr>
          </a:p>
        </p:txBody>
      </p:sp>
      <p:sp>
        <p:nvSpPr>
          <p:cNvPr id="723974" name="矩形 723973" descr="Recycled paper"/>
          <p:cNvSpPr/>
          <p:nvPr/>
        </p:nvSpPr>
        <p:spPr>
          <a:xfrm>
            <a:off x="164465" y="942975"/>
            <a:ext cx="1143635" cy="533400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Arial" panose="020B0604020202090204" pitchFamily="34" charset="0"/>
                <a:ea typeface="黑体" pitchFamily="2" charset="-122"/>
              </a:rPr>
              <a:t>作者</a:t>
            </a:r>
            <a:endParaRPr lang="zh-TW" altLang="en-US" sz="3200" dirty="0">
              <a:latin typeface="Arial" panose="020B0604020202090204" pitchFamily="34" charset="0"/>
              <a:ea typeface="黑体" pitchFamily="2" charset="-122"/>
            </a:endParaRPr>
          </a:p>
        </p:txBody>
      </p:sp>
      <p:sp>
        <p:nvSpPr>
          <p:cNvPr id="723975" name="矩形 723974" descr="Stationery"/>
          <p:cNvSpPr/>
          <p:nvPr/>
        </p:nvSpPr>
        <p:spPr>
          <a:xfrm>
            <a:off x="1384300" y="942975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Arial" panose="020B0604020202090204" pitchFamily="34" charset="0"/>
                <a:ea typeface="黑体" pitchFamily="2" charset="-122"/>
              </a:rPr>
              <a:t>税吏马太</a:t>
            </a:r>
            <a:endParaRPr lang="zh-TW" altLang="en-US" sz="3200" dirty="0">
              <a:latin typeface="Arial" panose="020B0604020202090204" pitchFamily="34" charset="0"/>
              <a:ea typeface="黑体" pitchFamily="2" charset="-122"/>
            </a:endParaRPr>
          </a:p>
        </p:txBody>
      </p:sp>
      <p:sp>
        <p:nvSpPr>
          <p:cNvPr id="723976" name="矩形 723975" descr="Stationery"/>
          <p:cNvSpPr/>
          <p:nvPr/>
        </p:nvSpPr>
        <p:spPr>
          <a:xfrm>
            <a:off x="3281363" y="942975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Arial" panose="020B0604020202090204" pitchFamily="34" charset="0"/>
                <a:ea typeface="黑体" pitchFamily="2" charset="-122"/>
              </a:rPr>
              <a:t>马可</a:t>
            </a:r>
            <a:endParaRPr lang="zh-TW" altLang="en-US" sz="3200" dirty="0">
              <a:latin typeface="Arial" panose="020B0604020202090204" pitchFamily="34" charset="0"/>
              <a:ea typeface="黑体" pitchFamily="2" charset="-122"/>
            </a:endParaRPr>
          </a:p>
        </p:txBody>
      </p:sp>
      <p:sp>
        <p:nvSpPr>
          <p:cNvPr id="723977" name="矩形 723976" descr="Stationery"/>
          <p:cNvSpPr/>
          <p:nvPr/>
        </p:nvSpPr>
        <p:spPr>
          <a:xfrm>
            <a:off x="5178425" y="942975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Arial" panose="020B0604020202090204" pitchFamily="34" charset="0"/>
                <a:ea typeface="黑体" pitchFamily="2" charset="-122"/>
              </a:rPr>
              <a:t>医生路加</a:t>
            </a:r>
            <a:endParaRPr lang="zh-TW" altLang="en-US" sz="3200" dirty="0">
              <a:latin typeface="Arial" panose="020B0604020202090204" pitchFamily="34" charset="0"/>
              <a:ea typeface="黑体" pitchFamily="2" charset="-122"/>
            </a:endParaRPr>
          </a:p>
        </p:txBody>
      </p:sp>
      <p:sp>
        <p:nvSpPr>
          <p:cNvPr id="723978" name="矩形 723977" descr="Stationery"/>
          <p:cNvSpPr/>
          <p:nvPr/>
        </p:nvSpPr>
        <p:spPr>
          <a:xfrm>
            <a:off x="7073900" y="942975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Arial" panose="020B0604020202090204" pitchFamily="34" charset="0"/>
                <a:ea typeface="黑体" pitchFamily="2" charset="-122"/>
              </a:rPr>
              <a:t>使徒约翰</a:t>
            </a:r>
            <a:endParaRPr lang="zh-TW" altLang="en-US" sz="3200" dirty="0">
              <a:latin typeface="Arial" panose="020B0604020202090204" pitchFamily="34" charset="0"/>
              <a:ea typeface="黑体" pitchFamily="2" charset="-122"/>
            </a:endParaRPr>
          </a:p>
        </p:txBody>
      </p:sp>
      <p:sp>
        <p:nvSpPr>
          <p:cNvPr id="723980" name="矩形 723979" descr="Green marble"/>
          <p:cNvSpPr/>
          <p:nvPr/>
        </p:nvSpPr>
        <p:spPr>
          <a:xfrm>
            <a:off x="1371600" y="1558925"/>
            <a:ext cx="5616575" cy="723900"/>
          </a:xfrm>
          <a:prstGeom prst="rect">
            <a:avLst/>
          </a:prstGeom>
          <a:blipFill rotWithShape="1">
            <a:blip r:embed="rId4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Arial" panose="020B0604020202090204" pitchFamily="34" charset="0"/>
                <a:ea typeface="黑体" pitchFamily="2" charset="-122"/>
              </a:rPr>
              <a:t>符类福音</a:t>
            </a:r>
            <a:r>
              <a:rPr lang="en-US" altLang="zh-TW" sz="3200">
                <a:solidFill>
                  <a:schemeClr val="bg1"/>
                </a:solidFill>
                <a:latin typeface="Arial" panose="020B0604020202090204" pitchFamily="34" charset="0"/>
                <a:ea typeface="黑体" pitchFamily="2" charset="-122"/>
              </a:rPr>
              <a:t>/</a:t>
            </a:r>
            <a:r>
              <a:rPr lang="zh-TW" altLang="en-US" sz="3200" dirty="0">
                <a:solidFill>
                  <a:schemeClr val="bg1"/>
                </a:solidFill>
                <a:latin typeface="Arial" panose="020B0604020202090204" pitchFamily="34" charset="0"/>
                <a:ea typeface="黑体" pitchFamily="2" charset="-122"/>
              </a:rPr>
              <a:t>对观福音</a:t>
            </a:r>
            <a:endParaRPr lang="en-US" altLang="zh-TW" sz="3200">
              <a:solidFill>
                <a:schemeClr val="bg1"/>
              </a:solidFill>
              <a:latin typeface="Arial" panose="020B0604020202090204" pitchFamily="34" charset="0"/>
              <a:ea typeface="黑体" pitchFamily="2" charset="-122"/>
            </a:endParaRPr>
          </a:p>
        </p:txBody>
      </p:sp>
      <p:sp>
        <p:nvSpPr>
          <p:cNvPr id="723981" name="矩形 723980" descr="Brown marble"/>
          <p:cNvSpPr/>
          <p:nvPr/>
        </p:nvSpPr>
        <p:spPr>
          <a:xfrm>
            <a:off x="7073900" y="1558925"/>
            <a:ext cx="1809750" cy="3418840"/>
          </a:xfrm>
          <a:prstGeom prst="rect">
            <a:avLst/>
          </a:prstGeom>
          <a:blipFill rotWithShape="1">
            <a:blip r:embed="rId5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  <a:buNone/>
            </a:pPr>
            <a:r>
              <a:rPr lang="zh-CN" altLang="en-US" sz="3200" dirty="0">
                <a:solidFill>
                  <a:schemeClr val="bg1"/>
                </a:solidFill>
                <a:latin typeface="Arial" panose="020B0604020202090204" pitchFamily="34" charset="0"/>
                <a:ea typeface="黑体" pitchFamily="2" charset="-122"/>
              </a:rPr>
              <a:t>补充前三卷福音书所未记的事迹。地点多在耶路撒冷。</a:t>
            </a:r>
            <a:endParaRPr lang="zh-CN" altLang="en-US" sz="3200" dirty="0">
              <a:solidFill>
                <a:schemeClr val="bg1"/>
              </a:solidFill>
              <a:latin typeface="Arial" panose="020B0604020202090204" pitchFamily="34" charset="0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70" grpId="0" bldLvl="0" animBg="1"/>
      <p:bldP spid="723971" grpId="0" bldLvl="0" animBg="1"/>
      <p:bldP spid="723972" grpId="0" bldLvl="0" animBg="1"/>
      <p:bldP spid="723973" grpId="0" bldLvl="0" animBg="1"/>
      <p:bldP spid="723974" grpId="0" bldLvl="0" animBg="1"/>
      <p:bldP spid="723975" grpId="0" bldLvl="0" animBg="1"/>
      <p:bldP spid="723976" grpId="0" bldLvl="0" animBg="1"/>
      <p:bldP spid="723977" grpId="0" bldLvl="0" animBg="1"/>
      <p:bldP spid="723978" grpId="0" bldLvl="0" animBg="1"/>
      <p:bldP spid="723980" grpId="0" bldLvl="0" animBg="1"/>
      <p:bldP spid="72398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3970" name="矩形 723969" descr="blue-marble3"/>
          <p:cNvSpPr/>
          <p:nvPr/>
        </p:nvSpPr>
        <p:spPr>
          <a:xfrm>
            <a:off x="1320800" y="317500"/>
            <a:ext cx="1809750" cy="533400"/>
          </a:xfrm>
          <a:prstGeom prst="rect">
            <a:avLst/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Arial" panose="020B0604020202090204" pitchFamily="34" charset="0"/>
                <a:ea typeface="黑体" pitchFamily="2" charset="-122"/>
              </a:rPr>
              <a:t>马太福音</a:t>
            </a:r>
            <a:endParaRPr lang="zh-TW" altLang="en-US" sz="3200" dirty="0">
              <a:solidFill>
                <a:schemeClr val="bg1"/>
              </a:solidFill>
              <a:latin typeface="Arial" panose="020B0604020202090204" pitchFamily="34" charset="0"/>
              <a:ea typeface="黑体" pitchFamily="2" charset="-122"/>
            </a:endParaRPr>
          </a:p>
        </p:txBody>
      </p:sp>
      <p:sp>
        <p:nvSpPr>
          <p:cNvPr id="723971" name="矩形 723970" descr="blue-marble3"/>
          <p:cNvSpPr/>
          <p:nvPr/>
        </p:nvSpPr>
        <p:spPr>
          <a:xfrm>
            <a:off x="3217863" y="317500"/>
            <a:ext cx="1809750" cy="533400"/>
          </a:xfrm>
          <a:prstGeom prst="rect">
            <a:avLst/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Arial" panose="020B0604020202090204" pitchFamily="34" charset="0"/>
                <a:ea typeface="黑体" pitchFamily="2" charset="-122"/>
              </a:rPr>
              <a:t>马可福音</a:t>
            </a:r>
            <a:endParaRPr lang="zh-TW" altLang="en-US" sz="3200" dirty="0">
              <a:solidFill>
                <a:schemeClr val="bg1"/>
              </a:solidFill>
              <a:latin typeface="Arial" panose="020B0604020202090204" pitchFamily="34" charset="0"/>
              <a:ea typeface="黑体" pitchFamily="2" charset="-122"/>
            </a:endParaRPr>
          </a:p>
        </p:txBody>
      </p:sp>
      <p:sp>
        <p:nvSpPr>
          <p:cNvPr id="723972" name="矩形 723971" descr="blue-marble3"/>
          <p:cNvSpPr/>
          <p:nvPr/>
        </p:nvSpPr>
        <p:spPr>
          <a:xfrm>
            <a:off x="5114925" y="317500"/>
            <a:ext cx="1809750" cy="533400"/>
          </a:xfrm>
          <a:prstGeom prst="rect">
            <a:avLst/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Arial" panose="020B0604020202090204" pitchFamily="34" charset="0"/>
                <a:ea typeface="黑体" pitchFamily="2" charset="-122"/>
              </a:rPr>
              <a:t>路加福音</a:t>
            </a:r>
            <a:endParaRPr lang="zh-TW" altLang="en-US" sz="3200" dirty="0">
              <a:solidFill>
                <a:schemeClr val="bg1"/>
              </a:solidFill>
              <a:latin typeface="Arial" panose="020B0604020202090204" pitchFamily="34" charset="0"/>
              <a:ea typeface="黑体" pitchFamily="2" charset="-122"/>
            </a:endParaRPr>
          </a:p>
        </p:txBody>
      </p:sp>
      <p:sp>
        <p:nvSpPr>
          <p:cNvPr id="723973" name="矩形 723972" descr="blue-marble3"/>
          <p:cNvSpPr/>
          <p:nvPr/>
        </p:nvSpPr>
        <p:spPr>
          <a:xfrm>
            <a:off x="7010400" y="317500"/>
            <a:ext cx="1809750" cy="533400"/>
          </a:xfrm>
          <a:prstGeom prst="rect">
            <a:avLst/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solidFill>
                  <a:schemeClr val="bg1"/>
                </a:solidFill>
                <a:latin typeface="Arial" panose="020B0604020202090204" pitchFamily="34" charset="0"/>
                <a:ea typeface="黑体" pitchFamily="2" charset="-122"/>
              </a:rPr>
              <a:t>约翰福音</a:t>
            </a:r>
            <a:endParaRPr lang="zh-TW" altLang="en-US" sz="3200" dirty="0">
              <a:solidFill>
                <a:schemeClr val="bg1"/>
              </a:solidFill>
              <a:latin typeface="Arial" panose="020B0604020202090204" pitchFamily="34" charset="0"/>
              <a:ea typeface="黑体" pitchFamily="2" charset="-122"/>
            </a:endParaRPr>
          </a:p>
        </p:txBody>
      </p:sp>
      <p:sp>
        <p:nvSpPr>
          <p:cNvPr id="723974" name="矩形 723973" descr="Recycled paper"/>
          <p:cNvSpPr/>
          <p:nvPr/>
        </p:nvSpPr>
        <p:spPr>
          <a:xfrm>
            <a:off x="202565" y="927100"/>
            <a:ext cx="1042035" cy="533400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Arial" panose="020B0604020202090204" pitchFamily="34" charset="0"/>
                <a:ea typeface="黑体" pitchFamily="2" charset="-122"/>
              </a:rPr>
              <a:t>作者</a:t>
            </a:r>
            <a:endParaRPr lang="zh-TW" altLang="en-US" sz="3200" dirty="0">
              <a:latin typeface="Arial" panose="020B0604020202090204" pitchFamily="34" charset="0"/>
              <a:ea typeface="黑体" pitchFamily="2" charset="-122"/>
            </a:endParaRPr>
          </a:p>
        </p:txBody>
      </p:sp>
      <p:sp>
        <p:nvSpPr>
          <p:cNvPr id="723975" name="矩形 723974" descr="Stationery"/>
          <p:cNvSpPr/>
          <p:nvPr/>
        </p:nvSpPr>
        <p:spPr>
          <a:xfrm>
            <a:off x="1320800" y="927100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Arial" panose="020B0604020202090204" pitchFamily="34" charset="0"/>
                <a:ea typeface="黑体" pitchFamily="2" charset="-122"/>
              </a:rPr>
              <a:t>税吏马太</a:t>
            </a:r>
            <a:endParaRPr lang="zh-TW" altLang="en-US" sz="3200" dirty="0">
              <a:latin typeface="Arial" panose="020B0604020202090204" pitchFamily="34" charset="0"/>
              <a:ea typeface="黑体" pitchFamily="2" charset="-122"/>
            </a:endParaRPr>
          </a:p>
        </p:txBody>
      </p:sp>
      <p:sp>
        <p:nvSpPr>
          <p:cNvPr id="723976" name="矩形 723975" descr="Stationery"/>
          <p:cNvSpPr/>
          <p:nvPr/>
        </p:nvSpPr>
        <p:spPr>
          <a:xfrm>
            <a:off x="3217863" y="927100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Arial" panose="020B0604020202090204" pitchFamily="34" charset="0"/>
                <a:ea typeface="黑体" pitchFamily="2" charset="-122"/>
              </a:rPr>
              <a:t>马可</a:t>
            </a:r>
            <a:endParaRPr lang="zh-TW" altLang="en-US" sz="3200" dirty="0">
              <a:latin typeface="Arial" panose="020B0604020202090204" pitchFamily="34" charset="0"/>
              <a:ea typeface="黑体" pitchFamily="2" charset="-122"/>
            </a:endParaRPr>
          </a:p>
        </p:txBody>
      </p:sp>
      <p:sp>
        <p:nvSpPr>
          <p:cNvPr id="723977" name="矩形 723976" descr="Stationery"/>
          <p:cNvSpPr/>
          <p:nvPr/>
        </p:nvSpPr>
        <p:spPr>
          <a:xfrm>
            <a:off x="5114925" y="927100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Arial" panose="020B0604020202090204" pitchFamily="34" charset="0"/>
                <a:ea typeface="黑体" pitchFamily="2" charset="-122"/>
              </a:rPr>
              <a:t>医生路加</a:t>
            </a:r>
            <a:endParaRPr lang="zh-TW" altLang="en-US" sz="3200" dirty="0">
              <a:latin typeface="Arial" panose="020B0604020202090204" pitchFamily="34" charset="0"/>
              <a:ea typeface="黑体" pitchFamily="2" charset="-122"/>
            </a:endParaRPr>
          </a:p>
        </p:txBody>
      </p:sp>
      <p:sp>
        <p:nvSpPr>
          <p:cNvPr id="723978" name="矩形 723977" descr="Stationery"/>
          <p:cNvSpPr/>
          <p:nvPr/>
        </p:nvSpPr>
        <p:spPr>
          <a:xfrm>
            <a:off x="7010400" y="927100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Arial" panose="020B0604020202090204" pitchFamily="34" charset="0"/>
                <a:ea typeface="黑体" pitchFamily="2" charset="-122"/>
              </a:rPr>
              <a:t>使徒约翰</a:t>
            </a:r>
            <a:endParaRPr lang="zh-TW" altLang="en-US" sz="3200" dirty="0">
              <a:latin typeface="Arial" panose="020B0604020202090204" pitchFamily="34" charset="0"/>
              <a:ea typeface="黑体" pitchFamily="2" charset="-122"/>
            </a:endParaRPr>
          </a:p>
        </p:txBody>
      </p:sp>
      <p:sp>
        <p:nvSpPr>
          <p:cNvPr id="725008" name="矩形 725007" descr="Recycled paper"/>
          <p:cNvSpPr/>
          <p:nvPr/>
        </p:nvSpPr>
        <p:spPr>
          <a:xfrm>
            <a:off x="196215" y="1533525"/>
            <a:ext cx="1050290" cy="533400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Arial" panose="020B0604020202090204" pitchFamily="34" charset="0"/>
                <a:ea typeface="黑体" pitchFamily="2" charset="-122"/>
              </a:rPr>
              <a:t>对象</a:t>
            </a:r>
            <a:endParaRPr lang="zh-TW" altLang="en-US" sz="3200" dirty="0">
              <a:latin typeface="Arial" panose="020B0604020202090204" pitchFamily="34" charset="0"/>
              <a:ea typeface="黑体" pitchFamily="2" charset="-122"/>
            </a:endParaRPr>
          </a:p>
        </p:txBody>
      </p:sp>
      <p:sp>
        <p:nvSpPr>
          <p:cNvPr id="725009" name="矩形 725008" descr="Stationery"/>
          <p:cNvSpPr/>
          <p:nvPr/>
        </p:nvSpPr>
        <p:spPr>
          <a:xfrm>
            <a:off x="1322388" y="1533525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Arial" panose="020B0604020202090204" pitchFamily="34" charset="0"/>
                <a:ea typeface="黑体" pitchFamily="2" charset="-122"/>
              </a:rPr>
              <a:t>犹太人</a:t>
            </a:r>
            <a:endParaRPr lang="zh-TW" altLang="en-US" sz="3200" dirty="0">
              <a:latin typeface="Arial" panose="020B0604020202090204" pitchFamily="34" charset="0"/>
              <a:ea typeface="黑体" pitchFamily="2" charset="-122"/>
            </a:endParaRPr>
          </a:p>
        </p:txBody>
      </p:sp>
      <p:sp>
        <p:nvSpPr>
          <p:cNvPr id="725010" name="矩形 725009" descr="Stationery"/>
          <p:cNvSpPr/>
          <p:nvPr/>
        </p:nvSpPr>
        <p:spPr>
          <a:xfrm>
            <a:off x="3219450" y="1533525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Arial" panose="020B0604020202090204" pitchFamily="34" charset="0"/>
                <a:ea typeface="黑体" pitchFamily="2" charset="-122"/>
              </a:rPr>
              <a:t>罗马人</a:t>
            </a:r>
            <a:endParaRPr lang="zh-TW" altLang="en-US" sz="3200" dirty="0">
              <a:latin typeface="Arial" panose="020B0604020202090204" pitchFamily="34" charset="0"/>
              <a:ea typeface="黑体" pitchFamily="2" charset="-122"/>
            </a:endParaRPr>
          </a:p>
        </p:txBody>
      </p:sp>
      <p:sp>
        <p:nvSpPr>
          <p:cNvPr id="725011" name="矩形 725010" descr="Stationery"/>
          <p:cNvSpPr/>
          <p:nvPr/>
        </p:nvSpPr>
        <p:spPr>
          <a:xfrm>
            <a:off x="5116513" y="1533525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Arial" panose="020B0604020202090204" pitchFamily="34" charset="0"/>
                <a:ea typeface="黑体" pitchFamily="2" charset="-122"/>
              </a:rPr>
              <a:t>希腊人</a:t>
            </a:r>
            <a:endParaRPr lang="zh-TW" altLang="en-US" sz="3200" dirty="0">
              <a:latin typeface="Arial" panose="020B0604020202090204" pitchFamily="34" charset="0"/>
              <a:ea typeface="黑体" pitchFamily="2" charset="-122"/>
            </a:endParaRPr>
          </a:p>
        </p:txBody>
      </p:sp>
      <p:sp>
        <p:nvSpPr>
          <p:cNvPr id="725012" name="矩形 725011" descr="Stationery"/>
          <p:cNvSpPr/>
          <p:nvPr/>
        </p:nvSpPr>
        <p:spPr>
          <a:xfrm>
            <a:off x="7011988" y="1533525"/>
            <a:ext cx="1809750" cy="5334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None/>
            </a:pPr>
            <a:r>
              <a:rPr lang="zh-TW" altLang="en-US" sz="3200" dirty="0">
                <a:latin typeface="Arial" panose="020B0604020202090204" pitchFamily="34" charset="0"/>
                <a:ea typeface="黑体" pitchFamily="2" charset="-122"/>
              </a:rPr>
              <a:t>普世人</a:t>
            </a:r>
            <a:endParaRPr lang="zh-TW" altLang="en-US" sz="3200" dirty="0">
              <a:latin typeface="Arial" panose="020B0604020202090204" pitchFamily="34" charset="0"/>
              <a:ea typeface="黑体" pitchFamily="2" charset="-122"/>
            </a:endParaRPr>
          </a:p>
        </p:txBody>
      </p:sp>
      <p:sp>
        <p:nvSpPr>
          <p:cNvPr id="725013" name="矩形 725012" descr="Recycled paper"/>
          <p:cNvSpPr/>
          <p:nvPr/>
        </p:nvSpPr>
        <p:spPr>
          <a:xfrm>
            <a:off x="216535" y="2221230"/>
            <a:ext cx="1028065" cy="431228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90000"/>
              </a:lnSpc>
              <a:buNone/>
            </a:pPr>
            <a:r>
              <a:rPr lang="zh-TW" altLang="en-US" sz="3200" dirty="0">
                <a:latin typeface="黑体" pitchFamily="2" charset="-122"/>
                <a:ea typeface="黑体" pitchFamily="2" charset="-122"/>
              </a:rPr>
              <a:t>特点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5014" name="矩形 725013" descr="Parchment"/>
          <p:cNvSpPr/>
          <p:nvPr/>
        </p:nvSpPr>
        <p:spPr>
          <a:xfrm>
            <a:off x="1320800" y="2221230"/>
            <a:ext cx="1809750" cy="4312285"/>
          </a:xfrm>
          <a:prstGeom prst="rect">
            <a:avLst/>
          </a:prstGeom>
          <a:blipFill rotWithShape="1">
            <a:blip r:embed="rId4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最常引用旧约，为其它福音书的</a:t>
            </a:r>
            <a:r>
              <a:rPr lang="en-US" altLang="zh-CN" sz="3200">
                <a:latin typeface="黑体" pitchFamily="2" charset="-122"/>
                <a:ea typeface="黑体" pitchFamily="2" charset="-122"/>
              </a:rPr>
              <a:t>2-3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倍，证明耶稣就是旧约所预言的弥赛亚。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5015" name="矩形 725014" descr="Parchment"/>
          <p:cNvSpPr/>
          <p:nvPr/>
        </p:nvSpPr>
        <p:spPr>
          <a:xfrm>
            <a:off x="3218180" y="2221230"/>
            <a:ext cx="1809750" cy="4312285"/>
          </a:xfrm>
          <a:prstGeom prst="rect">
            <a:avLst/>
          </a:prstGeom>
          <a:blipFill rotWithShape="1">
            <a:blip r:embed="rId4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最先完成的福音书，反映彼得的观点。较多记载基督做的事，多过他讲的道。</a:t>
            </a:r>
            <a:endParaRPr lang="zh-CN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5016" name="矩形 725015" descr="Parchment"/>
          <p:cNvSpPr/>
          <p:nvPr/>
        </p:nvSpPr>
        <p:spPr>
          <a:xfrm>
            <a:off x="5114925" y="2221230"/>
            <a:ext cx="1809750" cy="4312285"/>
          </a:xfrm>
          <a:prstGeom prst="rect">
            <a:avLst/>
          </a:prstGeom>
          <a:blipFill rotWithShape="1">
            <a:blip r:embed="rId4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文笔最生动优美，对于小人物</a:t>
            </a:r>
            <a:r>
              <a:rPr lang="en-US" altLang="zh-CN" sz="3200"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妇女、穷人、税吏、外邦人</a:t>
            </a:r>
            <a:r>
              <a:rPr lang="en-US" altLang="zh-CN" sz="3200"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着墨甚多。</a:t>
            </a:r>
            <a:endParaRPr lang="zh-TW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5017" name="矩形 725016" descr="Parchment"/>
          <p:cNvSpPr/>
          <p:nvPr/>
        </p:nvSpPr>
        <p:spPr>
          <a:xfrm>
            <a:off x="7010400" y="2221230"/>
            <a:ext cx="1809750" cy="4312285"/>
          </a:xfrm>
          <a:prstGeom prst="rect">
            <a:avLst/>
          </a:prstGeom>
          <a:blipFill rotWithShape="1">
            <a:blip r:embed="rId4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文笔简朴，但意境深邃，论到圣子与圣父的关系，以及与神合一属灵奥秘。</a:t>
            </a:r>
            <a:endParaRPr lang="zh-CN" altLang="en-US" sz="3200" dirty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008" grpId="0" bldLvl="0" animBg="1"/>
      <p:bldP spid="725009" grpId="0" bldLvl="0" animBg="1"/>
      <p:bldP spid="725010" grpId="0" bldLvl="0" animBg="1"/>
      <p:bldP spid="725011" grpId="0" bldLvl="0" animBg="1"/>
      <p:bldP spid="725012" grpId="0" bldLvl="0" animBg="1"/>
      <p:bldP spid="725013" grpId="0" bldLvl="0" animBg="1"/>
      <p:bldP spid="725014" grpId="0" bldLvl="0" animBg="1"/>
      <p:bldP spid="725015" grpId="0" bldLvl="0" animBg="1"/>
      <p:bldP spid="725016" grpId="0" bldLvl="0" animBg="1"/>
      <p:bldP spid="725017" grpId="0" bldLvl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2740</Words>
  <Application>WPS 文字</Application>
  <PresentationFormat>On-screen Show</PresentationFormat>
  <Paragraphs>437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Arial</vt:lpstr>
      <vt:lpstr>宋体</vt:lpstr>
      <vt:lpstr>Wingdings</vt:lpstr>
      <vt:lpstr>黑体</vt:lpstr>
      <vt:lpstr>汉仪中黑KW</vt:lpstr>
      <vt:lpstr>PMingLiU</vt:lpstr>
      <vt:lpstr>宋体-繁</vt:lpstr>
      <vt:lpstr>汉仪书宋二KW</vt:lpstr>
      <vt:lpstr>微软雅黑</vt:lpstr>
      <vt:lpstr>汉仪旗黑</vt:lpstr>
      <vt:lpstr>宋体</vt:lpstr>
      <vt:lpstr>Arial Unicode MS</vt:lpstr>
      <vt:lpstr>PMingLiU</vt:lpstr>
      <vt:lpstr>Wingdings</vt:lpstr>
      <vt:lpstr>黑体</vt:lpstr>
      <vt:lpstr>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Lin</dc:creator>
  <cp:lastModifiedBy>凡事感恩 Jack崔</cp:lastModifiedBy>
  <cp:revision>802</cp:revision>
  <dcterms:created xsi:type="dcterms:W3CDTF">2025-02-08T13:02:15Z</dcterms:created>
  <dcterms:modified xsi:type="dcterms:W3CDTF">2025-02-08T13:02:15Z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41093EEFD0C91B6A2F80A4676336C857_43</vt:lpwstr>
  </property>
  <property fmtid="{D5CDD505-2E9C-101B-9397-08002B2CF9AE}" pid="3" name="KSOProductBuildVer">
    <vt:lpwstr>2052-6.15.1.8935</vt:lpwstr>
  </property>
</Properties>
</file>