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57" r:id="rId5"/>
    <p:sldId id="258" r:id="rId6"/>
    <p:sldId id="259" r:id="rId7"/>
    <p:sldId id="260" r:id="rId8"/>
    <p:sldId id="272" r:id="rId9"/>
    <p:sldId id="286" r:id="rId10"/>
    <p:sldId id="287" r:id="rId11"/>
    <p:sldId id="305" r:id="rId12"/>
    <p:sldId id="261" r:id="rId13"/>
    <p:sldId id="262" r:id="rId14"/>
    <p:sldId id="265" r:id="rId15"/>
    <p:sldId id="266" r:id="rId16"/>
    <p:sldId id="264" r:id="rId17"/>
    <p:sldId id="267" r:id="rId18"/>
    <p:sldId id="268" r:id="rId19"/>
    <p:sldId id="306" r:id="rId20"/>
    <p:sldId id="263" r:id="rId21"/>
    <p:sldId id="269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1320" y="1424305"/>
            <a:ext cx="6308725" cy="366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TW" sz="4800" b="1">
                <a:solidFill>
                  <a:srgbClr val="FF0000"/>
                </a:solidFill>
                <a:latin typeface="+mn-ea"/>
                <a:sym typeface="+mn-ea"/>
              </a:rPr>
              <a:t>我生命中的</a:t>
            </a:r>
            <a:r>
              <a:rPr lang="zh-CN" altLang="zh-TW" sz="4800" b="1">
                <a:solidFill>
                  <a:srgbClr val="FF0000"/>
                </a:solidFill>
                <a:latin typeface="+mn-ea"/>
                <a:sym typeface="+mn-ea"/>
              </a:rPr>
              <a:t>《约伯记》</a:t>
            </a:r>
            <a:endParaRPr lang="zh-CN" altLang="zh-TW" sz="4800" b="1">
              <a:latin typeface="+mn-ea"/>
              <a:sym typeface="+mn-ea"/>
            </a:endParaRPr>
          </a:p>
          <a:p>
            <a:endParaRPr lang="zh-CN" altLang="zh-TW" sz="4000" b="1">
              <a:latin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4000" b="1">
                <a:solidFill>
                  <a:srgbClr val="00B050"/>
                </a:solidFill>
                <a:latin typeface="+mn-ea"/>
                <a:sym typeface="+mn-ea"/>
              </a:rPr>
              <a:t>1.</a:t>
            </a:r>
            <a:r>
              <a:rPr lang="zh-CN" altLang="en-US" sz="4000" b="1">
                <a:solidFill>
                  <a:srgbClr val="00B050"/>
                </a:solidFill>
                <a:latin typeface="+mn-ea"/>
                <a:sym typeface="+mn-ea"/>
              </a:rPr>
              <a:t>人生为什么有苦难？</a:t>
            </a:r>
            <a:endParaRPr lang="en-US" altLang="zh-CN" sz="4000" b="1">
              <a:solidFill>
                <a:srgbClr val="00B050"/>
              </a:solidFill>
              <a:latin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4000" b="1">
                <a:solidFill>
                  <a:srgbClr val="0070C0"/>
                </a:solidFill>
                <a:latin typeface="+mn-ea"/>
                <a:sym typeface="+mn-ea"/>
              </a:rPr>
              <a:t>2.</a:t>
            </a:r>
            <a:r>
              <a:rPr lang="zh-CN" altLang="en-US" sz="4000" b="1">
                <a:solidFill>
                  <a:srgbClr val="0070C0"/>
                </a:solidFill>
                <a:latin typeface="+mn-ea"/>
                <a:sym typeface="+mn-ea"/>
              </a:rPr>
              <a:t>我是</a:t>
            </a:r>
            <a:r>
              <a:rPr lang="en-US" altLang="zh-CN" sz="4000" b="1">
                <a:solidFill>
                  <a:srgbClr val="0070C0"/>
                </a:solidFill>
                <a:latin typeface="+mn-ea"/>
                <a:sym typeface="+mn-ea"/>
              </a:rPr>
              <a:t>约伯还是好友</a:t>
            </a:r>
            <a:r>
              <a:rPr lang="zh-CN" altLang="en-US" sz="4000" b="1">
                <a:solidFill>
                  <a:srgbClr val="0070C0"/>
                </a:solidFill>
                <a:latin typeface="+mn-ea"/>
                <a:sym typeface="+mn-ea"/>
              </a:rPr>
              <a:t>？</a:t>
            </a:r>
            <a:endParaRPr lang="zh-CN" altLang="zh-TW" sz="4000" b="1">
              <a:solidFill>
                <a:srgbClr val="0070C0"/>
              </a:solidFill>
              <a:latin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4000" b="1">
                <a:solidFill>
                  <a:srgbClr val="7030A0"/>
                </a:solidFill>
                <a:latin typeface="+mn-ea"/>
                <a:sym typeface="+mn-ea"/>
              </a:rPr>
              <a:t>3. </a:t>
            </a:r>
            <a:r>
              <a:rPr lang="zh-CN" altLang="en-US" sz="4000" b="1">
                <a:solidFill>
                  <a:srgbClr val="7030A0"/>
                </a:solidFill>
                <a:latin typeface="+mn-ea"/>
                <a:sym typeface="+mn-ea"/>
              </a:rPr>
              <a:t>受苦新观念。</a:t>
            </a:r>
            <a:endParaRPr lang="zh-CN" altLang="zh-TW" sz="4000" b="1">
              <a:solidFill>
                <a:srgbClr val="7030A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6695" y="105410"/>
            <a:ext cx="30473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9.</a:t>
            </a:r>
            <a:r>
              <a:rPr lang="zh-CN" altLang="en-US" sz="3200" b="1">
                <a:latin typeface="+mn-ea"/>
                <a:sym typeface="+mn-ea"/>
              </a:rPr>
              <a:t>神：答非所问</a:t>
            </a:r>
            <a:endParaRPr lang="zh-CN" altLang="en-US" sz="3200" b="1">
              <a:latin typeface="+mn-ea"/>
              <a:sym typeface="+mn-ea"/>
            </a:endParaRPr>
          </a:p>
        </p:txBody>
      </p:sp>
      <p:pic>
        <p:nvPicPr>
          <p:cNvPr id="3" name="图片 2" descr="神回答约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32965"/>
            <a:ext cx="7268845" cy="4725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16165" y="1782445"/>
            <a:ext cx="4612640" cy="24917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38:28】雨有父吗？露水珠是谁生的呢？</a:t>
            </a:r>
            <a:endParaRPr lang="zh-CN" altLang="en-US" sz="2600"/>
          </a:p>
          <a:p>
            <a:r>
              <a:rPr lang="zh-CN" altLang="en-US" sz="2600"/>
              <a:t>【伯 38:29】冰出于谁的胎？天上的霜是谁生的呢？</a:t>
            </a:r>
            <a:endParaRPr lang="zh-CN" altLang="en-US" sz="2600"/>
          </a:p>
          <a:p>
            <a:r>
              <a:rPr lang="zh-CN" altLang="en-US" sz="2600"/>
              <a:t>【伯 38:33】你知道天的定例吗？能使地归在天的权下吗？</a:t>
            </a:r>
            <a:endParaRPr lang="zh-CN" altLang="en-US" sz="2600"/>
          </a:p>
        </p:txBody>
      </p:sp>
      <p:sp>
        <p:nvSpPr>
          <p:cNvPr id="5" name="文本框 4"/>
          <p:cNvSpPr txBox="1"/>
          <p:nvPr/>
        </p:nvSpPr>
        <p:spPr>
          <a:xfrm>
            <a:off x="4368165" y="42545"/>
            <a:ext cx="7670165" cy="16916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【伯 38:1】那时，耶和华从旋风中回答约伯说：</a:t>
            </a:r>
            <a:endParaRPr lang="zh-CN" altLang="en-US" sz="2600"/>
          </a:p>
          <a:p>
            <a:r>
              <a:rPr lang="zh-CN" altLang="en-US" sz="2600">
                <a:sym typeface="+mn-ea"/>
              </a:rPr>
              <a:t>【伯 38:2】谁用无知的言语使我的旨意暗昧不明？</a:t>
            </a:r>
            <a:endParaRPr lang="zh-CN" altLang="en-US" sz="2600">
              <a:sym typeface="+mn-ea"/>
            </a:endParaRPr>
          </a:p>
          <a:p>
            <a:r>
              <a:rPr lang="zh-CN" altLang="en-US" sz="2600">
                <a:sym typeface="+mn-ea"/>
              </a:rPr>
              <a:t>【伯 38:4】我立大地根基的时候，你在哪里呢？你若有聪明，只管说吧！</a:t>
            </a:r>
            <a:endParaRPr lang="zh-CN" altLang="en-US" sz="26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6695" y="730885"/>
            <a:ext cx="3952875" cy="1291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</a:rPr>
              <a:t>神责备</a:t>
            </a:r>
            <a:r>
              <a:rPr lang="zh-CN" altLang="en-US" sz="2600"/>
              <a:t>【伯 40:8】你岂可废弃我所拟定的？岂可定我有罪，好显自己为义吗？</a:t>
            </a:r>
            <a:endParaRPr lang="zh-CN" altLang="en-US" sz="2600"/>
          </a:p>
        </p:txBody>
      </p:sp>
      <p:sp>
        <p:nvSpPr>
          <p:cNvPr id="9" name="文本框 8"/>
          <p:cNvSpPr txBox="1"/>
          <p:nvPr/>
        </p:nvSpPr>
        <p:spPr>
          <a:xfrm>
            <a:off x="231140" y="2098675"/>
            <a:ext cx="5780405" cy="891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【现代中文译本】你想证明我不公道；你自以为有理</a:t>
            </a:r>
            <a:r>
              <a:rPr lang="en-US" altLang="zh-CN" sz="2600">
                <a:sym typeface="+mn-ea"/>
              </a:rPr>
              <a:t> </a:t>
            </a:r>
            <a:r>
              <a:rPr lang="zh-CN" altLang="en-US" sz="2600">
                <a:sym typeface="+mn-ea"/>
              </a:rPr>
              <a:t>而指责我不对吗？</a:t>
            </a:r>
            <a:endParaRPr lang="zh-CN" altLang="en-US" sz="26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16165" y="4299585"/>
            <a:ext cx="4612640" cy="24917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【伯 38:36】谁将智慧放在怀中？谁将聪明赐于心内？</a:t>
            </a:r>
            <a:endParaRPr lang="zh-CN" altLang="en-US" sz="2600"/>
          </a:p>
          <a:p>
            <a:r>
              <a:rPr lang="zh-CN" altLang="en-US" sz="2600">
                <a:sym typeface="+mn-ea"/>
              </a:rPr>
              <a:t>【伯 38:38】谁能用智慧数算云彩呢？尘土聚集成团，土块紧紧结连，那时，谁能倾倒天上的瓶呢？”</a:t>
            </a:r>
            <a:endParaRPr lang="zh-CN" altLang="en-US" sz="26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52775" y="3354705"/>
            <a:ext cx="4241800" cy="89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神没有直接回答约伯的问题，却引导约伯思考智慧的源头。</a:t>
            </a:r>
            <a:endParaRPr lang="zh-CN" altLang="en-US" sz="26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49700" y="5599430"/>
            <a:ext cx="3466465" cy="891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600">
                <a:solidFill>
                  <a:srgbClr val="FF0000"/>
                </a:solidFill>
                <a:sym typeface="+mn-ea"/>
              </a:rPr>
              <a:t>神是智慧的源头</a:t>
            </a:r>
            <a:r>
              <a:rPr lang="en-US" altLang="zh-CN" sz="260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2600">
              <a:sym typeface="+mn-ea"/>
            </a:endParaRPr>
          </a:p>
          <a:p>
            <a:r>
              <a:rPr lang="zh-CN" altLang="en-US" sz="2600">
                <a:sym typeface="+mn-ea"/>
              </a:rPr>
              <a:t>终极答案都在神这里</a:t>
            </a:r>
            <a:r>
              <a:rPr lang="en-US" altLang="zh-CN" sz="2600">
                <a:sym typeface="+mn-ea"/>
              </a:rPr>
              <a:t> </a:t>
            </a:r>
            <a:endParaRPr lang="zh-CN" altLang="en-US" sz="2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27475" y="4413885"/>
            <a:ext cx="3467100" cy="891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zh-CN" altLang="en-US" sz="2600">
                <a:sym typeface="+mn-ea"/>
              </a:rPr>
              <a:t>神让约伯明白：</a:t>
            </a:r>
            <a:endParaRPr lang="zh-CN" altLang="en-US" sz="2600">
              <a:sym typeface="+mn-ea"/>
            </a:endParaRPr>
          </a:p>
          <a:p>
            <a:r>
              <a:rPr lang="zh-CN" altLang="en-US" sz="2600">
                <a:sym typeface="+mn-ea"/>
              </a:rPr>
              <a:t>解答</a:t>
            </a:r>
            <a:r>
              <a:rPr lang="zh-CN" altLang="en-US" sz="2600">
                <a:sym typeface="+mn-ea"/>
              </a:rPr>
              <a:t>问题需要</a:t>
            </a:r>
            <a:r>
              <a:rPr lang="zh-CN" altLang="en-US" sz="2600">
                <a:sym typeface="+mn-ea"/>
              </a:rPr>
              <a:t>真智慧</a:t>
            </a:r>
            <a:endParaRPr lang="zh-CN" altLang="en-US" sz="26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5" grpId="0" animBg="1"/>
      <p:bldP spid="5" grpId="1" animBg="1"/>
      <p:bldP spid="4" grpId="0" animBg="1"/>
      <p:bldP spid="4" grpId="1" animBg="1"/>
      <p:bldP spid="8" grpId="0" bldLvl="0" animBg="1"/>
      <p:bldP spid="8" grpId="1" animBg="1"/>
      <p:bldP spid="9" grpId="0" animBg="1"/>
      <p:bldP spid="9" grpId="1" animBg="1"/>
      <p:bldP spid="12" grpId="0" animBg="1"/>
      <p:bldP spid="12" grpId="1" animBg="1"/>
      <p:bldP spid="18" grpId="0" bldLvl="0" animBg="1"/>
      <p:bldP spid="18" grpId="1" animBg="1"/>
      <p:bldP spid="17" grpId="0" animBg="1"/>
      <p:bldP spid="17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约伯在炉灰中祷告-俯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" y="2183130"/>
            <a:ext cx="8128000" cy="457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1300" y="132715"/>
            <a:ext cx="33782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10.</a:t>
            </a:r>
            <a:r>
              <a:rPr lang="zh-CN" altLang="en-US" sz="3200" b="1">
                <a:latin typeface="+mn-ea"/>
                <a:sym typeface="+mn-ea"/>
              </a:rPr>
              <a:t>约伯降服于</a:t>
            </a:r>
            <a:r>
              <a:rPr lang="zh-CN" altLang="en-US" sz="3200" b="1">
                <a:latin typeface="+mn-ea"/>
                <a:sym typeface="+mn-ea"/>
              </a:rPr>
              <a:t>神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79870" y="405130"/>
            <a:ext cx="5464175" cy="12915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【伯 40:3】于是约伯回答耶和华说：</a:t>
            </a:r>
            <a:endParaRPr lang="zh-CN" altLang="en-US" sz="2600"/>
          </a:p>
          <a:p>
            <a:r>
              <a:rPr lang="zh-CN" altLang="en-US" sz="2600">
                <a:sym typeface="+mn-ea"/>
              </a:rPr>
              <a:t>【伯 40:4】我是卑贱的？我用什么回答你呢？只好用手捂口。</a:t>
            </a:r>
            <a:endParaRPr lang="zh-CN" altLang="en-US" sz="26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64425" y="1790700"/>
            <a:ext cx="4579620" cy="49345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600"/>
              <a:t>【伯 42:2】我知道你万事都能作，你的旨意不能拦阻。</a:t>
            </a:r>
            <a:endParaRPr lang="zh-CN" altLang="en-US" sz="2600"/>
          </a:p>
          <a:p>
            <a:r>
              <a:rPr lang="zh-CN" altLang="en-US" sz="2600"/>
              <a:t>【伯 42:3】谁用无知的言语使你的旨意隐藏呢？我所说的是我不明白的；这些事太奇妙是我不知道的。</a:t>
            </a:r>
            <a:endParaRPr lang="zh-CN" altLang="en-US" sz="2600"/>
          </a:p>
          <a:p>
            <a:r>
              <a:rPr lang="zh-CN" altLang="en-US" sz="2600"/>
              <a:t>【伯 42:4】求你听我，我要说话；我问你，求你指示我。</a:t>
            </a:r>
            <a:endParaRPr lang="zh-CN" altLang="en-US" sz="2600"/>
          </a:p>
          <a:p>
            <a:r>
              <a:rPr lang="zh-CN" altLang="en-US" sz="2600"/>
              <a:t>【伯 42:5】我从前风闻有你，现在亲眼看见你。</a:t>
            </a:r>
            <a:endParaRPr lang="zh-CN" altLang="en-US" sz="2600"/>
          </a:p>
          <a:p>
            <a:r>
              <a:rPr lang="zh-CN" altLang="en-US" sz="2600"/>
              <a:t>【伯 42:6】因此我厌恶自己，在尘土和炉灰中懊悔。</a:t>
            </a:r>
            <a:endParaRPr lang="zh-CN" altLang="en-US" sz="2600"/>
          </a:p>
        </p:txBody>
      </p:sp>
      <p:sp>
        <p:nvSpPr>
          <p:cNvPr id="11" name="文本框 10"/>
          <p:cNvSpPr txBox="1"/>
          <p:nvPr/>
        </p:nvSpPr>
        <p:spPr>
          <a:xfrm>
            <a:off x="136525" y="792480"/>
            <a:ext cx="6221730" cy="12915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40:1】耶和华又对约伯说：</a:t>
            </a:r>
            <a:endParaRPr lang="zh-CN" altLang="en-US" sz="2600"/>
          </a:p>
          <a:p>
            <a:r>
              <a:rPr lang="zh-CN" altLang="en-US" sz="2600"/>
              <a:t>【伯 40:2】强辩的岂可与全能者争论吗？与神辩驳的，可以回答这些吧！”</a:t>
            </a:r>
            <a:endParaRPr lang="zh-CN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11" grpId="0" animBg="1"/>
      <p:bldP spid="11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三友求约伯献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88820"/>
            <a:ext cx="8225790" cy="4869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01685" y="789305"/>
            <a:ext cx="3575050" cy="36925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42:8】现在你们要取七只公牛，七只公羊，到我仆人约伯那里去，为自己献上燔祭，我的仆人约伯就为你们祈祷。</a:t>
            </a:r>
            <a:r>
              <a:rPr lang="zh-CN" altLang="en-US" sz="2600" b="1">
                <a:solidFill>
                  <a:srgbClr val="00B050"/>
                </a:solidFill>
              </a:rPr>
              <a:t>我因悦纳他，就不按你们的愚妄办你们</a:t>
            </a:r>
            <a:r>
              <a:rPr lang="zh-CN" altLang="en-US" sz="2600"/>
              <a:t>。你们议论我，不如我的仆人约伯说的是。</a:t>
            </a:r>
            <a:endParaRPr lang="zh-CN" altLang="en-US" sz="2600"/>
          </a:p>
        </p:txBody>
      </p:sp>
      <p:sp>
        <p:nvSpPr>
          <p:cNvPr id="4" name="文本框 3"/>
          <p:cNvSpPr txBox="1"/>
          <p:nvPr/>
        </p:nvSpPr>
        <p:spPr>
          <a:xfrm>
            <a:off x="241300" y="132715"/>
            <a:ext cx="33782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11.</a:t>
            </a:r>
            <a:r>
              <a:rPr lang="zh-CN" altLang="en-US" sz="3200" b="1">
                <a:latin typeface="+mn-ea"/>
                <a:sym typeface="+mn-ea"/>
              </a:rPr>
              <a:t>神</a:t>
            </a:r>
            <a:r>
              <a:rPr lang="zh-CN" altLang="en-US" sz="3200" b="1">
                <a:latin typeface="+mn-ea"/>
                <a:sym typeface="+mn-ea"/>
              </a:rPr>
              <a:t>悦纳约伯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01050" y="4631690"/>
            <a:ext cx="3575685" cy="20916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【伯 42:9】于是提幔人以利法、书亚人比勒达、拿玛人琐法，照着耶和华所吩咐的去行。</a:t>
            </a:r>
            <a:r>
              <a:rPr lang="zh-CN" altLang="en-US" sz="2600" b="1">
                <a:solidFill>
                  <a:srgbClr val="0070C0"/>
                </a:solidFill>
                <a:sym typeface="+mn-ea"/>
              </a:rPr>
              <a:t>耶和华就悦纳约伯</a:t>
            </a:r>
            <a:r>
              <a:rPr lang="zh-CN" altLang="en-US" sz="2600">
                <a:sym typeface="+mn-ea"/>
              </a:rPr>
              <a:t>。</a:t>
            </a:r>
            <a:endParaRPr lang="zh-CN" altLang="en-US" sz="26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775" y="946785"/>
            <a:ext cx="8225155" cy="891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42:10】</a:t>
            </a:r>
            <a:r>
              <a:rPr lang="zh-CN" altLang="en-US" sz="2600" b="1">
                <a:solidFill>
                  <a:srgbClr val="FF0000"/>
                </a:solidFill>
              </a:rPr>
              <a:t>约伯为他的朋友祈祷</a:t>
            </a:r>
            <a:r>
              <a:rPr lang="zh-CN" altLang="en-US" sz="2600"/>
              <a:t>，耶和华就使约伯</a:t>
            </a:r>
            <a:endParaRPr lang="zh-CN" altLang="en-US" sz="2600"/>
          </a:p>
          <a:p>
            <a:r>
              <a:rPr lang="zh-CN" altLang="en-US" sz="2600" b="1">
                <a:solidFill>
                  <a:srgbClr val="7030A0"/>
                </a:solidFill>
              </a:rPr>
              <a:t>从苦境转回</a:t>
            </a:r>
            <a:r>
              <a:rPr lang="zh-CN" altLang="en-US" sz="2600"/>
              <a:t>，并且耶和华赐给他的比他从前所有的</a:t>
            </a:r>
            <a:r>
              <a:rPr lang="zh-CN" altLang="en-US" sz="2600" b="1">
                <a:solidFill>
                  <a:srgbClr val="7030A0"/>
                </a:solidFill>
              </a:rPr>
              <a:t>加倍</a:t>
            </a:r>
            <a:r>
              <a:rPr lang="zh-CN" altLang="en-US" sz="2600"/>
              <a:t>。</a:t>
            </a:r>
            <a:endParaRPr lang="zh-CN" altLang="en-US" sz="2600"/>
          </a:p>
        </p:txBody>
      </p:sp>
      <p:sp>
        <p:nvSpPr>
          <p:cNvPr id="7" name="文本框 6"/>
          <p:cNvSpPr txBox="1"/>
          <p:nvPr/>
        </p:nvSpPr>
        <p:spPr>
          <a:xfrm>
            <a:off x="4231640" y="238125"/>
            <a:ext cx="3378200" cy="5835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先祷告，</a:t>
            </a:r>
            <a:r>
              <a:rPr lang="zh-CN" altLang="en-US" sz="3200" b="1">
                <a:solidFill>
                  <a:srgbClr val="7030A0"/>
                </a:solidFill>
              </a:rPr>
              <a:t>后</a:t>
            </a:r>
            <a:r>
              <a:rPr lang="zh-CN" altLang="en-US" sz="3200" b="1">
                <a:solidFill>
                  <a:srgbClr val="7030A0"/>
                </a:solidFill>
                <a:sym typeface="+mn-ea"/>
              </a:rPr>
              <a:t>回转</a:t>
            </a:r>
            <a:endParaRPr lang="zh-CN" altLang="en-US" sz="3200" b="1">
              <a:solidFill>
                <a:srgbClr val="7030A0"/>
              </a:solidFill>
              <a:sym typeface="+mn-ea"/>
            </a:endParaRPr>
          </a:p>
        </p:txBody>
      </p:sp>
      <p:pic>
        <p:nvPicPr>
          <p:cNvPr id="8" name="图片 7" descr="约伯为三友祷告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" y="1900555"/>
            <a:ext cx="5674995" cy="5029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42815" y="1990725"/>
            <a:ext cx="3378200" cy="12915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600"/>
              <a:t>【提前 2:1】我劝你第一要为万人恳求、祷告、代求、祝谢，</a:t>
            </a:r>
            <a:endParaRPr lang="zh-CN" altLang="en-US" sz="2600"/>
          </a:p>
        </p:txBody>
      </p:sp>
      <p:sp>
        <p:nvSpPr>
          <p:cNvPr id="10" name="文本框 9"/>
          <p:cNvSpPr txBox="1"/>
          <p:nvPr/>
        </p:nvSpPr>
        <p:spPr>
          <a:xfrm>
            <a:off x="4743450" y="3345180"/>
            <a:ext cx="3377565" cy="16916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600"/>
              <a:t>【赛 53:12</a:t>
            </a:r>
            <a:r>
              <a:rPr lang="en-US" altLang="zh-CN" sz="2600"/>
              <a:t>b</a:t>
            </a:r>
            <a:r>
              <a:rPr lang="zh-CN" altLang="en-US" sz="2600"/>
              <a:t>】他也被列在罪犯之中。他却担当多人的罪，又为罪犯代求。</a:t>
            </a:r>
            <a:endParaRPr lang="zh-CN" altLang="en-US" sz="2600"/>
          </a:p>
        </p:txBody>
      </p:sp>
      <p:sp>
        <p:nvSpPr>
          <p:cNvPr id="11" name="文本框 10"/>
          <p:cNvSpPr txBox="1"/>
          <p:nvPr/>
        </p:nvSpPr>
        <p:spPr>
          <a:xfrm>
            <a:off x="4743450" y="5106670"/>
            <a:ext cx="3377565" cy="16916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600"/>
              <a:t>【路 23:34】当下耶稣说：“父啊，赦免他们！因为他们所作的，他们不晓得。”</a:t>
            </a:r>
            <a:endParaRPr lang="zh-CN" altLang="en-US" sz="2600"/>
          </a:p>
        </p:txBody>
      </p:sp>
      <p:sp>
        <p:nvSpPr>
          <p:cNvPr id="12" name="文本框 11"/>
          <p:cNvSpPr txBox="1"/>
          <p:nvPr/>
        </p:nvSpPr>
        <p:spPr>
          <a:xfrm>
            <a:off x="9178290" y="221615"/>
            <a:ext cx="2547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神处置三友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3" grpId="0" bldLvl="0" animBg="1"/>
      <p:bldP spid="3" grpId="1" animBg="1"/>
      <p:bldP spid="5" grpId="0" bldLvl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665" y="1694180"/>
            <a:ext cx="11694795" cy="50844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665" y="469265"/>
            <a:ext cx="30410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12.</a:t>
            </a:r>
            <a:r>
              <a:rPr lang="zh-CN" altLang="en-US" sz="3200" b="1">
                <a:latin typeface="+mn-ea"/>
                <a:sym typeface="+mn-ea"/>
              </a:rPr>
              <a:t>神</a:t>
            </a:r>
            <a:r>
              <a:rPr lang="zh-CN" altLang="en-US" sz="3200" b="1">
                <a:latin typeface="+mn-ea"/>
                <a:sym typeface="+mn-ea"/>
              </a:rPr>
              <a:t>赐福约伯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12820" y="259715"/>
            <a:ext cx="8318500" cy="13119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600"/>
              <a:t>【伯 42:12】这样，耶和华后来赐福给约伯</a:t>
            </a:r>
            <a:r>
              <a:rPr lang="zh-CN" altLang="en-US" sz="2600" b="1">
                <a:solidFill>
                  <a:srgbClr val="FF0000"/>
                </a:solidFill>
              </a:rPr>
              <a:t>比先前更多</a:t>
            </a:r>
            <a:r>
              <a:rPr lang="zh-CN" altLang="en-US" sz="2600"/>
              <a:t>。他有</a:t>
            </a:r>
            <a:r>
              <a:rPr lang="zh-CN" altLang="en-US" sz="2600">
                <a:solidFill>
                  <a:srgbClr val="00B050"/>
                </a:solidFill>
              </a:rPr>
              <a:t>一万四千羊</a:t>
            </a:r>
            <a:r>
              <a:rPr lang="zh-CN" altLang="en-US" sz="2600"/>
              <a:t>，</a:t>
            </a:r>
            <a:r>
              <a:rPr lang="zh-CN" altLang="en-US" sz="2600">
                <a:solidFill>
                  <a:srgbClr val="0070C0"/>
                </a:solidFill>
              </a:rPr>
              <a:t>六千骆驼</a:t>
            </a:r>
            <a:r>
              <a:rPr lang="zh-CN" altLang="en-US" sz="2600"/>
              <a:t>，</a:t>
            </a:r>
            <a:r>
              <a:rPr lang="zh-CN" altLang="en-US" sz="2600">
                <a:solidFill>
                  <a:srgbClr val="7030A0"/>
                </a:solidFill>
              </a:rPr>
              <a:t>一千对牛</a:t>
            </a:r>
            <a:r>
              <a:rPr lang="zh-CN" altLang="en-US" sz="2600"/>
              <a:t>，</a:t>
            </a:r>
            <a:r>
              <a:rPr lang="zh-CN" altLang="en-US" sz="2600">
                <a:solidFill>
                  <a:srgbClr val="C00000"/>
                </a:solidFill>
              </a:rPr>
              <a:t>一千母驴</a:t>
            </a:r>
            <a:r>
              <a:rPr lang="zh-CN" altLang="en-US" sz="2600"/>
              <a:t>。</a:t>
            </a:r>
            <a:endParaRPr lang="zh-CN" altLang="en-US" sz="2600"/>
          </a:p>
          <a:p>
            <a:r>
              <a:rPr lang="zh-CN" altLang="en-US" sz="2600"/>
              <a:t>【伯 42:13】他也有七个儿子，三个女儿。</a:t>
            </a:r>
            <a:endParaRPr lang="zh-CN" altLang="en-US" sz="2600"/>
          </a:p>
        </p:txBody>
      </p:sp>
      <p:sp>
        <p:nvSpPr>
          <p:cNvPr id="7" name="文本框 6"/>
          <p:cNvSpPr txBox="1"/>
          <p:nvPr/>
        </p:nvSpPr>
        <p:spPr>
          <a:xfrm>
            <a:off x="3470910" y="1694180"/>
            <a:ext cx="8422640" cy="52197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/>
              <a:t>【伯 1:3】</a:t>
            </a:r>
            <a:r>
              <a:rPr lang="zh-CN" altLang="en-US" sz="2800">
                <a:solidFill>
                  <a:srgbClr val="00B050"/>
                </a:solidFill>
              </a:rPr>
              <a:t>七千羊</a:t>
            </a:r>
            <a:r>
              <a:rPr lang="zh-CN" altLang="en-US" sz="2800"/>
              <a:t>，</a:t>
            </a:r>
            <a:r>
              <a:rPr lang="zh-CN" altLang="en-US" sz="2800">
                <a:solidFill>
                  <a:srgbClr val="0070C0"/>
                </a:solidFill>
              </a:rPr>
              <a:t>三千骆驼</a:t>
            </a:r>
            <a:r>
              <a:rPr lang="zh-CN" altLang="en-US" sz="2800"/>
              <a:t>，</a:t>
            </a:r>
            <a:r>
              <a:rPr lang="zh-CN" altLang="en-US" sz="2800">
                <a:solidFill>
                  <a:srgbClr val="7030A0"/>
                </a:solidFill>
              </a:rPr>
              <a:t>五百对牛</a:t>
            </a:r>
            <a:r>
              <a:rPr lang="zh-CN" altLang="en-US" sz="2800"/>
              <a:t>，</a:t>
            </a:r>
            <a:r>
              <a:rPr lang="zh-CN" altLang="en-US" sz="2800">
                <a:solidFill>
                  <a:srgbClr val="C00000"/>
                </a:solidFill>
              </a:rPr>
              <a:t>五百母驴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830" y="1130300"/>
            <a:ext cx="1810385" cy="5213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财产翻倍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  <p:bldP spid="3" grpId="0" bldLvl="0" animBg="1"/>
      <p:bldP spid="3" grpId="1" animBg="1"/>
      <p:bldP spid="7" grpId="0" bldLvl="0" animBg="1"/>
      <p:bldP spid="7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470" y="16827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13. </a:t>
            </a:r>
            <a:r>
              <a:rPr lang="zh-CN" altLang="en-US" sz="3200" b="1">
                <a:latin typeface="+mn-ea"/>
                <a:sym typeface="+mn-ea"/>
              </a:rPr>
              <a:t>思考：假如约伯被苦难所败？</a:t>
            </a:r>
            <a:endParaRPr lang="zh-CN" altLang="en-US" sz="3200" b="1">
              <a:latin typeface="+mn-ea"/>
              <a:sym typeface="+mn-ea"/>
            </a:endParaRPr>
          </a:p>
        </p:txBody>
      </p:sp>
      <p:pic>
        <p:nvPicPr>
          <p:cNvPr id="3" name="图片 2" descr="10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51480"/>
            <a:ext cx="6510020" cy="3906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1205" y="918845"/>
            <a:ext cx="4822825" cy="5219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+mn-ea"/>
                <a:sym typeface="+mn-ea"/>
              </a:rPr>
              <a:t>后果很严重：撒旦挑战得逞</a:t>
            </a:r>
            <a:endParaRPr lang="zh-CN" altLang="en-US" sz="2800" b="1">
              <a:latin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1205" y="1612900"/>
            <a:ext cx="4823460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altLang="en-US" sz="2800" b="1"/>
              <a:t>约伯受苦不离弃神</a:t>
            </a:r>
            <a:r>
              <a:rPr lang="en-US" altLang="zh-CN" sz="2800" b="1">
                <a:solidFill>
                  <a:srgbClr val="FF0000"/>
                </a:solidFill>
              </a:rPr>
              <a:t> = </a:t>
            </a:r>
            <a:r>
              <a:rPr lang="zh-CN" altLang="en-US" sz="2800" b="1"/>
              <a:t>荣耀神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751205" y="2345690"/>
            <a:ext cx="4822825" cy="5918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800" b="1">
                <a:sym typeface="+mn-ea"/>
              </a:rPr>
              <a:t>地上的苦难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可能</a:t>
            </a:r>
            <a:r>
              <a:rPr lang="zh-CN" altLang="en-US" sz="2800" b="1">
                <a:sym typeface="+mn-ea"/>
              </a:rPr>
              <a:t>与天上有关系</a:t>
            </a:r>
            <a:endParaRPr lang="zh-CN" altLang="en-US" sz="2800" b="1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53225" y="274955"/>
            <a:ext cx="4928235" cy="5829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个人的罪不一定是苦难的原因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00470" y="1002665"/>
            <a:ext cx="5676900" cy="3538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/>
              <a:t>【约 9:1】耶稣过去的时候，看见一个人生来是瞎眼的。</a:t>
            </a:r>
            <a:endParaRPr lang="zh-CN" altLang="en-US" sz="2800"/>
          </a:p>
          <a:p>
            <a:r>
              <a:rPr lang="zh-CN" altLang="en-US" sz="2800"/>
              <a:t>【约 9:2】门徒问耶稣说：“拉比，这人生来是瞎眼的，是谁犯了罪？是这人呢？是他父母呢？”</a:t>
            </a:r>
            <a:endParaRPr lang="zh-CN" altLang="en-US" sz="2800"/>
          </a:p>
          <a:p>
            <a:r>
              <a:rPr lang="zh-CN" altLang="en-US" sz="2800"/>
              <a:t>【约 9:3】 耶稣回答说：“也不是这人犯了罪，也不是他父母犯了罪，是要</a:t>
            </a:r>
            <a:r>
              <a:rPr lang="zh-CN" altLang="en-US" sz="2800" b="1">
                <a:solidFill>
                  <a:srgbClr val="FF0000"/>
                </a:solidFill>
              </a:rPr>
              <a:t>在他身上显出神的作为来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6689725" y="4817110"/>
            <a:ext cx="5287645" cy="5918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800" b="1">
                <a:sym typeface="+mn-ea"/>
              </a:rPr>
              <a:t>这个受苦的瞎子使耶稣得</a:t>
            </a:r>
            <a:r>
              <a:rPr lang="zh-CN" altLang="en-US" sz="2800" b="1">
                <a:sym typeface="+mn-ea"/>
              </a:rPr>
              <a:t>了荣耀</a:t>
            </a:r>
            <a:endParaRPr lang="zh-CN" altLang="en-US" sz="28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68135" y="5607050"/>
            <a:ext cx="5287645" cy="953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苦难新观念：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受苦是可以荣耀神的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6" grpId="0" animBg="1"/>
      <p:bldP spid="6" grpId="1" animBg="1"/>
      <p:bldP spid="7" grpId="0" bldLvl="0" animBg="1"/>
      <p:bldP spid="7" grpId="1" animBg="1"/>
      <p:bldP spid="8" grpId="0" animBg="1"/>
      <p:bldP spid="8" grpId="1" animBg="1"/>
      <p:bldP spid="9" grpId="0" bldLvl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470" y="126365"/>
            <a:ext cx="90417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14.</a:t>
            </a:r>
            <a:r>
              <a:rPr lang="zh-CN" altLang="en-US" sz="3200" b="1">
                <a:latin typeface="+mn-ea"/>
                <a:sym typeface="+mn-ea"/>
              </a:rPr>
              <a:t>应用：我作为小人物，受苦也能荣耀</a:t>
            </a:r>
            <a:r>
              <a:rPr lang="zh-CN" altLang="en-US" sz="3200" b="1">
                <a:latin typeface="+mn-ea"/>
                <a:sym typeface="+mn-ea"/>
              </a:rPr>
              <a:t>到神</a:t>
            </a:r>
            <a:r>
              <a:rPr lang="zh-CN" altLang="en-US" sz="3200" b="1">
                <a:latin typeface="+mn-ea"/>
                <a:sym typeface="+mn-ea"/>
              </a:rPr>
              <a:t>吗？</a:t>
            </a:r>
            <a:endParaRPr lang="zh-CN" altLang="en-US" sz="3200" b="1">
              <a:latin typeface="+mn-ea"/>
              <a:sym typeface="+mn-ea"/>
            </a:endParaRPr>
          </a:p>
        </p:txBody>
      </p:sp>
      <p:pic>
        <p:nvPicPr>
          <p:cNvPr id="3" name="图片 2" descr="军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84225"/>
            <a:ext cx="5394325" cy="3460115"/>
          </a:xfrm>
          <a:prstGeom prst="rect">
            <a:avLst/>
          </a:prstGeom>
        </p:spPr>
      </p:pic>
      <p:pic>
        <p:nvPicPr>
          <p:cNvPr id="4" name="图片 3" descr="负重行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45" y="2698750"/>
            <a:ext cx="5545455" cy="4159250"/>
          </a:xfrm>
          <a:prstGeom prst="rect">
            <a:avLst/>
          </a:prstGeom>
        </p:spPr>
      </p:pic>
      <p:pic>
        <p:nvPicPr>
          <p:cNvPr id="5" name="图片 4" descr="夏令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7885"/>
            <a:ext cx="5394325" cy="3460115"/>
          </a:xfrm>
          <a:prstGeom prst="rect">
            <a:avLst/>
          </a:prstGeom>
        </p:spPr>
      </p:pic>
      <p:pic>
        <p:nvPicPr>
          <p:cNvPr id="6" name="图片 5" descr="611866244220514683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910" y="751840"/>
            <a:ext cx="5546090" cy="3218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13095" y="827405"/>
            <a:ext cx="749935" cy="6073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solidFill>
                  <a:srgbClr val="0070C0"/>
                </a:solidFill>
              </a:rPr>
              <a:t>孩子受苦的表现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父母得荣耀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  <a:p>
            <a:endParaRPr lang="zh-CN" altLang="en-US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哈里王子在阿富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602605" cy="6858000"/>
          </a:xfrm>
          <a:prstGeom prst="rect">
            <a:avLst/>
          </a:prstGeom>
        </p:spPr>
      </p:pic>
      <p:pic>
        <p:nvPicPr>
          <p:cNvPr id="7" name="图片 6" descr="威廉王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95" y="-60960"/>
            <a:ext cx="5602605" cy="69189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590" y="83820"/>
            <a:ext cx="356679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B050"/>
                </a:solidFill>
              </a:rPr>
              <a:t>哈里王子在阿富汗</a:t>
            </a:r>
            <a:endParaRPr lang="zh-CN" altLang="en-US" sz="3200" b="1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09715" y="635"/>
            <a:ext cx="224345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70C0"/>
                </a:solidFill>
                <a:sym typeface="+mn-ea"/>
              </a:rPr>
              <a:t>威廉王子</a:t>
            </a:r>
            <a:endParaRPr lang="zh-CN" altLang="en-US" sz="3200" b="1">
              <a:solidFill>
                <a:srgbClr val="0070C0"/>
              </a:solidFill>
              <a:sym typeface="+mn-ea"/>
            </a:endParaRPr>
          </a:p>
          <a:p>
            <a:r>
              <a:rPr lang="zh-CN" altLang="en-US" sz="3200" b="1">
                <a:solidFill>
                  <a:srgbClr val="0070C0"/>
                </a:solidFill>
                <a:sym typeface="+mn-ea"/>
              </a:rPr>
              <a:t>空军飞行员</a:t>
            </a:r>
            <a:endParaRPr lang="zh-CN" altLang="en-US" sz="32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89295" y="83820"/>
            <a:ext cx="884555" cy="6607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7030A0"/>
                </a:solidFill>
              </a:rPr>
              <a:t>王子受苦的表现</a:t>
            </a:r>
            <a:r>
              <a:rPr lang="zh-CN" altLang="en-US" sz="3600" b="1">
                <a:solidFill>
                  <a:srgbClr val="FF0000"/>
                </a:solidFill>
              </a:rPr>
              <a:t>皇家得荣耀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557655" y="660400"/>
            <a:ext cx="1516380" cy="1031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西班牙公主参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961630" cy="4478655"/>
          </a:xfrm>
          <a:prstGeom prst="rect">
            <a:avLst/>
          </a:prstGeom>
        </p:spPr>
      </p:pic>
      <p:pic>
        <p:nvPicPr>
          <p:cNvPr id="4" name="图片 3" descr="西班牙公主从军3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0" y="1160780"/>
            <a:ext cx="8223250" cy="5697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06460" y="281305"/>
            <a:ext cx="2715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B050"/>
                </a:solidFill>
              </a:rPr>
              <a:t>西班牙公主</a:t>
            </a:r>
            <a:endParaRPr lang="zh-CN" altLang="en-US" sz="3600" b="1">
              <a:solidFill>
                <a:srgbClr val="00B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5925" y="4517390"/>
            <a:ext cx="31705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rgbClr val="00B050"/>
                </a:solidFill>
                <a:sym typeface="+mn-ea"/>
              </a:rPr>
              <a:t>从军</a:t>
            </a:r>
            <a:r>
              <a:rPr lang="en-US" altLang="zh-CN" sz="3200" b="1">
                <a:solidFill>
                  <a:srgbClr val="00B050"/>
                </a:solidFill>
                <a:sym typeface="+mn-ea"/>
              </a:rPr>
              <a:t>3</a:t>
            </a:r>
            <a:r>
              <a:rPr lang="zh-CN" altLang="en-US" sz="3200" b="1">
                <a:solidFill>
                  <a:srgbClr val="00B050"/>
                </a:solidFill>
                <a:sym typeface="+mn-ea"/>
              </a:rPr>
              <a:t>年是继位</a:t>
            </a:r>
            <a:endParaRPr lang="zh-CN" altLang="en-US" sz="3200" b="1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zh-CN" altLang="en-US" sz="3200" b="1">
                <a:solidFill>
                  <a:srgbClr val="00B050"/>
                </a:solidFill>
                <a:sym typeface="+mn-ea"/>
              </a:rPr>
              <a:t>女王的必要条件</a:t>
            </a:r>
            <a:endParaRPr lang="zh-CN" altLang="en-US" sz="32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4335" y="5692140"/>
            <a:ext cx="3169920" cy="107632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rgbClr val="0070C0"/>
                </a:solidFill>
                <a:sym typeface="+mn-ea"/>
              </a:rPr>
              <a:t>公主受苦的表现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  <a:sym typeface="+mn-ea"/>
              </a:rPr>
              <a:t>王室得荣耀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32985" y="5116195"/>
            <a:ext cx="6101080" cy="1610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r>
              <a:rPr lang="zh-CN" altLang="en-US" sz="3200" b="1">
                <a:solidFill>
                  <a:srgbClr val="00B050"/>
                </a:solidFill>
                <a:sym typeface="+mn-ea"/>
              </a:rPr>
              <a:t>基督徒：天父的儿女</a:t>
            </a:r>
            <a:endParaRPr lang="zh-CN" altLang="en-US" sz="3200" b="1">
              <a:solidFill>
                <a:srgbClr val="00B050"/>
              </a:solidFill>
              <a:sym typeface="+mn-ea"/>
            </a:endParaRPr>
          </a:p>
          <a:p>
            <a:r>
              <a:rPr lang="en-US" altLang="zh-CN" sz="3200" b="1">
                <a:solidFill>
                  <a:srgbClr val="00B050"/>
                </a:solidFill>
                <a:sym typeface="+mn-ea"/>
              </a:rPr>
              <a:t>               </a:t>
            </a:r>
            <a:r>
              <a:rPr lang="zh-CN" altLang="en-US" sz="3200" b="1">
                <a:solidFill>
                  <a:srgbClr val="00B050"/>
                </a:solidFill>
                <a:sym typeface="+mn-ea"/>
              </a:rPr>
              <a:t>神</a:t>
            </a:r>
            <a:r>
              <a:rPr lang="zh-CN" altLang="en-US" sz="3200" b="1">
                <a:solidFill>
                  <a:srgbClr val="00B050"/>
                </a:solidFill>
                <a:sym typeface="+mn-ea"/>
              </a:rPr>
              <a:t>家的王子公主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  <a:sym typeface="+mn-ea"/>
              </a:rPr>
              <a:t>我们受苦的表现，主得荣耀</a:t>
            </a:r>
            <a:r>
              <a:rPr lang="en-US" altLang="zh-CN" sz="32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！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8192135" y="943610"/>
            <a:ext cx="1283335" cy="476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0"/>
      <p:bldP spid="6" grpId="1"/>
      <p:bldP spid="7" grpId="0"/>
      <p:bldP spid="7" grpId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20" y="132080"/>
            <a:ext cx="62153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15.</a:t>
            </a:r>
            <a:r>
              <a:rPr lang="zh-CN" altLang="en-US" sz="3200" b="1">
                <a:latin typeface="+mn-ea"/>
                <a:sym typeface="+mn-ea"/>
              </a:rPr>
              <a:t>耶稣经历了人类最深重的苦难</a:t>
            </a:r>
            <a:endParaRPr lang="zh-CN" altLang="en-US" sz="3200" b="1">
              <a:latin typeface="+mn-ea"/>
              <a:sym typeface="+mn-ea"/>
            </a:endParaRPr>
          </a:p>
        </p:txBody>
      </p:sp>
      <p:pic>
        <p:nvPicPr>
          <p:cNvPr id="4" name="图片 3" descr="耶稣受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4140" y="1332230"/>
            <a:ext cx="6965950" cy="5462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99960" y="341630"/>
            <a:ext cx="4220845" cy="8915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p>
            <a:r>
              <a:rPr lang="zh-CN" altLang="en-US" sz="2600"/>
              <a:t>完全没有罪</a:t>
            </a:r>
            <a:r>
              <a:rPr lang="en-US" altLang="zh-CN" sz="2600"/>
              <a:t> </a:t>
            </a:r>
            <a:r>
              <a:rPr lang="zh-CN" altLang="en-US" sz="2600"/>
              <a:t>却替罪人而死</a:t>
            </a:r>
            <a:endParaRPr lang="zh-CN" altLang="en-US" sz="2600"/>
          </a:p>
          <a:p>
            <a:r>
              <a:rPr lang="zh-CN" altLang="en-US" sz="2600"/>
              <a:t>完全</a:t>
            </a:r>
            <a:r>
              <a:rPr lang="zh-CN" altLang="en-US" sz="2600">
                <a:sym typeface="+mn-ea"/>
              </a:rPr>
              <a:t>顺服</a:t>
            </a:r>
            <a:r>
              <a:rPr lang="en-US" altLang="zh-CN" sz="2600">
                <a:sym typeface="+mn-ea"/>
              </a:rPr>
              <a:t> </a:t>
            </a:r>
            <a:r>
              <a:rPr lang="zh-CN" altLang="en-US" sz="2600">
                <a:sym typeface="+mn-ea"/>
              </a:rPr>
              <a:t>且</a:t>
            </a:r>
            <a:r>
              <a:rPr lang="zh-CN" altLang="en-US" sz="2600"/>
              <a:t>没有丝毫怨言</a:t>
            </a:r>
            <a:endParaRPr lang="zh-CN" altLang="en-US" sz="2600"/>
          </a:p>
        </p:txBody>
      </p:sp>
      <p:sp>
        <p:nvSpPr>
          <p:cNvPr id="7" name="文本框 6"/>
          <p:cNvSpPr txBox="1"/>
          <p:nvPr/>
        </p:nvSpPr>
        <p:spPr>
          <a:xfrm>
            <a:off x="248920" y="851535"/>
            <a:ext cx="6279515" cy="891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【赛 53:5</a:t>
            </a:r>
            <a:r>
              <a:rPr lang="en-US" altLang="zh-CN" sz="2600"/>
              <a:t>b</a:t>
            </a:r>
            <a:r>
              <a:rPr lang="zh-CN" altLang="en-US" sz="2600"/>
              <a:t>】因他受的刑罚，我们得平安；因他受的鞭伤，我们得医治。</a:t>
            </a:r>
            <a:endParaRPr lang="zh-CN" altLang="en-US" sz="2600"/>
          </a:p>
        </p:txBody>
      </p:sp>
      <p:sp>
        <p:nvSpPr>
          <p:cNvPr id="12" name="文本框 11"/>
          <p:cNvSpPr txBox="1"/>
          <p:nvPr/>
        </p:nvSpPr>
        <p:spPr>
          <a:xfrm>
            <a:off x="5205095" y="4800600"/>
            <a:ext cx="4662805" cy="1938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3000">
                <a:solidFill>
                  <a:srgbClr val="FF0000"/>
                </a:solidFill>
              </a:rPr>
              <a:t>结论：</a:t>
            </a:r>
            <a:endParaRPr lang="zh-CN" altLang="en-US" sz="3000">
              <a:solidFill>
                <a:srgbClr val="FF0000"/>
              </a:solidFill>
            </a:endParaRPr>
          </a:p>
          <a:p>
            <a:pPr algn="l"/>
            <a:r>
              <a:rPr lang="zh-CN" altLang="en-US" sz="3000">
                <a:solidFill>
                  <a:srgbClr val="FF0000"/>
                </a:solidFill>
              </a:rPr>
              <a:t>基督徒信主后依然有苦难，</a:t>
            </a:r>
            <a:endParaRPr lang="zh-CN" altLang="en-US" sz="3000">
              <a:solidFill>
                <a:srgbClr val="FF0000"/>
              </a:solidFill>
            </a:endParaRPr>
          </a:p>
          <a:p>
            <a:pPr algn="l"/>
            <a:r>
              <a:rPr lang="zh-CN" altLang="en-US" sz="3000">
                <a:solidFill>
                  <a:srgbClr val="FF0000"/>
                </a:solidFill>
              </a:rPr>
              <a:t>苦难是基督徒成长的陪练，</a:t>
            </a:r>
            <a:endParaRPr lang="zh-CN" altLang="en-US" sz="3000">
              <a:solidFill>
                <a:srgbClr val="FF0000"/>
              </a:solidFill>
            </a:endParaRPr>
          </a:p>
          <a:p>
            <a:pPr algn="l"/>
            <a:r>
              <a:rPr lang="zh-CN" altLang="en-US" sz="3000">
                <a:solidFill>
                  <a:srgbClr val="FF0000"/>
                </a:solidFill>
              </a:rPr>
              <a:t>受苦可以与主一同</a:t>
            </a:r>
            <a:r>
              <a:rPr lang="zh-CN" altLang="en-US" sz="3000">
                <a:solidFill>
                  <a:srgbClr val="FF0000"/>
                </a:solidFill>
              </a:rPr>
              <a:t>得荣耀</a:t>
            </a:r>
            <a:r>
              <a:rPr lang="zh-CN" altLang="en-US" sz="3000">
                <a:solidFill>
                  <a:srgbClr val="FF0000"/>
                </a:solidFill>
                <a:sym typeface="+mn-ea"/>
              </a:rPr>
              <a:t>。</a:t>
            </a:r>
            <a:endParaRPr lang="zh-CN" altLang="en-US" sz="3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2420" y="2015490"/>
            <a:ext cx="4513580" cy="24917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【林后 1:4】我们在一切患难中，他就安慰我们，叫我们能用神所赐的安慰去安慰那遭各样患难的人。</a:t>
            </a:r>
            <a:endParaRPr lang="zh-CN" altLang="en-US" sz="2600"/>
          </a:p>
          <a:p>
            <a:r>
              <a:rPr lang="zh-CN" altLang="en-US" sz="2600"/>
              <a:t>【林后 1:5】我们既多受基督的苦楚，就靠基督多得安慰。</a:t>
            </a:r>
            <a:endParaRPr lang="zh-CN" altLang="en-US" sz="2600"/>
          </a:p>
        </p:txBody>
      </p:sp>
      <p:sp>
        <p:nvSpPr>
          <p:cNvPr id="3" name="文本框 2"/>
          <p:cNvSpPr txBox="1"/>
          <p:nvPr/>
        </p:nvSpPr>
        <p:spPr>
          <a:xfrm>
            <a:off x="333375" y="4885055"/>
            <a:ext cx="4513580" cy="169164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600"/>
              <a:t>【罗 8:17】既是儿女，便是后嗣，就是神的后嗣，和基督同作后嗣。如果我们和他一同受苦，也必和他一同得荣耀。</a:t>
            </a:r>
            <a:endParaRPr lang="zh-CN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6" grpId="0" animBg="1"/>
      <p:bldP spid="6" grpId="1" animBg="1"/>
      <p:bldP spid="7" grpId="0" animBg="1"/>
      <p:bldP spid="7" grpId="1" animBg="1"/>
      <p:bldP spid="8" grpId="0" bldLvl="0" animBg="1"/>
      <p:bldP spid="8" grpId="1" animBg="1"/>
      <p:bldP spid="12" grpId="0" bldLvl="0" animBg="1"/>
      <p:bldP spid="12" grpId="1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21125" y="1674495"/>
            <a:ext cx="5043170" cy="3212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zh-TW" sz="5400" b="1">
                <a:solidFill>
                  <a:srgbClr val="00B050"/>
                </a:solidFill>
                <a:latin typeface="+mn-ea"/>
                <a:sym typeface="+mn-ea"/>
              </a:rPr>
              <a:t>苦难做陪练</a:t>
            </a:r>
            <a:r>
              <a:rPr lang="en-US" altLang="zh-CN" sz="5400" b="1">
                <a:solidFill>
                  <a:srgbClr val="00B050"/>
                </a:solidFill>
                <a:latin typeface="+mn-ea"/>
                <a:sym typeface="+mn-ea"/>
              </a:rPr>
              <a:t> </a:t>
            </a:r>
            <a:r>
              <a:rPr lang="zh-CN" altLang="zh-TW" sz="5400" b="1">
                <a:solidFill>
                  <a:srgbClr val="00B050"/>
                </a:solidFill>
                <a:latin typeface="+mn-ea"/>
                <a:sym typeface="+mn-ea"/>
              </a:rPr>
              <a:t>！</a:t>
            </a:r>
            <a:endParaRPr lang="zh-CN" altLang="zh-TW" sz="5400" b="1">
              <a:solidFill>
                <a:srgbClr val="92D050"/>
              </a:solidFill>
              <a:latin typeface="+mn-ea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zh-TW" sz="5400" b="1">
                <a:solidFill>
                  <a:srgbClr val="0070C0"/>
                </a:solidFill>
                <a:latin typeface="+mn-ea"/>
                <a:sym typeface="+mn-ea"/>
              </a:rPr>
              <a:t>受苦荣耀神</a:t>
            </a:r>
            <a:r>
              <a:rPr lang="en-US" altLang="zh-CN" sz="5400" b="1">
                <a:solidFill>
                  <a:srgbClr val="0070C0"/>
                </a:solidFill>
                <a:latin typeface="+mn-ea"/>
                <a:sym typeface="+mn-ea"/>
              </a:rPr>
              <a:t> !!</a:t>
            </a:r>
            <a:endParaRPr lang="en-US" altLang="zh-CN" sz="5400" b="1">
              <a:solidFill>
                <a:srgbClr val="0070C0"/>
              </a:solidFill>
              <a:latin typeface="+mn-ea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zh-TW" sz="5400" b="1">
                <a:solidFill>
                  <a:srgbClr val="FF0000"/>
                </a:solidFill>
                <a:latin typeface="+mn-ea"/>
                <a:sym typeface="+mn-ea"/>
              </a:rPr>
              <a:t>感谢赞美主</a:t>
            </a:r>
            <a:r>
              <a:rPr lang="en-US" altLang="zh-CN" sz="5400" b="1">
                <a:solidFill>
                  <a:srgbClr val="FF0000"/>
                </a:solidFill>
                <a:latin typeface="+mn-ea"/>
                <a:sym typeface="+mn-ea"/>
              </a:rPr>
              <a:t> !!</a:t>
            </a:r>
            <a:r>
              <a:rPr lang="zh-CN" altLang="zh-TW" sz="5400" b="1">
                <a:solidFill>
                  <a:srgbClr val="FF0000"/>
                </a:solidFill>
                <a:latin typeface="+mn-ea"/>
                <a:sym typeface="+mn-ea"/>
              </a:rPr>
              <a:t>！</a:t>
            </a:r>
            <a:endParaRPr lang="zh-CN" altLang="zh-TW" sz="5400" b="1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940" y="2052320"/>
            <a:ext cx="8481060" cy="47637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6880" y="13716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1.</a:t>
            </a:r>
            <a:r>
              <a:rPr lang="zh-CN" altLang="en-US" sz="3200" b="1">
                <a:latin typeface="+mn-ea"/>
                <a:sym typeface="+mn-ea"/>
              </a:rPr>
              <a:t>约伯</a:t>
            </a:r>
            <a:r>
              <a:rPr lang="zh-CN" altLang="en-US" sz="3200" b="1">
                <a:latin typeface="+mn-ea"/>
                <a:sym typeface="+mn-ea"/>
              </a:rPr>
              <a:t>其人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865" y="846455"/>
            <a:ext cx="6426835" cy="95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/>
              <a:t>【伯 1:1】</a:t>
            </a:r>
            <a:r>
              <a:rPr lang="zh-CN" altLang="en-US" sz="2800">
                <a:solidFill>
                  <a:schemeClr val="tx1"/>
                </a:solidFill>
              </a:rPr>
              <a:t>乌斯地有</a:t>
            </a:r>
            <a:r>
              <a:rPr lang="zh-CN" altLang="en-US" sz="2800"/>
              <a:t>一个人，名叫约伯；那人</a:t>
            </a:r>
            <a:r>
              <a:rPr lang="zh-CN" altLang="en-US" sz="2800" b="1">
                <a:solidFill>
                  <a:srgbClr val="FF0000"/>
                </a:solidFill>
              </a:rPr>
              <a:t>完全正直</a:t>
            </a:r>
            <a:r>
              <a:rPr lang="zh-CN" altLang="en-US" sz="2800"/>
              <a:t>，</a:t>
            </a:r>
            <a:r>
              <a:rPr lang="zh-CN" altLang="en-US" sz="2800" b="1">
                <a:solidFill>
                  <a:srgbClr val="FF0000"/>
                </a:solidFill>
              </a:rPr>
              <a:t>敬畏神</a:t>
            </a:r>
            <a:r>
              <a:rPr lang="zh-CN" altLang="en-US" sz="2800"/>
              <a:t>，</a:t>
            </a:r>
            <a:r>
              <a:rPr lang="zh-CN" altLang="en-US" sz="2800" b="1">
                <a:solidFill>
                  <a:srgbClr val="FF0000"/>
                </a:solidFill>
              </a:rPr>
              <a:t>远离恶事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68910" y="2023110"/>
            <a:ext cx="6447790" cy="1383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/>
              <a:t>【伯 1:3】他的家产有</a:t>
            </a:r>
            <a:r>
              <a:rPr lang="zh-CN" altLang="en-US" sz="2800" b="1">
                <a:solidFill>
                  <a:srgbClr val="0070C0"/>
                </a:solidFill>
              </a:rPr>
              <a:t>七千羊，三千骆驼，五百对牛，五百母驴</a:t>
            </a:r>
            <a:r>
              <a:rPr lang="zh-CN" altLang="en-US" sz="2800"/>
              <a:t>，并有许多仆婢。这人</a:t>
            </a:r>
            <a:r>
              <a:rPr lang="zh-CN" altLang="en-US" sz="2800" b="1">
                <a:solidFill>
                  <a:srgbClr val="7030A0"/>
                </a:solidFill>
              </a:rPr>
              <a:t>在东方人中就为至大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115695" y="3743960"/>
            <a:ext cx="145923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</a:rPr>
              <a:t>好人</a:t>
            </a:r>
            <a:endParaRPr lang="zh-CN" altLang="en-US" sz="4400" b="1">
              <a:solidFill>
                <a:srgbClr val="FF0000"/>
              </a:solidFill>
            </a:endParaRPr>
          </a:p>
          <a:p>
            <a:r>
              <a:rPr lang="zh-CN" altLang="en-US" sz="4400" b="1">
                <a:solidFill>
                  <a:srgbClr val="00B050"/>
                </a:solidFill>
              </a:rPr>
              <a:t>望族</a:t>
            </a:r>
            <a:r>
              <a:rPr lang="zh-CN" altLang="en-US" sz="4400" b="1">
                <a:solidFill>
                  <a:srgbClr val="0070C0"/>
                </a:solidFill>
              </a:rPr>
              <a:t>富户</a:t>
            </a:r>
            <a:endParaRPr lang="zh-CN" altLang="en-US" sz="4400" b="1">
              <a:solidFill>
                <a:srgbClr val="0070C0"/>
              </a:solidFill>
            </a:endParaRPr>
          </a:p>
          <a:p>
            <a:r>
              <a:rPr lang="zh-CN" altLang="en-US" sz="4400" b="1">
                <a:solidFill>
                  <a:srgbClr val="7030A0"/>
                </a:solidFill>
                <a:sym typeface="+mn-ea"/>
              </a:rPr>
              <a:t>名</a:t>
            </a:r>
            <a:r>
              <a:rPr lang="zh-CN" altLang="en-US" sz="4400" b="1">
                <a:solidFill>
                  <a:srgbClr val="7030A0"/>
                </a:solidFill>
                <a:sym typeface="+mn-ea"/>
              </a:rPr>
              <a:t>门</a:t>
            </a:r>
            <a:endParaRPr lang="zh-CN" altLang="en-US" sz="44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47230" y="846455"/>
            <a:ext cx="4454525" cy="953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【伯 1:2】他生了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七个儿子</a:t>
            </a:r>
            <a:r>
              <a:rPr lang="zh-CN" altLang="en-US" sz="2800">
                <a:sym typeface="+mn-ea"/>
              </a:rPr>
              <a:t>，</a:t>
            </a:r>
            <a:r>
              <a:rPr lang="zh-CN" altLang="en-US" sz="2800" b="1">
                <a:solidFill>
                  <a:srgbClr val="00B050"/>
                </a:solidFill>
                <a:sym typeface="+mn-ea"/>
              </a:rPr>
              <a:t>三个女儿</a:t>
            </a:r>
            <a:r>
              <a:rPr lang="zh-CN" altLang="en-US" sz="2800">
                <a:sym typeface="+mn-ea"/>
              </a:rPr>
              <a:t>。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 animBg="1"/>
      <p:bldP spid="3" grpId="1" animBg="1"/>
      <p:bldP spid="9" grpId="0" bldLvl="0" animBg="1"/>
      <p:bldP spid="9" grpId="1" animBg="1"/>
      <p:bldP spid="5" grpId="0" bldLvl="0" animBg="1"/>
      <p:bldP spid="5" grpId="1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6880" y="137160"/>
            <a:ext cx="2516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2.</a:t>
            </a:r>
            <a:r>
              <a:rPr lang="zh-CN" altLang="en-US" sz="3200" b="1">
                <a:latin typeface="+mn-ea"/>
                <a:sym typeface="+mn-ea"/>
              </a:rPr>
              <a:t>天灾人祸</a:t>
            </a:r>
            <a:endParaRPr lang="zh-CN" altLang="en-US" sz="3200" b="1">
              <a:latin typeface="+mn-ea"/>
              <a:sym typeface="+mn-ea"/>
            </a:endParaRPr>
          </a:p>
        </p:txBody>
      </p:sp>
      <p:pic>
        <p:nvPicPr>
          <p:cNvPr id="3" name="图片 2" descr="约伯在炉灰中祷告-俯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3880" y="2459990"/>
            <a:ext cx="7818120" cy="43980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7010" y="2963545"/>
            <a:ext cx="4070350" cy="2091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1:16】他还说话的时候，又有人来说：“  神从</a:t>
            </a:r>
            <a:r>
              <a:rPr lang="zh-CN" altLang="en-US" sz="2600" b="1">
                <a:solidFill>
                  <a:srgbClr val="FF0000"/>
                </a:solidFill>
              </a:rPr>
              <a:t>天上降下火来</a:t>
            </a:r>
            <a:r>
              <a:rPr lang="zh-CN" altLang="en-US" sz="2600"/>
              <a:t>，将群羊和仆人都</a:t>
            </a:r>
            <a:r>
              <a:rPr lang="zh-CN" altLang="en-US" sz="2600" b="1">
                <a:solidFill>
                  <a:srgbClr val="FF0000"/>
                </a:solidFill>
              </a:rPr>
              <a:t>烧灭</a:t>
            </a:r>
            <a:r>
              <a:rPr lang="zh-CN" altLang="en-US" sz="2600"/>
              <a:t>了；惟有我一人逃脱，来报信给你。”</a:t>
            </a:r>
            <a:endParaRPr lang="zh-CN" altLang="en-US" sz="2600"/>
          </a:p>
        </p:txBody>
      </p:sp>
      <p:sp>
        <p:nvSpPr>
          <p:cNvPr id="5" name="文本框 4"/>
          <p:cNvSpPr txBox="1"/>
          <p:nvPr/>
        </p:nvSpPr>
        <p:spPr>
          <a:xfrm>
            <a:off x="189865" y="741680"/>
            <a:ext cx="6100445" cy="20916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1:14】有报信的来见约伯说：“牛正耕地，驴在旁边吃草，</a:t>
            </a:r>
            <a:endParaRPr lang="zh-CN" altLang="en-US" sz="2600"/>
          </a:p>
          <a:p>
            <a:r>
              <a:rPr lang="zh-CN" altLang="en-US" sz="2600"/>
              <a:t>【伯 1:15】</a:t>
            </a:r>
            <a:r>
              <a:rPr lang="zh-CN" altLang="en-US" sz="2600" b="1">
                <a:solidFill>
                  <a:srgbClr val="0070C0"/>
                </a:solidFill>
              </a:rPr>
              <a:t>示巴人</a:t>
            </a:r>
            <a:r>
              <a:rPr lang="zh-CN" altLang="en-US" sz="2600"/>
              <a:t>忽然闯来，把牲畜掳去，并用刀杀了仆人；惟有我一人逃脱，来报信给你。”</a:t>
            </a:r>
            <a:endParaRPr lang="zh-CN" altLang="en-US" sz="2600"/>
          </a:p>
        </p:txBody>
      </p:sp>
      <p:sp>
        <p:nvSpPr>
          <p:cNvPr id="6" name="文本框 5"/>
          <p:cNvSpPr txBox="1"/>
          <p:nvPr/>
        </p:nvSpPr>
        <p:spPr>
          <a:xfrm>
            <a:off x="7601585" y="325755"/>
            <a:ext cx="4370705" cy="20916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1:17】 他还说话的时候，又有人来说</a:t>
            </a:r>
            <a:r>
              <a:rPr lang="en-US" altLang="zh-CN" sz="2600"/>
              <a:t>:</a:t>
            </a:r>
            <a:r>
              <a:rPr lang="zh-CN" altLang="en-US" sz="2600"/>
              <a:t>“</a:t>
            </a:r>
            <a:r>
              <a:rPr lang="zh-CN" altLang="en-US" sz="2600" b="1">
                <a:solidFill>
                  <a:srgbClr val="0070C0"/>
                </a:solidFill>
              </a:rPr>
              <a:t>迦勒底人</a:t>
            </a:r>
            <a:r>
              <a:rPr lang="zh-CN" altLang="en-US" sz="2600"/>
              <a:t>分作三队，忽然闯来，把骆驼掳去，并用刀杀了仆人；惟有我一人逃脱，来报信给你。”</a:t>
            </a:r>
            <a:endParaRPr lang="zh-CN" altLang="en-US" sz="2600"/>
          </a:p>
        </p:txBody>
      </p:sp>
      <p:sp>
        <p:nvSpPr>
          <p:cNvPr id="7" name="文本框 6"/>
          <p:cNvSpPr txBox="1"/>
          <p:nvPr/>
        </p:nvSpPr>
        <p:spPr>
          <a:xfrm>
            <a:off x="5248275" y="2543810"/>
            <a:ext cx="6831965" cy="20916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1:18】 他还说话的时候，又有人来说：“你的儿女正在他们长兄的家里吃饭喝酒，</a:t>
            </a:r>
            <a:endParaRPr lang="zh-CN" altLang="en-US" sz="2600"/>
          </a:p>
          <a:p>
            <a:r>
              <a:rPr lang="zh-CN" altLang="en-US" sz="2600"/>
              <a:t>【伯 1:19】 不料有</a:t>
            </a:r>
            <a:r>
              <a:rPr lang="zh-CN" altLang="en-US" sz="2600" b="1">
                <a:solidFill>
                  <a:srgbClr val="FF0000"/>
                </a:solidFill>
              </a:rPr>
              <a:t>狂风</a:t>
            </a:r>
            <a:r>
              <a:rPr lang="zh-CN" altLang="en-US" sz="2600"/>
              <a:t>从旷野刮来，</a:t>
            </a:r>
            <a:r>
              <a:rPr lang="zh-CN" altLang="en-US" sz="2600" b="1">
                <a:solidFill>
                  <a:srgbClr val="FF0000"/>
                </a:solidFill>
              </a:rPr>
              <a:t>击打房屋</a:t>
            </a:r>
            <a:r>
              <a:rPr lang="zh-CN" altLang="en-US" sz="2600"/>
              <a:t>的四角，</a:t>
            </a:r>
            <a:r>
              <a:rPr lang="zh-CN" altLang="en-US" sz="2600">
                <a:solidFill>
                  <a:schemeClr val="tx1"/>
                </a:solidFill>
              </a:rPr>
              <a:t>房屋倒塌</a:t>
            </a:r>
            <a:r>
              <a:rPr lang="zh-CN" altLang="en-US" sz="2600"/>
              <a:t>在少年人身上，他们就都死了；惟有我一人逃脱，来报信给你。”</a:t>
            </a:r>
            <a:endParaRPr lang="zh-CN" altLang="en-US" sz="2600"/>
          </a:p>
        </p:txBody>
      </p:sp>
      <p:sp>
        <p:nvSpPr>
          <p:cNvPr id="8" name="文本框 7"/>
          <p:cNvSpPr txBox="1"/>
          <p:nvPr/>
        </p:nvSpPr>
        <p:spPr>
          <a:xfrm>
            <a:off x="207010" y="5210810"/>
            <a:ext cx="4070350" cy="1291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2:7】 于是</a:t>
            </a:r>
            <a:r>
              <a:rPr lang="zh-CN" altLang="en-US" sz="2600" b="1">
                <a:solidFill>
                  <a:srgbClr val="FF0000"/>
                </a:solidFill>
              </a:rPr>
              <a:t>撒但</a:t>
            </a:r>
            <a:r>
              <a:rPr lang="zh-CN" altLang="en-US" sz="2600"/>
              <a:t>从耶和华面前退去，</a:t>
            </a:r>
            <a:r>
              <a:rPr lang="zh-CN" altLang="en-US" sz="2600" b="1">
                <a:solidFill>
                  <a:srgbClr val="FF0000"/>
                </a:solidFill>
              </a:rPr>
              <a:t>击打</a:t>
            </a:r>
            <a:r>
              <a:rPr lang="zh-CN" altLang="en-US" sz="2600"/>
              <a:t>约伯，使他从脚掌到头顶长毒疮。</a:t>
            </a:r>
            <a:endParaRPr lang="zh-CN" altLang="en-US" sz="2600"/>
          </a:p>
        </p:txBody>
      </p:sp>
      <p:sp>
        <p:nvSpPr>
          <p:cNvPr id="9" name="文本框 8"/>
          <p:cNvSpPr txBox="1"/>
          <p:nvPr/>
        </p:nvSpPr>
        <p:spPr>
          <a:xfrm>
            <a:off x="6652260" y="825500"/>
            <a:ext cx="6642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+mn-ea"/>
                <a:sym typeface="+mn-ea"/>
              </a:rPr>
              <a:t>人祸</a:t>
            </a:r>
            <a:endParaRPr lang="zh-CN" altLang="en-US" sz="3600" b="1">
              <a:solidFill>
                <a:srgbClr val="0070C0"/>
              </a:solidFill>
              <a:latin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30395" y="2963545"/>
            <a:ext cx="66421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+mn-ea"/>
                <a:sym typeface="+mn-ea"/>
              </a:rPr>
              <a:t>天灾</a:t>
            </a:r>
            <a:endParaRPr lang="zh-CN" altLang="en-US" sz="3600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95265" y="480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00000005fa9bd2be12e0d1bdf65c249b009e6579e05d09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1050" y="2143125"/>
            <a:ext cx="7600950" cy="46520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5730" y="117475"/>
            <a:ext cx="49803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3.</a:t>
            </a:r>
            <a:r>
              <a:rPr lang="zh-CN" altLang="en-US" sz="3200" b="1">
                <a:latin typeface="+mn-ea"/>
                <a:sym typeface="+mn-ea"/>
              </a:rPr>
              <a:t>灾难缘由：天庭会议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335" y="742950"/>
            <a:ext cx="10686415" cy="1291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1:6】有一天，  神的众子来侍立在耶和华面前，撒但也来在其中。</a:t>
            </a:r>
            <a:endParaRPr lang="zh-CN" altLang="en-US" sz="2600"/>
          </a:p>
          <a:p>
            <a:r>
              <a:rPr lang="zh-CN" altLang="en-US" sz="2600"/>
              <a:t>【伯 1:8】耶和华问撒但说：“你曾用心察看我的仆人约伯没有？地上再没有人像他完全正直，敬畏神，远离恶事。”</a:t>
            </a:r>
            <a:endParaRPr lang="zh-CN" altLang="en-US" sz="2600"/>
          </a:p>
        </p:txBody>
      </p:sp>
      <p:sp>
        <p:nvSpPr>
          <p:cNvPr id="5" name="文本框 4"/>
          <p:cNvSpPr txBox="1"/>
          <p:nvPr/>
        </p:nvSpPr>
        <p:spPr>
          <a:xfrm>
            <a:off x="104775" y="2236470"/>
            <a:ext cx="4433570" cy="209169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【伯 1:9】撒但回答耶和华说</a:t>
            </a:r>
            <a:r>
              <a:rPr lang="en-US" altLang="zh-CN" sz="2600">
                <a:sym typeface="+mn-ea"/>
              </a:rPr>
              <a:t>:</a:t>
            </a:r>
            <a:r>
              <a:rPr lang="zh-CN" altLang="en-US" sz="2600">
                <a:sym typeface="+mn-ea"/>
              </a:rPr>
              <a:t>“约伯敬畏神岂是无故呢？</a:t>
            </a:r>
            <a:endParaRPr lang="zh-CN" altLang="en-US" sz="2600"/>
          </a:p>
          <a:p>
            <a:r>
              <a:rPr lang="zh-CN" altLang="en-US" sz="2600">
                <a:sym typeface="+mn-ea"/>
              </a:rPr>
              <a:t>【伯 1:11】你且伸手毁他一切所有的，他必当面弃掉你。”</a:t>
            </a:r>
            <a:endParaRPr lang="zh-CN" altLang="en-US" sz="26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505" y="4600575"/>
            <a:ext cx="4093845" cy="2091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【伯 1:12】耶和华对撒但说：“凡他所有的都在你手中，只是不可伸手加害于他。”于是撒但从耶和华面前退去。</a:t>
            </a:r>
            <a:endParaRPr lang="zh-CN" altLang="en-US" sz="26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8855" y="1554480"/>
            <a:ext cx="208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神称赞约伯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5170" y="3806190"/>
            <a:ext cx="2084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撒旦挑战神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73630" y="6198870"/>
            <a:ext cx="350520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神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许可撒旦试炼约伯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07-jtjm-job-e16306536228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1028700"/>
            <a:ext cx="8308975" cy="5810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7650" y="231140"/>
            <a:ext cx="26631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4.</a:t>
            </a:r>
            <a:r>
              <a:rPr lang="zh-CN" altLang="en-US" sz="3200" b="1">
                <a:latin typeface="+mn-ea"/>
                <a:sym typeface="+mn-ea"/>
              </a:rPr>
              <a:t>三位朋友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72475" y="264160"/>
            <a:ext cx="3719195" cy="64928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2:11】 约伯的</a:t>
            </a:r>
            <a:r>
              <a:rPr lang="zh-CN" altLang="en-US" sz="2600" b="1"/>
              <a:t>三个朋友</a:t>
            </a:r>
            <a:r>
              <a:rPr lang="zh-CN" altLang="en-US" sz="2600"/>
              <a:t>，提幔人</a:t>
            </a:r>
            <a:r>
              <a:rPr lang="zh-CN" altLang="en-US" sz="2600" b="1"/>
              <a:t>以利法</a:t>
            </a:r>
            <a:r>
              <a:rPr lang="zh-CN" altLang="en-US" sz="2600"/>
              <a:t>、书亚人</a:t>
            </a:r>
            <a:r>
              <a:rPr lang="zh-CN" altLang="en-US" sz="2600" b="1"/>
              <a:t>比勒达</a:t>
            </a:r>
            <a:r>
              <a:rPr lang="zh-CN" altLang="en-US" sz="2600"/>
              <a:t>、拿玛人</a:t>
            </a:r>
            <a:r>
              <a:rPr lang="zh-CN" altLang="en-US" sz="2600" b="1"/>
              <a:t>琐法</a:t>
            </a:r>
            <a:r>
              <a:rPr lang="zh-CN" altLang="en-US" sz="2600"/>
              <a:t>，听说有这一切的灾祸临到他身上，各人就从本处约会同来，</a:t>
            </a:r>
            <a:r>
              <a:rPr lang="zh-CN" altLang="en-US" sz="2600" b="1">
                <a:solidFill>
                  <a:srgbClr val="FF0000"/>
                </a:solidFill>
              </a:rPr>
              <a:t>为他悲伤，安慰他</a:t>
            </a:r>
            <a:r>
              <a:rPr lang="zh-CN" altLang="en-US" sz="2600"/>
              <a:t>。</a:t>
            </a:r>
            <a:endParaRPr lang="zh-CN" altLang="en-US" sz="2600"/>
          </a:p>
          <a:p>
            <a:r>
              <a:rPr lang="zh-CN" altLang="en-US" sz="2600"/>
              <a:t>【伯 2:12】 他们远远地举目观看，认不出他来，就</a:t>
            </a:r>
            <a:r>
              <a:rPr lang="zh-CN" altLang="en-US" sz="2600"/>
              <a:t>放声大哭。各人撕裂外袍</a:t>
            </a:r>
            <a:r>
              <a:rPr lang="zh-CN" altLang="en-US" sz="2600"/>
              <a:t>，把尘土向天扬起来，落在自己的头上。</a:t>
            </a:r>
            <a:endParaRPr lang="zh-CN" altLang="en-US" sz="2600"/>
          </a:p>
          <a:p>
            <a:r>
              <a:rPr lang="zh-CN" altLang="en-US" sz="2600"/>
              <a:t>【伯 2:13】 他们就同他</a:t>
            </a:r>
            <a:r>
              <a:rPr lang="zh-CN" altLang="en-US" sz="2600" b="1">
                <a:solidFill>
                  <a:srgbClr val="FF0000"/>
                </a:solidFill>
              </a:rPr>
              <a:t>七天七夜</a:t>
            </a:r>
            <a:r>
              <a:rPr lang="zh-CN" altLang="en-US" sz="2600"/>
              <a:t>坐在地上，一个人</a:t>
            </a:r>
            <a:r>
              <a:rPr lang="zh-CN" altLang="en-US" sz="2600" b="1">
                <a:solidFill>
                  <a:srgbClr val="FF0000"/>
                </a:solidFill>
              </a:rPr>
              <a:t>也不向他说句话</a:t>
            </a:r>
            <a:r>
              <a:rPr lang="zh-CN" altLang="en-US" sz="2600"/>
              <a:t>，因为他极其痛苦。</a:t>
            </a:r>
            <a:endParaRPr lang="zh-CN" altLang="en-US" sz="2600"/>
          </a:p>
        </p:txBody>
      </p:sp>
      <p:sp>
        <p:nvSpPr>
          <p:cNvPr id="6" name="文本框 5"/>
          <p:cNvSpPr txBox="1"/>
          <p:nvPr/>
        </p:nvSpPr>
        <p:spPr>
          <a:xfrm>
            <a:off x="3848100" y="273050"/>
            <a:ext cx="39350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sym typeface="+mn-ea"/>
              </a:rPr>
              <a:t>默默陪伴七天七夜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830" y="5666105"/>
            <a:ext cx="4419600" cy="9531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【罗 12:15】与喜乐的人要同乐，与哀哭的人要同哭。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4" grpId="0" animBg="1"/>
      <p:bldP spid="4" grpId="1" animBg="1"/>
      <p:bldP spid="6" grpId="0"/>
      <p:bldP spid="6" grpId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7650" y="126365"/>
            <a:ext cx="58477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5. </a:t>
            </a:r>
            <a:r>
              <a:rPr lang="zh-CN" altLang="en-US" sz="3200" b="1">
                <a:latin typeface="+mn-ea"/>
                <a:sym typeface="+mn-ea"/>
              </a:rPr>
              <a:t>约伯和</a:t>
            </a:r>
            <a:r>
              <a:rPr lang="zh-CN" altLang="en-US" sz="3200" b="1">
                <a:latin typeface="+mn-ea"/>
                <a:sym typeface="+mn-ea"/>
              </a:rPr>
              <a:t>三友的</a:t>
            </a:r>
            <a:r>
              <a:rPr lang="en-US" altLang="zh-CN" sz="3200" b="1">
                <a:latin typeface="+mn-ea"/>
                <a:sym typeface="+mn-ea"/>
              </a:rPr>
              <a:t> 3</a:t>
            </a:r>
            <a:r>
              <a:rPr lang="en-US" altLang="zh-CN" sz="3200" b="1">
                <a:latin typeface="Arial" panose="020B0604020202090204" pitchFamily="34" charset="0"/>
                <a:sym typeface="+mn-ea"/>
              </a:rPr>
              <a:t>×</a:t>
            </a:r>
            <a:r>
              <a:rPr lang="en-US" altLang="zh-CN" sz="3200" b="1">
                <a:latin typeface="+mn-ea"/>
                <a:sym typeface="+mn-ea"/>
              </a:rPr>
              <a:t>3 </a:t>
            </a:r>
            <a:r>
              <a:rPr lang="zh-CN" altLang="en-US" sz="3200" b="1">
                <a:latin typeface="+mn-ea"/>
                <a:sym typeface="+mn-ea"/>
              </a:rPr>
              <a:t>辩论循环</a:t>
            </a:r>
            <a:endParaRPr lang="zh-CN" altLang="en-US" sz="3200" b="1">
              <a:latin typeface="+mn-ea"/>
              <a:sym typeface="+mn-ea"/>
            </a:endParaRPr>
          </a:p>
        </p:txBody>
      </p:sp>
      <p:pic>
        <p:nvPicPr>
          <p:cNvPr id="3" name="图片 2" descr="ItVvX6qwC6s5O5lwJorHYXvpLcGxzMEN7TYfAWaFXyrvE5Kn1eFkhXaW9r0klU0TgpnAug0ib6IMws7SiaJ9g28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74065"/>
            <a:ext cx="7374890" cy="6083935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7584440" y="168275"/>
          <a:ext cx="4391660" cy="4011295"/>
        </p:xfrm>
        <a:graphic>
          <a:graphicData uri="http://schemas.openxmlformats.org/drawingml/2006/table">
            <a:tbl>
              <a:tblPr/>
              <a:tblGrid>
                <a:gridCol w="1463675"/>
                <a:gridCol w="1462405"/>
                <a:gridCol w="1465580"/>
              </a:tblGrid>
              <a:tr h="485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1">
                          <a:latin typeface="宋体" charset="0"/>
                          <a:cs typeface="宋体" charset="0"/>
                        </a:rPr>
                        <a:t>1循环</a:t>
                      </a:r>
                      <a:endParaRPr lang="en-US" altLang="en-US" sz="26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1">
                          <a:latin typeface="宋体" charset="0"/>
                          <a:cs typeface="宋体" charset="0"/>
                        </a:rPr>
                        <a:t>2循环</a:t>
                      </a:r>
                      <a:endParaRPr lang="en-US" altLang="en-US" sz="26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1">
                          <a:latin typeface="宋体" charset="0"/>
                          <a:cs typeface="宋体" charset="0"/>
                        </a:rPr>
                        <a:t>3循环</a:t>
                      </a:r>
                      <a:endParaRPr lang="en-US" altLang="en-US" sz="2600" b="1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以利法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以利法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以利法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约伯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约伯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约伯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比勒达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比勒达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比勒达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0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约伯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约伯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约伯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锁法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锁法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锁法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40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约伯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约伯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约伯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00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4</a:t>
                      </a:r>
                      <a:r>
                        <a:rPr lang="en-US" sz="2600" b="0">
                          <a:latin typeface="Calibri" charset="0"/>
                          <a:cs typeface="Calibri" charset="0"/>
                        </a:rPr>
                        <a:t>~</a:t>
                      </a: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14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15</a:t>
                      </a:r>
                      <a:r>
                        <a:rPr lang="en-US" sz="2600" b="0">
                          <a:latin typeface="Calibri" charset="0"/>
                          <a:cs typeface="Calibri" charset="0"/>
                        </a:rPr>
                        <a:t>~</a:t>
                      </a: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21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22</a:t>
                      </a:r>
                      <a:r>
                        <a:rPr lang="en-US" sz="2600" b="0">
                          <a:latin typeface="Calibri" charset="0"/>
                          <a:cs typeface="Calibri" charset="0"/>
                        </a:rPr>
                        <a:t>~</a:t>
                      </a:r>
                      <a:r>
                        <a:rPr lang="en-US" sz="2600" b="0">
                          <a:latin typeface="宋体" charset="0"/>
                          <a:cs typeface="宋体" charset="0"/>
                        </a:rPr>
                        <a:t>31</a:t>
                      </a:r>
                      <a:endParaRPr lang="en-US" altLang="en-US" sz="2600" b="0"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374890" y="4335145"/>
            <a:ext cx="464947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报应神学</a:t>
            </a:r>
            <a:r>
              <a:rPr lang="zh-CN" altLang="en-US" sz="2600" b="1">
                <a:solidFill>
                  <a:srgbClr val="7030A0"/>
                </a:solidFill>
                <a:latin typeface="+mn-ea"/>
                <a:sym typeface="+mn-ea"/>
              </a:rPr>
              <a:t>：</a:t>
            </a:r>
            <a:endParaRPr lang="zh-CN" altLang="en-US" sz="2600" b="1">
              <a:solidFill>
                <a:srgbClr val="7030A0"/>
              </a:solidFill>
              <a:latin typeface="+mn-ea"/>
              <a:sym typeface="+mn-ea"/>
            </a:endParaRPr>
          </a:p>
          <a:p>
            <a:r>
              <a:rPr lang="zh-CN" altLang="en-US" sz="2600" b="1">
                <a:solidFill>
                  <a:srgbClr val="7030A0"/>
                </a:solidFill>
                <a:latin typeface="+mn-ea"/>
                <a:sym typeface="+mn-ea"/>
              </a:rPr>
              <a:t>依据</a:t>
            </a:r>
            <a:r>
              <a:rPr lang="en-US" altLang="zh-CN" sz="2600" b="1">
                <a:solidFill>
                  <a:srgbClr val="7030A0"/>
                </a:solidFill>
                <a:latin typeface="+mn-ea"/>
                <a:sym typeface="+mn-ea"/>
              </a:rPr>
              <a:t>: </a:t>
            </a:r>
            <a:r>
              <a:rPr lang="zh-CN" altLang="en-US" sz="2600" b="1">
                <a:solidFill>
                  <a:srgbClr val="7030A0"/>
                </a:solidFill>
                <a:latin typeface="+mn-ea"/>
                <a:sym typeface="+mn-ea"/>
              </a:rPr>
              <a:t>神祝福义人，咒诅恶人。</a:t>
            </a:r>
            <a:endParaRPr lang="zh-CN" altLang="en-US" sz="2600" b="1">
              <a:solidFill>
                <a:srgbClr val="7030A0"/>
              </a:solidFill>
              <a:latin typeface="+mn-ea"/>
              <a:sym typeface="+mn-ea"/>
            </a:endParaRPr>
          </a:p>
          <a:p>
            <a:r>
              <a:rPr lang="zh-CN" altLang="en-US" sz="2600" b="1">
                <a:solidFill>
                  <a:srgbClr val="7030A0"/>
                </a:solidFill>
                <a:latin typeface="+mn-ea"/>
                <a:sym typeface="+mn-ea"/>
              </a:rPr>
              <a:t>推论</a:t>
            </a:r>
            <a:r>
              <a:rPr lang="en-US" altLang="zh-CN" sz="2600" b="1">
                <a:solidFill>
                  <a:srgbClr val="7030A0"/>
                </a:solidFill>
                <a:latin typeface="+mn-ea"/>
                <a:sym typeface="+mn-ea"/>
              </a:rPr>
              <a:t>: </a:t>
            </a:r>
            <a:r>
              <a:rPr lang="zh-CN" altLang="en-US" sz="2600" b="1">
                <a:solidFill>
                  <a:srgbClr val="7030A0"/>
                </a:solidFill>
                <a:latin typeface="+mn-ea"/>
                <a:sym typeface="+mn-ea"/>
              </a:rPr>
              <a:t>受苦</a:t>
            </a:r>
            <a:r>
              <a:rPr lang="en-US" altLang="zh-CN" sz="2600" b="1">
                <a:solidFill>
                  <a:srgbClr val="7030A0"/>
                </a:solidFill>
                <a:latin typeface="+mn-ea"/>
                <a:sym typeface="+mn-ea"/>
              </a:rPr>
              <a:t>                           </a:t>
            </a:r>
            <a:r>
              <a:rPr lang="zh-CN" altLang="en-US" sz="2600" b="1">
                <a:solidFill>
                  <a:srgbClr val="7030A0"/>
                </a:solidFill>
                <a:latin typeface="+mn-ea"/>
                <a:sym typeface="+mn-ea"/>
              </a:rPr>
              <a:t>犯罪</a:t>
            </a:r>
            <a:endParaRPr lang="en-US" altLang="zh-CN" sz="2600" b="1">
              <a:solidFill>
                <a:srgbClr val="7030A0"/>
              </a:solidFill>
              <a:latin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2020" y="5802630"/>
            <a:ext cx="5530850" cy="8915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 b="1">
                <a:solidFill>
                  <a:schemeClr val="tx1"/>
                </a:solidFill>
                <a:latin typeface="+mn-ea"/>
                <a:sym typeface="+mn-ea"/>
              </a:rPr>
              <a:t>约伯受苦是报应</a:t>
            </a:r>
            <a:r>
              <a:rPr lang="en-US" altLang="zh-CN" sz="2600" b="1">
                <a:solidFill>
                  <a:schemeClr val="tx1"/>
                </a:solidFill>
                <a:latin typeface="+mn-ea"/>
                <a:sym typeface="+mn-ea"/>
              </a:rPr>
              <a:t> -- </a:t>
            </a:r>
            <a:r>
              <a:rPr lang="zh-CN" altLang="en-US" sz="2600" b="1">
                <a:solidFill>
                  <a:schemeClr val="tx1"/>
                </a:solidFill>
                <a:latin typeface="+mn-ea"/>
                <a:sym typeface="+mn-ea"/>
              </a:rPr>
              <a:t>他肯定得罪神</a:t>
            </a:r>
            <a:r>
              <a:rPr lang="zh-CN" altLang="en-US" sz="2600" b="1">
                <a:solidFill>
                  <a:schemeClr val="tx1"/>
                </a:solidFill>
                <a:latin typeface="+mn-ea"/>
                <a:sym typeface="+mn-ea"/>
              </a:rPr>
              <a:t>了</a:t>
            </a:r>
            <a:endParaRPr lang="zh-CN" altLang="en-US" sz="2600" b="1">
              <a:solidFill>
                <a:schemeClr val="tx1"/>
              </a:solidFill>
              <a:latin typeface="+mn-ea"/>
              <a:sym typeface="+mn-ea"/>
            </a:endParaRPr>
          </a:p>
          <a:p>
            <a:r>
              <a:rPr lang="zh-CN" altLang="en-US" sz="2600" b="1">
                <a:solidFill>
                  <a:schemeClr val="tx1"/>
                </a:solidFill>
                <a:latin typeface="+mn-ea"/>
                <a:sym typeface="+mn-ea"/>
              </a:rPr>
              <a:t> </a:t>
            </a:r>
            <a:r>
              <a:rPr lang="en-US" altLang="zh-CN" sz="2600" b="1">
                <a:solidFill>
                  <a:schemeClr val="tx1"/>
                </a:solidFill>
                <a:latin typeface="+mn-ea"/>
                <a:sym typeface="+mn-ea"/>
              </a:rPr>
              <a:t>                             --</a:t>
            </a:r>
            <a:r>
              <a:rPr lang="zh-CN" altLang="en-US" sz="2600" b="1">
                <a:solidFill>
                  <a:schemeClr val="tx1"/>
                </a:solidFill>
                <a:latin typeface="+mn-ea"/>
                <a:sym typeface="+mn-ea"/>
              </a:rPr>
              <a:t>只有悔改</a:t>
            </a:r>
            <a:r>
              <a:rPr lang="zh-CN" altLang="en-US" sz="2600" b="1">
                <a:solidFill>
                  <a:schemeClr val="tx1"/>
                </a:solidFill>
                <a:latin typeface="+mn-ea"/>
                <a:sym typeface="+mn-ea"/>
              </a:rPr>
              <a:t>一条路</a:t>
            </a:r>
            <a:endParaRPr lang="zh-CN" altLang="en-US" sz="2600" b="1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87475" y="1610360"/>
            <a:ext cx="2134870" cy="5556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 anchor="t">
            <a:noAutofit/>
          </a:bodyPr>
          <a:p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伤口上撒盐</a:t>
            </a:r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 </a:t>
            </a:r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！</a:t>
            </a:r>
            <a:endParaRPr lang="zh-CN" altLang="en-US" sz="2600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99985" y="5659755"/>
            <a:ext cx="4649470" cy="55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600" b="1">
                <a:solidFill>
                  <a:srgbClr val="00B050"/>
                </a:solidFill>
                <a:latin typeface="+mn-ea"/>
                <a:sym typeface="+mn-ea"/>
              </a:rPr>
              <a:t>犯罪</a:t>
            </a:r>
            <a:r>
              <a:rPr lang="en-US" altLang="zh-CN" sz="2600" b="1">
                <a:solidFill>
                  <a:srgbClr val="00B050"/>
                </a:solidFill>
                <a:latin typeface="+mn-ea"/>
                <a:sym typeface="+mn-ea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(因)   </a:t>
            </a:r>
            <a:r>
              <a:rPr lang="en-US" altLang="zh-CN" sz="2600" b="1">
                <a:solidFill>
                  <a:srgbClr val="00B050"/>
                </a:solidFill>
                <a:latin typeface="+mn-ea"/>
                <a:sym typeface="+mn-ea"/>
              </a:rPr>
              <a:t>          </a:t>
            </a:r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 (</a:t>
            </a:r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果</a:t>
            </a:r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)</a:t>
            </a:r>
            <a:r>
              <a:rPr lang="zh-CN" altLang="en-US" sz="2600" b="1">
                <a:solidFill>
                  <a:srgbClr val="00B050"/>
                </a:solidFill>
                <a:latin typeface="+mn-ea"/>
                <a:sym typeface="+mn-ea"/>
              </a:rPr>
              <a:t>失去祝福</a:t>
            </a:r>
            <a:endParaRPr lang="zh-CN" altLang="en-US" sz="2600" b="1">
              <a:solidFill>
                <a:srgbClr val="00B050"/>
              </a:solidFill>
              <a:latin typeface="+mn-ea"/>
              <a:sym typeface="+mn-ea"/>
            </a:endParaRPr>
          </a:p>
          <a:p>
            <a:endParaRPr lang="zh-CN" altLang="en-US" sz="2600" b="1">
              <a:solidFill>
                <a:srgbClr val="00B050"/>
              </a:solidFill>
              <a:latin typeface="+mn-ea"/>
              <a:sym typeface="+mn-ea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9667875" y="5259070"/>
            <a:ext cx="853440" cy="255270"/>
          </a:xfrm>
          <a:prstGeom prst="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9101455" y="5802630"/>
            <a:ext cx="706120" cy="255270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535920" y="5105400"/>
            <a:ext cx="853440" cy="584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(</a:t>
            </a:r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因</a:t>
            </a:r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)</a:t>
            </a:r>
            <a:endParaRPr lang="en-US" altLang="zh-CN" sz="2600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55710" y="5084445"/>
            <a:ext cx="854075" cy="584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 (</a:t>
            </a:r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果</a:t>
            </a:r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)  </a:t>
            </a:r>
            <a:endParaRPr lang="en-US" altLang="zh-CN" sz="2600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95210" y="6223000"/>
            <a:ext cx="4692650" cy="55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现在受苦</a:t>
            </a:r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,  </a:t>
            </a:r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将来受苦</a:t>
            </a:r>
            <a:r>
              <a:rPr lang="en-US" altLang="zh-CN" sz="2600" b="1">
                <a:solidFill>
                  <a:srgbClr val="FF0000"/>
                </a:solidFill>
                <a:latin typeface="+mn-ea"/>
                <a:sym typeface="+mn-ea"/>
              </a:rPr>
              <a:t>,  </a:t>
            </a:r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永远受苦</a:t>
            </a:r>
            <a:endParaRPr lang="zh-CN" altLang="en-US" sz="2600" b="1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9" grpId="0" bldLvl="0" animBg="1"/>
      <p:bldP spid="9" grpId="1" animBg="1"/>
      <p:bldP spid="8" grpId="0"/>
      <p:bldP spid="8" grpId="1"/>
      <p:bldP spid="5" grpId="0" bldLvl="0" animBg="1"/>
      <p:bldP spid="5" grpId="1" animBg="1"/>
      <p:bldP spid="4" grpId="0"/>
      <p:bldP spid="4" grpId="1"/>
      <p:bldP spid="6" grpId="0" bldLvl="0" animBg="1"/>
      <p:bldP spid="6" grpId="1" animBg="1"/>
      <p:bldP spid="12" grpId="0" bldLvl="0" animBg="1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100" y="132715"/>
            <a:ext cx="38969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6. </a:t>
            </a:r>
            <a:r>
              <a:rPr lang="zh-CN" altLang="en-US" sz="3200" b="1">
                <a:latin typeface="+mn-ea"/>
                <a:sym typeface="+mn-ea"/>
              </a:rPr>
              <a:t>约伯三友的名言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0500" y="822325"/>
            <a:ext cx="4963160" cy="16916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4:7】请你追想，无辜的人有谁灭亡？正直的人在何处剪除？</a:t>
            </a:r>
            <a:endParaRPr lang="zh-CN" altLang="en-US" sz="2600"/>
          </a:p>
          <a:p>
            <a:r>
              <a:rPr lang="zh-CN" altLang="en-US" sz="2600"/>
              <a:t>【伯 4:9】神一出气，他们就灭亡；神一发怒，他们就消没。</a:t>
            </a:r>
            <a:r>
              <a:rPr lang="zh-CN" altLang="en-US" sz="2600" b="1">
                <a:solidFill>
                  <a:srgbClr val="FF0000"/>
                </a:solidFill>
                <a:latin typeface="Calibri" charset="0"/>
                <a:ea typeface="Calibri" charset="0"/>
              </a:rPr>
              <a:t>①</a:t>
            </a:r>
            <a:endParaRPr lang="zh-CN" altLang="en-US" sz="2600" b="1">
              <a:solidFill>
                <a:srgbClr val="FF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09235" y="143510"/>
            <a:ext cx="3273425" cy="36925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600"/>
              <a:t>          </a:t>
            </a:r>
            <a:r>
              <a:rPr lang="zh-CN" altLang="en-US" sz="2600"/>
              <a:t>【伯 8:3】神岂能偏离公平？全能者岂能偏离公义？</a:t>
            </a:r>
            <a:endParaRPr lang="zh-CN" altLang="en-US" sz="2600"/>
          </a:p>
          <a:p>
            <a:r>
              <a:rPr lang="zh-CN" altLang="en-US" sz="2600"/>
              <a:t>【伯 8:4】或者你的儿女得罪了他，他使他们受报应。</a:t>
            </a:r>
            <a:endParaRPr lang="zh-CN" altLang="en-US" sz="2600"/>
          </a:p>
          <a:p>
            <a:r>
              <a:rPr lang="zh-CN" altLang="en-US" sz="2600"/>
              <a:t>【伯 8:20】 神必不丢弃完全人，也不扶助邪恶人。</a:t>
            </a:r>
            <a:r>
              <a:rPr lang="zh-CN" altLang="en-US" sz="2600" b="1">
                <a:solidFill>
                  <a:srgbClr val="FF0000"/>
                </a:solidFill>
                <a:latin typeface="Calibri" charset="0"/>
                <a:ea typeface="Calibri" charset="0"/>
              </a:rPr>
              <a:t>①</a:t>
            </a:r>
            <a:endParaRPr lang="zh-CN" altLang="en-US" sz="2600" b="1">
              <a:solidFill>
                <a:srgbClr val="FF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59825" y="237490"/>
            <a:ext cx="3201035" cy="329184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en-US" altLang="zh-CN" sz="2600"/>
              <a:t>       </a:t>
            </a:r>
            <a:r>
              <a:rPr lang="zh-CN" altLang="en-US" sz="2600"/>
              <a:t>【伯 11:6】他有诸般的智识。所以当知道神追讨你，比你罪孽该得的还少。</a:t>
            </a:r>
            <a:endParaRPr lang="zh-CN" altLang="en-US" sz="2600"/>
          </a:p>
          <a:p>
            <a:r>
              <a:rPr lang="zh-CN" altLang="en-US" sz="2600"/>
              <a:t>【伯 11:14】你手里若有罪孽，就当远远地除掉，也不容非义住在你帐棚之中。</a:t>
            </a:r>
            <a:r>
              <a:rPr lang="zh-CN" altLang="en-US" sz="2600" b="1">
                <a:solidFill>
                  <a:srgbClr val="FF0000"/>
                </a:solidFill>
                <a:latin typeface="Calibri" charset="0"/>
                <a:ea typeface="Calibri" charset="0"/>
              </a:rPr>
              <a:t>①</a:t>
            </a:r>
            <a:endParaRPr lang="zh-CN" altLang="en-US" sz="2600" b="1">
              <a:solidFill>
                <a:srgbClr val="FF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9870" y="2679065"/>
            <a:ext cx="4895850" cy="20916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15:5】 你的罪孽指教你的口，你选用诡诈人的舌头。</a:t>
            </a:r>
            <a:endParaRPr lang="zh-CN" altLang="en-US" sz="2600"/>
          </a:p>
          <a:p>
            <a:r>
              <a:rPr lang="zh-CN" altLang="en-US" sz="2600"/>
              <a:t>【伯 15:6】你自己的口定你有罪，并非是我；你自己的嘴见证你的不是。</a:t>
            </a:r>
            <a:r>
              <a:rPr lang="zh-CN" altLang="en-US" sz="2600" b="1">
                <a:solidFill>
                  <a:srgbClr val="FF0000"/>
                </a:solidFill>
                <a:latin typeface="Calibri" charset="0"/>
                <a:ea typeface="Calibri" charset="0"/>
              </a:rPr>
              <a:t>②</a:t>
            </a:r>
            <a:endParaRPr lang="zh-CN" altLang="en-US" sz="2600" b="1">
              <a:solidFill>
                <a:srgbClr val="FF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5425" y="3942080"/>
            <a:ext cx="3274060" cy="12915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18:5】恶人的亮光必要熄灭，他的火焰必不照耀。</a:t>
            </a:r>
            <a:r>
              <a:rPr lang="zh-CN" altLang="en-US" sz="2600" b="1">
                <a:solidFill>
                  <a:srgbClr val="FF0000"/>
                </a:solidFill>
                <a:latin typeface="Calibri" charset="0"/>
                <a:ea typeface="Calibri" charset="0"/>
              </a:rPr>
              <a:t>②</a:t>
            </a:r>
            <a:endParaRPr lang="zh-CN" altLang="en-US" sz="2600" b="1">
              <a:solidFill>
                <a:srgbClr val="FF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61095" y="3735070"/>
            <a:ext cx="3199765" cy="289179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20:27】天要显明他的罪孽，地要兴起攻击他。</a:t>
            </a:r>
            <a:endParaRPr lang="zh-CN" altLang="en-US" sz="2600"/>
          </a:p>
          <a:p>
            <a:r>
              <a:rPr lang="zh-CN" altLang="en-US" sz="2600"/>
              <a:t>【伯 20:28】他的家产必然过去，神发怒的日子，他的货物都要消灭。</a:t>
            </a:r>
            <a:r>
              <a:rPr lang="zh-CN" altLang="en-US" sz="2600" b="1">
                <a:solidFill>
                  <a:srgbClr val="FF0000"/>
                </a:solidFill>
                <a:latin typeface="Calibri" charset="0"/>
                <a:ea typeface="Calibri" charset="0"/>
              </a:rPr>
              <a:t>②</a:t>
            </a:r>
            <a:endParaRPr lang="zh-CN" altLang="en-US" sz="2600" b="1">
              <a:solidFill>
                <a:srgbClr val="FF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3685" y="4935220"/>
            <a:ext cx="4849495" cy="16916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22:5】你的罪恶岂不是大吗？你的罪孽也没有穷尽。</a:t>
            </a:r>
            <a:endParaRPr lang="zh-CN" altLang="en-US" sz="2600"/>
          </a:p>
          <a:p>
            <a:r>
              <a:rPr lang="zh-CN" altLang="en-US" sz="2600"/>
              <a:t>【伯 22:27】你要祷告他，他就听你；你也要还你的愿。</a:t>
            </a:r>
            <a:r>
              <a:rPr lang="zh-CN" altLang="en-US" sz="2600" b="1">
                <a:solidFill>
                  <a:srgbClr val="FF0000"/>
                </a:solidFill>
                <a:latin typeface="Calibri" charset="0"/>
                <a:ea typeface="Calibri" charset="0"/>
              </a:rPr>
              <a:t>③</a:t>
            </a:r>
            <a:endParaRPr lang="zh-CN" altLang="en-US" sz="2600" b="1">
              <a:solidFill>
                <a:srgbClr val="FF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97170" y="5350510"/>
            <a:ext cx="3273425" cy="12915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25:2】神有治理之权，有威严可畏，他在高处施行和平</a:t>
            </a:r>
            <a:r>
              <a:rPr lang="zh-CN" altLang="en-US" sz="2600" b="1">
                <a:solidFill>
                  <a:srgbClr val="FF0000"/>
                </a:solidFill>
                <a:latin typeface="Calibri" charset="0"/>
                <a:ea typeface="Calibri" charset="0"/>
              </a:rPr>
              <a:t>③</a:t>
            </a:r>
            <a:endParaRPr lang="zh-CN" altLang="en-US" sz="2600" b="1">
              <a:solidFill>
                <a:srgbClr val="FF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35730" y="342900"/>
            <a:ext cx="1190625" cy="45847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en-US" sz="2600" b="1">
                <a:latin typeface="宋体" charset="0"/>
                <a:cs typeface="宋体" charset="0"/>
                <a:sym typeface="+mn-ea"/>
              </a:rPr>
              <a:t>以利法</a:t>
            </a:r>
            <a:endParaRPr lang="en-US" sz="2600" b="1">
              <a:latin typeface="宋体" charset="0"/>
              <a:cs typeface="宋体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7800" y="114935"/>
            <a:ext cx="1189990" cy="45847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en-US" sz="2600" b="1">
                <a:latin typeface="宋体" charset="0"/>
                <a:cs typeface="宋体" charset="0"/>
                <a:sym typeface="+mn-ea"/>
              </a:rPr>
              <a:t>比勒达</a:t>
            </a:r>
            <a:endParaRPr lang="en-US" sz="2600" b="1">
              <a:latin typeface="宋体" charset="0"/>
              <a:cs typeface="宋体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08390" y="258445"/>
            <a:ext cx="958850" cy="457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en-US" sz="2600" b="1">
                <a:latin typeface="宋体" charset="0"/>
                <a:cs typeface="宋体" charset="0"/>
                <a:sym typeface="+mn-ea"/>
              </a:rPr>
              <a:t>锁法</a:t>
            </a:r>
            <a:endParaRPr lang="en-US" altLang="en-US" sz="2600" b="1">
              <a:latin typeface="宋体" charset="0"/>
              <a:cs typeface="宋体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18" grpId="0" animBg="1"/>
      <p:bldP spid="18" grpId="1" animBg="1"/>
      <p:bldP spid="4" grpId="0" animBg="1"/>
      <p:bldP spid="4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  <p:bldP spid="5" grpId="0" animBg="1"/>
      <p:bldP spid="5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0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100" y="132715"/>
            <a:ext cx="38969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7. </a:t>
            </a:r>
            <a:r>
              <a:rPr lang="zh-CN" altLang="en-US" sz="3200" b="1">
                <a:latin typeface="+mn-ea"/>
                <a:sym typeface="+mn-ea"/>
              </a:rPr>
              <a:t>约伯最后的讲论</a:t>
            </a:r>
            <a:endParaRPr lang="zh-CN" altLang="en-US" sz="3200" b="1"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0810" y="104775"/>
            <a:ext cx="5398770" cy="3291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29:2】“惟愿我的景况如从前的月份，如神保守我的日子。</a:t>
            </a:r>
            <a:endParaRPr lang="zh-CN" altLang="en-US" sz="2600"/>
          </a:p>
          <a:p>
            <a:r>
              <a:rPr lang="zh-CN" altLang="en-US" sz="2600"/>
              <a:t>【伯 29:3】那时他的灯照在我头上，我藉他的光行过黑暗。</a:t>
            </a:r>
            <a:endParaRPr lang="zh-CN" altLang="en-US" sz="2600"/>
          </a:p>
          <a:p>
            <a:r>
              <a:rPr lang="zh-CN" altLang="en-US" sz="2600"/>
              <a:t>【伯 29:4】我愿如壮年的时候，那时我在帐棚中，神待我有密友之情；</a:t>
            </a:r>
            <a:endParaRPr lang="zh-CN" altLang="en-US" sz="2600"/>
          </a:p>
          <a:p>
            <a:r>
              <a:rPr lang="zh-CN" altLang="en-US" sz="2600"/>
              <a:t>【伯 29:5】全能者仍与我同在，我的儿女都环绕我。</a:t>
            </a:r>
            <a:endParaRPr lang="zh-CN" altLang="en-US" sz="2600"/>
          </a:p>
        </p:txBody>
      </p:sp>
      <p:sp>
        <p:nvSpPr>
          <p:cNvPr id="6" name="文本框 5"/>
          <p:cNvSpPr txBox="1"/>
          <p:nvPr/>
        </p:nvSpPr>
        <p:spPr>
          <a:xfrm>
            <a:off x="252095" y="891540"/>
            <a:ext cx="4860925" cy="36925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30:16】 “现在我心极其悲伤，困苦的日子将我抓住。</a:t>
            </a:r>
            <a:endParaRPr lang="zh-CN" altLang="en-US" sz="2600"/>
          </a:p>
          <a:p>
            <a:r>
              <a:rPr lang="zh-CN" altLang="en-US" sz="2600"/>
              <a:t>【伯 30:17】 夜间我里面的骨头刺我，疼痛不止，好像啃我。</a:t>
            </a:r>
            <a:endParaRPr lang="zh-CN" altLang="en-US" sz="2600"/>
          </a:p>
          <a:p>
            <a:r>
              <a:rPr lang="zh-CN" altLang="en-US" sz="2600"/>
              <a:t>【伯 30:18】 因  神的大力，我的外衣污秽不堪，又如里衣的领子将我缠住。</a:t>
            </a:r>
            <a:endParaRPr lang="zh-CN" altLang="en-US" sz="2600"/>
          </a:p>
          <a:p>
            <a:r>
              <a:rPr lang="zh-CN" altLang="en-US" sz="2600"/>
              <a:t>【伯 30:19】 神把我扔在淤泥中，我就像尘土和炉灰一般。</a:t>
            </a:r>
            <a:endParaRPr lang="zh-CN" altLang="en-US" sz="2600"/>
          </a:p>
        </p:txBody>
      </p:sp>
      <p:sp>
        <p:nvSpPr>
          <p:cNvPr id="7" name="文本框 6"/>
          <p:cNvSpPr txBox="1"/>
          <p:nvPr/>
        </p:nvSpPr>
        <p:spPr>
          <a:xfrm>
            <a:off x="6362065" y="3482340"/>
            <a:ext cx="5559425" cy="32918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30:20】主啊，我呼求你，你不应允我；我站起来，你就定睛看我。</a:t>
            </a:r>
            <a:endParaRPr lang="zh-CN" altLang="en-US" sz="2600"/>
          </a:p>
          <a:p>
            <a:r>
              <a:rPr lang="zh-CN" altLang="en-US" sz="2600"/>
              <a:t>【伯 30:21】你向我变心，待我残忍，又用大能追逼我。</a:t>
            </a:r>
            <a:endParaRPr lang="zh-CN" altLang="en-US" sz="2600"/>
          </a:p>
          <a:p>
            <a:r>
              <a:rPr lang="zh-CN" altLang="en-US" sz="2600"/>
              <a:t>【伯 30:22】把我提在风中，使我驾风而行，又使我消灭在烈风中。</a:t>
            </a:r>
            <a:endParaRPr lang="zh-CN" altLang="en-US" sz="2600"/>
          </a:p>
          <a:p>
            <a:r>
              <a:rPr lang="zh-CN" altLang="en-US" sz="2600"/>
              <a:t>【伯 30:23】我知道要使我临到死地，到那为众生所定的阴宅。”</a:t>
            </a:r>
            <a:endParaRPr lang="zh-CN" altLang="en-US" sz="2600"/>
          </a:p>
        </p:txBody>
      </p:sp>
      <p:sp>
        <p:nvSpPr>
          <p:cNvPr id="8" name="文本框 7"/>
          <p:cNvSpPr txBox="1"/>
          <p:nvPr/>
        </p:nvSpPr>
        <p:spPr>
          <a:xfrm>
            <a:off x="334010" y="5210175"/>
            <a:ext cx="4525010" cy="12915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31:35】 惟愿有一位肯听我，（看哪，在这里有我所划的押，愿全能者回答我。）</a:t>
            </a:r>
            <a:endParaRPr lang="zh-CN" altLang="en-US" sz="2600"/>
          </a:p>
        </p:txBody>
      </p:sp>
      <p:sp>
        <p:nvSpPr>
          <p:cNvPr id="10" name="文本框 9"/>
          <p:cNvSpPr txBox="1"/>
          <p:nvPr/>
        </p:nvSpPr>
        <p:spPr>
          <a:xfrm>
            <a:off x="5901055" y="83820"/>
            <a:ext cx="70548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回顾神祝福的光景</a:t>
            </a:r>
            <a:endParaRPr lang="zh-CN" altLang="en-US" sz="2800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4295" y="1183640"/>
            <a:ext cx="70485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70C0"/>
                </a:solidFill>
                <a:latin typeface="+mn-ea"/>
                <a:sym typeface="+mn-ea"/>
              </a:rPr>
              <a:t>悲叹现今的苦难</a:t>
            </a:r>
            <a:endParaRPr lang="zh-CN" altLang="en-US" sz="2800" b="1">
              <a:solidFill>
                <a:srgbClr val="0070C0"/>
              </a:solidFill>
              <a:latin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54295" y="5191760"/>
            <a:ext cx="13265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50"/>
                </a:solidFill>
                <a:latin typeface="+mn-ea"/>
                <a:sym typeface="+mn-ea"/>
              </a:rPr>
              <a:t>埋冤神不听他</a:t>
            </a:r>
            <a:r>
              <a:rPr lang="zh-CN" altLang="en-US" sz="2800" b="1">
                <a:solidFill>
                  <a:srgbClr val="00B050"/>
                </a:solidFill>
                <a:latin typeface="+mn-ea"/>
                <a:sym typeface="+mn-ea"/>
              </a:rPr>
              <a:t>的祈求</a:t>
            </a:r>
            <a:endParaRPr lang="zh-CN" altLang="en-US" sz="2800" b="1">
              <a:solidFill>
                <a:srgbClr val="00B050"/>
              </a:solidFill>
              <a:latin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99335" y="4730115"/>
            <a:ext cx="2453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+mn-ea"/>
                <a:sym typeface="+mn-ea"/>
              </a:rPr>
              <a:t>再度向神申冤</a:t>
            </a:r>
            <a:endParaRPr lang="zh-CN" altLang="en-US" sz="2800" b="1">
              <a:solidFill>
                <a:srgbClr val="7030A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 animBg="1"/>
      <p:bldP spid="3" grpId="1" animBg="1"/>
      <p:bldP spid="10" grpId="0"/>
      <p:bldP spid="10" grpId="1"/>
      <p:bldP spid="12" grpId="0"/>
      <p:bldP spid="12" grpId="1"/>
      <p:bldP spid="6" grpId="0" animBg="1"/>
      <p:bldP spid="6" grpId="1" animBg="1"/>
      <p:bldP spid="18" grpId="0"/>
      <p:bldP spid="18" grpId="1"/>
      <p:bldP spid="7" grpId="0" animBg="1"/>
      <p:bldP spid="7" grpId="1" animBg="1"/>
      <p:bldP spid="19" grpId="0"/>
      <p:bldP spid="19" grpId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7650" y="126365"/>
            <a:ext cx="6326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+mn-ea"/>
                <a:sym typeface="+mn-ea"/>
              </a:rPr>
              <a:t>8. </a:t>
            </a:r>
            <a:r>
              <a:rPr lang="zh-CN" altLang="en-US" sz="3200" b="1">
                <a:latin typeface="+mn-ea"/>
                <a:sym typeface="+mn-ea"/>
              </a:rPr>
              <a:t>旁观者出击：年轻人以利户</a:t>
            </a:r>
            <a:endParaRPr lang="zh-CN" altLang="en-US" sz="3200" b="1">
              <a:latin typeface="+mn-ea"/>
              <a:sym typeface="+mn-ea"/>
            </a:endParaRPr>
          </a:p>
        </p:txBody>
      </p:sp>
      <p:pic>
        <p:nvPicPr>
          <p:cNvPr id="3" name="图片 2" descr="ItVvX6qwC6s5O5lwJorHYXvpLcGxzMEN7TYfAWaFXyrvE5Kn1eFkhXaW9r0klU0TgpnAug0ib6IMws7SiaJ9g28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74065"/>
            <a:ext cx="7374890" cy="6083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74890" y="545465"/>
            <a:ext cx="4610735" cy="169164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32:6】布西人巴拉迦的儿子以利户回答说：我年轻，你们老迈，因此我退让，不敢向你们陈说我的意见。</a:t>
            </a:r>
            <a:endParaRPr lang="zh-CN" altLang="en-US" sz="2600"/>
          </a:p>
        </p:txBody>
      </p:sp>
      <p:sp>
        <p:nvSpPr>
          <p:cNvPr id="5" name="文本框 4"/>
          <p:cNvSpPr txBox="1"/>
          <p:nvPr/>
        </p:nvSpPr>
        <p:spPr>
          <a:xfrm>
            <a:off x="7416800" y="2331720"/>
            <a:ext cx="4611370" cy="8985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600"/>
              <a:t>【伯 32:12</a:t>
            </a:r>
            <a:r>
              <a:rPr lang="en-US" altLang="zh-CN" sz="2600"/>
              <a:t>b</a:t>
            </a:r>
            <a:r>
              <a:rPr lang="zh-CN" altLang="en-US" sz="2600"/>
              <a:t>】谁知你们中间无一人折服约伯，驳倒他的话。</a:t>
            </a:r>
            <a:endParaRPr lang="zh-CN" altLang="en-US" sz="2600"/>
          </a:p>
        </p:txBody>
      </p:sp>
      <p:sp>
        <p:nvSpPr>
          <p:cNvPr id="6" name="文本框 5"/>
          <p:cNvSpPr txBox="1"/>
          <p:nvPr/>
        </p:nvSpPr>
        <p:spPr>
          <a:xfrm>
            <a:off x="7416165" y="3333750"/>
            <a:ext cx="4612640" cy="16916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>
                <a:sym typeface="+mn-ea"/>
              </a:rPr>
              <a:t>【伯 32:14</a:t>
            </a:r>
            <a:r>
              <a:rPr lang="en-US" altLang="zh-CN" sz="2600">
                <a:sym typeface="+mn-ea"/>
              </a:rPr>
              <a:t>b</a:t>
            </a:r>
            <a:r>
              <a:rPr lang="zh-CN" altLang="en-US" sz="2600">
                <a:sym typeface="+mn-ea"/>
              </a:rPr>
              <a:t>】我也不用你们的话回答他。</a:t>
            </a:r>
            <a:endParaRPr lang="zh-CN" altLang="en-US" sz="2600">
              <a:sym typeface="+mn-ea"/>
            </a:endParaRPr>
          </a:p>
          <a:p>
            <a:r>
              <a:rPr lang="zh-CN" altLang="en-US" sz="2600">
                <a:sym typeface="+mn-ea"/>
              </a:rPr>
              <a:t>【伯 33:33】你就听我说，你不要作声，我便将智慧教训你。</a:t>
            </a:r>
            <a:endParaRPr lang="zh-CN" altLang="en-US" sz="26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75525" y="5088255"/>
            <a:ext cx="4653280" cy="1691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34:11】他必按人所作的报应人，使各人照所行的得报。</a:t>
            </a:r>
            <a:endParaRPr lang="zh-CN" altLang="en-US" sz="2600"/>
          </a:p>
          <a:p>
            <a:r>
              <a:rPr lang="zh-CN" altLang="en-US" sz="2600"/>
              <a:t>【伯 34:12】神必不作恶，全能者也不偏离公平。</a:t>
            </a:r>
            <a:endParaRPr lang="zh-CN" altLang="en-US" sz="2600"/>
          </a:p>
        </p:txBody>
      </p:sp>
      <p:sp>
        <p:nvSpPr>
          <p:cNvPr id="14" name="文本框 13"/>
          <p:cNvSpPr txBox="1"/>
          <p:nvPr/>
        </p:nvSpPr>
        <p:spPr>
          <a:xfrm>
            <a:off x="2063750" y="4570095"/>
            <a:ext cx="4389755" cy="209169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600"/>
              <a:t>【伯 34:36】愿约伯被试验到底，因他回答像恶人一样。</a:t>
            </a:r>
            <a:endParaRPr lang="zh-CN" altLang="en-US" sz="2600"/>
          </a:p>
          <a:p>
            <a:r>
              <a:rPr lang="zh-CN" altLang="en-US" sz="2600"/>
              <a:t>【伯 34:37】他在罪上又加悖逆；在我们中间拍手，用许多言语轻慢神。</a:t>
            </a:r>
            <a:endParaRPr lang="zh-CN" altLang="en-US" sz="2600"/>
          </a:p>
        </p:txBody>
      </p:sp>
      <p:sp>
        <p:nvSpPr>
          <p:cNvPr id="15" name="文本框 14"/>
          <p:cNvSpPr txBox="1"/>
          <p:nvPr/>
        </p:nvSpPr>
        <p:spPr>
          <a:xfrm>
            <a:off x="5667375" y="1031875"/>
            <a:ext cx="1633220" cy="8915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lang="zh-CN" altLang="en-US" sz="2600" b="1">
                <a:solidFill>
                  <a:srgbClr val="00B050"/>
                </a:solidFill>
                <a:latin typeface="+mn-ea"/>
                <a:sym typeface="+mn-ea"/>
              </a:rPr>
              <a:t>尊重长者</a:t>
            </a:r>
            <a:endParaRPr lang="zh-CN" altLang="en-US" sz="2600" b="1">
              <a:solidFill>
                <a:srgbClr val="00B050"/>
              </a:solidFill>
              <a:latin typeface="+mn-ea"/>
              <a:sym typeface="+mn-ea"/>
            </a:endParaRPr>
          </a:p>
          <a:p>
            <a:r>
              <a:rPr lang="zh-CN" altLang="en-US" sz="2600" b="1">
                <a:solidFill>
                  <a:srgbClr val="00B050"/>
                </a:solidFill>
                <a:latin typeface="+mn-ea"/>
                <a:sym typeface="+mn-ea"/>
              </a:rPr>
              <a:t>耐心等待</a:t>
            </a:r>
            <a:endParaRPr lang="zh-CN" altLang="en-US" sz="2600" b="1">
              <a:solidFill>
                <a:srgbClr val="00B050"/>
              </a:solidFill>
              <a:latin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00395" y="2401570"/>
            <a:ext cx="1537335" cy="891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600" b="1">
                <a:solidFill>
                  <a:srgbClr val="0070C0"/>
                </a:solidFill>
                <a:latin typeface="+mn-ea"/>
                <a:sym typeface="+mn-ea"/>
              </a:rPr>
              <a:t>小看三友水平不</a:t>
            </a:r>
            <a:r>
              <a:rPr lang="zh-CN" altLang="en-US" sz="2600" b="1">
                <a:solidFill>
                  <a:srgbClr val="0070C0"/>
                </a:solidFill>
                <a:latin typeface="+mn-ea"/>
                <a:sym typeface="+mn-ea"/>
              </a:rPr>
              <a:t>高</a:t>
            </a:r>
            <a:endParaRPr lang="zh-CN" altLang="en-US" sz="2600" b="1">
              <a:solidFill>
                <a:srgbClr val="0070C0"/>
              </a:solidFill>
              <a:latin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59170" y="3374390"/>
            <a:ext cx="1189990" cy="8985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lang="zh-CN" altLang="en-US" sz="2600" b="1">
                <a:solidFill>
                  <a:srgbClr val="7030A0"/>
                </a:solidFill>
                <a:latin typeface="+mn-ea"/>
                <a:sym typeface="+mn-ea"/>
              </a:rPr>
              <a:t>自以为</a:t>
            </a:r>
            <a:endParaRPr lang="zh-CN" altLang="en-US" sz="2600" b="1">
              <a:solidFill>
                <a:srgbClr val="7030A0"/>
              </a:solidFill>
              <a:latin typeface="+mn-ea"/>
              <a:sym typeface="+mn-ea"/>
            </a:endParaRPr>
          </a:p>
          <a:p>
            <a:r>
              <a:rPr lang="zh-CN" altLang="en-US" sz="2600" b="1">
                <a:solidFill>
                  <a:srgbClr val="7030A0"/>
                </a:solidFill>
                <a:latin typeface="+mn-ea"/>
                <a:sym typeface="+mn-ea"/>
              </a:rPr>
              <a:t>有智慧</a:t>
            </a:r>
            <a:endParaRPr lang="zh-CN" altLang="en-US" sz="2600" b="1">
              <a:solidFill>
                <a:srgbClr val="7030A0"/>
              </a:solidFill>
              <a:latin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16700" y="4603750"/>
            <a:ext cx="621665" cy="20916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lang="zh-CN" altLang="en-US" sz="2600" b="1">
                <a:solidFill>
                  <a:srgbClr val="FF0000"/>
                </a:solidFill>
                <a:latin typeface="+mn-ea"/>
                <a:sym typeface="+mn-ea"/>
              </a:rPr>
              <a:t>还是报应论</a:t>
            </a:r>
            <a:endParaRPr lang="zh-CN" altLang="en-US" sz="2600" b="1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34870" y="4013835"/>
            <a:ext cx="3401060" cy="499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r>
              <a:rPr lang="zh-CN" altLang="en-US" sz="2600" b="1">
                <a:solidFill>
                  <a:srgbClr val="C00000"/>
                </a:solidFill>
                <a:sym typeface="+mn-ea"/>
              </a:rPr>
              <a:t>指责</a:t>
            </a:r>
            <a:r>
              <a:rPr lang="en-US" altLang="zh-CN" sz="2600" b="1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sz="2600" b="1">
                <a:solidFill>
                  <a:srgbClr val="C00000"/>
                </a:solidFill>
                <a:sym typeface="+mn-ea"/>
              </a:rPr>
              <a:t>论断</a:t>
            </a:r>
            <a:r>
              <a:rPr lang="en-US" altLang="zh-CN" sz="2600" b="1">
                <a:solidFill>
                  <a:srgbClr val="C00000"/>
                </a:solidFill>
                <a:sym typeface="+mn-ea"/>
              </a:rPr>
              <a:t> </a:t>
            </a:r>
            <a:r>
              <a:rPr lang="zh-CN" altLang="en-US" sz="2600" b="1">
                <a:solidFill>
                  <a:srgbClr val="C00000"/>
                </a:solidFill>
                <a:sym typeface="+mn-ea"/>
              </a:rPr>
              <a:t>无怜悯之心</a:t>
            </a:r>
            <a:endParaRPr lang="zh-CN" altLang="en-US" sz="26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651510" y="1444625"/>
            <a:ext cx="1000760" cy="1691640"/>
          </a:xfrm>
          <a:prstGeom prst="downArrow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4" grpId="0" bldLvl="0" animBg="1"/>
      <p:bldP spid="4" grpId="1" animBg="1"/>
      <p:bldP spid="15" grpId="0" bldLvl="0" animBg="1"/>
      <p:bldP spid="15" grpId="1" animBg="1"/>
      <p:bldP spid="5" grpId="0" bldLvl="0" animBg="1"/>
      <p:bldP spid="5" grpId="1" animBg="1"/>
      <p:bldP spid="16" grpId="0" bldLvl="0" animBg="1"/>
      <p:bldP spid="16" grpId="1" animBg="1"/>
      <p:bldP spid="6" grpId="0" bldLvl="0" animBg="1"/>
      <p:bldP spid="6" grpId="1" animBg="1"/>
      <p:bldP spid="17" grpId="0" bldLvl="0" animBg="1"/>
      <p:bldP spid="17" grpId="1" animBg="1"/>
      <p:bldP spid="11" grpId="0" bldLvl="0" animBg="1"/>
      <p:bldP spid="11" grpId="1" animBg="1"/>
      <p:bldP spid="18" grpId="0" bldLvl="0" animBg="1"/>
      <p:bldP spid="18" grpId="1" animBg="1"/>
      <p:bldP spid="14" grpId="0" bldLvl="0" animBg="1"/>
      <p:bldP spid="14" grpId="1" animBg="1"/>
      <p:bldP spid="19" grpId="0" bldLvl="0" animBg="1"/>
      <p:bldP spid="19" grpId="1" animBg="1"/>
      <p:bldP spid="8" grpId="0" bldLvl="0" animBg="1"/>
      <p:bldP spid="8" grpId="1" animBg="1"/>
    </p:bldLst>
  </p:timing>
</p:sld>
</file>

<file path=ppt/tags/tag1.xml><?xml version="1.0" encoding="utf-8"?>
<p:tagLst xmlns:p="http://schemas.openxmlformats.org/presentationml/2006/main">
  <p:tag name="TABLE_ENDDRAG_ORIGIN_RECT" val="231*193"/>
  <p:tag name="TABLE_ENDDRAG_RECT" val="597*55*231*193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4156</Words>
  <Application>WPS 文字</Application>
  <PresentationFormat>宽屏</PresentationFormat>
  <Paragraphs>346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宋体</vt:lpstr>
      <vt:lpstr>汉仪书宋二KW</vt:lpstr>
      <vt:lpstr>Calibri</vt:lpstr>
      <vt:lpstr>Helvetica Neue</vt:lpstr>
      <vt:lpstr>微软雅黑</vt:lpstr>
      <vt:lpstr>汉仪旗黑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凡事感恩 Jack崔</cp:lastModifiedBy>
  <cp:revision>24</cp:revision>
  <dcterms:created xsi:type="dcterms:W3CDTF">2024-04-23T08:07:31Z</dcterms:created>
  <dcterms:modified xsi:type="dcterms:W3CDTF">2024-04-23T08:07:31Z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D1137030C33FF481434B27661E26C88C_43</vt:lpwstr>
  </property>
</Properties>
</file>