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6" r:id="rId3"/>
    <p:sldId id="257" r:id="rId4"/>
    <p:sldId id="271" r:id="rId5"/>
    <p:sldId id="272" r:id="rId6"/>
    <p:sldId id="273" r:id="rId7"/>
    <p:sldId id="274" r:id="rId8"/>
    <p:sldId id="275" r:id="rId9"/>
    <p:sldId id="277" r:id="rId10"/>
    <p:sldId id="278" r:id="rId11"/>
    <p:sldId id="276" r:id="rId12"/>
    <p:sldId id="279" r:id="rId13"/>
    <p:sldId id="281" r:id="rId14"/>
    <p:sldId id="282" r:id="rId15"/>
    <p:sldId id="283" r:id="rId16"/>
    <p:sldId id="285" r:id="rId17"/>
    <p:sldId id="286" r:id="rId18"/>
    <p:sldId id="287" r:id="rId19"/>
  </p:sldIdLst>
  <p:sldSz cx="12192000" cy="6858000"/>
  <p:notesSz cx="6858000" cy="9144000"/>
  <p:custDataLst>
    <p:tags r:id="rId2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gs" Target="tags/tag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77E98-782F-4F3D-8031-C0FB4D224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B5FA1-0B46-465A-9BC7-36D8455E27E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28295" y="2404745"/>
            <a:ext cx="11934190" cy="1646555"/>
          </a:xfrm>
        </p:spPr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</a:rPr>
              <a:t>第六课 新生命与耶稣基督的十字架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>
                <a:solidFill>
                  <a:schemeClr val="tx1"/>
                </a:solidFill>
              </a:rPr>
              <a:t>Lucy</a:t>
            </a:r>
            <a:r>
              <a:rPr lang="zh-CN" altLang="en-US" sz="3600" dirty="0">
                <a:solidFill>
                  <a:schemeClr val="tx1"/>
                </a:solidFill>
                <a:ea typeface="SimSun" panose="02010600030101010101" pitchFamily="2" charset="-122"/>
              </a:rPr>
              <a:t>毕</a:t>
            </a:r>
            <a:r>
              <a:rPr lang="zh-CN" altLang="en-US" sz="3600" dirty="0">
                <a:solidFill>
                  <a:schemeClr val="tx1"/>
                </a:solidFill>
              </a:rPr>
              <a:t>传道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946785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耶稣基督受死的必要性及其目的</a:t>
            </a:r>
            <a:br>
              <a:rPr lang="en-US" altLang="zh-CN" sz="4800" dirty="0">
                <a:solidFill>
                  <a:schemeClr val="tx1"/>
                </a:solidFill>
              </a:rPr>
            </a:b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556385"/>
            <a:ext cx="9685655" cy="494220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  <p:pic>
        <p:nvPicPr>
          <p:cNvPr id="6" name="图片 5" descr="归算称义图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1225" y="1386840"/>
            <a:ext cx="8145145" cy="500189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946785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耶稣基督受死的十架七言</a:t>
            </a:r>
            <a:br>
              <a:rPr lang="en-US" altLang="zh-CN" sz="4800" dirty="0">
                <a:solidFill>
                  <a:schemeClr val="tx1"/>
                </a:solidFill>
              </a:rPr>
            </a:b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360805"/>
            <a:ext cx="10956925" cy="51377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>
                <a:ea typeface="SimSun" panose="02010600030101010101" pitchFamily="2" charset="-122"/>
              </a:rPr>
              <a:t>（1）“父啊，赦免他们！因为他们所作的，他们不晓得。”路23:34</a:t>
            </a:r>
            <a:endParaRPr lang="zh-CN" altLang="en-US" sz="28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800" dirty="0">
                <a:ea typeface="SimSun" panose="02010600030101010101" pitchFamily="2" charset="-122"/>
              </a:rPr>
              <a:t>（2）“我实在告诉你:今日你要同我在乐园里了。”（路23:43）</a:t>
            </a:r>
            <a:endParaRPr lang="zh-CN" altLang="en-US" sz="28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800" dirty="0">
                <a:ea typeface="SimSun" panose="02010600030101010101" pitchFamily="2" charset="-122"/>
              </a:rPr>
              <a:t>（3）“母亲，看你的儿子！”“看你的母亲！”（约19:26，27）</a:t>
            </a:r>
            <a:endParaRPr lang="zh-CN" altLang="en-US" sz="28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800" dirty="0">
                <a:ea typeface="SimSun" panose="02010600030101010101" pitchFamily="2" charset="-122"/>
              </a:rPr>
              <a:t>（4）“我的神，我的神！为什么离弃我？”（太27:46）</a:t>
            </a:r>
            <a:endParaRPr lang="zh-CN" altLang="en-US" sz="28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800" dirty="0">
                <a:ea typeface="SimSun" panose="02010600030101010101" pitchFamily="2" charset="-122"/>
              </a:rPr>
              <a:t>（5）“我渴了！”（约19:28）</a:t>
            </a:r>
            <a:endParaRPr lang="zh-CN" altLang="en-US" sz="28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800" dirty="0">
                <a:ea typeface="SimSun" panose="02010600030101010101" pitchFamily="2" charset="-122"/>
              </a:rPr>
              <a:t>（6）“成了！”（约19:30）</a:t>
            </a:r>
            <a:endParaRPr lang="zh-CN" altLang="en-US" sz="28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800" dirty="0">
                <a:ea typeface="SimSun" panose="02010600030101010101" pitchFamily="2" charset="-122"/>
              </a:rPr>
              <a:t>（7）“父啊，我将我的灵魂交在你手里！”（路23:46）</a:t>
            </a:r>
            <a:endParaRPr lang="zh-CN" altLang="en-US" sz="28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800" dirty="0">
                <a:ea typeface="SimSun" panose="02010600030101010101" pitchFamily="2" charset="-122"/>
              </a:rPr>
              <a:t>　　</a:t>
            </a:r>
            <a:endParaRPr lang="zh-CN" altLang="en-US" sz="28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946785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耶稣基督的死和我</a:t>
            </a:r>
            <a:br>
              <a:rPr lang="en-US" altLang="zh-CN" sz="4800" dirty="0">
                <a:solidFill>
                  <a:schemeClr val="tx1"/>
                </a:solidFill>
              </a:rPr>
            </a:b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556385"/>
            <a:ext cx="9685655" cy="49422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耶稣不死不行吗？为什么义人耶稣非要受死，而且处死于那样残酷的十字架极刑？这到底是为什么？其实，我们已经有了答案：他受死是为了赎全人类的罪。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但是，仅仅知道这些还不够，你要知道：他受死不仅是为别人的缘故，特别也是为你的缘故。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946785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耶稣基督的死和我</a:t>
            </a:r>
            <a:br>
              <a:rPr lang="en-US" altLang="zh-CN" sz="4800" dirty="0">
                <a:solidFill>
                  <a:schemeClr val="tx1"/>
                </a:solidFill>
              </a:rPr>
            </a:b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556385"/>
            <a:ext cx="9685655" cy="49422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1.我必须做什么，才能藉着耶稣基督的死得着拯救？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你们各人要悔改，奉耶稣基督的名受洗，叫你们的罪得赦，就必领受所赐的圣灵</a:t>
            </a:r>
            <a:r>
              <a:rPr lang="zh-CN" altLang="en-US" sz="4000" dirty="0">
                <a:ea typeface="SimSun" panose="02010600030101010101" pitchFamily="2" charset="-122"/>
              </a:rPr>
              <a:t>。（徒 2:38）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但记这些事、要叫你们信耶稣是基督、是神的儿子。并且叫你们信了他、就可以因他的名得生命。</a:t>
            </a:r>
            <a:r>
              <a:rPr lang="zh-CN" altLang="en-US" sz="4000" dirty="0">
                <a:ea typeface="SimSun" panose="02010600030101010101" pitchFamily="2" charset="-122"/>
              </a:rPr>
              <a:t>（约20:31）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946785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耶稣基督的死和我</a:t>
            </a:r>
            <a:br>
              <a:rPr lang="en-US" altLang="zh-CN" sz="4800" dirty="0">
                <a:solidFill>
                  <a:schemeClr val="tx1"/>
                </a:solidFill>
              </a:rPr>
            </a:b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221105"/>
            <a:ext cx="9685655" cy="52774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000" dirty="0">
                <a:ea typeface="SimSun" panose="02010600030101010101" pitchFamily="2" charset="-122"/>
              </a:rPr>
              <a:t>2</a:t>
            </a:r>
            <a:r>
              <a:rPr lang="zh-CN" altLang="en-US" sz="4000" dirty="0">
                <a:ea typeface="SimSun" panose="02010600030101010101" pitchFamily="2" charset="-122"/>
              </a:rPr>
              <a:t>.我们为什么不能靠行为（知识、道德、善行、地位）得救？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 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你 们 得 救 是 本 乎 恩 ， 也 因 着 信 ； 这 并 不 是 出 於 自 己 ， 乃 是 神 所 赐 的 ；也 不 是 出 於 行 为 ， 免 得 有 人 自 夸。 </a:t>
            </a:r>
            <a:r>
              <a:rPr lang="zh-CN" altLang="en-US" sz="4000" dirty="0">
                <a:ea typeface="SimSun" panose="02010600030101010101" pitchFamily="2" charset="-122"/>
              </a:rPr>
              <a:t>（弗 2:8-9）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他 便 救 了 我 们 ； 并 不 是 因 我 们 自 己 所 行 的 义 ， 乃 是 照 他 的 怜 悯 ， 藉 着 重 生 的 洗 和 圣 灵 的 更 新 。</a:t>
            </a:r>
            <a:r>
              <a:rPr lang="zh-CN" altLang="en-US" sz="4000" dirty="0">
                <a:ea typeface="SimSun" panose="02010600030101010101" pitchFamily="2" charset="-122"/>
              </a:rPr>
              <a:t>（多 3:5）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279400"/>
            <a:ext cx="8596630" cy="927100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耶稣基督的受死的功效</a:t>
            </a:r>
            <a:br>
              <a:rPr lang="en-US" altLang="zh-CN" sz="4800" dirty="0">
                <a:solidFill>
                  <a:schemeClr val="tx1"/>
                </a:solidFill>
              </a:rPr>
            </a:b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207135"/>
            <a:ext cx="9771380" cy="52914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·耶稣舍身在十字架上流了血，为世人做了</a:t>
            </a:r>
            <a:r>
              <a:rPr lang="zh-CN" altLang="en-US" sz="4000" dirty="0">
                <a:solidFill>
                  <a:srgbClr val="FF0000"/>
                </a:solidFill>
                <a:ea typeface="SimSun" panose="02010600030101010101" pitchFamily="2" charset="-122"/>
              </a:rPr>
              <a:t>赎罪祭</a:t>
            </a:r>
            <a:r>
              <a:rPr lang="zh-CN" altLang="en-US" sz="4000" dirty="0">
                <a:ea typeface="SimSun" panose="02010600030101010101" pitchFamily="2" charset="-122"/>
              </a:rPr>
              <a:t>。（提前2:6）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·藉着耶稣在十字架上的宝血，我们的</a:t>
            </a:r>
            <a:r>
              <a:rPr lang="zh-CN" altLang="en-US" sz="4000" dirty="0">
                <a:solidFill>
                  <a:srgbClr val="FF0000"/>
                </a:solidFill>
                <a:ea typeface="SimSun" panose="02010600030101010101" pitchFamily="2" charset="-122"/>
              </a:rPr>
              <a:t>罪可得赦免</a:t>
            </a:r>
            <a:r>
              <a:rPr lang="zh-CN" altLang="en-US" sz="4000" dirty="0">
                <a:ea typeface="SimSun" panose="02010600030101010101" pitchFamily="2" charset="-122"/>
              </a:rPr>
              <a:t>。（约一1:7）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·通过耶稣在十字架上的宝血，我们就能</a:t>
            </a:r>
            <a:r>
              <a:rPr lang="zh-CN" altLang="en-US" sz="4000" dirty="0">
                <a:solidFill>
                  <a:srgbClr val="FF0000"/>
                </a:solidFill>
                <a:ea typeface="SimSun" panose="02010600030101010101" pitchFamily="2" charset="-122"/>
              </a:rPr>
              <a:t>与神和好</a:t>
            </a:r>
            <a:r>
              <a:rPr lang="zh-CN" altLang="en-US" sz="4000" dirty="0">
                <a:ea typeface="SimSun" panose="02010600030101010101" pitchFamily="2" charset="-122"/>
              </a:rPr>
              <a:t>。（罗5:10）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·靠着耶稣在十字架上的宝血，我们可以</a:t>
            </a:r>
            <a:r>
              <a:rPr lang="zh-CN" altLang="en-US" sz="4000" dirty="0">
                <a:solidFill>
                  <a:srgbClr val="FF0000"/>
                </a:solidFill>
                <a:ea typeface="SimSun" panose="02010600030101010101" pitchFamily="2" charset="-122"/>
              </a:rPr>
              <a:t>被称为义</a:t>
            </a:r>
            <a:r>
              <a:rPr lang="zh-CN" altLang="en-US" sz="4000" dirty="0">
                <a:ea typeface="SimSun" panose="02010600030101010101" pitchFamily="2" charset="-122"/>
              </a:rPr>
              <a:t>。（罗5:9）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279400"/>
            <a:ext cx="8596630" cy="927100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默想</a:t>
            </a:r>
            <a:r>
              <a:rPr lang="en-US" alt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-</a:t>
            </a:r>
            <a:r>
              <a:rPr lang="zh-CN" altLang="en-US" sz="4800" dirty="0">
                <a:solidFill>
                  <a:srgbClr val="FF0000"/>
                </a:solidFill>
                <a:ea typeface="SimSun" panose="02010600030101010101" pitchFamily="2" charset="-122"/>
                <a:sym typeface="+mn-ea"/>
              </a:rPr>
              <a:t>在划线处，填写自己的名字</a:t>
            </a: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207135"/>
            <a:ext cx="9685655" cy="52914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</a:t>
            </a:r>
            <a:r>
              <a:rPr lang="zh-CN" altLang="en-US" sz="2800" dirty="0">
                <a:ea typeface="SimSun" panose="02010600030101010101" pitchFamily="2" charset="-122"/>
              </a:rPr>
              <a:t>他诚然担当________的忧患，</a:t>
            </a:r>
            <a:endParaRPr lang="zh-CN" altLang="en-US" sz="28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800" dirty="0">
                <a:ea typeface="SimSun" panose="02010600030101010101" pitchFamily="2" charset="-122"/>
              </a:rPr>
              <a:t>　　　　　背负________的痛苦；我们却以为他受责罚，被神击打苦待了。</a:t>
            </a:r>
            <a:endParaRPr lang="zh-CN" altLang="en-US" sz="28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800" dirty="0">
                <a:ea typeface="SimSun" panose="02010600030101010101" pitchFamily="2" charset="-122"/>
              </a:rPr>
              <a:t>　　　哪知他为________的过犯受害，</a:t>
            </a:r>
            <a:endParaRPr lang="zh-CN" altLang="en-US" sz="28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800" dirty="0">
                <a:ea typeface="SimSun" panose="02010600030101010101" pitchFamily="2" charset="-122"/>
              </a:rPr>
              <a:t>　　　　　　为________的罪孽压伤。</a:t>
            </a:r>
            <a:endParaRPr lang="zh-CN" altLang="en-US" sz="28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800" dirty="0">
                <a:ea typeface="SimSun" panose="02010600030101010101" pitchFamily="2" charset="-122"/>
              </a:rPr>
              <a:t>因他受的刑罚，________得平安；</a:t>
            </a:r>
            <a:endParaRPr lang="zh-CN" altLang="en-US" sz="28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800" dirty="0">
                <a:ea typeface="SimSun" panose="02010600030101010101" pitchFamily="2" charset="-122"/>
              </a:rPr>
              <a:t>因他受的鞭伤，________医治。我们都如羊走迷，各人偏行己路，耶和华使________的罪孽都归在他身上。（赛53:4-6）　</a:t>
            </a:r>
            <a:endParaRPr lang="zh-CN" altLang="en-US" sz="28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1187450"/>
          </a:xfrm>
        </p:spPr>
        <p:txBody>
          <a:bodyPr>
            <a:normAutofit/>
          </a:bodyPr>
          <a:lstStyle/>
          <a:p>
            <a:br>
              <a:rPr lang="en-US" altLang="zh-CN" sz="2400" dirty="0">
                <a:solidFill>
                  <a:schemeClr val="tx1"/>
                </a:solidFill>
              </a:rPr>
            </a:b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841500"/>
            <a:ext cx="9685655" cy="4657090"/>
          </a:xfrm>
        </p:spPr>
        <p:txBody>
          <a:bodyPr>
            <a:normAutofit lnSpcReduction="20000"/>
          </a:bodyPr>
          <a:lstStyle/>
          <a:p>
            <a:pPr marL="0" indent="0">
              <a:buNone/>
            </a:pPr>
            <a:r>
              <a:rPr lang="zh-CN" altLang="en-US" sz="2800" dirty="0"/>
              <a:t>1.面对耶稣基督的十字架，我有何感动？请分享。</a:t>
            </a:r>
            <a:endParaRPr lang="zh-CN" altLang="en-US" sz="2800" dirty="0"/>
          </a:p>
          <a:p>
            <a:pPr marL="0" indent="0">
              <a:buNone/>
            </a:pPr>
            <a:r>
              <a:rPr lang="zh-CN" altLang="en-US" sz="2800" dirty="0"/>
              <a:t>2.请读约翰福音3:18 信他的人不被定罪，不信的人罪已经定了，因为他不信神独生子的名。</a:t>
            </a:r>
            <a:endParaRPr lang="zh-CN" altLang="en-US" sz="2800" dirty="0"/>
          </a:p>
          <a:p>
            <a:pPr marL="0" indent="0">
              <a:buNone/>
            </a:pPr>
            <a:r>
              <a:rPr lang="zh-CN" altLang="en-US" sz="2800" dirty="0"/>
              <a:t>　　记载了什么样的两种人？</a:t>
            </a:r>
            <a:endParaRPr lang="zh-CN" altLang="en-US" sz="2800" dirty="0"/>
          </a:p>
          <a:p>
            <a:pPr marL="0" indent="0">
              <a:buNone/>
            </a:pPr>
            <a:r>
              <a:rPr lang="zh-CN" altLang="en-US" sz="2800" dirty="0"/>
              <a:t>　　受审判的理由是什么？</a:t>
            </a:r>
            <a:endParaRPr lang="zh-CN" altLang="en-US" sz="2800" dirty="0"/>
          </a:p>
          <a:p>
            <a:pPr marL="0" indent="0">
              <a:buNone/>
            </a:pPr>
            <a:r>
              <a:rPr lang="zh-CN" altLang="en-US" sz="2800" dirty="0"/>
              <a:t>根据这一经文，我是否已受到审判？或是不受审判？为什么？</a:t>
            </a:r>
            <a:endParaRPr lang="zh-CN" altLang="en-US" sz="2800" dirty="0"/>
          </a:p>
          <a:p>
            <a:pPr marL="0" indent="0">
              <a:buNone/>
            </a:pPr>
            <a:r>
              <a:rPr lang="zh-CN" altLang="en-US" sz="2800" dirty="0"/>
              <a:t>3.普世罪人终局面对的必然是死亡的刑罚结局，我的罪孽靠什么能得到赦免？</a:t>
            </a:r>
            <a:endParaRPr lang="zh-CN" altLang="en-US" sz="2800" dirty="0"/>
          </a:p>
          <a:p>
            <a:pPr marL="0" indent="0">
              <a:buNone/>
            </a:pPr>
            <a:r>
              <a:rPr lang="en-US" altLang="zh-CN" sz="2800" dirty="0"/>
              <a:t>4.</a:t>
            </a:r>
            <a:r>
              <a:rPr lang="zh-CN" altLang="en-US" sz="2800" dirty="0">
                <a:ea typeface="SimSun" panose="02010600030101010101" pitchFamily="2" charset="-122"/>
              </a:rPr>
              <a:t>为什么说当耶稣基督被钉死在十字架上时，是神的慈爱行动的顶峰？</a:t>
            </a:r>
            <a:endParaRPr lang="zh-CN" altLang="en-US" sz="2800" dirty="0">
              <a:ea typeface="SimSun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26665" y="1149350"/>
            <a:ext cx="4064000" cy="6927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4400">
                <a:latin typeface="SimSun" panose="02010600030101010101" pitchFamily="2" charset="-122"/>
                <a:ea typeface="SimSun" panose="02010600030101010101" pitchFamily="2" charset="-122"/>
              </a:rPr>
              <a:t>分组讨论题目</a:t>
            </a:r>
            <a:endParaRPr lang="zh-CN" altLang="en-US" sz="440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5197475"/>
          </a:xfrm>
        </p:spPr>
        <p:txBody>
          <a:bodyPr>
            <a:noAutofit/>
          </a:bodyPr>
          <a:lstStyle/>
          <a:p>
            <a:pPr algn="ctr"/>
            <a:r>
              <a:rPr lang="zh-CN" altLang="en-US" sz="4000" dirty="0">
                <a:solidFill>
                  <a:schemeClr val="tx1"/>
                </a:solidFill>
              </a:rPr>
              <a:t>背诵经文：</a:t>
            </a:r>
            <a:br>
              <a:rPr lang="en-US" altLang="zh-CN" sz="4000" dirty="0">
                <a:solidFill>
                  <a:schemeClr val="tx1"/>
                </a:solidFill>
              </a:rPr>
            </a:br>
            <a:r>
              <a:rPr lang="zh-CN" altLang="en-US" sz="4000" dirty="0">
                <a:solidFill>
                  <a:schemeClr val="tx1"/>
                </a:solidFill>
              </a:rPr>
              <a:t>基督复活升天：</a:t>
            </a:r>
            <a:r>
              <a:rPr lang="en-US" altLang="zh-CN" sz="4000" dirty="0">
                <a:solidFill>
                  <a:schemeClr val="tx1"/>
                </a:solidFill>
              </a:rPr>
              <a:t>【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林前</a:t>
            </a: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15:3-4</a:t>
            </a:r>
            <a:r>
              <a:rPr lang="en-US" altLang="zh-CN" sz="4000" dirty="0">
                <a:solidFill>
                  <a:schemeClr val="tx1"/>
                </a:solidFill>
              </a:rPr>
              <a:t>】</a:t>
            </a:r>
            <a:r>
              <a:rPr sz="4000" dirty="0">
                <a:solidFill>
                  <a:schemeClr val="tx1"/>
                </a:solidFill>
              </a:rPr>
              <a:t> 我当日所领受又传给你们的，第一就是：基督照圣经所说，为我们的罪死了， 4 而且埋葬了，又照圣经所说第三天复活了；</a:t>
            </a:r>
            <a:br>
              <a:rPr sz="4000" dirty="0">
                <a:solidFill>
                  <a:schemeClr val="tx1"/>
                </a:solidFill>
              </a:rPr>
            </a:br>
            <a:r>
              <a:rPr lang="zh-CN" altLang="en-US" sz="4000" dirty="0">
                <a:solidFill>
                  <a:schemeClr val="tx1"/>
                </a:solidFill>
              </a:rPr>
              <a:t>基督再来：</a:t>
            </a:r>
            <a:r>
              <a:rPr lang="en-US" altLang="zh-CN" sz="4000" dirty="0">
                <a:solidFill>
                  <a:schemeClr val="tx1"/>
                </a:solidFill>
              </a:rPr>
              <a:t>【</a:t>
            </a:r>
            <a:r>
              <a:rPr 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腓</a:t>
            </a: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3:20</a:t>
            </a:r>
            <a:r>
              <a:rPr lang="en-US" altLang="zh-CN" sz="4000" dirty="0">
                <a:solidFill>
                  <a:schemeClr val="tx1"/>
                </a:solidFill>
              </a:rPr>
              <a:t>】</a:t>
            </a:r>
            <a:r>
              <a:rPr lang="zh-CN" altLang="en-US" sz="4000" dirty="0">
                <a:solidFill>
                  <a:schemeClr val="tx1"/>
                </a:solidFill>
              </a:rPr>
              <a:t>20 我们却是天上的国民，并且等候救主，就是主耶稣基督，从天上降临。</a:t>
            </a:r>
            <a:br>
              <a:rPr lang="en-US" altLang="zh-CN" sz="4000" dirty="0">
                <a:solidFill>
                  <a:schemeClr val="tx1"/>
                </a:solidFill>
              </a:rPr>
            </a:br>
            <a:endParaRPr lang="en-US" altLang="zh-CN" sz="40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160145"/>
            <a:ext cx="10988675" cy="53384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zh-CN" altLang="en-US" sz="2800" dirty="0"/>
          </a:p>
          <a:p>
            <a:pPr marL="0" indent="0">
              <a:buNone/>
            </a:pPr>
            <a:endParaRPr lang="zh-CN" altLang="en-US" sz="2800" dirty="0"/>
          </a:p>
          <a:p>
            <a:pPr marL="0" indent="0">
              <a:buNone/>
            </a:pPr>
            <a:endParaRPr lang="zh-CN" altLang="en-US" sz="2800" dirty="0"/>
          </a:p>
          <a:p>
            <a:pPr marL="0" indent="0">
              <a:buNone/>
            </a:pPr>
            <a:endParaRPr lang="zh-CN" altLang="en-US" sz="2800" dirty="0"/>
          </a:p>
          <a:p>
            <a:pPr marL="0" indent="0">
              <a:buNone/>
            </a:pPr>
            <a:endParaRPr lang="zh-CN" altLang="en-US" sz="2800" dirty="0"/>
          </a:p>
          <a:p>
            <a:pPr marL="0" indent="0">
              <a:buNone/>
            </a:pPr>
            <a:endParaRPr lang="zh-CN" altLang="en-US" sz="2800" dirty="0"/>
          </a:p>
          <a:p>
            <a:pPr marL="0" indent="0">
              <a:buNone/>
            </a:pPr>
            <a:endParaRPr lang="zh-CN" altLang="en-US" sz="2800" dirty="0"/>
          </a:p>
          <a:p>
            <a:pPr marL="0" indent="0">
              <a:buNone/>
            </a:pPr>
            <a:endParaRPr lang="zh-CN" altLang="en-US" sz="2800" dirty="0"/>
          </a:p>
          <a:p>
            <a:pPr marL="0" indent="0">
              <a:buNone/>
            </a:pPr>
            <a:endParaRPr lang="zh-CN" altLang="en-US" sz="2800" dirty="0"/>
          </a:p>
          <a:p>
            <a:pPr marL="0" indent="0">
              <a:buNone/>
            </a:pPr>
            <a:endParaRPr lang="zh-CN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946785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耶稣基督在十字架上的死</a:t>
            </a:r>
            <a:br>
              <a:rPr lang="en-US" altLang="zh-CN" sz="4800" dirty="0">
                <a:solidFill>
                  <a:schemeClr val="tx1"/>
                </a:solidFill>
              </a:rPr>
            </a:b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556385"/>
            <a:ext cx="9685655" cy="49422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1.耶稣如何预言自己的死？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“人子必须受许多的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苦_</a:t>
            </a:r>
            <a:r>
              <a:rPr lang="zh-CN" altLang="en-US" sz="4000" dirty="0">
                <a:ea typeface="SimSun" panose="02010600030101010101" pitchFamily="2" charset="-122"/>
              </a:rPr>
              <a:t>，被长老、祭司长和文士弃绝，并且_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被杀</a:t>
            </a:r>
            <a:r>
              <a:rPr lang="zh-CN" altLang="en-US" sz="4000" dirty="0">
                <a:ea typeface="SimSun" panose="02010600030101010101" pitchFamily="2" charset="-122"/>
              </a:rPr>
              <a:t>_，过三天复活。 ”（可 8:31）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2.总督彼拉多审查耶稣以后怎么说？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“彼拉多对祭司长和众人说：‘我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查不出</a:t>
            </a:r>
            <a:r>
              <a:rPr lang="zh-CN" altLang="en-US" sz="4000" dirty="0">
                <a:ea typeface="SimSun" panose="02010600030101010101" pitchFamily="2" charset="-122"/>
              </a:rPr>
              <a:t>这人有什么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罪</a:t>
            </a:r>
            <a:r>
              <a:rPr lang="zh-CN" altLang="en-US" sz="4000" dirty="0">
                <a:ea typeface="SimSun" panose="02010600030101010101" pitchFamily="2" charset="-122"/>
              </a:rPr>
              <a:t>_来。’”（路 23:4）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946785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耶稣基督在十字架上的死</a:t>
            </a:r>
            <a:br>
              <a:rPr lang="en-US" altLang="zh-CN" sz="4800" dirty="0">
                <a:solidFill>
                  <a:schemeClr val="tx1"/>
                </a:solidFill>
              </a:rPr>
            </a:b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556385"/>
            <a:ext cx="9685655" cy="49422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3.耶稣基督受到什么样的侮辱？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·罗马兵丁：</a:t>
            </a:r>
            <a:r>
              <a:rPr lang="zh-CN" altLang="en-US" sz="4000" dirty="0">
                <a:highlight>
                  <a:srgbClr val="FFFF00"/>
                </a:highlight>
                <a:ea typeface="SimSun" panose="02010600030101010101" pitchFamily="2" charset="-122"/>
              </a:rPr>
              <a:t>官方执行行刑者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“他们给他穿上紫袍，又用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荆棘</a:t>
            </a:r>
            <a:r>
              <a:rPr lang="zh-CN" altLang="en-US" sz="4000" dirty="0">
                <a:ea typeface="SimSun" panose="02010600030101010101" pitchFamily="2" charset="-122"/>
              </a:rPr>
              <a:t>编作冠冕给他戴上，就庆贺他说：‘恭喜，犹太人的王啊！’又用一根苇子打他的头，吐唾沫在他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脸</a:t>
            </a:r>
            <a:r>
              <a:rPr lang="zh-CN" altLang="en-US" sz="4000" dirty="0">
                <a:ea typeface="SimSun" panose="02010600030101010101" pitchFamily="2" charset="-122"/>
              </a:rPr>
              <a:t>上，屈膝拜他。” （可15:17-19）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946785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耶稣基督在十字架上的死</a:t>
            </a:r>
            <a:br>
              <a:rPr lang="en-US" altLang="zh-CN" sz="4800" dirty="0">
                <a:solidFill>
                  <a:schemeClr val="tx1"/>
                </a:solidFill>
              </a:rPr>
            </a:b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556385"/>
            <a:ext cx="9685655" cy="49422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3.耶稣基督受到什么样的侮辱？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　·过路人：</a:t>
            </a:r>
            <a:r>
              <a:rPr lang="en-US" altLang="zh-CN" sz="4000" dirty="0">
                <a:solidFill>
                  <a:srgbClr val="FF0000"/>
                </a:solidFill>
                <a:ea typeface="SimSun" panose="02010600030101010101" pitchFamily="2" charset="-122"/>
              </a:rPr>
              <a:t>-</a:t>
            </a:r>
            <a:r>
              <a:rPr lang="zh-CN" altLang="en-US" sz="4000" dirty="0">
                <a:solidFill>
                  <a:srgbClr val="FF0000"/>
                </a:solidFill>
                <a:ea typeface="SimSun" panose="02010600030101010101" pitchFamily="2" charset="-122"/>
              </a:rPr>
              <a:t>观众</a:t>
            </a:r>
            <a:endParaRPr lang="zh-CN" altLang="en-US" sz="4000" dirty="0">
              <a:solidFill>
                <a:srgbClr val="FF0000"/>
              </a:solidFill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“从那里经过的人_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辱骂_</a:t>
            </a:r>
            <a:r>
              <a:rPr lang="zh-CN" altLang="en-US" sz="4000" dirty="0">
                <a:ea typeface="SimSun" panose="02010600030101010101" pitchFamily="2" charset="-122"/>
              </a:rPr>
              <a:t>他，摇着头，说：‘咳！你这拆毁圣殿，三日又建造起来的，可以救自己，从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十字架上</a:t>
            </a:r>
            <a:r>
              <a:rPr lang="zh-CN" altLang="en-US" sz="4000" dirty="0">
                <a:ea typeface="SimSun" panose="02010600030101010101" pitchFamily="2" charset="-122"/>
              </a:rPr>
              <a:t>下来吧！’”（可15:29-30）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946785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耶稣基督在十字架上的死</a:t>
            </a:r>
            <a:br>
              <a:rPr lang="en-US" altLang="zh-CN" sz="4800" dirty="0">
                <a:solidFill>
                  <a:schemeClr val="tx1"/>
                </a:solidFill>
              </a:rPr>
            </a:b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556385"/>
            <a:ext cx="9685655" cy="49422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3.耶稣基督受到什么样的侮辱？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·祭司长和文士</a:t>
            </a:r>
            <a:r>
              <a:rPr lang="zh-CN" altLang="en-US" sz="4000" dirty="0">
                <a:ea typeface="SimSun" panose="02010600030101010101" pitchFamily="2" charset="-122"/>
                <a:sym typeface="+mn-ea"/>
              </a:rPr>
              <a:t>（可15:31）</a:t>
            </a:r>
            <a:r>
              <a:rPr lang="en-US" altLang="zh-CN" sz="4000" dirty="0">
                <a:ea typeface="SimSun" panose="02010600030101010101" pitchFamily="2" charset="-122"/>
                <a:sym typeface="+mn-ea"/>
              </a:rPr>
              <a:t>-</a:t>
            </a:r>
            <a:r>
              <a:rPr lang="zh-CN" altLang="en-US" sz="4000" dirty="0">
                <a:highlight>
                  <a:srgbClr val="FFFF00"/>
                </a:highlight>
                <a:ea typeface="SimSun" panose="02010600030101010101" pitchFamily="2" charset="-122"/>
                <a:sym typeface="+mn-ea"/>
              </a:rPr>
              <a:t>宗教领袖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“祭司长和文士也是这样_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戏弄</a:t>
            </a:r>
            <a:r>
              <a:rPr lang="zh-CN" altLang="en-US" sz="4000" dirty="0">
                <a:ea typeface="SimSun" panose="02010600030101010101" pitchFamily="2" charset="-122"/>
              </a:rPr>
              <a:t>他，彼此说：‘他救了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别人</a:t>
            </a:r>
            <a:r>
              <a:rPr lang="zh-CN" altLang="en-US" sz="4000" dirty="0">
                <a:ea typeface="SimSun" panose="02010600030101010101" pitchFamily="2" charset="-122"/>
              </a:rPr>
              <a:t>，不能救自己。’”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·强盗：</a:t>
            </a:r>
            <a:r>
              <a:rPr lang="en-US" altLang="zh-CN" sz="4000" dirty="0">
                <a:ea typeface="SimSun" panose="02010600030101010101" pitchFamily="2" charset="-122"/>
              </a:rPr>
              <a:t>-</a:t>
            </a:r>
            <a:r>
              <a:rPr lang="zh-CN" altLang="en-US" sz="4000" dirty="0">
                <a:highlight>
                  <a:srgbClr val="FFFF00"/>
                </a:highlight>
                <a:ea typeface="SimSun" panose="02010600030101010101" pitchFamily="2" charset="-122"/>
              </a:rPr>
              <a:t>恶人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“那和他同钉的人也是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讥诮</a:t>
            </a:r>
            <a:r>
              <a:rPr lang="zh-CN" altLang="en-US" sz="4000" dirty="0">
                <a:ea typeface="SimSun" panose="02010600030101010101" pitchFamily="2" charset="-122"/>
              </a:rPr>
              <a:t>他。”（可15:32）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946785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耶稣基督受死的必要性及其目的</a:t>
            </a:r>
            <a:br>
              <a:rPr lang="en-US" altLang="zh-CN" sz="4800" dirty="0">
                <a:solidFill>
                  <a:schemeClr val="tx1"/>
                </a:solidFill>
              </a:rPr>
            </a:b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556385"/>
            <a:ext cx="9685655" cy="49422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1神为什么让自己的独生子耶稣基督被钉死在十字架上呢？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“耶和华使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我们众人</a:t>
            </a:r>
            <a:r>
              <a:rPr lang="zh-CN" altLang="en-US" sz="4000" dirty="0">
                <a:ea typeface="SimSun" panose="02010600030101010101" pitchFamily="2" charset="-122"/>
              </a:rPr>
              <a:t>的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罪孽</a:t>
            </a:r>
            <a:r>
              <a:rPr lang="zh-CN" altLang="en-US" sz="4000" dirty="0">
                <a:ea typeface="SimSun" panose="02010600030101010101" pitchFamily="2" charset="-122"/>
              </a:rPr>
              <a:t>_都归在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他身</a:t>
            </a:r>
            <a:r>
              <a:rPr lang="zh-CN" altLang="en-US" sz="4000" dirty="0">
                <a:ea typeface="SimSun" panose="02010600030101010101" pitchFamily="2" charset="-122"/>
              </a:rPr>
              <a:t>上。”（赛53:6）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“耶和华却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定意</a:t>
            </a:r>
            <a:r>
              <a:rPr lang="zh-CN" altLang="en-US" sz="4000" dirty="0">
                <a:ea typeface="SimSun" panose="02010600030101010101" pitchFamily="2" charset="-122"/>
              </a:rPr>
              <a:t>_他_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压伤</a:t>
            </a:r>
            <a:r>
              <a:rPr lang="zh-CN" altLang="en-US" sz="4000" dirty="0">
                <a:ea typeface="SimSun" panose="02010600030101010101" pitchFamily="2" charset="-122"/>
              </a:rPr>
              <a:t>，使他受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痛苦</a:t>
            </a:r>
            <a:r>
              <a:rPr lang="zh-CN" altLang="en-US" sz="4000" dirty="0">
                <a:ea typeface="SimSun" panose="02010600030101010101" pitchFamily="2" charset="-122"/>
              </a:rPr>
              <a:t>_；耶和华以他为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赎罪祭</a:t>
            </a:r>
            <a:r>
              <a:rPr lang="zh-CN" altLang="en-US" sz="4000" dirty="0">
                <a:ea typeface="SimSun" panose="02010600030101010101" pitchFamily="2" charset="-122"/>
              </a:rPr>
              <a:t>。”（赛53:10）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“神使那无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罪</a:t>
            </a:r>
            <a:r>
              <a:rPr lang="zh-CN" altLang="en-US" sz="4000" dirty="0">
                <a:ea typeface="SimSun" panose="02010600030101010101" pitchFamily="2" charset="-122"/>
              </a:rPr>
              <a:t>_的，替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我们</a:t>
            </a:r>
            <a:r>
              <a:rPr lang="zh-CN" altLang="en-US" sz="4000" dirty="0">
                <a:ea typeface="SimSun" panose="02010600030101010101" pitchFamily="2" charset="-122"/>
              </a:rPr>
              <a:t>成为_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罪</a:t>
            </a:r>
            <a:r>
              <a:rPr lang="zh-CN" altLang="en-US" sz="4000" dirty="0">
                <a:ea typeface="SimSun" panose="02010600030101010101" pitchFamily="2" charset="-122"/>
              </a:rPr>
              <a:t>_，好叫我们在他里面成为_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神的义</a:t>
            </a:r>
            <a:r>
              <a:rPr lang="zh-CN" altLang="en-US" sz="4000" dirty="0">
                <a:ea typeface="SimSun" panose="02010600030101010101" pitchFamily="2" charset="-122"/>
              </a:rPr>
              <a:t>。”（林后5:21）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946785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耶稣基督受死的必要性及其目的</a:t>
            </a:r>
            <a:br>
              <a:rPr lang="en-US" altLang="zh-CN" sz="4800" dirty="0">
                <a:solidFill>
                  <a:schemeClr val="tx1"/>
                </a:solidFill>
              </a:rPr>
            </a:b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556385"/>
            <a:ext cx="10183495" cy="4791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000" dirty="0">
                <a:ea typeface="SimSun" panose="02010600030101010101" pitchFamily="2" charset="-122"/>
              </a:rPr>
              <a:t>2.</a:t>
            </a:r>
            <a:r>
              <a:rPr lang="zh-CN" altLang="en-US" sz="4000" dirty="0">
                <a:ea typeface="SimSun" panose="02010600030101010101" pitchFamily="2" charset="-122"/>
              </a:rPr>
              <a:t>当我们处在什么样的处境时，耶稣被钉死在十字架上？结果如何？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“唯有基督在我们还作_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罪人</a:t>
            </a:r>
            <a:r>
              <a:rPr lang="zh-CN" altLang="en-US" sz="4000" dirty="0">
                <a:ea typeface="SimSun" panose="02010600030101010101" pitchFamily="2" charset="-122"/>
              </a:rPr>
              <a:t>的时候为我们_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死</a:t>
            </a:r>
            <a:r>
              <a:rPr lang="zh-CN" altLang="en-US" sz="4000" dirty="0">
                <a:ea typeface="SimSun" panose="02010600030101010101" pitchFamily="2" charset="-122"/>
              </a:rPr>
              <a:t>，神的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_爱</a:t>
            </a:r>
            <a:r>
              <a:rPr lang="zh-CN" altLang="en-US" sz="4000" dirty="0">
                <a:ea typeface="SimSun" panose="02010600030101010101" pitchFamily="2" charset="-122"/>
              </a:rPr>
              <a:t>就在此向我们显明了。”（罗5:8）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“因为我们作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仇敌</a:t>
            </a:r>
            <a:r>
              <a:rPr lang="zh-CN" altLang="en-US" sz="4000" dirty="0">
                <a:ea typeface="SimSun" panose="02010600030101010101" pitchFamily="2" charset="-122"/>
              </a:rPr>
              <a:t>的时候，且藉着_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神儿</a:t>
            </a:r>
            <a:r>
              <a:rPr lang="zh-CN" altLang="en-US" sz="4000" dirty="0">
                <a:ea typeface="SimSun" panose="02010600030101010101" pitchFamily="2" charset="-122"/>
              </a:rPr>
              <a:t>子_的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死</a:t>
            </a:r>
            <a:r>
              <a:rPr lang="zh-CN" altLang="en-US" sz="4000" dirty="0">
                <a:ea typeface="SimSun" panose="02010600030101010101" pitchFamily="2" charset="-122"/>
              </a:rPr>
              <a:t>_，得与神_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和好</a:t>
            </a:r>
            <a:r>
              <a:rPr lang="zh-CN" altLang="en-US" sz="4000" dirty="0">
                <a:ea typeface="SimSun" panose="02010600030101010101" pitchFamily="2" charset="-122"/>
              </a:rPr>
              <a:t>；既已_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和好</a:t>
            </a:r>
            <a:r>
              <a:rPr lang="zh-CN" altLang="en-US" sz="4000" dirty="0">
                <a:ea typeface="SimSun" panose="02010600030101010101" pitchFamily="2" charset="-122"/>
              </a:rPr>
              <a:t>__，就更要因他的生_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  <a:sym typeface="+mn-ea"/>
              </a:rPr>
              <a:t>得救了</a:t>
            </a:r>
            <a:r>
              <a:rPr lang="zh-CN" altLang="en-US" sz="4000" dirty="0">
                <a:ea typeface="SimSun" panose="02010600030101010101" pitchFamily="2" charset="-122"/>
              </a:rPr>
              <a:t>_了。”（罗5:10）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946785"/>
          </a:xfrm>
        </p:spPr>
        <p:txBody>
          <a:bodyPr>
            <a:normAutofit fontScale="90000"/>
          </a:bodyPr>
          <a:lstStyle/>
          <a:p>
            <a:pPr algn="ctr"/>
            <a:r>
              <a:rPr lang="zh-CN" sz="4800" dirty="0">
                <a:solidFill>
                  <a:srgbClr val="FF0000"/>
                </a:solidFill>
                <a:ea typeface="SimSun" panose="02010600030101010101" pitchFamily="2" charset="-122"/>
              </a:rPr>
              <a:t>耶稣基督受死的必要性及其目的</a:t>
            </a:r>
            <a:br>
              <a:rPr lang="en-US" altLang="zh-CN" sz="4800" dirty="0">
                <a:solidFill>
                  <a:schemeClr val="tx1"/>
                </a:solidFill>
              </a:rPr>
            </a:br>
            <a:endParaRPr lang="zh-CN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556385"/>
            <a:ext cx="9685655" cy="49422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000" dirty="0">
                <a:ea typeface="SimSun" panose="02010600030101010101" pitchFamily="2" charset="-122"/>
              </a:rPr>
              <a:t>3.耶稣受死的目的：</a:t>
            </a:r>
            <a:endParaRPr lang="en-US" altLang="zh-CN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“因基督也曾一次为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罪</a:t>
            </a:r>
            <a:r>
              <a:rPr lang="zh-CN" altLang="en-US" sz="4000" dirty="0">
                <a:ea typeface="SimSun" panose="02010600030101010101" pitchFamily="2" charset="-122"/>
              </a:rPr>
              <a:t>受苦，就是_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义的</a:t>
            </a:r>
            <a:r>
              <a:rPr lang="zh-CN" altLang="en-US" sz="4000" dirty="0">
                <a:ea typeface="SimSun" panose="02010600030101010101" pitchFamily="2" charset="-122"/>
              </a:rPr>
              <a:t>代替_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不义的</a:t>
            </a:r>
            <a:r>
              <a:rPr lang="zh-CN" altLang="en-US" sz="4000" dirty="0">
                <a:ea typeface="SimSun" panose="02010600030101010101" pitchFamily="2" charset="-122"/>
              </a:rPr>
              <a:t>_，为要引我们到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神</a:t>
            </a:r>
            <a:r>
              <a:rPr lang="zh-CN" altLang="en-US" sz="4000" dirty="0">
                <a:ea typeface="SimSun" panose="02010600030101010101" pitchFamily="2" charset="-122"/>
              </a:rPr>
              <a:t>面前。”（彼前 3:18）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“象这样，基督既然一次_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被献</a:t>
            </a:r>
            <a:r>
              <a:rPr lang="zh-CN" altLang="en-US" sz="4000" dirty="0">
                <a:ea typeface="SimSun" panose="02010600030101010101" pitchFamily="2" charset="-122"/>
              </a:rPr>
              <a:t>，担当了多人的_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罪</a:t>
            </a:r>
            <a:r>
              <a:rPr lang="zh-CN" altLang="en-US" sz="4000" dirty="0">
                <a:ea typeface="SimSun" panose="02010600030101010101" pitchFamily="2" charset="-122"/>
              </a:rPr>
              <a:t>_，将来要向那等候他的人第二次显现，并与罪_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无关</a:t>
            </a:r>
            <a:r>
              <a:rPr lang="zh-CN" altLang="en-US" sz="4000" dirty="0">
                <a:ea typeface="SimSun" panose="02010600030101010101" pitchFamily="2" charset="-122"/>
              </a:rPr>
              <a:t>，乃是为_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拯救</a:t>
            </a:r>
            <a:r>
              <a:rPr lang="zh-CN" altLang="en-US" sz="4000" dirty="0">
                <a:ea typeface="SimSun" panose="02010600030101010101" pitchFamily="2" charset="-122"/>
              </a:rPr>
              <a:t>_他们。”（来9:28）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jcyOGYwM2QwY2ZiNTZjYWIwYTU2NDkwZjIzYTM5ZWEifQ=="/>
</p:tagLst>
</file>

<file path=ppt/theme/theme1.xml><?xml version="1.0" encoding="utf-8"?>
<a:theme xmlns:a="http://schemas.openxmlformats.org/drawingml/2006/main" name="平面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2301</Words>
  <Application>WPS 演示</Application>
  <PresentationFormat>宽屏</PresentationFormat>
  <Paragraphs>131</Paragraphs>
  <Slides>17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2" baseType="lpstr">
      <vt:lpstr>Arial</vt:lpstr>
      <vt:lpstr>SimSun</vt:lpstr>
      <vt:lpstr>Wingdings</vt:lpstr>
      <vt:lpstr>Wingdings 3</vt:lpstr>
      <vt:lpstr>Symbol</vt:lpstr>
      <vt:lpstr>Arial</vt:lpstr>
      <vt:lpstr>方正姚体</vt:lpstr>
      <vt:lpstr>Segoe Print</vt:lpstr>
      <vt:lpstr>Trebuchet MS</vt:lpstr>
      <vt:lpstr>华文新魏</vt:lpstr>
      <vt:lpstr>Microsoft YaHei</vt:lpstr>
      <vt:lpstr>Arial Unicode MS</vt:lpstr>
      <vt:lpstr>DengXian</vt:lpstr>
      <vt:lpstr>Calibri</vt:lpstr>
      <vt:lpstr>平面</vt:lpstr>
      <vt:lpstr>第六课 新生命与耶稣基督的十字架</vt:lpstr>
      <vt:lpstr>背诵经文： 基督复活升天：【林前15:3-4】 我当日所领受又传给你们的，第一就是：基督照圣经所说，为我们的罪死了， 4 而且埋葬了，又照圣经所说第三天复活了； 基督再来：【腓3:20】20 我们却是天上的国民，并且等候救主，就是主耶稣基督，从天上降临。 </vt:lpstr>
      <vt:lpstr>耶稣基督在十字架上的死 </vt:lpstr>
      <vt:lpstr>耶稣基督在十字架上的死 </vt:lpstr>
      <vt:lpstr>耶稣基督在十字架上的死 </vt:lpstr>
      <vt:lpstr>耶稣基督在十字架上的死 </vt:lpstr>
      <vt:lpstr>耶稣基督受死的必要性及其目的 </vt:lpstr>
      <vt:lpstr>耶稣基督受死的必要性及其目的 </vt:lpstr>
      <vt:lpstr>耶稣基督受死的必要性及其目的 </vt:lpstr>
      <vt:lpstr>耶稣基督受死的必要性及其目的 </vt:lpstr>
      <vt:lpstr>耶稣基督受死的十架七言 </vt:lpstr>
      <vt:lpstr>耶稣基督受死的死和我 </vt:lpstr>
      <vt:lpstr>耶稣基督的死和我 </vt:lpstr>
      <vt:lpstr>耶稣基督的死和我 </vt:lpstr>
      <vt:lpstr>耶稣基督受死的功效 </vt:lpstr>
      <vt:lpstr>默想-在划线处，填写自己的名字</vt:lpstr>
      <vt:lpstr>背诵经文： 基督复活升天：【林前15:3-4】 我当日所领受又传给你们的，第一就是：基督照圣经所说，为我们的罪死了， 4 而且埋葬了，又照圣经所说第三天复活了； 基督再来：【腓3:20】20 我们却是天上的国民，并且等候救主，就是主耶稣基督，从天上降临。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海林 王</dc:creator>
  <cp:lastModifiedBy>凡事盼望</cp:lastModifiedBy>
  <cp:revision>21</cp:revision>
  <dcterms:created xsi:type="dcterms:W3CDTF">2024-09-29T01:41:00Z</dcterms:created>
  <dcterms:modified xsi:type="dcterms:W3CDTF">2024-10-13T01:02:36Z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63C3CD03A7724CCFBB8AC90097DA95D7_13</vt:lpwstr>
  </property>
  <property fmtid="{D5CDD505-2E9C-101B-9397-08002B2CF9AE}" pid="3" name="KSOProductBuildVer">
    <vt:lpwstr>2052-12.1.0.18276</vt:lpwstr>
  </property>
</Properties>
</file>